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vml" ContentType="application/vnd.openxmlformats-officedocument.vmlDrawing"/>
  <Default Extension="doc" ContentType="application/msword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257" r:id="rId3"/>
    <p:sldId id="283" r:id="rId4"/>
    <p:sldId id="278" r:id="rId5"/>
    <p:sldId id="280" r:id="rId6"/>
    <p:sldId id="281" r:id="rId7"/>
    <p:sldId id="282" r:id="rId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8" autoAdjust="0"/>
    <p:restoredTop sz="94667" autoAdjust="0"/>
  </p:normalViewPr>
  <p:slideViewPr>
    <p:cSldViewPr>
      <p:cViewPr>
        <p:scale>
          <a:sx n="80" d="100"/>
          <a:sy n="80" d="100"/>
        </p:scale>
        <p:origin x="-1236" y="-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2826" y="-120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94150" y="174625"/>
            <a:ext cx="22447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</a:t>
            </a:r>
            <a:r>
              <a:rPr lang="en-US" smtClean="0"/>
              <a:t>802.11-11/0341-r0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9A7BA121-34AD-4BA8-AA6C-5C7AA6DD04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6538" y="95250"/>
            <a:ext cx="22352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802.11-11/0341/r0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9096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March 2011</a:t>
            </a:r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9286BF7-0C78-41E4-83CB-D9F845E90C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37013" y="95250"/>
            <a:ext cx="2244725" cy="215900"/>
          </a:xfrm>
        </p:spPr>
        <p:txBody>
          <a:bodyPr/>
          <a:lstStyle/>
          <a:p>
            <a:pPr>
              <a:defRPr/>
            </a:pPr>
            <a:r>
              <a:rPr lang="en-US"/>
              <a:t>doc.: IEEE 802.11-11/0341-r0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</a:rPr>
              <a:t>Page </a:t>
            </a:r>
            <a:fld id="{549A5D13-2D1F-4476-A95B-2FBB29AC27A0}" type="slidenum">
              <a:rPr lang="en-US" smtClean="0">
                <a:latin typeface="Times New Roman" pitchFamily="18" charset="0"/>
              </a:rPr>
              <a:pPr/>
              <a:t>1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</a:rPr>
              <a:t>Page </a:t>
            </a:r>
            <a:fld id="{D3FA0E54-B9E5-4AB1-9B32-00B4D8F45560}" type="slidenum">
              <a:rPr lang="en-US" smtClean="0">
                <a:latin typeface="Times New Roman" pitchFamily="18" charset="0"/>
              </a:rPr>
              <a:pPr/>
              <a:t>2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</a:rPr>
              <a:t>Page </a:t>
            </a:r>
            <a:fld id="{A1CDE026-30FE-495C-BB78-11F8B7E503E4}" type="slidenum">
              <a:rPr lang="en-US" smtClean="0">
                <a:latin typeface="Times New Roman" pitchFamily="18" charset="0"/>
              </a:rPr>
              <a:pPr/>
              <a:t>4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</a:rPr>
              <a:t>Page </a:t>
            </a:r>
            <a:fld id="{E52ABBB4-811F-49E8-9649-B6BFB6CA3387}" type="slidenum">
              <a:rPr lang="en-US" smtClean="0">
                <a:latin typeface="Times New Roman" pitchFamily="18" charset="0"/>
              </a:rPr>
              <a:pPr/>
              <a:t>5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</a:rPr>
              <a:t>Page </a:t>
            </a:r>
            <a:fld id="{EDD24602-FDBC-4842-8E36-AB6F4D56B0D1}" type="slidenum">
              <a:rPr lang="en-US" smtClean="0">
                <a:latin typeface="Times New Roman" pitchFamily="18" charset="0"/>
              </a:rPr>
              <a:pPr/>
              <a:t>6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</a:rPr>
              <a:t>Page </a:t>
            </a:r>
            <a:fld id="{81B8B402-FA37-4209-8B01-02BCBBB3AAF8}" type="slidenum">
              <a:rPr lang="en-US" smtClean="0">
                <a:latin typeface="Times New Roman" pitchFamily="18" charset="0"/>
              </a:rPr>
              <a:pPr/>
              <a:t>7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169987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607300" y="6475413"/>
            <a:ext cx="936625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MediaTek,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C238878-51FA-4476-92E8-E7C18368DD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169987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69200" y="6477000"/>
            <a:ext cx="974725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MediaTek, Inc..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931317E-6E1E-4069-BBA2-B472E9BAE2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169987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645400" y="6475413"/>
            <a:ext cx="898525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MediaTek, Inc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4C9D3D2-583C-43E1-B885-D707B9E458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169987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645400" y="6475413"/>
            <a:ext cx="898525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MediaTek, Inc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65E46D8-D5AA-46BD-93AA-62B01AAB65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" y="9906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169987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2011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607300" y="6475413"/>
            <a:ext cx="936625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MediaTek, Inc.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AE0CF4E-BBD0-4EA3-89BE-E47860D1E6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169987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2011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645400" y="6475413"/>
            <a:ext cx="898525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MediaTek, Inc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74C6B43-15B6-4C84-B91F-61CC2DFF02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4430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February 2011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610475" y="6475413"/>
            <a:ext cx="9334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MediaTek Inc..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DC2FA32C-F9C9-41C7-A71F-A21E88F63E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50" y="333375"/>
            <a:ext cx="32702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latin typeface="Times New Roman" charset="0"/>
                <a:ea typeface="Arial" charset="0"/>
              </a:rPr>
              <a:t>doc.: IEEE </a:t>
            </a:r>
            <a:r>
              <a:rPr lang="en-US" sz="1800" b="1" dirty="0" smtClean="0">
                <a:latin typeface="Times New Roman" charset="0"/>
                <a:ea typeface="Arial" charset="0"/>
              </a:rPr>
              <a:t>802.11-11/0341r3</a:t>
            </a:r>
            <a:endParaRPr lang="en-US" sz="1800" b="1" dirty="0">
              <a:latin typeface="Times New Roman" charset="0"/>
              <a:ea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2011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45400" y="6477000"/>
            <a:ext cx="898525" cy="184150"/>
          </a:xfrm>
        </p:spPr>
        <p:txBody>
          <a:bodyPr/>
          <a:lstStyle/>
          <a:p>
            <a:pPr>
              <a:defRPr/>
            </a:pPr>
            <a:r>
              <a:rPr lang="en-US" dirty="0" err="1"/>
              <a:t>MediaTek</a:t>
            </a:r>
            <a:r>
              <a:rPr lang="en-US" dirty="0"/>
              <a:t>, Inc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</a:rPr>
              <a:t>Slide </a:t>
            </a:r>
            <a:fld id="{17FA53EA-07D1-43D1-8582-CB2AA0EE9DE0}" type="slidenum">
              <a:rPr lang="en-US" smtClean="0">
                <a:latin typeface="Times New Roman" pitchFamily="18" charset="0"/>
              </a:rPr>
              <a:pPr/>
              <a:t>1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Usage Cases for 802.11ah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smtClean="0">
                <a:ea typeface="ＭＳ Ｐゴシック" pitchFamily="34" charset="-128"/>
              </a:rPr>
              <a:t>Date:</a:t>
            </a:r>
            <a:r>
              <a:rPr lang="en-US" sz="2000" b="0" smtClean="0">
                <a:ea typeface="ＭＳ Ｐゴシック" pitchFamily="34" charset="-128"/>
              </a:rPr>
              <a:t> 2011-03-14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723900" y="2506663"/>
          <a:ext cx="8051800" cy="3082925"/>
        </p:xfrm>
        <a:graphic>
          <a:graphicData uri="http://schemas.openxmlformats.org/presentationml/2006/ole">
            <p:oleObj spid="_x0000_s1026" name="Document" r:id="rId4" imgW="8724395" imgH="3233716" progId="Word.Document.8">
              <p:embed/>
            </p:oleObj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</a:rPr>
              <a:t>Slide </a:t>
            </a:r>
            <a:fld id="{BA64D7B5-BF7B-4DE0-9DE3-DB463CD9AD01}" type="slidenum">
              <a:rPr lang="en-US" smtClean="0">
                <a:latin typeface="Times New Roman" pitchFamily="18" charset="0"/>
              </a:rPr>
              <a:pPr/>
              <a:t>2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Summary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458200" cy="5105400"/>
          </a:xfrm>
        </p:spPr>
        <p:txBody>
          <a:bodyPr/>
          <a:lstStyle/>
          <a:p>
            <a:r>
              <a:rPr lang="en-US" sz="2000" smtClean="0">
                <a:ea typeface="ＭＳ Ｐゴシック" pitchFamily="34" charset="-128"/>
              </a:rPr>
              <a:t>There are more than 10 usages cases for 802.11ah and the number is still growing</a:t>
            </a:r>
          </a:p>
          <a:p>
            <a:pPr lvl="1"/>
            <a:r>
              <a:rPr lang="en-US" sz="1800" smtClean="0">
                <a:ea typeface="ＭＳ Ｐゴシック" pitchFamily="34" charset="-128"/>
              </a:rPr>
              <a:t>Outdoor applications out number Indoor applications</a:t>
            </a:r>
          </a:p>
          <a:p>
            <a:r>
              <a:rPr lang="en-US" sz="2000" smtClean="0">
                <a:ea typeface="ＭＳ Ｐゴシック" pitchFamily="34" charset="-128"/>
              </a:rPr>
              <a:t>The breadth of the usage cases present challenges for protocol design </a:t>
            </a:r>
          </a:p>
          <a:p>
            <a:pPr lvl="1"/>
            <a:r>
              <a:rPr lang="en-US" sz="1800" smtClean="0">
                <a:ea typeface="ＭＳ Ｐゴシック" pitchFamily="34" charset="-128"/>
              </a:rPr>
              <a:t>The outdoor application has distance up to 100 times longer than that of indoor</a:t>
            </a:r>
          </a:p>
          <a:p>
            <a:pPr lvl="1"/>
            <a:r>
              <a:rPr lang="en-US" sz="1800" smtClean="0">
                <a:ea typeface="ＭＳ Ｐゴシック" pitchFamily="34" charset="-128"/>
              </a:rPr>
              <a:t>The data rate for video streaming is more than a 100 times higher than metering application </a:t>
            </a:r>
          </a:p>
          <a:p>
            <a:pPr lvl="1"/>
            <a:r>
              <a:rPr lang="en-US" sz="1800" smtClean="0">
                <a:ea typeface="ＭＳ Ｐゴシック" pitchFamily="34" charset="-128"/>
              </a:rPr>
              <a:t>The power requirement is different for mobile/handheld and AC powered STA. </a:t>
            </a:r>
          </a:p>
          <a:p>
            <a:pPr lvl="1"/>
            <a:r>
              <a:rPr lang="en-US" sz="1800" smtClean="0">
                <a:ea typeface="ＭＳ Ｐゴシック" pitchFamily="34" charset="-128"/>
              </a:rPr>
              <a:t>The number of STAs is ranging from 10’s to 1000’s </a:t>
            </a:r>
          </a:p>
          <a:p>
            <a:r>
              <a:rPr lang="en-US" sz="2000" smtClean="0">
                <a:ea typeface="ＭＳ Ｐゴシック" pitchFamily="34" charset="-128"/>
              </a:rPr>
              <a:t>What can we do to address the diverse requirements from the potpourri of usage cases?</a:t>
            </a:r>
          </a:p>
          <a:p>
            <a:pPr lvl="1"/>
            <a:r>
              <a:rPr lang="en-US" sz="1600" smtClean="0">
                <a:ea typeface="ＭＳ Ｐゴシック" pitchFamily="34" charset="-128"/>
              </a:rPr>
              <a:t>11/0286r0 “Categories of TGah Use Cases” and 11/0301 “Categories of TGah Use Cases and Straw Polls” are seeking consensus on the same issue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2011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45400" y="6477000"/>
            <a:ext cx="898525" cy="184150"/>
          </a:xfrm>
        </p:spPr>
        <p:txBody>
          <a:bodyPr/>
          <a:lstStyle/>
          <a:p>
            <a:pPr>
              <a:defRPr/>
            </a:pPr>
            <a:r>
              <a:rPr lang="en-US" dirty="0" err="1"/>
              <a:t>MediaTek</a:t>
            </a:r>
            <a:r>
              <a:rPr lang="en-US" dirty="0"/>
              <a:t>, Inc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</a:rPr>
              <a:t>Slide </a:t>
            </a:r>
            <a:fld id="{450E248F-CB61-4946-9ED4-593CAAA2CE3B}" type="slidenum">
              <a:rPr lang="en-US" smtClean="0">
                <a:latin typeface="Times New Roman" pitchFamily="18" charset="0"/>
              </a:rPr>
              <a:pPr/>
              <a:t>3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81000" y="1295400"/>
            <a:ext cx="84582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400" b="1" kern="0" dirty="0">
                <a:latin typeface="+mn-lt"/>
                <a:ea typeface="ＭＳ Ｐゴシック" charset="-128"/>
                <a:cs typeface="ＭＳ Ｐゴシック" charset="-128"/>
              </a:rPr>
              <a:t>Outdoor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000" b="1" kern="0" dirty="0">
                <a:latin typeface="+mn-lt"/>
                <a:ea typeface="ＭＳ Ｐゴシック" charset="-128"/>
                <a:cs typeface="ＭＳ Ｐゴシック" charset="-128"/>
              </a:rPr>
              <a:t>Smart Grid - 100 kbps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000" b="1" kern="0" dirty="0">
                <a:latin typeface="+mn-lt"/>
                <a:ea typeface="ＭＳ Ｐゴシック" charset="-128"/>
                <a:cs typeface="ＭＳ Ｐゴシック" charset="-128"/>
              </a:rPr>
              <a:t>Intelligent Transport System (ITS) - </a:t>
            </a:r>
            <a:r>
              <a:rPr lang="en-US" sz="2000" b="1" kern="0" dirty="0">
                <a:latin typeface="Times New Roman" charset="0"/>
                <a:ea typeface="ＭＳ Ｐゴシック" charset="-128"/>
                <a:cs typeface="ＭＳ Ｐゴシック" charset="-128"/>
              </a:rPr>
              <a:t>100 kbps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000" b="1" kern="0" dirty="0">
                <a:latin typeface="+mn-lt"/>
                <a:ea typeface="ＭＳ Ｐゴシック" charset="-128"/>
                <a:cs typeface="ＭＳ Ｐゴシック" charset="-128"/>
              </a:rPr>
              <a:t>Outdoor Surveillance System - </a:t>
            </a:r>
            <a:r>
              <a:rPr lang="en-US" sz="2000" b="1" kern="0" dirty="0">
                <a:latin typeface="Times New Roman" charset="0"/>
                <a:ea typeface="ＭＳ Ｐゴシック" charset="-128"/>
                <a:cs typeface="ＭＳ Ｐゴシック" charset="-128"/>
              </a:rPr>
              <a:t>10 Mbps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000" b="1" kern="0" dirty="0">
                <a:latin typeface="+mn-lt"/>
                <a:ea typeface="ＭＳ Ｐゴシック" charset="-128"/>
                <a:cs typeface="ＭＳ Ｐゴシック" charset="-128"/>
              </a:rPr>
              <a:t>Outdoor Wi-Fi  - </a:t>
            </a:r>
            <a:r>
              <a:rPr lang="en-US" sz="2000" b="1" kern="0" dirty="0">
                <a:latin typeface="Times New Roman" charset="0"/>
                <a:ea typeface="ＭＳ Ｐゴシック" charset="-128"/>
                <a:cs typeface="ＭＳ Ｐゴシック" charset="-128"/>
              </a:rPr>
              <a:t>20 Mbps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000" b="1" kern="0" dirty="0">
                <a:latin typeface="+mn-lt"/>
                <a:ea typeface="ＭＳ Ｐゴシック" charset="-128"/>
                <a:cs typeface="ＭＳ Ｐゴシック" charset="-128"/>
              </a:rPr>
              <a:t>Outdoor Extended Range Hotspot - </a:t>
            </a:r>
            <a:r>
              <a:rPr lang="en-US" sz="2000" b="1" kern="0" dirty="0">
                <a:latin typeface="Times New Roman" charset="0"/>
                <a:ea typeface="ＭＳ Ｐゴシック" charset="-128"/>
                <a:cs typeface="ＭＳ Ｐゴシック" charset="-128"/>
              </a:rPr>
              <a:t>Up to 10 Mbps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000" b="1" kern="0" dirty="0">
                <a:latin typeface="+mn-lt"/>
                <a:ea typeface="ＭＳ Ｐゴシック" charset="-128"/>
                <a:cs typeface="ＭＳ Ｐゴシック" charset="-128"/>
              </a:rPr>
              <a:t>Industrial Process Automation - </a:t>
            </a:r>
            <a:r>
              <a:rPr lang="en-US" sz="2000" b="1" kern="0" dirty="0">
                <a:latin typeface="Times New Roman" charset="0"/>
                <a:ea typeface="ＭＳ Ｐゴシック" charset="-128"/>
                <a:cs typeface="ＭＳ Ｐゴシック" charset="-128"/>
              </a:rPr>
              <a:t>&lt;1Mbps *1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000" b="1" kern="0" dirty="0">
                <a:latin typeface="+mn-lt"/>
                <a:ea typeface="ＭＳ Ｐゴシック" charset="-128"/>
                <a:cs typeface="ＭＳ Ｐゴシック" charset="-128"/>
              </a:rPr>
              <a:t>Environmental / Agricultural Monitoring - </a:t>
            </a:r>
            <a:r>
              <a:rPr lang="en-US" sz="2000" b="1" kern="0" dirty="0">
                <a:latin typeface="Times New Roman" charset="0"/>
                <a:ea typeface="ＭＳ Ｐゴシック" charset="-128"/>
                <a:cs typeface="ＭＳ Ｐゴシック" charset="-128"/>
              </a:rPr>
              <a:t>100kbps</a:t>
            </a:r>
            <a:r>
              <a:rPr lang="en-US" sz="2400" b="1" kern="0" dirty="0">
                <a:latin typeface="Times New Roman" charset="0"/>
                <a:ea typeface="ＭＳ Ｐゴシック" charset="-128"/>
                <a:cs typeface="ＭＳ Ｐゴシック" charset="-128"/>
              </a:rPr>
              <a:t> </a:t>
            </a:r>
            <a:endParaRPr lang="en-US" sz="2400" b="1" kern="0" dirty="0">
              <a:latin typeface="+mn-lt"/>
              <a:ea typeface="ＭＳ Ｐゴシック" charset="-128"/>
              <a:cs typeface="ＭＳ Ｐゴシック" charset="-128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400" b="1" kern="0" dirty="0">
                <a:latin typeface="+mn-lt"/>
                <a:ea typeface="ＭＳ Ｐゴシック" charset="-128"/>
                <a:cs typeface="ＭＳ Ｐゴシック" charset="-128"/>
              </a:rPr>
              <a:t>Indoor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000" b="1" kern="0" dirty="0">
                <a:latin typeface="+mn-lt"/>
                <a:ea typeface="ＭＳ Ｐゴシック" charset="-128"/>
                <a:cs typeface="ＭＳ Ｐゴシック" charset="-128"/>
              </a:rPr>
              <a:t>Indoor Healthcare System - 100Kbps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000" b="1" kern="0" dirty="0">
                <a:latin typeface="+mn-lt"/>
                <a:ea typeface="ＭＳ Ｐゴシック" charset="-128"/>
                <a:cs typeface="ＭＳ Ｐゴシック" charset="-128"/>
              </a:rPr>
              <a:t>Indoor Surveillance System - 20 Mbps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000" b="1" kern="0" dirty="0">
                <a:latin typeface="+mn-lt"/>
                <a:ea typeface="ＭＳ Ｐゴシック" charset="-128"/>
                <a:cs typeface="ＭＳ Ｐゴシック" charset="-128"/>
              </a:rPr>
              <a:t>Home Entertainment System - 20 Mbps</a:t>
            </a:r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Summary – Proposed Applications 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2011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45400" y="6477000"/>
            <a:ext cx="898525" cy="184150"/>
          </a:xfrm>
        </p:spPr>
        <p:txBody>
          <a:bodyPr/>
          <a:lstStyle/>
          <a:p>
            <a:pPr>
              <a:defRPr/>
            </a:pPr>
            <a:r>
              <a:rPr lang="en-US" dirty="0" err="1"/>
              <a:t>MediaTek</a:t>
            </a:r>
            <a:r>
              <a:rPr lang="en-US" dirty="0"/>
              <a:t>, Inc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</a:rPr>
              <a:t>Slide </a:t>
            </a:r>
            <a:fld id="{53FF4467-E102-46D0-8FA9-8DB2D79C2A8A}" type="slidenum">
              <a:rPr lang="en-US" smtClean="0">
                <a:latin typeface="Times New Roman" pitchFamily="18" charset="0"/>
              </a:rPr>
              <a:pPr/>
              <a:t>4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Outdoor or Indoor – Scope Definition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2011</a:t>
            </a:r>
            <a:endParaRPr lang="en-US" dirty="0"/>
          </a:p>
        </p:txBody>
      </p:sp>
      <p:sp>
        <p:nvSpPr>
          <p:cNvPr id="10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772400" cy="2514600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The scope of the PAR is for fixed, outdoor, point to multi point applications</a:t>
            </a:r>
          </a:p>
          <a:p>
            <a:pPr lvl="1"/>
            <a:r>
              <a:rPr lang="en-US" sz="1600" dirty="0" smtClean="0">
                <a:ea typeface="ＭＳ Ｐゴシック" pitchFamily="34" charset="-128"/>
              </a:rPr>
              <a:t>5.2 Scope of Proposed Standard: </a:t>
            </a:r>
          </a:p>
          <a:p>
            <a:pPr lvl="2"/>
            <a:r>
              <a:rPr lang="en-US" sz="1600" dirty="0" smtClean="0">
                <a:ea typeface="ＭＳ Ｐゴシック" pitchFamily="34" charset="-128"/>
              </a:rPr>
              <a:t>This amendment defines …</a:t>
            </a:r>
          </a:p>
          <a:p>
            <a:pPr lvl="2"/>
            <a:r>
              <a:rPr lang="en-US" sz="1600" dirty="0" smtClean="0">
                <a:ea typeface="ＭＳ Ｐゴシック" pitchFamily="34" charset="-128"/>
              </a:rPr>
              <a:t>This amendment also adds support for:</a:t>
            </a:r>
          </a:p>
          <a:p>
            <a:pPr lvl="3"/>
            <a:r>
              <a:rPr lang="en-US" sz="1400" dirty="0" smtClean="0">
                <a:ea typeface="ＭＳ Ｐゴシック" pitchFamily="34" charset="-128"/>
              </a:rPr>
              <a:t>transmission range up to 1 km</a:t>
            </a:r>
          </a:p>
          <a:p>
            <a:pPr lvl="3"/>
            <a:r>
              <a:rPr lang="en-US" sz="1400" dirty="0" smtClean="0">
                <a:ea typeface="ＭＳ Ｐゴシック" pitchFamily="34" charset="-128"/>
              </a:rPr>
              <a:t>data rates &gt; 100 </a:t>
            </a:r>
            <a:r>
              <a:rPr lang="en-US" sz="1400" dirty="0" err="1" smtClean="0">
                <a:ea typeface="ＭＳ Ｐゴシック" pitchFamily="34" charset="-128"/>
              </a:rPr>
              <a:t>kbit</a:t>
            </a:r>
            <a:r>
              <a:rPr lang="en-US" sz="1400" dirty="0" smtClean="0">
                <a:ea typeface="ＭＳ Ｐゴシック" pitchFamily="34" charset="-128"/>
              </a:rPr>
              <a:t>/s</a:t>
            </a:r>
          </a:p>
          <a:p>
            <a:pPr lvl="2"/>
            <a:r>
              <a:rPr lang="en-US" sz="1600" dirty="0" smtClean="0">
                <a:ea typeface="ＭＳ Ｐゴシック" pitchFamily="34" charset="-128"/>
              </a:rPr>
              <a:t>while maintaining the 802.11 WLAN user experience </a:t>
            </a:r>
            <a:r>
              <a:rPr lang="en-US" sz="1600" b="1" dirty="0" smtClean="0">
                <a:ea typeface="ＭＳ Ｐゴシック" pitchFamily="34" charset="-128"/>
              </a:rPr>
              <a:t>for fixed, outdoor, point to multi point applications</a:t>
            </a:r>
            <a:r>
              <a:rPr lang="en-US" sz="1600" dirty="0" smtClean="0">
                <a:ea typeface="ＭＳ Ｐゴシック" pitchFamily="34" charset="-128"/>
              </a:rPr>
              <a:t>.</a:t>
            </a:r>
          </a:p>
          <a:p>
            <a:r>
              <a:rPr lang="en-US" dirty="0" smtClean="0">
                <a:ea typeface="ＭＳ Ｐゴシック" pitchFamily="34" charset="-128"/>
              </a:rPr>
              <a:t>PAR only mentioned indoor as a possibility</a:t>
            </a:r>
          </a:p>
          <a:p>
            <a:pPr lvl="1"/>
            <a:r>
              <a:rPr lang="en-US" sz="1600" dirty="0" smtClean="0">
                <a:ea typeface="ＭＳ Ｐゴシック" pitchFamily="34" charset="-128"/>
              </a:rPr>
              <a:t>17.5.1 Broad Market Potential </a:t>
            </a:r>
          </a:p>
          <a:p>
            <a:pPr lvl="2"/>
            <a:r>
              <a:rPr lang="en-US" sz="1600" dirty="0" smtClean="0">
                <a:ea typeface="ＭＳ Ｐゴシック" pitchFamily="34" charset="-128"/>
              </a:rPr>
              <a:t>a) Broad sets of applicability. There are a number of license-exempt bands below 1 GHz suitable for </a:t>
            </a:r>
            <a:r>
              <a:rPr lang="en-US" sz="1600" b="1" dirty="0" smtClean="0">
                <a:ea typeface="ＭＳ Ｐゴシック" pitchFamily="34" charset="-128"/>
              </a:rPr>
              <a:t>indoor</a:t>
            </a:r>
            <a:r>
              <a:rPr lang="en-US" sz="1600" dirty="0" smtClean="0">
                <a:ea typeface="ＭＳ Ｐゴシック" pitchFamily="34" charset="-128"/>
              </a:rPr>
              <a:t>/outdoor applications. For instance, the 902-928 MHz ISM band is available in the U.S.</a:t>
            </a:r>
          </a:p>
          <a:p>
            <a:r>
              <a:rPr lang="en-US" dirty="0" smtClean="0">
                <a:ea typeface="ＭＳ Ｐゴシック" pitchFamily="34" charset="-128"/>
              </a:rPr>
              <a:t>Shall PAR be updated or only consider usage cases for outdoor applications?</a:t>
            </a:r>
          </a:p>
          <a:p>
            <a:pPr lvl="1"/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</a:rPr>
              <a:t>Slide </a:t>
            </a:r>
            <a:fld id="{EFAA553D-E971-452D-A765-9B88454FFFF8}" type="slidenum">
              <a:rPr lang="en-US" smtClean="0">
                <a:latin typeface="Times New Roman" pitchFamily="18" charset="0"/>
              </a:rPr>
              <a:pPr/>
              <a:t>5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Outdoor and Indoor – Requirements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01000" cy="5105400"/>
          </a:xfrm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The channel model for outdoor applications is different from indoor applications</a:t>
            </a:r>
          </a:p>
          <a:p>
            <a:r>
              <a:rPr lang="en-US" smtClean="0">
                <a:ea typeface="ＭＳ Ｐゴシック" pitchFamily="34" charset="-128"/>
              </a:rPr>
              <a:t>The severity of OBSS interferences is higher for outdoor application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Does a better OBSS mitigation scheme is required for the outdoor application?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Certification for outdoor application must be different form the indoor application </a:t>
            </a:r>
          </a:p>
          <a:p>
            <a:r>
              <a:rPr lang="en-US" smtClean="0">
                <a:ea typeface="ＭＳ Ｐゴシック" pitchFamily="34" charset="-128"/>
              </a:rPr>
              <a:t>Target application date rate is either below 100Kb or above 10Mb 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Mixing high data rate with low data applications that have very different traffic patterns will compromise system performance</a:t>
            </a:r>
          </a:p>
          <a:p>
            <a:pPr lvl="1"/>
            <a:endParaRPr lang="en-US" smtClean="0">
              <a:ea typeface="ＭＳ Ｐゴシック" pitchFamily="34" charset="-128"/>
            </a:endParaRPr>
          </a:p>
          <a:p>
            <a:pPr lvl="1"/>
            <a:endParaRPr lang="en-US" smtClean="0">
              <a:ea typeface="ＭＳ Ｐゴシック" pitchFamily="34" charset="-128"/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</a:rPr>
              <a:t>Slide </a:t>
            </a:r>
            <a:fld id="{FD4E5476-0071-4CCB-A6E8-76A67AB11315}" type="slidenum">
              <a:rPr lang="en-US" smtClean="0">
                <a:latin typeface="Times New Roman" pitchFamily="18" charset="0"/>
              </a:rPr>
              <a:pPr/>
              <a:t>6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Outdoor and Indoor – Requirements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2011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8001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ＭＳ Ｐゴシック" charset="-128"/>
              </a:rPr>
              <a:t>Number of STAs per AP has major affect on at least the following procedures 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</a:rPr>
              <a:t>the association process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</a:rPr>
              <a:t>The security process (I mean setup, tear down, key exchange and update)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</a:rPr>
              <a:t>The channel access</a:t>
            </a:r>
          </a:p>
          <a:p>
            <a:pPr marL="3429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</a:rPr>
              <a:t>There are similar technologies address high rate indoor applications. </a:t>
            </a:r>
          </a:p>
          <a:p>
            <a:pPr marL="685800" marR="0" lvl="2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</a:rPr>
              <a:t>What ah can provide while the others can’t</a:t>
            </a: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</a:endParaRPr>
          </a:p>
          <a:p>
            <a:pPr marL="3429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</a:rPr>
              <a:t>Should we burden a spec with such diverse requirements?</a:t>
            </a:r>
          </a:p>
          <a:p>
            <a:pPr marL="685800" marR="0" lvl="2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</a:rPr>
              <a:t>The complexity will lengthen the schedule for the development of the specification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ＭＳ Ｐゴシック" charset="-128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ＭＳ Ｐゴシック" charset="-128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45400" y="6477000"/>
            <a:ext cx="898525" cy="184150"/>
          </a:xfrm>
        </p:spPr>
        <p:txBody>
          <a:bodyPr/>
          <a:lstStyle/>
          <a:p>
            <a:pPr>
              <a:defRPr/>
            </a:pPr>
            <a:r>
              <a:rPr lang="en-US"/>
              <a:t>MediaTek, Inc</a:t>
            </a:r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</a:rPr>
              <a:t>Slide </a:t>
            </a:r>
            <a:fld id="{D2DD9E0B-CD61-4625-B66C-05E172D054BE}" type="slidenum">
              <a:rPr lang="en-US" smtClean="0">
                <a:latin typeface="Times New Roman" pitchFamily="18" charset="0"/>
              </a:rPr>
              <a:pPr/>
              <a:t>7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067800" cy="1066800"/>
          </a:xfrm>
        </p:spPr>
        <p:txBody>
          <a:bodyPr/>
          <a:lstStyle/>
          <a:p>
            <a:r>
              <a:rPr lang="en-US" sz="2800" smtClean="0">
                <a:ea typeface="ＭＳ Ｐゴシック" pitchFamily="34" charset="-128"/>
              </a:rPr>
              <a:t>The Reduced Requirements for 11ah Target Applications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01000" cy="5105400"/>
          </a:xfrm>
        </p:spPr>
        <p:txBody>
          <a:bodyPr/>
          <a:lstStyle/>
          <a:p>
            <a:pPr marL="342900" lvl="1" indent="-342900"/>
            <a:r>
              <a:rPr lang="en-US" sz="2400" smtClean="0">
                <a:ea typeface="ＭＳ Ｐゴシック" pitchFamily="34" charset="-128"/>
              </a:rPr>
              <a:t>Longer distance </a:t>
            </a:r>
          </a:p>
          <a:p>
            <a:pPr marL="685800" lvl="2" indent="-342900"/>
            <a:r>
              <a:rPr lang="en-US" sz="2200" smtClean="0">
                <a:ea typeface="ＭＳ Ｐゴシック" pitchFamily="34" charset="-128"/>
              </a:rPr>
              <a:t>The range is greater than 100m and is up to 1 Km</a:t>
            </a:r>
          </a:p>
          <a:p>
            <a:pPr marL="342900" lvl="1" indent="-342900"/>
            <a:r>
              <a:rPr lang="en-US" sz="2400" smtClean="0">
                <a:ea typeface="ＭＳ Ｐゴシック" pitchFamily="34" charset="-128"/>
              </a:rPr>
              <a:t> Lower data rate application </a:t>
            </a:r>
          </a:p>
          <a:p>
            <a:pPr marL="685800" lvl="2" indent="-342900"/>
            <a:r>
              <a:rPr lang="en-US" sz="2200" smtClean="0">
                <a:ea typeface="ＭＳ Ｐゴシック" pitchFamily="34" charset="-128"/>
              </a:rPr>
              <a:t>Per STA data rate is around 100K per duty cycle.</a:t>
            </a:r>
          </a:p>
          <a:p>
            <a:pPr marL="685800" lvl="2" indent="-342900"/>
            <a:r>
              <a:rPr lang="en-US" sz="2200" smtClean="0">
                <a:ea typeface="ＭＳ Ｐゴシック" pitchFamily="34" charset="-128"/>
              </a:rPr>
              <a:t>The channel bandwidth can be higher, up to 20Mb</a:t>
            </a:r>
          </a:p>
          <a:p>
            <a:pPr marL="1028700" lvl="3" indent="-342900"/>
            <a:r>
              <a:rPr lang="en-US" sz="2000" smtClean="0">
                <a:ea typeface="ＭＳ Ｐゴシック" pitchFamily="34" charset="-128"/>
              </a:rPr>
              <a:t>Reducing power consumption of STA by reduce the transmission time</a:t>
            </a:r>
          </a:p>
          <a:p>
            <a:pPr marL="1028700" lvl="3" indent="-342900"/>
            <a:r>
              <a:rPr lang="en-US" sz="2000" smtClean="0">
                <a:ea typeface="ＭＳ Ｐゴシック" pitchFamily="34" charset="-128"/>
              </a:rPr>
              <a:t>Increase the number of STAs supported by an AP</a:t>
            </a:r>
          </a:p>
          <a:p>
            <a:pPr marL="342900" lvl="1" indent="-342900"/>
            <a:r>
              <a:rPr lang="en-US" sz="2400" smtClean="0">
                <a:ea typeface="ＭＳ Ｐゴシック" pitchFamily="34" charset="-128"/>
              </a:rPr>
              <a:t> Fixed location STA (or very low mobility) </a:t>
            </a:r>
          </a:p>
          <a:p>
            <a:pPr marL="685800" lvl="2" indent="-342900"/>
            <a:r>
              <a:rPr lang="en-US" sz="2200" smtClean="0">
                <a:ea typeface="ＭＳ Ｐゴシック" pitchFamily="34" charset="-128"/>
              </a:rPr>
              <a:t>Maximum tolerable Doppler should be &lt; 50 Hz</a:t>
            </a:r>
          </a:p>
          <a:p>
            <a:pPr marL="1028700" lvl="3" indent="-342900"/>
            <a:endParaRPr lang="en-US" sz="2000" smtClean="0">
              <a:ea typeface="ＭＳ Ｐゴシック" pitchFamily="34" charset="-128"/>
            </a:endParaRPr>
          </a:p>
          <a:p>
            <a:pPr marL="342900" lvl="1" indent="-342900"/>
            <a:endParaRPr lang="en-US" smtClean="0">
              <a:ea typeface="ＭＳ Ｐゴシック" pitchFamily="34" charset="-128"/>
            </a:endParaRPr>
          </a:p>
          <a:p>
            <a:pPr marL="342900" lvl="1" indent="-342900"/>
            <a:endParaRPr lang="en-US" smtClean="0">
              <a:ea typeface="ＭＳ Ｐゴシック" pitchFamily="34" charset="-128"/>
            </a:endParaRPr>
          </a:p>
          <a:p>
            <a:endParaRPr lang="en-US" smtClean="0">
              <a:ea typeface="ＭＳ Ｐゴシック" pitchFamily="34" charset="-128"/>
            </a:endParaRPr>
          </a:p>
          <a:p>
            <a:pPr marL="342900" lvl="1" indent="-342900"/>
            <a:endParaRPr lang="en-US" smtClean="0">
              <a:ea typeface="ＭＳ Ｐゴシック" pitchFamily="34" charset="-128"/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16904</TotalTime>
  <Words>698</Words>
  <Application>Microsoft Office PowerPoint</Application>
  <PresentationFormat>On-screen Show (4:3)</PresentationFormat>
  <Paragraphs>112</Paragraphs>
  <Slides>7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Times New Roman</vt:lpstr>
      <vt:lpstr>Arial</vt:lpstr>
      <vt:lpstr>ＭＳ Ｐゴシック</vt:lpstr>
      <vt:lpstr>802-11-Submission</vt:lpstr>
      <vt:lpstr>Microsoft Office Word 97 - 2003 Document</vt:lpstr>
      <vt:lpstr>Usage Cases for 802.11ah</vt:lpstr>
      <vt:lpstr>Summary</vt:lpstr>
      <vt:lpstr>Summary – Proposed Applications </vt:lpstr>
      <vt:lpstr>Outdoor or Indoor – Scope Definition</vt:lpstr>
      <vt:lpstr>Outdoor and Indoor – Requirements</vt:lpstr>
      <vt:lpstr>Outdoor and Indoor – Requirements</vt:lpstr>
      <vt:lpstr>The Reduced Requirements for 11ah Target Applications</vt:lpstr>
    </vt:vector>
  </TitlesOfParts>
  <Company>AT&amp;T Labs Research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Minyoung Park</dc:creator>
  <cp:lastModifiedBy>kontinuum</cp:lastModifiedBy>
  <cp:revision>592</cp:revision>
  <cp:lastPrinted>1998-02-10T13:28:06Z</cp:lastPrinted>
  <dcterms:created xsi:type="dcterms:W3CDTF">2011-03-02T23:55:45Z</dcterms:created>
  <dcterms:modified xsi:type="dcterms:W3CDTF">2011-04-04T20:17:23Z</dcterms:modified>
</cp:coreProperties>
</file>