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0" r:id="rId4"/>
    <p:sldId id="272" r:id="rId5"/>
    <p:sldId id="273" r:id="rId6"/>
    <p:sldId id="267" r:id="rId7"/>
    <p:sldId id="271"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&lt;#&gt;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&lt;#&gt;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John Doe, Some Company</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E910C18A-03BD-DE42-8C52-D363488395C2}" type="slidenum">
              <a:rPr lang="en-US" altLang="ja-JP"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&lt;#&gt;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Yamada, NTT DOCOMO, Inc. </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March 2011</a:t>
            </a:r>
            <a:endParaRPr lang="en-GB"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Yamada, NTT DOCOMO, Inc. </a:t>
            </a:r>
            <a:endParaRPr lang="en-GB" altLang="ja-JP"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&lt;#&gt;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11-11/0334r0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dirty="0" smtClean="0"/>
              <a:t>March 2011</a:t>
            </a:r>
            <a:endParaRPr lang="en-GB" altLang="ja-JP"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Scope Discussion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2011-3-15</a:t>
            </a:r>
            <a:endParaRPr lang="en-GB" sz="2000" b="0" dirty="0"/>
          </a:p>
        </p:txBody>
      </p:sp>
      <p:graphicFrame>
        <p:nvGraphicFramePr>
          <p:cNvPr id="3075" name="Object 3"/>
          <p:cNvGraphicFramePr>
            <a:graphicFrameLocks noChangeAspect="1"/>
          </p:cNvGraphicFramePr>
          <p:nvPr/>
        </p:nvGraphicFramePr>
        <p:xfrm>
          <a:off x="500063" y="2159000"/>
          <a:ext cx="8005762" cy="3252788"/>
        </p:xfrm>
        <a:graphic>
          <a:graphicData uri="http://schemas.openxmlformats.org/presentationml/2006/ole">
            <p:oleObj spid="_x0000_s3075" name="Document" r:id="rId4" imgW="8262017" imgH="3005556" progId="Word.Document.8">
              <p:embed/>
            </p:oleObj>
          </a:graphicData>
        </a:graphic>
      </p:graphicFrame>
      <p:sp>
        <p:nvSpPr>
          <p:cNvPr id="3076" name="Rectangle 4"/>
          <p:cNvSpPr>
            <a:spLocks noChangeArrowheads="1"/>
          </p:cNvSpPr>
          <p:nvPr/>
        </p:nvSpPr>
        <p:spPr bwMode="auto">
          <a:xfrm>
            <a:off x="533400" y="17728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3200" dirty="0" smtClean="0"/>
              <a:t>This presentation </a:t>
            </a:r>
            <a:r>
              <a:rPr lang="en-GB" sz="3200" dirty="0" smtClean="0"/>
              <a:t>motivates </a:t>
            </a:r>
            <a:r>
              <a:rPr lang="en-GB" sz="3200" dirty="0" smtClean="0"/>
              <a:t>discussion on  possible scopes in </a:t>
            </a:r>
            <a:r>
              <a:rPr lang="en-GB" sz="3200" dirty="0" err="1" smtClean="0"/>
              <a:t>TGai</a:t>
            </a:r>
            <a:endParaRPr lang="en-GB"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ltLang="ja-JP" dirty="0" smtClean="0"/>
              <a:t>March 2011</a:t>
            </a:r>
            <a:endParaRPr lang="en-GB" altLang="ja-JP"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69776"/>
            <a:ext cx="7770813" cy="1065213"/>
          </a:xfrm>
        </p:spPr>
        <p:txBody>
          <a:bodyPr/>
          <a:lstStyle/>
          <a:p>
            <a:r>
              <a:rPr lang="en-US" altLang="ja-JP" dirty="0" err="1" smtClean="0"/>
              <a:t>TG</a:t>
            </a:r>
            <a:r>
              <a:rPr kumimoji="1" lang="en-US" altLang="ja-JP" dirty="0" err="1" smtClean="0"/>
              <a:t>ai</a:t>
            </a:r>
            <a:r>
              <a:rPr kumimoji="1" lang="en-US" altLang="ja-JP" dirty="0" smtClean="0"/>
              <a:t> </a:t>
            </a:r>
            <a:r>
              <a:rPr kumimoji="1" lang="en-US" altLang="ja-JP" dirty="0" smtClean="0"/>
              <a:t>PAR Overview</a:t>
            </a:r>
            <a:r>
              <a:rPr kumimoji="1" lang="en-US" altLang="ja-JP" sz="2000" dirty="0" smtClean="0"/>
              <a:t>[1]</a:t>
            </a:r>
            <a:endParaRPr kumimoji="1" lang="ja-JP" altLang="en-US" sz="2000" dirty="0"/>
          </a:p>
        </p:txBody>
      </p:sp>
      <p:sp>
        <p:nvSpPr>
          <p:cNvPr id="3" name="コンテンツ プレースホルダ 2"/>
          <p:cNvSpPr>
            <a:spLocks noGrp="1"/>
          </p:cNvSpPr>
          <p:nvPr>
            <p:ph idx="1"/>
          </p:nvPr>
        </p:nvSpPr>
        <p:spPr>
          <a:xfrm>
            <a:off x="685800" y="1404019"/>
            <a:ext cx="7770813" cy="4257229"/>
          </a:xfrm>
          <a:ln>
            <a:solidFill>
              <a:schemeClr val="tx1"/>
            </a:solidFill>
          </a:ln>
        </p:spPr>
        <p:txBody>
          <a:bodyPr/>
          <a:lstStyle/>
          <a:p>
            <a:r>
              <a:rPr lang="en-US" altLang="ja-JP" sz="1400" dirty="0" smtClean="0"/>
              <a:t>5.2 Scope: This amendment defines modifications to the IEEE 802.11 </a:t>
            </a:r>
            <a:r>
              <a:rPr lang="en-US" altLang="ja-JP" sz="1400" dirty="0" smtClean="0">
                <a:solidFill>
                  <a:srgbClr val="FF0000"/>
                </a:solidFill>
              </a:rPr>
              <a:t>Medium Access Control Layer (MAC)</a:t>
            </a:r>
            <a:r>
              <a:rPr lang="en-US" altLang="ja-JP" sz="1400" dirty="0" smtClean="0"/>
              <a:t> to enable a fast initial link set-up of IEEE 802.11 stations (STAs).</a:t>
            </a:r>
          </a:p>
          <a:p>
            <a:r>
              <a:rPr lang="en-US" altLang="ja-JP" sz="1400" dirty="0" smtClean="0"/>
              <a:t>5.5 Need for the Project: The number of mobile devices incorporating IEEE 802.11 is steadily growing. Applications that are continuously running on those devices benefit from the high data rates of the IEEE 802.11 interface.</a:t>
            </a:r>
            <a:br>
              <a:rPr lang="en-US" altLang="ja-JP" sz="1400" dirty="0" smtClean="0"/>
            </a:br>
            <a:r>
              <a:rPr lang="en-US" altLang="ja-JP" sz="1400" dirty="0" smtClean="0"/>
              <a:t>The project's primary need comes from an environment where mobile users are constantly entering and leaving the coverage area of an existing extended service set (ESS). Every time the mobile device enters an ESS, the mobile device has to do an initial link set-up to establish wireless local area network (LAN) connectivity. This requires efficient mechanisms that</a:t>
            </a:r>
            <a:br>
              <a:rPr lang="en-US" altLang="ja-JP" sz="1400" dirty="0" smtClean="0"/>
            </a:br>
            <a:r>
              <a:rPr lang="en-US" altLang="ja-JP" sz="1400" dirty="0" smtClean="0">
                <a:solidFill>
                  <a:srgbClr val="FF0000"/>
                </a:solidFill>
              </a:rPr>
              <a:t>(a) scale with a high number of users simultaneously entering an ESS</a:t>
            </a:r>
            <a:br>
              <a:rPr lang="en-US" altLang="ja-JP" sz="1400" dirty="0" smtClean="0">
                <a:solidFill>
                  <a:srgbClr val="FF0000"/>
                </a:solidFill>
              </a:rPr>
            </a:br>
            <a:r>
              <a:rPr lang="en-US" altLang="ja-JP" sz="1400" dirty="0" smtClean="0">
                <a:solidFill>
                  <a:srgbClr val="FF0000"/>
                </a:solidFill>
              </a:rPr>
              <a:t>(b) minimize the time spent within the initial link set-up phase</a:t>
            </a:r>
            <a:br>
              <a:rPr lang="en-US" altLang="ja-JP" sz="1400" dirty="0" smtClean="0">
                <a:solidFill>
                  <a:srgbClr val="FF0000"/>
                </a:solidFill>
              </a:rPr>
            </a:br>
            <a:r>
              <a:rPr lang="en-US" altLang="ja-JP" sz="1400" dirty="0" smtClean="0">
                <a:solidFill>
                  <a:srgbClr val="FF0000"/>
                </a:solidFill>
              </a:rPr>
              <a:t>(c) securely provide initial authentication.</a:t>
            </a:r>
            <a:r>
              <a:rPr lang="en-US" altLang="ja-JP" sz="1400" dirty="0" smtClean="0"/>
              <a:t/>
            </a:r>
            <a:br>
              <a:rPr lang="en-US" altLang="ja-JP" sz="1400" dirty="0" smtClean="0"/>
            </a:br>
            <a:r>
              <a:rPr lang="en-US" altLang="ja-JP" sz="1400" dirty="0" smtClean="0"/>
              <a:t>The current IEEE 802.11 specification does not meet these requirements in some usage scenarios. An optimization of the link set-up is desirable. Optimizations may include improvements to</a:t>
            </a:r>
            <a:br>
              <a:rPr lang="en-US" altLang="ja-JP" sz="1400" dirty="0" smtClean="0"/>
            </a:br>
            <a:r>
              <a:rPr lang="en-US" altLang="ja-JP" sz="1400" dirty="0" smtClean="0"/>
              <a:t>* access point / network discovery,</a:t>
            </a:r>
            <a:br>
              <a:rPr lang="en-US" altLang="ja-JP" sz="1400" dirty="0" smtClean="0"/>
            </a:br>
            <a:r>
              <a:rPr lang="en-US" altLang="ja-JP" sz="1400" dirty="0" smtClean="0"/>
              <a:t>* secure authentication,</a:t>
            </a:r>
            <a:br>
              <a:rPr lang="en-US" altLang="ja-JP" sz="1400" dirty="0" smtClean="0"/>
            </a:br>
            <a:r>
              <a:rPr lang="en-US" altLang="ja-JP" sz="1400" dirty="0" smtClean="0"/>
              <a:t>* mechanisms to support concurrency in the exchange of higher layer protocol messages during the authentication phase (for example assignment of IP addresses).</a:t>
            </a:r>
            <a:endParaRPr kumimoji="1" lang="ja-JP" altLang="en-US" sz="1400"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日付プレースホルダ 5"/>
          <p:cNvSpPr>
            <a:spLocks noGrp="1"/>
          </p:cNvSpPr>
          <p:nvPr>
            <p:ph type="dt" idx="15"/>
          </p:nvPr>
        </p:nvSpPr>
        <p:spPr/>
        <p:txBody>
          <a:bodyPr/>
          <a:lstStyle/>
          <a:p>
            <a:r>
              <a:rPr lang="en-US" dirty="0" smtClean="0"/>
              <a:t>March 2011</a:t>
            </a:r>
            <a:endParaRPr lang="en-GB" dirty="0"/>
          </a:p>
        </p:txBody>
      </p:sp>
      <p:sp>
        <p:nvSpPr>
          <p:cNvPr id="7" name="テキスト ボックス 6"/>
          <p:cNvSpPr txBox="1"/>
          <p:nvPr/>
        </p:nvSpPr>
        <p:spPr>
          <a:xfrm>
            <a:off x="683568" y="5661248"/>
            <a:ext cx="7920880" cy="707886"/>
          </a:xfrm>
          <a:prstGeom prst="rect">
            <a:avLst/>
          </a:prstGeom>
          <a:noFill/>
        </p:spPr>
        <p:txBody>
          <a:bodyPr wrap="square" rtlCol="0">
            <a:spAutoFit/>
          </a:bodyPr>
          <a:lstStyle/>
          <a:p>
            <a:pPr algn="ctr"/>
            <a:r>
              <a:rPr kumimoji="1" lang="en-US" altLang="ja-JP" sz="2000" dirty="0" smtClean="0">
                <a:solidFill>
                  <a:schemeClr val="tx1"/>
                </a:solidFill>
                <a:sym typeface="Wingdings" pitchFamily="2" charset="2"/>
              </a:rPr>
              <a:t></a:t>
            </a:r>
            <a:r>
              <a:rPr kumimoji="1" lang="en-US" altLang="ja-JP" sz="2000" dirty="0" smtClean="0">
                <a:solidFill>
                  <a:schemeClr val="tx1"/>
                </a:solidFill>
                <a:sym typeface="Wingdings" pitchFamily="2" charset="2"/>
              </a:rPr>
              <a:t>D</a:t>
            </a:r>
            <a:r>
              <a:rPr kumimoji="1" lang="en-US" altLang="ja-JP" sz="2000" dirty="0" smtClean="0">
                <a:solidFill>
                  <a:schemeClr val="tx1"/>
                </a:solidFill>
              </a:rPr>
              <a:t>etailed technological scopes </a:t>
            </a:r>
            <a:r>
              <a:rPr kumimoji="1" lang="en-US" altLang="ja-JP" sz="2000" dirty="0" smtClean="0">
                <a:solidFill>
                  <a:schemeClr val="tx1"/>
                </a:solidFill>
              </a:rPr>
              <a:t>of </a:t>
            </a:r>
            <a:r>
              <a:rPr kumimoji="1" lang="en-US" altLang="ja-JP" sz="2000" dirty="0" err="1" smtClean="0">
                <a:solidFill>
                  <a:schemeClr val="tx1"/>
                </a:solidFill>
              </a:rPr>
              <a:t>TGai</a:t>
            </a:r>
            <a:r>
              <a:rPr kumimoji="1" lang="en-US" altLang="ja-JP" sz="2000" dirty="0" smtClean="0">
                <a:solidFill>
                  <a:schemeClr val="tx1"/>
                </a:solidFill>
              </a:rPr>
              <a:t> are necessary to be discussed </a:t>
            </a:r>
            <a:endParaRPr kumimoji="1" lang="en-US" altLang="ja-JP" sz="2000" dirty="0" smtClean="0">
              <a:solidFill>
                <a:schemeClr val="tx1"/>
              </a:solidFill>
            </a:endParaRPr>
          </a:p>
          <a:p>
            <a:r>
              <a:rPr kumimoji="1" lang="en-US" altLang="ja-JP" sz="2000" dirty="0" smtClean="0">
                <a:solidFill>
                  <a:schemeClr val="tx1"/>
                </a:solidFill>
              </a:rPr>
              <a:t> </a:t>
            </a:r>
            <a:r>
              <a:rPr kumimoji="1" lang="en-US" altLang="ja-JP" sz="2000" dirty="0" smtClean="0">
                <a:solidFill>
                  <a:schemeClr val="tx1"/>
                </a:solidFill>
              </a:rPr>
              <a:t>e.g. What functions do we need to modify/enhance/create</a:t>
            </a:r>
            <a:endParaRPr kumimoji="1" lang="en-US" altLang="ja-JP" sz="2000"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Examples: Scopes to be discussed</a:t>
            </a:r>
            <a:endParaRPr kumimoji="1"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日付プレースホルダ 5"/>
          <p:cNvSpPr>
            <a:spLocks noGrp="1"/>
          </p:cNvSpPr>
          <p:nvPr>
            <p:ph type="dt" idx="15"/>
          </p:nvPr>
        </p:nvSpPr>
        <p:spPr/>
        <p:txBody>
          <a:bodyPr/>
          <a:lstStyle/>
          <a:p>
            <a:r>
              <a:rPr lang="en-US" altLang="ja-JP" dirty="0" smtClean="0"/>
              <a:t>March 2011</a:t>
            </a:r>
            <a:endParaRPr lang="en-GB" altLang="ja-JP" dirty="0"/>
          </a:p>
        </p:txBody>
      </p:sp>
      <p:graphicFrame>
        <p:nvGraphicFramePr>
          <p:cNvPr id="7" name="表 6"/>
          <p:cNvGraphicFramePr>
            <a:graphicFrameLocks noGrp="1"/>
          </p:cNvGraphicFramePr>
          <p:nvPr/>
        </p:nvGraphicFramePr>
        <p:xfrm>
          <a:off x="251520" y="1628800"/>
          <a:ext cx="8424936" cy="3983945"/>
        </p:xfrm>
        <a:graphic>
          <a:graphicData uri="http://schemas.openxmlformats.org/drawingml/2006/table">
            <a:tbl>
              <a:tblPr firstRow="1" bandRow="1">
                <a:tableStyleId>{5C22544A-7EE6-4342-B048-85BDC9FD1C3A}</a:tableStyleId>
              </a:tblPr>
              <a:tblGrid>
                <a:gridCol w="2549652"/>
                <a:gridCol w="5875284"/>
              </a:tblGrid>
              <a:tr h="720080">
                <a:tc>
                  <a:txBody>
                    <a:bodyPr/>
                    <a:lstStyle/>
                    <a:p>
                      <a:r>
                        <a:rPr kumimoji="1" lang="en-US" altLang="ja-JP" sz="2000" dirty="0" smtClean="0"/>
                        <a:t>Scopes</a:t>
                      </a:r>
                      <a:endParaRPr kumimoji="1" lang="ja-JP" altLang="en-US" sz="2000" dirty="0"/>
                    </a:p>
                  </a:txBody>
                  <a:tcPr/>
                </a:tc>
                <a:tc>
                  <a:txBody>
                    <a:bodyPr/>
                    <a:lstStyle/>
                    <a:p>
                      <a:r>
                        <a:rPr kumimoji="1" lang="en-US" altLang="ja-JP" sz="2000" dirty="0" smtClean="0"/>
                        <a:t>Key Points</a:t>
                      </a:r>
                      <a:endParaRPr kumimoji="1" lang="ja-JP" altLang="en-US" sz="2000" dirty="0"/>
                    </a:p>
                  </a:txBody>
                  <a:tcPr/>
                </a:tc>
              </a:tr>
              <a:tr h="1124220">
                <a:tc>
                  <a:txBody>
                    <a:bodyPr/>
                    <a:lstStyle/>
                    <a:p>
                      <a:r>
                        <a:rPr kumimoji="1" lang="en-US" altLang="ja-JP" sz="1800" baseline="0" dirty="0" smtClean="0"/>
                        <a:t>Service Set Types</a:t>
                      </a:r>
                    </a:p>
                    <a:p>
                      <a:r>
                        <a:rPr kumimoji="1" lang="en-US" altLang="ja-JP" sz="1800" baseline="0" dirty="0" smtClean="0"/>
                        <a:t>(ESS, IBSS, MBSS</a:t>
                      </a:r>
                      <a:r>
                        <a:rPr kumimoji="1" lang="en-US" altLang="ja-JP" sz="1800" baseline="0" smtClean="0"/>
                        <a:t>, etc</a:t>
                      </a:r>
                      <a:r>
                        <a:rPr kumimoji="1" lang="en-US" altLang="ja-JP" sz="1800" baseline="0" dirty="0" smtClean="0"/>
                        <a:t>…)</a:t>
                      </a:r>
                      <a:endParaRPr kumimoji="1" lang="ja-JP" altLang="en-US" sz="1800" dirty="0"/>
                    </a:p>
                  </a:txBody>
                  <a:tcPr/>
                </a:tc>
                <a:tc>
                  <a:txBody>
                    <a:bodyPr/>
                    <a:lstStyle/>
                    <a:p>
                      <a:pPr marL="180975" indent="-180975">
                        <a:buFont typeface="Arial" pitchFamily="34" charset="0"/>
                        <a:buChar char="•"/>
                      </a:pPr>
                      <a:r>
                        <a:rPr kumimoji="1" lang="en-US" altLang="ja-JP" sz="1800" baseline="0" dirty="0" smtClean="0"/>
                        <a:t>PAR </a:t>
                      </a:r>
                      <a:r>
                        <a:rPr kumimoji="1" lang="en-US" altLang="ja-JP" sz="1800" baseline="0" dirty="0" smtClean="0"/>
                        <a:t>ONLY mentions “ESS”</a:t>
                      </a:r>
                      <a:endParaRPr kumimoji="1" lang="en-US" altLang="ja-JP" sz="1800" baseline="0" dirty="0" smtClean="0"/>
                    </a:p>
                    <a:p>
                      <a:pPr marL="180975" indent="-180975">
                        <a:buFont typeface="Arial" pitchFamily="34" charset="0"/>
                        <a:buChar char="•"/>
                      </a:pPr>
                      <a:r>
                        <a:rPr kumimoji="1" lang="en-US" altLang="ja-JP" sz="1800" baseline="0" dirty="0" smtClean="0"/>
                        <a:t>It looks FIA-SG once discussed Service Set Types[1], but no conclusions were made</a:t>
                      </a:r>
                    </a:p>
                  </a:txBody>
                  <a:tcPr/>
                </a:tc>
              </a:tr>
              <a:tr h="2139645">
                <a:tc>
                  <a:txBody>
                    <a:bodyPr/>
                    <a:lstStyle/>
                    <a:p>
                      <a:r>
                        <a:rPr kumimoji="1" lang="en-US" altLang="ja-JP" sz="1800" dirty="0" smtClean="0"/>
                        <a:t>Power Saving</a:t>
                      </a:r>
                      <a:endParaRPr kumimoji="1" lang="ja-JP" altLang="en-US" sz="1800" dirty="0"/>
                    </a:p>
                  </a:txBody>
                  <a:tcPr/>
                </a:tc>
                <a:tc>
                  <a:txBody>
                    <a:bodyPr/>
                    <a:lstStyle/>
                    <a:p>
                      <a:pPr marL="180975" indent="-180975">
                        <a:buFont typeface="Arial" pitchFamily="34" charset="0"/>
                        <a:buChar char="•"/>
                      </a:pPr>
                      <a:r>
                        <a:rPr kumimoji="1" lang="en-US" altLang="ja-JP" sz="1800" dirty="0" smtClean="0"/>
                        <a:t>Enhancement of power saving mechanism defined in IEEE802.11std looks</a:t>
                      </a:r>
                      <a:r>
                        <a:rPr kumimoji="1" lang="en-US" altLang="ja-JP" sz="1800" baseline="0" dirty="0" smtClean="0"/>
                        <a:t> out of scope </a:t>
                      </a:r>
                      <a:r>
                        <a:rPr kumimoji="1" lang="en-US" altLang="ja-JP" sz="1800" dirty="0" smtClean="0"/>
                        <a:t>for </a:t>
                      </a:r>
                      <a:r>
                        <a:rPr kumimoji="1" lang="en-US" altLang="ja-JP" sz="1800" dirty="0" err="1" smtClean="0"/>
                        <a:t>TGai</a:t>
                      </a:r>
                      <a:r>
                        <a:rPr kumimoji="1" lang="en-US" altLang="ja-JP" sz="1800" baseline="0" dirty="0" smtClean="0"/>
                        <a:t> since power saving for “initial link setup” is implementation matter.</a:t>
                      </a:r>
                    </a:p>
                    <a:p>
                      <a:pPr marL="180975" indent="-180975">
                        <a:buFont typeface="Arial" pitchFamily="34" charset="0"/>
                        <a:buChar char="•"/>
                      </a:pPr>
                      <a:r>
                        <a:rPr kumimoji="1" lang="en-US" altLang="ja-JP" sz="1800" baseline="0" dirty="0" smtClean="0"/>
                        <a:t>In[2], “</a:t>
                      </a:r>
                      <a:r>
                        <a:rPr lang="en-US" altLang="ja-JP" sz="1800" dirty="0" smtClean="0"/>
                        <a:t>Simultaneous channel switch of large user groups” is proposed as a use </a:t>
                      </a:r>
                      <a:r>
                        <a:rPr lang="en-US" altLang="ja-JP" sz="1800" dirty="0" smtClean="0"/>
                        <a:t>case. I</a:t>
                      </a:r>
                      <a:r>
                        <a:rPr lang="en-US" altLang="ja-JP" sz="1800" baseline="0" dirty="0" smtClean="0"/>
                        <a:t>n </a:t>
                      </a:r>
                      <a:r>
                        <a:rPr lang="en-US" altLang="ja-JP" sz="1800" baseline="0" dirty="0" smtClean="0"/>
                        <a:t>this case enhancement of power saving mechanism is essential for </a:t>
                      </a:r>
                      <a:r>
                        <a:rPr lang="en-US" altLang="ja-JP" sz="1800" baseline="0" dirty="0" smtClean="0"/>
                        <a:t>FILS since </a:t>
                      </a:r>
                      <a:endParaRPr kumimoji="1" lang="ja-JP" altLang="en-US" sz="1800" dirty="0"/>
                    </a:p>
                  </a:txBody>
                  <a:tcPr/>
                </a:tc>
              </a:tr>
            </a:tbl>
          </a:graphicData>
        </a:graphic>
      </p:graphicFrame>
      <p:sp>
        <p:nvSpPr>
          <p:cNvPr id="8"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Suggestions</a:t>
            </a:r>
            <a:endParaRPr kumimoji="1" lang="ja-JP" altLang="en-US" dirty="0"/>
          </a:p>
        </p:txBody>
      </p:sp>
      <p:sp>
        <p:nvSpPr>
          <p:cNvPr id="3" name="コンテンツ プレースホルダ 2"/>
          <p:cNvSpPr>
            <a:spLocks noGrp="1"/>
          </p:cNvSpPr>
          <p:nvPr>
            <p:ph idx="1"/>
          </p:nvPr>
        </p:nvSpPr>
        <p:spPr/>
        <p:txBody>
          <a:bodyPr/>
          <a:lstStyle/>
          <a:p>
            <a:pPr>
              <a:buFont typeface="Arial" pitchFamily="34" charset="0"/>
              <a:buChar char="•"/>
            </a:pPr>
            <a:r>
              <a:rPr lang="en-US" altLang="ja-JP" dirty="0" err="1" smtClean="0"/>
              <a:t>TGai</a:t>
            </a:r>
            <a:r>
              <a:rPr lang="en-US" altLang="ja-JP" dirty="0" smtClean="0"/>
              <a:t> </a:t>
            </a:r>
            <a:r>
              <a:rPr lang="en-US" altLang="ja-JP" dirty="0" smtClean="0"/>
              <a:t>assumes </a:t>
            </a:r>
            <a:r>
              <a:rPr lang="en-US" altLang="ja-JP" dirty="0" smtClean="0"/>
              <a:t>IBSS, MBSS, Power Saving, etc. are inside the scopes of </a:t>
            </a:r>
            <a:r>
              <a:rPr lang="en-US" altLang="ja-JP" dirty="0" err="1" smtClean="0"/>
              <a:t>TGai</a:t>
            </a:r>
            <a:r>
              <a:rPr lang="en-US" altLang="ja-JP" dirty="0" smtClean="0"/>
              <a:t> if relevant use </a:t>
            </a:r>
            <a:r>
              <a:rPr lang="en-US" altLang="ja-JP" dirty="0" smtClean="0"/>
              <a:t>cases and promising solutions </a:t>
            </a:r>
            <a:r>
              <a:rPr lang="en-US" altLang="ja-JP" dirty="0" smtClean="0"/>
              <a:t>are available.</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日付プレースホルダ 5"/>
          <p:cNvSpPr>
            <a:spLocks noGrp="1"/>
          </p:cNvSpPr>
          <p:nvPr>
            <p:ph type="dt" idx="15"/>
          </p:nvPr>
        </p:nvSpPr>
        <p:spPr/>
        <p:txBody>
          <a:bodyPr/>
          <a:lstStyle/>
          <a:p>
            <a:r>
              <a:rPr lang="en-US" altLang="ja-JP" dirty="0" smtClean="0"/>
              <a:t>March 2011</a:t>
            </a:r>
            <a:endParaRPr lang="en-GB" altLang="ja-JP"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5" name="スライド番号プレースホルダ 4"/>
          <p:cNvSpPr>
            <a:spLocks noGrp="1"/>
          </p:cNvSpPr>
          <p:nvPr>
            <p:ph type="sldNum" idx="12"/>
          </p:nvPr>
        </p:nvSpPr>
        <p:spPr/>
        <p:txBody>
          <a:bodyPr/>
          <a:lstStyle/>
          <a:p>
            <a:r>
              <a:rPr lang="en-US" altLang="ja-JP" smtClean="0"/>
              <a:t>Slide </a:t>
            </a:r>
            <a:fld id="{7B0F5319-FD8A-3346-B5E7-F356E79E4745}" type="slidenum">
              <a:rPr lang="en-US" altLang="ja-JP" smtClean="0"/>
              <a:pPr/>
              <a:t>6</a:t>
            </a:fld>
            <a:endParaRPr lang="en-US" altLang="ja-JP"/>
          </a:p>
        </p:txBody>
      </p:sp>
      <p:sp>
        <p:nvSpPr>
          <p:cNvPr id="3" name="日付プレースホルダ 2"/>
          <p:cNvSpPr>
            <a:spLocks noGrp="1"/>
          </p:cNvSpPr>
          <p:nvPr>
            <p:ph type="dt" idx="15"/>
          </p:nvPr>
        </p:nvSpPr>
        <p:spPr/>
        <p:txBody>
          <a:bodyPr/>
          <a:lstStyle/>
          <a:p>
            <a:r>
              <a:rPr lang="en-US" altLang="ja-JP" dirty="0" smtClean="0"/>
              <a:t>March 2011</a:t>
            </a:r>
            <a:endParaRPr lang="en-GB" altLang="ja-JP"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6" name="コンテンツ プレースホルダ 5"/>
          <p:cNvSpPr>
            <a:spLocks noGrp="1"/>
          </p:cNvSpPr>
          <p:nvPr>
            <p:ph idx="1"/>
          </p:nvPr>
        </p:nvSpPr>
        <p:spPr/>
        <p:txBody>
          <a:bodyPr/>
          <a:lstStyle/>
          <a:p>
            <a:r>
              <a:rPr lang="en-US" altLang="ja-JP" dirty="0" smtClean="0"/>
              <a:t>[1] 11-10-0615-00-0fia-meeting-minutes-may-2010-interim-beijing-china.doc</a:t>
            </a:r>
          </a:p>
          <a:p>
            <a:r>
              <a:rPr lang="en-US" altLang="ja-JP" dirty="0" smtClean="0"/>
              <a:t>[2] 11-11-0023-03-00ai-use-case-senario-for-tgai.pptx</a:t>
            </a:r>
            <a:endParaRPr kumimoji="1" lang="ja-JP" altLang="en-US" dirty="0"/>
          </a:p>
        </p:txBody>
      </p:sp>
      <p:sp>
        <p:nvSpPr>
          <p:cNvPr id="5" name="スライド番号プレースホルダ 4"/>
          <p:cNvSpPr>
            <a:spLocks noGrp="1"/>
          </p:cNvSpPr>
          <p:nvPr>
            <p:ph type="sldNum" idx="12"/>
          </p:nvPr>
        </p:nvSpPr>
        <p:spPr/>
        <p:txBody>
          <a:bodyPr/>
          <a:lstStyle/>
          <a:p>
            <a:r>
              <a:rPr lang="en-GB" smtClean="0"/>
              <a:t>Slide </a:t>
            </a:r>
            <a:fld id="{06B781AF-4CCF-49B0-A572-DE54FBE5D942}" type="slidenum">
              <a:rPr lang="en-GB" smtClean="0"/>
              <a:pPr/>
              <a:t>7</a:t>
            </a:fld>
            <a:endParaRPr lang="en-GB"/>
          </a:p>
        </p:txBody>
      </p:sp>
      <p:sp>
        <p:nvSpPr>
          <p:cNvPr id="3" name="日付プレースホルダ 2"/>
          <p:cNvSpPr>
            <a:spLocks noGrp="1"/>
          </p:cNvSpPr>
          <p:nvPr>
            <p:ph type="dt" idx="15"/>
          </p:nvPr>
        </p:nvSpPr>
        <p:spPr/>
        <p:txBody>
          <a:bodyPr/>
          <a:lstStyle/>
          <a:p>
            <a:r>
              <a:rPr lang="en-US" altLang="ja-JP" dirty="0" smtClean="0"/>
              <a:t>March 2011</a:t>
            </a:r>
            <a:endParaRPr lang="en-GB" altLang="ja-JP"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Akira Yamada, NTT DOCOMO, Inc.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4897</TotalTime>
  <Words>429</Words>
  <Application>Microsoft Office PowerPoint</Application>
  <PresentationFormat>画面に合わせる (4:3)</PresentationFormat>
  <Paragraphs>75</Paragraphs>
  <Slides>7</Slides>
  <Notes>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802-11-Submission</vt:lpstr>
      <vt:lpstr>Microsoft Office Word 97-2003 文書</vt:lpstr>
      <vt:lpstr>TGai Scope Discussion</vt:lpstr>
      <vt:lpstr>Abstract</vt:lpstr>
      <vt:lpstr>TGai PAR Overview[1]</vt:lpstr>
      <vt:lpstr>Examples: Scopes to be discussed</vt:lpstr>
      <vt:lpstr>Suggestions</vt:lpstr>
      <vt:lpstr>Questions &amp; Comments</vt:lpstr>
      <vt:lpstr>References</vt:lpstr>
    </vt:vector>
  </TitlesOfParts>
  <Company>株式会社NTTドコモ</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Akira Yamada</dc:creator>
  <cp:lastModifiedBy>Akira Yamada</cp:lastModifiedBy>
  <cp:revision>550</cp:revision>
  <cp:lastPrinted>1601-01-01T00:00:00Z</cp:lastPrinted>
  <dcterms:created xsi:type="dcterms:W3CDTF">2011-03-01T12:25:39Z</dcterms:created>
  <dcterms:modified xsi:type="dcterms:W3CDTF">2011-03-13T12:12:17Z</dcterms:modified>
</cp:coreProperties>
</file>