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1" r:id="rId3"/>
    <p:sldId id="293" r:id="rId4"/>
    <p:sldId id="272" r:id="rId5"/>
    <p:sldId id="273" r:id="rId6"/>
    <p:sldId id="354" r:id="rId7"/>
    <p:sldId id="355" r:id="rId8"/>
    <p:sldId id="356" r:id="rId9"/>
    <p:sldId id="284" r:id="rId10"/>
    <p:sldId id="353" r:id="rId11"/>
    <p:sldId id="358" r:id="rId12"/>
    <p:sldId id="360" r:id="rId13"/>
    <p:sldId id="361" r:id="rId14"/>
    <p:sldId id="362" r:id="rId15"/>
    <p:sldId id="385" r:id="rId16"/>
    <p:sldId id="350" r:id="rId17"/>
    <p:sldId id="384" r:id="rId18"/>
  </p:sldIdLst>
  <p:sldSz cx="9144000" cy="6858000" type="screen4x3"/>
  <p:notesSz cx="6934200" cy="92805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3300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 autoAdjust="0"/>
    <p:restoredTop sz="97727" autoAdjust="0"/>
  </p:normalViewPr>
  <p:slideViewPr>
    <p:cSldViewPr>
      <p:cViewPr>
        <p:scale>
          <a:sx n="80" d="100"/>
          <a:sy n="80" d="100"/>
        </p:scale>
        <p:origin x="-1260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0"/>
    </p:cViewPr>
  </p:sorterViewPr>
  <p:notesViewPr>
    <p:cSldViewPr>
      <p:cViewPr varScale="1">
        <p:scale>
          <a:sx n="68" d="100"/>
          <a:sy n="68" d="100"/>
        </p:scale>
        <p:origin x="-2820" y="-120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 i="0">
                <a:cs typeface="+mn-cs"/>
              </a:defRPr>
            </a:lvl1pPr>
          </a:lstStyle>
          <a:p>
            <a:pPr>
              <a:defRPr/>
            </a:pPr>
            <a:r>
              <a:rPr lang="en-GB"/>
              <a:t>doc.: IEEE 802.11-08/1003r0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 i="0">
                <a:cs typeface="+mn-cs"/>
              </a:defRPr>
            </a:lvl1pPr>
          </a:lstStyle>
          <a:p>
            <a:pPr>
              <a:defRPr/>
            </a:pPr>
            <a:r>
              <a:rPr lang="en-GB"/>
              <a:t>September 2008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i="0">
                <a:cs typeface="+mn-cs"/>
              </a:defRPr>
            </a:lvl1pPr>
          </a:lstStyle>
          <a:p>
            <a:pPr>
              <a:defRPr/>
            </a:pPr>
            <a:r>
              <a:rPr lang="en-GB"/>
              <a:t>Alex Ashley, NDS Ltd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i="0">
                <a:cs typeface="+mn-cs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6AB13E-1265-4744-95BF-1692893629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GB" i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 i="0">
                <a:cs typeface="+mn-cs"/>
              </a:defRPr>
            </a:lvl1pPr>
          </a:lstStyle>
          <a:p>
            <a:pPr>
              <a:defRPr/>
            </a:pPr>
            <a:r>
              <a:rPr lang="en-GB"/>
              <a:t>doc.: IEEE 802.11-08/1003r0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 i="0">
                <a:cs typeface="+mn-cs"/>
              </a:defRPr>
            </a:lvl1pPr>
          </a:lstStyle>
          <a:p>
            <a:pPr>
              <a:defRPr/>
            </a:pPr>
            <a:r>
              <a:rPr lang="en-GB"/>
              <a:t>September 2008</a:t>
            </a:r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i="0">
                <a:cs typeface="+mn-cs"/>
              </a:defRPr>
            </a:lvl5pPr>
          </a:lstStyle>
          <a:p>
            <a:pPr lvl="4">
              <a:defRPr/>
            </a:pPr>
            <a:r>
              <a:rPr lang="en-GB"/>
              <a:t>Alex Ashley, NDS Ltd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i="0">
                <a:cs typeface="+mn-cs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C5C13B06-443E-4912-A89E-45C9F29D01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GB" i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75D1BB84-9AB2-4B2B-9893-EFA3E4CA0364}" type="slidenum">
              <a:rPr lang="en-GB" smtClean="0"/>
              <a:pPr>
                <a:defRPr/>
              </a:pPr>
              <a:t>1</a:t>
            </a:fld>
            <a:endParaRPr lang="en-GB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428537DB-8F69-4646-805A-EC05D791192F}" type="slidenum">
              <a:rPr lang="en-GB" smtClean="0"/>
              <a:pPr>
                <a:defRPr/>
              </a:pPr>
              <a:t>10</a:t>
            </a:fld>
            <a:endParaRPr lang="en-GB" smtClean="0"/>
          </a:p>
        </p:txBody>
      </p:sp>
      <p:sp>
        <p:nvSpPr>
          <p:cNvPr id="2970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297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2970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2970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E3F048E2-F791-4B07-AA4C-B77850FB1CCE}" type="slidenum">
              <a:rPr lang="en-US" i="0"/>
              <a:pPr algn="r" defTabSz="933450" eaLnBrk="0" hangingPunct="0"/>
              <a:t>10</a:t>
            </a:fld>
            <a:endParaRPr lang="en-US" i="0"/>
          </a:p>
        </p:txBody>
      </p:sp>
      <p:sp>
        <p:nvSpPr>
          <p:cNvPr id="29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FC23D1EF-DC51-488F-BCB3-09CAD345CE80}" type="slidenum">
              <a:rPr lang="en-GB" smtClean="0"/>
              <a:pPr>
                <a:defRPr/>
              </a:pPr>
              <a:t>11</a:t>
            </a:fld>
            <a:endParaRPr lang="en-GB" smtClean="0"/>
          </a:p>
        </p:txBody>
      </p:sp>
      <p:sp>
        <p:nvSpPr>
          <p:cNvPr id="3072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3072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3072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3072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4BB6B27A-603C-470F-A251-D0DD4E4B8778}" type="slidenum">
              <a:rPr lang="en-US" i="0"/>
              <a:pPr algn="r" defTabSz="933450" eaLnBrk="0" hangingPunct="0"/>
              <a:t>11</a:t>
            </a:fld>
            <a:endParaRPr lang="en-US" i="0"/>
          </a:p>
        </p:txBody>
      </p:sp>
      <p:sp>
        <p:nvSpPr>
          <p:cNvPr id="30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1AC7880D-5EE1-4F11-8EB3-B2CB94A2B00D}" type="slidenum">
              <a:rPr lang="en-GB" smtClean="0"/>
              <a:pPr>
                <a:defRPr/>
              </a:pPr>
              <a:t>12</a:t>
            </a:fld>
            <a:endParaRPr lang="en-GB" smtClean="0"/>
          </a:p>
        </p:txBody>
      </p:sp>
      <p:sp>
        <p:nvSpPr>
          <p:cNvPr id="31750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31751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31752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31753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68808751-CAB9-433D-804D-468C43B9F249}" type="slidenum">
              <a:rPr lang="en-US" i="0"/>
              <a:pPr algn="r" defTabSz="933450" eaLnBrk="0" hangingPunct="0"/>
              <a:t>12</a:t>
            </a:fld>
            <a:endParaRPr lang="en-US" i="0"/>
          </a:p>
        </p:txBody>
      </p:sp>
      <p:sp>
        <p:nvSpPr>
          <p:cNvPr id="31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066FA301-869B-4319-9A17-5284032BC3C1}" type="slidenum">
              <a:rPr lang="en-GB" smtClean="0"/>
              <a:pPr>
                <a:defRPr/>
              </a:pPr>
              <a:t>13</a:t>
            </a:fld>
            <a:endParaRPr lang="en-GB" smtClean="0"/>
          </a:p>
        </p:txBody>
      </p:sp>
      <p:sp>
        <p:nvSpPr>
          <p:cNvPr id="3277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327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3277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3277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7CB16C54-C71F-401F-BAF5-A350F10E0FD6}" type="slidenum">
              <a:rPr lang="en-US" i="0"/>
              <a:pPr algn="r" defTabSz="933450" eaLnBrk="0" hangingPunct="0"/>
              <a:t>13</a:t>
            </a:fld>
            <a:endParaRPr lang="en-US" i="0"/>
          </a:p>
        </p:txBody>
      </p:sp>
      <p:sp>
        <p:nvSpPr>
          <p:cNvPr id="32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2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33B27F12-12A6-48FD-B78C-9681AB05E73E}" type="slidenum">
              <a:rPr lang="en-GB" smtClean="0"/>
              <a:pPr>
                <a:defRPr/>
              </a:pPr>
              <a:t>14</a:t>
            </a:fld>
            <a:endParaRPr lang="en-GB" smtClean="0"/>
          </a:p>
        </p:txBody>
      </p:sp>
      <p:sp>
        <p:nvSpPr>
          <p:cNvPr id="33798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3379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33800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33801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B3D36B61-F7F0-40A7-8CE8-850323A15ABD}" type="slidenum">
              <a:rPr lang="en-US" i="0"/>
              <a:pPr algn="r" defTabSz="933450" eaLnBrk="0" hangingPunct="0"/>
              <a:t>14</a:t>
            </a:fld>
            <a:endParaRPr lang="en-US" i="0"/>
          </a:p>
        </p:txBody>
      </p:sp>
      <p:sp>
        <p:nvSpPr>
          <p:cNvPr id="33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87F321C7-20F1-452F-909E-E4E55D12A06C}" type="slidenum">
              <a:rPr lang="en-GB" smtClean="0"/>
              <a:pPr>
                <a:defRPr/>
              </a:pPr>
              <a:t>15</a:t>
            </a:fld>
            <a:endParaRPr lang="en-GB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C24C885B-40FE-4951-92CB-5003FE2BF613}" type="slidenum">
              <a:rPr lang="en-US" i="0"/>
              <a:pPr algn="r" defTabSz="933450" eaLnBrk="0" hangingPunct="0"/>
              <a:t>15</a:t>
            </a:fld>
            <a:endParaRPr lang="en-US" i="0"/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A850D6AC-13B2-487A-9D1E-E861213C79FD}" type="slidenum">
              <a:rPr lang="en-GB" smtClean="0"/>
              <a:pPr>
                <a:defRPr/>
              </a:pPr>
              <a:t>16</a:t>
            </a:fld>
            <a:endParaRPr lang="en-GB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B8F2599A-B7EB-49FE-9077-CDDDEE0B81A6}" type="slidenum">
              <a:rPr lang="en-US" i="0"/>
              <a:pPr algn="r" defTabSz="933450" eaLnBrk="0" hangingPunct="0"/>
              <a:t>16</a:t>
            </a:fld>
            <a:endParaRPr lang="en-US" i="0"/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9DE8DBF1-9A0E-4F8C-A9D9-2A1D51BE0EEF}" type="slidenum">
              <a:rPr lang="en-GB" smtClean="0"/>
              <a:pPr>
                <a:defRPr/>
              </a:pPr>
              <a:t>17</a:t>
            </a:fld>
            <a:endParaRPr lang="en-GB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8AFA65EF-83F6-4351-80EF-ECDD05A490DF}" type="slidenum">
              <a:rPr lang="en-US" i="0"/>
              <a:pPr algn="r" defTabSz="933450" eaLnBrk="0" hangingPunct="0"/>
              <a:t>17</a:t>
            </a:fld>
            <a:endParaRPr lang="en-US" i="0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CD63CCD1-179C-421F-A340-4D7E1547A44F}" type="slidenum">
              <a:rPr lang="en-GB" smtClean="0"/>
              <a:pPr>
                <a:defRPr/>
              </a:pPr>
              <a:t>2</a:t>
            </a:fld>
            <a:endParaRPr lang="en-GB" smtClean="0"/>
          </a:p>
        </p:txBody>
      </p:sp>
      <p:sp>
        <p:nvSpPr>
          <p:cNvPr id="21510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21511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21512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21513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E48C89B9-9E2C-41D9-8CDE-B521B626FF17}" type="slidenum">
              <a:rPr lang="en-US" i="0"/>
              <a:pPr algn="r" defTabSz="933450" eaLnBrk="0" hangingPunct="0"/>
              <a:t>2</a:t>
            </a:fld>
            <a:endParaRPr lang="en-US" i="0"/>
          </a:p>
        </p:txBody>
      </p:sp>
      <p:sp>
        <p:nvSpPr>
          <p:cNvPr id="21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1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32CC7C28-2CA2-48A2-9BCC-F28EEDB33DF3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09B205F7-3B42-4556-8AC1-E50C2ED7C8B0}" type="slidenum">
              <a:rPr lang="en-GB" smtClean="0"/>
              <a:pPr>
                <a:defRPr/>
              </a:pPr>
              <a:t>4</a:t>
            </a:fld>
            <a:endParaRPr lang="en-GB" smtClean="0"/>
          </a:p>
        </p:txBody>
      </p:sp>
      <p:sp>
        <p:nvSpPr>
          <p:cNvPr id="23558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2355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23560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23561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EA1348C9-DD50-4F1D-9C6E-45823B66C50B}" type="slidenum">
              <a:rPr lang="en-US" i="0"/>
              <a:pPr algn="r" defTabSz="933450" eaLnBrk="0" hangingPunct="0"/>
              <a:t>4</a:t>
            </a:fld>
            <a:endParaRPr lang="en-US" i="0"/>
          </a:p>
        </p:txBody>
      </p:sp>
      <p:sp>
        <p:nvSpPr>
          <p:cNvPr id="23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A19C57E3-40D9-444A-AD71-C57744724A4E}" type="slidenum">
              <a:rPr lang="en-GB" smtClean="0"/>
              <a:pPr>
                <a:defRPr/>
              </a:pPr>
              <a:t>5</a:t>
            </a:fld>
            <a:endParaRPr lang="en-GB" smtClean="0"/>
          </a:p>
        </p:txBody>
      </p:sp>
      <p:sp>
        <p:nvSpPr>
          <p:cNvPr id="2458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2458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2458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2458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D8B00573-736C-4FAF-9096-B66C81299831}" type="slidenum">
              <a:rPr lang="en-US" i="0"/>
              <a:pPr algn="r" defTabSz="933450" eaLnBrk="0" hangingPunct="0"/>
              <a:t>5</a:t>
            </a:fld>
            <a:endParaRPr lang="en-US" i="0"/>
          </a:p>
        </p:txBody>
      </p:sp>
      <p:sp>
        <p:nvSpPr>
          <p:cNvPr id="24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99495CDA-85F1-4DFE-9CF4-86E916CD6887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9D9B70A6-0694-46E3-86AA-910EA8F94078}" type="slidenum">
              <a:rPr lang="en-GB" smtClean="0"/>
              <a:pPr>
                <a:defRPr/>
              </a:pPr>
              <a:t>7</a:t>
            </a:fld>
            <a:endParaRPr lang="en-GB" smtClean="0"/>
          </a:p>
        </p:txBody>
      </p:sp>
      <p:sp>
        <p:nvSpPr>
          <p:cNvPr id="26630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26631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26632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26633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20D2CDE8-7A7B-4B7E-B371-C830645D7F4A}" type="slidenum">
              <a:rPr lang="en-US" i="0"/>
              <a:pPr algn="r" defTabSz="933450" eaLnBrk="0" hangingPunct="0"/>
              <a:t>7</a:t>
            </a:fld>
            <a:endParaRPr lang="en-US" i="0"/>
          </a:p>
        </p:txBody>
      </p:sp>
      <p:sp>
        <p:nvSpPr>
          <p:cNvPr id="26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5125"/>
          </a:xfrm>
          <a:noFill/>
          <a:ln/>
        </p:spPr>
        <p:txBody>
          <a:bodyPr lIns="91678" tIns="45035" rIns="91678" bIns="45035"/>
          <a:lstStyle/>
          <a:p>
            <a:endParaRPr lang="en-US" smtClean="0"/>
          </a:p>
        </p:txBody>
      </p:sp>
      <p:sp>
        <p:nvSpPr>
          <p:cNvPr id="266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6913"/>
            <a:ext cx="4637088" cy="3478212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FF792D86-7BC7-4A72-9940-56A552B3BBD2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B8E2DE8E-4CC1-4FB9-B1FA-35E2D0EB6C18}" type="slidenum">
              <a:rPr lang="en-GB" smtClean="0"/>
              <a:pPr>
                <a:defRPr/>
              </a:pPr>
              <a:t>9</a:t>
            </a:fld>
            <a:endParaRPr lang="en-GB" smtClean="0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E15C38-8AEF-483A-8B6C-44E5249C91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27759A8-4FD2-4174-A04C-EBAF637122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AD4FBDA-BADB-4173-8599-F7EA99EB79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1108481-995E-4363-AFFA-39B49DD062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8040D469-5F32-4EFE-9D16-179B4DF469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2011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A6873F4-F1F0-48AE-A839-5D8326D44C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2011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20385C2-D646-4B98-B097-5A12830927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2011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8468DD98-CEAF-4CCD-BD9A-361BD33FC8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2011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D652F229-22B0-4098-A7D6-A39792B8D1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2011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5604A14-258F-4720-8617-B473230EA9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2011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3F42ABA-D95F-40DA-97B4-0F77C48FFA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8778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i="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Mar 2011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188" y="6475413"/>
            <a:ext cx="23447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i="0">
                <a:cs typeface="+mn-cs"/>
              </a:defRPr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i="0">
                <a:cs typeface="+mn-cs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F762ED66-3A70-4DFC-856B-A521CF0A8D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50" y="334963"/>
            <a:ext cx="3282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GB" sz="1800" b="1" i="0" dirty="0">
                <a:cs typeface="+mn-cs"/>
              </a:rPr>
              <a:t>doc.: IEEE </a:t>
            </a:r>
            <a:r>
              <a:rPr lang="en-GB" sz="1800" b="1" i="0" dirty="0" smtClean="0">
                <a:cs typeface="+mn-cs"/>
              </a:rPr>
              <a:t>802.11-11/0222r1</a:t>
            </a:r>
            <a:endParaRPr lang="en-GB" sz="1800" b="1" i="0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GB" i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events.ieee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PNP/2008-11/LMSC_OM_approved_081114.pdf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www.ieee802.org/11/DocFiles/07/11-07-0360-04-0000-802-11-policies-and-proceedures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eee.org/portal/cms_docs/about/CoE_poster.pdf" TargetMode="External"/><Relationship Id="rId5" Type="http://schemas.openxmlformats.org/officeDocument/2006/relationships/hyperlink" Target="http://standards.ieee.org/resources/antitrust-guidelines.pdf" TargetMode="External"/><Relationship Id="rId4" Type="http://schemas.openxmlformats.org/officeDocument/2006/relationships/hyperlink" Target="http://standards.ieee.org/faqs/affiliationFAQ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802.11aa – Robust Audio Video Transport Streaming </a:t>
            </a:r>
            <a:br>
              <a:rPr lang="en-US" sz="2400" smtClean="0"/>
            </a:br>
            <a:r>
              <a:rPr lang="en-US" sz="2800" smtClean="0"/>
              <a:t>Singapore</a:t>
            </a:r>
            <a:r>
              <a:rPr lang="en-GB" sz="2400" smtClean="0"/>
              <a:t> </a:t>
            </a:r>
            <a:r>
              <a:rPr lang="en-US" sz="2400" smtClean="0"/>
              <a:t>Opening Report</a:t>
            </a:r>
            <a:endParaRPr lang="en-GB" sz="2400" smtClean="0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sz="2000" smtClean="0"/>
              <a:t>Date:</a:t>
            </a:r>
            <a:r>
              <a:rPr lang="en-GB" sz="2000" b="0" smtClean="0"/>
              <a:t> 2011-03-13</a:t>
            </a: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3400" y="23272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GB" sz="2000" b="1" i="0"/>
              <a:t>Authors:</a:t>
            </a:r>
            <a:endParaRPr lang="en-GB" sz="2000" i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684213" y="2997200"/>
          <a:ext cx="7877175" cy="2682875"/>
        </p:xfrm>
        <a:graphic>
          <a:graphicData uri="http://schemas.openxmlformats.org/presentationml/2006/ole">
            <p:oleObj spid="_x0000_s1026" name="Document" r:id="rId4" imgW="8706169" imgH="2960359" progId="Word.Document.8">
              <p:embed/>
            </p:oleObj>
          </a:graphicData>
        </a:graphic>
      </p:graphicFrame>
      <p:sp>
        <p:nvSpPr>
          <p:cNvPr id="1030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 2011</a:t>
            </a:r>
            <a:endParaRPr lang="en-GB" dirty="0"/>
          </a:p>
        </p:txBody>
      </p:sp>
      <p:sp>
        <p:nvSpPr>
          <p:cNvPr id="1031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032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01D3D19D-E061-49E6-B981-0D0C59DE05F9}" type="slidenum">
              <a:rPr lang="en-GB" smtClean="0"/>
              <a:pPr>
                <a:defRPr/>
              </a:pPr>
              <a:t>1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2B655C23-ECC5-4BEA-ABBA-9B65BB09BBAD}" type="slidenum">
              <a:rPr lang="en-US" i="0"/>
              <a:pPr algn="ctr" eaLnBrk="0" hangingPunct="0"/>
              <a:t>10</a:t>
            </a:fld>
            <a:endParaRPr lang="en-US" i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9900" y="476250"/>
            <a:ext cx="813435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Joint meeting with 802.1AVB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628775"/>
            <a:ext cx="8175625" cy="4176713"/>
          </a:xfrm>
        </p:spPr>
        <p:txBody>
          <a:bodyPr/>
          <a:lstStyle/>
          <a:p>
            <a:pPr marL="800100" indent="-45720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marL="800100" lvl="2" indent="-457200">
              <a:lnSpc>
                <a:spcPct val="80000"/>
              </a:lnSpc>
            </a:pPr>
            <a:r>
              <a:rPr lang="en-US" sz="3200" b="1" dirty="0" smtClean="0"/>
              <a:t>Specific details on 802.11k/v traffic stream statistic reports</a:t>
            </a:r>
          </a:p>
          <a:p>
            <a:pPr marL="800100" lvl="2" indent="-457200">
              <a:lnSpc>
                <a:spcPct val="80000"/>
              </a:lnSpc>
            </a:pPr>
            <a:r>
              <a:rPr lang="en-US" sz="3200" b="1" dirty="0" smtClean="0"/>
              <a:t>Overview of 802.11aa</a:t>
            </a:r>
          </a:p>
          <a:p>
            <a:pPr marL="800100" indent="-457200">
              <a:lnSpc>
                <a:spcPct val="80000"/>
              </a:lnSpc>
            </a:pPr>
            <a:r>
              <a:rPr lang="en-US" sz="3200" dirty="0" err="1" smtClean="0"/>
              <a:t>MaxRes</a:t>
            </a:r>
            <a:r>
              <a:rPr lang="en-US" sz="3200" dirty="0" smtClean="0"/>
              <a:t> for 802.11</a:t>
            </a:r>
          </a:p>
          <a:p>
            <a:pPr marL="800100" indent="-457200">
              <a:lnSpc>
                <a:spcPct val="80000"/>
              </a:lnSpc>
            </a:pPr>
            <a:r>
              <a:rPr lang="en-US" sz="3200" dirty="0" smtClean="0"/>
              <a:t>How to deal with STA-Bridge issue?</a:t>
            </a:r>
          </a:p>
          <a:p>
            <a:pPr marL="800100" indent="-457200">
              <a:lnSpc>
                <a:spcPct val="80000"/>
              </a:lnSpc>
              <a:buNone/>
            </a:pPr>
            <a:endParaRPr lang="en-US" dirty="0" smtClean="0"/>
          </a:p>
        </p:txBody>
      </p:sp>
      <p:sp>
        <p:nvSpPr>
          <p:cNvPr id="14341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 2011</a:t>
            </a:r>
            <a:endParaRPr lang="en-GB"/>
          </a:p>
        </p:txBody>
      </p:sp>
      <p:sp>
        <p:nvSpPr>
          <p:cNvPr id="14342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4343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8C05F554-4DE5-4599-9D3E-90D9502720E5}" type="slidenum">
              <a:rPr lang="en-GB" smtClean="0"/>
              <a:pPr>
                <a:defRPr/>
              </a:pPr>
              <a:t>10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18944F4E-0477-49A9-912B-C0DEC8EDDE41}" type="slidenum">
              <a:rPr lang="en-US" i="0"/>
              <a:pPr algn="ctr" eaLnBrk="0" hangingPunct="0"/>
              <a:t>11</a:t>
            </a:fld>
            <a:endParaRPr lang="en-US" i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Motion-1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928813"/>
            <a:ext cx="7772400" cy="4114800"/>
          </a:xfrm>
        </p:spPr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smtClean="0"/>
              <a:t>Move to approve the following teleconference schedule: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lvl="1" indent="0">
              <a:lnSpc>
                <a:spcPct val="80000"/>
              </a:lnSpc>
              <a:buFontTx/>
              <a:buNone/>
            </a:pPr>
            <a:r>
              <a:rPr lang="en-US" sz="2400" smtClean="0"/>
              <a:t>Weekly Monday 1130-1230 Hrs ET</a:t>
            </a:r>
          </a:p>
          <a:p>
            <a:pPr lvl="1" indent="0">
              <a:lnSpc>
                <a:spcPct val="80000"/>
              </a:lnSpc>
              <a:buFontTx/>
              <a:buNone/>
            </a:pPr>
            <a:endParaRPr lang="en-US" sz="2400" smtClean="0">
              <a:solidFill>
                <a:srgbClr val="FF0000"/>
              </a:solidFill>
            </a:endParaRPr>
          </a:p>
          <a:p>
            <a:pPr lvl="1" indent="0">
              <a:lnSpc>
                <a:spcPct val="80000"/>
              </a:lnSpc>
              <a:buFontTx/>
              <a:buNone/>
            </a:pPr>
            <a:r>
              <a:rPr lang="en-US" sz="1800" smtClean="0"/>
              <a:t>Mar 28, Apr 04, 11, 18, 25, May 02, 2011</a:t>
            </a:r>
          </a:p>
          <a:p>
            <a:pPr lvl="1" indent="0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</p:txBody>
      </p:sp>
      <p:sp>
        <p:nvSpPr>
          <p:cNvPr id="13317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 2011</a:t>
            </a:r>
            <a:endParaRPr lang="en-GB"/>
          </a:p>
        </p:txBody>
      </p:sp>
      <p:sp>
        <p:nvSpPr>
          <p:cNvPr id="1331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331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C3F8E2FE-17D5-4922-9035-F90FFC7403FF}" type="slidenum">
              <a:rPr lang="en-GB" smtClean="0"/>
              <a:pPr>
                <a:defRPr/>
              </a:pPr>
              <a:t>11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78880D11-DB31-41DB-8757-9CE7B16AADA9}" type="slidenum">
              <a:rPr lang="en-US" i="0"/>
              <a:pPr algn="ctr" eaLnBrk="0" hangingPunct="0"/>
              <a:t>12</a:t>
            </a:fld>
            <a:endParaRPr lang="en-US" i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Minutes review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928813"/>
            <a:ext cx="7772400" cy="4114800"/>
          </a:xfrm>
        </p:spPr>
        <p:txBody>
          <a:bodyPr/>
          <a:lstStyle/>
          <a:p>
            <a:r>
              <a:rPr lang="en-US" dirty="0" smtClean="0"/>
              <a:t>Los Angeles Meeting minutes (11/0137r0)</a:t>
            </a:r>
          </a:p>
          <a:p>
            <a:r>
              <a:rPr lang="en-US" dirty="0" smtClean="0"/>
              <a:t>Teleconference Minutes (</a:t>
            </a:r>
            <a:r>
              <a:rPr lang="en-US" dirty="0" smtClean="0"/>
              <a:t>11/0327r0</a:t>
            </a:r>
            <a:r>
              <a:rPr lang="en-US" dirty="0" smtClean="0"/>
              <a:t>)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1269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 2011</a:t>
            </a:r>
            <a:endParaRPr lang="en-GB"/>
          </a:p>
        </p:txBody>
      </p:sp>
      <p:sp>
        <p:nvSpPr>
          <p:cNvPr id="11270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1271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B156DCDC-C38C-48F6-B2A7-AEC9CA410911}" type="slidenum">
              <a:rPr lang="en-GB" smtClean="0"/>
              <a:pPr>
                <a:defRPr/>
              </a:pPr>
              <a:t>12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4F5531BA-C90D-4FC9-8541-065CAA1A5158}" type="slidenum">
              <a:rPr lang="en-US" i="0"/>
              <a:pPr algn="ctr" eaLnBrk="0" hangingPunct="0"/>
              <a:t>13</a:t>
            </a:fld>
            <a:endParaRPr lang="en-US" i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19138"/>
            <a:ext cx="7772400" cy="1066800"/>
          </a:xfrm>
        </p:spPr>
        <p:txBody>
          <a:bodyPr/>
          <a:lstStyle/>
          <a:p>
            <a:r>
              <a:rPr lang="en-US" smtClean="0"/>
              <a:t>Motion-2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smtClean="0"/>
              <a:t>Move to approve TGaa Los Angeles Meeting minutes – 11/0137r0.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</p:txBody>
      </p:sp>
      <p:sp>
        <p:nvSpPr>
          <p:cNvPr id="12293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 2011</a:t>
            </a:r>
            <a:endParaRPr lang="en-GB"/>
          </a:p>
        </p:txBody>
      </p:sp>
      <p:sp>
        <p:nvSpPr>
          <p:cNvPr id="12294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2295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9D28C787-780D-49CB-A290-534A06EE19D8}" type="slidenum">
              <a:rPr lang="en-GB" smtClean="0"/>
              <a:pPr>
                <a:defRPr/>
              </a:pPr>
              <a:t>13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B2DA2360-6717-4E66-AA93-9853F654BEF9}" type="slidenum">
              <a:rPr lang="en-US" i="0"/>
              <a:pPr algn="ctr" eaLnBrk="0" hangingPunct="0"/>
              <a:t>14</a:t>
            </a:fld>
            <a:endParaRPr lang="en-US" i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Motion-3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928813"/>
            <a:ext cx="7772400" cy="4114800"/>
          </a:xfrm>
        </p:spPr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 to approve Feb-Mar 2011 Teleconference minutes (document </a:t>
            </a:r>
            <a:r>
              <a:rPr lang="en-US" dirty="0" smtClean="0"/>
              <a:t>11/0327r0</a:t>
            </a:r>
            <a:r>
              <a:rPr lang="en-US" dirty="0" smtClean="0"/>
              <a:t>).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13317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 2011</a:t>
            </a:r>
            <a:endParaRPr lang="en-GB"/>
          </a:p>
        </p:txBody>
      </p:sp>
      <p:sp>
        <p:nvSpPr>
          <p:cNvPr id="1331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331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981310E6-8197-419A-9CBC-43D5ADE468AC}" type="slidenum">
              <a:rPr lang="en-GB" smtClean="0"/>
              <a:pPr>
                <a:defRPr/>
              </a:pPr>
              <a:t>14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1307D886-3F3C-4C8B-893F-05F31F28AEDA}" type="slidenum">
              <a:rPr lang="en-US" i="0"/>
              <a:pPr algn="ctr" eaLnBrk="0" hangingPunct="0"/>
              <a:t>15</a:t>
            </a:fld>
            <a:endParaRPr lang="en-US" i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76250"/>
            <a:ext cx="7772400" cy="1066800"/>
          </a:xfrm>
        </p:spPr>
        <p:txBody>
          <a:bodyPr/>
          <a:lstStyle/>
          <a:p>
            <a:r>
              <a:rPr lang="en-US" smtClean="0"/>
              <a:t>Motion-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557338"/>
            <a:ext cx="7772400" cy="4824412"/>
          </a:xfrm>
        </p:spPr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smtClean="0"/>
              <a:t>Move to decline all comments listed in document 11/0xxxr0 that have a blank resolution status with the resolution of “The TG requires another recirculation ballot to gain feedback from the WG on this topic.”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</p:txBody>
      </p:sp>
      <p:sp>
        <p:nvSpPr>
          <p:cNvPr id="13317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 2011</a:t>
            </a:r>
            <a:endParaRPr lang="en-GB"/>
          </a:p>
        </p:txBody>
      </p:sp>
      <p:sp>
        <p:nvSpPr>
          <p:cNvPr id="1331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331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048D2AD4-10AA-4D95-94C7-67A6458558E9}" type="slidenum">
              <a:rPr lang="en-GB" smtClean="0"/>
              <a:pPr>
                <a:defRPr/>
              </a:pPr>
              <a:t>15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D7F096CC-516D-4256-B3BD-125E35E416CC}" type="slidenum">
              <a:rPr lang="en-US" i="0"/>
              <a:pPr algn="ctr" eaLnBrk="0" hangingPunct="0"/>
              <a:t>16</a:t>
            </a:fld>
            <a:endParaRPr lang="en-US" i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May 2011 meeting room request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928813"/>
            <a:ext cx="7772400" cy="4114800"/>
          </a:xfrm>
        </p:spPr>
        <p:txBody>
          <a:bodyPr/>
          <a:lstStyle/>
          <a:p>
            <a:pPr marL="800100" indent="-457200">
              <a:lnSpc>
                <a:spcPct val="80000"/>
              </a:lnSpc>
              <a:defRPr/>
            </a:pPr>
            <a:r>
              <a:rPr lang="en-US" dirty="0" smtClean="0"/>
              <a:t>Draft 4.0 Recirculation Comment Resolution</a:t>
            </a:r>
          </a:p>
          <a:p>
            <a:pPr marL="800100" indent="-457200">
              <a:lnSpc>
                <a:spcPct val="80000"/>
              </a:lnSpc>
              <a:defRPr/>
            </a:pPr>
            <a:r>
              <a:rPr lang="en-US" dirty="0" smtClean="0"/>
              <a:t>Request 7 sessions</a:t>
            </a:r>
          </a:p>
          <a:p>
            <a:pPr marL="800100" indent="-457200">
              <a:lnSpc>
                <a:spcPct val="80000"/>
              </a:lnSpc>
              <a:defRPr/>
            </a:pPr>
            <a:r>
              <a:rPr lang="en-US" dirty="0" smtClean="0"/>
              <a:t>at least one that does not conflict with TGac, one with FIA, one with </a:t>
            </a:r>
            <a:r>
              <a:rPr lang="en-US" dirty="0" err="1" smtClean="0"/>
              <a:t>SmartGrid</a:t>
            </a:r>
            <a:r>
              <a:rPr lang="en-US" dirty="0" smtClean="0"/>
              <a:t> and one with </a:t>
            </a:r>
            <a:r>
              <a:rPr lang="en-US" dirty="0" err="1" smtClean="0"/>
              <a:t>TGae</a:t>
            </a:r>
            <a:endParaRPr lang="en-US" dirty="0" smtClean="0"/>
          </a:p>
          <a:p>
            <a:pPr lvl="1" indent="0">
              <a:lnSpc>
                <a:spcPct val="80000"/>
              </a:lnSpc>
              <a:buFontTx/>
              <a:buNone/>
              <a:defRPr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  <a:defRPr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  <a:defRPr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  <a:defRPr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  <a:defRPr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  <a:defRPr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  <a:defRPr/>
            </a:pPr>
            <a:endParaRPr lang="en-US" sz="1800" dirty="0" smtClean="0"/>
          </a:p>
        </p:txBody>
      </p:sp>
      <p:sp>
        <p:nvSpPr>
          <p:cNvPr id="13317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 2011</a:t>
            </a:r>
            <a:endParaRPr lang="en-GB"/>
          </a:p>
        </p:txBody>
      </p:sp>
      <p:sp>
        <p:nvSpPr>
          <p:cNvPr id="1331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331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32C3BDE5-2C37-42E0-9B90-AF0567E0B803}" type="slidenum">
              <a:rPr lang="en-GB" smtClean="0"/>
              <a:pPr>
                <a:defRPr/>
              </a:pPr>
              <a:t>16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AC996614-F488-4FCF-8F09-860FDF2AC605}" type="slidenum">
              <a:rPr lang="en-US" i="0"/>
              <a:pPr algn="ctr" eaLnBrk="0" hangingPunct="0"/>
              <a:t>17</a:t>
            </a:fld>
            <a:endParaRPr lang="en-US" i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Current Timeline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1628775"/>
            <a:ext cx="8101012" cy="4392613"/>
          </a:xfrm>
        </p:spPr>
        <p:txBody>
          <a:bodyPr/>
          <a:lstStyle/>
          <a:p>
            <a:pPr marL="1200150" lvl="1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b="1" dirty="0" smtClean="0"/>
              <a:t>First Recirculation  -- Sep 10, 2010</a:t>
            </a:r>
          </a:p>
          <a:p>
            <a:pPr marL="1885950" lvl="3" indent="-457200">
              <a:lnSpc>
                <a:spcPct val="80000"/>
              </a:lnSpc>
              <a:defRPr/>
            </a:pPr>
            <a:r>
              <a:rPr lang="en-US" sz="2000" b="1" dirty="0" smtClean="0"/>
              <a:t>Plan for 3-4 </a:t>
            </a:r>
            <a:r>
              <a:rPr lang="en-US" sz="2000" b="1" dirty="0" err="1" smtClean="0"/>
              <a:t>recirculations</a:t>
            </a:r>
            <a:endParaRPr lang="en-US" sz="2000" b="1" dirty="0" smtClean="0"/>
          </a:p>
          <a:p>
            <a:pPr marL="1200150" lvl="1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Form Sponsor pool – Mar 2011</a:t>
            </a:r>
          </a:p>
          <a:p>
            <a:pPr marL="1200150" lvl="1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b="1" dirty="0" smtClean="0"/>
              <a:t>MEC Done – Aug 2011</a:t>
            </a:r>
          </a:p>
          <a:p>
            <a:pPr marL="1200150" lvl="1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b="1" dirty="0" smtClean="0"/>
              <a:t>Start Sponsor Ballot – Sep 2011</a:t>
            </a:r>
          </a:p>
          <a:p>
            <a:pPr marL="1200150" lvl="1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b="1" dirty="0" smtClean="0"/>
              <a:t>First Sponsor </a:t>
            </a:r>
            <a:r>
              <a:rPr lang="en-US" sz="2400" b="1" dirty="0" err="1" smtClean="0"/>
              <a:t>Recirc</a:t>
            </a:r>
            <a:r>
              <a:rPr lang="en-US" sz="2400" b="1" dirty="0" smtClean="0"/>
              <a:t> – Nov 2011</a:t>
            </a:r>
          </a:p>
          <a:p>
            <a:pPr marL="1200150" lvl="1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b="1" dirty="0" smtClean="0"/>
              <a:t>Sponsor Ballot done (final WG approval) – Mar 2012</a:t>
            </a:r>
          </a:p>
          <a:p>
            <a:pPr marL="1200150" lvl="1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b="1" dirty="0" smtClean="0"/>
              <a:t>Final or conditional 802 EC approval – Mar 2012</a:t>
            </a:r>
          </a:p>
          <a:p>
            <a:pPr marL="1200150" lvl="1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b="1" dirty="0" err="1" smtClean="0"/>
              <a:t>RevCom</a:t>
            </a:r>
            <a:r>
              <a:rPr lang="en-US" sz="2400" b="1" dirty="0" smtClean="0"/>
              <a:t>/SA approval --  June 2012 (need to line up with appropriate </a:t>
            </a:r>
            <a:r>
              <a:rPr lang="en-US" sz="2400" b="1" dirty="0" err="1" smtClean="0"/>
              <a:t>RevCom</a:t>
            </a:r>
            <a:r>
              <a:rPr lang="en-US" sz="2400" b="1" dirty="0" smtClean="0"/>
              <a:t>/SA meeting dates)</a:t>
            </a:r>
          </a:p>
          <a:p>
            <a:pPr marL="1200150" lvl="1" indent="-457200">
              <a:lnSpc>
                <a:spcPct val="80000"/>
              </a:lnSpc>
              <a:buFontTx/>
              <a:buNone/>
              <a:defRPr/>
            </a:pPr>
            <a:endParaRPr lang="en-US" sz="2400" b="1" dirty="0" smtClean="0"/>
          </a:p>
          <a:p>
            <a:pPr marL="1200150" lvl="1" indent="-457200">
              <a:lnSpc>
                <a:spcPct val="80000"/>
              </a:lnSpc>
              <a:buFont typeface="+mj-lt"/>
              <a:buAutoNum type="arabicPeriod"/>
              <a:defRPr/>
            </a:pPr>
            <a:endParaRPr lang="en-US" sz="2400" b="1" dirty="0" smtClean="0"/>
          </a:p>
          <a:p>
            <a:pPr marL="1200150" lvl="1" indent="-457200">
              <a:lnSpc>
                <a:spcPct val="80000"/>
              </a:lnSpc>
              <a:buFont typeface="+mj-lt"/>
              <a:buAutoNum type="arabicPeriod"/>
              <a:defRPr/>
            </a:pPr>
            <a:endParaRPr lang="en-US" sz="2400" b="1" dirty="0" smtClean="0"/>
          </a:p>
          <a:p>
            <a:pPr marL="1200150" lvl="1" indent="-457200">
              <a:lnSpc>
                <a:spcPct val="80000"/>
              </a:lnSpc>
              <a:buFont typeface="+mj-lt"/>
              <a:buAutoNum type="arabicPeriod"/>
              <a:defRPr/>
            </a:pPr>
            <a:endParaRPr lang="en-US" sz="2400" b="1" dirty="0" smtClean="0"/>
          </a:p>
          <a:p>
            <a:pPr lvl="1" indent="0">
              <a:lnSpc>
                <a:spcPct val="80000"/>
              </a:lnSpc>
              <a:buFontTx/>
              <a:buNone/>
              <a:defRPr/>
            </a:pPr>
            <a:endParaRPr lang="en-US" dirty="0" smtClean="0"/>
          </a:p>
          <a:p>
            <a:pPr lvl="1" indent="0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 indent="0">
              <a:lnSpc>
                <a:spcPct val="80000"/>
              </a:lnSpc>
              <a:buFontTx/>
              <a:buNone/>
              <a:defRPr/>
            </a:pPr>
            <a:endParaRPr lang="en-US" sz="1800" dirty="0" smtClean="0"/>
          </a:p>
        </p:txBody>
      </p:sp>
      <p:sp>
        <p:nvSpPr>
          <p:cNvPr id="14341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 2011</a:t>
            </a:r>
            <a:endParaRPr lang="en-GB"/>
          </a:p>
        </p:txBody>
      </p:sp>
      <p:sp>
        <p:nvSpPr>
          <p:cNvPr id="14342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4343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0AE3A836-3361-47B1-9217-1AD887101E75}" type="slidenum">
              <a:rPr lang="en-GB" smtClean="0"/>
              <a:pPr>
                <a:defRPr/>
              </a:pPr>
              <a:t>17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ED11E483-ADB9-4D93-B1D0-2E20698A5273}" type="slidenum">
              <a:rPr lang="en-US" i="0"/>
              <a:pPr algn="ctr" eaLnBrk="0" hangingPunct="0"/>
              <a:t>2</a:t>
            </a:fld>
            <a:endParaRPr lang="en-US" i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	This submission summarizes TGaa goals and agenda for the IEEE 802.11 Singapore meeting (Mar 2011)</a:t>
            </a:r>
          </a:p>
        </p:txBody>
      </p:sp>
      <p:sp>
        <p:nvSpPr>
          <p:cNvPr id="3077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 2011</a:t>
            </a:r>
            <a:endParaRPr lang="en-GB"/>
          </a:p>
        </p:txBody>
      </p:sp>
      <p:sp>
        <p:nvSpPr>
          <p:cNvPr id="307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307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3EB471A7-35AF-42BB-8251-A4BFF9F9AB5D}" type="slidenum">
              <a:rPr lang="en-GB" smtClean="0"/>
              <a:pPr>
                <a:defRPr/>
              </a:pPr>
              <a:t>2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785813" y="1727200"/>
            <a:ext cx="7500937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ts val="600"/>
              </a:spcBef>
            </a:pPr>
            <a:r>
              <a:rPr lang="en-US" sz="2800"/>
              <a:t>Goals: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400"/>
              <a:t>Resolve 2</a:t>
            </a:r>
            <a:r>
              <a:rPr lang="en-US" sz="2400" baseline="30000"/>
              <a:t>nd</a:t>
            </a:r>
            <a:r>
              <a:rPr lang="en-US" sz="2400"/>
              <a:t> recirculation LB comments and approve corresponding resolutions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400"/>
              <a:t>Start recirculation letter ballot on Draft 4.0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400"/>
              <a:t>Joint Meeting with 802.1AVB (Thursday AM1)</a:t>
            </a:r>
          </a:p>
          <a:p>
            <a:pPr marL="457200" indent="-457200" eaLnBrk="0" hangingPunct="0"/>
            <a:endParaRPr lang="en-US" sz="2400" i="0"/>
          </a:p>
        </p:txBody>
      </p:sp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3529013" y="785813"/>
            <a:ext cx="17573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/>
              <a:t>Snapshot</a:t>
            </a:r>
          </a:p>
        </p:txBody>
      </p:sp>
      <p:sp>
        <p:nvSpPr>
          <p:cNvPr id="4100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 2011</a:t>
            </a:r>
            <a:endParaRPr lang="en-GB"/>
          </a:p>
        </p:txBody>
      </p:sp>
      <p:sp>
        <p:nvSpPr>
          <p:cNvPr id="410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410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D03EE5D-DEE7-42A5-AC5A-0A7804889C08}" type="slidenum">
              <a:rPr lang="en-GB" smtClean="0"/>
              <a:pPr>
                <a:defRPr/>
              </a:pPr>
              <a:t>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23FDAC91-3F5E-4840-88E6-99B0BC3D6388}" type="slidenum">
              <a:rPr lang="en-US" i="0"/>
              <a:pPr algn="ctr" eaLnBrk="0" hangingPunct="0"/>
              <a:t>4</a:t>
            </a:fld>
            <a:endParaRPr lang="en-US" i="0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Opening Report</a:t>
            </a:r>
          </a:p>
        </p:txBody>
      </p:sp>
      <p:sp>
        <p:nvSpPr>
          <p:cNvPr id="5124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 2011</a:t>
            </a:r>
            <a:endParaRPr lang="en-GB"/>
          </a:p>
        </p:txBody>
      </p:sp>
      <p:sp>
        <p:nvSpPr>
          <p:cNvPr id="512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512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C0B95F86-E6CC-480E-88EA-53697E88CEE8}" type="slidenum">
              <a:rPr lang="en-GB" smtClean="0"/>
              <a:pPr>
                <a:defRPr/>
              </a:pPr>
              <a:t>4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45AE4DFD-45A0-42EE-B71F-8665FBCE9755}" type="slidenum">
              <a:rPr lang="en-US" i="0"/>
              <a:pPr algn="ctr" eaLnBrk="0" hangingPunct="0"/>
              <a:t>5</a:t>
            </a:fld>
            <a:endParaRPr lang="en-US" i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>
                <a:solidFill>
                  <a:schemeClr val="folHlink"/>
                </a:solidFill>
              </a:rPr>
              <a:t>Attendance Recording - 802.11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Sign-in at </a:t>
            </a:r>
            <a:r>
              <a:rPr lang="en-US" smtClean="0">
                <a:hlinkClick r:id="rId3"/>
              </a:rPr>
              <a:t>http://newton.events.ieee.org</a:t>
            </a:r>
            <a:r>
              <a:rPr lang="en-US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“newton” is a local server, not reachable via a VPN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“newton” is active only during 802.11 sessions</a:t>
            </a:r>
          </a:p>
          <a:p>
            <a:pPr>
              <a:lnSpc>
                <a:spcPct val="80000"/>
              </a:lnSpc>
            </a:pPr>
            <a:r>
              <a:rPr lang="en-US" smtClean="0"/>
              <a:t>First “sign in” to provide contact information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Only name and affiliation may be posted publicly, as per IEEE rules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No other personal information will be publicly available</a:t>
            </a:r>
          </a:p>
          <a:p>
            <a:pPr>
              <a:lnSpc>
                <a:spcPct val="80000"/>
              </a:lnSpc>
            </a:pPr>
            <a:r>
              <a:rPr lang="en-US" smtClean="0"/>
              <a:t>Second, log attendance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635375" y="4797425"/>
            <a:ext cx="19431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600" b="1" i="0">
                <a:solidFill>
                  <a:srgbClr val="FF0000"/>
                </a:solidFill>
                <a:latin typeface="Arial" charset="0"/>
              </a:rPr>
              <a:t>Sign In</a:t>
            </a:r>
          </a:p>
        </p:txBody>
      </p:sp>
      <p:sp>
        <p:nvSpPr>
          <p:cNvPr id="6150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 2011</a:t>
            </a:r>
            <a:endParaRPr lang="en-GB"/>
          </a:p>
        </p:txBody>
      </p:sp>
      <p:sp>
        <p:nvSpPr>
          <p:cNvPr id="6151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6152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B1559B1C-0234-4F70-967C-BAA1FF655FD2}" type="slidenum">
              <a:rPr lang="en-GB" smtClean="0"/>
              <a:pPr>
                <a:defRPr/>
              </a:pPr>
              <a:t>5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889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2160588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As a Courtesy To Others  …</a:t>
            </a:r>
          </a:p>
          <a:p>
            <a:pPr>
              <a:buFontTx/>
              <a:buNone/>
            </a:pPr>
            <a:r>
              <a:rPr lang="en-US" smtClean="0"/>
              <a:t>	PLEASE switch your Mobile Phones OFF, or to VIBRATE Alert, remember to MUTE your PC also please !</a:t>
            </a:r>
          </a:p>
          <a:p>
            <a:pPr lvl="1">
              <a:buFontTx/>
              <a:buNone/>
            </a:pPr>
            <a:r>
              <a:rPr lang="en-US" sz="1800" smtClean="0">
                <a:solidFill>
                  <a:srgbClr val="990000"/>
                </a:solidFill>
              </a:rPr>
              <a:t>"Our thanks to all those people who now use Headsets !”</a:t>
            </a:r>
            <a:endParaRPr lang="en-GB" sz="1800" smtClean="0">
              <a:solidFill>
                <a:srgbClr val="990000"/>
              </a:solidFill>
            </a:endParaRPr>
          </a:p>
        </p:txBody>
      </p:sp>
      <p:pic>
        <p:nvPicPr>
          <p:cNvPr id="7171" name="Picture 36" descr="ieee802-11-tm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620713"/>
            <a:ext cx="27146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an03500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25" y="763588"/>
            <a:ext cx="1589088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</p:pic>
      <p:pic>
        <p:nvPicPr>
          <p:cNvPr id="7173" name="Picture 3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189476">
            <a:off x="6481763" y="4005263"/>
            <a:ext cx="269875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Text Box 2890"/>
          <p:cNvSpPr txBox="1">
            <a:spLocks noChangeArrowheads="1"/>
          </p:cNvSpPr>
          <p:nvPr/>
        </p:nvSpPr>
        <p:spPr bwMode="auto">
          <a:xfrm>
            <a:off x="592138" y="4440238"/>
            <a:ext cx="5708650" cy="1004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i="0"/>
              <a:t>The use of Audio and / or Video recording of any 802.11 meeting is Specifically Prohibited as per the 802.11 WG Policies and Procedures. This is mandated by the IEEE-SASB in the OpManual - 5.3.3.5. Still photography is only permitted by a public request and permission of the meeting membership via the WG Chair, and is not for commercial purposes, also mandated by IEEE-SASB in the OpManual - 5.3.3.4. </a:t>
            </a:r>
            <a:endParaRPr lang="en-GB" i="0"/>
          </a:p>
        </p:txBody>
      </p:sp>
      <p:pic>
        <p:nvPicPr>
          <p:cNvPr id="7175" name="Picture 1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550" y="5516563"/>
            <a:ext cx="1023938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2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9113" y="5734050"/>
            <a:ext cx="9715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3438" y="5418138"/>
            <a:ext cx="1323975" cy="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8" name="Line 2894"/>
          <p:cNvSpPr>
            <a:spLocks noChangeShapeType="1"/>
          </p:cNvSpPr>
          <p:nvPr/>
        </p:nvSpPr>
        <p:spPr bwMode="auto">
          <a:xfrm>
            <a:off x="1331913" y="5734050"/>
            <a:ext cx="576262" cy="5032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79" name="Line 2895"/>
          <p:cNvSpPr>
            <a:spLocks noChangeShapeType="1"/>
          </p:cNvSpPr>
          <p:nvPr/>
        </p:nvSpPr>
        <p:spPr bwMode="auto">
          <a:xfrm>
            <a:off x="3203575" y="5805488"/>
            <a:ext cx="576263" cy="5032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80" name="Line 2896"/>
          <p:cNvSpPr>
            <a:spLocks noChangeShapeType="1"/>
          </p:cNvSpPr>
          <p:nvPr/>
        </p:nvSpPr>
        <p:spPr bwMode="auto">
          <a:xfrm>
            <a:off x="5219700" y="5661025"/>
            <a:ext cx="576263" cy="5032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81" name="Line 2897"/>
          <p:cNvSpPr>
            <a:spLocks noChangeShapeType="1"/>
          </p:cNvSpPr>
          <p:nvPr/>
        </p:nvSpPr>
        <p:spPr bwMode="auto">
          <a:xfrm rot="-5400000">
            <a:off x="1295400" y="5697538"/>
            <a:ext cx="576263" cy="5032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82" name="Line 2898"/>
          <p:cNvSpPr>
            <a:spLocks noChangeShapeType="1"/>
          </p:cNvSpPr>
          <p:nvPr/>
        </p:nvSpPr>
        <p:spPr bwMode="auto">
          <a:xfrm rot="-5400000">
            <a:off x="3167063" y="5842000"/>
            <a:ext cx="576262" cy="5032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2899"/>
          <p:cNvSpPr>
            <a:spLocks noChangeShapeType="1"/>
          </p:cNvSpPr>
          <p:nvPr/>
        </p:nvSpPr>
        <p:spPr bwMode="auto">
          <a:xfrm rot="-5400000">
            <a:off x="5183187" y="5697538"/>
            <a:ext cx="576263" cy="5032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84" name="Date Placeholder 1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 2011</a:t>
            </a:r>
            <a:endParaRPr lang="en-GB"/>
          </a:p>
        </p:txBody>
      </p:sp>
      <p:sp>
        <p:nvSpPr>
          <p:cNvPr id="7185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7186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C97A3F8B-7650-40B4-82D9-0B89C0AFC7A5}" type="slidenum">
              <a:rPr lang="en-GB" smtClean="0"/>
              <a:pPr>
                <a:defRPr/>
              </a:pPr>
              <a:t>6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1C206AF8-4B08-44B4-8BA2-E82868EA55FA}" type="slidenum">
              <a:rPr lang="en-US" i="0"/>
              <a:pPr algn="ctr" eaLnBrk="0" hangingPunct="0"/>
              <a:t>7</a:t>
            </a:fld>
            <a:endParaRPr lang="en-US" i="0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en-US" sz="2800" b="1" i="0" u="sng">
              <a:solidFill>
                <a:schemeClr val="tx2"/>
              </a:solidFill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3363" indent="-180975" eaLnBrk="0" hangingPunct="0">
              <a:spcBef>
                <a:spcPct val="20000"/>
              </a:spcBef>
              <a:buFontTx/>
              <a:buChar char="•"/>
            </a:pPr>
            <a:endParaRPr lang="en-US" sz="1400" b="1" i="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smtClean="0"/>
              <a:t>802.11aa – March 2011</a:t>
            </a: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381000" y="1524000"/>
            <a:ext cx="8077200" cy="3543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sz="1900" i="0"/>
              <a:t>Policies and Procedures, Attendance reminder</a:t>
            </a:r>
            <a:r>
              <a:rPr lang="en-US" sz="1900" b="1" i="0"/>
              <a:t>:  http://newton.events.ieee.org/</a:t>
            </a:r>
            <a:r>
              <a:rPr lang="en-US" sz="1900" i="0"/>
              <a:t> 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Arial" charset="0"/>
              <a:buChar char="•"/>
            </a:pPr>
            <a:r>
              <a:rPr lang="en-US" sz="1900" i="0"/>
              <a:t> **IEEE Patent Policy </a:t>
            </a:r>
            <a:r>
              <a:rPr lang="en-US" sz="1900" i="0">
                <a:hlinkClick r:id="rId3"/>
              </a:rPr>
              <a:t>http://standards.ieee.org/board/pat/pat-slideset.ppt</a:t>
            </a:r>
            <a:endParaRPr lang="en-US" sz="1900" i="0"/>
          </a:p>
          <a:p>
            <a:pPr marL="800100" lvl="1" indent="-342900" eaLnBrk="0" hangingPunct="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Arial" charset="0"/>
              <a:buChar char="•"/>
            </a:pPr>
            <a:r>
              <a:rPr lang="en-US" sz="1900" i="0"/>
              <a:t> ***Affiliation FAQ - </a:t>
            </a:r>
            <a:r>
              <a:rPr lang="en-US" sz="1900" i="0">
                <a:hlinkClick r:id="rId4"/>
              </a:rPr>
              <a:t>http://standards.ieee.org/faqs/affiliationFAQ.html</a:t>
            </a:r>
            <a:r>
              <a:rPr lang="en-US" sz="1900" i="0"/>
              <a:t> 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Arial" charset="0"/>
              <a:buChar char="•"/>
            </a:pPr>
            <a:r>
              <a:rPr lang="en-US" sz="1900" i="0"/>
              <a:t> Anti-Trust FAQ - </a:t>
            </a:r>
            <a:r>
              <a:rPr lang="en-US" sz="1900" i="0">
                <a:hlinkClick r:id="rId5"/>
              </a:rPr>
              <a:t>http://standards.ieee.org/resources/antitrust-guidelines.pdf</a:t>
            </a:r>
            <a:r>
              <a:rPr lang="en-US" sz="1900" i="0"/>
              <a:t> 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Arial" charset="0"/>
              <a:buChar char="•"/>
            </a:pPr>
            <a:r>
              <a:rPr lang="en-US" sz="1900" i="0"/>
              <a:t> Ethics - </a:t>
            </a:r>
            <a:r>
              <a:rPr lang="en-US" sz="1900" i="0">
                <a:hlinkClick r:id="rId6"/>
              </a:rPr>
              <a:t>http://www.ieee.org/portal/cms_docs/about/CoE_poster.pdf</a:t>
            </a:r>
            <a:r>
              <a:rPr lang="en-US" sz="1900" i="0"/>
              <a:t> 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Arial" charset="0"/>
              <a:buChar char="•"/>
            </a:pPr>
            <a:r>
              <a:rPr lang="en-US" sz="1900" i="0"/>
              <a:t> IEEE 802.11 Policies and Procedures - </a:t>
            </a:r>
            <a:r>
              <a:rPr lang="en-US" sz="1900" i="0">
                <a:hlinkClick r:id="rId7"/>
              </a:rPr>
              <a:t>http://www.ieee802.org/11/DocFiles/07/11-07-0360-04-0000-802-11-policies-and-proceedures.htm</a:t>
            </a:r>
            <a:r>
              <a:rPr lang="en-US" sz="1900" i="0"/>
              <a:t> 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Arial" charset="0"/>
              <a:buChar char="•"/>
            </a:pPr>
            <a:r>
              <a:rPr lang="en-US" sz="1900" i="0"/>
              <a:t> IEEE 802 Policies and Procedures - </a:t>
            </a:r>
            <a:r>
              <a:rPr lang="en-US" sz="1900" u="sng">
                <a:hlinkClick r:id="rId8"/>
              </a:rPr>
              <a:t>http://www.ieee802.org/PNP/2008-11/LMSC_OM_approved_081114.pdf</a:t>
            </a:r>
            <a:endParaRPr lang="en-US" sz="1900" i="0"/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0"/>
              <a:t>** Read slide deck</a:t>
            </a:r>
          </a:p>
          <a:p>
            <a:pPr eaLnBrk="0" hangingPunct="0"/>
            <a:r>
              <a:rPr lang="en-US" i="0"/>
              <a:t>*** Note especially items #7 &amp; #11</a:t>
            </a:r>
          </a:p>
          <a:p>
            <a:pPr eaLnBrk="0" hangingPunct="0"/>
            <a:endParaRPr lang="en-US" i="0"/>
          </a:p>
        </p:txBody>
      </p:sp>
      <p:sp>
        <p:nvSpPr>
          <p:cNvPr id="8200" name="Date Placeholder 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 2011</a:t>
            </a:r>
            <a:endParaRPr lang="en-GB"/>
          </a:p>
        </p:txBody>
      </p:sp>
      <p:sp>
        <p:nvSpPr>
          <p:cNvPr id="8201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8202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D17EC7D7-01AB-40C4-BBB5-731E880954A0}" type="slidenum">
              <a:rPr lang="en-GB" smtClean="0"/>
              <a:pPr>
                <a:defRPr/>
              </a:pPr>
              <a:t>7</a:t>
            </a:fld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mtClean="0"/>
              <a:t>Technical Presentations</a:t>
            </a:r>
          </a:p>
        </p:txBody>
      </p:sp>
      <p:sp>
        <p:nvSpPr>
          <p:cNvPr id="9219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4041669A-E4D5-498B-9AD4-5011C1A5799F}" type="slidenum">
              <a:rPr lang="en-US" i="0"/>
              <a:pPr algn="ctr" eaLnBrk="0" hangingPunct="0"/>
              <a:t>8</a:t>
            </a:fld>
            <a:endParaRPr lang="en-US" i="0"/>
          </a:p>
        </p:txBody>
      </p:sp>
      <p:sp>
        <p:nvSpPr>
          <p:cNvPr id="10244" name="TextBox 6"/>
          <p:cNvSpPr txBox="1">
            <a:spLocks noChangeArrowheads="1"/>
          </p:cNvSpPr>
          <p:nvPr/>
        </p:nvSpPr>
        <p:spPr bwMode="auto">
          <a:xfrm>
            <a:off x="609600" y="1463675"/>
            <a:ext cx="8305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Font typeface="+mj-lt"/>
              <a:buAutoNum type="arabicPeriod"/>
              <a:defRPr/>
            </a:pPr>
            <a:endParaRPr lang="en-US" sz="1800" i="0" dirty="0">
              <a:cs typeface="+mn-cs"/>
            </a:endParaRPr>
          </a:p>
          <a:p>
            <a:pPr eaLnBrk="0" hangingPunct="0">
              <a:defRPr/>
            </a:pPr>
            <a:endParaRPr lang="en-US" sz="1600" i="0" dirty="0">
              <a:cs typeface="+mn-cs"/>
            </a:endParaRPr>
          </a:p>
          <a:p>
            <a:pPr eaLnBrk="0" hangingPunct="0">
              <a:defRPr/>
            </a:pPr>
            <a:endParaRPr lang="en-US" sz="1600" i="0" dirty="0">
              <a:cs typeface="+mn-cs"/>
            </a:endParaRPr>
          </a:p>
        </p:txBody>
      </p:sp>
      <p:sp>
        <p:nvSpPr>
          <p:cNvPr id="9221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 2011</a:t>
            </a:r>
            <a:endParaRPr lang="en-GB"/>
          </a:p>
        </p:txBody>
      </p:sp>
      <p:sp>
        <p:nvSpPr>
          <p:cNvPr id="9222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9223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095B8C7-344F-4D79-AE7D-27D40222B2F6}" type="slidenum">
              <a:rPr lang="en-GB" smtClean="0"/>
              <a:pPr>
                <a:defRPr/>
              </a:pPr>
              <a:t>8</a:t>
            </a:fld>
            <a:endParaRPr lang="en-GB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0063" y="1446213"/>
          <a:ext cx="7858179" cy="482249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714351"/>
                <a:gridCol w="1703551"/>
                <a:gridCol w="3223868"/>
                <a:gridCol w="2216409"/>
              </a:tblGrid>
              <a:tr h="482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dirty="0" smtClean="0"/>
                        <a:t>Document number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dirty="0" smtClean="0"/>
                        <a:t>Title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dirty="0" smtClean="0"/>
                        <a:t>Author(s)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5514" marR="5514" marT="2757" marB="2757" anchor="ctr"/>
                </a:tc>
              </a:tr>
              <a:tr h="482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914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11/288r0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914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SCS Comment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Resolutions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Alex Ashley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82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914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11/300r0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914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GCR Comment Resolutions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Alex Ashley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82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914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11/324r0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914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Interworking Comment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Resolutions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Ganesh Venkatesan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82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11/283r0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Editorial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Comment Resolutions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Alex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Ashley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82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OBSS Comment Resolutions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82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General Comment Resolutions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82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11/294r0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Support for GCR coded 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Jochen Miroll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82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11/293r0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Overlay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FEC in GCR 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Jochen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Miroll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82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11/168r2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Joint Meeting with 802.1AVB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Ganesh Venkatesan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400" smtClean="0"/>
              <a:t>TGaa Agenda</a:t>
            </a:r>
          </a:p>
        </p:txBody>
      </p:sp>
      <p:sp>
        <p:nvSpPr>
          <p:cNvPr id="10245" name="Date Placeholder 1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 2011</a:t>
            </a:r>
            <a:endParaRPr lang="en-GB"/>
          </a:p>
        </p:txBody>
      </p:sp>
      <p:sp>
        <p:nvSpPr>
          <p:cNvPr id="10246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6378575" y="6475413"/>
            <a:ext cx="2344738" cy="184150"/>
          </a:xfrm>
        </p:spPr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0247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4524375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D6BB8B7-9434-4BF1-BCBD-7338D725D42D}" type="slidenum">
              <a:rPr lang="en-GB" smtClean="0"/>
              <a:pPr>
                <a:defRPr/>
              </a:pPr>
              <a:t>9</a:t>
            </a:fld>
            <a:endParaRPr lang="en-GB" smtClean="0"/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179388" y="1124545"/>
            <a:ext cx="4392612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1" i="0" dirty="0"/>
              <a:t>Monday PM1 –  </a:t>
            </a:r>
            <a:r>
              <a:rPr lang="en-US" sz="1600" b="1" i="0" dirty="0" smtClean="0"/>
              <a:t>Room 4810B</a:t>
            </a:r>
            <a:endParaRPr lang="en-US" sz="1600" b="1" i="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Administrivia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Agenda for the week (plan and review)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Sponsor Pool formation discussion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Overview of Comment Spreadsheet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>
                <a:solidFill>
                  <a:srgbClr val="000000"/>
                </a:solidFill>
              </a:rPr>
              <a:t>Review joint meeting topics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>
                <a:solidFill>
                  <a:srgbClr val="000000"/>
                </a:solidFill>
              </a:rPr>
              <a:t>Motions to approve non-contentious comment resolutions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>
                <a:solidFill>
                  <a:srgbClr val="000000"/>
                </a:solidFill>
              </a:rPr>
              <a:t>Comment Resolution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sz="1400" i="0" dirty="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sz="1400" i="0" dirty="0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500563" y="4797425"/>
            <a:ext cx="4257675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i="0"/>
          </a:p>
          <a:p>
            <a:pPr marL="1200150" lvl="2" indent="-285750" eaLnBrk="0" hangingPunct="0">
              <a:spcBef>
                <a:spcPct val="20000"/>
              </a:spcBef>
              <a:buFontTx/>
              <a:buChar char="–"/>
            </a:pPr>
            <a:endParaRPr lang="en-US" sz="1100" i="0"/>
          </a:p>
        </p:txBody>
      </p:sp>
      <p:sp>
        <p:nvSpPr>
          <p:cNvPr id="10248" name="Rectangle 11"/>
          <p:cNvSpPr>
            <a:spLocks noChangeArrowheads="1"/>
          </p:cNvSpPr>
          <p:nvPr/>
        </p:nvSpPr>
        <p:spPr bwMode="auto">
          <a:xfrm>
            <a:off x="4572000" y="1357313"/>
            <a:ext cx="4392613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200150" lvl="2" indent="-285750" eaLnBrk="0" hangingPunct="0">
              <a:spcBef>
                <a:spcPct val="20000"/>
              </a:spcBef>
              <a:buFontTx/>
              <a:buChar char="–"/>
            </a:pPr>
            <a:endParaRPr lang="en-US" sz="1800" i="0">
              <a:solidFill>
                <a:srgbClr val="000000"/>
              </a:solidFill>
            </a:endParaRPr>
          </a:p>
        </p:txBody>
      </p:sp>
      <p:sp>
        <p:nvSpPr>
          <p:cNvPr id="10249" name="Rectangle 11"/>
          <p:cNvSpPr>
            <a:spLocks noChangeArrowheads="1"/>
          </p:cNvSpPr>
          <p:nvPr/>
        </p:nvSpPr>
        <p:spPr bwMode="auto">
          <a:xfrm>
            <a:off x="142875" y="3356570"/>
            <a:ext cx="439261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1" i="0" dirty="0"/>
              <a:t>Tuesday PM1 – </a:t>
            </a:r>
            <a:r>
              <a:rPr lang="en-US" sz="1600" b="1" i="0" dirty="0" smtClean="0"/>
              <a:t> Room 4810B </a:t>
            </a:r>
            <a:endParaRPr lang="en-US" sz="1600" b="1" i="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Administrivia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>
                <a:solidFill>
                  <a:srgbClr val="000000"/>
                </a:solidFill>
              </a:rPr>
              <a:t>Comment Resolution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sz="1400" i="0" dirty="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sz="1400" i="0" dirty="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sz="1400" i="0" dirty="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sz="1400" i="0" dirty="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sz="1400" i="0" dirty="0"/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4537075" y="2420888"/>
            <a:ext cx="4392613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1" i="0" dirty="0"/>
              <a:t>Thursday AM1 –  Joint Meeting with </a:t>
            </a:r>
            <a:r>
              <a:rPr lang="en-US" sz="1600" b="1" i="0" dirty="0" smtClean="0"/>
              <a:t>AVB (Rooms 4511/4512)</a:t>
            </a:r>
            <a:endParaRPr lang="en-US" sz="1600" b="1" i="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Administrivia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QoS Maintenance Reports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 smtClean="0"/>
              <a:t>Overview of 802.11aa</a:t>
            </a:r>
            <a:endParaRPr lang="en-US" i="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 err="1"/>
              <a:t>MaxRes</a:t>
            </a:r>
            <a:r>
              <a:rPr lang="en-US" i="0" dirty="0"/>
              <a:t> in 802.11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STA-Bridge Issue </a:t>
            </a:r>
            <a:r>
              <a:rPr lang="en-US" i="0" dirty="0" smtClean="0"/>
              <a:t>– brainstorming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 smtClean="0"/>
              <a:t>Other topics?</a:t>
            </a:r>
            <a:endParaRPr lang="en-US" i="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sz="1400" i="0" dirty="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sz="1400" i="0" dirty="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sz="1400" i="0" dirty="0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250825" y="5229820"/>
            <a:ext cx="43926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i="0" dirty="0"/>
              <a:t>Tuesday Eve  –  </a:t>
            </a:r>
            <a:r>
              <a:rPr lang="en-US" sz="1400" b="1" i="0" dirty="0" smtClean="0"/>
              <a:t>Room 4810B</a:t>
            </a:r>
            <a:endParaRPr lang="en-US" sz="1400" b="1" i="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Administrivia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>
                <a:solidFill>
                  <a:srgbClr val="000000"/>
                </a:solidFill>
              </a:rPr>
              <a:t>Comment Resolution</a:t>
            </a:r>
          </a:p>
        </p:txBody>
      </p:sp>
      <p:sp>
        <p:nvSpPr>
          <p:cNvPr id="10252" name="Rectangle 11"/>
          <p:cNvSpPr>
            <a:spLocks noChangeArrowheads="1"/>
          </p:cNvSpPr>
          <p:nvPr/>
        </p:nvSpPr>
        <p:spPr bwMode="auto">
          <a:xfrm>
            <a:off x="4500563" y="4292600"/>
            <a:ext cx="4392612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1" i="0" dirty="0"/>
              <a:t>Thursday AM2 –  </a:t>
            </a:r>
            <a:r>
              <a:rPr lang="en-US" sz="1600" b="1" i="0" dirty="0" smtClean="0"/>
              <a:t> Room 4911</a:t>
            </a:r>
            <a:endParaRPr lang="en-US" sz="1600" b="1" i="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Administrivia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Comment Resolution wrap up and motions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Plan for May 2011 meeting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Teleconference Schedule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Motions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Review Closing Report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Adjourn</a:t>
            </a:r>
            <a:endParaRPr lang="en-US" i="0" dirty="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sz="1400" i="0" dirty="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sz="1400" i="0" dirty="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sz="1400" i="0" dirty="0"/>
          </a:p>
        </p:txBody>
      </p:sp>
      <p:sp>
        <p:nvSpPr>
          <p:cNvPr id="10253" name="Rectangle 11"/>
          <p:cNvSpPr>
            <a:spLocks noChangeArrowheads="1"/>
          </p:cNvSpPr>
          <p:nvPr/>
        </p:nvSpPr>
        <p:spPr bwMode="auto">
          <a:xfrm>
            <a:off x="4572000" y="1052513"/>
            <a:ext cx="43926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1" i="0" dirty="0"/>
              <a:t>Wednesday PM1  –  </a:t>
            </a:r>
            <a:r>
              <a:rPr lang="en-US" sz="1600" b="1" i="0" dirty="0" smtClean="0"/>
              <a:t> Room 4810B</a:t>
            </a:r>
            <a:endParaRPr lang="en-US" sz="1600" b="1" i="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Administrivia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Comment Resolution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Motions</a:t>
            </a:r>
          </a:p>
        </p:txBody>
      </p:sp>
      <p:sp>
        <p:nvSpPr>
          <p:cNvPr id="10254" name="Rectangle 11"/>
          <p:cNvSpPr>
            <a:spLocks noChangeArrowheads="1"/>
          </p:cNvSpPr>
          <p:nvPr/>
        </p:nvSpPr>
        <p:spPr bwMode="auto">
          <a:xfrm>
            <a:off x="179388" y="4294783"/>
            <a:ext cx="439261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1" i="0" dirty="0"/>
              <a:t>Tuesday PM2  –  </a:t>
            </a:r>
            <a:r>
              <a:rPr lang="en-US" sz="1600" b="1" i="0" dirty="0" smtClean="0"/>
              <a:t>Room 4810B</a:t>
            </a:r>
            <a:endParaRPr lang="en-US" sz="1600" b="1" i="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Administrivia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Comment Resolution</a:t>
            </a:r>
            <a:endParaRPr lang="en-US" i="0" dirty="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</a:pPr>
            <a:endParaRPr lang="en-US" sz="140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69090</TotalTime>
  <Words>1283</Words>
  <Application>Microsoft Office PowerPoint</Application>
  <PresentationFormat>On-screen Show (4:3)</PresentationFormat>
  <Paragraphs>374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802-11-Submission</vt:lpstr>
      <vt:lpstr>Document</vt:lpstr>
      <vt:lpstr>802.11aa – Robust Audio Video Transport Streaming  Singapore Opening Report</vt:lpstr>
      <vt:lpstr>Abstract</vt:lpstr>
      <vt:lpstr>Slide 3</vt:lpstr>
      <vt:lpstr>Opening Report</vt:lpstr>
      <vt:lpstr>Attendance Recording - 802.11</vt:lpstr>
      <vt:lpstr>Slide 6</vt:lpstr>
      <vt:lpstr>802.11aa – March 2011</vt:lpstr>
      <vt:lpstr>Technical Presentations</vt:lpstr>
      <vt:lpstr>TGaa Agenda</vt:lpstr>
      <vt:lpstr>Joint meeting with 802.1AVB</vt:lpstr>
      <vt:lpstr>Motion-1</vt:lpstr>
      <vt:lpstr>Minutes review</vt:lpstr>
      <vt:lpstr>Motion-2</vt:lpstr>
      <vt:lpstr>Motion-3</vt:lpstr>
      <vt:lpstr>Motion-</vt:lpstr>
      <vt:lpstr>May 2011 meeting room request</vt:lpstr>
      <vt:lpstr>Current Timeline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802.11aa – Robust Audio Video Transport Streaming  Waikoloa Opening Report</dc:title>
  <dc:creator>ganesh Venkatesan</dc:creator>
  <cp:lastModifiedBy>gvenkate</cp:lastModifiedBy>
  <cp:revision>1056</cp:revision>
  <cp:lastPrinted>1998-02-10T13:28:06Z</cp:lastPrinted>
  <dcterms:created xsi:type="dcterms:W3CDTF">2008-08-29T09:10:08Z</dcterms:created>
  <dcterms:modified xsi:type="dcterms:W3CDTF">2011-03-13T00:28:53Z</dcterms:modified>
</cp:coreProperties>
</file>