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9" r:id="rId2"/>
    <p:sldId id="270" r:id="rId3"/>
    <p:sldId id="271" r:id="rId4"/>
    <p:sldId id="323" r:id="rId5"/>
    <p:sldId id="344" r:id="rId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pstephe" initials="a" lastIdx="6" clrIdx="0"/>
  <p:cmAuthor id="1" name="Gong, Michelle X" initials="GMX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2475" autoAdjust="0"/>
    <p:restoredTop sz="86397" autoAdjust="0"/>
  </p:normalViewPr>
  <p:slideViewPr>
    <p:cSldViewPr>
      <p:cViewPr varScale="1">
        <p:scale>
          <a:sx n="75" d="100"/>
          <a:sy n="75" d="100"/>
        </p:scale>
        <p:origin x="-46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9B3A552F-1B9A-4BA6-AB4C-3580CDE92B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38E96D75-163E-43AF-97FB-B48FF79FB5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John Doe, Some Company</a:t>
            </a:r>
          </a:p>
        </p:txBody>
      </p:sp>
      <p:sp>
        <p:nvSpPr>
          <p:cNvPr id="112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8A4B2917-CEBC-4FE4-9E73-9E25E008FB13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12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12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253507" y="6475413"/>
            <a:ext cx="1290418" cy="184666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Michelle Gong, Intel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DA29467-6C4B-4FFE-B91E-EF27F82B3E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2" y="304801"/>
            <a:ext cx="1284287" cy="304800"/>
          </a:xfrm>
          <a:prstGeom prst="rect">
            <a:avLst/>
          </a:prstGeom>
        </p:spPr>
        <p:txBody>
          <a:bodyPr/>
          <a:lstStyle>
            <a:lvl1pPr>
              <a:defRPr sz="1800" b="1"/>
            </a:lvl1pPr>
          </a:lstStyle>
          <a:p>
            <a:r>
              <a:rPr lang="en-US" dirty="0" smtClean="0"/>
              <a:t>Nov. 2010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253507" y="6475413"/>
            <a:ext cx="1290418" cy="184666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Michelle Gong, Intel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4B69AF0-7534-4451-8B22-F7D5B4D217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>
          <a:xfrm>
            <a:off x="696912" y="304801"/>
            <a:ext cx="1284287" cy="304800"/>
          </a:xfrm>
          <a:prstGeom prst="rect">
            <a:avLst/>
          </a:prstGeom>
        </p:spPr>
        <p:txBody>
          <a:bodyPr/>
          <a:lstStyle>
            <a:lvl1pPr>
              <a:defRPr sz="1800" b="1"/>
            </a:lvl1pPr>
          </a:lstStyle>
          <a:p>
            <a:r>
              <a:rPr lang="en-US" dirty="0" smtClean="0"/>
              <a:t>Nov. 2010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253507" y="6475413"/>
            <a:ext cx="1290418" cy="184666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Michelle Gong, Intel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0648B54-21DC-4A55-BA78-1B32C5DC4C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>
          <a:xfrm>
            <a:off x="696912" y="304801"/>
            <a:ext cx="1284287" cy="304800"/>
          </a:xfrm>
          <a:prstGeom prst="rect">
            <a:avLst/>
          </a:prstGeom>
        </p:spPr>
        <p:txBody>
          <a:bodyPr/>
          <a:lstStyle>
            <a:lvl1pPr>
              <a:defRPr sz="1800" b="1"/>
            </a:lvl1pPr>
          </a:lstStyle>
          <a:p>
            <a:r>
              <a:rPr lang="en-US" dirty="0" smtClean="0"/>
              <a:t>Nov. 2010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253507" y="6475413"/>
            <a:ext cx="1290418" cy="184666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Michelle Gong, Intel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D4BBAA8-A8C4-4A71-9CCB-06142417DD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>
          <a:xfrm>
            <a:off x="696912" y="304801"/>
            <a:ext cx="1284287" cy="304800"/>
          </a:xfrm>
          <a:prstGeom prst="rect">
            <a:avLst/>
          </a:prstGeom>
        </p:spPr>
        <p:txBody>
          <a:bodyPr/>
          <a:lstStyle>
            <a:lvl1pPr>
              <a:defRPr sz="1800" b="1"/>
            </a:lvl1pPr>
          </a:lstStyle>
          <a:p>
            <a:r>
              <a:rPr lang="en-US" dirty="0" smtClean="0"/>
              <a:t>Nov. 2010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253507" y="6475413"/>
            <a:ext cx="1290418" cy="184666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Michelle Gong, Intel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610F883-F016-429E-AA1E-52A72683FA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2" y="304801"/>
            <a:ext cx="1284287" cy="304800"/>
          </a:xfrm>
          <a:prstGeom prst="rect">
            <a:avLst/>
          </a:prstGeom>
        </p:spPr>
        <p:txBody>
          <a:bodyPr/>
          <a:lstStyle>
            <a:lvl1pPr>
              <a:defRPr sz="1800" b="1"/>
            </a:lvl1pPr>
          </a:lstStyle>
          <a:p>
            <a:r>
              <a:rPr lang="en-US" dirty="0" smtClean="0"/>
              <a:t>Nov. 2010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253507" y="6475413"/>
            <a:ext cx="1290418" cy="184666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Michelle Gong, Intel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0893EC1-544D-4C7F-98E0-1FE9E27AF1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2" y="304801"/>
            <a:ext cx="1284287" cy="304800"/>
          </a:xfrm>
          <a:prstGeom prst="rect">
            <a:avLst/>
          </a:prstGeom>
        </p:spPr>
        <p:txBody>
          <a:bodyPr/>
          <a:lstStyle>
            <a:lvl1pPr>
              <a:defRPr sz="1800" b="1"/>
            </a:lvl1pPr>
          </a:lstStyle>
          <a:p>
            <a:r>
              <a:rPr lang="en-US" dirty="0" smtClean="0"/>
              <a:t>Nov. 2010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253507" y="6475413"/>
            <a:ext cx="1290418" cy="184666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Michelle Gong, Intel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AE1E769-574F-497D-AC17-108D33D2F6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>
          <a:xfrm>
            <a:off x="696912" y="304801"/>
            <a:ext cx="1284287" cy="304800"/>
          </a:xfrm>
          <a:prstGeom prst="rect">
            <a:avLst/>
          </a:prstGeom>
        </p:spPr>
        <p:txBody>
          <a:bodyPr/>
          <a:lstStyle>
            <a:lvl1pPr>
              <a:defRPr sz="1800" b="1"/>
            </a:lvl1pPr>
          </a:lstStyle>
          <a:p>
            <a:r>
              <a:rPr lang="en-US" dirty="0" smtClean="0"/>
              <a:t>Nov. 2010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253507" y="6475413"/>
            <a:ext cx="1290418" cy="184666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Michelle Gong, Intel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C5AA9A-4AB2-409C-AE75-1A6C477989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2"/>
          </p:nvPr>
        </p:nvSpPr>
        <p:spPr>
          <a:xfrm>
            <a:off x="696912" y="304801"/>
            <a:ext cx="1284287" cy="304800"/>
          </a:xfrm>
          <a:prstGeom prst="rect">
            <a:avLst/>
          </a:prstGeom>
        </p:spPr>
        <p:txBody>
          <a:bodyPr/>
          <a:lstStyle>
            <a:lvl1pPr>
              <a:defRPr sz="1800" b="1"/>
            </a:lvl1pPr>
          </a:lstStyle>
          <a:p>
            <a:r>
              <a:rPr lang="en-US" dirty="0" smtClean="0"/>
              <a:t>Nov. 2010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253507" y="6475413"/>
            <a:ext cx="1290418" cy="184666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Michelle Gong, Intel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2A2AD9E-0FE7-4832-B258-3411C45E7E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2"/>
          </p:nvPr>
        </p:nvSpPr>
        <p:spPr>
          <a:xfrm>
            <a:off x="696912" y="304801"/>
            <a:ext cx="1284287" cy="304800"/>
          </a:xfrm>
          <a:prstGeom prst="rect">
            <a:avLst/>
          </a:prstGeom>
        </p:spPr>
        <p:txBody>
          <a:bodyPr/>
          <a:lstStyle>
            <a:lvl1pPr>
              <a:defRPr sz="1800" b="1"/>
            </a:lvl1pPr>
          </a:lstStyle>
          <a:p>
            <a:r>
              <a:rPr lang="en-US" dirty="0" smtClean="0"/>
              <a:t>Nov. 2010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253507" y="6475413"/>
            <a:ext cx="1290418" cy="184666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Michelle Gong, Intel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9319020-2B78-4CDF-B034-B5CC74648C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>
          <a:xfrm>
            <a:off x="696912" y="304801"/>
            <a:ext cx="1284287" cy="304800"/>
          </a:xfrm>
          <a:prstGeom prst="rect">
            <a:avLst/>
          </a:prstGeom>
        </p:spPr>
        <p:txBody>
          <a:bodyPr/>
          <a:lstStyle>
            <a:lvl1pPr>
              <a:defRPr sz="1800" b="1"/>
            </a:lvl1pPr>
          </a:lstStyle>
          <a:p>
            <a:r>
              <a:rPr lang="en-US" dirty="0" smtClean="0"/>
              <a:t>Nov. 2010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253507" y="6475413"/>
            <a:ext cx="1290418" cy="184666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Michelle Gong, Intel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15DC924-CFA0-4113-BD6E-EFEC277DC2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>
          <a:xfrm>
            <a:off x="696912" y="304801"/>
            <a:ext cx="1284287" cy="304800"/>
          </a:xfrm>
          <a:prstGeom prst="rect">
            <a:avLst/>
          </a:prstGeom>
        </p:spPr>
        <p:txBody>
          <a:bodyPr/>
          <a:lstStyle>
            <a:lvl1pPr>
              <a:defRPr sz="1800" b="1"/>
            </a:lvl1pPr>
          </a:lstStyle>
          <a:p>
            <a:r>
              <a:rPr lang="en-US" dirty="0" smtClean="0"/>
              <a:t>Nov. 2010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253507" y="6475413"/>
            <a:ext cx="1290418" cy="184666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Michelle Gong, Intel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46D761-C6BD-4A49-9892-108D76649B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>
          <a:xfrm>
            <a:off x="696912" y="304801"/>
            <a:ext cx="1284287" cy="304800"/>
          </a:xfrm>
          <a:prstGeom prst="rect">
            <a:avLst/>
          </a:prstGeom>
        </p:spPr>
        <p:txBody>
          <a:bodyPr/>
          <a:lstStyle>
            <a:lvl1pPr>
              <a:defRPr sz="1800" b="1"/>
            </a:lvl1pPr>
          </a:lstStyle>
          <a:p>
            <a:r>
              <a:rPr lang="en-US" dirty="0" smtClean="0"/>
              <a:t>Nov. 2010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53507" y="6475413"/>
            <a:ext cx="129041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Michelle Gong, Intel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54CA2F-95FD-45A4-8655-DA9EA409BC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7620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ChangeArrowheads="1"/>
          </p:cNvSpPr>
          <p:nvPr userDrawn="1"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 smtClean="0"/>
              <a:t>Submission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2" y="304801"/>
            <a:ext cx="1284287" cy="304800"/>
          </a:xfrm>
          <a:prstGeom prst="rect">
            <a:avLst/>
          </a:prstGeom>
        </p:spPr>
        <p:txBody>
          <a:bodyPr/>
          <a:lstStyle>
            <a:lvl1pPr>
              <a:defRPr sz="1800" b="1"/>
            </a:lvl1pPr>
          </a:lstStyle>
          <a:p>
            <a:r>
              <a:rPr lang="en-US" dirty="0" smtClean="0"/>
              <a:t>Jan. 2011</a:t>
            </a:r>
            <a:endParaRPr lang="en-US" dirty="0"/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5175246" y="332601"/>
            <a:ext cx="32702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</a:t>
            </a:r>
            <a:r>
              <a:rPr lang="en-US" sz="1800" b="1"/>
              <a:t>IEEE </a:t>
            </a:r>
            <a:r>
              <a:rPr lang="en-US" sz="1800" b="1" smtClean="0"/>
              <a:t>802.11-11/0082r0</a:t>
            </a:r>
            <a:endParaRPr lang="en-US" sz="18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49" r:id="rId1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274347" y="6475413"/>
            <a:ext cx="1269578" cy="184666"/>
          </a:xfrm>
          <a:ln/>
        </p:spPr>
        <p:txBody>
          <a:bodyPr/>
          <a:lstStyle/>
          <a:p>
            <a:r>
              <a:rPr lang="en-US" dirty="0" smtClean="0"/>
              <a:t>Michelle Gong, et al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5125C2A7-AC5D-480F-A73B-63E4D23D99ED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z="2800" dirty="0" smtClean="0"/>
              <a:t>Error Recovery for TXOP Sharing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2011-01-16</a:t>
            </a:r>
            <a:endParaRPr lang="en-US" sz="2000" b="0" dirty="0" smtClean="0"/>
          </a:p>
        </p:txBody>
      </p:sp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533400" y="16764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1800" b="1" dirty="0"/>
              <a:t>Authors:</a:t>
            </a:r>
            <a:endParaRPr lang="en-US" sz="1800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696912" y="304801"/>
            <a:ext cx="1284287" cy="304800"/>
          </a:xfrm>
          <a:prstGeom prst="rect">
            <a:avLst/>
          </a:prstGeom>
        </p:spPr>
        <p:txBody>
          <a:bodyPr/>
          <a:lstStyle>
            <a:lvl1pPr>
              <a:defRPr sz="1800" b="1"/>
            </a:lvl1pPr>
          </a:lstStyle>
          <a:p>
            <a:r>
              <a:rPr lang="en-US" dirty="0" smtClean="0"/>
              <a:t>Jan. 2011</a:t>
            </a:r>
            <a:endParaRPr lang="en-US" dirty="0"/>
          </a:p>
        </p:txBody>
      </p:sp>
      <p:graphicFrame>
        <p:nvGraphicFramePr>
          <p:cNvPr id="1027" name="Object 11"/>
          <p:cNvGraphicFramePr>
            <a:graphicFrameLocks noChangeAspect="1"/>
          </p:cNvGraphicFramePr>
          <p:nvPr/>
        </p:nvGraphicFramePr>
        <p:xfrm>
          <a:off x="762000" y="2286000"/>
          <a:ext cx="7543800" cy="4267200"/>
        </p:xfrm>
        <a:graphic>
          <a:graphicData uri="http://schemas.openxmlformats.org/presentationml/2006/ole">
            <p:oleObj spid="_x0000_s1027" name="Document" r:id="rId4" imgW="8158790" imgH="5265864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dirty="0" smtClean="0"/>
              <a:t>Motivation</a:t>
            </a:r>
          </a:p>
          <a:p>
            <a:r>
              <a:rPr lang="en-US" dirty="0" smtClean="0"/>
              <a:t>Error recovery rule for TXOP sharing</a:t>
            </a:r>
            <a:endParaRPr lang="en-US" sz="2000" dirty="0" smtClean="0"/>
          </a:p>
          <a:p>
            <a:pPr lvl="2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274347" y="6475413"/>
            <a:ext cx="1269578" cy="184666"/>
          </a:xfrm>
        </p:spPr>
        <p:txBody>
          <a:bodyPr/>
          <a:lstStyle/>
          <a:p>
            <a:r>
              <a:rPr lang="en-US" dirty="0" smtClean="0"/>
              <a:t>Michelle Gong, et al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610F883-F016-429E-AA1E-52A72683FA4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696912" y="304801"/>
            <a:ext cx="1284287" cy="304800"/>
          </a:xfrm>
          <a:prstGeom prst="rect">
            <a:avLst/>
          </a:prstGeom>
        </p:spPr>
        <p:txBody>
          <a:bodyPr/>
          <a:lstStyle>
            <a:lvl1pPr>
              <a:defRPr sz="1800" b="1"/>
            </a:lvl1pPr>
          </a:lstStyle>
          <a:p>
            <a:r>
              <a:rPr lang="en-US" dirty="0" smtClean="0"/>
              <a:t>Jan.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4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85800"/>
            <a:ext cx="8001000" cy="889000"/>
          </a:xfrm>
        </p:spPr>
        <p:txBody>
          <a:bodyPr/>
          <a:lstStyle/>
          <a:p>
            <a:pPr algn="l"/>
            <a:r>
              <a:rPr lang="en-US" sz="2400" dirty="0" smtClean="0"/>
              <a:t>Error recovery rules for MU MIMO TXOP sharing need to be clarified </a:t>
            </a:r>
            <a:endParaRPr lang="en-US" sz="2400" dirty="0"/>
          </a:p>
        </p:txBody>
      </p:sp>
      <p:sp>
        <p:nvSpPr>
          <p:cNvPr id="573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7924800" cy="2590800"/>
          </a:xfrm>
        </p:spPr>
        <p:txBody>
          <a:bodyPr/>
          <a:lstStyle/>
          <a:p>
            <a:r>
              <a:rPr lang="en-US" sz="1800" dirty="0" smtClean="0"/>
              <a:t>MU MIMO TXOP sharing allows multiple secondary ACs to be piggybacked with a primary AC</a:t>
            </a:r>
          </a:p>
          <a:p>
            <a:r>
              <a:rPr lang="en-US" sz="1800" dirty="0" smtClean="0"/>
              <a:t>The TXOP is obtained using EDCA parameters of the primary AC</a:t>
            </a:r>
          </a:p>
          <a:p>
            <a:r>
              <a:rPr lang="en-US" sz="1800" dirty="0" smtClean="0"/>
              <a:t>In the following example:</a:t>
            </a:r>
          </a:p>
          <a:p>
            <a:pPr lvl="1"/>
            <a:r>
              <a:rPr lang="en-US" sz="1800" dirty="0" smtClean="0"/>
              <a:t>AC_VI is the primary AC </a:t>
            </a:r>
          </a:p>
          <a:p>
            <a:pPr lvl="1"/>
            <a:r>
              <a:rPr lang="en-US" sz="1800" dirty="0" smtClean="0"/>
              <a:t>AC_VO and AC_BE are secondary ACs</a:t>
            </a:r>
          </a:p>
          <a:p>
            <a:r>
              <a:rPr lang="en-US" sz="1800" dirty="0" smtClean="0"/>
              <a:t>If traffic from multiple ACs are transmitted in one burst, which EDCAF should perform exponential </a:t>
            </a:r>
            <a:r>
              <a:rPr lang="en-US" sz="1800" dirty="0" err="1" smtClean="0"/>
              <a:t>backoff</a:t>
            </a:r>
            <a:r>
              <a:rPr lang="en-US" sz="1800" dirty="0" smtClean="0"/>
              <a:t> if there is a transmission failure?</a:t>
            </a:r>
            <a:endParaRPr lang="en-US" sz="1800" dirty="0"/>
          </a:p>
        </p:txBody>
      </p:sp>
      <p:sp>
        <p:nvSpPr>
          <p:cNvPr id="57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610F883-F016-429E-AA1E-52A72683FA4F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51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274347" y="6520934"/>
            <a:ext cx="1269578" cy="184666"/>
          </a:xfrm>
          <a:ln/>
        </p:spPr>
        <p:txBody>
          <a:bodyPr/>
          <a:lstStyle/>
          <a:p>
            <a:r>
              <a:rPr lang="en-US" dirty="0" smtClean="0"/>
              <a:t>Michelle Gong, et al</a:t>
            </a:r>
            <a:endParaRPr lang="en-US" dirty="0"/>
          </a:p>
        </p:txBody>
      </p:sp>
      <p:sp>
        <p:nvSpPr>
          <p:cNvPr id="3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696912" y="304801"/>
            <a:ext cx="1284287" cy="304800"/>
          </a:xfrm>
          <a:prstGeom prst="rect">
            <a:avLst/>
          </a:prstGeom>
        </p:spPr>
        <p:txBody>
          <a:bodyPr/>
          <a:lstStyle>
            <a:lvl1pPr>
              <a:defRPr sz="1800" b="1"/>
            </a:lvl1pPr>
          </a:lstStyle>
          <a:p>
            <a:r>
              <a:rPr lang="en-US" dirty="0" smtClean="0"/>
              <a:t>Jan. 2011</a:t>
            </a:r>
            <a:endParaRPr lang="en-US" dirty="0"/>
          </a:p>
        </p:txBody>
      </p:sp>
      <p:sp>
        <p:nvSpPr>
          <p:cNvPr id="79" name="Rectangle 4"/>
          <p:cNvSpPr>
            <a:spLocks noChangeArrowheads="1"/>
          </p:cNvSpPr>
          <p:nvPr/>
        </p:nvSpPr>
        <p:spPr bwMode="auto">
          <a:xfrm>
            <a:off x="1949450" y="4599801"/>
            <a:ext cx="2286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/>
          </a:p>
        </p:txBody>
      </p:sp>
      <p:sp>
        <p:nvSpPr>
          <p:cNvPr id="80" name="Rectangle 5"/>
          <p:cNvSpPr>
            <a:spLocks noChangeArrowheads="1"/>
          </p:cNvSpPr>
          <p:nvPr/>
        </p:nvSpPr>
        <p:spPr bwMode="auto">
          <a:xfrm>
            <a:off x="2178050" y="4599801"/>
            <a:ext cx="1295400" cy="2286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r>
              <a:rPr lang="en-US" sz="1000" b="1" i="0" dirty="0" smtClean="0">
                <a:latin typeface="Arial" pitchFamily="34" charset="0"/>
              </a:rPr>
              <a:t>AC_VI </a:t>
            </a:r>
            <a:r>
              <a:rPr lang="en-US" sz="1000" b="1" i="0" dirty="0">
                <a:latin typeface="Arial" pitchFamily="34" charset="0"/>
              </a:rPr>
              <a:t>(STA1)</a:t>
            </a:r>
          </a:p>
        </p:txBody>
      </p:sp>
      <p:sp>
        <p:nvSpPr>
          <p:cNvPr id="81" name="Rectangle 6"/>
          <p:cNvSpPr>
            <a:spLocks noChangeArrowheads="1"/>
          </p:cNvSpPr>
          <p:nvPr/>
        </p:nvSpPr>
        <p:spPr bwMode="auto">
          <a:xfrm>
            <a:off x="2178050" y="5047159"/>
            <a:ext cx="1098550" cy="265013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r>
              <a:rPr lang="en-US" sz="1000" b="1" dirty="0" smtClean="0">
                <a:latin typeface="Arial" pitchFamily="34" charset="0"/>
              </a:rPr>
              <a:t>AC_BE</a:t>
            </a:r>
            <a:r>
              <a:rPr lang="en-US" sz="1000" b="1" i="0" dirty="0" smtClean="0">
                <a:latin typeface="Arial" pitchFamily="34" charset="0"/>
              </a:rPr>
              <a:t> </a:t>
            </a:r>
            <a:r>
              <a:rPr lang="en-US" sz="1000" b="1" i="0" dirty="0">
                <a:latin typeface="Arial" pitchFamily="34" charset="0"/>
              </a:rPr>
              <a:t>(STA3)</a:t>
            </a:r>
          </a:p>
        </p:txBody>
      </p:sp>
      <p:sp>
        <p:nvSpPr>
          <p:cNvPr id="82" name="Rectangle 7"/>
          <p:cNvSpPr>
            <a:spLocks noChangeArrowheads="1"/>
          </p:cNvSpPr>
          <p:nvPr/>
        </p:nvSpPr>
        <p:spPr bwMode="auto">
          <a:xfrm>
            <a:off x="5194300" y="5514201"/>
            <a:ext cx="2286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/>
          </a:p>
        </p:txBody>
      </p:sp>
      <p:sp>
        <p:nvSpPr>
          <p:cNvPr id="83" name="Rectangle 8"/>
          <p:cNvSpPr>
            <a:spLocks noChangeArrowheads="1"/>
          </p:cNvSpPr>
          <p:nvPr/>
        </p:nvSpPr>
        <p:spPr bwMode="auto">
          <a:xfrm>
            <a:off x="5422900" y="5514201"/>
            <a:ext cx="3048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r>
              <a:rPr lang="en-US" sz="1000" b="1" i="0">
                <a:latin typeface="Arial" pitchFamily="34" charset="0"/>
              </a:rPr>
              <a:t>BA</a:t>
            </a:r>
          </a:p>
        </p:txBody>
      </p:sp>
      <p:sp>
        <p:nvSpPr>
          <p:cNvPr id="84" name="Rectangle 9"/>
          <p:cNvSpPr>
            <a:spLocks noChangeArrowheads="1"/>
          </p:cNvSpPr>
          <p:nvPr/>
        </p:nvSpPr>
        <p:spPr bwMode="auto">
          <a:xfrm>
            <a:off x="1949450" y="4828401"/>
            <a:ext cx="2286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/>
          </a:p>
        </p:txBody>
      </p:sp>
      <p:sp>
        <p:nvSpPr>
          <p:cNvPr id="85" name="Rectangle 10"/>
          <p:cNvSpPr>
            <a:spLocks noChangeArrowheads="1"/>
          </p:cNvSpPr>
          <p:nvPr/>
        </p:nvSpPr>
        <p:spPr bwMode="auto">
          <a:xfrm>
            <a:off x="2178050" y="4828401"/>
            <a:ext cx="990600" cy="2286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r>
              <a:rPr lang="en-US" sz="1000" b="1" dirty="0" smtClean="0">
                <a:latin typeface="Arial" pitchFamily="34" charset="0"/>
              </a:rPr>
              <a:t>AC_VO</a:t>
            </a:r>
            <a:r>
              <a:rPr lang="en-US" sz="1000" b="1" i="0" dirty="0" smtClean="0">
                <a:latin typeface="Arial" pitchFamily="34" charset="0"/>
              </a:rPr>
              <a:t> </a:t>
            </a:r>
            <a:r>
              <a:rPr lang="en-US" sz="1000" b="1" i="0" dirty="0">
                <a:latin typeface="Arial" pitchFamily="34" charset="0"/>
              </a:rPr>
              <a:t>(STA2)</a:t>
            </a:r>
          </a:p>
        </p:txBody>
      </p:sp>
      <p:sp>
        <p:nvSpPr>
          <p:cNvPr id="86" name="Rectangle 11"/>
          <p:cNvSpPr>
            <a:spLocks noChangeArrowheads="1"/>
          </p:cNvSpPr>
          <p:nvPr/>
        </p:nvSpPr>
        <p:spPr bwMode="auto">
          <a:xfrm>
            <a:off x="1949450" y="5057001"/>
            <a:ext cx="2286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/>
          </a:p>
        </p:txBody>
      </p:sp>
      <p:sp>
        <p:nvSpPr>
          <p:cNvPr id="87" name="Rectangle 12"/>
          <p:cNvSpPr>
            <a:spLocks noChangeArrowheads="1"/>
          </p:cNvSpPr>
          <p:nvPr/>
        </p:nvSpPr>
        <p:spPr bwMode="auto">
          <a:xfrm>
            <a:off x="6781800" y="5819001"/>
            <a:ext cx="2286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/>
          </a:p>
        </p:txBody>
      </p:sp>
      <p:sp>
        <p:nvSpPr>
          <p:cNvPr id="88" name="Rectangle 13"/>
          <p:cNvSpPr>
            <a:spLocks noChangeArrowheads="1"/>
          </p:cNvSpPr>
          <p:nvPr/>
        </p:nvSpPr>
        <p:spPr bwMode="auto">
          <a:xfrm>
            <a:off x="7010400" y="5819001"/>
            <a:ext cx="3048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r>
              <a:rPr lang="en-US" sz="1000" b="1" i="0">
                <a:latin typeface="Arial" pitchFamily="34" charset="0"/>
              </a:rPr>
              <a:t>BA</a:t>
            </a:r>
          </a:p>
        </p:txBody>
      </p:sp>
      <p:sp>
        <p:nvSpPr>
          <p:cNvPr id="89" name="Rectangle 14"/>
          <p:cNvSpPr>
            <a:spLocks noChangeArrowheads="1"/>
          </p:cNvSpPr>
          <p:nvPr/>
        </p:nvSpPr>
        <p:spPr bwMode="auto">
          <a:xfrm>
            <a:off x="3638550" y="5285601"/>
            <a:ext cx="2286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/>
          </a:p>
        </p:txBody>
      </p:sp>
      <p:sp>
        <p:nvSpPr>
          <p:cNvPr id="90" name="Rectangle 15"/>
          <p:cNvSpPr>
            <a:spLocks noChangeArrowheads="1"/>
          </p:cNvSpPr>
          <p:nvPr/>
        </p:nvSpPr>
        <p:spPr bwMode="auto">
          <a:xfrm>
            <a:off x="3867150" y="5285601"/>
            <a:ext cx="3048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r>
              <a:rPr lang="en-US" sz="1000" b="1" i="0">
                <a:latin typeface="Arial" pitchFamily="34" charset="0"/>
              </a:rPr>
              <a:t>BA</a:t>
            </a:r>
          </a:p>
        </p:txBody>
      </p:sp>
      <p:sp>
        <p:nvSpPr>
          <p:cNvPr id="91" name="Rectangle 90"/>
          <p:cNvSpPr>
            <a:spLocks noChangeArrowheads="1"/>
          </p:cNvSpPr>
          <p:nvPr/>
        </p:nvSpPr>
        <p:spPr bwMode="auto">
          <a:xfrm>
            <a:off x="4375150" y="4599801"/>
            <a:ext cx="2286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/>
          </a:p>
        </p:txBody>
      </p:sp>
      <p:sp>
        <p:nvSpPr>
          <p:cNvPr id="92" name="Rectangle 91"/>
          <p:cNvSpPr>
            <a:spLocks noChangeArrowheads="1"/>
          </p:cNvSpPr>
          <p:nvPr/>
        </p:nvSpPr>
        <p:spPr bwMode="auto">
          <a:xfrm>
            <a:off x="4593590" y="4615041"/>
            <a:ext cx="425450" cy="1984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r>
              <a:rPr lang="en-US" sz="1000" b="1" i="0" dirty="0">
                <a:latin typeface="Arial" pitchFamily="34" charset="0"/>
              </a:rPr>
              <a:t>BAR</a:t>
            </a:r>
          </a:p>
        </p:txBody>
      </p:sp>
      <p:sp>
        <p:nvSpPr>
          <p:cNvPr id="93" name="Rectangle 92"/>
          <p:cNvSpPr>
            <a:spLocks noChangeArrowheads="1"/>
          </p:cNvSpPr>
          <p:nvPr/>
        </p:nvSpPr>
        <p:spPr bwMode="auto">
          <a:xfrm>
            <a:off x="5956300" y="4599801"/>
            <a:ext cx="2286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/>
          </a:p>
        </p:txBody>
      </p:sp>
      <p:sp>
        <p:nvSpPr>
          <p:cNvPr id="94" name="Rectangle 93"/>
          <p:cNvSpPr>
            <a:spLocks noChangeArrowheads="1"/>
          </p:cNvSpPr>
          <p:nvPr/>
        </p:nvSpPr>
        <p:spPr bwMode="auto">
          <a:xfrm>
            <a:off x="6184900" y="4620121"/>
            <a:ext cx="368300" cy="1984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r>
              <a:rPr lang="en-US" sz="1000" b="1" i="0">
                <a:latin typeface="Arial" pitchFamily="34" charset="0"/>
              </a:rPr>
              <a:t>BAR</a:t>
            </a:r>
          </a:p>
        </p:txBody>
      </p:sp>
      <p:sp>
        <p:nvSpPr>
          <p:cNvPr id="95" name="Line 21"/>
          <p:cNvSpPr>
            <a:spLocks noChangeShapeType="1"/>
          </p:cNvSpPr>
          <p:nvPr/>
        </p:nvSpPr>
        <p:spPr bwMode="auto">
          <a:xfrm>
            <a:off x="3486150" y="4523601"/>
            <a:ext cx="0" cy="1295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b="1"/>
          </a:p>
        </p:txBody>
      </p:sp>
      <p:sp>
        <p:nvSpPr>
          <p:cNvPr id="96" name="Line 22"/>
          <p:cNvSpPr>
            <a:spLocks noChangeShapeType="1"/>
          </p:cNvSpPr>
          <p:nvPr/>
        </p:nvSpPr>
        <p:spPr bwMode="auto">
          <a:xfrm>
            <a:off x="4375150" y="4523601"/>
            <a:ext cx="0" cy="1295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b="1"/>
          </a:p>
        </p:txBody>
      </p:sp>
      <p:sp>
        <p:nvSpPr>
          <p:cNvPr id="97" name="Line 23"/>
          <p:cNvSpPr>
            <a:spLocks noChangeShapeType="1"/>
          </p:cNvSpPr>
          <p:nvPr/>
        </p:nvSpPr>
        <p:spPr bwMode="auto">
          <a:xfrm>
            <a:off x="4171950" y="4523601"/>
            <a:ext cx="0" cy="1295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b="1"/>
          </a:p>
        </p:txBody>
      </p:sp>
      <p:sp>
        <p:nvSpPr>
          <p:cNvPr id="98" name="Line 24"/>
          <p:cNvSpPr>
            <a:spLocks noChangeShapeType="1"/>
          </p:cNvSpPr>
          <p:nvPr/>
        </p:nvSpPr>
        <p:spPr bwMode="auto">
          <a:xfrm>
            <a:off x="5016500" y="4523601"/>
            <a:ext cx="0" cy="1295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b="1"/>
          </a:p>
        </p:txBody>
      </p:sp>
      <p:sp>
        <p:nvSpPr>
          <p:cNvPr id="99" name="Line 25"/>
          <p:cNvSpPr>
            <a:spLocks noChangeShapeType="1"/>
          </p:cNvSpPr>
          <p:nvPr/>
        </p:nvSpPr>
        <p:spPr bwMode="auto">
          <a:xfrm>
            <a:off x="5194300" y="4523601"/>
            <a:ext cx="0" cy="1295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b="1"/>
          </a:p>
        </p:txBody>
      </p:sp>
      <p:sp>
        <p:nvSpPr>
          <p:cNvPr id="100" name="Line 26"/>
          <p:cNvSpPr>
            <a:spLocks noChangeShapeType="1"/>
          </p:cNvSpPr>
          <p:nvPr/>
        </p:nvSpPr>
        <p:spPr bwMode="auto">
          <a:xfrm>
            <a:off x="3638550" y="4523601"/>
            <a:ext cx="0" cy="1295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b="1"/>
          </a:p>
        </p:txBody>
      </p:sp>
      <p:sp>
        <p:nvSpPr>
          <p:cNvPr id="101" name="Line 27"/>
          <p:cNvSpPr>
            <a:spLocks noChangeShapeType="1"/>
          </p:cNvSpPr>
          <p:nvPr/>
        </p:nvSpPr>
        <p:spPr bwMode="auto">
          <a:xfrm>
            <a:off x="5727700" y="4523601"/>
            <a:ext cx="0" cy="1295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b="1"/>
          </a:p>
        </p:txBody>
      </p:sp>
      <p:sp>
        <p:nvSpPr>
          <p:cNvPr id="102" name="Line 28"/>
          <p:cNvSpPr>
            <a:spLocks noChangeShapeType="1"/>
          </p:cNvSpPr>
          <p:nvPr/>
        </p:nvSpPr>
        <p:spPr bwMode="auto">
          <a:xfrm>
            <a:off x="5956300" y="4523601"/>
            <a:ext cx="0" cy="1447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b="1"/>
          </a:p>
        </p:txBody>
      </p:sp>
      <p:sp>
        <p:nvSpPr>
          <p:cNvPr id="103" name="Line 29"/>
          <p:cNvSpPr>
            <a:spLocks noChangeShapeType="1"/>
          </p:cNvSpPr>
          <p:nvPr/>
        </p:nvSpPr>
        <p:spPr bwMode="auto">
          <a:xfrm>
            <a:off x="6565900" y="4523601"/>
            <a:ext cx="0" cy="1295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b="1"/>
          </a:p>
        </p:txBody>
      </p:sp>
      <p:sp>
        <p:nvSpPr>
          <p:cNvPr id="104" name="Line 30"/>
          <p:cNvSpPr>
            <a:spLocks noChangeShapeType="1"/>
          </p:cNvSpPr>
          <p:nvPr/>
        </p:nvSpPr>
        <p:spPr bwMode="auto">
          <a:xfrm>
            <a:off x="6769100" y="4676001"/>
            <a:ext cx="0" cy="1295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b="1"/>
          </a:p>
        </p:txBody>
      </p:sp>
      <p:sp>
        <p:nvSpPr>
          <p:cNvPr id="105" name="Line 31"/>
          <p:cNvSpPr>
            <a:spLocks noChangeShapeType="1"/>
          </p:cNvSpPr>
          <p:nvPr/>
        </p:nvSpPr>
        <p:spPr bwMode="auto">
          <a:xfrm>
            <a:off x="3486150" y="5742801"/>
            <a:ext cx="152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 b="1"/>
          </a:p>
        </p:txBody>
      </p:sp>
      <p:sp>
        <p:nvSpPr>
          <p:cNvPr id="106" name="Line 32"/>
          <p:cNvSpPr>
            <a:spLocks noChangeShapeType="1"/>
          </p:cNvSpPr>
          <p:nvPr/>
        </p:nvSpPr>
        <p:spPr bwMode="auto">
          <a:xfrm>
            <a:off x="4171950" y="5742801"/>
            <a:ext cx="228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 b="1"/>
          </a:p>
        </p:txBody>
      </p:sp>
      <p:sp>
        <p:nvSpPr>
          <p:cNvPr id="107" name="Line 33"/>
          <p:cNvSpPr>
            <a:spLocks noChangeShapeType="1"/>
          </p:cNvSpPr>
          <p:nvPr/>
        </p:nvSpPr>
        <p:spPr bwMode="auto">
          <a:xfrm>
            <a:off x="4965700" y="5742801"/>
            <a:ext cx="228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 b="1"/>
          </a:p>
        </p:txBody>
      </p:sp>
      <p:sp>
        <p:nvSpPr>
          <p:cNvPr id="108" name="Line 34"/>
          <p:cNvSpPr>
            <a:spLocks noChangeShapeType="1"/>
          </p:cNvSpPr>
          <p:nvPr/>
        </p:nvSpPr>
        <p:spPr bwMode="auto">
          <a:xfrm>
            <a:off x="5727700" y="5742801"/>
            <a:ext cx="228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 b="1"/>
          </a:p>
        </p:txBody>
      </p:sp>
      <p:sp>
        <p:nvSpPr>
          <p:cNvPr id="109" name="Line 35"/>
          <p:cNvSpPr>
            <a:spLocks noChangeShapeType="1"/>
          </p:cNvSpPr>
          <p:nvPr/>
        </p:nvSpPr>
        <p:spPr bwMode="auto">
          <a:xfrm>
            <a:off x="6565900" y="5742801"/>
            <a:ext cx="228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 b="1"/>
          </a:p>
        </p:txBody>
      </p:sp>
      <p:sp>
        <p:nvSpPr>
          <p:cNvPr id="110" name="Text Box 36"/>
          <p:cNvSpPr txBox="1">
            <a:spLocks noChangeArrowheads="1"/>
          </p:cNvSpPr>
          <p:nvPr/>
        </p:nvSpPr>
        <p:spPr bwMode="auto">
          <a:xfrm>
            <a:off x="3333750" y="5819001"/>
            <a:ext cx="508473" cy="276999"/>
          </a:xfrm>
          <a:prstGeom prst="rect">
            <a:avLst/>
          </a:prstGeom>
          <a:noFill/>
          <a:ln w="508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b="1"/>
              <a:t>SIFS</a:t>
            </a:r>
          </a:p>
        </p:txBody>
      </p:sp>
      <p:sp>
        <p:nvSpPr>
          <p:cNvPr id="111" name="Text Box 87"/>
          <p:cNvSpPr txBox="1">
            <a:spLocks noChangeArrowheads="1"/>
          </p:cNvSpPr>
          <p:nvPr/>
        </p:nvSpPr>
        <p:spPr bwMode="auto">
          <a:xfrm>
            <a:off x="4006850" y="5819001"/>
            <a:ext cx="508473" cy="276999"/>
          </a:xfrm>
          <a:prstGeom prst="rect">
            <a:avLst/>
          </a:prstGeom>
          <a:noFill/>
          <a:ln w="508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b="1"/>
              <a:t>SIFS</a:t>
            </a:r>
          </a:p>
        </p:txBody>
      </p:sp>
      <p:sp>
        <p:nvSpPr>
          <p:cNvPr id="112" name="Text Box 88"/>
          <p:cNvSpPr txBox="1">
            <a:spLocks noChangeArrowheads="1"/>
          </p:cNvSpPr>
          <p:nvPr/>
        </p:nvSpPr>
        <p:spPr bwMode="auto">
          <a:xfrm>
            <a:off x="4800600" y="5819001"/>
            <a:ext cx="508473" cy="276999"/>
          </a:xfrm>
          <a:prstGeom prst="rect">
            <a:avLst/>
          </a:prstGeom>
          <a:noFill/>
          <a:ln w="508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b="1"/>
              <a:t>SIFS</a:t>
            </a:r>
          </a:p>
        </p:txBody>
      </p:sp>
      <p:sp>
        <p:nvSpPr>
          <p:cNvPr id="113" name="Text Box 89"/>
          <p:cNvSpPr txBox="1">
            <a:spLocks noChangeArrowheads="1"/>
          </p:cNvSpPr>
          <p:nvPr/>
        </p:nvSpPr>
        <p:spPr bwMode="auto">
          <a:xfrm>
            <a:off x="5562600" y="5819001"/>
            <a:ext cx="508473" cy="276999"/>
          </a:xfrm>
          <a:prstGeom prst="rect">
            <a:avLst/>
          </a:prstGeom>
          <a:noFill/>
          <a:ln w="508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b="1"/>
              <a:t>SIFS</a:t>
            </a:r>
          </a:p>
        </p:txBody>
      </p:sp>
      <p:sp>
        <p:nvSpPr>
          <p:cNvPr id="114" name="Text Box 90"/>
          <p:cNvSpPr txBox="1">
            <a:spLocks noChangeArrowheads="1"/>
          </p:cNvSpPr>
          <p:nvPr/>
        </p:nvSpPr>
        <p:spPr bwMode="auto">
          <a:xfrm>
            <a:off x="6349527" y="5819001"/>
            <a:ext cx="508473" cy="276999"/>
          </a:xfrm>
          <a:prstGeom prst="rect">
            <a:avLst/>
          </a:prstGeom>
          <a:noFill/>
          <a:ln w="508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b="1" dirty="0"/>
              <a:t>SIFS</a:t>
            </a:r>
          </a:p>
        </p:txBody>
      </p:sp>
      <p:sp>
        <p:nvSpPr>
          <p:cNvPr id="115" name="Text Box 91"/>
          <p:cNvSpPr txBox="1">
            <a:spLocks noChangeArrowheads="1"/>
          </p:cNvSpPr>
          <p:nvPr/>
        </p:nvSpPr>
        <p:spPr bwMode="auto">
          <a:xfrm>
            <a:off x="1555750" y="4676001"/>
            <a:ext cx="389850" cy="276999"/>
          </a:xfrm>
          <a:prstGeom prst="rect">
            <a:avLst/>
          </a:prstGeom>
          <a:noFill/>
          <a:ln w="508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b="1"/>
              <a:t>AP</a:t>
            </a:r>
          </a:p>
        </p:txBody>
      </p:sp>
      <p:sp>
        <p:nvSpPr>
          <p:cNvPr id="116" name="Text Box 92"/>
          <p:cNvSpPr txBox="1">
            <a:spLocks noChangeArrowheads="1"/>
          </p:cNvSpPr>
          <p:nvPr/>
        </p:nvSpPr>
        <p:spPr bwMode="auto">
          <a:xfrm>
            <a:off x="3625850" y="5057001"/>
            <a:ext cx="548355" cy="276999"/>
          </a:xfrm>
          <a:prstGeom prst="rect">
            <a:avLst/>
          </a:prstGeom>
          <a:noFill/>
          <a:ln w="508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b="1"/>
              <a:t>STA1</a:t>
            </a:r>
          </a:p>
        </p:txBody>
      </p:sp>
      <p:sp>
        <p:nvSpPr>
          <p:cNvPr id="117" name="Text Box 93"/>
          <p:cNvSpPr txBox="1">
            <a:spLocks noChangeArrowheads="1"/>
          </p:cNvSpPr>
          <p:nvPr/>
        </p:nvSpPr>
        <p:spPr bwMode="auto">
          <a:xfrm>
            <a:off x="5162550" y="5250041"/>
            <a:ext cx="548355" cy="276999"/>
          </a:xfrm>
          <a:prstGeom prst="rect">
            <a:avLst/>
          </a:prstGeom>
          <a:noFill/>
          <a:ln w="508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b="1" dirty="0"/>
              <a:t>STA2</a:t>
            </a:r>
          </a:p>
        </p:txBody>
      </p:sp>
      <p:sp>
        <p:nvSpPr>
          <p:cNvPr id="118" name="Text Box 94"/>
          <p:cNvSpPr txBox="1">
            <a:spLocks noChangeArrowheads="1"/>
          </p:cNvSpPr>
          <p:nvPr/>
        </p:nvSpPr>
        <p:spPr bwMode="auto">
          <a:xfrm>
            <a:off x="6822725" y="5567720"/>
            <a:ext cx="548355" cy="276999"/>
          </a:xfrm>
          <a:prstGeom prst="rect">
            <a:avLst/>
          </a:prstGeom>
          <a:noFill/>
          <a:ln w="508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b="1" dirty="0"/>
              <a:t>STA3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85800"/>
            <a:ext cx="7239000" cy="1066800"/>
          </a:xfrm>
        </p:spPr>
        <p:txBody>
          <a:bodyPr/>
          <a:lstStyle/>
          <a:p>
            <a:pPr algn="l"/>
            <a:r>
              <a:rPr lang="en-US" sz="2400" dirty="0" smtClean="0"/>
              <a:t>Error recovery procedure for an MU MIMO multi-AC TXOP is a simple extension of the existing error recovery procedure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1752600"/>
          </a:xfrm>
        </p:spPr>
        <p:txBody>
          <a:bodyPr/>
          <a:lstStyle/>
          <a:p>
            <a:r>
              <a:rPr lang="en-US" sz="2000" dirty="0" smtClean="0"/>
              <a:t>If a valid response to the initial frame of a TXOP is not received, the AP shall initiate an exponential </a:t>
            </a:r>
            <a:r>
              <a:rPr lang="en-US" sz="2000" dirty="0" err="1" smtClean="0"/>
              <a:t>backoff</a:t>
            </a:r>
            <a:r>
              <a:rPr lang="en-US" sz="2000" dirty="0" smtClean="0"/>
              <a:t> for the primary AC and resume the </a:t>
            </a:r>
            <a:r>
              <a:rPr lang="en-US" sz="2000" dirty="0" err="1" smtClean="0"/>
              <a:t>backoff</a:t>
            </a:r>
            <a:r>
              <a:rPr lang="en-US" sz="2000" dirty="0" smtClean="0"/>
              <a:t> procedure for the secondary ACs without changing their CWs</a:t>
            </a:r>
          </a:p>
          <a:p>
            <a:r>
              <a:rPr lang="en-US" sz="2000" dirty="0" smtClean="0"/>
              <a:t>The reason is that only the primary AC’s EDCA parameters are relevant in a shared TXOP 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274347" y="6475413"/>
            <a:ext cx="1269578" cy="184666"/>
          </a:xfrm>
        </p:spPr>
        <p:txBody>
          <a:bodyPr/>
          <a:lstStyle/>
          <a:p>
            <a:r>
              <a:rPr lang="en-US" dirty="0" smtClean="0"/>
              <a:t>Michelle Gong, et al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610F883-F016-429E-AA1E-52A72683FA4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696912" y="304801"/>
            <a:ext cx="1284287" cy="304800"/>
          </a:xfrm>
          <a:prstGeom prst="rect">
            <a:avLst/>
          </a:prstGeom>
        </p:spPr>
        <p:txBody>
          <a:bodyPr/>
          <a:lstStyle>
            <a:lvl1pPr>
              <a:defRPr sz="1800" b="1"/>
            </a:lvl1pPr>
          </a:lstStyle>
          <a:p>
            <a:r>
              <a:rPr lang="en-US" dirty="0" smtClean="0"/>
              <a:t>Jan. 2011</a:t>
            </a:r>
            <a:endParaRPr lang="en-US" dirty="0"/>
          </a:p>
        </p:txBody>
      </p:sp>
      <p:sp>
        <p:nvSpPr>
          <p:cNvPr id="30" name="Rectangle 4"/>
          <p:cNvSpPr>
            <a:spLocks noChangeArrowheads="1"/>
          </p:cNvSpPr>
          <p:nvPr/>
        </p:nvSpPr>
        <p:spPr bwMode="auto">
          <a:xfrm>
            <a:off x="2341880" y="4629963"/>
            <a:ext cx="2286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/>
          </a:p>
        </p:txBody>
      </p:sp>
      <p:sp>
        <p:nvSpPr>
          <p:cNvPr id="31" name="Rectangle 5"/>
          <p:cNvSpPr>
            <a:spLocks noChangeArrowheads="1"/>
          </p:cNvSpPr>
          <p:nvPr/>
        </p:nvSpPr>
        <p:spPr bwMode="auto">
          <a:xfrm>
            <a:off x="2570480" y="4629963"/>
            <a:ext cx="1295400" cy="2286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r>
              <a:rPr lang="en-US" sz="1000" b="1" i="0" dirty="0" smtClean="0">
                <a:latin typeface="Arial" pitchFamily="34" charset="0"/>
              </a:rPr>
              <a:t>AC_VI </a:t>
            </a:r>
            <a:r>
              <a:rPr lang="en-US" sz="1000" b="1" i="0" dirty="0">
                <a:latin typeface="Arial" pitchFamily="34" charset="0"/>
              </a:rPr>
              <a:t>(STA1)</a:t>
            </a:r>
          </a:p>
        </p:txBody>
      </p:sp>
      <p:sp>
        <p:nvSpPr>
          <p:cNvPr id="32" name="Rectangle 6"/>
          <p:cNvSpPr>
            <a:spLocks noChangeArrowheads="1"/>
          </p:cNvSpPr>
          <p:nvPr/>
        </p:nvSpPr>
        <p:spPr bwMode="auto">
          <a:xfrm>
            <a:off x="2570480" y="5087163"/>
            <a:ext cx="1005840" cy="2286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r>
              <a:rPr lang="en-US" sz="1000" b="1" dirty="0" smtClean="0">
                <a:latin typeface="Arial" pitchFamily="34" charset="0"/>
              </a:rPr>
              <a:t>AC_BE</a:t>
            </a:r>
            <a:r>
              <a:rPr lang="en-US" sz="1000" b="1" i="0" dirty="0" smtClean="0">
                <a:latin typeface="Arial" pitchFamily="34" charset="0"/>
              </a:rPr>
              <a:t> </a:t>
            </a:r>
            <a:r>
              <a:rPr lang="en-US" sz="1000" b="1" i="0" dirty="0">
                <a:latin typeface="Arial" pitchFamily="34" charset="0"/>
              </a:rPr>
              <a:t>(STA3)</a:t>
            </a:r>
          </a:p>
        </p:txBody>
      </p:sp>
      <p:sp>
        <p:nvSpPr>
          <p:cNvPr id="33" name="Rectangle 9"/>
          <p:cNvSpPr>
            <a:spLocks noChangeArrowheads="1"/>
          </p:cNvSpPr>
          <p:nvPr/>
        </p:nvSpPr>
        <p:spPr bwMode="auto">
          <a:xfrm>
            <a:off x="2341880" y="4858563"/>
            <a:ext cx="2286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/>
          </a:p>
        </p:txBody>
      </p:sp>
      <p:sp>
        <p:nvSpPr>
          <p:cNvPr id="34" name="Rectangle 10"/>
          <p:cNvSpPr>
            <a:spLocks noChangeArrowheads="1"/>
          </p:cNvSpPr>
          <p:nvPr/>
        </p:nvSpPr>
        <p:spPr bwMode="auto">
          <a:xfrm>
            <a:off x="2570480" y="4858563"/>
            <a:ext cx="990600" cy="2286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r>
              <a:rPr lang="en-US" sz="1000" b="1" dirty="0" smtClean="0">
                <a:latin typeface="Arial" pitchFamily="34" charset="0"/>
              </a:rPr>
              <a:t>AC_VO</a:t>
            </a:r>
            <a:r>
              <a:rPr lang="en-US" sz="1000" b="1" i="0" dirty="0" smtClean="0">
                <a:latin typeface="Arial" pitchFamily="34" charset="0"/>
              </a:rPr>
              <a:t> </a:t>
            </a:r>
            <a:r>
              <a:rPr lang="en-US" sz="1000" b="1" i="0" dirty="0">
                <a:latin typeface="Arial" pitchFamily="34" charset="0"/>
              </a:rPr>
              <a:t>(STA2)</a:t>
            </a:r>
          </a:p>
        </p:txBody>
      </p:sp>
      <p:sp>
        <p:nvSpPr>
          <p:cNvPr id="35" name="Rectangle 11"/>
          <p:cNvSpPr>
            <a:spLocks noChangeArrowheads="1"/>
          </p:cNvSpPr>
          <p:nvPr/>
        </p:nvSpPr>
        <p:spPr bwMode="auto">
          <a:xfrm>
            <a:off x="2341880" y="5087163"/>
            <a:ext cx="2286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/>
          </a:p>
        </p:txBody>
      </p:sp>
      <p:sp>
        <p:nvSpPr>
          <p:cNvPr id="36" name="Line 21"/>
          <p:cNvSpPr>
            <a:spLocks noChangeShapeType="1"/>
          </p:cNvSpPr>
          <p:nvPr/>
        </p:nvSpPr>
        <p:spPr bwMode="auto">
          <a:xfrm>
            <a:off x="3867151" y="4553763"/>
            <a:ext cx="0" cy="1295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b="1"/>
          </a:p>
        </p:txBody>
      </p:sp>
      <p:sp>
        <p:nvSpPr>
          <p:cNvPr id="37" name="Line 26"/>
          <p:cNvSpPr>
            <a:spLocks noChangeShapeType="1"/>
          </p:cNvSpPr>
          <p:nvPr/>
        </p:nvSpPr>
        <p:spPr bwMode="auto">
          <a:xfrm>
            <a:off x="4267201" y="4553763"/>
            <a:ext cx="0" cy="1295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b="1"/>
          </a:p>
        </p:txBody>
      </p:sp>
      <p:sp>
        <p:nvSpPr>
          <p:cNvPr id="38" name="Line 31"/>
          <p:cNvSpPr>
            <a:spLocks noChangeShapeType="1"/>
          </p:cNvSpPr>
          <p:nvPr/>
        </p:nvSpPr>
        <p:spPr bwMode="auto">
          <a:xfrm flipV="1">
            <a:off x="3886201" y="5590401"/>
            <a:ext cx="381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 b="1"/>
          </a:p>
        </p:txBody>
      </p:sp>
      <p:sp>
        <p:nvSpPr>
          <p:cNvPr id="40" name="Line 48"/>
          <p:cNvSpPr>
            <a:spLocks noChangeShapeType="1"/>
          </p:cNvSpPr>
          <p:nvPr/>
        </p:nvSpPr>
        <p:spPr bwMode="auto">
          <a:xfrm>
            <a:off x="3981651" y="4599801"/>
            <a:ext cx="152400" cy="228600"/>
          </a:xfrm>
          <a:prstGeom prst="line">
            <a:avLst/>
          </a:prstGeom>
          <a:noFill/>
          <a:ln w="349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b="1"/>
          </a:p>
        </p:txBody>
      </p:sp>
      <p:sp>
        <p:nvSpPr>
          <p:cNvPr id="41" name="Line 49"/>
          <p:cNvSpPr>
            <a:spLocks noChangeShapeType="1"/>
          </p:cNvSpPr>
          <p:nvPr/>
        </p:nvSpPr>
        <p:spPr bwMode="auto">
          <a:xfrm flipH="1">
            <a:off x="3981651" y="4599801"/>
            <a:ext cx="152400" cy="228600"/>
          </a:xfrm>
          <a:prstGeom prst="line">
            <a:avLst/>
          </a:prstGeom>
          <a:noFill/>
          <a:ln w="349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b="1"/>
          </a:p>
        </p:txBody>
      </p:sp>
      <p:sp>
        <p:nvSpPr>
          <p:cNvPr id="42" name="Text Box 91"/>
          <p:cNvSpPr txBox="1">
            <a:spLocks noChangeArrowheads="1"/>
          </p:cNvSpPr>
          <p:nvPr/>
        </p:nvSpPr>
        <p:spPr bwMode="auto">
          <a:xfrm>
            <a:off x="3657601" y="5742801"/>
            <a:ext cx="1045927" cy="276999"/>
          </a:xfrm>
          <a:prstGeom prst="rect">
            <a:avLst/>
          </a:prstGeom>
          <a:noFill/>
          <a:ln w="508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b="1" dirty="0" err="1" smtClean="0"/>
              <a:t>AckTimeOut</a:t>
            </a:r>
            <a:endParaRPr lang="en-US" sz="1200" b="1" dirty="0"/>
          </a:p>
        </p:txBody>
      </p:sp>
      <p:sp>
        <p:nvSpPr>
          <p:cNvPr id="43" name="Line 31"/>
          <p:cNvSpPr>
            <a:spLocks noChangeShapeType="1"/>
          </p:cNvSpPr>
          <p:nvPr/>
        </p:nvSpPr>
        <p:spPr bwMode="auto">
          <a:xfrm flipV="1">
            <a:off x="4267201" y="4752201"/>
            <a:ext cx="1295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 b="1"/>
          </a:p>
        </p:txBody>
      </p:sp>
      <p:sp>
        <p:nvSpPr>
          <p:cNvPr id="44" name="Rectangle 43"/>
          <p:cNvSpPr/>
          <p:nvPr/>
        </p:nvSpPr>
        <p:spPr>
          <a:xfrm>
            <a:off x="5638801" y="4447401"/>
            <a:ext cx="167639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0" dirty="0" smtClean="0">
                <a:latin typeface="Arial" pitchFamily="34" charset="0"/>
              </a:rPr>
              <a:t>Doubles CW for AC_VI , no change to AC_VO and AC_BE</a:t>
            </a:r>
            <a:endParaRPr lang="en-US" b="1" dirty="0"/>
          </a:p>
        </p:txBody>
      </p:sp>
      <p:sp>
        <p:nvSpPr>
          <p:cNvPr id="45" name="Text Box 91"/>
          <p:cNvSpPr txBox="1">
            <a:spLocks noChangeArrowheads="1"/>
          </p:cNvSpPr>
          <p:nvPr/>
        </p:nvSpPr>
        <p:spPr bwMode="auto">
          <a:xfrm>
            <a:off x="4572001" y="4371201"/>
            <a:ext cx="697627" cy="276999"/>
          </a:xfrm>
          <a:prstGeom prst="rect">
            <a:avLst/>
          </a:prstGeom>
          <a:noFill/>
          <a:ln w="508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b="1" dirty="0" err="1" smtClean="0"/>
              <a:t>Backoff</a:t>
            </a:r>
            <a:endParaRPr lang="en-US" sz="1200" b="1" dirty="0"/>
          </a:p>
        </p:txBody>
      </p:sp>
      <p:sp>
        <p:nvSpPr>
          <p:cNvPr id="46" name="Line 31"/>
          <p:cNvSpPr>
            <a:spLocks noChangeShapeType="1"/>
          </p:cNvSpPr>
          <p:nvPr/>
        </p:nvSpPr>
        <p:spPr bwMode="auto">
          <a:xfrm flipV="1">
            <a:off x="1600200" y="4744720"/>
            <a:ext cx="762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 b="1"/>
          </a:p>
        </p:txBody>
      </p:sp>
      <p:sp>
        <p:nvSpPr>
          <p:cNvPr id="47" name="Text Box 91"/>
          <p:cNvSpPr txBox="1">
            <a:spLocks noChangeArrowheads="1"/>
          </p:cNvSpPr>
          <p:nvPr/>
        </p:nvSpPr>
        <p:spPr bwMode="auto">
          <a:xfrm>
            <a:off x="1143000" y="4419600"/>
            <a:ext cx="1186543" cy="276999"/>
          </a:xfrm>
          <a:prstGeom prst="rect">
            <a:avLst/>
          </a:prstGeom>
          <a:noFill/>
          <a:ln w="508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b="1" dirty="0" smtClean="0"/>
              <a:t>AC_VI </a:t>
            </a:r>
            <a:r>
              <a:rPr lang="en-US" sz="1200" b="1" dirty="0" err="1" smtClean="0"/>
              <a:t>backoff</a:t>
            </a:r>
            <a:endParaRPr lang="en-US" sz="1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Pre-motion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1800" dirty="0" smtClean="0"/>
              <a:t> 	</a:t>
            </a:r>
            <a:r>
              <a:rPr lang="en-US" dirty="0" smtClean="0"/>
              <a:t>Do you support updating the </a:t>
            </a:r>
            <a:r>
              <a:rPr lang="en-US" dirty="0" err="1" smtClean="0"/>
              <a:t>TGac</a:t>
            </a:r>
            <a:r>
              <a:rPr lang="en-US" dirty="0" smtClean="0"/>
              <a:t> spec framework to include the following protocol rule?</a:t>
            </a:r>
          </a:p>
          <a:p>
            <a:pPr>
              <a:buNone/>
            </a:pPr>
            <a:endParaRPr lang="en-US" sz="1800" dirty="0" smtClean="0"/>
          </a:p>
          <a:p>
            <a:r>
              <a:rPr lang="en-US" sz="2000" dirty="0" smtClean="0"/>
              <a:t>For MU MIMO TXOP sharing:</a:t>
            </a:r>
          </a:p>
          <a:p>
            <a:pPr lvl="1"/>
            <a:r>
              <a:rPr lang="en-US" dirty="0" smtClean="0"/>
              <a:t>If a valid response to the initial frame of a TXOP is not received, the AP shall initiate an exponential </a:t>
            </a:r>
            <a:r>
              <a:rPr lang="en-US" dirty="0" err="1" smtClean="0"/>
              <a:t>backoff</a:t>
            </a:r>
            <a:r>
              <a:rPr lang="en-US" dirty="0" smtClean="0"/>
              <a:t> for the primary AC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274347" y="6475413"/>
            <a:ext cx="1269578" cy="184666"/>
          </a:xfrm>
        </p:spPr>
        <p:txBody>
          <a:bodyPr/>
          <a:lstStyle/>
          <a:p>
            <a:r>
              <a:rPr lang="en-US" dirty="0" smtClean="0"/>
              <a:t>Michelle Gong</a:t>
            </a:r>
            <a:r>
              <a:rPr lang="en-US" smtClean="0"/>
              <a:t>, et al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610F883-F016-429E-AA1E-52A72683FA4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696912" y="304801"/>
            <a:ext cx="1284287" cy="304800"/>
          </a:xfrm>
          <a:prstGeom prst="rect">
            <a:avLst/>
          </a:prstGeom>
        </p:spPr>
        <p:txBody>
          <a:bodyPr/>
          <a:lstStyle>
            <a:lvl1pPr>
              <a:defRPr sz="1800" b="1"/>
            </a:lvl1pPr>
          </a:lstStyle>
          <a:p>
            <a:r>
              <a:rPr lang="en-US" dirty="0" smtClean="0"/>
              <a:t>Jan.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ACcord Submission Template</Template>
  <TotalTime>54032</TotalTime>
  <Words>289</Words>
  <Application>Microsoft Office PowerPoint</Application>
  <PresentationFormat>On-screen Show (4:3)</PresentationFormat>
  <Paragraphs>64</Paragraphs>
  <Slides>5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ACcord Submission Template</vt:lpstr>
      <vt:lpstr>Document</vt:lpstr>
      <vt:lpstr>Error Recovery for TXOP Sharing</vt:lpstr>
      <vt:lpstr>Outline</vt:lpstr>
      <vt:lpstr>Error recovery rules for MU MIMO TXOP sharing need to be clarified </vt:lpstr>
      <vt:lpstr>Error recovery procedure for an MU MIMO multi-AC TXOP is a simple extension of the existing error recovery procedure</vt:lpstr>
      <vt:lpstr>Pre-motion 1</vt:lpstr>
    </vt:vector>
  </TitlesOfParts>
  <Company>Intel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80MHz Medium Access</dc:title>
  <dc:creator>Michelle Gong</dc:creator>
  <cp:lastModifiedBy>Gong, Michelle X</cp:lastModifiedBy>
  <cp:revision>987</cp:revision>
  <cp:lastPrinted>1998-02-10T13:28:06Z</cp:lastPrinted>
  <dcterms:created xsi:type="dcterms:W3CDTF">2009-12-02T19:05:24Z</dcterms:created>
  <dcterms:modified xsi:type="dcterms:W3CDTF">2011-01-17T02:29:55Z</dcterms:modified>
</cp:coreProperties>
</file>