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7"/>
  </p:notesMasterIdLst>
  <p:handoutMasterIdLst>
    <p:handoutMasterId r:id="rId18"/>
  </p:handoutMasterIdLst>
  <p:sldIdLst>
    <p:sldId id="376" r:id="rId2"/>
    <p:sldId id="407" r:id="rId3"/>
    <p:sldId id="408" r:id="rId4"/>
    <p:sldId id="414" r:id="rId5"/>
    <p:sldId id="415" r:id="rId6"/>
    <p:sldId id="418" r:id="rId7"/>
    <p:sldId id="421" r:id="rId8"/>
    <p:sldId id="411" r:id="rId9"/>
    <p:sldId id="412" r:id="rId10"/>
    <p:sldId id="413" r:id="rId11"/>
    <p:sldId id="422" r:id="rId12"/>
    <p:sldId id="406" r:id="rId13"/>
    <p:sldId id="404" r:id="rId14"/>
    <p:sldId id="423" r:id="rId15"/>
    <p:sldId id="424" r:id="rId16"/>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62" autoAdjust="0"/>
    <p:restoredTop sz="98046" autoAdjust="0"/>
  </p:normalViewPr>
  <p:slideViewPr>
    <p:cSldViewPr>
      <p:cViewPr>
        <p:scale>
          <a:sx n="81" d="100"/>
          <a:sy n="81" d="100"/>
        </p:scale>
        <p:origin x="-1116"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6" d="100"/>
          <a:sy n="66" d="100"/>
        </p:scale>
        <p:origin x="-2796" y="-96"/>
      </p:cViewPr>
      <p:guideLst>
        <p:guide orient="horz" pos="2924"/>
        <p:guide pos="22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56050" y="0"/>
            <a:ext cx="3027363" cy="463550"/>
          </a:xfrm>
          <a:prstGeom prst="rect">
            <a:avLst/>
          </a:prstGeom>
        </p:spPr>
        <p:txBody>
          <a:bodyPr vert="horz" lIns="91440" tIns="45720" rIns="91440" bIns="45720" rtlCol="0"/>
          <a:lstStyle>
            <a:lvl1pPr algn="r">
              <a:defRPr sz="1200"/>
            </a:lvl1pPr>
          </a:lstStyle>
          <a:p>
            <a:fld id="{30F4EE02-7AA3-4D1A-9686-97D3B5380FD9}" type="datetimeFigureOut">
              <a:rPr lang="en-US" smtClean="0"/>
              <a:pPr/>
              <a:t>1/18/2011</a:t>
            </a:fld>
            <a:endParaRPr lang="en-US"/>
          </a:p>
        </p:txBody>
      </p:sp>
      <p:sp>
        <p:nvSpPr>
          <p:cNvPr id="4" name="Footer Placeholder 3"/>
          <p:cNvSpPr>
            <a:spLocks noGrp="1"/>
          </p:cNvSpPr>
          <p:nvPr>
            <p:ph type="ftr" sz="quarter" idx="2"/>
          </p:nvPr>
        </p:nvSpPr>
        <p:spPr>
          <a:xfrm>
            <a:off x="0" y="8818563"/>
            <a:ext cx="3027363"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56050" y="8818563"/>
            <a:ext cx="3027363" cy="463550"/>
          </a:xfrm>
          <a:prstGeom prst="rect">
            <a:avLst/>
          </a:prstGeom>
        </p:spPr>
        <p:txBody>
          <a:bodyPr vert="horz" lIns="91440" tIns="45720" rIns="91440" bIns="45720" rtlCol="0" anchor="b"/>
          <a:lstStyle>
            <a:lvl1pPr algn="r">
              <a:defRPr sz="1200"/>
            </a:lvl1pPr>
          </a:lstStyle>
          <a:p>
            <a:fld id="{CC7E9467-7FD3-4358-8512-CB3F1D34D78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a:defRPr sz="1200"/>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a:defRPr sz="1200"/>
            </a:lvl1pPr>
          </a:lstStyle>
          <a:p>
            <a:pPr>
              <a:defRPr/>
            </a:pPr>
            <a:fld id="{3BBE8034-5F48-4EEC-813F-188763FEEB8A}" type="datetimeFigureOut">
              <a:rPr lang="en-US"/>
              <a:pPr>
                <a:defRPr/>
              </a:pPr>
              <a:t>1/18/2011</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smtClean="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lIns="92958" tIns="46479" rIns="92958" bIns="46479" rtlCol="0" anchor="b"/>
          <a:lstStyle>
            <a:lvl1pPr algn="r">
              <a:defRPr sz="1200"/>
            </a:lvl1pPr>
          </a:lstStyle>
          <a:p>
            <a:pPr>
              <a:defRPr/>
            </a:pPr>
            <a:fld id="{CEE9546A-4565-4AB5-8D91-ACEFADBDFD3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txBox="1">
            <a:spLocks noGrp="1" noChangeArrowheads="1"/>
          </p:cNvSpPr>
          <p:nvPr/>
        </p:nvSpPr>
        <p:spPr bwMode="auto">
          <a:xfrm>
            <a:off x="5681663" y="98425"/>
            <a:ext cx="646112" cy="212725"/>
          </a:xfrm>
          <a:prstGeom prst="rect">
            <a:avLst/>
          </a:prstGeom>
          <a:noFill/>
          <a:ln w="9525">
            <a:noFill/>
            <a:miter lim="800000"/>
            <a:headEnd/>
            <a:tailEnd/>
          </a:ln>
        </p:spPr>
        <p:txBody>
          <a:bodyPr wrap="none" lIns="0" tIns="0" rIns="0" bIns="0" anchor="b">
            <a:spAutoFit/>
          </a:bodyPr>
          <a:lstStyle/>
          <a:p>
            <a:pPr algn="r" defTabSz="936625" eaLnBrk="0" hangingPunct="0"/>
            <a:r>
              <a:rPr lang="en-US" sz="1400" b="1">
                <a:latin typeface="Times New Roman" pitchFamily="18" charset="0"/>
                <a:cs typeface="Arial" charset="0"/>
              </a:rPr>
              <a:t>doc.: IEEE 802.11-yy/xxxxr0</a:t>
            </a:r>
          </a:p>
        </p:txBody>
      </p:sp>
      <p:sp>
        <p:nvSpPr>
          <p:cNvPr id="25602" name="Rectangle 3"/>
          <p:cNvSpPr txBox="1">
            <a:spLocks noGrp="1" noChangeArrowheads="1"/>
          </p:cNvSpPr>
          <p:nvPr/>
        </p:nvSpPr>
        <p:spPr bwMode="auto">
          <a:xfrm>
            <a:off x="658813" y="98425"/>
            <a:ext cx="833437" cy="212725"/>
          </a:xfrm>
          <a:prstGeom prst="rect">
            <a:avLst/>
          </a:prstGeom>
          <a:noFill/>
          <a:ln w="9525">
            <a:noFill/>
            <a:miter lim="800000"/>
            <a:headEnd/>
            <a:tailEnd/>
          </a:ln>
        </p:spPr>
        <p:txBody>
          <a:bodyPr wrap="none" lIns="0" tIns="0" rIns="0" bIns="0" anchor="b">
            <a:spAutoFit/>
          </a:bodyPr>
          <a:lstStyle/>
          <a:p>
            <a:pPr defTabSz="936625" eaLnBrk="0" hangingPunct="0"/>
            <a:r>
              <a:rPr lang="en-US" sz="1400" b="1">
                <a:latin typeface="Times New Roman" pitchFamily="18" charset="0"/>
                <a:cs typeface="Arial" charset="0"/>
              </a:rPr>
              <a:t>Month Year</a:t>
            </a:r>
          </a:p>
        </p:txBody>
      </p:sp>
      <p:sp>
        <p:nvSpPr>
          <p:cNvPr id="25603" name="Rectangle 6"/>
          <p:cNvSpPr txBox="1">
            <a:spLocks noGrp="1" noChangeArrowheads="1"/>
          </p:cNvSpPr>
          <p:nvPr/>
        </p:nvSpPr>
        <p:spPr bwMode="auto">
          <a:xfrm>
            <a:off x="5397500" y="8988425"/>
            <a:ext cx="930275" cy="182563"/>
          </a:xfrm>
          <a:prstGeom prst="rect">
            <a:avLst/>
          </a:prstGeom>
          <a:noFill/>
          <a:ln w="9525">
            <a:noFill/>
            <a:miter lim="800000"/>
            <a:headEnd/>
            <a:tailEnd/>
          </a:ln>
        </p:spPr>
        <p:txBody>
          <a:bodyPr wrap="none" lIns="0" tIns="0" rIns="0" bIns="0">
            <a:spAutoFit/>
          </a:bodyPr>
          <a:lstStyle/>
          <a:p>
            <a:pPr marL="458788" lvl="4" algn="r" defTabSz="936625" eaLnBrk="0" hangingPunct="0"/>
            <a:r>
              <a:rPr lang="en-US" sz="1200">
                <a:latin typeface="Times New Roman" pitchFamily="18" charset="0"/>
                <a:cs typeface="Arial" charset="0"/>
              </a:rPr>
              <a:t>John Doe, Some Company</a:t>
            </a:r>
          </a:p>
        </p:txBody>
      </p:sp>
      <p:sp>
        <p:nvSpPr>
          <p:cNvPr id="25604" name="Rectangle 7"/>
          <p:cNvSpPr txBox="1">
            <a:spLocks noGrp="1" noChangeArrowheads="1"/>
          </p:cNvSpPr>
          <p:nvPr/>
        </p:nvSpPr>
        <p:spPr bwMode="auto">
          <a:xfrm>
            <a:off x="3246438" y="8988425"/>
            <a:ext cx="515937" cy="182563"/>
          </a:xfrm>
          <a:prstGeom prst="rect">
            <a:avLst/>
          </a:prstGeom>
          <a:noFill/>
          <a:ln w="9525">
            <a:noFill/>
            <a:miter lim="800000"/>
            <a:headEnd/>
            <a:tailEnd/>
          </a:ln>
        </p:spPr>
        <p:txBody>
          <a:bodyPr wrap="none" lIns="0" tIns="0" rIns="0" bIns="0">
            <a:spAutoFit/>
          </a:bodyPr>
          <a:lstStyle/>
          <a:p>
            <a:pPr algn="r" defTabSz="936625" eaLnBrk="0" hangingPunct="0"/>
            <a:r>
              <a:rPr lang="en-US" sz="1200">
                <a:latin typeface="Times New Roman" pitchFamily="18" charset="0"/>
                <a:cs typeface="Arial" charset="0"/>
              </a:rPr>
              <a:t>Page </a:t>
            </a:r>
            <a:fld id="{CA28AE6B-C423-4EEF-A521-E82337B3FC6C}" type="slidenum">
              <a:rPr lang="en-US" sz="1200">
                <a:latin typeface="Times New Roman" pitchFamily="18" charset="0"/>
                <a:cs typeface="Arial" charset="0"/>
              </a:rPr>
              <a:pPr algn="r" defTabSz="936625" eaLnBrk="0" hangingPunct="0"/>
              <a:t>1</a:t>
            </a:fld>
            <a:endParaRPr lang="en-US" sz="1200">
              <a:latin typeface="Times New Roman" pitchFamily="18" charset="0"/>
              <a:cs typeface="Arial" charset="0"/>
            </a:endParaRPr>
          </a:p>
        </p:txBody>
      </p:sp>
      <p:sp>
        <p:nvSpPr>
          <p:cNvPr id="25605" name="Rectangle 2"/>
          <p:cNvSpPr>
            <a:spLocks noGrp="1" noRot="1" noChangeAspect="1" noChangeArrowheads="1" noTextEdit="1"/>
          </p:cNvSpPr>
          <p:nvPr>
            <p:ph type="sldImg"/>
          </p:nvPr>
        </p:nvSpPr>
        <p:spPr bwMode="auto">
          <a:xfrm>
            <a:off x="1179513" y="701675"/>
            <a:ext cx="4627562" cy="3470275"/>
          </a:xfrm>
          <a:noFill/>
          <a:ln>
            <a:solidFill>
              <a:srgbClr val="000000"/>
            </a:solidFill>
            <a:miter lim="800000"/>
            <a:headEnd/>
            <a:tailEnd/>
          </a:ln>
        </p:spPr>
      </p:sp>
      <p:sp>
        <p:nvSpPr>
          <p:cNvPr id="25606" name="Rectangle 3"/>
          <p:cNvSpPr>
            <a:spLocks noGrp="1" noChangeArrowheads="1"/>
          </p:cNvSpPr>
          <p:nvPr>
            <p:ph type="body" idx="1"/>
          </p:nvPr>
        </p:nvSpPr>
        <p:spPr bwMode="auto">
          <a:xfrm>
            <a:off x="930275" y="4410075"/>
            <a:ext cx="5124450" cy="4178300"/>
          </a:xfrm>
          <a:noFill/>
        </p:spPr>
        <p:txBody>
          <a:bodyPr wrap="square" lIns="93971" tIns="46190" rIns="93971" bIns="46190" numCol="1" anchor="t" anchorCtr="0" compatLnSpc="1">
            <a:prstTxWarp prst="textNoShape">
              <a:avLst/>
            </a:prstTxWarp>
          </a:bodyPr>
          <a:lstStyle/>
          <a:p>
            <a:pPr defTabSz="933450"/>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제목 및 내용">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5"/>
          <p:cNvSpPr>
            <a:spLocks noGrp="1" noChangeArrowheads="1"/>
          </p:cNvSpPr>
          <p:nvPr>
            <p:ph type="ftr" sz="quarter" idx="10"/>
          </p:nvPr>
        </p:nvSpPr>
        <p:spPr>
          <a:xfrm>
            <a:off x="7554913" y="6475413"/>
            <a:ext cx="989012" cy="182562"/>
          </a:xfrm>
          <a:prstGeom prst="rect">
            <a:avLst/>
          </a:prstGeom>
          <a:ln/>
        </p:spPr>
        <p:txBody>
          <a:bodyPr/>
          <a:lstStyle>
            <a:lvl1pPr>
              <a:defRPr/>
            </a:lvl1pPr>
          </a:lstStyle>
          <a:p>
            <a:pPr>
              <a:defRPr/>
            </a:pPr>
            <a:r>
              <a:rPr lang="en-GB" altLang="ko-KR" smtClean="0"/>
              <a:t>Daewon Lee, LG Electronics</a:t>
            </a:r>
            <a:endParaRPr lang="en-GB" altLang="ko-KR" dirty="0"/>
          </a:p>
        </p:txBody>
      </p:sp>
      <p:sp>
        <p:nvSpPr>
          <p:cNvPr id="5" name="Rectangle 6"/>
          <p:cNvSpPr>
            <a:spLocks noGrp="1" noChangeArrowheads="1"/>
          </p:cNvSpPr>
          <p:nvPr>
            <p:ph type="sldNum" sz="quarter" idx="11"/>
          </p:nvPr>
        </p:nvSpPr>
        <p:spPr>
          <a:xfrm>
            <a:off x="4344988" y="6475413"/>
            <a:ext cx="530225" cy="182562"/>
          </a:xfrm>
          <a:prstGeom prst="rect">
            <a:avLst/>
          </a:prstGeom>
          <a:ln/>
        </p:spPr>
        <p:txBody>
          <a:bodyPr/>
          <a:lstStyle>
            <a:lvl1pPr>
              <a:defRPr/>
            </a:lvl1pPr>
          </a:lstStyle>
          <a:p>
            <a:pPr>
              <a:defRPr/>
            </a:pPr>
            <a:r>
              <a:rPr lang="en-GB" altLang="ko-KR"/>
              <a:t>Slide </a:t>
            </a:r>
            <a:fld id="{B18069AF-32E0-4FBC-9299-1E376E37C69E}" type="slidenum">
              <a:rPr lang="en-GB" altLang="ko-KR"/>
              <a:pPr>
                <a:defRPr/>
              </a:pPr>
              <a:t>‹#›</a:t>
            </a:fld>
            <a:endParaRPr lang="en-GB" altLang="ko-KR"/>
          </a:p>
        </p:txBody>
      </p:sp>
      <p:sp>
        <p:nvSpPr>
          <p:cNvPr id="6" name="제목 5"/>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ChangeArrowheads="1"/>
          </p:cNvSpPr>
          <p:nvPr/>
        </p:nvSpPr>
        <p:spPr bwMode="auto">
          <a:xfrm>
            <a:off x="2987675" y="334963"/>
            <a:ext cx="5457825" cy="274637"/>
          </a:xfrm>
          <a:prstGeom prst="rect">
            <a:avLst/>
          </a:prstGeom>
          <a:noFill/>
          <a:ln w="9525">
            <a:noFill/>
            <a:miter lim="800000"/>
            <a:headEnd/>
            <a:tailEnd/>
          </a:ln>
          <a:effectLst/>
        </p:spPr>
        <p:txBody>
          <a:bodyPr lIns="0" tIns="0" rIns="0" bIns="0" anchor="b">
            <a:spAutoFit/>
          </a:bodyPr>
          <a:lstStyle/>
          <a:p>
            <a:pPr marL="457200" lvl="4" algn="r"/>
            <a:r>
              <a:rPr lang="en-US" altLang="ja-JP" sz="1800" b="1" dirty="0" err="1">
                <a:latin typeface="+mj-lt"/>
                <a:ea typeface="ＭＳ Ｐゴシック" pitchFamily="34" charset="-128"/>
              </a:rPr>
              <a:t>doc.:IEEE</a:t>
            </a:r>
            <a:r>
              <a:rPr lang="en-US" altLang="ja-JP" sz="1800" b="1" dirty="0">
                <a:latin typeface="+mj-lt"/>
                <a:ea typeface="ＭＳ Ｐゴシック" pitchFamily="34" charset="-128"/>
              </a:rPr>
              <a:t> </a:t>
            </a:r>
            <a:r>
              <a:rPr lang="en-US" altLang="ja-JP" sz="1800" b="1" dirty="0" smtClean="0">
                <a:latin typeface="+mj-lt"/>
                <a:ea typeface="ＭＳ Ｐゴシック" pitchFamily="34" charset="-128"/>
              </a:rPr>
              <a:t>802.11-11/0040r0</a:t>
            </a:r>
            <a:endParaRPr lang="en-US" sz="1800" b="1" dirty="0">
              <a:latin typeface="+mj-lt"/>
              <a:ea typeface="ＭＳ Ｐゴシック" pitchFamily="34"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mj-lt"/>
            </a:endParaRPr>
          </a:p>
        </p:txBody>
      </p:sp>
      <p:sp>
        <p:nvSpPr>
          <p:cNvPr id="1033" name="Rectangle 9"/>
          <p:cNvSpPr>
            <a:spLocks noChangeArrowheads="1"/>
          </p:cNvSpPr>
          <p:nvPr/>
        </p:nvSpPr>
        <p:spPr bwMode="auto">
          <a:xfrm>
            <a:off x="685800" y="6475413"/>
            <a:ext cx="838371" cy="215444"/>
          </a:xfrm>
          <a:prstGeom prst="rect">
            <a:avLst/>
          </a:prstGeom>
          <a:noFill/>
          <a:ln w="9525">
            <a:noFill/>
            <a:miter lim="800000"/>
            <a:headEnd/>
            <a:tailEnd/>
          </a:ln>
          <a:effectLst/>
        </p:spPr>
        <p:txBody>
          <a:bodyPr wrap="none" lIns="0" tIns="0" rIns="0" bIns="0">
            <a:spAutoFit/>
          </a:bodyPr>
          <a:lstStyle/>
          <a:p>
            <a:pPr>
              <a:defRPr/>
            </a:pPr>
            <a:r>
              <a:rPr lang="en-US" sz="1400">
                <a:latin typeface="+mj-lt"/>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sz="1400">
              <a:latin typeface="+mj-lt"/>
            </a:endParaRPr>
          </a:p>
        </p:txBody>
      </p:sp>
      <p:sp>
        <p:nvSpPr>
          <p:cNvPr id="1037" name="Rectangle 13"/>
          <p:cNvSpPr>
            <a:spLocks noChangeArrowheads="1"/>
          </p:cNvSpPr>
          <p:nvPr userDrawn="1"/>
        </p:nvSpPr>
        <p:spPr bwMode="auto">
          <a:xfrm>
            <a:off x="571500" y="319088"/>
            <a:ext cx="1397000" cy="366712"/>
          </a:xfrm>
          <a:prstGeom prst="rect">
            <a:avLst/>
          </a:prstGeom>
          <a:noFill/>
          <a:ln w="9525">
            <a:noFill/>
            <a:miter lim="800000"/>
            <a:headEnd/>
            <a:tailEnd/>
          </a:ln>
          <a:effectLst/>
        </p:spPr>
        <p:txBody>
          <a:bodyPr wrap="none">
            <a:spAutoFit/>
          </a:bodyPr>
          <a:lstStyle/>
          <a:p>
            <a:pPr eaLnBrk="1" hangingPunct="1"/>
            <a:r>
              <a:rPr lang="en-US" altLang="ja-JP" sz="1800" b="1" dirty="0">
                <a:latin typeface="+mj-lt"/>
                <a:ea typeface="ＭＳ Ｐゴシック" pitchFamily="34" charset="-128"/>
              </a:rPr>
              <a:t>Jan 18, 2011</a:t>
            </a:r>
            <a:endParaRPr lang="en-US" sz="1800" b="1" dirty="0">
              <a:latin typeface="+mj-lt"/>
              <a:ea typeface="ＭＳ Ｐゴシック" pitchFamily="34" charset="-128"/>
            </a:endParaRPr>
          </a:p>
        </p:txBody>
      </p:sp>
      <p:sp>
        <p:nvSpPr>
          <p:cNvPr id="2" name="Rectangle 9"/>
          <p:cNvSpPr>
            <a:spLocks noChangeArrowheads="1"/>
          </p:cNvSpPr>
          <p:nvPr userDrawn="1"/>
        </p:nvSpPr>
        <p:spPr bwMode="auto">
          <a:xfrm>
            <a:off x="4191000" y="6553200"/>
            <a:ext cx="666849" cy="215444"/>
          </a:xfrm>
          <a:prstGeom prst="rect">
            <a:avLst/>
          </a:prstGeom>
          <a:noFill/>
          <a:ln w="9525">
            <a:noFill/>
            <a:miter lim="800000"/>
            <a:headEnd/>
            <a:tailEnd/>
          </a:ln>
          <a:effectLst/>
        </p:spPr>
        <p:txBody>
          <a:bodyPr wrap="none" lIns="0" tIns="0" rIns="0" bIns="0">
            <a:spAutoFit/>
          </a:bodyPr>
          <a:lstStyle/>
          <a:p>
            <a:r>
              <a:rPr lang="en-US" sz="1400">
                <a:latin typeface="+mj-lt"/>
              </a:rPr>
              <a:t>Slide </a:t>
            </a:r>
            <a:fld id="{FC3828CE-74B3-403B-9288-50DA725ED6E6}" type="slidenum">
              <a:rPr lang="en-US" sz="1400">
                <a:latin typeface="+mj-lt"/>
              </a:rPr>
              <a:pPr/>
              <a:t>‹#›</a:t>
            </a:fld>
            <a:r>
              <a:rPr lang="en-US" sz="1400">
                <a:latin typeface="+mj-lt"/>
              </a:rPr>
              <a:t> </a:t>
            </a:r>
          </a:p>
        </p:txBody>
      </p:sp>
      <p:sp>
        <p:nvSpPr>
          <p:cNvPr id="2063" name="Text Box 15"/>
          <p:cNvSpPr txBox="1">
            <a:spLocks noChangeArrowheads="1"/>
          </p:cNvSpPr>
          <p:nvPr userDrawn="1"/>
        </p:nvSpPr>
        <p:spPr bwMode="auto">
          <a:xfrm>
            <a:off x="6988175" y="6477000"/>
            <a:ext cx="1705916" cy="307777"/>
          </a:xfrm>
          <a:prstGeom prst="rect">
            <a:avLst/>
          </a:prstGeom>
          <a:noFill/>
          <a:ln w="12700">
            <a:noFill/>
            <a:miter lim="800000"/>
            <a:headEnd type="none" w="sm" len="sm"/>
            <a:tailEnd type="none" w="sm" len="sm"/>
          </a:ln>
          <a:effectLst/>
        </p:spPr>
        <p:txBody>
          <a:bodyPr wrap="none">
            <a:spAutoFit/>
          </a:bodyPr>
          <a:lstStyle/>
          <a:p>
            <a:r>
              <a:rPr lang="en-US" sz="1400" dirty="0" smtClean="0">
                <a:latin typeface="+mj-lt"/>
              </a:rPr>
              <a:t>Simone Merlin, </a:t>
            </a:r>
            <a:r>
              <a:rPr lang="en-US" sz="1400" dirty="0">
                <a:latin typeface="+mj-lt"/>
              </a:rPr>
              <a:t>et al.</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j-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j-lt"/>
        </a:defRPr>
      </a:lvl2pPr>
      <a:lvl3pPr marL="1085850" indent="-228600" algn="l" rtl="0" eaLnBrk="0" fontAlgn="base" hangingPunct="0">
        <a:spcBef>
          <a:spcPct val="20000"/>
        </a:spcBef>
        <a:spcAft>
          <a:spcPct val="0"/>
        </a:spcAft>
        <a:buChar char="•"/>
        <a:defRPr>
          <a:solidFill>
            <a:schemeClr val="tx1"/>
          </a:solidFill>
          <a:latin typeface="+mj-lt"/>
        </a:defRPr>
      </a:lvl3pPr>
      <a:lvl4pPr marL="1428750" indent="-228600" algn="l" rtl="0" eaLnBrk="0" fontAlgn="base" hangingPunct="0">
        <a:spcBef>
          <a:spcPct val="20000"/>
        </a:spcBef>
        <a:spcAft>
          <a:spcPct val="0"/>
        </a:spcAft>
        <a:buChar char="–"/>
        <a:defRPr sz="1600">
          <a:solidFill>
            <a:schemeClr val="tx1"/>
          </a:solidFill>
          <a:latin typeface="+mj-lt"/>
        </a:defRPr>
      </a:lvl4pPr>
      <a:lvl5pPr marL="1771650" indent="-228600" algn="l" rtl="0" eaLnBrk="0" fontAlgn="base" hangingPunct="0">
        <a:spcBef>
          <a:spcPct val="20000"/>
        </a:spcBef>
        <a:spcAft>
          <a:spcPct val="0"/>
        </a:spcAft>
        <a:buChar char="•"/>
        <a:defRPr sz="1600">
          <a:solidFill>
            <a:schemeClr val="tx1"/>
          </a:solidFill>
          <a:latin typeface="+mj-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7" name="Rectangle 2"/>
          <p:cNvSpPr>
            <a:spLocks noGrp="1" noChangeArrowheads="1"/>
          </p:cNvSpPr>
          <p:nvPr>
            <p:ph type="ctrTitle"/>
          </p:nvPr>
        </p:nvSpPr>
        <p:spPr>
          <a:xfrm>
            <a:off x="533400" y="685800"/>
            <a:ext cx="8305800" cy="1066800"/>
          </a:xfrm>
        </p:spPr>
        <p:txBody>
          <a:bodyPr/>
          <a:lstStyle/>
          <a:p>
            <a:r>
              <a:rPr lang="en-US" dirty="0" smtClean="0"/>
              <a:t>VHT Control and Link Adaptation</a:t>
            </a:r>
          </a:p>
        </p:txBody>
      </p:sp>
      <p:sp>
        <p:nvSpPr>
          <p:cNvPr id="24588" name="Rectangle 6"/>
          <p:cNvSpPr>
            <a:spLocks noGrp="1" noChangeArrowheads="1"/>
          </p:cNvSpPr>
          <p:nvPr>
            <p:ph type="subTitle" idx="1"/>
          </p:nvPr>
        </p:nvSpPr>
        <p:spPr>
          <a:xfrm>
            <a:off x="762000" y="1752600"/>
            <a:ext cx="7772400" cy="381000"/>
          </a:xfrm>
        </p:spPr>
        <p:txBody>
          <a:bodyPr/>
          <a:lstStyle/>
          <a:p>
            <a:pPr algn="ctr">
              <a:buFontTx/>
              <a:buNone/>
            </a:pPr>
            <a:r>
              <a:rPr lang="en-US" sz="2000" dirty="0" smtClean="0"/>
              <a:t>Date:</a:t>
            </a:r>
            <a:r>
              <a:rPr lang="en-US" sz="2000" b="0" dirty="0" smtClean="0"/>
              <a:t> 2011-01-18</a:t>
            </a:r>
          </a:p>
        </p:txBody>
      </p:sp>
      <p:graphicFrame>
        <p:nvGraphicFramePr>
          <p:cNvPr id="2" name="Object 8"/>
          <p:cNvGraphicFramePr>
            <a:graphicFrameLocks noChangeAspect="1"/>
          </p:cNvGraphicFramePr>
          <p:nvPr/>
        </p:nvGraphicFramePr>
        <p:xfrm>
          <a:off x="598488" y="2286000"/>
          <a:ext cx="8018462" cy="4256088"/>
        </p:xfrm>
        <a:graphic>
          <a:graphicData uri="http://schemas.openxmlformats.org/presentationml/2006/ole">
            <p:oleObj spid="_x0000_s24584" name="Document" r:id="rId4" imgW="8349435" imgH="4433958"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685800" y="1600200"/>
            <a:ext cx="8001000" cy="4495800"/>
          </a:xfrm>
        </p:spPr>
        <p:txBody>
          <a:bodyPr>
            <a:noAutofit/>
          </a:bodyPr>
          <a:lstStyle/>
          <a:p>
            <a:r>
              <a:rPr lang="en-US" altLang="ko-KR" sz="1800" dirty="0" smtClean="0"/>
              <a:t>In case B1 = 0 (solicited MFB)</a:t>
            </a:r>
          </a:p>
          <a:p>
            <a:pPr lvl="1"/>
            <a:r>
              <a:rPr lang="en-US" altLang="ko-KR" sz="1800" dirty="0" smtClean="0"/>
              <a:t>B6-B8 define the </a:t>
            </a:r>
            <a:r>
              <a:rPr lang="en-US" altLang="ko-KR" sz="1800" b="1" dirty="0" smtClean="0"/>
              <a:t>MFSI </a:t>
            </a:r>
            <a:r>
              <a:rPr lang="en-US" altLang="ko-KR" sz="1800" dirty="0" smtClean="0"/>
              <a:t>field: Set to the received value of MSI contained in the frame to which the MFB information refers; value of 7 is reserved</a:t>
            </a:r>
          </a:p>
          <a:p>
            <a:pPr lvl="1"/>
            <a:r>
              <a:rPr lang="en-US" altLang="ko-KR" sz="1800" dirty="0" smtClean="0"/>
              <a:t>B24 -B29 are reserved</a:t>
            </a:r>
          </a:p>
          <a:p>
            <a:r>
              <a:rPr lang="en-US" altLang="ko-KR" sz="1800" dirty="0" smtClean="0"/>
              <a:t>In case B1 = 1 (unsolicited MFB)</a:t>
            </a:r>
          </a:p>
          <a:p>
            <a:pPr lvl="1"/>
            <a:r>
              <a:rPr lang="en-US" altLang="ko-KR" sz="1800" dirty="0" smtClean="0"/>
              <a:t> B6-B8 are defined as the LSBs of the </a:t>
            </a:r>
            <a:r>
              <a:rPr lang="en-US" altLang="ko-KR" sz="1800" b="1" dirty="0" smtClean="0"/>
              <a:t>GID </a:t>
            </a:r>
            <a:r>
              <a:rPr lang="en-US" altLang="ko-KR" sz="1800" dirty="0" smtClean="0"/>
              <a:t>field (GID-L)</a:t>
            </a:r>
          </a:p>
          <a:p>
            <a:pPr lvl="1">
              <a:buNone/>
            </a:pPr>
            <a:r>
              <a:rPr lang="en-US" altLang="ko-KR" sz="1800" dirty="0" smtClean="0"/>
              <a:t>	 B24-B26 are defined as the MSBs of the </a:t>
            </a:r>
            <a:r>
              <a:rPr lang="en-US" altLang="ko-KR" sz="1800" b="1" dirty="0" smtClean="0"/>
              <a:t>GID </a:t>
            </a:r>
            <a:r>
              <a:rPr lang="en-US" altLang="ko-KR" sz="1800" dirty="0" smtClean="0"/>
              <a:t>field (GID-H) </a:t>
            </a:r>
          </a:p>
          <a:p>
            <a:pPr lvl="1">
              <a:buNone/>
            </a:pPr>
            <a:r>
              <a:rPr lang="en-US" altLang="ko-KR" sz="1800" dirty="0" smtClean="0"/>
              <a:t>	The GID field is set equal to the GID of the corresponding frame</a:t>
            </a:r>
          </a:p>
          <a:p>
            <a:pPr lvl="1"/>
            <a:r>
              <a:rPr lang="en-US" altLang="ko-KR" sz="1800" b="1" dirty="0" smtClean="0"/>
              <a:t>Coding Type</a:t>
            </a:r>
            <a:r>
              <a:rPr lang="en-US" altLang="ko-KR" sz="1800" dirty="0" smtClean="0"/>
              <a:t> (B27):</a:t>
            </a:r>
          </a:p>
          <a:p>
            <a:pPr lvl="2"/>
            <a:r>
              <a:rPr lang="en-US" altLang="ko-KR" sz="1800" dirty="0" smtClean="0"/>
              <a:t> 0:BCC;  1:LDPC</a:t>
            </a:r>
          </a:p>
          <a:p>
            <a:pPr lvl="1"/>
            <a:r>
              <a:rPr lang="en-US" altLang="ko-KR" sz="1800" b="1" dirty="0" smtClean="0"/>
              <a:t>FB </a:t>
            </a:r>
            <a:r>
              <a:rPr lang="en-US" altLang="ko-KR" sz="1800" b="1" dirty="0" err="1" smtClean="0"/>
              <a:t>Tx</a:t>
            </a:r>
            <a:r>
              <a:rPr lang="en-US" altLang="ko-KR" sz="1800" b="1" dirty="0" smtClean="0"/>
              <a:t> Type </a:t>
            </a:r>
            <a:r>
              <a:rPr lang="en-US" altLang="ko-KR" sz="1800" dirty="0" smtClean="0"/>
              <a:t>(B28) </a:t>
            </a:r>
          </a:p>
          <a:p>
            <a:pPr lvl="2"/>
            <a:r>
              <a:rPr lang="en-US" altLang="ko-KR" sz="1800" dirty="0" smtClean="0"/>
              <a:t>0 : Un-</a:t>
            </a:r>
            <a:r>
              <a:rPr lang="en-US" altLang="ko-KR" sz="1800" dirty="0" err="1" smtClean="0"/>
              <a:t>beamformed</a:t>
            </a:r>
            <a:r>
              <a:rPr lang="en-US" altLang="ko-KR" sz="1800" dirty="0" smtClean="0"/>
              <a:t>, </a:t>
            </a:r>
            <a:r>
              <a:rPr lang="en-US" altLang="ko-KR" sz="1800" dirty="0" err="1" smtClean="0"/>
              <a:t>TxD</a:t>
            </a:r>
            <a:r>
              <a:rPr lang="en-US" altLang="ko-KR" sz="1800" dirty="0" smtClean="0"/>
              <a:t> (</a:t>
            </a:r>
            <a:r>
              <a:rPr lang="en-US" altLang="ko-KR" sz="1800" dirty="0" err="1" smtClean="0"/>
              <a:t>Alamouti</a:t>
            </a:r>
            <a:r>
              <a:rPr lang="en-US" altLang="ko-KR" sz="1800" dirty="0" smtClean="0"/>
              <a:t>), Open Loop; 1 : </a:t>
            </a:r>
            <a:r>
              <a:rPr lang="en-US" altLang="ko-KR" sz="1800" dirty="0" err="1" smtClean="0"/>
              <a:t>Beamformed</a:t>
            </a:r>
            <a:endParaRPr lang="en-US" altLang="ko-KR" sz="1800" dirty="0" smtClean="0"/>
          </a:p>
          <a:p>
            <a:pPr lvl="1"/>
            <a:r>
              <a:rPr lang="en-US" altLang="ko-KR" sz="1800" dirty="0" smtClean="0"/>
              <a:t>B29 is reserved</a:t>
            </a:r>
            <a:endParaRPr lang="en-US" altLang="ko-KR" sz="1400" dirty="0" smtClean="0"/>
          </a:p>
          <a:p>
            <a:pPr lvl="2"/>
            <a:endParaRPr lang="en-US" altLang="ko-KR" sz="1800" dirty="0" smtClean="0"/>
          </a:p>
          <a:p>
            <a:pPr lvl="1"/>
            <a:endParaRPr lang="en-US" altLang="ko-KR" sz="1800" dirty="0" smtClean="0"/>
          </a:p>
          <a:p>
            <a:endParaRPr lang="en-US" altLang="ko-KR" sz="1800" dirty="0" smtClean="0"/>
          </a:p>
          <a:p>
            <a:endParaRPr lang="ko-KR" altLang="en-US" sz="1800" dirty="0"/>
          </a:p>
        </p:txBody>
      </p:sp>
      <p:sp>
        <p:nvSpPr>
          <p:cNvPr id="5" name="제목 4"/>
          <p:cNvSpPr>
            <a:spLocks noGrp="1"/>
          </p:cNvSpPr>
          <p:nvPr>
            <p:ph type="title"/>
          </p:nvPr>
        </p:nvSpPr>
        <p:spPr/>
        <p:txBody>
          <a:bodyPr/>
          <a:lstStyle/>
          <a:p>
            <a:r>
              <a:rPr lang="en-US" altLang="ko-KR" dirty="0" smtClean="0"/>
              <a:t>Details of VHTC bit field</a:t>
            </a:r>
            <a:endParaRPr lang="ko-KR"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114800"/>
          </a:xfrm>
        </p:spPr>
        <p:txBody>
          <a:bodyPr/>
          <a:lstStyle/>
          <a:p>
            <a:r>
              <a:rPr lang="en-US" sz="2000" dirty="0" smtClean="0"/>
              <a:t>B30: AC constraint </a:t>
            </a:r>
          </a:p>
          <a:p>
            <a:pPr lvl="1"/>
            <a:r>
              <a:rPr lang="en-US" sz="1800" dirty="0" smtClean="0"/>
              <a:t>As in HT Control (11n)</a:t>
            </a:r>
          </a:p>
          <a:p>
            <a:r>
              <a:rPr lang="en-US" sz="2000" dirty="0" smtClean="0"/>
              <a:t>B31: RDG/More PPDU</a:t>
            </a:r>
          </a:p>
          <a:p>
            <a:pPr lvl="1"/>
            <a:r>
              <a:rPr lang="en-US" sz="1800" dirty="0" smtClean="0"/>
              <a:t>As in  HT Control (11n</a:t>
            </a:r>
            <a:r>
              <a:rPr lang="en-US" dirty="0" smtClean="0"/>
              <a:t>)</a:t>
            </a:r>
            <a:endParaRPr lang="en-US" dirty="0"/>
          </a:p>
        </p:txBody>
      </p:sp>
      <p:sp>
        <p:nvSpPr>
          <p:cNvPr id="5" name="Title 4"/>
          <p:cNvSpPr>
            <a:spLocks noGrp="1"/>
          </p:cNvSpPr>
          <p:nvPr>
            <p:ph type="title"/>
          </p:nvPr>
        </p:nvSpPr>
        <p:spPr/>
        <p:txBody>
          <a:bodyPr/>
          <a:lstStyle/>
          <a:p>
            <a:r>
              <a:rPr lang="en-US" altLang="ko-KR" dirty="0" smtClean="0"/>
              <a:t>Details of VHTC bit field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Pre-motion </a:t>
            </a:r>
            <a:r>
              <a:rPr lang="en-US" dirty="0" smtClean="0"/>
              <a:t>1</a:t>
            </a:r>
            <a:endParaRPr lang="en-US" dirty="0"/>
          </a:p>
        </p:txBody>
      </p:sp>
      <p:sp>
        <p:nvSpPr>
          <p:cNvPr id="3" name="Content Placeholder 2"/>
          <p:cNvSpPr>
            <a:spLocks noGrp="1"/>
          </p:cNvSpPr>
          <p:nvPr>
            <p:ph idx="1"/>
          </p:nvPr>
        </p:nvSpPr>
        <p:spPr/>
        <p:txBody>
          <a:bodyPr/>
          <a:lstStyle/>
          <a:p>
            <a:r>
              <a:rPr lang="en-US" dirty="0" smtClean="0"/>
              <a:t>Do you accept to update the spec framework document with </a:t>
            </a:r>
          </a:p>
          <a:p>
            <a:pPr lvl="1"/>
            <a:r>
              <a:rPr lang="en-US" dirty="0" smtClean="0"/>
              <a:t>The bit B0 in HT Control field is defined as ‘HT/VHT’ field and indicates:</a:t>
            </a:r>
          </a:p>
          <a:p>
            <a:pPr lvl="2"/>
            <a:r>
              <a:rPr lang="en-US" sz="1800" dirty="0" smtClean="0"/>
              <a:t>B0 = 0: field is HT Control</a:t>
            </a:r>
          </a:p>
          <a:p>
            <a:pPr lvl="2"/>
            <a:r>
              <a:rPr lang="en-US" sz="1800" dirty="0" smtClean="0"/>
              <a:t>B0 = 1: field is VHT Control</a:t>
            </a:r>
          </a:p>
          <a:p>
            <a:pPr lvl="1"/>
            <a:r>
              <a:rPr lang="en-US" dirty="0" smtClean="0"/>
              <a:t>If  B0 = 1, B1-B31 are TBD</a:t>
            </a:r>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2</a:t>
            </a:r>
            <a:endParaRPr lang="en-US" dirty="0"/>
          </a:p>
        </p:txBody>
      </p:sp>
      <p:sp>
        <p:nvSpPr>
          <p:cNvPr id="3" name="Content Placeholder 2"/>
          <p:cNvSpPr>
            <a:spLocks noGrp="1"/>
          </p:cNvSpPr>
          <p:nvPr>
            <p:ph idx="1"/>
          </p:nvPr>
        </p:nvSpPr>
        <p:spPr/>
        <p:txBody>
          <a:bodyPr/>
          <a:lstStyle/>
          <a:p>
            <a:r>
              <a:rPr lang="en-US" dirty="0" smtClean="0"/>
              <a:t>Do you support to update the spec framework document with the VHTC frame and Link Adaptation  design as described </a:t>
            </a:r>
            <a:r>
              <a:rPr lang="en-US" dirty="0" smtClean="0"/>
              <a:t>in </a:t>
            </a:r>
            <a:r>
              <a:rPr lang="en-US" dirty="0" smtClean="0"/>
              <a:t>slides 5 to 11 of document </a:t>
            </a:r>
            <a:r>
              <a:rPr lang="en-US" altLang="ko-KR" dirty="0" smtClean="0">
                <a:ea typeface="굴림" pitchFamily="34" charset="-127"/>
              </a:rPr>
              <a:t>IEEE 802.11-11/0040r0 (excluding the Notes)</a:t>
            </a:r>
            <a:r>
              <a:rPr lang="en-US"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[1] </a:t>
            </a:r>
            <a:r>
              <a:rPr lang="en-US" altLang="ja-JP" dirty="0" smtClean="0">
                <a:ea typeface="ＭＳ Ｐゴシック" pitchFamily="34" charset="-128"/>
              </a:rPr>
              <a:t>VHT Link Adaptations:  </a:t>
            </a:r>
            <a:r>
              <a:rPr lang="en-US" altLang="ja-JP" dirty="0" err="1" smtClean="0">
                <a:ea typeface="ＭＳ Ｐゴシック" pitchFamily="34" charset="-128"/>
              </a:rPr>
              <a:t>doc.:IEEE</a:t>
            </a:r>
            <a:r>
              <a:rPr lang="en-US" altLang="ja-JP" dirty="0" smtClean="0">
                <a:ea typeface="ＭＳ Ｐゴシック" pitchFamily="34" charset="-128"/>
              </a:rPr>
              <a:t> 802.11-11/0047r0</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a:t>
            </a:r>
            <a:endParaRPr lang="en-US" dirty="0"/>
          </a:p>
        </p:txBody>
      </p:sp>
      <p:sp>
        <p:nvSpPr>
          <p:cNvPr id="3" name="Content Placeholder 2"/>
          <p:cNvSpPr>
            <a:spLocks noGrp="1"/>
          </p:cNvSpPr>
          <p:nvPr>
            <p:ph idx="1"/>
          </p:nvPr>
        </p:nvSpPr>
        <p:spPr>
          <a:xfrm>
            <a:off x="685800" y="1600200"/>
            <a:ext cx="7772400" cy="4495800"/>
          </a:xfrm>
        </p:spPr>
        <p:txBody>
          <a:bodyPr/>
          <a:lstStyle/>
          <a:p>
            <a:r>
              <a:rPr lang="en-US" sz="1800" dirty="0" smtClean="0"/>
              <a:t>SNR</a:t>
            </a:r>
            <a:endParaRPr lang="en-US" sz="1800" b="0" dirty="0" smtClean="0"/>
          </a:p>
          <a:p>
            <a:pPr lvl="1"/>
            <a:r>
              <a:rPr lang="en-US" sz="1800" b="0" dirty="0" smtClean="0"/>
              <a:t>The SNR feedback in VHT Control Field is defined as the SNR value averaged over all the spatial streams and data subcarriers, and is encoded to 8 bits two’s complement number as below [1]: </a:t>
            </a: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b="0" dirty="0" smtClean="0"/>
              <a:t>where   is the SNR value measured in dB at the k-</a:t>
            </a:r>
            <a:r>
              <a:rPr lang="en-US" sz="1800" b="0" dirty="0" err="1" smtClean="0"/>
              <a:t>th</a:t>
            </a:r>
            <a:r>
              <a:rPr lang="en-US" sz="1800" b="0" dirty="0" smtClean="0"/>
              <a:t> tone and </a:t>
            </a:r>
            <a:r>
              <a:rPr lang="en-US" sz="1800" b="0" dirty="0" err="1" smtClean="0"/>
              <a:t>iSTS-th</a:t>
            </a:r>
            <a:r>
              <a:rPr lang="en-US" sz="1800" b="0" dirty="0" smtClean="0"/>
              <a:t> space-time stream, and is the feedback SNR value before the 8-bit quantization. The MFB requester may use either MFB, or SNR feedback, or both to compute the appropriate MCS and NSTS.</a:t>
            </a:r>
          </a:p>
          <a:p>
            <a:endParaRPr lang="en-US" sz="1800" b="0" dirty="0"/>
          </a:p>
        </p:txBody>
      </p:sp>
      <p:sp>
        <p:nvSpPr>
          <p:cNvPr id="399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9937" name="Object 1"/>
          <p:cNvGraphicFramePr>
            <a:graphicFrameLocks noChangeAspect="1"/>
          </p:cNvGraphicFramePr>
          <p:nvPr/>
        </p:nvGraphicFramePr>
        <p:xfrm>
          <a:off x="2362200" y="3048000"/>
          <a:ext cx="4397375" cy="1143000"/>
        </p:xfrm>
        <a:graphic>
          <a:graphicData uri="http://schemas.openxmlformats.org/presentationml/2006/ole">
            <p:oleObj spid="_x0000_s54274" r:id="rId3" imgW="2641600" imgH="685800" progId="">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 control field in spec framework</a:t>
            </a:r>
            <a:endParaRPr lang="en-US" dirty="0"/>
          </a:p>
        </p:txBody>
      </p:sp>
      <p:sp>
        <p:nvSpPr>
          <p:cNvPr id="3" name="Content Placeholder 2"/>
          <p:cNvSpPr>
            <a:spLocks noGrp="1"/>
          </p:cNvSpPr>
          <p:nvPr>
            <p:ph idx="1"/>
          </p:nvPr>
        </p:nvSpPr>
        <p:spPr>
          <a:xfrm>
            <a:off x="685800" y="1600200"/>
            <a:ext cx="7772400" cy="4495800"/>
          </a:xfrm>
        </p:spPr>
        <p:txBody>
          <a:bodyPr/>
          <a:lstStyle/>
          <a:p>
            <a:r>
              <a:rPr lang="en-US" sz="1800" dirty="0" smtClean="0"/>
              <a:t>Spec framework document defines a VHT link </a:t>
            </a:r>
            <a:r>
              <a:rPr lang="en-US" sz="1800" dirty="0" smtClean="0"/>
              <a:t>adaptation, </a:t>
            </a:r>
            <a:r>
              <a:rPr lang="en-US" sz="1800" dirty="0" smtClean="0"/>
              <a:t>MCS </a:t>
            </a:r>
            <a:r>
              <a:rPr lang="en-US" sz="1800" dirty="0" smtClean="0"/>
              <a:t>feedback, </a:t>
            </a:r>
            <a:r>
              <a:rPr lang="en-US" sz="1800" dirty="0" smtClean="0"/>
              <a:t>by enhancing the HT control field design</a:t>
            </a:r>
          </a:p>
          <a:p>
            <a:pPr>
              <a:buNone/>
            </a:pPr>
            <a:endParaRPr lang="en-US" sz="1800" dirty="0" smtClean="0"/>
          </a:p>
          <a:p>
            <a:endParaRPr lang="en-US" sz="1800" dirty="0" smtClean="0"/>
          </a:p>
          <a:p>
            <a:pPr>
              <a:buNone/>
            </a:pPr>
            <a:endParaRPr lang="en-US" sz="1800" dirty="0" smtClean="0"/>
          </a:p>
          <a:p>
            <a:endParaRPr lang="en-US" sz="1800" dirty="0" smtClean="0"/>
          </a:p>
          <a:p>
            <a:endParaRPr lang="en-US" sz="1800" dirty="0" smtClean="0"/>
          </a:p>
          <a:p>
            <a:endParaRPr lang="en-US" sz="1800" dirty="0" smtClean="0"/>
          </a:p>
          <a:p>
            <a:r>
              <a:rPr lang="en-US" sz="1800" dirty="0" smtClean="0"/>
              <a:t>In VHT, most of the HT indications are not used</a:t>
            </a:r>
          </a:p>
          <a:p>
            <a:pPr lvl="1"/>
            <a:r>
              <a:rPr lang="en-US" altLang="ko-KR" sz="1800" dirty="0" smtClean="0"/>
              <a:t>TRQ: Not Needed (VHT supports explicit FB only)</a:t>
            </a:r>
          </a:p>
          <a:p>
            <a:pPr lvl="1"/>
            <a:r>
              <a:rPr lang="en-US" altLang="ko-KR" sz="1800" dirty="0" smtClean="0"/>
              <a:t>Calibration Position: Not Needed (VHT supports explicit FB only)</a:t>
            </a:r>
          </a:p>
          <a:p>
            <a:pPr lvl="1"/>
            <a:r>
              <a:rPr lang="en-US" altLang="ko-KR" sz="1800" dirty="0" smtClean="0"/>
              <a:t>Calibration Sequence: Not Needed (VHT supports explicit FB only)</a:t>
            </a:r>
          </a:p>
          <a:p>
            <a:pPr lvl="1"/>
            <a:r>
              <a:rPr lang="en-US" altLang="ko-KR" sz="1800" dirty="0" smtClean="0"/>
              <a:t>CSI/Steering: Not Needed</a:t>
            </a:r>
          </a:p>
          <a:p>
            <a:pPr lvl="1"/>
            <a:r>
              <a:rPr lang="en-US" altLang="ko-KR" sz="1800" dirty="0" smtClean="0"/>
              <a:t>NDPA: Not Needed (VHT supports explicit NDPA Frame)</a:t>
            </a:r>
            <a:r>
              <a:rPr lang="en-US" sz="1800" dirty="0" smtClean="0"/>
              <a:t> </a:t>
            </a:r>
          </a:p>
        </p:txBody>
      </p:sp>
      <p:pic>
        <p:nvPicPr>
          <p:cNvPr id="38914" name="Picture 2"/>
          <p:cNvPicPr>
            <a:picLocks noChangeAspect="1" noChangeArrowheads="1"/>
          </p:cNvPicPr>
          <p:nvPr/>
        </p:nvPicPr>
        <p:blipFill>
          <a:blip r:embed="rId2" cstate="print"/>
          <a:srcRect/>
          <a:stretch>
            <a:fillRect/>
          </a:stretch>
        </p:blipFill>
        <p:spPr bwMode="auto">
          <a:xfrm>
            <a:off x="1604962" y="2514600"/>
            <a:ext cx="5934075" cy="1733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VHT Control field</a:t>
            </a:r>
            <a:endParaRPr lang="en-US" dirty="0"/>
          </a:p>
        </p:txBody>
      </p:sp>
      <p:sp>
        <p:nvSpPr>
          <p:cNvPr id="3" name="Content Placeholder 2"/>
          <p:cNvSpPr>
            <a:spLocks noGrp="1"/>
          </p:cNvSpPr>
          <p:nvPr>
            <p:ph idx="1"/>
          </p:nvPr>
        </p:nvSpPr>
        <p:spPr>
          <a:xfrm>
            <a:off x="685800" y="1600200"/>
            <a:ext cx="7772400" cy="4495800"/>
          </a:xfrm>
        </p:spPr>
        <p:txBody>
          <a:bodyPr/>
          <a:lstStyle/>
          <a:p>
            <a:r>
              <a:rPr lang="en-US" sz="1800" dirty="0" smtClean="0"/>
              <a:t>We propose to define a completely new VHT Control field</a:t>
            </a:r>
          </a:p>
          <a:p>
            <a:pPr lvl="1"/>
            <a:r>
              <a:rPr lang="en-US" sz="1800" dirty="0" smtClean="0"/>
              <a:t>Use 1 bit in HTC to indicate that frame is VHT</a:t>
            </a:r>
          </a:p>
          <a:p>
            <a:pPr lvl="1"/>
            <a:r>
              <a:rPr lang="en-US" sz="1800" dirty="0" smtClean="0"/>
              <a:t>Redefine the meaning of all remaining bits</a:t>
            </a:r>
          </a:p>
          <a:p>
            <a:pPr lvl="1"/>
            <a:endParaRPr lang="en-US" sz="1800" dirty="0" smtClean="0"/>
          </a:p>
          <a:p>
            <a:r>
              <a:rPr lang="en-US" sz="1800" dirty="0" smtClean="0"/>
              <a:t>We propose to use B0 of HT Control field (reserved) to indicate</a:t>
            </a:r>
          </a:p>
          <a:p>
            <a:pPr lvl="1"/>
            <a:r>
              <a:rPr lang="en-US" sz="1800" dirty="0" smtClean="0"/>
              <a:t>B0 = 0: field is HT Control</a:t>
            </a:r>
          </a:p>
          <a:p>
            <a:pPr lvl="1"/>
            <a:r>
              <a:rPr lang="en-US" sz="1800" dirty="0" smtClean="0"/>
              <a:t>B0 = 1: field is VHT Control</a:t>
            </a:r>
          </a:p>
          <a:p>
            <a:pPr lvl="1"/>
            <a:endParaRPr lang="en-US" sz="1800" dirty="0" smtClean="0"/>
          </a:p>
          <a:p>
            <a:r>
              <a:rPr lang="en-US" sz="1800" dirty="0" smtClean="0"/>
              <a:t>Remainder of this presentation defines the frame format for the case of B0=1, i.e. when the frame is VHT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Link Adaptation proposal</a:t>
            </a:r>
            <a:endParaRPr lang="en-US" dirty="0"/>
          </a:p>
        </p:txBody>
      </p:sp>
      <p:sp>
        <p:nvSpPr>
          <p:cNvPr id="3" name="Content Placeholder 2"/>
          <p:cNvSpPr>
            <a:spLocks noGrp="1"/>
          </p:cNvSpPr>
          <p:nvPr>
            <p:ph idx="1"/>
          </p:nvPr>
        </p:nvSpPr>
        <p:spPr>
          <a:xfrm>
            <a:off x="685800" y="1600200"/>
            <a:ext cx="7772400" cy="4800600"/>
          </a:xfrm>
        </p:spPr>
        <p:txBody>
          <a:bodyPr/>
          <a:lstStyle/>
          <a:p>
            <a:r>
              <a:rPr lang="en-US" sz="1800" dirty="0" smtClean="0"/>
              <a:t>We propose to augment the Link Adaptation feedback for VHT by adding an SNR indication (MCS and N</a:t>
            </a:r>
            <a:r>
              <a:rPr lang="en-US" sz="1800" baseline="-25000" dirty="0" smtClean="0"/>
              <a:t>STS</a:t>
            </a:r>
            <a:r>
              <a:rPr lang="en-US" sz="1800" dirty="0" smtClean="0"/>
              <a:t> are kept  as well)</a:t>
            </a:r>
          </a:p>
          <a:p>
            <a:pPr lvl="1"/>
            <a:r>
              <a:rPr lang="en-US" sz="1800" dirty="0" smtClean="0"/>
              <a:t>Please refer to slide 5 for the details </a:t>
            </a:r>
          </a:p>
          <a:p>
            <a:endParaRPr lang="en-US" sz="1800" dirty="0" smtClean="0"/>
          </a:p>
          <a:p>
            <a:r>
              <a:rPr lang="en-US" sz="1800" dirty="0" smtClean="0"/>
              <a:t>We propose to keep both the Solicited and Unsolicited Link Adaptation </a:t>
            </a:r>
          </a:p>
          <a:p>
            <a:endParaRPr lang="en-US" sz="1800" dirty="0" smtClean="0"/>
          </a:p>
          <a:p>
            <a:r>
              <a:rPr lang="en-US" sz="1800" dirty="0" smtClean="0"/>
              <a:t>Solicited  Link Adaptation is kept similar to the one defined in 802.11n</a:t>
            </a:r>
          </a:p>
          <a:p>
            <a:pPr lvl="1"/>
            <a:r>
              <a:rPr lang="en-US" sz="1800" dirty="0" smtClean="0"/>
              <a:t>Details of proposed new design are provided in slides 6</a:t>
            </a:r>
          </a:p>
          <a:p>
            <a:endParaRPr lang="en-US" sz="1800" dirty="0" smtClean="0"/>
          </a:p>
          <a:p>
            <a:r>
              <a:rPr lang="en-US" sz="1800" dirty="0" smtClean="0"/>
              <a:t>For the unsolicited case: we propose to enhance the frame format by including  indications that allow to identify the type of PPDU from which the MCS, N</a:t>
            </a:r>
            <a:r>
              <a:rPr lang="en-US" sz="1800" baseline="-25000" dirty="0" smtClean="0"/>
              <a:t>STS</a:t>
            </a:r>
            <a:r>
              <a:rPr lang="en-US" sz="1800" dirty="0" smtClean="0"/>
              <a:t> and SNR are </a:t>
            </a:r>
            <a:r>
              <a:rPr lang="en-US" sz="1800" dirty="0" smtClean="0"/>
              <a:t>estimated </a:t>
            </a:r>
            <a:r>
              <a:rPr lang="en-US" sz="1800" b="0" dirty="0" smtClean="0"/>
              <a:t>(see slide 7 for details)</a:t>
            </a:r>
          </a:p>
          <a:p>
            <a:pPr lvl="1"/>
            <a:r>
              <a:rPr lang="en-US" sz="1800" dirty="0" smtClean="0"/>
              <a:t>GID (allows also to identify SU/MU)</a:t>
            </a:r>
          </a:p>
          <a:p>
            <a:pPr lvl="1"/>
            <a:r>
              <a:rPr lang="en-US" sz="1800" dirty="0" err="1" smtClean="0"/>
              <a:t>Beamformed</a:t>
            </a:r>
            <a:r>
              <a:rPr lang="en-US" sz="1800" dirty="0" smtClean="0"/>
              <a:t>/non-</a:t>
            </a:r>
            <a:r>
              <a:rPr lang="en-US" sz="1800" dirty="0" err="1" smtClean="0"/>
              <a:t>beamformed</a:t>
            </a:r>
            <a:r>
              <a:rPr lang="en-US" sz="1800" dirty="0" smtClean="0"/>
              <a:t>, </a:t>
            </a:r>
          </a:p>
          <a:p>
            <a:pPr lvl="1"/>
            <a:r>
              <a:rPr lang="en-US" sz="1800" dirty="0" smtClean="0"/>
              <a:t>Coding type (BCC/LDPC), </a:t>
            </a:r>
          </a:p>
          <a:p>
            <a:pPr>
              <a:buNone/>
            </a:pPr>
            <a:endParaRPr lang="en-US" sz="1800" dirty="0" smtClean="0"/>
          </a:p>
          <a:p>
            <a:endParaRPr lang="en-US" sz="1800" dirty="0" smtClean="0"/>
          </a:p>
          <a:p>
            <a:endParaRPr lang="en-US" sz="1800" dirty="0" smtClean="0"/>
          </a:p>
          <a:p>
            <a:endParaRPr 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a:t>
            </a:r>
            <a:endParaRPr lang="en-US" dirty="0"/>
          </a:p>
        </p:txBody>
      </p:sp>
      <p:sp>
        <p:nvSpPr>
          <p:cNvPr id="3" name="Content Placeholder 2"/>
          <p:cNvSpPr>
            <a:spLocks noGrp="1"/>
          </p:cNvSpPr>
          <p:nvPr>
            <p:ph idx="1"/>
          </p:nvPr>
        </p:nvSpPr>
        <p:spPr>
          <a:xfrm>
            <a:off x="685800" y="1752600"/>
            <a:ext cx="7772400" cy="4495800"/>
          </a:xfrm>
        </p:spPr>
        <p:txBody>
          <a:bodyPr/>
          <a:lstStyle/>
          <a:p>
            <a:r>
              <a:rPr lang="en-US" sz="1800" dirty="0" smtClean="0"/>
              <a:t>Proposed feedback includes the following fields</a:t>
            </a:r>
          </a:p>
          <a:p>
            <a:pPr lvl="1"/>
            <a:r>
              <a:rPr lang="en-US" sz="1800" b="1" dirty="0" smtClean="0"/>
              <a:t>MFB</a:t>
            </a:r>
            <a:r>
              <a:rPr lang="en-US" sz="1800" dirty="0" smtClean="0"/>
              <a:t>  (15bits), which includes</a:t>
            </a:r>
          </a:p>
          <a:p>
            <a:pPr lvl="2"/>
            <a:r>
              <a:rPr lang="en-US" sz="1800" b="1" dirty="0" smtClean="0"/>
              <a:t>MCS</a:t>
            </a:r>
            <a:r>
              <a:rPr lang="en-US" sz="1800" dirty="0" smtClean="0"/>
              <a:t> (4 bits): indicates the suggested VHT MCS index </a:t>
            </a:r>
          </a:p>
          <a:p>
            <a:pPr lvl="2"/>
            <a:r>
              <a:rPr lang="en-US" sz="1800" b="1" dirty="0" smtClean="0"/>
              <a:t>N</a:t>
            </a:r>
            <a:r>
              <a:rPr lang="en-US" sz="1800" b="1" baseline="-25000" dirty="0" smtClean="0"/>
              <a:t>STS</a:t>
            </a:r>
            <a:r>
              <a:rPr lang="en-US" sz="1800" dirty="0" smtClean="0"/>
              <a:t>(3 bits): indicates the suggested VHT </a:t>
            </a:r>
            <a:r>
              <a:rPr lang="en-US" sz="1800" dirty="0" err="1" smtClean="0"/>
              <a:t>Nsts</a:t>
            </a:r>
            <a:r>
              <a:rPr lang="en-US" sz="1800" dirty="0" smtClean="0"/>
              <a:t> value</a:t>
            </a:r>
          </a:p>
          <a:p>
            <a:pPr lvl="2"/>
            <a:r>
              <a:rPr lang="en-US" sz="1800" b="1" dirty="0" smtClean="0"/>
              <a:t>SNR</a:t>
            </a:r>
            <a:r>
              <a:rPr lang="en-US" sz="1800" dirty="0" smtClean="0"/>
              <a:t> (8 bits): indicates the estimated SNR value</a:t>
            </a:r>
          </a:p>
          <a:p>
            <a:pPr lvl="1"/>
            <a:endParaRPr lang="en-US" sz="1800" dirty="0" smtClean="0"/>
          </a:p>
          <a:p>
            <a:r>
              <a:rPr lang="en-US" sz="1800" dirty="0" smtClean="0"/>
              <a:t>MCS and N</a:t>
            </a:r>
            <a:r>
              <a:rPr lang="en-US" sz="1800" baseline="-25000" dirty="0" smtClean="0"/>
              <a:t>STS</a:t>
            </a:r>
            <a:r>
              <a:rPr lang="en-US" sz="1800" dirty="0" smtClean="0"/>
              <a:t> computation is implementation dependent</a:t>
            </a:r>
          </a:p>
          <a:p>
            <a:endParaRPr lang="en-US" sz="1800" dirty="0" smtClean="0"/>
          </a:p>
          <a:p>
            <a:r>
              <a:rPr lang="en-US" sz="1800" dirty="0" smtClean="0"/>
              <a:t>Note: SNR provides additional information on the link quality</a:t>
            </a:r>
          </a:p>
          <a:p>
            <a:pPr lvl="1"/>
            <a:r>
              <a:rPr lang="en-US" sz="1800" dirty="0" smtClean="0"/>
              <a:t>Rx does not know what the </a:t>
            </a:r>
            <a:r>
              <a:rPr lang="en-US" sz="1800" dirty="0" err="1" smtClean="0"/>
              <a:t>Tx</a:t>
            </a:r>
            <a:r>
              <a:rPr lang="en-US" sz="1800" dirty="0" smtClean="0"/>
              <a:t> power per each MCS will be and whether the sender will apply optional modes such as STBC, LDPC, </a:t>
            </a:r>
            <a:r>
              <a:rPr lang="en-US" sz="1800" dirty="0" err="1" smtClean="0"/>
              <a:t>TxBF</a:t>
            </a:r>
            <a:r>
              <a:rPr lang="en-US" sz="1800" dirty="0" smtClean="0"/>
              <a:t>, or other proprietary technology.</a:t>
            </a:r>
          </a:p>
          <a:p>
            <a:pPr lvl="1"/>
            <a:r>
              <a:rPr lang="en-US" sz="1800" dirty="0" smtClean="0"/>
              <a:t>SNR offers useful information for the transmitter to make a better choice</a:t>
            </a:r>
          </a:p>
          <a:p>
            <a:pPr lvl="1"/>
            <a:r>
              <a:rPr lang="en-US" sz="1800" dirty="0" smtClean="0"/>
              <a:t>Please refer to [1] for further details on SNR definition</a:t>
            </a:r>
          </a:p>
          <a:p>
            <a:pPr>
              <a:buNone/>
            </a:pPr>
            <a:endParaRPr lang="en-US" sz="2000" dirty="0" smtClean="0"/>
          </a:p>
          <a:p>
            <a:pPr lvl="1">
              <a:buNone/>
            </a:pPr>
            <a:endParaRPr lang="en-US" sz="1800" dirty="0" smtClean="0"/>
          </a:p>
          <a:p>
            <a:endParaRPr lang="en-US" sz="1800" dirty="0" smtClean="0"/>
          </a:p>
          <a:p>
            <a:endParaRPr lang="en-US" sz="1800" dirty="0" smtClean="0"/>
          </a:p>
          <a:p>
            <a:pPr lvl="1">
              <a:buNone/>
            </a:pPr>
            <a:endParaRPr lang="en-US"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Solicited behavior</a:t>
            </a:r>
            <a:endParaRPr lang="en-US" dirty="0"/>
          </a:p>
        </p:txBody>
      </p:sp>
      <p:sp>
        <p:nvSpPr>
          <p:cNvPr id="3" name="Content Placeholder 2"/>
          <p:cNvSpPr>
            <a:spLocks noGrp="1"/>
          </p:cNvSpPr>
          <p:nvPr>
            <p:ph idx="1"/>
          </p:nvPr>
        </p:nvSpPr>
        <p:spPr>
          <a:xfrm>
            <a:off x="685800" y="1600200"/>
            <a:ext cx="8001000" cy="4800600"/>
          </a:xfrm>
        </p:spPr>
        <p:txBody>
          <a:bodyPr/>
          <a:lstStyle/>
          <a:p>
            <a:r>
              <a:rPr lang="en-US" sz="1800" dirty="0" smtClean="0"/>
              <a:t>Request is indicated by a MRQ field (1bit) and identified by a MSI (3 bits)</a:t>
            </a:r>
          </a:p>
          <a:p>
            <a:pPr lvl="1"/>
            <a:r>
              <a:rPr lang="en-US" sz="1800" dirty="0" smtClean="0"/>
              <a:t>The requester may set the MRQ field to 1 in the VHT Control field of a +VHTC frame to request a STA to provide feedback</a:t>
            </a:r>
          </a:p>
          <a:p>
            <a:pPr lvl="1"/>
            <a:r>
              <a:rPr lang="en-US" sz="1800" dirty="0" smtClean="0"/>
              <a:t>Requester chooses an (arbitrary) MSI  that identifies the request</a:t>
            </a:r>
          </a:p>
          <a:p>
            <a:endParaRPr lang="en-US" sz="1800" dirty="0" smtClean="0"/>
          </a:p>
          <a:p>
            <a:r>
              <a:rPr lang="en-US" sz="1800" dirty="0" smtClean="0"/>
              <a:t>Response carries MCS, N</a:t>
            </a:r>
            <a:r>
              <a:rPr lang="en-US" sz="1800" baseline="-25000" dirty="0" smtClean="0"/>
              <a:t>STS</a:t>
            </a:r>
            <a:r>
              <a:rPr lang="en-US" sz="1800" dirty="0" smtClean="0"/>
              <a:t>, SNR and a sequence indication MFSI which matches the sequence indication of the request (MSI)</a:t>
            </a:r>
          </a:p>
          <a:p>
            <a:pPr lvl="1"/>
            <a:r>
              <a:rPr lang="en-US" sz="1800" dirty="0" smtClean="0"/>
              <a:t>Note: Allows to track the PPDU from which the feedback is computed</a:t>
            </a:r>
          </a:p>
          <a:p>
            <a:endParaRPr lang="en-US" sz="1800" dirty="0" smtClean="0"/>
          </a:p>
          <a:p>
            <a:r>
              <a:rPr lang="en-US" sz="1800" dirty="0" smtClean="0"/>
              <a:t>Feedback is computed based on the requesting PPDU; If the requesting PPDU is an NDPA, feedback is computed based on following NDP</a:t>
            </a:r>
          </a:p>
          <a:p>
            <a:endParaRPr lang="en-US" sz="1800" dirty="0" smtClean="0"/>
          </a:p>
          <a:p>
            <a:r>
              <a:rPr lang="en-US" sz="1800" dirty="0" smtClean="0"/>
              <a:t>MCS and </a:t>
            </a:r>
            <a:r>
              <a:rPr lang="en-US" sz="1800" dirty="0" err="1" smtClean="0"/>
              <a:t>Nsts</a:t>
            </a:r>
            <a:r>
              <a:rPr lang="en-US" sz="1800" dirty="0" smtClean="0"/>
              <a:t> computations in implementation dependent; SNR is TBD [1]</a:t>
            </a:r>
          </a:p>
          <a:p>
            <a:pPr lvl="1"/>
            <a:r>
              <a:rPr lang="en-US" sz="1800" dirty="0" smtClean="0"/>
              <a:t>[</a:t>
            </a:r>
            <a:r>
              <a:rPr lang="en-US" sz="1800" dirty="0" err="1" smtClean="0"/>
              <a:t>Nsts</a:t>
            </a:r>
            <a:r>
              <a:rPr lang="en-US" sz="1800" dirty="0" smtClean="0"/>
              <a:t>, MCS] = 127 indicates that feedback is not </a:t>
            </a:r>
            <a:r>
              <a:rPr lang="en-US" sz="1800" dirty="0" smtClean="0"/>
              <a:t>provided (as in 11n)</a:t>
            </a:r>
            <a:endParaRPr lang="en-US" sz="1800" dirty="0" smtClean="0"/>
          </a:p>
          <a:p>
            <a:pPr lvl="1"/>
            <a:r>
              <a:rPr lang="en-US" sz="1800" dirty="0" smtClean="0"/>
              <a:t>The N</a:t>
            </a:r>
            <a:r>
              <a:rPr lang="en-US" sz="1800" baseline="-25000" dirty="0" smtClean="0"/>
              <a:t>STS</a:t>
            </a:r>
            <a:r>
              <a:rPr lang="en-US" sz="1800" dirty="0" smtClean="0"/>
              <a:t> shall not exceed the requester MCS capabilities</a:t>
            </a:r>
          </a:p>
          <a:p>
            <a:pPr>
              <a:buNone/>
            </a:pPr>
            <a:endParaRPr lang="en-US" sz="1800" dirty="0" smtClean="0"/>
          </a:p>
          <a:p>
            <a:endParaRPr lang="en-US" sz="1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Unsolicited behavior </a:t>
            </a:r>
            <a:endParaRPr lang="en-US" dirty="0"/>
          </a:p>
        </p:txBody>
      </p:sp>
      <p:sp>
        <p:nvSpPr>
          <p:cNvPr id="3" name="Content Placeholder 2"/>
          <p:cNvSpPr>
            <a:spLocks noGrp="1"/>
          </p:cNvSpPr>
          <p:nvPr>
            <p:ph idx="1"/>
          </p:nvPr>
        </p:nvSpPr>
        <p:spPr>
          <a:xfrm>
            <a:off x="685800" y="1600200"/>
            <a:ext cx="7772400" cy="4495800"/>
          </a:xfrm>
        </p:spPr>
        <p:txBody>
          <a:bodyPr/>
          <a:lstStyle/>
          <a:p>
            <a:r>
              <a:rPr lang="en-US" sz="1800" dirty="0" smtClean="0"/>
              <a:t>In the unsolicited case the feedback is computed based on the most recent PPDU received, that matches the description provided by the (newly defined) fields present in the same VHT Control field </a:t>
            </a:r>
          </a:p>
          <a:p>
            <a:pPr lvl="1"/>
            <a:r>
              <a:rPr lang="en-US" sz="1800" b="1" dirty="0" smtClean="0"/>
              <a:t>Coding Type</a:t>
            </a:r>
            <a:r>
              <a:rPr lang="en-US" sz="1800" dirty="0" smtClean="0"/>
              <a:t>: indicates either BCC or LDPC</a:t>
            </a:r>
          </a:p>
          <a:p>
            <a:pPr lvl="1"/>
            <a:r>
              <a:rPr lang="en-US" sz="1800" b="1" dirty="0" smtClean="0"/>
              <a:t>GID</a:t>
            </a:r>
            <a:r>
              <a:rPr lang="en-US" sz="1800" dirty="0" smtClean="0"/>
              <a:t>: indicates the Group ID, which also allows to determine if PPDU was SU or MU </a:t>
            </a:r>
          </a:p>
          <a:p>
            <a:pPr lvl="1"/>
            <a:r>
              <a:rPr lang="en-US" sz="1800" b="1" dirty="0" smtClean="0"/>
              <a:t>FB TX Type</a:t>
            </a:r>
            <a:r>
              <a:rPr lang="en-US" sz="1800" dirty="0" smtClean="0"/>
              <a:t>: either </a:t>
            </a:r>
            <a:r>
              <a:rPr lang="en-US" sz="1800" dirty="0" err="1" smtClean="0"/>
              <a:t>Beamformed</a:t>
            </a:r>
            <a:r>
              <a:rPr lang="en-US" sz="1800" dirty="0" smtClean="0"/>
              <a:t> or non-</a:t>
            </a:r>
            <a:r>
              <a:rPr lang="en-US" sz="1800" dirty="0" err="1" smtClean="0"/>
              <a:t>Beamformed</a:t>
            </a:r>
            <a:endParaRPr lang="en-US" sz="1800" dirty="0" smtClean="0"/>
          </a:p>
          <a:p>
            <a:pPr lvl="1"/>
            <a:endParaRPr lang="en-US" sz="1800" dirty="0" smtClean="0"/>
          </a:p>
          <a:p>
            <a:pPr lvl="1"/>
            <a:endParaRPr lang="en-US" sz="1800" dirty="0" smtClean="0"/>
          </a:p>
          <a:p>
            <a:endParaRPr lang="en-US"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838200" y="1600200"/>
            <a:ext cx="7772400" cy="4495800"/>
          </a:xfrm>
        </p:spPr>
        <p:txBody>
          <a:bodyPr/>
          <a:lstStyle/>
          <a:p>
            <a:r>
              <a:rPr lang="en-US" altLang="ko-KR" sz="1800" dirty="0" smtClean="0"/>
              <a:t>The proposed VHT frame format which hosts the fields described in the previous slides, is the following one</a:t>
            </a:r>
            <a:endParaRPr lang="ko-KR" altLang="en-US" sz="1800" dirty="0"/>
          </a:p>
        </p:txBody>
      </p:sp>
      <p:sp>
        <p:nvSpPr>
          <p:cNvPr id="5" name="제목 4"/>
          <p:cNvSpPr>
            <a:spLocks noGrp="1"/>
          </p:cNvSpPr>
          <p:nvPr>
            <p:ph type="title"/>
          </p:nvPr>
        </p:nvSpPr>
        <p:spPr/>
        <p:txBody>
          <a:bodyPr/>
          <a:lstStyle/>
          <a:p>
            <a:r>
              <a:rPr lang="en-US" altLang="ko-KR" dirty="0" smtClean="0"/>
              <a:t>Proposed frame format</a:t>
            </a:r>
            <a:endParaRPr lang="ko-KR" altLang="en-US" dirty="0"/>
          </a:p>
        </p:txBody>
      </p:sp>
      <p:graphicFrame>
        <p:nvGraphicFramePr>
          <p:cNvPr id="173" name="Table 172"/>
          <p:cNvGraphicFramePr>
            <a:graphicFrameLocks noGrp="1"/>
          </p:cNvGraphicFramePr>
          <p:nvPr/>
        </p:nvGraphicFramePr>
        <p:xfrm>
          <a:off x="914400" y="2781300"/>
          <a:ext cx="7543800" cy="1257300"/>
        </p:xfrm>
        <a:graphic>
          <a:graphicData uri="http://schemas.openxmlformats.org/drawingml/2006/table">
            <a:tbl>
              <a:tblPr firstRow="1" bandRow="1">
                <a:tableStyleId>{5C22544A-7EE6-4342-B048-85BDC9FD1C3A}</a:tableStyleId>
              </a:tblPr>
              <a:tblGrid>
                <a:gridCol w="942975"/>
                <a:gridCol w="1114425"/>
                <a:gridCol w="771525"/>
                <a:gridCol w="828675"/>
                <a:gridCol w="1219200"/>
                <a:gridCol w="781050"/>
                <a:gridCol w="942975"/>
                <a:gridCol w="942975"/>
              </a:tblGrid>
              <a:tr h="337820">
                <a:tc>
                  <a:txBody>
                    <a:bodyPr/>
                    <a:lstStyle/>
                    <a:p>
                      <a:pPr algn="ctr"/>
                      <a:r>
                        <a:rPr lang="en-US" sz="1400" dirty="0" smtClean="0">
                          <a:solidFill>
                            <a:schemeClr val="tx1"/>
                          </a:solidFill>
                        </a:rPr>
                        <a:t>B0</a:t>
                      </a:r>
                      <a:endParaRPr lang="en-US" sz="1400" dirty="0">
                        <a:solidFill>
                          <a:schemeClr val="tx1"/>
                        </a:solidFill>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B1</a:t>
                      </a:r>
                      <a:endParaRPr lang="en-US" sz="1400" dirty="0">
                        <a:solidFill>
                          <a:schemeClr val="tx1"/>
                        </a:solidFill>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B2</a:t>
                      </a:r>
                      <a:endParaRPr lang="en-US" sz="1400" dirty="0">
                        <a:solidFill>
                          <a:schemeClr val="tx1"/>
                        </a:solidFill>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B3-B5</a:t>
                      </a:r>
                      <a:endParaRPr lang="en-US" sz="1400" dirty="0">
                        <a:solidFill>
                          <a:schemeClr val="tx1"/>
                        </a:solidFill>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B6-B8</a:t>
                      </a:r>
                      <a:endParaRPr lang="en-US" sz="1400" dirty="0">
                        <a:solidFill>
                          <a:schemeClr val="tx1"/>
                        </a:solidFill>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B9-B11</a:t>
                      </a:r>
                      <a:endParaRPr lang="en-US" sz="1400" dirty="0">
                        <a:solidFill>
                          <a:schemeClr val="tx1"/>
                        </a:solidFill>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B12-B15</a:t>
                      </a:r>
                      <a:endParaRPr lang="en-US" sz="1400" dirty="0">
                        <a:solidFill>
                          <a:schemeClr val="tx1"/>
                        </a:solidFill>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B16-B23</a:t>
                      </a:r>
                      <a:endParaRPr lang="en-US" sz="1400" dirty="0">
                        <a:solidFill>
                          <a:schemeClr val="tx1"/>
                        </a:solidFill>
                      </a:endParaRPr>
                    </a:p>
                  </a:txBody>
                  <a:tcPr>
                    <a:lnB w="12700" cap="flat" cmpd="sng" algn="ctr">
                      <a:solidFill>
                        <a:schemeClr val="tx1"/>
                      </a:solidFill>
                      <a:prstDash val="solid"/>
                      <a:round/>
                      <a:headEnd type="none" w="med" len="med"/>
                      <a:tailEnd type="none" w="med" len="med"/>
                    </a:lnB>
                    <a:solidFill>
                      <a:schemeClr val="bg1"/>
                    </a:solidFill>
                  </a:tcPr>
                </a:tc>
              </a:tr>
              <a:tr h="548640">
                <a:tc>
                  <a:txBody>
                    <a:bodyPr/>
                    <a:lstStyle/>
                    <a:p>
                      <a:pPr algn="ctr"/>
                      <a:r>
                        <a:rPr lang="en-US" sz="1400" dirty="0" smtClean="0"/>
                        <a:t>HT/</a:t>
                      </a:r>
                    </a:p>
                    <a:p>
                      <a:pPr algn="ctr"/>
                      <a:r>
                        <a:rPr lang="en-US" sz="1400" dirty="0" smtClean="0"/>
                        <a:t>VHT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Solicited/</a:t>
                      </a:r>
                    </a:p>
                    <a:p>
                      <a:pPr algn="ctr"/>
                      <a:r>
                        <a:rPr lang="en-US" sz="1400" dirty="0" smtClean="0"/>
                        <a:t>Unsolicited</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MRQ</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MSI</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MFSI/</a:t>
                      </a:r>
                    </a:p>
                    <a:p>
                      <a:pPr algn="ctr"/>
                      <a:r>
                        <a:rPr lang="en-US" sz="1400" dirty="0" smtClean="0"/>
                        <a:t>GID-L</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err="1" smtClean="0"/>
                        <a:t>Nsts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1400" dirty="0" smtClean="0"/>
                        <a:t>MCS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1400" dirty="0" smtClean="0"/>
                        <a:t>SNR</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370840">
                <a:tc>
                  <a:txBody>
                    <a:bodyPr/>
                    <a:lstStyle/>
                    <a:p>
                      <a:pPr algn="ctr"/>
                      <a:r>
                        <a:rPr lang="en-US" dirty="0" smtClean="0"/>
                        <a:t>1</a:t>
                      </a:r>
                      <a:endParaRPr lang="en-US" dirty="0"/>
                    </a:p>
                  </a:txBody>
                  <a:tcP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smtClean="0"/>
                        <a:t>1</a:t>
                      </a:r>
                      <a:endParaRPr lang="en-US" dirty="0"/>
                    </a:p>
                  </a:txBody>
                  <a:tcP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smtClean="0"/>
                        <a:t>1</a:t>
                      </a:r>
                      <a:endParaRPr lang="en-US" dirty="0"/>
                    </a:p>
                  </a:txBody>
                  <a:tcP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smtClean="0"/>
                        <a:t>3</a:t>
                      </a:r>
                      <a:endParaRPr lang="en-US" dirty="0"/>
                    </a:p>
                  </a:txBody>
                  <a:tcP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smtClean="0"/>
                        <a:t>3</a:t>
                      </a:r>
                      <a:endParaRPr lang="en-US" dirty="0"/>
                    </a:p>
                  </a:txBody>
                  <a:tcP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smtClean="0"/>
                        <a:t>3</a:t>
                      </a:r>
                      <a:endParaRPr lang="en-US" dirty="0"/>
                    </a:p>
                  </a:txBody>
                  <a:tcP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smtClean="0"/>
                        <a:t>4</a:t>
                      </a:r>
                      <a:endParaRPr lang="en-US" dirty="0"/>
                    </a:p>
                  </a:txBody>
                  <a:tcP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smtClean="0"/>
                        <a:t>8</a:t>
                      </a:r>
                      <a:endParaRPr lang="en-US" dirty="0"/>
                    </a:p>
                  </a:txBody>
                  <a:tcPr>
                    <a:lnT w="12700" cap="flat" cmpd="sng" algn="ctr">
                      <a:solidFill>
                        <a:schemeClr val="tx1"/>
                      </a:solidFill>
                      <a:prstDash val="solid"/>
                      <a:round/>
                      <a:headEnd type="none" w="med" len="med"/>
                      <a:tailEnd type="none" w="med" len="med"/>
                    </a:lnT>
                    <a:solidFill>
                      <a:schemeClr val="bg1"/>
                    </a:solidFill>
                  </a:tcPr>
                </a:tc>
              </a:tr>
            </a:tbl>
          </a:graphicData>
        </a:graphic>
      </p:graphicFrame>
      <p:graphicFrame>
        <p:nvGraphicFramePr>
          <p:cNvPr id="174" name="Table 173"/>
          <p:cNvGraphicFramePr>
            <a:graphicFrameLocks noGrp="1"/>
          </p:cNvGraphicFramePr>
          <p:nvPr/>
        </p:nvGraphicFramePr>
        <p:xfrm>
          <a:off x="914400" y="4394782"/>
          <a:ext cx="6172200" cy="1244018"/>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tblGrid>
              <a:tr h="351303">
                <a:tc>
                  <a:txBody>
                    <a:bodyPr/>
                    <a:lstStyle/>
                    <a:p>
                      <a:pPr algn="ctr"/>
                      <a:r>
                        <a:rPr lang="en-US" sz="1400" dirty="0" smtClean="0">
                          <a:solidFill>
                            <a:schemeClr val="tx1"/>
                          </a:solidFill>
                        </a:rPr>
                        <a:t>B24-B26</a:t>
                      </a:r>
                      <a:endParaRPr lang="en-US" sz="1400" dirty="0">
                        <a:solidFill>
                          <a:schemeClr val="tx1"/>
                        </a:solidFill>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B27</a:t>
                      </a:r>
                      <a:endParaRPr lang="en-US" sz="1400" dirty="0">
                        <a:solidFill>
                          <a:schemeClr val="tx1"/>
                        </a:solidFill>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B28</a:t>
                      </a:r>
                      <a:endParaRPr lang="en-US" sz="1400" dirty="0">
                        <a:solidFill>
                          <a:schemeClr val="tx1"/>
                        </a:solidFill>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B29</a:t>
                      </a:r>
                      <a:endParaRPr lang="en-US" sz="1400" dirty="0">
                        <a:solidFill>
                          <a:schemeClr val="tx1"/>
                        </a:solidFill>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B30</a:t>
                      </a:r>
                      <a:endParaRPr lang="en-US" sz="1400" dirty="0">
                        <a:solidFill>
                          <a:schemeClr val="tx1"/>
                        </a:solidFill>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B31</a:t>
                      </a:r>
                      <a:endParaRPr lang="en-US" sz="1400" dirty="0">
                        <a:solidFill>
                          <a:schemeClr val="tx1"/>
                        </a:solidFill>
                      </a:endParaRPr>
                    </a:p>
                  </a:txBody>
                  <a:tcPr>
                    <a:lnB w="12700" cap="flat" cmpd="sng" algn="ctr">
                      <a:solidFill>
                        <a:schemeClr val="tx1"/>
                      </a:solidFill>
                      <a:prstDash val="solid"/>
                      <a:round/>
                      <a:headEnd type="none" w="med" len="med"/>
                      <a:tailEnd type="none" w="med" len="med"/>
                    </a:lnB>
                    <a:solidFill>
                      <a:schemeClr val="bg1"/>
                    </a:solidFill>
                  </a:tcPr>
                </a:tc>
              </a:tr>
              <a:tr h="526955">
                <a:tc>
                  <a:txBody>
                    <a:bodyPr/>
                    <a:lstStyle/>
                    <a:p>
                      <a:pPr algn="ctr"/>
                      <a:r>
                        <a:rPr lang="en-US" sz="1400" dirty="0" smtClean="0"/>
                        <a:t>GID-H</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Coding Type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FB TX Type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Reserved</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AC Constraint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t>RDG/More PPDU</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6182">
                <a:tc>
                  <a:txBody>
                    <a:bodyPr/>
                    <a:lstStyle/>
                    <a:p>
                      <a:pPr algn="ctr"/>
                      <a:r>
                        <a:rPr lang="en-US" dirty="0" smtClean="0"/>
                        <a:t>3</a:t>
                      </a:r>
                      <a:endParaRPr lang="en-US" dirty="0"/>
                    </a:p>
                  </a:txBody>
                  <a:tcP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smtClean="0"/>
                        <a:t>1</a:t>
                      </a:r>
                      <a:endParaRPr lang="en-US" dirty="0"/>
                    </a:p>
                  </a:txBody>
                  <a:tcP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smtClean="0"/>
                        <a:t>1</a:t>
                      </a:r>
                      <a:endParaRPr lang="en-US" dirty="0"/>
                    </a:p>
                  </a:txBody>
                  <a:tcP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smtClean="0"/>
                        <a:t>1</a:t>
                      </a:r>
                      <a:endParaRPr lang="en-US" dirty="0"/>
                    </a:p>
                  </a:txBody>
                  <a:tcP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smtClean="0"/>
                        <a:t>1</a:t>
                      </a:r>
                      <a:endParaRPr lang="en-US" dirty="0"/>
                    </a:p>
                  </a:txBody>
                  <a:tcP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dirty="0" smtClean="0"/>
                        <a:t>1</a:t>
                      </a:r>
                      <a:endParaRPr lang="en-US" dirty="0"/>
                    </a:p>
                  </a:txBody>
                  <a:tcPr>
                    <a:lnT w="12700" cap="flat" cmpd="sng" algn="ctr">
                      <a:solidFill>
                        <a:schemeClr val="tx1"/>
                      </a:solidFill>
                      <a:prstDash val="solid"/>
                      <a:round/>
                      <a:headEnd type="none" w="med" len="med"/>
                      <a:tailEnd type="none" w="med" len="med"/>
                    </a:lnT>
                    <a:solidFill>
                      <a:schemeClr val="bg1"/>
                    </a:solidFill>
                  </a:tcPr>
                </a:tc>
              </a:tr>
            </a:tbl>
          </a:graphicData>
        </a:graphic>
      </p:graphicFrame>
      <p:sp>
        <p:nvSpPr>
          <p:cNvPr id="7" name="TextBox 6"/>
          <p:cNvSpPr txBox="1"/>
          <p:nvPr/>
        </p:nvSpPr>
        <p:spPr>
          <a:xfrm>
            <a:off x="6858000" y="2362200"/>
            <a:ext cx="671979" cy="369332"/>
          </a:xfrm>
          <a:prstGeom prst="rect">
            <a:avLst/>
          </a:prstGeom>
          <a:noFill/>
        </p:spPr>
        <p:txBody>
          <a:bodyPr wrap="none" rtlCol="0">
            <a:spAutoFit/>
          </a:bodyPr>
          <a:lstStyle/>
          <a:p>
            <a:r>
              <a:rPr lang="en-US" dirty="0" smtClean="0"/>
              <a:t>MFB</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685800" y="1600200"/>
            <a:ext cx="7772400" cy="4876800"/>
          </a:xfrm>
        </p:spPr>
        <p:txBody>
          <a:bodyPr>
            <a:normAutofit/>
          </a:bodyPr>
          <a:lstStyle/>
          <a:p>
            <a:r>
              <a:rPr lang="en-US" altLang="ko-KR" sz="1800" dirty="0" smtClean="0"/>
              <a:t>Solicited/Unsolicited (B1)</a:t>
            </a:r>
          </a:p>
          <a:p>
            <a:pPr lvl="1"/>
            <a:r>
              <a:rPr lang="en-US" altLang="ko-KR" sz="1800" dirty="0" smtClean="0"/>
              <a:t>0: Solicited  link adaptation</a:t>
            </a:r>
          </a:p>
          <a:p>
            <a:pPr lvl="1"/>
            <a:r>
              <a:rPr lang="en-US" altLang="ko-KR" sz="1800" dirty="0" smtClean="0"/>
              <a:t>1: Unsolicited  link adaptation</a:t>
            </a:r>
          </a:p>
          <a:p>
            <a:r>
              <a:rPr lang="en-US" altLang="ko-KR" sz="1800" dirty="0" smtClean="0"/>
              <a:t>MRQ (B2)</a:t>
            </a:r>
          </a:p>
          <a:p>
            <a:pPr lvl="1"/>
            <a:r>
              <a:rPr lang="en-US" altLang="ko-KR" sz="1800" dirty="0" smtClean="0"/>
              <a:t>0: non-request</a:t>
            </a:r>
          </a:p>
          <a:p>
            <a:pPr lvl="1"/>
            <a:r>
              <a:rPr lang="en-US" altLang="ko-KR" sz="1800" dirty="0" smtClean="0"/>
              <a:t>1: MFB request frame</a:t>
            </a:r>
          </a:p>
          <a:p>
            <a:r>
              <a:rPr lang="en-US" altLang="ko-KR" sz="1800" dirty="0" smtClean="0"/>
              <a:t>MSI (B3-B5)</a:t>
            </a:r>
          </a:p>
          <a:p>
            <a:pPr lvl="1"/>
            <a:r>
              <a:rPr lang="en-US" altLang="ko-KR" sz="1800" dirty="0" smtClean="0"/>
              <a:t>If MRQ=1: sequence number in the range 0 to 6 that identifies the specific request; value of 7 is reserved</a:t>
            </a:r>
          </a:p>
          <a:p>
            <a:pPr lvl="1"/>
            <a:r>
              <a:rPr lang="en-US" altLang="ko-KR" sz="1800" dirty="0" smtClean="0"/>
              <a:t>If MRQ=0: reserved</a:t>
            </a:r>
          </a:p>
          <a:p>
            <a:r>
              <a:rPr lang="en-US" altLang="ko-KR" sz="1800" dirty="0" smtClean="0"/>
              <a:t>MFB (B9~B23) </a:t>
            </a:r>
          </a:p>
          <a:p>
            <a:pPr lvl="1"/>
            <a:r>
              <a:rPr lang="en-US" altLang="ko-KR" sz="1800" b="1" dirty="0" smtClean="0"/>
              <a:t>N</a:t>
            </a:r>
            <a:r>
              <a:rPr lang="en-US" altLang="ko-KR" sz="1800" b="1" baseline="-25000" dirty="0" smtClean="0"/>
              <a:t>STS</a:t>
            </a:r>
            <a:r>
              <a:rPr lang="en-US" altLang="ko-KR" sz="1800" b="1" dirty="0" smtClean="0"/>
              <a:t> </a:t>
            </a:r>
            <a:r>
              <a:rPr lang="en-US" altLang="ko-KR" sz="1800" dirty="0" smtClean="0"/>
              <a:t>(3bits):suggested number of spatial streams</a:t>
            </a:r>
          </a:p>
          <a:p>
            <a:pPr lvl="1"/>
            <a:r>
              <a:rPr lang="en-US" altLang="ko-KR" sz="1800" b="1" dirty="0" smtClean="0"/>
              <a:t>MCS</a:t>
            </a:r>
            <a:r>
              <a:rPr lang="en-US" altLang="ko-KR" sz="1800" dirty="0" smtClean="0"/>
              <a:t> (4bits): suggested VHT MCS</a:t>
            </a:r>
          </a:p>
          <a:p>
            <a:pPr lvl="1"/>
            <a:r>
              <a:rPr lang="en-US" altLang="ko-KR" sz="1800" b="1" dirty="0" smtClean="0"/>
              <a:t>SNR </a:t>
            </a:r>
            <a:r>
              <a:rPr lang="en-US" altLang="ko-KR" sz="1800" dirty="0" smtClean="0"/>
              <a:t>(8 bits): estimated SNR</a:t>
            </a:r>
            <a:endParaRPr lang="ko-KR" altLang="en-US" sz="1800" dirty="0" smtClean="0"/>
          </a:p>
        </p:txBody>
      </p:sp>
      <p:sp>
        <p:nvSpPr>
          <p:cNvPr id="5" name="제목 4"/>
          <p:cNvSpPr>
            <a:spLocks noGrp="1"/>
          </p:cNvSpPr>
          <p:nvPr>
            <p:ph type="title"/>
          </p:nvPr>
        </p:nvSpPr>
        <p:spPr/>
        <p:txBody>
          <a:bodyPr/>
          <a:lstStyle/>
          <a:p>
            <a:r>
              <a:rPr lang="en-US" altLang="ko-KR" dirty="0" smtClean="0"/>
              <a:t>Details of VHTC bit field</a:t>
            </a:r>
            <a:endParaRPr lang="ko-KR"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22889</TotalTime>
  <Words>1063</Words>
  <Application>Microsoft Office PowerPoint</Application>
  <PresentationFormat>On-screen Show (4:3)</PresentationFormat>
  <Paragraphs>175</Paragraphs>
  <Slides>15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1_ACcord Submission Template</vt:lpstr>
      <vt:lpstr>Document</vt:lpstr>
      <vt:lpstr>VHT Control and Link Adaptation</vt:lpstr>
      <vt:lpstr>HT control field in spec framework</vt:lpstr>
      <vt:lpstr>VHT Control field</vt:lpstr>
      <vt:lpstr>Summary of Link Adaptation proposal</vt:lpstr>
      <vt:lpstr>Feedback</vt:lpstr>
      <vt:lpstr>Solicited behavior</vt:lpstr>
      <vt:lpstr>Unsolicited behavior </vt:lpstr>
      <vt:lpstr>Proposed frame format</vt:lpstr>
      <vt:lpstr>Details of VHTC bit field</vt:lpstr>
      <vt:lpstr>Details of VHTC bit field</vt:lpstr>
      <vt:lpstr>Details of VHTC bit field</vt:lpstr>
      <vt:lpstr>Pre-motion 1</vt:lpstr>
      <vt:lpstr>Pre-motion 2</vt:lpstr>
      <vt:lpstr>References</vt:lpstr>
      <vt:lpstr>Feedback</vt:lpstr>
    </vt:vector>
  </TitlesOfParts>
  <Company>Qualcomm, Incorporated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11ac</dc:title>
  <dc:creator>Qualcomm</dc:creator>
  <cp:lastModifiedBy>Merlin, Simone</cp:lastModifiedBy>
  <cp:revision>463</cp:revision>
  <dcterms:created xsi:type="dcterms:W3CDTF">2010-03-25T20:09:23Z</dcterms:created>
  <dcterms:modified xsi:type="dcterms:W3CDTF">2011-01-18T16:19:36Z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-933943130</vt:i4>
  </property>
  <property fmtid="{D5CDD505-2E9C-101B-9397-08002B2CF9AE}" pid="3" name="_NewReviewCycle">
    <vt:lpwstr/>
  </property>
  <property fmtid="{D5CDD505-2E9C-101B-9397-08002B2CF9AE}" pid="4" name="_EmailSubject">
    <vt:lpwstr>TGac topics for today meeting</vt:lpwstr>
  </property>
  <property fmtid="{D5CDD505-2E9C-101B-9397-08002B2CF9AE}" pid="5" name="_AuthorEmail">
    <vt:lpwstr>smerlin@qualcomm.com</vt:lpwstr>
  </property>
  <property fmtid="{D5CDD505-2E9C-101B-9397-08002B2CF9AE}" pid="6" name="_AuthorEmailDisplayName">
    <vt:lpwstr>Merlin, Simone</vt:lpwstr>
  </property>
  <property fmtid="{D5CDD505-2E9C-101B-9397-08002B2CF9AE}" pid="7" name="_PreviousAdHocReviewCycleID">
    <vt:i4>1956694405</vt:i4>
  </property>
</Properties>
</file>