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97" r:id="rId4"/>
    <p:sldId id="303" r:id="rId5"/>
    <p:sldId id="304" r:id="rId6"/>
    <p:sldId id="305" r:id="rId7"/>
    <p:sldId id="283" r:id="rId8"/>
    <p:sldId id="306" r:id="rId9"/>
    <p:sldId id="28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2005F"/>
    <a:srgbClr val="FFAC84"/>
    <a:srgbClr val="EFE6A8"/>
    <a:srgbClr val="6A2A09"/>
    <a:srgbClr val="EFC59E"/>
    <a:srgbClr val="A40314"/>
    <a:srgbClr val="7BFF8D"/>
    <a:srgbClr val="FFF463"/>
    <a:srgbClr val="F6C1A0"/>
    <a:srgbClr val="30CC29"/>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9" d="100"/>
          <a:sy n="99" d="100"/>
        </p:scale>
        <p:origin x="-6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413CD272-4BEC-B849-B2FF-D2614FEBEE77}"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February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February 2011</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February 2011</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February 2011</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February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February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February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ROOT INC.</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-11/</a:t>
            </a:r>
            <a:r>
              <a:rPr lang="en-US" altLang="ja-JP" sz="1800" b="1" dirty="0" smtClean="0"/>
              <a:t>0023r3</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p:txBody>
          <a:bodyPr/>
          <a:lstStyle/>
          <a:p>
            <a:r>
              <a:rPr lang="en-US" altLang="ja-JP" smtClean="0"/>
              <a:t>February 2011</a:t>
            </a:r>
            <a:endParaRPr lang="en-US" altLang="ja-JP"/>
          </a:p>
        </p:txBody>
      </p:sp>
      <p:sp>
        <p:nvSpPr>
          <p:cNvPr id="7"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smtClean="0"/>
              <a:t>Use Case Scenario for </a:t>
            </a:r>
            <a:r>
              <a:rPr lang="en-US" altLang="ja-JP" dirty="0" err="1" smtClean="0"/>
              <a:t>TGai</a:t>
            </a:r>
            <a:endParaRPr lang="en-US" altLang="ja-JP"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2011</a:t>
            </a:r>
            <a:r>
              <a:rPr lang="en-US" altLang="ja-JP" sz="2000" b="0" dirty="0" smtClean="0"/>
              <a:t>-02-01</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nvGraphicFramePr>
        <p:xfrm>
          <a:off x="609600" y="2362200"/>
          <a:ext cx="7924800" cy="3931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200" dirty="0" err="1" smtClean="0"/>
                        <a:t>hmorioka@root-hq.com</a:t>
                      </a:r>
                      <a:endParaRPr kumimoji="1" lang="ja-JP" altLang="en-US" sz="1200" dirty="0"/>
                    </a:p>
                  </a:txBody>
                  <a:tcPr/>
                </a:tc>
              </a:tr>
              <a:tr h="370840">
                <a:tc>
                  <a:txBody>
                    <a:bodyPr/>
                    <a:lstStyle/>
                    <a:p>
                      <a:r>
                        <a:rPr kumimoji="1" lang="en-US" altLang="ja-JP" sz="1600" dirty="0" smtClean="0"/>
                        <a:t>Marc Emmelmann</a:t>
                      </a:r>
                      <a:endParaRPr kumimoji="1" lang="ja-JP" altLang="en-US" sz="1600" dirty="0"/>
                    </a:p>
                  </a:txBody>
                  <a:tcPr/>
                </a:tc>
                <a:tc>
                  <a:txBody>
                    <a:bodyPr/>
                    <a:lstStyle/>
                    <a:p>
                      <a:r>
                        <a:rPr kumimoji="1" lang="en-US" altLang="ja-JP" sz="1600" dirty="0" smtClean="0"/>
                        <a:t>Fraunhofer </a:t>
                      </a:r>
                      <a:r>
                        <a:rPr kumimoji="1" lang="en-US" altLang="ja-JP" sz="1600" dirty="0" err="1" smtClean="0"/>
                        <a:t>Fokus</a:t>
                      </a:r>
                      <a:endParaRPr kumimoji="1" lang="ja-JP" altLang="en-US" sz="1600" dirty="0"/>
                    </a:p>
                  </a:txBody>
                  <a:tcPr/>
                </a:tc>
                <a:tc>
                  <a:txBody>
                    <a:bodyPr/>
                    <a:lstStyle/>
                    <a:p>
                      <a:r>
                        <a:rPr kumimoji="1" lang="en-US" altLang="ja-JP" sz="1600" dirty="0" err="1" smtClean="0"/>
                        <a:t>Kaiserin-Augusta-Allee</a:t>
                      </a:r>
                      <a:r>
                        <a:rPr kumimoji="1" lang="en-US" altLang="ja-JP" sz="1600" dirty="0" smtClean="0"/>
                        <a:t> 31</a:t>
                      </a:r>
                      <a:br>
                        <a:rPr kumimoji="1" lang="en-US" altLang="ja-JP" sz="1600" dirty="0" smtClean="0"/>
                      </a:br>
                      <a:r>
                        <a:rPr kumimoji="1" lang="en-US" altLang="ja-JP" sz="1600" dirty="0" smtClean="0"/>
                        <a:t>10589 Berlin</a:t>
                      </a:r>
                    </a:p>
                    <a:p>
                      <a:r>
                        <a:rPr kumimoji="1" lang="en-US" altLang="ja-JP" sz="1600" dirty="0" smtClean="0"/>
                        <a:t>Germany</a:t>
                      </a:r>
                      <a:endParaRPr kumimoji="1" lang="ja-JP" altLang="en-US" sz="1600" dirty="0"/>
                    </a:p>
                  </a:txBody>
                  <a:tcPr/>
                </a:tc>
                <a:tc>
                  <a:txBody>
                    <a:bodyPr/>
                    <a:lstStyle/>
                    <a:p>
                      <a:r>
                        <a:rPr kumimoji="1" lang="en-US" altLang="ja-JP" sz="1600" dirty="0" smtClean="0"/>
                        <a:t>+49-30-3463-7268</a:t>
                      </a:r>
                      <a:endParaRPr kumimoji="1" lang="ja-JP" altLang="en-US" sz="1600" dirty="0"/>
                    </a:p>
                  </a:txBody>
                  <a:tcPr/>
                </a:tc>
                <a:tc>
                  <a:txBody>
                    <a:bodyPr/>
                    <a:lstStyle/>
                    <a:p>
                      <a:r>
                        <a:rPr kumimoji="1" lang="en-US" altLang="ja-JP" sz="1200" dirty="0" err="1" smtClean="0"/>
                        <a:t>emmelmann@ieee.org</a:t>
                      </a:r>
                      <a:endParaRPr kumimoji="1" lang="ja-JP" altLang="en-US" sz="1200" dirty="0"/>
                    </a:p>
                  </a:txBody>
                  <a:tcPr/>
                </a:tc>
              </a:tr>
              <a:tr h="370840">
                <a:tc>
                  <a:txBody>
                    <a:bodyPr/>
                    <a:lstStyle/>
                    <a:p>
                      <a:r>
                        <a:rPr kumimoji="1" lang="en-US" altLang="ja-JP" sz="1600" dirty="0" smtClean="0"/>
                        <a:t>Hiroshi MANO</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+81-3-5719-7630</a:t>
                      </a:r>
                      <a:endParaRPr kumimoji="1" lang="ja-JP" altLang="en-US" sz="1600" dirty="0"/>
                    </a:p>
                  </a:txBody>
                  <a:tcPr/>
                </a:tc>
                <a:tc>
                  <a:txBody>
                    <a:bodyPr/>
                    <a:lstStyle/>
                    <a:p>
                      <a:r>
                        <a:rPr kumimoji="1" lang="en-US" altLang="ja-JP" sz="1200" dirty="0" err="1" smtClean="0"/>
                        <a:t>hmano@root-hq.com</a:t>
                      </a:r>
                      <a:endParaRPr kumimoji="1" lang="ja-JP" altLang="en-US" sz="1200"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+81-771-7630</a:t>
                      </a:r>
                      <a:endParaRPr kumimoji="1" lang="ja-JP" altLang="en-US" sz="1600" dirty="0"/>
                    </a:p>
                  </a:txBody>
                  <a:tcPr/>
                </a:tc>
                <a:tc>
                  <a:txBody>
                    <a:bodyPr/>
                    <a:lstStyle/>
                    <a:p>
                      <a:r>
                        <a:rPr kumimoji="1" lang="en-US" altLang="ja-JP" sz="1200" dirty="0" err="1" smtClean="0"/>
                        <a:t>cas@trans-nt.com</a:t>
                      </a:r>
                      <a:endParaRPr kumimoji="1" lang="ja-JP" altLang="en-US" sz="12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67BF89D7-40EE-B84E-B625-3AE3B0DFAFF5}"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dirty="0"/>
              <a:t>Abstract</a:t>
            </a:r>
          </a:p>
        </p:txBody>
      </p:sp>
      <p:sp>
        <p:nvSpPr>
          <p:cNvPr id="5123" name="Rectangle 3"/>
          <p:cNvSpPr>
            <a:spLocks noGrp="1" noChangeArrowheads="1"/>
          </p:cNvSpPr>
          <p:nvPr>
            <p:ph type="body" idx="1"/>
          </p:nvPr>
        </p:nvSpPr>
        <p:spPr>
          <a:noFill/>
          <a:ln/>
        </p:spPr>
        <p:txBody>
          <a:bodyPr/>
          <a:lstStyle/>
          <a:p>
            <a:pPr indent="0">
              <a:spcAft>
                <a:spcPts val="1200"/>
              </a:spcAft>
              <a:buFontTx/>
              <a:buNone/>
            </a:pPr>
            <a:r>
              <a:rPr lang="en-US" altLang="ja-JP" dirty="0" smtClean="0"/>
              <a:t>This presentation shows an expected use case scenario for </a:t>
            </a:r>
            <a:r>
              <a:rPr lang="en-US" altLang="ja-JP" dirty="0" err="1" smtClean="0"/>
              <a:t>TGai</a:t>
            </a:r>
            <a:r>
              <a:rPr lang="en-US" altLang="ja-JP" dirty="0" smtClean="0"/>
              <a:t>.</a:t>
            </a:r>
          </a:p>
          <a:p>
            <a:pPr>
              <a:buFontTx/>
              <a:buNone/>
            </a:pP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Use Cases for </a:t>
            </a:r>
            <a:r>
              <a:rPr lang="en-US" altLang="ja-JP" dirty="0" err="1" smtClean="0"/>
              <a:t>TGai</a:t>
            </a:r>
            <a:endParaRPr lang="ja-JP" altLang="en-US" dirty="0"/>
          </a:p>
        </p:txBody>
      </p:sp>
      <p:sp>
        <p:nvSpPr>
          <p:cNvPr id="3" name="コンテンツ プレースホルダ 2"/>
          <p:cNvSpPr>
            <a:spLocks noGrp="1"/>
          </p:cNvSpPr>
          <p:nvPr>
            <p:ph idx="1"/>
          </p:nvPr>
        </p:nvSpPr>
        <p:spPr/>
        <p:txBody>
          <a:bodyPr/>
          <a:lstStyle/>
          <a:p>
            <a:pPr marL="457200" indent="-457200">
              <a:buFont typeface="+mj-lt"/>
              <a:buAutoNum type="arabicPeriod"/>
            </a:pPr>
            <a:r>
              <a:rPr lang="en-US" dirty="0" smtClean="0"/>
              <a:t>Hot-Spot Pass-Through</a:t>
            </a:r>
          </a:p>
          <a:p>
            <a:pPr marL="457200" indent="-457200">
              <a:buFont typeface="+mj-lt"/>
              <a:buAutoNum type="arabicPeriod"/>
            </a:pPr>
            <a:r>
              <a:rPr lang="en-US" dirty="0" smtClean="0"/>
              <a:t>Train V2I Access</a:t>
            </a:r>
          </a:p>
          <a:p>
            <a:pPr marL="457200" indent="-457200">
              <a:buFont typeface="+mj-lt"/>
              <a:buAutoNum type="arabicPeriod"/>
            </a:pPr>
            <a:r>
              <a:rPr lang="en-US" dirty="0" smtClean="0"/>
              <a:t>Simultaneous channel switch of large user groups</a:t>
            </a:r>
          </a:p>
          <a:p>
            <a:pPr marL="457200" indent="-457200">
              <a:buFont typeface="+mj-lt"/>
              <a:buAutoNum type="arabicPeriod"/>
            </a:pPr>
            <a:r>
              <a:rPr lang="en-US" dirty="0" smtClean="0"/>
              <a:t>Coupons Distribution</a:t>
            </a:r>
            <a:r>
              <a:rPr lang="en-US" dirty="0" smtClean="0"/>
              <a:t> </a:t>
            </a:r>
          </a:p>
        </p:txBody>
      </p:sp>
      <p:sp>
        <p:nvSpPr>
          <p:cNvPr id="4" name="日付プレースホルダ 3"/>
          <p:cNvSpPr>
            <a:spLocks noGrp="1"/>
          </p:cNvSpPr>
          <p:nvPr>
            <p:ph type="dt" sz="half" idx="10"/>
          </p:nvPr>
        </p:nvSpPr>
        <p:spPr/>
        <p:txBody>
          <a:bodyPr/>
          <a:lstStyle/>
          <a:p>
            <a:r>
              <a:rPr lang="en-US" altLang="ja-JP" smtClean="0"/>
              <a:t>February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Hot-Spot Pass-</a:t>
            </a:r>
            <a:r>
              <a:rPr lang="en-US" dirty="0" smtClean="0"/>
              <a:t>Through Internet Access</a:t>
            </a:r>
            <a:endParaRPr lang="en-US"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Users passing near AP</a:t>
            </a:r>
          </a:p>
          <a:p>
            <a:r>
              <a:rPr lang="en-US" sz="1800" dirty="0" smtClean="0"/>
              <a:t>Device set: </a:t>
            </a:r>
            <a:endParaRPr lang="en-US" sz="1800" dirty="0" smtClean="0"/>
          </a:p>
          <a:p>
            <a:pPr lvl="1"/>
            <a:r>
              <a:rPr lang="en-US" sz="1600" dirty="0" smtClean="0"/>
              <a:t>Mobile Phone </a:t>
            </a:r>
            <a:r>
              <a:rPr lang="en-US" sz="1600" dirty="0" err="1" smtClean="0">
                <a:sym typeface="Wingdings" pitchFamily="2" charset="2"/>
              </a:rPr>
              <a:t></a:t>
            </a:r>
            <a:r>
              <a:rPr lang="en-US" sz="1600" dirty="0" smtClean="0">
                <a:sym typeface="Wingdings" pitchFamily="2" charset="2"/>
              </a:rPr>
              <a:t> Internet Access Point </a:t>
            </a:r>
            <a:r>
              <a:rPr lang="en-US" sz="1600" dirty="0" err="1" smtClean="0">
                <a:sym typeface="Wingdings" pitchFamily="2" charset="2"/>
              </a:rPr>
              <a:t></a:t>
            </a:r>
            <a:r>
              <a:rPr lang="en-US" sz="1600" dirty="0" smtClean="0">
                <a:sym typeface="Wingdings" pitchFamily="2" charset="2"/>
              </a:rPr>
              <a:t> Correspondent </a:t>
            </a:r>
            <a:r>
              <a:rPr lang="en-US" sz="1600" dirty="0" err="1" smtClean="0">
                <a:sym typeface="Wingdings" pitchFamily="2" charset="2"/>
              </a:rPr>
              <a:t>Server(s</a:t>
            </a:r>
            <a:r>
              <a:rPr lang="en-US" sz="1600" dirty="0" smtClean="0">
                <a:sym typeface="Wingdings" pitchFamily="2" charset="2"/>
              </a:rPr>
              <a:t>)</a:t>
            </a:r>
            <a:endParaRPr lang="en-US" sz="1600" dirty="0" smtClean="0"/>
          </a:p>
          <a:p>
            <a:r>
              <a:rPr lang="en-US" sz="1800" dirty="0" smtClean="0"/>
              <a:t>Goal: </a:t>
            </a:r>
            <a:endParaRPr lang="en-US" sz="1800" dirty="0" smtClean="0"/>
          </a:p>
          <a:p>
            <a:pPr lvl="1"/>
            <a:r>
              <a:rPr lang="en-US" sz="1600" dirty="0" smtClean="0"/>
              <a:t>Ability to access various Internet services in a few seconds.</a:t>
            </a:r>
          </a:p>
          <a:p>
            <a:r>
              <a:rPr lang="en-US" sz="1800" dirty="0" smtClean="0"/>
              <a:t>Scenario(s)</a:t>
            </a:r>
            <a:r>
              <a:rPr lang="en-US" sz="1800" dirty="0" smtClean="0"/>
              <a:t>:</a:t>
            </a:r>
            <a:endParaRPr lang="en-US" sz="1800" dirty="0" smtClean="0"/>
          </a:p>
          <a:p>
            <a:pPr lvl="1"/>
            <a:r>
              <a:rPr lang="en-US" sz="1600" dirty="0" smtClean="0"/>
              <a:t>Walking user passing by AP accesses to the Internet services, </a:t>
            </a:r>
            <a:r>
              <a:rPr lang="en-US" sz="1600" dirty="0" smtClean="0"/>
              <a:t>his/her </a:t>
            </a:r>
            <a:r>
              <a:rPr lang="en-US" sz="1600" dirty="0" err="1" smtClean="0"/>
              <a:t>e-mail/twitter/facebook/etc</a:t>
            </a:r>
            <a:r>
              <a:rPr lang="en-US" sz="1600" dirty="0" smtClean="0"/>
              <a:t>…</a:t>
            </a:r>
          </a:p>
          <a:p>
            <a:pPr lvl="1"/>
            <a:r>
              <a:rPr lang="en-US" sz="1600" dirty="0" smtClean="0"/>
              <a:t>User on vehicle/train passing by </a:t>
            </a:r>
            <a:r>
              <a:rPr lang="en-US" sz="1600" dirty="0" smtClean="0"/>
              <a:t>AP accesses to the Internet services, his/her </a:t>
            </a:r>
            <a:r>
              <a:rPr lang="en-US" sz="1600" dirty="0" err="1" smtClean="0"/>
              <a:t>e-mail/twitter/facebook/etc</a:t>
            </a:r>
            <a:r>
              <a:rPr lang="en-US" sz="1600" dirty="0" smtClean="0"/>
              <a:t>…</a:t>
            </a:r>
          </a:p>
          <a:p>
            <a:pPr lvl="1"/>
            <a:r>
              <a:rPr lang="en-US" sz="1600" dirty="0" smtClean="0"/>
              <a:t>Unmanned Air Vehicle collecting surveillance data flies through a dedicated hot-spot for data </a:t>
            </a:r>
            <a:r>
              <a:rPr lang="en-US" sz="1600" dirty="0" smtClean="0"/>
              <a:t>download</a:t>
            </a:r>
            <a:endParaRPr lang="en-US" sz="1600" dirty="0" smtClean="0"/>
          </a:p>
        </p:txBody>
      </p:sp>
      <p:sp>
        <p:nvSpPr>
          <p:cNvPr id="4" name="Date Placeholder 3"/>
          <p:cNvSpPr>
            <a:spLocks noGrp="1"/>
          </p:cNvSpPr>
          <p:nvPr>
            <p:ph type="dt" sz="half" idx="10"/>
          </p:nvPr>
        </p:nvSpPr>
        <p:spPr/>
        <p:txBody>
          <a:bodyPr/>
          <a:lstStyle/>
          <a:p>
            <a:r>
              <a:rPr lang="en-US" altLang="ja-JP" smtClean="0"/>
              <a:t>February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V2I Access</a:t>
            </a:r>
            <a:endParaRPr lang="en-US"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Mobile </a:t>
            </a:r>
            <a:r>
              <a:rPr lang="en-US" sz="1600" dirty="0" err="1" smtClean="0"/>
              <a:t>Router(s</a:t>
            </a:r>
            <a:r>
              <a:rPr lang="en-US" sz="1600" dirty="0" smtClean="0"/>
              <a:t>) on train</a:t>
            </a:r>
          </a:p>
          <a:p>
            <a:r>
              <a:rPr lang="en-US" sz="1800" dirty="0" smtClean="0"/>
              <a:t>Device set: </a:t>
            </a:r>
            <a:endParaRPr lang="en-US" sz="1800" dirty="0" smtClean="0"/>
          </a:p>
          <a:p>
            <a:pPr lvl="1"/>
            <a:r>
              <a:rPr lang="en-US" sz="1600" dirty="0" smtClean="0"/>
              <a:t>(Mobile Phone/PC </a:t>
            </a:r>
            <a:r>
              <a:rPr lang="en-US" sz="1600" dirty="0" err="1" smtClean="0">
                <a:sym typeface="Wingdings" pitchFamily="2" charset="2"/>
              </a:rPr>
              <a:t></a:t>
            </a:r>
            <a:r>
              <a:rPr lang="en-US" sz="1600" dirty="0" smtClean="0">
                <a:sym typeface="Wingdings" pitchFamily="2" charset="2"/>
              </a:rPr>
              <a:t> Onboard AP </a:t>
            </a:r>
            <a:r>
              <a:rPr lang="en-US" sz="1600" dirty="0" err="1" smtClean="0">
                <a:sym typeface="Wingdings" pitchFamily="2" charset="2"/>
              </a:rPr>
              <a:t></a:t>
            </a:r>
            <a:r>
              <a:rPr lang="en-US" sz="1600" dirty="0" smtClean="0">
                <a:sym typeface="Wingdings" pitchFamily="2" charset="2"/>
              </a:rPr>
              <a:t>) </a:t>
            </a:r>
            <a:r>
              <a:rPr lang="en-US" sz="1600" dirty="0" smtClean="0"/>
              <a:t>Mobile Router </a:t>
            </a:r>
            <a:r>
              <a:rPr lang="en-US" sz="1600" dirty="0" err="1" smtClean="0">
                <a:sym typeface="Wingdings" pitchFamily="2" charset="2"/>
              </a:rPr>
              <a:t></a:t>
            </a:r>
            <a:r>
              <a:rPr lang="en-US" sz="1600" dirty="0" smtClean="0">
                <a:sym typeface="Wingdings" pitchFamily="2" charset="2"/>
              </a:rPr>
              <a:t> Internet Access Point </a:t>
            </a:r>
            <a:r>
              <a:rPr lang="en-US" sz="1600" dirty="0" err="1" smtClean="0">
                <a:sym typeface="Wingdings" pitchFamily="2" charset="2"/>
              </a:rPr>
              <a:t></a:t>
            </a:r>
            <a:r>
              <a:rPr lang="en-US" sz="1600" dirty="0" smtClean="0">
                <a:sym typeface="Wingdings" pitchFamily="2" charset="2"/>
              </a:rPr>
              <a:t> Internet Services</a:t>
            </a:r>
            <a:endParaRPr lang="en-US" sz="1600" dirty="0" smtClean="0"/>
          </a:p>
          <a:p>
            <a:r>
              <a:rPr lang="en-US" sz="1800" dirty="0" smtClean="0"/>
              <a:t>Goal: </a:t>
            </a:r>
            <a:endParaRPr lang="en-US" sz="1800" dirty="0" smtClean="0"/>
          </a:p>
          <a:p>
            <a:pPr lvl="1"/>
            <a:r>
              <a:rPr lang="en-US" sz="1600" dirty="0" smtClean="0"/>
              <a:t>Providing continuous broadband Internet access to onboard </a:t>
            </a:r>
            <a:r>
              <a:rPr lang="en-US" sz="1600" dirty="0" smtClean="0"/>
              <a:t>passengers.</a:t>
            </a:r>
            <a:endParaRPr lang="en-US" sz="1600" dirty="0" smtClean="0"/>
          </a:p>
          <a:p>
            <a:r>
              <a:rPr lang="en-US" sz="1800" dirty="0" smtClean="0"/>
              <a:t>Scenario(s)</a:t>
            </a:r>
            <a:r>
              <a:rPr lang="en-US" sz="1800" dirty="0" smtClean="0"/>
              <a:t>:</a:t>
            </a:r>
            <a:endParaRPr lang="en-US" sz="1800" dirty="0" smtClean="0"/>
          </a:p>
          <a:p>
            <a:pPr lvl="1"/>
            <a:r>
              <a:rPr lang="en-US" sz="1600" dirty="0" smtClean="0"/>
              <a:t>Passengers access to the Internet services such as </a:t>
            </a:r>
            <a:r>
              <a:rPr lang="en-US" sz="1600" dirty="0" err="1" smtClean="0"/>
              <a:t>e-mail/twitter/facebook</a:t>
            </a:r>
            <a:r>
              <a:rPr lang="en-US" sz="1600" dirty="0" smtClean="0"/>
              <a:t> anytime.</a:t>
            </a:r>
          </a:p>
          <a:p>
            <a:pPr lvl="1"/>
            <a:r>
              <a:rPr lang="en-US" sz="1600" dirty="0" smtClean="0"/>
              <a:t>Passengers make phone calls by VoIP.</a:t>
            </a:r>
          </a:p>
          <a:p>
            <a:pPr lvl="1"/>
            <a:r>
              <a:rPr lang="en-US" sz="1600" dirty="0" smtClean="0"/>
              <a:t>Passengers enjoy watching online movies.</a:t>
            </a:r>
          </a:p>
          <a:p>
            <a:pPr lvl="1"/>
            <a:r>
              <a:rPr lang="en-US" sz="1600" dirty="0" smtClean="0"/>
              <a:t>Train operator monitors their vehicles continuously.</a:t>
            </a:r>
          </a:p>
          <a:p>
            <a:pPr lvl="1"/>
            <a:r>
              <a:rPr lang="en-US" sz="1600" dirty="0" smtClean="0"/>
              <a:t>Conductor transmits seat-reservation update to the reservation center anytime.</a:t>
            </a:r>
          </a:p>
        </p:txBody>
      </p:sp>
      <p:sp>
        <p:nvSpPr>
          <p:cNvPr id="4" name="Date Placeholder 3"/>
          <p:cNvSpPr>
            <a:spLocks noGrp="1"/>
          </p:cNvSpPr>
          <p:nvPr>
            <p:ph type="dt" sz="half" idx="10"/>
          </p:nvPr>
        </p:nvSpPr>
        <p:spPr/>
        <p:txBody>
          <a:bodyPr/>
          <a:lstStyle/>
          <a:p>
            <a:r>
              <a:rPr lang="en-US" altLang="ja-JP" smtClean="0"/>
              <a:t>February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Simultaneous channel switch of large user groups</a:t>
            </a:r>
            <a:endParaRPr lang="en-US" sz="2800"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Users already connected to an AP</a:t>
            </a:r>
          </a:p>
          <a:p>
            <a:r>
              <a:rPr lang="en-US" sz="1800" dirty="0" smtClean="0"/>
              <a:t>Device set: </a:t>
            </a:r>
            <a:endParaRPr lang="en-US" sz="1800" dirty="0" smtClean="0"/>
          </a:p>
          <a:p>
            <a:pPr lvl="1"/>
            <a:r>
              <a:rPr lang="en-US" sz="1600" dirty="0" smtClean="0"/>
              <a:t>Mobile Phone </a:t>
            </a:r>
            <a:r>
              <a:rPr lang="en-US" sz="1600" dirty="0" err="1" smtClean="0">
                <a:sym typeface="Wingdings" pitchFamily="2" charset="2"/>
              </a:rPr>
              <a:t></a:t>
            </a:r>
            <a:r>
              <a:rPr lang="en-US" sz="1600" dirty="0" smtClean="0">
                <a:sym typeface="Wingdings" pitchFamily="2" charset="2"/>
              </a:rPr>
              <a:t> Internet Access Point </a:t>
            </a:r>
            <a:r>
              <a:rPr lang="en-US" sz="1600" dirty="0" err="1" smtClean="0">
                <a:sym typeface="Wingdings" pitchFamily="2" charset="2"/>
              </a:rPr>
              <a:t></a:t>
            </a:r>
            <a:r>
              <a:rPr lang="en-US" sz="1600" dirty="0" smtClean="0">
                <a:sym typeface="Wingdings" pitchFamily="2" charset="2"/>
              </a:rPr>
              <a:t> Internet Services</a:t>
            </a:r>
            <a:endParaRPr lang="en-US" sz="1600" dirty="0" smtClean="0"/>
          </a:p>
          <a:p>
            <a:r>
              <a:rPr lang="en-US" sz="1800" dirty="0" smtClean="0"/>
              <a:t>Goal: </a:t>
            </a:r>
            <a:endParaRPr lang="en-US" sz="1800" dirty="0" smtClean="0"/>
          </a:p>
          <a:p>
            <a:pPr lvl="1"/>
            <a:r>
              <a:rPr lang="en-US" sz="1600" dirty="0" smtClean="0"/>
              <a:t>Large number of users simultaneously and smoothly </a:t>
            </a:r>
            <a:r>
              <a:rPr lang="en-US" sz="1600" dirty="0" smtClean="0"/>
              <a:t>switch their channel.</a:t>
            </a:r>
            <a:endParaRPr lang="en-US" sz="1600" dirty="0" smtClean="0"/>
          </a:p>
          <a:p>
            <a:r>
              <a:rPr lang="en-US" sz="1800" dirty="0" smtClean="0"/>
              <a:t>Scenario(s)</a:t>
            </a:r>
            <a:r>
              <a:rPr lang="en-US" sz="1800" dirty="0" smtClean="0"/>
              <a:t>:</a:t>
            </a:r>
          </a:p>
          <a:p>
            <a:pPr lvl="1"/>
            <a:r>
              <a:rPr lang="en-US" altLang="ja-JP" sz="1600" dirty="0" smtClean="0"/>
              <a:t>A group of users is required to switch to another frequency or AP due to</a:t>
            </a:r>
          </a:p>
          <a:p>
            <a:pPr lvl="2"/>
            <a:r>
              <a:rPr lang="en-US" altLang="ja-JP" sz="1400" dirty="0" smtClean="0"/>
              <a:t>Load balancing between </a:t>
            </a:r>
            <a:r>
              <a:rPr lang="en-US" altLang="ja-JP" sz="1400" dirty="0" err="1" smtClean="0"/>
              <a:t>APs</a:t>
            </a:r>
            <a:r>
              <a:rPr lang="en-US" altLang="ja-JP" sz="1400" dirty="0" smtClean="0"/>
              <a:t> in the area</a:t>
            </a:r>
          </a:p>
          <a:p>
            <a:pPr lvl="2"/>
            <a:r>
              <a:rPr lang="en-US" altLang="ja-JP" sz="1400" dirty="0" smtClean="0"/>
              <a:t>Detected interference or regulatory requirements force to switch to another frequency band</a:t>
            </a:r>
          </a:p>
        </p:txBody>
      </p:sp>
      <p:sp>
        <p:nvSpPr>
          <p:cNvPr id="4" name="Date Placeholder 3"/>
          <p:cNvSpPr>
            <a:spLocks noGrp="1"/>
          </p:cNvSpPr>
          <p:nvPr>
            <p:ph type="dt" sz="half" idx="10"/>
          </p:nvPr>
        </p:nvSpPr>
        <p:spPr/>
        <p:txBody>
          <a:bodyPr/>
          <a:lstStyle/>
          <a:p>
            <a:r>
              <a:rPr lang="en-US" altLang="ja-JP" smtClean="0"/>
              <a:t>February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 4: Coupons Distribution: Overview</a:t>
            </a:r>
            <a:endParaRPr lang="en-US" dirty="0"/>
          </a:p>
        </p:txBody>
      </p:sp>
      <p:sp>
        <p:nvSpPr>
          <p:cNvPr id="3" name="Inhaltsplatzhalter 2"/>
          <p:cNvSpPr>
            <a:spLocks noGrp="1"/>
          </p:cNvSpPr>
          <p:nvPr>
            <p:ph idx="1"/>
          </p:nvPr>
        </p:nvSpPr>
        <p:spPr>
          <a:xfrm>
            <a:off x="685800" y="1981200"/>
            <a:ext cx="7772400" cy="2667000"/>
          </a:xfrm>
        </p:spPr>
        <p:txBody>
          <a:bodyPr/>
          <a:lstStyle/>
          <a:p>
            <a:r>
              <a:rPr lang="en-US" sz="1800" dirty="0" smtClean="0"/>
              <a:t>A user passes through in front of a shop or a digital signage.</a:t>
            </a:r>
          </a:p>
          <a:p>
            <a:r>
              <a:rPr lang="en-US" sz="1800" dirty="0" smtClean="0"/>
              <a:t>The user can get a couple of discount coupons and may connect to the Internet.</a:t>
            </a:r>
          </a:p>
          <a:p>
            <a:r>
              <a:rPr lang="en-US" sz="1800" dirty="0" smtClean="0"/>
              <a:t>A shop or a digital signage can identify the user.</a:t>
            </a:r>
          </a:p>
          <a:p>
            <a:r>
              <a:rPr lang="en-US" sz="1800" dirty="0" smtClean="0"/>
              <a:t>They can give him/her adaptive advertisement and coupons.</a:t>
            </a:r>
          </a:p>
        </p:txBody>
      </p:sp>
      <p:sp>
        <p:nvSpPr>
          <p:cNvPr id="4" name="Datumsplatzhalter 3"/>
          <p:cNvSpPr>
            <a:spLocks noGrp="1"/>
          </p:cNvSpPr>
          <p:nvPr>
            <p:ph type="dt" sz="half" idx="10"/>
          </p:nvPr>
        </p:nvSpPr>
        <p:spPr/>
        <p:txBody>
          <a:bodyPr/>
          <a:lstStyle/>
          <a:p>
            <a:r>
              <a:rPr lang="en-US" altLang="ja-JP" smtClean="0"/>
              <a:t>February 2011</a:t>
            </a:r>
            <a:endParaRPr lang="en-US" altLang="ja-JP"/>
          </a:p>
        </p:txBody>
      </p:sp>
      <p:sp>
        <p:nvSpPr>
          <p:cNvPr id="5" name="Fußzeilenplatzhalter 4"/>
          <p:cNvSpPr>
            <a:spLocks noGrp="1"/>
          </p:cNvSpPr>
          <p:nvPr>
            <p:ph type="ftr" sz="quarter" idx="11"/>
          </p:nvPr>
        </p:nvSpPr>
        <p:spPr/>
        <p:txBody>
          <a:bodyPr/>
          <a:lstStyle/>
          <a:p>
            <a:r>
              <a:rPr lang="en-US" altLang="ja-JP" smtClean="0"/>
              <a:t>Hitoshi Morioka, ROOT INC.</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Coupon Distribution</a:t>
            </a:r>
            <a:endParaRPr lang="en-US"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Consumers passing by shops/digital </a:t>
            </a:r>
            <a:r>
              <a:rPr lang="en-US" sz="1600" dirty="0" err="1" smtClean="0"/>
              <a:t>signages</a:t>
            </a:r>
            <a:endParaRPr lang="en-US" sz="1600" dirty="0" smtClean="0"/>
          </a:p>
          <a:p>
            <a:r>
              <a:rPr lang="en-US" sz="1800" dirty="0" smtClean="0"/>
              <a:t>Device set: </a:t>
            </a:r>
            <a:endParaRPr lang="en-US" sz="1800" dirty="0" smtClean="0"/>
          </a:p>
          <a:p>
            <a:pPr lvl="1"/>
            <a:r>
              <a:rPr lang="en-US" sz="1600" dirty="0" smtClean="0"/>
              <a:t>Mobile Phone </a:t>
            </a:r>
            <a:r>
              <a:rPr lang="en-US" sz="1600" dirty="0" err="1" smtClean="0">
                <a:sym typeface="Wingdings" pitchFamily="2" charset="2"/>
              </a:rPr>
              <a:t></a:t>
            </a:r>
            <a:r>
              <a:rPr lang="en-US" sz="1600" dirty="0" smtClean="0">
                <a:sym typeface="Wingdings" pitchFamily="2" charset="2"/>
              </a:rPr>
              <a:t> Access Point </a:t>
            </a:r>
            <a:r>
              <a:rPr lang="en-US" sz="1600" dirty="0" err="1" smtClean="0">
                <a:sym typeface="Wingdings" pitchFamily="2" charset="2"/>
              </a:rPr>
              <a:t></a:t>
            </a:r>
            <a:r>
              <a:rPr lang="en-US" sz="1600" dirty="0" smtClean="0">
                <a:sym typeface="Wingdings" pitchFamily="2" charset="2"/>
              </a:rPr>
              <a:t> Coupon Distribution Server</a:t>
            </a:r>
            <a:endParaRPr lang="en-US" sz="1600" dirty="0" smtClean="0"/>
          </a:p>
          <a:p>
            <a:r>
              <a:rPr lang="en-US" sz="1800" dirty="0" smtClean="0"/>
              <a:t>Goal: </a:t>
            </a:r>
            <a:endParaRPr lang="en-US" sz="1800" dirty="0" smtClean="0"/>
          </a:p>
          <a:p>
            <a:pPr lvl="1"/>
            <a:r>
              <a:rPr lang="en-US" sz="1600" dirty="0" smtClean="0"/>
              <a:t>Distributing coupons to consumers walking/driving </a:t>
            </a:r>
            <a:r>
              <a:rPr lang="en-US" sz="1600" dirty="0" smtClean="0"/>
              <a:t>by shops/digital </a:t>
            </a:r>
            <a:r>
              <a:rPr lang="en-US" sz="1600" dirty="0" err="1" smtClean="0"/>
              <a:t>signages</a:t>
            </a:r>
            <a:r>
              <a:rPr lang="en-US" sz="1600" dirty="0" smtClean="0"/>
              <a:t>.</a:t>
            </a:r>
            <a:endParaRPr lang="en-US" sz="1600" dirty="0" smtClean="0"/>
          </a:p>
          <a:p>
            <a:r>
              <a:rPr lang="en-US" sz="1800" dirty="0" smtClean="0"/>
              <a:t>Scenario(s)</a:t>
            </a:r>
            <a:r>
              <a:rPr lang="en-US" sz="1800" dirty="0" smtClean="0"/>
              <a:t>:</a:t>
            </a:r>
          </a:p>
          <a:p>
            <a:pPr lvl="1"/>
            <a:r>
              <a:rPr lang="en-US" sz="1600" dirty="0" smtClean="0"/>
              <a:t>Consumers passing through </a:t>
            </a:r>
            <a:r>
              <a:rPr lang="en-US" sz="1600" dirty="0" smtClean="0"/>
              <a:t>front of shops/digital </a:t>
            </a:r>
            <a:r>
              <a:rPr lang="en-US" sz="1600" dirty="0" err="1" smtClean="0"/>
              <a:t>signages</a:t>
            </a:r>
            <a:r>
              <a:rPr lang="en-US" sz="1600" dirty="0" smtClean="0"/>
              <a:t> get discount coupons automatically.</a:t>
            </a:r>
          </a:p>
          <a:p>
            <a:pPr lvl="1"/>
            <a:r>
              <a:rPr lang="en-US" sz="1600" dirty="0" smtClean="0"/>
              <a:t>Operators of shops/digital </a:t>
            </a:r>
            <a:r>
              <a:rPr lang="en-US" sz="1600" dirty="0" err="1" smtClean="0"/>
              <a:t>signages</a:t>
            </a:r>
            <a:r>
              <a:rPr lang="en-US" sz="1600" dirty="0" smtClean="0"/>
              <a:t> identify users </a:t>
            </a:r>
            <a:r>
              <a:rPr lang="en-US" sz="1600" dirty="0" smtClean="0"/>
              <a:t>for targeted advertising.</a:t>
            </a:r>
          </a:p>
        </p:txBody>
      </p:sp>
      <p:sp>
        <p:nvSpPr>
          <p:cNvPr id="4" name="Date Placeholder 3"/>
          <p:cNvSpPr>
            <a:spLocks noGrp="1"/>
          </p:cNvSpPr>
          <p:nvPr>
            <p:ph type="dt" sz="half" idx="10"/>
          </p:nvPr>
        </p:nvSpPr>
        <p:spPr/>
        <p:txBody>
          <a:bodyPr/>
          <a:lstStyle/>
          <a:p>
            <a:r>
              <a:rPr lang="en-US" altLang="ja-JP" smtClean="0"/>
              <a:t>February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3" name="日付プレースホルダ 2"/>
          <p:cNvSpPr>
            <a:spLocks noGrp="1"/>
          </p:cNvSpPr>
          <p:nvPr>
            <p:ph type="dt" sz="half" idx="10"/>
          </p:nvPr>
        </p:nvSpPr>
        <p:spPr/>
        <p:txBody>
          <a:bodyPr/>
          <a:lstStyle/>
          <a:p>
            <a:r>
              <a:rPr lang="en-US" altLang="ja-JP" smtClean="0"/>
              <a:t>February 2011</a:t>
            </a:r>
            <a:endParaRPr lang="en-US" altLang="ja-JP"/>
          </a:p>
        </p:txBody>
      </p:sp>
      <p:sp>
        <p:nvSpPr>
          <p:cNvPr id="4" name="フッター プレースホルダ 3"/>
          <p:cNvSpPr>
            <a:spLocks noGrp="1"/>
          </p:cNvSpPr>
          <p:nvPr>
            <p:ph type="ftr" sz="quarter" idx="11"/>
          </p:nvPr>
        </p:nvSpPr>
        <p:spPr/>
        <p:txBody>
          <a:body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B0F5319-FD8A-3346-B5E7-F356E79E4745}" type="slidenum">
              <a:rPr lang="en-US" altLang="ja-JP" smtClean="0"/>
              <a:pPr/>
              <a:t>9</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33695</TotalTime>
  <Words>1748</Words>
  <Application>Microsoft Macintosh PowerPoint</Application>
  <PresentationFormat>画面に合わせる (4:3)</PresentationFormat>
  <Paragraphs>166</Paragraphs>
  <Slides>9</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802-11-Submission</vt:lpstr>
      <vt:lpstr>Use Case Scenario for TGai</vt:lpstr>
      <vt:lpstr>Abstract</vt:lpstr>
      <vt:lpstr>Use Cases for TGai</vt:lpstr>
      <vt:lpstr>Hot-Spot Pass-Through Internet Access</vt:lpstr>
      <vt:lpstr>Train V2I Access</vt:lpstr>
      <vt:lpstr>Simultaneous channel switch of large user groups</vt:lpstr>
      <vt:lpstr>Use Case 4: Coupons Distribution: Overview</vt:lpstr>
      <vt:lpstr>Coupon Distribution</vt:lpstr>
      <vt:lpstr>Questions &amp; Comments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Senario for TGai</dc:title>
  <dc:subject/>
  <dc:creator>Hitoshi MORIOKA</dc:creator>
  <cp:keywords/>
  <dc:description/>
  <cp:lastModifiedBy>Morioka Hitoshi</cp:lastModifiedBy>
  <cp:revision>79</cp:revision>
  <cp:lastPrinted>1998-02-10T13:28:06Z</cp:lastPrinted>
  <dcterms:created xsi:type="dcterms:W3CDTF">2011-01-27T06:33:00Z</dcterms:created>
  <dcterms:modified xsi:type="dcterms:W3CDTF">2011-02-01T12:55:05Z</dcterms:modified>
  <cp:category/>
</cp:coreProperties>
</file>