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2"/>
  </p:notesMasterIdLst>
  <p:handoutMasterIdLst>
    <p:handoutMasterId r:id="rId123"/>
  </p:handoutMasterIdLst>
  <p:sldIdLst>
    <p:sldId id="256" r:id="rId2"/>
    <p:sldId id="265" r:id="rId3"/>
    <p:sldId id="257" r:id="rId4"/>
    <p:sldId id="2366" r:id="rId5"/>
    <p:sldId id="2367" r:id="rId6"/>
    <p:sldId id="267" r:id="rId7"/>
    <p:sldId id="268" r:id="rId8"/>
    <p:sldId id="269" r:id="rId9"/>
    <p:sldId id="270" r:id="rId10"/>
    <p:sldId id="271" r:id="rId11"/>
    <p:sldId id="276" r:id="rId12"/>
    <p:sldId id="407" r:id="rId13"/>
    <p:sldId id="408" r:id="rId14"/>
    <p:sldId id="409" r:id="rId15"/>
    <p:sldId id="410" r:id="rId16"/>
    <p:sldId id="411" r:id="rId17"/>
    <p:sldId id="412" r:id="rId18"/>
    <p:sldId id="413" r:id="rId19"/>
    <p:sldId id="272" r:id="rId20"/>
    <p:sldId id="414" r:id="rId21"/>
    <p:sldId id="415" r:id="rId22"/>
    <p:sldId id="691" r:id="rId23"/>
    <p:sldId id="569" r:id="rId24"/>
    <p:sldId id="345" r:id="rId25"/>
    <p:sldId id="690" r:id="rId26"/>
    <p:sldId id="694" r:id="rId27"/>
    <p:sldId id="693" r:id="rId28"/>
    <p:sldId id="2402" r:id="rId29"/>
    <p:sldId id="2403" r:id="rId30"/>
    <p:sldId id="679" r:id="rId31"/>
    <p:sldId id="680" r:id="rId32"/>
    <p:sldId id="2404" r:id="rId33"/>
    <p:sldId id="2405" r:id="rId34"/>
    <p:sldId id="2409" r:id="rId35"/>
    <p:sldId id="687" r:id="rId36"/>
    <p:sldId id="2410" r:id="rId37"/>
    <p:sldId id="2411" r:id="rId38"/>
    <p:sldId id="2412" r:id="rId39"/>
    <p:sldId id="2413" r:id="rId40"/>
    <p:sldId id="696" r:id="rId41"/>
    <p:sldId id="2414" r:id="rId42"/>
    <p:sldId id="2415" r:id="rId43"/>
    <p:sldId id="2374" r:id="rId44"/>
    <p:sldId id="2370" r:id="rId45"/>
    <p:sldId id="2371" r:id="rId46"/>
    <p:sldId id="2375" r:id="rId47"/>
    <p:sldId id="2416" r:id="rId48"/>
    <p:sldId id="2376" r:id="rId49"/>
    <p:sldId id="2418" r:id="rId50"/>
    <p:sldId id="2392" r:id="rId51"/>
    <p:sldId id="2417" r:id="rId52"/>
    <p:sldId id="2400" r:id="rId53"/>
    <p:sldId id="709" r:id="rId54"/>
    <p:sldId id="2432" r:id="rId55"/>
    <p:sldId id="2433" r:id="rId56"/>
    <p:sldId id="2434" r:id="rId57"/>
    <p:sldId id="2435" r:id="rId58"/>
    <p:sldId id="2436" r:id="rId59"/>
    <p:sldId id="2437" r:id="rId60"/>
    <p:sldId id="2438" r:id="rId61"/>
    <p:sldId id="2439" r:id="rId62"/>
    <p:sldId id="2440" r:id="rId63"/>
    <p:sldId id="2441" r:id="rId64"/>
    <p:sldId id="2446" r:id="rId65"/>
    <p:sldId id="2442" r:id="rId66"/>
    <p:sldId id="2443" r:id="rId67"/>
    <p:sldId id="2444" r:id="rId68"/>
    <p:sldId id="2445" r:id="rId69"/>
    <p:sldId id="2447" r:id="rId70"/>
    <p:sldId id="2448" r:id="rId71"/>
    <p:sldId id="2449" r:id="rId72"/>
    <p:sldId id="2451" r:id="rId73"/>
    <p:sldId id="2452" r:id="rId74"/>
    <p:sldId id="2453" r:id="rId75"/>
    <p:sldId id="2454" r:id="rId76"/>
    <p:sldId id="2455" r:id="rId77"/>
    <p:sldId id="2456" r:id="rId78"/>
    <p:sldId id="2457" r:id="rId79"/>
    <p:sldId id="2458" r:id="rId80"/>
    <p:sldId id="2459" r:id="rId81"/>
    <p:sldId id="2460" r:id="rId82"/>
    <p:sldId id="2461" r:id="rId83"/>
    <p:sldId id="2462" r:id="rId84"/>
    <p:sldId id="2463" r:id="rId85"/>
    <p:sldId id="2464" r:id="rId86"/>
    <p:sldId id="2465" r:id="rId87"/>
    <p:sldId id="2466" r:id="rId88"/>
    <p:sldId id="2467" r:id="rId89"/>
    <p:sldId id="2468" r:id="rId90"/>
    <p:sldId id="2469" r:id="rId91"/>
    <p:sldId id="2470" r:id="rId92"/>
    <p:sldId id="2471" r:id="rId93"/>
    <p:sldId id="2472" r:id="rId94"/>
    <p:sldId id="2473" r:id="rId95"/>
    <p:sldId id="2474" r:id="rId96"/>
    <p:sldId id="2475" r:id="rId97"/>
    <p:sldId id="2483" r:id="rId98"/>
    <p:sldId id="2484" r:id="rId99"/>
    <p:sldId id="2485" r:id="rId100"/>
    <p:sldId id="2486" r:id="rId101"/>
    <p:sldId id="2487" r:id="rId102"/>
    <p:sldId id="2488" r:id="rId103"/>
    <p:sldId id="2489" r:id="rId104"/>
    <p:sldId id="2476" r:id="rId105"/>
    <p:sldId id="2477" r:id="rId106"/>
    <p:sldId id="2478" r:id="rId107"/>
    <p:sldId id="2479" r:id="rId108"/>
    <p:sldId id="2480" r:id="rId109"/>
    <p:sldId id="2481" r:id="rId110"/>
    <p:sldId id="2482" r:id="rId111"/>
    <p:sldId id="315" r:id="rId112"/>
    <p:sldId id="312" r:id="rId113"/>
    <p:sldId id="318" r:id="rId114"/>
    <p:sldId id="472" r:id="rId115"/>
    <p:sldId id="473" r:id="rId116"/>
    <p:sldId id="474" r:id="rId117"/>
    <p:sldId id="480" r:id="rId118"/>
    <p:sldId id="259" r:id="rId119"/>
    <p:sldId id="260" r:id="rId120"/>
    <p:sldId id="261" r:id="rId121"/>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1D38888-79E6-4B8F-A7E5-96BDED502F2F}">
          <p14:sldIdLst>
            <p14:sldId id="256"/>
            <p14:sldId id="265"/>
            <p14:sldId id="257"/>
            <p14:sldId id="2366"/>
            <p14:sldId id="2367"/>
            <p14:sldId id="267"/>
            <p14:sldId id="268"/>
            <p14:sldId id="269"/>
            <p14:sldId id="270"/>
            <p14:sldId id="271"/>
            <p14:sldId id="276"/>
            <p14:sldId id="407"/>
            <p14:sldId id="408"/>
            <p14:sldId id="409"/>
            <p14:sldId id="410"/>
            <p14:sldId id="411"/>
            <p14:sldId id="412"/>
            <p14:sldId id="413"/>
            <p14:sldId id="272"/>
            <p14:sldId id="414"/>
            <p14:sldId id="415"/>
            <p14:sldId id="691"/>
            <p14:sldId id="569"/>
            <p14:sldId id="345"/>
          </p14:sldIdLst>
        </p14:section>
        <p14:section name="March 7th - March IEEE electronic meeting" id="{DE843586-E506-4D30-A655-52B441F0114A}">
          <p14:sldIdLst>
            <p14:sldId id="690"/>
            <p14:sldId id="694"/>
            <p14:sldId id="693"/>
            <p14:sldId id="2402"/>
            <p14:sldId id="2403"/>
            <p14:sldId id="679"/>
            <p14:sldId id="680"/>
          </p14:sldIdLst>
        </p14:section>
        <p14:section name="March 8th - March IEEE electronic meeting" id="{347EDFAB-725B-4685-8406-804F1F654820}">
          <p14:sldIdLst>
            <p14:sldId id="2404"/>
            <p14:sldId id="2405"/>
            <p14:sldId id="2409"/>
            <p14:sldId id="687"/>
            <p14:sldId id="2410"/>
          </p14:sldIdLst>
        </p14:section>
        <p14:section name="March 9th - March IEEE electronic meeting" id="{0AD43289-B43F-47F1-8F81-0E941BD8A437}">
          <p14:sldIdLst>
            <p14:sldId id="2411"/>
            <p14:sldId id="2412"/>
            <p14:sldId id="2413"/>
            <p14:sldId id="696"/>
            <p14:sldId id="2414"/>
          </p14:sldIdLst>
        </p14:section>
        <p14:section name="March 10th - March IEEE electronic meeting" id="{88E20B98-9F37-4AE9-88CD-12E1CB447674}">
          <p14:sldIdLst>
            <p14:sldId id="2415"/>
            <p14:sldId id="2374"/>
            <p14:sldId id="2370"/>
            <p14:sldId id="2371"/>
          </p14:sldIdLst>
        </p14:section>
        <p14:section name="March 14th - March IEEE electronic meeting" id="{98ADCD1A-FEF1-4D07-971E-B12E8A6753FD}">
          <p14:sldIdLst>
            <p14:sldId id="2375"/>
            <p14:sldId id="2416"/>
            <p14:sldId id="2376"/>
            <p14:sldId id="2418"/>
            <p14:sldId id="2392"/>
            <p14:sldId id="2417"/>
            <p14:sldId id="2400"/>
            <p14:sldId id="709"/>
          </p14:sldIdLst>
        </p14:section>
        <p14:section name="March 16th - CRC Telecon" id="{D069C435-EDCB-4CC7-9E6B-5B3601B60FA8}">
          <p14:sldIdLst>
            <p14:sldId id="2432"/>
            <p14:sldId id="2433"/>
            <p14:sldId id="2434"/>
            <p14:sldId id="2435"/>
            <p14:sldId id="2436"/>
            <p14:sldId id="2437"/>
            <p14:sldId id="2438"/>
          </p14:sldIdLst>
        </p14:section>
        <p14:section name="March 23rd CRC Telecon" id="{7C92B8EA-03EC-4C5F-B1EF-2D57FE07E57F}">
          <p14:sldIdLst>
            <p14:sldId id="2439"/>
            <p14:sldId id="2440"/>
            <p14:sldId id="2441"/>
            <p14:sldId id="2446"/>
            <p14:sldId id="2442"/>
            <p14:sldId id="2443"/>
            <p14:sldId id="2444"/>
            <p14:sldId id="2445"/>
          </p14:sldIdLst>
        </p14:section>
        <p14:section name="March 30th CRC Telecon" id="{C7F16B14-EFA9-48A8-8152-67D0ACFE2806}">
          <p14:sldIdLst>
            <p14:sldId id="2447"/>
            <p14:sldId id="2448"/>
            <p14:sldId id="2449"/>
            <p14:sldId id="2451"/>
            <p14:sldId id="2452"/>
            <p14:sldId id="2453"/>
            <p14:sldId id="2454"/>
          </p14:sldIdLst>
        </p14:section>
        <p14:section name="April 6th CRC Telecon" id="{535E88A5-7C20-4758-8EDE-96518F0D6DC7}">
          <p14:sldIdLst>
            <p14:sldId id="2455"/>
            <p14:sldId id="2456"/>
            <p14:sldId id="2457"/>
            <p14:sldId id="2458"/>
            <p14:sldId id="2459"/>
            <p14:sldId id="2460"/>
            <p14:sldId id="2461"/>
          </p14:sldIdLst>
        </p14:section>
        <p14:section name="April 13th CRC Telecon" id="{1ABACEBA-9969-4DF2-B2A4-DBF5123D1B37}">
          <p14:sldIdLst>
            <p14:sldId id="2462"/>
            <p14:sldId id="2463"/>
            <p14:sldId id="2464"/>
            <p14:sldId id="2465"/>
            <p14:sldId id="2466"/>
            <p14:sldId id="2467"/>
            <p14:sldId id="2468"/>
          </p14:sldIdLst>
        </p14:section>
        <p14:section name="April 20th CRC Telecon" id="{147478DA-9309-45BF-AE66-4007D9868AD2}">
          <p14:sldIdLst>
            <p14:sldId id="2469"/>
            <p14:sldId id="2470"/>
            <p14:sldId id="2471"/>
            <p14:sldId id="2472"/>
            <p14:sldId id="2473"/>
            <p14:sldId id="2474"/>
            <p14:sldId id="2475"/>
          </p14:sldIdLst>
        </p14:section>
        <p14:section name="April 27th CRC Telecon" id="{7D36813F-1C96-4A1E-930B-1DFFE991333C}">
          <p14:sldIdLst>
            <p14:sldId id="2483"/>
            <p14:sldId id="2484"/>
            <p14:sldId id="2485"/>
            <p14:sldId id="2486"/>
            <p14:sldId id="2487"/>
            <p14:sldId id="2488"/>
            <p14:sldId id="2489"/>
          </p14:sldIdLst>
        </p14:section>
        <p14:section name="May 4th CRC Telecon" id="{D48CAB72-1FD8-4A56-A245-017B5FDD0DB5}">
          <p14:sldIdLst>
            <p14:sldId id="2476"/>
            <p14:sldId id="2477"/>
            <p14:sldId id="2478"/>
            <p14:sldId id="2479"/>
            <p14:sldId id="2480"/>
            <p14:sldId id="2481"/>
            <p14:sldId id="2482"/>
          </p14:sldIdLst>
        </p14:section>
        <p14:section name="Backup" id="{62682A0D-7317-4EE9-B56C-63AD74488E19}">
          <p14:sldIdLst>
            <p14:sldId id="315"/>
            <p14:sldId id="312"/>
            <p14:sldId id="318"/>
            <p14:sldId id="472"/>
            <p14:sldId id="473"/>
            <p14:sldId id="474"/>
            <p14:sldId id="480"/>
            <p14:sldId id="259"/>
            <p14:sldId id="260"/>
            <p14:sldId id="2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3581F1-388D-4A5D-9FF9-28EC1EE32C86}" v="2" dt="2022-05-04T14:49:55.810"/>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02" autoAdjust="0"/>
    <p:restoredTop sz="96807" autoAdjust="0"/>
  </p:normalViewPr>
  <p:slideViewPr>
    <p:cSldViewPr>
      <p:cViewPr varScale="1">
        <p:scale>
          <a:sx n="126" d="100"/>
          <a:sy n="126" d="100"/>
        </p:scale>
        <p:origin x="210" y="132"/>
      </p:cViewPr>
      <p:guideLst>
        <p:guide orient="horz" pos="2160"/>
        <p:guide pos="3840"/>
      </p:guideLst>
    </p:cSldViewPr>
  </p:slideViewPr>
  <p:outlineViewPr>
    <p:cViewPr varScale="1">
      <p:scale>
        <a:sx n="170" d="200"/>
        <a:sy n="170" d="200"/>
      </p:scale>
      <p:origin x="0" y="0"/>
    </p:cViewPr>
  </p:outlineViewPr>
  <p:notesTextViewPr>
    <p:cViewPr>
      <p:scale>
        <a:sx n="3" d="2"/>
        <a:sy n="3" d="2"/>
      </p:scale>
      <p:origin x="0" y="0"/>
    </p:cViewPr>
  </p:notesTextViewPr>
  <p:notesViewPr>
    <p:cSldViewPr>
      <p:cViewPr varScale="1">
        <p:scale>
          <a:sx n="83" d="100"/>
          <a:sy n="83" d="100"/>
        </p:scale>
        <p:origin x="38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128" Type="http://schemas.microsoft.com/office/2016/11/relationships/changesInfo" Target="changesInfos/changesInfo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presProps" Target="presProps.xml"/><Relationship Id="rId12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gev, Jonathan" userId="7c67a1b0-8725-4553-8055-0888dbcaef94" providerId="ADAL" clId="{483581F1-388D-4A5D-9FF9-28EC1EE32C86}"/>
    <pc:docChg chg="undo custSel addSld modSld sldOrd modMainMaster modSection">
      <pc:chgData name="Segev, Jonathan" userId="7c67a1b0-8725-4553-8055-0888dbcaef94" providerId="ADAL" clId="{483581F1-388D-4A5D-9FF9-28EC1EE32C86}" dt="2022-05-04T14:57:37.006" v="191" actId="17846"/>
      <pc:docMkLst>
        <pc:docMk/>
      </pc:docMkLst>
      <pc:sldChg chg="modSp mod">
        <pc:chgData name="Segev, Jonathan" userId="7c67a1b0-8725-4553-8055-0888dbcaef94" providerId="ADAL" clId="{483581F1-388D-4A5D-9FF9-28EC1EE32C86}" dt="2022-05-04T14:49:42.454" v="9" actId="20577"/>
        <pc:sldMkLst>
          <pc:docMk/>
          <pc:sldMk cId="0" sldId="256"/>
        </pc:sldMkLst>
        <pc:spChg chg="mod">
          <ac:chgData name="Segev, Jonathan" userId="7c67a1b0-8725-4553-8055-0888dbcaef94" providerId="ADAL" clId="{483581F1-388D-4A5D-9FF9-28EC1EE32C86}" dt="2022-05-04T14:49:42.454" v="9" actId="20577"/>
          <ac:spMkLst>
            <pc:docMk/>
            <pc:sldMk cId="0" sldId="256"/>
            <ac:spMk id="3074" creationId="{00000000-0000-0000-0000-000000000000}"/>
          </ac:spMkLst>
        </pc:spChg>
      </pc:sldChg>
      <pc:sldChg chg="ord">
        <pc:chgData name="Segev, Jonathan" userId="7c67a1b0-8725-4553-8055-0888dbcaef94" providerId="ADAL" clId="{483581F1-388D-4A5D-9FF9-28EC1EE32C86}" dt="2022-05-04T14:57:05.997" v="190"/>
        <pc:sldMkLst>
          <pc:docMk/>
          <pc:sldMk cId="3230046350" sldId="2469"/>
        </pc:sldMkLst>
      </pc:sldChg>
      <pc:sldChg chg="ord">
        <pc:chgData name="Segev, Jonathan" userId="7c67a1b0-8725-4553-8055-0888dbcaef94" providerId="ADAL" clId="{483581F1-388D-4A5D-9FF9-28EC1EE32C86}" dt="2022-05-04T14:57:05.997" v="190"/>
        <pc:sldMkLst>
          <pc:docMk/>
          <pc:sldMk cId="2802679820" sldId="2470"/>
        </pc:sldMkLst>
      </pc:sldChg>
      <pc:sldChg chg="ord">
        <pc:chgData name="Segev, Jonathan" userId="7c67a1b0-8725-4553-8055-0888dbcaef94" providerId="ADAL" clId="{483581F1-388D-4A5D-9FF9-28EC1EE32C86}" dt="2022-05-04T14:57:05.997" v="190"/>
        <pc:sldMkLst>
          <pc:docMk/>
          <pc:sldMk cId="4244483444" sldId="2471"/>
        </pc:sldMkLst>
      </pc:sldChg>
      <pc:sldChg chg="ord">
        <pc:chgData name="Segev, Jonathan" userId="7c67a1b0-8725-4553-8055-0888dbcaef94" providerId="ADAL" clId="{483581F1-388D-4A5D-9FF9-28EC1EE32C86}" dt="2022-05-04T14:57:05.997" v="190"/>
        <pc:sldMkLst>
          <pc:docMk/>
          <pc:sldMk cId="3408248522" sldId="2472"/>
        </pc:sldMkLst>
      </pc:sldChg>
      <pc:sldChg chg="ord">
        <pc:chgData name="Segev, Jonathan" userId="7c67a1b0-8725-4553-8055-0888dbcaef94" providerId="ADAL" clId="{483581F1-388D-4A5D-9FF9-28EC1EE32C86}" dt="2022-05-04T14:57:05.997" v="190"/>
        <pc:sldMkLst>
          <pc:docMk/>
          <pc:sldMk cId="3335457204" sldId="2473"/>
        </pc:sldMkLst>
      </pc:sldChg>
      <pc:sldChg chg="ord">
        <pc:chgData name="Segev, Jonathan" userId="7c67a1b0-8725-4553-8055-0888dbcaef94" providerId="ADAL" clId="{483581F1-388D-4A5D-9FF9-28EC1EE32C86}" dt="2022-05-04T14:57:05.997" v="190"/>
        <pc:sldMkLst>
          <pc:docMk/>
          <pc:sldMk cId="2524744099" sldId="2474"/>
        </pc:sldMkLst>
      </pc:sldChg>
      <pc:sldChg chg="ord">
        <pc:chgData name="Segev, Jonathan" userId="7c67a1b0-8725-4553-8055-0888dbcaef94" providerId="ADAL" clId="{483581F1-388D-4A5D-9FF9-28EC1EE32C86}" dt="2022-05-04T14:57:05.997" v="190"/>
        <pc:sldMkLst>
          <pc:docMk/>
          <pc:sldMk cId="1105921604" sldId="2475"/>
        </pc:sldMkLst>
      </pc:sldChg>
      <pc:sldChg chg="modSp mod">
        <pc:chgData name="Segev, Jonathan" userId="7c67a1b0-8725-4553-8055-0888dbcaef94" providerId="ADAL" clId="{483581F1-388D-4A5D-9FF9-28EC1EE32C86}" dt="2022-05-04T14:53:52.340" v="94" actId="6549"/>
        <pc:sldMkLst>
          <pc:docMk/>
          <pc:sldMk cId="3874219719" sldId="2476"/>
        </pc:sldMkLst>
        <pc:spChg chg="mod">
          <ac:chgData name="Segev, Jonathan" userId="7c67a1b0-8725-4553-8055-0888dbcaef94" providerId="ADAL" clId="{483581F1-388D-4A5D-9FF9-28EC1EE32C86}" dt="2022-05-04T14:50:08.259" v="19" actId="6549"/>
          <ac:spMkLst>
            <pc:docMk/>
            <pc:sldMk cId="3874219719" sldId="2476"/>
            <ac:spMk id="2" creationId="{00000000-0000-0000-0000-000000000000}"/>
          </ac:spMkLst>
        </pc:spChg>
        <pc:spChg chg="mod">
          <ac:chgData name="Segev, Jonathan" userId="7c67a1b0-8725-4553-8055-0888dbcaef94" providerId="ADAL" clId="{483581F1-388D-4A5D-9FF9-28EC1EE32C86}" dt="2022-05-04T14:53:52.340" v="94" actId="6549"/>
          <ac:spMkLst>
            <pc:docMk/>
            <pc:sldMk cId="3874219719" sldId="2476"/>
            <ac:spMk id="3" creationId="{00000000-0000-0000-0000-000000000000}"/>
          </ac:spMkLst>
        </pc:spChg>
      </pc:sldChg>
      <pc:sldChg chg="modSp mod">
        <pc:chgData name="Segev, Jonathan" userId="7c67a1b0-8725-4553-8055-0888dbcaef94" providerId="ADAL" clId="{483581F1-388D-4A5D-9FF9-28EC1EE32C86}" dt="2022-05-04T14:54:49.969" v="96" actId="21"/>
        <pc:sldMkLst>
          <pc:docMk/>
          <pc:sldMk cId="2624298802" sldId="2477"/>
        </pc:sldMkLst>
        <pc:graphicFrameChg chg="modGraphic">
          <ac:chgData name="Segev, Jonathan" userId="7c67a1b0-8725-4553-8055-0888dbcaef94" providerId="ADAL" clId="{483581F1-388D-4A5D-9FF9-28EC1EE32C86}" dt="2022-05-04T14:54:49.969" v="96" actId="21"/>
          <ac:graphicFrameMkLst>
            <pc:docMk/>
            <pc:sldMk cId="2624298802" sldId="2477"/>
            <ac:graphicFrameMk id="7" creationId="{00000000-0000-0000-0000-000000000000}"/>
          </ac:graphicFrameMkLst>
        </pc:graphicFrameChg>
      </pc:sldChg>
      <pc:sldChg chg="modSp mod">
        <pc:chgData name="Segev, Jonathan" userId="7c67a1b0-8725-4553-8055-0888dbcaef94" providerId="ADAL" clId="{483581F1-388D-4A5D-9FF9-28EC1EE32C86}" dt="2022-05-04T14:52:59.293" v="57" actId="21"/>
        <pc:sldMkLst>
          <pc:docMk/>
          <pc:sldMk cId="3716186077" sldId="2479"/>
        </pc:sldMkLst>
        <pc:graphicFrameChg chg="modGraphic">
          <ac:chgData name="Segev, Jonathan" userId="7c67a1b0-8725-4553-8055-0888dbcaef94" providerId="ADAL" clId="{483581F1-388D-4A5D-9FF9-28EC1EE32C86}" dt="2022-05-04T14:52:59.293" v="57" actId="21"/>
          <ac:graphicFrameMkLst>
            <pc:docMk/>
            <pc:sldMk cId="3716186077" sldId="2479"/>
            <ac:graphicFrameMk id="7" creationId="{00000000-0000-0000-0000-000000000000}"/>
          </ac:graphicFrameMkLst>
        </pc:graphicFrameChg>
      </pc:sldChg>
      <pc:sldChg chg="modSp mod">
        <pc:chgData name="Segev, Jonathan" userId="7c67a1b0-8725-4553-8055-0888dbcaef94" providerId="ADAL" clId="{483581F1-388D-4A5D-9FF9-28EC1EE32C86}" dt="2022-05-04T14:56:05.241" v="188" actId="20577"/>
        <pc:sldMkLst>
          <pc:docMk/>
          <pc:sldMk cId="2371292303" sldId="2480"/>
        </pc:sldMkLst>
        <pc:spChg chg="mod">
          <ac:chgData name="Segev, Jonathan" userId="7c67a1b0-8725-4553-8055-0888dbcaef94" providerId="ADAL" clId="{483581F1-388D-4A5D-9FF9-28EC1EE32C86}" dt="2022-05-04T14:56:05.241" v="188" actId="20577"/>
          <ac:spMkLst>
            <pc:docMk/>
            <pc:sldMk cId="2371292303" sldId="2480"/>
            <ac:spMk id="8" creationId="{CC5B7EB9-3DEF-4981-89A9-614127FF9327}"/>
          </ac:spMkLst>
        </pc:spChg>
      </pc:sldChg>
      <pc:sldChg chg="modSp add mod">
        <pc:chgData name="Segev, Jonathan" userId="7c67a1b0-8725-4553-8055-0888dbcaef94" providerId="ADAL" clId="{483581F1-388D-4A5D-9FF9-28EC1EE32C86}" dt="2022-05-04T14:52:53.671" v="55" actId="6549"/>
        <pc:sldMkLst>
          <pc:docMk/>
          <pc:sldMk cId="1666105116" sldId="2483"/>
        </pc:sldMkLst>
        <pc:spChg chg="mod">
          <ac:chgData name="Segev, Jonathan" userId="7c67a1b0-8725-4553-8055-0888dbcaef94" providerId="ADAL" clId="{483581F1-388D-4A5D-9FF9-28EC1EE32C86}" dt="2022-05-04T14:52:53.671" v="55" actId="6549"/>
          <ac:spMkLst>
            <pc:docMk/>
            <pc:sldMk cId="1666105116" sldId="2483"/>
            <ac:spMk id="3" creationId="{00000000-0000-0000-0000-000000000000}"/>
          </ac:spMkLst>
        </pc:spChg>
      </pc:sldChg>
      <pc:sldChg chg="add">
        <pc:chgData name="Segev, Jonathan" userId="7c67a1b0-8725-4553-8055-0888dbcaef94" providerId="ADAL" clId="{483581F1-388D-4A5D-9FF9-28EC1EE32C86}" dt="2022-05-04T14:49:55.809" v="10"/>
        <pc:sldMkLst>
          <pc:docMk/>
          <pc:sldMk cId="1395379707" sldId="2484"/>
        </pc:sldMkLst>
      </pc:sldChg>
      <pc:sldChg chg="add">
        <pc:chgData name="Segev, Jonathan" userId="7c67a1b0-8725-4553-8055-0888dbcaef94" providerId="ADAL" clId="{483581F1-388D-4A5D-9FF9-28EC1EE32C86}" dt="2022-05-04T14:49:55.809" v="10"/>
        <pc:sldMkLst>
          <pc:docMk/>
          <pc:sldMk cId="3401011987" sldId="2485"/>
        </pc:sldMkLst>
      </pc:sldChg>
      <pc:sldChg chg="add">
        <pc:chgData name="Segev, Jonathan" userId="7c67a1b0-8725-4553-8055-0888dbcaef94" providerId="ADAL" clId="{483581F1-388D-4A5D-9FF9-28EC1EE32C86}" dt="2022-05-04T14:49:55.809" v="10"/>
        <pc:sldMkLst>
          <pc:docMk/>
          <pc:sldMk cId="115069525" sldId="2486"/>
        </pc:sldMkLst>
      </pc:sldChg>
      <pc:sldChg chg="add">
        <pc:chgData name="Segev, Jonathan" userId="7c67a1b0-8725-4553-8055-0888dbcaef94" providerId="ADAL" clId="{483581F1-388D-4A5D-9FF9-28EC1EE32C86}" dt="2022-05-04T14:49:55.809" v="10"/>
        <pc:sldMkLst>
          <pc:docMk/>
          <pc:sldMk cId="2381407642" sldId="2487"/>
        </pc:sldMkLst>
      </pc:sldChg>
      <pc:sldChg chg="add">
        <pc:chgData name="Segev, Jonathan" userId="7c67a1b0-8725-4553-8055-0888dbcaef94" providerId="ADAL" clId="{483581F1-388D-4A5D-9FF9-28EC1EE32C86}" dt="2022-05-04T14:49:55.809" v="10"/>
        <pc:sldMkLst>
          <pc:docMk/>
          <pc:sldMk cId="2053505272" sldId="2488"/>
        </pc:sldMkLst>
      </pc:sldChg>
      <pc:sldChg chg="add">
        <pc:chgData name="Segev, Jonathan" userId="7c67a1b0-8725-4553-8055-0888dbcaef94" providerId="ADAL" clId="{483581F1-388D-4A5D-9FF9-28EC1EE32C86}" dt="2022-05-04T14:49:55.809" v="10"/>
        <pc:sldMkLst>
          <pc:docMk/>
          <pc:sldMk cId="4284465189" sldId="2489"/>
        </pc:sldMkLst>
      </pc:sldChg>
      <pc:sldMasterChg chg="modSp mod">
        <pc:chgData name="Segev, Jonathan" userId="7c67a1b0-8725-4553-8055-0888dbcaef94" providerId="ADAL" clId="{483581F1-388D-4A5D-9FF9-28EC1EE32C86}" dt="2022-05-04T14:49:17.884" v="1" actId="20577"/>
        <pc:sldMasterMkLst>
          <pc:docMk/>
          <pc:sldMasterMk cId="0" sldId="2147483648"/>
        </pc:sldMasterMkLst>
        <pc:spChg chg="mod">
          <ac:chgData name="Segev, Jonathan" userId="7c67a1b0-8725-4553-8055-0888dbcaef94" providerId="ADAL" clId="{483581F1-388D-4A5D-9FF9-28EC1EE32C86}" dt="2022-05-04T14:49:17.884" v="1" actId="20577"/>
          <ac:spMkLst>
            <pc:docMk/>
            <pc:sldMasterMk cId="0" sldId="2147483648"/>
            <ac:spMk id="10" creationId="{00000000-0000-0000-0000-000000000000}"/>
          </ac:spMkLst>
        </pc:spChg>
      </pc:sldMasterChg>
    </pc:docChg>
  </pc:docChgLst>
  <pc:docChgLst>
    <pc:chgData name="Segev, Jonathan" userId="7c67a1b0-8725-4553-8055-0888dbcaef94" providerId="ADAL" clId="{5127BD85-38B4-4796-BFB4-05E3D7E60ECE}"/>
    <pc:docChg chg="modMainMaster">
      <pc:chgData name="Segev, Jonathan" userId="7c67a1b0-8725-4553-8055-0888dbcaef94" providerId="ADAL" clId="{5127BD85-38B4-4796-BFB4-05E3D7E60ECE}" dt="2022-04-27T20:53:38.857" v="1" actId="20577"/>
      <pc:docMkLst>
        <pc:docMk/>
      </pc:docMkLst>
      <pc:sldMasterChg chg="modSp mod">
        <pc:chgData name="Segev, Jonathan" userId="7c67a1b0-8725-4553-8055-0888dbcaef94" providerId="ADAL" clId="{5127BD85-38B4-4796-BFB4-05E3D7E60ECE}" dt="2022-04-27T20:53:38.857" v="1" actId="20577"/>
        <pc:sldMasterMkLst>
          <pc:docMk/>
          <pc:sldMasterMk cId="0" sldId="2147483648"/>
        </pc:sldMasterMkLst>
        <pc:spChg chg="mod">
          <ac:chgData name="Segev, Jonathan" userId="7c67a1b0-8725-4553-8055-0888dbcaef94" providerId="ADAL" clId="{5127BD85-38B4-4796-BFB4-05E3D7E60ECE}" dt="2022-04-27T20:53:38.857" v="1" actId="20577"/>
          <ac:spMkLst>
            <pc:docMk/>
            <pc:sldMasterMk cId="0" sldId="2147483648"/>
            <ac:spMk id="10" creationId="{00000000-0000-0000-0000-000000000000}"/>
          </ac:spMkLst>
        </pc:sp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dirty="0"/>
              <a:t>P802.11az</a:t>
            </a:r>
            <a:r>
              <a:rPr lang="en-US" baseline="0" dirty="0"/>
              <a:t> </a:t>
            </a:r>
            <a:r>
              <a:rPr lang="en-US" dirty="0"/>
              <a:t>SA1</a:t>
            </a:r>
            <a:r>
              <a:rPr lang="en-US" baseline="0" dirty="0"/>
              <a:t> CR Status</a:t>
            </a:r>
            <a:endParaRPr lang="en-US" dirty="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294623498792468"/>
          <c:y val="0.16645970674947"/>
          <c:w val="0.86251844759057739"/>
          <c:h val="0.64167057773928859"/>
        </c:manualLayout>
      </c:layout>
      <c:barChart>
        <c:barDir val="col"/>
        <c:grouping val="clustered"/>
        <c:varyColors val="0"/>
        <c:ser>
          <c:idx val="0"/>
          <c:order val="0"/>
          <c:tx>
            <c:strRef>
              <c:f>Sheet1!$B$1</c:f>
              <c:strCache>
                <c:ptCount val="1"/>
                <c:pt idx="0">
                  <c:v>Received</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3"/>
                <c:pt idx="0">
                  <c:v>Technical</c:v>
                </c:pt>
                <c:pt idx="1">
                  <c:v>General</c:v>
                </c:pt>
                <c:pt idx="2">
                  <c:v>Editorial</c:v>
                </c:pt>
              </c:strCache>
            </c:strRef>
          </c:cat>
          <c:val>
            <c:numRef>
              <c:f>Sheet1!$B$2:$B$5</c:f>
              <c:numCache>
                <c:formatCode>General</c:formatCode>
                <c:ptCount val="4"/>
                <c:pt idx="0">
                  <c:v>166</c:v>
                </c:pt>
                <c:pt idx="1">
                  <c:v>6</c:v>
                </c:pt>
                <c:pt idx="2">
                  <c:v>192</c:v>
                </c:pt>
              </c:numCache>
            </c:numRef>
          </c:val>
          <c:extLst>
            <c:ext xmlns:c16="http://schemas.microsoft.com/office/drawing/2014/chart" uri="{C3380CC4-5D6E-409C-BE32-E72D297353CC}">
              <c16:uniqueId val="{00000000-35B4-4C31-973F-C05985E556BE}"/>
            </c:ext>
          </c:extLst>
        </c:ser>
        <c:ser>
          <c:idx val="1"/>
          <c:order val="1"/>
          <c:tx>
            <c:strRef>
              <c:f>Sheet1!$C$1</c:f>
              <c:strCache>
                <c:ptCount val="1"/>
                <c:pt idx="0">
                  <c:v>Resolved</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3"/>
                <c:pt idx="0">
                  <c:v>Technical</c:v>
                </c:pt>
                <c:pt idx="1">
                  <c:v>General</c:v>
                </c:pt>
                <c:pt idx="2">
                  <c:v>Editorial</c:v>
                </c:pt>
              </c:strCache>
            </c:strRef>
          </c:cat>
          <c:val>
            <c:numRef>
              <c:f>Sheet1!$C$2:$C$5</c:f>
              <c:numCache>
                <c:formatCode>General</c:formatCode>
                <c:ptCount val="4"/>
                <c:pt idx="0">
                  <c:v>97</c:v>
                </c:pt>
                <c:pt idx="1">
                  <c:v>3</c:v>
                </c:pt>
                <c:pt idx="2">
                  <c:v>100</c:v>
                </c:pt>
              </c:numCache>
            </c:numRef>
          </c:val>
          <c:extLst>
            <c:ext xmlns:c16="http://schemas.microsoft.com/office/drawing/2014/chart" uri="{C3380CC4-5D6E-409C-BE32-E72D297353CC}">
              <c16:uniqueId val="{00000001-35B4-4C31-973F-C05985E556BE}"/>
            </c:ext>
          </c:extLst>
        </c:ser>
        <c:dLbls>
          <c:showLegendKey val="0"/>
          <c:showVal val="0"/>
          <c:showCatName val="0"/>
          <c:showSerName val="0"/>
          <c:showPercent val="0"/>
          <c:showBubbleSize val="0"/>
        </c:dLbls>
        <c:gapWidth val="100"/>
        <c:overlap val="-24"/>
        <c:axId val="1133470200"/>
        <c:axId val="1133476432"/>
      </c:barChart>
      <c:catAx>
        <c:axId val="11334702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3476432"/>
        <c:crosses val="autoZero"/>
        <c:auto val="1"/>
        <c:lblAlgn val="ctr"/>
        <c:lblOffset val="100"/>
        <c:noMultiLvlLbl val="0"/>
      </c:catAx>
      <c:valAx>
        <c:axId val="1133476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3470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dirty="0"/>
              <a:t>P802.11az</a:t>
            </a:r>
            <a:r>
              <a:rPr lang="en-US" baseline="0" dirty="0"/>
              <a:t> </a:t>
            </a:r>
            <a:r>
              <a:rPr lang="en-US" dirty="0"/>
              <a:t>SA1</a:t>
            </a:r>
            <a:r>
              <a:rPr lang="en-US" baseline="0" dirty="0"/>
              <a:t> CR Status</a:t>
            </a:r>
            <a:endParaRPr lang="en-US" dirty="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294623498792468"/>
          <c:y val="0.16645970674947"/>
          <c:w val="0.86251844759057739"/>
          <c:h val="0.64167057773928859"/>
        </c:manualLayout>
      </c:layout>
      <c:barChart>
        <c:barDir val="col"/>
        <c:grouping val="clustered"/>
        <c:varyColors val="0"/>
        <c:ser>
          <c:idx val="0"/>
          <c:order val="0"/>
          <c:tx>
            <c:strRef>
              <c:f>Sheet1!$B$1</c:f>
              <c:strCache>
                <c:ptCount val="1"/>
                <c:pt idx="0">
                  <c:v>Received</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3"/>
                <c:pt idx="0">
                  <c:v>Technical</c:v>
                </c:pt>
                <c:pt idx="1">
                  <c:v>General</c:v>
                </c:pt>
                <c:pt idx="2">
                  <c:v>Editorial</c:v>
                </c:pt>
              </c:strCache>
            </c:strRef>
          </c:cat>
          <c:val>
            <c:numRef>
              <c:f>Sheet1!$B$2:$B$5</c:f>
              <c:numCache>
                <c:formatCode>General</c:formatCode>
                <c:ptCount val="4"/>
                <c:pt idx="0">
                  <c:v>166</c:v>
                </c:pt>
                <c:pt idx="1">
                  <c:v>6</c:v>
                </c:pt>
                <c:pt idx="2">
                  <c:v>192</c:v>
                </c:pt>
              </c:numCache>
            </c:numRef>
          </c:val>
          <c:extLst>
            <c:ext xmlns:c16="http://schemas.microsoft.com/office/drawing/2014/chart" uri="{C3380CC4-5D6E-409C-BE32-E72D297353CC}">
              <c16:uniqueId val="{00000000-295F-4C00-90E0-E3944276C0A0}"/>
            </c:ext>
          </c:extLst>
        </c:ser>
        <c:ser>
          <c:idx val="1"/>
          <c:order val="1"/>
          <c:tx>
            <c:strRef>
              <c:f>Sheet1!$C$1</c:f>
              <c:strCache>
                <c:ptCount val="1"/>
                <c:pt idx="0">
                  <c:v>Resolved</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3"/>
                <c:pt idx="0">
                  <c:v>Technical</c:v>
                </c:pt>
                <c:pt idx="1">
                  <c:v>General</c:v>
                </c:pt>
                <c:pt idx="2">
                  <c:v>Editorial</c:v>
                </c:pt>
              </c:strCache>
            </c:strRef>
          </c:cat>
          <c:val>
            <c:numRef>
              <c:f>Sheet1!$C$2:$C$5</c:f>
              <c:numCache>
                <c:formatCode>General</c:formatCode>
                <c:ptCount val="4"/>
                <c:pt idx="0">
                  <c:v>131</c:v>
                </c:pt>
                <c:pt idx="1">
                  <c:v>3</c:v>
                </c:pt>
                <c:pt idx="2">
                  <c:v>100</c:v>
                </c:pt>
              </c:numCache>
            </c:numRef>
          </c:val>
          <c:extLst>
            <c:ext xmlns:c16="http://schemas.microsoft.com/office/drawing/2014/chart" uri="{C3380CC4-5D6E-409C-BE32-E72D297353CC}">
              <c16:uniqueId val="{00000001-295F-4C00-90E0-E3944276C0A0}"/>
            </c:ext>
          </c:extLst>
        </c:ser>
        <c:dLbls>
          <c:showLegendKey val="0"/>
          <c:showVal val="0"/>
          <c:showCatName val="0"/>
          <c:showSerName val="0"/>
          <c:showPercent val="0"/>
          <c:showBubbleSize val="0"/>
        </c:dLbls>
        <c:gapWidth val="100"/>
        <c:overlap val="-24"/>
        <c:axId val="1133470200"/>
        <c:axId val="1133476432"/>
      </c:barChart>
      <c:catAx>
        <c:axId val="11334702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3476432"/>
        <c:crosses val="autoZero"/>
        <c:auto val="1"/>
        <c:lblAlgn val="ctr"/>
        <c:lblOffset val="100"/>
        <c:noMultiLvlLbl val="0"/>
      </c:catAx>
      <c:valAx>
        <c:axId val="1133476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3470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5/4/2022</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43</a:t>
            </a:fld>
            <a:endParaRPr lang="en-US"/>
          </a:p>
        </p:txBody>
      </p:sp>
    </p:spTree>
    <p:extLst>
      <p:ext uri="{BB962C8B-B14F-4D97-AF65-F5344CB8AC3E}">
        <p14:creationId xmlns:p14="http://schemas.microsoft.com/office/powerpoint/2010/main" val="3169911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47</a:t>
            </a:fld>
            <a:endParaRPr lang="en-US"/>
          </a:p>
        </p:txBody>
      </p:sp>
    </p:spTree>
    <p:extLst>
      <p:ext uri="{BB962C8B-B14F-4D97-AF65-F5344CB8AC3E}">
        <p14:creationId xmlns:p14="http://schemas.microsoft.com/office/powerpoint/2010/main" val="3524309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55</a:t>
            </a:fld>
            <a:endParaRPr lang="en-US"/>
          </a:p>
        </p:txBody>
      </p:sp>
    </p:spTree>
    <p:extLst>
      <p:ext uri="{BB962C8B-B14F-4D97-AF65-F5344CB8AC3E}">
        <p14:creationId xmlns:p14="http://schemas.microsoft.com/office/powerpoint/2010/main" val="3679653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57</a:t>
            </a:fld>
            <a:endParaRPr lang="en-US"/>
          </a:p>
        </p:txBody>
      </p:sp>
    </p:spTree>
    <p:extLst>
      <p:ext uri="{BB962C8B-B14F-4D97-AF65-F5344CB8AC3E}">
        <p14:creationId xmlns:p14="http://schemas.microsoft.com/office/powerpoint/2010/main" val="1718895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62</a:t>
            </a:fld>
            <a:endParaRPr lang="en-US"/>
          </a:p>
        </p:txBody>
      </p:sp>
    </p:spTree>
    <p:extLst>
      <p:ext uri="{BB962C8B-B14F-4D97-AF65-F5344CB8AC3E}">
        <p14:creationId xmlns:p14="http://schemas.microsoft.com/office/powerpoint/2010/main" val="3460422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65</a:t>
            </a:fld>
            <a:endParaRPr lang="en-US"/>
          </a:p>
        </p:txBody>
      </p:sp>
    </p:spTree>
    <p:extLst>
      <p:ext uri="{BB962C8B-B14F-4D97-AF65-F5344CB8AC3E}">
        <p14:creationId xmlns:p14="http://schemas.microsoft.com/office/powerpoint/2010/main" val="47492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70</a:t>
            </a:fld>
            <a:endParaRPr lang="en-US"/>
          </a:p>
        </p:txBody>
      </p:sp>
    </p:spTree>
    <p:extLst>
      <p:ext uri="{BB962C8B-B14F-4D97-AF65-F5344CB8AC3E}">
        <p14:creationId xmlns:p14="http://schemas.microsoft.com/office/powerpoint/2010/main" val="3131540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72</a:t>
            </a:fld>
            <a:endParaRPr lang="en-US"/>
          </a:p>
        </p:txBody>
      </p:sp>
    </p:spTree>
    <p:extLst>
      <p:ext uri="{BB962C8B-B14F-4D97-AF65-F5344CB8AC3E}">
        <p14:creationId xmlns:p14="http://schemas.microsoft.com/office/powerpoint/2010/main" val="3602699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77</a:t>
            </a:fld>
            <a:endParaRPr lang="en-US"/>
          </a:p>
        </p:txBody>
      </p:sp>
    </p:spTree>
    <p:extLst>
      <p:ext uri="{BB962C8B-B14F-4D97-AF65-F5344CB8AC3E}">
        <p14:creationId xmlns:p14="http://schemas.microsoft.com/office/powerpoint/2010/main" val="1135223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79</a:t>
            </a:fld>
            <a:endParaRPr lang="en-US"/>
          </a:p>
        </p:txBody>
      </p:sp>
    </p:spTree>
    <p:extLst>
      <p:ext uri="{BB962C8B-B14F-4D97-AF65-F5344CB8AC3E}">
        <p14:creationId xmlns:p14="http://schemas.microsoft.com/office/powerpoint/2010/main" val="16239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1307280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84</a:t>
            </a:fld>
            <a:endParaRPr lang="en-US"/>
          </a:p>
        </p:txBody>
      </p:sp>
    </p:spTree>
    <p:extLst>
      <p:ext uri="{BB962C8B-B14F-4D97-AF65-F5344CB8AC3E}">
        <p14:creationId xmlns:p14="http://schemas.microsoft.com/office/powerpoint/2010/main" val="56186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86</a:t>
            </a:fld>
            <a:endParaRPr lang="en-US"/>
          </a:p>
        </p:txBody>
      </p:sp>
    </p:spTree>
    <p:extLst>
      <p:ext uri="{BB962C8B-B14F-4D97-AF65-F5344CB8AC3E}">
        <p14:creationId xmlns:p14="http://schemas.microsoft.com/office/powerpoint/2010/main" val="5475513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91</a:t>
            </a:fld>
            <a:endParaRPr lang="en-US"/>
          </a:p>
        </p:txBody>
      </p:sp>
    </p:spTree>
    <p:extLst>
      <p:ext uri="{BB962C8B-B14F-4D97-AF65-F5344CB8AC3E}">
        <p14:creationId xmlns:p14="http://schemas.microsoft.com/office/powerpoint/2010/main" val="19427098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93</a:t>
            </a:fld>
            <a:endParaRPr lang="en-US"/>
          </a:p>
        </p:txBody>
      </p:sp>
    </p:spTree>
    <p:extLst>
      <p:ext uri="{BB962C8B-B14F-4D97-AF65-F5344CB8AC3E}">
        <p14:creationId xmlns:p14="http://schemas.microsoft.com/office/powerpoint/2010/main" val="2843023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98</a:t>
            </a:fld>
            <a:endParaRPr lang="en-US"/>
          </a:p>
        </p:txBody>
      </p:sp>
    </p:spTree>
    <p:extLst>
      <p:ext uri="{BB962C8B-B14F-4D97-AF65-F5344CB8AC3E}">
        <p14:creationId xmlns:p14="http://schemas.microsoft.com/office/powerpoint/2010/main" val="7544176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100</a:t>
            </a:fld>
            <a:endParaRPr lang="en-US"/>
          </a:p>
        </p:txBody>
      </p:sp>
    </p:spTree>
    <p:extLst>
      <p:ext uri="{BB962C8B-B14F-4D97-AF65-F5344CB8AC3E}">
        <p14:creationId xmlns:p14="http://schemas.microsoft.com/office/powerpoint/2010/main" val="1843258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105</a:t>
            </a:fld>
            <a:endParaRPr lang="en-US"/>
          </a:p>
        </p:txBody>
      </p:sp>
    </p:spTree>
    <p:extLst>
      <p:ext uri="{BB962C8B-B14F-4D97-AF65-F5344CB8AC3E}">
        <p14:creationId xmlns:p14="http://schemas.microsoft.com/office/powerpoint/2010/main" val="29559509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107</a:t>
            </a:fld>
            <a:endParaRPr lang="en-US"/>
          </a:p>
        </p:txBody>
      </p:sp>
    </p:spTree>
    <p:extLst>
      <p:ext uri="{BB962C8B-B14F-4D97-AF65-F5344CB8AC3E}">
        <p14:creationId xmlns:p14="http://schemas.microsoft.com/office/powerpoint/2010/main" val="31440974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118</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119</a:t>
            </a:fld>
            <a:endParaRPr lang="en-US"/>
          </a:p>
        </p:txBody>
      </p:sp>
      <p:sp>
        <p:nvSpPr>
          <p:cNvPr id="16385"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120</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19</a:t>
            </a:fld>
            <a:endParaRPr lang="en-US"/>
          </a:p>
        </p:txBody>
      </p:sp>
    </p:spTree>
    <p:extLst>
      <p:ext uri="{BB962C8B-B14F-4D97-AF65-F5344CB8AC3E}">
        <p14:creationId xmlns:p14="http://schemas.microsoft.com/office/powerpoint/2010/main" val="184888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802.11-18/0302r0</a:t>
            </a:r>
          </a:p>
        </p:txBody>
      </p:sp>
      <p:sp>
        <p:nvSpPr>
          <p:cNvPr id="5" name="Date Placeholder 4"/>
          <p:cNvSpPr>
            <a:spLocks noGrp="1"/>
          </p:cNvSpPr>
          <p:nvPr>
            <p:ph type="dt" idx="11"/>
          </p:nvPr>
        </p:nvSpPr>
        <p:spPr/>
        <p:txBody>
          <a:bodyPr/>
          <a:lstStyle/>
          <a:p>
            <a:pPr>
              <a:defRPr/>
            </a:pPr>
            <a:r>
              <a:rPr lang="en-US"/>
              <a:t>March 2018</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02219" y="9000621"/>
            <a:ext cx="492121" cy="184666"/>
          </a:xfrm>
        </p:spPr>
        <p:txBody>
          <a:bodyPr/>
          <a:lstStyle/>
          <a:p>
            <a:pPr>
              <a:defRPr/>
            </a:pPr>
            <a:r>
              <a:rPr lang="en-US"/>
              <a:t>Page </a:t>
            </a:r>
            <a:fld id="{F4F34E98-D62A-4186-8764-CE3AA6FA445F}" type="slidenum">
              <a:rPr lang="en-US" smtClean="0"/>
              <a:pPr>
                <a:defRPr/>
              </a:pPr>
              <a:t>22</a:t>
            </a:fld>
            <a:endParaRPr lang="en-US"/>
          </a:p>
        </p:txBody>
      </p:sp>
    </p:spTree>
    <p:extLst>
      <p:ext uri="{BB962C8B-B14F-4D97-AF65-F5344CB8AC3E}">
        <p14:creationId xmlns:p14="http://schemas.microsoft.com/office/powerpoint/2010/main" val="2389840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24</a:t>
            </a:fld>
            <a:endParaRPr lang="en-US"/>
          </a:p>
        </p:txBody>
      </p:sp>
    </p:spTree>
    <p:extLst>
      <p:ext uri="{BB962C8B-B14F-4D97-AF65-F5344CB8AC3E}">
        <p14:creationId xmlns:p14="http://schemas.microsoft.com/office/powerpoint/2010/main" val="3063231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26</a:t>
            </a:fld>
            <a:endParaRPr lang="en-US"/>
          </a:p>
        </p:txBody>
      </p:sp>
    </p:spTree>
    <p:extLst>
      <p:ext uri="{BB962C8B-B14F-4D97-AF65-F5344CB8AC3E}">
        <p14:creationId xmlns:p14="http://schemas.microsoft.com/office/powerpoint/2010/main" val="2627459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33</a:t>
            </a:fld>
            <a:endParaRPr lang="en-US"/>
          </a:p>
        </p:txBody>
      </p:sp>
    </p:spTree>
    <p:extLst>
      <p:ext uri="{BB962C8B-B14F-4D97-AF65-F5344CB8AC3E}">
        <p14:creationId xmlns:p14="http://schemas.microsoft.com/office/powerpoint/2010/main" val="3230880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38</a:t>
            </a:fld>
            <a:endParaRPr lang="en-US"/>
          </a:p>
        </p:txBody>
      </p:sp>
    </p:spTree>
    <p:extLst>
      <p:ext uri="{BB962C8B-B14F-4D97-AF65-F5344CB8AC3E}">
        <p14:creationId xmlns:p14="http://schemas.microsoft.com/office/powerpoint/2010/main" val="813667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May 2022</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May 2022</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May 2022</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May 2022</a:t>
            </a:r>
            <a:endParaRPr lang="en-GB"/>
          </a:p>
        </p:txBody>
      </p:sp>
      <p:sp>
        <p:nvSpPr>
          <p:cNvPr id="6" name="Footer Placeholder 5"/>
          <p:cNvSpPr>
            <a:spLocks noGrp="1"/>
          </p:cNvSpPr>
          <p:nvPr>
            <p:ph type="ftr" idx="11"/>
          </p:nvPr>
        </p:nvSpPr>
        <p:spPr/>
        <p:txBody>
          <a:bodyPr/>
          <a:lstStyle>
            <a:lvl1pPr>
              <a:defRPr/>
            </a:lvl1pPr>
          </a:lstStyle>
          <a:p>
            <a:r>
              <a:rPr lang="en-GB"/>
              <a:t>Jonathan Segev, Intel corporation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May 2022</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May 2022</a:t>
            </a:r>
            <a:endParaRPr lang="en-GB"/>
          </a:p>
        </p:txBody>
      </p:sp>
      <p:sp>
        <p:nvSpPr>
          <p:cNvPr id="4" name="Footer Placeholder 3"/>
          <p:cNvSpPr>
            <a:spLocks noGrp="1"/>
          </p:cNvSpPr>
          <p:nvPr>
            <p:ph type="ftr" idx="11"/>
          </p:nvPr>
        </p:nvSpPr>
        <p:spPr/>
        <p:txBody>
          <a:bodyPr/>
          <a:lstStyle>
            <a:lvl1pPr>
              <a:defRPr/>
            </a:lvl1pPr>
          </a:lstStyle>
          <a:p>
            <a:r>
              <a:rPr lang="en-GB"/>
              <a:t>Jonathan Segev, Intel corporation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May 2022</a:t>
            </a:r>
            <a:endParaRPr lang="en-GB"/>
          </a:p>
        </p:txBody>
      </p:sp>
      <p:sp>
        <p:nvSpPr>
          <p:cNvPr id="3" name="Footer Placeholder 2"/>
          <p:cNvSpPr>
            <a:spLocks noGrp="1"/>
          </p:cNvSpPr>
          <p:nvPr>
            <p:ph type="ftr" idx="11"/>
          </p:nvPr>
        </p:nvSpPr>
        <p:spPr/>
        <p:txBody>
          <a:bodyPr/>
          <a:lstStyle>
            <a:lvl1pPr>
              <a:defRPr/>
            </a:lvl1pPr>
          </a:lstStyle>
          <a:p>
            <a:r>
              <a:rPr lang="en-GB"/>
              <a:t>Jonathan Segev, Intel corporation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May 2022</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May 2022</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May 2022</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802.11-22/224r17</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 TargetMode="Externa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www.ieee802.org/devdocs.shtml" TargetMode="External"/><Relationship Id="rId3" Type="http://schemas.openxmlformats.org/officeDocument/2006/relationships/hyperlink" Target="https://mentor.ieee.org/802-ec/dcn/17/ec-17-0120-29-0PNP-ieee-802-lmsc-chairs-guidelines.pdf" TargetMode="External"/><Relationship Id="rId7" Type="http://schemas.openxmlformats.org/officeDocument/2006/relationships/hyperlink" Target="http://www.ieee802.org/11/Rules/rules.shtml" TargetMode="External"/><Relationship Id="rId2" Type="http://schemas.openxmlformats.org/officeDocument/2006/relationships/hyperlink" Target="http://standards.ieee.org/board/aud/LMSC.pdf" TargetMode="External"/><Relationship Id="rId1" Type="http://schemas.openxmlformats.org/officeDocument/2006/relationships/slideLayout" Target="../slideLayouts/slideLayout2.xml"/><Relationship Id="rId6" Type="http://schemas.openxmlformats.org/officeDocument/2006/relationships/hyperlink" Target="https://mentor.ieee.org/802-ec/dcn/17/ec-17-0093-05-0PNP-ieee-802-participation-slide-ppt.ppt" TargetMode="External"/><Relationship Id="rId5" Type="http://schemas.openxmlformats.org/officeDocument/2006/relationships/hyperlink" Target="http://grouper.ieee.org/groups/802/PNP/approved/IEEE_802_LMSC_OM_approved_120725.pdf" TargetMode="External"/><Relationship Id="rId4" Type="http://schemas.openxmlformats.org/officeDocument/2006/relationships/hyperlink" Target="http://www.ieee802.org/PNP/approved/IEEE_802_WG_PandP_v19.pdf"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11/dcn/14/11-14-0629-22-0000-802-11-operations-manual.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 TargetMode="External"/><Relationship Id="rId2" Type="http://schemas.openxmlformats.org/officeDocument/2006/relationships/hyperlink" Target="https://web.cvent.com/event/a52db963-2965-420d-a846-1da2ea8ebb05/summary" TargetMode="External"/><Relationship Id="rId1" Type="http://schemas.openxmlformats.org/officeDocument/2006/relationships/slideLayout" Target="../slideLayouts/slideLayout2.xml"/><Relationship Id="rId4" Type="http://schemas.openxmlformats.org/officeDocument/2006/relationships/hyperlink" Target="https://imat.ieee.org/attendance"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rouper.ieee.org/groups/802/11/" TargetMode="External"/><Relationship Id="rId2" Type="http://schemas.openxmlformats.org/officeDocument/2006/relationships/hyperlink" Target="https://mentor.ieee.org/802.11/documents"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34032" y="695733"/>
            <a:ext cx="11201002"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a:t>Agenda for the March Electronic Meeting and </a:t>
            </a:r>
            <a:br>
              <a:rPr lang="en-US" altLang="en-US" dirty="0"/>
            </a:br>
            <a:r>
              <a:rPr lang="en-US" altLang="en-US" dirty="0"/>
              <a:t>the Following Telecons Agenda</a:t>
            </a:r>
            <a:endParaRPr lang="en-GB" dirty="0"/>
          </a:p>
        </p:txBody>
      </p:sp>
      <p:sp>
        <p:nvSpPr>
          <p:cNvPr id="3074" name="Rectangle 2"/>
          <p:cNvSpPr>
            <a:spLocks noGrp="1" noChangeArrowheads="1"/>
          </p:cNvSpPr>
          <p:nvPr>
            <p:ph type="subTitle" idx="1"/>
          </p:nvPr>
        </p:nvSpPr>
        <p:spPr>
          <a:xfrm>
            <a:off x="1526118" y="2313254"/>
            <a:ext cx="8534400" cy="381001"/>
          </a:xfrm>
          <a:ln/>
        </p:spPr>
        <p:txBody>
          <a:body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2022-05-04</a:t>
            </a:r>
          </a:p>
        </p:txBody>
      </p:sp>
      <p:sp>
        <p:nvSpPr>
          <p:cNvPr id="6" name="Date Placeholder 3"/>
          <p:cNvSpPr>
            <a:spLocks noGrp="1"/>
          </p:cNvSpPr>
          <p:nvPr>
            <p:ph type="dt" idx="10"/>
          </p:nvPr>
        </p:nvSpPr>
        <p:spPr/>
        <p:txBody>
          <a:bodyPr/>
          <a:lstStyle/>
          <a:p>
            <a:r>
              <a:rPr lang="en-US"/>
              <a:t>May 2022</a:t>
            </a:r>
            <a:endParaRPr lang="en-GB" dirty="0"/>
          </a:p>
        </p:txBody>
      </p:sp>
      <p:sp>
        <p:nvSpPr>
          <p:cNvPr id="7" name="Footer Placeholder 4"/>
          <p:cNvSpPr>
            <a:spLocks noGrp="1"/>
          </p:cNvSpPr>
          <p:nvPr>
            <p:ph type="ftr" idx="11"/>
          </p:nvPr>
        </p:nvSpPr>
        <p:spPr/>
        <p:txBody>
          <a:bodyPr/>
          <a:lstStyle/>
          <a:p>
            <a:r>
              <a:rPr lang="en-GB"/>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61652924"/>
              </p:ext>
            </p:extLst>
          </p:nvPr>
        </p:nvGraphicFramePr>
        <p:xfrm>
          <a:off x="929217" y="3268935"/>
          <a:ext cx="10542588" cy="2470150"/>
        </p:xfrm>
        <a:graphic>
          <a:graphicData uri="http://schemas.openxmlformats.org/presentationml/2006/ole">
            <mc:AlternateContent xmlns:mc="http://schemas.openxmlformats.org/markup-compatibility/2006">
              <mc:Choice xmlns:v="urn:schemas-microsoft-com:vml" Requires="v">
                <p:oleObj name="Document" r:id="rId3" imgW="10822609" imgH="2534496" progId="Word.Document.8">
                  <p:embed/>
                </p:oleObj>
              </mc:Choice>
              <mc:Fallback>
                <p:oleObj name="Document" r:id="rId3" imgW="10822609" imgH="2534496" progId="Word.Document.8">
                  <p:embed/>
                  <p:pic>
                    <p:nvPicPr>
                      <p:cNvPr id="3075" name="Object 3"/>
                      <p:cNvPicPr>
                        <a:picLocks noChangeAspect="1" noChangeArrowheads="1"/>
                      </p:cNvPicPr>
                      <p:nvPr/>
                    </p:nvPicPr>
                    <p:blipFill>
                      <a:blip r:embed="rId4"/>
                      <a:srcRect/>
                      <a:stretch>
                        <a:fillRect/>
                      </a:stretch>
                    </p:blipFill>
                    <p:spPr bwMode="auto">
                      <a:xfrm>
                        <a:off x="929217" y="3268935"/>
                        <a:ext cx="10542588" cy="2470150"/>
                      </a:xfrm>
                      <a:prstGeom prst="rect">
                        <a:avLst/>
                      </a:prstGeom>
                      <a:noFill/>
                    </p:spPr>
                  </p:pic>
                </p:oleObj>
              </mc:Fallback>
            </mc:AlternateContent>
          </a:graphicData>
        </a:graphic>
      </p:graphicFrame>
      <p:sp>
        <p:nvSpPr>
          <p:cNvPr id="3076" name="Rectangle 4"/>
          <p:cNvSpPr>
            <a:spLocks noChangeArrowheads="1"/>
          </p:cNvSpPr>
          <p:nvPr/>
        </p:nvSpPr>
        <p:spPr bwMode="auto">
          <a:xfrm>
            <a:off x="929217" y="2780928"/>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b="1" dirty="0">
                <a:solidFill>
                  <a:srgbClr val="000000"/>
                </a:solidFill>
              </a:rPr>
              <a:t>Authors</a:t>
            </a:r>
            <a:r>
              <a:rPr lang="en-GB" sz="2000" dirty="0">
                <a:solidFill>
                  <a:srgbClr val="000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14401" y="1751015"/>
            <a:ext cx="10361084" cy="4343400"/>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http://standards.ieee.org/develop/policies/antitrust.pdf</a:t>
            </a:r>
            <a:r>
              <a:rPr lang="en-US" altLang="en-US" sz="1400" dirty="0">
                <a:latin typeface="Calibri" panose="020F0502020204030204" pitchFamily="34" charset="0"/>
                <a:cs typeface="Calibri" panose="020F0502020204030204" pitchFamily="34" charset="0"/>
              </a:rPr>
              <a:t> </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Text Box 7">
            <a:extLst>
              <a:ext uri="{FF2B5EF4-FFF2-40B4-BE49-F238E27FC236}">
                <a16:creationId xmlns:a16="http://schemas.microsoft.com/office/drawing/2014/main" id="{6EE376DF-B823-47B7-9BF4-6E97CA5FB19A}"/>
              </a:ext>
            </a:extLst>
          </p:cNvPr>
          <p:cNvSpPr txBox="1">
            <a:spLocks noChangeArrowheads="1"/>
          </p:cNvSpPr>
          <p:nvPr/>
        </p:nvSpPr>
        <p:spPr bwMode="auto">
          <a:xfrm>
            <a:off x="10704512" y="6084121"/>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938007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nvPr>
        </p:nvGraphicFramePr>
        <p:xfrm>
          <a:off x="914401" y="1260086"/>
          <a:ext cx="10460567" cy="2773536"/>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pPr marL="0" algn="l" defTabSz="914400" rtl="0" eaLnBrk="1" latinLnBrk="0" hangingPunct="1"/>
                      <a:r>
                        <a:rPr lang="en-US" sz="1400" kern="1200" dirty="0">
                          <a:solidFill>
                            <a:schemeClr val="dk1"/>
                          </a:solidFill>
                          <a:latin typeface="+mn-lt"/>
                          <a:ea typeface="+mn-ea"/>
                          <a:cs typeface="+mn-cs"/>
                        </a:rPr>
                        <a:t>11-22-671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part 2 </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6"/>
                  </a:ext>
                </a:extLst>
              </a:tr>
              <a:tr h="0">
                <a:tc>
                  <a:txBody>
                    <a:bodyPr/>
                    <a:lstStyle/>
                    <a:p>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tc>
                  <a:txBody>
                    <a:bodyPr/>
                    <a:lstStyle/>
                    <a:p>
                      <a:endParaRPr lang="en-US" sz="1400" dirty="0"/>
                    </a:p>
                  </a:txBody>
                  <a:tcPr marT="45712" marB="45712"/>
                </a:tc>
                <a:extLst>
                  <a:ext uri="{0D108BD9-81ED-4DB2-BD59-A6C34878D82A}">
                    <a16:rowId xmlns:a16="http://schemas.microsoft.com/office/drawing/2014/main" val="803369196"/>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207270695"/>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4140801736"/>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588039014"/>
                  </a:ext>
                </a:extLst>
              </a:tr>
            </a:tbl>
          </a:graphicData>
        </a:graphic>
      </p:graphicFrame>
    </p:spTree>
    <p:extLst>
      <p:ext uri="{BB962C8B-B14F-4D97-AF65-F5344CB8AC3E}">
        <p14:creationId xmlns:p14="http://schemas.microsoft.com/office/powerpoint/2010/main" val="11506952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101</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238140764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05350527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28446518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May 4</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247802"/>
            <a:ext cx="10361084" cy="4846613"/>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SAB # 1 Status report D4.2 announcement (Roy Want) – 5 min </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11-22-672 CR SA1 CID 7211, 7212 and 7217 (Tianyu Wu) – follow up</a:t>
            </a:r>
          </a:p>
          <a:p>
            <a:pPr lvl="1" algn="just">
              <a:spcBef>
                <a:spcPct val="20000"/>
              </a:spcBef>
              <a:buFontTx/>
              <a:buChar char="•"/>
            </a:pPr>
            <a:r>
              <a:rPr lang="en-US" sz="1400" kern="1200" dirty="0">
                <a:solidFill>
                  <a:schemeClr val="dk1"/>
                </a:solidFill>
                <a:cs typeface="+mn-cs"/>
              </a:rPr>
              <a:t>11-22-671Proposed resolutions to miscellaneous CID 11az SAB#1 part 2 (Qi Wang) </a:t>
            </a:r>
          </a:p>
          <a:p>
            <a:pPr lvl="1" algn="just">
              <a:spcBef>
                <a:spcPct val="20000"/>
              </a:spcBef>
              <a:buFontTx/>
              <a:buChar char="•"/>
            </a:pPr>
            <a:r>
              <a:rPr lang="en-US" sz="1400" kern="1200" dirty="0">
                <a:solidFill>
                  <a:schemeClr val="dk1"/>
                </a:solidFill>
                <a:cs typeface="+mn-cs"/>
              </a:rPr>
              <a:t>CR as a group (7353 T, 7295 G) (Jonathan Segev) – as time permits</a:t>
            </a: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8742197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Apr. 26</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10516398"/>
              </p:ext>
            </p:extLst>
          </p:nvPr>
        </p:nvGraphicFramePr>
        <p:xfrm>
          <a:off x="914401" y="1260086"/>
          <a:ext cx="10460567" cy="1249616"/>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pPr marL="0" algn="l" defTabSz="914400" rtl="0" eaLnBrk="1" latinLnBrk="0" hangingPunct="1"/>
                      <a:r>
                        <a:rPr lang="en-US" sz="1400" kern="1200" dirty="0">
                          <a:solidFill>
                            <a:schemeClr val="dk1"/>
                          </a:solidFill>
                          <a:latin typeface="+mn-lt"/>
                          <a:ea typeface="+mn-ea"/>
                          <a:cs typeface="+mn-cs"/>
                        </a:rPr>
                        <a:t>11-22-671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part 2 </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1"/>
                  </a:ext>
                </a:extLst>
              </a:tr>
              <a:tr h="0">
                <a:tc>
                  <a:txBody>
                    <a:bodyPr/>
                    <a:lstStyle/>
                    <a:p>
                      <a:r>
                        <a:rPr lang="en-US" sz="1400" dirty="0"/>
                        <a:t>11-22-672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Tianyu Wu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SA1 CID 7211, 7212 and 7217</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8"/>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2429880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106</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91763601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46506629"/>
              </p:ext>
            </p:extLst>
          </p:nvPr>
        </p:nvGraphicFramePr>
        <p:xfrm>
          <a:off x="914401" y="1260086"/>
          <a:ext cx="10460567" cy="155440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pPr marL="0" algn="l" defTabSz="914400" rtl="0" eaLnBrk="1" latinLnBrk="0" hangingPunct="1"/>
                      <a:r>
                        <a:rPr lang="en-US" sz="1400" kern="1200" dirty="0">
                          <a:solidFill>
                            <a:schemeClr val="dk1"/>
                          </a:solidFill>
                          <a:latin typeface="+mn-lt"/>
                          <a:ea typeface="+mn-ea"/>
                          <a:cs typeface="+mn-cs"/>
                        </a:rPr>
                        <a:t>11-22-671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part 2 </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4"/>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207270695"/>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4140801736"/>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588039014"/>
                  </a:ext>
                </a:extLst>
              </a:tr>
            </a:tbl>
          </a:graphicData>
        </a:graphic>
      </p:graphicFrame>
    </p:spTree>
    <p:extLst>
      <p:ext uri="{BB962C8B-B14F-4D97-AF65-F5344CB8AC3E}">
        <p14:creationId xmlns:p14="http://schemas.microsoft.com/office/powerpoint/2010/main" val="371618607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108</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May	 	18</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For meeting occurring during the IEEE refer to WG agenda.</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237129230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13126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http://standards.ieee.org/develop/policies/bylaws/sect6-7.html#6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marL="914400" lvl="2" indent="0">
              <a:lnSpc>
                <a:spcPct val="90000"/>
              </a:lnSpc>
              <a:buSzPct val="150000"/>
            </a:pP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3"/>
              </a:rPr>
              <a:t>http://standards.ieee.org/develop/policies/opman/sect6.html#6.3</a:t>
            </a:r>
            <a:r>
              <a:rPr lang="en-US" altLang="en-US" sz="1600" b="1" dirty="0">
                <a:solidFill>
                  <a:schemeClr val="tx1"/>
                </a:solidFill>
                <a:latin typeface="Calibri" panose="020F0502020204030204" pitchFamily="34" charset="0"/>
                <a:cs typeface="Calibri" panose="020F0502020204030204" pitchFamily="34" charset="0"/>
              </a:rPr>
              <a:t>) </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http://standards.ieee.org/about/sasb/patcom/materials.htm</a:t>
            </a:r>
            <a:r>
              <a:rPr lang="en-US" altLang="en-US" b="1" i="1" dirty="0">
                <a:solidFill>
                  <a:schemeClr val="tx1"/>
                </a:solidFill>
                <a:latin typeface="Calibri" panose="020F0502020204030204" pitchFamily="34" charset="0"/>
                <a:cs typeface="Calibri" panose="020F0502020204030204" pitchFamily="34" charset="0"/>
              </a:rPr>
              <a:t> </a:t>
            </a: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Text Box 7">
            <a:extLst>
              <a:ext uri="{FF2B5EF4-FFF2-40B4-BE49-F238E27FC236}">
                <a16:creationId xmlns:a16="http://schemas.microsoft.com/office/drawing/2014/main" id="{2BD2B973-A9A5-4E5A-BD4B-E53956EE2E16}"/>
              </a:ext>
            </a:extLst>
          </p:cNvPr>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62155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84296816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Backup</a:t>
            </a:r>
          </a:p>
        </p:txBody>
      </p:sp>
      <p:sp>
        <p:nvSpPr>
          <p:cNvPr id="3" name="Content Placeholder 2"/>
          <p:cNvSpPr>
            <a:spLocks noGrp="1"/>
          </p:cNvSpPr>
          <p:nvPr>
            <p:ph idx="1"/>
          </p:nvPr>
        </p:nvSpPr>
        <p:spPr/>
        <p:txBody>
          <a:bodyPr/>
          <a:lstStyle/>
          <a:p>
            <a:r>
              <a:rPr lang="en-US"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2128420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adopt text</a:t>
            </a:r>
          </a:p>
        </p:txBody>
      </p:sp>
      <p:sp>
        <p:nvSpPr>
          <p:cNvPr id="3" name="Content Placeholder 2"/>
          <p:cNvSpPr>
            <a:spLocks noGrp="1"/>
          </p:cNvSpPr>
          <p:nvPr>
            <p:ph idx="1"/>
          </p:nvPr>
        </p:nvSpPr>
        <p:spPr/>
        <p:txBody>
          <a:bodyPr/>
          <a:lstStyle/>
          <a:p>
            <a:r>
              <a:rPr lang="en-US" dirty="0"/>
              <a:t>Motion</a:t>
            </a:r>
          </a:p>
          <a:p>
            <a:pPr marL="0" indent="0"/>
            <a:r>
              <a:rPr lang="en-US" b="0" dirty="0"/>
              <a:t>Move to adopt document 11-18-xxxx r? to the 802.11az draft, instruct the technical editor to incorporate it in the 802.11az draft amendment text and empower the editor to perform editorial changes.</a:t>
            </a:r>
          </a:p>
          <a:p>
            <a:pPr marL="0" indent="0"/>
            <a:endParaRPr lang="en-US" b="0" dirty="0"/>
          </a:p>
          <a:p>
            <a:r>
              <a:rPr lang="en-US" dirty="0"/>
              <a:t>Moved: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61160151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11-20/140 “Meeting Minutes January 2020 session” posted to Mentor January 13</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11-20/14r0 as </a:t>
            </a:r>
            <a:r>
              <a:rPr lang="en-US" sz="2000" b="0" dirty="0" err="1"/>
              <a:t>TGaz</a:t>
            </a:r>
            <a:r>
              <a:rPr lang="en-US" sz="2000" b="0" dirty="0"/>
              <a:t> meeting minutes for the Jan. 2020 meeting.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72920324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11-20/249 “</a:t>
            </a:r>
            <a:r>
              <a:rPr lang="en-US" sz="2000" b="0" dirty="0" err="1"/>
              <a:t>TGaz</a:t>
            </a:r>
            <a:r>
              <a:rPr lang="en-US" sz="2000" b="0" dirty="0"/>
              <a:t> telecon minutes January 8</a:t>
            </a:r>
            <a:r>
              <a:rPr lang="en-US" sz="2000" b="0" baseline="30000" dirty="0"/>
              <a:t>th</a:t>
            </a:r>
            <a:r>
              <a:rPr lang="en-US" sz="2000" b="0" dirty="0"/>
              <a:t> 2020” posted to Mentor January 29</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11-20/249r0 as </a:t>
            </a:r>
            <a:r>
              <a:rPr lang="en-US" sz="2000" b="0" dirty="0" err="1"/>
              <a:t>TGaz</a:t>
            </a:r>
            <a:r>
              <a:rPr lang="en-US" sz="2000" b="0" dirty="0"/>
              <a:t> meeting minutes for the Jan. 8</a:t>
            </a:r>
            <a:r>
              <a:rPr lang="en-US" sz="2000" b="0" baseline="30000" dirty="0"/>
              <a:t>th</a:t>
            </a:r>
            <a:r>
              <a:rPr lang="en-US" sz="2000" b="0" dirty="0"/>
              <a:t> 2020 telecon.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56344695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11-20/251 “</a:t>
            </a:r>
            <a:r>
              <a:rPr lang="en-US" sz="2000" b="0" dirty="0" err="1"/>
              <a:t>TGaz</a:t>
            </a:r>
            <a:r>
              <a:rPr lang="en-US" sz="2000" b="0" dirty="0"/>
              <a:t> telecon minutes January-February 2020” posted to Mentor Mar. 25</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11-20/251r0 as </a:t>
            </a:r>
            <a:r>
              <a:rPr lang="en-US" sz="2000" b="0" dirty="0" err="1"/>
              <a:t>TGaz</a:t>
            </a:r>
            <a:r>
              <a:rPr lang="en-US" sz="2000" b="0" dirty="0"/>
              <a:t> meeting minutes for the Jan. 29</a:t>
            </a:r>
            <a:r>
              <a:rPr lang="en-US" sz="2000" b="0" baseline="30000" dirty="0"/>
              <a:t>th</a:t>
            </a:r>
            <a:r>
              <a:rPr lang="en-US" sz="2000" b="0" dirty="0"/>
              <a:t>, Feb. 5</a:t>
            </a:r>
            <a:r>
              <a:rPr lang="en-US" sz="2000" b="0" baseline="30000" dirty="0"/>
              <a:t>th</a:t>
            </a:r>
            <a:r>
              <a:rPr lang="en-US" sz="2000" b="0" dirty="0"/>
              <a:t> , Feb. 12</a:t>
            </a:r>
            <a:r>
              <a:rPr lang="en-US" sz="2000" b="0" baseline="30000" dirty="0"/>
              <a:t>th</a:t>
            </a:r>
            <a:r>
              <a:rPr lang="en-US" sz="2000" b="0" dirty="0"/>
              <a:t> and Mar. 4 2020 telecons.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02645408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11-20/419 “Ad Hoc Meeting Minutes Mar 2020 Session” posted to Mentor Apr. 10</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11-20/419r1 as </a:t>
            </a:r>
            <a:r>
              <a:rPr lang="en-US" sz="2000" b="0" dirty="0" err="1"/>
              <a:t>TGaz</a:t>
            </a:r>
            <a:r>
              <a:rPr lang="en-US" sz="2000" b="0" dirty="0"/>
              <a:t> meeting minutes for the Mar. Ad-hoc meeting.</a:t>
            </a:r>
          </a:p>
          <a:p>
            <a:pPr marL="0" indent="0"/>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22619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B8ED-698C-40B8-9DED-890345EAC468}"/>
              </a:ext>
            </a:extLst>
          </p:cNvPr>
          <p:cNvSpPr>
            <a:spLocks noGrp="1"/>
          </p:cNvSpPr>
          <p:nvPr>
            <p:ph type="title"/>
          </p:nvPr>
        </p:nvSpPr>
        <p:spPr/>
        <p:txBody>
          <a:bodyPr/>
          <a:lstStyle/>
          <a:p>
            <a:r>
              <a:rPr lang="en-US" dirty="0"/>
              <a:t>Comment Resolution from Ad Hoc and Telecon</a:t>
            </a:r>
          </a:p>
        </p:txBody>
      </p:sp>
      <p:sp>
        <p:nvSpPr>
          <p:cNvPr id="3" name="Content Placeholder 2">
            <a:extLst>
              <a:ext uri="{FF2B5EF4-FFF2-40B4-BE49-F238E27FC236}">
                <a16:creationId xmlns:a16="http://schemas.microsoft.com/office/drawing/2014/main" id="{5C93A183-EBC3-4ED4-9CAC-3AD5A0D2B23D}"/>
              </a:ext>
            </a:extLst>
          </p:cNvPr>
          <p:cNvSpPr>
            <a:spLocks noGrp="1"/>
          </p:cNvSpPr>
          <p:nvPr>
            <p:ph idx="1"/>
          </p:nvPr>
        </p:nvSpPr>
        <p:spPr>
          <a:xfrm>
            <a:off x="914401" y="1751015"/>
            <a:ext cx="10361084" cy="4343400"/>
          </a:xfrm>
        </p:spPr>
        <p:txBody>
          <a:bodyPr/>
          <a:lstStyle/>
          <a:p>
            <a:pPr marL="0" indent="0"/>
            <a:r>
              <a:rPr lang="fr-FR" sz="1800" dirty="0"/>
              <a:t>LB249-Clause-9-4-CIDs</a:t>
            </a:r>
            <a:endParaRPr lang="en-US" sz="1800" dirty="0"/>
          </a:p>
          <a:p>
            <a:pPr marL="0" indent="0"/>
            <a:endParaRPr lang="en-US" dirty="0"/>
          </a:p>
          <a:p>
            <a:pPr marL="0" indent="0"/>
            <a:r>
              <a:rPr lang="en-US" dirty="0"/>
              <a:t>Motion </a:t>
            </a:r>
            <a:r>
              <a:rPr lang="en-US" b="0" dirty="0"/>
              <a:t>###:</a:t>
            </a:r>
            <a:endParaRPr lang="en-US" dirty="0"/>
          </a:p>
          <a:p>
            <a:pPr marL="0" indent="0"/>
            <a:r>
              <a:rPr lang="en-US" sz="2000" b="0" dirty="0"/>
              <a:t>Move to adopt the resolutions depicted by document 11-20-0388r2 for CIDs 3648, 3026, 3027, 3262, 3573, 3574, 3575, 3028, 3029, 3638, 3916, 3918, 4002, 3042 and 4003</a:t>
            </a:r>
            <a:r>
              <a:rPr lang="en-GB" sz="2000" b="0" dirty="0"/>
              <a:t>, </a:t>
            </a:r>
            <a:r>
              <a:rPr lang="en-US" sz="2000" b="0" dirty="0"/>
              <a:t>instruct the technical editor to incorporate it in the P802.11az draft and grant the editor editorial license. </a:t>
            </a:r>
          </a:p>
          <a:p>
            <a:pPr marL="0" indent="0"/>
            <a:endParaRPr lang="en-US" sz="2000" b="0" dirty="0"/>
          </a:p>
          <a:p>
            <a:pPr marL="0" indent="0"/>
            <a:r>
              <a:rPr lang="en-US" sz="2000" b="0" dirty="0"/>
              <a:t>Moved:</a:t>
            </a:r>
          </a:p>
          <a:p>
            <a:pPr marL="0" indent="0"/>
            <a:r>
              <a:rPr lang="en-US" sz="2000" b="0" dirty="0"/>
              <a:t>Second:</a:t>
            </a:r>
          </a:p>
          <a:p>
            <a:pPr marL="0" indent="0"/>
            <a:r>
              <a:rPr lang="en-US" sz="2000" b="0" dirty="0"/>
              <a:t>Results (Y/N/A):</a:t>
            </a:r>
          </a:p>
          <a:p>
            <a:pPr marL="0" indent="0"/>
            <a:endParaRPr lang="en-US" sz="2000" b="0" dirty="0"/>
          </a:p>
          <a:p>
            <a:pPr marL="0" indent="0"/>
            <a:r>
              <a:rPr lang="en-US" sz="1600" b="0" dirty="0"/>
              <a:t>Results from the Mar. Ad Hoc (Y/N/A): 9/0/1</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F0678E65-44D9-41A6-8306-2331B5AB08D2}"/>
              </a:ext>
            </a:extLst>
          </p:cNvPr>
          <p:cNvSpPr>
            <a:spLocks noGrp="1"/>
          </p:cNvSpPr>
          <p:nvPr>
            <p:ph type="sldNum" idx="12"/>
          </p:nvPr>
        </p:nvSpPr>
        <p:spPr/>
        <p:txBody>
          <a:bodyPr/>
          <a:lstStyle/>
          <a:p>
            <a:r>
              <a:rPr lang="en-GB"/>
              <a:t>Slide </a:t>
            </a:r>
            <a:fld id="{440F5867-744E-4AA6-B0ED-4C44D2DFBB7B}" type="slidenum">
              <a:rPr lang="en-GB" smtClean="0"/>
              <a:pPr/>
              <a:t>117</a:t>
            </a:fld>
            <a:endParaRPr lang="en-GB" dirty="0"/>
          </a:p>
        </p:txBody>
      </p:sp>
      <p:sp>
        <p:nvSpPr>
          <p:cNvPr id="5" name="Footer Placeholder 4">
            <a:extLst>
              <a:ext uri="{FF2B5EF4-FFF2-40B4-BE49-F238E27FC236}">
                <a16:creationId xmlns:a16="http://schemas.microsoft.com/office/drawing/2014/main" id="{C4CA6DA2-5061-408F-8558-9100A914CE0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10896F7-FECF-440C-9AA3-2DB7F51EBFE4}"/>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3022984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Master, select the top master page (theme slide master).  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Insert, 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Date &amp;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118</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May 2022</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119</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May 2022</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381D-498F-4C09-A385-5E7B21EFC3D5}"/>
              </a:ext>
            </a:extLst>
          </p:cNvPr>
          <p:cNvSpPr>
            <a:spLocks noGrp="1"/>
          </p:cNvSpPr>
          <p:nvPr>
            <p:ph type="title"/>
          </p:nvPr>
        </p:nvSpPr>
        <p:spPr/>
        <p:txBody>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FCC9B7F8-4564-4C97-B98D-59A952A879D7}"/>
              </a:ext>
            </a:extLst>
          </p:cNvPr>
          <p:cNvSpPr>
            <a:spLocks noGrp="1"/>
          </p:cNvSpPr>
          <p:nvPr>
            <p:ph idx="1"/>
          </p:nvPr>
        </p:nvSpPr>
        <p:spPr/>
        <p:txBody>
          <a:bodyPr/>
          <a:lstStyle/>
          <a:p>
            <a:pPr>
              <a:spcBef>
                <a:spcPts val="0"/>
              </a:spcBef>
              <a:spcAft>
                <a:spcPts val="0"/>
              </a:spcAft>
              <a:buClrTx/>
              <a:buSzPct val="120000"/>
              <a:buFont typeface="Arial" panose="020B0604020202020204" pitchFamily="34" charset="0"/>
              <a:buChar char="•"/>
            </a:pPr>
            <a:r>
              <a:rPr lang="en-US" altLang="en-US" sz="2133" dirty="0">
                <a:latin typeface="Montserrat" panose="00000500000000000000" pitchFamily="2" charset="0"/>
                <a:cs typeface="Calibri" pitchFamily="34" charset="0"/>
              </a:rPr>
              <a:t>At the beginning of each standards development meeting the chair or a designee is to:</a:t>
            </a:r>
          </a:p>
          <a:p>
            <a:pPr marL="714375" lvl="2" indent="-342900">
              <a:buSzPct val="150000"/>
              <a:buFont typeface="Arial" panose="020B0604020202020204" pitchFamily="34" charset="0"/>
              <a:buChar char="•"/>
            </a:pPr>
            <a:r>
              <a:rPr lang="en-US" altLang="en-US" sz="1867" dirty="0"/>
              <a:t>Show the following slides (or provide them beforehand)</a:t>
            </a:r>
          </a:p>
          <a:p>
            <a:pPr marL="714375" lvl="2" indent="-342900">
              <a:buSzPct val="150000"/>
              <a:buFont typeface="Arial" panose="020B0604020202020204" pitchFamily="34" charset="0"/>
              <a:buChar char="•"/>
            </a:pPr>
            <a:r>
              <a:rPr lang="en-US" altLang="en-US" sz="1867" dirty="0"/>
              <a:t>Advise the standards development group participants that: </a:t>
            </a:r>
          </a:p>
          <a:p>
            <a:pPr marL="714375" lvl="2" indent="-342900">
              <a:buSzPct val="150000"/>
              <a:buFont typeface="Arial" panose="020B0604020202020204" pitchFamily="34" charset="0"/>
              <a:buChar char="•"/>
            </a:pPr>
            <a:r>
              <a:rPr lang="en-US" altLang="en-US" sz="1867" dirty="0"/>
              <a:t>IEEE SA’s copyright policy is described in Clause 7 of the IEEE SA Standards Board Bylaws and Clause 6.1 of the IEEE SA Standards Board Operations Manual;</a:t>
            </a:r>
          </a:p>
          <a:p>
            <a:pPr marL="714375" lvl="2" indent="-342900">
              <a:buSzPct val="150000"/>
              <a:buFont typeface="Arial" panose="020B0604020202020204" pitchFamily="34" charset="0"/>
              <a:buChar char="•"/>
            </a:pPr>
            <a:r>
              <a:rPr lang="en-US" altLang="en-US" sz="1867" dirty="0"/>
              <a:t>Any material submitted during standards development, whether verbal, recorded, or in written form, is a Contribution and shall comply with the IEEE SA Copyright Policy; </a:t>
            </a:r>
          </a:p>
          <a:p>
            <a:pPr marL="714375" lvl="2" indent="-342900">
              <a:buSzPct val="150000"/>
              <a:buFont typeface="Arial" panose="020B0604020202020204" pitchFamily="34" charset="0"/>
              <a:buChar char="•"/>
            </a:pPr>
            <a:r>
              <a:rPr lang="en-US" altLang="en-US" sz="1867" dirty="0"/>
              <a:t>Instruct the Secretary to record in the minutes of the relevant meeting: </a:t>
            </a:r>
          </a:p>
          <a:p>
            <a:pPr marL="714375" lvl="2" indent="-342900">
              <a:buSzPct val="150000"/>
              <a:buFont typeface="Arial" panose="020B0604020202020204" pitchFamily="34" charset="0"/>
              <a:buChar char="•"/>
            </a:pPr>
            <a:r>
              <a:rPr lang="en-US" altLang="en-US" sz="1867" dirty="0"/>
              <a:t>That the foregoing information was provided and that the copyright slides were shown (or provided beforehand). </a:t>
            </a:r>
          </a:p>
          <a:p>
            <a:endParaRPr lang="en-US" dirty="0"/>
          </a:p>
        </p:txBody>
      </p:sp>
      <p:sp>
        <p:nvSpPr>
          <p:cNvPr id="4" name="Slide Number Placeholder 3">
            <a:extLst>
              <a:ext uri="{FF2B5EF4-FFF2-40B4-BE49-F238E27FC236}">
                <a16:creationId xmlns:a16="http://schemas.microsoft.com/office/drawing/2014/main" id="{C4C408C7-984E-4847-B383-5EA6A6453288}"/>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6A5591B6-54E4-4223-8222-2A70F3CAF68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A7920B7-5FE0-48DA-BAD8-840E92CF33D9}"/>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55566304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2010-03-01</a:t>
            </a:r>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120</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May 2022</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00A3-DB52-46F6-8BA3-8C6D8FF5DEBE}"/>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0CC06F6C-0FB2-4558-ABFA-963A2CE51776}"/>
              </a:ext>
            </a:extLst>
          </p:cNvPr>
          <p:cNvSpPr>
            <a:spLocks noGrp="1"/>
          </p:cNvSpPr>
          <p:nvPr>
            <p:ph idx="1"/>
          </p:nvPr>
        </p:nvSpPr>
        <p:spPr/>
        <p:txBody>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a:p>
            <a:endParaRPr lang="en-US" dirty="0"/>
          </a:p>
        </p:txBody>
      </p:sp>
      <p:sp>
        <p:nvSpPr>
          <p:cNvPr id="4" name="Slide Number Placeholder 3">
            <a:extLst>
              <a:ext uri="{FF2B5EF4-FFF2-40B4-BE49-F238E27FC236}">
                <a16:creationId xmlns:a16="http://schemas.microsoft.com/office/drawing/2014/main" id="{A2CB711C-7186-4CEE-93A2-5B6066F641EB}"/>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902AB1CD-967A-4C97-BD34-D9BC1AF6A29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DC4397C-3B7B-4F45-BF1C-6EA5A0FA6867}"/>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973913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67B5-056F-4B22-A63A-98560D29CB8B}"/>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7671ACA1-CCAE-47EC-BBF1-CCE10AC9F0D1}"/>
              </a:ext>
            </a:extLst>
          </p:cNvPr>
          <p:cNvSpPr>
            <a:spLocks noGrp="1"/>
          </p:cNvSpPr>
          <p:nvPr>
            <p:ph idx="1"/>
          </p:nvPr>
        </p:nvSpPr>
        <p:spPr>
          <a:xfrm>
            <a:off x="914401" y="1700809"/>
            <a:ext cx="10361084" cy="4393606"/>
          </a:xfrm>
        </p:spPr>
        <p:txBody>
          <a:bodyPr/>
          <a:lstStyle/>
          <a:p>
            <a:pPr marL="400050">
              <a:buSzPct val="150000"/>
              <a:buFont typeface="Arial" panose="020B0604020202020204" pitchFamily="34" charset="0"/>
              <a:buChar char="•"/>
            </a:pPr>
            <a:r>
              <a:rPr lang="en-US" sz="1800" dirty="0"/>
              <a:t>The IEEE SA Copyright Policy is described in the IEEE SA Standards Board Bylaws and IEEE SA Standards Board Operations Manual”</a:t>
            </a:r>
          </a:p>
          <a:p>
            <a:pPr marL="800100" lvl="1">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sz="1600" dirty="0">
                <a:hlinkClick r:id="rId2"/>
              </a:rPr>
              <a:t>https://standards.ieee.org/about/policies/bylaws/sect6-7.html#7</a:t>
            </a:r>
            <a:br>
              <a:rPr lang="en-US" sz="1600" dirty="0"/>
            </a:br>
            <a:r>
              <a:rPr lang="en-US" sz="1800" dirty="0"/>
              <a:t>	Clause 6.1 of the IEEE SA Standards Board Operations Manual</a:t>
            </a:r>
            <a:br>
              <a:rPr lang="en-US" sz="1800" dirty="0"/>
            </a:br>
            <a:r>
              <a:rPr lang="en-US" sz="1800" dirty="0"/>
              <a:t>	</a:t>
            </a:r>
            <a:r>
              <a:rPr lang="en-US" sz="1600" dirty="0">
                <a:hlinkClick r:id="rId3"/>
              </a:rPr>
              <a:t>https://standards.ieee.org/about/policies/opman/sect6.html</a:t>
            </a:r>
            <a:endParaRPr lang="en-US" sz="1600" dirty="0"/>
          </a:p>
          <a:p>
            <a:pPr marL="400050">
              <a:buSzPct val="150000"/>
              <a:buFont typeface="Arial" panose="020B0604020202020204" pitchFamily="34" charset="0"/>
              <a:buChar char="•"/>
            </a:pPr>
            <a:r>
              <a:rPr lang="en-US" sz="1800" dirty="0"/>
              <a:t>IEEE SA Copyright Permission</a:t>
            </a:r>
          </a:p>
          <a:p>
            <a:pPr marL="800100" lvl="1">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400050">
              <a:buSzPct val="150000"/>
              <a:buFont typeface="Arial" panose="020B0604020202020204" pitchFamily="34" charset="0"/>
              <a:buChar char="•"/>
            </a:pPr>
            <a:r>
              <a:rPr lang="en-US" sz="1800" dirty="0"/>
              <a:t>IEEE SA Copyright FAQs</a:t>
            </a:r>
          </a:p>
          <a:p>
            <a:pPr marL="800100" lvl="1">
              <a:buSzPct val="150000"/>
              <a:buFont typeface="Arial" panose="020B0604020202020204" pitchFamily="34" charset="0"/>
              <a:buChar char="•"/>
            </a:pPr>
            <a:r>
              <a:rPr lang="en-US" sz="1600" dirty="0">
                <a:hlinkClick r:id="rId5"/>
              </a:rPr>
              <a:t>http://standards.ieee.org/faqs/copyrights.html/</a:t>
            </a:r>
            <a:endParaRPr lang="en-US" sz="1600" dirty="0"/>
          </a:p>
          <a:p>
            <a:pPr marL="400050">
              <a:buSzPct val="150000"/>
              <a:buFont typeface="Arial" panose="020B0604020202020204" pitchFamily="34" charset="0"/>
              <a:buChar char="•"/>
            </a:pPr>
            <a:r>
              <a:rPr lang="en-US" sz="1800" dirty="0"/>
              <a:t>IEEE SA Best Practices for IEEE Standards Development </a:t>
            </a:r>
          </a:p>
          <a:p>
            <a:pPr marL="800100" lvl="1">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400050">
              <a:buSzPct val="150000"/>
              <a:buFont typeface="Arial" panose="020B0604020202020204" pitchFamily="34" charset="0"/>
              <a:buChar char="•"/>
            </a:pPr>
            <a:r>
              <a:rPr lang="en-US" sz="1800" dirty="0"/>
              <a:t>Distribution of Draft Standards (see 6.1.3 of the SASB Operations Manual)</a:t>
            </a:r>
          </a:p>
          <a:p>
            <a:pPr marL="800100" lvl="1">
              <a:buSzPct val="150000"/>
              <a:buFont typeface="Arial" panose="020B0604020202020204" pitchFamily="34" charset="0"/>
              <a:buChar char="•"/>
            </a:pPr>
            <a:r>
              <a:rPr lang="en-US" sz="1600" dirty="0">
                <a:hlinkClick r:id="rId3"/>
              </a:rPr>
              <a:t>https://standards.ieee.org/about/policies/opman/sect6.html</a:t>
            </a:r>
            <a:endParaRPr lang="en-US" sz="1600" dirty="0"/>
          </a:p>
          <a:p>
            <a:pPr marL="1200150" lvl="2" indent="-285750">
              <a:buSzPct val="150000"/>
              <a:buFont typeface="Arial" panose="020B0604020202020204" pitchFamily="34" charset="0"/>
              <a:buChar char="•"/>
            </a:pPr>
            <a:endParaRPr lang="en-US" altLang="en-US" sz="1600" dirty="0"/>
          </a:p>
          <a:p>
            <a:endParaRPr lang="en-US" dirty="0"/>
          </a:p>
        </p:txBody>
      </p:sp>
      <p:sp>
        <p:nvSpPr>
          <p:cNvPr id="4" name="Slide Number Placeholder 3">
            <a:extLst>
              <a:ext uri="{FF2B5EF4-FFF2-40B4-BE49-F238E27FC236}">
                <a16:creationId xmlns:a16="http://schemas.microsoft.com/office/drawing/2014/main" id="{0244AEF8-B7C8-4DB3-9F05-59E54AA53D93}"/>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02D09226-2F44-4C45-81F3-123E0BBC55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3F1F8B9-0E84-4058-9F56-76BABF9321DE}"/>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637885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5DEE-C8DA-4C6B-8BED-5EA3EF765966}"/>
              </a:ext>
            </a:extLst>
          </p:cNvPr>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a:extLst>
              <a:ext uri="{FF2B5EF4-FFF2-40B4-BE49-F238E27FC236}">
                <a16:creationId xmlns:a16="http://schemas.microsoft.com/office/drawing/2014/main" id="{7C9C6ED2-3037-4E43-8F84-9580D81E57F4}"/>
              </a:ext>
            </a:extLst>
          </p:cNvPr>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a:p>
            <a:endParaRPr lang="en-US" dirty="0"/>
          </a:p>
        </p:txBody>
      </p:sp>
      <p:sp>
        <p:nvSpPr>
          <p:cNvPr id="4" name="Slide Number Placeholder 3">
            <a:extLst>
              <a:ext uri="{FF2B5EF4-FFF2-40B4-BE49-F238E27FC236}">
                <a16:creationId xmlns:a16="http://schemas.microsoft.com/office/drawing/2014/main" id="{EE6641B8-FC1C-4C01-BDA8-2FDEE38EE1EC}"/>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F8DECA6E-672A-4DCF-8287-9FDE96C3C220}"/>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C40B0B-DEA2-4E68-BDD5-D6DC977CCFFE}"/>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07287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0E08-CCA3-4D3E-AEAE-A7FACF56B421}"/>
              </a:ext>
            </a:extLst>
          </p:cNvPr>
          <p:cNvSpPr>
            <a:spLocks noGrp="1"/>
          </p:cNvSpPr>
          <p:nvPr>
            <p:ph type="title"/>
          </p:nvPr>
        </p:nvSpPr>
        <p:spPr>
          <a:xfrm>
            <a:off x="914401" y="685801"/>
            <a:ext cx="10361084" cy="798983"/>
          </a:xfrm>
        </p:spPr>
        <p:txBody>
          <a:bodyPr/>
          <a:lstStyle/>
          <a:p>
            <a:r>
              <a:rPr lang="en-US" sz="2800" dirty="0"/>
              <a:t>Participants in the IEEE-SA “individual process” shall</a:t>
            </a:r>
            <a:br>
              <a:rPr lang="en-US" sz="2800" dirty="0"/>
            </a:br>
            <a:r>
              <a:rPr lang="en-US" sz="2800" dirty="0"/>
              <a:t>act independently of others, including employers</a:t>
            </a:r>
          </a:p>
        </p:txBody>
      </p:sp>
      <p:sp>
        <p:nvSpPr>
          <p:cNvPr id="3" name="Content Placeholder 2">
            <a:extLst>
              <a:ext uri="{FF2B5EF4-FFF2-40B4-BE49-F238E27FC236}">
                <a16:creationId xmlns:a16="http://schemas.microsoft.com/office/drawing/2014/main" id="{F526F47A-3B9D-4696-A759-6B3DFB860B77}"/>
              </a:ext>
            </a:extLst>
          </p:cNvPr>
          <p:cNvSpPr>
            <a:spLocks noGrp="1"/>
          </p:cNvSpPr>
          <p:nvPr>
            <p:ph idx="1"/>
          </p:nvPr>
        </p:nvSpPr>
        <p:spPr>
          <a:xfrm>
            <a:off x="914401" y="1700809"/>
            <a:ext cx="10361084" cy="4393606"/>
          </a:xfrm>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a:p>
            <a:endParaRPr lang="en-US" dirty="0"/>
          </a:p>
        </p:txBody>
      </p:sp>
      <p:sp>
        <p:nvSpPr>
          <p:cNvPr id="4" name="Slide Number Placeholder 3">
            <a:extLst>
              <a:ext uri="{FF2B5EF4-FFF2-40B4-BE49-F238E27FC236}">
                <a16:creationId xmlns:a16="http://schemas.microsoft.com/office/drawing/2014/main" id="{59D86CC0-33BF-4C00-A7A4-C5103662E342}"/>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96261505-27DD-41D0-8E2B-B9D15FA0F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FE19497-391C-4125-BC18-B393DE4B555B}"/>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391688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A7BD1-9BED-4378-8F03-6216A076641D}"/>
              </a:ext>
            </a:extLst>
          </p:cNvPr>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a:extLst>
              <a:ext uri="{FF2B5EF4-FFF2-40B4-BE49-F238E27FC236}">
                <a16:creationId xmlns:a16="http://schemas.microsoft.com/office/drawing/2014/main" id="{895D588B-82FF-4BB6-9D77-8D907E5547A7}"/>
              </a:ext>
            </a:extLst>
          </p:cNvPr>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a:p>
            <a:endParaRPr lang="en-US" dirty="0"/>
          </a:p>
        </p:txBody>
      </p:sp>
      <p:sp>
        <p:nvSpPr>
          <p:cNvPr id="4" name="Slide Number Placeholder 3">
            <a:extLst>
              <a:ext uri="{FF2B5EF4-FFF2-40B4-BE49-F238E27FC236}">
                <a16:creationId xmlns:a16="http://schemas.microsoft.com/office/drawing/2014/main" id="{2D1327A7-BCDD-471B-880B-68C5DC7672EC}"/>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28F3C2B7-DAF1-4549-9719-366CD8CE2C6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9DF7CC4-8212-49D5-BF5F-10757093C41C}"/>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95890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D9D7-C959-48E2-8347-87FB53507919}"/>
              </a:ext>
            </a:extLst>
          </p:cNvPr>
          <p:cNvSpPr>
            <a:spLocks noGrp="1"/>
          </p:cNvSpPr>
          <p:nvPr>
            <p:ph type="title"/>
          </p:nvPr>
        </p:nvSpPr>
        <p:spPr/>
        <p:txBody>
          <a:bodyPr/>
          <a:lstStyle/>
          <a:p>
            <a:r>
              <a:rPr lang="en-US" dirty="0"/>
              <a:t>IEEE SA Policy Documents</a:t>
            </a:r>
          </a:p>
        </p:txBody>
      </p:sp>
      <p:sp>
        <p:nvSpPr>
          <p:cNvPr id="3" name="Content Placeholder 2">
            <a:extLst>
              <a:ext uri="{FF2B5EF4-FFF2-40B4-BE49-F238E27FC236}">
                <a16:creationId xmlns:a16="http://schemas.microsoft.com/office/drawing/2014/main" id="{E82EEE88-48DE-4859-8699-DF7E4EC8F6ED}"/>
              </a:ext>
            </a:extLst>
          </p:cNvPr>
          <p:cNvSpPr>
            <a:spLocks noGrp="1"/>
          </p:cNvSpPr>
          <p:nvPr>
            <p:ph idx="1"/>
          </p:nvPr>
        </p:nvSpPr>
        <p:spPr>
          <a:xfrm>
            <a:off x="914401" y="1751013"/>
            <a:ext cx="10361084" cy="4343401"/>
          </a:xfrm>
        </p:spPr>
        <p:txBody>
          <a:bodyPr/>
          <a:lstStyle/>
          <a:p>
            <a:r>
              <a:rPr lang="en-US" dirty="0"/>
              <a:t>IEEE Code of Ethics</a:t>
            </a:r>
          </a:p>
          <a:p>
            <a:pPr lvl="1"/>
            <a:r>
              <a:rPr lang="en-US" dirty="0">
                <a:hlinkClick r:id="rId2"/>
              </a:rPr>
              <a:t>http://www.ieee.org/about/corporate/governance/p7-8.html</a:t>
            </a:r>
            <a:r>
              <a:rPr lang="en-US" dirty="0"/>
              <a:t> </a:t>
            </a:r>
          </a:p>
          <a:p>
            <a:r>
              <a:rPr lang="en-US" dirty="0"/>
              <a:t>IEEE Standards Association (IEEE-SA) Affiliation FAQ</a:t>
            </a:r>
          </a:p>
          <a:p>
            <a:pPr lvl="1"/>
            <a:r>
              <a:rPr lang="en-US" dirty="0">
                <a:hlinkClick r:id="rId3"/>
              </a:rPr>
              <a:t>http://standards.ieee.org/faqs/affiliation.html</a:t>
            </a:r>
            <a:r>
              <a:rPr lang="en-US" dirty="0"/>
              <a:t> </a:t>
            </a:r>
          </a:p>
          <a:p>
            <a:r>
              <a:rPr lang="en-US" dirty="0"/>
              <a:t>Antitrust and Competition Policy</a:t>
            </a:r>
          </a:p>
          <a:p>
            <a:pPr lvl="1"/>
            <a:r>
              <a:rPr lang="en-US" dirty="0">
                <a:hlinkClick r:id="rId4"/>
              </a:rPr>
              <a:t>http://standards.ieee.org/resources/antitrust-guidelines.pdf</a:t>
            </a:r>
            <a:r>
              <a:rPr lang="en-US" dirty="0"/>
              <a:t>  </a:t>
            </a:r>
            <a:endParaRPr lang="en-US" dirty="0">
              <a:hlinkClick r:id="rId5"/>
            </a:endParaRPr>
          </a:p>
          <a:p>
            <a:r>
              <a:rPr lang="en-US" dirty="0"/>
              <a:t>Letter of Assurance Form</a:t>
            </a:r>
          </a:p>
          <a:p>
            <a:pPr lvl="1"/>
            <a:r>
              <a:rPr lang="en-US" dirty="0">
                <a:hlinkClick r:id="rId6"/>
              </a:rPr>
              <a:t>http://standards.ieee.org/develop/policies/bylaws/sect6-7.html#loa</a:t>
            </a:r>
            <a:r>
              <a:rPr lang="en-US" dirty="0"/>
              <a:t> </a:t>
            </a:r>
          </a:p>
          <a:p>
            <a:pPr lvl="1"/>
            <a:r>
              <a:rPr lang="en-US" dirty="0">
                <a:hlinkClick r:id="rId5"/>
              </a:rPr>
              <a:t>https://development.standards.ieee.org/myproject/Public//mytools/mob/loa.pdf</a:t>
            </a:r>
          </a:p>
          <a:p>
            <a:r>
              <a:rPr lang="en-US" dirty="0"/>
              <a:t>IEEE-SA Patent Committee FAQ &amp; Patent slides</a:t>
            </a:r>
          </a:p>
          <a:p>
            <a:pPr lvl="1"/>
            <a:r>
              <a:rPr lang="en-US" dirty="0">
                <a:hlinkClick r:id="rId7"/>
              </a:rPr>
              <a:t>http://standards.ieee.org/board/pat/faq.pdf</a:t>
            </a:r>
            <a:r>
              <a:rPr lang="en-US" dirty="0"/>
              <a:t> and </a:t>
            </a:r>
            <a:r>
              <a:rPr lang="en-US" dirty="0">
                <a:hlinkClick r:id="rId5"/>
              </a:rPr>
              <a:t>http://standards.ieee.org/board/pat/pat-slideset.ppt</a:t>
            </a:r>
            <a:r>
              <a:rPr lang="en-US" dirty="0"/>
              <a:t> </a:t>
            </a:r>
          </a:p>
          <a:p>
            <a:pPr>
              <a:buNone/>
            </a:pPr>
            <a:endParaRPr lang="en-GB" sz="1200" dirty="0"/>
          </a:p>
          <a:p>
            <a:endParaRPr lang="en-US" dirty="0"/>
          </a:p>
        </p:txBody>
      </p:sp>
      <p:sp>
        <p:nvSpPr>
          <p:cNvPr id="4" name="Slide Number Placeholder 3">
            <a:extLst>
              <a:ext uri="{FF2B5EF4-FFF2-40B4-BE49-F238E27FC236}">
                <a16:creationId xmlns:a16="http://schemas.microsoft.com/office/drawing/2014/main" id="{860BF99C-1593-4E31-B040-51A5B30284AC}"/>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BBAD4E8E-71BA-45BE-9C0D-60E8520D27E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3E165B6-163C-4F2F-A330-74EE3956B570}"/>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1935525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a:xfrm>
            <a:off x="914400" y="1830391"/>
            <a:ext cx="10798223" cy="4264024"/>
          </a:xfrm>
        </p:spPr>
        <p:txBody>
          <a:bodyPr/>
          <a:lstStyle/>
          <a:p>
            <a:pPr lvl="0" defTabSz="914400" eaLnBrk="0" hangingPunct="0">
              <a:spcBef>
                <a:spcPct val="20000"/>
              </a:spcBef>
              <a:buClrTx/>
              <a:buSzTx/>
              <a:buFontTx/>
              <a:buChar char="•"/>
              <a:defRPr/>
            </a:pPr>
            <a:endParaRPr lang="en-US" dirty="0"/>
          </a:p>
          <a:p>
            <a:pPr lvl="0" defTabSz="914400" eaLnBrk="0" hangingPunct="0">
              <a:spcBef>
                <a:spcPct val="20000"/>
              </a:spcBef>
              <a:buClrTx/>
              <a:buSzTx/>
              <a:buFontTx/>
              <a:buChar char="•"/>
              <a:defRPr/>
            </a:pPr>
            <a:r>
              <a:rPr lang="en-US" dirty="0"/>
              <a:t>The current version of the IEEE-SA Standards Board Bylaws is available at: </a:t>
            </a:r>
          </a:p>
          <a:p>
            <a:pPr lvl="1" defTabSz="914400" eaLnBrk="0" hangingPunct="0">
              <a:spcBef>
                <a:spcPct val="20000"/>
              </a:spcBef>
              <a:buClrTx/>
              <a:buSzTx/>
              <a:defRPr/>
            </a:pPr>
            <a:r>
              <a:rPr lang="en-US" sz="2400" dirty="0">
                <a:hlinkClick r:id="rId3"/>
              </a:rPr>
              <a:t>http://standards.ieee.org/develop/policies/bylaws/index.html</a:t>
            </a:r>
            <a:r>
              <a:rPr lang="en-US" sz="2400" dirty="0"/>
              <a:t> (HTML version) </a:t>
            </a:r>
          </a:p>
          <a:p>
            <a:pPr lvl="1" defTabSz="914400" eaLnBrk="0" hangingPunct="0">
              <a:spcBef>
                <a:spcPct val="20000"/>
              </a:spcBef>
              <a:buClrTx/>
              <a:buSzTx/>
              <a:defRPr/>
            </a:pPr>
            <a:r>
              <a:rPr lang="en-US" sz="2400" dirty="0">
                <a:hlinkClick r:id="rId4"/>
              </a:rPr>
              <a:t>http://standards.ieee.org/develop/policies/bylaws/sb_bylaws.pdf</a:t>
            </a:r>
            <a:r>
              <a:rPr lang="en-US" sz="2400" dirty="0"/>
              <a:t> (PDF version)</a:t>
            </a:r>
            <a:r>
              <a:rPr lang="en-US" sz="1800" dirty="0"/>
              <a:t> </a:t>
            </a:r>
          </a:p>
          <a:p>
            <a:pPr lvl="0" defTabSz="914400" eaLnBrk="0" hangingPunct="0">
              <a:spcBef>
                <a:spcPct val="20000"/>
              </a:spcBef>
              <a:buClrTx/>
              <a:buSzTx/>
              <a:defRPr/>
            </a:pPr>
            <a:br>
              <a:rPr lang="en-US" sz="1600" dirty="0"/>
            </a:br>
            <a:endParaRPr lang="en-US" sz="1600" dirty="0"/>
          </a:p>
          <a:p>
            <a:pPr lvl="0" defTabSz="914400" eaLnBrk="0" hangingPunct="0">
              <a:spcBef>
                <a:spcPct val="20000"/>
              </a:spcBef>
              <a:buClrTx/>
              <a:buSzTx/>
              <a:buFontTx/>
              <a:buChar char="•"/>
              <a:defRPr/>
            </a:pPr>
            <a:r>
              <a:rPr lang="en-US" dirty="0"/>
              <a:t>The current version of the IEEE-SA Standards Board Operations Manual is available at: </a:t>
            </a:r>
          </a:p>
          <a:p>
            <a:pPr lvl="1" defTabSz="914400" eaLnBrk="0" hangingPunct="0">
              <a:spcBef>
                <a:spcPct val="20000"/>
              </a:spcBef>
              <a:buClrTx/>
              <a:buSzTx/>
              <a:defRPr/>
            </a:pPr>
            <a:r>
              <a:rPr lang="en-US" sz="2400" dirty="0">
                <a:hlinkClick r:id="rId5"/>
              </a:rPr>
              <a:t>http://standards.ieee.org/develop/policies/opman/index.html</a:t>
            </a:r>
            <a:r>
              <a:rPr lang="en-US" sz="2400" dirty="0"/>
              <a:t> (HTML version) </a:t>
            </a:r>
          </a:p>
          <a:p>
            <a:pPr lvl="1" defTabSz="914400" eaLnBrk="0" hangingPunct="0">
              <a:spcBef>
                <a:spcPct val="20000"/>
              </a:spcBef>
              <a:buClrTx/>
              <a:buSzTx/>
              <a:defRPr/>
            </a:pPr>
            <a:r>
              <a:rPr lang="en-US" sz="2400" dirty="0">
                <a:hlinkClick r:id="rId6"/>
              </a:rPr>
              <a:t>http://standards.ieee.org/develop/policies/opman/sb_om.pdf</a:t>
            </a:r>
            <a:r>
              <a:rPr lang="en-US" sz="2400" dirty="0"/>
              <a:t> (PDF version) </a:t>
            </a:r>
          </a:p>
          <a:p>
            <a:pPr lvl="0" defTabSz="914400" eaLnBrk="0" hangingPunct="0">
              <a:spcBef>
                <a:spcPct val="20000"/>
              </a:spcBef>
              <a:buClrTx/>
              <a:buSzTx/>
              <a:defRPr/>
            </a:pPr>
            <a:endParaRPr lang="en-GB" sz="120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66467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708920"/>
            <a:ext cx="10361084" cy="3385494"/>
          </a:xfrm>
        </p:spPr>
        <p:txBody>
          <a:bodyPr/>
          <a:lstStyle/>
          <a:p>
            <a:pPr algn="ctr">
              <a:lnSpc>
                <a:spcPct val="90000"/>
              </a:lnSpc>
              <a:buFontTx/>
              <a:buNone/>
            </a:pPr>
            <a:r>
              <a:rPr lang="en-US" altLang="en-US" sz="3600" dirty="0">
                <a:cs typeface="Times New Roman" panose="02020603050405020304" pitchFamily="18" charset="0"/>
              </a:rPr>
              <a:t>March Electronic Meeting Agenda </a:t>
            </a:r>
          </a:p>
          <a:p>
            <a:pPr algn="ctr">
              <a:lnSpc>
                <a:spcPct val="90000"/>
              </a:lnSpc>
              <a:buFontTx/>
              <a:buNone/>
            </a:pPr>
            <a:r>
              <a:rPr lang="en-US" altLang="en-US" sz="3600" dirty="0">
                <a:cs typeface="Times New Roman" panose="02020603050405020304" pitchFamily="18" charset="0"/>
              </a:rPr>
              <a:t>And telecons meetings running between March  and May 2022 electronic meetings</a:t>
            </a:r>
            <a:endParaRPr lang="en-US" altLang="en-US" sz="2000" dirty="0">
              <a:cs typeface="Times New Roman" panose="02020603050405020304" pitchFamily="18" charset="0"/>
            </a:endParaRPr>
          </a:p>
          <a:p>
            <a:pPr marL="1524000">
              <a:lnSpc>
                <a:spcPct val="90000"/>
              </a:lnSpc>
              <a:buFontTx/>
              <a:buNone/>
            </a:pPr>
            <a:r>
              <a:rPr lang="en-US" altLang="en-US" sz="2000" dirty="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 Corporation)</a:t>
            </a:r>
          </a:p>
          <a:p>
            <a:pPr marL="1524000">
              <a:lnSpc>
                <a:spcPct val="90000"/>
              </a:lnSpc>
            </a:pPr>
            <a:r>
              <a:rPr lang="en-US" altLang="en-US" sz="2000" dirty="0">
                <a:cs typeface="Times New Roman" panose="02020603050405020304" pitchFamily="18" charset="0"/>
              </a:rPr>
              <a:t>Vice Chair: </a:t>
            </a:r>
            <a:r>
              <a:rPr lang="en-US" altLang="en-US" sz="2000" b="0" dirty="0">
                <a:cs typeface="Times New Roman" panose="02020603050405020304" pitchFamily="18" charset="0"/>
              </a:rPr>
              <a:t>Assaf Kasher </a:t>
            </a:r>
            <a:r>
              <a:rPr lang="en-US" altLang="en-US" sz="1600" b="0" dirty="0">
                <a:cs typeface="Times New Roman" panose="02020603050405020304" pitchFamily="18" charset="0"/>
              </a:rPr>
              <a:t>(Qualcomm)</a:t>
            </a:r>
          </a:p>
          <a:p>
            <a:pPr marL="1524000">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a:cs typeface="Times New Roman" panose="02020603050405020304" pitchFamily="18" charset="0"/>
              </a:rPr>
              <a:t>(</a:t>
            </a:r>
            <a:r>
              <a:rPr lang="en-US" altLang="en-US" sz="1600" b="0" dirty="0" err="1">
                <a:cs typeface="Times New Roman" panose="02020603050405020304" pitchFamily="18" charset="0"/>
              </a:rPr>
              <a:t>MediaTek</a:t>
            </a:r>
            <a:r>
              <a:rPr lang="en-US" altLang="en-US" sz="1600" b="0" dirty="0">
                <a:cs typeface="Times New Roman" panose="02020603050405020304" pitchFamily="18" charset="0"/>
              </a:rPr>
              <a:t>), </a:t>
            </a:r>
            <a:r>
              <a:rPr lang="en-US" altLang="en-US" sz="2000" b="0" dirty="0">
                <a:cs typeface="Times New Roman" panose="02020603050405020304" pitchFamily="18" charset="0"/>
              </a:rPr>
              <a:t>Roy Want </a:t>
            </a:r>
            <a:r>
              <a:rPr lang="en-US" altLang="en-US" sz="1600" b="0" dirty="0">
                <a:cs typeface="Times New Roman" panose="02020603050405020304" pitchFamily="18" charset="0"/>
              </a:rPr>
              <a:t>(Google)</a:t>
            </a:r>
          </a:p>
          <a:p>
            <a:pPr marL="1524000">
              <a:lnSpc>
                <a:spcPct val="90000"/>
              </a:lnSpc>
              <a:buFontTx/>
              <a:buNone/>
            </a:pPr>
            <a:r>
              <a:rPr lang="en-US" altLang="en-US" sz="2000" dirty="0">
                <a:cs typeface="Times New Roman" panose="02020603050405020304" pitchFamily="18" charset="0"/>
              </a:rPr>
              <a:t>Secretary</a:t>
            </a:r>
            <a:r>
              <a:rPr lang="en-US" altLang="en-US" sz="2000" b="0" dirty="0">
                <a:cs typeface="Times New Roman" panose="02020603050405020304" pitchFamily="18" charset="0"/>
              </a:rPr>
              <a:t>: Assaf Kasher (Qualcomm) </a:t>
            </a:r>
            <a:endParaRPr lang="en-US" altLang="en-US" sz="1600" b="0" dirty="0">
              <a:cs typeface="Times New Roman" panose="02020603050405020304" pitchFamily="18" charset="0"/>
            </a:endParaRP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Title 1"/>
          <p:cNvSpPr>
            <a:spLocks noGrp="1"/>
          </p:cNvSpPr>
          <p:nvPr>
            <p:ph type="title"/>
          </p:nvPr>
        </p:nvSpPr>
        <p:spPr>
          <a:xfrm>
            <a:off x="914401" y="685801"/>
            <a:ext cx="10361084" cy="1663079"/>
          </a:xfrm>
        </p:spPr>
        <p:txBody>
          <a:bodyPr/>
          <a:lstStyle/>
          <a:p>
            <a:r>
              <a:rPr lang="en-US" altLang="en-US" sz="4000" dirty="0">
                <a:solidFill>
                  <a:srgbClr val="0000FF"/>
                </a:solidFill>
                <a:cs typeface="Times New Roman" panose="02020603050405020304" pitchFamily="18" charset="0"/>
              </a:rPr>
              <a:t>IEEE 802.11</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Task Group AZ</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Next Generation Positioning </a:t>
            </a:r>
            <a:endParaRPr lang="en-US" sz="4000" dirty="0"/>
          </a:p>
        </p:txBody>
      </p:sp>
    </p:spTree>
    <p:extLst>
      <p:ext uri="{BB962C8B-B14F-4D97-AF65-F5344CB8AC3E}">
        <p14:creationId xmlns:p14="http://schemas.microsoft.com/office/powerpoint/2010/main" val="155850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AFFD-A63C-4806-B36A-FDB3DA79B804}"/>
              </a:ext>
            </a:extLst>
          </p:cNvPr>
          <p:cNvSpPr>
            <a:spLocks noGrp="1"/>
          </p:cNvSpPr>
          <p:nvPr>
            <p:ph type="title"/>
          </p:nvPr>
        </p:nvSpPr>
        <p:spPr/>
        <p:txBody>
          <a:bodyPr/>
          <a:lstStyle/>
          <a:p>
            <a:r>
              <a:rPr lang="en-US" dirty="0"/>
              <a:t>IEEE 802 Ground Rules</a:t>
            </a:r>
          </a:p>
        </p:txBody>
      </p:sp>
      <p:sp>
        <p:nvSpPr>
          <p:cNvPr id="3" name="Content Placeholder 2">
            <a:extLst>
              <a:ext uri="{FF2B5EF4-FFF2-40B4-BE49-F238E27FC236}">
                <a16:creationId xmlns:a16="http://schemas.microsoft.com/office/drawing/2014/main" id="{AA2E66CF-1199-4401-85E7-EC54CBC31898}"/>
              </a:ext>
            </a:extLst>
          </p:cNvPr>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confidentially notices in email)</a:t>
            </a:r>
          </a:p>
          <a:p>
            <a:pPr indent="-457200">
              <a:buFont typeface="Arial" panose="020B0604020202020204" pitchFamily="34" charset="0"/>
              <a:buChar char="•"/>
            </a:pPr>
            <a:r>
              <a:rPr lang="en-US" dirty="0">
                <a:cs typeface="DejaVu Sans" pitchFamily="34" charset="0"/>
              </a:rPr>
              <a:t>Presentations must be openly available</a:t>
            </a:r>
          </a:p>
          <a:p>
            <a:endParaRPr lang="en-US" dirty="0"/>
          </a:p>
        </p:txBody>
      </p:sp>
      <p:sp>
        <p:nvSpPr>
          <p:cNvPr id="4" name="Slide Number Placeholder 3">
            <a:extLst>
              <a:ext uri="{FF2B5EF4-FFF2-40B4-BE49-F238E27FC236}">
                <a16:creationId xmlns:a16="http://schemas.microsoft.com/office/drawing/2014/main" id="{2F38F93E-E7B4-4037-B49B-013B2239B90B}"/>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2DC6924C-5B2A-4369-BAF1-60422B9B5FC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34D0F77-3728-49EB-902A-704204CA4083}"/>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965735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60AC-FC90-43B0-A5DF-6AE8F7E48DA7}"/>
              </a:ext>
            </a:extLst>
          </p:cNvPr>
          <p:cNvSpPr>
            <a:spLocks noGrp="1"/>
          </p:cNvSpPr>
          <p:nvPr>
            <p:ph type="title"/>
          </p:nvPr>
        </p:nvSpPr>
        <p:spPr>
          <a:xfrm>
            <a:off x="914401" y="685801"/>
            <a:ext cx="10361084" cy="763591"/>
          </a:xfrm>
        </p:spPr>
        <p:txBody>
          <a:bodyPr/>
          <a:lstStyle/>
          <a:p>
            <a:r>
              <a:rPr lang="en-US" dirty="0"/>
              <a:t>IEEE 802 Rules Documents </a:t>
            </a:r>
          </a:p>
        </p:txBody>
      </p:sp>
      <p:sp>
        <p:nvSpPr>
          <p:cNvPr id="3" name="Content Placeholder 2">
            <a:extLst>
              <a:ext uri="{FF2B5EF4-FFF2-40B4-BE49-F238E27FC236}">
                <a16:creationId xmlns:a16="http://schemas.microsoft.com/office/drawing/2014/main" id="{53129AE0-154C-44C2-BB01-C9AED5640D70}"/>
              </a:ext>
            </a:extLst>
          </p:cNvPr>
          <p:cNvSpPr>
            <a:spLocks noGrp="1"/>
          </p:cNvSpPr>
          <p:nvPr>
            <p:ph idx="1"/>
          </p:nvPr>
        </p:nvSpPr>
        <p:spPr>
          <a:xfrm>
            <a:off x="914401" y="1340768"/>
            <a:ext cx="10361084" cy="4768080"/>
          </a:xfrm>
        </p:spPr>
        <p:txBody>
          <a:bodyPr/>
          <a:lstStyle/>
          <a:p>
            <a:r>
              <a:rPr lang="en-US" sz="2000" dirty="0"/>
              <a:t>IEEE 802 Policies &amp; Procedures (Approved June 2014)</a:t>
            </a:r>
          </a:p>
          <a:p>
            <a:pPr lvl="1"/>
            <a:r>
              <a:rPr lang="en-US" sz="1800" dirty="0">
                <a:hlinkClick r:id="rId2"/>
              </a:rPr>
              <a:t>http://standards.ieee.org/board/aud/LMSC.pdf</a:t>
            </a:r>
            <a:endParaRPr lang="en-US" sz="1800" dirty="0"/>
          </a:p>
          <a:p>
            <a:r>
              <a:rPr lang="en-US" sz="2000" dirty="0"/>
              <a:t>IEEE 802 Operations Manual (Approved 4 August 2020)</a:t>
            </a:r>
          </a:p>
          <a:p>
            <a:pPr lvl="1">
              <a:lnSpc>
                <a:spcPct val="80000"/>
              </a:lnSpc>
              <a:defRPr/>
            </a:pPr>
            <a:r>
              <a:rPr lang="en-US" altLang="en-US" sz="1800" dirty="0">
                <a:hlinkClick r:id="rId3"/>
              </a:rPr>
              <a:t>https://mentor.ieee.org/802-ec/dcn/17/ec-17-0090-24-0PNP-ieee-802-lmsc-operations-manual.pdf</a:t>
            </a:r>
            <a:endParaRPr lang="en-US" altLang="en-US" sz="1800" dirty="0"/>
          </a:p>
          <a:p>
            <a:pPr>
              <a:lnSpc>
                <a:spcPct val="80000"/>
              </a:lnSpc>
              <a:defRPr/>
            </a:pPr>
            <a:r>
              <a:rPr lang="en-US" sz="2000" dirty="0"/>
              <a:t>IEEE 802 Working Group Policies &amp; Procedures (29 July 2016)</a:t>
            </a:r>
            <a:r>
              <a:rPr lang="en-US" altLang="en-US" sz="2000" dirty="0"/>
              <a:t> </a:t>
            </a:r>
          </a:p>
          <a:p>
            <a:pPr lvl="1"/>
            <a:r>
              <a:rPr lang="en-US" altLang="en-US" sz="1800" dirty="0">
                <a:hlinkClick r:id="rId4"/>
              </a:rPr>
              <a:t>http://www.ieee802.org/PNP/approved/IEEE_802_WG_PandP_v19.pdf</a:t>
            </a:r>
            <a:r>
              <a:rPr lang="en-US" altLang="en-US" sz="1800" dirty="0"/>
              <a:t> </a:t>
            </a:r>
          </a:p>
          <a:p>
            <a:r>
              <a:rPr lang="en-US" sz="2000" dirty="0"/>
              <a:t>IEEE 802 LMSC Chair's Guidelines (Approved 15 November 2019)</a:t>
            </a:r>
            <a:endParaRPr lang="en-US" sz="2000" dirty="0">
              <a:hlinkClick r:id="rId5"/>
            </a:endParaRPr>
          </a:p>
          <a:p>
            <a:pPr lvl="1"/>
            <a:r>
              <a:rPr lang="en-US" sz="1800" dirty="0">
                <a:hlinkClick r:id="rId3"/>
              </a:rPr>
              <a:t>https://mentor.ieee.org/802-ec/dcn/17/ec-17-0120-29-0PNP-ieee-802-lmsc-chairs-guidelines.pdf</a:t>
            </a:r>
            <a:r>
              <a:rPr lang="en-US" sz="1800" dirty="0"/>
              <a:t> </a:t>
            </a:r>
          </a:p>
          <a:p>
            <a:r>
              <a:rPr lang="en-US" sz="2000" dirty="0"/>
              <a:t>Participation in IEEE 802 Meetings</a:t>
            </a:r>
          </a:p>
          <a:p>
            <a:pPr lvl="1"/>
            <a:r>
              <a:rPr lang="en-US" sz="1800" u="sng" dirty="0">
                <a:hlinkClick r:id="rId6"/>
              </a:rPr>
              <a:t>https://mentor.ieee.org/802-ec/dcn/17/ec-17-0093-05-0PNP-ieee-802-participation-slide-ppt.ppt</a:t>
            </a:r>
            <a:endParaRPr lang="en-US" sz="1800" u="sng" dirty="0"/>
          </a:p>
          <a:p>
            <a:pPr lvl="1"/>
            <a:endParaRPr lang="en-US" sz="1600" dirty="0"/>
          </a:p>
          <a:p>
            <a:r>
              <a:rPr lang="en-US" sz="1600" dirty="0"/>
              <a:t>Policies and Procedures hierarchy: </a:t>
            </a:r>
            <a:r>
              <a:rPr lang="en-US" sz="1600" b="0" dirty="0">
                <a:hlinkClick r:id="rId7"/>
              </a:rPr>
              <a:t>http://www.ieee802.org/11/Rules/rules.shtml</a:t>
            </a:r>
            <a:endParaRPr lang="en-US" sz="1600" b="0" dirty="0"/>
          </a:p>
          <a:p>
            <a:pPr marL="342900" lvl="1" indent="-342900">
              <a:buFontTx/>
              <a:buChar char="•"/>
            </a:pPr>
            <a:r>
              <a:rPr lang="en-US" altLang="en-US" sz="1600" b="1" dirty="0"/>
              <a:t>IEEE 802 Procedural document website: </a:t>
            </a:r>
            <a:r>
              <a:rPr lang="en-US" altLang="en-US" sz="1600" dirty="0">
                <a:hlinkClick r:id="rId8"/>
              </a:rPr>
              <a:t>http://www.ieee802.org/devdocs.shtml</a:t>
            </a:r>
            <a:endParaRPr lang="en-US" altLang="en-US" sz="1600" dirty="0"/>
          </a:p>
        </p:txBody>
      </p:sp>
      <p:sp>
        <p:nvSpPr>
          <p:cNvPr id="4" name="Slide Number Placeholder 3">
            <a:extLst>
              <a:ext uri="{FF2B5EF4-FFF2-40B4-BE49-F238E27FC236}">
                <a16:creationId xmlns:a16="http://schemas.microsoft.com/office/drawing/2014/main" id="{F7AB0DEE-B75D-4F9D-8547-3D3A0FCBB9A3}"/>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0F91ADEB-41AD-4208-8901-68E8AF7B8E9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AC68828-28ED-4DFE-BE1B-A085FB5C0529}"/>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514986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p:txBody>
          <a:bodyPr/>
          <a:lstStyle/>
          <a:p>
            <a:r>
              <a:rPr lang="en-US" dirty="0"/>
              <a:t>IEEE 802.11 Rules Document </a:t>
            </a:r>
          </a:p>
        </p:txBody>
      </p:sp>
      <p:sp>
        <p:nvSpPr>
          <p:cNvPr id="8198" name="Rectangle 3"/>
          <p:cNvSpPr>
            <a:spLocks noGrp="1" noChangeArrowheads="1"/>
          </p:cNvSpPr>
          <p:nvPr>
            <p:ph idx="1"/>
          </p:nvPr>
        </p:nvSpPr>
        <p:spPr>
          <a:noFill/>
        </p:spPr>
        <p:txBody>
          <a:bodyPr/>
          <a:lstStyle/>
          <a:p>
            <a:r>
              <a:rPr lang="en-US" dirty="0"/>
              <a:t>IEEE 802.11 WG Operations Manual (Approved 13 July 2018):</a:t>
            </a:r>
          </a:p>
          <a:p>
            <a:pPr lvl="1"/>
            <a:r>
              <a:rPr lang="en-US" altLang="en-US" dirty="0">
                <a:hlinkClick r:id="rId3"/>
              </a:rPr>
              <a:t>https://mentor.ieee.org/802.11/dcn/14/11-14-0629-22-0000-802-11-operations-manual.docx</a:t>
            </a:r>
            <a:endParaRPr lang="en-US" altLang="en-US" dirty="0"/>
          </a:p>
          <a:p>
            <a:pPr lvl="1"/>
            <a:endParaRPr lang="en-US" altLang="en-US" dirty="0"/>
          </a:p>
          <a:p>
            <a:pPr marL="57150" indent="0"/>
            <a:r>
              <a:rPr lang="en-US" altLang="en-US" dirty="0"/>
              <a:t>No changes since July 2018    </a:t>
            </a:r>
          </a:p>
          <a:p>
            <a:endParaRPr lang="en-US" dirty="0"/>
          </a:p>
        </p:txBody>
      </p:sp>
      <p:sp>
        <p:nvSpPr>
          <p:cNvPr id="2" name="Slide Number Placeholder 1"/>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8195" name="Footer Placeholder 4"/>
          <p:cNvSpPr>
            <a:spLocks noGrp="1"/>
          </p:cNvSpPr>
          <p:nvPr>
            <p:ph type="ftr" idx="14"/>
          </p:nvPr>
        </p:nvSpPr>
        <p:spPr>
          <a:prstGeom prst="rect">
            <a:avLst/>
          </a:prstGeom>
          <a:noFill/>
        </p:spPr>
        <p:txBody>
          <a:bodyPr/>
          <a:lstStyle/>
          <a:p>
            <a:r>
              <a:rPr lang="en-US"/>
              <a:t>Jonathan Segev, Intel corporation</a:t>
            </a:r>
          </a:p>
        </p:txBody>
      </p:sp>
      <p:sp>
        <p:nvSpPr>
          <p:cNvPr id="8194" name="Date Placeholder 3"/>
          <p:cNvSpPr>
            <a:spLocks noGrp="1"/>
          </p:cNvSpPr>
          <p:nvPr>
            <p:ph type="dt" idx="15"/>
          </p:nvPr>
        </p:nvSpPr>
        <p:spPr>
          <a:prstGeom prst="rect">
            <a:avLst/>
          </a:prstGeom>
          <a:noFill/>
        </p:spPr>
        <p:txBody>
          <a:bodyPr/>
          <a:lstStyle/>
          <a:p>
            <a:r>
              <a:rPr lang="en-US"/>
              <a:t>May 2022</a:t>
            </a:r>
          </a:p>
        </p:txBody>
      </p:sp>
    </p:spTree>
    <p:extLst>
      <p:ext uri="{BB962C8B-B14F-4D97-AF65-F5344CB8AC3E}">
        <p14:creationId xmlns:p14="http://schemas.microsoft.com/office/powerpoint/2010/main" val="925929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dirty="0">
                <a:solidFill>
                  <a:schemeClr val="tx2"/>
                </a:solidFill>
              </a:rPr>
              <a:t>March IEEE  Electronic Plenary Meeting Week Agenda</a:t>
            </a:r>
            <a:endParaRPr lang="en-US" dirty="0"/>
          </a:p>
        </p:txBody>
      </p:sp>
      <p:sp>
        <p:nvSpPr>
          <p:cNvPr id="3" name="Content Placeholder 2"/>
          <p:cNvSpPr>
            <a:spLocks noGrp="1"/>
          </p:cNvSpPr>
          <p:nvPr>
            <p:ph idx="1"/>
          </p:nvPr>
        </p:nvSpPr>
        <p:spPr>
          <a:xfrm>
            <a:off x="335361" y="1484784"/>
            <a:ext cx="5256583" cy="4824537"/>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log attendance on IMAT</a:t>
            </a:r>
            <a:r>
              <a:rPr lang="en-US" sz="1800" b="0" dirty="0"/>
              <a:t>.</a:t>
            </a:r>
          </a:p>
          <a:p>
            <a:pPr algn="just">
              <a:spcBef>
                <a:spcPct val="20000"/>
              </a:spcBef>
              <a:buFontTx/>
              <a:buChar char="•"/>
            </a:pPr>
            <a:r>
              <a:rPr lang="en-US" altLang="en-US" sz="1800" b="0" dirty="0"/>
              <a:t>Agenda setting for the week (8 min).</a:t>
            </a:r>
          </a:p>
          <a:p>
            <a:pPr algn="just">
              <a:spcBef>
                <a:spcPct val="20000"/>
              </a:spcBef>
              <a:buFontTx/>
              <a:buChar char="•"/>
            </a:pPr>
            <a:r>
              <a:rPr lang="en-US" altLang="en-US" sz="1800" b="0" dirty="0"/>
              <a:t>Approval of previous meeting minutes.</a:t>
            </a:r>
          </a:p>
          <a:p>
            <a:pPr algn="just">
              <a:spcBef>
                <a:spcPct val="20000"/>
              </a:spcBef>
              <a:buFontTx/>
              <a:buChar char="•"/>
            </a:pPr>
            <a:r>
              <a:rPr lang="en-US" altLang="en-US" sz="1800" b="0" dirty="0"/>
              <a:t>Approve release of D4.0 to JTC1/SC6</a:t>
            </a:r>
          </a:p>
          <a:p>
            <a:pPr algn="just">
              <a:spcBef>
                <a:spcPct val="20000"/>
              </a:spcBef>
              <a:buFontTx/>
              <a:buChar char="•"/>
            </a:pPr>
            <a:r>
              <a:rPr lang="en-US" altLang="en-US" sz="1800" b="0" dirty="0"/>
              <a:t>Review SA1 CR status</a:t>
            </a:r>
          </a:p>
          <a:p>
            <a:pPr algn="just">
              <a:spcBef>
                <a:spcPct val="20000"/>
              </a:spcBef>
              <a:buFontTx/>
              <a:buChar char="•"/>
            </a:pPr>
            <a:r>
              <a:rPr lang="en-US" altLang="en-US" sz="1800" b="0" kern="0" dirty="0"/>
              <a:t>Review CR submissions</a:t>
            </a:r>
          </a:p>
          <a:p>
            <a:pPr algn="just">
              <a:spcBef>
                <a:spcPct val="20000"/>
              </a:spcBef>
              <a:buFontTx/>
              <a:buChar char="•"/>
            </a:pPr>
            <a:r>
              <a:rPr lang="en-US" altLang="en-US" sz="1800" b="0" dirty="0"/>
              <a:t>Perform group CR</a:t>
            </a:r>
            <a:endParaRPr lang="en-US" altLang="en-US" sz="1800" b="0" kern="0" dirty="0"/>
          </a:p>
          <a:p>
            <a:pPr algn="just">
              <a:spcBef>
                <a:spcPct val="20000"/>
              </a:spcBef>
              <a:buFontTx/>
              <a:buChar char="•"/>
            </a:pPr>
            <a:r>
              <a:rPr lang="en-US" altLang="en-US" sz="1800" b="0" dirty="0"/>
              <a:t>Review technical submissions – as time permits</a:t>
            </a:r>
          </a:p>
          <a:p>
            <a:pPr algn="just">
              <a:spcBef>
                <a:spcPct val="20000"/>
              </a:spcBef>
              <a:buFontTx/>
              <a:buChar char="•"/>
            </a:pPr>
            <a:endParaRPr lang="en-US" altLang="en-US" sz="1800"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Content Placeholder 2">
            <a:extLst>
              <a:ext uri="{FF2B5EF4-FFF2-40B4-BE49-F238E27FC236}">
                <a16:creationId xmlns:a16="http://schemas.microsoft.com/office/drawing/2014/main" id="{13C21951-EF11-4B7C-A112-83E121BD1D41}"/>
              </a:ext>
            </a:extLst>
          </p:cNvPr>
          <p:cNvSpPr txBox="1">
            <a:spLocks/>
          </p:cNvSpPr>
          <p:nvPr/>
        </p:nvSpPr>
        <p:spPr bwMode="auto">
          <a:xfrm>
            <a:off x="5951984" y="1484784"/>
            <a:ext cx="5904655" cy="4658444"/>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lgn="just">
              <a:spcBef>
                <a:spcPct val="20000"/>
              </a:spcBef>
              <a:buFontTx/>
              <a:buChar char="•"/>
            </a:pPr>
            <a:r>
              <a:rPr lang="en-US" sz="1800" b="0" kern="0" dirty="0"/>
              <a:t>Review and setup telecon plan – 5 min special order</a:t>
            </a:r>
          </a:p>
          <a:p>
            <a:pPr algn="just">
              <a:spcBef>
                <a:spcPct val="20000"/>
              </a:spcBef>
              <a:buFontTx/>
              <a:buChar char="•"/>
            </a:pPr>
            <a:r>
              <a:rPr lang="en-US" sz="1800" b="0" kern="0" dirty="0"/>
              <a:t>Review progress made during the week – 5 min special order</a:t>
            </a:r>
          </a:p>
          <a:p>
            <a:pPr algn="just">
              <a:spcBef>
                <a:spcPct val="20000"/>
              </a:spcBef>
              <a:buFontTx/>
              <a:buChar char="•"/>
            </a:pPr>
            <a:r>
              <a:rPr lang="en-US" sz="1800" b="0" kern="0" dirty="0"/>
              <a:t>Review program timelines – 10min special order</a:t>
            </a:r>
          </a:p>
          <a:p>
            <a:pPr algn="just">
              <a:spcBef>
                <a:spcPct val="20000"/>
              </a:spcBef>
              <a:buFontTx/>
              <a:buChar char="•"/>
            </a:pPr>
            <a:r>
              <a:rPr lang="en-US" sz="1800" b="0" kern="0" dirty="0" err="1"/>
              <a:t>AoB</a:t>
            </a:r>
            <a:endParaRPr lang="en-US" sz="1800" b="0" kern="0" dirty="0"/>
          </a:p>
          <a:p>
            <a:pPr algn="just">
              <a:spcBef>
                <a:spcPct val="20000"/>
              </a:spcBef>
              <a:buFontTx/>
              <a:buChar char="•"/>
            </a:pPr>
            <a:r>
              <a:rPr lang="en-US" sz="1800" b="0" kern="0" dirty="0"/>
              <a:t>Adjourn</a:t>
            </a:r>
          </a:p>
          <a:p>
            <a:pPr lvl="1" algn="just">
              <a:spcBef>
                <a:spcPct val="20000"/>
              </a:spcBef>
              <a:buFontTx/>
              <a:buChar char="•"/>
            </a:pPr>
            <a:endParaRPr lang="en-US" sz="1400" kern="0" dirty="0"/>
          </a:p>
        </p:txBody>
      </p:sp>
    </p:spTree>
    <p:extLst>
      <p:ext uri="{BB962C8B-B14F-4D97-AF65-F5344CB8AC3E}">
        <p14:creationId xmlns:p14="http://schemas.microsoft.com/office/powerpoint/2010/main" val="4011216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week</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68041162"/>
              </p:ext>
            </p:extLst>
          </p:nvPr>
        </p:nvGraphicFramePr>
        <p:xfrm>
          <a:off x="914401" y="1260086"/>
          <a:ext cx="10460567" cy="246875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2"/>
                  </a:ext>
                </a:extLst>
              </a:tr>
              <a:tr h="0">
                <a:tc>
                  <a:txBody>
                    <a:bodyPr/>
                    <a:lstStyle/>
                    <a:p>
                      <a:r>
                        <a:rPr lang="en-US" sz="1400" kern="1200" dirty="0">
                          <a:solidFill>
                            <a:schemeClr val="dk1"/>
                          </a:solidFill>
                          <a:latin typeface="+mn-lt"/>
                          <a:ea typeface="+mn-ea"/>
                          <a:cs typeface="+mn-cs"/>
                        </a:rPr>
                        <a:t>11-22-402</a:t>
                      </a:r>
                    </a:p>
                  </a:txBody>
                  <a:tcPr marT="45712" marB="45712"/>
                </a:tc>
                <a:tc>
                  <a:txBody>
                    <a:bodyPr/>
                    <a:lstStyle/>
                    <a:p>
                      <a:r>
                        <a:rPr lang="en-US" sz="1400" kern="1200" dirty="0">
                          <a:solidFill>
                            <a:schemeClr val="dk1"/>
                          </a:solidFill>
                          <a:latin typeface="+mn-lt"/>
                          <a:ea typeface="+mn-ea"/>
                          <a:cs typeface="+mn-cs"/>
                        </a:rPr>
                        <a:t>Assaf Kasher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Some SAB1 CR v3 </a:t>
                      </a:r>
                      <a:endParaRPr lang="en-US" sz="1400" kern="1200" dirty="0">
                        <a:solidFill>
                          <a:schemeClr val="dk1"/>
                        </a:solidFill>
                        <a:latin typeface="+mn-lt"/>
                        <a:ea typeface="+mn-ea"/>
                        <a:cs typeface="+mn-cs"/>
                      </a:endParaRP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6"/>
                  </a:ext>
                </a:extLst>
              </a:tr>
              <a:tr h="0">
                <a:tc>
                  <a:txBody>
                    <a:bodyPr/>
                    <a:lstStyle/>
                    <a:p>
                      <a:r>
                        <a:rPr lang="en-US" sz="1400" kern="1200" dirty="0">
                          <a:solidFill>
                            <a:schemeClr val="dk1"/>
                          </a:solidFill>
                          <a:latin typeface="+mn-lt"/>
                          <a:ea typeface="+mn-ea"/>
                          <a:cs typeface="+mn-cs"/>
                        </a:rPr>
                        <a:t>11-22-400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SAB1 Group CR part 3 </a:t>
                      </a:r>
                      <a:endParaRPr lang="en-US" sz="1400" kern="1200" dirty="0">
                        <a:solidFill>
                          <a:schemeClr val="dk1"/>
                        </a:solidFill>
                        <a:latin typeface="+mn-lt"/>
                        <a:ea typeface="+mn-ea"/>
                        <a:cs typeface="+mn-cs"/>
                      </a:endParaRP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7"/>
                  </a:ext>
                </a:extLst>
              </a:tr>
              <a:tr h="0">
                <a:tc>
                  <a:txBody>
                    <a:bodyPr/>
                    <a:lstStyle/>
                    <a:p>
                      <a:r>
                        <a:rPr lang="en-US" sz="1400" kern="1200" dirty="0">
                          <a:solidFill>
                            <a:schemeClr val="dk1"/>
                          </a:solidFill>
                          <a:latin typeface="+mn-lt"/>
                          <a:ea typeface="+mn-ea"/>
                          <a:cs typeface="+mn-cs"/>
                        </a:rPr>
                        <a:t>11-22-198</a:t>
                      </a:r>
                    </a:p>
                  </a:txBody>
                  <a:tcPr marT="45712" marB="45712"/>
                </a:tc>
                <a:tc>
                  <a:txBody>
                    <a:bodyPr/>
                    <a:lstStyle/>
                    <a:p>
                      <a:r>
                        <a:rPr lang="en-US" sz="1400" kern="1200" dirty="0">
                          <a:solidFill>
                            <a:schemeClr val="dk1"/>
                          </a:solidFill>
                          <a:latin typeface="+mn-lt"/>
                          <a:ea typeface="+mn-ea"/>
                          <a:cs typeface="+mn-cs"/>
                        </a:rPr>
                        <a:t>Roy Want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SAB1 CR Status</a:t>
                      </a:r>
                    </a:p>
                  </a:txBody>
                  <a:tcPr marT="45712" marB="45712"/>
                </a:tc>
                <a:tc>
                  <a:txBody>
                    <a:bodyPr/>
                    <a:lstStyle/>
                    <a:p>
                      <a:r>
                        <a:rPr lang="en-US" sz="1400" kern="1200" dirty="0">
                          <a:solidFill>
                            <a:schemeClr val="dk1"/>
                          </a:solidFill>
                          <a:latin typeface="+mn-lt"/>
                          <a:ea typeface="+mn-ea"/>
                          <a:cs typeface="+mn-cs"/>
                        </a:rPr>
                        <a:t>SAB status</a:t>
                      </a:r>
                    </a:p>
                  </a:txBody>
                  <a:tcPr marT="45712" marB="45712"/>
                </a:tc>
                <a:extLst>
                  <a:ext uri="{0D108BD9-81ED-4DB2-BD59-A6C34878D82A}">
                    <a16:rowId xmlns:a16="http://schemas.microsoft.com/office/drawing/2014/main" val="10008"/>
                  </a:ext>
                </a:extLst>
              </a:tr>
              <a:tr h="0">
                <a:tc>
                  <a:txBody>
                    <a:bodyPr/>
                    <a:lstStyle/>
                    <a:p>
                      <a:r>
                        <a:rPr lang="en-US" sz="1400" dirty="0"/>
                        <a:t>11-22-437</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Some SAB1 Passive TB Ranging CR</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9"/>
                  </a:ext>
                </a:extLst>
              </a:tr>
              <a:tr h="0">
                <a:tc>
                  <a:txBody>
                    <a:bodyPr/>
                    <a:lstStyle/>
                    <a:p>
                      <a:r>
                        <a:rPr lang="en-US" sz="1400" dirty="0"/>
                        <a:t>11-22-451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Comment resolution SA1 LTF </a:t>
                      </a:r>
                      <a:r>
                        <a:rPr lang="fr-FR" sz="1400" dirty="0" err="1"/>
                        <a:t>Vector</a:t>
                      </a:r>
                      <a:endParaRPr lang="en-US" sz="1400" dirty="0"/>
                    </a:p>
                  </a:txBody>
                  <a:tcPr marT="45712" marB="45712"/>
                </a:tc>
                <a:tc>
                  <a:txBody>
                    <a:bodyPr/>
                    <a:lstStyle/>
                    <a:p>
                      <a:r>
                        <a:rPr lang="en-US" sz="1400" dirty="0"/>
                        <a:t>SAB CR</a:t>
                      </a:r>
                    </a:p>
                  </a:txBody>
                  <a:tcPr marT="45712" marB="45712"/>
                </a:tc>
                <a:extLst>
                  <a:ext uri="{0D108BD9-81ED-4DB2-BD59-A6C34878D82A}">
                    <a16:rowId xmlns:a16="http://schemas.microsoft.com/office/drawing/2014/main" val="3276126000"/>
                  </a:ext>
                </a:extLst>
              </a:tr>
            </a:tbl>
          </a:graphicData>
        </a:graphic>
      </p:graphicFrame>
    </p:spTree>
    <p:extLst>
      <p:ext uri="{BB962C8B-B14F-4D97-AF65-F5344CB8AC3E}">
        <p14:creationId xmlns:p14="http://schemas.microsoft.com/office/powerpoint/2010/main" val="1606978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March 7</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this slot (5 min).</a:t>
            </a:r>
          </a:p>
          <a:p>
            <a:pPr algn="just">
              <a:spcBef>
                <a:spcPct val="20000"/>
              </a:spcBef>
              <a:buFontTx/>
              <a:buChar char="•"/>
            </a:pPr>
            <a:r>
              <a:rPr lang="en-US" altLang="en-US" sz="1800" b="0" dirty="0"/>
              <a:t>SAB Comment Resolution Status (10 min) – Editors (Roy Want)</a:t>
            </a:r>
          </a:p>
          <a:p>
            <a:pPr algn="just">
              <a:spcBef>
                <a:spcPct val="20000"/>
              </a:spcBef>
              <a:buFontTx/>
              <a:buChar char="•"/>
            </a:pPr>
            <a:r>
              <a:rPr lang="en-US" altLang="en-US" sz="1800" b="0" dirty="0"/>
              <a:t>Approval of previous meeting minutes (5min) </a:t>
            </a:r>
          </a:p>
          <a:p>
            <a:pPr algn="just">
              <a:spcBef>
                <a:spcPct val="20000"/>
              </a:spcBef>
              <a:buFontTx/>
              <a:buChar char="•"/>
            </a:pPr>
            <a:r>
              <a:rPr lang="en-US" sz="1800" b="0" dirty="0"/>
              <a:t>Approve release of D4.0 to JTC1/SC6 (8 min) </a:t>
            </a:r>
          </a:p>
          <a:p>
            <a:pPr algn="just">
              <a:spcBef>
                <a:spcPct val="20000"/>
              </a:spcBef>
              <a:buFontTx/>
              <a:buChar char="•"/>
            </a:pPr>
            <a:r>
              <a:rPr lang="en-US" sz="1800" b="0" dirty="0"/>
              <a:t>Review CR submissions</a:t>
            </a:r>
          </a:p>
          <a:p>
            <a:pPr algn="just">
              <a:spcBef>
                <a:spcPct val="20000"/>
              </a:spcBef>
              <a:buFontTx/>
              <a:buChar char="•"/>
            </a:pPr>
            <a:r>
              <a:rPr lang="en-US" sz="1800" b="0" dirty="0"/>
              <a:t>Perform group CR – if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279493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7th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05470655"/>
              </p:ext>
            </p:extLst>
          </p:nvPr>
        </p:nvGraphicFramePr>
        <p:xfrm>
          <a:off x="914401" y="1260086"/>
          <a:ext cx="10460567" cy="368788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11-21-1607</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b="0" dirty="0"/>
                        <a:t>11-22-084</a:t>
                      </a:r>
                    </a:p>
                  </a:txBody>
                  <a:tcPr marT="45712" marB="45712"/>
                </a:tc>
                <a:tc>
                  <a:txBody>
                    <a:bodyPr/>
                    <a:lstStyle/>
                    <a:p>
                      <a:r>
                        <a:rPr lang="en-US" sz="1400" b="0" dirty="0"/>
                        <a:t>Editors</a:t>
                      </a:r>
                    </a:p>
                  </a:txBody>
                  <a:tcPr marT="45712" marB="45712"/>
                </a:tc>
                <a:tc>
                  <a:txBody>
                    <a:bodyPr/>
                    <a:lstStyle/>
                    <a:p>
                      <a:r>
                        <a:rPr lang="en-US" sz="1400" b="0"/>
                        <a:t>Initial SA Ballot </a:t>
                      </a:r>
                      <a:r>
                        <a:rPr lang="en-US" sz="1400" b="0" i="0" kern="1200">
                          <a:solidFill>
                            <a:schemeClr val="dk1"/>
                          </a:solidFill>
                          <a:effectLst/>
                          <a:latin typeface="+mn-lt"/>
                          <a:ea typeface="+mn-ea"/>
                          <a:cs typeface="+mn-cs"/>
                        </a:rPr>
                        <a:t>Comments DB</a:t>
                      </a:r>
                      <a:endParaRPr lang="en-US" sz="1400" b="0" dirty="0"/>
                    </a:p>
                  </a:txBody>
                  <a:tcPr marT="45712" marB="45712"/>
                </a:tc>
                <a:tc>
                  <a:txBody>
                    <a:bodyPr/>
                    <a:lstStyle/>
                    <a:p>
                      <a:r>
                        <a:rPr lang="en-US" sz="1400" b="0" dirty="0"/>
                        <a:t>SA CR</a:t>
                      </a:r>
                    </a:p>
                  </a:txBody>
                  <a:tcPr marT="45712" marB="45712"/>
                </a:tc>
                <a:extLst>
                  <a:ext uri="{0D108BD9-81ED-4DB2-BD59-A6C34878D82A}">
                    <a16:rowId xmlns:a16="http://schemas.microsoft.com/office/drawing/2014/main" val="10002"/>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3"/>
                  </a:ext>
                </a:extLst>
              </a:tr>
              <a:tr h="0">
                <a:tc>
                  <a:txBody>
                    <a:bodyPr/>
                    <a:lstStyle/>
                    <a:p>
                      <a:r>
                        <a:rPr lang="en-US" sz="1400" kern="1200" dirty="0">
                          <a:solidFill>
                            <a:schemeClr val="dk1"/>
                          </a:solidFill>
                          <a:latin typeface="+mn-lt"/>
                          <a:ea typeface="+mn-ea"/>
                          <a:cs typeface="+mn-cs"/>
                        </a:rPr>
                        <a:t>11-22-402</a:t>
                      </a:r>
                    </a:p>
                  </a:txBody>
                  <a:tcPr marT="45712" marB="45712"/>
                </a:tc>
                <a:tc>
                  <a:txBody>
                    <a:bodyPr/>
                    <a:lstStyle/>
                    <a:p>
                      <a:r>
                        <a:rPr lang="en-US" sz="1400" kern="1200" dirty="0">
                          <a:solidFill>
                            <a:schemeClr val="dk1"/>
                          </a:solidFill>
                          <a:latin typeface="+mn-lt"/>
                          <a:ea typeface="+mn-ea"/>
                          <a:cs typeface="+mn-cs"/>
                        </a:rPr>
                        <a:t>Assaf Kasher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Some SAB1 CR v3 </a:t>
                      </a:r>
                      <a:endParaRPr lang="en-US" sz="1400" kern="1200" dirty="0">
                        <a:solidFill>
                          <a:schemeClr val="dk1"/>
                        </a:solidFill>
                        <a:latin typeface="+mn-lt"/>
                        <a:ea typeface="+mn-ea"/>
                        <a:cs typeface="+mn-cs"/>
                      </a:endParaRP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4"/>
                  </a:ext>
                </a:extLst>
              </a:tr>
              <a:tr h="0">
                <a:tc>
                  <a:txBody>
                    <a:bodyPr/>
                    <a:lstStyle/>
                    <a:p>
                      <a:r>
                        <a:rPr lang="en-US" sz="1400" kern="1200" dirty="0">
                          <a:solidFill>
                            <a:schemeClr val="dk1"/>
                          </a:solidFill>
                          <a:latin typeface="+mn-lt"/>
                          <a:ea typeface="+mn-ea"/>
                          <a:cs typeface="+mn-cs"/>
                        </a:rPr>
                        <a:t>11-22-198</a:t>
                      </a:r>
                    </a:p>
                  </a:txBody>
                  <a:tcPr marT="45712" marB="45712"/>
                </a:tc>
                <a:tc>
                  <a:txBody>
                    <a:bodyPr/>
                    <a:lstStyle/>
                    <a:p>
                      <a:r>
                        <a:rPr lang="en-US" sz="1400" kern="1200" dirty="0">
                          <a:solidFill>
                            <a:schemeClr val="dk1"/>
                          </a:solidFill>
                          <a:latin typeface="+mn-lt"/>
                          <a:ea typeface="+mn-ea"/>
                          <a:cs typeface="+mn-cs"/>
                        </a:rPr>
                        <a:t>Roy Want </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SAB1 CR Status</a:t>
                      </a:r>
                    </a:p>
                  </a:txBody>
                  <a:tcPr marT="45712" marB="45712"/>
                </a:tc>
                <a:tc>
                  <a:txBody>
                    <a:bodyPr/>
                    <a:lstStyle/>
                    <a:p>
                      <a:r>
                        <a:rPr lang="en-US" sz="1400" kern="1200" dirty="0">
                          <a:solidFill>
                            <a:schemeClr val="dk1"/>
                          </a:solidFill>
                          <a:latin typeface="+mn-lt"/>
                          <a:ea typeface="+mn-ea"/>
                          <a:cs typeface="+mn-cs"/>
                        </a:rPr>
                        <a:t>SAB status</a:t>
                      </a:r>
                    </a:p>
                  </a:txBody>
                  <a:tcPr marT="45712" marB="45712"/>
                </a:tc>
                <a:extLst>
                  <a:ext uri="{0D108BD9-81ED-4DB2-BD59-A6C34878D82A}">
                    <a16:rowId xmlns:a16="http://schemas.microsoft.com/office/drawing/2014/main" val="10006"/>
                  </a:ext>
                </a:extLst>
              </a:tr>
              <a:tr h="0">
                <a:tc>
                  <a:txBody>
                    <a:bodyPr/>
                    <a:lstStyle/>
                    <a:p>
                      <a:r>
                        <a:rPr lang="en-US" sz="1400" dirty="0"/>
                        <a:t>11-22-437</a:t>
                      </a:r>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Some SAB1 Passive TB Ranging CR</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7"/>
                  </a:ext>
                </a:extLst>
              </a:tr>
              <a:tr h="0">
                <a:tc>
                  <a:txBody>
                    <a:bodyPr/>
                    <a:lstStyle/>
                    <a:p>
                      <a:r>
                        <a:rPr lang="en-US" sz="1400" dirty="0"/>
                        <a:t>11-22-451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Comment resolution SA1 LTF </a:t>
                      </a:r>
                      <a:r>
                        <a:rPr lang="fr-FR" sz="1400" dirty="0" err="1"/>
                        <a:t>Vector</a:t>
                      </a:r>
                      <a:endParaRPr lang="en-US" sz="1400" dirty="0"/>
                    </a:p>
                  </a:txBody>
                  <a:tcPr marT="45712" marB="45712"/>
                </a:tc>
                <a:tc>
                  <a:txBody>
                    <a:bodyPr/>
                    <a:lstStyle/>
                    <a:p>
                      <a:r>
                        <a:rPr lang="en-US" sz="1400" dirty="0"/>
                        <a:t>SAB CR</a:t>
                      </a:r>
                    </a:p>
                  </a:txBody>
                  <a:tcPr marT="45712" marB="45712"/>
                </a:tc>
                <a:extLst>
                  <a:ext uri="{0D108BD9-81ED-4DB2-BD59-A6C34878D82A}">
                    <a16:rowId xmlns:a16="http://schemas.microsoft.com/office/drawing/2014/main" val="10008"/>
                  </a:ext>
                </a:extLst>
              </a:tr>
              <a:tr h="0">
                <a:tc>
                  <a:txBody>
                    <a:bodyPr/>
                    <a:lstStyle/>
                    <a:p>
                      <a:r>
                        <a:rPr lang="en-US" sz="1400" kern="1200" dirty="0">
                          <a:solidFill>
                            <a:schemeClr val="dk1"/>
                          </a:solidFill>
                          <a:latin typeface="+mn-lt"/>
                          <a:ea typeface="+mn-ea"/>
                          <a:cs typeface="+mn-cs"/>
                        </a:rPr>
                        <a:t>11-22-400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SAB1 Group CR part 3 </a:t>
                      </a:r>
                      <a:endParaRPr lang="en-US" sz="1400" kern="1200" dirty="0">
                        <a:solidFill>
                          <a:schemeClr val="dk1"/>
                        </a:solidFill>
                        <a:latin typeface="+mn-lt"/>
                        <a:ea typeface="+mn-ea"/>
                        <a:cs typeface="+mn-cs"/>
                      </a:endParaRP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9"/>
                  </a:ext>
                </a:extLst>
              </a:tr>
              <a:tr h="0">
                <a:tc>
                  <a:txBody>
                    <a:bodyPr/>
                    <a:lstStyle/>
                    <a:p>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807631484"/>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400579167"/>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89127172"/>
                  </a:ext>
                </a:extLst>
              </a:tr>
            </a:tbl>
          </a:graphicData>
        </a:graphic>
      </p:graphicFrame>
    </p:spTree>
    <p:extLst>
      <p:ext uri="{BB962C8B-B14F-4D97-AF65-F5344CB8AC3E}">
        <p14:creationId xmlns:p14="http://schemas.microsoft.com/office/powerpoint/2010/main" val="3473345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D4345-8700-431B-8CD5-FCA5A6C08D88}"/>
              </a:ext>
            </a:extLst>
          </p:cNvPr>
          <p:cNvSpPr>
            <a:spLocks noGrp="1"/>
          </p:cNvSpPr>
          <p:nvPr>
            <p:ph type="title"/>
          </p:nvPr>
        </p:nvSpPr>
        <p:spPr/>
        <p:txBody>
          <a:bodyPr/>
          <a:lstStyle/>
          <a:p>
            <a:r>
              <a:rPr lang="en-US" altLang="en-US" sz="3200" dirty="0"/>
              <a:t>P802.11z Initial SA Ballot</a:t>
            </a:r>
            <a:endParaRPr lang="en-US" dirty="0"/>
          </a:p>
        </p:txBody>
      </p:sp>
      <p:sp>
        <p:nvSpPr>
          <p:cNvPr id="3" name="Content Placeholder 2">
            <a:extLst>
              <a:ext uri="{FF2B5EF4-FFF2-40B4-BE49-F238E27FC236}">
                <a16:creationId xmlns:a16="http://schemas.microsoft.com/office/drawing/2014/main" id="{67DD31E9-AD35-400D-B673-CDF80A3048BB}"/>
              </a:ext>
            </a:extLst>
          </p:cNvPr>
          <p:cNvSpPr>
            <a:spLocks noGrp="1"/>
          </p:cNvSpPr>
          <p:nvPr>
            <p:ph idx="1"/>
          </p:nvPr>
        </p:nvSpPr>
        <p:spPr/>
        <p:txBody>
          <a:bodyPr/>
          <a:lstStyle/>
          <a:p>
            <a:pPr marL="0" indent="0"/>
            <a:endParaRPr lang="en-US" sz="2000" dirty="0"/>
          </a:p>
          <a:p>
            <a:endParaRPr lang="en-US" sz="2000" b="0" dirty="0"/>
          </a:p>
        </p:txBody>
      </p:sp>
      <p:sp>
        <p:nvSpPr>
          <p:cNvPr id="4" name="Slide Number Placeholder 3">
            <a:extLst>
              <a:ext uri="{FF2B5EF4-FFF2-40B4-BE49-F238E27FC236}">
                <a16:creationId xmlns:a16="http://schemas.microsoft.com/office/drawing/2014/main" id="{288ED959-0147-4215-B07C-F83FFB068703}"/>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94652B5B-501E-44CA-B4A4-88D8740F0BD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71EA141-F66E-4214-928E-604C67E230E1}"/>
              </a:ext>
            </a:extLst>
          </p:cNvPr>
          <p:cNvSpPr>
            <a:spLocks noGrp="1"/>
          </p:cNvSpPr>
          <p:nvPr>
            <p:ph type="dt" idx="15"/>
          </p:nvPr>
        </p:nvSpPr>
        <p:spPr/>
        <p:txBody>
          <a:bodyPr/>
          <a:lstStyle/>
          <a:p>
            <a:r>
              <a:rPr lang="en-US"/>
              <a:t>May 2022</a:t>
            </a:r>
            <a:endParaRPr lang="en-GB" dirty="0"/>
          </a:p>
        </p:txBody>
      </p:sp>
      <p:sp>
        <p:nvSpPr>
          <p:cNvPr id="7" name="Rectangle 2">
            <a:extLst>
              <a:ext uri="{FF2B5EF4-FFF2-40B4-BE49-F238E27FC236}">
                <a16:creationId xmlns:a16="http://schemas.microsoft.com/office/drawing/2014/main" id="{F24CAE31-45A2-4DF0-92BC-2F7726ACEE53}"/>
              </a:ext>
            </a:extLst>
          </p:cNvPr>
          <p:cNvSpPr txBox="1">
            <a:spLocks noChangeArrowheads="1"/>
          </p:cNvSpPr>
          <p:nvPr/>
        </p:nvSpPr>
        <p:spPr bwMode="auto">
          <a:xfrm>
            <a:off x="191344" y="1701804"/>
            <a:ext cx="7560840" cy="477361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Status and Work completed since January meeting:</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In SA Ballot Comment Resolution.</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Ballot results:</a:t>
            </a: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kern="0" dirty="0"/>
              <a:t>93% approve / 6% disapprove / 5% abstain</a:t>
            </a:r>
            <a:endParaRPr lang="en-US" sz="1800" kern="0" dirty="0">
              <a:highlight>
                <a:srgbClr val="FFFF00"/>
              </a:highlight>
            </a:endParaRP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kern="0" dirty="0"/>
              <a:t>Comments received: </a:t>
            </a:r>
          </a:p>
          <a:p>
            <a:pPr lvl="3">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364 total </a:t>
            </a:r>
          </a:p>
          <a:p>
            <a:pPr lvl="3">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166 Technical</a:t>
            </a:r>
          </a:p>
          <a:p>
            <a:pPr lvl="3">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192 Editorial </a:t>
            </a:r>
          </a:p>
          <a:p>
            <a:pPr lvl="3">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6 General</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Since January :</a:t>
            </a: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kern="0" dirty="0"/>
              <a:t>Adopted resolution to 29 Technical/General and 100 editorial comments.</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kern="0" dirty="0"/>
              <a:t>Published new minor draft D4.1. </a:t>
            </a:r>
          </a:p>
        </p:txBody>
      </p:sp>
      <p:graphicFrame>
        <p:nvGraphicFramePr>
          <p:cNvPr id="8" name="Chart 7">
            <a:extLst>
              <a:ext uri="{FF2B5EF4-FFF2-40B4-BE49-F238E27FC236}">
                <a16:creationId xmlns:a16="http://schemas.microsoft.com/office/drawing/2014/main" id="{F138E37A-32BB-4AFD-92AE-D9D4CD0491CC}"/>
              </a:ext>
            </a:extLst>
          </p:cNvPr>
          <p:cNvGraphicFramePr/>
          <p:nvPr>
            <p:extLst>
              <p:ext uri="{D42A27DB-BD31-4B8C-83A1-F6EECF244321}">
                <p14:modId xmlns:p14="http://schemas.microsoft.com/office/powerpoint/2010/main" val="279634081"/>
              </p:ext>
            </p:extLst>
          </p:nvPr>
        </p:nvGraphicFramePr>
        <p:xfrm>
          <a:off x="8184232" y="2767017"/>
          <a:ext cx="4007768" cy="34410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31762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BAC5C-5D8A-41F9-B382-A7B05490D45C}"/>
              </a:ext>
            </a:extLst>
          </p:cNvPr>
          <p:cNvSpPr>
            <a:spLocks noGrp="1"/>
          </p:cNvSpPr>
          <p:nvPr>
            <p:ph type="title"/>
          </p:nvPr>
        </p:nvSpPr>
        <p:spPr/>
        <p:txBody>
          <a:bodyPr/>
          <a:lstStyle/>
          <a:p>
            <a:r>
              <a:rPr lang="en-US" dirty="0"/>
              <a:t>Approval of previous meeting minutes</a:t>
            </a:r>
          </a:p>
        </p:txBody>
      </p:sp>
      <p:sp>
        <p:nvSpPr>
          <p:cNvPr id="3" name="Content Placeholder 2">
            <a:extLst>
              <a:ext uri="{FF2B5EF4-FFF2-40B4-BE49-F238E27FC236}">
                <a16:creationId xmlns:a16="http://schemas.microsoft.com/office/drawing/2014/main" id="{7E720B89-65B4-48BD-BD8F-2952A5B44FE3}"/>
              </a:ext>
            </a:extLst>
          </p:cNvPr>
          <p:cNvSpPr>
            <a:spLocks noGrp="1"/>
          </p:cNvSpPr>
          <p:nvPr>
            <p:ph idx="1"/>
          </p:nvPr>
        </p:nvSpPr>
        <p:spPr/>
        <p:txBody>
          <a:bodyPr/>
          <a:lstStyle/>
          <a:p>
            <a:r>
              <a:rPr lang="en-US" dirty="0"/>
              <a:t>Refer to submission 11-22-771.</a:t>
            </a:r>
          </a:p>
        </p:txBody>
      </p:sp>
      <p:sp>
        <p:nvSpPr>
          <p:cNvPr id="4" name="Slide Number Placeholder 3">
            <a:extLst>
              <a:ext uri="{FF2B5EF4-FFF2-40B4-BE49-F238E27FC236}">
                <a16:creationId xmlns:a16="http://schemas.microsoft.com/office/drawing/2014/main" id="{4298FE26-4D67-4B3E-94DA-056DFA27B599}"/>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07BE7232-690C-4283-B183-40EBA4FD4BEB}"/>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8072D38-77F6-42E3-AEAB-690ECA673035}"/>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59015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E2335-2C6E-4E19-A872-956524C4715E}"/>
              </a:ext>
            </a:extLst>
          </p:cNvPr>
          <p:cNvSpPr>
            <a:spLocks noGrp="1"/>
          </p:cNvSpPr>
          <p:nvPr>
            <p:ph type="title"/>
          </p:nvPr>
        </p:nvSpPr>
        <p:spPr/>
        <p:txBody>
          <a:bodyPr/>
          <a:lstStyle/>
          <a:p>
            <a:r>
              <a:rPr lang="en-US" sz="3200" b="0" dirty="0"/>
              <a:t>Approve release of D4.0 to JTC1/SC6 </a:t>
            </a:r>
            <a:endParaRPr lang="en-US" dirty="0"/>
          </a:p>
        </p:txBody>
      </p:sp>
      <p:sp>
        <p:nvSpPr>
          <p:cNvPr id="3" name="Content Placeholder 2">
            <a:extLst>
              <a:ext uri="{FF2B5EF4-FFF2-40B4-BE49-F238E27FC236}">
                <a16:creationId xmlns:a16="http://schemas.microsoft.com/office/drawing/2014/main" id="{4D0F761F-0717-4BE6-95AD-CE8996484AD8}"/>
              </a:ext>
            </a:extLst>
          </p:cNvPr>
          <p:cNvSpPr>
            <a:spLocks noGrp="1"/>
          </p:cNvSpPr>
          <p:nvPr>
            <p:ph idx="1"/>
          </p:nvPr>
        </p:nvSpPr>
        <p:spPr>
          <a:xfrm>
            <a:off x="914401" y="1751015"/>
            <a:ext cx="10361084" cy="4343400"/>
          </a:xfrm>
        </p:spPr>
        <p:txBody>
          <a:bodyPr/>
          <a:lstStyle/>
          <a:p>
            <a:pPr>
              <a:buFont typeface="Arial" panose="020B0604020202020204" pitchFamily="34" charset="0"/>
              <a:buChar char="•"/>
            </a:pPr>
            <a:r>
              <a:rPr lang="en-US" sz="2000" b="0" dirty="0"/>
              <a:t>SC6 is the subcommittee of the Joint Technical Committee ISO/IEC JTC 1. </a:t>
            </a:r>
          </a:p>
          <a:p>
            <a:pPr>
              <a:buFont typeface="Arial" panose="020B0604020202020204" pitchFamily="34" charset="0"/>
              <a:buChar char="•"/>
            </a:pPr>
            <a:r>
              <a:rPr lang="en-US" sz="2000" b="0" dirty="0"/>
              <a:t>The WG and EC need to approve liaising D4.0 to SC6 for information.  </a:t>
            </a:r>
          </a:p>
          <a:p>
            <a:pPr>
              <a:buFont typeface="Arial" panose="020B0604020202020204" pitchFamily="34" charset="0"/>
              <a:buChar char="•"/>
            </a:pPr>
            <a:r>
              <a:rPr lang="en-US" sz="2000" b="0" dirty="0"/>
              <a:t>The high level goal of submitting to ISO/IEC for ratification under the PSDO is to ensure that 802.11 standards are considered to be ”international” by everyone/anyone. </a:t>
            </a:r>
          </a:p>
          <a:p>
            <a:pPr>
              <a:buFont typeface="Arial" panose="020B0604020202020204" pitchFamily="34" charset="0"/>
              <a:buChar char="•"/>
            </a:pPr>
            <a:r>
              <a:rPr lang="en-US" sz="2000" b="0" dirty="0"/>
              <a:t>Sending D4.0 for information is just the first step in the process. It makes sense for </a:t>
            </a:r>
            <a:r>
              <a:rPr lang="en-US" sz="2000" b="0" dirty="0" err="1"/>
              <a:t>TGaz</a:t>
            </a:r>
            <a:r>
              <a:rPr lang="en-US" sz="2000" b="0" dirty="0"/>
              <a:t> to approve this before the WG, but it is not strictly necessary; we could just take a motion to the WG.</a:t>
            </a:r>
          </a:p>
          <a:p>
            <a:pPr>
              <a:buFont typeface="Arial" panose="020B0604020202020204" pitchFamily="34" charset="0"/>
              <a:buChar char="•"/>
            </a:pPr>
            <a:r>
              <a:rPr lang="en-US" sz="2000" b="0" dirty="0"/>
              <a:t>802.11 do this as part of an agreement with SC6 from about 2013 in it was agreed that: “Drafts of standards or amendments that are planned to be submitted to ISO/IEC for ratification under the PSDO be regularly liaised to SC6 in parallel to Working Group Letter Ballots and/or Sponsor Ballots”</a:t>
            </a:r>
          </a:p>
          <a:p>
            <a:endParaRPr lang="en-US" sz="2000" b="0" dirty="0"/>
          </a:p>
        </p:txBody>
      </p:sp>
      <p:sp>
        <p:nvSpPr>
          <p:cNvPr id="4" name="Slide Number Placeholder 3">
            <a:extLst>
              <a:ext uri="{FF2B5EF4-FFF2-40B4-BE49-F238E27FC236}">
                <a16:creationId xmlns:a16="http://schemas.microsoft.com/office/drawing/2014/main" id="{D177CEE3-8EED-4A4D-A777-A937D961250E}"/>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6A428918-9B3E-4EA0-83C4-C3E7F228C4B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C7AC2AE-708E-4033-BDCE-75BC1F820772}"/>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412112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xfrm>
            <a:off x="479376" y="1981201"/>
            <a:ext cx="11161240" cy="4113213"/>
          </a:xfrm>
          <a:ln/>
        </p:spPr>
        <p:txBody>
          <a:bodyPr/>
          <a:lstStyle/>
          <a:p>
            <a:pPr indent="12700" algn="just">
              <a:spcBef>
                <a:spcPct val="20000"/>
              </a:spcBef>
            </a:pPr>
            <a:r>
              <a:rPr lang="en-US" altLang="en-US" dirty="0"/>
              <a:t>This submission contains the agenda for IEEE 802.11 </a:t>
            </a:r>
            <a:r>
              <a:rPr lang="en-US" altLang="en-US" dirty="0" err="1"/>
              <a:t>TGaz</a:t>
            </a:r>
            <a:r>
              <a:rPr lang="en-US" altLang="en-US" dirty="0"/>
              <a:t> Next Generation Positioning of March 2022 Electronic meeting and teleconferences running between the March and May 2022 IEEE 802.11 meetings.</a:t>
            </a:r>
          </a:p>
          <a:p>
            <a:pPr indent="12700" algn="just">
              <a:spcBef>
                <a:spcPct val="20000"/>
              </a:spcBef>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May 2022</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8180591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7156481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March 8</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this slot (5 min).</a:t>
            </a:r>
          </a:p>
          <a:p>
            <a:pPr algn="just">
              <a:spcBef>
                <a:spcPct val="20000"/>
              </a:spcBef>
              <a:buFontTx/>
              <a:buChar char="•"/>
            </a:pPr>
            <a:r>
              <a:rPr lang="en-US" sz="1800" b="0" dirty="0"/>
              <a:t>Review CR submissions (as time permits)</a:t>
            </a:r>
          </a:p>
          <a:p>
            <a:pPr algn="just">
              <a:spcBef>
                <a:spcPct val="20000"/>
              </a:spcBef>
              <a:buFontTx/>
              <a:buChar char="•"/>
            </a:pPr>
            <a:r>
              <a:rPr lang="en-US" sz="1800" b="0" dirty="0"/>
              <a:t>Perform group CR – if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4601256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8th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16386163"/>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11-21-1607</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3"/>
                  </a:ext>
                </a:extLst>
              </a:tr>
              <a:tr h="0">
                <a:tc>
                  <a:txBody>
                    <a:bodyPr/>
                    <a:lstStyle/>
                    <a:p>
                      <a:r>
                        <a:rPr lang="en-US" sz="1400" kern="1200" dirty="0">
                          <a:solidFill>
                            <a:schemeClr val="dk1"/>
                          </a:solidFill>
                          <a:latin typeface="+mn-lt"/>
                          <a:ea typeface="+mn-ea"/>
                          <a:cs typeface="+mn-cs"/>
                        </a:rPr>
                        <a:t>11-22-400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SAB1 Group CR part 4 </a:t>
                      </a:r>
                      <a:endParaRPr lang="en-US" sz="1400" kern="1200" dirty="0">
                        <a:solidFill>
                          <a:schemeClr val="dk1"/>
                        </a:solidFill>
                        <a:latin typeface="+mn-lt"/>
                        <a:ea typeface="+mn-ea"/>
                        <a:cs typeface="+mn-cs"/>
                      </a:endParaRP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9"/>
                  </a:ext>
                </a:extLst>
              </a:tr>
              <a:tr h="0">
                <a:tc>
                  <a:txBody>
                    <a:bodyPr/>
                    <a:lstStyle/>
                    <a:p>
                      <a:r>
                        <a:rPr lang="en-US" sz="1400" kern="1200" dirty="0">
                          <a:solidFill>
                            <a:schemeClr val="dk1"/>
                          </a:solidFill>
                          <a:latin typeface="+mn-lt"/>
                          <a:ea typeface="+mn-ea"/>
                          <a:cs typeface="+mn-cs"/>
                        </a:rPr>
                        <a:t>11-22-102</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as a group</a:t>
                      </a:r>
                    </a:p>
                  </a:txBody>
                  <a:tcPr marT="45712" marB="45712"/>
                </a:tc>
                <a:tc>
                  <a:txBody>
                    <a:bodyPr/>
                    <a:lstStyle/>
                    <a:p>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807631484"/>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400579167"/>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89127172"/>
                  </a:ext>
                </a:extLst>
              </a:tr>
            </a:tbl>
          </a:graphicData>
        </a:graphic>
      </p:graphicFrame>
    </p:spTree>
    <p:extLst>
      <p:ext uri="{BB962C8B-B14F-4D97-AF65-F5344CB8AC3E}">
        <p14:creationId xmlns:p14="http://schemas.microsoft.com/office/powerpoint/2010/main" val="2143309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2131957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0185483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981632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March 9</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this slot (5 min).</a:t>
            </a:r>
          </a:p>
          <a:p>
            <a:pPr algn="just">
              <a:spcBef>
                <a:spcPct val="20000"/>
              </a:spcBef>
              <a:buFontTx/>
              <a:buChar char="•"/>
            </a:pPr>
            <a:r>
              <a:rPr lang="en-US" sz="1800" b="0" dirty="0"/>
              <a:t>Review CR submissions (as time permits)</a:t>
            </a:r>
          </a:p>
          <a:p>
            <a:pPr algn="just">
              <a:spcBef>
                <a:spcPct val="20000"/>
              </a:spcBef>
              <a:buFontTx/>
              <a:buChar char="•"/>
            </a:pPr>
            <a:r>
              <a:rPr lang="en-US" sz="1800" b="0" dirty="0"/>
              <a:t>Perform group CR – if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7969196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9th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51579442"/>
              </p:ext>
            </p:extLst>
          </p:nvPr>
        </p:nvGraphicFramePr>
        <p:xfrm>
          <a:off x="1055440" y="1305405"/>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3"/>
                  </a:ext>
                </a:extLst>
              </a:tr>
              <a:tr h="0">
                <a:tc>
                  <a:txBody>
                    <a:bodyPr/>
                    <a:lstStyle/>
                    <a:p>
                      <a:r>
                        <a:rPr lang="en-US" sz="1400"/>
                        <a:t>11-22-437</a:t>
                      </a:r>
                      <a:endParaRPr lang="en-US" sz="1400" dirty="0"/>
                    </a:p>
                  </a:txBody>
                  <a:tcPr marT="45712" marB="45712"/>
                </a:tc>
                <a:tc>
                  <a:txBody>
                    <a:bodyPr/>
                    <a:lstStyle/>
                    <a:p>
                      <a:r>
                        <a:rPr lang="en-US" sz="1400"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Some SAB1 Passive TB Ranging CR</a:t>
                      </a:r>
                      <a:endParaRPr lang="en-US" sz="1400" dirty="0"/>
                    </a:p>
                  </a:txBody>
                  <a:tcPr marT="45712" marB="45712"/>
                </a:tc>
                <a:tc>
                  <a:txBody>
                    <a:bodyPr/>
                    <a:lstStyle/>
                    <a:p>
                      <a:r>
                        <a:rPr lang="en-US" sz="1400" dirty="0"/>
                        <a:t>SAB CR</a:t>
                      </a:r>
                    </a:p>
                  </a:txBody>
                  <a:tcPr marT="45712" marB="45712"/>
                </a:tc>
                <a:extLst>
                  <a:ext uri="{0D108BD9-81ED-4DB2-BD59-A6C34878D82A}">
                    <a16:rowId xmlns:a16="http://schemas.microsoft.com/office/drawing/2014/main" val="10009"/>
                  </a:ext>
                </a:extLst>
              </a:tr>
              <a:tr h="0">
                <a:tc>
                  <a:txBody>
                    <a:bodyPr/>
                    <a:lstStyle/>
                    <a:p>
                      <a:r>
                        <a:rPr lang="en-US" sz="1400" dirty="0"/>
                        <a:t>11-22-451</a:t>
                      </a:r>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t>Comment resolution SA1 LTF </a:t>
                      </a:r>
                      <a:r>
                        <a:rPr lang="fr-FR" sz="1400" dirty="0" err="1"/>
                        <a:t>Vector</a:t>
                      </a:r>
                      <a:endParaRPr lang="en-US" sz="1400" dirty="0"/>
                    </a:p>
                  </a:txBody>
                  <a:tcPr marT="45712" marB="45712"/>
                </a:tc>
                <a:tc>
                  <a:txBody>
                    <a:bodyPr/>
                    <a:lstStyle/>
                    <a:p>
                      <a:r>
                        <a:rPr lang="en-US" sz="1400" dirty="0"/>
                        <a:t>SAB CR</a:t>
                      </a:r>
                    </a:p>
                  </a:txBody>
                  <a:tcPr marT="45712" marB="45712"/>
                </a:tc>
                <a:extLst>
                  <a:ext uri="{0D108BD9-81ED-4DB2-BD59-A6C34878D82A}">
                    <a16:rowId xmlns:a16="http://schemas.microsoft.com/office/drawing/2014/main" val="1807631484"/>
                  </a:ext>
                </a:extLst>
              </a:tr>
              <a:tr h="0">
                <a:tc>
                  <a:txBody>
                    <a:bodyPr/>
                    <a:lstStyle/>
                    <a:p>
                      <a:r>
                        <a:rPr lang="en-US" sz="1400" dirty="0"/>
                        <a:t>11-22-102</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CR as a group</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400579167"/>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89127172"/>
                  </a:ext>
                </a:extLst>
              </a:tr>
            </a:tbl>
          </a:graphicData>
        </a:graphic>
      </p:graphicFrame>
    </p:spTree>
    <p:extLst>
      <p:ext uri="{BB962C8B-B14F-4D97-AF65-F5344CB8AC3E}">
        <p14:creationId xmlns:p14="http://schemas.microsoft.com/office/powerpoint/2010/main" val="42798422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70219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685801"/>
            <a:ext cx="11665296" cy="507455"/>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335360" y="1412776"/>
            <a:ext cx="11593288" cy="4475807"/>
          </a:xfrm>
        </p:spPr>
        <p:txBody>
          <a:bodyPr/>
          <a:lstStyle/>
          <a:p>
            <a:pPr marL="0" indent="0"/>
            <a:r>
              <a:rPr lang="en-US" sz="2000" dirty="0"/>
              <a:t>Registration to the March meeting:</a:t>
            </a:r>
            <a:endParaRPr lang="en-US" sz="2000" b="0" dirty="0"/>
          </a:p>
          <a:p>
            <a:pPr>
              <a:buFont typeface="Arial" panose="020B0604020202020204" pitchFamily="34" charset="0"/>
              <a:buChar char="•"/>
            </a:pPr>
            <a:r>
              <a:rPr lang="en-US" sz="2000" b="0" dirty="0"/>
              <a:t>This meeting is part of the March IEEE 802 Wireless Interim session</a:t>
            </a:r>
          </a:p>
          <a:p>
            <a:pPr>
              <a:buFont typeface="Arial" panose="020B0604020202020204" pitchFamily="34" charset="0"/>
              <a:buChar char="•"/>
            </a:pPr>
            <a:r>
              <a:rPr lang="en-US" sz="2000" b="0" dirty="0"/>
              <a:t>You must pay the registration fee in order to attend</a:t>
            </a:r>
          </a:p>
          <a:p>
            <a:pPr>
              <a:buFont typeface="Arial" panose="020B0604020202020204" pitchFamily="34" charset="0"/>
              <a:buChar char="•"/>
            </a:pPr>
            <a:r>
              <a:rPr lang="en-US" sz="2000" b="0" dirty="0"/>
              <a:t>If you have not already done so, you can register </a:t>
            </a:r>
            <a:r>
              <a:rPr lang="en-US" sz="2000" b="0" dirty="0">
                <a:hlinkClick r:id="rId2"/>
              </a:rPr>
              <a:t>here</a:t>
            </a:r>
            <a:endParaRPr lang="en-US" sz="2000" b="0" dirty="0"/>
          </a:p>
          <a:p>
            <a:pPr>
              <a:buFont typeface="Arial" panose="020B0604020202020204" pitchFamily="34" charset="0"/>
              <a:buChar char="•"/>
            </a:pPr>
            <a:r>
              <a:rPr lang="en-US" sz="2000" b="0" dirty="0"/>
              <a:t>If you do not intend to register for this session you must leave this meeting and, if you have logged</a:t>
            </a:r>
            <a:endParaRPr lang="en-US" b="0" dirty="0"/>
          </a:p>
          <a:p>
            <a:pPr marL="457200" indent="-457200"/>
            <a:endParaRPr lang="en-US" altLang="en-US" sz="2000" dirty="0"/>
          </a:p>
          <a:p>
            <a:pPr marL="0" indent="0"/>
            <a:r>
              <a:rPr lang="en-US" altLang="en-US" sz="2000" dirty="0"/>
              <a:t>Logging Attendance:</a:t>
            </a:r>
            <a:endParaRPr lang="en-US" altLang="en-US" sz="2000" dirty="0">
              <a:hlinkClick r:id="rId3"/>
            </a:endParaRPr>
          </a:p>
          <a:p>
            <a:pPr>
              <a:buFont typeface="Arial" panose="020B0604020202020204" pitchFamily="34" charset="0"/>
              <a:buChar char="•"/>
            </a:pPr>
            <a:r>
              <a:rPr lang="en-US" altLang="en-US" sz="2000" b="0" dirty="0"/>
              <a:t>Please register by logging to IMAT and register your attendance at </a:t>
            </a:r>
            <a:r>
              <a:rPr lang="en-US" sz="2000" b="0" dirty="0">
                <a:hlinkClick r:id="rId4"/>
              </a:rPr>
              <a:t>https://imat.ieee.org/attendance</a:t>
            </a:r>
            <a:endParaRPr lang="en-US" sz="2000" b="0" dirty="0"/>
          </a:p>
          <a:p>
            <a:pPr>
              <a:buFont typeface="Arial" panose="020B0604020202020204" pitchFamily="34" charset="0"/>
              <a:buChar char="•"/>
            </a:pPr>
            <a:r>
              <a:rPr lang="en-US" altLang="en-US" sz="2000" b="0" dirty="0"/>
              <a:t>Attendees are required to register their attendance.</a:t>
            </a:r>
          </a:p>
          <a:p>
            <a:pPr>
              <a:buFont typeface="Arial" panose="020B0604020202020204" pitchFamily="34" charset="0"/>
              <a:buChar char="•"/>
            </a:pPr>
            <a:r>
              <a:rPr lang="en-US" altLang="en-US" sz="2000" b="0" dirty="0"/>
              <a:t>For </a:t>
            </a:r>
            <a:r>
              <a:rPr lang="en-US" altLang="en-US" sz="2000" b="0" dirty="0" err="1"/>
              <a:t>Webex</a:t>
            </a:r>
            <a:r>
              <a:rPr lang="en-US" altLang="en-US" sz="2000" b="0" dirty="0"/>
              <a:t> call use the following designation: [V/NV] First Last (Affiliation)</a:t>
            </a:r>
          </a:p>
          <a:p>
            <a:endParaRPr lang="en-US"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968720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569673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7355842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March 10</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this slot (5 min).</a:t>
            </a:r>
          </a:p>
          <a:p>
            <a:pPr algn="just">
              <a:spcBef>
                <a:spcPct val="20000"/>
              </a:spcBef>
              <a:buFontTx/>
              <a:buChar char="•"/>
            </a:pPr>
            <a:r>
              <a:rPr lang="en-US" sz="1800" b="0" dirty="0"/>
              <a:t>Review CR submissions (as time permits)</a:t>
            </a:r>
          </a:p>
          <a:p>
            <a:pPr algn="just">
              <a:spcBef>
                <a:spcPct val="20000"/>
              </a:spcBef>
              <a:buFontTx/>
              <a:buChar char="•"/>
            </a:pPr>
            <a:r>
              <a:rPr lang="en-US" sz="1800" b="0" dirty="0"/>
              <a:t>Perform group CR – if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4439463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10</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6700761"/>
              </p:ext>
            </p:extLst>
          </p:nvPr>
        </p:nvGraphicFramePr>
        <p:xfrm>
          <a:off x="914401" y="1260086"/>
          <a:ext cx="10460567" cy="2773536"/>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2"/>
                  </a:ext>
                </a:extLst>
              </a:tr>
              <a:tr h="0">
                <a:tc>
                  <a:txBody>
                    <a:bodyPr/>
                    <a:lstStyle/>
                    <a:p>
                      <a:r>
                        <a:rPr lang="en-US" sz="1400" dirty="0"/>
                        <a:t>11-22-451</a:t>
                      </a:r>
                    </a:p>
                  </a:txBody>
                  <a:tcPr marT="45712" marB="45712"/>
                </a:tc>
                <a:tc>
                  <a:txBody>
                    <a:bodyPr/>
                    <a:lstStyle/>
                    <a:p>
                      <a:r>
                        <a:rPr lang="en-US" sz="1400"/>
                        <a:t>Christian Berger</a:t>
                      </a: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a:t>Comment resolution SA1 LTF Vector</a:t>
                      </a:r>
                      <a:endParaRPr lang="en-US" sz="1400" dirty="0"/>
                    </a:p>
                  </a:txBody>
                  <a:tcPr marT="45712" marB="45712"/>
                </a:tc>
                <a:tc>
                  <a:txBody>
                    <a:bodyPr/>
                    <a:lstStyle/>
                    <a:p>
                      <a:r>
                        <a:rPr lang="en-US" sz="1400"/>
                        <a:t>SAB CR</a:t>
                      </a:r>
                      <a:endParaRPr lang="en-US" sz="1400" dirty="0"/>
                    </a:p>
                  </a:txBody>
                  <a:tcPr marT="45712" marB="45712"/>
                </a:tc>
                <a:extLst>
                  <a:ext uri="{0D108BD9-81ED-4DB2-BD59-A6C34878D82A}">
                    <a16:rowId xmlns:a16="http://schemas.microsoft.com/office/drawing/2014/main" val="10004"/>
                  </a:ext>
                </a:extLst>
              </a:tr>
              <a:tr h="0">
                <a:tc>
                  <a:txBody>
                    <a:bodyPr/>
                    <a:lstStyle/>
                    <a:p>
                      <a:r>
                        <a:rPr lang="en-US" sz="1400"/>
                        <a:t>11-22-471</a:t>
                      </a:r>
                      <a:endParaRPr lang="en-US" sz="1400" dirty="0"/>
                    </a:p>
                  </a:txBody>
                  <a:tcPr marT="45712" marB="45712"/>
                </a:tc>
                <a:tc>
                  <a:txBody>
                    <a:bodyPr/>
                    <a:lstStyle/>
                    <a:p>
                      <a:r>
                        <a:rPr lang="en-US" sz="1400"/>
                        <a:t>Jonathan Segev</a:t>
                      </a: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CR as a group</a:t>
                      </a:r>
                      <a:endParaRPr lang="en-US" sz="1400" dirty="0"/>
                    </a:p>
                  </a:txBody>
                  <a:tcPr marT="45712" marB="45712"/>
                </a:tc>
                <a:tc>
                  <a:txBody>
                    <a:bodyPr/>
                    <a:lstStyle/>
                    <a:p>
                      <a:r>
                        <a:rPr lang="en-US" sz="1400" dirty="0"/>
                        <a:t>SAB CR</a:t>
                      </a:r>
                    </a:p>
                  </a:txBody>
                  <a:tcPr marT="45712" marB="45712"/>
                </a:tc>
                <a:extLst>
                  <a:ext uri="{0D108BD9-81ED-4DB2-BD59-A6C34878D82A}">
                    <a16:rowId xmlns:a16="http://schemas.microsoft.com/office/drawing/2014/main" val="10005"/>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2574274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824985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6553350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March 14</a:t>
            </a:r>
            <a:r>
              <a:rPr lang="en-US" altLang="en-US" baseline="30000" dirty="0">
                <a:solidFill>
                  <a:schemeClr val="tx2"/>
                </a:solidFill>
              </a:rPr>
              <a:t>th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a:t>
            </a:r>
            <a:r>
              <a:rPr lang="he-IL" altLang="en-US" sz="1800" b="0" dirty="0"/>
              <a:t>4</a:t>
            </a:r>
            <a:r>
              <a:rPr lang="en-US" altLang="en-US" sz="1800" b="0" dirty="0"/>
              <a:t>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this slot (5 min).</a:t>
            </a:r>
          </a:p>
          <a:p>
            <a:pPr algn="just">
              <a:spcBef>
                <a:spcPct val="20000"/>
              </a:spcBef>
              <a:buFontTx/>
              <a:buChar char="•"/>
            </a:pPr>
            <a:r>
              <a:rPr lang="en-US" sz="1800" b="0" dirty="0"/>
              <a:t>Review CR submissions (as time permits)</a:t>
            </a:r>
          </a:p>
          <a:p>
            <a:pPr algn="just">
              <a:spcBef>
                <a:spcPct val="20000"/>
              </a:spcBef>
              <a:buFontTx/>
              <a:buChar char="•"/>
            </a:pPr>
            <a:r>
              <a:rPr lang="en-US" sz="1800" b="0" dirty="0"/>
              <a:t>Review progress made during the week</a:t>
            </a:r>
          </a:p>
          <a:p>
            <a:pPr algn="just">
              <a:spcBef>
                <a:spcPct val="20000"/>
              </a:spcBef>
              <a:buFontTx/>
              <a:buChar char="•"/>
            </a:pPr>
            <a:r>
              <a:rPr lang="en-US" sz="1800" b="0" dirty="0"/>
              <a:t>Review targets towards the May meeting.</a:t>
            </a:r>
          </a:p>
          <a:p>
            <a:pPr algn="just">
              <a:spcBef>
                <a:spcPct val="20000"/>
              </a:spcBef>
              <a:buFontTx/>
              <a:buChar char="•"/>
            </a:pPr>
            <a:r>
              <a:rPr lang="en-US" sz="1800" b="0" dirty="0"/>
              <a:t>Review TG timelines </a:t>
            </a:r>
          </a:p>
          <a:p>
            <a:pPr algn="just">
              <a:spcBef>
                <a:spcPct val="20000"/>
              </a:spcBef>
              <a:buFontTx/>
              <a:buChar char="•"/>
            </a:pPr>
            <a:r>
              <a:rPr lang="en-US" sz="1800" b="0" dirty="0"/>
              <a:t>Review planned CRC Telecons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5705439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10</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98855905"/>
              </p:ext>
            </p:extLst>
          </p:nvPr>
        </p:nvGraphicFramePr>
        <p:xfrm>
          <a:off x="914401" y="1260086"/>
          <a:ext cx="10460567" cy="2773536"/>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11-20-771</a:t>
                      </a:r>
                    </a:p>
                  </a:txBody>
                  <a:tcPr marT="45712" marB="45712"/>
                </a:tc>
                <a:tc>
                  <a:txBody>
                    <a:bodyPr/>
                    <a:lstStyle/>
                    <a:p>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Motion compendium slide deck</a:t>
                      </a:r>
                    </a:p>
                  </a:txBody>
                  <a:tcPr marT="45712" marB="45712"/>
                </a:tc>
                <a:tc>
                  <a:txBody>
                    <a:bodyPr/>
                    <a:lstStyle/>
                    <a:p>
                      <a:r>
                        <a:rPr lang="en-US" sz="1400" dirty="0"/>
                        <a:t>agenda</a:t>
                      </a:r>
                    </a:p>
                  </a:txBody>
                  <a:tcPr marT="45712" marB="45712"/>
                </a:tc>
                <a:extLst>
                  <a:ext uri="{0D108BD9-81ED-4DB2-BD59-A6C34878D82A}">
                    <a16:rowId xmlns:a16="http://schemas.microsoft.com/office/drawing/2014/main" val="10002"/>
                  </a:ext>
                </a:extLst>
              </a:tr>
              <a:tr h="0">
                <a:tc>
                  <a:txBody>
                    <a:bodyPr/>
                    <a:lstStyle/>
                    <a:p>
                      <a:r>
                        <a:rPr lang="en-US" sz="1400" dirty="0"/>
                        <a:t>11-22-489</a:t>
                      </a:r>
                    </a:p>
                  </a:txBody>
                  <a:tcPr marT="45712" marB="45712"/>
                </a:tc>
                <a:tc>
                  <a:txBody>
                    <a:bodyPr/>
                    <a:lstStyle/>
                    <a:p>
                      <a:r>
                        <a:rPr lang="en-US" sz="1400"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Proposed Resolutions to 2 CIDs of 11az SAB1</a:t>
                      </a:r>
                    </a:p>
                  </a:txBody>
                  <a:tcPr marT="45712" marB="45712"/>
                </a:tc>
                <a:tc>
                  <a:txBody>
                    <a:bodyPr/>
                    <a:lstStyle/>
                    <a:p>
                      <a:r>
                        <a:rPr lang="en-US" sz="1400" dirty="0"/>
                        <a:t>CR</a:t>
                      </a:r>
                    </a:p>
                  </a:txBody>
                  <a:tcPr marT="45712" marB="45712"/>
                </a:tc>
                <a:extLst>
                  <a:ext uri="{0D108BD9-81ED-4DB2-BD59-A6C34878D82A}">
                    <a16:rowId xmlns:a16="http://schemas.microsoft.com/office/drawing/2014/main" val="10004"/>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5"/>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7149470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8940516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1E955-C92D-4BE6-8C43-E0138C6ECD85}"/>
              </a:ext>
            </a:extLst>
          </p:cNvPr>
          <p:cNvSpPr>
            <a:spLocks noGrp="1"/>
          </p:cNvSpPr>
          <p:nvPr>
            <p:ph type="title"/>
          </p:nvPr>
        </p:nvSpPr>
        <p:spPr>
          <a:xfrm>
            <a:off x="914401" y="685802"/>
            <a:ext cx="10361084" cy="301624"/>
          </a:xfrm>
        </p:spPr>
        <p:txBody>
          <a:bodyPr/>
          <a:lstStyle/>
          <a:p>
            <a:r>
              <a:rPr lang="en-US" dirty="0" err="1"/>
              <a:t>Strawpoll</a:t>
            </a:r>
            <a:endParaRPr lang="en-US" dirty="0"/>
          </a:p>
        </p:txBody>
      </p:sp>
      <p:sp>
        <p:nvSpPr>
          <p:cNvPr id="3" name="Content Placeholder 2">
            <a:extLst>
              <a:ext uri="{FF2B5EF4-FFF2-40B4-BE49-F238E27FC236}">
                <a16:creationId xmlns:a16="http://schemas.microsoft.com/office/drawing/2014/main" id="{3DFA4540-BC5E-4A3C-BBDB-A17676BD8962}"/>
              </a:ext>
            </a:extLst>
          </p:cNvPr>
          <p:cNvSpPr>
            <a:spLocks noGrp="1"/>
          </p:cNvSpPr>
          <p:nvPr>
            <p:ph idx="1"/>
          </p:nvPr>
        </p:nvSpPr>
        <p:spPr>
          <a:xfrm>
            <a:off x="914401" y="1066802"/>
            <a:ext cx="10361084" cy="5408611"/>
          </a:xfrm>
        </p:spPr>
        <p:txBody>
          <a:bodyPr/>
          <a:lstStyle/>
          <a:p>
            <a:r>
              <a:rPr lang="en-US" sz="1800" b="0" dirty="0"/>
              <a:t>For the purpose of identifying the HE LTF symbols within an NDP we prefer the following terminology:</a:t>
            </a:r>
          </a:p>
          <a:p>
            <a:r>
              <a:rPr lang="en-US" sz="1800" b="0" dirty="0"/>
              <a:t>O1) </a:t>
            </a:r>
            <a:r>
              <a:rPr lang="en-US" sz="1800" dirty="0"/>
              <a:t>HE-LTF field </a:t>
            </a:r>
            <a:r>
              <a:rPr lang="en-US" sz="1800" b="0" dirty="0"/>
              <a:t>contains one or more </a:t>
            </a:r>
            <a:r>
              <a:rPr lang="en-US" sz="1800" dirty="0"/>
              <a:t>HE-LTF User Blocks </a:t>
            </a:r>
            <a:r>
              <a:rPr lang="en-US" sz="1800" b="0" dirty="0"/>
              <a:t>with each HE LTF User Block contains all HE-LTF symbols of a single user. </a:t>
            </a:r>
          </a:p>
          <a:p>
            <a:r>
              <a:rPr lang="en-US" sz="1800" b="0" dirty="0"/>
              <a:t>	HE-LTF User Block contains one or more </a:t>
            </a:r>
            <a:r>
              <a:rPr lang="en-US" sz="1800" dirty="0"/>
              <a:t>HE-LTF Repetition Block </a:t>
            </a:r>
            <a:r>
              <a:rPr lang="en-US" sz="1800" b="0" dirty="0"/>
              <a:t>where the number of HE LTF symbols within the HE-LTF Repetition Block depends on the number of space time streams per user.</a:t>
            </a:r>
          </a:p>
          <a:p>
            <a:endParaRPr lang="en-US" sz="1800" b="0" dirty="0"/>
          </a:p>
          <a:p>
            <a:r>
              <a:rPr lang="en-US" sz="1800" b="0" dirty="0"/>
              <a:t>O2) </a:t>
            </a:r>
            <a:r>
              <a:rPr lang="en-US" sz="1800" dirty="0"/>
              <a:t>HE-LTF field </a:t>
            </a:r>
            <a:r>
              <a:rPr lang="en-US" sz="1800" b="0" dirty="0"/>
              <a:t>contains one or more </a:t>
            </a:r>
            <a:r>
              <a:rPr lang="en-US" sz="1800" dirty="0"/>
              <a:t>HE-LTF User Sections </a:t>
            </a:r>
            <a:r>
              <a:rPr lang="en-US" sz="1800" b="0" dirty="0"/>
              <a:t>with each HE LTF User Section contains all HE-LTF symbols of a single user. </a:t>
            </a:r>
          </a:p>
          <a:p>
            <a:r>
              <a:rPr lang="en-US" sz="1800" b="0" dirty="0"/>
              <a:t>	HE-LTF User Section contains one or more </a:t>
            </a:r>
            <a:r>
              <a:rPr lang="en-US" sz="1800" dirty="0"/>
              <a:t>HE-LTF Repetition Block </a:t>
            </a:r>
            <a:r>
              <a:rPr lang="en-US" sz="1800" b="0" dirty="0"/>
              <a:t>where the number of HE LTF symbols within the HE-LTF Repetition Block depends on the number of space time streams per user.</a:t>
            </a:r>
          </a:p>
          <a:p>
            <a:endParaRPr lang="en-US" sz="1800" b="0" dirty="0"/>
          </a:p>
          <a:p>
            <a:r>
              <a:rPr lang="en-US" sz="1800" b="0" dirty="0"/>
              <a:t>O3) </a:t>
            </a:r>
            <a:r>
              <a:rPr lang="en-US" sz="1800" dirty="0"/>
              <a:t>HE-LTF field </a:t>
            </a:r>
            <a:r>
              <a:rPr lang="en-US" sz="1800" b="0" dirty="0"/>
              <a:t>contains one or more </a:t>
            </a:r>
            <a:r>
              <a:rPr lang="en-US" sz="1800" dirty="0"/>
              <a:t>HE-LTF User Sections </a:t>
            </a:r>
            <a:r>
              <a:rPr lang="en-US" sz="1800" b="0" dirty="0"/>
              <a:t>with each HE LTF User Section contains all HE-LTF symbols of a single user. </a:t>
            </a:r>
          </a:p>
          <a:p>
            <a:r>
              <a:rPr lang="en-US" sz="1800" b="0" dirty="0"/>
              <a:t>	HE-LTF User Section contains one or more </a:t>
            </a:r>
            <a:r>
              <a:rPr lang="en-US" sz="1800" dirty="0"/>
              <a:t>HE-LTF Repetition Section </a:t>
            </a:r>
            <a:r>
              <a:rPr lang="en-US" sz="1800" b="0" dirty="0"/>
              <a:t>where the number of HE LTF symbols within the HE-LTF Repetition Block depends on the number of space time streams per user.</a:t>
            </a:r>
          </a:p>
          <a:p>
            <a:endParaRPr lang="en-US" sz="1100" b="0" dirty="0"/>
          </a:p>
          <a:p>
            <a:r>
              <a:rPr lang="en-US" sz="1800" b="0" dirty="0"/>
              <a:t>Results (O1/O2/O3/Abstain): 6/3/0/3</a:t>
            </a:r>
          </a:p>
        </p:txBody>
      </p:sp>
      <p:sp>
        <p:nvSpPr>
          <p:cNvPr id="4" name="Slide Number Placeholder 3">
            <a:extLst>
              <a:ext uri="{FF2B5EF4-FFF2-40B4-BE49-F238E27FC236}">
                <a16:creationId xmlns:a16="http://schemas.microsoft.com/office/drawing/2014/main" id="{ECB8E27D-1B94-49BD-ABC3-6221C47B559E}"/>
              </a:ext>
            </a:extLst>
          </p:cNvPr>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a:extLst>
              <a:ext uri="{FF2B5EF4-FFF2-40B4-BE49-F238E27FC236}">
                <a16:creationId xmlns:a16="http://schemas.microsoft.com/office/drawing/2014/main" id="{74D8701C-0616-40E9-966E-7C474336530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B84D480-2B3D-488A-87DF-3BBF86DDC5CA}"/>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65046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45977"/>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551384" y="1268760"/>
            <a:ext cx="11017223" cy="4825655"/>
          </a:xfrm>
        </p:spPr>
        <p:txBody>
          <a:bodyPr/>
          <a:lstStyle/>
          <a:p>
            <a:pPr marL="269875" indent="-269875">
              <a:buFont typeface="Arial" panose="020B0604020202020204" pitchFamily="34" charset="0"/>
              <a:buChar char="•"/>
            </a:pPr>
            <a:r>
              <a:rPr lang="en-US" altLang="en-US" sz="2000" dirty="0"/>
              <a:t>Motions: </a:t>
            </a:r>
          </a:p>
          <a:p>
            <a:r>
              <a:rPr lang="en-US" altLang="en-US" sz="1800" b="0" dirty="0"/>
              <a:t>	Only IEEE 802.11 voting members may vote on motions, motions are documented and votes are documented in the minutes.</a:t>
            </a:r>
          </a:p>
          <a:p>
            <a:r>
              <a:rPr lang="en-US" altLang="en-US" sz="1800" b="0" dirty="0"/>
              <a:t>	Please verify your voting status prior to voting.</a:t>
            </a:r>
          </a:p>
          <a:p>
            <a:endParaRPr lang="en-US" altLang="en-US" sz="2000" dirty="0"/>
          </a:p>
          <a:p>
            <a:pPr marL="269875" indent="-269875">
              <a:buFont typeface="Arial" panose="020B0604020202020204" pitchFamily="34" charset="0"/>
              <a:buChar char="•"/>
            </a:pPr>
            <a:r>
              <a:rPr lang="en-US" altLang="en-US" sz="2000" dirty="0"/>
              <a:t>Documentation</a:t>
            </a:r>
          </a:p>
          <a:p>
            <a:pPr lvl="1"/>
            <a:r>
              <a:rPr lang="en-US" altLang="en-US" sz="1800" dirty="0">
                <a:hlinkClick r:id="rId2"/>
              </a:rPr>
              <a:t>https://mentor.ieee.org/802.11/documents</a:t>
            </a:r>
            <a:r>
              <a:rPr lang="en-US" altLang="en-US" sz="1800" dirty="0"/>
              <a:t>, Use “</a:t>
            </a:r>
            <a:r>
              <a:rPr lang="en-US" altLang="en-US" sz="1800" dirty="0" err="1"/>
              <a:t>TGaz</a:t>
            </a:r>
            <a:r>
              <a:rPr lang="en-US" altLang="en-US" sz="1800" dirty="0"/>
              <a:t>” folder for documents relating to the </a:t>
            </a:r>
            <a:r>
              <a:rPr lang="en-US" altLang="en-US" sz="1800" dirty="0" err="1"/>
              <a:t>TGaz</a:t>
            </a:r>
            <a:r>
              <a:rPr lang="en-US" altLang="en-US" sz="1800" dirty="0"/>
              <a:t> activity.</a:t>
            </a:r>
          </a:p>
          <a:p>
            <a:pPr lvl="1"/>
            <a:endParaRPr lang="en-US" altLang="en-US" sz="1800" dirty="0"/>
          </a:p>
          <a:p>
            <a:pPr marL="269875" indent="-269875">
              <a:buFont typeface="Arial" panose="020B0604020202020204" pitchFamily="34" charset="0"/>
              <a:buChar char="•"/>
            </a:pPr>
            <a:r>
              <a:rPr lang="en-US" altLang="en-US" sz="2000" dirty="0"/>
              <a:t>Meeting coordinates: </a:t>
            </a:r>
          </a:p>
          <a:p>
            <a:r>
              <a:rPr lang="en-US" altLang="en-US" sz="1800" dirty="0"/>
              <a:t>	</a:t>
            </a:r>
            <a:r>
              <a:rPr lang="en-US" altLang="en-US" sz="1800" b="0" dirty="0"/>
              <a:t>We are using WebEx, meeting credentials can be found in the IEEE 802.11 calendar </a:t>
            </a:r>
            <a:r>
              <a:rPr lang="en-US" altLang="en-US" sz="1800" b="0" dirty="0">
                <a:hlinkClick r:id="rId3"/>
              </a:rPr>
              <a:t>here</a:t>
            </a:r>
            <a:r>
              <a:rPr lang="en-US" altLang="en-US" sz="1800" b="0" dirty="0"/>
              <a:t>.</a:t>
            </a:r>
          </a:p>
          <a:p>
            <a:endParaRPr lang="en-US" sz="1800" dirty="0"/>
          </a:p>
          <a:p>
            <a:pPr marL="269875" indent="-269875">
              <a:buFont typeface="Arial" panose="020B0604020202020204" pitchFamily="34" charset="0"/>
              <a:buChar char="•"/>
            </a:pPr>
            <a:r>
              <a:rPr lang="en-US" altLang="en-US" sz="1800" dirty="0"/>
              <a:t>Meeting decorum: </a:t>
            </a:r>
          </a:p>
          <a:p>
            <a:r>
              <a:rPr lang="en-US" altLang="en-US" sz="1600" b="0" dirty="0"/>
              <a:t>	</a:t>
            </a:r>
            <a:r>
              <a:rPr lang="en-US" altLang="en-US" sz="1800" b="0" dirty="0"/>
              <a:t>Announce your name and affiliation when you first address the group.</a:t>
            </a:r>
          </a:p>
          <a:p>
            <a:r>
              <a:rPr lang="en-US" altLang="en-US" sz="1800" b="0" dirty="0"/>
              <a:t>	Please mute </a:t>
            </a:r>
            <a:r>
              <a:rPr lang="en-US" sz="2000" b="0" dirty="0"/>
              <a:t>the microphone unless you want to address the group.</a:t>
            </a:r>
          </a:p>
          <a:p>
            <a:r>
              <a:rPr lang="en-US" sz="2000" b="0"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7735456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E8C48-D0FE-45AE-A892-200CA7D54BC4}"/>
              </a:ext>
            </a:extLst>
          </p:cNvPr>
          <p:cNvSpPr>
            <a:spLocks noGrp="1"/>
          </p:cNvSpPr>
          <p:nvPr>
            <p:ph type="title"/>
          </p:nvPr>
        </p:nvSpPr>
        <p:spPr/>
        <p:txBody>
          <a:bodyPr/>
          <a:lstStyle/>
          <a:p>
            <a:r>
              <a:rPr lang="en-US" dirty="0"/>
              <a:t>March Progress and Targets Towards the May Meeting</a:t>
            </a:r>
          </a:p>
        </p:txBody>
      </p:sp>
      <p:sp>
        <p:nvSpPr>
          <p:cNvPr id="3" name="Content Placeholder 2">
            <a:extLst>
              <a:ext uri="{FF2B5EF4-FFF2-40B4-BE49-F238E27FC236}">
                <a16:creationId xmlns:a16="http://schemas.microsoft.com/office/drawing/2014/main" id="{F4989200-2622-46AD-AE0D-4E2448C695E7}"/>
              </a:ext>
            </a:extLst>
          </p:cNvPr>
          <p:cNvSpPr>
            <a:spLocks noGrp="1"/>
          </p:cNvSpPr>
          <p:nvPr>
            <p:ph idx="1"/>
          </p:nvPr>
        </p:nvSpPr>
        <p:spPr>
          <a:xfrm>
            <a:off x="191344" y="1751015"/>
            <a:ext cx="7632847" cy="4343400"/>
          </a:xfrm>
        </p:spPr>
        <p:txBody>
          <a:bodyPr/>
          <a:lstStyle/>
          <a:p>
            <a:pPr>
              <a:buFont typeface="Arial" panose="020B0604020202020204" pitchFamily="34" charset="0"/>
              <a:buChar char="•"/>
            </a:pPr>
            <a:r>
              <a:rPr lang="en-US" b="0" dirty="0"/>
              <a:t>Work completed this week:</a:t>
            </a:r>
          </a:p>
          <a:p>
            <a:pPr lvl="1">
              <a:buFont typeface="Arial" panose="020B0604020202020204" pitchFamily="34" charset="0"/>
              <a:buChar char="•"/>
            </a:pPr>
            <a:r>
              <a:rPr lang="en-US" dirty="0"/>
              <a:t>Reviewed and approved resolutions to 34 Technical and General comments which constitutes 20% of the received Technical and General comments received.</a:t>
            </a:r>
          </a:p>
          <a:p>
            <a:pPr>
              <a:buFont typeface="Arial" panose="020B0604020202020204" pitchFamily="34" charset="0"/>
              <a:buChar char="•"/>
            </a:pPr>
            <a:r>
              <a:rPr lang="en-US" b="0" dirty="0"/>
              <a:t>Targets towards the May meeting:</a:t>
            </a:r>
          </a:p>
          <a:p>
            <a:pPr lvl="1">
              <a:buFont typeface="Arial" panose="020B0604020202020204" pitchFamily="34" charset="0"/>
              <a:buChar char="•"/>
            </a:pPr>
            <a:r>
              <a:rPr lang="en-US" b="0" dirty="0"/>
              <a:t>Complete response to comments received as part of </a:t>
            </a:r>
            <a:r>
              <a:rPr lang="en-US" dirty="0"/>
              <a:t>P802.11az SAB #1 (35 T/3 G/92 E remaining). </a:t>
            </a:r>
          </a:p>
          <a:p>
            <a:pPr lvl="1">
              <a:buFont typeface="Arial" panose="020B0604020202020204" pitchFamily="34" charset="0"/>
              <a:buChar char="•"/>
            </a:pPr>
            <a:r>
              <a:rPr lang="en-US" b="0" dirty="0"/>
              <a:t>Publish new minor draft D4.2 and initiate SA recirculation ballot.</a:t>
            </a:r>
          </a:p>
          <a:p>
            <a:pPr lvl="1">
              <a:buFont typeface="Arial" panose="020B0604020202020204" pitchFamily="34" charset="0"/>
              <a:buChar char="•"/>
            </a:pPr>
            <a:endParaRPr lang="en-US" b="0" dirty="0"/>
          </a:p>
          <a:p>
            <a:pPr>
              <a:buFont typeface="Arial" panose="020B0604020202020204" pitchFamily="34" charset="0"/>
              <a:buChar char="•"/>
            </a:pPr>
            <a:endParaRPr lang="en-US" b="0"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3C3B09D-52C0-431F-909E-C2FB98F79077}"/>
              </a:ext>
            </a:extLst>
          </p:cNvPr>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
        <p:nvSpPr>
          <p:cNvPr id="5" name="Footer Placeholder 4">
            <a:extLst>
              <a:ext uri="{FF2B5EF4-FFF2-40B4-BE49-F238E27FC236}">
                <a16:creationId xmlns:a16="http://schemas.microsoft.com/office/drawing/2014/main" id="{4ABEB2BE-425D-4856-ADA5-227FF447C61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0D521EF-729A-4073-B852-79E9BA559744}"/>
              </a:ext>
            </a:extLst>
          </p:cNvPr>
          <p:cNvSpPr>
            <a:spLocks noGrp="1"/>
          </p:cNvSpPr>
          <p:nvPr>
            <p:ph type="dt" idx="15"/>
          </p:nvPr>
        </p:nvSpPr>
        <p:spPr/>
        <p:txBody>
          <a:bodyPr/>
          <a:lstStyle/>
          <a:p>
            <a:r>
              <a:rPr lang="en-US"/>
              <a:t>May 2022</a:t>
            </a:r>
            <a:endParaRPr lang="en-GB" dirty="0"/>
          </a:p>
        </p:txBody>
      </p:sp>
      <p:graphicFrame>
        <p:nvGraphicFramePr>
          <p:cNvPr id="8" name="Chart 7">
            <a:extLst>
              <a:ext uri="{FF2B5EF4-FFF2-40B4-BE49-F238E27FC236}">
                <a16:creationId xmlns:a16="http://schemas.microsoft.com/office/drawing/2014/main" id="{74A87B65-54BB-47D9-B9C0-37E50154C9DA}"/>
              </a:ext>
            </a:extLst>
          </p:cNvPr>
          <p:cNvGraphicFramePr/>
          <p:nvPr>
            <p:extLst>
              <p:ext uri="{D42A27DB-BD31-4B8C-83A1-F6EECF244321}">
                <p14:modId xmlns:p14="http://schemas.microsoft.com/office/powerpoint/2010/main" val="3216217921"/>
              </p:ext>
            </p:extLst>
          </p:nvPr>
        </p:nvGraphicFramePr>
        <p:xfrm>
          <a:off x="8184232" y="2767017"/>
          <a:ext cx="4007768" cy="34410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012466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7ACE6-6DCA-4289-A6C3-C9482F00E40C}"/>
              </a:ext>
            </a:extLst>
          </p:cNvPr>
          <p:cNvSpPr>
            <a:spLocks noGrp="1"/>
          </p:cNvSpPr>
          <p:nvPr>
            <p:ph type="title"/>
          </p:nvPr>
        </p:nvSpPr>
        <p:spPr>
          <a:xfrm>
            <a:off x="914401" y="685802"/>
            <a:ext cx="10361084" cy="634008"/>
          </a:xfrm>
        </p:spPr>
        <p:txBody>
          <a:bodyPr/>
          <a:lstStyle/>
          <a:p>
            <a:r>
              <a:rPr lang="en-US" dirty="0"/>
              <a:t>Timeline – updated progress </a:t>
            </a:r>
            <a:r>
              <a:rPr lang="en-US" sz="2400" b="0" dirty="0"/>
              <a:t>(preciously approved)</a:t>
            </a:r>
            <a:endParaRPr lang="en-US" b="0" dirty="0"/>
          </a:p>
        </p:txBody>
      </p:sp>
      <p:sp>
        <p:nvSpPr>
          <p:cNvPr id="4" name="Slide Number Placeholder 3">
            <a:extLst>
              <a:ext uri="{FF2B5EF4-FFF2-40B4-BE49-F238E27FC236}">
                <a16:creationId xmlns:a16="http://schemas.microsoft.com/office/drawing/2014/main" id="{37CD4061-4F33-4CD7-BFD6-735B7FEAC973}"/>
              </a:ext>
            </a:extLst>
          </p:cNvPr>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a:extLst>
              <a:ext uri="{FF2B5EF4-FFF2-40B4-BE49-F238E27FC236}">
                <a16:creationId xmlns:a16="http://schemas.microsoft.com/office/drawing/2014/main" id="{9F0EF036-ED27-4AA2-88CB-8E8B9D66271F}"/>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DD5398CD-5E0C-4764-9076-DDC7A6BB0DF4}"/>
              </a:ext>
            </a:extLst>
          </p:cNvPr>
          <p:cNvSpPr>
            <a:spLocks noGrp="1"/>
          </p:cNvSpPr>
          <p:nvPr>
            <p:ph type="dt" idx="15"/>
          </p:nvPr>
        </p:nvSpPr>
        <p:spPr/>
        <p:txBody>
          <a:bodyPr/>
          <a:lstStyle/>
          <a:p>
            <a:r>
              <a:rPr lang="en-US"/>
              <a:t>May 2022</a:t>
            </a:r>
            <a:endParaRPr lang="en-GB" dirty="0"/>
          </a:p>
        </p:txBody>
      </p:sp>
      <p:sp>
        <p:nvSpPr>
          <p:cNvPr id="7" name="Rectangle 6">
            <a:extLst>
              <a:ext uri="{FF2B5EF4-FFF2-40B4-BE49-F238E27FC236}">
                <a16:creationId xmlns:a16="http://schemas.microsoft.com/office/drawing/2014/main" id="{6041F246-CB9B-482F-83D0-BA3762CA5E98}"/>
              </a:ext>
            </a:extLst>
          </p:cNvPr>
          <p:cNvSpPr/>
          <p:nvPr/>
        </p:nvSpPr>
        <p:spPr>
          <a:xfrm>
            <a:off x="7079438" y="3444607"/>
            <a:ext cx="329418" cy="241084"/>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800" dirty="0">
                <a:solidFill>
                  <a:schemeClr val="tx1"/>
                </a:solidFill>
              </a:rPr>
              <a:t>Clean</a:t>
            </a:r>
          </a:p>
        </p:txBody>
      </p:sp>
      <p:sp>
        <p:nvSpPr>
          <p:cNvPr id="8" name="Rectangle 7">
            <a:extLst>
              <a:ext uri="{FF2B5EF4-FFF2-40B4-BE49-F238E27FC236}">
                <a16:creationId xmlns:a16="http://schemas.microsoft.com/office/drawing/2014/main" id="{EF161D9C-4B9A-404F-8FF5-36D74855B84C}"/>
              </a:ext>
            </a:extLst>
          </p:cNvPr>
          <p:cNvSpPr>
            <a:spLocks noChangeArrowheads="1"/>
          </p:cNvSpPr>
          <p:nvPr/>
        </p:nvSpPr>
        <p:spPr bwMode="auto">
          <a:xfrm>
            <a:off x="4983711" y="1791665"/>
            <a:ext cx="2326889"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2021</a:t>
            </a:r>
          </a:p>
        </p:txBody>
      </p:sp>
      <p:sp>
        <p:nvSpPr>
          <p:cNvPr id="9" name="Rectangle 8">
            <a:extLst>
              <a:ext uri="{FF2B5EF4-FFF2-40B4-BE49-F238E27FC236}">
                <a16:creationId xmlns:a16="http://schemas.microsoft.com/office/drawing/2014/main" id="{871D00C0-6BF3-439D-A209-7EF8A346C343}"/>
              </a:ext>
            </a:extLst>
          </p:cNvPr>
          <p:cNvSpPr>
            <a:spLocks noChangeArrowheads="1"/>
          </p:cNvSpPr>
          <p:nvPr/>
        </p:nvSpPr>
        <p:spPr bwMode="auto">
          <a:xfrm>
            <a:off x="2677465" y="1791665"/>
            <a:ext cx="2326889"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2020</a:t>
            </a:r>
          </a:p>
        </p:txBody>
      </p:sp>
      <p:sp>
        <p:nvSpPr>
          <p:cNvPr id="10" name="Rectangle 9">
            <a:extLst>
              <a:ext uri="{FF2B5EF4-FFF2-40B4-BE49-F238E27FC236}">
                <a16:creationId xmlns:a16="http://schemas.microsoft.com/office/drawing/2014/main" id="{532AC891-FC81-44AB-872B-C2E58F349434}"/>
              </a:ext>
            </a:extLst>
          </p:cNvPr>
          <p:cNvSpPr>
            <a:spLocks noChangeArrowheads="1"/>
          </p:cNvSpPr>
          <p:nvPr/>
        </p:nvSpPr>
        <p:spPr bwMode="auto">
          <a:xfrm>
            <a:off x="420416" y="1785250"/>
            <a:ext cx="2257049"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2019</a:t>
            </a:r>
          </a:p>
        </p:txBody>
      </p:sp>
      <p:sp>
        <p:nvSpPr>
          <p:cNvPr id="13" name="Rectangle 12">
            <a:extLst>
              <a:ext uri="{FF2B5EF4-FFF2-40B4-BE49-F238E27FC236}">
                <a16:creationId xmlns:a16="http://schemas.microsoft.com/office/drawing/2014/main" id="{9FDCB0BB-493E-4A49-96C4-A2D84617CE2A}"/>
              </a:ext>
            </a:extLst>
          </p:cNvPr>
          <p:cNvSpPr>
            <a:spLocks noChangeArrowheads="1"/>
          </p:cNvSpPr>
          <p:nvPr/>
        </p:nvSpPr>
        <p:spPr bwMode="auto">
          <a:xfrm>
            <a:off x="420416" y="1780803"/>
            <a:ext cx="11508232"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A8FCAE29-28D9-4B03-9166-F98168C83D8A}"/>
              </a:ext>
            </a:extLst>
          </p:cNvPr>
          <p:cNvSpPr>
            <a:spLocks noChangeArrowheads="1"/>
          </p:cNvSpPr>
          <p:nvPr/>
        </p:nvSpPr>
        <p:spPr bwMode="auto">
          <a:xfrm>
            <a:off x="7295513" y="1791665"/>
            <a:ext cx="2326889"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2022</a:t>
            </a:r>
          </a:p>
        </p:txBody>
      </p:sp>
      <p:sp>
        <p:nvSpPr>
          <p:cNvPr id="15" name="Rectangle 14">
            <a:extLst>
              <a:ext uri="{FF2B5EF4-FFF2-40B4-BE49-F238E27FC236}">
                <a16:creationId xmlns:a16="http://schemas.microsoft.com/office/drawing/2014/main" id="{6EFF4C51-D7E0-4F7C-AC7F-BC498A9CE3D8}"/>
              </a:ext>
            </a:extLst>
          </p:cNvPr>
          <p:cNvSpPr>
            <a:spLocks noChangeArrowheads="1"/>
          </p:cNvSpPr>
          <p:nvPr/>
        </p:nvSpPr>
        <p:spPr bwMode="auto">
          <a:xfrm>
            <a:off x="9601759" y="1791665"/>
            <a:ext cx="2326889"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2023</a:t>
            </a:r>
          </a:p>
        </p:txBody>
      </p:sp>
      <p:sp>
        <p:nvSpPr>
          <p:cNvPr id="17" name="Line 15">
            <a:extLst>
              <a:ext uri="{FF2B5EF4-FFF2-40B4-BE49-F238E27FC236}">
                <a16:creationId xmlns:a16="http://schemas.microsoft.com/office/drawing/2014/main" id="{9BB1AAF4-2829-42C4-B303-EC75D81B7BE2}"/>
              </a:ext>
            </a:extLst>
          </p:cNvPr>
          <p:cNvSpPr>
            <a:spLocks noChangeShapeType="1"/>
          </p:cNvSpPr>
          <p:nvPr/>
        </p:nvSpPr>
        <p:spPr bwMode="auto">
          <a:xfrm flipH="1">
            <a:off x="7458843" y="1814817"/>
            <a:ext cx="5663" cy="41424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8" name="Line 14">
            <a:extLst>
              <a:ext uri="{FF2B5EF4-FFF2-40B4-BE49-F238E27FC236}">
                <a16:creationId xmlns:a16="http://schemas.microsoft.com/office/drawing/2014/main" id="{6B69315E-C24A-4762-8AE3-271BBBC1C96D}"/>
              </a:ext>
            </a:extLst>
          </p:cNvPr>
          <p:cNvSpPr>
            <a:spLocks noChangeShapeType="1"/>
          </p:cNvSpPr>
          <p:nvPr/>
        </p:nvSpPr>
        <p:spPr bwMode="auto">
          <a:xfrm flipH="1">
            <a:off x="2838683" y="1814817"/>
            <a:ext cx="14156" cy="41424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0" name="Line 11">
            <a:extLst>
              <a:ext uri="{FF2B5EF4-FFF2-40B4-BE49-F238E27FC236}">
                <a16:creationId xmlns:a16="http://schemas.microsoft.com/office/drawing/2014/main" id="{FC699970-3519-40D0-B102-6727DA668231}"/>
              </a:ext>
            </a:extLst>
          </p:cNvPr>
          <p:cNvSpPr>
            <a:spLocks noChangeShapeType="1"/>
          </p:cNvSpPr>
          <p:nvPr/>
        </p:nvSpPr>
        <p:spPr bwMode="auto">
          <a:xfrm>
            <a:off x="511079" y="1814817"/>
            <a:ext cx="0" cy="41424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1" name="Line 15">
            <a:extLst>
              <a:ext uri="{FF2B5EF4-FFF2-40B4-BE49-F238E27FC236}">
                <a16:creationId xmlns:a16="http://schemas.microsoft.com/office/drawing/2014/main" id="{5633C07C-2A32-4814-BD6B-4D3316DC3FE7}"/>
              </a:ext>
            </a:extLst>
          </p:cNvPr>
          <p:cNvSpPr>
            <a:spLocks noChangeShapeType="1"/>
          </p:cNvSpPr>
          <p:nvPr/>
        </p:nvSpPr>
        <p:spPr bwMode="auto">
          <a:xfrm>
            <a:off x="5083682" y="1814817"/>
            <a:ext cx="0" cy="41424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2" name="Line 15">
            <a:extLst>
              <a:ext uri="{FF2B5EF4-FFF2-40B4-BE49-F238E27FC236}">
                <a16:creationId xmlns:a16="http://schemas.microsoft.com/office/drawing/2014/main" id="{1A9A278F-0D3D-4318-8A3B-0C64C275A233}"/>
              </a:ext>
            </a:extLst>
          </p:cNvPr>
          <p:cNvSpPr>
            <a:spLocks noChangeShapeType="1"/>
          </p:cNvSpPr>
          <p:nvPr/>
        </p:nvSpPr>
        <p:spPr bwMode="auto">
          <a:xfrm>
            <a:off x="9879572" y="1780803"/>
            <a:ext cx="4175" cy="4176464"/>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6" name="Text Box 26">
            <a:extLst>
              <a:ext uri="{FF2B5EF4-FFF2-40B4-BE49-F238E27FC236}">
                <a16:creationId xmlns:a16="http://schemas.microsoft.com/office/drawing/2014/main" id="{028137B2-809A-49E6-B7E9-F797A4367A4F}"/>
              </a:ext>
            </a:extLst>
          </p:cNvPr>
          <p:cNvSpPr txBox="1">
            <a:spLocks noChangeArrowheads="1"/>
          </p:cNvSpPr>
          <p:nvPr/>
        </p:nvSpPr>
        <p:spPr bwMode="auto">
          <a:xfrm flipH="1">
            <a:off x="2304015" y="2415649"/>
            <a:ext cx="865662"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2.0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11-2019</a:t>
            </a:r>
          </a:p>
          <a:p>
            <a:pPr algn="ctr"/>
            <a:r>
              <a:rPr lang="en-US" altLang="en-US" sz="600" dirty="0">
                <a:latin typeface="Arial" panose="020B0604020202020204" pitchFamily="34" charset="0"/>
                <a:cs typeface="Arial" panose="020B0604020202020204" pitchFamily="34" charset="0"/>
              </a:rPr>
              <a:t>Recirculation</a:t>
            </a:r>
          </a:p>
        </p:txBody>
      </p:sp>
      <p:sp>
        <p:nvSpPr>
          <p:cNvPr id="28" name="Text Box 24">
            <a:extLst>
              <a:ext uri="{FF2B5EF4-FFF2-40B4-BE49-F238E27FC236}">
                <a16:creationId xmlns:a16="http://schemas.microsoft.com/office/drawing/2014/main" id="{750FB950-8E94-4C05-AF55-ED08FA5C20A0}"/>
              </a:ext>
            </a:extLst>
          </p:cNvPr>
          <p:cNvSpPr txBox="1">
            <a:spLocks noChangeArrowheads="1"/>
          </p:cNvSpPr>
          <p:nvPr/>
        </p:nvSpPr>
        <p:spPr bwMode="auto">
          <a:xfrm>
            <a:off x="335360" y="2445064"/>
            <a:ext cx="571708"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D1.0</a:t>
            </a:r>
          </a:p>
          <a:p>
            <a:pPr algn="ctr"/>
            <a:r>
              <a:rPr lang="en-US" altLang="en-US" sz="600" dirty="0">
                <a:latin typeface="Arial" panose="020B0604020202020204" pitchFamily="34" charset="0"/>
                <a:cs typeface="Arial" panose="020B0604020202020204" pitchFamily="34" charset="0"/>
              </a:rPr>
              <a:t>Jan. 19</a:t>
            </a:r>
          </a:p>
        </p:txBody>
      </p:sp>
      <p:cxnSp>
        <p:nvCxnSpPr>
          <p:cNvPr id="39" name="Straight Connector 38">
            <a:extLst>
              <a:ext uri="{FF2B5EF4-FFF2-40B4-BE49-F238E27FC236}">
                <a16:creationId xmlns:a16="http://schemas.microsoft.com/office/drawing/2014/main" id="{A2FA76FA-3809-4D38-B844-5EC04AE23DE9}"/>
              </a:ext>
            </a:extLst>
          </p:cNvPr>
          <p:cNvCxnSpPr>
            <a:cxnSpLocks/>
          </p:cNvCxnSpPr>
          <p:nvPr/>
        </p:nvCxnSpPr>
        <p:spPr bwMode="auto">
          <a:xfrm flipV="1">
            <a:off x="776789" y="3973997"/>
            <a:ext cx="1866663" cy="666"/>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Text Box 24">
            <a:extLst>
              <a:ext uri="{FF2B5EF4-FFF2-40B4-BE49-F238E27FC236}">
                <a16:creationId xmlns:a16="http://schemas.microsoft.com/office/drawing/2014/main" id="{1F616E82-EEAF-419E-9833-AA0F4DF0B89F}"/>
              </a:ext>
            </a:extLst>
          </p:cNvPr>
          <p:cNvSpPr txBox="1">
            <a:spLocks noChangeArrowheads="1"/>
          </p:cNvSpPr>
          <p:nvPr/>
        </p:nvSpPr>
        <p:spPr bwMode="auto">
          <a:xfrm>
            <a:off x="684028" y="2175558"/>
            <a:ext cx="898795"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Initial</a:t>
            </a:r>
          </a:p>
          <a:p>
            <a:pPr algn="ctr"/>
            <a:r>
              <a:rPr lang="en-US" altLang="en-US" sz="600" dirty="0">
                <a:latin typeface="Arial" panose="020B0604020202020204" pitchFamily="34" charset="0"/>
                <a:cs typeface="Arial" panose="020B0604020202020204" pitchFamily="34" charset="0"/>
              </a:rPr>
              <a:t>WG ballot</a:t>
            </a:r>
          </a:p>
        </p:txBody>
      </p:sp>
      <p:sp>
        <p:nvSpPr>
          <p:cNvPr id="43" name="Rectangle 42">
            <a:extLst>
              <a:ext uri="{FF2B5EF4-FFF2-40B4-BE49-F238E27FC236}">
                <a16:creationId xmlns:a16="http://schemas.microsoft.com/office/drawing/2014/main" id="{F27A7D85-1757-4C66-BECD-EE937921E20B}"/>
              </a:ext>
            </a:extLst>
          </p:cNvPr>
          <p:cNvSpPr/>
          <p:nvPr/>
        </p:nvSpPr>
        <p:spPr>
          <a:xfrm>
            <a:off x="791118" y="3689396"/>
            <a:ext cx="1873586"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r>
              <a:rPr lang="en-US" sz="1100" dirty="0">
                <a:solidFill>
                  <a:schemeClr val="tx1"/>
                </a:solidFill>
              </a:rPr>
              <a:t>LB240 CR </a:t>
            </a:r>
          </a:p>
        </p:txBody>
      </p:sp>
      <p:sp>
        <p:nvSpPr>
          <p:cNvPr id="44" name="Oval Callout 93">
            <a:extLst>
              <a:ext uri="{FF2B5EF4-FFF2-40B4-BE49-F238E27FC236}">
                <a16:creationId xmlns:a16="http://schemas.microsoft.com/office/drawing/2014/main" id="{A48D6855-C65D-4C9B-8796-5BBBD14EA114}"/>
              </a:ext>
            </a:extLst>
          </p:cNvPr>
          <p:cNvSpPr/>
          <p:nvPr/>
        </p:nvSpPr>
        <p:spPr bwMode="auto">
          <a:xfrm>
            <a:off x="582762" y="4992306"/>
            <a:ext cx="985677" cy="487541"/>
          </a:xfrm>
          <a:prstGeom prst="wedgeEllipseCallout">
            <a:avLst>
              <a:gd name="adj1" fmla="val -29060"/>
              <a:gd name="adj2" fmla="val -261824"/>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Initial WG ballot LB240 </a:t>
            </a:r>
            <a:r>
              <a:rPr kumimoji="0" lang="en-US" sz="800" b="1" i="0" u="none" strike="noStrike" cap="none" normalizeH="0" baseline="0" dirty="0">
                <a:ln>
                  <a:noFill/>
                </a:ln>
                <a:solidFill>
                  <a:schemeClr val="tx1"/>
                </a:solidFill>
                <a:effectLst/>
              </a:rPr>
              <a:t>Pass</a:t>
            </a:r>
          </a:p>
        </p:txBody>
      </p:sp>
      <p:sp>
        <p:nvSpPr>
          <p:cNvPr id="46" name="Rectangle 45">
            <a:extLst>
              <a:ext uri="{FF2B5EF4-FFF2-40B4-BE49-F238E27FC236}">
                <a16:creationId xmlns:a16="http://schemas.microsoft.com/office/drawing/2014/main" id="{03C9889A-27AD-43D8-B8CE-A8E4750782BA}"/>
              </a:ext>
            </a:extLst>
          </p:cNvPr>
          <p:cNvSpPr/>
          <p:nvPr/>
        </p:nvSpPr>
        <p:spPr>
          <a:xfrm>
            <a:off x="2660783" y="3689545"/>
            <a:ext cx="2630649" cy="245673"/>
          </a:xfrm>
          <a:prstGeom prst="rect">
            <a:avLst/>
          </a:prstGeom>
          <a:gradFill flip="none" rotWithShape="1">
            <a:gsLst>
              <a:gs pos="0">
                <a:srgbClr val="FFFF00"/>
              </a:gs>
              <a:gs pos="0">
                <a:srgbClr val="FFFF00"/>
              </a:gs>
              <a:gs pos="0">
                <a:srgbClr val="FFFF00"/>
              </a:gs>
              <a:gs pos="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LB249</a:t>
            </a:r>
          </a:p>
        </p:txBody>
      </p:sp>
      <p:sp>
        <p:nvSpPr>
          <p:cNvPr id="47" name="Oval Callout 93">
            <a:extLst>
              <a:ext uri="{FF2B5EF4-FFF2-40B4-BE49-F238E27FC236}">
                <a16:creationId xmlns:a16="http://schemas.microsoft.com/office/drawing/2014/main" id="{23BBD45B-FE1F-41F1-9C20-3646EDF9AA3F}"/>
              </a:ext>
            </a:extLst>
          </p:cNvPr>
          <p:cNvSpPr/>
          <p:nvPr/>
        </p:nvSpPr>
        <p:spPr bwMode="auto">
          <a:xfrm>
            <a:off x="1316964" y="4315200"/>
            <a:ext cx="1373430" cy="487541"/>
          </a:xfrm>
          <a:prstGeom prst="wedgeEllipseCallout">
            <a:avLst>
              <a:gd name="adj1" fmla="val 48514"/>
              <a:gd name="adj2" fmla="val -12909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LB240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recirc. </a:t>
            </a:r>
            <a:r>
              <a:rPr lang="en-US" sz="800" b="1" dirty="0" err="1">
                <a:solidFill>
                  <a:schemeClr val="tx1"/>
                </a:solidFill>
              </a:rPr>
              <a:t>init</a:t>
            </a:r>
            <a:endParaRPr kumimoji="0" lang="en-US" sz="800" b="1" i="0" u="none" strike="noStrike" cap="none" normalizeH="0" baseline="0" dirty="0">
              <a:ln>
                <a:noFill/>
              </a:ln>
              <a:solidFill>
                <a:schemeClr val="tx1"/>
              </a:solidFill>
              <a:effectLst/>
            </a:endParaRPr>
          </a:p>
        </p:txBody>
      </p:sp>
      <p:cxnSp>
        <p:nvCxnSpPr>
          <p:cNvPr id="48" name="Straight Connector 47">
            <a:extLst>
              <a:ext uri="{FF2B5EF4-FFF2-40B4-BE49-F238E27FC236}">
                <a16:creationId xmlns:a16="http://schemas.microsoft.com/office/drawing/2014/main" id="{AF37DB13-CF9F-4A17-B749-FC10876F4C86}"/>
              </a:ext>
            </a:extLst>
          </p:cNvPr>
          <p:cNvCxnSpPr>
            <a:cxnSpLocks/>
          </p:cNvCxnSpPr>
          <p:nvPr/>
        </p:nvCxnSpPr>
        <p:spPr bwMode="auto">
          <a:xfrm>
            <a:off x="2741707" y="3974663"/>
            <a:ext cx="4474942"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Oval Callout 93">
            <a:extLst>
              <a:ext uri="{FF2B5EF4-FFF2-40B4-BE49-F238E27FC236}">
                <a16:creationId xmlns:a16="http://schemas.microsoft.com/office/drawing/2014/main" id="{FA854426-38AD-4F40-9544-987308C2E8C0}"/>
              </a:ext>
            </a:extLst>
          </p:cNvPr>
          <p:cNvSpPr/>
          <p:nvPr/>
        </p:nvSpPr>
        <p:spPr bwMode="auto">
          <a:xfrm>
            <a:off x="3327769" y="4387361"/>
            <a:ext cx="1373430" cy="487541"/>
          </a:xfrm>
          <a:prstGeom prst="wedgeEllipseCallout">
            <a:avLst>
              <a:gd name="adj1" fmla="val 92428"/>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51" name="Text Box 26">
            <a:extLst>
              <a:ext uri="{FF2B5EF4-FFF2-40B4-BE49-F238E27FC236}">
                <a16:creationId xmlns:a16="http://schemas.microsoft.com/office/drawing/2014/main" id="{88F88663-5EA5-417A-A067-B7DFC76D65C5}"/>
              </a:ext>
            </a:extLst>
          </p:cNvPr>
          <p:cNvSpPr txBox="1">
            <a:spLocks noChangeArrowheads="1"/>
          </p:cNvSpPr>
          <p:nvPr/>
        </p:nvSpPr>
        <p:spPr bwMode="auto">
          <a:xfrm flipH="1">
            <a:off x="4868610" y="2447669"/>
            <a:ext cx="887141"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3.0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01-2021</a:t>
            </a:r>
          </a:p>
          <a:p>
            <a:pPr algn="ctr"/>
            <a:r>
              <a:rPr lang="en-US" altLang="en-US" sz="600" dirty="0">
                <a:latin typeface="Arial" panose="020B0604020202020204" pitchFamily="34" charset="0"/>
                <a:cs typeface="Arial" panose="020B0604020202020204" pitchFamily="34" charset="0"/>
              </a:rPr>
              <a:t>Recirculation</a:t>
            </a:r>
          </a:p>
        </p:txBody>
      </p:sp>
      <p:sp>
        <p:nvSpPr>
          <p:cNvPr id="54" name="Text Box 26">
            <a:extLst>
              <a:ext uri="{FF2B5EF4-FFF2-40B4-BE49-F238E27FC236}">
                <a16:creationId xmlns:a16="http://schemas.microsoft.com/office/drawing/2014/main" id="{D45946F4-2B0F-40F1-AECA-BA262EDC1388}"/>
              </a:ext>
            </a:extLst>
          </p:cNvPr>
          <p:cNvSpPr txBox="1">
            <a:spLocks noChangeArrowheads="1"/>
          </p:cNvSpPr>
          <p:nvPr/>
        </p:nvSpPr>
        <p:spPr bwMode="auto">
          <a:xfrm flipH="1">
            <a:off x="6115639" y="2437272"/>
            <a:ext cx="887141"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4.0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07-2021</a:t>
            </a:r>
          </a:p>
          <a:p>
            <a:pPr algn="ctr"/>
            <a:r>
              <a:rPr lang="en-US" altLang="en-US" sz="600" dirty="0">
                <a:latin typeface="Arial" panose="020B0604020202020204" pitchFamily="34" charset="0"/>
                <a:cs typeface="Arial" panose="020B0604020202020204" pitchFamily="34" charset="0"/>
              </a:rPr>
              <a:t>Recirculation</a:t>
            </a:r>
          </a:p>
        </p:txBody>
      </p:sp>
      <p:sp>
        <p:nvSpPr>
          <p:cNvPr id="56" name="Text Box 29">
            <a:extLst>
              <a:ext uri="{FF2B5EF4-FFF2-40B4-BE49-F238E27FC236}">
                <a16:creationId xmlns:a16="http://schemas.microsoft.com/office/drawing/2014/main" id="{4A30052F-5A53-450E-8D3B-A9D2BC52D2D7}"/>
              </a:ext>
            </a:extLst>
          </p:cNvPr>
          <p:cNvSpPr txBox="1">
            <a:spLocks noChangeArrowheads="1"/>
          </p:cNvSpPr>
          <p:nvPr/>
        </p:nvSpPr>
        <p:spPr bwMode="auto">
          <a:xfrm flipH="1">
            <a:off x="5541986" y="3098112"/>
            <a:ext cx="1465897"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600" b="0" dirty="0"/>
              <a:t>.11az</a:t>
            </a:r>
            <a:br>
              <a:rPr lang="en-US" altLang="en-US" sz="600" b="0" dirty="0"/>
            </a:br>
            <a:r>
              <a:rPr lang="en-US" altLang="en-US" sz="600" b="0" dirty="0"/>
              <a:t> MDR and SA ballots</a:t>
            </a:r>
          </a:p>
          <a:p>
            <a:r>
              <a:rPr lang="en-US" altLang="en-US" sz="600" b="0" dirty="0"/>
              <a:t> 07-2021</a:t>
            </a:r>
          </a:p>
        </p:txBody>
      </p:sp>
      <p:sp>
        <p:nvSpPr>
          <p:cNvPr id="58" name="Text Box 29">
            <a:extLst>
              <a:ext uri="{FF2B5EF4-FFF2-40B4-BE49-F238E27FC236}">
                <a16:creationId xmlns:a16="http://schemas.microsoft.com/office/drawing/2014/main" id="{0287B46E-F3EB-4637-A598-2AA899FDFB1A}"/>
              </a:ext>
            </a:extLst>
          </p:cNvPr>
          <p:cNvSpPr txBox="1">
            <a:spLocks noChangeArrowheads="1"/>
          </p:cNvSpPr>
          <p:nvPr/>
        </p:nvSpPr>
        <p:spPr bwMode="auto">
          <a:xfrm flipH="1">
            <a:off x="9328500" y="2509738"/>
            <a:ext cx="1091052"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700" b="0" dirty="0"/>
              <a:t>Publication</a:t>
            </a:r>
          </a:p>
        </p:txBody>
      </p:sp>
      <p:sp>
        <p:nvSpPr>
          <p:cNvPr id="59" name="Rectangle 58">
            <a:extLst>
              <a:ext uri="{FF2B5EF4-FFF2-40B4-BE49-F238E27FC236}">
                <a16:creationId xmlns:a16="http://schemas.microsoft.com/office/drawing/2014/main" id="{7D7A4A4E-EFC2-4E2F-A24A-69DD81F14B17}"/>
              </a:ext>
            </a:extLst>
          </p:cNvPr>
          <p:cNvSpPr/>
          <p:nvPr/>
        </p:nvSpPr>
        <p:spPr>
          <a:xfrm>
            <a:off x="5278635" y="3689396"/>
            <a:ext cx="1415240"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LB253</a:t>
            </a:r>
          </a:p>
        </p:txBody>
      </p:sp>
      <p:sp>
        <p:nvSpPr>
          <p:cNvPr id="60" name="Rectangle 59">
            <a:extLst>
              <a:ext uri="{FF2B5EF4-FFF2-40B4-BE49-F238E27FC236}">
                <a16:creationId xmlns:a16="http://schemas.microsoft.com/office/drawing/2014/main" id="{FD33245F-738D-4A9E-A0BE-275B0E0AF06F}"/>
              </a:ext>
            </a:extLst>
          </p:cNvPr>
          <p:cNvSpPr/>
          <p:nvPr/>
        </p:nvSpPr>
        <p:spPr>
          <a:xfrm>
            <a:off x="8096838" y="3684682"/>
            <a:ext cx="498885" cy="242916"/>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050" dirty="0">
                <a:solidFill>
                  <a:schemeClr val="tx1"/>
                </a:solidFill>
              </a:rPr>
              <a:t>SA2</a:t>
            </a:r>
          </a:p>
        </p:txBody>
      </p:sp>
      <p:sp>
        <p:nvSpPr>
          <p:cNvPr id="61" name="Rectangle 60">
            <a:extLst>
              <a:ext uri="{FF2B5EF4-FFF2-40B4-BE49-F238E27FC236}">
                <a16:creationId xmlns:a16="http://schemas.microsoft.com/office/drawing/2014/main" id="{2FCE8FAF-B14E-4F71-BAA4-E3B8B00BCE3B}"/>
              </a:ext>
            </a:extLst>
          </p:cNvPr>
          <p:cNvSpPr/>
          <p:nvPr/>
        </p:nvSpPr>
        <p:spPr>
          <a:xfrm>
            <a:off x="5645508" y="3445146"/>
            <a:ext cx="977296" cy="243918"/>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MDR</a:t>
            </a:r>
          </a:p>
        </p:txBody>
      </p:sp>
      <p:sp>
        <p:nvSpPr>
          <p:cNvPr id="62" name="Rectangle 61">
            <a:extLst>
              <a:ext uri="{FF2B5EF4-FFF2-40B4-BE49-F238E27FC236}">
                <a16:creationId xmlns:a16="http://schemas.microsoft.com/office/drawing/2014/main" id="{F189F3FD-6129-4603-BD90-34EE40265A10}"/>
              </a:ext>
            </a:extLst>
          </p:cNvPr>
          <p:cNvSpPr/>
          <p:nvPr/>
        </p:nvSpPr>
        <p:spPr>
          <a:xfrm>
            <a:off x="7216649" y="3686508"/>
            <a:ext cx="892113" cy="241090"/>
          </a:xfrm>
          <a:prstGeom prst="rect">
            <a:avLst/>
          </a:prstGeom>
          <a:gradFill flip="none" rotWithShape="1">
            <a:gsLst>
              <a:gs pos="1000">
                <a:schemeClr val="accent1">
                  <a:lumMod val="5000"/>
                  <a:lumOff val="95000"/>
                </a:schemeClr>
              </a:gs>
              <a:gs pos="0">
                <a:srgbClr val="00B050"/>
              </a:gs>
              <a:gs pos="0">
                <a:srgbClr val="00B050"/>
              </a:gs>
              <a:gs pos="0">
                <a:srgbClr val="00B050"/>
              </a:gs>
              <a:gs pos="0">
                <a:srgbClr val="00B050"/>
              </a:gs>
              <a:gs pos="4000">
                <a:srgbClr val="00B050"/>
              </a:gs>
              <a:gs pos="61000">
                <a:srgbClr val="00B050"/>
              </a:gs>
              <a:gs pos="81000">
                <a:srgbClr val="77D52B"/>
              </a:gs>
              <a:gs pos="90000">
                <a:srgbClr val="FFFF00"/>
              </a:gs>
            </a:gsLst>
            <a:lin ang="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SA1</a:t>
            </a:r>
          </a:p>
        </p:txBody>
      </p:sp>
      <p:sp>
        <p:nvSpPr>
          <p:cNvPr id="63" name="Rectangle 62">
            <a:extLst>
              <a:ext uri="{FF2B5EF4-FFF2-40B4-BE49-F238E27FC236}">
                <a16:creationId xmlns:a16="http://schemas.microsoft.com/office/drawing/2014/main" id="{D8F87CA2-0597-4AA6-BF19-2637B50B5365}"/>
              </a:ext>
            </a:extLst>
          </p:cNvPr>
          <p:cNvSpPr/>
          <p:nvPr/>
        </p:nvSpPr>
        <p:spPr>
          <a:xfrm>
            <a:off x="6622806" y="3688080"/>
            <a:ext cx="609658" cy="247138"/>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r>
              <a:rPr lang="en-US" sz="1100" dirty="0">
                <a:solidFill>
                  <a:schemeClr val="tx1"/>
                </a:solidFill>
              </a:rPr>
              <a:t>LB 255</a:t>
            </a:r>
          </a:p>
        </p:txBody>
      </p:sp>
      <p:sp>
        <p:nvSpPr>
          <p:cNvPr id="64" name="Oval Callout 93">
            <a:extLst>
              <a:ext uri="{FF2B5EF4-FFF2-40B4-BE49-F238E27FC236}">
                <a16:creationId xmlns:a16="http://schemas.microsoft.com/office/drawing/2014/main" id="{CD36405E-90BF-45E7-AC89-B570D2A750BB}"/>
              </a:ext>
            </a:extLst>
          </p:cNvPr>
          <p:cNvSpPr/>
          <p:nvPr/>
        </p:nvSpPr>
        <p:spPr bwMode="auto">
          <a:xfrm>
            <a:off x="6492065" y="5214802"/>
            <a:ext cx="1580531" cy="487541"/>
          </a:xfrm>
          <a:prstGeom prst="wedgeEllipseCallout">
            <a:avLst>
              <a:gd name="adj1" fmla="val -2663"/>
              <a:gd name="adj2" fmla="val -305026"/>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No changes made, in preparation to SA ballot</a:t>
            </a:r>
            <a:endParaRPr kumimoji="0" lang="en-US" sz="800" b="1" i="0" u="none" strike="noStrike" cap="none" normalizeH="0" baseline="0" dirty="0">
              <a:ln>
                <a:noFill/>
              </a:ln>
              <a:solidFill>
                <a:schemeClr val="tx1"/>
              </a:solidFill>
              <a:effectLst/>
            </a:endParaRPr>
          </a:p>
        </p:txBody>
      </p:sp>
      <p:sp>
        <p:nvSpPr>
          <p:cNvPr id="71" name="Oval Callout 93">
            <a:extLst>
              <a:ext uri="{FF2B5EF4-FFF2-40B4-BE49-F238E27FC236}">
                <a16:creationId xmlns:a16="http://schemas.microsoft.com/office/drawing/2014/main" id="{03FFBD8E-0982-407D-87DF-E910B21CDB1A}"/>
              </a:ext>
            </a:extLst>
          </p:cNvPr>
          <p:cNvSpPr/>
          <p:nvPr/>
        </p:nvSpPr>
        <p:spPr bwMode="auto">
          <a:xfrm>
            <a:off x="4792972" y="4391059"/>
            <a:ext cx="1373430" cy="487541"/>
          </a:xfrm>
          <a:prstGeom prst="wedgeEllipseCallout">
            <a:avLst>
              <a:gd name="adj1" fmla="val 81391"/>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74" name="Text Box 26">
            <a:extLst>
              <a:ext uri="{FF2B5EF4-FFF2-40B4-BE49-F238E27FC236}">
                <a16:creationId xmlns:a16="http://schemas.microsoft.com/office/drawing/2014/main" id="{252564D0-5B02-46D2-81EA-016FB4919462}"/>
              </a:ext>
            </a:extLst>
          </p:cNvPr>
          <p:cNvSpPr txBox="1">
            <a:spLocks noChangeArrowheads="1"/>
          </p:cNvSpPr>
          <p:nvPr/>
        </p:nvSpPr>
        <p:spPr bwMode="auto">
          <a:xfrm flipH="1">
            <a:off x="6793783" y="3072438"/>
            <a:ext cx="887141"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1</a:t>
            </a:r>
            <a:r>
              <a:rPr lang="en-US" altLang="en-US" sz="700" baseline="30000" dirty="0">
                <a:latin typeface="Arial" panose="020B0604020202020204" pitchFamily="34" charset="0"/>
                <a:cs typeface="Arial" panose="020B0604020202020204" pitchFamily="34" charset="0"/>
              </a:rPr>
              <a:t>st</a:t>
            </a:r>
            <a:r>
              <a:rPr lang="en-US" altLang="en-US" sz="700" dirty="0">
                <a:latin typeface="Arial" panose="020B0604020202020204" pitchFamily="34" charset="0"/>
                <a:cs typeface="Arial" panose="020B0604020202020204" pitchFamily="34" charset="0"/>
              </a:rPr>
              <a:t> SA start</a:t>
            </a:r>
          </a:p>
        </p:txBody>
      </p:sp>
      <p:sp>
        <p:nvSpPr>
          <p:cNvPr id="76" name="Rectangle 75">
            <a:extLst>
              <a:ext uri="{FF2B5EF4-FFF2-40B4-BE49-F238E27FC236}">
                <a16:creationId xmlns:a16="http://schemas.microsoft.com/office/drawing/2014/main" id="{DCA555C3-88D6-42A7-9EDC-EF210EB2056C}"/>
              </a:ext>
            </a:extLst>
          </p:cNvPr>
          <p:cNvSpPr/>
          <p:nvPr/>
        </p:nvSpPr>
        <p:spPr>
          <a:xfrm>
            <a:off x="9045389" y="3684682"/>
            <a:ext cx="834183" cy="242916"/>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err="1">
                <a:solidFill>
                  <a:schemeClr val="tx1"/>
                </a:solidFill>
              </a:rPr>
              <a:t>REVcom</a:t>
            </a:r>
            <a:endParaRPr lang="en-US" sz="900" dirty="0">
              <a:solidFill>
                <a:schemeClr val="tx1"/>
              </a:solidFill>
            </a:endParaRPr>
          </a:p>
        </p:txBody>
      </p:sp>
      <p:sp>
        <p:nvSpPr>
          <p:cNvPr id="75" name="Rectangle 74">
            <a:extLst>
              <a:ext uri="{FF2B5EF4-FFF2-40B4-BE49-F238E27FC236}">
                <a16:creationId xmlns:a16="http://schemas.microsoft.com/office/drawing/2014/main" id="{F3F0F16B-8C38-4782-9610-2B73C4C8F47B}"/>
              </a:ext>
            </a:extLst>
          </p:cNvPr>
          <p:cNvSpPr/>
          <p:nvPr/>
        </p:nvSpPr>
        <p:spPr>
          <a:xfrm>
            <a:off x="8572047" y="3684683"/>
            <a:ext cx="469140" cy="242916"/>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050" dirty="0">
                <a:solidFill>
                  <a:schemeClr val="tx1"/>
                </a:solidFill>
              </a:rPr>
              <a:t>SA3</a:t>
            </a:r>
          </a:p>
        </p:txBody>
      </p:sp>
      <p:sp>
        <p:nvSpPr>
          <p:cNvPr id="27" name="Isosceles Triangle 26">
            <a:extLst>
              <a:ext uri="{FF2B5EF4-FFF2-40B4-BE49-F238E27FC236}">
                <a16:creationId xmlns:a16="http://schemas.microsoft.com/office/drawing/2014/main" id="{CB1C1BA3-5DD9-44BE-A130-957DAE8C40DD}"/>
              </a:ext>
            </a:extLst>
          </p:cNvPr>
          <p:cNvSpPr>
            <a:spLocks noChangeArrowheads="1"/>
          </p:cNvSpPr>
          <p:nvPr/>
        </p:nvSpPr>
        <p:spPr bwMode="auto">
          <a:xfrm flipH="1">
            <a:off x="2553791" y="2204498"/>
            <a:ext cx="216000" cy="180000"/>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29" name="Isosceles Triangle 28">
            <a:extLst>
              <a:ext uri="{FF2B5EF4-FFF2-40B4-BE49-F238E27FC236}">
                <a16:creationId xmlns:a16="http://schemas.microsoft.com/office/drawing/2014/main" id="{08EBE014-888F-47A0-8329-AC37EDFD6A98}"/>
              </a:ext>
            </a:extLst>
          </p:cNvPr>
          <p:cNvSpPr>
            <a:spLocks noChangeArrowheads="1"/>
          </p:cNvSpPr>
          <p:nvPr/>
        </p:nvSpPr>
        <p:spPr bwMode="auto">
          <a:xfrm>
            <a:off x="475635" y="2246363"/>
            <a:ext cx="216000" cy="180000"/>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0" name="Isosceles Triangle 39">
            <a:extLst>
              <a:ext uri="{FF2B5EF4-FFF2-40B4-BE49-F238E27FC236}">
                <a16:creationId xmlns:a16="http://schemas.microsoft.com/office/drawing/2014/main" id="{FA33DCBA-F8DE-4E6A-B75C-5C4A7720286F}"/>
              </a:ext>
            </a:extLst>
          </p:cNvPr>
          <p:cNvSpPr>
            <a:spLocks noChangeArrowheads="1"/>
          </p:cNvSpPr>
          <p:nvPr/>
        </p:nvSpPr>
        <p:spPr bwMode="auto">
          <a:xfrm>
            <a:off x="553406" y="2241954"/>
            <a:ext cx="216000" cy="180000"/>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50" name="Isosceles Triangle 49">
            <a:extLst>
              <a:ext uri="{FF2B5EF4-FFF2-40B4-BE49-F238E27FC236}">
                <a16:creationId xmlns:a16="http://schemas.microsoft.com/office/drawing/2014/main" id="{05BFC687-2622-4858-8453-95867272E324}"/>
              </a:ext>
            </a:extLst>
          </p:cNvPr>
          <p:cNvSpPr>
            <a:spLocks noChangeArrowheads="1"/>
          </p:cNvSpPr>
          <p:nvPr/>
        </p:nvSpPr>
        <p:spPr bwMode="auto">
          <a:xfrm>
            <a:off x="6426293" y="2860923"/>
            <a:ext cx="216000" cy="180000"/>
          </a:xfrm>
          <a:prstGeom prst="triangle">
            <a:avLst>
              <a:gd name="adj" fmla="val 50000"/>
            </a:avLst>
          </a:prstGeom>
          <a:solidFill>
            <a:schemeClr val="accent5">
              <a:lumMod val="75000"/>
            </a:schemeClr>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52" name="Isosceles Triangle 51">
            <a:extLst>
              <a:ext uri="{FF2B5EF4-FFF2-40B4-BE49-F238E27FC236}">
                <a16:creationId xmlns:a16="http://schemas.microsoft.com/office/drawing/2014/main" id="{1AED65DC-FD9C-4578-B6A0-17CEC7E0F8C2}"/>
              </a:ext>
            </a:extLst>
          </p:cNvPr>
          <p:cNvSpPr>
            <a:spLocks noChangeArrowheads="1"/>
          </p:cNvSpPr>
          <p:nvPr/>
        </p:nvSpPr>
        <p:spPr bwMode="auto">
          <a:xfrm flipH="1">
            <a:off x="5140498" y="2228279"/>
            <a:ext cx="216000" cy="180000"/>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55" name="Isosceles Triangle 54">
            <a:extLst>
              <a:ext uri="{FF2B5EF4-FFF2-40B4-BE49-F238E27FC236}">
                <a16:creationId xmlns:a16="http://schemas.microsoft.com/office/drawing/2014/main" id="{7C667F73-2428-4702-BCAA-F58ADCC62853}"/>
              </a:ext>
            </a:extLst>
          </p:cNvPr>
          <p:cNvSpPr>
            <a:spLocks noChangeArrowheads="1"/>
          </p:cNvSpPr>
          <p:nvPr/>
        </p:nvSpPr>
        <p:spPr bwMode="auto">
          <a:xfrm flipH="1">
            <a:off x="6381300" y="2217318"/>
            <a:ext cx="216000" cy="180000"/>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dirty="0">
              <a:latin typeface="+mn-lt"/>
              <a:ea typeface="+mn-ea"/>
            </a:endParaRPr>
          </a:p>
        </p:txBody>
      </p:sp>
      <p:sp>
        <p:nvSpPr>
          <p:cNvPr id="57" name="Isosceles Triangle 56">
            <a:extLst>
              <a:ext uri="{FF2B5EF4-FFF2-40B4-BE49-F238E27FC236}">
                <a16:creationId xmlns:a16="http://schemas.microsoft.com/office/drawing/2014/main" id="{08DFF385-B3BA-4F57-B2DB-7FD6710F4712}"/>
              </a:ext>
            </a:extLst>
          </p:cNvPr>
          <p:cNvSpPr>
            <a:spLocks noChangeArrowheads="1"/>
          </p:cNvSpPr>
          <p:nvPr/>
        </p:nvSpPr>
        <p:spPr bwMode="auto">
          <a:xfrm>
            <a:off x="9651767" y="2249353"/>
            <a:ext cx="216000" cy="18000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66" name="Text Box 26">
            <a:extLst>
              <a:ext uri="{FF2B5EF4-FFF2-40B4-BE49-F238E27FC236}">
                <a16:creationId xmlns:a16="http://schemas.microsoft.com/office/drawing/2014/main" id="{17937EE2-D8D2-469E-B929-707B843D8996}"/>
              </a:ext>
            </a:extLst>
          </p:cNvPr>
          <p:cNvSpPr txBox="1">
            <a:spLocks noChangeArrowheads="1"/>
          </p:cNvSpPr>
          <p:nvPr/>
        </p:nvSpPr>
        <p:spPr bwMode="auto">
          <a:xfrm flipH="1">
            <a:off x="7693336" y="2458489"/>
            <a:ext cx="887141" cy="9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a:t>
            </a:r>
            <a:r>
              <a:rPr lang="en-US" altLang="en-US" sz="600" baseline="30000" dirty="0">
                <a:latin typeface="Arial" panose="020B0604020202020204" pitchFamily="34" charset="0"/>
                <a:cs typeface="Arial" panose="020B0604020202020204" pitchFamily="34" charset="0"/>
              </a:rPr>
              <a:t>st</a:t>
            </a:r>
            <a:r>
              <a:rPr lang="en-US" altLang="en-US" sz="600" dirty="0">
                <a:latin typeface="Arial" panose="020B0604020202020204" pitchFamily="34" charset="0"/>
                <a:cs typeface="Arial" panose="020B0604020202020204" pitchFamily="34" charset="0"/>
              </a:rPr>
              <a:t> SA comp.</a:t>
            </a:r>
          </a:p>
          <a:p>
            <a:pPr algn="ctr"/>
            <a:r>
              <a:rPr lang="en-US" altLang="en-US" sz="600" dirty="0">
                <a:latin typeface="Arial" panose="020B0604020202020204" pitchFamily="34" charset="0"/>
                <a:cs typeface="Arial" panose="020B0604020202020204" pitchFamily="34" charset="0"/>
              </a:rPr>
              <a:t>05-22</a:t>
            </a:r>
          </a:p>
        </p:txBody>
      </p:sp>
      <p:sp>
        <p:nvSpPr>
          <p:cNvPr id="69" name="Text Box 26">
            <a:extLst>
              <a:ext uri="{FF2B5EF4-FFF2-40B4-BE49-F238E27FC236}">
                <a16:creationId xmlns:a16="http://schemas.microsoft.com/office/drawing/2014/main" id="{9D6A0D72-2F1D-4790-A0EE-3F24598FC8EB}"/>
              </a:ext>
            </a:extLst>
          </p:cNvPr>
          <p:cNvSpPr txBox="1">
            <a:spLocks noChangeArrowheads="1"/>
          </p:cNvSpPr>
          <p:nvPr/>
        </p:nvSpPr>
        <p:spPr bwMode="auto">
          <a:xfrm flipH="1">
            <a:off x="8108762" y="3071487"/>
            <a:ext cx="887141" cy="111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2</a:t>
            </a:r>
            <a:r>
              <a:rPr lang="en-US" altLang="en-US" sz="600" baseline="30000" dirty="0">
                <a:latin typeface="Arial" panose="020B0604020202020204" pitchFamily="34" charset="0"/>
                <a:cs typeface="Arial" panose="020B0604020202020204" pitchFamily="34" charset="0"/>
              </a:rPr>
              <a:t>nd</a:t>
            </a:r>
            <a:r>
              <a:rPr lang="en-US" altLang="en-US" sz="600" dirty="0">
                <a:latin typeface="Arial" panose="020B0604020202020204" pitchFamily="34" charset="0"/>
                <a:cs typeface="Arial" panose="020B0604020202020204" pitchFamily="34" charset="0"/>
              </a:rPr>
              <a:t> SA comp.</a:t>
            </a:r>
          </a:p>
          <a:p>
            <a:pPr algn="ctr"/>
            <a:r>
              <a:rPr lang="en-US" altLang="en-US" sz="600" dirty="0">
                <a:latin typeface="Arial" panose="020B0604020202020204" pitchFamily="34" charset="0"/>
                <a:cs typeface="Arial" panose="020B0604020202020204" pitchFamily="34" charset="0"/>
              </a:rPr>
              <a:t>07-22</a:t>
            </a:r>
          </a:p>
          <a:p>
            <a:pPr algn="ctr"/>
            <a:endParaRPr lang="en-US" altLang="en-US" sz="600" dirty="0">
              <a:latin typeface="Arial" panose="020B0604020202020204" pitchFamily="34" charset="0"/>
              <a:cs typeface="Arial" panose="020B0604020202020204" pitchFamily="34" charset="0"/>
            </a:endParaRPr>
          </a:p>
        </p:txBody>
      </p:sp>
      <p:sp>
        <p:nvSpPr>
          <p:cNvPr id="73" name="Isosceles Triangle 72">
            <a:extLst>
              <a:ext uri="{FF2B5EF4-FFF2-40B4-BE49-F238E27FC236}">
                <a16:creationId xmlns:a16="http://schemas.microsoft.com/office/drawing/2014/main" id="{A440538B-D407-4E7F-9F71-67DD2951A971}"/>
              </a:ext>
            </a:extLst>
          </p:cNvPr>
          <p:cNvSpPr>
            <a:spLocks noChangeArrowheads="1"/>
          </p:cNvSpPr>
          <p:nvPr/>
        </p:nvSpPr>
        <p:spPr bwMode="auto">
          <a:xfrm flipH="1">
            <a:off x="7032071" y="2849247"/>
            <a:ext cx="216000" cy="180000"/>
          </a:xfrm>
          <a:prstGeom prst="triangle">
            <a:avLst>
              <a:gd name="adj" fmla="val 50000"/>
            </a:avLst>
          </a:prstGeom>
          <a:solidFill>
            <a:schemeClr val="accent5">
              <a:lumMod val="75000"/>
            </a:schemeClr>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79" name="Text Box 26">
            <a:extLst>
              <a:ext uri="{FF2B5EF4-FFF2-40B4-BE49-F238E27FC236}">
                <a16:creationId xmlns:a16="http://schemas.microsoft.com/office/drawing/2014/main" id="{7DAFFC53-4722-42F5-9C4A-207E7BBE4CE0}"/>
              </a:ext>
            </a:extLst>
          </p:cNvPr>
          <p:cNvSpPr txBox="1">
            <a:spLocks noChangeArrowheads="1"/>
          </p:cNvSpPr>
          <p:nvPr/>
        </p:nvSpPr>
        <p:spPr bwMode="auto">
          <a:xfrm flipH="1">
            <a:off x="8585984" y="2527228"/>
            <a:ext cx="887141" cy="9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3</a:t>
            </a:r>
            <a:r>
              <a:rPr lang="en-US" altLang="en-US" sz="600" baseline="30000" dirty="0">
                <a:latin typeface="Arial" panose="020B0604020202020204" pitchFamily="34" charset="0"/>
                <a:cs typeface="Arial" panose="020B0604020202020204" pitchFamily="34" charset="0"/>
              </a:rPr>
              <a:t>rd</a:t>
            </a:r>
            <a:r>
              <a:rPr lang="en-US" altLang="en-US" sz="600" dirty="0">
                <a:latin typeface="Arial" panose="020B0604020202020204" pitchFamily="34" charset="0"/>
                <a:cs typeface="Arial" panose="020B0604020202020204" pitchFamily="34" charset="0"/>
              </a:rPr>
              <a:t>  SA comp.</a:t>
            </a:r>
          </a:p>
          <a:p>
            <a:pPr algn="ctr"/>
            <a:r>
              <a:rPr lang="en-US" altLang="en-US" sz="600" dirty="0">
                <a:latin typeface="Arial" panose="020B0604020202020204" pitchFamily="34" charset="0"/>
                <a:cs typeface="Arial" panose="020B0604020202020204" pitchFamily="34" charset="0"/>
              </a:rPr>
              <a:t>11-22</a:t>
            </a:r>
          </a:p>
        </p:txBody>
      </p:sp>
      <p:cxnSp>
        <p:nvCxnSpPr>
          <p:cNvPr id="77" name="Straight Connector 76">
            <a:extLst>
              <a:ext uri="{FF2B5EF4-FFF2-40B4-BE49-F238E27FC236}">
                <a16:creationId xmlns:a16="http://schemas.microsoft.com/office/drawing/2014/main" id="{388D557F-C8D9-4F40-9778-B21A431955B5}"/>
              </a:ext>
            </a:extLst>
          </p:cNvPr>
          <p:cNvCxnSpPr>
            <a:cxnSpLocks/>
          </p:cNvCxnSpPr>
          <p:nvPr/>
        </p:nvCxnSpPr>
        <p:spPr bwMode="auto">
          <a:xfrm flipV="1">
            <a:off x="7253951" y="3979958"/>
            <a:ext cx="720000" cy="666"/>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1" name="Isosceles Triangle 80">
            <a:extLst>
              <a:ext uri="{FF2B5EF4-FFF2-40B4-BE49-F238E27FC236}">
                <a16:creationId xmlns:a16="http://schemas.microsoft.com/office/drawing/2014/main" id="{44CA29C5-8E00-4249-926D-0657600C093B}"/>
              </a:ext>
            </a:extLst>
          </p:cNvPr>
          <p:cNvSpPr>
            <a:spLocks noChangeArrowheads="1"/>
          </p:cNvSpPr>
          <p:nvPr/>
        </p:nvSpPr>
        <p:spPr bwMode="auto">
          <a:xfrm>
            <a:off x="8000762" y="2256315"/>
            <a:ext cx="216000" cy="18000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82" name="Isosceles Triangle 81">
            <a:extLst>
              <a:ext uri="{FF2B5EF4-FFF2-40B4-BE49-F238E27FC236}">
                <a16:creationId xmlns:a16="http://schemas.microsoft.com/office/drawing/2014/main" id="{0021E4CD-C176-4214-9FCD-C369DA8D9103}"/>
              </a:ext>
            </a:extLst>
          </p:cNvPr>
          <p:cNvSpPr>
            <a:spLocks noChangeArrowheads="1"/>
          </p:cNvSpPr>
          <p:nvPr/>
        </p:nvSpPr>
        <p:spPr bwMode="auto">
          <a:xfrm>
            <a:off x="8925232" y="2272925"/>
            <a:ext cx="216000" cy="18000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83" name="Isosceles Triangle 82">
            <a:extLst>
              <a:ext uri="{FF2B5EF4-FFF2-40B4-BE49-F238E27FC236}">
                <a16:creationId xmlns:a16="http://schemas.microsoft.com/office/drawing/2014/main" id="{96924D86-4214-43EB-93EC-8C86D3268B69}"/>
              </a:ext>
            </a:extLst>
          </p:cNvPr>
          <p:cNvSpPr>
            <a:spLocks noChangeArrowheads="1"/>
          </p:cNvSpPr>
          <p:nvPr/>
        </p:nvSpPr>
        <p:spPr bwMode="auto">
          <a:xfrm>
            <a:off x="8424356" y="2858082"/>
            <a:ext cx="216000" cy="18000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35663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52</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865108"/>
            <a:ext cx="10190067" cy="196601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March 	16</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March 	23</a:t>
            </a:r>
            <a:r>
              <a:rPr lang="en-US" altLang="en-US" sz="2000" b="0" kern="0" baseline="30000" dirty="0"/>
              <a:t>rd</a:t>
            </a:r>
            <a:r>
              <a:rPr lang="en-US" altLang="en-US" sz="2000" b="0" kern="0" dirty="0"/>
              <a:t>  	Wed.	13:00 – 15:00 ET</a:t>
            </a:r>
          </a:p>
          <a:p>
            <a:pPr>
              <a:buFont typeface="Arial" panose="020B0604020202020204" pitchFamily="34" charset="0"/>
              <a:buChar char="•"/>
            </a:pPr>
            <a:r>
              <a:rPr lang="en-US" altLang="en-US" sz="2000" b="0" kern="0" dirty="0"/>
              <a:t>March 	30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6</a:t>
            </a:r>
            <a:r>
              <a:rPr lang="en-US" altLang="en-US" sz="2000" b="0" kern="0" baseline="30000" dirty="0"/>
              <a:t>th</a:t>
            </a:r>
            <a:r>
              <a:rPr lang="en-US" altLang="en-US" sz="2000" b="0" kern="0" dirty="0"/>
              <a:t> 		Wed.	13:00 – 15:00 ET*  </a:t>
            </a:r>
          </a:p>
          <a:p>
            <a:pPr>
              <a:buFont typeface="Arial" panose="020B0604020202020204" pitchFamily="34" charset="0"/>
              <a:buChar char="•"/>
            </a:pPr>
            <a:r>
              <a:rPr lang="en-US" altLang="en-US" sz="2000" b="0" kern="0" dirty="0"/>
              <a:t>April		13</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marL="0" indent="0"/>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5115065"/>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22200886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3940782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March 16</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600" b="0" kern="1200" dirty="0">
                <a:solidFill>
                  <a:schemeClr val="dk1"/>
                </a:solidFill>
                <a:latin typeface="+mn-lt"/>
                <a:ea typeface="+mn-ea"/>
                <a:cs typeface="+mn-cs"/>
              </a:rPr>
              <a:t>Review CR status update (Roy Want) – 10 min</a:t>
            </a:r>
          </a:p>
          <a:p>
            <a:pPr algn="just">
              <a:spcBef>
                <a:spcPct val="20000"/>
              </a:spcBef>
              <a:buFontTx/>
              <a:buChar char="•"/>
            </a:pPr>
            <a:r>
              <a:rPr lang="en-US" sz="1600" b="0" kern="1200" dirty="0">
                <a:solidFill>
                  <a:schemeClr val="dk1"/>
                </a:solidFill>
                <a:latin typeface="+mn-lt"/>
                <a:ea typeface="+mn-ea"/>
                <a:cs typeface="+mn-cs"/>
              </a:rPr>
              <a:t>Comment </a:t>
            </a:r>
            <a:r>
              <a:rPr lang="en-US" sz="16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11-22-503 Some SAB1 CR v4 (Assaf Kasher) – as needed.</a:t>
            </a:r>
          </a:p>
          <a:p>
            <a:pPr lvl="1" algn="just">
              <a:spcBef>
                <a:spcPct val="20000"/>
              </a:spcBef>
              <a:buFontTx/>
              <a:buChar char="•"/>
            </a:pPr>
            <a:r>
              <a:rPr lang="en-US" sz="1400" b="0" kern="1200" dirty="0">
                <a:solidFill>
                  <a:schemeClr val="dk1"/>
                </a:solidFill>
                <a:cs typeface="+mn-cs"/>
              </a:rPr>
              <a:t>11-22-102 </a:t>
            </a:r>
            <a:r>
              <a:rPr lang="en-US" sz="1400" b="0" kern="1200" dirty="0" err="1">
                <a:solidFill>
                  <a:schemeClr val="dk1"/>
                </a:solidFill>
                <a:cs typeface="+mn-cs"/>
              </a:rPr>
              <a:t>TGaz</a:t>
            </a:r>
            <a:r>
              <a:rPr lang="en-US" sz="1400" b="0" kern="1200" dirty="0">
                <a:solidFill>
                  <a:schemeClr val="dk1"/>
                </a:solidFill>
                <a:cs typeface="+mn-cs"/>
              </a:rPr>
              <a:t> SA1 Group CR (discussion of 7146) – Ali Raissinia – as time permits.</a:t>
            </a:r>
            <a:endParaRPr lang="en-US" sz="1400" b="0" kern="1200" dirty="0">
              <a:solidFill>
                <a:schemeClr val="dk1"/>
              </a:solidFill>
              <a:latin typeface="+mn-lt"/>
              <a:ea typeface="+mn-ea"/>
              <a:cs typeface="+mn-cs"/>
            </a:endParaRP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8991685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16</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23407178"/>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5"/>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1276088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56</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6673375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09598088"/>
              </p:ext>
            </p:extLst>
          </p:nvPr>
        </p:nvGraphicFramePr>
        <p:xfrm>
          <a:off x="914401" y="1260086"/>
          <a:ext cx="10460567" cy="252971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r>
                        <a:rPr lang="en-US" sz="1400" dirty="0"/>
                        <a:t>11-22-489</a:t>
                      </a:r>
                    </a:p>
                  </a:txBody>
                  <a:tcPr marT="45712" marB="45712"/>
                </a:tc>
                <a:tc>
                  <a:txBody>
                    <a:bodyPr/>
                    <a:lstStyle/>
                    <a:p>
                      <a:r>
                        <a:rPr lang="en-US" sz="1400" dirty="0"/>
                        <a:t>Qi Wang</a:t>
                      </a:r>
                    </a:p>
                  </a:txBody>
                  <a:tcPr marT="45712" marB="45712"/>
                </a:tc>
                <a:tc>
                  <a:txBody>
                    <a:bodyPr/>
                    <a:lstStyle/>
                    <a:p>
                      <a:r>
                        <a:rPr lang="en-US" sz="1400" dirty="0"/>
                        <a:t>Proposed Resolutions to 2 CIDs of 11az SAB1</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3"/>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4"/>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5"/>
                  </a:ext>
                </a:extLst>
              </a:tr>
              <a:tr h="0">
                <a:tc>
                  <a:txBody>
                    <a:bodyPr/>
                    <a:lstStyle/>
                    <a:p>
                      <a:endParaRPr lang="en-US" dirty="0"/>
                    </a:p>
                  </a:txBody>
                  <a:tcPr marT="45712" marB="45712"/>
                </a:tc>
                <a:tc>
                  <a:txBody>
                    <a:bodyPr/>
                    <a:lstStyle/>
                    <a:p>
                      <a:endParaRPr lang="en-US" sz="1400" dirty="0"/>
                    </a:p>
                  </a:txBody>
                  <a:tcPr marT="45712" marB="45712"/>
                </a:tc>
                <a:tc>
                  <a:txBody>
                    <a:bodyPr/>
                    <a:lstStyle/>
                    <a:p>
                      <a:pPr lvl="1" algn="just">
                        <a:spcBef>
                          <a:spcPct val="20000"/>
                        </a:spcBef>
                        <a:buFontTx/>
                        <a:buNone/>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1727689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58</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March 	23</a:t>
            </a:r>
            <a:r>
              <a:rPr lang="en-US" altLang="en-US" sz="2000" b="0" kern="0" baseline="30000" dirty="0"/>
              <a:t>rd</a:t>
            </a:r>
            <a:r>
              <a:rPr lang="en-US" altLang="en-US" sz="2000" b="0" kern="0" dirty="0"/>
              <a:t>  	Wed.	13:00 – 15:00 ET</a:t>
            </a:r>
          </a:p>
          <a:p>
            <a:pPr>
              <a:buFont typeface="Arial" panose="020B0604020202020204" pitchFamily="34" charset="0"/>
              <a:buChar char="•"/>
            </a:pPr>
            <a:r>
              <a:rPr lang="en-US" altLang="en-US" sz="2000" b="0" kern="0" dirty="0"/>
              <a:t>March 	30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6</a:t>
            </a:r>
            <a:r>
              <a:rPr lang="en-US" altLang="en-US" sz="2000" b="0" kern="0" baseline="30000" dirty="0"/>
              <a:t>th</a:t>
            </a:r>
            <a:r>
              <a:rPr lang="en-US" altLang="en-US" sz="2000" b="0" kern="0" dirty="0"/>
              <a:t> 		Wed.	13:00 – 15:00 ET  </a:t>
            </a:r>
          </a:p>
          <a:p>
            <a:pPr>
              <a:buFont typeface="Arial" panose="020B0604020202020204" pitchFamily="34" charset="0"/>
              <a:buChar char="•"/>
            </a:pPr>
            <a:r>
              <a:rPr lang="en-US" altLang="en-US" sz="2000" b="0" kern="0" dirty="0"/>
              <a:t>April		13</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a:t>
            </a:r>
            <a:r>
              <a:rPr lang="en-US" altLang="en-US" sz="2000" b="0" kern="0"/>
              <a:t>15:00 ET</a:t>
            </a:r>
            <a:endParaRPr lang="en-US" altLang="en-US" sz="2000" b="0" kern="0" dirty="0"/>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37488092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155758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174810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1877022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March 23</a:t>
            </a:r>
            <a:r>
              <a:rPr lang="en-US" altLang="en-US" baseline="30000" dirty="0">
                <a:solidFill>
                  <a:schemeClr val="tx2"/>
                </a:solidFill>
              </a:rPr>
              <a:t>rd</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cs typeface="+mn-cs"/>
              </a:rPr>
              <a:t>11-22-198 SA Ballot #1 status (Roy) – 5min</a:t>
            </a:r>
            <a:endParaRPr lang="en-US" sz="1800" b="0" kern="1200" dirty="0">
              <a:solidFill>
                <a:schemeClr val="dk1"/>
              </a:solidFill>
              <a:latin typeface="+mn-lt"/>
              <a:ea typeface="+mn-ea"/>
              <a:cs typeface="+mn-cs"/>
            </a:endParaRP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11-22-489 Proposed Resolutions to 2 CIDs of 11az SAB1 (Tianyu Wu) – </a:t>
            </a:r>
            <a:r>
              <a:rPr lang="en-US" sz="1400" kern="1200" dirty="0">
                <a:solidFill>
                  <a:schemeClr val="dk1"/>
                </a:solidFill>
                <a:cs typeface="+mn-cs"/>
              </a:rPr>
              <a:t>45min </a:t>
            </a:r>
            <a:endParaRPr lang="en-US" sz="1400" kern="1200" dirty="0">
              <a:solidFill>
                <a:schemeClr val="dk1"/>
              </a:solidFill>
              <a:latin typeface="+mn-lt"/>
              <a:ea typeface="+mn-ea"/>
              <a:cs typeface="+mn-cs"/>
            </a:endParaRPr>
          </a:p>
          <a:p>
            <a:pPr lvl="1" algn="just">
              <a:spcBef>
                <a:spcPct val="20000"/>
              </a:spcBef>
              <a:buFontTx/>
              <a:buChar char="•"/>
            </a:pPr>
            <a:r>
              <a:rPr lang="en-US" sz="1400" b="0" kern="1200" dirty="0">
                <a:solidFill>
                  <a:schemeClr val="dk1"/>
                </a:solidFill>
                <a:cs typeface="+mn-cs"/>
              </a:rPr>
              <a:t>11-22-505 comment resolution for CID7146 (Ali Raissinia) – 40min (as time permits)</a:t>
            </a:r>
            <a:endParaRPr lang="en-US" sz="1400" b="0" kern="1200" dirty="0">
              <a:solidFill>
                <a:schemeClr val="dk1"/>
              </a:solidFill>
              <a:latin typeface="+mn-lt"/>
              <a:ea typeface="+mn-ea"/>
              <a:cs typeface="+mn-cs"/>
            </a:endParaRP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6403454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23</a:t>
            </a:r>
            <a:r>
              <a:rPr lang="en-US" altLang="en-US" baseline="30000" dirty="0">
                <a:solidFill>
                  <a:schemeClr val="tx2"/>
                </a:solidFill>
              </a:rPr>
              <a:t>rd</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68375505"/>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11-22-489</a:t>
                      </a:r>
                    </a:p>
                  </a:txBody>
                  <a:tcPr marT="45712" marB="45712"/>
                </a:tc>
                <a:tc>
                  <a:txBody>
                    <a:bodyPr/>
                    <a:lstStyle/>
                    <a:p>
                      <a:r>
                        <a:rPr lang="en-US" sz="1400" dirty="0"/>
                        <a:t>Qi Wang</a:t>
                      </a:r>
                    </a:p>
                  </a:txBody>
                  <a:tcPr marT="45712" marB="45712"/>
                </a:tc>
                <a:tc>
                  <a:txBody>
                    <a:bodyPr/>
                    <a:lstStyle/>
                    <a:p>
                      <a:r>
                        <a:rPr lang="en-US" sz="1400" dirty="0"/>
                        <a:t>Proposed Resolutions to 2 CIDs of 11az SAB1</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5"/>
                  </a:ext>
                </a:extLst>
              </a:tr>
              <a:tr h="0">
                <a:tc>
                  <a:txBody>
                    <a:bodyPr/>
                    <a:lstStyle/>
                    <a:p>
                      <a:pPr marL="0" algn="l" defTabSz="914400" rtl="0" eaLnBrk="1" latinLnBrk="0" hangingPunct="1"/>
                      <a:r>
                        <a:rPr lang="en-US" sz="1400" kern="1200" dirty="0">
                          <a:solidFill>
                            <a:schemeClr val="dk1"/>
                          </a:solidFill>
                          <a:latin typeface="+mn-lt"/>
                          <a:ea typeface="+mn-ea"/>
                          <a:cs typeface="+mn-cs"/>
                        </a:rPr>
                        <a:t>11-22-505</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Ali Raissinia</a:t>
                      </a:r>
                    </a:p>
                  </a:txBody>
                  <a:tcPr marT="45712" marB="45712"/>
                </a:tc>
                <a:tc>
                  <a:txBody>
                    <a:bodyPr/>
                    <a:lstStyle/>
                    <a:p>
                      <a:pPr marL="0" algn="l" defTabSz="914400" rtl="0" eaLnBrk="1" latinLnBrk="0" hangingPunct="1"/>
                      <a:r>
                        <a:rPr lang="en-US" sz="1400" b="0" kern="1200" dirty="0">
                          <a:solidFill>
                            <a:schemeClr val="dk1"/>
                          </a:solidFill>
                          <a:cs typeface="+mn-cs"/>
                        </a:rPr>
                        <a:t>Comment resolution for CID7146</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SAB CR</a:t>
                      </a:r>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3551714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63</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768205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E0CE-4F11-4E1A-87A9-C8E79A7F36E9}"/>
              </a:ext>
            </a:extLst>
          </p:cNvPr>
          <p:cNvSpPr>
            <a:spLocks noGrp="1"/>
          </p:cNvSpPr>
          <p:nvPr>
            <p:ph type="title"/>
          </p:nvPr>
        </p:nvSpPr>
        <p:spPr/>
        <p:txBody>
          <a:bodyPr/>
          <a:lstStyle/>
          <a:p>
            <a:r>
              <a:rPr lang="en-US" dirty="0"/>
              <a:t>Submission 11-22-505</a:t>
            </a:r>
          </a:p>
        </p:txBody>
      </p:sp>
      <p:sp>
        <p:nvSpPr>
          <p:cNvPr id="3" name="Content Placeholder 2">
            <a:extLst>
              <a:ext uri="{FF2B5EF4-FFF2-40B4-BE49-F238E27FC236}">
                <a16:creationId xmlns:a16="http://schemas.microsoft.com/office/drawing/2014/main" id="{040B3F79-524F-40B0-B6E9-B0ECB36BD541}"/>
              </a:ext>
            </a:extLst>
          </p:cNvPr>
          <p:cNvSpPr>
            <a:spLocks noGrp="1"/>
          </p:cNvSpPr>
          <p:nvPr>
            <p:ph idx="1"/>
          </p:nvPr>
        </p:nvSpPr>
        <p:spPr>
          <a:xfrm>
            <a:off x="914401" y="1751015"/>
            <a:ext cx="10361084" cy="4343400"/>
          </a:xfrm>
        </p:spPr>
        <p:txBody>
          <a:bodyPr/>
          <a:lstStyle/>
          <a:p>
            <a:r>
              <a:rPr lang="en-US" dirty="0" err="1"/>
              <a:t>Strawpoll</a:t>
            </a:r>
            <a:endParaRPr lang="en-US" dirty="0"/>
          </a:p>
          <a:p>
            <a:r>
              <a:rPr lang="en-US" dirty="0"/>
              <a:t>Do you agree to include support for one mode of 160MHz which is single LO operation for 11az?</a:t>
            </a:r>
          </a:p>
          <a:p>
            <a:endParaRPr lang="en-US" dirty="0"/>
          </a:p>
          <a:p>
            <a:r>
              <a:rPr lang="en-US" dirty="0"/>
              <a:t>Results (Y/N/A): 3/4/2</a:t>
            </a:r>
          </a:p>
          <a:p>
            <a:endParaRPr lang="en-US" dirty="0"/>
          </a:p>
        </p:txBody>
      </p:sp>
      <p:sp>
        <p:nvSpPr>
          <p:cNvPr id="4" name="Slide Number Placeholder 3">
            <a:extLst>
              <a:ext uri="{FF2B5EF4-FFF2-40B4-BE49-F238E27FC236}">
                <a16:creationId xmlns:a16="http://schemas.microsoft.com/office/drawing/2014/main" id="{6C0ED182-26C5-4CEB-BDCA-B313BF861FA3}"/>
              </a:ext>
            </a:extLst>
          </p:cNvPr>
          <p:cNvSpPr>
            <a:spLocks noGrp="1"/>
          </p:cNvSpPr>
          <p:nvPr>
            <p:ph type="sldNum" idx="12"/>
          </p:nvPr>
        </p:nvSpPr>
        <p:spPr/>
        <p:txBody>
          <a:bodyPr/>
          <a:lstStyle/>
          <a:p>
            <a:r>
              <a:rPr lang="en-GB"/>
              <a:t>Slide </a:t>
            </a:r>
            <a:fld id="{440F5867-744E-4AA6-B0ED-4C44D2DFBB7B}" type="slidenum">
              <a:rPr lang="en-GB" smtClean="0"/>
              <a:pPr/>
              <a:t>64</a:t>
            </a:fld>
            <a:endParaRPr lang="en-GB" dirty="0"/>
          </a:p>
        </p:txBody>
      </p:sp>
      <p:sp>
        <p:nvSpPr>
          <p:cNvPr id="5" name="Footer Placeholder 4">
            <a:extLst>
              <a:ext uri="{FF2B5EF4-FFF2-40B4-BE49-F238E27FC236}">
                <a16:creationId xmlns:a16="http://schemas.microsoft.com/office/drawing/2014/main" id="{6421089F-ED32-4D39-B755-5B770A2A88CF}"/>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76D01E2-A70E-4C1A-97EB-5457A2D2BC00}"/>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7648818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623670716"/>
              </p:ext>
            </p:extLst>
          </p:nvPr>
        </p:nvGraphicFramePr>
        <p:xfrm>
          <a:off x="914401" y="1260086"/>
          <a:ext cx="10460567" cy="252971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r>
                        <a:rPr lang="en-US" sz="1400" dirty="0"/>
                        <a:t>11-22-489</a:t>
                      </a:r>
                    </a:p>
                  </a:txBody>
                  <a:tcPr marT="45712" marB="45712"/>
                </a:tc>
                <a:tc>
                  <a:txBody>
                    <a:bodyPr/>
                    <a:lstStyle/>
                    <a:p>
                      <a:r>
                        <a:rPr lang="en-US" sz="1400" dirty="0"/>
                        <a:t>Qi Wang</a:t>
                      </a:r>
                    </a:p>
                  </a:txBody>
                  <a:tcPr marT="45712" marB="45712"/>
                </a:tc>
                <a:tc>
                  <a:txBody>
                    <a:bodyPr/>
                    <a:lstStyle/>
                    <a:p>
                      <a:r>
                        <a:rPr lang="en-US" sz="1400" dirty="0"/>
                        <a:t>Proposed Resolutions to 2 CIDs of 11az SAB1</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3"/>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4"/>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5"/>
                  </a:ext>
                </a:extLst>
              </a:tr>
              <a:tr h="0">
                <a:tc>
                  <a:txBody>
                    <a:bodyPr/>
                    <a:lstStyle/>
                    <a:p>
                      <a:endParaRPr lang="en-US" dirty="0"/>
                    </a:p>
                  </a:txBody>
                  <a:tcPr marT="45712" marB="45712"/>
                </a:tc>
                <a:tc>
                  <a:txBody>
                    <a:bodyPr/>
                    <a:lstStyle/>
                    <a:p>
                      <a:endParaRPr lang="en-US" sz="1400" dirty="0"/>
                    </a:p>
                  </a:txBody>
                  <a:tcPr marT="45712" marB="45712"/>
                </a:tc>
                <a:tc>
                  <a:txBody>
                    <a:bodyPr/>
                    <a:lstStyle/>
                    <a:p>
                      <a:pPr lvl="1" algn="just">
                        <a:spcBef>
                          <a:spcPct val="20000"/>
                        </a:spcBef>
                        <a:buFontTx/>
                        <a:buNone/>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601875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66</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March 	30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6</a:t>
            </a:r>
            <a:r>
              <a:rPr lang="en-US" altLang="en-US" sz="2000" b="0" kern="0" baseline="30000" dirty="0"/>
              <a:t>th</a:t>
            </a:r>
            <a:r>
              <a:rPr lang="en-US" altLang="en-US" sz="2000" b="0" kern="0" dirty="0"/>
              <a:t> 		Wed.	13:00 – 15:00 ET  </a:t>
            </a:r>
          </a:p>
          <a:p>
            <a:pPr>
              <a:buFont typeface="Arial" panose="020B0604020202020204" pitchFamily="34" charset="0"/>
              <a:buChar char="•"/>
            </a:pPr>
            <a:r>
              <a:rPr lang="en-US" altLang="en-US" sz="2000" b="0" kern="0" dirty="0"/>
              <a:t>April		13</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23523235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8956916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83690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March 30</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SAB#1 CR status (Roy Want) – 5min </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11-22-489 Proposed Resolutions to 2 CIDs of 11az SAB1 (Qi Wang) – follow up - </a:t>
            </a:r>
            <a:r>
              <a:rPr lang="en-US" sz="1400" kern="1200" dirty="0">
                <a:solidFill>
                  <a:schemeClr val="dk1"/>
                </a:solidFill>
                <a:cs typeface="+mn-cs"/>
              </a:rPr>
              <a:t>45min </a:t>
            </a:r>
          </a:p>
          <a:p>
            <a:pPr lvl="1" algn="just">
              <a:spcBef>
                <a:spcPct val="20000"/>
              </a:spcBef>
              <a:buFontTx/>
              <a:buChar char="•"/>
            </a:pPr>
            <a:r>
              <a:rPr lang="en-US" sz="1400" kern="1200" dirty="0">
                <a:solidFill>
                  <a:schemeClr val="dk1"/>
                </a:solidFill>
                <a:latin typeface="+mn-lt"/>
                <a:ea typeface="+mn-ea"/>
                <a:cs typeface="+mn-cs"/>
              </a:rPr>
              <a:t>Review unassigned comments (Jonathan Segev) – as time permits </a:t>
            </a: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41040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551384" y="1340768"/>
            <a:ext cx="11233248" cy="4753647"/>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a:latin typeface="Calibri" panose="020F0502020204030204" pitchFamily="34" charset="0"/>
                <a:cs typeface="Calibri" panose="020F0502020204030204" pitchFamily="34" charset="0"/>
              </a:rPr>
              <a:t>The 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23753097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23</a:t>
            </a:r>
            <a:r>
              <a:rPr lang="en-US" altLang="en-US" baseline="30000" dirty="0">
                <a:solidFill>
                  <a:schemeClr val="tx2"/>
                </a:solidFill>
              </a:rPr>
              <a:t>rd</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12359962"/>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dirty="0"/>
                        <a:t>11-22-489</a:t>
                      </a:r>
                    </a:p>
                  </a:txBody>
                  <a:tcPr marT="45712" marB="45712"/>
                </a:tc>
                <a:tc>
                  <a:txBody>
                    <a:bodyPr/>
                    <a:lstStyle/>
                    <a:p>
                      <a:r>
                        <a:rPr lang="en-US" sz="1400" dirty="0"/>
                        <a:t>Qi Wang</a:t>
                      </a:r>
                    </a:p>
                  </a:txBody>
                  <a:tcPr marT="45712" marB="45712"/>
                </a:tc>
                <a:tc>
                  <a:txBody>
                    <a:bodyPr/>
                    <a:lstStyle/>
                    <a:p>
                      <a:r>
                        <a:rPr lang="en-US" sz="1400" dirty="0"/>
                        <a:t>Proposed Resolutions to 2 CIDs of 11az SAB1</a:t>
                      </a:r>
                    </a:p>
                  </a:txBody>
                  <a:tcPr marT="45712" marB="45712"/>
                </a:tc>
                <a:tc>
                  <a:txBody>
                    <a:bodyPr/>
                    <a:lstStyle/>
                    <a:p>
                      <a:r>
                        <a:rPr lang="en-US" sz="1400" dirty="0"/>
                        <a:t>SAB CR</a:t>
                      </a:r>
                    </a:p>
                  </a:txBody>
                  <a:tcPr marT="45712" marB="45712"/>
                </a:tc>
                <a:extLst>
                  <a:ext uri="{0D108BD9-81ED-4DB2-BD59-A6C34878D82A}">
                    <a16:rowId xmlns:a16="http://schemas.microsoft.com/office/drawing/2014/main" val="10005"/>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00641787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71</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2089435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40361671"/>
              </p:ext>
            </p:extLst>
          </p:nvPr>
        </p:nvGraphicFramePr>
        <p:xfrm>
          <a:off x="914401" y="1260086"/>
          <a:ext cx="10460567" cy="252971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3"/>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4"/>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5"/>
                  </a:ext>
                </a:extLst>
              </a:tr>
              <a:tr h="0">
                <a:tc>
                  <a:txBody>
                    <a:bodyPr/>
                    <a:lstStyle/>
                    <a:p>
                      <a:endParaRPr lang="en-US" dirty="0"/>
                    </a:p>
                  </a:txBody>
                  <a:tcPr marT="45712" marB="45712"/>
                </a:tc>
                <a:tc>
                  <a:txBody>
                    <a:bodyPr/>
                    <a:lstStyle/>
                    <a:p>
                      <a:endParaRPr lang="en-US" sz="1400" dirty="0"/>
                    </a:p>
                  </a:txBody>
                  <a:tcPr marT="45712" marB="45712"/>
                </a:tc>
                <a:tc>
                  <a:txBody>
                    <a:bodyPr/>
                    <a:lstStyle/>
                    <a:p>
                      <a:pPr lvl="1" algn="just">
                        <a:spcBef>
                          <a:spcPct val="20000"/>
                        </a:spcBef>
                        <a:buFontTx/>
                        <a:buNone/>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2550355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73</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April	 	6</a:t>
            </a:r>
            <a:r>
              <a:rPr lang="en-US" altLang="en-US" sz="2000" b="0" kern="0" baseline="30000" dirty="0"/>
              <a:t>th</a:t>
            </a:r>
            <a:r>
              <a:rPr lang="en-US" altLang="en-US" sz="2000" b="0" kern="0" dirty="0"/>
              <a:t> 		Wed.	13:00 – 15:00 ET  </a:t>
            </a:r>
          </a:p>
          <a:p>
            <a:pPr>
              <a:buFont typeface="Arial" panose="020B0604020202020204" pitchFamily="34" charset="0"/>
              <a:buChar char="•"/>
            </a:pPr>
            <a:r>
              <a:rPr lang="en-US" altLang="en-US" sz="2000" b="0" kern="0" dirty="0"/>
              <a:t>April		13</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2716817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9498206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7260434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April 6</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11-22-598 Some-SAB1-CR-v5 (Assaf Kasher) – 50min</a:t>
            </a:r>
          </a:p>
          <a:p>
            <a:pPr lvl="1" algn="just">
              <a:spcBef>
                <a:spcPct val="20000"/>
              </a:spcBef>
              <a:buFontTx/>
              <a:buChar char="•"/>
            </a:pPr>
            <a:r>
              <a:rPr lang="en-US" sz="1400" kern="1200" dirty="0">
                <a:solidFill>
                  <a:schemeClr val="dk1"/>
                </a:solidFill>
                <a:latin typeface="+mn-lt"/>
                <a:ea typeface="+mn-ea"/>
                <a:cs typeface="+mn-cs"/>
              </a:rPr>
              <a:t>11-22-0572 Comment-resolution-SA1 CID 7264 (Christian Berger) – 15min</a:t>
            </a:r>
          </a:p>
          <a:p>
            <a:pPr lvl="1" algn="just">
              <a:spcBef>
                <a:spcPct val="20000"/>
              </a:spcBef>
              <a:buFontTx/>
              <a:buChar char="•"/>
            </a:pPr>
            <a:r>
              <a:rPr lang="en-US" sz="1400" kern="1200" dirty="0">
                <a:solidFill>
                  <a:schemeClr val="dk1"/>
                </a:solidFill>
                <a:latin typeface="+mn-lt"/>
                <a:ea typeface="+mn-ea"/>
                <a:cs typeface="+mn-cs"/>
              </a:rPr>
              <a:t>Review unassigned comments 11-22-569 SA1 unassigned comments Group discussion (Jonathan Segev) – as time permits </a:t>
            </a: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020070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March 23</a:t>
            </a:r>
            <a:r>
              <a:rPr lang="en-US" altLang="en-US" baseline="30000" dirty="0">
                <a:solidFill>
                  <a:schemeClr val="tx2"/>
                </a:solidFill>
              </a:rPr>
              <a:t>rd</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93400774"/>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5"/>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73262629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78</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7166189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11487992"/>
              </p:ext>
            </p:extLst>
          </p:nvPr>
        </p:nvGraphicFramePr>
        <p:xfrm>
          <a:off x="914401" y="1260086"/>
          <a:ext cx="10460567" cy="252971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r>
                        <a:rPr lang="en-US" sz="1400" kern="1200" dirty="0">
                          <a:solidFill>
                            <a:schemeClr val="dk1"/>
                          </a:solidFill>
                          <a:latin typeface="+mn-lt"/>
                          <a:ea typeface="+mn-ea"/>
                          <a:cs typeface="+mn-cs"/>
                        </a:rPr>
                        <a:t>11-22-572 </a:t>
                      </a:r>
                      <a:endParaRPr lang="en-US" sz="1400" dirty="0"/>
                    </a:p>
                  </a:txBody>
                  <a:tcPr marT="45712" marB="45712"/>
                </a:tc>
                <a:tc>
                  <a:txBody>
                    <a:bodyPr/>
                    <a:lstStyle/>
                    <a:p>
                      <a:r>
                        <a:rPr lang="en-US" sz="1400"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Comment-resolution-SA1 CID 7264 (Christian Berger) – 15min</a:t>
                      </a:r>
                    </a:p>
                  </a:txBody>
                  <a:tcPr marT="45712" marB="45712"/>
                </a:tc>
                <a:tc>
                  <a:txBody>
                    <a:bodyPr/>
                    <a:lstStyle/>
                    <a:p>
                      <a:r>
                        <a:rPr lang="en-US" sz="1400" dirty="0"/>
                        <a:t>CR</a:t>
                      </a:r>
                    </a:p>
                  </a:txBody>
                  <a:tcPr marT="45712" marB="45712"/>
                </a:tc>
                <a:extLst>
                  <a:ext uri="{0D108BD9-81ED-4DB2-BD59-A6C34878D82A}">
                    <a16:rowId xmlns:a16="http://schemas.microsoft.com/office/drawing/2014/main" val="10003"/>
                  </a:ext>
                </a:extLst>
              </a:tr>
              <a:tr h="0">
                <a:tc>
                  <a:txBody>
                    <a:bodyPr/>
                    <a:lstStyle/>
                    <a:p>
                      <a:pPr marL="0" algn="l" defTabSz="914400" rtl="0" eaLnBrk="1" latinLnBrk="0" hangingPunct="1"/>
                      <a:r>
                        <a:rPr lang="en-US" sz="1400" kern="1200" dirty="0">
                          <a:solidFill>
                            <a:schemeClr val="dk1"/>
                          </a:solidFill>
                          <a:latin typeface="+mn-lt"/>
                          <a:ea typeface="+mn-ea"/>
                          <a:cs typeface="+mn-cs"/>
                        </a:rPr>
                        <a:t>11-22-605</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CR</a:t>
                      </a:r>
                    </a:p>
                  </a:txBody>
                  <a:tcPr marT="45712" marB="45712"/>
                </a:tc>
                <a:extLst>
                  <a:ext uri="{0D108BD9-81ED-4DB2-BD59-A6C34878D82A}">
                    <a16:rowId xmlns:a16="http://schemas.microsoft.com/office/drawing/2014/main" val="10004"/>
                  </a:ext>
                </a:extLst>
              </a:tr>
              <a:tr h="0">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5"/>
                  </a:ext>
                </a:extLst>
              </a:tr>
              <a:tr h="0">
                <a:tc>
                  <a:txBody>
                    <a:bodyPr/>
                    <a:lstStyle/>
                    <a:p>
                      <a:endParaRPr lang="en-US" dirty="0"/>
                    </a:p>
                  </a:txBody>
                  <a:tcPr marT="45712" marB="45712"/>
                </a:tc>
                <a:tc>
                  <a:txBody>
                    <a:bodyPr/>
                    <a:lstStyle/>
                    <a:p>
                      <a:endParaRPr lang="en-US" sz="1400" dirty="0"/>
                    </a:p>
                  </a:txBody>
                  <a:tcPr marT="45712" marB="45712"/>
                </a:tc>
                <a:tc>
                  <a:txBody>
                    <a:bodyPr/>
                    <a:lstStyle/>
                    <a:p>
                      <a:pPr lvl="1" algn="just">
                        <a:spcBef>
                          <a:spcPct val="20000"/>
                        </a:spcBef>
                        <a:buFontTx/>
                        <a:buNone/>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6"/>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5020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914401" y="2052091"/>
            <a:ext cx="10361084" cy="4113213"/>
          </a:xfrm>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Text Box 1028">
            <a:extLst>
              <a:ext uri="{FF2B5EF4-FFF2-40B4-BE49-F238E27FC236}">
                <a16:creationId xmlns:a16="http://schemas.microsoft.com/office/drawing/2014/main" id="{7AA2D575-91B0-4E34-8C3F-8540C2FF2D4B}"/>
              </a:ext>
            </a:extLst>
          </p:cNvPr>
          <p:cNvSpPr txBox="1">
            <a:spLocks noChangeArrowheads="1"/>
          </p:cNvSpPr>
          <p:nvPr/>
        </p:nvSpPr>
        <p:spPr bwMode="auto">
          <a:xfrm>
            <a:off x="10560496" y="5954713"/>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39729334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80</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April		13</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41122661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8130820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60977579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April 13</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SAB # 1 Status report 11-22-0198 (Roy Want) – 5 min </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11-22-572 Comment-resolution-SA1 CID 7264 (Christian Berger) – 10 min (ready to motion)</a:t>
            </a:r>
          </a:p>
          <a:p>
            <a:pPr lvl="1" algn="just">
              <a:spcBef>
                <a:spcPct val="20000"/>
              </a:spcBef>
              <a:buFontTx/>
              <a:buChar char="•"/>
            </a:pPr>
            <a:r>
              <a:rPr lang="en-US" sz="1400" kern="1200" dirty="0">
                <a:solidFill>
                  <a:schemeClr val="dk1"/>
                </a:solidFill>
                <a:latin typeface="+mn-lt"/>
                <a:ea typeface="+mn-ea"/>
                <a:cs typeface="+mn-cs"/>
              </a:rPr>
              <a:t>11-22-605 Proposed resolutions to miscellaneous CID 11az SAB#1 (Qi Wang) – 45 min </a:t>
            </a:r>
          </a:p>
          <a:p>
            <a:pPr lvl="1" algn="just">
              <a:spcBef>
                <a:spcPct val="20000"/>
              </a:spcBef>
              <a:buFontTx/>
              <a:buChar char="•"/>
            </a:pPr>
            <a:r>
              <a:rPr lang="en-US" sz="1400" kern="1200" dirty="0">
                <a:solidFill>
                  <a:schemeClr val="dk1"/>
                </a:solidFill>
                <a:latin typeface="+mn-lt"/>
                <a:ea typeface="+mn-ea"/>
                <a:cs typeface="+mn-cs"/>
              </a:rPr>
              <a:t>11-22-624 Resolution to CIDs 7310, 7317 and 7322 (Ali Raissinia) – 20 min </a:t>
            </a:r>
          </a:p>
          <a:p>
            <a:pPr lvl="1" algn="just">
              <a:spcBef>
                <a:spcPct val="20000"/>
              </a:spcBef>
              <a:buFontTx/>
              <a:buChar char="•"/>
            </a:pPr>
            <a:r>
              <a:rPr lang="en-US" sz="1400" kern="1200" dirty="0">
                <a:solidFill>
                  <a:schemeClr val="dk1"/>
                </a:solidFill>
                <a:cs typeface="+mn-cs"/>
              </a:rPr>
              <a:t>11-22-637 Resolutions for 80 SA1 Editorial CIDs (Roy Want) – 15 min (as time permits)</a:t>
            </a:r>
            <a:endParaRPr lang="en-US" sz="1400" kern="1200" dirty="0">
              <a:solidFill>
                <a:schemeClr val="dk1"/>
              </a:solidFill>
              <a:latin typeface="+mn-lt"/>
              <a:ea typeface="+mn-ea"/>
              <a:cs typeface="+mn-cs"/>
            </a:endParaRP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24984590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Apr. 13</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05518881"/>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11-22-224</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kern="1200" dirty="0">
                          <a:solidFill>
                            <a:schemeClr val="dk1"/>
                          </a:solidFill>
                          <a:latin typeface="+mn-lt"/>
                          <a:ea typeface="+mn-ea"/>
                          <a:cs typeface="+mn-cs"/>
                        </a:rPr>
                        <a:t>11-22-572</a:t>
                      </a:r>
                      <a:endParaRPr lang="en-US" sz="1400" dirty="0"/>
                    </a:p>
                  </a:txBody>
                  <a:tcPr marT="45712" marB="45712"/>
                </a:tc>
                <a:tc>
                  <a:txBody>
                    <a:bodyPr/>
                    <a:lstStyle/>
                    <a:p>
                      <a:r>
                        <a:rPr lang="en-US" sz="1400" dirty="0"/>
                        <a:t>Christian Berger</a:t>
                      </a:r>
                    </a:p>
                  </a:txBody>
                  <a:tcPr marT="45712" marB="45712"/>
                </a:tc>
                <a:tc>
                  <a:txBody>
                    <a:bodyPr/>
                    <a:lstStyle/>
                    <a:p>
                      <a:r>
                        <a:rPr lang="en-US" sz="1400" kern="1200" dirty="0">
                          <a:solidFill>
                            <a:schemeClr val="dk1"/>
                          </a:solidFill>
                          <a:latin typeface="+mn-lt"/>
                          <a:ea typeface="+mn-ea"/>
                          <a:cs typeface="+mn-cs"/>
                        </a:rPr>
                        <a:t>Comment-resolution-SA1 CID 7264</a:t>
                      </a:r>
                      <a:endParaRPr lang="en-US" sz="1400" b="1" dirty="0"/>
                    </a:p>
                  </a:txBody>
                  <a:tcPr marT="45712" marB="45712"/>
                </a:tc>
                <a:tc>
                  <a:txBody>
                    <a:bodyPr/>
                    <a:lstStyle/>
                    <a:p>
                      <a:r>
                        <a:rPr lang="en-US" sz="1400" dirty="0"/>
                        <a:t>SA CR</a:t>
                      </a:r>
                    </a:p>
                  </a:txBody>
                  <a:tcPr marT="45712" marB="45712"/>
                </a:tc>
                <a:extLst>
                  <a:ext uri="{0D108BD9-81ED-4DB2-BD59-A6C34878D82A}">
                    <a16:rowId xmlns:a16="http://schemas.microsoft.com/office/drawing/2014/main" val="10005"/>
                  </a:ext>
                </a:extLst>
              </a:tr>
              <a:tr h="0">
                <a:tc>
                  <a:txBody>
                    <a:bodyPr/>
                    <a:lstStyle/>
                    <a:p>
                      <a:pPr marL="0" algn="l" defTabSz="914400" rtl="0" eaLnBrk="1" latinLnBrk="0" hangingPunct="1"/>
                      <a:r>
                        <a:rPr lang="en-US" sz="1400" kern="1200" dirty="0">
                          <a:solidFill>
                            <a:schemeClr val="dk1"/>
                          </a:solidFill>
                          <a:latin typeface="+mn-lt"/>
                          <a:ea typeface="+mn-ea"/>
                          <a:cs typeface="+mn-cs"/>
                        </a:rPr>
                        <a:t>11-22-605</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6"/>
                  </a:ext>
                </a:extLst>
              </a:tr>
              <a:tr h="0">
                <a:tc>
                  <a:txBody>
                    <a:bodyPr/>
                    <a:lstStyle/>
                    <a:p>
                      <a:r>
                        <a:rPr lang="en-US" sz="1400" kern="1200" dirty="0">
                          <a:solidFill>
                            <a:schemeClr val="dk1"/>
                          </a:solidFill>
                          <a:latin typeface="+mn-lt"/>
                          <a:ea typeface="+mn-ea"/>
                          <a:cs typeface="+mn-cs"/>
                        </a:rPr>
                        <a:t>11-22-624</a:t>
                      </a: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Ali Raissinia</a:t>
                      </a: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Resolution to CIDs 7310, 7317 and 7322</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7"/>
                  </a:ext>
                </a:extLst>
              </a:tr>
              <a:tr h="0">
                <a:tc>
                  <a:txBody>
                    <a:bodyPr/>
                    <a:lstStyle/>
                    <a:p>
                      <a:r>
                        <a:rPr lang="en-US" sz="1400" dirty="0"/>
                        <a:t>11-22-637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Resolutions for 80 SA1 Editorial CIDs</a:t>
                      </a:r>
                      <a:endParaRPr lang="en-US" sz="1400" kern="1200" dirty="0">
                        <a:solidFill>
                          <a:schemeClr val="dk1"/>
                        </a:solidFill>
                        <a:latin typeface="+mn-lt"/>
                        <a:ea typeface="+mn-ea"/>
                        <a:cs typeface="+mn-cs"/>
                      </a:endParaRPr>
                    </a:p>
                  </a:txBody>
                  <a:tcPr marT="45712" marB="45712"/>
                </a:tc>
                <a:tc>
                  <a:txBody>
                    <a:bodyPr/>
                    <a:lstStyle/>
                    <a:p>
                      <a:r>
                        <a:rPr lang="en-US" sz="1400" dirty="0"/>
                        <a:t>SA CR</a:t>
                      </a:r>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32514059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85</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45284944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02579417"/>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pPr marL="0" algn="l" defTabSz="914400" rtl="0" eaLnBrk="1" latinLnBrk="0" hangingPunct="1"/>
                      <a:r>
                        <a:rPr lang="en-US" sz="1400" kern="1200" dirty="0">
                          <a:solidFill>
                            <a:schemeClr val="dk1"/>
                          </a:solidFill>
                          <a:latin typeface="+mn-lt"/>
                          <a:ea typeface="+mn-ea"/>
                          <a:cs typeface="+mn-cs"/>
                        </a:rPr>
                        <a:t>11-22-605</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4"/>
                  </a:ext>
                </a:extLst>
              </a:tr>
              <a:tr h="0">
                <a:tc>
                  <a:txBody>
                    <a:bodyPr/>
                    <a:lstStyle/>
                    <a:p>
                      <a:r>
                        <a:rPr lang="en-US" sz="1400" dirty="0"/>
                        <a:t>11-22-637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Resolutions for 80 SA1 Editorial CIDs</a:t>
                      </a:r>
                      <a:endParaRPr lang="en-US" sz="1400" kern="1200" dirty="0">
                        <a:solidFill>
                          <a:schemeClr val="dk1"/>
                        </a:solidFill>
                        <a:latin typeface="+mn-lt"/>
                        <a:ea typeface="+mn-ea"/>
                        <a:cs typeface="+mn-cs"/>
                      </a:endParaRPr>
                    </a:p>
                  </a:txBody>
                  <a:tcPr marT="45712" marB="45712"/>
                </a:tc>
                <a:tc>
                  <a:txBody>
                    <a:bodyPr/>
                    <a:lstStyle/>
                    <a:p>
                      <a:r>
                        <a:rPr lang="en-US" sz="1400" dirty="0"/>
                        <a:t>SA CR</a:t>
                      </a:r>
                    </a:p>
                  </a:txBody>
                  <a:tcPr marT="45712" marB="45712"/>
                </a:tc>
                <a:extLst>
                  <a:ext uri="{0D108BD9-81ED-4DB2-BD59-A6C34878D82A}">
                    <a16:rowId xmlns:a16="http://schemas.microsoft.com/office/drawing/2014/main" val="1000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11-22-643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Comment-resolution-SA1 CID 7296, 7336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6"/>
                  </a:ext>
                </a:extLst>
              </a:tr>
              <a:tr h="0">
                <a:tc>
                  <a:txBody>
                    <a:bodyPr/>
                    <a:lstStyle/>
                    <a:p>
                      <a:r>
                        <a:rPr lang="en-US" sz="1400" dirty="0"/>
                        <a:t>11-22-640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12 SA1 Editorial CIDs</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7"/>
                  </a:ext>
                </a:extLst>
              </a:tr>
              <a:tr h="0">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09534656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87</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April 	20</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323173093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851865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98982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551384" y="1751015"/>
            <a:ext cx="11305255" cy="4343400"/>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900" b="0" dirty="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b="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b="0" dirty="0">
                <a:latin typeface="Calibri" pitchFamily="34" charset="0"/>
                <a:cs typeface="Calibri" pitchFamily="34" charset="0"/>
              </a:rPr>
            </a:br>
            <a:endParaRPr lang="en-US" altLang="en-US" dirty="0">
              <a:latin typeface="Calibri" pitchFamily="34" charset="0"/>
              <a:cs typeface="Calibri"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
        <p:nvSpPr>
          <p:cNvPr id="7" name="Text Box 6">
            <a:extLst>
              <a:ext uri="{FF2B5EF4-FFF2-40B4-BE49-F238E27FC236}">
                <a16:creationId xmlns:a16="http://schemas.microsoft.com/office/drawing/2014/main" id="{2C8EC4BB-F0DF-4A88-A78D-DDB80DCE3215}"/>
              </a:ext>
            </a:extLst>
          </p:cNvPr>
          <p:cNvSpPr txBox="1">
            <a:spLocks noChangeArrowheads="1"/>
          </p:cNvSpPr>
          <p:nvPr/>
        </p:nvSpPr>
        <p:spPr bwMode="auto">
          <a:xfrm>
            <a:off x="10799235" y="6094415"/>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65296349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April 20</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247802"/>
            <a:ext cx="10361084" cy="4846613"/>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SAB # 1 Status report 11-22-0198 (Roy Want) – 5 min </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11-22-605 Proposed resolutions to miscellaneous CID 11az SAB#1 (Qi Wang) – </a:t>
            </a:r>
            <a:r>
              <a:rPr lang="en-US" sz="1400" kern="1200" dirty="0">
                <a:solidFill>
                  <a:schemeClr val="dk1"/>
                </a:solidFill>
                <a:cs typeface="+mn-cs"/>
              </a:rPr>
              <a:t>15min (for completion)</a:t>
            </a:r>
            <a:endParaRPr lang="en-US" sz="1400" kern="1200" dirty="0">
              <a:solidFill>
                <a:schemeClr val="dk1"/>
              </a:solidFill>
              <a:latin typeface="+mn-lt"/>
              <a:ea typeface="+mn-ea"/>
              <a:cs typeface="+mn-cs"/>
            </a:endParaRPr>
          </a:p>
          <a:p>
            <a:pPr lvl="1" algn="just">
              <a:spcBef>
                <a:spcPct val="20000"/>
              </a:spcBef>
              <a:buFontTx/>
              <a:buChar char="•"/>
            </a:pPr>
            <a:r>
              <a:rPr lang="en-US" sz="1400" kern="1200" dirty="0">
                <a:solidFill>
                  <a:schemeClr val="dk1"/>
                </a:solidFill>
                <a:cs typeface="+mn-cs"/>
              </a:rPr>
              <a:t>11-22-637 Resolutions for 80 SA1 Editorial CIDs (Roy Want) – 15 min (as time permits)</a:t>
            </a:r>
          </a:p>
          <a:p>
            <a:pPr lvl="1" algn="just">
              <a:spcBef>
                <a:spcPct val="20000"/>
              </a:spcBef>
              <a:buFontTx/>
              <a:buChar char="•"/>
            </a:pPr>
            <a:r>
              <a:rPr lang="en-US" sz="1400" kern="1200" dirty="0">
                <a:solidFill>
                  <a:schemeClr val="dk1"/>
                </a:solidFill>
                <a:latin typeface="+mn-lt"/>
                <a:ea typeface="+mn-ea"/>
                <a:cs typeface="+mn-cs"/>
              </a:rPr>
              <a:t>11-22-640 Resolutions for 12 SA1 Editorial CIDs (Roy Want) – for motion</a:t>
            </a:r>
          </a:p>
          <a:p>
            <a:pPr lvl="1" algn="just">
              <a:spcBef>
                <a:spcPct val="20000"/>
              </a:spcBef>
              <a:buFontTx/>
              <a:buChar char="•"/>
            </a:pPr>
            <a:r>
              <a:rPr lang="en-US" sz="1400" kern="1200" dirty="0">
                <a:solidFill>
                  <a:schemeClr val="dk1"/>
                </a:solidFill>
                <a:latin typeface="+mn-lt"/>
                <a:ea typeface="+mn-ea"/>
                <a:cs typeface="+mn-cs"/>
              </a:rPr>
              <a:t>11-22-643 Comment-resolution-SA1 CID 7296, 7336 (Christian Berger)</a:t>
            </a:r>
          </a:p>
          <a:p>
            <a:pPr lvl="1" algn="just">
              <a:spcBef>
                <a:spcPct val="20000"/>
              </a:spcBef>
              <a:buFontTx/>
              <a:buChar char="•"/>
            </a:pPr>
            <a:r>
              <a:rPr lang="en-US" sz="1400" kern="1200" dirty="0">
                <a:solidFill>
                  <a:schemeClr val="dk1"/>
                </a:solidFill>
                <a:latin typeface="+mn-lt"/>
                <a:ea typeface="+mn-ea"/>
                <a:cs typeface="+mn-cs"/>
              </a:rPr>
              <a:t>11-22-569 SA1 unassigned comments Group discussion (Jonathan Segev) </a:t>
            </a: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2300463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Apr. 20</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39224345"/>
              </p:ext>
            </p:extLst>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pPr marL="0" algn="l" defTabSz="914400" rtl="0" eaLnBrk="1" latinLnBrk="0" hangingPunct="1"/>
                      <a:r>
                        <a:rPr lang="en-US" sz="1400" kern="1200" dirty="0">
                          <a:solidFill>
                            <a:schemeClr val="dk1"/>
                          </a:solidFill>
                          <a:latin typeface="+mn-lt"/>
                          <a:ea typeface="+mn-ea"/>
                          <a:cs typeface="+mn-cs"/>
                        </a:rPr>
                        <a:t>11-22-605</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1"/>
                  </a:ext>
                </a:extLst>
              </a:tr>
              <a:tr h="0">
                <a:tc>
                  <a:txBody>
                    <a:bodyPr/>
                    <a:lstStyle/>
                    <a:p>
                      <a:r>
                        <a:rPr lang="en-US" sz="1400" dirty="0"/>
                        <a:t>11-22-637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cs typeface="+mn-cs"/>
                        </a:rPr>
                        <a:t>Resolutions for 80 SA1 Editorial CIDs</a:t>
                      </a:r>
                      <a:endParaRPr lang="en-US" sz="1400" kern="1200" dirty="0">
                        <a:solidFill>
                          <a:schemeClr val="dk1"/>
                        </a:solidFill>
                        <a:latin typeface="+mn-lt"/>
                        <a:ea typeface="+mn-ea"/>
                        <a:cs typeface="+mn-cs"/>
                      </a:endParaRPr>
                    </a:p>
                  </a:txBody>
                  <a:tcPr marT="45712" marB="45712"/>
                </a:tc>
                <a:tc>
                  <a:txBody>
                    <a:bodyPr/>
                    <a:lstStyle/>
                    <a:p>
                      <a:r>
                        <a:rPr lang="en-US" sz="1400" dirty="0"/>
                        <a:t>SA CR</a:t>
                      </a:r>
                    </a:p>
                  </a:txBody>
                  <a:tcPr marT="45712" marB="45712"/>
                </a:tc>
                <a:extLst>
                  <a:ext uri="{0D108BD9-81ED-4DB2-BD59-A6C34878D82A}">
                    <a16:rowId xmlns:a16="http://schemas.microsoft.com/office/drawing/2014/main" val="1000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11-22-643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Comment-resolution-SA1 CID 7296, 7336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6"/>
                  </a:ext>
                </a:extLst>
              </a:tr>
              <a:tr h="0">
                <a:tc>
                  <a:txBody>
                    <a:bodyPr/>
                    <a:lstStyle/>
                    <a:p>
                      <a:r>
                        <a:rPr lang="en-US" sz="1400" dirty="0"/>
                        <a:t>11-22-640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12 SA1 Editorial CIDs</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7"/>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8"/>
                  </a:ext>
                </a:extLst>
              </a:tr>
              <a:tr h="0">
                <a:tc>
                  <a:txBody>
                    <a:bodyPr/>
                    <a:lstStyle/>
                    <a:p>
                      <a:endParaRPr lang="en-US" sz="1400" dirty="0"/>
                    </a:p>
                  </a:txBody>
                  <a:tcPr marT="45712" marB="45712"/>
                </a:tc>
                <a:tc>
                  <a:txBody>
                    <a:bodyPr/>
                    <a:lstStyle/>
                    <a:p>
                      <a:endParaRPr lang="en-US" sz="1400"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T="45712" marB="45712"/>
                </a:tc>
                <a:tc>
                  <a:txBody>
                    <a:bodyPr/>
                    <a:lstStyle/>
                    <a:p>
                      <a:endParaRPr lang="en-US" sz="1400"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0267982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92</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424448344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26347812"/>
              </p:ext>
            </p:extLst>
          </p:nvPr>
        </p:nvGraphicFramePr>
        <p:xfrm>
          <a:off x="914401" y="1260086"/>
          <a:ext cx="10460567" cy="155440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pPr marL="0" algn="l" defTabSz="914400" rtl="0" eaLnBrk="1" latinLnBrk="0" hangingPunct="1"/>
                      <a:r>
                        <a:rPr lang="en-US" sz="1400" kern="1200" dirty="0">
                          <a:solidFill>
                            <a:schemeClr val="dk1"/>
                          </a:solidFill>
                          <a:latin typeface="+mn-lt"/>
                          <a:ea typeface="+mn-ea"/>
                          <a:cs typeface="+mn-cs"/>
                        </a:rPr>
                        <a:t>11-22-NNN</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part 2</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11-22-643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Comment-resolution-SA1 CID 7296, 7336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6"/>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8"/>
                  </a:ext>
                </a:extLst>
              </a:tr>
              <a:tr h="0">
                <a:tc>
                  <a:txBody>
                    <a:bodyPr/>
                    <a:lstStyle/>
                    <a:p>
                      <a:r>
                        <a:rPr lang="en-US" sz="1400" dirty="0"/>
                        <a:t>11-22-NNN</a:t>
                      </a:r>
                    </a:p>
                  </a:txBody>
                  <a:tcPr marT="45712" marB="45712"/>
                </a:tc>
                <a:tc>
                  <a:txBody>
                    <a:bodyPr/>
                    <a:lstStyle/>
                    <a:p>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to 7207</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0824852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AA7D-AF08-4879-953B-4B7FF0391C1D}"/>
              </a:ext>
            </a:extLst>
          </p:cNvPr>
          <p:cNvSpPr>
            <a:spLocks noGrp="1"/>
          </p:cNvSpPr>
          <p:nvPr>
            <p:ph type="title"/>
          </p:nvPr>
        </p:nvSpPr>
        <p:spPr>
          <a:xfrm>
            <a:off x="914401" y="685801"/>
            <a:ext cx="10361084" cy="726975"/>
          </a:xfrm>
        </p:spPr>
        <p:txBody>
          <a:bodyPr/>
          <a:lstStyle/>
          <a:p>
            <a:r>
              <a:rPr lang="en-US" dirty="0"/>
              <a:t>Scheduled </a:t>
            </a:r>
            <a:r>
              <a:rPr lang="en-US" dirty="0" err="1"/>
              <a:t>TGaz</a:t>
            </a:r>
            <a:r>
              <a:rPr lang="en-US" dirty="0"/>
              <a:t> CRC telecons</a:t>
            </a:r>
          </a:p>
        </p:txBody>
      </p:sp>
      <p:sp>
        <p:nvSpPr>
          <p:cNvPr id="4" name="Slide Number Placeholder 3">
            <a:extLst>
              <a:ext uri="{FF2B5EF4-FFF2-40B4-BE49-F238E27FC236}">
                <a16:creationId xmlns:a16="http://schemas.microsoft.com/office/drawing/2014/main" id="{EFD4E48F-9300-438A-8C3B-A714C94868D8}"/>
              </a:ext>
            </a:extLst>
          </p:cNvPr>
          <p:cNvSpPr>
            <a:spLocks noGrp="1"/>
          </p:cNvSpPr>
          <p:nvPr>
            <p:ph type="sldNum" idx="12"/>
          </p:nvPr>
        </p:nvSpPr>
        <p:spPr/>
        <p:txBody>
          <a:bodyPr/>
          <a:lstStyle/>
          <a:p>
            <a:r>
              <a:rPr lang="en-GB"/>
              <a:t>Slide </a:t>
            </a:r>
            <a:fld id="{440F5867-744E-4AA6-B0ED-4C44D2DFBB7B}" type="slidenum">
              <a:rPr lang="en-GB" smtClean="0"/>
              <a:pPr/>
              <a:t>94</a:t>
            </a:fld>
            <a:endParaRPr lang="en-GB" dirty="0"/>
          </a:p>
        </p:txBody>
      </p:sp>
      <p:sp>
        <p:nvSpPr>
          <p:cNvPr id="5" name="Footer Placeholder 4">
            <a:extLst>
              <a:ext uri="{FF2B5EF4-FFF2-40B4-BE49-F238E27FC236}">
                <a16:creationId xmlns:a16="http://schemas.microsoft.com/office/drawing/2014/main" id="{485B51AB-6A1D-4BA6-8817-ECA2366E18E5}"/>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45D1BC66-0A21-4D49-9A97-9FE36CAC67F1}"/>
              </a:ext>
            </a:extLst>
          </p:cNvPr>
          <p:cNvSpPr>
            <a:spLocks noGrp="1"/>
          </p:cNvSpPr>
          <p:nvPr>
            <p:ph type="dt" idx="15"/>
          </p:nvPr>
        </p:nvSpPr>
        <p:spPr/>
        <p:txBody>
          <a:bodyPr/>
          <a:lstStyle/>
          <a:p>
            <a:r>
              <a:rPr lang="en-US"/>
              <a:t>May 2022</a:t>
            </a:r>
            <a:endParaRPr lang="en-GB" dirty="0"/>
          </a:p>
        </p:txBody>
      </p:sp>
      <p:sp>
        <p:nvSpPr>
          <p:cNvPr id="8" name="Content Placeholder 2">
            <a:extLst>
              <a:ext uri="{FF2B5EF4-FFF2-40B4-BE49-F238E27FC236}">
                <a16:creationId xmlns:a16="http://schemas.microsoft.com/office/drawing/2014/main" id="{CC5B7EB9-3DEF-4981-89A9-614127FF9327}"/>
              </a:ext>
            </a:extLst>
          </p:cNvPr>
          <p:cNvSpPr txBox="1">
            <a:spLocks/>
          </p:cNvSpPr>
          <p:nvPr/>
        </p:nvSpPr>
        <p:spPr bwMode="auto">
          <a:xfrm>
            <a:off x="869621" y="1738820"/>
            <a:ext cx="10190067" cy="21440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April 	27</a:t>
            </a:r>
            <a:r>
              <a:rPr lang="en-US" altLang="en-US" sz="2000" b="0" kern="0" baseline="30000" dirty="0"/>
              <a:t>th</a:t>
            </a:r>
            <a:r>
              <a:rPr lang="en-US" altLang="en-US" sz="2000" b="0" kern="0" dirty="0"/>
              <a:t> 		 Wed.	13:00 – 15:00 ET</a:t>
            </a:r>
          </a:p>
          <a:p>
            <a:pPr>
              <a:buFont typeface="Arial" panose="020B0604020202020204" pitchFamily="34" charset="0"/>
              <a:buChar char="•"/>
            </a:pPr>
            <a:r>
              <a:rPr lang="en-US" altLang="en-US" sz="2000" b="0" kern="0" dirty="0"/>
              <a:t>May	 	4</a:t>
            </a:r>
            <a:r>
              <a:rPr lang="en-US" altLang="en-US" sz="2000" b="0" kern="0" baseline="30000" dirty="0"/>
              <a:t>th</a:t>
            </a:r>
            <a:r>
              <a:rPr lang="en-US" altLang="en-US" sz="2000" b="0" kern="0" dirty="0"/>
              <a:t> 		 Wed.	13:00 – 15:00 ET</a:t>
            </a:r>
          </a:p>
          <a:p>
            <a:pPr>
              <a:buFont typeface="Arial" panose="020B0604020202020204" pitchFamily="34" charset="0"/>
              <a:buChar char="•"/>
            </a:pPr>
            <a:endParaRPr lang="en-US" altLang="en-US" sz="2000" b="0" kern="0" dirty="0"/>
          </a:p>
        </p:txBody>
      </p:sp>
      <p:sp>
        <p:nvSpPr>
          <p:cNvPr id="9" name="TextBox 8">
            <a:extLst>
              <a:ext uri="{FF2B5EF4-FFF2-40B4-BE49-F238E27FC236}">
                <a16:creationId xmlns:a16="http://schemas.microsoft.com/office/drawing/2014/main" id="{C62FCB9C-804D-48A6-AD0F-0AA4C10DB6AA}"/>
              </a:ext>
            </a:extLst>
          </p:cNvPr>
          <p:cNvSpPr txBox="1"/>
          <p:nvPr/>
        </p:nvSpPr>
        <p:spPr>
          <a:xfrm>
            <a:off x="869621" y="4789021"/>
            <a:ext cx="10694384" cy="553998"/>
          </a:xfrm>
          <a:prstGeom prst="rect">
            <a:avLst/>
          </a:prstGeom>
          <a:noFill/>
        </p:spPr>
        <p:txBody>
          <a:bodyPr wrap="square" rtlCol="0">
            <a:spAutoFit/>
          </a:bodyPr>
          <a:lstStyle/>
          <a:p>
            <a:pPr marL="0" indent="0"/>
            <a:r>
              <a:rPr lang="en-US" altLang="en-US" sz="1400" b="0" dirty="0">
                <a:solidFill>
                  <a:schemeClr val="tx1"/>
                </a:solidFill>
              </a:rPr>
              <a:t>* - newly announced</a:t>
            </a:r>
          </a:p>
          <a:p>
            <a:r>
              <a:rPr lang="en-US" sz="1600" dirty="0">
                <a:solidFill>
                  <a:schemeClr val="tx1"/>
                </a:solidFill>
              </a:rPr>
              <a:t>** - meeting as part of the IEEE week, refer to WG agenda document for details.</a:t>
            </a:r>
            <a:endParaRPr lang="en-US" sz="1400" dirty="0">
              <a:solidFill>
                <a:schemeClr val="tx1"/>
              </a:solidFill>
            </a:endParaRPr>
          </a:p>
        </p:txBody>
      </p:sp>
    </p:spTree>
    <p:extLst>
      <p:ext uri="{BB962C8B-B14F-4D97-AF65-F5344CB8AC3E}">
        <p14:creationId xmlns:p14="http://schemas.microsoft.com/office/powerpoint/2010/main" val="333545720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252474409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10592160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April 27</a:t>
            </a:r>
            <a:r>
              <a:rPr lang="en-US" altLang="en-US" baseline="30000" dirty="0">
                <a:solidFill>
                  <a:schemeClr val="tx2"/>
                </a:solidFill>
              </a:rPr>
              <a:t>th</a:t>
            </a:r>
            <a:r>
              <a:rPr lang="en-US" altLang="en-US" dirty="0">
                <a:solidFill>
                  <a:schemeClr val="tx2"/>
                </a:solidFill>
              </a:rPr>
              <a:t> CRC Telecon</a:t>
            </a:r>
            <a:endParaRPr lang="en-US" dirty="0"/>
          </a:p>
        </p:txBody>
      </p:sp>
      <p:sp>
        <p:nvSpPr>
          <p:cNvPr id="3" name="Content Placeholder 2"/>
          <p:cNvSpPr>
            <a:spLocks noGrp="1"/>
          </p:cNvSpPr>
          <p:nvPr>
            <p:ph idx="1"/>
          </p:nvPr>
        </p:nvSpPr>
        <p:spPr>
          <a:xfrm>
            <a:off x="914401" y="1247802"/>
            <a:ext cx="10361084" cy="4846613"/>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meeting (5 min).</a:t>
            </a:r>
          </a:p>
          <a:p>
            <a:pPr algn="just">
              <a:spcBef>
                <a:spcPct val="20000"/>
              </a:spcBef>
              <a:buFontTx/>
              <a:buChar char="•"/>
            </a:pPr>
            <a:r>
              <a:rPr lang="en-US" sz="1800" b="0" kern="1200" dirty="0">
                <a:solidFill>
                  <a:schemeClr val="dk1"/>
                </a:solidFill>
                <a:latin typeface="+mn-lt"/>
                <a:ea typeface="+mn-ea"/>
                <a:cs typeface="+mn-cs"/>
              </a:rPr>
              <a:t>SAB # 1 Status report 11-22-0198 (Roy Want) – 5 min </a:t>
            </a:r>
          </a:p>
          <a:p>
            <a:pPr algn="just">
              <a:spcBef>
                <a:spcPct val="20000"/>
              </a:spcBef>
              <a:buFontTx/>
              <a:buChar char="•"/>
            </a:pPr>
            <a:r>
              <a:rPr lang="en-US" sz="1800" b="0" kern="1200" dirty="0">
                <a:solidFill>
                  <a:schemeClr val="dk1"/>
                </a:solidFill>
                <a:latin typeface="+mn-lt"/>
                <a:ea typeface="+mn-ea"/>
                <a:cs typeface="+mn-cs"/>
              </a:rPr>
              <a:t>Comment </a:t>
            </a:r>
            <a:r>
              <a:rPr lang="en-US" sz="1800" b="0" kern="1200" dirty="0">
                <a:solidFill>
                  <a:schemeClr val="dk1"/>
                </a:solidFill>
              </a:rPr>
              <a:t>resolution to P802.11az SAB#1:</a:t>
            </a:r>
          </a:p>
          <a:p>
            <a:pPr lvl="1" algn="just">
              <a:spcBef>
                <a:spcPct val="20000"/>
              </a:spcBef>
              <a:buFontTx/>
              <a:buChar char="•"/>
            </a:pPr>
            <a:r>
              <a:rPr lang="en-US" sz="1400" kern="1200" dirty="0">
                <a:solidFill>
                  <a:schemeClr val="dk1"/>
                </a:solidFill>
                <a:latin typeface="+mn-lt"/>
                <a:ea typeface="+mn-ea"/>
                <a:cs typeface="+mn-cs"/>
              </a:rPr>
              <a:t>11-22-673 Resolution to 7207 (Roy Want) – 10min </a:t>
            </a:r>
          </a:p>
          <a:p>
            <a:pPr lvl="1" algn="just">
              <a:spcBef>
                <a:spcPct val="20000"/>
              </a:spcBef>
              <a:buFontTx/>
              <a:buChar char="•"/>
            </a:pPr>
            <a:r>
              <a:rPr lang="en-US" sz="1400" kern="1200" dirty="0">
                <a:solidFill>
                  <a:schemeClr val="dk1"/>
                </a:solidFill>
                <a:latin typeface="+mn-lt"/>
                <a:ea typeface="+mn-ea"/>
                <a:cs typeface="+mn-cs"/>
              </a:rPr>
              <a:t>11-22-672 CR SA1 CID 7211, 7212 and 7217 (Tianyu Wu) – as needed </a:t>
            </a:r>
          </a:p>
          <a:p>
            <a:pPr lvl="1" algn="just">
              <a:spcBef>
                <a:spcPct val="20000"/>
              </a:spcBef>
              <a:buFontTx/>
              <a:buChar char="•"/>
            </a:pPr>
            <a:r>
              <a:rPr lang="en-US" sz="1400" kern="1200" dirty="0">
                <a:solidFill>
                  <a:schemeClr val="dk1"/>
                </a:solidFill>
                <a:cs typeface="+mn-cs"/>
              </a:rPr>
              <a:t>CR as a group (7353 T, 7295 G) (Jonathan Segev) – as time permits</a:t>
            </a:r>
          </a:p>
          <a:p>
            <a:pPr lvl="1" algn="just">
              <a:spcBef>
                <a:spcPct val="20000"/>
              </a:spcBef>
              <a:buFontTx/>
              <a:buChar char="•"/>
            </a:pPr>
            <a:r>
              <a:rPr lang="en-US" sz="1400" kern="1200" dirty="0">
                <a:solidFill>
                  <a:schemeClr val="dk1"/>
                </a:solidFill>
                <a:latin typeface="+mn-lt"/>
                <a:ea typeface="+mn-ea"/>
                <a:cs typeface="+mn-cs"/>
              </a:rPr>
              <a:t>11-22-643 Comment-resolution-SA1 CID 7296, 7336 (Christian Berger) – 15min</a:t>
            </a:r>
          </a:p>
          <a:p>
            <a:pPr algn="just">
              <a:spcBef>
                <a:spcPct val="20000"/>
              </a:spcBef>
              <a:buFontTx/>
              <a:buChar char="•"/>
            </a:pPr>
            <a:r>
              <a:rPr lang="en-US" sz="1800" b="0" kern="0" dirty="0"/>
              <a:t>Review submission pipeline – 3 min special order</a:t>
            </a:r>
          </a:p>
          <a:p>
            <a:pPr algn="just">
              <a:spcBef>
                <a:spcPct val="20000"/>
              </a:spcBef>
              <a:buFontTx/>
              <a:buChar char="•"/>
            </a:pPr>
            <a:r>
              <a:rPr lang="en-US" sz="1800" b="0" kern="0" dirty="0"/>
              <a:t>Review telecon times  – 2 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marL="0" indent="0" algn="just">
              <a:spcBef>
                <a:spcPct val="20000"/>
              </a:spcBef>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16661051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Apr. 26</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May 2022</a:t>
            </a:r>
            <a:endParaRPr lang="en-GB" dirty="0"/>
          </a:p>
        </p:txBody>
      </p:sp>
      <p:graphicFrame>
        <p:nvGraphicFramePr>
          <p:cNvPr id="7" name="Content Placeholder 6"/>
          <p:cNvGraphicFramePr>
            <a:graphicFrameLocks noGrp="1"/>
          </p:cNvGraphicFramePr>
          <p:nvPr>
            <p:ph idx="1"/>
          </p:nvPr>
        </p:nvGraphicFramePr>
        <p:xfrm>
          <a:off x="914401" y="1260086"/>
          <a:ext cx="10460567" cy="2163968"/>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pPr marL="0" algn="l" defTabSz="914400" rtl="0" eaLnBrk="1" latinLnBrk="0" hangingPunct="1"/>
                      <a:r>
                        <a:rPr lang="en-US" sz="1400" kern="1200" dirty="0">
                          <a:solidFill>
                            <a:schemeClr val="dk1"/>
                          </a:solidFill>
                          <a:latin typeface="+mn-lt"/>
                          <a:ea typeface="+mn-ea"/>
                          <a:cs typeface="+mn-cs"/>
                        </a:rPr>
                        <a:t>11-22-671</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Qi Wang</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Proposed resolutions to miscellaneous CID 11az SAB#1 part 2 </a:t>
                      </a:r>
                    </a:p>
                  </a:txBody>
                  <a:tcPr marT="45712" marB="45712"/>
                </a:tc>
                <a:tc>
                  <a:txBody>
                    <a:bodyPr/>
                    <a:lstStyle/>
                    <a:p>
                      <a:pPr marL="0" algn="l" defTabSz="914400" rtl="0" eaLnBrk="1" latinLnBrk="0" hangingPunct="1"/>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11-22-643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Comment-resolution-SA1 CID 7296, 7336</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5"/>
                  </a:ext>
                </a:extLst>
              </a:tr>
              <a:tr h="0">
                <a:tc>
                  <a:txBody>
                    <a:bodyPr/>
                    <a:lstStyle/>
                    <a:p>
                      <a:r>
                        <a:rPr lang="en-US" sz="1400" kern="1200" dirty="0">
                          <a:solidFill>
                            <a:schemeClr val="dk1"/>
                          </a:solidFill>
                          <a:latin typeface="+mn-lt"/>
                          <a:ea typeface="+mn-ea"/>
                          <a:cs typeface="+mn-cs"/>
                        </a:rPr>
                        <a:t>11-22-673</a:t>
                      </a:r>
                    </a:p>
                  </a:txBody>
                  <a:tcPr marT="45712" marB="45712"/>
                </a:tc>
                <a:tc>
                  <a:txBody>
                    <a:bodyPr/>
                    <a:lstStyle/>
                    <a:p>
                      <a:r>
                        <a:rPr lang="en-US" sz="1400" kern="1200" dirty="0">
                          <a:solidFill>
                            <a:schemeClr val="dk1"/>
                          </a:solidFill>
                          <a:latin typeface="+mn-lt"/>
                          <a:ea typeface="+mn-ea"/>
                          <a:cs typeface="+mn-cs"/>
                        </a:rPr>
                        <a:t>Roy Want</a:t>
                      </a:r>
                    </a:p>
                  </a:txBody>
                  <a:tcPr marT="45712" marB="45712"/>
                </a:tc>
                <a:tc>
                  <a:txBody>
                    <a:bodyPr/>
                    <a:lstStyle/>
                    <a:p>
                      <a:r>
                        <a:rPr lang="en-US" sz="1400" kern="1200" dirty="0">
                          <a:solidFill>
                            <a:schemeClr val="dk1"/>
                          </a:solidFill>
                          <a:latin typeface="+mn-lt"/>
                          <a:ea typeface="+mn-ea"/>
                          <a:cs typeface="+mn-cs"/>
                        </a:rPr>
                        <a:t>Resolution to 7207</a:t>
                      </a:r>
                    </a:p>
                  </a:txBody>
                  <a:tcPr marT="45712" marB="45712"/>
                </a:tc>
                <a:tc>
                  <a:txBody>
                    <a:bodyPr/>
                    <a:lstStyle/>
                    <a:p>
                      <a:r>
                        <a:rPr lang="en-US" sz="1400" kern="1200" dirty="0">
                          <a:solidFill>
                            <a:schemeClr val="dk1"/>
                          </a:solidFill>
                          <a:latin typeface="+mn-lt"/>
                          <a:ea typeface="+mn-ea"/>
                          <a:cs typeface="+mn-cs"/>
                        </a:rPr>
                        <a:t>SA CR</a:t>
                      </a:r>
                    </a:p>
                  </a:txBody>
                  <a:tcPr marT="45712" marB="45712"/>
                </a:tc>
                <a:extLst>
                  <a:ext uri="{0D108BD9-81ED-4DB2-BD59-A6C34878D82A}">
                    <a16:rowId xmlns:a16="http://schemas.microsoft.com/office/drawing/2014/main" val="10006"/>
                  </a:ext>
                </a:extLst>
              </a:tr>
              <a:tr h="0">
                <a:tc>
                  <a:txBody>
                    <a:bodyPr/>
                    <a:lstStyle/>
                    <a:p>
                      <a:r>
                        <a:rPr lang="en-US" sz="1400" dirty="0"/>
                        <a:t>11-22-640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Resolution for 12 SA1 Editorial CIDs</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7"/>
                  </a:ext>
                </a:extLst>
              </a:tr>
              <a:tr h="0">
                <a:tc>
                  <a:txBody>
                    <a:bodyPr/>
                    <a:lstStyle/>
                    <a:p>
                      <a:r>
                        <a:rPr lang="en-US" sz="1400" dirty="0"/>
                        <a:t>11-22-672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Tianyu Wu</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CR SA1 CID 7211, 7212 and 7217</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8"/>
                  </a:ext>
                </a:extLst>
              </a:tr>
              <a:tr h="0">
                <a:tc>
                  <a:txBody>
                    <a:bodyPr/>
                    <a:lstStyle/>
                    <a:p>
                      <a:r>
                        <a:rPr lang="en-US" sz="1400" dirty="0"/>
                        <a:t>11-22-569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SA1 unassigned comments Group discussion </a:t>
                      </a:r>
                    </a:p>
                  </a:txBody>
                  <a:tcPr marT="45712" marB="45712"/>
                </a:tc>
                <a:tc>
                  <a:txBody>
                    <a:bodyPr/>
                    <a:lstStyle/>
                    <a:p>
                      <a:r>
                        <a:rPr lang="en-US" sz="1400" dirty="0"/>
                        <a:t>SA CR</a:t>
                      </a:r>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39537970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46236-598F-448C-AE5C-AEECF24FBC92}"/>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724B6A91-717F-4337-8F5D-264812B3CBDC}"/>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FC3AC85-329F-4810-A8C4-D04D8746564A}"/>
              </a:ext>
            </a:extLst>
          </p:cNvPr>
          <p:cNvSpPr>
            <a:spLocks noGrp="1"/>
          </p:cNvSpPr>
          <p:nvPr>
            <p:ph type="sldNum" idx="12"/>
          </p:nvPr>
        </p:nvSpPr>
        <p:spPr/>
        <p:txBody>
          <a:bodyPr/>
          <a:lstStyle/>
          <a:p>
            <a:r>
              <a:rPr lang="en-GB"/>
              <a:t>Slide </a:t>
            </a:r>
            <a:fld id="{440F5867-744E-4AA6-B0ED-4C44D2DFBB7B}" type="slidenum">
              <a:rPr lang="en-GB" smtClean="0"/>
              <a:pPr/>
              <a:t>99</a:t>
            </a:fld>
            <a:endParaRPr lang="en-GB" dirty="0"/>
          </a:p>
        </p:txBody>
      </p:sp>
      <p:sp>
        <p:nvSpPr>
          <p:cNvPr id="5" name="Footer Placeholder 4">
            <a:extLst>
              <a:ext uri="{FF2B5EF4-FFF2-40B4-BE49-F238E27FC236}">
                <a16:creationId xmlns:a16="http://schemas.microsoft.com/office/drawing/2014/main" id="{AF8C6301-BF83-487D-86F1-447B1DB8ACA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4B04A09-4C25-42B7-B550-6BB5D0730008}"/>
              </a:ext>
            </a:extLst>
          </p:cNvPr>
          <p:cNvSpPr>
            <a:spLocks noGrp="1"/>
          </p:cNvSpPr>
          <p:nvPr>
            <p:ph type="dt" idx="15"/>
          </p:nvPr>
        </p:nvSpPr>
        <p:spPr/>
        <p:txBody>
          <a:bodyPr/>
          <a:lstStyle/>
          <a:p>
            <a:r>
              <a:rPr lang="en-US"/>
              <a:t>May 2022</a:t>
            </a:r>
            <a:endParaRPr lang="en-GB" dirty="0"/>
          </a:p>
        </p:txBody>
      </p:sp>
    </p:spTree>
    <p:extLst>
      <p:ext uri="{BB962C8B-B14F-4D97-AF65-F5344CB8AC3E}">
        <p14:creationId xmlns:p14="http://schemas.microsoft.com/office/powerpoint/2010/main" val="3401011987"/>
      </p:ext>
    </p:extLst>
  </p:cSld>
  <p:clrMapOvr>
    <a:masterClrMapping/>
  </p:clrMapOvr>
</p:sld>
</file>

<file path=ppt/theme/theme1.xml><?xml version="1.0" encoding="utf-8"?>
<a:theme xmlns:a="http://schemas.openxmlformats.org/drawingml/2006/main" name="Office Theme">
  <a:themeElements>
    <a:clrScheme name="Custom 6">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5959FE"/>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117517</TotalTime>
  <Words>9124</Words>
  <Application>Microsoft Office PowerPoint</Application>
  <PresentationFormat>Widescreen</PresentationFormat>
  <Paragraphs>1568</Paragraphs>
  <Slides>120</Slides>
  <Notes>30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120</vt:i4>
      </vt:variant>
    </vt:vector>
  </HeadingPairs>
  <TitlesOfParts>
    <vt:vector size="128" baseType="lpstr">
      <vt:lpstr>Arial</vt:lpstr>
      <vt:lpstr>Calibri</vt:lpstr>
      <vt:lpstr>Monotype Sorts</vt:lpstr>
      <vt:lpstr>Montserrat</vt:lpstr>
      <vt:lpstr>Times</vt:lpstr>
      <vt:lpstr>Times New Roman</vt:lpstr>
      <vt:lpstr>Office Theme</vt:lpstr>
      <vt:lpstr>Document</vt:lpstr>
      <vt:lpstr>TGaz Next Generation Positioning  Agenda for the March Electronic Meeting and  the Following Telecons Agenda</vt:lpstr>
      <vt:lpstr>IEEE 802.11 Task Group AZ Next Generation Positioning </vt:lpstr>
      <vt:lpstr>Abstract</vt:lpstr>
      <vt:lpstr>Logistics</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IEEE 802.11 Rules Document </vt:lpstr>
      <vt:lpstr>March IEEE  Electronic Plenary Meeting Week Agenda</vt:lpstr>
      <vt:lpstr>Submission List for the week</vt:lpstr>
      <vt:lpstr>IEEE Electronic Meeting Week – March 7th</vt:lpstr>
      <vt:lpstr>Submission List for the March 7th meeting</vt:lpstr>
      <vt:lpstr>P802.11z Initial SA Ballot</vt:lpstr>
      <vt:lpstr>Approval of previous meeting minutes</vt:lpstr>
      <vt:lpstr>Approve release of D4.0 to JTC1/SC6 </vt:lpstr>
      <vt:lpstr>Review Submissions</vt:lpstr>
      <vt:lpstr>PowerPoint Presentation</vt:lpstr>
      <vt:lpstr>IEEE Electronic Meeting Week – March 8th</vt:lpstr>
      <vt:lpstr>Submission List for the March 8th meeting</vt:lpstr>
      <vt:lpstr>Review Submissions</vt:lpstr>
      <vt:lpstr>PowerPoint Presentation</vt:lpstr>
      <vt:lpstr>PowerPoint Presentation</vt:lpstr>
      <vt:lpstr>IEEE Electronic Meeting Week – March 9th</vt:lpstr>
      <vt:lpstr>Submission List for the March 9th meeting</vt:lpstr>
      <vt:lpstr>Review Submissions</vt:lpstr>
      <vt:lpstr>PowerPoint Presentation</vt:lpstr>
      <vt:lpstr>PowerPoint Presentation</vt:lpstr>
      <vt:lpstr>IEEE Electronic Meeting Week – March 10th</vt:lpstr>
      <vt:lpstr>Submission List for the March 10th meeting</vt:lpstr>
      <vt:lpstr>PowerPoint Presentation</vt:lpstr>
      <vt:lpstr>PowerPoint Presentation</vt:lpstr>
      <vt:lpstr>IEEE Electronic Meeting Week – March 14th </vt:lpstr>
      <vt:lpstr>Submission List for the March 10th meeting</vt:lpstr>
      <vt:lpstr>Review Submissions</vt:lpstr>
      <vt:lpstr>Strawpoll</vt:lpstr>
      <vt:lpstr>March Progress and Targets Towards the May Meeting</vt:lpstr>
      <vt:lpstr>Timeline – updated progress (preciously approved)</vt:lpstr>
      <vt:lpstr>Scheduled TGaz CRC telecons</vt:lpstr>
      <vt:lpstr>PowerPoint Presentation</vt:lpstr>
      <vt:lpstr>March 16th CRC Telecon</vt:lpstr>
      <vt:lpstr>Submission List for the March 16th meeting</vt:lpstr>
      <vt:lpstr>Review Submissions</vt:lpstr>
      <vt:lpstr>Submission pipeline</vt:lpstr>
      <vt:lpstr>Scheduled TGaz CRC telecons</vt:lpstr>
      <vt:lpstr>PowerPoint Presentation</vt:lpstr>
      <vt:lpstr>PowerPoint Presentation</vt:lpstr>
      <vt:lpstr>March 23rd CRC Telecon</vt:lpstr>
      <vt:lpstr>Submission List for the March 23rd meeting</vt:lpstr>
      <vt:lpstr>Review Submissions</vt:lpstr>
      <vt:lpstr>Submission 11-22-505</vt:lpstr>
      <vt:lpstr>Submission pipeline</vt:lpstr>
      <vt:lpstr>Scheduled TGaz CRC telecons</vt:lpstr>
      <vt:lpstr>PowerPoint Presentation</vt:lpstr>
      <vt:lpstr>PowerPoint Presentation</vt:lpstr>
      <vt:lpstr>March 30th CRC Telecon</vt:lpstr>
      <vt:lpstr>Submission List for the March 23rd meeting</vt:lpstr>
      <vt:lpstr>Review Submissions</vt:lpstr>
      <vt:lpstr>Submission pipeline</vt:lpstr>
      <vt:lpstr>Scheduled TGaz CRC telecons</vt:lpstr>
      <vt:lpstr>PowerPoint Presentation</vt:lpstr>
      <vt:lpstr>PowerPoint Presentation</vt:lpstr>
      <vt:lpstr>April 6th CRC Telecon</vt:lpstr>
      <vt:lpstr>Submission List for the March 23rd meeting</vt:lpstr>
      <vt:lpstr>Review Submissions</vt:lpstr>
      <vt:lpstr>Submission pipeline</vt:lpstr>
      <vt:lpstr>Scheduled TGaz CRC telecons</vt:lpstr>
      <vt:lpstr>PowerPoint Presentation</vt:lpstr>
      <vt:lpstr>PowerPoint Presentation</vt:lpstr>
      <vt:lpstr>April 13th CRC Telecon</vt:lpstr>
      <vt:lpstr>Submission List for the Apr. 13th meeting</vt:lpstr>
      <vt:lpstr>Review Submissions</vt:lpstr>
      <vt:lpstr>Submission pipeline</vt:lpstr>
      <vt:lpstr>Scheduled TGaz CRC telecons</vt:lpstr>
      <vt:lpstr>PowerPoint Presentation</vt:lpstr>
      <vt:lpstr>PowerPoint Presentation</vt:lpstr>
      <vt:lpstr>April 20th CRC Telecon</vt:lpstr>
      <vt:lpstr>Submission List for the Apr. 20th meeting</vt:lpstr>
      <vt:lpstr>Review Submissions</vt:lpstr>
      <vt:lpstr>Submission pipeline</vt:lpstr>
      <vt:lpstr>Scheduled TGaz CRC telecons</vt:lpstr>
      <vt:lpstr>PowerPoint Presentation</vt:lpstr>
      <vt:lpstr>PowerPoint Presentation</vt:lpstr>
      <vt:lpstr>April 27th CRC Telecon</vt:lpstr>
      <vt:lpstr>Submission List for the Apr. 26th meeting</vt:lpstr>
      <vt:lpstr>Review Submissions</vt:lpstr>
      <vt:lpstr>Submission pipeline</vt:lpstr>
      <vt:lpstr>Scheduled TGaz CRC telecons</vt:lpstr>
      <vt:lpstr>PowerPoint Presentation</vt:lpstr>
      <vt:lpstr>PowerPoint Presentation</vt:lpstr>
      <vt:lpstr>May 4th CRC Telecon</vt:lpstr>
      <vt:lpstr>Submission List for the Apr. 26th meeting</vt:lpstr>
      <vt:lpstr>Review Submissions</vt:lpstr>
      <vt:lpstr>Submission pipeline</vt:lpstr>
      <vt:lpstr>Scheduled TGaz CRC telecons</vt:lpstr>
      <vt:lpstr>PowerPoint Presentation</vt:lpstr>
      <vt:lpstr>PowerPoint Presentation</vt:lpstr>
      <vt:lpstr>Backup</vt:lpstr>
      <vt:lpstr>Motion to adopt text</vt:lpstr>
      <vt:lpstr>Approval of previous meeting minutes</vt:lpstr>
      <vt:lpstr>Approval of previous meeting minutes</vt:lpstr>
      <vt:lpstr>Approval of previous meeting minutes</vt:lpstr>
      <vt:lpstr>Approval of previous meeting minutes</vt:lpstr>
      <vt:lpstr>Comment Resolution from Ad Hoc and Telecon</vt:lpstr>
      <vt:lpstr>802.11 Template Instructions 2/4</vt:lpstr>
      <vt:lpstr>802.11 Template Instructions 3/4</vt:lpstr>
      <vt:lpstr>802.11 Template Instructions 4/4 Recommendations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Segev, Jonathan</dc:creator>
  <cp:keywords>CTPClassification=CTP_NT</cp:keywords>
  <cp:lastModifiedBy>Segev, Jonathan</cp:lastModifiedBy>
  <cp:revision>713</cp:revision>
  <cp:lastPrinted>1601-01-01T00:00:00Z</cp:lastPrinted>
  <dcterms:created xsi:type="dcterms:W3CDTF">2018-08-06T10:28:59Z</dcterms:created>
  <dcterms:modified xsi:type="dcterms:W3CDTF">2022-05-04T14:57:47Z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e0fefc8e-efe4-41e0-baf1-140a4ea19220</vt:lpwstr>
  </property>
  <property fmtid="{D5CDD505-2E9C-101B-9397-08002B2CF9AE}" pid="3" name="CTP_TimeStamp">
    <vt:lpwstr>2020-08-21 00:51:45Z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