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omments/comment1.xml" ContentType="application/vnd.openxmlformats-officedocument.presentationml.comment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8"/>
  </p:notesMasterIdLst>
  <p:handoutMasterIdLst>
    <p:handoutMasterId r:id="rId49"/>
  </p:handoutMasterIdLst>
  <p:sldIdLst>
    <p:sldId id="269" r:id="rId2"/>
    <p:sldId id="813" r:id="rId3"/>
    <p:sldId id="424" r:id="rId4"/>
    <p:sldId id="423" r:id="rId5"/>
    <p:sldId id="875" r:id="rId6"/>
    <p:sldId id="757" r:id="rId7"/>
    <p:sldId id="754" r:id="rId8"/>
    <p:sldId id="755" r:id="rId9"/>
    <p:sldId id="458" r:id="rId10"/>
    <p:sldId id="489" r:id="rId11"/>
    <p:sldId id="814" r:id="rId12"/>
    <p:sldId id="815" r:id="rId13"/>
    <p:sldId id="749" r:id="rId14"/>
    <p:sldId id="767" r:id="rId15"/>
    <p:sldId id="768" r:id="rId16"/>
    <p:sldId id="746" r:id="rId17"/>
    <p:sldId id="874" r:id="rId18"/>
    <p:sldId id="877" r:id="rId19"/>
    <p:sldId id="876" r:id="rId20"/>
    <p:sldId id="878" r:id="rId21"/>
    <p:sldId id="879" r:id="rId22"/>
    <p:sldId id="859" r:id="rId23"/>
    <p:sldId id="905" r:id="rId24"/>
    <p:sldId id="843" r:id="rId25"/>
    <p:sldId id="844" r:id="rId26"/>
    <p:sldId id="855" r:id="rId27"/>
    <p:sldId id="864" r:id="rId28"/>
    <p:sldId id="887" r:id="rId29"/>
    <p:sldId id="888" r:id="rId30"/>
    <p:sldId id="889" r:id="rId31"/>
    <p:sldId id="890" r:id="rId32"/>
    <p:sldId id="891" r:id="rId33"/>
    <p:sldId id="892" r:id="rId34"/>
    <p:sldId id="893" r:id="rId35"/>
    <p:sldId id="901" r:id="rId36"/>
    <p:sldId id="895" r:id="rId37"/>
    <p:sldId id="896" r:id="rId38"/>
    <p:sldId id="897" r:id="rId39"/>
    <p:sldId id="898" r:id="rId40"/>
    <p:sldId id="899" r:id="rId41"/>
    <p:sldId id="900" r:id="rId42"/>
    <p:sldId id="902" r:id="rId43"/>
    <p:sldId id="903" r:id="rId44"/>
    <p:sldId id="904" r:id="rId45"/>
    <p:sldId id="846" r:id="rId46"/>
    <p:sldId id="842" r:id="rId47"/>
  </p:sldIdLst>
  <p:sldSz cx="12192000" cy="6858000"/>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nxiao (Tony, WT Lab)" initials="H(WL" lastIdx="3" clrIdx="0">
    <p:extLst>
      <p:ext uri="{19B8F6BF-5375-455C-9EA6-DF929625EA0E}">
        <p15:presenceInfo xmlns:p15="http://schemas.microsoft.com/office/powerpoint/2012/main" userId="S-1-5-21-147214757-305610072-1517763936-297657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55" autoAdjust="0"/>
    <p:restoredTop sz="94075" autoAdjust="0"/>
  </p:normalViewPr>
  <p:slideViewPr>
    <p:cSldViewPr>
      <p:cViewPr varScale="1">
        <p:scale>
          <a:sx n="89" d="100"/>
          <a:sy n="89" d="100"/>
        </p:scale>
        <p:origin x="110" y="149"/>
      </p:cViewPr>
      <p:guideLst>
        <p:guide orient="horz" pos="2160"/>
        <p:guide pos="3840"/>
      </p:guideLst>
    </p:cSldViewPr>
  </p:slideViewPr>
  <p:outlineViewPr>
    <p:cViewPr>
      <p:scale>
        <a:sx n="50" d="100"/>
        <a:sy n="50"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p:scale>
          <a:sx n="66" d="100"/>
          <a:sy n="66" d="100"/>
        </p:scale>
        <p:origin x="4194" y="744"/>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02-24T10:02:46.291" idx="3">
    <p:pos x="3539" y="2176"/>
    <p:text>confirm the revision number</p:text>
    <p:extLst>
      <p:ext uri="{C676402C-5697-4E1C-873F-D02D1690AC5C}">
        <p15:threadingInfo xmlns:p15="http://schemas.microsoft.com/office/powerpoint/2012/main" timeZoneBias="-48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dt" sz="quarter" idx="1"/>
          </p:nvPr>
        </p:nvSpPr>
        <p:spPr bwMode="auto">
          <a:xfrm>
            <a:off x="695325" y="174625"/>
            <a:ext cx="1041400"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latin typeface="Times New Roman" pitchFamily="18" charset="0"/>
                <a:ea typeface="+mn-ea"/>
                <a:cs typeface="+mn-cs"/>
              </a:defRPr>
            </a:lvl1pPr>
          </a:lstStyle>
          <a:p>
            <a:pPr>
              <a:defRPr/>
            </a:pPr>
            <a:r>
              <a:rPr lang="en-US"/>
              <a:t>January 2016</a:t>
            </a:r>
          </a:p>
        </p:txBody>
      </p:sp>
      <p:sp>
        <p:nvSpPr>
          <p:cNvPr id="3076" name="Rectangle 4"/>
          <p:cNvSpPr>
            <a:spLocks noGrp="1" noChangeArrowheads="1"/>
          </p:cNvSpPr>
          <p:nvPr>
            <p:ph type="ftr" sz="quarter" idx="2"/>
          </p:nvPr>
        </p:nvSpPr>
        <p:spPr bwMode="auto">
          <a:xfrm>
            <a:off x="3892550" y="8982075"/>
            <a:ext cx="2425700"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latin typeface="Times New Roman" pitchFamily="18" charset="0"/>
                <a:ea typeface="+mn-ea"/>
                <a:cs typeface="+mn-cs"/>
              </a:defRPr>
            </a:lvl1pPr>
          </a:lstStyle>
          <a:p>
            <a:pPr>
              <a:defRPr/>
            </a:pPr>
            <a:r>
              <a:rPr lang="en-US"/>
              <a:t>Tony Xiao Han (Huawei Technologies)</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lvl1pPr>
          </a:lstStyle>
          <a:p>
            <a:pPr>
              <a:defRPr/>
            </a:pPr>
            <a:r>
              <a:rPr lang="en-US" altLang="en-US"/>
              <a:t>Page </a:t>
            </a:r>
            <a:fld id="{9F288A74-A044-4BEA-A240-DEFB332E57C4}" type="slidenum">
              <a:rPr lang="en-US" altLang="en-US"/>
              <a:pPr>
                <a:defRPr/>
              </a:pPr>
              <a:t>‹#›</a:t>
            </a:fld>
            <a:endParaRPr lang="en-US" altLang="en-US"/>
          </a:p>
        </p:txBody>
      </p:sp>
      <p:sp>
        <p:nvSpPr>
          <p:cNvPr id="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4342"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smtClean="0"/>
              <a:t>Submission</a:t>
            </a:r>
          </a:p>
        </p:txBody>
      </p:sp>
      <p:sp>
        <p:nvSpPr>
          <p:cNvPr id="3079"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Tree>
    <p:extLst>
      <p:ext uri="{BB962C8B-B14F-4D97-AF65-F5344CB8AC3E}">
        <p14:creationId xmlns:p14="http://schemas.microsoft.com/office/powerpoint/2010/main" val="36429508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086225" y="95250"/>
            <a:ext cx="2195513"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400" b="1">
                <a:latin typeface="Times New Roman" pitchFamily="18" charset="0"/>
                <a:ea typeface="+mn-ea"/>
                <a:cs typeface="+mn-cs"/>
              </a:defRPr>
            </a:lvl1pPr>
          </a:lstStyle>
          <a:p>
            <a:pPr>
              <a:defRPr/>
            </a:pPr>
            <a:r>
              <a:rPr lang="en-US"/>
              <a:t>doc.: IEEE 802.11-15/1472r0</a:t>
            </a:r>
          </a:p>
        </p:txBody>
      </p:sp>
      <p:sp>
        <p:nvSpPr>
          <p:cNvPr id="2051" name="Rectangle 3"/>
          <p:cNvSpPr>
            <a:spLocks noGrp="1" noChangeArrowheads="1"/>
          </p:cNvSpPr>
          <p:nvPr>
            <p:ph type="dt" idx="1"/>
          </p:nvPr>
        </p:nvSpPr>
        <p:spPr bwMode="auto">
          <a:xfrm>
            <a:off x="654050" y="95250"/>
            <a:ext cx="1041400"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latin typeface="Times New Roman" pitchFamily="18" charset="0"/>
                <a:ea typeface="+mn-ea"/>
                <a:cs typeface="+mn-cs"/>
              </a:defRPr>
            </a:lvl1pPr>
          </a:lstStyle>
          <a:p>
            <a:pPr>
              <a:defRPr/>
            </a:pPr>
            <a:r>
              <a:rPr lang="en-US"/>
              <a:t>January 2016</a:t>
            </a:r>
          </a:p>
        </p:txBody>
      </p:sp>
      <p:sp>
        <p:nvSpPr>
          <p:cNvPr id="2052" name="Rectangle 4"/>
          <p:cNvSpPr>
            <a:spLocks noGrp="1" noRot="1" noChangeAspect="1" noChangeArrowheads="1" noTextEdit="1"/>
          </p:cNvSpPr>
          <p:nvPr>
            <p:ph type="sldImg" idx="2"/>
          </p:nvPr>
        </p:nvSpPr>
        <p:spPr bwMode="auto">
          <a:xfrm>
            <a:off x="384175" y="701675"/>
            <a:ext cx="6165850" cy="34686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3395663" y="8985250"/>
            <a:ext cx="2886075"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latin typeface="Times New Roman" pitchFamily="18" charset="0"/>
                <a:ea typeface="+mn-ea"/>
                <a:cs typeface="+mn-cs"/>
              </a:defRPr>
            </a:lvl5pPr>
          </a:lstStyle>
          <a:p>
            <a:pPr lvl="4">
              <a:defRPr/>
            </a:pPr>
            <a:r>
              <a:rPr lang="en-US"/>
              <a:t>Tony Xiao Han (Huawei Technologies)</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lvl1pPr>
          </a:lstStyle>
          <a:p>
            <a:pPr>
              <a:defRPr/>
            </a:pPr>
            <a:r>
              <a:rPr lang="en-US" altLang="en-US"/>
              <a:t>Page </a:t>
            </a:r>
            <a:fld id="{DF5FBB85-B9F8-4899-8B5B-B90AEDFA23A9}" type="slidenum">
              <a:rPr lang="en-US" altLang="en-US"/>
              <a:pPr>
                <a:defRPr/>
              </a:pPr>
              <a:t>‹#›</a:t>
            </a:fld>
            <a:endParaRPr lang="en-US" altLang="en-US"/>
          </a:p>
        </p:txBody>
      </p:sp>
      <p:sp>
        <p:nvSpPr>
          <p:cNvPr id="13320"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smtClean="0"/>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Tree>
    <p:extLst>
      <p:ext uri="{BB962C8B-B14F-4D97-AF65-F5344CB8AC3E}">
        <p14:creationId xmlns:p14="http://schemas.microsoft.com/office/powerpoint/2010/main" val="2098812939"/>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44414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95599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620340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2186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471373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58810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703571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18263405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pPr>
              <a:defRPr/>
            </a:pPr>
            <a:r>
              <a:rPr lang="en-US" altLang="zh-CN" dirty="0" smtClean="0">
                <a:highlight>
                  <a:srgbClr val="00FF00"/>
                </a:highlight>
              </a:rPr>
              <a:t>Approved by unanimous consent</a:t>
            </a:r>
            <a:endParaRPr lang="zh-CN" altLang="en-US" dirty="0" smtClean="0"/>
          </a:p>
          <a:p>
            <a:pPr>
              <a:defRPr/>
            </a:pPr>
            <a:endParaRPr lang="zh-CN" altLang="en-US" dirty="0"/>
          </a:p>
        </p:txBody>
      </p:sp>
    </p:spTree>
    <p:extLst>
      <p:ext uri="{BB962C8B-B14F-4D97-AF65-F5344CB8AC3E}">
        <p14:creationId xmlns:p14="http://schemas.microsoft.com/office/powerpoint/2010/main" val="19848048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41956794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3264226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Notes Placeholder 1"/>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algn="just"/>
            <a:endParaRPr lang="en-US" altLang="zh-CN" dirty="0" smtClean="0"/>
          </a:p>
          <a:p>
            <a:endParaRPr lang="en-US" altLang="en-US" dirty="0" smtClean="0"/>
          </a:p>
        </p:txBody>
      </p:sp>
    </p:spTree>
    <p:extLst>
      <p:ext uri="{BB962C8B-B14F-4D97-AF65-F5344CB8AC3E}">
        <p14:creationId xmlns:p14="http://schemas.microsoft.com/office/powerpoint/2010/main" val="5402345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32416649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22</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177578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23</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0864451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03501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242906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r>
              <a:rPr lang="en-US" altLang="zh-CN" sz="1200" kern="1200" dirty="0" smtClean="0">
                <a:solidFill>
                  <a:schemeClr val="tx1"/>
                </a:solidFill>
                <a:effectLst/>
                <a:latin typeface="Times New Roman" pitchFamily="18" charset="0"/>
                <a:ea typeface="MS PGothic" pitchFamily="34" charset="-128"/>
                <a:cs typeface="MS PGothic" charset="0"/>
              </a:rPr>
              <a:t>Thursday 10pm - 12:00am ET (Thursday 7 PM - 9 PM PT, Friday 11am-1pm in China, Friday 5am-7am in Israel, Friday 4am – 6am in Central Europe)</a:t>
            </a:r>
            <a:endParaRPr lang="zh-CN" altLang="en-US" dirty="0"/>
          </a:p>
        </p:txBody>
      </p:sp>
    </p:spTree>
    <p:extLst>
      <p:ext uri="{BB962C8B-B14F-4D97-AF65-F5344CB8AC3E}">
        <p14:creationId xmlns:p14="http://schemas.microsoft.com/office/powerpoint/2010/main" val="35929550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5620591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32670164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390294155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8491009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44525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166811257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401700402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231661774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103908658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217335640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276777600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395284182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155748168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358801338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11504780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590876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163370541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227635427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279763539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361196861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204083418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pPr marL="0" marR="0" lvl="0" indent="0" algn="l" defTabSz="933450" rtl="0" eaLnBrk="0" fontAlgn="base" latinLnBrk="0" hangingPunct="0">
              <a:lnSpc>
                <a:spcPct val="100000"/>
              </a:lnSpc>
              <a:spcBef>
                <a:spcPct val="30000"/>
              </a:spcBef>
              <a:spcAft>
                <a:spcPct val="0"/>
              </a:spcAft>
              <a:buClrTx/>
              <a:buSzTx/>
              <a:buFontTx/>
              <a:buNone/>
              <a:tabLst/>
              <a:defRPr/>
            </a:pPr>
            <a:r>
              <a:rPr lang="en-US" altLang="zh-CN" dirty="0" smtClean="0">
                <a:highlight>
                  <a:srgbClr val="00FF00"/>
                </a:highlight>
              </a:rPr>
              <a:t>Approved by unanimous consent</a:t>
            </a:r>
            <a:endParaRPr lang="en-US" altLang="zh-CN" kern="0" dirty="0" smtClean="0"/>
          </a:p>
          <a:p>
            <a:pPr marL="0" marR="0" lvl="0" indent="0" algn="l" defTabSz="933450" rtl="0" eaLnBrk="0" fontAlgn="base" latinLnBrk="0" hangingPunct="0">
              <a:lnSpc>
                <a:spcPct val="100000"/>
              </a:lnSpc>
              <a:spcBef>
                <a:spcPct val="30000"/>
              </a:spcBef>
              <a:spcAft>
                <a:spcPct val="0"/>
              </a:spcAft>
              <a:buClrTx/>
              <a:buSzTx/>
              <a:buFontTx/>
              <a:buNone/>
              <a:tabLst/>
              <a:defRPr/>
            </a:pPr>
            <a:r>
              <a:rPr lang="en-US" altLang="zh-CN" sz="1200" b="1" dirty="0" smtClean="0">
                <a:highlight>
                  <a:srgbClr val="00FF00"/>
                </a:highlight>
              </a:rPr>
              <a:t>Motion Passes (Y, N, A)</a:t>
            </a:r>
            <a:endParaRPr lang="en-US" altLang="zh-CN" sz="1200" dirty="0" smtClean="0">
              <a:highlight>
                <a:srgbClr val="00FF00"/>
              </a:highlight>
            </a:endParaRPr>
          </a:p>
          <a:p>
            <a:pPr marL="0" marR="0" lvl="0" indent="0" algn="l" defTabSz="933450" rtl="0" eaLnBrk="0" fontAlgn="base" latinLnBrk="0" hangingPunct="0">
              <a:lnSpc>
                <a:spcPct val="100000"/>
              </a:lnSpc>
              <a:spcBef>
                <a:spcPct val="30000"/>
              </a:spcBef>
              <a:spcAft>
                <a:spcPct val="0"/>
              </a:spcAft>
              <a:buClrTx/>
              <a:buSzTx/>
              <a:buFontTx/>
              <a:buNone/>
              <a:tabLst/>
              <a:defRPr/>
            </a:pPr>
            <a:r>
              <a:rPr lang="en-US" altLang="zh-CN" sz="1200" dirty="0" smtClean="0">
                <a:highlight>
                  <a:srgbClr val="FF0000"/>
                </a:highlight>
              </a:rPr>
              <a:t>Motion Fails (Y, N, A)</a:t>
            </a:r>
          </a:p>
          <a:p>
            <a:endParaRPr lang="zh-CN" altLang="en-US" dirty="0"/>
          </a:p>
        </p:txBody>
      </p:sp>
    </p:spTree>
    <p:extLst>
      <p:ext uri="{BB962C8B-B14F-4D97-AF65-F5344CB8AC3E}">
        <p14:creationId xmlns:p14="http://schemas.microsoft.com/office/powerpoint/2010/main" val="42192901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80711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895056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8869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78572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6434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1443241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50942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85800"/>
            <a:ext cx="10363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dirty="0" smtClean="0"/>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1" name="Rectangle 7"/>
          <p:cNvSpPr>
            <a:spLocks noChangeArrowheads="1"/>
          </p:cNvSpPr>
          <p:nvPr/>
        </p:nvSpPr>
        <p:spPr bwMode="auto">
          <a:xfrm>
            <a:off x="8336369" y="304027"/>
            <a:ext cx="33984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45720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lgn="r">
              <a:defRPr/>
            </a:pPr>
            <a:r>
              <a:rPr lang="en-US" altLang="en-US" sz="1800" b="1" dirty="0" smtClean="0"/>
              <a:t>doc.: IEEE </a:t>
            </a:r>
            <a:r>
              <a:rPr lang="en-US" altLang="en-US" sz="1800" b="1" dirty="0" smtClean="0"/>
              <a:t>802.11-22/</a:t>
            </a:r>
            <a:r>
              <a:rPr lang="en-US" altLang="zh-CN" sz="1800" b="1" dirty="0" smtClean="0"/>
              <a:t>0221</a:t>
            </a:r>
            <a:r>
              <a:rPr lang="en-US" altLang="en-US" sz="1800" b="1" dirty="0" smtClean="0"/>
              <a:t>r6</a:t>
            </a:r>
            <a:endParaRPr lang="en-US" altLang="en-US" sz="1800" b="1" dirty="0" smtClean="0"/>
          </a:p>
        </p:txBody>
      </p:sp>
      <p:sp>
        <p:nvSpPr>
          <p:cNvPr id="2" name="Line 8"/>
          <p:cNvSpPr>
            <a:spLocks noChangeShapeType="1"/>
          </p:cNvSpPr>
          <p:nvPr/>
        </p:nvSpPr>
        <p:spPr bwMode="auto">
          <a:xfrm>
            <a:off x="457200" y="609600"/>
            <a:ext cx="11277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sz="1200"/>
          </a:p>
        </p:txBody>
      </p:sp>
      <p:sp>
        <p:nvSpPr>
          <p:cNvPr id="1033" name="Rectangle 9"/>
          <p:cNvSpPr>
            <a:spLocks noChangeArrowheads="1"/>
          </p:cNvSpPr>
          <p:nvPr/>
        </p:nvSpPr>
        <p:spPr bwMode="auto">
          <a:xfrm>
            <a:off x="457200" y="6475413"/>
            <a:ext cx="10238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sz="1200" dirty="0" smtClean="0"/>
              <a:t>Meeting Agenda</a:t>
            </a:r>
          </a:p>
        </p:txBody>
      </p:sp>
      <p:sp>
        <p:nvSpPr>
          <p:cNvPr id="11" name="Rectangle 7"/>
          <p:cNvSpPr>
            <a:spLocks noChangeArrowheads="1"/>
          </p:cNvSpPr>
          <p:nvPr userDrawn="1"/>
        </p:nvSpPr>
        <p:spPr bwMode="auto">
          <a:xfrm>
            <a:off x="457200" y="318315"/>
            <a:ext cx="118205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45720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marL="0" lvl="4">
              <a:defRPr/>
            </a:pPr>
            <a:r>
              <a:rPr lang="en-US" altLang="zh-CN" sz="1800" b="1" dirty="0" smtClean="0"/>
              <a:t>March </a:t>
            </a:r>
            <a:r>
              <a:rPr lang="en-US" altLang="en-US" sz="1800" b="1" dirty="0" smtClean="0"/>
              <a:t>2022</a:t>
            </a:r>
          </a:p>
        </p:txBody>
      </p:sp>
      <p:sp>
        <p:nvSpPr>
          <p:cNvPr id="12" name="Line 8"/>
          <p:cNvSpPr>
            <a:spLocks noChangeShapeType="1"/>
          </p:cNvSpPr>
          <p:nvPr userDrawn="1"/>
        </p:nvSpPr>
        <p:spPr bwMode="auto">
          <a:xfrm>
            <a:off x="457200" y="6475413"/>
            <a:ext cx="11277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sz="1200"/>
          </a:p>
        </p:txBody>
      </p:sp>
      <p:sp>
        <p:nvSpPr>
          <p:cNvPr id="13" name="Rectangle 5"/>
          <p:cNvSpPr txBox="1">
            <a:spLocks noChangeArrowheads="1"/>
          </p:cNvSpPr>
          <p:nvPr userDrawn="1"/>
        </p:nvSpPr>
        <p:spPr bwMode="auto">
          <a:xfrm>
            <a:off x="8064500" y="6475413"/>
            <a:ext cx="3670300" cy="18415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defPPr>
              <a:defRPr lang="en-US"/>
            </a:defPPr>
            <a:lvl1pPr algn="r"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9pPr>
          </a:lstStyle>
          <a:p>
            <a:pPr>
              <a:defRPr/>
            </a:pPr>
            <a:r>
              <a:rPr lang="en-US" dirty="0" smtClean="0"/>
              <a:t>Tony Xiao Han (Huawei)</a:t>
            </a:r>
            <a:endParaRPr lang="en-US" dirty="0"/>
          </a:p>
        </p:txBody>
      </p:sp>
      <p:sp>
        <p:nvSpPr>
          <p:cNvPr id="14" name="Rectangle 6"/>
          <p:cNvSpPr txBox="1">
            <a:spLocks noChangeArrowheads="1"/>
          </p:cNvSpPr>
          <p:nvPr userDrawn="1"/>
        </p:nvSpPr>
        <p:spPr bwMode="auto">
          <a:xfrm>
            <a:off x="5828299" y="6474897"/>
            <a:ext cx="535403"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defPPr>
              <a:defRPr lang="en-US"/>
            </a:defPPr>
            <a:lvl1pPr algn="ctr"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9pPr>
          </a:lstStyle>
          <a:p>
            <a:pPr>
              <a:defRPr/>
            </a:pPr>
            <a:r>
              <a:rPr lang="en-US" altLang="en-US" smtClean="0"/>
              <a:t>Slide </a:t>
            </a:r>
            <a:fld id="{5DFA9695-C1BB-41B2-BF85-AF49C303836D}" type="slidenum">
              <a:rPr lang="en-US" altLang="en-US" smtClean="0"/>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p:txStyles>
    <p:titleStyle>
      <a:lvl1pPr algn="ctr" rtl="0" eaLnBrk="0" fontAlgn="base" hangingPunct="0">
        <a:spcBef>
          <a:spcPct val="0"/>
        </a:spcBef>
        <a:spcAft>
          <a:spcPct val="0"/>
        </a:spcAft>
        <a:defRPr sz="3200" b="1">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2pPr>
      <a:lvl3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3pPr>
      <a:lvl4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4pPr>
      <a:lvl5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tandards.ieee.org/develop/policies/bylaws/sect6-7.html#6"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mailto:patcom@ieee.org" TargetMode="External"/><Relationship Id="rId5" Type="http://schemas.openxmlformats.org/officeDocument/2006/relationships/hyperlink" Target="http://standards.ieee.org/about/sasb/patcom/materials.html" TargetMode="External"/><Relationship Id="rId4" Type="http://schemas.openxmlformats.org/officeDocument/2006/relationships/hyperlink" Target="http://standards.ieee.org/develop/policies/opman/sect6.html#6.3"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standards.ieee.org/about/policies/bylaws/sect6-7.html#7" TargetMode="External"/><Relationship Id="rId7" Type="http://schemas.openxmlformats.org/officeDocument/2006/relationships/hyperlink" Target="http://standards.ieee.org/develop/policies/best_practices_for_ieee_standards_development_051215.pdf"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hyperlink" Target="http://standards.ieee.org/faqs/copyrights.html/" TargetMode="External"/><Relationship Id="rId5" Type="http://schemas.openxmlformats.org/officeDocument/2006/relationships/hyperlink" Target="https://standards.ieee.org/content/dam/ieee-standards/standards/web/documents/other/permissionltrs.zip" TargetMode="External"/><Relationship Id="rId4" Type="http://schemas.openxmlformats.org/officeDocument/2006/relationships/hyperlink" Target="https://standards.ieee.org/about/policies/opman/sect6.html"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ieee.org/about/corporate/governance/p7-8.html"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hyperlink" Target="http://www.ieee.org/about/corporate/governance" TargetMode="External"/><Relationship Id="rId4" Type="http://schemas.openxmlformats.org/officeDocument/2006/relationships/hyperlink" Target="https://www.ieee.org/content/dam/ieee-org/ieee/web/org/about/ieee_code_of_conduct.pdf"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tandards.ieee.org/develop/policies/bylaws/sb_bylaws.pdf"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tandards.ieee.org/develop/policies/bylaws/sb_bylaws.pdf"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tandards.ieee.org/board/pat/faq.pdf" TargetMode="External"/><Relationship Id="rId7" Type="http://schemas.openxmlformats.org/officeDocument/2006/relationships/hyperlink" Target="https://mentor.ieee.org/802.11/dcn/14/11-14-0629-22-0000-802-11-operations-manual.docx"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hyperlink" Target="http://www.ieee.org/web/membership/ethics/code_ethics.html" TargetMode="External"/><Relationship Id="rId5" Type="http://schemas.openxmlformats.org/officeDocument/2006/relationships/hyperlink" Target="http://standards.ieee.org/resources/antitrust-guidelines.pdf" TargetMode="External"/><Relationship Id="rId4" Type="http://schemas.openxmlformats.org/officeDocument/2006/relationships/hyperlink" Target="http://standards.ieee.org/faqs/affiliationFAQ.html"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mentor.ieee.org/802.11/dcn/22/11-22-0191-01-00bf-ieee-802-11bf-january-2022-interim-meeting-minutes.docx"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hyperlink" Target="https://mentor.ieee.org/802.11/dcn/22/11-22-0345-06-00bf-teleconference-minutes-february-march-2022.docx"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imat.ieee.org/attendanc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mailto:jrosdahl@ieee.org" TargetMode="External"/><Relationship Id="rId4" Type="http://schemas.openxmlformats.org/officeDocument/2006/relationships/hyperlink" Target="http://mentor.ieee.org/" TargetMode="Externa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802world.org/plenary/" TargetMode="External"/><Relationship Id="rId2" Type="http://schemas.openxmlformats.org/officeDocument/2006/relationships/hyperlink" Target="https://cvent.me/yG5GY2"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mailto:patcom@ieee.org"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a:xfrm>
            <a:off x="457200" y="914400"/>
            <a:ext cx="11277600" cy="1066800"/>
          </a:xfrm>
        </p:spPr>
        <p:txBody>
          <a:bodyPr/>
          <a:lstStyle/>
          <a:p>
            <a:r>
              <a:rPr lang="en-US" altLang="en-US" sz="3600" dirty="0"/>
              <a:t>Task Group </a:t>
            </a:r>
            <a:r>
              <a:rPr lang="en-US" altLang="zh-CN" sz="3600" dirty="0"/>
              <a:t>bf</a:t>
            </a:r>
            <a:r>
              <a:rPr lang="en-US" altLang="en-US" sz="3600" dirty="0"/>
              <a:t/>
            </a:r>
            <a:br>
              <a:rPr lang="en-US" altLang="en-US" sz="3600" dirty="0"/>
            </a:br>
            <a:r>
              <a:rPr lang="en-US" altLang="en-US" sz="3600" dirty="0"/>
              <a:t>Meeting agenda, </a:t>
            </a:r>
            <a:r>
              <a:rPr lang="en-US" altLang="zh-CN" sz="3600" dirty="0">
                <a:solidFill>
                  <a:srgbClr val="0000FF"/>
                </a:solidFill>
              </a:rPr>
              <a:t>March </a:t>
            </a:r>
            <a:r>
              <a:rPr lang="en-US" altLang="zh-CN" sz="3600" dirty="0" err="1">
                <a:solidFill>
                  <a:srgbClr val="0000FF"/>
                </a:solidFill>
              </a:rPr>
              <a:t>Plenay</a:t>
            </a:r>
            <a:r>
              <a:rPr lang="en-US" altLang="zh-CN" sz="3600" dirty="0">
                <a:solidFill>
                  <a:srgbClr val="0000FF"/>
                </a:solidFill>
              </a:rPr>
              <a:t> </a:t>
            </a:r>
            <a:r>
              <a:rPr lang="en-US" altLang="en-US" sz="3600" dirty="0"/>
              <a:t>2022</a:t>
            </a:r>
            <a:endParaRPr lang="en-US" altLang="en-US" sz="3600" dirty="0" smtClean="0"/>
          </a:p>
        </p:txBody>
      </p:sp>
      <p:sp>
        <p:nvSpPr>
          <p:cNvPr id="4101" name="Rectangle 6"/>
          <p:cNvSpPr>
            <a:spLocks noGrp="1" noChangeArrowheads="1"/>
          </p:cNvSpPr>
          <p:nvPr>
            <p:ph type="body" idx="1"/>
          </p:nvPr>
        </p:nvSpPr>
        <p:spPr>
          <a:xfrm>
            <a:off x="2209800" y="2514600"/>
            <a:ext cx="7772400" cy="381000"/>
          </a:xfrm>
        </p:spPr>
        <p:txBody>
          <a:bodyPr/>
          <a:lstStyle/>
          <a:p>
            <a:pPr algn="ctr">
              <a:buFontTx/>
              <a:buNone/>
            </a:pPr>
            <a:r>
              <a:rPr lang="en-US" altLang="en-US" sz="2000" dirty="0"/>
              <a:t>Date</a:t>
            </a:r>
            <a:r>
              <a:rPr lang="en-US" altLang="en-US" sz="2000"/>
              <a:t>:</a:t>
            </a:r>
            <a:r>
              <a:rPr lang="en-US" altLang="en-US" sz="2000" b="0"/>
              <a:t> </a:t>
            </a:r>
            <a:r>
              <a:rPr lang="en-US" altLang="en-US" sz="2000" b="0" smtClean="0"/>
              <a:t>2021-02-07</a:t>
            </a:r>
            <a:endParaRPr lang="en-US" altLang="en-US" sz="2000" b="0" dirty="0"/>
          </a:p>
        </p:txBody>
      </p:sp>
      <p:sp>
        <p:nvSpPr>
          <p:cNvPr id="4102" name="Rectangle 12"/>
          <p:cNvSpPr>
            <a:spLocks noChangeArrowheads="1"/>
          </p:cNvSpPr>
          <p:nvPr/>
        </p:nvSpPr>
        <p:spPr bwMode="auto">
          <a:xfrm>
            <a:off x="2209800" y="3124200"/>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buFontTx/>
              <a:buNone/>
            </a:pPr>
            <a:r>
              <a:rPr lang="en-US" altLang="en-US" sz="2000"/>
              <a:t> Author:</a:t>
            </a:r>
            <a:endParaRPr lang="en-US" altLang="en-US" sz="2000" b="0"/>
          </a:p>
        </p:txBody>
      </p:sp>
      <p:graphicFrame>
        <p:nvGraphicFramePr>
          <p:cNvPr id="10" name="Table 9"/>
          <p:cNvGraphicFramePr>
            <a:graphicFrameLocks noGrp="1"/>
          </p:cNvGraphicFramePr>
          <p:nvPr>
            <p:extLst>
              <p:ext uri="{D42A27DB-BD31-4B8C-83A1-F6EECF244321}">
                <p14:modId xmlns:p14="http://schemas.microsoft.com/office/powerpoint/2010/main" val="1478343348"/>
              </p:ext>
            </p:extLst>
          </p:nvPr>
        </p:nvGraphicFramePr>
        <p:xfrm>
          <a:off x="2362200" y="3671889"/>
          <a:ext cx="7620000" cy="915353"/>
        </p:xfrm>
        <a:graphic>
          <a:graphicData uri="http://schemas.openxmlformats.org/drawingml/2006/table">
            <a:tbl>
              <a:tblPr firstRow="1" bandRow="1">
                <a:tableStyleId>{F5AB1C69-6EDB-4FF4-983F-18BD219EF322}</a:tableStyleId>
              </a:tblPr>
              <a:tblGrid>
                <a:gridCol w="1524000"/>
                <a:gridCol w="1203158"/>
                <a:gridCol w="2165684"/>
                <a:gridCol w="802105"/>
                <a:gridCol w="1925053"/>
              </a:tblGrid>
              <a:tr h="275273">
                <a:tc>
                  <a:txBody>
                    <a:bodyPr/>
                    <a:lstStyle/>
                    <a:p>
                      <a:pPr algn="ctr"/>
                      <a:r>
                        <a:rPr lang="en-US" sz="1200" dirty="0" smtClean="0">
                          <a:solidFill>
                            <a:schemeClr val="tx1"/>
                          </a:solidFill>
                        </a:rPr>
                        <a:t>Name</a:t>
                      </a:r>
                      <a:endParaRPr lang="en-US" sz="1200" dirty="0">
                        <a:solidFill>
                          <a:schemeClr val="tx1"/>
                        </a:solidFill>
                      </a:endParaRPr>
                    </a:p>
                  </a:txBody>
                  <a:tcPr marT="45691" marB="456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smtClean="0">
                          <a:solidFill>
                            <a:schemeClr val="tx1"/>
                          </a:solidFill>
                        </a:rPr>
                        <a:t>Affiliation</a:t>
                      </a:r>
                      <a:endParaRPr lang="en-US" sz="1200" dirty="0">
                        <a:solidFill>
                          <a:schemeClr val="tx1"/>
                        </a:solidFill>
                      </a:endParaRPr>
                    </a:p>
                  </a:txBody>
                  <a:tcPr marT="45691" marB="456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smtClean="0">
                          <a:solidFill>
                            <a:schemeClr val="tx1"/>
                          </a:solidFill>
                        </a:rPr>
                        <a:t>Address</a:t>
                      </a:r>
                      <a:endParaRPr lang="en-US" sz="1200" dirty="0">
                        <a:solidFill>
                          <a:schemeClr val="tx1"/>
                        </a:solidFill>
                      </a:endParaRPr>
                    </a:p>
                  </a:txBody>
                  <a:tcPr marT="45691" marB="456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smtClean="0">
                          <a:solidFill>
                            <a:schemeClr val="tx1"/>
                          </a:solidFill>
                        </a:rPr>
                        <a:t>Phone</a:t>
                      </a:r>
                      <a:endParaRPr lang="en-US" sz="1200" dirty="0">
                        <a:solidFill>
                          <a:schemeClr val="tx1"/>
                        </a:solidFill>
                      </a:endParaRPr>
                    </a:p>
                  </a:txBody>
                  <a:tcPr marT="45691" marB="456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smtClean="0">
                          <a:solidFill>
                            <a:schemeClr val="tx1"/>
                          </a:solidFill>
                        </a:rPr>
                        <a:t>Email</a:t>
                      </a:r>
                      <a:endParaRPr lang="en-US" sz="1200" dirty="0">
                        <a:solidFill>
                          <a:schemeClr val="tx1"/>
                        </a:solidFill>
                      </a:endParaRPr>
                    </a:p>
                  </a:txBody>
                  <a:tcPr marT="45691" marB="456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863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00"/>
                          </a:solidFill>
                          <a:latin typeface="+mn-lt"/>
                          <a:ea typeface="Times New Roman"/>
                          <a:cs typeface="Arial"/>
                        </a:rPr>
                        <a:t>Tony Xiao Han</a:t>
                      </a:r>
                      <a:endParaRPr lang="en-US" sz="1400" dirty="0" smtClean="0">
                        <a:latin typeface="+mn-lt"/>
                        <a:ea typeface="Times New Roman"/>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b="0" dirty="0" smtClean="0">
                          <a:solidFill>
                            <a:srgbClr val="000000"/>
                          </a:solidFill>
                          <a:latin typeface="+mn-lt"/>
                          <a:ea typeface="Times New Roman"/>
                          <a:cs typeface="Arial"/>
                        </a:rPr>
                        <a:t>Huawei Technologies Co., Ltd.</a:t>
                      </a:r>
                      <a:endParaRPr lang="en-US" sz="1400" b="0" dirty="0">
                        <a:latin typeface="Times New Roman"/>
                        <a:ea typeface="Times New Roman"/>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b="0" dirty="0" smtClean="0">
                          <a:solidFill>
                            <a:srgbClr val="000000"/>
                          </a:solidFill>
                          <a:latin typeface="+mn-lt"/>
                          <a:ea typeface="Times New Roman"/>
                          <a:cs typeface="Arial"/>
                        </a:rPr>
                        <a:t>F3, Huawei Base, Shenzhen, China</a:t>
                      </a:r>
                      <a:endParaRPr lang="en-US" sz="1400" b="0" dirty="0">
                        <a:latin typeface="Times New Roman"/>
                        <a:ea typeface="Times New Roman"/>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endParaRPr lang="en-US" sz="1400" b="0" dirty="0">
                        <a:latin typeface="Times New Roman"/>
                        <a:ea typeface="Times New Roman"/>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latin typeface="+mn-lt"/>
                          <a:ea typeface="Times New Roman"/>
                          <a:cs typeface="Arial"/>
                        </a:rPr>
                        <a:t>Tony.hanxiao@huawei.com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ChangeArrowheads="1"/>
          </p:cNvSpPr>
          <p:nvPr/>
        </p:nvSpPr>
        <p:spPr bwMode="auto">
          <a:xfrm>
            <a:off x="2057400" y="609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endParaRPr lang="en-GB" altLang="en-US" sz="1200" u="sng">
              <a:solidFill>
                <a:srgbClr val="000099"/>
              </a:solidFill>
              <a:latin typeface="Helvetica" panose="020B0604020202020204" pitchFamily="34" charset="0"/>
            </a:endParaRPr>
          </a:p>
        </p:txBody>
      </p:sp>
      <p:sp>
        <p:nvSpPr>
          <p:cNvPr id="13315" name="Rectangle 4"/>
          <p:cNvSpPr>
            <a:spLocks noChangeArrowheads="1"/>
          </p:cNvSpPr>
          <p:nvPr/>
        </p:nvSpPr>
        <p:spPr bwMode="auto">
          <a:xfrm>
            <a:off x="457200" y="1295400"/>
            <a:ext cx="112776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0188" indent="-230188">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230188" indent="-230188">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687388" indent="-230188">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144588" indent="-230188">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nSpc>
                <a:spcPct val="80000"/>
              </a:lnSpc>
              <a:buClr>
                <a:srgbClr val="CC3300"/>
              </a:buClr>
              <a:buSzPct val="50000"/>
              <a:buFont typeface="Monotype Sorts" charset="2"/>
              <a:buChar char="l"/>
            </a:pPr>
            <a:endParaRPr lang="en-US" altLang="en-US" b="0" u="sng" dirty="0">
              <a:solidFill>
                <a:srgbClr val="FF0000"/>
              </a:solidFill>
              <a:latin typeface="Arial" panose="020B0604020202020204" pitchFamily="34" charset="0"/>
            </a:endParaRPr>
          </a:p>
          <a:p>
            <a:pPr algn="just">
              <a:spcAft>
                <a:spcPts val="550"/>
              </a:spcAft>
              <a:buClr>
                <a:srgbClr val="CC3300"/>
              </a:buClr>
              <a:buSzPct val="50000"/>
              <a:buNone/>
            </a:pPr>
            <a:r>
              <a:rPr lang="en-US" altLang="en-US" sz="2000" dirty="0"/>
              <a:t>The patent policy and the procedures used to execute that policy are documented in the:</a:t>
            </a:r>
          </a:p>
          <a:p>
            <a:pPr>
              <a:spcAft>
                <a:spcPts val="550"/>
              </a:spcAft>
              <a:buSzPct val="50000"/>
              <a:buFont typeface="Monotype Sorts" charset="2"/>
              <a:buChar char="l"/>
            </a:pPr>
            <a:r>
              <a:rPr lang="en-US" altLang="en-US" sz="2000" dirty="0"/>
              <a:t>IEEE-SA Standards Board Bylaws (</a:t>
            </a:r>
            <a:r>
              <a:rPr lang="en-US" altLang="en-US" sz="2000" dirty="0">
                <a:hlinkClick r:id="rId3"/>
              </a:rPr>
              <a:t>http://standards.ieee.org/develop/policies/bylaws/sect6-7.html#6</a:t>
            </a:r>
            <a:r>
              <a:rPr lang="en-US" altLang="en-US" sz="2000" dirty="0"/>
              <a:t>)  </a:t>
            </a:r>
          </a:p>
          <a:p>
            <a:pPr>
              <a:spcAft>
                <a:spcPts val="550"/>
              </a:spcAft>
              <a:buSzPct val="50000"/>
              <a:buFont typeface="Monotype Sorts" charset="2"/>
              <a:buChar char="l"/>
            </a:pPr>
            <a:r>
              <a:rPr lang="en-US" altLang="en-US" sz="2000" dirty="0"/>
              <a:t>IEEE-SA Standards Board Operations Manual (</a:t>
            </a:r>
            <a:r>
              <a:rPr lang="en-US" altLang="en-US" sz="2000" dirty="0">
                <a:hlinkClick r:id="rId4"/>
              </a:rPr>
              <a:t>http://standards.ieee.org/develop/policies/opman/sect6.html#6.3</a:t>
            </a:r>
            <a:r>
              <a:rPr lang="en-US" altLang="en-US" sz="2000" dirty="0"/>
              <a:t>)</a:t>
            </a:r>
          </a:p>
          <a:p>
            <a:pPr>
              <a:spcBef>
                <a:spcPts val="1800"/>
              </a:spcBef>
              <a:spcAft>
                <a:spcPts val="550"/>
              </a:spcAft>
              <a:buClr>
                <a:srgbClr val="CC3300"/>
              </a:buClr>
              <a:buSzPct val="50000"/>
              <a:buNone/>
            </a:pPr>
            <a:r>
              <a:rPr lang="en-US" altLang="en-US" sz="2000" dirty="0"/>
              <a:t>Material about the patent policy is available at </a:t>
            </a:r>
            <a:r>
              <a:rPr lang="en-US" altLang="en-US" sz="2000" dirty="0">
                <a:hlinkClick r:id="rId5"/>
              </a:rPr>
              <a:t>http://standards.ieee.org/about/sasb/patcom/materials.html</a:t>
            </a:r>
            <a:endParaRPr lang="en-US" altLang="en-US" sz="2000" dirty="0"/>
          </a:p>
          <a:p>
            <a:pPr algn="just">
              <a:spcBef>
                <a:spcPts val="1800"/>
              </a:spcBef>
              <a:spcAft>
                <a:spcPts val="550"/>
              </a:spcAft>
              <a:buClr>
                <a:srgbClr val="CC3300"/>
              </a:buClr>
              <a:buSzPct val="50000"/>
              <a:buNone/>
            </a:pPr>
            <a:r>
              <a:rPr lang="en-US" altLang="en-US" sz="2000" dirty="0">
                <a:cs typeface="Calibri" panose="020F0502020204030204" pitchFamily="34" charset="0"/>
              </a:rPr>
              <a:t>If you have questions, contact the IEEE-SA Standards Board Patent Committee Administrator at </a:t>
            </a:r>
            <a:r>
              <a:rPr lang="en-US" altLang="en-US" sz="2000" dirty="0">
                <a:cs typeface="Calibri" panose="020F0502020204030204" pitchFamily="34" charset="0"/>
                <a:hlinkClick r:id="rId6"/>
              </a:rPr>
              <a:t>patcom@ieee.org</a:t>
            </a:r>
            <a:endParaRPr lang="en-US" altLang="en-US" sz="2000" dirty="0">
              <a:cs typeface="Calibri" panose="020F0502020204030204" pitchFamily="34" charset="0"/>
            </a:endParaRPr>
          </a:p>
          <a:p>
            <a:pPr algn="just">
              <a:spcBef>
                <a:spcPts val="1800"/>
              </a:spcBef>
              <a:spcAft>
                <a:spcPts val="550"/>
              </a:spcAft>
              <a:buClr>
                <a:srgbClr val="CC3300"/>
              </a:buClr>
              <a:buSzPct val="50000"/>
              <a:buNone/>
            </a:pPr>
            <a:endParaRPr lang="en-US" altLang="en-US" sz="2000" dirty="0">
              <a:cs typeface="Calibri" panose="020F0502020204030204" pitchFamily="34" charset="0"/>
            </a:endParaRPr>
          </a:p>
          <a:p>
            <a:pPr algn="just">
              <a:spcAft>
                <a:spcPts val="550"/>
              </a:spcAft>
              <a:buClr>
                <a:srgbClr val="CC3300"/>
              </a:buClr>
              <a:buSzPct val="50000"/>
              <a:buNone/>
            </a:pPr>
            <a:endParaRPr lang="en-US" altLang="en-US" sz="2000" dirty="0">
              <a:cs typeface="Calibri" panose="020F0502020204030204" pitchFamily="34" charset="0"/>
            </a:endParaRPr>
          </a:p>
          <a:p>
            <a:pPr algn="just">
              <a:spcAft>
                <a:spcPts val="550"/>
              </a:spcAft>
              <a:buClr>
                <a:srgbClr val="CC3300"/>
              </a:buClr>
              <a:buSzPct val="50000"/>
              <a:buFont typeface="Monotype Sorts" charset="2"/>
              <a:buChar char="l"/>
            </a:pPr>
            <a:endParaRPr lang="en-US" altLang="en-US" sz="2800" dirty="0">
              <a:cs typeface="Calibri" panose="020F0502020204030204" pitchFamily="34" charset="0"/>
            </a:endParaRPr>
          </a:p>
          <a:p>
            <a:pPr>
              <a:lnSpc>
                <a:spcPct val="80000"/>
              </a:lnSpc>
              <a:spcAft>
                <a:spcPct val="40000"/>
              </a:spcAft>
              <a:buClr>
                <a:srgbClr val="CC3300"/>
              </a:buClr>
              <a:buSzPct val="50000"/>
              <a:buFont typeface="Monotype Sorts" charset="2"/>
              <a:buChar char="l"/>
            </a:pPr>
            <a:endParaRPr lang="en-US" altLang="en-US" sz="1400" dirty="0">
              <a:cs typeface="Times New Roman" panose="02020603050405020304" pitchFamily="18" charset="0"/>
            </a:endParaRPr>
          </a:p>
        </p:txBody>
      </p:sp>
      <p:sp>
        <p:nvSpPr>
          <p:cNvPr id="13316" name="Rectangle 2"/>
          <p:cNvSpPr txBox="1">
            <a:spLocks noChangeArrowheads="1"/>
          </p:cNvSpPr>
          <p:nvPr/>
        </p:nvSpPr>
        <p:spPr bwMode="auto">
          <a:xfrm>
            <a:off x="2209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solidFill>
                  <a:schemeClr val="tx2"/>
                </a:solidFill>
              </a:rPr>
              <a:t>Patent related information</a:t>
            </a:r>
          </a:p>
        </p:txBody>
      </p:sp>
      <p:sp>
        <p:nvSpPr>
          <p:cNvPr id="13319" name="Text Box 5"/>
          <p:cNvSpPr txBox="1">
            <a:spLocks noChangeArrowheads="1"/>
          </p:cNvSpPr>
          <p:nvPr/>
        </p:nvSpPr>
        <p:spPr bwMode="auto">
          <a:xfrm>
            <a:off x="457200" y="6172200"/>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dirty="0"/>
              <a:t>Slide #4</a:t>
            </a:r>
            <a:endParaRPr lang="en-US" altLang="en-US" b="0"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body" idx="1"/>
          </p:nvPr>
        </p:nvSpPr>
        <p:spPr>
          <a:xfrm>
            <a:off x="457200" y="1676400"/>
            <a:ext cx="11277600" cy="4648200"/>
          </a:xfrm>
        </p:spPr>
        <p:txBody>
          <a:bodyPr/>
          <a:lstStyle/>
          <a:p>
            <a:pPr algn="just">
              <a:buFont typeface="Arial" panose="020B0604020202020204" pitchFamily="34" charset="0"/>
              <a:buChar char="•"/>
            </a:pPr>
            <a:r>
              <a:rPr lang="en-US" altLang="en-US" dirty="0"/>
              <a:t>By participating in this activity, you agree to comply with the IEEE Code of Ethics, all applicable laws, and all IEEE policies and procedures including, but not limited to, the IEEE SA Copyright Policy. </a:t>
            </a:r>
          </a:p>
          <a:p>
            <a:pPr marL="457200" indent="-457200" algn="just">
              <a:spcBef>
                <a:spcPts val="0"/>
              </a:spcBef>
              <a:spcAft>
                <a:spcPts val="0"/>
              </a:spcAft>
              <a:buClr>
                <a:srgbClr val="CC3300"/>
              </a:buClr>
              <a:buSzPct val="50000"/>
              <a:buFont typeface="Arial" panose="020B0604020202020204" pitchFamily="34" charset="0"/>
              <a:buChar char="•"/>
            </a:pPr>
            <a:endParaRPr lang="en-US" altLang="en-US" sz="3200" dirty="0">
              <a:latin typeface="Calibri" pitchFamily="34" charset="0"/>
              <a:cs typeface="Calibri" pitchFamily="34" charset="0"/>
            </a:endParaRPr>
          </a:p>
          <a:p>
            <a:pPr marL="857250" lvl="1" indent="-342900" algn="just">
              <a:buSzPct val="150000"/>
              <a:buFont typeface="Arial" panose="020B0604020202020204" pitchFamily="34" charset="0"/>
              <a:buChar char="•"/>
            </a:pPr>
            <a:r>
              <a:rPr lang="en-US" altLang="en-US" dirty="0"/>
              <a:t>Previously Published material (copyright assertion indicated) shall not be presented/submitted to the Working Group nor incorporated into a Working Group draft unless permission is granted. </a:t>
            </a:r>
          </a:p>
          <a:p>
            <a:pPr marL="857250" lvl="1" indent="-342900" algn="just">
              <a:buSzPct val="150000"/>
              <a:buFont typeface="Arial" panose="020B0604020202020204" pitchFamily="34" charset="0"/>
              <a:buChar char="•"/>
            </a:pPr>
            <a:r>
              <a:rPr lang="en-US" altLang="en-US" dirty="0"/>
              <a:t>Prior to presentation or submission, you shall notify the Working Group Chair of previously Published material and should assist the Chair in obtaining copyright permission acceptable to IEEE SA.</a:t>
            </a:r>
          </a:p>
          <a:p>
            <a:pPr marL="857250" lvl="1" indent="-342900" algn="just">
              <a:buSzPct val="150000"/>
              <a:buFont typeface="Arial" panose="020B0604020202020204" pitchFamily="34" charset="0"/>
              <a:buChar char="•"/>
            </a:pPr>
            <a:r>
              <a:rPr lang="en-US" altLang="en-US" dirty="0"/>
              <a:t>For material that is not previously Published, IEEE is automatically granted a license to use any material that is presented or submitted.</a:t>
            </a:r>
          </a:p>
          <a:p>
            <a:pPr marL="1257300" lvl="2" indent="-342900" algn="just">
              <a:buSzPct val="150000"/>
              <a:buFont typeface="Arial" panose="020B0604020202020204" pitchFamily="34" charset="0"/>
              <a:buChar char="•"/>
            </a:pPr>
            <a:endParaRPr lang="en-US" altLang="en-US" sz="2000" dirty="0"/>
          </a:p>
        </p:txBody>
      </p:sp>
      <p:sp>
        <p:nvSpPr>
          <p:cNvPr id="14341" name="Rectangle 2"/>
          <p:cNvSpPr txBox="1">
            <a:spLocks noChangeArrowheads="1"/>
          </p:cNvSpPr>
          <p:nvPr/>
        </p:nvSpPr>
        <p:spPr bwMode="auto">
          <a:xfrm>
            <a:off x="2209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t>IEEE SA Copyright Policy</a:t>
            </a:r>
            <a:endParaRPr lang="en-US" altLang="en-US" sz="3200" dirty="0">
              <a:solidFill>
                <a:schemeClr val="tx2"/>
              </a:solidFill>
            </a:endParaRPr>
          </a:p>
        </p:txBody>
      </p:sp>
      <p:sp>
        <p:nvSpPr>
          <p:cNvPr id="6" name="Text Box 5"/>
          <p:cNvSpPr txBox="1">
            <a:spLocks noChangeArrowheads="1"/>
          </p:cNvSpPr>
          <p:nvPr/>
        </p:nvSpPr>
        <p:spPr bwMode="auto">
          <a:xfrm>
            <a:off x="457200" y="6172200"/>
            <a:ext cx="96051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dirty="0"/>
              <a:t>Slide </a:t>
            </a:r>
            <a:r>
              <a:rPr lang="en-US" altLang="en-US" sz="1800" u="sng" dirty="0" smtClean="0"/>
              <a:t>#5</a:t>
            </a:r>
            <a:endParaRPr lang="en-US" altLang="en-US" b="0" dirty="0"/>
          </a:p>
        </p:txBody>
      </p:sp>
    </p:spTree>
    <p:extLst>
      <p:ext uri="{BB962C8B-B14F-4D97-AF65-F5344CB8AC3E}">
        <p14:creationId xmlns:p14="http://schemas.microsoft.com/office/powerpoint/2010/main" val="83939501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body" idx="1"/>
          </p:nvPr>
        </p:nvSpPr>
        <p:spPr>
          <a:xfrm>
            <a:off x="457200" y="1524000"/>
            <a:ext cx="11277600" cy="4648200"/>
          </a:xfrm>
        </p:spPr>
        <p:txBody>
          <a:bodyPr/>
          <a:lstStyle/>
          <a:p>
            <a:pPr marL="355600" lvl="2" indent="-285750">
              <a:buSzPct val="150000"/>
              <a:buFont typeface="Arial" panose="020B0604020202020204" pitchFamily="34" charset="0"/>
              <a:buChar char="•"/>
            </a:pPr>
            <a:r>
              <a:rPr lang="en-US" altLang="zh-CN" dirty="0"/>
              <a:t>The IEEE SA Copyright Policy is described in the IEEE SA Standards Board Bylaws and IEEE SA Standards Board Operations Manual</a:t>
            </a:r>
          </a:p>
          <a:p>
            <a:pPr marL="355600" lvl="3" indent="-285750">
              <a:buSzPct val="150000"/>
              <a:buFont typeface="Arial" panose="020B0604020202020204" pitchFamily="34" charset="0"/>
              <a:buChar char="•"/>
            </a:pPr>
            <a:r>
              <a:rPr lang="en-US" altLang="zh-CN" sz="1800" dirty="0"/>
              <a:t>IEEE SA Copyright Policy, see </a:t>
            </a:r>
            <a:br>
              <a:rPr lang="en-US" altLang="zh-CN" sz="1800" dirty="0"/>
            </a:br>
            <a:r>
              <a:rPr lang="en-US" altLang="zh-CN" sz="1800" dirty="0"/>
              <a:t>	Clause 7 of the IEEE SA Standards Board Bylaws</a:t>
            </a:r>
            <a:br>
              <a:rPr lang="en-US" altLang="zh-CN" sz="1800" dirty="0"/>
            </a:br>
            <a:r>
              <a:rPr lang="en-US" altLang="zh-CN" sz="1800" dirty="0"/>
              <a:t> 	</a:t>
            </a:r>
            <a:r>
              <a:rPr lang="en-US" altLang="zh-CN" dirty="0">
                <a:hlinkClick r:id="rId3"/>
              </a:rPr>
              <a:t>https://standards.ieee.org/about/policies/bylaws/sect6-7.html#7</a:t>
            </a:r>
            <a:r>
              <a:rPr lang="en-US" altLang="zh-CN" dirty="0"/>
              <a:t/>
            </a:r>
            <a:br>
              <a:rPr lang="en-US" altLang="zh-CN" dirty="0"/>
            </a:br>
            <a:r>
              <a:rPr lang="en-US" altLang="zh-CN" sz="1800" dirty="0"/>
              <a:t>	Clause 6.1 of the IEEE SA Standards Board Operations Manual</a:t>
            </a:r>
            <a:br>
              <a:rPr lang="en-US" altLang="zh-CN" sz="1800" dirty="0"/>
            </a:br>
            <a:r>
              <a:rPr lang="en-US" altLang="zh-CN" sz="1800" dirty="0"/>
              <a:t>	</a:t>
            </a:r>
            <a:r>
              <a:rPr lang="en-US" altLang="zh-CN" dirty="0">
                <a:hlinkClick r:id="rId4"/>
              </a:rPr>
              <a:t>https://standards.ieee.org/about/policies/opman/sect6.html</a:t>
            </a:r>
            <a:endParaRPr lang="en-US" altLang="zh-CN" dirty="0"/>
          </a:p>
          <a:p>
            <a:pPr marL="355600" lvl="2" indent="-285750">
              <a:buSzPct val="150000"/>
              <a:buFont typeface="Arial" panose="020B0604020202020204" pitchFamily="34" charset="0"/>
              <a:buChar char="•"/>
            </a:pPr>
            <a:r>
              <a:rPr lang="en-US" altLang="zh-CN" dirty="0"/>
              <a:t>IEEE SA Copyright Permission</a:t>
            </a:r>
          </a:p>
          <a:p>
            <a:pPr marL="355600" lvl="3" indent="-285750">
              <a:buSzPct val="150000"/>
              <a:buFont typeface="Arial" panose="020B0604020202020204" pitchFamily="34" charset="0"/>
              <a:buChar char="•"/>
            </a:pPr>
            <a:r>
              <a:rPr lang="en-US" altLang="zh-CN" dirty="0">
                <a:hlinkClick r:id="rId5"/>
              </a:rPr>
              <a:t>https://standards.ieee.org/content/dam/ieee-standards/standards/web/documents/other/permissionltrs.zip</a:t>
            </a:r>
            <a:endParaRPr lang="en-US" altLang="zh-CN" dirty="0"/>
          </a:p>
          <a:p>
            <a:pPr marL="355600" lvl="2" indent="-285750">
              <a:buSzPct val="150000"/>
              <a:buFont typeface="Arial" panose="020B0604020202020204" pitchFamily="34" charset="0"/>
              <a:buChar char="•"/>
            </a:pPr>
            <a:r>
              <a:rPr lang="en-US" altLang="zh-CN" dirty="0"/>
              <a:t>IEEE SA Copyright FAQs</a:t>
            </a:r>
          </a:p>
          <a:p>
            <a:pPr marL="355600" lvl="3" indent="-285750">
              <a:buSzPct val="150000"/>
              <a:buFont typeface="Arial" panose="020B0604020202020204" pitchFamily="34" charset="0"/>
              <a:buChar char="•"/>
            </a:pPr>
            <a:r>
              <a:rPr lang="en-US" altLang="zh-CN" dirty="0">
                <a:hlinkClick r:id="rId6"/>
              </a:rPr>
              <a:t>http://standards.ieee.org/faqs/copyrights.html/</a:t>
            </a:r>
            <a:endParaRPr lang="en-US" altLang="zh-CN" dirty="0"/>
          </a:p>
          <a:p>
            <a:pPr marL="355600" lvl="2" indent="-285750">
              <a:buSzPct val="150000"/>
              <a:buFont typeface="Arial" panose="020B0604020202020204" pitchFamily="34" charset="0"/>
              <a:buChar char="•"/>
            </a:pPr>
            <a:r>
              <a:rPr lang="en-US" altLang="zh-CN" dirty="0"/>
              <a:t>IEEE SA Best Practices for IEEE Standards Development </a:t>
            </a:r>
          </a:p>
          <a:p>
            <a:pPr marL="355600" lvl="3" indent="-285750">
              <a:buSzPct val="150000"/>
              <a:buFont typeface="Arial" panose="020B0604020202020204" pitchFamily="34" charset="0"/>
              <a:buChar char="•"/>
            </a:pPr>
            <a:r>
              <a:rPr lang="en-US" altLang="zh-CN" dirty="0">
                <a:hlinkClick r:id="rId7"/>
              </a:rPr>
              <a:t>http://standards.ieee.org/develop/policies/best_practices_for_ieee_standards_development_051215.pdf</a:t>
            </a:r>
            <a:endParaRPr lang="en-US" altLang="zh-CN" dirty="0"/>
          </a:p>
          <a:p>
            <a:pPr marL="355600" lvl="2" indent="-285750">
              <a:buSzPct val="150000"/>
              <a:buFont typeface="Arial" panose="020B0604020202020204" pitchFamily="34" charset="0"/>
              <a:buChar char="•"/>
            </a:pPr>
            <a:r>
              <a:rPr lang="en-US" altLang="zh-CN" dirty="0"/>
              <a:t>Distribution of Draft Standards (see 6.1.3 of the SASB Operations Manual)</a:t>
            </a:r>
          </a:p>
          <a:p>
            <a:pPr marL="355600" lvl="3" indent="-285750">
              <a:buSzPct val="150000"/>
              <a:buFont typeface="Arial" panose="020B0604020202020204" pitchFamily="34" charset="0"/>
              <a:buChar char="•"/>
            </a:pPr>
            <a:r>
              <a:rPr lang="en-US" altLang="zh-CN" dirty="0">
                <a:hlinkClick r:id="rId4"/>
              </a:rPr>
              <a:t>https://standards.ieee.org/about/policies/opman/sect6.html</a:t>
            </a:r>
            <a:endParaRPr lang="en-US" altLang="zh-CN" dirty="0"/>
          </a:p>
          <a:p>
            <a:pPr marL="355600" lvl="2" indent="-285750">
              <a:buSzPct val="150000"/>
              <a:buFont typeface="Arial" panose="020B0604020202020204" pitchFamily="34" charset="0"/>
              <a:buChar char="•"/>
            </a:pPr>
            <a:endParaRPr lang="en-US" altLang="en-US" sz="1600" dirty="0"/>
          </a:p>
        </p:txBody>
      </p:sp>
      <p:sp>
        <p:nvSpPr>
          <p:cNvPr id="14341" name="Rectangle 2"/>
          <p:cNvSpPr txBox="1">
            <a:spLocks noChangeArrowheads="1"/>
          </p:cNvSpPr>
          <p:nvPr/>
        </p:nvSpPr>
        <p:spPr bwMode="auto">
          <a:xfrm>
            <a:off x="2209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t>IEEE SA Copyright Policy</a:t>
            </a:r>
            <a:endParaRPr lang="en-US" altLang="en-US" sz="3200" dirty="0">
              <a:solidFill>
                <a:schemeClr val="tx2"/>
              </a:solidFill>
            </a:endParaRPr>
          </a:p>
        </p:txBody>
      </p:sp>
      <p:sp>
        <p:nvSpPr>
          <p:cNvPr id="6" name="Text Box 5"/>
          <p:cNvSpPr txBox="1">
            <a:spLocks noChangeArrowheads="1"/>
          </p:cNvSpPr>
          <p:nvPr/>
        </p:nvSpPr>
        <p:spPr bwMode="auto">
          <a:xfrm>
            <a:off x="457200" y="6172200"/>
            <a:ext cx="96051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dirty="0"/>
              <a:t>Slide </a:t>
            </a:r>
            <a:r>
              <a:rPr lang="en-US" altLang="en-US" sz="1800" u="sng" dirty="0" smtClean="0"/>
              <a:t>#6</a:t>
            </a:r>
            <a:endParaRPr lang="en-US" altLang="en-US" b="0" dirty="0"/>
          </a:p>
        </p:txBody>
      </p:sp>
    </p:spTree>
    <p:extLst>
      <p:ext uri="{BB962C8B-B14F-4D97-AF65-F5344CB8AC3E}">
        <p14:creationId xmlns:p14="http://schemas.microsoft.com/office/powerpoint/2010/main" val="285551287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body" idx="1"/>
          </p:nvPr>
        </p:nvSpPr>
        <p:spPr>
          <a:xfrm>
            <a:off x="457200" y="1676400"/>
            <a:ext cx="11277600" cy="4648200"/>
          </a:xfrm>
        </p:spPr>
        <p:txBody>
          <a:bodyPr/>
          <a:lstStyle/>
          <a:p>
            <a:pPr algn="just">
              <a:spcAft>
                <a:spcPts val="600"/>
              </a:spcAft>
            </a:pPr>
            <a:r>
              <a:rPr lang="en-US" altLang="en-US" b="0" dirty="0"/>
              <a:t>All participants in IEEE-SA activities are expected to adhere to the core principles underlying the:</a:t>
            </a:r>
          </a:p>
          <a:p>
            <a:pPr lvl="1">
              <a:buFont typeface="Times New Roman" panose="02020603050405020304" pitchFamily="18" charset="0"/>
              <a:buChar char="−"/>
            </a:pPr>
            <a:r>
              <a:rPr lang="en-US" altLang="en-US" sz="1800" dirty="0">
                <a:hlinkClick r:id="rId3"/>
              </a:rPr>
              <a:t>IEEE Code of Ethics</a:t>
            </a:r>
            <a:endParaRPr lang="en-US" altLang="en-US" sz="1800" dirty="0"/>
          </a:p>
          <a:p>
            <a:pPr lvl="1">
              <a:buFont typeface="Times New Roman" panose="02020603050405020304" pitchFamily="18" charset="0"/>
              <a:buChar char="−"/>
            </a:pPr>
            <a:r>
              <a:rPr lang="en-US" altLang="en-US" sz="1800" dirty="0">
                <a:hlinkClick r:id="rId4"/>
              </a:rPr>
              <a:t>IEEE Code of Conduct</a:t>
            </a:r>
            <a:endParaRPr lang="en-US" altLang="en-US" sz="1800" dirty="0"/>
          </a:p>
          <a:p>
            <a:pPr algn="just">
              <a:spcAft>
                <a:spcPts val="600"/>
              </a:spcAft>
            </a:pPr>
            <a:r>
              <a:rPr lang="en-US" altLang="en-US" b="0" dirty="0"/>
              <a:t>The core principles of the IEEE Codes of Ethics &amp; Conduct are to:</a:t>
            </a:r>
          </a:p>
          <a:p>
            <a:pPr lvl="1" algn="just">
              <a:spcAft>
                <a:spcPts val="600"/>
              </a:spcAft>
            </a:pPr>
            <a:r>
              <a:rPr lang="en-US" altLang="en-US" sz="1800" dirty="0"/>
              <a:t>Uphold the highest standards of integrity, responsible behavior, and ethical and professional conduct</a:t>
            </a:r>
          </a:p>
          <a:p>
            <a:pPr lvl="1" algn="just">
              <a:spcAft>
                <a:spcPts val="600"/>
              </a:spcAft>
            </a:pPr>
            <a:r>
              <a:rPr lang="en-US" altLang="en-US" sz="1800" dirty="0"/>
              <a:t>Treat people fairly and with respect, to not engage in harassment, discrimination, or retaliation, and to protect people's privacy.</a:t>
            </a:r>
          </a:p>
          <a:p>
            <a:pPr lvl="1" algn="just">
              <a:spcAft>
                <a:spcPts val="600"/>
              </a:spcAft>
            </a:pPr>
            <a:r>
              <a:rPr lang="en-US" altLang="en-US" sz="1800" dirty="0"/>
              <a:t>Avoid injuring others, their property, reputation, or employment by false or malicious action</a:t>
            </a:r>
          </a:p>
          <a:p>
            <a:pPr algn="just">
              <a:spcAft>
                <a:spcPts val="600"/>
              </a:spcAft>
            </a:pPr>
            <a:r>
              <a:rPr lang="en-US" altLang="en-US" b="0" dirty="0"/>
              <a:t>The most recent versions of these Codes are available at</a:t>
            </a:r>
          </a:p>
          <a:p>
            <a:pPr lvl="1" algn="just">
              <a:spcAft>
                <a:spcPts val="600"/>
              </a:spcAft>
            </a:pPr>
            <a:r>
              <a:rPr lang="en-US" altLang="en-US" sz="1800" dirty="0">
                <a:hlinkClick r:id="rId5"/>
              </a:rPr>
              <a:t>http://www.ieee.org/about/corporate/governance</a:t>
            </a:r>
            <a:endParaRPr lang="en-US" altLang="en-US" sz="1800" dirty="0"/>
          </a:p>
          <a:p>
            <a:pPr>
              <a:spcAft>
                <a:spcPts val="600"/>
              </a:spcAft>
            </a:pPr>
            <a:endParaRPr lang="en-US" altLang="en-US" sz="3600" dirty="0"/>
          </a:p>
        </p:txBody>
      </p:sp>
      <p:sp>
        <p:nvSpPr>
          <p:cNvPr id="14341" name="Rectangle 2"/>
          <p:cNvSpPr txBox="1">
            <a:spLocks noChangeArrowheads="1"/>
          </p:cNvSpPr>
          <p:nvPr/>
        </p:nvSpPr>
        <p:spPr bwMode="auto">
          <a:xfrm>
            <a:off x="457200" y="533400"/>
            <a:ext cx="11277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solidFill>
                  <a:schemeClr val="tx2"/>
                </a:solidFill>
              </a:rPr>
              <a:t>Participant behavior in IEEE-SA activities is guided by the IEEE Codes of Ethics &amp; Conduct</a:t>
            </a:r>
          </a:p>
        </p:txBody>
      </p:sp>
      <p:sp>
        <p:nvSpPr>
          <p:cNvPr id="6" name="Text Box 5"/>
          <p:cNvSpPr txBox="1">
            <a:spLocks noChangeArrowheads="1"/>
          </p:cNvSpPr>
          <p:nvPr/>
        </p:nvSpPr>
        <p:spPr bwMode="auto">
          <a:xfrm>
            <a:off x="457200" y="6172200"/>
            <a:ext cx="96051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dirty="0"/>
              <a:t>Slide </a:t>
            </a:r>
            <a:r>
              <a:rPr lang="en-US" altLang="en-US" sz="1800" u="sng" dirty="0" smtClean="0"/>
              <a:t>#7</a:t>
            </a:r>
            <a:endParaRPr lang="en-US" altLang="en-US" b="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body" idx="1"/>
          </p:nvPr>
        </p:nvSpPr>
        <p:spPr>
          <a:xfrm>
            <a:off x="457200" y="1676400"/>
            <a:ext cx="11277600" cy="4648200"/>
          </a:xfrm>
        </p:spPr>
        <p:txBody>
          <a:bodyPr/>
          <a:lstStyle/>
          <a:p>
            <a:pPr algn="just"/>
            <a:r>
              <a:rPr lang="en-US" altLang="en-US" sz="2000" dirty="0"/>
              <a:t>The </a:t>
            </a:r>
            <a:r>
              <a:rPr lang="en-US" altLang="en-US" sz="2000" dirty="0">
                <a:hlinkClick r:id="rId3"/>
              </a:rPr>
              <a:t>IEEE-SA Standards Board Bylaws </a:t>
            </a:r>
            <a:r>
              <a:rPr lang="en-US" altLang="en-US" sz="2000" dirty="0"/>
              <a:t>require that “participants in the IEEE standards development individual process shall act based on their qualifications and experience”</a:t>
            </a:r>
          </a:p>
          <a:p>
            <a:pPr algn="just"/>
            <a:r>
              <a:rPr lang="en-US" altLang="en-US" sz="2000" dirty="0"/>
              <a:t>This means participants:</a:t>
            </a:r>
          </a:p>
          <a:p>
            <a:pPr lvl="1" algn="just">
              <a:buFont typeface="Times New Roman" panose="02020603050405020304" pitchFamily="18" charset="0"/>
              <a:buChar char="−"/>
            </a:pPr>
            <a:r>
              <a:rPr lang="en-US" altLang="en-US" sz="1800" b="1" dirty="0">
                <a:solidFill>
                  <a:srgbClr val="00B050"/>
                </a:solidFill>
              </a:rPr>
              <a:t>Shall act &amp; vote </a:t>
            </a:r>
            <a:r>
              <a:rPr lang="en-US" altLang="en-US" sz="1800" dirty="0"/>
              <a:t>based on their personal &amp; independent opinions derived from their expertise, knowledge, and qualifications</a:t>
            </a:r>
          </a:p>
          <a:p>
            <a:pPr lvl="1" algn="just">
              <a:buFont typeface="Times New Roman" panose="02020603050405020304" pitchFamily="18" charset="0"/>
              <a:buChar char="−"/>
            </a:pPr>
            <a:r>
              <a:rPr lang="en-US" altLang="en-US" sz="1800" b="1" dirty="0">
                <a:solidFill>
                  <a:srgbClr val="FF0000"/>
                </a:solidFill>
              </a:rPr>
              <a:t>Shall not act or vote </a:t>
            </a:r>
            <a:r>
              <a:rPr lang="en-US" altLang="en-US" sz="1800" dirty="0"/>
              <a:t>based on any obligation to or any direction from any other person or organization, including an employer or client, regardless of any external commitments, agreements, contracts, or orders</a:t>
            </a:r>
          </a:p>
          <a:p>
            <a:pPr lvl="1" algn="just">
              <a:buFont typeface="Times New Roman" panose="02020603050405020304" pitchFamily="18" charset="0"/>
              <a:buChar char="−"/>
            </a:pPr>
            <a:r>
              <a:rPr lang="en-US" altLang="en-US" sz="1800" b="1" dirty="0">
                <a:solidFill>
                  <a:srgbClr val="FF0000"/>
                </a:solidFill>
              </a:rPr>
              <a:t>Shall not direct </a:t>
            </a:r>
            <a:r>
              <a:rPr lang="en-US" altLang="en-US" sz="1800" dirty="0"/>
              <a:t>the actions or votes of other participants or retaliate against other participants for fulfilling their responsibility to act &amp; vote based on their personal &amp; independently developed opinions</a:t>
            </a:r>
          </a:p>
          <a:p>
            <a:pPr algn="just"/>
            <a:r>
              <a:rPr lang="en-US" altLang="en-US" sz="2000" dirty="0"/>
              <a:t>By participating in standards activities using the “</a:t>
            </a:r>
            <a:r>
              <a:rPr lang="en-US" altLang="en-US" sz="2000" i="1" dirty="0"/>
              <a:t>individual process</a:t>
            </a:r>
            <a:r>
              <a:rPr lang="en-US" altLang="en-US" sz="2000" dirty="0"/>
              <a:t>”, you are deemed to accept these requirements; if you are unable to satisfy these requirements then you shall immediately cease any participation</a:t>
            </a:r>
          </a:p>
        </p:txBody>
      </p:sp>
      <p:sp>
        <p:nvSpPr>
          <p:cNvPr id="15365" name="Rectangle 2"/>
          <p:cNvSpPr txBox="1">
            <a:spLocks noChangeArrowheads="1"/>
          </p:cNvSpPr>
          <p:nvPr/>
        </p:nvSpPr>
        <p:spPr bwMode="auto">
          <a:xfrm>
            <a:off x="457200" y="533400"/>
            <a:ext cx="11277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t>Participants in the IEEE-SA “individual process” shall act independently of others, including employers</a:t>
            </a:r>
            <a:endParaRPr lang="en-US" altLang="en-US" sz="3200" dirty="0">
              <a:solidFill>
                <a:schemeClr val="tx2"/>
              </a:solidFill>
            </a:endParaRPr>
          </a:p>
        </p:txBody>
      </p:sp>
      <p:sp>
        <p:nvSpPr>
          <p:cNvPr id="6" name="Text Box 5"/>
          <p:cNvSpPr txBox="1">
            <a:spLocks noChangeArrowheads="1"/>
          </p:cNvSpPr>
          <p:nvPr/>
        </p:nvSpPr>
        <p:spPr bwMode="auto">
          <a:xfrm>
            <a:off x="457200" y="6172200"/>
            <a:ext cx="96051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dirty="0"/>
              <a:t>Slide </a:t>
            </a:r>
            <a:r>
              <a:rPr lang="en-US" altLang="en-US" sz="1800" u="sng" dirty="0" smtClean="0"/>
              <a:t>#8</a:t>
            </a:r>
            <a:endParaRPr lang="en-US" altLang="en-US" b="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body" idx="1"/>
          </p:nvPr>
        </p:nvSpPr>
        <p:spPr>
          <a:xfrm>
            <a:off x="457200" y="1676400"/>
            <a:ext cx="11277600" cy="4648200"/>
          </a:xfrm>
        </p:spPr>
        <p:txBody>
          <a:bodyPr/>
          <a:lstStyle/>
          <a:p>
            <a:pPr algn="just"/>
            <a:r>
              <a:rPr lang="en-US" altLang="en-US" sz="2000" dirty="0"/>
              <a:t>The </a:t>
            </a:r>
            <a:r>
              <a:rPr lang="en-US" altLang="en-US" sz="2000" dirty="0">
                <a:hlinkClick r:id="rId3"/>
              </a:rPr>
              <a:t>IEEE-SA Standards Board Bylaws </a:t>
            </a:r>
            <a:r>
              <a:rPr lang="en-US" altLang="en-US" sz="2000" dirty="0"/>
              <a:t>(clause 5.2.1.3) specifies that “</a:t>
            </a:r>
            <a:r>
              <a:rPr lang="en-US" altLang="en-US" sz="2000" i="1" dirty="0"/>
              <a:t>the standards development process shall not be dominated by any single interest category, individual, or organization</a:t>
            </a:r>
            <a:r>
              <a:rPr lang="en-US" altLang="en-US" sz="2000" dirty="0"/>
              <a:t>”</a:t>
            </a:r>
          </a:p>
          <a:p>
            <a:pPr lvl="1" algn="just">
              <a:buFont typeface="Times New Roman" panose="02020603050405020304" pitchFamily="18" charset="0"/>
              <a:buChar char="−"/>
            </a:pPr>
            <a:r>
              <a:rPr lang="en-US" altLang="en-US" dirty="0"/>
              <a:t>This means no participant may exercise “</a:t>
            </a:r>
            <a:r>
              <a:rPr lang="en-US" altLang="en-US" i="1" dirty="0"/>
              <a:t>authority, leadership, or influence by reason of superior leverage, strength, or representation to the exclusion of fair and equitable consideration of other viewpoints</a:t>
            </a:r>
            <a:r>
              <a:rPr lang="en-US" altLang="en-US" dirty="0"/>
              <a:t>” or “</a:t>
            </a:r>
            <a:r>
              <a:rPr lang="en-US" altLang="en-US" i="1" dirty="0"/>
              <a:t>to hinder the progress of the standards development activity</a:t>
            </a:r>
            <a:r>
              <a:rPr lang="en-US" altLang="en-US" dirty="0"/>
              <a:t>”</a:t>
            </a:r>
          </a:p>
          <a:p>
            <a:pPr algn="just">
              <a:spcBef>
                <a:spcPts val="1200"/>
              </a:spcBef>
            </a:pPr>
            <a:r>
              <a:rPr lang="en-US" altLang="en-US" sz="2000" dirty="0"/>
              <a:t>This rule applies equally to those participating in a standards development project and to that project’s leadership group</a:t>
            </a:r>
          </a:p>
          <a:p>
            <a:pPr algn="just">
              <a:spcBef>
                <a:spcPts val="1200"/>
              </a:spcBef>
            </a:pPr>
            <a:r>
              <a:rPr lang="en-US" altLang="en-US" sz="2000" dirty="0"/>
              <a:t>Any person who reasonably suspects that dominance is occurring in a standards development project is encouraged to bring the issue to the attention of the Standards Committee or the project’s IEEE-SA Program Manager</a:t>
            </a:r>
            <a:endParaRPr lang="en-US" altLang="en-US" sz="2800" dirty="0" smtClean="0"/>
          </a:p>
        </p:txBody>
      </p:sp>
      <p:sp>
        <p:nvSpPr>
          <p:cNvPr id="16389" name="Rectangle 2"/>
          <p:cNvSpPr txBox="1">
            <a:spLocks noChangeArrowheads="1"/>
          </p:cNvSpPr>
          <p:nvPr/>
        </p:nvSpPr>
        <p:spPr bwMode="auto">
          <a:xfrm>
            <a:off x="457200" y="533400"/>
            <a:ext cx="11277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t>IEEE-SA standards activities shall allow the fair &amp;</a:t>
            </a:r>
            <a:br>
              <a:rPr lang="en-US" altLang="en-US" sz="3200" dirty="0"/>
            </a:br>
            <a:r>
              <a:rPr lang="en-US" altLang="en-US" sz="3200" dirty="0"/>
              <a:t>equitable consideration of all viewpoints</a:t>
            </a:r>
            <a:endParaRPr lang="en-US" altLang="en-US" sz="3200" dirty="0">
              <a:solidFill>
                <a:schemeClr val="tx2"/>
              </a:solidFill>
            </a:endParaRPr>
          </a:p>
        </p:txBody>
      </p:sp>
      <p:sp>
        <p:nvSpPr>
          <p:cNvPr id="6" name="Text Box 5"/>
          <p:cNvSpPr txBox="1">
            <a:spLocks noChangeArrowheads="1"/>
          </p:cNvSpPr>
          <p:nvPr/>
        </p:nvSpPr>
        <p:spPr bwMode="auto">
          <a:xfrm>
            <a:off x="457200" y="6172200"/>
            <a:ext cx="96051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dirty="0"/>
              <a:t>Slide </a:t>
            </a:r>
            <a:r>
              <a:rPr lang="en-US" altLang="en-US" sz="1800" u="sng" dirty="0" smtClean="0"/>
              <a:t>#9</a:t>
            </a:r>
            <a:endParaRPr lang="en-US" altLang="en-US" b="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txBox="1">
            <a:spLocks noChangeArrowheads="1"/>
          </p:cNvSpPr>
          <p:nvPr/>
        </p:nvSpPr>
        <p:spPr bwMode="auto">
          <a:xfrm>
            <a:off x="2209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solidFill>
                  <a:schemeClr val="tx2"/>
                </a:solidFill>
              </a:rPr>
              <a:t>Required notices</a:t>
            </a:r>
          </a:p>
        </p:txBody>
      </p:sp>
      <p:sp>
        <p:nvSpPr>
          <p:cNvPr id="17412" name="Rectangle 3"/>
          <p:cNvSpPr txBox="1">
            <a:spLocks noChangeArrowheads="1"/>
          </p:cNvSpPr>
          <p:nvPr/>
        </p:nvSpPr>
        <p:spPr bwMode="auto">
          <a:xfrm>
            <a:off x="457200" y="1676400"/>
            <a:ext cx="11277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just">
              <a:spcBef>
                <a:spcPts val="300"/>
              </a:spcBef>
              <a:buNone/>
            </a:pPr>
            <a:r>
              <a:rPr lang="en-US" altLang="en-US" dirty="0"/>
              <a:t>Patent FAQ </a:t>
            </a:r>
          </a:p>
          <a:p>
            <a:pPr>
              <a:spcBef>
                <a:spcPct val="0"/>
              </a:spcBef>
              <a:spcAft>
                <a:spcPts val="900"/>
              </a:spcAft>
              <a:buNone/>
            </a:pPr>
            <a:r>
              <a:rPr lang="en-US" altLang="en-US" sz="1800" dirty="0">
                <a:hlinkClick r:id="rId3"/>
              </a:rPr>
              <a:t>http://standards.ieee.org/board/pat/faq.pdf</a:t>
            </a:r>
            <a:r>
              <a:rPr lang="en-US" altLang="en-US" sz="1800" dirty="0"/>
              <a:t> </a:t>
            </a:r>
          </a:p>
          <a:p>
            <a:pPr algn="just">
              <a:spcBef>
                <a:spcPts val="300"/>
              </a:spcBef>
              <a:buNone/>
            </a:pPr>
            <a:r>
              <a:rPr lang="en-US" altLang="en-US" dirty="0"/>
              <a:t>Disclosure of Affiliation</a:t>
            </a:r>
          </a:p>
          <a:p>
            <a:pPr algn="just">
              <a:spcBef>
                <a:spcPts val="300"/>
              </a:spcBef>
              <a:buNone/>
            </a:pPr>
            <a:r>
              <a:rPr lang="en-US" altLang="en-US" sz="1800" dirty="0">
                <a:hlinkClick r:id="rId4"/>
              </a:rPr>
              <a:t>http://standards.ieee.org/faqs/affiliationFAQ.html</a:t>
            </a:r>
            <a:endParaRPr lang="en-US" altLang="en-US" dirty="0"/>
          </a:p>
          <a:p>
            <a:pPr algn="just">
              <a:spcBef>
                <a:spcPts val="1200"/>
              </a:spcBef>
              <a:buNone/>
            </a:pPr>
            <a:r>
              <a:rPr lang="en-US" altLang="en-US" dirty="0"/>
              <a:t>Anti-Trust Guidelines </a:t>
            </a:r>
          </a:p>
          <a:p>
            <a:pPr algn="just">
              <a:spcBef>
                <a:spcPct val="0"/>
              </a:spcBef>
              <a:spcAft>
                <a:spcPts val="900"/>
              </a:spcAft>
              <a:buNone/>
            </a:pPr>
            <a:r>
              <a:rPr lang="en-US" altLang="en-US" sz="1800" dirty="0">
                <a:hlinkClick r:id="rId5"/>
              </a:rPr>
              <a:t>http://standards.ieee.org/resources/antitrust-guidelines.pdf</a:t>
            </a:r>
            <a:endParaRPr lang="en-US" altLang="en-US" dirty="0"/>
          </a:p>
          <a:p>
            <a:pPr algn="just">
              <a:spcBef>
                <a:spcPts val="300"/>
              </a:spcBef>
              <a:buNone/>
            </a:pPr>
            <a:r>
              <a:rPr lang="en-US" altLang="en-US" dirty="0"/>
              <a:t>Code of Ethics</a:t>
            </a:r>
          </a:p>
          <a:p>
            <a:pPr>
              <a:spcBef>
                <a:spcPct val="0"/>
              </a:spcBef>
              <a:spcAft>
                <a:spcPts val="900"/>
              </a:spcAft>
              <a:buNone/>
            </a:pPr>
            <a:r>
              <a:rPr lang="en-US" altLang="en-US" sz="1800" dirty="0">
                <a:hlinkClick r:id="rId6"/>
              </a:rPr>
              <a:t>http://www.ieee.org/web/membership/ethics/code_ethics.html</a:t>
            </a:r>
            <a:r>
              <a:rPr lang="en-US" altLang="en-US" sz="1800" dirty="0"/>
              <a:t>  </a:t>
            </a:r>
            <a:endParaRPr lang="en-US" altLang="en-US" dirty="0"/>
          </a:p>
          <a:p>
            <a:pPr algn="just">
              <a:spcBef>
                <a:spcPts val="300"/>
              </a:spcBef>
              <a:buNone/>
            </a:pPr>
            <a:r>
              <a:rPr lang="en-US" altLang="en-US" dirty="0"/>
              <a:t>IEEE 802.11 Working Group Operations Manual </a:t>
            </a:r>
          </a:p>
          <a:p>
            <a:pPr algn="just">
              <a:spcBef>
                <a:spcPts val="300"/>
              </a:spcBef>
              <a:spcAft>
                <a:spcPts val="300"/>
              </a:spcAft>
              <a:buNone/>
            </a:pPr>
            <a:r>
              <a:rPr lang="nl-NL" altLang="en-US" sz="1800" dirty="0">
                <a:hlinkClick r:id="rId7"/>
              </a:rPr>
              <a:t>https://mentor.ieee.org/802.11/dcn/14/11-14-0629-22-0000-802-11-operations-manual.docx</a:t>
            </a:r>
            <a:r>
              <a:rPr lang="nl-NL" altLang="en-US" sz="1800" dirty="0"/>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txBox="1">
            <a:spLocks noChangeArrowheads="1"/>
          </p:cNvSpPr>
          <p:nvPr/>
        </p:nvSpPr>
        <p:spPr bwMode="auto">
          <a:xfrm>
            <a:off x="2209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solidFill>
                  <a:schemeClr val="tx2"/>
                </a:solidFill>
              </a:rPr>
              <a:t>Agenda items on </a:t>
            </a:r>
            <a:r>
              <a:rPr lang="en-US" altLang="en-US" sz="3200" dirty="0" smtClean="0">
                <a:solidFill>
                  <a:srgbClr val="0000FF"/>
                </a:solidFill>
                <a:cs typeface="Times New Roman" panose="02020603050405020304" pitchFamily="18" charset="0"/>
              </a:rPr>
              <a:t>March 8 </a:t>
            </a:r>
            <a:endParaRPr lang="en-US" altLang="en-US" sz="3200" dirty="0">
              <a:solidFill>
                <a:srgbClr val="0000FF"/>
              </a:solidFill>
              <a:cs typeface="Times New Roman" panose="02020603050405020304" pitchFamily="18" charset="0"/>
            </a:endParaRPr>
          </a:p>
        </p:txBody>
      </p:sp>
      <p:sp>
        <p:nvSpPr>
          <p:cNvPr id="18436" name="Rectangle 3"/>
          <p:cNvSpPr txBox="1">
            <a:spLocks noChangeArrowheads="1"/>
          </p:cNvSpPr>
          <p:nvPr/>
        </p:nvSpPr>
        <p:spPr bwMode="auto">
          <a:xfrm>
            <a:off x="457200" y="1295400"/>
            <a:ext cx="11277600" cy="514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just"/>
            <a:r>
              <a:rPr lang="en-US" altLang="en-US" sz="1600" dirty="0"/>
              <a:t>Call the meeting to order</a:t>
            </a:r>
          </a:p>
          <a:p>
            <a:pPr algn="just"/>
            <a:r>
              <a:rPr lang="en-US" altLang="en-US" sz="1600" dirty="0"/>
              <a:t>Patent policy and logistics</a:t>
            </a:r>
          </a:p>
          <a:p>
            <a:r>
              <a:rPr lang="en-US" altLang="en-US" sz="1600" dirty="0">
                <a:solidFill>
                  <a:srgbClr val="0000FF"/>
                </a:solidFill>
              </a:rPr>
              <a:t>Approve </a:t>
            </a:r>
            <a:r>
              <a:rPr lang="en-US" altLang="zh-CN" sz="1600" dirty="0" err="1">
                <a:solidFill>
                  <a:srgbClr val="0000FF"/>
                </a:solidFill>
              </a:rPr>
              <a:t>TGbf</a:t>
            </a:r>
            <a:r>
              <a:rPr lang="en-US" altLang="en-US" sz="1600" dirty="0">
                <a:solidFill>
                  <a:srgbClr val="0000FF"/>
                </a:solidFill>
              </a:rPr>
              <a:t> meeting minutes</a:t>
            </a:r>
          </a:p>
          <a:p>
            <a:r>
              <a:rPr lang="en-US" altLang="zh-CN" sz="1600" dirty="0" err="1" smtClean="0"/>
              <a:t>TGbf</a:t>
            </a:r>
            <a:r>
              <a:rPr lang="en-US" altLang="zh-CN" sz="1600" dirty="0" smtClean="0"/>
              <a:t> </a:t>
            </a:r>
            <a:r>
              <a:rPr lang="en-US" altLang="zh-CN" sz="1600" dirty="0"/>
              <a:t>Timeline</a:t>
            </a:r>
          </a:p>
          <a:p>
            <a:pPr algn="just"/>
            <a:r>
              <a:rPr lang="en-US" altLang="en-US" sz="1600" dirty="0"/>
              <a:t>Call for contribution</a:t>
            </a:r>
          </a:p>
          <a:p>
            <a:pPr algn="just"/>
            <a:r>
              <a:rPr lang="en-US" altLang="en-US" sz="1600" dirty="0"/>
              <a:t>Teleconference </a:t>
            </a:r>
            <a:r>
              <a:rPr lang="en-US" altLang="en-US" sz="1600" dirty="0" smtClean="0"/>
              <a:t>Times</a:t>
            </a:r>
          </a:p>
          <a:p>
            <a:pPr algn="just"/>
            <a:r>
              <a:rPr lang="en-US" altLang="en-US" sz="1600" dirty="0" smtClean="0"/>
              <a:t>Presentation </a:t>
            </a:r>
            <a:r>
              <a:rPr lang="en-US" altLang="en-US" sz="1600" dirty="0"/>
              <a:t>of submissions</a:t>
            </a:r>
          </a:p>
          <a:p>
            <a:pPr algn="just"/>
            <a:r>
              <a:rPr lang="en-US" altLang="zh-CN" sz="1600" dirty="0"/>
              <a:t>Motion </a:t>
            </a:r>
            <a:r>
              <a:rPr lang="en-US" altLang="zh-CN" sz="1600"/>
              <a:t>(</a:t>
            </a:r>
            <a:r>
              <a:rPr lang="en-US" altLang="zh-CN" sz="1600" smtClean="0">
                <a:solidFill>
                  <a:srgbClr val="0000FF"/>
                </a:solidFill>
              </a:rPr>
              <a:t>67-81</a:t>
            </a:r>
            <a:r>
              <a:rPr lang="en-US" altLang="zh-CN" sz="1600" smtClean="0"/>
              <a:t>)</a:t>
            </a:r>
            <a:endParaRPr lang="en-US" altLang="en-US" sz="1600" dirty="0"/>
          </a:p>
          <a:p>
            <a:pPr algn="just"/>
            <a:endParaRPr lang="en-US" altLang="en-US" sz="1600" dirty="0" smtClean="0"/>
          </a:p>
          <a:p>
            <a:pPr algn="just"/>
            <a:endParaRPr lang="en-US" altLang="en-US" sz="1600" dirty="0"/>
          </a:p>
          <a:p>
            <a:pPr algn="just"/>
            <a:endParaRPr lang="en-US" altLang="en-US" sz="1600" dirty="0"/>
          </a:p>
          <a:p>
            <a:pPr algn="just"/>
            <a:endParaRPr lang="en-US" altLang="en-US" sz="1600" dirty="0"/>
          </a:p>
          <a:p>
            <a:pPr lvl="1" algn="just"/>
            <a:endParaRPr lang="en-US" altLang="en-US" sz="1200" dirty="0"/>
          </a:p>
          <a:p>
            <a:pPr algn="just"/>
            <a:endParaRPr lang="en-US" altLang="en-US" sz="1600" dirty="0"/>
          </a:p>
          <a:p>
            <a:pPr algn="just"/>
            <a:endParaRPr lang="en-US" altLang="en-US" sz="1600" dirty="0"/>
          </a:p>
          <a:p>
            <a:pPr algn="just"/>
            <a:endParaRPr lang="en-US" altLang="en-US" sz="200" dirty="0"/>
          </a:p>
          <a:p>
            <a:pPr algn="just"/>
            <a:r>
              <a:rPr lang="en-US" altLang="en-US" sz="1600" dirty="0"/>
              <a:t>Any other business</a:t>
            </a:r>
            <a:endParaRPr lang="en-US" altLang="en-US" sz="1100" dirty="0"/>
          </a:p>
          <a:p>
            <a:pPr lvl="1" algn="just"/>
            <a:r>
              <a:rPr lang="en-US" altLang="en-US" sz="1200" dirty="0"/>
              <a:t>?</a:t>
            </a:r>
          </a:p>
          <a:p>
            <a:pPr marL="342900" lvl="1" indent="-342900" algn="just">
              <a:buFontTx/>
              <a:buChar char="•"/>
            </a:pPr>
            <a:r>
              <a:rPr lang="en-US" altLang="en-US" sz="1600" b="1" dirty="0">
                <a:solidFill>
                  <a:srgbClr val="0000FF"/>
                </a:solidFill>
              </a:rPr>
              <a:t>Recess</a:t>
            </a:r>
          </a:p>
          <a:p>
            <a:pPr marL="0" lvl="1" indent="0" algn="just">
              <a:buNone/>
            </a:pPr>
            <a:endParaRPr lang="en-US" altLang="en-US" sz="1600" b="1" dirty="0"/>
          </a:p>
        </p:txBody>
      </p:sp>
      <p:sp>
        <p:nvSpPr>
          <p:cNvPr id="8" name="TextBox 7"/>
          <p:cNvSpPr txBox="1"/>
          <p:nvPr/>
        </p:nvSpPr>
        <p:spPr>
          <a:xfrm>
            <a:off x="10102913" y="637921"/>
            <a:ext cx="2089087" cy="857758"/>
          </a:xfrm>
          <a:prstGeom prst="rect">
            <a:avLst/>
          </a:prstGeom>
          <a:noFill/>
        </p:spPr>
        <p:txBody>
          <a:bodyPr>
            <a:noAutofit/>
          </a:bodyPr>
          <a:lstStyle/>
          <a:p>
            <a:pPr algn="just">
              <a:defRPr/>
            </a:pPr>
            <a:r>
              <a:rPr lang="en-US" sz="1000" b="1" dirty="0"/>
              <a:t>Notes:  </a:t>
            </a:r>
          </a:p>
          <a:p>
            <a:pPr marL="90488" lvl="1" indent="-90488" algn="just">
              <a:buFont typeface="Arial" panose="020B0604020202020204" pitchFamily="34" charset="0"/>
              <a:buChar char="•"/>
              <a:defRPr/>
            </a:pPr>
            <a:r>
              <a:rPr lang="en-US" sz="800" dirty="0">
                <a:solidFill>
                  <a:srgbClr val="00B050"/>
                </a:solidFill>
              </a:rPr>
              <a:t>Docs in green have been presented.</a:t>
            </a:r>
          </a:p>
          <a:p>
            <a:pPr marL="90488" lvl="1" indent="-90488" algn="just">
              <a:buFont typeface="Arial" panose="020B0604020202020204" pitchFamily="34" charset="0"/>
              <a:buChar char="•"/>
              <a:defRPr/>
            </a:pPr>
            <a:r>
              <a:rPr lang="en-US" sz="800" dirty="0">
                <a:solidFill>
                  <a:srgbClr val="FF0000"/>
                </a:solidFill>
              </a:rPr>
              <a:t>Docs in red have been withdrawn.</a:t>
            </a:r>
          </a:p>
          <a:p>
            <a:pPr marL="90488" lvl="1" indent="-90488" algn="just">
              <a:buFont typeface="Arial" panose="020B0604020202020204" pitchFamily="34" charset="0"/>
              <a:buChar char="•"/>
              <a:defRPr/>
            </a:pPr>
            <a:r>
              <a:rPr lang="en-US" sz="800" dirty="0"/>
              <a:t>Docs in black have NOT been presented.</a:t>
            </a:r>
          </a:p>
          <a:p>
            <a:pPr marL="90488" lvl="1" indent="-90488" algn="just">
              <a:buFont typeface="Arial" panose="020B0604020202020204" pitchFamily="34" charset="0"/>
              <a:buChar char="•"/>
              <a:defRPr/>
            </a:pPr>
            <a:r>
              <a:rPr lang="en-US" altLang="zh-CN" sz="800" dirty="0">
                <a:solidFill>
                  <a:srgbClr val="0000FF"/>
                </a:solidFill>
              </a:rPr>
              <a:t>Docs in blue were presented but need more discussion or deferred</a:t>
            </a:r>
          </a:p>
        </p:txBody>
      </p:sp>
      <p:graphicFrame>
        <p:nvGraphicFramePr>
          <p:cNvPr id="9" name="表格 10"/>
          <p:cNvGraphicFramePr>
            <a:graphicFrameLocks noGrp="1"/>
          </p:cNvGraphicFramePr>
          <p:nvPr>
            <p:extLst>
              <p:ext uri="{D42A27DB-BD31-4B8C-83A1-F6EECF244321}">
                <p14:modId xmlns:p14="http://schemas.microsoft.com/office/powerpoint/2010/main" val="3567188604"/>
              </p:ext>
            </p:extLst>
          </p:nvPr>
        </p:nvGraphicFramePr>
        <p:xfrm>
          <a:off x="3733800" y="1495679"/>
          <a:ext cx="8305801" cy="4318050"/>
        </p:xfrm>
        <a:graphic>
          <a:graphicData uri="http://schemas.openxmlformats.org/drawingml/2006/table">
            <a:tbl>
              <a:tblPr firstRow="1" bandRow="1">
                <a:tableStyleId>{C4B1156A-380E-4F78-BDF5-A606A8083BF9}</a:tableStyleId>
              </a:tblPr>
              <a:tblGrid>
                <a:gridCol w="738738"/>
                <a:gridCol w="2009945"/>
                <a:gridCol w="4123023"/>
                <a:gridCol w="1434095"/>
              </a:tblGrid>
              <a:tr h="202319">
                <a:tc>
                  <a:txBody>
                    <a:bodyPr/>
                    <a:lstStyle/>
                    <a:p>
                      <a:pPr algn="ctr"/>
                      <a:r>
                        <a:rPr lang="en-US" altLang="zh-CN" sz="1400" dirty="0" smtClean="0"/>
                        <a:t>DCN</a:t>
                      </a:r>
                      <a:endParaRPr lang="zh-CN" altLang="en-US" sz="1400" dirty="0"/>
                    </a:p>
                  </a:txBody>
                  <a:tcPr marL="36000" marR="36000" marT="17925" marB="17925" anchor="ctr"/>
                </a:tc>
                <a:tc>
                  <a:txBody>
                    <a:bodyPr/>
                    <a:lstStyle/>
                    <a:p>
                      <a:pPr algn="ctr"/>
                      <a:r>
                        <a:rPr lang="en-US" altLang="zh-CN" sz="1400" dirty="0" smtClean="0"/>
                        <a:t>Author</a:t>
                      </a:r>
                      <a:endParaRPr lang="zh-CN" altLang="en-US" sz="1400" dirty="0"/>
                    </a:p>
                  </a:txBody>
                  <a:tcPr marL="36000" marR="36000" marT="17925" marB="17925" anchor="ctr"/>
                </a:tc>
                <a:tc>
                  <a:txBody>
                    <a:bodyPr/>
                    <a:lstStyle/>
                    <a:p>
                      <a:pPr algn="ctr"/>
                      <a:r>
                        <a:rPr lang="en-US" altLang="zh-CN" sz="1400" dirty="0" smtClean="0"/>
                        <a:t>Title</a:t>
                      </a:r>
                      <a:endParaRPr lang="zh-CN" altLang="en-US" sz="1400" dirty="0"/>
                    </a:p>
                  </a:txBody>
                  <a:tcPr marL="36000" marR="36000" marT="17925" marB="17925" anchor="ctr"/>
                </a:tc>
                <a:tc>
                  <a:txBody>
                    <a:bodyPr/>
                    <a:lstStyle/>
                    <a:p>
                      <a:pPr marL="0" algn="ctr" defTabSz="914400" rtl="0" eaLnBrk="1" latinLnBrk="0" hangingPunct="1"/>
                      <a:r>
                        <a:rPr lang="en-US" sz="1400" kern="1200" dirty="0" smtClean="0"/>
                        <a:t>Time duration</a:t>
                      </a:r>
                      <a:endParaRPr lang="zh-CN" altLang="en-US" sz="1400" b="1" kern="1200" dirty="0">
                        <a:solidFill>
                          <a:schemeClr val="lt1"/>
                        </a:solidFill>
                        <a:latin typeface="+mn-lt"/>
                        <a:ea typeface="+mn-ea"/>
                        <a:cs typeface="+mn-cs"/>
                      </a:endParaRPr>
                    </a:p>
                  </a:txBody>
                  <a:tcPr marL="36000" marR="36000" marT="17925" marB="17925"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00FF"/>
                          </a:solidFill>
                          <a:latin typeface="+mn-lt"/>
                          <a:ea typeface="+mn-ea"/>
                          <a:cs typeface="+mn-cs"/>
                        </a:rPr>
                        <a:t>22/0381</a:t>
                      </a:r>
                      <a:endParaRPr lang="zh-CN" altLang="en-US" sz="1100" kern="1200" dirty="0">
                        <a:solidFill>
                          <a:srgbClr val="0000FF"/>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00FF"/>
                          </a:solidFill>
                          <a:latin typeface="+mn-lt"/>
                          <a:ea typeface="+mn-ea"/>
                          <a:cs typeface="+mn-cs"/>
                        </a:rPr>
                        <a:t>Christian Berger (NXP)</a:t>
                      </a:r>
                      <a:endParaRPr lang="zh-CN" altLang="en-US" sz="1100" kern="1200" dirty="0" smtClean="0">
                        <a:solidFill>
                          <a:srgbClr val="0000FF"/>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err="1" smtClean="0">
                          <a:solidFill>
                            <a:srgbClr val="0000FF"/>
                          </a:solidFill>
                          <a:latin typeface="+mn-lt"/>
                          <a:ea typeface="+mn-ea"/>
                          <a:cs typeface="+mn-cs"/>
                        </a:rPr>
                        <a:t>Tx</a:t>
                      </a:r>
                      <a:r>
                        <a:rPr lang="en-US" altLang="zh-CN" sz="1100" kern="1200" dirty="0" smtClean="0">
                          <a:solidFill>
                            <a:srgbClr val="0000FF"/>
                          </a:solidFill>
                          <a:latin typeface="+mn-lt"/>
                          <a:ea typeface="+mn-ea"/>
                          <a:cs typeface="+mn-cs"/>
                        </a:rPr>
                        <a:t>-Power-Control-and-Reporting</a:t>
                      </a:r>
                      <a:endParaRPr lang="zh-CN" altLang="en-US" sz="1100" kern="1200" dirty="0" smtClean="0">
                        <a:solidFill>
                          <a:srgbClr val="0000FF"/>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00FF"/>
                          </a:solidFill>
                          <a:latin typeface="+mn-lt"/>
                          <a:ea typeface="+mn-ea"/>
                          <a:cs typeface="+mn-cs"/>
                        </a:rPr>
                        <a:t>30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22/0240</a:t>
                      </a:r>
                      <a:endParaRPr lang="zh-CN" altLang="en-US" sz="1100" kern="1200" dirty="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Assaf Kasher (Qualcomm)</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PDT-DMG-Sensing-Capability</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30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00FF"/>
                          </a:solidFill>
                          <a:latin typeface="+mn-lt"/>
                          <a:ea typeface="+mn-ea"/>
                          <a:cs typeface="+mn-cs"/>
                        </a:rPr>
                        <a:t>22/0295</a:t>
                      </a:r>
                      <a:endParaRPr lang="zh-CN" altLang="en-US" sz="1100" kern="1200" dirty="0">
                        <a:solidFill>
                          <a:srgbClr val="0000FF"/>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00FF"/>
                          </a:solidFill>
                          <a:latin typeface="+mn-lt"/>
                          <a:ea typeface="+mn-ea"/>
                          <a:cs typeface="+mn-cs"/>
                        </a:rPr>
                        <a:t>Assaf Kasher (Qualcomm)</a:t>
                      </a:r>
                      <a:endParaRPr lang="zh-CN" altLang="en-US" sz="1100" kern="1200" dirty="0" smtClean="0">
                        <a:solidFill>
                          <a:srgbClr val="0000FF"/>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00FF"/>
                          </a:solidFill>
                          <a:latin typeface="+mn-lt"/>
                          <a:ea typeface="+mn-ea"/>
                          <a:cs typeface="+mn-cs"/>
                        </a:rPr>
                        <a:t>PDT-DMG-Measurement-Setup-frames</a:t>
                      </a:r>
                      <a:endParaRPr lang="zh-CN" altLang="en-US" sz="1100" kern="1200" dirty="0" smtClean="0">
                        <a:solidFill>
                          <a:srgbClr val="0000FF"/>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00FF"/>
                          </a:solidFill>
                          <a:latin typeface="+mn-lt"/>
                          <a:ea typeface="+mn-ea"/>
                          <a:cs typeface="+mn-cs"/>
                        </a:rPr>
                        <a:t>35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22/0234</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altLang="zh-CN" sz="1100" kern="1200" dirty="0" smtClean="0">
                          <a:solidFill>
                            <a:schemeClr val="tx1"/>
                          </a:solidFill>
                          <a:latin typeface="+mn-lt"/>
                          <a:ea typeface="+mn-ea"/>
                          <a:cs typeface="+mn-cs"/>
                        </a:rPr>
                        <a:t>Claudio da Silva (Meta Platforms)</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Proposed Draft Text for the SBP Procedure</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22/0251</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Alecsander Eitan (Qualcomm)</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PDT DMG Sensing Report IE</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15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22/0328</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Rui Yang (</a:t>
                      </a:r>
                      <a:r>
                        <a:rPr lang="en-US" altLang="zh-CN" sz="1100" kern="1200" dirty="0" err="1" smtClean="0">
                          <a:solidFill>
                            <a:schemeClr val="tx1"/>
                          </a:solidFill>
                          <a:latin typeface="+mn-lt"/>
                          <a:ea typeface="+mn-ea"/>
                          <a:cs typeface="+mn-cs"/>
                        </a:rPr>
                        <a:t>InterDigital</a:t>
                      </a:r>
                      <a:r>
                        <a:rPr lang="en-US" altLang="zh-CN" sz="1100" kern="1200" dirty="0" smtClean="0">
                          <a:solidFill>
                            <a:schemeClr val="tx1"/>
                          </a:solidFill>
                          <a:latin typeface="+mn-lt"/>
                          <a:ea typeface="+mn-ea"/>
                          <a:cs typeface="+mn-cs"/>
                        </a:rPr>
                        <a:t>)</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SP: Discussion on Threshold-based Sensing</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10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21/1934</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err="1" smtClean="0">
                          <a:solidFill>
                            <a:schemeClr val="tx1"/>
                          </a:solidFill>
                          <a:latin typeface="+mn-lt"/>
                          <a:ea typeface="+mn-ea"/>
                          <a:cs typeface="+mn-cs"/>
                        </a:rPr>
                        <a:t>Chaoming</a:t>
                      </a:r>
                      <a:r>
                        <a:rPr lang="en-US" altLang="zh-CN" sz="1100" kern="1200" dirty="0" smtClean="0">
                          <a:solidFill>
                            <a:schemeClr val="tx1"/>
                          </a:solidFill>
                          <a:latin typeface="+mn-lt"/>
                          <a:ea typeface="+mn-ea"/>
                          <a:cs typeface="+mn-cs"/>
                        </a:rPr>
                        <a:t> Luo (OPPO)</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discussion-on-session-setup</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30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22/0256</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Chris Beg (Cognitive Systems)</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TX and RX </a:t>
                      </a:r>
                      <a:r>
                        <a:rPr lang="en-US" altLang="zh-CN" sz="1100" kern="1200" dirty="0" err="1" smtClean="0">
                          <a:solidFill>
                            <a:schemeClr val="tx1"/>
                          </a:solidFill>
                          <a:latin typeface="+mn-lt"/>
                          <a:ea typeface="+mn-ea"/>
                          <a:cs typeface="+mn-cs"/>
                        </a:rPr>
                        <a:t>Timestamping</a:t>
                      </a:r>
                      <a:r>
                        <a:rPr lang="en-US" altLang="zh-CN" sz="1100" kern="1200" dirty="0" smtClean="0">
                          <a:solidFill>
                            <a:schemeClr val="tx1"/>
                          </a:solidFill>
                          <a:latin typeface="+mn-lt"/>
                          <a:ea typeface="+mn-ea"/>
                          <a:cs typeface="+mn-cs"/>
                        </a:rPr>
                        <a:t> Implementations</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30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22/0401</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Michael Montemurro (Huawei)</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on Sensing Security Requirements</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30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22/0327</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Assaf Kasher (Qualcomm)</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PDT-Bi-Static-Sounding-and-BPR-Frame</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35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22/0370</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Assaf Kasher (Qualcomm)</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PDT-DMG-Multi-Static-Instance</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45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22/0414</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Steve Shellhammer (Qualcomm)</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Fractional Scaling Factor for Sensing Measurement Report</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40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22/0415</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Steve Shellhammer (Qualcomm)</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NDP Selection for 802.11bf</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20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22/0421</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Yan Xin (Huawei)</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Discussion on the NDP format for sensing</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22/0423</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Narengerile (Huawei)</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DMG passive sensing based on A-BFT</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22/0339</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Enrico </a:t>
                      </a:r>
                      <a:r>
                        <a:rPr lang="en-US" altLang="zh-CN" sz="1100" kern="1200" dirty="0" err="1" smtClean="0">
                          <a:solidFill>
                            <a:schemeClr val="tx1"/>
                          </a:solidFill>
                          <a:latin typeface="+mn-lt"/>
                          <a:ea typeface="+mn-ea"/>
                          <a:cs typeface="+mn-cs"/>
                        </a:rPr>
                        <a:t>Rantala</a:t>
                      </a:r>
                      <a:r>
                        <a:rPr lang="en-US" altLang="zh-CN" sz="1100" kern="1200" dirty="0" smtClean="0">
                          <a:solidFill>
                            <a:schemeClr val="tx1"/>
                          </a:solidFill>
                          <a:latin typeface="+mn-lt"/>
                          <a:ea typeface="+mn-ea"/>
                          <a:cs typeface="+mn-cs"/>
                        </a:rPr>
                        <a:t> (</a:t>
                      </a:r>
                      <a:r>
                        <a:rPr lang="en-US" altLang="zh-CN" sz="1100" kern="1200" dirty="0" err="1" smtClean="0">
                          <a:solidFill>
                            <a:schemeClr val="tx1"/>
                          </a:solidFill>
                          <a:latin typeface="+mn-lt"/>
                          <a:ea typeface="+mn-ea"/>
                          <a:cs typeface="+mn-cs"/>
                        </a:rPr>
                        <a:t>Zeku</a:t>
                      </a:r>
                      <a:r>
                        <a:rPr lang="en-US" altLang="zh-CN" sz="1100" kern="1200" dirty="0" smtClean="0">
                          <a:solidFill>
                            <a:schemeClr val="tx1"/>
                          </a:solidFill>
                          <a:latin typeface="+mn-lt"/>
                          <a:ea typeface="+mn-ea"/>
                          <a:cs typeface="+mn-cs"/>
                        </a:rPr>
                        <a:t>)</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SP: STA-STA sub7GHz WLAN sensing support by leveraging SBP</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10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22/0132</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Rui Du(Huawei)</a:t>
                      </a:r>
                      <a:endParaRPr lang="en-US" altLang="zh-CN"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PDT for DMG sensing monostatic configurations</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20 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22/0433</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Rui Du(Huawei)</a:t>
                      </a:r>
                      <a:endParaRPr lang="en-US" altLang="zh-CN"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WLAN Sensing Functionality Indicator</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30 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22/0457</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Dongguk Lim (LGE)</a:t>
                      </a:r>
                      <a:endParaRPr lang="en-US" altLang="zh-CN"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Trigger frame for 11bf</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30 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100" kern="1200" dirty="0" smtClean="0">
                        <a:solidFill>
                          <a:schemeClr val="tx1"/>
                        </a:solidFill>
                        <a:latin typeface="+mn-lt"/>
                        <a:ea typeface="+mn-ea"/>
                        <a:cs typeface="+mn-cs"/>
                      </a:endParaRPr>
                    </a:p>
                  </a:txBody>
                  <a:tcPr marL="36000" marR="36000" marT="17901" marB="17901" anchor="ctr"/>
                </a:tc>
              </a:tr>
            </a:tbl>
          </a:graphicData>
        </a:graphic>
      </p:graphicFrame>
      <p:graphicFrame>
        <p:nvGraphicFramePr>
          <p:cNvPr id="10" name="表格 10"/>
          <p:cNvGraphicFramePr>
            <a:graphicFrameLocks noGrp="1"/>
          </p:cNvGraphicFramePr>
          <p:nvPr>
            <p:extLst>
              <p:ext uri="{D42A27DB-BD31-4B8C-83A1-F6EECF244321}">
                <p14:modId xmlns:p14="http://schemas.microsoft.com/office/powerpoint/2010/main" val="3119996947"/>
              </p:ext>
            </p:extLst>
          </p:nvPr>
        </p:nvGraphicFramePr>
        <p:xfrm>
          <a:off x="3733800" y="5943600"/>
          <a:ext cx="7162800" cy="391692"/>
        </p:xfrm>
        <a:graphic>
          <a:graphicData uri="http://schemas.openxmlformats.org/drawingml/2006/table">
            <a:tbl>
              <a:tblPr firstRow="1" bandRow="1">
                <a:tableStyleId>{C4B1156A-380E-4F78-BDF5-A606A8083BF9}</a:tableStyleId>
              </a:tblPr>
              <a:tblGrid>
                <a:gridCol w="744648"/>
                <a:gridCol w="1998552"/>
                <a:gridCol w="4419600"/>
              </a:tblGrid>
              <a:tr h="171678">
                <a:tc>
                  <a:txBody>
                    <a:bodyPr/>
                    <a:lstStyle/>
                    <a:p>
                      <a:pPr algn="ctr"/>
                      <a:r>
                        <a:rPr lang="en-US" altLang="zh-CN" sz="1100" dirty="0" smtClean="0"/>
                        <a:t>DCN</a:t>
                      </a:r>
                      <a:endParaRPr lang="zh-CN" altLang="en-US" sz="1100" dirty="0"/>
                    </a:p>
                  </a:txBody>
                  <a:tcPr marL="36000" marR="36000" marT="17925" marB="17925" anchor="ctr"/>
                </a:tc>
                <a:tc>
                  <a:txBody>
                    <a:bodyPr/>
                    <a:lstStyle/>
                    <a:p>
                      <a:pPr algn="ctr"/>
                      <a:r>
                        <a:rPr lang="en-US" altLang="zh-CN" sz="1100" dirty="0" smtClean="0"/>
                        <a:t>Author</a:t>
                      </a:r>
                      <a:endParaRPr lang="zh-CN" altLang="en-US" sz="1100" dirty="0"/>
                    </a:p>
                  </a:txBody>
                  <a:tcPr marL="36000" marR="36000" marT="17925" marB="17925" anchor="ctr"/>
                </a:tc>
                <a:tc>
                  <a:txBody>
                    <a:bodyPr/>
                    <a:lstStyle/>
                    <a:p>
                      <a:pPr algn="ctr"/>
                      <a:r>
                        <a:rPr lang="en-US" altLang="zh-CN" sz="1100" dirty="0" smtClean="0"/>
                        <a:t>Title (</a:t>
                      </a:r>
                      <a:r>
                        <a:rPr lang="en-US" altLang="zh-CN" sz="1100" dirty="0" smtClean="0">
                          <a:solidFill>
                            <a:srgbClr val="FF0000"/>
                          </a:solidFill>
                        </a:rPr>
                        <a:t>PDT SP</a:t>
                      </a:r>
                      <a:r>
                        <a:rPr lang="en-US" altLang="zh-CN" sz="1100" dirty="0" smtClean="0"/>
                        <a:t>)</a:t>
                      </a:r>
                      <a:endParaRPr lang="zh-CN" altLang="en-US" sz="1100" dirty="0"/>
                    </a:p>
                  </a:txBody>
                  <a:tcPr marL="36000" marR="36000" marT="17925" marB="17925" anchor="ctr"/>
                </a:tc>
              </a:tr>
              <a:tr h="131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0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altLang="zh-CN" sz="10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000" kern="1200" dirty="0" smtClean="0">
                        <a:solidFill>
                          <a:schemeClr val="tx1"/>
                        </a:solidFill>
                        <a:latin typeface="+mn-lt"/>
                        <a:ea typeface="+mn-ea"/>
                        <a:cs typeface="+mn-cs"/>
                      </a:endParaRPr>
                    </a:p>
                  </a:txBody>
                  <a:tcPr marL="36000" marR="36000" marT="17901" marB="17901" anchor="ctr"/>
                </a:tc>
              </a:tr>
            </a:tbl>
          </a:graphicData>
        </a:graphic>
      </p:graphicFrame>
    </p:spTree>
    <p:extLst>
      <p:ext uri="{BB962C8B-B14F-4D97-AF65-F5344CB8AC3E}">
        <p14:creationId xmlns:p14="http://schemas.microsoft.com/office/powerpoint/2010/main" val="37028011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txBox="1">
            <a:spLocks noChangeArrowheads="1"/>
          </p:cNvSpPr>
          <p:nvPr/>
        </p:nvSpPr>
        <p:spPr bwMode="auto">
          <a:xfrm>
            <a:off x="2209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2800" dirty="0">
                <a:solidFill>
                  <a:schemeClr val="tx2"/>
                </a:solidFill>
              </a:rPr>
              <a:t>Approve </a:t>
            </a:r>
            <a:r>
              <a:rPr lang="en-US" altLang="en-US" sz="2800" dirty="0" err="1">
                <a:solidFill>
                  <a:schemeClr val="tx2"/>
                </a:solidFill>
              </a:rPr>
              <a:t>TGbf</a:t>
            </a:r>
            <a:r>
              <a:rPr lang="en-US" altLang="en-US" sz="2800" dirty="0">
                <a:solidFill>
                  <a:schemeClr val="tx2"/>
                </a:solidFill>
              </a:rPr>
              <a:t> meeting minutes</a:t>
            </a:r>
          </a:p>
        </p:txBody>
      </p:sp>
      <p:sp>
        <p:nvSpPr>
          <p:cNvPr id="19460" name="Rectangle 3"/>
          <p:cNvSpPr txBox="1">
            <a:spLocks noChangeArrowheads="1"/>
          </p:cNvSpPr>
          <p:nvPr/>
        </p:nvSpPr>
        <p:spPr bwMode="auto">
          <a:xfrm>
            <a:off x="533400" y="1447800"/>
            <a:ext cx="11201399"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just"/>
            <a:r>
              <a:rPr lang="en-US" altLang="zh-CN" sz="2000" dirty="0"/>
              <a:t>Move to approve </a:t>
            </a:r>
            <a:r>
              <a:rPr lang="en-US" altLang="zh-CN" sz="2000" dirty="0" err="1"/>
              <a:t>TGbf</a:t>
            </a:r>
            <a:r>
              <a:rPr lang="en-US" altLang="zh-CN" sz="2000" dirty="0"/>
              <a:t> minutes of meetings and teleconferences from </a:t>
            </a:r>
            <a:r>
              <a:rPr lang="en-US" altLang="zh-CN" sz="2000" dirty="0" smtClean="0">
                <a:solidFill>
                  <a:srgbClr val="0000FF"/>
                </a:solidFill>
              </a:rPr>
              <a:t>January </a:t>
            </a:r>
            <a:r>
              <a:rPr lang="en-US" altLang="zh-CN" sz="2000" dirty="0" smtClean="0"/>
              <a:t>2022 </a:t>
            </a:r>
            <a:r>
              <a:rPr lang="en-US" altLang="zh-CN" sz="2000" dirty="0"/>
              <a:t>meeting to today:</a:t>
            </a:r>
          </a:p>
          <a:p>
            <a:pPr algn="just"/>
            <a:endParaRPr lang="en-US" altLang="zh-CN" sz="2000" dirty="0"/>
          </a:p>
          <a:p>
            <a:pPr lvl="1" algn="just">
              <a:buFont typeface="Arial" panose="020B0604020202020204" pitchFamily="34" charset="0"/>
              <a:buChar char="•"/>
            </a:pPr>
            <a:r>
              <a:rPr lang="en-US" altLang="zh-CN" sz="1600" dirty="0" smtClean="0"/>
              <a:t>January Interim</a:t>
            </a:r>
            <a:r>
              <a:rPr lang="en-US" altLang="zh-CN" sz="1600" dirty="0"/>
              <a:t>: </a:t>
            </a:r>
            <a:r>
              <a:rPr lang="en-US" altLang="zh-CN" sz="1600" dirty="0">
                <a:hlinkClick r:id="rId3"/>
              </a:rPr>
              <a:t>https://</a:t>
            </a:r>
            <a:r>
              <a:rPr lang="en-US" altLang="zh-CN" sz="1600" dirty="0" smtClean="0">
                <a:hlinkClick r:id="rId3"/>
              </a:rPr>
              <a:t>mentor.ieee.org/802.11/dcn/22/11-22-0191-01-00bf-ieee-802-11bf-january-2022-interim-meeting-minutes.docx</a:t>
            </a:r>
            <a:endParaRPr lang="en-US" altLang="zh-CN" sz="1600" dirty="0" smtClean="0"/>
          </a:p>
          <a:p>
            <a:pPr lvl="1" algn="just">
              <a:buFont typeface="Arial" panose="020B0604020202020204" pitchFamily="34" charset="0"/>
              <a:buChar char="•"/>
            </a:pPr>
            <a:endParaRPr lang="en-US" altLang="zh-CN" sz="1600" dirty="0"/>
          </a:p>
          <a:p>
            <a:pPr lvl="1" algn="just">
              <a:buFont typeface="Arial" panose="020B0604020202020204" pitchFamily="34" charset="0"/>
              <a:buChar char="•"/>
            </a:pPr>
            <a:r>
              <a:rPr lang="en-US" altLang="zh-CN" sz="1600" dirty="0"/>
              <a:t>Teleconferences </a:t>
            </a:r>
            <a:r>
              <a:rPr lang="en-US" altLang="zh-CN" sz="1600" dirty="0" smtClean="0"/>
              <a:t>February - March: </a:t>
            </a:r>
            <a:endParaRPr lang="en-US" altLang="zh-CN" sz="1600" dirty="0"/>
          </a:p>
          <a:p>
            <a:pPr marL="714375" lvl="1" indent="0" algn="just">
              <a:buNone/>
            </a:pPr>
            <a:r>
              <a:rPr lang="en-US" altLang="zh-CN" sz="1600" dirty="0">
                <a:hlinkClick r:id="rId4"/>
              </a:rPr>
              <a:t>https://</a:t>
            </a:r>
            <a:r>
              <a:rPr lang="en-US" altLang="zh-CN" sz="1600" dirty="0" smtClean="0">
                <a:hlinkClick r:id="rId4"/>
              </a:rPr>
              <a:t>mentor.ieee.org/802.11/dcn/22/11-22-0345-06-00bf-teleconference-minutes-february-march-2022.docx</a:t>
            </a:r>
            <a:endParaRPr lang="en-US" altLang="zh-CN" sz="1600" dirty="0" smtClean="0"/>
          </a:p>
          <a:p>
            <a:pPr marL="714375" lvl="1" indent="0" algn="just">
              <a:buNone/>
            </a:pPr>
            <a:endParaRPr lang="en-US" altLang="zh-CN" sz="1600" dirty="0"/>
          </a:p>
          <a:p>
            <a:pPr marL="714375" lvl="1" indent="0" algn="just">
              <a:buNone/>
            </a:pPr>
            <a:endParaRPr lang="en-US" altLang="zh-CN" sz="1600" dirty="0"/>
          </a:p>
          <a:p>
            <a:pPr algn="just"/>
            <a:r>
              <a:rPr lang="en-US" altLang="zh-CN" sz="2000" dirty="0"/>
              <a:t>Move: Leif Wilhelmsson 	Second: Sang Kim	</a:t>
            </a:r>
          </a:p>
          <a:p>
            <a:pPr algn="just"/>
            <a:endParaRPr lang="en-US" altLang="zh-CN" sz="2000" dirty="0"/>
          </a:p>
          <a:p>
            <a:pPr algn="just"/>
            <a:r>
              <a:rPr lang="en-US" altLang="zh-CN" sz="2000" dirty="0"/>
              <a:t>Result</a:t>
            </a:r>
            <a:r>
              <a:rPr lang="en-US" altLang="zh-CN" sz="2000" dirty="0" smtClean="0"/>
              <a:t>: </a:t>
            </a:r>
            <a:r>
              <a:rPr lang="en-US" altLang="zh-CN" sz="2000" dirty="0">
                <a:highlight>
                  <a:srgbClr val="00FF00"/>
                </a:highlight>
              </a:rPr>
              <a:t>Approved by unanimous consent</a:t>
            </a:r>
            <a:endParaRPr lang="zh-CN" altLang="en-US" sz="2000" dirty="0"/>
          </a:p>
          <a:p>
            <a:pPr algn="just"/>
            <a:endParaRPr lang="zh-CN" altLang="en-US" sz="2000" dirty="0"/>
          </a:p>
        </p:txBody>
      </p:sp>
    </p:spTree>
    <p:extLst>
      <p:ext uri="{BB962C8B-B14F-4D97-AF65-F5344CB8AC3E}">
        <p14:creationId xmlns:p14="http://schemas.microsoft.com/office/powerpoint/2010/main" val="37549717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txBox="1">
            <a:spLocks noChangeArrowheads="1"/>
          </p:cNvSpPr>
          <p:nvPr/>
        </p:nvSpPr>
        <p:spPr bwMode="auto">
          <a:xfrm>
            <a:off x="2209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solidFill>
                  <a:schemeClr val="tx2"/>
                </a:solidFill>
              </a:rPr>
              <a:t>Agenda items on </a:t>
            </a:r>
            <a:r>
              <a:rPr lang="en-US" altLang="en-US" sz="3200" dirty="0">
                <a:solidFill>
                  <a:srgbClr val="0000FF"/>
                </a:solidFill>
                <a:cs typeface="Times New Roman" panose="02020603050405020304" pitchFamily="18" charset="0"/>
              </a:rPr>
              <a:t>March </a:t>
            </a:r>
            <a:r>
              <a:rPr lang="en-US" altLang="en-US" sz="3200" dirty="0" smtClean="0">
                <a:solidFill>
                  <a:srgbClr val="0000FF"/>
                </a:solidFill>
                <a:cs typeface="Times New Roman" panose="02020603050405020304" pitchFamily="18" charset="0"/>
              </a:rPr>
              <a:t>9 </a:t>
            </a:r>
            <a:endParaRPr lang="en-US" altLang="en-US" sz="3200" dirty="0">
              <a:solidFill>
                <a:srgbClr val="0000FF"/>
              </a:solidFill>
              <a:cs typeface="Times New Roman" panose="02020603050405020304" pitchFamily="18" charset="0"/>
            </a:endParaRPr>
          </a:p>
        </p:txBody>
      </p:sp>
      <p:sp>
        <p:nvSpPr>
          <p:cNvPr id="18436" name="Rectangle 3"/>
          <p:cNvSpPr txBox="1">
            <a:spLocks noChangeArrowheads="1"/>
          </p:cNvSpPr>
          <p:nvPr/>
        </p:nvSpPr>
        <p:spPr bwMode="auto">
          <a:xfrm>
            <a:off x="457200" y="1295400"/>
            <a:ext cx="11277600" cy="514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just"/>
            <a:r>
              <a:rPr lang="en-US" altLang="en-US" sz="1600" dirty="0"/>
              <a:t>Call the meeting to order</a:t>
            </a:r>
          </a:p>
          <a:p>
            <a:pPr algn="just"/>
            <a:r>
              <a:rPr lang="en-US" altLang="en-US" sz="1600" dirty="0"/>
              <a:t>Patent policy and logistics</a:t>
            </a:r>
          </a:p>
          <a:p>
            <a:r>
              <a:rPr lang="en-US" altLang="zh-CN" sz="1600" dirty="0" err="1"/>
              <a:t>TGbf</a:t>
            </a:r>
            <a:r>
              <a:rPr lang="en-US" altLang="zh-CN" sz="1600" dirty="0"/>
              <a:t> Timeline</a:t>
            </a:r>
          </a:p>
          <a:p>
            <a:pPr algn="just"/>
            <a:r>
              <a:rPr lang="en-US" altLang="en-US" sz="1600" dirty="0"/>
              <a:t>Call for contribution</a:t>
            </a:r>
          </a:p>
          <a:p>
            <a:pPr algn="just"/>
            <a:r>
              <a:rPr lang="en-US" altLang="en-US" sz="1600" dirty="0"/>
              <a:t>Teleconference </a:t>
            </a:r>
            <a:r>
              <a:rPr lang="en-US" altLang="en-US" sz="1600" dirty="0" smtClean="0"/>
              <a:t>Times</a:t>
            </a:r>
          </a:p>
          <a:p>
            <a:pPr algn="just"/>
            <a:r>
              <a:rPr lang="en-US" altLang="en-US" sz="1600" dirty="0" smtClean="0"/>
              <a:t>Presentation </a:t>
            </a:r>
            <a:r>
              <a:rPr lang="en-US" altLang="en-US" sz="1600" dirty="0"/>
              <a:t>of submissions</a:t>
            </a:r>
          </a:p>
          <a:p>
            <a:pPr algn="just"/>
            <a:endParaRPr lang="en-US" altLang="en-US" sz="1600" dirty="0"/>
          </a:p>
          <a:p>
            <a:pPr algn="just"/>
            <a:endParaRPr lang="en-US" altLang="en-US" sz="1600" dirty="0" smtClean="0"/>
          </a:p>
          <a:p>
            <a:pPr algn="just"/>
            <a:endParaRPr lang="en-US" altLang="en-US" sz="1600" dirty="0"/>
          </a:p>
          <a:p>
            <a:pPr algn="just"/>
            <a:endParaRPr lang="en-US" altLang="en-US" sz="1600" dirty="0"/>
          </a:p>
          <a:p>
            <a:pPr algn="just"/>
            <a:endParaRPr lang="en-US" altLang="en-US" sz="1600" dirty="0"/>
          </a:p>
          <a:p>
            <a:pPr lvl="1" algn="just"/>
            <a:endParaRPr lang="en-US" altLang="en-US" sz="1200" dirty="0"/>
          </a:p>
          <a:p>
            <a:pPr algn="just"/>
            <a:endParaRPr lang="en-US" altLang="en-US" sz="1600" dirty="0"/>
          </a:p>
          <a:p>
            <a:pPr algn="just"/>
            <a:endParaRPr lang="en-US" altLang="en-US" sz="1600" dirty="0"/>
          </a:p>
          <a:p>
            <a:pPr algn="just"/>
            <a:endParaRPr lang="en-US" altLang="en-US" sz="200" dirty="0"/>
          </a:p>
          <a:p>
            <a:pPr algn="just"/>
            <a:r>
              <a:rPr lang="en-US" altLang="en-US" sz="1600" dirty="0"/>
              <a:t>Any other business</a:t>
            </a:r>
            <a:endParaRPr lang="en-US" altLang="en-US" sz="1100" dirty="0"/>
          </a:p>
          <a:p>
            <a:pPr lvl="1" algn="just"/>
            <a:r>
              <a:rPr lang="en-US" altLang="en-US" sz="1200" dirty="0"/>
              <a:t>?</a:t>
            </a:r>
          </a:p>
          <a:p>
            <a:pPr marL="342900" lvl="1" indent="-342900" algn="just">
              <a:buChar char="•"/>
            </a:pPr>
            <a:r>
              <a:rPr lang="en-US" altLang="en-US" sz="1600" b="1" dirty="0">
                <a:solidFill>
                  <a:srgbClr val="0000FF"/>
                </a:solidFill>
              </a:rPr>
              <a:t>Recess</a:t>
            </a:r>
            <a:endParaRPr lang="en-US" altLang="en-US" sz="1600" b="1" dirty="0"/>
          </a:p>
        </p:txBody>
      </p:sp>
      <p:sp>
        <p:nvSpPr>
          <p:cNvPr id="8" name="TextBox 7"/>
          <p:cNvSpPr txBox="1"/>
          <p:nvPr/>
        </p:nvSpPr>
        <p:spPr>
          <a:xfrm>
            <a:off x="10102913" y="637921"/>
            <a:ext cx="2089087" cy="857758"/>
          </a:xfrm>
          <a:prstGeom prst="rect">
            <a:avLst/>
          </a:prstGeom>
          <a:noFill/>
        </p:spPr>
        <p:txBody>
          <a:bodyPr>
            <a:noAutofit/>
          </a:bodyPr>
          <a:lstStyle/>
          <a:p>
            <a:pPr algn="just">
              <a:defRPr/>
            </a:pPr>
            <a:r>
              <a:rPr lang="en-US" sz="1000" b="1" dirty="0"/>
              <a:t>Notes:  </a:t>
            </a:r>
          </a:p>
          <a:p>
            <a:pPr marL="90488" lvl="1" indent="-90488" algn="just">
              <a:buFont typeface="Arial" panose="020B0604020202020204" pitchFamily="34" charset="0"/>
              <a:buChar char="•"/>
              <a:defRPr/>
            </a:pPr>
            <a:r>
              <a:rPr lang="en-US" sz="800" dirty="0">
                <a:solidFill>
                  <a:srgbClr val="00B050"/>
                </a:solidFill>
              </a:rPr>
              <a:t>Docs in green have been presented.</a:t>
            </a:r>
          </a:p>
          <a:p>
            <a:pPr marL="90488" lvl="1" indent="-90488" algn="just">
              <a:buFont typeface="Arial" panose="020B0604020202020204" pitchFamily="34" charset="0"/>
              <a:buChar char="•"/>
              <a:defRPr/>
            </a:pPr>
            <a:r>
              <a:rPr lang="en-US" sz="800" dirty="0">
                <a:solidFill>
                  <a:srgbClr val="FF0000"/>
                </a:solidFill>
              </a:rPr>
              <a:t>Docs in red have been withdrawn.</a:t>
            </a:r>
          </a:p>
          <a:p>
            <a:pPr marL="90488" lvl="1" indent="-90488" algn="just">
              <a:buFont typeface="Arial" panose="020B0604020202020204" pitchFamily="34" charset="0"/>
              <a:buChar char="•"/>
              <a:defRPr/>
            </a:pPr>
            <a:r>
              <a:rPr lang="en-US" sz="800" dirty="0"/>
              <a:t>Docs in black have NOT been presented.</a:t>
            </a:r>
          </a:p>
          <a:p>
            <a:pPr marL="90488" lvl="1" indent="-90488" algn="just">
              <a:buFont typeface="Arial" panose="020B0604020202020204" pitchFamily="34" charset="0"/>
              <a:buChar char="•"/>
              <a:defRPr/>
            </a:pPr>
            <a:r>
              <a:rPr lang="en-US" altLang="zh-CN" sz="800" dirty="0">
                <a:solidFill>
                  <a:srgbClr val="0000FF"/>
                </a:solidFill>
              </a:rPr>
              <a:t>Docs in blue were presented but need more discussion or deferred</a:t>
            </a:r>
          </a:p>
        </p:txBody>
      </p:sp>
      <p:graphicFrame>
        <p:nvGraphicFramePr>
          <p:cNvPr id="9" name="表格 10"/>
          <p:cNvGraphicFramePr>
            <a:graphicFrameLocks noGrp="1"/>
          </p:cNvGraphicFramePr>
          <p:nvPr>
            <p:extLst>
              <p:ext uri="{D42A27DB-BD31-4B8C-83A1-F6EECF244321}">
                <p14:modId xmlns:p14="http://schemas.microsoft.com/office/powerpoint/2010/main" val="1207045051"/>
              </p:ext>
            </p:extLst>
          </p:nvPr>
        </p:nvGraphicFramePr>
        <p:xfrm>
          <a:off x="3733800" y="1495679"/>
          <a:ext cx="8305801" cy="4114608"/>
        </p:xfrm>
        <a:graphic>
          <a:graphicData uri="http://schemas.openxmlformats.org/drawingml/2006/table">
            <a:tbl>
              <a:tblPr firstRow="1" bandRow="1">
                <a:tableStyleId>{C4B1156A-380E-4F78-BDF5-A606A8083BF9}</a:tableStyleId>
              </a:tblPr>
              <a:tblGrid>
                <a:gridCol w="738738"/>
                <a:gridCol w="2009945"/>
                <a:gridCol w="4123023"/>
                <a:gridCol w="1434095"/>
              </a:tblGrid>
              <a:tr h="202319">
                <a:tc>
                  <a:txBody>
                    <a:bodyPr/>
                    <a:lstStyle/>
                    <a:p>
                      <a:pPr algn="ctr"/>
                      <a:r>
                        <a:rPr lang="en-US" altLang="zh-CN" sz="1400" dirty="0" smtClean="0"/>
                        <a:t>DCN</a:t>
                      </a:r>
                      <a:endParaRPr lang="zh-CN" altLang="en-US" sz="1400" dirty="0"/>
                    </a:p>
                  </a:txBody>
                  <a:tcPr marL="36000" marR="36000" marT="17925" marB="17925" anchor="ctr"/>
                </a:tc>
                <a:tc>
                  <a:txBody>
                    <a:bodyPr/>
                    <a:lstStyle/>
                    <a:p>
                      <a:pPr algn="ctr"/>
                      <a:r>
                        <a:rPr lang="en-US" altLang="zh-CN" sz="1400" dirty="0" smtClean="0"/>
                        <a:t>Author</a:t>
                      </a:r>
                      <a:endParaRPr lang="zh-CN" altLang="en-US" sz="1400" dirty="0"/>
                    </a:p>
                  </a:txBody>
                  <a:tcPr marL="36000" marR="36000" marT="17925" marB="17925" anchor="ctr"/>
                </a:tc>
                <a:tc>
                  <a:txBody>
                    <a:bodyPr/>
                    <a:lstStyle/>
                    <a:p>
                      <a:pPr algn="ctr"/>
                      <a:r>
                        <a:rPr lang="en-US" altLang="zh-CN" sz="1400" dirty="0" smtClean="0"/>
                        <a:t>Title</a:t>
                      </a:r>
                      <a:endParaRPr lang="zh-CN" altLang="en-US" sz="1400" dirty="0"/>
                    </a:p>
                  </a:txBody>
                  <a:tcPr marL="36000" marR="36000" marT="17925" marB="17925" anchor="ctr"/>
                </a:tc>
                <a:tc>
                  <a:txBody>
                    <a:bodyPr/>
                    <a:lstStyle/>
                    <a:p>
                      <a:pPr marL="0" algn="ctr" defTabSz="914400" rtl="0" eaLnBrk="1" latinLnBrk="0" hangingPunct="1"/>
                      <a:r>
                        <a:rPr lang="en-US" sz="1400" kern="1200" dirty="0" smtClean="0"/>
                        <a:t>Time duration</a:t>
                      </a:r>
                      <a:endParaRPr lang="zh-CN" altLang="en-US" sz="1400" b="1" kern="1200" dirty="0">
                        <a:solidFill>
                          <a:schemeClr val="lt1"/>
                        </a:solidFill>
                        <a:latin typeface="+mn-lt"/>
                        <a:ea typeface="+mn-ea"/>
                        <a:cs typeface="+mn-cs"/>
                      </a:endParaRPr>
                    </a:p>
                  </a:txBody>
                  <a:tcPr marL="36000" marR="36000" marT="17925" marB="17925"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00FF"/>
                          </a:solidFill>
                          <a:latin typeface="+mn-lt"/>
                          <a:ea typeface="+mn-ea"/>
                          <a:cs typeface="+mn-cs"/>
                        </a:rPr>
                        <a:t>22/0381</a:t>
                      </a:r>
                      <a:endParaRPr lang="zh-CN" altLang="en-US" sz="1100" kern="1200" dirty="0">
                        <a:solidFill>
                          <a:srgbClr val="0000FF"/>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00FF"/>
                          </a:solidFill>
                          <a:latin typeface="+mn-lt"/>
                          <a:ea typeface="+mn-ea"/>
                          <a:cs typeface="+mn-cs"/>
                        </a:rPr>
                        <a:t>Christian Berger (NXP)</a:t>
                      </a:r>
                      <a:endParaRPr lang="zh-CN" altLang="en-US" sz="1100" kern="1200" dirty="0" smtClean="0">
                        <a:solidFill>
                          <a:srgbClr val="0000FF"/>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err="1" smtClean="0">
                          <a:solidFill>
                            <a:srgbClr val="0000FF"/>
                          </a:solidFill>
                          <a:latin typeface="+mn-lt"/>
                          <a:ea typeface="+mn-ea"/>
                          <a:cs typeface="+mn-cs"/>
                        </a:rPr>
                        <a:t>Tx</a:t>
                      </a:r>
                      <a:r>
                        <a:rPr lang="en-US" altLang="zh-CN" sz="1100" kern="1200" dirty="0" smtClean="0">
                          <a:solidFill>
                            <a:srgbClr val="0000FF"/>
                          </a:solidFill>
                          <a:latin typeface="+mn-lt"/>
                          <a:ea typeface="+mn-ea"/>
                          <a:cs typeface="+mn-cs"/>
                        </a:rPr>
                        <a:t>-Power-Control-and-Reporting</a:t>
                      </a:r>
                      <a:endParaRPr lang="zh-CN" altLang="en-US" sz="1100" kern="1200" dirty="0" smtClean="0">
                        <a:solidFill>
                          <a:srgbClr val="0000FF"/>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00FF"/>
                          </a:solidFill>
                          <a:latin typeface="+mn-lt"/>
                          <a:ea typeface="+mn-ea"/>
                          <a:cs typeface="+mn-cs"/>
                        </a:rPr>
                        <a:t>30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22/0295</a:t>
                      </a:r>
                      <a:endParaRPr lang="zh-CN" altLang="en-US" sz="1100" kern="1200" dirty="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Assaf Kasher (Qualcomm)</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PDT-DMG-Measurement-Setup-frames</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35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22/0234</a:t>
                      </a:r>
                      <a:endParaRPr lang="zh-CN" altLang="en-US" sz="1100" kern="1200" dirty="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altLang="zh-CN" sz="1100" kern="1200" dirty="0" smtClean="0">
                          <a:solidFill>
                            <a:srgbClr val="00B050"/>
                          </a:solidFill>
                          <a:latin typeface="+mn-lt"/>
                          <a:ea typeface="+mn-ea"/>
                          <a:cs typeface="+mn-cs"/>
                        </a:rPr>
                        <a:t>Claudio da Silva (Meta Platforms)</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Proposed Draft Text for the SBP Procedure</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30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22/0251</a:t>
                      </a:r>
                      <a:endParaRPr lang="zh-CN" altLang="en-US" sz="1100" kern="1200" dirty="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Alecsander Eitan (Qualcomm)</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PDT DMG Sensing Report IE</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15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22/0328</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Rui Yang (</a:t>
                      </a:r>
                      <a:r>
                        <a:rPr lang="en-US" altLang="zh-CN" sz="1100" kern="1200" dirty="0" err="1" smtClean="0">
                          <a:solidFill>
                            <a:schemeClr val="tx1"/>
                          </a:solidFill>
                          <a:latin typeface="+mn-lt"/>
                          <a:ea typeface="+mn-ea"/>
                          <a:cs typeface="+mn-cs"/>
                        </a:rPr>
                        <a:t>InterDigital</a:t>
                      </a:r>
                      <a:r>
                        <a:rPr lang="en-US" altLang="zh-CN" sz="1100" kern="1200" dirty="0" smtClean="0">
                          <a:solidFill>
                            <a:schemeClr val="tx1"/>
                          </a:solidFill>
                          <a:latin typeface="+mn-lt"/>
                          <a:ea typeface="+mn-ea"/>
                          <a:cs typeface="+mn-cs"/>
                        </a:rPr>
                        <a:t>)</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SP: Discussion on Threshold-based Sensing</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10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21/1934</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err="1" smtClean="0">
                          <a:solidFill>
                            <a:schemeClr val="tx1"/>
                          </a:solidFill>
                          <a:latin typeface="+mn-lt"/>
                          <a:ea typeface="+mn-ea"/>
                          <a:cs typeface="+mn-cs"/>
                        </a:rPr>
                        <a:t>Chaoming</a:t>
                      </a:r>
                      <a:r>
                        <a:rPr lang="en-US" altLang="zh-CN" sz="1100" kern="1200" dirty="0" smtClean="0">
                          <a:solidFill>
                            <a:schemeClr val="tx1"/>
                          </a:solidFill>
                          <a:latin typeface="+mn-lt"/>
                          <a:ea typeface="+mn-ea"/>
                          <a:cs typeface="+mn-cs"/>
                        </a:rPr>
                        <a:t> Luo (OPPO)</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discussion-on-session-setup</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30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22/0256</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Chris Beg (Cognitive Systems)</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TX and RX </a:t>
                      </a:r>
                      <a:r>
                        <a:rPr lang="en-US" altLang="zh-CN" sz="1100" kern="1200" dirty="0" err="1" smtClean="0">
                          <a:solidFill>
                            <a:schemeClr val="tx1"/>
                          </a:solidFill>
                          <a:latin typeface="+mn-lt"/>
                          <a:ea typeface="+mn-ea"/>
                          <a:cs typeface="+mn-cs"/>
                        </a:rPr>
                        <a:t>Timestamping</a:t>
                      </a:r>
                      <a:r>
                        <a:rPr lang="en-US" altLang="zh-CN" sz="1100" kern="1200" dirty="0" smtClean="0">
                          <a:solidFill>
                            <a:schemeClr val="tx1"/>
                          </a:solidFill>
                          <a:latin typeface="+mn-lt"/>
                          <a:ea typeface="+mn-ea"/>
                          <a:cs typeface="+mn-cs"/>
                        </a:rPr>
                        <a:t> Implementations</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30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22/0401</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Michael Montemurro (Huawei)</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on Sensing Security Requirements</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30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22/0327</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Assaf Kasher (Qualcomm)</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PDT-Bi-Static-Sounding-and-BPR-Frame</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35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22/0370</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Assaf Kasher (Qualcomm)</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PDT-DMG-Multi-Static-Instance</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45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22/0414</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Steve Shellhammer (Qualcomm)</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Fractional Scaling Factor for Sensing Measurement Report</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40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22/0415</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Steve Shellhammer (Qualcomm)</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NDP Selection for 802.11bf</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20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22/0421</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Yan Xin (Huawei)</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Discussion on the NDP format for sensing</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22/0423</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Narengerile (Huawei)</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DMG passive sensing based on A-BFT</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22/0339</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Enrico </a:t>
                      </a:r>
                      <a:r>
                        <a:rPr lang="en-US" altLang="zh-CN" sz="1100" kern="1200" dirty="0" err="1" smtClean="0">
                          <a:solidFill>
                            <a:schemeClr val="tx1"/>
                          </a:solidFill>
                          <a:latin typeface="+mn-lt"/>
                          <a:ea typeface="+mn-ea"/>
                          <a:cs typeface="+mn-cs"/>
                        </a:rPr>
                        <a:t>Rantala</a:t>
                      </a:r>
                      <a:r>
                        <a:rPr lang="en-US" altLang="zh-CN" sz="1100" kern="1200" dirty="0" smtClean="0">
                          <a:solidFill>
                            <a:schemeClr val="tx1"/>
                          </a:solidFill>
                          <a:latin typeface="+mn-lt"/>
                          <a:ea typeface="+mn-ea"/>
                          <a:cs typeface="+mn-cs"/>
                        </a:rPr>
                        <a:t> (</a:t>
                      </a:r>
                      <a:r>
                        <a:rPr lang="en-US" altLang="zh-CN" sz="1100" kern="1200" dirty="0" err="1" smtClean="0">
                          <a:solidFill>
                            <a:schemeClr val="tx1"/>
                          </a:solidFill>
                          <a:latin typeface="+mn-lt"/>
                          <a:ea typeface="+mn-ea"/>
                          <a:cs typeface="+mn-cs"/>
                        </a:rPr>
                        <a:t>Zeku</a:t>
                      </a:r>
                      <a:r>
                        <a:rPr lang="en-US" altLang="zh-CN" sz="1100" kern="1200" dirty="0" smtClean="0">
                          <a:solidFill>
                            <a:schemeClr val="tx1"/>
                          </a:solidFill>
                          <a:latin typeface="+mn-lt"/>
                          <a:ea typeface="+mn-ea"/>
                          <a:cs typeface="+mn-cs"/>
                        </a:rPr>
                        <a:t>)</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SP: STA-STA sub7GHz WLAN sensing support by leveraging SBP</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10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22/0132</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Rui Du(Huawei)</a:t>
                      </a:r>
                      <a:endParaRPr lang="en-US" altLang="zh-CN"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PDT for DMG sensing monostatic configurations</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20 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22/0433</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Rui Du(Huawei)</a:t>
                      </a:r>
                      <a:endParaRPr lang="en-US" altLang="zh-CN"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WLAN Sensing Functionality Indicator</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30 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22/0457</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Dongguk Lim (LGE)</a:t>
                      </a:r>
                      <a:endParaRPr lang="en-US" altLang="zh-CN"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Trigger frame for 11bf</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30 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100" kern="1200" dirty="0" smtClean="0">
                        <a:solidFill>
                          <a:schemeClr val="tx1"/>
                        </a:solidFill>
                        <a:latin typeface="+mn-lt"/>
                        <a:ea typeface="+mn-ea"/>
                        <a:cs typeface="+mn-cs"/>
                      </a:endParaRPr>
                    </a:p>
                  </a:txBody>
                  <a:tcPr marL="36000" marR="36000" marT="17901" marB="17901" anchor="ctr"/>
                </a:tc>
              </a:tr>
            </a:tbl>
          </a:graphicData>
        </a:graphic>
      </p:graphicFrame>
      <p:graphicFrame>
        <p:nvGraphicFramePr>
          <p:cNvPr id="10" name="表格 10"/>
          <p:cNvGraphicFramePr>
            <a:graphicFrameLocks noGrp="1"/>
          </p:cNvGraphicFramePr>
          <p:nvPr>
            <p:extLst>
              <p:ext uri="{D42A27DB-BD31-4B8C-83A1-F6EECF244321}">
                <p14:modId xmlns:p14="http://schemas.microsoft.com/office/powerpoint/2010/main" val="2705846166"/>
              </p:ext>
            </p:extLst>
          </p:nvPr>
        </p:nvGraphicFramePr>
        <p:xfrm>
          <a:off x="3733800" y="5715000"/>
          <a:ext cx="7162800" cy="783336"/>
        </p:xfrm>
        <a:graphic>
          <a:graphicData uri="http://schemas.openxmlformats.org/drawingml/2006/table">
            <a:tbl>
              <a:tblPr firstRow="1" bandRow="1">
                <a:tableStyleId>{C4B1156A-380E-4F78-BDF5-A606A8083BF9}</a:tableStyleId>
              </a:tblPr>
              <a:tblGrid>
                <a:gridCol w="744648"/>
                <a:gridCol w="1998552"/>
                <a:gridCol w="4419600"/>
              </a:tblGrid>
              <a:tr h="171678">
                <a:tc>
                  <a:txBody>
                    <a:bodyPr/>
                    <a:lstStyle/>
                    <a:p>
                      <a:pPr algn="ctr"/>
                      <a:r>
                        <a:rPr lang="en-US" altLang="zh-CN" sz="1100" dirty="0" smtClean="0"/>
                        <a:t>DCN</a:t>
                      </a:r>
                      <a:endParaRPr lang="zh-CN" altLang="en-US" sz="1100" dirty="0"/>
                    </a:p>
                  </a:txBody>
                  <a:tcPr marL="36000" marR="36000" marT="17925" marB="17925" anchor="ctr"/>
                </a:tc>
                <a:tc>
                  <a:txBody>
                    <a:bodyPr/>
                    <a:lstStyle/>
                    <a:p>
                      <a:pPr algn="ctr"/>
                      <a:r>
                        <a:rPr lang="en-US" altLang="zh-CN" sz="1100" dirty="0" smtClean="0"/>
                        <a:t>Author</a:t>
                      </a:r>
                      <a:endParaRPr lang="zh-CN" altLang="en-US" sz="1100" dirty="0"/>
                    </a:p>
                  </a:txBody>
                  <a:tcPr marL="36000" marR="36000" marT="17925" marB="17925" anchor="ctr"/>
                </a:tc>
                <a:tc>
                  <a:txBody>
                    <a:bodyPr/>
                    <a:lstStyle/>
                    <a:p>
                      <a:pPr algn="ctr"/>
                      <a:r>
                        <a:rPr lang="en-US" altLang="zh-CN" sz="1100" dirty="0" smtClean="0"/>
                        <a:t>Title (</a:t>
                      </a:r>
                      <a:r>
                        <a:rPr lang="en-US" altLang="zh-CN" sz="1100" dirty="0" smtClean="0">
                          <a:solidFill>
                            <a:srgbClr val="FF0000"/>
                          </a:solidFill>
                        </a:rPr>
                        <a:t>PDT SP</a:t>
                      </a:r>
                      <a:r>
                        <a:rPr lang="en-US" altLang="zh-CN" sz="1100" dirty="0" smtClean="0"/>
                        <a:t>)</a:t>
                      </a:r>
                      <a:endParaRPr lang="zh-CN" altLang="en-US" sz="1100" dirty="0"/>
                    </a:p>
                  </a:txBody>
                  <a:tcPr marL="36000" marR="36000" marT="17925" marB="17925" anchor="ctr"/>
                </a:tc>
              </a:tr>
              <a:tr h="131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22/0240r4</a:t>
                      </a:r>
                      <a:endParaRPr lang="zh-CN" altLang="en-US" sz="1100" kern="1200" dirty="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Assaf Kasher (Qualcomm)</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SP: PDT-DMG-Sensing-Capability</a:t>
                      </a:r>
                      <a:endParaRPr lang="zh-CN" altLang="en-US" sz="1100" kern="1200" dirty="0" smtClean="0">
                        <a:solidFill>
                          <a:srgbClr val="00B050"/>
                        </a:solidFill>
                        <a:latin typeface="+mn-lt"/>
                        <a:ea typeface="+mn-ea"/>
                        <a:cs typeface="+mn-cs"/>
                      </a:endParaRPr>
                    </a:p>
                  </a:txBody>
                  <a:tcPr marL="36000" marR="36000" marT="17901" marB="17901" anchor="ctr"/>
                </a:tc>
              </a:tr>
              <a:tr h="131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000" kern="1200" dirty="0" smtClean="0">
                          <a:solidFill>
                            <a:srgbClr val="0000FF"/>
                          </a:solidFill>
                          <a:latin typeface="+mn-lt"/>
                          <a:ea typeface="+mn-ea"/>
                          <a:cs typeface="+mn-cs"/>
                        </a:rPr>
                        <a:t>22/0241r5</a:t>
                      </a:r>
                      <a:endParaRPr lang="zh-CN" altLang="en-US" sz="1000" kern="1200" dirty="0" smtClean="0">
                        <a:solidFill>
                          <a:srgbClr val="0000FF"/>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000" kern="1200" dirty="0" smtClean="0">
                          <a:solidFill>
                            <a:srgbClr val="0000FF"/>
                          </a:solidFill>
                          <a:latin typeface="+mn-lt"/>
                          <a:ea typeface="+mn-ea"/>
                          <a:cs typeface="+mn-cs"/>
                        </a:rPr>
                        <a:t>Assaf Kasher (Qualcomm)</a:t>
                      </a:r>
                      <a:endParaRPr lang="pt-BR" altLang="zh-CN" sz="1000" kern="1200" dirty="0" smtClean="0">
                        <a:solidFill>
                          <a:srgbClr val="0000FF"/>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000" kern="1200" dirty="0" smtClean="0">
                          <a:solidFill>
                            <a:srgbClr val="0000FF"/>
                          </a:solidFill>
                          <a:latin typeface="+mn-lt"/>
                          <a:ea typeface="+mn-ea"/>
                          <a:cs typeface="+mn-cs"/>
                        </a:rPr>
                        <a:t>SP: PDT-DMG-Passive-sensing</a:t>
                      </a:r>
                      <a:endParaRPr lang="zh-CN" altLang="en-US" sz="1000" kern="1200" dirty="0" smtClean="0">
                        <a:solidFill>
                          <a:srgbClr val="0000FF"/>
                        </a:solidFill>
                        <a:latin typeface="+mn-lt"/>
                        <a:ea typeface="+mn-ea"/>
                        <a:cs typeface="+mn-cs"/>
                      </a:endParaRPr>
                    </a:p>
                  </a:txBody>
                  <a:tcPr marL="36000" marR="36000" marT="17901" marB="17901" anchor="ctr"/>
                </a:tc>
              </a:tr>
              <a:tr h="131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0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altLang="zh-CN" sz="10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000" kern="1200" dirty="0" smtClean="0">
                        <a:solidFill>
                          <a:schemeClr val="tx1"/>
                        </a:solidFill>
                        <a:latin typeface="+mn-lt"/>
                        <a:ea typeface="+mn-ea"/>
                        <a:cs typeface="+mn-cs"/>
                      </a:endParaRPr>
                    </a:p>
                  </a:txBody>
                  <a:tcPr marL="36000" marR="36000" marT="17901" marB="17901" anchor="ctr"/>
                </a:tc>
              </a:tr>
            </a:tbl>
          </a:graphicData>
        </a:graphic>
      </p:graphicFrame>
    </p:spTree>
    <p:extLst>
      <p:ext uri="{BB962C8B-B14F-4D97-AF65-F5344CB8AC3E}">
        <p14:creationId xmlns:p14="http://schemas.microsoft.com/office/powerpoint/2010/main" val="34683501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1295400"/>
            <a:ext cx="11277600" cy="1066800"/>
          </a:xfrm>
        </p:spPr>
        <p:txBody>
          <a:bodyPr/>
          <a:lstStyle/>
          <a:p>
            <a:r>
              <a:rPr lang="en-US" altLang="en-US" sz="3600" dirty="0">
                <a:solidFill>
                  <a:srgbClr val="0000FF"/>
                </a:solidFill>
                <a:cs typeface="Times New Roman" panose="02020603050405020304" pitchFamily="18" charset="0"/>
              </a:rPr>
              <a:t>IEEE 802.11 Task Group bf</a:t>
            </a:r>
            <a:br>
              <a:rPr lang="en-US" altLang="en-US" sz="3600" dirty="0">
                <a:solidFill>
                  <a:srgbClr val="0000FF"/>
                </a:solidFill>
                <a:cs typeface="Times New Roman" panose="02020603050405020304" pitchFamily="18" charset="0"/>
              </a:rPr>
            </a:br>
            <a:r>
              <a:rPr lang="en-US" altLang="en-US" sz="3600" dirty="0">
                <a:solidFill>
                  <a:srgbClr val="0000FF"/>
                </a:solidFill>
                <a:cs typeface="Times New Roman" panose="02020603050405020304" pitchFamily="18" charset="0"/>
              </a:rPr>
              <a:t>WLAN Sensing</a:t>
            </a:r>
            <a:br>
              <a:rPr lang="en-US" altLang="en-US" sz="3600" dirty="0">
                <a:solidFill>
                  <a:srgbClr val="0000FF"/>
                </a:solidFill>
                <a:cs typeface="Times New Roman" panose="02020603050405020304" pitchFamily="18" charset="0"/>
              </a:rPr>
            </a:br>
            <a:endParaRPr lang="en-CA" altLang="en-US" sz="2000" dirty="0">
              <a:cs typeface="Times New Roman" panose="02020603050405020304" pitchFamily="18" charset="0"/>
            </a:endParaRPr>
          </a:p>
        </p:txBody>
      </p:sp>
      <p:sp>
        <p:nvSpPr>
          <p:cNvPr id="5123" name="Content Placeholder 2"/>
          <p:cNvSpPr>
            <a:spLocks noGrp="1"/>
          </p:cNvSpPr>
          <p:nvPr>
            <p:ph idx="1"/>
          </p:nvPr>
        </p:nvSpPr>
        <p:spPr>
          <a:xfrm>
            <a:off x="1295400" y="2667000"/>
            <a:ext cx="9982200" cy="3352800"/>
          </a:xfrm>
        </p:spPr>
        <p:txBody>
          <a:bodyPr/>
          <a:lstStyle/>
          <a:p>
            <a:pPr algn="just" defTabSz="917575">
              <a:lnSpc>
                <a:spcPct val="90000"/>
              </a:lnSpc>
              <a:buNone/>
            </a:pPr>
            <a:r>
              <a:rPr lang="en-US" altLang="zh-CN" dirty="0" smtClean="0"/>
              <a:t>		March        8,  --- 11, 14,	9am </a:t>
            </a:r>
            <a:r>
              <a:rPr lang="en-US" altLang="zh-CN" dirty="0"/>
              <a:t>- 11:00am ET</a:t>
            </a:r>
          </a:p>
          <a:p>
            <a:pPr algn="just" defTabSz="917575">
              <a:lnSpc>
                <a:spcPct val="90000"/>
              </a:lnSpc>
              <a:buNone/>
            </a:pPr>
            <a:r>
              <a:rPr lang="en-US" altLang="zh-CN" dirty="0" smtClean="0"/>
              <a:t>		March             9, 		10pm </a:t>
            </a:r>
            <a:r>
              <a:rPr lang="en-US" altLang="zh-CN" dirty="0"/>
              <a:t>- 11:59pm </a:t>
            </a:r>
            <a:r>
              <a:rPr lang="en-US" altLang="zh-CN" dirty="0" smtClean="0"/>
              <a:t>ET</a:t>
            </a:r>
            <a:endParaRPr lang="en-US" altLang="zh-CN" dirty="0"/>
          </a:p>
          <a:p>
            <a:pPr algn="ctr">
              <a:lnSpc>
                <a:spcPct val="90000"/>
              </a:lnSpc>
              <a:buFontTx/>
              <a:buNone/>
            </a:pPr>
            <a:endParaRPr lang="en-US" altLang="en-US" dirty="0">
              <a:cs typeface="Times New Roman" panose="02020603050405020304" pitchFamily="18" charset="0"/>
            </a:endParaRPr>
          </a:p>
          <a:p>
            <a:pPr algn="just">
              <a:lnSpc>
                <a:spcPct val="90000"/>
              </a:lnSpc>
              <a:buFontTx/>
              <a:buNone/>
            </a:pPr>
            <a:r>
              <a:rPr lang="en-US" altLang="en-US" dirty="0">
                <a:latin typeface="Arial" panose="020B0604020202020204" pitchFamily="34" charset="0"/>
                <a:cs typeface="MS PGothic" panose="020B0600070205080204" pitchFamily="34" charset="-128"/>
              </a:rPr>
              <a:t>		   	        Chair:	</a:t>
            </a:r>
            <a:r>
              <a:rPr lang="en-US" altLang="en-US" dirty="0">
                <a:cs typeface="Times New Roman" panose="02020603050405020304" pitchFamily="18" charset="0"/>
              </a:rPr>
              <a:t>Tony Xiao Han (Huawei)</a:t>
            </a:r>
          </a:p>
          <a:p>
            <a:pPr algn="just">
              <a:lnSpc>
                <a:spcPct val="90000"/>
              </a:lnSpc>
              <a:buNone/>
            </a:pPr>
            <a:r>
              <a:rPr lang="en-US" altLang="en-US" dirty="0">
                <a:latin typeface="Arial" panose="020B0604020202020204" pitchFamily="34" charset="0"/>
                <a:cs typeface="MS PGothic" panose="020B0600070205080204" pitchFamily="34" charset="-128"/>
              </a:rPr>
              <a:t>			Vice Chair: 	</a:t>
            </a:r>
            <a:r>
              <a:rPr lang="en-US" altLang="en-US" dirty="0">
                <a:cs typeface="Times New Roman" panose="02020603050405020304" pitchFamily="18" charset="0"/>
              </a:rPr>
              <a:t>Sang Kim (LG Electronics)</a:t>
            </a:r>
          </a:p>
          <a:p>
            <a:pPr algn="just">
              <a:lnSpc>
                <a:spcPct val="90000"/>
              </a:lnSpc>
              <a:buNone/>
            </a:pPr>
            <a:r>
              <a:rPr lang="en-US" altLang="en-US" dirty="0">
                <a:latin typeface="Arial" panose="020B0604020202020204" pitchFamily="34" charset="0"/>
                <a:cs typeface="MS PGothic" panose="020B0600070205080204" pitchFamily="34" charset="-128"/>
              </a:rPr>
              <a:t> 					</a:t>
            </a:r>
            <a:r>
              <a:rPr lang="en-US" altLang="zh-CN" dirty="0"/>
              <a:t>Assaf Kasher (Qualcomm)</a:t>
            </a:r>
            <a:endParaRPr lang="en-US" altLang="en-US" dirty="0">
              <a:cs typeface="Times New Roman" panose="02020603050405020304" pitchFamily="18" charset="0"/>
            </a:endParaRPr>
          </a:p>
          <a:p>
            <a:pPr algn="just">
              <a:lnSpc>
                <a:spcPct val="90000"/>
              </a:lnSpc>
              <a:buNone/>
            </a:pPr>
            <a:r>
              <a:rPr lang="en-US" altLang="en-US" dirty="0">
                <a:latin typeface="Arial" panose="020B0604020202020204" pitchFamily="34" charset="0"/>
                <a:cs typeface="MS PGothic" panose="020B0600070205080204" pitchFamily="34" charset="-128"/>
              </a:rPr>
              <a:t>			 Secretary: 	</a:t>
            </a:r>
            <a:r>
              <a:rPr lang="en-US" altLang="zh-CN" dirty="0"/>
              <a:t>Leif Wilhelmsson </a:t>
            </a:r>
            <a:r>
              <a:rPr lang="en-US" altLang="en-US" dirty="0"/>
              <a:t>(</a:t>
            </a:r>
            <a:r>
              <a:rPr lang="en-US" altLang="zh-CN" dirty="0"/>
              <a:t>Ericsson</a:t>
            </a:r>
            <a:r>
              <a:rPr lang="en-US" altLang="en-US" dirty="0"/>
              <a:t>)</a:t>
            </a:r>
          </a:p>
          <a:p>
            <a:pPr algn="just">
              <a:lnSpc>
                <a:spcPct val="90000"/>
              </a:lnSpc>
              <a:buNone/>
            </a:pPr>
            <a:r>
              <a:rPr lang="en-US" altLang="en-US" dirty="0">
                <a:latin typeface="Arial" panose="020B0604020202020204" pitchFamily="34" charset="0"/>
                <a:cs typeface="MS PGothic" panose="020B0600070205080204" pitchFamily="34" charset="-128"/>
              </a:rPr>
              <a:t>		</a:t>
            </a:r>
            <a:r>
              <a:rPr lang="en-US" altLang="en-US" dirty="0" smtClean="0">
                <a:latin typeface="Arial" panose="020B0604020202020204" pitchFamily="34" charset="0"/>
                <a:cs typeface="MS PGothic" panose="020B0600070205080204" pitchFamily="34" charset="-128"/>
              </a:rPr>
              <a:t>Tech</a:t>
            </a:r>
            <a:r>
              <a:rPr lang="en-US" altLang="zh-CN" dirty="0" smtClean="0">
                <a:latin typeface="Arial" panose="020B0604020202020204" pitchFamily="34" charset="0"/>
                <a:cs typeface="MS PGothic" panose="020B0600070205080204" pitchFamily="34" charset="-128"/>
              </a:rPr>
              <a:t>nical </a:t>
            </a:r>
            <a:r>
              <a:rPr lang="en-US" altLang="en-US" dirty="0">
                <a:latin typeface="Arial" panose="020B0604020202020204" pitchFamily="34" charset="0"/>
                <a:cs typeface="MS PGothic" panose="020B0600070205080204" pitchFamily="34" charset="-128"/>
              </a:rPr>
              <a:t>Editor:	</a:t>
            </a:r>
            <a:r>
              <a:rPr lang="en-US" altLang="zh-CN" dirty="0"/>
              <a:t>Claudio Da Silva </a:t>
            </a:r>
            <a:r>
              <a:rPr lang="en-US" altLang="en-US" dirty="0">
                <a:cs typeface="Times New Roman" panose="02020603050405020304" pitchFamily="18" charset="0"/>
              </a:rPr>
              <a:t>(</a:t>
            </a:r>
            <a:r>
              <a:rPr lang="en-US" altLang="zh-CN" dirty="0">
                <a:cs typeface="Times New Roman" panose="02020603050405020304" pitchFamily="18" charset="0"/>
              </a:rPr>
              <a:t>Meta Platforms</a:t>
            </a:r>
            <a:r>
              <a:rPr lang="en-US" altLang="en-US" dirty="0">
                <a:cs typeface="Times New Roman" panose="02020603050405020304" pitchFamily="18" charset="0"/>
              </a:rPr>
              <a:t>)</a:t>
            </a:r>
          </a:p>
        </p:txBody>
      </p:sp>
    </p:spTree>
    <p:extLst>
      <p:ext uri="{BB962C8B-B14F-4D97-AF65-F5344CB8AC3E}">
        <p14:creationId xmlns:p14="http://schemas.microsoft.com/office/powerpoint/2010/main" val="19842551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txBox="1">
            <a:spLocks noChangeArrowheads="1"/>
          </p:cNvSpPr>
          <p:nvPr/>
        </p:nvSpPr>
        <p:spPr bwMode="auto">
          <a:xfrm>
            <a:off x="2209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solidFill>
                  <a:schemeClr val="tx2"/>
                </a:solidFill>
              </a:rPr>
              <a:t>Agenda items on </a:t>
            </a:r>
            <a:r>
              <a:rPr lang="en-US" altLang="en-US" sz="3200" dirty="0">
                <a:solidFill>
                  <a:srgbClr val="0000FF"/>
                </a:solidFill>
                <a:cs typeface="Times New Roman" panose="02020603050405020304" pitchFamily="18" charset="0"/>
              </a:rPr>
              <a:t>March </a:t>
            </a:r>
            <a:r>
              <a:rPr lang="en-US" altLang="en-US" sz="3200" dirty="0" smtClean="0">
                <a:solidFill>
                  <a:srgbClr val="0000FF"/>
                </a:solidFill>
                <a:cs typeface="Times New Roman" panose="02020603050405020304" pitchFamily="18" charset="0"/>
              </a:rPr>
              <a:t>11 </a:t>
            </a:r>
            <a:endParaRPr lang="en-US" altLang="en-US" sz="3200" dirty="0">
              <a:solidFill>
                <a:srgbClr val="0000FF"/>
              </a:solidFill>
              <a:cs typeface="Times New Roman" panose="02020603050405020304" pitchFamily="18" charset="0"/>
            </a:endParaRPr>
          </a:p>
        </p:txBody>
      </p:sp>
      <p:sp>
        <p:nvSpPr>
          <p:cNvPr id="18436" name="Rectangle 3"/>
          <p:cNvSpPr txBox="1">
            <a:spLocks noChangeArrowheads="1"/>
          </p:cNvSpPr>
          <p:nvPr/>
        </p:nvSpPr>
        <p:spPr bwMode="auto">
          <a:xfrm>
            <a:off x="457200" y="1295400"/>
            <a:ext cx="11277600" cy="514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just"/>
            <a:r>
              <a:rPr lang="en-US" altLang="en-US" sz="1600" dirty="0"/>
              <a:t>Call the meeting to order</a:t>
            </a:r>
          </a:p>
          <a:p>
            <a:pPr algn="just"/>
            <a:r>
              <a:rPr lang="en-US" altLang="en-US" sz="1600" dirty="0"/>
              <a:t>Patent policy and logistics</a:t>
            </a:r>
          </a:p>
          <a:p>
            <a:r>
              <a:rPr lang="en-US" altLang="zh-CN" sz="1600" dirty="0" err="1"/>
              <a:t>TGbf</a:t>
            </a:r>
            <a:r>
              <a:rPr lang="en-US" altLang="zh-CN" sz="1600" dirty="0"/>
              <a:t> Timeline</a:t>
            </a:r>
          </a:p>
          <a:p>
            <a:pPr algn="just"/>
            <a:r>
              <a:rPr lang="en-US" altLang="en-US" sz="1600" dirty="0"/>
              <a:t>Call for contribution</a:t>
            </a:r>
          </a:p>
          <a:p>
            <a:pPr algn="just"/>
            <a:r>
              <a:rPr lang="en-US" altLang="en-US" sz="1600" dirty="0"/>
              <a:t>Teleconference </a:t>
            </a:r>
            <a:r>
              <a:rPr lang="en-US" altLang="en-US" sz="1600" dirty="0" smtClean="0"/>
              <a:t>Times</a:t>
            </a:r>
          </a:p>
          <a:p>
            <a:pPr algn="just"/>
            <a:r>
              <a:rPr lang="en-US" altLang="en-US" sz="1600" dirty="0" smtClean="0"/>
              <a:t>Presentation </a:t>
            </a:r>
            <a:r>
              <a:rPr lang="en-US" altLang="en-US" sz="1600" dirty="0"/>
              <a:t>of submissions</a:t>
            </a:r>
          </a:p>
          <a:p>
            <a:pPr algn="just"/>
            <a:endParaRPr lang="en-US" altLang="en-US" sz="1600" dirty="0"/>
          </a:p>
          <a:p>
            <a:pPr algn="just"/>
            <a:endParaRPr lang="en-US" altLang="en-US" sz="1600" dirty="0" smtClean="0"/>
          </a:p>
          <a:p>
            <a:pPr algn="just"/>
            <a:endParaRPr lang="en-US" altLang="en-US" sz="1600" dirty="0"/>
          </a:p>
          <a:p>
            <a:pPr algn="just"/>
            <a:endParaRPr lang="en-US" altLang="en-US" sz="1600" dirty="0"/>
          </a:p>
          <a:p>
            <a:pPr algn="just"/>
            <a:endParaRPr lang="en-US" altLang="en-US" sz="1600" dirty="0"/>
          </a:p>
          <a:p>
            <a:pPr lvl="1" algn="just"/>
            <a:endParaRPr lang="en-US" altLang="en-US" sz="1200" dirty="0"/>
          </a:p>
          <a:p>
            <a:pPr algn="just"/>
            <a:endParaRPr lang="en-US" altLang="en-US" sz="1600" dirty="0"/>
          </a:p>
          <a:p>
            <a:pPr algn="just"/>
            <a:endParaRPr lang="en-US" altLang="en-US" sz="1600" dirty="0"/>
          </a:p>
          <a:p>
            <a:pPr algn="just"/>
            <a:endParaRPr lang="en-US" altLang="en-US" sz="200" dirty="0"/>
          </a:p>
          <a:p>
            <a:pPr algn="just"/>
            <a:r>
              <a:rPr lang="en-US" altLang="en-US" sz="1600" dirty="0"/>
              <a:t>Any other business</a:t>
            </a:r>
            <a:endParaRPr lang="en-US" altLang="en-US" sz="1100" dirty="0"/>
          </a:p>
          <a:p>
            <a:pPr lvl="1" algn="just"/>
            <a:r>
              <a:rPr lang="en-US" altLang="en-US" sz="1200" dirty="0"/>
              <a:t>?</a:t>
            </a:r>
          </a:p>
          <a:p>
            <a:pPr marL="342900" lvl="1" indent="-342900" algn="just">
              <a:buChar char="•"/>
            </a:pPr>
            <a:r>
              <a:rPr lang="en-US" altLang="en-US" sz="1600" b="1" dirty="0">
                <a:solidFill>
                  <a:srgbClr val="0000FF"/>
                </a:solidFill>
              </a:rPr>
              <a:t>Recess</a:t>
            </a:r>
            <a:endParaRPr lang="en-US" altLang="en-US" sz="1600" b="1" dirty="0"/>
          </a:p>
        </p:txBody>
      </p:sp>
      <p:sp>
        <p:nvSpPr>
          <p:cNvPr id="8" name="TextBox 7"/>
          <p:cNvSpPr txBox="1"/>
          <p:nvPr/>
        </p:nvSpPr>
        <p:spPr>
          <a:xfrm>
            <a:off x="10102913" y="637921"/>
            <a:ext cx="2089087" cy="857758"/>
          </a:xfrm>
          <a:prstGeom prst="rect">
            <a:avLst/>
          </a:prstGeom>
          <a:noFill/>
        </p:spPr>
        <p:txBody>
          <a:bodyPr>
            <a:noAutofit/>
          </a:bodyPr>
          <a:lstStyle/>
          <a:p>
            <a:pPr algn="just">
              <a:defRPr/>
            </a:pPr>
            <a:r>
              <a:rPr lang="en-US" sz="1000" b="1" dirty="0"/>
              <a:t>Notes:  </a:t>
            </a:r>
          </a:p>
          <a:p>
            <a:pPr marL="90488" lvl="1" indent="-90488" algn="just">
              <a:buFont typeface="Arial" panose="020B0604020202020204" pitchFamily="34" charset="0"/>
              <a:buChar char="•"/>
              <a:defRPr/>
            </a:pPr>
            <a:r>
              <a:rPr lang="en-US" sz="800" dirty="0">
                <a:solidFill>
                  <a:srgbClr val="00B050"/>
                </a:solidFill>
              </a:rPr>
              <a:t>Docs in green have been presented.</a:t>
            </a:r>
          </a:p>
          <a:p>
            <a:pPr marL="90488" lvl="1" indent="-90488" algn="just">
              <a:buFont typeface="Arial" panose="020B0604020202020204" pitchFamily="34" charset="0"/>
              <a:buChar char="•"/>
              <a:defRPr/>
            </a:pPr>
            <a:r>
              <a:rPr lang="en-US" sz="800" dirty="0">
                <a:solidFill>
                  <a:srgbClr val="FF0000"/>
                </a:solidFill>
              </a:rPr>
              <a:t>Docs in red have been withdrawn.</a:t>
            </a:r>
          </a:p>
          <a:p>
            <a:pPr marL="90488" lvl="1" indent="-90488" algn="just">
              <a:buFont typeface="Arial" panose="020B0604020202020204" pitchFamily="34" charset="0"/>
              <a:buChar char="•"/>
              <a:defRPr/>
            </a:pPr>
            <a:r>
              <a:rPr lang="en-US" sz="800" dirty="0"/>
              <a:t>Docs in black have NOT been presented.</a:t>
            </a:r>
          </a:p>
          <a:p>
            <a:pPr marL="90488" lvl="1" indent="-90488" algn="just">
              <a:buFont typeface="Arial" panose="020B0604020202020204" pitchFamily="34" charset="0"/>
              <a:buChar char="•"/>
              <a:defRPr/>
            </a:pPr>
            <a:r>
              <a:rPr lang="en-US" altLang="zh-CN" sz="800" dirty="0">
                <a:solidFill>
                  <a:srgbClr val="0000FF"/>
                </a:solidFill>
              </a:rPr>
              <a:t>Docs in blue were presented but need more discussion or deferred</a:t>
            </a:r>
          </a:p>
        </p:txBody>
      </p:sp>
      <p:graphicFrame>
        <p:nvGraphicFramePr>
          <p:cNvPr id="9" name="表格 10"/>
          <p:cNvGraphicFramePr>
            <a:graphicFrameLocks noGrp="1"/>
          </p:cNvGraphicFramePr>
          <p:nvPr>
            <p:extLst>
              <p:ext uri="{D42A27DB-BD31-4B8C-83A1-F6EECF244321}">
                <p14:modId xmlns:p14="http://schemas.microsoft.com/office/powerpoint/2010/main" val="3606292471"/>
              </p:ext>
            </p:extLst>
          </p:nvPr>
        </p:nvGraphicFramePr>
        <p:xfrm>
          <a:off x="3733800" y="1495679"/>
          <a:ext cx="8305801" cy="3504282"/>
        </p:xfrm>
        <a:graphic>
          <a:graphicData uri="http://schemas.openxmlformats.org/drawingml/2006/table">
            <a:tbl>
              <a:tblPr firstRow="1" bandRow="1">
                <a:tableStyleId>{C4B1156A-380E-4F78-BDF5-A606A8083BF9}</a:tableStyleId>
              </a:tblPr>
              <a:tblGrid>
                <a:gridCol w="738738"/>
                <a:gridCol w="2009945"/>
                <a:gridCol w="4123023"/>
                <a:gridCol w="1434095"/>
              </a:tblGrid>
              <a:tr h="202319">
                <a:tc>
                  <a:txBody>
                    <a:bodyPr/>
                    <a:lstStyle/>
                    <a:p>
                      <a:pPr algn="ctr"/>
                      <a:r>
                        <a:rPr lang="en-US" altLang="zh-CN" sz="1400" dirty="0" smtClean="0"/>
                        <a:t>DCN</a:t>
                      </a:r>
                      <a:endParaRPr lang="zh-CN" altLang="en-US" sz="1400" dirty="0"/>
                    </a:p>
                  </a:txBody>
                  <a:tcPr marL="36000" marR="36000" marT="17925" marB="17925" anchor="ctr"/>
                </a:tc>
                <a:tc>
                  <a:txBody>
                    <a:bodyPr/>
                    <a:lstStyle/>
                    <a:p>
                      <a:pPr algn="ctr"/>
                      <a:r>
                        <a:rPr lang="en-US" altLang="zh-CN" sz="1400" dirty="0" smtClean="0"/>
                        <a:t>Author</a:t>
                      </a:r>
                      <a:endParaRPr lang="zh-CN" altLang="en-US" sz="1400" dirty="0"/>
                    </a:p>
                  </a:txBody>
                  <a:tcPr marL="36000" marR="36000" marT="17925" marB="17925" anchor="ctr"/>
                </a:tc>
                <a:tc>
                  <a:txBody>
                    <a:bodyPr/>
                    <a:lstStyle/>
                    <a:p>
                      <a:pPr algn="ctr"/>
                      <a:r>
                        <a:rPr lang="en-US" altLang="zh-CN" sz="1400" dirty="0" smtClean="0"/>
                        <a:t>Title</a:t>
                      </a:r>
                      <a:endParaRPr lang="zh-CN" altLang="en-US" sz="1400" dirty="0"/>
                    </a:p>
                  </a:txBody>
                  <a:tcPr marL="36000" marR="36000" marT="17925" marB="17925" anchor="ctr"/>
                </a:tc>
                <a:tc>
                  <a:txBody>
                    <a:bodyPr/>
                    <a:lstStyle/>
                    <a:p>
                      <a:pPr marL="0" algn="ctr" defTabSz="914400" rtl="0" eaLnBrk="1" latinLnBrk="0" hangingPunct="1"/>
                      <a:r>
                        <a:rPr lang="en-US" sz="1400" kern="1200" dirty="0" smtClean="0"/>
                        <a:t>Time duration</a:t>
                      </a:r>
                      <a:endParaRPr lang="zh-CN" altLang="en-US" sz="1400" b="1" kern="1200" dirty="0">
                        <a:solidFill>
                          <a:schemeClr val="lt1"/>
                        </a:solidFill>
                        <a:latin typeface="+mn-lt"/>
                        <a:ea typeface="+mn-ea"/>
                        <a:cs typeface="+mn-cs"/>
                      </a:endParaRPr>
                    </a:p>
                  </a:txBody>
                  <a:tcPr marL="36000" marR="36000" marT="17925" marB="17925"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22/0381</a:t>
                      </a:r>
                      <a:endParaRPr lang="zh-CN" altLang="en-US" sz="1100" kern="1200" dirty="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Christian Berger (NXP)</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err="1" smtClean="0">
                          <a:solidFill>
                            <a:srgbClr val="00B050"/>
                          </a:solidFill>
                          <a:latin typeface="+mn-lt"/>
                          <a:ea typeface="+mn-ea"/>
                          <a:cs typeface="+mn-cs"/>
                        </a:rPr>
                        <a:t>Tx</a:t>
                      </a:r>
                      <a:r>
                        <a:rPr lang="en-US" altLang="zh-CN" sz="1100" kern="1200" dirty="0" smtClean="0">
                          <a:solidFill>
                            <a:srgbClr val="00B050"/>
                          </a:solidFill>
                          <a:latin typeface="+mn-lt"/>
                          <a:ea typeface="+mn-ea"/>
                          <a:cs typeface="+mn-cs"/>
                        </a:rPr>
                        <a:t>-Power-Control-and-Reporting</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30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22/0328</a:t>
                      </a:r>
                      <a:endParaRPr lang="zh-CN" altLang="en-US" sz="1100" kern="1200" dirty="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Rui Yang (</a:t>
                      </a:r>
                      <a:r>
                        <a:rPr lang="en-US" altLang="zh-CN" sz="1100" kern="1200" dirty="0" err="1" smtClean="0">
                          <a:solidFill>
                            <a:srgbClr val="00B050"/>
                          </a:solidFill>
                          <a:latin typeface="+mn-lt"/>
                          <a:ea typeface="+mn-ea"/>
                          <a:cs typeface="+mn-cs"/>
                        </a:rPr>
                        <a:t>InterDigital</a:t>
                      </a:r>
                      <a:r>
                        <a:rPr lang="en-US" altLang="zh-CN" sz="1100" kern="1200" dirty="0" smtClean="0">
                          <a:solidFill>
                            <a:srgbClr val="00B050"/>
                          </a:solidFill>
                          <a:latin typeface="+mn-lt"/>
                          <a:ea typeface="+mn-ea"/>
                          <a:cs typeface="+mn-cs"/>
                        </a:rPr>
                        <a:t>)</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SP: Discussion on Threshold-based Sensing</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10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21/1934</a:t>
                      </a:r>
                      <a:endParaRPr lang="zh-CN" altLang="en-US" sz="1100" kern="1200" dirty="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err="1" smtClean="0">
                          <a:solidFill>
                            <a:srgbClr val="00B050"/>
                          </a:solidFill>
                          <a:latin typeface="+mn-lt"/>
                          <a:ea typeface="+mn-ea"/>
                          <a:cs typeface="+mn-cs"/>
                        </a:rPr>
                        <a:t>Chaoming</a:t>
                      </a:r>
                      <a:r>
                        <a:rPr lang="en-US" altLang="zh-CN" sz="1100" kern="1200" dirty="0" smtClean="0">
                          <a:solidFill>
                            <a:srgbClr val="00B050"/>
                          </a:solidFill>
                          <a:latin typeface="+mn-lt"/>
                          <a:ea typeface="+mn-ea"/>
                          <a:cs typeface="+mn-cs"/>
                        </a:rPr>
                        <a:t> Luo (OPPO)</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discussion-on-session-setup</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30 </a:t>
                      </a:r>
                      <a:r>
                        <a:rPr lang="en-US" altLang="zh-CN" sz="1100" kern="1200" dirty="0" err="1" smtClean="0">
                          <a:solidFill>
                            <a:srgbClr val="00B050"/>
                          </a:solidFill>
                          <a:latin typeface="+mn-lt"/>
                          <a:ea typeface="+mn-ea"/>
                          <a:cs typeface="+mn-cs"/>
                        </a:rPr>
                        <a:t>mins</a:t>
                      </a:r>
                      <a:endParaRPr lang="en-US" altLang="zh-CN" sz="1100" kern="1200" dirty="0" smtClean="0">
                        <a:solidFill>
                          <a:srgbClr val="00B050"/>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22/0256</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Chris Beg (Cognitive Systems)</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TX and RX </a:t>
                      </a:r>
                      <a:r>
                        <a:rPr lang="en-US" altLang="zh-CN" sz="1100" kern="1200" dirty="0" err="1" smtClean="0">
                          <a:solidFill>
                            <a:schemeClr val="tx1"/>
                          </a:solidFill>
                          <a:latin typeface="+mn-lt"/>
                          <a:ea typeface="+mn-ea"/>
                          <a:cs typeface="+mn-cs"/>
                        </a:rPr>
                        <a:t>Timestamping</a:t>
                      </a:r>
                      <a:r>
                        <a:rPr lang="en-US" altLang="zh-CN" sz="1100" kern="1200" dirty="0" smtClean="0">
                          <a:solidFill>
                            <a:schemeClr val="tx1"/>
                          </a:solidFill>
                          <a:latin typeface="+mn-lt"/>
                          <a:ea typeface="+mn-ea"/>
                          <a:cs typeface="+mn-cs"/>
                        </a:rPr>
                        <a:t> Implementations</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30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22/0401</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Michael Montemurro (Huawei)</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on Sensing Security Requirements</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30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22/0327</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Assaf Kasher (Qualcomm)</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PDT-Bi-Static-Sounding-and-BPR-Frame</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35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22/0370</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Assaf Kasher (Qualcomm)</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PDT-DMG-Multi-Static-Instance</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45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22/0414</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Steve Shellhammer (Qualcomm)</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Fractional Scaling Factor for Sensing Measurement Report</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40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22/0415</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Steve Shellhammer (Qualcomm)</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NDP Selection for 802.11bf</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20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22/0421</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Yan Xin (Huawei)</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Discussion on the NDP format for sensing</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22/0423</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Narengerile (Huawei)</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DMG passive sensing based on A-BFT</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22/0339</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Enrico </a:t>
                      </a:r>
                      <a:r>
                        <a:rPr lang="en-US" altLang="zh-CN" sz="1100" kern="1200" dirty="0" err="1" smtClean="0">
                          <a:solidFill>
                            <a:schemeClr val="tx1"/>
                          </a:solidFill>
                          <a:latin typeface="+mn-lt"/>
                          <a:ea typeface="+mn-ea"/>
                          <a:cs typeface="+mn-cs"/>
                        </a:rPr>
                        <a:t>Rantala</a:t>
                      </a:r>
                      <a:r>
                        <a:rPr lang="en-US" altLang="zh-CN" sz="1100" kern="1200" dirty="0" smtClean="0">
                          <a:solidFill>
                            <a:schemeClr val="tx1"/>
                          </a:solidFill>
                          <a:latin typeface="+mn-lt"/>
                          <a:ea typeface="+mn-ea"/>
                          <a:cs typeface="+mn-cs"/>
                        </a:rPr>
                        <a:t> (</a:t>
                      </a:r>
                      <a:r>
                        <a:rPr lang="en-US" altLang="zh-CN" sz="1100" kern="1200" dirty="0" err="1" smtClean="0">
                          <a:solidFill>
                            <a:schemeClr val="tx1"/>
                          </a:solidFill>
                          <a:latin typeface="+mn-lt"/>
                          <a:ea typeface="+mn-ea"/>
                          <a:cs typeface="+mn-cs"/>
                        </a:rPr>
                        <a:t>Zeku</a:t>
                      </a:r>
                      <a:r>
                        <a:rPr lang="en-US" altLang="zh-CN" sz="1100" kern="1200" dirty="0" smtClean="0">
                          <a:solidFill>
                            <a:schemeClr val="tx1"/>
                          </a:solidFill>
                          <a:latin typeface="+mn-lt"/>
                          <a:ea typeface="+mn-ea"/>
                          <a:cs typeface="+mn-cs"/>
                        </a:rPr>
                        <a:t>)</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SP: STA-STA sub7GHz WLAN sensing support by leveraging SBP</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10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22/0132</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Rui Du(Huawei)</a:t>
                      </a:r>
                      <a:endParaRPr lang="en-US" altLang="zh-CN"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PDT for DMG sensing </a:t>
                      </a:r>
                      <a:r>
                        <a:rPr lang="en-US" altLang="zh-CN" sz="1100" kern="1200" dirty="0" err="1" smtClean="0">
                          <a:solidFill>
                            <a:schemeClr val="tx1"/>
                          </a:solidFill>
                          <a:latin typeface="+mn-lt"/>
                          <a:ea typeface="+mn-ea"/>
                          <a:cs typeface="+mn-cs"/>
                        </a:rPr>
                        <a:t>monostatic</a:t>
                      </a:r>
                      <a:r>
                        <a:rPr lang="en-US" altLang="zh-CN" sz="1100" kern="1200" dirty="0" smtClean="0">
                          <a:solidFill>
                            <a:schemeClr val="tx1"/>
                          </a:solidFill>
                          <a:latin typeface="+mn-lt"/>
                          <a:ea typeface="+mn-ea"/>
                          <a:cs typeface="+mn-cs"/>
                        </a:rPr>
                        <a:t> configurations</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20 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22/0433</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Rui Du(Huawei)</a:t>
                      </a:r>
                      <a:endParaRPr lang="en-US" altLang="zh-CN"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WLAN Sensing Functionality Indicator</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30 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22/0457</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Dongguk Lim (LGE)</a:t>
                      </a:r>
                      <a:endParaRPr lang="en-US" altLang="zh-CN"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Trigger frame for 11bf</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30 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100" kern="1200" dirty="0" smtClean="0">
                        <a:solidFill>
                          <a:schemeClr val="tx1"/>
                        </a:solidFill>
                        <a:latin typeface="+mn-lt"/>
                        <a:ea typeface="+mn-ea"/>
                        <a:cs typeface="+mn-cs"/>
                      </a:endParaRPr>
                    </a:p>
                  </a:txBody>
                  <a:tcPr marL="36000" marR="36000" marT="17901" marB="17901" anchor="ctr"/>
                </a:tc>
              </a:tr>
            </a:tbl>
          </a:graphicData>
        </a:graphic>
      </p:graphicFrame>
      <p:graphicFrame>
        <p:nvGraphicFramePr>
          <p:cNvPr id="10" name="表格 10"/>
          <p:cNvGraphicFramePr>
            <a:graphicFrameLocks noGrp="1"/>
          </p:cNvGraphicFramePr>
          <p:nvPr>
            <p:extLst>
              <p:ext uri="{D42A27DB-BD31-4B8C-83A1-F6EECF244321}">
                <p14:modId xmlns:p14="http://schemas.microsoft.com/office/powerpoint/2010/main" val="4220910202"/>
              </p:ext>
            </p:extLst>
          </p:nvPr>
        </p:nvGraphicFramePr>
        <p:xfrm>
          <a:off x="3733800" y="5334000"/>
          <a:ext cx="7162800" cy="798576"/>
        </p:xfrm>
        <a:graphic>
          <a:graphicData uri="http://schemas.openxmlformats.org/drawingml/2006/table">
            <a:tbl>
              <a:tblPr firstRow="1" bandRow="1">
                <a:tableStyleId>{C4B1156A-380E-4F78-BDF5-A606A8083BF9}</a:tableStyleId>
              </a:tblPr>
              <a:tblGrid>
                <a:gridCol w="744648"/>
                <a:gridCol w="1998552"/>
                <a:gridCol w="4419600"/>
              </a:tblGrid>
              <a:tr h="171678">
                <a:tc>
                  <a:txBody>
                    <a:bodyPr/>
                    <a:lstStyle/>
                    <a:p>
                      <a:pPr algn="ctr"/>
                      <a:r>
                        <a:rPr lang="en-US" altLang="zh-CN" sz="1100" dirty="0" smtClean="0"/>
                        <a:t>DCN</a:t>
                      </a:r>
                      <a:endParaRPr lang="zh-CN" altLang="en-US" sz="1100" dirty="0"/>
                    </a:p>
                  </a:txBody>
                  <a:tcPr marL="36000" marR="36000" marT="17925" marB="17925" anchor="ctr"/>
                </a:tc>
                <a:tc>
                  <a:txBody>
                    <a:bodyPr/>
                    <a:lstStyle/>
                    <a:p>
                      <a:pPr algn="ctr"/>
                      <a:r>
                        <a:rPr lang="en-US" altLang="zh-CN" sz="1100" dirty="0" smtClean="0"/>
                        <a:t>Author</a:t>
                      </a:r>
                      <a:endParaRPr lang="zh-CN" altLang="en-US" sz="1100" dirty="0"/>
                    </a:p>
                  </a:txBody>
                  <a:tcPr marL="36000" marR="36000" marT="17925" marB="17925" anchor="ctr"/>
                </a:tc>
                <a:tc>
                  <a:txBody>
                    <a:bodyPr/>
                    <a:lstStyle/>
                    <a:p>
                      <a:pPr algn="ctr"/>
                      <a:r>
                        <a:rPr lang="en-US" altLang="zh-CN" sz="1100" dirty="0" smtClean="0"/>
                        <a:t>Title (</a:t>
                      </a:r>
                      <a:r>
                        <a:rPr lang="en-US" altLang="zh-CN" sz="1100" dirty="0" smtClean="0">
                          <a:solidFill>
                            <a:srgbClr val="FF0000"/>
                          </a:solidFill>
                        </a:rPr>
                        <a:t>PDT SP</a:t>
                      </a:r>
                      <a:r>
                        <a:rPr lang="en-US" altLang="zh-CN" sz="1100" dirty="0" smtClean="0"/>
                        <a:t>)</a:t>
                      </a:r>
                      <a:endParaRPr lang="zh-CN" altLang="en-US" sz="1100" dirty="0"/>
                    </a:p>
                  </a:txBody>
                  <a:tcPr marL="36000" marR="36000" marT="17925" marB="17925" anchor="ctr"/>
                </a:tc>
              </a:tr>
              <a:tr h="131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22/0251r4</a:t>
                      </a:r>
                      <a:endParaRPr lang="zh-CN" altLang="en-US" sz="1100" kern="1200" dirty="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Alecsander Eitan (Qualcomm)</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SP: PDT DMG Sensing Report IE</a:t>
                      </a:r>
                      <a:endParaRPr lang="zh-CN" altLang="en-US" sz="1100" kern="1200" dirty="0" smtClean="0">
                        <a:solidFill>
                          <a:srgbClr val="00B050"/>
                        </a:solidFill>
                        <a:latin typeface="+mn-lt"/>
                        <a:ea typeface="+mn-ea"/>
                        <a:cs typeface="+mn-cs"/>
                      </a:endParaRPr>
                    </a:p>
                  </a:txBody>
                  <a:tcPr marL="36000" marR="36000" marT="17901" marB="17901" anchor="ctr"/>
                </a:tc>
              </a:tr>
              <a:tr h="131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22/0234r6</a:t>
                      </a:r>
                      <a:endParaRPr lang="zh-CN" altLang="en-US" sz="1100" kern="1200" dirty="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altLang="zh-CN" sz="1100" kern="1200" dirty="0" smtClean="0">
                          <a:solidFill>
                            <a:srgbClr val="00B050"/>
                          </a:solidFill>
                          <a:latin typeface="+mn-lt"/>
                          <a:ea typeface="+mn-ea"/>
                          <a:cs typeface="+mn-cs"/>
                        </a:rPr>
                        <a:t>Claudio da Silva (Meta Platforms)</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SP: Proposed Draft Text for the SBP Procedure</a:t>
                      </a:r>
                      <a:endParaRPr lang="zh-CN" altLang="en-US" sz="1100" kern="1200" dirty="0" smtClean="0">
                        <a:solidFill>
                          <a:srgbClr val="00B050"/>
                        </a:solidFill>
                        <a:latin typeface="+mn-lt"/>
                        <a:ea typeface="+mn-ea"/>
                        <a:cs typeface="+mn-cs"/>
                      </a:endParaRPr>
                    </a:p>
                  </a:txBody>
                  <a:tcPr marL="36000" marR="36000" marT="17901" marB="17901" anchor="ctr"/>
                </a:tc>
              </a:tr>
              <a:tr h="131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0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altLang="zh-CN" sz="10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000" kern="1200" dirty="0" smtClean="0">
                        <a:solidFill>
                          <a:schemeClr val="tx1"/>
                        </a:solidFill>
                        <a:latin typeface="+mn-lt"/>
                        <a:ea typeface="+mn-ea"/>
                        <a:cs typeface="+mn-cs"/>
                      </a:endParaRPr>
                    </a:p>
                  </a:txBody>
                  <a:tcPr marL="36000" marR="36000" marT="17901" marB="17901" anchor="ctr"/>
                </a:tc>
              </a:tr>
            </a:tbl>
          </a:graphicData>
        </a:graphic>
      </p:graphicFrame>
    </p:spTree>
    <p:extLst>
      <p:ext uri="{BB962C8B-B14F-4D97-AF65-F5344CB8AC3E}">
        <p14:creationId xmlns:p14="http://schemas.microsoft.com/office/powerpoint/2010/main" val="32887803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txBox="1">
            <a:spLocks noChangeArrowheads="1"/>
          </p:cNvSpPr>
          <p:nvPr/>
        </p:nvSpPr>
        <p:spPr bwMode="auto">
          <a:xfrm>
            <a:off x="2209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solidFill>
                  <a:schemeClr val="tx2"/>
                </a:solidFill>
              </a:rPr>
              <a:t>Agenda items on </a:t>
            </a:r>
            <a:r>
              <a:rPr lang="en-US" altLang="en-US" sz="3200" dirty="0">
                <a:solidFill>
                  <a:srgbClr val="0000FF"/>
                </a:solidFill>
                <a:cs typeface="Times New Roman" panose="02020603050405020304" pitchFamily="18" charset="0"/>
              </a:rPr>
              <a:t>March </a:t>
            </a:r>
            <a:r>
              <a:rPr lang="en-US" altLang="en-US" sz="3200" dirty="0" smtClean="0">
                <a:solidFill>
                  <a:srgbClr val="0000FF"/>
                </a:solidFill>
                <a:cs typeface="Times New Roman" panose="02020603050405020304" pitchFamily="18" charset="0"/>
              </a:rPr>
              <a:t>14 </a:t>
            </a:r>
            <a:endParaRPr lang="en-US" altLang="en-US" sz="3200" dirty="0">
              <a:solidFill>
                <a:srgbClr val="0000FF"/>
              </a:solidFill>
              <a:cs typeface="Times New Roman" panose="02020603050405020304" pitchFamily="18" charset="0"/>
            </a:endParaRPr>
          </a:p>
        </p:txBody>
      </p:sp>
      <p:sp>
        <p:nvSpPr>
          <p:cNvPr id="18436" name="Rectangle 3"/>
          <p:cNvSpPr txBox="1">
            <a:spLocks noChangeArrowheads="1"/>
          </p:cNvSpPr>
          <p:nvPr/>
        </p:nvSpPr>
        <p:spPr bwMode="auto">
          <a:xfrm>
            <a:off x="457200" y="1295400"/>
            <a:ext cx="11277600" cy="514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just"/>
            <a:r>
              <a:rPr lang="en-US" altLang="en-US" sz="1600" dirty="0"/>
              <a:t>Call the meeting to order</a:t>
            </a:r>
          </a:p>
          <a:p>
            <a:pPr algn="just"/>
            <a:r>
              <a:rPr lang="en-US" altLang="en-US" sz="1600" dirty="0"/>
              <a:t>Patent policy and logistics</a:t>
            </a:r>
          </a:p>
          <a:p>
            <a:r>
              <a:rPr lang="en-US" altLang="zh-CN" sz="1600" dirty="0" err="1"/>
              <a:t>TGbf</a:t>
            </a:r>
            <a:r>
              <a:rPr lang="en-US" altLang="zh-CN" sz="1600" dirty="0"/>
              <a:t> Timeline</a:t>
            </a:r>
          </a:p>
          <a:p>
            <a:pPr algn="just"/>
            <a:r>
              <a:rPr lang="en-US" altLang="en-US" sz="1600" dirty="0"/>
              <a:t>Call for contribution</a:t>
            </a:r>
          </a:p>
          <a:p>
            <a:pPr algn="just"/>
            <a:r>
              <a:rPr lang="en-US" altLang="en-US" sz="1600" dirty="0"/>
              <a:t>Teleconference </a:t>
            </a:r>
            <a:r>
              <a:rPr lang="en-US" altLang="en-US" sz="1600" dirty="0" smtClean="0"/>
              <a:t>Times</a:t>
            </a:r>
          </a:p>
          <a:p>
            <a:pPr algn="just"/>
            <a:r>
              <a:rPr lang="en-US" altLang="en-US" sz="1600" dirty="0" smtClean="0"/>
              <a:t>Presentation </a:t>
            </a:r>
            <a:r>
              <a:rPr lang="en-US" altLang="en-US" sz="1600" dirty="0"/>
              <a:t>of submissions</a:t>
            </a:r>
          </a:p>
          <a:p>
            <a:pPr algn="just"/>
            <a:r>
              <a:rPr lang="en-US" altLang="zh-CN" sz="1600" dirty="0"/>
              <a:t>Motion </a:t>
            </a:r>
            <a:r>
              <a:rPr lang="en-US" altLang="zh-CN" sz="1600" dirty="0" smtClean="0"/>
              <a:t>(</a:t>
            </a:r>
            <a:r>
              <a:rPr lang="en-US" altLang="zh-CN" sz="1600" dirty="0" smtClean="0">
                <a:solidFill>
                  <a:srgbClr val="0000FF"/>
                </a:solidFill>
              </a:rPr>
              <a:t>82-83</a:t>
            </a:r>
            <a:r>
              <a:rPr lang="en-US" altLang="zh-CN" sz="1600" dirty="0" smtClean="0"/>
              <a:t>)</a:t>
            </a:r>
            <a:endParaRPr lang="en-US" altLang="en-US" sz="1600" dirty="0"/>
          </a:p>
          <a:p>
            <a:pPr algn="just"/>
            <a:endParaRPr lang="en-US" altLang="en-US" sz="1600" dirty="0"/>
          </a:p>
          <a:p>
            <a:pPr algn="just"/>
            <a:endParaRPr lang="en-US" altLang="en-US" sz="1600" dirty="0" smtClean="0"/>
          </a:p>
          <a:p>
            <a:pPr algn="just"/>
            <a:endParaRPr lang="en-US" altLang="en-US" sz="1600" dirty="0"/>
          </a:p>
          <a:p>
            <a:pPr algn="just"/>
            <a:endParaRPr lang="en-US" altLang="en-US" sz="1600" dirty="0"/>
          </a:p>
          <a:p>
            <a:pPr algn="just"/>
            <a:endParaRPr lang="en-US" altLang="en-US" sz="1600" dirty="0"/>
          </a:p>
          <a:p>
            <a:pPr lvl="1" algn="just"/>
            <a:endParaRPr lang="en-US" altLang="en-US" sz="1200" dirty="0"/>
          </a:p>
          <a:p>
            <a:pPr algn="just"/>
            <a:endParaRPr lang="en-US" altLang="en-US" sz="1600" dirty="0"/>
          </a:p>
          <a:p>
            <a:pPr algn="just"/>
            <a:endParaRPr lang="en-US" altLang="en-US" sz="1600" dirty="0"/>
          </a:p>
          <a:p>
            <a:pPr algn="just"/>
            <a:endParaRPr lang="en-US" altLang="en-US" sz="200" dirty="0"/>
          </a:p>
          <a:p>
            <a:pPr algn="just"/>
            <a:r>
              <a:rPr lang="en-US" altLang="en-US" sz="1600" dirty="0"/>
              <a:t>Any other business</a:t>
            </a:r>
            <a:endParaRPr lang="en-US" altLang="en-US" sz="1100" dirty="0"/>
          </a:p>
          <a:p>
            <a:pPr lvl="1" algn="just"/>
            <a:r>
              <a:rPr lang="en-US" altLang="en-US" sz="1200" dirty="0"/>
              <a:t>?</a:t>
            </a:r>
          </a:p>
          <a:p>
            <a:pPr marL="342900" lvl="1" indent="-342900" algn="just">
              <a:buChar char="•"/>
            </a:pPr>
            <a:r>
              <a:rPr lang="en-US" altLang="en-US" sz="1600" b="1" dirty="0">
                <a:solidFill>
                  <a:srgbClr val="0000FF"/>
                </a:solidFill>
              </a:rPr>
              <a:t>Adjourn</a:t>
            </a:r>
          </a:p>
        </p:txBody>
      </p:sp>
      <p:sp>
        <p:nvSpPr>
          <p:cNvPr id="8" name="TextBox 7"/>
          <p:cNvSpPr txBox="1"/>
          <p:nvPr/>
        </p:nvSpPr>
        <p:spPr>
          <a:xfrm>
            <a:off x="10102913" y="637921"/>
            <a:ext cx="2089087" cy="857758"/>
          </a:xfrm>
          <a:prstGeom prst="rect">
            <a:avLst/>
          </a:prstGeom>
          <a:noFill/>
        </p:spPr>
        <p:txBody>
          <a:bodyPr>
            <a:noAutofit/>
          </a:bodyPr>
          <a:lstStyle/>
          <a:p>
            <a:pPr algn="just">
              <a:defRPr/>
            </a:pPr>
            <a:r>
              <a:rPr lang="en-US" sz="1000" b="1" dirty="0"/>
              <a:t>Notes:  </a:t>
            </a:r>
          </a:p>
          <a:p>
            <a:pPr marL="90488" lvl="1" indent="-90488" algn="just">
              <a:buFont typeface="Arial" panose="020B0604020202020204" pitchFamily="34" charset="0"/>
              <a:buChar char="•"/>
              <a:defRPr/>
            </a:pPr>
            <a:r>
              <a:rPr lang="en-US" sz="800" dirty="0">
                <a:solidFill>
                  <a:srgbClr val="00B050"/>
                </a:solidFill>
              </a:rPr>
              <a:t>Docs in green have been presented.</a:t>
            </a:r>
          </a:p>
          <a:p>
            <a:pPr marL="90488" lvl="1" indent="-90488" algn="just">
              <a:buFont typeface="Arial" panose="020B0604020202020204" pitchFamily="34" charset="0"/>
              <a:buChar char="•"/>
              <a:defRPr/>
            </a:pPr>
            <a:r>
              <a:rPr lang="en-US" sz="800" dirty="0">
                <a:solidFill>
                  <a:srgbClr val="FF0000"/>
                </a:solidFill>
              </a:rPr>
              <a:t>Docs in red have been withdrawn.</a:t>
            </a:r>
          </a:p>
          <a:p>
            <a:pPr marL="90488" lvl="1" indent="-90488" algn="just">
              <a:buFont typeface="Arial" panose="020B0604020202020204" pitchFamily="34" charset="0"/>
              <a:buChar char="•"/>
              <a:defRPr/>
            </a:pPr>
            <a:r>
              <a:rPr lang="en-US" sz="800" dirty="0"/>
              <a:t>Docs in black have NOT been presented.</a:t>
            </a:r>
          </a:p>
          <a:p>
            <a:pPr marL="90488" lvl="1" indent="-90488" algn="just">
              <a:buFont typeface="Arial" panose="020B0604020202020204" pitchFamily="34" charset="0"/>
              <a:buChar char="•"/>
              <a:defRPr/>
            </a:pPr>
            <a:r>
              <a:rPr lang="en-US" altLang="zh-CN" sz="800" dirty="0">
                <a:solidFill>
                  <a:srgbClr val="0000FF"/>
                </a:solidFill>
              </a:rPr>
              <a:t>Docs in blue were presented but need more discussion or deferred</a:t>
            </a:r>
          </a:p>
        </p:txBody>
      </p:sp>
      <p:graphicFrame>
        <p:nvGraphicFramePr>
          <p:cNvPr id="9" name="表格 10"/>
          <p:cNvGraphicFramePr>
            <a:graphicFrameLocks noGrp="1"/>
          </p:cNvGraphicFramePr>
          <p:nvPr>
            <p:extLst>
              <p:ext uri="{D42A27DB-BD31-4B8C-83A1-F6EECF244321}">
                <p14:modId xmlns:p14="http://schemas.microsoft.com/office/powerpoint/2010/main" val="1934526318"/>
              </p:ext>
            </p:extLst>
          </p:nvPr>
        </p:nvGraphicFramePr>
        <p:xfrm>
          <a:off x="3733800" y="1495679"/>
          <a:ext cx="8305801" cy="2893956"/>
        </p:xfrm>
        <a:graphic>
          <a:graphicData uri="http://schemas.openxmlformats.org/drawingml/2006/table">
            <a:tbl>
              <a:tblPr firstRow="1" bandRow="1">
                <a:tableStyleId>{C4B1156A-380E-4F78-BDF5-A606A8083BF9}</a:tableStyleId>
              </a:tblPr>
              <a:tblGrid>
                <a:gridCol w="738738"/>
                <a:gridCol w="2009945"/>
                <a:gridCol w="4123023"/>
                <a:gridCol w="1434095"/>
              </a:tblGrid>
              <a:tr h="202319">
                <a:tc>
                  <a:txBody>
                    <a:bodyPr/>
                    <a:lstStyle/>
                    <a:p>
                      <a:pPr algn="ctr"/>
                      <a:r>
                        <a:rPr lang="en-US" altLang="zh-CN" sz="1400" dirty="0" smtClean="0"/>
                        <a:t>DCN</a:t>
                      </a:r>
                      <a:endParaRPr lang="zh-CN" altLang="en-US" sz="1400" dirty="0"/>
                    </a:p>
                  </a:txBody>
                  <a:tcPr marL="36000" marR="36000" marT="17925" marB="17925" anchor="ctr"/>
                </a:tc>
                <a:tc>
                  <a:txBody>
                    <a:bodyPr/>
                    <a:lstStyle/>
                    <a:p>
                      <a:pPr algn="ctr"/>
                      <a:r>
                        <a:rPr lang="en-US" altLang="zh-CN" sz="1400" dirty="0" smtClean="0"/>
                        <a:t>Author</a:t>
                      </a:r>
                      <a:endParaRPr lang="zh-CN" altLang="en-US" sz="1400" dirty="0"/>
                    </a:p>
                  </a:txBody>
                  <a:tcPr marL="36000" marR="36000" marT="17925" marB="17925" anchor="ctr"/>
                </a:tc>
                <a:tc>
                  <a:txBody>
                    <a:bodyPr/>
                    <a:lstStyle/>
                    <a:p>
                      <a:pPr algn="ctr"/>
                      <a:r>
                        <a:rPr lang="en-US" altLang="zh-CN" sz="1400" dirty="0" smtClean="0"/>
                        <a:t>Title</a:t>
                      </a:r>
                      <a:endParaRPr lang="zh-CN" altLang="en-US" sz="1400" dirty="0"/>
                    </a:p>
                  </a:txBody>
                  <a:tcPr marL="36000" marR="36000" marT="17925" marB="17925" anchor="ctr"/>
                </a:tc>
                <a:tc>
                  <a:txBody>
                    <a:bodyPr/>
                    <a:lstStyle/>
                    <a:p>
                      <a:pPr marL="0" algn="ctr" defTabSz="914400" rtl="0" eaLnBrk="1" latinLnBrk="0" hangingPunct="1"/>
                      <a:r>
                        <a:rPr lang="en-US" sz="1400" kern="1200" dirty="0" smtClean="0"/>
                        <a:t>Time duration</a:t>
                      </a:r>
                      <a:endParaRPr lang="zh-CN" altLang="en-US" sz="1400" b="1" kern="1200" dirty="0">
                        <a:solidFill>
                          <a:schemeClr val="lt1"/>
                        </a:solidFill>
                        <a:latin typeface="+mn-lt"/>
                        <a:ea typeface="+mn-ea"/>
                        <a:cs typeface="+mn-cs"/>
                      </a:endParaRPr>
                    </a:p>
                  </a:txBody>
                  <a:tcPr marL="36000" marR="36000" marT="17925" marB="17925"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22/0256</a:t>
                      </a:r>
                      <a:endParaRPr lang="zh-CN" altLang="en-US" sz="1100" kern="1200" dirty="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Chris Beg (Cognitive Systems)</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TX and RX </a:t>
                      </a:r>
                      <a:r>
                        <a:rPr lang="en-US" altLang="zh-CN" sz="1100" kern="1200" dirty="0" err="1" smtClean="0">
                          <a:solidFill>
                            <a:srgbClr val="00B050"/>
                          </a:solidFill>
                          <a:latin typeface="+mn-lt"/>
                          <a:ea typeface="+mn-ea"/>
                          <a:cs typeface="+mn-cs"/>
                        </a:rPr>
                        <a:t>Timestamping</a:t>
                      </a:r>
                      <a:r>
                        <a:rPr lang="en-US" altLang="zh-CN" sz="1100" kern="1200" dirty="0" smtClean="0">
                          <a:solidFill>
                            <a:srgbClr val="00B050"/>
                          </a:solidFill>
                          <a:latin typeface="+mn-lt"/>
                          <a:ea typeface="+mn-ea"/>
                          <a:cs typeface="+mn-cs"/>
                        </a:rPr>
                        <a:t> Implementations</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30 </a:t>
                      </a:r>
                      <a:r>
                        <a:rPr lang="en-US" altLang="zh-CN" sz="1100" kern="1200" dirty="0" err="1" smtClean="0">
                          <a:solidFill>
                            <a:srgbClr val="00B050"/>
                          </a:solidFill>
                          <a:latin typeface="+mn-lt"/>
                          <a:ea typeface="+mn-ea"/>
                          <a:cs typeface="+mn-cs"/>
                        </a:rPr>
                        <a:t>mins</a:t>
                      </a:r>
                      <a:endParaRPr lang="en-US" altLang="zh-CN" sz="1100" kern="1200" dirty="0" smtClean="0">
                        <a:solidFill>
                          <a:srgbClr val="00B050"/>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rgbClr val="0000FF"/>
                          </a:solidFill>
                          <a:latin typeface="+mn-lt"/>
                          <a:ea typeface="+mn-ea"/>
                          <a:cs typeface="+mn-cs"/>
                        </a:rPr>
                        <a:t>22/0401</a:t>
                      </a:r>
                      <a:endParaRPr lang="zh-CN" altLang="en-US" sz="1100" kern="1200" dirty="0">
                        <a:solidFill>
                          <a:srgbClr val="0000FF"/>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00FF"/>
                          </a:solidFill>
                          <a:latin typeface="+mn-lt"/>
                          <a:ea typeface="+mn-ea"/>
                          <a:cs typeface="+mn-cs"/>
                        </a:rPr>
                        <a:t>Michael Montemurro (Huawei)</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00FF"/>
                          </a:solidFill>
                          <a:latin typeface="+mn-lt"/>
                          <a:ea typeface="+mn-ea"/>
                          <a:cs typeface="+mn-cs"/>
                        </a:rPr>
                        <a:t>on Sensing Security Requirements</a:t>
                      </a:r>
                      <a:endParaRPr lang="zh-CN" altLang="en-US" sz="1100" kern="1200" dirty="0" smtClean="0">
                        <a:solidFill>
                          <a:srgbClr val="0000FF"/>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00FF"/>
                          </a:solidFill>
                          <a:latin typeface="+mn-lt"/>
                          <a:ea typeface="+mn-ea"/>
                          <a:cs typeface="+mn-cs"/>
                        </a:rPr>
                        <a:t>30 </a:t>
                      </a:r>
                      <a:r>
                        <a:rPr lang="en-US" altLang="zh-CN" sz="1100" kern="1200" dirty="0" err="1" smtClean="0">
                          <a:solidFill>
                            <a:srgbClr val="0000FF"/>
                          </a:solidFill>
                          <a:latin typeface="+mn-lt"/>
                          <a:ea typeface="+mn-ea"/>
                          <a:cs typeface="+mn-cs"/>
                        </a:rPr>
                        <a:t>mins</a:t>
                      </a:r>
                      <a:endParaRPr lang="en-US" altLang="zh-CN" sz="1100" kern="1200" dirty="0" smtClean="0">
                        <a:solidFill>
                          <a:srgbClr val="0000FF"/>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22/0327</a:t>
                      </a:r>
                      <a:endParaRPr lang="zh-CN" altLang="en-US" sz="1100" kern="1200" dirty="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Assaf Kasher (Qualcomm)</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PDT-Bi-Static-Sounding-and-BPR-Frame</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35 </a:t>
                      </a:r>
                      <a:r>
                        <a:rPr lang="en-US" altLang="zh-CN" sz="1100" kern="1200" dirty="0" err="1" smtClean="0">
                          <a:solidFill>
                            <a:srgbClr val="00B050"/>
                          </a:solidFill>
                          <a:latin typeface="+mn-lt"/>
                          <a:ea typeface="+mn-ea"/>
                          <a:cs typeface="+mn-cs"/>
                        </a:rPr>
                        <a:t>mins</a:t>
                      </a:r>
                      <a:endParaRPr lang="en-US" altLang="zh-CN" sz="1100" kern="1200" dirty="0" smtClean="0">
                        <a:solidFill>
                          <a:srgbClr val="00B050"/>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00FF"/>
                          </a:solidFill>
                          <a:latin typeface="+mn-lt"/>
                          <a:ea typeface="+mn-ea"/>
                          <a:cs typeface="+mn-cs"/>
                        </a:rPr>
                        <a:t>22/0370</a:t>
                      </a:r>
                      <a:endParaRPr lang="zh-CN" altLang="en-US" sz="1100" kern="1200" dirty="0">
                        <a:solidFill>
                          <a:srgbClr val="0000FF"/>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00FF"/>
                          </a:solidFill>
                          <a:latin typeface="+mn-lt"/>
                          <a:ea typeface="+mn-ea"/>
                          <a:cs typeface="+mn-cs"/>
                        </a:rPr>
                        <a:t>Assaf Kasher (Qualcomm)</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00FF"/>
                          </a:solidFill>
                          <a:latin typeface="+mn-lt"/>
                          <a:ea typeface="+mn-ea"/>
                          <a:cs typeface="+mn-cs"/>
                        </a:rPr>
                        <a:t>PDT-DMG-Multi-Static-Instance</a:t>
                      </a:r>
                      <a:endParaRPr lang="zh-CN" altLang="en-US" sz="1100" kern="1200" dirty="0" smtClean="0">
                        <a:solidFill>
                          <a:srgbClr val="0000FF"/>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00FF"/>
                          </a:solidFill>
                          <a:latin typeface="+mn-lt"/>
                          <a:ea typeface="+mn-ea"/>
                          <a:cs typeface="+mn-cs"/>
                        </a:rPr>
                        <a:t>45 </a:t>
                      </a:r>
                      <a:r>
                        <a:rPr lang="en-US" altLang="zh-CN" sz="1100" kern="1200" dirty="0" err="1" smtClean="0">
                          <a:solidFill>
                            <a:srgbClr val="0000FF"/>
                          </a:solidFill>
                          <a:latin typeface="+mn-lt"/>
                          <a:ea typeface="+mn-ea"/>
                          <a:cs typeface="+mn-cs"/>
                        </a:rPr>
                        <a:t>mins</a:t>
                      </a:r>
                      <a:endParaRPr lang="en-US" altLang="zh-CN" sz="1100" kern="1200" dirty="0" smtClean="0">
                        <a:solidFill>
                          <a:srgbClr val="0000FF"/>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22/0414</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Steve Shellhammer (Qualcomm)</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Fractional Scaling Factor for Sensing Measurement Report</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40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22/0415</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Steve Shellhammer (Qualcomm)</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NDP Selection for 802.11bf</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20 </a:t>
                      </a:r>
                      <a:r>
                        <a:rPr lang="en-US" altLang="zh-CN" sz="1100" kern="1200" dirty="0" err="1" smtClean="0">
                          <a:solidFill>
                            <a:schemeClr val="tx1"/>
                          </a:solidFill>
                          <a:latin typeface="+mn-lt"/>
                          <a:ea typeface="+mn-ea"/>
                          <a:cs typeface="+mn-cs"/>
                        </a:rPr>
                        <a:t>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22/0421</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Yan Xin (Huawei)</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Discussion on the NDP format for sensing</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22/0423</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Narengerile (Huawei)</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DMG passive sensing based on A-BFT</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22/0339</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Enrico </a:t>
                      </a:r>
                      <a:r>
                        <a:rPr lang="en-US" altLang="zh-CN" sz="1100" kern="1200" dirty="0" err="1" smtClean="0">
                          <a:solidFill>
                            <a:schemeClr val="tx1"/>
                          </a:solidFill>
                          <a:latin typeface="+mn-lt"/>
                          <a:ea typeface="+mn-ea"/>
                          <a:cs typeface="+mn-cs"/>
                        </a:rPr>
                        <a:t>Rantala</a:t>
                      </a:r>
                      <a:r>
                        <a:rPr lang="en-US" altLang="zh-CN" sz="1100" kern="1200" dirty="0" smtClean="0">
                          <a:solidFill>
                            <a:schemeClr val="tx1"/>
                          </a:solidFill>
                          <a:latin typeface="+mn-lt"/>
                          <a:ea typeface="+mn-ea"/>
                          <a:cs typeface="+mn-cs"/>
                        </a:rPr>
                        <a:t> (</a:t>
                      </a:r>
                      <a:r>
                        <a:rPr lang="en-US" altLang="zh-CN" sz="1100" kern="1200" dirty="0" err="1" smtClean="0">
                          <a:solidFill>
                            <a:schemeClr val="tx1"/>
                          </a:solidFill>
                          <a:latin typeface="+mn-lt"/>
                          <a:ea typeface="+mn-ea"/>
                          <a:cs typeface="+mn-cs"/>
                        </a:rPr>
                        <a:t>Zeku</a:t>
                      </a:r>
                      <a:r>
                        <a:rPr lang="en-US" altLang="zh-CN" sz="1100" kern="1200" dirty="0" smtClean="0">
                          <a:solidFill>
                            <a:schemeClr val="tx1"/>
                          </a:solidFill>
                          <a:latin typeface="+mn-lt"/>
                          <a:ea typeface="+mn-ea"/>
                          <a:cs typeface="+mn-cs"/>
                        </a:rPr>
                        <a:t>)</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SP: STA-STA sub7GHz WLAN sensing support by leveraging SBP</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10 mins</a:t>
                      </a: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22/0132</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Rui Du(Huawei)</a:t>
                      </a:r>
                      <a:endParaRPr lang="en-US" altLang="zh-CN"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PDT for DMG sensing </a:t>
                      </a:r>
                      <a:r>
                        <a:rPr lang="en-US" altLang="zh-CN" sz="1100" kern="1200" dirty="0" err="1" smtClean="0">
                          <a:solidFill>
                            <a:schemeClr val="tx1"/>
                          </a:solidFill>
                          <a:latin typeface="+mn-lt"/>
                          <a:ea typeface="+mn-ea"/>
                          <a:cs typeface="+mn-cs"/>
                        </a:rPr>
                        <a:t>monostatic</a:t>
                      </a:r>
                      <a:r>
                        <a:rPr lang="en-US" altLang="zh-CN" sz="1100" kern="1200" dirty="0" smtClean="0">
                          <a:solidFill>
                            <a:schemeClr val="tx1"/>
                          </a:solidFill>
                          <a:latin typeface="+mn-lt"/>
                          <a:ea typeface="+mn-ea"/>
                          <a:cs typeface="+mn-cs"/>
                        </a:rPr>
                        <a:t> configurations</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20 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22/0433</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Rui Du(Huawei)</a:t>
                      </a:r>
                      <a:endParaRPr lang="en-US" altLang="zh-CN"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WLAN Sensing Functionality Indicator</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30 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22/0457</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Dongguk Lim (LGE)</a:t>
                      </a:r>
                      <a:endParaRPr lang="en-US" altLang="zh-CN"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Trigger frame for 11bf</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smtClean="0">
                          <a:solidFill>
                            <a:schemeClr val="tx1"/>
                          </a:solidFill>
                          <a:latin typeface="+mn-lt"/>
                          <a:ea typeface="+mn-ea"/>
                          <a:cs typeface="+mn-cs"/>
                        </a:rPr>
                        <a:t>30 mins</a:t>
                      </a:r>
                      <a:endParaRPr lang="en-US" altLang="zh-CN" sz="1100" kern="1200" dirty="0" smtClean="0">
                        <a:solidFill>
                          <a:schemeClr val="tx1"/>
                        </a:solidFill>
                        <a:latin typeface="+mn-lt"/>
                        <a:ea typeface="+mn-ea"/>
                        <a:cs typeface="+mn-cs"/>
                      </a:endParaRPr>
                    </a:p>
                  </a:txBody>
                  <a:tcPr marL="36000" marR="36000" marT="17901" marB="17901" anchor="ctr"/>
                </a:tc>
              </a:tr>
              <a:tr h="165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100" kern="1200" dirty="0" smtClean="0">
                        <a:solidFill>
                          <a:schemeClr val="tx1"/>
                        </a:solidFill>
                        <a:latin typeface="+mn-lt"/>
                        <a:ea typeface="+mn-ea"/>
                        <a:cs typeface="+mn-cs"/>
                      </a:endParaRPr>
                    </a:p>
                  </a:txBody>
                  <a:tcPr marL="36000" marR="36000" marT="17901" marB="17901" anchor="ctr"/>
                </a:tc>
              </a:tr>
            </a:tbl>
          </a:graphicData>
        </a:graphic>
      </p:graphicFrame>
      <p:graphicFrame>
        <p:nvGraphicFramePr>
          <p:cNvPr id="10" name="表格 10"/>
          <p:cNvGraphicFramePr>
            <a:graphicFrameLocks noGrp="1"/>
          </p:cNvGraphicFramePr>
          <p:nvPr>
            <p:extLst>
              <p:ext uri="{D42A27DB-BD31-4B8C-83A1-F6EECF244321}">
                <p14:modId xmlns:p14="http://schemas.microsoft.com/office/powerpoint/2010/main" val="1414035217"/>
              </p:ext>
            </p:extLst>
          </p:nvPr>
        </p:nvGraphicFramePr>
        <p:xfrm>
          <a:off x="3733800" y="5334000"/>
          <a:ext cx="7162800" cy="956298"/>
        </p:xfrm>
        <a:graphic>
          <a:graphicData uri="http://schemas.openxmlformats.org/drawingml/2006/table">
            <a:tbl>
              <a:tblPr firstRow="1" bandRow="1">
                <a:tableStyleId>{C4B1156A-380E-4F78-BDF5-A606A8083BF9}</a:tableStyleId>
              </a:tblPr>
              <a:tblGrid>
                <a:gridCol w="744648"/>
                <a:gridCol w="1998552"/>
                <a:gridCol w="4419600"/>
              </a:tblGrid>
              <a:tr h="171678">
                <a:tc>
                  <a:txBody>
                    <a:bodyPr/>
                    <a:lstStyle/>
                    <a:p>
                      <a:pPr algn="ctr"/>
                      <a:r>
                        <a:rPr lang="en-US" altLang="zh-CN" sz="1100" dirty="0" smtClean="0"/>
                        <a:t>DCN</a:t>
                      </a:r>
                      <a:endParaRPr lang="zh-CN" altLang="en-US" sz="1100" dirty="0"/>
                    </a:p>
                  </a:txBody>
                  <a:tcPr marL="36000" marR="36000" marT="17925" marB="17925" anchor="ctr"/>
                </a:tc>
                <a:tc>
                  <a:txBody>
                    <a:bodyPr/>
                    <a:lstStyle/>
                    <a:p>
                      <a:pPr algn="ctr"/>
                      <a:r>
                        <a:rPr lang="en-US" altLang="zh-CN" sz="1100" dirty="0" smtClean="0"/>
                        <a:t>Author</a:t>
                      </a:r>
                      <a:endParaRPr lang="zh-CN" altLang="en-US" sz="1100" dirty="0"/>
                    </a:p>
                  </a:txBody>
                  <a:tcPr marL="36000" marR="36000" marT="17925" marB="17925" anchor="ctr"/>
                </a:tc>
                <a:tc>
                  <a:txBody>
                    <a:bodyPr/>
                    <a:lstStyle/>
                    <a:p>
                      <a:pPr algn="ctr"/>
                      <a:r>
                        <a:rPr lang="en-US" altLang="zh-CN" sz="1100" dirty="0" smtClean="0"/>
                        <a:t>Title (</a:t>
                      </a:r>
                      <a:r>
                        <a:rPr lang="en-US" altLang="zh-CN" sz="1100" dirty="0" smtClean="0">
                          <a:solidFill>
                            <a:srgbClr val="FF0000"/>
                          </a:solidFill>
                        </a:rPr>
                        <a:t>PDT SP</a:t>
                      </a:r>
                      <a:r>
                        <a:rPr lang="en-US" altLang="zh-CN" sz="1100" dirty="0" smtClean="0"/>
                        <a:t>)</a:t>
                      </a:r>
                      <a:endParaRPr lang="zh-CN" altLang="en-US" sz="1100" dirty="0"/>
                    </a:p>
                  </a:txBody>
                  <a:tcPr marL="36000" marR="36000" marT="17925" marB="17925" anchor="ctr"/>
                </a:tc>
              </a:tr>
              <a:tr h="131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000" kern="1200" dirty="0" smtClean="0">
                          <a:solidFill>
                            <a:srgbClr val="00B050"/>
                          </a:solidFill>
                          <a:latin typeface="+mn-lt"/>
                          <a:ea typeface="+mn-ea"/>
                          <a:cs typeface="+mn-cs"/>
                        </a:rPr>
                        <a:t>22/240r5</a:t>
                      </a:r>
                      <a:endParaRPr lang="zh-CN" altLang="en-US" sz="1000" kern="1200" dirty="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altLang="zh-CN" sz="1000" kern="1200" dirty="0" smtClean="0">
                          <a:solidFill>
                            <a:srgbClr val="00B050"/>
                          </a:solidFill>
                          <a:latin typeface="+mn-lt"/>
                          <a:ea typeface="+mn-ea"/>
                          <a:cs typeface="+mn-cs"/>
                        </a:rPr>
                        <a:t>Assaf Kasher (Qualcomm)</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000" kern="1200" dirty="0" smtClean="0">
                          <a:solidFill>
                            <a:srgbClr val="00B050"/>
                          </a:solidFill>
                          <a:latin typeface="+mn-lt"/>
                          <a:ea typeface="+mn-ea"/>
                          <a:cs typeface="+mn-cs"/>
                        </a:rPr>
                        <a:t>PDT-DMG-Sensing-Capability</a:t>
                      </a:r>
                      <a:endParaRPr lang="zh-CN" altLang="en-US" sz="1000" kern="1200" dirty="0" smtClean="0">
                        <a:solidFill>
                          <a:srgbClr val="00B050"/>
                        </a:solidFill>
                        <a:latin typeface="+mn-lt"/>
                        <a:ea typeface="+mn-ea"/>
                        <a:cs typeface="+mn-cs"/>
                      </a:endParaRPr>
                    </a:p>
                  </a:txBody>
                  <a:tcPr marL="36000" marR="36000" marT="17901" marB="17901" anchor="ctr"/>
                </a:tc>
              </a:tr>
              <a:tr h="131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000" kern="1200" dirty="0" smtClean="0">
                          <a:solidFill>
                            <a:srgbClr val="00B050"/>
                          </a:solidFill>
                          <a:latin typeface="+mn-lt"/>
                          <a:ea typeface="+mn-ea"/>
                          <a:cs typeface="+mn-cs"/>
                        </a:rPr>
                        <a:t>22/241r7</a:t>
                      </a:r>
                      <a:endParaRPr lang="zh-CN" altLang="en-US" sz="1000" kern="1200" dirty="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altLang="zh-CN" sz="1000" kern="1200" dirty="0" smtClean="0">
                          <a:solidFill>
                            <a:srgbClr val="00B050"/>
                          </a:solidFill>
                          <a:latin typeface="+mn-lt"/>
                          <a:ea typeface="+mn-ea"/>
                          <a:cs typeface="+mn-cs"/>
                        </a:rPr>
                        <a:t>Assaf Kasher (Qualcomm)</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000" kern="1200" dirty="0" smtClean="0">
                          <a:solidFill>
                            <a:srgbClr val="00B050"/>
                          </a:solidFill>
                          <a:latin typeface="+mn-lt"/>
                          <a:ea typeface="+mn-ea"/>
                          <a:cs typeface="+mn-cs"/>
                        </a:rPr>
                        <a:t>PDT-DMG-Passive-sensing</a:t>
                      </a:r>
                      <a:endParaRPr lang="zh-CN" altLang="en-US" sz="1000" kern="1200" dirty="0" smtClean="0">
                        <a:solidFill>
                          <a:srgbClr val="00B050"/>
                        </a:solidFill>
                        <a:latin typeface="+mn-lt"/>
                        <a:ea typeface="+mn-ea"/>
                        <a:cs typeface="+mn-cs"/>
                      </a:endParaRPr>
                    </a:p>
                  </a:txBody>
                  <a:tcPr marL="36000" marR="36000" marT="17901" marB="17901" anchor="ctr"/>
                </a:tc>
              </a:tr>
              <a:tr h="131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000" kern="1200" dirty="0" smtClean="0">
                          <a:solidFill>
                            <a:srgbClr val="00B050"/>
                          </a:solidFill>
                          <a:latin typeface="+mn-lt"/>
                          <a:ea typeface="+mn-ea"/>
                          <a:cs typeface="+mn-cs"/>
                        </a:rPr>
                        <a:t>22/295r5</a:t>
                      </a:r>
                      <a:endParaRPr lang="zh-CN" altLang="en-US" sz="1000" kern="1200" dirty="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altLang="zh-CN" sz="1000" kern="1200" dirty="0" smtClean="0">
                          <a:solidFill>
                            <a:srgbClr val="00B050"/>
                          </a:solidFill>
                          <a:latin typeface="+mn-lt"/>
                          <a:ea typeface="+mn-ea"/>
                          <a:cs typeface="+mn-cs"/>
                        </a:rPr>
                        <a:t>Assaf Kasher (Qualcomm)</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000" kern="1200" dirty="0" smtClean="0">
                          <a:solidFill>
                            <a:srgbClr val="00B050"/>
                          </a:solidFill>
                          <a:latin typeface="+mn-lt"/>
                          <a:ea typeface="+mn-ea"/>
                          <a:cs typeface="+mn-cs"/>
                        </a:rPr>
                        <a:t>PDT-DMG-Measurement-Setup-frames</a:t>
                      </a:r>
                      <a:endParaRPr lang="zh-CN" altLang="en-US" sz="1000" kern="1200" dirty="0" smtClean="0">
                        <a:solidFill>
                          <a:srgbClr val="00B050"/>
                        </a:solidFill>
                        <a:latin typeface="+mn-lt"/>
                        <a:ea typeface="+mn-ea"/>
                        <a:cs typeface="+mn-cs"/>
                      </a:endParaRPr>
                    </a:p>
                  </a:txBody>
                  <a:tcPr marL="36000" marR="36000" marT="17901" marB="17901" anchor="ctr"/>
                </a:tc>
              </a:tr>
              <a:tr h="131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0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altLang="zh-CN" sz="10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000" kern="1200" dirty="0" smtClean="0">
                        <a:solidFill>
                          <a:schemeClr val="tx1"/>
                        </a:solidFill>
                        <a:latin typeface="+mn-lt"/>
                        <a:ea typeface="+mn-ea"/>
                        <a:cs typeface="+mn-cs"/>
                      </a:endParaRPr>
                    </a:p>
                  </a:txBody>
                  <a:tcPr marL="36000" marR="36000" marT="17901" marB="17901" anchor="ctr"/>
                </a:tc>
              </a:tr>
            </a:tbl>
          </a:graphicData>
        </a:graphic>
      </p:graphicFrame>
    </p:spTree>
    <p:extLst>
      <p:ext uri="{BB962C8B-B14F-4D97-AF65-F5344CB8AC3E}">
        <p14:creationId xmlns:p14="http://schemas.microsoft.com/office/powerpoint/2010/main" val="22688753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861168"/>
            <a:ext cx="4573588" cy="457199"/>
          </a:xfrm>
        </p:spPr>
        <p:txBody>
          <a:bodyPr/>
          <a:lstStyle/>
          <a:p>
            <a:r>
              <a:rPr lang="en-US" altLang="zh-CN" sz="2400" dirty="0" err="1"/>
              <a:t>TGbf</a:t>
            </a:r>
            <a:r>
              <a:rPr lang="en-US" altLang="zh-CN" sz="2400" dirty="0"/>
              <a:t> Timeline (</a:t>
            </a:r>
            <a:r>
              <a:rPr lang="en-US" altLang="zh-CN" sz="2400" dirty="0">
                <a:solidFill>
                  <a:srgbClr val="FF0000"/>
                </a:solidFill>
              </a:rPr>
              <a:t>Updated</a:t>
            </a:r>
            <a:r>
              <a:rPr lang="en-US" altLang="zh-CN" sz="2400" dirty="0"/>
              <a:t>)</a:t>
            </a:r>
          </a:p>
        </p:txBody>
      </p:sp>
      <p:sp>
        <p:nvSpPr>
          <p:cNvPr id="8" name="Rectangle 3"/>
          <p:cNvSpPr txBox="1">
            <a:spLocks noChangeArrowheads="1"/>
          </p:cNvSpPr>
          <p:nvPr/>
        </p:nvSpPr>
        <p:spPr bwMode="auto">
          <a:xfrm>
            <a:off x="457201" y="1485900"/>
            <a:ext cx="5562599" cy="438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9056" tIns="34529" rIns="69056" bIns="34529"/>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161925" lvl="1" indent="-233363" algn="just" defTabSz="685800" eaLnBrk="1" fontAlgn="auto" hangingPunct="1">
              <a:spcBef>
                <a:spcPts val="600"/>
              </a:spcBef>
              <a:spcAft>
                <a:spcPts val="600"/>
              </a:spcAft>
              <a:defRPr/>
            </a:pPr>
            <a:r>
              <a:rPr lang="en-US" altLang="zh-CN" sz="1800" kern="0" dirty="0">
                <a:solidFill>
                  <a:srgbClr val="000000"/>
                </a:solidFill>
              </a:rPr>
              <a:t>PAR approved		</a:t>
            </a:r>
            <a:r>
              <a:rPr lang="en-US" altLang="zh-CN" sz="1800" kern="0" dirty="0" smtClean="0">
                <a:solidFill>
                  <a:srgbClr val="000000"/>
                </a:solidFill>
              </a:rPr>
              <a:t>	Sep </a:t>
            </a:r>
            <a:r>
              <a:rPr lang="en-US" altLang="zh-CN" sz="1800" kern="0" dirty="0">
                <a:solidFill>
                  <a:srgbClr val="000000"/>
                </a:solidFill>
              </a:rPr>
              <a:t>2020</a:t>
            </a:r>
          </a:p>
          <a:p>
            <a:pPr marL="161925" lvl="1" indent="-233363" algn="just" defTabSz="685800" eaLnBrk="1" fontAlgn="auto" hangingPunct="1">
              <a:spcBef>
                <a:spcPts val="600"/>
              </a:spcBef>
              <a:spcAft>
                <a:spcPts val="600"/>
              </a:spcAft>
              <a:defRPr/>
            </a:pPr>
            <a:r>
              <a:rPr lang="en-US" altLang="zh-CN" sz="1800" kern="0" dirty="0">
                <a:solidFill>
                  <a:srgbClr val="000000"/>
                </a:solidFill>
              </a:rPr>
              <a:t>First TG meeting		</a:t>
            </a:r>
            <a:r>
              <a:rPr lang="en-US" altLang="zh-CN" sz="1800" kern="0" dirty="0" smtClean="0">
                <a:solidFill>
                  <a:srgbClr val="000000"/>
                </a:solidFill>
              </a:rPr>
              <a:t>	Oct </a:t>
            </a:r>
            <a:r>
              <a:rPr lang="en-US" altLang="zh-CN" sz="1800" kern="0" dirty="0">
                <a:solidFill>
                  <a:srgbClr val="000000"/>
                </a:solidFill>
              </a:rPr>
              <a:t>2020</a:t>
            </a:r>
          </a:p>
          <a:p>
            <a:pPr marL="161925" lvl="1" indent="-233363" algn="just" defTabSz="685800" eaLnBrk="1" fontAlgn="auto" hangingPunct="1">
              <a:spcBef>
                <a:spcPts val="600"/>
              </a:spcBef>
              <a:spcAft>
                <a:spcPts val="600"/>
              </a:spcAft>
              <a:defRPr/>
            </a:pPr>
            <a:r>
              <a:rPr lang="en-US" altLang="zh-CN" sz="1800" kern="0" dirty="0">
                <a:solidFill>
                  <a:srgbClr val="FF0000"/>
                </a:solidFill>
              </a:rPr>
              <a:t>Comment Collection (D0.1)	</a:t>
            </a:r>
            <a:r>
              <a:rPr lang="en-US" altLang="zh-CN" sz="1800" i="1" strike="sngStrike" kern="0" dirty="0">
                <a:solidFill>
                  <a:srgbClr val="FF0000"/>
                </a:solidFill>
              </a:rPr>
              <a:t>Jan 2022</a:t>
            </a:r>
            <a:r>
              <a:rPr lang="en-US" altLang="zh-CN" sz="1800" i="1" kern="0" dirty="0">
                <a:solidFill>
                  <a:srgbClr val="FF0000"/>
                </a:solidFill>
                <a:sym typeface="Wingdings" panose="05000000000000000000" pitchFamily="2" charset="2"/>
              </a:rPr>
              <a:t>Mar 2022</a:t>
            </a:r>
            <a:endParaRPr lang="en-US" altLang="zh-CN" sz="1800" i="1" kern="0" dirty="0">
              <a:solidFill>
                <a:srgbClr val="FF0000"/>
              </a:solidFill>
            </a:endParaRPr>
          </a:p>
          <a:p>
            <a:pPr marL="161925" lvl="1" indent="-233363" algn="just" defTabSz="685800" eaLnBrk="1" fontAlgn="auto" hangingPunct="1">
              <a:spcBef>
                <a:spcPts val="600"/>
              </a:spcBef>
              <a:spcAft>
                <a:spcPts val="600"/>
              </a:spcAft>
              <a:defRPr/>
            </a:pPr>
            <a:r>
              <a:rPr lang="en-US" altLang="zh-CN" sz="1800" kern="0" dirty="0">
                <a:solidFill>
                  <a:srgbClr val="FF0000"/>
                </a:solidFill>
              </a:rPr>
              <a:t>Initial Letter Ballot (D1.0)	</a:t>
            </a:r>
            <a:r>
              <a:rPr lang="en-US" altLang="zh-CN" sz="1800" kern="0" dirty="0" smtClean="0">
                <a:solidFill>
                  <a:srgbClr val="FF0000"/>
                </a:solidFill>
              </a:rPr>
              <a:t>	</a:t>
            </a:r>
            <a:r>
              <a:rPr lang="en-US" altLang="zh-CN" sz="1800" i="1" strike="sngStrike" kern="0" dirty="0" smtClean="0">
                <a:solidFill>
                  <a:srgbClr val="FF0000"/>
                </a:solidFill>
              </a:rPr>
              <a:t>Jul </a:t>
            </a:r>
            <a:r>
              <a:rPr lang="en-US" altLang="zh-CN" sz="1800" i="1" strike="sngStrike" kern="0" dirty="0">
                <a:solidFill>
                  <a:srgbClr val="FF0000"/>
                </a:solidFill>
              </a:rPr>
              <a:t>2022</a:t>
            </a:r>
            <a:r>
              <a:rPr lang="en-US" altLang="zh-CN" sz="1800" i="1" kern="0" dirty="0">
                <a:solidFill>
                  <a:srgbClr val="FF0000"/>
                </a:solidFill>
                <a:sym typeface="Wingdings" panose="05000000000000000000" pitchFamily="2" charset="2"/>
              </a:rPr>
              <a:t> Sep</a:t>
            </a:r>
            <a:r>
              <a:rPr lang="en-US" altLang="zh-CN" sz="1800" i="1" kern="0" dirty="0">
                <a:solidFill>
                  <a:srgbClr val="FF0000"/>
                </a:solidFill>
              </a:rPr>
              <a:t> 2022</a:t>
            </a:r>
          </a:p>
          <a:p>
            <a:pPr marL="161925" lvl="1" indent="-233363" algn="just" defTabSz="685800" eaLnBrk="1" fontAlgn="auto" hangingPunct="1">
              <a:spcBef>
                <a:spcPts val="600"/>
              </a:spcBef>
              <a:spcAft>
                <a:spcPts val="600"/>
              </a:spcAft>
              <a:defRPr/>
            </a:pPr>
            <a:r>
              <a:rPr lang="en-US" altLang="zh-CN" sz="1800" kern="0" dirty="0">
                <a:solidFill>
                  <a:srgbClr val="000000"/>
                </a:solidFill>
              </a:rPr>
              <a:t>Recirculation LB (</a:t>
            </a:r>
            <a:r>
              <a:rPr lang="en-US" altLang="zh-CN" sz="1800" kern="0" dirty="0" smtClean="0">
                <a:solidFill>
                  <a:srgbClr val="000000"/>
                </a:solidFill>
              </a:rPr>
              <a:t>D2.0)		</a:t>
            </a:r>
            <a:r>
              <a:rPr lang="en-US" altLang="zh-CN" sz="1800" i="1" kern="0" dirty="0" smtClean="0">
                <a:solidFill>
                  <a:srgbClr val="000000"/>
                </a:solidFill>
              </a:rPr>
              <a:t>Jan </a:t>
            </a:r>
            <a:r>
              <a:rPr lang="en-US" altLang="zh-CN" sz="1800" i="1" kern="0" dirty="0">
                <a:solidFill>
                  <a:srgbClr val="000000"/>
                </a:solidFill>
              </a:rPr>
              <a:t>2023</a:t>
            </a:r>
          </a:p>
          <a:p>
            <a:pPr marL="161925" lvl="1" indent="-233363" algn="just" defTabSz="685800" eaLnBrk="1" fontAlgn="auto" hangingPunct="1">
              <a:spcBef>
                <a:spcPts val="600"/>
              </a:spcBef>
              <a:spcAft>
                <a:spcPts val="600"/>
              </a:spcAft>
              <a:defRPr/>
            </a:pPr>
            <a:r>
              <a:rPr lang="en-US" altLang="zh-CN" sz="1800" kern="0" dirty="0">
                <a:solidFill>
                  <a:srgbClr val="000000"/>
                </a:solidFill>
              </a:rPr>
              <a:t>Recirculation LB (D3.0)	</a:t>
            </a:r>
            <a:r>
              <a:rPr lang="en-US" altLang="zh-CN" sz="1800" kern="0" dirty="0" smtClean="0">
                <a:solidFill>
                  <a:srgbClr val="000000"/>
                </a:solidFill>
              </a:rPr>
              <a:t>	</a:t>
            </a:r>
            <a:r>
              <a:rPr lang="en-US" altLang="zh-CN" sz="1800" i="1" kern="0" dirty="0" smtClean="0"/>
              <a:t>May </a:t>
            </a:r>
            <a:r>
              <a:rPr lang="en-US" altLang="zh-CN" sz="1800" i="1" kern="0" dirty="0">
                <a:solidFill>
                  <a:srgbClr val="000000"/>
                </a:solidFill>
              </a:rPr>
              <a:t>2023</a:t>
            </a:r>
          </a:p>
          <a:p>
            <a:pPr marL="161925" lvl="1" indent="-233363" algn="just" defTabSz="685800" eaLnBrk="1" fontAlgn="auto" hangingPunct="1">
              <a:spcBef>
                <a:spcPts val="600"/>
              </a:spcBef>
              <a:spcAft>
                <a:spcPts val="600"/>
              </a:spcAft>
              <a:defRPr/>
            </a:pPr>
            <a:r>
              <a:rPr lang="en-US" altLang="zh-CN" sz="1800" kern="0" dirty="0">
                <a:solidFill>
                  <a:srgbClr val="FF0000"/>
                </a:solidFill>
              </a:rPr>
              <a:t>Recirculation LB (D4.0)	 </a:t>
            </a:r>
            <a:r>
              <a:rPr lang="en-US" altLang="zh-CN" sz="1800" kern="0" dirty="0" smtClean="0">
                <a:solidFill>
                  <a:srgbClr val="FF0000"/>
                </a:solidFill>
              </a:rPr>
              <a:t>	</a:t>
            </a:r>
            <a:r>
              <a:rPr lang="en-US" altLang="zh-CN" sz="1800" i="1" kern="0" dirty="0" smtClean="0">
                <a:solidFill>
                  <a:srgbClr val="FF0000"/>
                </a:solidFill>
              </a:rPr>
              <a:t>July </a:t>
            </a:r>
            <a:r>
              <a:rPr lang="en-US" altLang="zh-CN" sz="1800" i="1" kern="0" dirty="0">
                <a:solidFill>
                  <a:srgbClr val="FF0000"/>
                </a:solidFill>
              </a:rPr>
              <a:t>2023</a:t>
            </a:r>
          </a:p>
          <a:p>
            <a:pPr marL="161925" lvl="1" indent="-233363" algn="just" defTabSz="685800" eaLnBrk="1" fontAlgn="auto" hangingPunct="1">
              <a:spcBef>
                <a:spcPts val="600"/>
              </a:spcBef>
              <a:spcAft>
                <a:spcPts val="600"/>
              </a:spcAft>
              <a:defRPr/>
            </a:pPr>
            <a:r>
              <a:rPr lang="en-US" altLang="zh-CN" sz="1800" kern="0" dirty="0">
                <a:solidFill>
                  <a:srgbClr val="000000"/>
                </a:solidFill>
              </a:rPr>
              <a:t>Initial SA Ballot (D4.0)	 </a:t>
            </a:r>
            <a:r>
              <a:rPr lang="en-US" altLang="zh-CN" sz="1800" kern="0" dirty="0" smtClean="0">
                <a:solidFill>
                  <a:srgbClr val="000000"/>
                </a:solidFill>
              </a:rPr>
              <a:t>	</a:t>
            </a:r>
            <a:r>
              <a:rPr lang="en-US" altLang="zh-CN" sz="1800" kern="0" dirty="0" smtClean="0"/>
              <a:t>Sep </a:t>
            </a:r>
            <a:r>
              <a:rPr lang="en-US" altLang="zh-CN" sz="1800" kern="0" dirty="0">
                <a:solidFill>
                  <a:srgbClr val="000000"/>
                </a:solidFill>
              </a:rPr>
              <a:t>2023</a:t>
            </a:r>
          </a:p>
          <a:p>
            <a:pPr marL="161925" lvl="1" indent="-233363" algn="just" defTabSz="685800" eaLnBrk="1" fontAlgn="auto" hangingPunct="1">
              <a:spcBef>
                <a:spcPts val="600"/>
              </a:spcBef>
              <a:spcAft>
                <a:spcPts val="600"/>
              </a:spcAft>
              <a:defRPr/>
            </a:pPr>
            <a:r>
              <a:rPr lang="en-US" altLang="zh-CN" sz="1800" kern="0" dirty="0">
                <a:solidFill>
                  <a:srgbClr val="000000"/>
                </a:solidFill>
              </a:rPr>
              <a:t>Final 802.11 WG approval	</a:t>
            </a:r>
            <a:r>
              <a:rPr lang="en-US" altLang="zh-CN" sz="1800" kern="0" dirty="0" smtClean="0">
                <a:solidFill>
                  <a:srgbClr val="000000"/>
                </a:solidFill>
              </a:rPr>
              <a:t>	</a:t>
            </a:r>
            <a:r>
              <a:rPr lang="en-US" altLang="zh-CN" sz="1800" i="1" kern="0" dirty="0" smtClean="0">
                <a:solidFill>
                  <a:srgbClr val="000000"/>
                </a:solidFill>
              </a:rPr>
              <a:t>July </a:t>
            </a:r>
            <a:r>
              <a:rPr lang="en-US" altLang="zh-CN" sz="1800" i="1" kern="0" dirty="0">
                <a:solidFill>
                  <a:srgbClr val="000000"/>
                </a:solidFill>
              </a:rPr>
              <a:t>2024 </a:t>
            </a:r>
          </a:p>
          <a:p>
            <a:pPr marL="161925" lvl="1" indent="-233363" algn="just" defTabSz="685800" eaLnBrk="1" fontAlgn="auto" hangingPunct="1">
              <a:spcBef>
                <a:spcPts val="600"/>
              </a:spcBef>
              <a:spcAft>
                <a:spcPts val="600"/>
              </a:spcAft>
              <a:defRPr/>
            </a:pPr>
            <a:r>
              <a:rPr lang="en-US" altLang="zh-CN" sz="1800" kern="0" dirty="0">
                <a:solidFill>
                  <a:srgbClr val="000000"/>
                </a:solidFill>
              </a:rPr>
              <a:t>802 EC approval		</a:t>
            </a:r>
            <a:r>
              <a:rPr lang="en-US" altLang="zh-CN" sz="1800" kern="0" dirty="0" smtClean="0">
                <a:solidFill>
                  <a:srgbClr val="000000"/>
                </a:solidFill>
              </a:rPr>
              <a:t>	</a:t>
            </a:r>
            <a:r>
              <a:rPr lang="en-US" altLang="zh-CN" sz="1800" i="1" kern="0" dirty="0" smtClean="0">
                <a:solidFill>
                  <a:srgbClr val="000000"/>
                </a:solidFill>
              </a:rPr>
              <a:t>July </a:t>
            </a:r>
            <a:r>
              <a:rPr lang="en-US" altLang="zh-CN" sz="1800" i="1" kern="0" dirty="0">
                <a:solidFill>
                  <a:srgbClr val="000000"/>
                </a:solidFill>
              </a:rPr>
              <a:t>2024 </a:t>
            </a:r>
          </a:p>
          <a:p>
            <a:pPr marL="161925" lvl="1" indent="-233363" algn="just" defTabSz="685800" eaLnBrk="1" fontAlgn="auto" hangingPunct="1">
              <a:spcBef>
                <a:spcPts val="600"/>
              </a:spcBef>
              <a:spcAft>
                <a:spcPts val="600"/>
              </a:spcAft>
              <a:defRPr/>
            </a:pPr>
            <a:r>
              <a:rPr lang="en-US" altLang="zh-CN" sz="1800" kern="0" dirty="0" err="1">
                <a:solidFill>
                  <a:srgbClr val="000000"/>
                </a:solidFill>
              </a:rPr>
              <a:t>RevCom</a:t>
            </a:r>
            <a:r>
              <a:rPr lang="en-US" altLang="zh-CN" sz="1800" kern="0" dirty="0">
                <a:solidFill>
                  <a:srgbClr val="000000"/>
                </a:solidFill>
              </a:rPr>
              <a:t> and SASB approval 	Sep 2024</a:t>
            </a:r>
          </a:p>
        </p:txBody>
      </p:sp>
      <p:sp>
        <p:nvSpPr>
          <p:cNvPr id="9" name="Rectangle 2"/>
          <p:cNvSpPr txBox="1">
            <a:spLocks noChangeArrowheads="1"/>
          </p:cNvSpPr>
          <p:nvPr/>
        </p:nvSpPr>
        <p:spPr bwMode="auto">
          <a:xfrm>
            <a:off x="6504782" y="861167"/>
            <a:ext cx="4114801" cy="411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defTabSz="685800" eaLnBrk="1" fontAlgn="auto" hangingPunct="1">
              <a:spcAft>
                <a:spcPts val="0"/>
              </a:spcAft>
              <a:buNone/>
              <a:defRPr/>
            </a:pPr>
            <a:r>
              <a:rPr lang="en-US" altLang="zh-CN" kern="0" dirty="0">
                <a:solidFill>
                  <a:srgbClr val="000000"/>
                </a:solidFill>
              </a:rPr>
              <a:t>Timeline for </a:t>
            </a:r>
            <a:r>
              <a:rPr lang="en-US" altLang="zh-CN" kern="0" dirty="0">
                <a:solidFill>
                  <a:srgbClr val="0000FF"/>
                </a:solidFill>
              </a:rPr>
              <a:t>D0.1 </a:t>
            </a:r>
            <a:r>
              <a:rPr lang="en-US" altLang="zh-CN" kern="0" dirty="0">
                <a:solidFill>
                  <a:srgbClr val="000000"/>
                </a:solidFill>
              </a:rPr>
              <a:t>(Tentative)</a:t>
            </a:r>
          </a:p>
        </p:txBody>
      </p:sp>
      <p:sp>
        <p:nvSpPr>
          <p:cNvPr id="10" name="Rectangle 3"/>
          <p:cNvSpPr txBox="1">
            <a:spLocks noChangeArrowheads="1"/>
          </p:cNvSpPr>
          <p:nvPr/>
        </p:nvSpPr>
        <p:spPr bwMode="auto">
          <a:xfrm>
            <a:off x="6227762" y="1428750"/>
            <a:ext cx="5507038"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9056" tIns="34529" rIns="69056" bIns="34529"/>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134541" indent="-134541" defTabSz="685800" eaLnBrk="1" fontAlgn="auto" hangingPunct="1">
              <a:spcBef>
                <a:spcPts val="600"/>
              </a:spcBef>
              <a:spcAft>
                <a:spcPts val="0"/>
              </a:spcAft>
              <a:defRPr/>
            </a:pPr>
            <a:r>
              <a:rPr lang="en-US" altLang="zh-CN" sz="1800" kern="0" dirty="0">
                <a:solidFill>
                  <a:schemeClr val="bg1">
                    <a:lumMod val="50000"/>
                  </a:schemeClr>
                </a:solidFill>
              </a:rPr>
              <a:t>Week of January 3</a:t>
            </a:r>
          </a:p>
          <a:p>
            <a:pPr marL="269081" lvl="1" indent="-145256" defTabSz="685800" eaLnBrk="1" fontAlgn="auto" hangingPunct="1">
              <a:spcBef>
                <a:spcPts val="600"/>
              </a:spcBef>
              <a:spcAft>
                <a:spcPts val="0"/>
              </a:spcAft>
              <a:buFont typeface="微软雅黑" panose="020B0503020204020204" pitchFamily="34" charset="-122"/>
              <a:buChar char="–"/>
              <a:defRPr/>
            </a:pPr>
            <a:r>
              <a:rPr lang="en-US" altLang="zh-CN" sz="1200" kern="0" dirty="0">
                <a:solidFill>
                  <a:srgbClr val="FFFFFF">
                    <a:lumMod val="50000"/>
                  </a:srgbClr>
                </a:solidFill>
              </a:rPr>
              <a:t>Editor provides initial list of topics (and updated SFD revision)  	(Tuesday)</a:t>
            </a:r>
          </a:p>
          <a:p>
            <a:pPr marL="269081" lvl="1" indent="-145256" defTabSz="685800" eaLnBrk="1" fontAlgn="auto" hangingPunct="1">
              <a:spcBef>
                <a:spcPts val="600"/>
              </a:spcBef>
              <a:spcAft>
                <a:spcPts val="0"/>
              </a:spcAft>
              <a:buFont typeface="微软雅黑" panose="020B0503020204020204" pitchFamily="34" charset="-122"/>
              <a:buChar char="–"/>
              <a:defRPr/>
            </a:pPr>
            <a:r>
              <a:rPr lang="en-US" altLang="zh-CN" sz="1200" kern="0" dirty="0">
                <a:solidFill>
                  <a:srgbClr val="FFFFFF">
                    <a:lumMod val="50000"/>
                  </a:srgbClr>
                </a:solidFill>
              </a:rPr>
              <a:t>Chair issues call for volunteers		</a:t>
            </a:r>
            <a:r>
              <a:rPr lang="en-US" altLang="zh-CN" sz="1200" kern="0" dirty="0" smtClean="0">
                <a:solidFill>
                  <a:srgbClr val="FFFFFF">
                    <a:lumMod val="50000"/>
                  </a:srgbClr>
                </a:solidFill>
              </a:rPr>
              <a:t>		(</a:t>
            </a:r>
            <a:r>
              <a:rPr lang="en-US" altLang="zh-CN" sz="1200" kern="0" dirty="0">
                <a:solidFill>
                  <a:srgbClr val="FFFFFF">
                    <a:lumMod val="50000"/>
                  </a:srgbClr>
                </a:solidFill>
              </a:rPr>
              <a:t>Tuesday)</a:t>
            </a:r>
          </a:p>
          <a:p>
            <a:pPr marL="269081" lvl="1" indent="-145256" defTabSz="685800" eaLnBrk="1" fontAlgn="auto" hangingPunct="1">
              <a:spcBef>
                <a:spcPts val="600"/>
              </a:spcBef>
              <a:spcAft>
                <a:spcPts val="0"/>
              </a:spcAft>
              <a:buFont typeface="微软雅黑" panose="020B0503020204020204" pitchFamily="34" charset="-122"/>
              <a:buChar char="–"/>
              <a:defRPr/>
            </a:pPr>
            <a:r>
              <a:rPr lang="en-US" altLang="zh-CN" sz="1200" kern="0" dirty="0">
                <a:solidFill>
                  <a:schemeClr val="bg1">
                    <a:lumMod val="50000"/>
                  </a:schemeClr>
                </a:solidFill>
              </a:rPr>
              <a:t>POCs and volunteers are identified for topics in the initial list     	(Friday)</a:t>
            </a:r>
          </a:p>
          <a:p>
            <a:pPr marL="134541" indent="-134541" defTabSz="685800" eaLnBrk="1" fontAlgn="auto" hangingPunct="1">
              <a:spcBef>
                <a:spcPts val="600"/>
              </a:spcBef>
              <a:spcAft>
                <a:spcPts val="0"/>
              </a:spcAft>
            </a:pPr>
            <a:r>
              <a:rPr lang="en-US" altLang="zh-CN" sz="1800" kern="0" dirty="0">
                <a:solidFill>
                  <a:schemeClr val="bg1">
                    <a:lumMod val="50000"/>
                  </a:schemeClr>
                </a:solidFill>
              </a:rPr>
              <a:t>January </a:t>
            </a:r>
            <a:r>
              <a:rPr lang="en-US" altLang="zh-CN" sz="1800" strike="sngStrike" kern="0" dirty="0">
                <a:solidFill>
                  <a:schemeClr val="bg1">
                    <a:lumMod val="50000"/>
                  </a:schemeClr>
                </a:solidFill>
              </a:rPr>
              <a:t>21</a:t>
            </a:r>
            <a:r>
              <a:rPr lang="en-US" altLang="zh-CN" sz="1800" kern="0" dirty="0">
                <a:solidFill>
                  <a:schemeClr val="bg1">
                    <a:lumMod val="50000"/>
                  </a:schemeClr>
                </a:solidFill>
              </a:rPr>
              <a:t>28, 2022</a:t>
            </a:r>
          </a:p>
          <a:p>
            <a:pPr marL="269081" lvl="1" indent="-145256" defTabSz="685800" eaLnBrk="1" fontAlgn="auto" hangingPunct="1">
              <a:spcBef>
                <a:spcPts val="600"/>
              </a:spcBef>
              <a:spcAft>
                <a:spcPts val="0"/>
              </a:spcAft>
              <a:buFont typeface="微软雅黑" panose="020B0503020204020204" pitchFamily="34" charset="-122"/>
              <a:buChar char="–"/>
            </a:pPr>
            <a:r>
              <a:rPr lang="en-US" altLang="zh-CN" sz="1400" kern="0" dirty="0">
                <a:solidFill>
                  <a:schemeClr val="bg1">
                    <a:lumMod val="50000"/>
                  </a:schemeClr>
                </a:solidFill>
              </a:rPr>
              <a:t>Deadline for </a:t>
            </a:r>
            <a:r>
              <a:rPr lang="en-US" altLang="zh-CN" sz="1400" u="sng" kern="0" dirty="0">
                <a:solidFill>
                  <a:schemeClr val="bg1">
                    <a:lumMod val="50000"/>
                  </a:schemeClr>
                </a:solidFill>
              </a:rPr>
              <a:t>baseline document </a:t>
            </a:r>
            <a:r>
              <a:rPr lang="en-US" altLang="zh-CN" sz="1400" kern="0" dirty="0">
                <a:solidFill>
                  <a:schemeClr val="bg1">
                    <a:lumMod val="50000"/>
                  </a:schemeClr>
                </a:solidFill>
              </a:rPr>
              <a:t>for each topic (in the initial list) to be uploaded</a:t>
            </a:r>
          </a:p>
          <a:p>
            <a:pPr marL="134541" indent="-134541" defTabSz="685800" eaLnBrk="1" fontAlgn="auto" hangingPunct="1">
              <a:spcBef>
                <a:spcPts val="600"/>
              </a:spcBef>
              <a:spcAft>
                <a:spcPts val="0"/>
              </a:spcAft>
            </a:pPr>
            <a:r>
              <a:rPr lang="en-US" altLang="zh-CN" sz="1800" kern="0" dirty="0">
                <a:solidFill>
                  <a:srgbClr val="000000"/>
                </a:solidFill>
              </a:rPr>
              <a:t>March 2022 </a:t>
            </a:r>
            <a:r>
              <a:rPr lang="en-US" altLang="zh-CN" sz="1800" kern="0" dirty="0" smtClean="0">
                <a:solidFill>
                  <a:srgbClr val="000000"/>
                </a:solidFill>
              </a:rPr>
              <a:t>IEEE Plenary (</a:t>
            </a:r>
            <a:r>
              <a:rPr lang="en-US" altLang="zh-CN" sz="1800" kern="0" dirty="0" smtClean="0">
                <a:solidFill>
                  <a:srgbClr val="FF0000"/>
                </a:solidFill>
              </a:rPr>
              <a:t>to be updated</a:t>
            </a:r>
            <a:r>
              <a:rPr lang="en-US" altLang="zh-CN" sz="1800" kern="0" dirty="0" smtClean="0">
                <a:solidFill>
                  <a:srgbClr val="000000"/>
                </a:solidFill>
              </a:rPr>
              <a:t>) </a:t>
            </a:r>
          </a:p>
          <a:p>
            <a:pPr marL="269081" lvl="1" indent="-145256" defTabSz="685800" eaLnBrk="1" fontAlgn="auto" hangingPunct="1">
              <a:spcBef>
                <a:spcPts val="600"/>
              </a:spcBef>
              <a:spcAft>
                <a:spcPts val="0"/>
              </a:spcAft>
              <a:buFont typeface="微软雅黑" panose="020B0503020204020204" pitchFamily="34" charset="-122"/>
              <a:buChar char="–"/>
            </a:pPr>
            <a:r>
              <a:rPr lang="en-US" altLang="zh-CN" sz="1400" kern="0" dirty="0" smtClean="0">
                <a:solidFill>
                  <a:srgbClr val="FF0000"/>
                </a:solidFill>
              </a:rPr>
              <a:t>Deadline</a:t>
            </a:r>
            <a:r>
              <a:rPr lang="en-US" altLang="zh-CN" sz="1400" kern="0" dirty="0" smtClean="0"/>
              <a:t> for contributions to </a:t>
            </a:r>
            <a:r>
              <a:rPr lang="en-US" altLang="zh-CN" sz="1400" kern="0" dirty="0" smtClean="0">
                <a:solidFill>
                  <a:srgbClr val="0000FF"/>
                </a:solidFill>
              </a:rPr>
              <a:t>pass motion </a:t>
            </a:r>
            <a:r>
              <a:rPr lang="en-US" altLang="zh-CN" sz="1400" kern="0" dirty="0" smtClean="0"/>
              <a:t>and be included in D0.1</a:t>
            </a:r>
          </a:p>
          <a:p>
            <a:pPr marL="269081" lvl="1" indent="-145256" defTabSz="685800" eaLnBrk="1" fontAlgn="auto" hangingPunct="1">
              <a:spcBef>
                <a:spcPts val="600"/>
              </a:spcBef>
              <a:spcAft>
                <a:spcPts val="0"/>
              </a:spcAft>
              <a:buFont typeface="微软雅黑" panose="020B0503020204020204" pitchFamily="34" charset="-122"/>
              <a:buChar char="–"/>
            </a:pPr>
            <a:r>
              <a:rPr lang="en-US" altLang="zh-CN" sz="1400" kern="0" dirty="0" smtClean="0"/>
              <a:t>Seek </a:t>
            </a:r>
            <a:r>
              <a:rPr lang="en-US" altLang="zh-CN" sz="1400" kern="0" dirty="0" err="1" smtClean="0"/>
              <a:t>TGbf</a:t>
            </a:r>
            <a:r>
              <a:rPr lang="en-US" altLang="zh-CN" sz="1400" kern="0" dirty="0" smtClean="0"/>
              <a:t> </a:t>
            </a:r>
            <a:r>
              <a:rPr lang="en-US" altLang="zh-CN" sz="1400" kern="0" dirty="0" smtClean="0">
                <a:solidFill>
                  <a:srgbClr val="0000FF"/>
                </a:solidFill>
              </a:rPr>
              <a:t>approval</a:t>
            </a:r>
            <a:r>
              <a:rPr lang="en-US" altLang="zh-CN" sz="1400" kern="0" dirty="0" smtClean="0"/>
              <a:t> to go to comment collection  (“Move to Approve a 30-day comment collection on </a:t>
            </a:r>
            <a:r>
              <a:rPr lang="en-US" altLang="zh-CN" sz="1400" kern="0" dirty="0" err="1" smtClean="0"/>
              <a:t>TGbf</a:t>
            </a:r>
            <a:r>
              <a:rPr lang="en-US" altLang="zh-CN" sz="1400" kern="0" dirty="0" smtClean="0"/>
              <a:t> D0.1.”)</a:t>
            </a:r>
          </a:p>
          <a:p>
            <a:pPr marL="134541" indent="-134541" defTabSz="685800" eaLnBrk="1" fontAlgn="auto" hangingPunct="1">
              <a:spcBef>
                <a:spcPts val="600"/>
              </a:spcBef>
              <a:spcAft>
                <a:spcPts val="0"/>
              </a:spcAft>
            </a:pPr>
            <a:r>
              <a:rPr lang="en-US" altLang="zh-CN" sz="1800" kern="0" dirty="0" smtClean="0">
                <a:solidFill>
                  <a:srgbClr val="000000"/>
                </a:solidFill>
              </a:rPr>
              <a:t>March 28 (Monday, two weeks after March 2022 Plenary) (</a:t>
            </a:r>
            <a:r>
              <a:rPr lang="en-US" altLang="zh-CN" sz="1800" kern="0" dirty="0" smtClean="0">
                <a:solidFill>
                  <a:srgbClr val="FF0000"/>
                </a:solidFill>
              </a:rPr>
              <a:t>to be updated</a:t>
            </a:r>
            <a:r>
              <a:rPr lang="en-US" altLang="zh-CN" sz="1800" kern="0" dirty="0" smtClean="0">
                <a:solidFill>
                  <a:srgbClr val="000000"/>
                </a:solidFill>
              </a:rPr>
              <a:t>) </a:t>
            </a:r>
          </a:p>
          <a:p>
            <a:pPr marL="269081" lvl="1" indent="-145256" defTabSz="685800" eaLnBrk="1" fontAlgn="auto" hangingPunct="1">
              <a:spcBef>
                <a:spcPts val="600"/>
              </a:spcBef>
              <a:spcAft>
                <a:spcPts val="0"/>
              </a:spcAft>
              <a:buFont typeface="微软雅黑" panose="020B0503020204020204" pitchFamily="34" charset="-122"/>
              <a:buChar char="–"/>
            </a:pPr>
            <a:r>
              <a:rPr lang="en-US" altLang="zh-CN" sz="1400" kern="0" dirty="0" smtClean="0"/>
              <a:t>Editor </a:t>
            </a:r>
            <a:r>
              <a:rPr lang="en-US" altLang="zh-CN" sz="1400" kern="0" dirty="0"/>
              <a:t>releases </a:t>
            </a:r>
            <a:r>
              <a:rPr lang="en-US" altLang="zh-CN" sz="1400" kern="0" dirty="0">
                <a:solidFill>
                  <a:srgbClr val="0000FF"/>
                </a:solidFill>
              </a:rPr>
              <a:t>D0.1</a:t>
            </a:r>
          </a:p>
          <a:p>
            <a:pPr marL="269081" lvl="1" indent="-145256" defTabSz="685800" eaLnBrk="1" fontAlgn="auto" hangingPunct="1">
              <a:spcBef>
                <a:spcPts val="600"/>
              </a:spcBef>
              <a:spcAft>
                <a:spcPts val="0"/>
              </a:spcAft>
              <a:buFont typeface="微软雅黑" panose="020B0503020204020204" pitchFamily="34" charset="-122"/>
              <a:buChar char="–"/>
            </a:pPr>
            <a:r>
              <a:rPr lang="en-US" altLang="zh-CN" sz="1400" kern="0" dirty="0"/>
              <a:t>If the Motion is favorable, the TG chair sends a </a:t>
            </a:r>
            <a:r>
              <a:rPr lang="en-US" altLang="zh-CN" sz="1400" kern="0" dirty="0">
                <a:solidFill>
                  <a:srgbClr val="0000FF"/>
                </a:solidFill>
              </a:rPr>
              <a:t>request</a:t>
            </a:r>
            <a:r>
              <a:rPr lang="en-US" altLang="zh-CN" sz="1400" kern="0" dirty="0"/>
              <a:t> to the WG chair (Dorothy) to start the comment collection</a:t>
            </a:r>
          </a:p>
          <a:p>
            <a:pPr marL="269081" lvl="1" indent="-145256" defTabSz="685800" eaLnBrk="1" fontAlgn="auto" hangingPunct="1">
              <a:spcBef>
                <a:spcPts val="600"/>
              </a:spcBef>
              <a:spcAft>
                <a:spcPts val="0"/>
              </a:spcAft>
              <a:buFont typeface="微软雅黑" panose="020B0503020204020204" pitchFamily="34" charset="-122"/>
              <a:buChar char="–"/>
            </a:pPr>
            <a:r>
              <a:rPr lang="en-US" altLang="zh-CN" sz="1400" kern="0" dirty="0"/>
              <a:t>30-day comment collection window </a:t>
            </a:r>
            <a:r>
              <a:rPr lang="en-US" altLang="zh-CN" sz="1400" kern="0" dirty="0">
                <a:solidFill>
                  <a:srgbClr val="0000FF"/>
                </a:solidFill>
              </a:rPr>
              <a:t>opens</a:t>
            </a:r>
          </a:p>
        </p:txBody>
      </p:sp>
      <p:sp>
        <p:nvSpPr>
          <p:cNvPr id="4" name="左大括号 3"/>
          <p:cNvSpPr/>
          <p:nvPr/>
        </p:nvSpPr>
        <p:spPr bwMode="auto">
          <a:xfrm>
            <a:off x="6019800" y="1600200"/>
            <a:ext cx="207962" cy="4572000"/>
          </a:xfrm>
          <a:prstGeom prst="leftBrace">
            <a:avLst>
              <a:gd name="adj1" fmla="val 8333"/>
              <a:gd name="adj2" fmla="val 18807"/>
            </a:avLst>
          </a:prstGeom>
          <a:noFill/>
          <a:ln w="34925"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336947">
              <a:buClr>
                <a:srgbClr val="000000"/>
              </a:buClr>
              <a:buSzPct val="100000"/>
            </a:pPr>
            <a:endParaRPr lang="zh-CN" altLang="en-US" sz="1800">
              <a:solidFill>
                <a:schemeClr val="bg1"/>
              </a:solidFill>
              <a:latin typeface="Times New Roman" pitchFamily="16" charset="0"/>
              <a:ea typeface="MS Gothic" charset="-128"/>
            </a:endParaRPr>
          </a:p>
        </p:txBody>
      </p:sp>
    </p:spTree>
    <p:extLst>
      <p:ext uri="{BB962C8B-B14F-4D97-AF65-F5344CB8AC3E}">
        <p14:creationId xmlns:p14="http://schemas.microsoft.com/office/powerpoint/2010/main" val="316444248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861168"/>
            <a:ext cx="4573588" cy="457199"/>
          </a:xfrm>
        </p:spPr>
        <p:txBody>
          <a:bodyPr/>
          <a:lstStyle/>
          <a:p>
            <a:r>
              <a:rPr lang="en-US" altLang="zh-CN" sz="2400" dirty="0" err="1">
                <a:solidFill>
                  <a:schemeClr val="tx1"/>
                </a:solidFill>
              </a:rPr>
              <a:t>TGbf</a:t>
            </a:r>
            <a:r>
              <a:rPr lang="en-US" altLang="zh-CN" sz="2400" dirty="0">
                <a:solidFill>
                  <a:schemeClr val="tx1"/>
                </a:solidFill>
              </a:rPr>
              <a:t> Timeline (Updated)</a:t>
            </a:r>
          </a:p>
        </p:txBody>
      </p:sp>
      <p:sp>
        <p:nvSpPr>
          <p:cNvPr id="8" name="Rectangle 3"/>
          <p:cNvSpPr txBox="1">
            <a:spLocks noChangeArrowheads="1"/>
          </p:cNvSpPr>
          <p:nvPr/>
        </p:nvSpPr>
        <p:spPr bwMode="auto">
          <a:xfrm>
            <a:off x="457201" y="1485900"/>
            <a:ext cx="5562599" cy="438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9056" tIns="34529" rIns="69056" bIns="34529"/>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161925" lvl="1" indent="-233363" algn="just" defTabSz="685800" eaLnBrk="1" fontAlgn="auto" hangingPunct="1">
              <a:spcBef>
                <a:spcPts val="600"/>
              </a:spcBef>
              <a:spcAft>
                <a:spcPts val="600"/>
              </a:spcAft>
              <a:defRPr/>
            </a:pPr>
            <a:r>
              <a:rPr lang="en-US" altLang="zh-CN" sz="1800" kern="0" dirty="0"/>
              <a:t>PAR approved		</a:t>
            </a:r>
            <a:r>
              <a:rPr lang="en-US" altLang="zh-CN" sz="1800" kern="0" dirty="0" smtClean="0"/>
              <a:t>	Sep </a:t>
            </a:r>
            <a:r>
              <a:rPr lang="en-US" altLang="zh-CN" sz="1800" kern="0" dirty="0"/>
              <a:t>2020</a:t>
            </a:r>
          </a:p>
          <a:p>
            <a:pPr marL="161925" lvl="1" indent="-233363" algn="just" defTabSz="685800" eaLnBrk="1" fontAlgn="auto" hangingPunct="1">
              <a:spcBef>
                <a:spcPts val="600"/>
              </a:spcBef>
              <a:spcAft>
                <a:spcPts val="600"/>
              </a:spcAft>
              <a:defRPr/>
            </a:pPr>
            <a:r>
              <a:rPr lang="en-US" altLang="zh-CN" sz="1800" kern="0" dirty="0"/>
              <a:t>First TG meeting		</a:t>
            </a:r>
            <a:r>
              <a:rPr lang="en-US" altLang="zh-CN" sz="1800" kern="0" dirty="0" smtClean="0"/>
              <a:t>	Oct </a:t>
            </a:r>
            <a:r>
              <a:rPr lang="en-US" altLang="zh-CN" sz="1800" kern="0" dirty="0"/>
              <a:t>2020</a:t>
            </a:r>
          </a:p>
          <a:p>
            <a:pPr marL="161925" lvl="1" indent="-233363" algn="just" defTabSz="685800" eaLnBrk="1" fontAlgn="auto" hangingPunct="1">
              <a:spcBef>
                <a:spcPts val="600"/>
              </a:spcBef>
              <a:spcAft>
                <a:spcPts val="600"/>
              </a:spcAft>
              <a:defRPr/>
            </a:pPr>
            <a:r>
              <a:rPr lang="en-US" altLang="zh-CN" sz="1800" kern="0" dirty="0">
                <a:solidFill>
                  <a:srgbClr val="FF0000"/>
                </a:solidFill>
              </a:rPr>
              <a:t>Comment Collection (D0.1)	</a:t>
            </a:r>
            <a:r>
              <a:rPr lang="en-US" altLang="zh-CN" sz="1800" i="1" strike="sngStrike" kern="0" dirty="0">
                <a:solidFill>
                  <a:srgbClr val="FF0000"/>
                </a:solidFill>
              </a:rPr>
              <a:t>Jan 2022</a:t>
            </a:r>
            <a:r>
              <a:rPr lang="en-US" altLang="zh-CN" sz="1800" i="1" strike="sngStrike" kern="0" dirty="0" smtClean="0">
                <a:solidFill>
                  <a:srgbClr val="FF0000"/>
                </a:solidFill>
                <a:sym typeface="Wingdings" panose="05000000000000000000" pitchFamily="2" charset="2"/>
              </a:rPr>
              <a:t>Mar 2022</a:t>
            </a:r>
          </a:p>
          <a:p>
            <a:pPr marL="0" lvl="1" indent="0" algn="just" defTabSz="685800" eaLnBrk="1" fontAlgn="auto" hangingPunct="1">
              <a:spcBef>
                <a:spcPts val="600"/>
              </a:spcBef>
              <a:spcAft>
                <a:spcPts val="600"/>
              </a:spcAft>
              <a:buNone/>
              <a:defRPr/>
            </a:pPr>
            <a:r>
              <a:rPr lang="en-US" altLang="zh-CN" sz="1800" i="1" kern="0" dirty="0" smtClean="0">
                <a:solidFill>
                  <a:srgbClr val="FF0000"/>
                </a:solidFill>
                <a:sym typeface="Wingdings" panose="05000000000000000000" pitchFamily="2" charset="2"/>
              </a:rPr>
              <a:t>					</a:t>
            </a:r>
            <a:r>
              <a:rPr lang="en-US" altLang="zh-CN" sz="1800" i="1" kern="0" dirty="0">
                <a:solidFill>
                  <a:srgbClr val="FF0000"/>
                </a:solidFill>
                <a:sym typeface="Wingdings" panose="05000000000000000000" pitchFamily="2" charset="2"/>
              </a:rPr>
              <a:t>  </a:t>
            </a:r>
            <a:r>
              <a:rPr lang="en-US" altLang="zh-CN" sz="1800" i="1" kern="0" dirty="0" smtClean="0">
                <a:solidFill>
                  <a:srgbClr val="FF0000"/>
                </a:solidFill>
                <a:sym typeface="Wingdings" panose="05000000000000000000" pitchFamily="2" charset="2"/>
              </a:rPr>
              <a:t>April </a:t>
            </a:r>
            <a:r>
              <a:rPr lang="en-US" altLang="zh-CN" sz="1800" i="1" kern="0" dirty="0">
                <a:solidFill>
                  <a:srgbClr val="FF0000"/>
                </a:solidFill>
                <a:sym typeface="Wingdings" panose="05000000000000000000" pitchFamily="2" charset="2"/>
              </a:rPr>
              <a:t>2022</a:t>
            </a:r>
            <a:endParaRPr lang="en-US" altLang="zh-CN" sz="1800" i="1" kern="0" dirty="0">
              <a:solidFill>
                <a:srgbClr val="FF0000"/>
              </a:solidFill>
            </a:endParaRPr>
          </a:p>
          <a:p>
            <a:pPr marL="161925" lvl="1" indent="-233363" algn="just" defTabSz="685800" eaLnBrk="1" fontAlgn="auto" hangingPunct="1">
              <a:spcBef>
                <a:spcPts val="600"/>
              </a:spcBef>
              <a:spcAft>
                <a:spcPts val="600"/>
              </a:spcAft>
              <a:defRPr/>
            </a:pPr>
            <a:r>
              <a:rPr lang="en-US" altLang="zh-CN" sz="1800" kern="0" dirty="0"/>
              <a:t>Initial Letter Ballot (D1.0)	</a:t>
            </a:r>
            <a:r>
              <a:rPr lang="en-US" altLang="zh-CN" sz="1800" kern="0" dirty="0" smtClean="0"/>
              <a:t>	</a:t>
            </a:r>
            <a:r>
              <a:rPr lang="en-US" altLang="zh-CN" sz="1800" i="1" strike="sngStrike" kern="0" dirty="0" smtClean="0"/>
              <a:t>Jul </a:t>
            </a:r>
            <a:r>
              <a:rPr lang="en-US" altLang="zh-CN" sz="1800" i="1" strike="sngStrike" kern="0" dirty="0"/>
              <a:t>2022</a:t>
            </a:r>
            <a:r>
              <a:rPr lang="en-US" altLang="zh-CN" sz="1800" i="1" kern="0" dirty="0">
                <a:sym typeface="Wingdings" panose="05000000000000000000" pitchFamily="2" charset="2"/>
              </a:rPr>
              <a:t> Sep</a:t>
            </a:r>
            <a:r>
              <a:rPr lang="en-US" altLang="zh-CN" sz="1800" i="1" kern="0" dirty="0"/>
              <a:t> 2022</a:t>
            </a:r>
          </a:p>
          <a:p>
            <a:pPr marL="161925" lvl="1" indent="-233363" algn="just" defTabSz="685800" eaLnBrk="1" fontAlgn="auto" hangingPunct="1">
              <a:spcBef>
                <a:spcPts val="600"/>
              </a:spcBef>
              <a:spcAft>
                <a:spcPts val="600"/>
              </a:spcAft>
              <a:defRPr/>
            </a:pPr>
            <a:r>
              <a:rPr lang="en-US" altLang="zh-CN" sz="1800" kern="0" dirty="0"/>
              <a:t>Recirculation LB (</a:t>
            </a:r>
            <a:r>
              <a:rPr lang="en-US" altLang="zh-CN" sz="1800" kern="0" dirty="0" smtClean="0"/>
              <a:t>D2.0)		</a:t>
            </a:r>
            <a:r>
              <a:rPr lang="en-US" altLang="zh-CN" sz="1800" i="1" kern="0" dirty="0" smtClean="0"/>
              <a:t>Jan </a:t>
            </a:r>
            <a:r>
              <a:rPr lang="en-US" altLang="zh-CN" sz="1800" i="1" kern="0" dirty="0"/>
              <a:t>2023</a:t>
            </a:r>
          </a:p>
          <a:p>
            <a:pPr marL="161925" lvl="1" indent="-233363" algn="just" defTabSz="685800" eaLnBrk="1" fontAlgn="auto" hangingPunct="1">
              <a:spcBef>
                <a:spcPts val="600"/>
              </a:spcBef>
              <a:spcAft>
                <a:spcPts val="600"/>
              </a:spcAft>
              <a:defRPr/>
            </a:pPr>
            <a:r>
              <a:rPr lang="en-US" altLang="zh-CN" sz="1800" kern="0" dirty="0"/>
              <a:t>Recirculation LB (D3.0)	</a:t>
            </a:r>
            <a:r>
              <a:rPr lang="en-US" altLang="zh-CN" sz="1800" kern="0" dirty="0" smtClean="0"/>
              <a:t>	</a:t>
            </a:r>
            <a:r>
              <a:rPr lang="en-US" altLang="zh-CN" sz="1800" i="1" kern="0" dirty="0" smtClean="0"/>
              <a:t>May </a:t>
            </a:r>
            <a:r>
              <a:rPr lang="en-US" altLang="zh-CN" sz="1800" i="1" kern="0" dirty="0"/>
              <a:t>2023</a:t>
            </a:r>
          </a:p>
          <a:p>
            <a:pPr marL="161925" lvl="1" indent="-233363" algn="just" defTabSz="685800" eaLnBrk="1" fontAlgn="auto" hangingPunct="1">
              <a:spcBef>
                <a:spcPts val="600"/>
              </a:spcBef>
              <a:spcAft>
                <a:spcPts val="600"/>
              </a:spcAft>
              <a:defRPr/>
            </a:pPr>
            <a:r>
              <a:rPr lang="en-US" altLang="zh-CN" sz="1800" kern="0" dirty="0"/>
              <a:t>Recirculation LB (D4.0)	 </a:t>
            </a:r>
            <a:r>
              <a:rPr lang="en-US" altLang="zh-CN" sz="1800" kern="0" dirty="0" smtClean="0"/>
              <a:t>	</a:t>
            </a:r>
            <a:r>
              <a:rPr lang="en-US" altLang="zh-CN" sz="1800" i="1" kern="0" dirty="0" smtClean="0"/>
              <a:t>July </a:t>
            </a:r>
            <a:r>
              <a:rPr lang="en-US" altLang="zh-CN" sz="1800" i="1" kern="0" dirty="0"/>
              <a:t>2023</a:t>
            </a:r>
          </a:p>
          <a:p>
            <a:pPr marL="161925" lvl="1" indent="-233363" algn="just" defTabSz="685800" eaLnBrk="1" fontAlgn="auto" hangingPunct="1">
              <a:spcBef>
                <a:spcPts val="600"/>
              </a:spcBef>
              <a:spcAft>
                <a:spcPts val="600"/>
              </a:spcAft>
              <a:defRPr/>
            </a:pPr>
            <a:r>
              <a:rPr lang="en-US" altLang="zh-CN" sz="1800" kern="0" dirty="0"/>
              <a:t>Initial SA Ballot (D4.0)	 </a:t>
            </a:r>
            <a:r>
              <a:rPr lang="en-US" altLang="zh-CN" sz="1800" kern="0" dirty="0" smtClean="0"/>
              <a:t>	Sep </a:t>
            </a:r>
            <a:r>
              <a:rPr lang="en-US" altLang="zh-CN" sz="1800" kern="0" dirty="0"/>
              <a:t>2023</a:t>
            </a:r>
          </a:p>
          <a:p>
            <a:pPr marL="161925" lvl="1" indent="-233363" algn="just" defTabSz="685800" eaLnBrk="1" fontAlgn="auto" hangingPunct="1">
              <a:spcBef>
                <a:spcPts val="600"/>
              </a:spcBef>
              <a:spcAft>
                <a:spcPts val="600"/>
              </a:spcAft>
              <a:defRPr/>
            </a:pPr>
            <a:r>
              <a:rPr lang="en-US" altLang="zh-CN" sz="1800" kern="0" dirty="0"/>
              <a:t>Final 802.11 WG approval	</a:t>
            </a:r>
            <a:r>
              <a:rPr lang="en-US" altLang="zh-CN" sz="1800" kern="0" dirty="0" smtClean="0"/>
              <a:t>	</a:t>
            </a:r>
            <a:r>
              <a:rPr lang="en-US" altLang="zh-CN" sz="1800" i="1" kern="0" dirty="0" smtClean="0"/>
              <a:t>July </a:t>
            </a:r>
            <a:r>
              <a:rPr lang="en-US" altLang="zh-CN" sz="1800" i="1" kern="0" dirty="0"/>
              <a:t>2024 </a:t>
            </a:r>
          </a:p>
          <a:p>
            <a:pPr marL="161925" lvl="1" indent="-233363" algn="just" defTabSz="685800" eaLnBrk="1" fontAlgn="auto" hangingPunct="1">
              <a:spcBef>
                <a:spcPts val="600"/>
              </a:spcBef>
              <a:spcAft>
                <a:spcPts val="600"/>
              </a:spcAft>
              <a:defRPr/>
            </a:pPr>
            <a:r>
              <a:rPr lang="en-US" altLang="zh-CN" sz="1800" kern="0" dirty="0"/>
              <a:t>802 EC approval		</a:t>
            </a:r>
            <a:r>
              <a:rPr lang="en-US" altLang="zh-CN" sz="1800" kern="0" dirty="0" smtClean="0"/>
              <a:t>	</a:t>
            </a:r>
            <a:r>
              <a:rPr lang="en-US" altLang="zh-CN" sz="1800" i="1" kern="0" dirty="0" smtClean="0"/>
              <a:t>July </a:t>
            </a:r>
            <a:r>
              <a:rPr lang="en-US" altLang="zh-CN" sz="1800" i="1" kern="0" dirty="0"/>
              <a:t>2024 </a:t>
            </a:r>
          </a:p>
          <a:p>
            <a:pPr marL="161925" lvl="1" indent="-233363" algn="just" defTabSz="685800" eaLnBrk="1" fontAlgn="auto" hangingPunct="1">
              <a:spcBef>
                <a:spcPts val="600"/>
              </a:spcBef>
              <a:spcAft>
                <a:spcPts val="600"/>
              </a:spcAft>
              <a:defRPr/>
            </a:pPr>
            <a:r>
              <a:rPr lang="en-US" altLang="zh-CN" sz="1800" kern="0" dirty="0" err="1"/>
              <a:t>RevCom</a:t>
            </a:r>
            <a:r>
              <a:rPr lang="en-US" altLang="zh-CN" sz="1800" kern="0" dirty="0"/>
              <a:t> and SASB approval 	Sep 2024</a:t>
            </a:r>
          </a:p>
        </p:txBody>
      </p:sp>
      <p:sp>
        <p:nvSpPr>
          <p:cNvPr id="9" name="Rectangle 2"/>
          <p:cNvSpPr txBox="1">
            <a:spLocks noChangeArrowheads="1"/>
          </p:cNvSpPr>
          <p:nvPr/>
        </p:nvSpPr>
        <p:spPr bwMode="auto">
          <a:xfrm>
            <a:off x="6504782" y="861167"/>
            <a:ext cx="4114801" cy="411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defTabSz="685800" eaLnBrk="1" fontAlgn="auto" hangingPunct="1">
              <a:spcAft>
                <a:spcPts val="0"/>
              </a:spcAft>
              <a:buNone/>
              <a:defRPr/>
            </a:pPr>
            <a:r>
              <a:rPr lang="en-US" altLang="zh-CN" kern="0" dirty="0">
                <a:solidFill>
                  <a:srgbClr val="000000"/>
                </a:solidFill>
              </a:rPr>
              <a:t>Timeline for </a:t>
            </a:r>
            <a:r>
              <a:rPr lang="en-US" altLang="zh-CN" kern="0" dirty="0">
                <a:solidFill>
                  <a:srgbClr val="0000FF"/>
                </a:solidFill>
              </a:rPr>
              <a:t>D0.1 </a:t>
            </a:r>
            <a:r>
              <a:rPr lang="en-US" altLang="zh-CN" kern="0" dirty="0" smtClean="0">
                <a:solidFill>
                  <a:srgbClr val="000000"/>
                </a:solidFill>
              </a:rPr>
              <a:t>(</a:t>
            </a:r>
            <a:r>
              <a:rPr lang="en-US" altLang="zh-CN" kern="0" dirty="0" smtClean="0">
                <a:solidFill>
                  <a:srgbClr val="FF0000"/>
                </a:solidFill>
              </a:rPr>
              <a:t>Updated</a:t>
            </a:r>
            <a:r>
              <a:rPr lang="en-US" altLang="zh-CN" kern="0" dirty="0" smtClean="0">
                <a:solidFill>
                  <a:srgbClr val="000000"/>
                </a:solidFill>
              </a:rPr>
              <a:t>)</a:t>
            </a:r>
            <a:endParaRPr lang="en-US" altLang="zh-CN" kern="0" dirty="0">
              <a:solidFill>
                <a:srgbClr val="000000"/>
              </a:solidFill>
            </a:endParaRPr>
          </a:p>
        </p:txBody>
      </p:sp>
      <p:sp>
        <p:nvSpPr>
          <p:cNvPr id="10" name="Rectangle 3"/>
          <p:cNvSpPr txBox="1">
            <a:spLocks noChangeArrowheads="1"/>
          </p:cNvSpPr>
          <p:nvPr/>
        </p:nvSpPr>
        <p:spPr bwMode="auto">
          <a:xfrm>
            <a:off x="6227762" y="1428750"/>
            <a:ext cx="5507038"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9056" tIns="34529" rIns="69056" bIns="34529"/>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134541" indent="-134541" defTabSz="685800" eaLnBrk="1" fontAlgn="auto" hangingPunct="1">
              <a:spcBef>
                <a:spcPts val="600"/>
              </a:spcBef>
              <a:spcAft>
                <a:spcPts val="0"/>
              </a:spcAft>
              <a:defRPr/>
            </a:pPr>
            <a:r>
              <a:rPr lang="en-US" altLang="zh-CN" sz="1600" kern="0" dirty="0">
                <a:solidFill>
                  <a:schemeClr val="bg1">
                    <a:lumMod val="50000"/>
                  </a:schemeClr>
                </a:solidFill>
              </a:rPr>
              <a:t>Week of January 3</a:t>
            </a:r>
          </a:p>
          <a:p>
            <a:pPr marL="269081" lvl="1" indent="-145256" defTabSz="685800" eaLnBrk="1" fontAlgn="auto" hangingPunct="1">
              <a:spcBef>
                <a:spcPts val="600"/>
              </a:spcBef>
              <a:spcAft>
                <a:spcPts val="0"/>
              </a:spcAft>
              <a:buFont typeface="微软雅黑" panose="020B0503020204020204" pitchFamily="34" charset="-122"/>
              <a:buChar char="–"/>
              <a:defRPr/>
            </a:pPr>
            <a:r>
              <a:rPr lang="en-US" altLang="zh-CN" sz="1100" kern="0" dirty="0">
                <a:solidFill>
                  <a:srgbClr val="FFFFFF">
                    <a:lumMod val="50000"/>
                  </a:srgbClr>
                </a:solidFill>
              </a:rPr>
              <a:t>Editor provides initial list of topics (and updated SFD revision)  	(Tuesday)</a:t>
            </a:r>
          </a:p>
          <a:p>
            <a:pPr marL="269081" lvl="1" indent="-145256" defTabSz="685800" eaLnBrk="1" fontAlgn="auto" hangingPunct="1">
              <a:spcBef>
                <a:spcPts val="600"/>
              </a:spcBef>
              <a:spcAft>
                <a:spcPts val="0"/>
              </a:spcAft>
              <a:buFont typeface="微软雅黑" panose="020B0503020204020204" pitchFamily="34" charset="-122"/>
              <a:buChar char="–"/>
              <a:defRPr/>
            </a:pPr>
            <a:r>
              <a:rPr lang="en-US" altLang="zh-CN" sz="1100" kern="0" dirty="0">
                <a:solidFill>
                  <a:srgbClr val="FFFFFF">
                    <a:lumMod val="50000"/>
                  </a:srgbClr>
                </a:solidFill>
              </a:rPr>
              <a:t>Chair issues call for volunteers		</a:t>
            </a:r>
            <a:r>
              <a:rPr lang="en-US" altLang="zh-CN" sz="1100" kern="0" dirty="0" smtClean="0">
                <a:solidFill>
                  <a:srgbClr val="FFFFFF">
                    <a:lumMod val="50000"/>
                  </a:srgbClr>
                </a:solidFill>
              </a:rPr>
              <a:t>		(</a:t>
            </a:r>
            <a:r>
              <a:rPr lang="en-US" altLang="zh-CN" sz="1100" kern="0" dirty="0">
                <a:solidFill>
                  <a:srgbClr val="FFFFFF">
                    <a:lumMod val="50000"/>
                  </a:srgbClr>
                </a:solidFill>
              </a:rPr>
              <a:t>Tuesday)</a:t>
            </a:r>
          </a:p>
          <a:p>
            <a:pPr marL="269081" lvl="1" indent="-145256" defTabSz="685800" eaLnBrk="1" fontAlgn="auto" hangingPunct="1">
              <a:spcBef>
                <a:spcPts val="600"/>
              </a:spcBef>
              <a:spcAft>
                <a:spcPts val="0"/>
              </a:spcAft>
              <a:buFont typeface="微软雅黑" panose="020B0503020204020204" pitchFamily="34" charset="-122"/>
              <a:buChar char="–"/>
              <a:defRPr/>
            </a:pPr>
            <a:r>
              <a:rPr lang="en-US" altLang="zh-CN" sz="1100" kern="0" dirty="0">
                <a:solidFill>
                  <a:schemeClr val="bg1">
                    <a:lumMod val="50000"/>
                  </a:schemeClr>
                </a:solidFill>
              </a:rPr>
              <a:t>POCs and volunteers are identified for topics in the initial list     	(Friday)</a:t>
            </a:r>
          </a:p>
          <a:p>
            <a:pPr marL="134541" indent="-134541" defTabSz="685800" eaLnBrk="1" fontAlgn="auto" hangingPunct="1">
              <a:spcBef>
                <a:spcPts val="600"/>
              </a:spcBef>
              <a:spcAft>
                <a:spcPts val="0"/>
              </a:spcAft>
            </a:pPr>
            <a:r>
              <a:rPr lang="en-US" altLang="zh-CN" sz="1600" kern="0" dirty="0">
                <a:solidFill>
                  <a:schemeClr val="bg1">
                    <a:lumMod val="50000"/>
                  </a:schemeClr>
                </a:solidFill>
              </a:rPr>
              <a:t>January </a:t>
            </a:r>
            <a:r>
              <a:rPr lang="en-US" altLang="zh-CN" sz="1600" strike="sngStrike" kern="0" dirty="0">
                <a:solidFill>
                  <a:schemeClr val="bg1">
                    <a:lumMod val="50000"/>
                  </a:schemeClr>
                </a:solidFill>
              </a:rPr>
              <a:t>21</a:t>
            </a:r>
            <a:r>
              <a:rPr lang="en-US" altLang="zh-CN" sz="1600" kern="0" dirty="0">
                <a:solidFill>
                  <a:schemeClr val="bg1">
                    <a:lumMod val="50000"/>
                  </a:schemeClr>
                </a:solidFill>
              </a:rPr>
              <a:t>28, 2022</a:t>
            </a:r>
          </a:p>
          <a:p>
            <a:pPr marL="269081" lvl="1" indent="-145256" defTabSz="685800" eaLnBrk="1" fontAlgn="auto" hangingPunct="1">
              <a:spcBef>
                <a:spcPts val="600"/>
              </a:spcBef>
              <a:spcAft>
                <a:spcPts val="0"/>
              </a:spcAft>
              <a:buFont typeface="微软雅黑" panose="020B0503020204020204" pitchFamily="34" charset="-122"/>
              <a:buChar char="–"/>
            </a:pPr>
            <a:r>
              <a:rPr lang="en-US" altLang="zh-CN" sz="1200" kern="0" dirty="0">
                <a:solidFill>
                  <a:schemeClr val="bg1">
                    <a:lumMod val="50000"/>
                  </a:schemeClr>
                </a:solidFill>
              </a:rPr>
              <a:t>Deadline for </a:t>
            </a:r>
            <a:r>
              <a:rPr lang="en-US" altLang="zh-CN" sz="1200" u="sng" kern="0" dirty="0">
                <a:solidFill>
                  <a:schemeClr val="bg1">
                    <a:lumMod val="50000"/>
                  </a:schemeClr>
                </a:solidFill>
              </a:rPr>
              <a:t>baseline document </a:t>
            </a:r>
            <a:r>
              <a:rPr lang="en-US" altLang="zh-CN" sz="1200" kern="0" dirty="0">
                <a:solidFill>
                  <a:schemeClr val="bg1">
                    <a:lumMod val="50000"/>
                  </a:schemeClr>
                </a:solidFill>
              </a:rPr>
              <a:t>for each topic (in the initial list) to be uploaded</a:t>
            </a:r>
          </a:p>
          <a:p>
            <a:pPr marL="134541" lvl="0" indent="-134541" defTabSz="685800" eaLnBrk="1" fontAlgn="auto" hangingPunct="1">
              <a:spcBef>
                <a:spcPts val="600"/>
              </a:spcBef>
              <a:spcAft>
                <a:spcPts val="0"/>
              </a:spcAft>
            </a:pPr>
            <a:r>
              <a:rPr lang="en-US" altLang="zh-CN" sz="1600" kern="0" dirty="0" smtClean="0">
                <a:solidFill>
                  <a:srgbClr val="FF0000"/>
                </a:solidFill>
              </a:rPr>
              <a:t>After March Plenary</a:t>
            </a:r>
          </a:p>
          <a:p>
            <a:pPr marL="269081" lvl="1" indent="-145256" defTabSz="685800" eaLnBrk="1" fontAlgn="auto" hangingPunct="1">
              <a:spcBef>
                <a:spcPts val="600"/>
              </a:spcBef>
              <a:spcAft>
                <a:spcPts val="0"/>
              </a:spcAft>
              <a:buFont typeface="微软雅黑" panose="020B0503020204020204" pitchFamily="34" charset="-122"/>
              <a:buChar char="–"/>
            </a:pPr>
            <a:r>
              <a:rPr lang="en-US" altLang="zh-CN" sz="1200" kern="0" dirty="0">
                <a:solidFill>
                  <a:srgbClr val="000000"/>
                </a:solidFill>
              </a:rPr>
              <a:t>Editor releases </a:t>
            </a:r>
            <a:r>
              <a:rPr lang="en-US" altLang="zh-CN" sz="1200" kern="0" dirty="0" smtClean="0">
                <a:solidFill>
                  <a:srgbClr val="0000FF"/>
                </a:solidFill>
              </a:rPr>
              <a:t>D0.01</a:t>
            </a:r>
            <a:r>
              <a:rPr lang="en-US" altLang="zh-CN" sz="1200" kern="0" dirty="0" smtClean="0"/>
              <a:t> (only for reference</a:t>
            </a:r>
            <a:r>
              <a:rPr lang="en-US" altLang="zh-CN" sz="1200" kern="0" dirty="0"/>
              <a:t>, not </a:t>
            </a:r>
            <a:r>
              <a:rPr lang="en-US" altLang="zh-CN" sz="1200" kern="0" dirty="0" smtClean="0"/>
              <a:t>for comment </a:t>
            </a:r>
            <a:r>
              <a:rPr lang="en-US" altLang="zh-CN" sz="1200" kern="0" dirty="0"/>
              <a:t>collection)</a:t>
            </a:r>
          </a:p>
          <a:p>
            <a:pPr marL="134541" lvl="0" indent="-134541" defTabSz="685800" eaLnBrk="1" fontAlgn="auto" hangingPunct="1">
              <a:spcBef>
                <a:spcPts val="600"/>
              </a:spcBef>
              <a:spcAft>
                <a:spcPts val="0"/>
              </a:spcAft>
            </a:pPr>
            <a:r>
              <a:rPr lang="en-US" altLang="zh-CN" sz="1600" kern="0" dirty="0" smtClean="0">
                <a:solidFill>
                  <a:srgbClr val="FF0000"/>
                </a:solidFill>
              </a:rPr>
              <a:t>April </a:t>
            </a:r>
            <a:r>
              <a:rPr lang="en-US" altLang="zh-CN" sz="1600" kern="0" dirty="0">
                <a:solidFill>
                  <a:srgbClr val="FF0000"/>
                </a:solidFill>
              </a:rPr>
              <a:t>1</a:t>
            </a:r>
            <a:endParaRPr lang="zh-CN" altLang="zh-CN" sz="1600" kern="0" dirty="0">
              <a:solidFill>
                <a:srgbClr val="FF0000"/>
              </a:solidFill>
            </a:endParaRPr>
          </a:p>
          <a:p>
            <a:pPr marL="269081" lvl="1" indent="-145256" defTabSz="685800" eaLnBrk="1" fontAlgn="auto" hangingPunct="1">
              <a:spcBef>
                <a:spcPts val="600"/>
              </a:spcBef>
              <a:spcAft>
                <a:spcPts val="0"/>
              </a:spcAft>
              <a:buFont typeface="微软雅黑" panose="020B0503020204020204" pitchFamily="34" charset="-122"/>
              <a:buChar char="–"/>
            </a:pPr>
            <a:r>
              <a:rPr lang="en-US" altLang="zh-CN" sz="1200" kern="0" dirty="0" smtClean="0"/>
              <a:t>Deadline </a:t>
            </a:r>
            <a:r>
              <a:rPr lang="en-US" altLang="zh-CN" sz="1200" kern="0" dirty="0"/>
              <a:t>for sending the </a:t>
            </a:r>
            <a:r>
              <a:rPr lang="en-US" altLang="zh-CN" sz="1200" kern="0" dirty="0">
                <a:solidFill>
                  <a:srgbClr val="0000FF"/>
                </a:solidFill>
              </a:rPr>
              <a:t>Motion request</a:t>
            </a:r>
            <a:r>
              <a:rPr lang="en-US" altLang="zh-CN" sz="1200" kern="0" dirty="0"/>
              <a:t>.</a:t>
            </a:r>
          </a:p>
          <a:p>
            <a:pPr marL="134541" indent="-134541" defTabSz="685800" eaLnBrk="1" fontAlgn="auto" hangingPunct="1">
              <a:spcBef>
                <a:spcPts val="600"/>
              </a:spcBef>
              <a:spcAft>
                <a:spcPts val="0"/>
              </a:spcAft>
            </a:pPr>
            <a:r>
              <a:rPr lang="en-US" altLang="zh-CN" sz="1600" kern="0" dirty="0" smtClean="0">
                <a:solidFill>
                  <a:srgbClr val="FF0000"/>
                </a:solidFill>
              </a:rPr>
              <a:t>April </a:t>
            </a:r>
            <a:r>
              <a:rPr lang="en-US" altLang="zh-CN" sz="1600" kern="0" dirty="0">
                <a:solidFill>
                  <a:srgbClr val="FF0000"/>
                </a:solidFill>
              </a:rPr>
              <a:t>12 or </a:t>
            </a:r>
            <a:r>
              <a:rPr lang="en-US" altLang="zh-CN" sz="1600" kern="0" dirty="0" smtClean="0">
                <a:solidFill>
                  <a:srgbClr val="FF0000"/>
                </a:solidFill>
              </a:rPr>
              <a:t>14 </a:t>
            </a:r>
            <a:r>
              <a:rPr lang="en-US" altLang="zh-CN" sz="1600" kern="0" dirty="0" smtClean="0">
                <a:solidFill>
                  <a:srgbClr val="000000"/>
                </a:solidFill>
              </a:rPr>
              <a:t>(10+ days after Motion request) </a:t>
            </a:r>
          </a:p>
          <a:p>
            <a:pPr marL="269081" lvl="1" indent="-145256" defTabSz="685800" eaLnBrk="1" fontAlgn="auto" hangingPunct="1">
              <a:spcBef>
                <a:spcPts val="600"/>
              </a:spcBef>
              <a:spcAft>
                <a:spcPts val="0"/>
              </a:spcAft>
              <a:buFont typeface="微软雅黑" panose="020B0503020204020204" pitchFamily="34" charset="-122"/>
              <a:buChar char="–"/>
            </a:pPr>
            <a:r>
              <a:rPr lang="en-US" altLang="zh-CN" sz="1200" kern="0" dirty="0" smtClean="0">
                <a:solidFill>
                  <a:srgbClr val="FF0000"/>
                </a:solidFill>
              </a:rPr>
              <a:t>Deadline</a:t>
            </a:r>
            <a:r>
              <a:rPr lang="en-US" altLang="zh-CN" sz="1200" kern="0" dirty="0" smtClean="0"/>
              <a:t> for contributions to </a:t>
            </a:r>
            <a:r>
              <a:rPr lang="en-US" altLang="zh-CN" sz="1200" kern="0" dirty="0" smtClean="0">
                <a:solidFill>
                  <a:srgbClr val="0000FF"/>
                </a:solidFill>
              </a:rPr>
              <a:t>pass motion </a:t>
            </a:r>
            <a:r>
              <a:rPr lang="en-US" altLang="zh-CN" sz="1200" kern="0" dirty="0" smtClean="0"/>
              <a:t>and be included in D0.1</a:t>
            </a:r>
          </a:p>
          <a:p>
            <a:pPr marL="269081" lvl="1" indent="-145256" defTabSz="685800" eaLnBrk="1" fontAlgn="auto" hangingPunct="1">
              <a:spcBef>
                <a:spcPts val="600"/>
              </a:spcBef>
              <a:spcAft>
                <a:spcPts val="0"/>
              </a:spcAft>
              <a:buFont typeface="微软雅黑" panose="020B0503020204020204" pitchFamily="34" charset="-122"/>
              <a:buChar char="–"/>
            </a:pPr>
            <a:r>
              <a:rPr lang="en-US" altLang="zh-CN" sz="1200" kern="0" dirty="0" smtClean="0"/>
              <a:t>Seek </a:t>
            </a:r>
            <a:r>
              <a:rPr lang="en-US" altLang="zh-CN" sz="1200" kern="0" dirty="0" err="1" smtClean="0"/>
              <a:t>TGbf</a:t>
            </a:r>
            <a:r>
              <a:rPr lang="en-US" altLang="zh-CN" sz="1200" kern="0" dirty="0" smtClean="0"/>
              <a:t> </a:t>
            </a:r>
            <a:r>
              <a:rPr lang="en-US" altLang="zh-CN" sz="1200" kern="0" dirty="0" smtClean="0">
                <a:solidFill>
                  <a:srgbClr val="0000FF"/>
                </a:solidFill>
              </a:rPr>
              <a:t>approval</a:t>
            </a:r>
            <a:r>
              <a:rPr lang="en-US" altLang="zh-CN" sz="1200" kern="0" dirty="0" smtClean="0"/>
              <a:t> to go to comment collection  (“Move to Approve a 30-day comment collection on </a:t>
            </a:r>
            <a:r>
              <a:rPr lang="en-US" altLang="zh-CN" sz="1200" kern="0" dirty="0" err="1" smtClean="0"/>
              <a:t>TGbf</a:t>
            </a:r>
            <a:r>
              <a:rPr lang="en-US" altLang="zh-CN" sz="1200" kern="0" dirty="0" smtClean="0"/>
              <a:t> D0.1.”)</a:t>
            </a:r>
          </a:p>
          <a:p>
            <a:pPr marL="134541" indent="-134541" defTabSz="685800" eaLnBrk="1" fontAlgn="auto" hangingPunct="1">
              <a:spcBef>
                <a:spcPts val="600"/>
              </a:spcBef>
              <a:spcAft>
                <a:spcPts val="0"/>
              </a:spcAft>
            </a:pPr>
            <a:r>
              <a:rPr lang="en-US" altLang="zh-CN" sz="1600" dirty="0">
                <a:solidFill>
                  <a:srgbClr val="FF0000"/>
                </a:solidFill>
              </a:rPr>
              <a:t>April 22 </a:t>
            </a:r>
            <a:r>
              <a:rPr lang="en-US" altLang="zh-CN" sz="1600" dirty="0"/>
              <a:t>(Around</a:t>
            </a:r>
            <a:r>
              <a:rPr lang="en-US" altLang="zh-CN" sz="1600" dirty="0" smtClean="0"/>
              <a:t>)</a:t>
            </a:r>
            <a:r>
              <a:rPr lang="en-US" altLang="zh-CN" sz="1600" kern="0" dirty="0" smtClean="0">
                <a:solidFill>
                  <a:srgbClr val="000000"/>
                </a:solidFill>
              </a:rPr>
              <a:t> </a:t>
            </a:r>
          </a:p>
          <a:p>
            <a:pPr marL="269081" lvl="1" indent="-145256" defTabSz="685800" eaLnBrk="1" fontAlgn="auto" hangingPunct="1">
              <a:spcBef>
                <a:spcPts val="600"/>
              </a:spcBef>
              <a:spcAft>
                <a:spcPts val="0"/>
              </a:spcAft>
              <a:buFont typeface="微软雅黑" panose="020B0503020204020204" pitchFamily="34" charset="-122"/>
              <a:buChar char="–"/>
            </a:pPr>
            <a:r>
              <a:rPr lang="en-US" altLang="zh-CN" sz="1200" kern="0" dirty="0" smtClean="0"/>
              <a:t>Editor </a:t>
            </a:r>
            <a:r>
              <a:rPr lang="en-US" altLang="zh-CN" sz="1200" kern="0" dirty="0"/>
              <a:t>releases </a:t>
            </a:r>
            <a:r>
              <a:rPr lang="en-US" altLang="zh-CN" sz="1200" kern="0" dirty="0">
                <a:solidFill>
                  <a:srgbClr val="0000FF"/>
                </a:solidFill>
              </a:rPr>
              <a:t>D0.1</a:t>
            </a:r>
          </a:p>
          <a:p>
            <a:pPr marL="269081" lvl="1" indent="-145256" defTabSz="685800" eaLnBrk="1" fontAlgn="auto" hangingPunct="1">
              <a:spcBef>
                <a:spcPts val="600"/>
              </a:spcBef>
              <a:spcAft>
                <a:spcPts val="0"/>
              </a:spcAft>
              <a:buFont typeface="微软雅黑" panose="020B0503020204020204" pitchFamily="34" charset="-122"/>
              <a:buChar char="–"/>
            </a:pPr>
            <a:r>
              <a:rPr lang="en-US" altLang="zh-CN" sz="1200" kern="0" dirty="0"/>
              <a:t>If the Motion is favorable, the TG chair sends a </a:t>
            </a:r>
            <a:r>
              <a:rPr lang="en-US" altLang="zh-CN" sz="1200" kern="0" dirty="0">
                <a:solidFill>
                  <a:srgbClr val="0000FF"/>
                </a:solidFill>
              </a:rPr>
              <a:t>request</a:t>
            </a:r>
            <a:r>
              <a:rPr lang="en-US" altLang="zh-CN" sz="1200" kern="0" dirty="0"/>
              <a:t> to the WG chair (Dorothy) to start the comment collection</a:t>
            </a:r>
          </a:p>
          <a:p>
            <a:pPr marL="269081" lvl="1" indent="-145256" defTabSz="685800" eaLnBrk="1" fontAlgn="auto" hangingPunct="1">
              <a:spcBef>
                <a:spcPts val="600"/>
              </a:spcBef>
              <a:spcAft>
                <a:spcPts val="0"/>
              </a:spcAft>
              <a:buFont typeface="微软雅黑" panose="020B0503020204020204" pitchFamily="34" charset="-122"/>
              <a:buChar char="–"/>
            </a:pPr>
            <a:r>
              <a:rPr lang="en-US" altLang="zh-CN" sz="1200" kern="0" dirty="0"/>
              <a:t>30-day comment collection window </a:t>
            </a:r>
            <a:r>
              <a:rPr lang="en-US" altLang="zh-CN" sz="1200" kern="0" dirty="0">
                <a:solidFill>
                  <a:srgbClr val="0000FF"/>
                </a:solidFill>
              </a:rPr>
              <a:t>opens</a:t>
            </a:r>
          </a:p>
        </p:txBody>
      </p:sp>
      <p:sp>
        <p:nvSpPr>
          <p:cNvPr id="4" name="左大括号 3"/>
          <p:cNvSpPr/>
          <p:nvPr/>
        </p:nvSpPr>
        <p:spPr bwMode="auto">
          <a:xfrm>
            <a:off x="6019800" y="1600200"/>
            <a:ext cx="207962" cy="4572000"/>
          </a:xfrm>
          <a:prstGeom prst="leftBrace">
            <a:avLst>
              <a:gd name="adj1" fmla="val 8333"/>
              <a:gd name="adj2" fmla="val 18807"/>
            </a:avLst>
          </a:prstGeom>
          <a:noFill/>
          <a:ln w="34925"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336947">
              <a:buClr>
                <a:srgbClr val="000000"/>
              </a:buClr>
              <a:buSzPct val="100000"/>
            </a:pPr>
            <a:endParaRPr lang="zh-CN" altLang="en-US" sz="1800">
              <a:solidFill>
                <a:schemeClr val="bg1"/>
              </a:solidFill>
              <a:latin typeface="Times New Roman" pitchFamily="16" charset="0"/>
              <a:ea typeface="MS Gothic" charset="-128"/>
            </a:endParaRPr>
          </a:p>
        </p:txBody>
      </p:sp>
    </p:spTree>
    <p:extLst>
      <p:ext uri="{BB962C8B-B14F-4D97-AF65-F5344CB8AC3E}">
        <p14:creationId xmlns:p14="http://schemas.microsoft.com/office/powerpoint/2010/main" val="77562853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txBox="1">
            <a:spLocks noChangeArrowheads="1"/>
          </p:cNvSpPr>
          <p:nvPr/>
        </p:nvSpPr>
        <p:spPr bwMode="auto">
          <a:xfrm>
            <a:off x="457201" y="533400"/>
            <a:ext cx="11277599"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3200" dirty="0"/>
              <a:t>Discussion of </a:t>
            </a:r>
            <a:r>
              <a:rPr lang="en-US" altLang="zh-CN" sz="3200" dirty="0" err="1"/>
              <a:t>TGbf</a:t>
            </a:r>
            <a:r>
              <a:rPr lang="en-US" altLang="zh-CN" sz="3200" dirty="0"/>
              <a:t> Timeline and Call for Action</a:t>
            </a:r>
          </a:p>
        </p:txBody>
      </p:sp>
      <p:sp>
        <p:nvSpPr>
          <p:cNvPr id="21508" name="Rectangle 3"/>
          <p:cNvSpPr txBox="1">
            <a:spLocks noChangeArrowheads="1"/>
          </p:cNvSpPr>
          <p:nvPr/>
        </p:nvSpPr>
        <p:spPr bwMode="auto">
          <a:xfrm>
            <a:off x="457200" y="1600200"/>
            <a:ext cx="11277599"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just"/>
            <a:r>
              <a:rPr lang="en-US" altLang="zh-CN" sz="2800" dirty="0"/>
              <a:t>Our goal is to complete the </a:t>
            </a:r>
            <a:r>
              <a:rPr lang="en-US" altLang="zh-CN" sz="2800" dirty="0">
                <a:solidFill>
                  <a:srgbClr val="0000FF"/>
                </a:solidFill>
              </a:rPr>
              <a:t>SFD</a:t>
            </a:r>
            <a:r>
              <a:rPr lang="en-US" altLang="zh-CN" sz="2800" dirty="0"/>
              <a:t> by </a:t>
            </a:r>
            <a:r>
              <a:rPr lang="en-US" altLang="zh-CN" sz="2800" dirty="0" smtClean="0">
                <a:solidFill>
                  <a:srgbClr val="0000FF"/>
                </a:solidFill>
              </a:rPr>
              <a:t>November </a:t>
            </a:r>
            <a:r>
              <a:rPr lang="en-US" altLang="zh-CN" sz="2800" dirty="0" smtClean="0"/>
              <a:t>and </a:t>
            </a:r>
            <a:r>
              <a:rPr lang="en-US" altLang="zh-CN" sz="2800" dirty="0"/>
              <a:t>release </a:t>
            </a:r>
            <a:r>
              <a:rPr lang="en-US" altLang="zh-CN" sz="2800" dirty="0">
                <a:solidFill>
                  <a:srgbClr val="0000FF"/>
                </a:solidFill>
              </a:rPr>
              <a:t>D0.1</a:t>
            </a:r>
            <a:r>
              <a:rPr lang="en-US" altLang="zh-CN" sz="2800" dirty="0"/>
              <a:t> in </a:t>
            </a:r>
            <a:r>
              <a:rPr lang="en-US" altLang="zh-CN" sz="2800" dirty="0">
                <a:solidFill>
                  <a:srgbClr val="0000FF"/>
                </a:solidFill>
              </a:rPr>
              <a:t>January</a:t>
            </a:r>
          </a:p>
          <a:p>
            <a:pPr lvl="1" algn="just"/>
            <a:r>
              <a:rPr lang="en-US" altLang="zh-CN" dirty="0">
                <a:solidFill>
                  <a:srgbClr val="0000FF"/>
                </a:solidFill>
              </a:rPr>
              <a:t>Draft</a:t>
            </a:r>
            <a:r>
              <a:rPr lang="en-US" altLang="zh-CN" dirty="0"/>
              <a:t> amendment text contributions (or more detailed text documents contribution for SFD) are now being accepted</a:t>
            </a:r>
          </a:p>
          <a:p>
            <a:pPr lvl="1" algn="just"/>
            <a:r>
              <a:rPr lang="en-US" altLang="zh-CN" dirty="0"/>
              <a:t>After the November meeting, give </a:t>
            </a:r>
            <a:r>
              <a:rPr lang="en-US" altLang="zh-CN" dirty="0">
                <a:solidFill>
                  <a:srgbClr val="0000FF"/>
                </a:solidFill>
              </a:rPr>
              <a:t>higher priority </a:t>
            </a:r>
            <a:r>
              <a:rPr lang="en-US" altLang="zh-CN" dirty="0"/>
              <a:t>for draft text contributions</a:t>
            </a:r>
          </a:p>
          <a:p>
            <a:pPr lvl="1" algn="just"/>
            <a:r>
              <a:rPr lang="en-US" altLang="zh-CN" dirty="0"/>
              <a:t>Intent to “</a:t>
            </a:r>
            <a:r>
              <a:rPr lang="en-US" altLang="zh-CN" dirty="0">
                <a:solidFill>
                  <a:srgbClr val="0000FF"/>
                </a:solidFill>
              </a:rPr>
              <a:t>close</a:t>
            </a:r>
            <a:r>
              <a:rPr lang="en-US" altLang="zh-CN" dirty="0"/>
              <a:t>” the SFD between November and January</a:t>
            </a:r>
          </a:p>
          <a:p>
            <a:pPr lvl="1" algn="just"/>
            <a:r>
              <a:rPr lang="en-US" altLang="zh-CN" dirty="0"/>
              <a:t>If needed, increase the call from once per week to </a:t>
            </a:r>
            <a:r>
              <a:rPr lang="en-US" altLang="zh-CN" dirty="0">
                <a:solidFill>
                  <a:srgbClr val="0000FF"/>
                </a:solidFill>
              </a:rPr>
              <a:t>twice per week</a:t>
            </a:r>
          </a:p>
          <a:p>
            <a:pPr lvl="1" algn="just"/>
            <a:r>
              <a:rPr lang="en-US" altLang="zh-CN" dirty="0"/>
              <a:t>Note: Timeline may be </a:t>
            </a:r>
            <a:r>
              <a:rPr lang="en-US" altLang="zh-CN" dirty="0">
                <a:solidFill>
                  <a:srgbClr val="0000FF"/>
                </a:solidFill>
              </a:rPr>
              <a:t>adjusted</a:t>
            </a:r>
            <a:r>
              <a:rPr lang="en-US" altLang="zh-CN" dirty="0"/>
              <a:t> depending on the number and type (SFD/draft) of contributions received</a:t>
            </a:r>
          </a:p>
        </p:txBody>
      </p:sp>
    </p:spTree>
    <p:extLst>
      <p:ext uri="{BB962C8B-B14F-4D97-AF65-F5344CB8AC3E}">
        <p14:creationId xmlns:p14="http://schemas.microsoft.com/office/powerpoint/2010/main" val="28492696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txBox="1">
            <a:spLocks noChangeArrowheads="1"/>
          </p:cNvSpPr>
          <p:nvPr/>
        </p:nvSpPr>
        <p:spPr bwMode="auto">
          <a:xfrm>
            <a:off x="2209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solidFill>
                  <a:schemeClr val="tx2"/>
                </a:solidFill>
              </a:rPr>
              <a:t>Call for contribution </a:t>
            </a:r>
          </a:p>
        </p:txBody>
      </p:sp>
      <p:sp>
        <p:nvSpPr>
          <p:cNvPr id="26628" name="Rectangle 3"/>
          <p:cNvSpPr txBox="1">
            <a:spLocks noChangeArrowheads="1"/>
          </p:cNvSpPr>
          <p:nvPr/>
        </p:nvSpPr>
        <p:spPr bwMode="auto">
          <a:xfrm>
            <a:off x="457200" y="1676400"/>
            <a:ext cx="11277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r>
              <a:rPr lang="en-US" altLang="zh-CN" sz="2800" dirty="0"/>
              <a:t>Call for submissions for the following topics</a:t>
            </a:r>
          </a:p>
          <a:p>
            <a:pPr lvl="1" algn="just"/>
            <a:r>
              <a:rPr lang="en-US" altLang="zh-CN" sz="2400" dirty="0"/>
              <a:t>Feedback type, general protocol and procedure, </a:t>
            </a:r>
            <a:r>
              <a:rPr lang="en-US" altLang="zh-CN" sz="2400" dirty="0" smtClean="0"/>
              <a:t>frame </a:t>
            </a:r>
            <a:r>
              <a:rPr lang="en-US" altLang="zh-CN" sz="2400" dirty="0"/>
              <a:t>format</a:t>
            </a:r>
          </a:p>
          <a:p>
            <a:pPr lvl="1" algn="just"/>
            <a:r>
              <a:rPr lang="en-US" altLang="zh-CN" sz="2400" dirty="0"/>
              <a:t>Technology and standardization gaps to support WLAN sensing</a:t>
            </a:r>
          </a:p>
          <a:p>
            <a:pPr lvl="1" algn="just"/>
            <a:r>
              <a:rPr lang="en-US" altLang="zh-CN" sz="2400" dirty="0">
                <a:solidFill>
                  <a:srgbClr val="FF0000"/>
                </a:solidFill>
              </a:rPr>
              <a:t>Draft text contributions (or more detailed text documents contribution for SFD) </a:t>
            </a:r>
          </a:p>
          <a:p>
            <a:pPr lvl="1" algn="just"/>
            <a:r>
              <a:rPr lang="en-US" altLang="zh-CN" sz="2400" dirty="0"/>
              <a:t>Other?</a:t>
            </a:r>
          </a:p>
        </p:txBody>
      </p:sp>
    </p:spTree>
    <p:extLst>
      <p:ext uri="{BB962C8B-B14F-4D97-AF65-F5344CB8AC3E}">
        <p14:creationId xmlns:p14="http://schemas.microsoft.com/office/powerpoint/2010/main" val="147415486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txBox="1">
            <a:spLocks noChangeArrowheads="1"/>
          </p:cNvSpPr>
          <p:nvPr/>
        </p:nvSpPr>
        <p:spPr bwMode="auto">
          <a:xfrm>
            <a:off x="2209800" y="533400"/>
            <a:ext cx="7772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zh-CN" sz="3200" dirty="0"/>
              <a:t>Teleconference Times</a:t>
            </a:r>
            <a:endParaRPr lang="en-US" altLang="en-US" sz="3200" dirty="0">
              <a:solidFill>
                <a:schemeClr val="tx2"/>
              </a:solidFill>
            </a:endParaRPr>
          </a:p>
        </p:txBody>
      </p:sp>
      <p:sp>
        <p:nvSpPr>
          <p:cNvPr id="10" name="Rectangle 3"/>
          <p:cNvSpPr txBox="1">
            <a:spLocks noChangeArrowheads="1"/>
          </p:cNvSpPr>
          <p:nvPr/>
        </p:nvSpPr>
        <p:spPr bwMode="auto">
          <a:xfrm>
            <a:off x="457200" y="914400"/>
            <a:ext cx="11277600" cy="556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defTabSz="449263">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228600" indent="-285750" defTabSz="449263">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defTabSz="449263">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defTabSz="449263">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defTabSz="449263">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lvl="1" indent="-228600" algn="just">
              <a:spcBef>
                <a:spcPct val="0"/>
              </a:spcBef>
              <a:spcAft>
                <a:spcPts val="0"/>
              </a:spcAft>
              <a:buClr>
                <a:srgbClr val="000000"/>
              </a:buClr>
              <a:buFont typeface="Arial" panose="020B0604020202020204" pitchFamily="34" charset="0"/>
              <a:buChar char="•"/>
              <a:defRPr/>
            </a:pPr>
            <a:r>
              <a:rPr lang="en-US" altLang="zh-CN" sz="1800" b="1" dirty="0">
                <a:cs typeface="Times New Roman" panose="02020603050405020304" pitchFamily="18" charset="0"/>
              </a:rPr>
              <a:t>Confirmed</a:t>
            </a:r>
            <a:r>
              <a:rPr lang="en-US" altLang="zh-CN" sz="1800" b="1" dirty="0" smtClean="0">
                <a:cs typeface="Times New Roman" panose="02020603050405020304" pitchFamily="18" charset="0"/>
              </a:rPr>
              <a:t>:</a:t>
            </a:r>
            <a:endParaRPr lang="en-US" altLang="zh-CN" sz="700" dirty="0"/>
          </a:p>
          <a:p>
            <a:pPr marL="400050" lvl="2" indent="0" algn="just">
              <a:spcBef>
                <a:spcPct val="0"/>
              </a:spcBef>
              <a:spcAft>
                <a:spcPts val="0"/>
              </a:spcAft>
              <a:buClr>
                <a:srgbClr val="000000"/>
              </a:buClr>
              <a:buNone/>
              <a:defRPr/>
            </a:pPr>
            <a:r>
              <a:rPr lang="en-US" altLang="zh-CN" sz="1400" b="1" dirty="0" smtClean="0"/>
              <a:t>March </a:t>
            </a:r>
            <a:r>
              <a:rPr lang="en-US" altLang="zh-CN" sz="1400" b="1" dirty="0"/>
              <a:t>2022 IEEE Plenary (March </a:t>
            </a:r>
            <a:r>
              <a:rPr lang="en-US" altLang="zh-CN" sz="1400" b="1" dirty="0" smtClean="0">
                <a:solidFill>
                  <a:srgbClr val="FF0000"/>
                </a:solidFill>
              </a:rPr>
              <a:t>7-15</a:t>
            </a:r>
            <a:r>
              <a:rPr lang="en-US" altLang="zh-CN" sz="1400" b="1" dirty="0"/>
              <a:t>)   </a:t>
            </a:r>
            <a:r>
              <a:rPr lang="en-US" altLang="zh-CN" sz="1400" dirty="0">
                <a:cs typeface="Times New Roman" panose="02020603050405020304" pitchFamily="18" charset="0"/>
              </a:rPr>
              <a:t>(Deadline for contributions to pass motion and be included in D0.1) </a:t>
            </a:r>
            <a:endParaRPr lang="en-US" altLang="zh-CN" sz="1400" b="1" dirty="0"/>
          </a:p>
          <a:p>
            <a:pPr marL="685800" lvl="2" indent="-285750" algn="just">
              <a:spcBef>
                <a:spcPct val="0"/>
              </a:spcBef>
              <a:spcAft>
                <a:spcPts val="0"/>
              </a:spcAft>
              <a:buClr>
                <a:srgbClr val="000000"/>
              </a:buClr>
              <a:buFont typeface="Times New Roman" panose="02020603050405020304" pitchFamily="18" charset="0"/>
              <a:buChar char="―"/>
              <a:defRPr/>
            </a:pPr>
            <a:r>
              <a:rPr lang="en-US" altLang="zh-CN" sz="1400" dirty="0">
                <a:solidFill>
                  <a:srgbClr val="FF3300"/>
                </a:solidFill>
                <a:cs typeface="Times New Roman" panose="02020603050405020304" pitchFamily="18" charset="0"/>
              </a:rPr>
              <a:t>March        8   (Tuesday),      9am - 11:00am ET</a:t>
            </a:r>
            <a:endParaRPr lang="en-US" altLang="zh-CN" sz="1100" strike="sngStrike" dirty="0">
              <a:cs typeface="Times New Roman" panose="02020603050405020304" pitchFamily="18" charset="0"/>
            </a:endParaRPr>
          </a:p>
          <a:p>
            <a:pPr marL="685800" lvl="2" indent="-285750" algn="just">
              <a:spcBef>
                <a:spcPct val="0"/>
              </a:spcBef>
              <a:spcAft>
                <a:spcPts val="0"/>
              </a:spcAft>
              <a:buClr>
                <a:srgbClr val="000000"/>
              </a:buClr>
              <a:buFont typeface="Times New Roman" panose="02020603050405020304" pitchFamily="18" charset="0"/>
              <a:buChar char="―"/>
              <a:defRPr/>
            </a:pPr>
            <a:r>
              <a:rPr lang="en-US" altLang="zh-CN" sz="1400" dirty="0" smtClean="0">
                <a:solidFill>
                  <a:srgbClr val="FFC000"/>
                </a:solidFill>
                <a:cs typeface="Times New Roman" panose="02020603050405020304" pitchFamily="18" charset="0"/>
              </a:rPr>
              <a:t>March        </a:t>
            </a:r>
            <a:r>
              <a:rPr lang="en-US" altLang="zh-CN" sz="1400" dirty="0">
                <a:solidFill>
                  <a:srgbClr val="FFC000"/>
                </a:solidFill>
                <a:cs typeface="Times New Roman" panose="02020603050405020304" pitchFamily="18" charset="0"/>
              </a:rPr>
              <a:t>9   (Wednesday), 10pm - </a:t>
            </a:r>
            <a:r>
              <a:rPr lang="en-US" altLang="zh-CN" sz="1400" dirty="0" smtClean="0">
                <a:solidFill>
                  <a:srgbClr val="FFC000"/>
                </a:solidFill>
                <a:cs typeface="Times New Roman" panose="02020603050405020304" pitchFamily="18" charset="0"/>
              </a:rPr>
              <a:t>11:59pm </a:t>
            </a:r>
            <a:r>
              <a:rPr lang="en-US" altLang="zh-CN" sz="1400" dirty="0">
                <a:solidFill>
                  <a:srgbClr val="FFC000"/>
                </a:solidFill>
                <a:cs typeface="Times New Roman" panose="02020603050405020304" pitchFamily="18" charset="0"/>
              </a:rPr>
              <a:t>ET (Not sure if this slot is ok for Plenary and Interim? </a:t>
            </a:r>
            <a:r>
              <a:rPr lang="en-US" altLang="zh-CN" sz="1400" dirty="0">
                <a:solidFill>
                  <a:srgbClr val="0000FF"/>
                </a:solidFill>
                <a:cs typeface="Times New Roman" panose="02020603050405020304" pitchFamily="18" charset="0"/>
              </a:rPr>
              <a:t>It’s ok!!</a:t>
            </a:r>
            <a:r>
              <a:rPr lang="en-US" altLang="zh-CN" sz="1400" dirty="0">
                <a:solidFill>
                  <a:srgbClr val="FFC000"/>
                </a:solidFill>
                <a:cs typeface="Times New Roman" panose="02020603050405020304" pitchFamily="18" charset="0"/>
              </a:rPr>
              <a:t>)</a:t>
            </a:r>
          </a:p>
          <a:p>
            <a:pPr marL="685800" lvl="2" indent="-285750" algn="just">
              <a:spcBef>
                <a:spcPct val="0"/>
              </a:spcBef>
              <a:spcAft>
                <a:spcPts val="0"/>
              </a:spcAft>
              <a:buClr>
                <a:srgbClr val="000000"/>
              </a:buClr>
              <a:buFont typeface="Times New Roman" panose="02020603050405020304" pitchFamily="18" charset="0"/>
              <a:buChar char="―"/>
              <a:defRPr/>
            </a:pPr>
            <a:r>
              <a:rPr lang="en-US" altLang="zh-CN" sz="1400" dirty="0">
                <a:solidFill>
                  <a:srgbClr val="FF3300"/>
                </a:solidFill>
                <a:cs typeface="Times New Roman" panose="02020603050405020304" pitchFamily="18" charset="0"/>
              </a:rPr>
              <a:t>March        11  </a:t>
            </a:r>
            <a:r>
              <a:rPr lang="en-US" altLang="zh-CN" sz="1400" dirty="0">
                <a:solidFill>
                  <a:srgbClr val="FF0000"/>
                </a:solidFill>
                <a:cs typeface="Times New Roman" panose="02020603050405020304" pitchFamily="18" charset="0"/>
              </a:rPr>
              <a:t>(Friday),        9am - 11:00am ET</a:t>
            </a:r>
            <a:endParaRPr lang="en-US" altLang="zh-CN" sz="1400" dirty="0">
              <a:cs typeface="Times New Roman" panose="02020603050405020304" pitchFamily="18" charset="0"/>
            </a:endParaRPr>
          </a:p>
          <a:p>
            <a:pPr marL="685800" lvl="2" indent="-285750" algn="just">
              <a:spcBef>
                <a:spcPct val="0"/>
              </a:spcBef>
              <a:spcAft>
                <a:spcPts val="0"/>
              </a:spcAft>
              <a:buClr>
                <a:srgbClr val="000000"/>
              </a:buClr>
              <a:buFont typeface="Times New Roman" panose="02020603050405020304" pitchFamily="18" charset="0"/>
              <a:buChar char="―"/>
              <a:defRPr/>
            </a:pPr>
            <a:r>
              <a:rPr lang="en-US" altLang="zh-CN" sz="1400" dirty="0">
                <a:solidFill>
                  <a:srgbClr val="FF3300"/>
                </a:solidFill>
                <a:cs typeface="Times New Roman" panose="02020603050405020304" pitchFamily="18" charset="0"/>
              </a:rPr>
              <a:t>March        14  </a:t>
            </a:r>
            <a:r>
              <a:rPr lang="en-US" altLang="zh-CN" sz="1400" dirty="0">
                <a:solidFill>
                  <a:srgbClr val="FF0000"/>
                </a:solidFill>
                <a:cs typeface="Times New Roman" panose="02020603050405020304" pitchFamily="18" charset="0"/>
              </a:rPr>
              <a:t>(Monday),     9am - 11:00am ET </a:t>
            </a:r>
          </a:p>
          <a:p>
            <a:pPr marL="400050" lvl="2" indent="0" algn="just">
              <a:spcBef>
                <a:spcPct val="0"/>
              </a:spcBef>
              <a:spcAft>
                <a:spcPts val="0"/>
              </a:spcAft>
              <a:buClr>
                <a:srgbClr val="000000"/>
              </a:buClr>
              <a:buNone/>
              <a:defRPr/>
            </a:pPr>
            <a:r>
              <a:rPr lang="en-US" altLang="zh-CN" sz="1400" kern="0" dirty="0">
                <a:solidFill>
                  <a:srgbClr val="FF0000"/>
                </a:solidFill>
                <a:cs typeface="Times New Roman" panose="02020603050405020304" pitchFamily="18" charset="0"/>
              </a:rPr>
              <a:t>	     </a:t>
            </a:r>
            <a:r>
              <a:rPr lang="en-US" altLang="zh-CN" sz="1400" kern="0" dirty="0" smtClean="0"/>
              <a:t>Seek </a:t>
            </a:r>
            <a:r>
              <a:rPr lang="en-US" altLang="zh-CN" sz="1400" kern="0" dirty="0" err="1"/>
              <a:t>TGbf</a:t>
            </a:r>
            <a:r>
              <a:rPr lang="en-US" altLang="zh-CN" sz="1400" kern="0" dirty="0"/>
              <a:t> </a:t>
            </a:r>
            <a:r>
              <a:rPr lang="en-US" altLang="zh-CN" sz="1400" kern="0" dirty="0">
                <a:solidFill>
                  <a:srgbClr val="0000FF"/>
                </a:solidFill>
              </a:rPr>
              <a:t>approval</a:t>
            </a:r>
            <a:r>
              <a:rPr lang="en-US" altLang="zh-CN" sz="1400" kern="0" dirty="0"/>
              <a:t> to go to comment collection  (“Move to Approve a 30-day comment collection on </a:t>
            </a:r>
            <a:r>
              <a:rPr lang="en-US" altLang="zh-CN" sz="1400" kern="0" dirty="0" err="1"/>
              <a:t>TGbf</a:t>
            </a:r>
            <a:r>
              <a:rPr lang="en-US" altLang="zh-CN" sz="1400" kern="0" dirty="0"/>
              <a:t> D0.1?”)</a:t>
            </a:r>
          </a:p>
          <a:p>
            <a:pPr lvl="1" indent="-228600" algn="just">
              <a:spcBef>
                <a:spcPct val="0"/>
              </a:spcBef>
              <a:spcAft>
                <a:spcPts val="0"/>
              </a:spcAft>
              <a:buClr>
                <a:srgbClr val="000000"/>
              </a:buClr>
              <a:buFont typeface="Arial" panose="020B0604020202020204" pitchFamily="34" charset="0"/>
              <a:buChar char="•"/>
              <a:defRPr/>
            </a:pPr>
            <a:endParaRPr lang="en-US" altLang="zh-CN" sz="800" b="1" dirty="0" smtClean="0">
              <a:cs typeface="Times New Roman" panose="02020603050405020304" pitchFamily="18" charset="0"/>
            </a:endParaRPr>
          </a:p>
          <a:p>
            <a:pPr lvl="1" indent="-228600" algn="just">
              <a:spcBef>
                <a:spcPct val="0"/>
              </a:spcBef>
              <a:spcAft>
                <a:spcPts val="0"/>
              </a:spcAft>
              <a:buClr>
                <a:srgbClr val="000000"/>
              </a:buClr>
              <a:buFont typeface="Arial" panose="020B0604020202020204" pitchFamily="34" charset="0"/>
              <a:buChar char="•"/>
              <a:defRPr/>
            </a:pPr>
            <a:endParaRPr lang="en-US" altLang="zh-CN" sz="800" b="1" dirty="0" smtClean="0">
              <a:cs typeface="Times New Roman" panose="02020603050405020304" pitchFamily="18" charset="0"/>
            </a:endParaRPr>
          </a:p>
          <a:p>
            <a:pPr marL="685800" lvl="2" indent="-285750" algn="just">
              <a:spcBef>
                <a:spcPct val="0"/>
              </a:spcBef>
              <a:spcAft>
                <a:spcPts val="0"/>
              </a:spcAft>
              <a:buClr>
                <a:srgbClr val="000000"/>
              </a:buClr>
              <a:buFont typeface="Times New Roman" panose="02020603050405020304" pitchFamily="18" charset="0"/>
              <a:buChar char="―"/>
              <a:defRPr/>
            </a:pPr>
            <a:r>
              <a:rPr lang="en-US" altLang="zh-CN" sz="1400" dirty="0">
                <a:solidFill>
                  <a:srgbClr val="00B0F0"/>
                </a:solidFill>
                <a:cs typeface="Times New Roman" panose="02020603050405020304" pitchFamily="18" charset="0"/>
              </a:rPr>
              <a:t>March    17  (Thursday), 23</a:t>
            </a:r>
            <a:r>
              <a:rPr lang="zh-CN" altLang="en-US" sz="1400" dirty="0">
                <a:solidFill>
                  <a:srgbClr val="00B0F0"/>
                </a:solidFill>
                <a:cs typeface="Times New Roman" panose="02020603050405020304" pitchFamily="18" charset="0"/>
              </a:rPr>
              <a:t> ：</a:t>
            </a:r>
            <a:r>
              <a:rPr lang="en-US" altLang="zh-CN" sz="1400" dirty="0">
                <a:solidFill>
                  <a:srgbClr val="00B0F0"/>
                </a:solidFill>
                <a:cs typeface="Times New Roman" panose="02020603050405020304" pitchFamily="18" charset="0"/>
              </a:rPr>
              <a:t>00 - 01:00am ET</a:t>
            </a:r>
          </a:p>
          <a:p>
            <a:pPr marL="685800" lvl="2" indent="-285750" algn="just">
              <a:spcBef>
                <a:spcPct val="0"/>
              </a:spcBef>
              <a:spcAft>
                <a:spcPts val="0"/>
              </a:spcAft>
              <a:buClr>
                <a:srgbClr val="000000"/>
              </a:buClr>
              <a:buFont typeface="Times New Roman" panose="02020603050405020304" pitchFamily="18" charset="0"/>
              <a:buChar char="―"/>
              <a:defRPr/>
            </a:pPr>
            <a:r>
              <a:rPr lang="en-US" altLang="zh-CN" sz="1400" dirty="0">
                <a:solidFill>
                  <a:srgbClr val="00B050"/>
                </a:solidFill>
                <a:cs typeface="Times New Roman" panose="02020603050405020304" pitchFamily="18" charset="0"/>
              </a:rPr>
              <a:t>March    21  (Monday),  10am - 12:00pm </a:t>
            </a:r>
            <a:r>
              <a:rPr lang="en-US" altLang="zh-CN" sz="1400" dirty="0" smtClean="0">
                <a:solidFill>
                  <a:srgbClr val="00B050"/>
                </a:solidFill>
                <a:cs typeface="Times New Roman" panose="02020603050405020304" pitchFamily="18" charset="0"/>
              </a:rPr>
              <a:t>ET	March    </a:t>
            </a:r>
            <a:r>
              <a:rPr lang="en-US" altLang="zh-CN" sz="1400" dirty="0">
                <a:solidFill>
                  <a:srgbClr val="00B050"/>
                </a:solidFill>
                <a:cs typeface="Times New Roman" panose="02020603050405020304" pitchFamily="18" charset="0"/>
              </a:rPr>
              <a:t>22    (Tuesday),  10am - 12:00pm ET</a:t>
            </a:r>
          </a:p>
          <a:p>
            <a:pPr marL="685800" lvl="2" indent="-285750" algn="just">
              <a:spcBef>
                <a:spcPct val="0"/>
              </a:spcBef>
              <a:spcAft>
                <a:spcPts val="0"/>
              </a:spcAft>
              <a:buClr>
                <a:srgbClr val="000000"/>
              </a:buClr>
              <a:buFont typeface="Times New Roman" panose="02020603050405020304" pitchFamily="18" charset="0"/>
              <a:buChar char="―"/>
              <a:defRPr/>
            </a:pPr>
            <a:r>
              <a:rPr lang="en-US" altLang="zh-CN" sz="1400" dirty="0">
                <a:solidFill>
                  <a:srgbClr val="00B0F0"/>
                </a:solidFill>
                <a:cs typeface="Times New Roman" panose="02020603050405020304" pitchFamily="18" charset="0"/>
              </a:rPr>
              <a:t>March    24  (Thursday), 23</a:t>
            </a:r>
            <a:r>
              <a:rPr lang="zh-CN" altLang="en-US" sz="1400" dirty="0">
                <a:solidFill>
                  <a:srgbClr val="00B0F0"/>
                </a:solidFill>
                <a:cs typeface="Times New Roman" panose="02020603050405020304" pitchFamily="18" charset="0"/>
              </a:rPr>
              <a:t>：</a:t>
            </a:r>
            <a:r>
              <a:rPr lang="en-US" altLang="zh-CN" sz="1400" dirty="0">
                <a:solidFill>
                  <a:srgbClr val="00B0F0"/>
                </a:solidFill>
                <a:cs typeface="Times New Roman" panose="02020603050405020304" pitchFamily="18" charset="0"/>
              </a:rPr>
              <a:t>00 - 01:00am ET</a:t>
            </a:r>
          </a:p>
          <a:p>
            <a:pPr marL="685800" lvl="2" indent="-285750" algn="just">
              <a:spcBef>
                <a:spcPct val="0"/>
              </a:spcBef>
              <a:spcAft>
                <a:spcPts val="0"/>
              </a:spcAft>
              <a:buClr>
                <a:srgbClr val="000000"/>
              </a:buClr>
              <a:buFont typeface="Times New Roman" panose="02020603050405020304" pitchFamily="18" charset="0"/>
              <a:buChar char="―"/>
              <a:defRPr/>
            </a:pPr>
            <a:r>
              <a:rPr lang="en-US" altLang="zh-CN" sz="1400" dirty="0">
                <a:solidFill>
                  <a:srgbClr val="00B050"/>
                </a:solidFill>
                <a:cs typeface="Times New Roman" panose="02020603050405020304" pitchFamily="18" charset="0"/>
              </a:rPr>
              <a:t>March    28  (Monday),  10am - 12:00pm </a:t>
            </a:r>
            <a:r>
              <a:rPr lang="en-US" altLang="zh-CN" sz="1400" dirty="0" smtClean="0">
                <a:solidFill>
                  <a:srgbClr val="00B050"/>
                </a:solidFill>
                <a:cs typeface="Times New Roman" panose="02020603050405020304" pitchFamily="18" charset="0"/>
              </a:rPr>
              <a:t>ET	March    </a:t>
            </a:r>
            <a:r>
              <a:rPr lang="en-US" altLang="zh-CN" sz="1400" dirty="0">
                <a:solidFill>
                  <a:srgbClr val="00B050"/>
                </a:solidFill>
                <a:cs typeface="Times New Roman" panose="02020603050405020304" pitchFamily="18" charset="0"/>
              </a:rPr>
              <a:t>29    (Tuesday),  10am - 12:00pm ET</a:t>
            </a:r>
          </a:p>
          <a:p>
            <a:pPr marL="685800" lvl="2" indent="-285750" algn="just">
              <a:spcBef>
                <a:spcPct val="0"/>
              </a:spcBef>
              <a:spcAft>
                <a:spcPts val="0"/>
              </a:spcAft>
              <a:buClr>
                <a:srgbClr val="000000"/>
              </a:buClr>
              <a:buFont typeface="Times New Roman" panose="02020603050405020304" pitchFamily="18" charset="0"/>
              <a:buChar char="―"/>
              <a:defRPr/>
            </a:pPr>
            <a:r>
              <a:rPr lang="en-US" altLang="zh-CN" sz="1400" dirty="0">
                <a:solidFill>
                  <a:srgbClr val="00B0F0"/>
                </a:solidFill>
                <a:cs typeface="Times New Roman" panose="02020603050405020304" pitchFamily="18" charset="0"/>
              </a:rPr>
              <a:t>March    31  (Thursday), 23</a:t>
            </a:r>
            <a:r>
              <a:rPr lang="zh-CN" altLang="en-US" sz="1400" dirty="0">
                <a:solidFill>
                  <a:srgbClr val="00B0F0"/>
                </a:solidFill>
                <a:cs typeface="Times New Roman" panose="02020603050405020304" pitchFamily="18" charset="0"/>
              </a:rPr>
              <a:t>：</a:t>
            </a:r>
            <a:r>
              <a:rPr lang="en-US" altLang="zh-CN" sz="1400" dirty="0">
                <a:solidFill>
                  <a:srgbClr val="00B0F0"/>
                </a:solidFill>
                <a:cs typeface="Times New Roman" panose="02020603050405020304" pitchFamily="18" charset="0"/>
              </a:rPr>
              <a:t>00 - 01:00am ET</a:t>
            </a:r>
          </a:p>
          <a:p>
            <a:pPr marL="685800" lvl="2" indent="-285750" algn="just">
              <a:spcBef>
                <a:spcPct val="0"/>
              </a:spcBef>
              <a:spcAft>
                <a:spcPts val="0"/>
              </a:spcAft>
              <a:buClr>
                <a:srgbClr val="000000"/>
              </a:buClr>
              <a:buFont typeface="Times New Roman" panose="02020603050405020304" pitchFamily="18" charset="0"/>
              <a:buChar char="―"/>
              <a:defRPr/>
            </a:pPr>
            <a:r>
              <a:rPr lang="en-US" altLang="zh-CN" sz="1400" u="sng" dirty="0">
                <a:solidFill>
                  <a:srgbClr val="00B050"/>
                </a:solidFill>
                <a:cs typeface="Times New Roman" panose="02020603050405020304" pitchFamily="18" charset="0"/>
              </a:rPr>
              <a:t>April      7    (Thursday), 10am - 12:00pm ET</a:t>
            </a:r>
          </a:p>
          <a:p>
            <a:pPr marL="685800" lvl="2" indent="-285750" algn="just">
              <a:spcBef>
                <a:spcPct val="0"/>
              </a:spcBef>
              <a:spcAft>
                <a:spcPts val="0"/>
              </a:spcAft>
              <a:buClr>
                <a:srgbClr val="000000"/>
              </a:buClr>
              <a:buFont typeface="Times New Roman" panose="02020603050405020304" pitchFamily="18" charset="0"/>
              <a:buChar char="―"/>
              <a:defRPr/>
            </a:pPr>
            <a:r>
              <a:rPr lang="en-US" altLang="zh-CN" sz="1400" dirty="0">
                <a:solidFill>
                  <a:srgbClr val="00B050"/>
                </a:solidFill>
                <a:cs typeface="Times New Roman" panose="02020603050405020304" pitchFamily="18" charset="0"/>
              </a:rPr>
              <a:t>April      11  (Monday),  10am - 12:00pm </a:t>
            </a:r>
            <a:r>
              <a:rPr lang="en-US" altLang="zh-CN" sz="1400" dirty="0" smtClean="0">
                <a:solidFill>
                  <a:srgbClr val="00B050"/>
                </a:solidFill>
                <a:cs typeface="Times New Roman" panose="02020603050405020304" pitchFamily="18" charset="0"/>
              </a:rPr>
              <a:t>ET	April        </a:t>
            </a:r>
            <a:r>
              <a:rPr lang="en-US" altLang="zh-CN" sz="1400" dirty="0">
                <a:solidFill>
                  <a:srgbClr val="00B050"/>
                </a:solidFill>
                <a:cs typeface="Times New Roman" panose="02020603050405020304" pitchFamily="18" charset="0"/>
              </a:rPr>
              <a:t>12    (Tuesday),  10am - 12:00pm ET</a:t>
            </a:r>
          </a:p>
          <a:p>
            <a:pPr marL="685800" lvl="2" indent="-285750" algn="just">
              <a:spcBef>
                <a:spcPct val="0"/>
              </a:spcBef>
              <a:spcAft>
                <a:spcPts val="0"/>
              </a:spcAft>
              <a:buClr>
                <a:srgbClr val="000000"/>
              </a:buClr>
              <a:buFont typeface="Times New Roman" panose="02020603050405020304" pitchFamily="18" charset="0"/>
              <a:buChar char="―"/>
              <a:defRPr/>
            </a:pPr>
            <a:r>
              <a:rPr lang="en-US" altLang="zh-CN" sz="1400" dirty="0">
                <a:solidFill>
                  <a:srgbClr val="00B0F0"/>
                </a:solidFill>
                <a:cs typeface="Times New Roman" panose="02020603050405020304" pitchFamily="18" charset="0"/>
              </a:rPr>
              <a:t>April      14  (Thursday), 23</a:t>
            </a:r>
            <a:r>
              <a:rPr lang="zh-CN" altLang="en-US" sz="1400" dirty="0">
                <a:solidFill>
                  <a:srgbClr val="00B0F0"/>
                </a:solidFill>
                <a:cs typeface="Times New Roman" panose="02020603050405020304" pitchFamily="18" charset="0"/>
              </a:rPr>
              <a:t>：</a:t>
            </a:r>
            <a:r>
              <a:rPr lang="en-US" altLang="zh-CN" sz="1400" dirty="0">
                <a:solidFill>
                  <a:srgbClr val="00B0F0"/>
                </a:solidFill>
                <a:cs typeface="Times New Roman" panose="02020603050405020304" pitchFamily="18" charset="0"/>
              </a:rPr>
              <a:t>00 - 01:00am ET</a:t>
            </a:r>
          </a:p>
          <a:p>
            <a:pPr marL="685800" lvl="2" indent="-285750" algn="just">
              <a:spcBef>
                <a:spcPct val="0"/>
              </a:spcBef>
              <a:spcAft>
                <a:spcPts val="0"/>
              </a:spcAft>
              <a:buClr>
                <a:srgbClr val="000000"/>
              </a:buClr>
              <a:buFont typeface="Times New Roman" panose="02020603050405020304" pitchFamily="18" charset="0"/>
              <a:buChar char="―"/>
              <a:defRPr/>
            </a:pPr>
            <a:r>
              <a:rPr lang="en-US" altLang="zh-CN" sz="1400" dirty="0">
                <a:solidFill>
                  <a:srgbClr val="00B050"/>
                </a:solidFill>
                <a:cs typeface="Times New Roman" panose="02020603050405020304" pitchFamily="18" charset="0"/>
              </a:rPr>
              <a:t>April      18  (Monday),  10am - 12:00pm </a:t>
            </a:r>
            <a:r>
              <a:rPr lang="en-US" altLang="zh-CN" sz="1400" dirty="0" smtClean="0">
                <a:solidFill>
                  <a:srgbClr val="00B050"/>
                </a:solidFill>
                <a:cs typeface="Times New Roman" panose="02020603050405020304" pitchFamily="18" charset="0"/>
              </a:rPr>
              <a:t>ET	April        </a:t>
            </a:r>
            <a:r>
              <a:rPr lang="en-US" altLang="zh-CN" sz="1400" dirty="0">
                <a:solidFill>
                  <a:srgbClr val="00B050"/>
                </a:solidFill>
                <a:cs typeface="Times New Roman" panose="02020603050405020304" pitchFamily="18" charset="0"/>
              </a:rPr>
              <a:t>19    (Tuesday),  10am - 12:00pm ET</a:t>
            </a:r>
          </a:p>
          <a:p>
            <a:pPr marL="685800" lvl="2" indent="-285750" algn="just">
              <a:spcBef>
                <a:spcPct val="0"/>
              </a:spcBef>
              <a:spcAft>
                <a:spcPts val="0"/>
              </a:spcAft>
              <a:buClr>
                <a:srgbClr val="000000"/>
              </a:buClr>
              <a:buFont typeface="Times New Roman" panose="02020603050405020304" pitchFamily="18" charset="0"/>
              <a:buChar char="―"/>
              <a:defRPr/>
            </a:pPr>
            <a:r>
              <a:rPr lang="en-US" altLang="zh-CN" sz="1400" dirty="0">
                <a:solidFill>
                  <a:srgbClr val="00B0F0"/>
                </a:solidFill>
                <a:cs typeface="Times New Roman" panose="02020603050405020304" pitchFamily="18" charset="0"/>
              </a:rPr>
              <a:t>April      21  (Thursday), 23</a:t>
            </a:r>
            <a:r>
              <a:rPr lang="zh-CN" altLang="en-US" sz="1400" dirty="0">
                <a:solidFill>
                  <a:srgbClr val="00B0F0"/>
                </a:solidFill>
                <a:cs typeface="Times New Roman" panose="02020603050405020304" pitchFamily="18" charset="0"/>
              </a:rPr>
              <a:t>：</a:t>
            </a:r>
            <a:r>
              <a:rPr lang="en-US" altLang="zh-CN" sz="1400" dirty="0">
                <a:solidFill>
                  <a:srgbClr val="00B0F0"/>
                </a:solidFill>
                <a:cs typeface="Times New Roman" panose="02020603050405020304" pitchFamily="18" charset="0"/>
              </a:rPr>
              <a:t>00 - 01:00am ET</a:t>
            </a:r>
          </a:p>
          <a:p>
            <a:pPr marL="685800" lvl="2" indent="-285750" algn="just">
              <a:spcBef>
                <a:spcPct val="0"/>
              </a:spcBef>
              <a:spcAft>
                <a:spcPts val="0"/>
              </a:spcAft>
              <a:buClr>
                <a:srgbClr val="000000"/>
              </a:buClr>
              <a:buFont typeface="Times New Roman" panose="02020603050405020304" pitchFamily="18" charset="0"/>
              <a:buChar char="―"/>
              <a:defRPr/>
            </a:pPr>
            <a:r>
              <a:rPr lang="en-US" altLang="zh-CN" sz="1400" dirty="0">
                <a:solidFill>
                  <a:srgbClr val="00B050"/>
                </a:solidFill>
                <a:cs typeface="Times New Roman" panose="02020603050405020304" pitchFamily="18" charset="0"/>
              </a:rPr>
              <a:t>April      25  (Monday),  10am - 12:00pm </a:t>
            </a:r>
            <a:r>
              <a:rPr lang="en-US" altLang="zh-CN" sz="1400" dirty="0" smtClean="0">
                <a:solidFill>
                  <a:srgbClr val="00B050"/>
                </a:solidFill>
                <a:cs typeface="Times New Roman" panose="02020603050405020304" pitchFamily="18" charset="0"/>
              </a:rPr>
              <a:t>ET	April        </a:t>
            </a:r>
            <a:r>
              <a:rPr lang="en-US" altLang="zh-CN" sz="1400" dirty="0">
                <a:solidFill>
                  <a:srgbClr val="00B050"/>
                </a:solidFill>
                <a:cs typeface="Times New Roman" panose="02020603050405020304" pitchFamily="18" charset="0"/>
              </a:rPr>
              <a:t>26    (Tuesday),  10am - 12:00pm ET</a:t>
            </a:r>
          </a:p>
          <a:p>
            <a:pPr marL="685800" lvl="2" indent="-285750" algn="just">
              <a:spcBef>
                <a:spcPct val="0"/>
              </a:spcBef>
              <a:spcAft>
                <a:spcPts val="0"/>
              </a:spcAft>
              <a:buClr>
                <a:srgbClr val="000000"/>
              </a:buClr>
              <a:buFont typeface="Times New Roman" panose="02020603050405020304" pitchFamily="18" charset="0"/>
              <a:buChar char="―"/>
              <a:defRPr/>
            </a:pPr>
            <a:r>
              <a:rPr lang="en-US" altLang="zh-CN" sz="1400" dirty="0">
                <a:solidFill>
                  <a:srgbClr val="00B0F0"/>
                </a:solidFill>
                <a:cs typeface="Times New Roman" panose="02020603050405020304" pitchFamily="18" charset="0"/>
              </a:rPr>
              <a:t>April      28  (Thursday), 23</a:t>
            </a:r>
            <a:r>
              <a:rPr lang="zh-CN" altLang="en-US" sz="1400" dirty="0">
                <a:solidFill>
                  <a:srgbClr val="00B0F0"/>
                </a:solidFill>
                <a:cs typeface="Times New Roman" panose="02020603050405020304" pitchFamily="18" charset="0"/>
              </a:rPr>
              <a:t>：</a:t>
            </a:r>
            <a:r>
              <a:rPr lang="en-US" altLang="zh-CN" sz="1400" dirty="0">
                <a:solidFill>
                  <a:srgbClr val="00B0F0"/>
                </a:solidFill>
                <a:cs typeface="Times New Roman" panose="02020603050405020304" pitchFamily="18" charset="0"/>
              </a:rPr>
              <a:t>00 - 01:00am ET</a:t>
            </a:r>
          </a:p>
          <a:p>
            <a:pPr marL="685800" lvl="2" indent="-285750" algn="just">
              <a:spcBef>
                <a:spcPct val="0"/>
              </a:spcBef>
              <a:spcAft>
                <a:spcPts val="0"/>
              </a:spcAft>
              <a:buClr>
                <a:srgbClr val="000000"/>
              </a:buClr>
              <a:buFont typeface="Times New Roman" panose="02020603050405020304" pitchFamily="18" charset="0"/>
              <a:buChar char="―"/>
              <a:defRPr/>
            </a:pPr>
            <a:r>
              <a:rPr lang="en-US" altLang="zh-CN" sz="1400" u="sng" dirty="0">
                <a:solidFill>
                  <a:srgbClr val="00B050"/>
                </a:solidFill>
                <a:cs typeface="Times New Roman" panose="02020603050405020304" pitchFamily="18" charset="0"/>
              </a:rPr>
              <a:t>May       5    (Thursday), 10am - 12:00pm ET</a:t>
            </a:r>
          </a:p>
          <a:p>
            <a:pPr lvl="1" indent="-228600" algn="just">
              <a:spcBef>
                <a:spcPct val="0"/>
              </a:spcBef>
              <a:spcAft>
                <a:spcPts val="0"/>
              </a:spcAft>
              <a:buClr>
                <a:srgbClr val="000000"/>
              </a:buClr>
              <a:buFont typeface="Arial" panose="020B0604020202020204" pitchFamily="34" charset="0"/>
              <a:buChar char="•"/>
              <a:defRPr/>
            </a:pPr>
            <a:endParaRPr lang="en-US" altLang="zh-CN" sz="800" b="1" dirty="0">
              <a:cs typeface="Times New Roman" panose="02020603050405020304" pitchFamily="18" charset="0"/>
            </a:endParaRPr>
          </a:p>
          <a:p>
            <a:pPr marL="0" lvl="1" indent="0" algn="just">
              <a:spcBef>
                <a:spcPct val="0"/>
              </a:spcBef>
              <a:spcAft>
                <a:spcPts val="300"/>
              </a:spcAft>
              <a:buClr>
                <a:srgbClr val="000000"/>
              </a:buClr>
              <a:buNone/>
              <a:defRPr/>
            </a:pPr>
            <a:r>
              <a:rPr lang="en-US" altLang="zh-CN" sz="1400" dirty="0">
                <a:cs typeface="Times New Roman" panose="02020603050405020304" pitchFamily="18" charset="0"/>
              </a:rPr>
              <a:t>** Note: </a:t>
            </a:r>
          </a:p>
          <a:p>
            <a:pPr marL="0" lvl="1" indent="0" algn="just">
              <a:spcBef>
                <a:spcPct val="0"/>
              </a:spcBef>
              <a:spcAft>
                <a:spcPts val="300"/>
              </a:spcAft>
              <a:buClr>
                <a:srgbClr val="000000"/>
              </a:buClr>
              <a:buNone/>
              <a:defRPr/>
            </a:pPr>
            <a:r>
              <a:rPr lang="en-US" altLang="zh-CN" sz="1100" dirty="0">
                <a:cs typeface="Times New Roman" panose="02020603050405020304" pitchFamily="18" charset="0"/>
              </a:rPr>
              <a:t>1. when conflict with CAC, the call will be changed from </a:t>
            </a:r>
            <a:r>
              <a:rPr lang="en-US" altLang="zh-CN" sz="1100" dirty="0">
                <a:solidFill>
                  <a:srgbClr val="FF3300"/>
                </a:solidFill>
                <a:cs typeface="Times New Roman" panose="02020603050405020304" pitchFamily="18" charset="0"/>
              </a:rPr>
              <a:t>10am</a:t>
            </a:r>
            <a:r>
              <a:rPr lang="en-US" altLang="zh-CN" sz="1100" dirty="0">
                <a:cs typeface="Times New Roman" panose="02020603050405020304" pitchFamily="18" charset="0"/>
              </a:rPr>
              <a:t> -12:00pm to </a:t>
            </a:r>
            <a:r>
              <a:rPr lang="en-US" altLang="zh-CN" sz="1100" dirty="0">
                <a:solidFill>
                  <a:srgbClr val="FF3300"/>
                </a:solidFill>
                <a:cs typeface="Times New Roman" panose="02020603050405020304" pitchFamily="18" charset="0"/>
              </a:rPr>
              <a:t>11am</a:t>
            </a:r>
            <a:r>
              <a:rPr lang="en-US" altLang="zh-CN" sz="1100" dirty="0">
                <a:cs typeface="Times New Roman" panose="02020603050405020304" pitchFamily="18" charset="0"/>
              </a:rPr>
              <a:t> -12:00pm (March - May 2022 CAC calls (TBD):   )</a:t>
            </a:r>
          </a:p>
          <a:p>
            <a:pPr marL="0" lvl="1" indent="0" algn="just">
              <a:spcBef>
                <a:spcPct val="0"/>
              </a:spcBef>
              <a:spcAft>
                <a:spcPts val="300"/>
              </a:spcAft>
              <a:buClr>
                <a:srgbClr val="000000"/>
              </a:buClr>
              <a:buNone/>
              <a:defRPr/>
            </a:pPr>
            <a:r>
              <a:rPr lang="en-US" altLang="zh-CN" sz="1100" dirty="0">
                <a:cs typeface="Times New Roman" panose="02020603050405020304" pitchFamily="18" charset="0"/>
              </a:rPr>
              <a:t>2. </a:t>
            </a:r>
            <a:r>
              <a:rPr lang="en-US" altLang="zh-CN" sz="1100" dirty="0">
                <a:cs typeface="MS PGothic" charset="0"/>
              </a:rPr>
              <a:t>Thursday </a:t>
            </a:r>
            <a:r>
              <a:rPr lang="en-US" altLang="zh-CN" sz="1100" dirty="0">
                <a:solidFill>
                  <a:srgbClr val="00B0F0"/>
                </a:solidFill>
                <a:cs typeface="Times New Roman" panose="02020603050405020304" pitchFamily="18" charset="0"/>
              </a:rPr>
              <a:t>23:00 - 01:00am ET </a:t>
            </a:r>
            <a:r>
              <a:rPr lang="en-US" altLang="zh-CN" sz="1100" dirty="0">
                <a:cs typeface="MS PGothic" charset="0"/>
              </a:rPr>
              <a:t>(Thursday 20</a:t>
            </a:r>
            <a:r>
              <a:rPr lang="zh-CN" altLang="en-US" sz="1100" dirty="0">
                <a:cs typeface="MS PGothic" charset="0"/>
              </a:rPr>
              <a:t>：</a:t>
            </a:r>
            <a:r>
              <a:rPr lang="en-US" altLang="zh-CN" sz="1100" dirty="0">
                <a:cs typeface="MS PGothic" charset="0"/>
              </a:rPr>
              <a:t>00  – 22:00 PT, Friday 11am-13:00 in China, Friday 5am-7am in Israel, Friday 4am – 6am in Central Europe), and </a:t>
            </a:r>
            <a:r>
              <a:rPr lang="en-US" altLang="zh-CN" sz="1100" dirty="0">
                <a:solidFill>
                  <a:srgbClr val="0000FF"/>
                </a:solidFill>
                <a:cs typeface="MS PGothic" charset="0"/>
              </a:rPr>
              <a:t>Sang Kim </a:t>
            </a:r>
            <a:r>
              <a:rPr lang="en-US" altLang="zh-CN" sz="1100" dirty="0">
                <a:cs typeface="MS PGothic" charset="0"/>
              </a:rPr>
              <a:t>will help to take the minutes for these slots.</a:t>
            </a:r>
            <a:endParaRPr lang="zh-CN" altLang="en-US" sz="1100" dirty="0"/>
          </a:p>
        </p:txBody>
      </p:sp>
      <p:graphicFrame>
        <p:nvGraphicFramePr>
          <p:cNvPr id="4" name="表格 3"/>
          <p:cNvGraphicFramePr>
            <a:graphicFrameLocks noGrp="1"/>
          </p:cNvGraphicFramePr>
          <p:nvPr>
            <p:extLst>
              <p:ext uri="{D42A27DB-BD31-4B8C-83A1-F6EECF244321}">
                <p14:modId xmlns:p14="http://schemas.microsoft.com/office/powerpoint/2010/main" val="3202863950"/>
              </p:ext>
            </p:extLst>
          </p:nvPr>
        </p:nvGraphicFramePr>
        <p:xfrm>
          <a:off x="8077200" y="4191000"/>
          <a:ext cx="4054476" cy="1597025"/>
        </p:xfrm>
        <a:graphic>
          <a:graphicData uri="http://schemas.openxmlformats.org/drawingml/2006/table">
            <a:tbl>
              <a:tblPr firstRow="1" firstCol="1" bandRow="1"/>
              <a:tblGrid>
                <a:gridCol w="620017"/>
                <a:gridCol w="1165321"/>
                <a:gridCol w="776880"/>
                <a:gridCol w="699192"/>
                <a:gridCol w="793066"/>
              </a:tblGrid>
              <a:tr h="262890">
                <a:tc>
                  <a:txBody>
                    <a:bodyPr/>
                    <a:lstStyle/>
                    <a:p>
                      <a:pPr>
                        <a:spcAft>
                          <a:spcPts val="0"/>
                        </a:spcAft>
                      </a:pPr>
                      <a:r>
                        <a:rPr lang="en-US" sz="900" dirty="0">
                          <a:solidFill>
                            <a:srgbClr val="1F497D"/>
                          </a:solidFill>
                          <a:effectLst/>
                          <a:highlight>
                            <a:srgbClr val="00FF00"/>
                          </a:highlight>
                          <a:latin typeface="Calibri" panose="020F0502020204030204" pitchFamily="34" charset="0"/>
                          <a:ea typeface="宋体" panose="02010600030101010101" pitchFamily="2" charset="-122"/>
                        </a:rPr>
                        <a:t> </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highlight>
                            <a:srgbClr val="00FF00"/>
                          </a:highlight>
                          <a:latin typeface="Calibri" panose="020F0502020204030204" pitchFamily="34" charset="0"/>
                          <a:ea typeface="宋体" panose="02010600030101010101" pitchFamily="2" charset="-122"/>
                        </a:rPr>
                        <a:t>Time Central Europe</a:t>
                      </a:r>
                      <a:br>
                        <a:rPr lang="en-US" sz="900">
                          <a:solidFill>
                            <a:srgbClr val="1F497D"/>
                          </a:solidFill>
                          <a:effectLst/>
                          <a:highlight>
                            <a:srgbClr val="00FF00"/>
                          </a:highlight>
                          <a:latin typeface="Calibri" panose="020F0502020204030204" pitchFamily="34" charset="0"/>
                          <a:ea typeface="宋体" panose="02010600030101010101" pitchFamily="2" charset="-122"/>
                        </a:rPr>
                      </a:br>
                      <a:r>
                        <a:rPr lang="en-US" sz="900">
                          <a:solidFill>
                            <a:srgbClr val="1F497D"/>
                          </a:solidFill>
                          <a:effectLst/>
                          <a:highlight>
                            <a:srgbClr val="00FF00"/>
                          </a:highlight>
                          <a:latin typeface="Calibri" panose="020F0502020204030204" pitchFamily="34" charset="0"/>
                          <a:ea typeface="宋体" panose="02010600030101010101" pitchFamily="2" charset="-122"/>
                        </a:rPr>
                        <a:t>Warsaw </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dirty="0">
                          <a:solidFill>
                            <a:srgbClr val="1F497D"/>
                          </a:solidFill>
                          <a:effectLst/>
                          <a:highlight>
                            <a:srgbClr val="00FF00"/>
                          </a:highlight>
                          <a:latin typeface="Calibri" panose="020F0502020204030204" pitchFamily="34" charset="0"/>
                          <a:ea typeface="宋体" panose="02010600030101010101" pitchFamily="2" charset="-122"/>
                        </a:rPr>
                        <a:t>Eastern Time</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highlight>
                            <a:srgbClr val="00FF00"/>
                          </a:highlight>
                          <a:latin typeface="Calibri" panose="020F0502020204030204" pitchFamily="34" charset="0"/>
                          <a:ea typeface="宋体" panose="02010600030101010101" pitchFamily="2" charset="-122"/>
                        </a:rPr>
                        <a:t>Pacific time</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highlight>
                            <a:srgbClr val="00FF00"/>
                          </a:highlight>
                          <a:latin typeface="Calibri" panose="020F0502020204030204" pitchFamily="34" charset="0"/>
                          <a:ea typeface="宋体" panose="02010600030101010101" pitchFamily="2" charset="-122"/>
                        </a:rPr>
                        <a:t>Beijing Time</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7800">
                <a:tc>
                  <a:txBody>
                    <a:bodyPr/>
                    <a:lstStyle/>
                    <a:p>
                      <a:pPr>
                        <a:spcAft>
                          <a:spcPts val="0"/>
                        </a:spcAft>
                      </a:pPr>
                      <a:r>
                        <a:rPr lang="en-US" sz="900" dirty="0">
                          <a:solidFill>
                            <a:srgbClr val="1F497D"/>
                          </a:solidFill>
                          <a:effectLst/>
                          <a:latin typeface="Calibri" panose="020F0502020204030204" pitchFamily="34" charset="0"/>
                          <a:ea typeface="宋体" panose="02010600030101010101" pitchFamily="2" charset="-122"/>
                        </a:rPr>
                        <a:t>AM1</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08:00-10:00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02:00-04:00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23:00-01:00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14:00-16:00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0815">
                <a:tc>
                  <a:txBody>
                    <a:bodyPr/>
                    <a:lstStyle/>
                    <a:p>
                      <a:pPr>
                        <a:spcAft>
                          <a:spcPts val="0"/>
                        </a:spcAft>
                      </a:pPr>
                      <a:r>
                        <a:rPr lang="en-US" sz="900" dirty="0">
                          <a:solidFill>
                            <a:srgbClr val="1F497D"/>
                          </a:solidFill>
                          <a:effectLst/>
                          <a:latin typeface="Calibri" panose="020F0502020204030204" pitchFamily="34" charset="0"/>
                          <a:ea typeface="宋体" panose="02010600030101010101" pitchFamily="2" charset="-122"/>
                        </a:rPr>
                        <a:t>AM2</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dirty="0">
                          <a:solidFill>
                            <a:srgbClr val="1F497D"/>
                          </a:solidFill>
                          <a:effectLst/>
                          <a:latin typeface="Calibri" panose="020F0502020204030204" pitchFamily="34" charset="0"/>
                          <a:ea typeface="宋体" panose="02010600030101010101" pitchFamily="2" charset="-122"/>
                        </a:rPr>
                        <a:t>10:30-12:30</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04:30-06:30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01:30-03:30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16:30-18:30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5100">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 </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CN" sz="900">
                          <a:solidFill>
                            <a:srgbClr val="1F497D"/>
                          </a:solidFill>
                          <a:effectLst/>
                          <a:latin typeface="Calibri" panose="020F0502020204030204" pitchFamily="34" charset="0"/>
                          <a:ea typeface="微软雅黑" panose="020B0503020204020204" pitchFamily="34" charset="-122"/>
                        </a:rPr>
                        <a:t>　</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zh-CN" sz="700">
                        <a:effectLst/>
                        <a:latin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zh-CN" sz="700">
                        <a:effectLst/>
                        <a:latin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zh-CN" sz="700">
                        <a:effectLst/>
                        <a:latin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7165">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PM1</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13:30-15:30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dirty="0">
                          <a:solidFill>
                            <a:srgbClr val="1F497D"/>
                          </a:solidFill>
                          <a:effectLst/>
                          <a:latin typeface="Calibri" panose="020F0502020204030204" pitchFamily="34" charset="0"/>
                          <a:ea typeface="宋体" panose="02010600030101010101" pitchFamily="2" charset="-122"/>
                        </a:rPr>
                        <a:t>07:30-09:30</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dirty="0">
                          <a:solidFill>
                            <a:srgbClr val="1F497D"/>
                          </a:solidFill>
                          <a:effectLst/>
                          <a:latin typeface="Calibri" panose="020F0502020204030204" pitchFamily="34" charset="0"/>
                          <a:ea typeface="宋体" panose="02010600030101010101" pitchFamily="2" charset="-122"/>
                        </a:rPr>
                        <a:t>04:30-06:30</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19:30-21:30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1450">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PM2</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FF0000"/>
                          </a:solidFill>
                          <a:effectLst/>
                          <a:latin typeface="Calibri" panose="020F0502020204030204" pitchFamily="34" charset="0"/>
                          <a:ea typeface="宋体" panose="02010600030101010101" pitchFamily="2" charset="-122"/>
                        </a:rPr>
                        <a:t>16:00-18:00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FF0000"/>
                          </a:solidFill>
                          <a:effectLst/>
                          <a:latin typeface="Calibri" panose="020F0502020204030204" pitchFamily="34" charset="0"/>
                          <a:ea typeface="宋体" panose="02010600030101010101" pitchFamily="2" charset="-122"/>
                        </a:rPr>
                        <a:t>10:00-12:00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dirty="0">
                          <a:solidFill>
                            <a:srgbClr val="FF0000"/>
                          </a:solidFill>
                          <a:effectLst/>
                          <a:latin typeface="Calibri" panose="020F0502020204030204" pitchFamily="34" charset="0"/>
                          <a:ea typeface="宋体" panose="02010600030101010101" pitchFamily="2" charset="-122"/>
                        </a:rPr>
                        <a:t>07:00-09:00</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FF0000"/>
                          </a:solidFill>
                          <a:effectLst/>
                          <a:latin typeface="Calibri" panose="020F0502020204030204" pitchFamily="34" charset="0"/>
                          <a:ea typeface="宋体" panose="02010600030101010101" pitchFamily="2" charset="-122"/>
                        </a:rPr>
                        <a:t>22:00-00:00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820">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 </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CN" sz="900">
                          <a:solidFill>
                            <a:srgbClr val="1F497D"/>
                          </a:solidFill>
                          <a:effectLst/>
                          <a:latin typeface="Calibri" panose="020F0502020204030204" pitchFamily="34" charset="0"/>
                          <a:ea typeface="微软雅黑" panose="020B0503020204020204" pitchFamily="34" charset="-122"/>
                        </a:rPr>
                        <a:t>　</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zh-CN" sz="700">
                        <a:effectLst/>
                        <a:latin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zh-CN" sz="700">
                        <a:effectLst/>
                        <a:latin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zh-CN" sz="700">
                        <a:effectLst/>
                        <a:latin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6055">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Evening 1</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dirty="0">
                          <a:solidFill>
                            <a:srgbClr val="1F497D"/>
                          </a:solidFill>
                          <a:effectLst/>
                          <a:latin typeface="Calibri" panose="020F0502020204030204" pitchFamily="34" charset="0"/>
                          <a:ea typeface="宋体" panose="02010600030101010101" pitchFamily="2" charset="-122"/>
                        </a:rPr>
                        <a:t>19:30-21:30</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13:30-15:30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10:30-12:30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01:30-03:30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450">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Evening 2</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22:00-00:00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16:00-18:00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dirty="0">
                          <a:solidFill>
                            <a:srgbClr val="1F497D"/>
                          </a:solidFill>
                          <a:effectLst/>
                          <a:latin typeface="Calibri" panose="020F0502020204030204" pitchFamily="34" charset="0"/>
                          <a:ea typeface="宋体" panose="02010600030101010101" pitchFamily="2" charset="-122"/>
                        </a:rPr>
                        <a:t>13:00-15:00</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dirty="0">
                          <a:solidFill>
                            <a:srgbClr val="1F497D"/>
                          </a:solidFill>
                          <a:effectLst/>
                          <a:latin typeface="Calibri" panose="020F0502020204030204" pitchFamily="34" charset="0"/>
                          <a:ea typeface="宋体" panose="02010600030101010101" pitchFamily="2" charset="-122"/>
                        </a:rPr>
                        <a:t>04:00-06:00</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37121304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txBox="1">
            <a:spLocks noChangeArrowheads="1"/>
          </p:cNvSpPr>
          <p:nvPr/>
        </p:nvSpPr>
        <p:spPr bwMode="auto">
          <a:xfrm>
            <a:off x="2209800" y="533400"/>
            <a:ext cx="7772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zh-CN" sz="3200" dirty="0"/>
              <a:t>Teleconference </a:t>
            </a:r>
            <a:r>
              <a:rPr lang="en-US" altLang="zh-CN" sz="3200" dirty="0" smtClean="0"/>
              <a:t>Times (</a:t>
            </a:r>
            <a:r>
              <a:rPr lang="en-US" altLang="zh-CN" sz="3200" dirty="0">
                <a:solidFill>
                  <a:srgbClr val="C00000"/>
                </a:solidFill>
              </a:rPr>
              <a:t>May interim </a:t>
            </a:r>
            <a:r>
              <a:rPr lang="en-US" altLang="zh-CN" sz="3200" dirty="0" smtClean="0">
                <a:solidFill>
                  <a:srgbClr val="C00000"/>
                </a:solidFill>
              </a:rPr>
              <a:t>TBD</a:t>
            </a:r>
            <a:r>
              <a:rPr lang="en-US" altLang="zh-CN" sz="3200" dirty="0" smtClean="0"/>
              <a:t>)</a:t>
            </a:r>
            <a:endParaRPr lang="en-US" altLang="en-US" sz="3200" dirty="0">
              <a:solidFill>
                <a:schemeClr val="tx2"/>
              </a:solidFill>
            </a:endParaRPr>
          </a:p>
        </p:txBody>
      </p:sp>
      <p:sp>
        <p:nvSpPr>
          <p:cNvPr id="10" name="Rectangle 3"/>
          <p:cNvSpPr txBox="1">
            <a:spLocks noChangeArrowheads="1"/>
          </p:cNvSpPr>
          <p:nvPr/>
        </p:nvSpPr>
        <p:spPr bwMode="auto">
          <a:xfrm>
            <a:off x="457200" y="992187"/>
            <a:ext cx="11277600" cy="548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defTabSz="449263">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228600" indent="-285750" defTabSz="449263">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defTabSz="449263">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defTabSz="449263">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defTabSz="449263">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lvl="1" indent="-228600" algn="just">
              <a:spcBef>
                <a:spcPct val="0"/>
              </a:spcBef>
              <a:spcAft>
                <a:spcPts val="0"/>
              </a:spcAft>
              <a:buClr>
                <a:srgbClr val="000000"/>
              </a:buClr>
              <a:buFont typeface="Arial" panose="020B0604020202020204" pitchFamily="34" charset="0"/>
              <a:buChar char="•"/>
              <a:defRPr/>
            </a:pPr>
            <a:r>
              <a:rPr lang="en-US" altLang="zh-CN" sz="1600" b="1" dirty="0">
                <a:cs typeface="Times New Roman" panose="02020603050405020304" pitchFamily="18" charset="0"/>
              </a:rPr>
              <a:t>To be </a:t>
            </a:r>
            <a:r>
              <a:rPr lang="en-US" altLang="zh-CN" sz="1600" b="1" dirty="0" smtClean="0">
                <a:cs typeface="Times New Roman" panose="02020603050405020304" pitchFamily="18" charset="0"/>
              </a:rPr>
              <a:t>Confirmed </a:t>
            </a:r>
            <a:r>
              <a:rPr lang="en-US" altLang="zh-CN" sz="1600" dirty="0" smtClean="0"/>
              <a:t>(In </a:t>
            </a:r>
            <a:r>
              <a:rPr lang="en-US" altLang="zh-CN" sz="1600" dirty="0"/>
              <a:t>North </a:t>
            </a:r>
            <a:r>
              <a:rPr lang="en-US" altLang="zh-CN" sz="1600" dirty="0" smtClean="0"/>
              <a:t>America, the </a:t>
            </a:r>
            <a:r>
              <a:rPr lang="en-US" altLang="zh-CN" sz="1600" dirty="0">
                <a:solidFill>
                  <a:srgbClr val="C00000"/>
                </a:solidFill>
              </a:rPr>
              <a:t>daylight saving </a:t>
            </a:r>
            <a:r>
              <a:rPr lang="en-US" altLang="zh-CN" sz="1600" dirty="0" smtClean="0">
                <a:solidFill>
                  <a:srgbClr val="C00000"/>
                </a:solidFill>
              </a:rPr>
              <a:t>start </a:t>
            </a:r>
            <a:r>
              <a:rPr lang="en-US" altLang="zh-CN" sz="1600" dirty="0"/>
              <a:t>on </a:t>
            </a:r>
            <a:r>
              <a:rPr lang="en-US" altLang="zh-CN" sz="1600" dirty="0">
                <a:solidFill>
                  <a:srgbClr val="C00000"/>
                </a:solidFill>
              </a:rPr>
              <a:t>March 13 </a:t>
            </a:r>
            <a:r>
              <a:rPr lang="en-US" altLang="zh-CN" sz="1600" dirty="0"/>
              <a:t>is considered) </a:t>
            </a:r>
            <a:r>
              <a:rPr lang="en-US" altLang="zh-CN" sz="1600" b="1" dirty="0" smtClean="0">
                <a:cs typeface="Times New Roman" panose="02020603050405020304" pitchFamily="18" charset="0"/>
              </a:rPr>
              <a:t>:</a:t>
            </a:r>
            <a:endParaRPr lang="en-US" altLang="zh-CN" sz="1600" b="1" dirty="0">
              <a:cs typeface="Times New Roman" panose="02020603050405020304" pitchFamily="18" charset="0"/>
            </a:endParaRPr>
          </a:p>
          <a:p>
            <a:pPr marL="400050" lvl="2" indent="0" algn="just">
              <a:spcBef>
                <a:spcPct val="0"/>
              </a:spcBef>
              <a:spcAft>
                <a:spcPts val="0"/>
              </a:spcAft>
              <a:buClr>
                <a:srgbClr val="000000"/>
              </a:buClr>
              <a:buNone/>
              <a:defRPr/>
            </a:pPr>
            <a:endParaRPr lang="en-US" altLang="zh-CN" sz="600" dirty="0"/>
          </a:p>
          <a:p>
            <a:pPr marL="400050" lvl="2" indent="0" algn="just">
              <a:spcBef>
                <a:spcPct val="0"/>
              </a:spcBef>
              <a:spcAft>
                <a:spcPts val="0"/>
              </a:spcAft>
              <a:buClr>
                <a:srgbClr val="000000"/>
              </a:buClr>
              <a:buNone/>
              <a:defRPr/>
            </a:pPr>
            <a:r>
              <a:rPr lang="en-US" altLang="zh-CN" b="1" dirty="0" smtClean="0"/>
              <a:t>May interim 2022 (May 8-13)</a:t>
            </a:r>
            <a:r>
              <a:rPr lang="en-US" altLang="zh-CN" dirty="0" smtClean="0">
                <a:cs typeface="Times New Roman" panose="02020603050405020304" pitchFamily="18" charset="0"/>
              </a:rPr>
              <a:t> </a:t>
            </a:r>
            <a:endParaRPr lang="en-US" altLang="zh-CN" b="1" dirty="0"/>
          </a:p>
          <a:p>
            <a:pPr marL="685800" lvl="2" indent="-285750" algn="just">
              <a:spcBef>
                <a:spcPct val="0"/>
              </a:spcBef>
              <a:spcAft>
                <a:spcPts val="0"/>
              </a:spcAft>
              <a:buClr>
                <a:srgbClr val="000000"/>
              </a:buClr>
              <a:buFont typeface="Times New Roman" panose="02020603050405020304" pitchFamily="18" charset="0"/>
              <a:buChar char="―"/>
              <a:defRPr/>
            </a:pPr>
            <a:r>
              <a:rPr lang="en-US" altLang="zh-CN" dirty="0">
                <a:solidFill>
                  <a:srgbClr val="00B0F0"/>
                </a:solidFill>
                <a:cs typeface="Times New Roman" panose="02020603050405020304" pitchFamily="18" charset="0"/>
              </a:rPr>
              <a:t>May        9     (Monday</a:t>
            </a:r>
            <a:r>
              <a:rPr lang="en-US" altLang="zh-CN" dirty="0" smtClean="0">
                <a:solidFill>
                  <a:srgbClr val="00B0F0"/>
                </a:solidFill>
                <a:cs typeface="Times New Roman" panose="02020603050405020304" pitchFamily="18" charset="0"/>
              </a:rPr>
              <a:t>),	07:30am </a:t>
            </a:r>
            <a:r>
              <a:rPr lang="en-US" altLang="zh-CN" dirty="0">
                <a:solidFill>
                  <a:srgbClr val="00B0F0"/>
                </a:solidFill>
                <a:cs typeface="Times New Roman" panose="02020603050405020304" pitchFamily="18" charset="0"/>
              </a:rPr>
              <a:t>- 09:30am ET (Warsaw local PM1 session, 13:30-15:30)</a:t>
            </a:r>
          </a:p>
          <a:p>
            <a:pPr marL="685800" lvl="2" indent="-285750" algn="just">
              <a:spcBef>
                <a:spcPct val="0"/>
              </a:spcBef>
              <a:spcAft>
                <a:spcPts val="0"/>
              </a:spcAft>
              <a:buClr>
                <a:srgbClr val="000000"/>
              </a:buClr>
              <a:buFont typeface="Times New Roman" panose="02020603050405020304" pitchFamily="18" charset="0"/>
              <a:buChar char="―"/>
              <a:defRPr/>
            </a:pPr>
            <a:r>
              <a:rPr lang="en-US" altLang="zh-CN" dirty="0" smtClean="0">
                <a:solidFill>
                  <a:srgbClr val="7030A0"/>
                </a:solidFill>
                <a:cs typeface="Times New Roman" panose="02020603050405020304" pitchFamily="18" charset="0"/>
              </a:rPr>
              <a:t>  </a:t>
            </a:r>
            <a:r>
              <a:rPr lang="en-US" altLang="zh-CN" strike="sngStrike" dirty="0" smtClean="0">
                <a:solidFill>
                  <a:srgbClr val="7030A0"/>
                </a:solidFill>
                <a:cs typeface="Times New Roman" panose="02020603050405020304" pitchFamily="18" charset="0"/>
              </a:rPr>
              <a:t>May        </a:t>
            </a:r>
            <a:r>
              <a:rPr lang="en-US" altLang="zh-CN" strike="sngStrike" dirty="0">
                <a:solidFill>
                  <a:srgbClr val="7030A0"/>
                </a:solidFill>
                <a:cs typeface="Times New Roman" panose="02020603050405020304" pitchFamily="18" charset="0"/>
              </a:rPr>
              <a:t>10   (Tuesday</a:t>
            </a:r>
            <a:r>
              <a:rPr lang="en-US" altLang="zh-CN" strike="sngStrike" dirty="0" smtClean="0">
                <a:solidFill>
                  <a:srgbClr val="7030A0"/>
                </a:solidFill>
                <a:cs typeface="Times New Roman" panose="02020603050405020304" pitchFamily="18" charset="0"/>
              </a:rPr>
              <a:t>),	02:00am </a:t>
            </a:r>
            <a:r>
              <a:rPr lang="en-US" altLang="zh-CN" strike="sngStrike" dirty="0">
                <a:solidFill>
                  <a:srgbClr val="7030A0"/>
                </a:solidFill>
                <a:cs typeface="Times New Roman" panose="02020603050405020304" pitchFamily="18" charset="0"/>
              </a:rPr>
              <a:t>- 04:00am ET (Warsaw local AM1 session, 08:00-10:00)</a:t>
            </a:r>
          </a:p>
          <a:p>
            <a:pPr marL="685800" lvl="2" indent="-285750" algn="just">
              <a:spcBef>
                <a:spcPct val="0"/>
              </a:spcBef>
              <a:spcAft>
                <a:spcPts val="0"/>
              </a:spcAft>
              <a:buClr>
                <a:srgbClr val="000000"/>
              </a:buClr>
              <a:buFont typeface="Times New Roman" panose="02020603050405020304" pitchFamily="18" charset="0"/>
              <a:buChar char="―"/>
              <a:defRPr/>
            </a:pPr>
            <a:r>
              <a:rPr lang="en-US" altLang="zh-CN" dirty="0">
                <a:solidFill>
                  <a:srgbClr val="00B050"/>
                </a:solidFill>
                <a:cs typeface="Times New Roman" panose="02020603050405020304" pitchFamily="18" charset="0"/>
              </a:rPr>
              <a:t>May        10   (Tuesday</a:t>
            </a:r>
            <a:r>
              <a:rPr lang="en-US" altLang="zh-CN" dirty="0" smtClean="0">
                <a:solidFill>
                  <a:srgbClr val="00B050"/>
                </a:solidFill>
                <a:cs typeface="Times New Roman" panose="02020603050405020304" pitchFamily="18" charset="0"/>
              </a:rPr>
              <a:t>),	10:00am </a:t>
            </a:r>
            <a:r>
              <a:rPr lang="en-US" altLang="zh-CN" dirty="0">
                <a:solidFill>
                  <a:srgbClr val="00B050"/>
                </a:solidFill>
                <a:cs typeface="Times New Roman" panose="02020603050405020304" pitchFamily="18" charset="0"/>
              </a:rPr>
              <a:t>- 12:00pm ET (Warsaw local PM2 session, 16:00-18:00)</a:t>
            </a:r>
          </a:p>
          <a:p>
            <a:pPr marL="685800" lvl="2" indent="-285750" algn="just">
              <a:spcBef>
                <a:spcPct val="0"/>
              </a:spcBef>
              <a:spcAft>
                <a:spcPts val="0"/>
              </a:spcAft>
              <a:buClr>
                <a:srgbClr val="000000"/>
              </a:buClr>
              <a:buFont typeface="Times New Roman" panose="02020603050405020304" pitchFamily="18" charset="0"/>
              <a:buChar char="―"/>
              <a:defRPr/>
            </a:pPr>
            <a:r>
              <a:rPr lang="en-US" altLang="zh-CN" dirty="0" smtClean="0">
                <a:solidFill>
                  <a:srgbClr val="7030A0"/>
                </a:solidFill>
                <a:cs typeface="Times New Roman" panose="02020603050405020304" pitchFamily="18" charset="0"/>
              </a:rPr>
              <a:t>  May        </a:t>
            </a:r>
            <a:r>
              <a:rPr lang="en-US" altLang="zh-CN" dirty="0">
                <a:solidFill>
                  <a:srgbClr val="7030A0"/>
                </a:solidFill>
                <a:cs typeface="Times New Roman" panose="02020603050405020304" pitchFamily="18" charset="0"/>
              </a:rPr>
              <a:t>11   (Wednesday</a:t>
            </a:r>
            <a:r>
              <a:rPr lang="en-US" altLang="zh-CN" dirty="0" smtClean="0">
                <a:solidFill>
                  <a:srgbClr val="7030A0"/>
                </a:solidFill>
                <a:cs typeface="Times New Roman" panose="02020603050405020304" pitchFamily="18" charset="0"/>
              </a:rPr>
              <a:t>),02:00am </a:t>
            </a:r>
            <a:r>
              <a:rPr lang="en-US" altLang="zh-CN" dirty="0">
                <a:solidFill>
                  <a:srgbClr val="7030A0"/>
                </a:solidFill>
                <a:cs typeface="Times New Roman" panose="02020603050405020304" pitchFamily="18" charset="0"/>
              </a:rPr>
              <a:t>- 04:00am ET (Warsaw local AM1 session, 08:00-10:00)</a:t>
            </a:r>
          </a:p>
          <a:p>
            <a:pPr marL="685800" lvl="2" indent="-285750" algn="just">
              <a:spcBef>
                <a:spcPct val="0"/>
              </a:spcBef>
              <a:spcAft>
                <a:spcPts val="0"/>
              </a:spcAft>
              <a:buClr>
                <a:srgbClr val="000000"/>
              </a:buClr>
              <a:buFont typeface="Times New Roman" panose="02020603050405020304" pitchFamily="18" charset="0"/>
              <a:buChar char="―"/>
              <a:defRPr/>
            </a:pPr>
            <a:r>
              <a:rPr lang="en-US" altLang="zh-CN" dirty="0">
                <a:solidFill>
                  <a:srgbClr val="00B050"/>
                </a:solidFill>
                <a:cs typeface="Times New Roman" panose="02020603050405020304" pitchFamily="18" charset="0"/>
              </a:rPr>
              <a:t>May        11   (Wednesday</a:t>
            </a:r>
            <a:r>
              <a:rPr lang="en-US" altLang="zh-CN" dirty="0" smtClean="0">
                <a:solidFill>
                  <a:srgbClr val="00B050"/>
                </a:solidFill>
                <a:cs typeface="Times New Roman" panose="02020603050405020304" pitchFamily="18" charset="0"/>
              </a:rPr>
              <a:t>),	10:00am </a:t>
            </a:r>
            <a:r>
              <a:rPr lang="en-US" altLang="zh-CN" dirty="0">
                <a:solidFill>
                  <a:srgbClr val="00B050"/>
                </a:solidFill>
                <a:cs typeface="Times New Roman" panose="02020603050405020304" pitchFamily="18" charset="0"/>
              </a:rPr>
              <a:t>- 12:00pm ET (Warsaw local PM2 session, 16:00-18:00)</a:t>
            </a:r>
          </a:p>
          <a:p>
            <a:pPr marL="685800" lvl="2" indent="-285750" algn="just">
              <a:spcBef>
                <a:spcPct val="0"/>
              </a:spcBef>
              <a:spcAft>
                <a:spcPts val="0"/>
              </a:spcAft>
              <a:buClr>
                <a:srgbClr val="000000"/>
              </a:buClr>
              <a:buFont typeface="Times New Roman" panose="02020603050405020304" pitchFamily="18" charset="0"/>
              <a:buChar char="―"/>
              <a:defRPr/>
            </a:pPr>
            <a:r>
              <a:rPr lang="en-US" altLang="zh-CN" dirty="0">
                <a:solidFill>
                  <a:srgbClr val="00B050"/>
                </a:solidFill>
                <a:cs typeface="Times New Roman" panose="02020603050405020304" pitchFamily="18" charset="0"/>
              </a:rPr>
              <a:t>May        12   (Thursday</a:t>
            </a:r>
            <a:r>
              <a:rPr lang="en-US" altLang="zh-CN" dirty="0" smtClean="0">
                <a:solidFill>
                  <a:srgbClr val="00B050"/>
                </a:solidFill>
                <a:cs typeface="Times New Roman" panose="02020603050405020304" pitchFamily="18" charset="0"/>
              </a:rPr>
              <a:t>),	10:00am </a:t>
            </a:r>
            <a:r>
              <a:rPr lang="en-US" altLang="zh-CN" dirty="0">
                <a:solidFill>
                  <a:srgbClr val="00B050"/>
                </a:solidFill>
                <a:cs typeface="Times New Roman" panose="02020603050405020304" pitchFamily="18" charset="0"/>
              </a:rPr>
              <a:t>- 12:00pm ET (Warsaw local PM2 session, 16:00-18:00</a:t>
            </a:r>
            <a:r>
              <a:rPr lang="en-US" altLang="zh-CN" dirty="0" smtClean="0">
                <a:solidFill>
                  <a:srgbClr val="00B050"/>
                </a:solidFill>
                <a:cs typeface="Times New Roman" panose="02020603050405020304" pitchFamily="18" charset="0"/>
              </a:rPr>
              <a:t>)</a:t>
            </a:r>
            <a:r>
              <a:rPr lang="en-US" altLang="zh-CN" sz="100" kern="0" dirty="0">
                <a:solidFill>
                  <a:srgbClr val="FF0000"/>
                </a:solidFill>
                <a:cs typeface="Times New Roman" panose="02020603050405020304" pitchFamily="18" charset="0"/>
              </a:rPr>
              <a:t>	</a:t>
            </a:r>
            <a:endParaRPr lang="en-US" altLang="zh-CN" sz="100" b="1" dirty="0">
              <a:cs typeface="Times New Roman" panose="02020603050405020304" pitchFamily="18" charset="0"/>
            </a:endParaRPr>
          </a:p>
          <a:p>
            <a:pPr marL="0" lvl="1" indent="0" algn="just">
              <a:spcBef>
                <a:spcPct val="0"/>
              </a:spcBef>
              <a:spcAft>
                <a:spcPts val="300"/>
              </a:spcAft>
              <a:buClr>
                <a:srgbClr val="000000"/>
              </a:buClr>
              <a:buNone/>
              <a:defRPr/>
            </a:pPr>
            <a:endParaRPr lang="en-US" altLang="zh-CN" sz="1200" dirty="0" smtClean="0">
              <a:cs typeface="Times New Roman" panose="02020603050405020304" pitchFamily="18" charset="0"/>
            </a:endParaRPr>
          </a:p>
          <a:p>
            <a:pPr marL="0" lvl="1" indent="0" algn="just">
              <a:spcBef>
                <a:spcPct val="0"/>
              </a:spcBef>
              <a:spcAft>
                <a:spcPts val="300"/>
              </a:spcAft>
              <a:buClr>
                <a:srgbClr val="000000"/>
              </a:buClr>
              <a:buNone/>
              <a:defRPr/>
            </a:pPr>
            <a:r>
              <a:rPr lang="en-US" altLang="zh-CN" sz="1200" dirty="0" smtClean="0">
                <a:cs typeface="Times New Roman" panose="02020603050405020304" pitchFamily="18" charset="0"/>
              </a:rPr>
              <a:t>** </a:t>
            </a:r>
            <a:r>
              <a:rPr lang="en-US" altLang="zh-CN" sz="1200" dirty="0">
                <a:cs typeface="Times New Roman" panose="02020603050405020304" pitchFamily="18" charset="0"/>
              </a:rPr>
              <a:t>Note: </a:t>
            </a:r>
          </a:p>
          <a:p>
            <a:pPr marL="0" lvl="1" indent="0" algn="just">
              <a:spcBef>
                <a:spcPct val="0"/>
              </a:spcBef>
              <a:spcAft>
                <a:spcPts val="300"/>
              </a:spcAft>
              <a:buClr>
                <a:srgbClr val="000000"/>
              </a:buClr>
              <a:buNone/>
              <a:defRPr/>
            </a:pPr>
            <a:r>
              <a:rPr lang="en-US" altLang="zh-CN" sz="1050" dirty="0">
                <a:cs typeface="Times New Roman" panose="02020603050405020304" pitchFamily="18" charset="0"/>
              </a:rPr>
              <a:t>1. when conflict with CAC, the call will be changed from </a:t>
            </a:r>
            <a:r>
              <a:rPr lang="en-US" altLang="zh-CN" sz="1050" dirty="0" smtClean="0">
                <a:solidFill>
                  <a:srgbClr val="FF3300"/>
                </a:solidFill>
                <a:cs typeface="Times New Roman" panose="02020603050405020304" pitchFamily="18" charset="0"/>
              </a:rPr>
              <a:t>10am</a:t>
            </a:r>
            <a:r>
              <a:rPr lang="en-US" altLang="zh-CN" sz="1050" dirty="0" smtClean="0">
                <a:cs typeface="Times New Roman" panose="02020603050405020304" pitchFamily="18" charset="0"/>
              </a:rPr>
              <a:t> </a:t>
            </a:r>
            <a:r>
              <a:rPr lang="en-US" altLang="zh-CN" sz="1050" dirty="0">
                <a:cs typeface="Times New Roman" panose="02020603050405020304" pitchFamily="18" charset="0"/>
              </a:rPr>
              <a:t>-</a:t>
            </a:r>
            <a:r>
              <a:rPr lang="en-US" altLang="zh-CN" sz="1050" dirty="0" smtClean="0">
                <a:cs typeface="Times New Roman" panose="02020603050405020304" pitchFamily="18" charset="0"/>
              </a:rPr>
              <a:t>12:00pm </a:t>
            </a:r>
            <a:r>
              <a:rPr lang="en-US" altLang="zh-CN" sz="1050" dirty="0">
                <a:cs typeface="Times New Roman" panose="02020603050405020304" pitchFamily="18" charset="0"/>
              </a:rPr>
              <a:t>to </a:t>
            </a:r>
            <a:r>
              <a:rPr lang="en-US" altLang="zh-CN" sz="1050" dirty="0" smtClean="0">
                <a:solidFill>
                  <a:srgbClr val="FF3300"/>
                </a:solidFill>
                <a:cs typeface="Times New Roman" panose="02020603050405020304" pitchFamily="18" charset="0"/>
              </a:rPr>
              <a:t>11am</a:t>
            </a:r>
            <a:r>
              <a:rPr lang="en-US" altLang="zh-CN" sz="1050" dirty="0" smtClean="0">
                <a:cs typeface="Times New Roman" panose="02020603050405020304" pitchFamily="18" charset="0"/>
              </a:rPr>
              <a:t> </a:t>
            </a:r>
            <a:r>
              <a:rPr lang="en-US" altLang="zh-CN" sz="1050" dirty="0">
                <a:cs typeface="Times New Roman" panose="02020603050405020304" pitchFamily="18" charset="0"/>
              </a:rPr>
              <a:t>-</a:t>
            </a:r>
            <a:r>
              <a:rPr lang="en-US" altLang="zh-CN" sz="1050" dirty="0" smtClean="0">
                <a:cs typeface="Times New Roman" panose="02020603050405020304" pitchFamily="18" charset="0"/>
              </a:rPr>
              <a:t>12:00pm (March - May </a:t>
            </a:r>
            <a:r>
              <a:rPr lang="en-US" altLang="zh-CN" sz="1050" dirty="0">
                <a:cs typeface="Times New Roman" panose="02020603050405020304" pitchFamily="18" charset="0"/>
              </a:rPr>
              <a:t>2022 CAC calls (TBD</a:t>
            </a:r>
            <a:r>
              <a:rPr lang="en-US" altLang="zh-CN" sz="1050" dirty="0" smtClean="0">
                <a:cs typeface="Times New Roman" panose="02020603050405020304" pitchFamily="18" charset="0"/>
              </a:rPr>
              <a:t>):   )</a:t>
            </a:r>
            <a:endParaRPr lang="en-US" altLang="zh-CN" sz="1050" dirty="0">
              <a:cs typeface="Times New Roman" panose="02020603050405020304" pitchFamily="18" charset="0"/>
            </a:endParaRPr>
          </a:p>
          <a:p>
            <a:pPr marL="0" lvl="1" indent="0" algn="just">
              <a:spcBef>
                <a:spcPct val="0"/>
              </a:spcBef>
              <a:spcAft>
                <a:spcPts val="300"/>
              </a:spcAft>
              <a:buClr>
                <a:srgbClr val="000000"/>
              </a:buClr>
              <a:buNone/>
              <a:defRPr/>
            </a:pPr>
            <a:r>
              <a:rPr lang="en-US" altLang="zh-CN" sz="1050" dirty="0" smtClean="0">
                <a:cs typeface="Times New Roman" panose="02020603050405020304" pitchFamily="18" charset="0"/>
              </a:rPr>
              <a:t>2. </a:t>
            </a:r>
            <a:r>
              <a:rPr lang="en-US" altLang="zh-CN" sz="1050" dirty="0">
                <a:cs typeface="MS PGothic" charset="0"/>
              </a:rPr>
              <a:t>Thursday </a:t>
            </a:r>
            <a:r>
              <a:rPr lang="en-US" altLang="zh-CN" sz="1050" dirty="0" smtClean="0">
                <a:solidFill>
                  <a:srgbClr val="00B0F0"/>
                </a:solidFill>
                <a:cs typeface="Times New Roman" panose="02020603050405020304" pitchFamily="18" charset="0"/>
              </a:rPr>
              <a:t>23:00 </a:t>
            </a:r>
            <a:r>
              <a:rPr lang="en-US" altLang="zh-CN" sz="1050" dirty="0">
                <a:solidFill>
                  <a:srgbClr val="00B0F0"/>
                </a:solidFill>
                <a:cs typeface="Times New Roman" panose="02020603050405020304" pitchFamily="18" charset="0"/>
              </a:rPr>
              <a:t>- 01:00am ET </a:t>
            </a:r>
            <a:r>
              <a:rPr lang="en-US" altLang="zh-CN" sz="1050" dirty="0" smtClean="0">
                <a:cs typeface="MS PGothic" charset="0"/>
              </a:rPr>
              <a:t>(</a:t>
            </a:r>
            <a:r>
              <a:rPr lang="en-US" altLang="zh-CN" sz="1050" dirty="0">
                <a:cs typeface="MS PGothic" charset="0"/>
              </a:rPr>
              <a:t>Thursday </a:t>
            </a:r>
            <a:r>
              <a:rPr lang="en-US" altLang="zh-CN" sz="1050" dirty="0" smtClean="0">
                <a:cs typeface="MS PGothic" charset="0"/>
              </a:rPr>
              <a:t>20</a:t>
            </a:r>
            <a:r>
              <a:rPr lang="zh-CN" altLang="en-US" sz="1050" dirty="0" smtClean="0">
                <a:cs typeface="MS PGothic" charset="0"/>
              </a:rPr>
              <a:t>：</a:t>
            </a:r>
            <a:r>
              <a:rPr lang="en-US" altLang="zh-CN" sz="1050" dirty="0">
                <a:cs typeface="MS PGothic" charset="0"/>
              </a:rPr>
              <a:t>00  </a:t>
            </a:r>
            <a:r>
              <a:rPr lang="en-US" altLang="zh-CN" sz="1050" dirty="0" smtClean="0">
                <a:cs typeface="MS PGothic" charset="0"/>
              </a:rPr>
              <a:t>– 22:00 </a:t>
            </a:r>
            <a:r>
              <a:rPr lang="en-US" altLang="zh-CN" sz="1050" dirty="0">
                <a:cs typeface="MS PGothic" charset="0"/>
              </a:rPr>
              <a:t>PT, Friday </a:t>
            </a:r>
            <a:r>
              <a:rPr lang="en-US" altLang="zh-CN" sz="1050" dirty="0" smtClean="0">
                <a:cs typeface="MS PGothic" charset="0"/>
              </a:rPr>
              <a:t>11am-13:00 </a:t>
            </a:r>
            <a:r>
              <a:rPr lang="en-US" altLang="zh-CN" sz="1050" dirty="0">
                <a:cs typeface="MS PGothic" charset="0"/>
              </a:rPr>
              <a:t>in China, Friday 5am-7am in Israel, Friday 4am – 6am in Central Europe), and </a:t>
            </a:r>
            <a:r>
              <a:rPr lang="en-US" altLang="zh-CN" sz="1050" dirty="0">
                <a:solidFill>
                  <a:srgbClr val="0000FF"/>
                </a:solidFill>
                <a:cs typeface="MS PGothic" charset="0"/>
              </a:rPr>
              <a:t>Sang Kim </a:t>
            </a:r>
            <a:r>
              <a:rPr lang="en-US" altLang="zh-CN" sz="1050" dirty="0">
                <a:cs typeface="MS PGothic" charset="0"/>
              </a:rPr>
              <a:t>will help to take the minutes for these slots.</a:t>
            </a:r>
            <a:endParaRPr lang="zh-CN" altLang="en-US" sz="1050" dirty="0"/>
          </a:p>
        </p:txBody>
      </p:sp>
      <p:graphicFrame>
        <p:nvGraphicFramePr>
          <p:cNvPr id="2" name="表格 1"/>
          <p:cNvGraphicFramePr>
            <a:graphicFrameLocks noGrp="1"/>
          </p:cNvGraphicFramePr>
          <p:nvPr>
            <p:extLst>
              <p:ext uri="{D42A27DB-BD31-4B8C-83A1-F6EECF244321}">
                <p14:modId xmlns:p14="http://schemas.microsoft.com/office/powerpoint/2010/main" val="467633383"/>
              </p:ext>
            </p:extLst>
          </p:nvPr>
        </p:nvGraphicFramePr>
        <p:xfrm>
          <a:off x="8108949" y="4191000"/>
          <a:ext cx="4054476" cy="1597025"/>
        </p:xfrm>
        <a:graphic>
          <a:graphicData uri="http://schemas.openxmlformats.org/drawingml/2006/table">
            <a:tbl>
              <a:tblPr firstRow="1" firstCol="1" bandRow="1"/>
              <a:tblGrid>
                <a:gridCol w="620017"/>
                <a:gridCol w="1165321"/>
                <a:gridCol w="776880"/>
                <a:gridCol w="699192"/>
                <a:gridCol w="793066"/>
              </a:tblGrid>
              <a:tr h="262890">
                <a:tc>
                  <a:txBody>
                    <a:bodyPr/>
                    <a:lstStyle/>
                    <a:p>
                      <a:pPr>
                        <a:spcAft>
                          <a:spcPts val="0"/>
                        </a:spcAft>
                      </a:pPr>
                      <a:r>
                        <a:rPr lang="en-US" sz="900" dirty="0">
                          <a:solidFill>
                            <a:srgbClr val="1F497D"/>
                          </a:solidFill>
                          <a:effectLst/>
                          <a:highlight>
                            <a:srgbClr val="00FF00"/>
                          </a:highlight>
                          <a:latin typeface="Calibri" panose="020F0502020204030204" pitchFamily="34" charset="0"/>
                          <a:ea typeface="宋体" panose="02010600030101010101" pitchFamily="2" charset="-122"/>
                        </a:rPr>
                        <a:t> </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highlight>
                            <a:srgbClr val="00FF00"/>
                          </a:highlight>
                          <a:latin typeface="Calibri" panose="020F0502020204030204" pitchFamily="34" charset="0"/>
                          <a:ea typeface="宋体" panose="02010600030101010101" pitchFamily="2" charset="-122"/>
                        </a:rPr>
                        <a:t>Time Central Europe</a:t>
                      </a:r>
                      <a:br>
                        <a:rPr lang="en-US" sz="900">
                          <a:solidFill>
                            <a:srgbClr val="1F497D"/>
                          </a:solidFill>
                          <a:effectLst/>
                          <a:highlight>
                            <a:srgbClr val="00FF00"/>
                          </a:highlight>
                          <a:latin typeface="Calibri" panose="020F0502020204030204" pitchFamily="34" charset="0"/>
                          <a:ea typeface="宋体" panose="02010600030101010101" pitchFamily="2" charset="-122"/>
                        </a:rPr>
                      </a:br>
                      <a:r>
                        <a:rPr lang="en-US" sz="900">
                          <a:solidFill>
                            <a:srgbClr val="1F497D"/>
                          </a:solidFill>
                          <a:effectLst/>
                          <a:highlight>
                            <a:srgbClr val="00FF00"/>
                          </a:highlight>
                          <a:latin typeface="Calibri" panose="020F0502020204030204" pitchFamily="34" charset="0"/>
                          <a:ea typeface="宋体" panose="02010600030101010101" pitchFamily="2" charset="-122"/>
                        </a:rPr>
                        <a:t>Warsaw </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highlight>
                            <a:srgbClr val="00FF00"/>
                          </a:highlight>
                          <a:latin typeface="Calibri" panose="020F0502020204030204" pitchFamily="34" charset="0"/>
                          <a:ea typeface="宋体" panose="02010600030101010101" pitchFamily="2" charset="-122"/>
                        </a:rPr>
                        <a:t>Eastern Time</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highlight>
                            <a:srgbClr val="00FF00"/>
                          </a:highlight>
                          <a:latin typeface="Calibri" panose="020F0502020204030204" pitchFamily="34" charset="0"/>
                          <a:ea typeface="宋体" panose="02010600030101010101" pitchFamily="2" charset="-122"/>
                        </a:rPr>
                        <a:t>Pacific time</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highlight>
                            <a:srgbClr val="00FF00"/>
                          </a:highlight>
                          <a:latin typeface="Calibri" panose="020F0502020204030204" pitchFamily="34" charset="0"/>
                          <a:ea typeface="宋体" panose="02010600030101010101" pitchFamily="2" charset="-122"/>
                        </a:rPr>
                        <a:t>Beijing Time</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7800">
                <a:tc>
                  <a:txBody>
                    <a:bodyPr/>
                    <a:lstStyle/>
                    <a:p>
                      <a:pPr>
                        <a:spcAft>
                          <a:spcPts val="0"/>
                        </a:spcAft>
                      </a:pPr>
                      <a:r>
                        <a:rPr lang="en-US" sz="900" dirty="0">
                          <a:solidFill>
                            <a:srgbClr val="1F497D"/>
                          </a:solidFill>
                          <a:effectLst/>
                          <a:latin typeface="Calibri" panose="020F0502020204030204" pitchFamily="34" charset="0"/>
                          <a:ea typeface="宋体" panose="02010600030101010101" pitchFamily="2" charset="-122"/>
                        </a:rPr>
                        <a:t>AM1</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08:00-10:00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02:00-04:00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23:00-01:00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14:00-16:00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0815">
                <a:tc>
                  <a:txBody>
                    <a:bodyPr/>
                    <a:lstStyle/>
                    <a:p>
                      <a:pPr>
                        <a:spcAft>
                          <a:spcPts val="0"/>
                        </a:spcAft>
                      </a:pPr>
                      <a:r>
                        <a:rPr lang="en-US" sz="900" dirty="0">
                          <a:solidFill>
                            <a:srgbClr val="1F497D"/>
                          </a:solidFill>
                          <a:effectLst/>
                          <a:latin typeface="Calibri" panose="020F0502020204030204" pitchFamily="34" charset="0"/>
                          <a:ea typeface="宋体" panose="02010600030101010101" pitchFamily="2" charset="-122"/>
                        </a:rPr>
                        <a:t>AM2</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dirty="0">
                          <a:solidFill>
                            <a:srgbClr val="1F497D"/>
                          </a:solidFill>
                          <a:effectLst/>
                          <a:latin typeface="Calibri" panose="020F0502020204030204" pitchFamily="34" charset="0"/>
                          <a:ea typeface="宋体" panose="02010600030101010101" pitchFamily="2" charset="-122"/>
                        </a:rPr>
                        <a:t>10:30-12:30</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04:30-06:30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01:30-03:30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16:30-18:30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5100">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 </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CN" sz="900">
                          <a:solidFill>
                            <a:srgbClr val="1F497D"/>
                          </a:solidFill>
                          <a:effectLst/>
                          <a:latin typeface="Calibri" panose="020F0502020204030204" pitchFamily="34" charset="0"/>
                          <a:ea typeface="微软雅黑" panose="020B0503020204020204" pitchFamily="34" charset="-122"/>
                        </a:rPr>
                        <a:t>　</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zh-CN" sz="700">
                        <a:effectLst/>
                        <a:latin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zh-CN" sz="700">
                        <a:effectLst/>
                        <a:latin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zh-CN" sz="700">
                        <a:effectLst/>
                        <a:latin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7165">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PM1</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13:30-15:30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dirty="0">
                          <a:solidFill>
                            <a:srgbClr val="1F497D"/>
                          </a:solidFill>
                          <a:effectLst/>
                          <a:latin typeface="Calibri" panose="020F0502020204030204" pitchFamily="34" charset="0"/>
                          <a:ea typeface="宋体" panose="02010600030101010101" pitchFamily="2" charset="-122"/>
                        </a:rPr>
                        <a:t>07:30-09:30</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dirty="0">
                          <a:solidFill>
                            <a:srgbClr val="1F497D"/>
                          </a:solidFill>
                          <a:effectLst/>
                          <a:latin typeface="Calibri" panose="020F0502020204030204" pitchFamily="34" charset="0"/>
                          <a:ea typeface="宋体" panose="02010600030101010101" pitchFamily="2" charset="-122"/>
                        </a:rPr>
                        <a:t>04:30-06:30</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19:30-21:30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1450">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PM2</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FF0000"/>
                          </a:solidFill>
                          <a:effectLst/>
                          <a:latin typeface="Calibri" panose="020F0502020204030204" pitchFamily="34" charset="0"/>
                          <a:ea typeface="宋体" panose="02010600030101010101" pitchFamily="2" charset="-122"/>
                        </a:rPr>
                        <a:t>16:00-18:00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FF0000"/>
                          </a:solidFill>
                          <a:effectLst/>
                          <a:latin typeface="Calibri" panose="020F0502020204030204" pitchFamily="34" charset="0"/>
                          <a:ea typeface="宋体" panose="02010600030101010101" pitchFamily="2" charset="-122"/>
                        </a:rPr>
                        <a:t>10:00-12:00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dirty="0">
                          <a:solidFill>
                            <a:srgbClr val="FF0000"/>
                          </a:solidFill>
                          <a:effectLst/>
                          <a:latin typeface="Calibri" panose="020F0502020204030204" pitchFamily="34" charset="0"/>
                          <a:ea typeface="宋体" panose="02010600030101010101" pitchFamily="2" charset="-122"/>
                        </a:rPr>
                        <a:t>07:00-09:00</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FF0000"/>
                          </a:solidFill>
                          <a:effectLst/>
                          <a:latin typeface="Calibri" panose="020F0502020204030204" pitchFamily="34" charset="0"/>
                          <a:ea typeface="宋体" panose="02010600030101010101" pitchFamily="2" charset="-122"/>
                        </a:rPr>
                        <a:t>22:00-00:00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820">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 </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CN" sz="900">
                          <a:solidFill>
                            <a:srgbClr val="1F497D"/>
                          </a:solidFill>
                          <a:effectLst/>
                          <a:latin typeface="Calibri" panose="020F0502020204030204" pitchFamily="34" charset="0"/>
                          <a:ea typeface="微软雅黑" panose="020B0503020204020204" pitchFamily="34" charset="-122"/>
                        </a:rPr>
                        <a:t>　</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zh-CN" sz="700">
                        <a:effectLst/>
                        <a:latin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zh-CN" sz="700">
                        <a:effectLst/>
                        <a:latin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zh-CN" sz="700">
                        <a:effectLst/>
                        <a:latin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6055">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Evening 1</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dirty="0">
                          <a:solidFill>
                            <a:srgbClr val="1F497D"/>
                          </a:solidFill>
                          <a:effectLst/>
                          <a:latin typeface="Calibri" panose="020F0502020204030204" pitchFamily="34" charset="0"/>
                          <a:ea typeface="宋体" panose="02010600030101010101" pitchFamily="2" charset="-122"/>
                        </a:rPr>
                        <a:t>19:30-21:30</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13:30-15:30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10:30-12:30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01:30-03:30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450">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Evening 2</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22:00-00:00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a:solidFill>
                            <a:srgbClr val="1F497D"/>
                          </a:solidFill>
                          <a:effectLst/>
                          <a:latin typeface="Calibri" panose="020F0502020204030204" pitchFamily="34" charset="0"/>
                          <a:ea typeface="宋体" panose="02010600030101010101" pitchFamily="2" charset="-122"/>
                        </a:rPr>
                        <a:t>16:00-18:00</a:t>
                      </a:r>
                      <a:endParaRPr lang="zh-CN" sz="90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dirty="0">
                          <a:solidFill>
                            <a:srgbClr val="1F497D"/>
                          </a:solidFill>
                          <a:effectLst/>
                          <a:latin typeface="Calibri" panose="020F0502020204030204" pitchFamily="34" charset="0"/>
                          <a:ea typeface="宋体" panose="02010600030101010101" pitchFamily="2" charset="-122"/>
                        </a:rPr>
                        <a:t>13:00-15:00</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900" dirty="0">
                          <a:solidFill>
                            <a:srgbClr val="1F497D"/>
                          </a:solidFill>
                          <a:effectLst/>
                          <a:latin typeface="Calibri" panose="020F0502020204030204" pitchFamily="34" charset="0"/>
                          <a:ea typeface="宋体" panose="02010600030101010101" pitchFamily="2" charset="-122"/>
                        </a:rPr>
                        <a:t>04:00-06:00</a:t>
                      </a:r>
                      <a:endParaRPr lang="zh-CN" sz="900" dirty="0">
                        <a:effectLst/>
                        <a:latin typeface="Calibri" panose="020F0502020204030204" pitchFamily="34" charset="0"/>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168791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txBox="1">
            <a:spLocks noChangeArrowheads="1"/>
          </p:cNvSpPr>
          <p:nvPr/>
        </p:nvSpPr>
        <p:spPr bwMode="auto">
          <a:xfrm>
            <a:off x="2247900" y="5334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None/>
            </a:pPr>
            <a:r>
              <a:rPr lang="en-US" altLang="zh-CN" sz="4000" dirty="0"/>
              <a:t>Motion 67 (</a:t>
            </a:r>
            <a:r>
              <a:rPr lang="en-US" altLang="zh-CN" sz="4000" dirty="0">
                <a:solidFill>
                  <a:srgbClr val="0000FF"/>
                </a:solidFill>
              </a:rPr>
              <a:t>March 8</a:t>
            </a:r>
            <a:r>
              <a:rPr lang="en-US" altLang="zh-CN" sz="4000" dirty="0" smtClean="0"/>
              <a:t>)</a:t>
            </a:r>
            <a:endParaRPr lang="en-US" altLang="zh-CN" sz="4000" dirty="0"/>
          </a:p>
        </p:txBody>
      </p:sp>
      <p:sp>
        <p:nvSpPr>
          <p:cNvPr id="5" name="Rectangle 3"/>
          <p:cNvSpPr txBox="1">
            <a:spLocks noChangeArrowheads="1"/>
          </p:cNvSpPr>
          <p:nvPr/>
        </p:nvSpPr>
        <p:spPr bwMode="auto">
          <a:xfrm>
            <a:off x="914400" y="990600"/>
            <a:ext cx="103632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lvl="1" algn="just">
              <a:defRPr/>
            </a:pPr>
            <a:endParaRPr lang="en-US" altLang="zh-CN" sz="900" kern="0" dirty="0"/>
          </a:p>
          <a:p>
            <a:pPr marL="342900" lvl="1" indent="-342900" algn="just">
              <a:buFont typeface="Arial" panose="020B0604020202020204" pitchFamily="34" charset="0"/>
              <a:buChar char="•"/>
              <a:defRPr/>
            </a:pPr>
            <a:r>
              <a:rPr lang="en-US" altLang="zh-CN" sz="1800" b="1" kern="0" dirty="0"/>
              <a:t>Move to add the following to the </a:t>
            </a:r>
            <a:r>
              <a:rPr lang="en-US" altLang="zh-CN" sz="1800" b="1" kern="0" dirty="0" err="1"/>
              <a:t>TGbf</a:t>
            </a:r>
            <a:r>
              <a:rPr lang="en-US" altLang="zh-CN" sz="1800" b="1" kern="0" dirty="0"/>
              <a:t> SFD:</a:t>
            </a:r>
          </a:p>
          <a:p>
            <a:pPr lvl="1">
              <a:buFont typeface="Arial" panose="020B0604020202020204" pitchFamily="34" charset="0"/>
              <a:buChar char="–"/>
              <a:defRPr/>
            </a:pPr>
            <a:r>
              <a:rPr lang="en-US" altLang="zh-CN" sz="1600" dirty="0"/>
              <a:t>Enhance the sensing procedure initiated by an AP to optionally allow sensing responder to sensing responder </a:t>
            </a:r>
            <a:r>
              <a:rPr lang="en-US" altLang="zh-CN" sz="1600" dirty="0" smtClean="0"/>
              <a:t>NDP measurement.</a:t>
            </a:r>
            <a:endParaRPr lang="en-US" altLang="zh-CN" sz="1600" dirty="0"/>
          </a:p>
          <a:p>
            <a:pPr marL="457200" lvl="1" indent="0">
              <a:buNone/>
              <a:defRPr/>
            </a:pPr>
            <a:endParaRPr lang="en-US" altLang="zh-CN" sz="1600" dirty="0"/>
          </a:p>
          <a:p>
            <a:pPr marL="342900" lvl="1" indent="-342900" algn="just">
              <a:buFont typeface="Arial" panose="020B0604020202020204" pitchFamily="34" charset="0"/>
              <a:buChar char="•"/>
              <a:defRPr/>
            </a:pPr>
            <a:endParaRPr lang="en-US" altLang="zh-CN" sz="1800" b="1" kern="0" dirty="0"/>
          </a:p>
          <a:p>
            <a:pPr marL="342900" lvl="1" indent="-342900" algn="just">
              <a:buFont typeface="Arial" panose="020B0604020202020204" pitchFamily="34" charset="0"/>
              <a:buChar char="•"/>
              <a:defRPr/>
            </a:pPr>
            <a:r>
              <a:rPr lang="en-US" altLang="zh-CN" sz="1800" b="1" kern="0" dirty="0"/>
              <a:t>Move: </a:t>
            </a:r>
            <a:r>
              <a:rPr lang="en-US" altLang="zh-CN" sz="1800" b="1" kern="0" dirty="0" smtClean="0"/>
              <a:t>Sang Kim</a:t>
            </a:r>
            <a:r>
              <a:rPr lang="en-US" altLang="zh-CN" sz="1800" b="1" kern="0" dirty="0"/>
              <a:t>	</a:t>
            </a:r>
            <a:r>
              <a:rPr lang="en-US" altLang="zh-CN" sz="1800" b="1" dirty="0"/>
              <a:t>	</a:t>
            </a:r>
            <a:r>
              <a:rPr lang="en-US" altLang="zh-CN" sz="1800" b="1" kern="0" dirty="0"/>
              <a:t>Second: Solomon Trainin</a:t>
            </a:r>
          </a:p>
          <a:p>
            <a:pPr marL="342900" lvl="1" indent="-342900" algn="just">
              <a:buFont typeface="Arial" panose="020B0604020202020204" pitchFamily="34" charset="0"/>
              <a:buChar char="•"/>
              <a:defRPr/>
            </a:pPr>
            <a:r>
              <a:rPr lang="en-US" altLang="zh-CN" sz="1800" b="1" kern="0" dirty="0" smtClean="0"/>
              <a:t>Result: </a:t>
            </a:r>
            <a:r>
              <a:rPr lang="en-US" altLang="zh-CN" sz="1600" dirty="0">
                <a:highlight>
                  <a:srgbClr val="00FF00"/>
                </a:highlight>
              </a:rPr>
              <a:t>Approved by unanimous consent</a:t>
            </a:r>
            <a:endParaRPr lang="en-US" altLang="zh-CN" sz="1050" kern="0" dirty="0"/>
          </a:p>
          <a:p>
            <a:pPr marL="342900" lvl="1" indent="-342900" algn="just">
              <a:buFont typeface="Arial" panose="020B0604020202020204" pitchFamily="34" charset="0"/>
              <a:buChar char="•"/>
              <a:defRPr/>
            </a:pPr>
            <a:endParaRPr lang="en-US" altLang="zh-CN" sz="1050" kern="0" dirty="0"/>
          </a:p>
          <a:p>
            <a:pPr marL="0" lvl="1" indent="0">
              <a:buNone/>
              <a:defRPr/>
            </a:pPr>
            <a:endParaRPr lang="en-US" altLang="zh-CN" sz="1100" kern="0" dirty="0"/>
          </a:p>
          <a:p>
            <a:pPr marL="0" lvl="1" indent="0">
              <a:buNone/>
              <a:defRPr/>
            </a:pPr>
            <a:r>
              <a:rPr lang="en-US" altLang="zh-CN" sz="1600" kern="0" dirty="0"/>
              <a:t>Note</a:t>
            </a:r>
            <a:r>
              <a:rPr lang="zh-CN" altLang="en-US" sz="1600" kern="0" dirty="0"/>
              <a:t>：  </a:t>
            </a:r>
            <a:endParaRPr lang="en-US" altLang="zh-CN" sz="1600" kern="0" dirty="0"/>
          </a:p>
          <a:p>
            <a:pPr marL="628650" lvl="2">
              <a:buFont typeface="微软雅黑" panose="020B0503020204020204" pitchFamily="34" charset="-122"/>
              <a:buChar char="–"/>
              <a:defRPr/>
            </a:pPr>
            <a:r>
              <a:rPr lang="en-US" altLang="zh-CN" kern="0" dirty="0" smtClean="0"/>
              <a:t>Related </a:t>
            </a:r>
            <a:r>
              <a:rPr lang="en-US" altLang="zh-CN" kern="0" dirty="0"/>
              <a:t>document </a:t>
            </a:r>
            <a:r>
              <a:rPr lang="en-US" altLang="zh-CN" kern="0" dirty="0" smtClean="0"/>
              <a:t>22/ 0312r2</a:t>
            </a:r>
            <a:endParaRPr lang="en-US" altLang="zh-CN" kern="0" dirty="0"/>
          </a:p>
          <a:p>
            <a:pPr marL="628650" lvl="2">
              <a:buFont typeface="微软雅黑" panose="020B0503020204020204" pitchFamily="34" charset="-122"/>
              <a:buChar char="–"/>
              <a:defRPr/>
            </a:pPr>
            <a:r>
              <a:rPr lang="en-US" altLang="zh-CN" kern="0" dirty="0"/>
              <a:t>SP Result:   </a:t>
            </a:r>
            <a:r>
              <a:rPr lang="en-US" altLang="zh-CN" kern="0" dirty="0" smtClean="0"/>
              <a:t>26Y</a:t>
            </a:r>
            <a:r>
              <a:rPr lang="en-US" altLang="zh-CN" kern="0" dirty="0"/>
              <a:t>/ </a:t>
            </a:r>
            <a:r>
              <a:rPr lang="en-US" altLang="zh-CN" kern="0" dirty="0" smtClean="0"/>
              <a:t>2N</a:t>
            </a:r>
            <a:r>
              <a:rPr lang="en-US" altLang="zh-CN" kern="0" dirty="0"/>
              <a:t>/ </a:t>
            </a:r>
            <a:r>
              <a:rPr lang="en-US" altLang="zh-CN" kern="0" dirty="0" smtClean="0"/>
              <a:t>10A</a:t>
            </a:r>
            <a:endParaRPr lang="en-US" altLang="zh-CN" kern="0" dirty="0"/>
          </a:p>
          <a:p>
            <a:pPr marL="628650" lvl="2">
              <a:buFont typeface="微软雅黑" panose="020B0503020204020204" pitchFamily="34" charset="-122"/>
              <a:buChar char="–"/>
              <a:defRPr/>
            </a:pPr>
            <a:endParaRPr lang="en-US" altLang="zh-CN" sz="1050" b="1" kern="0" dirty="0"/>
          </a:p>
        </p:txBody>
      </p:sp>
    </p:spTree>
    <p:extLst>
      <p:ext uri="{BB962C8B-B14F-4D97-AF65-F5344CB8AC3E}">
        <p14:creationId xmlns:p14="http://schemas.microsoft.com/office/powerpoint/2010/main" val="243665130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txBox="1">
            <a:spLocks noChangeArrowheads="1"/>
          </p:cNvSpPr>
          <p:nvPr/>
        </p:nvSpPr>
        <p:spPr bwMode="auto">
          <a:xfrm>
            <a:off x="2247900" y="8382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4000" dirty="0"/>
              <a:t>Motion </a:t>
            </a:r>
            <a:r>
              <a:rPr lang="en-US" altLang="zh-CN" sz="4000" dirty="0" smtClean="0"/>
              <a:t>68</a:t>
            </a:r>
            <a:endParaRPr lang="en-US" altLang="en-US" sz="3600" dirty="0"/>
          </a:p>
        </p:txBody>
      </p:sp>
      <p:sp>
        <p:nvSpPr>
          <p:cNvPr id="5" name="Rectangle 3"/>
          <p:cNvSpPr txBox="1">
            <a:spLocks noChangeArrowheads="1"/>
          </p:cNvSpPr>
          <p:nvPr/>
        </p:nvSpPr>
        <p:spPr bwMode="auto">
          <a:xfrm>
            <a:off x="914400" y="1295400"/>
            <a:ext cx="10668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lvl="1" algn="just">
              <a:defRPr/>
            </a:pPr>
            <a:endParaRPr lang="en-US" altLang="zh-CN" sz="900" kern="0" dirty="0"/>
          </a:p>
          <a:p>
            <a:pPr marL="342900" lvl="1" indent="-342900" algn="just">
              <a:buFont typeface="Arial" panose="020B0604020202020204" pitchFamily="34" charset="0"/>
              <a:buChar char="•"/>
              <a:defRPr/>
            </a:pPr>
            <a:r>
              <a:rPr lang="en-US" altLang="zh-CN" sz="1800" b="1" kern="0" dirty="0"/>
              <a:t>Move to include the text proposed in the following document into the IEEE 802.11bf draft amendment</a:t>
            </a:r>
            <a:r>
              <a:rPr lang="en-US" altLang="zh-CN" sz="1800" b="1" kern="0" dirty="0" smtClean="0"/>
              <a:t>:</a:t>
            </a:r>
            <a:endParaRPr lang="en-US" altLang="zh-CN" sz="1800" b="1" kern="0" dirty="0"/>
          </a:p>
          <a:p>
            <a:pPr lvl="1">
              <a:buFont typeface="Arial" panose="020B0604020202020204" pitchFamily="34" charset="0"/>
              <a:buChar char="–"/>
              <a:defRPr/>
            </a:pPr>
            <a:r>
              <a:rPr lang="en-US" altLang="zh-CN" sz="1600" dirty="0"/>
              <a:t>22/0172r3	PDT Sensing Measurement Instance: General</a:t>
            </a:r>
          </a:p>
          <a:p>
            <a:pPr marL="342900" lvl="1" indent="-342900" algn="just">
              <a:buFont typeface="Arial" panose="020B0604020202020204" pitchFamily="34" charset="0"/>
              <a:buChar char="•"/>
              <a:defRPr/>
            </a:pPr>
            <a:endParaRPr lang="en-US" altLang="zh-CN" sz="1800" b="1" kern="0" dirty="0"/>
          </a:p>
          <a:p>
            <a:pPr marL="342900" lvl="1" indent="-342900" algn="just">
              <a:buFont typeface="Arial" panose="020B0604020202020204" pitchFamily="34" charset="0"/>
              <a:buChar char="•"/>
              <a:defRPr/>
            </a:pPr>
            <a:endParaRPr lang="en-US" altLang="zh-CN" sz="1800" b="1" kern="0" dirty="0"/>
          </a:p>
          <a:p>
            <a:pPr marL="342900" lvl="1" indent="-342900" algn="just">
              <a:buFont typeface="Arial" panose="020B0604020202020204" pitchFamily="34" charset="0"/>
              <a:buChar char="•"/>
              <a:defRPr/>
            </a:pPr>
            <a:endParaRPr lang="en-US" altLang="zh-CN" sz="1800" b="1" kern="0" dirty="0"/>
          </a:p>
          <a:p>
            <a:pPr marL="342900" lvl="1" indent="-342900" algn="just">
              <a:buFont typeface="Arial" panose="020B0604020202020204" pitchFamily="34" charset="0"/>
              <a:buChar char="•"/>
              <a:defRPr/>
            </a:pPr>
            <a:r>
              <a:rPr lang="en-US" altLang="zh-CN" sz="1800" b="1" kern="0" dirty="0"/>
              <a:t>Move: Cheng Chen 	</a:t>
            </a:r>
            <a:r>
              <a:rPr lang="en-US" altLang="zh-CN" sz="1800" b="1" dirty="0"/>
              <a:t>	</a:t>
            </a:r>
            <a:r>
              <a:rPr lang="en-US" altLang="zh-CN" sz="1800" b="1" kern="0" dirty="0"/>
              <a:t>Second: Oscar Au</a:t>
            </a:r>
          </a:p>
          <a:p>
            <a:pPr marL="342900" lvl="1" indent="-342900" algn="just">
              <a:spcBef>
                <a:spcPct val="0"/>
              </a:spcBef>
              <a:buFont typeface="Arial" panose="020B0604020202020204" pitchFamily="34" charset="0"/>
              <a:buChar char="•"/>
              <a:defRPr/>
            </a:pPr>
            <a:r>
              <a:rPr lang="en-US" altLang="zh-CN" sz="1800" b="1" kern="0" dirty="0" smtClean="0"/>
              <a:t>Result: </a:t>
            </a:r>
            <a:r>
              <a:rPr lang="en-US" altLang="zh-CN" sz="1600" dirty="0">
                <a:solidFill>
                  <a:srgbClr val="000000"/>
                </a:solidFill>
                <a:highlight>
                  <a:srgbClr val="00FF00"/>
                </a:highlight>
                <a:latin typeface="Times New Roman" panose="02020603050405020304" pitchFamily="18" charset="0"/>
                <a:cs typeface="+mn-cs"/>
              </a:rPr>
              <a:t>Approved by unanimous consent</a:t>
            </a:r>
            <a:endParaRPr lang="en-US" altLang="zh-CN" sz="1050" kern="0" dirty="0">
              <a:solidFill>
                <a:srgbClr val="000000"/>
              </a:solidFill>
              <a:latin typeface="Times New Roman" panose="02020603050405020304" pitchFamily="18" charset="0"/>
              <a:cs typeface="+mn-cs"/>
            </a:endParaRPr>
          </a:p>
          <a:p>
            <a:pPr marL="342900" lvl="1" indent="-342900" algn="just">
              <a:buFont typeface="Arial" panose="020B0604020202020204" pitchFamily="34" charset="0"/>
              <a:buChar char="•"/>
              <a:defRPr/>
            </a:pPr>
            <a:endParaRPr lang="en-US" altLang="zh-CN" sz="1050" kern="0" dirty="0" smtClean="0"/>
          </a:p>
          <a:p>
            <a:pPr marL="0" lvl="1" indent="0">
              <a:buNone/>
              <a:defRPr/>
            </a:pPr>
            <a:endParaRPr lang="en-US" altLang="zh-CN" sz="1600" kern="0" dirty="0"/>
          </a:p>
          <a:p>
            <a:pPr marL="0" lvl="1" indent="0">
              <a:buNone/>
              <a:defRPr/>
            </a:pPr>
            <a:r>
              <a:rPr lang="en-US" altLang="zh-CN" sz="1600" kern="0" dirty="0"/>
              <a:t>Note</a:t>
            </a:r>
            <a:r>
              <a:rPr lang="zh-CN" altLang="en-US" sz="1600" kern="0" dirty="0"/>
              <a:t>：  </a:t>
            </a:r>
            <a:endParaRPr lang="en-US" altLang="zh-CN" sz="1600" kern="0" dirty="0"/>
          </a:p>
          <a:p>
            <a:pPr marL="628650" lvl="2">
              <a:buFont typeface="微软雅黑" panose="020B0503020204020204" pitchFamily="34" charset="-122"/>
              <a:buChar char="–"/>
              <a:defRPr/>
            </a:pPr>
            <a:r>
              <a:rPr lang="en-US" altLang="zh-CN" kern="0" dirty="0" smtClean="0"/>
              <a:t>Related </a:t>
            </a:r>
            <a:r>
              <a:rPr lang="en-US" altLang="zh-CN" kern="0" dirty="0"/>
              <a:t>document </a:t>
            </a:r>
            <a:r>
              <a:rPr lang="en-US" altLang="zh-CN" kern="0" dirty="0" smtClean="0"/>
              <a:t>22/0172r3</a:t>
            </a:r>
            <a:endParaRPr lang="en-US" altLang="zh-CN" kern="0" dirty="0"/>
          </a:p>
          <a:p>
            <a:pPr marL="628650" lvl="2">
              <a:buFont typeface="微软雅黑" panose="020B0503020204020204" pitchFamily="34" charset="-122"/>
              <a:buChar char="–"/>
              <a:defRPr/>
            </a:pPr>
            <a:r>
              <a:rPr lang="en-US" altLang="zh-CN" kern="0" dirty="0"/>
              <a:t>SP Result:  </a:t>
            </a:r>
            <a:r>
              <a:rPr lang="en-US" altLang="zh-CN" kern="0" dirty="0" smtClean="0"/>
              <a:t>26Y</a:t>
            </a:r>
            <a:r>
              <a:rPr lang="en-US" altLang="zh-CN" kern="0" dirty="0"/>
              <a:t>/ </a:t>
            </a:r>
            <a:r>
              <a:rPr lang="en-US" altLang="zh-CN" kern="0" dirty="0" smtClean="0"/>
              <a:t>0N</a:t>
            </a:r>
            <a:r>
              <a:rPr lang="en-US" altLang="zh-CN" kern="0" dirty="0"/>
              <a:t>/ </a:t>
            </a:r>
            <a:r>
              <a:rPr lang="en-US" altLang="zh-CN" kern="0" dirty="0" smtClean="0"/>
              <a:t>7A</a:t>
            </a:r>
            <a:endParaRPr lang="en-US" altLang="zh-CN" kern="0" dirty="0"/>
          </a:p>
          <a:p>
            <a:pPr marL="628650" lvl="2">
              <a:buFont typeface="微软雅黑" panose="020B0503020204020204" pitchFamily="34" charset="-122"/>
              <a:buChar char="–"/>
              <a:defRPr/>
            </a:pPr>
            <a:endParaRPr lang="en-US" altLang="zh-CN" sz="1050" b="1" kern="0" dirty="0"/>
          </a:p>
        </p:txBody>
      </p:sp>
    </p:spTree>
    <p:extLst>
      <p:ext uri="{BB962C8B-B14F-4D97-AF65-F5344CB8AC3E}">
        <p14:creationId xmlns:p14="http://schemas.microsoft.com/office/powerpoint/2010/main" val="30467889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txBox="1">
            <a:spLocks noChangeArrowheads="1"/>
          </p:cNvSpPr>
          <p:nvPr/>
        </p:nvSpPr>
        <p:spPr bwMode="auto">
          <a:xfrm>
            <a:off x="457200" y="1676400"/>
            <a:ext cx="112776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just">
              <a:buFontTx/>
              <a:buNone/>
            </a:pPr>
            <a:r>
              <a:rPr lang="en-US" altLang="en-US" dirty="0" smtClean="0"/>
              <a:t>    This </a:t>
            </a:r>
            <a:r>
              <a:rPr lang="en-US" altLang="en-US" dirty="0"/>
              <a:t>presentation contains the IEEE 802.11 Task Group bf agenda items for the teleconference calls on </a:t>
            </a:r>
          </a:p>
          <a:p>
            <a:pPr marL="285750" indent="-285750" algn="just"/>
            <a:r>
              <a:rPr lang="en-US" altLang="en-US" sz="1800" dirty="0">
                <a:solidFill>
                  <a:srgbClr val="0000FF"/>
                </a:solidFill>
              </a:rPr>
              <a:t>March        8,  --- 11, 14,	9am - 11:00am ET</a:t>
            </a:r>
          </a:p>
          <a:p>
            <a:pPr marL="285750" indent="-285750" algn="just"/>
            <a:r>
              <a:rPr lang="en-US" altLang="en-US" sz="1800" dirty="0">
                <a:solidFill>
                  <a:srgbClr val="0000FF"/>
                </a:solidFill>
              </a:rPr>
              <a:t>March             9, 	</a:t>
            </a:r>
            <a:r>
              <a:rPr lang="en-US" altLang="en-US" sz="1800" dirty="0" smtClean="0">
                <a:solidFill>
                  <a:srgbClr val="0000FF"/>
                </a:solidFill>
              </a:rPr>
              <a:t>10pm </a:t>
            </a:r>
            <a:r>
              <a:rPr lang="en-US" altLang="en-US" sz="1800" dirty="0">
                <a:solidFill>
                  <a:srgbClr val="0000FF"/>
                </a:solidFill>
              </a:rPr>
              <a:t>- 11:59pm </a:t>
            </a:r>
            <a:r>
              <a:rPr lang="en-US" altLang="en-US" sz="1800" dirty="0" smtClean="0">
                <a:solidFill>
                  <a:srgbClr val="0000FF"/>
                </a:solidFill>
              </a:rPr>
              <a:t>ET</a:t>
            </a:r>
            <a:r>
              <a:rPr lang="en-US" altLang="en-US" dirty="0" smtClean="0"/>
              <a:t>.</a:t>
            </a:r>
            <a:endParaRPr lang="en-US" altLang="en-US" dirty="0"/>
          </a:p>
          <a:p>
            <a:pPr lvl="1"/>
            <a:endParaRPr lang="en-US" altLang="en-US" dirty="0"/>
          </a:p>
          <a:p>
            <a:pPr lvl="1"/>
            <a:endParaRPr lang="en-US" altLang="en-US" dirty="0"/>
          </a:p>
        </p:txBody>
      </p:sp>
      <p:sp>
        <p:nvSpPr>
          <p:cNvPr id="7172" name="Rectangle 2"/>
          <p:cNvSpPr txBox="1">
            <a:spLocks noChangeArrowheads="1"/>
          </p:cNvSpPr>
          <p:nvPr/>
        </p:nvSpPr>
        <p:spPr bwMode="auto">
          <a:xfrm>
            <a:off x="2209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a:solidFill>
                  <a:schemeClr val="tx2"/>
                </a:solidFill>
              </a:rPr>
              <a:t>Abstract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txBox="1">
            <a:spLocks noChangeArrowheads="1"/>
          </p:cNvSpPr>
          <p:nvPr/>
        </p:nvSpPr>
        <p:spPr bwMode="auto">
          <a:xfrm>
            <a:off x="2247900" y="8382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4000" dirty="0"/>
              <a:t>Motion </a:t>
            </a:r>
            <a:r>
              <a:rPr lang="en-US" altLang="zh-CN" sz="4000" dirty="0" smtClean="0"/>
              <a:t>69</a:t>
            </a:r>
            <a:endParaRPr lang="en-US" altLang="en-US" sz="3600" dirty="0"/>
          </a:p>
        </p:txBody>
      </p:sp>
      <p:sp>
        <p:nvSpPr>
          <p:cNvPr id="5" name="Rectangle 3"/>
          <p:cNvSpPr txBox="1">
            <a:spLocks noChangeArrowheads="1"/>
          </p:cNvSpPr>
          <p:nvPr/>
        </p:nvSpPr>
        <p:spPr bwMode="auto">
          <a:xfrm>
            <a:off x="914400" y="1295400"/>
            <a:ext cx="107442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lvl="1" algn="just">
              <a:defRPr/>
            </a:pPr>
            <a:endParaRPr lang="en-US" altLang="zh-CN" sz="900" kern="0" dirty="0"/>
          </a:p>
          <a:p>
            <a:pPr marL="342900" lvl="1" indent="-342900" algn="just">
              <a:buFont typeface="Arial" panose="020B0604020202020204" pitchFamily="34" charset="0"/>
              <a:buChar char="•"/>
              <a:defRPr/>
            </a:pPr>
            <a:r>
              <a:rPr lang="en-US" altLang="zh-CN" sz="1800" b="1" kern="0" dirty="0"/>
              <a:t>Move to include the text proposed in the following document into the IEEE 802.11bf draft </a:t>
            </a:r>
            <a:r>
              <a:rPr lang="en-US" altLang="zh-CN" sz="1800" b="1" kern="0" dirty="0" smtClean="0"/>
              <a:t>amendment:</a:t>
            </a:r>
            <a:endParaRPr lang="en-US" altLang="zh-CN" sz="1800" b="1" kern="0" dirty="0"/>
          </a:p>
          <a:p>
            <a:pPr lvl="1">
              <a:buFont typeface="Arial" panose="020B0604020202020204" pitchFamily="34" charset="0"/>
              <a:buChar char="–"/>
              <a:defRPr/>
            </a:pPr>
            <a:r>
              <a:rPr lang="en-US" altLang="zh-CN" sz="1600" dirty="0"/>
              <a:t>22/0174r3	PDT Non-TB Sensing Measurement Instance</a:t>
            </a:r>
          </a:p>
          <a:p>
            <a:pPr lvl="1">
              <a:buFont typeface="Arial" panose="020B0604020202020204" pitchFamily="34" charset="0"/>
              <a:buChar char="–"/>
              <a:defRPr/>
            </a:pPr>
            <a:endParaRPr lang="en-US" altLang="zh-CN" sz="1600" dirty="0" smtClean="0"/>
          </a:p>
          <a:p>
            <a:pPr marL="342900" lvl="1" indent="-342900" algn="just">
              <a:buFont typeface="Arial" panose="020B0604020202020204" pitchFamily="34" charset="0"/>
              <a:buChar char="•"/>
              <a:defRPr/>
            </a:pPr>
            <a:endParaRPr lang="en-US" altLang="zh-CN" sz="1800" b="1" kern="0" dirty="0" smtClean="0"/>
          </a:p>
          <a:p>
            <a:pPr marL="342900" lvl="1" indent="-342900" algn="just">
              <a:buFont typeface="Arial" panose="020B0604020202020204" pitchFamily="34" charset="0"/>
              <a:buChar char="•"/>
              <a:defRPr/>
            </a:pPr>
            <a:endParaRPr lang="en-US" altLang="zh-CN" sz="1800" b="1" kern="0" dirty="0"/>
          </a:p>
          <a:p>
            <a:pPr marL="342900" lvl="1" indent="-342900" algn="just">
              <a:buFont typeface="Arial" panose="020B0604020202020204" pitchFamily="34" charset="0"/>
              <a:buChar char="•"/>
              <a:defRPr/>
            </a:pPr>
            <a:endParaRPr lang="en-US" altLang="zh-CN" sz="1800" b="1" kern="0" dirty="0"/>
          </a:p>
          <a:p>
            <a:pPr marL="342900" lvl="1" indent="-342900" algn="just">
              <a:buFont typeface="Arial" panose="020B0604020202020204" pitchFamily="34" charset="0"/>
              <a:buChar char="•"/>
              <a:defRPr/>
            </a:pPr>
            <a:endParaRPr lang="en-US" altLang="zh-CN" sz="1800" b="1" kern="0" dirty="0"/>
          </a:p>
          <a:p>
            <a:pPr marL="342900" lvl="1" indent="-342900" algn="just">
              <a:buFont typeface="Arial" panose="020B0604020202020204" pitchFamily="34" charset="0"/>
              <a:buChar char="•"/>
              <a:defRPr/>
            </a:pPr>
            <a:r>
              <a:rPr lang="en-US" altLang="zh-CN" sz="1800" b="1" kern="0" dirty="0"/>
              <a:t>Move: Cheng Chen 	</a:t>
            </a:r>
            <a:r>
              <a:rPr lang="en-US" altLang="zh-CN" sz="1800" b="1" dirty="0"/>
              <a:t>	</a:t>
            </a:r>
            <a:r>
              <a:rPr lang="en-US" altLang="zh-CN" sz="1800" b="1" kern="0" dirty="0"/>
              <a:t>Second: Oscar Au</a:t>
            </a:r>
          </a:p>
          <a:p>
            <a:pPr marL="342900" lvl="1" indent="-342900" algn="just">
              <a:buFont typeface="Arial" panose="020B0604020202020204" pitchFamily="34" charset="0"/>
              <a:buChar char="•"/>
              <a:defRPr/>
            </a:pPr>
            <a:r>
              <a:rPr lang="en-US" altLang="zh-CN" sz="1800" b="1" kern="0" dirty="0" smtClean="0"/>
              <a:t>Result: </a:t>
            </a:r>
            <a:r>
              <a:rPr lang="en-US" altLang="zh-CN" sz="1600" dirty="0">
                <a:solidFill>
                  <a:srgbClr val="000000"/>
                </a:solidFill>
                <a:highlight>
                  <a:srgbClr val="00FF00"/>
                </a:highlight>
                <a:latin typeface="Times New Roman" panose="02020603050405020304" pitchFamily="18" charset="0"/>
                <a:cs typeface="+mn-cs"/>
              </a:rPr>
              <a:t>Approved by unanimous consent</a:t>
            </a:r>
            <a:endParaRPr lang="en-US" altLang="zh-CN" sz="1050" kern="0" dirty="0"/>
          </a:p>
          <a:p>
            <a:pPr marL="0" lvl="1" indent="0">
              <a:buNone/>
              <a:defRPr/>
            </a:pPr>
            <a:endParaRPr lang="en-US" altLang="zh-CN" sz="1600" kern="0" dirty="0"/>
          </a:p>
          <a:p>
            <a:pPr marL="0" lvl="1" indent="0">
              <a:buNone/>
              <a:defRPr/>
            </a:pPr>
            <a:r>
              <a:rPr lang="en-US" altLang="zh-CN" sz="1600" kern="0" dirty="0"/>
              <a:t>Note</a:t>
            </a:r>
            <a:r>
              <a:rPr lang="zh-CN" altLang="en-US" sz="1600" kern="0" dirty="0"/>
              <a:t>：  </a:t>
            </a:r>
            <a:endParaRPr lang="en-US" altLang="zh-CN" sz="1600" kern="0" dirty="0"/>
          </a:p>
          <a:p>
            <a:pPr marL="628650" lvl="2">
              <a:buFont typeface="微软雅黑" panose="020B0503020204020204" pitchFamily="34" charset="-122"/>
              <a:buChar char="–"/>
              <a:defRPr/>
            </a:pPr>
            <a:r>
              <a:rPr lang="en-US" altLang="zh-CN" kern="0" dirty="0" smtClean="0"/>
              <a:t>Related </a:t>
            </a:r>
            <a:r>
              <a:rPr lang="en-US" altLang="zh-CN" kern="0" dirty="0"/>
              <a:t>document </a:t>
            </a:r>
            <a:r>
              <a:rPr lang="en-US" altLang="zh-CN" kern="0" dirty="0" smtClean="0"/>
              <a:t>22/0174r3</a:t>
            </a:r>
            <a:endParaRPr lang="en-US" altLang="zh-CN" kern="0" dirty="0"/>
          </a:p>
          <a:p>
            <a:pPr marL="628650" lvl="2">
              <a:buFont typeface="微软雅黑" panose="020B0503020204020204" pitchFamily="34" charset="-122"/>
              <a:buChar char="–"/>
              <a:defRPr/>
            </a:pPr>
            <a:r>
              <a:rPr lang="en-US" altLang="zh-CN" kern="0" dirty="0"/>
              <a:t>SP Result:  </a:t>
            </a:r>
            <a:r>
              <a:rPr lang="en-US" altLang="zh-CN" kern="0" dirty="0" smtClean="0"/>
              <a:t>25Y</a:t>
            </a:r>
            <a:r>
              <a:rPr lang="en-US" altLang="zh-CN" kern="0" dirty="0"/>
              <a:t>/ </a:t>
            </a:r>
            <a:r>
              <a:rPr lang="en-US" altLang="zh-CN" kern="0" dirty="0" smtClean="0"/>
              <a:t>0N</a:t>
            </a:r>
            <a:r>
              <a:rPr lang="en-US" altLang="zh-CN" kern="0" dirty="0"/>
              <a:t>/ </a:t>
            </a:r>
            <a:r>
              <a:rPr lang="en-US" altLang="zh-CN" kern="0" dirty="0" smtClean="0"/>
              <a:t>10A</a:t>
            </a:r>
            <a:endParaRPr lang="en-US" altLang="zh-CN" kern="0" dirty="0"/>
          </a:p>
          <a:p>
            <a:pPr marL="628650" lvl="2">
              <a:buFont typeface="微软雅黑" panose="020B0503020204020204" pitchFamily="34" charset="-122"/>
              <a:buChar char="–"/>
              <a:defRPr/>
            </a:pPr>
            <a:endParaRPr lang="en-US" altLang="zh-CN" sz="1050" b="1" kern="0" dirty="0"/>
          </a:p>
        </p:txBody>
      </p:sp>
    </p:spTree>
    <p:extLst>
      <p:ext uri="{BB962C8B-B14F-4D97-AF65-F5344CB8AC3E}">
        <p14:creationId xmlns:p14="http://schemas.microsoft.com/office/powerpoint/2010/main" val="240480616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txBox="1">
            <a:spLocks noChangeArrowheads="1"/>
          </p:cNvSpPr>
          <p:nvPr/>
        </p:nvSpPr>
        <p:spPr bwMode="auto">
          <a:xfrm>
            <a:off x="2247900" y="8382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4000" dirty="0"/>
              <a:t>Motion </a:t>
            </a:r>
            <a:r>
              <a:rPr lang="en-US" altLang="zh-CN" sz="4000" dirty="0" smtClean="0"/>
              <a:t>70</a:t>
            </a:r>
            <a:endParaRPr lang="en-US" altLang="en-US" sz="3600" dirty="0"/>
          </a:p>
        </p:txBody>
      </p:sp>
      <p:sp>
        <p:nvSpPr>
          <p:cNvPr id="5" name="Rectangle 3"/>
          <p:cNvSpPr txBox="1">
            <a:spLocks noChangeArrowheads="1"/>
          </p:cNvSpPr>
          <p:nvPr/>
        </p:nvSpPr>
        <p:spPr bwMode="auto">
          <a:xfrm>
            <a:off x="914400" y="1295400"/>
            <a:ext cx="10668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lvl="1" algn="just">
              <a:defRPr/>
            </a:pPr>
            <a:endParaRPr lang="en-US" altLang="zh-CN" sz="900" kern="0" dirty="0"/>
          </a:p>
          <a:p>
            <a:pPr marL="342900" lvl="1" indent="-342900" algn="just">
              <a:buFont typeface="Arial" panose="020B0604020202020204" pitchFamily="34" charset="0"/>
              <a:buChar char="•"/>
              <a:defRPr/>
            </a:pPr>
            <a:r>
              <a:rPr lang="en-US" altLang="zh-CN" sz="1800" b="1" kern="0" dirty="0"/>
              <a:t>Move to include the text proposed in the following document into the IEEE 802.11bf draft amendment:</a:t>
            </a:r>
          </a:p>
          <a:p>
            <a:pPr lvl="1">
              <a:buFont typeface="Arial" panose="020B0604020202020204" pitchFamily="34" charset="0"/>
              <a:buChar char="–"/>
              <a:defRPr/>
            </a:pPr>
            <a:r>
              <a:rPr lang="en-US" altLang="zh-CN" sz="1600" dirty="0"/>
              <a:t>22/0233r3: Proposed Draft Text for MLME</a:t>
            </a:r>
            <a:endParaRPr lang="en-US" altLang="zh-CN" sz="1800" b="1" kern="0" dirty="0"/>
          </a:p>
          <a:p>
            <a:pPr marL="342900" lvl="1" indent="-342900" algn="just">
              <a:buFont typeface="Arial" panose="020B0604020202020204" pitchFamily="34" charset="0"/>
              <a:buChar char="•"/>
              <a:defRPr/>
            </a:pPr>
            <a:endParaRPr lang="en-US" altLang="zh-CN" sz="1800" b="1" kern="0" dirty="0"/>
          </a:p>
          <a:p>
            <a:pPr marL="342900" lvl="1" indent="-342900" algn="just">
              <a:buFont typeface="Arial" panose="020B0604020202020204" pitchFamily="34" charset="0"/>
              <a:buChar char="•"/>
              <a:defRPr/>
            </a:pPr>
            <a:endParaRPr lang="en-US" altLang="zh-CN" sz="1800" b="1" kern="0" dirty="0"/>
          </a:p>
          <a:p>
            <a:pPr marL="342900" lvl="1" indent="-342900" algn="just">
              <a:buFont typeface="Arial" panose="020B0604020202020204" pitchFamily="34" charset="0"/>
              <a:buChar char="•"/>
              <a:defRPr/>
            </a:pPr>
            <a:endParaRPr lang="en-US" altLang="zh-CN" sz="1800" b="1" kern="0" dirty="0"/>
          </a:p>
          <a:p>
            <a:pPr marL="342900" lvl="1" indent="-342900" algn="just">
              <a:buFont typeface="Arial" panose="020B0604020202020204" pitchFamily="34" charset="0"/>
              <a:buChar char="•"/>
              <a:defRPr/>
            </a:pPr>
            <a:r>
              <a:rPr lang="en-US" altLang="zh-CN" sz="1800" b="1" kern="0" dirty="0"/>
              <a:t>Move: Claudio da Silva	</a:t>
            </a:r>
            <a:r>
              <a:rPr lang="en-US" altLang="zh-CN" sz="1800" b="1" dirty="0"/>
              <a:t>	</a:t>
            </a:r>
            <a:r>
              <a:rPr lang="en-US" altLang="zh-CN" sz="1800" b="1" kern="0" dirty="0"/>
              <a:t>Second: Cheng Chen</a:t>
            </a:r>
          </a:p>
          <a:p>
            <a:pPr marL="342900" lvl="1" indent="-342900" algn="just">
              <a:buFont typeface="Arial" panose="020B0604020202020204" pitchFamily="34" charset="0"/>
              <a:buChar char="•"/>
              <a:defRPr/>
            </a:pPr>
            <a:r>
              <a:rPr lang="en-US" altLang="zh-CN" sz="1800" b="1" kern="0" dirty="0" smtClean="0"/>
              <a:t>Result: </a:t>
            </a:r>
            <a:r>
              <a:rPr lang="en-US" altLang="zh-CN" sz="1600" dirty="0">
                <a:solidFill>
                  <a:srgbClr val="000000"/>
                </a:solidFill>
                <a:highlight>
                  <a:srgbClr val="00FF00"/>
                </a:highlight>
                <a:latin typeface="Times New Roman" panose="02020603050405020304" pitchFamily="18" charset="0"/>
                <a:cs typeface="+mn-cs"/>
              </a:rPr>
              <a:t>Approved by unanimous consent</a:t>
            </a:r>
            <a:endParaRPr lang="en-US" altLang="zh-CN" sz="1050" kern="0" dirty="0"/>
          </a:p>
          <a:p>
            <a:pPr marL="0" lvl="1" indent="0">
              <a:buNone/>
              <a:defRPr/>
            </a:pPr>
            <a:endParaRPr lang="en-US" altLang="zh-CN" sz="1600" kern="0" dirty="0"/>
          </a:p>
          <a:p>
            <a:pPr marL="0" lvl="1" indent="0">
              <a:buNone/>
              <a:defRPr/>
            </a:pPr>
            <a:r>
              <a:rPr lang="en-US" altLang="zh-CN" sz="1600" kern="0" dirty="0"/>
              <a:t>Note</a:t>
            </a:r>
            <a:r>
              <a:rPr lang="zh-CN" altLang="en-US" sz="1600" kern="0" dirty="0"/>
              <a:t>：  </a:t>
            </a:r>
            <a:endParaRPr lang="en-US" altLang="zh-CN" sz="1600" kern="0" dirty="0"/>
          </a:p>
          <a:p>
            <a:pPr marL="628650" lvl="2">
              <a:buFont typeface="微软雅黑" panose="020B0503020204020204" pitchFamily="34" charset="-122"/>
              <a:buChar char="–"/>
              <a:defRPr/>
            </a:pPr>
            <a:r>
              <a:rPr lang="en-US" altLang="zh-CN" kern="0" dirty="0" smtClean="0"/>
              <a:t>Related </a:t>
            </a:r>
            <a:r>
              <a:rPr lang="en-US" altLang="zh-CN" kern="0" dirty="0"/>
              <a:t>document </a:t>
            </a:r>
            <a:r>
              <a:rPr lang="en-US" altLang="zh-CN" dirty="0" smtClean="0"/>
              <a:t>22/0233r3</a:t>
            </a:r>
            <a:endParaRPr lang="en-US" altLang="zh-CN" kern="0" dirty="0"/>
          </a:p>
          <a:p>
            <a:pPr marL="628650" lvl="2">
              <a:buFont typeface="微软雅黑" panose="020B0503020204020204" pitchFamily="34" charset="-122"/>
              <a:buChar char="–"/>
              <a:defRPr/>
            </a:pPr>
            <a:r>
              <a:rPr lang="en-US" altLang="zh-CN" kern="0" dirty="0"/>
              <a:t>SP Result:  </a:t>
            </a:r>
            <a:r>
              <a:rPr lang="en-US" altLang="zh-CN" kern="0" dirty="0" smtClean="0"/>
              <a:t>30Y</a:t>
            </a:r>
            <a:r>
              <a:rPr lang="en-US" altLang="zh-CN" kern="0" dirty="0"/>
              <a:t>/ </a:t>
            </a:r>
            <a:r>
              <a:rPr lang="en-US" altLang="zh-CN" kern="0" dirty="0" smtClean="0"/>
              <a:t>0N</a:t>
            </a:r>
            <a:r>
              <a:rPr lang="en-US" altLang="zh-CN" kern="0" dirty="0"/>
              <a:t>/ </a:t>
            </a:r>
            <a:r>
              <a:rPr lang="en-US" altLang="zh-CN" kern="0" dirty="0" smtClean="0"/>
              <a:t>5A</a:t>
            </a:r>
            <a:endParaRPr lang="en-US" altLang="zh-CN" kern="0" dirty="0"/>
          </a:p>
          <a:p>
            <a:pPr marL="628650" lvl="2">
              <a:buFont typeface="微软雅黑" panose="020B0503020204020204" pitchFamily="34" charset="-122"/>
              <a:buChar char="–"/>
              <a:defRPr/>
            </a:pPr>
            <a:endParaRPr lang="en-US" altLang="zh-CN" sz="1050" b="1" kern="0" dirty="0"/>
          </a:p>
        </p:txBody>
      </p:sp>
    </p:spTree>
    <p:extLst>
      <p:ext uri="{BB962C8B-B14F-4D97-AF65-F5344CB8AC3E}">
        <p14:creationId xmlns:p14="http://schemas.microsoft.com/office/powerpoint/2010/main" val="88743580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txBox="1">
            <a:spLocks noChangeArrowheads="1"/>
          </p:cNvSpPr>
          <p:nvPr/>
        </p:nvSpPr>
        <p:spPr bwMode="auto">
          <a:xfrm>
            <a:off x="2247900" y="8382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4000" dirty="0"/>
              <a:t>Motion </a:t>
            </a:r>
            <a:r>
              <a:rPr lang="en-US" altLang="zh-CN" sz="4000" dirty="0" smtClean="0"/>
              <a:t>71</a:t>
            </a:r>
            <a:endParaRPr lang="en-US" altLang="en-US" sz="3600" dirty="0"/>
          </a:p>
        </p:txBody>
      </p:sp>
      <p:sp>
        <p:nvSpPr>
          <p:cNvPr id="5" name="Rectangle 3"/>
          <p:cNvSpPr txBox="1">
            <a:spLocks noChangeArrowheads="1"/>
          </p:cNvSpPr>
          <p:nvPr/>
        </p:nvSpPr>
        <p:spPr bwMode="auto">
          <a:xfrm>
            <a:off x="914400" y="1295400"/>
            <a:ext cx="10668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lvl="1" algn="just">
              <a:defRPr/>
            </a:pPr>
            <a:endParaRPr lang="en-US" altLang="zh-CN" sz="900" kern="0" dirty="0"/>
          </a:p>
          <a:p>
            <a:pPr marL="342900" lvl="1" indent="-342900" algn="just">
              <a:buFont typeface="Arial" panose="020B0604020202020204" pitchFamily="34" charset="0"/>
              <a:buChar char="•"/>
              <a:defRPr/>
            </a:pPr>
            <a:r>
              <a:rPr lang="en-US" altLang="zh-CN" sz="1800" b="1" kern="0" dirty="0"/>
              <a:t>Move to include the text proposed in the following document into the IEEE 802.11bf draft amendment:</a:t>
            </a:r>
          </a:p>
          <a:p>
            <a:pPr lvl="1">
              <a:buFont typeface="Arial" panose="020B0604020202020204" pitchFamily="34" charset="0"/>
              <a:buChar char="–"/>
              <a:defRPr/>
            </a:pPr>
            <a:r>
              <a:rPr lang="en-US" altLang="zh-CN" sz="1600" dirty="0"/>
              <a:t>22/0079r2: Proposed Draft Text for SENS Procedure Overview</a:t>
            </a:r>
            <a:endParaRPr lang="en-US" altLang="zh-CN" sz="1800" b="1" kern="0" dirty="0"/>
          </a:p>
          <a:p>
            <a:pPr marL="342900" lvl="1" indent="-342900" algn="just">
              <a:buFont typeface="Arial" panose="020B0604020202020204" pitchFamily="34" charset="0"/>
              <a:buChar char="•"/>
              <a:defRPr/>
            </a:pPr>
            <a:endParaRPr lang="en-US" altLang="zh-CN" sz="1800" b="1" kern="0" dirty="0"/>
          </a:p>
          <a:p>
            <a:pPr marL="342900" lvl="1" indent="-342900" algn="just">
              <a:buFont typeface="Arial" panose="020B0604020202020204" pitchFamily="34" charset="0"/>
              <a:buChar char="•"/>
              <a:defRPr/>
            </a:pPr>
            <a:endParaRPr lang="en-US" altLang="zh-CN" sz="1800" b="1" kern="0" dirty="0"/>
          </a:p>
          <a:p>
            <a:pPr marL="342900" lvl="1" indent="-342900" algn="just">
              <a:buFont typeface="Arial" panose="020B0604020202020204" pitchFamily="34" charset="0"/>
              <a:buChar char="•"/>
              <a:defRPr/>
            </a:pPr>
            <a:endParaRPr lang="en-US" altLang="zh-CN" sz="1800" b="1" kern="0" dirty="0"/>
          </a:p>
          <a:p>
            <a:pPr marL="342900" lvl="1" indent="-342900" algn="just">
              <a:buFont typeface="Arial" panose="020B0604020202020204" pitchFamily="34" charset="0"/>
              <a:buChar char="•"/>
              <a:defRPr/>
            </a:pPr>
            <a:r>
              <a:rPr lang="en-US" altLang="zh-CN" sz="1800" b="1" kern="0" dirty="0"/>
              <a:t>Move: Claudio da Silva	</a:t>
            </a:r>
            <a:r>
              <a:rPr lang="en-US" altLang="zh-CN" sz="1800" b="1" dirty="0"/>
              <a:t>	</a:t>
            </a:r>
            <a:r>
              <a:rPr lang="en-US" altLang="zh-CN" sz="1800" b="1" kern="0" dirty="0"/>
              <a:t>Second: </a:t>
            </a:r>
            <a:r>
              <a:rPr lang="en-US" altLang="zh-CN" sz="1800" b="1" kern="0" dirty="0" err="1"/>
              <a:t>Rajat</a:t>
            </a:r>
            <a:r>
              <a:rPr lang="en-US" altLang="zh-CN" sz="1800" b="1" kern="0" dirty="0"/>
              <a:t> </a:t>
            </a:r>
            <a:r>
              <a:rPr lang="en-US" altLang="zh-CN" sz="1800" b="1" kern="0" dirty="0" err="1"/>
              <a:t>Pushkarna</a:t>
            </a:r>
            <a:endParaRPr lang="en-US" altLang="zh-CN" sz="1800" b="1" kern="0" dirty="0"/>
          </a:p>
          <a:p>
            <a:pPr marL="342900" lvl="1" indent="-342900" algn="just">
              <a:spcBef>
                <a:spcPct val="0"/>
              </a:spcBef>
              <a:buFont typeface="Arial" panose="020B0604020202020204" pitchFamily="34" charset="0"/>
              <a:buChar char="•"/>
              <a:defRPr/>
            </a:pPr>
            <a:r>
              <a:rPr lang="en-US" altLang="zh-CN" sz="1800" b="1" kern="0" dirty="0" smtClean="0"/>
              <a:t>Result: </a:t>
            </a:r>
            <a:r>
              <a:rPr lang="en-US" altLang="zh-CN" sz="1600" dirty="0">
                <a:solidFill>
                  <a:srgbClr val="000000"/>
                </a:solidFill>
                <a:highlight>
                  <a:srgbClr val="00FF00"/>
                </a:highlight>
                <a:latin typeface="Times New Roman" panose="02020603050405020304" pitchFamily="18" charset="0"/>
                <a:cs typeface="+mn-cs"/>
              </a:rPr>
              <a:t>Approved by unanimous consent</a:t>
            </a:r>
            <a:endParaRPr lang="en-US" altLang="zh-CN" sz="1050" kern="0" dirty="0">
              <a:solidFill>
                <a:srgbClr val="000000"/>
              </a:solidFill>
              <a:latin typeface="Times New Roman" panose="02020603050405020304" pitchFamily="18" charset="0"/>
              <a:cs typeface="+mn-cs"/>
            </a:endParaRPr>
          </a:p>
          <a:p>
            <a:pPr marL="342900" lvl="1" indent="-342900" algn="just">
              <a:buFont typeface="Arial" panose="020B0604020202020204" pitchFamily="34" charset="0"/>
              <a:buChar char="•"/>
              <a:defRPr/>
            </a:pPr>
            <a:endParaRPr lang="en-US" altLang="zh-CN" sz="1050" kern="0" dirty="0"/>
          </a:p>
          <a:p>
            <a:pPr marL="0" lvl="1" indent="0">
              <a:buNone/>
              <a:defRPr/>
            </a:pPr>
            <a:endParaRPr lang="en-US" altLang="zh-CN" sz="1600" kern="0" dirty="0"/>
          </a:p>
          <a:p>
            <a:pPr marL="0" lvl="1" indent="0">
              <a:buNone/>
              <a:defRPr/>
            </a:pPr>
            <a:r>
              <a:rPr lang="en-US" altLang="zh-CN" sz="1600" kern="0" dirty="0"/>
              <a:t>Note</a:t>
            </a:r>
            <a:r>
              <a:rPr lang="zh-CN" altLang="en-US" sz="1600" kern="0" dirty="0"/>
              <a:t>：  </a:t>
            </a:r>
            <a:endParaRPr lang="en-US" altLang="zh-CN" sz="1600" kern="0" dirty="0"/>
          </a:p>
          <a:p>
            <a:pPr marL="628650" lvl="2">
              <a:buFont typeface="微软雅黑" panose="020B0503020204020204" pitchFamily="34" charset="-122"/>
              <a:buChar char="–"/>
              <a:defRPr/>
            </a:pPr>
            <a:r>
              <a:rPr lang="en-US" altLang="zh-CN" kern="0" dirty="0" smtClean="0"/>
              <a:t>Related </a:t>
            </a:r>
            <a:r>
              <a:rPr lang="en-US" altLang="zh-CN" kern="0" dirty="0"/>
              <a:t>document </a:t>
            </a:r>
            <a:r>
              <a:rPr lang="en-US" altLang="zh-CN" dirty="0" smtClean="0"/>
              <a:t>22/0079r2</a:t>
            </a:r>
            <a:endParaRPr lang="en-US" altLang="zh-CN" kern="0" dirty="0"/>
          </a:p>
          <a:p>
            <a:pPr marL="628650" lvl="2">
              <a:buFont typeface="微软雅黑" panose="020B0503020204020204" pitchFamily="34" charset="-122"/>
              <a:buChar char="–"/>
              <a:defRPr/>
            </a:pPr>
            <a:r>
              <a:rPr lang="en-US" altLang="zh-CN" kern="0" dirty="0"/>
              <a:t>SP Result:  </a:t>
            </a:r>
            <a:r>
              <a:rPr lang="en-US" altLang="zh-CN" kern="0" dirty="0" smtClean="0"/>
              <a:t>31Y</a:t>
            </a:r>
            <a:r>
              <a:rPr lang="en-US" altLang="zh-CN" kern="0" dirty="0"/>
              <a:t>/ </a:t>
            </a:r>
            <a:r>
              <a:rPr lang="en-US" altLang="zh-CN" kern="0" dirty="0" smtClean="0"/>
              <a:t>0N</a:t>
            </a:r>
            <a:r>
              <a:rPr lang="en-US" altLang="zh-CN" kern="0" dirty="0"/>
              <a:t>/ </a:t>
            </a:r>
            <a:r>
              <a:rPr lang="en-US" altLang="zh-CN" kern="0" dirty="0" smtClean="0"/>
              <a:t>2A</a:t>
            </a:r>
            <a:endParaRPr lang="en-US" altLang="zh-CN" kern="0" dirty="0"/>
          </a:p>
          <a:p>
            <a:pPr marL="628650" lvl="2">
              <a:buFont typeface="微软雅黑" panose="020B0503020204020204" pitchFamily="34" charset="-122"/>
              <a:buChar char="–"/>
              <a:defRPr/>
            </a:pPr>
            <a:endParaRPr lang="en-US" altLang="zh-CN" sz="1050" b="1" kern="0" dirty="0"/>
          </a:p>
        </p:txBody>
      </p:sp>
    </p:spTree>
    <p:extLst>
      <p:ext uri="{BB962C8B-B14F-4D97-AF65-F5344CB8AC3E}">
        <p14:creationId xmlns:p14="http://schemas.microsoft.com/office/powerpoint/2010/main" val="18774768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txBox="1">
            <a:spLocks noChangeArrowheads="1"/>
          </p:cNvSpPr>
          <p:nvPr/>
        </p:nvSpPr>
        <p:spPr bwMode="auto">
          <a:xfrm>
            <a:off x="2247900" y="8382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4000" dirty="0"/>
              <a:t>Motion </a:t>
            </a:r>
            <a:r>
              <a:rPr lang="en-US" altLang="zh-CN" sz="4000" dirty="0" smtClean="0"/>
              <a:t>72</a:t>
            </a:r>
            <a:endParaRPr lang="en-US" altLang="en-US" sz="3600" dirty="0"/>
          </a:p>
        </p:txBody>
      </p:sp>
      <p:sp>
        <p:nvSpPr>
          <p:cNvPr id="5" name="Rectangle 3"/>
          <p:cNvSpPr txBox="1">
            <a:spLocks noChangeArrowheads="1"/>
          </p:cNvSpPr>
          <p:nvPr/>
        </p:nvSpPr>
        <p:spPr bwMode="auto">
          <a:xfrm>
            <a:off x="914400" y="1295400"/>
            <a:ext cx="10668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lvl="1" algn="just">
              <a:defRPr/>
            </a:pPr>
            <a:endParaRPr lang="en-US" altLang="zh-CN" sz="900" kern="0" dirty="0"/>
          </a:p>
          <a:p>
            <a:pPr marL="342900" lvl="1" indent="-342900" algn="just">
              <a:buFont typeface="Arial" panose="020B0604020202020204" pitchFamily="34" charset="0"/>
              <a:buChar char="•"/>
              <a:defRPr/>
            </a:pPr>
            <a:r>
              <a:rPr lang="en-US" altLang="zh-CN" sz="1800" b="1" kern="0" dirty="0"/>
              <a:t>Move to include the text proposed in the following document into the IEEE 802.11bf draft amendment:</a:t>
            </a:r>
          </a:p>
          <a:p>
            <a:pPr lvl="1">
              <a:buFont typeface="Arial" panose="020B0604020202020204" pitchFamily="34" charset="0"/>
              <a:buChar char="–"/>
              <a:defRPr/>
            </a:pPr>
            <a:r>
              <a:rPr lang="en-US" altLang="zh-CN" sz="1600" dirty="0"/>
              <a:t>22/0235r5 Proposed Draft Text for Sensing Measurement Report frame (excl. format)</a:t>
            </a:r>
            <a:endParaRPr lang="en-US" altLang="zh-CN" sz="1800" b="1" kern="0" dirty="0"/>
          </a:p>
          <a:p>
            <a:pPr marL="342900" lvl="1" indent="-342900" algn="just">
              <a:buFont typeface="Arial" panose="020B0604020202020204" pitchFamily="34" charset="0"/>
              <a:buChar char="•"/>
              <a:defRPr/>
            </a:pPr>
            <a:endParaRPr lang="en-US" altLang="zh-CN" sz="1800" b="1" kern="0" dirty="0"/>
          </a:p>
          <a:p>
            <a:pPr marL="342900" lvl="1" indent="-342900" algn="just">
              <a:buFont typeface="Arial" panose="020B0604020202020204" pitchFamily="34" charset="0"/>
              <a:buChar char="•"/>
              <a:defRPr/>
            </a:pPr>
            <a:endParaRPr lang="en-US" altLang="zh-CN" sz="1800" b="1" kern="0" dirty="0"/>
          </a:p>
          <a:p>
            <a:pPr marL="342900" lvl="1" indent="-342900" algn="just">
              <a:buFont typeface="Arial" panose="020B0604020202020204" pitchFamily="34" charset="0"/>
              <a:buChar char="•"/>
              <a:defRPr/>
            </a:pPr>
            <a:r>
              <a:rPr lang="en-US" altLang="zh-CN" sz="1800" b="1" kern="0" dirty="0"/>
              <a:t>Move: Claudio da Silva	</a:t>
            </a:r>
            <a:r>
              <a:rPr lang="en-US" altLang="zh-CN" sz="1800" b="1" dirty="0"/>
              <a:t>	</a:t>
            </a:r>
            <a:r>
              <a:rPr lang="en-US" altLang="zh-CN" sz="1800" b="1" kern="0" dirty="0"/>
              <a:t>Second: Alecsander Eitan</a:t>
            </a:r>
          </a:p>
          <a:p>
            <a:pPr marL="342900" lvl="1" indent="-342900" algn="just">
              <a:buFont typeface="Arial" panose="020B0604020202020204" pitchFamily="34" charset="0"/>
              <a:buChar char="•"/>
              <a:defRPr/>
            </a:pPr>
            <a:r>
              <a:rPr lang="en-US" altLang="zh-CN" sz="1800" b="1" kern="0" dirty="0" smtClean="0"/>
              <a:t>Result: </a:t>
            </a:r>
            <a:r>
              <a:rPr lang="en-US" altLang="zh-CN" sz="1600" dirty="0">
                <a:solidFill>
                  <a:srgbClr val="000000"/>
                </a:solidFill>
                <a:highlight>
                  <a:srgbClr val="00FF00"/>
                </a:highlight>
                <a:latin typeface="Times New Roman" panose="02020603050405020304" pitchFamily="18" charset="0"/>
                <a:cs typeface="+mn-cs"/>
              </a:rPr>
              <a:t>Approved by unanimous consent</a:t>
            </a:r>
            <a:endParaRPr lang="en-US" altLang="zh-CN" sz="1050" kern="0" dirty="0"/>
          </a:p>
          <a:p>
            <a:pPr marL="0" lvl="1" indent="0">
              <a:buNone/>
              <a:defRPr/>
            </a:pPr>
            <a:endParaRPr lang="en-US" altLang="zh-CN" sz="1600" kern="0" dirty="0"/>
          </a:p>
          <a:p>
            <a:pPr marL="0" lvl="1" indent="0">
              <a:buNone/>
              <a:defRPr/>
            </a:pPr>
            <a:r>
              <a:rPr lang="en-US" altLang="zh-CN" sz="1600" kern="0" dirty="0"/>
              <a:t>Note</a:t>
            </a:r>
            <a:r>
              <a:rPr lang="zh-CN" altLang="en-US" sz="1600" kern="0" dirty="0"/>
              <a:t>：  </a:t>
            </a:r>
            <a:endParaRPr lang="en-US" altLang="zh-CN" sz="1600" kern="0" dirty="0"/>
          </a:p>
          <a:p>
            <a:pPr marL="628650" lvl="2">
              <a:buFont typeface="微软雅黑" panose="020B0503020204020204" pitchFamily="34" charset="-122"/>
              <a:buChar char="–"/>
              <a:defRPr/>
            </a:pPr>
            <a:r>
              <a:rPr lang="en-US" altLang="zh-CN" kern="0" dirty="0" smtClean="0"/>
              <a:t>Related </a:t>
            </a:r>
            <a:r>
              <a:rPr lang="en-US" altLang="zh-CN" kern="0" dirty="0"/>
              <a:t>document </a:t>
            </a:r>
            <a:r>
              <a:rPr lang="en-US" altLang="zh-CN" dirty="0"/>
              <a:t>22/0235r5 </a:t>
            </a:r>
            <a:endParaRPr lang="en-US" altLang="zh-CN" kern="0" dirty="0" smtClean="0"/>
          </a:p>
          <a:p>
            <a:pPr marL="628650" lvl="2">
              <a:buFont typeface="微软雅黑" panose="020B0503020204020204" pitchFamily="34" charset="-122"/>
              <a:buChar char="–"/>
              <a:defRPr/>
            </a:pPr>
            <a:r>
              <a:rPr lang="en-US" altLang="zh-CN" kern="0" dirty="0" smtClean="0"/>
              <a:t>SP Result:  28Y/ 0N/ 8A</a:t>
            </a:r>
          </a:p>
          <a:p>
            <a:pPr marL="628650" lvl="2">
              <a:buFont typeface="微软雅黑" panose="020B0503020204020204" pitchFamily="34" charset="-122"/>
              <a:buChar char="–"/>
              <a:defRPr/>
            </a:pPr>
            <a:endParaRPr lang="en-US" altLang="zh-CN" sz="1050" b="1" kern="0" dirty="0"/>
          </a:p>
        </p:txBody>
      </p:sp>
    </p:spTree>
    <p:extLst>
      <p:ext uri="{BB962C8B-B14F-4D97-AF65-F5344CB8AC3E}">
        <p14:creationId xmlns:p14="http://schemas.microsoft.com/office/powerpoint/2010/main" val="133653389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txBox="1">
            <a:spLocks noChangeArrowheads="1"/>
          </p:cNvSpPr>
          <p:nvPr/>
        </p:nvSpPr>
        <p:spPr bwMode="auto">
          <a:xfrm>
            <a:off x="2247900" y="8382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4000" dirty="0"/>
              <a:t>Motion </a:t>
            </a:r>
            <a:r>
              <a:rPr lang="en-US" altLang="zh-CN" sz="4000" dirty="0" smtClean="0"/>
              <a:t>73 (</a:t>
            </a:r>
            <a:r>
              <a:rPr lang="en-US" altLang="zh-CN" sz="4000" dirty="0" smtClean="0">
                <a:solidFill>
                  <a:srgbClr val="FF0000"/>
                </a:solidFill>
              </a:rPr>
              <a:t>Record</a:t>
            </a:r>
            <a:r>
              <a:rPr lang="en-US" altLang="zh-CN" sz="4000" dirty="0" smtClean="0"/>
              <a:t>)</a:t>
            </a:r>
            <a:endParaRPr lang="en-US" altLang="en-US" sz="3600" dirty="0"/>
          </a:p>
        </p:txBody>
      </p:sp>
      <p:sp>
        <p:nvSpPr>
          <p:cNvPr id="5" name="Rectangle 3"/>
          <p:cNvSpPr txBox="1">
            <a:spLocks noChangeArrowheads="1"/>
          </p:cNvSpPr>
          <p:nvPr/>
        </p:nvSpPr>
        <p:spPr bwMode="auto">
          <a:xfrm>
            <a:off x="914400" y="1295400"/>
            <a:ext cx="10668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lvl="1" algn="just">
              <a:defRPr/>
            </a:pPr>
            <a:endParaRPr lang="en-US" altLang="zh-CN" sz="900" kern="0" dirty="0"/>
          </a:p>
          <a:p>
            <a:pPr marL="342900" lvl="1" indent="-342900" algn="just">
              <a:buFont typeface="Arial" panose="020B0604020202020204" pitchFamily="34" charset="0"/>
              <a:buChar char="•"/>
              <a:defRPr/>
            </a:pPr>
            <a:r>
              <a:rPr lang="en-US" altLang="zh-CN" sz="1800" b="1" kern="0" dirty="0"/>
              <a:t>Move to include the text proposed in the following document into the IEEE 802.11bf draft amendment:</a:t>
            </a:r>
          </a:p>
          <a:p>
            <a:pPr lvl="1">
              <a:buFont typeface="Arial" panose="020B0604020202020204" pitchFamily="34" charset="0"/>
              <a:buChar char="–"/>
              <a:defRPr/>
            </a:pPr>
            <a:r>
              <a:rPr lang="en-US" altLang="zh-CN" sz="1600" dirty="0" smtClean="0"/>
              <a:t>22/0134r4</a:t>
            </a:r>
            <a:r>
              <a:rPr lang="en-US" altLang="zh-CN" sz="1600" dirty="0"/>
              <a:t>	PDT Threshold-based Sensing Procedure</a:t>
            </a:r>
            <a:endParaRPr lang="en-US" altLang="zh-CN" sz="1800" b="1" kern="0" dirty="0"/>
          </a:p>
          <a:p>
            <a:pPr marL="342900" lvl="1" indent="-342900" algn="just">
              <a:buFont typeface="Arial" panose="020B0604020202020204" pitchFamily="34" charset="0"/>
              <a:buChar char="•"/>
              <a:defRPr/>
            </a:pPr>
            <a:endParaRPr lang="en-US" altLang="zh-CN" sz="1800" b="1" kern="0" dirty="0"/>
          </a:p>
          <a:p>
            <a:pPr marL="342900" lvl="1" indent="-342900" algn="just">
              <a:buFont typeface="Arial" panose="020B0604020202020204" pitchFamily="34" charset="0"/>
              <a:buChar char="•"/>
              <a:defRPr/>
            </a:pPr>
            <a:r>
              <a:rPr lang="en-US" altLang="zh-CN" sz="1800" b="1" kern="0" dirty="0"/>
              <a:t>Move: </a:t>
            </a:r>
            <a:r>
              <a:rPr lang="en-US" altLang="zh-CN" sz="1800" b="1" kern="0" dirty="0" err="1" smtClean="0"/>
              <a:t>Mengshi</a:t>
            </a:r>
            <a:r>
              <a:rPr lang="en-US" altLang="zh-CN" sz="1800" b="1" kern="0" dirty="0" smtClean="0"/>
              <a:t> Hu	</a:t>
            </a:r>
            <a:r>
              <a:rPr lang="en-US" altLang="zh-CN" sz="1800" b="1" kern="0" dirty="0"/>
              <a:t>	</a:t>
            </a:r>
            <a:r>
              <a:rPr lang="en-US" altLang="zh-CN" sz="1800" b="1" dirty="0"/>
              <a:t>	</a:t>
            </a:r>
            <a:r>
              <a:rPr lang="en-US" altLang="zh-CN" sz="1800" b="1" kern="0" dirty="0"/>
              <a:t>Second: </a:t>
            </a:r>
            <a:r>
              <a:rPr lang="en-US" altLang="zh-CN" sz="1800" b="1" kern="0" dirty="0" err="1"/>
              <a:t>Jinsoo</a:t>
            </a:r>
            <a:r>
              <a:rPr lang="en-US" altLang="zh-CN" sz="1800" b="1" kern="0" dirty="0"/>
              <a:t> Choi</a:t>
            </a:r>
          </a:p>
          <a:p>
            <a:pPr marL="342900" lvl="1" indent="-342900" algn="just">
              <a:buFont typeface="Arial" panose="020B0604020202020204" pitchFamily="34" charset="0"/>
              <a:buChar char="•"/>
              <a:defRPr/>
            </a:pPr>
            <a:r>
              <a:rPr lang="en-US" altLang="zh-CN" sz="1800" b="1" kern="0" dirty="0"/>
              <a:t>Preliminary Result: (  </a:t>
            </a:r>
            <a:r>
              <a:rPr lang="en-US" altLang="zh-CN" sz="1800" b="1" kern="0" dirty="0" smtClean="0"/>
              <a:t>51 </a:t>
            </a:r>
            <a:r>
              <a:rPr lang="en-US" altLang="zh-CN" sz="1800" b="1" kern="0" dirty="0"/>
              <a:t>Y/ </a:t>
            </a:r>
            <a:r>
              <a:rPr lang="en-US" altLang="zh-CN" sz="1800" b="1" kern="0" dirty="0" smtClean="0"/>
              <a:t>5 </a:t>
            </a:r>
            <a:r>
              <a:rPr lang="en-US" altLang="zh-CN" sz="1800" b="1" kern="0" dirty="0"/>
              <a:t>N/  </a:t>
            </a:r>
            <a:r>
              <a:rPr lang="en-US" altLang="zh-CN" sz="1800" b="1" kern="0" dirty="0" smtClean="0"/>
              <a:t>24A</a:t>
            </a:r>
            <a:r>
              <a:rPr lang="en-US" altLang="zh-CN" sz="1800" b="1" kern="0" dirty="0"/>
              <a:t>)</a:t>
            </a:r>
          </a:p>
          <a:p>
            <a:pPr marL="342900" lvl="1" indent="-342900">
              <a:spcBef>
                <a:spcPct val="0"/>
              </a:spcBef>
              <a:buFont typeface="Arial" panose="020B0604020202020204" pitchFamily="34" charset="0"/>
              <a:buChar char="•"/>
              <a:defRPr/>
            </a:pPr>
            <a:r>
              <a:rPr lang="en-US" altLang="zh-CN" sz="1800" b="1" kern="0" dirty="0" smtClean="0"/>
              <a:t>Result*: </a:t>
            </a:r>
            <a:r>
              <a:rPr lang="en-US" altLang="zh-CN" sz="1800" dirty="0">
                <a:solidFill>
                  <a:srgbClr val="000000"/>
                </a:solidFill>
                <a:highlight>
                  <a:srgbClr val="00FF00"/>
                </a:highlight>
                <a:latin typeface="Times New Roman" panose="02020603050405020304" pitchFamily="18" charset="0"/>
                <a:cs typeface="+mn-cs"/>
              </a:rPr>
              <a:t>Motion Passes </a:t>
            </a:r>
            <a:r>
              <a:rPr lang="en-US" altLang="zh-CN" sz="1800" dirty="0" smtClean="0">
                <a:solidFill>
                  <a:srgbClr val="000000"/>
                </a:solidFill>
                <a:highlight>
                  <a:srgbClr val="00FF00"/>
                </a:highlight>
                <a:latin typeface="Times New Roman" panose="02020603050405020304" pitchFamily="18" charset="0"/>
                <a:cs typeface="+mn-cs"/>
              </a:rPr>
              <a:t>(51Y/5N/23A</a:t>
            </a:r>
            <a:r>
              <a:rPr lang="en-US" altLang="zh-CN" sz="1800" dirty="0">
                <a:solidFill>
                  <a:srgbClr val="000000"/>
                </a:solidFill>
                <a:highlight>
                  <a:srgbClr val="00FF00"/>
                </a:highlight>
                <a:latin typeface="Times New Roman" panose="02020603050405020304" pitchFamily="18" charset="0"/>
                <a:cs typeface="+mn-cs"/>
              </a:rPr>
              <a:t>)</a:t>
            </a:r>
            <a:endParaRPr lang="en-US" altLang="zh-CN" sz="1800" b="1" kern="0" dirty="0">
              <a:solidFill>
                <a:srgbClr val="000000"/>
              </a:solidFill>
              <a:latin typeface="Times New Roman" panose="02020603050405020304" pitchFamily="18" charset="0"/>
              <a:cs typeface="+mn-cs"/>
            </a:endParaRPr>
          </a:p>
          <a:p>
            <a:pPr marL="342900" lvl="1" indent="-342900" algn="just">
              <a:buFont typeface="Arial" panose="020B0604020202020204" pitchFamily="34" charset="0"/>
              <a:buChar char="•"/>
              <a:defRPr/>
            </a:pPr>
            <a:endParaRPr lang="en-US" altLang="zh-CN" sz="1050" kern="0" dirty="0" smtClean="0"/>
          </a:p>
          <a:p>
            <a:pPr marL="0" lvl="1" indent="0">
              <a:buNone/>
              <a:defRPr/>
            </a:pPr>
            <a:endParaRPr lang="en-US" altLang="zh-CN" sz="1600" kern="0" dirty="0"/>
          </a:p>
          <a:p>
            <a:pPr marL="0" lvl="1" indent="0">
              <a:buNone/>
              <a:defRPr/>
            </a:pPr>
            <a:r>
              <a:rPr lang="en-US" altLang="zh-CN" sz="1600" kern="0" dirty="0"/>
              <a:t>Note</a:t>
            </a:r>
            <a:r>
              <a:rPr lang="zh-CN" altLang="en-US" sz="1600" kern="0" dirty="0"/>
              <a:t>：  </a:t>
            </a:r>
            <a:endParaRPr lang="en-US" altLang="zh-CN" sz="1600" kern="0" dirty="0"/>
          </a:p>
          <a:p>
            <a:pPr marL="628650" lvl="2">
              <a:buFont typeface="微软雅黑" panose="020B0503020204020204" pitchFamily="34" charset="-122"/>
              <a:buChar char="–"/>
              <a:defRPr/>
            </a:pPr>
            <a:r>
              <a:rPr lang="en-US" altLang="zh-CN" kern="0" dirty="0"/>
              <a:t>* Amended result accounts for removal of </a:t>
            </a:r>
            <a:r>
              <a:rPr lang="en-US" altLang="zh-CN" kern="0" dirty="0" smtClean="0">
                <a:solidFill>
                  <a:srgbClr val="FF0000"/>
                </a:solidFill>
              </a:rPr>
              <a:t>1</a:t>
            </a:r>
            <a:r>
              <a:rPr lang="en-US" altLang="zh-CN" kern="0" dirty="0" smtClean="0"/>
              <a:t> </a:t>
            </a:r>
            <a:r>
              <a:rPr lang="en-US" altLang="zh-CN" kern="0" dirty="0"/>
              <a:t>votes of non-voting members.</a:t>
            </a:r>
          </a:p>
          <a:p>
            <a:pPr marL="628650" lvl="2">
              <a:buFont typeface="微软雅黑" panose="020B0503020204020204" pitchFamily="34" charset="-122"/>
              <a:buChar char="–"/>
              <a:defRPr/>
            </a:pPr>
            <a:r>
              <a:rPr lang="en-US" altLang="zh-CN" kern="0" dirty="0"/>
              <a:t>Related document </a:t>
            </a:r>
            <a:r>
              <a:rPr lang="en-US" altLang="zh-CN" dirty="0"/>
              <a:t>22/0134r4 </a:t>
            </a:r>
            <a:r>
              <a:rPr lang="en-US" altLang="zh-CN" dirty="0" smtClean="0"/>
              <a:t> </a:t>
            </a:r>
            <a:endParaRPr lang="en-US" altLang="zh-CN" kern="0" dirty="0" smtClean="0"/>
          </a:p>
          <a:p>
            <a:pPr marL="628650" lvl="2">
              <a:buFont typeface="微软雅黑" panose="020B0503020204020204" pitchFamily="34" charset="-122"/>
              <a:buChar char="–"/>
              <a:defRPr/>
            </a:pPr>
            <a:r>
              <a:rPr lang="en-US" altLang="zh-CN" kern="0" dirty="0" smtClean="0"/>
              <a:t>SP Result:  35Y/ 6N/ 9A</a:t>
            </a:r>
          </a:p>
          <a:p>
            <a:pPr marL="628650" lvl="2">
              <a:buFont typeface="微软雅黑" panose="020B0503020204020204" pitchFamily="34" charset="-122"/>
              <a:buChar char="–"/>
              <a:defRPr/>
            </a:pPr>
            <a:endParaRPr lang="en-US" altLang="zh-CN" sz="1050" b="1" kern="0" dirty="0"/>
          </a:p>
        </p:txBody>
      </p:sp>
    </p:spTree>
    <p:extLst>
      <p:ext uri="{BB962C8B-B14F-4D97-AF65-F5344CB8AC3E}">
        <p14:creationId xmlns:p14="http://schemas.microsoft.com/office/powerpoint/2010/main" val="193137533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txBox="1">
            <a:spLocks noChangeArrowheads="1"/>
          </p:cNvSpPr>
          <p:nvPr/>
        </p:nvSpPr>
        <p:spPr bwMode="auto">
          <a:xfrm>
            <a:off x="2247900" y="8382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4000" dirty="0"/>
              <a:t>Motion </a:t>
            </a:r>
            <a:r>
              <a:rPr lang="en-US" altLang="zh-CN" sz="4000" dirty="0" smtClean="0"/>
              <a:t>74</a:t>
            </a:r>
            <a:endParaRPr lang="en-US" altLang="en-US" sz="3600" dirty="0"/>
          </a:p>
        </p:txBody>
      </p:sp>
      <p:sp>
        <p:nvSpPr>
          <p:cNvPr id="5" name="Rectangle 3"/>
          <p:cNvSpPr txBox="1">
            <a:spLocks noChangeArrowheads="1"/>
          </p:cNvSpPr>
          <p:nvPr/>
        </p:nvSpPr>
        <p:spPr bwMode="auto">
          <a:xfrm>
            <a:off x="914400" y="1295400"/>
            <a:ext cx="10668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lvl="1" algn="just">
              <a:defRPr/>
            </a:pPr>
            <a:endParaRPr lang="en-US" altLang="zh-CN" sz="900" kern="0" dirty="0"/>
          </a:p>
          <a:p>
            <a:pPr marL="342900" lvl="1" indent="-342900" algn="just">
              <a:buFont typeface="Arial" panose="020B0604020202020204" pitchFamily="34" charset="0"/>
              <a:buChar char="•"/>
              <a:defRPr/>
            </a:pPr>
            <a:r>
              <a:rPr lang="en-US" altLang="zh-CN" sz="1800" b="1" kern="0" dirty="0"/>
              <a:t>Move to include the text proposed in the following document into the IEEE 802.11bf draft amendment:</a:t>
            </a:r>
          </a:p>
          <a:p>
            <a:pPr lvl="1">
              <a:buFont typeface="Arial" panose="020B0604020202020204" pitchFamily="34" charset="0"/>
              <a:buChar char="–"/>
              <a:defRPr/>
            </a:pPr>
            <a:r>
              <a:rPr lang="en-US" altLang="zh-CN" sz="1600" dirty="0" smtClean="0"/>
              <a:t>22/0229r7</a:t>
            </a:r>
            <a:r>
              <a:rPr lang="en-US" altLang="zh-CN" sz="1600" dirty="0"/>
              <a:t>	PDT for Sensing Measurement Setup</a:t>
            </a:r>
            <a:endParaRPr lang="en-US" altLang="zh-CN" sz="1800" b="1" kern="0" dirty="0"/>
          </a:p>
          <a:p>
            <a:pPr marL="342900" lvl="1" indent="-342900" algn="just">
              <a:buFont typeface="Arial" panose="020B0604020202020204" pitchFamily="34" charset="0"/>
              <a:buChar char="•"/>
              <a:defRPr/>
            </a:pPr>
            <a:endParaRPr lang="en-US" altLang="zh-CN" sz="1800" b="1" kern="0" dirty="0"/>
          </a:p>
          <a:p>
            <a:pPr marL="342900" lvl="1" indent="-342900" algn="just">
              <a:buFont typeface="Arial" panose="020B0604020202020204" pitchFamily="34" charset="0"/>
              <a:buChar char="•"/>
              <a:defRPr/>
            </a:pPr>
            <a:r>
              <a:rPr lang="en-US" altLang="zh-CN" sz="1800" b="1" kern="0" dirty="0"/>
              <a:t>Move: </a:t>
            </a:r>
            <a:r>
              <a:rPr lang="en-US" altLang="zh-CN" sz="1800" b="1" kern="0" dirty="0" err="1"/>
              <a:t>Insun</a:t>
            </a:r>
            <a:r>
              <a:rPr lang="en-US" altLang="zh-CN" sz="1800" b="1" kern="0" dirty="0"/>
              <a:t> Jang</a:t>
            </a:r>
            <a:r>
              <a:rPr lang="en-US" altLang="zh-CN" sz="1800" b="1" kern="0" dirty="0" smtClean="0"/>
              <a:t>	</a:t>
            </a:r>
            <a:r>
              <a:rPr lang="en-US" altLang="zh-CN" sz="1800" b="1" kern="0" dirty="0"/>
              <a:t>	</a:t>
            </a:r>
            <a:r>
              <a:rPr lang="en-US" altLang="zh-CN" sz="1800" b="1" dirty="0"/>
              <a:t>	</a:t>
            </a:r>
            <a:r>
              <a:rPr lang="en-US" altLang="zh-CN" sz="1800" b="1" kern="0" dirty="0"/>
              <a:t>Second: </a:t>
            </a:r>
            <a:r>
              <a:rPr lang="en-US" altLang="zh-CN" sz="1800" b="1" kern="0" dirty="0" err="1"/>
              <a:t>Dongguk</a:t>
            </a:r>
            <a:r>
              <a:rPr lang="en-US" altLang="zh-CN" sz="1800" b="1" kern="0" dirty="0"/>
              <a:t> Lim</a:t>
            </a:r>
          </a:p>
          <a:p>
            <a:pPr marL="342900" lvl="1" indent="-342900" algn="just">
              <a:buFont typeface="Arial" panose="020B0604020202020204" pitchFamily="34" charset="0"/>
              <a:buChar char="•"/>
              <a:defRPr/>
            </a:pPr>
            <a:r>
              <a:rPr lang="en-US" altLang="zh-CN" sz="1800" b="1" kern="0" dirty="0" smtClean="0"/>
              <a:t>Result: </a:t>
            </a:r>
            <a:r>
              <a:rPr lang="en-US" altLang="zh-CN" sz="1600" dirty="0">
                <a:solidFill>
                  <a:srgbClr val="000000"/>
                </a:solidFill>
                <a:highlight>
                  <a:srgbClr val="00FF00"/>
                </a:highlight>
                <a:latin typeface="Times New Roman" panose="02020603050405020304" pitchFamily="18" charset="0"/>
                <a:cs typeface="+mn-cs"/>
              </a:rPr>
              <a:t>Approved by unanimous consent</a:t>
            </a:r>
            <a:endParaRPr lang="en-US" altLang="zh-CN" sz="1050" kern="0" dirty="0"/>
          </a:p>
          <a:p>
            <a:pPr marL="0" lvl="1" indent="0">
              <a:buNone/>
              <a:defRPr/>
            </a:pPr>
            <a:endParaRPr lang="en-US" altLang="zh-CN" sz="1600" kern="0" dirty="0"/>
          </a:p>
          <a:p>
            <a:pPr marL="0" lvl="1" indent="0">
              <a:buNone/>
              <a:defRPr/>
            </a:pPr>
            <a:r>
              <a:rPr lang="en-US" altLang="zh-CN" sz="1600" kern="0" dirty="0"/>
              <a:t>Note</a:t>
            </a:r>
            <a:r>
              <a:rPr lang="zh-CN" altLang="en-US" sz="1600" kern="0" dirty="0"/>
              <a:t>：  </a:t>
            </a:r>
            <a:endParaRPr lang="en-US" altLang="zh-CN" sz="1600" kern="0" dirty="0"/>
          </a:p>
          <a:p>
            <a:pPr marL="628650" lvl="2">
              <a:buFont typeface="微软雅黑" panose="020B0503020204020204" pitchFamily="34" charset="-122"/>
              <a:buChar char="–"/>
              <a:defRPr/>
            </a:pPr>
            <a:r>
              <a:rPr lang="en-US" altLang="zh-CN" kern="0" dirty="0" smtClean="0"/>
              <a:t>Related </a:t>
            </a:r>
            <a:r>
              <a:rPr lang="en-US" altLang="zh-CN" kern="0" dirty="0"/>
              <a:t>document </a:t>
            </a:r>
            <a:r>
              <a:rPr lang="en-US" altLang="zh-CN" dirty="0" smtClean="0"/>
              <a:t>22/0229r7  </a:t>
            </a:r>
            <a:endParaRPr lang="en-US" altLang="zh-CN" kern="0" dirty="0" smtClean="0"/>
          </a:p>
          <a:p>
            <a:pPr marL="628650" lvl="2">
              <a:buFont typeface="微软雅黑" panose="020B0503020204020204" pitchFamily="34" charset="-122"/>
              <a:buChar char="–"/>
              <a:defRPr/>
            </a:pPr>
            <a:r>
              <a:rPr lang="en-US" altLang="zh-CN" kern="0" dirty="0" smtClean="0"/>
              <a:t>SP Result:  22Y/ 0N/ 15A</a:t>
            </a:r>
          </a:p>
          <a:p>
            <a:pPr marL="628650" lvl="2">
              <a:buFont typeface="微软雅黑" panose="020B0503020204020204" pitchFamily="34" charset="-122"/>
              <a:buChar char="–"/>
              <a:defRPr/>
            </a:pPr>
            <a:endParaRPr lang="en-US" altLang="zh-CN" sz="1050" b="1" kern="0" dirty="0"/>
          </a:p>
        </p:txBody>
      </p:sp>
    </p:spTree>
    <p:extLst>
      <p:ext uri="{BB962C8B-B14F-4D97-AF65-F5344CB8AC3E}">
        <p14:creationId xmlns:p14="http://schemas.microsoft.com/office/powerpoint/2010/main" val="308408815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txBox="1">
            <a:spLocks noChangeArrowheads="1"/>
          </p:cNvSpPr>
          <p:nvPr/>
        </p:nvSpPr>
        <p:spPr bwMode="auto">
          <a:xfrm>
            <a:off x="2247900" y="8382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4000" dirty="0"/>
              <a:t>Motion </a:t>
            </a:r>
            <a:r>
              <a:rPr lang="en-US" altLang="zh-CN" sz="4000" dirty="0" smtClean="0"/>
              <a:t>75</a:t>
            </a:r>
            <a:endParaRPr lang="en-US" altLang="en-US" sz="3600" dirty="0"/>
          </a:p>
        </p:txBody>
      </p:sp>
      <p:sp>
        <p:nvSpPr>
          <p:cNvPr id="5" name="Rectangle 3"/>
          <p:cNvSpPr txBox="1">
            <a:spLocks noChangeArrowheads="1"/>
          </p:cNvSpPr>
          <p:nvPr/>
        </p:nvSpPr>
        <p:spPr bwMode="auto">
          <a:xfrm>
            <a:off x="914400" y="1295400"/>
            <a:ext cx="10668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lvl="1" algn="just">
              <a:defRPr/>
            </a:pPr>
            <a:endParaRPr lang="en-US" altLang="zh-CN" sz="900" kern="0" dirty="0"/>
          </a:p>
          <a:p>
            <a:pPr marL="342900" lvl="1" indent="-342900" algn="just">
              <a:buFont typeface="Arial" panose="020B0604020202020204" pitchFamily="34" charset="0"/>
              <a:buChar char="•"/>
              <a:defRPr/>
            </a:pPr>
            <a:r>
              <a:rPr lang="en-US" altLang="zh-CN" sz="1800" b="1" kern="0" dirty="0"/>
              <a:t>Move to include the text proposed in the following document into the IEEE 802.11bf draft amendment:</a:t>
            </a:r>
          </a:p>
          <a:p>
            <a:pPr lvl="1">
              <a:buFont typeface="Arial" panose="020B0604020202020204" pitchFamily="34" charset="0"/>
              <a:buChar char="–"/>
              <a:defRPr/>
            </a:pPr>
            <a:r>
              <a:rPr lang="en-US" altLang="zh-CN" sz="1600" dirty="0" smtClean="0"/>
              <a:t>22/0243r6</a:t>
            </a:r>
            <a:r>
              <a:rPr lang="en-US" altLang="zh-CN" sz="1600" dirty="0"/>
              <a:t>	PDT DMG Sensing procedure</a:t>
            </a:r>
            <a:endParaRPr lang="en-US" altLang="zh-CN" sz="1800" b="1" kern="0" dirty="0"/>
          </a:p>
          <a:p>
            <a:pPr marL="342900" lvl="1" indent="-342900" algn="just">
              <a:buFont typeface="Arial" panose="020B0604020202020204" pitchFamily="34" charset="0"/>
              <a:buChar char="•"/>
              <a:defRPr/>
            </a:pPr>
            <a:endParaRPr lang="en-US" altLang="zh-CN" sz="1800" b="1" kern="0" dirty="0"/>
          </a:p>
          <a:p>
            <a:pPr marL="342900" lvl="1" indent="-342900" algn="just">
              <a:buFont typeface="Arial" panose="020B0604020202020204" pitchFamily="34" charset="0"/>
              <a:buChar char="•"/>
              <a:defRPr/>
            </a:pPr>
            <a:r>
              <a:rPr lang="en-US" altLang="zh-CN" sz="1800" b="1" kern="0" dirty="0"/>
              <a:t>Move: Solomon Trainin </a:t>
            </a:r>
            <a:r>
              <a:rPr lang="en-US" altLang="zh-CN" sz="1800" b="1" kern="0" dirty="0" smtClean="0"/>
              <a:t>	</a:t>
            </a:r>
            <a:r>
              <a:rPr lang="en-US" altLang="zh-CN" sz="1800" b="1" kern="0" dirty="0"/>
              <a:t>	</a:t>
            </a:r>
            <a:r>
              <a:rPr lang="en-US" altLang="zh-CN" sz="1800" b="1" dirty="0"/>
              <a:t>	</a:t>
            </a:r>
            <a:r>
              <a:rPr lang="en-US" altLang="zh-CN" sz="1800" b="1" kern="0" dirty="0"/>
              <a:t>Second: Assaf Kasher </a:t>
            </a:r>
          </a:p>
          <a:p>
            <a:pPr marL="342900" lvl="1" indent="-342900" algn="just">
              <a:buFont typeface="Arial" panose="020B0604020202020204" pitchFamily="34" charset="0"/>
              <a:buChar char="•"/>
              <a:defRPr/>
            </a:pPr>
            <a:r>
              <a:rPr lang="en-US" altLang="zh-CN" sz="1800" b="1" kern="0" dirty="0" smtClean="0"/>
              <a:t>Result: </a:t>
            </a:r>
            <a:r>
              <a:rPr lang="en-US" altLang="zh-CN" sz="1600" dirty="0">
                <a:solidFill>
                  <a:srgbClr val="000000"/>
                </a:solidFill>
                <a:highlight>
                  <a:srgbClr val="00FF00"/>
                </a:highlight>
                <a:latin typeface="Times New Roman" panose="02020603050405020304" pitchFamily="18" charset="0"/>
                <a:cs typeface="+mn-cs"/>
              </a:rPr>
              <a:t>Approved by unanimous consent</a:t>
            </a:r>
            <a:endParaRPr lang="en-US" altLang="zh-CN" sz="1050" kern="0" dirty="0"/>
          </a:p>
          <a:p>
            <a:pPr marL="0" lvl="1" indent="0">
              <a:buNone/>
              <a:defRPr/>
            </a:pPr>
            <a:endParaRPr lang="en-US" altLang="zh-CN" sz="1600" kern="0" dirty="0"/>
          </a:p>
          <a:p>
            <a:pPr marL="0" lvl="1" indent="0">
              <a:buNone/>
              <a:defRPr/>
            </a:pPr>
            <a:r>
              <a:rPr lang="en-US" altLang="zh-CN" sz="1600" kern="0" dirty="0"/>
              <a:t>Note</a:t>
            </a:r>
            <a:r>
              <a:rPr lang="zh-CN" altLang="en-US" sz="1600" kern="0" dirty="0"/>
              <a:t>：  </a:t>
            </a:r>
            <a:endParaRPr lang="en-US" altLang="zh-CN" sz="1600" kern="0" dirty="0"/>
          </a:p>
          <a:p>
            <a:pPr marL="628650" lvl="2">
              <a:buFont typeface="微软雅黑" panose="020B0503020204020204" pitchFamily="34" charset="-122"/>
              <a:buChar char="–"/>
              <a:defRPr/>
            </a:pPr>
            <a:r>
              <a:rPr lang="en-US" altLang="zh-CN" kern="0" dirty="0" smtClean="0"/>
              <a:t>Related </a:t>
            </a:r>
            <a:r>
              <a:rPr lang="en-US" altLang="zh-CN" kern="0" dirty="0"/>
              <a:t>document </a:t>
            </a:r>
            <a:r>
              <a:rPr lang="en-US" altLang="zh-CN" dirty="0"/>
              <a:t>22/0243r6</a:t>
            </a:r>
            <a:endParaRPr lang="en-US" altLang="zh-CN" kern="0" dirty="0" smtClean="0"/>
          </a:p>
          <a:p>
            <a:pPr marL="628650" lvl="2">
              <a:buFont typeface="微软雅黑" panose="020B0503020204020204" pitchFamily="34" charset="-122"/>
              <a:buChar char="–"/>
              <a:defRPr/>
            </a:pPr>
            <a:r>
              <a:rPr lang="en-US" altLang="zh-CN" kern="0" dirty="0" smtClean="0"/>
              <a:t>SP </a:t>
            </a:r>
            <a:r>
              <a:rPr lang="en-US" altLang="zh-CN" kern="0" dirty="0"/>
              <a:t>Result:  unanimous consent</a:t>
            </a:r>
          </a:p>
          <a:p>
            <a:pPr marL="628650" lvl="2">
              <a:buFont typeface="微软雅黑" panose="020B0503020204020204" pitchFamily="34" charset="-122"/>
              <a:buChar char="–"/>
              <a:defRPr/>
            </a:pPr>
            <a:endParaRPr lang="en-US" altLang="zh-CN" kern="0" dirty="0"/>
          </a:p>
        </p:txBody>
      </p:sp>
    </p:spTree>
    <p:extLst>
      <p:ext uri="{BB962C8B-B14F-4D97-AF65-F5344CB8AC3E}">
        <p14:creationId xmlns:p14="http://schemas.microsoft.com/office/powerpoint/2010/main" val="209438832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txBox="1">
            <a:spLocks noChangeArrowheads="1"/>
          </p:cNvSpPr>
          <p:nvPr/>
        </p:nvSpPr>
        <p:spPr bwMode="auto">
          <a:xfrm>
            <a:off x="2247900" y="8382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4000" dirty="0"/>
              <a:t>Motion </a:t>
            </a:r>
            <a:r>
              <a:rPr lang="en-US" altLang="zh-CN" sz="4000" dirty="0" smtClean="0"/>
              <a:t>76</a:t>
            </a:r>
            <a:endParaRPr lang="en-US" altLang="en-US" sz="3600" dirty="0"/>
          </a:p>
        </p:txBody>
      </p:sp>
      <p:sp>
        <p:nvSpPr>
          <p:cNvPr id="5" name="Rectangle 3"/>
          <p:cNvSpPr txBox="1">
            <a:spLocks noChangeArrowheads="1"/>
          </p:cNvSpPr>
          <p:nvPr/>
        </p:nvSpPr>
        <p:spPr bwMode="auto">
          <a:xfrm>
            <a:off x="914400" y="1295400"/>
            <a:ext cx="10668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lvl="1" algn="just">
              <a:defRPr/>
            </a:pPr>
            <a:endParaRPr lang="en-US" altLang="zh-CN" sz="900" kern="0" dirty="0"/>
          </a:p>
          <a:p>
            <a:pPr marL="342900" lvl="1" indent="-342900" algn="just">
              <a:buFont typeface="Arial" panose="020B0604020202020204" pitchFamily="34" charset="0"/>
              <a:buChar char="•"/>
              <a:defRPr/>
            </a:pPr>
            <a:r>
              <a:rPr lang="en-US" altLang="zh-CN" sz="1800" b="1" kern="0" dirty="0"/>
              <a:t>Move to include the text proposed in the following document into the IEEE 802.11bf draft amendment:</a:t>
            </a:r>
          </a:p>
          <a:p>
            <a:pPr lvl="1">
              <a:buFont typeface="Arial" panose="020B0604020202020204" pitchFamily="34" charset="0"/>
              <a:buChar char="–"/>
              <a:defRPr/>
            </a:pPr>
            <a:r>
              <a:rPr lang="en-US" altLang="zh-CN" sz="1600" dirty="0" smtClean="0"/>
              <a:t>22/0181r1</a:t>
            </a:r>
            <a:r>
              <a:rPr lang="en-US" altLang="zh-CN" sz="1600" dirty="0"/>
              <a:t>	 </a:t>
            </a:r>
            <a:r>
              <a:rPr lang="en-US" altLang="zh-CN" sz="1600" dirty="0" err="1"/>
              <a:t>pdt</a:t>
            </a:r>
            <a:r>
              <a:rPr lang="en-US" altLang="zh-CN" sz="1600" dirty="0"/>
              <a:t>-sensing-session-setup</a:t>
            </a:r>
            <a:endParaRPr lang="en-US" altLang="zh-CN" sz="1800" b="1" kern="0" dirty="0"/>
          </a:p>
          <a:p>
            <a:pPr marL="342900" lvl="1" indent="-342900" algn="just">
              <a:buFont typeface="Arial" panose="020B0604020202020204" pitchFamily="34" charset="0"/>
              <a:buChar char="•"/>
              <a:defRPr/>
            </a:pPr>
            <a:endParaRPr lang="en-US" altLang="zh-CN" sz="1800" b="1" kern="0" dirty="0"/>
          </a:p>
          <a:p>
            <a:pPr marL="342900" lvl="1" indent="-342900" algn="just">
              <a:buFont typeface="Arial" panose="020B0604020202020204" pitchFamily="34" charset="0"/>
              <a:buChar char="•"/>
              <a:defRPr/>
            </a:pPr>
            <a:r>
              <a:rPr lang="en-US" altLang="zh-CN" sz="1800" b="1" kern="0" dirty="0"/>
              <a:t>Move: </a:t>
            </a:r>
            <a:r>
              <a:rPr lang="en-US" altLang="zh-CN" sz="1800" b="1" kern="0" dirty="0" err="1"/>
              <a:t>Chaoming</a:t>
            </a:r>
            <a:r>
              <a:rPr lang="en-US" altLang="zh-CN" sz="1800" b="1" kern="0" dirty="0"/>
              <a:t> Luo</a:t>
            </a:r>
            <a:r>
              <a:rPr lang="en-US" altLang="zh-CN" sz="1800" b="1" kern="0" dirty="0" smtClean="0"/>
              <a:t>	</a:t>
            </a:r>
            <a:r>
              <a:rPr lang="en-US" altLang="zh-CN" sz="1800" b="1" kern="0" dirty="0"/>
              <a:t>	</a:t>
            </a:r>
            <a:r>
              <a:rPr lang="en-US" altLang="zh-CN" sz="1800" b="1" dirty="0"/>
              <a:t>	</a:t>
            </a:r>
            <a:r>
              <a:rPr lang="en-US" altLang="zh-CN" sz="1800" b="1" kern="0" dirty="0"/>
              <a:t>Second: Mike Montemurro</a:t>
            </a:r>
          </a:p>
          <a:p>
            <a:pPr marL="342900" lvl="1" indent="-342900" algn="just">
              <a:buFont typeface="Arial" panose="020B0604020202020204" pitchFamily="34" charset="0"/>
              <a:buChar char="•"/>
              <a:defRPr/>
            </a:pPr>
            <a:r>
              <a:rPr lang="en-US" altLang="zh-CN" sz="1800" b="1" kern="0" dirty="0" smtClean="0"/>
              <a:t>Result: </a:t>
            </a:r>
            <a:r>
              <a:rPr lang="en-US" altLang="zh-CN" sz="1600" dirty="0">
                <a:solidFill>
                  <a:srgbClr val="000000"/>
                </a:solidFill>
                <a:highlight>
                  <a:srgbClr val="00FF00"/>
                </a:highlight>
                <a:latin typeface="Times New Roman" panose="02020603050405020304" pitchFamily="18" charset="0"/>
                <a:cs typeface="+mn-cs"/>
              </a:rPr>
              <a:t>Approved by unanimous consent</a:t>
            </a:r>
            <a:endParaRPr lang="en-US" altLang="zh-CN" sz="1050" kern="0" dirty="0"/>
          </a:p>
          <a:p>
            <a:pPr marL="0" lvl="1" indent="0">
              <a:buNone/>
              <a:defRPr/>
            </a:pPr>
            <a:endParaRPr lang="en-US" altLang="zh-CN" sz="1600" kern="0" dirty="0"/>
          </a:p>
          <a:p>
            <a:pPr marL="0" lvl="1" indent="0">
              <a:buNone/>
              <a:defRPr/>
            </a:pPr>
            <a:r>
              <a:rPr lang="en-US" altLang="zh-CN" sz="1600" kern="0" dirty="0"/>
              <a:t>Note</a:t>
            </a:r>
            <a:r>
              <a:rPr lang="zh-CN" altLang="en-US" sz="1600" kern="0" dirty="0"/>
              <a:t>：  </a:t>
            </a:r>
            <a:endParaRPr lang="en-US" altLang="zh-CN" sz="1600" kern="0" dirty="0"/>
          </a:p>
          <a:p>
            <a:pPr marL="628650" lvl="2">
              <a:buFont typeface="微软雅黑" panose="020B0503020204020204" pitchFamily="34" charset="-122"/>
              <a:buChar char="–"/>
              <a:defRPr/>
            </a:pPr>
            <a:r>
              <a:rPr lang="en-US" altLang="zh-CN" kern="0" dirty="0" smtClean="0"/>
              <a:t>Related </a:t>
            </a:r>
            <a:r>
              <a:rPr lang="en-US" altLang="zh-CN" kern="0" dirty="0"/>
              <a:t>document </a:t>
            </a:r>
            <a:r>
              <a:rPr lang="en-US" altLang="zh-CN" dirty="0"/>
              <a:t>22/0181r1</a:t>
            </a:r>
            <a:endParaRPr lang="en-US" altLang="zh-CN" kern="0" dirty="0" smtClean="0"/>
          </a:p>
          <a:p>
            <a:pPr marL="628650" lvl="2">
              <a:buFont typeface="微软雅黑" panose="020B0503020204020204" pitchFamily="34" charset="-122"/>
              <a:buChar char="–"/>
              <a:defRPr/>
            </a:pPr>
            <a:r>
              <a:rPr lang="en-US" altLang="zh-CN" kern="0" dirty="0" smtClean="0"/>
              <a:t>SP </a:t>
            </a:r>
            <a:r>
              <a:rPr lang="en-US" altLang="zh-CN" kern="0" dirty="0"/>
              <a:t>Result:  unanimous consent</a:t>
            </a:r>
          </a:p>
          <a:p>
            <a:pPr marL="628650" lvl="2">
              <a:buFont typeface="微软雅黑" panose="020B0503020204020204" pitchFamily="34" charset="-122"/>
              <a:buChar char="–"/>
              <a:defRPr/>
            </a:pPr>
            <a:endParaRPr lang="en-US" altLang="zh-CN" kern="0" dirty="0"/>
          </a:p>
        </p:txBody>
      </p:sp>
    </p:spTree>
    <p:extLst>
      <p:ext uri="{BB962C8B-B14F-4D97-AF65-F5344CB8AC3E}">
        <p14:creationId xmlns:p14="http://schemas.microsoft.com/office/powerpoint/2010/main" val="423822332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txBox="1">
            <a:spLocks noChangeArrowheads="1"/>
          </p:cNvSpPr>
          <p:nvPr/>
        </p:nvSpPr>
        <p:spPr bwMode="auto">
          <a:xfrm>
            <a:off x="2247900" y="8382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4000" dirty="0"/>
              <a:t>Motion </a:t>
            </a:r>
            <a:r>
              <a:rPr lang="en-US" altLang="zh-CN" sz="4000" dirty="0" smtClean="0"/>
              <a:t>77</a:t>
            </a:r>
            <a:endParaRPr lang="en-US" altLang="en-US" sz="3600" dirty="0"/>
          </a:p>
        </p:txBody>
      </p:sp>
      <p:sp>
        <p:nvSpPr>
          <p:cNvPr id="5" name="Rectangle 3"/>
          <p:cNvSpPr txBox="1">
            <a:spLocks noChangeArrowheads="1"/>
          </p:cNvSpPr>
          <p:nvPr/>
        </p:nvSpPr>
        <p:spPr bwMode="auto">
          <a:xfrm>
            <a:off x="914400" y="1295400"/>
            <a:ext cx="10668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lvl="1" algn="just">
              <a:defRPr/>
            </a:pPr>
            <a:endParaRPr lang="en-US" altLang="zh-CN" sz="900" kern="0" dirty="0"/>
          </a:p>
          <a:p>
            <a:pPr marL="342900" lvl="1" indent="-342900" algn="just">
              <a:buFont typeface="Arial" panose="020B0604020202020204" pitchFamily="34" charset="0"/>
              <a:buChar char="•"/>
              <a:defRPr/>
            </a:pPr>
            <a:r>
              <a:rPr lang="en-US" altLang="zh-CN" sz="1800" b="1" kern="0" dirty="0"/>
              <a:t>Move to include the text proposed in the following document into the IEEE 802.11bf draft amendment:</a:t>
            </a:r>
          </a:p>
          <a:p>
            <a:pPr lvl="1">
              <a:buFont typeface="Arial" panose="020B0604020202020204" pitchFamily="34" charset="0"/>
              <a:buChar char="–"/>
              <a:defRPr/>
            </a:pPr>
            <a:r>
              <a:rPr lang="en-US" altLang="zh-CN" sz="1600" dirty="0" smtClean="0"/>
              <a:t>22/0182r0</a:t>
            </a:r>
            <a:r>
              <a:rPr lang="en-US" altLang="zh-CN" sz="1600" dirty="0"/>
              <a:t>	 </a:t>
            </a:r>
            <a:r>
              <a:rPr lang="en-US" altLang="zh-CN" sz="1600" dirty="0" err="1" smtClean="0"/>
              <a:t>pdt</a:t>
            </a:r>
            <a:r>
              <a:rPr lang="en-US" altLang="zh-CN" sz="1600" dirty="0" smtClean="0"/>
              <a:t>-sensing-session-termination</a:t>
            </a:r>
            <a:endParaRPr lang="en-US" altLang="zh-CN" sz="1800" b="1" kern="0" dirty="0" smtClean="0"/>
          </a:p>
          <a:p>
            <a:pPr marL="342900" lvl="1" indent="-342900" algn="just">
              <a:buFont typeface="Arial" panose="020B0604020202020204" pitchFamily="34" charset="0"/>
              <a:buChar char="•"/>
              <a:defRPr/>
            </a:pPr>
            <a:endParaRPr lang="en-US" altLang="zh-CN" sz="1800" b="1" kern="0" dirty="0" smtClean="0"/>
          </a:p>
          <a:p>
            <a:pPr marL="342900" lvl="1" indent="-342900" algn="just">
              <a:buFont typeface="Arial" panose="020B0604020202020204" pitchFamily="34" charset="0"/>
              <a:buChar char="•"/>
              <a:defRPr/>
            </a:pPr>
            <a:r>
              <a:rPr lang="en-US" altLang="zh-CN" sz="1800" b="1" kern="0" dirty="0" smtClean="0"/>
              <a:t>Move</a:t>
            </a:r>
            <a:r>
              <a:rPr lang="en-US" altLang="zh-CN" sz="1800" b="1" kern="0" dirty="0"/>
              <a:t>: </a:t>
            </a:r>
            <a:r>
              <a:rPr lang="en-US" altLang="zh-CN" sz="1800" b="1" kern="0" dirty="0" err="1"/>
              <a:t>Chaoming</a:t>
            </a:r>
            <a:r>
              <a:rPr lang="en-US" altLang="zh-CN" sz="1800" b="1" kern="0" dirty="0"/>
              <a:t> Luo</a:t>
            </a:r>
            <a:r>
              <a:rPr lang="en-US" altLang="zh-CN" sz="1800" b="1" kern="0" dirty="0" smtClean="0"/>
              <a:t>	</a:t>
            </a:r>
            <a:r>
              <a:rPr lang="en-US" altLang="zh-CN" sz="1800" b="1" kern="0" dirty="0"/>
              <a:t>	</a:t>
            </a:r>
            <a:r>
              <a:rPr lang="en-US" altLang="zh-CN" sz="1800" b="1" dirty="0"/>
              <a:t>	</a:t>
            </a:r>
            <a:r>
              <a:rPr lang="en-US" altLang="zh-CN" sz="1800" b="1" kern="0" dirty="0"/>
              <a:t>Second: Pei Zhou</a:t>
            </a:r>
          </a:p>
          <a:p>
            <a:pPr marL="342900" lvl="1" indent="-342900" algn="just">
              <a:buFont typeface="Arial" panose="020B0604020202020204" pitchFamily="34" charset="0"/>
              <a:buChar char="•"/>
              <a:defRPr/>
            </a:pPr>
            <a:r>
              <a:rPr lang="en-US" altLang="zh-CN" sz="1800" b="1" kern="0" dirty="0" smtClean="0"/>
              <a:t>Result: </a:t>
            </a:r>
            <a:r>
              <a:rPr lang="en-US" altLang="zh-CN" sz="1600" dirty="0">
                <a:solidFill>
                  <a:srgbClr val="000000"/>
                </a:solidFill>
                <a:highlight>
                  <a:srgbClr val="00FF00"/>
                </a:highlight>
                <a:latin typeface="Times New Roman" panose="02020603050405020304" pitchFamily="18" charset="0"/>
                <a:cs typeface="+mn-cs"/>
              </a:rPr>
              <a:t>Approved by unanimous consent</a:t>
            </a:r>
            <a:endParaRPr lang="en-US" altLang="zh-CN" sz="1050" kern="0" dirty="0"/>
          </a:p>
          <a:p>
            <a:pPr marL="0" lvl="1" indent="0">
              <a:buNone/>
              <a:defRPr/>
            </a:pPr>
            <a:endParaRPr lang="en-US" altLang="zh-CN" sz="1600" kern="0" dirty="0"/>
          </a:p>
          <a:p>
            <a:pPr marL="0" lvl="1" indent="0">
              <a:buNone/>
              <a:defRPr/>
            </a:pPr>
            <a:r>
              <a:rPr lang="en-US" altLang="zh-CN" sz="1600" kern="0" dirty="0"/>
              <a:t>Note</a:t>
            </a:r>
            <a:r>
              <a:rPr lang="zh-CN" altLang="en-US" sz="1600" kern="0" dirty="0"/>
              <a:t>：  </a:t>
            </a:r>
            <a:endParaRPr lang="en-US" altLang="zh-CN" sz="1600" kern="0" dirty="0"/>
          </a:p>
          <a:p>
            <a:pPr marL="628650" lvl="2">
              <a:buFont typeface="微软雅黑" panose="020B0503020204020204" pitchFamily="34" charset="-122"/>
              <a:buChar char="–"/>
              <a:defRPr/>
            </a:pPr>
            <a:r>
              <a:rPr lang="en-US" altLang="zh-CN" kern="0" dirty="0" smtClean="0"/>
              <a:t>Related </a:t>
            </a:r>
            <a:r>
              <a:rPr lang="en-US" altLang="zh-CN" kern="0" dirty="0"/>
              <a:t>document </a:t>
            </a:r>
            <a:r>
              <a:rPr lang="en-US" altLang="zh-CN" dirty="0"/>
              <a:t>22/0182r0</a:t>
            </a:r>
            <a:endParaRPr lang="en-US" altLang="zh-CN" kern="0" dirty="0" smtClean="0"/>
          </a:p>
          <a:p>
            <a:pPr marL="628650" lvl="2">
              <a:buFont typeface="微软雅黑" panose="020B0503020204020204" pitchFamily="34" charset="-122"/>
              <a:buChar char="–"/>
              <a:defRPr/>
            </a:pPr>
            <a:r>
              <a:rPr lang="en-US" altLang="zh-CN" kern="0" dirty="0" smtClean="0"/>
              <a:t>SP </a:t>
            </a:r>
            <a:r>
              <a:rPr lang="en-US" altLang="zh-CN" kern="0" dirty="0"/>
              <a:t>Result:  unanimous consent</a:t>
            </a:r>
          </a:p>
          <a:p>
            <a:pPr marL="628650" lvl="2">
              <a:buFont typeface="微软雅黑" panose="020B0503020204020204" pitchFamily="34" charset="-122"/>
              <a:buChar char="–"/>
              <a:defRPr/>
            </a:pPr>
            <a:endParaRPr lang="en-US" altLang="zh-CN" kern="0" dirty="0"/>
          </a:p>
        </p:txBody>
      </p:sp>
    </p:spTree>
    <p:extLst>
      <p:ext uri="{BB962C8B-B14F-4D97-AF65-F5344CB8AC3E}">
        <p14:creationId xmlns:p14="http://schemas.microsoft.com/office/powerpoint/2010/main" val="63182834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txBox="1">
            <a:spLocks noChangeArrowheads="1"/>
          </p:cNvSpPr>
          <p:nvPr/>
        </p:nvSpPr>
        <p:spPr bwMode="auto">
          <a:xfrm>
            <a:off x="2247900" y="8382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4000" dirty="0"/>
              <a:t>Motion </a:t>
            </a:r>
            <a:r>
              <a:rPr lang="en-US" altLang="zh-CN" sz="4000" dirty="0" smtClean="0"/>
              <a:t>78</a:t>
            </a:r>
            <a:endParaRPr lang="en-US" altLang="en-US" sz="3600" dirty="0"/>
          </a:p>
        </p:txBody>
      </p:sp>
      <p:sp>
        <p:nvSpPr>
          <p:cNvPr id="5" name="Rectangle 3"/>
          <p:cNvSpPr txBox="1">
            <a:spLocks noChangeArrowheads="1"/>
          </p:cNvSpPr>
          <p:nvPr/>
        </p:nvSpPr>
        <p:spPr bwMode="auto">
          <a:xfrm>
            <a:off x="914400" y="1295400"/>
            <a:ext cx="10668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lvl="1" algn="just">
              <a:defRPr/>
            </a:pPr>
            <a:endParaRPr lang="en-US" altLang="zh-CN" sz="900" kern="0" dirty="0"/>
          </a:p>
          <a:p>
            <a:pPr marL="342900" lvl="1" indent="-342900" algn="just">
              <a:buFont typeface="Arial" panose="020B0604020202020204" pitchFamily="34" charset="0"/>
              <a:buChar char="•"/>
              <a:defRPr/>
            </a:pPr>
            <a:r>
              <a:rPr lang="en-US" altLang="zh-CN" sz="1800" b="1" kern="0" dirty="0"/>
              <a:t>Move to include the text proposed in the following document into the IEEE 802.11bf draft amendment:</a:t>
            </a:r>
          </a:p>
          <a:p>
            <a:pPr lvl="1">
              <a:buFont typeface="Arial" panose="020B0604020202020204" pitchFamily="34" charset="0"/>
              <a:buChar char="–"/>
              <a:defRPr/>
            </a:pPr>
            <a:r>
              <a:rPr lang="en-US" altLang="zh-CN" sz="1600" dirty="0" smtClean="0"/>
              <a:t>22/0173r5</a:t>
            </a:r>
            <a:r>
              <a:rPr lang="en-US" altLang="zh-CN" sz="1600" dirty="0"/>
              <a:t>	 PDT TB Sensing Measurement </a:t>
            </a:r>
            <a:r>
              <a:rPr lang="en-US" altLang="zh-CN" sz="1600" dirty="0" smtClean="0"/>
              <a:t>Instance</a:t>
            </a:r>
            <a:endParaRPr lang="en-US" altLang="zh-CN" sz="1800" b="1" kern="0" dirty="0" smtClean="0"/>
          </a:p>
          <a:p>
            <a:pPr marL="342900" lvl="1" indent="-342900" algn="just">
              <a:buFont typeface="Arial" panose="020B0604020202020204" pitchFamily="34" charset="0"/>
              <a:buChar char="•"/>
              <a:defRPr/>
            </a:pPr>
            <a:endParaRPr lang="en-US" altLang="zh-CN" sz="1800" b="1" kern="0" dirty="0" smtClean="0"/>
          </a:p>
          <a:p>
            <a:pPr marL="342900" lvl="1" indent="-342900" algn="just">
              <a:buFont typeface="Arial" panose="020B0604020202020204" pitchFamily="34" charset="0"/>
              <a:buChar char="•"/>
              <a:defRPr/>
            </a:pPr>
            <a:r>
              <a:rPr lang="en-US" altLang="zh-CN" sz="1800" b="1" kern="0" dirty="0" smtClean="0"/>
              <a:t>Move</a:t>
            </a:r>
            <a:r>
              <a:rPr lang="en-US" altLang="zh-CN" sz="1800" b="1" kern="0" dirty="0"/>
              <a:t>: </a:t>
            </a:r>
            <a:r>
              <a:rPr lang="en-US" altLang="zh-CN" sz="1800" b="1" kern="0" dirty="0" smtClean="0"/>
              <a:t>Cheng Chen	</a:t>
            </a:r>
            <a:r>
              <a:rPr lang="en-US" altLang="zh-CN" sz="1800" b="1" kern="0" dirty="0"/>
              <a:t>	</a:t>
            </a:r>
            <a:r>
              <a:rPr lang="en-US" altLang="zh-CN" sz="1800" b="1" dirty="0"/>
              <a:t>	</a:t>
            </a:r>
            <a:r>
              <a:rPr lang="en-US" altLang="zh-CN" sz="1800" b="1" kern="0" dirty="0"/>
              <a:t>Second: </a:t>
            </a:r>
            <a:r>
              <a:rPr lang="en-US" altLang="zh-CN" sz="1800" b="1" kern="0" dirty="0" err="1"/>
              <a:t>Rajat</a:t>
            </a:r>
            <a:r>
              <a:rPr lang="en-US" altLang="zh-CN" sz="1800" b="1" kern="0" dirty="0"/>
              <a:t> </a:t>
            </a:r>
            <a:r>
              <a:rPr lang="en-US" altLang="zh-CN" sz="1800" b="1" kern="0" dirty="0" err="1"/>
              <a:t>Pushkarna</a:t>
            </a:r>
            <a:endParaRPr lang="en-US" altLang="zh-CN" sz="1800" b="1" kern="0" dirty="0"/>
          </a:p>
          <a:p>
            <a:pPr marL="342900" lvl="1" indent="-342900" algn="just">
              <a:buFont typeface="Arial" panose="020B0604020202020204" pitchFamily="34" charset="0"/>
              <a:buChar char="•"/>
              <a:defRPr/>
            </a:pPr>
            <a:r>
              <a:rPr lang="en-US" altLang="zh-CN" sz="1800" b="1" kern="0" dirty="0" smtClean="0"/>
              <a:t>Result: </a:t>
            </a:r>
            <a:r>
              <a:rPr lang="en-US" altLang="zh-CN" sz="1600" dirty="0">
                <a:solidFill>
                  <a:srgbClr val="000000"/>
                </a:solidFill>
                <a:highlight>
                  <a:srgbClr val="00FF00"/>
                </a:highlight>
                <a:latin typeface="Times New Roman" panose="02020603050405020304" pitchFamily="18" charset="0"/>
                <a:cs typeface="+mn-cs"/>
              </a:rPr>
              <a:t>Approved by unanimous consent</a:t>
            </a:r>
            <a:endParaRPr lang="en-US" altLang="zh-CN" sz="1050" kern="0" dirty="0"/>
          </a:p>
          <a:p>
            <a:pPr marL="0" lvl="1" indent="0">
              <a:buNone/>
              <a:defRPr/>
            </a:pPr>
            <a:endParaRPr lang="en-US" altLang="zh-CN" sz="1600" kern="0" dirty="0"/>
          </a:p>
          <a:p>
            <a:pPr marL="0" lvl="1" indent="0">
              <a:buNone/>
              <a:defRPr/>
            </a:pPr>
            <a:r>
              <a:rPr lang="en-US" altLang="zh-CN" sz="1600" kern="0" dirty="0"/>
              <a:t>Note</a:t>
            </a:r>
            <a:r>
              <a:rPr lang="zh-CN" altLang="en-US" sz="1600" kern="0" dirty="0"/>
              <a:t>：  </a:t>
            </a:r>
            <a:endParaRPr lang="en-US" altLang="zh-CN" sz="1600" kern="0" dirty="0"/>
          </a:p>
          <a:p>
            <a:pPr marL="628650" lvl="2">
              <a:buFont typeface="微软雅黑" panose="020B0503020204020204" pitchFamily="34" charset="-122"/>
              <a:buChar char="–"/>
              <a:defRPr/>
            </a:pPr>
            <a:r>
              <a:rPr lang="en-US" altLang="zh-CN" kern="0" dirty="0" smtClean="0"/>
              <a:t>Related </a:t>
            </a:r>
            <a:r>
              <a:rPr lang="en-US" altLang="zh-CN" kern="0" dirty="0"/>
              <a:t>document </a:t>
            </a:r>
            <a:r>
              <a:rPr lang="en-US" altLang="zh-CN" dirty="0"/>
              <a:t>22/0173r5</a:t>
            </a:r>
            <a:endParaRPr lang="en-US" altLang="zh-CN" kern="0" dirty="0" smtClean="0"/>
          </a:p>
          <a:p>
            <a:pPr marL="628650" lvl="2">
              <a:buFont typeface="微软雅黑" panose="020B0503020204020204" pitchFamily="34" charset="-122"/>
              <a:buChar char="–"/>
              <a:defRPr/>
            </a:pPr>
            <a:r>
              <a:rPr lang="en-US" altLang="zh-CN" kern="0" dirty="0" smtClean="0"/>
              <a:t>SP </a:t>
            </a:r>
            <a:r>
              <a:rPr lang="en-US" altLang="zh-CN" kern="0" dirty="0"/>
              <a:t>Result:  unanimous consent</a:t>
            </a:r>
          </a:p>
          <a:p>
            <a:pPr marL="628650" lvl="2">
              <a:buFont typeface="微软雅黑" panose="020B0503020204020204" pitchFamily="34" charset="-122"/>
              <a:buChar char="–"/>
              <a:defRPr/>
            </a:pPr>
            <a:endParaRPr lang="en-US" altLang="zh-CN" kern="0" dirty="0"/>
          </a:p>
        </p:txBody>
      </p:sp>
    </p:spTree>
    <p:extLst>
      <p:ext uri="{BB962C8B-B14F-4D97-AF65-F5344CB8AC3E}">
        <p14:creationId xmlns:p14="http://schemas.microsoft.com/office/powerpoint/2010/main" val="18053872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4294967295"/>
          </p:nvPr>
        </p:nvSpPr>
        <p:spPr>
          <a:xfrm>
            <a:off x="457200" y="1524000"/>
            <a:ext cx="11277600" cy="4114800"/>
          </a:xfrm>
        </p:spPr>
        <p:txBody>
          <a:bodyPr/>
          <a:lstStyle/>
          <a:p>
            <a:r>
              <a:rPr lang="en-US" altLang="en-US" sz="2000" dirty="0"/>
              <a:t>Please announce your affiliation when you first address the group during a meeting slot</a:t>
            </a:r>
          </a:p>
          <a:p>
            <a:r>
              <a:rPr lang="en-US" altLang="en-US" sz="2000" dirty="0"/>
              <a:t>Cell Phones to be silent or Off</a:t>
            </a:r>
          </a:p>
          <a:p>
            <a:r>
              <a:rPr lang="en-US" altLang="en-US" sz="2000" dirty="0"/>
              <a:t>Attendance recording procedures</a:t>
            </a:r>
          </a:p>
          <a:p>
            <a:pPr lvl="1"/>
            <a:r>
              <a:rPr lang="en-US" altLang="zh-CN" sz="1800" u="sng" dirty="0">
                <a:hlinkClick r:id="rId3"/>
              </a:rPr>
              <a:t>https://imat.ieee.org/attendance</a:t>
            </a:r>
            <a:r>
              <a:rPr lang="en-US" altLang="zh-CN" sz="1800" dirty="0"/>
              <a:t> </a:t>
            </a:r>
            <a:endParaRPr lang="en-US" altLang="en-US" sz="1800" dirty="0"/>
          </a:p>
          <a:p>
            <a:r>
              <a:rPr lang="en-US" altLang="en-US" sz="2000" dirty="0"/>
              <a:t>Documentation</a:t>
            </a:r>
          </a:p>
          <a:p>
            <a:pPr lvl="1" algn="just"/>
            <a:r>
              <a:rPr lang="en-US" altLang="en-US" sz="1800" dirty="0">
                <a:hlinkClick r:id="rId4"/>
              </a:rPr>
              <a:t>http://mentor.ieee.org</a:t>
            </a:r>
            <a:endParaRPr lang="en-US" altLang="en-US" sz="1800" dirty="0"/>
          </a:p>
          <a:p>
            <a:pPr lvl="1" algn="just"/>
            <a:r>
              <a:rPr lang="en-US" altLang="en-US" sz="1800" dirty="0"/>
              <a:t>Use “</a:t>
            </a:r>
            <a:r>
              <a:rPr lang="en-US" altLang="ja-JP" sz="1800" dirty="0" err="1">
                <a:solidFill>
                  <a:srgbClr val="0000FF"/>
                </a:solidFill>
              </a:rPr>
              <a:t>TGbf</a:t>
            </a:r>
            <a:r>
              <a:rPr lang="en-US" altLang="en-US" sz="1800" dirty="0"/>
              <a:t>”</a:t>
            </a:r>
            <a:r>
              <a:rPr lang="en-US" altLang="ja-JP" sz="1800" dirty="0"/>
              <a:t> for submission</a:t>
            </a:r>
          </a:p>
          <a:p>
            <a:pPr lvl="1" algn="just"/>
            <a:r>
              <a:rPr lang="en-US" altLang="en-US" sz="1800" dirty="0"/>
              <a:t>If you plan to make a submission, be sure it does not contain company logos or advertising</a:t>
            </a:r>
          </a:p>
          <a:p>
            <a:pPr lvl="1" algn="just"/>
            <a:r>
              <a:rPr lang="en-US" altLang="en-US" sz="1800" b="1" dirty="0">
                <a:solidFill>
                  <a:srgbClr val="FF0000"/>
                </a:solidFill>
              </a:rPr>
              <a:t>Documents are prepared by individuals, not companies</a:t>
            </a:r>
          </a:p>
          <a:p>
            <a:r>
              <a:rPr lang="en-US" altLang="en-US" sz="2000" dirty="0"/>
              <a:t>Questions on Voting status, Ballot pool, Access to Reflector, Documentation,  Member</a:t>
            </a:r>
            <a:r>
              <a:rPr lang="en-US" altLang="ja-JP" sz="2000" dirty="0"/>
              <a:t>’s Area</a:t>
            </a:r>
          </a:p>
          <a:p>
            <a:pPr lvl="1"/>
            <a:r>
              <a:rPr lang="en-US" altLang="en-US" sz="1800" dirty="0"/>
              <a:t>Contact Jon Rosdahl –  </a:t>
            </a:r>
            <a:r>
              <a:rPr lang="en-US" altLang="en-US" sz="1800" dirty="0">
                <a:hlinkClick r:id="rId5"/>
              </a:rPr>
              <a:t>jrosdahl@ieee.org</a:t>
            </a:r>
            <a:endParaRPr lang="zh-CN" altLang="en-US" dirty="0"/>
          </a:p>
        </p:txBody>
      </p:sp>
      <p:sp>
        <p:nvSpPr>
          <p:cNvPr id="8196" name="Rectangle 2"/>
          <p:cNvSpPr txBox="1">
            <a:spLocks noChangeArrowheads="1"/>
          </p:cNvSpPr>
          <p:nvPr/>
        </p:nvSpPr>
        <p:spPr bwMode="auto">
          <a:xfrm>
            <a:off x="457200" y="533400"/>
            <a:ext cx="11277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t>Meeting Protocol, Attendance, Voting &amp; Document Status</a:t>
            </a:r>
            <a:endParaRPr lang="en-US" altLang="en-US" sz="3200" dirty="0">
              <a:solidFill>
                <a:schemeClr val="tx2"/>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txBox="1">
            <a:spLocks noChangeArrowheads="1"/>
          </p:cNvSpPr>
          <p:nvPr/>
        </p:nvSpPr>
        <p:spPr bwMode="auto">
          <a:xfrm>
            <a:off x="2247900" y="5334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4000" dirty="0"/>
              <a:t>Motion </a:t>
            </a:r>
            <a:r>
              <a:rPr lang="en-US" altLang="zh-CN" sz="4000" dirty="0" smtClean="0"/>
              <a:t>79</a:t>
            </a:r>
            <a:endParaRPr lang="en-US" altLang="zh-CN" sz="4000" dirty="0"/>
          </a:p>
        </p:txBody>
      </p:sp>
      <p:sp>
        <p:nvSpPr>
          <p:cNvPr id="5" name="Rectangle 3"/>
          <p:cNvSpPr txBox="1">
            <a:spLocks noChangeArrowheads="1"/>
          </p:cNvSpPr>
          <p:nvPr/>
        </p:nvSpPr>
        <p:spPr bwMode="auto">
          <a:xfrm>
            <a:off x="914400" y="990600"/>
            <a:ext cx="103632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lvl="1" algn="just">
              <a:defRPr/>
            </a:pPr>
            <a:endParaRPr lang="en-US" altLang="zh-CN" sz="900" kern="0" dirty="0"/>
          </a:p>
          <a:p>
            <a:pPr marL="342900" lvl="1" indent="-342900" algn="just">
              <a:buFont typeface="Arial" panose="020B0604020202020204" pitchFamily="34" charset="0"/>
              <a:buChar char="•"/>
              <a:defRPr/>
            </a:pPr>
            <a:r>
              <a:rPr lang="en-US" altLang="zh-CN" sz="1800" b="1" kern="0" dirty="0"/>
              <a:t>Move to add the following to the </a:t>
            </a:r>
            <a:r>
              <a:rPr lang="en-US" altLang="zh-CN" sz="1800" b="1" kern="0" dirty="0" err="1"/>
              <a:t>TGbf</a:t>
            </a:r>
            <a:r>
              <a:rPr lang="en-US" altLang="zh-CN" sz="1800" b="1" kern="0" dirty="0"/>
              <a:t> SFD:</a:t>
            </a:r>
          </a:p>
          <a:p>
            <a:pPr lvl="1">
              <a:buFont typeface="Arial" panose="020B0604020202020204" pitchFamily="34" charset="0"/>
              <a:buChar char="–"/>
              <a:defRPr/>
            </a:pPr>
            <a:r>
              <a:rPr lang="en-US" altLang="zh-CN" sz="1800" dirty="0" smtClean="0"/>
              <a:t>The </a:t>
            </a:r>
            <a:r>
              <a:rPr lang="en-US" altLang="zh-CN" sz="1800" dirty="0"/>
              <a:t>STA info field in sensing NDPA includes the following information. </a:t>
            </a:r>
          </a:p>
          <a:p>
            <a:pPr marL="984250" lvl="2">
              <a:buFont typeface="Wingdings" panose="05000000000000000000" pitchFamily="2" charset="2"/>
              <a:buChar char="n"/>
              <a:defRPr/>
            </a:pPr>
            <a:r>
              <a:rPr lang="en-US" altLang="zh-CN" dirty="0" smtClean="0"/>
              <a:t>AID11 </a:t>
            </a:r>
            <a:r>
              <a:rPr lang="en-US" altLang="zh-CN" dirty="0"/>
              <a:t>(11bits)</a:t>
            </a:r>
          </a:p>
          <a:p>
            <a:pPr marL="984250" lvl="2">
              <a:buFont typeface="Wingdings" panose="05000000000000000000" pitchFamily="2" charset="2"/>
              <a:buChar char="n"/>
              <a:defRPr/>
            </a:pPr>
            <a:r>
              <a:rPr lang="en-US" altLang="zh-CN" dirty="0" smtClean="0"/>
              <a:t>I2R </a:t>
            </a:r>
            <a:r>
              <a:rPr lang="en-US" altLang="zh-CN" dirty="0"/>
              <a:t>NDP NSTS (3bits)</a:t>
            </a:r>
          </a:p>
          <a:p>
            <a:pPr marL="984250" lvl="2">
              <a:buFont typeface="Wingdings" panose="05000000000000000000" pitchFamily="2" charset="2"/>
              <a:buChar char="n"/>
              <a:defRPr/>
            </a:pPr>
            <a:r>
              <a:rPr lang="en-US" altLang="zh-CN" dirty="0" smtClean="0"/>
              <a:t>R2I </a:t>
            </a:r>
            <a:r>
              <a:rPr lang="en-US" altLang="zh-CN" dirty="0"/>
              <a:t>NDP NSTS (3bits</a:t>
            </a:r>
            <a:r>
              <a:rPr lang="en-US" altLang="zh-CN" dirty="0" smtClean="0"/>
              <a:t>)</a:t>
            </a:r>
            <a:endParaRPr lang="en-US" altLang="zh-CN" sz="3200" dirty="0" smtClean="0"/>
          </a:p>
          <a:p>
            <a:pPr marL="457200" lvl="1" indent="0">
              <a:buNone/>
              <a:defRPr/>
            </a:pPr>
            <a:endParaRPr lang="en-US" altLang="zh-CN" sz="1600" dirty="0"/>
          </a:p>
          <a:p>
            <a:pPr marL="342900" lvl="1" indent="-342900" algn="just">
              <a:buFont typeface="Arial" panose="020B0604020202020204" pitchFamily="34" charset="0"/>
              <a:buChar char="•"/>
              <a:defRPr/>
            </a:pPr>
            <a:endParaRPr lang="en-US" altLang="zh-CN" sz="1800" b="1" kern="0" dirty="0"/>
          </a:p>
          <a:p>
            <a:pPr marL="342900" lvl="1" indent="-342900" algn="just">
              <a:buFont typeface="Arial" panose="020B0604020202020204" pitchFamily="34" charset="0"/>
              <a:buChar char="•"/>
              <a:defRPr/>
            </a:pPr>
            <a:r>
              <a:rPr lang="en-US" altLang="zh-CN" sz="1800" b="1" kern="0" dirty="0"/>
              <a:t>Move: </a:t>
            </a:r>
            <a:r>
              <a:rPr lang="en-US" altLang="zh-CN" sz="1800" b="1" kern="0" dirty="0" err="1" smtClean="0"/>
              <a:t>Dongguk</a:t>
            </a:r>
            <a:r>
              <a:rPr lang="en-US" altLang="zh-CN" sz="1800" b="1" kern="0" dirty="0" smtClean="0"/>
              <a:t> Lim</a:t>
            </a:r>
            <a:r>
              <a:rPr lang="en-US" altLang="zh-CN" sz="1800" b="1" kern="0" dirty="0"/>
              <a:t>	</a:t>
            </a:r>
            <a:r>
              <a:rPr lang="en-US" altLang="zh-CN" sz="1800" b="1" dirty="0"/>
              <a:t>	</a:t>
            </a:r>
            <a:r>
              <a:rPr lang="en-US" altLang="zh-CN" sz="1800" b="1" kern="0" dirty="0"/>
              <a:t>Second: </a:t>
            </a:r>
            <a:r>
              <a:rPr lang="en-US" altLang="zh-CN" sz="1800" b="1" kern="0" dirty="0" err="1"/>
              <a:t>Jinsoo</a:t>
            </a:r>
            <a:r>
              <a:rPr lang="en-US" altLang="zh-CN" sz="1800" b="1" kern="0" dirty="0"/>
              <a:t> Choi</a:t>
            </a:r>
          </a:p>
          <a:p>
            <a:pPr marL="342900" lvl="1" indent="-342900" algn="just">
              <a:buFont typeface="Arial" panose="020B0604020202020204" pitchFamily="34" charset="0"/>
              <a:buChar char="•"/>
              <a:defRPr/>
            </a:pPr>
            <a:r>
              <a:rPr lang="en-US" altLang="zh-CN" sz="1800" b="1" kern="0" dirty="0"/>
              <a:t>Preliminary Result: (  </a:t>
            </a:r>
            <a:r>
              <a:rPr lang="en-US" altLang="zh-CN" sz="1800" b="1" kern="0" dirty="0" smtClean="0"/>
              <a:t>27 </a:t>
            </a:r>
            <a:r>
              <a:rPr lang="en-US" altLang="zh-CN" sz="1800" b="1" kern="0" dirty="0"/>
              <a:t>Y/  </a:t>
            </a:r>
            <a:r>
              <a:rPr lang="en-US" altLang="zh-CN" sz="1800" b="1" kern="0" dirty="0" smtClean="0"/>
              <a:t>30 N</a:t>
            </a:r>
            <a:r>
              <a:rPr lang="en-US" altLang="zh-CN" sz="1800" b="1" kern="0" dirty="0"/>
              <a:t>/  </a:t>
            </a:r>
            <a:r>
              <a:rPr lang="en-US" altLang="zh-CN" sz="1800" b="1" kern="0" dirty="0" smtClean="0"/>
              <a:t>23A</a:t>
            </a:r>
            <a:r>
              <a:rPr lang="en-US" altLang="zh-CN" sz="1800" b="1" kern="0" dirty="0"/>
              <a:t>)</a:t>
            </a:r>
          </a:p>
          <a:p>
            <a:pPr defTabSz="933450">
              <a:spcBef>
                <a:spcPct val="30000"/>
              </a:spcBef>
              <a:defRPr/>
            </a:pPr>
            <a:r>
              <a:rPr lang="en-US" altLang="zh-CN" sz="1800" b="1" kern="0" dirty="0" smtClean="0"/>
              <a:t>Result*: </a:t>
            </a:r>
            <a:r>
              <a:rPr lang="en-US" altLang="zh-CN" sz="1800" b="0" dirty="0">
                <a:solidFill>
                  <a:srgbClr val="000000"/>
                </a:solidFill>
                <a:highlight>
                  <a:srgbClr val="FF0000"/>
                </a:highlight>
                <a:latin typeface="Times New Roman" pitchFamily="18" charset="0"/>
              </a:rPr>
              <a:t>Motion Fails </a:t>
            </a:r>
            <a:r>
              <a:rPr lang="en-US" altLang="zh-CN" sz="1800" b="0" dirty="0" smtClean="0">
                <a:solidFill>
                  <a:srgbClr val="000000"/>
                </a:solidFill>
                <a:highlight>
                  <a:srgbClr val="FF0000"/>
                </a:highlight>
                <a:latin typeface="Times New Roman" pitchFamily="18" charset="0"/>
              </a:rPr>
              <a:t>(26 Y</a:t>
            </a:r>
            <a:r>
              <a:rPr lang="en-US" altLang="zh-CN" sz="1800" b="0" dirty="0">
                <a:solidFill>
                  <a:srgbClr val="000000"/>
                </a:solidFill>
                <a:highlight>
                  <a:srgbClr val="FF0000"/>
                </a:highlight>
                <a:latin typeface="Times New Roman" pitchFamily="18" charset="0"/>
              </a:rPr>
              <a:t>, </a:t>
            </a:r>
            <a:r>
              <a:rPr lang="en-US" altLang="zh-CN" sz="1800" b="0" dirty="0" smtClean="0">
                <a:solidFill>
                  <a:srgbClr val="000000"/>
                </a:solidFill>
                <a:highlight>
                  <a:srgbClr val="FF0000"/>
                </a:highlight>
                <a:latin typeface="Times New Roman" pitchFamily="18" charset="0"/>
              </a:rPr>
              <a:t>29N</a:t>
            </a:r>
            <a:r>
              <a:rPr lang="en-US" altLang="zh-CN" sz="1800" b="0" dirty="0">
                <a:solidFill>
                  <a:srgbClr val="000000"/>
                </a:solidFill>
                <a:highlight>
                  <a:srgbClr val="FF0000"/>
                </a:highlight>
                <a:latin typeface="Times New Roman" pitchFamily="18" charset="0"/>
              </a:rPr>
              <a:t>, </a:t>
            </a:r>
            <a:r>
              <a:rPr lang="en-US" altLang="zh-CN" sz="1800" b="0" dirty="0" smtClean="0">
                <a:solidFill>
                  <a:srgbClr val="000000"/>
                </a:solidFill>
                <a:highlight>
                  <a:srgbClr val="FF0000"/>
                </a:highlight>
                <a:latin typeface="Times New Roman" pitchFamily="18" charset="0"/>
              </a:rPr>
              <a:t>22A</a:t>
            </a:r>
            <a:r>
              <a:rPr lang="en-US" altLang="zh-CN" sz="1800" b="0" dirty="0">
                <a:solidFill>
                  <a:srgbClr val="000000"/>
                </a:solidFill>
                <a:highlight>
                  <a:srgbClr val="FF0000"/>
                </a:highlight>
                <a:latin typeface="Times New Roman" pitchFamily="18" charset="0"/>
              </a:rPr>
              <a:t>)</a:t>
            </a:r>
          </a:p>
          <a:p>
            <a:pPr marL="342900" lvl="1" indent="-342900" algn="just">
              <a:buFont typeface="Arial" panose="020B0604020202020204" pitchFamily="34" charset="0"/>
              <a:buChar char="•"/>
              <a:defRPr/>
            </a:pPr>
            <a:endParaRPr lang="en-US" altLang="zh-CN" sz="1050" kern="0" dirty="0" smtClean="0"/>
          </a:p>
          <a:p>
            <a:pPr marL="0" lvl="1" indent="0">
              <a:buNone/>
              <a:defRPr/>
            </a:pPr>
            <a:endParaRPr lang="en-US" altLang="zh-CN" sz="1100" kern="0" dirty="0"/>
          </a:p>
          <a:p>
            <a:pPr marL="0" lvl="1" indent="0">
              <a:buNone/>
              <a:defRPr/>
            </a:pPr>
            <a:r>
              <a:rPr lang="en-US" altLang="zh-CN" sz="1600" kern="0" dirty="0"/>
              <a:t>Note</a:t>
            </a:r>
            <a:r>
              <a:rPr lang="zh-CN" altLang="en-US" sz="1600" kern="0" dirty="0"/>
              <a:t>：  </a:t>
            </a:r>
            <a:endParaRPr lang="en-US" altLang="zh-CN" sz="1600" kern="0" dirty="0"/>
          </a:p>
          <a:p>
            <a:pPr marL="628650" lvl="2">
              <a:buFont typeface="微软雅黑" panose="020B0503020204020204" pitchFamily="34" charset="-122"/>
              <a:buChar char="–"/>
              <a:defRPr/>
            </a:pPr>
            <a:r>
              <a:rPr lang="en-US" altLang="zh-CN" kern="0" dirty="0"/>
              <a:t>* Amended result accounts for removal </a:t>
            </a:r>
            <a:r>
              <a:rPr lang="en-US" altLang="zh-CN" kern="0"/>
              <a:t>of </a:t>
            </a:r>
            <a:r>
              <a:rPr lang="en-US" altLang="zh-CN" kern="0" smtClean="0">
                <a:solidFill>
                  <a:srgbClr val="FF0000"/>
                </a:solidFill>
              </a:rPr>
              <a:t>3</a:t>
            </a:r>
            <a:r>
              <a:rPr lang="en-US" altLang="zh-CN" kern="0" smtClean="0"/>
              <a:t> </a:t>
            </a:r>
            <a:r>
              <a:rPr lang="en-US" altLang="zh-CN" kern="0" dirty="0"/>
              <a:t>votes of non-voting members.</a:t>
            </a:r>
          </a:p>
          <a:p>
            <a:pPr marL="628650" lvl="2">
              <a:buFont typeface="微软雅黑" panose="020B0503020204020204" pitchFamily="34" charset="-122"/>
              <a:buChar char="–"/>
              <a:defRPr/>
            </a:pPr>
            <a:r>
              <a:rPr lang="en-US" altLang="zh-CN" kern="0" dirty="0"/>
              <a:t>Related document </a:t>
            </a:r>
            <a:r>
              <a:rPr lang="en-US" altLang="zh-CN" kern="0" dirty="0" smtClean="0"/>
              <a:t>22/ 0338r1</a:t>
            </a:r>
            <a:endParaRPr lang="en-US" altLang="zh-CN" kern="0" dirty="0"/>
          </a:p>
          <a:p>
            <a:pPr marL="628650" lvl="2">
              <a:buFont typeface="微软雅黑" panose="020B0503020204020204" pitchFamily="34" charset="-122"/>
              <a:buChar char="–"/>
              <a:defRPr/>
            </a:pPr>
            <a:r>
              <a:rPr lang="en-US" altLang="zh-CN" kern="0" dirty="0"/>
              <a:t>SP Result:   </a:t>
            </a:r>
            <a:r>
              <a:rPr lang="en-US" altLang="zh-CN" kern="0" dirty="0" smtClean="0"/>
              <a:t>22Y</a:t>
            </a:r>
            <a:r>
              <a:rPr lang="en-US" altLang="zh-CN" kern="0" dirty="0"/>
              <a:t>/ </a:t>
            </a:r>
            <a:r>
              <a:rPr lang="en-US" altLang="zh-CN" kern="0" dirty="0" smtClean="0"/>
              <a:t>6N</a:t>
            </a:r>
            <a:r>
              <a:rPr lang="en-US" altLang="zh-CN" kern="0" dirty="0"/>
              <a:t>/ </a:t>
            </a:r>
            <a:r>
              <a:rPr lang="en-US" altLang="zh-CN" kern="0" dirty="0" smtClean="0"/>
              <a:t>9A</a:t>
            </a:r>
            <a:endParaRPr lang="en-US" altLang="zh-CN" kern="0" dirty="0"/>
          </a:p>
          <a:p>
            <a:pPr marL="628650" lvl="2">
              <a:buFont typeface="微软雅黑" panose="020B0503020204020204" pitchFamily="34" charset="-122"/>
              <a:buChar char="–"/>
              <a:defRPr/>
            </a:pPr>
            <a:endParaRPr lang="en-US" altLang="zh-CN" sz="1050" b="1" kern="0" dirty="0"/>
          </a:p>
        </p:txBody>
      </p:sp>
    </p:spTree>
    <p:extLst>
      <p:ext uri="{BB962C8B-B14F-4D97-AF65-F5344CB8AC3E}">
        <p14:creationId xmlns:p14="http://schemas.microsoft.com/office/powerpoint/2010/main" val="171919841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txBox="1">
            <a:spLocks noChangeArrowheads="1"/>
          </p:cNvSpPr>
          <p:nvPr/>
        </p:nvSpPr>
        <p:spPr bwMode="auto">
          <a:xfrm>
            <a:off x="2247900" y="8382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4000" dirty="0"/>
              <a:t>Motion </a:t>
            </a:r>
            <a:r>
              <a:rPr lang="en-US" altLang="zh-CN" sz="4000" dirty="0" smtClean="0"/>
              <a:t>80</a:t>
            </a:r>
            <a:endParaRPr lang="en-US" altLang="en-US" sz="3600" dirty="0"/>
          </a:p>
        </p:txBody>
      </p:sp>
      <p:sp>
        <p:nvSpPr>
          <p:cNvPr id="5" name="Rectangle 3"/>
          <p:cNvSpPr txBox="1">
            <a:spLocks noChangeArrowheads="1"/>
          </p:cNvSpPr>
          <p:nvPr/>
        </p:nvSpPr>
        <p:spPr bwMode="auto">
          <a:xfrm>
            <a:off x="914400" y="1295400"/>
            <a:ext cx="10668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lvl="1" algn="just">
              <a:defRPr/>
            </a:pPr>
            <a:endParaRPr lang="en-US" altLang="zh-CN" sz="900" kern="0" dirty="0"/>
          </a:p>
          <a:p>
            <a:pPr marL="342900" lvl="1" indent="-342900" algn="just">
              <a:buFont typeface="Arial" panose="020B0604020202020204" pitchFamily="34" charset="0"/>
              <a:buChar char="•"/>
              <a:defRPr/>
            </a:pPr>
            <a:r>
              <a:rPr lang="en-US" altLang="zh-CN" sz="1800" b="1" kern="0" dirty="0"/>
              <a:t>Move to include the text proposed in the following document into the IEEE 802.11bf draft amendment:</a:t>
            </a:r>
          </a:p>
          <a:p>
            <a:pPr lvl="1">
              <a:buFont typeface="Arial" panose="020B0604020202020204" pitchFamily="34" charset="0"/>
              <a:buChar char="–"/>
              <a:defRPr/>
            </a:pPr>
            <a:r>
              <a:rPr lang="en-US" altLang="zh-CN" sz="1600" dirty="0" smtClean="0"/>
              <a:t>22/0126r5</a:t>
            </a:r>
            <a:r>
              <a:rPr lang="en-US" altLang="zh-CN" sz="1600" dirty="0"/>
              <a:t>	 </a:t>
            </a:r>
            <a:r>
              <a:rPr lang="en-US" altLang="zh-CN" sz="1600" dirty="0" smtClean="0"/>
              <a:t>Proposed </a:t>
            </a:r>
            <a:r>
              <a:rPr lang="en-US" altLang="zh-CN" sz="1600" dirty="0"/>
              <a:t>Draft Text for Sensing measurement setup termination</a:t>
            </a:r>
            <a:endParaRPr lang="en-US" altLang="zh-CN" sz="1800" b="1" kern="0" dirty="0" smtClean="0"/>
          </a:p>
          <a:p>
            <a:pPr marL="342900" lvl="1" indent="-342900" algn="just">
              <a:buFont typeface="Arial" panose="020B0604020202020204" pitchFamily="34" charset="0"/>
              <a:buChar char="•"/>
              <a:defRPr/>
            </a:pPr>
            <a:endParaRPr lang="en-US" altLang="zh-CN" sz="1800" b="1" kern="0" dirty="0" smtClean="0"/>
          </a:p>
          <a:p>
            <a:pPr marL="342900" lvl="1" indent="-342900" algn="just">
              <a:buFont typeface="Arial" panose="020B0604020202020204" pitchFamily="34" charset="0"/>
              <a:buChar char="•"/>
              <a:defRPr/>
            </a:pPr>
            <a:r>
              <a:rPr lang="en-US" altLang="zh-CN" sz="1800" b="1" kern="0" dirty="0" smtClean="0"/>
              <a:t>Move</a:t>
            </a:r>
            <a:r>
              <a:rPr lang="en-US" altLang="zh-CN" sz="1800" b="1" kern="0" dirty="0"/>
              <a:t>: </a:t>
            </a:r>
            <a:r>
              <a:rPr lang="en-US" altLang="zh-CN" sz="1800" b="1" kern="0" dirty="0" smtClean="0"/>
              <a:t>Pei Zhou	</a:t>
            </a:r>
            <a:r>
              <a:rPr lang="en-US" altLang="zh-CN" sz="1800" b="1" kern="0" dirty="0"/>
              <a:t>	</a:t>
            </a:r>
            <a:r>
              <a:rPr lang="en-US" altLang="zh-CN" sz="1800" b="1" dirty="0"/>
              <a:t>	</a:t>
            </a:r>
            <a:r>
              <a:rPr lang="en-US" altLang="zh-CN" sz="1800" b="1" kern="0" dirty="0"/>
              <a:t>Second: </a:t>
            </a:r>
            <a:r>
              <a:rPr lang="en-US" altLang="zh-CN" sz="1800" b="1" kern="0" dirty="0" err="1"/>
              <a:t>Chaoming</a:t>
            </a:r>
            <a:r>
              <a:rPr lang="en-US" altLang="zh-CN" sz="1800" b="1" kern="0" dirty="0"/>
              <a:t> Luo</a:t>
            </a:r>
          </a:p>
          <a:p>
            <a:pPr marL="342900" lvl="1" indent="-342900" algn="just">
              <a:buFont typeface="Arial" panose="020B0604020202020204" pitchFamily="34" charset="0"/>
              <a:buChar char="•"/>
              <a:defRPr/>
            </a:pPr>
            <a:r>
              <a:rPr lang="en-US" altLang="zh-CN" sz="1800" b="1" kern="0" dirty="0" smtClean="0"/>
              <a:t>Result: </a:t>
            </a:r>
            <a:r>
              <a:rPr lang="en-US" altLang="zh-CN" sz="1600" dirty="0">
                <a:solidFill>
                  <a:srgbClr val="000000"/>
                </a:solidFill>
                <a:highlight>
                  <a:srgbClr val="00FF00"/>
                </a:highlight>
                <a:latin typeface="Times New Roman" panose="02020603050405020304" pitchFamily="18" charset="0"/>
                <a:cs typeface="+mn-cs"/>
              </a:rPr>
              <a:t>Approved by unanimous consent</a:t>
            </a:r>
            <a:endParaRPr lang="en-US" altLang="zh-CN" sz="1050" kern="0" dirty="0"/>
          </a:p>
          <a:p>
            <a:pPr marL="0" lvl="1" indent="0">
              <a:buNone/>
              <a:defRPr/>
            </a:pPr>
            <a:endParaRPr lang="en-US" altLang="zh-CN" sz="1600" kern="0" dirty="0"/>
          </a:p>
          <a:p>
            <a:pPr marL="0" lvl="1" indent="0">
              <a:buNone/>
              <a:defRPr/>
            </a:pPr>
            <a:r>
              <a:rPr lang="en-US" altLang="zh-CN" sz="1600" kern="0" dirty="0"/>
              <a:t>Note</a:t>
            </a:r>
            <a:r>
              <a:rPr lang="zh-CN" altLang="en-US" sz="1600" kern="0" dirty="0"/>
              <a:t>：  </a:t>
            </a:r>
            <a:endParaRPr lang="en-US" altLang="zh-CN" sz="1600" kern="0" dirty="0"/>
          </a:p>
          <a:p>
            <a:pPr marL="628650" lvl="2">
              <a:buFont typeface="微软雅黑" panose="020B0503020204020204" pitchFamily="34" charset="-122"/>
              <a:buChar char="–"/>
              <a:defRPr/>
            </a:pPr>
            <a:r>
              <a:rPr lang="en-US" altLang="zh-CN" kern="0" dirty="0" smtClean="0"/>
              <a:t>Related </a:t>
            </a:r>
            <a:r>
              <a:rPr lang="en-US" altLang="zh-CN" kern="0" dirty="0"/>
              <a:t>document </a:t>
            </a:r>
            <a:r>
              <a:rPr lang="en-US" altLang="zh-CN" dirty="0"/>
              <a:t>22/0126r5</a:t>
            </a:r>
            <a:endParaRPr lang="en-US" altLang="zh-CN" kern="0" dirty="0" smtClean="0"/>
          </a:p>
          <a:p>
            <a:pPr marL="628650" lvl="2">
              <a:buFont typeface="微软雅黑" panose="020B0503020204020204" pitchFamily="34" charset="-122"/>
              <a:buChar char="–"/>
              <a:defRPr/>
            </a:pPr>
            <a:r>
              <a:rPr lang="en-US" altLang="zh-CN" kern="0" dirty="0" smtClean="0"/>
              <a:t>SP </a:t>
            </a:r>
            <a:r>
              <a:rPr lang="en-US" altLang="zh-CN" kern="0" dirty="0"/>
              <a:t>Result:  unanimous consent</a:t>
            </a:r>
          </a:p>
          <a:p>
            <a:pPr marL="628650" lvl="2">
              <a:buFont typeface="微软雅黑" panose="020B0503020204020204" pitchFamily="34" charset="-122"/>
              <a:buChar char="–"/>
              <a:defRPr/>
            </a:pPr>
            <a:endParaRPr lang="en-US" altLang="zh-CN" kern="0" dirty="0"/>
          </a:p>
        </p:txBody>
      </p:sp>
    </p:spTree>
    <p:extLst>
      <p:ext uri="{BB962C8B-B14F-4D97-AF65-F5344CB8AC3E}">
        <p14:creationId xmlns:p14="http://schemas.microsoft.com/office/powerpoint/2010/main" val="326535572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txBox="1">
            <a:spLocks noChangeArrowheads="1"/>
          </p:cNvSpPr>
          <p:nvPr/>
        </p:nvSpPr>
        <p:spPr bwMode="auto">
          <a:xfrm>
            <a:off x="2247900" y="8382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4000" dirty="0"/>
              <a:t>Motion </a:t>
            </a:r>
            <a:r>
              <a:rPr lang="en-US" altLang="zh-CN" sz="4000" dirty="0" smtClean="0"/>
              <a:t>81</a:t>
            </a:r>
            <a:endParaRPr lang="en-US" altLang="en-US" sz="3600" dirty="0"/>
          </a:p>
        </p:txBody>
      </p:sp>
      <p:sp>
        <p:nvSpPr>
          <p:cNvPr id="5" name="Rectangle 3"/>
          <p:cNvSpPr txBox="1">
            <a:spLocks noChangeArrowheads="1"/>
          </p:cNvSpPr>
          <p:nvPr/>
        </p:nvSpPr>
        <p:spPr bwMode="auto">
          <a:xfrm>
            <a:off x="914400" y="1295400"/>
            <a:ext cx="10668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lvl="1" algn="just">
              <a:defRPr/>
            </a:pPr>
            <a:endParaRPr lang="en-US" altLang="zh-CN" sz="900" kern="0" dirty="0"/>
          </a:p>
          <a:p>
            <a:pPr marL="342900" lvl="1" indent="-342900" algn="just">
              <a:buFont typeface="Arial" panose="020B0604020202020204" pitchFamily="34" charset="0"/>
              <a:buChar char="•"/>
              <a:defRPr/>
            </a:pPr>
            <a:r>
              <a:rPr lang="en-US" altLang="zh-CN" sz="1800" b="1" kern="0" dirty="0"/>
              <a:t>Move to include the text proposed in the following document into the IEEE 802.11bf draft amendment:</a:t>
            </a:r>
          </a:p>
          <a:p>
            <a:pPr lvl="1">
              <a:buFont typeface="Arial" panose="020B0604020202020204" pitchFamily="34" charset="0"/>
              <a:buChar char="–"/>
              <a:defRPr/>
            </a:pPr>
            <a:r>
              <a:rPr lang="en-US" altLang="zh-CN" sz="1600" dirty="0" smtClean="0"/>
              <a:t>22/0223r5</a:t>
            </a:r>
            <a:r>
              <a:rPr lang="en-US" altLang="zh-CN" sz="1600" dirty="0"/>
              <a:t>	 </a:t>
            </a:r>
            <a:r>
              <a:rPr lang="en-US" altLang="zh-CN" sz="1600" dirty="0" err="1"/>
              <a:t>pdt</a:t>
            </a:r>
            <a:r>
              <a:rPr lang="en-US" altLang="zh-CN" sz="1600" dirty="0"/>
              <a:t>-</a:t>
            </a:r>
            <a:r>
              <a:rPr lang="en-US" altLang="zh-CN" sz="1600" dirty="0" err="1"/>
              <a:t>sbp</a:t>
            </a:r>
            <a:r>
              <a:rPr lang="en-US" altLang="zh-CN" sz="1600" dirty="0"/>
              <a:t>-frames</a:t>
            </a:r>
            <a:endParaRPr lang="en-US" altLang="zh-CN" sz="1800" b="1" kern="0" dirty="0" smtClean="0"/>
          </a:p>
          <a:p>
            <a:pPr marL="342900" lvl="1" indent="-342900" algn="just">
              <a:buFont typeface="Arial" panose="020B0604020202020204" pitchFamily="34" charset="0"/>
              <a:buChar char="•"/>
              <a:defRPr/>
            </a:pPr>
            <a:endParaRPr lang="en-US" altLang="zh-CN" sz="1800" b="1" kern="0" dirty="0" smtClean="0"/>
          </a:p>
          <a:p>
            <a:pPr marL="342900" lvl="1" indent="-342900" algn="just">
              <a:buFont typeface="Arial" panose="020B0604020202020204" pitchFamily="34" charset="0"/>
              <a:buChar char="•"/>
              <a:defRPr/>
            </a:pPr>
            <a:r>
              <a:rPr lang="en-US" altLang="zh-CN" sz="1800" b="1" kern="0" dirty="0" smtClean="0"/>
              <a:t>Move</a:t>
            </a:r>
            <a:r>
              <a:rPr lang="en-US" altLang="zh-CN" sz="1800" b="1" kern="0" dirty="0"/>
              <a:t>: Chaoming Luo </a:t>
            </a:r>
            <a:r>
              <a:rPr lang="en-US" altLang="zh-CN" sz="1800" b="1" kern="0" dirty="0" smtClean="0"/>
              <a:t>	</a:t>
            </a:r>
            <a:r>
              <a:rPr lang="en-US" altLang="zh-CN" sz="1800" b="1" kern="0" dirty="0"/>
              <a:t>	</a:t>
            </a:r>
            <a:r>
              <a:rPr lang="en-US" altLang="zh-CN" sz="1800" b="1" dirty="0"/>
              <a:t>	</a:t>
            </a:r>
            <a:r>
              <a:rPr lang="en-US" altLang="zh-CN" sz="1800" b="1" kern="0" dirty="0"/>
              <a:t>Second: Pei Zhou</a:t>
            </a:r>
          </a:p>
          <a:p>
            <a:pPr marL="342900" lvl="1" indent="-342900" algn="just">
              <a:buFont typeface="Arial" panose="020B0604020202020204" pitchFamily="34" charset="0"/>
              <a:buChar char="•"/>
              <a:defRPr/>
            </a:pPr>
            <a:r>
              <a:rPr lang="en-US" altLang="zh-CN" sz="1800" b="1" kern="0" dirty="0" smtClean="0"/>
              <a:t>Result: </a:t>
            </a:r>
            <a:r>
              <a:rPr lang="en-US" altLang="zh-CN" sz="1600" dirty="0">
                <a:solidFill>
                  <a:srgbClr val="000000"/>
                </a:solidFill>
                <a:highlight>
                  <a:srgbClr val="00FF00"/>
                </a:highlight>
                <a:latin typeface="Times New Roman" panose="02020603050405020304" pitchFamily="18" charset="0"/>
                <a:cs typeface="+mn-cs"/>
              </a:rPr>
              <a:t>Approved by unanimous consent</a:t>
            </a:r>
            <a:r>
              <a:rPr lang="en-US" altLang="zh-CN" sz="1800" b="1" kern="0" dirty="0" smtClean="0"/>
              <a:t> </a:t>
            </a:r>
            <a:endParaRPr lang="en-US" altLang="zh-CN" sz="1050" kern="0" dirty="0"/>
          </a:p>
          <a:p>
            <a:pPr marL="0" lvl="1" indent="0">
              <a:buNone/>
              <a:defRPr/>
            </a:pPr>
            <a:endParaRPr lang="en-US" altLang="zh-CN" sz="1600" kern="0" dirty="0"/>
          </a:p>
          <a:p>
            <a:pPr marL="0" lvl="1" indent="0">
              <a:buNone/>
              <a:defRPr/>
            </a:pPr>
            <a:r>
              <a:rPr lang="en-US" altLang="zh-CN" sz="1600" kern="0" dirty="0"/>
              <a:t>Note</a:t>
            </a:r>
            <a:r>
              <a:rPr lang="zh-CN" altLang="en-US" sz="1600" kern="0" dirty="0"/>
              <a:t>：  </a:t>
            </a:r>
            <a:endParaRPr lang="en-US" altLang="zh-CN" kern="0" dirty="0"/>
          </a:p>
          <a:p>
            <a:pPr marL="628650" lvl="2">
              <a:buFont typeface="微软雅黑" panose="020B0503020204020204" pitchFamily="34" charset="-122"/>
              <a:buChar char="–"/>
              <a:defRPr/>
            </a:pPr>
            <a:r>
              <a:rPr lang="en-US" altLang="zh-CN" kern="0" dirty="0"/>
              <a:t>Related document </a:t>
            </a:r>
            <a:r>
              <a:rPr lang="en-US" altLang="zh-CN" dirty="0" smtClean="0"/>
              <a:t>22/0223r5</a:t>
            </a:r>
            <a:endParaRPr lang="en-US" altLang="zh-CN" kern="0" dirty="0" smtClean="0"/>
          </a:p>
          <a:p>
            <a:pPr marL="628650" lvl="2">
              <a:buFont typeface="微软雅黑" panose="020B0503020204020204" pitchFamily="34" charset="-122"/>
              <a:buChar char="–"/>
              <a:defRPr/>
            </a:pPr>
            <a:r>
              <a:rPr lang="en-US" altLang="zh-CN" kern="0" dirty="0" smtClean="0"/>
              <a:t>SP </a:t>
            </a:r>
            <a:r>
              <a:rPr lang="en-US" altLang="zh-CN" kern="0" dirty="0"/>
              <a:t>Result: </a:t>
            </a:r>
            <a:r>
              <a:rPr lang="en-US" altLang="zh-CN" kern="0" dirty="0" smtClean="0"/>
              <a:t>23Y</a:t>
            </a:r>
            <a:r>
              <a:rPr lang="en-US" altLang="zh-CN" kern="0" dirty="0"/>
              <a:t>/ </a:t>
            </a:r>
            <a:r>
              <a:rPr lang="en-US" altLang="zh-CN" kern="0" dirty="0" smtClean="0"/>
              <a:t>2N</a:t>
            </a:r>
            <a:r>
              <a:rPr lang="en-US" altLang="zh-CN" kern="0" dirty="0"/>
              <a:t>/ </a:t>
            </a:r>
            <a:r>
              <a:rPr lang="en-US" altLang="zh-CN" kern="0" dirty="0" smtClean="0"/>
              <a:t>15A</a:t>
            </a:r>
            <a:endParaRPr lang="en-US" altLang="zh-CN" kern="0" dirty="0"/>
          </a:p>
          <a:p>
            <a:pPr marL="628650" lvl="2">
              <a:buFont typeface="微软雅黑" panose="020B0503020204020204" pitchFamily="34" charset="-122"/>
              <a:buChar char="–"/>
              <a:defRPr/>
            </a:pPr>
            <a:endParaRPr lang="en-US" altLang="zh-CN" kern="0" dirty="0"/>
          </a:p>
        </p:txBody>
      </p:sp>
    </p:spTree>
    <p:extLst>
      <p:ext uri="{BB962C8B-B14F-4D97-AF65-F5344CB8AC3E}">
        <p14:creationId xmlns:p14="http://schemas.microsoft.com/office/powerpoint/2010/main" val="64930312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txBox="1">
            <a:spLocks noChangeArrowheads="1"/>
          </p:cNvSpPr>
          <p:nvPr/>
        </p:nvSpPr>
        <p:spPr bwMode="auto">
          <a:xfrm>
            <a:off x="2247900" y="8382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None/>
            </a:pPr>
            <a:r>
              <a:rPr lang="en-US" altLang="zh-CN" sz="4000" dirty="0"/>
              <a:t>Motion </a:t>
            </a:r>
            <a:r>
              <a:rPr lang="en-US" altLang="zh-CN" sz="4000" dirty="0" smtClean="0"/>
              <a:t>82 </a:t>
            </a:r>
            <a:r>
              <a:rPr lang="en-US" altLang="zh-CN" sz="3600" dirty="0"/>
              <a:t>(</a:t>
            </a:r>
            <a:r>
              <a:rPr lang="en-US" altLang="zh-CN" sz="3600" dirty="0">
                <a:solidFill>
                  <a:srgbClr val="0000FF"/>
                </a:solidFill>
              </a:rPr>
              <a:t>March </a:t>
            </a:r>
            <a:r>
              <a:rPr lang="en-US" altLang="zh-CN" sz="3600" dirty="0" smtClean="0">
                <a:solidFill>
                  <a:srgbClr val="0000FF"/>
                </a:solidFill>
              </a:rPr>
              <a:t>14</a:t>
            </a:r>
            <a:r>
              <a:rPr lang="en-US" altLang="zh-CN" sz="3600" dirty="0" smtClean="0"/>
              <a:t>)</a:t>
            </a:r>
            <a:endParaRPr lang="en-US" altLang="zh-CN" sz="3600" dirty="0"/>
          </a:p>
        </p:txBody>
      </p:sp>
      <p:sp>
        <p:nvSpPr>
          <p:cNvPr id="5" name="Rectangle 3"/>
          <p:cNvSpPr txBox="1">
            <a:spLocks noChangeArrowheads="1"/>
          </p:cNvSpPr>
          <p:nvPr/>
        </p:nvSpPr>
        <p:spPr bwMode="auto">
          <a:xfrm>
            <a:off x="914400" y="1295400"/>
            <a:ext cx="10668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lvl="1" algn="just">
              <a:defRPr/>
            </a:pPr>
            <a:endParaRPr lang="en-US" altLang="zh-CN" sz="900" kern="0" dirty="0"/>
          </a:p>
          <a:p>
            <a:pPr marL="342900" lvl="1" indent="-342900" algn="just">
              <a:buFont typeface="Arial" panose="020B0604020202020204" pitchFamily="34" charset="0"/>
              <a:buChar char="•"/>
              <a:defRPr/>
            </a:pPr>
            <a:r>
              <a:rPr lang="en-US" altLang="zh-CN" sz="1800" b="1" kern="0" dirty="0"/>
              <a:t>Move to include the text proposed in the following document into the IEEE 802.11bf draft amendment:</a:t>
            </a:r>
          </a:p>
          <a:p>
            <a:pPr lvl="1">
              <a:buFont typeface="Arial" panose="020B0604020202020204" pitchFamily="34" charset="0"/>
              <a:buChar char="–"/>
              <a:defRPr/>
            </a:pPr>
            <a:r>
              <a:rPr lang="en-US" altLang="zh-CN" sz="1600" dirty="0"/>
              <a:t>22/0234r6	 Proposed Draft Text for the SBP </a:t>
            </a:r>
            <a:r>
              <a:rPr lang="en-US" altLang="zh-CN" sz="1600" dirty="0" smtClean="0"/>
              <a:t>Procedure</a:t>
            </a:r>
            <a:endParaRPr lang="en-US" altLang="zh-CN" sz="1800" b="1" kern="0" dirty="0" smtClean="0"/>
          </a:p>
          <a:p>
            <a:pPr marL="342900" lvl="1" indent="-342900" algn="just">
              <a:buFont typeface="Arial" panose="020B0604020202020204" pitchFamily="34" charset="0"/>
              <a:buChar char="•"/>
              <a:defRPr/>
            </a:pPr>
            <a:endParaRPr lang="en-US" altLang="zh-CN" sz="1800" b="1" kern="0" dirty="0" smtClean="0"/>
          </a:p>
          <a:p>
            <a:pPr marL="342900" lvl="1" indent="-342900" algn="just">
              <a:buFont typeface="Arial" panose="020B0604020202020204" pitchFamily="34" charset="0"/>
              <a:buChar char="•"/>
              <a:defRPr/>
            </a:pPr>
            <a:r>
              <a:rPr lang="en-US" altLang="zh-CN" sz="1800" b="1" kern="0" dirty="0" smtClean="0"/>
              <a:t>Move</a:t>
            </a:r>
            <a:r>
              <a:rPr lang="en-US" altLang="zh-CN" sz="1800" b="1" kern="0" dirty="0"/>
              <a:t>: Claudio da Silva </a:t>
            </a:r>
            <a:r>
              <a:rPr lang="en-US" altLang="zh-CN" sz="1800" b="1" kern="0" dirty="0" smtClean="0"/>
              <a:t>	</a:t>
            </a:r>
            <a:r>
              <a:rPr lang="en-US" altLang="zh-CN" sz="1800" b="1" kern="0" dirty="0"/>
              <a:t>	</a:t>
            </a:r>
            <a:r>
              <a:rPr lang="en-US" altLang="zh-CN" sz="1800" b="1" dirty="0"/>
              <a:t>	</a:t>
            </a:r>
            <a:r>
              <a:rPr lang="en-US" altLang="zh-CN" sz="1800" b="1" kern="0" dirty="0"/>
              <a:t>Second</a:t>
            </a:r>
            <a:r>
              <a:rPr lang="en-US" altLang="zh-CN" sz="1800" b="1" kern="0" dirty="0"/>
              <a:t>: </a:t>
            </a:r>
            <a:r>
              <a:rPr lang="en-US" altLang="zh-CN" sz="1800" b="1" kern="0" dirty="0" err="1"/>
              <a:t>Rajat</a:t>
            </a:r>
            <a:r>
              <a:rPr lang="en-US" altLang="zh-CN" sz="1800" b="1" kern="0" dirty="0"/>
              <a:t> </a:t>
            </a:r>
            <a:r>
              <a:rPr lang="en-US" altLang="zh-CN" sz="1800" b="1" kern="0" dirty="0" err="1"/>
              <a:t>Pushkarna</a:t>
            </a:r>
            <a:endParaRPr lang="en-US" altLang="zh-CN" sz="1800" b="1" kern="0" dirty="0"/>
          </a:p>
          <a:p>
            <a:pPr marL="342900" lvl="1" indent="-342900" algn="just">
              <a:buFont typeface="Arial" panose="020B0604020202020204" pitchFamily="34" charset="0"/>
              <a:buChar char="•"/>
              <a:defRPr/>
            </a:pPr>
            <a:r>
              <a:rPr lang="en-US" altLang="zh-CN" sz="1800" b="1" kern="0" dirty="0" smtClean="0"/>
              <a:t>Result: </a:t>
            </a:r>
            <a:r>
              <a:rPr lang="en-US" altLang="zh-CN" sz="1600" dirty="0">
                <a:solidFill>
                  <a:srgbClr val="000000"/>
                </a:solidFill>
                <a:highlight>
                  <a:srgbClr val="00FF00"/>
                </a:highlight>
                <a:latin typeface="Times New Roman" panose="02020603050405020304" pitchFamily="18" charset="0"/>
                <a:cs typeface="+mn-cs"/>
              </a:rPr>
              <a:t>Approved by unanimous consent</a:t>
            </a:r>
            <a:r>
              <a:rPr lang="en-US" altLang="zh-CN" sz="1800" b="1" kern="0" dirty="0">
                <a:solidFill>
                  <a:srgbClr val="000000"/>
                </a:solidFill>
                <a:latin typeface="Times New Roman" panose="02020603050405020304" pitchFamily="18" charset="0"/>
                <a:cs typeface="+mn-cs"/>
              </a:rPr>
              <a:t> </a:t>
            </a:r>
            <a:endParaRPr lang="en-US" altLang="zh-CN" sz="1050" kern="0" dirty="0"/>
          </a:p>
          <a:p>
            <a:pPr marL="0" lvl="1" indent="0">
              <a:buNone/>
              <a:defRPr/>
            </a:pPr>
            <a:endParaRPr lang="en-US" altLang="zh-CN" sz="1600" kern="0" dirty="0"/>
          </a:p>
          <a:p>
            <a:pPr marL="0" lvl="1" indent="0">
              <a:buNone/>
              <a:defRPr/>
            </a:pPr>
            <a:r>
              <a:rPr lang="en-US" altLang="zh-CN" sz="1600" kern="0" dirty="0"/>
              <a:t>Note</a:t>
            </a:r>
            <a:r>
              <a:rPr lang="zh-CN" altLang="en-US" sz="1600" kern="0" dirty="0"/>
              <a:t>：  </a:t>
            </a:r>
            <a:endParaRPr lang="en-US" altLang="zh-CN" sz="1600" kern="0" dirty="0"/>
          </a:p>
          <a:p>
            <a:pPr marL="628650" lvl="2">
              <a:buFont typeface="微软雅黑" panose="020B0503020204020204" pitchFamily="34" charset="-122"/>
              <a:buChar char="–"/>
              <a:defRPr/>
            </a:pPr>
            <a:r>
              <a:rPr lang="en-US" altLang="zh-CN" kern="0" dirty="0" smtClean="0"/>
              <a:t>Related </a:t>
            </a:r>
            <a:r>
              <a:rPr lang="en-US" altLang="zh-CN" kern="0" dirty="0"/>
              <a:t>document </a:t>
            </a:r>
            <a:r>
              <a:rPr lang="en-US" altLang="zh-CN" dirty="0"/>
              <a:t>22/0234r6</a:t>
            </a:r>
            <a:endParaRPr lang="en-US" altLang="zh-CN" kern="0" dirty="0" smtClean="0"/>
          </a:p>
          <a:p>
            <a:pPr marL="628650" lvl="2">
              <a:buFont typeface="微软雅黑" panose="020B0503020204020204" pitchFamily="34" charset="-122"/>
              <a:buChar char="–"/>
              <a:defRPr/>
            </a:pPr>
            <a:r>
              <a:rPr lang="en-US" altLang="zh-CN" kern="0" dirty="0" smtClean="0"/>
              <a:t>SP </a:t>
            </a:r>
            <a:r>
              <a:rPr lang="en-US" altLang="zh-CN" kern="0" dirty="0"/>
              <a:t>Result: </a:t>
            </a:r>
            <a:r>
              <a:rPr lang="en-US" altLang="zh-CN" kern="0" dirty="0" smtClean="0"/>
              <a:t>Unanimous </a:t>
            </a:r>
            <a:r>
              <a:rPr lang="en-US" altLang="zh-CN" kern="0" dirty="0"/>
              <a:t>consent</a:t>
            </a:r>
          </a:p>
          <a:p>
            <a:pPr marL="628650" lvl="2">
              <a:buFont typeface="微软雅黑" panose="020B0503020204020204" pitchFamily="34" charset="-122"/>
              <a:buChar char="–"/>
              <a:defRPr/>
            </a:pPr>
            <a:endParaRPr lang="en-US" altLang="zh-CN" kern="0" dirty="0"/>
          </a:p>
        </p:txBody>
      </p:sp>
    </p:spTree>
    <p:extLst>
      <p:ext uri="{BB962C8B-B14F-4D97-AF65-F5344CB8AC3E}">
        <p14:creationId xmlns:p14="http://schemas.microsoft.com/office/powerpoint/2010/main" val="293595668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txBox="1">
            <a:spLocks noChangeArrowheads="1"/>
          </p:cNvSpPr>
          <p:nvPr/>
        </p:nvSpPr>
        <p:spPr bwMode="auto">
          <a:xfrm>
            <a:off x="2247900" y="8382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4000" dirty="0"/>
              <a:t>Motion </a:t>
            </a:r>
            <a:r>
              <a:rPr lang="en-US" altLang="zh-CN" sz="4000" dirty="0" smtClean="0"/>
              <a:t>83</a:t>
            </a:r>
            <a:endParaRPr lang="en-US" altLang="en-US" sz="3600" dirty="0"/>
          </a:p>
        </p:txBody>
      </p:sp>
      <p:sp>
        <p:nvSpPr>
          <p:cNvPr id="5" name="Rectangle 3"/>
          <p:cNvSpPr txBox="1">
            <a:spLocks noChangeArrowheads="1"/>
          </p:cNvSpPr>
          <p:nvPr/>
        </p:nvSpPr>
        <p:spPr bwMode="auto">
          <a:xfrm>
            <a:off x="914400" y="1295400"/>
            <a:ext cx="10668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lvl="1" algn="just">
              <a:defRPr/>
            </a:pPr>
            <a:endParaRPr lang="en-US" altLang="zh-CN" sz="900" kern="0" dirty="0"/>
          </a:p>
          <a:p>
            <a:pPr marL="342900" lvl="1" indent="-342900" algn="just">
              <a:buFont typeface="Arial" panose="020B0604020202020204" pitchFamily="34" charset="0"/>
              <a:buChar char="•"/>
              <a:defRPr/>
            </a:pPr>
            <a:r>
              <a:rPr lang="en-US" altLang="zh-CN" sz="1800" b="1" kern="0" dirty="0"/>
              <a:t>Move to include the text proposed in the following document into the IEEE 802.11bf draft amendment:</a:t>
            </a:r>
          </a:p>
          <a:p>
            <a:pPr lvl="1">
              <a:buFont typeface="Arial" panose="020B0604020202020204" pitchFamily="34" charset="0"/>
              <a:buChar char="–"/>
              <a:defRPr/>
            </a:pPr>
            <a:r>
              <a:rPr lang="en-US" altLang="zh-CN" sz="1600" dirty="0"/>
              <a:t>22/0251r4	PDT DMG Sensing Report </a:t>
            </a:r>
            <a:r>
              <a:rPr lang="en-US" altLang="zh-CN" sz="1600" dirty="0" smtClean="0"/>
              <a:t>IE</a:t>
            </a:r>
          </a:p>
          <a:p>
            <a:pPr lvl="1">
              <a:buFont typeface="Arial" panose="020B0604020202020204" pitchFamily="34" charset="0"/>
              <a:buChar char="–"/>
              <a:defRPr/>
            </a:pPr>
            <a:endParaRPr lang="en-US" altLang="zh-CN" sz="1600" b="1" kern="0" dirty="0"/>
          </a:p>
          <a:p>
            <a:pPr lvl="1">
              <a:buFont typeface="Arial" panose="020B0604020202020204" pitchFamily="34" charset="0"/>
              <a:buChar char="–"/>
              <a:defRPr/>
            </a:pPr>
            <a:endParaRPr lang="en-US" altLang="zh-CN" sz="1800" b="1" kern="0" dirty="0" smtClean="0"/>
          </a:p>
          <a:p>
            <a:pPr marL="342900" lvl="1" indent="-342900" algn="just">
              <a:buFont typeface="Arial" panose="020B0604020202020204" pitchFamily="34" charset="0"/>
              <a:buChar char="•"/>
              <a:defRPr/>
            </a:pPr>
            <a:r>
              <a:rPr lang="en-US" altLang="zh-CN" sz="1800" b="1" kern="0" dirty="0" smtClean="0"/>
              <a:t>Move</a:t>
            </a:r>
            <a:r>
              <a:rPr lang="en-US" altLang="zh-CN" sz="1800" b="1" kern="0" dirty="0"/>
              <a:t>: Alecsander Eitan 	</a:t>
            </a:r>
            <a:r>
              <a:rPr lang="en-US" altLang="zh-CN" sz="1800" b="1" dirty="0"/>
              <a:t>	</a:t>
            </a:r>
            <a:r>
              <a:rPr lang="en-US" altLang="zh-CN" sz="1800" b="1" kern="0" dirty="0"/>
              <a:t>Second</a:t>
            </a:r>
            <a:r>
              <a:rPr lang="en-US" altLang="zh-CN" sz="1800" b="1" kern="0" dirty="0"/>
              <a:t>: Assaf Kasher</a:t>
            </a:r>
            <a:endParaRPr lang="en-US" altLang="zh-CN" sz="1800" b="1" kern="0" dirty="0"/>
          </a:p>
          <a:p>
            <a:pPr marL="342900" lvl="1" indent="-342900" algn="just">
              <a:spcBef>
                <a:spcPct val="0"/>
              </a:spcBef>
              <a:buFont typeface="Arial" panose="020B0604020202020204" pitchFamily="34" charset="0"/>
              <a:buChar char="•"/>
              <a:defRPr/>
            </a:pPr>
            <a:r>
              <a:rPr lang="en-US" altLang="zh-CN" sz="1800" b="1" kern="0" dirty="0" smtClean="0"/>
              <a:t>Result: </a:t>
            </a:r>
            <a:r>
              <a:rPr lang="en-US" altLang="zh-CN" sz="1600" dirty="0">
                <a:solidFill>
                  <a:srgbClr val="000000"/>
                </a:solidFill>
                <a:highlight>
                  <a:srgbClr val="00FF00"/>
                </a:highlight>
                <a:latin typeface="Times New Roman" panose="02020603050405020304" pitchFamily="18" charset="0"/>
                <a:cs typeface="+mn-cs"/>
              </a:rPr>
              <a:t>Approved by unanimous consent</a:t>
            </a:r>
            <a:r>
              <a:rPr lang="en-US" altLang="zh-CN" sz="1800" b="1" kern="0" dirty="0">
                <a:solidFill>
                  <a:srgbClr val="000000"/>
                </a:solidFill>
                <a:latin typeface="Times New Roman" panose="02020603050405020304" pitchFamily="18" charset="0"/>
                <a:cs typeface="+mn-cs"/>
              </a:rPr>
              <a:t> </a:t>
            </a:r>
            <a:endParaRPr lang="en-US" altLang="zh-CN" sz="1050" kern="0" dirty="0">
              <a:solidFill>
                <a:srgbClr val="000000"/>
              </a:solidFill>
              <a:latin typeface="Times New Roman" panose="02020603050405020304" pitchFamily="18" charset="0"/>
              <a:cs typeface="+mn-cs"/>
            </a:endParaRPr>
          </a:p>
          <a:p>
            <a:pPr marL="342900" lvl="1" indent="-342900" algn="just">
              <a:buFont typeface="Arial" panose="020B0604020202020204" pitchFamily="34" charset="0"/>
              <a:buChar char="•"/>
              <a:defRPr/>
            </a:pPr>
            <a:endParaRPr lang="en-US" altLang="zh-CN" sz="1050" kern="0" dirty="0" smtClean="0"/>
          </a:p>
          <a:p>
            <a:pPr marL="0" lvl="1" indent="0">
              <a:buNone/>
              <a:defRPr/>
            </a:pPr>
            <a:endParaRPr lang="en-US" altLang="zh-CN" sz="1600" kern="0" dirty="0"/>
          </a:p>
          <a:p>
            <a:pPr marL="0" lvl="1" indent="0">
              <a:buNone/>
              <a:defRPr/>
            </a:pPr>
            <a:r>
              <a:rPr lang="en-US" altLang="zh-CN" sz="1600" kern="0" dirty="0"/>
              <a:t>Note</a:t>
            </a:r>
            <a:r>
              <a:rPr lang="zh-CN" altLang="en-US" sz="1600" kern="0" dirty="0"/>
              <a:t>：  </a:t>
            </a:r>
            <a:endParaRPr lang="en-US" altLang="zh-CN" sz="1600" kern="0" dirty="0"/>
          </a:p>
          <a:p>
            <a:pPr marL="628650" lvl="2">
              <a:buFont typeface="微软雅黑" panose="020B0503020204020204" pitchFamily="34" charset="-122"/>
              <a:buChar char="–"/>
              <a:defRPr/>
            </a:pPr>
            <a:r>
              <a:rPr lang="en-US" altLang="zh-CN" kern="0" dirty="0" smtClean="0"/>
              <a:t>Related </a:t>
            </a:r>
            <a:r>
              <a:rPr lang="en-US" altLang="zh-CN" kern="0" dirty="0"/>
              <a:t>document </a:t>
            </a:r>
            <a:r>
              <a:rPr lang="en-US" altLang="zh-CN" dirty="0"/>
              <a:t>22/0251r4</a:t>
            </a:r>
            <a:endParaRPr lang="en-US" altLang="zh-CN" kern="0" dirty="0" smtClean="0"/>
          </a:p>
          <a:p>
            <a:pPr marL="628650" lvl="2">
              <a:buFont typeface="微软雅黑" panose="020B0503020204020204" pitchFamily="34" charset="-122"/>
              <a:buChar char="–"/>
              <a:defRPr/>
            </a:pPr>
            <a:r>
              <a:rPr lang="en-US" altLang="zh-CN" kern="0" dirty="0" smtClean="0"/>
              <a:t>SP </a:t>
            </a:r>
            <a:r>
              <a:rPr lang="en-US" altLang="zh-CN" kern="0" dirty="0"/>
              <a:t>Result: </a:t>
            </a:r>
            <a:r>
              <a:rPr lang="en-US" altLang="zh-CN" kern="0" dirty="0" smtClean="0"/>
              <a:t>Unanimous </a:t>
            </a:r>
            <a:r>
              <a:rPr lang="en-US" altLang="zh-CN" kern="0" dirty="0"/>
              <a:t>consent</a:t>
            </a:r>
          </a:p>
          <a:p>
            <a:pPr marL="628650" lvl="2">
              <a:buFont typeface="微软雅黑" panose="020B0503020204020204" pitchFamily="34" charset="-122"/>
              <a:buChar char="–"/>
              <a:defRPr/>
            </a:pPr>
            <a:endParaRPr lang="en-US" altLang="zh-CN" kern="0" dirty="0"/>
          </a:p>
        </p:txBody>
      </p:sp>
    </p:spTree>
    <p:extLst>
      <p:ext uri="{BB962C8B-B14F-4D97-AF65-F5344CB8AC3E}">
        <p14:creationId xmlns:p14="http://schemas.microsoft.com/office/powerpoint/2010/main" val="281019470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txBox="1">
            <a:spLocks noChangeArrowheads="1"/>
          </p:cNvSpPr>
          <p:nvPr/>
        </p:nvSpPr>
        <p:spPr bwMode="auto">
          <a:xfrm>
            <a:off x="2247900" y="8382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4000" dirty="0"/>
              <a:t>Motion xx</a:t>
            </a:r>
          </a:p>
        </p:txBody>
      </p:sp>
    </p:spTree>
    <p:extLst>
      <p:ext uri="{BB962C8B-B14F-4D97-AF65-F5344CB8AC3E}">
        <p14:creationId xmlns:p14="http://schemas.microsoft.com/office/powerpoint/2010/main" val="345253244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txBox="1">
            <a:spLocks noChangeArrowheads="1"/>
          </p:cNvSpPr>
          <p:nvPr/>
        </p:nvSpPr>
        <p:spPr bwMode="auto">
          <a:xfrm>
            <a:off x="2209800" y="2514600"/>
            <a:ext cx="77724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4000" dirty="0"/>
              <a:t>Backup</a:t>
            </a:r>
            <a:endParaRPr lang="en-US" altLang="en-US" sz="3600" dirty="0"/>
          </a:p>
        </p:txBody>
      </p:sp>
    </p:spTree>
    <p:extLst>
      <p:ext uri="{BB962C8B-B14F-4D97-AF65-F5344CB8AC3E}">
        <p14:creationId xmlns:p14="http://schemas.microsoft.com/office/powerpoint/2010/main" val="37336208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Registration for the </a:t>
            </a:r>
            <a:r>
              <a:rPr lang="en-US" dirty="0">
                <a:solidFill>
                  <a:srgbClr val="0000FF"/>
                </a:solidFill>
              </a:rPr>
              <a:t>March</a:t>
            </a:r>
            <a:r>
              <a:rPr lang="en-US" dirty="0"/>
              <a:t> 802.11 </a:t>
            </a:r>
            <a:r>
              <a:rPr lang="en-US" dirty="0">
                <a:solidFill>
                  <a:srgbClr val="0000FF"/>
                </a:solidFill>
              </a:rPr>
              <a:t>plenary</a:t>
            </a:r>
            <a:r>
              <a:rPr lang="en-US" dirty="0"/>
              <a:t> session</a:t>
            </a:r>
          </a:p>
        </p:txBody>
      </p:sp>
      <p:sp>
        <p:nvSpPr>
          <p:cNvPr id="3" name="Content Placeholder 2"/>
          <p:cNvSpPr>
            <a:spLocks noGrp="1"/>
          </p:cNvSpPr>
          <p:nvPr>
            <p:ph idx="1"/>
          </p:nvPr>
        </p:nvSpPr>
        <p:spPr>
          <a:xfrm>
            <a:off x="914401" y="1905001"/>
            <a:ext cx="10361084" cy="4570414"/>
          </a:xfrm>
        </p:spPr>
        <p:txBody>
          <a:bodyPr/>
          <a:lstStyle/>
          <a:p>
            <a:pPr>
              <a:buFont typeface="Arial" panose="020B0604020202020204" pitchFamily="34" charset="0"/>
              <a:buChar char="•"/>
            </a:pPr>
            <a:r>
              <a:rPr lang="en-US" dirty="0"/>
              <a:t>This meeting is part of the </a:t>
            </a:r>
            <a:r>
              <a:rPr lang="en-US" dirty="0">
                <a:solidFill>
                  <a:srgbClr val="0000FF"/>
                </a:solidFill>
              </a:rPr>
              <a:t>March</a:t>
            </a:r>
            <a:r>
              <a:rPr lang="en-US" dirty="0"/>
              <a:t> IEEE 802 </a:t>
            </a:r>
            <a:r>
              <a:rPr lang="en-US" dirty="0">
                <a:solidFill>
                  <a:srgbClr val="0000FF"/>
                </a:solidFill>
              </a:rPr>
              <a:t>plenary</a:t>
            </a:r>
            <a:r>
              <a:rPr lang="en-US" dirty="0"/>
              <a:t> session</a:t>
            </a:r>
          </a:p>
          <a:p>
            <a:pPr>
              <a:buFont typeface="Arial" panose="020B0604020202020204" pitchFamily="34" charset="0"/>
              <a:buChar char="•"/>
            </a:pPr>
            <a:endParaRPr lang="en-US" dirty="0"/>
          </a:p>
          <a:p>
            <a:pPr>
              <a:buFont typeface="Arial" panose="020B0604020202020204" pitchFamily="34" charset="0"/>
              <a:buChar char="•"/>
            </a:pPr>
            <a:r>
              <a:rPr lang="en-US" dirty="0"/>
              <a:t>You must pay the registration fee in order to attend</a:t>
            </a:r>
          </a:p>
          <a:p>
            <a:pPr>
              <a:buFont typeface="Arial" panose="020B0604020202020204" pitchFamily="34" charset="0"/>
              <a:buChar char="•"/>
            </a:pPr>
            <a:endParaRPr lang="en-US" dirty="0"/>
          </a:p>
          <a:p>
            <a:pPr>
              <a:buFont typeface="Arial" panose="020B0604020202020204" pitchFamily="34" charset="0"/>
              <a:buChar char="•"/>
            </a:pPr>
            <a:r>
              <a:rPr lang="en-US" dirty="0"/>
              <a:t>If you have not already done so, you can register </a:t>
            </a:r>
            <a:r>
              <a:rPr lang="en-US" dirty="0">
                <a:hlinkClick r:id="rId2"/>
              </a:rPr>
              <a:t>here</a:t>
            </a:r>
            <a:r>
              <a:rPr lang="en-US" dirty="0"/>
              <a:t> or follow the registration link here </a:t>
            </a:r>
            <a:r>
              <a:rPr lang="en-US" dirty="0">
                <a:hlinkClick r:id="rId3"/>
              </a:rPr>
              <a:t>https://802world.org/plenary/</a:t>
            </a:r>
            <a:endParaRPr lang="en-US" dirty="0"/>
          </a:p>
          <a:p>
            <a:pPr>
              <a:buFont typeface="Arial" panose="020B0604020202020204" pitchFamily="34" charset="0"/>
              <a:buChar char="•"/>
            </a:pPr>
            <a:endParaRPr lang="en-US" dirty="0"/>
          </a:p>
          <a:p>
            <a:pPr>
              <a:buFont typeface="Arial" panose="020B0604020202020204" pitchFamily="34" charset="0"/>
              <a:buChar char="•"/>
            </a:pPr>
            <a:r>
              <a:rPr lang="en-US" dirty="0"/>
              <a:t>If you do not intend to register for this session you must leave this meeting and, if you have logged attendance on IMAT, email the 802.11 chair or vice chairs to have your attendance cancelled</a:t>
            </a:r>
          </a:p>
          <a:p>
            <a:endParaRPr lang="en-US" dirty="0"/>
          </a:p>
        </p:txBody>
      </p:sp>
    </p:spTree>
    <p:extLst>
      <p:ext uri="{BB962C8B-B14F-4D97-AF65-F5344CB8AC3E}">
        <p14:creationId xmlns:p14="http://schemas.microsoft.com/office/powerpoint/2010/main" val="3624413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txBox="1">
            <a:spLocks noChangeArrowheads="1"/>
          </p:cNvSpPr>
          <p:nvPr/>
        </p:nvSpPr>
        <p:spPr bwMode="auto">
          <a:xfrm>
            <a:off x="457200" y="1676400"/>
            <a:ext cx="112776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defTabSz="449263">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defTabSz="449263">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defTabSz="449263">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defTabSz="449263">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defTabSz="449263">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just" eaLnBrk="1" hangingPunct="1">
              <a:spcBef>
                <a:spcPts val="600"/>
              </a:spcBef>
              <a:buClr>
                <a:srgbClr val="000000"/>
              </a:buClr>
            </a:pPr>
            <a:r>
              <a:rPr lang="en-US" altLang="en-US" dirty="0">
                <a:solidFill>
                  <a:srgbClr val="000000"/>
                </a:solidFill>
                <a:ea typeface="MS Gothic" panose="020B0609070205080204" pitchFamily="49" charset="-128"/>
              </a:rPr>
              <a:t>  Following 9 slides</a:t>
            </a:r>
          </a:p>
          <a:p>
            <a:pPr algn="just" eaLnBrk="1" hangingPunct="1">
              <a:spcBef>
                <a:spcPts val="600"/>
              </a:spcBef>
              <a:buClr>
                <a:srgbClr val="000000"/>
              </a:buClr>
              <a:buNone/>
            </a:pPr>
            <a:endParaRPr lang="en-US" altLang="zh-CN" dirty="0">
              <a:solidFill>
                <a:srgbClr val="000000"/>
              </a:solidFill>
              <a:ea typeface="MS Gothic" panose="020B0609070205080204" pitchFamily="49" charset="-128"/>
            </a:endParaRPr>
          </a:p>
        </p:txBody>
      </p:sp>
      <p:sp>
        <p:nvSpPr>
          <p:cNvPr id="9220" name="Rectangle 2"/>
          <p:cNvSpPr txBox="1">
            <a:spLocks noChangeArrowheads="1"/>
          </p:cNvSpPr>
          <p:nvPr/>
        </p:nvSpPr>
        <p:spPr bwMode="auto">
          <a:xfrm>
            <a:off x="2209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solidFill>
                  <a:schemeClr val="tx2"/>
                </a:solidFill>
              </a:rPr>
              <a:t>Patent Policy and logistics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ChangeArrowheads="1"/>
          </p:cNvSpPr>
          <p:nvPr/>
        </p:nvSpPr>
        <p:spPr bwMode="auto">
          <a:xfrm>
            <a:off x="2057400" y="228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endParaRPr lang="en-US" altLang="en-US" sz="2000" u="sng">
              <a:solidFill>
                <a:schemeClr val="tx2"/>
              </a:solidFill>
              <a:latin typeface="Helvetica" panose="020B0604020202020204" pitchFamily="34" charset="0"/>
            </a:endParaRPr>
          </a:p>
        </p:txBody>
      </p:sp>
      <p:sp>
        <p:nvSpPr>
          <p:cNvPr id="21509" name="Rectangle 4"/>
          <p:cNvSpPr>
            <a:spLocks noChangeArrowheads="1"/>
          </p:cNvSpPr>
          <p:nvPr/>
        </p:nvSpPr>
        <p:spPr bwMode="auto">
          <a:xfrm>
            <a:off x="457200" y="1501776"/>
            <a:ext cx="11277600" cy="520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0188" indent="-230188">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630238"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087438" indent="-28575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nSpc>
                <a:spcPct val="80000"/>
              </a:lnSpc>
              <a:defRPr/>
            </a:pPr>
            <a:endParaRPr lang="en-US" altLang="en-US" sz="400" u="sng" dirty="0">
              <a:solidFill>
                <a:srgbClr val="FF0000"/>
              </a:solidFill>
            </a:endParaRPr>
          </a:p>
          <a:p>
            <a:pPr algn="just">
              <a:defRPr/>
            </a:pPr>
            <a:r>
              <a:rPr lang="en-US" altLang="en-US" dirty="0"/>
              <a:t>Participants shall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algn="just">
              <a:defRPr/>
            </a:pPr>
            <a:endParaRPr lang="en-US" altLang="en-US" dirty="0"/>
          </a:p>
          <a:p>
            <a:pPr algn="just">
              <a:defRPr/>
            </a:pPr>
            <a:r>
              <a:rPr lang="en-US" altLang="en-US" dirty="0"/>
              <a:t>Participants should inform the IEEE (or cause the IEEE to be informed) of the identity of any other holders of potential Essential Patent Claims</a:t>
            </a:r>
          </a:p>
          <a:p>
            <a:pPr marL="0" indent="0" algn="just">
              <a:buNone/>
              <a:defRPr/>
            </a:pPr>
            <a:endParaRPr lang="en-US" altLang="en-US" sz="1600" dirty="0"/>
          </a:p>
          <a:p>
            <a:pPr marL="0" indent="0" algn="ctr">
              <a:buNone/>
              <a:defRPr/>
            </a:pPr>
            <a:r>
              <a:rPr lang="en-US" altLang="en-US" sz="3200" dirty="0">
                <a:latin typeface="+mj-lt"/>
                <a:cs typeface="Calibri" panose="020F0502020204030204" pitchFamily="34" charset="0"/>
              </a:rPr>
              <a:t>Early identification of holders of potential Essential Patent Claims is encouraged</a:t>
            </a:r>
          </a:p>
          <a:p>
            <a:pPr algn="just">
              <a:defRPr/>
            </a:pPr>
            <a:endParaRPr lang="en-US" altLang="en-US" sz="1600" dirty="0"/>
          </a:p>
        </p:txBody>
      </p:sp>
      <p:sp>
        <p:nvSpPr>
          <p:cNvPr id="10245" name="Rectangle 2"/>
          <p:cNvSpPr txBox="1">
            <a:spLocks noChangeArrowheads="1"/>
          </p:cNvSpPr>
          <p:nvPr/>
        </p:nvSpPr>
        <p:spPr bwMode="auto">
          <a:xfrm>
            <a:off x="2133600" y="533400"/>
            <a:ext cx="7924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solidFill>
                  <a:schemeClr val="tx2"/>
                </a:solidFill>
              </a:rPr>
              <a:t>Participants have a duty to inform the IEEE</a:t>
            </a:r>
          </a:p>
        </p:txBody>
      </p:sp>
      <p:sp>
        <p:nvSpPr>
          <p:cNvPr id="10247" name="Text Box 5"/>
          <p:cNvSpPr txBox="1">
            <a:spLocks noChangeArrowheads="1"/>
          </p:cNvSpPr>
          <p:nvPr/>
        </p:nvSpPr>
        <p:spPr bwMode="auto">
          <a:xfrm>
            <a:off x="457200" y="6172200"/>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dirty="0"/>
              <a:t>Slide #1</a:t>
            </a:r>
            <a:endParaRPr lang="en-US" altLang="en-US" b="0"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ChangeArrowheads="1"/>
          </p:cNvSpPr>
          <p:nvPr/>
        </p:nvSpPr>
        <p:spPr bwMode="auto">
          <a:xfrm>
            <a:off x="2057400" y="228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endParaRPr lang="en-US" altLang="en-US" sz="2000" u="sng">
              <a:solidFill>
                <a:schemeClr val="tx2"/>
              </a:solidFill>
              <a:latin typeface="Helvetica" panose="020B0604020202020204" pitchFamily="34" charset="0"/>
            </a:endParaRPr>
          </a:p>
        </p:txBody>
      </p:sp>
      <p:sp>
        <p:nvSpPr>
          <p:cNvPr id="21509" name="Rectangle 4"/>
          <p:cNvSpPr>
            <a:spLocks noChangeArrowheads="1"/>
          </p:cNvSpPr>
          <p:nvPr/>
        </p:nvSpPr>
        <p:spPr bwMode="auto">
          <a:xfrm>
            <a:off x="457200" y="1501777"/>
            <a:ext cx="11277600" cy="4213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0188" indent="-230188">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630238"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087438" indent="-28575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just">
              <a:lnSpc>
                <a:spcPct val="80000"/>
              </a:lnSpc>
              <a:defRPr/>
            </a:pPr>
            <a:endParaRPr lang="en-US" altLang="en-US" sz="500" u="sng" dirty="0">
              <a:solidFill>
                <a:srgbClr val="FF0000"/>
              </a:solidFill>
            </a:endParaRPr>
          </a:p>
          <a:p>
            <a:pPr algn="just">
              <a:defRPr/>
            </a:pPr>
            <a:r>
              <a:rPr lang="en-US" altLang="en-US" sz="2000" dirty="0"/>
              <a:t>Cause an LOA to be submitted to the IEEE-SA (</a:t>
            </a:r>
            <a:r>
              <a:rPr lang="en-US" altLang="en-US" sz="2000" dirty="0">
                <a:hlinkClick r:id="rId3"/>
              </a:rPr>
              <a:t>patcom@ieee.org</a:t>
            </a:r>
            <a:r>
              <a:rPr lang="en-US" altLang="en-US" sz="2000" dirty="0"/>
              <a:t>); or</a:t>
            </a:r>
          </a:p>
          <a:p>
            <a:pPr algn="just">
              <a:defRPr/>
            </a:pPr>
            <a:endParaRPr lang="en-US" altLang="en-US" sz="2000" dirty="0"/>
          </a:p>
          <a:p>
            <a:pPr algn="just">
              <a:defRPr/>
            </a:pPr>
            <a:r>
              <a:rPr lang="en-US" altLang="en-US" sz="2000" dirty="0"/>
              <a:t>Provide the chair of this group with the identity of the holder(s) of any and all such claims as soon as possible; or</a:t>
            </a:r>
          </a:p>
          <a:p>
            <a:pPr algn="just">
              <a:defRPr/>
            </a:pPr>
            <a:endParaRPr lang="en-US" altLang="en-US" sz="2000" dirty="0"/>
          </a:p>
          <a:p>
            <a:pPr algn="just">
              <a:defRPr/>
            </a:pPr>
            <a:r>
              <a:rPr lang="en-US" altLang="en-US" sz="2000" dirty="0"/>
              <a:t>Speak up now and respond to this Call for Potentially Essential Patents</a:t>
            </a:r>
          </a:p>
          <a:p>
            <a:pPr algn="just">
              <a:defRPr/>
            </a:pPr>
            <a:endParaRPr lang="en-US" altLang="en-US" sz="2000" dirty="0"/>
          </a:p>
          <a:p>
            <a:pPr algn="just">
              <a:defRPr/>
            </a:pPr>
            <a:r>
              <a:rPr lang="en-US" altLang="en-US" sz="2000" dirty="0"/>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p>
          <a:p>
            <a:pPr marL="0" indent="0" algn="just">
              <a:buNone/>
              <a:defRPr/>
            </a:pPr>
            <a:r>
              <a:rPr lang="en-US" altLang="en-US" sz="2000" dirty="0"/>
              <a:t/>
            </a:r>
            <a:br>
              <a:rPr lang="en-US" altLang="en-US" sz="2000" dirty="0"/>
            </a:br>
            <a:endParaRPr lang="en-US" altLang="en-US" sz="2000" dirty="0"/>
          </a:p>
        </p:txBody>
      </p:sp>
      <p:sp>
        <p:nvSpPr>
          <p:cNvPr id="11269" name="Rectangle 2"/>
          <p:cNvSpPr txBox="1">
            <a:spLocks noChangeArrowheads="1"/>
          </p:cNvSpPr>
          <p:nvPr/>
        </p:nvSpPr>
        <p:spPr bwMode="auto">
          <a:xfrm>
            <a:off x="2057400" y="533400"/>
            <a:ext cx="7924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solidFill>
                  <a:schemeClr val="tx2"/>
                </a:solidFill>
              </a:rPr>
              <a:t>Ways to inform IEEE</a:t>
            </a:r>
          </a:p>
        </p:txBody>
      </p:sp>
      <p:sp>
        <p:nvSpPr>
          <p:cNvPr id="11271" name="Text Box 5"/>
          <p:cNvSpPr txBox="1">
            <a:spLocks noChangeArrowheads="1"/>
          </p:cNvSpPr>
          <p:nvPr/>
        </p:nvSpPr>
        <p:spPr bwMode="auto">
          <a:xfrm>
            <a:off x="457200" y="6172200"/>
            <a:ext cx="9604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dirty="0"/>
              <a:t>Slide #2</a:t>
            </a:r>
            <a:endParaRPr lang="en-US" altLang="en-US" b="0"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ChangeArrowheads="1"/>
          </p:cNvSpPr>
          <p:nvPr/>
        </p:nvSpPr>
        <p:spPr bwMode="auto">
          <a:xfrm>
            <a:off x="2057400" y="609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endParaRPr lang="en-GB" altLang="en-US" sz="1200" u="sng">
              <a:solidFill>
                <a:srgbClr val="000099"/>
              </a:solidFill>
              <a:latin typeface="Helvetica" panose="020B0604020202020204" pitchFamily="34" charset="0"/>
            </a:endParaRPr>
          </a:p>
        </p:txBody>
      </p:sp>
      <p:sp>
        <p:nvSpPr>
          <p:cNvPr id="12291" name="Rectangle 4"/>
          <p:cNvSpPr>
            <a:spLocks noChangeArrowheads="1"/>
          </p:cNvSpPr>
          <p:nvPr/>
        </p:nvSpPr>
        <p:spPr bwMode="auto">
          <a:xfrm>
            <a:off x="457200" y="1447800"/>
            <a:ext cx="112776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0188" indent="-230188">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630238"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nSpc>
                <a:spcPct val="80000"/>
              </a:lnSpc>
              <a:buClr>
                <a:srgbClr val="CC3300"/>
              </a:buClr>
              <a:buSzPct val="50000"/>
              <a:buFont typeface="Monotype Sorts" charset="2"/>
              <a:buChar char="l"/>
            </a:pPr>
            <a:endParaRPr lang="en-US" altLang="en-US" sz="800" b="0" u="sng" dirty="0">
              <a:solidFill>
                <a:srgbClr val="FF0000"/>
              </a:solidFill>
              <a:latin typeface="Arial" panose="020B0604020202020204" pitchFamily="34" charset="0"/>
            </a:endParaRPr>
          </a:p>
          <a:p>
            <a:pPr algn="just">
              <a:lnSpc>
                <a:spcPct val="80000"/>
              </a:lnSpc>
              <a:spcAft>
                <a:spcPct val="40000"/>
              </a:spcAft>
              <a:buSzPct val="50000"/>
              <a:buFont typeface="Monotype Sorts" charset="2"/>
              <a:buChar char="l"/>
            </a:pPr>
            <a:r>
              <a:rPr lang="en-US" altLang="en-US" sz="2000" dirty="0">
                <a:cs typeface="Times New Roman" panose="02020603050405020304" pitchFamily="18" charset="0"/>
              </a:rPr>
              <a:t>All IEEE-SA standards meetings shall be conducted in compliance with all applicable laws, including antitrust and competition laws. </a:t>
            </a:r>
          </a:p>
          <a:p>
            <a:pPr lvl="1" algn="just">
              <a:lnSpc>
                <a:spcPct val="80000"/>
              </a:lnSpc>
              <a:spcAft>
                <a:spcPct val="40000"/>
              </a:spcAft>
              <a:buFont typeface="Times New Roman" panose="02020603050405020304" pitchFamily="18" charset="0"/>
              <a:buChar char="−"/>
            </a:pPr>
            <a:r>
              <a:rPr lang="en-US" altLang="en-US" dirty="0">
                <a:cs typeface="Times New Roman" panose="02020603050405020304" pitchFamily="18" charset="0"/>
              </a:rPr>
              <a:t>Don’t discuss the interpretation, validity, or essentiality of patents/patent claims. </a:t>
            </a:r>
          </a:p>
          <a:p>
            <a:pPr lvl="1" algn="just">
              <a:lnSpc>
                <a:spcPct val="80000"/>
              </a:lnSpc>
              <a:spcAft>
                <a:spcPct val="40000"/>
              </a:spcAft>
              <a:buFont typeface="Times New Roman" panose="02020603050405020304" pitchFamily="18" charset="0"/>
              <a:buChar char="−"/>
            </a:pPr>
            <a:r>
              <a:rPr lang="en-US" altLang="en-US" dirty="0">
                <a:cs typeface="Times New Roman" panose="02020603050405020304" pitchFamily="18" charset="0"/>
              </a:rPr>
              <a:t>Don’t discuss specific license rates, terms, or conditions.</a:t>
            </a:r>
          </a:p>
          <a:p>
            <a:pPr lvl="1" algn="just">
              <a:lnSpc>
                <a:spcPct val="80000"/>
              </a:lnSpc>
              <a:spcAft>
                <a:spcPct val="40000"/>
              </a:spcAft>
              <a:buFont typeface="Times New Roman" panose="02020603050405020304" pitchFamily="18" charset="0"/>
              <a:buChar char="−"/>
            </a:pPr>
            <a:r>
              <a:rPr lang="en-US" altLang="en-US" dirty="0">
                <a:cs typeface="Times New Roman" panose="02020603050405020304" pitchFamily="18" charset="0"/>
              </a:rPr>
              <a:t>Relative costs of different technical approaches that include relative costs of patent licensing terms may be discussed in standards development meetings. </a:t>
            </a:r>
          </a:p>
          <a:p>
            <a:pPr lvl="1" algn="just">
              <a:lnSpc>
                <a:spcPct val="80000"/>
              </a:lnSpc>
              <a:spcAft>
                <a:spcPct val="40000"/>
              </a:spcAft>
              <a:buFont typeface="Times New Roman" panose="02020603050405020304" pitchFamily="18" charset="0"/>
              <a:buChar char="−"/>
            </a:pPr>
            <a:r>
              <a:rPr lang="en-US" altLang="en-US" dirty="0">
                <a:cs typeface="Times New Roman" panose="02020603050405020304" pitchFamily="18" charset="0"/>
              </a:rPr>
              <a:t>Technical considerations remain the primary focus</a:t>
            </a:r>
          </a:p>
          <a:p>
            <a:pPr lvl="1" algn="just">
              <a:lnSpc>
                <a:spcPct val="80000"/>
              </a:lnSpc>
              <a:spcAft>
                <a:spcPct val="40000"/>
              </a:spcAft>
              <a:buFont typeface="Times New Roman" panose="02020603050405020304" pitchFamily="18" charset="0"/>
              <a:buChar char="−"/>
            </a:pPr>
            <a:r>
              <a:rPr lang="en-US" altLang="en-US" dirty="0">
                <a:cs typeface="Times New Roman" panose="02020603050405020304" pitchFamily="18" charset="0"/>
              </a:rPr>
              <a:t>Don’t discuss or engage in the fixing of product prices, allocation of customers, or division of sales markets.</a:t>
            </a:r>
          </a:p>
          <a:p>
            <a:pPr lvl="1" algn="just">
              <a:lnSpc>
                <a:spcPct val="80000"/>
              </a:lnSpc>
              <a:spcAft>
                <a:spcPct val="40000"/>
              </a:spcAft>
              <a:buFont typeface="Times New Roman" panose="02020603050405020304" pitchFamily="18" charset="0"/>
              <a:buChar char="−"/>
            </a:pPr>
            <a:r>
              <a:rPr lang="en-US" altLang="en-US" dirty="0">
                <a:cs typeface="Times New Roman" panose="02020603050405020304" pitchFamily="18" charset="0"/>
              </a:rPr>
              <a:t>Don’t discuss the status or substance of ongoing or threatened litigation.</a:t>
            </a:r>
          </a:p>
          <a:p>
            <a:pPr lvl="1" algn="just">
              <a:lnSpc>
                <a:spcPct val="80000"/>
              </a:lnSpc>
              <a:spcAft>
                <a:spcPct val="40000"/>
              </a:spcAft>
              <a:buFont typeface="Times New Roman" panose="02020603050405020304" pitchFamily="18" charset="0"/>
              <a:buChar char="−"/>
            </a:pPr>
            <a:r>
              <a:rPr lang="en-US" altLang="en-US" dirty="0">
                <a:cs typeface="Times New Roman" panose="02020603050405020304" pitchFamily="18" charset="0"/>
              </a:rPr>
              <a:t>Don’t be silent if inappropriate topics are discussed … do formally object.</a:t>
            </a:r>
          </a:p>
          <a:p>
            <a:pPr algn="ctr">
              <a:lnSpc>
                <a:spcPct val="80000"/>
              </a:lnSpc>
              <a:buClr>
                <a:srgbClr val="CC3300"/>
              </a:buClr>
              <a:buSzPct val="50000"/>
              <a:buFont typeface="Monotype Sorts" charset="2"/>
              <a:buNone/>
            </a:pPr>
            <a:r>
              <a:rPr lang="en-US" altLang="en-US" sz="1050" dirty="0">
                <a:cs typeface="Times New Roman" panose="02020603050405020304" pitchFamily="18" charset="0"/>
              </a:rPr>
              <a:t>---------------------------------------------------------------   </a:t>
            </a:r>
          </a:p>
          <a:p>
            <a:pPr algn="ctr">
              <a:lnSpc>
                <a:spcPct val="80000"/>
              </a:lnSpc>
              <a:buClr>
                <a:srgbClr val="CC3300"/>
              </a:buClr>
              <a:buSzPct val="50000"/>
              <a:buFont typeface="Monotype Sorts" charset="2"/>
              <a:buNone/>
            </a:pPr>
            <a:r>
              <a:rPr lang="en-US" altLang="en-US" sz="1400" dirty="0">
                <a:cs typeface="Times New Roman" panose="02020603050405020304" pitchFamily="18" charset="0"/>
              </a:rPr>
              <a:t>For more details, see IEEE-SA Standards Board Operations Manual, clause 5.3.10 and </a:t>
            </a:r>
            <a:br>
              <a:rPr lang="en-US" altLang="en-US" sz="1400" dirty="0">
                <a:cs typeface="Times New Roman" panose="02020603050405020304" pitchFamily="18" charset="0"/>
              </a:rPr>
            </a:br>
            <a:r>
              <a:rPr lang="en-US" altLang="en-US" sz="1400" dirty="0">
                <a:cs typeface="Times New Roman" panose="02020603050405020304" pitchFamily="18" charset="0"/>
              </a:rPr>
              <a:t>Antitrust and Competition Policy: What You Need to Know at http://standards.ieee.org/develop/policies/antitrust.pdf</a:t>
            </a:r>
          </a:p>
        </p:txBody>
      </p:sp>
      <p:sp>
        <p:nvSpPr>
          <p:cNvPr id="12292" name="Rectangle 2"/>
          <p:cNvSpPr txBox="1">
            <a:spLocks noChangeArrowheads="1"/>
          </p:cNvSpPr>
          <p:nvPr/>
        </p:nvSpPr>
        <p:spPr bwMode="auto">
          <a:xfrm>
            <a:off x="2209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solidFill>
                  <a:schemeClr val="tx2"/>
                </a:solidFill>
              </a:rPr>
              <a:t>Other Guideline for IEEE WG meetings</a:t>
            </a:r>
          </a:p>
        </p:txBody>
      </p:sp>
      <p:sp>
        <p:nvSpPr>
          <p:cNvPr id="12295" name="Text Box 4"/>
          <p:cNvSpPr txBox="1">
            <a:spLocks noChangeArrowheads="1"/>
          </p:cNvSpPr>
          <p:nvPr/>
        </p:nvSpPr>
        <p:spPr bwMode="auto">
          <a:xfrm>
            <a:off x="457200" y="6172200"/>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dirty="0"/>
              <a:t>Slide #3</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125275</TotalTime>
  <Words>3433</Words>
  <Application>Microsoft Office PowerPoint</Application>
  <PresentationFormat>宽屏</PresentationFormat>
  <Paragraphs>977</Paragraphs>
  <Slides>46</Slides>
  <Notes>45</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46</vt:i4>
      </vt:variant>
    </vt:vector>
  </HeadingPairs>
  <TitlesOfParts>
    <vt:vector size="57" baseType="lpstr">
      <vt:lpstr>Monotype Sorts</vt:lpstr>
      <vt:lpstr>MS Gothic</vt:lpstr>
      <vt:lpstr>MS PGothic</vt:lpstr>
      <vt:lpstr>宋体</vt:lpstr>
      <vt:lpstr>微软雅黑</vt:lpstr>
      <vt:lpstr>Arial</vt:lpstr>
      <vt:lpstr>Calibri</vt:lpstr>
      <vt:lpstr>Helvetica</vt:lpstr>
      <vt:lpstr>Times New Roman</vt:lpstr>
      <vt:lpstr>Wingdings</vt:lpstr>
      <vt:lpstr>802-11-Submission</vt:lpstr>
      <vt:lpstr>Task Group bf Meeting agenda, March Plenay 2022</vt:lpstr>
      <vt:lpstr>IEEE 802.11 Task Group bf WLAN Sensing </vt:lpstr>
      <vt:lpstr>PowerPoint 演示文稿</vt:lpstr>
      <vt:lpstr>PowerPoint 演示文稿</vt:lpstr>
      <vt:lpstr>Registration for the March 802.11 plenary session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TGbf Timeline (Updated)</vt:lpstr>
      <vt:lpstr>TGbf Timeline (Updated)</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
  <Company>Marvell Semiconductor Inc.</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19/0543r12</dc:title>
  <dc:subject>Task Group AY November 2015 Meeting Agenda</dc:subject>
  <dc:creator>Edward Au</dc:creator>
  <cp:keywords>March, April, May 2019</cp:keywords>
  <dc:description/>
  <cp:lastModifiedBy>Hanxiao (Tony, WT Lab)</cp:lastModifiedBy>
  <cp:revision>5045</cp:revision>
  <cp:lastPrinted>2014-11-04T15:04:57Z</cp:lastPrinted>
  <dcterms:created xsi:type="dcterms:W3CDTF">2007-04-17T18:10:23Z</dcterms:created>
  <dcterms:modified xsi:type="dcterms:W3CDTF">2022-03-14T15:01:46Z</dcterms:modified>
  <cp:category>Agenda</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(12)O48q+nWDiKNAVXoAwq58w7ATF5BZpxUzus1FEuepahc6BRLUWdfXeHQFTCUY0LJynFgfmRNUPZlAVy+j0r6pbTTT4EXTIDQn++fDAJzW+wNWbLiJe8Z4f4WxdeblmkwEZYVIjqjQH/zBS5y6b9GoioXTXjFlVZ7xPu5xRU0WiDXzU0e3oG78RYbPZ2aHX/hl9SFYOtYdUMQjNw+W6g45GYePd7oGmr8CiOcEr8o5DLsyXdeT</vt:lpwstr>
  </property>
  <property fmtid="{D5CDD505-2E9C-101B-9397-08002B2CF9AE}" pid="3" name="_ms_pID_7253431">
    <vt:lpwstr>hBtTL66MZvP2f/KaV3adKT94KHNJID0xypYHmm25hGzk/ETif8Sj8xBGFsYnZVfYQOQ/wAyM9jGI1mxvLrml8FSLl4bDbfLtpebXgH+6bsglE2sjb5/6PLqZ6vrPMuq4xHCeAFploXk9GR4pqeBSsTI3ryAIkLOeZIHu3OlyhiIUHAYFFjusCknP+OLaVPfpnqpJjopJQHwudTzey6vtimu1b8SZqaoMzXoWNM8jqNR1+tnd</vt:lpwstr>
  </property>
  <property fmtid="{D5CDD505-2E9C-101B-9397-08002B2CF9AE}" pid="4" name="_ms_pID_7253432">
    <vt:lpwstr>x8ME0DQ2PpRh3avrRbfrZv56P6DdLEWGgiSMf+uDB4pq8mzhbhG6zPVPz3X1HS7rV0q5VF4keEsOSPp/KUMahD6kIQ6nI8qma02y7yusddScuZyMKuYK7AFTacu2BRKKxw82Xzx/b9m828jjjbhdYp08I8L82pMlPMiTjrFCpVp1AC8y6wfo3GM3bJVjc7D4DG5rJI1R0MXpzIiQOzKrXn0tHb6SOvbzeZuVqelsG00qCwte</vt:lpwstr>
  </property>
  <property fmtid="{D5CDD505-2E9C-101B-9397-08002B2CF9AE}" pid="5" name="_ms_pID_7253433">
    <vt:lpwstr>DeUnBJ7jXkhDFSfx2mbaZLiRTmabchORs5UcQM7t6iy9W9V5x0aJrpdekEha9ev1v7ztBtDiSNiz0nb5TnbmoOjSO9dSTPtxKJtkBk0VOT8v8uSIsc13cQc0DfmbMnZDCw/73NT8fGNvpvuxnOABvrA90Ua7RN1L2t9H8pOjEZKxCOmcGK2xRY5PojaZXHShwppauFNrvLHwrK2A1xMWv2Hy/8UBtsBI7RPOw+pkMh3CoR5h</vt:lpwstr>
  </property>
  <property fmtid="{D5CDD505-2E9C-101B-9397-08002B2CF9AE}" pid="6" name="_ms_pID_725343_00">
    <vt:lpwstr>_ms_pID_725343</vt:lpwstr>
  </property>
  <property fmtid="{D5CDD505-2E9C-101B-9397-08002B2CF9AE}" pid="7" name="_ms_pID_7253431_00">
    <vt:lpwstr>_ms_pID_7253431</vt:lpwstr>
  </property>
  <property fmtid="{D5CDD505-2E9C-101B-9397-08002B2CF9AE}" pid="8" name="_ms_pID_7253432_00">
    <vt:lpwstr>_ms_pID_7253432</vt:lpwstr>
  </property>
  <property fmtid="{D5CDD505-2E9C-101B-9397-08002B2CF9AE}" pid="9" name="_ms_pID_7253433_00">
    <vt:lpwstr>_ms_pID_7253433</vt:lpwstr>
  </property>
  <property fmtid="{D5CDD505-2E9C-101B-9397-08002B2CF9AE}" pid="10" name="_ms_pID_7253434">
    <vt:lpwstr>9t84MRtTx6Thnshgwp5BWq4UiuH84Eiujfe39Icajo8bMu+OO+aJRKLepkNrNUE99MU7YuJd+fFCg3aweaBTnq2fGfvMW7Ut/bQu8RC1FTVvRRLGOQlyb7hYMxC9aIRdVBZ6p18/5pQrL2cu4rhCKSpebJkgn8YLAtFbLQvYKXu93YKEYLjKpDwJeP+CyI8vT062JGalwlQ3Yvee3IDqJW1yqOBg24U7zWL0L3MKhhrvO8f0</vt:lpwstr>
  </property>
  <property fmtid="{D5CDD505-2E9C-101B-9397-08002B2CF9AE}" pid="11" name="_ms_pID_7253434_00">
    <vt:lpwstr>_ms_pID_7253434</vt:lpwstr>
  </property>
  <property fmtid="{D5CDD505-2E9C-101B-9397-08002B2CF9AE}" pid="12" name="_ms_pID_7253435">
    <vt:lpwstr>6GWTJDqz29S7smRvZQ2d6O2tevCrNSUYcO/TE5kl465CI3u3agCbKz/IqAI6BCDNXFzeHpTc0L65mbokTOrPcULOX23R2vtnlJnGDo1mTjdsWF4b4qPHz0R58sXuSVXhknyPvskulsySMkLGliq6rC8WkcO5aBCH/kRw9eAT1jvX2qCdNVwm1UhsJZec74rp824gmFvr6KutP18IGVz5uhur7VnixQSUGNWBIVj552MkbME6</vt:lpwstr>
  </property>
  <property fmtid="{D5CDD505-2E9C-101B-9397-08002B2CF9AE}" pid="13" name="_ms_pID_7253435_00">
    <vt:lpwstr>_ms_pID_7253435</vt:lpwstr>
  </property>
  <property fmtid="{D5CDD505-2E9C-101B-9397-08002B2CF9AE}" pid="14" name="_ms_pID_7253436">
    <vt:lpwstr>sTeVGnCQ0WCLcu3MQHuO0TFinWdHluh2Vf6zXtBjuRebL8xr6suQUaNHGWcf621zJRFmh33DmaFN7MhZOreGlD6ucG2hrcCFhIUw1L/vg/10yQu6cia0ltRDyoV9ZARFiNAqXnGHWnwNjirxWaWwRuMcte7s5PAnIc7KUTz33edbdJXdaI39osewTu48zvXD5Ap8Q0zJ809EcnCIXc+WtGKSzpnNNWwFyVUPx3CFyuEpL4Pj</vt:lpwstr>
  </property>
  <property fmtid="{D5CDD505-2E9C-101B-9397-08002B2CF9AE}" pid="15" name="_ms_pID_7253436_00">
    <vt:lpwstr>_ms_pID_7253436</vt:lpwstr>
  </property>
  <property fmtid="{D5CDD505-2E9C-101B-9397-08002B2CF9AE}" pid="16" name="_ms_pID_7253437">
    <vt:lpwstr>Dm3MIKDygnrlJgGYaKT7hvJiY3AsvZDFcRpNIqaF2iH+3iYHuJDWGNqjQFQTnPnIW4L7Ph3g4wZJ6lvGXdrp7GMSeF0/HbFbONKSiB6fo3sjR58WECrD3iyflR3pBaDoQwN398Hqp9MUjYgpTKwoV9UJBG1HMAxflrQaAv6/QXkRlJDGoKn90YQTAs+RxuWobh62wp6uacyFPhO3dxEgde63/NbE/BFnXQtf45PCGNa3KvlH</vt:lpwstr>
  </property>
  <property fmtid="{D5CDD505-2E9C-101B-9397-08002B2CF9AE}" pid="17" name="_ms_pID_7253437_00">
    <vt:lpwstr>_ms_pID_7253437</vt:lpwstr>
  </property>
  <property fmtid="{D5CDD505-2E9C-101B-9397-08002B2CF9AE}" pid="18" name="_ms_pID_7253438">
    <vt:lpwstr>2TW/xbkhJGEaCFDDLT5IDAVYF7wCtVb86KgY7RouYgbTiiRUOUZdvQgYasRYQjRRQHq3j7PEJ5m9aiErVUdxB14eSEqi39a6X/0IWvo/Tl6lOouA5yKfuJr+AnxG9iCUEzuOlA5YtCxXAL38I3f/xKvhMKnXvJsA3IDAAIj0TdpHkqeEjGqdZaLJun9BFA8ui4iGfsGtGbd83Tu9xvBJhy61UCXLzIC1/3e8A7uQIj70Y9vE</vt:lpwstr>
  </property>
  <property fmtid="{D5CDD505-2E9C-101B-9397-08002B2CF9AE}" pid="19" name="_ms_pID_7253438_00">
    <vt:lpwstr>_ms_pID_7253438</vt:lpwstr>
  </property>
  <property fmtid="{D5CDD505-2E9C-101B-9397-08002B2CF9AE}" pid="20" name="_ms_pID_7253439">
    <vt:lpwstr>y6kFNTjsH2mE8f1UM95zogrbUuwzLzv11JqPEndS5UH5Lo8hJp1y9mBWg137eLLAXkxWIT1wLg0+p/ZEkq2ar/3u10yNvrddGtCMOn+Mik/A6YEfsGhiacDa6gq2VTnIhFya5g2Un2Qd5eq5mxnZth6Wic1AwgAKLTlzgAodJEMyHfuT91df79HCc/2kG/biuHnoxtPvJnwn+VOSQPxc/3X08hy+h9J1u9JNx0xL2/GBk3Jq</vt:lpwstr>
  </property>
  <property fmtid="{D5CDD505-2E9C-101B-9397-08002B2CF9AE}" pid="21" name="_ms_pID_7253439_00">
    <vt:lpwstr>_ms_pID_7253439</vt:lpwstr>
  </property>
  <property fmtid="{D5CDD505-2E9C-101B-9397-08002B2CF9AE}" pid="22" name="_ms_pID_72534310">
    <vt:lpwstr>kiAeZ3SViGiZnriBbU58KYt1RpZ8eBinUdFbRfYxQXRkzDWwNQewHtw75pcA6cREPLuI2SAbxHVYSR3ZUQ5zzjYwte9tx/Sz0XORHKyOcmsIT5gncnPVLYLsDnTA2iOGX/DUw8XNZoQ9LYZzW9Y+ux8R1UZoLQv4XUK12L129g9SBWNmAOm2sZnFbfrpXSC/kozVB/gOTHDLzacdjMJ1j+FvpemlYvFkaW2xdXn6gHIjaUtI</vt:lpwstr>
  </property>
  <property fmtid="{D5CDD505-2E9C-101B-9397-08002B2CF9AE}" pid="23" name="_ms_pID_72534310_00">
    <vt:lpwstr>_ms_pID_72534310</vt:lpwstr>
  </property>
  <property fmtid="{D5CDD505-2E9C-101B-9397-08002B2CF9AE}" pid="24" name="_ms_pID_72534311">
    <vt:lpwstr>w8PjNg==</vt:lpwstr>
  </property>
  <property fmtid="{D5CDD505-2E9C-101B-9397-08002B2CF9AE}" pid="25" name="_ms_pID_72534311_00">
    <vt:lpwstr>_ms_pID_72534311</vt:lpwstr>
  </property>
  <property fmtid="{D5CDD505-2E9C-101B-9397-08002B2CF9AE}" pid="26" name="_2015_ms_pID_725343">
    <vt:lpwstr>(3)7JFtaWbAyH6Ifqg14LWw0YmkP4BTe1nezP0Sv4P+BgRwL2cCgPL+ACZfcclZFTGz1qdD2Tlk
q6wAUCwYMWN5/odB+WbKdQR7x0nXlgg3NxJUifT3CSC5JcX1BDhHQs6p4iklQkO8AdU3Y72A
6vRTK/gSBwSiKzVNqXgaOElfDOIrCxkLhrYiEHgR7gkerg5GxjCxb/Aem3KZGFO45Hx3h+Oi
qnQYZT3JXpsL9CvM3B</vt:lpwstr>
  </property>
  <property fmtid="{D5CDD505-2E9C-101B-9397-08002B2CF9AE}" pid="27" name="_2015_ms_pID_7253431">
    <vt:lpwstr>Zzx2wTK8wRO7otkyekqU6GViAfip4X8zpiPLwRzt6hIdkKnV41Y/ul
Gs1yzTtLBc4AtJkg5v9lWRrWBG2zSaN5cYeo2mmR/Aj7cFEfMRvCRStMLsFvBv1yjwpgk/ro
OnFUbdZFGMvalm9oSccZv/fjKba2Y5QRMg+tXgbca0vlBD8zUPZIEpWCWkInn6IUVN/glXjj
j+1MxhEhbY2pMky0hdZ85TEP6xM3IFnXivDg</vt:lpwstr>
  </property>
  <property fmtid="{D5CDD505-2E9C-101B-9397-08002B2CF9AE}" pid="28" name="_2015_ms_pID_7253432">
    <vt:lpwstr>zAEJQyjC+VR2TMnVRlhJFNA=</vt:lpwstr>
  </property>
  <property fmtid="{D5CDD505-2E9C-101B-9397-08002B2CF9AE}" pid="29" name="_readonly">
    <vt:lpwstr/>
  </property>
  <property fmtid="{D5CDD505-2E9C-101B-9397-08002B2CF9AE}" pid="30" name="_change">
    <vt:lpwstr/>
  </property>
  <property fmtid="{D5CDD505-2E9C-101B-9397-08002B2CF9AE}" pid="31" name="_full-control">
    <vt:lpwstr/>
  </property>
  <property fmtid="{D5CDD505-2E9C-101B-9397-08002B2CF9AE}" pid="32" name="sflag">
    <vt:lpwstr>1636984423</vt:lpwstr>
  </property>
</Properties>
</file>