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69" r:id="rId2"/>
    <p:sldId id="272" r:id="rId3"/>
    <p:sldId id="315" r:id="rId4"/>
    <p:sldId id="2366" r:id="rId5"/>
    <p:sldId id="328" r:id="rId6"/>
    <p:sldId id="267" r:id="rId7"/>
    <p:sldId id="260" r:id="rId8"/>
    <p:sldId id="261" r:id="rId9"/>
    <p:sldId id="262" r:id="rId10"/>
    <p:sldId id="263" r:id="rId11"/>
    <p:sldId id="283" r:id="rId12"/>
    <p:sldId id="284" r:id="rId13"/>
    <p:sldId id="287" r:id="rId14"/>
    <p:sldId id="288" r:id="rId15"/>
    <p:sldId id="289" r:id="rId16"/>
    <p:sldId id="361" r:id="rId17"/>
    <p:sldId id="370" r:id="rId18"/>
    <p:sldId id="365" r:id="rId19"/>
    <p:sldId id="363" r:id="rId20"/>
    <p:sldId id="367" r:id="rId21"/>
    <p:sldId id="371" r:id="rId22"/>
    <p:sldId id="334" r:id="rId23"/>
    <p:sldId id="368" r:id="rId24"/>
    <p:sldId id="369" r:id="rId25"/>
    <p:sldId id="372" r:id="rId26"/>
    <p:sldId id="373" r:id="rId27"/>
    <p:sldId id="360" r:id="rId28"/>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milton, Mark" initials="HM" lastIdx="1" clrIdx="0">
    <p:extLst>
      <p:ext uri="{19B8F6BF-5375-455C-9EA6-DF929625EA0E}">
        <p15:presenceInfo xmlns:p15="http://schemas.microsoft.com/office/powerpoint/2012/main" userId="Hamilton, Mar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3" autoAdjust="0"/>
    <p:restoredTop sz="98505" autoAdjust="0"/>
  </p:normalViewPr>
  <p:slideViewPr>
    <p:cSldViewPr>
      <p:cViewPr varScale="1">
        <p:scale>
          <a:sx n="157" d="100"/>
          <a:sy n="157" d="100"/>
        </p:scale>
        <p:origin x="1152" y="144"/>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58" d="100"/>
          <a:sy n="58" d="100"/>
        </p:scale>
        <p:origin x="1332" y="84"/>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dirty="0"/>
              <a:t>doc.: IEEE 802.11-09/0840r0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dirty="0"/>
              <a:t>July 2009</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dirty="0"/>
              <a:t>David Bagby, Calypso Ventures, Inc.</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ltLang="en-US" dirty="0"/>
              <a:t>Page </a:t>
            </a:r>
            <a:fld id="{10B05505-DE9A-4AC7-A6A3-ED730399AA6C}" type="slidenum">
              <a:rPr lang="en-US" altLang="en-US"/>
              <a:pPr>
                <a:defRPr/>
              </a:pPr>
              <a:t>‹#›</a:t>
            </a:fld>
            <a:endParaRPr lang="en-US" altLang="en-US" dirty="0"/>
          </a:p>
        </p:txBody>
      </p:sp>
      <p:sp>
        <p:nvSpPr>
          <p:cNvPr id="143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46087"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Submission</a:t>
            </a:r>
          </a:p>
        </p:txBody>
      </p:sp>
      <p:sp>
        <p:nvSpPr>
          <p:cNvPr id="143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dirty="0"/>
              <a:t>doc.: IEEE 802.11-09/0840r0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dirty="0"/>
              <a:t>July 2009</a:t>
            </a:r>
          </a:p>
        </p:txBody>
      </p:sp>
      <p:sp>
        <p:nvSpPr>
          <p:cNvPr id="1331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dirty="0"/>
              <a:t>David Bagby, Calypso Ventures, Inc.</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ltLang="en-US" dirty="0"/>
              <a:t>Page </a:t>
            </a:r>
            <a:fld id="{3A7FECFB-0B9F-42CC-9CB1-ECDE5E0B8DCF}" type="slidenum">
              <a:rPr lang="en-US" altLang="en-US"/>
              <a:pPr>
                <a:defRPr/>
              </a:pPr>
              <a:t>‹#›</a:t>
            </a:fld>
            <a:endParaRPr lang="en-US" altLang="en-US" dirty="0"/>
          </a:p>
        </p:txBody>
      </p:sp>
      <p:sp>
        <p:nvSpPr>
          <p:cNvPr id="34824"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Submission</a:t>
            </a:r>
          </a:p>
        </p:txBody>
      </p:sp>
      <p:sp>
        <p:nvSpPr>
          <p:cNvPr id="13321"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3322"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163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399E07E9-C59C-4A08-BC99-C5CF3A83BF24}" type="slidenum">
              <a:rPr lang="en-US" altLang="en-US" smtClean="0"/>
              <a:pPr>
                <a:spcBef>
                  <a:spcPct val="0"/>
                </a:spcBef>
              </a:pPr>
              <a:t>1</a:t>
            </a:fld>
            <a:endParaRPr lang="en-US" altLang="en-US" dirty="0"/>
          </a:p>
        </p:txBody>
      </p:sp>
      <p:sp>
        <p:nvSpPr>
          <p:cNvPr id="16390" name="Rectangle 2"/>
          <p:cNvSpPr>
            <a:spLocks noGrp="1" noRot="1" noChangeAspect="1" noChangeArrowheads="1" noTextEdit="1"/>
          </p:cNvSpPr>
          <p:nvPr>
            <p:ph type="sldImg"/>
          </p:nvPr>
        </p:nvSpPr>
        <p:spPr>
          <a:xfrm>
            <a:off x="1154113" y="701675"/>
            <a:ext cx="4625975" cy="3468688"/>
          </a:xfrm>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19</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434347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20</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18041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21</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268119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22</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25</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448693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26</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30687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1843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09366153-B9B8-4CE2-AE11-2A3E0E8D7D37}" type="slidenum">
              <a:rPr lang="en-US" altLang="en-US" smtClean="0"/>
              <a:pPr>
                <a:spcBef>
                  <a:spcPct val="0"/>
                </a:spcBef>
              </a:pPr>
              <a:t>2</a:t>
            </a:fld>
            <a:endParaRPr lang="en-US" altLang="en-US" dirty="0"/>
          </a:p>
        </p:txBody>
      </p:sp>
      <p:sp>
        <p:nvSpPr>
          <p:cNvPr id="18438" name="Rectangle 2"/>
          <p:cNvSpPr>
            <a:spLocks noGrp="1" noRot="1" noChangeAspect="1" noChangeArrowheads="1" noTextEdit="1"/>
          </p:cNvSpPr>
          <p:nvPr>
            <p:ph type="sldImg"/>
          </p:nvPr>
        </p:nvSpPr>
        <p:spPr>
          <a:xfrm>
            <a:off x="1154113" y="701675"/>
            <a:ext cx="4625975" cy="3468688"/>
          </a:xfrm>
          <a:ln cap="flat"/>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0" rIns="95250"/>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xfrm>
            <a:off x="1154113" y="701675"/>
            <a:ext cx="4625975" cy="3468688"/>
          </a:xfrm>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04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204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204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204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713BD313-5621-4364-BCE5-083777808051}" type="slidenum">
              <a:rPr lang="en-US" altLang="en-US" smtClean="0"/>
              <a:pPr>
                <a:spcBef>
                  <a:spcPct val="0"/>
                </a:spcBef>
              </a:pPr>
              <a:t>3</a:t>
            </a:fld>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54113" y="701675"/>
            <a:ext cx="4625975" cy="3468688"/>
          </a:xfrm>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45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245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245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2458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91FF941E-7F59-41A6-BE87-2E9CFC46BF89}" type="slidenum">
              <a:rPr lang="en-US" altLang="en-US" smtClean="0"/>
              <a:pPr>
                <a:spcBef>
                  <a:spcPct val="0"/>
                </a:spcBef>
              </a:pPr>
              <a:t>5</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a:t>
            </a:fld>
            <a:endParaRPr lang="en-US"/>
          </a:p>
        </p:txBody>
      </p:sp>
    </p:spTree>
    <p:extLst>
      <p:ext uri="{BB962C8B-B14F-4D97-AF65-F5344CB8AC3E}">
        <p14:creationId xmlns:p14="http://schemas.microsoft.com/office/powerpoint/2010/main" val="2974182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10</a:t>
            </a:fld>
            <a:endParaRPr lang="en-US" altLang="en-US" sz="1300"/>
          </a:p>
        </p:txBody>
      </p:sp>
      <p:sp>
        <p:nvSpPr>
          <p:cNvPr id="14339" name="Rectangle 2"/>
          <p:cNvSpPr>
            <a:spLocks noGrp="1" noRot="1" noChangeAspect="1" noChangeArrowheads="1" noTextEdit="1"/>
          </p:cNvSpPr>
          <p:nvPr>
            <p:ph type="sldImg"/>
          </p:nvPr>
        </p:nvSpPr>
        <p:spPr>
          <a:xfrm>
            <a:off x="1154113" y="701675"/>
            <a:ext cx="4625975" cy="3468688"/>
          </a:xfrm>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16</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803393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17</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898903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18</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348249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A5E6FCC0-65DE-4E5B-9B99-F63A027066A9}" type="slidenum">
              <a:rPr lang="en-US" altLang="en-US"/>
              <a:pPr>
                <a:defRPr/>
              </a:pPr>
              <a:t>‹#›</a:t>
            </a:fld>
            <a:endParaRPr lang="en-US" altLang="en-US" dirty="0"/>
          </a:p>
        </p:txBody>
      </p:sp>
      <p:sp>
        <p:nvSpPr>
          <p:cNvPr id="7" name="Content Placeholder 6">
            <a:extLst>
              <a:ext uri="{FF2B5EF4-FFF2-40B4-BE49-F238E27FC236}">
                <a16:creationId xmlns:a16="http://schemas.microsoft.com/office/drawing/2014/main" id="{7A05AE9D-67FC-45FA-9DF9-8E47B6C22666}"/>
              </a:ext>
            </a:extLst>
          </p:cNvPr>
          <p:cNvSpPr>
            <a:spLocks noGrp="1"/>
          </p:cNvSpPr>
          <p:nvPr>
            <p:ph sz="quarter" idx="12"/>
          </p:nvPr>
        </p:nvSpPr>
        <p:spPr>
          <a:xfrm>
            <a:off x="1143000" y="533400"/>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0385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9121D33C-56E8-4214-A79E-6A77218AABD8}" type="slidenum">
              <a:rPr lang="en-US" altLang="en-US"/>
              <a:pPr>
                <a:defRPr/>
              </a:pPr>
              <a:t>‹#›</a:t>
            </a:fld>
            <a:endParaRPr lang="en-US" altLang="en-US" dirty="0"/>
          </a:p>
        </p:txBody>
      </p:sp>
    </p:spTree>
    <p:extLst>
      <p:ext uri="{BB962C8B-B14F-4D97-AF65-F5344CB8AC3E}">
        <p14:creationId xmlns:p14="http://schemas.microsoft.com/office/powerpoint/2010/main" val="371953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7ED1D26F-38D5-48DA-A46A-2F15EE610592}" type="slidenum">
              <a:rPr lang="en-US" altLang="en-US"/>
              <a:pPr>
                <a:defRPr/>
              </a:pPr>
              <a:t>‹#›</a:t>
            </a:fld>
            <a:endParaRPr lang="en-US" altLang="en-US" dirty="0"/>
          </a:p>
        </p:txBody>
      </p:sp>
    </p:spTree>
    <p:extLst>
      <p:ext uri="{BB962C8B-B14F-4D97-AF65-F5344CB8AC3E}">
        <p14:creationId xmlns:p14="http://schemas.microsoft.com/office/powerpoint/2010/main" val="901076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FA0271B8-AD49-43D9-840E-60973D554535}" type="slidenum">
              <a:rPr lang="en-US" altLang="en-US"/>
              <a:pPr>
                <a:defRPr/>
              </a:pPr>
              <a:t>‹#›</a:t>
            </a:fld>
            <a:endParaRPr lang="en-US" altLang="en-US" dirty="0"/>
          </a:p>
        </p:txBody>
      </p:sp>
    </p:spTree>
    <p:extLst>
      <p:ext uri="{BB962C8B-B14F-4D97-AF65-F5344CB8AC3E}">
        <p14:creationId xmlns:p14="http://schemas.microsoft.com/office/powerpoint/2010/main" val="410943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67A2F1DC-ED76-4084-83A0-DDFC6477A0E1}" type="slidenum">
              <a:rPr lang="en-US" altLang="en-US"/>
              <a:pPr>
                <a:defRPr/>
              </a:pPr>
              <a:t>‹#›</a:t>
            </a:fld>
            <a:endParaRPr lang="en-US" altLang="en-US" dirty="0"/>
          </a:p>
        </p:txBody>
      </p:sp>
    </p:spTree>
    <p:extLst>
      <p:ext uri="{BB962C8B-B14F-4D97-AF65-F5344CB8AC3E}">
        <p14:creationId xmlns:p14="http://schemas.microsoft.com/office/powerpoint/2010/main" val="232798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EB643AF0-3F47-4E90-97B4-48AB897F943A}" type="slidenum">
              <a:rPr lang="en-US" altLang="en-US"/>
              <a:pPr>
                <a:defRPr/>
              </a:pPr>
              <a:t>‹#›</a:t>
            </a:fld>
            <a:endParaRPr lang="en-US" altLang="en-US" dirty="0"/>
          </a:p>
        </p:txBody>
      </p:sp>
    </p:spTree>
    <p:extLst>
      <p:ext uri="{BB962C8B-B14F-4D97-AF65-F5344CB8AC3E}">
        <p14:creationId xmlns:p14="http://schemas.microsoft.com/office/powerpoint/2010/main" val="2837358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8"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2E1E8502-BD9A-4B40-8E70-37E5EB2A7797}" type="slidenum">
              <a:rPr lang="en-US" altLang="en-US"/>
              <a:pPr>
                <a:defRPr/>
              </a:pPr>
              <a:t>‹#›</a:t>
            </a:fld>
            <a:endParaRPr lang="en-US" altLang="en-US" dirty="0"/>
          </a:p>
        </p:txBody>
      </p:sp>
    </p:spTree>
    <p:extLst>
      <p:ext uri="{BB962C8B-B14F-4D97-AF65-F5344CB8AC3E}">
        <p14:creationId xmlns:p14="http://schemas.microsoft.com/office/powerpoint/2010/main" val="1650376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4"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C3C733E5-256C-43C9-90B7-08C86BDACB9B}" type="slidenum">
              <a:rPr lang="en-US" altLang="en-US"/>
              <a:pPr>
                <a:defRPr/>
              </a:pPr>
              <a:t>‹#›</a:t>
            </a:fld>
            <a:endParaRPr lang="en-US" altLang="en-US" dirty="0"/>
          </a:p>
        </p:txBody>
      </p:sp>
    </p:spTree>
    <p:extLst>
      <p:ext uri="{BB962C8B-B14F-4D97-AF65-F5344CB8AC3E}">
        <p14:creationId xmlns:p14="http://schemas.microsoft.com/office/powerpoint/2010/main" val="1683682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3"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E004D3B8-2803-48B6-808D-C8C7AC16D9FB}" type="slidenum">
              <a:rPr lang="en-US" altLang="en-US"/>
              <a:pPr>
                <a:defRPr/>
              </a:pPr>
              <a:t>‹#›</a:t>
            </a:fld>
            <a:endParaRPr lang="en-US" altLang="en-US" dirty="0"/>
          </a:p>
        </p:txBody>
      </p:sp>
    </p:spTree>
    <p:extLst>
      <p:ext uri="{BB962C8B-B14F-4D97-AF65-F5344CB8AC3E}">
        <p14:creationId xmlns:p14="http://schemas.microsoft.com/office/powerpoint/2010/main" val="276411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CA7509DE-EC26-4BA7-8EF7-6BA2E22E6E31}" type="slidenum">
              <a:rPr lang="en-US" altLang="en-US"/>
              <a:pPr>
                <a:defRPr/>
              </a:pPr>
              <a:t>‹#›</a:t>
            </a:fld>
            <a:endParaRPr lang="en-US" altLang="en-US" dirty="0"/>
          </a:p>
        </p:txBody>
      </p:sp>
    </p:spTree>
    <p:extLst>
      <p:ext uri="{BB962C8B-B14F-4D97-AF65-F5344CB8AC3E}">
        <p14:creationId xmlns:p14="http://schemas.microsoft.com/office/powerpoint/2010/main" val="1501436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DA74B62C-C6FC-4CCA-AF72-DD4542866AC4}" type="slidenum">
              <a:rPr lang="en-US" altLang="en-US"/>
              <a:pPr>
                <a:defRPr/>
              </a:pPr>
              <a:t>‹#›</a:t>
            </a:fld>
            <a:endParaRPr lang="en-US" altLang="en-US" dirty="0"/>
          </a:p>
        </p:txBody>
      </p:sp>
    </p:spTree>
    <p:extLst>
      <p:ext uri="{BB962C8B-B14F-4D97-AF65-F5344CB8AC3E}">
        <p14:creationId xmlns:p14="http://schemas.microsoft.com/office/powerpoint/2010/main" val="296267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7"/>
          <p:cNvSpPr>
            <a:spLocks noChangeArrowheads="1"/>
          </p:cNvSpPr>
          <p:nvPr/>
        </p:nvSpPr>
        <p:spPr bwMode="auto">
          <a:xfrm>
            <a:off x="685800" y="332601"/>
            <a:ext cx="9425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a:defRPr sz="1200">
                <a:solidFill>
                  <a:schemeClr val="tx1"/>
                </a:solidFill>
                <a:latin typeface="Times New Roman" pitchFamily="18" charset="0"/>
              </a:defRPr>
            </a:lvl5pPr>
            <a:lvl6pPr marL="457200" eaLnBrk="0" fontAlgn="base" hangingPunct="0">
              <a:spcBef>
                <a:spcPct val="0"/>
              </a:spcBef>
              <a:spcAft>
                <a:spcPct val="0"/>
              </a:spcAft>
              <a:defRPr sz="1200">
                <a:solidFill>
                  <a:schemeClr val="tx1"/>
                </a:solidFill>
                <a:latin typeface="Times New Roman" pitchFamily="18" charset="0"/>
              </a:defRPr>
            </a:lvl6pPr>
            <a:lvl7pPr marL="914400" eaLnBrk="0" fontAlgn="base" hangingPunct="0">
              <a:spcBef>
                <a:spcPct val="0"/>
              </a:spcBef>
              <a:spcAft>
                <a:spcPct val="0"/>
              </a:spcAft>
              <a:defRPr sz="1200">
                <a:solidFill>
                  <a:schemeClr val="tx1"/>
                </a:solidFill>
                <a:latin typeface="Times New Roman" pitchFamily="18" charset="0"/>
              </a:defRPr>
            </a:lvl7pPr>
            <a:lvl8pPr marL="1371600" eaLnBrk="0" fontAlgn="base" hangingPunct="0">
              <a:spcBef>
                <a:spcPct val="0"/>
              </a:spcBef>
              <a:spcAft>
                <a:spcPct val="0"/>
              </a:spcAft>
              <a:defRPr sz="1200">
                <a:solidFill>
                  <a:schemeClr val="tx1"/>
                </a:solidFill>
                <a:latin typeface="Times New Roman" pitchFamily="18" charset="0"/>
              </a:defRPr>
            </a:lvl8pPr>
            <a:lvl9pPr marL="1828800" eaLnBrk="0" fontAlgn="base" hangingPunct="0">
              <a:spcBef>
                <a:spcPct val="0"/>
              </a:spcBef>
              <a:spcAft>
                <a:spcPct val="0"/>
              </a:spcAft>
              <a:defRPr sz="1200">
                <a:solidFill>
                  <a:schemeClr val="tx1"/>
                </a:solidFill>
                <a:latin typeface="Times New Roman" pitchFamily="18" charset="0"/>
              </a:defRPr>
            </a:lvl9pPr>
          </a:lstStyle>
          <a:p>
            <a:pPr marL="0" lvl="4">
              <a:defRPr/>
            </a:pPr>
            <a:r>
              <a:rPr lang="en-US" altLang="en-US" sz="1800" b="1" dirty="0"/>
              <a:t>July 2021</a:t>
            </a:r>
          </a:p>
        </p:txBody>
      </p:sp>
      <p:sp>
        <p:nvSpPr>
          <p:cNvPr id="1029"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030" name="Rectangle 9"/>
          <p:cNvSpPr>
            <a:spLocks noChangeArrowheads="1"/>
          </p:cNvSpPr>
          <p:nvPr/>
        </p:nvSpPr>
        <p:spPr bwMode="auto">
          <a:xfrm>
            <a:off x="685800" y="6475413"/>
            <a:ext cx="4794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Agenda</a:t>
            </a:r>
          </a:p>
        </p:txBody>
      </p:sp>
      <p:sp>
        <p:nvSpPr>
          <p:cNvPr id="1031" name="Rectangle 7"/>
          <p:cNvSpPr>
            <a:spLocks noChangeArrowheads="1"/>
          </p:cNvSpPr>
          <p:nvPr userDrawn="1"/>
        </p:nvSpPr>
        <p:spPr bwMode="auto">
          <a:xfrm>
            <a:off x="5047070" y="332601"/>
            <a:ext cx="339843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457200">
              <a:defRPr sz="1200">
                <a:solidFill>
                  <a:schemeClr val="tx1"/>
                </a:solidFill>
                <a:latin typeface="Times New Roman" pitchFamily="18" charset="0"/>
              </a:defRPr>
            </a:lvl5pPr>
            <a:lvl6pPr marL="914400" eaLnBrk="0" fontAlgn="base" hangingPunct="0">
              <a:spcBef>
                <a:spcPct val="0"/>
              </a:spcBef>
              <a:spcAft>
                <a:spcPct val="0"/>
              </a:spcAft>
              <a:defRPr sz="1200">
                <a:solidFill>
                  <a:schemeClr val="tx1"/>
                </a:solidFill>
                <a:latin typeface="Times New Roman" pitchFamily="18" charset="0"/>
              </a:defRPr>
            </a:lvl6pPr>
            <a:lvl7pPr marL="1371600" eaLnBrk="0" fontAlgn="base" hangingPunct="0">
              <a:spcBef>
                <a:spcPct val="0"/>
              </a:spcBef>
              <a:spcAft>
                <a:spcPct val="0"/>
              </a:spcAft>
              <a:defRPr sz="1200">
                <a:solidFill>
                  <a:schemeClr val="tx1"/>
                </a:solidFill>
                <a:latin typeface="Times New Roman" pitchFamily="18" charset="0"/>
              </a:defRPr>
            </a:lvl7pPr>
            <a:lvl8pPr marL="1828800" eaLnBrk="0" fontAlgn="base" hangingPunct="0">
              <a:spcBef>
                <a:spcPct val="0"/>
              </a:spcBef>
              <a:spcAft>
                <a:spcPct val="0"/>
              </a:spcAft>
              <a:defRPr sz="1200">
                <a:solidFill>
                  <a:schemeClr val="tx1"/>
                </a:solidFill>
                <a:latin typeface="Times New Roman" pitchFamily="18" charset="0"/>
              </a:defRPr>
            </a:lvl8pPr>
            <a:lvl9pPr marL="2286000" eaLnBrk="0" fontAlgn="base" hangingPunct="0">
              <a:spcBef>
                <a:spcPct val="0"/>
              </a:spcBef>
              <a:spcAft>
                <a:spcPct val="0"/>
              </a:spcAft>
              <a:defRPr sz="1200">
                <a:solidFill>
                  <a:schemeClr val="tx1"/>
                </a:solidFill>
                <a:latin typeface="Times New Roman" pitchFamily="18" charset="0"/>
              </a:defRPr>
            </a:lvl9pPr>
          </a:lstStyle>
          <a:p>
            <a:pPr lvl="4" algn="r">
              <a:defRPr/>
            </a:pPr>
            <a:r>
              <a:rPr lang="en-US" altLang="en-US" sz="1800" b="1" dirty="0"/>
              <a:t>doc.: IEEE 802.11-21/0940r8</a:t>
            </a:r>
          </a:p>
        </p:txBody>
      </p:sp>
      <p:sp>
        <p:nvSpPr>
          <p:cNvPr id="1032"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033" name="Rectangle 7"/>
          <p:cNvSpPr>
            <a:spLocks noChangeArrowheads="1"/>
          </p:cNvSpPr>
          <p:nvPr userDrawn="1"/>
        </p:nvSpPr>
        <p:spPr bwMode="auto">
          <a:xfrm>
            <a:off x="5747714" y="6476484"/>
            <a:ext cx="285494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457200">
              <a:defRPr sz="1200">
                <a:solidFill>
                  <a:schemeClr val="tx1"/>
                </a:solidFill>
                <a:latin typeface="Times New Roman" pitchFamily="18" charset="0"/>
              </a:defRPr>
            </a:lvl5pPr>
            <a:lvl6pPr marL="914400" eaLnBrk="0" fontAlgn="base" hangingPunct="0">
              <a:spcBef>
                <a:spcPct val="0"/>
              </a:spcBef>
              <a:spcAft>
                <a:spcPct val="0"/>
              </a:spcAft>
              <a:defRPr sz="1200">
                <a:solidFill>
                  <a:schemeClr val="tx1"/>
                </a:solidFill>
                <a:latin typeface="Times New Roman" pitchFamily="18" charset="0"/>
              </a:defRPr>
            </a:lvl6pPr>
            <a:lvl7pPr marL="1371600" eaLnBrk="0" fontAlgn="base" hangingPunct="0">
              <a:spcBef>
                <a:spcPct val="0"/>
              </a:spcBef>
              <a:spcAft>
                <a:spcPct val="0"/>
              </a:spcAft>
              <a:defRPr sz="1200">
                <a:solidFill>
                  <a:schemeClr val="tx1"/>
                </a:solidFill>
                <a:latin typeface="Times New Roman" pitchFamily="18" charset="0"/>
              </a:defRPr>
            </a:lvl7pPr>
            <a:lvl8pPr marL="1828800" eaLnBrk="0" fontAlgn="base" hangingPunct="0">
              <a:spcBef>
                <a:spcPct val="0"/>
              </a:spcBef>
              <a:spcAft>
                <a:spcPct val="0"/>
              </a:spcAft>
              <a:defRPr sz="1200">
                <a:solidFill>
                  <a:schemeClr val="tx1"/>
                </a:solidFill>
                <a:latin typeface="Times New Roman" pitchFamily="18" charset="0"/>
              </a:defRPr>
            </a:lvl8pPr>
            <a:lvl9pPr marL="2286000" eaLnBrk="0" fontAlgn="base" hangingPunct="0">
              <a:spcBef>
                <a:spcPct val="0"/>
              </a:spcBef>
              <a:spcAft>
                <a:spcPct val="0"/>
              </a:spcAft>
              <a:defRPr sz="1200">
                <a:solidFill>
                  <a:schemeClr val="tx1"/>
                </a:solidFill>
                <a:latin typeface="Times New Roman" pitchFamily="18" charset="0"/>
              </a:defRPr>
            </a:lvl9pPr>
          </a:lstStyle>
          <a:p>
            <a:pPr lvl="4" algn="r">
              <a:defRPr/>
            </a:pPr>
            <a:r>
              <a:rPr lang="en-US" altLang="en-US" dirty="0"/>
              <a:t>Mark Hamilton, Ruckus/CommScope</a:t>
            </a:r>
          </a:p>
        </p:txBody>
      </p:sp>
      <p:sp>
        <p:nvSpPr>
          <p:cNvPr id="1034" name="Rectangle 7"/>
          <p:cNvSpPr>
            <a:spLocks noChangeArrowheads="1"/>
          </p:cNvSpPr>
          <p:nvPr userDrawn="1"/>
        </p:nvSpPr>
        <p:spPr bwMode="auto">
          <a:xfrm>
            <a:off x="4376738" y="6477000"/>
            <a:ext cx="534987"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defRPr>
            </a:lvl1pPr>
            <a:lvl2pPr marL="742950" indent="-285750">
              <a:defRPr sz="1200">
                <a:solidFill>
                  <a:schemeClr val="tx1"/>
                </a:solidFill>
                <a:latin typeface="Times New Roman" panose="02020603050405020304" pitchFamily="18" charset="0"/>
              </a:defRPr>
            </a:lvl2pPr>
            <a:lvl3pPr marL="1143000" indent="-228600">
              <a:defRPr sz="1200">
                <a:solidFill>
                  <a:schemeClr val="tx1"/>
                </a:solidFill>
                <a:latin typeface="Times New Roman" panose="02020603050405020304" pitchFamily="18" charset="0"/>
              </a:defRPr>
            </a:lvl3pPr>
            <a:lvl4pPr marL="1600200" indent="-228600">
              <a:defRPr sz="1200">
                <a:solidFill>
                  <a:schemeClr val="tx1"/>
                </a:solidFill>
                <a:latin typeface="Times New Roman" panose="02020603050405020304" pitchFamily="18" charset="0"/>
              </a:defRPr>
            </a:lvl4pPr>
            <a:lvl5pPr>
              <a:defRPr sz="1200">
                <a:solidFill>
                  <a:schemeClr val="tx1"/>
                </a:solidFill>
                <a:latin typeface="Times New Roman" panose="02020603050405020304" pitchFamily="18" charset="0"/>
              </a:defRPr>
            </a:lvl5pPr>
            <a:lvl6pPr marL="457200" eaLnBrk="0" fontAlgn="base" hangingPunct="0">
              <a:spcBef>
                <a:spcPct val="0"/>
              </a:spcBef>
              <a:spcAft>
                <a:spcPct val="0"/>
              </a:spcAft>
              <a:defRPr sz="1200">
                <a:solidFill>
                  <a:schemeClr val="tx1"/>
                </a:solidFill>
                <a:latin typeface="Times New Roman" panose="02020603050405020304" pitchFamily="18" charset="0"/>
              </a:defRPr>
            </a:lvl6pPr>
            <a:lvl7pPr marL="914400" eaLnBrk="0" fontAlgn="base" hangingPunct="0">
              <a:spcBef>
                <a:spcPct val="0"/>
              </a:spcBef>
              <a:spcAft>
                <a:spcPct val="0"/>
              </a:spcAft>
              <a:defRPr sz="1200">
                <a:solidFill>
                  <a:schemeClr val="tx1"/>
                </a:solidFill>
                <a:latin typeface="Times New Roman" panose="02020603050405020304" pitchFamily="18" charset="0"/>
              </a:defRPr>
            </a:lvl7pPr>
            <a:lvl8pPr marL="1371600" eaLnBrk="0" fontAlgn="base" hangingPunct="0">
              <a:spcBef>
                <a:spcPct val="0"/>
              </a:spcBef>
              <a:spcAft>
                <a:spcPct val="0"/>
              </a:spcAft>
              <a:defRPr sz="1200">
                <a:solidFill>
                  <a:schemeClr val="tx1"/>
                </a:solidFill>
                <a:latin typeface="Times New Roman" panose="02020603050405020304" pitchFamily="18" charset="0"/>
              </a:defRPr>
            </a:lvl8pPr>
            <a:lvl9pPr marL="1828800" eaLnBrk="0" fontAlgn="base" hangingPunct="0">
              <a:spcBef>
                <a:spcPct val="0"/>
              </a:spcBef>
              <a:spcAft>
                <a:spcPct val="0"/>
              </a:spcAft>
              <a:defRPr sz="1200">
                <a:solidFill>
                  <a:schemeClr val="tx1"/>
                </a:solidFill>
                <a:latin typeface="Times New Roman" panose="02020603050405020304" pitchFamily="18" charset="0"/>
              </a:defRPr>
            </a:lvl9pPr>
          </a:lstStyle>
          <a:p>
            <a:pPr marL="0" lvl="4" algn="ctr">
              <a:defRPr/>
            </a:pPr>
            <a:r>
              <a:rPr lang="en-US" altLang="en-US" dirty="0"/>
              <a:t>Slide </a:t>
            </a:r>
            <a:fld id="{1291753C-873D-4DFB-819C-A0C0C7B7499E}" type="slidenum">
              <a:rPr lang="en-US" altLang="en-US" smtClean="0"/>
              <a:pPr marL="0" lvl="4" algn="ct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6102" r:id="rId1"/>
    <p:sldLayoutId id="2147486103" r:id="rId2"/>
    <p:sldLayoutId id="2147486104" r:id="rId3"/>
    <p:sldLayoutId id="2147486105" r:id="rId4"/>
    <p:sldLayoutId id="2147486106" r:id="rId5"/>
    <p:sldLayoutId id="2147486107" r:id="rId6"/>
    <p:sldLayoutId id="2147486108" r:id="rId7"/>
    <p:sldLayoutId id="2147486109" r:id="rId8"/>
    <p:sldLayoutId id="2147486110" r:id="rId9"/>
    <p:sldLayoutId id="2147486111" r:id="rId10"/>
    <p:sldLayoutId id="2147486112"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1/dcn/21/11-21-1143-00-0arc-frame-exchange-sequence.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1/11-21-1143-00-0arc-frame-exchange-sequence.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mentor.ieee.org/802.11/dcn/21/11-21-0795-00-0arc-arc-sc-teleconference-minutes-may-2021-interim.doc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mentor.ieee.org/802.11/dcn/21/11-21-0920-00-0arc-arc-sc-teleconference-minutes-3-june-2021.doc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entor.ieee.org/802.11/dcn/19/11-19-0106-00-000m-sta-and-ap.doc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mentor.ieee.org/802.11/dcn/20/11-20-0174-00-0arc-epd-and-lpd-terminology-misalignment-in-ieee-std-802-1-and-802-11.pptx"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1/dcn/21/11-21-0577-05-00be-cr-mld-architecture.doc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mentor.ieee.org/802.11/dcn/21/11-21-1111-02-00be-mld-architecture-part-2.docx" TargetMode="External"/><Relationship Id="rId4" Type="http://schemas.openxmlformats.org/officeDocument/2006/relationships/hyperlink" Target="https://mentor.ieee.org/802.11/dcn/21/11-21-0396-04-00be-11be-ap-mld-architecture-discussion-2.pptx"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11/dcn/21/11-21-0921-02-0arc-obsolete-annex-g-part-2.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mentor.ieee.org/802.11/dcn/21/11-21-0414-02-0arc-draft-examples-of-a-proposed-notation-for-frame-exchange-sequence-sequences-in-annex-g-of-802-11-2020.docx" TargetMode="External"/><Relationship Id="rId5" Type="http://schemas.openxmlformats.org/officeDocument/2006/relationships/hyperlink" Target="https://mentor.ieee.org/802.11/dcn/21/11-21-1143-00-0arc-frame-exchange-sequence.docx" TargetMode="External"/><Relationship Id="rId4" Type="http://schemas.openxmlformats.org/officeDocument/2006/relationships/hyperlink" Target="https://mentor.ieee.org/802.11/dcn/21/11-21-0833-01-0arc-frame-exchange-sequence-annenx-g-divorce.docx"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mentor.ieee.org/802.11/dcn/21/11-21-0900-05-00bc-ebcs-architecture.ppt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s://mentor.ieee.org/802.11/dcn/19/11-19-2117-00-00bc-ocb-operation-in-ebcs.pptx" TargetMode="External"/><Relationship Id="rId4" Type="http://schemas.openxmlformats.org/officeDocument/2006/relationships/hyperlink" Target="https://mentor.ieee.org/802.11/dcn/21/11-21-1076-00-00bc-802-11bc-architecture-discussion.pptx"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mentor.ieee.org/802-ec/dcn/21/ec-21-0142-01-00EC-technical-coherence-sub-ad-hoc-22jun2021-notes.docx"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mentor.ieee.org/802-ec/dcn/21/ec-21-0131-00-00EC-views-on-revision-of-ieee-std-802.pptx"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r>
              <a:rPr lang="en-US" altLang="en-US" dirty="0"/>
              <a:t>ARC-SC-agenda-July-2021</a:t>
            </a:r>
          </a:p>
        </p:txBody>
      </p:sp>
      <p:sp>
        <p:nvSpPr>
          <p:cNvPr id="15363" name="Rectangle 6"/>
          <p:cNvSpPr>
            <a:spLocks noGrp="1" noChangeArrowheads="1"/>
          </p:cNvSpPr>
          <p:nvPr>
            <p:ph type="body" idx="1"/>
          </p:nvPr>
        </p:nvSpPr>
        <p:spPr>
          <a:xfrm>
            <a:off x="685800" y="1524000"/>
            <a:ext cx="7772400" cy="381000"/>
          </a:xfrm>
          <a:noFill/>
        </p:spPr>
        <p:txBody>
          <a:bodyPr/>
          <a:lstStyle/>
          <a:p>
            <a:pPr algn="ctr">
              <a:buFontTx/>
              <a:buNone/>
            </a:pPr>
            <a:r>
              <a:rPr lang="en-US" altLang="en-US" sz="2000" dirty="0"/>
              <a:t>Date:</a:t>
            </a:r>
            <a:r>
              <a:rPr lang="en-US" altLang="en-US" sz="2000" b="0" dirty="0"/>
              <a:t> 2021-07-14</a:t>
            </a:r>
          </a:p>
        </p:txBody>
      </p:sp>
      <p:graphicFrame>
        <p:nvGraphicFramePr>
          <p:cNvPr id="15364" name="Object 11"/>
          <p:cNvGraphicFramePr>
            <a:graphicFrameLocks noChangeAspect="1"/>
          </p:cNvGraphicFramePr>
          <p:nvPr>
            <p:extLst>
              <p:ext uri="{D42A27DB-BD31-4B8C-83A1-F6EECF244321}">
                <p14:modId xmlns:p14="http://schemas.microsoft.com/office/powerpoint/2010/main" val="1200794606"/>
              </p:ext>
            </p:extLst>
          </p:nvPr>
        </p:nvGraphicFramePr>
        <p:xfrm>
          <a:off x="525463" y="2305050"/>
          <a:ext cx="7899400" cy="2879725"/>
        </p:xfrm>
        <a:graphic>
          <a:graphicData uri="http://schemas.openxmlformats.org/presentationml/2006/ole">
            <mc:AlternateContent xmlns:mc="http://schemas.openxmlformats.org/markup-compatibility/2006">
              <mc:Choice xmlns:v="urn:schemas-microsoft-com:vml" Requires="v">
                <p:oleObj spid="_x0000_s15903" name="Document" r:id="rId4" imgW="8619847" imgH="3137708" progId="Word.Document.8">
                  <p:embed/>
                </p:oleObj>
              </mc:Choice>
              <mc:Fallback>
                <p:oleObj name="Document" r:id="rId4" imgW="8619847" imgH="3137708" progId="Word.Document.8">
                  <p:embed/>
                  <p:pic>
                    <p:nvPicPr>
                      <p:cNvPr id="0" name="Object 11"/>
                      <p:cNvPicPr>
                        <a:picLocks noChangeAspect="1" noChangeArrowheads="1"/>
                      </p:cNvPicPr>
                      <p:nvPr/>
                    </p:nvPicPr>
                    <p:blipFill>
                      <a:blip r:embed="rId5"/>
                      <a:srcRect/>
                      <a:stretch>
                        <a:fillRect/>
                      </a:stretch>
                    </p:blipFill>
                    <p:spPr bwMode="auto">
                      <a:xfrm>
                        <a:off x="525463" y="2305050"/>
                        <a:ext cx="7899400" cy="2879725"/>
                      </a:xfrm>
                      <a:prstGeom prst="rect">
                        <a:avLst/>
                      </a:prstGeom>
                      <a:noFill/>
                      <a:ln>
                        <a:noFill/>
                      </a:ln>
                    </p:spPr>
                  </p:pic>
                </p:oleObj>
              </mc:Fallback>
            </mc:AlternateContent>
          </a:graphicData>
        </a:graphic>
      </p:graphicFrame>
      <p:sp>
        <p:nvSpPr>
          <p:cNvPr id="15365" name="Rectangle 12"/>
          <p:cNvSpPr>
            <a:spLocks noChangeArrowheads="1"/>
          </p:cNvSpPr>
          <p:nvPr/>
        </p:nvSpPr>
        <p:spPr bwMode="auto">
          <a:xfrm>
            <a:off x="533400" y="193992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US" altLang="en-US" sz="2000" dirty="0"/>
              <a:t>Authors:</a:t>
            </a:r>
            <a:endParaRPr lang="en-US" altLang="en-US" sz="2000"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1500" b="1" i="1" dirty="0">
                <a:latin typeface="Calibri" panose="020F0502020204030204" pitchFamily="34" charset="0"/>
                <a:cs typeface="Calibri" panose="020F0502020204030204" pitchFamily="34" charset="0"/>
              </a:rPr>
              <a:t>IEEE-SA Standards Board Bylaws</a:t>
            </a:r>
            <a:r>
              <a:rPr lang="en-US" altLang="en-US" sz="1500" b="1" dirty="0">
                <a:latin typeface="Calibri" panose="020F0502020204030204" pitchFamily="34" charset="0"/>
                <a:cs typeface="Calibri" panose="020F0502020204030204" pitchFamily="34" charset="0"/>
              </a:rPr>
              <a:t> </a:t>
            </a:r>
            <a:br>
              <a:rPr lang="en-US" altLang="en-US" sz="1500" b="1" dirty="0">
                <a:latin typeface="Calibri" panose="020F0502020204030204" pitchFamily="34" charset="0"/>
                <a:cs typeface="Calibri" panose="020F0502020204030204" pitchFamily="34" charset="0"/>
              </a:rPr>
            </a:br>
            <a:r>
              <a:rPr lang="en-US" altLang="en-US" sz="1200" b="1" dirty="0">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1500" b="1" i="1" dirty="0">
                <a:latin typeface="Calibri" panose="020F0502020204030204" pitchFamily="34" charset="0"/>
                <a:cs typeface="Calibri" panose="020F0502020204030204" pitchFamily="34" charset="0"/>
              </a:rPr>
              <a:t>IEEE-SA Standards Board Operations Manual</a:t>
            </a:r>
            <a:r>
              <a:rPr lang="en-US" altLang="en-US" sz="1500" b="1" dirty="0">
                <a:latin typeface="Calibri" panose="020F0502020204030204" pitchFamily="34" charset="0"/>
                <a:cs typeface="Calibri" panose="020F0502020204030204" pitchFamily="34" charset="0"/>
              </a:rPr>
              <a:t> </a:t>
            </a:r>
            <a:r>
              <a:rPr lang="en-US" altLang="en-US" sz="1200" b="1" dirty="0">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2400" b="1" dirty="0">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2400" b="1" dirty="0">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11267" name="Rectangle 3"/>
          <p:cNvSpPr>
            <a:spLocks noChangeArrowheads="1"/>
          </p:cNvSpPr>
          <p:nvPr/>
        </p:nvSpPr>
        <p:spPr bwMode="auto">
          <a:xfrm>
            <a:off x="1543050" y="1314450"/>
            <a:ext cx="61722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1800" b="1" u="sng">
              <a:latin typeface="Helvetica" panose="020B0604020202020204" pitchFamily="34" charset="0"/>
            </a:endParaRPr>
          </a:p>
        </p:txBody>
      </p:sp>
    </p:spTree>
    <p:extLst>
      <p:ext uri="{BB962C8B-B14F-4D97-AF65-F5344CB8AC3E}">
        <p14:creationId xmlns:p14="http://schemas.microsoft.com/office/powerpoint/2010/main" val="209066406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buFont typeface="Arial" panose="020B0604020202020204" pitchFamily="34" charset="0"/>
              <a:buChar char="•"/>
            </a:pPr>
            <a:r>
              <a:rPr lang="en-US" altLang="en-US" sz="1600"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buFont typeface="Arial" panose="020B0604020202020204" pitchFamily="34" charset="0"/>
              <a:buChar char="•"/>
            </a:pPr>
            <a:endParaRPr lang="en-US" altLang="en-US" sz="2200" dirty="0">
              <a:latin typeface="Calibri" pitchFamily="34" charset="0"/>
              <a:cs typeface="Calibri" pitchFamily="34" charset="0"/>
            </a:endParaRPr>
          </a:p>
          <a:p>
            <a:pPr marL="642938" lvl="1" indent="-257175">
              <a:buSzPct val="150000"/>
              <a:buFont typeface="Arial" panose="020B0604020202020204" pitchFamily="34" charset="0"/>
              <a:buChar char="•"/>
            </a:pPr>
            <a:r>
              <a:rPr lang="en-US" altLang="en-US" sz="1550" dirty="0"/>
              <a:t>Previously Published material (copyright assertion indicated) shall not be presented/submitted to the Working Group nor incorporated into a Working Group draft unless permission is granted. </a:t>
            </a:r>
          </a:p>
          <a:p>
            <a:pPr marL="642938" lvl="1" indent="-257175">
              <a:buSzPct val="150000"/>
              <a:buFont typeface="Arial" panose="020B0604020202020204" pitchFamily="34" charset="0"/>
              <a:buChar char="•"/>
            </a:pPr>
            <a:r>
              <a:rPr lang="en-US" altLang="en-US" sz="1550" dirty="0"/>
              <a:t>Prior to presentation or submission, you shall notify the Working Group Chair of previously Published material and should assist the Chair in obtaining copyright permission acceptable to IEEE SA.</a:t>
            </a:r>
          </a:p>
          <a:p>
            <a:pPr marL="642938" lvl="1" indent="-257175">
              <a:buSzPct val="150000"/>
              <a:buFont typeface="Arial" panose="020B0604020202020204" pitchFamily="34" charset="0"/>
              <a:buChar char="•"/>
            </a:pPr>
            <a:r>
              <a:rPr lang="en-US" altLang="en-US" sz="1550" dirty="0"/>
              <a:t>For material that is not previously Published, IEEE is automatically granted a license to use any material that is presented or submitted.</a:t>
            </a:r>
          </a:p>
          <a:p>
            <a:pPr marL="942975" lvl="2" indent="-257175">
              <a:buSzPct val="150000"/>
              <a:buFont typeface="Arial" panose="020B0604020202020204" pitchFamily="34" charset="0"/>
              <a:buChar char="•"/>
            </a:pPr>
            <a:endParaRPr lang="en-US" altLang="en-US" sz="1400" dirty="0"/>
          </a:p>
        </p:txBody>
      </p:sp>
    </p:spTree>
    <p:extLst>
      <p:ext uri="{BB962C8B-B14F-4D97-AF65-F5344CB8AC3E}">
        <p14:creationId xmlns:p14="http://schemas.microsoft.com/office/powerpoint/2010/main" val="3464650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685800" y="1886545"/>
            <a:ext cx="7770813" cy="3084910"/>
          </a:xfrm>
        </p:spPr>
        <p:txBody>
          <a:bodyPr>
            <a:noAutofit/>
          </a:bodyPr>
          <a:lstStyle/>
          <a:p>
            <a:pPr marL="900113" lvl="2" indent="-214313">
              <a:buSzPct val="150000"/>
              <a:buFont typeface="Arial" panose="020B0604020202020204" pitchFamily="34" charset="0"/>
              <a:buChar char="•"/>
            </a:pPr>
            <a:r>
              <a:rPr lang="en-US" sz="1600" dirty="0"/>
              <a:t>The IEEE SA Copyright Policy is described in the IEEE SA Standards Board Bylaws and IEEE SA Standards Board Operations Manual</a:t>
            </a:r>
          </a:p>
          <a:p>
            <a:pPr marL="1243013" lvl="3" indent="-214313">
              <a:buSzPct val="150000"/>
              <a:buFont typeface="Arial" panose="020B0604020202020204" pitchFamily="34" charset="0"/>
              <a:buChar char="•"/>
            </a:pPr>
            <a:r>
              <a:rPr lang="en-US" sz="1200" dirty="0"/>
              <a:t>IEEE SA Copyright Policy, see </a:t>
            </a:r>
            <a:br>
              <a:rPr lang="en-US" sz="1200" dirty="0"/>
            </a:br>
            <a:r>
              <a:rPr lang="en-US" sz="1200" dirty="0"/>
              <a:t>	Clause 7 of the IEEE SA Standards Board Bylaws</a:t>
            </a:r>
            <a:br>
              <a:rPr lang="en-US" sz="1200" dirty="0"/>
            </a:br>
            <a:r>
              <a:rPr lang="en-US" sz="1200" dirty="0"/>
              <a:t> 	</a:t>
            </a:r>
            <a:r>
              <a:rPr lang="en-US" sz="1400" dirty="0">
                <a:hlinkClick r:id="rId2"/>
              </a:rPr>
              <a:t>https://standards.ieee.org/about/policies/bylaws/sect6-7.html#7</a:t>
            </a:r>
            <a:br>
              <a:rPr lang="en-US" sz="1400" dirty="0"/>
            </a:br>
            <a:r>
              <a:rPr lang="en-US" sz="1200" dirty="0"/>
              <a:t>	Clause 6.1 of the IEEE SA Standards Board Operations Manual</a:t>
            </a:r>
            <a:br>
              <a:rPr lang="en-US" sz="1200" dirty="0"/>
            </a:br>
            <a:r>
              <a:rPr lang="en-US" sz="1200" dirty="0"/>
              <a:t>	</a:t>
            </a:r>
            <a:r>
              <a:rPr lang="en-US" sz="1400" dirty="0">
                <a:hlinkClick r:id="rId3"/>
              </a:rPr>
              <a:t>https://standards.ieee.org/about/policies/opman/sect6.html</a:t>
            </a:r>
            <a:endParaRPr lang="en-US" sz="1400" dirty="0"/>
          </a:p>
          <a:p>
            <a:pPr marL="900113" lvl="2" indent="-214313">
              <a:buSzPct val="150000"/>
              <a:buFont typeface="Arial" panose="020B0604020202020204" pitchFamily="34" charset="0"/>
              <a:buChar char="•"/>
            </a:pPr>
            <a:r>
              <a:rPr lang="en-US" sz="1600" dirty="0"/>
              <a:t>IEEE SA Copyright Permission</a:t>
            </a:r>
          </a:p>
          <a:p>
            <a:pPr marL="1243013" lvl="3" indent="-214313">
              <a:buSzPct val="150000"/>
              <a:buFont typeface="Arial" panose="020B0604020202020204" pitchFamily="34" charset="0"/>
              <a:buChar char="•"/>
            </a:pPr>
            <a:r>
              <a:rPr lang="en-US" sz="1400" dirty="0">
                <a:hlinkClick r:id="rId4"/>
              </a:rPr>
              <a:t>https://standards.ieee.org/content/dam/ieee-standards/standards/web/documents/other/permissionltrs.zip</a:t>
            </a:r>
            <a:endParaRPr lang="en-US" sz="1400" dirty="0"/>
          </a:p>
          <a:p>
            <a:pPr marL="900113" lvl="2" indent="-214313">
              <a:buSzPct val="150000"/>
              <a:buFont typeface="Arial" panose="020B0604020202020204" pitchFamily="34" charset="0"/>
              <a:buChar char="•"/>
            </a:pPr>
            <a:r>
              <a:rPr lang="en-US" sz="1600" dirty="0"/>
              <a:t>IEEE SA Copyright FAQs</a:t>
            </a:r>
          </a:p>
          <a:p>
            <a:pPr marL="1243013" lvl="3" indent="-214313">
              <a:buSzPct val="150000"/>
              <a:buFont typeface="Arial" panose="020B0604020202020204" pitchFamily="34" charset="0"/>
              <a:buChar char="•"/>
            </a:pPr>
            <a:r>
              <a:rPr lang="en-US" sz="1400" dirty="0">
                <a:hlinkClick r:id="rId5"/>
              </a:rPr>
              <a:t>http://standards.ieee.org/faqs/copyrights.html/</a:t>
            </a:r>
            <a:endParaRPr lang="en-US" sz="1400" dirty="0"/>
          </a:p>
          <a:p>
            <a:pPr marL="900113" lvl="2" indent="-214313">
              <a:buSzPct val="150000"/>
              <a:buFont typeface="Arial" panose="020B0604020202020204" pitchFamily="34" charset="0"/>
              <a:buChar char="•"/>
            </a:pPr>
            <a:r>
              <a:rPr lang="en-US" sz="1600" dirty="0"/>
              <a:t>IEEE SA Best Practices for IEEE Standards Development </a:t>
            </a:r>
          </a:p>
          <a:p>
            <a:pPr marL="1243013" lvl="3" indent="-214313">
              <a:buSzPct val="150000"/>
              <a:buFont typeface="Arial" panose="020B0604020202020204" pitchFamily="34" charset="0"/>
              <a:buChar char="•"/>
            </a:pPr>
            <a:r>
              <a:rPr lang="en-US" sz="1400" dirty="0">
                <a:hlinkClick r:id="rId6"/>
              </a:rPr>
              <a:t>http://standards.ieee.org/develop/policies/best_practices_for_ieee_standards_development_051215.pdf</a:t>
            </a:r>
            <a:endParaRPr lang="en-US" sz="1400" dirty="0"/>
          </a:p>
          <a:p>
            <a:pPr marL="900113" lvl="2" indent="-214313">
              <a:buSzPct val="150000"/>
              <a:buFont typeface="Arial" panose="020B0604020202020204" pitchFamily="34" charset="0"/>
              <a:buChar char="•"/>
            </a:pPr>
            <a:r>
              <a:rPr lang="en-US" sz="1600" dirty="0"/>
              <a:t>Distribution of Draft Standards (see 6.1.3 of the SASB Operations Manual)</a:t>
            </a:r>
          </a:p>
          <a:p>
            <a:pPr marL="1243013" lvl="3" indent="-214313">
              <a:buSzPct val="150000"/>
              <a:buFont typeface="Arial" panose="020B0604020202020204" pitchFamily="34" charset="0"/>
              <a:buChar char="•"/>
            </a:pPr>
            <a:r>
              <a:rPr lang="en-US" sz="1400" dirty="0">
                <a:hlinkClick r:id="rId3"/>
              </a:rPr>
              <a:t>https://standards.ieee.org/about/policies/opman/sect6.html</a:t>
            </a:r>
            <a:endParaRPr lang="en-US" sz="1400" dirty="0"/>
          </a:p>
          <a:p>
            <a:pPr marL="900113" lvl="2" indent="-214313">
              <a:buSzPct val="150000"/>
              <a:buFont typeface="Arial" panose="020B0604020202020204" pitchFamily="34" charset="0"/>
              <a:buChar char="•"/>
            </a:pPr>
            <a:endParaRPr lang="en-US" altLang="en-US" sz="1100" dirty="0"/>
          </a:p>
        </p:txBody>
      </p:sp>
    </p:spTree>
    <p:extLst>
      <p:ext uri="{BB962C8B-B14F-4D97-AF65-F5344CB8AC3E}">
        <p14:creationId xmlns:p14="http://schemas.microsoft.com/office/powerpoint/2010/main" val="1311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Participant behavior in IEEE-SA activities is guided</a:t>
            </a:r>
            <a:br>
              <a:rPr lang="en-US" sz="2400" dirty="0"/>
            </a:br>
            <a:r>
              <a:rPr lang="en-US" sz="2400"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350" dirty="0">
                <a:hlinkClick r:id="rId2"/>
              </a:rPr>
              <a:t>IEEE Code of Ethics</a:t>
            </a:r>
            <a:endParaRPr lang="en-US" sz="1350" dirty="0"/>
          </a:p>
          <a:p>
            <a:pPr lvl="1">
              <a:buFont typeface="Arial" panose="020B0604020202020204" pitchFamily="34" charset="0"/>
              <a:buChar char="•"/>
            </a:pPr>
            <a:r>
              <a:rPr lang="en-US" sz="1350" dirty="0">
                <a:hlinkClick r:id="rId3"/>
              </a:rPr>
              <a:t>IEEE Code of Conduct</a:t>
            </a:r>
            <a:endParaRPr lang="en-US" sz="135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350" i="1" dirty="0"/>
              <a:t>Uphold the highest standards of integrity, responsible behavior, and ethical and professional conduct</a:t>
            </a:r>
          </a:p>
          <a:p>
            <a:pPr lvl="1">
              <a:buFont typeface="Arial" panose="020B0604020202020204" pitchFamily="34" charset="0"/>
              <a:buChar char="•"/>
            </a:pPr>
            <a:r>
              <a:rPr lang="en-US" sz="1350" i="1" dirty="0"/>
              <a:t>Treat people fairly and with respect, to not engage in harassment, discrimination, or retaliation, and to protect people's privacy.</a:t>
            </a:r>
          </a:p>
          <a:p>
            <a:pPr lvl="1">
              <a:buFont typeface="Arial" panose="020B0604020202020204" pitchFamily="34" charset="0"/>
              <a:buChar char="•"/>
            </a:pPr>
            <a:r>
              <a:rPr lang="en-US" sz="135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350" dirty="0">
                <a:hlinkClick r:id="rId4"/>
              </a:rPr>
              <a:t>http://www.ieee.org/about/corporate/governance</a:t>
            </a:r>
            <a:endParaRPr lang="en-US" sz="1350" dirty="0"/>
          </a:p>
        </p:txBody>
      </p:sp>
    </p:spTree>
    <p:extLst>
      <p:ext uri="{BB962C8B-B14F-4D97-AF65-F5344CB8AC3E}">
        <p14:creationId xmlns:p14="http://schemas.microsoft.com/office/powerpoint/2010/main" val="193308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Participants in the IEEE-SA “individual process” shall</a:t>
            </a:r>
            <a:br>
              <a:rPr lang="en-US" sz="2400" dirty="0"/>
            </a:br>
            <a:r>
              <a:rPr lang="en-US" sz="2400"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1500" dirty="0"/>
              <a:t>The </a:t>
            </a:r>
            <a:r>
              <a:rPr lang="en-US" sz="1500" dirty="0">
                <a:hlinkClick r:id="rId2"/>
              </a:rPr>
              <a:t>IEEE-SA Standards Board Bylaws </a:t>
            </a:r>
            <a:r>
              <a:rPr lang="en-US" sz="1500" dirty="0"/>
              <a:t>require that “participants in the IEEE standards development individual process shall act based on their qualifications and experience”</a:t>
            </a:r>
          </a:p>
          <a:p>
            <a:pPr>
              <a:buFont typeface="Arial" panose="020B0604020202020204" pitchFamily="34" charset="0"/>
              <a:buChar char="•"/>
            </a:pPr>
            <a:r>
              <a:rPr lang="en-US" sz="1500" dirty="0"/>
              <a:t>This means participants:</a:t>
            </a:r>
          </a:p>
          <a:p>
            <a:pPr lvl="1">
              <a:buFont typeface="Arial" panose="020B0604020202020204" pitchFamily="34" charset="0"/>
              <a:buChar char="•"/>
            </a:pPr>
            <a:r>
              <a:rPr lang="en-US" sz="1350" b="1" dirty="0">
                <a:solidFill>
                  <a:srgbClr val="00B050"/>
                </a:solidFill>
              </a:rPr>
              <a:t>Shall act &amp; vote </a:t>
            </a:r>
            <a:r>
              <a:rPr lang="en-US" sz="1350" dirty="0"/>
              <a:t>based on their personal &amp; independent opinions derived from their expertise, knowledge, and qualifications</a:t>
            </a:r>
          </a:p>
          <a:p>
            <a:pPr lvl="1">
              <a:buFont typeface="Arial" panose="020B0604020202020204" pitchFamily="34" charset="0"/>
              <a:buChar char="•"/>
            </a:pPr>
            <a:r>
              <a:rPr lang="en-US" sz="1350" b="1" dirty="0">
                <a:solidFill>
                  <a:srgbClr val="FF0000"/>
                </a:solidFill>
              </a:rPr>
              <a:t>Shall not act or vote </a:t>
            </a:r>
            <a:r>
              <a:rPr lang="en-US" sz="135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350" b="1" dirty="0">
                <a:solidFill>
                  <a:srgbClr val="FF0000"/>
                </a:solidFill>
              </a:rPr>
              <a:t>Shall not direct </a:t>
            </a:r>
            <a:r>
              <a:rPr lang="en-US" sz="135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1500" dirty="0"/>
              <a:t>By participating in standards activities using the “</a:t>
            </a:r>
            <a:r>
              <a:rPr lang="en-US" sz="1500" i="1" dirty="0"/>
              <a:t>individual process</a:t>
            </a:r>
            <a:r>
              <a:rPr lang="en-US" sz="1500" dirty="0"/>
              <a:t>”, you are deemed to accept these requirements; if you are unable to satisfy these requirements then you shall immediately cease any participation</a:t>
            </a:r>
          </a:p>
        </p:txBody>
      </p:sp>
    </p:spTree>
    <p:extLst>
      <p:ext uri="{BB962C8B-B14F-4D97-AF65-F5344CB8AC3E}">
        <p14:creationId xmlns:p14="http://schemas.microsoft.com/office/powerpoint/2010/main" val="134370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IEEE-SA standards activities shall allow the fair &amp;</a:t>
            </a:r>
            <a:br>
              <a:rPr lang="en-US" sz="2400" dirty="0"/>
            </a:br>
            <a:r>
              <a:rPr lang="en-US" sz="2400"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(clause 5.2.1.3) specifies that “</a:t>
            </a:r>
            <a:r>
              <a:rPr lang="en-US" sz="2000" i="1" dirty="0"/>
              <a:t>the standards development process shall not be dominated by any single interest category, individual, or organization</a:t>
            </a:r>
            <a:r>
              <a:rPr lang="en-US" sz="2000" dirty="0"/>
              <a:t>”</a:t>
            </a:r>
          </a:p>
          <a:p>
            <a:pPr lvl="1">
              <a:buFont typeface="Arial" panose="020B0604020202020204" pitchFamily="34" charset="0"/>
              <a:buChar char="•"/>
            </a:pPr>
            <a:r>
              <a:rPr lang="en-US" sz="1200" dirty="0"/>
              <a:t>This means no participant may exercise “</a:t>
            </a:r>
            <a:r>
              <a:rPr lang="en-US" sz="1200" i="1" dirty="0"/>
              <a:t>authority, leadership, or influence by reason of superior leverage, strength, or representation to the exclusion of fair and equitable consideration of other viewpoints</a:t>
            </a:r>
            <a:r>
              <a:rPr lang="en-US" sz="1200" dirty="0"/>
              <a:t>” or “</a:t>
            </a:r>
            <a:r>
              <a:rPr lang="en-US" sz="1200" i="1" dirty="0"/>
              <a:t>to hinder the progress of the standards development activity</a:t>
            </a:r>
            <a:r>
              <a:rPr lang="en-US" sz="1200" dirty="0"/>
              <a:t>”</a:t>
            </a:r>
          </a:p>
          <a:p>
            <a:pPr>
              <a:buFont typeface="Arial" panose="020B0604020202020204" pitchFamily="34" charset="0"/>
              <a:buChar char="•"/>
            </a:pPr>
            <a:r>
              <a:rPr lang="en-US" sz="2000" dirty="0"/>
              <a:t>This rule applies equally to those participating in a standards development project and to that project’s leadership group</a:t>
            </a:r>
          </a:p>
          <a:p>
            <a:pPr>
              <a:buFont typeface="Arial" panose="020B0604020202020204" pitchFamily="34" charset="0"/>
              <a:buChar char="•"/>
            </a:pPr>
            <a:r>
              <a:rPr lang="en-US" sz="2000" dirty="0"/>
              <a:t>Any person who reasonably suspects that dominance is occurring in a standards development project is encouraged to bring the issue to the attention of the Standards Committee or the project’s IEEE-SA Program Manager</a:t>
            </a:r>
          </a:p>
        </p:txBody>
      </p:sp>
    </p:spTree>
    <p:extLst>
      <p:ext uri="{BB962C8B-B14F-4D97-AF65-F5344CB8AC3E}">
        <p14:creationId xmlns:p14="http://schemas.microsoft.com/office/powerpoint/2010/main" val="969542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Agenda – 12 July 2021, 13:30 ET</a:t>
            </a:r>
          </a:p>
        </p:txBody>
      </p:sp>
      <p:sp>
        <p:nvSpPr>
          <p:cNvPr id="11267" name="Rectangle 3"/>
          <p:cNvSpPr>
            <a:spLocks noGrp="1" noChangeArrowheads="1"/>
          </p:cNvSpPr>
          <p:nvPr>
            <p:ph idx="1"/>
          </p:nvPr>
        </p:nvSpPr>
        <p:spPr>
          <a:xfrm>
            <a:off x="342900" y="1409700"/>
            <a:ext cx="8458200" cy="4038600"/>
          </a:xfrm>
        </p:spPr>
        <p:txBody>
          <a:bodyPr/>
          <a:lstStyle/>
          <a:p>
            <a:pPr eaLnBrk="1" hangingPunct="1">
              <a:lnSpc>
                <a:spcPct val="90000"/>
              </a:lnSpc>
              <a:spcBef>
                <a:spcPts val="300"/>
              </a:spcBef>
              <a:spcAft>
                <a:spcPts val="600"/>
              </a:spcAft>
              <a:defRPr/>
            </a:pPr>
            <a:r>
              <a:rPr lang="en-US" sz="2800" dirty="0">
                <a:solidFill>
                  <a:srgbClr val="000000"/>
                </a:solidFill>
              </a:rPr>
              <a:t>Reminder: 3 meetings this week: Monday 13:30 ET,   Tuesday 19:00 ET, Wednesday 11:15 ET</a:t>
            </a:r>
          </a:p>
          <a:p>
            <a:pPr eaLnBrk="1" hangingPunct="1">
              <a:lnSpc>
                <a:spcPct val="90000"/>
              </a:lnSpc>
              <a:spcBef>
                <a:spcPts val="300"/>
              </a:spcBef>
              <a:spcAft>
                <a:spcPts val="600"/>
              </a:spcAft>
              <a:defRPr/>
            </a:pPr>
            <a:r>
              <a:rPr lang="en-US" sz="2800" dirty="0">
                <a:solidFill>
                  <a:srgbClr val="000000"/>
                </a:solidFill>
              </a:rPr>
              <a:t>Attendance, noises/recording, meeting protocol reminders</a:t>
            </a:r>
          </a:p>
          <a:p>
            <a:pPr eaLnBrk="1" hangingPunct="1">
              <a:lnSpc>
                <a:spcPct val="90000"/>
              </a:lnSpc>
              <a:spcBef>
                <a:spcPts val="300"/>
              </a:spcBef>
              <a:spcAft>
                <a:spcPts val="600"/>
              </a:spcAft>
              <a:defRPr/>
            </a:pPr>
            <a:r>
              <a:rPr lang="en-US" sz="2800" dirty="0">
                <a:solidFill>
                  <a:srgbClr val="000000"/>
                </a:solidFill>
              </a:rPr>
              <a:t>Policies, duty to inform, participation rules</a:t>
            </a:r>
          </a:p>
          <a:p>
            <a:pPr eaLnBrk="1" hangingPunct="1">
              <a:lnSpc>
                <a:spcPct val="90000"/>
              </a:lnSpc>
              <a:spcBef>
                <a:spcPts val="300"/>
              </a:spcBef>
              <a:spcAft>
                <a:spcPts val="600"/>
              </a:spcAft>
              <a:defRPr/>
            </a:pPr>
            <a:r>
              <a:rPr lang="en-US" sz="2800" dirty="0">
                <a:solidFill>
                  <a:srgbClr val="000000"/>
                </a:solidFill>
              </a:rPr>
              <a:t>Prior meeting minutes - defer</a:t>
            </a:r>
          </a:p>
          <a:p>
            <a:pPr eaLnBrk="1" hangingPunct="1">
              <a:lnSpc>
                <a:spcPct val="90000"/>
              </a:lnSpc>
              <a:spcBef>
                <a:spcPts val="300"/>
              </a:spcBef>
              <a:spcAft>
                <a:spcPts val="600"/>
              </a:spcAft>
              <a:defRPr/>
            </a:pPr>
            <a:r>
              <a:rPr lang="en-US" sz="2800" dirty="0">
                <a:solidFill>
                  <a:srgbClr val="000000"/>
                </a:solidFill>
              </a:rPr>
              <a:t>Contribution/discussion topics:</a:t>
            </a:r>
          </a:p>
          <a:p>
            <a:pPr lvl="1" eaLnBrk="1" hangingPunct="1">
              <a:lnSpc>
                <a:spcPct val="90000"/>
              </a:lnSpc>
              <a:spcBef>
                <a:spcPts val="300"/>
              </a:spcBef>
              <a:spcAft>
                <a:spcPts val="600"/>
              </a:spcAft>
              <a:defRPr/>
            </a:pPr>
            <a:r>
              <a:rPr lang="en-US" dirty="0">
                <a:solidFill>
                  <a:srgbClr val="000000"/>
                </a:solidFill>
              </a:rPr>
              <a:t>802.11 </a:t>
            </a:r>
            <a:r>
              <a:rPr lang="en-US" dirty="0" err="1">
                <a:solidFill>
                  <a:srgbClr val="000000"/>
                </a:solidFill>
              </a:rPr>
              <a:t>TGbe’s</a:t>
            </a:r>
            <a:r>
              <a:rPr lang="en-US" dirty="0">
                <a:solidFill>
                  <a:srgbClr val="000000"/>
                </a:solidFill>
              </a:rPr>
              <a:t> evolving multi-link architecture</a:t>
            </a:r>
            <a:r>
              <a:rPr lang="en-US" dirty="0"/>
              <a:t> contributions</a:t>
            </a:r>
          </a:p>
          <a:p>
            <a:pPr lvl="1" eaLnBrk="1" hangingPunct="1">
              <a:lnSpc>
                <a:spcPct val="90000"/>
              </a:lnSpc>
              <a:spcBef>
                <a:spcPts val="300"/>
              </a:spcBef>
              <a:spcAft>
                <a:spcPts val="600"/>
              </a:spcAft>
              <a:defRPr/>
            </a:pPr>
            <a:r>
              <a:rPr lang="en-US" dirty="0"/>
              <a:t>Annex G way forward </a:t>
            </a:r>
          </a:p>
          <a:p>
            <a:pPr lvl="1" eaLnBrk="1" hangingPunct="1">
              <a:lnSpc>
                <a:spcPct val="90000"/>
              </a:lnSpc>
              <a:spcBef>
                <a:spcPts val="300"/>
              </a:spcBef>
              <a:spcAft>
                <a:spcPts val="600"/>
              </a:spcAft>
              <a:defRPr/>
            </a:pPr>
            <a:r>
              <a:rPr lang="en-US" dirty="0" err="1"/>
              <a:t>TGbc</a:t>
            </a:r>
            <a:r>
              <a:rPr lang="en-US" dirty="0"/>
              <a:t> architecture</a:t>
            </a:r>
          </a:p>
          <a:p>
            <a:pPr lvl="1" eaLnBrk="1" hangingPunct="1">
              <a:lnSpc>
                <a:spcPct val="90000"/>
              </a:lnSpc>
              <a:spcBef>
                <a:spcPts val="300"/>
              </a:spcBef>
              <a:spcAft>
                <a:spcPts val="600"/>
              </a:spcAft>
              <a:defRPr/>
            </a:pPr>
            <a:r>
              <a:rPr lang="en-US" dirty="0"/>
              <a:t>IEEE Std 802 revision</a:t>
            </a:r>
          </a:p>
          <a:p>
            <a:pPr lvl="1" eaLnBrk="1" hangingPunct="1">
              <a:lnSpc>
                <a:spcPct val="90000"/>
              </a:lnSpc>
              <a:spcBef>
                <a:spcPts val="300"/>
              </a:spcBef>
              <a:spcAft>
                <a:spcPts val="600"/>
              </a:spcAft>
              <a:defRPr/>
            </a:pPr>
            <a:r>
              <a:rPr lang="en-US" dirty="0"/>
              <a:t>Other topics?</a:t>
            </a:r>
          </a:p>
          <a:p>
            <a:pPr lvl="1" eaLnBrk="1" hangingPunct="1">
              <a:lnSpc>
                <a:spcPct val="90000"/>
              </a:lnSpc>
              <a:spcBef>
                <a:spcPts val="300"/>
              </a:spcBef>
              <a:spcAft>
                <a:spcPts val="600"/>
              </a:spcAft>
              <a:defRPr/>
            </a:pPr>
            <a:endParaRPr lang="en-US"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2302611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Agenda – 13 July 2021, 19:00 ET</a:t>
            </a:r>
          </a:p>
        </p:txBody>
      </p:sp>
      <p:sp>
        <p:nvSpPr>
          <p:cNvPr id="11267" name="Rectangle 3"/>
          <p:cNvSpPr>
            <a:spLocks noGrp="1" noChangeArrowheads="1"/>
          </p:cNvSpPr>
          <p:nvPr>
            <p:ph idx="1"/>
          </p:nvPr>
        </p:nvSpPr>
        <p:spPr>
          <a:xfrm>
            <a:off x="342900" y="1409700"/>
            <a:ext cx="8458200" cy="4038600"/>
          </a:xfrm>
        </p:spPr>
        <p:txBody>
          <a:bodyPr/>
          <a:lstStyle/>
          <a:p>
            <a:pPr eaLnBrk="1" hangingPunct="1">
              <a:lnSpc>
                <a:spcPct val="90000"/>
              </a:lnSpc>
              <a:spcBef>
                <a:spcPts val="300"/>
              </a:spcBef>
              <a:spcAft>
                <a:spcPts val="600"/>
              </a:spcAft>
              <a:defRPr/>
            </a:pPr>
            <a:r>
              <a:rPr lang="en-US" sz="2800" dirty="0">
                <a:solidFill>
                  <a:srgbClr val="000000"/>
                </a:solidFill>
              </a:rPr>
              <a:t>Reminder: 3 meetings this week: Monday 13:30 ET,   Tuesday 19:00 ET, Wednesday 11:15 ET</a:t>
            </a:r>
          </a:p>
          <a:p>
            <a:pPr eaLnBrk="1" hangingPunct="1">
              <a:lnSpc>
                <a:spcPct val="90000"/>
              </a:lnSpc>
              <a:spcBef>
                <a:spcPts val="300"/>
              </a:spcBef>
              <a:spcAft>
                <a:spcPts val="600"/>
              </a:spcAft>
              <a:defRPr/>
            </a:pPr>
            <a:r>
              <a:rPr lang="en-US" sz="2800" dirty="0">
                <a:solidFill>
                  <a:srgbClr val="000000"/>
                </a:solidFill>
              </a:rPr>
              <a:t>Attendance, noises/recording, meeting protocol reminders</a:t>
            </a:r>
          </a:p>
          <a:p>
            <a:pPr eaLnBrk="1" hangingPunct="1">
              <a:lnSpc>
                <a:spcPct val="90000"/>
              </a:lnSpc>
              <a:spcBef>
                <a:spcPts val="300"/>
              </a:spcBef>
              <a:spcAft>
                <a:spcPts val="600"/>
              </a:spcAft>
              <a:defRPr/>
            </a:pPr>
            <a:r>
              <a:rPr lang="en-US" sz="2800" dirty="0">
                <a:solidFill>
                  <a:srgbClr val="000000"/>
                </a:solidFill>
              </a:rPr>
              <a:t>Policies, duty to inform, participation rules</a:t>
            </a:r>
          </a:p>
          <a:p>
            <a:pPr eaLnBrk="1" hangingPunct="1">
              <a:lnSpc>
                <a:spcPct val="90000"/>
              </a:lnSpc>
              <a:spcBef>
                <a:spcPts val="300"/>
              </a:spcBef>
              <a:spcAft>
                <a:spcPts val="600"/>
              </a:spcAft>
              <a:defRPr/>
            </a:pPr>
            <a:r>
              <a:rPr lang="en-US" sz="2800" dirty="0">
                <a:solidFill>
                  <a:srgbClr val="000000"/>
                </a:solidFill>
              </a:rPr>
              <a:t>Contribution/discussion topics:</a:t>
            </a:r>
          </a:p>
          <a:p>
            <a:pPr lvl="1" eaLnBrk="1" hangingPunct="1">
              <a:lnSpc>
                <a:spcPct val="90000"/>
              </a:lnSpc>
              <a:spcBef>
                <a:spcPts val="300"/>
              </a:spcBef>
              <a:spcAft>
                <a:spcPts val="600"/>
              </a:spcAft>
              <a:defRPr/>
            </a:pPr>
            <a:r>
              <a:rPr lang="en-US" dirty="0">
                <a:solidFill>
                  <a:srgbClr val="000000"/>
                </a:solidFill>
              </a:rPr>
              <a:t>802.11 </a:t>
            </a:r>
            <a:r>
              <a:rPr lang="en-US" dirty="0" err="1">
                <a:solidFill>
                  <a:srgbClr val="000000"/>
                </a:solidFill>
              </a:rPr>
              <a:t>TGbe’s</a:t>
            </a:r>
            <a:r>
              <a:rPr lang="en-US" dirty="0">
                <a:solidFill>
                  <a:srgbClr val="000000"/>
                </a:solidFill>
              </a:rPr>
              <a:t> evolving multi-link architecture</a:t>
            </a:r>
            <a:r>
              <a:rPr lang="en-US" dirty="0"/>
              <a:t> contributions</a:t>
            </a:r>
          </a:p>
          <a:p>
            <a:pPr lvl="1" eaLnBrk="1" hangingPunct="1">
              <a:lnSpc>
                <a:spcPct val="90000"/>
              </a:lnSpc>
              <a:spcBef>
                <a:spcPts val="300"/>
              </a:spcBef>
              <a:spcAft>
                <a:spcPts val="600"/>
              </a:spcAft>
              <a:defRPr/>
            </a:pPr>
            <a:r>
              <a:rPr lang="en-US" dirty="0"/>
              <a:t>Annex G way forward – anything additional (covered on Tuesday)?</a:t>
            </a:r>
          </a:p>
          <a:p>
            <a:pPr lvl="2" eaLnBrk="1" hangingPunct="1">
              <a:lnSpc>
                <a:spcPct val="90000"/>
              </a:lnSpc>
              <a:spcBef>
                <a:spcPts val="300"/>
              </a:spcBef>
              <a:spcAft>
                <a:spcPts val="600"/>
              </a:spcAft>
              <a:defRPr/>
            </a:pPr>
            <a:r>
              <a:rPr lang="en-US" dirty="0">
                <a:hlinkClick r:id="rId3"/>
              </a:rPr>
              <a:t>11-21/1143r0</a:t>
            </a:r>
            <a:r>
              <a:rPr lang="en-US" dirty="0"/>
              <a:t> ?</a:t>
            </a:r>
          </a:p>
          <a:p>
            <a:pPr lvl="1" eaLnBrk="1" hangingPunct="1">
              <a:lnSpc>
                <a:spcPct val="90000"/>
              </a:lnSpc>
              <a:spcBef>
                <a:spcPts val="300"/>
              </a:spcBef>
              <a:spcAft>
                <a:spcPts val="600"/>
              </a:spcAft>
              <a:defRPr/>
            </a:pPr>
            <a:r>
              <a:rPr lang="en-US" dirty="0" err="1"/>
              <a:t>TGbc</a:t>
            </a:r>
            <a:r>
              <a:rPr lang="en-US" dirty="0"/>
              <a:t> architecture – anything additional (covered on Tuesday)?</a:t>
            </a:r>
          </a:p>
          <a:p>
            <a:pPr lvl="1" eaLnBrk="1" hangingPunct="1">
              <a:lnSpc>
                <a:spcPct val="90000"/>
              </a:lnSpc>
              <a:spcBef>
                <a:spcPts val="300"/>
              </a:spcBef>
              <a:spcAft>
                <a:spcPts val="600"/>
              </a:spcAft>
              <a:defRPr/>
            </a:pPr>
            <a:r>
              <a:rPr lang="en-US" dirty="0"/>
              <a:t>IEEE Std 802 revision – anything additional (covered on Tuesday)?</a:t>
            </a:r>
          </a:p>
          <a:p>
            <a:pPr lvl="1" eaLnBrk="1" hangingPunct="1">
              <a:lnSpc>
                <a:spcPct val="90000"/>
              </a:lnSpc>
              <a:spcBef>
                <a:spcPts val="300"/>
              </a:spcBef>
              <a:spcAft>
                <a:spcPts val="600"/>
              </a:spcAft>
              <a:defRPr/>
            </a:pPr>
            <a:r>
              <a:rPr lang="en-US" dirty="0"/>
              <a:t>Other topics?</a:t>
            </a:r>
          </a:p>
          <a:p>
            <a:pPr lvl="1" eaLnBrk="1" hangingPunct="1">
              <a:lnSpc>
                <a:spcPct val="90000"/>
              </a:lnSpc>
              <a:spcBef>
                <a:spcPts val="300"/>
              </a:spcBef>
              <a:spcAft>
                <a:spcPts val="600"/>
              </a:spcAft>
              <a:defRPr/>
            </a:pPr>
            <a:endParaRPr lang="en-US"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433595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Agenda – 14 July 2021, 11:15 ET</a:t>
            </a:r>
          </a:p>
        </p:txBody>
      </p:sp>
      <p:sp>
        <p:nvSpPr>
          <p:cNvPr id="11267" name="Rectangle 3"/>
          <p:cNvSpPr>
            <a:spLocks noGrp="1" noChangeArrowheads="1"/>
          </p:cNvSpPr>
          <p:nvPr>
            <p:ph idx="1"/>
          </p:nvPr>
        </p:nvSpPr>
        <p:spPr>
          <a:xfrm>
            <a:off x="342900" y="1524000"/>
            <a:ext cx="8458200" cy="4038600"/>
          </a:xfrm>
        </p:spPr>
        <p:txBody>
          <a:bodyPr/>
          <a:lstStyle/>
          <a:p>
            <a:pPr eaLnBrk="1" hangingPunct="1">
              <a:lnSpc>
                <a:spcPct val="90000"/>
              </a:lnSpc>
              <a:spcBef>
                <a:spcPts val="300"/>
              </a:spcBef>
              <a:spcAft>
                <a:spcPts val="600"/>
              </a:spcAft>
              <a:defRPr/>
            </a:pPr>
            <a:r>
              <a:rPr lang="en-US" sz="2800" dirty="0">
                <a:solidFill>
                  <a:srgbClr val="000000"/>
                </a:solidFill>
              </a:rPr>
              <a:t>Attendance, noises/recording, meeting protocol reminders</a:t>
            </a:r>
          </a:p>
          <a:p>
            <a:pPr eaLnBrk="1" hangingPunct="1">
              <a:lnSpc>
                <a:spcPct val="90000"/>
              </a:lnSpc>
              <a:spcBef>
                <a:spcPts val="300"/>
              </a:spcBef>
              <a:spcAft>
                <a:spcPts val="600"/>
              </a:spcAft>
              <a:defRPr/>
            </a:pPr>
            <a:r>
              <a:rPr lang="en-US" sz="2800" dirty="0">
                <a:solidFill>
                  <a:srgbClr val="000000"/>
                </a:solidFill>
              </a:rPr>
              <a:t>Policies, duty to inform, participation rules</a:t>
            </a:r>
          </a:p>
          <a:p>
            <a:pPr eaLnBrk="1" hangingPunct="1">
              <a:lnSpc>
                <a:spcPct val="90000"/>
              </a:lnSpc>
              <a:spcBef>
                <a:spcPts val="300"/>
              </a:spcBef>
              <a:spcAft>
                <a:spcPts val="600"/>
              </a:spcAft>
              <a:defRPr/>
            </a:pPr>
            <a:r>
              <a:rPr lang="en-US" sz="2800" dirty="0">
                <a:solidFill>
                  <a:srgbClr val="000000"/>
                </a:solidFill>
              </a:rPr>
              <a:t>Prior meeting minutes - postponed</a:t>
            </a:r>
          </a:p>
          <a:p>
            <a:pPr eaLnBrk="1" hangingPunct="1">
              <a:lnSpc>
                <a:spcPct val="90000"/>
              </a:lnSpc>
              <a:spcBef>
                <a:spcPts val="300"/>
              </a:spcBef>
              <a:spcAft>
                <a:spcPts val="600"/>
              </a:spcAft>
              <a:defRPr/>
            </a:pPr>
            <a:r>
              <a:rPr lang="en-US" sz="2800" dirty="0">
                <a:solidFill>
                  <a:srgbClr val="000000"/>
                </a:solidFill>
              </a:rPr>
              <a:t>Contribution/discussion topics:</a:t>
            </a:r>
          </a:p>
          <a:p>
            <a:pPr lvl="1" eaLnBrk="1" hangingPunct="1">
              <a:lnSpc>
                <a:spcPct val="90000"/>
              </a:lnSpc>
              <a:spcBef>
                <a:spcPts val="300"/>
              </a:spcBef>
              <a:spcAft>
                <a:spcPts val="600"/>
              </a:spcAft>
              <a:defRPr/>
            </a:pPr>
            <a:r>
              <a:rPr lang="en-US" dirty="0">
                <a:solidFill>
                  <a:srgbClr val="000000"/>
                </a:solidFill>
              </a:rPr>
              <a:t>802.11 </a:t>
            </a:r>
            <a:r>
              <a:rPr lang="en-US" dirty="0" err="1">
                <a:solidFill>
                  <a:srgbClr val="000000"/>
                </a:solidFill>
              </a:rPr>
              <a:t>TGbe’s</a:t>
            </a:r>
            <a:r>
              <a:rPr lang="en-US" dirty="0">
                <a:solidFill>
                  <a:srgbClr val="000000"/>
                </a:solidFill>
              </a:rPr>
              <a:t> evolving multi-link architecture</a:t>
            </a:r>
            <a:r>
              <a:rPr lang="en-US" dirty="0"/>
              <a:t> contributions</a:t>
            </a:r>
          </a:p>
          <a:p>
            <a:pPr lvl="1" eaLnBrk="1" hangingPunct="1">
              <a:lnSpc>
                <a:spcPct val="90000"/>
              </a:lnSpc>
              <a:spcBef>
                <a:spcPts val="300"/>
              </a:spcBef>
              <a:spcAft>
                <a:spcPts val="600"/>
              </a:spcAft>
              <a:defRPr/>
            </a:pPr>
            <a:r>
              <a:rPr lang="en-US" dirty="0"/>
              <a:t>Annex G way forward – anything additional (covered on Tuesday)?</a:t>
            </a:r>
          </a:p>
          <a:p>
            <a:pPr lvl="2" eaLnBrk="1" hangingPunct="1">
              <a:lnSpc>
                <a:spcPct val="90000"/>
              </a:lnSpc>
              <a:spcBef>
                <a:spcPts val="300"/>
              </a:spcBef>
              <a:spcAft>
                <a:spcPts val="600"/>
              </a:spcAft>
              <a:defRPr/>
            </a:pPr>
            <a:r>
              <a:rPr lang="en-US" dirty="0">
                <a:hlinkClick r:id="rId3"/>
              </a:rPr>
              <a:t>11-21/1143r0</a:t>
            </a:r>
            <a:r>
              <a:rPr lang="en-US" dirty="0"/>
              <a:t> ?</a:t>
            </a:r>
          </a:p>
          <a:p>
            <a:pPr lvl="1" eaLnBrk="1" hangingPunct="1">
              <a:lnSpc>
                <a:spcPct val="90000"/>
              </a:lnSpc>
              <a:spcBef>
                <a:spcPts val="300"/>
              </a:spcBef>
              <a:spcAft>
                <a:spcPts val="600"/>
              </a:spcAft>
              <a:defRPr/>
            </a:pPr>
            <a:r>
              <a:rPr lang="en-US" dirty="0" err="1"/>
              <a:t>TGbc</a:t>
            </a:r>
            <a:r>
              <a:rPr lang="en-US" dirty="0"/>
              <a:t> architecture – anything additional (covered on Tuesday)?</a:t>
            </a:r>
          </a:p>
          <a:p>
            <a:pPr lvl="1" eaLnBrk="1" hangingPunct="1">
              <a:lnSpc>
                <a:spcPct val="90000"/>
              </a:lnSpc>
              <a:spcBef>
                <a:spcPts val="300"/>
              </a:spcBef>
              <a:spcAft>
                <a:spcPts val="600"/>
              </a:spcAft>
              <a:defRPr/>
            </a:pPr>
            <a:r>
              <a:rPr lang="en-US" dirty="0"/>
              <a:t>IEEE Std 802 revision – anything additional (covered on Tuesday)?</a:t>
            </a:r>
          </a:p>
          <a:p>
            <a:pPr lvl="1" eaLnBrk="1" hangingPunct="1">
              <a:lnSpc>
                <a:spcPct val="90000"/>
              </a:lnSpc>
              <a:spcBef>
                <a:spcPts val="300"/>
              </a:spcBef>
              <a:spcAft>
                <a:spcPts val="600"/>
              </a:spcAft>
              <a:defRPr/>
            </a:pPr>
            <a:r>
              <a:rPr lang="en-US" dirty="0"/>
              <a:t>Other topics?</a:t>
            </a:r>
          </a:p>
          <a:p>
            <a:pPr eaLnBrk="1" hangingPunct="1">
              <a:lnSpc>
                <a:spcPct val="90000"/>
              </a:lnSpc>
              <a:spcBef>
                <a:spcPts val="300"/>
              </a:spcBef>
              <a:spcAft>
                <a:spcPts val="600"/>
              </a:spcAft>
              <a:defRPr/>
            </a:pPr>
            <a:r>
              <a:rPr lang="en-US" sz="2800" dirty="0">
                <a:solidFill>
                  <a:srgbClr val="000000"/>
                </a:solidFill>
              </a:rPr>
              <a:t>Next steps</a:t>
            </a:r>
          </a:p>
          <a:p>
            <a:pPr marL="342900" lvl="1" indent="-342900" eaLnBrk="1" hangingPunct="1">
              <a:lnSpc>
                <a:spcPct val="90000"/>
              </a:lnSpc>
              <a:spcBef>
                <a:spcPts val="300"/>
              </a:spcBef>
              <a:buFont typeface="Arial" pitchFamily="34" charset="0"/>
              <a:buChar char="•"/>
              <a:defRPr/>
            </a:pPr>
            <a:endParaRPr lang="en-US" sz="2800" dirty="0"/>
          </a:p>
          <a:p>
            <a:pPr marL="342900" lvl="1" indent="-342900" eaLnBrk="1" hangingPunct="1">
              <a:lnSpc>
                <a:spcPct val="90000"/>
              </a:lnSpc>
              <a:spcBef>
                <a:spcPts val="300"/>
              </a:spcBef>
              <a:buFont typeface="Arial" pitchFamily="34" charset="0"/>
              <a:buChar char="•"/>
              <a:defRPr/>
            </a:pP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773372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Prior meeting minutes</a:t>
            </a:r>
          </a:p>
        </p:txBody>
      </p:sp>
      <p:sp>
        <p:nvSpPr>
          <p:cNvPr id="11267" name="Rectangle 3"/>
          <p:cNvSpPr>
            <a:spLocks noGrp="1" noChangeArrowheads="1"/>
          </p:cNvSpPr>
          <p:nvPr>
            <p:ph idx="1"/>
          </p:nvPr>
        </p:nvSpPr>
        <p:spPr>
          <a:xfrm>
            <a:off x="342900" y="1371600"/>
            <a:ext cx="8458200" cy="4343400"/>
          </a:xfrm>
        </p:spPr>
        <p:txBody>
          <a:bodyPr/>
          <a:lstStyle/>
          <a:p>
            <a:pPr marL="0" indent="0" eaLnBrk="1" hangingPunct="1">
              <a:lnSpc>
                <a:spcPct val="90000"/>
              </a:lnSpc>
              <a:spcBef>
                <a:spcPts val="300"/>
              </a:spcBef>
              <a:buNone/>
              <a:defRPr/>
            </a:pPr>
            <a:r>
              <a:rPr lang="en-US" sz="2800" dirty="0"/>
              <a:t>Approve the minutes of:</a:t>
            </a:r>
          </a:p>
          <a:p>
            <a:pPr marL="400050" lvl="1" indent="0" eaLnBrk="1" hangingPunct="1">
              <a:lnSpc>
                <a:spcPct val="90000"/>
              </a:lnSpc>
              <a:spcBef>
                <a:spcPts val="300"/>
              </a:spcBef>
              <a:buNone/>
              <a:defRPr/>
            </a:pPr>
            <a:r>
              <a:rPr lang="en-US" sz="2400" dirty="0">
                <a:solidFill>
                  <a:srgbClr val="000000"/>
                </a:solidFill>
              </a:rPr>
              <a:t>May interim: </a:t>
            </a:r>
            <a:r>
              <a:rPr lang="en-US" sz="2400" dirty="0">
                <a:solidFill>
                  <a:srgbClr val="000000"/>
                </a:solidFill>
                <a:hlinkClick r:id="rId3"/>
              </a:rPr>
              <a:t>https://mentor.ieee.org/802.11/dcn/21/11-21-0795-00-0arc-arc-sc-teleconference-minutes-may-2021-interim.docx</a:t>
            </a:r>
            <a:r>
              <a:rPr lang="en-US" sz="2400" dirty="0">
                <a:solidFill>
                  <a:srgbClr val="000000"/>
                </a:solidFill>
              </a:rPr>
              <a:t> </a:t>
            </a:r>
          </a:p>
          <a:p>
            <a:pPr marL="400050" lvl="1" indent="0" eaLnBrk="1" hangingPunct="1">
              <a:lnSpc>
                <a:spcPct val="90000"/>
              </a:lnSpc>
              <a:spcBef>
                <a:spcPts val="300"/>
              </a:spcBef>
              <a:buNone/>
              <a:defRPr/>
            </a:pPr>
            <a:r>
              <a:rPr lang="en-US" sz="2400" dirty="0">
                <a:solidFill>
                  <a:srgbClr val="000000"/>
                </a:solidFill>
              </a:rPr>
              <a:t>June telecons:</a:t>
            </a:r>
          </a:p>
          <a:p>
            <a:pPr lvl="1" eaLnBrk="1" hangingPunct="1">
              <a:lnSpc>
                <a:spcPct val="90000"/>
              </a:lnSpc>
              <a:spcBef>
                <a:spcPts val="300"/>
              </a:spcBef>
              <a:defRPr/>
            </a:pPr>
            <a:r>
              <a:rPr lang="en-US" sz="2400" dirty="0">
                <a:solidFill>
                  <a:srgbClr val="000000"/>
                </a:solidFill>
              </a:rPr>
              <a:t>June 3: </a:t>
            </a:r>
            <a:r>
              <a:rPr lang="en-US" sz="2400" dirty="0">
                <a:solidFill>
                  <a:srgbClr val="000000"/>
                </a:solidFill>
                <a:hlinkClick r:id="rId4"/>
              </a:rPr>
              <a:t>https://mentor.ieee.org/802.11/dcn/21/11-21-0920-00-0arc-arc-sc-teleconference-minutes-3-june-2021.docx</a:t>
            </a:r>
            <a:r>
              <a:rPr lang="en-US" sz="2400" dirty="0">
                <a:solidFill>
                  <a:srgbClr val="000000"/>
                </a:solidFill>
              </a:rPr>
              <a:t> </a:t>
            </a:r>
          </a:p>
          <a:p>
            <a:pPr lvl="1" eaLnBrk="1" hangingPunct="1">
              <a:lnSpc>
                <a:spcPct val="90000"/>
              </a:lnSpc>
              <a:spcBef>
                <a:spcPts val="300"/>
              </a:spcBef>
              <a:defRPr/>
            </a:pPr>
            <a:r>
              <a:rPr lang="en-US" sz="2400" strike="sngStrike" dirty="0">
                <a:solidFill>
                  <a:srgbClr val="000000"/>
                </a:solidFill>
              </a:rPr>
              <a:t>June 7: </a:t>
            </a:r>
          </a:p>
          <a:p>
            <a:pPr lvl="1" eaLnBrk="1" hangingPunct="1">
              <a:lnSpc>
                <a:spcPct val="90000"/>
              </a:lnSpc>
              <a:spcBef>
                <a:spcPts val="300"/>
              </a:spcBef>
              <a:defRPr/>
            </a:pPr>
            <a:r>
              <a:rPr lang="en-US" sz="2400" strike="sngStrike" dirty="0">
                <a:solidFill>
                  <a:srgbClr val="000000"/>
                </a:solidFill>
              </a:rPr>
              <a:t>June 17: </a:t>
            </a:r>
          </a:p>
          <a:p>
            <a:pPr lvl="1" eaLnBrk="1" hangingPunct="1">
              <a:lnSpc>
                <a:spcPct val="90000"/>
              </a:lnSpc>
              <a:spcBef>
                <a:spcPts val="300"/>
              </a:spcBef>
              <a:defRPr/>
            </a:pPr>
            <a:r>
              <a:rPr lang="en-US" sz="2400" strike="sngStrike" dirty="0">
                <a:solidFill>
                  <a:srgbClr val="000000"/>
                </a:solidFill>
              </a:rPr>
              <a:t>June 21: </a:t>
            </a:r>
            <a:endParaRPr lang="en-US" b="1" strike="sngStrike" dirty="0"/>
          </a:p>
          <a:p>
            <a:pPr marL="457200" indent="-457200">
              <a:lnSpc>
                <a:spcPct val="90000"/>
              </a:lnSpc>
              <a:spcBef>
                <a:spcPts val="0"/>
              </a:spcBef>
              <a:spcAft>
                <a:spcPts val="600"/>
              </a:spcAft>
              <a:buFont typeface="Arial" panose="020B0604020202020204" pitchFamily="34" charset="0"/>
              <a:buChar char="•"/>
              <a:defRPr/>
            </a:pPr>
            <a:r>
              <a:rPr lang="en-US" dirty="0"/>
              <a:t>Moved: </a:t>
            </a:r>
          </a:p>
          <a:p>
            <a:pPr marL="457200" indent="-457200">
              <a:lnSpc>
                <a:spcPct val="90000"/>
              </a:lnSpc>
              <a:spcBef>
                <a:spcPts val="0"/>
              </a:spcBef>
              <a:spcAft>
                <a:spcPts val="600"/>
              </a:spcAft>
              <a:buFont typeface="Arial" panose="020B0604020202020204" pitchFamily="34" charset="0"/>
              <a:buChar char="•"/>
              <a:defRPr/>
            </a:pPr>
            <a:r>
              <a:rPr lang="en-US" dirty="0"/>
              <a:t>Seconded: </a:t>
            </a:r>
          </a:p>
          <a:p>
            <a:pPr marL="457200" indent="-457200">
              <a:lnSpc>
                <a:spcPct val="90000"/>
              </a:lnSpc>
              <a:spcBef>
                <a:spcPts val="0"/>
              </a:spcBef>
              <a:spcAft>
                <a:spcPts val="600"/>
              </a:spcAft>
              <a:buFont typeface="Arial" panose="020B0604020202020204" pitchFamily="34" charset="0"/>
              <a:buChar char="•"/>
              <a:defRPr/>
            </a:pPr>
            <a:r>
              <a:rPr lang="en-US" dirty="0"/>
              <a:t>Result: </a:t>
            </a:r>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710979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a:t>Abstract</a:t>
            </a:r>
          </a:p>
        </p:txBody>
      </p:sp>
      <p:sp>
        <p:nvSpPr>
          <p:cNvPr id="17411" name="Rectangle 3"/>
          <p:cNvSpPr>
            <a:spLocks noGrp="1" noChangeArrowheads="1"/>
          </p:cNvSpPr>
          <p:nvPr>
            <p:ph idx="1"/>
          </p:nvPr>
        </p:nvSpPr>
        <p:spPr/>
        <p:txBody>
          <a:bodyPr/>
          <a:lstStyle/>
          <a:p>
            <a:pPr algn="ctr" eaLnBrk="1" hangingPunct="1">
              <a:buFontTx/>
              <a:buNone/>
            </a:pPr>
            <a:r>
              <a:rPr lang="en-US" altLang="en-US" dirty="0"/>
              <a:t>Agenda for:</a:t>
            </a:r>
          </a:p>
          <a:p>
            <a:pPr algn="ctr" eaLnBrk="1" hangingPunct="1">
              <a:buFontTx/>
              <a:buNone/>
            </a:pPr>
            <a:endParaRPr lang="en-US" altLang="en-US" dirty="0"/>
          </a:p>
          <a:p>
            <a:pPr algn="ctr" eaLnBrk="1" hangingPunct="1">
              <a:buFontTx/>
              <a:buNone/>
            </a:pPr>
            <a:r>
              <a:rPr lang="en-US" altLang="en-US" dirty="0"/>
              <a:t> ARC SC, July 2021, Plenary meetings (Teleconferences)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(Architecture) – Other</a:t>
            </a:r>
          </a:p>
        </p:txBody>
      </p:sp>
      <p:sp>
        <p:nvSpPr>
          <p:cNvPr id="11267" name="Rectangle 3"/>
          <p:cNvSpPr>
            <a:spLocks noGrp="1" noChangeArrowheads="1"/>
          </p:cNvSpPr>
          <p:nvPr>
            <p:ph idx="1"/>
          </p:nvPr>
        </p:nvSpPr>
        <p:spPr>
          <a:xfrm>
            <a:off x="342900" y="1524000"/>
            <a:ext cx="8458200" cy="4038600"/>
          </a:xfrm>
        </p:spPr>
        <p:txBody>
          <a:bodyPr/>
          <a:lstStyle/>
          <a:p>
            <a:pPr marL="0" lvl="2" indent="0">
              <a:spcBef>
                <a:spcPts val="300"/>
              </a:spcBef>
              <a:spcAft>
                <a:spcPts val="0"/>
              </a:spcAft>
              <a:buNone/>
              <a:defRPr/>
            </a:pPr>
            <a:r>
              <a:rPr lang="en-US" altLang="en-US" sz="2400" b="1" dirty="0"/>
              <a:t>Other items being tracked (but not actively worked unless/until contributions):</a:t>
            </a:r>
          </a:p>
          <a:p>
            <a:pPr marL="685800" lvl="2" indent="-342900">
              <a:lnSpc>
                <a:spcPct val="90000"/>
              </a:lnSpc>
              <a:buFont typeface="Arial" pitchFamily="34" charset="0"/>
              <a:buChar char="•"/>
              <a:defRPr/>
            </a:pPr>
            <a:r>
              <a:rPr lang="en-US" b="1" dirty="0"/>
              <a:t>Consider any changes to remove 802.2/LLC terms? </a:t>
            </a:r>
            <a:r>
              <a:rPr lang="en-US" b="1" dirty="0">
                <a:solidFill>
                  <a:srgbClr val="FF0000"/>
                </a:solidFill>
              </a:rPr>
              <a:t>[Related to IEEE Std 802 work?]</a:t>
            </a:r>
          </a:p>
          <a:p>
            <a:pPr marL="685800" lvl="2" indent="-342900">
              <a:lnSpc>
                <a:spcPct val="90000"/>
              </a:lnSpc>
              <a:buFont typeface="Arial" pitchFamily="34" charset="0"/>
              <a:buChar char="•"/>
              <a:defRPr/>
            </a:pPr>
            <a:r>
              <a:rPr lang="en-US" b="1" dirty="0"/>
              <a:t>“What is a STA?” (per </a:t>
            </a:r>
            <a:r>
              <a:rPr lang="en-US" b="1" dirty="0" err="1"/>
              <a:t>REVmd</a:t>
            </a:r>
            <a:r>
              <a:rPr lang="en-US" b="1" dirty="0"/>
              <a:t> discussion: </a:t>
            </a:r>
            <a:r>
              <a:rPr lang="en-US" b="1" dirty="0">
                <a:solidFill>
                  <a:schemeClr val="accent2">
                    <a:lumMod val="75000"/>
                  </a:schemeClr>
                </a:solidFill>
                <a:hlinkClick r:id="rId3">
                  <a:extLst>
                    <a:ext uri="{A12FA001-AC4F-418D-AE19-62706E023703}">
                      <ahyp:hlinkClr xmlns:ahyp="http://schemas.microsoft.com/office/drawing/2018/hyperlinkcolor" val="tx"/>
                    </a:ext>
                  </a:extLst>
                </a:hlinkClick>
              </a:rPr>
              <a:t>11-19/0106r0</a:t>
            </a:r>
            <a:r>
              <a:rPr lang="en-US" b="1" dirty="0"/>
              <a:t>)</a:t>
            </a:r>
          </a:p>
          <a:p>
            <a:pPr marL="685800" lvl="2" indent="-342900">
              <a:lnSpc>
                <a:spcPct val="90000"/>
              </a:lnSpc>
              <a:buFont typeface="Arial" pitchFamily="34" charset="0"/>
              <a:buChar char="•"/>
              <a:defRPr/>
            </a:pPr>
            <a:r>
              <a:rPr lang="en-US" b="1" dirty="0"/>
              <a:t>Off-channel TDLS architecture</a:t>
            </a:r>
          </a:p>
          <a:p>
            <a:pPr marL="685800" lvl="2" indent="-342900">
              <a:lnSpc>
                <a:spcPct val="90000"/>
              </a:lnSpc>
              <a:spcBef>
                <a:spcPts val="300"/>
              </a:spcBef>
              <a:spcAft>
                <a:spcPts val="0"/>
              </a:spcAft>
              <a:buFont typeface="Arial" pitchFamily="34" charset="0"/>
              <a:buChar char="•"/>
              <a:defRPr/>
            </a:pPr>
            <a:r>
              <a:rPr lang="en-US" b="1" dirty="0"/>
              <a:t>MLME-RESET, versus MLME-JOIN, MLME-START, MLME-SCAN and MLME-END</a:t>
            </a:r>
          </a:p>
          <a:p>
            <a:pPr marL="1143000" lvl="3" indent="-342900">
              <a:lnSpc>
                <a:spcPct val="90000"/>
              </a:lnSpc>
              <a:spcBef>
                <a:spcPts val="300"/>
              </a:spcBef>
              <a:spcAft>
                <a:spcPts val="0"/>
              </a:spcAft>
              <a:buFont typeface="Arial" pitchFamily="34" charset="0"/>
              <a:buChar char="•"/>
              <a:defRPr/>
            </a:pPr>
            <a:r>
              <a:rPr lang="en-US" b="1" dirty="0"/>
              <a:t>One aspect is how MAC address is set/controlled – related to IEEE 1609/</a:t>
            </a:r>
            <a:r>
              <a:rPr lang="en-US" b="1" dirty="0" err="1"/>
              <a:t>TGbd</a:t>
            </a:r>
            <a:r>
              <a:rPr lang="en-US" b="1" dirty="0"/>
              <a:t>  activities</a:t>
            </a:r>
          </a:p>
          <a:p>
            <a:pPr marL="685800" lvl="3" indent="-342900">
              <a:lnSpc>
                <a:spcPct val="90000"/>
              </a:lnSpc>
              <a:spcBef>
                <a:spcPts val="300"/>
              </a:spcBef>
              <a:spcAft>
                <a:spcPts val="0"/>
              </a:spcAft>
              <a:buFont typeface="Arial" panose="020B0604020202020204" pitchFamily="34" charset="0"/>
              <a:buChar char="•"/>
              <a:defRPr/>
            </a:pPr>
            <a:r>
              <a:rPr lang="en-US" sz="1800" b="1" dirty="0" err="1"/>
              <a:t>TGaz</a:t>
            </a:r>
            <a:r>
              <a:rPr lang="en-US" sz="1800" b="1" dirty="0"/>
              <a:t> work on Fine Timing Measurement and IEEE 1588 mapping</a:t>
            </a:r>
          </a:p>
          <a:p>
            <a:pPr marL="685800" lvl="2" indent="-342900">
              <a:lnSpc>
                <a:spcPct val="90000"/>
              </a:lnSpc>
              <a:buFont typeface="Arial" pitchFamily="34" charset="0"/>
              <a:buChar char="•"/>
              <a:defRPr/>
            </a:pPr>
            <a:r>
              <a:rPr lang="en-US" b="1" dirty="0"/>
              <a:t>Clarifying EPD/LPD: </a:t>
            </a:r>
            <a:r>
              <a:rPr lang="en-US" dirty="0">
                <a:hlinkClick r:id="rId4"/>
              </a:rPr>
              <a:t>11-20/0174r0</a:t>
            </a:r>
            <a:r>
              <a:rPr lang="en-US" dirty="0"/>
              <a:t>; </a:t>
            </a:r>
            <a:r>
              <a:rPr lang="en-US" b="1" dirty="0"/>
              <a:t>monitor 802.1 discussions </a:t>
            </a:r>
            <a:r>
              <a:rPr lang="en-US" b="1" dirty="0">
                <a:solidFill>
                  <a:srgbClr val="FF0000"/>
                </a:solidFill>
              </a:rPr>
              <a:t>[Related to IEEE Std 802 work?</a:t>
            </a:r>
            <a:r>
              <a:rPr lang="en-US" b="1" dirty="0"/>
              <a:t>]</a:t>
            </a:r>
          </a:p>
          <a:p>
            <a:pPr marL="685800" lvl="2" indent="-342900">
              <a:lnSpc>
                <a:spcPct val="90000"/>
              </a:lnSpc>
              <a:buFont typeface="Arial" pitchFamily="34" charset="0"/>
              <a:buChar char="•"/>
              <a:defRPr/>
            </a:pPr>
            <a:r>
              <a:rPr lang="en-US" b="1" dirty="0" err="1"/>
              <a:t>Nendica’s</a:t>
            </a:r>
            <a:r>
              <a:rPr lang="en-US" b="1" dirty="0"/>
              <a:t>/</a:t>
            </a:r>
            <a:r>
              <a:rPr lang="en-US" b="1" dirty="0" err="1"/>
              <a:t>TGbe’s</a:t>
            </a:r>
            <a:r>
              <a:rPr lang="en-US" b="1" dirty="0"/>
              <a:t> discussion on 802.11 in a Deterministic Network/Time-Sensitive Networking</a:t>
            </a:r>
          </a:p>
          <a:p>
            <a:pPr marL="685800" lvl="2" indent="-342900">
              <a:lnSpc>
                <a:spcPct val="90000"/>
              </a:lnSpc>
              <a:buFont typeface="Arial" pitchFamily="34" charset="0"/>
              <a:buChar char="•"/>
              <a:defRPr/>
            </a:pPr>
            <a:r>
              <a:rPr lang="en-US" b="1" dirty="0">
                <a:solidFill>
                  <a:srgbClr val="FF0000"/>
                </a:solidFill>
              </a:rPr>
              <a:t>802.1AC mapping from ISS to 802.11 MAC SAP interface</a:t>
            </a:r>
          </a:p>
          <a:p>
            <a:pPr marL="0" lvl="1" indent="0" eaLnBrk="1" hangingPunct="1">
              <a:lnSpc>
                <a:spcPct val="90000"/>
              </a:lnSpc>
              <a:spcBef>
                <a:spcPts val="300"/>
              </a:spcBef>
              <a:buNone/>
              <a:defRPr/>
            </a:pPr>
            <a:endParaRPr lang="en-US" dirty="0"/>
          </a:p>
          <a:p>
            <a:pPr marL="342900" lvl="1" indent="-342900" eaLnBrk="1" hangingPunct="1">
              <a:lnSpc>
                <a:spcPct val="90000"/>
              </a:lnSpc>
              <a:spcBef>
                <a:spcPts val="300"/>
              </a:spcBef>
              <a:buFont typeface="Arial" pitchFamily="34" charset="0"/>
              <a:buChar char="•"/>
              <a:defRPr/>
            </a:pP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297886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914400"/>
          </a:xfrm>
        </p:spPr>
        <p:txBody>
          <a:bodyPr/>
          <a:lstStyle/>
          <a:p>
            <a:pPr marL="0" indent="0" eaLnBrk="1" hangingPunct="1">
              <a:lnSpc>
                <a:spcPct val="90000"/>
              </a:lnSpc>
              <a:spcBef>
                <a:spcPts val="300"/>
              </a:spcBef>
              <a:buFontTx/>
              <a:buNone/>
              <a:defRPr/>
            </a:pPr>
            <a:r>
              <a:rPr lang="en-US" dirty="0">
                <a:solidFill>
                  <a:srgbClr val="000000"/>
                </a:solidFill>
              </a:rPr>
              <a:t>802.11 </a:t>
            </a:r>
            <a:r>
              <a:rPr lang="en-US" dirty="0" err="1">
                <a:solidFill>
                  <a:srgbClr val="000000"/>
                </a:solidFill>
              </a:rPr>
              <a:t>TGbe’s</a:t>
            </a:r>
            <a:r>
              <a:rPr lang="en-US" dirty="0">
                <a:solidFill>
                  <a:srgbClr val="000000"/>
                </a:solidFill>
              </a:rPr>
              <a:t> evolving multi-link architecture</a:t>
            </a:r>
            <a:endParaRPr lang="en-US" dirty="0"/>
          </a:p>
        </p:txBody>
      </p:sp>
      <p:sp>
        <p:nvSpPr>
          <p:cNvPr id="11267" name="Rectangle 3"/>
          <p:cNvSpPr>
            <a:spLocks noGrp="1" noChangeArrowheads="1"/>
          </p:cNvSpPr>
          <p:nvPr>
            <p:ph idx="1"/>
          </p:nvPr>
        </p:nvSpPr>
        <p:spPr>
          <a:xfrm>
            <a:off x="342900" y="1600200"/>
            <a:ext cx="8458200" cy="4800600"/>
          </a:xfrm>
        </p:spPr>
        <p:txBody>
          <a:bodyPr/>
          <a:lstStyle/>
          <a:p>
            <a:pPr marL="0" indent="0" eaLnBrk="1" hangingPunct="1">
              <a:lnSpc>
                <a:spcPct val="90000"/>
              </a:lnSpc>
              <a:spcBef>
                <a:spcPts val="300"/>
              </a:spcBef>
              <a:buFontTx/>
              <a:buNone/>
              <a:defRPr/>
            </a:pPr>
            <a:r>
              <a:rPr lang="en-US" sz="2800" dirty="0">
                <a:solidFill>
                  <a:srgbClr val="000000"/>
                </a:solidFill>
              </a:rPr>
              <a:t>802.11 </a:t>
            </a:r>
            <a:r>
              <a:rPr lang="en-US" sz="2800" dirty="0" err="1">
                <a:solidFill>
                  <a:srgbClr val="000000"/>
                </a:solidFill>
              </a:rPr>
              <a:t>TGbe’s</a:t>
            </a:r>
            <a:r>
              <a:rPr lang="en-US" sz="2800" dirty="0">
                <a:solidFill>
                  <a:srgbClr val="000000"/>
                </a:solidFill>
              </a:rPr>
              <a:t> evolving multi-link architecture</a:t>
            </a:r>
            <a:endParaRPr lang="en-US" sz="2800" dirty="0"/>
          </a:p>
          <a:p>
            <a:pPr marL="342900" lvl="1" indent="-342900" eaLnBrk="1" hangingPunct="1">
              <a:lnSpc>
                <a:spcPct val="90000"/>
              </a:lnSpc>
              <a:spcBef>
                <a:spcPts val="300"/>
              </a:spcBef>
              <a:buFont typeface="Arial" pitchFamily="34" charset="0"/>
              <a:buChar char="•"/>
              <a:defRPr/>
            </a:pPr>
            <a:r>
              <a:rPr lang="en-US" b="1" dirty="0"/>
              <a:t>How does the architecture (still evolving) within 802.11 </a:t>
            </a:r>
            <a:r>
              <a:rPr lang="en-US" b="1" dirty="0" err="1"/>
              <a:t>TGbe</a:t>
            </a:r>
            <a:r>
              <a:rPr lang="en-US" b="1" dirty="0"/>
              <a:t> fit into or affect the overall (baseline) 802.11 architecture?</a:t>
            </a:r>
          </a:p>
          <a:p>
            <a:pPr marL="342900" lvl="1" indent="-342900" eaLnBrk="1" hangingPunct="1">
              <a:lnSpc>
                <a:spcPct val="90000"/>
              </a:lnSpc>
              <a:spcBef>
                <a:spcPts val="300"/>
              </a:spcBef>
              <a:buFont typeface="Arial" pitchFamily="34" charset="0"/>
              <a:buChar char="•"/>
              <a:defRPr/>
            </a:pPr>
            <a:r>
              <a:rPr lang="en-US" b="1" dirty="0"/>
              <a:t>Contributions:</a:t>
            </a:r>
          </a:p>
          <a:p>
            <a:pPr marL="1257300" lvl="2" indent="-457200">
              <a:lnSpc>
                <a:spcPct val="90000"/>
              </a:lnSpc>
              <a:spcBef>
                <a:spcPts val="300"/>
              </a:spcBef>
              <a:spcAft>
                <a:spcPts val="600"/>
              </a:spcAft>
              <a:buFont typeface="Arial" panose="020B0604020202020204" pitchFamily="34" charset="0"/>
              <a:buChar char="•"/>
              <a:defRPr/>
            </a:pPr>
            <a:r>
              <a:rPr lang="en-US" sz="2000" dirty="0">
                <a:hlinkClick r:id="rId3"/>
              </a:rPr>
              <a:t>11-21/0577r5</a:t>
            </a:r>
            <a:r>
              <a:rPr lang="en-US" sz="2000" dirty="0"/>
              <a:t> </a:t>
            </a:r>
          </a:p>
          <a:p>
            <a:pPr marL="1257300" lvl="2" indent="-457200">
              <a:lnSpc>
                <a:spcPct val="90000"/>
              </a:lnSpc>
              <a:spcBef>
                <a:spcPts val="300"/>
              </a:spcBef>
              <a:spcAft>
                <a:spcPts val="600"/>
              </a:spcAft>
              <a:buFont typeface="Arial" panose="020B0604020202020204" pitchFamily="34" charset="0"/>
              <a:buChar char="•"/>
              <a:defRPr/>
            </a:pPr>
            <a:r>
              <a:rPr lang="en-US" sz="2000" dirty="0">
                <a:hlinkClick r:id="rId4"/>
              </a:rPr>
              <a:t>11-21/0396r4</a:t>
            </a:r>
            <a:r>
              <a:rPr lang="en-US" sz="2000" dirty="0"/>
              <a:t> </a:t>
            </a:r>
          </a:p>
          <a:p>
            <a:pPr marL="1257300" lvl="2" indent="-457200">
              <a:lnSpc>
                <a:spcPct val="90000"/>
              </a:lnSpc>
              <a:spcBef>
                <a:spcPts val="300"/>
              </a:spcBef>
              <a:spcAft>
                <a:spcPts val="600"/>
              </a:spcAft>
              <a:buFont typeface="Arial" panose="020B0604020202020204" pitchFamily="34" charset="0"/>
              <a:buChar char="•"/>
              <a:defRPr/>
            </a:pPr>
            <a:r>
              <a:rPr lang="en-US" sz="2000" dirty="0">
                <a:hlinkClick r:id="rId5"/>
              </a:rPr>
              <a:t>11-21/1111r2</a:t>
            </a:r>
            <a:r>
              <a:rPr lang="en-US" sz="2000" dirty="0"/>
              <a:t> </a:t>
            </a:r>
          </a:p>
          <a:p>
            <a:pPr marL="342900" lvl="1" indent="-342900" eaLnBrk="1" hangingPunct="1">
              <a:lnSpc>
                <a:spcPct val="90000"/>
              </a:lnSpc>
              <a:spcBef>
                <a:spcPts val="300"/>
              </a:spcBef>
              <a:buFont typeface="Arial" pitchFamily="34" charset="0"/>
              <a:buChar char="•"/>
              <a:defRPr/>
            </a:pPr>
            <a:endParaRPr lang="en-US" dirty="0"/>
          </a:p>
          <a:p>
            <a:pPr marL="0" indent="0" eaLnBrk="1" hangingPunct="1">
              <a:lnSpc>
                <a:spcPct val="90000"/>
              </a:lnSpc>
              <a:spcBef>
                <a:spcPts val="300"/>
              </a:spcBef>
              <a:buNone/>
              <a:defRPr/>
            </a:pPr>
            <a:endParaRPr lang="en-US" sz="2000" b="0" dirty="0"/>
          </a:p>
          <a:p>
            <a:pPr marL="0" indent="-400050" eaLnBrk="1" hangingPunct="1">
              <a:lnSpc>
                <a:spcPct val="90000"/>
              </a:lnSpc>
              <a:spcBef>
                <a:spcPts val="300"/>
              </a:spcBef>
              <a:buFont typeface="Arial" pitchFamily="34" charset="0"/>
              <a:buChar char="•"/>
              <a:defRPr/>
            </a:pPr>
            <a:endParaRPr lang="en-US" sz="2000" b="0" dirty="0"/>
          </a:p>
          <a:p>
            <a:pPr marL="0" indent="-400050" eaLnBrk="1" hangingPunct="1">
              <a:lnSpc>
                <a:spcPct val="90000"/>
              </a:lnSpc>
              <a:spcBef>
                <a:spcPts val="300"/>
              </a:spcBef>
              <a:buFont typeface="Arial" pitchFamily="34" charset="0"/>
              <a:buChar char="•"/>
              <a:defRPr/>
            </a:pPr>
            <a:endParaRPr lang="en-US" sz="2000" b="0" dirty="0"/>
          </a:p>
        </p:txBody>
      </p:sp>
    </p:spTree>
    <p:extLst>
      <p:ext uri="{BB962C8B-B14F-4D97-AF65-F5344CB8AC3E}">
        <p14:creationId xmlns:p14="http://schemas.microsoft.com/office/powerpoint/2010/main" val="2144069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dirty="0">
                <a:solidFill>
                  <a:srgbClr val="000000"/>
                </a:solidFill>
              </a:rPr>
              <a:t>Annex G way forward</a:t>
            </a:r>
            <a:endParaRPr lang="en-US" altLang="en-US" dirty="0"/>
          </a:p>
        </p:txBody>
      </p:sp>
      <p:sp>
        <p:nvSpPr>
          <p:cNvPr id="11267" name="Rectangle 3"/>
          <p:cNvSpPr>
            <a:spLocks noGrp="1" noChangeArrowheads="1"/>
          </p:cNvSpPr>
          <p:nvPr>
            <p:ph idx="1"/>
          </p:nvPr>
        </p:nvSpPr>
        <p:spPr>
          <a:xfrm>
            <a:off x="342900" y="1219200"/>
            <a:ext cx="8458200" cy="5181600"/>
          </a:xfrm>
        </p:spPr>
        <p:txBody>
          <a:bodyPr/>
          <a:lstStyle/>
          <a:p>
            <a:pPr marL="0" indent="0" eaLnBrk="1" hangingPunct="1">
              <a:lnSpc>
                <a:spcPct val="90000"/>
              </a:lnSpc>
              <a:spcBef>
                <a:spcPts val="1200"/>
              </a:spcBef>
              <a:buNone/>
              <a:defRPr/>
            </a:pPr>
            <a:r>
              <a:rPr lang="en-US" sz="2800" dirty="0">
                <a:solidFill>
                  <a:srgbClr val="000000"/>
                </a:solidFill>
              </a:rPr>
              <a:t>Annex G way forward</a:t>
            </a:r>
          </a:p>
          <a:p>
            <a:pPr marL="857250" lvl="1" indent="-457200">
              <a:lnSpc>
                <a:spcPct val="90000"/>
              </a:lnSpc>
              <a:spcBef>
                <a:spcPts val="300"/>
              </a:spcBef>
              <a:spcAft>
                <a:spcPts val="0"/>
              </a:spcAft>
              <a:buFont typeface="Arial" panose="020B0604020202020204" pitchFamily="34" charset="0"/>
              <a:buChar char="•"/>
              <a:defRPr/>
            </a:pPr>
            <a:r>
              <a:rPr lang="en-US" sz="2400" b="1" dirty="0"/>
              <a:t>Current plan: </a:t>
            </a:r>
          </a:p>
          <a:p>
            <a:pPr marL="1257300" lvl="2" indent="-457200">
              <a:lnSpc>
                <a:spcPct val="90000"/>
              </a:lnSpc>
              <a:spcBef>
                <a:spcPts val="300"/>
              </a:spcBef>
              <a:spcAft>
                <a:spcPts val="0"/>
              </a:spcAft>
              <a:buFont typeface="Arial" panose="020B0604020202020204" pitchFamily="34" charset="0"/>
              <a:buChar char="•"/>
              <a:defRPr/>
            </a:pPr>
            <a:r>
              <a:rPr lang="en-US" sz="2200" dirty="0"/>
              <a:t>Replace any references in main body text (to Annex G or “frame exchange sequence” in various spellings) with normative text in-place, add definition(s), etc. </a:t>
            </a:r>
          </a:p>
          <a:p>
            <a:pPr marL="1257300" lvl="2" indent="-457200">
              <a:lnSpc>
                <a:spcPct val="90000"/>
              </a:lnSpc>
              <a:spcBef>
                <a:spcPts val="300"/>
              </a:spcBef>
              <a:spcAft>
                <a:spcPts val="0"/>
              </a:spcAft>
              <a:buFont typeface="Arial" panose="020B0604020202020204" pitchFamily="34" charset="0"/>
              <a:buChar char="•"/>
              <a:defRPr/>
            </a:pPr>
            <a:r>
              <a:rPr lang="en-US" sz="2200" dirty="0"/>
              <a:t>Create a new and more useable Annex G with a friendly notation/style and cross-references to main body text for technical details – make it more of an introduction/overview of 802.11 frame exchanges</a:t>
            </a:r>
          </a:p>
          <a:p>
            <a:pPr marL="857250" lvl="1" indent="-457200">
              <a:lnSpc>
                <a:spcPct val="90000"/>
              </a:lnSpc>
              <a:spcBef>
                <a:spcPts val="300"/>
              </a:spcBef>
              <a:spcAft>
                <a:spcPts val="0"/>
              </a:spcAft>
              <a:buFont typeface="Arial" panose="020B0604020202020204" pitchFamily="34" charset="0"/>
              <a:buChar char="•"/>
              <a:defRPr/>
            </a:pPr>
            <a:r>
              <a:rPr lang="en-US" sz="2400" dirty="0"/>
              <a:t>Obsolete Annex G, part 2 - </a:t>
            </a:r>
            <a:r>
              <a:rPr lang="en-US" sz="2400" dirty="0">
                <a:hlinkClick r:id="rId3"/>
              </a:rPr>
              <a:t>11-21/0921r2</a:t>
            </a:r>
            <a:r>
              <a:rPr lang="en-US" sz="2400" dirty="0"/>
              <a:t> – Graham Smith</a:t>
            </a:r>
          </a:p>
          <a:p>
            <a:pPr marL="857250" lvl="1" indent="-457200">
              <a:lnSpc>
                <a:spcPct val="90000"/>
              </a:lnSpc>
              <a:spcBef>
                <a:spcPts val="300"/>
              </a:spcBef>
              <a:spcAft>
                <a:spcPts val="0"/>
              </a:spcAft>
              <a:buFont typeface="Arial" panose="020B0604020202020204" pitchFamily="34" charset="0"/>
              <a:buChar char="•"/>
              <a:defRPr/>
            </a:pPr>
            <a:r>
              <a:rPr lang="en-US" sz="2400" dirty="0"/>
              <a:t>Divorce frame exchange/Annex G -  </a:t>
            </a:r>
            <a:r>
              <a:rPr lang="en-US" sz="2400" dirty="0">
                <a:hlinkClick r:id="rId4"/>
              </a:rPr>
              <a:t>11-21/0833r1</a:t>
            </a:r>
            <a:r>
              <a:rPr lang="en-US" sz="2400" dirty="0"/>
              <a:t> – Robert Stacey</a:t>
            </a:r>
          </a:p>
          <a:p>
            <a:pPr marL="857250" lvl="1" indent="-457200">
              <a:lnSpc>
                <a:spcPct val="90000"/>
              </a:lnSpc>
              <a:spcBef>
                <a:spcPts val="300"/>
              </a:spcBef>
              <a:spcAft>
                <a:spcPts val="0"/>
              </a:spcAft>
              <a:buFont typeface="Arial" panose="020B0604020202020204" pitchFamily="34" charset="0"/>
              <a:buChar char="•"/>
              <a:defRPr/>
            </a:pPr>
            <a:r>
              <a:rPr lang="en-US" sz="2400" dirty="0"/>
              <a:t>Frame Exchange Sequence - </a:t>
            </a:r>
            <a:r>
              <a:rPr lang="en-US" sz="2400" dirty="0">
                <a:hlinkClick r:id="rId5"/>
              </a:rPr>
              <a:t>11-21/1143r0</a:t>
            </a:r>
            <a:r>
              <a:rPr lang="en-US" sz="2400" dirty="0"/>
              <a:t> </a:t>
            </a:r>
          </a:p>
          <a:p>
            <a:pPr marL="857250" lvl="1" indent="-457200">
              <a:lnSpc>
                <a:spcPct val="90000"/>
              </a:lnSpc>
              <a:spcBef>
                <a:spcPts val="300"/>
              </a:spcBef>
              <a:spcAft>
                <a:spcPts val="0"/>
              </a:spcAft>
              <a:buFont typeface="Arial" panose="020B0604020202020204" pitchFamily="34" charset="0"/>
              <a:buChar char="•"/>
              <a:defRPr/>
            </a:pPr>
            <a:r>
              <a:rPr lang="en-US" sz="2400" dirty="0"/>
              <a:t>Replace Annex G with some other notation/style – </a:t>
            </a:r>
            <a:r>
              <a:rPr lang="en-US" sz="2400" dirty="0">
                <a:hlinkClick r:id="rId6"/>
              </a:rPr>
              <a:t>11-21/0414r2</a:t>
            </a:r>
            <a:r>
              <a:rPr lang="en-US" sz="2400" dirty="0"/>
              <a:t> – Harry Bims</a:t>
            </a:r>
          </a:p>
          <a:p>
            <a:pPr marL="914400" lvl="1" indent="-457200">
              <a:lnSpc>
                <a:spcPct val="90000"/>
              </a:lnSpc>
              <a:spcBef>
                <a:spcPts val="300"/>
              </a:spcBef>
              <a:spcAft>
                <a:spcPts val="0"/>
              </a:spcAft>
              <a:buFont typeface="Arial" panose="020B0604020202020204" pitchFamily="34" charset="0"/>
              <a:buChar char="•"/>
              <a:defRPr/>
            </a:pPr>
            <a:endParaRPr lang="en-US" sz="2400" dirty="0"/>
          </a:p>
          <a:p>
            <a:pPr marL="0" indent="0" eaLnBrk="1" hangingPunct="1">
              <a:lnSpc>
                <a:spcPct val="90000"/>
              </a:lnSpc>
              <a:spcBef>
                <a:spcPts val="300"/>
              </a:spcBef>
              <a:buNone/>
              <a:defRPr/>
            </a:pPr>
            <a:endParaRPr lang="en-US" sz="2000" b="0" dirty="0"/>
          </a:p>
          <a:p>
            <a:pPr marL="0" indent="-400050" eaLnBrk="1" hangingPunct="1">
              <a:lnSpc>
                <a:spcPct val="90000"/>
              </a:lnSpc>
              <a:spcBef>
                <a:spcPts val="300"/>
              </a:spcBef>
              <a:buFont typeface="Arial" pitchFamily="34" charset="0"/>
              <a:buChar char="•"/>
              <a:defRPr/>
            </a:pPr>
            <a:endParaRPr lang="en-US" sz="2000" b="0" dirty="0"/>
          </a:p>
          <a:p>
            <a:pPr marL="0" indent="-400050" eaLnBrk="1" hangingPunct="1">
              <a:lnSpc>
                <a:spcPct val="90000"/>
              </a:lnSpc>
              <a:spcBef>
                <a:spcPts val="300"/>
              </a:spcBef>
              <a:buFont typeface="Arial" pitchFamily="34" charset="0"/>
              <a:buChar char="•"/>
              <a:defRPr/>
            </a:pPr>
            <a:endParaRPr lang="en-US" sz="2000" b="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8C705-A864-4772-AE7C-9B60C4FA144E}"/>
              </a:ext>
            </a:extLst>
          </p:cNvPr>
          <p:cNvSpPr>
            <a:spLocks noGrp="1"/>
          </p:cNvSpPr>
          <p:nvPr>
            <p:ph type="title"/>
          </p:nvPr>
        </p:nvSpPr>
        <p:spPr/>
        <p:txBody>
          <a:bodyPr/>
          <a:lstStyle/>
          <a:p>
            <a:r>
              <a:rPr lang="en-US" dirty="0"/>
              <a:t>March Straw Poll on Annex G </a:t>
            </a:r>
            <a:br>
              <a:rPr lang="en-US" dirty="0"/>
            </a:br>
            <a:r>
              <a:rPr lang="en-US" dirty="0"/>
              <a:t>(pick one answer)</a:t>
            </a:r>
          </a:p>
        </p:txBody>
      </p:sp>
      <p:sp>
        <p:nvSpPr>
          <p:cNvPr id="3" name="Content Placeholder 2">
            <a:extLst>
              <a:ext uri="{FF2B5EF4-FFF2-40B4-BE49-F238E27FC236}">
                <a16:creationId xmlns:a16="http://schemas.microsoft.com/office/drawing/2014/main" id="{DE042089-EF40-4E67-852E-711FB312094D}"/>
              </a:ext>
            </a:extLst>
          </p:cNvPr>
          <p:cNvSpPr>
            <a:spLocks noGrp="1"/>
          </p:cNvSpPr>
          <p:nvPr>
            <p:ph idx="1"/>
          </p:nvPr>
        </p:nvSpPr>
        <p:spPr>
          <a:xfrm>
            <a:off x="685800" y="1752600"/>
            <a:ext cx="7772400" cy="4343400"/>
          </a:xfrm>
        </p:spPr>
        <p:txBody>
          <a:bodyPr/>
          <a:lstStyle/>
          <a:p>
            <a:pPr marL="457200" indent="-457200">
              <a:buFont typeface="+mj-lt"/>
              <a:buAutoNum type="alphaUcPeriod"/>
            </a:pPr>
            <a:r>
              <a:rPr lang="en-US" sz="2000" dirty="0"/>
              <a:t>Update Annex G – be correct and complete (in EBNF) </a:t>
            </a:r>
            <a:r>
              <a:rPr lang="en-US" sz="2000" dirty="0">
                <a:solidFill>
                  <a:srgbClr val="FF0000"/>
                </a:solidFill>
              </a:rPr>
              <a:t>8</a:t>
            </a:r>
          </a:p>
          <a:p>
            <a:pPr marL="457200" indent="-457200">
              <a:buFont typeface="+mj-lt"/>
              <a:buAutoNum type="alphaUcPeriod"/>
            </a:pPr>
            <a:r>
              <a:rPr lang="en-US" sz="2000" dirty="0"/>
              <a:t>Replace Annex G with some other notation/style </a:t>
            </a:r>
            <a:r>
              <a:rPr lang="en-US" sz="2000" dirty="0">
                <a:solidFill>
                  <a:srgbClr val="FF0000"/>
                </a:solidFill>
              </a:rPr>
              <a:t>8</a:t>
            </a:r>
          </a:p>
          <a:p>
            <a:pPr lvl="1"/>
            <a:r>
              <a:rPr lang="en-US" sz="1800" dirty="0"/>
              <a:t>Still communicate the concepts, but simpler (_maybe_? less rigorous)</a:t>
            </a:r>
          </a:p>
          <a:p>
            <a:pPr marL="457200" indent="-457200">
              <a:buFont typeface="+mj-lt"/>
              <a:buAutoNum type="alphaUcPeriod"/>
            </a:pPr>
            <a:r>
              <a:rPr lang="en-US" sz="2000" dirty="0"/>
              <a:t>Remove Annex G, replace references (direct or indirect) in text if/where needed. </a:t>
            </a:r>
            <a:r>
              <a:rPr lang="en-US" sz="2000" dirty="0">
                <a:solidFill>
                  <a:srgbClr val="FF0000"/>
                </a:solidFill>
              </a:rPr>
              <a:t>9</a:t>
            </a:r>
          </a:p>
          <a:p>
            <a:pPr marL="457200" indent="-457200">
              <a:buFont typeface="+mj-lt"/>
              <a:buAutoNum type="alphaUcPeriod"/>
            </a:pPr>
            <a:r>
              <a:rPr lang="en-US" sz="2000" dirty="0"/>
              <a:t>Limit the scope of Annex G </a:t>
            </a:r>
            <a:r>
              <a:rPr lang="en-US" sz="2000" dirty="0">
                <a:solidFill>
                  <a:srgbClr val="FF0000"/>
                </a:solidFill>
              </a:rPr>
              <a:t>19</a:t>
            </a:r>
          </a:p>
          <a:p>
            <a:pPr lvl="1"/>
            <a:r>
              <a:rPr lang="en-US" sz="1800" dirty="0"/>
              <a:t>To certain PHYs?  Or some other historical cut-off?  Certain kinds of sequences?  (Done by excluding where it doesn’t apply?)	</a:t>
            </a:r>
          </a:p>
          <a:p>
            <a:pPr marL="457200" indent="-457200">
              <a:buFont typeface="+mj-lt"/>
              <a:buAutoNum type="alphaUcPeriod"/>
            </a:pPr>
            <a:r>
              <a:rPr lang="en-US" sz="2000" dirty="0"/>
              <a:t>Change to informative </a:t>
            </a:r>
            <a:r>
              <a:rPr lang="en-US" sz="2000" dirty="0">
                <a:solidFill>
                  <a:srgbClr val="FF0000"/>
                </a:solidFill>
              </a:rPr>
              <a:t>8</a:t>
            </a:r>
          </a:p>
          <a:p>
            <a:pPr lvl="1"/>
            <a:r>
              <a:rPr lang="en-US" sz="1800" dirty="0"/>
              <a:t>Perhaps also “limit” it.  Probably still needs to have references replaced</a:t>
            </a:r>
          </a:p>
          <a:p>
            <a:r>
              <a:rPr lang="en-US" sz="2000" dirty="0"/>
              <a:t>No response </a:t>
            </a:r>
            <a:r>
              <a:rPr lang="en-US" sz="2000" dirty="0">
                <a:solidFill>
                  <a:srgbClr val="FF0000"/>
                </a:solidFill>
              </a:rPr>
              <a:t>65</a:t>
            </a:r>
          </a:p>
        </p:txBody>
      </p:sp>
    </p:spTree>
    <p:extLst>
      <p:ext uri="{BB962C8B-B14F-4D97-AF65-F5344CB8AC3E}">
        <p14:creationId xmlns:p14="http://schemas.microsoft.com/office/powerpoint/2010/main" val="2080947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8C705-A864-4772-AE7C-9B60C4FA144E}"/>
              </a:ext>
            </a:extLst>
          </p:cNvPr>
          <p:cNvSpPr>
            <a:spLocks noGrp="1"/>
          </p:cNvSpPr>
          <p:nvPr>
            <p:ph type="title"/>
          </p:nvPr>
        </p:nvSpPr>
        <p:spPr/>
        <p:txBody>
          <a:bodyPr/>
          <a:lstStyle/>
          <a:p>
            <a:r>
              <a:rPr lang="en-US" dirty="0"/>
              <a:t>March Straw Poll on Annex G </a:t>
            </a:r>
            <a:br>
              <a:rPr lang="en-US" dirty="0"/>
            </a:br>
            <a:r>
              <a:rPr lang="en-US" dirty="0"/>
              <a:t>(pick multiple answers)</a:t>
            </a:r>
          </a:p>
        </p:txBody>
      </p:sp>
      <p:sp>
        <p:nvSpPr>
          <p:cNvPr id="3" name="Content Placeholder 2">
            <a:extLst>
              <a:ext uri="{FF2B5EF4-FFF2-40B4-BE49-F238E27FC236}">
                <a16:creationId xmlns:a16="http://schemas.microsoft.com/office/drawing/2014/main" id="{DE042089-EF40-4E67-852E-711FB312094D}"/>
              </a:ext>
            </a:extLst>
          </p:cNvPr>
          <p:cNvSpPr>
            <a:spLocks noGrp="1"/>
          </p:cNvSpPr>
          <p:nvPr>
            <p:ph idx="1"/>
          </p:nvPr>
        </p:nvSpPr>
        <p:spPr>
          <a:xfrm>
            <a:off x="685800" y="1752600"/>
            <a:ext cx="7772400" cy="4343400"/>
          </a:xfrm>
        </p:spPr>
        <p:txBody>
          <a:bodyPr/>
          <a:lstStyle/>
          <a:p>
            <a:pPr marL="457200" indent="-457200">
              <a:buFont typeface="+mj-lt"/>
              <a:buAutoNum type="alphaUcPeriod"/>
            </a:pPr>
            <a:r>
              <a:rPr lang="en-US" sz="2000" dirty="0"/>
              <a:t>Update Annex G – be correct and complete (in EBNF) </a:t>
            </a:r>
            <a:r>
              <a:rPr lang="en-US" sz="2000" dirty="0">
                <a:solidFill>
                  <a:srgbClr val="FF0000"/>
                </a:solidFill>
              </a:rPr>
              <a:t>20</a:t>
            </a:r>
          </a:p>
          <a:p>
            <a:pPr marL="457200" indent="-457200">
              <a:buFont typeface="+mj-lt"/>
              <a:buAutoNum type="alphaUcPeriod"/>
            </a:pPr>
            <a:r>
              <a:rPr lang="en-US" sz="2000" dirty="0"/>
              <a:t>Replace Annex G with some other notation/style </a:t>
            </a:r>
            <a:r>
              <a:rPr lang="en-US" sz="2000" dirty="0">
                <a:solidFill>
                  <a:srgbClr val="FF0000"/>
                </a:solidFill>
              </a:rPr>
              <a:t>16</a:t>
            </a:r>
          </a:p>
          <a:p>
            <a:pPr lvl="1"/>
            <a:r>
              <a:rPr lang="en-US" sz="1800" dirty="0"/>
              <a:t>Still communicate the concepts, but simpler (_maybe_? less rigorous)</a:t>
            </a:r>
          </a:p>
          <a:p>
            <a:pPr marL="457200" indent="-457200">
              <a:buFont typeface="+mj-lt"/>
              <a:buAutoNum type="alphaUcPeriod"/>
            </a:pPr>
            <a:r>
              <a:rPr lang="en-US" sz="2000" dirty="0"/>
              <a:t>Remove Annex G, replace references (direct or indirect) in text if/where needed. </a:t>
            </a:r>
            <a:r>
              <a:rPr lang="en-US" sz="2000" dirty="0">
                <a:solidFill>
                  <a:srgbClr val="FF0000"/>
                </a:solidFill>
              </a:rPr>
              <a:t>22</a:t>
            </a:r>
          </a:p>
          <a:p>
            <a:pPr marL="457200" indent="-457200">
              <a:buFont typeface="+mj-lt"/>
              <a:buAutoNum type="alphaUcPeriod"/>
            </a:pPr>
            <a:r>
              <a:rPr lang="en-US" sz="2000" dirty="0"/>
              <a:t>Limit the scope of Annex G </a:t>
            </a:r>
            <a:r>
              <a:rPr lang="en-US" sz="2000" dirty="0">
                <a:solidFill>
                  <a:srgbClr val="FF0000"/>
                </a:solidFill>
              </a:rPr>
              <a:t>25</a:t>
            </a:r>
          </a:p>
          <a:p>
            <a:pPr lvl="1"/>
            <a:r>
              <a:rPr lang="en-US" sz="1800" dirty="0"/>
              <a:t>To certain PHYs?  Or some other historical cut-off?  Certain kinds of sequences?  (Done by excluding where it doesn’t apply?)	</a:t>
            </a:r>
          </a:p>
          <a:p>
            <a:pPr marL="457200" indent="-457200">
              <a:buFont typeface="+mj-lt"/>
              <a:buAutoNum type="alphaUcPeriod"/>
            </a:pPr>
            <a:r>
              <a:rPr lang="en-US" sz="2000" dirty="0"/>
              <a:t>Change to informative </a:t>
            </a:r>
            <a:r>
              <a:rPr lang="en-US" sz="2000" dirty="0">
                <a:solidFill>
                  <a:srgbClr val="FF0000"/>
                </a:solidFill>
              </a:rPr>
              <a:t>15</a:t>
            </a:r>
          </a:p>
          <a:p>
            <a:pPr lvl="1"/>
            <a:r>
              <a:rPr lang="en-US" sz="1800" dirty="0"/>
              <a:t>Perhaps also “limit” it.  Probably still needs to have references replaced</a:t>
            </a:r>
          </a:p>
          <a:p>
            <a:r>
              <a:rPr lang="en-US" sz="2000" dirty="0"/>
              <a:t>No response </a:t>
            </a:r>
            <a:r>
              <a:rPr lang="en-US" sz="2000" dirty="0">
                <a:solidFill>
                  <a:srgbClr val="FF0000"/>
                </a:solidFill>
              </a:rPr>
              <a:t>66</a:t>
            </a:r>
          </a:p>
        </p:txBody>
      </p:sp>
    </p:spTree>
    <p:extLst>
      <p:ext uri="{BB962C8B-B14F-4D97-AF65-F5344CB8AC3E}">
        <p14:creationId xmlns:p14="http://schemas.microsoft.com/office/powerpoint/2010/main" val="3198218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marL="0" indent="0" eaLnBrk="1" hangingPunct="1">
              <a:lnSpc>
                <a:spcPct val="90000"/>
              </a:lnSpc>
              <a:spcBef>
                <a:spcPts val="1200"/>
              </a:spcBef>
              <a:buNone/>
              <a:defRPr/>
            </a:pPr>
            <a:r>
              <a:rPr lang="en-US" dirty="0">
                <a:solidFill>
                  <a:srgbClr val="000000"/>
                </a:solidFill>
              </a:rPr>
              <a:t>802.11 </a:t>
            </a:r>
            <a:r>
              <a:rPr lang="en-US" dirty="0" err="1">
                <a:solidFill>
                  <a:srgbClr val="000000"/>
                </a:solidFill>
              </a:rPr>
              <a:t>TGbc</a:t>
            </a:r>
            <a:r>
              <a:rPr lang="en-US" dirty="0">
                <a:solidFill>
                  <a:srgbClr val="000000"/>
                </a:solidFill>
              </a:rPr>
              <a:t> architecture</a:t>
            </a:r>
          </a:p>
        </p:txBody>
      </p:sp>
      <p:sp>
        <p:nvSpPr>
          <p:cNvPr id="11267" name="Rectangle 3"/>
          <p:cNvSpPr>
            <a:spLocks noGrp="1" noChangeArrowheads="1"/>
          </p:cNvSpPr>
          <p:nvPr>
            <p:ph idx="1"/>
          </p:nvPr>
        </p:nvSpPr>
        <p:spPr>
          <a:xfrm>
            <a:off x="342900" y="1219200"/>
            <a:ext cx="8458200" cy="5181600"/>
          </a:xfrm>
        </p:spPr>
        <p:txBody>
          <a:bodyPr/>
          <a:lstStyle/>
          <a:p>
            <a:pPr marL="342900" lvl="1" indent="-342900" eaLnBrk="1" hangingPunct="1">
              <a:lnSpc>
                <a:spcPct val="90000"/>
              </a:lnSpc>
              <a:spcBef>
                <a:spcPts val="300"/>
              </a:spcBef>
              <a:buFont typeface="Arial" pitchFamily="34" charset="0"/>
              <a:buChar char="•"/>
              <a:defRPr/>
            </a:pPr>
            <a:r>
              <a:rPr lang="en-US" sz="2400" b="1" dirty="0">
                <a:hlinkClick r:id="rId3"/>
              </a:rPr>
              <a:t>11-21/0900r5</a:t>
            </a:r>
            <a:r>
              <a:rPr lang="en-US" sz="2400" b="1" dirty="0"/>
              <a:t> </a:t>
            </a:r>
          </a:p>
          <a:p>
            <a:pPr marL="342900" lvl="1" indent="-342900" eaLnBrk="1" hangingPunct="1">
              <a:lnSpc>
                <a:spcPct val="90000"/>
              </a:lnSpc>
              <a:spcBef>
                <a:spcPts val="300"/>
              </a:spcBef>
              <a:buFont typeface="Arial" pitchFamily="34" charset="0"/>
              <a:buChar char="•"/>
              <a:defRPr/>
            </a:pPr>
            <a:r>
              <a:rPr lang="en-US" sz="2400" b="1" dirty="0">
                <a:hlinkClick r:id="rId4"/>
              </a:rPr>
              <a:t>11-21/1076r0</a:t>
            </a:r>
            <a:endParaRPr lang="en-US" sz="2400" b="1" dirty="0"/>
          </a:p>
          <a:p>
            <a:pPr marL="342900" lvl="1" indent="-342900" eaLnBrk="1" hangingPunct="1">
              <a:lnSpc>
                <a:spcPct val="90000"/>
              </a:lnSpc>
              <a:spcBef>
                <a:spcPts val="300"/>
              </a:spcBef>
              <a:buFont typeface="Arial" pitchFamily="34" charset="0"/>
              <a:buChar char="•"/>
              <a:defRPr/>
            </a:pPr>
            <a:r>
              <a:rPr lang="en-US" sz="2400" b="1" dirty="0">
                <a:hlinkClick r:id="rId5"/>
              </a:rPr>
              <a:t>11-19/2117r0</a:t>
            </a:r>
            <a:r>
              <a:rPr lang="en-US" sz="2400" b="1" dirty="0"/>
              <a:t> </a:t>
            </a:r>
            <a:r>
              <a:rPr lang="en-US" sz="1800" b="1" dirty="0"/>
              <a:t>(</a:t>
            </a:r>
            <a:r>
              <a:rPr lang="en-US" sz="1800" b="1" dirty="0" err="1"/>
              <a:t>TGbc</a:t>
            </a:r>
            <a:r>
              <a:rPr lang="en-US" sz="1800" b="1" dirty="0"/>
              <a:t> will not rely on OCB, using Public Action instead) </a:t>
            </a:r>
          </a:p>
          <a:p>
            <a:pPr marL="342900" lvl="1" indent="-342900" eaLnBrk="1" hangingPunct="1">
              <a:lnSpc>
                <a:spcPct val="90000"/>
              </a:lnSpc>
              <a:spcBef>
                <a:spcPts val="300"/>
              </a:spcBef>
              <a:buFont typeface="Arial" pitchFamily="34" charset="0"/>
              <a:buChar char="•"/>
              <a:defRPr/>
            </a:pPr>
            <a:endParaRPr lang="en-US" sz="2400" b="1" dirty="0"/>
          </a:p>
          <a:p>
            <a:pPr marL="342900" lvl="1" indent="-342900" eaLnBrk="1" hangingPunct="1">
              <a:lnSpc>
                <a:spcPct val="90000"/>
              </a:lnSpc>
              <a:spcBef>
                <a:spcPts val="300"/>
              </a:spcBef>
              <a:buFont typeface="Arial" pitchFamily="34" charset="0"/>
              <a:buChar char="•"/>
              <a:defRPr/>
            </a:pPr>
            <a:r>
              <a:rPr lang="en-US" sz="2400" b="1" dirty="0"/>
              <a:t>TX only or RX only non-AP STAs in </a:t>
            </a:r>
            <a:r>
              <a:rPr lang="en-US" sz="2400" b="1" dirty="0" err="1"/>
              <a:t>TGbc</a:t>
            </a:r>
            <a:r>
              <a:rPr lang="en-US" sz="2400" b="1" dirty="0"/>
              <a:t> context?</a:t>
            </a:r>
          </a:p>
          <a:p>
            <a:pPr marL="685800" lvl="2" indent="-342900" eaLnBrk="1" hangingPunct="1">
              <a:lnSpc>
                <a:spcPct val="90000"/>
              </a:lnSpc>
              <a:spcBef>
                <a:spcPts val="300"/>
              </a:spcBef>
              <a:buFont typeface="Arial" pitchFamily="34" charset="0"/>
              <a:buChar char="•"/>
              <a:defRPr/>
            </a:pPr>
            <a:r>
              <a:rPr lang="en-US" sz="2200" b="1" dirty="0"/>
              <a:t>Related: Architecture of EBCS Proxy service/server(?) and uplink structure in general, still TBD</a:t>
            </a:r>
          </a:p>
          <a:p>
            <a:pPr marL="685800" lvl="2" indent="-342900" eaLnBrk="1" hangingPunct="1">
              <a:lnSpc>
                <a:spcPct val="90000"/>
              </a:lnSpc>
              <a:spcBef>
                <a:spcPts val="300"/>
              </a:spcBef>
              <a:buFont typeface="Arial" pitchFamily="34" charset="0"/>
              <a:buChar char="•"/>
              <a:defRPr/>
            </a:pPr>
            <a:endParaRPr lang="en-US" sz="2200" b="1" dirty="0"/>
          </a:p>
          <a:p>
            <a:pPr marL="685800" lvl="2" indent="-342900" eaLnBrk="1" hangingPunct="1">
              <a:lnSpc>
                <a:spcPct val="90000"/>
              </a:lnSpc>
              <a:spcBef>
                <a:spcPts val="300"/>
              </a:spcBef>
              <a:buFont typeface="Arial" pitchFamily="34" charset="0"/>
              <a:buChar char="•"/>
              <a:defRPr/>
            </a:pPr>
            <a:r>
              <a:rPr lang="en-US" sz="2200" b="1" dirty="0"/>
              <a:t>“TX only”: still needs medium sensing (including CCA “PD”)…  “Upstream EBCS traffic only”</a:t>
            </a:r>
          </a:p>
          <a:p>
            <a:pPr marL="685800" lvl="2" indent="-342900" eaLnBrk="1" hangingPunct="1">
              <a:lnSpc>
                <a:spcPct val="90000"/>
              </a:lnSpc>
              <a:spcBef>
                <a:spcPts val="300"/>
              </a:spcBef>
              <a:buFont typeface="Arial" pitchFamily="34" charset="0"/>
              <a:buChar char="•"/>
              <a:defRPr/>
            </a:pPr>
            <a:r>
              <a:rPr lang="en-US" sz="2200" b="1" dirty="0"/>
              <a:t>“RX only”: needs any management TX to start downlink stream?  Not necessarily (that is optional facility).  “Downstream EBCS traffic only”</a:t>
            </a:r>
          </a:p>
          <a:p>
            <a:pPr marL="1028700" lvl="3" indent="-342900" eaLnBrk="1" hangingPunct="1">
              <a:lnSpc>
                <a:spcPct val="90000"/>
              </a:lnSpc>
              <a:spcBef>
                <a:spcPts val="300"/>
              </a:spcBef>
              <a:buFont typeface="Arial" pitchFamily="34" charset="0"/>
              <a:buChar char="•"/>
              <a:defRPr/>
            </a:pPr>
            <a:r>
              <a:rPr lang="en-US" sz="2000" b="1" dirty="0"/>
              <a:t>Make sure </a:t>
            </a:r>
            <a:r>
              <a:rPr lang="en-US" sz="2000" b="1" dirty="0" err="1"/>
              <a:t>TGbc</a:t>
            </a:r>
            <a:r>
              <a:rPr lang="en-US" sz="2000" b="1" dirty="0"/>
              <a:t> is aware of comments around the above.</a:t>
            </a:r>
          </a:p>
          <a:p>
            <a:pPr marL="685800" lvl="2" indent="-342900" eaLnBrk="1" hangingPunct="1">
              <a:lnSpc>
                <a:spcPct val="90000"/>
              </a:lnSpc>
              <a:spcBef>
                <a:spcPts val="300"/>
              </a:spcBef>
              <a:buFont typeface="Arial" pitchFamily="34" charset="0"/>
              <a:buChar char="•"/>
              <a:defRPr/>
            </a:pPr>
            <a:r>
              <a:rPr lang="en-US" sz="2200" b="1" dirty="0"/>
              <a:t>Any implications on general architecture concepts, to allow these STAs?</a:t>
            </a:r>
          </a:p>
          <a:p>
            <a:pPr marL="685800" lvl="2" indent="-342900" eaLnBrk="1" hangingPunct="1">
              <a:lnSpc>
                <a:spcPct val="90000"/>
              </a:lnSpc>
              <a:spcBef>
                <a:spcPts val="300"/>
              </a:spcBef>
              <a:buFont typeface="Arial" pitchFamily="34" charset="0"/>
              <a:buChar char="•"/>
              <a:defRPr/>
            </a:pPr>
            <a:endParaRPr lang="en-US" sz="2200" b="1" dirty="0"/>
          </a:p>
          <a:p>
            <a:pPr marL="685800" lvl="2" indent="-342900" eaLnBrk="1" hangingPunct="1">
              <a:lnSpc>
                <a:spcPct val="90000"/>
              </a:lnSpc>
              <a:spcBef>
                <a:spcPts val="300"/>
              </a:spcBef>
              <a:buFont typeface="Arial" pitchFamily="34" charset="0"/>
              <a:buChar char="•"/>
              <a:defRPr/>
            </a:pPr>
            <a:endParaRPr lang="en-US" sz="2200" b="1" dirty="0"/>
          </a:p>
          <a:p>
            <a:pPr marL="0" indent="0" eaLnBrk="1" hangingPunct="1">
              <a:lnSpc>
                <a:spcPct val="90000"/>
              </a:lnSpc>
              <a:spcBef>
                <a:spcPts val="300"/>
              </a:spcBef>
              <a:buNone/>
              <a:defRPr/>
            </a:pPr>
            <a:endParaRPr lang="en-US" sz="2000" b="0" dirty="0"/>
          </a:p>
          <a:p>
            <a:pPr marL="0" indent="-400050" eaLnBrk="1" hangingPunct="1">
              <a:lnSpc>
                <a:spcPct val="90000"/>
              </a:lnSpc>
              <a:spcBef>
                <a:spcPts val="300"/>
              </a:spcBef>
              <a:buFont typeface="Arial" pitchFamily="34" charset="0"/>
              <a:buChar char="•"/>
              <a:defRPr/>
            </a:pPr>
            <a:endParaRPr lang="en-US" sz="2000" b="0" dirty="0"/>
          </a:p>
          <a:p>
            <a:pPr marL="0" indent="-400050" eaLnBrk="1" hangingPunct="1">
              <a:lnSpc>
                <a:spcPct val="90000"/>
              </a:lnSpc>
              <a:spcBef>
                <a:spcPts val="300"/>
              </a:spcBef>
              <a:buFont typeface="Arial" pitchFamily="34" charset="0"/>
              <a:buChar char="•"/>
              <a:defRPr/>
            </a:pPr>
            <a:endParaRPr lang="en-US" sz="2000" b="0" dirty="0"/>
          </a:p>
        </p:txBody>
      </p:sp>
    </p:spTree>
    <p:extLst>
      <p:ext uri="{BB962C8B-B14F-4D97-AF65-F5344CB8AC3E}">
        <p14:creationId xmlns:p14="http://schemas.microsoft.com/office/powerpoint/2010/main" val="2202769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dirty="0">
                <a:solidFill>
                  <a:srgbClr val="000000"/>
                </a:solidFill>
              </a:rPr>
              <a:t>IEEE Std 802 revision</a:t>
            </a:r>
            <a:endParaRPr lang="en-US" altLang="en-US" dirty="0"/>
          </a:p>
        </p:txBody>
      </p:sp>
      <p:sp>
        <p:nvSpPr>
          <p:cNvPr id="11267" name="Rectangle 3"/>
          <p:cNvSpPr>
            <a:spLocks noGrp="1" noChangeArrowheads="1"/>
          </p:cNvSpPr>
          <p:nvPr>
            <p:ph idx="1"/>
          </p:nvPr>
        </p:nvSpPr>
        <p:spPr>
          <a:xfrm>
            <a:off x="342900" y="1219200"/>
            <a:ext cx="8458200" cy="5181600"/>
          </a:xfrm>
        </p:spPr>
        <p:txBody>
          <a:bodyPr/>
          <a:lstStyle/>
          <a:p>
            <a:pPr eaLnBrk="1" hangingPunct="1">
              <a:lnSpc>
                <a:spcPct val="90000"/>
              </a:lnSpc>
              <a:spcBef>
                <a:spcPts val="300"/>
              </a:spcBef>
              <a:defRPr/>
            </a:pPr>
            <a:r>
              <a:rPr lang="en-US" dirty="0"/>
              <a:t>802EC 22 June 2021 (meeting notes: </a:t>
            </a:r>
            <a:r>
              <a:rPr lang="en-US" u="sng" dirty="0">
                <a:hlinkClick r:id="rId3"/>
              </a:rPr>
              <a:t>https://mentor.ieee.org/802-ec/dcn/21/ec-21-0142-01-00EC-technical-coherence-sub-ad-hoc-22jun2021-notes.docx</a:t>
            </a:r>
            <a:r>
              <a:rPr lang="en-US" u="sng" dirty="0"/>
              <a:t>)</a:t>
            </a:r>
            <a:endParaRPr lang="en-US" dirty="0">
              <a:solidFill>
                <a:srgbClr val="000000"/>
              </a:solidFill>
              <a:hlinkClick r:id="rId4"/>
            </a:endParaRPr>
          </a:p>
          <a:p>
            <a:pPr eaLnBrk="1" hangingPunct="1">
              <a:lnSpc>
                <a:spcPct val="90000"/>
              </a:lnSpc>
              <a:spcBef>
                <a:spcPts val="300"/>
              </a:spcBef>
              <a:defRPr/>
            </a:pPr>
            <a:endParaRPr lang="en-US" dirty="0">
              <a:solidFill>
                <a:srgbClr val="000000"/>
              </a:solidFill>
              <a:hlinkClick r:id="rId4"/>
            </a:endParaRPr>
          </a:p>
          <a:p>
            <a:pPr eaLnBrk="1" hangingPunct="1">
              <a:lnSpc>
                <a:spcPct val="90000"/>
              </a:lnSpc>
              <a:spcBef>
                <a:spcPts val="300"/>
              </a:spcBef>
              <a:defRPr/>
            </a:pPr>
            <a:r>
              <a:rPr lang="en-US" dirty="0">
                <a:solidFill>
                  <a:srgbClr val="000000"/>
                </a:solidFill>
                <a:hlinkClick r:id="rId4"/>
              </a:rPr>
              <a:t>ec-21-0131-00-00EC-views-on-revision-of-ieee-std-802.pptx</a:t>
            </a:r>
            <a:r>
              <a:rPr lang="en-US" dirty="0">
                <a:solidFill>
                  <a:srgbClr val="000000"/>
                </a:solidFill>
              </a:rPr>
              <a:t> </a:t>
            </a:r>
            <a:endParaRPr lang="en-US" sz="2000" dirty="0">
              <a:solidFill>
                <a:srgbClr val="000000"/>
              </a:solidFill>
            </a:endParaRPr>
          </a:p>
          <a:p>
            <a:pPr marL="0" indent="0" eaLnBrk="1" hangingPunct="1">
              <a:lnSpc>
                <a:spcPct val="90000"/>
              </a:lnSpc>
              <a:spcBef>
                <a:spcPts val="300"/>
              </a:spcBef>
              <a:buNone/>
              <a:defRPr/>
            </a:pPr>
            <a:endParaRPr lang="en-US" sz="2000" b="0" dirty="0"/>
          </a:p>
          <a:p>
            <a:r>
              <a:rPr lang="en-US" dirty="0"/>
              <a:t>Proposal at EC:</a:t>
            </a:r>
          </a:p>
          <a:p>
            <a:pPr lvl="1"/>
            <a:r>
              <a:rPr lang="en-US" dirty="0"/>
              <a:t>A project to revise IEEE Std 802 should be initiated.</a:t>
            </a:r>
          </a:p>
          <a:p>
            <a:pPr lvl="1"/>
            <a:r>
              <a:rPr lang="en-US" dirty="0"/>
              <a:t>The project should be charged with ambitious but documented goals.</a:t>
            </a:r>
          </a:p>
          <a:p>
            <a:pPr lvl="1"/>
            <a:r>
              <a:rPr lang="en-US" dirty="0"/>
              <a:t>The goals should be specified in a consensus report to accompany the PAR.</a:t>
            </a:r>
          </a:p>
          <a:p>
            <a:pPr lvl="1"/>
            <a:r>
              <a:rPr lang="en-US" dirty="0"/>
              <a:t>The report and PAR could be generated by a focused pre-PAR activity, conducted in, for example, a Study Group or an Industry Connections Activity such as </a:t>
            </a:r>
            <a:r>
              <a:rPr lang="en-US" dirty="0" err="1"/>
              <a:t>Nendica</a:t>
            </a:r>
            <a:r>
              <a:rPr lang="en-US" dirty="0"/>
              <a:t>.</a:t>
            </a:r>
          </a:p>
          <a:p>
            <a:pPr marL="0" indent="-400050" eaLnBrk="1" hangingPunct="1">
              <a:lnSpc>
                <a:spcPct val="90000"/>
              </a:lnSpc>
              <a:spcBef>
                <a:spcPts val="300"/>
              </a:spcBef>
              <a:buFont typeface="Arial" pitchFamily="34" charset="0"/>
              <a:buChar char="•"/>
              <a:defRPr/>
            </a:pPr>
            <a:r>
              <a:rPr lang="en-US" sz="2000" b="0" dirty="0">
                <a:solidFill>
                  <a:srgbClr val="FF0000"/>
                </a:solidFill>
              </a:rPr>
              <a:t>Related?: Review 802.1AC mapping from ISS to 802.11 MAC SAP interface</a:t>
            </a:r>
          </a:p>
          <a:p>
            <a:pPr marL="0" indent="-400050" eaLnBrk="1" hangingPunct="1">
              <a:lnSpc>
                <a:spcPct val="90000"/>
              </a:lnSpc>
              <a:spcBef>
                <a:spcPts val="300"/>
              </a:spcBef>
              <a:buFont typeface="Arial" pitchFamily="34" charset="0"/>
              <a:buChar char="•"/>
              <a:defRPr/>
            </a:pPr>
            <a:endParaRPr lang="en-US" sz="2000" b="0" dirty="0"/>
          </a:p>
        </p:txBody>
      </p:sp>
    </p:spTree>
    <p:extLst>
      <p:ext uri="{BB962C8B-B14F-4D97-AF65-F5344CB8AC3E}">
        <p14:creationId xmlns:p14="http://schemas.microsoft.com/office/powerpoint/2010/main" val="23266342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dirty="0"/>
              <a:t>Next steps</a:t>
            </a:r>
          </a:p>
        </p:txBody>
      </p:sp>
      <p:sp>
        <p:nvSpPr>
          <p:cNvPr id="50179" name="Rectangle 3"/>
          <p:cNvSpPr>
            <a:spLocks noGrp="1" noChangeArrowheads="1"/>
          </p:cNvSpPr>
          <p:nvPr>
            <p:ph idx="1"/>
          </p:nvPr>
        </p:nvSpPr>
        <p:spPr>
          <a:xfrm>
            <a:off x="685800" y="1676400"/>
            <a:ext cx="7772400" cy="4114800"/>
          </a:xfrm>
        </p:spPr>
        <p:txBody>
          <a:bodyPr/>
          <a:lstStyle/>
          <a:p>
            <a:pPr eaLnBrk="1" hangingPunct="1"/>
            <a:r>
              <a:rPr lang="en-US" altLang="en-US" dirty="0"/>
              <a:t>Contributions requested/expected:</a:t>
            </a:r>
          </a:p>
          <a:p>
            <a:pPr lvl="1" eaLnBrk="1" hangingPunct="1"/>
            <a:r>
              <a:rPr lang="en-US" altLang="en-US" dirty="0" err="1"/>
              <a:t>TGbe</a:t>
            </a:r>
            <a:r>
              <a:rPr lang="en-US" altLang="en-US" dirty="0"/>
              <a:t> architecture topics</a:t>
            </a:r>
          </a:p>
          <a:p>
            <a:pPr lvl="1" eaLnBrk="1" hangingPunct="1"/>
            <a:r>
              <a:rPr lang="en-US" altLang="en-US" dirty="0"/>
              <a:t>Annex G</a:t>
            </a:r>
          </a:p>
          <a:p>
            <a:pPr eaLnBrk="1" hangingPunct="1"/>
            <a:r>
              <a:rPr lang="en-US" altLang="en-US" dirty="0"/>
              <a:t>September planning</a:t>
            </a:r>
          </a:p>
          <a:p>
            <a:pPr lvl="1" eaLnBrk="1" hangingPunct="1"/>
            <a:r>
              <a:rPr lang="en-US" altLang="en-US" dirty="0"/>
              <a:t>3 slots?</a:t>
            </a:r>
          </a:p>
          <a:p>
            <a:pPr lvl="1" eaLnBrk="1" hangingPunct="1"/>
            <a:r>
              <a:rPr lang="en-US" altLang="en-US" dirty="0"/>
              <a:t>Topics…?</a:t>
            </a:r>
          </a:p>
          <a:p>
            <a:pPr eaLnBrk="1" hangingPunct="1"/>
            <a:r>
              <a:rPr lang="en-US" altLang="en-US" dirty="0"/>
              <a:t>Next Teleconference(s):</a:t>
            </a:r>
          </a:p>
          <a:p>
            <a:pPr lvl="1" eaLnBrk="1" hangingPunct="1"/>
            <a:r>
              <a:rPr lang="en-US" altLang="en-US" dirty="0"/>
              <a:t>July to Sept teleconference plan…  How many telecons?</a:t>
            </a:r>
          </a:p>
          <a:p>
            <a:pPr lvl="2" eaLnBrk="1" hangingPunct="1"/>
            <a:r>
              <a:rPr lang="en-US" altLang="en-US" dirty="0"/>
              <a:t>Conflicts to avoid: </a:t>
            </a:r>
            <a:r>
              <a:rPr lang="en-US" altLang="en-US" dirty="0" err="1"/>
              <a:t>TGbe</a:t>
            </a:r>
            <a:r>
              <a:rPr lang="en-US" altLang="en-US" dirty="0"/>
              <a:t>, </a:t>
            </a:r>
            <a:r>
              <a:rPr lang="en-US" altLang="en-US" dirty="0" err="1"/>
              <a:t>REVme</a:t>
            </a:r>
            <a:r>
              <a:rPr lang="en-US" altLang="en-US" dirty="0"/>
              <a:t>, </a:t>
            </a:r>
            <a:r>
              <a:rPr lang="en-US" altLang="en-US" dirty="0" err="1"/>
              <a:t>TGbd</a:t>
            </a:r>
            <a:r>
              <a:rPr lang="en-US" altLang="en-US" dirty="0"/>
              <a:t>, AANI, </a:t>
            </a:r>
            <a:r>
              <a:rPr lang="en-US" altLang="en-US" dirty="0" err="1"/>
              <a:t>TGbh</a:t>
            </a:r>
            <a:endParaRPr lang="en-US" altLang="en-US" dirty="0"/>
          </a:p>
          <a:p>
            <a:pPr lvl="2" eaLnBrk="1" hangingPunct="1"/>
            <a:r>
              <a:rPr lang="en-US" altLang="en-US" dirty="0"/>
              <a:t>Split topics across times, to get equal access in different time zones</a:t>
            </a:r>
          </a:p>
          <a:p>
            <a:pPr lvl="2" eaLnBrk="1" hangingPunct="1"/>
            <a:r>
              <a:rPr lang="en-US" altLang="en-US" dirty="0"/>
              <a:t>Monday 1PM ET?  Thursday 7PM ET?</a:t>
            </a:r>
          </a:p>
          <a:p>
            <a:pPr lvl="2" eaLnBrk="1" hangingPunct="1"/>
            <a:r>
              <a:rPr lang="en-US" altLang="en-US" dirty="0"/>
              <a:t>Not Sept 6, Aug 2-6, others??</a:t>
            </a:r>
          </a:p>
          <a:p>
            <a:pPr lvl="1" eaLnBrk="1" hangingPunct="1"/>
            <a:r>
              <a:rPr lang="en-US" altLang="en-US" dirty="0"/>
              <a:t>Will be coordinated with other TG chairs, and announced later</a:t>
            </a:r>
          </a:p>
        </p:txBody>
      </p:sp>
    </p:spTree>
    <p:extLst>
      <p:ext uri="{BB962C8B-B14F-4D97-AF65-F5344CB8AC3E}">
        <p14:creationId xmlns:p14="http://schemas.microsoft.com/office/powerpoint/2010/main" val="347679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1752600"/>
            <a:ext cx="7772400" cy="1470025"/>
          </a:xfrm>
        </p:spPr>
        <p:txBody>
          <a:bodyPr/>
          <a:lstStyle/>
          <a:p>
            <a:pPr eaLnBrk="1" hangingPunct="1"/>
            <a:r>
              <a:rPr lang="en-US" altLang="en-US" dirty="0"/>
              <a:t>IEEE 802.11  </a:t>
            </a:r>
            <a:br>
              <a:rPr lang="en-US" altLang="en-US" dirty="0"/>
            </a:br>
            <a:r>
              <a:rPr lang="en-US" altLang="en-US" dirty="0"/>
              <a:t>Architecture Standing Committee</a:t>
            </a:r>
          </a:p>
        </p:txBody>
      </p:sp>
      <p:sp>
        <p:nvSpPr>
          <p:cNvPr id="19459" name="Rectangle 3"/>
          <p:cNvSpPr>
            <a:spLocks noGrp="1" noChangeArrowheads="1"/>
          </p:cNvSpPr>
          <p:nvPr>
            <p:ph type="subTitle" idx="1"/>
          </p:nvPr>
        </p:nvSpPr>
        <p:spPr>
          <a:xfrm>
            <a:off x="1371600" y="3581400"/>
            <a:ext cx="6400800" cy="1752600"/>
          </a:xfrm>
        </p:spPr>
        <p:txBody>
          <a:bodyPr/>
          <a:lstStyle/>
          <a:p>
            <a:pPr eaLnBrk="1" hangingPunct="1"/>
            <a:r>
              <a:rPr lang="en-US" altLang="en-US" dirty="0"/>
              <a:t>Agenda</a:t>
            </a:r>
          </a:p>
          <a:p>
            <a:pPr eaLnBrk="1" hangingPunct="1"/>
            <a:r>
              <a:rPr lang="en-US" altLang="en-US" dirty="0"/>
              <a:t>July 2021 Interim Session</a:t>
            </a:r>
          </a:p>
          <a:p>
            <a:pPr eaLnBrk="1" hangingPunct="1"/>
            <a:endParaRPr lang="en-US" altLang="en-US" sz="2000" dirty="0"/>
          </a:p>
          <a:p>
            <a:pPr eaLnBrk="1" hangingPunct="1"/>
            <a:r>
              <a:rPr lang="en-US" altLang="en-US" sz="2000" dirty="0"/>
              <a:t>Chair: Mark Hamilton (Ruckus/CommScope)</a:t>
            </a:r>
          </a:p>
          <a:p>
            <a:pPr eaLnBrk="1" hangingPunct="1"/>
            <a:r>
              <a:rPr lang="en-US" altLang="en-US" sz="2000" dirty="0"/>
              <a:t>Vice Chair &amp; Sec’y: Joe Levy (InterDigital)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July 802 electronic plenary session</a:t>
            </a:r>
          </a:p>
        </p:txBody>
      </p:sp>
      <p:sp>
        <p:nvSpPr>
          <p:cNvPr id="3" name="Content Placeholder 2"/>
          <p:cNvSpPr>
            <a:spLocks noGrp="1"/>
          </p:cNvSpPr>
          <p:nvPr>
            <p:ph idx="1"/>
          </p:nvPr>
        </p:nvSpPr>
        <p:spPr>
          <a:xfrm>
            <a:off x="685801" y="2343151"/>
            <a:ext cx="7770813" cy="3370660"/>
          </a:xfrm>
        </p:spPr>
        <p:txBody>
          <a:bodyPr/>
          <a:lstStyle/>
          <a:p>
            <a:pPr>
              <a:buFont typeface="Arial" panose="020B0604020202020204" pitchFamily="34" charset="0"/>
              <a:buChar char="•"/>
            </a:pPr>
            <a:r>
              <a:rPr lang="en-US" dirty="0"/>
              <a:t>This meeting is part of the July 802 plenary session</a:t>
            </a:r>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a:p>
            <a:endParaRPr lang="en-US" dirty="0"/>
          </a:p>
        </p:txBody>
      </p:sp>
    </p:spTree>
    <p:extLst>
      <p:ext uri="{BB962C8B-B14F-4D97-AF65-F5344CB8AC3E}">
        <p14:creationId xmlns:p14="http://schemas.microsoft.com/office/powerpoint/2010/main" val="196872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dirty="0"/>
              <a:t>Attendance, etc.</a:t>
            </a:r>
          </a:p>
        </p:txBody>
      </p:sp>
      <p:sp>
        <p:nvSpPr>
          <p:cNvPr id="23555" name="Rectangle 3"/>
          <p:cNvSpPr>
            <a:spLocks noGrp="1" noChangeArrowheads="1"/>
          </p:cNvSpPr>
          <p:nvPr>
            <p:ph idx="1"/>
          </p:nvPr>
        </p:nvSpPr>
        <p:spPr/>
        <p:txBody>
          <a:bodyPr/>
          <a:lstStyle/>
          <a:p>
            <a:pPr eaLnBrk="1" hangingPunct="1"/>
            <a:r>
              <a:rPr lang="en-US" altLang="en-US" sz="2800" dirty="0"/>
              <a:t>Reminders to attendees:</a:t>
            </a:r>
          </a:p>
          <a:p>
            <a:pPr lvl="1" eaLnBrk="1" hangingPunct="1"/>
            <a:r>
              <a:rPr lang="en-US" altLang="en-US" sz="2400" dirty="0"/>
              <a:t>Sign in for .11 attendance credit</a:t>
            </a:r>
          </a:p>
          <a:p>
            <a:pPr lvl="1" eaLnBrk="1" hangingPunct="1"/>
            <a:r>
              <a:rPr lang="en-US" altLang="en-US" sz="2400" dirty="0"/>
              <a:t>Noises off</a:t>
            </a:r>
          </a:p>
          <a:p>
            <a:pPr lvl="1" eaLnBrk="1" hangingPunct="1"/>
            <a:r>
              <a:rPr lang="en-US" altLang="en-US" sz="2400" dirty="0"/>
              <a:t>No recordings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857251" y="2571750"/>
            <a:ext cx="7429500" cy="628650"/>
          </a:xfrm>
        </p:spPr>
        <p:txBody>
          <a:bodyPr/>
          <a:lstStyle/>
          <a:p>
            <a:r>
              <a:rPr lang="en-US" altLang="en-US" sz="2100" dirty="0"/>
              <a:t>Please announce your affiliation when you first address the group during a meeting slot</a:t>
            </a:r>
          </a:p>
          <a:p>
            <a:endParaRPr lang="en-US" sz="2100" dirty="0"/>
          </a:p>
        </p:txBody>
      </p:sp>
    </p:spTree>
    <p:extLst>
      <p:ext uri="{BB962C8B-B14F-4D97-AF65-F5344CB8AC3E}">
        <p14:creationId xmlns:p14="http://schemas.microsoft.com/office/powerpoint/2010/main" val="1595470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342900" lvl="1" indent="0" algn="ctr">
              <a:defRPr/>
            </a:pPr>
            <a:r>
              <a:rPr lang="en-US" altLang="en-US" sz="2400" b="1" dirty="0">
                <a:latin typeface="Calibri" panose="020F0502020204030204" pitchFamily="34" charset="0"/>
                <a:cs typeface="Calibri" panose="020F0502020204030204" pitchFamily="34" charset="0"/>
              </a:rPr>
              <a:t>Early identification of holders of potential Essential Patent Claims is encouraged</a:t>
            </a:r>
          </a:p>
        </p:txBody>
      </p:sp>
    </p:spTree>
    <p:extLst>
      <p:ext uri="{BB962C8B-B14F-4D97-AF65-F5344CB8AC3E}">
        <p14:creationId xmlns:p14="http://schemas.microsoft.com/office/powerpoint/2010/main" val="1393596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1500" dirty="0">
                <a:latin typeface="Calibri" pitchFamily="34" charset="0"/>
                <a:cs typeface="Calibri" pitchFamily="34" charset="0"/>
              </a:rPr>
              <a:t>Cause an LOA to be submitted to the IEEE-SA (patcom@ieee.org); or</a:t>
            </a:r>
          </a:p>
          <a:p>
            <a:pPr marL="0" indent="0">
              <a:buSzPct val="150000"/>
              <a:defRPr/>
            </a:pPr>
            <a:endParaRPr lang="en-US" altLang="en-US" sz="1500" dirty="0">
              <a:latin typeface="Calibri" pitchFamily="34" charset="0"/>
              <a:cs typeface="Calibri" pitchFamily="34" charset="0"/>
            </a:endParaRPr>
          </a:p>
          <a:p>
            <a:pPr>
              <a:buSzPct val="150000"/>
              <a:buFont typeface="Arial" panose="020B0604020202020204" pitchFamily="34" charset="0"/>
              <a:buChar char="•"/>
              <a:defRPr/>
            </a:pPr>
            <a:r>
              <a:rPr lang="en-US" altLang="en-US" sz="1500" dirty="0">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1500" dirty="0">
              <a:latin typeface="Calibri" pitchFamily="34" charset="0"/>
              <a:cs typeface="Calibri" pitchFamily="34" charset="0"/>
            </a:endParaRPr>
          </a:p>
          <a:p>
            <a:pPr>
              <a:buSzPct val="150000"/>
              <a:buFont typeface="Arial" panose="020B0604020202020204" pitchFamily="34" charset="0"/>
              <a:buChar char="•"/>
              <a:defRPr/>
            </a:pPr>
            <a:r>
              <a:rPr lang="en-US" altLang="en-US" sz="1500" dirty="0">
                <a:latin typeface="Calibri" pitchFamily="34" charset="0"/>
                <a:cs typeface="Calibri" pitchFamily="34" charset="0"/>
              </a:rPr>
              <a:t>Speak up now and respond to this Call for Potentially Essential Patents</a:t>
            </a:r>
          </a:p>
          <a:p>
            <a:pPr marL="0" indent="0">
              <a:defRPr/>
            </a:pPr>
            <a:r>
              <a:rPr lang="en-US" altLang="en-US" sz="150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1500" dirty="0">
                <a:latin typeface="Calibri" pitchFamily="34" charset="0"/>
                <a:cs typeface="Calibri" pitchFamily="34" charset="0"/>
              </a:rPr>
            </a:br>
            <a:endParaRPr lang="en-US" altLang="en-US" sz="1500" dirty="0">
              <a:latin typeface="Calibri" pitchFamily="34" charset="0"/>
              <a:cs typeface="Calibri" pitchFamily="34" charset="0"/>
            </a:endParaRPr>
          </a:p>
        </p:txBody>
      </p:sp>
    </p:spTree>
    <p:extLst>
      <p:ext uri="{BB962C8B-B14F-4D97-AF65-F5344CB8AC3E}">
        <p14:creationId xmlns:p14="http://schemas.microsoft.com/office/powerpoint/2010/main" val="228017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altLang="en-US" dirty="0"/>
          </a:p>
        </p:txBody>
      </p:sp>
      <p:sp>
        <p:nvSpPr>
          <p:cNvPr id="10243" name="Rectangle 1027"/>
          <p:cNvSpPr>
            <a:spLocks noGrp="1" noChangeArrowheads="1"/>
          </p:cNvSpPr>
          <p:nvPr>
            <p:ph idx="1"/>
          </p:nvPr>
        </p:nvSpPr>
        <p:spPr>
          <a:xfrm>
            <a:off x="685801" y="2170511"/>
            <a:ext cx="7770813" cy="3257550"/>
          </a:xfrm>
        </p:spPr>
        <p:txBody>
          <a:bodyPr/>
          <a:lstStyle/>
          <a:p>
            <a:pPr>
              <a:lnSpc>
                <a:spcPct val="80000"/>
              </a:lnSpc>
              <a:spcAft>
                <a:spcPct val="40000"/>
              </a:spcAft>
              <a:buSzPct val="150000"/>
              <a:buFont typeface="Arial" panose="020B0604020202020204" pitchFamily="34" charset="0"/>
              <a:buChar char="•"/>
              <a:defRPr/>
            </a:pPr>
            <a:r>
              <a:rPr lang="en-US" altLang="en-US" sz="15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2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788" dirty="0">
                <a:latin typeface="Calibri" panose="020F0502020204030204" pitchFamily="34" charset="0"/>
                <a:cs typeface="Calibri" panose="020F0502020204030204" pitchFamily="34" charset="0"/>
              </a:rPr>
              <a:t>---------------------------------------------------------------   </a:t>
            </a:r>
            <a:endParaRPr lang="en-US" altLang="en-US" sz="1050" dirty="0">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050" dirty="0">
                <a:latin typeface="Calibri" panose="020F0502020204030204" pitchFamily="34" charset="0"/>
                <a:cs typeface="Calibri" panose="020F0502020204030204" pitchFamily="34" charset="0"/>
              </a:rPr>
              <a:t>For more details, see </a:t>
            </a:r>
            <a:r>
              <a:rPr lang="en-US" altLang="en-US" sz="1050" i="1" dirty="0">
                <a:latin typeface="Calibri" panose="020F0502020204030204" pitchFamily="34" charset="0"/>
                <a:cs typeface="Calibri" panose="020F0502020204030204" pitchFamily="34" charset="0"/>
              </a:rPr>
              <a:t>IEEE-SA Standards Board Operations Manual</a:t>
            </a:r>
            <a:r>
              <a:rPr lang="en-US" altLang="en-US" sz="1050" dirty="0">
                <a:latin typeface="Calibri" panose="020F0502020204030204" pitchFamily="34" charset="0"/>
                <a:cs typeface="Calibri" panose="020F0502020204030204" pitchFamily="34" charset="0"/>
              </a:rPr>
              <a:t>, clause 5.3.10 and </a:t>
            </a:r>
            <a:br>
              <a:rPr lang="en-US" altLang="en-US" sz="1050" dirty="0">
                <a:latin typeface="Calibri" panose="020F0502020204030204" pitchFamily="34" charset="0"/>
                <a:cs typeface="Calibri" panose="020F0502020204030204" pitchFamily="34" charset="0"/>
              </a:rPr>
            </a:br>
            <a:r>
              <a:rPr lang="en-US" altLang="en-US" sz="1050" i="1" dirty="0">
                <a:latin typeface="Calibri" panose="020F0502020204030204" pitchFamily="34" charset="0"/>
                <a:cs typeface="Calibri" panose="020F0502020204030204" pitchFamily="34" charset="0"/>
              </a:rPr>
              <a:t>Antitrust and Competition Policy: What You Need to Know </a:t>
            </a:r>
            <a:r>
              <a:rPr lang="en-US" altLang="en-US" sz="1050" dirty="0">
                <a:latin typeface="Calibri" panose="020F0502020204030204" pitchFamily="34" charset="0"/>
                <a:cs typeface="Calibri" panose="020F0502020204030204" pitchFamily="34" charset="0"/>
              </a:rPr>
              <a:t>at http://standards.ieee.org/develop/policies/antitrust.pdf</a:t>
            </a:r>
          </a:p>
        </p:txBody>
      </p:sp>
    </p:spTree>
    <p:extLst>
      <p:ext uri="{BB962C8B-B14F-4D97-AF65-F5344CB8AC3E}">
        <p14:creationId xmlns:p14="http://schemas.microsoft.com/office/powerpoint/2010/main" val="1295285405"/>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96954</TotalTime>
  <Words>2866</Words>
  <Application>Microsoft Office PowerPoint</Application>
  <PresentationFormat>On-screen Show (4:3)</PresentationFormat>
  <Paragraphs>293</Paragraphs>
  <Slides>27</Slides>
  <Notes>15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Arial</vt:lpstr>
      <vt:lpstr>Calibri</vt:lpstr>
      <vt:lpstr>Helvetica</vt:lpstr>
      <vt:lpstr>Monotype Sorts</vt:lpstr>
      <vt:lpstr>Times New Roman</vt:lpstr>
      <vt:lpstr>802-11-Submission</vt:lpstr>
      <vt:lpstr>Document</vt:lpstr>
      <vt:lpstr>ARC-SC-agenda-July-2021</vt:lpstr>
      <vt:lpstr>Abstract</vt:lpstr>
      <vt:lpstr>IEEE 802.11   Architecture Standing Committee</vt:lpstr>
      <vt:lpstr>Registration for the July 802 electronic plenary session</vt:lpstr>
      <vt:lpstr>Attendance, etc.</vt:lpstr>
      <vt:lpstr>Meeting Protocol</vt:lpstr>
      <vt:lpstr>Participants have a duty to inform the IEEE</vt:lpstr>
      <vt:lpstr>Ways to inform IEEE</vt:lpstr>
      <vt:lpstr>Other guidelines for IEEE WG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ARC Agenda – 12 July 2021, 13:30 ET</vt:lpstr>
      <vt:lpstr>ARC Agenda – 13 July 2021, 19:00 ET</vt:lpstr>
      <vt:lpstr>ARC Agenda – 14 July 2021, 11:15 ET</vt:lpstr>
      <vt:lpstr>Prior meeting minutes</vt:lpstr>
      <vt:lpstr>ARC (Architecture) – Other</vt:lpstr>
      <vt:lpstr>802.11 TGbe’s evolving multi-link architecture</vt:lpstr>
      <vt:lpstr>Annex G way forward</vt:lpstr>
      <vt:lpstr>March Straw Poll on Annex G  (pick one answer)</vt:lpstr>
      <vt:lpstr>March Straw Poll on Annex G  (pick multiple answers)</vt:lpstr>
      <vt:lpstr>802.11 TGbc architecture</vt:lpstr>
      <vt:lpstr>IEEE Std 802 revision</vt:lpstr>
      <vt:lpstr>Next steps</vt:lpstr>
    </vt:vector>
  </TitlesOfParts>
  <Company>Ruckus/CommScope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ARC-agenda-mar-2021</dc:title>
  <dc:creator>Mark Hamilton</dc:creator>
  <cp:lastModifiedBy>Hamilton, Mark</cp:lastModifiedBy>
  <cp:revision>992</cp:revision>
  <cp:lastPrinted>1998-02-10T13:28:06Z</cp:lastPrinted>
  <dcterms:created xsi:type="dcterms:W3CDTF">2009-07-15T16:38:20Z</dcterms:created>
  <dcterms:modified xsi:type="dcterms:W3CDTF">2021-07-14T17:19:23Z</dcterms:modified>
</cp:coreProperties>
</file>