
<file path=[Content_Types].xml><?xml version="1.0" encoding="utf-8"?>
<Types xmlns="http://schemas.openxmlformats.org/package/2006/content-types">
  <Default Extension="bin" ContentType="application/vnd.openxmlformats-officedocument.oleObject"/>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3"/>
  </p:notesMasterIdLst>
  <p:handoutMasterIdLst>
    <p:handoutMasterId r:id="rId24"/>
  </p:handoutMasterIdLst>
  <p:sldIdLst>
    <p:sldId id="850" r:id="rId2"/>
    <p:sldId id="851" r:id="rId3"/>
    <p:sldId id="423" r:id="rId4"/>
    <p:sldId id="858" r:id="rId5"/>
    <p:sldId id="613" r:id="rId6"/>
    <p:sldId id="857" r:id="rId7"/>
    <p:sldId id="856" r:id="rId8"/>
    <p:sldId id="854" r:id="rId9"/>
    <p:sldId id="855" r:id="rId10"/>
    <p:sldId id="848" r:id="rId11"/>
    <p:sldId id="841" r:id="rId12"/>
    <p:sldId id="754" r:id="rId13"/>
    <p:sldId id="755" r:id="rId14"/>
    <p:sldId id="458" r:id="rId15"/>
    <p:sldId id="489" r:id="rId16"/>
    <p:sldId id="814" r:id="rId17"/>
    <p:sldId id="815" r:id="rId18"/>
    <p:sldId id="749" r:id="rId19"/>
    <p:sldId id="767" r:id="rId20"/>
    <p:sldId id="768" r:id="rId21"/>
    <p:sldId id="746" r:id="rId22"/>
  </p:sldIdLst>
  <p:sldSz cx="12192000" cy="6858000"/>
  <p:notesSz cx="6934200" cy="9280525"/>
  <p:defaultTextStyle>
    <a:defPPr>
      <a:defRPr lang="en-US"/>
    </a:defPPr>
    <a:lvl1pPr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1pPr>
    <a:lvl2pPr marL="457200"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2pPr>
    <a:lvl3pPr marL="914400"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3pPr>
    <a:lvl4pPr marL="1371600"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4pPr>
    <a:lvl5pPr marL="1828800"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9pPr>
  </p:defaultTextStyle>
  <p:extLst>
    <p:ext uri="{521415D9-36F7-43E2-AB2F-B90AF26B5E84}">
      <p14:sectionLst xmlns:p14="http://schemas.microsoft.com/office/powerpoint/2010/main">
        <p14:section name="Default Section" id="{8DFE7571-C873-4DEA-B855-E32A36A3D0A1}">
          <p14:sldIdLst>
            <p14:sldId id="850"/>
            <p14:sldId id="851"/>
            <p14:sldId id="423"/>
            <p14:sldId id="858"/>
            <p14:sldId id="613"/>
            <p14:sldId id="857"/>
            <p14:sldId id="856"/>
            <p14:sldId id="854"/>
            <p14:sldId id="855"/>
            <p14:sldId id="848"/>
            <p14:sldId id="841"/>
          </p14:sldIdLst>
        </p14:section>
        <p14:section name="Untitled Section" id="{785FCC10-6561-4604-AB95-6417B3A9F74F}">
          <p14:sldIdLst>
            <p14:sldId id="754"/>
            <p14:sldId id="755"/>
            <p14:sldId id="458"/>
            <p14:sldId id="489"/>
            <p14:sldId id="814"/>
            <p14:sldId id="815"/>
            <p14:sldId id="749"/>
            <p14:sldId id="767"/>
            <p14:sldId id="768"/>
            <p14:sldId id="746"/>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7A8F89E-9B56-4184-9F59-69E7A0BC41A3}" v="1" dt="2021-07-15T20:06:02.06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912" autoAdjust="0"/>
    <p:restoredTop sz="96371" autoAdjust="0"/>
  </p:normalViewPr>
  <p:slideViewPr>
    <p:cSldViewPr>
      <p:cViewPr varScale="1">
        <p:scale>
          <a:sx n="102" d="100"/>
          <a:sy n="102" d="100"/>
        </p:scale>
        <p:origin x="91" y="317"/>
      </p:cViewPr>
      <p:guideLst>
        <p:guide orient="horz" pos="2160"/>
        <p:guide pos="3840"/>
      </p:guideLst>
    </p:cSldViewPr>
  </p:slideViewPr>
  <p:outlineViewPr>
    <p:cViewPr>
      <p:scale>
        <a:sx n="50" d="100"/>
        <a:sy n="50"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p:cViewPr>
        <p:scale>
          <a:sx n="66" d="100"/>
          <a:sy n="66" d="100"/>
        </p:scale>
        <p:origin x="4194" y="744"/>
      </p:cViewPr>
      <p:guideLst>
        <p:guide orient="horz" pos="2160"/>
        <p:guide pos="288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ael Montemurro" userId="40c20c913ca7511e" providerId="LiveId" clId="{77A8F89E-9B56-4184-9F59-69E7A0BC41A3}"/>
    <pc:docChg chg="modSld modMainMaster">
      <pc:chgData name="Michael Montemurro" userId="40c20c913ca7511e" providerId="LiveId" clId="{77A8F89E-9B56-4184-9F59-69E7A0BC41A3}" dt="2021-07-15T21:59:41.360" v="208" actId="20577"/>
      <pc:docMkLst>
        <pc:docMk/>
      </pc:docMkLst>
      <pc:sldChg chg="modSp mod">
        <pc:chgData name="Michael Montemurro" userId="40c20c913ca7511e" providerId="LiveId" clId="{77A8F89E-9B56-4184-9F59-69E7A0BC41A3}" dt="2021-07-15T21:59:41.360" v="208" actId="20577"/>
        <pc:sldMkLst>
          <pc:docMk/>
          <pc:sldMk cId="3056178945" sldId="848"/>
        </pc:sldMkLst>
        <pc:spChg chg="mod">
          <ac:chgData name="Michael Montemurro" userId="40c20c913ca7511e" providerId="LiveId" clId="{77A8F89E-9B56-4184-9F59-69E7A0BC41A3}" dt="2021-07-15T21:59:41.360" v="208" actId="20577"/>
          <ac:spMkLst>
            <pc:docMk/>
            <pc:sldMk cId="3056178945" sldId="848"/>
            <ac:spMk id="5" creationId="{312E63CB-7AA4-47E9-A213-073D8CADFEE1}"/>
          </ac:spMkLst>
        </pc:spChg>
      </pc:sldChg>
      <pc:sldChg chg="modSp mod">
        <pc:chgData name="Michael Montemurro" userId="40c20c913ca7511e" providerId="LiveId" clId="{77A8F89E-9B56-4184-9F59-69E7A0BC41A3}" dt="2021-07-15T21:49:03.445" v="67" actId="6549"/>
        <pc:sldMkLst>
          <pc:docMk/>
          <pc:sldMk cId="915059276" sldId="854"/>
        </pc:sldMkLst>
        <pc:spChg chg="mod">
          <ac:chgData name="Michael Montemurro" userId="40c20c913ca7511e" providerId="LiveId" clId="{77A8F89E-9B56-4184-9F59-69E7A0BC41A3}" dt="2021-07-15T21:49:03.445" v="67" actId="6549"/>
          <ac:spMkLst>
            <pc:docMk/>
            <pc:sldMk cId="915059276" sldId="854"/>
            <ac:spMk id="5" creationId="{312E63CB-7AA4-47E9-A213-073D8CADFEE1}"/>
          </ac:spMkLst>
        </pc:spChg>
      </pc:sldChg>
      <pc:sldChg chg="modSp mod">
        <pc:chgData name="Michael Montemurro" userId="40c20c913ca7511e" providerId="LiveId" clId="{77A8F89E-9B56-4184-9F59-69E7A0BC41A3}" dt="2021-07-15T20:06:25.535" v="55" actId="20577"/>
        <pc:sldMkLst>
          <pc:docMk/>
          <pc:sldMk cId="1554063236" sldId="857"/>
        </pc:sldMkLst>
        <pc:spChg chg="mod">
          <ac:chgData name="Michael Montemurro" userId="40c20c913ca7511e" providerId="LiveId" clId="{77A8F89E-9B56-4184-9F59-69E7A0BC41A3}" dt="2021-07-15T20:06:25.535" v="55" actId="20577"/>
          <ac:spMkLst>
            <pc:docMk/>
            <pc:sldMk cId="1554063236" sldId="857"/>
            <ac:spMk id="5" creationId="{312E63CB-7AA4-47E9-A213-073D8CADFEE1}"/>
          </ac:spMkLst>
        </pc:spChg>
      </pc:sldChg>
      <pc:sldMasterChg chg="modSp mod">
        <pc:chgData name="Michael Montemurro" userId="40c20c913ca7511e" providerId="LiveId" clId="{77A8F89E-9B56-4184-9F59-69E7A0BC41A3}" dt="2021-07-15T19:30:22.032" v="3" actId="20577"/>
        <pc:sldMasterMkLst>
          <pc:docMk/>
          <pc:sldMasterMk cId="0" sldId="2147483648"/>
        </pc:sldMasterMkLst>
        <pc:spChg chg="mod">
          <ac:chgData name="Michael Montemurro" userId="40c20c913ca7511e" providerId="LiveId" clId="{77A8F89E-9B56-4184-9F59-69E7A0BC41A3}" dt="2021-07-15T19:30:22.032" v="3" actId="20577"/>
          <ac:spMkLst>
            <pc:docMk/>
            <pc:sldMasterMk cId="0" sldId="2147483648"/>
            <ac:spMk id="1031" creationId="{00000000-0000-0000-0000-000000000000}"/>
          </ac:spMkLst>
        </pc:sp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5" name="Rectangle 3"/>
          <p:cNvSpPr>
            <a:spLocks noGrp="1" noChangeArrowheads="1"/>
          </p:cNvSpPr>
          <p:nvPr>
            <p:ph type="dt" sz="quarter" idx="1"/>
          </p:nvPr>
        </p:nvSpPr>
        <p:spPr bwMode="auto">
          <a:xfrm>
            <a:off x="695325" y="174625"/>
            <a:ext cx="1041400" cy="215900"/>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400" b="1">
                <a:latin typeface="Times New Roman" pitchFamily="18" charset="0"/>
                <a:ea typeface="+mn-ea"/>
                <a:cs typeface="+mn-cs"/>
              </a:defRPr>
            </a:lvl1pPr>
          </a:lstStyle>
          <a:p>
            <a:pPr>
              <a:defRPr/>
            </a:pPr>
            <a:r>
              <a:rPr lang="en-US"/>
              <a:t>January 2016</a:t>
            </a:r>
          </a:p>
        </p:txBody>
      </p:sp>
      <p:sp>
        <p:nvSpPr>
          <p:cNvPr id="3076" name="Rectangle 4"/>
          <p:cNvSpPr>
            <a:spLocks noGrp="1" noChangeArrowheads="1"/>
          </p:cNvSpPr>
          <p:nvPr>
            <p:ph type="ftr" sz="quarter" idx="2"/>
          </p:nvPr>
        </p:nvSpPr>
        <p:spPr bwMode="auto">
          <a:xfrm>
            <a:off x="3892550" y="8982075"/>
            <a:ext cx="2425700" cy="184150"/>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latin typeface="Times New Roman" pitchFamily="18" charset="0"/>
                <a:ea typeface="+mn-ea"/>
                <a:cs typeface="+mn-cs"/>
              </a:defRPr>
            </a:lvl1pPr>
          </a:lstStyle>
          <a:p>
            <a:pPr>
              <a:defRPr/>
            </a:pPr>
            <a:r>
              <a:rPr lang="en-US"/>
              <a:t>Tony Xiao Han (Huawei Technologies)</a:t>
            </a:r>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eaLnBrk="0" hangingPunct="0">
              <a:defRPr/>
            </a:lvl1pPr>
          </a:lstStyle>
          <a:p>
            <a:pPr>
              <a:defRPr/>
            </a:pPr>
            <a:r>
              <a:rPr lang="en-US" altLang="en-US"/>
              <a:t>Page </a:t>
            </a:r>
            <a:fld id="{9F288A74-A044-4BEA-A240-DEFB332E57C4}" type="slidenum">
              <a:rPr lang="en-US" altLang="en-US"/>
              <a:pPr>
                <a:defRPr/>
              </a:pPr>
              <a:t>‹#›</a:t>
            </a:fld>
            <a:endParaRPr lang="en-US" altLang="en-US"/>
          </a:p>
        </p:txBody>
      </p:sp>
      <p:sp>
        <p:nvSpPr>
          <p:cNvPr id="2"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4342" name="Rectangle 7"/>
          <p:cNvSpPr>
            <a:spLocks noChangeArrowheads="1"/>
          </p:cNvSpPr>
          <p:nvPr/>
        </p:nvSpPr>
        <p:spPr bwMode="auto">
          <a:xfrm>
            <a:off x="693738" y="8982075"/>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33450">
              <a:defRPr sz="1200">
                <a:solidFill>
                  <a:schemeClr val="tx1"/>
                </a:solidFill>
                <a:latin typeface="Times New Roman" panose="02020603050405020304" pitchFamily="18" charset="0"/>
                <a:ea typeface="MS PGothic" panose="020B0600070205080204" pitchFamily="34" charset="-128"/>
              </a:defRPr>
            </a:lvl1pPr>
            <a:lvl2pPr marL="742950" indent="-285750" defTabSz="933450">
              <a:defRPr sz="1200">
                <a:solidFill>
                  <a:schemeClr val="tx1"/>
                </a:solidFill>
                <a:latin typeface="Times New Roman" panose="02020603050405020304" pitchFamily="18" charset="0"/>
                <a:ea typeface="MS PGothic" panose="020B0600070205080204" pitchFamily="34" charset="-128"/>
              </a:defRPr>
            </a:lvl2pPr>
            <a:lvl3pPr marL="1143000" indent="-228600" defTabSz="933450">
              <a:defRPr sz="1200">
                <a:solidFill>
                  <a:schemeClr val="tx1"/>
                </a:solidFill>
                <a:latin typeface="Times New Roman" panose="02020603050405020304" pitchFamily="18" charset="0"/>
                <a:ea typeface="MS PGothic" panose="020B0600070205080204" pitchFamily="34" charset="-128"/>
              </a:defRPr>
            </a:lvl3pPr>
            <a:lvl4pPr marL="1600200" indent="-228600" defTabSz="933450">
              <a:defRPr sz="1200">
                <a:solidFill>
                  <a:schemeClr val="tx1"/>
                </a:solidFill>
                <a:latin typeface="Times New Roman" panose="02020603050405020304" pitchFamily="18" charset="0"/>
                <a:ea typeface="MS PGothic" panose="020B0600070205080204" pitchFamily="34" charset="-128"/>
              </a:defRPr>
            </a:lvl4pPr>
            <a:lvl5pPr marL="2057400" indent="-228600" defTabSz="933450">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defRPr/>
            </a:pPr>
            <a:r>
              <a:rPr lang="en-US" altLang="en-US"/>
              <a:t>Submission</a:t>
            </a:r>
          </a:p>
        </p:txBody>
      </p:sp>
      <p:sp>
        <p:nvSpPr>
          <p:cNvPr id="3079"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Tree>
    <p:extLst>
      <p:ext uri="{BB962C8B-B14F-4D97-AF65-F5344CB8AC3E}">
        <p14:creationId xmlns:p14="http://schemas.microsoft.com/office/powerpoint/2010/main" val="364295087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4086225" y="95250"/>
            <a:ext cx="2195513" cy="215900"/>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400" b="1">
                <a:latin typeface="Times New Roman" pitchFamily="18" charset="0"/>
                <a:ea typeface="+mn-ea"/>
                <a:cs typeface="+mn-cs"/>
              </a:defRPr>
            </a:lvl1pPr>
          </a:lstStyle>
          <a:p>
            <a:pPr>
              <a:defRPr/>
            </a:pPr>
            <a:r>
              <a:rPr lang="en-US"/>
              <a:t>doc.: IEEE 802.11-15/1472r0</a:t>
            </a:r>
          </a:p>
        </p:txBody>
      </p:sp>
      <p:sp>
        <p:nvSpPr>
          <p:cNvPr id="2051" name="Rectangle 3"/>
          <p:cNvSpPr>
            <a:spLocks noGrp="1" noChangeArrowheads="1"/>
          </p:cNvSpPr>
          <p:nvPr>
            <p:ph type="dt" idx="1"/>
          </p:nvPr>
        </p:nvSpPr>
        <p:spPr bwMode="auto">
          <a:xfrm>
            <a:off x="654050" y="95250"/>
            <a:ext cx="1041400" cy="215900"/>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400" b="1">
                <a:latin typeface="Times New Roman" pitchFamily="18" charset="0"/>
                <a:ea typeface="+mn-ea"/>
                <a:cs typeface="+mn-cs"/>
              </a:defRPr>
            </a:lvl1pPr>
          </a:lstStyle>
          <a:p>
            <a:pPr>
              <a:defRPr/>
            </a:pPr>
            <a:r>
              <a:rPr lang="en-US"/>
              <a:t>January 2016</a:t>
            </a:r>
          </a:p>
        </p:txBody>
      </p:sp>
      <p:sp>
        <p:nvSpPr>
          <p:cNvPr id="2052" name="Rectangle 4"/>
          <p:cNvSpPr>
            <a:spLocks noGrp="1" noRot="1" noChangeAspect="1" noChangeArrowheads="1" noTextEdit="1"/>
          </p:cNvSpPr>
          <p:nvPr>
            <p:ph type="sldImg" idx="2"/>
          </p:nvPr>
        </p:nvSpPr>
        <p:spPr bwMode="auto">
          <a:xfrm>
            <a:off x="384175" y="701675"/>
            <a:ext cx="6165850" cy="346868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headEnd/>
            <a:tailEnd/>
          </a:ln>
          <a:effectLst/>
        </p:spPr>
        <p:txBody>
          <a:bodyPr vert="horz" wrap="square" lIns="93662" tIns="46038" rIns="93662" bIns="4603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4" name="Rectangle 6"/>
          <p:cNvSpPr>
            <a:spLocks noGrp="1" noChangeArrowheads="1"/>
          </p:cNvSpPr>
          <p:nvPr>
            <p:ph type="ftr" sz="quarter" idx="4"/>
          </p:nvPr>
        </p:nvSpPr>
        <p:spPr bwMode="auto">
          <a:xfrm>
            <a:off x="3395663" y="8985250"/>
            <a:ext cx="2886075" cy="184150"/>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57200" lvl="4" algn="r" defTabSz="933450" eaLnBrk="0" hangingPunct="0">
              <a:defRPr>
                <a:latin typeface="Times New Roman" pitchFamily="18" charset="0"/>
                <a:ea typeface="+mn-ea"/>
                <a:cs typeface="+mn-cs"/>
              </a:defRPr>
            </a:lvl5pPr>
          </a:lstStyle>
          <a:p>
            <a:pPr lvl="4">
              <a:defRPr/>
            </a:pPr>
            <a:r>
              <a:rPr lang="en-US"/>
              <a:t>Tony Xiao Han (Huawei Technologies)</a:t>
            </a:r>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lvl1pPr>
          </a:lstStyle>
          <a:p>
            <a:pPr>
              <a:defRPr/>
            </a:pPr>
            <a:r>
              <a:rPr lang="en-US" altLang="en-US"/>
              <a:t>Page </a:t>
            </a:r>
            <a:fld id="{DF5FBB85-B9F8-4899-8B5B-B90AEDFA23A9}" type="slidenum">
              <a:rPr lang="en-US" altLang="en-US"/>
              <a:pPr>
                <a:defRPr/>
              </a:pPr>
              <a:t>‹#›</a:t>
            </a:fld>
            <a:endParaRPr lang="en-US" altLang="en-US"/>
          </a:p>
        </p:txBody>
      </p:sp>
      <p:sp>
        <p:nvSpPr>
          <p:cNvPr id="13320" name="Rectangle 8"/>
          <p:cNvSpPr>
            <a:spLocks noChangeArrowheads="1"/>
          </p:cNvSpPr>
          <p:nvPr/>
        </p:nvSpPr>
        <p:spPr bwMode="auto">
          <a:xfrm>
            <a:off x="723900" y="8985250"/>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defRPr/>
            </a:pPr>
            <a:r>
              <a:rPr lang="en-US" altLang="en-US"/>
              <a:t>Submission</a:t>
            </a:r>
          </a:p>
        </p:txBody>
      </p:sp>
      <p:sp>
        <p:nvSpPr>
          <p:cNvPr id="2057"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
        <p:nvSpPr>
          <p:cNvPr id="2058"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Tree>
    <p:extLst>
      <p:ext uri="{BB962C8B-B14F-4D97-AF65-F5344CB8AC3E}">
        <p14:creationId xmlns:p14="http://schemas.microsoft.com/office/powerpoint/2010/main" val="2098812939"/>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59087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471373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058810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6703571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doc.: IEEE 802.11-17/0xxxr0</a:t>
            </a:r>
          </a:p>
        </p:txBody>
      </p:sp>
      <p:sp>
        <p:nvSpPr>
          <p:cNvPr id="19459"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May 2017</a:t>
            </a:r>
          </a:p>
        </p:txBody>
      </p:sp>
      <p:sp>
        <p:nvSpPr>
          <p:cNvPr id="19460"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a:t>Dorothy Stanley, HP Enterprise</a:t>
            </a:r>
          </a:p>
        </p:txBody>
      </p:sp>
      <p:sp>
        <p:nvSpPr>
          <p:cNvPr id="19461"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a:t>Page </a:t>
            </a:r>
            <a:fld id="{81CEE20B-EFCB-4243-971C-5ADEB57723BE}" type="slidenum">
              <a:rPr lang="en-US" smtClean="0"/>
              <a:pPr>
                <a:defRPr/>
              </a:pPr>
              <a:t>5</a:t>
            </a:fld>
            <a:endParaRPr lang="en-US"/>
          </a:p>
        </p:txBody>
      </p:sp>
      <p:sp>
        <p:nvSpPr>
          <p:cNvPr id="31750" name="Rectangle 2"/>
          <p:cNvSpPr>
            <a:spLocks noGrp="1" noRot="1" noChangeAspect="1" noChangeArrowheads="1" noTextEdit="1"/>
          </p:cNvSpPr>
          <p:nvPr>
            <p:ph type="sldImg"/>
          </p:nvPr>
        </p:nvSpPr>
        <p:spPr>
          <a:xfrm>
            <a:off x="384175" y="701675"/>
            <a:ext cx="6165850" cy="3468688"/>
          </a:xfrm>
          <a:ln/>
        </p:spPr>
      </p:sp>
      <p:sp>
        <p:nvSpPr>
          <p:cNvPr id="31751"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27484878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3895056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88693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8278572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964349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595599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620340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12186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r>
              <a:rPr lang="en-US"/>
              <a:t>Michael Montemurro, Huawei</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a:t>Slide </a:t>
            </a:r>
            <a:fld id="{B1F1DA77-CFCE-4DC0-B4B1-291C6A6AE146}" type="slidenum">
              <a:rPr lang="en-US" altLang="en-US"/>
              <a:pPr>
                <a:defRPr/>
              </a:pPr>
              <a:t>‹#›</a:t>
            </a:fld>
            <a:endParaRPr lang="en-US" altLang="en-US"/>
          </a:p>
        </p:txBody>
      </p:sp>
    </p:spTree>
    <p:extLst>
      <p:ext uri="{BB962C8B-B14F-4D97-AF65-F5344CB8AC3E}">
        <p14:creationId xmlns:p14="http://schemas.microsoft.com/office/powerpoint/2010/main" val="2614432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a:t>Michael Montemurro, Huawei</a:t>
            </a:r>
          </a:p>
        </p:txBody>
      </p:sp>
      <p:sp>
        <p:nvSpPr>
          <p:cNvPr id="3" name="Rectangle 6"/>
          <p:cNvSpPr>
            <a:spLocks noGrp="1" noChangeArrowheads="1"/>
          </p:cNvSpPr>
          <p:nvPr>
            <p:ph type="sldNum" sz="quarter" idx="11"/>
          </p:nvPr>
        </p:nvSpPr>
        <p:spPr>
          <a:ln/>
        </p:spPr>
        <p:txBody>
          <a:bodyPr/>
          <a:lstStyle>
            <a:lvl1pPr>
              <a:defRPr/>
            </a:lvl1pPr>
          </a:lstStyle>
          <a:p>
            <a:pPr>
              <a:defRPr/>
            </a:pPr>
            <a:r>
              <a:rPr lang="en-US" altLang="en-US"/>
              <a:t>Slide </a:t>
            </a:r>
            <a:fld id="{6835F41C-DEDC-4438-917D-1D94D2D033D6}" type="slidenum">
              <a:rPr lang="en-US" altLang="en-US"/>
              <a:pPr>
                <a:defRPr/>
              </a:pPr>
              <a:t>‹#›</a:t>
            </a:fld>
            <a:endParaRPr lang="en-US" altLang="en-US"/>
          </a:p>
        </p:txBody>
      </p:sp>
    </p:spTree>
    <p:extLst>
      <p:ext uri="{BB962C8B-B14F-4D97-AF65-F5344CB8AC3E}">
        <p14:creationId xmlns:p14="http://schemas.microsoft.com/office/powerpoint/2010/main" val="41650942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a:t>Michael Montemurro, Huawei</a:t>
            </a:r>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0E93BDA3-DD93-4E4E-8EDC-3FA158570F5C}" type="slidenum">
              <a:rPr lang="en-US"/>
              <a:pPr>
                <a:defRPr/>
              </a:pPr>
              <a:t>‹#›</a:t>
            </a:fld>
            <a:endParaRPr lang="en-US"/>
          </a:p>
        </p:txBody>
      </p:sp>
    </p:spTree>
    <p:extLst>
      <p:ext uri="{BB962C8B-B14F-4D97-AF65-F5344CB8AC3E}">
        <p14:creationId xmlns:p14="http://schemas.microsoft.com/office/powerpoint/2010/main" val="15230032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685800"/>
            <a:ext cx="103632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9" name="Rectangle 5"/>
          <p:cNvSpPr>
            <a:spLocks noGrp="1" noChangeArrowheads="1"/>
          </p:cNvSpPr>
          <p:nvPr>
            <p:ph type="ftr" sz="quarter" idx="3"/>
          </p:nvPr>
        </p:nvSpPr>
        <p:spPr bwMode="auto">
          <a:xfrm>
            <a:off x="7721601" y="6475413"/>
            <a:ext cx="3670300" cy="184150"/>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eaLnBrk="0" hangingPunct="0">
              <a:defRPr>
                <a:latin typeface="Times New Roman" pitchFamily="18" charset="0"/>
                <a:ea typeface="+mn-ea"/>
                <a:cs typeface="+mn-cs"/>
              </a:defRPr>
            </a:lvl1pPr>
          </a:lstStyle>
          <a:p>
            <a:pPr>
              <a:defRPr/>
            </a:pPr>
            <a:r>
              <a:rPr lang="en-US"/>
              <a:t>Michael Montemurro, Huawei</a:t>
            </a:r>
          </a:p>
        </p:txBody>
      </p:sp>
      <p:sp>
        <p:nvSpPr>
          <p:cNvPr id="1030" name="Rectangle 6"/>
          <p:cNvSpPr>
            <a:spLocks noGrp="1" noChangeArrowheads="1"/>
          </p:cNvSpPr>
          <p:nvPr>
            <p:ph type="sldNum" sz="quarter" idx="4"/>
          </p:nvPr>
        </p:nvSpPr>
        <p:spPr bwMode="auto">
          <a:xfrm>
            <a:off x="5879100" y="6475413"/>
            <a:ext cx="535403"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eaLnBrk="0" hangingPunct="0">
              <a:defRPr/>
            </a:lvl1pPr>
          </a:lstStyle>
          <a:p>
            <a:pPr>
              <a:defRPr/>
            </a:pPr>
            <a:r>
              <a:rPr lang="en-US" altLang="en-US"/>
              <a:t>Slide </a:t>
            </a:r>
            <a:fld id="{5DFA9695-C1BB-41B2-BF85-AF49C303836D}" type="slidenum">
              <a:rPr lang="en-US" altLang="en-US"/>
              <a:pPr>
                <a:defRPr/>
              </a:pPr>
              <a:t>‹#›</a:t>
            </a:fld>
            <a:endParaRPr lang="en-US" altLang="en-US"/>
          </a:p>
        </p:txBody>
      </p:sp>
      <p:sp>
        <p:nvSpPr>
          <p:cNvPr id="1031" name="Rectangle 7"/>
          <p:cNvSpPr>
            <a:spLocks noChangeArrowheads="1"/>
          </p:cNvSpPr>
          <p:nvPr/>
        </p:nvSpPr>
        <p:spPr bwMode="auto">
          <a:xfrm>
            <a:off x="7901452" y="304027"/>
            <a:ext cx="328301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marL="342900" indent="-342900">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457200">
              <a:defRPr sz="1200">
                <a:solidFill>
                  <a:schemeClr val="tx1"/>
                </a:solidFill>
                <a:latin typeface="Times New Roman" panose="02020603050405020304" pitchFamily="18" charset="0"/>
                <a:ea typeface="MS PGothic" panose="020B0600070205080204" pitchFamily="34" charset="-128"/>
              </a:defRPr>
            </a:lvl5pPr>
            <a:lvl6pPr marL="9144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1371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18288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22860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lvl="4" algn="r">
              <a:defRPr/>
            </a:pPr>
            <a:r>
              <a:rPr lang="en-US" altLang="en-US" sz="1800" b="1" dirty="0"/>
              <a:t>doc.: IEEE 802.11-21/937r4</a:t>
            </a:r>
          </a:p>
        </p:txBody>
      </p:sp>
      <p:sp>
        <p:nvSpPr>
          <p:cNvPr id="2" name="Line 8"/>
          <p:cNvSpPr>
            <a:spLocks noChangeShapeType="1"/>
          </p:cNvSpPr>
          <p:nvPr/>
        </p:nvSpPr>
        <p:spPr bwMode="auto">
          <a:xfrm>
            <a:off x="914400" y="609600"/>
            <a:ext cx="103632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sz="1200"/>
          </a:p>
        </p:txBody>
      </p:sp>
      <p:sp>
        <p:nvSpPr>
          <p:cNvPr id="1033" name="Rectangle 9"/>
          <p:cNvSpPr>
            <a:spLocks noChangeArrowheads="1"/>
          </p:cNvSpPr>
          <p:nvPr/>
        </p:nvSpPr>
        <p:spPr bwMode="auto">
          <a:xfrm>
            <a:off x="914400" y="6475413"/>
            <a:ext cx="102387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defRPr/>
            </a:pPr>
            <a:r>
              <a:rPr lang="en-US" altLang="en-US" sz="1200" dirty="0"/>
              <a:t>Meeting Agenda</a:t>
            </a:r>
          </a:p>
        </p:txBody>
      </p:sp>
      <p:sp>
        <p:nvSpPr>
          <p:cNvPr id="3" name="Line 10"/>
          <p:cNvSpPr>
            <a:spLocks noChangeShapeType="1"/>
          </p:cNvSpPr>
          <p:nvPr/>
        </p:nvSpPr>
        <p:spPr bwMode="auto">
          <a:xfrm>
            <a:off x="914400" y="6477000"/>
            <a:ext cx="10464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sz="1200"/>
          </a:p>
        </p:txBody>
      </p:sp>
      <p:sp>
        <p:nvSpPr>
          <p:cNvPr id="11" name="Rectangle 7"/>
          <p:cNvSpPr>
            <a:spLocks noChangeArrowheads="1"/>
          </p:cNvSpPr>
          <p:nvPr userDrawn="1"/>
        </p:nvSpPr>
        <p:spPr bwMode="auto">
          <a:xfrm>
            <a:off x="914400" y="318315"/>
            <a:ext cx="94256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marL="342900" indent="-342900">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457200">
              <a:defRPr sz="1200">
                <a:solidFill>
                  <a:schemeClr val="tx1"/>
                </a:solidFill>
                <a:latin typeface="Times New Roman" panose="02020603050405020304" pitchFamily="18" charset="0"/>
                <a:ea typeface="MS PGothic" panose="020B0600070205080204" pitchFamily="34" charset="-128"/>
              </a:defRPr>
            </a:lvl5pPr>
            <a:lvl6pPr marL="9144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1371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18288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22860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marL="0" lvl="4">
              <a:defRPr/>
            </a:pPr>
            <a:r>
              <a:rPr lang="en-US" altLang="zh-CN" sz="1800" b="1" dirty="0"/>
              <a:t>July </a:t>
            </a:r>
            <a:r>
              <a:rPr lang="en-US" altLang="en-US" sz="1800" b="1" dirty="0"/>
              <a:t>2021</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hf hdr="0" dt="0"/>
  <p:txStyles>
    <p:titleStyle>
      <a:lvl1pPr algn="ctr" rtl="0" eaLnBrk="0" fontAlgn="base" hangingPunct="0">
        <a:spcBef>
          <a:spcPct val="0"/>
        </a:spcBef>
        <a:spcAft>
          <a:spcPct val="0"/>
        </a:spcAft>
        <a:defRPr sz="3200" b="1">
          <a:solidFill>
            <a:schemeClr val="tx2"/>
          </a:solidFill>
          <a:latin typeface="+mj-lt"/>
          <a:ea typeface="MS PGothic" pitchFamily="34" charset="-128"/>
          <a:cs typeface="MS PGothic" charset="0"/>
        </a:defRPr>
      </a:lvl1pPr>
      <a:lvl2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2pPr>
      <a:lvl3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3pPr>
      <a:lvl4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4pPr>
      <a:lvl5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5pPr>
      <a:lvl6pPr marL="457200" algn="ctr" rtl="0" eaLnBrk="0" fontAlgn="base" hangingPunct="0">
        <a:spcBef>
          <a:spcPct val="0"/>
        </a:spcBef>
        <a:spcAft>
          <a:spcPct val="0"/>
        </a:spcAft>
        <a:defRPr sz="3200" b="1">
          <a:solidFill>
            <a:schemeClr val="tx2"/>
          </a:solidFill>
          <a:latin typeface="Times New Roman" pitchFamily="18" charset="0"/>
        </a:defRPr>
      </a:lvl6pPr>
      <a:lvl7pPr marL="914400" algn="ctr" rtl="0" eaLnBrk="0" fontAlgn="base" hangingPunct="0">
        <a:spcBef>
          <a:spcPct val="0"/>
        </a:spcBef>
        <a:spcAft>
          <a:spcPct val="0"/>
        </a:spcAft>
        <a:defRPr sz="3200" b="1">
          <a:solidFill>
            <a:schemeClr val="tx2"/>
          </a:solidFill>
          <a:latin typeface="Times New Roman" pitchFamily="18" charset="0"/>
        </a:defRPr>
      </a:lvl7pPr>
      <a:lvl8pPr marL="1371600" algn="ctr" rtl="0" eaLnBrk="0" fontAlgn="base" hangingPunct="0">
        <a:spcBef>
          <a:spcPct val="0"/>
        </a:spcBef>
        <a:spcAft>
          <a:spcPct val="0"/>
        </a:spcAft>
        <a:defRPr sz="3200" b="1">
          <a:solidFill>
            <a:schemeClr val="tx2"/>
          </a:solidFill>
          <a:latin typeface="Times New Roman" pitchFamily="18" charset="0"/>
        </a:defRPr>
      </a:lvl8pPr>
      <a:lvl9pPr marL="1828800" algn="ctr" rtl="0" eaLnBrk="0" fontAlgn="base" hangingPunct="0">
        <a:spcBef>
          <a:spcPct val="0"/>
        </a:spcBef>
        <a:spcAft>
          <a:spcPct val="0"/>
        </a:spcAft>
        <a:defRPr sz="32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2pPr>
      <a:lvl3pPr marL="1085850" indent="-228600" algn="l" rtl="0" eaLnBrk="0" fontAlgn="base" hangingPunct="0">
        <a:spcBef>
          <a:spcPct val="20000"/>
        </a:spcBef>
        <a:spcAft>
          <a:spcPct val="0"/>
        </a:spcAft>
        <a:buChar char="•"/>
        <a:defRPr>
          <a:solidFill>
            <a:schemeClr val="tx1"/>
          </a:solidFill>
          <a:latin typeface="+mn-lt"/>
          <a:ea typeface="MS PGothic" pitchFamily="34" charset="-128"/>
          <a:cs typeface="MS PGothic" charset="0"/>
        </a:defRPr>
      </a:lvl3pPr>
      <a:lvl4pPr marL="14287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4pPr>
      <a:lvl5pPr marL="17716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mailto:patcom@ieee.org"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http://standards.ieee.org/develop/policies/bylaws/sect6-7.html#6"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hyperlink" Target="mailto:patcom@ieee.org" TargetMode="External"/><Relationship Id="rId5" Type="http://schemas.openxmlformats.org/officeDocument/2006/relationships/hyperlink" Target="http://standards.ieee.org/about/sasb/patcom/materials.html" TargetMode="External"/><Relationship Id="rId4" Type="http://schemas.openxmlformats.org/officeDocument/2006/relationships/hyperlink" Target="http://standards.ieee.org/develop/policies/opman/sect6.html#6.3"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https://standards.ieee.org/about/policies/bylaws/sect6-7.html#7" TargetMode="External"/><Relationship Id="rId7" Type="http://schemas.openxmlformats.org/officeDocument/2006/relationships/hyperlink" Target="http://standards.ieee.org/develop/policies/best_practices_for_ieee_standards_development_051215.pdf"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hyperlink" Target="http://standards.ieee.org/faqs/copyrights.html/" TargetMode="External"/><Relationship Id="rId5" Type="http://schemas.openxmlformats.org/officeDocument/2006/relationships/hyperlink" Target="https://standards.ieee.org/content/dam/ieee-standards/standards/web/documents/other/permissionltrs.zip" TargetMode="External"/><Relationship Id="rId4" Type="http://schemas.openxmlformats.org/officeDocument/2006/relationships/hyperlink" Target="https://standards.ieee.org/about/policies/opman/sect6.html"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www.ieee.org/about/corporate/governance/p7-8.html"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hyperlink" Target="http://www.ieee.org/about/corporate/governance" TargetMode="External"/><Relationship Id="rId4" Type="http://schemas.openxmlformats.org/officeDocument/2006/relationships/hyperlink" Target="https://www.ieee.org/content/dam/ieee-org/ieee/web/org/about/ieee_code_of_conduct.pdf"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standards.ieee.org/develop/policies/bylaws/sb_bylaws.pdf" TargetMode="External"/><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hyperlink" Target="http://standards.ieee.org/develop/policies/bylaws/sb_bylaws.pdf" TargetMode="External"/><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hyperlink" Target="http://standards.ieee.org/board/pat/faq.pdf" TargetMode="External"/><Relationship Id="rId7" Type="http://schemas.openxmlformats.org/officeDocument/2006/relationships/hyperlink" Target="https://mentor.ieee.org/802.11/dcn/14/11-14-0629-22-0000-802-11-operations-manual.docx"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hyperlink" Target="http://www.ieee.org/web/membership/ethics/code_ethics.html" TargetMode="External"/><Relationship Id="rId5" Type="http://schemas.openxmlformats.org/officeDocument/2006/relationships/hyperlink" Target="http://standards.ieee.org/resources/antitrust-guidelines.pdf" TargetMode="External"/><Relationship Id="rId4" Type="http://schemas.openxmlformats.org/officeDocument/2006/relationships/hyperlink" Target="http://standards.ieee.org/faqs/affiliationFAQ.html"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imat.ieee.org/attendance"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mailto:jrosdahl@ieee.org" TargetMode="External"/><Relationship Id="rId4" Type="http://schemas.openxmlformats.org/officeDocument/2006/relationships/hyperlink" Target="http://mentor.ieee.org/"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ieee802.org/11/Meetings/Meeting_Plan.html" TargetMode="External"/><Relationship Id="rId2" Type="http://schemas.openxmlformats.org/officeDocument/2006/relationships/hyperlink" Target="https://cvent.me/D5LYLq"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mentor.ieee.org/802.11/dcn/21/11-21-0758-05-000m-revme-motions.pptx"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mentor.ieee.org/802.11/dcn/21/11-21-0887-01-000m-telecon-minutes-for-revme-may-24.docx" TargetMode="External"/><Relationship Id="rId2" Type="http://schemas.openxmlformats.org/officeDocument/2006/relationships/hyperlink" Target="https://mentor.ieee.org/802.11/dcn/21/11-21-0840-00-000m-telecon-minutes-for-revme-may-11-13-2021.docx" TargetMode="External"/><Relationship Id="rId1" Type="http://schemas.openxmlformats.org/officeDocument/2006/relationships/slideLayout" Target="../slideLayouts/slideLayout1.xml"/><Relationship Id="rId4" Type="http://schemas.openxmlformats.org/officeDocument/2006/relationships/hyperlink" Target="https://mentor.ieee.org/802.11/dcn/21/11-21-0888-01-000m-telecon-minutes-for-revme-june-telecons.docx"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mentor.ieee.org/802.11/dcn/20/11-20-0177-08-0arc-liaison-to-revmd-on-ess.docx" TargetMode="External"/><Relationship Id="rId2" Type="http://schemas.openxmlformats.org/officeDocument/2006/relationships/hyperlink" Target="https://www.ieee802.org/1/files/public/docs2021/maint-parsons-802.1D_withdrawal_status-0321-v1.pdf"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5E50707-98ED-4145-A9F6-065F4ABFF80D}"/>
              </a:ext>
            </a:extLst>
          </p:cNvPr>
          <p:cNvSpPr>
            <a:spLocks noGrp="1"/>
          </p:cNvSpPr>
          <p:nvPr>
            <p:ph type="ftr" sz="quarter" idx="10"/>
          </p:nvPr>
        </p:nvSpPr>
        <p:spPr/>
        <p:txBody>
          <a:bodyPr/>
          <a:lstStyle/>
          <a:p>
            <a:pPr>
              <a:defRPr/>
            </a:pPr>
            <a:r>
              <a:rPr lang="en-US"/>
              <a:t>Michael Montemurro, Huawei</a:t>
            </a:r>
          </a:p>
        </p:txBody>
      </p:sp>
      <p:sp>
        <p:nvSpPr>
          <p:cNvPr id="3" name="Slide Number Placeholder 2">
            <a:extLst>
              <a:ext uri="{FF2B5EF4-FFF2-40B4-BE49-F238E27FC236}">
                <a16:creationId xmlns:a16="http://schemas.microsoft.com/office/drawing/2014/main" id="{12F4FC0A-8470-4D50-BF11-A989BDCF2C78}"/>
              </a:ext>
            </a:extLst>
          </p:cNvPr>
          <p:cNvSpPr>
            <a:spLocks noGrp="1"/>
          </p:cNvSpPr>
          <p:nvPr>
            <p:ph type="sldNum" sz="quarter" idx="11"/>
          </p:nvPr>
        </p:nvSpPr>
        <p:spPr>
          <a:xfrm>
            <a:off x="5930396" y="6475413"/>
            <a:ext cx="432811" cy="184666"/>
          </a:xfrm>
        </p:spPr>
        <p:txBody>
          <a:bodyPr/>
          <a:lstStyle/>
          <a:p>
            <a:pPr>
              <a:defRPr/>
            </a:pPr>
            <a:r>
              <a:rPr lang="en-US" altLang="en-US"/>
              <a:t>Slide </a:t>
            </a:r>
            <a:fld id="{6835F41C-DEDC-4438-917D-1D94D2D033D6}" type="slidenum">
              <a:rPr lang="en-US" altLang="en-US" smtClean="0"/>
              <a:pPr>
                <a:defRPr/>
              </a:pPr>
              <a:t>1</a:t>
            </a:fld>
            <a:endParaRPr lang="en-US" altLang="en-US"/>
          </a:p>
        </p:txBody>
      </p:sp>
      <p:sp>
        <p:nvSpPr>
          <p:cNvPr id="4" name="Rectangle 2">
            <a:extLst>
              <a:ext uri="{FF2B5EF4-FFF2-40B4-BE49-F238E27FC236}">
                <a16:creationId xmlns:a16="http://schemas.microsoft.com/office/drawing/2014/main" id="{27F8E238-240A-4782-BD7C-888A610FFE0E}"/>
              </a:ext>
            </a:extLst>
          </p:cNvPr>
          <p:cNvSpPr txBox="1">
            <a:spLocks noChangeArrowheads="1"/>
          </p:cNvSpPr>
          <p:nvPr/>
        </p:nvSpPr>
        <p:spPr>
          <a:xfrm>
            <a:off x="2209800" y="685800"/>
            <a:ext cx="7924800" cy="1066800"/>
          </a:xfrm>
          <a:prstGeom prst="rect">
            <a:avLst/>
          </a:prstGeom>
        </p:spPr>
        <p:txBody>
          <a:bodyPr/>
          <a:lstStyle>
            <a:lvl1pPr algn="ctr" rtl="0" eaLnBrk="0" fontAlgn="base" hangingPunct="0">
              <a:spcBef>
                <a:spcPct val="0"/>
              </a:spcBef>
              <a:spcAft>
                <a:spcPct val="0"/>
              </a:spcAft>
              <a:defRPr sz="3200" b="1">
                <a:solidFill>
                  <a:schemeClr val="tx2"/>
                </a:solidFill>
                <a:latin typeface="+mj-lt"/>
                <a:ea typeface="MS PGothic" pitchFamily="34" charset="-128"/>
                <a:cs typeface="MS PGothic" charset="0"/>
              </a:defRPr>
            </a:lvl1pPr>
            <a:lvl2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2pPr>
            <a:lvl3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3pPr>
            <a:lvl4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4pPr>
            <a:lvl5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5pPr>
            <a:lvl6pPr marL="457200" algn="ctr" rtl="0" eaLnBrk="0" fontAlgn="base" hangingPunct="0">
              <a:spcBef>
                <a:spcPct val="0"/>
              </a:spcBef>
              <a:spcAft>
                <a:spcPct val="0"/>
              </a:spcAft>
              <a:defRPr sz="3200" b="1">
                <a:solidFill>
                  <a:schemeClr val="tx2"/>
                </a:solidFill>
                <a:latin typeface="Times New Roman" pitchFamily="18" charset="0"/>
              </a:defRPr>
            </a:lvl6pPr>
            <a:lvl7pPr marL="914400" algn="ctr" rtl="0" eaLnBrk="0" fontAlgn="base" hangingPunct="0">
              <a:spcBef>
                <a:spcPct val="0"/>
              </a:spcBef>
              <a:spcAft>
                <a:spcPct val="0"/>
              </a:spcAft>
              <a:defRPr sz="3200" b="1">
                <a:solidFill>
                  <a:schemeClr val="tx2"/>
                </a:solidFill>
                <a:latin typeface="Times New Roman" pitchFamily="18" charset="0"/>
              </a:defRPr>
            </a:lvl7pPr>
            <a:lvl8pPr marL="1371600" algn="ctr" rtl="0" eaLnBrk="0" fontAlgn="base" hangingPunct="0">
              <a:spcBef>
                <a:spcPct val="0"/>
              </a:spcBef>
              <a:spcAft>
                <a:spcPct val="0"/>
              </a:spcAft>
              <a:defRPr sz="3200" b="1">
                <a:solidFill>
                  <a:schemeClr val="tx2"/>
                </a:solidFill>
                <a:latin typeface="Times New Roman" pitchFamily="18" charset="0"/>
              </a:defRPr>
            </a:lvl8pPr>
            <a:lvl9pPr marL="1828800" algn="ctr" rtl="0" eaLnBrk="0" fontAlgn="base" hangingPunct="0">
              <a:spcBef>
                <a:spcPct val="0"/>
              </a:spcBef>
              <a:spcAft>
                <a:spcPct val="0"/>
              </a:spcAft>
              <a:defRPr sz="3200" b="1">
                <a:solidFill>
                  <a:schemeClr val="tx2"/>
                </a:solidFill>
                <a:latin typeface="Times New Roman" pitchFamily="18" charset="0"/>
              </a:defRPr>
            </a:lvl9pPr>
          </a:lstStyle>
          <a:p>
            <a:r>
              <a:rPr lang="en-US" altLang="en-US" kern="0" dirty="0" err="1"/>
              <a:t>TGm</a:t>
            </a:r>
            <a:r>
              <a:rPr lang="en-US" altLang="en-US" kern="0" dirty="0"/>
              <a:t> Agenda - July 2021 Session</a:t>
            </a:r>
          </a:p>
        </p:txBody>
      </p:sp>
      <p:sp>
        <p:nvSpPr>
          <p:cNvPr id="5" name="Rectangle 6">
            <a:extLst>
              <a:ext uri="{FF2B5EF4-FFF2-40B4-BE49-F238E27FC236}">
                <a16:creationId xmlns:a16="http://schemas.microsoft.com/office/drawing/2014/main" id="{5C289E12-1085-4168-A398-0F7249308ABA}"/>
              </a:ext>
            </a:extLst>
          </p:cNvPr>
          <p:cNvSpPr txBox="1">
            <a:spLocks noChangeArrowheads="1"/>
          </p:cNvSpPr>
          <p:nvPr/>
        </p:nvSpPr>
        <p:spPr>
          <a:xfrm>
            <a:off x="1982788" y="1241571"/>
            <a:ext cx="7772400" cy="381000"/>
          </a:xfrm>
          <a:prstGeom prst="rect">
            <a:avLst/>
          </a:prstGeom>
        </p:spPr>
        <p:txBody>
          <a:bodyPr/>
          <a:lstStyle>
            <a:lvl1pPr marL="342900" indent="-342900" algn="l" rtl="0" eaLnBrk="0" fontAlgn="base" hangingPunct="0">
              <a:spcBef>
                <a:spcPct val="20000"/>
              </a:spcBef>
              <a:spcAft>
                <a:spcPct val="0"/>
              </a:spcAft>
              <a:buChar char="•"/>
              <a:defRPr sz="2400" b="1">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2pPr>
            <a:lvl3pPr marL="1085850" indent="-228600" algn="l" rtl="0" eaLnBrk="0" fontAlgn="base" hangingPunct="0">
              <a:spcBef>
                <a:spcPct val="20000"/>
              </a:spcBef>
              <a:spcAft>
                <a:spcPct val="0"/>
              </a:spcAft>
              <a:buChar char="•"/>
              <a:defRPr>
                <a:solidFill>
                  <a:schemeClr val="tx1"/>
                </a:solidFill>
                <a:latin typeface="+mn-lt"/>
                <a:ea typeface="MS PGothic" pitchFamily="34" charset="-128"/>
                <a:cs typeface="MS PGothic" charset="0"/>
              </a:defRPr>
            </a:lvl3pPr>
            <a:lvl4pPr marL="14287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4pPr>
            <a:lvl5pPr marL="17716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algn="ctr">
              <a:lnSpc>
                <a:spcPct val="90000"/>
              </a:lnSpc>
              <a:buFontTx/>
              <a:buNone/>
            </a:pPr>
            <a:r>
              <a:rPr lang="en-US" altLang="en-US" sz="2000" kern="0" dirty="0"/>
              <a:t>Date:</a:t>
            </a:r>
            <a:r>
              <a:rPr lang="en-US" altLang="en-US" sz="2000" b="0" kern="0" dirty="0"/>
              <a:t> 2021-07-15</a:t>
            </a:r>
          </a:p>
        </p:txBody>
      </p:sp>
      <p:graphicFrame>
        <p:nvGraphicFramePr>
          <p:cNvPr id="6" name="Object 11">
            <a:extLst>
              <a:ext uri="{FF2B5EF4-FFF2-40B4-BE49-F238E27FC236}">
                <a16:creationId xmlns:a16="http://schemas.microsoft.com/office/drawing/2014/main" id="{5DED06DA-EE4D-40C6-9AB6-747267BE2806}"/>
              </a:ext>
            </a:extLst>
          </p:cNvPr>
          <p:cNvGraphicFramePr>
            <a:graphicFrameLocks noChangeAspect="1"/>
          </p:cNvGraphicFramePr>
          <p:nvPr>
            <p:extLst>
              <p:ext uri="{D42A27DB-BD31-4B8C-83A1-F6EECF244321}">
                <p14:modId xmlns:p14="http://schemas.microsoft.com/office/powerpoint/2010/main" val="3923730753"/>
              </p:ext>
            </p:extLst>
          </p:nvPr>
        </p:nvGraphicFramePr>
        <p:xfrm>
          <a:off x="2047875" y="2274888"/>
          <a:ext cx="8097838" cy="2500312"/>
        </p:xfrm>
        <a:graphic>
          <a:graphicData uri="http://schemas.openxmlformats.org/presentationml/2006/ole">
            <mc:AlternateContent xmlns:mc="http://schemas.openxmlformats.org/markup-compatibility/2006">
              <mc:Choice xmlns:v="urn:schemas-microsoft-com:vml" Requires="v">
                <p:oleObj name="Document" r:id="rId2" imgW="8249760" imgH="2544840" progId="Word.Document.8">
                  <p:embed/>
                </p:oleObj>
              </mc:Choice>
              <mc:Fallback>
                <p:oleObj name="Document" r:id="rId2" imgW="8249760" imgH="2544840" progId="Word.Document.8">
                  <p:embed/>
                  <p:pic>
                    <p:nvPicPr>
                      <p:cNvPr id="6" name="Object 11">
                        <a:extLst>
                          <a:ext uri="{FF2B5EF4-FFF2-40B4-BE49-F238E27FC236}">
                            <a16:creationId xmlns:a16="http://schemas.microsoft.com/office/drawing/2014/main" id="{5DED06DA-EE4D-40C6-9AB6-747267BE2806}"/>
                          </a:ext>
                        </a:extLst>
                      </p:cNvPr>
                      <p:cNvPicPr>
                        <a:picLocks noChangeAspect="1" noChangeArrowheads="1"/>
                      </p:cNvPicPr>
                      <p:nvPr/>
                    </p:nvPicPr>
                    <p:blipFill>
                      <a:blip r:embed="rId3"/>
                      <a:srcRect/>
                      <a:stretch>
                        <a:fillRect/>
                      </a:stretch>
                    </p:blipFill>
                    <p:spPr bwMode="auto">
                      <a:xfrm>
                        <a:off x="2047875" y="2274888"/>
                        <a:ext cx="8097838" cy="25003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 name="Rectangle 12">
            <a:extLst>
              <a:ext uri="{FF2B5EF4-FFF2-40B4-BE49-F238E27FC236}">
                <a16:creationId xmlns:a16="http://schemas.microsoft.com/office/drawing/2014/main" id="{8E041250-97D7-46D2-AEEC-E733E6175A8A}"/>
              </a:ext>
            </a:extLst>
          </p:cNvPr>
          <p:cNvSpPr>
            <a:spLocks noChangeArrowheads="1"/>
          </p:cNvSpPr>
          <p:nvPr/>
        </p:nvSpPr>
        <p:spPr bwMode="auto">
          <a:xfrm>
            <a:off x="2057400" y="1939925"/>
            <a:ext cx="1447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a:buFontTx/>
              <a:buNone/>
            </a:pPr>
            <a:r>
              <a:rPr lang="en-US" altLang="en-US" sz="2000" dirty="0"/>
              <a:t>Authors:</a:t>
            </a:r>
            <a:endParaRPr lang="en-US" altLang="en-US" sz="2000" b="0" dirty="0"/>
          </a:p>
        </p:txBody>
      </p:sp>
    </p:spTree>
    <p:extLst>
      <p:ext uri="{BB962C8B-B14F-4D97-AF65-F5344CB8AC3E}">
        <p14:creationId xmlns:p14="http://schemas.microsoft.com/office/powerpoint/2010/main" val="28227436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12E63CB-7AA4-47E9-A213-073D8CADFEE1}"/>
              </a:ext>
            </a:extLst>
          </p:cNvPr>
          <p:cNvSpPr>
            <a:spLocks noGrp="1"/>
          </p:cNvSpPr>
          <p:nvPr>
            <p:ph idx="1"/>
          </p:nvPr>
        </p:nvSpPr>
        <p:spPr>
          <a:xfrm>
            <a:off x="2209800" y="2022663"/>
            <a:ext cx="7772400" cy="4114800"/>
          </a:xfrm>
        </p:spPr>
        <p:txBody>
          <a:bodyPr/>
          <a:lstStyle/>
          <a:p>
            <a:pPr>
              <a:lnSpc>
                <a:spcPct val="80000"/>
              </a:lnSpc>
            </a:pPr>
            <a:r>
              <a:rPr lang="en-US" altLang="en-US" sz="2000" dirty="0"/>
              <a:t>Next call: Monday July 26</a:t>
            </a:r>
          </a:p>
          <a:p>
            <a:pPr marL="0" indent="0">
              <a:lnSpc>
                <a:spcPct val="80000"/>
              </a:lnSpc>
              <a:buNone/>
            </a:pPr>
            <a:endParaRPr lang="en-US" altLang="en-US" sz="2000" dirty="0"/>
          </a:p>
          <a:p>
            <a:pPr>
              <a:lnSpc>
                <a:spcPct val="80000"/>
              </a:lnSpc>
            </a:pPr>
            <a:r>
              <a:rPr lang="en-US" altLang="en-US" sz="2000" dirty="0"/>
              <a:t>Aug 9, 16, 23, 30, Sep 27 – Monday 10am ET, 2hrs </a:t>
            </a:r>
          </a:p>
          <a:p>
            <a:pPr lvl="1">
              <a:lnSpc>
                <a:spcPct val="80000"/>
              </a:lnSpc>
            </a:pPr>
            <a:r>
              <a:rPr lang="en-US" altLang="en-US" sz="1600" dirty="0"/>
              <a:t>with motions on the 23</a:t>
            </a:r>
            <a:r>
              <a:rPr lang="en-US" altLang="en-US" sz="1600" baseline="30000" dirty="0"/>
              <a:t>rd</a:t>
            </a:r>
            <a:endParaRPr lang="en-US" altLang="en-US" sz="1600" dirty="0"/>
          </a:p>
          <a:p>
            <a:pPr>
              <a:lnSpc>
                <a:spcPct val="80000"/>
              </a:lnSpc>
            </a:pPr>
            <a:r>
              <a:rPr lang="en-US" altLang="en-US" sz="2000" dirty="0"/>
              <a:t>For the September Interim: Tues, Wed</a:t>
            </a:r>
            <a:r>
              <a:rPr lang="en-US" altLang="en-US" sz="2000"/>
              <a:t>, Thurs, Monday </a:t>
            </a:r>
            <a:r>
              <a:rPr lang="en-US" altLang="en-US" sz="2000" dirty="0"/>
              <a:t>Sep 20 4-6 PM ET session</a:t>
            </a:r>
          </a:p>
        </p:txBody>
      </p:sp>
      <p:sp>
        <p:nvSpPr>
          <p:cNvPr id="4" name="Title 3">
            <a:extLst>
              <a:ext uri="{FF2B5EF4-FFF2-40B4-BE49-F238E27FC236}">
                <a16:creationId xmlns:a16="http://schemas.microsoft.com/office/drawing/2014/main" id="{2D54C6BD-C858-48E4-ADDB-E13D7A95204A}"/>
              </a:ext>
            </a:extLst>
          </p:cNvPr>
          <p:cNvSpPr>
            <a:spLocks noGrp="1"/>
          </p:cNvSpPr>
          <p:nvPr>
            <p:ph type="title"/>
          </p:nvPr>
        </p:nvSpPr>
        <p:spPr/>
        <p:txBody>
          <a:bodyPr/>
          <a:lstStyle/>
          <a:p>
            <a:r>
              <a:rPr lang="en-CA" dirty="0"/>
              <a:t>Teleconference – Meeting plan until July</a:t>
            </a:r>
          </a:p>
        </p:txBody>
      </p:sp>
      <p:sp>
        <p:nvSpPr>
          <p:cNvPr id="2" name="Footer Placeholder 1">
            <a:extLst>
              <a:ext uri="{FF2B5EF4-FFF2-40B4-BE49-F238E27FC236}">
                <a16:creationId xmlns:a16="http://schemas.microsoft.com/office/drawing/2014/main" id="{ED124A4A-423D-4E3C-9AD0-6A363399DA6B}"/>
              </a:ext>
            </a:extLst>
          </p:cNvPr>
          <p:cNvSpPr>
            <a:spLocks noGrp="1"/>
          </p:cNvSpPr>
          <p:nvPr>
            <p:ph type="ftr" sz="quarter" idx="10"/>
          </p:nvPr>
        </p:nvSpPr>
        <p:spPr/>
        <p:txBody>
          <a:bodyPr/>
          <a:lstStyle/>
          <a:p>
            <a:pPr>
              <a:defRPr/>
            </a:pPr>
            <a:r>
              <a:rPr lang="en-US"/>
              <a:t>Michael Montemurro, Huawei</a:t>
            </a:r>
          </a:p>
        </p:txBody>
      </p:sp>
      <p:sp>
        <p:nvSpPr>
          <p:cNvPr id="3" name="Slide Number Placeholder 2">
            <a:extLst>
              <a:ext uri="{FF2B5EF4-FFF2-40B4-BE49-F238E27FC236}">
                <a16:creationId xmlns:a16="http://schemas.microsoft.com/office/drawing/2014/main" id="{7BC7C395-02DA-4E32-87CE-F3AA0F9A11C9}"/>
              </a:ext>
            </a:extLst>
          </p:cNvPr>
          <p:cNvSpPr>
            <a:spLocks noGrp="1"/>
          </p:cNvSpPr>
          <p:nvPr>
            <p:ph type="sldNum" sz="quarter" idx="11"/>
          </p:nvPr>
        </p:nvSpPr>
        <p:spPr>
          <a:xfrm>
            <a:off x="5930396" y="6475413"/>
            <a:ext cx="432811" cy="184666"/>
          </a:xfrm>
        </p:spPr>
        <p:txBody>
          <a:bodyPr/>
          <a:lstStyle/>
          <a:p>
            <a:pPr>
              <a:defRPr/>
            </a:pPr>
            <a:r>
              <a:rPr lang="en-US" altLang="en-US"/>
              <a:t>Slide </a:t>
            </a:r>
            <a:fld id="{6835F41C-DEDC-4438-917D-1D94D2D033D6}" type="slidenum">
              <a:rPr lang="en-US" altLang="en-US" smtClean="0"/>
              <a:pPr>
                <a:defRPr/>
              </a:pPr>
              <a:t>10</a:t>
            </a:fld>
            <a:endParaRPr lang="en-US" altLang="en-US"/>
          </a:p>
        </p:txBody>
      </p:sp>
    </p:spTree>
    <p:extLst>
      <p:ext uri="{BB962C8B-B14F-4D97-AF65-F5344CB8AC3E}">
        <p14:creationId xmlns:p14="http://schemas.microsoft.com/office/powerpoint/2010/main" val="30561789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9BE49A66-10E4-482A-B44C-8B941F90CD2C}"/>
              </a:ext>
            </a:extLst>
          </p:cNvPr>
          <p:cNvSpPr>
            <a:spLocks noGrp="1"/>
          </p:cNvSpPr>
          <p:nvPr>
            <p:ph type="title"/>
          </p:nvPr>
        </p:nvSpPr>
        <p:spPr/>
        <p:txBody>
          <a:bodyPr/>
          <a:lstStyle/>
          <a:p>
            <a:r>
              <a:rPr lang="en-CA" dirty="0"/>
              <a:t>References</a:t>
            </a:r>
          </a:p>
        </p:txBody>
      </p:sp>
      <p:sp>
        <p:nvSpPr>
          <p:cNvPr id="9" name="Content Placeholder 8">
            <a:extLst>
              <a:ext uri="{FF2B5EF4-FFF2-40B4-BE49-F238E27FC236}">
                <a16:creationId xmlns:a16="http://schemas.microsoft.com/office/drawing/2014/main" id="{20939F91-CE37-4F18-912A-ADD7E6A2777F}"/>
              </a:ext>
            </a:extLst>
          </p:cNvPr>
          <p:cNvSpPr>
            <a:spLocks noGrp="1"/>
          </p:cNvSpPr>
          <p:nvPr>
            <p:ph idx="1"/>
          </p:nvPr>
        </p:nvSpPr>
        <p:spPr/>
        <p:txBody>
          <a:bodyPr/>
          <a:lstStyle/>
          <a:p>
            <a:pPr marL="0" indent="0">
              <a:buNone/>
            </a:pPr>
            <a:endParaRPr lang="en-CA" sz="2000" dirty="0"/>
          </a:p>
        </p:txBody>
      </p:sp>
      <p:sp>
        <p:nvSpPr>
          <p:cNvPr id="6" name="Footer Placeholder 5">
            <a:extLst>
              <a:ext uri="{FF2B5EF4-FFF2-40B4-BE49-F238E27FC236}">
                <a16:creationId xmlns:a16="http://schemas.microsoft.com/office/drawing/2014/main" id="{68E5C1F5-AABE-49FB-9C5B-1CCBA1F4BBF1}"/>
              </a:ext>
            </a:extLst>
          </p:cNvPr>
          <p:cNvSpPr>
            <a:spLocks noGrp="1"/>
          </p:cNvSpPr>
          <p:nvPr>
            <p:ph type="ftr" sz="quarter" idx="10"/>
          </p:nvPr>
        </p:nvSpPr>
        <p:spPr/>
        <p:txBody>
          <a:bodyPr/>
          <a:lstStyle/>
          <a:p>
            <a:pPr>
              <a:defRPr/>
            </a:pPr>
            <a:r>
              <a:rPr lang="en-US"/>
              <a:t>Michael Montemurro, Huawei</a:t>
            </a:r>
          </a:p>
        </p:txBody>
      </p:sp>
      <p:sp>
        <p:nvSpPr>
          <p:cNvPr id="7" name="Slide Number Placeholder 6">
            <a:extLst>
              <a:ext uri="{FF2B5EF4-FFF2-40B4-BE49-F238E27FC236}">
                <a16:creationId xmlns:a16="http://schemas.microsoft.com/office/drawing/2014/main" id="{0340304E-4FD7-4EA3-923C-381ECACBF3D5}"/>
              </a:ext>
            </a:extLst>
          </p:cNvPr>
          <p:cNvSpPr>
            <a:spLocks noGrp="1"/>
          </p:cNvSpPr>
          <p:nvPr>
            <p:ph type="sldNum" sz="quarter" idx="11"/>
          </p:nvPr>
        </p:nvSpPr>
        <p:spPr>
          <a:xfrm>
            <a:off x="5930396" y="6475413"/>
            <a:ext cx="432811" cy="184666"/>
          </a:xfrm>
        </p:spPr>
        <p:txBody>
          <a:bodyPr/>
          <a:lstStyle/>
          <a:p>
            <a:pPr>
              <a:defRPr/>
            </a:pPr>
            <a:r>
              <a:rPr lang="en-US"/>
              <a:t>Slide </a:t>
            </a:r>
            <a:fld id="{0E93BDA3-DD93-4E4E-8EDC-3FA158570F5C}" type="slidenum">
              <a:rPr lang="en-US" smtClean="0"/>
              <a:pPr>
                <a:defRPr/>
              </a:pPr>
              <a:t>11</a:t>
            </a:fld>
            <a:endParaRPr lang="en-US"/>
          </a:p>
        </p:txBody>
      </p:sp>
    </p:spTree>
    <p:extLst>
      <p:ext uri="{BB962C8B-B14F-4D97-AF65-F5344CB8AC3E}">
        <p14:creationId xmlns:p14="http://schemas.microsoft.com/office/powerpoint/2010/main" val="22734745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1"/>
          </p:nvPr>
        </p:nvSpPr>
        <p:spPr>
          <a:xfrm>
            <a:off x="7415925" y="6475413"/>
            <a:ext cx="509755" cy="18466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GB" altLang="en-US" sz="1200" b="0"/>
              <a:t>Slide </a:t>
            </a:r>
            <a:fld id="{ACB74CED-02C4-451C-81A1-54AA048A0B81}" type="slidenum">
              <a:rPr lang="en-GB" altLang="en-US" sz="1200" b="0"/>
              <a:pPr>
                <a:spcBef>
                  <a:spcPct val="0"/>
                </a:spcBef>
                <a:buFontTx/>
                <a:buNone/>
              </a:pPr>
              <a:t>12</a:t>
            </a:fld>
            <a:endParaRPr lang="en-GB" altLang="en-US" sz="1200" b="0"/>
          </a:p>
        </p:txBody>
      </p:sp>
      <p:sp>
        <p:nvSpPr>
          <p:cNvPr id="10243" name="Rectangle 3"/>
          <p:cNvSpPr>
            <a:spLocks noChangeArrowheads="1"/>
          </p:cNvSpPr>
          <p:nvPr/>
        </p:nvSpPr>
        <p:spPr bwMode="auto">
          <a:xfrm>
            <a:off x="2057400" y="228600"/>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endParaRPr lang="en-US" altLang="en-US" sz="2000" u="sng">
              <a:solidFill>
                <a:schemeClr val="tx2"/>
              </a:solidFill>
              <a:latin typeface="Helvetica" panose="020B0604020202020204" pitchFamily="34" charset="0"/>
            </a:endParaRPr>
          </a:p>
        </p:txBody>
      </p:sp>
      <p:sp>
        <p:nvSpPr>
          <p:cNvPr id="21509" name="Rectangle 4"/>
          <p:cNvSpPr>
            <a:spLocks noChangeArrowheads="1"/>
          </p:cNvSpPr>
          <p:nvPr/>
        </p:nvSpPr>
        <p:spPr bwMode="auto">
          <a:xfrm>
            <a:off x="2209800" y="1501776"/>
            <a:ext cx="7848600" cy="520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30188" indent="-230188">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630238"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087438" indent="-28575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nSpc>
                <a:spcPct val="80000"/>
              </a:lnSpc>
              <a:defRPr/>
            </a:pPr>
            <a:endParaRPr lang="en-US" altLang="en-US" sz="400" u="sng" dirty="0">
              <a:solidFill>
                <a:srgbClr val="FF0000"/>
              </a:solidFill>
            </a:endParaRPr>
          </a:p>
          <a:p>
            <a:pPr algn="just">
              <a:defRPr/>
            </a:pPr>
            <a:r>
              <a:rPr lang="en-US" altLang="en-US" sz="1800" dirty="0"/>
              <a:t>Participants shall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p>
          <a:p>
            <a:pPr algn="just">
              <a:defRPr/>
            </a:pPr>
            <a:endParaRPr lang="en-US" altLang="en-US" sz="1800" dirty="0"/>
          </a:p>
          <a:p>
            <a:pPr algn="just">
              <a:defRPr/>
            </a:pPr>
            <a:r>
              <a:rPr lang="en-US" altLang="en-US" sz="1800" dirty="0"/>
              <a:t>Participants should inform the IEEE (or cause the IEEE to be informed) of the identity of any other holders of potential Essential Patent Claims</a:t>
            </a:r>
          </a:p>
          <a:p>
            <a:pPr marL="0" indent="0" algn="just">
              <a:buNone/>
              <a:defRPr/>
            </a:pPr>
            <a:endParaRPr lang="en-US" altLang="en-US" sz="1600" dirty="0"/>
          </a:p>
          <a:p>
            <a:pPr marL="0" indent="0" algn="ctr">
              <a:buNone/>
              <a:defRPr/>
            </a:pPr>
            <a:r>
              <a:rPr lang="en-US" altLang="en-US" sz="3200" dirty="0">
                <a:latin typeface="+mj-lt"/>
                <a:cs typeface="Calibri" panose="020F0502020204030204" pitchFamily="34" charset="0"/>
              </a:rPr>
              <a:t>Early identification of holders of potential Essential Patent Claims is encouraged</a:t>
            </a:r>
          </a:p>
          <a:p>
            <a:pPr algn="just">
              <a:defRPr/>
            </a:pPr>
            <a:endParaRPr lang="en-US" altLang="en-US" sz="1600" dirty="0"/>
          </a:p>
        </p:txBody>
      </p:sp>
      <p:sp>
        <p:nvSpPr>
          <p:cNvPr id="10245" name="Rectangle 2"/>
          <p:cNvSpPr txBox="1">
            <a:spLocks noChangeArrowheads="1"/>
          </p:cNvSpPr>
          <p:nvPr/>
        </p:nvSpPr>
        <p:spPr bwMode="auto">
          <a:xfrm>
            <a:off x="2133600" y="533400"/>
            <a:ext cx="7924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3200">
                <a:solidFill>
                  <a:schemeClr val="tx2"/>
                </a:solidFill>
              </a:rPr>
              <a:t>Participants have a duty to inform the IEEE</a:t>
            </a:r>
          </a:p>
        </p:txBody>
      </p:sp>
      <p:sp>
        <p:nvSpPr>
          <p:cNvPr id="10246" name="Footer Placeholder 4"/>
          <p:cNvSpPr>
            <a:spLocks noGrp="1"/>
          </p:cNvSpPr>
          <p:nvPr>
            <p:ph type="ftr" sz="quarter" idx="10"/>
          </p:nvPr>
        </p:nvSpPr>
        <p:spPr>
          <a:xfrm>
            <a:off x="7620001" y="6475413"/>
            <a:ext cx="24479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Michael Montemurro, Huawei</a:t>
            </a:r>
          </a:p>
        </p:txBody>
      </p:sp>
      <p:sp>
        <p:nvSpPr>
          <p:cNvPr id="10247" name="Text Box 5"/>
          <p:cNvSpPr txBox="1">
            <a:spLocks noChangeArrowheads="1"/>
          </p:cNvSpPr>
          <p:nvPr/>
        </p:nvSpPr>
        <p:spPr bwMode="auto">
          <a:xfrm>
            <a:off x="1524000" y="6172201"/>
            <a:ext cx="952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800" u="sng"/>
              <a:t>Slide #1</a:t>
            </a:r>
            <a:endParaRPr lang="en-US" altLang="en-US" b="0"/>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1"/>
          </p:nvPr>
        </p:nvSpPr>
        <p:spPr>
          <a:xfrm>
            <a:off x="7418778" y="6475413"/>
            <a:ext cx="504049" cy="18466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GB" altLang="en-US" sz="1200" b="0"/>
              <a:t>Slide </a:t>
            </a:r>
            <a:fld id="{4C2C82FC-35C6-4DD5-81BB-F21CC8C32E82}" type="slidenum">
              <a:rPr lang="en-GB" altLang="en-US" sz="1200" b="0"/>
              <a:pPr>
                <a:spcBef>
                  <a:spcPct val="0"/>
                </a:spcBef>
                <a:buFontTx/>
                <a:buNone/>
              </a:pPr>
              <a:t>13</a:t>
            </a:fld>
            <a:endParaRPr lang="en-GB" altLang="en-US" sz="1200" b="0"/>
          </a:p>
        </p:txBody>
      </p:sp>
      <p:sp>
        <p:nvSpPr>
          <p:cNvPr id="11267" name="Rectangle 3"/>
          <p:cNvSpPr>
            <a:spLocks noChangeArrowheads="1"/>
          </p:cNvSpPr>
          <p:nvPr/>
        </p:nvSpPr>
        <p:spPr bwMode="auto">
          <a:xfrm>
            <a:off x="2057400" y="228600"/>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endParaRPr lang="en-US" altLang="en-US" sz="2000" u="sng">
              <a:solidFill>
                <a:schemeClr val="tx2"/>
              </a:solidFill>
              <a:latin typeface="Helvetica" panose="020B0604020202020204" pitchFamily="34" charset="0"/>
            </a:endParaRPr>
          </a:p>
        </p:txBody>
      </p:sp>
      <p:sp>
        <p:nvSpPr>
          <p:cNvPr id="21509" name="Rectangle 4"/>
          <p:cNvSpPr>
            <a:spLocks noChangeArrowheads="1"/>
          </p:cNvSpPr>
          <p:nvPr/>
        </p:nvSpPr>
        <p:spPr bwMode="auto">
          <a:xfrm>
            <a:off x="2209800" y="1501776"/>
            <a:ext cx="7848600" cy="520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30188" indent="-230188">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630238"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087438" indent="-28575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just">
              <a:lnSpc>
                <a:spcPct val="80000"/>
              </a:lnSpc>
              <a:defRPr/>
            </a:pPr>
            <a:endParaRPr lang="en-US" altLang="en-US" sz="400" u="sng" dirty="0">
              <a:solidFill>
                <a:srgbClr val="FF0000"/>
              </a:solidFill>
            </a:endParaRPr>
          </a:p>
          <a:p>
            <a:pPr algn="just">
              <a:defRPr/>
            </a:pPr>
            <a:r>
              <a:rPr lang="en-US" altLang="en-US" sz="1800" dirty="0"/>
              <a:t>Cause an LOA to be submitted to the IEEE-SA (</a:t>
            </a:r>
            <a:r>
              <a:rPr lang="en-US" altLang="en-US" sz="1800" dirty="0">
                <a:hlinkClick r:id="rId3"/>
              </a:rPr>
              <a:t>patcom@ieee.org</a:t>
            </a:r>
            <a:r>
              <a:rPr lang="en-US" altLang="en-US" sz="1800" dirty="0"/>
              <a:t>); or</a:t>
            </a:r>
          </a:p>
          <a:p>
            <a:pPr algn="just">
              <a:defRPr/>
            </a:pPr>
            <a:endParaRPr lang="en-US" altLang="en-US" sz="1800" dirty="0"/>
          </a:p>
          <a:p>
            <a:pPr algn="just">
              <a:defRPr/>
            </a:pPr>
            <a:r>
              <a:rPr lang="en-US" altLang="en-US" sz="1800" dirty="0"/>
              <a:t>Provide the chair of this group with the identity of the holder(s) of any and all such claims as soon as possible; or</a:t>
            </a:r>
          </a:p>
          <a:p>
            <a:pPr algn="just">
              <a:defRPr/>
            </a:pPr>
            <a:endParaRPr lang="en-US" altLang="en-US" sz="1800" dirty="0"/>
          </a:p>
          <a:p>
            <a:pPr algn="just">
              <a:defRPr/>
            </a:pPr>
            <a:r>
              <a:rPr lang="en-US" altLang="en-US" sz="1800" dirty="0"/>
              <a:t>Speak up now and respond to this Call for Potentially Essential Patents</a:t>
            </a:r>
          </a:p>
          <a:p>
            <a:pPr algn="just">
              <a:defRPr/>
            </a:pPr>
            <a:endParaRPr lang="en-US" altLang="en-US" sz="1800" dirty="0"/>
          </a:p>
          <a:p>
            <a:pPr algn="just">
              <a:defRPr/>
            </a:pPr>
            <a:r>
              <a:rPr lang="en-US" altLang="en-US" sz="1800" dirty="0"/>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p>
          <a:p>
            <a:pPr marL="0" indent="0" algn="just">
              <a:buNone/>
              <a:defRPr/>
            </a:pPr>
            <a:br>
              <a:rPr lang="en-US" altLang="en-US" sz="1800" dirty="0"/>
            </a:br>
            <a:endParaRPr lang="en-US" altLang="en-US" sz="1800" dirty="0"/>
          </a:p>
        </p:txBody>
      </p:sp>
      <p:sp>
        <p:nvSpPr>
          <p:cNvPr id="11269" name="Rectangle 2"/>
          <p:cNvSpPr txBox="1">
            <a:spLocks noChangeArrowheads="1"/>
          </p:cNvSpPr>
          <p:nvPr/>
        </p:nvSpPr>
        <p:spPr bwMode="auto">
          <a:xfrm>
            <a:off x="2057400" y="533400"/>
            <a:ext cx="7924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3200">
                <a:solidFill>
                  <a:schemeClr val="tx2"/>
                </a:solidFill>
              </a:rPr>
              <a:t>Ways to inform IEEE</a:t>
            </a:r>
          </a:p>
        </p:txBody>
      </p:sp>
      <p:sp>
        <p:nvSpPr>
          <p:cNvPr id="11270" name="Footer Placeholder 4"/>
          <p:cNvSpPr>
            <a:spLocks noGrp="1"/>
          </p:cNvSpPr>
          <p:nvPr>
            <p:ph type="ftr" sz="quarter" idx="10"/>
          </p:nvPr>
        </p:nvSpPr>
        <p:spPr>
          <a:xfrm>
            <a:off x="7620001" y="6475413"/>
            <a:ext cx="24479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Michael Montemurro, Huawei</a:t>
            </a:r>
          </a:p>
        </p:txBody>
      </p:sp>
      <p:sp>
        <p:nvSpPr>
          <p:cNvPr id="11271" name="Text Box 5"/>
          <p:cNvSpPr txBox="1">
            <a:spLocks noChangeArrowheads="1"/>
          </p:cNvSpPr>
          <p:nvPr/>
        </p:nvSpPr>
        <p:spPr bwMode="auto">
          <a:xfrm>
            <a:off x="1524000" y="6172200"/>
            <a:ext cx="9604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800" u="sng"/>
              <a:t>Slide #2</a:t>
            </a:r>
            <a:endParaRPr lang="en-US" altLang="en-US" b="0"/>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ChangeArrowheads="1"/>
          </p:cNvSpPr>
          <p:nvPr/>
        </p:nvSpPr>
        <p:spPr bwMode="auto">
          <a:xfrm>
            <a:off x="2057400" y="609600"/>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endParaRPr lang="en-GB" altLang="en-US" sz="1200" u="sng">
              <a:solidFill>
                <a:srgbClr val="000099"/>
              </a:solidFill>
              <a:latin typeface="Helvetica" panose="020B0604020202020204" pitchFamily="34" charset="0"/>
            </a:endParaRPr>
          </a:p>
        </p:txBody>
      </p:sp>
      <p:sp>
        <p:nvSpPr>
          <p:cNvPr id="12291" name="Rectangle 4"/>
          <p:cNvSpPr>
            <a:spLocks noChangeArrowheads="1"/>
          </p:cNvSpPr>
          <p:nvPr/>
        </p:nvSpPr>
        <p:spPr bwMode="auto">
          <a:xfrm>
            <a:off x="2209800" y="1447800"/>
            <a:ext cx="78486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30188" indent="-230188">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630238"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nSpc>
                <a:spcPct val="80000"/>
              </a:lnSpc>
              <a:buClr>
                <a:srgbClr val="CC3300"/>
              </a:buClr>
              <a:buSzPct val="50000"/>
              <a:buFont typeface="Monotype Sorts" charset="2"/>
              <a:buChar char="l"/>
            </a:pPr>
            <a:endParaRPr lang="en-US" altLang="en-US" sz="700" b="0" u="sng">
              <a:solidFill>
                <a:srgbClr val="FF0000"/>
              </a:solidFill>
              <a:latin typeface="Arial" panose="020B0604020202020204" pitchFamily="34" charset="0"/>
            </a:endParaRPr>
          </a:p>
          <a:p>
            <a:pPr algn="just">
              <a:lnSpc>
                <a:spcPct val="80000"/>
              </a:lnSpc>
              <a:spcAft>
                <a:spcPct val="40000"/>
              </a:spcAft>
              <a:buSzPct val="50000"/>
              <a:buFont typeface="Monotype Sorts" charset="2"/>
              <a:buChar char="l"/>
            </a:pPr>
            <a:r>
              <a:rPr lang="en-US" altLang="en-US" sz="1800">
                <a:cs typeface="Times New Roman" panose="02020603050405020304" pitchFamily="18" charset="0"/>
              </a:rPr>
              <a:t>All IEEE-SA standards meetings shall be conducted in compliance with all applicable laws, including antitrust and competition laws. </a:t>
            </a:r>
          </a:p>
          <a:p>
            <a:pPr lvl="1" algn="just">
              <a:lnSpc>
                <a:spcPct val="80000"/>
              </a:lnSpc>
              <a:spcAft>
                <a:spcPct val="40000"/>
              </a:spcAft>
              <a:buFont typeface="Times New Roman" panose="02020603050405020304" pitchFamily="18" charset="0"/>
              <a:buChar char="−"/>
            </a:pPr>
            <a:r>
              <a:rPr lang="en-US" altLang="en-US" sz="1800">
                <a:cs typeface="Times New Roman" panose="02020603050405020304" pitchFamily="18" charset="0"/>
              </a:rPr>
              <a:t>Don’t discuss the interpretation, validity, or essentiality of patents/patent claims. </a:t>
            </a:r>
          </a:p>
          <a:p>
            <a:pPr lvl="1" algn="just">
              <a:lnSpc>
                <a:spcPct val="80000"/>
              </a:lnSpc>
              <a:spcAft>
                <a:spcPct val="40000"/>
              </a:spcAft>
              <a:buFont typeface="Times New Roman" panose="02020603050405020304" pitchFamily="18" charset="0"/>
              <a:buChar char="−"/>
            </a:pPr>
            <a:r>
              <a:rPr lang="en-US" altLang="en-US" sz="1800">
                <a:cs typeface="Times New Roman" panose="02020603050405020304" pitchFamily="18" charset="0"/>
              </a:rPr>
              <a:t>Don’t discuss specific license rates, terms, or conditions.</a:t>
            </a:r>
          </a:p>
          <a:p>
            <a:pPr lvl="1" algn="just">
              <a:lnSpc>
                <a:spcPct val="80000"/>
              </a:lnSpc>
              <a:spcAft>
                <a:spcPct val="40000"/>
              </a:spcAft>
              <a:buFont typeface="Times New Roman" panose="02020603050405020304" pitchFamily="18" charset="0"/>
              <a:buChar char="−"/>
            </a:pPr>
            <a:r>
              <a:rPr lang="en-US" altLang="en-US" sz="1800">
                <a:cs typeface="Times New Roman" panose="02020603050405020304" pitchFamily="18" charset="0"/>
              </a:rPr>
              <a:t>Relative costs of different technical approaches that include relative costs of patent licensing terms may be discussed in standards development meetings. </a:t>
            </a:r>
          </a:p>
          <a:p>
            <a:pPr lvl="1" algn="just">
              <a:lnSpc>
                <a:spcPct val="80000"/>
              </a:lnSpc>
              <a:spcAft>
                <a:spcPct val="40000"/>
              </a:spcAft>
              <a:buFont typeface="Times New Roman" panose="02020603050405020304" pitchFamily="18" charset="0"/>
              <a:buChar char="−"/>
            </a:pPr>
            <a:r>
              <a:rPr lang="en-US" altLang="en-US" sz="1800">
                <a:cs typeface="Times New Roman" panose="02020603050405020304" pitchFamily="18" charset="0"/>
              </a:rPr>
              <a:t>Technical considerations remain the primary focus</a:t>
            </a:r>
          </a:p>
          <a:p>
            <a:pPr lvl="1" algn="just">
              <a:lnSpc>
                <a:spcPct val="80000"/>
              </a:lnSpc>
              <a:spcAft>
                <a:spcPct val="40000"/>
              </a:spcAft>
              <a:buFont typeface="Times New Roman" panose="02020603050405020304" pitchFamily="18" charset="0"/>
              <a:buChar char="−"/>
            </a:pPr>
            <a:r>
              <a:rPr lang="en-US" altLang="en-US" sz="1800">
                <a:cs typeface="Times New Roman" panose="02020603050405020304" pitchFamily="18" charset="0"/>
              </a:rPr>
              <a:t>Don’t discuss or engage in the fixing of product prices, allocation of customers, or division of sales markets.</a:t>
            </a:r>
          </a:p>
          <a:p>
            <a:pPr lvl="1" algn="just">
              <a:lnSpc>
                <a:spcPct val="80000"/>
              </a:lnSpc>
              <a:spcAft>
                <a:spcPct val="40000"/>
              </a:spcAft>
              <a:buFont typeface="Times New Roman" panose="02020603050405020304" pitchFamily="18" charset="0"/>
              <a:buChar char="−"/>
            </a:pPr>
            <a:r>
              <a:rPr lang="en-US" altLang="en-US" sz="1800">
                <a:cs typeface="Times New Roman" panose="02020603050405020304" pitchFamily="18" charset="0"/>
              </a:rPr>
              <a:t>Don’t discuss the status or substance of ongoing or threatened litigation.</a:t>
            </a:r>
          </a:p>
          <a:p>
            <a:pPr lvl="1" algn="just">
              <a:lnSpc>
                <a:spcPct val="80000"/>
              </a:lnSpc>
              <a:spcAft>
                <a:spcPct val="40000"/>
              </a:spcAft>
              <a:buFont typeface="Times New Roman" panose="02020603050405020304" pitchFamily="18" charset="0"/>
              <a:buChar char="−"/>
            </a:pPr>
            <a:r>
              <a:rPr lang="en-US" altLang="en-US" sz="1800">
                <a:cs typeface="Times New Roman" panose="02020603050405020304" pitchFamily="18" charset="0"/>
              </a:rPr>
              <a:t>Don’t be silent if inappropriate topics are discussed … do formally object.</a:t>
            </a:r>
          </a:p>
          <a:p>
            <a:pPr algn="ctr">
              <a:lnSpc>
                <a:spcPct val="80000"/>
              </a:lnSpc>
              <a:buClr>
                <a:srgbClr val="CC3300"/>
              </a:buClr>
              <a:buSzPct val="50000"/>
              <a:buFont typeface="Monotype Sorts" charset="2"/>
              <a:buNone/>
            </a:pPr>
            <a:r>
              <a:rPr lang="en-US" altLang="en-US" sz="1000">
                <a:cs typeface="Times New Roman" panose="02020603050405020304" pitchFamily="18" charset="0"/>
              </a:rPr>
              <a:t>---------------------------------------------------------------   </a:t>
            </a:r>
          </a:p>
          <a:p>
            <a:pPr algn="ctr">
              <a:lnSpc>
                <a:spcPct val="80000"/>
              </a:lnSpc>
              <a:buClr>
                <a:srgbClr val="CC3300"/>
              </a:buClr>
              <a:buSzPct val="50000"/>
              <a:buFont typeface="Monotype Sorts" charset="2"/>
              <a:buNone/>
            </a:pPr>
            <a:r>
              <a:rPr lang="en-US" altLang="en-US" sz="1200">
                <a:cs typeface="Times New Roman" panose="02020603050405020304" pitchFamily="18" charset="0"/>
              </a:rPr>
              <a:t>For more details, see IEEE-SA Standards Board Operations Manual, clause 5.3.10 and </a:t>
            </a:r>
            <a:br>
              <a:rPr lang="en-US" altLang="en-US" sz="1200">
                <a:cs typeface="Times New Roman" panose="02020603050405020304" pitchFamily="18" charset="0"/>
              </a:rPr>
            </a:br>
            <a:r>
              <a:rPr lang="en-US" altLang="en-US" sz="1200">
                <a:cs typeface="Times New Roman" panose="02020603050405020304" pitchFamily="18" charset="0"/>
              </a:rPr>
              <a:t>Antitrust and Competition Policy: What You Need to Know at http://standards.ieee.org/develop/policies/antitrust.pdf</a:t>
            </a:r>
          </a:p>
        </p:txBody>
      </p:sp>
      <p:sp>
        <p:nvSpPr>
          <p:cNvPr id="12292" name="Rectangle 2"/>
          <p:cNvSpPr txBox="1">
            <a:spLocks noChangeArrowheads="1"/>
          </p:cNvSpPr>
          <p:nvPr/>
        </p:nvSpPr>
        <p:spPr bwMode="auto">
          <a:xfrm>
            <a:off x="2209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3200">
                <a:solidFill>
                  <a:schemeClr val="tx2"/>
                </a:solidFill>
              </a:rPr>
              <a:t>Other Guideline for IEEE WG meetings</a:t>
            </a:r>
          </a:p>
        </p:txBody>
      </p:sp>
      <p:sp>
        <p:nvSpPr>
          <p:cNvPr id="12293" name="Slide Number Placeholder 5"/>
          <p:cNvSpPr>
            <a:spLocks noGrp="1"/>
          </p:cNvSpPr>
          <p:nvPr>
            <p:ph type="sldNum" sz="quarter" idx="11"/>
          </p:nvPr>
        </p:nvSpPr>
        <p:spPr>
          <a:xfrm>
            <a:off x="7415925" y="6475413"/>
            <a:ext cx="509755" cy="18466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Slide </a:t>
            </a:r>
            <a:fld id="{0B133AFC-0E33-4D9E-982B-9D1A062E4145}" type="slidenum">
              <a:rPr lang="en-US" altLang="en-US" sz="1200" b="0"/>
              <a:pPr>
                <a:spcBef>
                  <a:spcPct val="0"/>
                </a:spcBef>
                <a:buFontTx/>
                <a:buNone/>
              </a:pPr>
              <a:t>14</a:t>
            </a:fld>
            <a:endParaRPr lang="en-US" altLang="en-US" sz="1200" b="0"/>
          </a:p>
        </p:txBody>
      </p:sp>
      <p:sp>
        <p:nvSpPr>
          <p:cNvPr id="12294" name="Footer Placeholder 4"/>
          <p:cNvSpPr>
            <a:spLocks noGrp="1"/>
          </p:cNvSpPr>
          <p:nvPr>
            <p:ph type="ftr" sz="quarter" idx="10"/>
          </p:nvPr>
        </p:nvSpPr>
        <p:spPr>
          <a:xfrm>
            <a:off x="7620001" y="6475413"/>
            <a:ext cx="24479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Michael Montemurro, Huawei</a:t>
            </a:r>
          </a:p>
        </p:txBody>
      </p:sp>
      <p:sp>
        <p:nvSpPr>
          <p:cNvPr id="12295" name="Text Box 4"/>
          <p:cNvSpPr txBox="1">
            <a:spLocks noChangeArrowheads="1"/>
          </p:cNvSpPr>
          <p:nvPr/>
        </p:nvSpPr>
        <p:spPr bwMode="auto">
          <a:xfrm>
            <a:off x="1524000" y="6172201"/>
            <a:ext cx="952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800" u="sng"/>
              <a:t>Slide #3</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ChangeArrowheads="1"/>
          </p:cNvSpPr>
          <p:nvPr/>
        </p:nvSpPr>
        <p:spPr bwMode="auto">
          <a:xfrm>
            <a:off x="2057400" y="609600"/>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endParaRPr lang="en-GB" altLang="en-US" sz="1200" u="sng">
              <a:solidFill>
                <a:srgbClr val="000099"/>
              </a:solidFill>
              <a:latin typeface="Helvetica" panose="020B0604020202020204" pitchFamily="34" charset="0"/>
            </a:endParaRPr>
          </a:p>
        </p:txBody>
      </p:sp>
      <p:sp>
        <p:nvSpPr>
          <p:cNvPr id="13315" name="Rectangle 4"/>
          <p:cNvSpPr>
            <a:spLocks noChangeArrowheads="1"/>
          </p:cNvSpPr>
          <p:nvPr/>
        </p:nvSpPr>
        <p:spPr bwMode="auto">
          <a:xfrm>
            <a:off x="2209800" y="1295400"/>
            <a:ext cx="78486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30188" indent="-230188">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230188" indent="-230188">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687388" indent="-230188">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144588" indent="-230188">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nSpc>
                <a:spcPct val="80000"/>
              </a:lnSpc>
              <a:buClr>
                <a:srgbClr val="CC3300"/>
              </a:buClr>
              <a:buSzPct val="50000"/>
              <a:buFont typeface="Monotype Sorts" charset="2"/>
              <a:buChar char="l"/>
            </a:pPr>
            <a:endParaRPr lang="en-US" altLang="en-US" sz="2000" b="0" u="sng">
              <a:solidFill>
                <a:srgbClr val="FF0000"/>
              </a:solidFill>
              <a:latin typeface="Arial" panose="020B0604020202020204" pitchFamily="34" charset="0"/>
            </a:endParaRPr>
          </a:p>
          <a:p>
            <a:pPr algn="just">
              <a:spcAft>
                <a:spcPts val="550"/>
              </a:spcAft>
              <a:buClr>
                <a:srgbClr val="CC3300"/>
              </a:buClr>
              <a:buSzPct val="50000"/>
              <a:buNone/>
            </a:pPr>
            <a:r>
              <a:rPr lang="en-US" altLang="en-US" sz="1800"/>
              <a:t>The patent policy and the procedures used to execute that policy are documented in the:</a:t>
            </a:r>
          </a:p>
          <a:p>
            <a:pPr>
              <a:spcAft>
                <a:spcPts val="550"/>
              </a:spcAft>
              <a:buSzPct val="50000"/>
              <a:buFont typeface="Monotype Sorts" charset="2"/>
              <a:buChar char="l"/>
            </a:pPr>
            <a:r>
              <a:rPr lang="en-US" altLang="en-US" sz="1800"/>
              <a:t>IEEE-SA Standards Board Bylaws (</a:t>
            </a:r>
            <a:r>
              <a:rPr lang="en-US" altLang="en-US" sz="1800">
                <a:hlinkClick r:id="rId3"/>
              </a:rPr>
              <a:t>http://standards.ieee.org/develop/policies/bylaws/sect6-7.html#6</a:t>
            </a:r>
            <a:r>
              <a:rPr lang="en-US" altLang="en-US" sz="1800"/>
              <a:t>)  </a:t>
            </a:r>
          </a:p>
          <a:p>
            <a:pPr>
              <a:spcAft>
                <a:spcPts val="550"/>
              </a:spcAft>
              <a:buSzPct val="50000"/>
              <a:buFont typeface="Monotype Sorts" charset="2"/>
              <a:buChar char="l"/>
            </a:pPr>
            <a:r>
              <a:rPr lang="en-US" altLang="en-US" sz="1800"/>
              <a:t>IEEE-SA Standards Board Operations Manual (</a:t>
            </a:r>
            <a:r>
              <a:rPr lang="en-US" altLang="en-US" sz="1800">
                <a:hlinkClick r:id="rId4"/>
              </a:rPr>
              <a:t>http://standards.ieee.org/develop/policies/opman/sect6.html#6.3</a:t>
            </a:r>
            <a:r>
              <a:rPr lang="en-US" altLang="en-US" sz="1800"/>
              <a:t>)</a:t>
            </a:r>
          </a:p>
          <a:p>
            <a:pPr>
              <a:spcBef>
                <a:spcPts val="1800"/>
              </a:spcBef>
              <a:spcAft>
                <a:spcPts val="550"/>
              </a:spcAft>
              <a:buClr>
                <a:srgbClr val="CC3300"/>
              </a:buClr>
              <a:buSzPct val="50000"/>
              <a:buNone/>
            </a:pPr>
            <a:r>
              <a:rPr lang="en-US" altLang="en-US" sz="1800"/>
              <a:t>Material about the patent policy is available at </a:t>
            </a:r>
            <a:r>
              <a:rPr lang="en-US" altLang="en-US" sz="1800">
                <a:hlinkClick r:id="rId5"/>
              </a:rPr>
              <a:t>http://standards.ieee.org/about/sasb/patcom/materials.html</a:t>
            </a:r>
            <a:endParaRPr lang="en-US" altLang="en-US" sz="1800"/>
          </a:p>
          <a:p>
            <a:pPr algn="just">
              <a:spcBef>
                <a:spcPts val="1800"/>
              </a:spcBef>
              <a:spcAft>
                <a:spcPts val="550"/>
              </a:spcAft>
              <a:buClr>
                <a:srgbClr val="CC3300"/>
              </a:buClr>
              <a:buSzPct val="50000"/>
              <a:buNone/>
            </a:pPr>
            <a:r>
              <a:rPr lang="en-US" altLang="en-US" sz="1800">
                <a:cs typeface="Calibri" panose="020F0502020204030204" pitchFamily="34" charset="0"/>
              </a:rPr>
              <a:t>If you have questions, contact the IEEE-SA Standards Board Patent Committee Administrator at </a:t>
            </a:r>
            <a:r>
              <a:rPr lang="en-US" altLang="en-US" sz="1800">
                <a:cs typeface="Calibri" panose="020F0502020204030204" pitchFamily="34" charset="0"/>
                <a:hlinkClick r:id="rId6"/>
              </a:rPr>
              <a:t>patcom@ieee.org</a:t>
            </a:r>
            <a:endParaRPr lang="en-US" altLang="en-US" sz="1800">
              <a:cs typeface="Calibri" panose="020F0502020204030204" pitchFamily="34" charset="0"/>
            </a:endParaRPr>
          </a:p>
          <a:p>
            <a:pPr algn="just">
              <a:spcBef>
                <a:spcPts val="1800"/>
              </a:spcBef>
              <a:spcAft>
                <a:spcPts val="550"/>
              </a:spcAft>
              <a:buClr>
                <a:srgbClr val="CC3300"/>
              </a:buClr>
              <a:buSzPct val="50000"/>
              <a:buNone/>
            </a:pPr>
            <a:endParaRPr lang="en-US" altLang="en-US" sz="1800">
              <a:cs typeface="Calibri" panose="020F0502020204030204" pitchFamily="34" charset="0"/>
            </a:endParaRPr>
          </a:p>
          <a:p>
            <a:pPr algn="just">
              <a:spcAft>
                <a:spcPts val="550"/>
              </a:spcAft>
              <a:buClr>
                <a:srgbClr val="CC3300"/>
              </a:buClr>
              <a:buSzPct val="50000"/>
              <a:buNone/>
            </a:pPr>
            <a:endParaRPr lang="en-US" altLang="en-US" sz="1800">
              <a:cs typeface="Calibri" panose="020F0502020204030204" pitchFamily="34" charset="0"/>
            </a:endParaRPr>
          </a:p>
          <a:p>
            <a:pPr algn="just">
              <a:spcAft>
                <a:spcPts val="550"/>
              </a:spcAft>
              <a:buClr>
                <a:srgbClr val="CC3300"/>
              </a:buClr>
              <a:buSzPct val="50000"/>
              <a:buFont typeface="Monotype Sorts" charset="2"/>
              <a:buChar char="l"/>
            </a:pPr>
            <a:endParaRPr lang="en-US" altLang="en-US">
              <a:cs typeface="Calibri" panose="020F0502020204030204" pitchFamily="34" charset="0"/>
            </a:endParaRPr>
          </a:p>
          <a:p>
            <a:pPr>
              <a:lnSpc>
                <a:spcPct val="80000"/>
              </a:lnSpc>
              <a:spcAft>
                <a:spcPct val="40000"/>
              </a:spcAft>
              <a:buClr>
                <a:srgbClr val="CC3300"/>
              </a:buClr>
              <a:buSzPct val="50000"/>
              <a:buFont typeface="Monotype Sorts" charset="2"/>
              <a:buChar char="l"/>
            </a:pPr>
            <a:endParaRPr lang="en-US" altLang="en-US" sz="1200">
              <a:cs typeface="Times New Roman" panose="02020603050405020304" pitchFamily="18" charset="0"/>
            </a:endParaRPr>
          </a:p>
        </p:txBody>
      </p:sp>
      <p:sp>
        <p:nvSpPr>
          <p:cNvPr id="13316" name="Rectangle 2"/>
          <p:cNvSpPr txBox="1">
            <a:spLocks noChangeArrowheads="1"/>
          </p:cNvSpPr>
          <p:nvPr/>
        </p:nvSpPr>
        <p:spPr bwMode="auto">
          <a:xfrm>
            <a:off x="2209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3200">
                <a:solidFill>
                  <a:schemeClr val="tx2"/>
                </a:solidFill>
              </a:rPr>
              <a:t>Patent related information</a:t>
            </a:r>
          </a:p>
        </p:txBody>
      </p:sp>
      <p:sp>
        <p:nvSpPr>
          <p:cNvPr id="13317" name="Slide Number Placeholder 5"/>
          <p:cNvSpPr>
            <a:spLocks noGrp="1"/>
          </p:cNvSpPr>
          <p:nvPr>
            <p:ph type="sldNum" sz="quarter" idx="11"/>
          </p:nvPr>
        </p:nvSpPr>
        <p:spPr>
          <a:xfrm>
            <a:off x="7415925" y="6475413"/>
            <a:ext cx="509755" cy="18466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Slide </a:t>
            </a:r>
            <a:fld id="{4C3A51F8-B52A-4D59-8BAA-7FAA032BE274}" type="slidenum">
              <a:rPr lang="en-US" altLang="en-US" sz="1200" b="0"/>
              <a:pPr>
                <a:spcBef>
                  <a:spcPct val="0"/>
                </a:spcBef>
                <a:buFontTx/>
                <a:buNone/>
              </a:pPr>
              <a:t>15</a:t>
            </a:fld>
            <a:endParaRPr lang="en-US" altLang="en-US" sz="1200" b="0"/>
          </a:p>
        </p:txBody>
      </p:sp>
      <p:sp>
        <p:nvSpPr>
          <p:cNvPr id="13318" name="Footer Placeholder 4"/>
          <p:cNvSpPr>
            <a:spLocks noGrp="1"/>
          </p:cNvSpPr>
          <p:nvPr>
            <p:ph type="ftr" sz="quarter" idx="10"/>
          </p:nvPr>
        </p:nvSpPr>
        <p:spPr>
          <a:xfrm>
            <a:off x="7620001" y="6475413"/>
            <a:ext cx="24479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Michael Montemurro, Huawei</a:t>
            </a:r>
          </a:p>
        </p:txBody>
      </p:sp>
      <p:sp>
        <p:nvSpPr>
          <p:cNvPr id="13319" name="Text Box 5"/>
          <p:cNvSpPr txBox="1">
            <a:spLocks noChangeArrowheads="1"/>
          </p:cNvSpPr>
          <p:nvPr/>
        </p:nvSpPr>
        <p:spPr bwMode="auto">
          <a:xfrm>
            <a:off x="1524000" y="6172201"/>
            <a:ext cx="952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800" u="sng"/>
              <a:t>Slide #4</a:t>
            </a:r>
            <a:endParaRPr lang="en-US" altLang="en-US" b="0"/>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1"/>
          </p:nvPr>
        </p:nvSpPr>
        <p:spPr>
          <a:xfrm>
            <a:off x="7415925" y="6475413"/>
            <a:ext cx="509755" cy="18466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GB" altLang="en-US" sz="1200" b="0"/>
              <a:t>Slide </a:t>
            </a:r>
            <a:fld id="{AC393B81-2A37-4AC6-B37C-A7C340EF8F51}" type="slidenum">
              <a:rPr lang="en-GB" altLang="en-US" sz="1200" b="0"/>
              <a:pPr>
                <a:spcBef>
                  <a:spcPct val="0"/>
                </a:spcBef>
                <a:buFontTx/>
                <a:buNone/>
              </a:pPr>
              <a:t>16</a:t>
            </a:fld>
            <a:endParaRPr lang="en-GB" altLang="en-US" sz="1200" b="0"/>
          </a:p>
        </p:txBody>
      </p:sp>
      <p:sp>
        <p:nvSpPr>
          <p:cNvPr id="14339" name="Rectangle 2"/>
          <p:cNvSpPr>
            <a:spLocks noGrp="1" noChangeArrowheads="1"/>
          </p:cNvSpPr>
          <p:nvPr>
            <p:ph type="body" idx="1"/>
          </p:nvPr>
        </p:nvSpPr>
        <p:spPr>
          <a:xfrm>
            <a:off x="2209800" y="1676400"/>
            <a:ext cx="7848600" cy="4648200"/>
          </a:xfrm>
        </p:spPr>
        <p:txBody>
          <a:bodyPr/>
          <a:lstStyle/>
          <a:p>
            <a:pPr algn="just">
              <a:buFont typeface="Arial" panose="020B0604020202020204" pitchFamily="34" charset="0"/>
              <a:buChar char="•"/>
            </a:pPr>
            <a:r>
              <a:rPr lang="en-US" altLang="en-US" sz="2133" dirty="0"/>
              <a:t>By participating in this activity, you agree to comply with the IEEE Code of Ethics, all applicable laws, and all IEEE policies and procedures including, but not limited to, the IEEE SA Copyright Policy. </a:t>
            </a:r>
          </a:p>
          <a:p>
            <a:pPr marL="457200" indent="-457200" algn="just">
              <a:spcBef>
                <a:spcPts val="0"/>
              </a:spcBef>
              <a:spcAft>
                <a:spcPts val="0"/>
              </a:spcAft>
              <a:buClr>
                <a:srgbClr val="CC3300"/>
              </a:buClr>
              <a:buSzPct val="50000"/>
              <a:buFont typeface="Arial" panose="020B0604020202020204" pitchFamily="34" charset="0"/>
              <a:buChar char="•"/>
            </a:pPr>
            <a:endParaRPr lang="en-US" altLang="en-US" sz="2933" dirty="0">
              <a:latin typeface="Calibri" pitchFamily="34" charset="0"/>
              <a:cs typeface="Calibri" pitchFamily="34" charset="0"/>
            </a:endParaRPr>
          </a:p>
          <a:p>
            <a:pPr marL="857250" lvl="1" indent="-342900" algn="just">
              <a:buSzPct val="150000"/>
              <a:buFont typeface="Arial" panose="020B0604020202020204" pitchFamily="34" charset="0"/>
              <a:buChar char="•"/>
            </a:pPr>
            <a:r>
              <a:rPr lang="en-US" altLang="en-US" sz="1800" dirty="0"/>
              <a:t>Previously Published material (copyright assertion indicated) shall not be presented/submitted to the Working Group nor incorporated into a Working Group draft unless permission is granted. </a:t>
            </a:r>
          </a:p>
          <a:p>
            <a:pPr marL="857250" lvl="1" indent="-342900" algn="just">
              <a:buSzPct val="150000"/>
              <a:buFont typeface="Arial" panose="020B0604020202020204" pitchFamily="34" charset="0"/>
              <a:buChar char="•"/>
            </a:pPr>
            <a:r>
              <a:rPr lang="en-US" altLang="en-US" sz="1800" dirty="0"/>
              <a:t>Prior to presentation or submission, you shall notify the Working Group Chair of previously Published material and should assist the Chair in obtaining copyright permission acceptable to IEEE SA.</a:t>
            </a:r>
          </a:p>
          <a:p>
            <a:pPr marL="857250" lvl="1" indent="-342900" algn="just">
              <a:buSzPct val="150000"/>
              <a:buFont typeface="Arial" panose="020B0604020202020204" pitchFamily="34" charset="0"/>
              <a:buChar char="•"/>
            </a:pPr>
            <a:r>
              <a:rPr lang="en-US" altLang="en-US" sz="1800" dirty="0"/>
              <a:t>For material that is not previously Published, IEEE is automatically granted a license to use any material that is presented or submitted.</a:t>
            </a:r>
          </a:p>
          <a:p>
            <a:pPr marL="1257300" lvl="2" indent="-342900" algn="just">
              <a:buSzPct val="150000"/>
              <a:buFont typeface="Arial" panose="020B0604020202020204" pitchFamily="34" charset="0"/>
              <a:buChar char="•"/>
            </a:pPr>
            <a:endParaRPr lang="en-US" altLang="en-US" sz="1867" dirty="0"/>
          </a:p>
        </p:txBody>
      </p:sp>
      <p:sp>
        <p:nvSpPr>
          <p:cNvPr id="14340" name="Footer Placeholder 4"/>
          <p:cNvSpPr>
            <a:spLocks noGrp="1"/>
          </p:cNvSpPr>
          <p:nvPr>
            <p:ph type="ftr" sz="quarter" idx="10"/>
          </p:nvPr>
        </p:nvSpPr>
        <p:spPr>
          <a:xfrm>
            <a:off x="7543801" y="6475413"/>
            <a:ext cx="25241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Michael Montemurro, Huawei</a:t>
            </a:r>
          </a:p>
        </p:txBody>
      </p:sp>
      <p:sp>
        <p:nvSpPr>
          <p:cNvPr id="14341" name="Rectangle 2"/>
          <p:cNvSpPr txBox="1">
            <a:spLocks noChangeArrowheads="1"/>
          </p:cNvSpPr>
          <p:nvPr/>
        </p:nvSpPr>
        <p:spPr bwMode="auto">
          <a:xfrm>
            <a:off x="2209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2800" dirty="0"/>
              <a:t>IEEE SA Copyright Policy</a:t>
            </a:r>
            <a:endParaRPr lang="en-US" altLang="en-US" sz="2800" dirty="0">
              <a:solidFill>
                <a:schemeClr val="tx2"/>
              </a:solidFill>
            </a:endParaRPr>
          </a:p>
        </p:txBody>
      </p:sp>
      <p:sp>
        <p:nvSpPr>
          <p:cNvPr id="14342" name="Text Box 5"/>
          <p:cNvSpPr txBox="1">
            <a:spLocks noChangeArrowheads="1"/>
          </p:cNvSpPr>
          <p:nvPr/>
        </p:nvSpPr>
        <p:spPr bwMode="auto">
          <a:xfrm>
            <a:off x="1524000" y="6172200"/>
            <a:ext cx="9604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800" u="sng"/>
              <a:t>Slide #5</a:t>
            </a:r>
            <a:endParaRPr lang="en-US" altLang="en-US" b="0"/>
          </a:p>
        </p:txBody>
      </p:sp>
    </p:spTree>
    <p:extLst>
      <p:ext uri="{BB962C8B-B14F-4D97-AF65-F5344CB8AC3E}">
        <p14:creationId xmlns:p14="http://schemas.microsoft.com/office/powerpoint/2010/main" val="83939501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1"/>
          </p:nvPr>
        </p:nvSpPr>
        <p:spPr>
          <a:xfrm>
            <a:off x="7415925" y="6475413"/>
            <a:ext cx="509755" cy="18466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GB" altLang="en-US" sz="1200" b="0"/>
              <a:t>Slide </a:t>
            </a:r>
            <a:fld id="{AC393B81-2A37-4AC6-B37C-A7C340EF8F51}" type="slidenum">
              <a:rPr lang="en-GB" altLang="en-US" sz="1200" b="0"/>
              <a:pPr>
                <a:spcBef>
                  <a:spcPct val="0"/>
                </a:spcBef>
                <a:buFontTx/>
                <a:buNone/>
              </a:pPr>
              <a:t>17</a:t>
            </a:fld>
            <a:endParaRPr lang="en-GB" altLang="en-US" sz="1200" b="0"/>
          </a:p>
        </p:txBody>
      </p:sp>
      <p:sp>
        <p:nvSpPr>
          <p:cNvPr id="14339" name="Rectangle 2"/>
          <p:cNvSpPr>
            <a:spLocks noGrp="1" noChangeArrowheads="1"/>
          </p:cNvSpPr>
          <p:nvPr>
            <p:ph type="body" idx="1"/>
          </p:nvPr>
        </p:nvSpPr>
        <p:spPr>
          <a:xfrm>
            <a:off x="2209800" y="1676400"/>
            <a:ext cx="7924800" cy="4648200"/>
          </a:xfrm>
        </p:spPr>
        <p:txBody>
          <a:bodyPr/>
          <a:lstStyle/>
          <a:p>
            <a:pPr marL="355600" lvl="2" indent="-285750">
              <a:buSzPct val="150000"/>
              <a:buFont typeface="Arial" panose="020B0604020202020204" pitchFamily="34" charset="0"/>
              <a:buChar char="•"/>
            </a:pPr>
            <a:r>
              <a:rPr lang="en-US" altLang="zh-CN" sz="1600" dirty="0"/>
              <a:t>The IEEE SA Copyright Policy is described in the IEEE SA Standards Board Bylaws and IEEE SA Standards Board Operations Manual</a:t>
            </a:r>
          </a:p>
          <a:p>
            <a:pPr marL="355600" lvl="3" indent="-285750">
              <a:buSzPct val="150000"/>
              <a:buFont typeface="Arial" panose="020B0604020202020204" pitchFamily="34" charset="0"/>
              <a:buChar char="•"/>
            </a:pPr>
            <a:r>
              <a:rPr lang="en-US" altLang="zh-CN" dirty="0"/>
              <a:t>IEEE SA Copyright Policy, see </a:t>
            </a:r>
            <a:br>
              <a:rPr lang="en-US" altLang="zh-CN" dirty="0"/>
            </a:br>
            <a:r>
              <a:rPr lang="en-US" altLang="zh-CN" dirty="0"/>
              <a:t>	Clause 7 of the IEEE SA Standards Board Bylaws</a:t>
            </a:r>
            <a:br>
              <a:rPr lang="en-US" altLang="zh-CN" dirty="0"/>
            </a:br>
            <a:r>
              <a:rPr lang="en-US" altLang="zh-CN" dirty="0"/>
              <a:t> 	</a:t>
            </a:r>
            <a:r>
              <a:rPr lang="en-US" altLang="zh-CN" sz="1400" dirty="0">
                <a:hlinkClick r:id="rId3"/>
              </a:rPr>
              <a:t>https://standards.ieee.org/about/policies/bylaws/sect6-7.html#7</a:t>
            </a:r>
            <a:br>
              <a:rPr lang="en-US" altLang="zh-CN" sz="1400" dirty="0"/>
            </a:br>
            <a:r>
              <a:rPr lang="en-US" altLang="zh-CN" dirty="0"/>
              <a:t>	Clause 6.1 of the IEEE SA Standards Board Operations Manual</a:t>
            </a:r>
            <a:br>
              <a:rPr lang="en-US" altLang="zh-CN" dirty="0"/>
            </a:br>
            <a:r>
              <a:rPr lang="en-US" altLang="zh-CN" dirty="0"/>
              <a:t>	</a:t>
            </a:r>
            <a:r>
              <a:rPr lang="en-US" altLang="zh-CN" sz="1400" dirty="0">
                <a:hlinkClick r:id="rId4"/>
              </a:rPr>
              <a:t>https://standards.ieee.org/about/policies/opman/sect6.html</a:t>
            </a:r>
            <a:endParaRPr lang="en-US" altLang="zh-CN" sz="1400" dirty="0"/>
          </a:p>
          <a:p>
            <a:pPr marL="355600" lvl="2" indent="-285750">
              <a:buSzPct val="150000"/>
              <a:buFont typeface="Arial" panose="020B0604020202020204" pitchFamily="34" charset="0"/>
              <a:buChar char="•"/>
            </a:pPr>
            <a:r>
              <a:rPr lang="en-US" altLang="zh-CN" sz="1600" dirty="0"/>
              <a:t>IEEE SA Copyright Permission</a:t>
            </a:r>
          </a:p>
          <a:p>
            <a:pPr marL="355600" lvl="3" indent="-285750">
              <a:buSzPct val="150000"/>
              <a:buFont typeface="Arial" panose="020B0604020202020204" pitchFamily="34" charset="0"/>
              <a:buChar char="•"/>
            </a:pPr>
            <a:r>
              <a:rPr lang="en-US" altLang="zh-CN" sz="1400" dirty="0">
                <a:hlinkClick r:id="rId5"/>
              </a:rPr>
              <a:t>https://standards.ieee.org/content/dam/ieee-standards/standards/web/documents/other/permissionltrs.zip</a:t>
            </a:r>
            <a:endParaRPr lang="en-US" altLang="zh-CN" sz="1400" dirty="0"/>
          </a:p>
          <a:p>
            <a:pPr marL="355600" lvl="2" indent="-285750">
              <a:buSzPct val="150000"/>
              <a:buFont typeface="Arial" panose="020B0604020202020204" pitchFamily="34" charset="0"/>
              <a:buChar char="•"/>
            </a:pPr>
            <a:r>
              <a:rPr lang="en-US" altLang="zh-CN" sz="1600" dirty="0"/>
              <a:t>IEEE SA Copyright FAQs</a:t>
            </a:r>
          </a:p>
          <a:p>
            <a:pPr marL="355600" lvl="3" indent="-285750">
              <a:buSzPct val="150000"/>
              <a:buFont typeface="Arial" panose="020B0604020202020204" pitchFamily="34" charset="0"/>
              <a:buChar char="•"/>
            </a:pPr>
            <a:r>
              <a:rPr lang="en-US" altLang="zh-CN" sz="1400" dirty="0">
                <a:hlinkClick r:id="rId6"/>
              </a:rPr>
              <a:t>http://standards.ieee.org/faqs/copyrights.html/</a:t>
            </a:r>
            <a:endParaRPr lang="en-US" altLang="zh-CN" sz="1400" dirty="0"/>
          </a:p>
          <a:p>
            <a:pPr marL="355600" lvl="2" indent="-285750">
              <a:buSzPct val="150000"/>
              <a:buFont typeface="Arial" panose="020B0604020202020204" pitchFamily="34" charset="0"/>
              <a:buChar char="•"/>
            </a:pPr>
            <a:r>
              <a:rPr lang="en-US" altLang="zh-CN" sz="1600" dirty="0"/>
              <a:t>IEEE SA Best Practices for IEEE Standards Development </a:t>
            </a:r>
          </a:p>
          <a:p>
            <a:pPr marL="355600" lvl="3" indent="-285750">
              <a:buSzPct val="150000"/>
              <a:buFont typeface="Arial" panose="020B0604020202020204" pitchFamily="34" charset="0"/>
              <a:buChar char="•"/>
            </a:pPr>
            <a:r>
              <a:rPr lang="en-US" altLang="zh-CN" sz="1400" dirty="0">
                <a:hlinkClick r:id="rId7"/>
              </a:rPr>
              <a:t>http://standards.ieee.org/develop/policies/best_practices_for_ieee_standards_development_051215.pdf</a:t>
            </a:r>
            <a:endParaRPr lang="en-US" altLang="zh-CN" sz="1400" dirty="0"/>
          </a:p>
          <a:p>
            <a:pPr marL="355600" lvl="2" indent="-285750">
              <a:buSzPct val="150000"/>
              <a:buFont typeface="Arial" panose="020B0604020202020204" pitchFamily="34" charset="0"/>
              <a:buChar char="•"/>
            </a:pPr>
            <a:r>
              <a:rPr lang="en-US" altLang="zh-CN" sz="1600" dirty="0"/>
              <a:t>Distribution of Draft Standards (see 6.1.3 of the SASB Operations Manual)</a:t>
            </a:r>
          </a:p>
          <a:p>
            <a:pPr marL="355600" lvl="3" indent="-285750">
              <a:buSzPct val="150000"/>
              <a:buFont typeface="Arial" panose="020B0604020202020204" pitchFamily="34" charset="0"/>
              <a:buChar char="•"/>
            </a:pPr>
            <a:r>
              <a:rPr lang="en-US" altLang="zh-CN" sz="1400" dirty="0">
                <a:hlinkClick r:id="rId4"/>
              </a:rPr>
              <a:t>https://standards.ieee.org/about/policies/opman/sect6.html</a:t>
            </a:r>
            <a:endParaRPr lang="en-US" altLang="zh-CN" sz="1400" dirty="0"/>
          </a:p>
          <a:p>
            <a:pPr marL="355600" lvl="2" indent="-285750">
              <a:buSzPct val="150000"/>
              <a:buFont typeface="Arial" panose="020B0604020202020204" pitchFamily="34" charset="0"/>
              <a:buChar char="•"/>
            </a:pPr>
            <a:endParaRPr lang="en-US" altLang="en-US" sz="1400" dirty="0"/>
          </a:p>
        </p:txBody>
      </p:sp>
      <p:sp>
        <p:nvSpPr>
          <p:cNvPr id="14340" name="Footer Placeholder 4"/>
          <p:cNvSpPr>
            <a:spLocks noGrp="1"/>
          </p:cNvSpPr>
          <p:nvPr>
            <p:ph type="ftr" sz="quarter" idx="10"/>
          </p:nvPr>
        </p:nvSpPr>
        <p:spPr>
          <a:xfrm>
            <a:off x="7543801" y="6475413"/>
            <a:ext cx="25241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Michael Montemurro, Huawei</a:t>
            </a:r>
          </a:p>
        </p:txBody>
      </p:sp>
      <p:sp>
        <p:nvSpPr>
          <p:cNvPr id="14341" name="Rectangle 2"/>
          <p:cNvSpPr txBox="1">
            <a:spLocks noChangeArrowheads="1"/>
          </p:cNvSpPr>
          <p:nvPr/>
        </p:nvSpPr>
        <p:spPr bwMode="auto">
          <a:xfrm>
            <a:off x="2209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2800" dirty="0"/>
              <a:t>IEEE SA Copyright Policy</a:t>
            </a:r>
            <a:endParaRPr lang="en-US" altLang="en-US" sz="2800" dirty="0">
              <a:solidFill>
                <a:schemeClr val="tx2"/>
              </a:solidFill>
            </a:endParaRPr>
          </a:p>
        </p:txBody>
      </p:sp>
      <p:sp>
        <p:nvSpPr>
          <p:cNvPr id="14342" name="Text Box 5"/>
          <p:cNvSpPr txBox="1">
            <a:spLocks noChangeArrowheads="1"/>
          </p:cNvSpPr>
          <p:nvPr/>
        </p:nvSpPr>
        <p:spPr bwMode="auto">
          <a:xfrm>
            <a:off x="1524000" y="6172200"/>
            <a:ext cx="9604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800" u="sng" dirty="0"/>
              <a:t>Slide #6</a:t>
            </a:r>
            <a:endParaRPr lang="en-US" altLang="en-US" b="0" dirty="0"/>
          </a:p>
        </p:txBody>
      </p:sp>
    </p:spTree>
    <p:extLst>
      <p:ext uri="{BB962C8B-B14F-4D97-AF65-F5344CB8AC3E}">
        <p14:creationId xmlns:p14="http://schemas.microsoft.com/office/powerpoint/2010/main" val="285551287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1"/>
          </p:nvPr>
        </p:nvSpPr>
        <p:spPr>
          <a:xfrm>
            <a:off x="7415925" y="6475413"/>
            <a:ext cx="509755" cy="18466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GB" altLang="en-US" sz="1200" b="0"/>
              <a:t>Slide </a:t>
            </a:r>
            <a:fld id="{AC393B81-2A37-4AC6-B37C-A7C340EF8F51}" type="slidenum">
              <a:rPr lang="en-GB" altLang="en-US" sz="1200" b="0"/>
              <a:pPr>
                <a:spcBef>
                  <a:spcPct val="0"/>
                </a:spcBef>
                <a:buFontTx/>
                <a:buNone/>
              </a:pPr>
              <a:t>18</a:t>
            </a:fld>
            <a:endParaRPr lang="en-GB" altLang="en-US" sz="1200" b="0"/>
          </a:p>
        </p:txBody>
      </p:sp>
      <p:sp>
        <p:nvSpPr>
          <p:cNvPr id="14339" name="Rectangle 2"/>
          <p:cNvSpPr>
            <a:spLocks noGrp="1" noChangeArrowheads="1"/>
          </p:cNvSpPr>
          <p:nvPr>
            <p:ph type="body" idx="1"/>
          </p:nvPr>
        </p:nvSpPr>
        <p:spPr>
          <a:xfrm>
            <a:off x="2209800" y="1676400"/>
            <a:ext cx="7848600" cy="4648200"/>
          </a:xfrm>
        </p:spPr>
        <p:txBody>
          <a:bodyPr/>
          <a:lstStyle/>
          <a:p>
            <a:pPr algn="just">
              <a:spcAft>
                <a:spcPts val="600"/>
              </a:spcAft>
            </a:pPr>
            <a:r>
              <a:rPr lang="en-US" altLang="en-US" sz="1800" b="0"/>
              <a:t>All participants in IEEE-SA activities are expected to adhere to the core principles underlying the:</a:t>
            </a:r>
          </a:p>
          <a:p>
            <a:pPr lvl="1">
              <a:buFont typeface="Times New Roman" panose="02020603050405020304" pitchFamily="18" charset="0"/>
              <a:buChar char="−"/>
            </a:pPr>
            <a:r>
              <a:rPr lang="en-US" altLang="en-US" sz="1400">
                <a:hlinkClick r:id="rId3"/>
              </a:rPr>
              <a:t>IEEE Code of Ethics</a:t>
            </a:r>
            <a:endParaRPr lang="en-US" altLang="en-US" sz="1400"/>
          </a:p>
          <a:p>
            <a:pPr lvl="1">
              <a:buFont typeface="Times New Roman" panose="02020603050405020304" pitchFamily="18" charset="0"/>
              <a:buChar char="−"/>
            </a:pPr>
            <a:r>
              <a:rPr lang="en-US" altLang="en-US" sz="1400">
                <a:hlinkClick r:id="rId4"/>
              </a:rPr>
              <a:t>IEEE Code of Conduct</a:t>
            </a:r>
            <a:endParaRPr lang="en-US" altLang="en-US" sz="1400"/>
          </a:p>
          <a:p>
            <a:pPr algn="just">
              <a:spcAft>
                <a:spcPts val="600"/>
              </a:spcAft>
            </a:pPr>
            <a:r>
              <a:rPr lang="en-US" altLang="en-US" sz="1800" b="0"/>
              <a:t>The core principles of the IEEE Codes of Ethics &amp; Conduct are to:</a:t>
            </a:r>
          </a:p>
          <a:p>
            <a:pPr lvl="1" algn="just">
              <a:spcAft>
                <a:spcPts val="600"/>
              </a:spcAft>
            </a:pPr>
            <a:r>
              <a:rPr lang="en-US" altLang="en-US" sz="1400"/>
              <a:t>Uphold the highest standards of integrity, responsible behavior, and ethical and professional conduct</a:t>
            </a:r>
          </a:p>
          <a:p>
            <a:pPr lvl="1" algn="just">
              <a:spcAft>
                <a:spcPts val="600"/>
              </a:spcAft>
            </a:pPr>
            <a:r>
              <a:rPr lang="en-US" altLang="en-US" sz="1400"/>
              <a:t>Treat people fairly and with respect, to not engage in harassment, discrimination, or retaliation, and to protect people's privacy.</a:t>
            </a:r>
          </a:p>
          <a:p>
            <a:pPr lvl="1" algn="just">
              <a:spcAft>
                <a:spcPts val="600"/>
              </a:spcAft>
            </a:pPr>
            <a:r>
              <a:rPr lang="en-US" altLang="en-US" sz="1400"/>
              <a:t>Avoid injuring others, their property, reputation, or employment by false or malicious action</a:t>
            </a:r>
          </a:p>
          <a:p>
            <a:pPr algn="just">
              <a:spcAft>
                <a:spcPts val="600"/>
              </a:spcAft>
            </a:pPr>
            <a:r>
              <a:rPr lang="en-US" altLang="en-US" sz="1800" b="0"/>
              <a:t>The most recent versions of these Codes are available at</a:t>
            </a:r>
          </a:p>
          <a:p>
            <a:pPr lvl="1" algn="just">
              <a:spcAft>
                <a:spcPts val="600"/>
              </a:spcAft>
            </a:pPr>
            <a:r>
              <a:rPr lang="en-US" altLang="en-US" sz="1400">
                <a:hlinkClick r:id="rId5"/>
              </a:rPr>
              <a:t>http://www.ieee.org/about/corporate/governance</a:t>
            </a:r>
            <a:endParaRPr lang="en-US" altLang="en-US" sz="1400"/>
          </a:p>
          <a:p>
            <a:pPr>
              <a:spcAft>
                <a:spcPts val="600"/>
              </a:spcAft>
            </a:pPr>
            <a:endParaRPr lang="en-US" altLang="en-US" sz="2800"/>
          </a:p>
        </p:txBody>
      </p:sp>
      <p:sp>
        <p:nvSpPr>
          <p:cNvPr id="14340" name="Footer Placeholder 4"/>
          <p:cNvSpPr>
            <a:spLocks noGrp="1"/>
          </p:cNvSpPr>
          <p:nvPr>
            <p:ph type="ftr" sz="quarter" idx="10"/>
          </p:nvPr>
        </p:nvSpPr>
        <p:spPr>
          <a:xfrm>
            <a:off x="7543801" y="6475413"/>
            <a:ext cx="25241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Michael Montemurro, Huawei</a:t>
            </a:r>
          </a:p>
        </p:txBody>
      </p:sp>
      <p:sp>
        <p:nvSpPr>
          <p:cNvPr id="14341" name="Rectangle 2"/>
          <p:cNvSpPr txBox="1">
            <a:spLocks noChangeArrowheads="1"/>
          </p:cNvSpPr>
          <p:nvPr/>
        </p:nvSpPr>
        <p:spPr bwMode="auto">
          <a:xfrm>
            <a:off x="2209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2800">
                <a:solidFill>
                  <a:schemeClr val="tx2"/>
                </a:solidFill>
              </a:rPr>
              <a:t>Participant behavior in IEEE-SA activities is guided by the IEEE Codes of Ethics &amp; Conduct</a:t>
            </a:r>
          </a:p>
        </p:txBody>
      </p:sp>
      <p:sp>
        <p:nvSpPr>
          <p:cNvPr id="14342" name="Text Box 5"/>
          <p:cNvSpPr txBox="1">
            <a:spLocks noChangeArrowheads="1"/>
          </p:cNvSpPr>
          <p:nvPr/>
        </p:nvSpPr>
        <p:spPr bwMode="auto">
          <a:xfrm>
            <a:off x="1524001" y="6172200"/>
            <a:ext cx="96051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800" u="sng" dirty="0"/>
              <a:t>Slide #7</a:t>
            </a:r>
            <a:endParaRPr lang="en-US" altLang="en-US" b="0"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p:cNvSpPr>
            <a:spLocks noGrp="1"/>
          </p:cNvSpPr>
          <p:nvPr>
            <p:ph type="sldNum" sz="quarter" idx="11"/>
          </p:nvPr>
        </p:nvSpPr>
        <p:spPr>
          <a:xfrm>
            <a:off x="7415925" y="6475413"/>
            <a:ext cx="509755" cy="18466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GB" altLang="en-US" sz="1200" b="0"/>
              <a:t>Slide </a:t>
            </a:r>
            <a:fld id="{852B5388-3BBF-490A-8288-2D06EFF5B0E2}" type="slidenum">
              <a:rPr lang="en-GB" altLang="en-US" sz="1200" b="0"/>
              <a:pPr>
                <a:spcBef>
                  <a:spcPct val="0"/>
                </a:spcBef>
                <a:buFontTx/>
                <a:buNone/>
              </a:pPr>
              <a:t>19</a:t>
            </a:fld>
            <a:endParaRPr lang="en-GB" altLang="en-US" sz="1200" b="0"/>
          </a:p>
        </p:txBody>
      </p:sp>
      <p:sp>
        <p:nvSpPr>
          <p:cNvPr id="15363" name="Rectangle 2"/>
          <p:cNvSpPr>
            <a:spLocks noGrp="1" noChangeArrowheads="1"/>
          </p:cNvSpPr>
          <p:nvPr>
            <p:ph type="body" idx="1"/>
          </p:nvPr>
        </p:nvSpPr>
        <p:spPr>
          <a:xfrm>
            <a:off x="2209800" y="1676400"/>
            <a:ext cx="7848600" cy="4648200"/>
          </a:xfrm>
        </p:spPr>
        <p:txBody>
          <a:bodyPr/>
          <a:lstStyle/>
          <a:p>
            <a:pPr algn="just"/>
            <a:r>
              <a:rPr lang="en-US" altLang="en-US" sz="1800"/>
              <a:t>The </a:t>
            </a:r>
            <a:r>
              <a:rPr lang="en-US" altLang="en-US" sz="1800">
                <a:hlinkClick r:id="rId3"/>
              </a:rPr>
              <a:t>IEEE-SA Standards Board Bylaws </a:t>
            </a:r>
            <a:r>
              <a:rPr lang="en-US" altLang="en-US" sz="1800"/>
              <a:t>require that “participants in the IEEE standards development individual process shall act based on their qualifications and experience”</a:t>
            </a:r>
          </a:p>
          <a:p>
            <a:pPr algn="just"/>
            <a:r>
              <a:rPr lang="en-US" altLang="en-US" sz="1800"/>
              <a:t>This means participants:</a:t>
            </a:r>
          </a:p>
          <a:p>
            <a:pPr lvl="1" algn="just">
              <a:buFont typeface="Times New Roman" panose="02020603050405020304" pitchFamily="18" charset="0"/>
              <a:buChar char="−"/>
            </a:pPr>
            <a:r>
              <a:rPr lang="en-US" altLang="en-US" sz="1800" b="1">
                <a:solidFill>
                  <a:srgbClr val="00B050"/>
                </a:solidFill>
              </a:rPr>
              <a:t>Shall act &amp; vote </a:t>
            </a:r>
            <a:r>
              <a:rPr lang="en-US" altLang="en-US" sz="1800"/>
              <a:t>based on their personal &amp; independent opinions derived from their expertise, knowledge, and qualifications</a:t>
            </a:r>
          </a:p>
          <a:p>
            <a:pPr lvl="1" algn="just">
              <a:buFont typeface="Times New Roman" panose="02020603050405020304" pitchFamily="18" charset="0"/>
              <a:buChar char="−"/>
            </a:pPr>
            <a:r>
              <a:rPr lang="en-US" altLang="en-US" sz="1800" b="1">
                <a:solidFill>
                  <a:srgbClr val="FF0000"/>
                </a:solidFill>
              </a:rPr>
              <a:t>Shall not act or vote </a:t>
            </a:r>
            <a:r>
              <a:rPr lang="en-US" altLang="en-US" sz="1800"/>
              <a:t>based on any obligation to or any direction from any other person or organization, including an employer or client, regardless of any external commitments, agreements, contracts, or orders</a:t>
            </a:r>
          </a:p>
          <a:p>
            <a:pPr lvl="1" algn="just">
              <a:buFont typeface="Times New Roman" panose="02020603050405020304" pitchFamily="18" charset="0"/>
              <a:buChar char="−"/>
            </a:pPr>
            <a:r>
              <a:rPr lang="en-US" altLang="en-US" sz="1800" b="1">
                <a:solidFill>
                  <a:srgbClr val="FF0000"/>
                </a:solidFill>
              </a:rPr>
              <a:t>Shall not direct </a:t>
            </a:r>
            <a:r>
              <a:rPr lang="en-US" altLang="en-US" sz="1800"/>
              <a:t>the actions or votes of other participants or retaliate against other participants for fulfilling their responsibility to act &amp; vote based on their personal &amp; independently developed opinions</a:t>
            </a:r>
          </a:p>
          <a:p>
            <a:pPr algn="just"/>
            <a:r>
              <a:rPr lang="en-US" altLang="en-US" sz="1800"/>
              <a:t>By participating in standards activities using the “</a:t>
            </a:r>
            <a:r>
              <a:rPr lang="en-US" altLang="en-US" sz="1800" i="1"/>
              <a:t>individual process</a:t>
            </a:r>
            <a:r>
              <a:rPr lang="en-US" altLang="en-US" sz="1800"/>
              <a:t>”, you are deemed to accept these requirements; if you are unable to satisfy these requirements then you shall immediately cease any participation</a:t>
            </a:r>
          </a:p>
        </p:txBody>
      </p:sp>
      <p:sp>
        <p:nvSpPr>
          <p:cNvPr id="15364" name="Footer Placeholder 4"/>
          <p:cNvSpPr>
            <a:spLocks noGrp="1"/>
          </p:cNvSpPr>
          <p:nvPr>
            <p:ph type="ftr" sz="quarter" idx="10"/>
          </p:nvPr>
        </p:nvSpPr>
        <p:spPr>
          <a:xfrm>
            <a:off x="7543801" y="6475413"/>
            <a:ext cx="25241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Michael Montemurro, Huawei</a:t>
            </a:r>
          </a:p>
        </p:txBody>
      </p:sp>
      <p:sp>
        <p:nvSpPr>
          <p:cNvPr id="15365" name="Rectangle 2"/>
          <p:cNvSpPr txBox="1">
            <a:spLocks noChangeArrowheads="1"/>
          </p:cNvSpPr>
          <p:nvPr/>
        </p:nvSpPr>
        <p:spPr bwMode="auto">
          <a:xfrm>
            <a:off x="2209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a:t>Participants in the IEEE-SA “individual process” shall act independently of others, including employers</a:t>
            </a:r>
            <a:endParaRPr lang="en-US" altLang="en-US">
              <a:solidFill>
                <a:schemeClr val="tx2"/>
              </a:solidFill>
            </a:endParaRPr>
          </a:p>
        </p:txBody>
      </p:sp>
      <p:sp>
        <p:nvSpPr>
          <p:cNvPr id="15366" name="Text Box 5"/>
          <p:cNvSpPr txBox="1">
            <a:spLocks noChangeArrowheads="1"/>
          </p:cNvSpPr>
          <p:nvPr/>
        </p:nvSpPr>
        <p:spPr bwMode="auto">
          <a:xfrm>
            <a:off x="1524001" y="6172200"/>
            <a:ext cx="96051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800" u="sng" dirty="0"/>
              <a:t>Slide #8</a:t>
            </a:r>
            <a:endParaRPr lang="en-US" altLang="en-US" b="0"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C8C5802-0D60-46E2-A811-3DDD2A430FA1}"/>
              </a:ext>
            </a:extLst>
          </p:cNvPr>
          <p:cNvSpPr>
            <a:spLocks noGrp="1"/>
          </p:cNvSpPr>
          <p:nvPr>
            <p:ph type="title"/>
          </p:nvPr>
        </p:nvSpPr>
        <p:spPr/>
        <p:txBody>
          <a:bodyPr/>
          <a:lstStyle/>
          <a:p>
            <a:r>
              <a:rPr lang="en-CA" dirty="0"/>
              <a:t>Abstract</a:t>
            </a:r>
          </a:p>
        </p:txBody>
      </p:sp>
      <p:sp>
        <p:nvSpPr>
          <p:cNvPr id="5" name="Content Placeholder 4">
            <a:extLst>
              <a:ext uri="{FF2B5EF4-FFF2-40B4-BE49-F238E27FC236}">
                <a16:creationId xmlns:a16="http://schemas.microsoft.com/office/drawing/2014/main" id="{CE3CB10D-55A8-4529-BEDD-F608F8F8F2BA}"/>
              </a:ext>
            </a:extLst>
          </p:cNvPr>
          <p:cNvSpPr>
            <a:spLocks noGrp="1"/>
          </p:cNvSpPr>
          <p:nvPr>
            <p:ph idx="1"/>
          </p:nvPr>
        </p:nvSpPr>
        <p:spPr/>
        <p:txBody>
          <a:bodyPr/>
          <a:lstStyle/>
          <a:p>
            <a:pPr marL="0" indent="0">
              <a:buNone/>
            </a:pPr>
            <a:r>
              <a:rPr lang="en-US" altLang="en-US" dirty="0"/>
              <a:t>This presentation contains the IEEE 802.11 </a:t>
            </a:r>
            <a:r>
              <a:rPr lang="en-US" altLang="en-US" dirty="0" err="1"/>
              <a:t>TGme</a:t>
            </a:r>
            <a:r>
              <a:rPr lang="en-US" altLang="en-US" dirty="0"/>
              <a:t> agenda for the July 2021 session.</a:t>
            </a:r>
            <a:endParaRPr lang="en-CA" dirty="0"/>
          </a:p>
        </p:txBody>
      </p:sp>
      <p:sp>
        <p:nvSpPr>
          <p:cNvPr id="2" name="Footer Placeholder 1">
            <a:extLst>
              <a:ext uri="{FF2B5EF4-FFF2-40B4-BE49-F238E27FC236}">
                <a16:creationId xmlns:a16="http://schemas.microsoft.com/office/drawing/2014/main" id="{9E02E723-23B8-494B-B023-844FE9E508BE}"/>
              </a:ext>
            </a:extLst>
          </p:cNvPr>
          <p:cNvSpPr>
            <a:spLocks noGrp="1"/>
          </p:cNvSpPr>
          <p:nvPr>
            <p:ph type="ftr" sz="quarter" idx="10"/>
          </p:nvPr>
        </p:nvSpPr>
        <p:spPr/>
        <p:txBody>
          <a:bodyPr/>
          <a:lstStyle/>
          <a:p>
            <a:pPr>
              <a:defRPr/>
            </a:pPr>
            <a:r>
              <a:rPr lang="en-US"/>
              <a:t>Michael Montemurro, Huawei</a:t>
            </a:r>
          </a:p>
        </p:txBody>
      </p:sp>
      <p:sp>
        <p:nvSpPr>
          <p:cNvPr id="3" name="Slide Number Placeholder 2">
            <a:extLst>
              <a:ext uri="{FF2B5EF4-FFF2-40B4-BE49-F238E27FC236}">
                <a16:creationId xmlns:a16="http://schemas.microsoft.com/office/drawing/2014/main" id="{1D2AAB4D-61D0-4EF4-81DA-F406BA500B73}"/>
              </a:ext>
            </a:extLst>
          </p:cNvPr>
          <p:cNvSpPr>
            <a:spLocks noGrp="1"/>
          </p:cNvSpPr>
          <p:nvPr>
            <p:ph type="sldNum" sz="quarter" idx="11"/>
          </p:nvPr>
        </p:nvSpPr>
        <p:spPr>
          <a:xfrm>
            <a:off x="5930396" y="6475413"/>
            <a:ext cx="432811" cy="184666"/>
          </a:xfrm>
        </p:spPr>
        <p:txBody>
          <a:bodyPr/>
          <a:lstStyle/>
          <a:p>
            <a:pPr>
              <a:defRPr/>
            </a:pPr>
            <a:r>
              <a:rPr lang="en-US" altLang="en-US"/>
              <a:t>Slide </a:t>
            </a:r>
            <a:fld id="{6835F41C-DEDC-4438-917D-1D94D2D033D6}" type="slidenum">
              <a:rPr lang="en-US" altLang="en-US" smtClean="0"/>
              <a:pPr>
                <a:defRPr/>
              </a:pPr>
              <a:t>2</a:t>
            </a:fld>
            <a:endParaRPr lang="en-US" altLang="en-US"/>
          </a:p>
        </p:txBody>
      </p:sp>
    </p:spTree>
    <p:extLst>
      <p:ext uri="{BB962C8B-B14F-4D97-AF65-F5344CB8AC3E}">
        <p14:creationId xmlns:p14="http://schemas.microsoft.com/office/powerpoint/2010/main" val="13660828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p:cNvSpPr>
            <a:spLocks noGrp="1"/>
          </p:cNvSpPr>
          <p:nvPr>
            <p:ph type="sldNum" sz="quarter" idx="11"/>
          </p:nvPr>
        </p:nvSpPr>
        <p:spPr>
          <a:xfrm>
            <a:off x="7415925" y="6475413"/>
            <a:ext cx="509755" cy="18466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GB" altLang="en-US" sz="1200" b="0"/>
              <a:t>Slide </a:t>
            </a:r>
            <a:fld id="{429DFF84-D4AD-4376-8FE2-83D981F752E7}" type="slidenum">
              <a:rPr lang="en-GB" altLang="en-US" sz="1200" b="0"/>
              <a:pPr>
                <a:spcBef>
                  <a:spcPct val="0"/>
                </a:spcBef>
                <a:buFontTx/>
                <a:buNone/>
              </a:pPr>
              <a:t>20</a:t>
            </a:fld>
            <a:endParaRPr lang="en-GB" altLang="en-US" sz="1200" b="0"/>
          </a:p>
        </p:txBody>
      </p:sp>
      <p:sp>
        <p:nvSpPr>
          <p:cNvPr id="16387" name="Rectangle 2"/>
          <p:cNvSpPr>
            <a:spLocks noGrp="1" noChangeArrowheads="1"/>
          </p:cNvSpPr>
          <p:nvPr>
            <p:ph type="body" idx="1"/>
          </p:nvPr>
        </p:nvSpPr>
        <p:spPr>
          <a:xfrm>
            <a:off x="2209800" y="1676400"/>
            <a:ext cx="7848600" cy="4648200"/>
          </a:xfrm>
        </p:spPr>
        <p:txBody>
          <a:bodyPr/>
          <a:lstStyle/>
          <a:p>
            <a:pPr algn="just"/>
            <a:r>
              <a:rPr lang="en-US" altLang="en-US" sz="1800"/>
              <a:t>The </a:t>
            </a:r>
            <a:r>
              <a:rPr lang="en-US" altLang="en-US" sz="1800">
                <a:hlinkClick r:id="rId3"/>
              </a:rPr>
              <a:t>IEEE-SA Standards Board Bylaws </a:t>
            </a:r>
            <a:r>
              <a:rPr lang="en-US" altLang="en-US" sz="1800"/>
              <a:t>(clause 5.2.1.3) specifies that “</a:t>
            </a:r>
            <a:r>
              <a:rPr lang="en-US" altLang="en-US" sz="1800" i="1"/>
              <a:t>the standards development process shall not be dominated by any single interest category, individual, or organization</a:t>
            </a:r>
            <a:r>
              <a:rPr lang="en-US" altLang="en-US" sz="1800"/>
              <a:t>”</a:t>
            </a:r>
          </a:p>
          <a:p>
            <a:pPr lvl="1" algn="just">
              <a:buFont typeface="Times New Roman" panose="02020603050405020304" pitchFamily="18" charset="0"/>
              <a:buChar char="−"/>
            </a:pPr>
            <a:r>
              <a:rPr lang="en-US" altLang="en-US" sz="1800"/>
              <a:t>This means no participant may exercise “</a:t>
            </a:r>
            <a:r>
              <a:rPr lang="en-US" altLang="en-US" sz="1800" i="1"/>
              <a:t>authority, leadership, or influence by reason of superior leverage, strength, or representation to the exclusion of fair and equitable consideration of other viewpoints</a:t>
            </a:r>
            <a:r>
              <a:rPr lang="en-US" altLang="en-US" sz="1800"/>
              <a:t>” or “</a:t>
            </a:r>
            <a:r>
              <a:rPr lang="en-US" altLang="en-US" sz="1800" i="1"/>
              <a:t>to hinder the progress of the standards development activity</a:t>
            </a:r>
            <a:r>
              <a:rPr lang="en-US" altLang="en-US" sz="1800"/>
              <a:t>”</a:t>
            </a:r>
          </a:p>
          <a:p>
            <a:pPr algn="just">
              <a:spcBef>
                <a:spcPts val="1200"/>
              </a:spcBef>
            </a:pPr>
            <a:r>
              <a:rPr lang="en-US" altLang="en-US" sz="1800"/>
              <a:t>This rule applies equally to those participating in a standards development project and to that project’s leadership group</a:t>
            </a:r>
          </a:p>
          <a:p>
            <a:pPr algn="just">
              <a:spcBef>
                <a:spcPts val="1200"/>
              </a:spcBef>
            </a:pPr>
            <a:r>
              <a:rPr lang="en-US" altLang="en-US" sz="1800"/>
              <a:t>Any person who reasonably suspects that dominance is occurring in a standards development project is encouraged to bring the issue to the attention of the Standards Committee or the project’s IEEE-SA Program Manager</a:t>
            </a:r>
            <a:endParaRPr lang="en-US" altLang="en-US"/>
          </a:p>
        </p:txBody>
      </p:sp>
      <p:sp>
        <p:nvSpPr>
          <p:cNvPr id="16388" name="Footer Placeholder 4"/>
          <p:cNvSpPr>
            <a:spLocks noGrp="1"/>
          </p:cNvSpPr>
          <p:nvPr>
            <p:ph type="ftr" sz="quarter" idx="10"/>
          </p:nvPr>
        </p:nvSpPr>
        <p:spPr>
          <a:xfrm>
            <a:off x="7543801" y="6475413"/>
            <a:ext cx="25241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Michael Montemurro, Huawei</a:t>
            </a:r>
          </a:p>
        </p:txBody>
      </p:sp>
      <p:sp>
        <p:nvSpPr>
          <p:cNvPr id="16389" name="Rectangle 2"/>
          <p:cNvSpPr txBox="1">
            <a:spLocks noChangeArrowheads="1"/>
          </p:cNvSpPr>
          <p:nvPr/>
        </p:nvSpPr>
        <p:spPr bwMode="auto">
          <a:xfrm>
            <a:off x="2133600" y="533400"/>
            <a:ext cx="7924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2800"/>
              <a:t>IEEE-SA standards activities shall allow the fair &amp;</a:t>
            </a:r>
            <a:br>
              <a:rPr lang="en-US" altLang="en-US" sz="2800"/>
            </a:br>
            <a:r>
              <a:rPr lang="en-US" altLang="en-US" sz="2800"/>
              <a:t>equitable consideration of all viewpoints</a:t>
            </a:r>
            <a:endParaRPr lang="en-US" altLang="en-US" sz="2800">
              <a:solidFill>
                <a:schemeClr val="tx2"/>
              </a:solidFill>
            </a:endParaRPr>
          </a:p>
        </p:txBody>
      </p:sp>
      <p:sp>
        <p:nvSpPr>
          <p:cNvPr id="16390" name="Text Box 5"/>
          <p:cNvSpPr txBox="1">
            <a:spLocks noChangeArrowheads="1"/>
          </p:cNvSpPr>
          <p:nvPr/>
        </p:nvSpPr>
        <p:spPr bwMode="auto">
          <a:xfrm>
            <a:off x="1524001" y="6172200"/>
            <a:ext cx="96051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800" u="sng" dirty="0"/>
              <a:t>Slide #9</a:t>
            </a:r>
            <a:endParaRPr lang="en-US" altLang="en-US" b="0"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p:cNvSpPr>
            <a:spLocks noGrp="1"/>
          </p:cNvSpPr>
          <p:nvPr>
            <p:ph type="sldNum" sz="quarter" idx="11"/>
          </p:nvPr>
        </p:nvSpPr>
        <p:spPr>
          <a:xfrm>
            <a:off x="7415925" y="6475413"/>
            <a:ext cx="509755" cy="18466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Slide </a:t>
            </a:r>
            <a:fld id="{2D29FD15-C8C6-4C3A-8122-F78641BD8AE7}" type="slidenum">
              <a:rPr lang="en-US" altLang="en-US" sz="1200" b="0"/>
              <a:pPr>
                <a:spcBef>
                  <a:spcPct val="0"/>
                </a:spcBef>
                <a:buFontTx/>
                <a:buNone/>
              </a:pPr>
              <a:t>21</a:t>
            </a:fld>
            <a:endParaRPr lang="en-US" altLang="en-US" sz="1200" b="0"/>
          </a:p>
        </p:txBody>
      </p:sp>
      <p:sp>
        <p:nvSpPr>
          <p:cNvPr id="17411" name="Rectangle 2"/>
          <p:cNvSpPr txBox="1">
            <a:spLocks noChangeArrowheads="1"/>
          </p:cNvSpPr>
          <p:nvPr/>
        </p:nvSpPr>
        <p:spPr bwMode="auto">
          <a:xfrm>
            <a:off x="2209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3200">
                <a:solidFill>
                  <a:schemeClr val="tx2"/>
                </a:solidFill>
              </a:rPr>
              <a:t>Required notices</a:t>
            </a:r>
          </a:p>
        </p:txBody>
      </p:sp>
      <p:sp>
        <p:nvSpPr>
          <p:cNvPr id="17412" name="Rectangle 3"/>
          <p:cNvSpPr txBox="1">
            <a:spLocks noChangeArrowheads="1"/>
          </p:cNvSpPr>
          <p:nvPr/>
        </p:nvSpPr>
        <p:spPr bwMode="auto">
          <a:xfrm>
            <a:off x="2209800" y="1676400"/>
            <a:ext cx="77724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just">
              <a:spcBef>
                <a:spcPts val="300"/>
              </a:spcBef>
              <a:buNone/>
            </a:pPr>
            <a:r>
              <a:rPr lang="en-US" altLang="en-US"/>
              <a:t>Patent FAQ </a:t>
            </a:r>
          </a:p>
          <a:p>
            <a:pPr>
              <a:spcBef>
                <a:spcPct val="0"/>
              </a:spcBef>
              <a:spcAft>
                <a:spcPts val="900"/>
              </a:spcAft>
              <a:buNone/>
            </a:pPr>
            <a:r>
              <a:rPr lang="en-US" altLang="en-US" sz="1800">
                <a:hlinkClick r:id="rId3"/>
              </a:rPr>
              <a:t>http://standards.ieee.org/board/pat/faq.pdf</a:t>
            </a:r>
            <a:r>
              <a:rPr lang="en-US" altLang="en-US" sz="1800"/>
              <a:t> </a:t>
            </a:r>
          </a:p>
          <a:p>
            <a:pPr algn="just">
              <a:spcBef>
                <a:spcPts val="300"/>
              </a:spcBef>
              <a:buNone/>
            </a:pPr>
            <a:r>
              <a:rPr lang="en-US" altLang="en-US"/>
              <a:t>Disclosure of Affiliation</a:t>
            </a:r>
          </a:p>
          <a:p>
            <a:pPr algn="just">
              <a:spcBef>
                <a:spcPts val="300"/>
              </a:spcBef>
              <a:buNone/>
            </a:pPr>
            <a:r>
              <a:rPr lang="en-US" altLang="en-US" sz="1800">
                <a:hlinkClick r:id="rId4"/>
              </a:rPr>
              <a:t>http://standards.ieee.org/faqs/affiliationFAQ.html</a:t>
            </a:r>
            <a:endParaRPr lang="en-US" altLang="en-US"/>
          </a:p>
          <a:p>
            <a:pPr algn="just">
              <a:spcBef>
                <a:spcPts val="1200"/>
              </a:spcBef>
              <a:buNone/>
            </a:pPr>
            <a:r>
              <a:rPr lang="en-US" altLang="en-US"/>
              <a:t>Anti-Trust Guidelines </a:t>
            </a:r>
          </a:p>
          <a:p>
            <a:pPr algn="just">
              <a:spcBef>
                <a:spcPct val="0"/>
              </a:spcBef>
              <a:spcAft>
                <a:spcPts val="900"/>
              </a:spcAft>
              <a:buNone/>
            </a:pPr>
            <a:r>
              <a:rPr lang="en-US" altLang="en-US" sz="1800">
                <a:hlinkClick r:id="rId5"/>
              </a:rPr>
              <a:t>http://standards.ieee.org/resources/antitrust-guidelines.pdf</a:t>
            </a:r>
            <a:endParaRPr lang="en-US" altLang="en-US"/>
          </a:p>
          <a:p>
            <a:pPr algn="just">
              <a:spcBef>
                <a:spcPts val="300"/>
              </a:spcBef>
              <a:buNone/>
            </a:pPr>
            <a:r>
              <a:rPr lang="en-US" altLang="en-US"/>
              <a:t>Code of Ethics</a:t>
            </a:r>
          </a:p>
          <a:p>
            <a:pPr>
              <a:spcBef>
                <a:spcPct val="0"/>
              </a:spcBef>
              <a:spcAft>
                <a:spcPts val="900"/>
              </a:spcAft>
              <a:buNone/>
            </a:pPr>
            <a:r>
              <a:rPr lang="en-US" altLang="en-US" sz="1800">
                <a:hlinkClick r:id="rId6"/>
              </a:rPr>
              <a:t>http://www.ieee.org/web/membership/ethics/code_ethics.html</a:t>
            </a:r>
            <a:r>
              <a:rPr lang="en-US" altLang="en-US" sz="1800"/>
              <a:t>  </a:t>
            </a:r>
            <a:endParaRPr lang="en-US" altLang="en-US"/>
          </a:p>
          <a:p>
            <a:pPr algn="just">
              <a:spcBef>
                <a:spcPts val="300"/>
              </a:spcBef>
              <a:buNone/>
            </a:pPr>
            <a:r>
              <a:rPr lang="en-US" altLang="en-US"/>
              <a:t>IEEE 802.11 Working Group Operations Manual </a:t>
            </a:r>
          </a:p>
          <a:p>
            <a:pPr algn="just">
              <a:spcBef>
                <a:spcPts val="300"/>
              </a:spcBef>
              <a:spcAft>
                <a:spcPts val="300"/>
              </a:spcAft>
              <a:buNone/>
            </a:pPr>
            <a:r>
              <a:rPr lang="nl-NL" altLang="en-US" sz="1800">
                <a:hlinkClick r:id="rId7"/>
              </a:rPr>
              <a:t>https://mentor.ieee.org/802.11/dcn/14/11-14-0629-22-0000-802-11-operations-manual.docx</a:t>
            </a:r>
            <a:r>
              <a:rPr lang="nl-NL" altLang="en-US" sz="1800"/>
              <a:t> </a:t>
            </a:r>
          </a:p>
        </p:txBody>
      </p:sp>
      <p:sp>
        <p:nvSpPr>
          <p:cNvPr id="17413" name="Footer Placeholder 4"/>
          <p:cNvSpPr>
            <a:spLocks noGrp="1"/>
          </p:cNvSpPr>
          <p:nvPr>
            <p:ph type="ftr" sz="quarter" idx="10"/>
          </p:nvPr>
        </p:nvSpPr>
        <p:spPr>
          <a:xfrm>
            <a:off x="7620001" y="6475413"/>
            <a:ext cx="24479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Michael Montemurro, Huawei</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5B411-356B-4362-90AA-30C6AD27300A}"/>
              </a:ext>
            </a:extLst>
          </p:cNvPr>
          <p:cNvSpPr>
            <a:spLocks noGrp="1"/>
          </p:cNvSpPr>
          <p:nvPr>
            <p:ph type="title"/>
          </p:nvPr>
        </p:nvSpPr>
        <p:spPr/>
        <p:txBody>
          <a:bodyPr/>
          <a:lstStyle/>
          <a:p>
            <a:r>
              <a:rPr lang="en-CA" dirty="0"/>
              <a:t>Chair’s welcome and Patent Reminder</a:t>
            </a:r>
          </a:p>
        </p:txBody>
      </p:sp>
      <p:sp>
        <p:nvSpPr>
          <p:cNvPr id="8195" name="Rectangle 3"/>
          <p:cNvSpPr>
            <a:spLocks noGrp="1" noChangeArrowheads="1"/>
          </p:cNvSpPr>
          <p:nvPr>
            <p:ph idx="1"/>
          </p:nvPr>
        </p:nvSpPr>
        <p:spPr/>
        <p:txBody>
          <a:bodyPr/>
          <a:lstStyle/>
          <a:p>
            <a:r>
              <a:rPr lang="en-US" altLang="en-US" sz="1800" dirty="0"/>
              <a:t>Please announce your affiliation when you first address the group during a meeting slot</a:t>
            </a:r>
          </a:p>
          <a:p>
            <a:r>
              <a:rPr lang="en-US" altLang="en-US" sz="1800" dirty="0"/>
              <a:t>Cell Phones to be silent or Off</a:t>
            </a:r>
          </a:p>
          <a:p>
            <a:r>
              <a:rPr lang="en-US" altLang="en-US" sz="1800" dirty="0"/>
              <a:t>Attendance recording procedures</a:t>
            </a:r>
          </a:p>
          <a:p>
            <a:pPr lvl="1"/>
            <a:r>
              <a:rPr lang="en-US" altLang="zh-CN" sz="1600" u="sng" dirty="0">
                <a:hlinkClick r:id="rId3"/>
              </a:rPr>
              <a:t>https://imat.ieee.org/attendance</a:t>
            </a:r>
            <a:r>
              <a:rPr lang="en-US" altLang="zh-CN" sz="1600" dirty="0"/>
              <a:t> </a:t>
            </a:r>
            <a:endParaRPr lang="en-US" altLang="en-US" sz="1600" dirty="0"/>
          </a:p>
          <a:p>
            <a:r>
              <a:rPr lang="en-US" altLang="en-US" sz="1800" dirty="0"/>
              <a:t>Documentation</a:t>
            </a:r>
          </a:p>
          <a:p>
            <a:pPr lvl="1" algn="just"/>
            <a:r>
              <a:rPr lang="en-US" altLang="en-US" sz="1600" dirty="0">
                <a:hlinkClick r:id="rId4"/>
              </a:rPr>
              <a:t>http://mentor.ieee.org</a:t>
            </a:r>
            <a:endParaRPr lang="en-US" altLang="en-US" sz="1600" dirty="0"/>
          </a:p>
          <a:p>
            <a:pPr lvl="1" algn="just"/>
            <a:r>
              <a:rPr lang="en-US" altLang="en-US" sz="1600" dirty="0"/>
              <a:t>Use “</a:t>
            </a:r>
            <a:r>
              <a:rPr lang="en-US" altLang="ja-JP" sz="1600" dirty="0" err="1">
                <a:solidFill>
                  <a:srgbClr val="0000FF"/>
                </a:solidFill>
              </a:rPr>
              <a:t>TGm</a:t>
            </a:r>
            <a:r>
              <a:rPr lang="en-US" altLang="en-US" sz="1600" dirty="0"/>
              <a:t>”</a:t>
            </a:r>
            <a:r>
              <a:rPr lang="en-US" altLang="ja-JP" sz="1600" dirty="0"/>
              <a:t> for submission</a:t>
            </a:r>
          </a:p>
          <a:p>
            <a:pPr lvl="1" algn="just"/>
            <a:r>
              <a:rPr lang="en-US" altLang="en-US" sz="1600" dirty="0"/>
              <a:t>If you plan to make a submission, be sure it does not contain company logos or advertising</a:t>
            </a:r>
          </a:p>
          <a:p>
            <a:pPr lvl="1" algn="just"/>
            <a:r>
              <a:rPr lang="en-US" altLang="en-US" sz="1600" b="1" dirty="0">
                <a:solidFill>
                  <a:srgbClr val="FF0000"/>
                </a:solidFill>
              </a:rPr>
              <a:t>Documents are prepared by individuals, not companies</a:t>
            </a:r>
          </a:p>
          <a:p>
            <a:r>
              <a:rPr lang="en-US" altLang="en-US" sz="1800" dirty="0"/>
              <a:t>Questions on voting status, ballot pool status, email reflector, document server, or member</a:t>
            </a:r>
            <a:r>
              <a:rPr lang="en-US" altLang="ja-JP" sz="1800" dirty="0"/>
              <a:t>’s area access</a:t>
            </a:r>
          </a:p>
          <a:p>
            <a:pPr lvl="1"/>
            <a:r>
              <a:rPr lang="en-US" altLang="en-US" sz="1600" dirty="0"/>
              <a:t>Contact Jon Rosdahl –  </a:t>
            </a:r>
            <a:r>
              <a:rPr lang="en-US" altLang="en-US" sz="1600" dirty="0">
                <a:hlinkClick r:id="rId5"/>
              </a:rPr>
              <a:t>jrosdahl@ieee.org</a:t>
            </a:r>
            <a:endParaRPr lang="en-US" altLang="en-US" sz="1600" dirty="0"/>
          </a:p>
          <a:p>
            <a:r>
              <a:rPr lang="en-US" altLang="zh-CN" sz="1800" dirty="0"/>
              <a:t>Patent Reminder – See slides 12-21</a:t>
            </a:r>
            <a:endParaRPr lang="zh-CN" altLang="en-US" sz="1800" dirty="0"/>
          </a:p>
        </p:txBody>
      </p:sp>
      <p:sp>
        <p:nvSpPr>
          <p:cNvPr id="8197" name="Footer Placeholder 4"/>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Michael Montemurro, Huawei</a:t>
            </a:r>
          </a:p>
        </p:txBody>
      </p:sp>
      <p:sp>
        <p:nvSpPr>
          <p:cNvPr id="8194"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Slide </a:t>
            </a:r>
            <a:fld id="{87201003-0ED1-41BE-B15E-A3F7676968BE}" type="slidenum">
              <a:rPr lang="en-US" altLang="en-US" sz="1200" b="0"/>
              <a:pPr>
                <a:spcBef>
                  <a:spcPct val="0"/>
                </a:spcBef>
                <a:buFontTx/>
                <a:buNone/>
              </a:pPr>
              <a:t>3</a:t>
            </a:fld>
            <a:endParaRPr lang="en-US" altLang="en-US" sz="1200" b="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132C6D-8479-4142-B103-4D5169917FBD}"/>
              </a:ext>
            </a:extLst>
          </p:cNvPr>
          <p:cNvSpPr>
            <a:spLocks noGrp="1"/>
          </p:cNvSpPr>
          <p:nvPr>
            <p:ph type="title"/>
          </p:nvPr>
        </p:nvSpPr>
        <p:spPr/>
        <p:txBody>
          <a:bodyPr/>
          <a:lstStyle/>
          <a:p>
            <a:r>
              <a:rPr lang="en-US" dirty="0"/>
              <a:t>Registration for the July 802 electronic plenary session</a:t>
            </a:r>
            <a:endParaRPr lang="en-CA" dirty="0"/>
          </a:p>
        </p:txBody>
      </p:sp>
      <p:sp>
        <p:nvSpPr>
          <p:cNvPr id="5" name="Content Placeholder 4">
            <a:extLst>
              <a:ext uri="{FF2B5EF4-FFF2-40B4-BE49-F238E27FC236}">
                <a16:creationId xmlns:a16="http://schemas.microsoft.com/office/drawing/2014/main" id="{CDBD87D4-BD90-4A7E-A129-BCF7400E3DBF}"/>
              </a:ext>
            </a:extLst>
          </p:cNvPr>
          <p:cNvSpPr>
            <a:spLocks noGrp="1"/>
          </p:cNvSpPr>
          <p:nvPr>
            <p:ph idx="1"/>
          </p:nvPr>
        </p:nvSpPr>
        <p:spPr/>
        <p:txBody>
          <a:bodyPr/>
          <a:lstStyle/>
          <a:p>
            <a:pPr>
              <a:buFont typeface="Arial" panose="020B0604020202020204" pitchFamily="34" charset="0"/>
              <a:buChar char="•"/>
            </a:pPr>
            <a:r>
              <a:rPr lang="en-US" dirty="0"/>
              <a:t>This meeting is part of the July 802 plenary session</a:t>
            </a:r>
          </a:p>
          <a:p>
            <a:pPr>
              <a:buFont typeface="Arial" panose="020B0604020202020204" pitchFamily="34" charset="0"/>
              <a:buChar char="•"/>
            </a:pPr>
            <a:r>
              <a:rPr lang="en-US" dirty="0"/>
              <a:t>You must pay the registration fee in order to attend</a:t>
            </a:r>
          </a:p>
          <a:p>
            <a:pPr>
              <a:buFont typeface="Arial" panose="020B0604020202020204" pitchFamily="34" charset="0"/>
              <a:buChar char="•"/>
            </a:pPr>
            <a:endParaRPr lang="en-US" dirty="0"/>
          </a:p>
          <a:p>
            <a:pPr>
              <a:buFont typeface="Arial" panose="020B0604020202020204" pitchFamily="34" charset="0"/>
              <a:buChar char="•"/>
            </a:pPr>
            <a:r>
              <a:rPr lang="en-US" dirty="0"/>
              <a:t>If you have not already done so, you can register </a:t>
            </a:r>
            <a:r>
              <a:rPr lang="en-US" dirty="0">
                <a:hlinkClick r:id="rId2"/>
              </a:rPr>
              <a:t>here</a:t>
            </a:r>
            <a:r>
              <a:rPr lang="en-US" dirty="0"/>
              <a:t> or follow the registration link for this session here </a:t>
            </a:r>
            <a:r>
              <a:rPr lang="en-US" dirty="0">
                <a:hlinkClick r:id="rId3"/>
              </a:rPr>
              <a:t>https://www.ieee802.org/11/Meetings/Meeting_Plan.html</a:t>
            </a:r>
            <a:endParaRPr lang="en-US" dirty="0"/>
          </a:p>
          <a:p>
            <a:pPr>
              <a:buFont typeface="Arial" panose="020B0604020202020204" pitchFamily="34" charset="0"/>
              <a:buChar char="•"/>
            </a:pPr>
            <a:endParaRPr lang="en-US" dirty="0"/>
          </a:p>
          <a:p>
            <a:pPr>
              <a:buFont typeface="Arial" panose="020B0604020202020204" pitchFamily="34" charset="0"/>
              <a:buChar char="•"/>
            </a:pPr>
            <a:r>
              <a:rPr lang="en-US" dirty="0"/>
              <a:t>If you do not intend to register for this session you must leave this meeting and, if you have logged attendance on IMAT, email the 802.11 chair or vice chairs to have your attendance cancelled</a:t>
            </a:r>
          </a:p>
          <a:p>
            <a:endParaRPr lang="en-CA" dirty="0"/>
          </a:p>
        </p:txBody>
      </p:sp>
      <p:sp>
        <p:nvSpPr>
          <p:cNvPr id="2" name="Footer Placeholder 1">
            <a:extLst>
              <a:ext uri="{FF2B5EF4-FFF2-40B4-BE49-F238E27FC236}">
                <a16:creationId xmlns:a16="http://schemas.microsoft.com/office/drawing/2014/main" id="{7A5BE313-1287-448C-A52D-B749FE92E552}"/>
              </a:ext>
            </a:extLst>
          </p:cNvPr>
          <p:cNvSpPr>
            <a:spLocks noGrp="1"/>
          </p:cNvSpPr>
          <p:nvPr>
            <p:ph type="ftr" sz="quarter" idx="10"/>
          </p:nvPr>
        </p:nvSpPr>
        <p:spPr/>
        <p:txBody>
          <a:bodyPr/>
          <a:lstStyle/>
          <a:p>
            <a:pPr>
              <a:defRPr/>
            </a:pPr>
            <a:r>
              <a:rPr lang="en-US"/>
              <a:t>Michael Montemurro, Huawei</a:t>
            </a:r>
          </a:p>
        </p:txBody>
      </p:sp>
      <p:sp>
        <p:nvSpPr>
          <p:cNvPr id="3" name="Slide Number Placeholder 2">
            <a:extLst>
              <a:ext uri="{FF2B5EF4-FFF2-40B4-BE49-F238E27FC236}">
                <a16:creationId xmlns:a16="http://schemas.microsoft.com/office/drawing/2014/main" id="{3585371D-EE47-4EA8-BD3D-E27C1A68BB90}"/>
              </a:ext>
            </a:extLst>
          </p:cNvPr>
          <p:cNvSpPr>
            <a:spLocks noGrp="1"/>
          </p:cNvSpPr>
          <p:nvPr>
            <p:ph type="sldNum" sz="quarter" idx="11"/>
          </p:nvPr>
        </p:nvSpPr>
        <p:spPr/>
        <p:txBody>
          <a:bodyPr/>
          <a:lstStyle/>
          <a:p>
            <a:pPr>
              <a:defRPr/>
            </a:pPr>
            <a:r>
              <a:rPr lang="en-US" altLang="en-US"/>
              <a:t>Slide </a:t>
            </a:r>
            <a:fld id="{6835F41C-DEDC-4438-917D-1D94D2D033D6}" type="slidenum">
              <a:rPr lang="en-US" altLang="en-US" smtClean="0"/>
              <a:pPr>
                <a:defRPr/>
              </a:pPr>
              <a:t>4</a:t>
            </a:fld>
            <a:endParaRPr lang="en-US" altLang="en-US"/>
          </a:p>
        </p:txBody>
      </p:sp>
    </p:spTree>
    <p:extLst>
      <p:ext uri="{BB962C8B-B14F-4D97-AF65-F5344CB8AC3E}">
        <p14:creationId xmlns:p14="http://schemas.microsoft.com/office/powerpoint/2010/main" val="21629984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Footer Placeholder 5"/>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Michael Montemurro, Huawei</a:t>
            </a:r>
          </a:p>
        </p:txBody>
      </p:sp>
      <p:sp>
        <p:nvSpPr>
          <p:cNvPr id="5124" name="Slide Number Placeholder 6"/>
          <p:cNvSpPr>
            <a:spLocks noGrp="1"/>
          </p:cNvSpPr>
          <p:nvPr>
            <p:ph type="sldNum" sz="quarter" idx="12"/>
          </p:nvPr>
        </p:nvSpPr>
        <p:spPr>
          <a:xfrm>
            <a:off x="5930396" y="6475413"/>
            <a:ext cx="432811" cy="184666"/>
          </a:xfrm>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Slide </a:t>
            </a:r>
            <a:fld id="{BF9088BE-4FB0-43D4-875F-2C4B42EE0B21}" type="slidenum">
              <a:rPr lang="en-US" smtClean="0"/>
              <a:pPr>
                <a:defRPr/>
              </a:pPr>
              <a:t>5</a:t>
            </a:fld>
            <a:endParaRPr lang="en-US"/>
          </a:p>
        </p:txBody>
      </p:sp>
      <p:sp>
        <p:nvSpPr>
          <p:cNvPr id="4101" name="Rectangle 2"/>
          <p:cNvSpPr>
            <a:spLocks noGrp="1" noChangeArrowheads="1"/>
          </p:cNvSpPr>
          <p:nvPr>
            <p:ph type="title"/>
          </p:nvPr>
        </p:nvSpPr>
        <p:spPr>
          <a:xfrm>
            <a:off x="2209800" y="685800"/>
            <a:ext cx="7772400" cy="457200"/>
          </a:xfrm>
        </p:spPr>
        <p:txBody>
          <a:bodyPr/>
          <a:lstStyle/>
          <a:p>
            <a:r>
              <a:rPr lang="en-US" altLang="en-US" sz="2400" dirty="0" err="1"/>
              <a:t>REVme</a:t>
            </a:r>
            <a:r>
              <a:rPr lang="en-US" altLang="en-US" sz="2400" dirty="0"/>
              <a:t> Agenda</a:t>
            </a:r>
          </a:p>
        </p:txBody>
      </p:sp>
      <p:sp>
        <p:nvSpPr>
          <p:cNvPr id="4103" name="Rectangle 19"/>
          <p:cNvSpPr>
            <a:spLocks noChangeArrowheads="1"/>
          </p:cNvSpPr>
          <p:nvPr/>
        </p:nvSpPr>
        <p:spPr bwMode="auto">
          <a:xfrm>
            <a:off x="1219200" y="1371600"/>
            <a:ext cx="4495800" cy="266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marL="0" indent="0">
              <a:lnSpc>
                <a:spcPct val="80000"/>
              </a:lnSpc>
              <a:buNone/>
            </a:pPr>
            <a:r>
              <a:rPr lang="en-US" altLang="en-US" sz="1600" dirty="0"/>
              <a:t>Tuesday Jul 13, 4pm ET</a:t>
            </a:r>
          </a:p>
          <a:p>
            <a:pPr lvl="1"/>
            <a:r>
              <a:rPr lang="en-US" altLang="en-US" sz="1400" dirty="0"/>
              <a:t>Chair’s Welcome, Policy &amp; patent reminder</a:t>
            </a:r>
          </a:p>
          <a:p>
            <a:pPr lvl="1"/>
            <a:r>
              <a:rPr lang="en-US" altLang="en-US" sz="1400" dirty="0"/>
              <a:t>Approve agenda</a:t>
            </a:r>
          </a:p>
          <a:p>
            <a:pPr lvl="1"/>
            <a:r>
              <a:rPr lang="en-US" altLang="en-US" sz="1400" dirty="0"/>
              <a:t>Editor Report</a:t>
            </a:r>
          </a:p>
          <a:p>
            <a:pPr lvl="1"/>
            <a:r>
              <a:rPr lang="en-GB" sz="1400" dirty="0"/>
              <a:t>Comment Resolution</a:t>
            </a:r>
          </a:p>
          <a:p>
            <a:pPr lvl="2"/>
            <a:r>
              <a:rPr lang="pt-BR" sz="1100" dirty="0"/>
              <a:t>11-21/730 – Au – Editor 2 CIDs</a:t>
            </a:r>
          </a:p>
          <a:p>
            <a:pPr lvl="2"/>
            <a:r>
              <a:rPr lang="pt-BR" sz="1100" dirty="0"/>
              <a:t>11-21/769 – Qi – Editor CIDs</a:t>
            </a:r>
          </a:p>
          <a:p>
            <a:pPr lvl="2"/>
            <a:r>
              <a:rPr lang="pt-BR" sz="1100" dirty="0"/>
              <a:t>11-21/981 – Henry – ANQP CIDs</a:t>
            </a:r>
          </a:p>
          <a:p>
            <a:pPr lvl="2"/>
            <a:r>
              <a:rPr lang="pt-BR" sz="1100" dirty="0"/>
              <a:t>11-21/695 – Montemurro – 802.1D</a:t>
            </a:r>
          </a:p>
          <a:p>
            <a:pPr lvl="1"/>
            <a:r>
              <a:rPr lang="en-US" altLang="en-US" sz="1400" dirty="0"/>
              <a:t>Recess</a:t>
            </a:r>
          </a:p>
          <a:p>
            <a:pPr lvl="2"/>
            <a:endParaRPr lang="en-GB" dirty="0"/>
          </a:p>
          <a:p>
            <a:pPr lvl="2"/>
            <a:endParaRPr lang="en-GB" sz="1400" dirty="0"/>
          </a:p>
          <a:p>
            <a:pPr lvl="2"/>
            <a:br>
              <a:rPr lang="en-GB" sz="100" dirty="0"/>
            </a:br>
            <a:endParaRPr lang="en-GB" sz="100" dirty="0"/>
          </a:p>
        </p:txBody>
      </p:sp>
      <p:sp>
        <p:nvSpPr>
          <p:cNvPr id="10" name="Rectangle 19">
            <a:extLst>
              <a:ext uri="{FF2B5EF4-FFF2-40B4-BE49-F238E27FC236}">
                <a16:creationId xmlns:a16="http://schemas.microsoft.com/office/drawing/2014/main" id="{CC2AB40D-EE73-4F6E-AF6C-5BB8815A67AA}"/>
              </a:ext>
            </a:extLst>
          </p:cNvPr>
          <p:cNvSpPr>
            <a:spLocks noChangeArrowheads="1"/>
          </p:cNvSpPr>
          <p:nvPr/>
        </p:nvSpPr>
        <p:spPr bwMode="auto">
          <a:xfrm>
            <a:off x="6998870" y="1431758"/>
            <a:ext cx="4010025" cy="34450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marL="0" indent="0">
              <a:lnSpc>
                <a:spcPct val="80000"/>
              </a:lnSpc>
              <a:buNone/>
            </a:pPr>
            <a:r>
              <a:rPr lang="en-US" altLang="en-US" sz="1600" dirty="0"/>
              <a:t>Thursday Jul 15, 4pm ET</a:t>
            </a:r>
          </a:p>
          <a:p>
            <a:pPr lvl="1"/>
            <a:r>
              <a:rPr lang="en-CA" altLang="en-US" sz="1400" dirty="0"/>
              <a:t>Motions </a:t>
            </a:r>
          </a:p>
          <a:p>
            <a:pPr lvl="2"/>
            <a:r>
              <a:rPr lang="en-CA" altLang="en-US" sz="1100" dirty="0"/>
              <a:t>Minutes: See slide 6</a:t>
            </a:r>
          </a:p>
          <a:p>
            <a:pPr lvl="2"/>
            <a:r>
              <a:rPr lang="en-CA" altLang="en-US" sz="1100" dirty="0"/>
              <a:t>Comment Resolutions: See </a:t>
            </a:r>
            <a:r>
              <a:rPr lang="en-CA" altLang="en-US" sz="1100" dirty="0">
                <a:hlinkClick r:id="rId3"/>
              </a:rPr>
              <a:t>https://mentor.ieee.org/802.11/dcn/21/11-21-0758-05-000m-revme-motions.pptx</a:t>
            </a:r>
            <a:r>
              <a:rPr lang="en-CA" altLang="en-US" sz="1100" dirty="0"/>
              <a:t> </a:t>
            </a:r>
          </a:p>
          <a:p>
            <a:pPr lvl="1"/>
            <a:r>
              <a:rPr lang="en-CA" altLang="en-US" sz="1400" dirty="0"/>
              <a:t>Issues</a:t>
            </a:r>
          </a:p>
          <a:p>
            <a:pPr lvl="2"/>
            <a:r>
              <a:rPr lang="en-CA" sz="200" dirty="0"/>
              <a:t>&lt;&gt;</a:t>
            </a:r>
          </a:p>
          <a:p>
            <a:pPr lvl="2"/>
            <a:r>
              <a:rPr lang="en-CA" altLang="en-US" sz="1100" dirty="0"/>
              <a:t>11-20/177 – Hamilton (ARC) - ESS</a:t>
            </a:r>
          </a:p>
          <a:p>
            <a:pPr lvl="2"/>
            <a:endParaRPr lang="en-CA" altLang="en-US" sz="100" dirty="0"/>
          </a:p>
          <a:p>
            <a:pPr lvl="1"/>
            <a:r>
              <a:rPr lang="en-CA" altLang="en-US" sz="1400" dirty="0"/>
              <a:t>Comment Resolution</a:t>
            </a:r>
          </a:p>
          <a:p>
            <a:pPr lvl="2"/>
            <a:r>
              <a:rPr lang="en-CA" sz="1100" dirty="0"/>
              <a:t>11-21/1012r1 – Joseph Seok – FTM editorials</a:t>
            </a:r>
          </a:p>
          <a:p>
            <a:pPr lvl="2"/>
            <a:r>
              <a:rPr lang="en-CA" sz="1100" dirty="0"/>
              <a:t>11-21/0823 – </a:t>
            </a:r>
            <a:r>
              <a:rPr lang="en-CA" sz="1100" dirty="0" err="1"/>
              <a:t>Youhan</a:t>
            </a:r>
            <a:r>
              <a:rPr lang="en-CA" sz="1100" dirty="0"/>
              <a:t> Kim – PHY CIDs</a:t>
            </a:r>
          </a:p>
          <a:p>
            <a:pPr lvl="2"/>
            <a:r>
              <a:rPr lang="en-CA" sz="1100" dirty="0"/>
              <a:t>GEN </a:t>
            </a:r>
            <a:r>
              <a:rPr lang="en-CA" sz="1100" dirty="0" err="1"/>
              <a:t>adhoc</a:t>
            </a:r>
            <a:r>
              <a:rPr lang="en-CA" sz="1100" dirty="0"/>
              <a:t> – </a:t>
            </a:r>
            <a:r>
              <a:rPr lang="en-CA" sz="1100" dirty="0" err="1"/>
              <a:t>Rosdahl</a:t>
            </a:r>
            <a:r>
              <a:rPr lang="en-CA" sz="1100" dirty="0"/>
              <a:t> – GEN CIDs</a:t>
            </a:r>
          </a:p>
          <a:p>
            <a:pPr lvl="1"/>
            <a:r>
              <a:rPr lang="en-CA" altLang="en-US" sz="1400" dirty="0"/>
              <a:t>Timeline, Teleconferences, Plan for July</a:t>
            </a:r>
            <a:endParaRPr lang="en-CA" altLang="en-US" sz="1200" dirty="0"/>
          </a:p>
          <a:p>
            <a:pPr lvl="1"/>
            <a:r>
              <a:rPr lang="en-CA" altLang="en-US" sz="1400" dirty="0" err="1"/>
              <a:t>AoB</a:t>
            </a:r>
            <a:endParaRPr lang="en-CA" altLang="en-US" sz="1600" dirty="0"/>
          </a:p>
        </p:txBody>
      </p:sp>
      <p:sp>
        <p:nvSpPr>
          <p:cNvPr id="7" name="Rectangle 19">
            <a:extLst>
              <a:ext uri="{FF2B5EF4-FFF2-40B4-BE49-F238E27FC236}">
                <a16:creationId xmlns:a16="http://schemas.microsoft.com/office/drawing/2014/main" id="{12EA73ED-8534-496E-953B-F9D898315292}"/>
              </a:ext>
            </a:extLst>
          </p:cNvPr>
          <p:cNvSpPr>
            <a:spLocks noChangeArrowheads="1"/>
          </p:cNvSpPr>
          <p:nvPr/>
        </p:nvSpPr>
        <p:spPr bwMode="auto">
          <a:xfrm>
            <a:off x="1219199" y="4052094"/>
            <a:ext cx="4191001" cy="14343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marL="0" indent="0">
              <a:lnSpc>
                <a:spcPct val="80000"/>
              </a:lnSpc>
              <a:buNone/>
            </a:pPr>
            <a:r>
              <a:rPr lang="en-US" altLang="en-US" sz="1600" dirty="0"/>
              <a:t>Wednesday Jul 14, 4pm ET</a:t>
            </a:r>
          </a:p>
          <a:p>
            <a:pPr lvl="1"/>
            <a:r>
              <a:rPr lang="en-CA" altLang="en-US" sz="1400" dirty="0"/>
              <a:t>Comment Resolution (Security CIDs)</a:t>
            </a:r>
          </a:p>
          <a:p>
            <a:pPr lvl="2"/>
            <a:r>
              <a:rPr lang="en-CA" sz="1100" dirty="0"/>
              <a:t>11-18/691 – Harkins – JTC1 Comment on 4-way</a:t>
            </a:r>
          </a:p>
          <a:p>
            <a:pPr lvl="2"/>
            <a:r>
              <a:rPr lang="en-CA" sz="1100" dirty="0"/>
              <a:t>11-21/809 – Bhandaru </a:t>
            </a:r>
          </a:p>
          <a:p>
            <a:pPr lvl="2"/>
            <a:r>
              <a:rPr lang="en-US" sz="1100" dirty="0"/>
              <a:t>11-21/970 – Huang</a:t>
            </a:r>
          </a:p>
          <a:p>
            <a:pPr lvl="2"/>
            <a:r>
              <a:rPr lang="en-CA" sz="1100" dirty="0"/>
              <a:t>11-21/816 – Rison – Security CIDs</a:t>
            </a:r>
          </a:p>
          <a:p>
            <a:pPr lvl="2"/>
            <a:r>
              <a:rPr lang="en-CA" altLang="en-US" sz="1100" dirty="0"/>
              <a:t>11-21/772 – Montemurro</a:t>
            </a:r>
          </a:p>
          <a:p>
            <a:pPr lvl="1"/>
            <a:r>
              <a:rPr lang="en-CA" altLang="en-US" sz="1400" dirty="0"/>
              <a:t>Recess</a:t>
            </a:r>
            <a:endParaRPr lang="en-CA" altLang="en-US" sz="1800" dirty="0"/>
          </a:p>
        </p:txBody>
      </p:sp>
    </p:spTree>
    <p:extLst>
      <p:ext uri="{BB962C8B-B14F-4D97-AF65-F5344CB8AC3E}">
        <p14:creationId xmlns:p14="http://schemas.microsoft.com/office/powerpoint/2010/main" val="38306190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12E63CB-7AA4-47E9-A213-073D8CADFEE1}"/>
              </a:ext>
            </a:extLst>
          </p:cNvPr>
          <p:cNvSpPr>
            <a:spLocks noGrp="1"/>
          </p:cNvSpPr>
          <p:nvPr>
            <p:ph idx="1"/>
          </p:nvPr>
        </p:nvSpPr>
        <p:spPr>
          <a:xfrm>
            <a:off x="800099" y="1773046"/>
            <a:ext cx="10477501" cy="4702368"/>
          </a:xfrm>
        </p:spPr>
        <p:txBody>
          <a:bodyPr/>
          <a:lstStyle/>
          <a:p>
            <a:pPr marL="0" indent="0">
              <a:lnSpc>
                <a:spcPct val="80000"/>
              </a:lnSpc>
              <a:buNone/>
            </a:pPr>
            <a:r>
              <a:rPr lang="en-US" altLang="en-US" sz="2800" dirty="0"/>
              <a:t>Approve the minutes for </a:t>
            </a:r>
            <a:endParaRPr lang="en-US" altLang="en-US" sz="1800" dirty="0"/>
          </a:p>
          <a:p>
            <a:pPr>
              <a:lnSpc>
                <a:spcPct val="80000"/>
              </a:lnSpc>
            </a:pPr>
            <a:r>
              <a:rPr lang="en-US" altLang="en-US" sz="1800" dirty="0"/>
              <a:t>2021 May 802.11 Electronic Interim - May 11-13: 11-21/840r0: </a:t>
            </a:r>
            <a:r>
              <a:rPr lang="en-US" altLang="en-US" sz="1800" dirty="0">
                <a:hlinkClick r:id="rId2"/>
              </a:rPr>
              <a:t>https://mentor.ieee.org/802.11/dcn/21/11-21-0840-00-000m-telecon-minutes-for-revme-may-11-13-2021.docx</a:t>
            </a:r>
            <a:r>
              <a:rPr lang="en-US" altLang="en-US" sz="1800" dirty="0"/>
              <a:t> </a:t>
            </a:r>
            <a:r>
              <a:rPr lang="en-US" altLang="en-US" dirty="0"/>
              <a:t> </a:t>
            </a:r>
          </a:p>
          <a:p>
            <a:pPr>
              <a:lnSpc>
                <a:spcPct val="80000"/>
              </a:lnSpc>
            </a:pPr>
            <a:r>
              <a:rPr lang="en-US" altLang="en-US" sz="1800" dirty="0" err="1"/>
              <a:t>REVme</a:t>
            </a:r>
            <a:r>
              <a:rPr lang="en-US" altLang="en-US" sz="1800" dirty="0"/>
              <a:t> Telecon May 24: 11-21-887r1: </a:t>
            </a:r>
            <a:r>
              <a:rPr lang="en-US" altLang="en-US" sz="1800" dirty="0">
                <a:hlinkClick r:id="rId3"/>
              </a:rPr>
              <a:t>https://mentor.ieee.org/802.11/dcn/21/11-21-0887-01-000m-telecon-minutes-for-revme-may-24.docx</a:t>
            </a:r>
            <a:r>
              <a:rPr lang="en-US" altLang="en-US" sz="1800" dirty="0"/>
              <a:t> </a:t>
            </a:r>
          </a:p>
          <a:p>
            <a:pPr>
              <a:lnSpc>
                <a:spcPct val="80000"/>
              </a:lnSpc>
            </a:pPr>
            <a:r>
              <a:rPr lang="en-US" altLang="en-US" sz="1800" dirty="0" err="1"/>
              <a:t>REVme</a:t>
            </a:r>
            <a:r>
              <a:rPr lang="en-US" altLang="en-US" sz="1800" dirty="0"/>
              <a:t> Telecon for June (June 7-14-21) : 11-21/888r1: </a:t>
            </a:r>
            <a:r>
              <a:rPr lang="en-US" altLang="en-US" sz="1800" dirty="0">
                <a:hlinkClick r:id="rId4"/>
              </a:rPr>
              <a:t>https://mentor.ieee.org/802.11/dcn/21/11-21-0888-01-000m-telecon-minutes-for-revme-june-telecons.docx</a:t>
            </a:r>
            <a:r>
              <a:rPr lang="en-US" altLang="en-US" sz="1800" dirty="0"/>
              <a:t> </a:t>
            </a:r>
          </a:p>
          <a:p>
            <a:pPr marL="0" indent="0">
              <a:buNone/>
            </a:pPr>
            <a:r>
              <a:rPr lang="en-CA" sz="2800" dirty="0"/>
              <a:t>Moved: Jon </a:t>
            </a:r>
            <a:r>
              <a:rPr lang="en-CA" sz="2800" dirty="0" err="1"/>
              <a:t>Rosdahl</a:t>
            </a:r>
            <a:endParaRPr lang="en-CA" sz="2800" dirty="0"/>
          </a:p>
          <a:p>
            <a:pPr marL="0" indent="0">
              <a:buNone/>
            </a:pPr>
            <a:r>
              <a:rPr lang="en-CA" sz="2800" dirty="0"/>
              <a:t>Seconded: Mark Hamilton</a:t>
            </a:r>
          </a:p>
          <a:p>
            <a:pPr marL="0" indent="0">
              <a:buNone/>
            </a:pPr>
            <a:r>
              <a:rPr lang="en-CA" sz="2800" dirty="0"/>
              <a:t>Results: Unanimous. Passes.</a:t>
            </a:r>
          </a:p>
          <a:p>
            <a:pPr marL="57150" indent="0">
              <a:lnSpc>
                <a:spcPct val="80000"/>
              </a:lnSpc>
              <a:buNone/>
            </a:pPr>
            <a:endParaRPr lang="en-US" altLang="en-US" sz="2800" dirty="0"/>
          </a:p>
          <a:p>
            <a:pPr lvl="1">
              <a:lnSpc>
                <a:spcPct val="80000"/>
              </a:lnSpc>
            </a:pPr>
            <a:endParaRPr lang="en-US" altLang="en-US" dirty="0"/>
          </a:p>
          <a:p>
            <a:pPr>
              <a:lnSpc>
                <a:spcPct val="80000"/>
              </a:lnSpc>
            </a:pPr>
            <a:endParaRPr lang="en-US" altLang="en-US" sz="2000" dirty="0"/>
          </a:p>
        </p:txBody>
      </p:sp>
      <p:sp>
        <p:nvSpPr>
          <p:cNvPr id="4" name="Title 3">
            <a:extLst>
              <a:ext uri="{FF2B5EF4-FFF2-40B4-BE49-F238E27FC236}">
                <a16:creationId xmlns:a16="http://schemas.microsoft.com/office/drawing/2014/main" id="{2D54C6BD-C858-48E4-ADDB-E13D7A95204A}"/>
              </a:ext>
            </a:extLst>
          </p:cNvPr>
          <p:cNvSpPr>
            <a:spLocks noGrp="1"/>
          </p:cNvSpPr>
          <p:nvPr>
            <p:ph type="title"/>
          </p:nvPr>
        </p:nvSpPr>
        <p:spPr/>
        <p:txBody>
          <a:bodyPr/>
          <a:lstStyle/>
          <a:p>
            <a:r>
              <a:rPr lang="en-CA" dirty="0" err="1"/>
              <a:t>REVme</a:t>
            </a:r>
            <a:r>
              <a:rPr lang="en-CA" dirty="0"/>
              <a:t> minutes approval</a:t>
            </a:r>
          </a:p>
        </p:txBody>
      </p:sp>
      <p:sp>
        <p:nvSpPr>
          <p:cNvPr id="2" name="Footer Placeholder 1">
            <a:extLst>
              <a:ext uri="{FF2B5EF4-FFF2-40B4-BE49-F238E27FC236}">
                <a16:creationId xmlns:a16="http://schemas.microsoft.com/office/drawing/2014/main" id="{ED124A4A-423D-4E3C-9AD0-6A363399DA6B}"/>
              </a:ext>
            </a:extLst>
          </p:cNvPr>
          <p:cNvSpPr>
            <a:spLocks noGrp="1"/>
          </p:cNvSpPr>
          <p:nvPr>
            <p:ph type="ftr" sz="quarter" idx="10"/>
          </p:nvPr>
        </p:nvSpPr>
        <p:spPr/>
        <p:txBody>
          <a:bodyPr/>
          <a:lstStyle/>
          <a:p>
            <a:pPr>
              <a:defRPr/>
            </a:pPr>
            <a:r>
              <a:rPr lang="en-US"/>
              <a:t>Michael Montemurro, Huawei</a:t>
            </a:r>
          </a:p>
        </p:txBody>
      </p:sp>
      <p:sp>
        <p:nvSpPr>
          <p:cNvPr id="3" name="Slide Number Placeholder 2">
            <a:extLst>
              <a:ext uri="{FF2B5EF4-FFF2-40B4-BE49-F238E27FC236}">
                <a16:creationId xmlns:a16="http://schemas.microsoft.com/office/drawing/2014/main" id="{7BC7C395-02DA-4E32-87CE-F3AA0F9A11C9}"/>
              </a:ext>
            </a:extLst>
          </p:cNvPr>
          <p:cNvSpPr>
            <a:spLocks noGrp="1"/>
          </p:cNvSpPr>
          <p:nvPr>
            <p:ph type="sldNum" sz="quarter" idx="11"/>
          </p:nvPr>
        </p:nvSpPr>
        <p:spPr>
          <a:xfrm>
            <a:off x="5930396" y="6475413"/>
            <a:ext cx="432811" cy="184666"/>
          </a:xfrm>
        </p:spPr>
        <p:txBody>
          <a:bodyPr/>
          <a:lstStyle/>
          <a:p>
            <a:pPr>
              <a:defRPr/>
            </a:pPr>
            <a:r>
              <a:rPr lang="en-US" altLang="en-US"/>
              <a:t>Slide </a:t>
            </a:r>
            <a:fld id="{6835F41C-DEDC-4438-917D-1D94D2D033D6}" type="slidenum">
              <a:rPr lang="en-US" altLang="en-US" smtClean="0"/>
              <a:pPr>
                <a:defRPr/>
              </a:pPr>
              <a:t>6</a:t>
            </a:fld>
            <a:endParaRPr lang="en-US" altLang="en-US"/>
          </a:p>
        </p:txBody>
      </p:sp>
    </p:spTree>
    <p:extLst>
      <p:ext uri="{BB962C8B-B14F-4D97-AF65-F5344CB8AC3E}">
        <p14:creationId xmlns:p14="http://schemas.microsoft.com/office/powerpoint/2010/main" val="15540632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12E63CB-7AA4-47E9-A213-073D8CADFEE1}"/>
              </a:ext>
            </a:extLst>
          </p:cNvPr>
          <p:cNvSpPr>
            <a:spLocks noGrp="1"/>
          </p:cNvSpPr>
          <p:nvPr>
            <p:ph idx="1"/>
          </p:nvPr>
        </p:nvSpPr>
        <p:spPr>
          <a:xfrm>
            <a:off x="800099" y="1773046"/>
            <a:ext cx="10477501" cy="4702368"/>
          </a:xfrm>
        </p:spPr>
        <p:txBody>
          <a:bodyPr/>
          <a:lstStyle/>
          <a:p>
            <a:pPr>
              <a:lnSpc>
                <a:spcPct val="80000"/>
              </a:lnSpc>
            </a:pPr>
            <a:r>
              <a:rPr lang="en-US" altLang="en-US" sz="1800" dirty="0"/>
              <a:t>Deprecation of 802.1D - Osama</a:t>
            </a:r>
          </a:p>
          <a:p>
            <a:pPr lvl="1">
              <a:lnSpc>
                <a:spcPct val="80000"/>
              </a:lnSpc>
            </a:pPr>
            <a:r>
              <a:rPr lang="en-US" altLang="en-US" sz="1400" dirty="0">
                <a:hlinkClick r:id="rId2"/>
              </a:rPr>
              <a:t>https://www.ieee802.org/1/files/public/docs2021/maint-parsons-802.1D_withdrawal_status-0321-v1.pdf</a:t>
            </a:r>
            <a:r>
              <a:rPr lang="en-US" altLang="en-US" sz="1400" dirty="0"/>
              <a:t>  </a:t>
            </a:r>
          </a:p>
          <a:p>
            <a:pPr>
              <a:lnSpc>
                <a:spcPct val="80000"/>
              </a:lnSpc>
            </a:pPr>
            <a:r>
              <a:rPr lang="en-US" altLang="en-US" sz="1800" dirty="0"/>
              <a:t>ESS and HESSID – Arch contribution – Mark Hamilton</a:t>
            </a:r>
          </a:p>
          <a:p>
            <a:pPr lvl="1">
              <a:lnSpc>
                <a:spcPct val="80000"/>
              </a:lnSpc>
            </a:pPr>
            <a:r>
              <a:rPr lang="en-US" altLang="en-US" sz="1400" dirty="0">
                <a:hlinkClick r:id="rId3"/>
              </a:rPr>
              <a:t>https://mentor.ieee.org/802.11/dcn/20/11-20-0177-08-0arc-liaison-to-revmd-on-ess.docx</a:t>
            </a:r>
            <a:r>
              <a:rPr lang="en-US" altLang="en-US" sz="1400" dirty="0"/>
              <a:t> </a:t>
            </a:r>
          </a:p>
          <a:p>
            <a:pPr>
              <a:lnSpc>
                <a:spcPct val="80000"/>
              </a:lnSpc>
            </a:pPr>
            <a:r>
              <a:rPr lang="en-US" altLang="en-US" sz="1800" dirty="0"/>
              <a:t>QoS re-work – Osama (re-submit comments)</a:t>
            </a:r>
          </a:p>
          <a:p>
            <a:pPr>
              <a:lnSpc>
                <a:spcPct val="80000"/>
              </a:lnSpc>
            </a:pPr>
            <a:r>
              <a:rPr lang="en-US" altLang="en-US" sz="1800" dirty="0"/>
              <a:t>Annex G removal proposal – Graham (</a:t>
            </a:r>
            <a:r>
              <a:rPr lang="en-US" altLang="en-US" sz="1800" dirty="0" err="1"/>
              <a:t>Menzo</a:t>
            </a:r>
            <a:r>
              <a:rPr lang="en-US" altLang="en-US" sz="1800" dirty="0"/>
              <a:t> will help)</a:t>
            </a:r>
          </a:p>
          <a:p>
            <a:pPr>
              <a:lnSpc>
                <a:spcPct val="80000"/>
              </a:lnSpc>
            </a:pPr>
            <a:r>
              <a:rPr lang="en-US" altLang="en-US" sz="1800" dirty="0"/>
              <a:t>Peer to peer/Direct – Emily Qi</a:t>
            </a:r>
          </a:p>
          <a:p>
            <a:pPr>
              <a:lnSpc>
                <a:spcPct val="80000"/>
              </a:lnSpc>
            </a:pPr>
            <a:r>
              <a:rPr lang="en-US" altLang="en-US" sz="1800" dirty="0"/>
              <a:t>What is a “QoS Data Frame”? – Mark Rison </a:t>
            </a:r>
          </a:p>
          <a:p>
            <a:pPr lvl="1">
              <a:lnSpc>
                <a:spcPct val="80000"/>
              </a:lnSpc>
            </a:pPr>
            <a:r>
              <a:rPr lang="en-US" altLang="en-US" sz="1400" dirty="0"/>
              <a:t>Doc 11-20/0435 for CID 4259</a:t>
            </a:r>
          </a:p>
          <a:p>
            <a:pPr>
              <a:lnSpc>
                <a:spcPct val="80000"/>
              </a:lnSpc>
            </a:pPr>
            <a:r>
              <a:rPr lang="en-US" altLang="en-US" sz="1800" dirty="0"/>
              <a:t>What does “a beacon interval” mean? – Mark Rison </a:t>
            </a:r>
          </a:p>
          <a:p>
            <a:pPr lvl="1">
              <a:lnSpc>
                <a:spcPct val="80000"/>
              </a:lnSpc>
            </a:pPr>
            <a:r>
              <a:rPr lang="en-US" altLang="en-US" sz="1400" dirty="0"/>
              <a:t>11-19/0856 under CID 2316</a:t>
            </a:r>
          </a:p>
          <a:p>
            <a:pPr>
              <a:lnSpc>
                <a:spcPct val="80000"/>
              </a:lnSpc>
            </a:pPr>
            <a:r>
              <a:rPr lang="en-US" altLang="en-US" sz="1800" dirty="0" err="1"/>
              <a:t>EAPol</a:t>
            </a:r>
            <a:r>
              <a:rPr lang="en-US" altLang="en-US" sz="1800" dirty="0"/>
              <a:t>-Key Notation – Mike Montemurro</a:t>
            </a:r>
          </a:p>
          <a:p>
            <a:pPr>
              <a:lnSpc>
                <a:spcPct val="80000"/>
              </a:lnSpc>
            </a:pPr>
            <a:r>
              <a:rPr lang="en-US" altLang="en-US" sz="1800" dirty="0"/>
              <a:t>Data Rate limiting feature – Mark Hamilton</a:t>
            </a:r>
          </a:p>
          <a:p>
            <a:pPr>
              <a:lnSpc>
                <a:spcPct val="80000"/>
              </a:lnSpc>
            </a:pPr>
            <a:r>
              <a:rPr lang="en-US" altLang="en-US" sz="1800" dirty="0"/>
              <a:t>Use of passive requirement in the specification – Joe Levy</a:t>
            </a:r>
          </a:p>
          <a:p>
            <a:pPr>
              <a:lnSpc>
                <a:spcPct val="80000"/>
              </a:lnSpc>
            </a:pPr>
            <a:r>
              <a:rPr lang="en-US" altLang="en-US" sz="1800" dirty="0"/>
              <a:t>IEEE 802.11ax problem discovered in </a:t>
            </a:r>
            <a:r>
              <a:rPr lang="en-US" altLang="en-US" sz="1800" dirty="0" err="1"/>
              <a:t>TGbe</a:t>
            </a:r>
            <a:r>
              <a:rPr lang="en-US" altLang="en-US" sz="1800" dirty="0"/>
              <a:t> and explained in doc 11-21/269</a:t>
            </a:r>
          </a:p>
          <a:p>
            <a:pPr>
              <a:lnSpc>
                <a:spcPct val="80000"/>
              </a:lnSpc>
            </a:pPr>
            <a:endParaRPr lang="en-US" altLang="en-US" sz="2000" dirty="0"/>
          </a:p>
          <a:p>
            <a:pPr>
              <a:lnSpc>
                <a:spcPct val="80000"/>
              </a:lnSpc>
            </a:pPr>
            <a:endParaRPr lang="en-US" altLang="en-US" sz="2000" dirty="0"/>
          </a:p>
          <a:p>
            <a:pPr>
              <a:lnSpc>
                <a:spcPct val="80000"/>
              </a:lnSpc>
            </a:pPr>
            <a:endParaRPr lang="en-US" altLang="en-US" sz="2000" dirty="0"/>
          </a:p>
          <a:p>
            <a:pPr>
              <a:lnSpc>
                <a:spcPct val="80000"/>
              </a:lnSpc>
            </a:pPr>
            <a:endParaRPr lang="en-US" altLang="en-US" sz="2000" dirty="0"/>
          </a:p>
        </p:txBody>
      </p:sp>
      <p:sp>
        <p:nvSpPr>
          <p:cNvPr id="4" name="Title 3">
            <a:extLst>
              <a:ext uri="{FF2B5EF4-FFF2-40B4-BE49-F238E27FC236}">
                <a16:creationId xmlns:a16="http://schemas.microsoft.com/office/drawing/2014/main" id="{2D54C6BD-C858-48E4-ADDB-E13D7A95204A}"/>
              </a:ext>
            </a:extLst>
          </p:cNvPr>
          <p:cNvSpPr>
            <a:spLocks noGrp="1"/>
          </p:cNvSpPr>
          <p:nvPr>
            <p:ph type="title"/>
          </p:nvPr>
        </p:nvSpPr>
        <p:spPr/>
        <p:txBody>
          <a:bodyPr/>
          <a:lstStyle/>
          <a:p>
            <a:r>
              <a:rPr lang="en-CA" dirty="0" err="1"/>
              <a:t>REVme</a:t>
            </a:r>
            <a:r>
              <a:rPr lang="en-CA" dirty="0"/>
              <a:t> Issues</a:t>
            </a:r>
          </a:p>
        </p:txBody>
      </p:sp>
      <p:sp>
        <p:nvSpPr>
          <p:cNvPr id="2" name="Footer Placeholder 1">
            <a:extLst>
              <a:ext uri="{FF2B5EF4-FFF2-40B4-BE49-F238E27FC236}">
                <a16:creationId xmlns:a16="http://schemas.microsoft.com/office/drawing/2014/main" id="{ED124A4A-423D-4E3C-9AD0-6A363399DA6B}"/>
              </a:ext>
            </a:extLst>
          </p:cNvPr>
          <p:cNvSpPr>
            <a:spLocks noGrp="1"/>
          </p:cNvSpPr>
          <p:nvPr>
            <p:ph type="ftr" sz="quarter" idx="10"/>
          </p:nvPr>
        </p:nvSpPr>
        <p:spPr/>
        <p:txBody>
          <a:bodyPr/>
          <a:lstStyle/>
          <a:p>
            <a:pPr>
              <a:defRPr/>
            </a:pPr>
            <a:r>
              <a:rPr lang="en-US"/>
              <a:t>Michael Montemurro, Huawei</a:t>
            </a:r>
          </a:p>
        </p:txBody>
      </p:sp>
      <p:sp>
        <p:nvSpPr>
          <p:cNvPr id="3" name="Slide Number Placeholder 2">
            <a:extLst>
              <a:ext uri="{FF2B5EF4-FFF2-40B4-BE49-F238E27FC236}">
                <a16:creationId xmlns:a16="http://schemas.microsoft.com/office/drawing/2014/main" id="{7BC7C395-02DA-4E32-87CE-F3AA0F9A11C9}"/>
              </a:ext>
            </a:extLst>
          </p:cNvPr>
          <p:cNvSpPr>
            <a:spLocks noGrp="1"/>
          </p:cNvSpPr>
          <p:nvPr>
            <p:ph type="sldNum" sz="quarter" idx="11"/>
          </p:nvPr>
        </p:nvSpPr>
        <p:spPr>
          <a:xfrm>
            <a:off x="5930396" y="6475413"/>
            <a:ext cx="432811" cy="184666"/>
          </a:xfrm>
        </p:spPr>
        <p:txBody>
          <a:bodyPr/>
          <a:lstStyle/>
          <a:p>
            <a:pPr>
              <a:defRPr/>
            </a:pPr>
            <a:r>
              <a:rPr lang="en-US" altLang="en-US"/>
              <a:t>Slide </a:t>
            </a:r>
            <a:fld id="{6835F41C-DEDC-4438-917D-1D94D2D033D6}" type="slidenum">
              <a:rPr lang="en-US" altLang="en-US" smtClean="0"/>
              <a:pPr>
                <a:defRPr/>
              </a:pPr>
              <a:t>7</a:t>
            </a:fld>
            <a:endParaRPr lang="en-US" altLang="en-US"/>
          </a:p>
        </p:txBody>
      </p:sp>
    </p:spTree>
    <p:extLst>
      <p:ext uri="{BB962C8B-B14F-4D97-AF65-F5344CB8AC3E}">
        <p14:creationId xmlns:p14="http://schemas.microsoft.com/office/powerpoint/2010/main" val="22811104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12E63CB-7AA4-47E9-A213-073D8CADFEE1}"/>
              </a:ext>
            </a:extLst>
          </p:cNvPr>
          <p:cNvSpPr>
            <a:spLocks noGrp="1"/>
          </p:cNvSpPr>
          <p:nvPr>
            <p:ph idx="1"/>
          </p:nvPr>
        </p:nvSpPr>
        <p:spPr>
          <a:xfrm>
            <a:off x="2209800" y="1600200"/>
            <a:ext cx="7772400" cy="4114800"/>
          </a:xfrm>
        </p:spPr>
        <p:txBody>
          <a:bodyPr/>
          <a:lstStyle/>
          <a:p>
            <a:pPr>
              <a:lnSpc>
                <a:spcPct val="80000"/>
              </a:lnSpc>
            </a:pPr>
            <a:r>
              <a:rPr lang="en-US" altLang="en-US" sz="2000" dirty="0">
                <a:solidFill>
                  <a:srgbClr val="00B050"/>
                </a:solidFill>
              </a:rPr>
              <a:t>Feb 2021 – PAR Approval</a:t>
            </a:r>
          </a:p>
          <a:p>
            <a:pPr>
              <a:lnSpc>
                <a:spcPct val="80000"/>
              </a:lnSpc>
            </a:pPr>
            <a:r>
              <a:rPr lang="en-US" altLang="en-US" sz="2000" dirty="0">
                <a:solidFill>
                  <a:srgbClr val="00B050"/>
                </a:solidFill>
              </a:rPr>
              <a:t>March 2021– Initial meeting, issue comment collection on IEEE Std 802.11-2020 (if published)</a:t>
            </a:r>
          </a:p>
          <a:p>
            <a:pPr>
              <a:lnSpc>
                <a:spcPct val="80000"/>
              </a:lnSpc>
            </a:pPr>
            <a:r>
              <a:rPr lang="en-US" altLang="en-US" sz="2000" dirty="0">
                <a:solidFill>
                  <a:srgbClr val="00B050"/>
                </a:solidFill>
              </a:rPr>
              <a:t>March 2021 – Draft 0.00 available</a:t>
            </a:r>
          </a:p>
          <a:p>
            <a:pPr>
              <a:lnSpc>
                <a:spcPct val="80000"/>
              </a:lnSpc>
            </a:pPr>
            <a:r>
              <a:rPr lang="en-US" altLang="en-US" sz="2000" dirty="0">
                <a:solidFill>
                  <a:srgbClr val="00B050"/>
                </a:solidFill>
              </a:rPr>
              <a:t>May 2021 – Process CC input, 11ax, 11ay, 11ba integration begins</a:t>
            </a:r>
          </a:p>
          <a:p>
            <a:pPr>
              <a:lnSpc>
                <a:spcPct val="80000"/>
              </a:lnSpc>
            </a:pPr>
            <a:r>
              <a:rPr lang="en-US" altLang="en-US" sz="2000" dirty="0"/>
              <a:t>Nov 2021 – Initial D1.0 WG Letter ballot </a:t>
            </a:r>
          </a:p>
          <a:p>
            <a:pPr>
              <a:lnSpc>
                <a:spcPct val="80000"/>
              </a:lnSpc>
            </a:pPr>
            <a:r>
              <a:rPr lang="en-US" altLang="en-US" sz="2000" dirty="0"/>
              <a:t>May 2022 –D2.0 Recirculation LB </a:t>
            </a:r>
          </a:p>
          <a:p>
            <a:pPr>
              <a:lnSpc>
                <a:spcPct val="80000"/>
              </a:lnSpc>
            </a:pPr>
            <a:r>
              <a:rPr lang="en-US" altLang="en-US" sz="2000" dirty="0"/>
              <a:t>Jan 2023 – D3.0 Recirculation LB (</a:t>
            </a:r>
            <a:r>
              <a:rPr lang="en-US" altLang="en-US" sz="2000" dirty="0">
                <a:solidFill>
                  <a:srgbClr val="0000FF"/>
                </a:solidFill>
              </a:rPr>
              <a:t>11az + other amendments &lt;11bc, 11bd, 11bb&gt;</a:t>
            </a:r>
            <a:r>
              <a:rPr lang="en-US" altLang="en-US" sz="2000" dirty="0">
                <a:solidFill>
                  <a:srgbClr val="0070C0"/>
                </a:solidFill>
              </a:rPr>
              <a:t> </a:t>
            </a:r>
            <a:r>
              <a:rPr lang="en-US" altLang="en-US" sz="2000" dirty="0"/>
              <a:t>) </a:t>
            </a:r>
          </a:p>
          <a:p>
            <a:pPr>
              <a:lnSpc>
                <a:spcPct val="80000"/>
              </a:lnSpc>
            </a:pPr>
            <a:r>
              <a:rPr lang="en-US" altLang="en-US" sz="2000" dirty="0"/>
              <a:t>May 2023 – D4.0 Recirculation (</a:t>
            </a:r>
            <a:r>
              <a:rPr lang="en-US" altLang="en-US" sz="2000" dirty="0">
                <a:solidFill>
                  <a:srgbClr val="0000FF"/>
                </a:solidFill>
              </a:rPr>
              <a:t>other amendment integration</a:t>
            </a:r>
            <a:r>
              <a:rPr lang="en-US" altLang="en-US" sz="2000" dirty="0"/>
              <a:t>)</a:t>
            </a:r>
          </a:p>
          <a:p>
            <a:pPr>
              <a:lnSpc>
                <a:spcPct val="80000"/>
              </a:lnSpc>
            </a:pPr>
            <a:r>
              <a:rPr lang="en-US" altLang="en-US" sz="2000" dirty="0"/>
              <a:t>Jul 2023 – D5.0 Initial SA Ballot (</a:t>
            </a:r>
            <a:r>
              <a:rPr lang="en-US" altLang="en-US" sz="2000" dirty="0">
                <a:solidFill>
                  <a:srgbClr val="0000FF"/>
                </a:solidFill>
              </a:rPr>
              <a:t>pending integration</a:t>
            </a:r>
            <a:r>
              <a:rPr lang="en-US" altLang="en-US" sz="2000" dirty="0"/>
              <a:t>)</a:t>
            </a:r>
          </a:p>
          <a:p>
            <a:pPr>
              <a:lnSpc>
                <a:spcPct val="80000"/>
              </a:lnSpc>
            </a:pPr>
            <a:r>
              <a:rPr lang="en-US" altLang="en-US" sz="2000" dirty="0"/>
              <a:t>Jan 2024 – D6.0 Recirculation SA Ballot  </a:t>
            </a:r>
          </a:p>
          <a:p>
            <a:pPr>
              <a:lnSpc>
                <a:spcPct val="80000"/>
              </a:lnSpc>
            </a:pPr>
            <a:r>
              <a:rPr lang="en-US" altLang="en-US" sz="2000" dirty="0"/>
              <a:t>May 2024 – D7.0 Recirculation SA Ballot</a:t>
            </a:r>
          </a:p>
          <a:p>
            <a:pPr>
              <a:lnSpc>
                <a:spcPct val="80000"/>
              </a:lnSpc>
            </a:pPr>
            <a:r>
              <a:rPr lang="en-US" altLang="en-US" sz="2000" dirty="0"/>
              <a:t>Jun 2024 – D7.0 Recirculation SA Ballot (clean recirculation)</a:t>
            </a:r>
          </a:p>
          <a:p>
            <a:pPr>
              <a:lnSpc>
                <a:spcPct val="80000"/>
              </a:lnSpc>
            </a:pPr>
            <a:r>
              <a:rPr lang="en-US" altLang="en-US" sz="2000" dirty="0"/>
              <a:t>Sep 2024 – </a:t>
            </a:r>
            <a:r>
              <a:rPr lang="en-US" altLang="en-US" sz="2000" dirty="0" err="1"/>
              <a:t>RevCom</a:t>
            </a:r>
            <a:r>
              <a:rPr lang="en-US" altLang="en-US" sz="2000" dirty="0"/>
              <a:t>/SASB Approval</a:t>
            </a:r>
          </a:p>
        </p:txBody>
      </p:sp>
      <p:sp>
        <p:nvSpPr>
          <p:cNvPr id="4" name="Title 3">
            <a:extLst>
              <a:ext uri="{FF2B5EF4-FFF2-40B4-BE49-F238E27FC236}">
                <a16:creationId xmlns:a16="http://schemas.microsoft.com/office/drawing/2014/main" id="{2D54C6BD-C858-48E4-ADDB-E13D7A95204A}"/>
              </a:ext>
            </a:extLst>
          </p:cNvPr>
          <p:cNvSpPr>
            <a:spLocks noGrp="1"/>
          </p:cNvSpPr>
          <p:nvPr>
            <p:ph type="title"/>
          </p:nvPr>
        </p:nvSpPr>
        <p:spPr/>
        <p:txBody>
          <a:bodyPr/>
          <a:lstStyle/>
          <a:p>
            <a:r>
              <a:rPr lang="en-CA" dirty="0" err="1"/>
              <a:t>TGme</a:t>
            </a:r>
            <a:r>
              <a:rPr lang="en-CA" dirty="0"/>
              <a:t> Timeline</a:t>
            </a:r>
          </a:p>
        </p:txBody>
      </p:sp>
      <p:sp>
        <p:nvSpPr>
          <p:cNvPr id="2" name="Footer Placeholder 1">
            <a:extLst>
              <a:ext uri="{FF2B5EF4-FFF2-40B4-BE49-F238E27FC236}">
                <a16:creationId xmlns:a16="http://schemas.microsoft.com/office/drawing/2014/main" id="{ED124A4A-423D-4E3C-9AD0-6A363399DA6B}"/>
              </a:ext>
            </a:extLst>
          </p:cNvPr>
          <p:cNvSpPr>
            <a:spLocks noGrp="1"/>
          </p:cNvSpPr>
          <p:nvPr>
            <p:ph type="ftr" sz="quarter" idx="10"/>
          </p:nvPr>
        </p:nvSpPr>
        <p:spPr/>
        <p:txBody>
          <a:bodyPr/>
          <a:lstStyle/>
          <a:p>
            <a:pPr>
              <a:defRPr/>
            </a:pPr>
            <a:r>
              <a:rPr lang="en-US"/>
              <a:t>Michael Montemurro, Huawei</a:t>
            </a:r>
          </a:p>
        </p:txBody>
      </p:sp>
      <p:sp>
        <p:nvSpPr>
          <p:cNvPr id="3" name="Slide Number Placeholder 2">
            <a:extLst>
              <a:ext uri="{FF2B5EF4-FFF2-40B4-BE49-F238E27FC236}">
                <a16:creationId xmlns:a16="http://schemas.microsoft.com/office/drawing/2014/main" id="{7BC7C395-02DA-4E32-87CE-F3AA0F9A11C9}"/>
              </a:ext>
            </a:extLst>
          </p:cNvPr>
          <p:cNvSpPr>
            <a:spLocks noGrp="1"/>
          </p:cNvSpPr>
          <p:nvPr>
            <p:ph type="sldNum" sz="quarter" idx="11"/>
          </p:nvPr>
        </p:nvSpPr>
        <p:spPr>
          <a:xfrm>
            <a:off x="5930396" y="6475413"/>
            <a:ext cx="432811" cy="184666"/>
          </a:xfrm>
        </p:spPr>
        <p:txBody>
          <a:bodyPr/>
          <a:lstStyle/>
          <a:p>
            <a:pPr>
              <a:defRPr/>
            </a:pPr>
            <a:r>
              <a:rPr lang="en-US" altLang="en-US"/>
              <a:t>Slide </a:t>
            </a:r>
            <a:fld id="{6835F41C-DEDC-4438-917D-1D94D2D033D6}" type="slidenum">
              <a:rPr lang="en-US" altLang="en-US" smtClean="0"/>
              <a:pPr>
                <a:defRPr/>
              </a:pPr>
              <a:t>8</a:t>
            </a:fld>
            <a:endParaRPr lang="en-US" altLang="en-US"/>
          </a:p>
        </p:txBody>
      </p:sp>
    </p:spTree>
    <p:extLst>
      <p:ext uri="{BB962C8B-B14F-4D97-AF65-F5344CB8AC3E}">
        <p14:creationId xmlns:p14="http://schemas.microsoft.com/office/powerpoint/2010/main" val="9150592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7E03B76-EBEA-4DED-BAEC-722D0C672AE5}"/>
              </a:ext>
            </a:extLst>
          </p:cNvPr>
          <p:cNvSpPr>
            <a:spLocks noGrp="1"/>
          </p:cNvSpPr>
          <p:nvPr>
            <p:ph type="title"/>
          </p:nvPr>
        </p:nvSpPr>
        <p:spPr/>
        <p:txBody>
          <a:bodyPr/>
          <a:lstStyle/>
          <a:p>
            <a:r>
              <a:rPr lang="en-CA" dirty="0"/>
              <a:t>Motion to Approve </a:t>
            </a:r>
            <a:r>
              <a:rPr lang="en-CA" dirty="0" err="1"/>
              <a:t>REVme</a:t>
            </a:r>
            <a:r>
              <a:rPr lang="en-CA" dirty="0"/>
              <a:t> Timeline </a:t>
            </a:r>
          </a:p>
        </p:txBody>
      </p:sp>
      <p:sp>
        <p:nvSpPr>
          <p:cNvPr id="5" name="Content Placeholder 4">
            <a:extLst>
              <a:ext uri="{FF2B5EF4-FFF2-40B4-BE49-F238E27FC236}">
                <a16:creationId xmlns:a16="http://schemas.microsoft.com/office/drawing/2014/main" id="{1DAD24F5-A556-4662-B5DA-D2EBC9A06A50}"/>
              </a:ext>
            </a:extLst>
          </p:cNvPr>
          <p:cNvSpPr>
            <a:spLocks noGrp="1"/>
          </p:cNvSpPr>
          <p:nvPr>
            <p:ph idx="1"/>
          </p:nvPr>
        </p:nvSpPr>
        <p:spPr/>
        <p:txBody>
          <a:bodyPr/>
          <a:lstStyle/>
          <a:p>
            <a:pPr marL="0" indent="0">
              <a:buNone/>
            </a:pPr>
            <a:r>
              <a:rPr lang="en-CA" dirty="0"/>
              <a:t>To approve the timeline posted on Slide 7 of &lt;this&gt; document as the initial timeline for </a:t>
            </a:r>
            <a:r>
              <a:rPr lang="en-CA" dirty="0" err="1"/>
              <a:t>REVme</a:t>
            </a:r>
            <a:r>
              <a:rPr lang="en-CA" dirty="0"/>
              <a:t>.</a:t>
            </a:r>
          </a:p>
          <a:p>
            <a:pPr marL="0" indent="0">
              <a:buNone/>
            </a:pPr>
            <a:r>
              <a:rPr lang="en-CA" dirty="0"/>
              <a:t>Moved: &lt;&gt;</a:t>
            </a:r>
          </a:p>
          <a:p>
            <a:pPr marL="0" indent="0">
              <a:buNone/>
            </a:pPr>
            <a:r>
              <a:rPr lang="en-CA" dirty="0"/>
              <a:t>Seconded: &lt;&gt;</a:t>
            </a:r>
          </a:p>
          <a:p>
            <a:pPr marL="0" indent="0">
              <a:buNone/>
            </a:pPr>
            <a:r>
              <a:rPr lang="en-CA" dirty="0"/>
              <a:t>Results: &lt;&gt;</a:t>
            </a:r>
          </a:p>
        </p:txBody>
      </p:sp>
      <p:sp>
        <p:nvSpPr>
          <p:cNvPr id="2" name="Footer Placeholder 1">
            <a:extLst>
              <a:ext uri="{FF2B5EF4-FFF2-40B4-BE49-F238E27FC236}">
                <a16:creationId xmlns:a16="http://schemas.microsoft.com/office/drawing/2014/main" id="{F75B0717-CF0A-486C-B708-9D96E8700276}"/>
              </a:ext>
            </a:extLst>
          </p:cNvPr>
          <p:cNvSpPr>
            <a:spLocks noGrp="1"/>
          </p:cNvSpPr>
          <p:nvPr>
            <p:ph type="ftr" sz="quarter" idx="10"/>
          </p:nvPr>
        </p:nvSpPr>
        <p:spPr/>
        <p:txBody>
          <a:bodyPr/>
          <a:lstStyle/>
          <a:p>
            <a:pPr>
              <a:defRPr/>
            </a:pPr>
            <a:r>
              <a:rPr lang="en-US"/>
              <a:t>Michael Montemurro, Huawei</a:t>
            </a:r>
          </a:p>
        </p:txBody>
      </p:sp>
      <p:sp>
        <p:nvSpPr>
          <p:cNvPr id="3" name="Slide Number Placeholder 2">
            <a:extLst>
              <a:ext uri="{FF2B5EF4-FFF2-40B4-BE49-F238E27FC236}">
                <a16:creationId xmlns:a16="http://schemas.microsoft.com/office/drawing/2014/main" id="{A2E3FFF2-5B0B-4181-A47F-FE9D56B01AB8}"/>
              </a:ext>
            </a:extLst>
          </p:cNvPr>
          <p:cNvSpPr>
            <a:spLocks noGrp="1"/>
          </p:cNvSpPr>
          <p:nvPr>
            <p:ph type="sldNum" sz="quarter" idx="11"/>
          </p:nvPr>
        </p:nvSpPr>
        <p:spPr>
          <a:xfrm>
            <a:off x="5930396" y="6475413"/>
            <a:ext cx="432811" cy="184666"/>
          </a:xfrm>
        </p:spPr>
        <p:txBody>
          <a:bodyPr/>
          <a:lstStyle/>
          <a:p>
            <a:pPr>
              <a:defRPr/>
            </a:pPr>
            <a:r>
              <a:rPr lang="en-US" altLang="en-US"/>
              <a:t>Slide </a:t>
            </a:r>
            <a:fld id="{6835F41C-DEDC-4438-917D-1D94D2D033D6}" type="slidenum">
              <a:rPr lang="en-US" altLang="en-US" smtClean="0"/>
              <a:pPr>
                <a:defRPr/>
              </a:pPr>
              <a:t>9</a:t>
            </a:fld>
            <a:endParaRPr lang="en-US" altLang="en-US"/>
          </a:p>
        </p:txBody>
      </p:sp>
    </p:spTree>
    <p:extLst>
      <p:ext uri="{BB962C8B-B14F-4D97-AF65-F5344CB8AC3E}">
        <p14:creationId xmlns:p14="http://schemas.microsoft.com/office/powerpoint/2010/main" val="2289214502"/>
      </p:ext>
    </p:extLst>
  </p:cSld>
  <p:clrMapOvr>
    <a:masterClrMapping/>
  </p:clrMapOvr>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Template>
  <TotalTime>105357</TotalTime>
  <Words>2395</Words>
  <Application>Microsoft Office PowerPoint</Application>
  <PresentationFormat>Widescreen</PresentationFormat>
  <Paragraphs>257</Paragraphs>
  <Slides>21</Slides>
  <Notes>12</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8" baseType="lpstr">
      <vt:lpstr>Arial</vt:lpstr>
      <vt:lpstr>Calibri</vt:lpstr>
      <vt:lpstr>Helvetica</vt:lpstr>
      <vt:lpstr>Monotype Sorts</vt:lpstr>
      <vt:lpstr>Times New Roman</vt:lpstr>
      <vt:lpstr>802-11-Submission</vt:lpstr>
      <vt:lpstr>Document</vt:lpstr>
      <vt:lpstr>PowerPoint Presentation</vt:lpstr>
      <vt:lpstr>Abstract</vt:lpstr>
      <vt:lpstr>Chair’s welcome and Patent Reminder</vt:lpstr>
      <vt:lpstr>Registration for the July 802 electronic plenary session</vt:lpstr>
      <vt:lpstr>REVme Agenda</vt:lpstr>
      <vt:lpstr>REVme minutes approval</vt:lpstr>
      <vt:lpstr>REVme Issues</vt:lpstr>
      <vt:lpstr>TGme Timeline</vt:lpstr>
      <vt:lpstr>Motion to Approve REVme Timeline </vt:lpstr>
      <vt:lpstr>Teleconference – Meeting plan until July</vt:lpstr>
      <vt:lpstr>References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Marvell Semiconductor Inc.</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11-21/xxxx</dc:title>
  <dc:subject>Task Group AY November 2015 Meeting Agenda</dc:subject>
  <dc:creator>"mmontemurro@blackberry.com" &lt;mmontemurro@blackberry.com&gt;</dc:creator>
  <cp:keywords>May 2021</cp:keywords>
  <dc:description/>
  <cp:lastModifiedBy>Michael Montemurro</cp:lastModifiedBy>
  <cp:revision>4589</cp:revision>
  <cp:lastPrinted>2014-11-04T15:04:57Z</cp:lastPrinted>
  <dcterms:created xsi:type="dcterms:W3CDTF">2007-04-17T18:10:23Z</dcterms:created>
  <dcterms:modified xsi:type="dcterms:W3CDTF">2021-07-15T22:00:06Z</dcterms:modified>
  <cp:category>Agenda</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(12)O48q+nWDiKNAVXoAwq58w7ATF5BZpxUzus1FEuepahc6BRLUWdfXeHQFTCUY0LJynFgfmRNUPZlAVy+j0r6pbTTT4EXTIDQn++fDAJzW+wNWbLiJe8Z4f4WxdeblmkwEZYVIjqjQH/zBS5y6b9GoioXTXjFlVZ7xPu5xRU0WiDXzU0e3oG78RYbPZ2aHX/hl9SFYOtYdUMQjNw+W6g45GYePd7oGmr8CiOcEr8o5DLsyXdeT</vt:lpwstr>
  </property>
  <property fmtid="{D5CDD505-2E9C-101B-9397-08002B2CF9AE}" pid="3" name="_ms_pID_7253431">
    <vt:lpwstr>hBtTL66MZvP2f/KaV3adKT94KHNJID0xypYHmm25hGzk/ETif8Sj8xBGFsYnZVfYQOQ/wAyM9jGI1mxvLrml8FSLl4bDbfLtpebXgH+6bsglE2sjb5/6PLqZ6vrPMuq4xHCeAFploXk9GR4pqeBSsTI3ryAIkLOeZIHu3OlyhiIUHAYFFjusCknP+OLaVPfpnqpJjopJQHwudTzey6vtimu1b8SZqaoMzXoWNM8jqNR1+tnd</vt:lpwstr>
  </property>
  <property fmtid="{D5CDD505-2E9C-101B-9397-08002B2CF9AE}" pid="4" name="_ms_pID_7253432">
    <vt:lpwstr>x8ME0DQ2PpRh3avrRbfrZv56P6DdLEWGgiSMf+uDB4pq8mzhbhG6zPVPz3X1HS7rV0q5VF4keEsOSPp/KUMahD6kIQ6nI8qma02y7yusddScuZyMKuYK7AFTacu2BRKKxw82Xzx/b9m828jjjbhdYp08I8L82pMlPMiTjrFCpVp1AC8y6wfo3GM3bJVjc7D4DG5rJI1R0MXpzIiQOzKrXn0tHb6SOvbzeZuVqelsG00qCwte</vt:lpwstr>
  </property>
  <property fmtid="{D5CDD505-2E9C-101B-9397-08002B2CF9AE}" pid="5" name="_ms_pID_7253433">
    <vt:lpwstr>DeUnBJ7jXkhDFSfx2mbaZLiRTmabchORs5UcQM7t6iy9W9V5x0aJrpdekEha9ev1v7ztBtDiSNiz0nb5TnbmoOjSO9dSTPtxKJtkBk0VOT8v8uSIsc13cQc0DfmbMnZDCw/73NT8fGNvpvuxnOABvrA90Ua7RN1L2t9H8pOjEZKxCOmcGK2xRY5PojaZXHShwppauFNrvLHwrK2A1xMWv2Hy/8UBtsBI7RPOw+pkMh3CoR5h</vt:lpwstr>
  </property>
  <property fmtid="{D5CDD505-2E9C-101B-9397-08002B2CF9AE}" pid="6" name="_ms_pID_725343_00">
    <vt:lpwstr>_ms_pID_725343</vt:lpwstr>
  </property>
  <property fmtid="{D5CDD505-2E9C-101B-9397-08002B2CF9AE}" pid="7" name="_ms_pID_7253431_00">
    <vt:lpwstr>_ms_pID_7253431</vt:lpwstr>
  </property>
  <property fmtid="{D5CDD505-2E9C-101B-9397-08002B2CF9AE}" pid="8" name="_ms_pID_7253432_00">
    <vt:lpwstr>_ms_pID_7253432</vt:lpwstr>
  </property>
  <property fmtid="{D5CDD505-2E9C-101B-9397-08002B2CF9AE}" pid="9" name="_ms_pID_7253433_00">
    <vt:lpwstr>_ms_pID_7253433</vt:lpwstr>
  </property>
  <property fmtid="{D5CDD505-2E9C-101B-9397-08002B2CF9AE}" pid="10" name="_ms_pID_7253434">
    <vt:lpwstr>9t84MRtTx6Thnshgwp5BWq4UiuH84Eiujfe39Icajo8bMu+OO+aJRKLepkNrNUE99MU7YuJd+fFCg3aweaBTnq2fGfvMW7Ut/bQu8RC1FTVvRRLGOQlyb7hYMxC9aIRdVBZ6p18/5pQrL2cu4rhCKSpebJkgn8YLAtFbLQvYKXu93YKEYLjKpDwJeP+CyI8vT062JGalwlQ3Yvee3IDqJW1yqOBg24U7zWL0L3MKhhrvO8f0</vt:lpwstr>
  </property>
  <property fmtid="{D5CDD505-2E9C-101B-9397-08002B2CF9AE}" pid="11" name="_ms_pID_7253434_00">
    <vt:lpwstr>_ms_pID_7253434</vt:lpwstr>
  </property>
  <property fmtid="{D5CDD505-2E9C-101B-9397-08002B2CF9AE}" pid="12" name="_ms_pID_7253435">
    <vt:lpwstr>6GWTJDqz29S7smRvZQ2d6O2tevCrNSUYcO/TE5kl465CI3u3agCbKz/IqAI6BCDNXFzeHpTc0L65mbokTOrPcULOX23R2vtnlJnGDo1mTjdsWF4b4qPHz0R58sXuSVXhknyPvskulsySMkLGliq6rC8WkcO5aBCH/kRw9eAT1jvX2qCdNVwm1UhsJZec74rp824gmFvr6KutP18IGVz5uhur7VnixQSUGNWBIVj552MkbME6</vt:lpwstr>
  </property>
  <property fmtid="{D5CDD505-2E9C-101B-9397-08002B2CF9AE}" pid="13" name="_ms_pID_7253435_00">
    <vt:lpwstr>_ms_pID_7253435</vt:lpwstr>
  </property>
  <property fmtid="{D5CDD505-2E9C-101B-9397-08002B2CF9AE}" pid="14" name="_ms_pID_7253436">
    <vt:lpwstr>sTeVGnCQ0WCLcu3MQHuO0TFinWdHluh2Vf6zXtBjuRebL8xr6suQUaNHGWcf621zJRFmh33DmaFN7MhZOreGlD6ucG2hrcCFhIUw1L/vg/10yQu6cia0ltRDyoV9ZARFiNAqXnGHWnwNjirxWaWwRuMcte7s5PAnIc7KUTz33edbdJXdaI39osewTu48zvXD5Ap8Q0zJ809EcnCIXc+WtGKSzpnNNWwFyVUPx3CFyuEpL4Pj</vt:lpwstr>
  </property>
  <property fmtid="{D5CDD505-2E9C-101B-9397-08002B2CF9AE}" pid="15" name="_ms_pID_7253436_00">
    <vt:lpwstr>_ms_pID_7253436</vt:lpwstr>
  </property>
  <property fmtid="{D5CDD505-2E9C-101B-9397-08002B2CF9AE}" pid="16" name="_ms_pID_7253437">
    <vt:lpwstr>Dm3MIKDygnrlJgGYaKT7hvJiY3AsvZDFcRpNIqaF2iH+3iYHuJDWGNqjQFQTnPnIW4L7Ph3g4wZJ6lvGXdrp7GMSeF0/HbFbONKSiB6fo3sjR58WECrD3iyflR3pBaDoQwN398Hqp9MUjYgpTKwoV9UJBG1HMAxflrQaAv6/QXkRlJDGoKn90YQTAs+RxuWobh62wp6uacyFPhO3dxEgde63/NbE/BFnXQtf45PCGNa3KvlH</vt:lpwstr>
  </property>
  <property fmtid="{D5CDD505-2E9C-101B-9397-08002B2CF9AE}" pid="17" name="_ms_pID_7253437_00">
    <vt:lpwstr>_ms_pID_7253437</vt:lpwstr>
  </property>
  <property fmtid="{D5CDD505-2E9C-101B-9397-08002B2CF9AE}" pid="18" name="_ms_pID_7253438">
    <vt:lpwstr>2TW/xbkhJGEaCFDDLT5IDAVYF7wCtVb86KgY7RouYgbTiiRUOUZdvQgYasRYQjRRQHq3j7PEJ5m9aiErVUdxB14eSEqi39a6X/0IWvo/Tl6lOouA5yKfuJr+AnxG9iCUEzuOlA5YtCxXAL38I3f/xKvhMKnXvJsA3IDAAIj0TdpHkqeEjGqdZaLJun9BFA8ui4iGfsGtGbd83Tu9xvBJhy61UCXLzIC1/3e8A7uQIj70Y9vE</vt:lpwstr>
  </property>
  <property fmtid="{D5CDD505-2E9C-101B-9397-08002B2CF9AE}" pid="19" name="_ms_pID_7253438_00">
    <vt:lpwstr>_ms_pID_7253438</vt:lpwstr>
  </property>
  <property fmtid="{D5CDD505-2E9C-101B-9397-08002B2CF9AE}" pid="20" name="_ms_pID_7253439">
    <vt:lpwstr>y6kFNTjsH2mE8f1UM95zogrbUuwzLzv11JqPEndS5UH5Lo8hJp1y9mBWg137eLLAXkxWIT1wLg0+p/ZEkq2ar/3u10yNvrddGtCMOn+Mik/A6YEfsGhiacDa6gq2VTnIhFya5g2Un2Qd5eq5mxnZth6Wic1AwgAKLTlzgAodJEMyHfuT91df79HCc/2kG/biuHnoxtPvJnwn+VOSQPxc/3X08hy+h9J1u9JNx0xL2/GBk3Jq</vt:lpwstr>
  </property>
  <property fmtid="{D5CDD505-2E9C-101B-9397-08002B2CF9AE}" pid="21" name="_ms_pID_7253439_00">
    <vt:lpwstr>_ms_pID_7253439</vt:lpwstr>
  </property>
  <property fmtid="{D5CDD505-2E9C-101B-9397-08002B2CF9AE}" pid="22" name="_ms_pID_72534310">
    <vt:lpwstr>kiAeZ3SViGiZnriBbU58KYt1RpZ8eBinUdFbRfYxQXRkzDWwNQewHtw75pcA6cREPLuI2SAbxHVYSR3ZUQ5zzjYwte9tx/Sz0XORHKyOcmsIT5gncnPVLYLsDnTA2iOGX/DUw8XNZoQ9LYZzW9Y+ux8R1UZoLQv4XUK12L129g9SBWNmAOm2sZnFbfrpXSC/kozVB/gOTHDLzacdjMJ1j+FvpemlYvFkaW2xdXn6gHIjaUtI</vt:lpwstr>
  </property>
  <property fmtid="{D5CDD505-2E9C-101B-9397-08002B2CF9AE}" pid="23" name="_ms_pID_72534310_00">
    <vt:lpwstr>_ms_pID_72534310</vt:lpwstr>
  </property>
  <property fmtid="{D5CDD505-2E9C-101B-9397-08002B2CF9AE}" pid="24" name="_ms_pID_72534311">
    <vt:lpwstr>w8PjNg==</vt:lpwstr>
  </property>
  <property fmtid="{D5CDD505-2E9C-101B-9397-08002B2CF9AE}" pid="25" name="_ms_pID_72534311_00">
    <vt:lpwstr>_ms_pID_72534311</vt:lpwstr>
  </property>
  <property fmtid="{D5CDD505-2E9C-101B-9397-08002B2CF9AE}" pid="26" name="_2015_ms_pID_725343">
    <vt:lpwstr>(3)MQ280qaauPybJRi62kUpZA41Bfd9s0tKU0L1gHYSXuruirnW+yggUxaM5lwCnXMYFeAu5LmE
EGt+ZYFA0mZ37Ikq5v9LbLZ7CLIpcwEf7a3Wsdc+OXbkMYbd2/pnYTSVvKs98qmWW6bS6wY7
v6zx1BiLMvevH6TxJdaBgHMJBUpTYVEQdkmjnLjxYHHw4HdzjFaoCmaQ+1lE4vsZzyePy9AY
4fn+21KMpWyAaI5gMM</vt:lpwstr>
  </property>
  <property fmtid="{D5CDD505-2E9C-101B-9397-08002B2CF9AE}" pid="27" name="_2015_ms_pID_7253431">
    <vt:lpwstr>MSLji7apc1dElFbOOZh69G3eK9lHGPPDbRohc7vQ0dRHT9QjgefLTK
Z9vWckHJjpkVFbIUJKmjejzu/JTPbbmQtrK9zbv+pb5mzwaJkB4FdR2Z6kkeeKZ8JkmVr1po
fy0xPFuthS93zpBH5HbjKHWMAdPTnHfw7Us5kCrYNMd5ZWipYz6kbw2sD07XbQKcT61BLa+I
ZWXAMy6geR7JLrbZsG3WXhEB6z8Xpxz8VVGC</vt:lpwstr>
  </property>
  <property fmtid="{D5CDD505-2E9C-101B-9397-08002B2CF9AE}" pid="28" name="_2015_ms_pID_7253432">
    <vt:lpwstr>Mw==</vt:lpwstr>
  </property>
  <property fmtid="{D5CDD505-2E9C-101B-9397-08002B2CF9AE}" pid="29" name="_readonly">
    <vt:lpwstr/>
  </property>
  <property fmtid="{D5CDD505-2E9C-101B-9397-08002B2CF9AE}" pid="30" name="_change">
    <vt:lpwstr/>
  </property>
  <property fmtid="{D5CDD505-2E9C-101B-9397-08002B2CF9AE}" pid="31" name="_full-control">
    <vt:lpwstr/>
  </property>
  <property fmtid="{D5CDD505-2E9C-101B-9397-08002B2CF9AE}" pid="32" name="sflag">
    <vt:lpwstr>1604929863</vt:lpwstr>
  </property>
</Properties>
</file>