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7"/>
  </p:notesMasterIdLst>
  <p:handoutMasterIdLst>
    <p:handoutMasterId r:id="rId38"/>
  </p:handoutMasterIdLst>
  <p:sldIdLst>
    <p:sldId id="269" r:id="rId2"/>
    <p:sldId id="813" r:id="rId3"/>
    <p:sldId id="424" r:id="rId4"/>
    <p:sldId id="423" r:id="rId5"/>
    <p:sldId id="835" r:id="rId6"/>
    <p:sldId id="757" r:id="rId7"/>
    <p:sldId id="754" r:id="rId8"/>
    <p:sldId id="755" r:id="rId9"/>
    <p:sldId id="458" r:id="rId10"/>
    <p:sldId id="489" r:id="rId11"/>
    <p:sldId id="814" r:id="rId12"/>
    <p:sldId id="815" r:id="rId13"/>
    <p:sldId id="749" r:id="rId14"/>
    <p:sldId id="767" r:id="rId15"/>
    <p:sldId id="768" r:id="rId16"/>
    <p:sldId id="746" r:id="rId17"/>
    <p:sldId id="821" r:id="rId18"/>
    <p:sldId id="827" r:id="rId19"/>
    <p:sldId id="822" r:id="rId20"/>
    <p:sldId id="823" r:id="rId21"/>
    <p:sldId id="824" r:id="rId22"/>
    <p:sldId id="828" r:id="rId23"/>
    <p:sldId id="836" r:id="rId24"/>
    <p:sldId id="837" r:id="rId25"/>
    <p:sldId id="838" r:id="rId26"/>
    <p:sldId id="829" r:id="rId27"/>
    <p:sldId id="839" r:id="rId28"/>
    <p:sldId id="840" r:id="rId29"/>
    <p:sldId id="841" r:id="rId30"/>
    <p:sldId id="830" r:id="rId31"/>
    <p:sldId id="831" r:id="rId32"/>
    <p:sldId id="832" r:id="rId33"/>
    <p:sldId id="833" r:id="rId34"/>
    <p:sldId id="834" r:id="rId35"/>
    <p:sldId id="842" r:id="rId36"/>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1pPr>
    <a:lvl2pPr marL="4572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2pPr>
    <a:lvl3pPr marL="9144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3pPr>
    <a:lvl4pPr marL="13716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4pPr>
    <a:lvl5pPr marL="18288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nxiao (Tony, WT Lab)" initials="H(WL" lastIdx="1" clrIdx="0">
    <p:extLst>
      <p:ext uri="{19B8F6BF-5375-455C-9EA6-DF929625EA0E}">
        <p15:presenceInfo xmlns:p15="http://schemas.microsoft.com/office/powerpoint/2012/main" userId="S-1-5-21-147214757-305610072-1517763936-297657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309" autoAdjust="0"/>
    <p:restoredTop sz="94075" autoAdjust="0"/>
  </p:normalViewPr>
  <p:slideViewPr>
    <p:cSldViewPr>
      <p:cViewPr varScale="1">
        <p:scale>
          <a:sx n="93" d="100"/>
          <a:sy n="93" d="100"/>
        </p:scale>
        <p:origin x="699" y="54"/>
      </p:cViewPr>
      <p:guideLst>
        <p:guide orient="horz" pos="2160"/>
        <p:guide pos="2880"/>
      </p:guideLst>
    </p:cSldViewPr>
  </p:slideViewPr>
  <p:outlineViewPr>
    <p:cViewPr>
      <p:scale>
        <a:sx n="50" d="100"/>
        <a:sy n="50"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p:scale>
          <a:sx n="66" d="100"/>
          <a:sy n="66" d="100"/>
        </p:scale>
        <p:origin x="4194" y="744"/>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dt" sz="quarter" idx="1"/>
          </p:nvPr>
        </p:nvSpPr>
        <p:spPr bwMode="auto">
          <a:xfrm>
            <a:off x="695325" y="174625"/>
            <a:ext cx="1041400"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400" b="1">
                <a:latin typeface="Times New Roman" pitchFamily="18" charset="0"/>
                <a:ea typeface="+mn-ea"/>
                <a:cs typeface="+mn-cs"/>
              </a:defRPr>
            </a:lvl1pPr>
          </a:lstStyle>
          <a:p>
            <a:pPr>
              <a:defRPr/>
            </a:pPr>
            <a:r>
              <a:rPr lang="en-US"/>
              <a:t>January 2016</a:t>
            </a:r>
          </a:p>
        </p:txBody>
      </p:sp>
      <p:sp>
        <p:nvSpPr>
          <p:cNvPr id="3076" name="Rectangle 4"/>
          <p:cNvSpPr>
            <a:spLocks noGrp="1" noChangeArrowheads="1"/>
          </p:cNvSpPr>
          <p:nvPr>
            <p:ph type="ftr" sz="quarter" idx="2"/>
          </p:nvPr>
        </p:nvSpPr>
        <p:spPr bwMode="auto">
          <a:xfrm>
            <a:off x="3892550" y="8982075"/>
            <a:ext cx="2425700" cy="184150"/>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latin typeface="Times New Roman" pitchFamily="18" charset="0"/>
                <a:ea typeface="+mn-ea"/>
                <a:cs typeface="+mn-cs"/>
              </a:defRPr>
            </a:lvl1pPr>
          </a:lstStyle>
          <a:p>
            <a:pPr>
              <a:defRPr/>
            </a:pPr>
            <a:r>
              <a:rPr lang="en-US"/>
              <a:t>Tony Xiao Han (Huawei Technologies)</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hangingPunct="0">
              <a:defRPr/>
            </a:lvl1pPr>
          </a:lstStyle>
          <a:p>
            <a:pPr>
              <a:defRPr/>
            </a:pPr>
            <a:r>
              <a:rPr lang="en-US" altLang="en-US"/>
              <a:t>Page </a:t>
            </a:r>
            <a:fld id="{9F288A74-A044-4BEA-A240-DEFB332E57C4}" type="slidenum">
              <a:rPr lang="en-US" altLang="en-US"/>
              <a:pPr>
                <a:defRPr/>
              </a:pPr>
              <a:t>‹#›</a:t>
            </a:fld>
            <a:endParaRPr lang="en-US" altLang="en-US"/>
          </a:p>
        </p:txBody>
      </p:sp>
      <p:sp>
        <p:nvSpPr>
          <p:cNvPr id="2"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4342"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defRPr/>
            </a:pPr>
            <a:r>
              <a:rPr lang="en-US" altLang="en-US" smtClean="0"/>
              <a:t>Submission</a:t>
            </a:r>
          </a:p>
        </p:txBody>
      </p:sp>
      <p:sp>
        <p:nvSpPr>
          <p:cNvPr id="3079"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Tree>
    <p:extLst>
      <p:ext uri="{BB962C8B-B14F-4D97-AF65-F5344CB8AC3E}">
        <p14:creationId xmlns:p14="http://schemas.microsoft.com/office/powerpoint/2010/main" val="364295087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086225" y="95250"/>
            <a:ext cx="2195513"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400" b="1">
                <a:latin typeface="Times New Roman" pitchFamily="18" charset="0"/>
                <a:ea typeface="+mn-ea"/>
                <a:cs typeface="+mn-cs"/>
              </a:defRPr>
            </a:lvl1pPr>
          </a:lstStyle>
          <a:p>
            <a:pPr>
              <a:defRPr/>
            </a:pPr>
            <a:r>
              <a:rPr lang="en-US"/>
              <a:t>doc.: IEEE 802.11-15/1472r0</a:t>
            </a:r>
          </a:p>
        </p:txBody>
      </p:sp>
      <p:sp>
        <p:nvSpPr>
          <p:cNvPr id="2051" name="Rectangle 3"/>
          <p:cNvSpPr>
            <a:spLocks noGrp="1" noChangeArrowheads="1"/>
          </p:cNvSpPr>
          <p:nvPr>
            <p:ph type="dt" idx="1"/>
          </p:nvPr>
        </p:nvSpPr>
        <p:spPr bwMode="auto">
          <a:xfrm>
            <a:off x="654050" y="95250"/>
            <a:ext cx="1041400"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400" b="1">
                <a:latin typeface="Times New Roman" pitchFamily="18" charset="0"/>
                <a:ea typeface="+mn-ea"/>
                <a:cs typeface="+mn-cs"/>
              </a:defRPr>
            </a:lvl1pPr>
          </a:lstStyle>
          <a:p>
            <a:pPr>
              <a:defRPr/>
            </a:pPr>
            <a:r>
              <a:rPr lang="en-US"/>
              <a:t>January 2016</a:t>
            </a:r>
          </a:p>
        </p:txBody>
      </p:sp>
      <p:sp>
        <p:nvSpPr>
          <p:cNvPr id="2052"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3395663" y="8985250"/>
            <a:ext cx="2886075" cy="184150"/>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hangingPunct="0">
              <a:defRPr>
                <a:latin typeface="Times New Roman" pitchFamily="18" charset="0"/>
                <a:ea typeface="+mn-ea"/>
                <a:cs typeface="+mn-cs"/>
              </a:defRPr>
            </a:lvl5pPr>
          </a:lstStyle>
          <a:p>
            <a:pPr lvl="4">
              <a:defRPr/>
            </a:pPr>
            <a:r>
              <a:rPr lang="en-US"/>
              <a:t>Tony Xiao Han (Huawei Technologies)</a:t>
            </a:r>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lvl1pPr>
          </a:lstStyle>
          <a:p>
            <a:pPr>
              <a:defRPr/>
            </a:pPr>
            <a:r>
              <a:rPr lang="en-US" altLang="en-US"/>
              <a:t>Page </a:t>
            </a:r>
            <a:fld id="{DF5FBB85-B9F8-4899-8B5B-B90AEDFA23A9}" type="slidenum">
              <a:rPr lang="en-US" altLang="en-US"/>
              <a:pPr>
                <a:defRPr/>
              </a:pPr>
              <a:t>‹#›</a:t>
            </a:fld>
            <a:endParaRPr lang="en-US" altLang="en-US"/>
          </a:p>
        </p:txBody>
      </p:sp>
      <p:sp>
        <p:nvSpPr>
          <p:cNvPr id="13320"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defRPr/>
            </a:pPr>
            <a:r>
              <a:rPr lang="en-US" altLang="en-US" smtClean="0"/>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Tree>
    <p:extLst>
      <p:ext uri="{BB962C8B-B14F-4D97-AF65-F5344CB8AC3E}">
        <p14:creationId xmlns:p14="http://schemas.microsoft.com/office/powerpoint/2010/main" val="2098812939"/>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044414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595599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620340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2186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471373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58810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703571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9183638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pPr>
              <a:defRPr/>
            </a:pPr>
            <a:r>
              <a:rPr lang="en-US" altLang="zh-CN" dirty="0" smtClean="0">
                <a:highlight>
                  <a:srgbClr val="00FF00"/>
                </a:highlight>
              </a:rPr>
              <a:t>Approved by unanimous consent</a:t>
            </a:r>
            <a:endParaRPr lang="zh-CN" altLang="en-US" dirty="0" smtClean="0"/>
          </a:p>
          <a:p>
            <a:pPr>
              <a:defRPr/>
            </a:pPr>
            <a:endParaRPr lang="zh-CN" altLang="en-US" dirty="0"/>
          </a:p>
        </p:txBody>
      </p:sp>
    </p:spTree>
    <p:extLst>
      <p:ext uri="{BB962C8B-B14F-4D97-AF65-F5344CB8AC3E}">
        <p14:creationId xmlns:p14="http://schemas.microsoft.com/office/powerpoint/2010/main" val="15578820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68825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885533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Notes Placeholder 1"/>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1" algn="just"/>
            <a:endParaRPr lang="en-US" altLang="zh-CN" dirty="0" smtClean="0"/>
          </a:p>
          <a:p>
            <a:endParaRPr lang="en-US" altLang="en-US" dirty="0" smtClean="0"/>
          </a:p>
        </p:txBody>
      </p:sp>
    </p:spTree>
    <p:extLst>
      <p:ext uri="{BB962C8B-B14F-4D97-AF65-F5344CB8AC3E}">
        <p14:creationId xmlns:p14="http://schemas.microsoft.com/office/powerpoint/2010/main" val="5402345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32049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26621315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479849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418938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807516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21398146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72420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85221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614658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11310697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44525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22622895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130067967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384833033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151332861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备注占位符 1"/>
          <p:cNvSpPr>
            <a:spLocks noGrp="1"/>
          </p:cNvSpPr>
          <p:nvPr>
            <p:ph type="body" idx="1"/>
          </p:nvPr>
        </p:nvSpPr>
        <p:spPr/>
        <p:txBody>
          <a:bodyPr/>
          <a:lstStyle/>
          <a:p>
            <a:pPr marL="0" marR="0" lvl="0" indent="0" algn="l" defTabSz="933450" rtl="0" eaLnBrk="0" fontAlgn="base" latinLnBrk="0" hangingPunct="0">
              <a:lnSpc>
                <a:spcPct val="100000"/>
              </a:lnSpc>
              <a:spcBef>
                <a:spcPct val="30000"/>
              </a:spcBef>
              <a:spcAft>
                <a:spcPct val="0"/>
              </a:spcAft>
              <a:buClrTx/>
              <a:buSzTx/>
              <a:buFontTx/>
              <a:buNone/>
              <a:tabLst/>
              <a:defRPr/>
            </a:pPr>
            <a:r>
              <a:rPr lang="en-US" altLang="zh-CN" dirty="0" smtClean="0">
                <a:highlight>
                  <a:srgbClr val="00FF00"/>
                </a:highlight>
              </a:rPr>
              <a:t>Approved by unanimous consent</a:t>
            </a:r>
            <a:endParaRPr lang="en-US" altLang="zh-CN" kern="0" dirty="0" smtClean="0"/>
          </a:p>
          <a:p>
            <a:pPr marL="0" marR="0" lvl="0" indent="0" algn="l" defTabSz="933450" rtl="0" eaLnBrk="0" fontAlgn="base" latinLnBrk="0" hangingPunct="0">
              <a:lnSpc>
                <a:spcPct val="100000"/>
              </a:lnSpc>
              <a:spcBef>
                <a:spcPct val="30000"/>
              </a:spcBef>
              <a:spcAft>
                <a:spcPct val="0"/>
              </a:spcAft>
              <a:buClrTx/>
              <a:buSzTx/>
              <a:buFontTx/>
              <a:buNone/>
              <a:tabLst/>
              <a:defRPr/>
            </a:pPr>
            <a:r>
              <a:rPr lang="en-US" altLang="zh-CN" sz="1200" b="1" dirty="0" smtClean="0">
                <a:highlight>
                  <a:srgbClr val="00FF00"/>
                </a:highlight>
              </a:rPr>
              <a:t>Motion Passes (Y, N, A)</a:t>
            </a:r>
            <a:endParaRPr lang="en-US" altLang="zh-CN" sz="1200" dirty="0" smtClean="0">
              <a:highlight>
                <a:srgbClr val="00FF00"/>
              </a:highlight>
            </a:endParaRPr>
          </a:p>
          <a:p>
            <a:pPr marL="0" marR="0" lvl="0" indent="0" algn="l" defTabSz="933450" rtl="0" eaLnBrk="0" fontAlgn="base" latinLnBrk="0" hangingPunct="0">
              <a:lnSpc>
                <a:spcPct val="100000"/>
              </a:lnSpc>
              <a:spcBef>
                <a:spcPct val="30000"/>
              </a:spcBef>
              <a:spcAft>
                <a:spcPct val="0"/>
              </a:spcAft>
              <a:buClrTx/>
              <a:buSzTx/>
              <a:buFontTx/>
              <a:buNone/>
              <a:tabLst/>
              <a:defRPr/>
            </a:pPr>
            <a:r>
              <a:rPr lang="en-US" altLang="zh-CN" sz="1200" dirty="0" smtClean="0">
                <a:highlight>
                  <a:srgbClr val="FF0000"/>
                </a:highlight>
              </a:rPr>
              <a:t>Motion Fails (Y, N, A)</a:t>
            </a:r>
          </a:p>
          <a:p>
            <a:endParaRPr lang="zh-CN" altLang="en-US" dirty="0"/>
          </a:p>
        </p:txBody>
      </p:sp>
    </p:spTree>
    <p:extLst>
      <p:ext uri="{BB962C8B-B14F-4D97-AF65-F5344CB8AC3E}">
        <p14:creationId xmlns:p14="http://schemas.microsoft.com/office/powerpoint/2010/main" val="42192901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59087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80711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895056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88693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278572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6434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t>Tony Xiao Han (</a:t>
            </a:r>
            <a:r>
              <a:rPr lang="en-US" smtClean="0"/>
              <a:t>Huawei)</a:t>
            </a: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a:t>Slide </a:t>
            </a:r>
            <a:fld id="{B1F1DA77-CFCE-4DC0-B4B1-291C6A6AE146}" type="slidenum">
              <a:rPr lang="en-US" altLang="en-US"/>
              <a:pPr>
                <a:defRPr/>
              </a:pPr>
              <a:t>‹#›</a:t>
            </a:fld>
            <a:endParaRPr lang="en-US" altLang="en-US"/>
          </a:p>
        </p:txBody>
      </p:sp>
    </p:spTree>
    <p:extLst>
      <p:ext uri="{BB962C8B-B14F-4D97-AF65-F5344CB8AC3E}">
        <p14:creationId xmlns:p14="http://schemas.microsoft.com/office/powerpoint/2010/main" val="261443241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t>Tony Xiao Han (</a:t>
            </a:r>
            <a:r>
              <a:rPr lang="en-US" smtClean="0"/>
              <a:t>Huawei)</a:t>
            </a:r>
            <a:endParaRPr lang="en-US"/>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a:t>Slide </a:t>
            </a:r>
            <a:fld id="{6835F41C-DEDC-4438-917D-1D94D2D033D6}" type="slidenum">
              <a:rPr lang="en-US" altLang="en-US"/>
              <a:pPr>
                <a:defRPr/>
              </a:pPr>
              <a:t>‹#›</a:t>
            </a:fld>
            <a:endParaRPr lang="en-US" altLang="en-US"/>
          </a:p>
        </p:txBody>
      </p:sp>
    </p:spTree>
    <p:extLst>
      <p:ext uri="{BB962C8B-B14F-4D97-AF65-F5344CB8AC3E}">
        <p14:creationId xmlns:p14="http://schemas.microsoft.com/office/powerpoint/2010/main" val="416509427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9" name="Rectangle 5"/>
          <p:cNvSpPr>
            <a:spLocks noGrp="1" noChangeArrowheads="1"/>
          </p:cNvSpPr>
          <p:nvPr>
            <p:ph type="ftr" sz="quarter" idx="3"/>
          </p:nvPr>
        </p:nvSpPr>
        <p:spPr bwMode="auto">
          <a:xfrm>
            <a:off x="5791200" y="6475413"/>
            <a:ext cx="2752725" cy="184150"/>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defRPr>
                <a:latin typeface="Times New Roman" pitchFamily="18" charset="0"/>
                <a:ea typeface="+mn-ea"/>
                <a:cs typeface="+mn-cs"/>
              </a:defRPr>
            </a:lvl1pPr>
          </a:lstStyle>
          <a:p>
            <a:pPr>
              <a:defRPr/>
            </a:pPr>
            <a:r>
              <a:rPr lang="en-US"/>
              <a:t>Tony Xiao Han (</a:t>
            </a:r>
            <a:r>
              <a:rPr lang="en-US" smtClean="0"/>
              <a:t>Huawei)</a:t>
            </a:r>
            <a:endParaRPr lang="en-US"/>
          </a:p>
        </p:txBody>
      </p:sp>
      <p:sp>
        <p:nvSpPr>
          <p:cNvPr id="1030" name="Rectangle 6"/>
          <p:cNvSpPr>
            <a:spLocks noGrp="1" noChangeArrowheads="1"/>
          </p:cNvSpPr>
          <p:nvPr>
            <p:ph type="sldNum" sz="quarter" idx="4"/>
          </p:nvPr>
        </p:nvSpPr>
        <p:spPr bwMode="auto">
          <a:xfrm>
            <a:off x="4344988" y="6475413"/>
            <a:ext cx="5302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vl1pPr>
          </a:lstStyle>
          <a:p>
            <a:pPr>
              <a:defRPr/>
            </a:pPr>
            <a:r>
              <a:rPr lang="en-US" altLang="en-US"/>
              <a:t>Slide </a:t>
            </a:r>
            <a:fld id="{5DFA9695-C1BB-41B2-BF85-AF49C303836D}" type="slidenum">
              <a:rPr lang="en-US" altLang="en-US"/>
              <a:pPr>
                <a:defRPr/>
              </a:pPr>
              <a:t>‹#›</a:t>
            </a:fld>
            <a:endParaRPr lang="en-US" altLang="en-US"/>
          </a:p>
        </p:txBody>
      </p:sp>
      <p:sp>
        <p:nvSpPr>
          <p:cNvPr id="1031" name="Rectangle 7"/>
          <p:cNvSpPr>
            <a:spLocks noChangeArrowheads="1"/>
          </p:cNvSpPr>
          <p:nvPr/>
        </p:nvSpPr>
        <p:spPr bwMode="auto">
          <a:xfrm>
            <a:off x="5105335" y="304026"/>
            <a:ext cx="328301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marL="342900" indent="-342900">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457200">
              <a:defRPr sz="1200">
                <a:solidFill>
                  <a:schemeClr val="tx1"/>
                </a:solidFill>
                <a:latin typeface="Times New Roman" panose="02020603050405020304" pitchFamily="18" charset="0"/>
                <a:ea typeface="MS PGothic" panose="020B0600070205080204" pitchFamily="34" charset="-128"/>
              </a:defRPr>
            </a:lvl5pPr>
            <a:lvl6pPr marL="9144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lvl="4" algn="r">
              <a:defRPr/>
            </a:pPr>
            <a:r>
              <a:rPr lang="en-US" altLang="en-US" sz="1800" b="1" dirty="0" smtClean="0"/>
              <a:t>doc.: IEEE </a:t>
            </a:r>
            <a:r>
              <a:rPr lang="en-US" altLang="en-US" sz="1800" b="1" dirty="0" smtClean="0"/>
              <a:t>802.11-21/</a:t>
            </a:r>
            <a:r>
              <a:rPr lang="en-US" altLang="zh-CN" sz="1800" b="1" dirty="0" smtClean="0"/>
              <a:t>0934</a:t>
            </a:r>
            <a:r>
              <a:rPr lang="en-US" altLang="en-US" sz="1800" b="1" dirty="0" smtClean="0"/>
              <a:t>r4</a:t>
            </a:r>
            <a:endParaRPr lang="en-US" altLang="en-US" sz="1800" b="1" dirty="0" smtClean="0"/>
          </a:p>
        </p:txBody>
      </p:sp>
      <p:sp>
        <p:nvSpPr>
          <p:cNvPr id="2"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033" name="Rectangle 9"/>
          <p:cNvSpPr>
            <a:spLocks noChangeArrowheads="1"/>
          </p:cNvSpPr>
          <p:nvPr/>
        </p:nvSpPr>
        <p:spPr bwMode="auto">
          <a:xfrm>
            <a:off x="685800" y="6475413"/>
            <a:ext cx="1023938"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defRPr/>
            </a:pPr>
            <a:r>
              <a:rPr lang="en-US" altLang="en-US" dirty="0" smtClean="0"/>
              <a:t>Meeting Agenda</a:t>
            </a:r>
          </a:p>
        </p:txBody>
      </p:sp>
      <p:sp>
        <p:nvSpPr>
          <p:cNvPr id="3"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1" name="Rectangle 7"/>
          <p:cNvSpPr>
            <a:spLocks noChangeArrowheads="1"/>
          </p:cNvSpPr>
          <p:nvPr userDrawn="1"/>
        </p:nvSpPr>
        <p:spPr bwMode="auto">
          <a:xfrm>
            <a:off x="685800" y="318314"/>
            <a:ext cx="94256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marL="342900" indent="-342900">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457200">
              <a:defRPr sz="1200">
                <a:solidFill>
                  <a:schemeClr val="tx1"/>
                </a:solidFill>
                <a:latin typeface="Times New Roman" panose="02020603050405020304" pitchFamily="18" charset="0"/>
                <a:ea typeface="MS PGothic" panose="020B0600070205080204" pitchFamily="34" charset="-128"/>
              </a:defRPr>
            </a:lvl5pPr>
            <a:lvl6pPr marL="9144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marL="0" lvl="4">
              <a:defRPr/>
            </a:pPr>
            <a:r>
              <a:rPr lang="en-US" altLang="zh-CN" sz="1800" b="1" dirty="0" smtClean="0"/>
              <a:t>July </a:t>
            </a:r>
            <a:r>
              <a:rPr lang="en-US" altLang="en-US" sz="1800" b="1" dirty="0" smtClean="0"/>
              <a:t>2021</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p:txStyles>
    <p:titleStyle>
      <a:lvl1pPr algn="ctr" rtl="0" eaLnBrk="0" fontAlgn="base" hangingPunct="0">
        <a:spcBef>
          <a:spcPct val="0"/>
        </a:spcBef>
        <a:spcAft>
          <a:spcPct val="0"/>
        </a:spcAft>
        <a:defRPr sz="3200" b="1">
          <a:solidFill>
            <a:schemeClr val="tx2"/>
          </a:solidFill>
          <a:latin typeface="+mj-lt"/>
          <a:ea typeface="MS PGothic" pitchFamily="34" charset="-128"/>
          <a:cs typeface="MS PGothic" charset="0"/>
        </a:defRPr>
      </a:lvl1pPr>
      <a:lvl2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2pPr>
      <a:lvl3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3pPr>
      <a:lvl4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4pPr>
      <a:lvl5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tandards.ieee.org/develop/policies/bylaws/sect6-7.html#6"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hyperlink" Target="mailto:patcom@ieee.org" TargetMode="External"/><Relationship Id="rId5" Type="http://schemas.openxmlformats.org/officeDocument/2006/relationships/hyperlink" Target="http://standards.ieee.org/about/sasb/patcom/materials.html" TargetMode="External"/><Relationship Id="rId4" Type="http://schemas.openxmlformats.org/officeDocument/2006/relationships/hyperlink" Target="http://standards.ieee.org/develop/policies/opman/sect6.html#6.3"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standards.ieee.org/about/policies/bylaws/sect6-7.html#7" TargetMode="External"/><Relationship Id="rId7" Type="http://schemas.openxmlformats.org/officeDocument/2006/relationships/hyperlink" Target="http://standards.ieee.org/develop/policies/best_practices_for_ieee_standards_development_051215.pdf"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hyperlink" Target="http://standards.ieee.org/faqs/copyrights.html/" TargetMode="External"/><Relationship Id="rId5" Type="http://schemas.openxmlformats.org/officeDocument/2006/relationships/hyperlink" Target="https://standards.ieee.org/content/dam/ieee-standards/standards/web/documents/other/permissionltrs.zip" TargetMode="External"/><Relationship Id="rId4" Type="http://schemas.openxmlformats.org/officeDocument/2006/relationships/hyperlink" Target="https://standards.ieee.org/about/policies/opman/sect6.html"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www.ieee.org/about/corporate/governance/p7-8.html"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hyperlink" Target="http://www.ieee.org/about/corporate/governance" TargetMode="External"/><Relationship Id="rId4" Type="http://schemas.openxmlformats.org/officeDocument/2006/relationships/hyperlink" Target="https://www.ieee.org/content/dam/ieee-org/ieee/web/org/about/ieee_code_of_conduct.pdf"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tandards.ieee.org/develop/policies/bylaws/sb_bylaws.pdf"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tandards.ieee.org/develop/policies/bylaws/sb_bylaws.pdf"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tandards.ieee.org/board/pat/faq.pdf" TargetMode="External"/><Relationship Id="rId7" Type="http://schemas.openxmlformats.org/officeDocument/2006/relationships/hyperlink" Target="https://mentor.ieee.org/802.11/dcn/14/11-14-0629-22-0000-802-11-operations-manual.docx"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hyperlink" Target="http://www.ieee.org/web/membership/ethics/code_ethics.html" TargetMode="External"/><Relationship Id="rId5" Type="http://schemas.openxmlformats.org/officeDocument/2006/relationships/hyperlink" Target="http://standards.ieee.org/resources/antitrust-guidelines.pdf" TargetMode="External"/><Relationship Id="rId4" Type="http://schemas.openxmlformats.org/officeDocument/2006/relationships/hyperlink" Target="http://standards.ieee.org/faqs/affiliationFAQ.html"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mentor.ieee.org/802.11/dcn/21/11-21-0870-02-00bf-meeting-minutes-may-2021.docx"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hyperlink" Target="https://mentor.ieee.org/802.11/dcn/21/11-21-0914-03-00bf-ieee-802-11bf-teleconference-minutes-may-july-2021.docx"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imat.ieee.org/attendance"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mailto:jrosdahl@ieee.org" TargetMode="External"/><Relationship Id="rId4" Type="http://schemas.openxmlformats.org/officeDocument/2006/relationships/hyperlink" Target="http://mentor.ieee.org/"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ieee802.org/11/Meetings/Meeting_Plan.html" TargetMode="External"/><Relationship Id="rId2" Type="http://schemas.openxmlformats.org/officeDocument/2006/relationships/hyperlink" Target="https://cvent.me/D5LYLq"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mailto:patcom@ieee.org"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oter Placeholder 4"/>
          <p:cNvSpPr>
            <a:spLocks noGrp="1"/>
          </p:cNvSpPr>
          <p:nvPr>
            <p:ph type="ftr" sz="quarter" idx="10"/>
          </p:nvPr>
        </p:nvSpPr>
        <p:spPr>
          <a:xfrm>
            <a:off x="6019800" y="6475413"/>
            <a:ext cx="25241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
        <p:nvSpPr>
          <p:cNvPr id="4099"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Slide </a:t>
            </a:r>
            <a:fld id="{B1A8072B-F843-426D-AC66-CF03E3771DB0}" type="slidenum">
              <a:rPr lang="en-US" altLang="en-US" sz="1200" b="0" smtClean="0"/>
              <a:pPr>
                <a:spcBef>
                  <a:spcPct val="0"/>
                </a:spcBef>
                <a:buFontTx/>
                <a:buNone/>
              </a:pPr>
              <a:t>1</a:t>
            </a:fld>
            <a:endParaRPr lang="en-US" altLang="en-US" sz="1200" b="0" smtClean="0"/>
          </a:p>
        </p:txBody>
      </p:sp>
      <p:sp>
        <p:nvSpPr>
          <p:cNvPr id="4100" name="Rectangle 2"/>
          <p:cNvSpPr>
            <a:spLocks noGrp="1" noChangeArrowheads="1"/>
          </p:cNvSpPr>
          <p:nvPr>
            <p:ph type="title"/>
          </p:nvPr>
        </p:nvSpPr>
        <p:spPr>
          <a:xfrm>
            <a:off x="381000" y="914400"/>
            <a:ext cx="8305800" cy="1066800"/>
          </a:xfrm>
        </p:spPr>
        <p:txBody>
          <a:bodyPr/>
          <a:lstStyle/>
          <a:p>
            <a:r>
              <a:rPr lang="en-US" altLang="en-US" dirty="0" smtClean="0"/>
              <a:t>Task Group </a:t>
            </a:r>
            <a:r>
              <a:rPr lang="en-US" altLang="zh-CN" dirty="0" smtClean="0"/>
              <a:t>bf</a:t>
            </a:r>
            <a:r>
              <a:rPr lang="en-US" altLang="en-US" dirty="0" smtClean="0"/>
              <a:t/>
            </a:r>
            <a:br>
              <a:rPr lang="en-US" altLang="en-US" dirty="0" smtClean="0"/>
            </a:br>
            <a:r>
              <a:rPr lang="en-US" altLang="en-US" dirty="0" smtClean="0"/>
              <a:t>Meeting agenda, </a:t>
            </a:r>
            <a:r>
              <a:rPr lang="en-US" altLang="zh-CN" dirty="0" smtClean="0"/>
              <a:t>July Plenary </a:t>
            </a:r>
            <a:r>
              <a:rPr lang="en-US" altLang="en-US" dirty="0" smtClean="0"/>
              <a:t>2021</a:t>
            </a:r>
          </a:p>
        </p:txBody>
      </p:sp>
      <p:sp>
        <p:nvSpPr>
          <p:cNvPr id="4101" name="Rectangle 6"/>
          <p:cNvSpPr>
            <a:spLocks noGrp="1" noChangeArrowheads="1"/>
          </p:cNvSpPr>
          <p:nvPr>
            <p:ph type="body" idx="1"/>
          </p:nvPr>
        </p:nvSpPr>
        <p:spPr>
          <a:xfrm>
            <a:off x="685800" y="2590800"/>
            <a:ext cx="7772400" cy="381000"/>
          </a:xfrm>
        </p:spPr>
        <p:txBody>
          <a:bodyPr/>
          <a:lstStyle/>
          <a:p>
            <a:pPr algn="ctr">
              <a:buFontTx/>
              <a:buNone/>
            </a:pPr>
            <a:r>
              <a:rPr lang="en-US" altLang="en-US" sz="2000" dirty="0" smtClean="0"/>
              <a:t>Date:</a:t>
            </a:r>
            <a:r>
              <a:rPr lang="en-US" altLang="en-US" sz="2000" b="0" dirty="0" smtClean="0"/>
              <a:t> 2021-07-01</a:t>
            </a:r>
          </a:p>
        </p:txBody>
      </p:sp>
      <p:sp>
        <p:nvSpPr>
          <p:cNvPr id="4102" name="Rectangle 12"/>
          <p:cNvSpPr>
            <a:spLocks noChangeArrowheads="1"/>
          </p:cNvSpPr>
          <p:nvPr/>
        </p:nvSpPr>
        <p:spPr bwMode="auto">
          <a:xfrm>
            <a:off x="685800" y="3124200"/>
            <a:ext cx="1447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buFontTx/>
              <a:buNone/>
            </a:pPr>
            <a:r>
              <a:rPr lang="en-US" altLang="en-US" sz="2000"/>
              <a:t> Author:</a:t>
            </a:r>
            <a:endParaRPr lang="en-US" altLang="en-US" sz="2000" b="0"/>
          </a:p>
        </p:txBody>
      </p:sp>
      <p:graphicFrame>
        <p:nvGraphicFramePr>
          <p:cNvPr id="10" name="Table 9"/>
          <p:cNvGraphicFramePr>
            <a:graphicFrameLocks noGrp="1"/>
          </p:cNvGraphicFramePr>
          <p:nvPr/>
        </p:nvGraphicFramePr>
        <p:xfrm>
          <a:off x="838200" y="3671888"/>
          <a:ext cx="7620000" cy="823913"/>
        </p:xfrm>
        <a:graphic>
          <a:graphicData uri="http://schemas.openxmlformats.org/drawingml/2006/table">
            <a:tbl>
              <a:tblPr firstRow="1" bandRow="1">
                <a:tableStyleId>{F5AB1C69-6EDB-4FF4-983F-18BD219EF322}</a:tableStyleId>
              </a:tblPr>
              <a:tblGrid>
                <a:gridCol w="1524000"/>
                <a:gridCol w="1203158"/>
                <a:gridCol w="2165684"/>
                <a:gridCol w="802105"/>
                <a:gridCol w="1925053"/>
              </a:tblGrid>
              <a:tr h="275273">
                <a:tc>
                  <a:txBody>
                    <a:bodyPr/>
                    <a:lstStyle/>
                    <a:p>
                      <a:pPr algn="ctr"/>
                      <a:r>
                        <a:rPr lang="en-US" sz="1100" dirty="0" smtClean="0">
                          <a:solidFill>
                            <a:schemeClr val="tx1"/>
                          </a:solidFill>
                        </a:rPr>
                        <a:t>Name</a:t>
                      </a:r>
                      <a:endParaRPr lang="en-US" sz="1100" dirty="0">
                        <a:solidFill>
                          <a:schemeClr val="tx1"/>
                        </a:solidFill>
                      </a:endParaRPr>
                    </a:p>
                  </a:txBody>
                  <a:tcPr marT="45691" marB="456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100" dirty="0" smtClean="0">
                          <a:solidFill>
                            <a:schemeClr val="tx1"/>
                          </a:solidFill>
                        </a:rPr>
                        <a:t>Affiliation</a:t>
                      </a:r>
                      <a:endParaRPr lang="en-US" sz="1100" dirty="0">
                        <a:solidFill>
                          <a:schemeClr val="tx1"/>
                        </a:solidFill>
                      </a:endParaRPr>
                    </a:p>
                  </a:txBody>
                  <a:tcPr marT="45691" marB="456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100" dirty="0" smtClean="0">
                          <a:solidFill>
                            <a:schemeClr val="tx1"/>
                          </a:solidFill>
                        </a:rPr>
                        <a:t>Address</a:t>
                      </a:r>
                      <a:endParaRPr lang="en-US" sz="1100" dirty="0">
                        <a:solidFill>
                          <a:schemeClr val="tx1"/>
                        </a:solidFill>
                      </a:endParaRPr>
                    </a:p>
                  </a:txBody>
                  <a:tcPr marT="45691" marB="456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100" dirty="0" smtClean="0">
                          <a:solidFill>
                            <a:schemeClr val="tx1"/>
                          </a:solidFill>
                        </a:rPr>
                        <a:t>Phone</a:t>
                      </a:r>
                      <a:endParaRPr lang="en-US" sz="1100" dirty="0">
                        <a:solidFill>
                          <a:schemeClr val="tx1"/>
                        </a:solidFill>
                      </a:endParaRPr>
                    </a:p>
                  </a:txBody>
                  <a:tcPr marT="45691" marB="456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100" dirty="0" smtClean="0">
                          <a:solidFill>
                            <a:schemeClr val="tx1"/>
                          </a:solidFill>
                        </a:rPr>
                        <a:t>Email</a:t>
                      </a:r>
                      <a:endParaRPr lang="en-US" sz="1100" dirty="0">
                        <a:solidFill>
                          <a:schemeClr val="tx1"/>
                        </a:solidFill>
                      </a:endParaRPr>
                    </a:p>
                  </a:txBody>
                  <a:tcPr marT="45691" marB="456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863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solidFill>
                            <a:srgbClr val="000000"/>
                          </a:solidFill>
                          <a:latin typeface="+mn-lt"/>
                          <a:ea typeface="Times New Roman"/>
                          <a:cs typeface="Arial"/>
                        </a:rPr>
                        <a:t>Tony Xiao Han</a:t>
                      </a:r>
                      <a:endParaRPr lang="en-US" sz="1200" dirty="0" smtClean="0">
                        <a:latin typeface="+mn-lt"/>
                        <a:ea typeface="Times New Roman"/>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200" b="0" dirty="0" smtClean="0">
                          <a:solidFill>
                            <a:srgbClr val="000000"/>
                          </a:solidFill>
                          <a:latin typeface="+mn-lt"/>
                          <a:ea typeface="Times New Roman"/>
                          <a:cs typeface="Arial"/>
                        </a:rPr>
                        <a:t>Huawei Technologies Co., Ltd.</a:t>
                      </a:r>
                      <a:endParaRPr lang="en-US" sz="1200" b="0" dirty="0">
                        <a:latin typeface="Times New Roman"/>
                        <a:ea typeface="Times New Roman"/>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200" b="0" dirty="0" smtClean="0">
                          <a:solidFill>
                            <a:srgbClr val="000000"/>
                          </a:solidFill>
                          <a:latin typeface="+mn-lt"/>
                          <a:ea typeface="Times New Roman"/>
                          <a:cs typeface="Arial"/>
                        </a:rPr>
                        <a:t>F3, Huawei Base, Shenzhen, China</a:t>
                      </a:r>
                      <a:endParaRPr lang="en-US" sz="1200" b="0" dirty="0">
                        <a:latin typeface="Times New Roman"/>
                        <a:ea typeface="Times New Roman"/>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endParaRPr lang="en-US" sz="1200" b="0" dirty="0">
                        <a:latin typeface="Times New Roman"/>
                        <a:ea typeface="Times New Roman"/>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latin typeface="+mn-lt"/>
                          <a:ea typeface="Times New Roman"/>
                          <a:cs typeface="Arial"/>
                        </a:rPr>
                        <a:t>Tony.hanxiao@huawei.com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ChangeArrowheads="1"/>
          </p:cNvSpPr>
          <p:nvPr/>
        </p:nvSpPr>
        <p:spPr bwMode="auto">
          <a:xfrm>
            <a:off x="533400" y="609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endParaRPr lang="en-GB" altLang="en-US" sz="1200" u="sng">
              <a:solidFill>
                <a:srgbClr val="000099"/>
              </a:solidFill>
              <a:latin typeface="Helvetica" panose="020B0604020202020204" pitchFamily="34" charset="0"/>
            </a:endParaRPr>
          </a:p>
        </p:txBody>
      </p:sp>
      <p:sp>
        <p:nvSpPr>
          <p:cNvPr id="13315" name="Rectangle 4"/>
          <p:cNvSpPr>
            <a:spLocks noChangeArrowheads="1"/>
          </p:cNvSpPr>
          <p:nvPr/>
        </p:nvSpPr>
        <p:spPr bwMode="auto">
          <a:xfrm>
            <a:off x="685800" y="1295400"/>
            <a:ext cx="78486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30188" indent="-230188">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230188" indent="-230188">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687388" indent="-230188">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144588" indent="-230188">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nSpc>
                <a:spcPct val="80000"/>
              </a:lnSpc>
              <a:buClr>
                <a:srgbClr val="CC3300"/>
              </a:buClr>
              <a:buSzPct val="50000"/>
              <a:buFont typeface="Monotype Sorts" charset="2"/>
              <a:buChar char="l"/>
            </a:pPr>
            <a:endParaRPr lang="en-US" altLang="en-US" sz="2000" b="0" u="sng">
              <a:solidFill>
                <a:srgbClr val="FF0000"/>
              </a:solidFill>
              <a:latin typeface="Arial" panose="020B0604020202020204" pitchFamily="34" charset="0"/>
            </a:endParaRPr>
          </a:p>
          <a:p>
            <a:pPr algn="just">
              <a:spcAft>
                <a:spcPts val="550"/>
              </a:spcAft>
              <a:buClr>
                <a:srgbClr val="CC3300"/>
              </a:buClr>
              <a:buSzPct val="50000"/>
              <a:buFontTx/>
              <a:buNone/>
            </a:pPr>
            <a:r>
              <a:rPr lang="en-US" altLang="en-US" sz="1800"/>
              <a:t>The patent policy and the procedures used to execute that policy are documented in the:</a:t>
            </a:r>
          </a:p>
          <a:p>
            <a:pPr>
              <a:spcAft>
                <a:spcPts val="550"/>
              </a:spcAft>
              <a:buSzPct val="50000"/>
              <a:buFont typeface="Monotype Sorts" charset="2"/>
              <a:buChar char="l"/>
            </a:pPr>
            <a:r>
              <a:rPr lang="en-US" altLang="en-US" sz="1800"/>
              <a:t>IEEE-SA Standards Board Bylaws (</a:t>
            </a:r>
            <a:r>
              <a:rPr lang="en-US" altLang="en-US" sz="1800">
                <a:hlinkClick r:id="rId3"/>
              </a:rPr>
              <a:t>http://standards.ieee.org/develop/policies/bylaws/sect6-7.html#6</a:t>
            </a:r>
            <a:r>
              <a:rPr lang="en-US" altLang="en-US" sz="1800"/>
              <a:t>)  </a:t>
            </a:r>
          </a:p>
          <a:p>
            <a:pPr>
              <a:spcAft>
                <a:spcPts val="550"/>
              </a:spcAft>
              <a:buSzPct val="50000"/>
              <a:buFont typeface="Monotype Sorts" charset="2"/>
              <a:buChar char="l"/>
            </a:pPr>
            <a:r>
              <a:rPr lang="en-US" altLang="en-US" sz="1800"/>
              <a:t>IEEE-SA Standards Board Operations Manual (</a:t>
            </a:r>
            <a:r>
              <a:rPr lang="en-US" altLang="en-US" sz="1800">
                <a:hlinkClick r:id="rId4"/>
              </a:rPr>
              <a:t>http://standards.ieee.org/develop/policies/opman/sect6.html#6.3</a:t>
            </a:r>
            <a:r>
              <a:rPr lang="en-US" altLang="en-US" sz="1800"/>
              <a:t>)</a:t>
            </a:r>
          </a:p>
          <a:p>
            <a:pPr>
              <a:spcBef>
                <a:spcPts val="1800"/>
              </a:spcBef>
              <a:spcAft>
                <a:spcPts val="550"/>
              </a:spcAft>
              <a:buClr>
                <a:srgbClr val="CC3300"/>
              </a:buClr>
              <a:buSzPct val="50000"/>
              <a:buFontTx/>
              <a:buNone/>
            </a:pPr>
            <a:r>
              <a:rPr lang="en-US" altLang="en-US" sz="1800"/>
              <a:t>Material about the patent policy is available at </a:t>
            </a:r>
            <a:r>
              <a:rPr lang="en-US" altLang="en-US" sz="1800">
                <a:hlinkClick r:id="rId5"/>
              </a:rPr>
              <a:t>http://standards.ieee.org/about/sasb/patcom/materials.html</a:t>
            </a:r>
            <a:endParaRPr lang="en-US" altLang="en-US" sz="1800"/>
          </a:p>
          <a:p>
            <a:pPr algn="just">
              <a:spcBef>
                <a:spcPts val="1800"/>
              </a:spcBef>
              <a:spcAft>
                <a:spcPts val="550"/>
              </a:spcAft>
              <a:buClr>
                <a:srgbClr val="CC3300"/>
              </a:buClr>
              <a:buSzPct val="50000"/>
              <a:buFontTx/>
              <a:buNone/>
            </a:pPr>
            <a:r>
              <a:rPr lang="en-US" altLang="en-US" sz="1800">
                <a:cs typeface="Calibri" panose="020F0502020204030204" pitchFamily="34" charset="0"/>
              </a:rPr>
              <a:t>If you have questions, contact the IEEE-SA Standards Board Patent Committee Administrator at </a:t>
            </a:r>
            <a:r>
              <a:rPr lang="en-US" altLang="en-US" sz="1800">
                <a:cs typeface="Calibri" panose="020F0502020204030204" pitchFamily="34" charset="0"/>
                <a:hlinkClick r:id="rId6"/>
              </a:rPr>
              <a:t>patcom@ieee.org</a:t>
            </a:r>
            <a:endParaRPr lang="en-US" altLang="en-US" sz="1800">
              <a:cs typeface="Calibri" panose="020F0502020204030204" pitchFamily="34" charset="0"/>
            </a:endParaRPr>
          </a:p>
          <a:p>
            <a:pPr algn="just">
              <a:spcBef>
                <a:spcPts val="1800"/>
              </a:spcBef>
              <a:spcAft>
                <a:spcPts val="550"/>
              </a:spcAft>
              <a:buClr>
                <a:srgbClr val="CC3300"/>
              </a:buClr>
              <a:buSzPct val="50000"/>
              <a:buFontTx/>
              <a:buNone/>
            </a:pPr>
            <a:endParaRPr lang="en-US" altLang="en-US" sz="1800">
              <a:cs typeface="Calibri" panose="020F0502020204030204" pitchFamily="34" charset="0"/>
            </a:endParaRPr>
          </a:p>
          <a:p>
            <a:pPr algn="just">
              <a:spcAft>
                <a:spcPts val="550"/>
              </a:spcAft>
              <a:buClr>
                <a:srgbClr val="CC3300"/>
              </a:buClr>
              <a:buSzPct val="50000"/>
              <a:buFontTx/>
              <a:buNone/>
            </a:pPr>
            <a:endParaRPr lang="en-US" altLang="en-US" sz="1800">
              <a:cs typeface="Calibri" panose="020F0502020204030204" pitchFamily="34" charset="0"/>
            </a:endParaRPr>
          </a:p>
          <a:p>
            <a:pPr algn="just">
              <a:spcAft>
                <a:spcPts val="550"/>
              </a:spcAft>
              <a:buClr>
                <a:srgbClr val="CC3300"/>
              </a:buClr>
              <a:buSzPct val="50000"/>
              <a:buFont typeface="Monotype Sorts" charset="2"/>
              <a:buChar char="l"/>
            </a:pPr>
            <a:endParaRPr lang="en-US" altLang="en-US">
              <a:cs typeface="Calibri" panose="020F0502020204030204" pitchFamily="34" charset="0"/>
            </a:endParaRPr>
          </a:p>
          <a:p>
            <a:pPr>
              <a:lnSpc>
                <a:spcPct val="80000"/>
              </a:lnSpc>
              <a:spcAft>
                <a:spcPct val="40000"/>
              </a:spcAft>
              <a:buClr>
                <a:srgbClr val="CC3300"/>
              </a:buClr>
              <a:buSzPct val="50000"/>
              <a:buFont typeface="Monotype Sorts" charset="2"/>
              <a:buChar char="l"/>
            </a:pPr>
            <a:endParaRPr lang="en-US" altLang="en-US" sz="1200">
              <a:cs typeface="Times New Roman" panose="02020603050405020304" pitchFamily="18" charset="0"/>
            </a:endParaRPr>
          </a:p>
        </p:txBody>
      </p:sp>
      <p:sp>
        <p:nvSpPr>
          <p:cNvPr id="13316"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a:solidFill>
                  <a:schemeClr val="tx2"/>
                </a:solidFill>
              </a:rPr>
              <a:t>Patent related information</a:t>
            </a:r>
          </a:p>
        </p:txBody>
      </p:sp>
      <p:sp>
        <p:nvSpPr>
          <p:cNvPr id="13317"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Slide </a:t>
            </a:r>
            <a:fld id="{4C3A51F8-B52A-4D59-8BAA-7FAA032BE274}" type="slidenum">
              <a:rPr lang="en-US" altLang="en-US" sz="1200" b="0" smtClean="0"/>
              <a:pPr>
                <a:spcBef>
                  <a:spcPct val="0"/>
                </a:spcBef>
                <a:buFontTx/>
                <a:buNone/>
              </a:pPr>
              <a:t>10</a:t>
            </a:fld>
            <a:endParaRPr lang="en-US" altLang="en-US" sz="1200" b="0" smtClean="0"/>
          </a:p>
        </p:txBody>
      </p:sp>
      <p:sp>
        <p:nvSpPr>
          <p:cNvPr id="13318"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
        <p:nvSpPr>
          <p:cNvPr id="13319" name="Text Box 5"/>
          <p:cNvSpPr txBox="1">
            <a:spLocks noChangeArrowheads="1"/>
          </p:cNvSpPr>
          <p:nvPr/>
        </p:nvSpPr>
        <p:spPr bwMode="auto">
          <a:xfrm>
            <a:off x="0" y="6172200"/>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800" u="sng"/>
              <a:t>Slide #4</a:t>
            </a:r>
            <a:endParaRPr lang="en-US" altLang="en-US" b="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GB" altLang="en-US" sz="1200" b="0" smtClean="0"/>
              <a:t>Slide </a:t>
            </a:r>
            <a:fld id="{AC393B81-2A37-4AC6-B37C-A7C340EF8F51}" type="slidenum">
              <a:rPr lang="en-GB" altLang="en-US" sz="1200" b="0" smtClean="0"/>
              <a:pPr>
                <a:spcBef>
                  <a:spcPct val="0"/>
                </a:spcBef>
                <a:buFontTx/>
                <a:buNone/>
              </a:pPr>
              <a:t>11</a:t>
            </a:fld>
            <a:endParaRPr lang="en-GB" altLang="en-US" sz="1200" b="0" smtClean="0"/>
          </a:p>
        </p:txBody>
      </p:sp>
      <p:sp>
        <p:nvSpPr>
          <p:cNvPr id="14339" name="Rectangle 2"/>
          <p:cNvSpPr>
            <a:spLocks noGrp="1" noChangeArrowheads="1"/>
          </p:cNvSpPr>
          <p:nvPr>
            <p:ph type="body" idx="1"/>
          </p:nvPr>
        </p:nvSpPr>
        <p:spPr>
          <a:xfrm>
            <a:off x="685800" y="1676400"/>
            <a:ext cx="7848600" cy="4648200"/>
          </a:xfrm>
        </p:spPr>
        <p:txBody>
          <a:bodyPr/>
          <a:lstStyle/>
          <a:p>
            <a:pPr algn="just">
              <a:buFont typeface="Arial" panose="020B0604020202020204" pitchFamily="34" charset="0"/>
              <a:buChar char="•"/>
            </a:pPr>
            <a:r>
              <a:rPr lang="en-US" altLang="en-US" sz="2133" dirty="0"/>
              <a:t>By participating in this activity, you agree to comply with the IEEE Code of Ethics, all applicable laws, and all IEEE policies and procedures including, but not limited to, the IEEE SA Copyright Policy. </a:t>
            </a:r>
          </a:p>
          <a:p>
            <a:pPr marL="457200" indent="-457200" algn="just">
              <a:spcBef>
                <a:spcPts val="0"/>
              </a:spcBef>
              <a:spcAft>
                <a:spcPts val="0"/>
              </a:spcAft>
              <a:buClr>
                <a:srgbClr val="CC3300"/>
              </a:buClr>
              <a:buSzPct val="50000"/>
              <a:buFont typeface="Arial" panose="020B0604020202020204" pitchFamily="34" charset="0"/>
              <a:buChar char="•"/>
            </a:pPr>
            <a:endParaRPr lang="en-US" altLang="en-US" sz="2933" dirty="0">
              <a:latin typeface="Calibri" pitchFamily="34" charset="0"/>
              <a:cs typeface="Calibri" pitchFamily="34" charset="0"/>
            </a:endParaRPr>
          </a:p>
          <a:p>
            <a:pPr marL="857250" lvl="1" indent="-342900" algn="just">
              <a:buSzPct val="150000"/>
              <a:buFont typeface="Arial" panose="020B0604020202020204" pitchFamily="34" charset="0"/>
              <a:buChar char="•"/>
            </a:pPr>
            <a:r>
              <a:rPr lang="en-US" altLang="en-US" sz="1800" dirty="0"/>
              <a:t>Previously Published material (copyright assertion indicated) shall not be presented/submitted to the Working Group nor incorporated into a Working Group draft unless permission is granted. </a:t>
            </a:r>
          </a:p>
          <a:p>
            <a:pPr marL="857250" lvl="1" indent="-342900" algn="just">
              <a:buSzPct val="150000"/>
              <a:buFont typeface="Arial" panose="020B0604020202020204" pitchFamily="34" charset="0"/>
              <a:buChar char="•"/>
            </a:pPr>
            <a:r>
              <a:rPr lang="en-US" altLang="en-US" sz="1800" dirty="0"/>
              <a:t>Prior to presentation or submission, you shall notify the Working Group Chair of previously Published material and should assist the Chair in obtaining copyright permission acceptable to IEEE SA.</a:t>
            </a:r>
          </a:p>
          <a:p>
            <a:pPr marL="857250" lvl="1" indent="-342900" algn="just">
              <a:buSzPct val="150000"/>
              <a:buFont typeface="Arial" panose="020B0604020202020204" pitchFamily="34" charset="0"/>
              <a:buChar char="•"/>
            </a:pPr>
            <a:r>
              <a:rPr lang="en-US" altLang="en-US" sz="1800" dirty="0"/>
              <a:t>For material that is not previously Published, IEEE is automatically granted a license to use any material that is presented or submitted.</a:t>
            </a:r>
          </a:p>
          <a:p>
            <a:pPr marL="1257300" lvl="2" indent="-342900" algn="just">
              <a:buSzPct val="150000"/>
              <a:buFont typeface="Arial" panose="020B0604020202020204" pitchFamily="34" charset="0"/>
              <a:buChar char="•"/>
            </a:pPr>
            <a:endParaRPr lang="en-US" altLang="en-US" sz="1867" dirty="0"/>
          </a:p>
        </p:txBody>
      </p:sp>
      <p:sp>
        <p:nvSpPr>
          <p:cNvPr id="14340" name="Footer Placeholder 4"/>
          <p:cNvSpPr>
            <a:spLocks noGrp="1"/>
          </p:cNvSpPr>
          <p:nvPr>
            <p:ph type="ftr" sz="quarter" idx="10"/>
          </p:nvPr>
        </p:nvSpPr>
        <p:spPr>
          <a:xfrm>
            <a:off x="6019800" y="6475413"/>
            <a:ext cx="25241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
        <p:nvSpPr>
          <p:cNvPr id="14341"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2800" dirty="0"/>
              <a:t>IEEE SA Copyright Policy</a:t>
            </a:r>
            <a:endParaRPr lang="en-US" altLang="en-US" sz="2800" dirty="0">
              <a:solidFill>
                <a:schemeClr val="tx2"/>
              </a:solidFill>
            </a:endParaRPr>
          </a:p>
        </p:txBody>
      </p:sp>
      <p:sp>
        <p:nvSpPr>
          <p:cNvPr id="14342" name="Text Box 5"/>
          <p:cNvSpPr txBox="1">
            <a:spLocks noChangeArrowheads="1"/>
          </p:cNvSpPr>
          <p:nvPr/>
        </p:nvSpPr>
        <p:spPr bwMode="auto">
          <a:xfrm>
            <a:off x="0" y="6172200"/>
            <a:ext cx="9604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800" u="sng"/>
              <a:t>Slide #5</a:t>
            </a:r>
            <a:endParaRPr lang="en-US" altLang="en-US" b="0"/>
          </a:p>
        </p:txBody>
      </p:sp>
    </p:spTree>
    <p:extLst>
      <p:ext uri="{BB962C8B-B14F-4D97-AF65-F5344CB8AC3E}">
        <p14:creationId xmlns:p14="http://schemas.microsoft.com/office/powerpoint/2010/main" val="83939501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GB" altLang="en-US" sz="1200" b="0" smtClean="0"/>
              <a:t>Slide </a:t>
            </a:r>
            <a:fld id="{AC393B81-2A37-4AC6-B37C-A7C340EF8F51}" type="slidenum">
              <a:rPr lang="en-GB" altLang="en-US" sz="1200" b="0" smtClean="0"/>
              <a:pPr>
                <a:spcBef>
                  <a:spcPct val="0"/>
                </a:spcBef>
                <a:buFontTx/>
                <a:buNone/>
              </a:pPr>
              <a:t>12</a:t>
            </a:fld>
            <a:endParaRPr lang="en-GB" altLang="en-US" sz="1200" b="0" smtClean="0"/>
          </a:p>
        </p:txBody>
      </p:sp>
      <p:sp>
        <p:nvSpPr>
          <p:cNvPr id="14339" name="Rectangle 2"/>
          <p:cNvSpPr>
            <a:spLocks noGrp="1" noChangeArrowheads="1"/>
          </p:cNvSpPr>
          <p:nvPr>
            <p:ph type="body" idx="1"/>
          </p:nvPr>
        </p:nvSpPr>
        <p:spPr>
          <a:xfrm>
            <a:off x="685800" y="1676400"/>
            <a:ext cx="7924800" cy="4648200"/>
          </a:xfrm>
        </p:spPr>
        <p:txBody>
          <a:bodyPr/>
          <a:lstStyle/>
          <a:p>
            <a:pPr marL="355600" lvl="2" indent="-285750">
              <a:buSzPct val="150000"/>
              <a:buFont typeface="Arial" panose="020B0604020202020204" pitchFamily="34" charset="0"/>
              <a:buChar char="•"/>
            </a:pPr>
            <a:r>
              <a:rPr lang="en-US" altLang="zh-CN" sz="1600" dirty="0"/>
              <a:t>The IEEE SA Copyright Policy is described in the IEEE SA Standards Board Bylaws and IEEE SA Standards Board Operations Manual</a:t>
            </a:r>
          </a:p>
          <a:p>
            <a:pPr marL="355600" lvl="3" indent="-285750">
              <a:buSzPct val="150000"/>
              <a:buFont typeface="Arial" panose="020B0604020202020204" pitchFamily="34" charset="0"/>
              <a:buChar char="•"/>
            </a:pPr>
            <a:r>
              <a:rPr lang="en-US" altLang="zh-CN" dirty="0"/>
              <a:t>IEEE SA Copyright Policy, see </a:t>
            </a:r>
            <a:br>
              <a:rPr lang="en-US" altLang="zh-CN" dirty="0"/>
            </a:br>
            <a:r>
              <a:rPr lang="en-US" altLang="zh-CN" dirty="0"/>
              <a:t>	Clause 7 of the IEEE SA Standards Board Bylaws</a:t>
            </a:r>
            <a:br>
              <a:rPr lang="en-US" altLang="zh-CN" dirty="0"/>
            </a:br>
            <a:r>
              <a:rPr lang="en-US" altLang="zh-CN" dirty="0"/>
              <a:t> 	</a:t>
            </a:r>
            <a:r>
              <a:rPr lang="en-US" altLang="zh-CN" sz="1400" dirty="0">
                <a:hlinkClick r:id="rId3"/>
              </a:rPr>
              <a:t>https://standards.ieee.org/about/policies/bylaws/sect6-7.html#7</a:t>
            </a:r>
            <a:r>
              <a:rPr lang="en-US" altLang="zh-CN" sz="1400" dirty="0"/>
              <a:t/>
            </a:r>
            <a:br>
              <a:rPr lang="en-US" altLang="zh-CN" sz="1400" dirty="0"/>
            </a:br>
            <a:r>
              <a:rPr lang="en-US" altLang="zh-CN" dirty="0"/>
              <a:t>	Clause 6.1 of the IEEE SA Standards Board Operations Manual</a:t>
            </a:r>
            <a:br>
              <a:rPr lang="en-US" altLang="zh-CN" dirty="0"/>
            </a:br>
            <a:r>
              <a:rPr lang="en-US" altLang="zh-CN" dirty="0"/>
              <a:t>	</a:t>
            </a:r>
            <a:r>
              <a:rPr lang="en-US" altLang="zh-CN" sz="1400" dirty="0">
                <a:hlinkClick r:id="rId4"/>
              </a:rPr>
              <a:t>https://standards.ieee.org/about/policies/opman/sect6.html</a:t>
            </a:r>
            <a:endParaRPr lang="en-US" altLang="zh-CN" sz="1400" dirty="0"/>
          </a:p>
          <a:p>
            <a:pPr marL="355600" lvl="2" indent="-285750">
              <a:buSzPct val="150000"/>
              <a:buFont typeface="Arial" panose="020B0604020202020204" pitchFamily="34" charset="0"/>
              <a:buChar char="•"/>
            </a:pPr>
            <a:r>
              <a:rPr lang="en-US" altLang="zh-CN" sz="1600" dirty="0"/>
              <a:t>IEEE SA Copyright Permission</a:t>
            </a:r>
          </a:p>
          <a:p>
            <a:pPr marL="355600" lvl="3" indent="-285750">
              <a:buSzPct val="150000"/>
              <a:buFont typeface="Arial" panose="020B0604020202020204" pitchFamily="34" charset="0"/>
              <a:buChar char="•"/>
            </a:pPr>
            <a:r>
              <a:rPr lang="en-US" altLang="zh-CN" sz="1400" dirty="0">
                <a:hlinkClick r:id="rId5"/>
              </a:rPr>
              <a:t>https://standards.ieee.org/content/dam/ieee-standards/standards/web/documents/other/permissionltrs.zip</a:t>
            </a:r>
            <a:endParaRPr lang="en-US" altLang="zh-CN" sz="1400" dirty="0"/>
          </a:p>
          <a:p>
            <a:pPr marL="355600" lvl="2" indent="-285750">
              <a:buSzPct val="150000"/>
              <a:buFont typeface="Arial" panose="020B0604020202020204" pitchFamily="34" charset="0"/>
              <a:buChar char="•"/>
            </a:pPr>
            <a:r>
              <a:rPr lang="en-US" altLang="zh-CN" sz="1600" dirty="0"/>
              <a:t>IEEE SA Copyright FAQs</a:t>
            </a:r>
          </a:p>
          <a:p>
            <a:pPr marL="355600" lvl="3" indent="-285750">
              <a:buSzPct val="150000"/>
              <a:buFont typeface="Arial" panose="020B0604020202020204" pitchFamily="34" charset="0"/>
              <a:buChar char="•"/>
            </a:pPr>
            <a:r>
              <a:rPr lang="en-US" altLang="zh-CN" sz="1400" dirty="0">
                <a:hlinkClick r:id="rId6"/>
              </a:rPr>
              <a:t>http://standards.ieee.org/faqs/copyrights.html/</a:t>
            </a:r>
            <a:endParaRPr lang="en-US" altLang="zh-CN" sz="1400" dirty="0"/>
          </a:p>
          <a:p>
            <a:pPr marL="355600" lvl="2" indent="-285750">
              <a:buSzPct val="150000"/>
              <a:buFont typeface="Arial" panose="020B0604020202020204" pitchFamily="34" charset="0"/>
              <a:buChar char="•"/>
            </a:pPr>
            <a:r>
              <a:rPr lang="en-US" altLang="zh-CN" sz="1600" dirty="0"/>
              <a:t>IEEE SA Best Practices for IEEE Standards Development </a:t>
            </a:r>
          </a:p>
          <a:p>
            <a:pPr marL="355600" lvl="3" indent="-285750">
              <a:buSzPct val="150000"/>
              <a:buFont typeface="Arial" panose="020B0604020202020204" pitchFamily="34" charset="0"/>
              <a:buChar char="•"/>
            </a:pPr>
            <a:r>
              <a:rPr lang="en-US" altLang="zh-CN" sz="1400" dirty="0">
                <a:hlinkClick r:id="rId7"/>
              </a:rPr>
              <a:t>http://standards.ieee.org/develop/policies/best_practices_for_ieee_standards_development_051215.pdf</a:t>
            </a:r>
            <a:endParaRPr lang="en-US" altLang="zh-CN" sz="1400" dirty="0"/>
          </a:p>
          <a:p>
            <a:pPr marL="355600" lvl="2" indent="-285750">
              <a:buSzPct val="150000"/>
              <a:buFont typeface="Arial" panose="020B0604020202020204" pitchFamily="34" charset="0"/>
              <a:buChar char="•"/>
            </a:pPr>
            <a:r>
              <a:rPr lang="en-US" altLang="zh-CN" sz="1600" dirty="0"/>
              <a:t>Distribution of Draft Standards (see 6.1.3 of the SASB Operations Manual)</a:t>
            </a:r>
          </a:p>
          <a:p>
            <a:pPr marL="355600" lvl="3" indent="-285750">
              <a:buSzPct val="150000"/>
              <a:buFont typeface="Arial" panose="020B0604020202020204" pitchFamily="34" charset="0"/>
              <a:buChar char="•"/>
            </a:pPr>
            <a:r>
              <a:rPr lang="en-US" altLang="zh-CN" sz="1400" dirty="0">
                <a:hlinkClick r:id="rId4"/>
              </a:rPr>
              <a:t>https://standards.ieee.org/about/policies/opman/sect6.html</a:t>
            </a:r>
            <a:endParaRPr lang="en-US" altLang="zh-CN" sz="1400" dirty="0"/>
          </a:p>
          <a:p>
            <a:pPr marL="355600" lvl="2" indent="-285750">
              <a:buSzPct val="150000"/>
              <a:buFont typeface="Arial" panose="020B0604020202020204" pitchFamily="34" charset="0"/>
              <a:buChar char="•"/>
            </a:pPr>
            <a:endParaRPr lang="en-US" altLang="en-US" sz="1400" dirty="0"/>
          </a:p>
        </p:txBody>
      </p:sp>
      <p:sp>
        <p:nvSpPr>
          <p:cNvPr id="14340" name="Footer Placeholder 4"/>
          <p:cNvSpPr>
            <a:spLocks noGrp="1"/>
          </p:cNvSpPr>
          <p:nvPr>
            <p:ph type="ftr" sz="quarter" idx="10"/>
          </p:nvPr>
        </p:nvSpPr>
        <p:spPr>
          <a:xfrm>
            <a:off x="6019800" y="6475413"/>
            <a:ext cx="25241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
        <p:nvSpPr>
          <p:cNvPr id="14341"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2800" dirty="0"/>
              <a:t>IEEE SA Copyright Policy</a:t>
            </a:r>
            <a:endParaRPr lang="en-US" altLang="en-US" sz="2800" dirty="0">
              <a:solidFill>
                <a:schemeClr val="tx2"/>
              </a:solidFill>
            </a:endParaRPr>
          </a:p>
        </p:txBody>
      </p:sp>
      <p:sp>
        <p:nvSpPr>
          <p:cNvPr id="14342" name="Text Box 5"/>
          <p:cNvSpPr txBox="1">
            <a:spLocks noChangeArrowheads="1"/>
          </p:cNvSpPr>
          <p:nvPr/>
        </p:nvSpPr>
        <p:spPr bwMode="auto">
          <a:xfrm>
            <a:off x="0" y="6172200"/>
            <a:ext cx="9604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800" u="sng" dirty="0"/>
              <a:t>Slide </a:t>
            </a:r>
            <a:r>
              <a:rPr lang="en-US" altLang="en-US" sz="1800" u="sng" dirty="0" smtClean="0"/>
              <a:t>#6</a:t>
            </a:r>
            <a:endParaRPr lang="en-US" altLang="en-US" b="0" dirty="0"/>
          </a:p>
        </p:txBody>
      </p:sp>
    </p:spTree>
    <p:extLst>
      <p:ext uri="{BB962C8B-B14F-4D97-AF65-F5344CB8AC3E}">
        <p14:creationId xmlns:p14="http://schemas.microsoft.com/office/powerpoint/2010/main" val="285551287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GB" altLang="en-US" sz="1200" b="0" smtClean="0"/>
              <a:t>Slide </a:t>
            </a:r>
            <a:fld id="{AC393B81-2A37-4AC6-B37C-A7C340EF8F51}" type="slidenum">
              <a:rPr lang="en-GB" altLang="en-US" sz="1200" b="0" smtClean="0"/>
              <a:pPr>
                <a:spcBef>
                  <a:spcPct val="0"/>
                </a:spcBef>
                <a:buFontTx/>
                <a:buNone/>
              </a:pPr>
              <a:t>13</a:t>
            </a:fld>
            <a:endParaRPr lang="en-GB" altLang="en-US" sz="1200" b="0" smtClean="0"/>
          </a:p>
        </p:txBody>
      </p:sp>
      <p:sp>
        <p:nvSpPr>
          <p:cNvPr id="14339" name="Rectangle 2"/>
          <p:cNvSpPr>
            <a:spLocks noGrp="1" noChangeArrowheads="1"/>
          </p:cNvSpPr>
          <p:nvPr>
            <p:ph type="body" idx="1"/>
          </p:nvPr>
        </p:nvSpPr>
        <p:spPr>
          <a:xfrm>
            <a:off x="685800" y="1676400"/>
            <a:ext cx="7848600" cy="4648200"/>
          </a:xfrm>
        </p:spPr>
        <p:txBody>
          <a:bodyPr/>
          <a:lstStyle/>
          <a:p>
            <a:pPr algn="just">
              <a:spcAft>
                <a:spcPts val="600"/>
              </a:spcAft>
            </a:pPr>
            <a:r>
              <a:rPr lang="en-US" altLang="en-US" sz="1800" b="0" smtClean="0"/>
              <a:t>All participants in IEEE-SA activities are expected to adhere to the core principles underlying the:</a:t>
            </a:r>
          </a:p>
          <a:p>
            <a:pPr lvl="1">
              <a:buFont typeface="Times New Roman" panose="02020603050405020304" pitchFamily="18" charset="0"/>
              <a:buChar char="−"/>
            </a:pPr>
            <a:r>
              <a:rPr lang="en-US" altLang="en-US" sz="1400" smtClean="0">
                <a:hlinkClick r:id="rId3"/>
              </a:rPr>
              <a:t>IEEE Code of Ethics</a:t>
            </a:r>
            <a:endParaRPr lang="en-US" altLang="en-US" sz="1400" smtClean="0"/>
          </a:p>
          <a:p>
            <a:pPr lvl="1">
              <a:buFont typeface="Times New Roman" panose="02020603050405020304" pitchFamily="18" charset="0"/>
              <a:buChar char="−"/>
            </a:pPr>
            <a:r>
              <a:rPr lang="en-US" altLang="en-US" sz="1400" smtClean="0">
                <a:hlinkClick r:id="rId4"/>
              </a:rPr>
              <a:t>IEEE Code of Conduct</a:t>
            </a:r>
            <a:endParaRPr lang="en-US" altLang="en-US" sz="1400" smtClean="0"/>
          </a:p>
          <a:p>
            <a:pPr algn="just">
              <a:spcAft>
                <a:spcPts val="600"/>
              </a:spcAft>
            </a:pPr>
            <a:r>
              <a:rPr lang="en-US" altLang="en-US" sz="1800" b="0" smtClean="0"/>
              <a:t>The core principles of the IEEE Codes of Ethics &amp; Conduct are to:</a:t>
            </a:r>
          </a:p>
          <a:p>
            <a:pPr lvl="1" algn="just">
              <a:spcAft>
                <a:spcPts val="600"/>
              </a:spcAft>
            </a:pPr>
            <a:r>
              <a:rPr lang="en-US" altLang="en-US" sz="1400" smtClean="0"/>
              <a:t>Uphold the highest standards of integrity, responsible behavior, and ethical and professional conduct</a:t>
            </a:r>
          </a:p>
          <a:p>
            <a:pPr lvl="1" algn="just">
              <a:spcAft>
                <a:spcPts val="600"/>
              </a:spcAft>
            </a:pPr>
            <a:r>
              <a:rPr lang="en-US" altLang="en-US" sz="1400" smtClean="0"/>
              <a:t>Treat people fairly and with respect, to not engage in harassment, discrimination, or retaliation, and to protect people's privacy.</a:t>
            </a:r>
          </a:p>
          <a:p>
            <a:pPr lvl="1" algn="just">
              <a:spcAft>
                <a:spcPts val="600"/>
              </a:spcAft>
            </a:pPr>
            <a:r>
              <a:rPr lang="en-US" altLang="en-US" sz="1400" smtClean="0"/>
              <a:t>Avoid injuring others, their property, reputation, or employment by false or malicious action</a:t>
            </a:r>
          </a:p>
          <a:p>
            <a:pPr algn="just">
              <a:spcAft>
                <a:spcPts val="600"/>
              </a:spcAft>
            </a:pPr>
            <a:r>
              <a:rPr lang="en-US" altLang="en-US" sz="1800" b="0" smtClean="0"/>
              <a:t>The most recent versions of these Codes are available at</a:t>
            </a:r>
          </a:p>
          <a:p>
            <a:pPr lvl="1" algn="just">
              <a:spcAft>
                <a:spcPts val="600"/>
              </a:spcAft>
            </a:pPr>
            <a:r>
              <a:rPr lang="en-US" altLang="en-US" sz="1400" smtClean="0">
                <a:hlinkClick r:id="rId5"/>
              </a:rPr>
              <a:t>http://www.ieee.org/about/corporate/governance</a:t>
            </a:r>
            <a:endParaRPr lang="en-US" altLang="en-US" sz="1400" smtClean="0"/>
          </a:p>
          <a:p>
            <a:pPr>
              <a:spcAft>
                <a:spcPts val="600"/>
              </a:spcAft>
            </a:pPr>
            <a:endParaRPr lang="en-US" altLang="en-US" sz="2800" smtClean="0"/>
          </a:p>
        </p:txBody>
      </p:sp>
      <p:sp>
        <p:nvSpPr>
          <p:cNvPr id="14340" name="Footer Placeholder 4"/>
          <p:cNvSpPr>
            <a:spLocks noGrp="1"/>
          </p:cNvSpPr>
          <p:nvPr>
            <p:ph type="ftr" sz="quarter" idx="10"/>
          </p:nvPr>
        </p:nvSpPr>
        <p:spPr>
          <a:xfrm>
            <a:off x="6019800" y="6475413"/>
            <a:ext cx="25241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
        <p:nvSpPr>
          <p:cNvPr id="14341"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2800">
                <a:solidFill>
                  <a:schemeClr val="tx2"/>
                </a:solidFill>
              </a:rPr>
              <a:t>Participant behavior in IEEE-SA activities is guided by the IEEE Codes of Ethics &amp; Conduct</a:t>
            </a:r>
          </a:p>
        </p:txBody>
      </p:sp>
      <p:sp>
        <p:nvSpPr>
          <p:cNvPr id="14342" name="Text Box 5"/>
          <p:cNvSpPr txBox="1">
            <a:spLocks noChangeArrowheads="1"/>
          </p:cNvSpPr>
          <p:nvPr/>
        </p:nvSpPr>
        <p:spPr bwMode="auto">
          <a:xfrm>
            <a:off x="0" y="6172200"/>
            <a:ext cx="96051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800" u="sng" dirty="0"/>
              <a:t>Slide </a:t>
            </a:r>
            <a:r>
              <a:rPr lang="en-US" altLang="en-US" sz="1800" u="sng" dirty="0" smtClean="0"/>
              <a:t>#7</a:t>
            </a:r>
            <a:endParaRPr lang="en-US" altLang="en-US" b="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GB" altLang="en-US" sz="1200" b="0" smtClean="0"/>
              <a:t>Slide </a:t>
            </a:r>
            <a:fld id="{852B5388-3BBF-490A-8288-2D06EFF5B0E2}" type="slidenum">
              <a:rPr lang="en-GB" altLang="en-US" sz="1200" b="0" smtClean="0"/>
              <a:pPr>
                <a:spcBef>
                  <a:spcPct val="0"/>
                </a:spcBef>
                <a:buFontTx/>
                <a:buNone/>
              </a:pPr>
              <a:t>14</a:t>
            </a:fld>
            <a:endParaRPr lang="en-GB" altLang="en-US" sz="1200" b="0" smtClean="0"/>
          </a:p>
        </p:txBody>
      </p:sp>
      <p:sp>
        <p:nvSpPr>
          <p:cNvPr id="15363" name="Rectangle 2"/>
          <p:cNvSpPr>
            <a:spLocks noGrp="1" noChangeArrowheads="1"/>
          </p:cNvSpPr>
          <p:nvPr>
            <p:ph type="body" idx="1"/>
          </p:nvPr>
        </p:nvSpPr>
        <p:spPr>
          <a:xfrm>
            <a:off x="685800" y="1676400"/>
            <a:ext cx="7848600" cy="4648200"/>
          </a:xfrm>
        </p:spPr>
        <p:txBody>
          <a:bodyPr/>
          <a:lstStyle/>
          <a:p>
            <a:pPr algn="just"/>
            <a:r>
              <a:rPr lang="en-US" altLang="en-US" sz="1800" smtClean="0"/>
              <a:t>The </a:t>
            </a:r>
            <a:r>
              <a:rPr lang="en-US" altLang="en-US" sz="1800" smtClean="0">
                <a:hlinkClick r:id="rId3"/>
              </a:rPr>
              <a:t>IEEE-SA Standards Board Bylaws </a:t>
            </a:r>
            <a:r>
              <a:rPr lang="en-US" altLang="en-US" sz="1800" smtClean="0"/>
              <a:t>require that “participants in the IEEE standards development individual process shall act based on their qualifications and experience”</a:t>
            </a:r>
          </a:p>
          <a:p>
            <a:pPr algn="just"/>
            <a:r>
              <a:rPr lang="en-US" altLang="en-US" sz="1800" smtClean="0"/>
              <a:t>This means participants:</a:t>
            </a:r>
          </a:p>
          <a:p>
            <a:pPr lvl="1" algn="just">
              <a:buFont typeface="Times New Roman" panose="02020603050405020304" pitchFamily="18" charset="0"/>
              <a:buChar char="−"/>
            </a:pPr>
            <a:r>
              <a:rPr lang="en-US" altLang="en-US" sz="1800" b="1" smtClean="0">
                <a:solidFill>
                  <a:srgbClr val="00B050"/>
                </a:solidFill>
              </a:rPr>
              <a:t>Shall act &amp; vote </a:t>
            </a:r>
            <a:r>
              <a:rPr lang="en-US" altLang="en-US" sz="1800" smtClean="0"/>
              <a:t>based on their personal &amp; independent opinions derived from their expertise, knowledge, and qualifications</a:t>
            </a:r>
          </a:p>
          <a:p>
            <a:pPr lvl="1" algn="just">
              <a:buFont typeface="Times New Roman" panose="02020603050405020304" pitchFamily="18" charset="0"/>
              <a:buChar char="−"/>
            </a:pPr>
            <a:r>
              <a:rPr lang="en-US" altLang="en-US" sz="1800" b="1" smtClean="0">
                <a:solidFill>
                  <a:srgbClr val="FF0000"/>
                </a:solidFill>
              </a:rPr>
              <a:t>Shall not act or vote </a:t>
            </a:r>
            <a:r>
              <a:rPr lang="en-US" altLang="en-US" sz="1800" smtClean="0"/>
              <a:t>based on any obligation to or any direction from any other person or organization, including an employer or client, regardless of any external commitments, agreements, contracts, or orders</a:t>
            </a:r>
          </a:p>
          <a:p>
            <a:pPr lvl="1" algn="just">
              <a:buFont typeface="Times New Roman" panose="02020603050405020304" pitchFamily="18" charset="0"/>
              <a:buChar char="−"/>
            </a:pPr>
            <a:r>
              <a:rPr lang="en-US" altLang="en-US" sz="1800" b="1" smtClean="0">
                <a:solidFill>
                  <a:srgbClr val="FF0000"/>
                </a:solidFill>
              </a:rPr>
              <a:t>Shall not direct </a:t>
            </a:r>
            <a:r>
              <a:rPr lang="en-US" altLang="en-US" sz="1800" smtClean="0"/>
              <a:t>the actions or votes of other participants or retaliate against other participants for fulfilling their responsibility to act &amp; vote based on their personal &amp; independently developed opinions</a:t>
            </a:r>
          </a:p>
          <a:p>
            <a:pPr algn="just"/>
            <a:r>
              <a:rPr lang="en-US" altLang="en-US" sz="1800" smtClean="0"/>
              <a:t>By participating in standards activities using the “</a:t>
            </a:r>
            <a:r>
              <a:rPr lang="en-US" altLang="en-US" sz="1800" i="1" smtClean="0"/>
              <a:t>individual process</a:t>
            </a:r>
            <a:r>
              <a:rPr lang="en-US" altLang="en-US" sz="1800" smtClean="0"/>
              <a:t>”, you are deemed to accept these requirements; if you are unable to satisfy these requirements then you shall immediately cease any participation</a:t>
            </a:r>
          </a:p>
        </p:txBody>
      </p:sp>
      <p:sp>
        <p:nvSpPr>
          <p:cNvPr id="15364" name="Footer Placeholder 4"/>
          <p:cNvSpPr>
            <a:spLocks noGrp="1"/>
          </p:cNvSpPr>
          <p:nvPr>
            <p:ph type="ftr" sz="quarter" idx="10"/>
          </p:nvPr>
        </p:nvSpPr>
        <p:spPr>
          <a:xfrm>
            <a:off x="6019800" y="6475413"/>
            <a:ext cx="25241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
        <p:nvSpPr>
          <p:cNvPr id="15365"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a:t>Participants in the IEEE-SA “individual process” shall act independently of others, including employers</a:t>
            </a:r>
            <a:endParaRPr lang="en-US" altLang="en-US">
              <a:solidFill>
                <a:schemeClr val="tx2"/>
              </a:solidFill>
            </a:endParaRPr>
          </a:p>
        </p:txBody>
      </p:sp>
      <p:sp>
        <p:nvSpPr>
          <p:cNvPr id="15366" name="Text Box 5"/>
          <p:cNvSpPr txBox="1">
            <a:spLocks noChangeArrowheads="1"/>
          </p:cNvSpPr>
          <p:nvPr/>
        </p:nvSpPr>
        <p:spPr bwMode="auto">
          <a:xfrm>
            <a:off x="0" y="6172200"/>
            <a:ext cx="96051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800" u="sng" dirty="0"/>
              <a:t>Slide </a:t>
            </a:r>
            <a:r>
              <a:rPr lang="en-US" altLang="en-US" sz="1800" u="sng" dirty="0" smtClean="0"/>
              <a:t>#8</a:t>
            </a:r>
            <a:endParaRPr lang="en-US" altLang="en-US" b="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GB" altLang="en-US" sz="1200" b="0" smtClean="0"/>
              <a:t>Slide </a:t>
            </a:r>
            <a:fld id="{429DFF84-D4AD-4376-8FE2-83D981F752E7}" type="slidenum">
              <a:rPr lang="en-GB" altLang="en-US" sz="1200" b="0" smtClean="0"/>
              <a:pPr>
                <a:spcBef>
                  <a:spcPct val="0"/>
                </a:spcBef>
                <a:buFontTx/>
                <a:buNone/>
              </a:pPr>
              <a:t>15</a:t>
            </a:fld>
            <a:endParaRPr lang="en-GB" altLang="en-US" sz="1200" b="0" smtClean="0"/>
          </a:p>
        </p:txBody>
      </p:sp>
      <p:sp>
        <p:nvSpPr>
          <p:cNvPr id="16387" name="Rectangle 2"/>
          <p:cNvSpPr>
            <a:spLocks noGrp="1" noChangeArrowheads="1"/>
          </p:cNvSpPr>
          <p:nvPr>
            <p:ph type="body" idx="1"/>
          </p:nvPr>
        </p:nvSpPr>
        <p:spPr>
          <a:xfrm>
            <a:off x="685800" y="1676400"/>
            <a:ext cx="7848600" cy="4648200"/>
          </a:xfrm>
        </p:spPr>
        <p:txBody>
          <a:bodyPr/>
          <a:lstStyle/>
          <a:p>
            <a:pPr algn="just"/>
            <a:r>
              <a:rPr lang="en-US" altLang="en-US" sz="1800" smtClean="0"/>
              <a:t>The </a:t>
            </a:r>
            <a:r>
              <a:rPr lang="en-US" altLang="en-US" sz="1800" smtClean="0">
                <a:hlinkClick r:id="rId3"/>
              </a:rPr>
              <a:t>IEEE-SA Standards Board Bylaws </a:t>
            </a:r>
            <a:r>
              <a:rPr lang="en-US" altLang="en-US" sz="1800" smtClean="0"/>
              <a:t>(clause 5.2.1.3) specifies that “</a:t>
            </a:r>
            <a:r>
              <a:rPr lang="en-US" altLang="en-US" sz="1800" i="1" smtClean="0"/>
              <a:t>the standards development process shall not be dominated by any single interest category, individual, or organization</a:t>
            </a:r>
            <a:r>
              <a:rPr lang="en-US" altLang="en-US" sz="1800" smtClean="0"/>
              <a:t>”</a:t>
            </a:r>
          </a:p>
          <a:p>
            <a:pPr lvl="1" algn="just">
              <a:buFont typeface="Times New Roman" panose="02020603050405020304" pitchFamily="18" charset="0"/>
              <a:buChar char="−"/>
            </a:pPr>
            <a:r>
              <a:rPr lang="en-US" altLang="en-US" sz="1800" smtClean="0"/>
              <a:t>This means no participant may exercise “</a:t>
            </a:r>
            <a:r>
              <a:rPr lang="en-US" altLang="en-US" sz="1800" i="1" smtClean="0"/>
              <a:t>authority, leadership, or influence by reason of superior leverage, strength, or representation to the exclusion of fair and equitable consideration of other viewpoints</a:t>
            </a:r>
            <a:r>
              <a:rPr lang="en-US" altLang="en-US" sz="1800" smtClean="0"/>
              <a:t>” or “</a:t>
            </a:r>
            <a:r>
              <a:rPr lang="en-US" altLang="en-US" sz="1800" i="1" smtClean="0"/>
              <a:t>to hinder the progress of the standards development activity</a:t>
            </a:r>
            <a:r>
              <a:rPr lang="en-US" altLang="en-US" sz="1800" smtClean="0"/>
              <a:t>”</a:t>
            </a:r>
          </a:p>
          <a:p>
            <a:pPr algn="just">
              <a:spcBef>
                <a:spcPts val="1200"/>
              </a:spcBef>
            </a:pPr>
            <a:r>
              <a:rPr lang="en-US" altLang="en-US" sz="1800" smtClean="0"/>
              <a:t>This rule applies equally to those participating in a standards development project and to that project’s leadership group</a:t>
            </a:r>
          </a:p>
          <a:p>
            <a:pPr algn="just">
              <a:spcBef>
                <a:spcPts val="1200"/>
              </a:spcBef>
            </a:pPr>
            <a:r>
              <a:rPr lang="en-US" altLang="en-US" sz="1800" smtClean="0"/>
              <a:t>Any person who reasonably suspects that dominance is occurring in a standards development project is encouraged to bring the issue to the attention of the Standards Committee or the project’s IEEE-SA Program Manager</a:t>
            </a:r>
            <a:endParaRPr lang="en-US" altLang="en-US" smtClean="0"/>
          </a:p>
        </p:txBody>
      </p:sp>
      <p:sp>
        <p:nvSpPr>
          <p:cNvPr id="16388" name="Footer Placeholder 4"/>
          <p:cNvSpPr>
            <a:spLocks noGrp="1"/>
          </p:cNvSpPr>
          <p:nvPr>
            <p:ph type="ftr" sz="quarter" idx="10"/>
          </p:nvPr>
        </p:nvSpPr>
        <p:spPr>
          <a:xfrm>
            <a:off x="6019800" y="6475413"/>
            <a:ext cx="25241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
        <p:nvSpPr>
          <p:cNvPr id="16389" name="Rectangle 2"/>
          <p:cNvSpPr txBox="1">
            <a:spLocks noChangeArrowheads="1"/>
          </p:cNvSpPr>
          <p:nvPr/>
        </p:nvSpPr>
        <p:spPr bwMode="auto">
          <a:xfrm>
            <a:off x="609600" y="533400"/>
            <a:ext cx="7924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2800"/>
              <a:t>IEEE-SA standards activities shall allow the fair &amp;</a:t>
            </a:r>
            <a:br>
              <a:rPr lang="en-US" altLang="en-US" sz="2800"/>
            </a:br>
            <a:r>
              <a:rPr lang="en-US" altLang="en-US" sz="2800"/>
              <a:t>equitable consideration of all viewpoints</a:t>
            </a:r>
            <a:endParaRPr lang="en-US" altLang="en-US" sz="2800">
              <a:solidFill>
                <a:schemeClr val="tx2"/>
              </a:solidFill>
            </a:endParaRPr>
          </a:p>
        </p:txBody>
      </p:sp>
      <p:sp>
        <p:nvSpPr>
          <p:cNvPr id="16390" name="Text Box 5"/>
          <p:cNvSpPr txBox="1">
            <a:spLocks noChangeArrowheads="1"/>
          </p:cNvSpPr>
          <p:nvPr/>
        </p:nvSpPr>
        <p:spPr bwMode="auto">
          <a:xfrm>
            <a:off x="0" y="6172200"/>
            <a:ext cx="96051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800" u="sng" dirty="0"/>
              <a:t>Slide </a:t>
            </a:r>
            <a:r>
              <a:rPr lang="en-US" altLang="en-US" sz="1800" u="sng" dirty="0" smtClean="0"/>
              <a:t>#9</a:t>
            </a:r>
            <a:endParaRPr lang="en-US" altLang="en-US" b="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Slide </a:t>
            </a:r>
            <a:fld id="{2D29FD15-C8C6-4C3A-8122-F78641BD8AE7}" type="slidenum">
              <a:rPr lang="en-US" altLang="en-US" sz="1200" b="0" smtClean="0"/>
              <a:pPr>
                <a:spcBef>
                  <a:spcPct val="0"/>
                </a:spcBef>
                <a:buFontTx/>
                <a:buNone/>
              </a:pPr>
              <a:t>16</a:t>
            </a:fld>
            <a:endParaRPr lang="en-US" altLang="en-US" sz="1200" b="0" smtClean="0"/>
          </a:p>
        </p:txBody>
      </p:sp>
      <p:sp>
        <p:nvSpPr>
          <p:cNvPr id="17411"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a:solidFill>
                  <a:schemeClr val="tx2"/>
                </a:solidFill>
              </a:rPr>
              <a:t>Required notices</a:t>
            </a:r>
          </a:p>
        </p:txBody>
      </p:sp>
      <p:sp>
        <p:nvSpPr>
          <p:cNvPr id="17412" name="Rectangle 3"/>
          <p:cNvSpPr txBox="1">
            <a:spLocks noChangeArrowheads="1"/>
          </p:cNvSpPr>
          <p:nvPr/>
        </p:nvSpPr>
        <p:spPr bwMode="auto">
          <a:xfrm>
            <a:off x="685800" y="1676400"/>
            <a:ext cx="77724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just">
              <a:spcBef>
                <a:spcPts val="300"/>
              </a:spcBef>
              <a:buFontTx/>
              <a:buNone/>
            </a:pPr>
            <a:r>
              <a:rPr lang="en-US" altLang="en-US"/>
              <a:t>Patent FAQ </a:t>
            </a:r>
          </a:p>
          <a:p>
            <a:pPr>
              <a:spcBef>
                <a:spcPct val="0"/>
              </a:spcBef>
              <a:spcAft>
                <a:spcPts val="900"/>
              </a:spcAft>
              <a:buFontTx/>
              <a:buNone/>
            </a:pPr>
            <a:r>
              <a:rPr lang="en-US" altLang="en-US" sz="1800">
                <a:hlinkClick r:id="rId3"/>
              </a:rPr>
              <a:t>http://standards.ieee.org/board/pat/faq.pdf</a:t>
            </a:r>
            <a:r>
              <a:rPr lang="en-US" altLang="en-US" sz="1800"/>
              <a:t> </a:t>
            </a:r>
          </a:p>
          <a:p>
            <a:pPr algn="just">
              <a:spcBef>
                <a:spcPts val="300"/>
              </a:spcBef>
              <a:buFontTx/>
              <a:buNone/>
            </a:pPr>
            <a:r>
              <a:rPr lang="en-US" altLang="en-US"/>
              <a:t>Disclosure of Affiliation</a:t>
            </a:r>
          </a:p>
          <a:p>
            <a:pPr algn="just">
              <a:spcBef>
                <a:spcPts val="300"/>
              </a:spcBef>
              <a:buFontTx/>
              <a:buNone/>
            </a:pPr>
            <a:r>
              <a:rPr lang="en-US" altLang="en-US" sz="1800">
                <a:hlinkClick r:id="rId4"/>
              </a:rPr>
              <a:t>http://standards.ieee.org/faqs/affiliationFAQ.html</a:t>
            </a:r>
            <a:endParaRPr lang="en-US" altLang="en-US"/>
          </a:p>
          <a:p>
            <a:pPr algn="just">
              <a:spcBef>
                <a:spcPts val="1200"/>
              </a:spcBef>
              <a:buFontTx/>
              <a:buNone/>
            </a:pPr>
            <a:r>
              <a:rPr lang="en-US" altLang="en-US"/>
              <a:t>Anti-Trust Guidelines </a:t>
            </a:r>
          </a:p>
          <a:p>
            <a:pPr algn="just">
              <a:spcBef>
                <a:spcPct val="0"/>
              </a:spcBef>
              <a:spcAft>
                <a:spcPts val="900"/>
              </a:spcAft>
              <a:buFontTx/>
              <a:buNone/>
            </a:pPr>
            <a:r>
              <a:rPr lang="en-US" altLang="en-US" sz="1800">
                <a:hlinkClick r:id="rId5"/>
              </a:rPr>
              <a:t>http://standards.ieee.org/resources/antitrust-guidelines.pdf</a:t>
            </a:r>
            <a:endParaRPr lang="en-US" altLang="en-US"/>
          </a:p>
          <a:p>
            <a:pPr algn="just">
              <a:spcBef>
                <a:spcPts val="300"/>
              </a:spcBef>
              <a:buFontTx/>
              <a:buNone/>
            </a:pPr>
            <a:r>
              <a:rPr lang="en-US" altLang="en-US"/>
              <a:t>Code of Ethics</a:t>
            </a:r>
          </a:p>
          <a:p>
            <a:pPr>
              <a:spcBef>
                <a:spcPct val="0"/>
              </a:spcBef>
              <a:spcAft>
                <a:spcPts val="900"/>
              </a:spcAft>
              <a:buFontTx/>
              <a:buNone/>
            </a:pPr>
            <a:r>
              <a:rPr lang="en-US" altLang="en-US" sz="1800">
                <a:hlinkClick r:id="rId6"/>
              </a:rPr>
              <a:t>http://www.ieee.org/web/membership/ethics/code_ethics.html</a:t>
            </a:r>
            <a:r>
              <a:rPr lang="en-US" altLang="en-US" sz="1800"/>
              <a:t>  </a:t>
            </a:r>
            <a:endParaRPr lang="en-US" altLang="en-US"/>
          </a:p>
          <a:p>
            <a:pPr algn="just">
              <a:spcBef>
                <a:spcPts val="300"/>
              </a:spcBef>
              <a:buFontTx/>
              <a:buNone/>
            </a:pPr>
            <a:r>
              <a:rPr lang="en-US" altLang="en-US"/>
              <a:t>IEEE 802.11 Working Group Operations Manual </a:t>
            </a:r>
          </a:p>
          <a:p>
            <a:pPr algn="just">
              <a:spcBef>
                <a:spcPts val="300"/>
              </a:spcBef>
              <a:spcAft>
                <a:spcPts val="300"/>
              </a:spcAft>
              <a:buFontTx/>
              <a:buNone/>
            </a:pPr>
            <a:r>
              <a:rPr lang="nl-NL" altLang="en-US" sz="1800">
                <a:hlinkClick r:id="rId7"/>
              </a:rPr>
              <a:t>https://mentor.ieee.org/802.11/dcn/14/11-14-0629-22-0000-802-11-operations-manual.docx</a:t>
            </a:r>
            <a:r>
              <a:rPr lang="nl-NL" altLang="en-US" sz="1800"/>
              <a:t> </a:t>
            </a:r>
          </a:p>
        </p:txBody>
      </p:sp>
      <p:sp>
        <p:nvSpPr>
          <p:cNvPr id="17413"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Slide </a:t>
            </a:r>
            <a:fld id="{FC4ED637-7F2E-41AD-AE0D-FC461299F22A}" type="slidenum">
              <a:rPr lang="en-US" altLang="en-US" sz="1200" b="0" smtClean="0"/>
              <a:pPr>
                <a:spcBef>
                  <a:spcPct val="0"/>
                </a:spcBef>
                <a:buFontTx/>
                <a:buNone/>
              </a:pPr>
              <a:t>17</a:t>
            </a:fld>
            <a:endParaRPr lang="en-US" altLang="en-US" sz="1200" b="0" smtClean="0"/>
          </a:p>
        </p:txBody>
      </p:sp>
      <p:sp>
        <p:nvSpPr>
          <p:cNvPr id="18435"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dirty="0">
                <a:solidFill>
                  <a:schemeClr val="tx2"/>
                </a:solidFill>
              </a:rPr>
              <a:t>Agenda items on </a:t>
            </a:r>
            <a:r>
              <a:rPr lang="en-US" altLang="en-US" sz="3000" dirty="0" smtClean="0">
                <a:solidFill>
                  <a:srgbClr val="0000FF"/>
                </a:solidFill>
                <a:cs typeface="Times New Roman" panose="02020603050405020304" pitchFamily="18" charset="0"/>
              </a:rPr>
              <a:t>July 13</a:t>
            </a:r>
            <a:endParaRPr lang="en-US" altLang="en-US" sz="3000" dirty="0">
              <a:solidFill>
                <a:srgbClr val="0000FF"/>
              </a:solidFill>
              <a:cs typeface="Times New Roman" panose="02020603050405020304" pitchFamily="18" charset="0"/>
            </a:endParaRPr>
          </a:p>
        </p:txBody>
      </p:sp>
      <p:sp>
        <p:nvSpPr>
          <p:cNvPr id="18436" name="Rectangle 3"/>
          <p:cNvSpPr txBox="1">
            <a:spLocks noChangeArrowheads="1"/>
          </p:cNvSpPr>
          <p:nvPr/>
        </p:nvSpPr>
        <p:spPr bwMode="auto">
          <a:xfrm>
            <a:off x="685800" y="1295400"/>
            <a:ext cx="8153400" cy="5149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just"/>
            <a:r>
              <a:rPr lang="en-US" altLang="en-US" sz="1400" dirty="0"/>
              <a:t>Call the meeting to order</a:t>
            </a:r>
          </a:p>
          <a:p>
            <a:pPr algn="just"/>
            <a:r>
              <a:rPr lang="en-US" altLang="en-US" sz="1400" dirty="0"/>
              <a:t>Patent policy and logistics</a:t>
            </a:r>
          </a:p>
          <a:p>
            <a:r>
              <a:rPr lang="en-US" altLang="en-US" sz="1400" dirty="0">
                <a:solidFill>
                  <a:schemeClr val="tx2"/>
                </a:solidFill>
              </a:rPr>
              <a:t>Approve </a:t>
            </a:r>
            <a:r>
              <a:rPr lang="en-US" altLang="zh-CN" sz="1400" dirty="0" err="1">
                <a:solidFill>
                  <a:schemeClr val="tx2"/>
                </a:solidFill>
              </a:rPr>
              <a:t>TGbf</a:t>
            </a:r>
            <a:r>
              <a:rPr lang="en-US" altLang="en-US" sz="1400" dirty="0">
                <a:solidFill>
                  <a:schemeClr val="tx2"/>
                </a:solidFill>
              </a:rPr>
              <a:t> meeting minutes</a:t>
            </a:r>
          </a:p>
          <a:p>
            <a:r>
              <a:rPr lang="en-US" altLang="zh-CN" sz="1400" dirty="0" err="1" smtClean="0"/>
              <a:t>TGbf</a:t>
            </a:r>
            <a:r>
              <a:rPr lang="en-US" altLang="zh-CN" sz="1400" dirty="0" smtClean="0"/>
              <a:t> Timeline</a:t>
            </a:r>
            <a:endParaRPr lang="en-US" altLang="zh-CN" sz="1400" dirty="0"/>
          </a:p>
          <a:p>
            <a:pPr algn="just"/>
            <a:r>
              <a:rPr lang="en-US" altLang="en-US" sz="1400" dirty="0" smtClean="0"/>
              <a:t>Call </a:t>
            </a:r>
            <a:r>
              <a:rPr lang="en-US" altLang="en-US" sz="1400" dirty="0"/>
              <a:t>for contribution</a:t>
            </a:r>
          </a:p>
          <a:p>
            <a:pPr algn="just"/>
            <a:r>
              <a:rPr lang="en-US" altLang="en-US" sz="1400" dirty="0"/>
              <a:t>Teleconference </a:t>
            </a:r>
            <a:r>
              <a:rPr lang="en-US" altLang="en-US" sz="1400" dirty="0" smtClean="0"/>
              <a:t>Times</a:t>
            </a:r>
          </a:p>
          <a:p>
            <a:pPr algn="just"/>
            <a:r>
              <a:rPr lang="en-US" altLang="en-US" sz="1400" dirty="0" smtClean="0"/>
              <a:t>Presentation </a:t>
            </a:r>
            <a:r>
              <a:rPr lang="en-US" altLang="en-US" sz="1400" dirty="0"/>
              <a:t>of </a:t>
            </a:r>
            <a:r>
              <a:rPr lang="en-US" altLang="en-US" sz="1400" dirty="0" smtClean="0"/>
              <a:t>submissions</a:t>
            </a:r>
          </a:p>
          <a:p>
            <a:pPr algn="just"/>
            <a:endParaRPr lang="en-US" altLang="en-US" sz="1400" dirty="0"/>
          </a:p>
          <a:p>
            <a:pPr algn="just"/>
            <a:endParaRPr lang="en-US" altLang="en-US" sz="1400" dirty="0" smtClean="0"/>
          </a:p>
          <a:p>
            <a:pPr algn="just"/>
            <a:endParaRPr lang="en-US" altLang="en-US" sz="1400" dirty="0"/>
          </a:p>
          <a:p>
            <a:pPr algn="just"/>
            <a:endParaRPr lang="en-US" altLang="en-US" sz="1400" dirty="0" smtClean="0"/>
          </a:p>
          <a:p>
            <a:pPr algn="just"/>
            <a:endParaRPr lang="en-US" altLang="en-US" sz="1400" dirty="0"/>
          </a:p>
          <a:p>
            <a:pPr algn="just"/>
            <a:endParaRPr lang="en-US" altLang="en-US" sz="1400" dirty="0"/>
          </a:p>
          <a:p>
            <a:pPr algn="just"/>
            <a:endParaRPr lang="en-US" altLang="en-US" sz="1400" dirty="0"/>
          </a:p>
          <a:p>
            <a:pPr lvl="1" algn="just"/>
            <a:endParaRPr lang="en-US" altLang="en-US" sz="1100" dirty="0"/>
          </a:p>
          <a:p>
            <a:pPr algn="just"/>
            <a:endParaRPr lang="en-US" altLang="en-US" sz="1400" dirty="0"/>
          </a:p>
          <a:p>
            <a:pPr algn="just"/>
            <a:endParaRPr lang="en-US" altLang="en-US" sz="1400" dirty="0"/>
          </a:p>
          <a:p>
            <a:pPr algn="just"/>
            <a:endParaRPr lang="en-US" altLang="en-US" sz="100" dirty="0"/>
          </a:p>
          <a:p>
            <a:pPr algn="just"/>
            <a:r>
              <a:rPr lang="en-US" altLang="en-US" sz="1400" dirty="0"/>
              <a:t>Any other business</a:t>
            </a:r>
            <a:endParaRPr lang="en-US" altLang="en-US" sz="1050" dirty="0"/>
          </a:p>
          <a:p>
            <a:pPr lvl="1" algn="just"/>
            <a:r>
              <a:rPr lang="en-US" altLang="en-US" sz="1100" dirty="0" smtClean="0"/>
              <a:t>?</a:t>
            </a:r>
          </a:p>
          <a:p>
            <a:pPr marL="342900" lvl="1" indent="-342900" algn="just">
              <a:buChar char="•"/>
            </a:pPr>
            <a:r>
              <a:rPr lang="en-US" altLang="en-US" sz="1400" b="1" dirty="0" smtClean="0"/>
              <a:t>Recess</a:t>
            </a:r>
            <a:endParaRPr lang="en-US" altLang="en-US" sz="1400" b="1" dirty="0"/>
          </a:p>
        </p:txBody>
      </p:sp>
      <p:sp>
        <p:nvSpPr>
          <p:cNvPr id="18437"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
        <p:nvSpPr>
          <p:cNvPr id="8" name="TextBox 7"/>
          <p:cNvSpPr txBox="1"/>
          <p:nvPr/>
        </p:nvSpPr>
        <p:spPr>
          <a:xfrm>
            <a:off x="5715000" y="5715000"/>
            <a:ext cx="2971800" cy="914400"/>
          </a:xfrm>
          <a:prstGeom prst="rect">
            <a:avLst/>
          </a:prstGeom>
          <a:noFill/>
        </p:spPr>
        <p:txBody>
          <a:bodyPr>
            <a:normAutofit fontScale="55000" lnSpcReduction="20000"/>
          </a:bodyPr>
          <a:lstStyle/>
          <a:p>
            <a:pPr>
              <a:defRPr/>
            </a:pPr>
            <a:r>
              <a:rPr lang="en-US" sz="1600" b="1" dirty="0"/>
              <a:t>Notes:  </a:t>
            </a:r>
          </a:p>
          <a:p>
            <a:pPr marL="742950" lvl="1" indent="-285750">
              <a:buFont typeface="Arial" panose="020B0604020202020204" pitchFamily="34" charset="0"/>
              <a:buChar char="•"/>
              <a:defRPr/>
            </a:pPr>
            <a:r>
              <a:rPr lang="en-US" sz="1600" b="1" dirty="0">
                <a:solidFill>
                  <a:srgbClr val="00B050"/>
                </a:solidFill>
              </a:rPr>
              <a:t>Docs in green have been presented.</a:t>
            </a:r>
          </a:p>
          <a:p>
            <a:pPr marL="742950" lvl="1" indent="-285750">
              <a:buFont typeface="Arial" panose="020B0604020202020204" pitchFamily="34" charset="0"/>
              <a:buChar char="•"/>
              <a:defRPr/>
            </a:pPr>
            <a:r>
              <a:rPr lang="en-US" sz="1600" b="1" dirty="0">
                <a:solidFill>
                  <a:srgbClr val="FF0000"/>
                </a:solidFill>
              </a:rPr>
              <a:t>Docs in red have been withdrawn.</a:t>
            </a:r>
          </a:p>
          <a:p>
            <a:pPr marL="742950" lvl="1" indent="-285750">
              <a:buFont typeface="Arial" panose="020B0604020202020204" pitchFamily="34" charset="0"/>
              <a:buChar char="•"/>
              <a:defRPr/>
            </a:pPr>
            <a:r>
              <a:rPr lang="en-US" sz="1600" b="1" dirty="0"/>
              <a:t>Docs in black have NOT been presented.</a:t>
            </a:r>
          </a:p>
          <a:p>
            <a:pPr marL="742950" lvl="1" indent="-285750">
              <a:buFont typeface="Arial" panose="020B0604020202020204" pitchFamily="34" charset="0"/>
              <a:buChar char="•"/>
              <a:defRPr/>
            </a:pPr>
            <a:r>
              <a:rPr lang="en-US" sz="1600" b="1" dirty="0">
                <a:solidFill>
                  <a:srgbClr val="FFC000"/>
                </a:solidFill>
              </a:rPr>
              <a:t>Docs in yellow were presented but need more discussion or deferred</a:t>
            </a:r>
          </a:p>
        </p:txBody>
      </p:sp>
      <p:graphicFrame>
        <p:nvGraphicFramePr>
          <p:cNvPr id="9" name="表格 10"/>
          <p:cNvGraphicFramePr>
            <a:graphicFrameLocks noGrp="1"/>
          </p:cNvGraphicFramePr>
          <p:nvPr>
            <p:extLst>
              <p:ext uri="{D42A27DB-BD31-4B8C-83A1-F6EECF244321}">
                <p14:modId xmlns:p14="http://schemas.microsoft.com/office/powerpoint/2010/main" val="4152324495"/>
              </p:ext>
            </p:extLst>
          </p:nvPr>
        </p:nvGraphicFramePr>
        <p:xfrm>
          <a:off x="762000" y="3124200"/>
          <a:ext cx="8229601" cy="2415468"/>
        </p:xfrm>
        <a:graphic>
          <a:graphicData uri="http://schemas.openxmlformats.org/drawingml/2006/table">
            <a:tbl>
              <a:tblPr firstRow="1" bandRow="1">
                <a:tableStyleId>{C4B1156A-380E-4F78-BDF5-A606A8083BF9}</a:tableStyleId>
              </a:tblPr>
              <a:tblGrid>
                <a:gridCol w="731960"/>
                <a:gridCol w="1858840"/>
                <a:gridCol w="4471622"/>
                <a:gridCol w="1167179"/>
              </a:tblGrid>
              <a:tr h="245296">
                <a:tc>
                  <a:txBody>
                    <a:bodyPr/>
                    <a:lstStyle/>
                    <a:p>
                      <a:pPr algn="ctr"/>
                      <a:r>
                        <a:rPr lang="en-US" altLang="zh-CN" sz="1400" dirty="0" smtClean="0"/>
                        <a:t>DCN</a:t>
                      </a:r>
                      <a:endParaRPr lang="zh-CN" altLang="en-US" sz="1400" dirty="0"/>
                    </a:p>
                  </a:txBody>
                  <a:tcPr marL="36000" marR="36000" marT="17925" marB="17925" anchor="ctr"/>
                </a:tc>
                <a:tc>
                  <a:txBody>
                    <a:bodyPr/>
                    <a:lstStyle/>
                    <a:p>
                      <a:pPr algn="ctr"/>
                      <a:r>
                        <a:rPr lang="en-US" altLang="zh-CN" sz="1400" dirty="0" smtClean="0"/>
                        <a:t>Author</a:t>
                      </a:r>
                      <a:endParaRPr lang="zh-CN" altLang="en-US" sz="1400" dirty="0"/>
                    </a:p>
                  </a:txBody>
                  <a:tcPr marL="36000" marR="36000" marT="17925" marB="17925" anchor="ctr"/>
                </a:tc>
                <a:tc>
                  <a:txBody>
                    <a:bodyPr/>
                    <a:lstStyle/>
                    <a:p>
                      <a:pPr algn="ctr"/>
                      <a:r>
                        <a:rPr lang="en-US" altLang="zh-CN" sz="1400" dirty="0" smtClean="0"/>
                        <a:t>Title</a:t>
                      </a:r>
                      <a:endParaRPr lang="zh-CN" altLang="en-US" sz="1400" dirty="0"/>
                    </a:p>
                  </a:txBody>
                  <a:tcPr marL="36000" marR="36000" marT="17925" marB="17925" anchor="ctr"/>
                </a:tc>
                <a:tc>
                  <a:txBody>
                    <a:bodyPr/>
                    <a:lstStyle/>
                    <a:p>
                      <a:pPr marL="0" algn="ctr" defTabSz="914400" rtl="0" eaLnBrk="1" latinLnBrk="0" hangingPunct="1"/>
                      <a:r>
                        <a:rPr lang="en-US" sz="1200" kern="1200" dirty="0" smtClean="0"/>
                        <a:t>Time duration</a:t>
                      </a:r>
                      <a:endParaRPr lang="zh-CN" altLang="en-US" sz="1200" b="1" kern="1200" dirty="0">
                        <a:solidFill>
                          <a:schemeClr val="lt1"/>
                        </a:solidFill>
                        <a:latin typeface="+mn-lt"/>
                        <a:ea typeface="+mn-ea"/>
                        <a:cs typeface="+mn-cs"/>
                      </a:endParaRPr>
                    </a:p>
                  </a:txBody>
                  <a:tcPr marL="36000" marR="36000" marT="17925" marB="17925" anchor="ctr"/>
                </a:tc>
              </a:tr>
              <a:tr h="19164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21/1035</a:t>
                      </a:r>
                      <a:endParaRPr lang="zh-CN" altLang="en-US" sz="1100" kern="1200" dirty="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err="1" smtClean="0">
                          <a:solidFill>
                            <a:srgbClr val="00B050"/>
                          </a:solidFill>
                          <a:latin typeface="+mn-lt"/>
                          <a:ea typeface="+mn-ea"/>
                          <a:cs typeface="+mn-cs"/>
                        </a:rPr>
                        <a:t>Satyanarayana</a:t>
                      </a:r>
                      <a:r>
                        <a:rPr lang="en-US" altLang="zh-CN" sz="1100" kern="1200" dirty="0" smtClean="0">
                          <a:solidFill>
                            <a:srgbClr val="00B050"/>
                          </a:solidFill>
                          <a:latin typeface="+mn-lt"/>
                          <a:ea typeface="+mn-ea"/>
                          <a:cs typeface="+mn-cs"/>
                        </a:rPr>
                        <a:t> </a:t>
                      </a:r>
                      <a:r>
                        <a:rPr lang="en-US" altLang="zh-CN" sz="1100" kern="1200" dirty="0" err="1" smtClean="0">
                          <a:solidFill>
                            <a:srgbClr val="00B050"/>
                          </a:solidFill>
                          <a:latin typeface="+mn-lt"/>
                          <a:ea typeface="+mn-ea"/>
                          <a:cs typeface="+mn-cs"/>
                        </a:rPr>
                        <a:t>Katla</a:t>
                      </a:r>
                      <a:r>
                        <a:rPr lang="en-US" altLang="zh-CN" sz="1100" kern="1200" dirty="0" smtClean="0">
                          <a:solidFill>
                            <a:srgbClr val="00B050"/>
                          </a:solidFill>
                          <a:latin typeface="+mn-lt"/>
                          <a:ea typeface="+mn-ea"/>
                          <a:cs typeface="+mn-cs"/>
                        </a:rPr>
                        <a:t> (</a:t>
                      </a:r>
                      <a:r>
                        <a:rPr lang="en-US" altLang="zh-CN" sz="1100" kern="1200" dirty="0" err="1" smtClean="0">
                          <a:solidFill>
                            <a:srgbClr val="00B050"/>
                          </a:solidFill>
                          <a:latin typeface="+mn-lt"/>
                          <a:ea typeface="+mn-ea"/>
                          <a:cs typeface="+mn-cs"/>
                        </a:rPr>
                        <a:t>InterDigital</a:t>
                      </a:r>
                      <a:r>
                        <a:rPr lang="en-US" altLang="zh-CN" sz="1100" kern="1200" dirty="0" smtClean="0">
                          <a:solidFill>
                            <a:srgbClr val="00B050"/>
                          </a:solidFill>
                          <a:latin typeface="+mn-lt"/>
                          <a:ea typeface="+mn-ea"/>
                          <a:cs typeface="+mn-cs"/>
                        </a:rPr>
                        <a:t>)</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dirty="0" smtClean="0">
                          <a:solidFill>
                            <a:srgbClr val="00B050"/>
                          </a:solidFill>
                        </a:rPr>
                        <a:t>Sensing-specific feedback using NDPA and trigger frames</a:t>
                      </a:r>
                      <a:endParaRPr lang="zh-CN" altLang="en-US" sz="1100" dirty="0" smtClean="0">
                        <a:solidFill>
                          <a:srgbClr val="00B050"/>
                        </a:solidFill>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dirty="0" smtClean="0">
                          <a:solidFill>
                            <a:srgbClr val="00B050"/>
                          </a:solidFill>
                        </a:rPr>
                        <a:t>30 mins</a:t>
                      </a:r>
                    </a:p>
                  </a:txBody>
                  <a:tcPr marL="36000" marR="36000" marT="17901" marB="17901" anchor="ctr"/>
                </a:tc>
              </a:tr>
              <a:tr h="895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21/1047</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Rojan Chitrakar (Panasonic)</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Legacy support in 11bf</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dirty="0" smtClean="0">
                          <a:solidFill>
                            <a:srgbClr val="00B050"/>
                          </a:solidFill>
                        </a:rPr>
                        <a:t>30 mins</a:t>
                      </a:r>
                    </a:p>
                  </a:txBody>
                  <a:tcPr marL="36000" marR="36000" marT="17901" marB="17901" anchor="ctr"/>
                </a:tc>
              </a:tr>
              <a:tr h="895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21/1069</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err="1" smtClean="0">
                          <a:solidFill>
                            <a:schemeClr val="tx1"/>
                          </a:solidFill>
                          <a:latin typeface="+mn-lt"/>
                          <a:ea typeface="+mn-ea"/>
                          <a:cs typeface="+mn-cs"/>
                        </a:rPr>
                        <a:t>Mengshi</a:t>
                      </a:r>
                      <a:r>
                        <a:rPr lang="en-US" altLang="zh-CN" sz="1100" kern="1200" dirty="0" smtClean="0">
                          <a:solidFill>
                            <a:schemeClr val="tx1"/>
                          </a:solidFill>
                          <a:latin typeface="+mn-lt"/>
                          <a:ea typeface="+mn-ea"/>
                          <a:cs typeface="+mn-cs"/>
                        </a:rPr>
                        <a:t> Hu (Huawei)</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threshold-based-sensing-measurement-follow-up</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dirty="0" smtClean="0">
                          <a:solidFill>
                            <a:schemeClr val="tx1"/>
                          </a:solidFill>
                        </a:rPr>
                        <a:t>30 mins</a:t>
                      </a:r>
                    </a:p>
                  </a:txBody>
                  <a:tcPr marL="36000" marR="36000" marT="17901" marB="17901" anchor="ctr"/>
                </a:tc>
              </a:tr>
              <a:tr h="895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21/1071</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Solomon Trainin</a:t>
                      </a:r>
                      <a:r>
                        <a:rPr lang="en-US" altLang="zh-CN" sz="1100" kern="1200" baseline="0" dirty="0" smtClean="0">
                          <a:solidFill>
                            <a:schemeClr val="tx1"/>
                          </a:solidFill>
                          <a:latin typeface="+mn-lt"/>
                          <a:ea typeface="+mn-ea"/>
                          <a:cs typeface="+mn-cs"/>
                        </a:rPr>
                        <a:t> (Q</a:t>
                      </a:r>
                      <a:r>
                        <a:rPr lang="en-US" altLang="zh-CN" sz="1100" kern="1200" dirty="0" smtClean="0">
                          <a:solidFill>
                            <a:schemeClr val="tx1"/>
                          </a:solidFill>
                          <a:latin typeface="+mn-lt"/>
                          <a:ea typeface="+mn-ea"/>
                          <a:cs typeface="+mn-cs"/>
                        </a:rPr>
                        <a:t>ualcomm)</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Sensing measurement operation bottom up</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dirty="0" smtClean="0">
                          <a:solidFill>
                            <a:schemeClr val="tx1"/>
                          </a:solidFill>
                        </a:rPr>
                        <a:t>30 mins</a:t>
                      </a:r>
                    </a:p>
                  </a:txBody>
                  <a:tcPr marL="36000" marR="36000" marT="17901" marB="17901" anchor="ctr"/>
                </a:tc>
              </a:tr>
              <a:tr h="895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21/1068</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Assaf Kasher </a:t>
                      </a:r>
                      <a:r>
                        <a:rPr lang="en-US" altLang="zh-CN" sz="1100" kern="1200" baseline="0" dirty="0" smtClean="0">
                          <a:solidFill>
                            <a:schemeClr val="tx1"/>
                          </a:solidFill>
                          <a:latin typeface="+mn-lt"/>
                          <a:ea typeface="+mn-ea"/>
                          <a:cs typeface="+mn-cs"/>
                        </a:rPr>
                        <a:t>(</a:t>
                      </a:r>
                      <a:r>
                        <a:rPr lang="en-US" altLang="zh-CN" sz="1100" kern="1200" baseline="0" smtClean="0">
                          <a:solidFill>
                            <a:schemeClr val="tx1"/>
                          </a:solidFill>
                          <a:latin typeface="+mn-lt"/>
                          <a:ea typeface="+mn-ea"/>
                          <a:cs typeface="+mn-cs"/>
                        </a:rPr>
                        <a:t>Q</a:t>
                      </a:r>
                      <a:r>
                        <a:rPr lang="en-US" altLang="zh-CN" sz="1100" kern="1200" smtClean="0">
                          <a:solidFill>
                            <a:schemeClr val="tx1"/>
                          </a:solidFill>
                          <a:latin typeface="+mn-lt"/>
                          <a:ea typeface="+mn-ea"/>
                          <a:cs typeface="+mn-cs"/>
                        </a:rPr>
                        <a:t>ualcomm)</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100" kern="1200" dirty="0" smtClean="0">
                          <a:solidFill>
                            <a:schemeClr val="tx1"/>
                          </a:solidFill>
                          <a:latin typeface="+mn-lt"/>
                          <a:ea typeface="+mn-ea"/>
                          <a:cs typeface="+mn-cs"/>
                        </a:rPr>
                        <a:t>A-framework-for-EDMG-monostatic-</a:t>
                      </a:r>
                      <a:r>
                        <a:rPr lang="en-US" altLang="en-US" sz="1100" kern="1200" dirty="0" err="1" smtClean="0">
                          <a:solidFill>
                            <a:schemeClr val="tx1"/>
                          </a:solidFill>
                          <a:latin typeface="+mn-lt"/>
                          <a:ea typeface="+mn-ea"/>
                          <a:cs typeface="+mn-cs"/>
                        </a:rPr>
                        <a:t>radrar</a:t>
                      </a:r>
                      <a:endParaRPr lang="en-US"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dirty="0" smtClean="0">
                          <a:solidFill>
                            <a:schemeClr val="tx1"/>
                          </a:solidFill>
                        </a:rPr>
                        <a:t>40 mins</a:t>
                      </a:r>
                    </a:p>
                  </a:txBody>
                  <a:tcPr marL="36000" marR="36000" marT="17901" marB="17901" anchor="ctr"/>
                </a:tc>
              </a:tr>
              <a:tr h="895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21/1116</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Pu (Perry) Wang (MERL)</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100" kern="1200" dirty="0" smtClean="0">
                          <a:solidFill>
                            <a:schemeClr val="tx1"/>
                          </a:solidFill>
                          <a:latin typeface="+mn-lt"/>
                          <a:ea typeface="+mn-ea"/>
                          <a:cs typeface="+mn-cs"/>
                        </a:rPr>
                        <a:t>Repurposing Directional Multi-Gigabit (DMG) Beamforming Training Measurements for WLAN Sensing</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30 mins</a:t>
                      </a:r>
                      <a:endParaRPr lang="zh-CN" altLang="en-US" sz="1100" kern="1200" dirty="0" smtClean="0">
                        <a:solidFill>
                          <a:schemeClr val="tx1"/>
                        </a:solidFill>
                        <a:latin typeface="+mn-lt"/>
                        <a:ea typeface="+mn-ea"/>
                        <a:cs typeface="+mn-cs"/>
                      </a:endParaRPr>
                    </a:p>
                  </a:txBody>
                  <a:tcPr marL="36000" marR="36000" marT="17901" marB="17901" anchor="ctr"/>
                </a:tc>
              </a:tr>
              <a:tr h="895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kern="1200" dirty="0" smtClean="0">
                        <a:solidFill>
                          <a:schemeClr val="tx1"/>
                        </a:solidFill>
                        <a:latin typeface="+mn-lt"/>
                        <a:ea typeface="+mn-ea"/>
                        <a:cs typeface="+mn-cs"/>
                      </a:endParaRPr>
                    </a:p>
                  </a:txBody>
                  <a:tcPr marL="36000" marR="36000" marT="17901" marB="17901" anchor="ctr"/>
                </a:tc>
              </a:tr>
              <a:tr h="895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100" kern="1200" dirty="0" smtClean="0">
                        <a:solidFill>
                          <a:schemeClr val="tx1"/>
                        </a:solidFill>
                        <a:latin typeface="+mn-lt"/>
                        <a:ea typeface="+mn-ea"/>
                        <a:cs typeface="+mn-cs"/>
                      </a:endParaRPr>
                    </a:p>
                  </a:txBody>
                  <a:tcPr marL="36000" marR="36000" marT="17901" marB="17901" anchor="ctr"/>
                </a:tc>
              </a:tr>
              <a:tr h="895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100" kern="1200" dirty="0" smtClean="0">
                        <a:solidFill>
                          <a:schemeClr val="tx1"/>
                        </a:solidFill>
                        <a:latin typeface="+mn-lt"/>
                        <a:ea typeface="+mn-ea"/>
                        <a:cs typeface="+mn-cs"/>
                      </a:endParaRPr>
                    </a:p>
                  </a:txBody>
                  <a:tcPr marL="36000" marR="36000" marT="17901" marB="17901" anchor="ctr"/>
                </a:tc>
              </a:tr>
            </a:tbl>
          </a:graphicData>
        </a:graphic>
      </p:graphicFrame>
    </p:spTree>
    <p:extLst>
      <p:ext uri="{BB962C8B-B14F-4D97-AF65-F5344CB8AC3E}">
        <p14:creationId xmlns:p14="http://schemas.microsoft.com/office/powerpoint/2010/main" val="4597819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Slide </a:t>
            </a:r>
            <a:fld id="{795E1BE7-2806-4869-AE7C-550826B03251}" type="slidenum">
              <a:rPr lang="en-US" altLang="en-US" sz="1200" b="0" smtClean="0"/>
              <a:pPr>
                <a:spcBef>
                  <a:spcPct val="0"/>
                </a:spcBef>
                <a:buFontTx/>
                <a:buNone/>
              </a:pPr>
              <a:t>18</a:t>
            </a:fld>
            <a:endParaRPr lang="en-US" altLang="en-US" sz="1200" b="0" smtClean="0"/>
          </a:p>
        </p:txBody>
      </p:sp>
      <p:sp>
        <p:nvSpPr>
          <p:cNvPr id="19459"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2800" dirty="0">
                <a:solidFill>
                  <a:schemeClr val="tx2"/>
                </a:solidFill>
              </a:rPr>
              <a:t>Approve </a:t>
            </a:r>
            <a:r>
              <a:rPr lang="en-US" altLang="en-US" sz="2800" dirty="0" err="1" smtClean="0">
                <a:solidFill>
                  <a:schemeClr val="tx2"/>
                </a:solidFill>
              </a:rPr>
              <a:t>TGbf</a:t>
            </a:r>
            <a:r>
              <a:rPr lang="en-US" altLang="en-US" sz="2800" dirty="0" smtClean="0">
                <a:solidFill>
                  <a:schemeClr val="tx2"/>
                </a:solidFill>
              </a:rPr>
              <a:t> </a:t>
            </a:r>
            <a:r>
              <a:rPr lang="en-US" altLang="en-US" sz="2800" dirty="0">
                <a:solidFill>
                  <a:schemeClr val="tx2"/>
                </a:solidFill>
              </a:rPr>
              <a:t>meeting minutes</a:t>
            </a:r>
          </a:p>
        </p:txBody>
      </p:sp>
      <p:sp>
        <p:nvSpPr>
          <p:cNvPr id="19460" name="Rectangle 3"/>
          <p:cNvSpPr txBox="1">
            <a:spLocks noChangeArrowheads="1"/>
          </p:cNvSpPr>
          <p:nvPr/>
        </p:nvSpPr>
        <p:spPr bwMode="auto">
          <a:xfrm>
            <a:off x="685800" y="1447800"/>
            <a:ext cx="7858125"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just"/>
            <a:r>
              <a:rPr lang="en-US" altLang="zh-CN" sz="2000" dirty="0"/>
              <a:t>Move to approve </a:t>
            </a:r>
            <a:r>
              <a:rPr lang="en-US" altLang="zh-CN" sz="2000" dirty="0" err="1" smtClean="0"/>
              <a:t>TGbf</a:t>
            </a:r>
            <a:r>
              <a:rPr lang="en-US" altLang="zh-CN" sz="2000" dirty="0" smtClean="0"/>
              <a:t> minutes </a:t>
            </a:r>
            <a:r>
              <a:rPr lang="en-US" altLang="zh-CN" sz="2000" dirty="0"/>
              <a:t>of meetings and teleconferences from </a:t>
            </a:r>
            <a:r>
              <a:rPr lang="en-US" altLang="zh-CN" sz="2000" dirty="0" smtClean="0"/>
              <a:t>May 2021 </a:t>
            </a:r>
            <a:r>
              <a:rPr lang="en-US" altLang="zh-CN" sz="2000" dirty="0"/>
              <a:t>meeting to today:</a:t>
            </a:r>
          </a:p>
          <a:p>
            <a:pPr lvl="1" algn="just">
              <a:buFont typeface="Arial" panose="020B0604020202020204" pitchFamily="34" charset="0"/>
              <a:buChar char="•"/>
            </a:pPr>
            <a:r>
              <a:rPr lang="en-US" altLang="zh-CN" sz="1600" dirty="0" smtClean="0"/>
              <a:t>May Interim</a:t>
            </a:r>
            <a:r>
              <a:rPr lang="en-US" altLang="zh-CN" sz="1600" dirty="0"/>
              <a:t>: </a:t>
            </a:r>
            <a:r>
              <a:rPr lang="en-US" altLang="zh-CN" sz="1600" dirty="0">
                <a:hlinkClick r:id="rId3"/>
              </a:rPr>
              <a:t>https://</a:t>
            </a:r>
            <a:r>
              <a:rPr lang="en-US" altLang="zh-CN" sz="1600" dirty="0" smtClean="0">
                <a:hlinkClick r:id="rId3"/>
              </a:rPr>
              <a:t>mentor.ieee.org/802.11/dcn/21/11-21-0870-02-00bf-meeting-minutes-may-2021.docx</a:t>
            </a:r>
            <a:endParaRPr lang="en-US" altLang="zh-CN" sz="1600" dirty="0" smtClean="0"/>
          </a:p>
          <a:p>
            <a:pPr lvl="1" algn="just">
              <a:buFont typeface="Arial" panose="020B0604020202020204" pitchFamily="34" charset="0"/>
              <a:buChar char="•"/>
            </a:pPr>
            <a:endParaRPr lang="en-US" altLang="zh-CN" sz="1600" dirty="0"/>
          </a:p>
          <a:p>
            <a:pPr lvl="1" algn="just">
              <a:buFont typeface="Arial" panose="020B0604020202020204" pitchFamily="34" charset="0"/>
              <a:buChar char="•"/>
            </a:pPr>
            <a:r>
              <a:rPr lang="en-US" altLang="zh-CN" sz="1600" dirty="0" smtClean="0"/>
              <a:t>Teleconferences May - July: </a:t>
            </a:r>
          </a:p>
          <a:p>
            <a:pPr marL="714375" lvl="1" indent="0" algn="just">
              <a:buNone/>
            </a:pPr>
            <a:r>
              <a:rPr lang="en-US" altLang="zh-CN" sz="1600" dirty="0">
                <a:hlinkClick r:id="rId4"/>
              </a:rPr>
              <a:t>https://</a:t>
            </a:r>
            <a:r>
              <a:rPr lang="en-US" altLang="zh-CN" sz="1600" dirty="0" smtClean="0">
                <a:hlinkClick r:id="rId4"/>
              </a:rPr>
              <a:t>mentor.ieee.org/802.11/dcn/21/11-21-0914-03-00bf-ieee-802-11bf-teleconference-minutes-may-july-2021.docx</a:t>
            </a:r>
            <a:endParaRPr lang="en-US" altLang="zh-CN" sz="1600" dirty="0" smtClean="0"/>
          </a:p>
          <a:p>
            <a:pPr marL="714375" lvl="1" indent="0" algn="just">
              <a:buNone/>
            </a:pPr>
            <a:endParaRPr lang="en-US" altLang="zh-CN" sz="1600" dirty="0"/>
          </a:p>
          <a:p>
            <a:pPr marL="714375" lvl="1" indent="0" algn="just">
              <a:buNone/>
            </a:pPr>
            <a:endParaRPr lang="en-US" altLang="zh-CN" sz="1600" dirty="0" smtClean="0"/>
          </a:p>
          <a:p>
            <a:pPr algn="just"/>
            <a:r>
              <a:rPr lang="en-US" altLang="zh-CN" sz="2000" dirty="0" smtClean="0"/>
              <a:t>Move</a:t>
            </a:r>
            <a:r>
              <a:rPr lang="en-US" altLang="zh-CN" sz="2000" dirty="0"/>
              <a:t>: Leif Wilhelmsson 	</a:t>
            </a:r>
            <a:r>
              <a:rPr lang="en-US" altLang="zh-CN" sz="2000" dirty="0" smtClean="0"/>
              <a:t>Second</a:t>
            </a:r>
            <a:r>
              <a:rPr lang="en-US" altLang="zh-CN" sz="2000" dirty="0"/>
              <a:t>: </a:t>
            </a:r>
            <a:r>
              <a:rPr lang="en-US" altLang="zh-CN" sz="2000" dirty="0" smtClean="0"/>
              <a:t> </a:t>
            </a:r>
            <a:r>
              <a:rPr lang="en-US" altLang="zh-CN" sz="2000" dirty="0"/>
              <a:t>Assaf Kasher</a:t>
            </a:r>
            <a:r>
              <a:rPr lang="en-US" altLang="zh-CN" sz="2000" dirty="0" smtClean="0"/>
              <a:t>	</a:t>
            </a:r>
            <a:endParaRPr lang="en-US" altLang="zh-CN" sz="2000" dirty="0"/>
          </a:p>
          <a:p>
            <a:pPr algn="just"/>
            <a:endParaRPr lang="en-US" altLang="zh-CN" sz="2000" dirty="0"/>
          </a:p>
          <a:p>
            <a:pPr algn="just"/>
            <a:r>
              <a:rPr lang="en-US" altLang="zh-CN" sz="2000" dirty="0"/>
              <a:t>Result</a:t>
            </a:r>
            <a:r>
              <a:rPr lang="en-US" altLang="zh-CN" sz="2000" dirty="0" smtClean="0"/>
              <a:t>: </a:t>
            </a:r>
            <a:r>
              <a:rPr lang="en-US" altLang="zh-CN" sz="2000" dirty="0">
                <a:highlight>
                  <a:srgbClr val="00FF00"/>
                </a:highlight>
              </a:rPr>
              <a:t>Approved by unanimous consent</a:t>
            </a:r>
            <a:endParaRPr lang="zh-CN" altLang="en-US" sz="2000" dirty="0"/>
          </a:p>
          <a:p>
            <a:pPr algn="just"/>
            <a:endParaRPr lang="zh-CN" altLang="en-US" sz="2000" dirty="0"/>
          </a:p>
          <a:p>
            <a:pPr algn="just"/>
            <a:endParaRPr lang="zh-CN" altLang="en-US" sz="2000" dirty="0" smtClean="0"/>
          </a:p>
          <a:p>
            <a:pPr algn="just"/>
            <a:endParaRPr lang="zh-CN" altLang="en-US" sz="2000" dirty="0"/>
          </a:p>
        </p:txBody>
      </p:sp>
      <p:sp>
        <p:nvSpPr>
          <p:cNvPr id="19461"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Tree>
    <p:extLst>
      <p:ext uri="{BB962C8B-B14F-4D97-AF65-F5344CB8AC3E}">
        <p14:creationId xmlns:p14="http://schemas.microsoft.com/office/powerpoint/2010/main" val="24698726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Slide </a:t>
            </a:r>
            <a:fld id="{F1AB2EE6-FE30-4D0C-913B-802607E59985}" type="slidenum">
              <a:rPr lang="en-US" altLang="en-US" sz="1200" b="0" smtClean="0"/>
              <a:pPr>
                <a:spcBef>
                  <a:spcPct val="0"/>
                </a:spcBef>
                <a:buFontTx/>
                <a:buNone/>
              </a:pPr>
              <a:t>19</a:t>
            </a:fld>
            <a:endParaRPr lang="en-US" altLang="en-US" sz="1200" b="0" smtClean="0"/>
          </a:p>
        </p:txBody>
      </p:sp>
      <p:sp>
        <p:nvSpPr>
          <p:cNvPr id="21507"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buFontTx/>
              <a:buNone/>
            </a:pPr>
            <a:r>
              <a:rPr lang="en-US" altLang="zh-CN" sz="2800" dirty="0" err="1"/>
              <a:t>TGbf</a:t>
            </a:r>
            <a:r>
              <a:rPr lang="en-US" altLang="zh-CN" sz="2800" dirty="0"/>
              <a:t> </a:t>
            </a:r>
            <a:r>
              <a:rPr lang="en-US" altLang="zh-CN" sz="2800" dirty="0" smtClean="0"/>
              <a:t>Timeline</a:t>
            </a:r>
            <a:endParaRPr lang="en-US" altLang="zh-CN" sz="2800" dirty="0"/>
          </a:p>
        </p:txBody>
      </p:sp>
      <p:sp>
        <p:nvSpPr>
          <p:cNvPr id="21508" name="Rectangle 3"/>
          <p:cNvSpPr txBox="1">
            <a:spLocks noChangeArrowheads="1"/>
          </p:cNvSpPr>
          <p:nvPr/>
        </p:nvSpPr>
        <p:spPr bwMode="auto">
          <a:xfrm>
            <a:off x="685800" y="1447800"/>
            <a:ext cx="7858125"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lvl="1" algn="just"/>
            <a:r>
              <a:rPr lang="en-US" altLang="zh-CN" sz="2400" dirty="0"/>
              <a:t>PAR approved			Sep, 2020</a:t>
            </a:r>
          </a:p>
          <a:p>
            <a:pPr lvl="1" algn="just"/>
            <a:r>
              <a:rPr lang="en-US" altLang="zh-CN" sz="2400" dirty="0"/>
              <a:t>First TG meeting		Oct, 2020</a:t>
            </a:r>
          </a:p>
          <a:p>
            <a:pPr lvl="1" algn="just"/>
            <a:r>
              <a:rPr lang="en-US" altLang="zh-CN" sz="2400" dirty="0">
                <a:solidFill>
                  <a:srgbClr val="FF0000"/>
                </a:solidFill>
              </a:rPr>
              <a:t>D0.1 				</a:t>
            </a:r>
            <a:r>
              <a:rPr lang="en-US" altLang="zh-CN" sz="2400" i="1" dirty="0">
                <a:solidFill>
                  <a:srgbClr val="FF0000"/>
                </a:solidFill>
              </a:rPr>
              <a:t>Jan, 2022</a:t>
            </a:r>
          </a:p>
          <a:p>
            <a:pPr lvl="1" algn="just"/>
            <a:r>
              <a:rPr lang="en-US" altLang="zh-CN" sz="2400" dirty="0"/>
              <a:t>Initial Letter Ballot (D1.0)	</a:t>
            </a:r>
            <a:r>
              <a:rPr lang="en-US" altLang="zh-CN" sz="2400" i="1" dirty="0"/>
              <a:t>Jul, 2022 </a:t>
            </a:r>
          </a:p>
          <a:p>
            <a:pPr lvl="1" algn="just"/>
            <a:r>
              <a:rPr lang="en-US" altLang="zh-CN" sz="2400" dirty="0"/>
              <a:t>Recirculation LB (D2.0)	</a:t>
            </a:r>
            <a:r>
              <a:rPr lang="en-US" altLang="zh-CN" sz="2400" i="1" dirty="0"/>
              <a:t>Jan, 2023</a:t>
            </a:r>
          </a:p>
          <a:p>
            <a:pPr lvl="1" algn="just"/>
            <a:r>
              <a:rPr lang="en-US" altLang="zh-CN" sz="2400" dirty="0"/>
              <a:t>Recirculation LB (D3.0)	</a:t>
            </a:r>
            <a:r>
              <a:rPr lang="en-US" altLang="zh-CN" sz="2400" i="1" dirty="0"/>
              <a:t>May, 2023</a:t>
            </a:r>
          </a:p>
          <a:p>
            <a:pPr lvl="1" algn="just"/>
            <a:r>
              <a:rPr lang="en-US" altLang="zh-CN" sz="2400" dirty="0"/>
              <a:t>Initial SA Ballot (D4.0)		Sep 2023</a:t>
            </a:r>
          </a:p>
          <a:p>
            <a:pPr lvl="1" algn="just"/>
            <a:r>
              <a:rPr lang="en-US" altLang="zh-CN" sz="2400" dirty="0"/>
              <a:t>Final 802.11 WG approval	</a:t>
            </a:r>
            <a:r>
              <a:rPr lang="en-US" altLang="zh-CN" sz="2400" i="1" dirty="0"/>
              <a:t>July 2024 </a:t>
            </a:r>
          </a:p>
          <a:p>
            <a:pPr lvl="1" algn="just"/>
            <a:r>
              <a:rPr lang="en-US" altLang="zh-CN" sz="2400" dirty="0"/>
              <a:t>802 EC approval		</a:t>
            </a:r>
            <a:r>
              <a:rPr lang="en-US" altLang="zh-CN" sz="2400" i="1" dirty="0"/>
              <a:t>July 2024 </a:t>
            </a:r>
          </a:p>
          <a:p>
            <a:pPr lvl="1" algn="just"/>
            <a:r>
              <a:rPr lang="en-US" altLang="zh-CN" sz="2400" dirty="0" err="1"/>
              <a:t>RevCom</a:t>
            </a:r>
            <a:r>
              <a:rPr lang="en-US" altLang="zh-CN" sz="2400" dirty="0"/>
              <a:t> and SASB approval	Sep 2024</a:t>
            </a:r>
          </a:p>
        </p:txBody>
      </p:sp>
      <p:sp>
        <p:nvSpPr>
          <p:cNvPr id="21509"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Tree>
    <p:extLst>
      <p:ext uri="{BB962C8B-B14F-4D97-AF65-F5344CB8AC3E}">
        <p14:creationId xmlns:p14="http://schemas.microsoft.com/office/powerpoint/2010/main" val="35940712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228600" y="1295400"/>
            <a:ext cx="8686800" cy="1066800"/>
          </a:xfrm>
        </p:spPr>
        <p:txBody>
          <a:bodyPr/>
          <a:lstStyle/>
          <a:p>
            <a:r>
              <a:rPr lang="en-US" altLang="en-US" sz="3600" smtClean="0">
                <a:solidFill>
                  <a:srgbClr val="0000FF"/>
                </a:solidFill>
                <a:cs typeface="Times New Roman" panose="02020603050405020304" pitchFamily="18" charset="0"/>
              </a:rPr>
              <a:t>IEEE 802.11 Task Group bf</a:t>
            </a:r>
            <a:br>
              <a:rPr lang="en-US" altLang="en-US" sz="3600" smtClean="0">
                <a:solidFill>
                  <a:srgbClr val="0000FF"/>
                </a:solidFill>
                <a:cs typeface="Times New Roman" panose="02020603050405020304" pitchFamily="18" charset="0"/>
              </a:rPr>
            </a:br>
            <a:r>
              <a:rPr lang="en-US" altLang="en-US" sz="3600" smtClean="0">
                <a:solidFill>
                  <a:srgbClr val="0000FF"/>
                </a:solidFill>
                <a:cs typeface="Times New Roman" panose="02020603050405020304" pitchFamily="18" charset="0"/>
              </a:rPr>
              <a:t>WLAN Sensing</a:t>
            </a:r>
            <a:br>
              <a:rPr lang="en-US" altLang="en-US" sz="3600" smtClean="0">
                <a:solidFill>
                  <a:srgbClr val="0000FF"/>
                </a:solidFill>
                <a:cs typeface="Times New Roman" panose="02020603050405020304" pitchFamily="18" charset="0"/>
              </a:rPr>
            </a:br>
            <a:endParaRPr lang="en-CA" altLang="en-US" sz="2000" smtClean="0">
              <a:cs typeface="Times New Roman" panose="02020603050405020304" pitchFamily="18" charset="0"/>
            </a:endParaRPr>
          </a:p>
        </p:txBody>
      </p:sp>
      <p:sp>
        <p:nvSpPr>
          <p:cNvPr id="5123" name="Content Placeholder 2"/>
          <p:cNvSpPr>
            <a:spLocks noGrp="1"/>
          </p:cNvSpPr>
          <p:nvPr>
            <p:ph idx="1"/>
          </p:nvPr>
        </p:nvSpPr>
        <p:spPr>
          <a:xfrm>
            <a:off x="533400" y="2667000"/>
            <a:ext cx="8305800" cy="3124200"/>
          </a:xfrm>
        </p:spPr>
        <p:txBody>
          <a:bodyPr/>
          <a:lstStyle/>
          <a:p>
            <a:pPr algn="ctr">
              <a:lnSpc>
                <a:spcPct val="90000"/>
              </a:lnSpc>
              <a:buFontTx/>
              <a:buNone/>
            </a:pPr>
            <a:r>
              <a:rPr lang="en-US" altLang="zh-CN" dirty="0" smtClean="0"/>
              <a:t>July 13, 16, 19</a:t>
            </a:r>
            <a:endParaRPr lang="en-US" altLang="en-US" dirty="0" smtClean="0">
              <a:solidFill>
                <a:srgbClr val="FF0000"/>
              </a:solidFill>
              <a:cs typeface="Times New Roman" panose="02020603050405020304" pitchFamily="18" charset="0"/>
            </a:endParaRPr>
          </a:p>
          <a:p>
            <a:pPr algn="ctr">
              <a:lnSpc>
                <a:spcPct val="90000"/>
              </a:lnSpc>
              <a:buFontTx/>
              <a:buNone/>
            </a:pPr>
            <a:r>
              <a:rPr lang="en-US" altLang="en-US" dirty="0" smtClean="0">
                <a:cs typeface="Times New Roman" panose="02020603050405020304" pitchFamily="18" charset="0"/>
              </a:rPr>
              <a:t>9:00am ET – 11:00am ET</a:t>
            </a:r>
          </a:p>
          <a:p>
            <a:pPr algn="ctr">
              <a:lnSpc>
                <a:spcPct val="90000"/>
              </a:lnSpc>
              <a:buFontTx/>
              <a:buNone/>
            </a:pPr>
            <a:endParaRPr lang="en-US" altLang="en-US" sz="2000" dirty="0" smtClean="0">
              <a:cs typeface="Times New Roman" panose="02020603050405020304" pitchFamily="18" charset="0"/>
            </a:endParaRPr>
          </a:p>
          <a:p>
            <a:pPr algn="just">
              <a:lnSpc>
                <a:spcPct val="90000"/>
              </a:lnSpc>
              <a:buFontTx/>
              <a:buNone/>
            </a:pPr>
            <a:r>
              <a:rPr lang="en-US" altLang="en-US" sz="2000" dirty="0">
                <a:latin typeface="Arial" panose="020B0604020202020204" pitchFamily="34" charset="0"/>
                <a:cs typeface="MS PGothic" panose="020B0600070205080204" pitchFamily="34" charset="-128"/>
              </a:rPr>
              <a:t>		   	        Chair:	</a:t>
            </a:r>
            <a:r>
              <a:rPr lang="en-US" altLang="en-US" sz="2000" dirty="0">
                <a:cs typeface="Times New Roman" panose="02020603050405020304" pitchFamily="18" charset="0"/>
              </a:rPr>
              <a:t>Tony Xiao Han (Huawei)</a:t>
            </a:r>
          </a:p>
          <a:p>
            <a:pPr algn="just">
              <a:lnSpc>
                <a:spcPct val="90000"/>
              </a:lnSpc>
              <a:buNone/>
            </a:pPr>
            <a:r>
              <a:rPr lang="en-US" altLang="en-US" sz="2000" dirty="0">
                <a:latin typeface="Arial" panose="020B0604020202020204" pitchFamily="34" charset="0"/>
                <a:cs typeface="MS PGothic" panose="020B0600070205080204" pitchFamily="34" charset="-128"/>
              </a:rPr>
              <a:t>			Vice Chair: 	</a:t>
            </a:r>
            <a:r>
              <a:rPr lang="en-US" altLang="en-US" sz="2000" dirty="0">
                <a:cs typeface="Times New Roman" panose="02020603050405020304" pitchFamily="18" charset="0"/>
              </a:rPr>
              <a:t>Sang Kim (LG Electronics)</a:t>
            </a:r>
          </a:p>
          <a:p>
            <a:pPr algn="just">
              <a:lnSpc>
                <a:spcPct val="90000"/>
              </a:lnSpc>
              <a:buNone/>
            </a:pPr>
            <a:r>
              <a:rPr lang="en-US" altLang="en-US" sz="2000" dirty="0" smtClean="0">
                <a:latin typeface="Arial" panose="020B0604020202020204" pitchFamily="34" charset="0"/>
                <a:cs typeface="MS PGothic" panose="020B0600070205080204" pitchFamily="34" charset="-128"/>
              </a:rPr>
              <a:t> </a:t>
            </a:r>
            <a:r>
              <a:rPr lang="en-US" altLang="en-US" sz="2000" dirty="0">
                <a:latin typeface="Arial" panose="020B0604020202020204" pitchFamily="34" charset="0"/>
                <a:cs typeface="MS PGothic" panose="020B0600070205080204" pitchFamily="34" charset="-128"/>
              </a:rPr>
              <a:t>					</a:t>
            </a:r>
            <a:r>
              <a:rPr lang="en-US" altLang="zh-CN" sz="2000" dirty="0"/>
              <a:t>Assaf Kasher (Qualcomm)</a:t>
            </a:r>
            <a:endParaRPr lang="en-US" altLang="en-US" sz="2000" dirty="0">
              <a:cs typeface="Times New Roman" panose="02020603050405020304" pitchFamily="18" charset="0"/>
            </a:endParaRPr>
          </a:p>
          <a:p>
            <a:pPr algn="just">
              <a:lnSpc>
                <a:spcPct val="90000"/>
              </a:lnSpc>
              <a:buNone/>
            </a:pPr>
            <a:r>
              <a:rPr lang="en-US" altLang="en-US" sz="2000" dirty="0">
                <a:latin typeface="Arial" panose="020B0604020202020204" pitchFamily="34" charset="0"/>
                <a:cs typeface="MS PGothic" panose="020B0600070205080204" pitchFamily="34" charset="-128"/>
              </a:rPr>
              <a:t>			 Secretary: 	</a:t>
            </a:r>
            <a:r>
              <a:rPr lang="en-US" altLang="zh-CN" sz="2000" dirty="0"/>
              <a:t>Leif Wilhelmsson </a:t>
            </a:r>
            <a:r>
              <a:rPr lang="en-US" altLang="en-US" sz="2000" dirty="0"/>
              <a:t>(</a:t>
            </a:r>
            <a:r>
              <a:rPr lang="en-US" altLang="zh-CN" sz="2000" dirty="0"/>
              <a:t>Ericsson</a:t>
            </a:r>
            <a:r>
              <a:rPr lang="en-US" altLang="en-US" sz="2000" dirty="0"/>
              <a:t>)</a:t>
            </a:r>
          </a:p>
          <a:p>
            <a:pPr algn="just">
              <a:lnSpc>
                <a:spcPct val="90000"/>
              </a:lnSpc>
              <a:buNone/>
            </a:pPr>
            <a:r>
              <a:rPr lang="en-US" altLang="en-US" sz="2000" dirty="0">
                <a:latin typeface="Arial" panose="020B0604020202020204" pitchFamily="34" charset="0"/>
                <a:cs typeface="MS PGothic" panose="020B0600070205080204" pitchFamily="34" charset="-128"/>
              </a:rPr>
              <a:t>		 </a:t>
            </a:r>
            <a:r>
              <a:rPr lang="en-US" altLang="en-US" sz="2000" dirty="0" smtClean="0">
                <a:latin typeface="Arial" panose="020B0604020202020204" pitchFamily="34" charset="0"/>
                <a:cs typeface="MS PGothic" panose="020B0600070205080204" pitchFamily="34" charset="-128"/>
              </a:rPr>
              <a:t>  Tech</a:t>
            </a:r>
            <a:r>
              <a:rPr lang="en-US" altLang="zh-CN" sz="2000" dirty="0" smtClean="0">
                <a:latin typeface="Arial" panose="020B0604020202020204" pitchFamily="34" charset="0"/>
                <a:cs typeface="MS PGothic" panose="020B0600070205080204" pitchFamily="34" charset="-128"/>
              </a:rPr>
              <a:t>nical </a:t>
            </a:r>
            <a:r>
              <a:rPr lang="en-US" altLang="en-US" sz="2000" dirty="0" smtClean="0">
                <a:latin typeface="Arial" panose="020B0604020202020204" pitchFamily="34" charset="0"/>
                <a:cs typeface="MS PGothic" panose="020B0600070205080204" pitchFamily="34" charset="-128"/>
              </a:rPr>
              <a:t>Editor:</a:t>
            </a:r>
            <a:r>
              <a:rPr lang="en-US" altLang="en-US" sz="2000" dirty="0">
                <a:latin typeface="Arial" panose="020B0604020202020204" pitchFamily="34" charset="0"/>
                <a:cs typeface="MS PGothic" panose="020B0600070205080204" pitchFamily="34" charset="-128"/>
              </a:rPr>
              <a:t>	</a:t>
            </a:r>
            <a:r>
              <a:rPr lang="en-US" altLang="zh-CN" sz="2000" dirty="0"/>
              <a:t>Claudio Da Silva </a:t>
            </a:r>
            <a:r>
              <a:rPr lang="en-US" altLang="en-US" sz="2000" dirty="0">
                <a:cs typeface="Times New Roman" panose="02020603050405020304" pitchFamily="18" charset="0"/>
              </a:rPr>
              <a:t>(Intel</a:t>
            </a:r>
            <a:r>
              <a:rPr lang="en-US" altLang="en-US" sz="2000" dirty="0" smtClean="0">
                <a:cs typeface="Times New Roman" panose="02020603050405020304" pitchFamily="18" charset="0"/>
              </a:rPr>
              <a:t>)</a:t>
            </a:r>
            <a:endParaRPr lang="en-US" altLang="en-US" sz="2000" dirty="0">
              <a:cs typeface="Times New Roman" panose="02020603050405020304" pitchFamily="18" charset="0"/>
            </a:endParaRPr>
          </a:p>
        </p:txBody>
      </p:sp>
      <p:sp>
        <p:nvSpPr>
          <p:cNvPr id="5124"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Slide </a:t>
            </a:r>
            <a:fld id="{35B70FC0-6934-411C-80A2-3E6276AAFEC3}" type="slidenum">
              <a:rPr lang="en-US" altLang="en-US" sz="1200" b="0" smtClean="0"/>
              <a:pPr>
                <a:spcBef>
                  <a:spcPct val="0"/>
                </a:spcBef>
                <a:buFontTx/>
                <a:buNone/>
              </a:pPr>
              <a:t>2</a:t>
            </a:fld>
            <a:endParaRPr lang="en-US" altLang="en-US" sz="1200" b="0" smtClean="0"/>
          </a:p>
        </p:txBody>
      </p:sp>
      <p:sp>
        <p:nvSpPr>
          <p:cNvPr id="5125"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Tree>
    <p:extLst>
      <p:ext uri="{BB962C8B-B14F-4D97-AF65-F5344CB8AC3E}">
        <p14:creationId xmlns:p14="http://schemas.microsoft.com/office/powerpoint/2010/main" val="19842551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Slide </a:t>
            </a:r>
            <a:fld id="{5C8B59EB-F2FC-4F2B-B19D-A93850D93E02}" type="slidenum">
              <a:rPr lang="en-US" altLang="en-US" sz="1200" b="0" smtClean="0"/>
              <a:pPr>
                <a:spcBef>
                  <a:spcPct val="0"/>
                </a:spcBef>
                <a:buFontTx/>
                <a:buNone/>
              </a:pPr>
              <a:t>20</a:t>
            </a:fld>
            <a:endParaRPr lang="en-US" altLang="en-US" sz="1200" b="0" smtClean="0"/>
          </a:p>
        </p:txBody>
      </p:sp>
      <p:sp>
        <p:nvSpPr>
          <p:cNvPr id="26627"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a:solidFill>
                  <a:schemeClr val="tx2"/>
                </a:solidFill>
              </a:rPr>
              <a:t>Call for contribution </a:t>
            </a:r>
          </a:p>
        </p:txBody>
      </p:sp>
      <p:sp>
        <p:nvSpPr>
          <p:cNvPr id="26628" name="Rectangle 3"/>
          <p:cNvSpPr txBox="1">
            <a:spLocks noChangeArrowheads="1"/>
          </p:cNvSpPr>
          <p:nvPr/>
        </p:nvSpPr>
        <p:spPr bwMode="auto">
          <a:xfrm>
            <a:off x="685800" y="1676400"/>
            <a:ext cx="77724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r>
              <a:rPr lang="en-US" altLang="zh-CN" sz="2000"/>
              <a:t>Call for submissions for the following topics</a:t>
            </a:r>
          </a:p>
          <a:p>
            <a:pPr lvl="1" algn="just"/>
            <a:r>
              <a:rPr lang="en-US" altLang="zh-CN" sz="1800"/>
              <a:t>Usage models, use cases  (Need documentation and need someone to champion)</a:t>
            </a:r>
          </a:p>
          <a:p>
            <a:pPr lvl="1" algn="just"/>
            <a:r>
              <a:rPr lang="en-US" altLang="zh-CN" sz="1800"/>
              <a:t>Functional requirements (Need documentation and need someone to champion)</a:t>
            </a:r>
          </a:p>
          <a:p>
            <a:pPr lvl="1" algn="just"/>
            <a:r>
              <a:rPr lang="en-US" altLang="zh-CN" sz="1800"/>
              <a:t>Channel model (Need documentation and need someone to champion)</a:t>
            </a:r>
          </a:p>
          <a:p>
            <a:pPr lvl="1" algn="just"/>
            <a:r>
              <a:rPr lang="en-US" altLang="zh-CN" sz="1800"/>
              <a:t>Evaluation methodology (Need documentation and need someone to champion)</a:t>
            </a:r>
          </a:p>
          <a:p>
            <a:pPr lvl="1" algn="just"/>
            <a:r>
              <a:rPr lang="en-US" altLang="zh-CN" sz="1800"/>
              <a:t>Measurement and evaluation results</a:t>
            </a:r>
          </a:p>
          <a:p>
            <a:pPr lvl="1" algn="just"/>
            <a:r>
              <a:rPr lang="en-US" altLang="zh-CN" sz="1800"/>
              <a:t>Technology and standardization gaps to support WLAN sensing</a:t>
            </a:r>
          </a:p>
          <a:p>
            <a:pPr lvl="1" algn="just"/>
            <a:r>
              <a:rPr lang="en-US" altLang="zh-CN" sz="1800"/>
              <a:t>Other?</a:t>
            </a:r>
          </a:p>
        </p:txBody>
      </p:sp>
      <p:sp>
        <p:nvSpPr>
          <p:cNvPr id="26629"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Tree>
    <p:extLst>
      <p:ext uri="{BB962C8B-B14F-4D97-AF65-F5344CB8AC3E}">
        <p14:creationId xmlns:p14="http://schemas.microsoft.com/office/powerpoint/2010/main" val="7751974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Slide </a:t>
            </a:r>
            <a:fld id="{79364212-B632-40D2-A347-AF280E1ABC9C}" type="slidenum">
              <a:rPr lang="en-US" altLang="en-US" sz="1200" b="0" smtClean="0"/>
              <a:pPr>
                <a:spcBef>
                  <a:spcPct val="0"/>
                </a:spcBef>
                <a:buFontTx/>
                <a:buNone/>
              </a:pPr>
              <a:t>21</a:t>
            </a:fld>
            <a:endParaRPr lang="en-US" altLang="en-US" sz="1200" b="0" smtClean="0"/>
          </a:p>
        </p:txBody>
      </p:sp>
      <p:sp>
        <p:nvSpPr>
          <p:cNvPr id="27651"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
        <p:nvSpPr>
          <p:cNvPr id="27652"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zh-CN" sz="3200"/>
              <a:t>Teleconference Times</a:t>
            </a:r>
            <a:endParaRPr lang="en-US" altLang="en-US" sz="3200">
              <a:solidFill>
                <a:schemeClr val="tx2"/>
              </a:solidFill>
            </a:endParaRPr>
          </a:p>
        </p:txBody>
      </p:sp>
      <p:sp>
        <p:nvSpPr>
          <p:cNvPr id="10" name="Rectangle 3"/>
          <p:cNvSpPr txBox="1">
            <a:spLocks noChangeArrowheads="1"/>
          </p:cNvSpPr>
          <p:nvPr/>
        </p:nvSpPr>
        <p:spPr bwMode="auto">
          <a:xfrm>
            <a:off x="685800" y="1371600"/>
            <a:ext cx="77724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defTabSz="449263">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228600" indent="-285750" defTabSz="449263">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defTabSz="449263">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defTabSz="449263">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defTabSz="449263">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lvl="1" indent="-228600" algn="just">
              <a:spcBef>
                <a:spcPct val="0"/>
              </a:spcBef>
              <a:spcAft>
                <a:spcPts val="600"/>
              </a:spcAft>
              <a:buClr>
                <a:srgbClr val="000000"/>
              </a:buClr>
              <a:buFont typeface="Arial" panose="020B0604020202020204" pitchFamily="34" charset="0"/>
              <a:buChar char="•"/>
              <a:defRPr/>
            </a:pPr>
            <a:r>
              <a:rPr lang="en-US" altLang="zh-CN" sz="2400" b="1" dirty="0" smtClean="0">
                <a:cs typeface="Times New Roman" panose="02020603050405020304" pitchFamily="18" charset="0"/>
              </a:rPr>
              <a:t>Confirmed:</a:t>
            </a:r>
          </a:p>
          <a:p>
            <a:pPr marL="685800" lvl="2" indent="-285750" algn="just">
              <a:spcBef>
                <a:spcPct val="0"/>
              </a:spcBef>
              <a:spcAft>
                <a:spcPts val="600"/>
              </a:spcAft>
              <a:buClr>
                <a:srgbClr val="000000"/>
              </a:buClr>
              <a:buFont typeface="Times New Roman" panose="02020603050405020304" pitchFamily="18" charset="0"/>
              <a:buChar char="―"/>
              <a:defRPr/>
            </a:pPr>
            <a:r>
              <a:rPr lang="en-US" altLang="zh-CN" sz="1800" b="1" dirty="0">
                <a:cs typeface="Times New Roman" panose="02020603050405020304" pitchFamily="18" charset="0"/>
              </a:rPr>
              <a:t>July </a:t>
            </a:r>
            <a:r>
              <a:rPr lang="en-US" altLang="zh-CN" sz="1800" b="1" dirty="0" smtClean="0">
                <a:cs typeface="Times New Roman" panose="02020603050405020304" pitchFamily="18" charset="0"/>
              </a:rPr>
              <a:t>13 </a:t>
            </a:r>
            <a:r>
              <a:rPr lang="en-US" altLang="zh-CN" sz="1800" b="1" dirty="0">
                <a:cs typeface="Times New Roman" panose="02020603050405020304" pitchFamily="18" charset="0"/>
              </a:rPr>
              <a:t>(Tuesday), 9am - 11:00pm ET </a:t>
            </a:r>
            <a:r>
              <a:rPr lang="en-US" altLang="zh-CN" sz="1800" b="1" dirty="0" smtClean="0">
                <a:cs typeface="Times New Roman" panose="02020603050405020304" pitchFamily="18" charset="0"/>
              </a:rPr>
              <a:t>-------------July Plenary</a:t>
            </a:r>
            <a:endParaRPr lang="en-US" altLang="zh-CN" sz="1800" b="1" dirty="0">
              <a:cs typeface="Times New Roman" panose="02020603050405020304" pitchFamily="18" charset="0"/>
            </a:endParaRPr>
          </a:p>
          <a:p>
            <a:pPr marL="685800" lvl="2" indent="-285750" algn="just">
              <a:spcBef>
                <a:spcPct val="0"/>
              </a:spcBef>
              <a:spcAft>
                <a:spcPts val="600"/>
              </a:spcAft>
              <a:buClr>
                <a:srgbClr val="000000"/>
              </a:buClr>
              <a:buFont typeface="Times New Roman" panose="02020603050405020304" pitchFamily="18" charset="0"/>
              <a:buChar char="―"/>
              <a:defRPr/>
            </a:pPr>
            <a:r>
              <a:rPr lang="en-US" altLang="zh-CN" sz="1800" b="1" dirty="0">
                <a:cs typeface="Times New Roman" panose="02020603050405020304" pitchFamily="18" charset="0"/>
              </a:rPr>
              <a:t>July </a:t>
            </a:r>
            <a:r>
              <a:rPr lang="en-US" altLang="zh-CN" sz="1800" b="1" dirty="0" smtClean="0">
                <a:cs typeface="Times New Roman" panose="02020603050405020304" pitchFamily="18" charset="0"/>
              </a:rPr>
              <a:t>16 </a:t>
            </a:r>
            <a:r>
              <a:rPr lang="en-US" altLang="zh-CN" sz="1800" b="1" dirty="0">
                <a:cs typeface="Times New Roman" panose="02020603050405020304" pitchFamily="18" charset="0"/>
              </a:rPr>
              <a:t>(Friday), 9am - 11:00pm ET ------------- July Plenary</a:t>
            </a:r>
          </a:p>
          <a:p>
            <a:pPr marL="685800" lvl="2" indent="-285750" algn="just">
              <a:spcBef>
                <a:spcPct val="0"/>
              </a:spcBef>
              <a:spcAft>
                <a:spcPts val="600"/>
              </a:spcAft>
              <a:buClr>
                <a:srgbClr val="000000"/>
              </a:buClr>
              <a:buFont typeface="Times New Roman" panose="02020603050405020304" pitchFamily="18" charset="0"/>
              <a:buChar char="―"/>
              <a:defRPr/>
            </a:pPr>
            <a:r>
              <a:rPr lang="en-US" altLang="zh-CN" sz="1800" b="1" dirty="0">
                <a:cs typeface="Times New Roman" panose="02020603050405020304" pitchFamily="18" charset="0"/>
              </a:rPr>
              <a:t>July </a:t>
            </a:r>
            <a:r>
              <a:rPr lang="en-US" altLang="zh-CN" sz="1800" b="1" dirty="0" smtClean="0">
                <a:cs typeface="Times New Roman" panose="02020603050405020304" pitchFamily="18" charset="0"/>
              </a:rPr>
              <a:t>19 </a:t>
            </a:r>
            <a:r>
              <a:rPr lang="en-US" altLang="zh-CN" sz="1800" b="1" dirty="0">
                <a:cs typeface="Times New Roman" panose="02020603050405020304" pitchFamily="18" charset="0"/>
              </a:rPr>
              <a:t>(Monday), 9am - 11:00pm ET ------------- July Plenary</a:t>
            </a:r>
          </a:p>
          <a:p>
            <a:pPr marL="685800" lvl="2" indent="-285750" algn="just">
              <a:spcBef>
                <a:spcPct val="0"/>
              </a:spcBef>
              <a:spcAft>
                <a:spcPts val="600"/>
              </a:spcAft>
              <a:buClr>
                <a:srgbClr val="000000"/>
              </a:buClr>
              <a:buFont typeface="Times New Roman" panose="02020603050405020304" pitchFamily="18" charset="0"/>
              <a:buChar char="―"/>
              <a:defRPr/>
            </a:pPr>
            <a:endParaRPr lang="en-US" altLang="zh-CN" sz="1800" b="1" dirty="0">
              <a:cs typeface="Times New Roman" panose="02020603050405020304" pitchFamily="18" charset="0"/>
            </a:endParaRPr>
          </a:p>
          <a:p>
            <a:pPr marL="685800" lvl="2" indent="-285750" algn="just">
              <a:spcBef>
                <a:spcPct val="0"/>
              </a:spcBef>
              <a:spcAft>
                <a:spcPts val="600"/>
              </a:spcAft>
              <a:buFont typeface="Times New Roman" panose="02020603050405020304" pitchFamily="18" charset="0"/>
              <a:buChar char="―"/>
              <a:defRPr/>
            </a:pPr>
            <a:endParaRPr lang="en-US" altLang="zh-CN" sz="1800" b="1" dirty="0">
              <a:cs typeface="Times New Roman" panose="02020603050405020304" pitchFamily="18" charset="0"/>
            </a:endParaRPr>
          </a:p>
          <a:p>
            <a:pPr marL="685800" lvl="2" indent="-285750" algn="just">
              <a:spcBef>
                <a:spcPct val="0"/>
              </a:spcBef>
              <a:spcAft>
                <a:spcPts val="600"/>
              </a:spcAft>
              <a:buFont typeface="Times New Roman" panose="02020603050405020304" pitchFamily="18" charset="0"/>
              <a:buChar char="―"/>
              <a:defRPr/>
            </a:pPr>
            <a:r>
              <a:rPr lang="en-US" altLang="zh-CN" sz="1800" b="1" dirty="0">
                <a:cs typeface="Times New Roman" panose="02020603050405020304" pitchFamily="18" charset="0"/>
              </a:rPr>
              <a:t>July      27   (Tuesday), 10am - 12:00pm ET</a:t>
            </a:r>
          </a:p>
          <a:p>
            <a:pPr marL="685800" lvl="2" indent="-285750" algn="just">
              <a:spcBef>
                <a:spcPct val="0"/>
              </a:spcBef>
              <a:spcAft>
                <a:spcPts val="600"/>
              </a:spcAft>
              <a:buFont typeface="Times New Roman" panose="02020603050405020304" pitchFamily="18" charset="0"/>
              <a:buChar char="―"/>
              <a:defRPr/>
            </a:pPr>
            <a:r>
              <a:rPr lang="en-US" altLang="zh-CN" sz="1800" b="1" strike="sngStrike" dirty="0">
                <a:solidFill>
                  <a:srgbClr val="FF0000"/>
                </a:solidFill>
                <a:cs typeface="Times New Roman" panose="02020603050405020304" pitchFamily="18" charset="0"/>
              </a:rPr>
              <a:t>August 3   (Tuesday), 10am - 12:00pm ET</a:t>
            </a:r>
          </a:p>
          <a:p>
            <a:pPr marL="685800" lvl="2" indent="-285750" algn="just">
              <a:spcBef>
                <a:spcPct val="0"/>
              </a:spcBef>
              <a:spcAft>
                <a:spcPts val="600"/>
              </a:spcAft>
              <a:buFont typeface="Times New Roman" panose="02020603050405020304" pitchFamily="18" charset="0"/>
              <a:buChar char="―"/>
              <a:defRPr/>
            </a:pPr>
            <a:r>
              <a:rPr lang="en-US" altLang="zh-CN" sz="1800" b="1" dirty="0">
                <a:cs typeface="Times New Roman" panose="02020603050405020304" pitchFamily="18" charset="0"/>
              </a:rPr>
              <a:t>August 10   (Tuesday), 10am - 12:00pm ET</a:t>
            </a:r>
          </a:p>
          <a:p>
            <a:pPr marL="685800" lvl="2" indent="-285750" algn="just">
              <a:spcBef>
                <a:spcPct val="0"/>
              </a:spcBef>
              <a:spcAft>
                <a:spcPts val="600"/>
              </a:spcAft>
              <a:buFont typeface="Times New Roman" panose="02020603050405020304" pitchFamily="18" charset="0"/>
              <a:buChar char="―"/>
              <a:defRPr/>
            </a:pPr>
            <a:r>
              <a:rPr lang="en-US" altLang="zh-CN" sz="1800" b="1" dirty="0">
                <a:cs typeface="Times New Roman" panose="02020603050405020304" pitchFamily="18" charset="0"/>
              </a:rPr>
              <a:t>August 17   (Tuesday), 10am - 12:00pm ET</a:t>
            </a:r>
          </a:p>
          <a:p>
            <a:pPr marL="685800" lvl="2" indent="-285750" algn="just">
              <a:spcBef>
                <a:spcPct val="0"/>
              </a:spcBef>
              <a:spcAft>
                <a:spcPts val="600"/>
              </a:spcAft>
              <a:buFont typeface="Times New Roman" panose="02020603050405020304" pitchFamily="18" charset="0"/>
              <a:buChar char="―"/>
              <a:defRPr/>
            </a:pPr>
            <a:r>
              <a:rPr lang="en-US" altLang="zh-CN" sz="1800" b="1" dirty="0">
                <a:cs typeface="Times New Roman" panose="02020603050405020304" pitchFamily="18" charset="0"/>
              </a:rPr>
              <a:t>August 24   (Tuesday), 10am - 12:00pm ET</a:t>
            </a:r>
          </a:p>
          <a:p>
            <a:pPr marL="685800" lvl="2" indent="-285750" algn="just">
              <a:spcBef>
                <a:spcPct val="0"/>
              </a:spcBef>
              <a:spcAft>
                <a:spcPts val="600"/>
              </a:spcAft>
              <a:buFont typeface="Times New Roman" panose="02020603050405020304" pitchFamily="18" charset="0"/>
              <a:buChar char="―"/>
              <a:defRPr/>
            </a:pPr>
            <a:r>
              <a:rPr lang="en-US" altLang="zh-CN" sz="1800" b="1" dirty="0">
                <a:cs typeface="Times New Roman" panose="02020603050405020304" pitchFamily="18" charset="0"/>
              </a:rPr>
              <a:t>August 31   (Tuesday), 10am - 12:00pm ET</a:t>
            </a:r>
          </a:p>
          <a:p>
            <a:pPr marL="685800" lvl="2" indent="-285750" algn="just">
              <a:spcBef>
                <a:spcPct val="0"/>
              </a:spcBef>
              <a:spcAft>
                <a:spcPts val="600"/>
              </a:spcAft>
              <a:buFont typeface="Times New Roman" panose="02020603050405020304" pitchFamily="18" charset="0"/>
              <a:buChar char="―"/>
              <a:defRPr/>
            </a:pPr>
            <a:r>
              <a:rPr lang="en-US" altLang="zh-CN" sz="1800" b="1" dirty="0">
                <a:cs typeface="Times New Roman" panose="02020603050405020304" pitchFamily="18" charset="0"/>
              </a:rPr>
              <a:t>September 7   (Tuesday), 10am - 12:00pm </a:t>
            </a:r>
            <a:r>
              <a:rPr lang="en-US" altLang="zh-CN" sz="1800" b="1" dirty="0" smtClean="0">
                <a:cs typeface="Times New Roman" panose="02020603050405020304" pitchFamily="18" charset="0"/>
              </a:rPr>
              <a:t>ET</a:t>
            </a:r>
            <a:endParaRPr lang="en-US" altLang="zh-CN" sz="2400" b="1" dirty="0" smtClean="0">
              <a:cs typeface="Times New Roman" panose="02020603050405020304" pitchFamily="18" charset="0"/>
            </a:endParaRPr>
          </a:p>
        </p:txBody>
      </p:sp>
    </p:spTree>
    <p:extLst>
      <p:ext uri="{BB962C8B-B14F-4D97-AF65-F5344CB8AC3E}">
        <p14:creationId xmlns:p14="http://schemas.microsoft.com/office/powerpoint/2010/main" val="14504097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Slide </a:t>
            </a:r>
            <a:fld id="{FC4ED637-7F2E-41AD-AE0D-FC461299F22A}" type="slidenum">
              <a:rPr lang="en-US" altLang="en-US" sz="1200" b="0" smtClean="0"/>
              <a:pPr>
                <a:spcBef>
                  <a:spcPct val="0"/>
                </a:spcBef>
                <a:buFontTx/>
                <a:buNone/>
              </a:pPr>
              <a:t>22</a:t>
            </a:fld>
            <a:endParaRPr lang="en-US" altLang="en-US" sz="1200" b="0" smtClean="0"/>
          </a:p>
        </p:txBody>
      </p:sp>
      <p:sp>
        <p:nvSpPr>
          <p:cNvPr id="18435"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dirty="0">
                <a:solidFill>
                  <a:schemeClr val="tx2"/>
                </a:solidFill>
              </a:rPr>
              <a:t>Agenda items on </a:t>
            </a:r>
            <a:r>
              <a:rPr lang="en-US" altLang="en-US" sz="3000" dirty="0" smtClean="0">
                <a:solidFill>
                  <a:srgbClr val="0000FF"/>
                </a:solidFill>
                <a:cs typeface="Times New Roman" panose="02020603050405020304" pitchFamily="18" charset="0"/>
              </a:rPr>
              <a:t>July 16</a:t>
            </a:r>
            <a:endParaRPr lang="en-US" altLang="en-US" sz="3000" dirty="0">
              <a:solidFill>
                <a:srgbClr val="0000FF"/>
              </a:solidFill>
              <a:cs typeface="Times New Roman" panose="02020603050405020304" pitchFamily="18" charset="0"/>
            </a:endParaRPr>
          </a:p>
        </p:txBody>
      </p:sp>
      <p:sp>
        <p:nvSpPr>
          <p:cNvPr id="18436" name="Rectangle 3"/>
          <p:cNvSpPr txBox="1">
            <a:spLocks noChangeArrowheads="1"/>
          </p:cNvSpPr>
          <p:nvPr/>
        </p:nvSpPr>
        <p:spPr bwMode="auto">
          <a:xfrm>
            <a:off x="685800" y="1295400"/>
            <a:ext cx="8153400" cy="5149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just"/>
            <a:r>
              <a:rPr lang="en-US" altLang="en-US" sz="1400" dirty="0"/>
              <a:t>Call the meeting to order</a:t>
            </a:r>
          </a:p>
          <a:p>
            <a:pPr algn="just"/>
            <a:r>
              <a:rPr lang="en-US" altLang="en-US" sz="1400" dirty="0"/>
              <a:t>Patent policy and logistics</a:t>
            </a:r>
          </a:p>
          <a:p>
            <a:r>
              <a:rPr lang="en-US" altLang="zh-CN" sz="1400" dirty="0" err="1" smtClean="0"/>
              <a:t>TGbf</a:t>
            </a:r>
            <a:r>
              <a:rPr lang="en-US" altLang="zh-CN" sz="1400" dirty="0" smtClean="0"/>
              <a:t> Timeline</a:t>
            </a:r>
            <a:endParaRPr lang="en-US" altLang="zh-CN" sz="1400" dirty="0"/>
          </a:p>
          <a:p>
            <a:pPr algn="just"/>
            <a:r>
              <a:rPr lang="en-US" altLang="en-US" sz="1400" dirty="0" smtClean="0"/>
              <a:t>Call </a:t>
            </a:r>
            <a:r>
              <a:rPr lang="en-US" altLang="en-US" sz="1400" dirty="0"/>
              <a:t>for contribution</a:t>
            </a:r>
          </a:p>
          <a:p>
            <a:pPr algn="just"/>
            <a:r>
              <a:rPr lang="en-US" altLang="en-US" sz="1400" dirty="0"/>
              <a:t>Teleconference </a:t>
            </a:r>
            <a:r>
              <a:rPr lang="en-US" altLang="en-US" sz="1400" dirty="0" smtClean="0"/>
              <a:t>Times</a:t>
            </a:r>
          </a:p>
          <a:p>
            <a:pPr algn="just"/>
            <a:r>
              <a:rPr lang="en-US" altLang="en-US" sz="1400" dirty="0" smtClean="0"/>
              <a:t>Presentation </a:t>
            </a:r>
            <a:r>
              <a:rPr lang="en-US" altLang="en-US" sz="1400" dirty="0"/>
              <a:t>of </a:t>
            </a:r>
            <a:r>
              <a:rPr lang="en-US" altLang="en-US" sz="1400" dirty="0" smtClean="0"/>
              <a:t>submissions</a:t>
            </a:r>
          </a:p>
          <a:p>
            <a:pPr algn="just"/>
            <a:endParaRPr lang="en-US" altLang="en-US" sz="1400" dirty="0"/>
          </a:p>
          <a:p>
            <a:pPr algn="just"/>
            <a:endParaRPr lang="en-US" altLang="en-US" sz="1400" dirty="0" smtClean="0"/>
          </a:p>
          <a:p>
            <a:pPr algn="just"/>
            <a:endParaRPr lang="en-US" altLang="en-US" sz="1400" dirty="0"/>
          </a:p>
          <a:p>
            <a:pPr algn="just"/>
            <a:endParaRPr lang="en-US" altLang="en-US" sz="1400" dirty="0" smtClean="0"/>
          </a:p>
          <a:p>
            <a:pPr algn="just"/>
            <a:endParaRPr lang="en-US" altLang="en-US" sz="1400" dirty="0"/>
          </a:p>
          <a:p>
            <a:pPr algn="just"/>
            <a:endParaRPr lang="en-US" altLang="en-US" sz="1400" dirty="0"/>
          </a:p>
          <a:p>
            <a:pPr algn="just"/>
            <a:endParaRPr lang="en-US" altLang="en-US" sz="1400" dirty="0"/>
          </a:p>
          <a:p>
            <a:pPr lvl="1" algn="just"/>
            <a:endParaRPr lang="en-US" altLang="en-US" sz="1100" dirty="0"/>
          </a:p>
          <a:p>
            <a:pPr algn="just"/>
            <a:endParaRPr lang="en-US" altLang="en-US" sz="1400" dirty="0"/>
          </a:p>
          <a:p>
            <a:pPr algn="just"/>
            <a:endParaRPr lang="en-US" altLang="en-US" sz="1400" dirty="0"/>
          </a:p>
          <a:p>
            <a:pPr algn="just"/>
            <a:endParaRPr lang="en-US" altLang="en-US" sz="100" dirty="0"/>
          </a:p>
          <a:p>
            <a:pPr algn="just"/>
            <a:r>
              <a:rPr lang="en-US" altLang="en-US" sz="1400" dirty="0"/>
              <a:t>Any other business</a:t>
            </a:r>
            <a:endParaRPr lang="en-US" altLang="en-US" sz="1050" dirty="0"/>
          </a:p>
          <a:p>
            <a:pPr lvl="1" algn="just"/>
            <a:r>
              <a:rPr lang="en-US" altLang="en-US" sz="1100" dirty="0" smtClean="0"/>
              <a:t>?</a:t>
            </a:r>
          </a:p>
          <a:p>
            <a:pPr marL="342900" lvl="1" indent="-342900" algn="just">
              <a:buChar char="•"/>
            </a:pPr>
            <a:r>
              <a:rPr lang="en-US" altLang="en-US" sz="1400" b="1" dirty="0" smtClean="0"/>
              <a:t>Recess</a:t>
            </a:r>
            <a:endParaRPr lang="en-US" altLang="en-US" sz="1400" b="1" dirty="0"/>
          </a:p>
        </p:txBody>
      </p:sp>
      <p:sp>
        <p:nvSpPr>
          <p:cNvPr id="18437"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
        <p:nvSpPr>
          <p:cNvPr id="8" name="TextBox 7"/>
          <p:cNvSpPr txBox="1"/>
          <p:nvPr/>
        </p:nvSpPr>
        <p:spPr>
          <a:xfrm>
            <a:off x="5715000" y="5715000"/>
            <a:ext cx="2971800" cy="914400"/>
          </a:xfrm>
          <a:prstGeom prst="rect">
            <a:avLst/>
          </a:prstGeom>
          <a:noFill/>
        </p:spPr>
        <p:txBody>
          <a:bodyPr>
            <a:normAutofit fontScale="55000" lnSpcReduction="20000"/>
          </a:bodyPr>
          <a:lstStyle/>
          <a:p>
            <a:pPr>
              <a:defRPr/>
            </a:pPr>
            <a:r>
              <a:rPr lang="en-US" sz="1600" b="1" dirty="0"/>
              <a:t>Notes:  </a:t>
            </a:r>
          </a:p>
          <a:p>
            <a:pPr marL="742950" lvl="1" indent="-285750">
              <a:buFont typeface="Arial" panose="020B0604020202020204" pitchFamily="34" charset="0"/>
              <a:buChar char="•"/>
              <a:defRPr/>
            </a:pPr>
            <a:r>
              <a:rPr lang="en-US" sz="1600" b="1" dirty="0">
                <a:solidFill>
                  <a:srgbClr val="00B050"/>
                </a:solidFill>
              </a:rPr>
              <a:t>Docs in green have been presented.</a:t>
            </a:r>
          </a:p>
          <a:p>
            <a:pPr marL="742950" lvl="1" indent="-285750">
              <a:buFont typeface="Arial" panose="020B0604020202020204" pitchFamily="34" charset="0"/>
              <a:buChar char="•"/>
              <a:defRPr/>
            </a:pPr>
            <a:r>
              <a:rPr lang="en-US" sz="1600" b="1" dirty="0">
                <a:solidFill>
                  <a:srgbClr val="FF0000"/>
                </a:solidFill>
              </a:rPr>
              <a:t>Docs in red have been withdrawn.</a:t>
            </a:r>
          </a:p>
          <a:p>
            <a:pPr marL="742950" lvl="1" indent="-285750">
              <a:buFont typeface="Arial" panose="020B0604020202020204" pitchFamily="34" charset="0"/>
              <a:buChar char="•"/>
              <a:defRPr/>
            </a:pPr>
            <a:r>
              <a:rPr lang="en-US" sz="1600" b="1" dirty="0"/>
              <a:t>Docs in black have NOT been presented.</a:t>
            </a:r>
          </a:p>
          <a:p>
            <a:pPr marL="742950" lvl="1" indent="-285750">
              <a:buFont typeface="Arial" panose="020B0604020202020204" pitchFamily="34" charset="0"/>
              <a:buChar char="•"/>
              <a:defRPr/>
            </a:pPr>
            <a:r>
              <a:rPr lang="en-US" sz="1600" b="1" dirty="0">
                <a:solidFill>
                  <a:srgbClr val="FFC000"/>
                </a:solidFill>
              </a:rPr>
              <a:t>Docs in yellow were presented but need more discussion or deferred</a:t>
            </a:r>
          </a:p>
        </p:txBody>
      </p:sp>
      <p:graphicFrame>
        <p:nvGraphicFramePr>
          <p:cNvPr id="9" name="表格 10"/>
          <p:cNvGraphicFramePr>
            <a:graphicFrameLocks noGrp="1"/>
          </p:cNvGraphicFramePr>
          <p:nvPr>
            <p:extLst>
              <p:ext uri="{D42A27DB-BD31-4B8C-83A1-F6EECF244321}">
                <p14:modId xmlns:p14="http://schemas.microsoft.com/office/powerpoint/2010/main" val="302281997"/>
              </p:ext>
            </p:extLst>
          </p:nvPr>
        </p:nvGraphicFramePr>
        <p:xfrm>
          <a:off x="762000" y="3124200"/>
          <a:ext cx="8229601" cy="2044386"/>
        </p:xfrm>
        <a:graphic>
          <a:graphicData uri="http://schemas.openxmlformats.org/drawingml/2006/table">
            <a:tbl>
              <a:tblPr firstRow="1" bandRow="1">
                <a:tableStyleId>{C4B1156A-380E-4F78-BDF5-A606A8083BF9}</a:tableStyleId>
              </a:tblPr>
              <a:tblGrid>
                <a:gridCol w="731960"/>
                <a:gridCol w="1858840"/>
                <a:gridCol w="4471622"/>
                <a:gridCol w="1167179"/>
              </a:tblGrid>
              <a:tr h="245296">
                <a:tc>
                  <a:txBody>
                    <a:bodyPr/>
                    <a:lstStyle/>
                    <a:p>
                      <a:pPr algn="ctr"/>
                      <a:r>
                        <a:rPr lang="en-US" altLang="zh-CN" sz="1400" dirty="0" smtClean="0"/>
                        <a:t>DCN</a:t>
                      </a:r>
                      <a:endParaRPr lang="zh-CN" altLang="en-US" sz="1400" dirty="0"/>
                    </a:p>
                  </a:txBody>
                  <a:tcPr marL="36000" marR="36000" marT="17925" marB="17925" anchor="ctr"/>
                </a:tc>
                <a:tc>
                  <a:txBody>
                    <a:bodyPr/>
                    <a:lstStyle/>
                    <a:p>
                      <a:pPr algn="ctr"/>
                      <a:r>
                        <a:rPr lang="en-US" altLang="zh-CN" sz="1400" dirty="0" smtClean="0"/>
                        <a:t>Author</a:t>
                      </a:r>
                      <a:endParaRPr lang="zh-CN" altLang="en-US" sz="1400" dirty="0"/>
                    </a:p>
                  </a:txBody>
                  <a:tcPr marL="36000" marR="36000" marT="17925" marB="17925" anchor="ctr"/>
                </a:tc>
                <a:tc>
                  <a:txBody>
                    <a:bodyPr/>
                    <a:lstStyle/>
                    <a:p>
                      <a:pPr algn="ctr"/>
                      <a:r>
                        <a:rPr lang="en-US" altLang="zh-CN" sz="1400" dirty="0" smtClean="0"/>
                        <a:t>Title</a:t>
                      </a:r>
                      <a:endParaRPr lang="zh-CN" altLang="en-US" sz="1400" dirty="0"/>
                    </a:p>
                  </a:txBody>
                  <a:tcPr marL="36000" marR="36000" marT="17925" marB="17925" anchor="ctr"/>
                </a:tc>
                <a:tc>
                  <a:txBody>
                    <a:bodyPr/>
                    <a:lstStyle/>
                    <a:p>
                      <a:pPr marL="0" algn="ctr" defTabSz="914400" rtl="0" eaLnBrk="1" latinLnBrk="0" hangingPunct="1"/>
                      <a:r>
                        <a:rPr lang="en-US" sz="1200" kern="1200" dirty="0" smtClean="0"/>
                        <a:t>Time duration</a:t>
                      </a:r>
                      <a:endParaRPr lang="zh-CN" altLang="en-US" sz="1200" b="1" kern="1200" dirty="0">
                        <a:solidFill>
                          <a:schemeClr val="lt1"/>
                        </a:solidFill>
                        <a:latin typeface="+mn-lt"/>
                        <a:ea typeface="+mn-ea"/>
                        <a:cs typeface="+mn-cs"/>
                      </a:endParaRPr>
                    </a:p>
                  </a:txBody>
                  <a:tcPr marL="36000" marR="36000" marT="17925" marB="17925" anchor="ctr"/>
                </a:tc>
              </a:tr>
              <a:tr h="19164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21/1069</a:t>
                      </a:r>
                      <a:endParaRPr lang="zh-CN" altLang="en-US" sz="1100" kern="1200" dirty="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err="1" smtClean="0">
                          <a:solidFill>
                            <a:srgbClr val="00B050"/>
                          </a:solidFill>
                          <a:latin typeface="+mn-lt"/>
                          <a:ea typeface="+mn-ea"/>
                          <a:cs typeface="+mn-cs"/>
                        </a:rPr>
                        <a:t>Mengshi</a:t>
                      </a:r>
                      <a:r>
                        <a:rPr lang="en-US" altLang="zh-CN" sz="1100" kern="1200" dirty="0" smtClean="0">
                          <a:solidFill>
                            <a:srgbClr val="00B050"/>
                          </a:solidFill>
                          <a:latin typeface="+mn-lt"/>
                          <a:ea typeface="+mn-ea"/>
                          <a:cs typeface="+mn-cs"/>
                        </a:rPr>
                        <a:t> Hu (Huawei)</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threshold-based-sensing-measurement-follow-up</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dirty="0" smtClean="0">
                          <a:solidFill>
                            <a:srgbClr val="00B050"/>
                          </a:solidFill>
                        </a:rPr>
                        <a:t>30 mins</a:t>
                      </a:r>
                    </a:p>
                  </a:txBody>
                  <a:tcPr marL="36000" marR="36000" marT="17901" marB="17901" anchor="ctr"/>
                </a:tc>
              </a:tr>
              <a:tr h="19164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21/1071</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Solomon Trainin</a:t>
                      </a:r>
                      <a:r>
                        <a:rPr lang="en-US" altLang="zh-CN" sz="1100" kern="1200" baseline="0" dirty="0" smtClean="0">
                          <a:solidFill>
                            <a:schemeClr val="tx1"/>
                          </a:solidFill>
                          <a:latin typeface="+mn-lt"/>
                          <a:ea typeface="+mn-ea"/>
                          <a:cs typeface="+mn-cs"/>
                        </a:rPr>
                        <a:t> (Q</a:t>
                      </a:r>
                      <a:r>
                        <a:rPr lang="en-US" altLang="zh-CN" sz="1100" kern="1200" dirty="0" smtClean="0">
                          <a:solidFill>
                            <a:schemeClr val="tx1"/>
                          </a:solidFill>
                          <a:latin typeface="+mn-lt"/>
                          <a:ea typeface="+mn-ea"/>
                          <a:cs typeface="+mn-cs"/>
                        </a:rPr>
                        <a:t>ualcomm)</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Sensing measurement operation bottom up</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dirty="0" smtClean="0">
                          <a:solidFill>
                            <a:schemeClr val="tx1"/>
                          </a:solidFill>
                        </a:rPr>
                        <a:t>30 mins</a:t>
                      </a:r>
                    </a:p>
                  </a:txBody>
                  <a:tcPr marL="36000" marR="36000" marT="17901" marB="17901" anchor="ctr"/>
                </a:tc>
              </a:tr>
              <a:tr h="19164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21/1068</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Assaf Kasher </a:t>
                      </a:r>
                      <a:r>
                        <a:rPr lang="en-US" altLang="zh-CN" sz="1100" kern="1200" baseline="0" dirty="0" smtClean="0">
                          <a:solidFill>
                            <a:schemeClr val="tx1"/>
                          </a:solidFill>
                          <a:latin typeface="+mn-lt"/>
                          <a:ea typeface="+mn-ea"/>
                          <a:cs typeface="+mn-cs"/>
                        </a:rPr>
                        <a:t>(</a:t>
                      </a:r>
                      <a:r>
                        <a:rPr lang="en-US" altLang="zh-CN" sz="1100" kern="1200" baseline="0" smtClean="0">
                          <a:solidFill>
                            <a:schemeClr val="tx1"/>
                          </a:solidFill>
                          <a:latin typeface="+mn-lt"/>
                          <a:ea typeface="+mn-ea"/>
                          <a:cs typeface="+mn-cs"/>
                        </a:rPr>
                        <a:t>Q</a:t>
                      </a:r>
                      <a:r>
                        <a:rPr lang="en-US" altLang="zh-CN" sz="1100" kern="1200" smtClean="0">
                          <a:solidFill>
                            <a:schemeClr val="tx1"/>
                          </a:solidFill>
                          <a:latin typeface="+mn-lt"/>
                          <a:ea typeface="+mn-ea"/>
                          <a:cs typeface="+mn-cs"/>
                        </a:rPr>
                        <a:t>ualcomm)</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100" kern="1200" dirty="0" smtClean="0">
                          <a:solidFill>
                            <a:schemeClr val="tx1"/>
                          </a:solidFill>
                          <a:latin typeface="+mn-lt"/>
                          <a:ea typeface="+mn-ea"/>
                          <a:cs typeface="+mn-cs"/>
                        </a:rPr>
                        <a:t>A-framework-for-EDMG-monostatic-</a:t>
                      </a:r>
                      <a:r>
                        <a:rPr lang="en-US" altLang="en-US" sz="1100" kern="1200" dirty="0" err="1" smtClean="0">
                          <a:solidFill>
                            <a:schemeClr val="tx1"/>
                          </a:solidFill>
                          <a:latin typeface="+mn-lt"/>
                          <a:ea typeface="+mn-ea"/>
                          <a:cs typeface="+mn-cs"/>
                        </a:rPr>
                        <a:t>radrar</a:t>
                      </a:r>
                      <a:endParaRPr lang="en-US"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dirty="0" smtClean="0">
                          <a:solidFill>
                            <a:schemeClr val="tx1"/>
                          </a:solidFill>
                        </a:rPr>
                        <a:t>40 mins</a:t>
                      </a:r>
                    </a:p>
                  </a:txBody>
                  <a:tcPr marL="36000" marR="36000" marT="17901" marB="17901" anchor="ctr"/>
                </a:tc>
              </a:tr>
              <a:tr h="19164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21/1116</a:t>
                      </a:r>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Pu (Perry) Wang (MERL)</a:t>
                      </a: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100" kern="1200" dirty="0" smtClean="0">
                          <a:solidFill>
                            <a:schemeClr val="tx1"/>
                          </a:solidFill>
                          <a:latin typeface="+mn-lt"/>
                          <a:ea typeface="+mn-ea"/>
                          <a:cs typeface="+mn-cs"/>
                        </a:rPr>
                        <a:t>Repurposing Directional Multi-Gigabit (DMG) Beamforming Training Measurements for WLAN Sensing</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chemeClr val="tx1"/>
                          </a:solidFill>
                          <a:latin typeface="+mn-lt"/>
                          <a:ea typeface="+mn-ea"/>
                          <a:cs typeface="+mn-cs"/>
                        </a:rPr>
                        <a:t>30 mins</a:t>
                      </a:r>
                      <a:endParaRPr lang="zh-CN" altLang="en-US" sz="1100" kern="1200" dirty="0" smtClean="0">
                        <a:solidFill>
                          <a:schemeClr val="tx1"/>
                        </a:solidFill>
                        <a:latin typeface="+mn-lt"/>
                        <a:ea typeface="+mn-ea"/>
                        <a:cs typeface="+mn-cs"/>
                      </a:endParaRPr>
                    </a:p>
                  </a:txBody>
                  <a:tcPr marL="36000" marR="36000" marT="17901" marB="17901" anchor="ctr"/>
                </a:tc>
              </a:tr>
              <a:tr h="191645">
                <a:tc>
                  <a:txBody>
                    <a:bodyPr/>
                    <a:lstStyle/>
                    <a:p>
                      <a:endParaRPr lang="zh-CN" altLang="en-US" sz="1100" dirty="0">
                        <a:solidFill>
                          <a:schemeClr val="tx1"/>
                        </a:solidFill>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dirty="0" smtClean="0">
                        <a:solidFill>
                          <a:schemeClr val="tx1"/>
                        </a:solidFill>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100" dirty="0" smtClean="0"/>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dirty="0" smtClean="0">
                        <a:solidFill>
                          <a:schemeClr val="tx1"/>
                        </a:solidFill>
                      </a:endParaRPr>
                    </a:p>
                  </a:txBody>
                  <a:tcPr marL="36000" marR="36000" marT="17901" marB="17901" anchor="ctr"/>
                </a:tc>
              </a:tr>
              <a:tr h="895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dirty="0" smtClean="0">
                        <a:solidFill>
                          <a:schemeClr val="tx1"/>
                        </a:solidFill>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dirty="0" smtClean="0">
                        <a:solidFill>
                          <a:schemeClr val="tx1"/>
                        </a:solidFill>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dirty="0" smtClean="0">
                        <a:solidFill>
                          <a:schemeClr val="tx1"/>
                        </a:solidFill>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100" dirty="0" smtClean="0">
                        <a:solidFill>
                          <a:schemeClr val="tx1"/>
                        </a:solidFill>
                      </a:endParaRPr>
                    </a:p>
                  </a:txBody>
                  <a:tcPr marL="36000" marR="36000" marT="17901" marB="17901" anchor="ctr"/>
                </a:tc>
              </a:tr>
              <a:tr h="895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dirty="0" smtClean="0">
                        <a:solidFill>
                          <a:schemeClr val="tx1"/>
                        </a:solidFill>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dirty="0" smtClean="0">
                        <a:solidFill>
                          <a:schemeClr val="tx1"/>
                        </a:solidFill>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dirty="0" smtClean="0">
                        <a:solidFill>
                          <a:schemeClr val="tx1"/>
                        </a:solidFill>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100" dirty="0" smtClean="0">
                        <a:solidFill>
                          <a:schemeClr val="tx1"/>
                        </a:solidFill>
                      </a:endParaRPr>
                    </a:p>
                  </a:txBody>
                  <a:tcPr marL="36000" marR="36000" marT="17901" marB="17901" anchor="ctr"/>
                </a:tc>
              </a:tr>
              <a:tr h="89561">
                <a:tc>
                  <a:txBody>
                    <a:bodyPr/>
                    <a:lstStyle/>
                    <a:p>
                      <a:endParaRPr lang="zh-CN" altLang="en-US" sz="1100" dirty="0">
                        <a:solidFill>
                          <a:schemeClr val="tx1"/>
                        </a:solidFill>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dirty="0" smtClean="0">
                        <a:solidFill>
                          <a:schemeClr val="tx1"/>
                        </a:solidFill>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dirty="0" smtClean="0">
                        <a:solidFill>
                          <a:schemeClr val="tx1"/>
                        </a:solidFill>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100" dirty="0" smtClean="0">
                        <a:solidFill>
                          <a:schemeClr val="tx1"/>
                        </a:solidFill>
                      </a:endParaRPr>
                    </a:p>
                  </a:txBody>
                  <a:tcPr marL="36000" marR="36000" marT="17901" marB="17901" anchor="ctr"/>
                </a:tc>
              </a:tr>
            </a:tbl>
          </a:graphicData>
        </a:graphic>
      </p:graphicFrame>
    </p:spTree>
    <p:extLst>
      <p:ext uri="{BB962C8B-B14F-4D97-AF65-F5344CB8AC3E}">
        <p14:creationId xmlns:p14="http://schemas.microsoft.com/office/powerpoint/2010/main" val="5416881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Slide </a:t>
            </a:r>
            <a:fld id="{F1AB2EE6-FE30-4D0C-913B-802607E59985}" type="slidenum">
              <a:rPr lang="en-US" altLang="en-US" sz="1200" b="0" smtClean="0"/>
              <a:pPr>
                <a:spcBef>
                  <a:spcPct val="0"/>
                </a:spcBef>
                <a:buFontTx/>
                <a:buNone/>
              </a:pPr>
              <a:t>23</a:t>
            </a:fld>
            <a:endParaRPr lang="en-US" altLang="en-US" sz="1200" b="0" smtClean="0"/>
          </a:p>
        </p:txBody>
      </p:sp>
      <p:sp>
        <p:nvSpPr>
          <p:cNvPr id="21507"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buFontTx/>
              <a:buNone/>
            </a:pPr>
            <a:r>
              <a:rPr lang="en-US" altLang="zh-CN" sz="2800" dirty="0" err="1"/>
              <a:t>TGbf</a:t>
            </a:r>
            <a:r>
              <a:rPr lang="en-US" altLang="zh-CN" sz="2800" dirty="0"/>
              <a:t> </a:t>
            </a:r>
            <a:r>
              <a:rPr lang="en-US" altLang="zh-CN" sz="2800" dirty="0" smtClean="0"/>
              <a:t>Timeline</a:t>
            </a:r>
            <a:endParaRPr lang="en-US" altLang="zh-CN" sz="2800" dirty="0"/>
          </a:p>
        </p:txBody>
      </p:sp>
      <p:sp>
        <p:nvSpPr>
          <p:cNvPr id="21508" name="Rectangle 3"/>
          <p:cNvSpPr txBox="1">
            <a:spLocks noChangeArrowheads="1"/>
          </p:cNvSpPr>
          <p:nvPr/>
        </p:nvSpPr>
        <p:spPr bwMode="auto">
          <a:xfrm>
            <a:off x="685800" y="1447800"/>
            <a:ext cx="7858125"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lvl="1" algn="just"/>
            <a:r>
              <a:rPr lang="en-US" altLang="zh-CN" sz="2400" dirty="0"/>
              <a:t>PAR approved			Sep, 2020</a:t>
            </a:r>
          </a:p>
          <a:p>
            <a:pPr lvl="1" algn="just"/>
            <a:r>
              <a:rPr lang="en-US" altLang="zh-CN" sz="2400" dirty="0"/>
              <a:t>First TG meeting		Oct, 2020</a:t>
            </a:r>
          </a:p>
          <a:p>
            <a:pPr lvl="1" algn="just"/>
            <a:r>
              <a:rPr lang="en-US" altLang="zh-CN" sz="2400" dirty="0">
                <a:solidFill>
                  <a:srgbClr val="FF0000"/>
                </a:solidFill>
              </a:rPr>
              <a:t>D0.1 				</a:t>
            </a:r>
            <a:r>
              <a:rPr lang="en-US" altLang="zh-CN" sz="2400" i="1" dirty="0">
                <a:solidFill>
                  <a:srgbClr val="FF0000"/>
                </a:solidFill>
              </a:rPr>
              <a:t>Jan, 2022</a:t>
            </a:r>
          </a:p>
          <a:p>
            <a:pPr lvl="1" algn="just"/>
            <a:r>
              <a:rPr lang="en-US" altLang="zh-CN" sz="2400" dirty="0"/>
              <a:t>Initial Letter Ballot (D1.0)	</a:t>
            </a:r>
            <a:r>
              <a:rPr lang="en-US" altLang="zh-CN" sz="2400" i="1" dirty="0"/>
              <a:t>Jul, 2022 </a:t>
            </a:r>
          </a:p>
          <a:p>
            <a:pPr lvl="1" algn="just"/>
            <a:r>
              <a:rPr lang="en-US" altLang="zh-CN" sz="2400" dirty="0"/>
              <a:t>Recirculation LB (D2.0)	</a:t>
            </a:r>
            <a:r>
              <a:rPr lang="en-US" altLang="zh-CN" sz="2400" i="1" dirty="0"/>
              <a:t>Jan, 2023</a:t>
            </a:r>
          </a:p>
          <a:p>
            <a:pPr lvl="1" algn="just"/>
            <a:r>
              <a:rPr lang="en-US" altLang="zh-CN" sz="2400" dirty="0"/>
              <a:t>Recirculation LB (D3.0)	</a:t>
            </a:r>
            <a:r>
              <a:rPr lang="en-US" altLang="zh-CN" sz="2400" i="1" dirty="0"/>
              <a:t>May, 2023</a:t>
            </a:r>
          </a:p>
          <a:p>
            <a:pPr lvl="1" algn="just"/>
            <a:r>
              <a:rPr lang="en-US" altLang="zh-CN" sz="2400" dirty="0"/>
              <a:t>Initial SA Ballot (D4.0)		Sep 2023</a:t>
            </a:r>
          </a:p>
          <a:p>
            <a:pPr lvl="1" algn="just"/>
            <a:r>
              <a:rPr lang="en-US" altLang="zh-CN" sz="2400" dirty="0"/>
              <a:t>Final 802.11 WG approval	</a:t>
            </a:r>
            <a:r>
              <a:rPr lang="en-US" altLang="zh-CN" sz="2400" i="1" dirty="0"/>
              <a:t>July 2024 </a:t>
            </a:r>
          </a:p>
          <a:p>
            <a:pPr lvl="1" algn="just"/>
            <a:r>
              <a:rPr lang="en-US" altLang="zh-CN" sz="2400" dirty="0"/>
              <a:t>802 EC approval		</a:t>
            </a:r>
            <a:r>
              <a:rPr lang="en-US" altLang="zh-CN" sz="2400" i="1" dirty="0"/>
              <a:t>July 2024 </a:t>
            </a:r>
          </a:p>
          <a:p>
            <a:pPr lvl="1" algn="just"/>
            <a:r>
              <a:rPr lang="en-US" altLang="zh-CN" sz="2400" dirty="0" err="1"/>
              <a:t>RevCom</a:t>
            </a:r>
            <a:r>
              <a:rPr lang="en-US" altLang="zh-CN" sz="2400" dirty="0"/>
              <a:t> and SASB approval	Sep 2024</a:t>
            </a:r>
          </a:p>
        </p:txBody>
      </p:sp>
      <p:sp>
        <p:nvSpPr>
          <p:cNvPr id="21509"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Tree>
    <p:extLst>
      <p:ext uri="{BB962C8B-B14F-4D97-AF65-F5344CB8AC3E}">
        <p14:creationId xmlns:p14="http://schemas.microsoft.com/office/powerpoint/2010/main" val="214605790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Slide </a:t>
            </a:r>
            <a:fld id="{5C8B59EB-F2FC-4F2B-B19D-A93850D93E02}" type="slidenum">
              <a:rPr lang="en-US" altLang="en-US" sz="1200" b="0" smtClean="0"/>
              <a:pPr>
                <a:spcBef>
                  <a:spcPct val="0"/>
                </a:spcBef>
                <a:buFontTx/>
                <a:buNone/>
              </a:pPr>
              <a:t>24</a:t>
            </a:fld>
            <a:endParaRPr lang="en-US" altLang="en-US" sz="1200" b="0" smtClean="0"/>
          </a:p>
        </p:txBody>
      </p:sp>
      <p:sp>
        <p:nvSpPr>
          <p:cNvPr id="26627"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a:solidFill>
                  <a:schemeClr val="tx2"/>
                </a:solidFill>
              </a:rPr>
              <a:t>Call for contribution </a:t>
            </a:r>
          </a:p>
        </p:txBody>
      </p:sp>
      <p:sp>
        <p:nvSpPr>
          <p:cNvPr id="26628" name="Rectangle 3"/>
          <p:cNvSpPr txBox="1">
            <a:spLocks noChangeArrowheads="1"/>
          </p:cNvSpPr>
          <p:nvPr/>
        </p:nvSpPr>
        <p:spPr bwMode="auto">
          <a:xfrm>
            <a:off x="685800" y="1676400"/>
            <a:ext cx="77724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r>
              <a:rPr lang="en-US" altLang="zh-CN" sz="2000"/>
              <a:t>Call for submissions for the following topics</a:t>
            </a:r>
          </a:p>
          <a:p>
            <a:pPr lvl="1" algn="just"/>
            <a:r>
              <a:rPr lang="en-US" altLang="zh-CN" sz="1800"/>
              <a:t>Usage models, use cases  (Need documentation and need someone to champion)</a:t>
            </a:r>
          </a:p>
          <a:p>
            <a:pPr lvl="1" algn="just"/>
            <a:r>
              <a:rPr lang="en-US" altLang="zh-CN" sz="1800"/>
              <a:t>Functional requirements (Need documentation and need someone to champion)</a:t>
            </a:r>
          </a:p>
          <a:p>
            <a:pPr lvl="1" algn="just"/>
            <a:r>
              <a:rPr lang="en-US" altLang="zh-CN" sz="1800"/>
              <a:t>Channel model (Need documentation and need someone to champion)</a:t>
            </a:r>
          </a:p>
          <a:p>
            <a:pPr lvl="1" algn="just"/>
            <a:r>
              <a:rPr lang="en-US" altLang="zh-CN" sz="1800"/>
              <a:t>Evaluation methodology (Need documentation and need someone to champion)</a:t>
            </a:r>
          </a:p>
          <a:p>
            <a:pPr lvl="1" algn="just"/>
            <a:r>
              <a:rPr lang="en-US" altLang="zh-CN" sz="1800"/>
              <a:t>Measurement and evaluation results</a:t>
            </a:r>
          </a:p>
          <a:p>
            <a:pPr lvl="1" algn="just"/>
            <a:r>
              <a:rPr lang="en-US" altLang="zh-CN" sz="1800"/>
              <a:t>Technology and standardization gaps to support WLAN sensing</a:t>
            </a:r>
          </a:p>
          <a:p>
            <a:pPr lvl="1" algn="just"/>
            <a:r>
              <a:rPr lang="en-US" altLang="zh-CN" sz="1800"/>
              <a:t>Other?</a:t>
            </a:r>
          </a:p>
        </p:txBody>
      </p:sp>
      <p:sp>
        <p:nvSpPr>
          <p:cNvPr id="26629"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Tree>
    <p:extLst>
      <p:ext uri="{BB962C8B-B14F-4D97-AF65-F5344CB8AC3E}">
        <p14:creationId xmlns:p14="http://schemas.microsoft.com/office/powerpoint/2010/main" val="39290441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Slide </a:t>
            </a:r>
            <a:fld id="{79364212-B632-40D2-A347-AF280E1ABC9C}" type="slidenum">
              <a:rPr lang="en-US" altLang="en-US" sz="1200" b="0" smtClean="0"/>
              <a:pPr>
                <a:spcBef>
                  <a:spcPct val="0"/>
                </a:spcBef>
                <a:buFontTx/>
                <a:buNone/>
              </a:pPr>
              <a:t>25</a:t>
            </a:fld>
            <a:endParaRPr lang="en-US" altLang="en-US" sz="1200" b="0" smtClean="0"/>
          </a:p>
        </p:txBody>
      </p:sp>
      <p:sp>
        <p:nvSpPr>
          <p:cNvPr id="27651"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
        <p:nvSpPr>
          <p:cNvPr id="27652"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zh-CN" sz="3200"/>
              <a:t>Teleconference Times</a:t>
            </a:r>
            <a:endParaRPr lang="en-US" altLang="en-US" sz="3200">
              <a:solidFill>
                <a:schemeClr val="tx2"/>
              </a:solidFill>
            </a:endParaRPr>
          </a:p>
        </p:txBody>
      </p:sp>
      <p:sp>
        <p:nvSpPr>
          <p:cNvPr id="10" name="Rectangle 3"/>
          <p:cNvSpPr txBox="1">
            <a:spLocks noChangeArrowheads="1"/>
          </p:cNvSpPr>
          <p:nvPr/>
        </p:nvSpPr>
        <p:spPr bwMode="auto">
          <a:xfrm>
            <a:off x="685800" y="1371600"/>
            <a:ext cx="77724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defTabSz="449263">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228600" indent="-285750" defTabSz="449263">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defTabSz="449263">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defTabSz="449263">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defTabSz="449263">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lvl="1" indent="-228600" algn="just">
              <a:spcBef>
                <a:spcPct val="0"/>
              </a:spcBef>
              <a:spcAft>
                <a:spcPts val="600"/>
              </a:spcAft>
              <a:buClr>
                <a:srgbClr val="000000"/>
              </a:buClr>
              <a:buFont typeface="Arial" panose="020B0604020202020204" pitchFamily="34" charset="0"/>
              <a:buChar char="•"/>
              <a:defRPr/>
            </a:pPr>
            <a:r>
              <a:rPr lang="en-US" altLang="zh-CN" sz="2400" b="1" dirty="0" smtClean="0">
                <a:cs typeface="Times New Roman" panose="02020603050405020304" pitchFamily="18" charset="0"/>
              </a:rPr>
              <a:t>Confirmed:</a:t>
            </a:r>
          </a:p>
          <a:p>
            <a:pPr marL="685800" lvl="2" indent="-285750" algn="just">
              <a:spcBef>
                <a:spcPct val="0"/>
              </a:spcBef>
              <a:spcAft>
                <a:spcPts val="600"/>
              </a:spcAft>
              <a:buClr>
                <a:srgbClr val="000000"/>
              </a:buClr>
              <a:buFont typeface="Times New Roman" panose="02020603050405020304" pitchFamily="18" charset="0"/>
              <a:buChar char="―"/>
              <a:defRPr/>
            </a:pPr>
            <a:r>
              <a:rPr lang="en-US" altLang="zh-CN" sz="1800" b="1" dirty="0">
                <a:cs typeface="Times New Roman" panose="02020603050405020304" pitchFamily="18" charset="0"/>
              </a:rPr>
              <a:t>July </a:t>
            </a:r>
            <a:r>
              <a:rPr lang="en-US" altLang="zh-CN" sz="1800" b="1" dirty="0" smtClean="0">
                <a:cs typeface="Times New Roman" panose="02020603050405020304" pitchFamily="18" charset="0"/>
              </a:rPr>
              <a:t>13 </a:t>
            </a:r>
            <a:r>
              <a:rPr lang="en-US" altLang="zh-CN" sz="1800" b="1" dirty="0">
                <a:cs typeface="Times New Roman" panose="02020603050405020304" pitchFamily="18" charset="0"/>
              </a:rPr>
              <a:t>(Tuesday), 9am - 11:00pm ET </a:t>
            </a:r>
            <a:r>
              <a:rPr lang="en-US" altLang="zh-CN" sz="1800" b="1" dirty="0" smtClean="0">
                <a:cs typeface="Times New Roman" panose="02020603050405020304" pitchFamily="18" charset="0"/>
              </a:rPr>
              <a:t>-------------July Plenary</a:t>
            </a:r>
            <a:endParaRPr lang="en-US" altLang="zh-CN" sz="1800" b="1" dirty="0">
              <a:cs typeface="Times New Roman" panose="02020603050405020304" pitchFamily="18" charset="0"/>
            </a:endParaRPr>
          </a:p>
          <a:p>
            <a:pPr marL="685800" lvl="2" indent="-285750" algn="just">
              <a:spcBef>
                <a:spcPct val="0"/>
              </a:spcBef>
              <a:spcAft>
                <a:spcPts val="600"/>
              </a:spcAft>
              <a:buClr>
                <a:srgbClr val="000000"/>
              </a:buClr>
              <a:buFont typeface="Times New Roman" panose="02020603050405020304" pitchFamily="18" charset="0"/>
              <a:buChar char="―"/>
              <a:defRPr/>
            </a:pPr>
            <a:r>
              <a:rPr lang="en-US" altLang="zh-CN" sz="1800" b="1" dirty="0">
                <a:cs typeface="Times New Roman" panose="02020603050405020304" pitchFamily="18" charset="0"/>
              </a:rPr>
              <a:t>July </a:t>
            </a:r>
            <a:r>
              <a:rPr lang="en-US" altLang="zh-CN" sz="1800" b="1" dirty="0" smtClean="0">
                <a:cs typeface="Times New Roman" panose="02020603050405020304" pitchFamily="18" charset="0"/>
              </a:rPr>
              <a:t>16 </a:t>
            </a:r>
            <a:r>
              <a:rPr lang="en-US" altLang="zh-CN" sz="1800" b="1" dirty="0">
                <a:cs typeface="Times New Roman" panose="02020603050405020304" pitchFamily="18" charset="0"/>
              </a:rPr>
              <a:t>(Friday), 9am - 11:00pm ET ------------- July Plenary</a:t>
            </a:r>
          </a:p>
          <a:p>
            <a:pPr marL="685800" lvl="2" indent="-285750" algn="just">
              <a:spcBef>
                <a:spcPct val="0"/>
              </a:spcBef>
              <a:spcAft>
                <a:spcPts val="600"/>
              </a:spcAft>
              <a:buClr>
                <a:srgbClr val="000000"/>
              </a:buClr>
              <a:buFont typeface="Times New Roman" panose="02020603050405020304" pitchFamily="18" charset="0"/>
              <a:buChar char="―"/>
              <a:defRPr/>
            </a:pPr>
            <a:r>
              <a:rPr lang="en-US" altLang="zh-CN" sz="1800" b="1" dirty="0">
                <a:cs typeface="Times New Roman" panose="02020603050405020304" pitchFamily="18" charset="0"/>
              </a:rPr>
              <a:t>July </a:t>
            </a:r>
            <a:r>
              <a:rPr lang="en-US" altLang="zh-CN" sz="1800" b="1" dirty="0" smtClean="0">
                <a:cs typeface="Times New Roman" panose="02020603050405020304" pitchFamily="18" charset="0"/>
              </a:rPr>
              <a:t>19 </a:t>
            </a:r>
            <a:r>
              <a:rPr lang="en-US" altLang="zh-CN" sz="1800" b="1" dirty="0">
                <a:cs typeface="Times New Roman" panose="02020603050405020304" pitchFamily="18" charset="0"/>
              </a:rPr>
              <a:t>(Monday), 9am - 11:00pm ET ------------- July Plenary</a:t>
            </a:r>
          </a:p>
          <a:p>
            <a:pPr marL="685800" lvl="2" indent="-285750" algn="just">
              <a:spcBef>
                <a:spcPct val="0"/>
              </a:spcBef>
              <a:spcAft>
                <a:spcPts val="600"/>
              </a:spcAft>
              <a:buClr>
                <a:srgbClr val="000000"/>
              </a:buClr>
              <a:buFont typeface="Times New Roman" panose="02020603050405020304" pitchFamily="18" charset="0"/>
              <a:buChar char="―"/>
              <a:defRPr/>
            </a:pPr>
            <a:endParaRPr lang="en-US" altLang="zh-CN" sz="1800" b="1" dirty="0">
              <a:cs typeface="Times New Roman" panose="02020603050405020304" pitchFamily="18" charset="0"/>
            </a:endParaRPr>
          </a:p>
          <a:p>
            <a:pPr marL="685800" lvl="2" indent="-285750" algn="just">
              <a:spcBef>
                <a:spcPct val="0"/>
              </a:spcBef>
              <a:spcAft>
                <a:spcPts val="600"/>
              </a:spcAft>
              <a:buFont typeface="Times New Roman" panose="02020603050405020304" pitchFamily="18" charset="0"/>
              <a:buChar char="―"/>
              <a:defRPr/>
            </a:pPr>
            <a:endParaRPr lang="en-US" altLang="zh-CN" sz="1800" b="1" dirty="0">
              <a:cs typeface="Times New Roman" panose="02020603050405020304" pitchFamily="18" charset="0"/>
            </a:endParaRPr>
          </a:p>
          <a:p>
            <a:pPr marL="685800" lvl="2" indent="-285750" algn="just">
              <a:spcBef>
                <a:spcPct val="0"/>
              </a:spcBef>
              <a:spcAft>
                <a:spcPts val="600"/>
              </a:spcAft>
              <a:buFont typeface="Times New Roman" panose="02020603050405020304" pitchFamily="18" charset="0"/>
              <a:buChar char="―"/>
              <a:defRPr/>
            </a:pPr>
            <a:r>
              <a:rPr lang="en-US" altLang="zh-CN" sz="1800" b="1" dirty="0">
                <a:cs typeface="Times New Roman" panose="02020603050405020304" pitchFamily="18" charset="0"/>
              </a:rPr>
              <a:t>July      27   (Tuesday), 10am - 12:00pm ET</a:t>
            </a:r>
          </a:p>
          <a:p>
            <a:pPr marL="685800" lvl="2" indent="-285750" algn="just">
              <a:spcBef>
                <a:spcPct val="0"/>
              </a:spcBef>
              <a:spcAft>
                <a:spcPts val="600"/>
              </a:spcAft>
              <a:buFont typeface="Times New Roman" panose="02020603050405020304" pitchFamily="18" charset="0"/>
              <a:buChar char="―"/>
              <a:defRPr/>
            </a:pPr>
            <a:r>
              <a:rPr lang="en-US" altLang="zh-CN" sz="1800" b="1" strike="sngStrike" dirty="0">
                <a:solidFill>
                  <a:srgbClr val="FF0000"/>
                </a:solidFill>
                <a:cs typeface="Times New Roman" panose="02020603050405020304" pitchFamily="18" charset="0"/>
              </a:rPr>
              <a:t>August 3   (Tuesday), 10am - 12:00pm ET</a:t>
            </a:r>
          </a:p>
          <a:p>
            <a:pPr marL="685800" lvl="2" indent="-285750" algn="just">
              <a:spcBef>
                <a:spcPct val="0"/>
              </a:spcBef>
              <a:spcAft>
                <a:spcPts val="600"/>
              </a:spcAft>
              <a:buFont typeface="Times New Roman" panose="02020603050405020304" pitchFamily="18" charset="0"/>
              <a:buChar char="―"/>
              <a:defRPr/>
            </a:pPr>
            <a:r>
              <a:rPr lang="en-US" altLang="zh-CN" sz="1800" b="1" dirty="0">
                <a:cs typeface="Times New Roman" panose="02020603050405020304" pitchFamily="18" charset="0"/>
              </a:rPr>
              <a:t>August 10   (Tuesday), 10am - 12:00pm ET</a:t>
            </a:r>
          </a:p>
          <a:p>
            <a:pPr marL="685800" lvl="2" indent="-285750" algn="just">
              <a:spcBef>
                <a:spcPct val="0"/>
              </a:spcBef>
              <a:spcAft>
                <a:spcPts val="600"/>
              </a:spcAft>
              <a:buFont typeface="Times New Roman" panose="02020603050405020304" pitchFamily="18" charset="0"/>
              <a:buChar char="―"/>
              <a:defRPr/>
            </a:pPr>
            <a:r>
              <a:rPr lang="en-US" altLang="zh-CN" sz="1800" b="1" dirty="0">
                <a:cs typeface="Times New Roman" panose="02020603050405020304" pitchFamily="18" charset="0"/>
              </a:rPr>
              <a:t>August 17   (Tuesday), 10am - 12:00pm ET</a:t>
            </a:r>
          </a:p>
          <a:p>
            <a:pPr marL="685800" lvl="2" indent="-285750" algn="just">
              <a:spcBef>
                <a:spcPct val="0"/>
              </a:spcBef>
              <a:spcAft>
                <a:spcPts val="600"/>
              </a:spcAft>
              <a:buFont typeface="Times New Roman" panose="02020603050405020304" pitchFamily="18" charset="0"/>
              <a:buChar char="―"/>
              <a:defRPr/>
            </a:pPr>
            <a:r>
              <a:rPr lang="en-US" altLang="zh-CN" sz="1800" b="1" dirty="0">
                <a:cs typeface="Times New Roman" panose="02020603050405020304" pitchFamily="18" charset="0"/>
              </a:rPr>
              <a:t>August 24   (Tuesday), 10am - 12:00pm ET</a:t>
            </a:r>
          </a:p>
          <a:p>
            <a:pPr marL="685800" lvl="2" indent="-285750" algn="just">
              <a:spcBef>
                <a:spcPct val="0"/>
              </a:spcBef>
              <a:spcAft>
                <a:spcPts val="600"/>
              </a:spcAft>
              <a:buFont typeface="Times New Roman" panose="02020603050405020304" pitchFamily="18" charset="0"/>
              <a:buChar char="―"/>
              <a:defRPr/>
            </a:pPr>
            <a:r>
              <a:rPr lang="en-US" altLang="zh-CN" sz="1800" b="1" dirty="0">
                <a:cs typeface="Times New Roman" panose="02020603050405020304" pitchFamily="18" charset="0"/>
              </a:rPr>
              <a:t>August 31   (Tuesday), 10am - 12:00pm ET</a:t>
            </a:r>
          </a:p>
          <a:p>
            <a:pPr marL="685800" lvl="2" indent="-285750" algn="just">
              <a:spcBef>
                <a:spcPct val="0"/>
              </a:spcBef>
              <a:spcAft>
                <a:spcPts val="600"/>
              </a:spcAft>
              <a:buFont typeface="Times New Roman" panose="02020603050405020304" pitchFamily="18" charset="0"/>
              <a:buChar char="―"/>
              <a:defRPr/>
            </a:pPr>
            <a:r>
              <a:rPr lang="en-US" altLang="zh-CN" sz="1800" b="1" dirty="0">
                <a:cs typeface="Times New Roman" panose="02020603050405020304" pitchFamily="18" charset="0"/>
              </a:rPr>
              <a:t>September 7   (Tuesday), 10am - 12:00pm </a:t>
            </a:r>
            <a:r>
              <a:rPr lang="en-US" altLang="zh-CN" sz="1800" b="1" dirty="0" smtClean="0">
                <a:cs typeface="Times New Roman" panose="02020603050405020304" pitchFamily="18" charset="0"/>
              </a:rPr>
              <a:t>ET</a:t>
            </a:r>
            <a:endParaRPr lang="en-US" altLang="zh-CN" sz="2400" b="1" dirty="0" smtClean="0">
              <a:cs typeface="Times New Roman" panose="02020603050405020304" pitchFamily="18" charset="0"/>
            </a:endParaRPr>
          </a:p>
        </p:txBody>
      </p:sp>
    </p:spTree>
    <p:extLst>
      <p:ext uri="{BB962C8B-B14F-4D97-AF65-F5344CB8AC3E}">
        <p14:creationId xmlns:p14="http://schemas.microsoft.com/office/powerpoint/2010/main" val="39907964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Slide </a:t>
            </a:r>
            <a:fld id="{FC4ED637-7F2E-41AD-AE0D-FC461299F22A}" type="slidenum">
              <a:rPr lang="en-US" altLang="en-US" sz="1200" b="0" smtClean="0"/>
              <a:pPr>
                <a:spcBef>
                  <a:spcPct val="0"/>
                </a:spcBef>
                <a:buFontTx/>
                <a:buNone/>
              </a:pPr>
              <a:t>26</a:t>
            </a:fld>
            <a:endParaRPr lang="en-US" altLang="en-US" sz="1200" b="0" smtClean="0"/>
          </a:p>
        </p:txBody>
      </p:sp>
      <p:sp>
        <p:nvSpPr>
          <p:cNvPr id="18435"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dirty="0">
                <a:solidFill>
                  <a:schemeClr val="tx2"/>
                </a:solidFill>
              </a:rPr>
              <a:t>Agenda items on </a:t>
            </a:r>
            <a:r>
              <a:rPr lang="en-US" altLang="en-US" sz="3000" dirty="0" smtClean="0">
                <a:solidFill>
                  <a:srgbClr val="0000FF"/>
                </a:solidFill>
                <a:cs typeface="Times New Roman" panose="02020603050405020304" pitchFamily="18" charset="0"/>
              </a:rPr>
              <a:t>July 19</a:t>
            </a:r>
            <a:endParaRPr lang="en-US" altLang="en-US" sz="3000" dirty="0">
              <a:solidFill>
                <a:srgbClr val="0000FF"/>
              </a:solidFill>
              <a:cs typeface="Times New Roman" panose="02020603050405020304" pitchFamily="18" charset="0"/>
            </a:endParaRPr>
          </a:p>
        </p:txBody>
      </p:sp>
      <p:sp>
        <p:nvSpPr>
          <p:cNvPr id="18436" name="Rectangle 3"/>
          <p:cNvSpPr txBox="1">
            <a:spLocks noChangeArrowheads="1"/>
          </p:cNvSpPr>
          <p:nvPr/>
        </p:nvSpPr>
        <p:spPr bwMode="auto">
          <a:xfrm>
            <a:off x="685800" y="1295400"/>
            <a:ext cx="8153400" cy="5149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just"/>
            <a:r>
              <a:rPr lang="en-US" altLang="en-US" sz="1400" dirty="0"/>
              <a:t>Call the meeting to order</a:t>
            </a:r>
          </a:p>
          <a:p>
            <a:pPr algn="just"/>
            <a:r>
              <a:rPr lang="en-US" altLang="en-US" sz="1400" dirty="0"/>
              <a:t>Patent policy and logistics</a:t>
            </a:r>
          </a:p>
          <a:p>
            <a:r>
              <a:rPr lang="en-US" altLang="zh-CN" sz="1400" dirty="0" err="1" smtClean="0"/>
              <a:t>TGbf</a:t>
            </a:r>
            <a:r>
              <a:rPr lang="en-US" altLang="zh-CN" sz="1400" dirty="0" smtClean="0"/>
              <a:t> Timeline</a:t>
            </a:r>
            <a:endParaRPr lang="en-US" altLang="zh-CN" sz="1400" dirty="0"/>
          </a:p>
          <a:p>
            <a:pPr algn="just"/>
            <a:r>
              <a:rPr lang="en-US" altLang="en-US" sz="1400" dirty="0" smtClean="0"/>
              <a:t>Call </a:t>
            </a:r>
            <a:r>
              <a:rPr lang="en-US" altLang="en-US" sz="1400" dirty="0"/>
              <a:t>for contribution</a:t>
            </a:r>
          </a:p>
          <a:p>
            <a:pPr algn="just"/>
            <a:r>
              <a:rPr lang="en-US" altLang="en-US" sz="1400" dirty="0"/>
              <a:t>Teleconference </a:t>
            </a:r>
            <a:r>
              <a:rPr lang="en-US" altLang="en-US" sz="1400" dirty="0" smtClean="0"/>
              <a:t>Times</a:t>
            </a:r>
          </a:p>
          <a:p>
            <a:pPr algn="just"/>
            <a:r>
              <a:rPr lang="en-US" altLang="zh-CN" sz="1400" dirty="0" smtClean="0"/>
              <a:t>Motion (</a:t>
            </a:r>
            <a:r>
              <a:rPr lang="en-US" altLang="zh-CN" sz="1400" dirty="0" smtClean="0">
                <a:solidFill>
                  <a:srgbClr val="0000FF"/>
                </a:solidFill>
              </a:rPr>
              <a:t>20-24</a:t>
            </a:r>
            <a:r>
              <a:rPr lang="en-US" altLang="zh-CN" sz="1400" dirty="0" smtClean="0"/>
              <a:t>)</a:t>
            </a:r>
            <a:endParaRPr lang="en-US" altLang="en-US" sz="1400" dirty="0" smtClean="0"/>
          </a:p>
          <a:p>
            <a:pPr algn="just"/>
            <a:r>
              <a:rPr lang="en-US" altLang="en-US" sz="1400" dirty="0" smtClean="0"/>
              <a:t>Presentation </a:t>
            </a:r>
            <a:r>
              <a:rPr lang="en-US" altLang="en-US" sz="1400" dirty="0"/>
              <a:t>of </a:t>
            </a:r>
            <a:r>
              <a:rPr lang="en-US" altLang="en-US" sz="1400" dirty="0" smtClean="0"/>
              <a:t>submissions</a:t>
            </a:r>
          </a:p>
          <a:p>
            <a:pPr algn="just"/>
            <a:endParaRPr lang="en-US" altLang="en-US" sz="1400" dirty="0"/>
          </a:p>
          <a:p>
            <a:pPr algn="just"/>
            <a:endParaRPr lang="en-US" altLang="en-US" sz="1400" dirty="0" smtClean="0"/>
          </a:p>
          <a:p>
            <a:pPr algn="just"/>
            <a:endParaRPr lang="en-US" altLang="en-US" sz="1400" dirty="0"/>
          </a:p>
          <a:p>
            <a:pPr algn="just"/>
            <a:endParaRPr lang="en-US" altLang="en-US" sz="1400" dirty="0" smtClean="0"/>
          </a:p>
          <a:p>
            <a:pPr algn="just"/>
            <a:endParaRPr lang="en-US" altLang="en-US" sz="1400" dirty="0"/>
          </a:p>
          <a:p>
            <a:pPr algn="just"/>
            <a:endParaRPr lang="en-US" altLang="en-US" sz="1400" dirty="0"/>
          </a:p>
          <a:p>
            <a:pPr algn="just"/>
            <a:endParaRPr lang="en-US" altLang="en-US" sz="1400" dirty="0"/>
          </a:p>
          <a:p>
            <a:pPr lvl="1" algn="just"/>
            <a:endParaRPr lang="en-US" altLang="en-US" sz="1100" dirty="0"/>
          </a:p>
          <a:p>
            <a:pPr algn="just"/>
            <a:endParaRPr lang="en-US" altLang="en-US" sz="1400" dirty="0"/>
          </a:p>
          <a:p>
            <a:pPr algn="just"/>
            <a:endParaRPr lang="en-US" altLang="en-US" sz="1400" dirty="0"/>
          </a:p>
          <a:p>
            <a:pPr algn="just"/>
            <a:endParaRPr lang="en-US" altLang="en-US" sz="100" dirty="0"/>
          </a:p>
          <a:p>
            <a:pPr algn="just"/>
            <a:r>
              <a:rPr lang="en-US" altLang="en-US" sz="1400" dirty="0"/>
              <a:t>Any other business</a:t>
            </a:r>
            <a:endParaRPr lang="en-US" altLang="en-US" sz="1050" dirty="0"/>
          </a:p>
          <a:p>
            <a:pPr lvl="1" algn="just"/>
            <a:r>
              <a:rPr lang="en-US" altLang="en-US" sz="1100" dirty="0" smtClean="0"/>
              <a:t>?</a:t>
            </a:r>
          </a:p>
          <a:p>
            <a:pPr marL="342900" lvl="1" indent="-342900" algn="just">
              <a:buChar char="•"/>
            </a:pPr>
            <a:r>
              <a:rPr lang="en-US" altLang="en-US" sz="1400" b="1" dirty="0" smtClean="0"/>
              <a:t>Adjourn</a:t>
            </a:r>
            <a:endParaRPr lang="en-US" altLang="en-US" sz="1400" b="1" dirty="0"/>
          </a:p>
        </p:txBody>
      </p:sp>
      <p:sp>
        <p:nvSpPr>
          <p:cNvPr id="18437"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
        <p:nvSpPr>
          <p:cNvPr id="8" name="TextBox 7"/>
          <p:cNvSpPr txBox="1"/>
          <p:nvPr/>
        </p:nvSpPr>
        <p:spPr>
          <a:xfrm>
            <a:off x="5715000" y="5715000"/>
            <a:ext cx="2971800" cy="914400"/>
          </a:xfrm>
          <a:prstGeom prst="rect">
            <a:avLst/>
          </a:prstGeom>
          <a:noFill/>
        </p:spPr>
        <p:txBody>
          <a:bodyPr>
            <a:normAutofit fontScale="55000" lnSpcReduction="20000"/>
          </a:bodyPr>
          <a:lstStyle/>
          <a:p>
            <a:pPr>
              <a:defRPr/>
            </a:pPr>
            <a:r>
              <a:rPr lang="en-US" sz="1600" b="1" dirty="0"/>
              <a:t>Notes:  </a:t>
            </a:r>
          </a:p>
          <a:p>
            <a:pPr marL="742950" lvl="1" indent="-285750">
              <a:buFont typeface="Arial" panose="020B0604020202020204" pitchFamily="34" charset="0"/>
              <a:buChar char="•"/>
              <a:defRPr/>
            </a:pPr>
            <a:r>
              <a:rPr lang="en-US" sz="1600" b="1" dirty="0">
                <a:solidFill>
                  <a:srgbClr val="00B050"/>
                </a:solidFill>
              </a:rPr>
              <a:t>Docs in green have been presented.</a:t>
            </a:r>
          </a:p>
          <a:p>
            <a:pPr marL="742950" lvl="1" indent="-285750">
              <a:buFont typeface="Arial" panose="020B0604020202020204" pitchFamily="34" charset="0"/>
              <a:buChar char="•"/>
              <a:defRPr/>
            </a:pPr>
            <a:r>
              <a:rPr lang="en-US" sz="1600" b="1" dirty="0">
                <a:solidFill>
                  <a:srgbClr val="FF0000"/>
                </a:solidFill>
              </a:rPr>
              <a:t>Docs in red have been withdrawn.</a:t>
            </a:r>
          </a:p>
          <a:p>
            <a:pPr marL="742950" lvl="1" indent="-285750">
              <a:buFont typeface="Arial" panose="020B0604020202020204" pitchFamily="34" charset="0"/>
              <a:buChar char="•"/>
              <a:defRPr/>
            </a:pPr>
            <a:r>
              <a:rPr lang="en-US" sz="1600" b="1" dirty="0"/>
              <a:t>Docs in black have NOT been presented.</a:t>
            </a:r>
          </a:p>
          <a:p>
            <a:pPr marL="742950" lvl="1" indent="-285750">
              <a:buFont typeface="Arial" panose="020B0604020202020204" pitchFamily="34" charset="0"/>
              <a:buChar char="•"/>
              <a:defRPr/>
            </a:pPr>
            <a:r>
              <a:rPr lang="en-US" sz="1600" b="1" dirty="0">
                <a:solidFill>
                  <a:srgbClr val="FFC000"/>
                </a:solidFill>
              </a:rPr>
              <a:t>Docs in yellow were presented but need more discussion or deferred</a:t>
            </a:r>
          </a:p>
        </p:txBody>
      </p:sp>
      <p:graphicFrame>
        <p:nvGraphicFramePr>
          <p:cNvPr id="9" name="表格 10"/>
          <p:cNvGraphicFramePr>
            <a:graphicFrameLocks noGrp="1"/>
          </p:cNvGraphicFramePr>
          <p:nvPr>
            <p:extLst>
              <p:ext uri="{D42A27DB-BD31-4B8C-83A1-F6EECF244321}">
                <p14:modId xmlns:p14="http://schemas.microsoft.com/office/powerpoint/2010/main" val="1979279937"/>
              </p:ext>
            </p:extLst>
          </p:nvPr>
        </p:nvGraphicFramePr>
        <p:xfrm>
          <a:off x="762000" y="3253812"/>
          <a:ext cx="8229601" cy="2247828"/>
        </p:xfrm>
        <a:graphic>
          <a:graphicData uri="http://schemas.openxmlformats.org/drawingml/2006/table">
            <a:tbl>
              <a:tblPr firstRow="1" bandRow="1">
                <a:tableStyleId>{C4B1156A-380E-4F78-BDF5-A606A8083BF9}</a:tableStyleId>
              </a:tblPr>
              <a:tblGrid>
                <a:gridCol w="731960"/>
                <a:gridCol w="1858840"/>
                <a:gridCol w="4471622"/>
                <a:gridCol w="1167179"/>
              </a:tblGrid>
              <a:tr h="245296">
                <a:tc>
                  <a:txBody>
                    <a:bodyPr/>
                    <a:lstStyle/>
                    <a:p>
                      <a:pPr algn="ctr"/>
                      <a:r>
                        <a:rPr lang="en-US" altLang="zh-CN" sz="1400" dirty="0" smtClean="0"/>
                        <a:t>DCN</a:t>
                      </a:r>
                      <a:endParaRPr lang="zh-CN" altLang="en-US" sz="1400" dirty="0"/>
                    </a:p>
                  </a:txBody>
                  <a:tcPr marL="36000" marR="36000" marT="17925" marB="17925" anchor="ctr"/>
                </a:tc>
                <a:tc>
                  <a:txBody>
                    <a:bodyPr/>
                    <a:lstStyle/>
                    <a:p>
                      <a:pPr algn="ctr"/>
                      <a:r>
                        <a:rPr lang="en-US" altLang="zh-CN" sz="1400" dirty="0" smtClean="0"/>
                        <a:t>Author</a:t>
                      </a:r>
                      <a:endParaRPr lang="zh-CN" altLang="en-US" sz="1400" dirty="0"/>
                    </a:p>
                  </a:txBody>
                  <a:tcPr marL="36000" marR="36000" marT="17925" marB="17925" anchor="ctr"/>
                </a:tc>
                <a:tc>
                  <a:txBody>
                    <a:bodyPr/>
                    <a:lstStyle/>
                    <a:p>
                      <a:pPr algn="ctr"/>
                      <a:r>
                        <a:rPr lang="en-US" altLang="zh-CN" sz="1400" dirty="0" smtClean="0"/>
                        <a:t>Title</a:t>
                      </a:r>
                      <a:endParaRPr lang="zh-CN" altLang="en-US" sz="1400" dirty="0"/>
                    </a:p>
                  </a:txBody>
                  <a:tcPr marL="36000" marR="36000" marT="17925" marB="17925" anchor="ctr"/>
                </a:tc>
                <a:tc>
                  <a:txBody>
                    <a:bodyPr/>
                    <a:lstStyle/>
                    <a:p>
                      <a:pPr marL="0" algn="ctr" defTabSz="914400" rtl="0" eaLnBrk="1" latinLnBrk="0" hangingPunct="1"/>
                      <a:r>
                        <a:rPr lang="en-US" sz="1200" kern="1200" dirty="0" smtClean="0"/>
                        <a:t>Time duration</a:t>
                      </a:r>
                      <a:endParaRPr lang="zh-CN" altLang="en-US" sz="1200" b="1" kern="1200" dirty="0">
                        <a:solidFill>
                          <a:schemeClr val="lt1"/>
                        </a:solidFill>
                        <a:latin typeface="+mn-lt"/>
                        <a:ea typeface="+mn-ea"/>
                        <a:cs typeface="+mn-cs"/>
                      </a:endParaRPr>
                    </a:p>
                  </a:txBody>
                  <a:tcPr marL="36000" marR="36000" marT="17925" marB="17925" anchor="ctr"/>
                </a:tc>
              </a:tr>
              <a:tr h="19164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21/1071</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Solomon Trainin</a:t>
                      </a:r>
                      <a:r>
                        <a:rPr lang="en-US" altLang="zh-CN" sz="1100" kern="1200" baseline="0" dirty="0" smtClean="0">
                          <a:solidFill>
                            <a:srgbClr val="00B050"/>
                          </a:solidFill>
                          <a:latin typeface="+mn-lt"/>
                          <a:ea typeface="+mn-ea"/>
                          <a:cs typeface="+mn-cs"/>
                        </a:rPr>
                        <a:t> (Q</a:t>
                      </a:r>
                      <a:r>
                        <a:rPr lang="en-US" altLang="zh-CN" sz="1100" kern="1200" dirty="0" smtClean="0">
                          <a:solidFill>
                            <a:srgbClr val="00B050"/>
                          </a:solidFill>
                          <a:latin typeface="+mn-lt"/>
                          <a:ea typeface="+mn-ea"/>
                          <a:cs typeface="+mn-cs"/>
                        </a:rPr>
                        <a:t>ualcomm)</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SP:</a:t>
                      </a:r>
                      <a:r>
                        <a:rPr lang="en-US" altLang="zh-CN" sz="1100" kern="1200" baseline="0" dirty="0" smtClean="0">
                          <a:solidFill>
                            <a:srgbClr val="00B050"/>
                          </a:solidFill>
                          <a:latin typeface="+mn-lt"/>
                          <a:ea typeface="+mn-ea"/>
                          <a:cs typeface="+mn-cs"/>
                        </a:rPr>
                        <a:t> </a:t>
                      </a:r>
                      <a:r>
                        <a:rPr lang="en-US" altLang="zh-CN" sz="1100" kern="1200" dirty="0" smtClean="0">
                          <a:solidFill>
                            <a:srgbClr val="00B050"/>
                          </a:solidFill>
                          <a:latin typeface="+mn-lt"/>
                          <a:ea typeface="+mn-ea"/>
                          <a:cs typeface="+mn-cs"/>
                        </a:rPr>
                        <a:t>Sensing measurement operation bottom up</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dirty="0" smtClean="0">
                          <a:solidFill>
                            <a:srgbClr val="00B050"/>
                          </a:solidFill>
                        </a:rPr>
                        <a:t>10 mins</a:t>
                      </a:r>
                    </a:p>
                  </a:txBody>
                  <a:tcPr marL="36000" marR="36000" marT="17901" marB="17901" anchor="ctr"/>
                </a:tc>
              </a:tr>
              <a:tr h="895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21/1068</a:t>
                      </a:r>
                      <a:endParaRPr lang="zh-CN" altLang="en-US" sz="1100" kern="1200" dirty="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Assaf Kasher </a:t>
                      </a:r>
                      <a:r>
                        <a:rPr lang="en-US" altLang="zh-CN" sz="1100" kern="1200" baseline="0" dirty="0" smtClean="0">
                          <a:solidFill>
                            <a:srgbClr val="00B050"/>
                          </a:solidFill>
                          <a:latin typeface="+mn-lt"/>
                          <a:ea typeface="+mn-ea"/>
                          <a:cs typeface="+mn-cs"/>
                        </a:rPr>
                        <a:t>(</a:t>
                      </a:r>
                      <a:r>
                        <a:rPr lang="en-US" altLang="zh-CN" sz="1100" kern="1200" baseline="0" smtClean="0">
                          <a:solidFill>
                            <a:srgbClr val="00B050"/>
                          </a:solidFill>
                          <a:latin typeface="+mn-lt"/>
                          <a:ea typeface="+mn-ea"/>
                          <a:cs typeface="+mn-cs"/>
                        </a:rPr>
                        <a:t>Q</a:t>
                      </a:r>
                      <a:r>
                        <a:rPr lang="en-US" altLang="zh-CN" sz="1100" kern="1200" smtClean="0">
                          <a:solidFill>
                            <a:srgbClr val="00B050"/>
                          </a:solidFill>
                          <a:latin typeface="+mn-lt"/>
                          <a:ea typeface="+mn-ea"/>
                          <a:cs typeface="+mn-cs"/>
                        </a:rPr>
                        <a:t>ualcomm)</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100" kern="1200" dirty="0" smtClean="0">
                          <a:solidFill>
                            <a:srgbClr val="00B050"/>
                          </a:solidFill>
                          <a:latin typeface="+mn-lt"/>
                          <a:ea typeface="+mn-ea"/>
                          <a:cs typeface="+mn-cs"/>
                        </a:rPr>
                        <a:t>A-framework-for-EDMG-monostatic-</a:t>
                      </a:r>
                      <a:r>
                        <a:rPr lang="en-US" altLang="en-US" sz="1100" kern="1200" dirty="0" err="1" smtClean="0">
                          <a:solidFill>
                            <a:srgbClr val="00B050"/>
                          </a:solidFill>
                          <a:latin typeface="+mn-lt"/>
                          <a:ea typeface="+mn-ea"/>
                          <a:cs typeface="+mn-cs"/>
                        </a:rPr>
                        <a:t>radrar</a:t>
                      </a:r>
                      <a:endParaRPr lang="en-US"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dirty="0" smtClean="0">
                          <a:solidFill>
                            <a:srgbClr val="00B050"/>
                          </a:solidFill>
                        </a:rPr>
                        <a:t>40 mins</a:t>
                      </a:r>
                    </a:p>
                  </a:txBody>
                  <a:tcPr marL="36000" marR="36000" marT="17901" marB="17901" anchor="ctr"/>
                </a:tc>
              </a:tr>
              <a:tr h="895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21/1116</a:t>
                      </a:r>
                      <a:endParaRPr lang="zh-CN" altLang="en-US" sz="1100" kern="1200" dirty="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Pu (Perry) Wang (MERL)</a:t>
                      </a:r>
                      <a:endParaRPr lang="zh-CN" altLang="en-US" sz="1100" kern="1200" dirty="0" smtClean="0">
                        <a:solidFill>
                          <a:srgbClr val="00B050"/>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100" kern="1200" dirty="0" smtClean="0">
                          <a:solidFill>
                            <a:srgbClr val="00B050"/>
                          </a:solidFill>
                          <a:latin typeface="+mn-lt"/>
                          <a:ea typeface="+mn-ea"/>
                          <a:cs typeface="+mn-cs"/>
                        </a:rPr>
                        <a:t>Repurposing Directional Multi-Gigabit (DMG) Beamforming Training Measurements for WLAN Sensing</a:t>
                      </a: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kern="1200" dirty="0" smtClean="0">
                          <a:solidFill>
                            <a:srgbClr val="00B050"/>
                          </a:solidFill>
                          <a:latin typeface="+mn-lt"/>
                          <a:ea typeface="+mn-ea"/>
                          <a:cs typeface="+mn-cs"/>
                        </a:rPr>
                        <a:t>30 mins</a:t>
                      </a:r>
                      <a:endParaRPr lang="zh-CN" altLang="en-US" sz="1100" kern="1200" dirty="0" smtClean="0">
                        <a:solidFill>
                          <a:srgbClr val="00B050"/>
                        </a:solidFill>
                        <a:latin typeface="+mn-lt"/>
                        <a:ea typeface="+mn-ea"/>
                        <a:cs typeface="+mn-cs"/>
                      </a:endParaRPr>
                    </a:p>
                  </a:txBody>
                  <a:tcPr marL="36000" marR="36000" marT="17901" marB="17901" anchor="ctr"/>
                </a:tc>
              </a:tr>
              <a:tr h="895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dirty="0" smtClean="0">
                        <a:solidFill>
                          <a:schemeClr val="tx1"/>
                        </a:solidFill>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dirty="0" smtClean="0">
                        <a:solidFill>
                          <a:schemeClr val="tx1"/>
                        </a:solidFill>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dirty="0" smtClean="0">
                        <a:solidFill>
                          <a:schemeClr val="tx1"/>
                        </a:solidFill>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100" dirty="0" smtClean="0">
                        <a:solidFill>
                          <a:schemeClr val="tx1"/>
                        </a:solidFill>
                      </a:endParaRPr>
                    </a:p>
                  </a:txBody>
                  <a:tcPr marL="36000" marR="36000" marT="17901" marB="17901" anchor="ctr"/>
                </a:tc>
              </a:tr>
              <a:tr h="89561">
                <a:tc>
                  <a:txBody>
                    <a:bodyPr/>
                    <a:lstStyle/>
                    <a:p>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100" kern="1200" dirty="0" smtClean="0">
                        <a:solidFill>
                          <a:schemeClr val="tx1"/>
                        </a:solidFill>
                        <a:latin typeface="+mn-lt"/>
                        <a:ea typeface="+mn-ea"/>
                        <a:cs typeface="+mn-cs"/>
                      </a:endParaRPr>
                    </a:p>
                  </a:txBody>
                  <a:tcPr marL="36000" marR="36000" marT="17901" marB="17901" anchor="ctr"/>
                </a:tc>
              </a:tr>
              <a:tr h="89561">
                <a:tc>
                  <a:txBody>
                    <a:bodyPr/>
                    <a:lstStyle/>
                    <a:p>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kern="1200" dirty="0" smtClean="0">
                        <a:solidFill>
                          <a:schemeClr val="tx1"/>
                        </a:solidFill>
                        <a:latin typeface="+mn-lt"/>
                        <a:ea typeface="+mn-ea"/>
                        <a:cs typeface="+mn-cs"/>
                      </a:endParaRPr>
                    </a:p>
                  </a:txBody>
                  <a:tcPr marL="36000" marR="36000" marT="17901" marB="17901" anchor="ctr"/>
                </a:tc>
              </a:tr>
              <a:tr h="89561">
                <a:tc>
                  <a:txBody>
                    <a:bodyPr/>
                    <a:lstStyle/>
                    <a:p>
                      <a:endParaRPr lang="zh-CN" altLang="en-US" sz="1100" kern="1200" dirty="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100" kern="1200" dirty="0" smtClean="0">
                        <a:solidFill>
                          <a:schemeClr val="tx1"/>
                        </a:solidFill>
                        <a:latin typeface="+mn-lt"/>
                        <a:ea typeface="+mn-ea"/>
                        <a:cs typeface="+mn-cs"/>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kern="1200" dirty="0" smtClean="0">
                        <a:solidFill>
                          <a:schemeClr val="tx1"/>
                        </a:solidFill>
                        <a:latin typeface="+mn-lt"/>
                        <a:ea typeface="+mn-ea"/>
                        <a:cs typeface="+mn-cs"/>
                      </a:endParaRPr>
                    </a:p>
                  </a:txBody>
                  <a:tcPr marL="36000" marR="36000" marT="17901" marB="17901" anchor="ctr"/>
                </a:tc>
              </a:tr>
              <a:tr h="89561">
                <a:tc>
                  <a:txBody>
                    <a:bodyPr/>
                    <a:lstStyle/>
                    <a:p>
                      <a:endParaRPr lang="zh-CN" altLang="en-US" sz="1100" dirty="0">
                        <a:solidFill>
                          <a:schemeClr val="tx1"/>
                        </a:solidFill>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dirty="0" smtClean="0">
                        <a:solidFill>
                          <a:schemeClr val="tx1"/>
                        </a:solidFill>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dirty="0" smtClean="0">
                        <a:solidFill>
                          <a:schemeClr val="tx1"/>
                        </a:solidFill>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100" dirty="0" smtClean="0">
                        <a:solidFill>
                          <a:schemeClr val="tx1"/>
                        </a:solidFill>
                      </a:endParaRPr>
                    </a:p>
                  </a:txBody>
                  <a:tcPr marL="36000" marR="36000" marT="17901" marB="17901" anchor="ctr"/>
                </a:tc>
              </a:tr>
              <a:tr h="89561">
                <a:tc>
                  <a:txBody>
                    <a:bodyPr/>
                    <a:lstStyle/>
                    <a:p>
                      <a:endParaRPr lang="zh-CN" altLang="en-US" sz="1100" dirty="0">
                        <a:solidFill>
                          <a:schemeClr val="tx1"/>
                        </a:solidFill>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dirty="0" smtClean="0">
                        <a:solidFill>
                          <a:schemeClr val="tx1"/>
                        </a:solidFill>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100" dirty="0" smtClean="0">
                        <a:solidFill>
                          <a:schemeClr val="tx1"/>
                        </a:solidFill>
                      </a:endParaRPr>
                    </a:p>
                  </a:txBody>
                  <a:tcPr marL="36000" marR="36000" marT="17901" marB="17901"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100" dirty="0" smtClean="0">
                        <a:solidFill>
                          <a:schemeClr val="tx1"/>
                        </a:solidFill>
                      </a:endParaRPr>
                    </a:p>
                  </a:txBody>
                  <a:tcPr marL="36000" marR="36000" marT="17901" marB="17901" anchor="ctr"/>
                </a:tc>
              </a:tr>
            </a:tbl>
          </a:graphicData>
        </a:graphic>
      </p:graphicFrame>
    </p:spTree>
    <p:extLst>
      <p:ext uri="{BB962C8B-B14F-4D97-AF65-F5344CB8AC3E}">
        <p14:creationId xmlns:p14="http://schemas.microsoft.com/office/powerpoint/2010/main" val="154880896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Slide </a:t>
            </a:r>
            <a:fld id="{F1AB2EE6-FE30-4D0C-913B-802607E59985}" type="slidenum">
              <a:rPr lang="en-US" altLang="en-US" sz="1200" b="0" smtClean="0"/>
              <a:pPr>
                <a:spcBef>
                  <a:spcPct val="0"/>
                </a:spcBef>
                <a:buFontTx/>
                <a:buNone/>
              </a:pPr>
              <a:t>27</a:t>
            </a:fld>
            <a:endParaRPr lang="en-US" altLang="en-US" sz="1200" b="0" smtClean="0"/>
          </a:p>
        </p:txBody>
      </p:sp>
      <p:sp>
        <p:nvSpPr>
          <p:cNvPr id="21507"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buFontTx/>
              <a:buNone/>
            </a:pPr>
            <a:r>
              <a:rPr lang="en-US" altLang="zh-CN" sz="2800" dirty="0" err="1"/>
              <a:t>TGbf</a:t>
            </a:r>
            <a:r>
              <a:rPr lang="en-US" altLang="zh-CN" sz="2800" dirty="0"/>
              <a:t> </a:t>
            </a:r>
            <a:r>
              <a:rPr lang="en-US" altLang="zh-CN" sz="2800" dirty="0" smtClean="0"/>
              <a:t>Timeline</a:t>
            </a:r>
            <a:endParaRPr lang="en-US" altLang="zh-CN" sz="2800" dirty="0"/>
          </a:p>
        </p:txBody>
      </p:sp>
      <p:sp>
        <p:nvSpPr>
          <p:cNvPr id="21508" name="Rectangle 3"/>
          <p:cNvSpPr txBox="1">
            <a:spLocks noChangeArrowheads="1"/>
          </p:cNvSpPr>
          <p:nvPr/>
        </p:nvSpPr>
        <p:spPr bwMode="auto">
          <a:xfrm>
            <a:off x="685800" y="1447800"/>
            <a:ext cx="7858125"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lvl="1" algn="just"/>
            <a:r>
              <a:rPr lang="en-US" altLang="zh-CN" sz="2400" dirty="0"/>
              <a:t>PAR approved			Sep, 2020</a:t>
            </a:r>
          </a:p>
          <a:p>
            <a:pPr lvl="1" algn="just"/>
            <a:r>
              <a:rPr lang="en-US" altLang="zh-CN" sz="2400" dirty="0"/>
              <a:t>First TG meeting		Oct, 2020</a:t>
            </a:r>
          </a:p>
          <a:p>
            <a:pPr lvl="1" algn="just"/>
            <a:r>
              <a:rPr lang="en-US" altLang="zh-CN" sz="2400" dirty="0">
                <a:solidFill>
                  <a:srgbClr val="FF0000"/>
                </a:solidFill>
              </a:rPr>
              <a:t>D0.1 				</a:t>
            </a:r>
            <a:r>
              <a:rPr lang="en-US" altLang="zh-CN" sz="2400" i="1" dirty="0">
                <a:solidFill>
                  <a:srgbClr val="FF0000"/>
                </a:solidFill>
              </a:rPr>
              <a:t>Jan, 2022</a:t>
            </a:r>
          </a:p>
          <a:p>
            <a:pPr lvl="1" algn="just"/>
            <a:r>
              <a:rPr lang="en-US" altLang="zh-CN" sz="2400" dirty="0"/>
              <a:t>Initial Letter Ballot (D1.0)	</a:t>
            </a:r>
            <a:r>
              <a:rPr lang="en-US" altLang="zh-CN" sz="2400" i="1" dirty="0"/>
              <a:t>Jul, 2022 </a:t>
            </a:r>
          </a:p>
          <a:p>
            <a:pPr lvl="1" algn="just"/>
            <a:r>
              <a:rPr lang="en-US" altLang="zh-CN" sz="2400" dirty="0"/>
              <a:t>Recirculation LB (D2.0)	</a:t>
            </a:r>
            <a:r>
              <a:rPr lang="en-US" altLang="zh-CN" sz="2400" i="1" dirty="0"/>
              <a:t>Jan, 2023</a:t>
            </a:r>
          </a:p>
          <a:p>
            <a:pPr lvl="1" algn="just"/>
            <a:r>
              <a:rPr lang="en-US" altLang="zh-CN" sz="2400" dirty="0"/>
              <a:t>Recirculation LB (D3.0)	</a:t>
            </a:r>
            <a:r>
              <a:rPr lang="en-US" altLang="zh-CN" sz="2400" i="1" dirty="0"/>
              <a:t>May, 2023</a:t>
            </a:r>
          </a:p>
          <a:p>
            <a:pPr lvl="1" algn="just"/>
            <a:r>
              <a:rPr lang="en-US" altLang="zh-CN" sz="2400" dirty="0"/>
              <a:t>Initial SA Ballot (D4.0)		Sep 2023</a:t>
            </a:r>
          </a:p>
          <a:p>
            <a:pPr lvl="1" algn="just"/>
            <a:r>
              <a:rPr lang="en-US" altLang="zh-CN" sz="2400" dirty="0"/>
              <a:t>Final 802.11 WG approval	</a:t>
            </a:r>
            <a:r>
              <a:rPr lang="en-US" altLang="zh-CN" sz="2400" i="1" dirty="0"/>
              <a:t>July 2024 </a:t>
            </a:r>
          </a:p>
          <a:p>
            <a:pPr lvl="1" algn="just"/>
            <a:r>
              <a:rPr lang="en-US" altLang="zh-CN" sz="2400" dirty="0"/>
              <a:t>802 EC approval		</a:t>
            </a:r>
            <a:r>
              <a:rPr lang="en-US" altLang="zh-CN" sz="2400" i="1" dirty="0"/>
              <a:t>July 2024 </a:t>
            </a:r>
          </a:p>
          <a:p>
            <a:pPr lvl="1" algn="just"/>
            <a:r>
              <a:rPr lang="en-US" altLang="zh-CN" sz="2400" dirty="0" err="1"/>
              <a:t>RevCom</a:t>
            </a:r>
            <a:r>
              <a:rPr lang="en-US" altLang="zh-CN" sz="2400" dirty="0"/>
              <a:t> and SASB approval	Sep 2024</a:t>
            </a:r>
          </a:p>
        </p:txBody>
      </p:sp>
      <p:sp>
        <p:nvSpPr>
          <p:cNvPr id="21509"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Tree>
    <p:extLst>
      <p:ext uri="{BB962C8B-B14F-4D97-AF65-F5344CB8AC3E}">
        <p14:creationId xmlns:p14="http://schemas.microsoft.com/office/powerpoint/2010/main" val="99238293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Slide </a:t>
            </a:r>
            <a:fld id="{5C8B59EB-F2FC-4F2B-B19D-A93850D93E02}" type="slidenum">
              <a:rPr lang="en-US" altLang="en-US" sz="1200" b="0" smtClean="0"/>
              <a:pPr>
                <a:spcBef>
                  <a:spcPct val="0"/>
                </a:spcBef>
                <a:buFontTx/>
                <a:buNone/>
              </a:pPr>
              <a:t>28</a:t>
            </a:fld>
            <a:endParaRPr lang="en-US" altLang="en-US" sz="1200" b="0" smtClean="0"/>
          </a:p>
        </p:txBody>
      </p:sp>
      <p:sp>
        <p:nvSpPr>
          <p:cNvPr id="26627"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a:solidFill>
                  <a:schemeClr val="tx2"/>
                </a:solidFill>
              </a:rPr>
              <a:t>Call for contribution </a:t>
            </a:r>
          </a:p>
        </p:txBody>
      </p:sp>
      <p:sp>
        <p:nvSpPr>
          <p:cNvPr id="26628" name="Rectangle 3"/>
          <p:cNvSpPr txBox="1">
            <a:spLocks noChangeArrowheads="1"/>
          </p:cNvSpPr>
          <p:nvPr/>
        </p:nvSpPr>
        <p:spPr bwMode="auto">
          <a:xfrm>
            <a:off x="685800" y="1676400"/>
            <a:ext cx="77724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r>
              <a:rPr lang="en-US" altLang="zh-CN" sz="2000"/>
              <a:t>Call for submissions for the following topics</a:t>
            </a:r>
          </a:p>
          <a:p>
            <a:pPr lvl="1" algn="just"/>
            <a:r>
              <a:rPr lang="en-US" altLang="zh-CN" sz="1800"/>
              <a:t>Usage models, use cases  (Need documentation and need someone to champion)</a:t>
            </a:r>
          </a:p>
          <a:p>
            <a:pPr lvl="1" algn="just"/>
            <a:r>
              <a:rPr lang="en-US" altLang="zh-CN" sz="1800"/>
              <a:t>Functional requirements (Need documentation and need someone to champion)</a:t>
            </a:r>
          </a:p>
          <a:p>
            <a:pPr lvl="1" algn="just"/>
            <a:r>
              <a:rPr lang="en-US" altLang="zh-CN" sz="1800"/>
              <a:t>Channel model (Need documentation and need someone to champion)</a:t>
            </a:r>
          </a:p>
          <a:p>
            <a:pPr lvl="1" algn="just"/>
            <a:r>
              <a:rPr lang="en-US" altLang="zh-CN" sz="1800"/>
              <a:t>Evaluation methodology (Need documentation and need someone to champion)</a:t>
            </a:r>
          </a:p>
          <a:p>
            <a:pPr lvl="1" algn="just"/>
            <a:r>
              <a:rPr lang="en-US" altLang="zh-CN" sz="1800"/>
              <a:t>Measurement and evaluation results</a:t>
            </a:r>
          </a:p>
          <a:p>
            <a:pPr lvl="1" algn="just"/>
            <a:r>
              <a:rPr lang="en-US" altLang="zh-CN" sz="1800"/>
              <a:t>Technology and standardization gaps to support WLAN sensing</a:t>
            </a:r>
          </a:p>
          <a:p>
            <a:pPr lvl="1" algn="just"/>
            <a:r>
              <a:rPr lang="en-US" altLang="zh-CN" sz="1800"/>
              <a:t>Other?</a:t>
            </a:r>
          </a:p>
        </p:txBody>
      </p:sp>
      <p:sp>
        <p:nvSpPr>
          <p:cNvPr id="26629"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Tree>
    <p:extLst>
      <p:ext uri="{BB962C8B-B14F-4D97-AF65-F5344CB8AC3E}">
        <p14:creationId xmlns:p14="http://schemas.microsoft.com/office/powerpoint/2010/main" val="41532468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Slide </a:t>
            </a:r>
            <a:fld id="{79364212-B632-40D2-A347-AF280E1ABC9C}" type="slidenum">
              <a:rPr lang="en-US" altLang="en-US" sz="1200" b="0" smtClean="0"/>
              <a:pPr>
                <a:spcBef>
                  <a:spcPct val="0"/>
                </a:spcBef>
                <a:buFontTx/>
                <a:buNone/>
              </a:pPr>
              <a:t>29</a:t>
            </a:fld>
            <a:endParaRPr lang="en-US" altLang="en-US" sz="1200" b="0" smtClean="0"/>
          </a:p>
        </p:txBody>
      </p:sp>
      <p:sp>
        <p:nvSpPr>
          <p:cNvPr id="27651"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
        <p:nvSpPr>
          <p:cNvPr id="27652"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zh-CN" sz="3200"/>
              <a:t>Teleconference Times</a:t>
            </a:r>
            <a:endParaRPr lang="en-US" altLang="en-US" sz="3200">
              <a:solidFill>
                <a:schemeClr val="tx2"/>
              </a:solidFill>
            </a:endParaRPr>
          </a:p>
        </p:txBody>
      </p:sp>
      <p:sp>
        <p:nvSpPr>
          <p:cNvPr id="10" name="Rectangle 3"/>
          <p:cNvSpPr txBox="1">
            <a:spLocks noChangeArrowheads="1"/>
          </p:cNvSpPr>
          <p:nvPr/>
        </p:nvSpPr>
        <p:spPr bwMode="auto">
          <a:xfrm>
            <a:off x="685800" y="1371600"/>
            <a:ext cx="77724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defTabSz="449263">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228600" indent="-285750" defTabSz="449263">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defTabSz="449263">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defTabSz="449263">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defTabSz="449263">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lvl="1" indent="-228600" algn="just">
              <a:spcBef>
                <a:spcPct val="0"/>
              </a:spcBef>
              <a:spcAft>
                <a:spcPts val="600"/>
              </a:spcAft>
              <a:buClr>
                <a:srgbClr val="000000"/>
              </a:buClr>
              <a:buFont typeface="Arial" panose="020B0604020202020204" pitchFamily="34" charset="0"/>
              <a:buChar char="•"/>
              <a:defRPr/>
            </a:pPr>
            <a:r>
              <a:rPr lang="en-US" altLang="zh-CN" sz="2400" b="1" dirty="0" smtClean="0">
                <a:cs typeface="Times New Roman" panose="02020603050405020304" pitchFamily="18" charset="0"/>
              </a:rPr>
              <a:t>Confirmed:</a:t>
            </a:r>
          </a:p>
          <a:p>
            <a:pPr marL="685800" lvl="2" indent="-285750" algn="just">
              <a:spcBef>
                <a:spcPct val="0"/>
              </a:spcBef>
              <a:spcAft>
                <a:spcPts val="600"/>
              </a:spcAft>
              <a:buClr>
                <a:srgbClr val="000000"/>
              </a:buClr>
              <a:buFont typeface="Times New Roman" panose="02020603050405020304" pitchFamily="18" charset="0"/>
              <a:buChar char="―"/>
              <a:defRPr/>
            </a:pPr>
            <a:r>
              <a:rPr lang="en-US" altLang="zh-CN" sz="1800" b="1" dirty="0">
                <a:cs typeface="Times New Roman" panose="02020603050405020304" pitchFamily="18" charset="0"/>
              </a:rPr>
              <a:t>July </a:t>
            </a:r>
            <a:r>
              <a:rPr lang="en-US" altLang="zh-CN" sz="1800" b="1" dirty="0" smtClean="0">
                <a:cs typeface="Times New Roman" panose="02020603050405020304" pitchFamily="18" charset="0"/>
              </a:rPr>
              <a:t>13 </a:t>
            </a:r>
            <a:r>
              <a:rPr lang="en-US" altLang="zh-CN" sz="1800" b="1" dirty="0">
                <a:cs typeface="Times New Roman" panose="02020603050405020304" pitchFamily="18" charset="0"/>
              </a:rPr>
              <a:t>(Tuesday), 9am - 11:00pm ET </a:t>
            </a:r>
            <a:r>
              <a:rPr lang="en-US" altLang="zh-CN" sz="1800" b="1" dirty="0" smtClean="0">
                <a:cs typeface="Times New Roman" panose="02020603050405020304" pitchFamily="18" charset="0"/>
              </a:rPr>
              <a:t>-------------July Plenary</a:t>
            </a:r>
            <a:endParaRPr lang="en-US" altLang="zh-CN" sz="1800" b="1" dirty="0">
              <a:cs typeface="Times New Roman" panose="02020603050405020304" pitchFamily="18" charset="0"/>
            </a:endParaRPr>
          </a:p>
          <a:p>
            <a:pPr marL="685800" lvl="2" indent="-285750" algn="just">
              <a:spcBef>
                <a:spcPct val="0"/>
              </a:spcBef>
              <a:spcAft>
                <a:spcPts val="600"/>
              </a:spcAft>
              <a:buClr>
                <a:srgbClr val="000000"/>
              </a:buClr>
              <a:buFont typeface="Times New Roman" panose="02020603050405020304" pitchFamily="18" charset="0"/>
              <a:buChar char="―"/>
              <a:defRPr/>
            </a:pPr>
            <a:r>
              <a:rPr lang="en-US" altLang="zh-CN" sz="1800" b="1" dirty="0">
                <a:cs typeface="Times New Roman" panose="02020603050405020304" pitchFamily="18" charset="0"/>
              </a:rPr>
              <a:t>July </a:t>
            </a:r>
            <a:r>
              <a:rPr lang="en-US" altLang="zh-CN" sz="1800" b="1" dirty="0" smtClean="0">
                <a:cs typeface="Times New Roman" panose="02020603050405020304" pitchFamily="18" charset="0"/>
              </a:rPr>
              <a:t>16 </a:t>
            </a:r>
            <a:r>
              <a:rPr lang="en-US" altLang="zh-CN" sz="1800" b="1" dirty="0">
                <a:cs typeface="Times New Roman" panose="02020603050405020304" pitchFamily="18" charset="0"/>
              </a:rPr>
              <a:t>(Friday), 9am - 11:00pm ET ------------- July Plenary</a:t>
            </a:r>
          </a:p>
          <a:p>
            <a:pPr marL="685800" lvl="2" indent="-285750" algn="just">
              <a:spcBef>
                <a:spcPct val="0"/>
              </a:spcBef>
              <a:spcAft>
                <a:spcPts val="600"/>
              </a:spcAft>
              <a:buClr>
                <a:srgbClr val="000000"/>
              </a:buClr>
              <a:buFont typeface="Times New Roman" panose="02020603050405020304" pitchFamily="18" charset="0"/>
              <a:buChar char="―"/>
              <a:defRPr/>
            </a:pPr>
            <a:r>
              <a:rPr lang="en-US" altLang="zh-CN" sz="1800" b="1" dirty="0">
                <a:cs typeface="Times New Roman" panose="02020603050405020304" pitchFamily="18" charset="0"/>
              </a:rPr>
              <a:t>July </a:t>
            </a:r>
            <a:r>
              <a:rPr lang="en-US" altLang="zh-CN" sz="1800" b="1" dirty="0" smtClean="0">
                <a:cs typeface="Times New Roman" panose="02020603050405020304" pitchFamily="18" charset="0"/>
              </a:rPr>
              <a:t>19 </a:t>
            </a:r>
            <a:r>
              <a:rPr lang="en-US" altLang="zh-CN" sz="1800" b="1" dirty="0">
                <a:cs typeface="Times New Roman" panose="02020603050405020304" pitchFamily="18" charset="0"/>
              </a:rPr>
              <a:t>(Monday), 9am - 11:00pm ET ------------- July Plenary</a:t>
            </a:r>
          </a:p>
          <a:p>
            <a:pPr marL="685800" lvl="2" indent="-285750" algn="just">
              <a:spcBef>
                <a:spcPct val="0"/>
              </a:spcBef>
              <a:spcAft>
                <a:spcPts val="600"/>
              </a:spcAft>
              <a:buClr>
                <a:srgbClr val="000000"/>
              </a:buClr>
              <a:buFont typeface="Times New Roman" panose="02020603050405020304" pitchFamily="18" charset="0"/>
              <a:buChar char="―"/>
              <a:defRPr/>
            </a:pPr>
            <a:endParaRPr lang="en-US" altLang="zh-CN" sz="1800" b="1" dirty="0">
              <a:cs typeface="Times New Roman" panose="02020603050405020304" pitchFamily="18" charset="0"/>
            </a:endParaRPr>
          </a:p>
          <a:p>
            <a:pPr marL="685800" lvl="2" indent="-285750" algn="just">
              <a:spcBef>
                <a:spcPct val="0"/>
              </a:spcBef>
              <a:spcAft>
                <a:spcPts val="600"/>
              </a:spcAft>
              <a:buFont typeface="Times New Roman" panose="02020603050405020304" pitchFamily="18" charset="0"/>
              <a:buChar char="―"/>
              <a:defRPr/>
            </a:pPr>
            <a:endParaRPr lang="en-US" altLang="zh-CN" sz="1800" b="1" dirty="0">
              <a:cs typeface="Times New Roman" panose="02020603050405020304" pitchFamily="18" charset="0"/>
            </a:endParaRPr>
          </a:p>
          <a:p>
            <a:pPr marL="685800" lvl="2" indent="-285750" algn="just">
              <a:spcBef>
                <a:spcPct val="0"/>
              </a:spcBef>
              <a:spcAft>
                <a:spcPts val="600"/>
              </a:spcAft>
              <a:buFont typeface="Times New Roman" panose="02020603050405020304" pitchFamily="18" charset="0"/>
              <a:buChar char="―"/>
              <a:defRPr/>
            </a:pPr>
            <a:r>
              <a:rPr lang="en-US" altLang="zh-CN" sz="1800" b="1" dirty="0">
                <a:cs typeface="Times New Roman" panose="02020603050405020304" pitchFamily="18" charset="0"/>
              </a:rPr>
              <a:t>July      27   (Tuesday), 10am - 12:00pm ET</a:t>
            </a:r>
          </a:p>
          <a:p>
            <a:pPr marL="685800" lvl="2" indent="-285750" algn="just">
              <a:spcBef>
                <a:spcPct val="0"/>
              </a:spcBef>
              <a:spcAft>
                <a:spcPts val="600"/>
              </a:spcAft>
              <a:buFont typeface="Times New Roman" panose="02020603050405020304" pitchFamily="18" charset="0"/>
              <a:buChar char="―"/>
              <a:defRPr/>
            </a:pPr>
            <a:r>
              <a:rPr lang="en-US" altLang="zh-CN" sz="1800" b="1" strike="sngStrike" dirty="0">
                <a:solidFill>
                  <a:srgbClr val="FF0000"/>
                </a:solidFill>
                <a:cs typeface="Times New Roman" panose="02020603050405020304" pitchFamily="18" charset="0"/>
              </a:rPr>
              <a:t>August 3   (Tuesday), 10am - 12:00pm ET</a:t>
            </a:r>
          </a:p>
          <a:p>
            <a:pPr marL="685800" lvl="2" indent="-285750" algn="just">
              <a:spcBef>
                <a:spcPct val="0"/>
              </a:spcBef>
              <a:spcAft>
                <a:spcPts val="600"/>
              </a:spcAft>
              <a:buFont typeface="Times New Roman" panose="02020603050405020304" pitchFamily="18" charset="0"/>
              <a:buChar char="―"/>
              <a:defRPr/>
            </a:pPr>
            <a:r>
              <a:rPr lang="en-US" altLang="zh-CN" sz="1800" b="1" dirty="0">
                <a:cs typeface="Times New Roman" panose="02020603050405020304" pitchFamily="18" charset="0"/>
              </a:rPr>
              <a:t>August 10   (Tuesday), 10am - 12:00pm ET</a:t>
            </a:r>
          </a:p>
          <a:p>
            <a:pPr marL="685800" lvl="2" indent="-285750" algn="just">
              <a:spcBef>
                <a:spcPct val="0"/>
              </a:spcBef>
              <a:spcAft>
                <a:spcPts val="600"/>
              </a:spcAft>
              <a:buFont typeface="Times New Roman" panose="02020603050405020304" pitchFamily="18" charset="0"/>
              <a:buChar char="―"/>
              <a:defRPr/>
            </a:pPr>
            <a:r>
              <a:rPr lang="en-US" altLang="zh-CN" sz="1800" b="1" dirty="0">
                <a:cs typeface="Times New Roman" panose="02020603050405020304" pitchFamily="18" charset="0"/>
              </a:rPr>
              <a:t>August 17   (Tuesday), 10am - 12:00pm ET</a:t>
            </a:r>
          </a:p>
          <a:p>
            <a:pPr marL="685800" lvl="2" indent="-285750" algn="just">
              <a:spcBef>
                <a:spcPct val="0"/>
              </a:spcBef>
              <a:spcAft>
                <a:spcPts val="600"/>
              </a:spcAft>
              <a:buFont typeface="Times New Roman" panose="02020603050405020304" pitchFamily="18" charset="0"/>
              <a:buChar char="―"/>
              <a:defRPr/>
            </a:pPr>
            <a:r>
              <a:rPr lang="en-US" altLang="zh-CN" sz="1800" b="1" dirty="0">
                <a:cs typeface="Times New Roman" panose="02020603050405020304" pitchFamily="18" charset="0"/>
              </a:rPr>
              <a:t>August 24   (Tuesday), 10am - 12:00pm ET</a:t>
            </a:r>
          </a:p>
          <a:p>
            <a:pPr marL="685800" lvl="2" indent="-285750" algn="just">
              <a:spcBef>
                <a:spcPct val="0"/>
              </a:spcBef>
              <a:spcAft>
                <a:spcPts val="600"/>
              </a:spcAft>
              <a:buFont typeface="Times New Roman" panose="02020603050405020304" pitchFamily="18" charset="0"/>
              <a:buChar char="―"/>
              <a:defRPr/>
            </a:pPr>
            <a:r>
              <a:rPr lang="en-US" altLang="zh-CN" sz="1800" b="1" dirty="0">
                <a:cs typeface="Times New Roman" panose="02020603050405020304" pitchFamily="18" charset="0"/>
              </a:rPr>
              <a:t>August 31   (Tuesday), 10am - 12:00pm ET</a:t>
            </a:r>
          </a:p>
          <a:p>
            <a:pPr marL="685800" lvl="2" indent="-285750" algn="just">
              <a:spcBef>
                <a:spcPct val="0"/>
              </a:spcBef>
              <a:spcAft>
                <a:spcPts val="600"/>
              </a:spcAft>
              <a:buFont typeface="Times New Roman" panose="02020603050405020304" pitchFamily="18" charset="0"/>
              <a:buChar char="―"/>
              <a:defRPr/>
            </a:pPr>
            <a:r>
              <a:rPr lang="en-US" altLang="zh-CN" sz="1800" b="1" dirty="0">
                <a:cs typeface="Times New Roman" panose="02020603050405020304" pitchFamily="18" charset="0"/>
              </a:rPr>
              <a:t>September 7   (Tuesday), 10am - 12:00pm </a:t>
            </a:r>
            <a:r>
              <a:rPr lang="en-US" altLang="zh-CN" sz="1800" b="1" dirty="0" smtClean="0">
                <a:cs typeface="Times New Roman" panose="02020603050405020304" pitchFamily="18" charset="0"/>
              </a:rPr>
              <a:t>ET</a:t>
            </a:r>
            <a:endParaRPr lang="en-US" altLang="zh-CN" sz="2400" b="1" dirty="0" smtClean="0">
              <a:cs typeface="Times New Roman" panose="02020603050405020304" pitchFamily="18" charset="0"/>
            </a:endParaRPr>
          </a:p>
        </p:txBody>
      </p:sp>
    </p:spTree>
    <p:extLst>
      <p:ext uri="{BB962C8B-B14F-4D97-AF65-F5344CB8AC3E}">
        <p14:creationId xmlns:p14="http://schemas.microsoft.com/office/powerpoint/2010/main" val="40536081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Slide </a:t>
            </a:r>
            <a:fld id="{63388ED4-44FC-4D14-9DF0-EF4B3505936F}" type="slidenum">
              <a:rPr lang="en-US" altLang="en-US" sz="1200" b="0" smtClean="0"/>
              <a:pPr>
                <a:spcBef>
                  <a:spcPct val="0"/>
                </a:spcBef>
                <a:buFontTx/>
                <a:buNone/>
              </a:pPr>
              <a:t>3</a:t>
            </a:fld>
            <a:endParaRPr lang="en-US" altLang="en-US" sz="1200" b="0" smtClean="0"/>
          </a:p>
        </p:txBody>
      </p:sp>
      <p:sp>
        <p:nvSpPr>
          <p:cNvPr id="7171" name="Rectangle 3"/>
          <p:cNvSpPr txBox="1">
            <a:spLocks noChangeArrowheads="1"/>
          </p:cNvSpPr>
          <p:nvPr/>
        </p:nvSpPr>
        <p:spPr bwMode="auto">
          <a:xfrm>
            <a:off x="685800" y="16764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just">
              <a:buFontTx/>
              <a:buNone/>
            </a:pPr>
            <a:r>
              <a:rPr lang="en-US" altLang="en-US" dirty="0"/>
              <a:t>This presentation contains the IEEE 802.11 Task Group bf agenda items for the teleconference calls on </a:t>
            </a:r>
            <a:r>
              <a:rPr lang="en-US" altLang="en-US" dirty="0">
                <a:solidFill>
                  <a:srgbClr val="0000FF"/>
                </a:solidFill>
              </a:rPr>
              <a:t>July 13, 16, </a:t>
            </a:r>
            <a:r>
              <a:rPr lang="en-US" altLang="en-US" dirty="0" smtClean="0">
                <a:solidFill>
                  <a:srgbClr val="0000FF"/>
                </a:solidFill>
              </a:rPr>
              <a:t>19</a:t>
            </a:r>
            <a:r>
              <a:rPr lang="en-US" altLang="en-US" dirty="0" smtClean="0"/>
              <a:t>.</a:t>
            </a:r>
            <a:endParaRPr lang="en-US" altLang="en-US" dirty="0"/>
          </a:p>
          <a:p>
            <a:pPr lvl="1"/>
            <a:endParaRPr lang="en-US" altLang="en-US" dirty="0"/>
          </a:p>
          <a:p>
            <a:pPr lvl="1"/>
            <a:endParaRPr lang="en-US" altLang="en-US" dirty="0"/>
          </a:p>
        </p:txBody>
      </p:sp>
      <p:sp>
        <p:nvSpPr>
          <p:cNvPr id="7172"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a:solidFill>
                  <a:schemeClr val="tx2"/>
                </a:solidFill>
              </a:rPr>
              <a:t>Abstract</a:t>
            </a:r>
          </a:p>
        </p:txBody>
      </p:sp>
      <p:sp>
        <p:nvSpPr>
          <p:cNvPr id="7173"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Slide </a:t>
            </a:r>
            <a:fld id="{60BBC1A3-3A8D-471C-8F74-0A35A7C0332D}" type="slidenum">
              <a:rPr lang="en-US" altLang="en-US" sz="1200" b="0" smtClean="0"/>
              <a:pPr>
                <a:spcBef>
                  <a:spcPct val="0"/>
                </a:spcBef>
                <a:buFontTx/>
                <a:buNone/>
              </a:pPr>
              <a:t>30</a:t>
            </a:fld>
            <a:endParaRPr lang="en-US" altLang="en-US" sz="1200" b="0" smtClean="0"/>
          </a:p>
        </p:txBody>
      </p:sp>
      <p:sp>
        <p:nvSpPr>
          <p:cNvPr id="33795"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zh-CN" sz="2800" dirty="0"/>
              <a:t>Motion </a:t>
            </a:r>
            <a:r>
              <a:rPr lang="en-US" altLang="zh-CN" sz="2800" dirty="0" smtClean="0"/>
              <a:t>20</a:t>
            </a:r>
            <a:endParaRPr lang="en-US" altLang="en-US" sz="2800" dirty="0">
              <a:solidFill>
                <a:schemeClr val="tx2"/>
              </a:solidFill>
            </a:endParaRPr>
          </a:p>
        </p:txBody>
      </p:sp>
      <p:sp>
        <p:nvSpPr>
          <p:cNvPr id="33796"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
        <p:nvSpPr>
          <p:cNvPr id="18" name="Rectangle 3"/>
          <p:cNvSpPr txBox="1">
            <a:spLocks noChangeArrowheads="1"/>
          </p:cNvSpPr>
          <p:nvPr/>
        </p:nvSpPr>
        <p:spPr bwMode="auto">
          <a:xfrm>
            <a:off x="685800" y="1295400"/>
            <a:ext cx="77724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algn="just">
              <a:defRPr/>
            </a:pPr>
            <a:r>
              <a:rPr lang="en-US" altLang="zh-CN" sz="1800" kern="0" dirty="0"/>
              <a:t>Move to add the following to 11bf SFD:</a:t>
            </a:r>
          </a:p>
          <a:p>
            <a:pPr lvl="1" algn="just">
              <a:defRPr/>
            </a:pPr>
            <a:r>
              <a:rPr lang="en-US" altLang="zh-CN" sz="1800" kern="0" dirty="0"/>
              <a:t>CSI (that is, the channel measured during the training symbols of a received PPDU) is a type of sensing measurement result for sub-7 GHz WLAN sensing.</a:t>
            </a:r>
            <a:endParaRPr lang="en-US" altLang="zh-CN" sz="900" kern="0" dirty="0" smtClean="0"/>
          </a:p>
          <a:p>
            <a:pPr algn="just">
              <a:defRPr/>
            </a:pPr>
            <a:endParaRPr lang="en-US" altLang="zh-CN" sz="900" kern="0" dirty="0"/>
          </a:p>
          <a:p>
            <a:pPr algn="just">
              <a:defRPr/>
            </a:pPr>
            <a:endParaRPr lang="en-US" altLang="zh-CN" sz="900" kern="0" dirty="0" smtClean="0"/>
          </a:p>
          <a:p>
            <a:pPr algn="just">
              <a:defRPr/>
            </a:pPr>
            <a:endParaRPr lang="en-US" altLang="zh-CN" sz="900" kern="0" dirty="0" smtClean="0"/>
          </a:p>
          <a:p>
            <a:pPr marL="342900" lvl="1" indent="-342900" algn="just">
              <a:buFont typeface="Arial" panose="020B0604020202020204" pitchFamily="34" charset="0"/>
              <a:buChar char="•"/>
              <a:defRPr/>
            </a:pPr>
            <a:r>
              <a:rPr lang="en-US" altLang="zh-CN" sz="1800" b="1" kern="0" dirty="0" smtClean="0"/>
              <a:t>Move: </a:t>
            </a:r>
            <a:r>
              <a:rPr lang="en-US" altLang="zh-CN" sz="1800" b="1" kern="0" dirty="0"/>
              <a:t>Claudio Da Silva</a:t>
            </a:r>
            <a:r>
              <a:rPr lang="en-US" altLang="zh-CN" sz="1800" b="1" dirty="0" smtClean="0"/>
              <a:t>		</a:t>
            </a:r>
            <a:r>
              <a:rPr lang="en-US" altLang="zh-CN" sz="1800" b="1" kern="0" dirty="0" smtClean="0"/>
              <a:t>Second</a:t>
            </a:r>
            <a:r>
              <a:rPr lang="en-US" altLang="zh-CN" sz="1800" b="1" kern="0" dirty="0"/>
              <a:t>: Assaf Kasher</a:t>
            </a:r>
            <a:endParaRPr lang="en-US" altLang="zh-CN" sz="1800" b="1" kern="0" dirty="0" smtClean="0"/>
          </a:p>
          <a:p>
            <a:pPr marL="342900" lvl="1" indent="-342900" algn="just">
              <a:buFont typeface="Arial" panose="020B0604020202020204" pitchFamily="34" charset="0"/>
              <a:buChar char="•"/>
              <a:defRPr/>
            </a:pPr>
            <a:endParaRPr lang="en-US" altLang="zh-CN" sz="1800" b="1" kern="0" dirty="0" smtClean="0"/>
          </a:p>
          <a:p>
            <a:pPr marL="342900" lvl="1" indent="-342900" algn="just">
              <a:buFont typeface="Arial" panose="020B0604020202020204" pitchFamily="34" charset="0"/>
              <a:buChar char="•"/>
              <a:defRPr/>
            </a:pPr>
            <a:r>
              <a:rPr lang="en-US" altLang="zh-CN" sz="1800" b="1" kern="0" dirty="0"/>
              <a:t>Result: </a:t>
            </a:r>
            <a:r>
              <a:rPr lang="en-US" altLang="zh-CN" sz="1800" dirty="0">
                <a:highlight>
                  <a:srgbClr val="00FF00"/>
                </a:highlight>
              </a:rPr>
              <a:t>Approved by unanimous consent</a:t>
            </a:r>
            <a:endParaRPr lang="en-US" altLang="zh-CN" sz="1800" b="1" kern="0" dirty="0"/>
          </a:p>
          <a:p>
            <a:pPr marL="0" lvl="1" indent="0" algn="just">
              <a:buNone/>
              <a:defRPr/>
            </a:pPr>
            <a:endParaRPr lang="en-US" altLang="zh-CN" sz="1050" kern="0" dirty="0" smtClean="0"/>
          </a:p>
          <a:p>
            <a:pPr marL="0" lvl="1" indent="0">
              <a:buNone/>
              <a:defRPr/>
            </a:pPr>
            <a:r>
              <a:rPr lang="en-US" altLang="zh-CN" sz="1600" kern="0" dirty="0"/>
              <a:t>Note</a:t>
            </a:r>
            <a:r>
              <a:rPr lang="zh-CN" altLang="en-US" sz="1600" kern="0" dirty="0"/>
              <a:t>：  </a:t>
            </a:r>
            <a:endParaRPr lang="en-US" altLang="zh-CN" sz="1600" kern="0" dirty="0"/>
          </a:p>
          <a:p>
            <a:pPr marL="628650" lvl="2">
              <a:buFont typeface="微软雅黑" panose="020B0503020204020204" pitchFamily="34" charset="-122"/>
              <a:buChar char="–"/>
              <a:defRPr/>
            </a:pPr>
            <a:r>
              <a:rPr lang="en-US" altLang="zh-CN" kern="0" dirty="0" smtClean="0"/>
              <a:t>Related </a:t>
            </a:r>
            <a:r>
              <a:rPr lang="en-US" altLang="zh-CN" kern="0" dirty="0"/>
              <a:t>document </a:t>
            </a:r>
            <a:r>
              <a:rPr lang="en-US" altLang="zh-CN" kern="0" dirty="0" smtClean="0"/>
              <a:t>21/0908r2</a:t>
            </a:r>
          </a:p>
          <a:p>
            <a:pPr marL="628650" lvl="2">
              <a:buFont typeface="微软雅黑" panose="020B0503020204020204" pitchFamily="34" charset="-122"/>
              <a:buChar char="–"/>
              <a:defRPr/>
            </a:pPr>
            <a:r>
              <a:rPr lang="en-US" altLang="zh-CN" kern="0" dirty="0"/>
              <a:t>SP Result: 36/0/5 ( Y/ N/ A)</a:t>
            </a:r>
          </a:p>
          <a:p>
            <a:pPr marL="628650" lvl="2">
              <a:buFont typeface="微软雅黑" panose="020B0503020204020204" pitchFamily="34" charset="-122"/>
              <a:buChar char="–"/>
              <a:defRPr/>
            </a:pPr>
            <a:endParaRPr lang="en-US" altLang="zh-CN" sz="1050" b="1" kern="0" dirty="0"/>
          </a:p>
        </p:txBody>
      </p:sp>
    </p:spTree>
    <p:extLst>
      <p:ext uri="{BB962C8B-B14F-4D97-AF65-F5344CB8AC3E}">
        <p14:creationId xmlns:p14="http://schemas.microsoft.com/office/powerpoint/2010/main" val="378370056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Slide </a:t>
            </a:r>
            <a:fld id="{60BBC1A3-3A8D-471C-8F74-0A35A7C0332D}" type="slidenum">
              <a:rPr lang="en-US" altLang="en-US" sz="1200" b="0" smtClean="0"/>
              <a:pPr>
                <a:spcBef>
                  <a:spcPct val="0"/>
                </a:spcBef>
                <a:buFontTx/>
                <a:buNone/>
              </a:pPr>
              <a:t>31</a:t>
            </a:fld>
            <a:endParaRPr lang="en-US" altLang="en-US" sz="1200" b="0" smtClean="0"/>
          </a:p>
        </p:txBody>
      </p:sp>
      <p:sp>
        <p:nvSpPr>
          <p:cNvPr id="33795"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zh-CN" sz="2800" dirty="0"/>
              <a:t>Motion </a:t>
            </a:r>
            <a:r>
              <a:rPr lang="en-US" altLang="zh-CN" sz="2800" dirty="0" smtClean="0"/>
              <a:t>21</a:t>
            </a:r>
            <a:endParaRPr lang="en-US" altLang="en-US" sz="2800" dirty="0">
              <a:solidFill>
                <a:schemeClr val="tx2"/>
              </a:solidFill>
            </a:endParaRPr>
          </a:p>
        </p:txBody>
      </p:sp>
      <p:sp>
        <p:nvSpPr>
          <p:cNvPr id="33796"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
        <p:nvSpPr>
          <p:cNvPr id="18" name="Rectangle 3"/>
          <p:cNvSpPr txBox="1">
            <a:spLocks noChangeArrowheads="1"/>
          </p:cNvSpPr>
          <p:nvPr/>
        </p:nvSpPr>
        <p:spPr bwMode="auto">
          <a:xfrm>
            <a:off x="685800" y="1295400"/>
            <a:ext cx="77724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algn="just">
              <a:defRPr/>
            </a:pPr>
            <a:r>
              <a:rPr lang="en-US" altLang="zh-CN" sz="1600" kern="0" dirty="0"/>
              <a:t>Move to add the following to 11bf SFD:</a:t>
            </a:r>
          </a:p>
          <a:p>
            <a:pPr lvl="1" algn="just">
              <a:defRPr/>
            </a:pPr>
            <a:r>
              <a:rPr lang="en-US" altLang="zh-CN" sz="1400" kern="0" dirty="0" smtClean="0"/>
              <a:t>To </a:t>
            </a:r>
            <a:r>
              <a:rPr lang="en-US" altLang="zh-CN" sz="1400" kern="0" dirty="0"/>
              <a:t>enable sub-7 GHz WLAN sensing, an RXVECTOR parameter CSI_ESTIMATE is defined that contains the channel measured during the training symbols of the received PPDU.</a:t>
            </a:r>
          </a:p>
          <a:p>
            <a:pPr lvl="1" algn="just">
              <a:defRPr/>
            </a:pPr>
            <a:r>
              <a:rPr lang="en-US" altLang="zh-CN" sz="1400" kern="0" dirty="0" smtClean="0"/>
              <a:t>A </a:t>
            </a:r>
            <a:r>
              <a:rPr lang="en-US" altLang="zh-CN" sz="1400" kern="0" dirty="0"/>
              <a:t>Sensing Measurement Report frame, which allows a sensing receiver to report sensing measurements, is defined. This new frame contains at least the following two fields:</a:t>
            </a:r>
          </a:p>
          <a:p>
            <a:pPr lvl="2" algn="just">
              <a:defRPr/>
            </a:pPr>
            <a:r>
              <a:rPr lang="en-US" altLang="zh-CN" kern="0" dirty="0" smtClean="0"/>
              <a:t>Measurement </a:t>
            </a:r>
            <a:r>
              <a:rPr lang="en-US" altLang="zh-CN" kern="0" dirty="0"/>
              <a:t>report control field: Contains information necessary to interpret the measurement report field.</a:t>
            </a:r>
          </a:p>
          <a:p>
            <a:pPr lvl="2" algn="just">
              <a:defRPr/>
            </a:pPr>
            <a:r>
              <a:rPr lang="en-US" altLang="zh-CN" kern="0" dirty="0" smtClean="0"/>
              <a:t>Measurement </a:t>
            </a:r>
            <a:r>
              <a:rPr lang="en-US" altLang="zh-CN" kern="0" dirty="0"/>
              <a:t>report field: Carries CSI measurements obtained by a sensing receiver.</a:t>
            </a:r>
          </a:p>
          <a:p>
            <a:pPr lvl="1" algn="just">
              <a:defRPr/>
            </a:pPr>
            <a:r>
              <a:rPr lang="en-US" altLang="zh-CN" sz="1400" kern="0" dirty="0" smtClean="0"/>
              <a:t>The </a:t>
            </a:r>
            <a:r>
              <a:rPr lang="en-US" altLang="zh-CN" sz="1400" kern="0" dirty="0"/>
              <a:t>format of CSI_ESTIMATE is the same one used in the measurement report field within the Sensing Measurement Report frame.  The format of CSI_ESTIMATE is TBD.</a:t>
            </a:r>
          </a:p>
          <a:p>
            <a:pPr lvl="1" algn="just">
              <a:defRPr/>
            </a:pPr>
            <a:r>
              <a:rPr lang="en-US" altLang="zh-CN" sz="1400" kern="0" dirty="0" smtClean="0"/>
              <a:t>Transmission </a:t>
            </a:r>
            <a:r>
              <a:rPr lang="en-US" altLang="zh-CN" sz="1400" kern="0" dirty="0"/>
              <a:t>of the Sensing Measurement Report frame is initiated by an MLME primitive.  Both immediate and delayed reporting are acceptable.</a:t>
            </a:r>
          </a:p>
          <a:p>
            <a:pPr algn="just">
              <a:defRPr/>
            </a:pPr>
            <a:endParaRPr lang="en-US" altLang="zh-CN" sz="800" kern="0" dirty="0" smtClean="0"/>
          </a:p>
          <a:p>
            <a:pPr marL="342900" lvl="1" indent="-342900" algn="just">
              <a:buFont typeface="Arial" panose="020B0604020202020204" pitchFamily="34" charset="0"/>
              <a:buChar char="•"/>
              <a:defRPr/>
            </a:pPr>
            <a:r>
              <a:rPr lang="en-US" altLang="zh-CN" sz="1600" b="1" kern="0" dirty="0" smtClean="0"/>
              <a:t>Move: </a:t>
            </a:r>
            <a:r>
              <a:rPr lang="en-US" altLang="zh-CN" sz="1600" b="1" kern="0" dirty="0"/>
              <a:t>Claudio Da Silva</a:t>
            </a:r>
            <a:r>
              <a:rPr lang="en-US" altLang="zh-CN" sz="1600" b="1" dirty="0" smtClean="0"/>
              <a:t>		</a:t>
            </a:r>
            <a:r>
              <a:rPr lang="en-US" altLang="zh-CN" sz="1600" b="1" kern="0" dirty="0" smtClean="0"/>
              <a:t>Second</a:t>
            </a:r>
            <a:r>
              <a:rPr lang="en-US" altLang="zh-CN" sz="1600" b="1" kern="0" dirty="0"/>
              <a:t>: </a:t>
            </a:r>
            <a:r>
              <a:rPr lang="en-US" altLang="zh-CN" sz="1600" b="1" kern="0" dirty="0" err="1"/>
              <a:t>Rajat</a:t>
            </a:r>
            <a:r>
              <a:rPr lang="en-US" altLang="zh-CN" sz="1600" b="1" kern="0" dirty="0"/>
              <a:t> </a:t>
            </a:r>
            <a:r>
              <a:rPr lang="en-US" altLang="zh-CN" sz="1600" b="1" kern="0" dirty="0" err="1"/>
              <a:t>Pushkarna</a:t>
            </a:r>
            <a:endParaRPr lang="en-US" altLang="zh-CN" sz="1600" b="1" kern="0" dirty="0" smtClean="0"/>
          </a:p>
          <a:p>
            <a:pPr marL="342900" lvl="1" indent="-342900" algn="just">
              <a:buFont typeface="Arial" panose="020B0604020202020204" pitchFamily="34" charset="0"/>
              <a:buChar char="•"/>
              <a:defRPr/>
            </a:pPr>
            <a:endParaRPr lang="en-US" altLang="zh-CN" sz="1100" b="1" kern="0" dirty="0" smtClean="0"/>
          </a:p>
          <a:p>
            <a:pPr marL="342900" lvl="1" indent="-342900" algn="just">
              <a:buFont typeface="Arial" panose="020B0604020202020204" pitchFamily="34" charset="0"/>
              <a:buChar char="•"/>
              <a:defRPr/>
            </a:pPr>
            <a:r>
              <a:rPr lang="en-US" altLang="zh-CN" sz="1600" b="1" kern="0" dirty="0" smtClean="0"/>
              <a:t>Result: </a:t>
            </a:r>
            <a:r>
              <a:rPr lang="en-US" altLang="zh-CN" sz="1600" dirty="0">
                <a:highlight>
                  <a:srgbClr val="00FF00"/>
                </a:highlight>
              </a:rPr>
              <a:t>Approved by unanimous </a:t>
            </a:r>
            <a:r>
              <a:rPr lang="en-US" altLang="zh-CN" sz="1600" dirty="0" smtClean="0">
                <a:highlight>
                  <a:srgbClr val="00FF00"/>
                </a:highlight>
              </a:rPr>
              <a:t>consent</a:t>
            </a:r>
            <a:endParaRPr lang="en-US" altLang="zh-CN" sz="1600" b="1" kern="0" dirty="0"/>
          </a:p>
          <a:p>
            <a:pPr marL="0" lvl="1" indent="0" algn="just">
              <a:buNone/>
              <a:defRPr/>
            </a:pPr>
            <a:endParaRPr lang="en-US" altLang="zh-CN" sz="1000" kern="0" dirty="0" smtClean="0"/>
          </a:p>
          <a:p>
            <a:pPr marL="0" lvl="1" indent="0">
              <a:buNone/>
              <a:defRPr/>
            </a:pPr>
            <a:r>
              <a:rPr lang="en-US" altLang="zh-CN" sz="1400" kern="0" dirty="0"/>
              <a:t>Note</a:t>
            </a:r>
            <a:r>
              <a:rPr lang="zh-CN" altLang="en-US" sz="1400" kern="0" dirty="0"/>
              <a:t>：  </a:t>
            </a:r>
            <a:endParaRPr lang="en-US" altLang="zh-CN" sz="1400" kern="0" dirty="0"/>
          </a:p>
          <a:p>
            <a:pPr marL="628650" lvl="2">
              <a:buFont typeface="微软雅黑" panose="020B0503020204020204" pitchFamily="34" charset="-122"/>
              <a:buChar char="–"/>
              <a:defRPr/>
            </a:pPr>
            <a:r>
              <a:rPr lang="en-US" altLang="zh-CN" sz="1100" kern="0" dirty="0" smtClean="0"/>
              <a:t>Related </a:t>
            </a:r>
            <a:r>
              <a:rPr lang="en-US" altLang="zh-CN" sz="1100" kern="0" dirty="0"/>
              <a:t>document </a:t>
            </a:r>
            <a:r>
              <a:rPr lang="en-US" altLang="zh-CN" sz="1100" kern="0" dirty="0" smtClean="0"/>
              <a:t>21/0908r2</a:t>
            </a:r>
          </a:p>
          <a:p>
            <a:pPr marL="628650" lvl="2">
              <a:buFont typeface="微软雅黑" panose="020B0503020204020204" pitchFamily="34" charset="-122"/>
              <a:buChar char="–"/>
              <a:defRPr/>
            </a:pPr>
            <a:r>
              <a:rPr lang="en-US" altLang="zh-CN" sz="1100" kern="0" dirty="0"/>
              <a:t>SP Result: 22/6/8 ( Y/ N/ A)</a:t>
            </a:r>
          </a:p>
          <a:p>
            <a:pPr marL="628650" lvl="2">
              <a:buFont typeface="微软雅黑" panose="020B0503020204020204" pitchFamily="34" charset="-122"/>
              <a:buChar char="–"/>
              <a:defRPr/>
            </a:pPr>
            <a:endParaRPr lang="en-US" altLang="zh-CN" sz="1000" b="1" kern="0" dirty="0"/>
          </a:p>
        </p:txBody>
      </p:sp>
    </p:spTree>
    <p:extLst>
      <p:ext uri="{BB962C8B-B14F-4D97-AF65-F5344CB8AC3E}">
        <p14:creationId xmlns:p14="http://schemas.microsoft.com/office/powerpoint/2010/main" val="290587396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Slide </a:t>
            </a:r>
            <a:fld id="{60BBC1A3-3A8D-471C-8F74-0A35A7C0332D}" type="slidenum">
              <a:rPr lang="en-US" altLang="en-US" sz="1200" b="0" smtClean="0"/>
              <a:pPr>
                <a:spcBef>
                  <a:spcPct val="0"/>
                </a:spcBef>
                <a:buFontTx/>
                <a:buNone/>
              </a:pPr>
              <a:t>32</a:t>
            </a:fld>
            <a:endParaRPr lang="en-US" altLang="en-US" sz="1200" b="0" smtClean="0"/>
          </a:p>
        </p:txBody>
      </p:sp>
      <p:sp>
        <p:nvSpPr>
          <p:cNvPr id="33795"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zh-CN" sz="2800" dirty="0"/>
              <a:t>Motion </a:t>
            </a:r>
            <a:r>
              <a:rPr lang="en-US" altLang="zh-CN" sz="2800" dirty="0" smtClean="0"/>
              <a:t>22</a:t>
            </a:r>
            <a:endParaRPr lang="en-US" altLang="en-US" sz="2800" dirty="0">
              <a:solidFill>
                <a:schemeClr val="tx2"/>
              </a:solidFill>
            </a:endParaRPr>
          </a:p>
        </p:txBody>
      </p:sp>
      <p:sp>
        <p:nvSpPr>
          <p:cNvPr id="33796"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
        <p:nvSpPr>
          <p:cNvPr id="18" name="Rectangle 3"/>
          <p:cNvSpPr txBox="1">
            <a:spLocks noChangeArrowheads="1"/>
          </p:cNvSpPr>
          <p:nvPr/>
        </p:nvSpPr>
        <p:spPr bwMode="auto">
          <a:xfrm>
            <a:off x="685800" y="1295400"/>
            <a:ext cx="77724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algn="just">
              <a:defRPr/>
            </a:pPr>
            <a:r>
              <a:rPr lang="en-US" altLang="zh-CN" sz="1800" kern="0" dirty="0"/>
              <a:t>Move to add the following to 11bf SFD:</a:t>
            </a:r>
          </a:p>
          <a:p>
            <a:pPr lvl="1" algn="just">
              <a:defRPr/>
            </a:pPr>
            <a:r>
              <a:rPr lang="en-US" altLang="zh-CN" sz="1800" kern="0" dirty="0" smtClean="0"/>
              <a:t>measurement </a:t>
            </a:r>
            <a:r>
              <a:rPr lang="en-US" altLang="zh-CN" sz="1800" kern="0" dirty="0"/>
              <a:t>phase of sensing session, the NDP can be used for the channel measurement (e.g. CSI) between sensing transmitter and sensing receiver(s) in sub 7Ghz band. </a:t>
            </a:r>
          </a:p>
          <a:p>
            <a:pPr lvl="1" indent="-28575" algn="just">
              <a:buFont typeface="Arial" panose="020B0604020202020204" pitchFamily="34" charset="0"/>
              <a:buChar char="•"/>
              <a:defRPr/>
            </a:pPr>
            <a:r>
              <a:rPr lang="en-US" altLang="zh-CN" sz="1800" kern="0" dirty="0" smtClean="0"/>
              <a:t>	</a:t>
            </a:r>
            <a:r>
              <a:rPr lang="en-US" altLang="zh-CN" sz="1600" kern="0" dirty="0" smtClean="0"/>
              <a:t>NDP </a:t>
            </a:r>
            <a:r>
              <a:rPr lang="en-US" altLang="zh-CN" sz="1600" kern="0" dirty="0"/>
              <a:t>format for sensing is TBD.</a:t>
            </a:r>
          </a:p>
          <a:p>
            <a:pPr algn="just">
              <a:defRPr/>
            </a:pPr>
            <a:endParaRPr lang="en-US" altLang="zh-CN" sz="900" kern="0" dirty="0"/>
          </a:p>
          <a:p>
            <a:pPr algn="just">
              <a:defRPr/>
            </a:pPr>
            <a:endParaRPr lang="en-US" altLang="zh-CN" sz="900" kern="0" dirty="0" smtClean="0"/>
          </a:p>
          <a:p>
            <a:pPr algn="just">
              <a:defRPr/>
            </a:pPr>
            <a:endParaRPr lang="en-US" altLang="zh-CN" sz="900" kern="0" dirty="0" smtClean="0"/>
          </a:p>
          <a:p>
            <a:pPr marL="342900" lvl="1" indent="-342900" algn="just">
              <a:buFont typeface="Arial" panose="020B0604020202020204" pitchFamily="34" charset="0"/>
              <a:buChar char="•"/>
              <a:defRPr/>
            </a:pPr>
            <a:r>
              <a:rPr lang="en-US" altLang="zh-CN" sz="1800" b="1" kern="0" dirty="0" smtClean="0"/>
              <a:t>Move: </a:t>
            </a:r>
            <a:r>
              <a:rPr lang="en-US" altLang="zh-CN" sz="1800" b="1" kern="0" dirty="0"/>
              <a:t>Dongguk Lim</a:t>
            </a:r>
            <a:r>
              <a:rPr lang="en-US" altLang="zh-CN" sz="1800" b="1" dirty="0" smtClean="0"/>
              <a:t>		</a:t>
            </a:r>
            <a:r>
              <a:rPr lang="en-US" altLang="zh-CN" sz="1800" b="1" kern="0" dirty="0" smtClean="0"/>
              <a:t>Second</a:t>
            </a:r>
            <a:r>
              <a:rPr lang="en-US" altLang="zh-CN" sz="1800" b="1" kern="0" dirty="0"/>
              <a:t>: Sang Kim</a:t>
            </a:r>
            <a:endParaRPr lang="en-US" altLang="zh-CN" sz="1800" b="1" kern="0" dirty="0" smtClean="0"/>
          </a:p>
          <a:p>
            <a:pPr marL="342900" lvl="1" indent="-342900" algn="just">
              <a:buFont typeface="Arial" panose="020B0604020202020204" pitchFamily="34" charset="0"/>
              <a:buChar char="•"/>
              <a:defRPr/>
            </a:pPr>
            <a:endParaRPr lang="en-US" altLang="zh-CN" sz="1800" b="1" kern="0" dirty="0" smtClean="0"/>
          </a:p>
          <a:p>
            <a:pPr marL="342900" lvl="1" indent="-342900" algn="just">
              <a:buFont typeface="Arial" panose="020B0604020202020204" pitchFamily="34" charset="0"/>
              <a:buChar char="•"/>
              <a:defRPr/>
            </a:pPr>
            <a:r>
              <a:rPr lang="en-US" altLang="zh-CN" sz="1800" b="1" kern="0" dirty="0"/>
              <a:t>Result: </a:t>
            </a:r>
            <a:r>
              <a:rPr lang="en-US" altLang="zh-CN" sz="1800" dirty="0">
                <a:highlight>
                  <a:srgbClr val="00FF00"/>
                </a:highlight>
              </a:rPr>
              <a:t>Approved by unanimous consent</a:t>
            </a:r>
            <a:endParaRPr lang="en-US" altLang="zh-CN" sz="1800" b="1" kern="0" dirty="0"/>
          </a:p>
          <a:p>
            <a:pPr marL="0" lvl="1" indent="0" algn="just">
              <a:buNone/>
              <a:defRPr/>
            </a:pPr>
            <a:endParaRPr lang="en-US" altLang="zh-CN" sz="1050" kern="0" dirty="0" smtClean="0"/>
          </a:p>
          <a:p>
            <a:pPr marL="0" lvl="1" indent="0">
              <a:buNone/>
              <a:defRPr/>
            </a:pPr>
            <a:r>
              <a:rPr lang="en-US" altLang="zh-CN" sz="1600" kern="0" dirty="0"/>
              <a:t>Note</a:t>
            </a:r>
            <a:r>
              <a:rPr lang="zh-CN" altLang="en-US" sz="1600" kern="0" dirty="0"/>
              <a:t>：  </a:t>
            </a:r>
            <a:endParaRPr lang="en-US" altLang="zh-CN" sz="1600" kern="0" dirty="0"/>
          </a:p>
          <a:p>
            <a:pPr marL="628650" lvl="2">
              <a:buFont typeface="微软雅黑" panose="020B0503020204020204" pitchFamily="34" charset="-122"/>
              <a:buChar char="–"/>
              <a:defRPr/>
            </a:pPr>
            <a:r>
              <a:rPr lang="en-US" altLang="zh-CN" kern="0" dirty="0" smtClean="0"/>
              <a:t>Related </a:t>
            </a:r>
            <a:r>
              <a:rPr lang="en-US" altLang="zh-CN" kern="0" dirty="0"/>
              <a:t>document </a:t>
            </a:r>
            <a:r>
              <a:rPr lang="en-US" altLang="zh-CN" kern="0" dirty="0" smtClean="0"/>
              <a:t>21/1015r1</a:t>
            </a:r>
          </a:p>
          <a:p>
            <a:pPr marL="628650" lvl="2">
              <a:buFont typeface="微软雅黑" panose="020B0503020204020204" pitchFamily="34" charset="-122"/>
              <a:buChar char="–"/>
              <a:defRPr/>
            </a:pPr>
            <a:r>
              <a:rPr lang="en-US" altLang="zh-CN" kern="0" dirty="0"/>
              <a:t>SP Result: </a:t>
            </a:r>
            <a:r>
              <a:rPr lang="en-US" altLang="zh-CN" kern="0" dirty="0" smtClean="0"/>
              <a:t>26/0/8 </a:t>
            </a:r>
            <a:r>
              <a:rPr lang="en-US" altLang="zh-CN" kern="0" dirty="0"/>
              <a:t>( Y/ N/ A)</a:t>
            </a:r>
          </a:p>
          <a:p>
            <a:pPr marL="628650" lvl="2">
              <a:buFont typeface="微软雅黑" panose="020B0503020204020204" pitchFamily="34" charset="-122"/>
              <a:buChar char="–"/>
              <a:defRPr/>
            </a:pPr>
            <a:endParaRPr lang="en-US" altLang="zh-CN" sz="1050" b="1" kern="0" dirty="0"/>
          </a:p>
        </p:txBody>
      </p:sp>
    </p:spTree>
    <p:extLst>
      <p:ext uri="{BB962C8B-B14F-4D97-AF65-F5344CB8AC3E}">
        <p14:creationId xmlns:p14="http://schemas.microsoft.com/office/powerpoint/2010/main" val="144640672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Slide </a:t>
            </a:r>
            <a:fld id="{60BBC1A3-3A8D-471C-8F74-0A35A7C0332D}" type="slidenum">
              <a:rPr lang="en-US" altLang="en-US" sz="1200" b="0" smtClean="0"/>
              <a:pPr>
                <a:spcBef>
                  <a:spcPct val="0"/>
                </a:spcBef>
                <a:buFontTx/>
                <a:buNone/>
              </a:pPr>
              <a:t>33</a:t>
            </a:fld>
            <a:endParaRPr lang="en-US" altLang="en-US" sz="1200" b="0" smtClean="0"/>
          </a:p>
        </p:txBody>
      </p:sp>
      <p:sp>
        <p:nvSpPr>
          <p:cNvPr id="33795"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zh-CN" sz="2800" dirty="0"/>
              <a:t>Motion </a:t>
            </a:r>
            <a:r>
              <a:rPr lang="en-US" altLang="zh-CN" sz="2800" dirty="0" smtClean="0"/>
              <a:t>23</a:t>
            </a:r>
            <a:endParaRPr lang="en-US" altLang="en-US" sz="2800" dirty="0">
              <a:solidFill>
                <a:schemeClr val="tx2"/>
              </a:solidFill>
            </a:endParaRPr>
          </a:p>
        </p:txBody>
      </p:sp>
      <p:sp>
        <p:nvSpPr>
          <p:cNvPr id="33796"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
        <p:nvSpPr>
          <p:cNvPr id="18" name="Rectangle 3"/>
          <p:cNvSpPr txBox="1">
            <a:spLocks noChangeArrowheads="1"/>
          </p:cNvSpPr>
          <p:nvPr/>
        </p:nvSpPr>
        <p:spPr bwMode="auto">
          <a:xfrm>
            <a:off x="685800" y="1295400"/>
            <a:ext cx="77724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algn="just">
              <a:defRPr/>
            </a:pPr>
            <a:r>
              <a:rPr lang="en-US" altLang="zh-CN" sz="1800" kern="0" dirty="0"/>
              <a:t>Move to add the following to 11bf SFD:</a:t>
            </a:r>
          </a:p>
          <a:p>
            <a:pPr lvl="1" algn="just">
              <a:defRPr/>
            </a:pPr>
            <a:r>
              <a:rPr lang="en-US" altLang="zh-CN" sz="1800" kern="0" dirty="0"/>
              <a:t>The Sensing Session is pairwise and is identified by MAC addresses and/or associated </a:t>
            </a:r>
            <a:r>
              <a:rPr lang="en-US" altLang="zh-CN" sz="1800" kern="0" dirty="0" smtClean="0"/>
              <a:t>AID/UID.</a:t>
            </a:r>
            <a:endParaRPr lang="en-US" altLang="zh-CN" sz="1800" kern="0" dirty="0"/>
          </a:p>
          <a:p>
            <a:pPr lvl="1" algn="just">
              <a:defRPr/>
            </a:pPr>
            <a:r>
              <a:rPr lang="en-US" altLang="zh-CN" sz="1800" kern="0" dirty="0" smtClean="0"/>
              <a:t>11bf </a:t>
            </a:r>
            <a:r>
              <a:rPr lang="en-US" altLang="zh-CN" sz="1800" kern="0" dirty="0"/>
              <a:t>shall define an optional negotiation process in the sensing setup phase for a sensing initiator and a sensing responder to exchange and agree on operational parameters associated with a sensing session. The initiator may maintain multiple sensing sessions.</a:t>
            </a:r>
          </a:p>
          <a:p>
            <a:pPr algn="just">
              <a:defRPr/>
            </a:pPr>
            <a:endParaRPr lang="en-US" altLang="zh-CN" sz="900" kern="0" dirty="0"/>
          </a:p>
          <a:p>
            <a:pPr algn="just">
              <a:defRPr/>
            </a:pPr>
            <a:endParaRPr lang="en-US" altLang="zh-CN" sz="900" kern="0" dirty="0" smtClean="0"/>
          </a:p>
          <a:p>
            <a:pPr marL="342900" lvl="1" indent="-342900" algn="just">
              <a:buFont typeface="Arial" panose="020B0604020202020204" pitchFamily="34" charset="0"/>
              <a:buChar char="•"/>
              <a:defRPr/>
            </a:pPr>
            <a:r>
              <a:rPr lang="en-US" altLang="zh-CN" sz="1800" b="1" kern="0" dirty="0" smtClean="0"/>
              <a:t>Move: </a:t>
            </a:r>
            <a:r>
              <a:rPr lang="en-US" altLang="zh-CN" sz="1800" b="1" kern="0" dirty="0"/>
              <a:t>Solomon Trainin</a:t>
            </a:r>
            <a:r>
              <a:rPr lang="en-US" altLang="zh-CN" sz="1800" b="1" dirty="0" smtClean="0"/>
              <a:t>		</a:t>
            </a:r>
            <a:r>
              <a:rPr lang="en-US" altLang="zh-CN" sz="1800" b="1" kern="0" dirty="0" smtClean="0"/>
              <a:t>Second</a:t>
            </a:r>
            <a:r>
              <a:rPr lang="en-US" altLang="zh-CN" sz="1800" b="1" kern="0" dirty="0"/>
              <a:t>: </a:t>
            </a:r>
            <a:r>
              <a:rPr lang="en-US" altLang="zh-CN" sz="1800" b="1" kern="0" dirty="0" err="1"/>
              <a:t>Rajat</a:t>
            </a:r>
            <a:r>
              <a:rPr lang="en-US" altLang="zh-CN" sz="1800" b="1" kern="0" dirty="0"/>
              <a:t> </a:t>
            </a:r>
            <a:r>
              <a:rPr lang="en-US" altLang="zh-CN" sz="1800" b="1" kern="0" dirty="0" err="1"/>
              <a:t>Pushkarna</a:t>
            </a:r>
            <a:endParaRPr lang="en-US" altLang="zh-CN" sz="1800" b="1" kern="0" dirty="0" smtClean="0"/>
          </a:p>
          <a:p>
            <a:pPr marL="342900" lvl="1" indent="-342900" algn="just">
              <a:buFont typeface="Arial" panose="020B0604020202020204" pitchFamily="34" charset="0"/>
              <a:buChar char="•"/>
              <a:defRPr/>
            </a:pPr>
            <a:endParaRPr lang="en-US" altLang="zh-CN" sz="1800" b="1" kern="0" dirty="0" smtClean="0"/>
          </a:p>
          <a:p>
            <a:pPr marL="342900" lvl="1" indent="-342900" algn="just">
              <a:buFont typeface="Arial" panose="020B0604020202020204" pitchFamily="34" charset="0"/>
              <a:buChar char="•"/>
              <a:defRPr/>
            </a:pPr>
            <a:r>
              <a:rPr lang="en-US" altLang="zh-CN" sz="1800" b="1" kern="0" dirty="0"/>
              <a:t>Result: </a:t>
            </a:r>
            <a:r>
              <a:rPr lang="en-US" altLang="zh-CN" sz="1800" dirty="0">
                <a:highlight>
                  <a:srgbClr val="00FF00"/>
                </a:highlight>
              </a:rPr>
              <a:t>Approved by unanimous consent</a:t>
            </a:r>
            <a:endParaRPr lang="en-US" altLang="zh-CN" sz="1800" b="1" kern="0" dirty="0"/>
          </a:p>
          <a:p>
            <a:pPr marL="0" lvl="1" indent="0" algn="just">
              <a:buNone/>
              <a:defRPr/>
            </a:pPr>
            <a:endParaRPr lang="en-US" altLang="zh-CN" sz="1050" kern="0" dirty="0" smtClean="0"/>
          </a:p>
          <a:p>
            <a:pPr marL="0" lvl="1" indent="0">
              <a:buNone/>
              <a:defRPr/>
            </a:pPr>
            <a:r>
              <a:rPr lang="en-US" altLang="zh-CN" sz="1600" kern="0" dirty="0"/>
              <a:t>Note</a:t>
            </a:r>
            <a:r>
              <a:rPr lang="zh-CN" altLang="en-US" sz="1600" kern="0" dirty="0"/>
              <a:t>：  </a:t>
            </a:r>
            <a:endParaRPr lang="en-US" altLang="zh-CN" sz="1600" kern="0" dirty="0"/>
          </a:p>
          <a:p>
            <a:pPr marL="628650" lvl="2">
              <a:buFont typeface="微软雅黑" panose="020B0503020204020204" pitchFamily="34" charset="-122"/>
              <a:buChar char="–"/>
              <a:defRPr/>
            </a:pPr>
            <a:r>
              <a:rPr lang="en-US" altLang="zh-CN" kern="0" dirty="0" smtClean="0"/>
              <a:t>Related </a:t>
            </a:r>
            <a:r>
              <a:rPr lang="en-US" altLang="zh-CN" kern="0" dirty="0"/>
              <a:t>document </a:t>
            </a:r>
            <a:r>
              <a:rPr lang="en-US" altLang="zh-CN" kern="0" dirty="0" smtClean="0"/>
              <a:t>21/0644r4</a:t>
            </a:r>
          </a:p>
          <a:p>
            <a:pPr marL="628650" lvl="2">
              <a:buFont typeface="微软雅黑" panose="020B0503020204020204" pitchFamily="34" charset="-122"/>
              <a:buChar char="–"/>
              <a:defRPr/>
            </a:pPr>
            <a:r>
              <a:rPr lang="en-US" altLang="zh-CN" kern="0" dirty="0"/>
              <a:t>SP Result: </a:t>
            </a:r>
            <a:r>
              <a:rPr lang="en-US" altLang="zh-CN" kern="0" dirty="0" smtClean="0"/>
              <a:t>19/3/15 </a:t>
            </a:r>
            <a:r>
              <a:rPr lang="en-US" altLang="zh-CN" kern="0" dirty="0"/>
              <a:t>( Y/ N/ A)</a:t>
            </a:r>
          </a:p>
          <a:p>
            <a:pPr marL="628650" lvl="2">
              <a:buFont typeface="微软雅黑" panose="020B0503020204020204" pitchFamily="34" charset="-122"/>
              <a:buChar char="–"/>
              <a:defRPr/>
            </a:pPr>
            <a:endParaRPr lang="en-US" altLang="zh-CN" sz="1050" b="1" kern="0" dirty="0"/>
          </a:p>
        </p:txBody>
      </p:sp>
    </p:spTree>
    <p:extLst>
      <p:ext uri="{BB962C8B-B14F-4D97-AF65-F5344CB8AC3E}">
        <p14:creationId xmlns:p14="http://schemas.microsoft.com/office/powerpoint/2010/main" val="370579824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Slide </a:t>
            </a:r>
            <a:fld id="{60BBC1A3-3A8D-471C-8F74-0A35A7C0332D}" type="slidenum">
              <a:rPr lang="en-US" altLang="en-US" sz="1200" b="0" smtClean="0"/>
              <a:pPr>
                <a:spcBef>
                  <a:spcPct val="0"/>
                </a:spcBef>
                <a:buFontTx/>
                <a:buNone/>
              </a:pPr>
              <a:t>34</a:t>
            </a:fld>
            <a:endParaRPr lang="en-US" altLang="en-US" sz="1200" b="0" smtClean="0"/>
          </a:p>
        </p:txBody>
      </p:sp>
      <p:sp>
        <p:nvSpPr>
          <p:cNvPr id="33795"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zh-CN" sz="2800" dirty="0"/>
              <a:t>Motion </a:t>
            </a:r>
            <a:r>
              <a:rPr lang="en-US" altLang="zh-CN" sz="2800" dirty="0" smtClean="0"/>
              <a:t>24</a:t>
            </a:r>
            <a:endParaRPr lang="en-US" altLang="en-US" sz="2800" dirty="0">
              <a:solidFill>
                <a:schemeClr val="tx2"/>
              </a:solidFill>
            </a:endParaRPr>
          </a:p>
        </p:txBody>
      </p:sp>
      <p:sp>
        <p:nvSpPr>
          <p:cNvPr id="33796"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
        <p:nvSpPr>
          <p:cNvPr id="18" name="Rectangle 3"/>
          <p:cNvSpPr txBox="1">
            <a:spLocks noChangeArrowheads="1"/>
          </p:cNvSpPr>
          <p:nvPr/>
        </p:nvSpPr>
        <p:spPr bwMode="auto">
          <a:xfrm>
            <a:off x="685800" y="1295400"/>
            <a:ext cx="77724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algn="just">
              <a:defRPr/>
            </a:pPr>
            <a:r>
              <a:rPr lang="en-US" altLang="zh-CN" sz="1800" kern="0" dirty="0"/>
              <a:t>Move to add the following to 11bf SFD:</a:t>
            </a:r>
          </a:p>
          <a:p>
            <a:pPr lvl="1" algn="just">
              <a:defRPr/>
            </a:pPr>
            <a:r>
              <a:rPr lang="en-US" altLang="zh-CN" sz="1800" kern="0" dirty="0" smtClean="0"/>
              <a:t>The </a:t>
            </a:r>
            <a:r>
              <a:rPr lang="en-US" altLang="zh-CN" sz="1800" kern="0" dirty="0"/>
              <a:t>Measurement Setup ID may be used to identify attributes of the sensing measurement instances</a:t>
            </a:r>
          </a:p>
          <a:p>
            <a:pPr lvl="1" algn="just">
              <a:defRPr/>
            </a:pPr>
            <a:r>
              <a:rPr lang="en-US" altLang="zh-CN" sz="1800" kern="0" dirty="0" smtClean="0"/>
              <a:t>The </a:t>
            </a:r>
            <a:r>
              <a:rPr lang="en-US" altLang="zh-CN" sz="1800" kern="0" dirty="0"/>
              <a:t>Measurement Instance ID may be used to identify the sensing measurement instance that utilizes attributes of the same Measurement Setup ID</a:t>
            </a:r>
          </a:p>
          <a:p>
            <a:pPr lvl="1" algn="just">
              <a:defRPr/>
            </a:pPr>
            <a:r>
              <a:rPr lang="en-US" altLang="zh-CN" sz="1800" kern="0" dirty="0" smtClean="0"/>
              <a:t>The </a:t>
            </a:r>
            <a:r>
              <a:rPr lang="en-US" altLang="zh-CN" sz="1800" kern="0" dirty="0"/>
              <a:t>Dialog Token field may be a possibility to contain both IDs</a:t>
            </a:r>
          </a:p>
          <a:p>
            <a:pPr algn="just">
              <a:defRPr/>
            </a:pPr>
            <a:endParaRPr lang="en-US" altLang="zh-CN" sz="900" kern="0" dirty="0"/>
          </a:p>
          <a:p>
            <a:pPr algn="just">
              <a:defRPr/>
            </a:pPr>
            <a:endParaRPr lang="en-US" altLang="zh-CN" sz="900" kern="0" dirty="0" smtClean="0"/>
          </a:p>
          <a:p>
            <a:pPr marL="342900" lvl="1" indent="-342900" algn="just">
              <a:buFont typeface="Arial" panose="020B0604020202020204" pitchFamily="34" charset="0"/>
              <a:buChar char="•"/>
              <a:defRPr/>
            </a:pPr>
            <a:r>
              <a:rPr lang="en-US" altLang="zh-CN" sz="1800" b="1" kern="0" dirty="0" smtClean="0"/>
              <a:t>Move: </a:t>
            </a:r>
            <a:r>
              <a:rPr lang="en-US" altLang="zh-CN" sz="1800" b="1" kern="0" dirty="0"/>
              <a:t>Solomon Trainin</a:t>
            </a:r>
            <a:r>
              <a:rPr lang="en-US" altLang="zh-CN" sz="1800" b="1" dirty="0" smtClean="0"/>
              <a:t>		</a:t>
            </a:r>
            <a:r>
              <a:rPr lang="en-US" altLang="zh-CN" sz="1800" b="1" kern="0" dirty="0" smtClean="0"/>
              <a:t>Second</a:t>
            </a:r>
            <a:r>
              <a:rPr lang="en-US" altLang="zh-CN" sz="1800" b="1" kern="0" dirty="0"/>
              <a:t>: Cheng Chen</a:t>
            </a:r>
            <a:endParaRPr lang="en-US" altLang="zh-CN" sz="1800" b="1" kern="0" dirty="0" smtClean="0"/>
          </a:p>
          <a:p>
            <a:pPr marL="342900" lvl="1" indent="-342900" algn="just">
              <a:buFont typeface="Arial" panose="020B0604020202020204" pitchFamily="34" charset="0"/>
              <a:buChar char="•"/>
              <a:defRPr/>
            </a:pPr>
            <a:endParaRPr lang="en-US" altLang="zh-CN" sz="1800" b="1" kern="0" dirty="0" smtClean="0"/>
          </a:p>
          <a:p>
            <a:pPr marL="342900" lvl="1" indent="-342900" algn="just">
              <a:buFont typeface="Arial" panose="020B0604020202020204" pitchFamily="34" charset="0"/>
              <a:buChar char="•"/>
              <a:defRPr/>
            </a:pPr>
            <a:r>
              <a:rPr lang="en-US" altLang="zh-CN" sz="1800" b="1" kern="0" dirty="0"/>
              <a:t>Result: </a:t>
            </a:r>
            <a:r>
              <a:rPr lang="en-US" altLang="zh-CN" sz="1800" dirty="0">
                <a:highlight>
                  <a:srgbClr val="00FF00"/>
                </a:highlight>
              </a:rPr>
              <a:t>Approved by unanimous consent</a:t>
            </a:r>
            <a:endParaRPr lang="en-US" altLang="zh-CN" sz="1800" b="1" kern="0" dirty="0"/>
          </a:p>
          <a:p>
            <a:pPr marL="0" lvl="1" indent="0" algn="just">
              <a:buNone/>
              <a:defRPr/>
            </a:pPr>
            <a:endParaRPr lang="en-US" altLang="zh-CN" sz="1050" kern="0" dirty="0" smtClean="0"/>
          </a:p>
          <a:p>
            <a:pPr marL="0" lvl="1" indent="0">
              <a:buNone/>
              <a:defRPr/>
            </a:pPr>
            <a:r>
              <a:rPr lang="en-US" altLang="zh-CN" sz="1600" kern="0" dirty="0"/>
              <a:t>Note</a:t>
            </a:r>
            <a:r>
              <a:rPr lang="zh-CN" altLang="en-US" sz="1600" kern="0" dirty="0"/>
              <a:t>：  </a:t>
            </a:r>
            <a:endParaRPr lang="en-US" altLang="zh-CN" sz="1600" kern="0" dirty="0"/>
          </a:p>
          <a:p>
            <a:pPr marL="628650" lvl="2">
              <a:buFont typeface="微软雅黑" panose="020B0503020204020204" pitchFamily="34" charset="-122"/>
              <a:buChar char="–"/>
              <a:defRPr/>
            </a:pPr>
            <a:r>
              <a:rPr lang="en-US" altLang="zh-CN" kern="0" dirty="0" smtClean="0"/>
              <a:t>Related </a:t>
            </a:r>
            <a:r>
              <a:rPr lang="en-US" altLang="zh-CN" kern="0" dirty="0"/>
              <a:t>document </a:t>
            </a:r>
            <a:r>
              <a:rPr lang="en-US" altLang="zh-CN" kern="0" dirty="0" smtClean="0"/>
              <a:t>21/0644r4</a:t>
            </a:r>
          </a:p>
          <a:p>
            <a:pPr marL="628650" lvl="2">
              <a:buFont typeface="微软雅黑" panose="020B0503020204020204" pitchFamily="34" charset="-122"/>
              <a:buChar char="–"/>
              <a:defRPr/>
            </a:pPr>
            <a:r>
              <a:rPr lang="en-US" altLang="zh-CN" kern="0" dirty="0"/>
              <a:t>SP Result: </a:t>
            </a:r>
            <a:r>
              <a:rPr lang="en-US" altLang="zh-CN" kern="0" dirty="0" smtClean="0"/>
              <a:t>20/1/11 </a:t>
            </a:r>
            <a:r>
              <a:rPr lang="en-US" altLang="zh-CN" kern="0" dirty="0"/>
              <a:t>( Y/ N/ A)</a:t>
            </a:r>
          </a:p>
          <a:p>
            <a:pPr marL="628650" lvl="2">
              <a:buFont typeface="微软雅黑" panose="020B0503020204020204" pitchFamily="34" charset="-122"/>
              <a:buChar char="–"/>
              <a:defRPr/>
            </a:pPr>
            <a:endParaRPr lang="en-US" altLang="zh-CN" sz="1050" b="1" kern="0" dirty="0"/>
          </a:p>
        </p:txBody>
      </p:sp>
    </p:spTree>
    <p:extLst>
      <p:ext uri="{BB962C8B-B14F-4D97-AF65-F5344CB8AC3E}">
        <p14:creationId xmlns:p14="http://schemas.microsoft.com/office/powerpoint/2010/main" val="141351003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Slide </a:t>
            </a:r>
            <a:fld id="{B45F7C9C-C4C8-4504-BDFE-930339A5D84F}" type="slidenum">
              <a:rPr lang="en-US" altLang="en-US" sz="1200" b="0" smtClean="0"/>
              <a:pPr>
                <a:spcBef>
                  <a:spcPct val="0"/>
                </a:spcBef>
                <a:buFontTx/>
                <a:buNone/>
              </a:pPr>
              <a:t>35</a:t>
            </a:fld>
            <a:endParaRPr lang="en-US" altLang="en-US" sz="1200" b="0" smtClean="0"/>
          </a:p>
        </p:txBody>
      </p:sp>
      <p:sp>
        <p:nvSpPr>
          <p:cNvPr id="7171" name="Rectangle 3"/>
          <p:cNvSpPr txBox="1">
            <a:spLocks noChangeArrowheads="1"/>
          </p:cNvSpPr>
          <p:nvPr/>
        </p:nvSpPr>
        <p:spPr bwMode="auto">
          <a:xfrm>
            <a:off x="685800" y="2514600"/>
            <a:ext cx="77724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buFontTx/>
              <a:buNone/>
            </a:pPr>
            <a:r>
              <a:rPr lang="en-US" altLang="zh-CN" sz="4000" dirty="0" smtClean="0"/>
              <a:t>Backup</a:t>
            </a:r>
            <a:endParaRPr lang="en-US" altLang="en-US" sz="3600" dirty="0"/>
          </a:p>
        </p:txBody>
      </p:sp>
      <p:sp>
        <p:nvSpPr>
          <p:cNvPr id="7173"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Tree>
    <p:extLst>
      <p:ext uri="{BB962C8B-B14F-4D97-AF65-F5344CB8AC3E}">
        <p14:creationId xmlns:p14="http://schemas.microsoft.com/office/powerpoint/2010/main" val="37336208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Slide </a:t>
            </a:r>
            <a:fld id="{87201003-0ED1-41BE-B15E-A3F7676968BE}" type="slidenum">
              <a:rPr lang="en-US" altLang="en-US" sz="1200" b="0" smtClean="0"/>
              <a:pPr>
                <a:spcBef>
                  <a:spcPct val="0"/>
                </a:spcBef>
                <a:buFontTx/>
                <a:buNone/>
              </a:pPr>
              <a:t>4</a:t>
            </a:fld>
            <a:endParaRPr lang="en-US" altLang="en-US" sz="1200" b="0" smtClean="0"/>
          </a:p>
        </p:txBody>
      </p:sp>
      <p:sp>
        <p:nvSpPr>
          <p:cNvPr id="8195" name="Rectangle 3"/>
          <p:cNvSpPr>
            <a:spLocks noGrp="1" noChangeArrowheads="1"/>
          </p:cNvSpPr>
          <p:nvPr>
            <p:ph type="body" idx="4294967295"/>
          </p:nvPr>
        </p:nvSpPr>
        <p:spPr>
          <a:xfrm>
            <a:off x="685800" y="1524000"/>
            <a:ext cx="7772400" cy="4114800"/>
          </a:xfrm>
        </p:spPr>
        <p:txBody>
          <a:bodyPr/>
          <a:lstStyle/>
          <a:p>
            <a:r>
              <a:rPr lang="en-US" altLang="en-US" sz="1800" dirty="0" smtClean="0"/>
              <a:t>Please announce your affiliation when you first address the group during a meeting slot</a:t>
            </a:r>
          </a:p>
          <a:p>
            <a:r>
              <a:rPr lang="en-US" altLang="en-US" sz="1800" dirty="0" smtClean="0"/>
              <a:t>Cell Phones to be silent or Off</a:t>
            </a:r>
          </a:p>
          <a:p>
            <a:r>
              <a:rPr lang="en-US" altLang="en-US" sz="1800" dirty="0" smtClean="0"/>
              <a:t>Attendance recording procedures</a:t>
            </a:r>
          </a:p>
          <a:p>
            <a:pPr lvl="1"/>
            <a:r>
              <a:rPr lang="en-US" altLang="zh-CN" sz="1600" u="sng" dirty="0" smtClean="0">
                <a:hlinkClick r:id="rId3"/>
              </a:rPr>
              <a:t>https://imat.ieee.org/attendance</a:t>
            </a:r>
            <a:r>
              <a:rPr lang="en-US" altLang="zh-CN" sz="1600" dirty="0" smtClean="0"/>
              <a:t> </a:t>
            </a:r>
            <a:endParaRPr lang="en-US" altLang="en-US" sz="1600" dirty="0" smtClean="0"/>
          </a:p>
          <a:p>
            <a:r>
              <a:rPr lang="en-US" altLang="en-US" sz="1800" dirty="0" smtClean="0"/>
              <a:t>Documentation</a:t>
            </a:r>
          </a:p>
          <a:p>
            <a:pPr lvl="1" algn="just"/>
            <a:r>
              <a:rPr lang="en-US" altLang="en-US" sz="1600" dirty="0" smtClean="0">
                <a:hlinkClick r:id="rId4"/>
              </a:rPr>
              <a:t>http://mentor.ieee.org</a:t>
            </a:r>
            <a:endParaRPr lang="en-US" altLang="en-US" sz="1600" dirty="0" smtClean="0"/>
          </a:p>
          <a:p>
            <a:pPr lvl="1" algn="just"/>
            <a:r>
              <a:rPr lang="en-US" altLang="en-US" sz="1600" dirty="0" smtClean="0"/>
              <a:t>Use “</a:t>
            </a:r>
            <a:r>
              <a:rPr lang="en-US" altLang="ja-JP" sz="1600" dirty="0" err="1" smtClean="0">
                <a:solidFill>
                  <a:srgbClr val="0000FF"/>
                </a:solidFill>
              </a:rPr>
              <a:t>TGbf</a:t>
            </a:r>
            <a:r>
              <a:rPr lang="en-US" altLang="en-US" sz="1600" dirty="0" smtClean="0"/>
              <a:t>”</a:t>
            </a:r>
            <a:r>
              <a:rPr lang="en-US" altLang="ja-JP" sz="1600" dirty="0" smtClean="0"/>
              <a:t> for submission</a:t>
            </a:r>
          </a:p>
          <a:p>
            <a:pPr lvl="1" algn="just"/>
            <a:r>
              <a:rPr lang="en-US" altLang="en-US" sz="1600" dirty="0" smtClean="0"/>
              <a:t>If you plan to make a submission, be sure it does not contain company logos or advertising</a:t>
            </a:r>
          </a:p>
          <a:p>
            <a:pPr lvl="1" algn="just"/>
            <a:r>
              <a:rPr lang="en-US" altLang="en-US" sz="1600" b="1" dirty="0" smtClean="0">
                <a:solidFill>
                  <a:srgbClr val="FF0000"/>
                </a:solidFill>
              </a:rPr>
              <a:t>Documents are prepared by individuals, not companies</a:t>
            </a:r>
          </a:p>
          <a:p>
            <a:r>
              <a:rPr lang="en-US" altLang="en-US" sz="1800" dirty="0" smtClean="0"/>
              <a:t>Questions on Voting status, Ballot pool, Access to Reflector, Documentation,  Member</a:t>
            </a:r>
            <a:r>
              <a:rPr lang="en-US" altLang="ja-JP" sz="1800" dirty="0" smtClean="0"/>
              <a:t>’s Area</a:t>
            </a:r>
          </a:p>
          <a:p>
            <a:pPr lvl="1"/>
            <a:r>
              <a:rPr lang="en-US" altLang="en-US" sz="1600" dirty="0" smtClean="0"/>
              <a:t>Contact Jon Rosdahl –  </a:t>
            </a:r>
            <a:r>
              <a:rPr lang="en-US" altLang="en-US" sz="1600" dirty="0" smtClean="0">
                <a:hlinkClick r:id="rId5"/>
              </a:rPr>
              <a:t>jrosdahl@ieee.org</a:t>
            </a:r>
            <a:endParaRPr lang="zh-CN" altLang="en-US" sz="1800" dirty="0" smtClean="0"/>
          </a:p>
        </p:txBody>
      </p:sp>
      <p:sp>
        <p:nvSpPr>
          <p:cNvPr id="8196"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a:t>Meeting Protocol, Attendance, Voting &amp; Document Status</a:t>
            </a:r>
            <a:endParaRPr lang="en-US" altLang="en-US">
              <a:solidFill>
                <a:schemeClr val="tx2"/>
              </a:solidFill>
            </a:endParaRPr>
          </a:p>
        </p:txBody>
      </p:sp>
      <p:sp>
        <p:nvSpPr>
          <p:cNvPr id="8197"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Registration for the July 802 electronic plenary session</a:t>
            </a:r>
          </a:p>
        </p:txBody>
      </p:sp>
      <p:sp>
        <p:nvSpPr>
          <p:cNvPr id="3" name="Content Placeholder 2"/>
          <p:cNvSpPr>
            <a:spLocks noGrp="1"/>
          </p:cNvSpPr>
          <p:nvPr>
            <p:ph idx="1"/>
          </p:nvPr>
        </p:nvSpPr>
        <p:spPr>
          <a:xfrm>
            <a:off x="685801" y="2343151"/>
            <a:ext cx="7770813" cy="3370660"/>
          </a:xfrm>
        </p:spPr>
        <p:txBody>
          <a:bodyPr/>
          <a:lstStyle/>
          <a:p>
            <a:pPr>
              <a:buFont typeface="Arial" panose="020B0604020202020204" pitchFamily="34" charset="0"/>
              <a:buChar char="•"/>
            </a:pPr>
            <a:r>
              <a:rPr lang="en-US" sz="2000" dirty="0"/>
              <a:t>This meeting is part of the July 802 plenary session</a:t>
            </a:r>
          </a:p>
          <a:p>
            <a:pPr>
              <a:buFont typeface="Arial" panose="020B0604020202020204" pitchFamily="34" charset="0"/>
              <a:buChar char="•"/>
            </a:pPr>
            <a:endParaRPr lang="en-US" sz="2000" dirty="0"/>
          </a:p>
          <a:p>
            <a:pPr>
              <a:buFont typeface="Arial" panose="020B0604020202020204" pitchFamily="34" charset="0"/>
              <a:buChar char="•"/>
            </a:pPr>
            <a:r>
              <a:rPr lang="en-US" sz="2000" dirty="0"/>
              <a:t>You must pay the registration fee in order to attend</a:t>
            </a:r>
          </a:p>
          <a:p>
            <a:pPr>
              <a:buFont typeface="Arial" panose="020B0604020202020204" pitchFamily="34" charset="0"/>
              <a:buChar char="•"/>
            </a:pPr>
            <a:endParaRPr lang="en-US" sz="2000" dirty="0"/>
          </a:p>
          <a:p>
            <a:pPr>
              <a:buFont typeface="Arial" panose="020B0604020202020204" pitchFamily="34" charset="0"/>
              <a:buChar char="•"/>
            </a:pPr>
            <a:r>
              <a:rPr lang="en-US" sz="2000" dirty="0"/>
              <a:t>If you have not already done so, you can register </a:t>
            </a:r>
            <a:r>
              <a:rPr lang="en-US" sz="2000" dirty="0">
                <a:hlinkClick r:id="rId2"/>
              </a:rPr>
              <a:t>here</a:t>
            </a:r>
            <a:r>
              <a:rPr lang="en-US" sz="2000" dirty="0"/>
              <a:t> or follow the registration link for this session here </a:t>
            </a:r>
            <a:r>
              <a:rPr lang="en-US" sz="2000" dirty="0">
                <a:hlinkClick r:id="rId3"/>
              </a:rPr>
              <a:t>https://www.ieee802.org/11/Meetings/Meeting_Plan.html</a:t>
            </a:r>
            <a:endParaRPr lang="en-US" sz="2000" dirty="0"/>
          </a:p>
          <a:p>
            <a:pPr>
              <a:buFont typeface="Arial" panose="020B0604020202020204" pitchFamily="34" charset="0"/>
              <a:buChar char="•"/>
            </a:pPr>
            <a:endParaRPr lang="en-US" sz="2000" dirty="0"/>
          </a:p>
          <a:p>
            <a:pPr>
              <a:buFont typeface="Arial" panose="020B0604020202020204" pitchFamily="34" charset="0"/>
              <a:buChar char="•"/>
            </a:pPr>
            <a:r>
              <a:rPr lang="en-US" sz="2000" dirty="0"/>
              <a:t>If you do not intend to register for this session you must leave this meeting and, if you have logged attendance on IMAT, email the 802.11 chair or vice chairs to have your attendance cancelled</a:t>
            </a:r>
          </a:p>
          <a:p>
            <a:endParaRPr lang="en-US" sz="2000" dirty="0"/>
          </a:p>
        </p:txBody>
      </p:sp>
    </p:spTree>
    <p:extLst>
      <p:ext uri="{BB962C8B-B14F-4D97-AF65-F5344CB8AC3E}">
        <p14:creationId xmlns:p14="http://schemas.microsoft.com/office/powerpoint/2010/main" val="28054906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Slide </a:t>
            </a:r>
            <a:fld id="{051BF392-DC75-4EA3-8AFD-A42AEF28B41B}" type="slidenum">
              <a:rPr lang="en-US" altLang="en-US" sz="1200" b="0" smtClean="0"/>
              <a:pPr>
                <a:spcBef>
                  <a:spcPct val="0"/>
                </a:spcBef>
                <a:buFontTx/>
                <a:buNone/>
              </a:pPr>
              <a:t>6</a:t>
            </a:fld>
            <a:endParaRPr lang="en-US" altLang="en-US" sz="1200" b="0" smtClean="0"/>
          </a:p>
        </p:txBody>
      </p:sp>
      <p:sp>
        <p:nvSpPr>
          <p:cNvPr id="9219" name="Rectangle 3"/>
          <p:cNvSpPr txBox="1">
            <a:spLocks noChangeArrowheads="1"/>
          </p:cNvSpPr>
          <p:nvPr/>
        </p:nvSpPr>
        <p:spPr bwMode="auto">
          <a:xfrm>
            <a:off x="685800" y="16764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defTabSz="449263">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defTabSz="449263">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defTabSz="449263">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defTabSz="449263">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defTabSz="449263">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just" eaLnBrk="1" hangingPunct="1">
              <a:spcBef>
                <a:spcPts val="600"/>
              </a:spcBef>
              <a:buClr>
                <a:srgbClr val="000000"/>
              </a:buClr>
            </a:pPr>
            <a:r>
              <a:rPr lang="en-US" altLang="en-US" dirty="0">
                <a:solidFill>
                  <a:srgbClr val="000000"/>
                </a:solidFill>
                <a:ea typeface="MS Gothic" panose="020B0609070205080204" pitchFamily="49" charset="-128"/>
              </a:rPr>
              <a:t>  Following </a:t>
            </a:r>
            <a:r>
              <a:rPr lang="en-US" altLang="en-US" dirty="0" smtClean="0">
                <a:solidFill>
                  <a:srgbClr val="000000"/>
                </a:solidFill>
                <a:ea typeface="MS Gothic" panose="020B0609070205080204" pitchFamily="49" charset="-128"/>
              </a:rPr>
              <a:t>9 </a:t>
            </a:r>
            <a:r>
              <a:rPr lang="en-US" altLang="en-US" dirty="0">
                <a:solidFill>
                  <a:srgbClr val="000000"/>
                </a:solidFill>
                <a:ea typeface="MS Gothic" panose="020B0609070205080204" pitchFamily="49" charset="-128"/>
              </a:rPr>
              <a:t>slides</a:t>
            </a:r>
          </a:p>
          <a:p>
            <a:pPr algn="just" eaLnBrk="1" hangingPunct="1">
              <a:spcBef>
                <a:spcPts val="600"/>
              </a:spcBef>
              <a:buClr>
                <a:srgbClr val="000000"/>
              </a:buClr>
              <a:buFontTx/>
              <a:buNone/>
            </a:pPr>
            <a:endParaRPr lang="en-US" altLang="zh-CN" dirty="0">
              <a:solidFill>
                <a:srgbClr val="000000"/>
              </a:solidFill>
              <a:ea typeface="MS Gothic" panose="020B0609070205080204" pitchFamily="49" charset="-128"/>
            </a:endParaRPr>
          </a:p>
        </p:txBody>
      </p:sp>
      <p:sp>
        <p:nvSpPr>
          <p:cNvPr id="9220"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dirty="0">
                <a:solidFill>
                  <a:schemeClr val="tx2"/>
                </a:solidFill>
              </a:rPr>
              <a:t>Patent Policy and logistics</a:t>
            </a:r>
          </a:p>
        </p:txBody>
      </p:sp>
      <p:sp>
        <p:nvSpPr>
          <p:cNvPr id="9221"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GB" altLang="en-US" sz="1200" b="0" smtClean="0"/>
              <a:t>Slide </a:t>
            </a:r>
            <a:fld id="{ACB74CED-02C4-451C-81A1-54AA048A0B81}" type="slidenum">
              <a:rPr lang="en-GB" altLang="en-US" sz="1200" b="0" smtClean="0"/>
              <a:pPr>
                <a:spcBef>
                  <a:spcPct val="0"/>
                </a:spcBef>
                <a:buFontTx/>
                <a:buNone/>
              </a:pPr>
              <a:t>7</a:t>
            </a:fld>
            <a:endParaRPr lang="en-GB" altLang="en-US" sz="1200" b="0" smtClean="0"/>
          </a:p>
        </p:txBody>
      </p:sp>
      <p:sp>
        <p:nvSpPr>
          <p:cNvPr id="10243" name="Rectangle 3"/>
          <p:cNvSpPr>
            <a:spLocks noChangeArrowheads="1"/>
          </p:cNvSpPr>
          <p:nvPr/>
        </p:nvSpPr>
        <p:spPr bwMode="auto">
          <a:xfrm>
            <a:off x="533400" y="228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endParaRPr lang="en-US" altLang="en-US" sz="2000" u="sng">
              <a:solidFill>
                <a:schemeClr val="tx2"/>
              </a:solidFill>
              <a:latin typeface="Helvetica" panose="020B0604020202020204" pitchFamily="34" charset="0"/>
            </a:endParaRPr>
          </a:p>
        </p:txBody>
      </p:sp>
      <p:sp>
        <p:nvSpPr>
          <p:cNvPr id="21509" name="Rectangle 4"/>
          <p:cNvSpPr>
            <a:spLocks noChangeArrowheads="1"/>
          </p:cNvSpPr>
          <p:nvPr/>
        </p:nvSpPr>
        <p:spPr bwMode="auto">
          <a:xfrm>
            <a:off x="685800" y="1501775"/>
            <a:ext cx="7848600" cy="520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30188" indent="-230188">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630238"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087438" indent="-28575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nSpc>
                <a:spcPct val="80000"/>
              </a:lnSpc>
              <a:defRPr/>
            </a:pPr>
            <a:endParaRPr lang="en-US" altLang="en-US" sz="400" u="sng" dirty="0" smtClean="0">
              <a:solidFill>
                <a:srgbClr val="FF0000"/>
              </a:solidFill>
            </a:endParaRPr>
          </a:p>
          <a:p>
            <a:pPr algn="just">
              <a:defRPr/>
            </a:pPr>
            <a:r>
              <a:rPr lang="en-US" altLang="en-US" sz="1800" dirty="0" smtClean="0"/>
              <a:t>Participants shall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algn="just">
              <a:defRPr/>
            </a:pPr>
            <a:endParaRPr lang="en-US" altLang="en-US" sz="1800" dirty="0" smtClean="0"/>
          </a:p>
          <a:p>
            <a:pPr algn="just">
              <a:defRPr/>
            </a:pPr>
            <a:r>
              <a:rPr lang="en-US" altLang="en-US" sz="1800" dirty="0" smtClean="0"/>
              <a:t>Participants should inform the IEEE (or cause the IEEE to be informed) of the identity of any other holders of potential Essential Patent Claims</a:t>
            </a:r>
          </a:p>
          <a:p>
            <a:pPr marL="0" indent="0" algn="just">
              <a:buFontTx/>
              <a:buNone/>
              <a:defRPr/>
            </a:pPr>
            <a:endParaRPr lang="en-US" altLang="en-US" sz="1600" dirty="0" smtClean="0"/>
          </a:p>
          <a:p>
            <a:pPr marL="0" indent="0" algn="ctr">
              <a:buFontTx/>
              <a:buNone/>
              <a:defRPr/>
            </a:pPr>
            <a:r>
              <a:rPr lang="en-US" altLang="en-US" sz="3200" dirty="0" smtClean="0">
                <a:latin typeface="+mj-lt"/>
                <a:cs typeface="Calibri" panose="020F0502020204030204" pitchFamily="34" charset="0"/>
              </a:rPr>
              <a:t>Early identification of holders of potential Essential Patent Claims is encouraged</a:t>
            </a:r>
          </a:p>
          <a:p>
            <a:pPr algn="just">
              <a:defRPr/>
            </a:pPr>
            <a:endParaRPr lang="en-US" altLang="en-US" sz="1600" dirty="0" smtClean="0"/>
          </a:p>
        </p:txBody>
      </p:sp>
      <p:sp>
        <p:nvSpPr>
          <p:cNvPr id="10245" name="Rectangle 2"/>
          <p:cNvSpPr txBox="1">
            <a:spLocks noChangeArrowheads="1"/>
          </p:cNvSpPr>
          <p:nvPr/>
        </p:nvSpPr>
        <p:spPr bwMode="auto">
          <a:xfrm>
            <a:off x="609600" y="533400"/>
            <a:ext cx="7924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a:solidFill>
                  <a:schemeClr val="tx2"/>
                </a:solidFill>
              </a:rPr>
              <a:t>Participants have a duty to inform the IEEE</a:t>
            </a:r>
          </a:p>
        </p:txBody>
      </p:sp>
      <p:sp>
        <p:nvSpPr>
          <p:cNvPr id="10246"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
        <p:nvSpPr>
          <p:cNvPr id="10247" name="Text Box 5"/>
          <p:cNvSpPr txBox="1">
            <a:spLocks noChangeArrowheads="1"/>
          </p:cNvSpPr>
          <p:nvPr/>
        </p:nvSpPr>
        <p:spPr bwMode="auto">
          <a:xfrm>
            <a:off x="0" y="6172200"/>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800" u="sng"/>
              <a:t>Slide #1</a:t>
            </a:r>
            <a:endParaRPr lang="en-US" altLang="en-US" b="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GB" altLang="en-US" sz="1200" b="0" smtClean="0"/>
              <a:t>Slide </a:t>
            </a:r>
            <a:fld id="{4C2C82FC-35C6-4DD5-81BB-F21CC8C32E82}" type="slidenum">
              <a:rPr lang="en-GB" altLang="en-US" sz="1200" b="0" smtClean="0"/>
              <a:pPr>
                <a:spcBef>
                  <a:spcPct val="0"/>
                </a:spcBef>
                <a:buFontTx/>
                <a:buNone/>
              </a:pPr>
              <a:t>8</a:t>
            </a:fld>
            <a:endParaRPr lang="en-GB" altLang="en-US" sz="1200" b="0" smtClean="0"/>
          </a:p>
        </p:txBody>
      </p:sp>
      <p:sp>
        <p:nvSpPr>
          <p:cNvPr id="11267" name="Rectangle 3"/>
          <p:cNvSpPr>
            <a:spLocks noChangeArrowheads="1"/>
          </p:cNvSpPr>
          <p:nvPr/>
        </p:nvSpPr>
        <p:spPr bwMode="auto">
          <a:xfrm>
            <a:off x="533400" y="228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endParaRPr lang="en-US" altLang="en-US" sz="2000" u="sng">
              <a:solidFill>
                <a:schemeClr val="tx2"/>
              </a:solidFill>
              <a:latin typeface="Helvetica" panose="020B0604020202020204" pitchFamily="34" charset="0"/>
            </a:endParaRPr>
          </a:p>
        </p:txBody>
      </p:sp>
      <p:sp>
        <p:nvSpPr>
          <p:cNvPr id="21509" name="Rectangle 4"/>
          <p:cNvSpPr>
            <a:spLocks noChangeArrowheads="1"/>
          </p:cNvSpPr>
          <p:nvPr/>
        </p:nvSpPr>
        <p:spPr bwMode="auto">
          <a:xfrm>
            <a:off x="685800" y="1501775"/>
            <a:ext cx="7848600" cy="520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30188" indent="-230188">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630238"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087438" indent="-28575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just">
              <a:lnSpc>
                <a:spcPct val="80000"/>
              </a:lnSpc>
              <a:defRPr/>
            </a:pPr>
            <a:endParaRPr lang="en-US" altLang="en-US" sz="400" u="sng" dirty="0" smtClean="0">
              <a:solidFill>
                <a:srgbClr val="FF0000"/>
              </a:solidFill>
            </a:endParaRPr>
          </a:p>
          <a:p>
            <a:pPr algn="just">
              <a:defRPr/>
            </a:pPr>
            <a:r>
              <a:rPr lang="en-US" altLang="en-US" sz="1800" dirty="0" smtClean="0"/>
              <a:t>Cause an LOA to be submitted to the IEEE-SA (</a:t>
            </a:r>
            <a:r>
              <a:rPr lang="en-US" altLang="en-US" sz="1800" dirty="0" smtClean="0">
                <a:hlinkClick r:id="rId3"/>
              </a:rPr>
              <a:t>patcom@ieee.org</a:t>
            </a:r>
            <a:r>
              <a:rPr lang="en-US" altLang="en-US" sz="1800" dirty="0" smtClean="0"/>
              <a:t>); or</a:t>
            </a:r>
          </a:p>
          <a:p>
            <a:pPr algn="just">
              <a:defRPr/>
            </a:pPr>
            <a:endParaRPr lang="en-US" altLang="en-US" sz="1800" dirty="0" smtClean="0"/>
          </a:p>
          <a:p>
            <a:pPr algn="just">
              <a:defRPr/>
            </a:pPr>
            <a:r>
              <a:rPr lang="en-US" altLang="en-US" sz="1800" dirty="0" smtClean="0"/>
              <a:t>Provide the chair of this group with the identity of the holder(s) of any and all such claims as soon as possible; or</a:t>
            </a:r>
          </a:p>
          <a:p>
            <a:pPr algn="just">
              <a:defRPr/>
            </a:pPr>
            <a:endParaRPr lang="en-US" altLang="en-US" sz="1800" dirty="0" smtClean="0"/>
          </a:p>
          <a:p>
            <a:pPr algn="just">
              <a:defRPr/>
            </a:pPr>
            <a:r>
              <a:rPr lang="en-US" altLang="en-US" sz="1800" dirty="0" smtClean="0"/>
              <a:t>Speak up now and respond to this Call for Potentially Essential Patents</a:t>
            </a:r>
          </a:p>
          <a:p>
            <a:pPr algn="just">
              <a:defRPr/>
            </a:pPr>
            <a:endParaRPr lang="en-US" altLang="en-US" sz="1800" dirty="0" smtClean="0"/>
          </a:p>
          <a:p>
            <a:pPr algn="just">
              <a:defRPr/>
            </a:pPr>
            <a:r>
              <a:rPr lang="en-US" altLang="en-US" sz="1800" dirty="0" smtClean="0"/>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p>
          <a:p>
            <a:pPr marL="0" indent="0" algn="just">
              <a:buFontTx/>
              <a:buNone/>
              <a:defRPr/>
            </a:pPr>
            <a:r>
              <a:rPr lang="en-US" altLang="en-US" sz="1800" dirty="0" smtClean="0"/>
              <a:t/>
            </a:r>
            <a:br>
              <a:rPr lang="en-US" altLang="en-US" sz="1800" dirty="0" smtClean="0"/>
            </a:br>
            <a:endParaRPr lang="en-US" altLang="en-US" sz="1800" dirty="0" smtClean="0"/>
          </a:p>
        </p:txBody>
      </p:sp>
      <p:sp>
        <p:nvSpPr>
          <p:cNvPr id="11269" name="Rectangle 2"/>
          <p:cNvSpPr txBox="1">
            <a:spLocks noChangeArrowheads="1"/>
          </p:cNvSpPr>
          <p:nvPr/>
        </p:nvSpPr>
        <p:spPr bwMode="auto">
          <a:xfrm>
            <a:off x="533400" y="533400"/>
            <a:ext cx="7924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a:solidFill>
                  <a:schemeClr val="tx2"/>
                </a:solidFill>
              </a:rPr>
              <a:t>Ways to inform IEEE</a:t>
            </a:r>
          </a:p>
        </p:txBody>
      </p:sp>
      <p:sp>
        <p:nvSpPr>
          <p:cNvPr id="11270"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
        <p:nvSpPr>
          <p:cNvPr id="11271" name="Text Box 5"/>
          <p:cNvSpPr txBox="1">
            <a:spLocks noChangeArrowheads="1"/>
          </p:cNvSpPr>
          <p:nvPr/>
        </p:nvSpPr>
        <p:spPr bwMode="auto">
          <a:xfrm>
            <a:off x="0" y="6172200"/>
            <a:ext cx="9604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800" u="sng"/>
              <a:t>Slide #2</a:t>
            </a:r>
            <a:endParaRPr lang="en-US" altLang="en-US" b="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ChangeArrowheads="1"/>
          </p:cNvSpPr>
          <p:nvPr/>
        </p:nvSpPr>
        <p:spPr bwMode="auto">
          <a:xfrm>
            <a:off x="533400" y="609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endParaRPr lang="en-GB" altLang="en-US" sz="1200" u="sng">
              <a:solidFill>
                <a:srgbClr val="000099"/>
              </a:solidFill>
              <a:latin typeface="Helvetica" panose="020B0604020202020204" pitchFamily="34" charset="0"/>
            </a:endParaRPr>
          </a:p>
        </p:txBody>
      </p:sp>
      <p:sp>
        <p:nvSpPr>
          <p:cNvPr id="12291" name="Rectangle 4"/>
          <p:cNvSpPr>
            <a:spLocks noChangeArrowheads="1"/>
          </p:cNvSpPr>
          <p:nvPr/>
        </p:nvSpPr>
        <p:spPr bwMode="auto">
          <a:xfrm>
            <a:off x="685800" y="1447800"/>
            <a:ext cx="78486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30188" indent="-230188">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630238"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nSpc>
                <a:spcPct val="80000"/>
              </a:lnSpc>
              <a:buClr>
                <a:srgbClr val="CC3300"/>
              </a:buClr>
              <a:buSzPct val="50000"/>
              <a:buFont typeface="Monotype Sorts" charset="2"/>
              <a:buChar char="l"/>
            </a:pPr>
            <a:endParaRPr lang="en-US" altLang="en-US" sz="700" b="0" u="sng">
              <a:solidFill>
                <a:srgbClr val="FF0000"/>
              </a:solidFill>
              <a:latin typeface="Arial" panose="020B0604020202020204" pitchFamily="34" charset="0"/>
            </a:endParaRPr>
          </a:p>
          <a:p>
            <a:pPr algn="just">
              <a:lnSpc>
                <a:spcPct val="80000"/>
              </a:lnSpc>
              <a:spcAft>
                <a:spcPct val="40000"/>
              </a:spcAft>
              <a:buSzPct val="50000"/>
              <a:buFont typeface="Monotype Sorts" charset="2"/>
              <a:buChar char="l"/>
            </a:pPr>
            <a:r>
              <a:rPr lang="en-US" altLang="en-US" sz="1800">
                <a:cs typeface="Times New Roman" panose="02020603050405020304" pitchFamily="18" charset="0"/>
              </a:rPr>
              <a:t>All IEEE-SA standards meetings shall be conducted in compliance with all applicable laws, including antitrust and competition laws. </a:t>
            </a:r>
          </a:p>
          <a:p>
            <a:pPr lvl="1" algn="just">
              <a:lnSpc>
                <a:spcPct val="80000"/>
              </a:lnSpc>
              <a:spcAft>
                <a:spcPct val="40000"/>
              </a:spcAft>
              <a:buFont typeface="Times New Roman" panose="02020603050405020304" pitchFamily="18" charset="0"/>
              <a:buChar char="−"/>
            </a:pPr>
            <a:r>
              <a:rPr lang="en-US" altLang="en-US" sz="1800">
                <a:cs typeface="Times New Roman" panose="02020603050405020304" pitchFamily="18" charset="0"/>
              </a:rPr>
              <a:t>Don’t discuss the interpretation, validity, or essentiality of patents/patent claims. </a:t>
            </a:r>
          </a:p>
          <a:p>
            <a:pPr lvl="1" algn="just">
              <a:lnSpc>
                <a:spcPct val="80000"/>
              </a:lnSpc>
              <a:spcAft>
                <a:spcPct val="40000"/>
              </a:spcAft>
              <a:buFont typeface="Times New Roman" panose="02020603050405020304" pitchFamily="18" charset="0"/>
              <a:buChar char="−"/>
            </a:pPr>
            <a:r>
              <a:rPr lang="en-US" altLang="en-US" sz="1800">
                <a:cs typeface="Times New Roman" panose="02020603050405020304" pitchFamily="18" charset="0"/>
              </a:rPr>
              <a:t>Don’t discuss specific license rates, terms, or conditions.</a:t>
            </a:r>
          </a:p>
          <a:p>
            <a:pPr lvl="1" algn="just">
              <a:lnSpc>
                <a:spcPct val="80000"/>
              </a:lnSpc>
              <a:spcAft>
                <a:spcPct val="40000"/>
              </a:spcAft>
              <a:buFont typeface="Times New Roman" panose="02020603050405020304" pitchFamily="18" charset="0"/>
              <a:buChar char="−"/>
            </a:pPr>
            <a:r>
              <a:rPr lang="en-US" altLang="en-US" sz="1800">
                <a:cs typeface="Times New Roman" panose="02020603050405020304" pitchFamily="18" charset="0"/>
              </a:rPr>
              <a:t>Relative costs of different technical approaches that include relative costs of patent licensing terms may be discussed in standards development meetings. </a:t>
            </a:r>
          </a:p>
          <a:p>
            <a:pPr lvl="1" algn="just">
              <a:lnSpc>
                <a:spcPct val="80000"/>
              </a:lnSpc>
              <a:spcAft>
                <a:spcPct val="40000"/>
              </a:spcAft>
              <a:buFont typeface="Times New Roman" panose="02020603050405020304" pitchFamily="18" charset="0"/>
              <a:buChar char="−"/>
            </a:pPr>
            <a:r>
              <a:rPr lang="en-US" altLang="en-US" sz="1800">
                <a:cs typeface="Times New Roman" panose="02020603050405020304" pitchFamily="18" charset="0"/>
              </a:rPr>
              <a:t>Technical considerations remain the primary focus</a:t>
            </a:r>
          </a:p>
          <a:p>
            <a:pPr lvl="1" algn="just">
              <a:lnSpc>
                <a:spcPct val="80000"/>
              </a:lnSpc>
              <a:spcAft>
                <a:spcPct val="40000"/>
              </a:spcAft>
              <a:buFont typeface="Times New Roman" panose="02020603050405020304" pitchFamily="18" charset="0"/>
              <a:buChar char="−"/>
            </a:pPr>
            <a:r>
              <a:rPr lang="en-US" altLang="en-US" sz="1800">
                <a:cs typeface="Times New Roman" panose="02020603050405020304" pitchFamily="18" charset="0"/>
              </a:rPr>
              <a:t>Don’t discuss or engage in the fixing of product prices, allocation of customers, or division of sales markets.</a:t>
            </a:r>
          </a:p>
          <a:p>
            <a:pPr lvl="1" algn="just">
              <a:lnSpc>
                <a:spcPct val="80000"/>
              </a:lnSpc>
              <a:spcAft>
                <a:spcPct val="40000"/>
              </a:spcAft>
              <a:buFont typeface="Times New Roman" panose="02020603050405020304" pitchFamily="18" charset="0"/>
              <a:buChar char="−"/>
            </a:pPr>
            <a:r>
              <a:rPr lang="en-US" altLang="en-US" sz="1800">
                <a:cs typeface="Times New Roman" panose="02020603050405020304" pitchFamily="18" charset="0"/>
              </a:rPr>
              <a:t>Don’t discuss the status or substance of ongoing or threatened litigation.</a:t>
            </a:r>
          </a:p>
          <a:p>
            <a:pPr lvl="1" algn="just">
              <a:lnSpc>
                <a:spcPct val="80000"/>
              </a:lnSpc>
              <a:spcAft>
                <a:spcPct val="40000"/>
              </a:spcAft>
              <a:buFont typeface="Times New Roman" panose="02020603050405020304" pitchFamily="18" charset="0"/>
              <a:buChar char="−"/>
            </a:pPr>
            <a:r>
              <a:rPr lang="en-US" altLang="en-US" sz="1800">
                <a:cs typeface="Times New Roman" panose="02020603050405020304" pitchFamily="18" charset="0"/>
              </a:rPr>
              <a:t>Don’t be silent if inappropriate topics are discussed … do formally object.</a:t>
            </a:r>
          </a:p>
          <a:p>
            <a:pPr algn="ctr">
              <a:lnSpc>
                <a:spcPct val="80000"/>
              </a:lnSpc>
              <a:buClr>
                <a:srgbClr val="CC3300"/>
              </a:buClr>
              <a:buSzPct val="50000"/>
              <a:buFont typeface="Monotype Sorts" charset="2"/>
              <a:buNone/>
            </a:pPr>
            <a:r>
              <a:rPr lang="en-US" altLang="en-US" sz="1000">
                <a:cs typeface="Times New Roman" panose="02020603050405020304" pitchFamily="18" charset="0"/>
              </a:rPr>
              <a:t>---------------------------------------------------------------   </a:t>
            </a:r>
          </a:p>
          <a:p>
            <a:pPr algn="ctr">
              <a:lnSpc>
                <a:spcPct val="80000"/>
              </a:lnSpc>
              <a:buClr>
                <a:srgbClr val="CC3300"/>
              </a:buClr>
              <a:buSzPct val="50000"/>
              <a:buFont typeface="Monotype Sorts" charset="2"/>
              <a:buNone/>
            </a:pPr>
            <a:r>
              <a:rPr lang="en-US" altLang="en-US" sz="1200">
                <a:cs typeface="Times New Roman" panose="02020603050405020304" pitchFamily="18" charset="0"/>
              </a:rPr>
              <a:t>For more details, see IEEE-SA Standards Board Operations Manual, clause 5.3.10 and </a:t>
            </a:r>
            <a:br>
              <a:rPr lang="en-US" altLang="en-US" sz="1200">
                <a:cs typeface="Times New Roman" panose="02020603050405020304" pitchFamily="18" charset="0"/>
              </a:rPr>
            </a:br>
            <a:r>
              <a:rPr lang="en-US" altLang="en-US" sz="1200">
                <a:cs typeface="Times New Roman" panose="02020603050405020304" pitchFamily="18" charset="0"/>
              </a:rPr>
              <a:t>Antitrust and Competition Policy: What You Need to Know at http://standards.ieee.org/develop/policies/antitrust.pdf</a:t>
            </a:r>
          </a:p>
        </p:txBody>
      </p:sp>
      <p:sp>
        <p:nvSpPr>
          <p:cNvPr id="12292" name="Rectangle 2"/>
          <p:cNvSpPr txBox="1">
            <a:spLocks noChangeArrowheads="1"/>
          </p:cNvSpPr>
          <p:nvPr/>
        </p:nvSpPr>
        <p:spPr bwMode="auto">
          <a:xfrm>
            <a:off x="685800" y="5334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a:solidFill>
                  <a:schemeClr val="tx2"/>
                </a:solidFill>
              </a:rPr>
              <a:t>Other Guideline for IEEE WG meetings</a:t>
            </a:r>
          </a:p>
        </p:txBody>
      </p:sp>
      <p:sp>
        <p:nvSpPr>
          <p:cNvPr id="12293" name="Slide Number Placeholder 5"/>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Slide </a:t>
            </a:r>
            <a:fld id="{0B133AFC-0E33-4D9E-982B-9D1A062E4145}" type="slidenum">
              <a:rPr lang="en-US" altLang="en-US" sz="1200" b="0" smtClean="0"/>
              <a:pPr>
                <a:spcBef>
                  <a:spcPct val="0"/>
                </a:spcBef>
                <a:buFontTx/>
                <a:buNone/>
              </a:pPr>
              <a:t>9</a:t>
            </a:fld>
            <a:endParaRPr lang="en-US" altLang="en-US" sz="1200" b="0" smtClean="0"/>
          </a:p>
        </p:txBody>
      </p:sp>
      <p:sp>
        <p:nvSpPr>
          <p:cNvPr id="12294" name="Footer Placeholder 4"/>
          <p:cNvSpPr>
            <a:spLocks noGrp="1"/>
          </p:cNvSpPr>
          <p:nvPr>
            <p:ph type="ftr" sz="quarter" idx="10"/>
          </p:nvPr>
        </p:nvSpPr>
        <p:spPr>
          <a:xfrm>
            <a:off x="6096000" y="6475413"/>
            <a:ext cx="2447925"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smtClean="0"/>
              <a:t>Tony Xiao Han (Huawei)</a:t>
            </a:r>
          </a:p>
        </p:txBody>
      </p:sp>
      <p:sp>
        <p:nvSpPr>
          <p:cNvPr id="12295" name="Text Box 4"/>
          <p:cNvSpPr txBox="1">
            <a:spLocks noChangeArrowheads="1"/>
          </p:cNvSpPr>
          <p:nvPr/>
        </p:nvSpPr>
        <p:spPr bwMode="auto">
          <a:xfrm>
            <a:off x="0" y="6172200"/>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800" u="sng"/>
              <a:t>Slide #3</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105118</TotalTime>
  <Words>2965</Words>
  <Application>Microsoft Office PowerPoint</Application>
  <PresentationFormat>全屏显示(4:3)</PresentationFormat>
  <Paragraphs>543</Paragraphs>
  <Slides>35</Slides>
  <Notes>34</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35</vt:i4>
      </vt:variant>
    </vt:vector>
  </HeadingPairs>
  <TitlesOfParts>
    <vt:vector size="44" baseType="lpstr">
      <vt:lpstr>Monotype Sorts</vt:lpstr>
      <vt:lpstr>MS Gothic</vt:lpstr>
      <vt:lpstr>MS PGothic</vt:lpstr>
      <vt:lpstr>微软雅黑</vt:lpstr>
      <vt:lpstr>Arial</vt:lpstr>
      <vt:lpstr>Calibri</vt:lpstr>
      <vt:lpstr>Helvetica</vt:lpstr>
      <vt:lpstr>Times New Roman</vt:lpstr>
      <vt:lpstr>802-11-Submission</vt:lpstr>
      <vt:lpstr>Task Group bf Meeting agenda, July Plenary 2021</vt:lpstr>
      <vt:lpstr>IEEE 802.11 Task Group bf WLAN Sensing </vt:lpstr>
      <vt:lpstr>PowerPoint 演示文稿</vt:lpstr>
      <vt:lpstr>PowerPoint 演示文稿</vt:lpstr>
      <vt:lpstr>Registration for the July 802 electronic plenary session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Manager/>
  <Company>Marvell Semiconductor Inc.</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19/0543r12</dc:title>
  <dc:subject>Task Group AY November 2015 Meeting Agenda</dc:subject>
  <dc:creator>Edward Au</dc:creator>
  <cp:keywords>March, April, May 2019</cp:keywords>
  <dc:description/>
  <cp:lastModifiedBy>Hanxiao (Tony, WT Lab)</cp:lastModifiedBy>
  <cp:revision>4651</cp:revision>
  <cp:lastPrinted>2014-11-04T15:04:57Z</cp:lastPrinted>
  <dcterms:created xsi:type="dcterms:W3CDTF">2007-04-17T18:10:23Z</dcterms:created>
  <dcterms:modified xsi:type="dcterms:W3CDTF">2021-07-19T14:56:32Z</dcterms:modified>
  <cp:category>Agenda</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(12)O48q+nWDiKNAVXoAwq58w7ATF5BZpxUzus1FEuepahc6BRLUWdfXeHQFTCUY0LJynFgfmRNUPZlAVy+j0r6pbTTT4EXTIDQn++fDAJzW+wNWbLiJe8Z4f4WxdeblmkwEZYVIjqjQH/zBS5y6b9GoioXTXjFlVZ7xPu5xRU0WiDXzU0e3oG78RYbPZ2aHX/hl9SFYOtYdUMQjNw+W6g45GYePd7oGmr8CiOcEr8o5DLsyXdeT</vt:lpwstr>
  </property>
  <property fmtid="{D5CDD505-2E9C-101B-9397-08002B2CF9AE}" pid="3" name="_ms_pID_7253431">
    <vt:lpwstr>hBtTL66MZvP2f/KaV3adKT94KHNJID0xypYHmm25hGzk/ETif8Sj8xBGFsYnZVfYQOQ/wAyM9jGI1mxvLrml8FSLl4bDbfLtpebXgH+6bsglE2sjb5/6PLqZ6vrPMuq4xHCeAFploXk9GR4pqeBSsTI3ryAIkLOeZIHu3OlyhiIUHAYFFjusCknP+OLaVPfpnqpJjopJQHwudTzey6vtimu1b8SZqaoMzXoWNM8jqNR1+tnd</vt:lpwstr>
  </property>
  <property fmtid="{D5CDD505-2E9C-101B-9397-08002B2CF9AE}" pid="4" name="_ms_pID_7253432">
    <vt:lpwstr>x8ME0DQ2PpRh3avrRbfrZv56P6DdLEWGgiSMf+uDB4pq8mzhbhG6zPVPz3X1HS7rV0q5VF4keEsOSPp/KUMahD6kIQ6nI8qma02y7yusddScuZyMKuYK7AFTacu2BRKKxw82Xzx/b9m828jjjbhdYp08I8L82pMlPMiTjrFCpVp1AC8y6wfo3GM3bJVjc7D4DG5rJI1R0MXpzIiQOzKrXn0tHb6SOvbzeZuVqelsG00qCwte</vt:lpwstr>
  </property>
  <property fmtid="{D5CDD505-2E9C-101B-9397-08002B2CF9AE}" pid="5" name="_ms_pID_7253433">
    <vt:lpwstr>DeUnBJ7jXkhDFSfx2mbaZLiRTmabchORs5UcQM7t6iy9W9V5x0aJrpdekEha9ev1v7ztBtDiSNiz0nb5TnbmoOjSO9dSTPtxKJtkBk0VOT8v8uSIsc13cQc0DfmbMnZDCw/73NT8fGNvpvuxnOABvrA90Ua7RN1L2t9H8pOjEZKxCOmcGK2xRY5PojaZXHShwppauFNrvLHwrK2A1xMWv2Hy/8UBtsBI7RPOw+pkMh3CoR5h</vt:lpwstr>
  </property>
  <property fmtid="{D5CDD505-2E9C-101B-9397-08002B2CF9AE}" pid="6" name="_ms_pID_725343_00">
    <vt:lpwstr>_ms_pID_725343</vt:lpwstr>
  </property>
  <property fmtid="{D5CDD505-2E9C-101B-9397-08002B2CF9AE}" pid="7" name="_ms_pID_7253431_00">
    <vt:lpwstr>_ms_pID_7253431</vt:lpwstr>
  </property>
  <property fmtid="{D5CDD505-2E9C-101B-9397-08002B2CF9AE}" pid="8" name="_ms_pID_7253432_00">
    <vt:lpwstr>_ms_pID_7253432</vt:lpwstr>
  </property>
  <property fmtid="{D5CDD505-2E9C-101B-9397-08002B2CF9AE}" pid="9" name="_ms_pID_7253433_00">
    <vt:lpwstr>_ms_pID_7253433</vt:lpwstr>
  </property>
  <property fmtid="{D5CDD505-2E9C-101B-9397-08002B2CF9AE}" pid="10" name="_ms_pID_7253434">
    <vt:lpwstr>9t84MRtTx6Thnshgwp5BWq4UiuH84Eiujfe39Icajo8bMu+OO+aJRKLepkNrNUE99MU7YuJd+fFCg3aweaBTnq2fGfvMW7Ut/bQu8RC1FTVvRRLGOQlyb7hYMxC9aIRdVBZ6p18/5pQrL2cu4rhCKSpebJkgn8YLAtFbLQvYKXu93YKEYLjKpDwJeP+CyI8vT062JGalwlQ3Yvee3IDqJW1yqOBg24U7zWL0L3MKhhrvO8f0</vt:lpwstr>
  </property>
  <property fmtid="{D5CDD505-2E9C-101B-9397-08002B2CF9AE}" pid="11" name="_ms_pID_7253434_00">
    <vt:lpwstr>_ms_pID_7253434</vt:lpwstr>
  </property>
  <property fmtid="{D5CDD505-2E9C-101B-9397-08002B2CF9AE}" pid="12" name="_ms_pID_7253435">
    <vt:lpwstr>6GWTJDqz29S7smRvZQ2d6O2tevCrNSUYcO/TE5kl465CI3u3agCbKz/IqAI6BCDNXFzeHpTc0L65mbokTOrPcULOX23R2vtnlJnGDo1mTjdsWF4b4qPHz0R58sXuSVXhknyPvskulsySMkLGliq6rC8WkcO5aBCH/kRw9eAT1jvX2qCdNVwm1UhsJZec74rp824gmFvr6KutP18IGVz5uhur7VnixQSUGNWBIVj552MkbME6</vt:lpwstr>
  </property>
  <property fmtid="{D5CDD505-2E9C-101B-9397-08002B2CF9AE}" pid="13" name="_ms_pID_7253435_00">
    <vt:lpwstr>_ms_pID_7253435</vt:lpwstr>
  </property>
  <property fmtid="{D5CDD505-2E9C-101B-9397-08002B2CF9AE}" pid="14" name="_ms_pID_7253436">
    <vt:lpwstr>sTeVGnCQ0WCLcu3MQHuO0TFinWdHluh2Vf6zXtBjuRebL8xr6suQUaNHGWcf621zJRFmh33DmaFN7MhZOreGlD6ucG2hrcCFhIUw1L/vg/10yQu6cia0ltRDyoV9ZARFiNAqXnGHWnwNjirxWaWwRuMcte7s5PAnIc7KUTz33edbdJXdaI39osewTu48zvXD5Ap8Q0zJ809EcnCIXc+WtGKSzpnNNWwFyVUPx3CFyuEpL4Pj</vt:lpwstr>
  </property>
  <property fmtid="{D5CDD505-2E9C-101B-9397-08002B2CF9AE}" pid="15" name="_ms_pID_7253436_00">
    <vt:lpwstr>_ms_pID_7253436</vt:lpwstr>
  </property>
  <property fmtid="{D5CDD505-2E9C-101B-9397-08002B2CF9AE}" pid="16" name="_ms_pID_7253437">
    <vt:lpwstr>Dm3MIKDygnrlJgGYaKT7hvJiY3AsvZDFcRpNIqaF2iH+3iYHuJDWGNqjQFQTnPnIW4L7Ph3g4wZJ6lvGXdrp7GMSeF0/HbFbONKSiB6fo3sjR58WECrD3iyflR3pBaDoQwN398Hqp9MUjYgpTKwoV9UJBG1HMAxflrQaAv6/QXkRlJDGoKn90YQTAs+RxuWobh62wp6uacyFPhO3dxEgde63/NbE/BFnXQtf45PCGNa3KvlH</vt:lpwstr>
  </property>
  <property fmtid="{D5CDD505-2E9C-101B-9397-08002B2CF9AE}" pid="17" name="_ms_pID_7253437_00">
    <vt:lpwstr>_ms_pID_7253437</vt:lpwstr>
  </property>
  <property fmtid="{D5CDD505-2E9C-101B-9397-08002B2CF9AE}" pid="18" name="_ms_pID_7253438">
    <vt:lpwstr>2TW/xbkhJGEaCFDDLT5IDAVYF7wCtVb86KgY7RouYgbTiiRUOUZdvQgYasRYQjRRQHq3j7PEJ5m9aiErVUdxB14eSEqi39a6X/0IWvo/Tl6lOouA5yKfuJr+AnxG9iCUEzuOlA5YtCxXAL38I3f/xKvhMKnXvJsA3IDAAIj0TdpHkqeEjGqdZaLJun9BFA8ui4iGfsGtGbd83Tu9xvBJhy61UCXLzIC1/3e8A7uQIj70Y9vE</vt:lpwstr>
  </property>
  <property fmtid="{D5CDD505-2E9C-101B-9397-08002B2CF9AE}" pid="19" name="_ms_pID_7253438_00">
    <vt:lpwstr>_ms_pID_7253438</vt:lpwstr>
  </property>
  <property fmtid="{D5CDD505-2E9C-101B-9397-08002B2CF9AE}" pid="20" name="_ms_pID_7253439">
    <vt:lpwstr>y6kFNTjsH2mE8f1UM95zogrbUuwzLzv11JqPEndS5UH5Lo8hJp1y9mBWg137eLLAXkxWIT1wLg0+p/ZEkq2ar/3u10yNvrddGtCMOn+Mik/A6YEfsGhiacDa6gq2VTnIhFya5g2Un2Qd5eq5mxnZth6Wic1AwgAKLTlzgAodJEMyHfuT91df79HCc/2kG/biuHnoxtPvJnwn+VOSQPxc/3X08hy+h9J1u9JNx0xL2/GBk3Jq</vt:lpwstr>
  </property>
  <property fmtid="{D5CDD505-2E9C-101B-9397-08002B2CF9AE}" pid="21" name="_ms_pID_7253439_00">
    <vt:lpwstr>_ms_pID_7253439</vt:lpwstr>
  </property>
  <property fmtid="{D5CDD505-2E9C-101B-9397-08002B2CF9AE}" pid="22" name="_ms_pID_72534310">
    <vt:lpwstr>kiAeZ3SViGiZnriBbU58KYt1RpZ8eBinUdFbRfYxQXRkzDWwNQewHtw75pcA6cREPLuI2SAbxHVYSR3ZUQ5zzjYwte9tx/Sz0XORHKyOcmsIT5gncnPVLYLsDnTA2iOGX/DUw8XNZoQ9LYZzW9Y+ux8R1UZoLQv4XUK12L129g9SBWNmAOm2sZnFbfrpXSC/kozVB/gOTHDLzacdjMJ1j+FvpemlYvFkaW2xdXn6gHIjaUtI</vt:lpwstr>
  </property>
  <property fmtid="{D5CDD505-2E9C-101B-9397-08002B2CF9AE}" pid="23" name="_ms_pID_72534310_00">
    <vt:lpwstr>_ms_pID_72534310</vt:lpwstr>
  </property>
  <property fmtid="{D5CDD505-2E9C-101B-9397-08002B2CF9AE}" pid="24" name="_ms_pID_72534311">
    <vt:lpwstr>w8PjNg==</vt:lpwstr>
  </property>
  <property fmtid="{D5CDD505-2E9C-101B-9397-08002B2CF9AE}" pid="25" name="_ms_pID_72534311_00">
    <vt:lpwstr>_ms_pID_72534311</vt:lpwstr>
  </property>
  <property fmtid="{D5CDD505-2E9C-101B-9397-08002B2CF9AE}" pid="26" name="_2015_ms_pID_725343">
    <vt:lpwstr>(3)geRkw33tCre/pn7iy4v6hTQnDu9zA5MsBKFygLWuDxtI9RtiljsvlJf/HGrThlkud5a6QGSk
5KLtlRcdxXnxXEZmynuynnFQblRTPOsTcPin/oB9Mk9NxUEl2gdHQslLLtEG9Gc5MGO/QFmO
ZxQHwFeaxHK7g+AxmHK1k/gLt8aV2kljrMJ2g3T/9rH7nIsgki0ZV30WGdllZQF3gLjJsQAJ
TNj2AWVLyjnsIyNpoX</vt:lpwstr>
  </property>
  <property fmtid="{D5CDD505-2E9C-101B-9397-08002B2CF9AE}" pid="27" name="_2015_ms_pID_7253431">
    <vt:lpwstr>r/0J+ZxxayjKQvpORSR/qskP9cd/zq39qGqq8RGGRlxtVzzhRrcYOk
ikQE6RseMp4IoMKUXByVJUgGTYQTc4fx/YjQzdCkPyQutfSakBGV0bmtO81jWii5Ow1JuEpU
hagfWLIaFDUgozBQcpudPB0/KvTMMy5DoA1xcSM2S3n15jlyvXnf2miM1gw6SGV1UVfpktn2
BrPk5DXIt1jETqebc14orct6M4quR5gNen0I</vt:lpwstr>
  </property>
  <property fmtid="{D5CDD505-2E9C-101B-9397-08002B2CF9AE}" pid="28" name="_2015_ms_pID_7253432">
    <vt:lpwstr>ng==</vt:lpwstr>
  </property>
  <property fmtid="{D5CDD505-2E9C-101B-9397-08002B2CF9AE}" pid="29" name="_readonly">
    <vt:lpwstr/>
  </property>
  <property fmtid="{D5CDD505-2E9C-101B-9397-08002B2CF9AE}" pid="30" name="_change">
    <vt:lpwstr/>
  </property>
  <property fmtid="{D5CDD505-2E9C-101B-9397-08002B2CF9AE}" pid="31" name="_full-control">
    <vt:lpwstr/>
  </property>
  <property fmtid="{D5CDD505-2E9C-101B-9397-08002B2CF9AE}" pid="32" name="sflag">
    <vt:lpwstr>1626698089</vt:lpwstr>
  </property>
</Properties>
</file>