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283" r:id="rId3"/>
    <p:sldId id="262" r:id="rId4"/>
    <p:sldId id="265" r:id="rId5"/>
    <p:sldId id="270" r:id="rId6"/>
    <p:sldId id="278" r:id="rId7"/>
    <p:sldId id="273" r:id="rId8"/>
    <p:sldId id="282" r:id="rId9"/>
    <p:sldId id="291" r:id="rId10"/>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350" autoAdjust="0"/>
    <p:restoredTop sz="94660"/>
  </p:normalViewPr>
  <p:slideViewPr>
    <p:cSldViewPr>
      <p:cViewPr varScale="1">
        <p:scale>
          <a:sx n="112" d="100"/>
          <a:sy n="112" d="100"/>
        </p:scale>
        <p:origin x="120" y="34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Ecclesine (pecclesi)" userId="8026f3ca-466d-45df-ae34-64ba14570b27" providerId="ADAL" clId="{962B1806-D154-4458-853D-964FC3F1C8FD}"/>
    <pc:docChg chg="custSel delSld modSld modMainMaster">
      <pc:chgData name="Peter Ecclesine (pecclesi)" userId="8026f3ca-466d-45df-ae34-64ba14570b27" providerId="ADAL" clId="{962B1806-D154-4458-853D-964FC3F1C8FD}" dt="2021-07-19T14:41:06.458" v="47" actId="47"/>
      <pc:docMkLst>
        <pc:docMk/>
      </pc:docMkLst>
      <pc:sldChg chg="modSp mod">
        <pc:chgData name="Peter Ecclesine (pecclesi)" userId="8026f3ca-466d-45df-ae34-64ba14570b27" providerId="ADAL" clId="{962B1806-D154-4458-853D-964FC3F1C8FD}" dt="2021-07-19T14:36:32.229" v="2" actId="20577"/>
        <pc:sldMkLst>
          <pc:docMk/>
          <pc:sldMk cId="0" sldId="256"/>
        </pc:sldMkLst>
        <pc:spChg chg="mod">
          <ac:chgData name="Peter Ecclesine (pecclesi)" userId="8026f3ca-466d-45df-ae34-64ba14570b27" providerId="ADAL" clId="{962B1806-D154-4458-853D-964FC3F1C8FD}" dt="2021-07-19T14:36:32.229" v="2" actId="20577"/>
          <ac:spMkLst>
            <pc:docMk/>
            <pc:sldMk cId="0" sldId="256"/>
            <ac:spMk id="3074" creationId="{00000000-0000-0000-0000-000000000000}"/>
          </ac:spMkLst>
        </pc:spChg>
      </pc:sldChg>
      <pc:sldChg chg="del">
        <pc:chgData name="Peter Ecclesine (pecclesi)" userId="8026f3ca-466d-45df-ae34-64ba14570b27" providerId="ADAL" clId="{962B1806-D154-4458-853D-964FC3F1C8FD}" dt="2021-07-19T14:37:24.935" v="3" actId="47"/>
        <pc:sldMkLst>
          <pc:docMk/>
          <pc:sldMk cId="0" sldId="257"/>
        </pc:sldMkLst>
      </pc:sldChg>
      <pc:sldChg chg="del">
        <pc:chgData name="Peter Ecclesine (pecclesi)" userId="8026f3ca-466d-45df-ae34-64ba14570b27" providerId="ADAL" clId="{962B1806-D154-4458-853D-964FC3F1C8FD}" dt="2021-07-19T14:40:59.851" v="41" actId="47"/>
        <pc:sldMkLst>
          <pc:docMk/>
          <pc:sldMk cId="0" sldId="263"/>
        </pc:sldMkLst>
      </pc:sldChg>
      <pc:sldChg chg="del">
        <pc:chgData name="Peter Ecclesine (pecclesi)" userId="8026f3ca-466d-45df-ae34-64ba14570b27" providerId="ADAL" clId="{962B1806-D154-4458-853D-964FC3F1C8FD}" dt="2021-07-19T14:38:56.817" v="11" actId="47"/>
        <pc:sldMkLst>
          <pc:docMk/>
          <pc:sldMk cId="2345770568" sldId="266"/>
        </pc:sldMkLst>
      </pc:sldChg>
      <pc:sldChg chg="del">
        <pc:chgData name="Peter Ecclesine (pecclesi)" userId="8026f3ca-466d-45df-ae34-64ba14570b27" providerId="ADAL" clId="{962B1806-D154-4458-853D-964FC3F1C8FD}" dt="2021-07-19T14:39:00.104" v="12" actId="47"/>
        <pc:sldMkLst>
          <pc:docMk/>
          <pc:sldMk cId="8243437" sldId="267"/>
        </pc:sldMkLst>
      </pc:sldChg>
      <pc:sldChg chg="del">
        <pc:chgData name="Peter Ecclesine (pecclesi)" userId="8026f3ca-466d-45df-ae34-64ba14570b27" providerId="ADAL" clId="{962B1806-D154-4458-853D-964FC3F1C8FD}" dt="2021-07-19T14:41:06.458" v="47" actId="47"/>
        <pc:sldMkLst>
          <pc:docMk/>
          <pc:sldMk cId="1729816864" sldId="268"/>
        </pc:sldMkLst>
      </pc:sldChg>
      <pc:sldChg chg="del">
        <pc:chgData name="Peter Ecclesine (pecclesi)" userId="8026f3ca-466d-45df-ae34-64ba14570b27" providerId="ADAL" clId="{962B1806-D154-4458-853D-964FC3F1C8FD}" dt="2021-07-19T14:39:20.355" v="13" actId="47"/>
        <pc:sldMkLst>
          <pc:docMk/>
          <pc:sldMk cId="3096812942" sldId="269"/>
        </pc:sldMkLst>
      </pc:sldChg>
      <pc:sldChg chg="del">
        <pc:chgData name="Peter Ecclesine (pecclesi)" userId="8026f3ca-466d-45df-ae34-64ba14570b27" providerId="ADAL" clId="{962B1806-D154-4458-853D-964FC3F1C8FD}" dt="2021-07-19T14:39:35.959" v="15" actId="47"/>
        <pc:sldMkLst>
          <pc:docMk/>
          <pc:sldMk cId="2614805109" sldId="271"/>
        </pc:sldMkLst>
      </pc:sldChg>
      <pc:sldChg chg="del">
        <pc:chgData name="Peter Ecclesine (pecclesi)" userId="8026f3ca-466d-45df-ae34-64ba14570b27" providerId="ADAL" clId="{962B1806-D154-4458-853D-964FC3F1C8FD}" dt="2021-07-19T14:39:37.056" v="16" actId="47"/>
        <pc:sldMkLst>
          <pc:docMk/>
          <pc:sldMk cId="3975686332" sldId="272"/>
        </pc:sldMkLst>
      </pc:sldChg>
      <pc:sldChg chg="del">
        <pc:chgData name="Peter Ecclesine (pecclesi)" userId="8026f3ca-466d-45df-ae34-64ba14570b27" providerId="ADAL" clId="{962B1806-D154-4458-853D-964FC3F1C8FD}" dt="2021-07-19T14:39:47.625" v="17" actId="47"/>
        <pc:sldMkLst>
          <pc:docMk/>
          <pc:sldMk cId="4177988227" sldId="274"/>
        </pc:sldMkLst>
      </pc:sldChg>
      <pc:sldChg chg="del">
        <pc:chgData name="Peter Ecclesine (pecclesi)" userId="8026f3ca-466d-45df-ae34-64ba14570b27" providerId="ADAL" clId="{962B1806-D154-4458-853D-964FC3F1C8FD}" dt="2021-07-19T14:40:52.644" v="38" actId="47"/>
        <pc:sldMkLst>
          <pc:docMk/>
          <pc:sldMk cId="2023899635" sldId="275"/>
        </pc:sldMkLst>
      </pc:sldChg>
      <pc:sldChg chg="del">
        <pc:chgData name="Peter Ecclesine (pecclesi)" userId="8026f3ca-466d-45df-ae34-64ba14570b27" providerId="ADAL" clId="{962B1806-D154-4458-853D-964FC3F1C8FD}" dt="2021-07-19T14:40:54.958" v="39" actId="47"/>
        <pc:sldMkLst>
          <pc:docMk/>
          <pc:sldMk cId="2881306593" sldId="276"/>
        </pc:sldMkLst>
      </pc:sldChg>
      <pc:sldChg chg="del">
        <pc:chgData name="Peter Ecclesine (pecclesi)" userId="8026f3ca-466d-45df-ae34-64ba14570b27" providerId="ADAL" clId="{962B1806-D154-4458-853D-964FC3F1C8FD}" dt="2021-07-19T14:40:51.260" v="37" actId="47"/>
        <pc:sldMkLst>
          <pc:docMk/>
          <pc:sldMk cId="4277178323" sldId="277"/>
        </pc:sldMkLst>
      </pc:sldChg>
      <pc:sldChg chg="del">
        <pc:chgData name="Peter Ecclesine (pecclesi)" userId="8026f3ca-466d-45df-ae34-64ba14570b27" providerId="ADAL" clId="{962B1806-D154-4458-853D-964FC3F1C8FD}" dt="2021-07-19T14:40:57.652" v="40" actId="47"/>
        <pc:sldMkLst>
          <pc:docMk/>
          <pc:sldMk cId="637982395" sldId="279"/>
        </pc:sldMkLst>
      </pc:sldChg>
      <pc:sldChg chg="modSp del mod">
        <pc:chgData name="Peter Ecclesine (pecclesi)" userId="8026f3ca-466d-45df-ae34-64ba14570b27" providerId="ADAL" clId="{962B1806-D154-4458-853D-964FC3F1C8FD}" dt="2021-07-19T14:38:43.185" v="10" actId="47"/>
        <pc:sldMkLst>
          <pc:docMk/>
          <pc:sldMk cId="1372385444" sldId="281"/>
        </pc:sldMkLst>
        <pc:spChg chg="mod">
          <ac:chgData name="Peter Ecclesine (pecclesi)" userId="8026f3ca-466d-45df-ae34-64ba14570b27" providerId="ADAL" clId="{962B1806-D154-4458-853D-964FC3F1C8FD}" dt="2021-07-19T14:38:25.631" v="9" actId="20577"/>
          <ac:spMkLst>
            <pc:docMk/>
            <pc:sldMk cId="1372385444" sldId="281"/>
            <ac:spMk id="9218" creationId="{00000000-0000-0000-0000-000000000000}"/>
          </ac:spMkLst>
        </pc:spChg>
      </pc:sldChg>
      <pc:sldChg chg="modSp mod">
        <pc:chgData name="Peter Ecclesine (pecclesi)" userId="8026f3ca-466d-45df-ae34-64ba14570b27" providerId="ADAL" clId="{962B1806-D154-4458-853D-964FC3F1C8FD}" dt="2021-07-19T14:40:27.336" v="36" actId="207"/>
        <pc:sldMkLst>
          <pc:docMk/>
          <pc:sldMk cId="3884957953" sldId="282"/>
        </pc:sldMkLst>
        <pc:graphicFrameChg chg="modGraphic">
          <ac:chgData name="Peter Ecclesine (pecclesi)" userId="8026f3ca-466d-45df-ae34-64ba14570b27" providerId="ADAL" clId="{962B1806-D154-4458-853D-964FC3F1C8FD}" dt="2021-07-19T14:40:27.336" v="36" actId="207"/>
          <ac:graphicFrameMkLst>
            <pc:docMk/>
            <pc:sldMk cId="3884957953" sldId="282"/>
            <ac:graphicFrameMk id="10" creationId="{00000000-0000-0000-0000-000000000000}"/>
          </ac:graphicFrameMkLst>
        </pc:graphicFrameChg>
      </pc:sldChg>
      <pc:sldChg chg="del">
        <pc:chgData name="Peter Ecclesine (pecclesi)" userId="8026f3ca-466d-45df-ae34-64ba14570b27" providerId="ADAL" clId="{962B1806-D154-4458-853D-964FC3F1C8FD}" dt="2021-07-19T14:41:01.161" v="42" actId="47"/>
        <pc:sldMkLst>
          <pc:docMk/>
          <pc:sldMk cId="92982801" sldId="286"/>
        </pc:sldMkLst>
      </pc:sldChg>
      <pc:sldChg chg="del">
        <pc:chgData name="Peter Ecclesine (pecclesi)" userId="8026f3ca-466d-45df-ae34-64ba14570b27" providerId="ADAL" clId="{962B1806-D154-4458-853D-964FC3F1C8FD}" dt="2021-07-19T14:41:04.437" v="45" actId="47"/>
        <pc:sldMkLst>
          <pc:docMk/>
          <pc:sldMk cId="3714381571" sldId="287"/>
        </pc:sldMkLst>
      </pc:sldChg>
      <pc:sldChg chg="del">
        <pc:chgData name="Peter Ecclesine (pecclesi)" userId="8026f3ca-466d-45df-ae34-64ba14570b27" providerId="ADAL" clId="{962B1806-D154-4458-853D-964FC3F1C8FD}" dt="2021-07-19T14:41:02.159" v="43" actId="47"/>
        <pc:sldMkLst>
          <pc:docMk/>
          <pc:sldMk cId="649811360" sldId="288"/>
        </pc:sldMkLst>
      </pc:sldChg>
      <pc:sldChg chg="del">
        <pc:chgData name="Peter Ecclesine (pecclesi)" userId="8026f3ca-466d-45df-ae34-64ba14570b27" providerId="ADAL" clId="{962B1806-D154-4458-853D-964FC3F1C8FD}" dt="2021-07-19T14:41:02.799" v="44" actId="47"/>
        <pc:sldMkLst>
          <pc:docMk/>
          <pc:sldMk cId="2228770162" sldId="289"/>
        </pc:sldMkLst>
      </pc:sldChg>
      <pc:sldChg chg="del">
        <pc:chgData name="Peter Ecclesine (pecclesi)" userId="8026f3ca-466d-45df-ae34-64ba14570b27" providerId="ADAL" clId="{962B1806-D154-4458-853D-964FC3F1C8FD}" dt="2021-07-19T14:41:05.349" v="46" actId="47"/>
        <pc:sldMkLst>
          <pc:docMk/>
          <pc:sldMk cId="75878603" sldId="290"/>
        </pc:sldMkLst>
      </pc:sldChg>
      <pc:sldChg chg="del">
        <pc:chgData name="Peter Ecclesine (pecclesi)" userId="8026f3ca-466d-45df-ae34-64ba14570b27" providerId="ADAL" clId="{962B1806-D154-4458-853D-964FC3F1C8FD}" dt="2021-07-19T14:37:30.011" v="4" actId="47"/>
        <pc:sldMkLst>
          <pc:docMk/>
          <pc:sldMk cId="2039296777" sldId="292"/>
        </pc:sldMkLst>
      </pc:sldChg>
      <pc:sldChg chg="del">
        <pc:chgData name="Peter Ecclesine (pecclesi)" userId="8026f3ca-466d-45df-ae34-64ba14570b27" providerId="ADAL" clId="{962B1806-D154-4458-853D-964FC3F1C8FD}" dt="2021-07-19T14:39:25.217" v="14" actId="47"/>
        <pc:sldMkLst>
          <pc:docMk/>
          <pc:sldMk cId="1130369888" sldId="293"/>
        </pc:sldMkLst>
      </pc:sldChg>
      <pc:sldMasterChg chg="modSp mod">
        <pc:chgData name="Peter Ecclesine (pecclesi)" userId="8026f3ca-466d-45df-ae34-64ba14570b27" providerId="ADAL" clId="{962B1806-D154-4458-853D-964FC3F1C8FD}" dt="2021-07-19T14:36:15.299" v="1" actId="6549"/>
        <pc:sldMasterMkLst>
          <pc:docMk/>
          <pc:sldMasterMk cId="0" sldId="2147483648"/>
        </pc:sldMasterMkLst>
        <pc:spChg chg="mod">
          <ac:chgData name="Peter Ecclesine (pecclesi)" userId="8026f3ca-466d-45df-ae34-64ba14570b27" providerId="ADAL" clId="{962B1806-D154-4458-853D-964FC3F1C8FD}" dt="2021-07-19T14:36:15.299" v="1" actId="6549"/>
          <ac:spMkLst>
            <pc:docMk/>
            <pc:sldMasterMk cId="0" sldId="2147483648"/>
            <ac:spMk id="10" creationId="{00000000-0000-0000-0000-000000000000}"/>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7/19/2021</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dirty="0"/>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4</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452090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5</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649396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6</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470192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7</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968489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July 2021</a:t>
            </a:r>
            <a:endParaRPr lang="en-GB" dirty="0"/>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Peter Ecclesine (Cisco Systems)</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July 2021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idx="10"/>
          </p:nvPr>
        </p:nvSpPr>
        <p:spPr/>
        <p:txBody>
          <a:bodyPr/>
          <a:lstStyle>
            <a:lvl1pPr>
              <a:defRPr/>
            </a:lvl1pPr>
          </a:lstStyle>
          <a:p>
            <a:r>
              <a:rPr lang="en-US"/>
              <a:t>July 2021</a:t>
            </a:r>
            <a:endParaRPr lang="en-GB"/>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July 2021</a:t>
            </a:r>
            <a:endParaRPr lang="en-GB"/>
          </a:p>
        </p:txBody>
      </p:sp>
      <p:sp>
        <p:nvSpPr>
          <p:cNvPr id="6" name="Footer Placeholder 5"/>
          <p:cNvSpPr>
            <a:spLocks noGrp="1"/>
          </p:cNvSpPr>
          <p:nvPr>
            <p:ph type="ftr" idx="11"/>
          </p:nvPr>
        </p:nvSpPr>
        <p:spPr/>
        <p:txBody>
          <a:bodyPr/>
          <a:lstStyle>
            <a:lvl1pPr>
              <a:defRPr/>
            </a:lvl1pPr>
          </a:lstStyle>
          <a:p>
            <a:r>
              <a:rPr lang="en-GB"/>
              <a:t>Peter Ecclesine (Cisco Systems)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July 2021</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Peter Ecclesine (Cisco Systems)</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July 2021</a:t>
            </a:r>
            <a:endParaRPr lang="en-GB"/>
          </a:p>
        </p:txBody>
      </p:sp>
      <p:sp>
        <p:nvSpPr>
          <p:cNvPr id="4" name="Footer Placeholder 3"/>
          <p:cNvSpPr>
            <a:spLocks noGrp="1"/>
          </p:cNvSpPr>
          <p:nvPr>
            <p:ph type="ftr" idx="11"/>
          </p:nvPr>
        </p:nvSpPr>
        <p:spPr/>
        <p:txBody>
          <a:bodyPr/>
          <a:lstStyle>
            <a:lvl1pPr>
              <a:defRPr/>
            </a:lvl1pPr>
          </a:lstStyle>
          <a:p>
            <a:r>
              <a:rPr lang="en-GB"/>
              <a:t>Peter Ecclesine (Cisco Systems)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July 2021</a:t>
            </a:r>
            <a:endParaRPr lang="en-GB"/>
          </a:p>
        </p:txBody>
      </p:sp>
      <p:sp>
        <p:nvSpPr>
          <p:cNvPr id="3" name="Footer Placeholder 2"/>
          <p:cNvSpPr>
            <a:spLocks noGrp="1"/>
          </p:cNvSpPr>
          <p:nvPr>
            <p:ph type="ftr" idx="11"/>
          </p:nvPr>
        </p:nvSpPr>
        <p:spPr/>
        <p:txBody>
          <a:bodyPr/>
          <a:lstStyle>
            <a:lvl1pPr>
              <a:defRPr/>
            </a:lvl1pPr>
          </a:lstStyle>
          <a:p>
            <a:r>
              <a:rPr lang="en-GB"/>
              <a:t>Peter Ecclesine (Cisco Systems)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July 2021</a:t>
            </a:r>
            <a:endParaRPr lang="en-GB"/>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July 2021</a:t>
            </a:r>
            <a:endParaRPr lang="en-GB"/>
          </a:p>
        </p:txBody>
      </p:sp>
      <p:sp>
        <p:nvSpPr>
          <p:cNvPr id="5" name="Footer Placeholder 4"/>
          <p:cNvSpPr>
            <a:spLocks noGrp="1"/>
          </p:cNvSpPr>
          <p:nvPr>
            <p:ph type="ftr" idx="11"/>
          </p:nvPr>
        </p:nvSpPr>
        <p:spPr/>
        <p:txBody>
          <a:bodyPr/>
          <a:lstStyle>
            <a:lvl1pPr>
              <a:defRPr/>
            </a:lvl1pPr>
          </a:lstStyle>
          <a:p>
            <a:r>
              <a:rPr lang="en-GB"/>
              <a:t>Peter Ecclesine (Cisco Systems)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July 2021</a:t>
            </a:r>
            <a:endParaRPr lang="en-US"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Peter Ecclesine (Cisco Systems)</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802.11-21/0933r2</a:t>
            </a:r>
          </a:p>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volker.jungnickel@hhi.fraunhofer.de" TargetMode="External"/><Relationship Id="rId13" Type="http://schemas.openxmlformats.org/officeDocument/2006/relationships/hyperlink" Target="mailto:emily.h.qi@intel.com" TargetMode="External"/><Relationship Id="rId3" Type="http://schemas.openxmlformats.org/officeDocument/2006/relationships/hyperlink" Target="mailto:robert.stacey@intel.com" TargetMode="External"/><Relationship Id="rId7" Type="http://schemas.openxmlformats.org/officeDocument/2006/relationships/hyperlink" Target="mailto:po-kai.huang@intel.com" TargetMode="External"/><Relationship Id="rId12" Type="http://schemas.openxmlformats.org/officeDocument/2006/relationships/hyperlink" Target="mailto:claudio.da.silva@intel.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haochun.wang@mediatek.com" TargetMode="External"/><Relationship Id="rId11" Type="http://schemas.openxmlformats.org/officeDocument/2006/relationships/hyperlink" Target="mailto:edward.ks.au@huawei.com" TargetMode="External"/><Relationship Id="rId5" Type="http://schemas.openxmlformats.org/officeDocument/2006/relationships/hyperlink" Target="mailto:RoyWant@google.com" TargetMode="External"/><Relationship Id="rId10" Type="http://schemas.openxmlformats.org/officeDocument/2006/relationships/hyperlink" Target="mailto:carol@ansley.com" TargetMode="External"/><Relationship Id="rId4" Type="http://schemas.openxmlformats.org/officeDocument/2006/relationships/hyperlink" Target="mailto:carlos.cordeiro@intel.com" TargetMode="External"/><Relationship Id="rId9" Type="http://schemas.openxmlformats.org/officeDocument/2006/relationships/hyperlink" Target="mailto:harrybims@me.co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entor.ieee.org/myproject/Public/mytools/draft/styleman.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grouper.ieee.org/groups/802/11/Reports/802.11_Timelines.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mentor.ieee.org/802.11/dcn/21/11-21-0789-00-0000-captialization-topic.ppt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802.11 WG Editor’s Meeting (July 2021)</a:t>
            </a:r>
            <a:endParaRPr lang="en-GB" dirty="0"/>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2021-07-19</a:t>
            </a:r>
          </a:p>
        </p:txBody>
      </p:sp>
      <p:sp>
        <p:nvSpPr>
          <p:cNvPr id="6" name="Date Placeholder 3"/>
          <p:cNvSpPr>
            <a:spLocks noGrp="1"/>
          </p:cNvSpPr>
          <p:nvPr>
            <p:ph type="dt" idx="10"/>
          </p:nvPr>
        </p:nvSpPr>
        <p:spPr/>
        <p:txBody>
          <a:bodyPr/>
          <a:lstStyle/>
          <a:p>
            <a:r>
              <a:rPr lang="en-US"/>
              <a:t>July 2021</a:t>
            </a:r>
            <a:endParaRPr lang="en-GB" dirty="0"/>
          </a:p>
        </p:txBody>
      </p:sp>
      <p:sp>
        <p:nvSpPr>
          <p:cNvPr id="7" name="Footer Placeholder 4"/>
          <p:cNvSpPr>
            <a:spLocks noGrp="1"/>
          </p:cNvSpPr>
          <p:nvPr>
            <p:ph type="ftr" idx="11"/>
          </p:nvPr>
        </p:nvSpPr>
        <p:spPr/>
        <p:txBody>
          <a:bodyPr/>
          <a:lstStyle/>
          <a:p>
            <a:r>
              <a:rPr lang="en-GB" dirty="0"/>
              <a:t>Peter Ecclesine (Cisco Systems)</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762794483"/>
              </p:ext>
            </p:extLst>
          </p:nvPr>
        </p:nvGraphicFramePr>
        <p:xfrm>
          <a:off x="993775" y="2436813"/>
          <a:ext cx="10123488" cy="2460625"/>
        </p:xfrm>
        <a:graphic>
          <a:graphicData uri="http://schemas.openxmlformats.org/presentationml/2006/ole">
            <mc:AlternateContent xmlns:mc="http://schemas.openxmlformats.org/markup-compatibility/2006">
              <mc:Choice xmlns:v="urn:schemas-microsoft-com:vml" Requires="v">
                <p:oleObj name="Document" r:id="rId3" imgW="10439485" imgH="2546686" progId="Word.Document.8">
                  <p:embed/>
                </p:oleObj>
              </mc:Choice>
              <mc:Fallback>
                <p:oleObj name="Document" r:id="rId3" imgW="10439485" imgH="2546686" progId="Word.Document.8">
                  <p:embed/>
                  <p:pic>
                    <p:nvPicPr>
                      <p:cNvPr id="3075" name="Object 3"/>
                      <p:cNvPicPr>
                        <a:picLocks noChangeAspect="1" noChangeArrowheads="1"/>
                      </p:cNvPicPr>
                      <p:nvPr/>
                    </p:nvPicPr>
                    <p:blipFill>
                      <a:blip r:embed="rId4"/>
                      <a:srcRect/>
                      <a:stretch>
                        <a:fillRect/>
                      </a:stretch>
                    </p:blipFill>
                    <p:spPr bwMode="auto">
                      <a:xfrm>
                        <a:off x="993775" y="2436813"/>
                        <a:ext cx="10123488" cy="2460625"/>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for 2021-07-12 meeting</a:t>
            </a:r>
          </a:p>
        </p:txBody>
      </p:sp>
      <p:sp>
        <p:nvSpPr>
          <p:cNvPr id="3" name="Content Placeholder 2"/>
          <p:cNvSpPr>
            <a:spLocks noGrp="1"/>
          </p:cNvSpPr>
          <p:nvPr>
            <p:ph idx="1"/>
          </p:nvPr>
        </p:nvSpPr>
        <p:spPr/>
        <p:txBody>
          <a:bodyPr/>
          <a:lstStyle/>
          <a:p>
            <a:r>
              <a:rPr lang="en-US" dirty="0"/>
              <a:t>Roll Call / Contacts / Reflector</a:t>
            </a:r>
          </a:p>
          <a:p>
            <a:r>
              <a:rPr lang="en-US" dirty="0"/>
              <a:t>Brief status report</a:t>
            </a:r>
          </a:p>
          <a:p>
            <a:r>
              <a:rPr lang="en-US" dirty="0"/>
              <a:t>Draft Numbering</a:t>
            </a:r>
          </a:p>
          <a:p>
            <a:r>
              <a:rPr lang="en-US" dirty="0"/>
              <a:t>802.11 Mandatory Draft Review before SB</a:t>
            </a:r>
          </a:p>
          <a:p>
            <a:r>
              <a:rPr lang="en-US" dirty="0"/>
              <a:t>802.11az MDR 21/0329</a:t>
            </a:r>
          </a:p>
          <a:p>
            <a:r>
              <a:rPr lang="en-US" dirty="0"/>
              <a:t>WG Style Guide for 802.11 draft 09/1034r</a:t>
            </a:r>
            <a:r>
              <a:rPr lang="en-US" dirty="0">
                <a:solidFill>
                  <a:srgbClr val="FF0000"/>
                </a:solidFill>
              </a:rPr>
              <a:t>19</a:t>
            </a:r>
          </a:p>
          <a:p>
            <a:r>
              <a:rPr lang="en-US" dirty="0"/>
              <a:t>Review WG Style Guide, 11be and </a:t>
            </a:r>
            <a:r>
              <a:rPr lang="en-US" dirty="0" err="1"/>
              <a:t>REVme</a:t>
            </a:r>
            <a:r>
              <a:rPr lang="en-US" dirty="0"/>
              <a:t> practice</a:t>
            </a:r>
          </a:p>
          <a:p>
            <a:r>
              <a:rPr lang="en-US" dirty="0"/>
              <a:t>Draft and Amendment alignments</a:t>
            </a:r>
          </a:p>
          <a:p>
            <a:endParaRPr lang="en-US" dirty="0"/>
          </a:p>
        </p:txBody>
      </p:sp>
      <p:sp>
        <p:nvSpPr>
          <p:cNvPr id="4" name="Slide Number Placeholder 3"/>
          <p:cNvSpPr>
            <a:spLocks noGrp="1"/>
          </p:cNvSpPr>
          <p:nvPr>
            <p:ph type="sldNum" idx="12"/>
          </p:nvPr>
        </p:nvSpPr>
        <p:spPr/>
        <p:txBody>
          <a:bodyPr/>
          <a:lstStyle/>
          <a:p>
            <a:r>
              <a:rPr lang="en-GB" dirty="0"/>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dirty="0"/>
              <a:t>Peter Ecclesine (Cisco Systems)</a:t>
            </a:r>
          </a:p>
        </p:txBody>
      </p:sp>
      <p:sp>
        <p:nvSpPr>
          <p:cNvPr id="6" name="Date Placeholder 5"/>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1968720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Volunteer Editor Contacts</a:t>
            </a:r>
            <a:endParaRPr lang="en-GB"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July 2021</a:t>
            </a:r>
            <a:endParaRPr lang="en-GB"/>
          </a:p>
        </p:txBody>
      </p:sp>
      <p:sp>
        <p:nvSpPr>
          <p:cNvPr id="8" name="Rectangle 3"/>
          <p:cNvSpPr>
            <a:spLocks noGrp="1" noChangeArrowheads="1"/>
          </p:cNvSpPr>
          <p:nvPr>
            <p:ph idx="1"/>
          </p:nvPr>
        </p:nvSpPr>
        <p:spPr>
          <a:xfrm>
            <a:off x="907283" y="1524000"/>
            <a:ext cx="10361084" cy="4876800"/>
          </a:xfrm>
          <a:noFill/>
        </p:spPr>
        <p:txBody>
          <a:bodyPr/>
          <a:lstStyle/>
          <a:p>
            <a:pPr marL="342900" lvl="1" indent="-342900">
              <a:buFontTx/>
              <a:buChar char="•"/>
            </a:pPr>
            <a:r>
              <a:rPr lang="en-US" sz="1600" b="1" dirty="0" err="1"/>
              <a:t>TGax</a:t>
            </a:r>
            <a:r>
              <a:rPr lang="en-US" sz="1600" b="1" dirty="0"/>
              <a:t> – Robert Stacey </a:t>
            </a:r>
            <a:r>
              <a:rPr lang="en-US" sz="1600" dirty="0"/>
              <a:t>– </a:t>
            </a:r>
            <a:r>
              <a:rPr lang="en-US" sz="1600" dirty="0">
                <a:hlinkClick r:id="rId3"/>
              </a:rPr>
              <a:t>robert.stacey@intel.com</a:t>
            </a:r>
            <a:r>
              <a:rPr lang="en-US" sz="1600" dirty="0"/>
              <a:t> </a:t>
            </a:r>
            <a:r>
              <a:rPr lang="en-US" sz="1600" b="0" dirty="0"/>
              <a:t> </a:t>
            </a:r>
          </a:p>
          <a:p>
            <a:pPr marL="342900" lvl="1" indent="-342900">
              <a:buFontTx/>
              <a:buChar char="•"/>
            </a:pPr>
            <a:r>
              <a:rPr lang="en-US" sz="1600" b="1" dirty="0" err="1"/>
              <a:t>TGay</a:t>
            </a:r>
            <a:r>
              <a:rPr lang="en-US" sz="1600" b="1" dirty="0"/>
              <a:t> – Carlos </a:t>
            </a:r>
            <a:r>
              <a:rPr lang="en-US" sz="1600" b="1" dirty="0" err="1"/>
              <a:t>Cordeiro</a:t>
            </a:r>
            <a:r>
              <a:rPr lang="en-US" sz="1600" b="1" dirty="0"/>
              <a:t> </a:t>
            </a:r>
            <a:r>
              <a:rPr lang="en-US" sz="1600" dirty="0"/>
              <a:t>– </a:t>
            </a:r>
            <a:r>
              <a:rPr lang="en-US" sz="1600" dirty="0">
                <a:hlinkClick r:id="rId4"/>
              </a:rPr>
              <a:t>carlos.cordeiro@intel.com</a:t>
            </a:r>
            <a:r>
              <a:rPr lang="en-US" sz="1600" dirty="0"/>
              <a:t>  </a:t>
            </a:r>
          </a:p>
          <a:p>
            <a:pPr marL="342900" lvl="1" indent="-342900">
              <a:buFontTx/>
              <a:buChar char="•"/>
            </a:pPr>
            <a:r>
              <a:rPr lang="en-US" sz="1600" b="1" dirty="0" err="1"/>
              <a:t>TGaz</a:t>
            </a:r>
            <a:r>
              <a:rPr lang="en-US" sz="1600" b="1" dirty="0"/>
              <a:t> – Roy Want </a:t>
            </a:r>
            <a:r>
              <a:rPr lang="en-US" sz="1600" dirty="0">
                <a:hlinkClick r:id="rId5"/>
              </a:rPr>
              <a:t>RoyWant@google.com</a:t>
            </a:r>
            <a:r>
              <a:rPr lang="en-US" sz="1600" dirty="0"/>
              <a:t> , </a:t>
            </a:r>
            <a:r>
              <a:rPr lang="en-US" sz="1600" b="1" dirty="0"/>
              <a:t>Chao Chun Wang </a:t>
            </a:r>
            <a:r>
              <a:rPr lang="en-US" sz="1600" dirty="0"/>
              <a:t>– </a:t>
            </a:r>
            <a:r>
              <a:rPr lang="en-US" sz="1600" dirty="0">
                <a:hlinkClick r:id="rId6"/>
              </a:rPr>
              <a:t>chaochun.wang@mediatek.com</a:t>
            </a:r>
            <a:r>
              <a:rPr lang="en-US" sz="1600" dirty="0"/>
              <a:t> </a:t>
            </a:r>
          </a:p>
          <a:p>
            <a:pPr marL="342900" lvl="1" indent="-342900">
              <a:buFontTx/>
              <a:buChar char="•"/>
            </a:pPr>
            <a:r>
              <a:rPr lang="en-US" sz="1600" b="1" dirty="0" err="1"/>
              <a:t>TGba</a:t>
            </a:r>
            <a:r>
              <a:rPr lang="en-US" sz="1600" b="1" dirty="0"/>
              <a:t> – Po-kai Huang </a:t>
            </a:r>
            <a:r>
              <a:rPr lang="en-US" sz="1600" dirty="0"/>
              <a:t>– </a:t>
            </a:r>
            <a:r>
              <a:rPr lang="en-US" sz="1600" dirty="0">
                <a:hlinkClick r:id="rId7"/>
              </a:rPr>
              <a:t>po-kai.huang@intel.com</a:t>
            </a:r>
            <a:r>
              <a:rPr lang="en-US" sz="1600" dirty="0"/>
              <a:t> </a:t>
            </a:r>
          </a:p>
          <a:p>
            <a:pPr marL="342900" lvl="1" indent="-342900">
              <a:buFontTx/>
              <a:buChar char="•"/>
            </a:pPr>
            <a:r>
              <a:rPr lang="en-US" sz="1600" b="1" dirty="0" err="1"/>
              <a:t>TGbb</a:t>
            </a:r>
            <a:r>
              <a:rPr lang="en-US" sz="1600" b="1" dirty="0"/>
              <a:t> – Volker </a:t>
            </a:r>
            <a:r>
              <a:rPr lang="en-US" sz="1600" b="1" dirty="0" err="1"/>
              <a:t>Jungnickel</a:t>
            </a:r>
            <a:r>
              <a:rPr lang="en-US" sz="1600" b="1" dirty="0"/>
              <a:t> </a:t>
            </a:r>
            <a:r>
              <a:rPr lang="en-US" sz="1600" dirty="0"/>
              <a:t>– </a:t>
            </a:r>
            <a:r>
              <a:rPr lang="en-US" sz="1600" dirty="0">
                <a:hlinkClick r:id="rId8"/>
              </a:rPr>
              <a:t>volker.jungnickel@hhi.fraunhofer.de</a:t>
            </a:r>
            <a:r>
              <a:rPr lang="en-US" sz="1600" dirty="0"/>
              <a:t> , </a:t>
            </a:r>
            <a:r>
              <a:rPr lang="en-US" sz="1600" b="1" dirty="0"/>
              <a:t>Harry </a:t>
            </a:r>
            <a:r>
              <a:rPr lang="en-US" sz="1600" b="1" dirty="0" err="1"/>
              <a:t>Bims</a:t>
            </a:r>
            <a:r>
              <a:rPr lang="en-US" sz="1600" b="1" dirty="0"/>
              <a:t> </a:t>
            </a:r>
            <a:r>
              <a:rPr lang="en-US" sz="1600" dirty="0">
                <a:hlinkClick r:id="rId9"/>
              </a:rPr>
              <a:t>harrybims@me.com</a:t>
            </a:r>
            <a:r>
              <a:rPr lang="en-US" sz="1600" dirty="0"/>
              <a:t> </a:t>
            </a:r>
          </a:p>
          <a:p>
            <a:pPr marL="342900" lvl="1" indent="-342900">
              <a:buFontTx/>
              <a:buChar char="•"/>
            </a:pPr>
            <a:r>
              <a:rPr lang="en-US" sz="1600" b="1" dirty="0" err="1"/>
              <a:t>TGbc</a:t>
            </a:r>
            <a:r>
              <a:rPr lang="en-US" sz="1600" b="1" dirty="0"/>
              <a:t> – Carol Ansley </a:t>
            </a:r>
            <a:r>
              <a:rPr lang="en-US" sz="1600" dirty="0"/>
              <a:t>– </a:t>
            </a:r>
            <a:r>
              <a:rPr lang="en-US" sz="1600" dirty="0">
                <a:hlinkClick r:id="rId10"/>
              </a:rPr>
              <a:t>carol@ansley.com</a:t>
            </a:r>
            <a:r>
              <a:rPr lang="en-US" sz="1600" dirty="0"/>
              <a:t> </a:t>
            </a:r>
          </a:p>
          <a:p>
            <a:pPr marL="342900" lvl="1" indent="-342900">
              <a:buFontTx/>
              <a:buChar char="•"/>
            </a:pPr>
            <a:r>
              <a:rPr lang="en-US" sz="1600" b="1" dirty="0" err="1"/>
              <a:t>TGbd</a:t>
            </a:r>
            <a:r>
              <a:rPr lang="en-US" sz="1600" b="1" dirty="0"/>
              <a:t> – Robert Stacey (acting)</a:t>
            </a:r>
            <a:endParaRPr lang="en-US" sz="1600" dirty="0"/>
          </a:p>
          <a:p>
            <a:pPr marL="342900" lvl="1" indent="-342900">
              <a:buFontTx/>
              <a:buChar char="•"/>
            </a:pPr>
            <a:r>
              <a:rPr lang="en-US" sz="1600" b="1" dirty="0" err="1"/>
              <a:t>TGbe</a:t>
            </a:r>
            <a:r>
              <a:rPr lang="en-US" sz="1600" b="1" dirty="0"/>
              <a:t> – Edward Au </a:t>
            </a:r>
            <a:r>
              <a:rPr lang="en-US" sz="1600" dirty="0"/>
              <a:t>– </a:t>
            </a:r>
            <a:r>
              <a:rPr lang="en-US" sz="1600" u="sng" dirty="0">
                <a:hlinkClick r:id="rId11"/>
              </a:rPr>
              <a:t>edward.ks.au@huawei.com</a:t>
            </a:r>
            <a:r>
              <a:rPr lang="en-US" sz="1600" dirty="0"/>
              <a:t> </a:t>
            </a:r>
          </a:p>
          <a:p>
            <a:pPr marL="342900" lvl="1" indent="-342900">
              <a:buFontTx/>
              <a:buChar char="•"/>
            </a:pPr>
            <a:r>
              <a:rPr lang="en-US" sz="1600" b="1" dirty="0" err="1"/>
              <a:t>TGbf</a:t>
            </a:r>
            <a:r>
              <a:rPr lang="en-US" sz="1600" b="1" dirty="0"/>
              <a:t> – Claudio da Silva </a:t>
            </a:r>
            <a:r>
              <a:rPr lang="en-US" sz="1600" dirty="0"/>
              <a:t>– </a:t>
            </a:r>
            <a:r>
              <a:rPr lang="en-US" sz="1600" dirty="0">
                <a:hlinkClick r:id="rId12"/>
              </a:rPr>
              <a:t>claudio.da.silva@intel.com</a:t>
            </a:r>
            <a:r>
              <a:rPr lang="en-US" sz="1600" dirty="0"/>
              <a:t> </a:t>
            </a:r>
          </a:p>
          <a:p>
            <a:pPr marL="342900" lvl="1" indent="-342900">
              <a:buFontTx/>
              <a:buChar char="•"/>
            </a:pPr>
            <a:r>
              <a:rPr lang="en-US" sz="1600" b="1" dirty="0" err="1"/>
              <a:t>TGbi</a:t>
            </a:r>
            <a:r>
              <a:rPr lang="en-US" sz="1600" b="1" dirty="0"/>
              <a:t> – Po-kai Huang </a:t>
            </a:r>
            <a:r>
              <a:rPr lang="en-US" sz="1600" dirty="0"/>
              <a:t>– </a:t>
            </a:r>
            <a:r>
              <a:rPr lang="en-US" sz="1600" dirty="0">
                <a:hlinkClick r:id="rId7"/>
              </a:rPr>
              <a:t>po-kai.huang@intel.com</a:t>
            </a:r>
            <a:r>
              <a:rPr lang="en-US" sz="1600" dirty="0"/>
              <a:t> </a:t>
            </a:r>
          </a:p>
          <a:p>
            <a:pPr marL="342900" lvl="1" indent="-342900">
              <a:buFontTx/>
              <a:buChar char="•"/>
            </a:pPr>
            <a:r>
              <a:rPr lang="en-US" sz="1600" b="1" dirty="0" err="1"/>
              <a:t>REVme</a:t>
            </a:r>
            <a:r>
              <a:rPr lang="en-US" sz="1600" b="1" dirty="0"/>
              <a:t> – Emily Qi </a:t>
            </a:r>
            <a:r>
              <a:rPr lang="en-US" sz="1600" dirty="0"/>
              <a:t>– </a:t>
            </a:r>
            <a:r>
              <a:rPr lang="en-US" sz="1600" b="0" dirty="0">
                <a:hlinkClick r:id="rId13"/>
              </a:rPr>
              <a:t>emily.h.qi@intel.com</a:t>
            </a:r>
            <a:r>
              <a:rPr lang="en-US" sz="1600" dirty="0"/>
              <a:t>, </a:t>
            </a:r>
            <a:r>
              <a:rPr lang="en-US" sz="1600" b="1" dirty="0"/>
              <a:t>Edward Au </a:t>
            </a:r>
            <a:r>
              <a:rPr lang="en-US" sz="1600" dirty="0"/>
              <a:t>– </a:t>
            </a:r>
            <a:r>
              <a:rPr lang="en-US" sz="1600" b="0" u="sng" dirty="0">
                <a:hlinkClick r:id="rId11"/>
              </a:rPr>
              <a:t>edward.ks.au@huawei.com</a:t>
            </a:r>
            <a:r>
              <a:rPr lang="en-US" sz="1600" dirty="0"/>
              <a:t>, </a:t>
            </a:r>
          </a:p>
          <a:p>
            <a:pPr lvl="1"/>
            <a:endParaRPr lang="en-US" sz="16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458" y="685800"/>
            <a:ext cx="10361084" cy="1065213"/>
          </a:xfrm>
        </p:spPr>
        <p:txBody>
          <a:bodyPr/>
          <a:lstStyle/>
          <a:p>
            <a:r>
              <a:rPr lang="en-GB" dirty="0"/>
              <a:t>July 12</a:t>
            </a:r>
            <a:r>
              <a:rPr lang="en-GB" baseline="30000" dirty="0"/>
              <a:t>th</a:t>
            </a:r>
            <a:r>
              <a:rPr lang="en-GB" dirty="0"/>
              <a:t> roundtable status report</a:t>
            </a:r>
          </a:p>
        </p:txBody>
      </p:sp>
      <p:sp>
        <p:nvSpPr>
          <p:cNvPr id="9218" name="Rectangle 2"/>
          <p:cNvSpPr>
            <a:spLocks noGrp="1" noChangeArrowheads="1"/>
          </p:cNvSpPr>
          <p:nvPr>
            <p:ph idx="1"/>
          </p:nvPr>
        </p:nvSpPr>
        <p:spPr>
          <a:xfrm>
            <a:off x="965200" y="1600200"/>
            <a:ext cx="10361084" cy="4800600"/>
          </a:xfrm>
          <a:ln/>
        </p:spPr>
        <p:txBody>
          <a:bodyPr/>
          <a:lstStyle/>
          <a:p>
            <a:r>
              <a:rPr lang="en-US" sz="1400" dirty="0"/>
              <a:t>11ay – The status is the amendment will be published in this month, comments are back from reviewers.</a:t>
            </a:r>
          </a:p>
          <a:p>
            <a:r>
              <a:rPr lang="en-GB" sz="1400" dirty="0"/>
              <a:t>11az – At Draft 3.1, working on ~57 technical CIDs and MDR comments, hope to go to WG recirc out of July, (hopeful for SA initial ballot). Decision at WG closing plenary.</a:t>
            </a:r>
            <a:r>
              <a:rPr lang="en-US" sz="1400" dirty="0"/>
              <a:t> </a:t>
            </a:r>
            <a:endParaRPr lang="en-GB" sz="1400" dirty="0"/>
          </a:p>
          <a:p>
            <a:r>
              <a:rPr lang="en-GB" sz="1400" dirty="0"/>
              <a:t>11ba – </a:t>
            </a:r>
            <a:r>
              <a:rPr lang="en-US" sz="1400" dirty="0"/>
              <a:t>The status is the amendment will be published in August, award ceremony in Sept.</a:t>
            </a:r>
          </a:p>
          <a:p>
            <a:r>
              <a:rPr lang="en-GB" sz="1400" dirty="0"/>
              <a:t>11bb – In Draft 0.5 after CC of about 60 comments, major change of draft to remove one PHY, hope to complete in July and create D0.6 as ongoing reference. Are introducing a transparent mode to transport radio PHYs over light.  Hope is to simplify and add light. Expect another CC and to seek WG Initial Letter Ballot thereafter. </a:t>
            </a:r>
            <a:r>
              <a:rPr lang="en-GB" sz="1400" dirty="0" err="1"/>
              <a:t>TGbb</a:t>
            </a:r>
            <a:r>
              <a:rPr lang="en-GB" sz="1400" dirty="0"/>
              <a:t> Chair should update the WG timeline. </a:t>
            </a:r>
          </a:p>
          <a:p>
            <a:r>
              <a:rPr lang="en-GB" sz="1400" dirty="0"/>
              <a:t>11bc – Hoping to resolve all comments this plenary and hold WG recirc on Draft 2.0 out of July.</a:t>
            </a:r>
          </a:p>
          <a:p>
            <a:r>
              <a:rPr lang="en-GB" sz="1400" dirty="0"/>
              <a:t>11bd – Posted Draft 2.0 and going to WG recirc LB today. Will discuss amendment ordering later this call.</a:t>
            </a:r>
          </a:p>
          <a:p>
            <a:r>
              <a:rPr lang="en-GB" sz="1400" dirty="0"/>
              <a:t>11be – Completed CC 36 on Draft 1.0 and received 4372 comments, and hope to be ready for next CC (scheduled for March 2022). Expect to post Draft 1.1 out of July plenary.</a:t>
            </a:r>
            <a:r>
              <a:rPr lang="en-US" sz="1400" dirty="0"/>
              <a:t> </a:t>
            </a:r>
          </a:p>
          <a:p>
            <a:r>
              <a:rPr lang="en-US" sz="1400" dirty="0"/>
              <a:t>11bf </a:t>
            </a:r>
            <a:r>
              <a:rPr lang="en-GB" sz="1400" dirty="0"/>
              <a:t>–</a:t>
            </a:r>
            <a:r>
              <a:rPr lang="en-US" sz="1400" dirty="0"/>
              <a:t> Status is working on SFD with goal of generating D0.1 in early 2022. </a:t>
            </a:r>
          </a:p>
          <a:p>
            <a:r>
              <a:rPr lang="en-GB" sz="1400" dirty="0"/>
              <a:t>11bh – Editors election this week, expecting text contributions out of July plenary, targeting Draft 0.1 in Nov. </a:t>
            </a:r>
          </a:p>
          <a:p>
            <a:r>
              <a:rPr lang="en-GB" sz="1400" dirty="0"/>
              <a:t>11bi – Reports TG working on issues and use cases tracking documents, continuing through Sept.  </a:t>
            </a:r>
          </a:p>
          <a:p>
            <a:r>
              <a:rPr lang="en-GB" sz="1400" dirty="0" err="1"/>
              <a:t>REVme</a:t>
            </a:r>
            <a:r>
              <a:rPr lang="en-GB" sz="1400" dirty="0"/>
              <a:t> – Draft 0.1 posted with 11ax rolled in, hope to WG Initial LB in Nov, </a:t>
            </a:r>
            <a:r>
              <a:rPr lang="en-GB" sz="1400" dirty="0" err="1"/>
              <a:t>rollin</a:t>
            </a:r>
            <a:r>
              <a:rPr lang="en-GB" sz="1400" dirty="0"/>
              <a:t> plan is 11ay by Sept and 11ba by Nov, unknown if there will be a CC on the posted draft. </a:t>
            </a:r>
          </a:p>
          <a:p>
            <a:endParaRPr lang="en-GB" sz="1400" dirty="0"/>
          </a:p>
          <a:p>
            <a:endParaRPr lang="en-US" sz="1400" dirty="0"/>
          </a:p>
          <a:p>
            <a:r>
              <a:rPr lang="en-GB" sz="2000" dirty="0"/>
              <a:t>  </a:t>
            </a:r>
          </a:p>
          <a:p>
            <a:endParaRPr lang="en-GB" sz="200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4</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175389020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802.11 Style Guide</a:t>
            </a:r>
          </a:p>
        </p:txBody>
      </p:sp>
      <p:sp>
        <p:nvSpPr>
          <p:cNvPr id="9218" name="Rectangle 2"/>
          <p:cNvSpPr>
            <a:spLocks noGrp="1" noChangeArrowheads="1"/>
          </p:cNvSpPr>
          <p:nvPr>
            <p:ph idx="1"/>
          </p:nvPr>
        </p:nvSpPr>
        <p:spPr>
          <a:xfrm>
            <a:off x="876796" y="1600200"/>
            <a:ext cx="10361084" cy="4875214"/>
          </a:xfrm>
          <a:ln/>
        </p:spPr>
        <p:txBody>
          <a:bodyPr/>
          <a:lstStyle/>
          <a:p>
            <a:r>
              <a:rPr lang="en-GB" dirty="0"/>
              <a:t>See 11-09-1034</a:t>
            </a:r>
            <a:r>
              <a:rPr lang="en-GB" dirty="0">
                <a:solidFill>
                  <a:schemeClr val="tx1"/>
                </a:solidFill>
              </a:rPr>
              <a:t>-</a:t>
            </a:r>
            <a:r>
              <a:rPr lang="en-GB" dirty="0">
                <a:solidFill>
                  <a:srgbClr val="FF0000"/>
                </a:solidFill>
              </a:rPr>
              <a:t>19</a:t>
            </a:r>
            <a:r>
              <a:rPr lang="en-GB" dirty="0">
                <a:solidFill>
                  <a:schemeClr val="tx1"/>
                </a:solidFill>
              </a:rPr>
              <a:t>-</a:t>
            </a:r>
            <a:r>
              <a:rPr lang="en-GB" dirty="0"/>
              <a:t>0000-802-11-editorial-style-guide.docx   </a:t>
            </a:r>
          </a:p>
          <a:p>
            <a:r>
              <a:rPr lang="en-US" dirty="0"/>
              <a:t>We update 802.11 Style Guide based on IEEE Standards Style Manual and consistency changes in final publication of the 802.11 standard</a:t>
            </a:r>
            <a:endParaRPr lang="en-GB" dirty="0"/>
          </a:p>
          <a:p>
            <a:r>
              <a:rPr lang="en-US" b="0" dirty="0"/>
              <a:t>Editor’s responsibility includes checking the </a:t>
            </a:r>
            <a:r>
              <a:rPr lang="en-US" dirty="0"/>
              <a:t>2020 IEEE Standards Style Manual </a:t>
            </a:r>
            <a:r>
              <a:rPr lang="en-US" b="0" dirty="0"/>
              <a:t>when creating or updating drafts. </a:t>
            </a:r>
            <a:r>
              <a:rPr lang="en-US" sz="1800" u="sng" dirty="0">
                <a:solidFill>
                  <a:srgbClr val="0000FF"/>
                </a:solidFill>
                <a:effectLst/>
                <a:latin typeface="Arial" panose="020B0604020202020204" pitchFamily="34" charset="0"/>
                <a:ea typeface="Times New Roman" panose="02020603050405020304" pitchFamily="18" charset="0"/>
                <a:hlinkClick r:id="rId3"/>
              </a:rPr>
              <a:t>https://mentor.ieee.org/myproject/Public/mytools/draft/styleman.pdf</a:t>
            </a:r>
            <a:endParaRPr lang="en-US" b="0" dirty="0"/>
          </a:p>
          <a:p>
            <a:r>
              <a:rPr lang="en-US" b="0" dirty="0"/>
              <a:t>Submissions with draft text should conform to both the WG11 Style Guide and IEEE Standards Style Manual</a:t>
            </a:r>
          </a:p>
          <a:p>
            <a:r>
              <a:rPr lang="en-US" b="0" dirty="0"/>
              <a:t>Note that the 802.11 Style Guide evolves with our practice, we’ve added </a:t>
            </a:r>
            <a:r>
              <a:rPr lang="en-US" b="0"/>
              <a:t>the particular use of </a:t>
            </a:r>
            <a:r>
              <a:rPr lang="en-US" b="0" dirty="0"/>
              <a:t>“Tail” and explained our practice in acronyms.</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5</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330838991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MIB Style</a:t>
            </a:r>
            <a:r>
              <a:rPr lang="en-GB" dirty="0"/>
              <a:t>, Visio and Frame Practices</a:t>
            </a:r>
          </a:p>
        </p:txBody>
      </p:sp>
      <p:sp>
        <p:nvSpPr>
          <p:cNvPr id="9218" name="Rectangle 2"/>
          <p:cNvSpPr>
            <a:spLocks noGrp="1" noChangeArrowheads="1"/>
          </p:cNvSpPr>
          <p:nvPr>
            <p:ph idx="1"/>
          </p:nvPr>
        </p:nvSpPr>
        <p:spPr>
          <a:xfrm>
            <a:off x="914401" y="1981201"/>
            <a:ext cx="10361084" cy="4419599"/>
          </a:xfrm>
          <a:ln/>
        </p:spPr>
        <p:txBody>
          <a:bodyPr/>
          <a:lstStyle/>
          <a:p>
            <a:r>
              <a:rPr lang="en-GB" sz="2000" dirty="0"/>
              <a:t>11-15/355r13 MIB </a:t>
            </a:r>
            <a:r>
              <a:rPr lang="en-GB" sz="2000" dirty="0" err="1"/>
              <a:t>TruthValue</a:t>
            </a:r>
            <a:r>
              <a:rPr lang="en-GB" sz="2000" dirty="0"/>
              <a:t> usage patterns</a:t>
            </a:r>
          </a:p>
          <a:p>
            <a:r>
              <a:rPr lang="en-GB" sz="2000" dirty="0"/>
              <a:t>MIB Style: We use a single style with appropriately set tabs,  and use leading</a:t>
            </a:r>
            <a:r>
              <a:rPr lang="en-US" sz="2000" dirty="0"/>
              <a:t> </a:t>
            </a:r>
            <a:r>
              <a:rPr lang="en-GB" sz="2000" dirty="0"/>
              <a:t>Tabs to distinguish the syntax and description parts. (Adrian Stephens Feb 9, 2010)</a:t>
            </a:r>
            <a:endParaRPr lang="en-US" sz="2000" dirty="0"/>
          </a:p>
          <a:p>
            <a:r>
              <a:rPr lang="en-GB" sz="2000" dirty="0">
                <a:solidFill>
                  <a:schemeClr val="tx1"/>
                </a:solidFill>
              </a:rPr>
              <a:t>Two ways to format a figure &amp; its caption in frame:</a:t>
            </a:r>
            <a:endParaRPr lang="en-US" sz="2000" dirty="0">
              <a:solidFill>
                <a:schemeClr val="tx1"/>
              </a:solidFill>
            </a:endParaRPr>
          </a:p>
          <a:p>
            <a:pPr lvl="1"/>
            <a:r>
              <a:rPr lang="en-GB" sz="1400" dirty="0">
                <a:solidFill>
                  <a:schemeClr val="tx1"/>
                </a:solidFill>
              </a:rPr>
              <a:t>Insert a table.  Insert anchored frame inside table cell to hold graphics.  Use table caption as figure caption.</a:t>
            </a:r>
            <a:endParaRPr lang="en-US" sz="1400" dirty="0">
              <a:solidFill>
                <a:schemeClr val="tx1"/>
              </a:solidFill>
            </a:endParaRPr>
          </a:p>
          <a:p>
            <a:pPr lvl="1"/>
            <a:r>
              <a:rPr lang="en-GB" sz="1400" dirty="0">
                <a:solidFill>
                  <a:schemeClr val="tx1"/>
                </a:solidFill>
              </a:rPr>
              <a:t>Insert an anchored frame.  Insert caption inside a text frame inside the anchored frame.  Insert graphics inside the anchored frame.</a:t>
            </a:r>
            <a:endParaRPr lang="en-US" sz="1400" dirty="0">
              <a:solidFill>
                <a:schemeClr val="tx1"/>
              </a:solidFill>
            </a:endParaRPr>
          </a:p>
          <a:p>
            <a:r>
              <a:rPr lang="en-GB" sz="1800" dirty="0">
                <a:solidFill>
                  <a:srgbClr val="FF0000"/>
                </a:solidFill>
              </a:rPr>
              <a:t>Do not reference other clauses in Visio figures</a:t>
            </a:r>
            <a:r>
              <a:rPr lang="en-US" sz="1800" dirty="0"/>
              <a:t>, it is very hard to maintain the references</a:t>
            </a:r>
            <a:r>
              <a:rPr lang="en-GB" sz="2000" dirty="0"/>
              <a:t> in figures</a:t>
            </a:r>
          </a:p>
          <a:p>
            <a:r>
              <a:rPr lang="en-GB" sz="2000" dirty="0"/>
              <a:t>Keep embedded figures using </a:t>
            </a:r>
            <a:r>
              <a:rPr lang="en-GB" sz="2000" dirty="0" err="1"/>
              <a:t>visio</a:t>
            </a:r>
            <a:r>
              <a:rPr lang="en-GB" sz="2000" dirty="0"/>
              <a:t> as long as possible (not in Word)</a:t>
            </a:r>
            <a:endParaRPr lang="en-US" sz="2000" dirty="0"/>
          </a:p>
          <a:p>
            <a:pPr lvl="1"/>
            <a:r>
              <a:rPr lang="en-GB" sz="1800" dirty="0"/>
              <a:t>Near the end of sponsor ballot, </a:t>
            </a:r>
            <a:r>
              <a:rPr lang="en-GB" sz="1800" dirty="0">
                <a:solidFill>
                  <a:schemeClr val="tx1"/>
                </a:solidFill>
              </a:rPr>
              <a:t>turn these all into .</a:t>
            </a:r>
            <a:r>
              <a:rPr lang="en-GB" sz="1800" dirty="0" err="1">
                <a:solidFill>
                  <a:schemeClr val="tx1"/>
                </a:solidFill>
              </a:rPr>
              <a:t>emf</a:t>
            </a:r>
            <a:r>
              <a:rPr lang="en-GB" sz="1800" dirty="0">
                <a:solidFill>
                  <a:schemeClr val="tx1"/>
                </a:solidFill>
              </a:rPr>
              <a:t> </a:t>
            </a:r>
            <a:r>
              <a:rPr lang="en-GB" sz="1800" dirty="0"/>
              <a:t>(windows meta file) format files (you can do this from </a:t>
            </a:r>
            <a:r>
              <a:rPr lang="en-GB" sz="1800" dirty="0" err="1"/>
              <a:t>visio</a:t>
            </a:r>
            <a:r>
              <a:rPr lang="en-GB" sz="1800" dirty="0"/>
              <a:t> using “save as”).   </a:t>
            </a:r>
            <a:r>
              <a:rPr lang="en-GB" sz="1800" dirty="0">
                <a:solidFill>
                  <a:srgbClr val="FF0000"/>
                </a:solidFill>
              </a:rPr>
              <a:t>Keep </a:t>
            </a:r>
            <a:r>
              <a:rPr lang="en-GB" sz="1800" dirty="0"/>
              <a:t>separate files for the .</a:t>
            </a:r>
            <a:r>
              <a:rPr lang="en-GB" sz="1800" dirty="0" err="1"/>
              <a:t>vsd</a:t>
            </a:r>
            <a:r>
              <a:rPr lang="en-GB" sz="1800" dirty="0"/>
              <a:t> source and the .</a:t>
            </a:r>
            <a:r>
              <a:rPr lang="en-GB" sz="1800" dirty="0" err="1"/>
              <a:t>emf</a:t>
            </a:r>
            <a:r>
              <a:rPr lang="en-GB" sz="1800" dirty="0"/>
              <a:t> file that is linked to from frame. There is high likelihood we should use .</a:t>
            </a:r>
            <a:r>
              <a:rPr lang="en-GB" sz="1800" dirty="0" err="1"/>
              <a:t>emf</a:t>
            </a:r>
            <a:endParaRPr lang="en-GB" sz="1800" dirty="0"/>
          </a:p>
          <a:p>
            <a:r>
              <a:rPr lang="en-GB" sz="1800" dirty="0"/>
              <a:t>Frame format figures are tables</a:t>
            </a:r>
          </a:p>
          <a:p>
            <a:r>
              <a:rPr lang="en-GB" sz="1800" dirty="0"/>
              <a:t>The MathML editor for equations may be applicable</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6</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166776342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380999"/>
          </a:xfrm>
        </p:spPr>
        <p:txBody>
          <a:bodyPr/>
          <a:lstStyle/>
          <a:p>
            <a:r>
              <a:rPr lang="en-US" dirty="0"/>
              <a:t>Editor Amendment Ordering</a:t>
            </a:r>
            <a:endParaRPr lang="en-GB" dirty="0"/>
          </a:p>
        </p:txBody>
      </p:sp>
      <p:sp>
        <p:nvSpPr>
          <p:cNvPr id="9218" name="Rectangle 2"/>
          <p:cNvSpPr>
            <a:spLocks noGrp="1" noChangeArrowheads="1"/>
          </p:cNvSpPr>
          <p:nvPr>
            <p:ph idx="1"/>
          </p:nvPr>
        </p:nvSpPr>
        <p:spPr>
          <a:xfrm>
            <a:off x="914401" y="1146176"/>
            <a:ext cx="10361084" cy="5329237"/>
          </a:xfrm>
          <a:ln/>
        </p:spPr>
        <p:txBody>
          <a:bodyPr/>
          <a:lstStyle/>
          <a:p>
            <a:pPr>
              <a:lnSpc>
                <a:spcPct val="80000"/>
              </a:lnSpc>
              <a:spcBef>
                <a:spcPct val="20000"/>
              </a:spcBef>
              <a:buFontTx/>
              <a:buChar char="•"/>
            </a:pPr>
            <a:r>
              <a:rPr lang="en-US" sz="2000" dirty="0"/>
              <a:t>Data as of </a:t>
            </a:r>
            <a:r>
              <a:rPr lang="en-US" sz="2000" dirty="0">
                <a:solidFill>
                  <a:srgbClr val="FF0000"/>
                </a:solidFill>
              </a:rPr>
              <a:t>July 2021</a:t>
            </a:r>
          </a:p>
          <a:p>
            <a:pPr>
              <a:lnSpc>
                <a:spcPct val="80000"/>
              </a:lnSpc>
              <a:spcBef>
                <a:spcPct val="20000"/>
              </a:spcBef>
              <a:buFontTx/>
              <a:buChar char="•"/>
            </a:pPr>
            <a:r>
              <a:rPr lang="en-US" sz="1600" dirty="0"/>
              <a:t>See </a:t>
            </a:r>
            <a:r>
              <a:rPr lang="en-US" sz="1600" dirty="0">
                <a:hlinkClick r:id="rId3"/>
              </a:rPr>
              <a:t>http://grouper.ieee.org/groups/802/11/Reports/802.11_Timelines.htm</a:t>
            </a:r>
            <a:endParaRPr lang="en-US" sz="1600" dirty="0"/>
          </a:p>
          <a:p>
            <a:pPr>
              <a:lnSpc>
                <a:spcPct val="80000"/>
              </a:lnSpc>
              <a:spcBef>
                <a:spcPct val="20000"/>
              </a:spcBef>
              <a:buFontTx/>
              <a:buChar char="•"/>
            </a:pPr>
            <a:r>
              <a:rPr lang="en-US" sz="1800" dirty="0"/>
              <a:t>We will revisit the running order in</a:t>
            </a:r>
            <a:r>
              <a:rPr lang="en-US" sz="1800" dirty="0">
                <a:solidFill>
                  <a:srgbClr val="FF0000"/>
                </a:solidFill>
              </a:rPr>
              <a:t> September, changes are usually based on MDR suitability</a:t>
            </a:r>
            <a:r>
              <a:rPr lang="en-US" sz="1800" dirty="0"/>
              <a:t>.</a:t>
            </a:r>
          </a:p>
          <a:p>
            <a:pPr>
              <a:buFont typeface="Times New Roman" pitchFamily="16" charset="0"/>
              <a:buChar char="•"/>
            </a:pPr>
            <a:endParaRPr lang="en-GB" b="0" dirty="0"/>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7</a:t>
            </a:fld>
            <a:endParaRPr lang="en-GB"/>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4" name="Date Placeholder 3"/>
          <p:cNvSpPr>
            <a:spLocks noGrp="1"/>
          </p:cNvSpPr>
          <p:nvPr>
            <p:ph type="dt" idx="15"/>
          </p:nvPr>
        </p:nvSpPr>
        <p:spPr/>
        <p:txBody>
          <a:bodyPr/>
          <a:lstStyle/>
          <a:p>
            <a:r>
              <a:rPr lang="en-US"/>
              <a:t>July 2021</a:t>
            </a:r>
            <a:endParaRPr lang="en-GB" dirty="0"/>
          </a:p>
        </p:txBody>
      </p:sp>
      <p:graphicFrame>
        <p:nvGraphicFramePr>
          <p:cNvPr id="3" name="Table 2"/>
          <p:cNvGraphicFramePr>
            <a:graphicFrameLocks noGrp="1"/>
          </p:cNvGraphicFramePr>
          <p:nvPr>
            <p:extLst>
              <p:ext uri="{D42A27DB-BD31-4B8C-83A1-F6EECF244321}">
                <p14:modId xmlns:p14="http://schemas.microsoft.com/office/powerpoint/2010/main" val="3958514173"/>
              </p:ext>
            </p:extLst>
          </p:nvPr>
        </p:nvGraphicFramePr>
        <p:xfrm>
          <a:off x="762000" y="2057400"/>
          <a:ext cx="10622468" cy="6316517"/>
        </p:xfrm>
        <a:graphic>
          <a:graphicData uri="http://schemas.openxmlformats.org/drawingml/2006/table">
            <a:tbl>
              <a:tblPr firstRow="1" bandRow="1">
                <a:tableStyleId>{5C22544A-7EE6-4342-B048-85BDC9FD1C3A}</a:tableStyleId>
              </a:tblPr>
              <a:tblGrid>
                <a:gridCol w="3200400">
                  <a:extLst>
                    <a:ext uri="{9D8B030D-6E8A-4147-A177-3AD203B41FA5}">
                      <a16:colId xmlns:a16="http://schemas.microsoft.com/office/drawing/2014/main" val="3336049185"/>
                    </a:ext>
                  </a:extLst>
                </a:gridCol>
                <a:gridCol w="4297243">
                  <a:extLst>
                    <a:ext uri="{9D8B030D-6E8A-4147-A177-3AD203B41FA5}">
                      <a16:colId xmlns:a16="http://schemas.microsoft.com/office/drawing/2014/main" val="1921072032"/>
                    </a:ext>
                  </a:extLst>
                </a:gridCol>
                <a:gridCol w="3124825">
                  <a:extLst>
                    <a:ext uri="{9D8B030D-6E8A-4147-A177-3AD203B41FA5}">
                      <a16:colId xmlns:a16="http://schemas.microsoft.com/office/drawing/2014/main" val="3834352144"/>
                    </a:ext>
                  </a:extLst>
                </a:gridCol>
              </a:tblGrid>
              <a:tr h="47244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dirty="0">
                          <a:ln>
                            <a:noFill/>
                          </a:ln>
                          <a:solidFill>
                            <a:schemeClr val="tx1"/>
                          </a:solidFill>
                          <a:effectLst/>
                          <a:latin typeface="Times New Roman" pitchFamily="18" charset="0"/>
                        </a:rPr>
                        <a:t>Amendment Number</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dirty="0">
                          <a:ln>
                            <a:noFill/>
                          </a:ln>
                          <a:solidFill>
                            <a:schemeClr val="tx1"/>
                          </a:solidFill>
                          <a:effectLst/>
                          <a:latin typeface="Times New Roman" pitchFamily="18" charset="0"/>
                        </a:rPr>
                        <a:t>Task Group</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dirty="0">
                          <a:ln>
                            <a:noFill/>
                          </a:ln>
                          <a:solidFill>
                            <a:schemeClr val="tx1"/>
                          </a:solidFill>
                          <a:effectLst/>
                          <a:latin typeface="Times New Roman" pitchFamily="18" charset="0"/>
                        </a:rPr>
                        <a:t>Projected REVCOM Date</a:t>
                      </a:r>
                    </a:p>
                  </a:txBody>
                  <a:tcPr horzOverflow="overflow">
                    <a:noFill/>
                  </a:tcPr>
                </a:tc>
                <a:extLst>
                  <a:ext uri="{0D108BD9-81ED-4DB2-BD59-A6C34878D82A}">
                    <a16:rowId xmlns:a16="http://schemas.microsoft.com/office/drawing/2014/main" val="3578554141"/>
                  </a:ext>
                </a:extLst>
              </a:tr>
              <a:tr h="51352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802.11-2020</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REVmd</a:t>
                      </a:r>
                      <a:r>
                        <a:rPr kumimoji="0" lang="en-US" sz="1600" b="0" i="0" u="none" strike="noStrike" cap="none" normalizeH="0" baseline="0" dirty="0">
                          <a:ln>
                            <a:noFill/>
                          </a:ln>
                          <a:solidFill>
                            <a:schemeClr val="tx1"/>
                          </a:solidFill>
                          <a:effectLst/>
                          <a:latin typeface="Times New Roman" pitchFamily="18" charset="0"/>
                        </a:rPr>
                        <a:t> Amendment 1</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TGm</a:t>
                      </a:r>
                      <a:r>
                        <a:rPr kumimoji="0" lang="en-US" sz="1600" b="0" i="0" u="none" strike="noStrike" cap="none" normalizeH="0" baseline="0" dirty="0">
                          <a:ln>
                            <a:noFill/>
                          </a:ln>
                          <a:solidFill>
                            <a:schemeClr val="tx1"/>
                          </a:solidFill>
                          <a:effectLst/>
                          <a:latin typeface="Times New Roman" pitchFamily="18" charset="0"/>
                        </a:rPr>
                        <a:t> – 4377</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TGax</a:t>
                      </a:r>
                      <a:r>
                        <a:rPr kumimoji="0" lang="en-US" sz="1600" b="0" i="0" u="none" strike="noStrike" cap="none" normalizeH="0" baseline="0" dirty="0">
                          <a:ln>
                            <a:noFill/>
                          </a:ln>
                          <a:solidFill>
                            <a:schemeClr val="tx1"/>
                          </a:solidFill>
                          <a:effectLst/>
                          <a:latin typeface="Times New Roman" pitchFamily="18" charset="0"/>
                        </a:rPr>
                        <a:t> – 820</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Dec 2020*</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Feb 2021*</a:t>
                      </a:r>
                    </a:p>
                  </a:txBody>
                  <a:tcPr horzOverflow="overflow">
                    <a:noFill/>
                  </a:tcPr>
                </a:tc>
                <a:extLst>
                  <a:ext uri="{0D108BD9-81ED-4DB2-BD59-A6C34878D82A}">
                    <a16:rowId xmlns:a16="http://schemas.microsoft.com/office/drawing/2014/main" val="216556490"/>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REVmd</a:t>
                      </a:r>
                      <a:r>
                        <a:rPr kumimoji="0" lang="en-US" sz="1600" b="0" i="0" u="none" strike="noStrike" cap="none" normalizeH="0" baseline="0" dirty="0">
                          <a:ln>
                            <a:noFill/>
                          </a:ln>
                          <a:solidFill>
                            <a:schemeClr val="tx1"/>
                          </a:solidFill>
                          <a:effectLst/>
                          <a:latin typeface="Times New Roman" pitchFamily="18" charset="0"/>
                        </a:rPr>
                        <a:t> Amendment 2</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TGay</a:t>
                      </a:r>
                      <a:r>
                        <a:rPr kumimoji="0" lang="en-US" sz="1600" b="0" i="0" u="none" strike="noStrike" cap="none" normalizeH="0" baseline="0" dirty="0">
                          <a:ln>
                            <a:noFill/>
                          </a:ln>
                          <a:solidFill>
                            <a:schemeClr val="tx1"/>
                          </a:solidFill>
                          <a:effectLst/>
                          <a:latin typeface="Times New Roman" pitchFamily="18" charset="0"/>
                        </a:rPr>
                        <a:t> – 784</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Mar 2021</a:t>
                      </a:r>
                    </a:p>
                  </a:txBody>
                  <a:tcPr horzOverflow="overflow">
                    <a:noFill/>
                  </a:tcPr>
                </a:tc>
                <a:extLst>
                  <a:ext uri="{0D108BD9-81ED-4DB2-BD59-A6C34878D82A}">
                    <a16:rowId xmlns:a16="http://schemas.microsoft.com/office/drawing/2014/main" val="2414023622"/>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REVmd</a:t>
                      </a:r>
                      <a:r>
                        <a:rPr kumimoji="0" lang="en-US" sz="1600" b="0" i="0" u="none" strike="noStrike" cap="none" normalizeH="0" baseline="0" dirty="0">
                          <a:ln>
                            <a:noFill/>
                          </a:ln>
                          <a:solidFill>
                            <a:schemeClr val="tx1"/>
                          </a:solidFill>
                          <a:effectLst/>
                          <a:latin typeface="Times New Roman" pitchFamily="18" charset="0"/>
                        </a:rPr>
                        <a:t> Amendment 3</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TGba</a:t>
                      </a:r>
                      <a:r>
                        <a:rPr kumimoji="0" lang="en-US" sz="1600" b="0" i="0" u="none" strike="noStrike" cap="none" normalizeH="0" baseline="0" dirty="0">
                          <a:ln>
                            <a:noFill/>
                          </a:ln>
                          <a:solidFill>
                            <a:schemeClr val="tx1"/>
                          </a:solidFill>
                          <a:effectLst/>
                          <a:latin typeface="Times New Roman" pitchFamily="18" charset="0"/>
                        </a:rPr>
                        <a:t> – 189</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Mar 2021</a:t>
                      </a:r>
                    </a:p>
                  </a:txBody>
                  <a:tcPr horzOverflow="overflow">
                    <a:noFill/>
                  </a:tcPr>
                </a:tc>
                <a:extLst>
                  <a:ext uri="{0D108BD9-81ED-4DB2-BD59-A6C34878D82A}">
                    <a16:rowId xmlns:a16="http://schemas.microsoft.com/office/drawing/2014/main" val="3227809256"/>
                  </a:ext>
                </a:extLst>
              </a:tr>
              <a:tr h="51352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REVmd</a:t>
                      </a:r>
                      <a:r>
                        <a:rPr kumimoji="0" lang="en-US" sz="1600" b="0" i="0" u="none" strike="noStrike" cap="none" normalizeH="0" baseline="0" dirty="0">
                          <a:ln>
                            <a:noFill/>
                          </a:ln>
                          <a:solidFill>
                            <a:schemeClr val="tx1"/>
                          </a:solidFill>
                          <a:effectLst/>
                          <a:latin typeface="Times New Roman" pitchFamily="18" charset="0"/>
                        </a:rPr>
                        <a:t> Amendment 4</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REVmd</a:t>
                      </a:r>
                      <a:r>
                        <a:rPr kumimoji="0" lang="en-US" sz="1600" b="0" i="0" u="none" strike="noStrike" cap="none" normalizeH="0" baseline="0" dirty="0">
                          <a:ln>
                            <a:noFill/>
                          </a:ln>
                          <a:solidFill>
                            <a:srgbClr val="FF0000"/>
                          </a:solidFill>
                          <a:effectLst/>
                          <a:latin typeface="Times New Roman" pitchFamily="18" charset="0"/>
                        </a:rPr>
                        <a:t> Amendment 5**</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TGaz</a:t>
                      </a:r>
                      <a:r>
                        <a:rPr kumimoji="0" lang="en-US" sz="1600" b="0" i="0" u="none" strike="noStrike" cap="none" normalizeH="0" baseline="0" dirty="0">
                          <a:ln>
                            <a:noFill/>
                          </a:ln>
                          <a:solidFill>
                            <a:schemeClr val="tx1"/>
                          </a:solidFill>
                          <a:effectLst/>
                          <a:latin typeface="Times New Roman" pitchFamily="18" charset="0"/>
                        </a:rPr>
                        <a:t> – 269</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TGbc</a:t>
                      </a:r>
                      <a:r>
                        <a:rPr kumimoji="0" lang="en-US" sz="1600" b="0" i="0" u="none" strike="noStrike" cap="none" normalizeH="0" baseline="0" dirty="0">
                          <a:ln>
                            <a:noFill/>
                          </a:ln>
                          <a:solidFill>
                            <a:srgbClr val="FF0000"/>
                          </a:solidFill>
                          <a:effectLst/>
                          <a:latin typeface="Times New Roman" pitchFamily="18" charset="0"/>
                        </a:rPr>
                        <a:t> – 77</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Dec 2022</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FF0000"/>
                          </a:solidFill>
                          <a:effectLst/>
                          <a:latin typeface="Times New Roman" pitchFamily="18" charset="0"/>
                        </a:rPr>
                        <a:t>Sep 2022</a:t>
                      </a:r>
                    </a:p>
                  </a:txBody>
                  <a:tcPr horzOverflow="overflow">
                    <a:noFill/>
                  </a:tcPr>
                </a:tc>
                <a:extLst>
                  <a:ext uri="{0D108BD9-81ED-4DB2-BD59-A6C34878D82A}">
                    <a16:rowId xmlns:a16="http://schemas.microsoft.com/office/drawing/2014/main" val="1982380037"/>
                  </a:ext>
                </a:extLst>
              </a:tr>
              <a:tr h="51352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REVmd</a:t>
                      </a:r>
                      <a:r>
                        <a:rPr kumimoji="0" lang="en-US" sz="1600" b="0" i="0" u="none" strike="noStrike" cap="none" normalizeH="0" baseline="0" dirty="0">
                          <a:ln>
                            <a:noFill/>
                          </a:ln>
                          <a:solidFill>
                            <a:srgbClr val="FF0000"/>
                          </a:solidFill>
                          <a:effectLst/>
                          <a:latin typeface="Times New Roman" pitchFamily="18" charset="0"/>
                        </a:rPr>
                        <a:t> Amendment 6**</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TGbd</a:t>
                      </a:r>
                      <a:r>
                        <a:rPr kumimoji="0" lang="en-US" sz="1600" b="0" i="0" u="none" strike="noStrike" cap="none" normalizeH="0" baseline="0" dirty="0">
                          <a:ln>
                            <a:noFill/>
                          </a:ln>
                          <a:solidFill>
                            <a:srgbClr val="FF0000"/>
                          </a:solidFill>
                          <a:effectLst/>
                          <a:latin typeface="Times New Roman" pitchFamily="18" charset="0"/>
                        </a:rPr>
                        <a:t> – 102</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FF0000"/>
                          </a:solidFill>
                          <a:effectLst/>
                          <a:latin typeface="Times New Roman" pitchFamily="18" charset="0"/>
                        </a:rPr>
                        <a:t>Sep 2022</a:t>
                      </a:r>
                    </a:p>
                  </a:txBody>
                  <a:tcPr horzOverflow="overflow">
                    <a:noFill/>
                  </a:tcPr>
                </a:tc>
                <a:extLst>
                  <a:ext uri="{0D108BD9-81ED-4DB2-BD59-A6C34878D82A}">
                    <a16:rowId xmlns:a16="http://schemas.microsoft.com/office/drawing/2014/main" val="3514100842"/>
                  </a:ext>
                </a:extLst>
              </a:tr>
              <a:tr h="51352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REVmd</a:t>
                      </a:r>
                      <a:r>
                        <a:rPr kumimoji="0" lang="en-US" sz="1600" b="0" i="0" u="none" strike="noStrike" cap="none" normalizeH="0" baseline="0" dirty="0">
                          <a:ln>
                            <a:noFill/>
                          </a:ln>
                          <a:solidFill>
                            <a:srgbClr val="FF0000"/>
                          </a:solidFill>
                          <a:effectLst/>
                          <a:latin typeface="Times New Roman" pitchFamily="18" charset="0"/>
                        </a:rPr>
                        <a:t> Amendment 7**</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REVmd</a:t>
                      </a:r>
                      <a:r>
                        <a:rPr kumimoji="0" lang="en-US" sz="1600" b="0" i="0" u="none" strike="noStrike" cap="none" normalizeH="0" baseline="0" dirty="0">
                          <a:ln>
                            <a:noFill/>
                          </a:ln>
                          <a:solidFill>
                            <a:schemeClr val="tx1"/>
                          </a:solidFill>
                          <a:effectLst/>
                          <a:latin typeface="Times New Roman" pitchFamily="18" charset="0"/>
                        </a:rPr>
                        <a:t> Amendment 8</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TGbb</a:t>
                      </a:r>
                      <a:r>
                        <a:rPr kumimoji="0" lang="en-US" sz="1600" b="0" i="0" u="none" strike="noStrike" cap="none" normalizeH="0" baseline="0" dirty="0">
                          <a:ln>
                            <a:noFill/>
                          </a:ln>
                          <a:solidFill>
                            <a:srgbClr val="FF0000"/>
                          </a:solidFill>
                          <a:effectLst/>
                          <a:latin typeface="Times New Roman" pitchFamily="18" charset="0"/>
                        </a:rPr>
                        <a:t> – 50</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TGbe</a:t>
                      </a:r>
                      <a:r>
                        <a:rPr kumimoji="0" lang="en-US" sz="1600" b="0" i="0" u="none" strike="noStrike" cap="none" normalizeH="0" baseline="0" dirty="0">
                          <a:ln>
                            <a:noFill/>
                          </a:ln>
                          <a:solidFill>
                            <a:schemeClr val="tx1"/>
                          </a:solidFill>
                          <a:effectLst/>
                          <a:latin typeface="Times New Roman" pitchFamily="18" charset="0"/>
                        </a:rPr>
                        <a:t> – </a:t>
                      </a:r>
                      <a:r>
                        <a:rPr kumimoji="0" lang="en-US" sz="1600" b="0" i="0" u="none" strike="noStrike" cap="none" normalizeH="0" baseline="0" dirty="0">
                          <a:ln>
                            <a:noFill/>
                          </a:ln>
                          <a:solidFill>
                            <a:srgbClr val="FF0000"/>
                          </a:solidFill>
                          <a:effectLst/>
                          <a:latin typeface="Times New Roman" pitchFamily="18" charset="0"/>
                        </a:rPr>
                        <a:t>511</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FF0000"/>
                          </a:solidFill>
                          <a:effectLst/>
                          <a:latin typeface="Times New Roman" pitchFamily="18" charset="0"/>
                        </a:rPr>
                        <a:t>Jul 2022</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FF0000"/>
                          </a:solidFill>
                          <a:effectLst/>
                          <a:latin typeface="Times New Roman" pitchFamily="18" charset="0"/>
                        </a:rPr>
                        <a:t>May</a:t>
                      </a:r>
                      <a:r>
                        <a:rPr kumimoji="0" lang="en-US" sz="1600" b="0" i="0" u="none" strike="noStrike" cap="none" normalizeH="0" baseline="0" dirty="0">
                          <a:ln>
                            <a:noFill/>
                          </a:ln>
                          <a:solidFill>
                            <a:schemeClr val="tx1"/>
                          </a:solidFill>
                          <a:effectLst/>
                          <a:latin typeface="Times New Roman" pitchFamily="18" charset="0"/>
                        </a:rPr>
                        <a:t> 2024</a:t>
                      </a:r>
                    </a:p>
                  </a:txBody>
                  <a:tcPr horzOverflow="overflow">
                    <a:noFill/>
                  </a:tcPr>
                </a:tc>
                <a:extLst>
                  <a:ext uri="{0D108BD9-81ED-4DB2-BD59-A6C34878D82A}">
                    <a16:rowId xmlns:a16="http://schemas.microsoft.com/office/drawing/2014/main" val="1253177727"/>
                  </a:ext>
                </a:extLst>
              </a:tr>
              <a:tr h="51352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REVme</a:t>
                      </a:r>
                      <a:endParaRPr kumimoji="0" lang="en-US" sz="16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err="1">
                          <a:ln>
                            <a:noFill/>
                          </a:ln>
                          <a:solidFill>
                            <a:srgbClr val="FF0000"/>
                          </a:solidFill>
                          <a:effectLst/>
                          <a:latin typeface="Times New Roman" pitchFamily="18" charset="0"/>
                        </a:rPr>
                        <a:t>TGm</a:t>
                      </a:r>
                      <a:r>
                        <a:rPr kumimoji="0" lang="en-US" sz="1600" b="0" i="0" u="none" strike="noStrike" cap="none" normalizeH="0" baseline="0" dirty="0">
                          <a:ln>
                            <a:noFill/>
                          </a:ln>
                          <a:solidFill>
                            <a:srgbClr val="FF0000"/>
                          </a:solidFill>
                          <a:effectLst/>
                          <a:latin typeface="Times New Roman" pitchFamily="18" charset="0"/>
                        </a:rPr>
                        <a:t> - 5285</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0" i="0" u="none" strike="noStrike" cap="none" normalizeH="0" baseline="0" dirty="0">
                          <a:ln>
                            <a:noFill/>
                          </a:ln>
                          <a:solidFill>
                            <a:srgbClr val="FF0000"/>
                          </a:solidFill>
                          <a:effectLst/>
                          <a:latin typeface="Times New Roman" pitchFamily="18" charset="0"/>
                        </a:rPr>
                        <a:t>Sep 2024</a:t>
                      </a:r>
                    </a:p>
                  </a:txBody>
                  <a:tcPr horzOverflow="overflow">
                    <a:noFill/>
                  </a:tcPr>
                </a:tc>
                <a:extLst>
                  <a:ext uri="{0D108BD9-81ED-4DB2-BD59-A6C34878D82A}">
                    <a16:rowId xmlns:a16="http://schemas.microsoft.com/office/drawing/2014/main" val="517786844"/>
                  </a:ext>
                </a:extLst>
              </a:tr>
              <a:tr h="677849">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1600" b="0" i="0" u="none" strike="noStrike" cap="none" normalizeH="0" baseline="0" dirty="0">
                        <a:ln>
                          <a:noFill/>
                        </a:ln>
                        <a:solidFill>
                          <a:schemeClr val="accent2"/>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1600" b="0" i="0" u="none" strike="noStrike" cap="none" normalizeH="0" baseline="0" dirty="0">
                          <a:ln>
                            <a:noFill/>
                          </a:ln>
                          <a:solidFill>
                            <a:schemeClr val="tx1"/>
                          </a:solidFill>
                          <a:effectLst/>
                          <a:latin typeface="Times New Roman" pitchFamily="18" charset="0"/>
                        </a:rPr>
                        <a:t>*Published ** Reviewed in </a:t>
                      </a:r>
                      <a:r>
                        <a:rPr kumimoji="0" lang="en-US" sz="1600" b="0" i="0" u="none" strike="noStrike" cap="none" normalizeH="0" baseline="0" dirty="0">
                          <a:ln>
                            <a:noFill/>
                          </a:ln>
                          <a:solidFill>
                            <a:srgbClr val="FF0000"/>
                          </a:solidFill>
                          <a:effectLst/>
                          <a:latin typeface="Times New Roman" pitchFamily="18" charset="0"/>
                        </a:rPr>
                        <a:t>July</a:t>
                      </a: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600" b="0" i="0" u="none" strike="noStrike" cap="none" normalizeH="0" baseline="0" dirty="0">
                        <a:ln>
                          <a:noFill/>
                        </a:ln>
                        <a:solidFill>
                          <a:srgbClr val="FF0000"/>
                        </a:solidFill>
                        <a:effectLst/>
                        <a:latin typeface="Times New Roman" pitchFamily="18" charset="0"/>
                      </a:endParaRPr>
                    </a:p>
                  </a:txBody>
                  <a:tcPr horzOverflow="overflow">
                    <a:noFill/>
                  </a:tcPr>
                </a:tc>
                <a:extLst>
                  <a:ext uri="{0D108BD9-81ED-4DB2-BD59-A6C34878D82A}">
                    <a16:rowId xmlns:a16="http://schemas.microsoft.com/office/drawing/2014/main" val="4167905179"/>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extLst>
                  <a:ext uri="{0D108BD9-81ED-4DB2-BD59-A6C34878D82A}">
                    <a16:rowId xmlns:a16="http://schemas.microsoft.com/office/drawing/2014/main" val="1182416159"/>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extLst>
                  <a:ext uri="{0D108BD9-81ED-4DB2-BD59-A6C34878D82A}">
                    <a16:rowId xmlns:a16="http://schemas.microsoft.com/office/drawing/2014/main" val="502494330"/>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extLst>
                  <a:ext uri="{0D108BD9-81ED-4DB2-BD59-A6C34878D82A}">
                    <a16:rowId xmlns:a16="http://schemas.microsoft.com/office/drawing/2014/main" val="3939065581"/>
                  </a:ext>
                </a:extLst>
              </a:tr>
              <a:tr h="26703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chemeClr val="tx1"/>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a:ln>
                          <a:noFill/>
                        </a:ln>
                        <a:solidFill>
                          <a:srgbClr val="FF0000"/>
                        </a:solidFill>
                        <a:effectLst/>
                        <a:latin typeface="Times New Roman" pitchFamily="18" charset="0"/>
                      </a:endParaRPr>
                    </a:p>
                  </a:txBody>
                  <a:tcPr horzOverflow="overflow">
                    <a:noFill/>
                  </a:tcPr>
                </a:tc>
                <a:extLst>
                  <a:ext uri="{0D108BD9-81ED-4DB2-BD59-A6C34878D82A}">
                    <a16:rowId xmlns:a16="http://schemas.microsoft.com/office/drawing/2014/main" val="1287635205"/>
                  </a:ext>
                </a:extLst>
              </a:tr>
            </a:tbl>
          </a:graphicData>
        </a:graphic>
      </p:graphicFrame>
    </p:spTree>
    <p:extLst>
      <p:ext uri="{BB962C8B-B14F-4D97-AF65-F5344CB8AC3E}">
        <p14:creationId xmlns:p14="http://schemas.microsoft.com/office/powerpoint/2010/main" val="345488325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753" y="580101"/>
            <a:ext cx="10361084" cy="1065213"/>
          </a:xfrm>
        </p:spPr>
        <p:txBody>
          <a:bodyPr/>
          <a:lstStyle/>
          <a:p>
            <a:r>
              <a:rPr lang="en-US" dirty="0"/>
              <a:t>Draft Development Snapshot</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367333947"/>
              </p:ext>
            </p:extLst>
          </p:nvPr>
        </p:nvGraphicFramePr>
        <p:xfrm>
          <a:off x="737392" y="1374227"/>
          <a:ext cx="9395946" cy="5101796"/>
        </p:xfrm>
        <a:graphic>
          <a:graphicData uri="http://schemas.openxmlformats.org/drawingml/2006/table">
            <a:tbl>
              <a:tblPr firstRow="1">
                <a:tableStyleId>{073A0DAA-6AF3-43AB-8588-CEC1D06C72B9}</a:tableStyleId>
              </a:tblPr>
              <a:tblGrid>
                <a:gridCol w="618827">
                  <a:extLst>
                    <a:ext uri="{9D8B030D-6E8A-4147-A177-3AD203B41FA5}">
                      <a16:colId xmlns:a16="http://schemas.microsoft.com/office/drawing/2014/main" val="4261970102"/>
                    </a:ext>
                  </a:extLst>
                </a:gridCol>
                <a:gridCol w="403471">
                  <a:extLst>
                    <a:ext uri="{9D8B030D-6E8A-4147-A177-3AD203B41FA5}">
                      <a16:colId xmlns:a16="http://schemas.microsoft.com/office/drawing/2014/main" val="78877518"/>
                    </a:ext>
                  </a:extLst>
                </a:gridCol>
                <a:gridCol w="394224">
                  <a:extLst>
                    <a:ext uri="{9D8B030D-6E8A-4147-A177-3AD203B41FA5}">
                      <a16:colId xmlns:a16="http://schemas.microsoft.com/office/drawing/2014/main" val="3029749347"/>
                    </a:ext>
                  </a:extLst>
                </a:gridCol>
                <a:gridCol w="457200">
                  <a:extLst>
                    <a:ext uri="{9D8B030D-6E8A-4147-A177-3AD203B41FA5}">
                      <a16:colId xmlns:a16="http://schemas.microsoft.com/office/drawing/2014/main" val="948022760"/>
                    </a:ext>
                  </a:extLst>
                </a:gridCol>
                <a:gridCol w="381000">
                  <a:extLst>
                    <a:ext uri="{9D8B030D-6E8A-4147-A177-3AD203B41FA5}">
                      <a16:colId xmlns:a16="http://schemas.microsoft.com/office/drawing/2014/main" val="1543342895"/>
                    </a:ext>
                  </a:extLst>
                </a:gridCol>
                <a:gridCol w="533400">
                  <a:extLst>
                    <a:ext uri="{9D8B030D-6E8A-4147-A177-3AD203B41FA5}">
                      <a16:colId xmlns:a16="http://schemas.microsoft.com/office/drawing/2014/main" val="3821760127"/>
                    </a:ext>
                  </a:extLst>
                </a:gridCol>
                <a:gridCol w="436886">
                  <a:extLst>
                    <a:ext uri="{9D8B030D-6E8A-4147-A177-3AD203B41FA5}">
                      <a16:colId xmlns:a16="http://schemas.microsoft.com/office/drawing/2014/main" val="1625024730"/>
                    </a:ext>
                  </a:extLst>
                </a:gridCol>
                <a:gridCol w="477514">
                  <a:extLst>
                    <a:ext uri="{9D8B030D-6E8A-4147-A177-3AD203B41FA5}">
                      <a16:colId xmlns:a16="http://schemas.microsoft.com/office/drawing/2014/main" val="2849464904"/>
                    </a:ext>
                  </a:extLst>
                </a:gridCol>
                <a:gridCol w="381000">
                  <a:extLst>
                    <a:ext uri="{9D8B030D-6E8A-4147-A177-3AD203B41FA5}">
                      <a16:colId xmlns:a16="http://schemas.microsoft.com/office/drawing/2014/main" val="3784159027"/>
                    </a:ext>
                  </a:extLst>
                </a:gridCol>
                <a:gridCol w="609600">
                  <a:extLst>
                    <a:ext uri="{9D8B030D-6E8A-4147-A177-3AD203B41FA5}">
                      <a16:colId xmlns:a16="http://schemas.microsoft.com/office/drawing/2014/main" val="3327754882"/>
                    </a:ext>
                  </a:extLst>
                </a:gridCol>
                <a:gridCol w="1280551">
                  <a:extLst>
                    <a:ext uri="{9D8B030D-6E8A-4147-A177-3AD203B41FA5}">
                      <a16:colId xmlns:a16="http://schemas.microsoft.com/office/drawing/2014/main" val="309422106"/>
                    </a:ext>
                  </a:extLst>
                </a:gridCol>
                <a:gridCol w="436886">
                  <a:extLst>
                    <a:ext uri="{9D8B030D-6E8A-4147-A177-3AD203B41FA5}">
                      <a16:colId xmlns:a16="http://schemas.microsoft.com/office/drawing/2014/main" val="2746800865"/>
                    </a:ext>
                  </a:extLst>
                </a:gridCol>
                <a:gridCol w="1852449">
                  <a:extLst>
                    <a:ext uri="{9D8B030D-6E8A-4147-A177-3AD203B41FA5}">
                      <a16:colId xmlns:a16="http://schemas.microsoft.com/office/drawing/2014/main" val="664609411"/>
                    </a:ext>
                  </a:extLst>
                </a:gridCol>
                <a:gridCol w="1132938">
                  <a:extLst>
                    <a:ext uri="{9D8B030D-6E8A-4147-A177-3AD203B41FA5}">
                      <a16:colId xmlns:a16="http://schemas.microsoft.com/office/drawing/2014/main" val="1668201667"/>
                    </a:ext>
                  </a:extLst>
                </a:gridCol>
              </a:tblGrid>
              <a:tr h="354270">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TG</a:t>
                      </a:r>
                      <a:endParaRPr kumimoji="0" lang="en-US" sz="11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u="none" strike="noStrike" cap="none" normalizeH="0" baseline="0" dirty="0">
                          <a:ln>
                            <a:noFill/>
                          </a:ln>
                          <a:effectLst/>
                        </a:rPr>
                        <a:t>Published or Draft Baseline Document</a:t>
                      </a:r>
                      <a:endParaRPr kumimoji="0" lang="en-US" sz="1600" b="1" i="0" u="none" strike="noStrike" cap="none" normalizeH="0" baseline="0" dirty="0">
                        <a:ln>
                          <a:noFill/>
                        </a:ln>
                        <a:solidFill>
                          <a:schemeClr val="tx1"/>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Times New Roman" pitchFamily="18" charset="0"/>
                      </a:endParaRPr>
                    </a:p>
                  </a:txBody>
                  <a:tcPr marR="0" marB="0" horzOverflow="overflow"/>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cap="none" normalizeH="0" baseline="0" dirty="0">
                        <a:ln>
                          <a:noFill/>
                        </a:ln>
                        <a:solidFill>
                          <a:schemeClr val="tx1"/>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Source</a:t>
                      </a:r>
                      <a:endParaRPr kumimoji="0" lang="en-US" sz="900" b="1" i="0" u="none" strike="noStrike" cap="none" normalizeH="0" baseline="0" dirty="0">
                        <a:ln>
                          <a:noFill/>
                        </a:ln>
                        <a:solidFill>
                          <a:schemeClr val="tx1"/>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900" u="none" strike="noStrike" cap="none" normalizeH="0" baseline="0" dirty="0">
                        <a:ln>
                          <a:noFill/>
                        </a:ln>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MDR</a:t>
                      </a:r>
                      <a:endParaRPr kumimoji="0" lang="en-US" sz="9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900" u="none" strike="noStrike" cap="none" normalizeH="0" baseline="0" dirty="0">
                        <a:ln>
                          <a:noFill/>
                        </a:ln>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Editor</a:t>
                      </a:r>
                      <a:endParaRPr kumimoji="0" lang="en-US" sz="9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900" u="none" strike="noStrike" cap="none" normalizeH="0" baseline="0" dirty="0">
                          <a:ln>
                            <a:noFill/>
                          </a:ln>
                          <a:effectLst/>
                        </a:rPr>
                        <a:t>Snapshot Date</a:t>
                      </a:r>
                      <a:endParaRPr kumimoji="0" lang="en-US" sz="900" b="1"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557412"/>
                  </a:ext>
                </a:extLst>
              </a:tr>
              <a:tr h="455490">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Published</a:t>
                      </a:r>
                      <a:endParaRPr kumimoji="0" lang="en-US" sz="1100" b="1" i="0" u="none" strike="noStrike" cap="none" normalizeH="0" baseline="0" dirty="0">
                        <a:ln>
                          <a:noFill/>
                        </a:ln>
                        <a:solidFill>
                          <a:srgbClr val="00B050"/>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ax</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ay</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ba</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az</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a:ln>
                            <a:noFill/>
                          </a:ln>
                          <a:effectLst/>
                        </a:rPr>
                        <a:t>bb</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bc</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u="none" strike="noStrike" cap="none" normalizeH="0" baseline="0" dirty="0" err="1">
                          <a:ln>
                            <a:noFill/>
                          </a:ln>
                          <a:effectLst/>
                        </a:rPr>
                        <a:t>bd</a:t>
                      </a:r>
                      <a:r>
                        <a:rPr kumimoji="0" lang="en-US" sz="1100" u="none" strike="noStrike" cap="none" normalizeH="0" baseline="0" dirty="0">
                          <a:ln>
                            <a:noFill/>
                          </a:ln>
                          <a:effectLst/>
                        </a:rPr>
                        <a:t> </a:t>
                      </a:r>
                      <a:endParaRPr kumimoji="0" lang="en-US" sz="1100" b="1" i="0" u="none" strike="noStrike" cap="none" normalizeH="0" baseline="0" dirty="0">
                        <a:ln>
                          <a:noFill/>
                        </a:ln>
                        <a:solidFill>
                          <a:schemeClr val="folHlink"/>
                        </a:solidFill>
                        <a:effectLst/>
                        <a:latin typeface="Times New Roman" pitchFamily="18" charset="0"/>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accent4"/>
                          </a:solidFill>
                          <a:effectLst/>
                          <a:latin typeface="Times New Roman" pitchFamily="18" charset="0"/>
                        </a:rPr>
                        <a:t>be</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dirty="0"/>
                    </a:p>
                  </a:txBody>
                  <a:tcPr/>
                </a:tc>
                <a:extLst>
                  <a:ext uri="{0D108BD9-81ED-4DB2-BD59-A6C34878D82A}">
                    <a16:rowId xmlns:a16="http://schemas.microsoft.com/office/drawing/2014/main" val="1841105578"/>
                  </a:ext>
                </a:extLst>
              </a:tr>
              <a:tr h="4830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ax</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err="1">
                          <a:solidFill>
                            <a:schemeClr val="tx1">
                              <a:lumMod val="95000"/>
                              <a:lumOff val="5000"/>
                            </a:schemeClr>
                          </a:solidFill>
                          <a:effectLst/>
                          <a:latin typeface="+mn-lt"/>
                          <a:ea typeface="+mn-ea"/>
                          <a:cs typeface="+mn-cs"/>
                        </a:rPr>
                        <a:t>Framemaker</a:t>
                      </a:r>
                      <a:r>
                        <a:rPr lang="en-US" sz="1400" kern="1200" dirty="0">
                          <a:solidFill>
                            <a:schemeClr val="tx1">
                              <a:lumMod val="95000"/>
                              <a:lumOff val="5000"/>
                            </a:schemeClr>
                          </a:solidFill>
                          <a:effectLst/>
                          <a:latin typeface="+mn-lt"/>
                          <a:ea typeface="+mn-ea"/>
                          <a:cs typeface="+mn-cs"/>
                        </a:rPr>
                        <a:t> 2020 release</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2060"/>
                          </a:solidFill>
                          <a:effectLst/>
                          <a:latin typeface="Times New Roman" pitchFamily="18" charset="0"/>
                        </a:rPr>
                        <a:t>Yes</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Robert Stacey</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cap="none" normalizeH="0" baseline="0" dirty="0">
                          <a:ln>
                            <a:noFill/>
                          </a:ln>
                          <a:solidFill>
                            <a:srgbClr val="FF0000"/>
                          </a:solidFill>
                          <a:effectLst/>
                          <a:latin typeface="Times New Roman" pitchFamily="18" charset="0"/>
                        </a:rPr>
                        <a:t>1-Jun</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GB" sz="1400" b="0" i="0" u="none" strike="noStrike" cap="none" normalizeH="0" baseline="0" dirty="0">
                        <a:ln>
                          <a:noFill/>
                        </a:ln>
                        <a:solidFill>
                          <a:srgbClr val="FF0000"/>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3073376"/>
                  </a:ext>
                </a:extLst>
              </a:tr>
              <a:tr h="3048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ay</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8.0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a:solidFill>
                            <a:schemeClr val="tx1">
                              <a:lumMod val="95000"/>
                              <a:lumOff val="5000"/>
                            </a:schemeClr>
                          </a:solidFill>
                          <a:effectLst/>
                          <a:latin typeface="+mn-lt"/>
                          <a:ea typeface="+mn-ea"/>
                          <a:cs typeface="+mn-cs"/>
                        </a:rPr>
                        <a:t>Word</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2060"/>
                          </a:solidFill>
                          <a:effectLst/>
                          <a:latin typeface="Times New Roman" pitchFamily="18" charset="0"/>
                        </a:rPr>
                        <a:t>Yes</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Carlos </a:t>
                      </a:r>
                      <a:r>
                        <a:rPr kumimoji="0" lang="en-US" sz="1600" b="0" i="0" u="none" strike="noStrike" cap="none" normalizeH="0" baseline="0" dirty="0" err="1">
                          <a:ln>
                            <a:noFill/>
                          </a:ln>
                          <a:solidFill>
                            <a:srgbClr val="002060"/>
                          </a:solidFill>
                          <a:effectLst/>
                          <a:latin typeface="Times New Roman" pitchFamily="18" charset="0"/>
                        </a:rPr>
                        <a:t>Cordeiro</a:t>
                      </a:r>
                      <a:endParaRPr kumimoji="0" lang="en-US" sz="1600" b="0" i="0" u="none" strike="noStrike" cap="none" normalizeH="0" baseline="0" dirty="0">
                        <a:ln>
                          <a:noFill/>
                        </a:ln>
                        <a:solidFill>
                          <a:srgbClr val="002060"/>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cap="none" normalizeH="0" baseline="0" dirty="0">
                          <a:ln>
                            <a:noFill/>
                          </a:ln>
                          <a:solidFill>
                            <a:srgbClr val="FF0000"/>
                          </a:solidFill>
                          <a:effectLst/>
                          <a:latin typeface="Times New Roman" pitchFamily="18" charset="0"/>
                        </a:rPr>
                        <a:t>12-Jul</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52362811"/>
                  </a:ext>
                </a:extLst>
              </a:tr>
              <a:tr h="5334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ba</a:t>
                      </a:r>
                      <a:endParaRPr kumimoji="0" lang="en-US" sz="1600" b="0"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B050"/>
                          </a:solidFill>
                          <a:effectLst/>
                          <a:latin typeface="Times New Roman" pitchFamily="18" charset="0"/>
                        </a:rPr>
                        <a:t>Y</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8.0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8.0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chemeClr val="accent2"/>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err="1">
                          <a:solidFill>
                            <a:schemeClr val="tx1">
                              <a:lumMod val="95000"/>
                              <a:lumOff val="5000"/>
                            </a:schemeClr>
                          </a:solidFill>
                          <a:effectLst/>
                          <a:latin typeface="+mn-lt"/>
                          <a:ea typeface="+mn-ea"/>
                          <a:cs typeface="+mn-cs"/>
                        </a:rPr>
                        <a:t>Framemaker</a:t>
                      </a:r>
                      <a:r>
                        <a:rPr lang="en-US" sz="1400" kern="1200" dirty="0">
                          <a:solidFill>
                            <a:schemeClr val="tx1">
                              <a:lumMod val="95000"/>
                              <a:lumOff val="5000"/>
                            </a:schemeClr>
                          </a:solidFill>
                          <a:effectLst/>
                          <a:latin typeface="+mn-lt"/>
                          <a:ea typeface="+mn-ea"/>
                          <a:cs typeface="+mn-cs"/>
                        </a:rPr>
                        <a:t> 2017 release</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rgbClr val="002060"/>
                          </a:solidFill>
                          <a:effectLst/>
                          <a:latin typeface="Times New Roman" pitchFamily="18" charset="0"/>
                        </a:rPr>
                        <a:t>Yes</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Po-Kai Huang</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9-Jul</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2046837"/>
                  </a:ext>
                </a:extLst>
              </a:tr>
              <a:tr h="4572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az</a:t>
                      </a:r>
                      <a:endParaRPr kumimoji="0" lang="en-US" sz="1600" b="0"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Times New Roman" pitchFamily="18" charset="0"/>
                        </a:rPr>
                        <a:t>N</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6.0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rgbClr val="002060"/>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a:ln>
                            <a:noFill/>
                          </a:ln>
                          <a:solidFill>
                            <a:srgbClr val="FF0000"/>
                          </a:solidFill>
                          <a:effectLst/>
                          <a:latin typeface="+mn-lt"/>
                        </a:rPr>
                        <a:t>3.1</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kern="1200" dirty="0">
                          <a:solidFill>
                            <a:schemeClr val="tx1">
                              <a:lumMod val="95000"/>
                              <a:lumOff val="5000"/>
                            </a:schemeClr>
                          </a:solidFill>
                          <a:effectLst/>
                          <a:latin typeface="+mn-lt"/>
                          <a:ea typeface="+mn-ea"/>
                          <a:cs typeface="+mn-cs"/>
                        </a:rPr>
                        <a:t>Word</a:t>
                      </a:r>
                      <a:endParaRPr lang="en-US" sz="1400" dirty="0">
                        <a:solidFill>
                          <a:schemeClr val="tx1">
                            <a:lumMod val="95000"/>
                            <a:lumOff val="5000"/>
                          </a:schemeClr>
                        </a:solidFill>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002060"/>
                          </a:solidFill>
                        </a:rPr>
                        <a:t>No</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002060"/>
                          </a:solidFill>
                          <a:effectLst/>
                          <a:latin typeface="Times New Roman" pitchFamily="18" charset="0"/>
                        </a:rPr>
                        <a:t>Roy Want, Chao Chun Wang, </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12-Jul</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0612243"/>
                  </a:ext>
                </a:extLst>
              </a:tr>
              <a:tr h="41050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rPr>
                        <a:t>bb</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600" b="0" i="0" u="none" strike="noStrike" cap="none" normalizeH="0" baseline="0" dirty="0">
                          <a:ln>
                            <a:noFill/>
                          </a:ln>
                          <a:solidFill>
                            <a:srgbClr val="FF0000"/>
                          </a:solidFill>
                          <a:effectLst/>
                          <a:latin typeface="Times New Roman" pitchFamily="18" charset="0"/>
                        </a:rPr>
                        <a:t>N</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a:ln>
                            <a:noFill/>
                          </a:ln>
                          <a:solidFill>
                            <a:schemeClr val="tx1"/>
                          </a:solidFill>
                          <a:effectLst/>
                          <a:latin typeface="+mn-lt"/>
                        </a:rPr>
                        <a:t>8.0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a:ln>
                            <a:noFill/>
                          </a:ln>
                          <a:solidFill>
                            <a:schemeClr val="tx1"/>
                          </a:solidFill>
                          <a:effectLst/>
                          <a:latin typeface="+mn-lt"/>
                        </a:rPr>
                        <a:t>7.0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mn-lt"/>
                        </a:rPr>
                        <a:t>8.0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a:ln>
                            <a:noFill/>
                          </a:ln>
                          <a:solidFill>
                            <a:schemeClr val="tx1"/>
                          </a:solidFill>
                          <a:effectLst/>
                          <a:latin typeface="+mn-lt"/>
                        </a:rPr>
                        <a:t>3.0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cap="none" normalizeH="0" baseline="0" dirty="0">
                          <a:ln>
                            <a:noFill/>
                          </a:ln>
                          <a:solidFill>
                            <a:srgbClr val="002060"/>
                          </a:solidFill>
                          <a:effectLst/>
                          <a:latin typeface="+mn-lt"/>
                        </a:rPr>
                        <a:t>0.4</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chemeClr val="tx1">
                              <a:lumMod val="95000"/>
                              <a:lumOff val="5000"/>
                            </a:schemeClr>
                          </a:solidFill>
                        </a:rPr>
                        <a:t>Word</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a:ln>
                            <a:noFill/>
                          </a:ln>
                          <a:solidFill>
                            <a:srgbClr val="002060"/>
                          </a:solidFill>
                          <a:effectLst/>
                          <a:latin typeface="Times New Roman" pitchFamily="18" charset="0"/>
                        </a:rPr>
                        <a:t>No</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rgbClr val="002060"/>
                          </a:solidFill>
                        </a:rPr>
                        <a:t>Volker </a:t>
                      </a:r>
                      <a:r>
                        <a:rPr lang="en-US" sz="1600" dirty="0" err="1">
                          <a:solidFill>
                            <a:srgbClr val="002060"/>
                          </a:solidFill>
                        </a:rPr>
                        <a:t>Jungnickel</a:t>
                      </a:r>
                      <a:r>
                        <a:rPr lang="en-US" sz="1600" dirty="0">
                          <a:solidFill>
                            <a:srgbClr val="002060"/>
                          </a:solidFill>
                        </a:rPr>
                        <a:t>, Harry </a:t>
                      </a:r>
                      <a:r>
                        <a:rPr lang="en-US" sz="1600" dirty="0" err="1">
                          <a:solidFill>
                            <a:srgbClr val="002060"/>
                          </a:solidFill>
                        </a:rPr>
                        <a:t>Bims</a:t>
                      </a:r>
                      <a:endParaRPr lang="en-US" sz="1600" dirty="0">
                        <a:solidFill>
                          <a:srgbClr val="002060"/>
                        </a:solidFill>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12-Jul</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8542191"/>
                  </a:ext>
                </a:extLst>
              </a:tr>
              <a:tr h="41050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err="1">
                          <a:ln>
                            <a:noFill/>
                          </a:ln>
                          <a:solidFill>
                            <a:schemeClr val="tx1"/>
                          </a:solidFill>
                          <a:effectLst/>
                          <a:latin typeface="Times New Roman" pitchFamily="18" charset="0"/>
                        </a:rPr>
                        <a:t>bc</a:t>
                      </a:r>
                      <a:endParaRPr kumimoji="0" lang="en-US" sz="1600" b="0" i="0" u="none" strike="noStrike" cap="none" normalizeH="0" baseline="0" dirty="0">
                        <a:ln>
                          <a:noFill/>
                        </a:ln>
                        <a:solidFill>
                          <a:schemeClr val="tx1"/>
                        </a:solidFill>
                        <a:effectLst/>
                        <a:latin typeface="Times New Roman" pitchFamily="18" charset="0"/>
                      </a:endParaRP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600" b="0" i="0" u="none" strike="noStrike" cap="none" normalizeH="0" baseline="0" dirty="0">
                          <a:ln>
                            <a:noFill/>
                          </a:ln>
                          <a:solidFill>
                            <a:srgbClr val="FF0000"/>
                          </a:solidFill>
                          <a:effectLst/>
                          <a:latin typeface="Times New Roman" pitchFamily="18" charset="0"/>
                        </a:rPr>
                        <a:t>N</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mn-lt"/>
                        </a:rPr>
                        <a:t>6.0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dirty="0">
                          <a:ln>
                            <a:noFill/>
                          </a:ln>
                          <a:solidFill>
                            <a:schemeClr val="tx1"/>
                          </a:solidFill>
                          <a:effectLst/>
                          <a:latin typeface="+mn-lt"/>
                        </a:rPr>
                        <a:t>5.0</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cap="none" normalizeH="0" baseline="0" dirty="0">
                          <a:ln>
                            <a:noFill/>
                          </a:ln>
                          <a:solidFill>
                            <a:schemeClr val="tx1"/>
                          </a:solidFill>
                          <a:effectLst/>
                          <a:latin typeface="+mn-lt"/>
                        </a:rPr>
                        <a:t>1.5</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200" b="0" i="0" u="none" strike="noStrike" cap="none" normalizeH="0" baseline="0" dirty="0">
                          <a:ln>
                            <a:noFill/>
                          </a:ln>
                          <a:solidFill>
                            <a:srgbClr val="002060"/>
                          </a:solidFill>
                          <a:effectLst/>
                          <a:latin typeface="+mn-lt"/>
                        </a:rPr>
                        <a:t>1.02</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02060"/>
                        </a:solidFill>
                        <a:effectLst/>
                        <a:latin typeface="+mn-lt"/>
                      </a:endParaRP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lumMod val="95000"/>
                              <a:lumOff val="5000"/>
                            </a:schemeClr>
                          </a:solidFill>
                          <a:effectLst/>
                          <a:latin typeface="Times New Roman" pitchFamily="18" charset="0"/>
                        </a:rPr>
                        <a:t>Word</a:t>
                      </a:r>
                    </a:p>
                  </a:txBody>
                  <a:tcPr marR="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002060"/>
                          </a:solidFill>
                        </a:rPr>
                        <a:t>No</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rgbClr val="002060"/>
                          </a:solidFill>
                          <a:effectLst/>
                          <a:latin typeface="Times New Roman" pitchFamily="18" charset="0"/>
                        </a:rPr>
                        <a:t>Carol Ansley</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1400" b="0" i="0" u="none" strike="noStrike" cap="none" normalizeH="0" baseline="0" dirty="0">
                          <a:ln>
                            <a:noFill/>
                          </a:ln>
                          <a:solidFill>
                            <a:srgbClr val="FF0000"/>
                          </a:solidFill>
                          <a:effectLst/>
                          <a:latin typeface="Times New Roman" pitchFamily="18" charset="0"/>
                        </a:rPr>
                        <a:t>12-Jul</a:t>
                      </a:r>
                    </a:p>
                  </a:txBody>
                  <a:tcPr marR="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1138465"/>
                  </a:ext>
                </a:extLst>
              </a:tr>
              <a:tr h="410503">
                <a:tc>
                  <a:txBody>
                    <a:bodyPr/>
                    <a:lstStyle/>
                    <a:p>
                      <a:pPr algn="ctr"/>
                      <a:r>
                        <a:rPr lang="en-US" sz="1600" dirty="0" err="1">
                          <a:solidFill>
                            <a:schemeClr val="tx1"/>
                          </a:solidFill>
                        </a:rPr>
                        <a:t>bd</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a:solidFill>
                            <a:srgbClr val="FF0000"/>
                          </a:solidFill>
                          <a:latin typeface="+mn-lt"/>
                        </a:rPr>
                        <a:t>1.02</a:t>
                      </a:r>
                      <a:endParaRPr lang="en-US" sz="1200"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00206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err="1">
                          <a:solidFill>
                            <a:schemeClr val="tx1">
                              <a:lumMod val="95000"/>
                              <a:lumOff val="5000"/>
                            </a:schemeClr>
                          </a:solidFill>
                        </a:rPr>
                        <a:t>Framemaker</a:t>
                      </a:r>
                      <a:r>
                        <a:rPr lang="en-US" sz="1200" dirty="0">
                          <a:solidFill>
                            <a:schemeClr val="tx1">
                              <a:lumMod val="95000"/>
                              <a:lumOff val="5000"/>
                            </a:schemeClr>
                          </a:solidFill>
                        </a:rPr>
                        <a:t> 2019 release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a:solidFill>
                            <a:srgbClr val="002060"/>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rgbClr val="FF0000"/>
                          </a:solidFill>
                        </a:rPr>
                        <a:t>(acting) Robert Stacey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12-Jul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66631"/>
                  </a:ext>
                </a:extLst>
              </a:tr>
              <a:tr h="205252">
                <a:tc>
                  <a:txBody>
                    <a:bodyPr/>
                    <a:lstStyle/>
                    <a:p>
                      <a:pPr algn="ctr"/>
                      <a:r>
                        <a:rPr lang="en-US" sz="1600" dirty="0">
                          <a:solidFill>
                            <a:schemeClr val="tx1"/>
                          </a:solidFill>
                        </a:rPr>
                        <a:t>be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tx1"/>
                          </a:solidFill>
                          <a:latin typeface="+mn-lt"/>
                        </a:rPr>
                        <a:t>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tx1"/>
                          </a:solidFill>
                          <a:latin typeface="+mn-lt"/>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tx1"/>
                          </a:solidFill>
                          <a:latin typeface="+mn-lt"/>
                        </a:rPr>
                        <a:t>8.0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chemeClr val="tx1"/>
                          </a:solidFill>
                          <a:latin typeface="+mn-lt"/>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1.02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err="1">
                          <a:solidFill>
                            <a:schemeClr val="tx1">
                              <a:lumMod val="95000"/>
                              <a:lumOff val="5000"/>
                            </a:schemeClr>
                          </a:solidFill>
                        </a:rPr>
                        <a:t>Framemaker</a:t>
                      </a:r>
                      <a:endParaRPr lang="en-US" sz="1200"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a:solidFill>
                            <a:srgbClr val="002060"/>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rgbClr val="002060"/>
                          </a:solidFill>
                        </a:rPr>
                        <a:t>Edward 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9-Jul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8918916"/>
                  </a:ext>
                </a:extLst>
              </a:tr>
              <a:tr h="205252">
                <a:tc>
                  <a:txBody>
                    <a:bodyPr/>
                    <a:lstStyle/>
                    <a:p>
                      <a:pPr algn="ctr"/>
                      <a:r>
                        <a:rPr lang="en-US" sz="1600" dirty="0">
                          <a:solidFill>
                            <a:schemeClr val="tx1"/>
                          </a:solidFill>
                        </a:rPr>
                        <a:t>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00B050"/>
                          </a:solidFill>
                        </a:rPr>
                        <a: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200" dirty="0">
                          <a:solidFill>
                            <a:srgbClr val="FF0000"/>
                          </a:solidFill>
                          <a:latin typeface="+mn-lt"/>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00206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00206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00206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1200" dirty="0">
                        <a:solidFill>
                          <a:srgbClr val="FF0000"/>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dirty="0" err="1">
                          <a:solidFill>
                            <a:schemeClr val="tx1"/>
                          </a:solidFill>
                        </a:rPr>
                        <a:t>Framemaker</a:t>
                      </a:r>
                      <a:endParaRPr lang="en-US" sz="1200" dirty="0">
                        <a:solidFill>
                          <a:schemeClr val="tx1"/>
                        </a:solidFill>
                      </a:endParaRPr>
                    </a:p>
                    <a:p>
                      <a:pPr algn="ctr"/>
                      <a:r>
                        <a:rPr lang="en-US" sz="1200" dirty="0">
                          <a:solidFill>
                            <a:schemeClr val="tx1"/>
                          </a:solidFill>
                        </a:rPr>
                        <a:t>2020 release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a:solidFill>
                            <a:srgbClr val="002060"/>
                          </a:solidFill>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rgbClr val="002060"/>
                          </a:solidFill>
                        </a:rPr>
                        <a:t>Emily Qi, Edward Au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solidFill>
                            <a:srgbClr val="FF0000"/>
                          </a:solidFill>
                        </a:rPr>
                        <a:t>9-Jul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1030737"/>
                  </a:ext>
                </a:extLst>
              </a:tr>
            </a:tbl>
          </a:graphicData>
        </a:graphic>
      </p:graphicFrame>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a:t>Peter Ecclesine (Cisco Systems)</a:t>
            </a:r>
            <a:endParaRPr lang="en-GB" dirty="0"/>
          </a:p>
        </p:txBody>
      </p:sp>
      <p:sp>
        <p:nvSpPr>
          <p:cNvPr id="6" name="Date Placeholder 5"/>
          <p:cNvSpPr>
            <a:spLocks noGrp="1"/>
          </p:cNvSpPr>
          <p:nvPr>
            <p:ph type="dt" idx="15"/>
          </p:nvPr>
        </p:nvSpPr>
        <p:spPr/>
        <p:txBody>
          <a:bodyPr/>
          <a:lstStyle/>
          <a:p>
            <a:r>
              <a:rPr lang="en-US"/>
              <a:t>July 2021</a:t>
            </a:r>
            <a:endParaRPr lang="en-GB" dirty="0"/>
          </a:p>
        </p:txBody>
      </p:sp>
      <p:sp>
        <p:nvSpPr>
          <p:cNvPr id="7" name="Text Box 116"/>
          <p:cNvSpPr txBox="1">
            <a:spLocks noChangeArrowheads="1"/>
          </p:cNvSpPr>
          <p:nvPr/>
        </p:nvSpPr>
        <p:spPr bwMode="auto">
          <a:xfrm>
            <a:off x="9753600" y="670986"/>
            <a:ext cx="1295400" cy="646331"/>
          </a:xfrm>
          <a:prstGeom prst="rect">
            <a:avLst/>
          </a:prstGeom>
          <a:solidFill>
            <a:srgbClr val="92D050"/>
          </a:solidFill>
          <a:ln w="12700">
            <a:noFill/>
            <a:miter lim="800000"/>
            <a:headEnd type="none" w="sm" len="sm"/>
            <a:tailEnd type="none" w="sm" len="sm"/>
          </a:ln>
        </p:spPr>
        <p:txBody>
          <a:bodyPr>
            <a:spAutoFit/>
          </a:bodyPr>
          <a:lstStyle/>
          <a:p>
            <a:pPr algn="ctr"/>
            <a:r>
              <a:rPr lang="en-US" sz="1200" dirty="0"/>
              <a:t>Most current doc shaded green.</a:t>
            </a:r>
            <a:endParaRPr lang="en-US" sz="1200" b="1" dirty="0"/>
          </a:p>
        </p:txBody>
      </p:sp>
      <p:sp>
        <p:nvSpPr>
          <p:cNvPr id="8" name="Text Box 231"/>
          <p:cNvSpPr txBox="1">
            <a:spLocks noChangeArrowheads="1"/>
          </p:cNvSpPr>
          <p:nvPr/>
        </p:nvSpPr>
        <p:spPr bwMode="auto">
          <a:xfrm>
            <a:off x="687316" y="580101"/>
            <a:ext cx="1219200" cy="338554"/>
          </a:xfrm>
          <a:prstGeom prst="rect">
            <a:avLst/>
          </a:prstGeom>
          <a:noFill/>
          <a:ln w="9525">
            <a:noFill/>
            <a:miter lim="800000"/>
            <a:headEnd/>
            <a:tailEnd/>
          </a:ln>
        </p:spPr>
        <p:txBody>
          <a:bodyPr wrap="square">
            <a:spAutoFit/>
          </a:bodyPr>
          <a:lstStyle/>
          <a:p>
            <a:pPr eaLnBrk="1" hangingPunct="1">
              <a:spcBef>
                <a:spcPct val="50000"/>
              </a:spcBef>
            </a:pPr>
            <a:r>
              <a:rPr lang="en-US" sz="1600" dirty="0">
                <a:solidFill>
                  <a:srgbClr val="FF0000"/>
                </a:solidFill>
                <a:latin typeface="Arial" charset="0"/>
              </a:rPr>
              <a:t>July 2021</a:t>
            </a:r>
            <a:endParaRPr lang="en-US" sz="1800" dirty="0">
              <a:solidFill>
                <a:srgbClr val="FF0000"/>
              </a:solidFill>
              <a:latin typeface="Arial" charset="0"/>
            </a:endParaRPr>
          </a:p>
        </p:txBody>
      </p:sp>
      <p:sp>
        <p:nvSpPr>
          <p:cNvPr id="9" name="Text Box 116"/>
          <p:cNvSpPr txBox="1">
            <a:spLocks noChangeArrowheads="1"/>
          </p:cNvSpPr>
          <p:nvPr/>
        </p:nvSpPr>
        <p:spPr bwMode="auto">
          <a:xfrm>
            <a:off x="687316" y="761104"/>
            <a:ext cx="1676400" cy="461665"/>
          </a:xfrm>
          <a:prstGeom prst="rect">
            <a:avLst/>
          </a:prstGeom>
          <a:noFill/>
          <a:ln w="12700">
            <a:noFill/>
            <a:miter lim="800000"/>
            <a:headEnd type="none" w="sm" len="sm"/>
            <a:tailEnd type="none" w="sm" len="sm"/>
          </a:ln>
        </p:spPr>
        <p:txBody>
          <a:bodyPr>
            <a:spAutoFit/>
          </a:bodyPr>
          <a:lstStyle/>
          <a:p>
            <a:r>
              <a:rPr lang="en-US" sz="1200" dirty="0">
                <a:solidFill>
                  <a:srgbClr val="FF0000"/>
                </a:solidFill>
              </a:rPr>
              <a:t>Changes from  last report shown in </a:t>
            </a:r>
            <a:r>
              <a:rPr lang="en-US" sz="1200" b="1" dirty="0">
                <a:solidFill>
                  <a:srgbClr val="FF0000"/>
                </a:solidFill>
              </a:rPr>
              <a:t>red.</a:t>
            </a:r>
          </a:p>
        </p:txBody>
      </p:sp>
    </p:spTree>
    <p:extLst>
      <p:ext uri="{BB962C8B-B14F-4D97-AF65-F5344CB8AC3E}">
        <p14:creationId xmlns:p14="http://schemas.microsoft.com/office/powerpoint/2010/main" val="3884957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9123A-68DE-4834-AA4C-969891C92BAB}"/>
              </a:ext>
            </a:extLst>
          </p:cNvPr>
          <p:cNvSpPr>
            <a:spLocks noGrp="1"/>
          </p:cNvSpPr>
          <p:nvPr>
            <p:ph type="title"/>
          </p:nvPr>
        </p:nvSpPr>
        <p:spPr/>
        <p:txBody>
          <a:bodyPr/>
          <a:lstStyle/>
          <a:p>
            <a:r>
              <a:rPr lang="en-US" dirty="0"/>
              <a:t>Capitalization Topic – 21/0789</a:t>
            </a:r>
          </a:p>
        </p:txBody>
      </p:sp>
      <p:sp>
        <p:nvSpPr>
          <p:cNvPr id="3" name="Content Placeholder 2">
            <a:extLst>
              <a:ext uri="{FF2B5EF4-FFF2-40B4-BE49-F238E27FC236}">
                <a16:creationId xmlns:a16="http://schemas.microsoft.com/office/drawing/2014/main" id="{EC48E38A-151A-4AE2-8A9E-D12AB0227919}"/>
              </a:ext>
            </a:extLst>
          </p:cNvPr>
          <p:cNvSpPr>
            <a:spLocks noGrp="1"/>
          </p:cNvSpPr>
          <p:nvPr>
            <p:ph idx="1"/>
          </p:nvPr>
        </p:nvSpPr>
        <p:spPr/>
        <p:txBody>
          <a:bodyPr/>
          <a:lstStyle/>
          <a:p>
            <a:r>
              <a:rPr lang="en-US" sz="1800" u="sng" dirty="0">
                <a:solidFill>
                  <a:srgbClr val="0000FF"/>
                </a:solidFill>
                <a:effectLst/>
                <a:latin typeface="Arial" panose="020B0604020202020204" pitchFamily="34" charset="0"/>
                <a:ea typeface="Times New Roman" panose="02020603050405020304" pitchFamily="18" charset="0"/>
                <a:hlinkClick r:id="rId2"/>
              </a:rPr>
              <a:t>https://mentor.ieee.org/802.11/dcn/21/11-21-0789-00-0000-captialization-topic.pptx</a:t>
            </a:r>
            <a:endParaRPr lang="en-US" sz="1800" u="sng" dirty="0">
              <a:solidFill>
                <a:srgbClr val="0000FF"/>
              </a:solidFill>
              <a:effectLst/>
              <a:latin typeface="Arial" panose="020B0604020202020204" pitchFamily="34" charset="0"/>
              <a:ea typeface="Times New Roman" panose="02020603050405020304" pitchFamily="18" charset="0"/>
            </a:endParaRPr>
          </a:p>
          <a:p>
            <a:r>
              <a:rPr lang="en-US" sz="1800" dirty="0"/>
              <a:t>	Brian Hart (Cisco Systems)</a:t>
            </a:r>
          </a:p>
          <a:p>
            <a:r>
              <a:rPr lang="en-US" sz="1800" dirty="0"/>
              <a:t>Edward Au notes “Tail” and “Encoding Block” or similar terms in PHY clause could be added to the 802.11 Style Guide</a:t>
            </a:r>
          </a:p>
          <a:p>
            <a:r>
              <a:rPr lang="en-US" sz="1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Edward Au will add ‘Tail’ to Grandfathered term list.</a:t>
            </a:r>
          </a:p>
          <a:p>
            <a:r>
              <a:rPr lang="en-US" sz="1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And take editing actions on Encoded block </a:t>
            </a:r>
            <a:r>
              <a:rPr lang="en-US" sz="1800" dirty="0">
                <a:solidFill>
                  <a:srgbClr val="0000FF"/>
                </a:solidFill>
                <a:latin typeface="Arial" panose="020B0604020202020204" pitchFamily="34" charset="0"/>
                <a:ea typeface="Times New Roman" panose="02020603050405020304" pitchFamily="18" charset="0"/>
              </a:rPr>
              <a:t>. </a:t>
            </a:r>
          </a:p>
        </p:txBody>
      </p:sp>
      <p:sp>
        <p:nvSpPr>
          <p:cNvPr id="4" name="Slide Number Placeholder 3">
            <a:extLst>
              <a:ext uri="{FF2B5EF4-FFF2-40B4-BE49-F238E27FC236}">
                <a16:creationId xmlns:a16="http://schemas.microsoft.com/office/drawing/2014/main" id="{D135AAB7-B482-45CE-A7DB-0ACAE57A6D56}"/>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A6563B07-2514-444F-8FFB-1F89B5328EF5}"/>
              </a:ext>
            </a:extLst>
          </p:cNvPr>
          <p:cNvSpPr>
            <a:spLocks noGrp="1"/>
          </p:cNvSpPr>
          <p:nvPr>
            <p:ph type="ftr" idx="14"/>
          </p:nvPr>
        </p:nvSpPr>
        <p:spPr/>
        <p:txBody>
          <a:bodyPr/>
          <a:lstStyle/>
          <a:p>
            <a:r>
              <a:rPr lang="en-GB"/>
              <a:t>Peter Ecclesine (Cisco Systems)</a:t>
            </a:r>
            <a:endParaRPr lang="en-GB" dirty="0"/>
          </a:p>
        </p:txBody>
      </p:sp>
      <p:sp>
        <p:nvSpPr>
          <p:cNvPr id="6" name="Date Placeholder 5">
            <a:extLst>
              <a:ext uri="{FF2B5EF4-FFF2-40B4-BE49-F238E27FC236}">
                <a16:creationId xmlns:a16="http://schemas.microsoft.com/office/drawing/2014/main" id="{2BE8FD74-A324-4DAA-A4A8-61ADD6433124}"/>
              </a:ext>
            </a:extLst>
          </p:cNvPr>
          <p:cNvSpPr>
            <a:spLocks noGrp="1"/>
          </p:cNvSpPr>
          <p:nvPr>
            <p:ph type="dt" idx="15"/>
          </p:nvPr>
        </p:nvSpPr>
        <p:spPr/>
        <p:txBody>
          <a:bodyPr/>
          <a:lstStyle/>
          <a:p>
            <a:r>
              <a:rPr lang="en-US"/>
              <a:t>July 2021</a:t>
            </a:r>
            <a:endParaRPr lang="en-GB" dirty="0"/>
          </a:p>
        </p:txBody>
      </p:sp>
    </p:spTree>
    <p:extLst>
      <p:ext uri="{BB962C8B-B14F-4D97-AF65-F5344CB8AC3E}">
        <p14:creationId xmlns:p14="http://schemas.microsoft.com/office/powerpoint/2010/main" val="1701027519"/>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755FF"/>
      </a:hlink>
      <a:folHlink>
        <a:srgbClr val="858585"/>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 (1)</Template>
  <TotalTime>11229</TotalTime>
  <Words>1417</Words>
  <Application>Microsoft Office PowerPoint</Application>
  <PresentationFormat>Widescreen</PresentationFormat>
  <Paragraphs>261</Paragraphs>
  <Slides>9</Slides>
  <Notes>6</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3" baseType="lpstr">
      <vt:lpstr>Arial</vt:lpstr>
      <vt:lpstr>Times New Roman</vt:lpstr>
      <vt:lpstr>Office Theme</vt:lpstr>
      <vt:lpstr>Document</vt:lpstr>
      <vt:lpstr>802.11 WG Editor’s Meeting (July 2021)</vt:lpstr>
      <vt:lpstr>Agenda for 2021-07-12 meeting</vt:lpstr>
      <vt:lpstr>Volunteer Editor Contacts</vt:lpstr>
      <vt:lpstr>July 12th roundtable status report</vt:lpstr>
      <vt:lpstr>802.11 Style Guide</vt:lpstr>
      <vt:lpstr>MIB Style, Visio and Frame Practices</vt:lpstr>
      <vt:lpstr>Editor Amendment Ordering</vt:lpstr>
      <vt:lpstr>Draft Development Snapshot</vt:lpstr>
      <vt:lpstr>Capitalization Topic – 21/0789</vt:lpstr>
    </vt:vector>
  </TitlesOfParts>
  <Company>Cisco Systems,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Peter Ecclesine (pecclesi)</dc:creator>
  <cp:keywords>CTPClassification=CTP_NT</cp:keywords>
  <cp:lastModifiedBy>Peter Ecclesine (pecclesi)</cp:lastModifiedBy>
  <cp:revision>411</cp:revision>
  <cp:lastPrinted>1601-01-01T00:00:00Z</cp:lastPrinted>
  <dcterms:created xsi:type="dcterms:W3CDTF">2018-01-07T18:30:13Z</dcterms:created>
  <dcterms:modified xsi:type="dcterms:W3CDTF">2021-07-19T14:41:11Z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aac88202-5e9b-4871-89ab-389b8f17b9bc</vt:lpwstr>
  </property>
  <property fmtid="{D5CDD505-2E9C-101B-9397-08002B2CF9AE}" pid="3" name="CTP_TimeStamp">
    <vt:lpwstr>2020-01-17 00:36:12Z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