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4"/>
  </p:notesMasterIdLst>
  <p:handoutMasterIdLst>
    <p:handoutMasterId r:id="rId95"/>
  </p:handoutMasterIdLst>
  <p:sldIdLst>
    <p:sldId id="256" r:id="rId2"/>
    <p:sldId id="265" r:id="rId3"/>
    <p:sldId id="257" r:id="rId4"/>
    <p:sldId id="2366" r:id="rId5"/>
    <p:sldId id="266" r:id="rId6"/>
    <p:sldId id="267" r:id="rId7"/>
    <p:sldId id="268" r:id="rId8"/>
    <p:sldId id="269" r:id="rId9"/>
    <p:sldId id="270" r:id="rId10"/>
    <p:sldId id="271" r:id="rId11"/>
    <p:sldId id="276" r:id="rId12"/>
    <p:sldId id="407" r:id="rId13"/>
    <p:sldId id="408" r:id="rId14"/>
    <p:sldId id="409" r:id="rId15"/>
    <p:sldId id="410" r:id="rId16"/>
    <p:sldId id="411" r:id="rId17"/>
    <p:sldId id="412" r:id="rId18"/>
    <p:sldId id="413" r:id="rId19"/>
    <p:sldId id="272" r:id="rId20"/>
    <p:sldId id="414" r:id="rId21"/>
    <p:sldId id="415" r:id="rId22"/>
    <p:sldId id="691" r:id="rId23"/>
    <p:sldId id="569" r:id="rId24"/>
    <p:sldId id="2378" r:id="rId25"/>
    <p:sldId id="345" r:id="rId26"/>
    <p:sldId id="690" r:id="rId27"/>
    <p:sldId id="694" r:id="rId28"/>
    <p:sldId id="693" r:id="rId29"/>
    <p:sldId id="679" r:id="rId30"/>
    <p:sldId id="680" r:id="rId31"/>
    <p:sldId id="2367" r:id="rId32"/>
    <p:sldId id="2368" r:id="rId33"/>
    <p:sldId id="687" r:id="rId34"/>
    <p:sldId id="688" r:id="rId35"/>
    <p:sldId id="2369" r:id="rId36"/>
    <p:sldId id="2370" r:id="rId37"/>
    <p:sldId id="2371" r:id="rId38"/>
    <p:sldId id="2372" r:id="rId39"/>
    <p:sldId id="2373" r:id="rId40"/>
    <p:sldId id="2374" r:id="rId41"/>
    <p:sldId id="2377" r:id="rId42"/>
    <p:sldId id="2375" r:id="rId43"/>
    <p:sldId id="2376" r:id="rId44"/>
    <p:sldId id="2379" r:id="rId45"/>
    <p:sldId id="2380" r:id="rId46"/>
    <p:sldId id="2389" r:id="rId47"/>
    <p:sldId id="2382" r:id="rId48"/>
    <p:sldId id="2383" r:id="rId49"/>
    <p:sldId id="2390" r:id="rId50"/>
    <p:sldId id="2391" r:id="rId51"/>
    <p:sldId id="2393" r:id="rId52"/>
    <p:sldId id="2394" r:id="rId53"/>
    <p:sldId id="704" r:id="rId54"/>
    <p:sldId id="2395" r:id="rId55"/>
    <p:sldId id="2397" r:id="rId56"/>
    <p:sldId id="859" r:id="rId57"/>
    <p:sldId id="868" r:id="rId58"/>
    <p:sldId id="887" r:id="rId59"/>
    <p:sldId id="723" r:id="rId60"/>
    <p:sldId id="884" r:id="rId61"/>
    <p:sldId id="2396" r:id="rId62"/>
    <p:sldId id="705" r:id="rId63"/>
    <p:sldId id="706" r:id="rId64"/>
    <p:sldId id="998" r:id="rId65"/>
    <p:sldId id="2399" r:id="rId66"/>
    <p:sldId id="2398" r:id="rId67"/>
    <p:sldId id="2400" r:id="rId68"/>
    <p:sldId id="1002" r:id="rId69"/>
    <p:sldId id="1003" r:id="rId70"/>
    <p:sldId id="1004" r:id="rId71"/>
    <p:sldId id="2401" r:id="rId72"/>
    <p:sldId id="2408" r:id="rId73"/>
    <p:sldId id="2409" r:id="rId74"/>
    <p:sldId id="2402" r:id="rId75"/>
    <p:sldId id="2403" r:id="rId76"/>
    <p:sldId id="2404" r:id="rId77"/>
    <p:sldId id="2410" r:id="rId78"/>
    <p:sldId id="2411" r:id="rId79"/>
    <p:sldId id="2412" r:id="rId80"/>
    <p:sldId id="2405" r:id="rId81"/>
    <p:sldId id="2406" r:id="rId82"/>
    <p:sldId id="2407" r:id="rId83"/>
    <p:sldId id="315" r:id="rId84"/>
    <p:sldId id="312" r:id="rId85"/>
    <p:sldId id="318" r:id="rId86"/>
    <p:sldId id="472" r:id="rId87"/>
    <p:sldId id="473" r:id="rId88"/>
    <p:sldId id="474" r:id="rId89"/>
    <p:sldId id="480" r:id="rId90"/>
    <p:sldId id="259" r:id="rId91"/>
    <p:sldId id="260" r:id="rId92"/>
    <p:sldId id="261" r:id="rId93"/>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F1D38888-79E6-4B8F-A7E5-96BDED502F2F}">
          <p14:sldIdLst>
            <p14:sldId id="256"/>
            <p14:sldId id="265"/>
            <p14:sldId id="257"/>
            <p14:sldId id="2366"/>
            <p14:sldId id="266"/>
            <p14:sldId id="267"/>
            <p14:sldId id="268"/>
            <p14:sldId id="269"/>
            <p14:sldId id="270"/>
            <p14:sldId id="271"/>
            <p14:sldId id="276"/>
            <p14:sldId id="407"/>
            <p14:sldId id="408"/>
            <p14:sldId id="409"/>
            <p14:sldId id="410"/>
            <p14:sldId id="411"/>
            <p14:sldId id="412"/>
            <p14:sldId id="413"/>
            <p14:sldId id="272"/>
            <p14:sldId id="414"/>
            <p14:sldId id="415"/>
            <p14:sldId id="691"/>
            <p14:sldId id="569"/>
            <p14:sldId id="2378"/>
            <p14:sldId id="345"/>
          </p14:sldIdLst>
        </p14:section>
        <p14:section name="July 12th daily slot 3 - July IEEE electronic meeting" id="{DE843586-E506-4D30-A655-52B441F0114A}">
          <p14:sldIdLst>
            <p14:sldId id="690"/>
            <p14:sldId id="694"/>
            <p14:sldId id="693"/>
            <p14:sldId id="679"/>
            <p14:sldId id="680"/>
          </p14:sldIdLst>
        </p14:section>
        <p14:section name="July 13th daily slot 3 - July IEEE electronic meeting" id="{347EDFAB-725B-4685-8406-804F1F654820}">
          <p14:sldIdLst>
            <p14:sldId id="2367"/>
            <p14:sldId id="2368"/>
            <p14:sldId id="687"/>
            <p14:sldId id="688"/>
          </p14:sldIdLst>
        </p14:section>
        <p14:section name="July 13th daily slot 3 - July IEEE electronic meeting" id="{0AD43289-B43F-47F1-8F81-0E941BD8A437}">
          <p14:sldIdLst>
            <p14:sldId id="2369"/>
            <p14:sldId id="2370"/>
            <p14:sldId id="2371"/>
            <p14:sldId id="2372"/>
          </p14:sldIdLst>
        </p14:section>
        <p14:section name="July 14th daily slot 4 - July IEEE electronic meeting" id="{25310FA8-E361-401D-BE73-5A5A27461F53}">
          <p14:sldIdLst>
            <p14:sldId id="2373"/>
            <p14:sldId id="2374"/>
            <p14:sldId id="2377"/>
            <p14:sldId id="2375"/>
            <p14:sldId id="2376"/>
          </p14:sldIdLst>
        </p14:section>
        <p14:section name="July 15th daily slot 3 - July IEEE electronic meeting" id="{1A9E3158-5FD2-4867-8B3A-8937856AEB11}">
          <p14:sldIdLst>
            <p14:sldId id="2379"/>
            <p14:sldId id="2380"/>
            <p14:sldId id="2389"/>
            <p14:sldId id="2382"/>
            <p14:sldId id="2383"/>
          </p14:sldIdLst>
        </p14:section>
        <p14:section name="July 16th daily slot 3 - July IEEE electronic meeting" id="{C91190C5-EC73-4F49-A58C-2E0CC8AF8B09}">
          <p14:sldIdLst>
            <p14:sldId id="2390"/>
            <p14:sldId id="2391"/>
            <p14:sldId id="2393"/>
            <p14:sldId id="2394"/>
          </p14:sldIdLst>
        </p14:section>
        <p14:section name="July 19th daily slot 3 - July IEEE electronic meeting" id="{D551CEF4-E32D-4D1C-8C2D-D47AEE540492}">
          <p14:sldIdLst>
            <p14:sldId id="704"/>
            <p14:sldId id="2395"/>
            <p14:sldId id="2397"/>
            <p14:sldId id="859"/>
            <p14:sldId id="868"/>
            <p14:sldId id="887"/>
            <p14:sldId id="723"/>
            <p14:sldId id="884"/>
            <p14:sldId id="2396"/>
            <p14:sldId id="705"/>
            <p14:sldId id="706"/>
          </p14:sldIdLst>
        </p14:section>
        <p14:section name="Sep. 1st Telecon" id="{8A2A45BB-65FE-4D90-9BE1-560818F37AE6}">
          <p14:sldIdLst>
            <p14:sldId id="998"/>
            <p14:sldId id="2399"/>
            <p14:sldId id="2398"/>
            <p14:sldId id="2400"/>
            <p14:sldId id="1002"/>
            <p14:sldId id="1003"/>
            <p14:sldId id="1004"/>
          </p14:sldIdLst>
        </p14:section>
        <p14:section name="Sep. 9th Telecon" id="{7EEAB877-AE6E-4DE1-81F4-EB8DE54074F6}">
          <p14:sldIdLst>
            <p14:sldId id="2401"/>
            <p14:sldId id="2408"/>
            <p14:sldId id="2409"/>
            <p14:sldId id="2402"/>
            <p14:sldId id="2403"/>
            <p14:sldId id="2404"/>
            <p14:sldId id="2410"/>
            <p14:sldId id="2411"/>
            <p14:sldId id="2412"/>
            <p14:sldId id="2405"/>
            <p14:sldId id="2406"/>
            <p14:sldId id="2407"/>
          </p14:sldIdLst>
        </p14:section>
        <p14:section name="Backup" id="{62682A0D-7317-4EE9-B56C-63AD74488E19}">
          <p14:sldIdLst>
            <p14:sldId id="315"/>
            <p14:sldId id="312"/>
            <p14:sldId id="318"/>
            <p14:sldId id="472"/>
            <p14:sldId id="473"/>
            <p14:sldId id="474"/>
            <p14:sldId id="480"/>
            <p14:sldId id="259"/>
            <p14:sldId id="260"/>
            <p14:sldId id="26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67" autoAdjust="0"/>
    <p:restoredTop sz="96807" autoAdjust="0"/>
  </p:normalViewPr>
  <p:slideViewPr>
    <p:cSldViewPr>
      <p:cViewPr varScale="1">
        <p:scale>
          <a:sx n="123" d="100"/>
          <a:sy n="123" d="100"/>
        </p:scale>
        <p:origin x="270" y="108"/>
      </p:cViewPr>
      <p:guideLst>
        <p:guide orient="horz" pos="2160"/>
        <p:guide pos="384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95" d="100"/>
          <a:sy n="95" d="100"/>
        </p:scale>
        <p:origin x="3558"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gev, Jonathan" userId="7c67a1b0-8725-4553-8055-0888dbcaef94" providerId="ADAL" clId="{780EA992-738C-4A31-BFBD-725A483CAA2A}"/>
    <pc:docChg chg="custSel modSld">
      <pc:chgData name="Segev, Jonathan" userId="7c67a1b0-8725-4553-8055-0888dbcaef94" providerId="ADAL" clId="{780EA992-738C-4A31-BFBD-725A483CAA2A}" dt="2021-09-09T17:59:20.901" v="266" actId="20577"/>
      <pc:docMkLst>
        <pc:docMk/>
      </pc:docMkLst>
      <pc:sldChg chg="modSp mod">
        <pc:chgData name="Segev, Jonathan" userId="7c67a1b0-8725-4553-8055-0888dbcaef94" providerId="ADAL" clId="{780EA992-738C-4A31-BFBD-725A483CAA2A}" dt="2021-09-09T16:33:51.826" v="254" actId="20577"/>
        <pc:sldMkLst>
          <pc:docMk/>
          <pc:sldMk cId="1954752383" sldId="2403"/>
        </pc:sldMkLst>
        <pc:spChg chg="mod">
          <ac:chgData name="Segev, Jonathan" userId="7c67a1b0-8725-4553-8055-0888dbcaef94" providerId="ADAL" clId="{780EA992-738C-4A31-BFBD-725A483CAA2A}" dt="2021-09-09T16:33:51.826" v="254" actId="20577"/>
          <ac:spMkLst>
            <pc:docMk/>
            <pc:sldMk cId="1954752383" sldId="2403"/>
            <ac:spMk id="3" creationId="{6E18503E-0A44-41E5-9ECC-BB9AA09BA977}"/>
          </ac:spMkLst>
        </pc:spChg>
      </pc:sldChg>
      <pc:sldChg chg="modSp mod">
        <pc:chgData name="Segev, Jonathan" userId="7c67a1b0-8725-4553-8055-0888dbcaef94" providerId="ADAL" clId="{780EA992-738C-4A31-BFBD-725A483CAA2A}" dt="2021-09-09T17:59:11.468" v="258" actId="20577"/>
        <pc:sldMkLst>
          <pc:docMk/>
          <pc:sldMk cId="2519366024" sldId="2405"/>
        </pc:sldMkLst>
        <pc:spChg chg="mod">
          <ac:chgData name="Segev, Jonathan" userId="7c67a1b0-8725-4553-8055-0888dbcaef94" providerId="ADAL" clId="{780EA992-738C-4A31-BFBD-725A483CAA2A}" dt="2021-09-09T17:59:11.468" v="258" actId="20577"/>
          <ac:spMkLst>
            <pc:docMk/>
            <pc:sldMk cId="2519366024" sldId="2405"/>
            <ac:spMk id="6" creationId="{9AF5C31B-C59D-46E5-B2DC-5EE1CD0A161F}"/>
          </ac:spMkLst>
        </pc:spChg>
        <pc:spChg chg="mod">
          <ac:chgData name="Segev, Jonathan" userId="7c67a1b0-8725-4553-8055-0888dbcaef94" providerId="ADAL" clId="{780EA992-738C-4A31-BFBD-725A483CAA2A}" dt="2021-09-09T17:55:16.217" v="255" actId="20577"/>
          <ac:spMkLst>
            <pc:docMk/>
            <pc:sldMk cId="2519366024" sldId="2405"/>
            <ac:spMk id="9" creationId="{994BF819-A3A8-4B22-A8BB-E95BCB5B49BB}"/>
          </ac:spMkLst>
        </pc:spChg>
      </pc:sldChg>
      <pc:sldChg chg="modSp mod">
        <pc:chgData name="Segev, Jonathan" userId="7c67a1b0-8725-4553-8055-0888dbcaef94" providerId="ADAL" clId="{780EA992-738C-4A31-BFBD-725A483CAA2A}" dt="2021-09-09T17:59:16.284" v="262" actId="20577"/>
        <pc:sldMkLst>
          <pc:docMk/>
          <pc:sldMk cId="3002090734" sldId="2406"/>
        </pc:sldMkLst>
        <pc:spChg chg="mod">
          <ac:chgData name="Segev, Jonathan" userId="7c67a1b0-8725-4553-8055-0888dbcaef94" providerId="ADAL" clId="{780EA992-738C-4A31-BFBD-725A483CAA2A}" dt="2021-09-09T17:59:16.284" v="262" actId="20577"/>
          <ac:spMkLst>
            <pc:docMk/>
            <pc:sldMk cId="3002090734" sldId="2406"/>
            <ac:spMk id="6" creationId="{00000000-0000-0000-0000-000000000000}"/>
          </ac:spMkLst>
        </pc:spChg>
      </pc:sldChg>
      <pc:sldChg chg="modSp mod">
        <pc:chgData name="Segev, Jonathan" userId="7c67a1b0-8725-4553-8055-0888dbcaef94" providerId="ADAL" clId="{780EA992-738C-4A31-BFBD-725A483CAA2A}" dt="2021-09-09T17:59:20.901" v="266" actId="20577"/>
        <pc:sldMkLst>
          <pc:docMk/>
          <pc:sldMk cId="621434666" sldId="2407"/>
        </pc:sldMkLst>
        <pc:spChg chg="mod">
          <ac:chgData name="Segev, Jonathan" userId="7c67a1b0-8725-4553-8055-0888dbcaef94" providerId="ADAL" clId="{780EA992-738C-4A31-BFBD-725A483CAA2A}" dt="2021-09-09T17:59:20.901" v="266" actId="20577"/>
          <ac:spMkLst>
            <pc:docMk/>
            <pc:sldMk cId="621434666" sldId="2407"/>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9/9/2021</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36</a:t>
            </a:fld>
            <a:endParaRPr lang="en-US"/>
          </a:p>
        </p:txBody>
      </p:sp>
    </p:spTree>
    <p:extLst>
      <p:ext uri="{BB962C8B-B14F-4D97-AF65-F5344CB8AC3E}">
        <p14:creationId xmlns:p14="http://schemas.microsoft.com/office/powerpoint/2010/main" val="3852939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40</a:t>
            </a:fld>
            <a:endParaRPr lang="en-US"/>
          </a:p>
        </p:txBody>
      </p:sp>
    </p:spTree>
    <p:extLst>
      <p:ext uri="{BB962C8B-B14F-4D97-AF65-F5344CB8AC3E}">
        <p14:creationId xmlns:p14="http://schemas.microsoft.com/office/powerpoint/2010/main" val="13468333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45</a:t>
            </a:fld>
            <a:endParaRPr lang="en-US"/>
          </a:p>
        </p:txBody>
      </p:sp>
    </p:spTree>
    <p:extLst>
      <p:ext uri="{BB962C8B-B14F-4D97-AF65-F5344CB8AC3E}">
        <p14:creationId xmlns:p14="http://schemas.microsoft.com/office/powerpoint/2010/main" val="1739069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50</a:t>
            </a:fld>
            <a:endParaRPr lang="en-US"/>
          </a:p>
        </p:txBody>
      </p:sp>
    </p:spTree>
    <p:extLst>
      <p:ext uri="{BB962C8B-B14F-4D97-AF65-F5344CB8AC3E}">
        <p14:creationId xmlns:p14="http://schemas.microsoft.com/office/powerpoint/2010/main" val="1681258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54</a:t>
            </a:fld>
            <a:endParaRPr lang="en-US"/>
          </a:p>
        </p:txBody>
      </p:sp>
    </p:spTree>
    <p:extLst>
      <p:ext uri="{BB962C8B-B14F-4D97-AF65-F5344CB8AC3E}">
        <p14:creationId xmlns:p14="http://schemas.microsoft.com/office/powerpoint/2010/main" val="2146642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59</a:t>
            </a:fld>
            <a:endParaRPr lang="en-US"/>
          </a:p>
        </p:txBody>
      </p:sp>
    </p:spTree>
    <p:extLst>
      <p:ext uri="{BB962C8B-B14F-4D97-AF65-F5344CB8AC3E}">
        <p14:creationId xmlns:p14="http://schemas.microsoft.com/office/powerpoint/2010/main" val="683093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61</a:t>
            </a:fld>
            <a:endParaRPr lang="en-US"/>
          </a:p>
        </p:txBody>
      </p:sp>
    </p:spTree>
    <p:extLst>
      <p:ext uri="{BB962C8B-B14F-4D97-AF65-F5344CB8AC3E}">
        <p14:creationId xmlns:p14="http://schemas.microsoft.com/office/powerpoint/2010/main" val="2613210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65</a:t>
            </a:fld>
            <a:endParaRPr lang="en-US"/>
          </a:p>
        </p:txBody>
      </p:sp>
    </p:spTree>
    <p:extLst>
      <p:ext uri="{BB962C8B-B14F-4D97-AF65-F5344CB8AC3E}">
        <p14:creationId xmlns:p14="http://schemas.microsoft.com/office/powerpoint/2010/main" val="27167122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74</a:t>
            </a:fld>
            <a:endParaRPr lang="en-US"/>
          </a:p>
        </p:txBody>
      </p:sp>
    </p:spTree>
    <p:extLst>
      <p:ext uri="{BB962C8B-B14F-4D97-AF65-F5344CB8AC3E}">
        <p14:creationId xmlns:p14="http://schemas.microsoft.com/office/powerpoint/2010/main" val="29181273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90</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a:t>
            </a:fld>
            <a:endParaRPr lang="en-US"/>
          </a:p>
        </p:txBody>
      </p:sp>
    </p:spTree>
    <p:extLst>
      <p:ext uri="{BB962C8B-B14F-4D97-AF65-F5344CB8AC3E}">
        <p14:creationId xmlns:p14="http://schemas.microsoft.com/office/powerpoint/2010/main" val="1307280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91</a:t>
            </a:fld>
            <a:endParaRPr lang="en-US"/>
          </a:p>
        </p:txBody>
      </p:sp>
      <p:sp>
        <p:nvSpPr>
          <p:cNvPr id="16385"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92</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19</a:t>
            </a:fld>
            <a:endParaRPr lang="en-US"/>
          </a:p>
        </p:txBody>
      </p:sp>
    </p:spTree>
    <p:extLst>
      <p:ext uri="{BB962C8B-B14F-4D97-AF65-F5344CB8AC3E}">
        <p14:creationId xmlns:p14="http://schemas.microsoft.com/office/powerpoint/2010/main" val="184888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802.11-18/0302r0</a:t>
            </a:r>
          </a:p>
        </p:txBody>
      </p:sp>
      <p:sp>
        <p:nvSpPr>
          <p:cNvPr id="5" name="Date Placeholder 4"/>
          <p:cNvSpPr>
            <a:spLocks noGrp="1"/>
          </p:cNvSpPr>
          <p:nvPr>
            <p:ph type="dt" idx="11"/>
          </p:nvPr>
        </p:nvSpPr>
        <p:spPr/>
        <p:txBody>
          <a:bodyPr/>
          <a:lstStyle/>
          <a:p>
            <a:pPr>
              <a:defRPr/>
            </a:pPr>
            <a:r>
              <a:rPr lang="en-US"/>
              <a:t>March 2018</a:t>
            </a:r>
          </a:p>
        </p:txBody>
      </p:sp>
      <p:sp>
        <p:nvSpPr>
          <p:cNvPr id="6" name="Footer Placeholder 5"/>
          <p:cNvSpPr>
            <a:spLocks noGrp="1"/>
          </p:cNvSpPr>
          <p:nvPr>
            <p:ph type="ftr" sz="quarter" idx="12"/>
          </p:nvPr>
        </p:nvSpPr>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3202219" y="9000621"/>
            <a:ext cx="492121" cy="184666"/>
          </a:xfrm>
        </p:spPr>
        <p:txBody>
          <a:bodyPr/>
          <a:lstStyle/>
          <a:p>
            <a:pPr>
              <a:defRPr/>
            </a:pPr>
            <a:r>
              <a:rPr lang="en-US"/>
              <a:t>Page </a:t>
            </a:r>
            <a:fld id="{F4F34E98-D62A-4186-8764-CE3AA6FA445F}" type="slidenum">
              <a:rPr lang="en-US" smtClean="0"/>
              <a:pPr>
                <a:defRPr/>
              </a:pPr>
              <a:t>22</a:t>
            </a:fld>
            <a:endParaRPr lang="en-US"/>
          </a:p>
        </p:txBody>
      </p:sp>
    </p:spTree>
    <p:extLst>
      <p:ext uri="{BB962C8B-B14F-4D97-AF65-F5344CB8AC3E}">
        <p14:creationId xmlns:p14="http://schemas.microsoft.com/office/powerpoint/2010/main" val="2389840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24</a:t>
            </a:fld>
            <a:endParaRPr lang="en-US"/>
          </a:p>
        </p:txBody>
      </p:sp>
    </p:spTree>
    <p:extLst>
      <p:ext uri="{BB962C8B-B14F-4D97-AF65-F5344CB8AC3E}">
        <p14:creationId xmlns:p14="http://schemas.microsoft.com/office/powerpoint/2010/main" val="2708178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25</a:t>
            </a:fld>
            <a:endParaRPr lang="en-US"/>
          </a:p>
        </p:txBody>
      </p:sp>
    </p:spTree>
    <p:extLst>
      <p:ext uri="{BB962C8B-B14F-4D97-AF65-F5344CB8AC3E}">
        <p14:creationId xmlns:p14="http://schemas.microsoft.com/office/powerpoint/2010/main" val="3063231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27</a:t>
            </a:fld>
            <a:endParaRPr lang="en-US"/>
          </a:p>
        </p:txBody>
      </p:sp>
    </p:spTree>
    <p:extLst>
      <p:ext uri="{BB962C8B-B14F-4D97-AF65-F5344CB8AC3E}">
        <p14:creationId xmlns:p14="http://schemas.microsoft.com/office/powerpoint/2010/main" val="2627459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32</a:t>
            </a:fld>
            <a:endParaRPr lang="en-US"/>
          </a:p>
        </p:txBody>
      </p:sp>
    </p:spTree>
    <p:extLst>
      <p:ext uri="{BB962C8B-B14F-4D97-AF65-F5344CB8AC3E}">
        <p14:creationId xmlns:p14="http://schemas.microsoft.com/office/powerpoint/2010/main" val="4175856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 2021</a:t>
            </a:r>
            <a:endParaRPr lang="en-GB"/>
          </a:p>
        </p:txBody>
      </p:sp>
      <p:sp>
        <p:nvSpPr>
          <p:cNvPr id="6" name="Footer Placeholder 5"/>
          <p:cNvSpPr>
            <a:spLocks noGrp="1"/>
          </p:cNvSpPr>
          <p:nvPr>
            <p:ph type="ftr" idx="11"/>
          </p:nvPr>
        </p:nvSpPr>
        <p:spPr/>
        <p:txBody>
          <a:bodyPr/>
          <a:lstStyle>
            <a:lvl1pPr>
              <a:defRPr/>
            </a:lvl1pPr>
          </a:lstStyle>
          <a:p>
            <a:r>
              <a:rPr lang="en-GB"/>
              <a:t>Jonathan Segev, Intel corporation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 2021</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 2021</a:t>
            </a:r>
            <a:endParaRPr lang="en-GB"/>
          </a:p>
        </p:txBody>
      </p:sp>
      <p:sp>
        <p:nvSpPr>
          <p:cNvPr id="4" name="Footer Placeholder 3"/>
          <p:cNvSpPr>
            <a:spLocks noGrp="1"/>
          </p:cNvSpPr>
          <p:nvPr>
            <p:ph type="ftr" idx="11"/>
          </p:nvPr>
        </p:nvSpPr>
        <p:spPr/>
        <p:txBody>
          <a:bodyPr/>
          <a:lstStyle>
            <a:lvl1pPr>
              <a:defRPr/>
            </a:lvl1pPr>
          </a:lstStyle>
          <a:p>
            <a:r>
              <a:rPr lang="en-GB"/>
              <a:t>Jonathan Segev, Intel corporation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 2021</a:t>
            </a:r>
            <a:endParaRPr lang="en-GB"/>
          </a:p>
        </p:txBody>
      </p:sp>
      <p:sp>
        <p:nvSpPr>
          <p:cNvPr id="3" name="Footer Placeholder 2"/>
          <p:cNvSpPr>
            <a:spLocks noGrp="1"/>
          </p:cNvSpPr>
          <p:nvPr>
            <p:ph type="ftr" idx="11"/>
          </p:nvPr>
        </p:nvSpPr>
        <p:spPr/>
        <p:txBody>
          <a:bodyPr/>
          <a:lstStyle>
            <a:lvl1pPr>
              <a:defRPr/>
            </a:lvl1pPr>
          </a:lstStyle>
          <a:p>
            <a:r>
              <a:rPr lang="en-GB"/>
              <a:t>Jonathan Segev, Intel corporation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 2021</a:t>
            </a:r>
            <a:endParaRPr lang="en-GB"/>
          </a:p>
        </p:txBody>
      </p:sp>
      <p:sp>
        <p:nvSpPr>
          <p:cNvPr id="5" name="Footer Placeholder 4"/>
          <p:cNvSpPr>
            <a:spLocks noGrp="1"/>
          </p:cNvSpPr>
          <p:nvPr>
            <p:ph type="ftr" idx="11"/>
          </p:nvPr>
        </p:nvSpPr>
        <p:spPr/>
        <p:txBody>
          <a:bodyPr/>
          <a:lstStyle>
            <a:lvl1pPr>
              <a:defRPr/>
            </a:lvl1pPr>
          </a:lstStyle>
          <a:p>
            <a:r>
              <a:rPr lang="en-GB"/>
              <a:t>Jonathan Segev, Intel corporation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 2021</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Jonathan Segev, Intel corporation</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802.11-21/880r11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2.xml"/><Relationship Id="rId4" Type="http://schemas.openxmlformats.org/officeDocument/2006/relationships/hyperlink" Target="http://standards.ieee.org/about/sasb/patcom/materials.h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tandards.ieee.org/faqs/affiliation.html" TargetMode="External"/><Relationship Id="rId7" Type="http://schemas.openxmlformats.org/officeDocument/2006/relationships/hyperlink" Target="http://standards.ieee.org/board/pat/faq.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ylaws/sect6-7.html#loa" TargetMode="External"/><Relationship Id="rId5" Type="http://schemas.openxmlformats.org/officeDocument/2006/relationships/hyperlink" Target="http://standards.ieee.org/board/pat/pat-slideset.ppt" TargetMode="External"/><Relationship Id="rId4" Type="http://schemas.openxmlformats.org/officeDocument/2006/relationships/hyperlink" Target="http://standards.ieee.org/resources/antitrust-guidelines.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www.ieee802.org/devdocs.shtml" TargetMode="External"/><Relationship Id="rId3" Type="http://schemas.openxmlformats.org/officeDocument/2006/relationships/hyperlink" Target="https://mentor.ieee.org/802-ec/dcn/17/ec-17-0120-29-0PNP-ieee-802-lmsc-chairs-guidelines.pdf" TargetMode="External"/><Relationship Id="rId7" Type="http://schemas.openxmlformats.org/officeDocument/2006/relationships/hyperlink" Target="http://www.ieee802.org/11/Rules/rules.shtml" TargetMode="External"/><Relationship Id="rId2" Type="http://schemas.openxmlformats.org/officeDocument/2006/relationships/hyperlink" Target="http://standards.ieee.org/board/aud/LMSC.pdf" TargetMode="External"/><Relationship Id="rId1" Type="http://schemas.openxmlformats.org/officeDocument/2006/relationships/slideLayout" Target="../slideLayouts/slideLayout2.xml"/><Relationship Id="rId6" Type="http://schemas.openxmlformats.org/officeDocument/2006/relationships/hyperlink" Target="https://mentor.ieee.org/802-ec/dcn/17/ec-17-0093-05-0PNP-ieee-802-participation-slide-ppt.ppt" TargetMode="External"/><Relationship Id="rId5" Type="http://schemas.openxmlformats.org/officeDocument/2006/relationships/hyperlink" Target="http://grouper.ieee.org/groups/802/PNP/approved/IEEE_802_LMSC_OM_approved_120725.pdf" TargetMode="External"/><Relationship Id="rId4" Type="http://schemas.openxmlformats.org/officeDocument/2006/relationships/hyperlink" Target="http://www.ieee802.org/PNP/approved/IEEE_802_WG_PandP_v19.pdf"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11/dcn/14/11-14-0629-22-0000-802-11-operations-manual.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2.xml"/><Relationship Id="rId5" Type="http://schemas.openxmlformats.org/officeDocument/2006/relationships/hyperlink" Target="https://imat.ieee.org/attendance" TargetMode="External"/><Relationship Id="rId4" Type="http://schemas.openxmlformats.org/officeDocument/2006/relationships/hyperlink" Target="https://imat.ieee.org/" TargetMode="Externa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rouper.ieee.org/groups/802/11/" TargetMode="External"/><Relationship Id="rId2" Type="http://schemas.openxmlformats.org/officeDocument/2006/relationships/hyperlink" Target="https://mentor.ieee.org/802.11/documents"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www.ieee802.org/11/LetterBallots/LB255az/LB255_instructions.html" TargetMode="External"/><Relationship Id="rId2" Type="http://schemas.openxmlformats.org/officeDocument/2006/relationships/hyperlink" Target="https://grouper.ieee.org/groups/802/11/private/Draft_Standards/11az/index.html"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34032" y="695733"/>
            <a:ext cx="11201002"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TGaz</a:t>
            </a:r>
            <a:r>
              <a:rPr lang="en-US" altLang="en-US" dirty="0"/>
              <a:t> Next Generation Positioning </a:t>
            </a:r>
            <a:br>
              <a:rPr lang="en-US" altLang="en-US" dirty="0"/>
            </a:br>
            <a:r>
              <a:rPr lang="en-US" altLang="en-US" dirty="0"/>
              <a:t>Agenda for the July Electronic Meeting and </a:t>
            </a:r>
            <a:br>
              <a:rPr lang="en-US" altLang="en-US" dirty="0"/>
            </a:br>
            <a:r>
              <a:rPr lang="en-US" altLang="en-US" dirty="0"/>
              <a:t>the Following Telecons Agenda</a:t>
            </a:r>
            <a:endParaRPr lang="en-GB" dirty="0"/>
          </a:p>
        </p:txBody>
      </p:sp>
      <p:sp>
        <p:nvSpPr>
          <p:cNvPr id="3074" name="Rectangle 2"/>
          <p:cNvSpPr>
            <a:spLocks noGrp="1" noChangeArrowheads="1"/>
          </p:cNvSpPr>
          <p:nvPr>
            <p:ph type="subTitle" idx="1"/>
          </p:nvPr>
        </p:nvSpPr>
        <p:spPr>
          <a:xfrm>
            <a:off x="1526118" y="2313254"/>
            <a:ext cx="8534400" cy="381001"/>
          </a:xfrm>
          <a:ln/>
        </p:spPr>
        <p:txBody>
          <a:bodyPr/>
          <a:lstStyle/>
          <a:p>
            <a:pP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2021-09-09</a:t>
            </a:r>
          </a:p>
        </p:txBody>
      </p:sp>
      <p:sp>
        <p:nvSpPr>
          <p:cNvPr id="6" name="Date Placeholder 3"/>
          <p:cNvSpPr>
            <a:spLocks noGrp="1"/>
          </p:cNvSpPr>
          <p:nvPr>
            <p:ph type="dt" idx="10"/>
          </p:nvPr>
        </p:nvSpPr>
        <p:spPr/>
        <p:txBody>
          <a:bodyPr/>
          <a:lstStyle/>
          <a:p>
            <a:r>
              <a:rPr lang="en-US"/>
              <a:t>Sep. 2021</a:t>
            </a:r>
            <a:endParaRPr lang="en-GB" dirty="0"/>
          </a:p>
        </p:txBody>
      </p:sp>
      <p:sp>
        <p:nvSpPr>
          <p:cNvPr id="7" name="Footer Placeholder 4"/>
          <p:cNvSpPr>
            <a:spLocks noGrp="1"/>
          </p:cNvSpPr>
          <p:nvPr>
            <p:ph type="ftr" idx="11"/>
          </p:nvPr>
        </p:nvSpPr>
        <p:spPr/>
        <p:txBody>
          <a:bodyPr/>
          <a:lstStyle/>
          <a:p>
            <a:r>
              <a:rPr lang="en-GB"/>
              <a:t>Jonathan Segev, Intel corporation</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61652924"/>
              </p:ext>
            </p:extLst>
          </p:nvPr>
        </p:nvGraphicFramePr>
        <p:xfrm>
          <a:off x="929217" y="3268935"/>
          <a:ext cx="10542588" cy="2470150"/>
        </p:xfrm>
        <a:graphic>
          <a:graphicData uri="http://schemas.openxmlformats.org/presentationml/2006/ole">
            <mc:AlternateContent xmlns:mc="http://schemas.openxmlformats.org/markup-compatibility/2006">
              <mc:Choice xmlns:v="urn:schemas-microsoft-com:vml" Requires="v">
                <p:oleObj name="Document" r:id="rId3" imgW="10822609" imgH="2534496" progId="Word.Document.8">
                  <p:embed/>
                </p:oleObj>
              </mc:Choice>
              <mc:Fallback>
                <p:oleObj name="Document" r:id="rId3" imgW="10822609" imgH="2534496" progId="Word.Document.8">
                  <p:embed/>
                  <p:pic>
                    <p:nvPicPr>
                      <p:cNvPr id="3075" name="Object 3"/>
                      <p:cNvPicPr>
                        <a:picLocks noChangeAspect="1" noChangeArrowheads="1"/>
                      </p:cNvPicPr>
                      <p:nvPr/>
                    </p:nvPicPr>
                    <p:blipFill>
                      <a:blip r:embed="rId4"/>
                      <a:srcRect/>
                      <a:stretch>
                        <a:fillRect/>
                      </a:stretch>
                    </p:blipFill>
                    <p:spPr bwMode="auto">
                      <a:xfrm>
                        <a:off x="929217" y="3268935"/>
                        <a:ext cx="10542588" cy="2470150"/>
                      </a:xfrm>
                      <a:prstGeom prst="rect">
                        <a:avLst/>
                      </a:prstGeom>
                      <a:noFill/>
                    </p:spPr>
                  </p:pic>
                </p:oleObj>
              </mc:Fallback>
            </mc:AlternateContent>
          </a:graphicData>
        </a:graphic>
      </p:graphicFrame>
      <p:sp>
        <p:nvSpPr>
          <p:cNvPr id="3076" name="Rectangle 4"/>
          <p:cNvSpPr>
            <a:spLocks noChangeArrowheads="1"/>
          </p:cNvSpPr>
          <p:nvPr/>
        </p:nvSpPr>
        <p:spPr bwMode="auto">
          <a:xfrm>
            <a:off x="929217" y="2780928"/>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b="1" dirty="0">
                <a:solidFill>
                  <a:srgbClr val="000000"/>
                </a:solidFill>
              </a:rPr>
              <a:t>Authors</a:t>
            </a:r>
            <a:r>
              <a:rPr lang="en-GB" sz="2000" dirty="0">
                <a:solidFill>
                  <a:srgbClr val="000000"/>
                </a:solidFill>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14401" y="1751015"/>
            <a:ext cx="10361084" cy="4343400"/>
          </a:xfrm>
        </p:spPr>
        <p:txBody>
          <a:bodyPr/>
          <a:lstStyle/>
          <a:p>
            <a:pPr lvl="0"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defTabSz="914400" eaLnBrk="0" hangingPunct="0">
              <a:lnSpc>
                <a:spcPct val="80000"/>
              </a:lnSpc>
              <a:spcBef>
                <a:spcPct val="20000"/>
              </a:spcBef>
              <a:spcAft>
                <a:spcPct val="40000"/>
              </a:spcAft>
              <a:buClr>
                <a:srgbClr val="CC3300"/>
              </a:buClr>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lvl="0" algn="ctr" defTabSz="914400" eaLnBrk="0" hangingPunct="0">
              <a:lnSpc>
                <a:spcPct val="80000"/>
              </a:lnSpc>
              <a:spcBef>
                <a:spcPct val="20000"/>
              </a:spcBef>
              <a:buClr>
                <a:srgbClr val="CC3300"/>
              </a:buClr>
              <a:buSzPct val="50000"/>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lvl="0" algn="ctr" defTabSz="914400" eaLnBrk="0" hangingPunct="0">
              <a:lnSpc>
                <a:spcPct val="80000"/>
              </a:lnSpc>
              <a:spcBef>
                <a:spcPct val="20000"/>
              </a:spcBef>
              <a:buClr>
                <a:srgbClr val="CC3300"/>
              </a:buClr>
              <a:buSzPct val="50000"/>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a:t>
            </a:r>
            <a:r>
              <a:rPr lang="en-US" altLang="en-US" sz="1400" dirty="0">
                <a:latin typeface="Calibri" panose="020F0502020204030204" pitchFamily="34" charset="0"/>
                <a:cs typeface="Calibri" panose="020F0502020204030204" pitchFamily="34" charset="0"/>
                <a:hlinkClick r:id="rId2"/>
              </a:rPr>
              <a:t>http://standards.ieee.org/develop/policies/antitrust.pdf</a:t>
            </a:r>
            <a:r>
              <a:rPr lang="en-US" altLang="en-US" sz="1400" dirty="0">
                <a:latin typeface="Calibri" panose="020F0502020204030204" pitchFamily="34" charset="0"/>
                <a:cs typeface="Calibri" panose="020F0502020204030204" pitchFamily="34" charset="0"/>
              </a:rPr>
              <a:t> </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7" name="Text Box 7">
            <a:extLst>
              <a:ext uri="{FF2B5EF4-FFF2-40B4-BE49-F238E27FC236}">
                <a16:creationId xmlns:a16="http://schemas.microsoft.com/office/drawing/2014/main" id="{6EE376DF-B823-47B7-9BF4-6E97CA5FB19A}"/>
              </a:ext>
            </a:extLst>
          </p:cNvPr>
          <p:cNvSpPr txBox="1">
            <a:spLocks noChangeArrowheads="1"/>
          </p:cNvSpPr>
          <p:nvPr/>
        </p:nvSpPr>
        <p:spPr bwMode="auto">
          <a:xfrm>
            <a:off x="10704512" y="6084121"/>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64938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p:txBody>
          <a:bodyPr/>
          <a:lstStyle/>
          <a:p>
            <a:pPr>
              <a:lnSpc>
                <a:spcPct val="80000"/>
              </a:lnSpc>
            </a:pPr>
            <a:endParaRPr lang="en-US" altLang="en-US" sz="700" u="sng" dirty="0">
              <a:solidFill>
                <a:srgbClr val="FF0000"/>
              </a:solidFill>
            </a:endParaRP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2"/>
              </a:rPr>
              <a:t>http://standards.ieee.org/develop/policies/bylaws/sect6-7.html#6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marL="914400" lvl="2" indent="0">
              <a:lnSpc>
                <a:spcPct val="90000"/>
              </a:lnSpc>
              <a:buSzPct val="150000"/>
            </a:pP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b="1" dirty="0">
                <a:solidFill>
                  <a:schemeClr val="tx1"/>
                </a:solidFill>
                <a:latin typeface="Calibri" panose="020F0502020204030204" pitchFamily="34" charset="0"/>
                <a:cs typeface="Calibri" panose="020F0502020204030204" pitchFamily="34" charset="0"/>
                <a:hlinkClick r:id="rId3"/>
              </a:rPr>
              <a:t>http://standards.ieee.org/develop/policies/opman/sect6.html#6.3</a:t>
            </a:r>
            <a:r>
              <a:rPr lang="en-US" altLang="en-US" sz="1600" b="1" dirty="0">
                <a:solidFill>
                  <a:schemeClr val="tx1"/>
                </a:solidFill>
                <a:latin typeface="Calibri" panose="020F0502020204030204" pitchFamily="34" charset="0"/>
                <a:cs typeface="Calibri" panose="020F0502020204030204" pitchFamily="34" charset="0"/>
              </a:rPr>
              <a:t>) </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4"/>
              </a:rPr>
              <a:t>http://standards.ieee.org/about/sasb/patcom/materials.htm</a:t>
            </a:r>
            <a:r>
              <a:rPr lang="en-US" altLang="en-US" b="1" i="1" dirty="0">
                <a:solidFill>
                  <a:schemeClr val="tx1"/>
                </a:solidFill>
                <a:latin typeface="Calibri" panose="020F0502020204030204" pitchFamily="34" charset="0"/>
                <a:cs typeface="Calibri" panose="020F0502020204030204" pitchFamily="34" charset="0"/>
              </a:rPr>
              <a:t> </a:t>
            </a: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a:t>
            </a:r>
            <a:r>
              <a:rPr lang="en-US" altLang="en-US" sz="2800" b="1" dirty="0">
                <a:solidFill>
                  <a:schemeClr val="tx1"/>
                </a:solidFill>
                <a:latin typeface="Calibri" panose="020F0502020204030204" pitchFamily="34" charset="0"/>
                <a:cs typeface="Calibri" panose="020F0502020204030204" pitchFamily="34" charset="0"/>
              </a:rPr>
              <a:t>If you have questions, contact the IEEE-SA Standards Board Patent Committee Administrator at patcom@ieee.org</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7" name="Text Box 7">
            <a:extLst>
              <a:ext uri="{FF2B5EF4-FFF2-40B4-BE49-F238E27FC236}">
                <a16:creationId xmlns:a16="http://schemas.microsoft.com/office/drawing/2014/main" id="{2BD2B973-A9A5-4E5A-BD4B-E53956EE2E16}"/>
              </a:ext>
            </a:extLst>
          </p:cNvPr>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1621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9381D-498F-4C09-A385-5E7B21EFC3D5}"/>
              </a:ext>
            </a:extLst>
          </p:cNvPr>
          <p:cNvSpPr>
            <a:spLocks noGrp="1"/>
          </p:cNvSpPr>
          <p:nvPr>
            <p:ph type="title"/>
          </p:nvPr>
        </p:nvSpPr>
        <p:spPr/>
        <p:txBody>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FCC9B7F8-4564-4C97-B98D-59A952A879D7}"/>
              </a:ext>
            </a:extLst>
          </p:cNvPr>
          <p:cNvSpPr>
            <a:spLocks noGrp="1"/>
          </p:cNvSpPr>
          <p:nvPr>
            <p:ph idx="1"/>
          </p:nvPr>
        </p:nvSpPr>
        <p:spPr/>
        <p:txBody>
          <a:bodyPr/>
          <a:lstStyle/>
          <a:p>
            <a:pPr>
              <a:spcBef>
                <a:spcPts val="0"/>
              </a:spcBef>
              <a:spcAft>
                <a:spcPts val="0"/>
              </a:spcAft>
              <a:buClrTx/>
              <a:buSzPct val="120000"/>
              <a:buFont typeface="Arial" panose="020B0604020202020204" pitchFamily="34" charset="0"/>
              <a:buChar char="•"/>
            </a:pPr>
            <a:r>
              <a:rPr lang="en-US" altLang="en-US" sz="2133" dirty="0">
                <a:latin typeface="Montserrat" panose="00000500000000000000" pitchFamily="2" charset="0"/>
                <a:cs typeface="Calibri" pitchFamily="34" charset="0"/>
              </a:rPr>
              <a:t>At the beginning of each standards development meeting the chair or a designee is to:</a:t>
            </a:r>
          </a:p>
          <a:p>
            <a:pPr marL="714375" lvl="2" indent="-342900">
              <a:buSzPct val="150000"/>
              <a:buFont typeface="Arial" panose="020B0604020202020204" pitchFamily="34" charset="0"/>
              <a:buChar char="•"/>
            </a:pPr>
            <a:r>
              <a:rPr lang="en-US" altLang="en-US" sz="1867" dirty="0"/>
              <a:t>Show the following slides (or provide them beforehand)</a:t>
            </a:r>
          </a:p>
          <a:p>
            <a:pPr marL="714375" lvl="2" indent="-342900">
              <a:buSzPct val="150000"/>
              <a:buFont typeface="Arial" panose="020B0604020202020204" pitchFamily="34" charset="0"/>
              <a:buChar char="•"/>
            </a:pPr>
            <a:r>
              <a:rPr lang="en-US" altLang="en-US" sz="1867" dirty="0"/>
              <a:t>Advise the standards development group participants that: </a:t>
            </a:r>
          </a:p>
          <a:p>
            <a:pPr marL="714375" lvl="2" indent="-342900">
              <a:buSzPct val="150000"/>
              <a:buFont typeface="Arial" panose="020B0604020202020204" pitchFamily="34" charset="0"/>
              <a:buChar char="•"/>
            </a:pPr>
            <a:r>
              <a:rPr lang="en-US" altLang="en-US" sz="1867" dirty="0"/>
              <a:t>IEEE SA’s copyright policy is described in Clause 7 of the IEEE SA Standards Board Bylaws and Clause 6.1 of the IEEE SA Standards Board Operations Manual;</a:t>
            </a:r>
          </a:p>
          <a:p>
            <a:pPr marL="714375" lvl="2" indent="-342900">
              <a:buSzPct val="150000"/>
              <a:buFont typeface="Arial" panose="020B0604020202020204" pitchFamily="34" charset="0"/>
              <a:buChar char="•"/>
            </a:pPr>
            <a:r>
              <a:rPr lang="en-US" altLang="en-US" sz="1867" dirty="0"/>
              <a:t>Any material submitted during standards development, whether verbal, recorded, or in written form, is a Contribution and shall comply with the IEEE SA Copyright Policy; </a:t>
            </a:r>
          </a:p>
          <a:p>
            <a:pPr marL="714375" lvl="2" indent="-342900">
              <a:buSzPct val="150000"/>
              <a:buFont typeface="Arial" panose="020B0604020202020204" pitchFamily="34" charset="0"/>
              <a:buChar char="•"/>
            </a:pPr>
            <a:r>
              <a:rPr lang="en-US" altLang="en-US" sz="1867" dirty="0"/>
              <a:t>Instruct the Secretary to record in the minutes of the relevant meeting: </a:t>
            </a:r>
          </a:p>
          <a:p>
            <a:pPr marL="714375" lvl="2" indent="-342900">
              <a:buSzPct val="150000"/>
              <a:buFont typeface="Arial" panose="020B0604020202020204" pitchFamily="34" charset="0"/>
              <a:buChar char="•"/>
            </a:pPr>
            <a:r>
              <a:rPr lang="en-US" altLang="en-US" sz="1867" dirty="0"/>
              <a:t>That the foregoing information was provided and that the copyright slides were shown (or provided beforehand). </a:t>
            </a:r>
          </a:p>
          <a:p>
            <a:endParaRPr lang="en-US" dirty="0"/>
          </a:p>
        </p:txBody>
      </p:sp>
      <p:sp>
        <p:nvSpPr>
          <p:cNvPr id="4" name="Slide Number Placeholder 3">
            <a:extLst>
              <a:ext uri="{FF2B5EF4-FFF2-40B4-BE49-F238E27FC236}">
                <a16:creationId xmlns:a16="http://schemas.microsoft.com/office/drawing/2014/main" id="{C4C408C7-984E-4847-B383-5EA6A6453288}"/>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6A5591B6-54E4-4223-8222-2A70F3CAF68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BA7920B7-5FE0-48DA-BAD8-840E92CF33D9}"/>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555663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C00A3-DB52-46F6-8BA3-8C6D8FF5DEBE}"/>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0CC06F6C-0FB2-4558-ABFA-963A2CE51776}"/>
              </a:ext>
            </a:extLst>
          </p:cNvPr>
          <p:cNvSpPr>
            <a:spLocks noGrp="1"/>
          </p:cNvSpPr>
          <p:nvPr>
            <p:ph idx="1"/>
          </p:nvPr>
        </p:nvSpPr>
        <p:spPr/>
        <p:txBody>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a:p>
            <a:endParaRPr lang="en-US" dirty="0"/>
          </a:p>
        </p:txBody>
      </p:sp>
      <p:sp>
        <p:nvSpPr>
          <p:cNvPr id="4" name="Slide Number Placeholder 3">
            <a:extLst>
              <a:ext uri="{FF2B5EF4-FFF2-40B4-BE49-F238E27FC236}">
                <a16:creationId xmlns:a16="http://schemas.microsoft.com/office/drawing/2014/main" id="{A2CB711C-7186-4CEE-93A2-5B6066F641EB}"/>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902AB1CD-967A-4C97-BD34-D9BC1AF6A29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DC4397C-3B7B-4F45-BF1C-6EA5A0FA6867}"/>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973913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67B5-056F-4B22-A63A-98560D29CB8B}"/>
              </a:ext>
            </a:extLst>
          </p:cNvPr>
          <p:cNvSpPr>
            <a:spLocks noGrp="1"/>
          </p:cNvSpPr>
          <p:nvPr>
            <p:ph type="title"/>
          </p:nvPr>
        </p:nvSpPr>
        <p:spPr/>
        <p:txBody>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7671ACA1-CCAE-47EC-BBF1-CCE10AC9F0D1}"/>
              </a:ext>
            </a:extLst>
          </p:cNvPr>
          <p:cNvSpPr>
            <a:spLocks noGrp="1"/>
          </p:cNvSpPr>
          <p:nvPr>
            <p:ph idx="1"/>
          </p:nvPr>
        </p:nvSpPr>
        <p:spPr>
          <a:xfrm>
            <a:off x="914401" y="1700809"/>
            <a:ext cx="10361084" cy="4393606"/>
          </a:xfrm>
        </p:spPr>
        <p:txBody>
          <a:bodyPr/>
          <a:lstStyle/>
          <a:p>
            <a:pPr marL="400050">
              <a:buSzPct val="150000"/>
              <a:buFont typeface="Arial" panose="020B0604020202020204" pitchFamily="34" charset="0"/>
              <a:buChar char="•"/>
            </a:pPr>
            <a:r>
              <a:rPr lang="en-US" sz="1800" dirty="0"/>
              <a:t>The IEEE SA Copyright Policy is described in the IEEE SA Standards Board Bylaws and IEEE SA Standards Board Operations Manual”</a:t>
            </a:r>
          </a:p>
          <a:p>
            <a:pPr marL="800100" lvl="1">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sz="1600" dirty="0">
                <a:hlinkClick r:id="rId2"/>
              </a:rPr>
              <a:t>https://standards.ieee.org/about/policies/bylaws/sect6-7.html#7</a:t>
            </a:r>
            <a:br>
              <a:rPr lang="en-US" sz="1600" dirty="0"/>
            </a:br>
            <a:r>
              <a:rPr lang="en-US" sz="1800" dirty="0"/>
              <a:t>	Clause 6.1 of the IEEE SA Standards Board Operations Manual</a:t>
            </a:r>
            <a:br>
              <a:rPr lang="en-US" sz="1800" dirty="0"/>
            </a:br>
            <a:r>
              <a:rPr lang="en-US" sz="1800" dirty="0"/>
              <a:t>	</a:t>
            </a:r>
            <a:r>
              <a:rPr lang="en-US" sz="1600" dirty="0">
                <a:hlinkClick r:id="rId3"/>
              </a:rPr>
              <a:t>https://standards.ieee.org/about/policies/opman/sect6.html</a:t>
            </a:r>
            <a:endParaRPr lang="en-US" sz="1600" dirty="0"/>
          </a:p>
          <a:p>
            <a:pPr marL="400050">
              <a:buSzPct val="150000"/>
              <a:buFont typeface="Arial" panose="020B0604020202020204" pitchFamily="34" charset="0"/>
              <a:buChar char="•"/>
            </a:pPr>
            <a:r>
              <a:rPr lang="en-US" sz="1800" dirty="0"/>
              <a:t>IEEE SA Copyright Permission</a:t>
            </a:r>
          </a:p>
          <a:p>
            <a:pPr marL="800100" lvl="1">
              <a:buSzPct val="150000"/>
              <a:buFont typeface="Arial" panose="020B0604020202020204" pitchFamily="34" charset="0"/>
              <a:buChar char="•"/>
            </a:pPr>
            <a:r>
              <a:rPr lang="en-US" sz="1600" dirty="0">
                <a:hlinkClick r:id="rId4"/>
              </a:rPr>
              <a:t>https://standards.ieee.org/content/dam/ieee-standards/standards/web/documents/other/permissionltrs.zip</a:t>
            </a:r>
            <a:endParaRPr lang="en-US" sz="1600" dirty="0"/>
          </a:p>
          <a:p>
            <a:pPr marL="400050">
              <a:buSzPct val="150000"/>
              <a:buFont typeface="Arial" panose="020B0604020202020204" pitchFamily="34" charset="0"/>
              <a:buChar char="•"/>
            </a:pPr>
            <a:r>
              <a:rPr lang="en-US" sz="1800" dirty="0"/>
              <a:t>IEEE SA Copyright FAQs</a:t>
            </a:r>
          </a:p>
          <a:p>
            <a:pPr marL="800100" lvl="1">
              <a:buSzPct val="150000"/>
              <a:buFont typeface="Arial" panose="020B0604020202020204" pitchFamily="34" charset="0"/>
              <a:buChar char="•"/>
            </a:pPr>
            <a:r>
              <a:rPr lang="en-US" sz="1600" dirty="0">
                <a:hlinkClick r:id="rId5"/>
              </a:rPr>
              <a:t>http://standards.ieee.org/faqs/copyrights.html/</a:t>
            </a:r>
            <a:endParaRPr lang="en-US" sz="1600" dirty="0"/>
          </a:p>
          <a:p>
            <a:pPr marL="400050">
              <a:buSzPct val="150000"/>
              <a:buFont typeface="Arial" panose="020B0604020202020204" pitchFamily="34" charset="0"/>
              <a:buChar char="•"/>
            </a:pPr>
            <a:r>
              <a:rPr lang="en-US" sz="1800" dirty="0"/>
              <a:t>IEEE SA Best Practices for IEEE Standards Development </a:t>
            </a:r>
          </a:p>
          <a:p>
            <a:pPr marL="800100" lvl="1">
              <a:buSzPct val="150000"/>
              <a:buFont typeface="Arial" panose="020B0604020202020204" pitchFamily="34" charset="0"/>
              <a:buChar char="•"/>
            </a:pPr>
            <a:r>
              <a:rPr lang="en-US" sz="1600" dirty="0">
                <a:hlinkClick r:id="rId6"/>
              </a:rPr>
              <a:t>http://standards.ieee.org/develop/policies/best_practices_for_ieee_standards_development_051215.pdf</a:t>
            </a:r>
            <a:endParaRPr lang="en-US" sz="1600" dirty="0"/>
          </a:p>
          <a:p>
            <a:pPr marL="400050">
              <a:buSzPct val="150000"/>
              <a:buFont typeface="Arial" panose="020B0604020202020204" pitchFamily="34" charset="0"/>
              <a:buChar char="•"/>
            </a:pPr>
            <a:r>
              <a:rPr lang="en-US" sz="1800" dirty="0"/>
              <a:t>Distribution of Draft Standards (see 6.1.3 of the SASB Operations Manual)</a:t>
            </a:r>
          </a:p>
          <a:p>
            <a:pPr marL="800100" lvl="1">
              <a:buSzPct val="150000"/>
              <a:buFont typeface="Arial" panose="020B0604020202020204" pitchFamily="34" charset="0"/>
              <a:buChar char="•"/>
            </a:pPr>
            <a:r>
              <a:rPr lang="en-US" sz="1600" dirty="0">
                <a:hlinkClick r:id="rId3"/>
              </a:rPr>
              <a:t>https://standards.ieee.org/about/policies/opman/sect6.html</a:t>
            </a:r>
            <a:endParaRPr lang="en-US" sz="1600" dirty="0"/>
          </a:p>
          <a:p>
            <a:pPr marL="1200150" lvl="2" indent="-285750">
              <a:buSzPct val="150000"/>
              <a:buFont typeface="Arial" panose="020B0604020202020204" pitchFamily="34" charset="0"/>
              <a:buChar char="•"/>
            </a:pPr>
            <a:endParaRPr lang="en-US" altLang="en-US" sz="1600" dirty="0"/>
          </a:p>
          <a:p>
            <a:endParaRPr lang="en-US" dirty="0"/>
          </a:p>
        </p:txBody>
      </p:sp>
      <p:sp>
        <p:nvSpPr>
          <p:cNvPr id="4" name="Slide Number Placeholder 3">
            <a:extLst>
              <a:ext uri="{FF2B5EF4-FFF2-40B4-BE49-F238E27FC236}">
                <a16:creationId xmlns:a16="http://schemas.microsoft.com/office/drawing/2014/main" id="{0244AEF8-B7C8-4DB3-9F05-59E54AA53D93}"/>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02D09226-2F44-4C45-81F3-123E0BBC55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3F1F8B9-0E84-4058-9F56-76BABF9321DE}"/>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637885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5DEE-C8DA-4C6B-8BED-5EA3EF765966}"/>
              </a:ext>
            </a:extLst>
          </p:cNvPr>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a:extLst>
              <a:ext uri="{FF2B5EF4-FFF2-40B4-BE49-F238E27FC236}">
                <a16:creationId xmlns:a16="http://schemas.microsoft.com/office/drawing/2014/main" id="{7C9C6ED2-3037-4E43-8F84-9580D81E57F4}"/>
              </a:ext>
            </a:extLst>
          </p:cNvPr>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a:p>
            <a:endParaRPr lang="en-US" dirty="0"/>
          </a:p>
        </p:txBody>
      </p:sp>
      <p:sp>
        <p:nvSpPr>
          <p:cNvPr id="4" name="Slide Number Placeholder 3">
            <a:extLst>
              <a:ext uri="{FF2B5EF4-FFF2-40B4-BE49-F238E27FC236}">
                <a16:creationId xmlns:a16="http://schemas.microsoft.com/office/drawing/2014/main" id="{EE6641B8-FC1C-4C01-BDA8-2FDEE38EE1EC}"/>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F8DECA6E-672A-4DCF-8287-9FDE96C3C220}"/>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67C40B0B-DEA2-4E68-BDD5-D6DC977CCFFE}"/>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07287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40E08-CCA3-4D3E-AEAE-A7FACF56B421}"/>
              </a:ext>
            </a:extLst>
          </p:cNvPr>
          <p:cNvSpPr>
            <a:spLocks noGrp="1"/>
          </p:cNvSpPr>
          <p:nvPr>
            <p:ph type="title"/>
          </p:nvPr>
        </p:nvSpPr>
        <p:spPr>
          <a:xfrm>
            <a:off x="914401" y="685801"/>
            <a:ext cx="10361084" cy="798983"/>
          </a:xfrm>
        </p:spPr>
        <p:txBody>
          <a:bodyPr/>
          <a:lstStyle/>
          <a:p>
            <a:r>
              <a:rPr lang="en-US" sz="2800" dirty="0"/>
              <a:t>Participants in the IEEE-SA “individual process” shall</a:t>
            </a:r>
            <a:br>
              <a:rPr lang="en-US" sz="2800" dirty="0"/>
            </a:br>
            <a:r>
              <a:rPr lang="en-US" sz="2800" dirty="0"/>
              <a:t>act independently of others, including employers</a:t>
            </a:r>
          </a:p>
        </p:txBody>
      </p:sp>
      <p:sp>
        <p:nvSpPr>
          <p:cNvPr id="3" name="Content Placeholder 2">
            <a:extLst>
              <a:ext uri="{FF2B5EF4-FFF2-40B4-BE49-F238E27FC236}">
                <a16:creationId xmlns:a16="http://schemas.microsoft.com/office/drawing/2014/main" id="{F526F47A-3B9D-4696-A759-6B3DFB860B77}"/>
              </a:ext>
            </a:extLst>
          </p:cNvPr>
          <p:cNvSpPr>
            <a:spLocks noGrp="1"/>
          </p:cNvSpPr>
          <p:nvPr>
            <p:ph idx="1"/>
          </p:nvPr>
        </p:nvSpPr>
        <p:spPr>
          <a:xfrm>
            <a:off x="914401" y="1700809"/>
            <a:ext cx="10361084" cy="4393606"/>
          </a:xfrm>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a:p>
            <a:endParaRPr lang="en-US" dirty="0"/>
          </a:p>
        </p:txBody>
      </p:sp>
      <p:sp>
        <p:nvSpPr>
          <p:cNvPr id="4" name="Slide Number Placeholder 3">
            <a:extLst>
              <a:ext uri="{FF2B5EF4-FFF2-40B4-BE49-F238E27FC236}">
                <a16:creationId xmlns:a16="http://schemas.microsoft.com/office/drawing/2014/main" id="{59D86CC0-33BF-4C00-A7A4-C5103662E342}"/>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96261505-27DD-41D0-8E2B-B9D15FA0F58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FE19497-391C-4125-BC18-B393DE4B555B}"/>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391688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A7BD1-9BED-4378-8F03-6216A076641D}"/>
              </a:ext>
            </a:extLst>
          </p:cNvPr>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a:extLst>
              <a:ext uri="{FF2B5EF4-FFF2-40B4-BE49-F238E27FC236}">
                <a16:creationId xmlns:a16="http://schemas.microsoft.com/office/drawing/2014/main" id="{895D588B-82FF-4BB6-9D77-8D907E5547A7}"/>
              </a:ext>
            </a:extLst>
          </p:cNvPr>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a:p>
            <a:endParaRPr lang="en-US" dirty="0"/>
          </a:p>
        </p:txBody>
      </p:sp>
      <p:sp>
        <p:nvSpPr>
          <p:cNvPr id="4" name="Slide Number Placeholder 3">
            <a:extLst>
              <a:ext uri="{FF2B5EF4-FFF2-40B4-BE49-F238E27FC236}">
                <a16:creationId xmlns:a16="http://schemas.microsoft.com/office/drawing/2014/main" id="{2D1327A7-BCDD-471B-880B-68C5DC7672EC}"/>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28F3C2B7-DAF1-4549-9719-366CD8CE2C6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E9DF7CC4-8212-49D5-BF5F-10757093C41C}"/>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95890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D9D7-C959-48E2-8347-87FB53507919}"/>
              </a:ext>
            </a:extLst>
          </p:cNvPr>
          <p:cNvSpPr>
            <a:spLocks noGrp="1"/>
          </p:cNvSpPr>
          <p:nvPr>
            <p:ph type="title"/>
          </p:nvPr>
        </p:nvSpPr>
        <p:spPr/>
        <p:txBody>
          <a:bodyPr/>
          <a:lstStyle/>
          <a:p>
            <a:r>
              <a:rPr lang="en-US" dirty="0"/>
              <a:t>IEEE SA Policy Documents</a:t>
            </a:r>
          </a:p>
        </p:txBody>
      </p:sp>
      <p:sp>
        <p:nvSpPr>
          <p:cNvPr id="3" name="Content Placeholder 2">
            <a:extLst>
              <a:ext uri="{FF2B5EF4-FFF2-40B4-BE49-F238E27FC236}">
                <a16:creationId xmlns:a16="http://schemas.microsoft.com/office/drawing/2014/main" id="{E82EEE88-48DE-4859-8699-DF7E4EC8F6ED}"/>
              </a:ext>
            </a:extLst>
          </p:cNvPr>
          <p:cNvSpPr>
            <a:spLocks noGrp="1"/>
          </p:cNvSpPr>
          <p:nvPr>
            <p:ph idx="1"/>
          </p:nvPr>
        </p:nvSpPr>
        <p:spPr>
          <a:xfrm>
            <a:off x="914401" y="1751013"/>
            <a:ext cx="10361084" cy="4343401"/>
          </a:xfrm>
        </p:spPr>
        <p:txBody>
          <a:bodyPr/>
          <a:lstStyle/>
          <a:p>
            <a:r>
              <a:rPr lang="en-US" dirty="0"/>
              <a:t>IEEE Code of Ethics</a:t>
            </a:r>
          </a:p>
          <a:p>
            <a:pPr lvl="1"/>
            <a:r>
              <a:rPr lang="en-US" dirty="0">
                <a:hlinkClick r:id="rId2"/>
              </a:rPr>
              <a:t>http://www.ieee.org/about/corporate/governance/p7-8.html</a:t>
            </a:r>
            <a:r>
              <a:rPr lang="en-US" dirty="0"/>
              <a:t> </a:t>
            </a:r>
          </a:p>
          <a:p>
            <a:r>
              <a:rPr lang="en-US" dirty="0"/>
              <a:t>IEEE Standards Association (IEEE-SA) Affiliation FAQ</a:t>
            </a:r>
          </a:p>
          <a:p>
            <a:pPr lvl="1"/>
            <a:r>
              <a:rPr lang="en-US" dirty="0">
                <a:hlinkClick r:id="rId3"/>
              </a:rPr>
              <a:t>http://standards.ieee.org/faqs/affiliation.html</a:t>
            </a:r>
            <a:r>
              <a:rPr lang="en-US" dirty="0"/>
              <a:t> </a:t>
            </a:r>
          </a:p>
          <a:p>
            <a:r>
              <a:rPr lang="en-US" dirty="0"/>
              <a:t>Antitrust and Competition Policy</a:t>
            </a:r>
          </a:p>
          <a:p>
            <a:pPr lvl="1"/>
            <a:r>
              <a:rPr lang="en-US" dirty="0">
                <a:hlinkClick r:id="rId4"/>
              </a:rPr>
              <a:t>http://standards.ieee.org/resources/antitrust-guidelines.pdf</a:t>
            </a:r>
            <a:r>
              <a:rPr lang="en-US" dirty="0"/>
              <a:t>  </a:t>
            </a:r>
            <a:endParaRPr lang="en-US" dirty="0">
              <a:hlinkClick r:id="rId5"/>
            </a:endParaRPr>
          </a:p>
          <a:p>
            <a:r>
              <a:rPr lang="en-US" dirty="0"/>
              <a:t>Letter of Assurance Form</a:t>
            </a:r>
          </a:p>
          <a:p>
            <a:pPr lvl="1"/>
            <a:r>
              <a:rPr lang="en-US" dirty="0">
                <a:hlinkClick r:id="rId6"/>
              </a:rPr>
              <a:t>http://standards.ieee.org/develop/policies/bylaws/sect6-7.html#loa</a:t>
            </a:r>
            <a:r>
              <a:rPr lang="en-US" dirty="0"/>
              <a:t> </a:t>
            </a:r>
          </a:p>
          <a:p>
            <a:pPr lvl="1"/>
            <a:r>
              <a:rPr lang="en-US" dirty="0">
                <a:hlinkClick r:id="rId5"/>
              </a:rPr>
              <a:t>https://development.standards.ieee.org/myproject/Public//mytools/mob/loa.pdf</a:t>
            </a:r>
          </a:p>
          <a:p>
            <a:r>
              <a:rPr lang="en-US" dirty="0"/>
              <a:t>IEEE-SA Patent Committee FAQ &amp; Patent slides</a:t>
            </a:r>
          </a:p>
          <a:p>
            <a:pPr lvl="1"/>
            <a:r>
              <a:rPr lang="en-US" dirty="0">
                <a:hlinkClick r:id="rId7"/>
              </a:rPr>
              <a:t>http://standards.ieee.org/board/pat/faq.pdf</a:t>
            </a:r>
            <a:r>
              <a:rPr lang="en-US" dirty="0"/>
              <a:t> and </a:t>
            </a:r>
            <a:r>
              <a:rPr lang="en-US" dirty="0">
                <a:hlinkClick r:id="rId5"/>
              </a:rPr>
              <a:t>http://standards.ieee.org/board/pat/pat-slideset.ppt</a:t>
            </a:r>
            <a:r>
              <a:rPr lang="en-US" dirty="0"/>
              <a:t> </a:t>
            </a:r>
          </a:p>
          <a:p>
            <a:pPr>
              <a:buNone/>
            </a:pPr>
            <a:endParaRPr lang="en-GB" sz="1200" dirty="0"/>
          </a:p>
          <a:p>
            <a:endParaRPr lang="en-US" dirty="0"/>
          </a:p>
        </p:txBody>
      </p:sp>
      <p:sp>
        <p:nvSpPr>
          <p:cNvPr id="4" name="Slide Number Placeholder 3">
            <a:extLst>
              <a:ext uri="{FF2B5EF4-FFF2-40B4-BE49-F238E27FC236}">
                <a16:creationId xmlns:a16="http://schemas.microsoft.com/office/drawing/2014/main" id="{860BF99C-1593-4E31-B040-51A5B30284AC}"/>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BBAD4E8E-71BA-45BE-9C0D-60E8520D27E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33E165B6-163C-4F2F-A330-74EE3956B570}"/>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1935525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a:xfrm>
            <a:off x="914400" y="1830391"/>
            <a:ext cx="10798223" cy="4264024"/>
          </a:xfrm>
        </p:spPr>
        <p:txBody>
          <a:bodyPr/>
          <a:lstStyle/>
          <a:p>
            <a:pPr lvl="0" defTabSz="914400" eaLnBrk="0" hangingPunct="0">
              <a:spcBef>
                <a:spcPct val="20000"/>
              </a:spcBef>
              <a:buClrTx/>
              <a:buSzTx/>
              <a:buFontTx/>
              <a:buChar char="•"/>
              <a:defRPr/>
            </a:pPr>
            <a:endParaRPr lang="en-US" dirty="0"/>
          </a:p>
          <a:p>
            <a:pPr lvl="0" defTabSz="914400" eaLnBrk="0" hangingPunct="0">
              <a:spcBef>
                <a:spcPct val="20000"/>
              </a:spcBef>
              <a:buClrTx/>
              <a:buSzTx/>
              <a:buFontTx/>
              <a:buChar char="•"/>
              <a:defRPr/>
            </a:pPr>
            <a:r>
              <a:rPr lang="en-US" dirty="0"/>
              <a:t>The current version of the IEEE-SA Standards Board Bylaws is available at: </a:t>
            </a:r>
          </a:p>
          <a:p>
            <a:pPr lvl="1" defTabSz="914400" eaLnBrk="0" hangingPunct="0">
              <a:spcBef>
                <a:spcPct val="20000"/>
              </a:spcBef>
              <a:buClrTx/>
              <a:buSzTx/>
              <a:defRPr/>
            </a:pPr>
            <a:r>
              <a:rPr lang="en-US" sz="2400" dirty="0">
                <a:hlinkClick r:id="rId3"/>
              </a:rPr>
              <a:t>http://standards.ieee.org/develop/policies/bylaws/index.html</a:t>
            </a:r>
            <a:r>
              <a:rPr lang="en-US" sz="2400" dirty="0"/>
              <a:t> (HTML version) </a:t>
            </a:r>
          </a:p>
          <a:p>
            <a:pPr lvl="1" defTabSz="914400" eaLnBrk="0" hangingPunct="0">
              <a:spcBef>
                <a:spcPct val="20000"/>
              </a:spcBef>
              <a:buClrTx/>
              <a:buSzTx/>
              <a:defRPr/>
            </a:pPr>
            <a:r>
              <a:rPr lang="en-US" sz="2400" dirty="0">
                <a:hlinkClick r:id="rId4"/>
              </a:rPr>
              <a:t>http://standards.ieee.org/develop/policies/bylaws/sb_bylaws.pdf</a:t>
            </a:r>
            <a:r>
              <a:rPr lang="en-US" sz="2400" dirty="0"/>
              <a:t> (PDF version)</a:t>
            </a:r>
            <a:r>
              <a:rPr lang="en-US" sz="1800" dirty="0"/>
              <a:t> </a:t>
            </a:r>
          </a:p>
          <a:p>
            <a:pPr lvl="0" defTabSz="914400" eaLnBrk="0" hangingPunct="0">
              <a:spcBef>
                <a:spcPct val="20000"/>
              </a:spcBef>
              <a:buClrTx/>
              <a:buSzTx/>
              <a:defRPr/>
            </a:pPr>
            <a:br>
              <a:rPr lang="en-US" sz="1600" dirty="0"/>
            </a:br>
            <a:endParaRPr lang="en-US" sz="1600" dirty="0"/>
          </a:p>
          <a:p>
            <a:pPr lvl="0" defTabSz="914400" eaLnBrk="0" hangingPunct="0">
              <a:spcBef>
                <a:spcPct val="20000"/>
              </a:spcBef>
              <a:buClrTx/>
              <a:buSzTx/>
              <a:buFontTx/>
              <a:buChar char="•"/>
              <a:defRPr/>
            </a:pPr>
            <a:r>
              <a:rPr lang="en-US" dirty="0"/>
              <a:t>The current version of the IEEE-SA Standards Board Operations Manual is available at: </a:t>
            </a:r>
          </a:p>
          <a:p>
            <a:pPr lvl="1" defTabSz="914400" eaLnBrk="0" hangingPunct="0">
              <a:spcBef>
                <a:spcPct val="20000"/>
              </a:spcBef>
              <a:buClrTx/>
              <a:buSzTx/>
              <a:defRPr/>
            </a:pPr>
            <a:r>
              <a:rPr lang="en-US" sz="2400" dirty="0">
                <a:hlinkClick r:id="rId5"/>
              </a:rPr>
              <a:t>http://standards.ieee.org/develop/policies/opman/index.html</a:t>
            </a:r>
            <a:r>
              <a:rPr lang="en-US" sz="2400" dirty="0"/>
              <a:t> (HTML version) </a:t>
            </a:r>
          </a:p>
          <a:p>
            <a:pPr lvl="1" defTabSz="914400" eaLnBrk="0" hangingPunct="0">
              <a:spcBef>
                <a:spcPct val="20000"/>
              </a:spcBef>
              <a:buClrTx/>
              <a:buSzTx/>
              <a:defRPr/>
            </a:pPr>
            <a:r>
              <a:rPr lang="en-US" sz="2400" dirty="0">
                <a:hlinkClick r:id="rId6"/>
              </a:rPr>
              <a:t>http://standards.ieee.org/develop/policies/opman/sb_om.pdf</a:t>
            </a:r>
            <a:r>
              <a:rPr lang="en-US" sz="2400" dirty="0"/>
              <a:t> (PDF version) </a:t>
            </a:r>
          </a:p>
          <a:p>
            <a:pPr lvl="0" defTabSz="914400" eaLnBrk="0" hangingPunct="0">
              <a:spcBef>
                <a:spcPct val="20000"/>
              </a:spcBef>
              <a:buClrTx/>
              <a:buSzTx/>
              <a:defRPr/>
            </a:pPr>
            <a:endParaRPr lang="en-GB" sz="1200"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66467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1" y="2708920"/>
            <a:ext cx="10361084" cy="3385494"/>
          </a:xfrm>
        </p:spPr>
        <p:txBody>
          <a:bodyPr/>
          <a:lstStyle/>
          <a:p>
            <a:pPr algn="ctr">
              <a:lnSpc>
                <a:spcPct val="90000"/>
              </a:lnSpc>
              <a:buFontTx/>
              <a:buNone/>
            </a:pPr>
            <a:r>
              <a:rPr lang="en-US" altLang="en-US" sz="3600" dirty="0">
                <a:cs typeface="Times New Roman" panose="02020603050405020304" pitchFamily="18" charset="0"/>
              </a:rPr>
              <a:t>July Electronic Meeting Agenda </a:t>
            </a:r>
          </a:p>
          <a:p>
            <a:pPr algn="ctr">
              <a:lnSpc>
                <a:spcPct val="90000"/>
              </a:lnSpc>
              <a:buFontTx/>
              <a:buNone/>
            </a:pPr>
            <a:r>
              <a:rPr lang="en-US" altLang="en-US" sz="3600" dirty="0">
                <a:cs typeface="Times New Roman" panose="02020603050405020304" pitchFamily="18" charset="0"/>
              </a:rPr>
              <a:t>And telecons meetings running between July and Sep. 2021 electronic meetings</a:t>
            </a:r>
            <a:endParaRPr lang="en-US" altLang="en-US" sz="2000" dirty="0">
              <a:cs typeface="Times New Roman" panose="02020603050405020304" pitchFamily="18" charset="0"/>
            </a:endParaRPr>
          </a:p>
          <a:p>
            <a:pPr marL="1524000">
              <a:lnSpc>
                <a:spcPct val="90000"/>
              </a:lnSpc>
              <a:buFontTx/>
              <a:buNone/>
            </a:pPr>
            <a:r>
              <a:rPr lang="en-US" altLang="en-US" sz="2000" dirty="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 Corporation)</a:t>
            </a:r>
          </a:p>
          <a:p>
            <a:pPr marL="1524000">
              <a:lnSpc>
                <a:spcPct val="90000"/>
              </a:lnSpc>
            </a:pPr>
            <a:r>
              <a:rPr lang="en-US" altLang="en-US" sz="2000" dirty="0">
                <a:cs typeface="Times New Roman" panose="02020603050405020304" pitchFamily="18" charset="0"/>
              </a:rPr>
              <a:t>Vice Chair: </a:t>
            </a:r>
            <a:r>
              <a:rPr lang="en-US" altLang="en-US" sz="2000" b="0" dirty="0">
                <a:cs typeface="Times New Roman" panose="02020603050405020304" pitchFamily="18" charset="0"/>
              </a:rPr>
              <a:t>Assaf Kasher </a:t>
            </a:r>
            <a:r>
              <a:rPr lang="en-US" altLang="en-US" sz="1600" b="0" dirty="0">
                <a:cs typeface="Times New Roman" panose="02020603050405020304" pitchFamily="18" charset="0"/>
              </a:rPr>
              <a:t>(Qualcomm)</a:t>
            </a:r>
          </a:p>
          <a:p>
            <a:pPr marL="1524000">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a:cs typeface="Times New Roman" panose="02020603050405020304" pitchFamily="18" charset="0"/>
              </a:rPr>
              <a:t>(</a:t>
            </a:r>
            <a:r>
              <a:rPr lang="en-US" altLang="en-US" sz="1600" b="0" dirty="0" err="1">
                <a:cs typeface="Times New Roman" panose="02020603050405020304" pitchFamily="18" charset="0"/>
              </a:rPr>
              <a:t>MediaTek</a:t>
            </a:r>
            <a:r>
              <a:rPr lang="en-US" altLang="en-US" sz="1600" b="0" dirty="0">
                <a:cs typeface="Times New Roman" panose="02020603050405020304" pitchFamily="18" charset="0"/>
              </a:rPr>
              <a:t>), </a:t>
            </a:r>
            <a:r>
              <a:rPr lang="en-US" altLang="en-US" sz="2000" b="0" dirty="0">
                <a:cs typeface="Times New Roman" panose="02020603050405020304" pitchFamily="18" charset="0"/>
              </a:rPr>
              <a:t>Roy Want </a:t>
            </a:r>
            <a:r>
              <a:rPr lang="en-US" altLang="en-US" sz="1600" b="0" dirty="0">
                <a:cs typeface="Times New Roman" panose="02020603050405020304" pitchFamily="18" charset="0"/>
              </a:rPr>
              <a:t>(Google)</a:t>
            </a:r>
          </a:p>
          <a:p>
            <a:pPr marL="1524000">
              <a:lnSpc>
                <a:spcPct val="90000"/>
              </a:lnSpc>
              <a:buFontTx/>
              <a:buNone/>
            </a:pPr>
            <a:r>
              <a:rPr lang="en-US" altLang="en-US" sz="2000" dirty="0">
                <a:cs typeface="Times New Roman" panose="02020603050405020304" pitchFamily="18" charset="0"/>
              </a:rPr>
              <a:t>Secretary</a:t>
            </a:r>
            <a:r>
              <a:rPr lang="en-US" altLang="en-US" sz="2000" b="0" dirty="0">
                <a:cs typeface="Times New Roman" panose="02020603050405020304" pitchFamily="18" charset="0"/>
              </a:rPr>
              <a:t>: Assaf Kasher </a:t>
            </a:r>
            <a:r>
              <a:rPr lang="en-US" altLang="en-US" sz="1600" b="0" dirty="0">
                <a:cs typeface="Times New Roman" panose="02020603050405020304" pitchFamily="18" charset="0"/>
              </a:rPr>
              <a:t>(Qualcomm)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7" name="Title 1"/>
          <p:cNvSpPr>
            <a:spLocks noGrp="1"/>
          </p:cNvSpPr>
          <p:nvPr>
            <p:ph type="title"/>
          </p:nvPr>
        </p:nvSpPr>
        <p:spPr>
          <a:xfrm>
            <a:off x="914401" y="685801"/>
            <a:ext cx="10361084" cy="1663079"/>
          </a:xfrm>
        </p:spPr>
        <p:txBody>
          <a:bodyPr/>
          <a:lstStyle/>
          <a:p>
            <a:r>
              <a:rPr lang="en-US" altLang="en-US" sz="4000" dirty="0">
                <a:solidFill>
                  <a:srgbClr val="0000FF"/>
                </a:solidFill>
                <a:cs typeface="Times New Roman" panose="02020603050405020304" pitchFamily="18" charset="0"/>
              </a:rPr>
              <a:t>IEEE 802.11</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Task Group AZ</a:t>
            </a:r>
            <a:br>
              <a:rPr lang="en-US" altLang="en-US" sz="4000" dirty="0">
                <a:solidFill>
                  <a:srgbClr val="0000FF"/>
                </a:solidFill>
                <a:cs typeface="Times New Roman" panose="02020603050405020304" pitchFamily="18" charset="0"/>
              </a:rPr>
            </a:br>
            <a:r>
              <a:rPr lang="en-US" altLang="en-US" sz="4000" dirty="0">
                <a:solidFill>
                  <a:srgbClr val="0000FF"/>
                </a:solidFill>
                <a:cs typeface="Times New Roman" panose="02020603050405020304" pitchFamily="18" charset="0"/>
              </a:rPr>
              <a:t>Next Generation Positioning </a:t>
            </a:r>
            <a:endParaRPr lang="en-US" sz="4000" dirty="0"/>
          </a:p>
        </p:txBody>
      </p:sp>
    </p:spTree>
    <p:extLst>
      <p:ext uri="{BB962C8B-B14F-4D97-AF65-F5344CB8AC3E}">
        <p14:creationId xmlns:p14="http://schemas.microsoft.com/office/powerpoint/2010/main" val="1558500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EAFFD-A63C-4806-B36A-FDB3DA79B804}"/>
              </a:ext>
            </a:extLst>
          </p:cNvPr>
          <p:cNvSpPr>
            <a:spLocks noGrp="1"/>
          </p:cNvSpPr>
          <p:nvPr>
            <p:ph type="title"/>
          </p:nvPr>
        </p:nvSpPr>
        <p:spPr/>
        <p:txBody>
          <a:bodyPr/>
          <a:lstStyle/>
          <a:p>
            <a:r>
              <a:rPr lang="en-US" dirty="0"/>
              <a:t>IEEE 802 Ground Rules</a:t>
            </a:r>
          </a:p>
        </p:txBody>
      </p:sp>
      <p:sp>
        <p:nvSpPr>
          <p:cNvPr id="3" name="Content Placeholder 2">
            <a:extLst>
              <a:ext uri="{FF2B5EF4-FFF2-40B4-BE49-F238E27FC236}">
                <a16:creationId xmlns:a16="http://schemas.microsoft.com/office/drawing/2014/main" id="{AA2E66CF-1199-4401-85E7-EC54CBC31898}"/>
              </a:ext>
            </a:extLst>
          </p:cNvPr>
          <p:cNvSpPr>
            <a:spLocks noGrp="1"/>
          </p:cNvSpPr>
          <p:nvPr>
            <p:ph idx="1"/>
          </p:nvPr>
        </p:nvSpPr>
        <p:spPr/>
        <p:txBody>
          <a:bodyPr/>
          <a:lstStyle/>
          <a:p>
            <a:pPr indent="-457200">
              <a:buFont typeface="Arial" panose="020B0604020202020204" pitchFamily="34" charset="0"/>
              <a:buChar char="•"/>
            </a:pPr>
            <a:r>
              <a:rPr lang="en-US" dirty="0">
                <a:cs typeface="DejaVu Sans" pitchFamily="34" charset="0"/>
              </a:rPr>
              <a:t>Respect … give it, get it</a:t>
            </a:r>
          </a:p>
          <a:p>
            <a:pPr indent="-457200">
              <a:buFont typeface="Arial" panose="020B0604020202020204" pitchFamily="34" charset="0"/>
              <a:buChar char="•"/>
            </a:pPr>
            <a:r>
              <a:rPr lang="en-US" dirty="0">
                <a:cs typeface="DejaVu Sans" pitchFamily="34" charset="0"/>
              </a:rPr>
              <a:t>NO product pitches</a:t>
            </a:r>
          </a:p>
          <a:p>
            <a:pPr indent="-457200">
              <a:buFont typeface="Arial" panose="020B0604020202020204" pitchFamily="34" charset="0"/>
              <a:buChar char="•"/>
            </a:pPr>
            <a:r>
              <a:rPr lang="en-US" dirty="0">
                <a:cs typeface="DejaVu Sans" pitchFamily="34" charset="0"/>
              </a:rPr>
              <a:t>NO corporate pitches</a:t>
            </a:r>
          </a:p>
          <a:p>
            <a:pPr indent="-457200">
              <a:buFont typeface="Arial" panose="020B0604020202020204" pitchFamily="34" charset="0"/>
              <a:buChar char="•"/>
            </a:pPr>
            <a:r>
              <a:rPr lang="en-US" dirty="0">
                <a:cs typeface="DejaVu Sans" pitchFamily="34" charset="0"/>
              </a:rPr>
              <a:t>NO prices</a:t>
            </a:r>
          </a:p>
          <a:p>
            <a:pPr indent="-457200">
              <a:buFont typeface="Arial" panose="020B0604020202020204" pitchFamily="34" charset="0"/>
              <a:buChar char="•"/>
            </a:pPr>
            <a:r>
              <a:rPr lang="en-US" dirty="0">
                <a:cs typeface="DejaVu Sans" pitchFamily="34" charset="0"/>
              </a:rPr>
              <a:t>NO restrictive notices – (no confidentially notices in email)</a:t>
            </a:r>
          </a:p>
          <a:p>
            <a:pPr indent="-457200">
              <a:buFont typeface="Arial" panose="020B0604020202020204" pitchFamily="34" charset="0"/>
              <a:buChar char="•"/>
            </a:pPr>
            <a:r>
              <a:rPr lang="en-US" dirty="0">
                <a:cs typeface="DejaVu Sans" pitchFamily="34" charset="0"/>
              </a:rPr>
              <a:t>Presentations must be openly available</a:t>
            </a:r>
          </a:p>
          <a:p>
            <a:endParaRPr lang="en-US" dirty="0"/>
          </a:p>
        </p:txBody>
      </p:sp>
      <p:sp>
        <p:nvSpPr>
          <p:cNvPr id="4" name="Slide Number Placeholder 3">
            <a:extLst>
              <a:ext uri="{FF2B5EF4-FFF2-40B4-BE49-F238E27FC236}">
                <a16:creationId xmlns:a16="http://schemas.microsoft.com/office/drawing/2014/main" id="{2F38F93E-E7B4-4037-B49B-013B2239B90B}"/>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2DC6924C-5B2A-4369-BAF1-60422B9B5FC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34D0F77-3728-49EB-902A-704204CA4083}"/>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965735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60AC-FC90-43B0-A5DF-6AE8F7E48DA7}"/>
              </a:ext>
            </a:extLst>
          </p:cNvPr>
          <p:cNvSpPr>
            <a:spLocks noGrp="1"/>
          </p:cNvSpPr>
          <p:nvPr>
            <p:ph type="title"/>
          </p:nvPr>
        </p:nvSpPr>
        <p:spPr>
          <a:xfrm>
            <a:off x="914401" y="685801"/>
            <a:ext cx="10361084" cy="763591"/>
          </a:xfrm>
        </p:spPr>
        <p:txBody>
          <a:bodyPr/>
          <a:lstStyle/>
          <a:p>
            <a:r>
              <a:rPr lang="en-US" dirty="0"/>
              <a:t>IEEE 802 Rules Documents </a:t>
            </a:r>
          </a:p>
        </p:txBody>
      </p:sp>
      <p:sp>
        <p:nvSpPr>
          <p:cNvPr id="3" name="Content Placeholder 2">
            <a:extLst>
              <a:ext uri="{FF2B5EF4-FFF2-40B4-BE49-F238E27FC236}">
                <a16:creationId xmlns:a16="http://schemas.microsoft.com/office/drawing/2014/main" id="{53129AE0-154C-44C2-BB01-C9AED5640D70}"/>
              </a:ext>
            </a:extLst>
          </p:cNvPr>
          <p:cNvSpPr>
            <a:spLocks noGrp="1"/>
          </p:cNvSpPr>
          <p:nvPr>
            <p:ph idx="1"/>
          </p:nvPr>
        </p:nvSpPr>
        <p:spPr>
          <a:xfrm>
            <a:off x="914401" y="1340768"/>
            <a:ext cx="10361084" cy="4768080"/>
          </a:xfrm>
        </p:spPr>
        <p:txBody>
          <a:bodyPr/>
          <a:lstStyle/>
          <a:p>
            <a:r>
              <a:rPr lang="en-US" sz="2000" dirty="0"/>
              <a:t>IEEE 802 Policies &amp; Procedures (Approved June 2014)</a:t>
            </a:r>
          </a:p>
          <a:p>
            <a:pPr lvl="1"/>
            <a:r>
              <a:rPr lang="en-US" sz="1800" dirty="0">
                <a:hlinkClick r:id="rId2"/>
              </a:rPr>
              <a:t>http://standards.ieee.org/board/aud/LMSC.pdf</a:t>
            </a:r>
            <a:endParaRPr lang="en-US" sz="1800" dirty="0"/>
          </a:p>
          <a:p>
            <a:r>
              <a:rPr lang="en-US" sz="2000" dirty="0"/>
              <a:t>IEEE 802 Operations Manual (Approved 4 August 2020)</a:t>
            </a:r>
          </a:p>
          <a:p>
            <a:pPr lvl="1">
              <a:lnSpc>
                <a:spcPct val="80000"/>
              </a:lnSpc>
              <a:defRPr/>
            </a:pPr>
            <a:r>
              <a:rPr lang="en-US" altLang="en-US" sz="1800" dirty="0">
                <a:hlinkClick r:id="rId3"/>
              </a:rPr>
              <a:t>https://mentor.ieee.org/802-ec/dcn/17/ec-17-0090-24-0PNP-ieee-802-lmsc-operations-manual.pdf</a:t>
            </a:r>
            <a:endParaRPr lang="en-US" altLang="en-US" sz="1800" dirty="0"/>
          </a:p>
          <a:p>
            <a:pPr>
              <a:lnSpc>
                <a:spcPct val="80000"/>
              </a:lnSpc>
              <a:defRPr/>
            </a:pPr>
            <a:r>
              <a:rPr lang="en-US" sz="2000" dirty="0"/>
              <a:t>IEEE 802 Working Group Policies &amp; Procedures (29 July 2016)</a:t>
            </a:r>
            <a:r>
              <a:rPr lang="en-US" altLang="en-US" sz="2000" dirty="0"/>
              <a:t> </a:t>
            </a:r>
          </a:p>
          <a:p>
            <a:pPr lvl="1"/>
            <a:r>
              <a:rPr lang="en-US" altLang="en-US" sz="1800" dirty="0">
                <a:hlinkClick r:id="rId4"/>
              </a:rPr>
              <a:t>http://www.ieee802.org/PNP/approved/IEEE_802_WG_PandP_v19.pdf</a:t>
            </a:r>
            <a:r>
              <a:rPr lang="en-US" altLang="en-US" sz="1800" dirty="0"/>
              <a:t> </a:t>
            </a:r>
          </a:p>
          <a:p>
            <a:r>
              <a:rPr lang="en-US" sz="2000" dirty="0"/>
              <a:t>IEEE 802 LMSC Chair's Guidelines (Approved 15 November 2019)</a:t>
            </a:r>
            <a:endParaRPr lang="en-US" sz="2000" dirty="0">
              <a:hlinkClick r:id="rId5"/>
            </a:endParaRPr>
          </a:p>
          <a:p>
            <a:pPr lvl="1"/>
            <a:r>
              <a:rPr lang="en-US" sz="1800" dirty="0">
                <a:hlinkClick r:id="rId3"/>
              </a:rPr>
              <a:t>https://mentor.ieee.org/802-ec/dcn/17/ec-17-0120-29-0PNP-ieee-802-lmsc-chairs-guidelines.pdf</a:t>
            </a:r>
            <a:r>
              <a:rPr lang="en-US" sz="1800" dirty="0"/>
              <a:t> </a:t>
            </a:r>
          </a:p>
          <a:p>
            <a:r>
              <a:rPr lang="en-US" sz="2000" dirty="0"/>
              <a:t>Participation in IEEE 802 Meetings</a:t>
            </a:r>
          </a:p>
          <a:p>
            <a:pPr lvl="1"/>
            <a:r>
              <a:rPr lang="en-US" sz="1800" u="sng" dirty="0">
                <a:hlinkClick r:id="rId6"/>
              </a:rPr>
              <a:t>https://mentor.ieee.org/802-ec/dcn/17/ec-17-0093-05-0PNP-ieee-802-participation-slide-ppt.ppt</a:t>
            </a:r>
            <a:endParaRPr lang="en-US" sz="1800" u="sng" dirty="0"/>
          </a:p>
          <a:p>
            <a:pPr lvl="1"/>
            <a:endParaRPr lang="en-US" sz="1600" dirty="0"/>
          </a:p>
          <a:p>
            <a:r>
              <a:rPr lang="en-US" sz="1600" dirty="0"/>
              <a:t>Policies and Procedures hierarchy: </a:t>
            </a:r>
            <a:r>
              <a:rPr lang="en-US" sz="1600" b="0" dirty="0">
                <a:hlinkClick r:id="rId7"/>
              </a:rPr>
              <a:t>http://www.ieee802.org/11/Rules/rules.shtml</a:t>
            </a:r>
            <a:endParaRPr lang="en-US" sz="1600" b="0" dirty="0"/>
          </a:p>
          <a:p>
            <a:pPr marL="342900" lvl="1" indent="-342900">
              <a:buFontTx/>
              <a:buChar char="•"/>
            </a:pPr>
            <a:r>
              <a:rPr lang="en-US" altLang="en-US" sz="1600" b="1" dirty="0"/>
              <a:t>IEEE 802 Procedural document website: </a:t>
            </a:r>
            <a:r>
              <a:rPr lang="en-US" altLang="en-US" sz="1600" dirty="0">
                <a:hlinkClick r:id="rId8"/>
              </a:rPr>
              <a:t>http://www.ieee802.org/devdocs.shtml</a:t>
            </a:r>
            <a:endParaRPr lang="en-US" altLang="en-US" sz="1600" dirty="0"/>
          </a:p>
        </p:txBody>
      </p:sp>
      <p:sp>
        <p:nvSpPr>
          <p:cNvPr id="4" name="Slide Number Placeholder 3">
            <a:extLst>
              <a:ext uri="{FF2B5EF4-FFF2-40B4-BE49-F238E27FC236}">
                <a16:creationId xmlns:a16="http://schemas.microsoft.com/office/drawing/2014/main" id="{F7AB0DEE-B75D-4F9D-8547-3D3A0FCBB9A3}"/>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0F91ADEB-41AD-4208-8901-68E8AF7B8E9E}"/>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AC68828-28ED-4DFE-BE1B-A085FB5C0529}"/>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514986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p:txBody>
          <a:bodyPr/>
          <a:lstStyle/>
          <a:p>
            <a:r>
              <a:rPr lang="en-US" dirty="0"/>
              <a:t>IEEE 802.11 Rules Document </a:t>
            </a:r>
          </a:p>
        </p:txBody>
      </p:sp>
      <p:sp>
        <p:nvSpPr>
          <p:cNvPr id="8198" name="Rectangle 3"/>
          <p:cNvSpPr>
            <a:spLocks noGrp="1" noChangeArrowheads="1"/>
          </p:cNvSpPr>
          <p:nvPr>
            <p:ph idx="1"/>
          </p:nvPr>
        </p:nvSpPr>
        <p:spPr>
          <a:noFill/>
        </p:spPr>
        <p:txBody>
          <a:bodyPr/>
          <a:lstStyle/>
          <a:p>
            <a:r>
              <a:rPr lang="en-US" dirty="0"/>
              <a:t>IEEE 802.11 WG Operations Manual (Approved 13 July 2018):</a:t>
            </a:r>
          </a:p>
          <a:p>
            <a:pPr lvl="1"/>
            <a:r>
              <a:rPr lang="en-US" altLang="en-US" dirty="0">
                <a:hlinkClick r:id="rId3"/>
              </a:rPr>
              <a:t>https://mentor.ieee.org/802.11/dcn/14/11-14-0629-22-0000-802-11-operations-manual.docx</a:t>
            </a:r>
            <a:endParaRPr lang="en-US" altLang="en-US" dirty="0"/>
          </a:p>
          <a:p>
            <a:pPr lvl="1"/>
            <a:endParaRPr lang="en-US" altLang="en-US" dirty="0"/>
          </a:p>
          <a:p>
            <a:pPr marL="57150" indent="0"/>
            <a:r>
              <a:rPr lang="en-US" altLang="en-US" dirty="0"/>
              <a:t>No changes since July 2018    </a:t>
            </a:r>
          </a:p>
          <a:p>
            <a:endParaRPr lang="en-US" dirty="0"/>
          </a:p>
        </p:txBody>
      </p:sp>
      <p:sp>
        <p:nvSpPr>
          <p:cNvPr id="2" name="Slide Number Placeholder 1"/>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8195" name="Footer Placeholder 4"/>
          <p:cNvSpPr>
            <a:spLocks noGrp="1"/>
          </p:cNvSpPr>
          <p:nvPr>
            <p:ph type="ftr" idx="14"/>
          </p:nvPr>
        </p:nvSpPr>
        <p:spPr>
          <a:prstGeom prst="rect">
            <a:avLst/>
          </a:prstGeom>
          <a:noFill/>
        </p:spPr>
        <p:txBody>
          <a:bodyPr/>
          <a:lstStyle/>
          <a:p>
            <a:r>
              <a:rPr lang="en-US"/>
              <a:t>Jonathan Segev, Intel corporation</a:t>
            </a:r>
          </a:p>
        </p:txBody>
      </p:sp>
      <p:sp>
        <p:nvSpPr>
          <p:cNvPr id="8194" name="Date Placeholder 3"/>
          <p:cNvSpPr>
            <a:spLocks noGrp="1"/>
          </p:cNvSpPr>
          <p:nvPr>
            <p:ph type="dt" idx="15"/>
          </p:nvPr>
        </p:nvSpPr>
        <p:spPr>
          <a:prstGeom prst="rect">
            <a:avLst/>
          </a:prstGeom>
          <a:noFill/>
        </p:spPr>
        <p:txBody>
          <a:bodyPr/>
          <a:lstStyle/>
          <a:p>
            <a:r>
              <a:rPr lang="en-US"/>
              <a:t>Sep. 2021</a:t>
            </a:r>
          </a:p>
        </p:txBody>
      </p:sp>
    </p:spTree>
    <p:extLst>
      <p:ext uri="{BB962C8B-B14F-4D97-AF65-F5344CB8AC3E}">
        <p14:creationId xmlns:p14="http://schemas.microsoft.com/office/powerpoint/2010/main" val="925929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dirty="0">
                <a:solidFill>
                  <a:schemeClr val="tx2"/>
                </a:solidFill>
              </a:rPr>
              <a:t>July IEEE  Electronic Plenary Meeting Week Agenda</a:t>
            </a:r>
            <a:endParaRPr lang="en-US" dirty="0"/>
          </a:p>
        </p:txBody>
      </p:sp>
      <p:sp>
        <p:nvSpPr>
          <p:cNvPr id="3" name="Content Placeholder 2"/>
          <p:cNvSpPr>
            <a:spLocks noGrp="1"/>
          </p:cNvSpPr>
          <p:nvPr>
            <p:ph idx="1"/>
          </p:nvPr>
        </p:nvSpPr>
        <p:spPr>
          <a:xfrm>
            <a:off x="914401" y="1196752"/>
            <a:ext cx="10361084" cy="511256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for the week (10 min).</a:t>
            </a:r>
          </a:p>
          <a:p>
            <a:pPr algn="just">
              <a:spcBef>
                <a:spcPct val="20000"/>
              </a:spcBef>
              <a:buFontTx/>
              <a:buChar char="•"/>
            </a:pPr>
            <a:r>
              <a:rPr lang="en-US" altLang="en-US" sz="1800" b="0" dirty="0"/>
              <a:t>Review of LB253 CR results and progress. (10min) – Roy </a:t>
            </a:r>
          </a:p>
          <a:p>
            <a:pPr algn="just">
              <a:spcBef>
                <a:spcPct val="20000"/>
              </a:spcBef>
              <a:buFontTx/>
              <a:buChar char="•"/>
            </a:pPr>
            <a:r>
              <a:rPr lang="en-US" altLang="en-US" sz="1800" b="0" dirty="0"/>
              <a:t>Consider approval of previous meeting minutes.</a:t>
            </a:r>
          </a:p>
          <a:p>
            <a:pPr algn="just">
              <a:spcBef>
                <a:spcPct val="20000"/>
              </a:spcBef>
              <a:buFontTx/>
              <a:buChar char="•"/>
            </a:pPr>
            <a:r>
              <a:rPr lang="en-US" altLang="en-US" sz="1800" b="0" dirty="0"/>
              <a:t>Consider motions that met SP threshold from earlier meetings.</a:t>
            </a:r>
          </a:p>
          <a:p>
            <a:pPr algn="just">
              <a:spcBef>
                <a:spcPct val="20000"/>
              </a:spcBef>
              <a:buFontTx/>
              <a:buChar char="•"/>
            </a:pPr>
            <a:r>
              <a:rPr lang="en-US" altLang="en-US" sz="1800" b="0" dirty="0"/>
              <a:t>Review submissions – as permitted.</a:t>
            </a:r>
          </a:p>
          <a:p>
            <a:pPr algn="just">
              <a:spcBef>
                <a:spcPct val="20000"/>
              </a:spcBef>
              <a:buFontTx/>
              <a:buChar char="•"/>
            </a:pPr>
            <a:r>
              <a:rPr lang="en-US" sz="1800" b="0" dirty="0"/>
              <a:t>Consider ballot completion and recirculation – 20min special order</a:t>
            </a:r>
          </a:p>
          <a:p>
            <a:pPr algn="just">
              <a:spcBef>
                <a:spcPct val="20000"/>
              </a:spcBef>
              <a:buFontTx/>
              <a:buChar char="•"/>
            </a:pPr>
            <a:r>
              <a:rPr lang="en-US" sz="1800" b="0" dirty="0"/>
              <a:t>Review and setup telecon plan – 5 min special order</a:t>
            </a:r>
          </a:p>
          <a:p>
            <a:pPr algn="just">
              <a:spcBef>
                <a:spcPct val="20000"/>
              </a:spcBef>
              <a:buFontTx/>
              <a:buChar char="•"/>
            </a:pPr>
            <a:r>
              <a:rPr lang="en-US" sz="1800" b="0" dirty="0"/>
              <a:t>Review progress made during the week – 5 min special order</a:t>
            </a:r>
          </a:p>
          <a:p>
            <a:pPr algn="just">
              <a:spcBef>
                <a:spcPct val="20000"/>
              </a:spcBef>
              <a:buFontTx/>
              <a:buChar char="•"/>
            </a:pPr>
            <a:r>
              <a:rPr lang="en-US" sz="1800" b="0" dirty="0"/>
              <a:t>Review program timelines – 10min special order</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Adjourn</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011216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week (1)</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nvPr>
        </p:nvGraphicFramePr>
        <p:xfrm>
          <a:off x="914401" y="1260086"/>
          <a:ext cx="10460567" cy="460224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616624">
                  <a:extLst>
                    <a:ext uri="{9D8B030D-6E8A-4147-A177-3AD203B41FA5}">
                      <a16:colId xmlns:a16="http://schemas.microsoft.com/office/drawing/2014/main" val="20002"/>
                    </a:ext>
                  </a:extLst>
                </a:gridCol>
                <a:gridCol w="1750576">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11-21-880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extLst>
                  <a:ext uri="{0D108BD9-81ED-4DB2-BD59-A6C34878D82A}">
                    <a16:rowId xmlns:a16="http://schemas.microsoft.com/office/drawing/2014/main" val="10001"/>
                  </a:ext>
                </a:extLst>
              </a:tr>
              <a:tr h="0">
                <a:tc>
                  <a:txBody>
                    <a:bodyPr/>
                    <a:lstStyle/>
                    <a:p>
                      <a:r>
                        <a:rPr lang="en-US" sz="1400" b="0" dirty="0"/>
                        <a:t>11-21-258</a:t>
                      </a:r>
                    </a:p>
                  </a:txBody>
                  <a:tcPr marT="45712" marB="45712"/>
                </a:tc>
                <a:tc>
                  <a:txBody>
                    <a:bodyPr/>
                    <a:lstStyle/>
                    <a:p>
                      <a:r>
                        <a:rPr lang="en-US" sz="1400" b="0" dirty="0"/>
                        <a:t>Roy Want</a:t>
                      </a:r>
                    </a:p>
                  </a:txBody>
                  <a:tcPr marT="45712" marB="45712"/>
                </a:tc>
                <a:tc>
                  <a:txBody>
                    <a:bodyPr/>
                    <a:lstStyle/>
                    <a:p>
                      <a:r>
                        <a:rPr lang="en-US" sz="1400" b="0" dirty="0"/>
                        <a:t>L</a:t>
                      </a:r>
                      <a:r>
                        <a:rPr lang="en-US" sz="1400" b="0" i="0" kern="1200" dirty="0">
                          <a:solidFill>
                            <a:schemeClr val="dk1"/>
                          </a:solidFill>
                          <a:effectLst/>
                          <a:latin typeface="+mn-lt"/>
                          <a:ea typeface="+mn-ea"/>
                          <a:cs typeface="+mn-cs"/>
                        </a:rPr>
                        <a:t>B253 Comments</a:t>
                      </a:r>
                      <a:endParaRPr lang="en-US" sz="1400" b="0" dirty="0"/>
                    </a:p>
                  </a:txBody>
                  <a:tcPr marT="45712" marB="45712"/>
                </a:tc>
                <a:tc>
                  <a:txBody>
                    <a:bodyPr/>
                    <a:lstStyle/>
                    <a:p>
                      <a:r>
                        <a:rPr lang="en-US" sz="1400" b="0" dirty="0"/>
                        <a:t>Editors</a:t>
                      </a:r>
                    </a:p>
                  </a:txBody>
                  <a:tcPr marT="45712" marB="45712"/>
                </a:tc>
                <a:extLst>
                  <a:ext uri="{0D108BD9-81ED-4DB2-BD59-A6C34878D82A}">
                    <a16:rowId xmlns:a16="http://schemas.microsoft.com/office/drawing/2014/main" val="10002"/>
                  </a:ext>
                </a:extLst>
              </a:tr>
              <a:tr h="0">
                <a:tc>
                  <a:txBody>
                    <a:bodyPr/>
                    <a:lstStyle/>
                    <a:p>
                      <a:r>
                        <a:rPr lang="en-US" sz="1400" kern="1200" dirty="0">
                          <a:solidFill>
                            <a:schemeClr val="dk1"/>
                          </a:solidFill>
                          <a:latin typeface="+mn-lt"/>
                          <a:ea typeface="+mn-ea"/>
                          <a:cs typeface="+mn-cs"/>
                        </a:rPr>
                        <a:t>11-20-771</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Plenary meeting motion compendium </a:t>
                      </a:r>
                    </a:p>
                  </a:txBody>
                  <a:tcPr marT="45712" marB="45712"/>
                </a:tc>
                <a:tc>
                  <a:txBody>
                    <a:bodyPr/>
                    <a:lstStyle/>
                    <a:p>
                      <a:r>
                        <a:rPr lang="en-US" sz="1400" kern="1200" dirty="0">
                          <a:solidFill>
                            <a:schemeClr val="dk1"/>
                          </a:solidFill>
                          <a:latin typeface="+mn-lt"/>
                          <a:ea typeface="+mn-ea"/>
                          <a:cs typeface="+mn-cs"/>
                        </a:rPr>
                        <a:t>Outstanding motions</a:t>
                      </a:r>
                    </a:p>
                  </a:txBody>
                  <a:tcPr marT="45712" marB="45712"/>
                </a:tc>
                <a:extLst>
                  <a:ext uri="{0D108BD9-81ED-4DB2-BD59-A6C34878D82A}">
                    <a16:rowId xmlns:a16="http://schemas.microsoft.com/office/drawing/2014/main" val="10006"/>
                  </a:ext>
                </a:extLst>
              </a:tr>
              <a:tr h="0">
                <a:tc>
                  <a:txBody>
                    <a:bodyPr/>
                    <a:lstStyle/>
                    <a:p>
                      <a:r>
                        <a:rPr lang="en-US" sz="1400" dirty="0"/>
                        <a:t>11-21-989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CID5044</a:t>
                      </a:r>
                    </a:p>
                  </a:txBody>
                  <a:tcPr marT="45712" marB="45712"/>
                </a:tc>
                <a:tc>
                  <a:txBody>
                    <a:bodyPr/>
                    <a:lstStyle/>
                    <a:p>
                      <a:r>
                        <a:rPr lang="en-US" sz="1400" dirty="0"/>
                        <a:t>CR</a:t>
                      </a:r>
                    </a:p>
                  </a:txBody>
                  <a:tcPr marT="45712" marB="45712"/>
                </a:tc>
                <a:extLst>
                  <a:ext uri="{0D108BD9-81ED-4DB2-BD59-A6C34878D82A}">
                    <a16:rowId xmlns:a16="http://schemas.microsoft.com/office/drawing/2014/main" val="10007"/>
                  </a:ext>
                </a:extLst>
              </a:tr>
              <a:tr h="0">
                <a:tc>
                  <a:txBody>
                    <a:bodyPr/>
                    <a:lstStyle/>
                    <a:p>
                      <a:r>
                        <a:rPr lang="en-US" sz="1400" strike="noStrike" dirty="0"/>
                        <a:t>11-21-1027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Dibakar Das</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CR </a:t>
                      </a:r>
                      <a:r>
                        <a:rPr lang="en-US" sz="1400" strike="noStrike" dirty="0" err="1"/>
                        <a:t>Misc</a:t>
                      </a:r>
                      <a:r>
                        <a:rPr lang="en-US" sz="1400" strike="noStrike" dirty="0"/>
                        <a:t> CIDs part2</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875455984"/>
                  </a:ext>
                </a:extLst>
              </a:tr>
              <a:tr h="0">
                <a:tc>
                  <a:txBody>
                    <a:bodyPr/>
                    <a:lstStyle/>
                    <a:p>
                      <a:r>
                        <a:rPr lang="en-US" sz="1400" strike="noStrike" dirty="0"/>
                        <a:t>11-21-1063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revisit CID-5453 </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10008"/>
                  </a:ext>
                </a:extLst>
              </a:tr>
              <a:tr h="0">
                <a:tc>
                  <a:txBody>
                    <a:bodyPr/>
                    <a:lstStyle/>
                    <a:p>
                      <a:r>
                        <a:rPr lang="en-US" sz="1400" strike="noStrike" dirty="0"/>
                        <a:t>11-21-1070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Assaf Kasher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LB253 resolution to CID set5 (8)</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10009"/>
                  </a:ext>
                </a:extLst>
              </a:tr>
              <a:tr h="0">
                <a:tc>
                  <a:txBody>
                    <a:bodyPr/>
                    <a:lstStyle/>
                    <a:p>
                      <a:r>
                        <a:rPr lang="en-US" sz="1400" strike="noStrike" dirty="0"/>
                        <a:t>11-21-1084</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July LB253 Group CR (18)</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996988583"/>
                  </a:ext>
                </a:extLst>
              </a:tr>
              <a:tr h="0">
                <a:tc>
                  <a:txBody>
                    <a:bodyPr/>
                    <a:lstStyle/>
                    <a:p>
                      <a:r>
                        <a:rPr lang="en-US" sz="1400" dirty="0"/>
                        <a:t>11-21-1079</a:t>
                      </a:r>
                    </a:p>
                  </a:txBody>
                  <a:tcPr marT="45712" marB="45712"/>
                </a:tc>
                <a:tc>
                  <a:txBody>
                    <a:bodyPr/>
                    <a:lstStyle/>
                    <a:p>
                      <a:r>
                        <a:rPr lang="en-US" sz="1400" dirty="0"/>
                        <a:t>Qi Wang</a:t>
                      </a:r>
                    </a:p>
                  </a:txBody>
                  <a:tcPr marT="45712" marB="45712"/>
                </a:tc>
                <a:tc>
                  <a:txBody>
                    <a:bodyPr/>
                    <a:lstStyle/>
                    <a:p>
                      <a:r>
                        <a:rPr lang="en-US" sz="1400" dirty="0"/>
                        <a:t>Proposed resolutions to 11az LB253 CIDs on LTF Repetition (3)</a:t>
                      </a:r>
                    </a:p>
                  </a:txBody>
                  <a:tcPr marT="45712" marB="45712"/>
                </a:tc>
                <a:tc>
                  <a:txBody>
                    <a:bodyPr/>
                    <a:lstStyle/>
                    <a:p>
                      <a:r>
                        <a:rPr lang="en-US" sz="1400" dirty="0"/>
                        <a:t>CR</a:t>
                      </a:r>
                    </a:p>
                  </a:txBody>
                  <a:tcPr marT="45712" marB="45712"/>
                </a:tc>
                <a:extLst>
                  <a:ext uri="{0D108BD9-81ED-4DB2-BD59-A6C34878D82A}">
                    <a16:rowId xmlns:a16="http://schemas.microsoft.com/office/drawing/2014/main" val="1867321044"/>
                  </a:ext>
                </a:extLst>
              </a:tr>
              <a:tr h="203189">
                <a:tc>
                  <a:txBody>
                    <a:bodyPr/>
                    <a:lstStyle/>
                    <a:p>
                      <a:r>
                        <a:rPr lang="en-US" sz="1400" strike="noStrike" dirty="0"/>
                        <a:t>11-21-1080</a:t>
                      </a:r>
                      <a:endParaRPr lang="en-US" sz="16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Proposed resolution to 11az LB253 CID-5457 (1)</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4145720529"/>
                  </a:ext>
                </a:extLst>
              </a:tr>
              <a:tr h="0">
                <a:tc>
                  <a:txBody>
                    <a:bodyPr/>
                    <a:lstStyle/>
                    <a:p>
                      <a:r>
                        <a:rPr lang="en-US" sz="14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LB253 Phase shift TOA feedback CR (1)</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2759983450"/>
                  </a:ext>
                </a:extLst>
              </a:tr>
              <a:tr h="0">
                <a:tc>
                  <a:txBody>
                    <a:bodyPr/>
                    <a:lstStyle/>
                    <a:p>
                      <a:r>
                        <a:rPr lang="en-US" sz="1400" strike="noStrike" dirty="0"/>
                        <a:t>11-21-1112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MLME CR (1)</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2827593654"/>
                  </a:ext>
                </a:extLst>
              </a:tr>
              <a:tr h="0">
                <a:tc>
                  <a:txBody>
                    <a:bodyPr/>
                    <a:lstStyle/>
                    <a:p>
                      <a:r>
                        <a:rPr lang="en-US" sz="1400" strike="noStrike" dirty="0"/>
                        <a:t>11-21-1113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CR - Part IV (6)</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2260533619"/>
                  </a:ext>
                </a:extLst>
              </a:tr>
              <a:tr h="0">
                <a:tc>
                  <a:txBody>
                    <a:bodyPr/>
                    <a:lstStyle/>
                    <a:p>
                      <a:r>
                        <a:rPr lang="en-US" sz="1400" strike="noStrike" dirty="0"/>
                        <a:t>11-21-1117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Ranging attack detection using TOA and PSTOA feedback (1)</a:t>
                      </a:r>
                    </a:p>
                  </a:txBody>
                  <a:tcPr marT="45712" marB="45712"/>
                </a:tc>
                <a:tc>
                  <a:txBody>
                    <a:bodyPr/>
                    <a:lstStyle/>
                    <a:p>
                      <a:r>
                        <a:rPr lang="en-US" sz="1400" strike="noStrike" dirty="0"/>
                        <a:t>CR</a:t>
                      </a:r>
                    </a:p>
                  </a:txBody>
                  <a:tcPr marT="45712" marB="45712"/>
                </a:tc>
                <a:extLst>
                  <a:ext uri="{0D108BD9-81ED-4DB2-BD59-A6C34878D82A}">
                    <a16:rowId xmlns:a16="http://schemas.microsoft.com/office/drawing/2014/main" val="2412093920"/>
                  </a:ext>
                </a:extLst>
              </a:tr>
            </a:tbl>
          </a:graphicData>
        </a:graphic>
      </p:graphicFrame>
    </p:spTree>
    <p:extLst>
      <p:ext uri="{BB962C8B-B14F-4D97-AF65-F5344CB8AC3E}">
        <p14:creationId xmlns:p14="http://schemas.microsoft.com/office/powerpoint/2010/main" val="664693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week (2)</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46554980"/>
              </p:ext>
            </p:extLst>
          </p:nvPr>
        </p:nvGraphicFramePr>
        <p:xfrm>
          <a:off x="914401" y="1260086"/>
          <a:ext cx="10460567" cy="283448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5040560">
                  <a:extLst>
                    <a:ext uri="{9D8B030D-6E8A-4147-A177-3AD203B41FA5}">
                      <a16:colId xmlns:a16="http://schemas.microsoft.com/office/drawing/2014/main" val="20002"/>
                    </a:ext>
                  </a:extLst>
                </a:gridCol>
                <a:gridCol w="2326640">
                  <a:extLst>
                    <a:ext uri="{9D8B030D-6E8A-4147-A177-3AD203B41FA5}">
                      <a16:colId xmlns:a16="http://schemas.microsoft.com/office/drawing/2014/main" val="20003"/>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extLst>
                  <a:ext uri="{0D108BD9-81ED-4DB2-BD59-A6C34878D82A}">
                    <a16:rowId xmlns:a16="http://schemas.microsoft.com/office/drawing/2014/main" val="10000"/>
                  </a:ext>
                </a:extLst>
              </a:tr>
              <a:tr h="0">
                <a:tc>
                  <a:txBody>
                    <a:bodyPr/>
                    <a:lstStyle/>
                    <a:p>
                      <a:r>
                        <a:rPr lang="en-US" sz="1200" dirty="0"/>
                        <a:t>11-21-1155</a:t>
                      </a:r>
                    </a:p>
                  </a:txBody>
                  <a:tcPr marT="45712" marB="45712"/>
                </a:tc>
                <a:tc>
                  <a:txBody>
                    <a:bodyPr/>
                    <a:lstStyle/>
                    <a:p>
                      <a:r>
                        <a:rPr lang="en-US" sz="1200" dirty="0"/>
                        <a:t>Youhan Kim</a:t>
                      </a:r>
                    </a:p>
                  </a:txBody>
                  <a:tcPr marT="45712" marB="45712"/>
                </a:tc>
                <a:tc>
                  <a:txBody>
                    <a:bodyPr/>
                    <a:lstStyle/>
                    <a:p>
                      <a:r>
                        <a:rPr lang="en-US" sz="1200" dirty="0"/>
                        <a:t>Misc. comments </a:t>
                      </a:r>
                    </a:p>
                  </a:txBody>
                  <a:tcPr marT="45712" marB="45712"/>
                </a:tc>
                <a:tc>
                  <a:txBody>
                    <a:bodyPr/>
                    <a:lstStyle/>
                    <a:p>
                      <a:r>
                        <a:rPr lang="en-US" sz="1200" dirty="0"/>
                        <a:t>CR (follow up from 11-21-1070)</a:t>
                      </a:r>
                    </a:p>
                  </a:txBody>
                  <a:tcPr marT="45712" marB="45712"/>
                </a:tc>
                <a:extLst>
                  <a:ext uri="{0D108BD9-81ED-4DB2-BD59-A6C34878D82A}">
                    <a16:rowId xmlns:a16="http://schemas.microsoft.com/office/drawing/2014/main" val="10002"/>
                  </a:ext>
                </a:extLst>
              </a:tr>
              <a:tr h="0">
                <a:tc>
                  <a:txBody>
                    <a:bodyPr/>
                    <a:lstStyle/>
                    <a:p>
                      <a:r>
                        <a:rPr lang="en-US" sz="1200" dirty="0"/>
                        <a:t>11-21-1156</a:t>
                      </a:r>
                    </a:p>
                  </a:txBody>
                  <a:tcPr marT="45712" marB="45712"/>
                </a:tc>
                <a:tc>
                  <a:txBody>
                    <a:bodyPr/>
                    <a:lstStyle/>
                    <a:p>
                      <a:r>
                        <a:rPr lang="en-US" sz="1200" dirty="0"/>
                        <a:t>Assaf Kasher </a:t>
                      </a:r>
                    </a:p>
                  </a:txBody>
                  <a:tcPr marT="45712" marB="45712"/>
                </a:tc>
                <a:tc>
                  <a:txBody>
                    <a:bodyPr/>
                    <a:lstStyle/>
                    <a:p>
                      <a:r>
                        <a:rPr lang="en-US" sz="1200" dirty="0"/>
                        <a:t>LB253 Resolution to CIDs set6</a:t>
                      </a:r>
                    </a:p>
                  </a:txBody>
                  <a:tcPr marT="45712" marB="45712"/>
                </a:tc>
                <a:tc>
                  <a:txBody>
                    <a:bodyPr/>
                    <a:lstStyle/>
                    <a:p>
                      <a:r>
                        <a:rPr lang="en-US" sz="1200" dirty="0"/>
                        <a:t>CR</a:t>
                      </a:r>
                    </a:p>
                  </a:txBody>
                  <a:tcPr marT="45712" marB="45712"/>
                </a:tc>
                <a:extLst>
                  <a:ext uri="{0D108BD9-81ED-4DB2-BD59-A6C34878D82A}">
                    <a16:rowId xmlns:a16="http://schemas.microsoft.com/office/drawing/2014/main" val="875455984"/>
                  </a:ext>
                </a:extLst>
              </a:tr>
              <a:tr h="0">
                <a:tc>
                  <a:txBody>
                    <a:bodyPr/>
                    <a:lstStyle/>
                    <a:p>
                      <a:r>
                        <a:rPr lang="en-US" sz="1200" dirty="0"/>
                        <a:t>11-21-1160</a:t>
                      </a:r>
                    </a:p>
                  </a:txBody>
                  <a:tcPr marT="45712" marB="45712"/>
                </a:tc>
                <a:tc>
                  <a:txBody>
                    <a:bodyPr/>
                    <a:lstStyle/>
                    <a:p>
                      <a:r>
                        <a:rPr lang="en-US" sz="1200" dirty="0"/>
                        <a:t>Erik Lindskog</a:t>
                      </a:r>
                    </a:p>
                  </a:txBody>
                  <a:tcPr marT="45712" marB="45712"/>
                </a:tc>
                <a:tc>
                  <a:txBody>
                    <a:bodyPr/>
                    <a:lstStyle/>
                    <a:p>
                      <a:r>
                        <a:rPr lang="en-US" sz="1200" dirty="0"/>
                        <a:t>CR for Misc. CIDs part 2 (1)</a:t>
                      </a:r>
                    </a:p>
                  </a:txBody>
                  <a:tcPr marT="45712" marB="45712"/>
                </a:tc>
                <a:tc>
                  <a:txBody>
                    <a:bodyPr/>
                    <a:lstStyle/>
                    <a:p>
                      <a:r>
                        <a:rPr lang="en-US" sz="1200" dirty="0"/>
                        <a:t>CR</a:t>
                      </a:r>
                    </a:p>
                  </a:txBody>
                  <a:tcPr marT="45712" marB="45712"/>
                </a:tc>
                <a:extLst>
                  <a:ext uri="{0D108BD9-81ED-4DB2-BD59-A6C34878D82A}">
                    <a16:rowId xmlns:a16="http://schemas.microsoft.com/office/drawing/2014/main" val="10008"/>
                  </a:ext>
                </a:extLst>
              </a:tr>
              <a:tr h="0">
                <a:tc>
                  <a:txBody>
                    <a:bodyPr/>
                    <a:lstStyle/>
                    <a:p>
                      <a:r>
                        <a:rPr lang="en-US" sz="12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Phase shift TOA feedback CR (1)</a:t>
                      </a:r>
                    </a:p>
                  </a:txBody>
                  <a:tcPr marT="45712" marB="45712"/>
                </a:tc>
                <a:tc>
                  <a:txBody>
                    <a:bodyPr/>
                    <a:lstStyle/>
                    <a:p>
                      <a:r>
                        <a:rPr lang="en-US" sz="1200" strike="noStrike" dirty="0"/>
                        <a:t>CR</a:t>
                      </a:r>
                    </a:p>
                  </a:txBody>
                  <a:tcPr marT="45712" marB="45712"/>
                </a:tc>
                <a:extLst>
                  <a:ext uri="{0D108BD9-81ED-4DB2-BD59-A6C34878D82A}">
                    <a16:rowId xmlns:a16="http://schemas.microsoft.com/office/drawing/2014/main" val="10009"/>
                  </a:ext>
                </a:extLst>
              </a:tr>
              <a:tr h="0">
                <a:tc>
                  <a:txBody>
                    <a:bodyPr/>
                    <a:lstStyle/>
                    <a:p>
                      <a:r>
                        <a:rPr lang="en-US" sz="1200" strike="noStrike" dirty="0"/>
                        <a:t>11-21-1075</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 </a:t>
                      </a:r>
                      <a:r>
                        <a:rPr lang="en-US" sz="1200" strike="noStrike" dirty="0" err="1"/>
                        <a:t>TGaz</a:t>
                      </a:r>
                      <a:r>
                        <a:rPr lang="en-US" sz="1200" strike="noStrike" dirty="0"/>
                        <a:t> Comment Resolution LB253 Parameters - CID 5213</a:t>
                      </a:r>
                    </a:p>
                  </a:txBody>
                  <a:tcPr marT="45712" marB="45712"/>
                </a:tc>
                <a:tc>
                  <a:txBody>
                    <a:bodyPr/>
                    <a:lstStyle/>
                    <a:p>
                      <a:r>
                        <a:rPr lang="en-US" sz="1200" strike="noStrike" dirty="0"/>
                        <a:t>CR</a:t>
                      </a:r>
                    </a:p>
                  </a:txBody>
                  <a:tcPr marT="45712" marB="45712"/>
                </a:tc>
                <a:extLst>
                  <a:ext uri="{0D108BD9-81ED-4DB2-BD59-A6C34878D82A}">
                    <a16:rowId xmlns:a16="http://schemas.microsoft.com/office/drawing/2014/main" val="996988583"/>
                  </a:ext>
                </a:extLst>
              </a:tr>
              <a:tr h="0">
                <a:tc>
                  <a:txBody>
                    <a:bodyPr/>
                    <a:lstStyle/>
                    <a:p>
                      <a:r>
                        <a:rPr lang="en-US" sz="1200" strike="noStrike" dirty="0"/>
                        <a:t>11-21-329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R5 is the MDR committee response to the R5 is R7.</a:t>
                      </a:r>
                    </a:p>
                  </a:txBody>
                  <a:tcPr marT="45712" marB="45712"/>
                </a:tc>
                <a:tc>
                  <a:txBody>
                    <a:bodyPr/>
                    <a:lstStyle/>
                    <a:p>
                      <a:r>
                        <a:rPr lang="en-US" sz="1200" strike="noStrike" dirty="0"/>
                        <a:t>MDR</a:t>
                      </a:r>
                    </a:p>
                  </a:txBody>
                  <a:tcPr marT="45712" marB="45712"/>
                </a:tc>
                <a:extLst>
                  <a:ext uri="{0D108BD9-81ED-4DB2-BD59-A6C34878D82A}">
                    <a16:rowId xmlns:a16="http://schemas.microsoft.com/office/drawing/2014/main" val="1867321044"/>
                  </a:ext>
                </a:extLst>
              </a:tr>
              <a:tr h="203189">
                <a:tc>
                  <a:txBody>
                    <a:bodyPr/>
                    <a:lstStyle/>
                    <a:p>
                      <a:r>
                        <a:rPr lang="en-US" sz="1200" strike="noStrike" dirty="0"/>
                        <a:t>11-21-1161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Proposed resolution to 11az LB253 CID 5424 and 5425</a:t>
                      </a:r>
                    </a:p>
                  </a:txBody>
                  <a:tcPr marT="45712" marB="45712"/>
                </a:tc>
                <a:tc>
                  <a:txBody>
                    <a:bodyPr/>
                    <a:lstStyle/>
                    <a:p>
                      <a:r>
                        <a:rPr lang="en-US" sz="1200" strike="noStrike" dirty="0"/>
                        <a:t>CR</a:t>
                      </a:r>
                    </a:p>
                  </a:txBody>
                  <a:tcPr marT="45712" marB="45712"/>
                </a:tc>
                <a:extLst>
                  <a:ext uri="{0D108BD9-81ED-4DB2-BD59-A6C34878D82A}">
                    <a16:rowId xmlns:a16="http://schemas.microsoft.com/office/drawing/2014/main" val="4145720529"/>
                  </a:ext>
                </a:extLst>
              </a:tr>
              <a:tr h="0">
                <a:tc>
                  <a:txBody>
                    <a:bodyPr/>
                    <a:lstStyle/>
                    <a:p>
                      <a:r>
                        <a:rPr lang="en-US" sz="1200" strike="noStrike" dirty="0"/>
                        <a:t>11-21-1162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strike="noStrike" dirty="0"/>
                        <a:t>LB253 Group CR accompany 1038 part 2</a:t>
                      </a:r>
                    </a:p>
                  </a:txBody>
                  <a:tcPr marT="45712" marB="45712"/>
                </a:tc>
                <a:tc>
                  <a:txBody>
                    <a:bodyPr/>
                    <a:lstStyle/>
                    <a:p>
                      <a:r>
                        <a:rPr lang="en-US" sz="1200" strike="noStrike" dirty="0"/>
                        <a:t>CR</a:t>
                      </a:r>
                    </a:p>
                  </a:txBody>
                  <a:tcPr marT="45712" marB="45712"/>
                </a:tc>
                <a:extLst>
                  <a:ext uri="{0D108BD9-81ED-4DB2-BD59-A6C34878D82A}">
                    <a16:rowId xmlns:a16="http://schemas.microsoft.com/office/drawing/2014/main" val="2260533619"/>
                  </a:ext>
                </a:extLst>
              </a:tr>
              <a:tr h="0">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endParaRPr lang="en-US" sz="1400" strike="noStrike" dirty="0"/>
                    </a:p>
                  </a:txBody>
                  <a:tcPr marT="45712" marB="45712"/>
                </a:tc>
                <a:extLst>
                  <a:ext uri="{0D108BD9-81ED-4DB2-BD59-A6C34878D82A}">
                    <a16:rowId xmlns:a16="http://schemas.microsoft.com/office/drawing/2014/main" val="2412093920"/>
                  </a:ext>
                </a:extLst>
              </a:tr>
            </a:tbl>
          </a:graphicData>
        </a:graphic>
      </p:graphicFrame>
    </p:spTree>
    <p:extLst>
      <p:ext uri="{BB962C8B-B14F-4D97-AF65-F5344CB8AC3E}">
        <p14:creationId xmlns:p14="http://schemas.microsoft.com/office/powerpoint/2010/main" val="16069781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12</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Review of LB253 CR results and progress. (10min) – Roy </a:t>
            </a:r>
          </a:p>
          <a:p>
            <a:pPr algn="just">
              <a:spcBef>
                <a:spcPct val="20000"/>
              </a:spcBef>
              <a:buFontTx/>
              <a:buChar char="•"/>
            </a:pPr>
            <a:r>
              <a:rPr lang="en-US" altLang="en-US" sz="1800" b="0" dirty="0"/>
              <a:t>Consider approval of previous meeting minutes – as needed</a:t>
            </a:r>
          </a:p>
          <a:p>
            <a:pPr algn="just">
              <a:spcBef>
                <a:spcPct val="20000"/>
              </a:spcBef>
              <a:buFontTx/>
              <a:buChar char="•"/>
            </a:pPr>
            <a:r>
              <a:rPr lang="en-US" altLang="en-US" sz="1800" b="0" dirty="0"/>
              <a:t>Consider motions that met SP threshold from earlier meetings (11-20-771). (~40min)</a:t>
            </a:r>
          </a:p>
          <a:p>
            <a:pPr algn="just">
              <a:spcBef>
                <a:spcPct val="20000"/>
              </a:spcBef>
              <a:buFontTx/>
              <a:buChar char="•"/>
            </a:pPr>
            <a:r>
              <a:rPr lang="en-US" altLang="en-US" sz="1800" b="0" dirty="0"/>
              <a:t>Review submissions. – as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279493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12</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21710823"/>
              </p:ext>
            </p:extLst>
          </p:nvPr>
        </p:nvGraphicFramePr>
        <p:xfrm>
          <a:off x="914401" y="1260086"/>
          <a:ext cx="10460567" cy="2956432"/>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384376">
                  <a:extLst>
                    <a:ext uri="{9D8B030D-6E8A-4147-A177-3AD203B41FA5}">
                      <a16:colId xmlns:a16="http://schemas.microsoft.com/office/drawing/2014/main" val="20002"/>
                    </a:ext>
                  </a:extLst>
                </a:gridCol>
                <a:gridCol w="2448272">
                  <a:extLst>
                    <a:ext uri="{9D8B030D-6E8A-4147-A177-3AD203B41FA5}">
                      <a16:colId xmlns:a16="http://schemas.microsoft.com/office/drawing/2014/main" val="20003"/>
                    </a:ext>
                  </a:extLst>
                </a:gridCol>
                <a:gridCol w="1534552">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11-21-880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tc>
                  <a:txBody>
                    <a:bodyPr/>
                    <a:lstStyle/>
                    <a:p>
                      <a:r>
                        <a:rPr lang="en-US" sz="14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0">
                <a:tc>
                  <a:txBody>
                    <a:bodyPr/>
                    <a:lstStyle/>
                    <a:p>
                      <a:r>
                        <a:rPr lang="en-US" sz="1400" b="0" dirty="0"/>
                        <a:t>11-21-258</a:t>
                      </a:r>
                    </a:p>
                  </a:txBody>
                  <a:tcPr marT="45712" marB="45712"/>
                </a:tc>
                <a:tc>
                  <a:txBody>
                    <a:bodyPr/>
                    <a:lstStyle/>
                    <a:p>
                      <a:r>
                        <a:rPr lang="en-US" sz="1400" b="0" dirty="0"/>
                        <a:t>Roy Want</a:t>
                      </a:r>
                    </a:p>
                  </a:txBody>
                  <a:tcPr marT="45712" marB="45712"/>
                </a:tc>
                <a:tc>
                  <a:txBody>
                    <a:bodyPr/>
                    <a:lstStyle/>
                    <a:p>
                      <a:r>
                        <a:rPr lang="en-US" sz="1400" b="0" dirty="0"/>
                        <a:t>L</a:t>
                      </a:r>
                      <a:r>
                        <a:rPr lang="en-US" sz="1400" b="0" i="0" kern="1200" dirty="0">
                          <a:solidFill>
                            <a:schemeClr val="dk1"/>
                          </a:solidFill>
                          <a:effectLst/>
                          <a:latin typeface="+mn-lt"/>
                          <a:ea typeface="+mn-ea"/>
                          <a:cs typeface="+mn-cs"/>
                        </a:rPr>
                        <a:t>B253 Comments</a:t>
                      </a:r>
                      <a:endParaRPr lang="en-US" sz="1400" b="0" dirty="0"/>
                    </a:p>
                  </a:txBody>
                  <a:tcPr marT="45712" marB="45712"/>
                </a:tc>
                <a:tc>
                  <a:txBody>
                    <a:bodyPr/>
                    <a:lstStyle/>
                    <a:p>
                      <a:r>
                        <a:rPr lang="en-US" sz="1400" b="0" dirty="0"/>
                        <a:t>Editors</a:t>
                      </a:r>
                    </a:p>
                  </a:txBody>
                  <a:tcPr marT="45712" marB="45712"/>
                </a:tc>
                <a:tc>
                  <a:txBody>
                    <a:bodyPr/>
                    <a:lstStyle/>
                    <a:p>
                      <a:r>
                        <a:rPr lang="en-US" sz="1400" b="0" dirty="0"/>
                        <a:t>10min</a:t>
                      </a:r>
                    </a:p>
                  </a:txBody>
                  <a:tcPr marT="45712" marB="45712"/>
                </a:tc>
                <a:extLst>
                  <a:ext uri="{0D108BD9-81ED-4DB2-BD59-A6C34878D82A}">
                    <a16:rowId xmlns:a16="http://schemas.microsoft.com/office/drawing/2014/main" val="10002"/>
                  </a:ext>
                </a:extLst>
              </a:tr>
              <a:tr h="0">
                <a:tc>
                  <a:txBody>
                    <a:bodyPr/>
                    <a:lstStyle/>
                    <a:p>
                      <a:r>
                        <a:rPr lang="en-US" sz="1400" kern="1200" dirty="0">
                          <a:solidFill>
                            <a:schemeClr val="dk1"/>
                          </a:solidFill>
                          <a:latin typeface="+mn-lt"/>
                          <a:ea typeface="+mn-ea"/>
                          <a:cs typeface="+mn-cs"/>
                        </a:rPr>
                        <a:t>11-20-771</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mn-cs"/>
                        </a:rPr>
                        <a:t>Plenary meeting motion compendium </a:t>
                      </a:r>
                    </a:p>
                  </a:txBody>
                  <a:tcPr marT="45712" marB="45712"/>
                </a:tc>
                <a:tc>
                  <a:txBody>
                    <a:bodyPr/>
                    <a:lstStyle/>
                    <a:p>
                      <a:r>
                        <a:rPr lang="en-US" sz="1400" kern="1200" dirty="0">
                          <a:solidFill>
                            <a:schemeClr val="dk1"/>
                          </a:solidFill>
                          <a:latin typeface="+mn-lt"/>
                          <a:ea typeface="+mn-ea"/>
                          <a:cs typeface="+mn-cs"/>
                        </a:rPr>
                        <a:t>Outstanding motions</a:t>
                      </a:r>
                    </a:p>
                  </a:txBody>
                  <a:tcPr marT="45712" marB="45712"/>
                </a:tc>
                <a:tc>
                  <a:txBody>
                    <a:bodyPr/>
                    <a:lstStyle/>
                    <a:p>
                      <a:r>
                        <a:rPr lang="en-US" sz="1400" kern="1200" dirty="0">
                          <a:solidFill>
                            <a:schemeClr val="dk1"/>
                          </a:solidFill>
                          <a:latin typeface="+mn-lt"/>
                          <a:ea typeface="+mn-ea"/>
                          <a:cs typeface="+mn-cs"/>
                        </a:rPr>
                        <a:t>40min</a:t>
                      </a:r>
                    </a:p>
                  </a:txBody>
                  <a:tcPr marT="45712" marB="45712"/>
                </a:tc>
                <a:extLst>
                  <a:ext uri="{0D108BD9-81ED-4DB2-BD59-A6C34878D82A}">
                    <a16:rowId xmlns:a16="http://schemas.microsoft.com/office/drawing/2014/main" val="10003"/>
                  </a:ext>
                </a:extLst>
              </a:tr>
              <a:tr h="0">
                <a:tc>
                  <a:txBody>
                    <a:bodyPr/>
                    <a:lstStyle/>
                    <a:p>
                      <a:r>
                        <a:rPr lang="en-US" sz="1400" strike="noStrike" dirty="0"/>
                        <a:t>11-21-1027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Dibakar Das</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CR </a:t>
                      </a:r>
                      <a:r>
                        <a:rPr lang="en-US" sz="1400" strike="noStrike" dirty="0" err="1"/>
                        <a:t>Misc</a:t>
                      </a:r>
                      <a:r>
                        <a:rPr lang="en-US" sz="1400" strike="noStrike" dirty="0"/>
                        <a:t> CIDs part2</a:t>
                      </a:r>
                    </a:p>
                  </a:txBody>
                  <a:tcPr marT="45712" marB="45712"/>
                </a:tc>
                <a:tc>
                  <a:txBody>
                    <a:bodyPr/>
                    <a:lstStyle/>
                    <a:p>
                      <a:r>
                        <a:rPr lang="en-US" sz="1400" strike="noStrike" dirty="0"/>
                        <a:t>CR</a:t>
                      </a:r>
                    </a:p>
                  </a:txBody>
                  <a:tcPr marT="45712" marB="45712"/>
                </a:tc>
                <a:tc>
                  <a:txBody>
                    <a:bodyPr/>
                    <a:lstStyle/>
                    <a:p>
                      <a:r>
                        <a:rPr lang="en-US" sz="1400" strike="noStrike" dirty="0"/>
                        <a:t>30 min – for completion</a:t>
                      </a:r>
                    </a:p>
                  </a:txBody>
                  <a:tcPr marT="45712" marB="45712"/>
                </a:tc>
                <a:extLst>
                  <a:ext uri="{0D108BD9-81ED-4DB2-BD59-A6C34878D82A}">
                    <a16:rowId xmlns:a16="http://schemas.microsoft.com/office/drawing/2014/main" val="10006"/>
                  </a:ext>
                </a:extLst>
              </a:tr>
              <a:tr h="0">
                <a:tc>
                  <a:txBody>
                    <a:bodyPr/>
                    <a:lstStyle/>
                    <a:p>
                      <a:r>
                        <a:rPr lang="en-US" sz="1400" dirty="0"/>
                        <a:t>11-21-989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CID5044</a:t>
                      </a:r>
                    </a:p>
                  </a:txBody>
                  <a:tcPr marT="45712" marB="45712"/>
                </a:tc>
                <a:tc>
                  <a:txBody>
                    <a:bodyPr/>
                    <a:lstStyle/>
                    <a:p>
                      <a:r>
                        <a:rPr lang="en-US" sz="1400" dirty="0"/>
                        <a:t>CR</a:t>
                      </a:r>
                    </a:p>
                  </a:txBody>
                  <a:tcPr marT="45712" marB="45712"/>
                </a:tc>
                <a:tc>
                  <a:txBody>
                    <a:bodyPr/>
                    <a:lstStyle/>
                    <a:p>
                      <a:r>
                        <a:rPr lang="en-US" sz="1400" dirty="0"/>
                        <a:t>As time permits</a:t>
                      </a:r>
                    </a:p>
                  </a:txBody>
                  <a:tcPr marT="45712" marB="45712"/>
                </a:tc>
                <a:extLst>
                  <a:ext uri="{0D108BD9-81ED-4DB2-BD59-A6C34878D82A}">
                    <a16:rowId xmlns:a16="http://schemas.microsoft.com/office/drawing/2014/main" val="10007"/>
                  </a:ext>
                </a:extLst>
              </a:tr>
              <a:tr h="0">
                <a:tc>
                  <a:txBody>
                    <a:bodyPr/>
                    <a:lstStyle/>
                    <a:p>
                      <a:r>
                        <a:rPr lang="en-US" sz="1400" strike="noStrike" dirty="0"/>
                        <a:t>11-21-1063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revisit CID-5453 </a:t>
                      </a:r>
                    </a:p>
                  </a:txBody>
                  <a:tcPr marT="45712" marB="45712"/>
                </a:tc>
                <a:tc>
                  <a:txBody>
                    <a:bodyPr/>
                    <a:lstStyle/>
                    <a:p>
                      <a:r>
                        <a:rPr lang="en-US" sz="1400" strike="noStrike" dirty="0"/>
                        <a:t>CR</a:t>
                      </a:r>
                    </a:p>
                  </a:txBody>
                  <a:tcPr marT="45712" marB="45712"/>
                </a:tc>
                <a:tc>
                  <a:txBody>
                    <a:bodyPr/>
                    <a:lstStyle/>
                    <a:p>
                      <a:r>
                        <a:rPr lang="en-US" sz="1400" strike="noStrike" dirty="0"/>
                        <a:t>As time permits (10min)</a:t>
                      </a:r>
                    </a:p>
                  </a:txBody>
                  <a:tcPr marT="45712" marB="45712"/>
                </a:tc>
                <a:extLst>
                  <a:ext uri="{0D108BD9-81ED-4DB2-BD59-A6C34878D82A}">
                    <a16:rowId xmlns:a16="http://schemas.microsoft.com/office/drawing/2014/main" val="10008"/>
                  </a:ext>
                </a:extLst>
              </a:tr>
              <a:tr h="0">
                <a:tc>
                  <a:txBody>
                    <a:bodyPr/>
                    <a:lstStyle/>
                    <a:p>
                      <a:endParaRPr lang="en-US" dirty="0"/>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dirty="0"/>
                    </a:p>
                  </a:txBody>
                  <a:tcPr marT="45712" marB="45712"/>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4733456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D4345-8700-431B-8CD5-FCA5A6C08D88}"/>
              </a:ext>
            </a:extLst>
          </p:cNvPr>
          <p:cNvSpPr>
            <a:spLocks noGrp="1"/>
          </p:cNvSpPr>
          <p:nvPr>
            <p:ph type="title"/>
          </p:nvPr>
        </p:nvSpPr>
        <p:spPr/>
        <p:txBody>
          <a:bodyPr/>
          <a:lstStyle/>
          <a:p>
            <a:r>
              <a:rPr lang="en-US" dirty="0"/>
              <a:t>Submissions Awaiting Motions</a:t>
            </a:r>
          </a:p>
        </p:txBody>
      </p:sp>
      <p:sp>
        <p:nvSpPr>
          <p:cNvPr id="3" name="Content Placeholder 2">
            <a:extLst>
              <a:ext uri="{FF2B5EF4-FFF2-40B4-BE49-F238E27FC236}">
                <a16:creationId xmlns:a16="http://schemas.microsoft.com/office/drawing/2014/main" id="{67DD31E9-AD35-400D-B673-CDF80A3048BB}"/>
              </a:ext>
            </a:extLst>
          </p:cNvPr>
          <p:cNvSpPr>
            <a:spLocks noGrp="1"/>
          </p:cNvSpPr>
          <p:nvPr>
            <p:ph idx="1"/>
          </p:nvPr>
        </p:nvSpPr>
        <p:spPr/>
        <p:txBody>
          <a:bodyPr/>
          <a:lstStyle/>
          <a:p>
            <a:pPr marL="0" indent="0"/>
            <a:endParaRPr lang="en-US" sz="2000" dirty="0"/>
          </a:p>
          <a:p>
            <a:r>
              <a:rPr lang="en-US" sz="2000" dirty="0"/>
              <a:t>Motion </a:t>
            </a:r>
            <a:r>
              <a:rPr lang="en-US" sz="2000" b="0" dirty="0"/>
              <a:t>(202105-01):</a:t>
            </a:r>
          </a:p>
          <a:p>
            <a:endParaRPr lang="en-US" sz="2000" b="0" dirty="0"/>
          </a:p>
          <a:p>
            <a:r>
              <a:rPr lang="en-US" sz="2000" b="0" dirty="0"/>
              <a:t>Moved by:</a:t>
            </a:r>
          </a:p>
          <a:p>
            <a:r>
              <a:rPr lang="en-US" sz="2000" b="0" dirty="0"/>
              <a:t>Seconded by:</a:t>
            </a:r>
          </a:p>
          <a:p>
            <a:r>
              <a:rPr lang="en-US" sz="2000" b="0" dirty="0"/>
              <a:t>Results (Y/N/A): </a:t>
            </a:r>
          </a:p>
          <a:p>
            <a:endParaRPr lang="en-US" sz="2000" b="0" dirty="0"/>
          </a:p>
        </p:txBody>
      </p:sp>
      <p:sp>
        <p:nvSpPr>
          <p:cNvPr id="4" name="Slide Number Placeholder 3">
            <a:extLst>
              <a:ext uri="{FF2B5EF4-FFF2-40B4-BE49-F238E27FC236}">
                <a16:creationId xmlns:a16="http://schemas.microsoft.com/office/drawing/2014/main" id="{288ED959-0147-4215-B07C-F83FFB068703}"/>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94652B5B-501E-44CA-B4A4-88D8740F0BD7}"/>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F71EA141-F66E-4214-928E-604C67E230E1}"/>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231762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D5F0D-2B7C-4331-BBF9-46A6803CCBA9}"/>
              </a:ext>
            </a:extLst>
          </p:cNvPr>
          <p:cNvSpPr>
            <a:spLocks noGrp="1"/>
          </p:cNvSpPr>
          <p:nvPr>
            <p:ph type="title"/>
          </p:nvPr>
        </p:nvSpPr>
        <p:spPr/>
        <p:txBody>
          <a:bodyPr/>
          <a:lstStyle/>
          <a:p>
            <a:r>
              <a:rPr lang="en-US" dirty="0"/>
              <a:t>Review Submissions</a:t>
            </a:r>
          </a:p>
        </p:txBody>
      </p:sp>
      <p:sp>
        <p:nvSpPr>
          <p:cNvPr id="3" name="Content Placeholder 2">
            <a:extLst>
              <a:ext uri="{FF2B5EF4-FFF2-40B4-BE49-F238E27FC236}">
                <a16:creationId xmlns:a16="http://schemas.microsoft.com/office/drawing/2014/main" id="{FEFA7477-838A-44F2-B338-9C1F78BF57C5}"/>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CD0BE4B7-3686-461D-B174-EFA24D3BCB2F}"/>
              </a:ext>
            </a:extLst>
          </p:cNvPr>
          <p:cNvSpPr>
            <a:spLocks noGrp="1"/>
          </p:cNvSpPr>
          <p:nvPr>
            <p:ph type="sldNum" idx="12"/>
          </p:nvPr>
        </p:nvSpPr>
        <p:spPr/>
        <p:txBody>
          <a:bodyPr/>
          <a:lstStyle/>
          <a:p>
            <a:r>
              <a:rPr lang="en-GB"/>
              <a:t>Slide </a:t>
            </a:r>
            <a:fld id="{440F5867-744E-4AA6-B0ED-4C44D2DFBB7B}" type="slidenum">
              <a:rPr lang="en-GB" smtClean="0"/>
              <a:pPr/>
              <a:t>29</a:t>
            </a:fld>
            <a:endParaRPr lang="en-GB" dirty="0"/>
          </a:p>
        </p:txBody>
      </p:sp>
      <p:sp>
        <p:nvSpPr>
          <p:cNvPr id="5" name="Footer Placeholder 4">
            <a:extLst>
              <a:ext uri="{FF2B5EF4-FFF2-40B4-BE49-F238E27FC236}">
                <a16:creationId xmlns:a16="http://schemas.microsoft.com/office/drawing/2014/main" id="{79379DF2-5ADC-4EE9-BC7B-F6B7D1AFF852}"/>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C503193E-6490-48D1-A883-6B7EA5A5E78A}"/>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81805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xfrm>
            <a:off x="479376" y="1981201"/>
            <a:ext cx="11161240" cy="4113213"/>
          </a:xfrm>
          <a:ln/>
        </p:spPr>
        <p:txBody>
          <a:bodyPr/>
          <a:lstStyle/>
          <a:p>
            <a:pPr indent="12700" algn="just">
              <a:spcBef>
                <a:spcPct val="20000"/>
              </a:spcBef>
            </a:pPr>
            <a:r>
              <a:rPr lang="en-US" altLang="en-US" dirty="0"/>
              <a:t>This submission contains the agenda for IEEE 802.11 </a:t>
            </a:r>
            <a:r>
              <a:rPr lang="en-US" altLang="en-US" dirty="0" err="1"/>
              <a:t>TGaz</a:t>
            </a:r>
            <a:r>
              <a:rPr lang="en-US" altLang="en-US" dirty="0"/>
              <a:t> Next Generation Positioning of July Electronic meeting and teleconferences running between the July and Sep. IEEE 802.11 meetings.</a:t>
            </a:r>
          </a:p>
          <a:p>
            <a:pPr indent="12700" algn="just">
              <a:spcBef>
                <a:spcPct val="20000"/>
              </a:spcBef>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2021</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715648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13</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(5min)</a:t>
            </a:r>
          </a:p>
          <a:p>
            <a:pPr algn="just">
              <a:spcBef>
                <a:spcPct val="20000"/>
              </a:spcBef>
              <a:buFontTx/>
              <a:buChar char="•"/>
            </a:pPr>
            <a:r>
              <a:rPr lang="en-US" altLang="en-US" sz="1800" b="0" dirty="0"/>
              <a:t>Review submissions – as needed (next slide)</a:t>
            </a:r>
          </a:p>
          <a:p>
            <a:pPr algn="just">
              <a:spcBef>
                <a:spcPct val="20000"/>
              </a:spcBef>
              <a:buFontTx/>
              <a:buChar char="•"/>
            </a:pPr>
            <a:r>
              <a:rPr lang="en-US" altLang="en-US" sz="1800" b="0" dirty="0"/>
              <a:t>Group comment resolution (11-21-1084) – as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305706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12</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41330287"/>
              </p:ext>
            </p:extLst>
          </p:nvPr>
        </p:nvGraphicFramePr>
        <p:xfrm>
          <a:off x="914401" y="1260086"/>
          <a:ext cx="10460567" cy="356600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384376">
                  <a:extLst>
                    <a:ext uri="{9D8B030D-6E8A-4147-A177-3AD203B41FA5}">
                      <a16:colId xmlns:a16="http://schemas.microsoft.com/office/drawing/2014/main" val="20002"/>
                    </a:ext>
                  </a:extLst>
                </a:gridCol>
                <a:gridCol w="1872208">
                  <a:extLst>
                    <a:ext uri="{9D8B030D-6E8A-4147-A177-3AD203B41FA5}">
                      <a16:colId xmlns:a16="http://schemas.microsoft.com/office/drawing/2014/main" val="20003"/>
                    </a:ext>
                  </a:extLst>
                </a:gridCol>
                <a:gridCol w="2110616">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11-21-880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tc>
                  <a:txBody>
                    <a:bodyPr/>
                    <a:lstStyle/>
                    <a:p>
                      <a:r>
                        <a:rPr lang="en-US" sz="14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152392">
                <a:tc>
                  <a:txBody>
                    <a:bodyPr/>
                    <a:lstStyle/>
                    <a:p>
                      <a:r>
                        <a:rPr lang="en-US" sz="1400" strike="noStrike" dirty="0"/>
                        <a:t>11-21-1027</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Dibakar Das</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CR </a:t>
                      </a:r>
                      <a:r>
                        <a:rPr lang="en-US" sz="1400" strike="noStrike" dirty="0" err="1"/>
                        <a:t>Misc</a:t>
                      </a:r>
                      <a:r>
                        <a:rPr lang="en-US" sz="1400" strike="noStrike" dirty="0"/>
                        <a:t> CIDs part2</a:t>
                      </a:r>
                    </a:p>
                  </a:txBody>
                  <a:tcPr marT="45712" marB="45712"/>
                </a:tc>
                <a:tc>
                  <a:txBody>
                    <a:bodyPr/>
                    <a:lstStyle/>
                    <a:p>
                      <a:r>
                        <a:rPr lang="en-US" sz="1400" strike="noStrike" dirty="0"/>
                        <a:t>CR</a:t>
                      </a:r>
                    </a:p>
                  </a:txBody>
                  <a:tcPr marT="45712" marB="45712"/>
                </a:tc>
                <a:tc>
                  <a:txBody>
                    <a:bodyPr/>
                    <a:lstStyle/>
                    <a:p>
                      <a:r>
                        <a:rPr lang="en-US" sz="1400" strike="noStrike" dirty="0"/>
                        <a:t>30 min – for completion</a:t>
                      </a:r>
                    </a:p>
                  </a:txBody>
                  <a:tcPr marT="45712" marB="45712"/>
                </a:tc>
                <a:extLst>
                  <a:ext uri="{0D108BD9-81ED-4DB2-BD59-A6C34878D82A}">
                    <a16:rowId xmlns:a16="http://schemas.microsoft.com/office/drawing/2014/main" val="10007"/>
                  </a:ext>
                </a:extLst>
              </a:tr>
              <a:tr h="152392">
                <a:tc>
                  <a:txBody>
                    <a:bodyPr/>
                    <a:lstStyle/>
                    <a:p>
                      <a:r>
                        <a:rPr lang="en-US" sz="1400" dirty="0"/>
                        <a:t>11-21-989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Ali Raissinia</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CID5044</a:t>
                      </a:r>
                    </a:p>
                  </a:txBody>
                  <a:tcPr marT="45712" marB="45712"/>
                </a:tc>
                <a:tc>
                  <a:txBody>
                    <a:bodyPr/>
                    <a:lstStyle/>
                    <a:p>
                      <a:r>
                        <a:rPr lang="en-US" sz="1400" dirty="0"/>
                        <a:t>CR</a:t>
                      </a:r>
                    </a:p>
                  </a:txBody>
                  <a:tcPr marT="45712" marB="45712"/>
                </a:tc>
                <a:tc>
                  <a:txBody>
                    <a:bodyPr/>
                    <a:lstStyle/>
                    <a:p>
                      <a:r>
                        <a:rPr lang="en-US" sz="1400" dirty="0"/>
                        <a:t>15 min</a:t>
                      </a:r>
                    </a:p>
                  </a:txBody>
                  <a:tcPr marT="45712" marB="45712"/>
                </a:tc>
                <a:extLst>
                  <a:ext uri="{0D108BD9-81ED-4DB2-BD59-A6C34878D82A}">
                    <a16:rowId xmlns:a16="http://schemas.microsoft.com/office/drawing/2014/main" val="2213401262"/>
                  </a:ext>
                </a:extLst>
              </a:tr>
              <a:tr h="0">
                <a:tc>
                  <a:txBody>
                    <a:bodyPr/>
                    <a:lstStyle/>
                    <a:p>
                      <a:r>
                        <a:rPr lang="en-US" sz="1400" strike="noStrike" dirty="0"/>
                        <a:t>11-21-1063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revisit CID-5453 </a:t>
                      </a:r>
                    </a:p>
                  </a:txBody>
                  <a:tcPr marT="45712" marB="45712"/>
                </a:tc>
                <a:tc>
                  <a:txBody>
                    <a:bodyPr/>
                    <a:lstStyle/>
                    <a:p>
                      <a:r>
                        <a:rPr lang="en-US" sz="1400" strike="noStrike" dirty="0"/>
                        <a:t>CR</a:t>
                      </a:r>
                    </a:p>
                  </a:txBody>
                  <a:tcPr marT="45712" marB="45712"/>
                </a:tc>
                <a:tc>
                  <a:txBody>
                    <a:bodyPr/>
                    <a:lstStyle/>
                    <a:p>
                      <a:r>
                        <a:rPr lang="en-US" sz="1400" strike="noStrike" dirty="0"/>
                        <a:t>15 min</a:t>
                      </a:r>
                    </a:p>
                  </a:txBody>
                  <a:tcPr marT="45712" marB="45712"/>
                </a:tc>
                <a:extLst>
                  <a:ext uri="{0D108BD9-81ED-4DB2-BD59-A6C34878D82A}">
                    <a16:rowId xmlns:a16="http://schemas.microsoft.com/office/drawing/2014/main" val="10008"/>
                  </a:ext>
                </a:extLst>
              </a:tr>
              <a:tr h="0">
                <a:tc>
                  <a:txBody>
                    <a:bodyPr/>
                    <a:lstStyle/>
                    <a:p>
                      <a:r>
                        <a:rPr lang="en-US" sz="1400" strike="noStrike" dirty="0"/>
                        <a:t>11-21-1070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Assaf Kasher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LB253 resolution to CID set5</a:t>
                      </a:r>
                    </a:p>
                  </a:txBody>
                  <a:tcPr marT="45712" marB="45712"/>
                </a:tc>
                <a:tc>
                  <a:txBody>
                    <a:bodyPr/>
                    <a:lstStyle/>
                    <a:p>
                      <a:r>
                        <a:rPr lang="en-US" sz="1400" strike="noStrike" dirty="0"/>
                        <a:t>CR</a:t>
                      </a:r>
                    </a:p>
                  </a:txBody>
                  <a:tcPr marT="45712" marB="45712"/>
                </a:tc>
                <a:tc>
                  <a:txBody>
                    <a:bodyPr/>
                    <a:lstStyle/>
                    <a:p>
                      <a:r>
                        <a:rPr lang="en-US" sz="1400" dirty="0"/>
                        <a:t>45 min</a:t>
                      </a:r>
                      <a:endParaRPr lang="en-US" dirty="0"/>
                    </a:p>
                  </a:txBody>
                  <a:tcPr marT="45712" marB="45712"/>
                </a:tc>
                <a:extLst>
                  <a:ext uri="{0D108BD9-81ED-4DB2-BD59-A6C34878D82A}">
                    <a16:rowId xmlns:a16="http://schemas.microsoft.com/office/drawing/2014/main" val="10009"/>
                  </a:ext>
                </a:extLst>
              </a:tr>
              <a:tr h="0">
                <a:tc>
                  <a:txBody>
                    <a:bodyPr/>
                    <a:lstStyle/>
                    <a:p>
                      <a:r>
                        <a:rPr lang="en-US" sz="1400" strike="noStrike" dirty="0"/>
                        <a:t>11-21-1084</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July LB253 Group CR</a:t>
                      </a:r>
                    </a:p>
                  </a:txBody>
                  <a:tcPr marT="45712" marB="45712"/>
                </a:tc>
                <a:tc>
                  <a:txBody>
                    <a:bodyPr/>
                    <a:lstStyle/>
                    <a:p>
                      <a:r>
                        <a:rPr lang="en-US" sz="1400" strike="noStrike" dirty="0"/>
                        <a:t>CR</a:t>
                      </a:r>
                    </a:p>
                  </a:txBody>
                  <a:tcPr marT="45712" marB="45712"/>
                </a:tc>
                <a:tc>
                  <a:txBody>
                    <a:bodyPr/>
                    <a:lstStyle/>
                    <a:p>
                      <a:r>
                        <a:rPr lang="en-US" sz="1400" dirty="0"/>
                        <a:t>As time permits</a:t>
                      </a:r>
                      <a:endParaRPr lang="en-US" dirty="0"/>
                    </a:p>
                  </a:txBody>
                  <a:tcPr marT="45712" marB="45712"/>
                </a:tc>
                <a:extLst>
                  <a:ext uri="{0D108BD9-81ED-4DB2-BD59-A6C34878D82A}">
                    <a16:rowId xmlns:a16="http://schemas.microsoft.com/office/drawing/2014/main" val="884377137"/>
                  </a:ext>
                </a:extLst>
              </a:tr>
              <a:tr h="0">
                <a:tc>
                  <a:txBody>
                    <a:bodyPr/>
                    <a:lstStyle/>
                    <a:p>
                      <a:r>
                        <a:rPr lang="en-US" sz="1400" dirty="0"/>
                        <a:t>11-21-1079</a:t>
                      </a:r>
                    </a:p>
                  </a:txBody>
                  <a:tcPr marT="45712" marB="45712"/>
                </a:tc>
                <a:tc>
                  <a:txBody>
                    <a:bodyPr/>
                    <a:lstStyle/>
                    <a:p>
                      <a:r>
                        <a:rPr lang="en-US" sz="1400" dirty="0"/>
                        <a:t>Qi Wang</a:t>
                      </a:r>
                    </a:p>
                  </a:txBody>
                  <a:tcPr marT="45712" marB="45712"/>
                </a:tc>
                <a:tc>
                  <a:txBody>
                    <a:bodyPr/>
                    <a:lstStyle/>
                    <a:p>
                      <a:r>
                        <a:rPr lang="en-US" sz="1400" dirty="0"/>
                        <a:t>Proposed resolutions to 11az LB253 CIDs on LTF Repetition (3)</a:t>
                      </a:r>
                    </a:p>
                  </a:txBody>
                  <a:tcPr marT="45712" marB="45712"/>
                </a:tc>
                <a:tc>
                  <a:txBody>
                    <a:bodyPr/>
                    <a:lstStyle/>
                    <a:p>
                      <a:r>
                        <a:rPr lang="en-US" sz="1400" dirty="0"/>
                        <a:t>CR</a:t>
                      </a:r>
                    </a:p>
                  </a:txBody>
                  <a:tcPr marT="45712" marB="45712"/>
                </a:tc>
                <a:tc>
                  <a:txBody>
                    <a:bodyPr/>
                    <a:lstStyle/>
                    <a:p>
                      <a:r>
                        <a:rPr lang="en-US" sz="1400" dirty="0"/>
                        <a:t>As time permits</a:t>
                      </a:r>
                      <a:endParaRPr lang="en-US" dirty="0"/>
                    </a:p>
                  </a:txBody>
                  <a:tcPr marT="45712" marB="45712"/>
                </a:tc>
                <a:extLst>
                  <a:ext uri="{0D108BD9-81ED-4DB2-BD59-A6C34878D82A}">
                    <a16:rowId xmlns:a16="http://schemas.microsoft.com/office/drawing/2014/main" val="1622337050"/>
                  </a:ext>
                </a:extLst>
              </a:tr>
              <a:tr h="0">
                <a:tc>
                  <a:txBody>
                    <a:bodyPr/>
                    <a:lstStyle/>
                    <a:p>
                      <a:r>
                        <a:rPr lang="en-US" sz="1400" strike="noStrike" dirty="0"/>
                        <a:t>11-21-1080</a:t>
                      </a:r>
                      <a:endParaRPr lang="en-US" sz="16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Proposed resolution to 11az LB253 CID-5457 (1)</a:t>
                      </a:r>
                    </a:p>
                  </a:txBody>
                  <a:tcPr marT="45712" marB="45712"/>
                </a:tc>
                <a:tc>
                  <a:txBody>
                    <a:bodyPr/>
                    <a:lstStyle/>
                    <a:p>
                      <a:r>
                        <a:rPr lang="en-US" sz="1400" strike="noStrike" dirty="0"/>
                        <a:t>CR</a:t>
                      </a:r>
                    </a:p>
                  </a:txBody>
                  <a:tcPr marT="45712" marB="45712"/>
                </a:tc>
                <a:tc>
                  <a:txBody>
                    <a:bodyPr/>
                    <a:lstStyle/>
                    <a:p>
                      <a:r>
                        <a:rPr lang="en-US" sz="1400" dirty="0"/>
                        <a:t>As time permits</a:t>
                      </a:r>
                      <a:endParaRPr lang="en-US" sz="1200" dirty="0"/>
                    </a:p>
                  </a:txBody>
                  <a:tcPr marT="45712" marB="45712"/>
                </a:tc>
                <a:extLst>
                  <a:ext uri="{0D108BD9-81ED-4DB2-BD59-A6C34878D82A}">
                    <a16:rowId xmlns:a16="http://schemas.microsoft.com/office/drawing/2014/main" val="1495504825"/>
                  </a:ext>
                </a:extLst>
              </a:tr>
              <a:tr h="0">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endParaRPr lang="en-US" sz="1400" strike="noStrike" dirty="0"/>
                    </a:p>
                  </a:txBody>
                  <a:tcPr marT="45712" marB="45712"/>
                </a:tc>
                <a:tc>
                  <a:txBody>
                    <a:bodyPr/>
                    <a:lstStyle/>
                    <a:p>
                      <a:endParaRPr lang="en-US" dirty="0"/>
                    </a:p>
                  </a:txBody>
                  <a:tcPr marT="45712" marB="45712"/>
                </a:tc>
                <a:extLst>
                  <a:ext uri="{0D108BD9-81ED-4DB2-BD59-A6C34878D82A}">
                    <a16:rowId xmlns:a16="http://schemas.microsoft.com/office/drawing/2014/main" val="2960173387"/>
                  </a:ext>
                </a:extLst>
              </a:tr>
            </a:tbl>
          </a:graphicData>
        </a:graphic>
      </p:graphicFrame>
    </p:spTree>
    <p:extLst>
      <p:ext uri="{BB962C8B-B14F-4D97-AF65-F5344CB8AC3E}">
        <p14:creationId xmlns:p14="http://schemas.microsoft.com/office/powerpoint/2010/main" val="2336718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0185483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226202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13</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(5min)</a:t>
            </a:r>
          </a:p>
          <a:p>
            <a:pPr algn="just">
              <a:spcBef>
                <a:spcPct val="20000"/>
              </a:spcBef>
              <a:buFontTx/>
              <a:buChar char="•"/>
            </a:pPr>
            <a:r>
              <a:rPr lang="en-US" altLang="en-US" sz="1800" b="0" dirty="0"/>
              <a:t>Review submissions – as needed (next slide)</a:t>
            </a:r>
          </a:p>
          <a:p>
            <a:pPr algn="just">
              <a:spcBef>
                <a:spcPct val="20000"/>
              </a:spcBef>
              <a:buFontTx/>
              <a:buChar char="•"/>
            </a:pPr>
            <a:r>
              <a:rPr lang="en-US" altLang="en-US" sz="1800" b="0" dirty="0"/>
              <a:t>Group comment resolution (11-21-1084/11-21-1135) – as time permits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905179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12</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06655108"/>
              </p:ext>
            </p:extLst>
          </p:nvPr>
        </p:nvGraphicFramePr>
        <p:xfrm>
          <a:off x="914401" y="1260086"/>
          <a:ext cx="10460567" cy="3748880"/>
        </p:xfrm>
        <a:graphic>
          <a:graphicData uri="http://schemas.openxmlformats.org/drawingml/2006/table">
            <a:tbl>
              <a:tblPr firstRow="1" bandRow="1">
                <a:tableStyleId>{21E4AEA4-8DFA-4A89-87EB-49C32662AFE0}</a:tableStyleId>
              </a:tblPr>
              <a:tblGrid>
                <a:gridCol w="1221159">
                  <a:extLst>
                    <a:ext uri="{9D8B030D-6E8A-4147-A177-3AD203B41FA5}">
                      <a16:colId xmlns:a16="http://schemas.microsoft.com/office/drawing/2014/main" val="20000"/>
                    </a:ext>
                  </a:extLst>
                </a:gridCol>
                <a:gridCol w="1872208">
                  <a:extLst>
                    <a:ext uri="{9D8B030D-6E8A-4147-A177-3AD203B41FA5}">
                      <a16:colId xmlns:a16="http://schemas.microsoft.com/office/drawing/2014/main" val="20001"/>
                    </a:ext>
                  </a:extLst>
                </a:gridCol>
                <a:gridCol w="3384376">
                  <a:extLst>
                    <a:ext uri="{9D8B030D-6E8A-4147-A177-3AD203B41FA5}">
                      <a16:colId xmlns:a16="http://schemas.microsoft.com/office/drawing/2014/main" val="20002"/>
                    </a:ext>
                  </a:extLst>
                </a:gridCol>
                <a:gridCol w="1872208">
                  <a:extLst>
                    <a:ext uri="{9D8B030D-6E8A-4147-A177-3AD203B41FA5}">
                      <a16:colId xmlns:a16="http://schemas.microsoft.com/office/drawing/2014/main" val="20003"/>
                    </a:ext>
                  </a:extLst>
                </a:gridCol>
                <a:gridCol w="2110616">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400" kern="1200" dirty="0">
                          <a:solidFill>
                            <a:schemeClr val="dk1"/>
                          </a:solidFill>
                          <a:latin typeface="+mn-lt"/>
                          <a:ea typeface="+mn-ea"/>
                          <a:cs typeface="+mn-cs"/>
                        </a:rPr>
                        <a:t>11-21-880</a:t>
                      </a:r>
                    </a:p>
                  </a:txBody>
                  <a:tcPr marT="45712" marB="45712"/>
                </a:tc>
                <a:tc>
                  <a:txBody>
                    <a:bodyPr/>
                    <a:lstStyle/>
                    <a:p>
                      <a:r>
                        <a:rPr lang="en-US" sz="1400" kern="1200" dirty="0">
                          <a:solidFill>
                            <a:schemeClr val="dk1"/>
                          </a:solidFill>
                          <a:latin typeface="+mn-lt"/>
                          <a:ea typeface="+mn-ea"/>
                          <a:cs typeface="+mn-cs"/>
                        </a:rPr>
                        <a:t>Jonathan Segev</a:t>
                      </a:r>
                    </a:p>
                  </a:txBody>
                  <a:tcPr marT="45712" marB="45712"/>
                </a:tc>
                <a:tc>
                  <a:txBody>
                    <a:bodyPr/>
                    <a:lstStyle/>
                    <a:p>
                      <a:r>
                        <a:rPr lang="en-US" sz="1400" kern="1200" dirty="0">
                          <a:solidFill>
                            <a:schemeClr val="dk1"/>
                          </a:solidFill>
                          <a:latin typeface="+mn-lt"/>
                          <a:ea typeface="+mn-ea"/>
                          <a:cs typeface="+mn-cs"/>
                        </a:rPr>
                        <a:t>Agenda slide deck</a:t>
                      </a:r>
                    </a:p>
                  </a:txBody>
                  <a:tcPr marT="45712" marB="45712"/>
                </a:tc>
                <a:tc>
                  <a:txBody>
                    <a:bodyPr/>
                    <a:lstStyle/>
                    <a:p>
                      <a:r>
                        <a:rPr lang="en-US" sz="1400" kern="1200" dirty="0">
                          <a:solidFill>
                            <a:schemeClr val="dk1"/>
                          </a:solidFill>
                          <a:latin typeface="+mn-lt"/>
                          <a:ea typeface="+mn-ea"/>
                          <a:cs typeface="+mn-cs"/>
                        </a:rPr>
                        <a:t>agenda</a:t>
                      </a:r>
                    </a:p>
                  </a:txBody>
                  <a:tcPr marT="45712" marB="45712"/>
                </a:tc>
                <a:tc>
                  <a:txBody>
                    <a:bodyPr/>
                    <a:lstStyle/>
                    <a:p>
                      <a:r>
                        <a:rPr lang="en-US" sz="14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152392">
                <a:tc>
                  <a:txBody>
                    <a:bodyPr/>
                    <a:lstStyle/>
                    <a:p>
                      <a:r>
                        <a:rPr lang="en-US" sz="1400" strike="noStrike" dirty="0"/>
                        <a:t>11-21-1080</a:t>
                      </a:r>
                      <a:endParaRPr lang="en-US" sz="16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Proposed resolution to 11az LB253 CID-5457 (1)</a:t>
                      </a:r>
                    </a:p>
                  </a:txBody>
                  <a:tcPr marT="45712" marB="45712"/>
                </a:tc>
                <a:tc>
                  <a:txBody>
                    <a:bodyPr/>
                    <a:lstStyle/>
                    <a:p>
                      <a:r>
                        <a:rPr lang="en-US" sz="1400" strike="noStrike" dirty="0"/>
                        <a:t>CR</a:t>
                      </a:r>
                    </a:p>
                  </a:txBody>
                  <a:tcPr marT="45712" marB="45712"/>
                </a:tc>
                <a:tc>
                  <a:txBody>
                    <a:bodyPr/>
                    <a:lstStyle/>
                    <a:p>
                      <a:r>
                        <a:rPr lang="en-US" sz="1400" dirty="0"/>
                        <a:t>As time permits</a:t>
                      </a:r>
                      <a:endParaRPr lang="en-US" sz="1200" dirty="0"/>
                    </a:p>
                  </a:txBody>
                  <a:tcPr marT="45712" marB="45712"/>
                </a:tc>
                <a:extLst>
                  <a:ext uri="{0D108BD9-81ED-4DB2-BD59-A6C34878D82A}">
                    <a16:rowId xmlns:a16="http://schemas.microsoft.com/office/drawing/2014/main" val="10007"/>
                  </a:ext>
                </a:extLst>
              </a:tr>
              <a:tr h="0">
                <a:tc>
                  <a:txBody>
                    <a:bodyPr/>
                    <a:lstStyle/>
                    <a:p>
                      <a:r>
                        <a:rPr lang="en-US" sz="1400" strike="noStrike" dirty="0"/>
                        <a:t>11-21-1070</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Assaf Kasher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LB253 resolution to CID set5</a:t>
                      </a:r>
                    </a:p>
                  </a:txBody>
                  <a:tcPr marT="45712" marB="45712"/>
                </a:tc>
                <a:tc>
                  <a:txBody>
                    <a:bodyPr/>
                    <a:lstStyle/>
                    <a:p>
                      <a:r>
                        <a:rPr lang="en-US" sz="1400" strike="noStrike" dirty="0"/>
                        <a:t>CR</a:t>
                      </a:r>
                    </a:p>
                  </a:txBody>
                  <a:tcPr marT="45712" marB="45712"/>
                </a:tc>
                <a:tc>
                  <a:txBody>
                    <a:bodyPr/>
                    <a:lstStyle/>
                    <a:p>
                      <a:r>
                        <a:rPr lang="en-US" sz="1400" dirty="0"/>
                        <a:t>35 min</a:t>
                      </a:r>
                      <a:endParaRPr lang="en-US" dirty="0"/>
                    </a:p>
                  </a:txBody>
                  <a:tcPr marT="45712" marB="45712"/>
                </a:tc>
                <a:extLst>
                  <a:ext uri="{0D108BD9-81ED-4DB2-BD59-A6C34878D82A}">
                    <a16:rowId xmlns:a16="http://schemas.microsoft.com/office/drawing/2014/main" val="10009"/>
                  </a:ext>
                </a:extLst>
              </a:tr>
              <a:tr h="0">
                <a:tc>
                  <a:txBody>
                    <a:bodyPr/>
                    <a:lstStyle/>
                    <a:p>
                      <a:r>
                        <a:rPr lang="en-US" sz="1400" strike="noStrike" dirty="0"/>
                        <a:t>11-21-1084</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t>July LB253 Group CR</a:t>
                      </a:r>
                    </a:p>
                  </a:txBody>
                  <a:tcPr marT="45712" marB="45712"/>
                </a:tc>
                <a:tc>
                  <a:txBody>
                    <a:bodyPr/>
                    <a:lstStyle/>
                    <a:p>
                      <a:r>
                        <a:rPr lang="en-US" sz="1400" strike="noStrike" dirty="0"/>
                        <a:t>CR</a:t>
                      </a:r>
                    </a:p>
                  </a:txBody>
                  <a:tcPr marT="45712" marB="45712"/>
                </a:tc>
                <a:tc>
                  <a:txBody>
                    <a:bodyPr/>
                    <a:lstStyle/>
                    <a:p>
                      <a:r>
                        <a:rPr lang="en-US" sz="1400" dirty="0"/>
                        <a:t>As time permits</a:t>
                      </a:r>
                      <a:endParaRPr lang="en-US" dirty="0"/>
                    </a:p>
                  </a:txBody>
                  <a:tcPr marT="45712" marB="45712"/>
                </a:tc>
                <a:extLst>
                  <a:ext uri="{0D108BD9-81ED-4DB2-BD59-A6C34878D82A}">
                    <a16:rowId xmlns:a16="http://schemas.microsoft.com/office/drawing/2014/main" val="884377137"/>
                  </a:ext>
                </a:extLst>
              </a:tr>
              <a:tr h="0">
                <a:tc>
                  <a:txBody>
                    <a:bodyPr/>
                    <a:lstStyle/>
                    <a:p>
                      <a:r>
                        <a:rPr lang="en-US" sz="1400" dirty="0"/>
                        <a:t>11-21-1079</a:t>
                      </a:r>
                    </a:p>
                  </a:txBody>
                  <a:tcPr marT="45712" marB="45712"/>
                </a:tc>
                <a:tc>
                  <a:txBody>
                    <a:bodyPr/>
                    <a:lstStyle/>
                    <a:p>
                      <a:r>
                        <a:rPr lang="en-US" sz="1400" dirty="0"/>
                        <a:t>Qi Wang</a:t>
                      </a:r>
                    </a:p>
                  </a:txBody>
                  <a:tcPr marT="45712" marB="45712"/>
                </a:tc>
                <a:tc>
                  <a:txBody>
                    <a:bodyPr/>
                    <a:lstStyle/>
                    <a:p>
                      <a:r>
                        <a:rPr lang="en-US" sz="1400" dirty="0"/>
                        <a:t>Proposed resolutions to 11az LB253 CIDs on LTF Repetition (3)</a:t>
                      </a:r>
                    </a:p>
                  </a:txBody>
                  <a:tcPr marT="45712" marB="45712"/>
                </a:tc>
                <a:tc>
                  <a:txBody>
                    <a:bodyPr/>
                    <a:lstStyle/>
                    <a:p>
                      <a:r>
                        <a:rPr lang="en-US" sz="1400" dirty="0"/>
                        <a:t>CR</a:t>
                      </a:r>
                    </a:p>
                  </a:txBody>
                  <a:tcPr marT="45712" marB="45712"/>
                </a:tc>
                <a:tc>
                  <a:txBody>
                    <a:bodyPr/>
                    <a:lstStyle/>
                    <a:p>
                      <a:pPr rtl="0"/>
                      <a:r>
                        <a:rPr lang="en-US" sz="1400" dirty="0"/>
                        <a:t>20 min</a:t>
                      </a:r>
                      <a:endParaRPr lang="en-US" dirty="0"/>
                    </a:p>
                  </a:txBody>
                  <a:tcPr marT="45712" marB="45712"/>
                </a:tc>
                <a:extLst>
                  <a:ext uri="{0D108BD9-81ED-4DB2-BD59-A6C34878D82A}">
                    <a16:rowId xmlns:a16="http://schemas.microsoft.com/office/drawing/2014/main" val="1622337050"/>
                  </a:ext>
                </a:extLst>
              </a:tr>
              <a:tr h="0">
                <a:tc>
                  <a:txBody>
                    <a:bodyPr/>
                    <a:lstStyle/>
                    <a:p>
                      <a:endParaRPr lang="en-US"/>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a:p>
                  </a:txBody>
                  <a:tcPr marT="45712" marB="45712"/>
                </a:tc>
                <a:tc>
                  <a:txBody>
                    <a:bodyPr/>
                    <a:lstStyle/>
                    <a:p>
                      <a:endParaRPr lang="en-US" dirty="0"/>
                    </a:p>
                  </a:txBody>
                  <a:tcPr marT="45712" marB="45712"/>
                </a:tc>
                <a:extLst>
                  <a:ext uri="{0D108BD9-81ED-4DB2-BD59-A6C34878D82A}">
                    <a16:rowId xmlns:a16="http://schemas.microsoft.com/office/drawing/2014/main" val="1495504825"/>
                  </a:ext>
                </a:extLst>
              </a:tr>
              <a:tr h="0">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endParaRPr lang="en-US" sz="1400" strike="noStrike" dirty="0"/>
                    </a:p>
                  </a:txBody>
                  <a:tcPr marT="45712" marB="45712"/>
                </a:tc>
                <a:tc>
                  <a:txBody>
                    <a:bodyPr/>
                    <a:lstStyle/>
                    <a:p>
                      <a:endParaRPr lang="en-US" dirty="0"/>
                    </a:p>
                  </a:txBody>
                  <a:tcPr marT="45712" marB="45712"/>
                </a:tc>
                <a:extLst>
                  <a:ext uri="{0D108BD9-81ED-4DB2-BD59-A6C34878D82A}">
                    <a16:rowId xmlns:a16="http://schemas.microsoft.com/office/drawing/2014/main" val="2960173387"/>
                  </a:ext>
                </a:extLst>
              </a:tr>
              <a:tr h="0">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endParaRPr lang="en-US" sz="1400" strike="noStrike" dirty="0"/>
                    </a:p>
                  </a:txBody>
                  <a:tcPr marT="45712" marB="45712"/>
                </a:tc>
                <a:tc>
                  <a:txBody>
                    <a:bodyPr/>
                    <a:lstStyle/>
                    <a:p>
                      <a:endParaRPr lang="en-US" dirty="0"/>
                    </a:p>
                  </a:txBody>
                  <a:tcPr marT="45712" marB="45712"/>
                </a:tc>
                <a:extLst>
                  <a:ext uri="{0D108BD9-81ED-4DB2-BD59-A6C34878D82A}">
                    <a16:rowId xmlns:a16="http://schemas.microsoft.com/office/drawing/2014/main" val="3784189159"/>
                  </a:ext>
                </a:extLst>
              </a:tr>
              <a:tr h="0">
                <a:tc>
                  <a:txBody>
                    <a:bodyPr/>
                    <a:lstStyle/>
                    <a:p>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strike="noStrike" dirty="0"/>
                    </a:p>
                  </a:txBody>
                  <a:tcPr marT="45712" marB="45712"/>
                </a:tc>
                <a:tc>
                  <a:txBody>
                    <a:bodyPr/>
                    <a:lstStyle/>
                    <a:p>
                      <a:endParaRPr lang="en-US" sz="1400" strike="noStrike" dirty="0"/>
                    </a:p>
                  </a:txBody>
                  <a:tcPr marT="45712" marB="45712"/>
                </a:tc>
                <a:tc>
                  <a:txBody>
                    <a:bodyPr/>
                    <a:lstStyle/>
                    <a:p>
                      <a:endParaRPr lang="en-US" dirty="0"/>
                    </a:p>
                  </a:txBody>
                  <a:tcPr marT="45712" marB="45712"/>
                </a:tc>
                <a:extLst>
                  <a:ext uri="{0D108BD9-81ED-4DB2-BD59-A6C34878D82A}">
                    <a16:rowId xmlns:a16="http://schemas.microsoft.com/office/drawing/2014/main" val="98245922"/>
                  </a:ext>
                </a:extLst>
              </a:tr>
            </a:tbl>
          </a:graphicData>
        </a:graphic>
      </p:graphicFrame>
    </p:spTree>
    <p:extLst>
      <p:ext uri="{BB962C8B-B14F-4D97-AF65-F5344CB8AC3E}">
        <p14:creationId xmlns:p14="http://schemas.microsoft.com/office/powerpoint/2010/main" val="34728107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2736452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9222418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14</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(12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(5min)</a:t>
            </a:r>
          </a:p>
          <a:p>
            <a:pPr algn="just">
              <a:spcBef>
                <a:spcPct val="20000"/>
              </a:spcBef>
              <a:buFontTx/>
              <a:buChar char="•"/>
            </a:pPr>
            <a:r>
              <a:rPr lang="en-US" altLang="en-US" sz="1800" b="0" dirty="0"/>
              <a:t>Review LB253 and MDR status (5min) - Roy</a:t>
            </a:r>
          </a:p>
          <a:p>
            <a:pPr algn="just">
              <a:spcBef>
                <a:spcPct val="20000"/>
              </a:spcBef>
              <a:buFontTx/>
              <a:buChar char="•"/>
            </a:pPr>
            <a:r>
              <a:rPr lang="en-US" altLang="en-US" sz="1800" b="0" dirty="0"/>
              <a:t>Review submissions – as needed (next slide)</a:t>
            </a:r>
          </a:p>
          <a:p>
            <a:pPr lvl="1" algn="just">
              <a:spcBef>
                <a:spcPct val="20000"/>
              </a:spcBef>
              <a:buFontTx/>
              <a:buChar char="•"/>
            </a:pPr>
            <a:r>
              <a:rPr lang="en-US" altLang="en-US" sz="1400" dirty="0"/>
              <a:t>As per order in next slide</a:t>
            </a:r>
            <a:endParaRPr lang="en-US" altLang="en-US" sz="1400" b="0" dirty="0"/>
          </a:p>
          <a:p>
            <a:pPr algn="just">
              <a:spcBef>
                <a:spcPct val="20000"/>
              </a:spcBef>
              <a:buFontTx/>
              <a:buChar char="•"/>
            </a:pPr>
            <a:r>
              <a:rPr lang="en-US" altLang="en-US" sz="1800" b="0" dirty="0"/>
              <a:t>Group comment resolution (11-21-1084/11-21-1135) – as time permits (remaining CIDs).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9079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685801"/>
            <a:ext cx="11665296" cy="507455"/>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335360" y="1412776"/>
            <a:ext cx="11593288" cy="4475807"/>
          </a:xfrm>
        </p:spPr>
        <p:txBody>
          <a:bodyPr/>
          <a:lstStyle/>
          <a:p>
            <a:pPr>
              <a:buFont typeface="Arial" panose="020B0604020202020204" pitchFamily="34" charset="0"/>
              <a:buChar char="•"/>
            </a:pPr>
            <a:r>
              <a:rPr lang="en-US" sz="2000" dirty="0"/>
              <a:t>Registration for the July 802 electronic plenary session</a:t>
            </a:r>
          </a:p>
          <a:p>
            <a:pPr marL="457200" lvl="1" indent="0"/>
            <a:r>
              <a:rPr lang="en-US" dirty="0"/>
              <a:t>This meeting is part of the July 802 plenary session</a:t>
            </a:r>
          </a:p>
          <a:p>
            <a:pPr marL="457200" lvl="1" indent="0"/>
            <a:r>
              <a:rPr lang="en-US" dirty="0"/>
              <a:t>You must pay the registration fee in order to attend</a:t>
            </a:r>
          </a:p>
          <a:p>
            <a:pPr marL="457200" lvl="1" indent="0"/>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marL="457200" lvl="1" indent="0"/>
            <a:r>
              <a:rPr lang="en-US" dirty="0"/>
              <a:t>If you do not intend to register for this session you must leave this meeting and, if you have logged attendance on IMAT, email the 802.11 chair or vice chairs to have your attendance cancelled</a:t>
            </a:r>
          </a:p>
          <a:p>
            <a:pPr marL="457200" indent="-457200"/>
            <a:endParaRPr lang="en-US" altLang="en-US" sz="2000" dirty="0"/>
          </a:p>
          <a:p>
            <a:pPr marL="357188" indent="-357188">
              <a:buFont typeface="Arial" panose="020B0604020202020204" pitchFamily="34" charset="0"/>
              <a:buChar char="•"/>
            </a:pPr>
            <a:r>
              <a:rPr lang="en-US" altLang="en-US" sz="2000" dirty="0"/>
              <a:t>Attendance:</a:t>
            </a:r>
            <a:endParaRPr lang="en-US" altLang="en-US" sz="2000" dirty="0">
              <a:hlinkClick r:id="rId4"/>
            </a:endParaRPr>
          </a:p>
          <a:p>
            <a:pPr lvl="1"/>
            <a:r>
              <a:rPr lang="en-US" altLang="en-US" sz="1800" dirty="0"/>
              <a:t>Please register by logging to IMAT and register your attendance at </a:t>
            </a:r>
            <a:r>
              <a:rPr lang="en-US" sz="1800" dirty="0">
                <a:hlinkClick r:id="rId5"/>
              </a:rPr>
              <a:t>https://imat.ieee.org/attendance</a:t>
            </a:r>
            <a:endParaRPr lang="en-US" sz="1800" dirty="0"/>
          </a:p>
          <a:p>
            <a:pPr lvl="1"/>
            <a:r>
              <a:rPr lang="en-US" altLang="en-US" sz="1800" dirty="0"/>
              <a:t>Attendees are required to register their attendance.</a:t>
            </a:r>
          </a:p>
          <a:p>
            <a:pPr lvl="1"/>
            <a:r>
              <a:rPr lang="en-US" altLang="en-US" sz="1800" dirty="0"/>
              <a:t>For </a:t>
            </a:r>
            <a:r>
              <a:rPr lang="en-US" altLang="en-US" sz="1800" dirty="0" err="1"/>
              <a:t>Webex</a:t>
            </a:r>
            <a:r>
              <a:rPr lang="en-US" altLang="en-US" sz="1800" dirty="0"/>
              <a:t> call use the following designation: [V/NV] First Last (Affiliation)</a:t>
            </a:r>
          </a:p>
          <a:p>
            <a:endParaRPr lang="en-US"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968720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14</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84956391"/>
              </p:ext>
            </p:extLst>
          </p:nvPr>
        </p:nvGraphicFramePr>
        <p:xfrm>
          <a:off x="335361" y="1260086"/>
          <a:ext cx="11039608" cy="3535488"/>
        </p:xfrm>
        <a:graphic>
          <a:graphicData uri="http://schemas.openxmlformats.org/drawingml/2006/table">
            <a:tbl>
              <a:tblPr firstRow="1" bandRow="1">
                <a:tableStyleId>{21E4AEA4-8DFA-4A89-87EB-49C32662AFE0}</a:tableStyleId>
              </a:tblPr>
              <a:tblGrid>
                <a:gridCol w="984780">
                  <a:extLst>
                    <a:ext uri="{9D8B030D-6E8A-4147-A177-3AD203B41FA5}">
                      <a16:colId xmlns:a16="http://schemas.microsoft.com/office/drawing/2014/main" val="20000"/>
                    </a:ext>
                  </a:extLst>
                </a:gridCol>
                <a:gridCol w="1319475">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2686681">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200" kern="1200" dirty="0">
                          <a:solidFill>
                            <a:schemeClr val="dk1"/>
                          </a:solidFill>
                          <a:latin typeface="+mn-lt"/>
                          <a:ea typeface="+mn-ea"/>
                          <a:cs typeface="+mn-cs"/>
                        </a:rPr>
                        <a:t>11-21-880</a:t>
                      </a:r>
                    </a:p>
                  </a:txBody>
                  <a:tcPr marT="45712" marB="45712"/>
                </a:tc>
                <a:tc>
                  <a:txBody>
                    <a:bodyPr/>
                    <a:lstStyle/>
                    <a:p>
                      <a:r>
                        <a:rPr lang="en-US" sz="1200" kern="1200" dirty="0">
                          <a:solidFill>
                            <a:schemeClr val="dk1"/>
                          </a:solidFill>
                          <a:latin typeface="+mn-lt"/>
                          <a:ea typeface="+mn-ea"/>
                          <a:cs typeface="+mn-cs"/>
                        </a:rPr>
                        <a:t>Jonathan Segev</a:t>
                      </a:r>
                    </a:p>
                  </a:txBody>
                  <a:tcPr marT="45712" marB="45712"/>
                </a:tc>
                <a:tc>
                  <a:txBody>
                    <a:bodyPr/>
                    <a:lstStyle/>
                    <a:p>
                      <a:r>
                        <a:rPr lang="en-US" sz="1200" kern="1200" dirty="0">
                          <a:solidFill>
                            <a:schemeClr val="dk1"/>
                          </a:solidFill>
                          <a:latin typeface="+mn-lt"/>
                          <a:ea typeface="+mn-ea"/>
                          <a:cs typeface="+mn-cs"/>
                        </a:rPr>
                        <a:t>Agenda slide deck</a:t>
                      </a:r>
                    </a:p>
                  </a:txBody>
                  <a:tcPr marT="45712" marB="45712"/>
                </a:tc>
                <a:tc>
                  <a:txBody>
                    <a:bodyPr/>
                    <a:lstStyle/>
                    <a:p>
                      <a:r>
                        <a:rPr lang="en-US" sz="1200" kern="1200" dirty="0">
                          <a:solidFill>
                            <a:schemeClr val="dk1"/>
                          </a:solidFill>
                          <a:latin typeface="+mn-lt"/>
                          <a:ea typeface="+mn-ea"/>
                          <a:cs typeface="+mn-cs"/>
                        </a:rPr>
                        <a:t>agenda</a:t>
                      </a:r>
                    </a:p>
                  </a:txBody>
                  <a:tcPr marT="45712" marB="45712"/>
                </a:tc>
                <a:tc>
                  <a:txBody>
                    <a:bodyPr/>
                    <a:lstStyle/>
                    <a:p>
                      <a:r>
                        <a:rPr lang="en-US" sz="12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0">
                <a:tc>
                  <a:txBody>
                    <a:bodyPr/>
                    <a:lstStyle/>
                    <a:p>
                      <a:r>
                        <a:rPr lang="en-US" sz="1200" strike="noStrike" dirty="0"/>
                        <a:t>11-21-1084/</a:t>
                      </a:r>
                    </a:p>
                    <a:p>
                      <a:r>
                        <a:rPr lang="en-US" sz="1200" strike="noStrike" dirty="0"/>
                        <a:t>11-21-1139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July LB253 Group CR</a:t>
                      </a:r>
                    </a:p>
                  </a:txBody>
                  <a:tcPr marT="45712" marB="45712"/>
                </a:tc>
                <a:tc>
                  <a:txBody>
                    <a:bodyPr/>
                    <a:lstStyle/>
                    <a:p>
                      <a:r>
                        <a:rPr lang="en-US" sz="1200" strike="noStrike" dirty="0"/>
                        <a:t>CR</a:t>
                      </a:r>
                    </a:p>
                  </a:txBody>
                  <a:tcPr marT="45712" marB="45712"/>
                </a:tc>
                <a:tc>
                  <a:txBody>
                    <a:bodyPr/>
                    <a:lstStyle/>
                    <a:p>
                      <a:r>
                        <a:rPr lang="en-US" sz="1200" dirty="0"/>
                        <a:t>For motion</a:t>
                      </a:r>
                    </a:p>
                  </a:txBody>
                  <a:tcPr marT="45712" marB="45712"/>
                </a:tc>
                <a:extLst>
                  <a:ext uri="{0D108BD9-81ED-4DB2-BD59-A6C34878D82A}">
                    <a16:rowId xmlns:a16="http://schemas.microsoft.com/office/drawing/2014/main" val="884377137"/>
                  </a:ext>
                </a:extLst>
              </a:tr>
              <a:tr h="0">
                <a:tc>
                  <a:txBody>
                    <a:bodyPr/>
                    <a:lstStyle/>
                    <a:p>
                      <a:r>
                        <a:rPr lang="en-US" sz="1200" dirty="0"/>
                        <a:t>11-21-1155</a:t>
                      </a:r>
                    </a:p>
                  </a:txBody>
                  <a:tcPr marT="45712" marB="45712"/>
                </a:tc>
                <a:tc>
                  <a:txBody>
                    <a:bodyPr/>
                    <a:lstStyle/>
                    <a:p>
                      <a:r>
                        <a:rPr lang="en-US" sz="1200" dirty="0"/>
                        <a:t>Youhan Kim</a:t>
                      </a:r>
                    </a:p>
                  </a:txBody>
                  <a:tcPr marT="45712" marB="45712"/>
                </a:tc>
                <a:tc>
                  <a:txBody>
                    <a:bodyPr/>
                    <a:lstStyle/>
                    <a:p>
                      <a:r>
                        <a:rPr lang="en-US" sz="1200" dirty="0"/>
                        <a:t>Misc. comments </a:t>
                      </a:r>
                    </a:p>
                  </a:txBody>
                  <a:tcPr marT="45712" marB="45712"/>
                </a:tc>
                <a:tc>
                  <a:txBody>
                    <a:bodyPr/>
                    <a:lstStyle/>
                    <a:p>
                      <a:r>
                        <a:rPr lang="en-US" sz="1200" dirty="0"/>
                        <a:t>CR (follow up from 1070)</a:t>
                      </a:r>
                    </a:p>
                  </a:txBody>
                  <a:tcPr marT="45712" marB="45712"/>
                </a:tc>
                <a:tc>
                  <a:txBody>
                    <a:bodyPr/>
                    <a:lstStyle/>
                    <a:p>
                      <a:pPr rtl="0"/>
                      <a:r>
                        <a:rPr lang="en-US" sz="1200" dirty="0"/>
                        <a:t>CR – 20min</a:t>
                      </a:r>
                    </a:p>
                  </a:txBody>
                  <a:tcPr marT="45712" marB="45712"/>
                </a:tc>
                <a:extLst>
                  <a:ext uri="{0D108BD9-81ED-4DB2-BD59-A6C34878D82A}">
                    <a16:rowId xmlns:a16="http://schemas.microsoft.com/office/drawing/2014/main" val="1622337050"/>
                  </a:ext>
                </a:extLst>
              </a:tr>
              <a:tr h="0">
                <a:tc>
                  <a:txBody>
                    <a:bodyPr/>
                    <a:lstStyle/>
                    <a:p>
                      <a:r>
                        <a:rPr lang="en-US" sz="1200" strike="noStrike" dirty="0"/>
                        <a:t>11-21-1113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CR - Part IV (6)</a:t>
                      </a:r>
                    </a:p>
                  </a:txBody>
                  <a:tcPr marT="45712" marB="45712"/>
                </a:tc>
                <a:tc>
                  <a:txBody>
                    <a:bodyPr/>
                    <a:lstStyle/>
                    <a:p>
                      <a:r>
                        <a:rPr lang="en-US" sz="1200" strike="noStrike" dirty="0"/>
                        <a:t>CR</a:t>
                      </a:r>
                    </a:p>
                  </a:txBody>
                  <a:tcPr marT="45712" marB="45712"/>
                </a:tc>
                <a:tc>
                  <a:txBody>
                    <a:bodyPr/>
                    <a:lstStyle/>
                    <a:p>
                      <a:r>
                        <a:rPr lang="en-US" sz="1200" dirty="0"/>
                        <a:t>45min</a:t>
                      </a:r>
                    </a:p>
                  </a:txBody>
                  <a:tcPr marT="45712" marB="45712"/>
                </a:tc>
                <a:extLst>
                  <a:ext uri="{0D108BD9-81ED-4DB2-BD59-A6C34878D82A}">
                    <a16:rowId xmlns:a16="http://schemas.microsoft.com/office/drawing/2014/main" val="1495504825"/>
                  </a:ext>
                </a:extLst>
              </a:tr>
              <a:tr h="0">
                <a:tc>
                  <a:txBody>
                    <a:bodyPr/>
                    <a:lstStyle/>
                    <a:p>
                      <a:r>
                        <a:rPr lang="en-US" sz="1200" strike="noStrike" dirty="0"/>
                        <a:t>11-21-1112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MLME CR (1)</a:t>
                      </a:r>
                    </a:p>
                  </a:txBody>
                  <a:tcPr marT="45712" marB="45712"/>
                </a:tc>
                <a:tc>
                  <a:txBody>
                    <a:bodyPr/>
                    <a:lstStyle/>
                    <a:p>
                      <a:r>
                        <a:rPr lang="en-US" sz="1200" strike="noStrike" dirty="0"/>
                        <a:t>CR</a:t>
                      </a:r>
                    </a:p>
                  </a:txBody>
                  <a:tcPr marT="45712" marB="45712"/>
                </a:tc>
                <a:tc>
                  <a:txBody>
                    <a:bodyPr/>
                    <a:lstStyle/>
                    <a:p>
                      <a:r>
                        <a:rPr lang="en-US" sz="1200" dirty="0"/>
                        <a:t>15 min</a:t>
                      </a:r>
                    </a:p>
                  </a:txBody>
                  <a:tcPr marT="45712" marB="45712"/>
                </a:tc>
                <a:extLst>
                  <a:ext uri="{0D108BD9-81ED-4DB2-BD59-A6C34878D82A}">
                    <a16:rowId xmlns:a16="http://schemas.microsoft.com/office/drawing/2014/main" val="2960173387"/>
                  </a:ext>
                </a:extLst>
              </a:tr>
              <a:tr h="0">
                <a:tc>
                  <a:txBody>
                    <a:bodyPr/>
                    <a:lstStyle/>
                    <a:p>
                      <a:r>
                        <a:rPr lang="en-US" sz="1200" dirty="0"/>
                        <a:t>11-21-1156</a:t>
                      </a:r>
                    </a:p>
                  </a:txBody>
                  <a:tcPr marT="45712" marB="45712"/>
                </a:tc>
                <a:tc>
                  <a:txBody>
                    <a:bodyPr/>
                    <a:lstStyle/>
                    <a:p>
                      <a:r>
                        <a:rPr lang="en-US" sz="1200" dirty="0"/>
                        <a:t>Assaf Kasher </a:t>
                      </a:r>
                    </a:p>
                  </a:txBody>
                  <a:tcPr marT="45712" marB="45712"/>
                </a:tc>
                <a:tc>
                  <a:txBody>
                    <a:bodyPr/>
                    <a:lstStyle/>
                    <a:p>
                      <a:r>
                        <a:rPr lang="en-US" sz="1200" dirty="0"/>
                        <a:t>LB253 Resolution to CIDs set6</a:t>
                      </a:r>
                    </a:p>
                  </a:txBody>
                  <a:tcPr marT="45712" marB="45712"/>
                </a:tc>
                <a:tc>
                  <a:txBody>
                    <a:bodyPr/>
                    <a:lstStyle/>
                    <a:p>
                      <a:r>
                        <a:rPr lang="en-US" sz="1200" dirty="0"/>
                        <a:t>CR</a:t>
                      </a:r>
                    </a:p>
                  </a:txBody>
                  <a:tcPr marT="45712" marB="45712"/>
                </a:tc>
                <a:tc>
                  <a:txBody>
                    <a:bodyPr/>
                    <a:lstStyle/>
                    <a:p>
                      <a:r>
                        <a:rPr lang="en-US" sz="1200" dirty="0"/>
                        <a:t>30 min (as time permits)</a:t>
                      </a:r>
                    </a:p>
                  </a:txBody>
                  <a:tcPr marT="45712" marB="45712"/>
                </a:tc>
                <a:extLst>
                  <a:ext uri="{0D108BD9-81ED-4DB2-BD59-A6C34878D82A}">
                    <a16:rowId xmlns:a16="http://schemas.microsoft.com/office/drawing/2014/main" val="3784189159"/>
                  </a:ext>
                </a:extLst>
              </a:tr>
              <a:tr h="0">
                <a:tc>
                  <a:txBody>
                    <a:bodyPr/>
                    <a:lstStyle/>
                    <a:p>
                      <a:r>
                        <a:rPr lang="en-US" sz="1200" dirty="0"/>
                        <a:t>11-21-1160</a:t>
                      </a:r>
                    </a:p>
                  </a:txBody>
                  <a:tcPr marT="45712" marB="45712"/>
                </a:tc>
                <a:tc>
                  <a:txBody>
                    <a:bodyPr/>
                    <a:lstStyle/>
                    <a:p>
                      <a:r>
                        <a:rPr lang="en-US" sz="1200" dirty="0"/>
                        <a:t>Erik Lindskog</a:t>
                      </a:r>
                    </a:p>
                  </a:txBody>
                  <a:tcPr marT="45712" marB="45712"/>
                </a:tc>
                <a:tc>
                  <a:txBody>
                    <a:bodyPr/>
                    <a:lstStyle/>
                    <a:p>
                      <a:r>
                        <a:rPr lang="en-US" sz="1200" dirty="0"/>
                        <a:t>CR for Misc. CIDs part 2 (1)</a:t>
                      </a:r>
                    </a:p>
                  </a:txBody>
                  <a:tcPr marT="45712" marB="45712"/>
                </a:tc>
                <a:tc>
                  <a:txBody>
                    <a:bodyPr/>
                    <a:lstStyle/>
                    <a:p>
                      <a:r>
                        <a:rPr lang="en-US" sz="1200"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98245922"/>
                  </a:ext>
                </a:extLst>
              </a:tr>
              <a:tr h="0">
                <a:tc>
                  <a:txBody>
                    <a:bodyPr/>
                    <a:lstStyle/>
                    <a:p>
                      <a:r>
                        <a:rPr lang="en-US" sz="12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Phase shift TOA feedback CR (1)</a:t>
                      </a:r>
                    </a:p>
                  </a:txBody>
                  <a:tcPr marT="45712" marB="45712"/>
                </a:tc>
                <a:tc>
                  <a:txBody>
                    <a:bodyPr/>
                    <a:lstStyle/>
                    <a:p>
                      <a:r>
                        <a:rPr lang="en-US" sz="1200" strike="noStrike" dirty="0"/>
                        <a:t>CR</a:t>
                      </a:r>
                    </a:p>
                  </a:txBody>
                  <a:tcPr marT="45712" marB="45712"/>
                </a:tc>
                <a:tc>
                  <a:txBody>
                    <a:bodyPr/>
                    <a:lstStyle/>
                    <a:p>
                      <a:r>
                        <a:rPr lang="en-US" sz="1200" dirty="0"/>
                        <a:t>For next meeting slot.</a:t>
                      </a:r>
                    </a:p>
                  </a:txBody>
                  <a:tcPr marT="45712" marB="45712"/>
                </a:tc>
                <a:extLst>
                  <a:ext uri="{0D108BD9-81ED-4DB2-BD59-A6C34878D82A}">
                    <a16:rowId xmlns:a16="http://schemas.microsoft.com/office/drawing/2014/main" val="2220354451"/>
                  </a:ext>
                </a:extLst>
              </a:tr>
              <a:tr h="0">
                <a:tc>
                  <a:txBody>
                    <a:bodyPr/>
                    <a:lstStyle/>
                    <a:p>
                      <a:r>
                        <a:rPr lang="en-US" sz="1200" strike="noStrike" dirty="0"/>
                        <a:t>11-21-1075</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Christian Berger</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 </a:t>
                      </a:r>
                      <a:r>
                        <a:rPr lang="en-US" sz="1200" strike="noStrike" dirty="0" err="1"/>
                        <a:t>TGaz</a:t>
                      </a:r>
                      <a:r>
                        <a:rPr lang="en-US" sz="1200" strike="noStrike" dirty="0"/>
                        <a:t> Comment Resolution LB253 Parameters - CID 5213</a:t>
                      </a:r>
                    </a:p>
                  </a:txBody>
                  <a:tcPr marT="45712" marB="45712"/>
                </a:tc>
                <a:tc>
                  <a:txBody>
                    <a:bodyPr/>
                    <a:lstStyle/>
                    <a:p>
                      <a:r>
                        <a:rPr lang="en-US" sz="1200" strike="noStrike"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919020040"/>
                  </a:ext>
                </a:extLst>
              </a:tr>
              <a:tr h="0">
                <a:tc>
                  <a:txBody>
                    <a:bodyPr/>
                    <a:lstStyle/>
                    <a:p>
                      <a:r>
                        <a:rPr lang="en-US" sz="1200" strike="noStrike" dirty="0"/>
                        <a:t>11-21-329</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Roy Want</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R5 is the MDR committee response to the R5 is R7.</a:t>
                      </a:r>
                    </a:p>
                  </a:txBody>
                  <a:tcPr marT="45712" marB="45712"/>
                </a:tc>
                <a:tc>
                  <a:txBody>
                    <a:bodyPr/>
                    <a:lstStyle/>
                    <a:p>
                      <a:r>
                        <a:rPr lang="en-US" sz="1200" strike="noStrike" dirty="0"/>
                        <a:t>MDR</a:t>
                      </a:r>
                    </a:p>
                  </a:txBody>
                  <a:tcPr marT="45712" marB="45712"/>
                </a:tc>
                <a:tc>
                  <a:txBody>
                    <a:bodyPr/>
                    <a:lstStyle/>
                    <a:p>
                      <a:r>
                        <a:rPr lang="en-US" sz="1200" dirty="0"/>
                        <a:t>Targeting Fri. meeting for motion</a:t>
                      </a:r>
                    </a:p>
                  </a:txBody>
                  <a:tcPr marT="45712" marB="45712"/>
                </a:tc>
                <a:extLst>
                  <a:ext uri="{0D108BD9-81ED-4DB2-BD59-A6C34878D82A}">
                    <a16:rowId xmlns:a16="http://schemas.microsoft.com/office/drawing/2014/main" val="2118040075"/>
                  </a:ext>
                </a:extLst>
              </a:tr>
              <a:tr h="0">
                <a:tc>
                  <a:txBody>
                    <a:bodyPr/>
                    <a:lstStyle/>
                    <a:p>
                      <a:r>
                        <a:rPr lang="en-US" sz="1200" strike="noStrike" dirty="0"/>
                        <a:t>11-21-1161</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Qi Wang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Proposed resolution to 11az LB253 CID 5424 and 5425</a:t>
                      </a:r>
                    </a:p>
                  </a:txBody>
                  <a:tcPr marT="45712" marB="45712"/>
                </a:tc>
                <a:tc>
                  <a:txBody>
                    <a:bodyPr/>
                    <a:lstStyle/>
                    <a:p>
                      <a:r>
                        <a:rPr lang="en-US" sz="1200" strike="noStrike"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776570483"/>
                  </a:ext>
                </a:extLst>
              </a:tr>
            </a:tbl>
          </a:graphicData>
        </a:graphic>
      </p:graphicFrame>
    </p:spTree>
    <p:extLst>
      <p:ext uri="{BB962C8B-B14F-4D97-AF65-F5344CB8AC3E}">
        <p14:creationId xmlns:p14="http://schemas.microsoft.com/office/powerpoint/2010/main" val="31488580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F91C2-63A2-4115-B748-6AD926BFE985}"/>
              </a:ext>
            </a:extLst>
          </p:cNvPr>
          <p:cNvSpPr>
            <a:spLocks noGrp="1"/>
          </p:cNvSpPr>
          <p:nvPr>
            <p:ph type="title"/>
          </p:nvPr>
        </p:nvSpPr>
        <p:spPr/>
        <p:txBody>
          <a:bodyPr/>
          <a:lstStyle/>
          <a:p>
            <a:r>
              <a:rPr lang="en-US" dirty="0"/>
              <a:t>Submission 11-21-1155</a:t>
            </a:r>
          </a:p>
        </p:txBody>
      </p:sp>
      <p:sp>
        <p:nvSpPr>
          <p:cNvPr id="3" name="Content Placeholder 2">
            <a:extLst>
              <a:ext uri="{FF2B5EF4-FFF2-40B4-BE49-F238E27FC236}">
                <a16:creationId xmlns:a16="http://schemas.microsoft.com/office/drawing/2014/main" id="{2E2FA557-F906-4DBF-8C46-0E0FDACEB28C}"/>
              </a:ext>
            </a:extLst>
          </p:cNvPr>
          <p:cNvSpPr>
            <a:spLocks noGrp="1"/>
          </p:cNvSpPr>
          <p:nvPr>
            <p:ph idx="1"/>
          </p:nvPr>
        </p:nvSpPr>
        <p:spPr/>
        <p:txBody>
          <a:bodyPr/>
          <a:lstStyle/>
          <a:p>
            <a:r>
              <a:rPr lang="en-US" dirty="0" err="1"/>
              <a:t>Strawpoll</a:t>
            </a:r>
            <a:endParaRPr lang="en-US" dirty="0"/>
          </a:p>
          <a:p>
            <a:r>
              <a:rPr lang="en-US" dirty="0"/>
              <a:t>Do you support including the following sentence "Hence, the GI duration of each secure HE-LTF has low power since </a:t>
            </a:r>
            <a:r>
              <a:rPr lang="en-US" dirty="0" err="1"/>
              <a:t>Wt</a:t>
            </a:r>
            <a:r>
              <a:rPr lang="en-US" dirty="0"/>
              <a:t> has low value during the GI duration.“?</a:t>
            </a:r>
          </a:p>
          <a:p>
            <a:r>
              <a:rPr lang="en-US" dirty="0"/>
              <a:t>O1) Yes</a:t>
            </a:r>
          </a:p>
          <a:p>
            <a:r>
              <a:rPr lang="en-US" dirty="0"/>
              <a:t>O2) No</a:t>
            </a:r>
          </a:p>
          <a:p>
            <a:r>
              <a:rPr lang="en-US" dirty="0"/>
              <a:t>O3) Abstain</a:t>
            </a:r>
          </a:p>
          <a:p>
            <a:r>
              <a:rPr lang="en-US" dirty="0"/>
              <a:t>Results (Y/N/A): 16/7/7</a:t>
            </a:r>
          </a:p>
        </p:txBody>
      </p:sp>
      <p:sp>
        <p:nvSpPr>
          <p:cNvPr id="4" name="Slide Number Placeholder 3">
            <a:extLst>
              <a:ext uri="{FF2B5EF4-FFF2-40B4-BE49-F238E27FC236}">
                <a16:creationId xmlns:a16="http://schemas.microsoft.com/office/drawing/2014/main" id="{BCA796F7-E1E4-4073-A713-4696CDFD2AAF}"/>
              </a:ext>
            </a:extLst>
          </p:cNvPr>
          <p:cNvSpPr>
            <a:spLocks noGrp="1"/>
          </p:cNvSpPr>
          <p:nvPr>
            <p:ph type="sldNum" idx="12"/>
          </p:nvPr>
        </p:nvSpPr>
        <p:spPr/>
        <p:txBody>
          <a:bodyPr/>
          <a:lstStyle/>
          <a:p>
            <a:r>
              <a:rPr lang="en-GB"/>
              <a:t>Slide </a:t>
            </a:r>
            <a:fld id="{440F5867-744E-4AA6-B0ED-4C44D2DFBB7B}" type="slidenum">
              <a:rPr lang="en-GB" smtClean="0"/>
              <a:pPr/>
              <a:t>41</a:t>
            </a:fld>
            <a:endParaRPr lang="en-GB" dirty="0"/>
          </a:p>
        </p:txBody>
      </p:sp>
      <p:sp>
        <p:nvSpPr>
          <p:cNvPr id="5" name="Footer Placeholder 4">
            <a:extLst>
              <a:ext uri="{FF2B5EF4-FFF2-40B4-BE49-F238E27FC236}">
                <a16:creationId xmlns:a16="http://schemas.microsoft.com/office/drawing/2014/main" id="{E788C769-1647-472B-8530-24B2123358D6}"/>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199586B7-535E-49E2-9724-FBD1103F525E}"/>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8815456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1057625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7709193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15</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(5min)</a:t>
            </a:r>
          </a:p>
          <a:p>
            <a:pPr algn="just">
              <a:spcBef>
                <a:spcPct val="20000"/>
              </a:spcBef>
              <a:buFontTx/>
              <a:buChar char="•"/>
            </a:pPr>
            <a:r>
              <a:rPr lang="en-US" altLang="en-US" sz="1800" b="0" dirty="0"/>
              <a:t>LB253 progress/status (Roy – 7 min) </a:t>
            </a:r>
          </a:p>
          <a:p>
            <a:pPr lvl="1" algn="just">
              <a:spcBef>
                <a:spcPct val="20000"/>
              </a:spcBef>
              <a:buFontTx/>
              <a:buChar char="•"/>
            </a:pPr>
            <a:r>
              <a:rPr lang="en-US" altLang="en-US" sz="1400" dirty="0"/>
              <a:t>11-21-749r6</a:t>
            </a:r>
          </a:p>
          <a:p>
            <a:pPr lvl="1" algn="just">
              <a:spcBef>
                <a:spcPct val="20000"/>
              </a:spcBef>
              <a:buFontTx/>
              <a:buChar char="•"/>
            </a:pPr>
            <a:r>
              <a:rPr lang="en-US" altLang="en-US" sz="1400" dirty="0"/>
              <a:t>11-21-329r7 (MDR)</a:t>
            </a:r>
            <a:endParaRPr lang="en-US" altLang="en-US" sz="1400" b="0" dirty="0"/>
          </a:p>
          <a:p>
            <a:pPr algn="just">
              <a:spcBef>
                <a:spcPct val="20000"/>
              </a:spcBef>
              <a:buFontTx/>
              <a:buChar char="•"/>
            </a:pPr>
            <a:r>
              <a:rPr lang="en-US" altLang="en-US" sz="1800" b="0" dirty="0"/>
              <a:t>Review submissions – as needed (next slide)</a:t>
            </a:r>
          </a:p>
          <a:p>
            <a:pPr lvl="1" algn="just">
              <a:spcBef>
                <a:spcPct val="20000"/>
              </a:spcBef>
              <a:buFontTx/>
              <a:buChar char="•"/>
            </a:pPr>
            <a:r>
              <a:rPr lang="en-US" altLang="en-US" sz="1400" dirty="0"/>
              <a:t>As per order in next slide</a:t>
            </a:r>
            <a:endParaRPr lang="en-US" altLang="en-US" sz="1400" b="0" dirty="0"/>
          </a:p>
          <a:p>
            <a:pPr algn="just">
              <a:spcBef>
                <a:spcPct val="20000"/>
              </a:spcBef>
              <a:buFontTx/>
              <a:buChar char="•"/>
            </a:pPr>
            <a:r>
              <a:rPr lang="en-US" altLang="en-US" sz="1800" b="0" dirty="0"/>
              <a:t>Group comment resolution (11-21-1084/11-21-1135) – as time permits (remaining CIDs).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8372483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15</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72139466"/>
              </p:ext>
            </p:extLst>
          </p:nvPr>
        </p:nvGraphicFramePr>
        <p:xfrm>
          <a:off x="335361" y="1260086"/>
          <a:ext cx="11039608" cy="3809792"/>
        </p:xfrm>
        <a:graphic>
          <a:graphicData uri="http://schemas.openxmlformats.org/drawingml/2006/table">
            <a:tbl>
              <a:tblPr firstRow="1" bandRow="1">
                <a:tableStyleId>{21E4AEA4-8DFA-4A89-87EB-49C32662AFE0}</a:tableStyleId>
              </a:tblPr>
              <a:tblGrid>
                <a:gridCol w="984780">
                  <a:extLst>
                    <a:ext uri="{9D8B030D-6E8A-4147-A177-3AD203B41FA5}">
                      <a16:colId xmlns:a16="http://schemas.microsoft.com/office/drawing/2014/main" val="20000"/>
                    </a:ext>
                  </a:extLst>
                </a:gridCol>
                <a:gridCol w="1319475">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2686681">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200" kern="1200" dirty="0">
                          <a:solidFill>
                            <a:schemeClr val="dk1"/>
                          </a:solidFill>
                          <a:latin typeface="+mn-lt"/>
                          <a:ea typeface="+mn-ea"/>
                          <a:cs typeface="+mn-cs"/>
                        </a:rPr>
                        <a:t>11-21-880</a:t>
                      </a:r>
                    </a:p>
                  </a:txBody>
                  <a:tcPr marT="45712" marB="45712"/>
                </a:tc>
                <a:tc>
                  <a:txBody>
                    <a:bodyPr/>
                    <a:lstStyle/>
                    <a:p>
                      <a:r>
                        <a:rPr lang="en-US" sz="1200" kern="1200" dirty="0">
                          <a:solidFill>
                            <a:schemeClr val="dk1"/>
                          </a:solidFill>
                          <a:latin typeface="+mn-lt"/>
                          <a:ea typeface="+mn-ea"/>
                          <a:cs typeface="+mn-cs"/>
                        </a:rPr>
                        <a:t>Jonathan Segev</a:t>
                      </a:r>
                    </a:p>
                  </a:txBody>
                  <a:tcPr marT="45712" marB="45712"/>
                </a:tc>
                <a:tc>
                  <a:txBody>
                    <a:bodyPr/>
                    <a:lstStyle/>
                    <a:p>
                      <a:r>
                        <a:rPr lang="en-US" sz="1200" kern="1200" dirty="0">
                          <a:solidFill>
                            <a:schemeClr val="dk1"/>
                          </a:solidFill>
                          <a:latin typeface="+mn-lt"/>
                          <a:ea typeface="+mn-ea"/>
                          <a:cs typeface="+mn-cs"/>
                        </a:rPr>
                        <a:t>Agenda slide deck</a:t>
                      </a:r>
                    </a:p>
                  </a:txBody>
                  <a:tcPr marT="45712" marB="45712"/>
                </a:tc>
                <a:tc>
                  <a:txBody>
                    <a:bodyPr/>
                    <a:lstStyle/>
                    <a:p>
                      <a:r>
                        <a:rPr lang="en-US" sz="1200" kern="1200" dirty="0">
                          <a:solidFill>
                            <a:schemeClr val="dk1"/>
                          </a:solidFill>
                          <a:latin typeface="+mn-lt"/>
                          <a:ea typeface="+mn-ea"/>
                          <a:cs typeface="+mn-cs"/>
                        </a:rPr>
                        <a:t>agenda</a:t>
                      </a:r>
                    </a:p>
                  </a:txBody>
                  <a:tcPr marT="45712" marB="45712"/>
                </a:tc>
                <a:tc>
                  <a:txBody>
                    <a:bodyPr/>
                    <a:lstStyle/>
                    <a:p>
                      <a:r>
                        <a:rPr lang="en-US" sz="12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0">
                <a:tc>
                  <a:txBody>
                    <a:bodyPr/>
                    <a:lstStyle/>
                    <a:p>
                      <a:r>
                        <a:rPr lang="en-US" sz="1200" strike="noStrike" dirty="0"/>
                        <a:t>11-21-1084/</a:t>
                      </a:r>
                    </a:p>
                    <a:p>
                      <a:r>
                        <a:rPr lang="en-US" sz="1200" strike="noStrike" dirty="0"/>
                        <a:t>11-21-1162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July LB253 Group CR</a:t>
                      </a:r>
                    </a:p>
                  </a:txBody>
                  <a:tcPr marT="45712" marB="45712"/>
                </a:tc>
                <a:tc>
                  <a:txBody>
                    <a:bodyPr/>
                    <a:lstStyle/>
                    <a:p>
                      <a:r>
                        <a:rPr lang="en-US" sz="1200" strike="noStrike"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884377137"/>
                  </a:ext>
                </a:extLst>
              </a:tr>
              <a:tr h="0">
                <a:tc>
                  <a:txBody>
                    <a:bodyPr/>
                    <a:lstStyle/>
                    <a:p>
                      <a:r>
                        <a:rPr lang="en-US" sz="1200" strike="sngStrike" dirty="0"/>
                        <a:t>11-21-1155</a:t>
                      </a:r>
                    </a:p>
                  </a:txBody>
                  <a:tcPr marT="45712" marB="45712"/>
                </a:tc>
                <a:tc>
                  <a:txBody>
                    <a:bodyPr/>
                    <a:lstStyle/>
                    <a:p>
                      <a:r>
                        <a:rPr lang="en-US" sz="1200" strike="sngStrike" dirty="0"/>
                        <a:t>Youhan Kim</a:t>
                      </a:r>
                    </a:p>
                  </a:txBody>
                  <a:tcPr marT="45712" marB="45712"/>
                </a:tc>
                <a:tc>
                  <a:txBody>
                    <a:bodyPr/>
                    <a:lstStyle/>
                    <a:p>
                      <a:r>
                        <a:rPr lang="en-US" sz="1200" strike="sngStrike" dirty="0"/>
                        <a:t>Misc. comments </a:t>
                      </a:r>
                    </a:p>
                  </a:txBody>
                  <a:tcPr marT="45712" marB="45712"/>
                </a:tc>
                <a:tc>
                  <a:txBody>
                    <a:bodyPr/>
                    <a:lstStyle/>
                    <a:p>
                      <a:r>
                        <a:rPr lang="en-US" sz="1200" strike="sngStrike" dirty="0"/>
                        <a:t>CR (follow up from 1070)</a:t>
                      </a:r>
                    </a:p>
                  </a:txBody>
                  <a:tcPr marT="45712" marB="45712"/>
                </a:tc>
                <a:tc>
                  <a:txBody>
                    <a:bodyPr/>
                    <a:lstStyle/>
                    <a:p>
                      <a:pPr rtl="0"/>
                      <a:r>
                        <a:rPr lang="en-US" sz="1200" strike="sngStrike" dirty="0"/>
                        <a:t>10 min – for motion on remaining CID</a:t>
                      </a:r>
                    </a:p>
                  </a:txBody>
                  <a:tcPr marT="45712" marB="45712"/>
                </a:tc>
                <a:extLst>
                  <a:ext uri="{0D108BD9-81ED-4DB2-BD59-A6C34878D82A}">
                    <a16:rowId xmlns:a16="http://schemas.microsoft.com/office/drawing/2014/main" val="1622337050"/>
                  </a:ext>
                </a:extLst>
              </a:tr>
              <a:tr h="137152">
                <a:tc>
                  <a:txBody>
                    <a:bodyPr/>
                    <a:lstStyle/>
                    <a:p>
                      <a:r>
                        <a:rPr lang="en-US" sz="1200" dirty="0"/>
                        <a:t>11-21-1156</a:t>
                      </a:r>
                    </a:p>
                  </a:txBody>
                  <a:tcPr marT="45712" marB="45712"/>
                </a:tc>
                <a:tc>
                  <a:txBody>
                    <a:bodyPr/>
                    <a:lstStyle/>
                    <a:p>
                      <a:r>
                        <a:rPr lang="en-US" sz="1200" dirty="0"/>
                        <a:t>Assaf Kasher </a:t>
                      </a:r>
                    </a:p>
                  </a:txBody>
                  <a:tcPr marT="45712" marB="45712"/>
                </a:tc>
                <a:tc>
                  <a:txBody>
                    <a:bodyPr/>
                    <a:lstStyle/>
                    <a:p>
                      <a:r>
                        <a:rPr lang="en-US" sz="1200" dirty="0"/>
                        <a:t>LB253 Resolution to CIDs set6</a:t>
                      </a:r>
                    </a:p>
                  </a:txBody>
                  <a:tcPr marT="45712" marB="45712"/>
                </a:tc>
                <a:tc>
                  <a:txBody>
                    <a:bodyPr/>
                    <a:lstStyle/>
                    <a:p>
                      <a:r>
                        <a:rPr lang="en-US" sz="1200" dirty="0"/>
                        <a:t>CR</a:t>
                      </a:r>
                    </a:p>
                  </a:txBody>
                  <a:tcPr marT="45712" marB="45712"/>
                </a:tc>
                <a:tc>
                  <a:txBody>
                    <a:bodyPr/>
                    <a:lstStyle/>
                    <a:p>
                      <a:r>
                        <a:rPr lang="en-US" sz="1200" dirty="0"/>
                        <a:t>40 min </a:t>
                      </a:r>
                    </a:p>
                  </a:txBody>
                  <a:tcPr marT="45712" marB="45712"/>
                </a:tc>
                <a:extLst>
                  <a:ext uri="{0D108BD9-81ED-4DB2-BD59-A6C34878D82A}">
                    <a16:rowId xmlns:a16="http://schemas.microsoft.com/office/drawing/2014/main" val="1495504825"/>
                  </a:ext>
                </a:extLst>
              </a:tr>
              <a:tr h="137152">
                <a:tc>
                  <a:txBody>
                    <a:bodyPr/>
                    <a:lstStyle/>
                    <a:p>
                      <a:r>
                        <a:rPr lang="en-US" sz="1200" strike="noStrike" dirty="0"/>
                        <a:t>11-21-1113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CR - Part IV (6)</a:t>
                      </a:r>
                    </a:p>
                  </a:txBody>
                  <a:tcPr marT="45712" marB="45712"/>
                </a:tc>
                <a:tc>
                  <a:txBody>
                    <a:bodyPr/>
                    <a:lstStyle/>
                    <a:p>
                      <a:r>
                        <a:rPr lang="en-US" sz="1200" strike="noStrike" dirty="0"/>
                        <a:t>CR</a:t>
                      </a:r>
                    </a:p>
                  </a:txBody>
                  <a:tcPr marT="45712" marB="45712"/>
                </a:tc>
                <a:tc>
                  <a:txBody>
                    <a:bodyPr/>
                    <a:lstStyle/>
                    <a:p>
                      <a:r>
                        <a:rPr lang="en-US" sz="1200" dirty="0"/>
                        <a:t>45min </a:t>
                      </a:r>
                    </a:p>
                  </a:txBody>
                  <a:tcPr marT="45712" marB="45712"/>
                </a:tc>
                <a:extLst>
                  <a:ext uri="{0D108BD9-81ED-4DB2-BD59-A6C34878D82A}">
                    <a16:rowId xmlns:a16="http://schemas.microsoft.com/office/drawing/2014/main" val="1941028176"/>
                  </a:ext>
                </a:extLst>
              </a:tr>
              <a:tr h="0">
                <a:tc>
                  <a:txBody>
                    <a:bodyPr/>
                    <a:lstStyle/>
                    <a:p>
                      <a:r>
                        <a:rPr lang="en-US" sz="1200" strike="noStrike" dirty="0"/>
                        <a:t>11-21-1112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MLME CR (1)</a:t>
                      </a:r>
                    </a:p>
                  </a:txBody>
                  <a:tcPr marT="45712" marB="45712"/>
                </a:tc>
                <a:tc>
                  <a:txBody>
                    <a:bodyPr/>
                    <a:lstStyle/>
                    <a:p>
                      <a:r>
                        <a:rPr lang="en-US" sz="1200" strike="noStrike" dirty="0"/>
                        <a:t>CR</a:t>
                      </a:r>
                    </a:p>
                  </a:txBody>
                  <a:tcPr marT="45712" marB="45712"/>
                </a:tc>
                <a:tc>
                  <a:txBody>
                    <a:bodyPr/>
                    <a:lstStyle/>
                    <a:p>
                      <a:r>
                        <a:rPr lang="en-US" sz="1200" dirty="0"/>
                        <a:t>15 min  </a:t>
                      </a:r>
                    </a:p>
                  </a:txBody>
                  <a:tcPr marT="45712" marB="45712"/>
                </a:tc>
                <a:extLst>
                  <a:ext uri="{0D108BD9-81ED-4DB2-BD59-A6C34878D82A}">
                    <a16:rowId xmlns:a16="http://schemas.microsoft.com/office/drawing/2014/main" val="2960173387"/>
                  </a:ext>
                </a:extLst>
              </a:tr>
              <a:tr h="0">
                <a:tc>
                  <a:txBody>
                    <a:bodyPr/>
                    <a:lstStyle/>
                    <a:p>
                      <a:r>
                        <a:rPr lang="en-US" sz="1200" dirty="0"/>
                        <a:t>11-21-1162</a:t>
                      </a:r>
                    </a:p>
                  </a:txBody>
                  <a:tcPr marT="45712" marB="45712"/>
                </a:tc>
                <a:tc>
                  <a:txBody>
                    <a:bodyPr/>
                    <a:lstStyle/>
                    <a:p>
                      <a:endParaRPr lang="en-US" sz="1200" dirty="0"/>
                    </a:p>
                  </a:txBody>
                  <a:tcPr marT="45712" marB="45712"/>
                </a:tc>
                <a:tc>
                  <a:txBody>
                    <a:bodyPr/>
                    <a:lstStyle/>
                    <a:p>
                      <a:endParaRPr lang="en-US" sz="1200" dirty="0"/>
                    </a:p>
                  </a:txBody>
                  <a:tcPr marT="45712" marB="45712"/>
                </a:tc>
                <a:tc>
                  <a:txBody>
                    <a:bodyPr/>
                    <a:lstStyle/>
                    <a:p>
                      <a:endParaRPr lang="en-US" sz="1200" dirty="0"/>
                    </a:p>
                  </a:txBody>
                  <a:tcPr marT="45712" marB="45712"/>
                </a:tc>
                <a:tc>
                  <a:txBody>
                    <a:bodyPr/>
                    <a:lstStyle/>
                    <a:p>
                      <a:endParaRPr lang="en-US" sz="1200" dirty="0"/>
                    </a:p>
                  </a:txBody>
                  <a:tcPr marT="45712" marB="45712"/>
                </a:tc>
                <a:extLst>
                  <a:ext uri="{0D108BD9-81ED-4DB2-BD59-A6C34878D82A}">
                    <a16:rowId xmlns:a16="http://schemas.microsoft.com/office/drawing/2014/main" val="3784189159"/>
                  </a:ext>
                </a:extLst>
              </a:tr>
              <a:tr h="0">
                <a:tc>
                  <a:txBody>
                    <a:bodyPr/>
                    <a:lstStyle/>
                    <a:p>
                      <a:r>
                        <a:rPr lang="en-US" sz="1200" dirty="0"/>
                        <a:t>11-21-1160</a:t>
                      </a:r>
                    </a:p>
                  </a:txBody>
                  <a:tcPr marT="45712" marB="45712"/>
                </a:tc>
                <a:tc>
                  <a:txBody>
                    <a:bodyPr/>
                    <a:lstStyle/>
                    <a:p>
                      <a:r>
                        <a:rPr lang="en-US" sz="1200" dirty="0"/>
                        <a:t>Erik Lindskog</a:t>
                      </a:r>
                    </a:p>
                  </a:txBody>
                  <a:tcPr marT="45712" marB="45712"/>
                </a:tc>
                <a:tc>
                  <a:txBody>
                    <a:bodyPr/>
                    <a:lstStyle/>
                    <a:p>
                      <a:r>
                        <a:rPr lang="en-US" sz="1200" dirty="0"/>
                        <a:t>CR for Misc. CIDs part 2 (1)</a:t>
                      </a:r>
                    </a:p>
                  </a:txBody>
                  <a:tcPr marT="45712" marB="45712"/>
                </a:tc>
                <a:tc>
                  <a:txBody>
                    <a:bodyPr/>
                    <a:lstStyle/>
                    <a:p>
                      <a:r>
                        <a:rPr lang="en-US" sz="1200"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98245922"/>
                  </a:ext>
                </a:extLst>
              </a:tr>
              <a:tr h="0">
                <a:tc>
                  <a:txBody>
                    <a:bodyPr/>
                    <a:lstStyle/>
                    <a:p>
                      <a:r>
                        <a:rPr lang="en-US" sz="12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Phase shift TOA feedback CR (1)</a:t>
                      </a:r>
                    </a:p>
                  </a:txBody>
                  <a:tcPr marT="45712" marB="45712"/>
                </a:tc>
                <a:tc>
                  <a:txBody>
                    <a:bodyPr/>
                    <a:lstStyle/>
                    <a:p>
                      <a:r>
                        <a:rPr lang="en-US" sz="1200" strike="noStrike" dirty="0"/>
                        <a:t>CR</a:t>
                      </a:r>
                    </a:p>
                  </a:txBody>
                  <a:tcPr marT="45712" marB="45712"/>
                </a:tc>
                <a:tc>
                  <a:txBody>
                    <a:bodyPr/>
                    <a:lstStyle/>
                    <a:p>
                      <a:r>
                        <a:rPr lang="en-US" sz="1200" dirty="0"/>
                        <a:t>For next meeting slot.</a:t>
                      </a:r>
                    </a:p>
                  </a:txBody>
                  <a:tcPr marT="45712" marB="45712"/>
                </a:tc>
                <a:extLst>
                  <a:ext uri="{0D108BD9-81ED-4DB2-BD59-A6C34878D82A}">
                    <a16:rowId xmlns:a16="http://schemas.microsoft.com/office/drawing/2014/main" val="2220354451"/>
                  </a:ext>
                </a:extLst>
              </a:tr>
              <a:tr h="0">
                <a:tc>
                  <a:txBody>
                    <a:bodyPr/>
                    <a:lstStyle/>
                    <a:p>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endParaRPr lang="en-US" sz="1200" strike="noStrike" dirty="0"/>
                    </a:p>
                  </a:txBody>
                  <a:tcPr marT="45712" marB="45712"/>
                </a:tc>
                <a:tc>
                  <a:txBody>
                    <a:bodyPr/>
                    <a:lstStyle/>
                    <a:p>
                      <a:endParaRPr lang="en-US" sz="1200" dirty="0"/>
                    </a:p>
                  </a:txBody>
                  <a:tcPr marT="45712" marB="45712"/>
                </a:tc>
                <a:extLst>
                  <a:ext uri="{0D108BD9-81ED-4DB2-BD59-A6C34878D82A}">
                    <a16:rowId xmlns:a16="http://schemas.microsoft.com/office/drawing/2014/main" val="919020040"/>
                  </a:ext>
                </a:extLst>
              </a:tr>
              <a:tr h="0">
                <a:tc>
                  <a:txBody>
                    <a:bodyPr/>
                    <a:lstStyle/>
                    <a:p>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endParaRPr lang="en-US" sz="1200" strike="noStrike" dirty="0"/>
                    </a:p>
                  </a:txBody>
                  <a:tcPr marT="45712" marB="45712"/>
                </a:tc>
                <a:tc>
                  <a:txBody>
                    <a:bodyPr/>
                    <a:lstStyle/>
                    <a:p>
                      <a:endParaRPr lang="en-US" sz="1200" dirty="0"/>
                    </a:p>
                  </a:txBody>
                  <a:tcPr marT="45712" marB="45712"/>
                </a:tc>
                <a:extLst>
                  <a:ext uri="{0D108BD9-81ED-4DB2-BD59-A6C34878D82A}">
                    <a16:rowId xmlns:a16="http://schemas.microsoft.com/office/drawing/2014/main" val="2118040075"/>
                  </a:ext>
                </a:extLst>
              </a:tr>
              <a:tr h="0">
                <a:tc>
                  <a:txBody>
                    <a:bodyPr/>
                    <a:lstStyle/>
                    <a:p>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endParaRPr lang="en-US" sz="1200" strike="noStrike" dirty="0"/>
                    </a:p>
                  </a:txBody>
                  <a:tcPr marT="45712" marB="45712"/>
                </a:tc>
                <a:tc>
                  <a:txBody>
                    <a:bodyPr/>
                    <a:lstStyle/>
                    <a:p>
                      <a:endParaRPr lang="en-US" sz="1200" dirty="0"/>
                    </a:p>
                  </a:txBody>
                  <a:tcPr marT="45712" marB="45712"/>
                </a:tc>
                <a:extLst>
                  <a:ext uri="{0D108BD9-81ED-4DB2-BD59-A6C34878D82A}">
                    <a16:rowId xmlns:a16="http://schemas.microsoft.com/office/drawing/2014/main" val="776570483"/>
                  </a:ext>
                </a:extLst>
              </a:tr>
            </a:tbl>
          </a:graphicData>
        </a:graphic>
      </p:graphicFrame>
    </p:spTree>
    <p:extLst>
      <p:ext uri="{BB962C8B-B14F-4D97-AF65-F5344CB8AC3E}">
        <p14:creationId xmlns:p14="http://schemas.microsoft.com/office/powerpoint/2010/main" val="36064825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EF5F8-2620-419F-9D44-6FF7D60B7C10}"/>
              </a:ext>
            </a:extLst>
          </p:cNvPr>
          <p:cNvSpPr>
            <a:spLocks noGrp="1"/>
          </p:cNvSpPr>
          <p:nvPr>
            <p:ph type="title"/>
          </p:nvPr>
        </p:nvSpPr>
        <p:spPr/>
        <p:txBody>
          <a:bodyPr/>
          <a:lstStyle/>
          <a:p>
            <a:r>
              <a:rPr lang="en-US" dirty="0" err="1"/>
              <a:t>Strawpoll</a:t>
            </a:r>
            <a:endParaRPr lang="en-US" dirty="0"/>
          </a:p>
        </p:txBody>
      </p:sp>
      <p:sp>
        <p:nvSpPr>
          <p:cNvPr id="3" name="Content Placeholder 2">
            <a:extLst>
              <a:ext uri="{FF2B5EF4-FFF2-40B4-BE49-F238E27FC236}">
                <a16:creationId xmlns:a16="http://schemas.microsoft.com/office/drawing/2014/main" id="{4DA2DD70-2559-4F98-BA1D-D46F8E2BD825}"/>
              </a:ext>
            </a:extLst>
          </p:cNvPr>
          <p:cNvSpPr>
            <a:spLocks noGrp="1"/>
          </p:cNvSpPr>
          <p:nvPr>
            <p:ph idx="1"/>
          </p:nvPr>
        </p:nvSpPr>
        <p:spPr/>
        <p:txBody>
          <a:bodyPr/>
          <a:lstStyle/>
          <a:p>
            <a:r>
              <a:rPr lang="en-US" dirty="0" err="1"/>
              <a:t>Strawpoll</a:t>
            </a:r>
            <a:r>
              <a:rPr lang="en-US" dirty="0"/>
              <a:t> (not taken)</a:t>
            </a:r>
          </a:p>
          <a:p>
            <a:r>
              <a:rPr lang="en-US" dirty="0"/>
              <a:t>Do you think that we need to specify RX requirements for secure LTF behavior for LB253 ?</a:t>
            </a:r>
          </a:p>
          <a:p>
            <a:r>
              <a:rPr lang="en-US" dirty="0"/>
              <a:t>Results (Y/N/A) </a:t>
            </a:r>
          </a:p>
        </p:txBody>
      </p:sp>
      <p:sp>
        <p:nvSpPr>
          <p:cNvPr id="4" name="Slide Number Placeholder 3">
            <a:extLst>
              <a:ext uri="{FF2B5EF4-FFF2-40B4-BE49-F238E27FC236}">
                <a16:creationId xmlns:a16="http://schemas.microsoft.com/office/drawing/2014/main" id="{8151E7D5-5187-41F1-8741-CC3D3B0A8B45}"/>
              </a:ext>
            </a:extLst>
          </p:cNvPr>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a:extLst>
              <a:ext uri="{FF2B5EF4-FFF2-40B4-BE49-F238E27FC236}">
                <a16:creationId xmlns:a16="http://schemas.microsoft.com/office/drawing/2014/main" id="{AD310B78-313B-4E76-A085-85D8A30371EC}"/>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7663D8C7-B081-4B83-8179-F404FC99AEAD}"/>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941033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779830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2003915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Week – July 16</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800" b="0" dirty="0"/>
              <a:t>Call the meeting to order (3min)</a:t>
            </a:r>
          </a:p>
          <a:p>
            <a:pPr algn="just">
              <a:spcBef>
                <a:spcPct val="20000"/>
              </a:spcBef>
              <a:buFontTx/>
              <a:buChar char="•"/>
            </a:pPr>
            <a:r>
              <a:rPr lang="en-US" altLang="en-US" sz="1800" b="0" dirty="0"/>
              <a:t>Review IEEE-SA patent policy, duty to inform, call for potential essential patents, guidelines for anti-trust and competition laws and participation on individual basis in IEEE 802 meeting, IEEE-SA copyrights policy (5 min).</a:t>
            </a:r>
          </a:p>
          <a:p>
            <a:pPr algn="just">
              <a:spcBef>
                <a:spcPct val="20000"/>
              </a:spcBef>
              <a:buFontTx/>
              <a:buChar char="•"/>
            </a:pPr>
            <a:r>
              <a:rPr lang="en-US" sz="1800" b="0" dirty="0"/>
              <a:t>Attendance reminder – </a:t>
            </a:r>
            <a:r>
              <a:rPr lang="en-US" sz="1800" dirty="0"/>
              <a:t>we’re now using IMAT</a:t>
            </a:r>
            <a:r>
              <a:rPr lang="en-US" sz="1800" b="0" dirty="0"/>
              <a:t>.</a:t>
            </a:r>
          </a:p>
          <a:p>
            <a:pPr algn="just">
              <a:spcBef>
                <a:spcPct val="20000"/>
              </a:spcBef>
              <a:buFontTx/>
              <a:buChar char="•"/>
            </a:pPr>
            <a:r>
              <a:rPr lang="en-US" altLang="en-US" sz="1800" b="0" dirty="0"/>
              <a:t>Agenda setting (5min)</a:t>
            </a:r>
          </a:p>
          <a:p>
            <a:pPr algn="just">
              <a:spcBef>
                <a:spcPct val="20000"/>
              </a:spcBef>
              <a:buFontTx/>
              <a:buChar char="•"/>
            </a:pPr>
            <a:r>
              <a:rPr lang="en-US" altLang="en-US" sz="1800" b="0" dirty="0"/>
              <a:t>LB253 progress/status (Roy – 10 min) </a:t>
            </a:r>
          </a:p>
          <a:p>
            <a:pPr lvl="1" algn="just">
              <a:spcBef>
                <a:spcPct val="20000"/>
              </a:spcBef>
              <a:buFontTx/>
              <a:buChar char="•"/>
            </a:pPr>
            <a:r>
              <a:rPr lang="en-US" altLang="en-US" sz="1400" dirty="0"/>
              <a:t>Consider MDR response approval 11-21-329r7 (MDR).</a:t>
            </a:r>
          </a:p>
          <a:p>
            <a:pPr lvl="1" algn="just">
              <a:spcBef>
                <a:spcPct val="20000"/>
              </a:spcBef>
              <a:buFontTx/>
              <a:buChar char="•"/>
            </a:pPr>
            <a:r>
              <a:rPr lang="en-US" altLang="en-US" sz="1400" b="0" dirty="0"/>
              <a:t>LB253 status – outstanding CIDs</a:t>
            </a:r>
          </a:p>
          <a:p>
            <a:pPr algn="just">
              <a:spcBef>
                <a:spcPct val="20000"/>
              </a:spcBef>
              <a:buFontTx/>
              <a:buChar char="•"/>
            </a:pPr>
            <a:r>
              <a:rPr lang="en-US" altLang="en-US" sz="1800" b="0" dirty="0"/>
              <a:t>Review submissions – as needed (next slide)</a:t>
            </a:r>
          </a:p>
          <a:p>
            <a:pPr lvl="1" algn="just">
              <a:spcBef>
                <a:spcPct val="20000"/>
              </a:spcBef>
              <a:buFontTx/>
              <a:buChar char="•"/>
            </a:pPr>
            <a:r>
              <a:rPr lang="en-US" altLang="en-US" sz="1400" dirty="0"/>
              <a:t>As per order in next slide</a:t>
            </a:r>
            <a:endParaRPr lang="en-US" altLang="en-US" sz="1400" b="0" dirty="0"/>
          </a:p>
          <a:p>
            <a:pPr algn="just">
              <a:spcBef>
                <a:spcPct val="20000"/>
              </a:spcBef>
              <a:buFontTx/>
              <a:buChar char="•"/>
            </a:pPr>
            <a:r>
              <a:rPr lang="en-US" altLang="en-US" sz="1800" b="0" dirty="0"/>
              <a:t>Group comment resolution (11-21-1084/11-21-1135) – as time permits (remaining CIDs).</a:t>
            </a:r>
          </a:p>
          <a:p>
            <a:pPr algn="just">
              <a:spcBef>
                <a:spcPct val="20000"/>
              </a:spcBef>
              <a:buFontTx/>
              <a:buChar char="•"/>
            </a:pPr>
            <a:r>
              <a:rPr lang="en-US" sz="1800" b="0" dirty="0" err="1"/>
              <a:t>AoB</a:t>
            </a:r>
            <a:endParaRPr lang="en-US" sz="1800" b="0" dirty="0"/>
          </a:p>
          <a:p>
            <a:pPr algn="just">
              <a:spcBef>
                <a:spcPct val="20000"/>
              </a:spcBef>
              <a:buFontTx/>
              <a:buChar char="•"/>
            </a:pPr>
            <a:r>
              <a:rPr lang="en-US" sz="1800" b="0" dirty="0"/>
              <a:t>Recess</a:t>
            </a:r>
          </a:p>
          <a:p>
            <a:pPr lvl="1" algn="just">
              <a:spcBef>
                <a:spcPct val="20000"/>
              </a:spcBef>
              <a:buFontTx/>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35556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45977"/>
          </a:xfrm>
        </p:spPr>
        <p:txBody>
          <a:bodyPr/>
          <a:lstStyle/>
          <a:p>
            <a:r>
              <a:rPr lang="en-US" altLang="en-US" sz="4400" dirty="0"/>
              <a:t>Logistics</a:t>
            </a:r>
            <a:endParaRPr lang="en-US" sz="4400" dirty="0"/>
          </a:p>
        </p:txBody>
      </p:sp>
      <p:sp>
        <p:nvSpPr>
          <p:cNvPr id="3" name="Content Placeholder 2"/>
          <p:cNvSpPr>
            <a:spLocks noGrp="1"/>
          </p:cNvSpPr>
          <p:nvPr>
            <p:ph idx="1"/>
          </p:nvPr>
        </p:nvSpPr>
        <p:spPr>
          <a:xfrm>
            <a:off x="551384" y="1268760"/>
            <a:ext cx="11017223" cy="4825655"/>
          </a:xfrm>
        </p:spPr>
        <p:txBody>
          <a:bodyPr/>
          <a:lstStyle/>
          <a:p>
            <a:pPr marL="269875" indent="-269875">
              <a:buFont typeface="Arial" panose="020B0604020202020204" pitchFamily="34" charset="0"/>
              <a:buChar char="•"/>
            </a:pPr>
            <a:r>
              <a:rPr lang="en-US" altLang="en-US" sz="2000" dirty="0"/>
              <a:t>Motions: </a:t>
            </a:r>
          </a:p>
          <a:p>
            <a:r>
              <a:rPr lang="en-US" altLang="en-US" sz="1800" b="0" dirty="0"/>
              <a:t>	Only IEEE 802.11 voting members may vote on motions, motions are documented and votes are documented in the minutes.</a:t>
            </a:r>
          </a:p>
          <a:p>
            <a:r>
              <a:rPr lang="en-US" altLang="en-US" sz="1800" b="0" dirty="0"/>
              <a:t>	Please verify your voting status prior to voting.</a:t>
            </a:r>
          </a:p>
          <a:p>
            <a:endParaRPr lang="en-US" altLang="en-US" sz="2000" dirty="0"/>
          </a:p>
          <a:p>
            <a:pPr marL="269875" indent="-269875">
              <a:buFont typeface="Arial" panose="020B0604020202020204" pitchFamily="34" charset="0"/>
              <a:buChar char="•"/>
            </a:pPr>
            <a:r>
              <a:rPr lang="en-US" altLang="en-US" sz="2000" dirty="0"/>
              <a:t>Documentation</a:t>
            </a:r>
          </a:p>
          <a:p>
            <a:pPr lvl="1"/>
            <a:r>
              <a:rPr lang="en-US" altLang="en-US" sz="1800" dirty="0">
                <a:hlinkClick r:id="rId2"/>
              </a:rPr>
              <a:t>https://mentor.ieee.org/802.11/documents</a:t>
            </a:r>
            <a:r>
              <a:rPr lang="en-US" altLang="en-US" sz="1800" dirty="0"/>
              <a:t>, Use “</a:t>
            </a:r>
            <a:r>
              <a:rPr lang="en-US" altLang="en-US" sz="1800" dirty="0" err="1"/>
              <a:t>TGaz</a:t>
            </a:r>
            <a:r>
              <a:rPr lang="en-US" altLang="en-US" sz="1800" dirty="0"/>
              <a:t>” folder for documents relating to the </a:t>
            </a:r>
            <a:r>
              <a:rPr lang="en-US" altLang="en-US" sz="1800" dirty="0" err="1"/>
              <a:t>TGaz</a:t>
            </a:r>
            <a:r>
              <a:rPr lang="en-US" altLang="en-US" sz="1800" dirty="0"/>
              <a:t> activity.</a:t>
            </a:r>
          </a:p>
          <a:p>
            <a:pPr lvl="1"/>
            <a:endParaRPr lang="en-US" altLang="en-US" sz="1800" dirty="0"/>
          </a:p>
          <a:p>
            <a:pPr marL="269875" indent="-269875">
              <a:buFont typeface="Arial" panose="020B0604020202020204" pitchFamily="34" charset="0"/>
              <a:buChar char="•"/>
            </a:pPr>
            <a:r>
              <a:rPr lang="en-US" altLang="en-US" sz="2000" dirty="0"/>
              <a:t>Meeting coordinates: </a:t>
            </a:r>
          </a:p>
          <a:p>
            <a:r>
              <a:rPr lang="en-US" altLang="en-US" sz="1800" dirty="0"/>
              <a:t>	</a:t>
            </a:r>
            <a:r>
              <a:rPr lang="en-US" altLang="en-US" sz="1800" b="0" dirty="0"/>
              <a:t>We are using WebEx, meeting credentials can be found in the IEEE 802.11 calendar </a:t>
            </a:r>
            <a:r>
              <a:rPr lang="en-US" altLang="en-US" sz="1800" b="0" dirty="0">
                <a:hlinkClick r:id="rId3"/>
              </a:rPr>
              <a:t>here</a:t>
            </a:r>
            <a:r>
              <a:rPr lang="en-US" altLang="en-US" sz="1800" b="0" dirty="0"/>
              <a:t>.</a:t>
            </a:r>
          </a:p>
          <a:p>
            <a:endParaRPr lang="en-US" sz="1800" dirty="0"/>
          </a:p>
          <a:p>
            <a:pPr marL="269875" indent="-269875">
              <a:buFont typeface="Arial" panose="020B0604020202020204" pitchFamily="34" charset="0"/>
              <a:buChar char="•"/>
            </a:pPr>
            <a:r>
              <a:rPr lang="en-US" altLang="en-US" sz="1800" dirty="0"/>
              <a:t>Meeting decorum: </a:t>
            </a:r>
          </a:p>
          <a:p>
            <a:r>
              <a:rPr lang="en-US" altLang="en-US" sz="1600" b="0" dirty="0"/>
              <a:t>	</a:t>
            </a:r>
            <a:r>
              <a:rPr lang="en-US" altLang="en-US" sz="1800" b="0" dirty="0"/>
              <a:t>Announce your name and affiliation when you first address the group.</a:t>
            </a:r>
          </a:p>
          <a:p>
            <a:r>
              <a:rPr lang="en-US" altLang="en-US" sz="1800" b="0" dirty="0"/>
              <a:t>	Please mute </a:t>
            </a:r>
            <a:r>
              <a:rPr lang="en-US" sz="2000" b="0" dirty="0"/>
              <a:t>the microphone unless you want to address the group.</a:t>
            </a:r>
          </a:p>
          <a:p>
            <a:r>
              <a:rPr lang="en-US" sz="2000" b="0"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7617671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15</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48234854"/>
              </p:ext>
            </p:extLst>
          </p:nvPr>
        </p:nvGraphicFramePr>
        <p:xfrm>
          <a:off x="335361" y="1260086"/>
          <a:ext cx="11039608" cy="2804016"/>
        </p:xfrm>
        <a:graphic>
          <a:graphicData uri="http://schemas.openxmlformats.org/drawingml/2006/table">
            <a:tbl>
              <a:tblPr firstRow="1" bandRow="1">
                <a:tableStyleId>{21E4AEA4-8DFA-4A89-87EB-49C32662AFE0}</a:tableStyleId>
              </a:tblPr>
              <a:tblGrid>
                <a:gridCol w="984780">
                  <a:extLst>
                    <a:ext uri="{9D8B030D-6E8A-4147-A177-3AD203B41FA5}">
                      <a16:colId xmlns:a16="http://schemas.microsoft.com/office/drawing/2014/main" val="20000"/>
                    </a:ext>
                  </a:extLst>
                </a:gridCol>
                <a:gridCol w="1319475">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2686681">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200" kern="1200" dirty="0">
                          <a:solidFill>
                            <a:schemeClr val="dk1"/>
                          </a:solidFill>
                          <a:latin typeface="+mn-lt"/>
                          <a:ea typeface="+mn-ea"/>
                          <a:cs typeface="+mn-cs"/>
                        </a:rPr>
                        <a:t>11-21-880</a:t>
                      </a:r>
                    </a:p>
                  </a:txBody>
                  <a:tcPr marT="45712" marB="45712"/>
                </a:tc>
                <a:tc>
                  <a:txBody>
                    <a:bodyPr/>
                    <a:lstStyle/>
                    <a:p>
                      <a:r>
                        <a:rPr lang="en-US" sz="1200" kern="1200" dirty="0">
                          <a:solidFill>
                            <a:schemeClr val="dk1"/>
                          </a:solidFill>
                          <a:latin typeface="+mn-lt"/>
                          <a:ea typeface="+mn-ea"/>
                          <a:cs typeface="+mn-cs"/>
                        </a:rPr>
                        <a:t>Jonathan Segev</a:t>
                      </a:r>
                    </a:p>
                  </a:txBody>
                  <a:tcPr marT="45712" marB="45712"/>
                </a:tc>
                <a:tc>
                  <a:txBody>
                    <a:bodyPr/>
                    <a:lstStyle/>
                    <a:p>
                      <a:r>
                        <a:rPr lang="en-US" sz="1200" kern="1200" dirty="0">
                          <a:solidFill>
                            <a:schemeClr val="dk1"/>
                          </a:solidFill>
                          <a:latin typeface="+mn-lt"/>
                          <a:ea typeface="+mn-ea"/>
                          <a:cs typeface="+mn-cs"/>
                        </a:rPr>
                        <a:t>Agenda slide deck</a:t>
                      </a:r>
                    </a:p>
                  </a:txBody>
                  <a:tcPr marT="45712" marB="45712"/>
                </a:tc>
                <a:tc>
                  <a:txBody>
                    <a:bodyPr/>
                    <a:lstStyle/>
                    <a:p>
                      <a:r>
                        <a:rPr lang="en-US" sz="1200" kern="1200" dirty="0">
                          <a:solidFill>
                            <a:schemeClr val="dk1"/>
                          </a:solidFill>
                          <a:latin typeface="+mn-lt"/>
                          <a:ea typeface="+mn-ea"/>
                          <a:cs typeface="+mn-cs"/>
                        </a:rPr>
                        <a:t>agenda</a:t>
                      </a:r>
                    </a:p>
                  </a:txBody>
                  <a:tcPr marT="45712" marB="45712"/>
                </a:tc>
                <a:tc>
                  <a:txBody>
                    <a:bodyPr/>
                    <a:lstStyle/>
                    <a:p>
                      <a:r>
                        <a:rPr lang="en-US" sz="12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228592">
                <a:tc>
                  <a:txBody>
                    <a:bodyPr/>
                    <a:lstStyle/>
                    <a:p>
                      <a:r>
                        <a:rPr lang="en-US" sz="1200" strike="noStrike" dirty="0"/>
                        <a:t>11-21-1113</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CR - Part IV (6)</a:t>
                      </a:r>
                    </a:p>
                  </a:txBody>
                  <a:tcPr marT="45712" marB="45712"/>
                </a:tc>
                <a:tc>
                  <a:txBody>
                    <a:bodyPr/>
                    <a:lstStyle/>
                    <a:p>
                      <a:r>
                        <a:rPr lang="en-US" sz="1200" strike="noStrike" dirty="0"/>
                        <a:t>CR</a:t>
                      </a:r>
                    </a:p>
                  </a:txBody>
                  <a:tcPr marT="45712" marB="45712"/>
                </a:tc>
                <a:tc>
                  <a:txBody>
                    <a:bodyPr/>
                    <a:lstStyle/>
                    <a:p>
                      <a:r>
                        <a:rPr lang="en-US" sz="1200" dirty="0"/>
                        <a:t>10min – motion on agreed CIDs</a:t>
                      </a:r>
                    </a:p>
                  </a:txBody>
                  <a:tcPr marT="45712" marB="45712"/>
                </a:tc>
                <a:extLst>
                  <a:ext uri="{0D108BD9-81ED-4DB2-BD59-A6C34878D82A}">
                    <a16:rowId xmlns:a16="http://schemas.microsoft.com/office/drawing/2014/main" val="884377137"/>
                  </a:ext>
                </a:extLst>
              </a:tr>
              <a:tr h="228592">
                <a:tc>
                  <a:txBody>
                    <a:bodyPr/>
                    <a:lstStyle/>
                    <a:p>
                      <a:r>
                        <a:rPr lang="en-US" sz="1200" strike="noStrike" dirty="0"/>
                        <a:t>11-21-1084/</a:t>
                      </a:r>
                    </a:p>
                    <a:p>
                      <a:r>
                        <a:rPr lang="en-US" sz="1200" strike="noStrike" dirty="0"/>
                        <a:t>11-21-1162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Jonathan Segev</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July LB253 Group CR (8)</a:t>
                      </a:r>
                    </a:p>
                  </a:txBody>
                  <a:tcPr marT="45712" marB="45712"/>
                </a:tc>
                <a:tc>
                  <a:txBody>
                    <a:bodyPr/>
                    <a:lstStyle/>
                    <a:p>
                      <a:r>
                        <a:rPr lang="en-US" sz="1200" strike="noStrike" dirty="0"/>
                        <a:t>CR</a:t>
                      </a:r>
                    </a:p>
                  </a:txBody>
                  <a:tcPr marT="45712" marB="45712"/>
                </a:tc>
                <a:tc>
                  <a:txBody>
                    <a:bodyPr/>
                    <a:lstStyle/>
                    <a:p>
                      <a:r>
                        <a:rPr lang="en-US" sz="1200" dirty="0"/>
                        <a:t>45 min</a:t>
                      </a:r>
                    </a:p>
                  </a:txBody>
                  <a:tcPr marT="45712" marB="45712"/>
                </a:tc>
                <a:extLst>
                  <a:ext uri="{0D108BD9-81ED-4DB2-BD59-A6C34878D82A}">
                    <a16:rowId xmlns:a16="http://schemas.microsoft.com/office/drawing/2014/main" val="1950190314"/>
                  </a:ext>
                </a:extLst>
              </a:tr>
              <a:tr h="137152">
                <a:tc>
                  <a:txBody>
                    <a:bodyPr/>
                    <a:lstStyle/>
                    <a:p>
                      <a:r>
                        <a:rPr lang="en-US" sz="1200" dirty="0"/>
                        <a:t>11-21-1187</a:t>
                      </a:r>
                    </a:p>
                  </a:txBody>
                  <a:tcPr marT="45712" marB="45712"/>
                </a:tc>
                <a:tc>
                  <a:txBody>
                    <a:bodyPr/>
                    <a:lstStyle/>
                    <a:p>
                      <a:r>
                        <a:rPr lang="en-US" sz="1200" dirty="0"/>
                        <a:t>Assaf Kasher </a:t>
                      </a:r>
                    </a:p>
                  </a:txBody>
                  <a:tcPr marT="45712" marB="45712"/>
                </a:tc>
                <a:tc>
                  <a:txBody>
                    <a:bodyPr/>
                    <a:lstStyle/>
                    <a:p>
                      <a:r>
                        <a:rPr lang="en-US" sz="1200" dirty="0"/>
                        <a:t>LB253 Resolution to CIDs set6 (4)</a:t>
                      </a:r>
                    </a:p>
                  </a:txBody>
                  <a:tcPr marT="45712" marB="45712"/>
                </a:tc>
                <a:tc>
                  <a:txBody>
                    <a:bodyPr/>
                    <a:lstStyle/>
                    <a:p>
                      <a:r>
                        <a:rPr lang="en-US" sz="1200" dirty="0"/>
                        <a:t>CR</a:t>
                      </a:r>
                    </a:p>
                  </a:txBody>
                  <a:tcPr marT="45712" marB="45712"/>
                </a:tc>
                <a:tc>
                  <a:txBody>
                    <a:bodyPr/>
                    <a:lstStyle/>
                    <a:p>
                      <a:r>
                        <a:rPr lang="en-US" sz="1200" dirty="0"/>
                        <a:t>20 min </a:t>
                      </a:r>
                    </a:p>
                  </a:txBody>
                  <a:tcPr marT="45712" marB="45712"/>
                </a:tc>
                <a:extLst>
                  <a:ext uri="{0D108BD9-81ED-4DB2-BD59-A6C34878D82A}">
                    <a16:rowId xmlns:a16="http://schemas.microsoft.com/office/drawing/2014/main" val="1495504825"/>
                  </a:ext>
                </a:extLst>
              </a:tr>
              <a:tr h="137152">
                <a:tc>
                  <a:txBody>
                    <a:bodyPr/>
                    <a:lstStyle/>
                    <a:p>
                      <a:r>
                        <a:rPr lang="en-US" sz="1200" strike="noStrike" dirty="0"/>
                        <a:t>11-21-1112</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Passive TB Ranging MLME CR (1)</a:t>
                      </a:r>
                    </a:p>
                  </a:txBody>
                  <a:tcPr marT="45712" marB="45712"/>
                </a:tc>
                <a:tc>
                  <a:txBody>
                    <a:bodyPr/>
                    <a:lstStyle/>
                    <a:p>
                      <a:r>
                        <a:rPr lang="en-US" sz="1200" strike="noStrike" dirty="0"/>
                        <a:t>CR</a:t>
                      </a:r>
                    </a:p>
                  </a:txBody>
                  <a:tcPr marT="45712" marB="45712"/>
                </a:tc>
                <a:tc>
                  <a:txBody>
                    <a:bodyPr/>
                    <a:lstStyle/>
                    <a:p>
                      <a:r>
                        <a:rPr lang="en-US" sz="1200" dirty="0"/>
                        <a:t>15 min  </a:t>
                      </a:r>
                    </a:p>
                  </a:txBody>
                  <a:tcPr marT="45712" marB="45712"/>
                </a:tc>
                <a:extLst>
                  <a:ext uri="{0D108BD9-81ED-4DB2-BD59-A6C34878D82A}">
                    <a16:rowId xmlns:a16="http://schemas.microsoft.com/office/drawing/2014/main" val="2960173387"/>
                  </a:ext>
                </a:extLst>
              </a:tr>
              <a:tr h="137152">
                <a:tc>
                  <a:txBody>
                    <a:bodyPr/>
                    <a:lstStyle/>
                    <a:p>
                      <a:r>
                        <a:rPr lang="en-US" sz="12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Phase shift TOA feedback CR (1)</a:t>
                      </a:r>
                    </a:p>
                  </a:txBody>
                  <a:tcPr marT="45712" marB="45712"/>
                </a:tc>
                <a:tc>
                  <a:txBody>
                    <a:bodyPr/>
                    <a:lstStyle/>
                    <a:p>
                      <a:r>
                        <a:rPr lang="en-US" sz="1200" strike="noStrike" dirty="0"/>
                        <a:t>CR</a:t>
                      </a:r>
                    </a:p>
                  </a:txBody>
                  <a:tcPr marT="45712" marB="45712"/>
                </a:tc>
                <a:tc>
                  <a:txBody>
                    <a:bodyPr/>
                    <a:lstStyle/>
                    <a:p>
                      <a:r>
                        <a:rPr lang="en-US" sz="1200" dirty="0"/>
                        <a:t>For next meeting slot.</a:t>
                      </a:r>
                    </a:p>
                  </a:txBody>
                  <a:tcPr marT="45712" marB="45712"/>
                </a:tc>
                <a:extLst>
                  <a:ext uri="{0D108BD9-81ED-4DB2-BD59-A6C34878D82A}">
                    <a16:rowId xmlns:a16="http://schemas.microsoft.com/office/drawing/2014/main" val="1381136098"/>
                  </a:ext>
                </a:extLst>
              </a:tr>
              <a:tr h="0">
                <a:tc>
                  <a:txBody>
                    <a:bodyPr/>
                    <a:lstStyle/>
                    <a:p>
                      <a:r>
                        <a:rPr lang="en-US" sz="1200" dirty="0"/>
                        <a:t>11-21-1160</a:t>
                      </a:r>
                    </a:p>
                  </a:txBody>
                  <a:tcPr marT="45712" marB="45712"/>
                </a:tc>
                <a:tc>
                  <a:txBody>
                    <a:bodyPr/>
                    <a:lstStyle/>
                    <a:p>
                      <a:r>
                        <a:rPr lang="en-US" sz="1200" dirty="0"/>
                        <a:t>Erik Lindskog</a:t>
                      </a:r>
                    </a:p>
                  </a:txBody>
                  <a:tcPr marT="45712" marB="45712"/>
                </a:tc>
                <a:tc>
                  <a:txBody>
                    <a:bodyPr/>
                    <a:lstStyle/>
                    <a:p>
                      <a:r>
                        <a:rPr lang="en-US" sz="1200" dirty="0"/>
                        <a:t>CR for Misc. CIDs part 2 (1)</a:t>
                      </a:r>
                    </a:p>
                  </a:txBody>
                  <a:tcPr marT="45712" marB="45712"/>
                </a:tc>
                <a:tc>
                  <a:txBody>
                    <a:bodyPr/>
                    <a:lstStyle/>
                    <a:p>
                      <a:r>
                        <a:rPr lang="en-US" sz="1200"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98245922"/>
                  </a:ext>
                </a:extLst>
              </a:tr>
              <a:tr h="0">
                <a:tc>
                  <a:txBody>
                    <a:bodyPr/>
                    <a:lstStyle/>
                    <a:p>
                      <a:endParaRPr lang="en-US" dirty="0"/>
                    </a:p>
                  </a:txBody>
                  <a:tcPr marT="45712" marB="45712"/>
                </a:tc>
                <a:tc>
                  <a:txBody>
                    <a:bodyPr/>
                    <a:lstStyle/>
                    <a:p>
                      <a:endParaRPr lang="en-US"/>
                    </a:p>
                  </a:txBody>
                  <a:tcPr marT="45712" marB="45712"/>
                </a:tc>
                <a:tc>
                  <a:txBody>
                    <a:bodyPr/>
                    <a:lstStyle/>
                    <a:p>
                      <a:endParaRPr lang="en-US" dirty="0"/>
                    </a:p>
                  </a:txBody>
                  <a:tcPr marT="45712" marB="45712"/>
                </a:tc>
                <a:tc>
                  <a:txBody>
                    <a:bodyPr/>
                    <a:lstStyle/>
                    <a:p>
                      <a:endParaRPr lang="en-US" dirty="0"/>
                    </a:p>
                  </a:txBody>
                  <a:tcPr marT="45712" marB="45712"/>
                </a:tc>
                <a:tc>
                  <a:txBody>
                    <a:bodyPr/>
                    <a:lstStyle/>
                    <a:p>
                      <a:endParaRPr lang="en-US" dirty="0"/>
                    </a:p>
                  </a:txBody>
                  <a:tcPr marT="45712" marB="45712"/>
                </a:tc>
                <a:extLst>
                  <a:ext uri="{0D108BD9-81ED-4DB2-BD59-A6C34878D82A}">
                    <a16:rowId xmlns:a16="http://schemas.microsoft.com/office/drawing/2014/main" val="2220354451"/>
                  </a:ext>
                </a:extLst>
              </a:tr>
            </a:tbl>
          </a:graphicData>
        </a:graphic>
      </p:graphicFrame>
    </p:spTree>
    <p:extLst>
      <p:ext uri="{BB962C8B-B14F-4D97-AF65-F5344CB8AC3E}">
        <p14:creationId xmlns:p14="http://schemas.microsoft.com/office/powerpoint/2010/main" val="8589399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8244722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Recess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4870815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a:solidFill>
                  <a:schemeClr val="tx2"/>
                </a:solidFill>
              </a:rPr>
              <a:t>IEEE Electronic Meeting slot – July 19</a:t>
            </a:r>
            <a:r>
              <a:rPr lang="en-US" altLang="en-US" baseline="30000" dirty="0">
                <a:solidFill>
                  <a:schemeClr val="tx2"/>
                </a:solidFill>
              </a:rPr>
              <a:t>th</a:t>
            </a:r>
            <a:endParaRPr lang="en-US" dirty="0"/>
          </a:p>
        </p:txBody>
      </p:sp>
      <p:sp>
        <p:nvSpPr>
          <p:cNvPr id="3" name="Content Placeholder 2"/>
          <p:cNvSpPr>
            <a:spLocks noGrp="1"/>
          </p:cNvSpPr>
          <p:nvPr>
            <p:ph idx="1"/>
          </p:nvPr>
        </p:nvSpPr>
        <p:spPr>
          <a:xfrm>
            <a:off x="914401" y="1412776"/>
            <a:ext cx="10361084" cy="4681639"/>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(7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sz="1600" b="0" dirty="0"/>
              <a:t>Review of LB253 status (Roy – 5min)</a:t>
            </a:r>
          </a:p>
          <a:p>
            <a:pPr algn="just">
              <a:spcBef>
                <a:spcPct val="20000"/>
              </a:spcBef>
              <a:buFontTx/>
              <a:buChar char="•"/>
            </a:pPr>
            <a:r>
              <a:rPr lang="en-US" sz="1600" b="0" dirty="0"/>
              <a:t>Submission review: (1/2hr) </a:t>
            </a:r>
          </a:p>
          <a:p>
            <a:pPr lvl="1" algn="just">
              <a:spcBef>
                <a:spcPct val="20000"/>
              </a:spcBef>
              <a:buFontTx/>
              <a:buChar char="•"/>
            </a:pPr>
            <a:r>
              <a:rPr lang="en-US" sz="1200" dirty="0"/>
              <a:t>11-21-1108 LB253 Phase shift TOA feedback CR (2) – Erik </a:t>
            </a:r>
          </a:p>
          <a:p>
            <a:pPr lvl="1" algn="just">
              <a:spcBef>
                <a:spcPct val="20000"/>
              </a:spcBef>
              <a:buFontTx/>
              <a:buChar char="•"/>
            </a:pPr>
            <a:r>
              <a:rPr lang="en-US" sz="1200" dirty="0"/>
              <a:t>11-21-1160 CR for Misc. CIDs part 2 (1)</a:t>
            </a:r>
            <a:endParaRPr lang="en-US" sz="1200" b="0" dirty="0"/>
          </a:p>
          <a:p>
            <a:pPr algn="just">
              <a:spcBef>
                <a:spcPct val="20000"/>
              </a:spcBef>
              <a:buFontTx/>
              <a:buChar char="•"/>
            </a:pPr>
            <a:r>
              <a:rPr lang="en-US" sz="1600" b="0" dirty="0"/>
              <a:t>Consider LB253 CR comple1tion and re-circulation – as needed.</a:t>
            </a:r>
          </a:p>
          <a:p>
            <a:pPr algn="just">
              <a:spcBef>
                <a:spcPct val="20000"/>
              </a:spcBef>
              <a:buFontTx/>
              <a:buChar char="•"/>
            </a:pPr>
            <a:r>
              <a:rPr lang="en-US" sz="1600" b="0" dirty="0"/>
              <a:t>Review progress made during the week and set targets towards next meeting – 10 min</a:t>
            </a:r>
          </a:p>
          <a:p>
            <a:pPr algn="just">
              <a:spcBef>
                <a:spcPct val="20000"/>
              </a:spcBef>
              <a:buFontTx/>
              <a:buChar char="•"/>
            </a:pPr>
            <a:r>
              <a:rPr lang="en-US" sz="1600" b="0" dirty="0"/>
              <a:t>Review program timelines – 5min</a:t>
            </a:r>
          </a:p>
          <a:p>
            <a:pPr algn="just">
              <a:spcBef>
                <a:spcPct val="20000"/>
              </a:spcBef>
              <a:buFontTx/>
              <a:buChar char="•"/>
            </a:pPr>
            <a:r>
              <a:rPr lang="en-US" sz="1600" b="0" dirty="0"/>
              <a:t>Review and setup telecons – 3min</a:t>
            </a:r>
          </a:p>
          <a:p>
            <a:pPr algn="just">
              <a:spcBef>
                <a:spcPct val="20000"/>
              </a:spcBef>
              <a:buFontTx/>
              <a:buChar char="•"/>
            </a:pPr>
            <a:r>
              <a:rPr lang="en-US" sz="1600" b="0" dirty="0"/>
              <a:t>Review submission Pipeline – 2min</a:t>
            </a:r>
          </a:p>
          <a:p>
            <a:pPr algn="just">
              <a:spcBef>
                <a:spcPct val="20000"/>
              </a:spcBef>
              <a:buFontTx/>
              <a:buChar char="•"/>
            </a:pPr>
            <a:r>
              <a:rPr lang="en-US" sz="1600" b="0" dirty="0" err="1"/>
              <a:t>AoB</a:t>
            </a:r>
            <a:endParaRPr lang="en-US" sz="1600" b="0" dirty="0"/>
          </a:p>
          <a:p>
            <a:pPr algn="just">
              <a:spcBef>
                <a:spcPct val="20000"/>
              </a:spcBef>
              <a:buFontTx/>
              <a:buChar char="•"/>
            </a:pPr>
            <a:r>
              <a:rPr lang="en-US" sz="1600" b="0" dirty="0"/>
              <a:t>Adjourn</a:t>
            </a:r>
          </a:p>
          <a:p>
            <a:pPr algn="just">
              <a:spcBef>
                <a:spcPct val="20000"/>
              </a:spcBef>
              <a:buFontTx/>
              <a:buChar char="•"/>
            </a:pPr>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840787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List for the July 19</a:t>
            </a:r>
            <a:r>
              <a:rPr lang="en-US" altLang="en-US" baseline="30000" dirty="0">
                <a:solidFill>
                  <a:schemeClr val="tx2"/>
                </a:solidFill>
              </a:rPr>
              <a:t>th</a:t>
            </a:r>
            <a:r>
              <a:rPr lang="en-US" altLang="en-US" dirty="0">
                <a:solidFill>
                  <a:schemeClr val="tx2"/>
                </a:solidFill>
              </a:rPr>
              <a:t> meeting</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49489754"/>
              </p:ext>
            </p:extLst>
          </p:nvPr>
        </p:nvGraphicFramePr>
        <p:xfrm>
          <a:off x="335361" y="1260086"/>
          <a:ext cx="11039608" cy="1523920"/>
        </p:xfrm>
        <a:graphic>
          <a:graphicData uri="http://schemas.openxmlformats.org/drawingml/2006/table">
            <a:tbl>
              <a:tblPr firstRow="1" bandRow="1">
                <a:tableStyleId>{21E4AEA4-8DFA-4A89-87EB-49C32662AFE0}</a:tableStyleId>
              </a:tblPr>
              <a:tblGrid>
                <a:gridCol w="984780">
                  <a:extLst>
                    <a:ext uri="{9D8B030D-6E8A-4147-A177-3AD203B41FA5}">
                      <a16:colId xmlns:a16="http://schemas.microsoft.com/office/drawing/2014/main" val="20000"/>
                    </a:ext>
                  </a:extLst>
                </a:gridCol>
                <a:gridCol w="1319475">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2686681">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r>
                        <a:rPr lang="en-US" sz="1200" kern="1200" dirty="0">
                          <a:solidFill>
                            <a:schemeClr val="dk1"/>
                          </a:solidFill>
                          <a:latin typeface="+mn-lt"/>
                          <a:ea typeface="+mn-ea"/>
                          <a:cs typeface="+mn-cs"/>
                        </a:rPr>
                        <a:t>11-21-880</a:t>
                      </a:r>
                    </a:p>
                  </a:txBody>
                  <a:tcPr marT="45712" marB="45712"/>
                </a:tc>
                <a:tc>
                  <a:txBody>
                    <a:bodyPr/>
                    <a:lstStyle/>
                    <a:p>
                      <a:r>
                        <a:rPr lang="en-US" sz="1200" kern="1200" dirty="0">
                          <a:solidFill>
                            <a:schemeClr val="dk1"/>
                          </a:solidFill>
                          <a:latin typeface="+mn-lt"/>
                          <a:ea typeface="+mn-ea"/>
                          <a:cs typeface="+mn-cs"/>
                        </a:rPr>
                        <a:t>Jonathan Segev</a:t>
                      </a:r>
                    </a:p>
                  </a:txBody>
                  <a:tcPr marT="45712" marB="45712"/>
                </a:tc>
                <a:tc>
                  <a:txBody>
                    <a:bodyPr/>
                    <a:lstStyle/>
                    <a:p>
                      <a:r>
                        <a:rPr lang="en-US" sz="1200" kern="1200" dirty="0">
                          <a:solidFill>
                            <a:schemeClr val="dk1"/>
                          </a:solidFill>
                          <a:latin typeface="+mn-lt"/>
                          <a:ea typeface="+mn-ea"/>
                          <a:cs typeface="+mn-cs"/>
                        </a:rPr>
                        <a:t>Agenda slide deck</a:t>
                      </a:r>
                    </a:p>
                  </a:txBody>
                  <a:tcPr marT="45712" marB="45712"/>
                </a:tc>
                <a:tc>
                  <a:txBody>
                    <a:bodyPr/>
                    <a:lstStyle/>
                    <a:p>
                      <a:r>
                        <a:rPr lang="en-US" sz="1200" kern="1200" dirty="0">
                          <a:solidFill>
                            <a:schemeClr val="dk1"/>
                          </a:solidFill>
                          <a:latin typeface="+mn-lt"/>
                          <a:ea typeface="+mn-ea"/>
                          <a:cs typeface="+mn-cs"/>
                        </a:rPr>
                        <a:t>agenda</a:t>
                      </a:r>
                    </a:p>
                  </a:txBody>
                  <a:tcPr marT="45712" marB="45712"/>
                </a:tc>
                <a:tc>
                  <a:txBody>
                    <a:bodyPr/>
                    <a:lstStyle/>
                    <a:p>
                      <a:r>
                        <a:rPr lang="en-US" sz="1200" kern="1200" dirty="0">
                          <a:solidFill>
                            <a:schemeClr val="dk1"/>
                          </a:solidFill>
                          <a:latin typeface="+mn-lt"/>
                          <a:ea typeface="+mn-ea"/>
                          <a:cs typeface="+mn-cs"/>
                        </a:rPr>
                        <a:t>As needed</a:t>
                      </a:r>
                    </a:p>
                  </a:txBody>
                  <a:tcPr marT="45712" marB="45712"/>
                </a:tc>
                <a:extLst>
                  <a:ext uri="{0D108BD9-81ED-4DB2-BD59-A6C34878D82A}">
                    <a16:rowId xmlns:a16="http://schemas.microsoft.com/office/drawing/2014/main" val="10001"/>
                  </a:ext>
                </a:extLst>
              </a:tr>
              <a:tr h="137152">
                <a:tc>
                  <a:txBody>
                    <a:bodyPr/>
                    <a:lstStyle/>
                    <a:p>
                      <a:r>
                        <a:rPr lang="en-US" sz="1200" strike="noStrike" dirty="0"/>
                        <a:t>11-21-1108</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Erik Lindskog</a:t>
                      </a:r>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trike="noStrike" dirty="0"/>
                        <a:t>LB253 Phase shift TOA feedback CR (1)</a:t>
                      </a:r>
                    </a:p>
                  </a:txBody>
                  <a:tcPr marT="45712" marB="45712"/>
                </a:tc>
                <a:tc>
                  <a:txBody>
                    <a:bodyPr/>
                    <a:lstStyle/>
                    <a:p>
                      <a:r>
                        <a:rPr lang="en-US" sz="1200" strike="noStrike" dirty="0"/>
                        <a:t>CR</a:t>
                      </a:r>
                    </a:p>
                  </a:txBody>
                  <a:tcPr marT="45712" marB="45712"/>
                </a:tc>
                <a:tc>
                  <a:txBody>
                    <a:bodyPr/>
                    <a:lstStyle/>
                    <a:p>
                      <a:r>
                        <a:rPr lang="en-US" sz="1200" dirty="0"/>
                        <a:t>For next meeting slot.</a:t>
                      </a:r>
                    </a:p>
                  </a:txBody>
                  <a:tcPr marT="45712" marB="45712"/>
                </a:tc>
                <a:extLst>
                  <a:ext uri="{0D108BD9-81ED-4DB2-BD59-A6C34878D82A}">
                    <a16:rowId xmlns:a16="http://schemas.microsoft.com/office/drawing/2014/main" val="1381136098"/>
                  </a:ext>
                </a:extLst>
              </a:tr>
              <a:tr h="0">
                <a:tc>
                  <a:txBody>
                    <a:bodyPr/>
                    <a:lstStyle/>
                    <a:p>
                      <a:r>
                        <a:rPr lang="en-US" sz="1200" dirty="0"/>
                        <a:t>11-21-1160</a:t>
                      </a:r>
                    </a:p>
                  </a:txBody>
                  <a:tcPr marT="45712" marB="45712"/>
                </a:tc>
                <a:tc>
                  <a:txBody>
                    <a:bodyPr/>
                    <a:lstStyle/>
                    <a:p>
                      <a:r>
                        <a:rPr lang="en-US" sz="1200" dirty="0"/>
                        <a:t>Erik Lindskog</a:t>
                      </a:r>
                    </a:p>
                  </a:txBody>
                  <a:tcPr marT="45712" marB="45712"/>
                </a:tc>
                <a:tc>
                  <a:txBody>
                    <a:bodyPr/>
                    <a:lstStyle/>
                    <a:p>
                      <a:r>
                        <a:rPr lang="en-US" sz="1200" dirty="0"/>
                        <a:t>CR for Misc. CIDs part 2 (1)</a:t>
                      </a:r>
                    </a:p>
                  </a:txBody>
                  <a:tcPr marT="45712" marB="45712"/>
                </a:tc>
                <a:tc>
                  <a:txBody>
                    <a:bodyPr/>
                    <a:lstStyle/>
                    <a:p>
                      <a:r>
                        <a:rPr lang="en-US" sz="1200" dirty="0"/>
                        <a:t>CR</a:t>
                      </a:r>
                    </a:p>
                  </a:txBody>
                  <a:tcPr marT="45712" marB="45712"/>
                </a:tc>
                <a:tc>
                  <a:txBody>
                    <a:bodyPr/>
                    <a:lstStyle/>
                    <a:p>
                      <a:r>
                        <a:rPr lang="en-US" sz="1200" dirty="0"/>
                        <a:t>As time permits</a:t>
                      </a:r>
                    </a:p>
                  </a:txBody>
                  <a:tcPr marT="45712" marB="45712"/>
                </a:tc>
                <a:extLst>
                  <a:ext uri="{0D108BD9-81ED-4DB2-BD59-A6C34878D82A}">
                    <a16:rowId xmlns:a16="http://schemas.microsoft.com/office/drawing/2014/main" val="98245922"/>
                  </a:ext>
                </a:extLst>
              </a:tr>
              <a:tr h="0">
                <a:tc>
                  <a:txBody>
                    <a:bodyPr/>
                    <a:lstStyle/>
                    <a:p>
                      <a:endParaRPr lang="en-US" dirty="0"/>
                    </a:p>
                  </a:txBody>
                  <a:tcPr marT="45712" marB="45712"/>
                </a:tc>
                <a:tc>
                  <a:txBody>
                    <a:bodyPr/>
                    <a:lstStyle/>
                    <a:p>
                      <a:endParaRPr lang="en-US"/>
                    </a:p>
                  </a:txBody>
                  <a:tcPr marT="45712" marB="45712"/>
                </a:tc>
                <a:tc>
                  <a:txBody>
                    <a:bodyPr/>
                    <a:lstStyle/>
                    <a:p>
                      <a:endParaRPr lang="en-US" dirty="0"/>
                    </a:p>
                  </a:txBody>
                  <a:tcPr marT="45712" marB="45712"/>
                </a:tc>
                <a:tc>
                  <a:txBody>
                    <a:bodyPr/>
                    <a:lstStyle/>
                    <a:p>
                      <a:endParaRPr lang="en-US" dirty="0"/>
                    </a:p>
                  </a:txBody>
                  <a:tcPr marT="45712" marB="45712"/>
                </a:tc>
                <a:tc>
                  <a:txBody>
                    <a:bodyPr/>
                    <a:lstStyle/>
                    <a:p>
                      <a:endParaRPr lang="en-US" dirty="0"/>
                    </a:p>
                  </a:txBody>
                  <a:tcPr marT="45712" marB="45712"/>
                </a:tc>
                <a:extLst>
                  <a:ext uri="{0D108BD9-81ED-4DB2-BD59-A6C34878D82A}">
                    <a16:rowId xmlns:a16="http://schemas.microsoft.com/office/drawing/2014/main" val="2220354451"/>
                  </a:ext>
                </a:extLst>
              </a:tr>
            </a:tbl>
          </a:graphicData>
        </a:graphic>
      </p:graphicFrame>
    </p:spTree>
    <p:extLst>
      <p:ext uri="{BB962C8B-B14F-4D97-AF65-F5344CB8AC3E}">
        <p14:creationId xmlns:p14="http://schemas.microsoft.com/office/powerpoint/2010/main" val="19256906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B29F8-E3C2-4D83-AC8E-37E8099F6F2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9385B7-5955-4F32-87F5-0532859A7B0F}"/>
              </a:ext>
            </a:extLst>
          </p:cNvPr>
          <p:cNvSpPr>
            <a:spLocks noGrp="1"/>
          </p:cNvSpPr>
          <p:nvPr>
            <p:ph idx="1"/>
          </p:nvPr>
        </p:nvSpPr>
        <p:spPr/>
        <p:txBody>
          <a:bodyPr/>
          <a:lstStyle/>
          <a:p>
            <a:pPr algn="ctr"/>
            <a:r>
              <a:rPr lang="en-US" dirty="0"/>
              <a:t>At recess until 14:45 ET</a:t>
            </a:r>
          </a:p>
        </p:txBody>
      </p:sp>
      <p:sp>
        <p:nvSpPr>
          <p:cNvPr id="4" name="Slide Number Placeholder 3">
            <a:extLst>
              <a:ext uri="{FF2B5EF4-FFF2-40B4-BE49-F238E27FC236}">
                <a16:creationId xmlns:a16="http://schemas.microsoft.com/office/drawing/2014/main" id="{C6E17AA4-A8C7-42E3-809A-5A622B75F12E}"/>
              </a:ext>
            </a:extLst>
          </p:cNvPr>
          <p:cNvSpPr>
            <a:spLocks noGrp="1"/>
          </p:cNvSpPr>
          <p:nvPr>
            <p:ph type="sldNum" idx="12"/>
          </p:nvPr>
        </p:nvSpPr>
        <p:spPr/>
        <p:txBody>
          <a:bodyPr/>
          <a:lstStyle/>
          <a:p>
            <a:r>
              <a:rPr lang="en-GB"/>
              <a:t>Slide </a:t>
            </a:r>
            <a:fld id="{440F5867-744E-4AA6-B0ED-4C44D2DFBB7B}" type="slidenum">
              <a:rPr lang="en-GB" smtClean="0"/>
              <a:pPr/>
              <a:t>55</a:t>
            </a:fld>
            <a:endParaRPr lang="en-GB" dirty="0"/>
          </a:p>
        </p:txBody>
      </p:sp>
      <p:sp>
        <p:nvSpPr>
          <p:cNvPr id="5" name="Footer Placeholder 4">
            <a:extLst>
              <a:ext uri="{FF2B5EF4-FFF2-40B4-BE49-F238E27FC236}">
                <a16:creationId xmlns:a16="http://schemas.microsoft.com/office/drawing/2014/main" id="{713B77BD-D161-4164-AE20-7AA86B72B42F}"/>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AB8DB62-6921-4EA2-BB58-00826CE9AA80}"/>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9145301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31140-B317-445D-9FE3-2E931BF74053}"/>
              </a:ext>
            </a:extLst>
          </p:cNvPr>
          <p:cNvSpPr>
            <a:spLocks noGrp="1"/>
          </p:cNvSpPr>
          <p:nvPr>
            <p:ph type="title"/>
          </p:nvPr>
        </p:nvSpPr>
        <p:spPr/>
        <p:txBody>
          <a:bodyPr/>
          <a:lstStyle/>
          <a:p>
            <a:r>
              <a:rPr lang="en-US" dirty="0"/>
              <a:t>Recirculation Ballot</a:t>
            </a:r>
          </a:p>
        </p:txBody>
      </p:sp>
      <p:sp>
        <p:nvSpPr>
          <p:cNvPr id="3" name="Content Placeholder 2">
            <a:extLst>
              <a:ext uri="{FF2B5EF4-FFF2-40B4-BE49-F238E27FC236}">
                <a16:creationId xmlns:a16="http://schemas.microsoft.com/office/drawing/2014/main" id="{0936EB8A-55A4-4B19-9900-20A33331A794}"/>
              </a:ext>
            </a:extLst>
          </p:cNvPr>
          <p:cNvSpPr>
            <a:spLocks noGrp="1"/>
          </p:cNvSpPr>
          <p:nvPr>
            <p:ph idx="1"/>
          </p:nvPr>
        </p:nvSpPr>
        <p:spPr>
          <a:xfrm>
            <a:off x="407368" y="1751015"/>
            <a:ext cx="11377264" cy="4343400"/>
          </a:xfrm>
        </p:spPr>
        <p:txBody>
          <a:bodyPr/>
          <a:lstStyle/>
          <a:p>
            <a:r>
              <a:rPr lang="en-US" sz="2000" dirty="0"/>
              <a:t>Motion (202107-??</a:t>
            </a:r>
            <a:r>
              <a:rPr lang="en-US" sz="2000" b="0" dirty="0"/>
              <a:t>):</a:t>
            </a:r>
          </a:p>
          <a:p>
            <a:r>
              <a:rPr lang="en-US" sz="2000" dirty="0"/>
              <a:t>•	</a:t>
            </a:r>
            <a:r>
              <a:rPr lang="en-US" sz="2000" b="0" dirty="0"/>
              <a:t>Having approved comment resolutions for all of the comments received from LB253 on </a:t>
            </a:r>
            <a:r>
              <a:rPr lang="en-US" sz="2000" b="0" dirty="0" err="1"/>
              <a:t>TGaz</a:t>
            </a:r>
            <a:r>
              <a:rPr lang="en-US" sz="2000" b="0" dirty="0"/>
              <a:t> D3.0 as contained in document 11-20-0258r8??, </a:t>
            </a:r>
          </a:p>
          <a:p>
            <a:r>
              <a:rPr lang="en-US" sz="2000" b="0" dirty="0"/>
              <a:t>•	Instruct the editor to prepare Draft D4.0 incorporating these resolutions and,</a:t>
            </a:r>
          </a:p>
          <a:p>
            <a:r>
              <a:rPr lang="en-US" sz="2000" b="0" dirty="0"/>
              <a:t>•	Approve a 15 day Working Group Recirculation Ballot asking the question “Should </a:t>
            </a:r>
            <a:r>
              <a:rPr lang="en-US" sz="2000" b="0" dirty="0" err="1"/>
              <a:t>TGaz</a:t>
            </a:r>
            <a:r>
              <a:rPr lang="en-US" sz="2000" b="0" dirty="0"/>
              <a:t> D3.0 be forwarded to Sponsor Ballot?”</a:t>
            </a:r>
          </a:p>
          <a:p>
            <a:endParaRPr lang="en-US" sz="2000" dirty="0"/>
          </a:p>
          <a:p>
            <a:r>
              <a:rPr lang="en-US" sz="2000" dirty="0"/>
              <a:t>Moved:</a:t>
            </a:r>
            <a:endParaRPr lang="en-US" sz="2000" b="0" dirty="0"/>
          </a:p>
          <a:p>
            <a:r>
              <a:rPr lang="en-US" sz="2000" dirty="0"/>
              <a:t>Second:</a:t>
            </a:r>
            <a:endParaRPr lang="en-US" sz="2000" b="0" dirty="0"/>
          </a:p>
          <a:p>
            <a:r>
              <a:rPr lang="en-US" sz="2000" dirty="0"/>
              <a:t>Results (Y/N/A): </a:t>
            </a:r>
            <a:r>
              <a:rPr lang="en-US" sz="2000"/>
              <a:t>results in 11-21-771</a:t>
            </a:r>
            <a:endParaRPr lang="en-US" sz="2000" b="0" dirty="0">
              <a:highlight>
                <a:srgbClr val="FFFF00"/>
              </a:highlight>
            </a:endParaRPr>
          </a:p>
        </p:txBody>
      </p:sp>
      <p:sp>
        <p:nvSpPr>
          <p:cNvPr id="4" name="Slide Number Placeholder 3">
            <a:extLst>
              <a:ext uri="{FF2B5EF4-FFF2-40B4-BE49-F238E27FC236}">
                <a16:creationId xmlns:a16="http://schemas.microsoft.com/office/drawing/2014/main" id="{A77ED336-17B3-4FF1-AE7D-37BCB6EA2A52}"/>
              </a:ext>
            </a:extLst>
          </p:cNvPr>
          <p:cNvSpPr>
            <a:spLocks noGrp="1"/>
          </p:cNvSpPr>
          <p:nvPr>
            <p:ph type="sldNum" idx="12"/>
          </p:nvPr>
        </p:nvSpPr>
        <p:spPr/>
        <p:txBody>
          <a:bodyPr/>
          <a:lstStyle/>
          <a:p>
            <a:r>
              <a:rPr lang="en-GB"/>
              <a:t>Slide </a:t>
            </a:r>
            <a:fld id="{440F5867-744E-4AA6-B0ED-4C44D2DFBB7B}" type="slidenum">
              <a:rPr lang="en-GB" smtClean="0"/>
              <a:pPr/>
              <a:t>56</a:t>
            </a:fld>
            <a:endParaRPr lang="en-GB" dirty="0"/>
          </a:p>
        </p:txBody>
      </p:sp>
      <p:sp>
        <p:nvSpPr>
          <p:cNvPr id="5" name="Footer Placeholder 4">
            <a:extLst>
              <a:ext uri="{FF2B5EF4-FFF2-40B4-BE49-F238E27FC236}">
                <a16:creationId xmlns:a16="http://schemas.microsoft.com/office/drawing/2014/main" id="{060FEBF4-45E7-42C3-9334-051283E8EB7A}"/>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2B0BE663-7AAA-4B23-B6D9-8B32006B226A}"/>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7677490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E8C48-D0FE-45AE-A892-200CA7D54BC4}"/>
              </a:ext>
            </a:extLst>
          </p:cNvPr>
          <p:cNvSpPr>
            <a:spLocks noGrp="1"/>
          </p:cNvSpPr>
          <p:nvPr>
            <p:ph type="title"/>
          </p:nvPr>
        </p:nvSpPr>
        <p:spPr/>
        <p:txBody>
          <a:bodyPr/>
          <a:lstStyle/>
          <a:p>
            <a:r>
              <a:rPr lang="en-US" dirty="0"/>
              <a:t>July Progress and Targets Towards the Sep. Meeting</a:t>
            </a:r>
          </a:p>
        </p:txBody>
      </p:sp>
      <p:sp>
        <p:nvSpPr>
          <p:cNvPr id="3" name="Content Placeholder 2">
            <a:extLst>
              <a:ext uri="{FF2B5EF4-FFF2-40B4-BE49-F238E27FC236}">
                <a16:creationId xmlns:a16="http://schemas.microsoft.com/office/drawing/2014/main" id="{F4989200-2622-46AD-AE0D-4E2448C695E7}"/>
              </a:ext>
            </a:extLst>
          </p:cNvPr>
          <p:cNvSpPr>
            <a:spLocks noGrp="1"/>
          </p:cNvSpPr>
          <p:nvPr>
            <p:ph idx="1"/>
          </p:nvPr>
        </p:nvSpPr>
        <p:spPr>
          <a:xfrm>
            <a:off x="914401" y="1751015"/>
            <a:ext cx="10361084" cy="4343400"/>
          </a:xfrm>
        </p:spPr>
        <p:txBody>
          <a:bodyPr/>
          <a:lstStyle/>
          <a:p>
            <a:pPr>
              <a:buFont typeface="Arial" panose="020B0604020202020204" pitchFamily="34" charset="0"/>
              <a:buChar char="•"/>
            </a:pPr>
            <a:endParaRPr lang="en-US" dirty="0"/>
          </a:p>
          <a:p>
            <a:pPr>
              <a:buFont typeface="Arial" panose="020B0604020202020204" pitchFamily="34" charset="0"/>
              <a:buChar char="•"/>
            </a:pPr>
            <a:r>
              <a:rPr lang="en-US" dirty="0"/>
              <a:t>Work completed:</a:t>
            </a:r>
          </a:p>
          <a:p>
            <a:pPr lvl="1">
              <a:buFont typeface="Arial" panose="020B0604020202020204" pitchFamily="34" charset="0"/>
              <a:buChar char="•"/>
            </a:pPr>
            <a:r>
              <a:rPr lang="en-US" dirty="0"/>
              <a:t>Reviewed/approved resolution to 119 Technical, 2 General and  192 Editorial comments by that completing response to LB253 recirculation ballot initiated out of the July meeting.</a:t>
            </a:r>
          </a:p>
          <a:p>
            <a:pPr lvl="1">
              <a:buFont typeface="Arial" panose="020B0604020202020204" pitchFamily="34" charset="0"/>
              <a:buChar char="•"/>
            </a:pPr>
            <a:r>
              <a:rPr lang="en-US" dirty="0"/>
              <a:t>TG passed a motion to instruct the </a:t>
            </a:r>
            <a:r>
              <a:rPr lang="en-US" dirty="0" err="1"/>
              <a:t>TGaz</a:t>
            </a:r>
            <a:r>
              <a:rPr lang="en-US" dirty="0"/>
              <a:t> editor to prepare </a:t>
            </a:r>
            <a:r>
              <a:rPr lang="en-CA" dirty="0"/>
              <a:t>D4.0 and initiate a 15-day WG Recirculation Ballot.</a:t>
            </a:r>
          </a:p>
          <a:p>
            <a:pPr lvl="1">
              <a:buFont typeface="Arial" panose="020B0604020202020204" pitchFamily="34" charset="0"/>
              <a:buChar char="•"/>
            </a:pPr>
            <a:r>
              <a:rPr lang="en-US" dirty="0"/>
              <a:t>Completed and approved changes in response to MDR.</a:t>
            </a:r>
          </a:p>
          <a:p>
            <a:pPr lvl="1">
              <a:buFont typeface="Arial" panose="020B0604020202020204" pitchFamily="34" charset="0"/>
              <a:buChar char="•"/>
            </a:pPr>
            <a:r>
              <a:rPr lang="en-US" dirty="0"/>
              <a:t>Published a new draft ,P802.11az D3.2.</a:t>
            </a:r>
          </a:p>
          <a:p>
            <a:pPr lvl="1">
              <a:buFont typeface="Arial" panose="020B0604020202020204" pitchFamily="34" charset="0"/>
              <a:buChar char="•"/>
            </a:pPr>
            <a:r>
              <a:rPr lang="en-US" dirty="0"/>
              <a:t>The TG considered its timelines without change and is maintain its current timeline.</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3C3B09D-52C0-431F-909E-C2FB98F79077}"/>
              </a:ext>
            </a:extLst>
          </p:cNvPr>
          <p:cNvSpPr>
            <a:spLocks noGrp="1"/>
          </p:cNvSpPr>
          <p:nvPr>
            <p:ph type="sldNum" idx="12"/>
          </p:nvPr>
        </p:nvSpPr>
        <p:spPr/>
        <p:txBody>
          <a:bodyPr/>
          <a:lstStyle/>
          <a:p>
            <a:r>
              <a:rPr lang="en-GB"/>
              <a:t>Slide </a:t>
            </a:r>
            <a:fld id="{440F5867-744E-4AA6-B0ED-4C44D2DFBB7B}" type="slidenum">
              <a:rPr lang="en-GB" smtClean="0"/>
              <a:pPr/>
              <a:t>57</a:t>
            </a:fld>
            <a:endParaRPr lang="en-GB" dirty="0"/>
          </a:p>
        </p:txBody>
      </p:sp>
      <p:sp>
        <p:nvSpPr>
          <p:cNvPr id="5" name="Footer Placeholder 4">
            <a:extLst>
              <a:ext uri="{FF2B5EF4-FFF2-40B4-BE49-F238E27FC236}">
                <a16:creationId xmlns:a16="http://schemas.microsoft.com/office/drawing/2014/main" id="{4ABEB2BE-425D-4856-ADA5-227FF447C61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0D521EF-729A-4073-B852-79E9BA55974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4399108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E8C48-D0FE-45AE-A892-200CA7D54BC4}"/>
              </a:ext>
            </a:extLst>
          </p:cNvPr>
          <p:cNvSpPr>
            <a:spLocks noGrp="1"/>
          </p:cNvSpPr>
          <p:nvPr>
            <p:ph type="title"/>
          </p:nvPr>
        </p:nvSpPr>
        <p:spPr/>
        <p:txBody>
          <a:bodyPr/>
          <a:lstStyle/>
          <a:p>
            <a:r>
              <a:rPr lang="en-US" dirty="0"/>
              <a:t>July Progress and Targets Towards the Sep. Meeting</a:t>
            </a:r>
          </a:p>
        </p:txBody>
      </p:sp>
      <p:sp>
        <p:nvSpPr>
          <p:cNvPr id="3" name="Content Placeholder 2">
            <a:extLst>
              <a:ext uri="{FF2B5EF4-FFF2-40B4-BE49-F238E27FC236}">
                <a16:creationId xmlns:a16="http://schemas.microsoft.com/office/drawing/2014/main" id="{F4989200-2622-46AD-AE0D-4E2448C695E7}"/>
              </a:ext>
            </a:extLst>
          </p:cNvPr>
          <p:cNvSpPr>
            <a:spLocks noGrp="1"/>
          </p:cNvSpPr>
          <p:nvPr>
            <p:ph idx="1"/>
          </p:nvPr>
        </p:nvSpPr>
        <p:spPr>
          <a:xfrm>
            <a:off x="914401" y="1751015"/>
            <a:ext cx="10361084" cy="4343400"/>
          </a:xfrm>
        </p:spPr>
        <p:txBody>
          <a:bodyPr/>
          <a:lstStyle/>
          <a:p>
            <a:pPr>
              <a:buFont typeface="Arial" panose="020B0604020202020204" pitchFamily="34" charset="0"/>
              <a:buChar char="•"/>
            </a:pPr>
            <a:r>
              <a:rPr lang="en-US" dirty="0"/>
              <a:t>Targets toward September:</a:t>
            </a:r>
          </a:p>
          <a:p>
            <a:pPr lvl="1">
              <a:buFont typeface="Arial" panose="020B0604020202020204" pitchFamily="34" charset="0"/>
              <a:buChar char="•"/>
            </a:pPr>
            <a:r>
              <a:rPr lang="en-US" dirty="0"/>
              <a:t>Execute next recirculation ballot, pending WG approval.</a:t>
            </a:r>
          </a:p>
          <a:p>
            <a:pPr lvl="1">
              <a:buFont typeface="Arial" panose="020B0604020202020204" pitchFamily="34" charset="0"/>
              <a:buChar char="•"/>
            </a:pPr>
            <a:r>
              <a:rPr lang="en-US" dirty="0"/>
              <a:t>Start comment resolution received on P802.11az D4.0.</a:t>
            </a:r>
          </a:p>
        </p:txBody>
      </p:sp>
      <p:sp>
        <p:nvSpPr>
          <p:cNvPr id="4" name="Slide Number Placeholder 3">
            <a:extLst>
              <a:ext uri="{FF2B5EF4-FFF2-40B4-BE49-F238E27FC236}">
                <a16:creationId xmlns:a16="http://schemas.microsoft.com/office/drawing/2014/main" id="{93C3B09D-52C0-431F-909E-C2FB98F79077}"/>
              </a:ext>
            </a:extLst>
          </p:cNvPr>
          <p:cNvSpPr>
            <a:spLocks noGrp="1"/>
          </p:cNvSpPr>
          <p:nvPr>
            <p:ph type="sldNum" idx="12"/>
          </p:nvPr>
        </p:nvSpPr>
        <p:spPr/>
        <p:txBody>
          <a:bodyPr/>
          <a:lstStyle/>
          <a:p>
            <a:r>
              <a:rPr lang="en-GB"/>
              <a:t>Slide </a:t>
            </a:r>
            <a:fld id="{440F5867-744E-4AA6-B0ED-4C44D2DFBB7B}" type="slidenum">
              <a:rPr lang="en-GB" smtClean="0"/>
              <a:pPr/>
              <a:t>58</a:t>
            </a:fld>
            <a:endParaRPr lang="en-GB" dirty="0"/>
          </a:p>
        </p:txBody>
      </p:sp>
      <p:sp>
        <p:nvSpPr>
          <p:cNvPr id="5" name="Footer Placeholder 4">
            <a:extLst>
              <a:ext uri="{FF2B5EF4-FFF2-40B4-BE49-F238E27FC236}">
                <a16:creationId xmlns:a16="http://schemas.microsoft.com/office/drawing/2014/main" id="{4ABEB2BE-425D-4856-ADA5-227FF447C61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A0D521EF-729A-4073-B852-79E9BA55974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479167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a:extLst>
              <a:ext uri="{FF2B5EF4-FFF2-40B4-BE49-F238E27FC236}">
                <a16:creationId xmlns:a16="http://schemas.microsoft.com/office/drawing/2014/main" id="{86584CC9-10B2-40BB-A3F1-131186C79250}"/>
              </a:ext>
            </a:extLst>
          </p:cNvPr>
          <p:cNvSpPr/>
          <p:nvPr/>
        </p:nvSpPr>
        <p:spPr>
          <a:xfrm>
            <a:off x="8362375" y="3691972"/>
            <a:ext cx="241417"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800" dirty="0">
                <a:solidFill>
                  <a:schemeClr val="tx1"/>
                </a:solidFill>
              </a:rPr>
              <a:t>Clean</a:t>
            </a:r>
          </a:p>
        </p:txBody>
      </p:sp>
      <p:sp>
        <p:nvSpPr>
          <p:cNvPr id="114" name="Rectangle 113">
            <a:extLst>
              <a:ext uri="{FF2B5EF4-FFF2-40B4-BE49-F238E27FC236}">
                <a16:creationId xmlns:a16="http://schemas.microsoft.com/office/drawing/2014/main" id="{5F80D85B-CA5D-46A1-BBCA-B1DD484CF0B5}"/>
              </a:ext>
            </a:extLst>
          </p:cNvPr>
          <p:cNvSpPr>
            <a:spLocks noChangeArrowheads="1"/>
          </p:cNvSpPr>
          <p:nvPr/>
        </p:nvSpPr>
        <p:spPr bwMode="auto">
          <a:xfrm>
            <a:off x="6838991"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2021</a:t>
            </a:r>
          </a:p>
        </p:txBody>
      </p:sp>
      <p:sp>
        <p:nvSpPr>
          <p:cNvPr id="107" name="Rectangle 106">
            <a:extLst>
              <a:ext uri="{FF2B5EF4-FFF2-40B4-BE49-F238E27FC236}">
                <a16:creationId xmlns:a16="http://schemas.microsoft.com/office/drawing/2014/main" id="{E7E80E61-8672-45B3-8ADF-8C71BCDAC53A}"/>
              </a:ext>
            </a:extLst>
          </p:cNvPr>
          <p:cNvSpPr>
            <a:spLocks noChangeArrowheads="1"/>
          </p:cNvSpPr>
          <p:nvPr/>
        </p:nvSpPr>
        <p:spPr bwMode="auto">
          <a:xfrm>
            <a:off x="5148839"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2020</a:t>
            </a:r>
          </a:p>
        </p:txBody>
      </p:sp>
      <p:sp>
        <p:nvSpPr>
          <p:cNvPr id="108" name="Rectangle 107">
            <a:extLst>
              <a:ext uri="{FF2B5EF4-FFF2-40B4-BE49-F238E27FC236}">
                <a16:creationId xmlns:a16="http://schemas.microsoft.com/office/drawing/2014/main" id="{806D1120-6CEB-4444-8E21-833EDD971B97}"/>
              </a:ext>
            </a:extLst>
          </p:cNvPr>
          <p:cNvSpPr>
            <a:spLocks noChangeArrowheads="1"/>
          </p:cNvSpPr>
          <p:nvPr/>
        </p:nvSpPr>
        <p:spPr bwMode="auto">
          <a:xfrm>
            <a:off x="3494741" y="1993287"/>
            <a:ext cx="1654098"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2019</a:t>
            </a:r>
          </a:p>
        </p:txBody>
      </p:sp>
      <p:sp>
        <p:nvSpPr>
          <p:cNvPr id="109" name="Rectangle 108">
            <a:extLst>
              <a:ext uri="{FF2B5EF4-FFF2-40B4-BE49-F238E27FC236}">
                <a16:creationId xmlns:a16="http://schemas.microsoft.com/office/drawing/2014/main" id="{B96217F6-0548-4D3B-A788-9F4D6253F8B8}"/>
              </a:ext>
            </a:extLst>
          </p:cNvPr>
          <p:cNvSpPr>
            <a:spLocks noChangeArrowheads="1"/>
          </p:cNvSpPr>
          <p:nvPr/>
        </p:nvSpPr>
        <p:spPr bwMode="auto">
          <a:xfrm>
            <a:off x="177240" y="1994059"/>
            <a:ext cx="166340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2017</a:t>
            </a:r>
          </a:p>
        </p:txBody>
      </p:sp>
      <p:sp>
        <p:nvSpPr>
          <p:cNvPr id="110" name="Rectangle 109">
            <a:extLst>
              <a:ext uri="{FF2B5EF4-FFF2-40B4-BE49-F238E27FC236}">
                <a16:creationId xmlns:a16="http://schemas.microsoft.com/office/drawing/2014/main" id="{76BC72B2-7D24-4C6D-BE05-DD73FFD7DB2D}"/>
              </a:ext>
            </a:extLst>
          </p:cNvPr>
          <p:cNvSpPr>
            <a:spLocks noChangeArrowheads="1"/>
          </p:cNvSpPr>
          <p:nvPr/>
        </p:nvSpPr>
        <p:spPr bwMode="auto">
          <a:xfrm>
            <a:off x="1829011" y="1993034"/>
            <a:ext cx="168434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2018</a:t>
            </a:r>
          </a:p>
        </p:txBody>
      </p:sp>
      <p:sp>
        <p:nvSpPr>
          <p:cNvPr id="2" name="Title 1"/>
          <p:cNvSpPr>
            <a:spLocks noGrp="1"/>
          </p:cNvSpPr>
          <p:nvPr>
            <p:ph type="title"/>
          </p:nvPr>
        </p:nvSpPr>
        <p:spPr>
          <a:xfrm>
            <a:off x="914401" y="685802"/>
            <a:ext cx="10361084" cy="485992"/>
          </a:xfrm>
        </p:spPr>
        <p:txBody>
          <a:bodyPr/>
          <a:lstStyle/>
          <a:p>
            <a:r>
              <a:rPr lang="en-US" dirty="0"/>
              <a:t>Timeline – TG progress update past the July meeting</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9" name="Rectangle 8"/>
          <p:cNvSpPr>
            <a:spLocks noChangeArrowheads="1"/>
          </p:cNvSpPr>
          <p:nvPr/>
        </p:nvSpPr>
        <p:spPr bwMode="auto">
          <a:xfrm>
            <a:off x="178973" y="1988840"/>
            <a:ext cx="11749675"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8533215"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2022</a:t>
            </a:r>
          </a:p>
        </p:txBody>
      </p:sp>
      <p:sp>
        <p:nvSpPr>
          <p:cNvPr id="25" name="Rectangle 24"/>
          <p:cNvSpPr>
            <a:spLocks noChangeArrowheads="1"/>
          </p:cNvSpPr>
          <p:nvPr/>
        </p:nvSpPr>
        <p:spPr bwMode="auto">
          <a:xfrm>
            <a:off x="10223367"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2023</a:t>
            </a:r>
          </a:p>
        </p:txBody>
      </p:sp>
      <p:grpSp>
        <p:nvGrpSpPr>
          <p:cNvPr id="26" name="Group 25"/>
          <p:cNvGrpSpPr/>
          <p:nvPr/>
        </p:nvGrpSpPr>
        <p:grpSpPr>
          <a:xfrm>
            <a:off x="1772692" y="1988840"/>
            <a:ext cx="8500127" cy="4176464"/>
            <a:chOff x="1339290" y="1268760"/>
            <a:chExt cx="6503157" cy="3782041"/>
          </a:xfrm>
        </p:grpSpPr>
        <p:sp>
          <p:nvSpPr>
            <p:cNvPr id="27"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8"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9"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0"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1"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2"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106" name="Text Box 24">
            <a:extLst>
              <a:ext uri="{FF2B5EF4-FFF2-40B4-BE49-F238E27FC236}">
                <a16:creationId xmlns:a16="http://schemas.microsoft.com/office/drawing/2014/main" id="{FDD295FC-5B3E-40FF-9DBD-769508BBC4A6}"/>
              </a:ext>
            </a:extLst>
          </p:cNvPr>
          <p:cNvSpPr txBox="1">
            <a:spLocks noChangeArrowheads="1"/>
          </p:cNvSpPr>
          <p:nvPr/>
        </p:nvSpPr>
        <p:spPr bwMode="auto">
          <a:xfrm>
            <a:off x="747912" y="2369733"/>
            <a:ext cx="955610"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requirement freeze</a:t>
            </a:r>
          </a:p>
          <a:p>
            <a:pPr algn="ctr"/>
            <a:r>
              <a:rPr lang="en-US" altLang="en-US" sz="600" dirty="0">
                <a:latin typeface="Arial" panose="020B0604020202020204" pitchFamily="34" charset="0"/>
                <a:cs typeface="Arial" panose="020B0604020202020204" pitchFamily="34" charset="0"/>
              </a:rPr>
              <a:t>5-2017</a:t>
            </a:r>
          </a:p>
        </p:txBody>
      </p:sp>
      <p:sp>
        <p:nvSpPr>
          <p:cNvPr id="112" name="Rectangle 111">
            <a:extLst>
              <a:ext uri="{FF2B5EF4-FFF2-40B4-BE49-F238E27FC236}">
                <a16:creationId xmlns:a16="http://schemas.microsoft.com/office/drawing/2014/main" id="{69DC5164-B6FD-4947-8311-D3C23314DE17}"/>
              </a:ext>
            </a:extLst>
          </p:cNvPr>
          <p:cNvSpPr/>
          <p:nvPr/>
        </p:nvSpPr>
        <p:spPr>
          <a:xfrm>
            <a:off x="263352" y="3573016"/>
            <a:ext cx="2744611" cy="230617"/>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113" name="Rectangle 112">
            <a:extLst>
              <a:ext uri="{FF2B5EF4-FFF2-40B4-BE49-F238E27FC236}">
                <a16:creationId xmlns:a16="http://schemas.microsoft.com/office/drawing/2014/main" id="{AF2D2B37-858F-49CD-B8B3-A42B192B9F9D}"/>
              </a:ext>
            </a:extLst>
          </p:cNvPr>
          <p:cNvSpPr/>
          <p:nvPr/>
        </p:nvSpPr>
        <p:spPr>
          <a:xfrm>
            <a:off x="803996" y="3888221"/>
            <a:ext cx="9540000" cy="248520"/>
          </a:xfrm>
          <a:prstGeom prst="rect">
            <a:avLst/>
          </a:prstGeom>
          <a:gradFill flip="none" rotWithShape="1">
            <a:gsLst>
              <a:gs pos="0">
                <a:srgbClr val="FFFF00"/>
              </a:gs>
              <a:gs pos="37000">
                <a:srgbClr val="FFFF00"/>
              </a:gs>
              <a:gs pos="68000">
                <a:srgbClr val="00B050"/>
              </a:gs>
              <a:gs pos="10000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en-US" sz="1100" dirty="0">
                <a:solidFill>
                  <a:schemeClr val="tx1"/>
                </a:solidFill>
              </a:rPr>
              <a:t>        Amendment text</a:t>
            </a:r>
          </a:p>
        </p:txBody>
      </p:sp>
      <p:sp>
        <p:nvSpPr>
          <p:cNvPr id="115" name="Text Box 26">
            <a:extLst>
              <a:ext uri="{FF2B5EF4-FFF2-40B4-BE49-F238E27FC236}">
                <a16:creationId xmlns:a16="http://schemas.microsoft.com/office/drawing/2014/main" id="{64AE616E-C795-47DD-AF7B-6DEEA83A5362}"/>
              </a:ext>
            </a:extLst>
          </p:cNvPr>
          <p:cNvSpPr txBox="1">
            <a:spLocks noChangeArrowheads="1"/>
          </p:cNvSpPr>
          <p:nvPr/>
        </p:nvSpPr>
        <p:spPr bwMode="auto">
          <a:xfrm flipH="1">
            <a:off x="4875153" y="2623686"/>
            <a:ext cx="63440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2.0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11-2019</a:t>
            </a:r>
          </a:p>
          <a:p>
            <a:pPr algn="ctr"/>
            <a:r>
              <a:rPr lang="en-US" altLang="en-US" sz="600" dirty="0">
                <a:latin typeface="Arial" panose="020B0604020202020204" pitchFamily="34" charset="0"/>
                <a:cs typeface="Arial" panose="020B0604020202020204" pitchFamily="34" charset="0"/>
              </a:rPr>
              <a:t>Recirculation</a:t>
            </a:r>
          </a:p>
        </p:txBody>
      </p:sp>
      <p:sp>
        <p:nvSpPr>
          <p:cNvPr id="116" name="Isosceles Triangle 115">
            <a:extLst>
              <a:ext uri="{FF2B5EF4-FFF2-40B4-BE49-F238E27FC236}">
                <a16:creationId xmlns:a16="http://schemas.microsoft.com/office/drawing/2014/main" id="{44442673-ECDC-419A-A9CD-051E05DB4DB8}"/>
              </a:ext>
            </a:extLst>
          </p:cNvPr>
          <p:cNvSpPr>
            <a:spLocks noChangeArrowheads="1"/>
          </p:cNvSpPr>
          <p:nvPr/>
        </p:nvSpPr>
        <p:spPr bwMode="auto">
          <a:xfrm flipH="1">
            <a:off x="5058203" y="2412535"/>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117" name="Text Box 24">
            <a:extLst>
              <a:ext uri="{FF2B5EF4-FFF2-40B4-BE49-F238E27FC236}">
                <a16:creationId xmlns:a16="http://schemas.microsoft.com/office/drawing/2014/main" id="{EE061B56-3AEC-498D-B5B2-6F11449B93DE}"/>
              </a:ext>
            </a:extLst>
          </p:cNvPr>
          <p:cNvSpPr txBox="1">
            <a:spLocks noChangeArrowheads="1"/>
          </p:cNvSpPr>
          <p:nvPr/>
        </p:nvSpPr>
        <p:spPr bwMode="auto">
          <a:xfrm>
            <a:off x="3432407" y="2653101"/>
            <a:ext cx="418981"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D1.0</a:t>
            </a:r>
          </a:p>
          <a:p>
            <a:pPr algn="ctr"/>
            <a:r>
              <a:rPr lang="en-US" altLang="en-US" sz="600" dirty="0">
                <a:latin typeface="Arial" panose="020B0604020202020204" pitchFamily="34" charset="0"/>
                <a:cs typeface="Arial" panose="020B0604020202020204" pitchFamily="34" charset="0"/>
              </a:rPr>
              <a:t>Jan. 19</a:t>
            </a:r>
          </a:p>
        </p:txBody>
      </p:sp>
      <p:sp>
        <p:nvSpPr>
          <p:cNvPr id="118" name="Isosceles Triangle 117">
            <a:extLst>
              <a:ext uri="{FF2B5EF4-FFF2-40B4-BE49-F238E27FC236}">
                <a16:creationId xmlns:a16="http://schemas.microsoft.com/office/drawing/2014/main" id="{3F0AA21A-6D87-4206-8EEC-3FD5BA0CE0AE}"/>
              </a:ext>
            </a:extLst>
          </p:cNvPr>
          <p:cNvSpPr>
            <a:spLocks noChangeArrowheads="1"/>
          </p:cNvSpPr>
          <p:nvPr/>
        </p:nvSpPr>
        <p:spPr bwMode="auto">
          <a:xfrm>
            <a:off x="3535209" y="2454400"/>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19" name="Text Box 24">
            <a:extLst>
              <a:ext uri="{FF2B5EF4-FFF2-40B4-BE49-F238E27FC236}">
                <a16:creationId xmlns:a16="http://schemas.microsoft.com/office/drawing/2014/main" id="{3D10B997-FA32-446E-A64F-C16BE48C1D81}"/>
              </a:ext>
            </a:extLst>
          </p:cNvPr>
          <p:cNvSpPr txBox="1">
            <a:spLocks noChangeArrowheads="1"/>
          </p:cNvSpPr>
          <p:nvPr/>
        </p:nvSpPr>
        <p:spPr bwMode="auto">
          <a:xfrm>
            <a:off x="1860756" y="2611937"/>
            <a:ext cx="558118"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D0.1</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Mar. 18</a:t>
            </a:r>
          </a:p>
        </p:txBody>
      </p:sp>
      <p:sp>
        <p:nvSpPr>
          <p:cNvPr id="120" name="Isosceles Triangle 119">
            <a:extLst>
              <a:ext uri="{FF2B5EF4-FFF2-40B4-BE49-F238E27FC236}">
                <a16:creationId xmlns:a16="http://schemas.microsoft.com/office/drawing/2014/main" id="{AA437355-9F8B-4A6F-AAB1-840527A829D4}"/>
              </a:ext>
            </a:extLst>
          </p:cNvPr>
          <p:cNvSpPr>
            <a:spLocks noChangeArrowheads="1"/>
          </p:cNvSpPr>
          <p:nvPr/>
        </p:nvSpPr>
        <p:spPr bwMode="auto">
          <a:xfrm>
            <a:off x="2013525" y="2408722"/>
            <a:ext cx="1757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21" name="Text Box 24">
            <a:extLst>
              <a:ext uri="{FF2B5EF4-FFF2-40B4-BE49-F238E27FC236}">
                <a16:creationId xmlns:a16="http://schemas.microsoft.com/office/drawing/2014/main" id="{A547E5D1-D54B-4250-846D-FE970644BEE5}"/>
              </a:ext>
            </a:extLst>
          </p:cNvPr>
          <p:cNvSpPr txBox="1">
            <a:spLocks noChangeArrowheads="1"/>
          </p:cNvSpPr>
          <p:nvPr/>
        </p:nvSpPr>
        <p:spPr bwMode="auto">
          <a:xfrm>
            <a:off x="1970948" y="3888380"/>
            <a:ext cx="144126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5/17-3/21</a:t>
            </a:r>
          </a:p>
        </p:txBody>
      </p:sp>
      <p:sp>
        <p:nvSpPr>
          <p:cNvPr id="125" name="Isosceles Triangle 124">
            <a:extLst>
              <a:ext uri="{FF2B5EF4-FFF2-40B4-BE49-F238E27FC236}">
                <a16:creationId xmlns:a16="http://schemas.microsoft.com/office/drawing/2014/main" id="{7D57DDC4-188E-446F-866B-8D2528A070AE}"/>
              </a:ext>
            </a:extLst>
          </p:cNvPr>
          <p:cNvSpPr>
            <a:spLocks noChangeArrowheads="1"/>
          </p:cNvSpPr>
          <p:nvPr/>
        </p:nvSpPr>
        <p:spPr bwMode="auto">
          <a:xfrm>
            <a:off x="691963" y="2432933"/>
            <a:ext cx="26352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cxnSp>
        <p:nvCxnSpPr>
          <p:cNvPr id="127" name="Straight Connector 126">
            <a:extLst>
              <a:ext uri="{FF2B5EF4-FFF2-40B4-BE49-F238E27FC236}">
                <a16:creationId xmlns:a16="http://schemas.microsoft.com/office/drawing/2014/main" id="{2D741719-48C6-4978-96AB-33C832196D61}"/>
              </a:ext>
            </a:extLst>
          </p:cNvPr>
          <p:cNvCxnSpPr/>
          <p:nvPr/>
        </p:nvCxnSpPr>
        <p:spPr bwMode="auto">
          <a:xfrm>
            <a:off x="263352" y="3840948"/>
            <a:ext cx="2726844"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4" name="Text Box 24">
            <a:extLst>
              <a:ext uri="{FF2B5EF4-FFF2-40B4-BE49-F238E27FC236}">
                <a16:creationId xmlns:a16="http://schemas.microsoft.com/office/drawing/2014/main" id="{F3200BBA-60BF-4CFD-AE55-831E4690B9CD}"/>
              </a:ext>
            </a:extLst>
          </p:cNvPr>
          <p:cNvSpPr txBox="1">
            <a:spLocks noChangeArrowheads="1"/>
          </p:cNvSpPr>
          <p:nvPr/>
        </p:nvSpPr>
        <p:spPr bwMode="auto">
          <a:xfrm>
            <a:off x="2530161" y="2600190"/>
            <a:ext cx="71475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July 18</a:t>
            </a:r>
          </a:p>
          <a:p>
            <a:pPr algn="ctr"/>
            <a:r>
              <a:rPr lang="en-US" altLang="en-US" sz="600" dirty="0">
                <a:latin typeface="Arial" panose="020B0604020202020204" pitchFamily="34" charset="0"/>
                <a:cs typeface="Arial" panose="020B0604020202020204" pitchFamily="34" charset="0"/>
              </a:rPr>
              <a:t>Inter.</a:t>
            </a:r>
          </a:p>
          <a:p>
            <a:pPr algn="ctr"/>
            <a:r>
              <a:rPr lang="en-US" altLang="en-US" sz="600" dirty="0">
                <a:latin typeface="Arial" panose="020B0604020202020204" pitchFamily="34" charset="0"/>
                <a:cs typeface="Arial" panose="020B0604020202020204" pitchFamily="34" charset="0"/>
              </a:rPr>
              <a:t>comment</a:t>
            </a:r>
          </a:p>
          <a:p>
            <a:pPr algn="ctr"/>
            <a:r>
              <a:rPr lang="en-US" altLang="en-US" sz="600" dirty="0">
                <a:latin typeface="Arial" panose="020B0604020202020204" pitchFamily="34" charset="0"/>
                <a:cs typeface="Arial" panose="020B0604020202020204" pitchFamily="34" charset="0"/>
              </a:rPr>
              <a:t>collection</a:t>
            </a:r>
          </a:p>
        </p:txBody>
      </p:sp>
      <p:sp>
        <p:nvSpPr>
          <p:cNvPr id="145" name="Isosceles Triangle 144">
            <a:extLst>
              <a:ext uri="{FF2B5EF4-FFF2-40B4-BE49-F238E27FC236}">
                <a16:creationId xmlns:a16="http://schemas.microsoft.com/office/drawing/2014/main" id="{3B28E869-CA25-4246-8BD5-AE35F55D5CDD}"/>
              </a:ext>
            </a:extLst>
          </p:cNvPr>
          <p:cNvSpPr>
            <a:spLocks noChangeArrowheads="1"/>
          </p:cNvSpPr>
          <p:nvPr/>
        </p:nvSpPr>
        <p:spPr bwMode="auto">
          <a:xfrm>
            <a:off x="2795762" y="2415341"/>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6" name="Isosceles Triangle 145">
            <a:extLst>
              <a:ext uri="{FF2B5EF4-FFF2-40B4-BE49-F238E27FC236}">
                <a16:creationId xmlns:a16="http://schemas.microsoft.com/office/drawing/2014/main" id="{0B294817-DEC4-4480-B07A-9DD6DE770F4D}"/>
              </a:ext>
            </a:extLst>
          </p:cNvPr>
          <p:cNvSpPr>
            <a:spLocks noChangeArrowheads="1"/>
          </p:cNvSpPr>
          <p:nvPr/>
        </p:nvSpPr>
        <p:spPr bwMode="auto">
          <a:xfrm>
            <a:off x="2849037" y="2414094"/>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7" name="Text Box 24">
            <a:extLst>
              <a:ext uri="{FF2B5EF4-FFF2-40B4-BE49-F238E27FC236}">
                <a16:creationId xmlns:a16="http://schemas.microsoft.com/office/drawing/2014/main" id="{41ECCC80-8D2F-411C-A046-A1EE9D099118}"/>
              </a:ext>
            </a:extLst>
          </p:cNvPr>
          <p:cNvSpPr txBox="1">
            <a:spLocks noChangeArrowheads="1"/>
          </p:cNvSpPr>
          <p:nvPr/>
        </p:nvSpPr>
        <p:spPr bwMode="auto">
          <a:xfrm>
            <a:off x="2443807" y="2368058"/>
            <a:ext cx="436592"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SFD</a:t>
            </a:r>
          </a:p>
          <a:p>
            <a:pPr algn="ctr"/>
            <a:r>
              <a:rPr lang="en-US" altLang="en-US" sz="600" dirty="0">
                <a:latin typeface="Arial" panose="020B0604020202020204" pitchFamily="34" charset="0"/>
                <a:cs typeface="Arial" panose="020B0604020202020204" pitchFamily="34" charset="0"/>
              </a:rPr>
              <a:t>Final</a:t>
            </a:r>
          </a:p>
        </p:txBody>
      </p:sp>
      <p:cxnSp>
        <p:nvCxnSpPr>
          <p:cNvPr id="148" name="Straight Connector 147">
            <a:extLst>
              <a:ext uri="{FF2B5EF4-FFF2-40B4-BE49-F238E27FC236}">
                <a16:creationId xmlns:a16="http://schemas.microsoft.com/office/drawing/2014/main" id="{EDD273A8-30CE-4248-B9F8-E11D790DC1DE}"/>
              </a:ext>
            </a:extLst>
          </p:cNvPr>
          <p:cNvCxnSpPr/>
          <p:nvPr/>
        </p:nvCxnSpPr>
        <p:spPr bwMode="auto">
          <a:xfrm flipV="1">
            <a:off x="803996" y="4182034"/>
            <a:ext cx="4362592" cy="666"/>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0" name="Isosceles Triangle 149">
            <a:extLst>
              <a:ext uri="{FF2B5EF4-FFF2-40B4-BE49-F238E27FC236}">
                <a16:creationId xmlns:a16="http://schemas.microsoft.com/office/drawing/2014/main" id="{59441D21-CA4C-46FD-A061-1300276B8C4B}"/>
              </a:ext>
            </a:extLst>
          </p:cNvPr>
          <p:cNvSpPr>
            <a:spLocks noChangeArrowheads="1"/>
          </p:cNvSpPr>
          <p:nvPr/>
        </p:nvSpPr>
        <p:spPr bwMode="auto">
          <a:xfrm>
            <a:off x="3592204" y="2449991"/>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1" name="Text Box 24">
            <a:extLst>
              <a:ext uri="{FF2B5EF4-FFF2-40B4-BE49-F238E27FC236}">
                <a16:creationId xmlns:a16="http://schemas.microsoft.com/office/drawing/2014/main" id="{7257137D-C140-42D2-AF82-E571EE3A14B0}"/>
              </a:ext>
            </a:extLst>
          </p:cNvPr>
          <p:cNvSpPr txBox="1">
            <a:spLocks noChangeArrowheads="1"/>
          </p:cNvSpPr>
          <p:nvPr/>
        </p:nvSpPr>
        <p:spPr bwMode="auto">
          <a:xfrm>
            <a:off x="3687931" y="2383595"/>
            <a:ext cx="658690"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Initial</a:t>
            </a:r>
          </a:p>
          <a:p>
            <a:pPr algn="ctr"/>
            <a:r>
              <a:rPr lang="en-US" altLang="en-US" sz="600" dirty="0">
                <a:latin typeface="Arial" panose="020B0604020202020204" pitchFamily="34" charset="0"/>
                <a:cs typeface="Arial" panose="020B0604020202020204" pitchFamily="34" charset="0"/>
              </a:rPr>
              <a:t>WG ballot</a:t>
            </a:r>
          </a:p>
        </p:txBody>
      </p:sp>
      <p:sp>
        <p:nvSpPr>
          <p:cNvPr id="152" name="Rectangle 151">
            <a:extLst>
              <a:ext uri="{FF2B5EF4-FFF2-40B4-BE49-F238E27FC236}">
                <a16:creationId xmlns:a16="http://schemas.microsoft.com/office/drawing/2014/main" id="{57180947-F2CF-4175-986E-88B56A3D5595}"/>
              </a:ext>
            </a:extLst>
          </p:cNvPr>
          <p:cNvSpPr/>
          <p:nvPr/>
        </p:nvSpPr>
        <p:spPr>
          <a:xfrm>
            <a:off x="2999656" y="3890918"/>
            <a:ext cx="777310"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CC28</a:t>
            </a:r>
          </a:p>
        </p:txBody>
      </p:sp>
      <p:sp>
        <p:nvSpPr>
          <p:cNvPr id="153" name="Rectangle 152">
            <a:extLst>
              <a:ext uri="{FF2B5EF4-FFF2-40B4-BE49-F238E27FC236}">
                <a16:creationId xmlns:a16="http://schemas.microsoft.com/office/drawing/2014/main" id="{CC30AC72-C1DB-4389-9759-AAF9081BE28B}"/>
              </a:ext>
            </a:extLst>
          </p:cNvPr>
          <p:cNvSpPr/>
          <p:nvPr/>
        </p:nvSpPr>
        <p:spPr>
          <a:xfrm>
            <a:off x="3766413" y="3888380"/>
            <a:ext cx="1373074"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r>
              <a:rPr lang="en-US" sz="1100" dirty="0">
                <a:solidFill>
                  <a:schemeClr val="tx1"/>
                </a:solidFill>
              </a:rPr>
              <a:t>LB240 CR </a:t>
            </a:r>
          </a:p>
        </p:txBody>
      </p:sp>
      <p:sp>
        <p:nvSpPr>
          <p:cNvPr id="155" name="Oval Callout 93">
            <a:extLst>
              <a:ext uri="{FF2B5EF4-FFF2-40B4-BE49-F238E27FC236}">
                <a16:creationId xmlns:a16="http://schemas.microsoft.com/office/drawing/2014/main" id="{CFEDDDC9-704E-402C-80F9-97FD7D66F6C7}"/>
              </a:ext>
            </a:extLst>
          </p:cNvPr>
          <p:cNvSpPr/>
          <p:nvPr/>
        </p:nvSpPr>
        <p:spPr bwMode="auto">
          <a:xfrm>
            <a:off x="3175124" y="4523238"/>
            <a:ext cx="722362" cy="487541"/>
          </a:xfrm>
          <a:prstGeom prst="wedgeEllipseCallout">
            <a:avLst>
              <a:gd name="adj1" fmla="val 32914"/>
              <a:gd name="adj2" fmla="val -13288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Initial WG ballot LB240 </a:t>
            </a:r>
            <a:r>
              <a:rPr kumimoji="0" lang="en-US" sz="800" b="1" i="0" u="none" strike="noStrike" cap="none" normalizeH="0" baseline="0" dirty="0">
                <a:ln>
                  <a:noFill/>
                </a:ln>
                <a:solidFill>
                  <a:schemeClr val="tx1"/>
                </a:solidFill>
                <a:effectLst/>
              </a:rPr>
              <a:t>Pass</a:t>
            </a:r>
          </a:p>
        </p:txBody>
      </p:sp>
      <p:sp>
        <p:nvSpPr>
          <p:cNvPr id="156" name="Oval Callout 61">
            <a:extLst>
              <a:ext uri="{FF2B5EF4-FFF2-40B4-BE49-F238E27FC236}">
                <a16:creationId xmlns:a16="http://schemas.microsoft.com/office/drawing/2014/main" id="{C1460C53-55DE-4E69-8306-D9EEC5D6D472}"/>
              </a:ext>
            </a:extLst>
          </p:cNvPr>
          <p:cNvSpPr/>
          <p:nvPr/>
        </p:nvSpPr>
        <p:spPr bwMode="auto">
          <a:xfrm>
            <a:off x="2283685" y="4523239"/>
            <a:ext cx="519343" cy="289185"/>
          </a:xfrm>
          <a:prstGeom prst="wedgeEllipseCallout">
            <a:avLst>
              <a:gd name="adj1" fmla="val 88219"/>
              <a:gd name="adj2" fmla="val -30423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SF</a:t>
            </a:r>
            <a:r>
              <a:rPr kumimoji="0" lang="en-US" sz="800" b="1" i="0" u="none" strike="noStrike" cap="none" normalizeH="0" baseline="0" dirty="0">
                <a:ln>
                  <a:noFill/>
                </a:ln>
                <a:solidFill>
                  <a:schemeClr val="tx1"/>
                </a:solidFill>
                <a:effectLst/>
                <a:latin typeface="Times New Roman" pitchFamily="16" charset="0"/>
                <a:ea typeface="MS Gothic" charset="-128"/>
              </a:rPr>
              <a:t>D Freeze</a:t>
            </a:r>
          </a:p>
        </p:txBody>
      </p:sp>
      <p:sp>
        <p:nvSpPr>
          <p:cNvPr id="161" name="Rectangle 160">
            <a:extLst>
              <a:ext uri="{FF2B5EF4-FFF2-40B4-BE49-F238E27FC236}">
                <a16:creationId xmlns:a16="http://schemas.microsoft.com/office/drawing/2014/main" id="{F91C410D-A0F8-489D-9873-3E5D0C80D27A}"/>
              </a:ext>
            </a:extLst>
          </p:cNvPr>
          <p:cNvSpPr/>
          <p:nvPr/>
        </p:nvSpPr>
        <p:spPr>
          <a:xfrm>
            <a:off x="5136613" y="3888529"/>
            <a:ext cx="1927894" cy="245673"/>
          </a:xfrm>
          <a:prstGeom prst="rect">
            <a:avLst/>
          </a:prstGeom>
          <a:gradFill flip="none" rotWithShape="1">
            <a:gsLst>
              <a:gs pos="0">
                <a:srgbClr val="FFFF00"/>
              </a:gs>
              <a:gs pos="0">
                <a:srgbClr val="FFFF00"/>
              </a:gs>
              <a:gs pos="0">
                <a:srgbClr val="FFFF00"/>
              </a:gs>
              <a:gs pos="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LB249</a:t>
            </a:r>
          </a:p>
        </p:txBody>
      </p:sp>
      <p:sp>
        <p:nvSpPr>
          <p:cNvPr id="163" name="Oval Callout 93">
            <a:extLst>
              <a:ext uri="{FF2B5EF4-FFF2-40B4-BE49-F238E27FC236}">
                <a16:creationId xmlns:a16="http://schemas.microsoft.com/office/drawing/2014/main" id="{A55DFAB0-5797-465C-B664-371760473364}"/>
              </a:ext>
            </a:extLst>
          </p:cNvPr>
          <p:cNvSpPr/>
          <p:nvPr/>
        </p:nvSpPr>
        <p:spPr bwMode="auto">
          <a:xfrm>
            <a:off x="4151784" y="4523237"/>
            <a:ext cx="1006530" cy="487541"/>
          </a:xfrm>
          <a:prstGeom prst="wedgeEllipseCallout">
            <a:avLst>
              <a:gd name="adj1" fmla="val 48514"/>
              <a:gd name="adj2" fmla="val -12909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LB240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recirc. </a:t>
            </a:r>
            <a:r>
              <a:rPr lang="en-US" sz="800" b="1" dirty="0" err="1">
                <a:solidFill>
                  <a:schemeClr val="tx1"/>
                </a:solidFill>
              </a:rPr>
              <a:t>init</a:t>
            </a:r>
            <a:endParaRPr kumimoji="0" lang="en-US" sz="800" b="1" i="0" u="none" strike="noStrike" cap="none" normalizeH="0" baseline="0" dirty="0">
              <a:ln>
                <a:noFill/>
              </a:ln>
              <a:solidFill>
                <a:schemeClr val="tx1"/>
              </a:solidFill>
              <a:effectLst/>
            </a:endParaRPr>
          </a:p>
        </p:txBody>
      </p:sp>
      <p:cxnSp>
        <p:nvCxnSpPr>
          <p:cNvPr id="164" name="Straight Connector 163">
            <a:extLst>
              <a:ext uri="{FF2B5EF4-FFF2-40B4-BE49-F238E27FC236}">
                <a16:creationId xmlns:a16="http://schemas.microsoft.com/office/drawing/2014/main" id="{52E32D23-69F6-49BA-9523-CDB5CBFEF3BF}"/>
              </a:ext>
            </a:extLst>
          </p:cNvPr>
          <p:cNvCxnSpPr/>
          <p:nvPr/>
        </p:nvCxnSpPr>
        <p:spPr bwMode="auto">
          <a:xfrm>
            <a:off x="5195919" y="4182700"/>
            <a:ext cx="284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5" name="Oval Callout 93">
            <a:extLst>
              <a:ext uri="{FF2B5EF4-FFF2-40B4-BE49-F238E27FC236}">
                <a16:creationId xmlns:a16="http://schemas.microsoft.com/office/drawing/2014/main" id="{053659BB-C70B-464E-B908-B4640A2FBA93}"/>
              </a:ext>
            </a:extLst>
          </p:cNvPr>
          <p:cNvSpPr/>
          <p:nvPr/>
        </p:nvSpPr>
        <p:spPr bwMode="auto">
          <a:xfrm>
            <a:off x="5625420" y="4595398"/>
            <a:ext cx="1006530" cy="487541"/>
          </a:xfrm>
          <a:prstGeom prst="wedgeEllipseCallout">
            <a:avLst>
              <a:gd name="adj1" fmla="val 92428"/>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111" name="Isosceles Triangle 110">
            <a:extLst>
              <a:ext uri="{FF2B5EF4-FFF2-40B4-BE49-F238E27FC236}">
                <a16:creationId xmlns:a16="http://schemas.microsoft.com/office/drawing/2014/main" id="{DD1F662E-8959-49A4-88BE-5AE6F718E288}"/>
              </a:ext>
            </a:extLst>
          </p:cNvPr>
          <p:cNvSpPr>
            <a:spLocks noChangeArrowheads="1"/>
          </p:cNvSpPr>
          <p:nvPr/>
        </p:nvSpPr>
        <p:spPr bwMode="auto">
          <a:xfrm>
            <a:off x="7896200" y="3068960"/>
            <a:ext cx="228472" cy="222250"/>
          </a:xfrm>
          <a:prstGeom prst="triangle">
            <a:avLst>
              <a:gd name="adj" fmla="val 50000"/>
            </a:avLst>
          </a:prstGeom>
          <a:solidFill>
            <a:schemeClr val="accent5">
              <a:lumMod val="75000"/>
            </a:schemeClr>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7" name="Text Box 26">
            <a:extLst>
              <a:ext uri="{FF2B5EF4-FFF2-40B4-BE49-F238E27FC236}">
                <a16:creationId xmlns:a16="http://schemas.microsoft.com/office/drawing/2014/main" id="{1BB62CF0-E562-4410-9872-349190F1677A}"/>
              </a:ext>
            </a:extLst>
          </p:cNvPr>
          <p:cNvSpPr txBox="1">
            <a:spLocks noChangeArrowheads="1"/>
          </p:cNvSpPr>
          <p:nvPr/>
        </p:nvSpPr>
        <p:spPr bwMode="auto">
          <a:xfrm flipH="1">
            <a:off x="6754638" y="2655706"/>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3.0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01-2021</a:t>
            </a:r>
          </a:p>
          <a:p>
            <a:pPr algn="ctr"/>
            <a:r>
              <a:rPr lang="en-US" altLang="en-US" sz="600" dirty="0">
                <a:latin typeface="Arial" panose="020B0604020202020204" pitchFamily="34" charset="0"/>
                <a:cs typeface="Arial" panose="020B0604020202020204" pitchFamily="34" charset="0"/>
              </a:rPr>
              <a:t>Recirculation</a:t>
            </a:r>
          </a:p>
        </p:txBody>
      </p:sp>
      <p:sp>
        <p:nvSpPr>
          <p:cNvPr id="158" name="Isosceles Triangle 157">
            <a:extLst>
              <a:ext uri="{FF2B5EF4-FFF2-40B4-BE49-F238E27FC236}">
                <a16:creationId xmlns:a16="http://schemas.microsoft.com/office/drawing/2014/main" id="{1829E6D2-C959-48D2-9FC0-FFED226D051A}"/>
              </a:ext>
            </a:extLst>
          </p:cNvPr>
          <p:cNvSpPr>
            <a:spLocks noChangeArrowheads="1"/>
          </p:cNvSpPr>
          <p:nvPr/>
        </p:nvSpPr>
        <p:spPr bwMode="auto">
          <a:xfrm flipH="1">
            <a:off x="6953894" y="2436316"/>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grpSp>
        <p:nvGrpSpPr>
          <p:cNvPr id="3" name="Group 2">
            <a:extLst>
              <a:ext uri="{FF2B5EF4-FFF2-40B4-BE49-F238E27FC236}">
                <a16:creationId xmlns:a16="http://schemas.microsoft.com/office/drawing/2014/main" id="{28CF0915-8ED0-4994-B502-33D19ECAB01A}"/>
              </a:ext>
            </a:extLst>
          </p:cNvPr>
          <p:cNvGrpSpPr/>
          <p:nvPr/>
        </p:nvGrpSpPr>
        <p:grpSpPr>
          <a:xfrm>
            <a:off x="7668534" y="2425355"/>
            <a:ext cx="650149" cy="672139"/>
            <a:chOff x="7668534" y="2425355"/>
            <a:chExt cx="650149" cy="672139"/>
          </a:xfrm>
        </p:grpSpPr>
        <p:sp>
          <p:nvSpPr>
            <p:cNvPr id="159" name="Text Box 26">
              <a:extLst>
                <a:ext uri="{FF2B5EF4-FFF2-40B4-BE49-F238E27FC236}">
                  <a16:creationId xmlns:a16="http://schemas.microsoft.com/office/drawing/2014/main" id="{E8DE5F9A-9D3C-4C73-BFC7-EED51F4D1918}"/>
                </a:ext>
              </a:extLst>
            </p:cNvPr>
            <p:cNvSpPr txBox="1">
              <a:spLocks noChangeArrowheads="1"/>
            </p:cNvSpPr>
            <p:nvPr/>
          </p:nvSpPr>
          <p:spPr bwMode="auto">
            <a:xfrm flipH="1">
              <a:off x="7668534" y="2645309"/>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4.0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07-2021</a:t>
              </a:r>
            </a:p>
            <a:p>
              <a:pPr algn="ctr"/>
              <a:r>
                <a:rPr lang="en-US" altLang="en-US" sz="600" dirty="0">
                  <a:latin typeface="Arial" panose="020B0604020202020204" pitchFamily="34" charset="0"/>
                  <a:cs typeface="Arial" panose="020B0604020202020204" pitchFamily="34" charset="0"/>
                </a:rPr>
                <a:t>Recirculation</a:t>
              </a:r>
            </a:p>
          </p:txBody>
        </p:sp>
        <p:sp>
          <p:nvSpPr>
            <p:cNvPr id="160" name="Isosceles Triangle 159">
              <a:extLst>
                <a:ext uri="{FF2B5EF4-FFF2-40B4-BE49-F238E27FC236}">
                  <a16:creationId xmlns:a16="http://schemas.microsoft.com/office/drawing/2014/main" id="{3A3D8048-3EBA-46FE-9184-5444CD320345}"/>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dirty="0">
                <a:latin typeface="Arial" panose="020B0604020202020204" pitchFamily="34" charset="0"/>
                <a:cs typeface="Arial" panose="020B0604020202020204" pitchFamily="34" charset="0"/>
              </a:endParaRPr>
            </a:p>
          </p:txBody>
        </p:sp>
      </p:grpSp>
      <p:sp>
        <p:nvSpPr>
          <p:cNvPr id="162" name="Text Box 29">
            <a:extLst>
              <a:ext uri="{FF2B5EF4-FFF2-40B4-BE49-F238E27FC236}">
                <a16:creationId xmlns:a16="http://schemas.microsoft.com/office/drawing/2014/main" id="{4D338DF7-FA29-482B-919B-2A35726598BC}"/>
              </a:ext>
            </a:extLst>
          </p:cNvPr>
          <p:cNvSpPr txBox="1">
            <a:spLocks noChangeArrowheads="1"/>
          </p:cNvSpPr>
          <p:nvPr/>
        </p:nvSpPr>
        <p:spPr bwMode="auto">
          <a:xfrm flipH="1">
            <a:off x="7248128" y="3306149"/>
            <a:ext cx="1074295"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600" b="0" dirty="0"/>
              <a:t>.11az</a:t>
            </a:r>
            <a:br>
              <a:rPr lang="en-US" altLang="en-US" sz="600" b="0" dirty="0"/>
            </a:br>
            <a:r>
              <a:rPr lang="en-US" altLang="en-US" sz="600" b="0" dirty="0"/>
              <a:t> MDR and SA ballots</a:t>
            </a:r>
          </a:p>
          <a:p>
            <a:r>
              <a:rPr lang="en-US" altLang="en-US" sz="600" b="0" dirty="0"/>
              <a:t> 07-2021</a:t>
            </a:r>
          </a:p>
        </p:txBody>
      </p:sp>
      <p:sp>
        <p:nvSpPr>
          <p:cNvPr id="171" name="Isosceles Triangle 170">
            <a:extLst>
              <a:ext uri="{FF2B5EF4-FFF2-40B4-BE49-F238E27FC236}">
                <a16:creationId xmlns:a16="http://schemas.microsoft.com/office/drawing/2014/main" id="{DCC5BBF5-68C6-48CF-B621-AF59B163E79E}"/>
              </a:ext>
            </a:extLst>
          </p:cNvPr>
          <p:cNvSpPr>
            <a:spLocks noChangeArrowheads="1"/>
          </p:cNvSpPr>
          <p:nvPr/>
        </p:nvSpPr>
        <p:spPr bwMode="auto">
          <a:xfrm>
            <a:off x="10642354" y="2431553"/>
            <a:ext cx="228472"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72" name="Text Box 29">
            <a:extLst>
              <a:ext uri="{FF2B5EF4-FFF2-40B4-BE49-F238E27FC236}">
                <a16:creationId xmlns:a16="http://schemas.microsoft.com/office/drawing/2014/main" id="{A4BE7802-A5F3-45C9-B17C-6A16E32A1182}"/>
              </a:ext>
            </a:extLst>
          </p:cNvPr>
          <p:cNvSpPr txBox="1">
            <a:spLocks noChangeArrowheads="1"/>
          </p:cNvSpPr>
          <p:nvPr/>
        </p:nvSpPr>
        <p:spPr bwMode="auto">
          <a:xfrm flipH="1">
            <a:off x="10356796" y="2691938"/>
            <a:ext cx="79958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700" b="0" dirty="0"/>
              <a:t>Publication</a:t>
            </a:r>
          </a:p>
        </p:txBody>
      </p:sp>
      <p:sp>
        <p:nvSpPr>
          <p:cNvPr id="168" name="Rectangle 167">
            <a:extLst>
              <a:ext uri="{FF2B5EF4-FFF2-40B4-BE49-F238E27FC236}">
                <a16:creationId xmlns:a16="http://schemas.microsoft.com/office/drawing/2014/main" id="{A6609AD8-0BD0-4DE6-98A2-627D5F941659}"/>
              </a:ext>
            </a:extLst>
          </p:cNvPr>
          <p:cNvSpPr/>
          <p:nvPr/>
        </p:nvSpPr>
        <p:spPr>
          <a:xfrm>
            <a:off x="7055129" y="3890741"/>
            <a:ext cx="1037171" cy="241084"/>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LB253</a:t>
            </a:r>
          </a:p>
        </p:txBody>
      </p:sp>
      <p:sp>
        <p:nvSpPr>
          <p:cNvPr id="173" name="Rectangle 172">
            <a:extLst>
              <a:ext uri="{FF2B5EF4-FFF2-40B4-BE49-F238E27FC236}">
                <a16:creationId xmlns:a16="http://schemas.microsoft.com/office/drawing/2014/main" id="{F4CFBCF5-0562-4CD1-8BE5-1D5BE737664D}"/>
              </a:ext>
            </a:extLst>
          </p:cNvPr>
          <p:cNvSpPr/>
          <p:nvPr/>
        </p:nvSpPr>
        <p:spPr>
          <a:xfrm>
            <a:off x="9201477" y="3888407"/>
            <a:ext cx="777965" cy="248328"/>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2</a:t>
            </a:r>
            <a:r>
              <a:rPr lang="en-US" sz="1100" baseline="30000" dirty="0">
                <a:solidFill>
                  <a:schemeClr val="tx1"/>
                </a:solidFill>
              </a:rPr>
              <a:t>nd</a:t>
            </a:r>
            <a:r>
              <a:rPr lang="en-US" sz="1100" dirty="0">
                <a:solidFill>
                  <a:schemeClr val="tx1"/>
                </a:solidFill>
              </a:rPr>
              <a:t> SA</a:t>
            </a:r>
          </a:p>
        </p:txBody>
      </p:sp>
      <p:sp>
        <p:nvSpPr>
          <p:cNvPr id="169" name="Rectangle 168">
            <a:extLst>
              <a:ext uri="{FF2B5EF4-FFF2-40B4-BE49-F238E27FC236}">
                <a16:creationId xmlns:a16="http://schemas.microsoft.com/office/drawing/2014/main" id="{8200F9A2-67E5-4987-9546-12211A6042BD}"/>
              </a:ext>
            </a:extLst>
          </p:cNvPr>
          <p:cNvSpPr/>
          <p:nvPr/>
        </p:nvSpPr>
        <p:spPr>
          <a:xfrm>
            <a:off x="7323995" y="3645563"/>
            <a:ext cx="716220" cy="243918"/>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MDR</a:t>
            </a:r>
          </a:p>
        </p:txBody>
      </p:sp>
      <p:sp>
        <p:nvSpPr>
          <p:cNvPr id="62" name="Rectangle 61">
            <a:extLst>
              <a:ext uri="{FF2B5EF4-FFF2-40B4-BE49-F238E27FC236}">
                <a16:creationId xmlns:a16="http://schemas.microsoft.com/office/drawing/2014/main" id="{02C6E214-6D3E-41BA-9208-3834DA86B95B}"/>
              </a:ext>
            </a:extLst>
          </p:cNvPr>
          <p:cNvSpPr/>
          <p:nvPr/>
        </p:nvSpPr>
        <p:spPr>
          <a:xfrm>
            <a:off x="8475419" y="3889351"/>
            <a:ext cx="879000" cy="247570"/>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1</a:t>
            </a:r>
            <a:r>
              <a:rPr lang="en-US" sz="1100" baseline="30000" dirty="0">
                <a:solidFill>
                  <a:schemeClr val="tx1"/>
                </a:solidFill>
              </a:rPr>
              <a:t>st</a:t>
            </a:r>
            <a:r>
              <a:rPr lang="en-US" sz="1100" dirty="0">
                <a:solidFill>
                  <a:schemeClr val="tx1"/>
                </a:solidFill>
              </a:rPr>
              <a:t> SA</a:t>
            </a:r>
          </a:p>
        </p:txBody>
      </p:sp>
      <p:sp>
        <p:nvSpPr>
          <p:cNvPr id="170" name="Rectangle 169">
            <a:extLst>
              <a:ext uri="{FF2B5EF4-FFF2-40B4-BE49-F238E27FC236}">
                <a16:creationId xmlns:a16="http://schemas.microsoft.com/office/drawing/2014/main" id="{67AF27AE-0EAD-4603-A050-028DEEF65666}"/>
              </a:ext>
            </a:extLst>
          </p:cNvPr>
          <p:cNvSpPr/>
          <p:nvPr/>
        </p:nvSpPr>
        <p:spPr>
          <a:xfrm>
            <a:off x="8040216" y="3890636"/>
            <a:ext cx="446793"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000" dirty="0">
                <a:solidFill>
                  <a:schemeClr val="tx1"/>
                </a:solidFill>
              </a:rPr>
              <a:t>Next </a:t>
            </a:r>
          </a:p>
          <a:p>
            <a:pPr algn="ctr">
              <a:defRPr/>
            </a:pPr>
            <a:r>
              <a:rPr lang="en-US" sz="1000" dirty="0">
                <a:solidFill>
                  <a:schemeClr val="tx1"/>
                </a:solidFill>
              </a:rPr>
              <a:t>LB</a:t>
            </a:r>
          </a:p>
        </p:txBody>
      </p:sp>
      <p:sp>
        <p:nvSpPr>
          <p:cNvPr id="64" name="Oval Callout 93">
            <a:extLst>
              <a:ext uri="{FF2B5EF4-FFF2-40B4-BE49-F238E27FC236}">
                <a16:creationId xmlns:a16="http://schemas.microsoft.com/office/drawing/2014/main" id="{A65DD93F-BB47-4E8E-8821-C6F5E935C5A2}"/>
              </a:ext>
            </a:extLst>
          </p:cNvPr>
          <p:cNvSpPr/>
          <p:nvPr/>
        </p:nvSpPr>
        <p:spPr bwMode="auto">
          <a:xfrm>
            <a:off x="8707022" y="2832100"/>
            <a:ext cx="1158306" cy="487541"/>
          </a:xfrm>
          <a:prstGeom prst="wedgeEllipseCallout">
            <a:avLst>
              <a:gd name="adj1" fmla="val -71339"/>
              <a:gd name="adj2" fmla="val 116380"/>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No changes made, in preparation to SA ballot</a:t>
            </a:r>
            <a:endParaRPr kumimoji="0" lang="en-US" sz="800" b="1" i="0" u="none" strike="noStrike" cap="none" normalizeH="0" baseline="0" dirty="0">
              <a:ln>
                <a:noFill/>
              </a:ln>
              <a:solidFill>
                <a:schemeClr val="tx1"/>
              </a:solidFill>
              <a:effectLst/>
            </a:endParaRPr>
          </a:p>
        </p:txBody>
      </p:sp>
      <p:grpSp>
        <p:nvGrpSpPr>
          <p:cNvPr id="66" name="Group 65">
            <a:extLst>
              <a:ext uri="{FF2B5EF4-FFF2-40B4-BE49-F238E27FC236}">
                <a16:creationId xmlns:a16="http://schemas.microsoft.com/office/drawing/2014/main" id="{3F65A8A0-3EEF-4C41-BB52-29E8E9A84FF5}"/>
              </a:ext>
            </a:extLst>
          </p:cNvPr>
          <p:cNvGrpSpPr/>
          <p:nvPr/>
        </p:nvGrpSpPr>
        <p:grpSpPr>
          <a:xfrm>
            <a:off x="8987553" y="2424078"/>
            <a:ext cx="650149" cy="395140"/>
            <a:chOff x="7668534" y="2425355"/>
            <a:chExt cx="650149" cy="395140"/>
          </a:xfrm>
        </p:grpSpPr>
        <p:sp>
          <p:nvSpPr>
            <p:cNvPr id="67" name="Text Box 26">
              <a:extLst>
                <a:ext uri="{FF2B5EF4-FFF2-40B4-BE49-F238E27FC236}">
                  <a16:creationId xmlns:a16="http://schemas.microsoft.com/office/drawing/2014/main" id="{3A6F5E8C-33B1-424C-8B0A-C9CE3A7C87F2}"/>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a:t>
              </a:r>
              <a:r>
                <a:rPr lang="en-US" altLang="en-US" sz="600" baseline="30000" dirty="0">
                  <a:latin typeface="Arial" panose="020B0604020202020204" pitchFamily="34" charset="0"/>
                  <a:cs typeface="Arial" panose="020B0604020202020204" pitchFamily="34" charset="0"/>
                </a:rPr>
                <a:t>st</a:t>
              </a:r>
              <a:r>
                <a:rPr lang="en-US" altLang="en-US" sz="600" dirty="0">
                  <a:latin typeface="Arial" panose="020B0604020202020204" pitchFamily="34" charset="0"/>
                  <a:cs typeface="Arial" panose="020B0604020202020204" pitchFamily="34" charset="0"/>
                </a:rPr>
                <a:t> SA comp.</a:t>
              </a:r>
            </a:p>
          </p:txBody>
        </p:sp>
        <p:sp>
          <p:nvSpPr>
            <p:cNvPr id="68" name="Isosceles Triangle 67">
              <a:extLst>
                <a:ext uri="{FF2B5EF4-FFF2-40B4-BE49-F238E27FC236}">
                  <a16:creationId xmlns:a16="http://schemas.microsoft.com/office/drawing/2014/main" id="{6042DA1B-4AB9-4785-9E8D-B31232BAC7DF}"/>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grpSp>
        <p:nvGrpSpPr>
          <p:cNvPr id="69" name="Group 68">
            <a:extLst>
              <a:ext uri="{FF2B5EF4-FFF2-40B4-BE49-F238E27FC236}">
                <a16:creationId xmlns:a16="http://schemas.microsoft.com/office/drawing/2014/main" id="{1B5376F2-543E-4B6C-8A7A-2DF2B9112520}"/>
              </a:ext>
            </a:extLst>
          </p:cNvPr>
          <p:cNvGrpSpPr/>
          <p:nvPr/>
        </p:nvGrpSpPr>
        <p:grpSpPr>
          <a:xfrm>
            <a:off x="9622315" y="2404168"/>
            <a:ext cx="650149" cy="395140"/>
            <a:chOff x="7668534" y="2425355"/>
            <a:chExt cx="650149" cy="395140"/>
          </a:xfrm>
        </p:grpSpPr>
        <p:sp>
          <p:nvSpPr>
            <p:cNvPr id="70" name="Text Box 26">
              <a:extLst>
                <a:ext uri="{FF2B5EF4-FFF2-40B4-BE49-F238E27FC236}">
                  <a16:creationId xmlns:a16="http://schemas.microsoft.com/office/drawing/2014/main" id="{BD436B5B-D98D-4061-A4C3-867D87BE0C8A}"/>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2</a:t>
              </a:r>
              <a:r>
                <a:rPr lang="en-US" altLang="en-US" sz="600" baseline="30000" dirty="0">
                  <a:latin typeface="Arial" panose="020B0604020202020204" pitchFamily="34" charset="0"/>
                  <a:cs typeface="Arial" panose="020B0604020202020204" pitchFamily="34" charset="0"/>
                </a:rPr>
                <a:t>nd</a:t>
              </a:r>
              <a:r>
                <a:rPr lang="en-US" altLang="en-US" sz="600" dirty="0">
                  <a:latin typeface="Arial" panose="020B0604020202020204" pitchFamily="34" charset="0"/>
                  <a:cs typeface="Arial" panose="020B0604020202020204" pitchFamily="34" charset="0"/>
                </a:rPr>
                <a:t> SA comp.</a:t>
              </a:r>
            </a:p>
          </p:txBody>
        </p:sp>
        <p:sp>
          <p:nvSpPr>
            <p:cNvPr id="71" name="Isosceles Triangle 70">
              <a:extLst>
                <a:ext uri="{FF2B5EF4-FFF2-40B4-BE49-F238E27FC236}">
                  <a16:creationId xmlns:a16="http://schemas.microsoft.com/office/drawing/2014/main" id="{4F7733D1-90D3-4856-B0BE-13784629A0C6}"/>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sp>
        <p:nvSpPr>
          <p:cNvPr id="72" name="Oval Callout 93">
            <a:extLst>
              <a:ext uri="{FF2B5EF4-FFF2-40B4-BE49-F238E27FC236}">
                <a16:creationId xmlns:a16="http://schemas.microsoft.com/office/drawing/2014/main" id="{CBA96F00-1BC6-4FFC-B12C-EF9D4C9389ED}"/>
              </a:ext>
            </a:extLst>
          </p:cNvPr>
          <p:cNvSpPr/>
          <p:nvPr/>
        </p:nvSpPr>
        <p:spPr bwMode="auto">
          <a:xfrm>
            <a:off x="6699206" y="4599096"/>
            <a:ext cx="1006530" cy="487541"/>
          </a:xfrm>
          <a:prstGeom prst="wedgeEllipseCallout">
            <a:avLst>
              <a:gd name="adj1" fmla="val 81391"/>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5416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4174810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93B6-3243-4D59-A348-CCF04BE0A347}"/>
              </a:ext>
            </a:extLst>
          </p:cNvPr>
          <p:cNvSpPr>
            <a:spLocks noGrp="1"/>
          </p:cNvSpPr>
          <p:nvPr>
            <p:ph type="title"/>
          </p:nvPr>
        </p:nvSpPr>
        <p:spPr/>
        <p:txBody>
          <a:bodyPr/>
          <a:lstStyle/>
          <a:p>
            <a:r>
              <a:rPr lang="en-US" dirty="0"/>
              <a:t>Scheduled telecons</a:t>
            </a:r>
          </a:p>
        </p:txBody>
      </p:sp>
      <p:sp>
        <p:nvSpPr>
          <p:cNvPr id="3" name="Content Placeholder 2">
            <a:extLst>
              <a:ext uri="{FF2B5EF4-FFF2-40B4-BE49-F238E27FC236}">
                <a16:creationId xmlns:a16="http://schemas.microsoft.com/office/drawing/2014/main" id="{F30A83CA-58D9-452A-AACC-13EE929DB1E6}"/>
              </a:ext>
            </a:extLst>
          </p:cNvPr>
          <p:cNvSpPr>
            <a:spLocks noGrp="1"/>
          </p:cNvSpPr>
          <p:nvPr>
            <p:ph idx="1"/>
          </p:nvPr>
        </p:nvSpPr>
        <p:spPr>
          <a:xfrm>
            <a:off x="839416" y="1751015"/>
            <a:ext cx="10361084" cy="4343400"/>
          </a:xfrm>
        </p:spPr>
        <p:txBody>
          <a:bodyPr/>
          <a:lstStyle/>
          <a:p>
            <a:pPr>
              <a:buFont typeface="Arial" panose="020B0604020202020204" pitchFamily="34" charset="0"/>
              <a:buChar char="•"/>
            </a:pPr>
            <a:r>
              <a:rPr lang="en-US" altLang="en-US" sz="2000" b="0" dirty="0"/>
              <a:t>Sep. 		1, 8			Wed. 13:00 – 15:00 ET</a:t>
            </a:r>
          </a:p>
          <a:p>
            <a:pPr>
              <a:buFont typeface="Arial" panose="020B0604020202020204" pitchFamily="34" charset="0"/>
              <a:buChar char="•"/>
            </a:pPr>
            <a:r>
              <a:rPr lang="en-US" altLang="en-US" sz="2000" b="0" dirty="0"/>
              <a:t>As needed on at least 10-day notice.</a:t>
            </a:r>
          </a:p>
          <a:p>
            <a:pPr marL="0" indent="0"/>
            <a:endParaRPr lang="en-US" altLang="en-US" sz="2000" b="0" dirty="0"/>
          </a:p>
          <a:p>
            <a:pPr>
              <a:buFont typeface="Arial" panose="020B0604020202020204" pitchFamily="34" charset="0"/>
              <a:buChar char="•"/>
            </a:pPr>
            <a:endParaRPr lang="en-US" altLang="en-US" sz="2000" b="0" dirty="0"/>
          </a:p>
          <a:p>
            <a:pPr marL="0" indent="0"/>
            <a:endParaRPr lang="en-US" altLang="en-US" sz="1600" b="0" dirty="0"/>
          </a:p>
          <a:p>
            <a:pPr marL="0" indent="0"/>
            <a:endParaRPr lang="en-US" altLang="en-US" sz="1600" b="0" dirty="0"/>
          </a:p>
          <a:p>
            <a:pPr marL="0" indent="0"/>
            <a:endParaRPr lang="en-US" altLang="en-US" sz="1600" b="0" dirty="0"/>
          </a:p>
          <a:p>
            <a:pPr marL="0" indent="0"/>
            <a:endParaRPr lang="en-US" altLang="en-US" sz="1800" b="0" dirty="0"/>
          </a:p>
        </p:txBody>
      </p:sp>
      <p:sp>
        <p:nvSpPr>
          <p:cNvPr id="4" name="Slide Number Placeholder 3">
            <a:extLst>
              <a:ext uri="{FF2B5EF4-FFF2-40B4-BE49-F238E27FC236}">
                <a16:creationId xmlns:a16="http://schemas.microsoft.com/office/drawing/2014/main" id="{C42C2128-FBFD-4CC0-AF0E-C8D3A3A3AF7C}"/>
              </a:ext>
            </a:extLst>
          </p:cNvPr>
          <p:cNvSpPr>
            <a:spLocks noGrp="1"/>
          </p:cNvSpPr>
          <p:nvPr>
            <p:ph type="sldNum" idx="12"/>
          </p:nvPr>
        </p:nvSpPr>
        <p:spPr/>
        <p:txBody>
          <a:bodyPr/>
          <a:lstStyle/>
          <a:p>
            <a:r>
              <a:rPr lang="en-GB"/>
              <a:t>Slide </a:t>
            </a:r>
            <a:fld id="{440F5867-744E-4AA6-B0ED-4C44D2DFBB7B}" type="slidenum">
              <a:rPr lang="en-GB" smtClean="0"/>
              <a:pPr/>
              <a:t>60</a:t>
            </a:fld>
            <a:endParaRPr lang="en-GB" dirty="0"/>
          </a:p>
        </p:txBody>
      </p:sp>
      <p:sp>
        <p:nvSpPr>
          <p:cNvPr id="5" name="Footer Placeholder 4">
            <a:extLst>
              <a:ext uri="{FF2B5EF4-FFF2-40B4-BE49-F238E27FC236}">
                <a16:creationId xmlns:a16="http://schemas.microsoft.com/office/drawing/2014/main" id="{3729A0E8-DECD-44DF-BD16-767526C65A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AF5C31B-C59D-46E5-B2DC-5EE1CD0A161F}"/>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0710628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959"/>
          </a:xfrm>
        </p:spPr>
        <p:txBody>
          <a:bodyPr/>
          <a:lstStyle/>
          <a:p>
            <a:r>
              <a:rPr lang="en-US" altLang="en-US" dirty="0">
                <a:solidFill>
                  <a:schemeClr val="tx2"/>
                </a:solidFill>
              </a:rPr>
              <a:t>Submission pipeline</a:t>
            </a:r>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45187539"/>
              </p:ext>
            </p:extLst>
          </p:nvPr>
        </p:nvGraphicFramePr>
        <p:xfrm>
          <a:off x="335361" y="1260086"/>
          <a:ext cx="11039608" cy="1523920"/>
        </p:xfrm>
        <a:graphic>
          <a:graphicData uri="http://schemas.openxmlformats.org/drawingml/2006/table">
            <a:tbl>
              <a:tblPr firstRow="1" bandRow="1">
                <a:tableStyleId>{21E4AEA4-8DFA-4A89-87EB-49C32662AFE0}</a:tableStyleId>
              </a:tblPr>
              <a:tblGrid>
                <a:gridCol w="984780">
                  <a:extLst>
                    <a:ext uri="{9D8B030D-6E8A-4147-A177-3AD203B41FA5}">
                      <a16:colId xmlns:a16="http://schemas.microsoft.com/office/drawing/2014/main" val="20000"/>
                    </a:ext>
                  </a:extLst>
                </a:gridCol>
                <a:gridCol w="1319475">
                  <a:extLst>
                    <a:ext uri="{9D8B030D-6E8A-4147-A177-3AD203B41FA5}">
                      <a16:colId xmlns:a16="http://schemas.microsoft.com/office/drawing/2014/main" val="20001"/>
                    </a:ext>
                  </a:extLst>
                </a:gridCol>
                <a:gridCol w="3960440">
                  <a:extLst>
                    <a:ext uri="{9D8B030D-6E8A-4147-A177-3AD203B41FA5}">
                      <a16:colId xmlns:a16="http://schemas.microsoft.com/office/drawing/2014/main" val="20002"/>
                    </a:ext>
                  </a:extLst>
                </a:gridCol>
                <a:gridCol w="2088232">
                  <a:extLst>
                    <a:ext uri="{9D8B030D-6E8A-4147-A177-3AD203B41FA5}">
                      <a16:colId xmlns:a16="http://schemas.microsoft.com/office/drawing/2014/main" val="20003"/>
                    </a:ext>
                  </a:extLst>
                </a:gridCol>
                <a:gridCol w="2686681">
                  <a:extLst>
                    <a:ext uri="{9D8B030D-6E8A-4147-A177-3AD203B41FA5}">
                      <a16:colId xmlns:a16="http://schemas.microsoft.com/office/drawing/2014/main" val="1828652915"/>
                    </a:ext>
                  </a:extLst>
                </a:gridCol>
              </a:tblGrid>
              <a:tr h="279755">
                <a:tc>
                  <a:txBody>
                    <a:bodyPr/>
                    <a:lstStyle/>
                    <a:p>
                      <a:pPr algn="ctr"/>
                      <a:r>
                        <a:rPr lang="en-US" sz="1600" dirty="0"/>
                        <a:t>DCN</a:t>
                      </a:r>
                    </a:p>
                  </a:txBody>
                  <a:tcPr marR="36000" marT="45712" marB="45712"/>
                </a:tc>
                <a:tc>
                  <a:txBody>
                    <a:bodyPr/>
                    <a:lstStyle/>
                    <a:p>
                      <a:pPr algn="ctr"/>
                      <a:r>
                        <a:rPr lang="en-US" sz="1600" dirty="0">
                          <a:solidFill>
                            <a:schemeClr val="bg1"/>
                          </a:solidFill>
                        </a:rPr>
                        <a:t>Presenter</a:t>
                      </a:r>
                    </a:p>
                  </a:txBody>
                  <a:tcPr marR="36000" marT="45712" marB="45712"/>
                </a:tc>
                <a:tc>
                  <a:txBody>
                    <a:bodyPr/>
                    <a:lstStyle/>
                    <a:p>
                      <a:pPr algn="ctr"/>
                      <a:r>
                        <a:rPr lang="en-US" sz="1600" kern="1200" dirty="0">
                          <a:solidFill>
                            <a:schemeClr val="bg1"/>
                          </a:solidFill>
                          <a:latin typeface="+mn-lt"/>
                          <a:ea typeface="+mn-ea"/>
                          <a:cs typeface="+mn-cs"/>
                        </a:rPr>
                        <a:t>Title</a:t>
                      </a:r>
                    </a:p>
                  </a:txBody>
                  <a:tcPr marR="36000" marT="45712" marB="45712"/>
                </a:tc>
                <a:tc>
                  <a:txBody>
                    <a:bodyPr/>
                    <a:lstStyle/>
                    <a:p>
                      <a:pPr algn="ctr"/>
                      <a:r>
                        <a:rPr lang="en-US" sz="1600" dirty="0">
                          <a:solidFill>
                            <a:schemeClr val="bg1"/>
                          </a:solidFill>
                        </a:rPr>
                        <a:t>Topic</a:t>
                      </a:r>
                    </a:p>
                  </a:txBody>
                  <a:tcPr marR="36000" marT="45712" marB="45712"/>
                </a:tc>
                <a:tc>
                  <a:txBody>
                    <a:bodyPr/>
                    <a:lstStyle/>
                    <a:p>
                      <a:pPr algn="ctr"/>
                      <a:r>
                        <a:rPr lang="en-US" sz="1600" dirty="0">
                          <a:solidFill>
                            <a:schemeClr val="bg1"/>
                          </a:solidFill>
                        </a:rPr>
                        <a:t>Time</a:t>
                      </a:r>
                    </a:p>
                  </a:txBody>
                  <a:tcPr marR="36000" marT="45712" marB="45712"/>
                </a:tc>
                <a:extLst>
                  <a:ext uri="{0D108BD9-81ED-4DB2-BD59-A6C34878D82A}">
                    <a16:rowId xmlns:a16="http://schemas.microsoft.com/office/drawing/2014/main" val="10000"/>
                  </a:ext>
                </a:extLst>
              </a:tr>
              <a:tr h="169090">
                <a:tc>
                  <a:txBody>
                    <a:bodyPr/>
                    <a:lstStyle/>
                    <a:p>
                      <a:endParaRPr lang="en-US" sz="1200" kern="1200" dirty="0">
                        <a:solidFill>
                          <a:schemeClr val="dk1"/>
                        </a:solidFill>
                        <a:latin typeface="+mn-lt"/>
                        <a:ea typeface="+mn-ea"/>
                        <a:cs typeface="+mn-cs"/>
                      </a:endParaRPr>
                    </a:p>
                  </a:txBody>
                  <a:tcPr marT="45712" marB="45712"/>
                </a:tc>
                <a:tc>
                  <a:txBody>
                    <a:bodyPr/>
                    <a:lstStyle/>
                    <a:p>
                      <a:endParaRPr lang="en-US" sz="1200" kern="1200" dirty="0">
                        <a:solidFill>
                          <a:schemeClr val="dk1"/>
                        </a:solidFill>
                        <a:latin typeface="+mn-lt"/>
                        <a:ea typeface="+mn-ea"/>
                        <a:cs typeface="+mn-cs"/>
                      </a:endParaRPr>
                    </a:p>
                  </a:txBody>
                  <a:tcPr marT="45712" marB="45712"/>
                </a:tc>
                <a:tc>
                  <a:txBody>
                    <a:bodyPr/>
                    <a:lstStyle/>
                    <a:p>
                      <a:endParaRPr lang="en-US" sz="1200" kern="1200" dirty="0">
                        <a:solidFill>
                          <a:schemeClr val="dk1"/>
                        </a:solidFill>
                        <a:latin typeface="+mn-lt"/>
                        <a:ea typeface="+mn-ea"/>
                        <a:cs typeface="+mn-cs"/>
                      </a:endParaRPr>
                    </a:p>
                  </a:txBody>
                  <a:tcPr marT="45712" marB="45712"/>
                </a:tc>
                <a:tc>
                  <a:txBody>
                    <a:bodyPr/>
                    <a:lstStyle/>
                    <a:p>
                      <a:endParaRPr lang="en-US" sz="1200" kern="1200" dirty="0">
                        <a:solidFill>
                          <a:schemeClr val="dk1"/>
                        </a:solidFill>
                        <a:latin typeface="+mn-lt"/>
                        <a:ea typeface="+mn-ea"/>
                        <a:cs typeface="+mn-cs"/>
                      </a:endParaRPr>
                    </a:p>
                  </a:txBody>
                  <a:tcPr marT="45712" marB="45712"/>
                </a:tc>
                <a:tc>
                  <a:txBody>
                    <a:bodyPr/>
                    <a:lstStyle/>
                    <a:p>
                      <a:endParaRPr lang="en-US" sz="1200" kern="1200" dirty="0">
                        <a:solidFill>
                          <a:schemeClr val="dk1"/>
                        </a:solidFill>
                        <a:latin typeface="+mn-lt"/>
                        <a:ea typeface="+mn-ea"/>
                        <a:cs typeface="+mn-cs"/>
                      </a:endParaRPr>
                    </a:p>
                  </a:txBody>
                  <a:tcPr marT="45712" marB="45712"/>
                </a:tc>
                <a:extLst>
                  <a:ext uri="{0D108BD9-81ED-4DB2-BD59-A6C34878D82A}">
                    <a16:rowId xmlns:a16="http://schemas.microsoft.com/office/drawing/2014/main" val="10001"/>
                  </a:ext>
                </a:extLst>
              </a:tr>
              <a:tr h="137152">
                <a:tc>
                  <a:txBody>
                    <a:bodyPr/>
                    <a:lstStyle/>
                    <a:p>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strike="noStrike" dirty="0"/>
                    </a:p>
                  </a:txBody>
                  <a:tcPr marT="45712" marB="45712"/>
                </a:tc>
                <a:tc>
                  <a:txBody>
                    <a:bodyPr/>
                    <a:lstStyle/>
                    <a:p>
                      <a:endParaRPr lang="en-US" sz="1200" strike="noStrike" dirty="0"/>
                    </a:p>
                  </a:txBody>
                  <a:tcPr marT="45712" marB="45712"/>
                </a:tc>
                <a:tc>
                  <a:txBody>
                    <a:bodyPr/>
                    <a:lstStyle/>
                    <a:p>
                      <a:endParaRPr lang="en-US" sz="1200" dirty="0"/>
                    </a:p>
                  </a:txBody>
                  <a:tcPr marT="45712" marB="45712"/>
                </a:tc>
                <a:extLst>
                  <a:ext uri="{0D108BD9-81ED-4DB2-BD59-A6C34878D82A}">
                    <a16:rowId xmlns:a16="http://schemas.microsoft.com/office/drawing/2014/main" val="1381136098"/>
                  </a:ext>
                </a:extLst>
              </a:tr>
              <a:tr h="0">
                <a:tc>
                  <a:txBody>
                    <a:bodyPr/>
                    <a:lstStyle/>
                    <a:p>
                      <a:endParaRPr lang="en-US" sz="1200" dirty="0"/>
                    </a:p>
                  </a:txBody>
                  <a:tcPr marT="45712" marB="45712"/>
                </a:tc>
                <a:tc>
                  <a:txBody>
                    <a:bodyPr/>
                    <a:lstStyle/>
                    <a:p>
                      <a:endParaRPr lang="en-US" sz="1200" dirty="0"/>
                    </a:p>
                  </a:txBody>
                  <a:tcPr marT="45712" marB="45712"/>
                </a:tc>
                <a:tc>
                  <a:txBody>
                    <a:bodyPr/>
                    <a:lstStyle/>
                    <a:p>
                      <a:endParaRPr lang="en-US" sz="1200" dirty="0"/>
                    </a:p>
                  </a:txBody>
                  <a:tcPr marT="45712" marB="45712"/>
                </a:tc>
                <a:tc>
                  <a:txBody>
                    <a:bodyPr/>
                    <a:lstStyle/>
                    <a:p>
                      <a:endParaRPr lang="en-US" sz="1200" dirty="0"/>
                    </a:p>
                  </a:txBody>
                  <a:tcPr marT="45712" marB="45712"/>
                </a:tc>
                <a:tc>
                  <a:txBody>
                    <a:bodyPr/>
                    <a:lstStyle/>
                    <a:p>
                      <a:endParaRPr lang="en-US" sz="1200" dirty="0"/>
                    </a:p>
                  </a:txBody>
                  <a:tcPr marT="45712" marB="45712"/>
                </a:tc>
                <a:extLst>
                  <a:ext uri="{0D108BD9-81ED-4DB2-BD59-A6C34878D82A}">
                    <a16:rowId xmlns:a16="http://schemas.microsoft.com/office/drawing/2014/main" val="98245922"/>
                  </a:ext>
                </a:extLst>
              </a:tr>
              <a:tr h="0">
                <a:tc>
                  <a:txBody>
                    <a:bodyPr/>
                    <a:lstStyle/>
                    <a:p>
                      <a:endParaRPr lang="en-US" dirty="0"/>
                    </a:p>
                  </a:txBody>
                  <a:tcPr marT="45712" marB="45712"/>
                </a:tc>
                <a:tc>
                  <a:txBody>
                    <a:bodyPr/>
                    <a:lstStyle/>
                    <a:p>
                      <a:endParaRPr lang="en-US"/>
                    </a:p>
                  </a:txBody>
                  <a:tcPr marT="45712" marB="45712"/>
                </a:tc>
                <a:tc>
                  <a:txBody>
                    <a:bodyPr/>
                    <a:lstStyle/>
                    <a:p>
                      <a:endParaRPr lang="en-US" dirty="0"/>
                    </a:p>
                  </a:txBody>
                  <a:tcPr marT="45712" marB="45712"/>
                </a:tc>
                <a:tc>
                  <a:txBody>
                    <a:bodyPr/>
                    <a:lstStyle/>
                    <a:p>
                      <a:endParaRPr lang="en-US" dirty="0"/>
                    </a:p>
                  </a:txBody>
                  <a:tcPr marT="45712" marB="45712"/>
                </a:tc>
                <a:tc>
                  <a:txBody>
                    <a:bodyPr/>
                    <a:lstStyle/>
                    <a:p>
                      <a:endParaRPr lang="en-US" dirty="0"/>
                    </a:p>
                  </a:txBody>
                  <a:tcPr marT="45712" marB="45712"/>
                </a:tc>
                <a:extLst>
                  <a:ext uri="{0D108BD9-81ED-4DB2-BD59-A6C34878D82A}">
                    <a16:rowId xmlns:a16="http://schemas.microsoft.com/office/drawing/2014/main" val="2220354451"/>
                  </a:ext>
                </a:extLst>
              </a:tr>
            </a:tbl>
          </a:graphicData>
        </a:graphic>
      </p:graphicFrame>
    </p:spTree>
    <p:extLst>
      <p:ext uri="{BB962C8B-B14F-4D97-AF65-F5344CB8AC3E}">
        <p14:creationId xmlns:p14="http://schemas.microsoft.com/office/powerpoint/2010/main" val="29231016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4074513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7561236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err="1">
                <a:solidFill>
                  <a:schemeClr val="tx2"/>
                </a:solidFill>
              </a:rPr>
              <a:t>TGaz</a:t>
            </a:r>
            <a:r>
              <a:rPr lang="en-US" altLang="en-US" dirty="0">
                <a:solidFill>
                  <a:schemeClr val="tx2"/>
                </a:solidFill>
              </a:rPr>
              <a:t> Sep. 1</a:t>
            </a:r>
            <a:r>
              <a:rPr lang="en-US" altLang="en-US" baseline="30000" dirty="0">
                <a:solidFill>
                  <a:schemeClr val="tx2"/>
                </a:solidFill>
              </a:rPr>
              <a:t>st</a:t>
            </a:r>
            <a:r>
              <a:rPr lang="en-US" altLang="en-US" dirty="0">
                <a:solidFill>
                  <a:schemeClr val="tx2"/>
                </a:solidFill>
              </a:rPr>
              <a:t> Telecon - Agenda</a:t>
            </a:r>
            <a:endParaRPr lang="en-US" dirty="0"/>
          </a:p>
        </p:txBody>
      </p:sp>
      <p:sp>
        <p:nvSpPr>
          <p:cNvPr id="3" name="Content Placeholder 2"/>
          <p:cNvSpPr>
            <a:spLocks noGrp="1"/>
          </p:cNvSpPr>
          <p:nvPr>
            <p:ph idx="1"/>
          </p:nvPr>
        </p:nvSpPr>
        <p:spPr>
          <a:xfrm>
            <a:off x="442315" y="1413896"/>
            <a:ext cx="11305256" cy="5061518"/>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sz="1600" b="0" dirty="0"/>
              <a:t>Agenda setting (5min)</a:t>
            </a:r>
          </a:p>
          <a:p>
            <a:pPr algn="just">
              <a:spcBef>
                <a:spcPct val="20000"/>
              </a:spcBef>
              <a:buFontTx/>
              <a:buChar char="•"/>
            </a:pPr>
            <a:r>
              <a:rPr lang="en-US" sz="1600" b="0" dirty="0"/>
              <a:t>Recap of TG timelines – 10min</a:t>
            </a:r>
          </a:p>
          <a:p>
            <a:pPr algn="just">
              <a:spcBef>
                <a:spcPct val="20000"/>
              </a:spcBef>
              <a:buFontTx/>
              <a:buChar char="•"/>
            </a:pPr>
            <a:r>
              <a:rPr lang="en-US" sz="1600" b="0" dirty="0"/>
              <a:t>Review LB 255 status and process going forward towards SA Ballot – what to expect – 10 min</a:t>
            </a:r>
            <a:endParaRPr lang="en-US" sz="1600" dirty="0"/>
          </a:p>
          <a:p>
            <a:pPr algn="just">
              <a:spcBef>
                <a:spcPct val="20000"/>
              </a:spcBef>
              <a:buFontTx/>
              <a:buChar char="•"/>
            </a:pPr>
            <a:r>
              <a:rPr lang="en-US" sz="1600" b="0" dirty="0"/>
              <a:t>Review future telecons (3 min – special order)</a:t>
            </a:r>
          </a:p>
          <a:p>
            <a:pPr algn="just">
              <a:spcBef>
                <a:spcPct val="20000"/>
              </a:spcBef>
              <a:buFontTx/>
              <a:buChar char="•"/>
            </a:pPr>
            <a:r>
              <a:rPr lang="en-US" sz="1600" b="0" dirty="0" err="1"/>
              <a:t>AoB</a:t>
            </a:r>
            <a:endParaRPr lang="en-US" sz="1600" b="0" dirty="0"/>
          </a:p>
          <a:p>
            <a:pPr algn="just">
              <a:spcBef>
                <a:spcPct val="20000"/>
              </a:spcBef>
              <a:buFontTx/>
              <a:buChar char="•"/>
            </a:pPr>
            <a:r>
              <a:rPr lang="en-US" sz="16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214894920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a:extLst>
              <a:ext uri="{FF2B5EF4-FFF2-40B4-BE49-F238E27FC236}">
                <a16:creationId xmlns:a16="http://schemas.microsoft.com/office/drawing/2014/main" id="{86584CC9-10B2-40BB-A3F1-131186C79250}"/>
              </a:ext>
            </a:extLst>
          </p:cNvPr>
          <p:cNvSpPr/>
          <p:nvPr/>
        </p:nvSpPr>
        <p:spPr>
          <a:xfrm>
            <a:off x="8362375" y="3691972"/>
            <a:ext cx="241417"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800" dirty="0">
                <a:solidFill>
                  <a:schemeClr val="tx1"/>
                </a:solidFill>
              </a:rPr>
              <a:t>Clean</a:t>
            </a:r>
          </a:p>
        </p:txBody>
      </p:sp>
      <p:sp>
        <p:nvSpPr>
          <p:cNvPr id="114" name="Rectangle 113">
            <a:extLst>
              <a:ext uri="{FF2B5EF4-FFF2-40B4-BE49-F238E27FC236}">
                <a16:creationId xmlns:a16="http://schemas.microsoft.com/office/drawing/2014/main" id="{5F80D85B-CA5D-46A1-BBCA-B1DD484CF0B5}"/>
              </a:ext>
            </a:extLst>
          </p:cNvPr>
          <p:cNvSpPr>
            <a:spLocks noChangeArrowheads="1"/>
          </p:cNvSpPr>
          <p:nvPr/>
        </p:nvSpPr>
        <p:spPr bwMode="auto">
          <a:xfrm>
            <a:off x="6838991"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2021</a:t>
            </a:r>
          </a:p>
        </p:txBody>
      </p:sp>
      <p:sp>
        <p:nvSpPr>
          <p:cNvPr id="107" name="Rectangle 106">
            <a:extLst>
              <a:ext uri="{FF2B5EF4-FFF2-40B4-BE49-F238E27FC236}">
                <a16:creationId xmlns:a16="http://schemas.microsoft.com/office/drawing/2014/main" id="{E7E80E61-8672-45B3-8ADF-8C71BCDAC53A}"/>
              </a:ext>
            </a:extLst>
          </p:cNvPr>
          <p:cNvSpPr>
            <a:spLocks noChangeArrowheads="1"/>
          </p:cNvSpPr>
          <p:nvPr/>
        </p:nvSpPr>
        <p:spPr bwMode="auto">
          <a:xfrm>
            <a:off x="5148839"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2020</a:t>
            </a:r>
          </a:p>
        </p:txBody>
      </p:sp>
      <p:sp>
        <p:nvSpPr>
          <p:cNvPr id="108" name="Rectangle 107">
            <a:extLst>
              <a:ext uri="{FF2B5EF4-FFF2-40B4-BE49-F238E27FC236}">
                <a16:creationId xmlns:a16="http://schemas.microsoft.com/office/drawing/2014/main" id="{806D1120-6CEB-4444-8E21-833EDD971B97}"/>
              </a:ext>
            </a:extLst>
          </p:cNvPr>
          <p:cNvSpPr>
            <a:spLocks noChangeArrowheads="1"/>
          </p:cNvSpPr>
          <p:nvPr/>
        </p:nvSpPr>
        <p:spPr bwMode="auto">
          <a:xfrm>
            <a:off x="3494741" y="1993287"/>
            <a:ext cx="1654098"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2019</a:t>
            </a:r>
          </a:p>
        </p:txBody>
      </p:sp>
      <p:sp>
        <p:nvSpPr>
          <p:cNvPr id="109" name="Rectangle 108">
            <a:extLst>
              <a:ext uri="{FF2B5EF4-FFF2-40B4-BE49-F238E27FC236}">
                <a16:creationId xmlns:a16="http://schemas.microsoft.com/office/drawing/2014/main" id="{B96217F6-0548-4D3B-A788-9F4D6253F8B8}"/>
              </a:ext>
            </a:extLst>
          </p:cNvPr>
          <p:cNvSpPr>
            <a:spLocks noChangeArrowheads="1"/>
          </p:cNvSpPr>
          <p:nvPr/>
        </p:nvSpPr>
        <p:spPr bwMode="auto">
          <a:xfrm>
            <a:off x="177240" y="1994059"/>
            <a:ext cx="166340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2017</a:t>
            </a:r>
          </a:p>
        </p:txBody>
      </p:sp>
      <p:sp>
        <p:nvSpPr>
          <p:cNvPr id="110" name="Rectangle 109">
            <a:extLst>
              <a:ext uri="{FF2B5EF4-FFF2-40B4-BE49-F238E27FC236}">
                <a16:creationId xmlns:a16="http://schemas.microsoft.com/office/drawing/2014/main" id="{76BC72B2-7D24-4C6D-BE05-DD73FFD7DB2D}"/>
              </a:ext>
            </a:extLst>
          </p:cNvPr>
          <p:cNvSpPr>
            <a:spLocks noChangeArrowheads="1"/>
          </p:cNvSpPr>
          <p:nvPr/>
        </p:nvSpPr>
        <p:spPr bwMode="auto">
          <a:xfrm>
            <a:off x="1829011" y="1993034"/>
            <a:ext cx="168434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2018</a:t>
            </a:r>
          </a:p>
        </p:txBody>
      </p:sp>
      <p:sp>
        <p:nvSpPr>
          <p:cNvPr id="2" name="Title 1"/>
          <p:cNvSpPr>
            <a:spLocks noGrp="1"/>
          </p:cNvSpPr>
          <p:nvPr>
            <p:ph type="title"/>
          </p:nvPr>
        </p:nvSpPr>
        <p:spPr>
          <a:xfrm>
            <a:off x="914401" y="685802"/>
            <a:ext cx="10361084" cy="485992"/>
          </a:xfrm>
        </p:spPr>
        <p:txBody>
          <a:bodyPr/>
          <a:lstStyle/>
          <a:p>
            <a:r>
              <a:rPr lang="en-US" dirty="0"/>
              <a:t>Timeline – TG progress update past the July meeting</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9" name="Rectangle 8"/>
          <p:cNvSpPr>
            <a:spLocks noChangeArrowheads="1"/>
          </p:cNvSpPr>
          <p:nvPr/>
        </p:nvSpPr>
        <p:spPr bwMode="auto">
          <a:xfrm>
            <a:off x="178973" y="1988840"/>
            <a:ext cx="11749675"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8533215"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2022</a:t>
            </a:r>
          </a:p>
        </p:txBody>
      </p:sp>
      <p:sp>
        <p:nvSpPr>
          <p:cNvPr id="25" name="Rectangle 24"/>
          <p:cNvSpPr>
            <a:spLocks noChangeArrowheads="1"/>
          </p:cNvSpPr>
          <p:nvPr/>
        </p:nvSpPr>
        <p:spPr bwMode="auto">
          <a:xfrm>
            <a:off x="10223367"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2023</a:t>
            </a:r>
          </a:p>
        </p:txBody>
      </p:sp>
      <p:grpSp>
        <p:nvGrpSpPr>
          <p:cNvPr id="26" name="Group 25"/>
          <p:cNvGrpSpPr/>
          <p:nvPr/>
        </p:nvGrpSpPr>
        <p:grpSpPr>
          <a:xfrm>
            <a:off x="1772692" y="1988840"/>
            <a:ext cx="8500127" cy="4176464"/>
            <a:chOff x="1339290" y="1268760"/>
            <a:chExt cx="6503157" cy="3782041"/>
          </a:xfrm>
        </p:grpSpPr>
        <p:sp>
          <p:nvSpPr>
            <p:cNvPr id="27"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8"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9"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0"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1"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2"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106" name="Text Box 24">
            <a:extLst>
              <a:ext uri="{FF2B5EF4-FFF2-40B4-BE49-F238E27FC236}">
                <a16:creationId xmlns:a16="http://schemas.microsoft.com/office/drawing/2014/main" id="{FDD295FC-5B3E-40FF-9DBD-769508BBC4A6}"/>
              </a:ext>
            </a:extLst>
          </p:cNvPr>
          <p:cNvSpPr txBox="1">
            <a:spLocks noChangeArrowheads="1"/>
          </p:cNvSpPr>
          <p:nvPr/>
        </p:nvSpPr>
        <p:spPr bwMode="auto">
          <a:xfrm>
            <a:off x="747912" y="2369733"/>
            <a:ext cx="955610"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requirement freeze</a:t>
            </a:r>
          </a:p>
          <a:p>
            <a:pPr algn="ctr"/>
            <a:r>
              <a:rPr lang="en-US" altLang="en-US" sz="600" dirty="0">
                <a:latin typeface="Arial" panose="020B0604020202020204" pitchFamily="34" charset="0"/>
                <a:cs typeface="Arial" panose="020B0604020202020204" pitchFamily="34" charset="0"/>
              </a:rPr>
              <a:t>5-2017</a:t>
            </a:r>
          </a:p>
        </p:txBody>
      </p:sp>
      <p:sp>
        <p:nvSpPr>
          <p:cNvPr id="112" name="Rectangle 111">
            <a:extLst>
              <a:ext uri="{FF2B5EF4-FFF2-40B4-BE49-F238E27FC236}">
                <a16:creationId xmlns:a16="http://schemas.microsoft.com/office/drawing/2014/main" id="{69DC5164-B6FD-4947-8311-D3C23314DE17}"/>
              </a:ext>
            </a:extLst>
          </p:cNvPr>
          <p:cNvSpPr/>
          <p:nvPr/>
        </p:nvSpPr>
        <p:spPr>
          <a:xfrm>
            <a:off x="263352" y="3573016"/>
            <a:ext cx="2744611" cy="230617"/>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113" name="Rectangle 112">
            <a:extLst>
              <a:ext uri="{FF2B5EF4-FFF2-40B4-BE49-F238E27FC236}">
                <a16:creationId xmlns:a16="http://schemas.microsoft.com/office/drawing/2014/main" id="{AF2D2B37-858F-49CD-B8B3-A42B192B9F9D}"/>
              </a:ext>
            </a:extLst>
          </p:cNvPr>
          <p:cNvSpPr/>
          <p:nvPr/>
        </p:nvSpPr>
        <p:spPr>
          <a:xfrm>
            <a:off x="803996" y="3888221"/>
            <a:ext cx="9540000" cy="248520"/>
          </a:xfrm>
          <a:prstGeom prst="rect">
            <a:avLst/>
          </a:prstGeom>
          <a:gradFill flip="none" rotWithShape="1">
            <a:gsLst>
              <a:gs pos="0">
                <a:srgbClr val="FFFF00"/>
              </a:gs>
              <a:gs pos="37000">
                <a:srgbClr val="FFFF00"/>
              </a:gs>
              <a:gs pos="68000">
                <a:srgbClr val="00B050"/>
              </a:gs>
              <a:gs pos="10000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en-US" sz="1100" dirty="0">
                <a:solidFill>
                  <a:schemeClr val="tx1"/>
                </a:solidFill>
              </a:rPr>
              <a:t>        Amendment text</a:t>
            </a:r>
          </a:p>
        </p:txBody>
      </p:sp>
      <p:sp>
        <p:nvSpPr>
          <p:cNvPr id="115" name="Text Box 26">
            <a:extLst>
              <a:ext uri="{FF2B5EF4-FFF2-40B4-BE49-F238E27FC236}">
                <a16:creationId xmlns:a16="http://schemas.microsoft.com/office/drawing/2014/main" id="{64AE616E-C795-47DD-AF7B-6DEEA83A5362}"/>
              </a:ext>
            </a:extLst>
          </p:cNvPr>
          <p:cNvSpPr txBox="1">
            <a:spLocks noChangeArrowheads="1"/>
          </p:cNvSpPr>
          <p:nvPr/>
        </p:nvSpPr>
        <p:spPr bwMode="auto">
          <a:xfrm flipH="1">
            <a:off x="4875153" y="2623686"/>
            <a:ext cx="63440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2.0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11-2019</a:t>
            </a:r>
          </a:p>
          <a:p>
            <a:pPr algn="ctr"/>
            <a:r>
              <a:rPr lang="en-US" altLang="en-US" sz="600" dirty="0">
                <a:latin typeface="Arial" panose="020B0604020202020204" pitchFamily="34" charset="0"/>
                <a:cs typeface="Arial" panose="020B0604020202020204" pitchFamily="34" charset="0"/>
              </a:rPr>
              <a:t>Recirculation</a:t>
            </a:r>
          </a:p>
        </p:txBody>
      </p:sp>
      <p:sp>
        <p:nvSpPr>
          <p:cNvPr id="116" name="Isosceles Triangle 115">
            <a:extLst>
              <a:ext uri="{FF2B5EF4-FFF2-40B4-BE49-F238E27FC236}">
                <a16:creationId xmlns:a16="http://schemas.microsoft.com/office/drawing/2014/main" id="{44442673-ECDC-419A-A9CD-051E05DB4DB8}"/>
              </a:ext>
            </a:extLst>
          </p:cNvPr>
          <p:cNvSpPr>
            <a:spLocks noChangeArrowheads="1"/>
          </p:cNvSpPr>
          <p:nvPr/>
        </p:nvSpPr>
        <p:spPr bwMode="auto">
          <a:xfrm flipH="1">
            <a:off x="5058203" y="2412535"/>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117" name="Text Box 24">
            <a:extLst>
              <a:ext uri="{FF2B5EF4-FFF2-40B4-BE49-F238E27FC236}">
                <a16:creationId xmlns:a16="http://schemas.microsoft.com/office/drawing/2014/main" id="{EE061B56-3AEC-498D-B5B2-6F11449B93DE}"/>
              </a:ext>
            </a:extLst>
          </p:cNvPr>
          <p:cNvSpPr txBox="1">
            <a:spLocks noChangeArrowheads="1"/>
          </p:cNvSpPr>
          <p:nvPr/>
        </p:nvSpPr>
        <p:spPr bwMode="auto">
          <a:xfrm>
            <a:off x="3432407" y="2653101"/>
            <a:ext cx="418981"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D1.0</a:t>
            </a:r>
          </a:p>
          <a:p>
            <a:pPr algn="ctr"/>
            <a:r>
              <a:rPr lang="en-US" altLang="en-US" sz="600" dirty="0">
                <a:latin typeface="Arial" panose="020B0604020202020204" pitchFamily="34" charset="0"/>
                <a:cs typeface="Arial" panose="020B0604020202020204" pitchFamily="34" charset="0"/>
              </a:rPr>
              <a:t>Jan. 19</a:t>
            </a:r>
          </a:p>
        </p:txBody>
      </p:sp>
      <p:sp>
        <p:nvSpPr>
          <p:cNvPr id="118" name="Isosceles Triangle 117">
            <a:extLst>
              <a:ext uri="{FF2B5EF4-FFF2-40B4-BE49-F238E27FC236}">
                <a16:creationId xmlns:a16="http://schemas.microsoft.com/office/drawing/2014/main" id="{3F0AA21A-6D87-4206-8EEC-3FD5BA0CE0AE}"/>
              </a:ext>
            </a:extLst>
          </p:cNvPr>
          <p:cNvSpPr>
            <a:spLocks noChangeArrowheads="1"/>
          </p:cNvSpPr>
          <p:nvPr/>
        </p:nvSpPr>
        <p:spPr bwMode="auto">
          <a:xfrm>
            <a:off x="3535209" y="2454400"/>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19" name="Text Box 24">
            <a:extLst>
              <a:ext uri="{FF2B5EF4-FFF2-40B4-BE49-F238E27FC236}">
                <a16:creationId xmlns:a16="http://schemas.microsoft.com/office/drawing/2014/main" id="{3D10B997-FA32-446E-A64F-C16BE48C1D81}"/>
              </a:ext>
            </a:extLst>
          </p:cNvPr>
          <p:cNvSpPr txBox="1">
            <a:spLocks noChangeArrowheads="1"/>
          </p:cNvSpPr>
          <p:nvPr/>
        </p:nvSpPr>
        <p:spPr bwMode="auto">
          <a:xfrm>
            <a:off x="1860756" y="2611937"/>
            <a:ext cx="558118"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D0.1</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Mar. 18</a:t>
            </a:r>
          </a:p>
        </p:txBody>
      </p:sp>
      <p:sp>
        <p:nvSpPr>
          <p:cNvPr id="120" name="Isosceles Triangle 119">
            <a:extLst>
              <a:ext uri="{FF2B5EF4-FFF2-40B4-BE49-F238E27FC236}">
                <a16:creationId xmlns:a16="http://schemas.microsoft.com/office/drawing/2014/main" id="{AA437355-9F8B-4A6F-AAB1-840527A829D4}"/>
              </a:ext>
            </a:extLst>
          </p:cNvPr>
          <p:cNvSpPr>
            <a:spLocks noChangeArrowheads="1"/>
          </p:cNvSpPr>
          <p:nvPr/>
        </p:nvSpPr>
        <p:spPr bwMode="auto">
          <a:xfrm>
            <a:off x="2013525" y="2408722"/>
            <a:ext cx="1757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21" name="Text Box 24">
            <a:extLst>
              <a:ext uri="{FF2B5EF4-FFF2-40B4-BE49-F238E27FC236}">
                <a16:creationId xmlns:a16="http://schemas.microsoft.com/office/drawing/2014/main" id="{A547E5D1-D54B-4250-846D-FE970644BEE5}"/>
              </a:ext>
            </a:extLst>
          </p:cNvPr>
          <p:cNvSpPr txBox="1">
            <a:spLocks noChangeArrowheads="1"/>
          </p:cNvSpPr>
          <p:nvPr/>
        </p:nvSpPr>
        <p:spPr bwMode="auto">
          <a:xfrm>
            <a:off x="1970948" y="3888380"/>
            <a:ext cx="144126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5/17-3/21</a:t>
            </a:r>
          </a:p>
        </p:txBody>
      </p:sp>
      <p:sp>
        <p:nvSpPr>
          <p:cNvPr id="125" name="Isosceles Triangle 124">
            <a:extLst>
              <a:ext uri="{FF2B5EF4-FFF2-40B4-BE49-F238E27FC236}">
                <a16:creationId xmlns:a16="http://schemas.microsoft.com/office/drawing/2014/main" id="{7D57DDC4-188E-446F-866B-8D2528A070AE}"/>
              </a:ext>
            </a:extLst>
          </p:cNvPr>
          <p:cNvSpPr>
            <a:spLocks noChangeArrowheads="1"/>
          </p:cNvSpPr>
          <p:nvPr/>
        </p:nvSpPr>
        <p:spPr bwMode="auto">
          <a:xfrm>
            <a:off x="691963" y="2432933"/>
            <a:ext cx="26352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cxnSp>
        <p:nvCxnSpPr>
          <p:cNvPr id="127" name="Straight Connector 126">
            <a:extLst>
              <a:ext uri="{FF2B5EF4-FFF2-40B4-BE49-F238E27FC236}">
                <a16:creationId xmlns:a16="http://schemas.microsoft.com/office/drawing/2014/main" id="{2D741719-48C6-4978-96AB-33C832196D61}"/>
              </a:ext>
            </a:extLst>
          </p:cNvPr>
          <p:cNvCxnSpPr/>
          <p:nvPr/>
        </p:nvCxnSpPr>
        <p:spPr bwMode="auto">
          <a:xfrm>
            <a:off x="263352" y="3840948"/>
            <a:ext cx="2726844"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4" name="Text Box 24">
            <a:extLst>
              <a:ext uri="{FF2B5EF4-FFF2-40B4-BE49-F238E27FC236}">
                <a16:creationId xmlns:a16="http://schemas.microsoft.com/office/drawing/2014/main" id="{F3200BBA-60BF-4CFD-AE55-831E4690B9CD}"/>
              </a:ext>
            </a:extLst>
          </p:cNvPr>
          <p:cNvSpPr txBox="1">
            <a:spLocks noChangeArrowheads="1"/>
          </p:cNvSpPr>
          <p:nvPr/>
        </p:nvSpPr>
        <p:spPr bwMode="auto">
          <a:xfrm>
            <a:off x="2530161" y="2600190"/>
            <a:ext cx="71475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July 18</a:t>
            </a:r>
          </a:p>
          <a:p>
            <a:pPr algn="ctr"/>
            <a:r>
              <a:rPr lang="en-US" altLang="en-US" sz="600" dirty="0">
                <a:latin typeface="Arial" panose="020B0604020202020204" pitchFamily="34" charset="0"/>
                <a:cs typeface="Arial" panose="020B0604020202020204" pitchFamily="34" charset="0"/>
              </a:rPr>
              <a:t>Inter.</a:t>
            </a:r>
          </a:p>
          <a:p>
            <a:pPr algn="ctr"/>
            <a:r>
              <a:rPr lang="en-US" altLang="en-US" sz="600" dirty="0">
                <a:latin typeface="Arial" panose="020B0604020202020204" pitchFamily="34" charset="0"/>
                <a:cs typeface="Arial" panose="020B0604020202020204" pitchFamily="34" charset="0"/>
              </a:rPr>
              <a:t>comment</a:t>
            </a:r>
          </a:p>
          <a:p>
            <a:pPr algn="ctr"/>
            <a:r>
              <a:rPr lang="en-US" altLang="en-US" sz="600" dirty="0">
                <a:latin typeface="Arial" panose="020B0604020202020204" pitchFamily="34" charset="0"/>
                <a:cs typeface="Arial" panose="020B0604020202020204" pitchFamily="34" charset="0"/>
              </a:rPr>
              <a:t>collection</a:t>
            </a:r>
          </a:p>
        </p:txBody>
      </p:sp>
      <p:sp>
        <p:nvSpPr>
          <p:cNvPr id="145" name="Isosceles Triangle 144">
            <a:extLst>
              <a:ext uri="{FF2B5EF4-FFF2-40B4-BE49-F238E27FC236}">
                <a16:creationId xmlns:a16="http://schemas.microsoft.com/office/drawing/2014/main" id="{3B28E869-CA25-4246-8BD5-AE35F55D5CDD}"/>
              </a:ext>
            </a:extLst>
          </p:cNvPr>
          <p:cNvSpPr>
            <a:spLocks noChangeArrowheads="1"/>
          </p:cNvSpPr>
          <p:nvPr/>
        </p:nvSpPr>
        <p:spPr bwMode="auto">
          <a:xfrm>
            <a:off x="2795762" y="2415341"/>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6" name="Isosceles Triangle 145">
            <a:extLst>
              <a:ext uri="{FF2B5EF4-FFF2-40B4-BE49-F238E27FC236}">
                <a16:creationId xmlns:a16="http://schemas.microsoft.com/office/drawing/2014/main" id="{0B294817-DEC4-4480-B07A-9DD6DE770F4D}"/>
              </a:ext>
            </a:extLst>
          </p:cNvPr>
          <p:cNvSpPr>
            <a:spLocks noChangeArrowheads="1"/>
          </p:cNvSpPr>
          <p:nvPr/>
        </p:nvSpPr>
        <p:spPr bwMode="auto">
          <a:xfrm>
            <a:off x="2849037" y="2414094"/>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7" name="Text Box 24">
            <a:extLst>
              <a:ext uri="{FF2B5EF4-FFF2-40B4-BE49-F238E27FC236}">
                <a16:creationId xmlns:a16="http://schemas.microsoft.com/office/drawing/2014/main" id="{41ECCC80-8D2F-411C-A046-A1EE9D099118}"/>
              </a:ext>
            </a:extLst>
          </p:cNvPr>
          <p:cNvSpPr txBox="1">
            <a:spLocks noChangeArrowheads="1"/>
          </p:cNvSpPr>
          <p:nvPr/>
        </p:nvSpPr>
        <p:spPr bwMode="auto">
          <a:xfrm>
            <a:off x="2443807" y="2368058"/>
            <a:ext cx="436592"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SFD</a:t>
            </a:r>
          </a:p>
          <a:p>
            <a:pPr algn="ctr"/>
            <a:r>
              <a:rPr lang="en-US" altLang="en-US" sz="600" dirty="0">
                <a:latin typeface="Arial" panose="020B0604020202020204" pitchFamily="34" charset="0"/>
                <a:cs typeface="Arial" panose="020B0604020202020204" pitchFamily="34" charset="0"/>
              </a:rPr>
              <a:t>Final</a:t>
            </a:r>
          </a:p>
        </p:txBody>
      </p:sp>
      <p:cxnSp>
        <p:nvCxnSpPr>
          <p:cNvPr id="148" name="Straight Connector 147">
            <a:extLst>
              <a:ext uri="{FF2B5EF4-FFF2-40B4-BE49-F238E27FC236}">
                <a16:creationId xmlns:a16="http://schemas.microsoft.com/office/drawing/2014/main" id="{EDD273A8-30CE-4248-B9F8-E11D790DC1DE}"/>
              </a:ext>
            </a:extLst>
          </p:cNvPr>
          <p:cNvCxnSpPr/>
          <p:nvPr/>
        </p:nvCxnSpPr>
        <p:spPr bwMode="auto">
          <a:xfrm flipV="1">
            <a:off x="803996" y="4182034"/>
            <a:ext cx="4362592" cy="666"/>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0" name="Isosceles Triangle 149">
            <a:extLst>
              <a:ext uri="{FF2B5EF4-FFF2-40B4-BE49-F238E27FC236}">
                <a16:creationId xmlns:a16="http://schemas.microsoft.com/office/drawing/2014/main" id="{59441D21-CA4C-46FD-A061-1300276B8C4B}"/>
              </a:ext>
            </a:extLst>
          </p:cNvPr>
          <p:cNvSpPr>
            <a:spLocks noChangeArrowheads="1"/>
          </p:cNvSpPr>
          <p:nvPr/>
        </p:nvSpPr>
        <p:spPr bwMode="auto">
          <a:xfrm>
            <a:off x="3592204" y="2449991"/>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1" name="Text Box 24">
            <a:extLst>
              <a:ext uri="{FF2B5EF4-FFF2-40B4-BE49-F238E27FC236}">
                <a16:creationId xmlns:a16="http://schemas.microsoft.com/office/drawing/2014/main" id="{7257137D-C140-42D2-AF82-E571EE3A14B0}"/>
              </a:ext>
            </a:extLst>
          </p:cNvPr>
          <p:cNvSpPr txBox="1">
            <a:spLocks noChangeArrowheads="1"/>
          </p:cNvSpPr>
          <p:nvPr/>
        </p:nvSpPr>
        <p:spPr bwMode="auto">
          <a:xfrm>
            <a:off x="3687931" y="2383595"/>
            <a:ext cx="658690"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Initial</a:t>
            </a:r>
          </a:p>
          <a:p>
            <a:pPr algn="ctr"/>
            <a:r>
              <a:rPr lang="en-US" altLang="en-US" sz="600" dirty="0">
                <a:latin typeface="Arial" panose="020B0604020202020204" pitchFamily="34" charset="0"/>
                <a:cs typeface="Arial" panose="020B0604020202020204" pitchFamily="34" charset="0"/>
              </a:rPr>
              <a:t>WG ballot</a:t>
            </a:r>
          </a:p>
        </p:txBody>
      </p:sp>
      <p:sp>
        <p:nvSpPr>
          <p:cNvPr id="152" name="Rectangle 151">
            <a:extLst>
              <a:ext uri="{FF2B5EF4-FFF2-40B4-BE49-F238E27FC236}">
                <a16:creationId xmlns:a16="http://schemas.microsoft.com/office/drawing/2014/main" id="{57180947-F2CF-4175-986E-88B56A3D5595}"/>
              </a:ext>
            </a:extLst>
          </p:cNvPr>
          <p:cNvSpPr/>
          <p:nvPr/>
        </p:nvSpPr>
        <p:spPr>
          <a:xfrm>
            <a:off x="2999656" y="3890918"/>
            <a:ext cx="777310"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CC28</a:t>
            </a:r>
          </a:p>
        </p:txBody>
      </p:sp>
      <p:sp>
        <p:nvSpPr>
          <p:cNvPr id="153" name="Rectangle 152">
            <a:extLst>
              <a:ext uri="{FF2B5EF4-FFF2-40B4-BE49-F238E27FC236}">
                <a16:creationId xmlns:a16="http://schemas.microsoft.com/office/drawing/2014/main" id="{CC30AC72-C1DB-4389-9759-AAF9081BE28B}"/>
              </a:ext>
            </a:extLst>
          </p:cNvPr>
          <p:cNvSpPr/>
          <p:nvPr/>
        </p:nvSpPr>
        <p:spPr>
          <a:xfrm>
            <a:off x="3766413" y="3888380"/>
            <a:ext cx="1373074"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r>
              <a:rPr lang="en-US" sz="1100" dirty="0">
                <a:solidFill>
                  <a:schemeClr val="tx1"/>
                </a:solidFill>
              </a:rPr>
              <a:t>LB240 CR </a:t>
            </a:r>
          </a:p>
        </p:txBody>
      </p:sp>
      <p:sp>
        <p:nvSpPr>
          <p:cNvPr id="155" name="Oval Callout 93">
            <a:extLst>
              <a:ext uri="{FF2B5EF4-FFF2-40B4-BE49-F238E27FC236}">
                <a16:creationId xmlns:a16="http://schemas.microsoft.com/office/drawing/2014/main" id="{CFEDDDC9-704E-402C-80F9-97FD7D66F6C7}"/>
              </a:ext>
            </a:extLst>
          </p:cNvPr>
          <p:cNvSpPr/>
          <p:nvPr/>
        </p:nvSpPr>
        <p:spPr bwMode="auto">
          <a:xfrm>
            <a:off x="3175124" y="4523238"/>
            <a:ext cx="722362" cy="487541"/>
          </a:xfrm>
          <a:prstGeom prst="wedgeEllipseCallout">
            <a:avLst>
              <a:gd name="adj1" fmla="val 32914"/>
              <a:gd name="adj2" fmla="val -13288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Initial WG ballot LB240 </a:t>
            </a:r>
            <a:r>
              <a:rPr kumimoji="0" lang="en-US" sz="800" b="1" i="0" u="none" strike="noStrike" cap="none" normalizeH="0" baseline="0" dirty="0">
                <a:ln>
                  <a:noFill/>
                </a:ln>
                <a:solidFill>
                  <a:schemeClr val="tx1"/>
                </a:solidFill>
                <a:effectLst/>
              </a:rPr>
              <a:t>Pass</a:t>
            </a:r>
          </a:p>
        </p:txBody>
      </p:sp>
      <p:sp>
        <p:nvSpPr>
          <p:cNvPr id="156" name="Oval Callout 61">
            <a:extLst>
              <a:ext uri="{FF2B5EF4-FFF2-40B4-BE49-F238E27FC236}">
                <a16:creationId xmlns:a16="http://schemas.microsoft.com/office/drawing/2014/main" id="{C1460C53-55DE-4E69-8306-D9EEC5D6D472}"/>
              </a:ext>
            </a:extLst>
          </p:cNvPr>
          <p:cNvSpPr/>
          <p:nvPr/>
        </p:nvSpPr>
        <p:spPr bwMode="auto">
          <a:xfrm>
            <a:off x="2283685" y="4523239"/>
            <a:ext cx="519343" cy="289185"/>
          </a:xfrm>
          <a:prstGeom prst="wedgeEllipseCallout">
            <a:avLst>
              <a:gd name="adj1" fmla="val 88219"/>
              <a:gd name="adj2" fmla="val -30423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SF</a:t>
            </a:r>
            <a:r>
              <a:rPr kumimoji="0" lang="en-US" sz="800" b="1" i="0" u="none" strike="noStrike" cap="none" normalizeH="0" baseline="0" dirty="0">
                <a:ln>
                  <a:noFill/>
                </a:ln>
                <a:solidFill>
                  <a:schemeClr val="tx1"/>
                </a:solidFill>
                <a:effectLst/>
                <a:latin typeface="Times New Roman" pitchFamily="16" charset="0"/>
                <a:ea typeface="MS Gothic" charset="-128"/>
              </a:rPr>
              <a:t>D Freeze</a:t>
            </a:r>
          </a:p>
        </p:txBody>
      </p:sp>
      <p:sp>
        <p:nvSpPr>
          <p:cNvPr id="161" name="Rectangle 160">
            <a:extLst>
              <a:ext uri="{FF2B5EF4-FFF2-40B4-BE49-F238E27FC236}">
                <a16:creationId xmlns:a16="http://schemas.microsoft.com/office/drawing/2014/main" id="{F91C410D-A0F8-489D-9873-3E5D0C80D27A}"/>
              </a:ext>
            </a:extLst>
          </p:cNvPr>
          <p:cNvSpPr/>
          <p:nvPr/>
        </p:nvSpPr>
        <p:spPr>
          <a:xfrm>
            <a:off x="5136613" y="3888529"/>
            <a:ext cx="1927894" cy="245673"/>
          </a:xfrm>
          <a:prstGeom prst="rect">
            <a:avLst/>
          </a:prstGeom>
          <a:gradFill flip="none" rotWithShape="1">
            <a:gsLst>
              <a:gs pos="0">
                <a:srgbClr val="FFFF00"/>
              </a:gs>
              <a:gs pos="0">
                <a:srgbClr val="FFFF00"/>
              </a:gs>
              <a:gs pos="0">
                <a:srgbClr val="FFFF00"/>
              </a:gs>
              <a:gs pos="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LB249</a:t>
            </a:r>
          </a:p>
        </p:txBody>
      </p:sp>
      <p:sp>
        <p:nvSpPr>
          <p:cNvPr id="163" name="Oval Callout 93">
            <a:extLst>
              <a:ext uri="{FF2B5EF4-FFF2-40B4-BE49-F238E27FC236}">
                <a16:creationId xmlns:a16="http://schemas.microsoft.com/office/drawing/2014/main" id="{A55DFAB0-5797-465C-B664-371760473364}"/>
              </a:ext>
            </a:extLst>
          </p:cNvPr>
          <p:cNvSpPr/>
          <p:nvPr/>
        </p:nvSpPr>
        <p:spPr bwMode="auto">
          <a:xfrm>
            <a:off x="4151784" y="4523237"/>
            <a:ext cx="1006530" cy="487541"/>
          </a:xfrm>
          <a:prstGeom prst="wedgeEllipseCallout">
            <a:avLst>
              <a:gd name="adj1" fmla="val 48514"/>
              <a:gd name="adj2" fmla="val -12909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LB240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recirc. </a:t>
            </a:r>
            <a:r>
              <a:rPr lang="en-US" sz="800" b="1" dirty="0" err="1">
                <a:solidFill>
                  <a:schemeClr val="tx1"/>
                </a:solidFill>
              </a:rPr>
              <a:t>init</a:t>
            </a:r>
            <a:endParaRPr kumimoji="0" lang="en-US" sz="800" b="1" i="0" u="none" strike="noStrike" cap="none" normalizeH="0" baseline="0" dirty="0">
              <a:ln>
                <a:noFill/>
              </a:ln>
              <a:solidFill>
                <a:schemeClr val="tx1"/>
              </a:solidFill>
              <a:effectLst/>
            </a:endParaRPr>
          </a:p>
        </p:txBody>
      </p:sp>
      <p:cxnSp>
        <p:nvCxnSpPr>
          <p:cNvPr id="164" name="Straight Connector 163">
            <a:extLst>
              <a:ext uri="{FF2B5EF4-FFF2-40B4-BE49-F238E27FC236}">
                <a16:creationId xmlns:a16="http://schemas.microsoft.com/office/drawing/2014/main" id="{52E32D23-69F6-49BA-9523-CDB5CBFEF3BF}"/>
              </a:ext>
            </a:extLst>
          </p:cNvPr>
          <p:cNvCxnSpPr/>
          <p:nvPr/>
        </p:nvCxnSpPr>
        <p:spPr bwMode="auto">
          <a:xfrm>
            <a:off x="5195919" y="4182700"/>
            <a:ext cx="2844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5" name="Oval Callout 93">
            <a:extLst>
              <a:ext uri="{FF2B5EF4-FFF2-40B4-BE49-F238E27FC236}">
                <a16:creationId xmlns:a16="http://schemas.microsoft.com/office/drawing/2014/main" id="{053659BB-C70B-464E-B908-B4640A2FBA93}"/>
              </a:ext>
            </a:extLst>
          </p:cNvPr>
          <p:cNvSpPr/>
          <p:nvPr/>
        </p:nvSpPr>
        <p:spPr bwMode="auto">
          <a:xfrm>
            <a:off x="5625420" y="4595398"/>
            <a:ext cx="1006530" cy="487541"/>
          </a:xfrm>
          <a:prstGeom prst="wedgeEllipseCallout">
            <a:avLst>
              <a:gd name="adj1" fmla="val 92428"/>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111" name="Isosceles Triangle 110">
            <a:extLst>
              <a:ext uri="{FF2B5EF4-FFF2-40B4-BE49-F238E27FC236}">
                <a16:creationId xmlns:a16="http://schemas.microsoft.com/office/drawing/2014/main" id="{DD1F662E-8959-49A4-88BE-5AE6F718E288}"/>
              </a:ext>
            </a:extLst>
          </p:cNvPr>
          <p:cNvSpPr>
            <a:spLocks noChangeArrowheads="1"/>
          </p:cNvSpPr>
          <p:nvPr/>
        </p:nvSpPr>
        <p:spPr bwMode="auto">
          <a:xfrm>
            <a:off x="7896200" y="3068960"/>
            <a:ext cx="228472" cy="222250"/>
          </a:xfrm>
          <a:prstGeom prst="triangle">
            <a:avLst>
              <a:gd name="adj" fmla="val 50000"/>
            </a:avLst>
          </a:prstGeom>
          <a:solidFill>
            <a:schemeClr val="accent5">
              <a:lumMod val="75000"/>
            </a:schemeClr>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7" name="Text Box 26">
            <a:extLst>
              <a:ext uri="{FF2B5EF4-FFF2-40B4-BE49-F238E27FC236}">
                <a16:creationId xmlns:a16="http://schemas.microsoft.com/office/drawing/2014/main" id="{1BB62CF0-E562-4410-9872-349190F1677A}"/>
              </a:ext>
            </a:extLst>
          </p:cNvPr>
          <p:cNvSpPr txBox="1">
            <a:spLocks noChangeArrowheads="1"/>
          </p:cNvSpPr>
          <p:nvPr/>
        </p:nvSpPr>
        <p:spPr bwMode="auto">
          <a:xfrm flipH="1">
            <a:off x="6754638" y="2655706"/>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3.0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01-2021</a:t>
            </a:r>
          </a:p>
          <a:p>
            <a:pPr algn="ctr"/>
            <a:r>
              <a:rPr lang="en-US" altLang="en-US" sz="600" dirty="0">
                <a:latin typeface="Arial" panose="020B0604020202020204" pitchFamily="34" charset="0"/>
                <a:cs typeface="Arial" panose="020B0604020202020204" pitchFamily="34" charset="0"/>
              </a:rPr>
              <a:t>Recirculation</a:t>
            </a:r>
          </a:p>
        </p:txBody>
      </p:sp>
      <p:sp>
        <p:nvSpPr>
          <p:cNvPr id="158" name="Isosceles Triangle 157">
            <a:extLst>
              <a:ext uri="{FF2B5EF4-FFF2-40B4-BE49-F238E27FC236}">
                <a16:creationId xmlns:a16="http://schemas.microsoft.com/office/drawing/2014/main" id="{1829E6D2-C959-48D2-9FC0-FFED226D051A}"/>
              </a:ext>
            </a:extLst>
          </p:cNvPr>
          <p:cNvSpPr>
            <a:spLocks noChangeArrowheads="1"/>
          </p:cNvSpPr>
          <p:nvPr/>
        </p:nvSpPr>
        <p:spPr bwMode="auto">
          <a:xfrm flipH="1">
            <a:off x="6953894" y="2436316"/>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grpSp>
        <p:nvGrpSpPr>
          <p:cNvPr id="3" name="Group 2">
            <a:extLst>
              <a:ext uri="{FF2B5EF4-FFF2-40B4-BE49-F238E27FC236}">
                <a16:creationId xmlns:a16="http://schemas.microsoft.com/office/drawing/2014/main" id="{28CF0915-8ED0-4994-B502-33D19ECAB01A}"/>
              </a:ext>
            </a:extLst>
          </p:cNvPr>
          <p:cNvGrpSpPr/>
          <p:nvPr/>
        </p:nvGrpSpPr>
        <p:grpSpPr>
          <a:xfrm>
            <a:off x="7668534" y="2425355"/>
            <a:ext cx="650149" cy="672139"/>
            <a:chOff x="7668534" y="2425355"/>
            <a:chExt cx="650149" cy="672139"/>
          </a:xfrm>
        </p:grpSpPr>
        <p:sp>
          <p:nvSpPr>
            <p:cNvPr id="159" name="Text Box 26">
              <a:extLst>
                <a:ext uri="{FF2B5EF4-FFF2-40B4-BE49-F238E27FC236}">
                  <a16:creationId xmlns:a16="http://schemas.microsoft.com/office/drawing/2014/main" id="{E8DE5F9A-9D3C-4C73-BFC7-EED51F4D1918}"/>
                </a:ext>
              </a:extLst>
            </p:cNvPr>
            <p:cNvSpPr txBox="1">
              <a:spLocks noChangeArrowheads="1"/>
            </p:cNvSpPr>
            <p:nvPr/>
          </p:nvSpPr>
          <p:spPr bwMode="auto">
            <a:xfrm flipH="1">
              <a:off x="7668534" y="2645309"/>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4.0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07-2021</a:t>
              </a:r>
            </a:p>
            <a:p>
              <a:pPr algn="ctr"/>
              <a:r>
                <a:rPr lang="en-US" altLang="en-US" sz="600" dirty="0">
                  <a:latin typeface="Arial" panose="020B0604020202020204" pitchFamily="34" charset="0"/>
                  <a:cs typeface="Arial" panose="020B0604020202020204" pitchFamily="34" charset="0"/>
                </a:rPr>
                <a:t>Recirculation</a:t>
              </a:r>
            </a:p>
          </p:txBody>
        </p:sp>
        <p:sp>
          <p:nvSpPr>
            <p:cNvPr id="160" name="Isosceles Triangle 159">
              <a:extLst>
                <a:ext uri="{FF2B5EF4-FFF2-40B4-BE49-F238E27FC236}">
                  <a16:creationId xmlns:a16="http://schemas.microsoft.com/office/drawing/2014/main" id="{3A3D8048-3EBA-46FE-9184-5444CD320345}"/>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dirty="0">
                <a:latin typeface="Arial" panose="020B0604020202020204" pitchFamily="34" charset="0"/>
                <a:cs typeface="Arial" panose="020B0604020202020204" pitchFamily="34" charset="0"/>
              </a:endParaRPr>
            </a:p>
          </p:txBody>
        </p:sp>
      </p:grpSp>
      <p:sp>
        <p:nvSpPr>
          <p:cNvPr id="162" name="Text Box 29">
            <a:extLst>
              <a:ext uri="{FF2B5EF4-FFF2-40B4-BE49-F238E27FC236}">
                <a16:creationId xmlns:a16="http://schemas.microsoft.com/office/drawing/2014/main" id="{4D338DF7-FA29-482B-919B-2A35726598BC}"/>
              </a:ext>
            </a:extLst>
          </p:cNvPr>
          <p:cNvSpPr txBox="1">
            <a:spLocks noChangeArrowheads="1"/>
          </p:cNvSpPr>
          <p:nvPr/>
        </p:nvSpPr>
        <p:spPr bwMode="auto">
          <a:xfrm flipH="1">
            <a:off x="7248128" y="3306149"/>
            <a:ext cx="1074295"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600" b="0" dirty="0"/>
              <a:t>.11az</a:t>
            </a:r>
            <a:br>
              <a:rPr lang="en-US" altLang="en-US" sz="600" b="0" dirty="0"/>
            </a:br>
            <a:r>
              <a:rPr lang="en-US" altLang="en-US" sz="600" b="0" dirty="0"/>
              <a:t> MDR and SA ballots</a:t>
            </a:r>
          </a:p>
          <a:p>
            <a:r>
              <a:rPr lang="en-US" altLang="en-US" sz="600" b="0" dirty="0"/>
              <a:t> 07-2021</a:t>
            </a:r>
          </a:p>
        </p:txBody>
      </p:sp>
      <p:sp>
        <p:nvSpPr>
          <p:cNvPr id="171" name="Isosceles Triangle 170">
            <a:extLst>
              <a:ext uri="{FF2B5EF4-FFF2-40B4-BE49-F238E27FC236}">
                <a16:creationId xmlns:a16="http://schemas.microsoft.com/office/drawing/2014/main" id="{DCC5BBF5-68C6-48CF-B621-AF59B163E79E}"/>
              </a:ext>
            </a:extLst>
          </p:cNvPr>
          <p:cNvSpPr>
            <a:spLocks noChangeArrowheads="1"/>
          </p:cNvSpPr>
          <p:nvPr/>
        </p:nvSpPr>
        <p:spPr bwMode="auto">
          <a:xfrm>
            <a:off x="10642354" y="2431553"/>
            <a:ext cx="228472"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72" name="Text Box 29">
            <a:extLst>
              <a:ext uri="{FF2B5EF4-FFF2-40B4-BE49-F238E27FC236}">
                <a16:creationId xmlns:a16="http://schemas.microsoft.com/office/drawing/2014/main" id="{A4BE7802-A5F3-45C9-B17C-6A16E32A1182}"/>
              </a:ext>
            </a:extLst>
          </p:cNvPr>
          <p:cNvSpPr txBox="1">
            <a:spLocks noChangeArrowheads="1"/>
          </p:cNvSpPr>
          <p:nvPr/>
        </p:nvSpPr>
        <p:spPr bwMode="auto">
          <a:xfrm flipH="1">
            <a:off x="10356796" y="2691938"/>
            <a:ext cx="79958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700" b="0" dirty="0"/>
              <a:t>Publication</a:t>
            </a:r>
          </a:p>
        </p:txBody>
      </p:sp>
      <p:sp>
        <p:nvSpPr>
          <p:cNvPr id="168" name="Rectangle 167">
            <a:extLst>
              <a:ext uri="{FF2B5EF4-FFF2-40B4-BE49-F238E27FC236}">
                <a16:creationId xmlns:a16="http://schemas.microsoft.com/office/drawing/2014/main" id="{A6609AD8-0BD0-4DE6-98A2-627D5F941659}"/>
              </a:ext>
            </a:extLst>
          </p:cNvPr>
          <p:cNvSpPr/>
          <p:nvPr/>
        </p:nvSpPr>
        <p:spPr>
          <a:xfrm>
            <a:off x="7055129" y="3890741"/>
            <a:ext cx="1037171" cy="241084"/>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LB253</a:t>
            </a:r>
          </a:p>
        </p:txBody>
      </p:sp>
      <p:sp>
        <p:nvSpPr>
          <p:cNvPr id="173" name="Rectangle 172">
            <a:extLst>
              <a:ext uri="{FF2B5EF4-FFF2-40B4-BE49-F238E27FC236}">
                <a16:creationId xmlns:a16="http://schemas.microsoft.com/office/drawing/2014/main" id="{F4CFBCF5-0562-4CD1-8BE5-1D5BE737664D}"/>
              </a:ext>
            </a:extLst>
          </p:cNvPr>
          <p:cNvSpPr/>
          <p:nvPr/>
        </p:nvSpPr>
        <p:spPr>
          <a:xfrm>
            <a:off x="9201477" y="3888407"/>
            <a:ext cx="777965" cy="248328"/>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2</a:t>
            </a:r>
            <a:r>
              <a:rPr lang="en-US" sz="1100" baseline="30000" dirty="0">
                <a:solidFill>
                  <a:schemeClr val="tx1"/>
                </a:solidFill>
              </a:rPr>
              <a:t>nd</a:t>
            </a:r>
            <a:r>
              <a:rPr lang="en-US" sz="1100" dirty="0">
                <a:solidFill>
                  <a:schemeClr val="tx1"/>
                </a:solidFill>
              </a:rPr>
              <a:t> SA</a:t>
            </a:r>
          </a:p>
        </p:txBody>
      </p:sp>
      <p:sp>
        <p:nvSpPr>
          <p:cNvPr id="169" name="Rectangle 168">
            <a:extLst>
              <a:ext uri="{FF2B5EF4-FFF2-40B4-BE49-F238E27FC236}">
                <a16:creationId xmlns:a16="http://schemas.microsoft.com/office/drawing/2014/main" id="{8200F9A2-67E5-4987-9546-12211A6042BD}"/>
              </a:ext>
            </a:extLst>
          </p:cNvPr>
          <p:cNvSpPr/>
          <p:nvPr/>
        </p:nvSpPr>
        <p:spPr>
          <a:xfrm>
            <a:off x="7323995" y="3645563"/>
            <a:ext cx="716220" cy="243918"/>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MDR</a:t>
            </a:r>
          </a:p>
        </p:txBody>
      </p:sp>
      <p:sp>
        <p:nvSpPr>
          <p:cNvPr id="62" name="Rectangle 61">
            <a:extLst>
              <a:ext uri="{FF2B5EF4-FFF2-40B4-BE49-F238E27FC236}">
                <a16:creationId xmlns:a16="http://schemas.microsoft.com/office/drawing/2014/main" id="{02C6E214-6D3E-41BA-9208-3834DA86B95B}"/>
              </a:ext>
            </a:extLst>
          </p:cNvPr>
          <p:cNvSpPr/>
          <p:nvPr/>
        </p:nvSpPr>
        <p:spPr>
          <a:xfrm>
            <a:off x="8475419" y="3889351"/>
            <a:ext cx="879000" cy="247570"/>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1</a:t>
            </a:r>
            <a:r>
              <a:rPr lang="en-US" sz="1100" baseline="30000" dirty="0">
                <a:solidFill>
                  <a:schemeClr val="tx1"/>
                </a:solidFill>
              </a:rPr>
              <a:t>st</a:t>
            </a:r>
            <a:r>
              <a:rPr lang="en-US" sz="1100" dirty="0">
                <a:solidFill>
                  <a:schemeClr val="tx1"/>
                </a:solidFill>
              </a:rPr>
              <a:t> SA</a:t>
            </a:r>
          </a:p>
        </p:txBody>
      </p:sp>
      <p:sp>
        <p:nvSpPr>
          <p:cNvPr id="170" name="Rectangle 169">
            <a:extLst>
              <a:ext uri="{FF2B5EF4-FFF2-40B4-BE49-F238E27FC236}">
                <a16:creationId xmlns:a16="http://schemas.microsoft.com/office/drawing/2014/main" id="{67AF27AE-0EAD-4603-A050-028DEEF65666}"/>
              </a:ext>
            </a:extLst>
          </p:cNvPr>
          <p:cNvSpPr/>
          <p:nvPr/>
        </p:nvSpPr>
        <p:spPr>
          <a:xfrm>
            <a:off x="8040216" y="3890636"/>
            <a:ext cx="446793"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000" dirty="0">
                <a:solidFill>
                  <a:schemeClr val="tx1"/>
                </a:solidFill>
              </a:rPr>
              <a:t>LB 255</a:t>
            </a:r>
          </a:p>
        </p:txBody>
      </p:sp>
      <p:sp>
        <p:nvSpPr>
          <p:cNvPr id="64" name="Oval Callout 93">
            <a:extLst>
              <a:ext uri="{FF2B5EF4-FFF2-40B4-BE49-F238E27FC236}">
                <a16:creationId xmlns:a16="http://schemas.microsoft.com/office/drawing/2014/main" id="{A65DD93F-BB47-4E8E-8821-C6F5E935C5A2}"/>
              </a:ext>
            </a:extLst>
          </p:cNvPr>
          <p:cNvSpPr/>
          <p:nvPr/>
        </p:nvSpPr>
        <p:spPr bwMode="auto">
          <a:xfrm>
            <a:off x="8707022" y="2832100"/>
            <a:ext cx="1158306" cy="487541"/>
          </a:xfrm>
          <a:prstGeom prst="wedgeEllipseCallout">
            <a:avLst>
              <a:gd name="adj1" fmla="val -71339"/>
              <a:gd name="adj2" fmla="val 116380"/>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No changes made, in preparation to SA ballot</a:t>
            </a:r>
            <a:endParaRPr kumimoji="0" lang="en-US" sz="800" b="1" i="0" u="none" strike="noStrike" cap="none" normalizeH="0" baseline="0" dirty="0">
              <a:ln>
                <a:noFill/>
              </a:ln>
              <a:solidFill>
                <a:schemeClr val="tx1"/>
              </a:solidFill>
              <a:effectLst/>
            </a:endParaRPr>
          </a:p>
        </p:txBody>
      </p:sp>
      <p:grpSp>
        <p:nvGrpSpPr>
          <p:cNvPr id="66" name="Group 65">
            <a:extLst>
              <a:ext uri="{FF2B5EF4-FFF2-40B4-BE49-F238E27FC236}">
                <a16:creationId xmlns:a16="http://schemas.microsoft.com/office/drawing/2014/main" id="{3F65A8A0-3EEF-4C41-BB52-29E8E9A84FF5}"/>
              </a:ext>
            </a:extLst>
          </p:cNvPr>
          <p:cNvGrpSpPr/>
          <p:nvPr/>
        </p:nvGrpSpPr>
        <p:grpSpPr>
          <a:xfrm>
            <a:off x="8987553" y="2424078"/>
            <a:ext cx="650149" cy="395140"/>
            <a:chOff x="7668534" y="2425355"/>
            <a:chExt cx="650149" cy="395140"/>
          </a:xfrm>
        </p:grpSpPr>
        <p:sp>
          <p:nvSpPr>
            <p:cNvPr id="67" name="Text Box 26">
              <a:extLst>
                <a:ext uri="{FF2B5EF4-FFF2-40B4-BE49-F238E27FC236}">
                  <a16:creationId xmlns:a16="http://schemas.microsoft.com/office/drawing/2014/main" id="{3A6F5E8C-33B1-424C-8B0A-C9CE3A7C87F2}"/>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a:t>
              </a:r>
              <a:r>
                <a:rPr lang="en-US" altLang="en-US" sz="600" baseline="30000" dirty="0">
                  <a:latin typeface="Arial" panose="020B0604020202020204" pitchFamily="34" charset="0"/>
                  <a:cs typeface="Arial" panose="020B0604020202020204" pitchFamily="34" charset="0"/>
                </a:rPr>
                <a:t>st</a:t>
              </a:r>
              <a:r>
                <a:rPr lang="en-US" altLang="en-US" sz="600" dirty="0">
                  <a:latin typeface="Arial" panose="020B0604020202020204" pitchFamily="34" charset="0"/>
                  <a:cs typeface="Arial" panose="020B0604020202020204" pitchFamily="34" charset="0"/>
                </a:rPr>
                <a:t> SA comp.</a:t>
              </a:r>
            </a:p>
          </p:txBody>
        </p:sp>
        <p:sp>
          <p:nvSpPr>
            <p:cNvPr id="68" name="Isosceles Triangle 67">
              <a:extLst>
                <a:ext uri="{FF2B5EF4-FFF2-40B4-BE49-F238E27FC236}">
                  <a16:creationId xmlns:a16="http://schemas.microsoft.com/office/drawing/2014/main" id="{6042DA1B-4AB9-4785-9E8D-B31232BAC7DF}"/>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grpSp>
        <p:nvGrpSpPr>
          <p:cNvPr id="69" name="Group 68">
            <a:extLst>
              <a:ext uri="{FF2B5EF4-FFF2-40B4-BE49-F238E27FC236}">
                <a16:creationId xmlns:a16="http://schemas.microsoft.com/office/drawing/2014/main" id="{1B5376F2-543E-4B6C-8A7A-2DF2B9112520}"/>
              </a:ext>
            </a:extLst>
          </p:cNvPr>
          <p:cNvGrpSpPr/>
          <p:nvPr/>
        </p:nvGrpSpPr>
        <p:grpSpPr>
          <a:xfrm>
            <a:off x="9622315" y="2404168"/>
            <a:ext cx="650149" cy="395140"/>
            <a:chOff x="7668534" y="2425355"/>
            <a:chExt cx="650149" cy="395140"/>
          </a:xfrm>
        </p:grpSpPr>
        <p:sp>
          <p:nvSpPr>
            <p:cNvPr id="70" name="Text Box 26">
              <a:extLst>
                <a:ext uri="{FF2B5EF4-FFF2-40B4-BE49-F238E27FC236}">
                  <a16:creationId xmlns:a16="http://schemas.microsoft.com/office/drawing/2014/main" id="{BD436B5B-D98D-4061-A4C3-867D87BE0C8A}"/>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2</a:t>
              </a:r>
              <a:r>
                <a:rPr lang="en-US" altLang="en-US" sz="600" baseline="30000" dirty="0">
                  <a:latin typeface="Arial" panose="020B0604020202020204" pitchFamily="34" charset="0"/>
                  <a:cs typeface="Arial" panose="020B0604020202020204" pitchFamily="34" charset="0"/>
                </a:rPr>
                <a:t>nd</a:t>
              </a:r>
              <a:r>
                <a:rPr lang="en-US" altLang="en-US" sz="600" dirty="0">
                  <a:latin typeface="Arial" panose="020B0604020202020204" pitchFamily="34" charset="0"/>
                  <a:cs typeface="Arial" panose="020B0604020202020204" pitchFamily="34" charset="0"/>
                </a:rPr>
                <a:t> SA comp.</a:t>
              </a:r>
            </a:p>
          </p:txBody>
        </p:sp>
        <p:sp>
          <p:nvSpPr>
            <p:cNvPr id="71" name="Isosceles Triangle 70">
              <a:extLst>
                <a:ext uri="{FF2B5EF4-FFF2-40B4-BE49-F238E27FC236}">
                  <a16:creationId xmlns:a16="http://schemas.microsoft.com/office/drawing/2014/main" id="{4F7733D1-90D3-4856-B0BE-13784629A0C6}"/>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sp>
        <p:nvSpPr>
          <p:cNvPr id="72" name="Oval Callout 93">
            <a:extLst>
              <a:ext uri="{FF2B5EF4-FFF2-40B4-BE49-F238E27FC236}">
                <a16:creationId xmlns:a16="http://schemas.microsoft.com/office/drawing/2014/main" id="{CBA96F00-1BC6-4FFC-B12C-EF9D4C9389ED}"/>
              </a:ext>
            </a:extLst>
          </p:cNvPr>
          <p:cNvSpPr/>
          <p:nvPr/>
        </p:nvSpPr>
        <p:spPr bwMode="auto">
          <a:xfrm>
            <a:off x="6699206" y="4599096"/>
            <a:ext cx="1006530" cy="487541"/>
          </a:xfrm>
          <a:prstGeom prst="wedgeEllipseCallout">
            <a:avLst>
              <a:gd name="adj1" fmla="val 81391"/>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9637498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C80D5-7CFF-4B62-98D5-9DC5EBE99966}"/>
              </a:ext>
            </a:extLst>
          </p:cNvPr>
          <p:cNvSpPr>
            <a:spLocks noGrp="1"/>
          </p:cNvSpPr>
          <p:nvPr>
            <p:ph type="title"/>
          </p:nvPr>
        </p:nvSpPr>
        <p:spPr/>
        <p:txBody>
          <a:bodyPr/>
          <a:lstStyle/>
          <a:p>
            <a:r>
              <a:rPr lang="en-US" dirty="0"/>
              <a:t>LB255 Status</a:t>
            </a:r>
          </a:p>
        </p:txBody>
      </p:sp>
      <p:sp>
        <p:nvSpPr>
          <p:cNvPr id="3" name="Content Placeholder 2">
            <a:extLst>
              <a:ext uri="{FF2B5EF4-FFF2-40B4-BE49-F238E27FC236}">
                <a16:creationId xmlns:a16="http://schemas.microsoft.com/office/drawing/2014/main" id="{6E18503E-0A44-41E5-9ECC-BB9AA09BA977}"/>
              </a:ext>
            </a:extLst>
          </p:cNvPr>
          <p:cNvSpPr>
            <a:spLocks noGrp="1"/>
          </p:cNvSpPr>
          <p:nvPr>
            <p:ph idx="1"/>
          </p:nvPr>
        </p:nvSpPr>
        <p:spPr>
          <a:xfrm>
            <a:off x="914401" y="1628801"/>
            <a:ext cx="10361084" cy="4465614"/>
          </a:xfrm>
        </p:spPr>
        <p:txBody>
          <a:bodyPr/>
          <a:lstStyle/>
          <a:p>
            <a:pPr>
              <a:buFont typeface="Arial" panose="020B0604020202020204" pitchFamily="34" charset="0"/>
              <a:buChar char="•"/>
            </a:pPr>
            <a:r>
              <a:rPr lang="en-US" dirty="0"/>
              <a:t>P802.11az draft D4.0 is now available on the member’s area </a:t>
            </a:r>
            <a:r>
              <a:rPr lang="en-US" dirty="0">
                <a:hlinkClick r:id="rId2"/>
              </a:rPr>
              <a:t>here</a:t>
            </a:r>
            <a:endParaRPr lang="en-US" dirty="0"/>
          </a:p>
          <a:p>
            <a:pPr>
              <a:buFont typeface="Arial" panose="020B0604020202020204" pitchFamily="34" charset="0"/>
              <a:buChar char="•"/>
            </a:pPr>
            <a:r>
              <a:rPr lang="en-US" dirty="0">
                <a:hlinkClick r:id="rId3"/>
              </a:rPr>
              <a:t>LB255</a:t>
            </a:r>
            <a:r>
              <a:rPr lang="en-US" dirty="0"/>
              <a:t> opened Monday Aug. 23</a:t>
            </a:r>
            <a:r>
              <a:rPr lang="en-US" baseline="30000" dirty="0"/>
              <a:t>rd</a:t>
            </a:r>
            <a:r>
              <a:rPr lang="en-US" dirty="0"/>
              <a:t> and closes Tue. Sep. 7</a:t>
            </a:r>
            <a:r>
              <a:rPr lang="en-US" baseline="30000" dirty="0"/>
              <a:t>th</a:t>
            </a:r>
            <a:r>
              <a:rPr lang="en-US" dirty="0"/>
              <a:t> </a:t>
            </a:r>
          </a:p>
          <a:p>
            <a:pPr>
              <a:buFont typeface="Arial" panose="020B0604020202020204" pitchFamily="34" charset="0"/>
              <a:buChar char="•"/>
            </a:pPr>
            <a:r>
              <a:rPr lang="en-US" dirty="0"/>
              <a:t>SA Ballot poll formed </a:t>
            </a:r>
          </a:p>
          <a:p>
            <a:pPr>
              <a:buFont typeface="Arial" panose="020B0604020202020204" pitchFamily="34" charset="0"/>
              <a:buChar char="•"/>
            </a:pPr>
            <a:r>
              <a:rPr lang="en-US" dirty="0"/>
              <a:t>To go to SA Ballot following requirement needs to be met:</a:t>
            </a:r>
          </a:p>
          <a:p>
            <a:pPr lvl="1">
              <a:buFont typeface="Arial" panose="020B0604020202020204" pitchFamily="34" charset="0"/>
              <a:buChar char="•"/>
            </a:pPr>
            <a:r>
              <a:rPr lang="en-US" dirty="0"/>
              <a:t>Sufficient return rate</a:t>
            </a:r>
          </a:p>
          <a:p>
            <a:pPr lvl="1">
              <a:buFont typeface="Arial" panose="020B0604020202020204" pitchFamily="34" charset="0"/>
              <a:buChar char="•"/>
            </a:pPr>
            <a:r>
              <a:rPr lang="en-US" dirty="0"/>
              <a:t>Sufficient approval rate</a:t>
            </a:r>
          </a:p>
          <a:p>
            <a:pPr lvl="1">
              <a:buFont typeface="Arial" panose="020B0604020202020204" pitchFamily="34" charset="0"/>
              <a:buChar char="•"/>
            </a:pPr>
            <a:r>
              <a:rPr lang="en-US" dirty="0"/>
              <a:t>No changes to the draft for one cycle </a:t>
            </a:r>
          </a:p>
          <a:p>
            <a:pPr>
              <a:buFont typeface="Arial" panose="020B0604020202020204" pitchFamily="34" charset="0"/>
              <a:buChar char="•"/>
            </a:pPr>
            <a:endParaRPr lang="en-US" dirty="0"/>
          </a:p>
          <a:p>
            <a:pPr>
              <a:buFont typeface="Arial" panose="020B0604020202020204" pitchFamily="34" charset="0"/>
              <a:buChar char="•"/>
            </a:pPr>
            <a:endParaRPr lang="en-US" dirty="0"/>
          </a:p>
          <a:p>
            <a:endParaRPr lang="en-US" dirty="0"/>
          </a:p>
        </p:txBody>
      </p:sp>
      <p:sp>
        <p:nvSpPr>
          <p:cNvPr id="4" name="Slide Number Placeholder 3">
            <a:extLst>
              <a:ext uri="{FF2B5EF4-FFF2-40B4-BE49-F238E27FC236}">
                <a16:creationId xmlns:a16="http://schemas.microsoft.com/office/drawing/2014/main" id="{5362690B-980F-4524-BA27-109DA6A8AF7A}"/>
              </a:ext>
            </a:extLst>
          </p:cNvPr>
          <p:cNvSpPr>
            <a:spLocks noGrp="1"/>
          </p:cNvSpPr>
          <p:nvPr>
            <p:ph type="sldNum" idx="12"/>
          </p:nvPr>
        </p:nvSpPr>
        <p:spPr/>
        <p:txBody>
          <a:bodyPr/>
          <a:lstStyle/>
          <a:p>
            <a:r>
              <a:rPr lang="en-GB"/>
              <a:t>Slide </a:t>
            </a:r>
            <a:fld id="{440F5867-744E-4AA6-B0ED-4C44D2DFBB7B}" type="slidenum">
              <a:rPr lang="en-GB" smtClean="0"/>
              <a:pPr/>
              <a:t>66</a:t>
            </a:fld>
            <a:endParaRPr lang="en-GB" dirty="0"/>
          </a:p>
        </p:txBody>
      </p:sp>
      <p:sp>
        <p:nvSpPr>
          <p:cNvPr id="5" name="Footer Placeholder 4">
            <a:extLst>
              <a:ext uri="{FF2B5EF4-FFF2-40B4-BE49-F238E27FC236}">
                <a16:creationId xmlns:a16="http://schemas.microsoft.com/office/drawing/2014/main" id="{74F65320-83A3-4613-B67C-E99E9DDCA5D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351CBF4-772D-405F-8F62-05C0B7D127F0}"/>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0899758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23AE1-C0EC-4FA7-872A-4BFB9E159382}"/>
              </a:ext>
            </a:extLst>
          </p:cNvPr>
          <p:cNvSpPr>
            <a:spLocks noGrp="1"/>
          </p:cNvSpPr>
          <p:nvPr>
            <p:ph type="title"/>
          </p:nvPr>
        </p:nvSpPr>
        <p:spPr/>
        <p:txBody>
          <a:bodyPr/>
          <a:lstStyle/>
          <a:p>
            <a:r>
              <a:rPr lang="en-US" dirty="0"/>
              <a:t>What’s Next </a:t>
            </a:r>
          </a:p>
        </p:txBody>
      </p:sp>
      <p:sp>
        <p:nvSpPr>
          <p:cNvPr id="3" name="Content Placeholder 2">
            <a:extLst>
              <a:ext uri="{FF2B5EF4-FFF2-40B4-BE49-F238E27FC236}">
                <a16:creationId xmlns:a16="http://schemas.microsoft.com/office/drawing/2014/main" id="{740F3075-7AC6-45B7-A843-B2FD4DAFB7E6}"/>
              </a:ext>
            </a:extLst>
          </p:cNvPr>
          <p:cNvSpPr>
            <a:spLocks noGrp="1"/>
          </p:cNvSpPr>
          <p:nvPr>
            <p:ph idx="1"/>
          </p:nvPr>
        </p:nvSpPr>
        <p:spPr/>
        <p:txBody>
          <a:bodyPr/>
          <a:lstStyle/>
          <a:p>
            <a:pPr>
              <a:buFont typeface="Arial" panose="020B0604020202020204" pitchFamily="34" charset="0"/>
              <a:buChar char="•"/>
            </a:pPr>
            <a:r>
              <a:rPr lang="en-US" dirty="0"/>
              <a:t>LB255 completes Sep. 7</a:t>
            </a:r>
            <a:r>
              <a:rPr lang="en-US" baseline="30000" dirty="0"/>
              <a:t>th</a:t>
            </a:r>
            <a:r>
              <a:rPr lang="en-US" dirty="0"/>
              <a:t>  23:59 - TG Editors generate CR DB</a:t>
            </a:r>
          </a:p>
          <a:p>
            <a:pPr>
              <a:buFont typeface="Arial" panose="020B0604020202020204" pitchFamily="34" charset="0"/>
              <a:buChar char="•"/>
            </a:pPr>
            <a:r>
              <a:rPr lang="en-US" dirty="0"/>
              <a:t>Sep. 9</a:t>
            </a:r>
            <a:r>
              <a:rPr lang="en-US" baseline="30000" dirty="0"/>
              <a:t>th</a:t>
            </a:r>
            <a:r>
              <a:rPr lang="en-US" dirty="0"/>
              <a:t> next call review the results and to extent possible the do CR assignment – to extended needed.</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B0384F59-6471-4BD9-BEDE-54C622E2A771}"/>
              </a:ext>
            </a:extLst>
          </p:cNvPr>
          <p:cNvSpPr>
            <a:spLocks noGrp="1"/>
          </p:cNvSpPr>
          <p:nvPr>
            <p:ph type="sldNum" idx="12"/>
          </p:nvPr>
        </p:nvSpPr>
        <p:spPr/>
        <p:txBody>
          <a:bodyPr/>
          <a:lstStyle/>
          <a:p>
            <a:r>
              <a:rPr lang="en-GB"/>
              <a:t>Slide </a:t>
            </a:r>
            <a:fld id="{440F5867-744E-4AA6-B0ED-4C44D2DFBB7B}" type="slidenum">
              <a:rPr lang="en-GB" smtClean="0"/>
              <a:pPr/>
              <a:t>67</a:t>
            </a:fld>
            <a:endParaRPr lang="en-GB" dirty="0"/>
          </a:p>
        </p:txBody>
      </p:sp>
      <p:sp>
        <p:nvSpPr>
          <p:cNvPr id="5" name="Footer Placeholder 4">
            <a:extLst>
              <a:ext uri="{FF2B5EF4-FFF2-40B4-BE49-F238E27FC236}">
                <a16:creationId xmlns:a16="http://schemas.microsoft.com/office/drawing/2014/main" id="{979EAFF7-6FDB-4D2F-B876-EEF35D81E60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8AC07AA-248C-41D5-A8A5-581CEF9F256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28105011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93B6-3243-4D59-A348-CCF04BE0A347}"/>
              </a:ext>
            </a:extLst>
          </p:cNvPr>
          <p:cNvSpPr>
            <a:spLocks noGrp="1"/>
          </p:cNvSpPr>
          <p:nvPr>
            <p:ph type="title"/>
          </p:nvPr>
        </p:nvSpPr>
        <p:spPr/>
        <p:txBody>
          <a:bodyPr/>
          <a:lstStyle/>
          <a:p>
            <a:r>
              <a:rPr lang="en-US" dirty="0"/>
              <a:t>Scheduled telecons</a:t>
            </a:r>
          </a:p>
        </p:txBody>
      </p:sp>
      <p:sp>
        <p:nvSpPr>
          <p:cNvPr id="3" name="Content Placeholder 2">
            <a:extLst>
              <a:ext uri="{FF2B5EF4-FFF2-40B4-BE49-F238E27FC236}">
                <a16:creationId xmlns:a16="http://schemas.microsoft.com/office/drawing/2014/main" id="{F30A83CA-58D9-452A-AACC-13EE929DB1E6}"/>
              </a:ext>
            </a:extLst>
          </p:cNvPr>
          <p:cNvSpPr>
            <a:spLocks noGrp="1"/>
          </p:cNvSpPr>
          <p:nvPr>
            <p:ph idx="1"/>
          </p:nvPr>
        </p:nvSpPr>
        <p:spPr>
          <a:xfrm>
            <a:off x="839416" y="1751015"/>
            <a:ext cx="10729192" cy="4343400"/>
          </a:xfrm>
        </p:spPr>
        <p:txBody>
          <a:bodyPr/>
          <a:lstStyle/>
          <a:p>
            <a:pPr>
              <a:buFont typeface="Arial" panose="020B0604020202020204" pitchFamily="34" charset="0"/>
              <a:buChar char="•"/>
            </a:pPr>
            <a:r>
              <a:rPr lang="en-US" altLang="en-US" sz="2000" b="0" dirty="0"/>
              <a:t>Sep. </a:t>
            </a:r>
            <a:r>
              <a:rPr lang="en-US" altLang="en-US" sz="2000" b="0"/>
              <a:t>9</a:t>
            </a:r>
            <a:r>
              <a:rPr lang="en-US" altLang="en-US" sz="2000" b="0" dirty="0"/>
              <a:t>	Thu. 	12:00 – 14:00 ET</a:t>
            </a:r>
          </a:p>
          <a:p>
            <a:pPr marL="0" indent="0"/>
            <a:endParaRPr lang="en-US" altLang="en-US" sz="1600" b="0" dirty="0"/>
          </a:p>
          <a:p>
            <a:pPr marL="0" indent="0"/>
            <a:r>
              <a:rPr lang="en-US" altLang="en-US" sz="1800" b="0" dirty="0"/>
              <a:t>+ </a:t>
            </a:r>
            <a:r>
              <a:rPr lang="en-US" altLang="en-US" sz="1800" b="0" dirty="0" err="1"/>
              <a:t>TGaz</a:t>
            </a:r>
            <a:r>
              <a:rPr lang="en-US" altLang="en-US" sz="1800" b="0" dirty="0"/>
              <a:t> Plenary (motion) meeting.</a:t>
            </a:r>
          </a:p>
        </p:txBody>
      </p:sp>
      <p:sp>
        <p:nvSpPr>
          <p:cNvPr id="4" name="Slide Number Placeholder 3">
            <a:extLst>
              <a:ext uri="{FF2B5EF4-FFF2-40B4-BE49-F238E27FC236}">
                <a16:creationId xmlns:a16="http://schemas.microsoft.com/office/drawing/2014/main" id="{C42C2128-FBFD-4CC0-AF0E-C8D3A3A3AF7C}"/>
              </a:ext>
            </a:extLst>
          </p:cNvPr>
          <p:cNvSpPr>
            <a:spLocks noGrp="1"/>
          </p:cNvSpPr>
          <p:nvPr>
            <p:ph type="sldNum" idx="12"/>
          </p:nvPr>
        </p:nvSpPr>
        <p:spPr/>
        <p:txBody>
          <a:bodyPr/>
          <a:lstStyle/>
          <a:p>
            <a:r>
              <a:rPr lang="en-GB"/>
              <a:t>Slide </a:t>
            </a:r>
            <a:fld id="{440F5867-744E-4AA6-B0ED-4C44D2DFBB7B}" type="slidenum">
              <a:rPr lang="en-GB" smtClean="0"/>
              <a:pPr/>
              <a:t>68</a:t>
            </a:fld>
            <a:endParaRPr lang="en-GB" dirty="0"/>
          </a:p>
        </p:txBody>
      </p:sp>
      <p:sp>
        <p:nvSpPr>
          <p:cNvPr id="5" name="Footer Placeholder 4">
            <a:extLst>
              <a:ext uri="{FF2B5EF4-FFF2-40B4-BE49-F238E27FC236}">
                <a16:creationId xmlns:a16="http://schemas.microsoft.com/office/drawing/2014/main" id="{3729A0E8-DECD-44DF-BD16-767526C65A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AF5C31B-C59D-46E5-B2DC-5EE1CD0A161F}"/>
              </a:ext>
            </a:extLst>
          </p:cNvPr>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2609655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207133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66935"/>
          </a:xfrm>
        </p:spPr>
        <p:txBody>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dirty="0"/>
          </a:p>
        </p:txBody>
      </p:sp>
      <p:sp>
        <p:nvSpPr>
          <p:cNvPr id="3" name="Content Placeholder 2"/>
          <p:cNvSpPr>
            <a:spLocks noGrp="1"/>
          </p:cNvSpPr>
          <p:nvPr>
            <p:ph idx="1"/>
          </p:nvPr>
        </p:nvSpPr>
        <p:spPr>
          <a:xfrm>
            <a:off x="551384" y="1340768"/>
            <a:ext cx="11233248" cy="4753647"/>
          </a:xfrm>
        </p:spPr>
        <p:txBody>
          <a:bodyPr/>
          <a:lstStyle/>
          <a:p>
            <a:pPr marL="0" lvl="0" indent="0" defTabSz="914400" eaLnBrk="0" hangingPunct="0">
              <a:lnSpc>
                <a:spcPct val="80000"/>
              </a:lnSpc>
              <a:spcBef>
                <a:spcPct val="20000"/>
              </a:spcBef>
              <a:spcAft>
                <a:spcPct val="30000"/>
              </a:spcAft>
              <a:buClr>
                <a:srgbClr val="CC3300"/>
              </a:buClr>
              <a:buSzPct val="50000"/>
            </a:pPr>
            <a:r>
              <a:rPr lang="en-US" altLang="en-US" sz="1800" dirty="0">
                <a:latin typeface="Calibri" panose="020F0502020204030204" pitchFamily="34" charset="0"/>
                <a:cs typeface="Calibri" panose="020F0502020204030204" pitchFamily="34" charset="0"/>
              </a:rPr>
              <a:t>The IEEE-SA strongly recommends that at each WG meeting the chair or a designee:</a:t>
            </a:r>
            <a:endParaRPr lang="en-US" altLang="en-US" sz="1800" b="0" dirty="0">
              <a:latin typeface="Calibri" panose="020F0502020204030204" pitchFamily="34" charset="0"/>
              <a:cs typeface="Calibri" panose="020F0502020204030204" pitchFamily="34" charset="0"/>
            </a:endParaRP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defTabSz="914400" eaLnBrk="0" hangingPunct="0">
              <a:lnSpc>
                <a:spcPct val="8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defTabSz="914400" eaLnBrk="0" hangingPunct="0">
              <a:lnSpc>
                <a:spcPct val="20000"/>
              </a:lnSpc>
              <a:spcBef>
                <a:spcPct val="20000"/>
              </a:spcBef>
              <a:buClr>
                <a:srgbClr val="CC3300"/>
              </a:buClr>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defTabSz="914400" eaLnBrk="0" hangingPunct="0">
              <a:lnSpc>
                <a:spcPct val="80000"/>
              </a:lnSpc>
              <a:spcBef>
                <a:spcPct val="20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defTabSz="914400" eaLnBrk="0" hangingPunct="0">
              <a:lnSpc>
                <a:spcPct val="80000"/>
              </a:lnSpc>
              <a:spcBef>
                <a:spcPct val="20000"/>
              </a:spcBef>
              <a:buClr>
                <a:srgbClr val="CC3300"/>
              </a:buClr>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defTabSz="914400" eaLnBrk="0" hangingPunct="0">
              <a:lnSpc>
                <a:spcPct val="80000"/>
              </a:lnSpc>
              <a:spcBef>
                <a:spcPct val="5000"/>
              </a:spcBef>
              <a:buClr>
                <a:srgbClr val="CC3300"/>
              </a:buClr>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defTabSz="914400" eaLnBrk="0" hangingPunct="0">
              <a:lnSpc>
                <a:spcPct val="80000"/>
              </a:lnSpc>
              <a:spcBef>
                <a:spcPct val="5000"/>
              </a:spcBef>
              <a:buClr>
                <a:srgbClr val="CC3300"/>
              </a:buClr>
              <a:buSzPct val="50000"/>
            </a:pPr>
            <a:endParaRPr lang="en-US" altLang="en-US" sz="1400" dirty="0">
              <a:latin typeface="Calibri" panose="020F0502020204030204" pitchFamily="34" charset="0"/>
              <a:cs typeface="Calibri" panose="020F0502020204030204" pitchFamily="34" charset="0"/>
            </a:endParaRPr>
          </a:p>
          <a:p>
            <a:pPr lvl="1" defTabSz="914400" eaLnBrk="0" hangingPunct="0">
              <a:lnSpc>
                <a:spcPct val="80000"/>
              </a:lnSpc>
              <a:spcBef>
                <a:spcPct val="5000"/>
              </a:spcBef>
              <a:buClr>
                <a:srgbClr val="CC3300"/>
              </a:buClr>
              <a:buSzPct val="50000"/>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23753097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70</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29006079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62001"/>
          </a:xfrm>
        </p:spPr>
        <p:txBody>
          <a:bodyPr/>
          <a:lstStyle/>
          <a:p>
            <a:r>
              <a:rPr lang="en-US" altLang="en-US" dirty="0" err="1">
                <a:solidFill>
                  <a:schemeClr val="tx2"/>
                </a:solidFill>
              </a:rPr>
              <a:t>TGaz</a:t>
            </a:r>
            <a:r>
              <a:rPr lang="en-US" altLang="en-US" dirty="0">
                <a:solidFill>
                  <a:schemeClr val="tx2"/>
                </a:solidFill>
              </a:rPr>
              <a:t> Sep. 9</a:t>
            </a:r>
            <a:r>
              <a:rPr lang="en-US" altLang="en-US" baseline="30000" dirty="0">
                <a:solidFill>
                  <a:schemeClr val="tx2"/>
                </a:solidFill>
              </a:rPr>
              <a:t>th</a:t>
            </a:r>
            <a:r>
              <a:rPr lang="en-US" altLang="en-US" dirty="0">
                <a:solidFill>
                  <a:schemeClr val="tx2"/>
                </a:solidFill>
              </a:rPr>
              <a:t> Telecon - Agenda</a:t>
            </a:r>
            <a:endParaRPr lang="en-US" dirty="0"/>
          </a:p>
        </p:txBody>
      </p:sp>
      <p:sp>
        <p:nvSpPr>
          <p:cNvPr id="3" name="Content Placeholder 2"/>
          <p:cNvSpPr>
            <a:spLocks noGrp="1"/>
          </p:cNvSpPr>
          <p:nvPr>
            <p:ph idx="1"/>
          </p:nvPr>
        </p:nvSpPr>
        <p:spPr>
          <a:xfrm>
            <a:off x="442315" y="1413896"/>
            <a:ext cx="11305256" cy="5061518"/>
          </a:xfrm>
        </p:spPr>
        <p:txBody>
          <a:bodyPr/>
          <a:lstStyle/>
          <a:p>
            <a:pPr algn="just">
              <a:spcBef>
                <a:spcPct val="20000"/>
              </a:spcBef>
              <a:buFontTx/>
              <a:buChar char="•"/>
            </a:pPr>
            <a:r>
              <a:rPr lang="en-US" sz="1600" b="0" dirty="0"/>
              <a:t>Call the meeting to order (3min)</a:t>
            </a:r>
          </a:p>
          <a:p>
            <a:pPr algn="just">
              <a:spcBef>
                <a:spcPct val="20000"/>
              </a:spcBef>
              <a:buFontTx/>
              <a:buChar char="•"/>
            </a:pPr>
            <a:r>
              <a:rPr lang="en-US" altLang="en-US" sz="1600" b="0" dirty="0"/>
              <a:t>Review IEEE-SA patent policy, duty to inform, call for potential essential patents, guidelines for anti-trust and competition laws and participation on individual basis in IEEE 802 meeting, IEEE-SA copyrights policy (10 min).</a:t>
            </a:r>
          </a:p>
          <a:p>
            <a:pPr algn="just">
              <a:spcBef>
                <a:spcPct val="20000"/>
              </a:spcBef>
              <a:buFontTx/>
              <a:buChar char="•"/>
            </a:pPr>
            <a:r>
              <a:rPr lang="en-US" sz="1600" b="0" dirty="0"/>
              <a:t>Attendance reminder – </a:t>
            </a:r>
            <a:r>
              <a:rPr lang="en-US" sz="1600" dirty="0"/>
              <a:t>we’re now using IMAT</a:t>
            </a:r>
            <a:r>
              <a:rPr lang="en-US" sz="1600" b="0" dirty="0"/>
              <a:t>.</a:t>
            </a:r>
          </a:p>
          <a:p>
            <a:pPr algn="just">
              <a:spcBef>
                <a:spcPct val="20000"/>
              </a:spcBef>
              <a:buFontTx/>
              <a:buChar char="•"/>
            </a:pPr>
            <a:r>
              <a:rPr lang="en-US" sz="1600" b="0" dirty="0"/>
              <a:t>Agenda setting (5min)</a:t>
            </a:r>
          </a:p>
          <a:p>
            <a:pPr algn="just">
              <a:spcBef>
                <a:spcPct val="20000"/>
              </a:spcBef>
              <a:buFontTx/>
              <a:buChar char="•"/>
            </a:pPr>
            <a:r>
              <a:rPr lang="en-US" sz="1600" b="0" dirty="0"/>
              <a:t>Review LB 255 results – 10min (Roy)</a:t>
            </a:r>
          </a:p>
          <a:p>
            <a:pPr algn="just">
              <a:spcBef>
                <a:spcPct val="20000"/>
              </a:spcBef>
              <a:buFontTx/>
              <a:buChar char="•"/>
            </a:pPr>
            <a:r>
              <a:rPr lang="en-US" sz="1600" b="0" dirty="0"/>
              <a:t>Process going forward towards SA Ballot – analysis of received comments, what to expect – as needed </a:t>
            </a:r>
            <a:endParaRPr lang="en-US" sz="1600" dirty="0"/>
          </a:p>
          <a:p>
            <a:pPr algn="just">
              <a:spcBef>
                <a:spcPct val="20000"/>
              </a:spcBef>
              <a:buFontTx/>
              <a:buChar char="•"/>
            </a:pPr>
            <a:r>
              <a:rPr lang="en-US" sz="1600" b="0" dirty="0"/>
              <a:t>Review future telecons (5 min – special order)</a:t>
            </a:r>
          </a:p>
          <a:p>
            <a:pPr algn="just">
              <a:spcBef>
                <a:spcPct val="20000"/>
              </a:spcBef>
              <a:buFontTx/>
              <a:buChar char="•"/>
            </a:pPr>
            <a:r>
              <a:rPr lang="en-US" sz="1600" b="0" dirty="0" err="1"/>
              <a:t>AoB</a:t>
            </a:r>
            <a:r>
              <a:rPr lang="en-US" sz="1600" b="0" dirty="0"/>
              <a:t> (special order)</a:t>
            </a:r>
          </a:p>
          <a:p>
            <a:pPr algn="just">
              <a:spcBef>
                <a:spcPct val="20000"/>
              </a:spcBef>
              <a:buFontTx/>
              <a:buChar char="•"/>
            </a:pPr>
            <a:r>
              <a:rPr lang="en-US" sz="1600" b="0" dirty="0"/>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354272390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610D3-3747-6C42-9DEF-6153243206E8}"/>
              </a:ext>
            </a:extLst>
          </p:cNvPr>
          <p:cNvSpPr>
            <a:spLocks noGrp="1"/>
          </p:cNvSpPr>
          <p:nvPr>
            <p:ph type="title"/>
          </p:nvPr>
        </p:nvSpPr>
        <p:spPr/>
        <p:txBody>
          <a:bodyPr/>
          <a:lstStyle/>
          <a:p>
            <a:r>
              <a:rPr lang="en-US" dirty="0"/>
              <a:t>Letter/Recirc Ballot #255 - Summary</a:t>
            </a:r>
          </a:p>
        </p:txBody>
      </p:sp>
      <p:sp>
        <p:nvSpPr>
          <p:cNvPr id="4" name="Slide Number Placeholder 3">
            <a:extLst>
              <a:ext uri="{FF2B5EF4-FFF2-40B4-BE49-F238E27FC236}">
                <a16:creationId xmlns:a16="http://schemas.microsoft.com/office/drawing/2014/main" id="{3F4F7412-4C64-844A-BA9C-F611F9D61A17}"/>
              </a:ext>
            </a:extLst>
          </p:cNvPr>
          <p:cNvSpPr>
            <a:spLocks noGrp="1"/>
          </p:cNvSpPr>
          <p:nvPr>
            <p:ph type="sldNum" idx="12"/>
          </p:nvPr>
        </p:nvSpPr>
        <p:spPr/>
        <p:txBody>
          <a:bodyPr/>
          <a:lstStyle/>
          <a:p>
            <a:r>
              <a:rPr lang="en-GB"/>
              <a:t>Slide </a:t>
            </a:r>
            <a:fld id="{440F5867-744E-4AA6-B0ED-4C44D2DFBB7B}" type="slidenum">
              <a:rPr lang="en-GB" smtClean="0"/>
              <a:pPr/>
              <a:t>72</a:t>
            </a:fld>
            <a:endParaRPr lang="en-GB" dirty="0"/>
          </a:p>
        </p:txBody>
      </p:sp>
      <p:sp>
        <p:nvSpPr>
          <p:cNvPr id="5" name="Footer Placeholder 4">
            <a:extLst>
              <a:ext uri="{FF2B5EF4-FFF2-40B4-BE49-F238E27FC236}">
                <a16:creationId xmlns:a16="http://schemas.microsoft.com/office/drawing/2014/main" id="{E46A325D-6500-B040-9483-23F49EC5976E}"/>
              </a:ext>
            </a:extLst>
          </p:cNvPr>
          <p:cNvSpPr>
            <a:spLocks noGrp="1"/>
          </p:cNvSpPr>
          <p:nvPr>
            <p:ph type="ftr" idx="14"/>
          </p:nvPr>
        </p:nvSpPr>
        <p:spPr/>
        <p:txBody>
          <a:bodyPr/>
          <a:lstStyle/>
          <a:p>
            <a:r>
              <a:rPr lang="en-GB"/>
              <a:t>Roy Want, Google Inc</a:t>
            </a:r>
            <a:endParaRPr lang="en-GB" dirty="0"/>
          </a:p>
        </p:txBody>
      </p:sp>
      <p:sp>
        <p:nvSpPr>
          <p:cNvPr id="6" name="Date Placeholder 5">
            <a:extLst>
              <a:ext uri="{FF2B5EF4-FFF2-40B4-BE49-F238E27FC236}">
                <a16:creationId xmlns:a16="http://schemas.microsoft.com/office/drawing/2014/main" id="{4A3683D7-1CA1-3E41-9EE0-E581ACE6CE5A}"/>
              </a:ext>
            </a:extLst>
          </p:cNvPr>
          <p:cNvSpPr>
            <a:spLocks noGrp="1"/>
          </p:cNvSpPr>
          <p:nvPr>
            <p:ph type="dt" idx="15"/>
          </p:nvPr>
        </p:nvSpPr>
        <p:spPr/>
        <p:txBody>
          <a:bodyPr/>
          <a:lstStyle/>
          <a:p>
            <a:r>
              <a:rPr lang="en-US"/>
              <a:t>Sep. 2021</a:t>
            </a:r>
            <a:endParaRPr lang="en-GB" dirty="0"/>
          </a:p>
        </p:txBody>
      </p:sp>
      <p:graphicFrame>
        <p:nvGraphicFramePr>
          <p:cNvPr id="7" name="Table 7">
            <a:extLst>
              <a:ext uri="{FF2B5EF4-FFF2-40B4-BE49-F238E27FC236}">
                <a16:creationId xmlns:a16="http://schemas.microsoft.com/office/drawing/2014/main" id="{CC1E1586-EAF2-FD4F-A75A-4FA8DE94EF14}"/>
              </a:ext>
            </a:extLst>
          </p:cNvPr>
          <p:cNvGraphicFramePr>
            <a:graphicFrameLocks noGrp="1"/>
          </p:cNvGraphicFramePr>
          <p:nvPr/>
        </p:nvGraphicFramePr>
        <p:xfrm>
          <a:off x="2513518" y="2276872"/>
          <a:ext cx="6966858" cy="2157725"/>
        </p:xfrm>
        <a:graphic>
          <a:graphicData uri="http://schemas.openxmlformats.org/drawingml/2006/table">
            <a:tbl>
              <a:tblPr firstRow="1" bandRow="1">
                <a:tableStyleId>{93296810-A885-4BE3-A3E7-6D5BEEA58F35}</a:tableStyleId>
              </a:tblPr>
              <a:tblGrid>
                <a:gridCol w="1161143">
                  <a:extLst>
                    <a:ext uri="{9D8B030D-6E8A-4147-A177-3AD203B41FA5}">
                      <a16:colId xmlns:a16="http://schemas.microsoft.com/office/drawing/2014/main" val="1656838682"/>
                    </a:ext>
                  </a:extLst>
                </a:gridCol>
                <a:gridCol w="1161143">
                  <a:extLst>
                    <a:ext uri="{9D8B030D-6E8A-4147-A177-3AD203B41FA5}">
                      <a16:colId xmlns:a16="http://schemas.microsoft.com/office/drawing/2014/main" val="1703834366"/>
                    </a:ext>
                  </a:extLst>
                </a:gridCol>
                <a:gridCol w="1161143">
                  <a:extLst>
                    <a:ext uri="{9D8B030D-6E8A-4147-A177-3AD203B41FA5}">
                      <a16:colId xmlns:a16="http://schemas.microsoft.com/office/drawing/2014/main" val="3062265730"/>
                    </a:ext>
                  </a:extLst>
                </a:gridCol>
                <a:gridCol w="1161143">
                  <a:extLst>
                    <a:ext uri="{9D8B030D-6E8A-4147-A177-3AD203B41FA5}">
                      <a16:colId xmlns:a16="http://schemas.microsoft.com/office/drawing/2014/main" val="4142389454"/>
                    </a:ext>
                  </a:extLst>
                </a:gridCol>
                <a:gridCol w="1161143">
                  <a:extLst>
                    <a:ext uri="{9D8B030D-6E8A-4147-A177-3AD203B41FA5}">
                      <a16:colId xmlns:a16="http://schemas.microsoft.com/office/drawing/2014/main" val="2850789668"/>
                    </a:ext>
                  </a:extLst>
                </a:gridCol>
                <a:gridCol w="1161143">
                  <a:extLst>
                    <a:ext uri="{9D8B030D-6E8A-4147-A177-3AD203B41FA5}">
                      <a16:colId xmlns:a16="http://schemas.microsoft.com/office/drawing/2014/main" val="1004707414"/>
                    </a:ext>
                  </a:extLst>
                </a:gridCol>
              </a:tblGrid>
              <a:tr h="674365">
                <a:tc>
                  <a:txBody>
                    <a:bodyPr/>
                    <a:lstStyle/>
                    <a:p>
                      <a:pPr algn="ctr"/>
                      <a:r>
                        <a:rPr lang="en-US" dirty="0"/>
                        <a:t>Letter Ballot#</a:t>
                      </a:r>
                    </a:p>
                  </a:txBody>
                  <a:tcPr anchor="ctr"/>
                </a:tc>
                <a:tc>
                  <a:txBody>
                    <a:bodyPr/>
                    <a:lstStyle/>
                    <a:p>
                      <a:pPr algn="ctr"/>
                      <a:r>
                        <a:rPr lang="en-US" dirty="0"/>
                        <a:t>Draft</a:t>
                      </a:r>
                    </a:p>
                  </a:txBody>
                  <a:tcPr anchor="ctr"/>
                </a:tc>
                <a:tc>
                  <a:txBody>
                    <a:bodyPr/>
                    <a:lstStyle/>
                    <a:p>
                      <a:pPr algn="ctr"/>
                      <a:r>
                        <a:rPr lang="en-US" dirty="0"/>
                        <a:t>Tech</a:t>
                      </a:r>
                    </a:p>
                  </a:txBody>
                  <a:tcPr anchor="ctr"/>
                </a:tc>
                <a:tc>
                  <a:txBody>
                    <a:bodyPr/>
                    <a:lstStyle/>
                    <a:p>
                      <a:pPr algn="ctr"/>
                      <a:r>
                        <a:rPr lang="en-US" dirty="0"/>
                        <a:t>General</a:t>
                      </a:r>
                    </a:p>
                  </a:txBody>
                  <a:tcPr anchor="ctr"/>
                </a:tc>
                <a:tc>
                  <a:txBody>
                    <a:bodyPr/>
                    <a:lstStyle/>
                    <a:p>
                      <a:pPr algn="ctr"/>
                      <a:r>
                        <a:rPr lang="en-US" dirty="0"/>
                        <a:t>Editorial</a:t>
                      </a:r>
                    </a:p>
                  </a:txBody>
                  <a:tcPr anchor="ctr"/>
                </a:tc>
                <a:tc>
                  <a:txBody>
                    <a:bodyPr/>
                    <a:lstStyle/>
                    <a:p>
                      <a:pPr algn="ctr"/>
                      <a:r>
                        <a:rPr lang="en-US" dirty="0"/>
                        <a:t>Total</a:t>
                      </a:r>
                    </a:p>
                  </a:txBody>
                  <a:tcPr anchor="ctr"/>
                </a:tc>
                <a:extLst>
                  <a:ext uri="{0D108BD9-81ED-4DB2-BD59-A6C34878D82A}">
                    <a16:rowId xmlns:a16="http://schemas.microsoft.com/office/drawing/2014/main" val="3779910728"/>
                  </a:ext>
                </a:extLst>
              </a:tr>
              <a:tr h="370840">
                <a:tc>
                  <a:txBody>
                    <a:bodyPr/>
                    <a:lstStyle/>
                    <a:p>
                      <a:pPr algn="ctr"/>
                      <a:r>
                        <a:rPr lang="en-US" dirty="0"/>
                        <a:t>255</a:t>
                      </a:r>
                    </a:p>
                  </a:txBody>
                  <a:tcPr/>
                </a:tc>
                <a:tc>
                  <a:txBody>
                    <a:bodyPr/>
                    <a:lstStyle/>
                    <a:p>
                      <a:pPr algn="ctr"/>
                      <a:r>
                        <a:rPr lang="en-US" dirty="0"/>
                        <a:t>D4.0</a:t>
                      </a:r>
                    </a:p>
                  </a:txBody>
                  <a:tcPr/>
                </a:tc>
                <a:tc>
                  <a:txBody>
                    <a:bodyPr/>
                    <a:lstStyle/>
                    <a:p>
                      <a:pPr algn="ctr"/>
                      <a:r>
                        <a:rPr lang="en-US" dirty="0"/>
                        <a:t>41</a:t>
                      </a:r>
                    </a:p>
                  </a:txBody>
                  <a:tcPr/>
                </a:tc>
                <a:tc>
                  <a:txBody>
                    <a:bodyPr/>
                    <a:lstStyle/>
                    <a:p>
                      <a:pPr algn="ctr"/>
                      <a:r>
                        <a:rPr lang="en-US" dirty="0"/>
                        <a:t>3</a:t>
                      </a:r>
                    </a:p>
                  </a:txBody>
                  <a:tcPr/>
                </a:tc>
                <a:tc>
                  <a:txBody>
                    <a:bodyPr/>
                    <a:lstStyle/>
                    <a:p>
                      <a:pPr algn="ctr"/>
                      <a:r>
                        <a:rPr lang="en-US" dirty="0"/>
                        <a:t>33</a:t>
                      </a:r>
                    </a:p>
                  </a:txBody>
                  <a:tcPr/>
                </a:tc>
                <a:tc>
                  <a:txBody>
                    <a:bodyPr/>
                    <a:lstStyle/>
                    <a:p>
                      <a:pPr algn="ctr"/>
                      <a:r>
                        <a:rPr lang="en-US" dirty="0"/>
                        <a:t>77</a:t>
                      </a:r>
                    </a:p>
                  </a:txBody>
                  <a:tcPr/>
                </a:tc>
                <a:extLst>
                  <a:ext uri="{0D108BD9-81ED-4DB2-BD59-A6C34878D82A}">
                    <a16:rowId xmlns:a16="http://schemas.microsoft.com/office/drawing/2014/main" val="3119022315"/>
                  </a:ext>
                </a:extLst>
              </a:tr>
              <a:tr h="370840">
                <a:tc>
                  <a:txBody>
                    <a:bodyPr/>
                    <a:lstStyle/>
                    <a:p>
                      <a:pPr algn="ctr"/>
                      <a:r>
                        <a:rPr lang="en-US" dirty="0"/>
                        <a:t>253</a:t>
                      </a:r>
                    </a:p>
                  </a:txBody>
                  <a:tcPr/>
                </a:tc>
                <a:tc>
                  <a:txBody>
                    <a:bodyPr/>
                    <a:lstStyle/>
                    <a:p>
                      <a:pPr algn="ctr"/>
                      <a:r>
                        <a:rPr lang="en-US" dirty="0"/>
                        <a:t>D3.0</a:t>
                      </a:r>
                    </a:p>
                  </a:txBody>
                  <a:tcPr/>
                </a:tc>
                <a:tc>
                  <a:txBody>
                    <a:bodyPr/>
                    <a:lstStyle/>
                    <a:p>
                      <a:pPr algn="ctr"/>
                      <a:r>
                        <a:rPr lang="en-US" dirty="0"/>
                        <a:t>256</a:t>
                      </a:r>
                    </a:p>
                  </a:txBody>
                  <a:tcPr/>
                </a:tc>
                <a:tc>
                  <a:txBody>
                    <a:bodyPr/>
                    <a:lstStyle/>
                    <a:p>
                      <a:pPr algn="ctr"/>
                      <a:r>
                        <a:rPr lang="en-US" dirty="0"/>
                        <a:t>2</a:t>
                      </a:r>
                    </a:p>
                  </a:txBody>
                  <a:tcPr/>
                </a:tc>
                <a:tc>
                  <a:txBody>
                    <a:bodyPr/>
                    <a:lstStyle/>
                    <a:p>
                      <a:pPr algn="ctr"/>
                      <a:r>
                        <a:rPr lang="en-US" dirty="0"/>
                        <a:t>218</a:t>
                      </a:r>
                    </a:p>
                  </a:txBody>
                  <a:tcPr/>
                </a:tc>
                <a:tc>
                  <a:txBody>
                    <a:bodyPr/>
                    <a:lstStyle/>
                    <a:p>
                      <a:pPr algn="ctr"/>
                      <a:r>
                        <a:rPr lang="en-US" dirty="0"/>
                        <a:t>476</a:t>
                      </a:r>
                    </a:p>
                  </a:txBody>
                  <a:tcPr/>
                </a:tc>
                <a:extLst>
                  <a:ext uri="{0D108BD9-81ED-4DB2-BD59-A6C34878D82A}">
                    <a16:rowId xmlns:a16="http://schemas.microsoft.com/office/drawing/2014/main" val="773829050"/>
                  </a:ext>
                </a:extLst>
              </a:tr>
              <a:tr h="370840">
                <a:tc>
                  <a:txBody>
                    <a:bodyPr/>
                    <a:lstStyle/>
                    <a:p>
                      <a:pPr algn="ctr"/>
                      <a:r>
                        <a:rPr lang="en-US" dirty="0"/>
                        <a:t>249</a:t>
                      </a:r>
                    </a:p>
                  </a:txBody>
                  <a:tcPr/>
                </a:tc>
                <a:tc>
                  <a:txBody>
                    <a:bodyPr/>
                    <a:lstStyle/>
                    <a:p>
                      <a:pPr algn="ctr"/>
                      <a:r>
                        <a:rPr lang="en-US" dirty="0"/>
                        <a:t>D2.0</a:t>
                      </a:r>
                    </a:p>
                  </a:txBody>
                  <a:tcPr/>
                </a:tc>
                <a:tc>
                  <a:txBody>
                    <a:bodyPr/>
                    <a:lstStyle/>
                    <a:p>
                      <a:pPr algn="ctr"/>
                      <a:r>
                        <a:rPr lang="en-US" dirty="0"/>
                        <a:t>460</a:t>
                      </a:r>
                    </a:p>
                  </a:txBody>
                  <a:tcPr/>
                </a:tc>
                <a:tc>
                  <a:txBody>
                    <a:bodyPr/>
                    <a:lstStyle/>
                    <a:p>
                      <a:pPr algn="ctr"/>
                      <a:r>
                        <a:rPr lang="en-US" dirty="0"/>
                        <a:t>16</a:t>
                      </a:r>
                    </a:p>
                  </a:txBody>
                  <a:tcPr/>
                </a:tc>
                <a:tc>
                  <a:txBody>
                    <a:bodyPr/>
                    <a:lstStyle/>
                    <a:p>
                      <a:pPr algn="ctr"/>
                      <a:r>
                        <a:rPr lang="en-US" dirty="0"/>
                        <a:t>546</a:t>
                      </a:r>
                    </a:p>
                  </a:txBody>
                  <a:tcPr/>
                </a:tc>
                <a:tc>
                  <a:txBody>
                    <a:bodyPr/>
                    <a:lstStyle/>
                    <a:p>
                      <a:pPr algn="ctr"/>
                      <a:r>
                        <a:rPr lang="en-US" dirty="0"/>
                        <a:t>1022</a:t>
                      </a:r>
                    </a:p>
                  </a:txBody>
                  <a:tcPr/>
                </a:tc>
                <a:extLst>
                  <a:ext uri="{0D108BD9-81ED-4DB2-BD59-A6C34878D82A}">
                    <a16:rowId xmlns:a16="http://schemas.microsoft.com/office/drawing/2014/main" val="2130391220"/>
                  </a:ext>
                </a:extLst>
              </a:tr>
              <a:tr h="370840">
                <a:tc>
                  <a:txBody>
                    <a:bodyPr/>
                    <a:lstStyle/>
                    <a:p>
                      <a:pPr algn="ctr"/>
                      <a:r>
                        <a:rPr lang="en-US" dirty="0"/>
                        <a:t>240</a:t>
                      </a:r>
                    </a:p>
                  </a:txBody>
                  <a:tcPr/>
                </a:tc>
                <a:tc>
                  <a:txBody>
                    <a:bodyPr/>
                    <a:lstStyle/>
                    <a:p>
                      <a:pPr algn="ctr"/>
                      <a:r>
                        <a:rPr lang="en-US" dirty="0"/>
                        <a:t>D1.0</a:t>
                      </a:r>
                    </a:p>
                  </a:txBody>
                  <a:tcPr/>
                </a:tc>
                <a:tc>
                  <a:txBody>
                    <a:bodyPr/>
                    <a:lstStyle/>
                    <a:p>
                      <a:pPr algn="ctr"/>
                      <a:r>
                        <a:rPr lang="en-US" dirty="0"/>
                        <a:t>785</a:t>
                      </a:r>
                    </a:p>
                  </a:txBody>
                  <a:tcPr/>
                </a:tc>
                <a:tc>
                  <a:txBody>
                    <a:bodyPr/>
                    <a:lstStyle/>
                    <a:p>
                      <a:pPr algn="ctr"/>
                      <a:r>
                        <a:rPr lang="en-US" dirty="0"/>
                        <a:t>46</a:t>
                      </a:r>
                    </a:p>
                  </a:txBody>
                  <a:tcPr/>
                </a:tc>
                <a:tc>
                  <a:txBody>
                    <a:bodyPr/>
                    <a:lstStyle/>
                    <a:p>
                      <a:pPr algn="ctr"/>
                      <a:r>
                        <a:rPr lang="en-US" dirty="0"/>
                        <a:t>694</a:t>
                      </a:r>
                    </a:p>
                  </a:txBody>
                  <a:tcPr/>
                </a:tc>
                <a:tc>
                  <a:txBody>
                    <a:bodyPr/>
                    <a:lstStyle/>
                    <a:p>
                      <a:pPr algn="ctr"/>
                      <a:r>
                        <a:rPr lang="en-US" dirty="0"/>
                        <a:t>1525</a:t>
                      </a:r>
                    </a:p>
                  </a:txBody>
                  <a:tcPr/>
                </a:tc>
                <a:extLst>
                  <a:ext uri="{0D108BD9-81ED-4DB2-BD59-A6C34878D82A}">
                    <a16:rowId xmlns:a16="http://schemas.microsoft.com/office/drawing/2014/main" val="1398364508"/>
                  </a:ext>
                </a:extLst>
              </a:tr>
            </a:tbl>
          </a:graphicData>
        </a:graphic>
      </p:graphicFrame>
      <p:sp>
        <p:nvSpPr>
          <p:cNvPr id="3" name="Rectangle 2">
            <a:extLst>
              <a:ext uri="{FF2B5EF4-FFF2-40B4-BE49-F238E27FC236}">
                <a16:creationId xmlns:a16="http://schemas.microsoft.com/office/drawing/2014/main" id="{D854C7DD-ECD1-C442-B006-89B8A4584E48}"/>
              </a:ext>
            </a:extLst>
          </p:cNvPr>
          <p:cNvSpPr/>
          <p:nvPr/>
        </p:nvSpPr>
        <p:spPr>
          <a:xfrm>
            <a:off x="407368" y="5346598"/>
            <a:ext cx="11305255" cy="461665"/>
          </a:xfrm>
          <a:prstGeom prst="rect">
            <a:avLst/>
          </a:prstGeom>
        </p:spPr>
        <p:txBody>
          <a:bodyPr wrap="square">
            <a:spAutoFit/>
          </a:bodyPr>
          <a:lstStyle/>
          <a:p>
            <a:pPr algn="ctr"/>
            <a:r>
              <a:rPr lang="en-US" dirty="0">
                <a:solidFill>
                  <a:schemeClr val="tx1"/>
                </a:solidFill>
              </a:rPr>
              <a:t>https://</a:t>
            </a:r>
            <a:r>
              <a:rPr lang="en-US" dirty="0" err="1">
                <a:solidFill>
                  <a:schemeClr val="tx1"/>
                </a:solidFill>
              </a:rPr>
              <a:t>mentor.ieee.org</a:t>
            </a:r>
            <a:r>
              <a:rPr lang="en-US" dirty="0">
                <a:solidFill>
                  <a:schemeClr val="tx1"/>
                </a:solidFill>
              </a:rPr>
              <a:t>/802.11/</a:t>
            </a:r>
            <a:r>
              <a:rPr lang="en-US" dirty="0" err="1">
                <a:solidFill>
                  <a:schemeClr val="tx1"/>
                </a:solidFill>
              </a:rPr>
              <a:t>dcn</a:t>
            </a:r>
            <a:r>
              <a:rPr lang="en-US" dirty="0">
                <a:solidFill>
                  <a:schemeClr val="tx1"/>
                </a:solidFill>
              </a:rPr>
              <a:t>/21/</a:t>
            </a:r>
            <a:r>
              <a:rPr lang="en-US" b="1" dirty="0">
                <a:solidFill>
                  <a:schemeClr val="tx1"/>
                </a:solidFill>
              </a:rPr>
              <a:t>11-21-1471-00</a:t>
            </a:r>
            <a:r>
              <a:rPr lang="en-US" dirty="0">
                <a:solidFill>
                  <a:schemeClr val="tx1"/>
                </a:solidFill>
              </a:rPr>
              <a:t>-00az-lb-255-comments.xlsx</a:t>
            </a:r>
          </a:p>
        </p:txBody>
      </p:sp>
    </p:spTree>
    <p:extLst>
      <p:ext uri="{BB962C8B-B14F-4D97-AF65-F5344CB8AC3E}">
        <p14:creationId xmlns:p14="http://schemas.microsoft.com/office/powerpoint/2010/main" val="227953639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E17E0F-62AA-BA41-9203-93D20C07A2A5}"/>
              </a:ext>
            </a:extLst>
          </p:cNvPr>
          <p:cNvSpPr>
            <a:spLocks noGrp="1"/>
          </p:cNvSpPr>
          <p:nvPr>
            <p:ph type="dt" idx="10"/>
          </p:nvPr>
        </p:nvSpPr>
        <p:spPr/>
        <p:txBody>
          <a:bodyPr/>
          <a:lstStyle/>
          <a:p>
            <a:r>
              <a:rPr lang="en-US"/>
              <a:t>Sep. 2021</a:t>
            </a:r>
            <a:endParaRPr lang="en-GB"/>
          </a:p>
        </p:txBody>
      </p:sp>
      <p:sp>
        <p:nvSpPr>
          <p:cNvPr id="3" name="Footer Placeholder 2">
            <a:extLst>
              <a:ext uri="{FF2B5EF4-FFF2-40B4-BE49-F238E27FC236}">
                <a16:creationId xmlns:a16="http://schemas.microsoft.com/office/drawing/2014/main" id="{89138327-54BD-134D-B9E8-0A7492B154D5}"/>
              </a:ext>
            </a:extLst>
          </p:cNvPr>
          <p:cNvSpPr>
            <a:spLocks noGrp="1"/>
          </p:cNvSpPr>
          <p:nvPr>
            <p:ph type="ftr" idx="11"/>
          </p:nvPr>
        </p:nvSpPr>
        <p:spPr/>
        <p:txBody>
          <a:bodyPr/>
          <a:lstStyle/>
          <a:p>
            <a:r>
              <a:rPr lang="en-GB"/>
              <a:t>Roy Want, Google Inc</a:t>
            </a:r>
          </a:p>
        </p:txBody>
      </p:sp>
      <p:sp>
        <p:nvSpPr>
          <p:cNvPr id="4" name="Slide Number Placeholder 3">
            <a:extLst>
              <a:ext uri="{FF2B5EF4-FFF2-40B4-BE49-F238E27FC236}">
                <a16:creationId xmlns:a16="http://schemas.microsoft.com/office/drawing/2014/main" id="{F96651F7-F5AA-4D44-A205-27E908BF4412}"/>
              </a:ext>
            </a:extLst>
          </p:cNvPr>
          <p:cNvSpPr>
            <a:spLocks noGrp="1"/>
          </p:cNvSpPr>
          <p:nvPr>
            <p:ph type="sldNum" idx="12"/>
          </p:nvPr>
        </p:nvSpPr>
        <p:spPr/>
        <p:txBody>
          <a:bodyPr/>
          <a:lstStyle/>
          <a:p>
            <a:r>
              <a:rPr lang="en-GB"/>
              <a:t>Slide </a:t>
            </a:r>
            <a:fld id="{F5D8E26B-7BCF-4D25-9C89-0168A6618F18}" type="slidenum">
              <a:rPr lang="en-GB" smtClean="0"/>
              <a:pPr/>
              <a:t>73</a:t>
            </a:fld>
            <a:endParaRPr lang="en-GB"/>
          </a:p>
        </p:txBody>
      </p:sp>
      <p:graphicFrame>
        <p:nvGraphicFramePr>
          <p:cNvPr id="6" name="Table 5">
            <a:extLst>
              <a:ext uri="{FF2B5EF4-FFF2-40B4-BE49-F238E27FC236}">
                <a16:creationId xmlns:a16="http://schemas.microsoft.com/office/drawing/2014/main" id="{74693ED2-75AC-CD40-8364-511208B7E9E0}"/>
              </a:ext>
            </a:extLst>
          </p:cNvPr>
          <p:cNvGraphicFramePr>
            <a:graphicFrameLocks noGrp="1"/>
          </p:cNvGraphicFramePr>
          <p:nvPr/>
        </p:nvGraphicFramePr>
        <p:xfrm>
          <a:off x="2567608" y="632190"/>
          <a:ext cx="7848873" cy="5815584"/>
        </p:xfrm>
        <a:graphic>
          <a:graphicData uri="http://schemas.openxmlformats.org/drawingml/2006/table">
            <a:tbl>
              <a:tblPr/>
              <a:tblGrid>
                <a:gridCol w="2109166">
                  <a:extLst>
                    <a:ext uri="{9D8B030D-6E8A-4147-A177-3AD203B41FA5}">
                      <a16:colId xmlns:a16="http://schemas.microsoft.com/office/drawing/2014/main" val="1422944979"/>
                    </a:ext>
                  </a:extLst>
                </a:gridCol>
                <a:gridCol w="1030382">
                  <a:extLst>
                    <a:ext uri="{9D8B030D-6E8A-4147-A177-3AD203B41FA5}">
                      <a16:colId xmlns:a16="http://schemas.microsoft.com/office/drawing/2014/main" val="105370328"/>
                    </a:ext>
                  </a:extLst>
                </a:gridCol>
                <a:gridCol w="725340">
                  <a:extLst>
                    <a:ext uri="{9D8B030D-6E8A-4147-A177-3AD203B41FA5}">
                      <a16:colId xmlns:a16="http://schemas.microsoft.com/office/drawing/2014/main" val="88220929"/>
                    </a:ext>
                  </a:extLst>
                </a:gridCol>
                <a:gridCol w="845201">
                  <a:extLst>
                    <a:ext uri="{9D8B030D-6E8A-4147-A177-3AD203B41FA5}">
                      <a16:colId xmlns:a16="http://schemas.microsoft.com/office/drawing/2014/main" val="4082695669"/>
                    </a:ext>
                  </a:extLst>
                </a:gridCol>
                <a:gridCol w="783736">
                  <a:extLst>
                    <a:ext uri="{9D8B030D-6E8A-4147-A177-3AD203B41FA5}">
                      <a16:colId xmlns:a16="http://schemas.microsoft.com/office/drawing/2014/main" val="2379770682"/>
                    </a:ext>
                  </a:extLst>
                </a:gridCol>
                <a:gridCol w="783736">
                  <a:extLst>
                    <a:ext uri="{9D8B030D-6E8A-4147-A177-3AD203B41FA5}">
                      <a16:colId xmlns:a16="http://schemas.microsoft.com/office/drawing/2014/main" val="3673652065"/>
                    </a:ext>
                  </a:extLst>
                </a:gridCol>
                <a:gridCol w="403393">
                  <a:extLst>
                    <a:ext uri="{9D8B030D-6E8A-4147-A177-3AD203B41FA5}">
                      <a16:colId xmlns:a16="http://schemas.microsoft.com/office/drawing/2014/main" val="1693767338"/>
                    </a:ext>
                  </a:extLst>
                </a:gridCol>
                <a:gridCol w="1167919">
                  <a:extLst>
                    <a:ext uri="{9D8B030D-6E8A-4147-A177-3AD203B41FA5}">
                      <a16:colId xmlns:a16="http://schemas.microsoft.com/office/drawing/2014/main" val="32827094"/>
                    </a:ext>
                  </a:extLst>
                </a:gridCol>
              </a:tblGrid>
              <a:tr h="288949">
                <a:tc>
                  <a:txBody>
                    <a:bodyPr/>
                    <a:lstStyle/>
                    <a:p>
                      <a:pPr algn="ctr" fontAlgn="ctr"/>
                      <a:r>
                        <a:rPr lang="en-US" sz="1200" b="1" i="0" u="none" strike="noStrike" dirty="0">
                          <a:solidFill>
                            <a:srgbClr val="000000"/>
                          </a:solidFill>
                          <a:effectLst/>
                          <a:latin typeface="Calibri" panose="020F0502020204030204" pitchFamily="34" charset="0"/>
                        </a:rPr>
                        <a:t>P802.11az Ballot Series</a:t>
                      </a:r>
                    </a:p>
                  </a:txBody>
                  <a:tcPr marL="18288" marR="18288" marT="18288" marB="18288"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Calibri" panose="020F0502020204030204" pitchFamily="34" charset="0"/>
                        </a:rPr>
                        <a:t>LB255 (D4.0)</a:t>
                      </a:r>
                    </a:p>
                  </a:txBody>
                  <a:tcPr marL="18288" marR="18288" marT="18288" marB="18288" anchor="ctr">
                    <a:lnL>
                      <a:noFill/>
                    </a:lnL>
                    <a:lnR>
                      <a:noFill/>
                    </a:lnR>
                    <a:lnT>
                      <a:noFill/>
                    </a:lnT>
                    <a:lnB>
                      <a:noFill/>
                    </a:lnB>
                    <a:solidFill>
                      <a:srgbClr val="FFFFFF"/>
                    </a:solidFill>
                  </a:tcPr>
                </a:tc>
                <a:tc>
                  <a:txBody>
                    <a:bodyPr/>
                    <a:lstStyle/>
                    <a:p>
                      <a:pPr algn="ctr" fontAlgn="ctr"/>
                      <a:r>
                        <a:rPr lang="en-US" sz="1200" b="1" i="0" u="none" strike="noStrike">
                          <a:solidFill>
                            <a:srgbClr val="000000"/>
                          </a:solidFill>
                          <a:effectLst/>
                          <a:latin typeface="Calibri" panose="020F0502020204030204" pitchFamily="34" charset="0"/>
                        </a:rPr>
                        <a:t>LB253 (D3.0)</a:t>
                      </a:r>
                    </a:p>
                  </a:txBody>
                  <a:tcPr marL="18288" marR="18288" marT="18288" marB="18288" anchor="ctr">
                    <a:lnL>
                      <a:noFill/>
                    </a:lnL>
                    <a:lnR>
                      <a:noFill/>
                    </a:lnR>
                    <a:lnT>
                      <a:noFill/>
                    </a:lnT>
                    <a:lnB>
                      <a:noFill/>
                    </a:lnB>
                    <a:solidFill>
                      <a:srgbClr val="FFFFFF"/>
                    </a:solidFill>
                  </a:tcPr>
                </a:tc>
                <a:tc>
                  <a:txBody>
                    <a:bodyPr/>
                    <a:lstStyle/>
                    <a:p>
                      <a:pPr algn="ctr" fontAlgn="ctr"/>
                      <a:r>
                        <a:rPr lang="en-US" sz="1200" b="1" i="0" u="none" strike="noStrike">
                          <a:solidFill>
                            <a:srgbClr val="000000"/>
                          </a:solidFill>
                          <a:effectLst/>
                          <a:latin typeface="Calibri" panose="020F0502020204030204" pitchFamily="34" charset="0"/>
                        </a:rPr>
                        <a:t>LB249 (D2.0)</a:t>
                      </a:r>
                    </a:p>
                  </a:txBody>
                  <a:tcPr marL="18288" marR="18288" marT="18288" marB="18288" anchor="ctr">
                    <a:lnL>
                      <a:noFill/>
                    </a:lnL>
                    <a:lnR>
                      <a:noFill/>
                    </a:lnR>
                    <a:lnT>
                      <a:noFill/>
                    </a:lnT>
                    <a:lnB>
                      <a:noFill/>
                    </a:lnB>
                    <a:solidFill>
                      <a:srgbClr val="FFFFFF"/>
                    </a:solidFill>
                  </a:tcPr>
                </a:tc>
                <a:tc>
                  <a:txBody>
                    <a:bodyPr/>
                    <a:lstStyle/>
                    <a:p>
                      <a:pPr algn="ctr" fontAlgn="ctr"/>
                      <a:r>
                        <a:rPr lang="en-US" sz="1200" b="1" i="0" u="none" strike="noStrike">
                          <a:solidFill>
                            <a:srgbClr val="000000"/>
                          </a:solidFill>
                          <a:effectLst/>
                          <a:latin typeface="Calibri" panose="020F0502020204030204" pitchFamily="34" charset="0"/>
                        </a:rPr>
                        <a:t>LB240 (D1.0)</a:t>
                      </a:r>
                    </a:p>
                  </a:txBody>
                  <a:tcPr marL="18288" marR="18288" marT="18288" marB="18288" anchor="ctr">
                    <a:lnL>
                      <a:noFill/>
                    </a:lnL>
                    <a:lnR>
                      <a:noFill/>
                    </a:lnR>
                    <a:lnT>
                      <a:noFill/>
                    </a:lnT>
                    <a:lnB>
                      <a:noFill/>
                    </a:lnB>
                    <a:solidFill>
                      <a:srgbClr val="FFFFFF"/>
                    </a:solidFill>
                  </a:tcPr>
                </a:tc>
                <a:tc>
                  <a:txBody>
                    <a:bodyPr/>
                    <a:lstStyle/>
                    <a:p>
                      <a:pPr algn="ctr" fontAlgn="ctr"/>
                      <a:br>
                        <a:rPr lang="en-US" sz="1200" b="1" i="0" u="none" strike="noStrike" dirty="0">
                          <a:solidFill>
                            <a:srgbClr val="000000"/>
                          </a:solidFill>
                          <a:effectLst/>
                          <a:latin typeface="Calibri" panose="020F0502020204030204" pitchFamily="34" charset="0"/>
                        </a:rPr>
                      </a:br>
                      <a:endParaRPr lang="en-US" sz="1200" b="1"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algn="ctr" fontAlgn="ctr"/>
                      <a:br>
                        <a:rPr lang="en-US" sz="1200" b="1" i="0" u="none" strike="noStrike">
                          <a:solidFill>
                            <a:srgbClr val="000000"/>
                          </a:solidFill>
                          <a:effectLst/>
                          <a:latin typeface="Calibri" panose="020F0502020204030204" pitchFamily="34" charset="0"/>
                        </a:rPr>
                      </a:br>
                      <a:endParaRPr lang="en-US" sz="1200" b="1"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1744596424"/>
                  </a:ext>
                </a:extLst>
              </a:tr>
              <a:tr h="288949">
                <a:tc>
                  <a:txBody>
                    <a:bodyPr/>
                    <a:lstStyle/>
                    <a:p>
                      <a:pPr fontAlgn="b"/>
                      <a:r>
                        <a:rPr lang="en-US" sz="1200" b="1" i="0" u="none" strike="noStrike" dirty="0">
                          <a:solidFill>
                            <a:srgbClr val="000000"/>
                          </a:solidFill>
                          <a:effectLst/>
                          <a:latin typeface="Calibri" panose="020F0502020204030204" pitchFamily="34" charset="0"/>
                        </a:rPr>
                        <a:t>Approve</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253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231</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219</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186</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4148186787"/>
                  </a:ext>
                </a:extLst>
              </a:tr>
              <a:tr h="288949">
                <a:tc>
                  <a:txBody>
                    <a:bodyPr/>
                    <a:lstStyle/>
                    <a:p>
                      <a:pPr fontAlgn="b"/>
                      <a:r>
                        <a:rPr lang="en-US" sz="1200" b="1" i="0" u="none" strike="noStrike" dirty="0">
                          <a:solidFill>
                            <a:srgbClr val="000000"/>
                          </a:solidFill>
                          <a:effectLst/>
                          <a:latin typeface="Calibri" panose="020F0502020204030204" pitchFamily="34" charset="0"/>
                        </a:rPr>
                        <a:t>Disapprove</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14</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31</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49</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2715810830"/>
                  </a:ext>
                </a:extLst>
              </a:tr>
              <a:tr h="288949">
                <a:tc>
                  <a:txBody>
                    <a:bodyPr/>
                    <a:lstStyle/>
                    <a:p>
                      <a:pPr fontAlgn="b"/>
                      <a:r>
                        <a:rPr lang="en-US" sz="1200" b="1" i="0" u="none" strike="noStrike">
                          <a:solidFill>
                            <a:srgbClr val="000000"/>
                          </a:solidFill>
                          <a:effectLst/>
                          <a:latin typeface="Calibri" panose="020F0502020204030204" pitchFamily="34" charset="0"/>
                        </a:rPr>
                        <a:t>Abstain - Lack of expertise</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24</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25</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28</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29</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3951281183"/>
                  </a:ext>
                </a:extLst>
              </a:tr>
              <a:tr h="402465">
                <a:tc>
                  <a:txBody>
                    <a:bodyPr/>
                    <a:lstStyle/>
                    <a:p>
                      <a:pPr fontAlgn="b"/>
                      <a:r>
                        <a:rPr lang="en-US" sz="1200" b="1" i="0" u="none" strike="noStrike">
                          <a:solidFill>
                            <a:srgbClr val="000000"/>
                          </a:solidFill>
                          <a:effectLst/>
                          <a:latin typeface="Calibri" panose="020F0502020204030204" pitchFamily="34" charset="0"/>
                        </a:rPr>
                        <a:t>Invalid</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1</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4</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r>
                        <a:rPr lang="en-US" sz="1200" b="0" i="0" u="none" strike="noStrike" dirty="0">
                          <a:solidFill>
                            <a:srgbClr val="000000"/>
                          </a:solidFill>
                          <a:effectLst/>
                          <a:latin typeface="Calibri" panose="020F0502020204030204" pitchFamily="34" charset="0"/>
                        </a:rPr>
                        <a:t>Invalid - disapprove w/o comment</a:t>
                      </a: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2638456201"/>
                  </a:ext>
                </a:extLst>
              </a:tr>
              <a:tr h="288949">
                <a:tc>
                  <a:txBody>
                    <a:bodyPr/>
                    <a:lstStyle/>
                    <a:p>
                      <a:pPr fontAlgn="b"/>
                      <a:r>
                        <a:rPr lang="en-US" sz="1200" b="1" i="0" u="none" strike="noStrike">
                          <a:solidFill>
                            <a:srgbClr val="000000"/>
                          </a:solidFill>
                          <a:effectLst/>
                          <a:latin typeface="Calibri" panose="020F0502020204030204" pitchFamily="34" charset="0"/>
                        </a:rPr>
                        <a:t>Abstain - Lack of time</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5</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r>
                        <a:rPr lang="en-US" sz="1200" b="0" i="0" u="none" strike="noStrike" dirty="0">
                          <a:solidFill>
                            <a:srgbClr val="000000"/>
                          </a:solidFill>
                          <a:effectLst/>
                          <a:latin typeface="Calibri" panose="020F0502020204030204" pitchFamily="34" charset="0"/>
                        </a:rPr>
                        <a:t>Invalid abstain</a:t>
                      </a: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977109352"/>
                  </a:ext>
                </a:extLst>
              </a:tr>
              <a:tr h="288949">
                <a:tc>
                  <a:txBody>
                    <a:bodyPr/>
                    <a:lstStyle/>
                    <a:p>
                      <a:pPr fontAlgn="b"/>
                      <a:r>
                        <a:rPr lang="en-US" sz="1200" b="1" i="0" u="none" strike="noStrike">
                          <a:solidFill>
                            <a:srgbClr val="000000"/>
                          </a:solidFill>
                          <a:effectLst/>
                          <a:latin typeface="Calibri" panose="020F0502020204030204" pitchFamily="34" charset="0"/>
                        </a:rPr>
                        <a:t>Abstain - Other</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4</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5</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r>
                        <a:rPr lang="en-US" sz="1200" b="0" i="0" u="none" strike="noStrike">
                          <a:solidFill>
                            <a:srgbClr val="000000"/>
                          </a:solidFill>
                          <a:effectLst/>
                          <a:latin typeface="Calibri" panose="020F0502020204030204" pitchFamily="34" charset="0"/>
                        </a:rPr>
                        <a:t>Invalid abstain</a:t>
                      </a: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3655585660"/>
                  </a:ext>
                </a:extLst>
              </a:tr>
              <a:tr h="288949">
                <a:tc>
                  <a:txBody>
                    <a:bodyPr/>
                    <a:lstStyle/>
                    <a:p>
                      <a:pPr algn="ctr" fontAlgn="b"/>
                      <a:r>
                        <a:rPr lang="en-US" sz="1200" b="1" i="0" u="none" strike="noStrike">
                          <a:solidFill>
                            <a:srgbClr val="000000"/>
                          </a:solidFill>
                          <a:effectLst/>
                          <a:latin typeface="Calibri" panose="020F0502020204030204" pitchFamily="34" charset="0"/>
                        </a:rPr>
                        <a:t>#N/A</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42</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43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50</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dirty="0">
                          <a:solidFill>
                            <a:srgbClr val="000000"/>
                          </a:solidFill>
                          <a:effectLst/>
                          <a:latin typeface="Calibri" panose="020F0502020204030204" pitchFamily="34" charset="0"/>
                        </a:rPr>
                        <a:t>63</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r>
                        <a:rPr lang="en-US" sz="1200" b="0" i="0" u="none" strike="noStrike" dirty="0">
                          <a:solidFill>
                            <a:srgbClr val="000000"/>
                          </a:solidFill>
                          <a:effectLst/>
                          <a:latin typeface="Calibri" panose="020F0502020204030204" pitchFamily="34" charset="0"/>
                        </a:rPr>
                        <a:t>No ballot returned</a:t>
                      </a: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3575192492"/>
                  </a:ext>
                </a:extLst>
              </a:tr>
              <a:tr h="288949">
                <a:tc>
                  <a:txBody>
                    <a:bodyPr/>
                    <a:lstStyle/>
                    <a:p>
                      <a:pPr fontAlgn="b"/>
                      <a:br>
                        <a:rPr lang="en-US" sz="1200" b="1" i="0" u="none" strike="noStrike">
                          <a:solidFill>
                            <a:srgbClr val="000000"/>
                          </a:solidFill>
                          <a:effectLst/>
                          <a:latin typeface="Calibri" panose="020F0502020204030204" pitchFamily="34" charset="0"/>
                        </a:rPr>
                      </a:br>
                      <a:endParaRPr lang="en-US" sz="1200" b="1"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algn="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algn="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algn="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algn="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1443666841"/>
                  </a:ext>
                </a:extLst>
              </a:tr>
              <a:tr h="288949">
                <a:tc>
                  <a:txBody>
                    <a:bodyPr/>
                    <a:lstStyle/>
                    <a:p>
                      <a:pPr fontAlgn="b"/>
                      <a:r>
                        <a:rPr lang="en-US" sz="1200" b="1" i="0" u="none" strike="noStrike">
                          <a:solidFill>
                            <a:srgbClr val="000000"/>
                          </a:solidFill>
                          <a:effectLst/>
                          <a:latin typeface="Calibri" panose="020F0502020204030204" pitchFamily="34" charset="0"/>
                        </a:rPr>
                        <a:t>Approval percentage (&gt;75%)</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94.76%</a:t>
                      </a:r>
                    </a:p>
                  </a:txBody>
                  <a:tcPr marL="18288" marR="18288" marT="18288" marB="18288" anchor="ctr">
                    <a:lnL>
                      <a:noFill/>
                    </a:lnL>
                    <a:lnR>
                      <a:noFill/>
                    </a:lnR>
                    <a:lnT>
                      <a:noFill/>
                    </a:lnT>
                    <a:lnB>
                      <a:noFill/>
                    </a:lnB>
                    <a:solidFill>
                      <a:srgbClr val="A9D08E"/>
                    </a:solidFill>
                  </a:tcPr>
                </a:tc>
                <a:tc>
                  <a:txBody>
                    <a:bodyPr/>
                    <a:lstStyle/>
                    <a:p>
                      <a:pPr algn="r" fontAlgn="b"/>
                      <a:r>
                        <a:rPr lang="en-US" sz="1200" b="0" i="0" u="none" strike="noStrike">
                          <a:solidFill>
                            <a:srgbClr val="000000"/>
                          </a:solidFill>
                          <a:effectLst/>
                          <a:latin typeface="Calibri" panose="020F0502020204030204" pitchFamily="34" charset="0"/>
                        </a:rPr>
                        <a:t>88.17%</a:t>
                      </a:r>
                    </a:p>
                  </a:txBody>
                  <a:tcPr marL="18288" marR="18288" marT="18288" marB="18288" anchor="ctr">
                    <a:lnL>
                      <a:noFill/>
                    </a:lnL>
                    <a:lnR>
                      <a:noFill/>
                    </a:lnR>
                    <a:lnT>
                      <a:noFill/>
                    </a:lnT>
                    <a:lnB>
                      <a:noFill/>
                    </a:lnB>
                    <a:solidFill>
                      <a:srgbClr val="A9D08E"/>
                    </a:solidFill>
                  </a:tcPr>
                </a:tc>
                <a:tc>
                  <a:txBody>
                    <a:bodyPr/>
                    <a:lstStyle/>
                    <a:p>
                      <a:pPr algn="r" fontAlgn="b"/>
                      <a:r>
                        <a:rPr lang="en-US" sz="1200" b="0" i="0" u="none" strike="noStrike">
                          <a:solidFill>
                            <a:srgbClr val="000000"/>
                          </a:solidFill>
                          <a:effectLst/>
                          <a:latin typeface="Calibri" panose="020F0502020204030204" pitchFamily="34" charset="0"/>
                        </a:rPr>
                        <a:t>86.90%</a:t>
                      </a:r>
                    </a:p>
                  </a:txBody>
                  <a:tcPr marL="18288" marR="18288" marT="18288" marB="18288" anchor="ctr">
                    <a:lnL>
                      <a:noFill/>
                    </a:lnL>
                    <a:lnR>
                      <a:noFill/>
                    </a:lnR>
                    <a:lnT>
                      <a:noFill/>
                    </a:lnT>
                    <a:lnB>
                      <a:noFill/>
                    </a:lnB>
                    <a:solidFill>
                      <a:srgbClr val="A9D08E"/>
                    </a:solidFill>
                  </a:tcPr>
                </a:tc>
                <a:tc>
                  <a:txBody>
                    <a:bodyPr/>
                    <a:lstStyle/>
                    <a:p>
                      <a:pPr algn="r" fontAlgn="b"/>
                      <a:r>
                        <a:rPr lang="en-US" sz="1200" b="0" i="0" u="none" strike="noStrike">
                          <a:solidFill>
                            <a:srgbClr val="000000"/>
                          </a:solidFill>
                          <a:effectLst/>
                          <a:latin typeface="Calibri" panose="020F0502020204030204" pitchFamily="34" charset="0"/>
                        </a:rPr>
                        <a:t>79.15%</a:t>
                      </a:r>
                    </a:p>
                  </a:txBody>
                  <a:tcPr marL="18288" marR="18288" marT="18288" marB="18288" anchor="ctr">
                    <a:lnL>
                      <a:noFill/>
                    </a:lnL>
                    <a:lnR>
                      <a:noFill/>
                    </a:lnR>
                    <a:lnT>
                      <a:noFill/>
                    </a:lnT>
                    <a:lnB>
                      <a:noFill/>
                    </a:lnB>
                    <a:solidFill>
                      <a:srgbClr val="A9D08E"/>
                    </a:solidFill>
                  </a:tcPr>
                </a:tc>
                <a:tc>
                  <a:txBody>
                    <a:bodyPr/>
                    <a:lstStyle/>
                    <a:p>
                      <a:pPr fontAlgn="b"/>
                      <a:r>
                        <a:rPr lang="en-US" sz="1200" b="0" i="0" u="none" strike="noStrike" dirty="0">
                          <a:solidFill>
                            <a:srgbClr val="000000"/>
                          </a:solidFill>
                          <a:effectLst/>
                          <a:latin typeface="Calibri" panose="020F0502020204030204" pitchFamily="34" charset="0"/>
                        </a:rPr>
                        <a:t> </a:t>
                      </a:r>
                    </a:p>
                  </a:txBody>
                  <a:tcPr marL="18288" marR="18288" marT="18288" marB="18288" anchor="ctr">
                    <a:lnL>
                      <a:noFill/>
                    </a:lnL>
                    <a:lnR>
                      <a:noFill/>
                    </a:lnR>
                    <a:lnT>
                      <a:noFill/>
                    </a:lnT>
                    <a:lnB>
                      <a:noFill/>
                    </a:lnB>
                    <a:solidFill>
                      <a:srgbClr val="A9D08E"/>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298829262"/>
                  </a:ext>
                </a:extLst>
              </a:tr>
              <a:tr h="288949">
                <a:tc>
                  <a:txBody>
                    <a:bodyPr/>
                    <a:lstStyle/>
                    <a:p>
                      <a:pPr fontAlgn="b"/>
                      <a:r>
                        <a:rPr lang="en-US" sz="1200" b="1" i="0" u="none" strike="noStrike">
                          <a:solidFill>
                            <a:srgbClr val="000000"/>
                          </a:solidFill>
                          <a:effectLst/>
                          <a:latin typeface="Calibri" panose="020F0502020204030204" pitchFamily="34" charset="0"/>
                        </a:rPr>
                        <a:t>Disapproval percentage</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5.24%</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11.83%</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13.10%</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20.85%</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3048686219"/>
                  </a:ext>
                </a:extLst>
              </a:tr>
              <a:tr h="288949">
                <a:tc>
                  <a:txBody>
                    <a:bodyPr/>
                    <a:lstStyle/>
                    <a:p>
                      <a:pPr fontAlgn="b"/>
                      <a:r>
                        <a:rPr lang="en-US" sz="1200" b="1" i="0" u="none" strike="noStrike">
                          <a:solidFill>
                            <a:srgbClr val="000000"/>
                          </a:solidFill>
                          <a:effectLst/>
                          <a:latin typeface="Calibri" panose="020F0502020204030204" pitchFamily="34" charset="0"/>
                        </a:rPr>
                        <a:t>Abstain percentage (&lt;30%)</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7.29%</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7.60%</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8.51%</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8.81%</a:t>
                      </a:r>
                    </a:p>
                  </a:txBody>
                  <a:tcPr marL="18288" marR="18288" marT="18288" marB="18288" anchor="ctr">
                    <a:lnL>
                      <a:noFill/>
                    </a:lnL>
                    <a:lnR>
                      <a:noFill/>
                    </a:lnR>
                    <a:lnT>
                      <a:noFill/>
                    </a:lnT>
                    <a:lnB>
                      <a:noFill/>
                    </a:lnB>
                    <a:solidFill>
                      <a:srgbClr val="E2EFDA"/>
                    </a:solidFill>
                  </a:tcPr>
                </a:tc>
                <a:tc>
                  <a:txBody>
                    <a:bodyPr/>
                    <a:lstStyle/>
                    <a:p>
                      <a:pPr fontAlgn="b"/>
                      <a:r>
                        <a:rPr lang="en-US" sz="1200" b="0" i="0" u="none" strike="noStrike">
                          <a:solidFill>
                            <a:srgbClr val="000000"/>
                          </a:solidFill>
                          <a:effectLst/>
                          <a:latin typeface="Calibri" panose="020F0502020204030204" pitchFamily="34" charset="0"/>
                        </a:rPr>
                        <a:t> </a:t>
                      </a:r>
                    </a:p>
                  </a:txBody>
                  <a:tcPr marL="18288" marR="18288" marT="18288" marB="18288" anchor="ctr">
                    <a:lnL>
                      <a:noFill/>
                    </a:lnL>
                    <a:lnR>
                      <a:noFill/>
                    </a:lnR>
                    <a:lnT>
                      <a:noFill/>
                    </a:lnT>
                    <a:lnB>
                      <a:noFill/>
                    </a:lnB>
                    <a:solidFill>
                      <a:srgbClr val="E2EFDA"/>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810328531"/>
                  </a:ext>
                </a:extLst>
              </a:tr>
              <a:tr h="288949">
                <a:tc>
                  <a:txBody>
                    <a:bodyPr/>
                    <a:lstStyle/>
                    <a:p>
                      <a:pPr fontAlgn="b"/>
                      <a:r>
                        <a:rPr lang="en-US" sz="1200" b="1" i="0" u="none" strike="noStrike">
                          <a:solidFill>
                            <a:srgbClr val="000000"/>
                          </a:solidFill>
                          <a:effectLst/>
                          <a:latin typeface="Calibri" panose="020F0502020204030204" pitchFamily="34" charset="0"/>
                        </a:rPr>
                        <a:t>Pool = Voters - Ex-officio</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329</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329</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329</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329</a:t>
                      </a: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1684257372"/>
                  </a:ext>
                </a:extLst>
              </a:tr>
              <a:tr h="288949">
                <a:tc>
                  <a:txBody>
                    <a:bodyPr/>
                    <a:lstStyle/>
                    <a:p>
                      <a:pPr fontAlgn="b"/>
                      <a:r>
                        <a:rPr lang="en-US" sz="1200" b="1" i="0" u="none" strike="noStrike">
                          <a:solidFill>
                            <a:srgbClr val="000000"/>
                          </a:solidFill>
                          <a:effectLst/>
                          <a:latin typeface="Calibri" panose="020F0502020204030204" pitchFamily="34" charset="0"/>
                        </a:rPr>
                        <a:t>Return rate (&gt;50%)</a:t>
                      </a:r>
                    </a:p>
                  </a:txBody>
                  <a:tcPr marL="18288" marR="18288" marT="18288" marB="18288" anchor="ctr">
                    <a:lnL>
                      <a:noFill/>
                    </a:lnL>
                    <a:lnR>
                      <a:noFill/>
                    </a:lnR>
                    <a:lnT>
                      <a:noFill/>
                    </a:lnT>
                    <a:lnB>
                      <a:noFill/>
                    </a:lnB>
                    <a:solidFill>
                      <a:srgbClr val="FFFFFF"/>
                    </a:solidFill>
                  </a:tcPr>
                </a:tc>
                <a:tc>
                  <a:txBody>
                    <a:bodyPr/>
                    <a:lstStyle/>
                    <a:p>
                      <a:pPr algn="r" fontAlgn="b"/>
                      <a:r>
                        <a:rPr lang="en-US" sz="1200" b="0" i="0" u="none" strike="noStrike">
                          <a:solidFill>
                            <a:srgbClr val="000000"/>
                          </a:solidFill>
                          <a:effectLst/>
                          <a:latin typeface="Calibri" panose="020F0502020204030204" pitchFamily="34" charset="0"/>
                        </a:rPr>
                        <a:t>90.58%</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90.27%</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87.88%</a:t>
                      </a:r>
                    </a:p>
                  </a:txBody>
                  <a:tcPr marL="18288" marR="18288" marT="18288" marB="18288" anchor="ctr">
                    <a:lnL>
                      <a:noFill/>
                    </a:lnL>
                    <a:lnR>
                      <a:noFill/>
                    </a:lnR>
                    <a:lnT>
                      <a:noFill/>
                    </a:lnT>
                    <a:lnB>
                      <a:noFill/>
                    </a:lnB>
                    <a:solidFill>
                      <a:srgbClr val="E2EFDA"/>
                    </a:solidFill>
                  </a:tcPr>
                </a:tc>
                <a:tc>
                  <a:txBody>
                    <a:bodyPr/>
                    <a:lstStyle/>
                    <a:p>
                      <a:pPr algn="r" fontAlgn="b"/>
                      <a:r>
                        <a:rPr lang="en-US" sz="1200" b="0" i="0" u="none" strike="noStrike">
                          <a:solidFill>
                            <a:srgbClr val="000000"/>
                          </a:solidFill>
                          <a:effectLst/>
                          <a:latin typeface="Calibri" panose="020F0502020204030204" pitchFamily="34" charset="0"/>
                        </a:rPr>
                        <a:t>83.94%</a:t>
                      </a:r>
                    </a:p>
                  </a:txBody>
                  <a:tcPr marL="18288" marR="18288" marT="18288" marB="18288" anchor="ctr">
                    <a:lnL>
                      <a:noFill/>
                    </a:lnL>
                    <a:lnR>
                      <a:noFill/>
                    </a:lnR>
                    <a:lnT>
                      <a:noFill/>
                    </a:lnT>
                    <a:lnB>
                      <a:noFill/>
                    </a:lnB>
                    <a:solidFill>
                      <a:srgbClr val="E2EFDA"/>
                    </a:solidFill>
                  </a:tcPr>
                </a:tc>
                <a:tc>
                  <a:txBody>
                    <a:bodyPr/>
                    <a:lstStyle/>
                    <a:p>
                      <a:pPr fontAlgn="b"/>
                      <a:r>
                        <a:rPr lang="en-US" sz="1200" b="0" i="0" u="none" strike="noStrike">
                          <a:solidFill>
                            <a:srgbClr val="000000"/>
                          </a:solidFill>
                          <a:effectLst/>
                          <a:latin typeface="Calibri" panose="020F0502020204030204" pitchFamily="34" charset="0"/>
                        </a:rPr>
                        <a:t> </a:t>
                      </a:r>
                    </a:p>
                  </a:txBody>
                  <a:tcPr marL="18288" marR="18288" marT="18288" marB="18288" anchor="ctr">
                    <a:lnL>
                      <a:noFill/>
                    </a:lnL>
                    <a:lnR>
                      <a:noFill/>
                    </a:lnR>
                    <a:lnT>
                      <a:noFill/>
                    </a:lnT>
                    <a:lnB>
                      <a:noFill/>
                    </a:lnB>
                    <a:solidFill>
                      <a:srgbClr val="E2EFDA"/>
                    </a:solidFill>
                  </a:tcPr>
                </a:tc>
                <a:tc>
                  <a:txBody>
                    <a:bodyPr/>
                    <a:lstStyle/>
                    <a:p>
                      <a:pPr fontAlgn="b"/>
                      <a:br>
                        <a:rPr lang="en-US" sz="1200" b="0" i="0" u="none" strike="noStrike">
                          <a:solidFill>
                            <a:srgbClr val="000000"/>
                          </a:solidFill>
                          <a:effectLst/>
                          <a:latin typeface="Calibri" panose="020F0502020204030204" pitchFamily="34" charset="0"/>
                        </a:rPr>
                      </a:br>
                      <a:endParaRPr lang="en-US" sz="1200" b="0" i="0" u="none" strike="noStrike">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tc>
                  <a:txBody>
                    <a:bodyPr/>
                    <a:lstStyle/>
                    <a:p>
                      <a:pPr fontAlgn="b"/>
                      <a:br>
                        <a:rPr lang="en-US" sz="1200" b="0" i="0" u="none" strike="noStrike" dirty="0">
                          <a:solidFill>
                            <a:srgbClr val="000000"/>
                          </a:solidFill>
                          <a:effectLst/>
                          <a:latin typeface="Calibri" panose="020F0502020204030204" pitchFamily="34" charset="0"/>
                        </a:rPr>
                      </a:br>
                      <a:endParaRPr lang="en-US" sz="1200" b="0" i="0" u="none" strike="noStrike" dirty="0">
                        <a:solidFill>
                          <a:srgbClr val="000000"/>
                        </a:solidFill>
                        <a:effectLst/>
                        <a:latin typeface="Calibri" panose="020F0502020204030204" pitchFamily="34" charset="0"/>
                      </a:endParaRPr>
                    </a:p>
                  </a:txBody>
                  <a:tcPr marL="18288" marR="18288" marT="18288" marB="18288" anchor="ctr">
                    <a:lnL>
                      <a:noFill/>
                    </a:lnL>
                    <a:lnR>
                      <a:noFill/>
                    </a:lnR>
                    <a:lnT>
                      <a:noFill/>
                    </a:lnT>
                    <a:lnB>
                      <a:noFill/>
                    </a:lnB>
                    <a:solidFill>
                      <a:srgbClr val="FFFFFF"/>
                    </a:solidFill>
                  </a:tcPr>
                </a:tc>
                <a:extLst>
                  <a:ext uri="{0D108BD9-81ED-4DB2-BD59-A6C34878D82A}">
                    <a16:rowId xmlns:a16="http://schemas.microsoft.com/office/drawing/2014/main" val="2810213159"/>
                  </a:ext>
                </a:extLst>
              </a:tr>
            </a:tbl>
          </a:graphicData>
        </a:graphic>
      </p:graphicFrame>
    </p:spTree>
    <p:extLst>
      <p:ext uri="{BB962C8B-B14F-4D97-AF65-F5344CB8AC3E}">
        <p14:creationId xmlns:p14="http://schemas.microsoft.com/office/powerpoint/2010/main" val="8624231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a:extLst>
              <a:ext uri="{FF2B5EF4-FFF2-40B4-BE49-F238E27FC236}">
                <a16:creationId xmlns:a16="http://schemas.microsoft.com/office/drawing/2014/main" id="{86584CC9-10B2-40BB-A3F1-131186C79250}"/>
              </a:ext>
            </a:extLst>
          </p:cNvPr>
          <p:cNvSpPr/>
          <p:nvPr/>
        </p:nvSpPr>
        <p:spPr>
          <a:xfrm>
            <a:off x="8362375" y="3691972"/>
            <a:ext cx="241417"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800" dirty="0">
                <a:solidFill>
                  <a:schemeClr val="tx1"/>
                </a:solidFill>
              </a:rPr>
              <a:t>Clean</a:t>
            </a:r>
          </a:p>
        </p:txBody>
      </p:sp>
      <p:sp>
        <p:nvSpPr>
          <p:cNvPr id="114" name="Rectangle 113">
            <a:extLst>
              <a:ext uri="{FF2B5EF4-FFF2-40B4-BE49-F238E27FC236}">
                <a16:creationId xmlns:a16="http://schemas.microsoft.com/office/drawing/2014/main" id="{5F80D85B-CA5D-46A1-BBCA-B1DD484CF0B5}"/>
              </a:ext>
            </a:extLst>
          </p:cNvPr>
          <p:cNvSpPr>
            <a:spLocks noChangeArrowheads="1"/>
          </p:cNvSpPr>
          <p:nvPr/>
        </p:nvSpPr>
        <p:spPr bwMode="auto">
          <a:xfrm>
            <a:off x="6838991"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2021</a:t>
            </a:r>
          </a:p>
        </p:txBody>
      </p:sp>
      <p:sp>
        <p:nvSpPr>
          <p:cNvPr id="107" name="Rectangle 106">
            <a:extLst>
              <a:ext uri="{FF2B5EF4-FFF2-40B4-BE49-F238E27FC236}">
                <a16:creationId xmlns:a16="http://schemas.microsoft.com/office/drawing/2014/main" id="{E7E80E61-8672-45B3-8ADF-8C71BCDAC53A}"/>
              </a:ext>
            </a:extLst>
          </p:cNvPr>
          <p:cNvSpPr>
            <a:spLocks noChangeArrowheads="1"/>
          </p:cNvSpPr>
          <p:nvPr/>
        </p:nvSpPr>
        <p:spPr bwMode="auto">
          <a:xfrm>
            <a:off x="5148839"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2020</a:t>
            </a:r>
          </a:p>
        </p:txBody>
      </p:sp>
      <p:sp>
        <p:nvSpPr>
          <p:cNvPr id="108" name="Rectangle 107">
            <a:extLst>
              <a:ext uri="{FF2B5EF4-FFF2-40B4-BE49-F238E27FC236}">
                <a16:creationId xmlns:a16="http://schemas.microsoft.com/office/drawing/2014/main" id="{806D1120-6CEB-4444-8E21-833EDD971B97}"/>
              </a:ext>
            </a:extLst>
          </p:cNvPr>
          <p:cNvSpPr>
            <a:spLocks noChangeArrowheads="1"/>
          </p:cNvSpPr>
          <p:nvPr/>
        </p:nvSpPr>
        <p:spPr bwMode="auto">
          <a:xfrm>
            <a:off x="3494741" y="1993287"/>
            <a:ext cx="1654098"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2019</a:t>
            </a:r>
          </a:p>
        </p:txBody>
      </p:sp>
      <p:sp>
        <p:nvSpPr>
          <p:cNvPr id="109" name="Rectangle 108">
            <a:extLst>
              <a:ext uri="{FF2B5EF4-FFF2-40B4-BE49-F238E27FC236}">
                <a16:creationId xmlns:a16="http://schemas.microsoft.com/office/drawing/2014/main" id="{B96217F6-0548-4D3B-A788-9F4D6253F8B8}"/>
              </a:ext>
            </a:extLst>
          </p:cNvPr>
          <p:cNvSpPr>
            <a:spLocks noChangeArrowheads="1"/>
          </p:cNvSpPr>
          <p:nvPr/>
        </p:nvSpPr>
        <p:spPr bwMode="auto">
          <a:xfrm>
            <a:off x="177240" y="1994059"/>
            <a:ext cx="166340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2017</a:t>
            </a:r>
          </a:p>
        </p:txBody>
      </p:sp>
      <p:sp>
        <p:nvSpPr>
          <p:cNvPr id="110" name="Rectangle 109">
            <a:extLst>
              <a:ext uri="{FF2B5EF4-FFF2-40B4-BE49-F238E27FC236}">
                <a16:creationId xmlns:a16="http://schemas.microsoft.com/office/drawing/2014/main" id="{76BC72B2-7D24-4C6D-BE05-DD73FFD7DB2D}"/>
              </a:ext>
            </a:extLst>
          </p:cNvPr>
          <p:cNvSpPr>
            <a:spLocks noChangeArrowheads="1"/>
          </p:cNvSpPr>
          <p:nvPr/>
        </p:nvSpPr>
        <p:spPr bwMode="auto">
          <a:xfrm>
            <a:off x="1829011" y="1993034"/>
            <a:ext cx="168434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2018</a:t>
            </a:r>
          </a:p>
        </p:txBody>
      </p:sp>
      <p:sp>
        <p:nvSpPr>
          <p:cNvPr id="2" name="Title 1"/>
          <p:cNvSpPr>
            <a:spLocks noGrp="1"/>
          </p:cNvSpPr>
          <p:nvPr>
            <p:ph type="title"/>
          </p:nvPr>
        </p:nvSpPr>
        <p:spPr>
          <a:xfrm>
            <a:off x="914401" y="685802"/>
            <a:ext cx="10361084" cy="485992"/>
          </a:xfrm>
        </p:spPr>
        <p:txBody>
          <a:bodyPr/>
          <a:lstStyle/>
          <a:p>
            <a:r>
              <a:rPr lang="en-US" dirty="0"/>
              <a:t>Timeline – TG progress update past LB 255 closing</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9" name="Rectangle 8"/>
          <p:cNvSpPr>
            <a:spLocks noChangeArrowheads="1"/>
          </p:cNvSpPr>
          <p:nvPr/>
        </p:nvSpPr>
        <p:spPr bwMode="auto">
          <a:xfrm>
            <a:off x="178973" y="1988840"/>
            <a:ext cx="11749675" cy="4176464"/>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8533215"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2022</a:t>
            </a:r>
          </a:p>
        </p:txBody>
      </p:sp>
      <p:sp>
        <p:nvSpPr>
          <p:cNvPr id="25" name="Rectangle 24"/>
          <p:cNvSpPr>
            <a:spLocks noChangeArrowheads="1"/>
          </p:cNvSpPr>
          <p:nvPr/>
        </p:nvSpPr>
        <p:spPr bwMode="auto">
          <a:xfrm>
            <a:off x="10223367" y="1999702"/>
            <a:ext cx="1705281"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sz="1400" b="1" dirty="0">
                <a:solidFill>
                  <a:schemeClr val="bg1"/>
                </a:solidFill>
                <a:latin typeface="Arial" panose="020B0604020202020204" pitchFamily="34" charset="0"/>
                <a:cs typeface="Arial" panose="020B0604020202020204" pitchFamily="34" charset="0"/>
              </a:rPr>
              <a:t>2023</a:t>
            </a:r>
          </a:p>
        </p:txBody>
      </p:sp>
      <p:grpSp>
        <p:nvGrpSpPr>
          <p:cNvPr id="26" name="Group 25"/>
          <p:cNvGrpSpPr/>
          <p:nvPr/>
        </p:nvGrpSpPr>
        <p:grpSpPr>
          <a:xfrm>
            <a:off x="1772692" y="1988840"/>
            <a:ext cx="8500127" cy="4176464"/>
            <a:chOff x="1339290" y="1268760"/>
            <a:chExt cx="6503157" cy="3782041"/>
          </a:xfrm>
        </p:grpSpPr>
        <p:sp>
          <p:nvSpPr>
            <p:cNvPr id="27" name="Line 15"/>
            <p:cNvSpPr>
              <a:spLocks noChangeShapeType="1"/>
            </p:cNvSpPr>
            <p:nvPr/>
          </p:nvSpPr>
          <p:spPr bwMode="auto">
            <a:xfrm flipH="1">
              <a:off x="6603112" y="1299562"/>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8" name="Line 14"/>
            <p:cNvSpPr>
              <a:spLocks noChangeShapeType="1"/>
            </p:cNvSpPr>
            <p:nvPr/>
          </p:nvSpPr>
          <p:spPr bwMode="auto">
            <a:xfrm flipH="1">
              <a:off x="4012657" y="1299562"/>
              <a:ext cx="7937"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29" name="Line 10"/>
            <p:cNvSpPr>
              <a:spLocks noChangeShapeType="1"/>
            </p:cNvSpPr>
            <p:nvPr/>
          </p:nvSpPr>
          <p:spPr bwMode="auto">
            <a:xfrm>
              <a:off x="1339290"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0" name="Line 11"/>
            <p:cNvSpPr>
              <a:spLocks noChangeShapeType="1"/>
            </p:cNvSpPr>
            <p:nvPr/>
          </p:nvSpPr>
          <p:spPr bwMode="auto">
            <a:xfrm>
              <a:off x="2707604"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1" name="Line 15"/>
            <p:cNvSpPr>
              <a:spLocks noChangeShapeType="1"/>
            </p:cNvSpPr>
            <p:nvPr/>
          </p:nvSpPr>
          <p:spPr bwMode="auto">
            <a:xfrm>
              <a:off x="5271395" y="1299562"/>
              <a:ext cx="0"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2" name="Line 15"/>
            <p:cNvSpPr>
              <a:spLocks noChangeShapeType="1"/>
            </p:cNvSpPr>
            <p:nvPr/>
          </p:nvSpPr>
          <p:spPr bwMode="auto">
            <a:xfrm flipH="1">
              <a:off x="7839272" y="1268760"/>
              <a:ext cx="3175" cy="3751239"/>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grpSp>
      <p:sp>
        <p:nvSpPr>
          <p:cNvPr id="106" name="Text Box 24">
            <a:extLst>
              <a:ext uri="{FF2B5EF4-FFF2-40B4-BE49-F238E27FC236}">
                <a16:creationId xmlns:a16="http://schemas.microsoft.com/office/drawing/2014/main" id="{FDD295FC-5B3E-40FF-9DBD-769508BBC4A6}"/>
              </a:ext>
            </a:extLst>
          </p:cNvPr>
          <p:cNvSpPr txBox="1">
            <a:spLocks noChangeArrowheads="1"/>
          </p:cNvSpPr>
          <p:nvPr/>
        </p:nvSpPr>
        <p:spPr bwMode="auto">
          <a:xfrm>
            <a:off x="747912" y="2369733"/>
            <a:ext cx="955610"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 requirement freeze</a:t>
            </a:r>
          </a:p>
          <a:p>
            <a:pPr algn="ctr"/>
            <a:r>
              <a:rPr lang="en-US" altLang="en-US" sz="600" dirty="0">
                <a:latin typeface="Arial" panose="020B0604020202020204" pitchFamily="34" charset="0"/>
                <a:cs typeface="Arial" panose="020B0604020202020204" pitchFamily="34" charset="0"/>
              </a:rPr>
              <a:t>5-2017</a:t>
            </a:r>
          </a:p>
        </p:txBody>
      </p:sp>
      <p:sp>
        <p:nvSpPr>
          <p:cNvPr id="112" name="Rectangle 111">
            <a:extLst>
              <a:ext uri="{FF2B5EF4-FFF2-40B4-BE49-F238E27FC236}">
                <a16:creationId xmlns:a16="http://schemas.microsoft.com/office/drawing/2014/main" id="{69DC5164-B6FD-4947-8311-D3C23314DE17}"/>
              </a:ext>
            </a:extLst>
          </p:cNvPr>
          <p:cNvSpPr/>
          <p:nvPr/>
        </p:nvSpPr>
        <p:spPr>
          <a:xfrm>
            <a:off x="263352" y="3573016"/>
            <a:ext cx="2744611" cy="230617"/>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100" dirty="0">
                <a:solidFill>
                  <a:schemeClr val="tx1"/>
                </a:solidFill>
              </a:rPr>
              <a:t>11az SFD</a:t>
            </a:r>
          </a:p>
        </p:txBody>
      </p:sp>
      <p:sp>
        <p:nvSpPr>
          <p:cNvPr id="113" name="Rectangle 112">
            <a:extLst>
              <a:ext uri="{FF2B5EF4-FFF2-40B4-BE49-F238E27FC236}">
                <a16:creationId xmlns:a16="http://schemas.microsoft.com/office/drawing/2014/main" id="{AF2D2B37-858F-49CD-B8B3-A42B192B9F9D}"/>
              </a:ext>
            </a:extLst>
          </p:cNvPr>
          <p:cNvSpPr/>
          <p:nvPr/>
        </p:nvSpPr>
        <p:spPr>
          <a:xfrm>
            <a:off x="803996" y="3888221"/>
            <a:ext cx="9540000" cy="248520"/>
          </a:xfrm>
          <a:prstGeom prst="rect">
            <a:avLst/>
          </a:prstGeom>
          <a:gradFill flip="none" rotWithShape="1">
            <a:gsLst>
              <a:gs pos="0">
                <a:srgbClr val="FFFF00"/>
              </a:gs>
              <a:gs pos="37000">
                <a:srgbClr val="FFFF00"/>
              </a:gs>
              <a:gs pos="68000">
                <a:srgbClr val="00B050"/>
              </a:gs>
              <a:gs pos="10000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defRPr/>
            </a:pPr>
            <a:r>
              <a:rPr lang="en-US" sz="1100" dirty="0">
                <a:solidFill>
                  <a:schemeClr val="tx1"/>
                </a:solidFill>
              </a:rPr>
              <a:t>        Amendment text</a:t>
            </a:r>
          </a:p>
        </p:txBody>
      </p:sp>
      <p:sp>
        <p:nvSpPr>
          <p:cNvPr id="115" name="Text Box 26">
            <a:extLst>
              <a:ext uri="{FF2B5EF4-FFF2-40B4-BE49-F238E27FC236}">
                <a16:creationId xmlns:a16="http://schemas.microsoft.com/office/drawing/2014/main" id="{64AE616E-C795-47DD-AF7B-6DEEA83A5362}"/>
              </a:ext>
            </a:extLst>
          </p:cNvPr>
          <p:cNvSpPr txBox="1">
            <a:spLocks noChangeArrowheads="1"/>
          </p:cNvSpPr>
          <p:nvPr/>
        </p:nvSpPr>
        <p:spPr bwMode="auto">
          <a:xfrm flipH="1">
            <a:off x="4875153" y="2623686"/>
            <a:ext cx="63440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2.0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11-2019</a:t>
            </a:r>
          </a:p>
          <a:p>
            <a:pPr algn="ctr"/>
            <a:r>
              <a:rPr lang="en-US" altLang="en-US" sz="600" dirty="0">
                <a:latin typeface="Arial" panose="020B0604020202020204" pitchFamily="34" charset="0"/>
                <a:cs typeface="Arial" panose="020B0604020202020204" pitchFamily="34" charset="0"/>
              </a:rPr>
              <a:t>Recirculation</a:t>
            </a:r>
          </a:p>
        </p:txBody>
      </p:sp>
      <p:sp>
        <p:nvSpPr>
          <p:cNvPr id="116" name="Isosceles Triangle 115">
            <a:extLst>
              <a:ext uri="{FF2B5EF4-FFF2-40B4-BE49-F238E27FC236}">
                <a16:creationId xmlns:a16="http://schemas.microsoft.com/office/drawing/2014/main" id="{44442673-ECDC-419A-A9CD-051E05DB4DB8}"/>
              </a:ext>
            </a:extLst>
          </p:cNvPr>
          <p:cNvSpPr>
            <a:spLocks noChangeArrowheads="1"/>
          </p:cNvSpPr>
          <p:nvPr/>
        </p:nvSpPr>
        <p:spPr bwMode="auto">
          <a:xfrm flipH="1">
            <a:off x="5058203" y="2412535"/>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sp>
        <p:nvSpPr>
          <p:cNvPr id="117" name="Text Box 24">
            <a:extLst>
              <a:ext uri="{FF2B5EF4-FFF2-40B4-BE49-F238E27FC236}">
                <a16:creationId xmlns:a16="http://schemas.microsoft.com/office/drawing/2014/main" id="{EE061B56-3AEC-498D-B5B2-6F11449B93DE}"/>
              </a:ext>
            </a:extLst>
          </p:cNvPr>
          <p:cNvSpPr txBox="1">
            <a:spLocks noChangeArrowheads="1"/>
          </p:cNvSpPr>
          <p:nvPr/>
        </p:nvSpPr>
        <p:spPr bwMode="auto">
          <a:xfrm>
            <a:off x="3432407" y="2653101"/>
            <a:ext cx="418981"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D1.0</a:t>
            </a:r>
          </a:p>
          <a:p>
            <a:pPr algn="ctr"/>
            <a:r>
              <a:rPr lang="en-US" altLang="en-US" sz="600" dirty="0">
                <a:latin typeface="Arial" panose="020B0604020202020204" pitchFamily="34" charset="0"/>
                <a:cs typeface="Arial" panose="020B0604020202020204" pitchFamily="34" charset="0"/>
              </a:rPr>
              <a:t>Jan. 19</a:t>
            </a:r>
          </a:p>
        </p:txBody>
      </p:sp>
      <p:sp>
        <p:nvSpPr>
          <p:cNvPr id="118" name="Isosceles Triangle 117">
            <a:extLst>
              <a:ext uri="{FF2B5EF4-FFF2-40B4-BE49-F238E27FC236}">
                <a16:creationId xmlns:a16="http://schemas.microsoft.com/office/drawing/2014/main" id="{3F0AA21A-6D87-4206-8EEC-3FD5BA0CE0AE}"/>
              </a:ext>
            </a:extLst>
          </p:cNvPr>
          <p:cNvSpPr>
            <a:spLocks noChangeArrowheads="1"/>
          </p:cNvSpPr>
          <p:nvPr/>
        </p:nvSpPr>
        <p:spPr bwMode="auto">
          <a:xfrm>
            <a:off x="3535209" y="2454400"/>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19" name="Text Box 24">
            <a:extLst>
              <a:ext uri="{FF2B5EF4-FFF2-40B4-BE49-F238E27FC236}">
                <a16:creationId xmlns:a16="http://schemas.microsoft.com/office/drawing/2014/main" id="{3D10B997-FA32-446E-A64F-C16BE48C1D81}"/>
              </a:ext>
            </a:extLst>
          </p:cNvPr>
          <p:cNvSpPr txBox="1">
            <a:spLocks noChangeArrowheads="1"/>
          </p:cNvSpPr>
          <p:nvPr/>
        </p:nvSpPr>
        <p:spPr bwMode="auto">
          <a:xfrm>
            <a:off x="1860756" y="2611937"/>
            <a:ext cx="558118"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D0.1</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Mar. 18</a:t>
            </a:r>
          </a:p>
        </p:txBody>
      </p:sp>
      <p:sp>
        <p:nvSpPr>
          <p:cNvPr id="120" name="Isosceles Triangle 119">
            <a:extLst>
              <a:ext uri="{FF2B5EF4-FFF2-40B4-BE49-F238E27FC236}">
                <a16:creationId xmlns:a16="http://schemas.microsoft.com/office/drawing/2014/main" id="{AA437355-9F8B-4A6F-AAB1-840527A829D4}"/>
              </a:ext>
            </a:extLst>
          </p:cNvPr>
          <p:cNvSpPr>
            <a:spLocks noChangeArrowheads="1"/>
          </p:cNvSpPr>
          <p:nvPr/>
        </p:nvSpPr>
        <p:spPr bwMode="auto">
          <a:xfrm>
            <a:off x="2013525" y="2408722"/>
            <a:ext cx="1757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21" name="Text Box 24">
            <a:extLst>
              <a:ext uri="{FF2B5EF4-FFF2-40B4-BE49-F238E27FC236}">
                <a16:creationId xmlns:a16="http://schemas.microsoft.com/office/drawing/2014/main" id="{A547E5D1-D54B-4250-846D-FE970644BEE5}"/>
              </a:ext>
            </a:extLst>
          </p:cNvPr>
          <p:cNvSpPr txBox="1">
            <a:spLocks noChangeArrowheads="1"/>
          </p:cNvSpPr>
          <p:nvPr/>
        </p:nvSpPr>
        <p:spPr bwMode="auto">
          <a:xfrm>
            <a:off x="1970948" y="3888380"/>
            <a:ext cx="144126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dirty="0">
                <a:latin typeface="Arial" panose="020B0604020202020204" pitchFamily="34" charset="0"/>
                <a:cs typeface="Arial" panose="020B0604020202020204" pitchFamily="34" charset="0"/>
              </a:rPr>
              <a:t>5/17-3/21</a:t>
            </a:r>
          </a:p>
        </p:txBody>
      </p:sp>
      <p:sp>
        <p:nvSpPr>
          <p:cNvPr id="125" name="Isosceles Triangle 124">
            <a:extLst>
              <a:ext uri="{FF2B5EF4-FFF2-40B4-BE49-F238E27FC236}">
                <a16:creationId xmlns:a16="http://schemas.microsoft.com/office/drawing/2014/main" id="{7D57DDC4-188E-446F-866B-8D2528A070AE}"/>
              </a:ext>
            </a:extLst>
          </p:cNvPr>
          <p:cNvSpPr>
            <a:spLocks noChangeArrowheads="1"/>
          </p:cNvSpPr>
          <p:nvPr/>
        </p:nvSpPr>
        <p:spPr bwMode="auto">
          <a:xfrm>
            <a:off x="691963" y="2432933"/>
            <a:ext cx="26352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cxnSp>
        <p:nvCxnSpPr>
          <p:cNvPr id="127" name="Straight Connector 126">
            <a:extLst>
              <a:ext uri="{FF2B5EF4-FFF2-40B4-BE49-F238E27FC236}">
                <a16:creationId xmlns:a16="http://schemas.microsoft.com/office/drawing/2014/main" id="{2D741719-48C6-4978-96AB-33C832196D61}"/>
              </a:ext>
            </a:extLst>
          </p:cNvPr>
          <p:cNvCxnSpPr/>
          <p:nvPr/>
        </p:nvCxnSpPr>
        <p:spPr bwMode="auto">
          <a:xfrm>
            <a:off x="263352" y="3840948"/>
            <a:ext cx="2726844"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4" name="Text Box 24">
            <a:extLst>
              <a:ext uri="{FF2B5EF4-FFF2-40B4-BE49-F238E27FC236}">
                <a16:creationId xmlns:a16="http://schemas.microsoft.com/office/drawing/2014/main" id="{F3200BBA-60BF-4CFD-AE55-831E4690B9CD}"/>
              </a:ext>
            </a:extLst>
          </p:cNvPr>
          <p:cNvSpPr txBox="1">
            <a:spLocks noChangeArrowheads="1"/>
          </p:cNvSpPr>
          <p:nvPr/>
        </p:nvSpPr>
        <p:spPr bwMode="auto">
          <a:xfrm>
            <a:off x="2530161" y="2600190"/>
            <a:ext cx="714755"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July 18</a:t>
            </a:r>
          </a:p>
          <a:p>
            <a:pPr algn="ctr"/>
            <a:r>
              <a:rPr lang="en-US" altLang="en-US" sz="600" dirty="0">
                <a:latin typeface="Arial" panose="020B0604020202020204" pitchFamily="34" charset="0"/>
                <a:cs typeface="Arial" panose="020B0604020202020204" pitchFamily="34" charset="0"/>
              </a:rPr>
              <a:t>Inter.</a:t>
            </a:r>
          </a:p>
          <a:p>
            <a:pPr algn="ctr"/>
            <a:r>
              <a:rPr lang="en-US" altLang="en-US" sz="600" dirty="0">
                <a:latin typeface="Arial" panose="020B0604020202020204" pitchFamily="34" charset="0"/>
                <a:cs typeface="Arial" panose="020B0604020202020204" pitchFamily="34" charset="0"/>
              </a:rPr>
              <a:t>comment</a:t>
            </a:r>
          </a:p>
          <a:p>
            <a:pPr algn="ctr"/>
            <a:r>
              <a:rPr lang="en-US" altLang="en-US" sz="600" dirty="0">
                <a:latin typeface="Arial" panose="020B0604020202020204" pitchFamily="34" charset="0"/>
                <a:cs typeface="Arial" panose="020B0604020202020204" pitchFamily="34" charset="0"/>
              </a:rPr>
              <a:t>collection</a:t>
            </a:r>
          </a:p>
        </p:txBody>
      </p:sp>
      <p:sp>
        <p:nvSpPr>
          <p:cNvPr id="145" name="Isosceles Triangle 144">
            <a:extLst>
              <a:ext uri="{FF2B5EF4-FFF2-40B4-BE49-F238E27FC236}">
                <a16:creationId xmlns:a16="http://schemas.microsoft.com/office/drawing/2014/main" id="{3B28E869-CA25-4246-8BD5-AE35F55D5CDD}"/>
              </a:ext>
            </a:extLst>
          </p:cNvPr>
          <p:cNvSpPr>
            <a:spLocks noChangeArrowheads="1"/>
          </p:cNvSpPr>
          <p:nvPr/>
        </p:nvSpPr>
        <p:spPr bwMode="auto">
          <a:xfrm>
            <a:off x="2795762" y="2415341"/>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6" name="Isosceles Triangle 145">
            <a:extLst>
              <a:ext uri="{FF2B5EF4-FFF2-40B4-BE49-F238E27FC236}">
                <a16:creationId xmlns:a16="http://schemas.microsoft.com/office/drawing/2014/main" id="{0B294817-DEC4-4480-B07A-9DD6DE770F4D}"/>
              </a:ext>
            </a:extLst>
          </p:cNvPr>
          <p:cNvSpPr>
            <a:spLocks noChangeArrowheads="1"/>
          </p:cNvSpPr>
          <p:nvPr/>
        </p:nvSpPr>
        <p:spPr bwMode="auto">
          <a:xfrm>
            <a:off x="2849037" y="2414094"/>
            <a:ext cx="170954"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p>
            <a:endParaRPr lang="en-US" altLang="en-US" sz="1200">
              <a:solidFill>
                <a:schemeClr val="tx1"/>
              </a:solidFill>
              <a:latin typeface="Arial" panose="020B0604020202020204" pitchFamily="34" charset="0"/>
              <a:ea typeface="MS PGothic" panose="020B0600070205080204" pitchFamily="34" charset="-128"/>
              <a:cs typeface="Arial" panose="020B0604020202020204" pitchFamily="34" charset="0"/>
            </a:endParaRPr>
          </a:p>
        </p:txBody>
      </p:sp>
      <p:sp>
        <p:nvSpPr>
          <p:cNvPr id="147" name="Text Box 24">
            <a:extLst>
              <a:ext uri="{FF2B5EF4-FFF2-40B4-BE49-F238E27FC236}">
                <a16:creationId xmlns:a16="http://schemas.microsoft.com/office/drawing/2014/main" id="{41ECCC80-8D2F-411C-A046-A1EE9D099118}"/>
              </a:ext>
            </a:extLst>
          </p:cNvPr>
          <p:cNvSpPr txBox="1">
            <a:spLocks noChangeArrowheads="1"/>
          </p:cNvSpPr>
          <p:nvPr/>
        </p:nvSpPr>
        <p:spPr bwMode="auto">
          <a:xfrm>
            <a:off x="2443807" y="2368058"/>
            <a:ext cx="436592"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SFD</a:t>
            </a:r>
          </a:p>
          <a:p>
            <a:pPr algn="ctr"/>
            <a:r>
              <a:rPr lang="en-US" altLang="en-US" sz="600" dirty="0">
                <a:latin typeface="Arial" panose="020B0604020202020204" pitchFamily="34" charset="0"/>
                <a:cs typeface="Arial" panose="020B0604020202020204" pitchFamily="34" charset="0"/>
              </a:rPr>
              <a:t>Final</a:t>
            </a:r>
          </a:p>
        </p:txBody>
      </p:sp>
      <p:cxnSp>
        <p:nvCxnSpPr>
          <p:cNvPr id="148" name="Straight Connector 147">
            <a:extLst>
              <a:ext uri="{FF2B5EF4-FFF2-40B4-BE49-F238E27FC236}">
                <a16:creationId xmlns:a16="http://schemas.microsoft.com/office/drawing/2014/main" id="{EDD273A8-30CE-4248-B9F8-E11D790DC1DE}"/>
              </a:ext>
            </a:extLst>
          </p:cNvPr>
          <p:cNvCxnSpPr/>
          <p:nvPr/>
        </p:nvCxnSpPr>
        <p:spPr bwMode="auto">
          <a:xfrm flipV="1">
            <a:off x="803996" y="4182034"/>
            <a:ext cx="4362592" cy="666"/>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0" name="Isosceles Triangle 149">
            <a:extLst>
              <a:ext uri="{FF2B5EF4-FFF2-40B4-BE49-F238E27FC236}">
                <a16:creationId xmlns:a16="http://schemas.microsoft.com/office/drawing/2014/main" id="{59441D21-CA4C-46FD-A061-1300276B8C4B}"/>
              </a:ext>
            </a:extLst>
          </p:cNvPr>
          <p:cNvSpPr>
            <a:spLocks noChangeArrowheads="1"/>
          </p:cNvSpPr>
          <p:nvPr/>
        </p:nvSpPr>
        <p:spPr bwMode="auto">
          <a:xfrm>
            <a:off x="3592204" y="2449991"/>
            <a:ext cx="173999" cy="180386"/>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1" name="Text Box 24">
            <a:extLst>
              <a:ext uri="{FF2B5EF4-FFF2-40B4-BE49-F238E27FC236}">
                <a16:creationId xmlns:a16="http://schemas.microsoft.com/office/drawing/2014/main" id="{7257137D-C140-42D2-AF82-E571EE3A14B0}"/>
              </a:ext>
            </a:extLst>
          </p:cNvPr>
          <p:cNvSpPr txBox="1">
            <a:spLocks noChangeArrowheads="1"/>
          </p:cNvSpPr>
          <p:nvPr/>
        </p:nvSpPr>
        <p:spPr bwMode="auto">
          <a:xfrm>
            <a:off x="3687931" y="2383595"/>
            <a:ext cx="658690" cy="267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Initial</a:t>
            </a:r>
          </a:p>
          <a:p>
            <a:pPr algn="ctr"/>
            <a:r>
              <a:rPr lang="en-US" altLang="en-US" sz="600" dirty="0">
                <a:latin typeface="Arial" panose="020B0604020202020204" pitchFamily="34" charset="0"/>
                <a:cs typeface="Arial" panose="020B0604020202020204" pitchFamily="34" charset="0"/>
              </a:rPr>
              <a:t>WG ballot</a:t>
            </a:r>
          </a:p>
        </p:txBody>
      </p:sp>
      <p:sp>
        <p:nvSpPr>
          <p:cNvPr id="152" name="Rectangle 151">
            <a:extLst>
              <a:ext uri="{FF2B5EF4-FFF2-40B4-BE49-F238E27FC236}">
                <a16:creationId xmlns:a16="http://schemas.microsoft.com/office/drawing/2014/main" id="{57180947-F2CF-4175-986E-88B56A3D5595}"/>
              </a:ext>
            </a:extLst>
          </p:cNvPr>
          <p:cNvSpPr/>
          <p:nvPr/>
        </p:nvSpPr>
        <p:spPr>
          <a:xfrm>
            <a:off x="2999656" y="3890918"/>
            <a:ext cx="777310"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CC28</a:t>
            </a:r>
          </a:p>
        </p:txBody>
      </p:sp>
      <p:sp>
        <p:nvSpPr>
          <p:cNvPr id="153" name="Rectangle 152">
            <a:extLst>
              <a:ext uri="{FF2B5EF4-FFF2-40B4-BE49-F238E27FC236}">
                <a16:creationId xmlns:a16="http://schemas.microsoft.com/office/drawing/2014/main" id="{CC30AC72-C1DB-4389-9759-AAF9081BE28B}"/>
              </a:ext>
            </a:extLst>
          </p:cNvPr>
          <p:cNvSpPr/>
          <p:nvPr/>
        </p:nvSpPr>
        <p:spPr>
          <a:xfrm>
            <a:off x="3766413" y="3888380"/>
            <a:ext cx="1373074" cy="245822"/>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r>
              <a:rPr lang="en-US" sz="1100" dirty="0">
                <a:solidFill>
                  <a:schemeClr val="tx1"/>
                </a:solidFill>
              </a:rPr>
              <a:t>LB240 CR </a:t>
            </a:r>
          </a:p>
        </p:txBody>
      </p:sp>
      <p:sp>
        <p:nvSpPr>
          <p:cNvPr id="155" name="Oval Callout 93">
            <a:extLst>
              <a:ext uri="{FF2B5EF4-FFF2-40B4-BE49-F238E27FC236}">
                <a16:creationId xmlns:a16="http://schemas.microsoft.com/office/drawing/2014/main" id="{CFEDDDC9-704E-402C-80F9-97FD7D66F6C7}"/>
              </a:ext>
            </a:extLst>
          </p:cNvPr>
          <p:cNvSpPr/>
          <p:nvPr/>
        </p:nvSpPr>
        <p:spPr bwMode="auto">
          <a:xfrm>
            <a:off x="3175124" y="4523238"/>
            <a:ext cx="722362" cy="487541"/>
          </a:xfrm>
          <a:prstGeom prst="wedgeEllipseCallout">
            <a:avLst>
              <a:gd name="adj1" fmla="val 32914"/>
              <a:gd name="adj2" fmla="val -13288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Initial WG ballot LB240 </a:t>
            </a:r>
            <a:r>
              <a:rPr kumimoji="0" lang="en-US" sz="800" b="1" i="0" u="none" strike="noStrike" cap="none" normalizeH="0" baseline="0" dirty="0">
                <a:ln>
                  <a:noFill/>
                </a:ln>
                <a:solidFill>
                  <a:schemeClr val="tx1"/>
                </a:solidFill>
                <a:effectLst/>
              </a:rPr>
              <a:t>Pass</a:t>
            </a:r>
          </a:p>
        </p:txBody>
      </p:sp>
      <p:sp>
        <p:nvSpPr>
          <p:cNvPr id="156" name="Oval Callout 61">
            <a:extLst>
              <a:ext uri="{FF2B5EF4-FFF2-40B4-BE49-F238E27FC236}">
                <a16:creationId xmlns:a16="http://schemas.microsoft.com/office/drawing/2014/main" id="{C1460C53-55DE-4E69-8306-D9EEC5D6D472}"/>
              </a:ext>
            </a:extLst>
          </p:cNvPr>
          <p:cNvSpPr/>
          <p:nvPr/>
        </p:nvSpPr>
        <p:spPr bwMode="auto">
          <a:xfrm>
            <a:off x="2283685" y="4523239"/>
            <a:ext cx="519343" cy="289185"/>
          </a:xfrm>
          <a:prstGeom prst="wedgeEllipseCallout">
            <a:avLst>
              <a:gd name="adj1" fmla="val 88219"/>
              <a:gd name="adj2" fmla="val -304231"/>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SF</a:t>
            </a:r>
            <a:r>
              <a:rPr kumimoji="0" lang="en-US" sz="800" b="1" i="0" u="none" strike="noStrike" cap="none" normalizeH="0" baseline="0" dirty="0">
                <a:ln>
                  <a:noFill/>
                </a:ln>
                <a:solidFill>
                  <a:schemeClr val="tx1"/>
                </a:solidFill>
                <a:effectLst/>
                <a:latin typeface="Times New Roman" pitchFamily="16" charset="0"/>
                <a:ea typeface="MS Gothic" charset="-128"/>
              </a:rPr>
              <a:t>D Freeze</a:t>
            </a:r>
          </a:p>
        </p:txBody>
      </p:sp>
      <p:sp>
        <p:nvSpPr>
          <p:cNvPr id="161" name="Rectangle 160">
            <a:extLst>
              <a:ext uri="{FF2B5EF4-FFF2-40B4-BE49-F238E27FC236}">
                <a16:creationId xmlns:a16="http://schemas.microsoft.com/office/drawing/2014/main" id="{F91C410D-A0F8-489D-9873-3E5D0C80D27A}"/>
              </a:ext>
            </a:extLst>
          </p:cNvPr>
          <p:cNvSpPr/>
          <p:nvPr/>
        </p:nvSpPr>
        <p:spPr>
          <a:xfrm>
            <a:off x="5136613" y="3888529"/>
            <a:ext cx="1927894" cy="245673"/>
          </a:xfrm>
          <a:prstGeom prst="rect">
            <a:avLst/>
          </a:prstGeom>
          <a:gradFill flip="none" rotWithShape="1">
            <a:gsLst>
              <a:gs pos="0">
                <a:srgbClr val="FFFF00"/>
              </a:gs>
              <a:gs pos="0">
                <a:srgbClr val="FFFF00"/>
              </a:gs>
              <a:gs pos="0">
                <a:srgbClr val="FFFF00"/>
              </a:gs>
              <a:gs pos="0">
                <a:srgbClr val="00B050"/>
              </a:gs>
            </a:gsLst>
            <a:lin ang="10800000" scaled="1"/>
            <a:tileRect/>
          </a:gra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LB249</a:t>
            </a:r>
          </a:p>
        </p:txBody>
      </p:sp>
      <p:sp>
        <p:nvSpPr>
          <p:cNvPr id="163" name="Oval Callout 93">
            <a:extLst>
              <a:ext uri="{FF2B5EF4-FFF2-40B4-BE49-F238E27FC236}">
                <a16:creationId xmlns:a16="http://schemas.microsoft.com/office/drawing/2014/main" id="{A55DFAB0-5797-465C-B664-371760473364}"/>
              </a:ext>
            </a:extLst>
          </p:cNvPr>
          <p:cNvSpPr/>
          <p:nvPr/>
        </p:nvSpPr>
        <p:spPr bwMode="auto">
          <a:xfrm>
            <a:off x="4151784" y="4523237"/>
            <a:ext cx="1006530" cy="487541"/>
          </a:xfrm>
          <a:prstGeom prst="wedgeEllipseCallout">
            <a:avLst>
              <a:gd name="adj1" fmla="val 48514"/>
              <a:gd name="adj2" fmla="val -129092"/>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LB240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recirc. </a:t>
            </a:r>
            <a:r>
              <a:rPr lang="en-US" sz="800" b="1" dirty="0" err="1">
                <a:solidFill>
                  <a:schemeClr val="tx1"/>
                </a:solidFill>
              </a:rPr>
              <a:t>init</a:t>
            </a:r>
            <a:endParaRPr kumimoji="0" lang="en-US" sz="800" b="1" i="0" u="none" strike="noStrike" cap="none" normalizeH="0" baseline="0" dirty="0">
              <a:ln>
                <a:noFill/>
              </a:ln>
              <a:solidFill>
                <a:schemeClr val="tx1"/>
              </a:solidFill>
              <a:effectLst/>
            </a:endParaRPr>
          </a:p>
        </p:txBody>
      </p:sp>
      <p:cxnSp>
        <p:nvCxnSpPr>
          <p:cNvPr id="164" name="Straight Connector 163">
            <a:extLst>
              <a:ext uri="{FF2B5EF4-FFF2-40B4-BE49-F238E27FC236}">
                <a16:creationId xmlns:a16="http://schemas.microsoft.com/office/drawing/2014/main" id="{52E32D23-69F6-49BA-9523-CDB5CBFEF3BF}"/>
              </a:ext>
            </a:extLst>
          </p:cNvPr>
          <p:cNvCxnSpPr/>
          <p:nvPr/>
        </p:nvCxnSpPr>
        <p:spPr bwMode="auto">
          <a:xfrm>
            <a:off x="5195919" y="4182700"/>
            <a:ext cx="2916000"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5" name="Oval Callout 93">
            <a:extLst>
              <a:ext uri="{FF2B5EF4-FFF2-40B4-BE49-F238E27FC236}">
                <a16:creationId xmlns:a16="http://schemas.microsoft.com/office/drawing/2014/main" id="{053659BB-C70B-464E-B908-B4640A2FBA93}"/>
              </a:ext>
            </a:extLst>
          </p:cNvPr>
          <p:cNvSpPr/>
          <p:nvPr/>
        </p:nvSpPr>
        <p:spPr bwMode="auto">
          <a:xfrm>
            <a:off x="5625420" y="4595398"/>
            <a:ext cx="1006530" cy="487541"/>
          </a:xfrm>
          <a:prstGeom prst="wedgeEllipseCallout">
            <a:avLst>
              <a:gd name="adj1" fmla="val 92428"/>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
        <p:nvSpPr>
          <p:cNvPr id="111" name="Isosceles Triangle 110">
            <a:extLst>
              <a:ext uri="{FF2B5EF4-FFF2-40B4-BE49-F238E27FC236}">
                <a16:creationId xmlns:a16="http://schemas.microsoft.com/office/drawing/2014/main" id="{DD1F662E-8959-49A4-88BE-5AE6F718E288}"/>
              </a:ext>
            </a:extLst>
          </p:cNvPr>
          <p:cNvSpPr>
            <a:spLocks noChangeArrowheads="1"/>
          </p:cNvSpPr>
          <p:nvPr/>
        </p:nvSpPr>
        <p:spPr bwMode="auto">
          <a:xfrm>
            <a:off x="7896200" y="3068960"/>
            <a:ext cx="228472" cy="222250"/>
          </a:xfrm>
          <a:prstGeom prst="triangle">
            <a:avLst>
              <a:gd name="adj" fmla="val 50000"/>
            </a:avLst>
          </a:prstGeom>
          <a:solidFill>
            <a:schemeClr val="accent5">
              <a:lumMod val="75000"/>
            </a:schemeClr>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57" name="Text Box 26">
            <a:extLst>
              <a:ext uri="{FF2B5EF4-FFF2-40B4-BE49-F238E27FC236}">
                <a16:creationId xmlns:a16="http://schemas.microsoft.com/office/drawing/2014/main" id="{1BB62CF0-E562-4410-9872-349190F1677A}"/>
              </a:ext>
            </a:extLst>
          </p:cNvPr>
          <p:cNvSpPr txBox="1">
            <a:spLocks noChangeArrowheads="1"/>
          </p:cNvSpPr>
          <p:nvPr/>
        </p:nvSpPr>
        <p:spPr bwMode="auto">
          <a:xfrm flipH="1">
            <a:off x="6754638" y="2655706"/>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3.0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01-2021</a:t>
            </a:r>
          </a:p>
          <a:p>
            <a:pPr algn="ctr"/>
            <a:r>
              <a:rPr lang="en-US" altLang="en-US" sz="600" dirty="0">
                <a:latin typeface="Arial" panose="020B0604020202020204" pitchFamily="34" charset="0"/>
                <a:cs typeface="Arial" panose="020B0604020202020204" pitchFamily="34" charset="0"/>
              </a:rPr>
              <a:t>Recirculation</a:t>
            </a:r>
          </a:p>
        </p:txBody>
      </p:sp>
      <p:sp>
        <p:nvSpPr>
          <p:cNvPr id="158" name="Isosceles Triangle 157">
            <a:extLst>
              <a:ext uri="{FF2B5EF4-FFF2-40B4-BE49-F238E27FC236}">
                <a16:creationId xmlns:a16="http://schemas.microsoft.com/office/drawing/2014/main" id="{1829E6D2-C959-48D2-9FC0-FFED226D051A}"/>
              </a:ext>
            </a:extLst>
          </p:cNvPr>
          <p:cNvSpPr>
            <a:spLocks noChangeArrowheads="1"/>
          </p:cNvSpPr>
          <p:nvPr/>
        </p:nvSpPr>
        <p:spPr bwMode="auto">
          <a:xfrm flipH="1">
            <a:off x="6953894" y="2436316"/>
            <a:ext cx="248998" cy="217487"/>
          </a:xfrm>
          <a:prstGeom prst="triangle">
            <a:avLst>
              <a:gd name="adj" fmla="val 50000"/>
            </a:avLst>
          </a:prstGeom>
          <a:solidFill>
            <a:schemeClr val="accent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100">
              <a:latin typeface="+mn-lt"/>
              <a:ea typeface="+mn-ea"/>
            </a:endParaRPr>
          </a:p>
        </p:txBody>
      </p:sp>
      <p:grpSp>
        <p:nvGrpSpPr>
          <p:cNvPr id="3" name="Group 2">
            <a:extLst>
              <a:ext uri="{FF2B5EF4-FFF2-40B4-BE49-F238E27FC236}">
                <a16:creationId xmlns:a16="http://schemas.microsoft.com/office/drawing/2014/main" id="{28CF0915-8ED0-4994-B502-33D19ECAB01A}"/>
              </a:ext>
            </a:extLst>
          </p:cNvPr>
          <p:cNvGrpSpPr/>
          <p:nvPr/>
        </p:nvGrpSpPr>
        <p:grpSpPr>
          <a:xfrm>
            <a:off x="7668534" y="2425355"/>
            <a:ext cx="650149" cy="672139"/>
            <a:chOff x="7668534" y="2425355"/>
            <a:chExt cx="650149" cy="672139"/>
          </a:xfrm>
        </p:grpSpPr>
        <p:sp>
          <p:nvSpPr>
            <p:cNvPr id="159" name="Text Box 26">
              <a:extLst>
                <a:ext uri="{FF2B5EF4-FFF2-40B4-BE49-F238E27FC236}">
                  <a16:creationId xmlns:a16="http://schemas.microsoft.com/office/drawing/2014/main" id="{E8DE5F9A-9D3C-4C73-BFC7-EED51F4D1918}"/>
                </a:ext>
              </a:extLst>
            </p:cNvPr>
            <p:cNvSpPr txBox="1">
              <a:spLocks noChangeArrowheads="1"/>
            </p:cNvSpPr>
            <p:nvPr/>
          </p:nvSpPr>
          <p:spPr bwMode="auto">
            <a:xfrm flipH="1">
              <a:off x="7668534" y="2645309"/>
              <a:ext cx="65014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.11az</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Draft 4.0</a:t>
              </a:r>
              <a:br>
                <a:rPr lang="en-US" altLang="en-US" sz="600" dirty="0">
                  <a:latin typeface="Arial" panose="020B0604020202020204" pitchFamily="34" charset="0"/>
                  <a:cs typeface="Arial" panose="020B0604020202020204" pitchFamily="34" charset="0"/>
                </a:rPr>
              </a:br>
              <a:r>
                <a:rPr lang="en-US" altLang="en-US" sz="600" dirty="0">
                  <a:latin typeface="Arial" panose="020B0604020202020204" pitchFamily="34" charset="0"/>
                  <a:cs typeface="Arial" panose="020B0604020202020204" pitchFamily="34" charset="0"/>
                </a:rPr>
                <a:t>07-2021</a:t>
              </a:r>
            </a:p>
            <a:p>
              <a:pPr algn="ctr"/>
              <a:r>
                <a:rPr lang="en-US" altLang="en-US" sz="600" dirty="0">
                  <a:latin typeface="Arial" panose="020B0604020202020204" pitchFamily="34" charset="0"/>
                  <a:cs typeface="Arial" panose="020B0604020202020204" pitchFamily="34" charset="0"/>
                </a:rPr>
                <a:t>Recirculation</a:t>
              </a:r>
            </a:p>
          </p:txBody>
        </p:sp>
        <p:sp>
          <p:nvSpPr>
            <p:cNvPr id="160" name="Isosceles Triangle 159">
              <a:extLst>
                <a:ext uri="{FF2B5EF4-FFF2-40B4-BE49-F238E27FC236}">
                  <a16:creationId xmlns:a16="http://schemas.microsoft.com/office/drawing/2014/main" id="{3A3D8048-3EBA-46FE-9184-5444CD320345}"/>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dirty="0">
                <a:latin typeface="Arial" panose="020B0604020202020204" pitchFamily="34" charset="0"/>
                <a:cs typeface="Arial" panose="020B0604020202020204" pitchFamily="34" charset="0"/>
              </a:endParaRPr>
            </a:p>
          </p:txBody>
        </p:sp>
      </p:grpSp>
      <p:sp>
        <p:nvSpPr>
          <p:cNvPr id="162" name="Text Box 29">
            <a:extLst>
              <a:ext uri="{FF2B5EF4-FFF2-40B4-BE49-F238E27FC236}">
                <a16:creationId xmlns:a16="http://schemas.microsoft.com/office/drawing/2014/main" id="{4D338DF7-FA29-482B-919B-2A35726598BC}"/>
              </a:ext>
            </a:extLst>
          </p:cNvPr>
          <p:cNvSpPr txBox="1">
            <a:spLocks noChangeArrowheads="1"/>
          </p:cNvSpPr>
          <p:nvPr/>
        </p:nvSpPr>
        <p:spPr bwMode="auto">
          <a:xfrm flipH="1">
            <a:off x="7248128" y="3306149"/>
            <a:ext cx="1074295" cy="359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600" b="0" dirty="0"/>
              <a:t>.11az</a:t>
            </a:r>
            <a:br>
              <a:rPr lang="en-US" altLang="en-US" sz="600" b="0" dirty="0"/>
            </a:br>
            <a:r>
              <a:rPr lang="en-US" altLang="en-US" sz="600" b="0" dirty="0"/>
              <a:t> MDR and SA ballots</a:t>
            </a:r>
          </a:p>
          <a:p>
            <a:r>
              <a:rPr lang="en-US" altLang="en-US" sz="600" b="0" dirty="0"/>
              <a:t> 07-2021</a:t>
            </a:r>
          </a:p>
        </p:txBody>
      </p:sp>
      <p:sp>
        <p:nvSpPr>
          <p:cNvPr id="171" name="Isosceles Triangle 170">
            <a:extLst>
              <a:ext uri="{FF2B5EF4-FFF2-40B4-BE49-F238E27FC236}">
                <a16:creationId xmlns:a16="http://schemas.microsoft.com/office/drawing/2014/main" id="{DCC5BBF5-68C6-48CF-B621-AF59B163E79E}"/>
              </a:ext>
            </a:extLst>
          </p:cNvPr>
          <p:cNvSpPr>
            <a:spLocks noChangeArrowheads="1"/>
          </p:cNvSpPr>
          <p:nvPr/>
        </p:nvSpPr>
        <p:spPr bwMode="auto">
          <a:xfrm>
            <a:off x="10642354" y="2431553"/>
            <a:ext cx="228472"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172" name="Text Box 29">
            <a:extLst>
              <a:ext uri="{FF2B5EF4-FFF2-40B4-BE49-F238E27FC236}">
                <a16:creationId xmlns:a16="http://schemas.microsoft.com/office/drawing/2014/main" id="{A4BE7802-A5F3-45C9-B17C-6A16E32A1182}"/>
              </a:ext>
            </a:extLst>
          </p:cNvPr>
          <p:cNvSpPr txBox="1">
            <a:spLocks noChangeArrowheads="1"/>
          </p:cNvSpPr>
          <p:nvPr/>
        </p:nvSpPr>
        <p:spPr bwMode="auto">
          <a:xfrm flipH="1">
            <a:off x="10356796" y="2691938"/>
            <a:ext cx="799587"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sz="700" b="0" dirty="0"/>
              <a:t>Publication</a:t>
            </a:r>
          </a:p>
        </p:txBody>
      </p:sp>
      <p:sp>
        <p:nvSpPr>
          <p:cNvPr id="168" name="Rectangle 167">
            <a:extLst>
              <a:ext uri="{FF2B5EF4-FFF2-40B4-BE49-F238E27FC236}">
                <a16:creationId xmlns:a16="http://schemas.microsoft.com/office/drawing/2014/main" id="{A6609AD8-0BD0-4DE6-98A2-627D5F941659}"/>
              </a:ext>
            </a:extLst>
          </p:cNvPr>
          <p:cNvSpPr/>
          <p:nvPr/>
        </p:nvSpPr>
        <p:spPr>
          <a:xfrm>
            <a:off x="7055129" y="3890741"/>
            <a:ext cx="1037171" cy="241084"/>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LB253</a:t>
            </a:r>
          </a:p>
        </p:txBody>
      </p:sp>
      <p:sp>
        <p:nvSpPr>
          <p:cNvPr id="173" name="Rectangle 172">
            <a:extLst>
              <a:ext uri="{FF2B5EF4-FFF2-40B4-BE49-F238E27FC236}">
                <a16:creationId xmlns:a16="http://schemas.microsoft.com/office/drawing/2014/main" id="{F4CFBCF5-0562-4CD1-8BE5-1D5BE737664D}"/>
              </a:ext>
            </a:extLst>
          </p:cNvPr>
          <p:cNvSpPr/>
          <p:nvPr/>
        </p:nvSpPr>
        <p:spPr>
          <a:xfrm>
            <a:off x="9201477" y="3888407"/>
            <a:ext cx="777965" cy="248328"/>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2</a:t>
            </a:r>
            <a:r>
              <a:rPr lang="en-US" sz="1100" baseline="30000" dirty="0">
                <a:solidFill>
                  <a:schemeClr val="tx1"/>
                </a:solidFill>
              </a:rPr>
              <a:t>nd</a:t>
            </a:r>
            <a:r>
              <a:rPr lang="en-US" sz="1100" dirty="0">
                <a:solidFill>
                  <a:schemeClr val="tx1"/>
                </a:solidFill>
              </a:rPr>
              <a:t> SA</a:t>
            </a:r>
          </a:p>
        </p:txBody>
      </p:sp>
      <p:sp>
        <p:nvSpPr>
          <p:cNvPr id="169" name="Rectangle 168">
            <a:extLst>
              <a:ext uri="{FF2B5EF4-FFF2-40B4-BE49-F238E27FC236}">
                <a16:creationId xmlns:a16="http://schemas.microsoft.com/office/drawing/2014/main" id="{8200F9A2-67E5-4987-9546-12211A6042BD}"/>
              </a:ext>
            </a:extLst>
          </p:cNvPr>
          <p:cNvSpPr/>
          <p:nvPr/>
        </p:nvSpPr>
        <p:spPr>
          <a:xfrm>
            <a:off x="7323995" y="3645563"/>
            <a:ext cx="716220" cy="243918"/>
          </a:xfrm>
          <a:prstGeom prst="rect">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MDR</a:t>
            </a:r>
          </a:p>
        </p:txBody>
      </p:sp>
      <p:sp>
        <p:nvSpPr>
          <p:cNvPr id="62" name="Rectangle 61">
            <a:extLst>
              <a:ext uri="{FF2B5EF4-FFF2-40B4-BE49-F238E27FC236}">
                <a16:creationId xmlns:a16="http://schemas.microsoft.com/office/drawing/2014/main" id="{02C6E214-6D3E-41BA-9208-3834DA86B95B}"/>
              </a:ext>
            </a:extLst>
          </p:cNvPr>
          <p:cNvSpPr/>
          <p:nvPr/>
        </p:nvSpPr>
        <p:spPr>
          <a:xfrm>
            <a:off x="8475419" y="3889351"/>
            <a:ext cx="879000" cy="247570"/>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100" dirty="0">
                <a:solidFill>
                  <a:schemeClr val="tx1"/>
                </a:solidFill>
              </a:rPr>
              <a:t>1</a:t>
            </a:r>
            <a:r>
              <a:rPr lang="en-US" sz="1100" baseline="30000" dirty="0">
                <a:solidFill>
                  <a:schemeClr val="tx1"/>
                </a:solidFill>
              </a:rPr>
              <a:t>st</a:t>
            </a:r>
            <a:r>
              <a:rPr lang="en-US" sz="1100" dirty="0">
                <a:solidFill>
                  <a:schemeClr val="tx1"/>
                </a:solidFill>
              </a:rPr>
              <a:t> SA</a:t>
            </a:r>
          </a:p>
        </p:txBody>
      </p:sp>
      <p:sp>
        <p:nvSpPr>
          <p:cNvPr id="170" name="Rectangle 169">
            <a:extLst>
              <a:ext uri="{FF2B5EF4-FFF2-40B4-BE49-F238E27FC236}">
                <a16:creationId xmlns:a16="http://schemas.microsoft.com/office/drawing/2014/main" id="{67AF27AE-0EAD-4603-A050-028DEEF65666}"/>
              </a:ext>
            </a:extLst>
          </p:cNvPr>
          <p:cNvSpPr/>
          <p:nvPr/>
        </p:nvSpPr>
        <p:spPr>
          <a:xfrm>
            <a:off x="8040216" y="3890636"/>
            <a:ext cx="446793" cy="241084"/>
          </a:xfrm>
          <a:prstGeom prst="rect">
            <a:avLst/>
          </a:prstGeom>
          <a:solidFill>
            <a:srgbClr val="FFFF0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000" dirty="0">
                <a:solidFill>
                  <a:schemeClr val="tx1"/>
                </a:solidFill>
              </a:rPr>
              <a:t>LB 255</a:t>
            </a:r>
          </a:p>
        </p:txBody>
      </p:sp>
      <p:sp>
        <p:nvSpPr>
          <p:cNvPr id="64" name="Oval Callout 93">
            <a:extLst>
              <a:ext uri="{FF2B5EF4-FFF2-40B4-BE49-F238E27FC236}">
                <a16:creationId xmlns:a16="http://schemas.microsoft.com/office/drawing/2014/main" id="{A65DD93F-BB47-4E8E-8821-C6F5E935C5A2}"/>
              </a:ext>
            </a:extLst>
          </p:cNvPr>
          <p:cNvSpPr/>
          <p:nvPr/>
        </p:nvSpPr>
        <p:spPr bwMode="auto">
          <a:xfrm>
            <a:off x="8707022" y="2832100"/>
            <a:ext cx="1158306" cy="487541"/>
          </a:xfrm>
          <a:prstGeom prst="wedgeEllipseCallout">
            <a:avLst>
              <a:gd name="adj1" fmla="val -71339"/>
              <a:gd name="adj2" fmla="val 116380"/>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No changes made, in preparation to SA ballot</a:t>
            </a:r>
            <a:endParaRPr kumimoji="0" lang="en-US" sz="800" b="1" i="0" u="none" strike="noStrike" cap="none" normalizeH="0" baseline="0" dirty="0">
              <a:ln>
                <a:noFill/>
              </a:ln>
              <a:solidFill>
                <a:schemeClr val="tx1"/>
              </a:solidFill>
              <a:effectLst/>
            </a:endParaRPr>
          </a:p>
        </p:txBody>
      </p:sp>
      <p:grpSp>
        <p:nvGrpSpPr>
          <p:cNvPr id="66" name="Group 65">
            <a:extLst>
              <a:ext uri="{FF2B5EF4-FFF2-40B4-BE49-F238E27FC236}">
                <a16:creationId xmlns:a16="http://schemas.microsoft.com/office/drawing/2014/main" id="{3F65A8A0-3EEF-4C41-BB52-29E8E9A84FF5}"/>
              </a:ext>
            </a:extLst>
          </p:cNvPr>
          <p:cNvGrpSpPr/>
          <p:nvPr/>
        </p:nvGrpSpPr>
        <p:grpSpPr>
          <a:xfrm>
            <a:off x="8987553" y="2424078"/>
            <a:ext cx="650149" cy="395140"/>
            <a:chOff x="7668534" y="2425355"/>
            <a:chExt cx="650149" cy="395140"/>
          </a:xfrm>
        </p:grpSpPr>
        <p:sp>
          <p:nvSpPr>
            <p:cNvPr id="67" name="Text Box 26">
              <a:extLst>
                <a:ext uri="{FF2B5EF4-FFF2-40B4-BE49-F238E27FC236}">
                  <a16:creationId xmlns:a16="http://schemas.microsoft.com/office/drawing/2014/main" id="{3A6F5E8C-33B1-424C-8B0A-C9CE3A7C87F2}"/>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1</a:t>
              </a:r>
              <a:r>
                <a:rPr lang="en-US" altLang="en-US" sz="600" baseline="30000" dirty="0">
                  <a:latin typeface="Arial" panose="020B0604020202020204" pitchFamily="34" charset="0"/>
                  <a:cs typeface="Arial" panose="020B0604020202020204" pitchFamily="34" charset="0"/>
                </a:rPr>
                <a:t>st</a:t>
              </a:r>
              <a:r>
                <a:rPr lang="en-US" altLang="en-US" sz="600" dirty="0">
                  <a:latin typeface="Arial" panose="020B0604020202020204" pitchFamily="34" charset="0"/>
                  <a:cs typeface="Arial" panose="020B0604020202020204" pitchFamily="34" charset="0"/>
                </a:rPr>
                <a:t> SA comp.</a:t>
              </a:r>
            </a:p>
          </p:txBody>
        </p:sp>
        <p:sp>
          <p:nvSpPr>
            <p:cNvPr id="68" name="Isosceles Triangle 67">
              <a:extLst>
                <a:ext uri="{FF2B5EF4-FFF2-40B4-BE49-F238E27FC236}">
                  <a16:creationId xmlns:a16="http://schemas.microsoft.com/office/drawing/2014/main" id="{6042DA1B-4AB9-4785-9E8D-B31232BAC7DF}"/>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grpSp>
        <p:nvGrpSpPr>
          <p:cNvPr id="69" name="Group 68">
            <a:extLst>
              <a:ext uri="{FF2B5EF4-FFF2-40B4-BE49-F238E27FC236}">
                <a16:creationId xmlns:a16="http://schemas.microsoft.com/office/drawing/2014/main" id="{1B5376F2-543E-4B6C-8A7A-2DF2B9112520}"/>
              </a:ext>
            </a:extLst>
          </p:cNvPr>
          <p:cNvGrpSpPr/>
          <p:nvPr/>
        </p:nvGrpSpPr>
        <p:grpSpPr>
          <a:xfrm>
            <a:off x="9622315" y="2404168"/>
            <a:ext cx="650149" cy="395140"/>
            <a:chOff x="7668534" y="2425355"/>
            <a:chExt cx="650149" cy="395140"/>
          </a:xfrm>
        </p:grpSpPr>
        <p:sp>
          <p:nvSpPr>
            <p:cNvPr id="70" name="Text Box 26">
              <a:extLst>
                <a:ext uri="{FF2B5EF4-FFF2-40B4-BE49-F238E27FC236}">
                  <a16:creationId xmlns:a16="http://schemas.microsoft.com/office/drawing/2014/main" id="{BD436B5B-D98D-4061-A4C3-867D87BE0C8A}"/>
                </a:ext>
              </a:extLst>
            </p:cNvPr>
            <p:cNvSpPr txBox="1">
              <a:spLocks noChangeArrowheads="1"/>
            </p:cNvSpPr>
            <p:nvPr/>
          </p:nvSpPr>
          <p:spPr bwMode="auto">
            <a:xfrm flipH="1">
              <a:off x="7668534" y="2645309"/>
              <a:ext cx="650149" cy="17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600" dirty="0">
                  <a:latin typeface="Arial" panose="020B0604020202020204" pitchFamily="34" charset="0"/>
                  <a:cs typeface="Arial" panose="020B0604020202020204" pitchFamily="34" charset="0"/>
                </a:rPr>
                <a:t>2</a:t>
              </a:r>
              <a:r>
                <a:rPr lang="en-US" altLang="en-US" sz="600" baseline="30000" dirty="0">
                  <a:latin typeface="Arial" panose="020B0604020202020204" pitchFamily="34" charset="0"/>
                  <a:cs typeface="Arial" panose="020B0604020202020204" pitchFamily="34" charset="0"/>
                </a:rPr>
                <a:t>nd</a:t>
              </a:r>
              <a:r>
                <a:rPr lang="en-US" altLang="en-US" sz="600" dirty="0">
                  <a:latin typeface="Arial" panose="020B0604020202020204" pitchFamily="34" charset="0"/>
                  <a:cs typeface="Arial" panose="020B0604020202020204" pitchFamily="34" charset="0"/>
                </a:rPr>
                <a:t> SA comp.</a:t>
              </a:r>
            </a:p>
          </p:txBody>
        </p:sp>
        <p:sp>
          <p:nvSpPr>
            <p:cNvPr id="71" name="Isosceles Triangle 70">
              <a:extLst>
                <a:ext uri="{FF2B5EF4-FFF2-40B4-BE49-F238E27FC236}">
                  <a16:creationId xmlns:a16="http://schemas.microsoft.com/office/drawing/2014/main" id="{4F7733D1-90D3-4856-B0BE-13784629A0C6}"/>
                </a:ext>
              </a:extLst>
            </p:cNvPr>
            <p:cNvSpPr>
              <a:spLocks noChangeArrowheads="1"/>
            </p:cNvSpPr>
            <p:nvPr/>
          </p:nvSpPr>
          <p:spPr bwMode="auto">
            <a:xfrm flipH="1">
              <a:off x="7863226" y="2425355"/>
              <a:ext cx="248998"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grpSp>
      <p:sp>
        <p:nvSpPr>
          <p:cNvPr id="72" name="Oval Callout 93">
            <a:extLst>
              <a:ext uri="{FF2B5EF4-FFF2-40B4-BE49-F238E27FC236}">
                <a16:creationId xmlns:a16="http://schemas.microsoft.com/office/drawing/2014/main" id="{CBA96F00-1BC6-4FFC-B12C-EF9D4C9389ED}"/>
              </a:ext>
            </a:extLst>
          </p:cNvPr>
          <p:cNvSpPr/>
          <p:nvPr/>
        </p:nvSpPr>
        <p:spPr bwMode="auto">
          <a:xfrm>
            <a:off x="6699206" y="4599096"/>
            <a:ext cx="1006530" cy="487541"/>
          </a:xfrm>
          <a:prstGeom prst="wedgeEllipseCallout">
            <a:avLst>
              <a:gd name="adj1" fmla="val 81391"/>
              <a:gd name="adj2" fmla="val -144409"/>
            </a:avLst>
          </a:prstGeom>
          <a:solidFill>
            <a:srgbClr val="00B8FF">
              <a:alpha val="37000"/>
            </a:srgb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LB249 completion/</a:t>
            </a:r>
          </a:p>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lang="en-US" sz="800" b="1" dirty="0">
                <a:solidFill>
                  <a:schemeClr val="tx1"/>
                </a:solidFill>
              </a:rPr>
              <a:t>2</a:t>
            </a:r>
            <a:r>
              <a:rPr lang="en-US" sz="800" b="1" baseline="30000" dirty="0">
                <a:solidFill>
                  <a:schemeClr val="tx1"/>
                </a:solidFill>
              </a:rPr>
              <a:t>nd</a:t>
            </a:r>
            <a:r>
              <a:rPr lang="en-US" sz="800" b="1" dirty="0">
                <a:solidFill>
                  <a:schemeClr val="tx1"/>
                </a:solidFill>
              </a:rPr>
              <a:t> recirculation</a:t>
            </a:r>
            <a:endParaRPr kumimoji="0" lang="en-US" sz="8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2038435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C80D5-7CFF-4B62-98D5-9DC5EBE99966}"/>
              </a:ext>
            </a:extLst>
          </p:cNvPr>
          <p:cNvSpPr>
            <a:spLocks noGrp="1"/>
          </p:cNvSpPr>
          <p:nvPr>
            <p:ph type="title"/>
          </p:nvPr>
        </p:nvSpPr>
        <p:spPr>
          <a:xfrm>
            <a:off x="914401" y="685801"/>
            <a:ext cx="10361084" cy="510951"/>
          </a:xfrm>
        </p:spPr>
        <p:txBody>
          <a:bodyPr/>
          <a:lstStyle/>
          <a:p>
            <a:r>
              <a:rPr lang="en-US" dirty="0"/>
              <a:t>SA Ballot Stage</a:t>
            </a:r>
          </a:p>
        </p:txBody>
      </p:sp>
      <p:sp>
        <p:nvSpPr>
          <p:cNvPr id="3" name="Content Placeholder 2">
            <a:extLst>
              <a:ext uri="{FF2B5EF4-FFF2-40B4-BE49-F238E27FC236}">
                <a16:creationId xmlns:a16="http://schemas.microsoft.com/office/drawing/2014/main" id="{6E18503E-0A44-41E5-9ECC-BB9AA09BA977}"/>
              </a:ext>
            </a:extLst>
          </p:cNvPr>
          <p:cNvSpPr>
            <a:spLocks noGrp="1"/>
          </p:cNvSpPr>
          <p:nvPr>
            <p:ph idx="1"/>
          </p:nvPr>
        </p:nvSpPr>
        <p:spPr>
          <a:xfrm>
            <a:off x="479376" y="1276128"/>
            <a:ext cx="11305256" cy="4818287"/>
          </a:xfrm>
        </p:spPr>
        <p:txBody>
          <a:bodyPr/>
          <a:lstStyle/>
          <a:p>
            <a:pPr>
              <a:buFont typeface="Arial" panose="020B0604020202020204" pitchFamily="34" charset="0"/>
              <a:buChar char="•"/>
            </a:pPr>
            <a:r>
              <a:rPr lang="en-US" sz="2000" dirty="0"/>
              <a:t>Require to have EC approval or conditional approval to go to SA ballot</a:t>
            </a:r>
          </a:p>
          <a:p>
            <a:pPr>
              <a:buFont typeface="Arial" panose="020B0604020202020204" pitchFamily="34" charset="0"/>
              <a:buChar char="•"/>
            </a:pPr>
            <a:r>
              <a:rPr lang="en-US" sz="2000" dirty="0"/>
              <a:t>A clean draft (no changes) for one recirculation ballot:</a:t>
            </a:r>
          </a:p>
          <a:p>
            <a:pPr lvl="1">
              <a:buFont typeface="Arial" panose="020B0604020202020204" pitchFamily="34" charset="0"/>
              <a:buChar char="•"/>
            </a:pPr>
            <a:r>
              <a:rPr lang="en-US" sz="1800" dirty="0"/>
              <a:t>Either D4.0 </a:t>
            </a:r>
          </a:p>
          <a:p>
            <a:pPr lvl="2">
              <a:buFont typeface="Arial" panose="020B0604020202020204" pitchFamily="34" charset="0"/>
              <a:buChar char="•"/>
            </a:pPr>
            <a:r>
              <a:rPr lang="en-US" sz="1600" dirty="0"/>
              <a:t>Require a 10 day recirculation – (no change to draft by def. no tech. comments possible).</a:t>
            </a:r>
          </a:p>
          <a:p>
            <a:pPr lvl="2">
              <a:buFont typeface="Arial" panose="020B0604020202020204" pitchFamily="34" charset="0"/>
              <a:buChar char="•"/>
            </a:pPr>
            <a:r>
              <a:rPr lang="en-US" sz="1600" dirty="0"/>
              <a:t>EC approves SA Ballot</a:t>
            </a:r>
          </a:p>
          <a:p>
            <a:pPr marL="457200" lvl="1" indent="0"/>
            <a:r>
              <a:rPr lang="en-US" sz="1800" dirty="0"/>
              <a:t>or</a:t>
            </a:r>
          </a:p>
          <a:p>
            <a:pPr lvl="1">
              <a:buFont typeface="Arial" panose="020B0604020202020204" pitchFamily="34" charset="0"/>
              <a:buChar char="•"/>
            </a:pPr>
            <a:r>
              <a:rPr lang="en-US" sz="1800" dirty="0"/>
              <a:t>D5.0 with changes (editorial and minimum technical changes only)</a:t>
            </a:r>
          </a:p>
          <a:p>
            <a:pPr lvl="2">
              <a:buFont typeface="Arial" panose="020B0604020202020204" pitchFamily="34" charset="0"/>
              <a:buChar char="•"/>
            </a:pPr>
            <a:r>
              <a:rPr lang="en-US" sz="1600" dirty="0"/>
              <a:t>Require a 15 day recirculation of the changed draft (D5.0) followed by rejection of any comments received for the recirc and 10 day recirculation of the unchanged D5.0. </a:t>
            </a:r>
          </a:p>
          <a:p>
            <a:pPr lvl="2">
              <a:buFont typeface="Arial" panose="020B0604020202020204" pitchFamily="34" charset="0"/>
              <a:buChar char="•"/>
            </a:pPr>
            <a:r>
              <a:rPr lang="en-US" sz="1600" dirty="0"/>
              <a:t>Report to EC on Conditional Approval to go to SA Ballot</a:t>
            </a:r>
          </a:p>
          <a:p>
            <a:pPr lvl="2">
              <a:buFont typeface="Arial" panose="020B0604020202020204" pitchFamily="34" charset="0"/>
              <a:buChar char="•"/>
            </a:pPr>
            <a:r>
              <a:rPr lang="en-US" sz="1600" dirty="0"/>
              <a:t>EC approves conditional SA Ballot (conditions no additional disapprove)</a:t>
            </a:r>
          </a:p>
          <a:p>
            <a:pPr marL="457200" lvl="1" indent="0"/>
            <a:r>
              <a:rPr lang="en-US" sz="1400" dirty="0"/>
              <a:t>Or </a:t>
            </a:r>
          </a:p>
          <a:p>
            <a:pPr lvl="1">
              <a:buFont typeface="Arial" panose="020B0604020202020204" pitchFamily="34" charset="0"/>
              <a:buChar char="•"/>
            </a:pPr>
            <a:r>
              <a:rPr lang="en-US" sz="1800" dirty="0"/>
              <a:t>Continue with the ballot series – 4-6 months delay</a:t>
            </a:r>
          </a:p>
          <a:p>
            <a:pPr lvl="2">
              <a:buFont typeface="Arial" panose="020B0604020202020204" pitchFamily="34" charset="0"/>
              <a:buChar char="•"/>
            </a:pPr>
            <a:r>
              <a:rPr lang="en-US" sz="1600" dirty="0"/>
              <a:t>CR during the Sep. , Nov. and risk slip into January meeting.</a:t>
            </a:r>
          </a:p>
          <a:p>
            <a:pPr lvl="2">
              <a:buFont typeface="Arial" panose="020B0604020202020204" pitchFamily="34" charset="0"/>
              <a:buChar char="•"/>
            </a:pPr>
            <a:r>
              <a:rPr lang="en-US" sz="1600" dirty="0"/>
              <a:t>Recirculate out of Nov. or possibly January and ask EC to go to SA.</a:t>
            </a:r>
          </a:p>
        </p:txBody>
      </p:sp>
      <p:sp>
        <p:nvSpPr>
          <p:cNvPr id="4" name="Slide Number Placeholder 3">
            <a:extLst>
              <a:ext uri="{FF2B5EF4-FFF2-40B4-BE49-F238E27FC236}">
                <a16:creationId xmlns:a16="http://schemas.microsoft.com/office/drawing/2014/main" id="{5362690B-980F-4524-BA27-109DA6A8AF7A}"/>
              </a:ext>
            </a:extLst>
          </p:cNvPr>
          <p:cNvSpPr>
            <a:spLocks noGrp="1"/>
          </p:cNvSpPr>
          <p:nvPr>
            <p:ph type="sldNum" idx="12"/>
          </p:nvPr>
        </p:nvSpPr>
        <p:spPr/>
        <p:txBody>
          <a:bodyPr/>
          <a:lstStyle/>
          <a:p>
            <a:r>
              <a:rPr lang="en-GB"/>
              <a:t>Slide </a:t>
            </a:r>
            <a:fld id="{440F5867-744E-4AA6-B0ED-4C44D2DFBB7B}" type="slidenum">
              <a:rPr lang="en-GB" smtClean="0"/>
              <a:pPr/>
              <a:t>75</a:t>
            </a:fld>
            <a:endParaRPr lang="en-GB" dirty="0"/>
          </a:p>
        </p:txBody>
      </p:sp>
      <p:sp>
        <p:nvSpPr>
          <p:cNvPr id="5" name="Footer Placeholder 4">
            <a:extLst>
              <a:ext uri="{FF2B5EF4-FFF2-40B4-BE49-F238E27FC236}">
                <a16:creationId xmlns:a16="http://schemas.microsoft.com/office/drawing/2014/main" id="{74F65320-83A3-4613-B67C-E99E9DDCA5D4}"/>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351CBF4-772D-405F-8F62-05C0B7D127F0}"/>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9547523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23AE1-C0EC-4FA7-872A-4BFB9E159382}"/>
              </a:ext>
            </a:extLst>
          </p:cNvPr>
          <p:cNvSpPr>
            <a:spLocks noGrp="1"/>
          </p:cNvSpPr>
          <p:nvPr>
            <p:ph type="title"/>
          </p:nvPr>
        </p:nvSpPr>
        <p:spPr/>
        <p:txBody>
          <a:bodyPr/>
          <a:lstStyle/>
          <a:p>
            <a:r>
              <a:rPr lang="en-US" dirty="0"/>
              <a:t>Evaluating Comments Received For LB 255</a:t>
            </a:r>
          </a:p>
        </p:txBody>
      </p:sp>
      <p:sp>
        <p:nvSpPr>
          <p:cNvPr id="3" name="Content Placeholder 2">
            <a:extLst>
              <a:ext uri="{FF2B5EF4-FFF2-40B4-BE49-F238E27FC236}">
                <a16:creationId xmlns:a16="http://schemas.microsoft.com/office/drawing/2014/main" id="{740F3075-7AC6-45B7-A843-B2FD4DAFB7E6}"/>
              </a:ext>
            </a:extLst>
          </p:cNvPr>
          <p:cNvSpPr>
            <a:spLocks noGrp="1"/>
          </p:cNvSpPr>
          <p:nvPr>
            <p:ph idx="1"/>
          </p:nvPr>
        </p:nvSpPr>
        <p:spPr/>
        <p:txBody>
          <a:bodyPr/>
          <a:lstStyle/>
          <a:p>
            <a:pPr>
              <a:buFont typeface="Arial" panose="020B0604020202020204" pitchFamily="34" charset="0"/>
              <a:buChar char="•"/>
            </a:pPr>
            <a:r>
              <a:rPr lang="en-US" dirty="0"/>
              <a:t>77 comments received overall: </a:t>
            </a:r>
          </a:p>
          <a:p>
            <a:pPr lvl="1">
              <a:buFont typeface="Arial" panose="020B0604020202020204" pitchFamily="34" charset="0"/>
              <a:buChar char="•"/>
            </a:pPr>
            <a:r>
              <a:rPr lang="en-US" dirty="0"/>
              <a:t>43 Must be satisfied</a:t>
            </a:r>
          </a:p>
          <a:p>
            <a:pPr lvl="2">
              <a:buFont typeface="Arial" panose="020B0604020202020204" pitchFamily="34" charset="0"/>
              <a:buChar char="•"/>
            </a:pPr>
            <a:r>
              <a:rPr lang="en-US" dirty="0"/>
              <a:t>30 Technical/General (as identified by commenter)</a:t>
            </a:r>
          </a:p>
          <a:p>
            <a:pPr lvl="2">
              <a:buFont typeface="Arial" panose="020B0604020202020204" pitchFamily="34" charset="0"/>
              <a:buChar char="•"/>
            </a:pPr>
            <a:r>
              <a:rPr lang="en-US" dirty="0"/>
              <a:t>13 Editorial (as identified by commenter)</a:t>
            </a:r>
          </a:p>
          <a:p>
            <a:pPr lvl="2">
              <a:buFont typeface="Arial" panose="020B0604020202020204" pitchFamily="34" charset="0"/>
              <a:buChar char="•"/>
            </a:pPr>
            <a:endParaRPr lang="en-US" dirty="0"/>
          </a:p>
          <a:p>
            <a:pPr lvl="1">
              <a:buFont typeface="Arial" panose="020B0604020202020204" pitchFamily="34" charset="0"/>
              <a:buChar char="•"/>
            </a:pPr>
            <a:r>
              <a:rPr lang="en-US" dirty="0"/>
              <a:t>34 non must be satisfied (approved vote)</a:t>
            </a:r>
          </a:p>
          <a:p>
            <a:pPr lvl="2">
              <a:buFont typeface="Arial" panose="020B0604020202020204" pitchFamily="34" charset="0"/>
              <a:buChar char="•"/>
            </a:pPr>
            <a:r>
              <a:rPr lang="en-US" dirty="0"/>
              <a:t>6 Technical/General</a:t>
            </a:r>
          </a:p>
          <a:p>
            <a:pPr lvl="2">
              <a:buFont typeface="Arial" panose="020B0604020202020204" pitchFamily="34" charset="0"/>
              <a:buChar char="•"/>
            </a:pPr>
            <a:r>
              <a:rPr lang="en-US" dirty="0"/>
              <a:t>28 Editorial</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B0384F59-6471-4BD9-BEDE-54C622E2A771}"/>
              </a:ext>
            </a:extLst>
          </p:cNvPr>
          <p:cNvSpPr>
            <a:spLocks noGrp="1"/>
          </p:cNvSpPr>
          <p:nvPr>
            <p:ph type="sldNum" idx="12"/>
          </p:nvPr>
        </p:nvSpPr>
        <p:spPr/>
        <p:txBody>
          <a:bodyPr/>
          <a:lstStyle/>
          <a:p>
            <a:r>
              <a:rPr lang="en-GB"/>
              <a:t>Slide </a:t>
            </a:r>
            <a:fld id="{440F5867-744E-4AA6-B0ED-4C44D2DFBB7B}" type="slidenum">
              <a:rPr lang="en-GB" smtClean="0"/>
              <a:pPr/>
              <a:t>76</a:t>
            </a:fld>
            <a:endParaRPr lang="en-GB" dirty="0"/>
          </a:p>
        </p:txBody>
      </p:sp>
      <p:sp>
        <p:nvSpPr>
          <p:cNvPr id="5" name="Footer Placeholder 4">
            <a:extLst>
              <a:ext uri="{FF2B5EF4-FFF2-40B4-BE49-F238E27FC236}">
                <a16:creationId xmlns:a16="http://schemas.microsoft.com/office/drawing/2014/main" id="{979EAFF7-6FDB-4D2F-B876-EEF35D81E60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8AC07AA-248C-41D5-A8A5-581CEF9F256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19778981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23AE1-C0EC-4FA7-872A-4BFB9E159382}"/>
              </a:ext>
            </a:extLst>
          </p:cNvPr>
          <p:cNvSpPr>
            <a:spLocks noGrp="1"/>
          </p:cNvSpPr>
          <p:nvPr>
            <p:ph type="title"/>
          </p:nvPr>
        </p:nvSpPr>
        <p:spPr/>
        <p:txBody>
          <a:bodyPr/>
          <a:lstStyle/>
          <a:p>
            <a:r>
              <a:rPr lang="en-US" dirty="0"/>
              <a:t>Evaluating Comments Received For LB 255 (con.)</a:t>
            </a:r>
          </a:p>
        </p:txBody>
      </p:sp>
      <p:sp>
        <p:nvSpPr>
          <p:cNvPr id="3" name="Content Placeholder 2">
            <a:extLst>
              <a:ext uri="{FF2B5EF4-FFF2-40B4-BE49-F238E27FC236}">
                <a16:creationId xmlns:a16="http://schemas.microsoft.com/office/drawing/2014/main" id="{740F3075-7AC6-45B7-A843-B2FD4DAFB7E6}"/>
              </a:ext>
            </a:extLst>
          </p:cNvPr>
          <p:cNvSpPr>
            <a:spLocks noGrp="1"/>
          </p:cNvSpPr>
          <p:nvPr>
            <p:ph idx="1"/>
          </p:nvPr>
        </p:nvSpPr>
        <p:spPr/>
        <p:txBody>
          <a:bodyPr/>
          <a:lstStyle/>
          <a:p>
            <a:pPr>
              <a:buFont typeface="Arial" panose="020B0604020202020204" pitchFamily="34" charset="0"/>
              <a:buChar char="•"/>
            </a:pPr>
            <a:r>
              <a:rPr lang="en-US" dirty="0"/>
              <a:t>Technical and General MSB analysis </a:t>
            </a:r>
          </a:p>
          <a:p>
            <a:pPr lvl="1">
              <a:buFont typeface="Arial" panose="020B0604020202020204" pitchFamily="34" charset="0"/>
              <a:buChar char="•"/>
            </a:pPr>
            <a:r>
              <a:rPr lang="en-US" dirty="0"/>
              <a:t>43 Must be satisfied</a:t>
            </a:r>
          </a:p>
          <a:p>
            <a:pPr lvl="2">
              <a:buFont typeface="Arial" panose="020B0604020202020204" pitchFamily="34" charset="0"/>
              <a:buChar char="•"/>
            </a:pPr>
            <a:r>
              <a:rPr lang="en-US" dirty="0"/>
              <a:t>30 Technical/General (as identified by commenter)</a:t>
            </a:r>
          </a:p>
          <a:p>
            <a:pPr lvl="3">
              <a:buFont typeface="Arial" panose="020B0604020202020204" pitchFamily="34" charset="0"/>
              <a:buChar char="•"/>
            </a:pPr>
            <a:r>
              <a:rPr lang="en-US" dirty="0"/>
              <a:t>Youhan Kim (18 comments) – conditional agreement to bring back during the SA ballot</a:t>
            </a:r>
          </a:p>
          <a:p>
            <a:pPr lvl="3">
              <a:buFont typeface="Arial" panose="020B0604020202020204" pitchFamily="34" charset="0"/>
              <a:buChar char="•"/>
            </a:pPr>
            <a:r>
              <a:rPr lang="en-US" dirty="0"/>
              <a:t>Stephan Sand (10 comments) – LTF repetition (8) negotiation, PICS (2)</a:t>
            </a:r>
          </a:p>
          <a:p>
            <a:pPr lvl="3">
              <a:buFont typeface="Arial" panose="020B0604020202020204" pitchFamily="34" charset="0"/>
              <a:buChar char="•"/>
            </a:pPr>
            <a:r>
              <a:rPr lang="en-US" dirty="0"/>
              <a:t>Mark Hamilton (2 comments) – security state machine related (under investigation)</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B0384F59-6471-4BD9-BEDE-54C622E2A771}"/>
              </a:ext>
            </a:extLst>
          </p:cNvPr>
          <p:cNvSpPr>
            <a:spLocks noGrp="1"/>
          </p:cNvSpPr>
          <p:nvPr>
            <p:ph type="sldNum" idx="12"/>
          </p:nvPr>
        </p:nvSpPr>
        <p:spPr/>
        <p:txBody>
          <a:bodyPr/>
          <a:lstStyle/>
          <a:p>
            <a:r>
              <a:rPr lang="en-GB"/>
              <a:t>Slide </a:t>
            </a:r>
            <a:fld id="{440F5867-744E-4AA6-B0ED-4C44D2DFBB7B}" type="slidenum">
              <a:rPr lang="en-GB" smtClean="0"/>
              <a:pPr/>
              <a:t>77</a:t>
            </a:fld>
            <a:endParaRPr lang="en-GB" dirty="0"/>
          </a:p>
        </p:txBody>
      </p:sp>
      <p:sp>
        <p:nvSpPr>
          <p:cNvPr id="5" name="Footer Placeholder 4">
            <a:extLst>
              <a:ext uri="{FF2B5EF4-FFF2-40B4-BE49-F238E27FC236}">
                <a16:creationId xmlns:a16="http://schemas.microsoft.com/office/drawing/2014/main" id="{979EAFF7-6FDB-4D2F-B876-EEF35D81E60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8AC07AA-248C-41D5-A8A5-581CEF9F256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5047568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23AE1-C0EC-4FA7-872A-4BFB9E159382}"/>
              </a:ext>
            </a:extLst>
          </p:cNvPr>
          <p:cNvSpPr>
            <a:spLocks noGrp="1"/>
          </p:cNvSpPr>
          <p:nvPr>
            <p:ph type="title"/>
          </p:nvPr>
        </p:nvSpPr>
        <p:spPr>
          <a:xfrm>
            <a:off x="914401" y="685801"/>
            <a:ext cx="10361084" cy="562001"/>
          </a:xfrm>
        </p:spPr>
        <p:txBody>
          <a:bodyPr/>
          <a:lstStyle/>
          <a:p>
            <a:r>
              <a:rPr lang="en-US" dirty="0"/>
              <a:t>Proposed way forward – Go for Conditional SA Ballot</a:t>
            </a:r>
          </a:p>
        </p:txBody>
      </p:sp>
      <p:sp>
        <p:nvSpPr>
          <p:cNvPr id="3" name="Content Placeholder 2">
            <a:extLst>
              <a:ext uri="{FF2B5EF4-FFF2-40B4-BE49-F238E27FC236}">
                <a16:creationId xmlns:a16="http://schemas.microsoft.com/office/drawing/2014/main" id="{740F3075-7AC6-45B7-A843-B2FD4DAFB7E6}"/>
              </a:ext>
            </a:extLst>
          </p:cNvPr>
          <p:cNvSpPr>
            <a:spLocks noGrp="1"/>
          </p:cNvSpPr>
          <p:nvPr>
            <p:ph idx="1"/>
          </p:nvPr>
        </p:nvSpPr>
        <p:spPr>
          <a:xfrm>
            <a:off x="914401" y="1412776"/>
            <a:ext cx="10361084" cy="4681639"/>
          </a:xfrm>
        </p:spPr>
        <p:txBody>
          <a:bodyPr/>
          <a:lstStyle/>
          <a:p>
            <a:pPr>
              <a:buFont typeface="Arial" panose="020B0604020202020204" pitchFamily="34" charset="0"/>
              <a:buChar char="•"/>
            </a:pPr>
            <a:r>
              <a:rPr lang="en-US" dirty="0"/>
              <a:t>All LB 255 comments must be resolved</a:t>
            </a:r>
          </a:p>
          <a:p>
            <a:pPr>
              <a:buFont typeface="Arial" panose="020B0604020202020204" pitchFamily="34" charset="0"/>
              <a:buChar char="•"/>
            </a:pPr>
            <a:r>
              <a:rPr lang="en-US" dirty="0"/>
              <a:t>Editorial comments (41):</a:t>
            </a:r>
          </a:p>
          <a:p>
            <a:pPr lvl="1">
              <a:buFont typeface="Arial" panose="020B0604020202020204" pitchFamily="34" charset="0"/>
              <a:buChar char="•"/>
            </a:pPr>
            <a:r>
              <a:rPr lang="en-US" dirty="0"/>
              <a:t>Have editor review and prepare resolutions to all 41 editorial comments</a:t>
            </a:r>
          </a:p>
          <a:p>
            <a:pPr lvl="1">
              <a:buFont typeface="Arial" panose="020B0604020202020204" pitchFamily="34" charset="0"/>
              <a:buChar char="•"/>
            </a:pPr>
            <a:endParaRPr lang="en-US" dirty="0"/>
          </a:p>
          <a:p>
            <a:pPr>
              <a:buFont typeface="Arial" panose="020B0604020202020204" pitchFamily="34" charset="0"/>
              <a:buChar char="•"/>
            </a:pPr>
            <a:r>
              <a:rPr lang="en-US" dirty="0"/>
              <a:t>Technical/General comments (36):</a:t>
            </a:r>
          </a:p>
          <a:p>
            <a:pPr lvl="1">
              <a:buFont typeface="Arial" panose="020B0604020202020204" pitchFamily="34" charset="0"/>
              <a:buChar char="•"/>
            </a:pPr>
            <a:r>
              <a:rPr lang="en-US" dirty="0"/>
              <a:t>Commenter may withdraw comment – Reject reason withdrawn</a:t>
            </a:r>
          </a:p>
          <a:p>
            <a:pPr lvl="1">
              <a:buFont typeface="Arial" panose="020B0604020202020204" pitchFamily="34" charset="0"/>
              <a:buChar char="•"/>
            </a:pPr>
            <a:r>
              <a:rPr lang="en-US" dirty="0"/>
              <a:t>Comment might be rejected on technical justification (where relevant)</a:t>
            </a:r>
          </a:p>
          <a:p>
            <a:pPr lvl="1">
              <a:buFont typeface="Arial" panose="020B0604020202020204" pitchFamily="34" charset="0"/>
              <a:buChar char="•"/>
            </a:pPr>
            <a:r>
              <a:rPr lang="en-US" dirty="0"/>
              <a:t>Comment might be rejected on basis of not being MSB – with the obligation to bring that during the SA ballot stage.</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B0384F59-6471-4BD9-BEDE-54C622E2A771}"/>
              </a:ext>
            </a:extLst>
          </p:cNvPr>
          <p:cNvSpPr>
            <a:spLocks noGrp="1"/>
          </p:cNvSpPr>
          <p:nvPr>
            <p:ph type="sldNum" idx="12"/>
          </p:nvPr>
        </p:nvSpPr>
        <p:spPr/>
        <p:txBody>
          <a:bodyPr/>
          <a:lstStyle/>
          <a:p>
            <a:r>
              <a:rPr lang="en-GB"/>
              <a:t>Slide </a:t>
            </a:r>
            <a:fld id="{440F5867-744E-4AA6-B0ED-4C44D2DFBB7B}" type="slidenum">
              <a:rPr lang="en-GB" smtClean="0"/>
              <a:pPr/>
              <a:t>78</a:t>
            </a:fld>
            <a:endParaRPr lang="en-GB" dirty="0"/>
          </a:p>
        </p:txBody>
      </p:sp>
      <p:sp>
        <p:nvSpPr>
          <p:cNvPr id="5" name="Footer Placeholder 4">
            <a:extLst>
              <a:ext uri="{FF2B5EF4-FFF2-40B4-BE49-F238E27FC236}">
                <a16:creationId xmlns:a16="http://schemas.microsoft.com/office/drawing/2014/main" id="{979EAFF7-6FDB-4D2F-B876-EEF35D81E603}"/>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8AC07AA-248C-41D5-A8A5-581CEF9F256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8146739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52E86-DA0C-46CC-95E9-B56F3B5B5423}"/>
              </a:ext>
            </a:extLst>
          </p:cNvPr>
          <p:cNvSpPr>
            <a:spLocks noGrp="1"/>
          </p:cNvSpPr>
          <p:nvPr>
            <p:ph type="title"/>
          </p:nvPr>
        </p:nvSpPr>
        <p:spPr>
          <a:xfrm>
            <a:off x="914401" y="685801"/>
            <a:ext cx="10361084" cy="654967"/>
          </a:xfrm>
        </p:spPr>
        <p:txBody>
          <a:bodyPr/>
          <a:lstStyle/>
          <a:p>
            <a:r>
              <a:rPr lang="en-US" dirty="0"/>
              <a:t>Rapid Decision Making</a:t>
            </a:r>
          </a:p>
        </p:txBody>
      </p:sp>
      <p:sp>
        <p:nvSpPr>
          <p:cNvPr id="3" name="Content Placeholder 2">
            <a:extLst>
              <a:ext uri="{FF2B5EF4-FFF2-40B4-BE49-F238E27FC236}">
                <a16:creationId xmlns:a16="http://schemas.microsoft.com/office/drawing/2014/main" id="{72A611F9-3569-429E-92E3-0451EF2EDA84}"/>
              </a:ext>
            </a:extLst>
          </p:cNvPr>
          <p:cNvSpPr>
            <a:spLocks noGrp="1"/>
          </p:cNvSpPr>
          <p:nvPr>
            <p:ph idx="1"/>
          </p:nvPr>
        </p:nvSpPr>
        <p:spPr>
          <a:xfrm>
            <a:off x="914401" y="1420145"/>
            <a:ext cx="10361084" cy="4674270"/>
          </a:xfrm>
        </p:spPr>
        <p:txBody>
          <a:bodyPr/>
          <a:lstStyle/>
          <a:p>
            <a:pPr>
              <a:buFont typeface="Arial" panose="020B0604020202020204" pitchFamily="34" charset="0"/>
              <a:buChar char="•"/>
            </a:pPr>
            <a:r>
              <a:rPr lang="en-US" dirty="0"/>
              <a:t>To support the TG in addressing any comments coming during the recirculation of a clean draft or draft for conditional approval a rapid decision making process is provided</a:t>
            </a:r>
          </a:p>
          <a:p>
            <a:pPr>
              <a:buFont typeface="Arial" panose="020B0604020202020204" pitchFamily="34" charset="0"/>
              <a:buChar char="•"/>
            </a:pPr>
            <a:r>
              <a:rPr lang="en-US" dirty="0"/>
              <a:t>During rapid decision making the CRC (Comment Resolution Committee) review and motion resolutions to comments over regular telecons.</a:t>
            </a:r>
          </a:p>
        </p:txBody>
      </p:sp>
      <p:sp>
        <p:nvSpPr>
          <p:cNvPr id="4" name="Slide Number Placeholder 3">
            <a:extLst>
              <a:ext uri="{FF2B5EF4-FFF2-40B4-BE49-F238E27FC236}">
                <a16:creationId xmlns:a16="http://schemas.microsoft.com/office/drawing/2014/main" id="{75836BFC-603F-46F7-A0F0-808654D5CCF8}"/>
              </a:ext>
            </a:extLst>
          </p:cNvPr>
          <p:cNvSpPr>
            <a:spLocks noGrp="1"/>
          </p:cNvSpPr>
          <p:nvPr>
            <p:ph type="sldNum" idx="12"/>
          </p:nvPr>
        </p:nvSpPr>
        <p:spPr/>
        <p:txBody>
          <a:bodyPr/>
          <a:lstStyle/>
          <a:p>
            <a:r>
              <a:rPr lang="en-GB"/>
              <a:t>Slide </a:t>
            </a:r>
            <a:fld id="{440F5867-744E-4AA6-B0ED-4C44D2DFBB7B}" type="slidenum">
              <a:rPr lang="en-GB" smtClean="0"/>
              <a:pPr/>
              <a:t>79</a:t>
            </a:fld>
            <a:endParaRPr lang="en-GB" dirty="0"/>
          </a:p>
        </p:txBody>
      </p:sp>
      <p:sp>
        <p:nvSpPr>
          <p:cNvPr id="5" name="Footer Placeholder 4">
            <a:extLst>
              <a:ext uri="{FF2B5EF4-FFF2-40B4-BE49-F238E27FC236}">
                <a16:creationId xmlns:a16="http://schemas.microsoft.com/office/drawing/2014/main" id="{C0BCD6C5-9193-4DC2-A4C0-7F212A3417CF}"/>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5E40021A-D2D1-4257-BF4A-5117132DEBB3}"/>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924889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p:txBody>
          <a:bodyPr/>
          <a:lstStyle/>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defTabSz="914400" eaLnBrk="0" hangingPunct="0">
              <a:spcBef>
                <a:spcPct val="20000"/>
              </a:spcBef>
              <a:buClr>
                <a:srgbClr val="CC3300"/>
              </a:buClr>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defTabSz="914400" eaLnBrk="0" hangingPunct="0">
              <a:spcBef>
                <a:spcPct val="20000"/>
              </a:spcBef>
              <a:buClr>
                <a:srgbClr val="CC3300"/>
              </a:buClr>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defTabSz="914400" eaLnBrk="0" hangingPunct="0">
              <a:spcBef>
                <a:spcPct val="20000"/>
              </a:spcBef>
              <a:buClr>
                <a:srgbClr val="CC3300"/>
              </a:buClr>
              <a:buSzPct val="50000"/>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7" name="Text Box 1028">
            <a:extLst>
              <a:ext uri="{FF2B5EF4-FFF2-40B4-BE49-F238E27FC236}">
                <a16:creationId xmlns:a16="http://schemas.microsoft.com/office/drawing/2014/main" id="{7AA2D575-91B0-4E34-8C3F-8540C2FF2D4B}"/>
              </a:ext>
            </a:extLst>
          </p:cNvPr>
          <p:cNvSpPr txBox="1">
            <a:spLocks noChangeArrowheads="1"/>
          </p:cNvSpPr>
          <p:nvPr/>
        </p:nvSpPr>
        <p:spPr bwMode="auto">
          <a:xfrm>
            <a:off x="10560496" y="5954713"/>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Tree>
    <p:extLst>
      <p:ext uri="{BB962C8B-B14F-4D97-AF65-F5344CB8AC3E}">
        <p14:creationId xmlns:p14="http://schemas.microsoft.com/office/powerpoint/2010/main" val="39729334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93B6-3243-4D59-A348-CCF04BE0A347}"/>
              </a:ext>
            </a:extLst>
          </p:cNvPr>
          <p:cNvSpPr>
            <a:spLocks noGrp="1"/>
          </p:cNvSpPr>
          <p:nvPr>
            <p:ph type="title"/>
          </p:nvPr>
        </p:nvSpPr>
        <p:spPr/>
        <p:txBody>
          <a:bodyPr/>
          <a:lstStyle/>
          <a:p>
            <a:r>
              <a:rPr lang="en-US" dirty="0"/>
              <a:t>Scheduled telecons</a:t>
            </a:r>
          </a:p>
        </p:txBody>
      </p:sp>
      <p:sp>
        <p:nvSpPr>
          <p:cNvPr id="3" name="Content Placeholder 2">
            <a:extLst>
              <a:ext uri="{FF2B5EF4-FFF2-40B4-BE49-F238E27FC236}">
                <a16:creationId xmlns:a16="http://schemas.microsoft.com/office/drawing/2014/main" id="{F30A83CA-58D9-452A-AACC-13EE929DB1E6}"/>
              </a:ext>
            </a:extLst>
          </p:cNvPr>
          <p:cNvSpPr>
            <a:spLocks noGrp="1"/>
          </p:cNvSpPr>
          <p:nvPr>
            <p:ph idx="1"/>
          </p:nvPr>
        </p:nvSpPr>
        <p:spPr>
          <a:xfrm>
            <a:off x="839416" y="1751015"/>
            <a:ext cx="5256584" cy="2182041"/>
          </a:xfrm>
        </p:spPr>
        <p:txBody>
          <a:bodyPr/>
          <a:lstStyle/>
          <a:p>
            <a:pPr>
              <a:buFont typeface="Arial" panose="020B0604020202020204" pitchFamily="34" charset="0"/>
              <a:buChar char="•"/>
            </a:pPr>
            <a:r>
              <a:rPr lang="en-US" altLang="en-US" sz="2000" b="0" dirty="0"/>
              <a:t>Sep. 13</a:t>
            </a:r>
            <a:r>
              <a:rPr lang="en-US" altLang="en-US" sz="2000" b="0" baseline="30000" dirty="0"/>
              <a:t>th</a:t>
            </a:r>
            <a:r>
              <a:rPr lang="en-US" altLang="en-US" sz="2000" b="0" dirty="0"/>
              <a:t> 	Mon.	11:15 – 13:15 ET**</a:t>
            </a:r>
          </a:p>
          <a:p>
            <a:pPr>
              <a:buFont typeface="Arial" panose="020B0604020202020204" pitchFamily="34" charset="0"/>
              <a:buChar char="•"/>
            </a:pPr>
            <a:r>
              <a:rPr lang="en-US" altLang="en-US" sz="2000" b="0" dirty="0"/>
              <a:t>Sep. 14</a:t>
            </a:r>
            <a:r>
              <a:rPr lang="en-US" altLang="en-US" sz="2000" b="0" baseline="30000" dirty="0"/>
              <a:t>th</a:t>
            </a:r>
            <a:r>
              <a:rPr lang="en-US" altLang="en-US" sz="2000" b="0" dirty="0"/>
              <a:t> 	Tue.	13:30 – 15:30 ET**</a:t>
            </a:r>
          </a:p>
          <a:p>
            <a:pPr>
              <a:buFont typeface="Arial" panose="020B0604020202020204" pitchFamily="34" charset="0"/>
              <a:buChar char="•"/>
            </a:pPr>
            <a:r>
              <a:rPr lang="en-US" altLang="en-US" sz="2000" b="0" dirty="0"/>
              <a:t>Sep. 15</a:t>
            </a:r>
            <a:r>
              <a:rPr lang="en-US" altLang="en-US" sz="2000" b="0" baseline="30000" dirty="0"/>
              <a:t>th</a:t>
            </a:r>
            <a:r>
              <a:rPr lang="en-US" altLang="en-US" sz="2000" b="0" dirty="0"/>
              <a:t> 	Wed.	13:30 – 15:30 ET**</a:t>
            </a:r>
          </a:p>
          <a:p>
            <a:pPr>
              <a:buFont typeface="Arial" panose="020B0604020202020204" pitchFamily="34" charset="0"/>
              <a:buChar char="•"/>
            </a:pPr>
            <a:r>
              <a:rPr lang="en-US" altLang="en-US" sz="2000" b="0" dirty="0"/>
              <a:t>Sep. 16</a:t>
            </a:r>
            <a:r>
              <a:rPr lang="en-US" altLang="en-US" sz="2000" b="0" baseline="30000" dirty="0"/>
              <a:t>th</a:t>
            </a:r>
            <a:r>
              <a:rPr lang="en-US" altLang="en-US" sz="2000" b="0" dirty="0"/>
              <a:t> 	Thu.	13:30 – 15:30 ET**</a:t>
            </a:r>
          </a:p>
          <a:p>
            <a:pPr>
              <a:buFont typeface="Arial" panose="020B0604020202020204" pitchFamily="34" charset="0"/>
              <a:buChar char="•"/>
            </a:pPr>
            <a:r>
              <a:rPr lang="en-US" altLang="en-US" sz="2000" b="0" dirty="0"/>
              <a:t>Sep. 20</a:t>
            </a:r>
            <a:r>
              <a:rPr lang="en-US" altLang="en-US" sz="2000" b="0" baseline="30000" dirty="0"/>
              <a:t>th</a:t>
            </a:r>
            <a:r>
              <a:rPr lang="en-US" altLang="en-US" sz="2000" b="0" dirty="0"/>
              <a:t> 	Mon.	13:30 – 15:30 ET**</a:t>
            </a:r>
          </a:p>
          <a:p>
            <a:pPr>
              <a:buFont typeface="Arial" panose="020B0604020202020204" pitchFamily="34" charset="0"/>
              <a:buChar char="•"/>
            </a:pPr>
            <a:endParaRPr lang="en-US" altLang="en-US" sz="2000" b="0" dirty="0"/>
          </a:p>
          <a:p>
            <a:pPr marL="0" indent="0"/>
            <a:endParaRPr lang="en-US" altLang="en-US" sz="2000" b="0" dirty="0"/>
          </a:p>
        </p:txBody>
      </p:sp>
      <p:sp>
        <p:nvSpPr>
          <p:cNvPr id="4" name="Slide Number Placeholder 3">
            <a:extLst>
              <a:ext uri="{FF2B5EF4-FFF2-40B4-BE49-F238E27FC236}">
                <a16:creationId xmlns:a16="http://schemas.microsoft.com/office/drawing/2014/main" id="{C42C2128-FBFD-4CC0-AF0E-C8D3A3A3AF7C}"/>
              </a:ext>
            </a:extLst>
          </p:cNvPr>
          <p:cNvSpPr>
            <a:spLocks noGrp="1"/>
          </p:cNvSpPr>
          <p:nvPr>
            <p:ph type="sldNum" idx="12"/>
          </p:nvPr>
        </p:nvSpPr>
        <p:spPr/>
        <p:txBody>
          <a:bodyPr/>
          <a:lstStyle/>
          <a:p>
            <a:r>
              <a:rPr lang="en-GB"/>
              <a:t>Slide </a:t>
            </a:r>
            <a:fld id="{440F5867-744E-4AA6-B0ED-4C44D2DFBB7B}" type="slidenum">
              <a:rPr lang="en-GB" smtClean="0"/>
              <a:pPr/>
              <a:t>80</a:t>
            </a:fld>
            <a:endParaRPr lang="en-GB" dirty="0"/>
          </a:p>
        </p:txBody>
      </p:sp>
      <p:sp>
        <p:nvSpPr>
          <p:cNvPr id="5" name="Footer Placeholder 4">
            <a:extLst>
              <a:ext uri="{FF2B5EF4-FFF2-40B4-BE49-F238E27FC236}">
                <a16:creationId xmlns:a16="http://schemas.microsoft.com/office/drawing/2014/main" id="{3729A0E8-DECD-44DF-BD16-767526C65A08}"/>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9AF5C31B-C59D-46E5-B2DC-5EE1CD0A161F}"/>
              </a:ext>
            </a:extLst>
          </p:cNvPr>
          <p:cNvSpPr>
            <a:spLocks noGrp="1"/>
          </p:cNvSpPr>
          <p:nvPr>
            <p:ph type="dt" idx="15"/>
          </p:nvPr>
        </p:nvSpPr>
        <p:spPr/>
        <p:txBody>
          <a:bodyPr/>
          <a:lstStyle/>
          <a:p>
            <a:r>
              <a:rPr lang="en-US" dirty="0"/>
              <a:t>Sep 2021</a:t>
            </a:r>
            <a:endParaRPr lang="en-GB" dirty="0"/>
          </a:p>
        </p:txBody>
      </p:sp>
      <p:sp>
        <p:nvSpPr>
          <p:cNvPr id="8" name="Content Placeholder 2">
            <a:extLst>
              <a:ext uri="{FF2B5EF4-FFF2-40B4-BE49-F238E27FC236}">
                <a16:creationId xmlns:a16="http://schemas.microsoft.com/office/drawing/2014/main" id="{33217F85-846F-4175-9BAC-383D220A4E20}"/>
              </a:ext>
            </a:extLst>
          </p:cNvPr>
          <p:cNvSpPr txBox="1">
            <a:spLocks/>
          </p:cNvSpPr>
          <p:nvPr/>
        </p:nvSpPr>
        <p:spPr bwMode="auto">
          <a:xfrm>
            <a:off x="5879976" y="1751014"/>
            <a:ext cx="5256584" cy="196601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2000" b="0" kern="0" dirty="0"/>
              <a:t>Sep. 22</a:t>
            </a:r>
            <a:r>
              <a:rPr lang="en-US" altLang="en-US" sz="2000" b="0" kern="0" baseline="30000" dirty="0"/>
              <a:t>nd</a:t>
            </a:r>
            <a:r>
              <a:rPr lang="en-US" altLang="en-US" sz="2000" b="0" kern="0" dirty="0"/>
              <a:t> 	Wed. 	13:00 – 15:00 ET*</a:t>
            </a:r>
          </a:p>
          <a:p>
            <a:pPr>
              <a:buFont typeface="Arial" panose="020B0604020202020204" pitchFamily="34" charset="0"/>
              <a:buChar char="•"/>
            </a:pPr>
            <a:r>
              <a:rPr lang="en-US" altLang="en-US" sz="2000" b="0" kern="0" dirty="0"/>
              <a:t>Sep. 23</a:t>
            </a:r>
            <a:r>
              <a:rPr lang="en-US" altLang="en-US" sz="2000" b="0" kern="0" baseline="30000" dirty="0"/>
              <a:t>rd</a:t>
            </a:r>
            <a:r>
              <a:rPr lang="en-US" altLang="en-US" sz="2000" b="0" kern="0" dirty="0"/>
              <a:t> 	Thu.	12:00 – 14:00 ET *</a:t>
            </a:r>
          </a:p>
          <a:p>
            <a:pPr>
              <a:buFont typeface="Arial" panose="020B0604020202020204" pitchFamily="34" charset="0"/>
              <a:buChar char="•"/>
            </a:pPr>
            <a:r>
              <a:rPr lang="en-US" altLang="en-US" sz="2000" b="0" kern="0" dirty="0"/>
              <a:t>Sep. 28</a:t>
            </a:r>
            <a:r>
              <a:rPr lang="en-US" altLang="en-US" sz="2000" b="0" kern="0" baseline="30000" dirty="0"/>
              <a:t>th</a:t>
            </a:r>
            <a:r>
              <a:rPr lang="en-US" altLang="en-US" sz="2000" b="0" kern="0" dirty="0"/>
              <a:t> 	Tue. 	13:00 – 15:00 ET *</a:t>
            </a:r>
          </a:p>
          <a:p>
            <a:pPr>
              <a:buFont typeface="Arial" panose="020B0604020202020204" pitchFamily="34" charset="0"/>
              <a:buChar char="•"/>
            </a:pPr>
            <a:r>
              <a:rPr lang="en-US" altLang="en-US" sz="2000" b="0" kern="0" dirty="0"/>
              <a:t>Sep. 29</a:t>
            </a:r>
            <a:r>
              <a:rPr lang="en-US" altLang="en-US" sz="2000" b="0" kern="0" baseline="30000" dirty="0"/>
              <a:t>th</a:t>
            </a:r>
            <a:r>
              <a:rPr lang="en-US" altLang="en-US" sz="2000" b="0" kern="0" dirty="0"/>
              <a:t> 	Wed. 	13:00 – 15:00 ET *</a:t>
            </a:r>
          </a:p>
          <a:p>
            <a:pPr>
              <a:buFont typeface="Arial" panose="020B0604020202020204" pitchFamily="34" charset="0"/>
              <a:buChar char="•"/>
            </a:pPr>
            <a:r>
              <a:rPr lang="en-US" altLang="en-US" sz="2000" b="0" kern="0" dirty="0"/>
              <a:t>Sep. 30</a:t>
            </a:r>
            <a:r>
              <a:rPr lang="en-US" altLang="en-US" sz="2000" b="0" kern="0" baseline="30000" dirty="0"/>
              <a:t>th</a:t>
            </a:r>
            <a:r>
              <a:rPr lang="en-US" altLang="en-US" sz="2000" b="0" kern="0" dirty="0"/>
              <a:t> 	Thu.	12:00 – 14:00 ET *</a:t>
            </a:r>
          </a:p>
        </p:txBody>
      </p:sp>
      <p:sp>
        <p:nvSpPr>
          <p:cNvPr id="9" name="TextBox 8">
            <a:extLst>
              <a:ext uri="{FF2B5EF4-FFF2-40B4-BE49-F238E27FC236}">
                <a16:creationId xmlns:a16="http://schemas.microsoft.com/office/drawing/2014/main" id="{994BF819-A3A8-4B22-A8BB-E95BCB5B49BB}"/>
              </a:ext>
            </a:extLst>
          </p:cNvPr>
          <p:cNvSpPr txBox="1"/>
          <p:nvPr/>
        </p:nvSpPr>
        <p:spPr>
          <a:xfrm>
            <a:off x="869621" y="4515217"/>
            <a:ext cx="10694384" cy="984885"/>
          </a:xfrm>
          <a:prstGeom prst="rect">
            <a:avLst/>
          </a:prstGeom>
          <a:noFill/>
        </p:spPr>
        <p:txBody>
          <a:bodyPr wrap="square" rtlCol="0">
            <a:spAutoFit/>
          </a:bodyPr>
          <a:lstStyle/>
          <a:p>
            <a:pPr marL="0" indent="0"/>
            <a:r>
              <a:rPr lang="en-US" altLang="en-US" sz="1400" b="0" dirty="0">
                <a:solidFill>
                  <a:schemeClr val="tx1"/>
                </a:solidFill>
              </a:rPr>
              <a:t>** - </a:t>
            </a:r>
            <a:r>
              <a:rPr lang="en-US" altLang="en-US" sz="1400" b="0" dirty="0" err="1">
                <a:solidFill>
                  <a:schemeClr val="tx1"/>
                </a:solidFill>
              </a:rPr>
              <a:t>TGaz</a:t>
            </a:r>
            <a:r>
              <a:rPr lang="en-US" altLang="en-US" sz="1400" b="0" dirty="0">
                <a:solidFill>
                  <a:schemeClr val="tx1"/>
                </a:solidFill>
              </a:rPr>
              <a:t> meeting scheduled during IEEE week (refer to WG agenda document)</a:t>
            </a:r>
          </a:p>
          <a:p>
            <a:pPr marL="0" indent="0"/>
            <a:r>
              <a:rPr lang="en-US" altLang="en-US" sz="1400" b="0" dirty="0">
                <a:solidFill>
                  <a:schemeClr val="tx1"/>
                </a:solidFill>
              </a:rPr>
              <a:t>* - newly announced</a:t>
            </a:r>
          </a:p>
          <a:p>
            <a:pPr marL="0" indent="0"/>
            <a:r>
              <a:rPr lang="en-US" altLang="en-US" sz="1600" b="0" dirty="0">
                <a:solidFill>
                  <a:schemeClr val="tx1"/>
                </a:solidFill>
              </a:rPr>
              <a:t>+ </a:t>
            </a:r>
            <a:r>
              <a:rPr lang="en-US" altLang="en-US" sz="1600" b="0" dirty="0" err="1">
                <a:solidFill>
                  <a:schemeClr val="tx1"/>
                </a:solidFill>
              </a:rPr>
              <a:t>TGaz</a:t>
            </a:r>
            <a:r>
              <a:rPr lang="en-US" altLang="en-US" sz="1600" b="0" dirty="0">
                <a:solidFill>
                  <a:schemeClr val="tx1"/>
                </a:solidFill>
              </a:rPr>
              <a:t> Plenary (motion) meeting.</a:t>
            </a:r>
          </a:p>
          <a:p>
            <a:endParaRPr lang="en-US" sz="1400" dirty="0">
              <a:solidFill>
                <a:schemeClr val="tx1"/>
              </a:solidFill>
            </a:endParaRPr>
          </a:p>
        </p:txBody>
      </p:sp>
    </p:spTree>
    <p:extLst>
      <p:ext uri="{BB962C8B-B14F-4D97-AF65-F5344CB8AC3E}">
        <p14:creationId xmlns:p14="http://schemas.microsoft.com/office/powerpoint/2010/main" val="25193660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AOB</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81</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dirty="0"/>
              <a:t>Sep. 2021</a:t>
            </a:r>
            <a:endParaRPr lang="en-GB" dirty="0"/>
          </a:p>
        </p:txBody>
      </p:sp>
    </p:spTree>
    <p:extLst>
      <p:ext uri="{BB962C8B-B14F-4D97-AF65-F5344CB8AC3E}">
        <p14:creationId xmlns:p14="http://schemas.microsoft.com/office/powerpoint/2010/main" val="30020907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6000" dirty="0"/>
          </a:p>
        </p:txBody>
      </p:sp>
      <p:sp>
        <p:nvSpPr>
          <p:cNvPr id="3" name="Content Placeholder 2"/>
          <p:cNvSpPr>
            <a:spLocks noGrp="1"/>
          </p:cNvSpPr>
          <p:nvPr>
            <p:ph idx="1"/>
          </p:nvPr>
        </p:nvSpPr>
        <p:spPr/>
        <p:txBody>
          <a:bodyPr/>
          <a:lstStyle/>
          <a:p>
            <a:endParaRPr lang="en-US" sz="4000" dirty="0"/>
          </a:p>
          <a:p>
            <a:endParaRPr lang="en-US" sz="4000" dirty="0"/>
          </a:p>
          <a:p>
            <a:pPr algn="ctr"/>
            <a:r>
              <a:rPr lang="en-US" sz="6000" dirty="0">
                <a:solidFill>
                  <a:schemeClr val="tx2"/>
                </a:solidFill>
              </a:rPr>
              <a:t>Adjourn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82</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dirty="0"/>
              <a:t>Sep. 2021</a:t>
            </a:r>
            <a:endParaRPr lang="en-GB" dirty="0"/>
          </a:p>
        </p:txBody>
      </p:sp>
    </p:spTree>
    <p:extLst>
      <p:ext uri="{BB962C8B-B14F-4D97-AF65-F5344CB8AC3E}">
        <p14:creationId xmlns:p14="http://schemas.microsoft.com/office/powerpoint/2010/main" val="6214346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Backup</a:t>
            </a:r>
          </a:p>
        </p:txBody>
      </p:sp>
      <p:sp>
        <p:nvSpPr>
          <p:cNvPr id="3" name="Content Placeholder 2"/>
          <p:cNvSpPr>
            <a:spLocks noGrp="1"/>
          </p:cNvSpPr>
          <p:nvPr>
            <p:ph idx="1"/>
          </p:nvPr>
        </p:nvSpPr>
        <p:spPr/>
        <p:txBody>
          <a:bodyPr/>
          <a:lstStyle/>
          <a:p>
            <a:r>
              <a:rPr lang="en-US" dirty="0"/>
              <a:t>	</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2128420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to adopt text</a:t>
            </a:r>
          </a:p>
        </p:txBody>
      </p:sp>
      <p:sp>
        <p:nvSpPr>
          <p:cNvPr id="3" name="Content Placeholder 2"/>
          <p:cNvSpPr>
            <a:spLocks noGrp="1"/>
          </p:cNvSpPr>
          <p:nvPr>
            <p:ph idx="1"/>
          </p:nvPr>
        </p:nvSpPr>
        <p:spPr/>
        <p:txBody>
          <a:bodyPr/>
          <a:lstStyle/>
          <a:p>
            <a:r>
              <a:rPr lang="en-US" dirty="0"/>
              <a:t>Motion</a:t>
            </a:r>
          </a:p>
          <a:p>
            <a:pPr marL="0" indent="0"/>
            <a:r>
              <a:rPr lang="en-US" b="0" dirty="0"/>
              <a:t>Move to adopt document 11-18-xxxx r? to the 802.11az draft, instruct the technical editor to incorporate it in the 802.11az draft amendment text and empower the editor to perform editorial changes.</a:t>
            </a:r>
          </a:p>
          <a:p>
            <a:pPr marL="0" indent="0"/>
            <a:endParaRPr lang="en-US" b="0" dirty="0"/>
          </a:p>
          <a:p>
            <a:r>
              <a:rPr lang="en-US" dirty="0"/>
              <a:t>Moved: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16116015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11-20/140 “Meeting Minutes January 2020 session” posted to Mentor January 13</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11-20/14r0 as </a:t>
            </a:r>
            <a:r>
              <a:rPr lang="en-US" sz="2000" b="0" dirty="0" err="1"/>
              <a:t>TGaz</a:t>
            </a:r>
            <a:r>
              <a:rPr lang="en-US" sz="2000" b="0" dirty="0"/>
              <a:t> meeting minutes for the Jan. 2020 meeting.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85</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272920324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11-20/249 “</a:t>
            </a:r>
            <a:r>
              <a:rPr lang="en-US" sz="2000" b="0" dirty="0" err="1"/>
              <a:t>TGaz</a:t>
            </a:r>
            <a:r>
              <a:rPr lang="en-US" sz="2000" b="0" dirty="0"/>
              <a:t> telecon minutes January 8</a:t>
            </a:r>
            <a:r>
              <a:rPr lang="en-US" sz="2000" b="0" baseline="30000" dirty="0"/>
              <a:t>th</a:t>
            </a:r>
            <a:r>
              <a:rPr lang="en-US" sz="2000" b="0" dirty="0"/>
              <a:t> 2020” posted to Mentor January 29</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11-20/249r0 as </a:t>
            </a:r>
            <a:r>
              <a:rPr lang="en-US" sz="2000" b="0" dirty="0" err="1"/>
              <a:t>TGaz</a:t>
            </a:r>
            <a:r>
              <a:rPr lang="en-US" sz="2000" b="0" dirty="0"/>
              <a:t> meeting minutes for the Jan. 8</a:t>
            </a:r>
            <a:r>
              <a:rPr lang="en-US" sz="2000" b="0" baseline="30000" dirty="0"/>
              <a:t>th</a:t>
            </a:r>
            <a:r>
              <a:rPr lang="en-US" sz="2000" b="0" dirty="0"/>
              <a:t> 2020 telecon.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86</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56344695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11-20/251 “</a:t>
            </a:r>
            <a:r>
              <a:rPr lang="en-US" sz="2000" b="0" dirty="0" err="1"/>
              <a:t>TGaz</a:t>
            </a:r>
            <a:r>
              <a:rPr lang="en-US" sz="2000" b="0" dirty="0"/>
              <a:t> telecon minutes January-February 2020” posted to Mentor Mar. 25</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11-20/251r0 as </a:t>
            </a:r>
            <a:r>
              <a:rPr lang="en-US" sz="2000" b="0" dirty="0" err="1"/>
              <a:t>TGaz</a:t>
            </a:r>
            <a:r>
              <a:rPr lang="en-US" sz="2000" b="0" dirty="0"/>
              <a:t> meeting minutes for the Jan. 29</a:t>
            </a:r>
            <a:r>
              <a:rPr lang="en-US" sz="2000" b="0" baseline="30000" dirty="0"/>
              <a:t>th</a:t>
            </a:r>
            <a:r>
              <a:rPr lang="en-US" sz="2000" b="0" dirty="0"/>
              <a:t>, Feb. 5</a:t>
            </a:r>
            <a:r>
              <a:rPr lang="en-US" sz="2000" b="0" baseline="30000" dirty="0"/>
              <a:t>th</a:t>
            </a:r>
            <a:r>
              <a:rPr lang="en-US" sz="2000" b="0" dirty="0"/>
              <a:t> , Feb. 12</a:t>
            </a:r>
            <a:r>
              <a:rPr lang="en-US" sz="2000" b="0" baseline="30000" dirty="0"/>
              <a:t>th</a:t>
            </a:r>
            <a:r>
              <a:rPr lang="en-US" sz="2000" b="0" dirty="0"/>
              <a:t> and Mar. 4 2020 telecons. </a:t>
            </a:r>
          </a:p>
          <a:p>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87</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02645408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pPr marL="0" indent="0"/>
            <a:r>
              <a:rPr lang="en-US" sz="2000" b="0" dirty="0"/>
              <a:t>Document 11-20/419 “Ad Hoc Meeting Minutes Mar 2020 Session” posted to Mentor Apr. 10</a:t>
            </a:r>
            <a:r>
              <a:rPr lang="en-US" sz="2000" b="0" baseline="30000" dirty="0"/>
              <a:t>th</a:t>
            </a:r>
            <a:r>
              <a:rPr lang="en-US" sz="2000" b="0" dirty="0"/>
              <a:t> 2020.</a:t>
            </a:r>
          </a:p>
          <a:p>
            <a:endParaRPr lang="en-US" sz="2000" dirty="0"/>
          </a:p>
          <a:p>
            <a:r>
              <a:rPr lang="en-US" sz="2000" dirty="0"/>
              <a:t>Motion (#</a:t>
            </a:r>
            <a:r>
              <a:rPr lang="en-US" sz="2000" b="0" dirty="0"/>
              <a:t>?):</a:t>
            </a:r>
          </a:p>
          <a:p>
            <a:pPr marL="0" indent="0"/>
            <a:r>
              <a:rPr lang="en-US" sz="2000" b="0" dirty="0"/>
              <a:t>Move to approve document 11-20/419r1 as </a:t>
            </a:r>
            <a:r>
              <a:rPr lang="en-US" sz="2000" b="0" dirty="0" err="1"/>
              <a:t>TGaz</a:t>
            </a:r>
            <a:r>
              <a:rPr lang="en-US" sz="2000" b="0" dirty="0"/>
              <a:t> meeting minutes for the Mar. Ad-hoc meeting.</a:t>
            </a:r>
          </a:p>
          <a:p>
            <a:pPr marL="0" indent="0"/>
            <a:r>
              <a:rPr lang="en-US" sz="2000" b="0" dirty="0"/>
              <a:t>Moved by:</a:t>
            </a:r>
          </a:p>
          <a:p>
            <a:r>
              <a:rPr lang="en-US" sz="2000" b="0" dirty="0"/>
              <a:t>Seconded by:</a:t>
            </a:r>
          </a:p>
          <a:p>
            <a:r>
              <a:rPr lang="en-US" sz="2000" b="0" dirty="0"/>
              <a:t>Results (Y/N/A):</a:t>
            </a:r>
          </a:p>
          <a:p>
            <a:endParaRPr lang="en-US" sz="20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2226193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B8ED-698C-40B8-9DED-890345EAC468}"/>
              </a:ext>
            </a:extLst>
          </p:cNvPr>
          <p:cNvSpPr>
            <a:spLocks noGrp="1"/>
          </p:cNvSpPr>
          <p:nvPr>
            <p:ph type="title"/>
          </p:nvPr>
        </p:nvSpPr>
        <p:spPr/>
        <p:txBody>
          <a:bodyPr/>
          <a:lstStyle/>
          <a:p>
            <a:r>
              <a:rPr lang="en-US" dirty="0"/>
              <a:t>Comment Resolution from Ad Hoc and Telecon</a:t>
            </a:r>
          </a:p>
        </p:txBody>
      </p:sp>
      <p:sp>
        <p:nvSpPr>
          <p:cNvPr id="3" name="Content Placeholder 2">
            <a:extLst>
              <a:ext uri="{FF2B5EF4-FFF2-40B4-BE49-F238E27FC236}">
                <a16:creationId xmlns:a16="http://schemas.microsoft.com/office/drawing/2014/main" id="{5C93A183-EBC3-4ED4-9CAC-3AD5A0D2B23D}"/>
              </a:ext>
            </a:extLst>
          </p:cNvPr>
          <p:cNvSpPr>
            <a:spLocks noGrp="1"/>
          </p:cNvSpPr>
          <p:nvPr>
            <p:ph idx="1"/>
          </p:nvPr>
        </p:nvSpPr>
        <p:spPr>
          <a:xfrm>
            <a:off x="914401" y="1751015"/>
            <a:ext cx="10361084" cy="4343400"/>
          </a:xfrm>
        </p:spPr>
        <p:txBody>
          <a:bodyPr/>
          <a:lstStyle/>
          <a:p>
            <a:pPr marL="0" indent="0"/>
            <a:r>
              <a:rPr lang="fr-FR" sz="1800" dirty="0"/>
              <a:t>LB249-Clause-9-4-CIDs</a:t>
            </a:r>
            <a:endParaRPr lang="en-US" sz="1800" dirty="0"/>
          </a:p>
          <a:p>
            <a:pPr marL="0" indent="0"/>
            <a:endParaRPr lang="en-US" dirty="0"/>
          </a:p>
          <a:p>
            <a:pPr marL="0" indent="0"/>
            <a:r>
              <a:rPr lang="en-US" dirty="0"/>
              <a:t>Motion </a:t>
            </a:r>
            <a:r>
              <a:rPr lang="en-US" b="0" dirty="0"/>
              <a:t>###:</a:t>
            </a:r>
            <a:endParaRPr lang="en-US" dirty="0"/>
          </a:p>
          <a:p>
            <a:pPr marL="0" indent="0"/>
            <a:r>
              <a:rPr lang="en-US" sz="2000" b="0" dirty="0"/>
              <a:t>Move to adopt the resolutions depicted by document 11-20-0388r2 for CIDs 3648, 3026, 3027, 3262, 3573, 3574, 3575, 3028, 3029, 3638, 3916, 3918, 4002, 3042 and 4003</a:t>
            </a:r>
            <a:r>
              <a:rPr lang="en-GB" sz="2000" b="0" dirty="0"/>
              <a:t>, </a:t>
            </a:r>
            <a:r>
              <a:rPr lang="en-US" sz="2000" b="0" dirty="0"/>
              <a:t>instruct the technical editor to incorporate it in the P802.11az draft and grant the editor editorial license. </a:t>
            </a:r>
          </a:p>
          <a:p>
            <a:pPr marL="0" indent="0"/>
            <a:endParaRPr lang="en-US" sz="2000" b="0" dirty="0"/>
          </a:p>
          <a:p>
            <a:pPr marL="0" indent="0"/>
            <a:r>
              <a:rPr lang="en-US" sz="2000" b="0" dirty="0"/>
              <a:t>Moved:</a:t>
            </a:r>
          </a:p>
          <a:p>
            <a:pPr marL="0" indent="0"/>
            <a:r>
              <a:rPr lang="en-US" sz="2000" b="0" dirty="0"/>
              <a:t>Second:</a:t>
            </a:r>
          </a:p>
          <a:p>
            <a:pPr marL="0" indent="0"/>
            <a:r>
              <a:rPr lang="en-US" sz="2000" b="0" dirty="0"/>
              <a:t>Results (Y/N/A):</a:t>
            </a:r>
          </a:p>
          <a:p>
            <a:pPr marL="0" indent="0"/>
            <a:endParaRPr lang="en-US" sz="2000" b="0" dirty="0"/>
          </a:p>
          <a:p>
            <a:pPr marL="0" indent="0"/>
            <a:r>
              <a:rPr lang="en-US" sz="1600" b="0" dirty="0"/>
              <a:t>Results from the Mar. Ad Hoc (Y/N/A): 9/0/1</a:t>
            </a:r>
          </a:p>
          <a:p>
            <a:pPr marL="0" indent="0"/>
            <a:endParaRPr lang="en-US" sz="2000" b="0" dirty="0"/>
          </a:p>
          <a:p>
            <a:pPr marL="0" indent="0"/>
            <a:endParaRPr lang="en-US" sz="2000" b="0" dirty="0"/>
          </a:p>
        </p:txBody>
      </p:sp>
      <p:sp>
        <p:nvSpPr>
          <p:cNvPr id="4" name="Slide Number Placeholder 3">
            <a:extLst>
              <a:ext uri="{FF2B5EF4-FFF2-40B4-BE49-F238E27FC236}">
                <a16:creationId xmlns:a16="http://schemas.microsoft.com/office/drawing/2014/main" id="{F0678E65-44D9-41A6-8306-2331B5AB08D2}"/>
              </a:ext>
            </a:extLst>
          </p:cNvPr>
          <p:cNvSpPr>
            <a:spLocks noGrp="1"/>
          </p:cNvSpPr>
          <p:nvPr>
            <p:ph type="sldNum" idx="12"/>
          </p:nvPr>
        </p:nvSpPr>
        <p:spPr/>
        <p:txBody>
          <a:bodyPr/>
          <a:lstStyle/>
          <a:p>
            <a:r>
              <a:rPr lang="en-GB"/>
              <a:t>Slide </a:t>
            </a:r>
            <a:fld id="{440F5867-744E-4AA6-B0ED-4C44D2DFBB7B}" type="slidenum">
              <a:rPr lang="en-GB" smtClean="0"/>
              <a:pPr/>
              <a:t>89</a:t>
            </a:fld>
            <a:endParaRPr lang="en-GB" dirty="0"/>
          </a:p>
        </p:txBody>
      </p:sp>
      <p:sp>
        <p:nvSpPr>
          <p:cNvPr id="5" name="Footer Placeholder 4">
            <a:extLst>
              <a:ext uri="{FF2B5EF4-FFF2-40B4-BE49-F238E27FC236}">
                <a16:creationId xmlns:a16="http://schemas.microsoft.com/office/drawing/2014/main" id="{C4CA6DA2-5061-408F-8558-9100A914CE09}"/>
              </a:ext>
            </a:extLst>
          </p:cNvPr>
          <p:cNvSpPr>
            <a:spLocks noGrp="1"/>
          </p:cNvSpPr>
          <p:nvPr>
            <p:ph type="ftr" idx="14"/>
          </p:nvPr>
        </p:nvSpPr>
        <p:spPr/>
        <p:txBody>
          <a:bodyPr/>
          <a:lstStyle/>
          <a:p>
            <a:r>
              <a:rPr lang="en-GB"/>
              <a:t>Jonathan Segev, Intel corporation</a:t>
            </a:r>
            <a:endParaRPr lang="en-GB" dirty="0"/>
          </a:p>
        </p:txBody>
      </p:sp>
      <p:sp>
        <p:nvSpPr>
          <p:cNvPr id="6" name="Date Placeholder 5">
            <a:extLst>
              <a:ext uri="{FF2B5EF4-FFF2-40B4-BE49-F238E27FC236}">
                <a16:creationId xmlns:a16="http://schemas.microsoft.com/office/drawing/2014/main" id="{810896F7-FECF-440C-9AA3-2DB7F51EBFE4}"/>
              </a:ext>
            </a:extLst>
          </p:cNvPr>
          <p:cNvSpPr>
            <a:spLocks noGrp="1"/>
          </p:cNvSpPr>
          <p:nvPr>
            <p:ph type="dt" idx="15"/>
          </p:nvPr>
        </p:nvSpPr>
        <p:spPr/>
        <p:txBody>
          <a:bodyPr/>
          <a:lstStyle/>
          <a:p>
            <a:r>
              <a:rPr lang="en-US"/>
              <a:t>Sep. 2021</a:t>
            </a:r>
            <a:endParaRPr lang="en-GB" dirty="0"/>
          </a:p>
        </p:txBody>
      </p:sp>
    </p:spTree>
    <p:extLst>
      <p:ext uri="{BB962C8B-B14F-4D97-AF65-F5344CB8AC3E}">
        <p14:creationId xmlns:p14="http://schemas.microsoft.com/office/powerpoint/2010/main" val="3230229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551384" y="1751015"/>
            <a:ext cx="11305255" cy="4343400"/>
          </a:xfrm>
        </p:spPr>
        <p:txBody>
          <a:bodyPr/>
          <a:lstStyle/>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Cause an LOA to be submitted to the IEEE-SA (patcom@ieee.org);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Provide the chair of this group with the identity of the holder(s) of any and all such claims as soon as possible; or</a:t>
            </a:r>
          </a:p>
          <a:p>
            <a:pPr marL="0" lvl="0" indent="0" defTabSz="914400" eaLnBrk="0" hangingPunct="0">
              <a:spcBef>
                <a:spcPct val="20000"/>
              </a:spcBef>
              <a:buClr>
                <a:srgbClr val="CC3300"/>
              </a:buClr>
              <a:buSzPct val="150000"/>
              <a:defRPr/>
            </a:pPr>
            <a:endParaRPr lang="en-US" altLang="en-US" dirty="0">
              <a:latin typeface="Calibri" pitchFamily="34" charset="0"/>
              <a:cs typeface="Calibri" pitchFamily="34" charset="0"/>
            </a:endParaRPr>
          </a:p>
          <a:p>
            <a:pPr lvl="0" defTabSz="914400" eaLnBrk="0" hangingPunct="0">
              <a:spcBef>
                <a:spcPct val="20000"/>
              </a:spcBef>
              <a:buClr>
                <a:srgbClr val="CC3300"/>
              </a:buClr>
              <a:buSzPct val="150000"/>
              <a:buFont typeface="Arial" panose="020B0604020202020204" pitchFamily="34" charset="0"/>
              <a:buChar char="•"/>
              <a:defRPr/>
            </a:pPr>
            <a:r>
              <a:rPr lang="en-US" altLang="en-US" dirty="0">
                <a:latin typeface="Calibri" pitchFamily="34" charset="0"/>
                <a:cs typeface="Calibri" pitchFamily="34" charset="0"/>
              </a:rPr>
              <a:t>Speak up now and respond to this Call for Potentially Essential Patents</a:t>
            </a:r>
          </a:p>
          <a:p>
            <a:pPr marL="0" lvl="0" indent="0" defTabSz="914400" eaLnBrk="0" hangingPunct="0">
              <a:spcBef>
                <a:spcPct val="20000"/>
              </a:spcBef>
              <a:buClr>
                <a:srgbClr val="CC3300"/>
              </a:buClr>
              <a:buSzPct val="50000"/>
              <a:defRPr/>
            </a:pPr>
            <a:endParaRPr lang="en-US" altLang="en-US" sz="900" b="0" dirty="0">
              <a:latin typeface="Calibri" pitchFamily="34" charset="0"/>
              <a:cs typeface="Calibri" pitchFamily="34" charset="0"/>
            </a:endParaRPr>
          </a:p>
          <a:p>
            <a:pPr marL="0" lvl="0" indent="0" defTabSz="914400" eaLnBrk="0" hangingPunct="0">
              <a:spcBef>
                <a:spcPct val="20000"/>
              </a:spcBef>
              <a:buClr>
                <a:srgbClr val="CC3300"/>
              </a:buClr>
              <a:buSzPct val="50000"/>
              <a:defRPr/>
            </a:pPr>
            <a:r>
              <a:rPr lang="en-US" altLang="en-US" b="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b="0" dirty="0">
                <a:latin typeface="Calibri" pitchFamily="34" charset="0"/>
                <a:cs typeface="Calibri" pitchFamily="34" charset="0"/>
              </a:rPr>
            </a:br>
            <a:endParaRPr lang="en-US" altLang="en-US" dirty="0">
              <a:latin typeface="Calibri" pitchFamily="34" charset="0"/>
              <a:cs typeface="Calibri" pitchFamily="34" charset="0"/>
            </a:endParaRPr>
          </a:p>
          <a:p>
            <a:endParaRPr lang="en-US" dirty="0"/>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6" name="Date Placeholder 5"/>
          <p:cNvSpPr>
            <a:spLocks noGrp="1"/>
          </p:cNvSpPr>
          <p:nvPr>
            <p:ph type="dt" idx="15"/>
          </p:nvPr>
        </p:nvSpPr>
        <p:spPr/>
        <p:txBody>
          <a:bodyPr/>
          <a:lstStyle/>
          <a:p>
            <a:r>
              <a:rPr lang="en-US"/>
              <a:t>Sep. 2021</a:t>
            </a:r>
            <a:endParaRPr lang="en-GB" dirty="0"/>
          </a:p>
        </p:txBody>
      </p:sp>
      <p:sp>
        <p:nvSpPr>
          <p:cNvPr id="7" name="Text Box 6">
            <a:extLst>
              <a:ext uri="{FF2B5EF4-FFF2-40B4-BE49-F238E27FC236}">
                <a16:creationId xmlns:a16="http://schemas.microsoft.com/office/drawing/2014/main" id="{2C8EC4BB-F0DF-4A88-A78D-DDB80DCE3215}"/>
              </a:ext>
            </a:extLst>
          </p:cNvPr>
          <p:cNvSpPr txBox="1">
            <a:spLocks noChangeArrowheads="1"/>
          </p:cNvSpPr>
          <p:nvPr/>
        </p:nvSpPr>
        <p:spPr bwMode="auto">
          <a:xfrm>
            <a:off x="10799235" y="6094415"/>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65296349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Master, select the top master page (theme slide master).  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Insert, 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Date &amp;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Month Year, 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90</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91</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2010-03-01</a:t>
            </a:r>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92</a:t>
            </a:fld>
            <a:endParaRPr lang="en-GB"/>
          </a:p>
        </p:txBody>
      </p:sp>
      <p:sp>
        <p:nvSpPr>
          <p:cNvPr id="5" name="Footer Placeholder 4"/>
          <p:cNvSpPr>
            <a:spLocks noGrp="1"/>
          </p:cNvSpPr>
          <p:nvPr>
            <p:ph type="ftr" idx="14"/>
          </p:nvPr>
        </p:nvSpPr>
        <p:spPr/>
        <p:txBody>
          <a:bodyPr/>
          <a:lstStyle/>
          <a:p>
            <a:r>
              <a:rPr lang="en-GB"/>
              <a:t>Jonathan Segev, Intel corporation</a:t>
            </a:r>
            <a:endParaRPr lang="en-GB" dirty="0"/>
          </a:p>
        </p:txBody>
      </p:sp>
      <p:sp>
        <p:nvSpPr>
          <p:cNvPr id="4" name="Date Placeholder 3"/>
          <p:cNvSpPr>
            <a:spLocks noGrp="1"/>
          </p:cNvSpPr>
          <p:nvPr>
            <p:ph type="dt" idx="15"/>
          </p:nvPr>
        </p:nvSpPr>
        <p:spPr/>
        <p:txBody>
          <a:bodyPr/>
          <a:lstStyle/>
          <a:p>
            <a:r>
              <a:rPr lang="en-US"/>
              <a:t>Sep. 2021</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120401</TotalTime>
  <Words>8451</Words>
  <Application>Microsoft Office PowerPoint</Application>
  <PresentationFormat>Widescreen</PresentationFormat>
  <Paragraphs>1608</Paragraphs>
  <Slides>92</Slides>
  <Notes>21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92</vt:i4>
      </vt:variant>
    </vt:vector>
  </HeadingPairs>
  <TitlesOfParts>
    <vt:vector size="100" baseType="lpstr">
      <vt:lpstr>Arial</vt:lpstr>
      <vt:lpstr>Calibri</vt:lpstr>
      <vt:lpstr>Monotype Sorts</vt:lpstr>
      <vt:lpstr>Montserrat</vt:lpstr>
      <vt:lpstr>Times</vt:lpstr>
      <vt:lpstr>Times New Roman</vt:lpstr>
      <vt:lpstr>Office Theme</vt:lpstr>
      <vt:lpstr>Document</vt:lpstr>
      <vt:lpstr>TGaz Next Generation Positioning  Agenda for the July Electronic Meeting and  the Following Telecons Agenda</vt:lpstr>
      <vt:lpstr>IEEE 802.11 Task Group AZ Next Generation Positioning </vt:lpstr>
      <vt:lpstr>Abstract</vt:lpstr>
      <vt:lpstr>Logistics</vt:lpstr>
      <vt:lpstr>Logistics</vt:lpstr>
      <vt:lpstr>Patent Policy</vt:lpstr>
      <vt:lpstr>Instructions for the WG Chair</vt:lpstr>
      <vt:lpstr>Participants have a duty to inform the IEEE</vt:lpstr>
      <vt:lpstr>Ways to inform IEEE</vt:lpstr>
      <vt:lpstr>Other guidelines for IEEE WG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lpstr>IEEE 802 Ground Rules</vt:lpstr>
      <vt:lpstr>IEEE 802 Rules Documents </vt:lpstr>
      <vt:lpstr>IEEE 802.11 Rules Document </vt:lpstr>
      <vt:lpstr>July IEEE  Electronic Plenary Meeting Week Agenda</vt:lpstr>
      <vt:lpstr>Submission List for the week (1)</vt:lpstr>
      <vt:lpstr>Submission List for the week (2)</vt:lpstr>
      <vt:lpstr>IEEE Electronic Meeting Week – July 12th</vt:lpstr>
      <vt:lpstr>Submission List for the July 12th meeting</vt:lpstr>
      <vt:lpstr>Submissions Awaiting Motions</vt:lpstr>
      <vt:lpstr>Review Submissions</vt:lpstr>
      <vt:lpstr>PowerPoint Presentation</vt:lpstr>
      <vt:lpstr>IEEE Electronic Meeting Week – July 13th</vt:lpstr>
      <vt:lpstr>Submission List for the July 12th meeting</vt:lpstr>
      <vt:lpstr>PowerPoint Presentation</vt:lpstr>
      <vt:lpstr>PowerPoint Presentation</vt:lpstr>
      <vt:lpstr>IEEE Electronic Meeting Week – July 13th</vt:lpstr>
      <vt:lpstr>Submission List for the July 12th meeting</vt:lpstr>
      <vt:lpstr>PowerPoint Presentation</vt:lpstr>
      <vt:lpstr>PowerPoint Presentation</vt:lpstr>
      <vt:lpstr>IEEE Electronic Meeting Week – July 14th</vt:lpstr>
      <vt:lpstr>Submission List for the July 14th meeting</vt:lpstr>
      <vt:lpstr>Submission 11-21-1155</vt:lpstr>
      <vt:lpstr>PowerPoint Presentation</vt:lpstr>
      <vt:lpstr>PowerPoint Presentation</vt:lpstr>
      <vt:lpstr>IEEE Electronic Meeting Week – July 15th</vt:lpstr>
      <vt:lpstr>Submission List for the July 15th meeting</vt:lpstr>
      <vt:lpstr>Strawpoll</vt:lpstr>
      <vt:lpstr>PowerPoint Presentation</vt:lpstr>
      <vt:lpstr>PowerPoint Presentation</vt:lpstr>
      <vt:lpstr>IEEE Electronic Meeting Week – July 16th</vt:lpstr>
      <vt:lpstr>Submission List for the July 15th meeting</vt:lpstr>
      <vt:lpstr>PowerPoint Presentation</vt:lpstr>
      <vt:lpstr>PowerPoint Presentation</vt:lpstr>
      <vt:lpstr>IEEE Electronic Meeting slot – July 19th</vt:lpstr>
      <vt:lpstr>Submission List for the July 19th meeting</vt:lpstr>
      <vt:lpstr>PowerPoint Presentation</vt:lpstr>
      <vt:lpstr>Recirculation Ballot</vt:lpstr>
      <vt:lpstr>July Progress and Targets Towards the Sep. Meeting</vt:lpstr>
      <vt:lpstr>July Progress and Targets Towards the Sep. Meeting</vt:lpstr>
      <vt:lpstr>Timeline – TG progress update past the July meeting</vt:lpstr>
      <vt:lpstr>Scheduled telecons</vt:lpstr>
      <vt:lpstr>Submission pipeline</vt:lpstr>
      <vt:lpstr>PowerPoint Presentation</vt:lpstr>
      <vt:lpstr>PowerPoint Presentation</vt:lpstr>
      <vt:lpstr>TGaz Sep. 1st Telecon - Agenda</vt:lpstr>
      <vt:lpstr>Timeline – TG progress update past the July meeting</vt:lpstr>
      <vt:lpstr>LB255 Status</vt:lpstr>
      <vt:lpstr>What’s Next </vt:lpstr>
      <vt:lpstr>Scheduled telecons</vt:lpstr>
      <vt:lpstr>PowerPoint Presentation</vt:lpstr>
      <vt:lpstr>PowerPoint Presentation</vt:lpstr>
      <vt:lpstr>TGaz Sep. 9th Telecon - Agenda</vt:lpstr>
      <vt:lpstr>Letter/Recirc Ballot #255 - Summary</vt:lpstr>
      <vt:lpstr>PowerPoint Presentation</vt:lpstr>
      <vt:lpstr>Timeline – TG progress update past LB 255 closing</vt:lpstr>
      <vt:lpstr>SA Ballot Stage</vt:lpstr>
      <vt:lpstr>Evaluating Comments Received For LB 255</vt:lpstr>
      <vt:lpstr>Evaluating Comments Received For LB 255 (con.)</vt:lpstr>
      <vt:lpstr>Proposed way forward – Go for Conditional SA Ballot</vt:lpstr>
      <vt:lpstr>Rapid Decision Making</vt:lpstr>
      <vt:lpstr>Scheduled telecons</vt:lpstr>
      <vt:lpstr>PowerPoint Presentation</vt:lpstr>
      <vt:lpstr>PowerPoint Presentation</vt:lpstr>
      <vt:lpstr>Backup</vt:lpstr>
      <vt:lpstr>Motion to adopt text</vt:lpstr>
      <vt:lpstr>Approval of previous meeting minutes</vt:lpstr>
      <vt:lpstr>Approval of previous meeting minutes</vt:lpstr>
      <vt:lpstr>Approval of previous meeting minutes</vt:lpstr>
      <vt:lpstr>Approval of previous meeting minutes</vt:lpstr>
      <vt:lpstr>Comment Resolution from Ad Hoc and Telecon</vt:lpstr>
      <vt:lpstr>802.11 Template Instructions 2/4</vt:lpstr>
      <vt:lpstr>802.11 Template Instructions 3/4</vt:lpstr>
      <vt:lpstr>802.11 Template Instructions 4/4 Recommendations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Segev, Jonathan</dc:creator>
  <cp:keywords>CTPClassification=CTP_NT</cp:keywords>
  <cp:lastModifiedBy>Segev, Jonathan</cp:lastModifiedBy>
  <cp:revision>706</cp:revision>
  <cp:lastPrinted>1601-01-01T00:00:00Z</cp:lastPrinted>
  <dcterms:created xsi:type="dcterms:W3CDTF">2018-08-06T10:28:59Z</dcterms:created>
  <dcterms:modified xsi:type="dcterms:W3CDTF">2021-09-09T17:59:22Z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e0fefc8e-efe4-41e0-baf1-140a4ea19220</vt:lpwstr>
  </property>
  <property fmtid="{D5CDD505-2E9C-101B-9397-08002B2CF9AE}" pid="3" name="CTP_TimeStamp">
    <vt:lpwstr>2020-08-21 00:51:45Z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