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4"/>
  </p:notesMasterIdLst>
  <p:handoutMasterIdLst>
    <p:handoutMasterId r:id="rId95"/>
  </p:handoutMasterIdLst>
  <p:sldIdLst>
    <p:sldId id="256" r:id="rId2"/>
    <p:sldId id="265" r:id="rId3"/>
    <p:sldId id="257" r:id="rId4"/>
    <p:sldId id="2366" r:id="rId5"/>
    <p:sldId id="266" r:id="rId6"/>
    <p:sldId id="267" r:id="rId7"/>
    <p:sldId id="268" r:id="rId8"/>
    <p:sldId id="269" r:id="rId9"/>
    <p:sldId id="270" r:id="rId10"/>
    <p:sldId id="271" r:id="rId11"/>
    <p:sldId id="276" r:id="rId12"/>
    <p:sldId id="407" r:id="rId13"/>
    <p:sldId id="408" r:id="rId14"/>
    <p:sldId id="409" r:id="rId15"/>
    <p:sldId id="410" r:id="rId16"/>
    <p:sldId id="411" r:id="rId17"/>
    <p:sldId id="412" r:id="rId18"/>
    <p:sldId id="413" r:id="rId19"/>
    <p:sldId id="272" r:id="rId20"/>
    <p:sldId id="414" r:id="rId21"/>
    <p:sldId id="415" r:id="rId22"/>
    <p:sldId id="691" r:id="rId23"/>
    <p:sldId id="569" r:id="rId24"/>
    <p:sldId id="2378" r:id="rId25"/>
    <p:sldId id="345" r:id="rId26"/>
    <p:sldId id="690" r:id="rId27"/>
    <p:sldId id="694" r:id="rId28"/>
    <p:sldId id="693" r:id="rId29"/>
    <p:sldId id="679" r:id="rId30"/>
    <p:sldId id="680" r:id="rId31"/>
    <p:sldId id="2367" r:id="rId32"/>
    <p:sldId id="2368" r:id="rId33"/>
    <p:sldId id="687" r:id="rId34"/>
    <p:sldId id="688" r:id="rId35"/>
    <p:sldId id="2369" r:id="rId36"/>
    <p:sldId id="2370" r:id="rId37"/>
    <p:sldId id="2371" r:id="rId38"/>
    <p:sldId id="2372" r:id="rId39"/>
    <p:sldId id="2373" r:id="rId40"/>
    <p:sldId id="2374" r:id="rId41"/>
    <p:sldId id="2377" r:id="rId42"/>
    <p:sldId id="2375" r:id="rId43"/>
    <p:sldId id="2376" r:id="rId44"/>
    <p:sldId id="2379" r:id="rId45"/>
    <p:sldId id="2380" r:id="rId46"/>
    <p:sldId id="2389" r:id="rId47"/>
    <p:sldId id="2382" r:id="rId48"/>
    <p:sldId id="2383" r:id="rId49"/>
    <p:sldId id="2390" r:id="rId50"/>
    <p:sldId id="2391" r:id="rId51"/>
    <p:sldId id="2393" r:id="rId52"/>
    <p:sldId id="2394" r:id="rId53"/>
    <p:sldId id="704" r:id="rId54"/>
    <p:sldId id="2395" r:id="rId55"/>
    <p:sldId id="2397" r:id="rId56"/>
    <p:sldId id="859" r:id="rId57"/>
    <p:sldId id="868" r:id="rId58"/>
    <p:sldId id="887" r:id="rId59"/>
    <p:sldId id="723" r:id="rId60"/>
    <p:sldId id="884" r:id="rId61"/>
    <p:sldId id="2396" r:id="rId62"/>
    <p:sldId id="705" r:id="rId63"/>
    <p:sldId id="706" r:id="rId64"/>
    <p:sldId id="998" r:id="rId65"/>
    <p:sldId id="2399" r:id="rId66"/>
    <p:sldId id="2398" r:id="rId67"/>
    <p:sldId id="2400" r:id="rId68"/>
    <p:sldId id="1002" r:id="rId69"/>
    <p:sldId id="1003" r:id="rId70"/>
    <p:sldId id="1004" r:id="rId71"/>
    <p:sldId id="2401" r:id="rId72"/>
    <p:sldId id="2408" r:id="rId73"/>
    <p:sldId id="2409" r:id="rId74"/>
    <p:sldId id="2402" r:id="rId75"/>
    <p:sldId id="2403" r:id="rId76"/>
    <p:sldId id="2404" r:id="rId77"/>
    <p:sldId id="2410" r:id="rId78"/>
    <p:sldId id="2411" r:id="rId79"/>
    <p:sldId id="2412" r:id="rId80"/>
    <p:sldId id="2405" r:id="rId81"/>
    <p:sldId id="2406" r:id="rId82"/>
    <p:sldId id="2407" r:id="rId83"/>
    <p:sldId id="315" r:id="rId84"/>
    <p:sldId id="312" r:id="rId85"/>
    <p:sldId id="318" r:id="rId86"/>
    <p:sldId id="472" r:id="rId87"/>
    <p:sldId id="473" r:id="rId88"/>
    <p:sldId id="474" r:id="rId89"/>
    <p:sldId id="480" r:id="rId90"/>
    <p:sldId id="259" r:id="rId91"/>
    <p:sldId id="260" r:id="rId92"/>
    <p:sldId id="261" r:id="rId9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366"/>
            <p14:sldId id="266"/>
            <p14:sldId id="267"/>
            <p14:sldId id="268"/>
            <p14:sldId id="269"/>
            <p14:sldId id="270"/>
            <p14:sldId id="271"/>
            <p14:sldId id="276"/>
            <p14:sldId id="407"/>
            <p14:sldId id="408"/>
            <p14:sldId id="409"/>
            <p14:sldId id="410"/>
            <p14:sldId id="411"/>
            <p14:sldId id="412"/>
            <p14:sldId id="413"/>
            <p14:sldId id="272"/>
            <p14:sldId id="414"/>
            <p14:sldId id="415"/>
            <p14:sldId id="691"/>
            <p14:sldId id="569"/>
            <p14:sldId id="2378"/>
            <p14:sldId id="345"/>
          </p14:sldIdLst>
        </p14:section>
        <p14:section name="July 12th daily slot 3 - July IEEE electronic meeting" id="{DE843586-E506-4D30-A655-52B441F0114A}">
          <p14:sldIdLst>
            <p14:sldId id="690"/>
            <p14:sldId id="694"/>
            <p14:sldId id="693"/>
            <p14:sldId id="679"/>
            <p14:sldId id="680"/>
          </p14:sldIdLst>
        </p14:section>
        <p14:section name="July 13th daily slot 3 - July IEEE electronic meeting" id="{347EDFAB-725B-4685-8406-804F1F654820}">
          <p14:sldIdLst>
            <p14:sldId id="2367"/>
            <p14:sldId id="2368"/>
            <p14:sldId id="687"/>
            <p14:sldId id="688"/>
          </p14:sldIdLst>
        </p14:section>
        <p14:section name="July 13th daily slot 3 - July IEEE electronic meeting" id="{0AD43289-B43F-47F1-8F81-0E941BD8A437}">
          <p14:sldIdLst>
            <p14:sldId id="2369"/>
            <p14:sldId id="2370"/>
            <p14:sldId id="2371"/>
            <p14:sldId id="2372"/>
          </p14:sldIdLst>
        </p14:section>
        <p14:section name="July 14th daily slot 4 - July IEEE electronic meeting" id="{25310FA8-E361-401D-BE73-5A5A27461F53}">
          <p14:sldIdLst>
            <p14:sldId id="2373"/>
            <p14:sldId id="2374"/>
            <p14:sldId id="2377"/>
            <p14:sldId id="2375"/>
            <p14:sldId id="2376"/>
          </p14:sldIdLst>
        </p14:section>
        <p14:section name="July 15th daily slot 3 - July IEEE electronic meeting" id="{1A9E3158-5FD2-4867-8B3A-8937856AEB11}">
          <p14:sldIdLst>
            <p14:sldId id="2379"/>
            <p14:sldId id="2380"/>
            <p14:sldId id="2389"/>
            <p14:sldId id="2382"/>
            <p14:sldId id="2383"/>
          </p14:sldIdLst>
        </p14:section>
        <p14:section name="July 16th daily slot 3 - July IEEE electronic meeting" id="{C91190C5-EC73-4F49-A58C-2E0CC8AF8B09}">
          <p14:sldIdLst>
            <p14:sldId id="2390"/>
            <p14:sldId id="2391"/>
            <p14:sldId id="2393"/>
            <p14:sldId id="2394"/>
          </p14:sldIdLst>
        </p14:section>
        <p14:section name="July 19th daily slot 3 - July IEEE electronic meeting" id="{D551CEF4-E32D-4D1C-8C2D-D47AEE540492}">
          <p14:sldIdLst>
            <p14:sldId id="704"/>
            <p14:sldId id="2395"/>
            <p14:sldId id="2397"/>
            <p14:sldId id="859"/>
            <p14:sldId id="868"/>
            <p14:sldId id="887"/>
            <p14:sldId id="723"/>
            <p14:sldId id="884"/>
            <p14:sldId id="2396"/>
            <p14:sldId id="705"/>
            <p14:sldId id="706"/>
          </p14:sldIdLst>
        </p14:section>
        <p14:section name="Sep. 1st Telecon" id="{8A2A45BB-65FE-4D90-9BE1-560818F37AE6}">
          <p14:sldIdLst>
            <p14:sldId id="998"/>
            <p14:sldId id="2399"/>
            <p14:sldId id="2398"/>
            <p14:sldId id="2400"/>
            <p14:sldId id="1002"/>
            <p14:sldId id="1003"/>
            <p14:sldId id="1004"/>
          </p14:sldIdLst>
        </p14:section>
        <p14:section name="Sep. 9th Telecon" id="{7EEAB877-AE6E-4DE1-81F4-EB8DE54074F6}">
          <p14:sldIdLst>
            <p14:sldId id="2401"/>
            <p14:sldId id="2408"/>
            <p14:sldId id="2409"/>
            <p14:sldId id="2402"/>
            <p14:sldId id="2403"/>
            <p14:sldId id="2404"/>
            <p14:sldId id="2410"/>
            <p14:sldId id="2411"/>
            <p14:sldId id="2412"/>
            <p14:sldId id="2405"/>
            <p14:sldId id="2406"/>
            <p14:sldId id="2407"/>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867" autoAdjust="0"/>
    <p:restoredTop sz="96807" autoAdjust="0"/>
  </p:normalViewPr>
  <p:slideViewPr>
    <p:cSldViewPr>
      <p:cViewPr varScale="1">
        <p:scale>
          <a:sx n="123" d="100"/>
          <a:sy n="123" d="100"/>
        </p:scale>
        <p:origin x="270" y="108"/>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95" d="100"/>
          <a:sy n="95" d="100"/>
        </p:scale>
        <p:origin x="3558" y="6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handoutMaster" Target="handoutMasters/handout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microsoft.com/office/2016/11/relationships/changesInfo" Target="changesInfos/changesInfo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notesMaster" Target="notesMasters/notesMaster1.xml"/><Relationship Id="rId9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780EA992-738C-4A31-BFBD-725A483CAA2A}"/>
    <pc:docChg chg="custSel modSld">
      <pc:chgData name="Segev, Jonathan" userId="7c67a1b0-8725-4553-8055-0888dbcaef94" providerId="ADAL" clId="{780EA992-738C-4A31-BFBD-725A483CAA2A}" dt="2021-09-09T17:59:20.901" v="266" actId="20577"/>
      <pc:docMkLst>
        <pc:docMk/>
      </pc:docMkLst>
      <pc:sldChg chg="modSp mod">
        <pc:chgData name="Segev, Jonathan" userId="7c67a1b0-8725-4553-8055-0888dbcaef94" providerId="ADAL" clId="{780EA992-738C-4A31-BFBD-725A483CAA2A}" dt="2021-09-09T16:33:51.826" v="254" actId="20577"/>
        <pc:sldMkLst>
          <pc:docMk/>
          <pc:sldMk cId="1954752383" sldId="2403"/>
        </pc:sldMkLst>
        <pc:spChg chg="mod">
          <ac:chgData name="Segev, Jonathan" userId="7c67a1b0-8725-4553-8055-0888dbcaef94" providerId="ADAL" clId="{780EA992-738C-4A31-BFBD-725A483CAA2A}" dt="2021-09-09T16:33:51.826" v="254" actId="20577"/>
          <ac:spMkLst>
            <pc:docMk/>
            <pc:sldMk cId="1954752383" sldId="2403"/>
            <ac:spMk id="3" creationId="{6E18503E-0A44-41E5-9ECC-BB9AA09BA977}"/>
          </ac:spMkLst>
        </pc:spChg>
      </pc:sldChg>
      <pc:sldChg chg="modSp mod">
        <pc:chgData name="Segev, Jonathan" userId="7c67a1b0-8725-4553-8055-0888dbcaef94" providerId="ADAL" clId="{780EA992-738C-4A31-BFBD-725A483CAA2A}" dt="2021-09-09T17:59:11.468" v="258" actId="20577"/>
        <pc:sldMkLst>
          <pc:docMk/>
          <pc:sldMk cId="2519366024" sldId="2405"/>
        </pc:sldMkLst>
        <pc:spChg chg="mod">
          <ac:chgData name="Segev, Jonathan" userId="7c67a1b0-8725-4553-8055-0888dbcaef94" providerId="ADAL" clId="{780EA992-738C-4A31-BFBD-725A483CAA2A}" dt="2021-09-09T17:59:11.468" v="258" actId="20577"/>
          <ac:spMkLst>
            <pc:docMk/>
            <pc:sldMk cId="2519366024" sldId="2405"/>
            <ac:spMk id="6" creationId="{9AF5C31B-C59D-46E5-B2DC-5EE1CD0A161F}"/>
          </ac:spMkLst>
        </pc:spChg>
        <pc:spChg chg="mod">
          <ac:chgData name="Segev, Jonathan" userId="7c67a1b0-8725-4553-8055-0888dbcaef94" providerId="ADAL" clId="{780EA992-738C-4A31-BFBD-725A483CAA2A}" dt="2021-09-09T17:55:16.217" v="255" actId="20577"/>
          <ac:spMkLst>
            <pc:docMk/>
            <pc:sldMk cId="2519366024" sldId="2405"/>
            <ac:spMk id="9" creationId="{994BF819-A3A8-4B22-A8BB-E95BCB5B49BB}"/>
          </ac:spMkLst>
        </pc:spChg>
      </pc:sldChg>
      <pc:sldChg chg="modSp mod">
        <pc:chgData name="Segev, Jonathan" userId="7c67a1b0-8725-4553-8055-0888dbcaef94" providerId="ADAL" clId="{780EA992-738C-4A31-BFBD-725A483CAA2A}" dt="2021-09-09T17:59:16.284" v="262" actId="20577"/>
        <pc:sldMkLst>
          <pc:docMk/>
          <pc:sldMk cId="3002090734" sldId="2406"/>
        </pc:sldMkLst>
        <pc:spChg chg="mod">
          <ac:chgData name="Segev, Jonathan" userId="7c67a1b0-8725-4553-8055-0888dbcaef94" providerId="ADAL" clId="{780EA992-738C-4A31-BFBD-725A483CAA2A}" dt="2021-09-09T17:59:16.284" v="262" actId="20577"/>
          <ac:spMkLst>
            <pc:docMk/>
            <pc:sldMk cId="3002090734" sldId="2406"/>
            <ac:spMk id="6" creationId="{00000000-0000-0000-0000-000000000000}"/>
          </ac:spMkLst>
        </pc:spChg>
      </pc:sldChg>
      <pc:sldChg chg="modSp mod">
        <pc:chgData name="Segev, Jonathan" userId="7c67a1b0-8725-4553-8055-0888dbcaef94" providerId="ADAL" clId="{780EA992-738C-4A31-BFBD-725A483CAA2A}" dt="2021-09-09T17:59:20.901" v="266" actId="20577"/>
        <pc:sldMkLst>
          <pc:docMk/>
          <pc:sldMk cId="621434666" sldId="2407"/>
        </pc:sldMkLst>
        <pc:spChg chg="mod">
          <ac:chgData name="Segev, Jonathan" userId="7c67a1b0-8725-4553-8055-0888dbcaef94" providerId="ADAL" clId="{780EA992-738C-4A31-BFBD-725A483CAA2A}" dt="2021-09-09T17:59:20.901" v="266" actId="20577"/>
          <ac:spMkLst>
            <pc:docMk/>
            <pc:sldMk cId="621434666" sldId="2407"/>
            <ac:spMk id="6"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9/9/2021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36</a:t>
            </a:fld>
            <a:endParaRPr lang="en-US"/>
          </a:p>
        </p:txBody>
      </p:sp>
    </p:spTree>
    <p:extLst>
      <p:ext uri="{BB962C8B-B14F-4D97-AF65-F5344CB8AC3E}">
        <p14:creationId xmlns:p14="http://schemas.microsoft.com/office/powerpoint/2010/main" val="38529393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40</a:t>
            </a:fld>
            <a:endParaRPr lang="en-US"/>
          </a:p>
        </p:txBody>
      </p:sp>
    </p:spTree>
    <p:extLst>
      <p:ext uri="{BB962C8B-B14F-4D97-AF65-F5344CB8AC3E}">
        <p14:creationId xmlns:p14="http://schemas.microsoft.com/office/powerpoint/2010/main" val="13468333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45</a:t>
            </a:fld>
            <a:endParaRPr lang="en-US"/>
          </a:p>
        </p:txBody>
      </p:sp>
    </p:spTree>
    <p:extLst>
      <p:ext uri="{BB962C8B-B14F-4D97-AF65-F5344CB8AC3E}">
        <p14:creationId xmlns:p14="http://schemas.microsoft.com/office/powerpoint/2010/main" val="17390693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50</a:t>
            </a:fld>
            <a:endParaRPr lang="en-US"/>
          </a:p>
        </p:txBody>
      </p:sp>
    </p:spTree>
    <p:extLst>
      <p:ext uri="{BB962C8B-B14F-4D97-AF65-F5344CB8AC3E}">
        <p14:creationId xmlns:p14="http://schemas.microsoft.com/office/powerpoint/2010/main" val="16812582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54</a:t>
            </a:fld>
            <a:endParaRPr lang="en-US"/>
          </a:p>
        </p:txBody>
      </p:sp>
    </p:spTree>
    <p:extLst>
      <p:ext uri="{BB962C8B-B14F-4D97-AF65-F5344CB8AC3E}">
        <p14:creationId xmlns:p14="http://schemas.microsoft.com/office/powerpoint/2010/main" val="21466425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59</a:t>
            </a:fld>
            <a:endParaRPr lang="en-US"/>
          </a:p>
        </p:txBody>
      </p:sp>
    </p:spTree>
    <p:extLst>
      <p:ext uri="{BB962C8B-B14F-4D97-AF65-F5344CB8AC3E}">
        <p14:creationId xmlns:p14="http://schemas.microsoft.com/office/powerpoint/2010/main" val="6830934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61</a:t>
            </a:fld>
            <a:endParaRPr lang="en-US"/>
          </a:p>
        </p:txBody>
      </p:sp>
    </p:spTree>
    <p:extLst>
      <p:ext uri="{BB962C8B-B14F-4D97-AF65-F5344CB8AC3E}">
        <p14:creationId xmlns:p14="http://schemas.microsoft.com/office/powerpoint/2010/main" val="26132102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65</a:t>
            </a:fld>
            <a:endParaRPr lang="en-US"/>
          </a:p>
        </p:txBody>
      </p:sp>
    </p:spTree>
    <p:extLst>
      <p:ext uri="{BB962C8B-B14F-4D97-AF65-F5344CB8AC3E}">
        <p14:creationId xmlns:p14="http://schemas.microsoft.com/office/powerpoint/2010/main" val="27167122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74</a:t>
            </a:fld>
            <a:endParaRPr lang="en-US"/>
          </a:p>
        </p:txBody>
      </p:sp>
    </p:spTree>
    <p:extLst>
      <p:ext uri="{BB962C8B-B14F-4D97-AF65-F5344CB8AC3E}">
        <p14:creationId xmlns:p14="http://schemas.microsoft.com/office/powerpoint/2010/main" val="29181273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90</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91</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92</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19</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22</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27081780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32</a:t>
            </a:fld>
            <a:endParaRPr lang="en-US"/>
          </a:p>
        </p:txBody>
      </p:sp>
    </p:spTree>
    <p:extLst>
      <p:ext uri="{BB962C8B-B14F-4D97-AF65-F5344CB8AC3E}">
        <p14:creationId xmlns:p14="http://schemas.microsoft.com/office/powerpoint/2010/main" val="41758564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 2021</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 2021</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 2021</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802.11-21/880r11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D5LYLq" TargetMode="External"/><Relationship Id="rId1" Type="http://schemas.openxmlformats.org/officeDocument/2006/relationships/slideLayout" Target="../slideLayouts/slideLayout2.xml"/><Relationship Id="rId5" Type="http://schemas.openxmlformats.org/officeDocument/2006/relationships/hyperlink" Target="https://imat.ieee.org/attendance" TargetMode="External"/><Relationship Id="rId4" Type="http://schemas.openxmlformats.org/officeDocument/2006/relationships/hyperlink" Target="https://imat.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hyperlink" Target="http://www.ieee802.org/11/LetterBallots/LB255az/LB255_instructions.html" TargetMode="External"/><Relationship Id="rId2" Type="http://schemas.openxmlformats.org/officeDocument/2006/relationships/hyperlink" Target="https://grouper.ieee.org/groups/802/11/private/Draft_Standards/11az/index.html"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Agenda for the July Electronic Meeting and </a:t>
            </a:r>
            <a:br>
              <a:rPr lang="en-US" altLang="en-US" dirty="0"/>
            </a:br>
            <a:r>
              <a:rPr lang="en-US" altLang="en-US" dirty="0"/>
              <a:t>the Following Telecons Agenda</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2021-09-09</a:t>
            </a:r>
          </a:p>
        </p:txBody>
      </p:sp>
      <p:sp>
        <p:nvSpPr>
          <p:cNvPr id="6" name="Date Placeholder 3"/>
          <p:cNvSpPr>
            <a:spLocks noGrp="1"/>
          </p:cNvSpPr>
          <p:nvPr>
            <p:ph type="dt" idx="10"/>
          </p:nvPr>
        </p:nvSpPr>
        <p:spPr/>
        <p:txBody>
          <a:bodyPr/>
          <a:lstStyle/>
          <a:p>
            <a:r>
              <a:rPr lang="en-US"/>
              <a:t>Sep. 2021</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61652924"/>
              </p:ext>
            </p:extLst>
          </p:nvPr>
        </p:nvGraphicFramePr>
        <p:xfrm>
          <a:off x="929217" y="3268935"/>
          <a:ext cx="10542588" cy="2470150"/>
        </p:xfrm>
        <a:graphic>
          <a:graphicData uri="http://schemas.openxmlformats.org/presentationml/2006/ole">
            <mc:AlternateContent xmlns:mc="http://schemas.openxmlformats.org/markup-compatibility/2006">
              <mc:Choice xmlns:v="urn:schemas-microsoft-com:vml" Requires="v">
                <p:oleObj name="Document" r:id="rId3" imgW="10822609" imgH="2534496" progId="Word.Document.8">
                  <p:embed/>
                </p:oleObj>
              </mc:Choice>
              <mc:Fallback>
                <p:oleObj name="Document" r:id="rId3" imgW="10822609" imgH="2534496" progId="Word.Document.8">
                  <p:embed/>
                  <p:pic>
                    <p:nvPicPr>
                      <p:cNvPr id="3075" name="Object 3"/>
                      <p:cNvPicPr>
                        <a:picLocks noChangeAspect="1" noChangeArrowheads="1"/>
                      </p:cNvPicPr>
                      <p:nvPr/>
                    </p:nvPicPr>
                    <p:blipFill>
                      <a:blip r:embed="rId4"/>
                      <a:srcRect/>
                      <a:stretch>
                        <a:fillRect/>
                      </a:stretch>
                    </p:blipFill>
                    <p:spPr bwMode="auto">
                      <a:xfrm>
                        <a:off x="929217" y="3268935"/>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July Electronic Meeting Agenda </a:t>
            </a:r>
          </a:p>
          <a:p>
            <a:pPr algn="ctr">
              <a:lnSpc>
                <a:spcPct val="90000"/>
              </a:lnSpc>
              <a:buFontTx/>
              <a:buNone/>
            </a:pPr>
            <a:r>
              <a:rPr lang="en-US" altLang="en-US" sz="3600" dirty="0">
                <a:cs typeface="Times New Roman" panose="02020603050405020304" pitchFamily="18" charset="0"/>
              </a:rPr>
              <a:t>And telecons meetings running between July and Sep. 2021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a:t>
            </a:r>
            <a:r>
              <a:rPr lang="en-US" altLang="en-US" sz="2000" b="0" dirty="0">
                <a:cs typeface="Times New Roman" panose="02020603050405020304" pitchFamily="18" charset="0"/>
              </a:rPr>
              <a:t>: Assaf Kasher </a:t>
            </a:r>
            <a:r>
              <a:rPr lang="en-US" altLang="en-US" sz="1600" b="0" dirty="0">
                <a:cs typeface="Times New Roman" panose="02020603050405020304" pitchFamily="18" charset="0"/>
              </a:rPr>
              <a:t>(Qualcomm)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8195" name="Footer Placeholder 4"/>
          <p:cNvSpPr>
            <a:spLocks noGrp="1"/>
          </p:cNvSpPr>
          <p:nvPr>
            <p:ph type="ftr" idx="14"/>
          </p:nvPr>
        </p:nvSpPr>
        <p:spPr>
          <a:prstGeom prst="rect">
            <a:avLst/>
          </a:prstGeom>
          <a:noFill/>
        </p:spPr>
        <p:txBody>
          <a:bodyPr/>
          <a:lstStyle/>
          <a:p>
            <a:r>
              <a:rPr lang="en-US"/>
              <a:t>Jonathan Segev, Intel corporation</a:t>
            </a:r>
          </a:p>
        </p:txBody>
      </p:sp>
      <p:sp>
        <p:nvSpPr>
          <p:cNvPr id="8194" name="Date Placeholder 3"/>
          <p:cNvSpPr>
            <a:spLocks noGrp="1"/>
          </p:cNvSpPr>
          <p:nvPr>
            <p:ph type="dt" idx="15"/>
          </p:nvPr>
        </p:nvSpPr>
        <p:spPr>
          <a:prstGeom prst="rect">
            <a:avLst/>
          </a:prstGeom>
          <a:noFill/>
        </p:spPr>
        <p:txBody>
          <a:bodyPr/>
          <a:lstStyle/>
          <a:p>
            <a:r>
              <a:rPr lang="en-US"/>
              <a:t>Sep. 2021</a:t>
            </a:r>
          </a:p>
        </p:txBody>
      </p:sp>
    </p:spTree>
    <p:extLst>
      <p:ext uri="{BB962C8B-B14F-4D97-AF65-F5344CB8AC3E}">
        <p14:creationId xmlns:p14="http://schemas.microsoft.com/office/powerpoint/2010/main" val="9259290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July IEEE  Electronic Plenary Meeting Week Agenda</a:t>
            </a:r>
            <a:endParaRPr lang="en-US" dirty="0"/>
          </a:p>
        </p:txBody>
      </p:sp>
      <p:sp>
        <p:nvSpPr>
          <p:cNvPr id="3" name="Content Placeholder 2"/>
          <p:cNvSpPr>
            <a:spLocks noGrp="1"/>
          </p:cNvSpPr>
          <p:nvPr>
            <p:ph idx="1"/>
          </p:nvPr>
        </p:nvSpPr>
        <p:spPr>
          <a:xfrm>
            <a:off x="914401" y="1196752"/>
            <a:ext cx="10361084" cy="511256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(10 min).</a:t>
            </a:r>
          </a:p>
          <a:p>
            <a:pPr algn="just">
              <a:spcBef>
                <a:spcPct val="20000"/>
              </a:spcBef>
              <a:buFontTx/>
              <a:buChar char="•"/>
            </a:pPr>
            <a:r>
              <a:rPr lang="en-US" altLang="en-US" sz="1800" b="0" dirty="0"/>
              <a:t>Review of LB253 CR results and progress. (10min) – Roy </a:t>
            </a:r>
          </a:p>
          <a:p>
            <a:pPr algn="just">
              <a:spcBef>
                <a:spcPct val="20000"/>
              </a:spcBef>
              <a:buFontTx/>
              <a:buChar char="•"/>
            </a:pPr>
            <a:r>
              <a:rPr lang="en-US" altLang="en-US" sz="1800" b="0" dirty="0"/>
              <a:t>Consider approval of previous meeting minutes.</a:t>
            </a:r>
          </a:p>
          <a:p>
            <a:pPr algn="just">
              <a:spcBef>
                <a:spcPct val="20000"/>
              </a:spcBef>
              <a:buFontTx/>
              <a:buChar char="•"/>
            </a:pPr>
            <a:r>
              <a:rPr lang="en-US" altLang="en-US" sz="1800" b="0" dirty="0"/>
              <a:t>Consider motions that met SP threshold from earlier meetings.</a:t>
            </a:r>
          </a:p>
          <a:p>
            <a:pPr algn="just">
              <a:spcBef>
                <a:spcPct val="20000"/>
              </a:spcBef>
              <a:buFontTx/>
              <a:buChar char="•"/>
            </a:pPr>
            <a:r>
              <a:rPr lang="en-US" altLang="en-US" sz="1800" b="0" dirty="0"/>
              <a:t>Review submissions – as permitted.</a:t>
            </a:r>
          </a:p>
          <a:p>
            <a:pPr algn="just">
              <a:spcBef>
                <a:spcPct val="20000"/>
              </a:spcBef>
              <a:buFontTx/>
              <a:buChar char="•"/>
            </a:pPr>
            <a:r>
              <a:rPr lang="en-US" sz="1800" b="0" dirty="0"/>
              <a:t>Consider ballot completion and recirculation – 20min special order</a:t>
            </a:r>
          </a:p>
          <a:p>
            <a:pPr algn="just">
              <a:spcBef>
                <a:spcPct val="20000"/>
              </a:spcBef>
              <a:buFontTx/>
              <a:buChar char="•"/>
            </a:pPr>
            <a:r>
              <a:rPr lang="en-US" sz="1800" b="0" dirty="0"/>
              <a:t>Review and setup telecon plan – 5 min special order</a:t>
            </a:r>
          </a:p>
          <a:p>
            <a:pPr algn="just">
              <a:spcBef>
                <a:spcPct val="20000"/>
              </a:spcBef>
              <a:buFontTx/>
              <a:buChar char="•"/>
            </a:pPr>
            <a:r>
              <a:rPr lang="en-US" sz="1800" b="0" dirty="0"/>
              <a:t>Review progress made during the week – 5 min special order</a:t>
            </a:r>
          </a:p>
          <a:p>
            <a:pPr algn="just">
              <a:spcBef>
                <a:spcPct val="20000"/>
              </a:spcBef>
              <a:buFontTx/>
              <a:buChar char="•"/>
            </a:pPr>
            <a:r>
              <a:rPr lang="en-US" sz="1800" b="0" dirty="0"/>
              <a:t>Review program timelines – 10min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graphicFrame>
        <p:nvGraphicFramePr>
          <p:cNvPr id="7" name="Content Placeholder 6"/>
          <p:cNvGraphicFramePr>
            <a:graphicFrameLocks noGrp="1"/>
          </p:cNvGraphicFramePr>
          <p:nvPr>
            <p:ph idx="1"/>
          </p:nvPr>
        </p:nvGraphicFramePr>
        <p:xfrm>
          <a:off x="914401" y="1260086"/>
          <a:ext cx="10460567" cy="460224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11-21-880</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11-21-258</a:t>
                      </a:r>
                    </a:p>
                  </a:txBody>
                  <a:tcPr marT="45712" marB="45712"/>
                </a:tc>
                <a:tc>
                  <a:txBody>
                    <a:bodyPr/>
                    <a:lstStyle/>
                    <a:p>
                      <a:r>
                        <a:rPr lang="en-US" sz="1400" b="0" dirty="0"/>
                        <a:t>Roy Want</a:t>
                      </a:r>
                    </a:p>
                  </a:txBody>
                  <a:tcPr marT="45712" marB="45712"/>
                </a:tc>
                <a:tc>
                  <a:txBody>
                    <a:bodyPr/>
                    <a:lstStyle/>
                    <a:p>
                      <a:r>
                        <a:rPr lang="en-US" sz="1400" b="0" dirty="0"/>
                        <a:t>L</a:t>
                      </a:r>
                      <a:r>
                        <a:rPr lang="en-US" sz="1400" b="0" i="0" kern="1200" dirty="0">
                          <a:solidFill>
                            <a:schemeClr val="dk1"/>
                          </a:solidFill>
                          <a:effectLst/>
                          <a:latin typeface="+mn-lt"/>
                          <a:ea typeface="+mn-ea"/>
                          <a:cs typeface="+mn-cs"/>
                        </a:rPr>
                        <a:t>B253 Comments</a:t>
                      </a:r>
                      <a:endParaRPr lang="en-US" sz="1400" b="0" dirty="0"/>
                    </a:p>
                  </a:txBody>
                  <a:tcPr marT="45712" marB="45712"/>
                </a:tc>
                <a:tc>
                  <a:txBody>
                    <a:bodyPr/>
                    <a:lstStyle/>
                    <a:p>
                      <a:r>
                        <a:rPr lang="en-US" sz="1400" b="0" dirty="0"/>
                        <a:t>Editors</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11-20-771</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Plenary meeting motion compendium </a:t>
                      </a:r>
                    </a:p>
                  </a:txBody>
                  <a:tcPr marT="45712" marB="45712"/>
                </a:tc>
                <a:tc>
                  <a:txBody>
                    <a:bodyPr/>
                    <a:lstStyle/>
                    <a:p>
                      <a:r>
                        <a:rPr lang="en-US" sz="1400" kern="1200" dirty="0">
                          <a:solidFill>
                            <a:schemeClr val="dk1"/>
                          </a:solidFill>
                          <a:latin typeface="+mn-lt"/>
                          <a:ea typeface="+mn-ea"/>
                          <a:cs typeface="+mn-cs"/>
                        </a:rPr>
                        <a:t>Outstanding motions</a:t>
                      </a:r>
                    </a:p>
                  </a:txBody>
                  <a:tcPr marT="45712" marB="45712"/>
                </a:tc>
                <a:extLst>
                  <a:ext uri="{0D108BD9-81ED-4DB2-BD59-A6C34878D82A}">
                    <a16:rowId xmlns:a16="http://schemas.microsoft.com/office/drawing/2014/main" val="10006"/>
                  </a:ext>
                </a:extLst>
              </a:tr>
              <a:tr h="0">
                <a:tc>
                  <a:txBody>
                    <a:bodyPr/>
                    <a:lstStyle/>
                    <a:p>
                      <a:r>
                        <a:rPr lang="en-US" sz="1400" dirty="0"/>
                        <a:t>11-21-989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CID5044</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7"/>
                  </a:ext>
                </a:extLst>
              </a:tr>
              <a:tr h="0">
                <a:tc>
                  <a:txBody>
                    <a:bodyPr/>
                    <a:lstStyle/>
                    <a:p>
                      <a:r>
                        <a:rPr lang="en-US" sz="1400" strike="noStrike" dirty="0"/>
                        <a:t>11-21-1027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CR </a:t>
                      </a:r>
                      <a:r>
                        <a:rPr lang="en-US" sz="1400" strike="noStrike" dirty="0" err="1"/>
                        <a:t>Misc</a:t>
                      </a:r>
                      <a:r>
                        <a:rPr lang="en-US" sz="1400" strike="noStrike" dirty="0"/>
                        <a:t> CIDs part2</a:t>
                      </a:r>
                    </a:p>
                  </a:txBody>
                  <a:tcPr marT="45712" marB="45712"/>
                </a:tc>
                <a:tc>
                  <a:txBody>
                    <a:bodyPr/>
                    <a:lstStyle/>
                    <a:p>
                      <a:r>
                        <a:rPr lang="en-US" sz="1400" strike="noStrike" dirty="0"/>
                        <a:t>CR</a:t>
                      </a:r>
                    </a:p>
                  </a:txBody>
                  <a:tcPr marT="45712" marB="45712"/>
                </a:tc>
                <a:extLst>
                  <a:ext uri="{0D108BD9-81ED-4DB2-BD59-A6C34878D82A}">
                    <a16:rowId xmlns:a16="http://schemas.microsoft.com/office/drawing/2014/main" val="875455984"/>
                  </a:ext>
                </a:extLst>
              </a:tr>
              <a:tr h="0">
                <a:tc>
                  <a:txBody>
                    <a:bodyPr/>
                    <a:lstStyle/>
                    <a:p>
                      <a:r>
                        <a:rPr lang="en-US" sz="1400" strike="noStrike" dirty="0"/>
                        <a:t>11-21-1063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revisit CID-5453 </a:t>
                      </a:r>
                    </a:p>
                  </a:txBody>
                  <a:tcPr marT="45712" marB="45712"/>
                </a:tc>
                <a:tc>
                  <a:txBody>
                    <a:bodyPr/>
                    <a:lstStyle/>
                    <a:p>
                      <a:r>
                        <a:rPr lang="en-US" sz="1400" strike="noStrike" dirty="0"/>
                        <a:t>CR</a:t>
                      </a:r>
                    </a:p>
                  </a:txBody>
                  <a:tcPr marT="45712" marB="45712"/>
                </a:tc>
                <a:extLst>
                  <a:ext uri="{0D108BD9-81ED-4DB2-BD59-A6C34878D82A}">
                    <a16:rowId xmlns:a16="http://schemas.microsoft.com/office/drawing/2014/main" val="10008"/>
                  </a:ext>
                </a:extLst>
              </a:tr>
              <a:tr h="0">
                <a:tc>
                  <a:txBody>
                    <a:bodyPr/>
                    <a:lstStyle/>
                    <a:p>
                      <a:r>
                        <a:rPr lang="en-US" sz="1400" strike="noStrike" dirty="0"/>
                        <a:t>11-21-1070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LB253 resolution to CID set5 (8)</a:t>
                      </a:r>
                    </a:p>
                  </a:txBody>
                  <a:tcPr marT="45712" marB="45712"/>
                </a:tc>
                <a:tc>
                  <a:txBody>
                    <a:bodyPr/>
                    <a:lstStyle/>
                    <a:p>
                      <a:r>
                        <a:rPr lang="en-US" sz="1400" strike="noStrike" dirty="0"/>
                        <a:t>CR</a:t>
                      </a:r>
                    </a:p>
                  </a:txBody>
                  <a:tcPr marT="45712" marB="45712"/>
                </a:tc>
                <a:extLst>
                  <a:ext uri="{0D108BD9-81ED-4DB2-BD59-A6C34878D82A}">
                    <a16:rowId xmlns:a16="http://schemas.microsoft.com/office/drawing/2014/main" val="10009"/>
                  </a:ext>
                </a:extLst>
              </a:tr>
              <a:tr h="0">
                <a:tc>
                  <a:txBody>
                    <a:bodyPr/>
                    <a:lstStyle/>
                    <a:p>
                      <a:r>
                        <a:rPr lang="en-US" sz="1400" strike="noStrike" dirty="0"/>
                        <a:t>11-21-1084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July LB253 Group CR (18)</a:t>
                      </a:r>
                    </a:p>
                  </a:txBody>
                  <a:tcPr marT="45712" marB="45712"/>
                </a:tc>
                <a:tc>
                  <a:txBody>
                    <a:bodyPr/>
                    <a:lstStyle/>
                    <a:p>
                      <a:r>
                        <a:rPr lang="en-US" sz="1400" strike="noStrike" dirty="0"/>
                        <a:t>CR</a:t>
                      </a:r>
                    </a:p>
                  </a:txBody>
                  <a:tcPr marT="45712" marB="45712"/>
                </a:tc>
                <a:extLst>
                  <a:ext uri="{0D108BD9-81ED-4DB2-BD59-A6C34878D82A}">
                    <a16:rowId xmlns:a16="http://schemas.microsoft.com/office/drawing/2014/main" val="996988583"/>
                  </a:ext>
                </a:extLst>
              </a:tr>
              <a:tr h="0">
                <a:tc>
                  <a:txBody>
                    <a:bodyPr/>
                    <a:lstStyle/>
                    <a:p>
                      <a:r>
                        <a:rPr lang="en-US" sz="1400" dirty="0"/>
                        <a:t>11-21-1079</a:t>
                      </a:r>
                    </a:p>
                  </a:txBody>
                  <a:tcPr marT="45712" marB="45712"/>
                </a:tc>
                <a:tc>
                  <a:txBody>
                    <a:bodyPr/>
                    <a:lstStyle/>
                    <a:p>
                      <a:r>
                        <a:rPr lang="en-US" sz="1400" dirty="0"/>
                        <a:t>Qi Wang</a:t>
                      </a:r>
                    </a:p>
                  </a:txBody>
                  <a:tcPr marT="45712" marB="45712"/>
                </a:tc>
                <a:tc>
                  <a:txBody>
                    <a:bodyPr/>
                    <a:lstStyle/>
                    <a:p>
                      <a:r>
                        <a:rPr lang="en-US" sz="1400" dirty="0"/>
                        <a:t>Proposed resolutions to 11az LB253 CIDs on LTF Repetition (3)</a:t>
                      </a:r>
                    </a:p>
                  </a:txBody>
                  <a:tcPr marT="45712" marB="45712"/>
                </a:tc>
                <a:tc>
                  <a:txBody>
                    <a:bodyPr/>
                    <a:lstStyle/>
                    <a:p>
                      <a:r>
                        <a:rPr lang="en-US" sz="1400" dirty="0"/>
                        <a:t>CR</a:t>
                      </a:r>
                    </a:p>
                  </a:txBody>
                  <a:tcPr marT="45712" marB="45712"/>
                </a:tc>
                <a:extLst>
                  <a:ext uri="{0D108BD9-81ED-4DB2-BD59-A6C34878D82A}">
                    <a16:rowId xmlns:a16="http://schemas.microsoft.com/office/drawing/2014/main" val="1867321044"/>
                  </a:ext>
                </a:extLst>
              </a:tr>
              <a:tr h="203189">
                <a:tc>
                  <a:txBody>
                    <a:bodyPr/>
                    <a:lstStyle/>
                    <a:p>
                      <a:r>
                        <a:rPr lang="en-US" sz="1400" strike="noStrike" dirty="0"/>
                        <a:t>11-21-1080</a:t>
                      </a:r>
                      <a:endParaRPr lang="en-US" sz="16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Proposed resolution to 11az LB253 CID-5457 (1)</a:t>
                      </a:r>
                    </a:p>
                  </a:txBody>
                  <a:tcPr marT="45712" marB="45712"/>
                </a:tc>
                <a:tc>
                  <a:txBody>
                    <a:bodyPr/>
                    <a:lstStyle/>
                    <a:p>
                      <a:r>
                        <a:rPr lang="en-US" sz="1400" strike="noStrike" dirty="0"/>
                        <a:t>CR</a:t>
                      </a:r>
                    </a:p>
                  </a:txBody>
                  <a:tcPr marT="45712" marB="45712"/>
                </a:tc>
                <a:extLst>
                  <a:ext uri="{0D108BD9-81ED-4DB2-BD59-A6C34878D82A}">
                    <a16:rowId xmlns:a16="http://schemas.microsoft.com/office/drawing/2014/main" val="4145720529"/>
                  </a:ext>
                </a:extLst>
              </a:tr>
              <a:tr h="0">
                <a:tc>
                  <a:txBody>
                    <a:bodyPr/>
                    <a:lstStyle/>
                    <a:p>
                      <a:r>
                        <a:rPr lang="en-US" sz="1400" strike="noStrike" dirty="0"/>
                        <a:t>11-21-1108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LB253 Phase shift TOA feedback CR (1)</a:t>
                      </a:r>
                    </a:p>
                  </a:txBody>
                  <a:tcPr marT="45712" marB="45712"/>
                </a:tc>
                <a:tc>
                  <a:txBody>
                    <a:bodyPr/>
                    <a:lstStyle/>
                    <a:p>
                      <a:r>
                        <a:rPr lang="en-US" sz="1400" strike="noStrike" dirty="0"/>
                        <a:t>CR</a:t>
                      </a:r>
                    </a:p>
                  </a:txBody>
                  <a:tcPr marT="45712" marB="45712"/>
                </a:tc>
                <a:extLst>
                  <a:ext uri="{0D108BD9-81ED-4DB2-BD59-A6C34878D82A}">
                    <a16:rowId xmlns:a16="http://schemas.microsoft.com/office/drawing/2014/main" val="2759983450"/>
                  </a:ext>
                </a:extLst>
              </a:tr>
              <a:tr h="0">
                <a:tc>
                  <a:txBody>
                    <a:bodyPr/>
                    <a:lstStyle/>
                    <a:p>
                      <a:r>
                        <a:rPr lang="en-US" sz="1400" strike="noStrike" dirty="0"/>
                        <a:t>11-21-1112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LB253 Passive TB Ranging MLME CR (1)</a:t>
                      </a:r>
                    </a:p>
                  </a:txBody>
                  <a:tcPr marT="45712" marB="45712"/>
                </a:tc>
                <a:tc>
                  <a:txBody>
                    <a:bodyPr/>
                    <a:lstStyle/>
                    <a:p>
                      <a:r>
                        <a:rPr lang="en-US" sz="1400" strike="noStrike" dirty="0"/>
                        <a:t>CR</a:t>
                      </a:r>
                    </a:p>
                  </a:txBody>
                  <a:tcPr marT="45712" marB="45712"/>
                </a:tc>
                <a:extLst>
                  <a:ext uri="{0D108BD9-81ED-4DB2-BD59-A6C34878D82A}">
                    <a16:rowId xmlns:a16="http://schemas.microsoft.com/office/drawing/2014/main" val="2827593654"/>
                  </a:ext>
                </a:extLst>
              </a:tr>
              <a:tr h="0">
                <a:tc>
                  <a:txBody>
                    <a:bodyPr/>
                    <a:lstStyle/>
                    <a:p>
                      <a:r>
                        <a:rPr lang="en-US" sz="1400" strike="noStrike" dirty="0"/>
                        <a:t>11-21-1113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LB253 Passive TB Ranging CR - Part IV (6)</a:t>
                      </a:r>
                    </a:p>
                  </a:txBody>
                  <a:tcPr marT="45712" marB="45712"/>
                </a:tc>
                <a:tc>
                  <a:txBody>
                    <a:bodyPr/>
                    <a:lstStyle/>
                    <a:p>
                      <a:r>
                        <a:rPr lang="en-US" sz="1400" strike="noStrike" dirty="0"/>
                        <a:t>CR</a:t>
                      </a:r>
                    </a:p>
                  </a:txBody>
                  <a:tcPr marT="45712" marB="45712"/>
                </a:tc>
                <a:extLst>
                  <a:ext uri="{0D108BD9-81ED-4DB2-BD59-A6C34878D82A}">
                    <a16:rowId xmlns:a16="http://schemas.microsoft.com/office/drawing/2014/main" val="2260533619"/>
                  </a:ext>
                </a:extLst>
              </a:tr>
              <a:tr h="0">
                <a:tc>
                  <a:txBody>
                    <a:bodyPr/>
                    <a:lstStyle/>
                    <a:p>
                      <a:r>
                        <a:rPr lang="en-US" sz="1400" strike="noStrike" dirty="0"/>
                        <a:t>11-21-1117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Ranging attack detection using TOA and PSTOA feedback (1)</a:t>
                      </a:r>
                    </a:p>
                  </a:txBody>
                  <a:tcPr marT="45712" marB="45712"/>
                </a:tc>
                <a:tc>
                  <a:txBody>
                    <a:bodyPr/>
                    <a:lstStyle/>
                    <a:p>
                      <a:r>
                        <a:rPr lang="en-US" sz="1400" strike="noStrike" dirty="0"/>
                        <a:t>CR</a:t>
                      </a:r>
                    </a:p>
                  </a:txBody>
                  <a:tcPr marT="45712" marB="45712"/>
                </a:tc>
                <a:extLst>
                  <a:ext uri="{0D108BD9-81ED-4DB2-BD59-A6C34878D82A}">
                    <a16:rowId xmlns:a16="http://schemas.microsoft.com/office/drawing/2014/main" val="2412093920"/>
                  </a:ext>
                </a:extLst>
              </a:tr>
            </a:tbl>
          </a:graphicData>
        </a:graphic>
      </p:graphicFrame>
    </p:spTree>
    <p:extLst>
      <p:ext uri="{BB962C8B-B14F-4D97-AF65-F5344CB8AC3E}">
        <p14:creationId xmlns:p14="http://schemas.microsoft.com/office/powerpoint/2010/main" val="6646932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(2)</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746554980"/>
              </p:ext>
            </p:extLst>
          </p:nvPr>
        </p:nvGraphicFramePr>
        <p:xfrm>
          <a:off x="914401" y="1260086"/>
          <a:ext cx="10460567" cy="283448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040560">
                  <a:extLst>
                    <a:ext uri="{9D8B030D-6E8A-4147-A177-3AD203B41FA5}">
                      <a16:colId xmlns:a16="http://schemas.microsoft.com/office/drawing/2014/main" val="20002"/>
                    </a:ext>
                  </a:extLst>
                </a:gridCol>
                <a:gridCol w="2326640">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200" dirty="0"/>
                        <a:t>11-21-1155</a:t>
                      </a:r>
                    </a:p>
                  </a:txBody>
                  <a:tcPr marT="45712" marB="45712"/>
                </a:tc>
                <a:tc>
                  <a:txBody>
                    <a:bodyPr/>
                    <a:lstStyle/>
                    <a:p>
                      <a:r>
                        <a:rPr lang="en-US" sz="1200" dirty="0"/>
                        <a:t>Youhan Kim</a:t>
                      </a:r>
                    </a:p>
                  </a:txBody>
                  <a:tcPr marT="45712" marB="45712"/>
                </a:tc>
                <a:tc>
                  <a:txBody>
                    <a:bodyPr/>
                    <a:lstStyle/>
                    <a:p>
                      <a:r>
                        <a:rPr lang="en-US" sz="1200" dirty="0"/>
                        <a:t>Misc. comments </a:t>
                      </a:r>
                    </a:p>
                  </a:txBody>
                  <a:tcPr marT="45712" marB="45712"/>
                </a:tc>
                <a:tc>
                  <a:txBody>
                    <a:bodyPr/>
                    <a:lstStyle/>
                    <a:p>
                      <a:r>
                        <a:rPr lang="en-US" sz="1200" dirty="0"/>
                        <a:t>CR (follow up from 11-21-1070)</a:t>
                      </a:r>
                    </a:p>
                  </a:txBody>
                  <a:tcPr marT="45712" marB="45712"/>
                </a:tc>
                <a:extLst>
                  <a:ext uri="{0D108BD9-81ED-4DB2-BD59-A6C34878D82A}">
                    <a16:rowId xmlns:a16="http://schemas.microsoft.com/office/drawing/2014/main" val="10002"/>
                  </a:ext>
                </a:extLst>
              </a:tr>
              <a:tr h="0">
                <a:tc>
                  <a:txBody>
                    <a:bodyPr/>
                    <a:lstStyle/>
                    <a:p>
                      <a:r>
                        <a:rPr lang="en-US" sz="1200" dirty="0"/>
                        <a:t>11-21-1156</a:t>
                      </a:r>
                    </a:p>
                  </a:txBody>
                  <a:tcPr marT="45712" marB="45712"/>
                </a:tc>
                <a:tc>
                  <a:txBody>
                    <a:bodyPr/>
                    <a:lstStyle/>
                    <a:p>
                      <a:r>
                        <a:rPr lang="en-US" sz="1200" dirty="0"/>
                        <a:t>Assaf Kasher </a:t>
                      </a:r>
                    </a:p>
                  </a:txBody>
                  <a:tcPr marT="45712" marB="45712"/>
                </a:tc>
                <a:tc>
                  <a:txBody>
                    <a:bodyPr/>
                    <a:lstStyle/>
                    <a:p>
                      <a:r>
                        <a:rPr lang="en-US" sz="1200" dirty="0"/>
                        <a:t>LB253 Resolution to CIDs set6</a:t>
                      </a:r>
                    </a:p>
                  </a:txBody>
                  <a:tcPr marT="45712" marB="45712"/>
                </a:tc>
                <a:tc>
                  <a:txBody>
                    <a:bodyPr/>
                    <a:lstStyle/>
                    <a:p>
                      <a:r>
                        <a:rPr lang="en-US" sz="1200" dirty="0"/>
                        <a:t>CR</a:t>
                      </a:r>
                    </a:p>
                  </a:txBody>
                  <a:tcPr marT="45712" marB="45712"/>
                </a:tc>
                <a:extLst>
                  <a:ext uri="{0D108BD9-81ED-4DB2-BD59-A6C34878D82A}">
                    <a16:rowId xmlns:a16="http://schemas.microsoft.com/office/drawing/2014/main" val="875455984"/>
                  </a:ext>
                </a:extLst>
              </a:tr>
              <a:tr h="0">
                <a:tc>
                  <a:txBody>
                    <a:bodyPr/>
                    <a:lstStyle/>
                    <a:p>
                      <a:r>
                        <a:rPr lang="en-US" sz="1200" dirty="0"/>
                        <a:t>11-21-1160</a:t>
                      </a:r>
                    </a:p>
                  </a:txBody>
                  <a:tcPr marT="45712" marB="45712"/>
                </a:tc>
                <a:tc>
                  <a:txBody>
                    <a:bodyPr/>
                    <a:lstStyle/>
                    <a:p>
                      <a:r>
                        <a:rPr lang="en-US" sz="1200" dirty="0"/>
                        <a:t>Erik Lindskog</a:t>
                      </a:r>
                    </a:p>
                  </a:txBody>
                  <a:tcPr marT="45712" marB="45712"/>
                </a:tc>
                <a:tc>
                  <a:txBody>
                    <a:bodyPr/>
                    <a:lstStyle/>
                    <a:p>
                      <a:r>
                        <a:rPr lang="en-US" sz="1200" dirty="0"/>
                        <a:t>CR for Misc. CIDs part 2 (1)</a:t>
                      </a:r>
                    </a:p>
                  </a:txBody>
                  <a:tcPr marT="45712" marB="45712"/>
                </a:tc>
                <a:tc>
                  <a:txBody>
                    <a:bodyPr/>
                    <a:lstStyle/>
                    <a:p>
                      <a:r>
                        <a:rPr lang="en-US" sz="1200" dirty="0"/>
                        <a:t>CR</a:t>
                      </a:r>
                    </a:p>
                  </a:txBody>
                  <a:tcPr marT="45712" marB="45712"/>
                </a:tc>
                <a:extLst>
                  <a:ext uri="{0D108BD9-81ED-4DB2-BD59-A6C34878D82A}">
                    <a16:rowId xmlns:a16="http://schemas.microsoft.com/office/drawing/2014/main" val="10008"/>
                  </a:ext>
                </a:extLst>
              </a:tr>
              <a:tr h="0">
                <a:tc>
                  <a:txBody>
                    <a:bodyPr/>
                    <a:lstStyle/>
                    <a:p>
                      <a:r>
                        <a:rPr lang="en-US" sz="1200" strike="noStrike" dirty="0"/>
                        <a:t>11-21-1108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LB253 Phase shift TOA feedback CR (1)</a:t>
                      </a:r>
                    </a:p>
                  </a:txBody>
                  <a:tcPr marT="45712" marB="45712"/>
                </a:tc>
                <a:tc>
                  <a:txBody>
                    <a:bodyPr/>
                    <a:lstStyle/>
                    <a:p>
                      <a:r>
                        <a:rPr lang="en-US" sz="1200" strike="noStrike" dirty="0"/>
                        <a:t>CR</a:t>
                      </a:r>
                    </a:p>
                  </a:txBody>
                  <a:tcPr marT="45712" marB="45712"/>
                </a:tc>
                <a:extLst>
                  <a:ext uri="{0D108BD9-81ED-4DB2-BD59-A6C34878D82A}">
                    <a16:rowId xmlns:a16="http://schemas.microsoft.com/office/drawing/2014/main" val="10009"/>
                  </a:ext>
                </a:extLst>
              </a:tr>
              <a:tr h="0">
                <a:tc>
                  <a:txBody>
                    <a:bodyPr/>
                    <a:lstStyle/>
                    <a:p>
                      <a:r>
                        <a:rPr lang="en-US" sz="1200" strike="noStrike" dirty="0"/>
                        <a:t>11-21-1075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 </a:t>
                      </a:r>
                      <a:r>
                        <a:rPr lang="en-US" sz="1200" strike="noStrike" dirty="0" err="1"/>
                        <a:t>TGaz</a:t>
                      </a:r>
                      <a:r>
                        <a:rPr lang="en-US" sz="1200" strike="noStrike" dirty="0"/>
                        <a:t> Comment Resolution LB253 Parameters - CID 5213</a:t>
                      </a:r>
                    </a:p>
                  </a:txBody>
                  <a:tcPr marT="45712" marB="45712"/>
                </a:tc>
                <a:tc>
                  <a:txBody>
                    <a:bodyPr/>
                    <a:lstStyle/>
                    <a:p>
                      <a:r>
                        <a:rPr lang="en-US" sz="1200" strike="noStrike" dirty="0"/>
                        <a:t>CR</a:t>
                      </a:r>
                    </a:p>
                  </a:txBody>
                  <a:tcPr marT="45712" marB="45712"/>
                </a:tc>
                <a:extLst>
                  <a:ext uri="{0D108BD9-81ED-4DB2-BD59-A6C34878D82A}">
                    <a16:rowId xmlns:a16="http://schemas.microsoft.com/office/drawing/2014/main" val="996988583"/>
                  </a:ext>
                </a:extLst>
              </a:tr>
              <a:tr h="0">
                <a:tc>
                  <a:txBody>
                    <a:bodyPr/>
                    <a:lstStyle/>
                    <a:p>
                      <a:r>
                        <a:rPr lang="en-US" sz="1200" strike="noStrike" dirty="0"/>
                        <a:t>11-21-329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R5 is the MDR committee response to the R5 is R7.</a:t>
                      </a:r>
                    </a:p>
                  </a:txBody>
                  <a:tcPr marT="45712" marB="45712"/>
                </a:tc>
                <a:tc>
                  <a:txBody>
                    <a:bodyPr/>
                    <a:lstStyle/>
                    <a:p>
                      <a:r>
                        <a:rPr lang="en-US" sz="1200" strike="noStrike" dirty="0"/>
                        <a:t>MDR</a:t>
                      </a:r>
                    </a:p>
                  </a:txBody>
                  <a:tcPr marT="45712" marB="45712"/>
                </a:tc>
                <a:extLst>
                  <a:ext uri="{0D108BD9-81ED-4DB2-BD59-A6C34878D82A}">
                    <a16:rowId xmlns:a16="http://schemas.microsoft.com/office/drawing/2014/main" val="1867321044"/>
                  </a:ext>
                </a:extLst>
              </a:tr>
              <a:tr h="203189">
                <a:tc>
                  <a:txBody>
                    <a:bodyPr/>
                    <a:lstStyle/>
                    <a:p>
                      <a:r>
                        <a:rPr lang="en-US" sz="1200" strike="noStrike" dirty="0"/>
                        <a:t>11-21-1161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Proposed resolution to 11az LB253 CID 5424 and 5425</a:t>
                      </a:r>
                    </a:p>
                  </a:txBody>
                  <a:tcPr marT="45712" marB="45712"/>
                </a:tc>
                <a:tc>
                  <a:txBody>
                    <a:bodyPr/>
                    <a:lstStyle/>
                    <a:p>
                      <a:r>
                        <a:rPr lang="en-US" sz="1200" strike="noStrike" dirty="0"/>
                        <a:t>CR</a:t>
                      </a:r>
                    </a:p>
                  </a:txBody>
                  <a:tcPr marT="45712" marB="45712"/>
                </a:tc>
                <a:extLst>
                  <a:ext uri="{0D108BD9-81ED-4DB2-BD59-A6C34878D82A}">
                    <a16:rowId xmlns:a16="http://schemas.microsoft.com/office/drawing/2014/main" val="4145720529"/>
                  </a:ext>
                </a:extLst>
              </a:tr>
              <a:tr h="0">
                <a:tc>
                  <a:txBody>
                    <a:bodyPr/>
                    <a:lstStyle/>
                    <a:p>
                      <a:r>
                        <a:rPr lang="en-US" sz="1200" strike="noStrike" dirty="0"/>
                        <a:t>11-21-1162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strike="noStrike" dirty="0"/>
                        <a:t>LB253 Group CR accompany 1038 part 2</a:t>
                      </a:r>
                    </a:p>
                  </a:txBody>
                  <a:tcPr marT="45712" marB="45712"/>
                </a:tc>
                <a:tc>
                  <a:txBody>
                    <a:bodyPr/>
                    <a:lstStyle/>
                    <a:p>
                      <a:r>
                        <a:rPr lang="en-US" sz="1200" strike="noStrike" dirty="0"/>
                        <a:t>CR</a:t>
                      </a:r>
                    </a:p>
                  </a:txBody>
                  <a:tcPr marT="45712" marB="45712"/>
                </a:tc>
                <a:extLst>
                  <a:ext uri="{0D108BD9-81ED-4DB2-BD59-A6C34878D82A}">
                    <a16:rowId xmlns:a16="http://schemas.microsoft.com/office/drawing/2014/main" val="2260533619"/>
                  </a:ext>
                </a:extLst>
              </a:tr>
              <a:tr h="0">
                <a:tc>
                  <a:txBody>
                    <a:bodyPr/>
                    <a:lstStyle/>
                    <a:p>
                      <a:endParaRPr lang="en-US" sz="14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strike="noStrike" dirty="0"/>
                    </a:p>
                  </a:txBody>
                  <a:tcPr marT="45712" marB="45712"/>
                </a:tc>
                <a:tc>
                  <a:txBody>
                    <a:bodyPr/>
                    <a:lstStyle/>
                    <a:p>
                      <a:endParaRPr lang="en-US" sz="1400" strike="noStrike" dirty="0"/>
                    </a:p>
                  </a:txBody>
                  <a:tcPr marT="45712" marB="45712"/>
                </a:tc>
                <a:extLst>
                  <a:ext uri="{0D108BD9-81ED-4DB2-BD59-A6C34878D82A}">
                    <a16:rowId xmlns:a16="http://schemas.microsoft.com/office/drawing/2014/main" val="2412093920"/>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July 12</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of LB253 CR results and progress. (10min) – Roy </a:t>
            </a:r>
          </a:p>
          <a:p>
            <a:pPr algn="just">
              <a:spcBef>
                <a:spcPct val="20000"/>
              </a:spcBef>
              <a:buFontTx/>
              <a:buChar char="•"/>
            </a:pPr>
            <a:r>
              <a:rPr lang="en-US" altLang="en-US" sz="1800" b="0" dirty="0"/>
              <a:t>Consider approval of previous meeting minutes – as needed</a:t>
            </a:r>
          </a:p>
          <a:p>
            <a:pPr algn="just">
              <a:spcBef>
                <a:spcPct val="20000"/>
              </a:spcBef>
              <a:buFontTx/>
              <a:buChar char="•"/>
            </a:pPr>
            <a:r>
              <a:rPr lang="en-US" altLang="en-US" sz="1800" b="0" dirty="0"/>
              <a:t>Consider motions that met SP threshold from earlier meetings (11-20-771). (~40min)</a:t>
            </a:r>
          </a:p>
          <a:p>
            <a:pPr algn="just">
              <a:spcBef>
                <a:spcPct val="20000"/>
              </a:spcBef>
              <a:buFontTx/>
              <a:buChar char="•"/>
            </a:pPr>
            <a:r>
              <a:rPr lang="en-US" altLang="en-US" sz="1800" b="0" dirty="0"/>
              <a:t>Review submissions. – as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July 12</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721710823"/>
              </p:ext>
            </p:extLst>
          </p:nvPr>
        </p:nvGraphicFramePr>
        <p:xfrm>
          <a:off x="914401" y="1260086"/>
          <a:ext cx="10460567" cy="2956432"/>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3384376">
                  <a:extLst>
                    <a:ext uri="{9D8B030D-6E8A-4147-A177-3AD203B41FA5}">
                      <a16:colId xmlns:a16="http://schemas.microsoft.com/office/drawing/2014/main" val="20002"/>
                    </a:ext>
                  </a:extLst>
                </a:gridCol>
                <a:gridCol w="2448272">
                  <a:extLst>
                    <a:ext uri="{9D8B030D-6E8A-4147-A177-3AD203B41FA5}">
                      <a16:colId xmlns:a16="http://schemas.microsoft.com/office/drawing/2014/main" val="20003"/>
                    </a:ext>
                  </a:extLst>
                </a:gridCol>
                <a:gridCol w="1534552">
                  <a:extLst>
                    <a:ext uri="{9D8B030D-6E8A-4147-A177-3AD203B41FA5}">
                      <a16:colId xmlns:a16="http://schemas.microsoft.com/office/drawing/2014/main" val="1828652915"/>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11-21-880</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b="0" dirty="0"/>
                        <a:t>11-21-258</a:t>
                      </a:r>
                    </a:p>
                  </a:txBody>
                  <a:tcPr marT="45712" marB="45712"/>
                </a:tc>
                <a:tc>
                  <a:txBody>
                    <a:bodyPr/>
                    <a:lstStyle/>
                    <a:p>
                      <a:r>
                        <a:rPr lang="en-US" sz="1400" b="0" dirty="0"/>
                        <a:t>Roy Want</a:t>
                      </a:r>
                    </a:p>
                  </a:txBody>
                  <a:tcPr marT="45712" marB="45712"/>
                </a:tc>
                <a:tc>
                  <a:txBody>
                    <a:bodyPr/>
                    <a:lstStyle/>
                    <a:p>
                      <a:r>
                        <a:rPr lang="en-US" sz="1400" b="0" dirty="0"/>
                        <a:t>L</a:t>
                      </a:r>
                      <a:r>
                        <a:rPr lang="en-US" sz="1400" b="0" i="0" kern="1200" dirty="0">
                          <a:solidFill>
                            <a:schemeClr val="dk1"/>
                          </a:solidFill>
                          <a:effectLst/>
                          <a:latin typeface="+mn-lt"/>
                          <a:ea typeface="+mn-ea"/>
                          <a:cs typeface="+mn-cs"/>
                        </a:rPr>
                        <a:t>B253 Comments</a:t>
                      </a:r>
                      <a:endParaRPr lang="en-US" sz="1400" b="0" dirty="0"/>
                    </a:p>
                  </a:txBody>
                  <a:tcPr marT="45712" marB="45712"/>
                </a:tc>
                <a:tc>
                  <a:txBody>
                    <a:bodyPr/>
                    <a:lstStyle/>
                    <a:p>
                      <a:r>
                        <a:rPr lang="en-US" sz="1400" b="0" dirty="0"/>
                        <a:t>Editors</a:t>
                      </a:r>
                    </a:p>
                  </a:txBody>
                  <a:tcPr marT="45712" marB="45712"/>
                </a:tc>
                <a:tc>
                  <a:txBody>
                    <a:bodyPr/>
                    <a:lstStyle/>
                    <a:p>
                      <a:r>
                        <a:rPr lang="en-US" sz="1400" b="0" dirty="0"/>
                        <a:t>10min</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11-20-771</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Plenary meeting motion compendium </a:t>
                      </a:r>
                    </a:p>
                  </a:txBody>
                  <a:tcPr marT="45712" marB="45712"/>
                </a:tc>
                <a:tc>
                  <a:txBody>
                    <a:bodyPr/>
                    <a:lstStyle/>
                    <a:p>
                      <a:r>
                        <a:rPr lang="en-US" sz="1400" kern="1200" dirty="0">
                          <a:solidFill>
                            <a:schemeClr val="dk1"/>
                          </a:solidFill>
                          <a:latin typeface="+mn-lt"/>
                          <a:ea typeface="+mn-ea"/>
                          <a:cs typeface="+mn-cs"/>
                        </a:rPr>
                        <a:t>Outstanding motions</a:t>
                      </a:r>
                    </a:p>
                  </a:txBody>
                  <a:tcPr marT="45712" marB="45712"/>
                </a:tc>
                <a:tc>
                  <a:txBody>
                    <a:bodyPr/>
                    <a:lstStyle/>
                    <a:p>
                      <a:r>
                        <a:rPr lang="en-US" sz="1400" kern="1200" dirty="0">
                          <a:solidFill>
                            <a:schemeClr val="dk1"/>
                          </a:solidFill>
                          <a:latin typeface="+mn-lt"/>
                          <a:ea typeface="+mn-ea"/>
                          <a:cs typeface="+mn-cs"/>
                        </a:rPr>
                        <a:t>40min</a:t>
                      </a:r>
                    </a:p>
                  </a:txBody>
                  <a:tcPr marT="45712" marB="45712"/>
                </a:tc>
                <a:extLst>
                  <a:ext uri="{0D108BD9-81ED-4DB2-BD59-A6C34878D82A}">
                    <a16:rowId xmlns:a16="http://schemas.microsoft.com/office/drawing/2014/main" val="10003"/>
                  </a:ext>
                </a:extLst>
              </a:tr>
              <a:tr h="0">
                <a:tc>
                  <a:txBody>
                    <a:bodyPr/>
                    <a:lstStyle/>
                    <a:p>
                      <a:r>
                        <a:rPr lang="en-US" sz="1400" strike="noStrike" dirty="0"/>
                        <a:t>11-21-1027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CR </a:t>
                      </a:r>
                      <a:r>
                        <a:rPr lang="en-US" sz="1400" strike="noStrike" dirty="0" err="1"/>
                        <a:t>Misc</a:t>
                      </a:r>
                      <a:r>
                        <a:rPr lang="en-US" sz="1400" strike="noStrike" dirty="0"/>
                        <a:t> CIDs part2</a:t>
                      </a:r>
                    </a:p>
                  </a:txBody>
                  <a:tcPr marT="45712" marB="45712"/>
                </a:tc>
                <a:tc>
                  <a:txBody>
                    <a:bodyPr/>
                    <a:lstStyle/>
                    <a:p>
                      <a:r>
                        <a:rPr lang="en-US" sz="1400" strike="noStrike" dirty="0"/>
                        <a:t>CR</a:t>
                      </a:r>
                    </a:p>
                  </a:txBody>
                  <a:tcPr marT="45712" marB="45712"/>
                </a:tc>
                <a:tc>
                  <a:txBody>
                    <a:bodyPr/>
                    <a:lstStyle/>
                    <a:p>
                      <a:r>
                        <a:rPr lang="en-US" sz="1400" strike="noStrike" dirty="0"/>
                        <a:t>30 min – for completion</a:t>
                      </a:r>
                    </a:p>
                  </a:txBody>
                  <a:tcPr marT="45712" marB="45712"/>
                </a:tc>
                <a:extLst>
                  <a:ext uri="{0D108BD9-81ED-4DB2-BD59-A6C34878D82A}">
                    <a16:rowId xmlns:a16="http://schemas.microsoft.com/office/drawing/2014/main" val="10006"/>
                  </a:ext>
                </a:extLst>
              </a:tr>
              <a:tr h="0">
                <a:tc>
                  <a:txBody>
                    <a:bodyPr/>
                    <a:lstStyle/>
                    <a:p>
                      <a:r>
                        <a:rPr lang="en-US" sz="1400" dirty="0"/>
                        <a:t>11-21-989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CID5044</a:t>
                      </a:r>
                    </a:p>
                  </a:txBody>
                  <a:tcPr marT="45712" marB="45712"/>
                </a:tc>
                <a:tc>
                  <a:txBody>
                    <a:bodyPr/>
                    <a:lstStyle/>
                    <a:p>
                      <a:r>
                        <a:rPr lang="en-US" sz="1400" dirty="0"/>
                        <a:t>CR</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10007"/>
                  </a:ext>
                </a:extLst>
              </a:tr>
              <a:tr h="0">
                <a:tc>
                  <a:txBody>
                    <a:bodyPr/>
                    <a:lstStyle/>
                    <a:p>
                      <a:r>
                        <a:rPr lang="en-US" sz="1400" strike="noStrike" dirty="0"/>
                        <a:t>11-21-1063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revisit CID-5453 </a:t>
                      </a:r>
                    </a:p>
                  </a:txBody>
                  <a:tcPr marT="45712" marB="45712"/>
                </a:tc>
                <a:tc>
                  <a:txBody>
                    <a:bodyPr/>
                    <a:lstStyle/>
                    <a:p>
                      <a:r>
                        <a:rPr lang="en-US" sz="1400" strike="noStrike" dirty="0"/>
                        <a:t>CR</a:t>
                      </a:r>
                    </a:p>
                  </a:txBody>
                  <a:tcPr marT="45712" marB="45712"/>
                </a:tc>
                <a:tc>
                  <a:txBody>
                    <a:bodyPr/>
                    <a:lstStyle/>
                    <a:p>
                      <a:r>
                        <a:rPr lang="en-US" sz="1400" strike="noStrike" dirty="0"/>
                        <a:t>As time permits (10min)</a:t>
                      </a:r>
                    </a:p>
                  </a:txBody>
                  <a:tcPr marT="45712" marB="45712"/>
                </a:tc>
                <a:extLst>
                  <a:ext uri="{0D108BD9-81ED-4DB2-BD59-A6C34878D82A}">
                    <a16:rowId xmlns:a16="http://schemas.microsoft.com/office/drawing/2014/main" val="10008"/>
                  </a:ext>
                </a:extLst>
              </a:tr>
              <a:tr h="0">
                <a:tc>
                  <a:txBody>
                    <a:bodyPr/>
                    <a:lstStyle/>
                    <a:p>
                      <a:endParaRPr lang="en-US" dirty="0"/>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pPr marL="0" indent="0"/>
            <a:endParaRPr lang="en-US" sz="2000" dirty="0"/>
          </a:p>
          <a:p>
            <a:r>
              <a:rPr lang="en-US" sz="2000" dirty="0"/>
              <a:t>Motion </a:t>
            </a:r>
            <a:r>
              <a:rPr lang="en-US" sz="2000" b="0" dirty="0"/>
              <a:t>(202105-01):</a:t>
            </a:r>
          </a:p>
          <a:p>
            <a:endParaRPr lang="en-US" sz="2000" b="0" dirty="0"/>
          </a:p>
          <a:p>
            <a:r>
              <a:rPr lang="en-US" sz="2000" b="0" dirty="0"/>
              <a:t>Moved by:</a:t>
            </a:r>
          </a:p>
          <a:p>
            <a:r>
              <a:rPr lang="en-US" sz="2000" b="0" dirty="0"/>
              <a:t>Seconded by:</a:t>
            </a:r>
          </a:p>
          <a:p>
            <a:r>
              <a:rPr lang="en-US" sz="2000" b="0" dirty="0"/>
              <a:t>Results (Y/N/A):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2317621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July Electronic meeting and teleconferences running between the July and Sep.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July 13</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(5min)</a:t>
            </a:r>
          </a:p>
          <a:p>
            <a:pPr algn="just">
              <a:spcBef>
                <a:spcPct val="20000"/>
              </a:spcBef>
              <a:buFontTx/>
              <a:buChar char="•"/>
            </a:pPr>
            <a:r>
              <a:rPr lang="en-US" altLang="en-US" sz="1800" b="0" dirty="0"/>
              <a:t>Review submissions – as needed (next slide)</a:t>
            </a:r>
          </a:p>
          <a:p>
            <a:pPr algn="just">
              <a:spcBef>
                <a:spcPct val="20000"/>
              </a:spcBef>
              <a:buFontTx/>
              <a:buChar char="•"/>
            </a:pPr>
            <a:r>
              <a:rPr lang="en-US" altLang="en-US" sz="1800" b="0" dirty="0"/>
              <a:t>Group comment resolution (11-21-1084) – as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3057061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July 12</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741330287"/>
              </p:ext>
            </p:extLst>
          </p:nvPr>
        </p:nvGraphicFramePr>
        <p:xfrm>
          <a:off x="914401" y="1260086"/>
          <a:ext cx="10460567" cy="356600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3384376">
                  <a:extLst>
                    <a:ext uri="{9D8B030D-6E8A-4147-A177-3AD203B41FA5}">
                      <a16:colId xmlns:a16="http://schemas.microsoft.com/office/drawing/2014/main" val="20002"/>
                    </a:ext>
                  </a:extLst>
                </a:gridCol>
                <a:gridCol w="1872208">
                  <a:extLst>
                    <a:ext uri="{9D8B030D-6E8A-4147-A177-3AD203B41FA5}">
                      <a16:colId xmlns:a16="http://schemas.microsoft.com/office/drawing/2014/main" val="20003"/>
                    </a:ext>
                  </a:extLst>
                </a:gridCol>
                <a:gridCol w="2110616">
                  <a:extLst>
                    <a:ext uri="{9D8B030D-6E8A-4147-A177-3AD203B41FA5}">
                      <a16:colId xmlns:a16="http://schemas.microsoft.com/office/drawing/2014/main" val="1828652915"/>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11-21-880</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152392">
                <a:tc>
                  <a:txBody>
                    <a:bodyPr/>
                    <a:lstStyle/>
                    <a:p>
                      <a:r>
                        <a:rPr lang="en-US" sz="1400" strike="noStrike" dirty="0"/>
                        <a:t>11-21-1027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CR </a:t>
                      </a:r>
                      <a:r>
                        <a:rPr lang="en-US" sz="1400" strike="noStrike" dirty="0" err="1"/>
                        <a:t>Misc</a:t>
                      </a:r>
                      <a:r>
                        <a:rPr lang="en-US" sz="1400" strike="noStrike" dirty="0"/>
                        <a:t> CIDs part2</a:t>
                      </a:r>
                    </a:p>
                  </a:txBody>
                  <a:tcPr marT="45712" marB="45712"/>
                </a:tc>
                <a:tc>
                  <a:txBody>
                    <a:bodyPr/>
                    <a:lstStyle/>
                    <a:p>
                      <a:r>
                        <a:rPr lang="en-US" sz="1400" strike="noStrike" dirty="0"/>
                        <a:t>CR</a:t>
                      </a:r>
                    </a:p>
                  </a:txBody>
                  <a:tcPr marT="45712" marB="45712"/>
                </a:tc>
                <a:tc>
                  <a:txBody>
                    <a:bodyPr/>
                    <a:lstStyle/>
                    <a:p>
                      <a:r>
                        <a:rPr lang="en-US" sz="1400" strike="noStrike" dirty="0"/>
                        <a:t>30 min – for completion</a:t>
                      </a:r>
                    </a:p>
                  </a:txBody>
                  <a:tcPr marT="45712" marB="45712"/>
                </a:tc>
                <a:extLst>
                  <a:ext uri="{0D108BD9-81ED-4DB2-BD59-A6C34878D82A}">
                    <a16:rowId xmlns:a16="http://schemas.microsoft.com/office/drawing/2014/main" val="10007"/>
                  </a:ext>
                </a:extLst>
              </a:tr>
              <a:tr h="152392">
                <a:tc>
                  <a:txBody>
                    <a:bodyPr/>
                    <a:lstStyle/>
                    <a:p>
                      <a:r>
                        <a:rPr lang="en-US" sz="1400" dirty="0"/>
                        <a:t>11-21-989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CID5044</a:t>
                      </a:r>
                    </a:p>
                  </a:txBody>
                  <a:tcPr marT="45712" marB="45712"/>
                </a:tc>
                <a:tc>
                  <a:txBody>
                    <a:bodyPr/>
                    <a:lstStyle/>
                    <a:p>
                      <a:r>
                        <a:rPr lang="en-US" sz="1400" dirty="0"/>
                        <a:t>CR</a:t>
                      </a:r>
                    </a:p>
                  </a:txBody>
                  <a:tcPr marT="45712" marB="45712"/>
                </a:tc>
                <a:tc>
                  <a:txBody>
                    <a:bodyPr/>
                    <a:lstStyle/>
                    <a:p>
                      <a:r>
                        <a:rPr lang="en-US" sz="1400" dirty="0"/>
                        <a:t>15 min</a:t>
                      </a:r>
                    </a:p>
                  </a:txBody>
                  <a:tcPr marT="45712" marB="45712"/>
                </a:tc>
                <a:extLst>
                  <a:ext uri="{0D108BD9-81ED-4DB2-BD59-A6C34878D82A}">
                    <a16:rowId xmlns:a16="http://schemas.microsoft.com/office/drawing/2014/main" val="2213401262"/>
                  </a:ext>
                </a:extLst>
              </a:tr>
              <a:tr h="0">
                <a:tc>
                  <a:txBody>
                    <a:bodyPr/>
                    <a:lstStyle/>
                    <a:p>
                      <a:r>
                        <a:rPr lang="en-US" sz="1400" strike="noStrike" dirty="0"/>
                        <a:t>11-21-1063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revisit CID-5453 </a:t>
                      </a:r>
                    </a:p>
                  </a:txBody>
                  <a:tcPr marT="45712" marB="45712"/>
                </a:tc>
                <a:tc>
                  <a:txBody>
                    <a:bodyPr/>
                    <a:lstStyle/>
                    <a:p>
                      <a:r>
                        <a:rPr lang="en-US" sz="1400" strike="noStrike" dirty="0"/>
                        <a:t>CR</a:t>
                      </a:r>
                    </a:p>
                  </a:txBody>
                  <a:tcPr marT="45712" marB="45712"/>
                </a:tc>
                <a:tc>
                  <a:txBody>
                    <a:bodyPr/>
                    <a:lstStyle/>
                    <a:p>
                      <a:r>
                        <a:rPr lang="en-US" sz="1400" strike="noStrike" dirty="0"/>
                        <a:t>15 min</a:t>
                      </a:r>
                    </a:p>
                  </a:txBody>
                  <a:tcPr marT="45712" marB="45712"/>
                </a:tc>
                <a:extLst>
                  <a:ext uri="{0D108BD9-81ED-4DB2-BD59-A6C34878D82A}">
                    <a16:rowId xmlns:a16="http://schemas.microsoft.com/office/drawing/2014/main" val="10008"/>
                  </a:ext>
                </a:extLst>
              </a:tr>
              <a:tr h="0">
                <a:tc>
                  <a:txBody>
                    <a:bodyPr/>
                    <a:lstStyle/>
                    <a:p>
                      <a:r>
                        <a:rPr lang="en-US" sz="1400" strike="noStrike" dirty="0"/>
                        <a:t>11-21-1070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LB253 resolution to CID set5</a:t>
                      </a:r>
                    </a:p>
                  </a:txBody>
                  <a:tcPr marT="45712" marB="45712"/>
                </a:tc>
                <a:tc>
                  <a:txBody>
                    <a:bodyPr/>
                    <a:lstStyle/>
                    <a:p>
                      <a:r>
                        <a:rPr lang="en-US" sz="1400" strike="noStrike" dirty="0"/>
                        <a:t>CR</a:t>
                      </a:r>
                    </a:p>
                  </a:txBody>
                  <a:tcPr marT="45712" marB="45712"/>
                </a:tc>
                <a:tc>
                  <a:txBody>
                    <a:bodyPr/>
                    <a:lstStyle/>
                    <a:p>
                      <a:r>
                        <a:rPr lang="en-US" sz="1400" dirty="0"/>
                        <a:t>45 min</a:t>
                      </a:r>
                      <a:endParaRPr lang="en-US" dirty="0"/>
                    </a:p>
                  </a:txBody>
                  <a:tcPr marT="45712" marB="45712"/>
                </a:tc>
                <a:extLst>
                  <a:ext uri="{0D108BD9-81ED-4DB2-BD59-A6C34878D82A}">
                    <a16:rowId xmlns:a16="http://schemas.microsoft.com/office/drawing/2014/main" val="10009"/>
                  </a:ext>
                </a:extLst>
              </a:tr>
              <a:tr h="0">
                <a:tc>
                  <a:txBody>
                    <a:bodyPr/>
                    <a:lstStyle/>
                    <a:p>
                      <a:r>
                        <a:rPr lang="en-US" sz="1400" strike="noStrike" dirty="0"/>
                        <a:t>11-21-1084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July LB253 Group CR</a:t>
                      </a:r>
                    </a:p>
                  </a:txBody>
                  <a:tcPr marT="45712" marB="45712"/>
                </a:tc>
                <a:tc>
                  <a:txBody>
                    <a:bodyPr/>
                    <a:lstStyle/>
                    <a:p>
                      <a:r>
                        <a:rPr lang="en-US" sz="1400" strike="noStrike" dirty="0"/>
                        <a:t>CR</a:t>
                      </a:r>
                    </a:p>
                  </a:txBody>
                  <a:tcPr marT="45712" marB="45712"/>
                </a:tc>
                <a:tc>
                  <a:txBody>
                    <a:bodyPr/>
                    <a:lstStyle/>
                    <a:p>
                      <a:r>
                        <a:rPr lang="en-US" sz="1400" dirty="0"/>
                        <a:t>As time permits</a:t>
                      </a:r>
                      <a:endParaRPr lang="en-US" dirty="0"/>
                    </a:p>
                  </a:txBody>
                  <a:tcPr marT="45712" marB="45712"/>
                </a:tc>
                <a:extLst>
                  <a:ext uri="{0D108BD9-81ED-4DB2-BD59-A6C34878D82A}">
                    <a16:rowId xmlns:a16="http://schemas.microsoft.com/office/drawing/2014/main" val="884377137"/>
                  </a:ext>
                </a:extLst>
              </a:tr>
              <a:tr h="0">
                <a:tc>
                  <a:txBody>
                    <a:bodyPr/>
                    <a:lstStyle/>
                    <a:p>
                      <a:r>
                        <a:rPr lang="en-US" sz="1400" dirty="0"/>
                        <a:t>11-21-1079</a:t>
                      </a:r>
                    </a:p>
                  </a:txBody>
                  <a:tcPr marT="45712" marB="45712"/>
                </a:tc>
                <a:tc>
                  <a:txBody>
                    <a:bodyPr/>
                    <a:lstStyle/>
                    <a:p>
                      <a:r>
                        <a:rPr lang="en-US" sz="1400" dirty="0"/>
                        <a:t>Qi Wang</a:t>
                      </a:r>
                    </a:p>
                  </a:txBody>
                  <a:tcPr marT="45712" marB="45712"/>
                </a:tc>
                <a:tc>
                  <a:txBody>
                    <a:bodyPr/>
                    <a:lstStyle/>
                    <a:p>
                      <a:r>
                        <a:rPr lang="en-US" sz="1400" dirty="0"/>
                        <a:t>Proposed resolutions to 11az LB253 CIDs on LTF Repetition (3)</a:t>
                      </a:r>
                    </a:p>
                  </a:txBody>
                  <a:tcPr marT="45712" marB="45712"/>
                </a:tc>
                <a:tc>
                  <a:txBody>
                    <a:bodyPr/>
                    <a:lstStyle/>
                    <a:p>
                      <a:r>
                        <a:rPr lang="en-US" sz="1400" dirty="0"/>
                        <a:t>CR</a:t>
                      </a:r>
                    </a:p>
                  </a:txBody>
                  <a:tcPr marT="45712" marB="45712"/>
                </a:tc>
                <a:tc>
                  <a:txBody>
                    <a:bodyPr/>
                    <a:lstStyle/>
                    <a:p>
                      <a:r>
                        <a:rPr lang="en-US" sz="1400" dirty="0"/>
                        <a:t>As time permits</a:t>
                      </a:r>
                      <a:endParaRPr lang="en-US" dirty="0"/>
                    </a:p>
                  </a:txBody>
                  <a:tcPr marT="45712" marB="45712"/>
                </a:tc>
                <a:extLst>
                  <a:ext uri="{0D108BD9-81ED-4DB2-BD59-A6C34878D82A}">
                    <a16:rowId xmlns:a16="http://schemas.microsoft.com/office/drawing/2014/main" val="1622337050"/>
                  </a:ext>
                </a:extLst>
              </a:tr>
              <a:tr h="0">
                <a:tc>
                  <a:txBody>
                    <a:bodyPr/>
                    <a:lstStyle/>
                    <a:p>
                      <a:r>
                        <a:rPr lang="en-US" sz="1400" strike="noStrike" dirty="0"/>
                        <a:t>11-21-1080</a:t>
                      </a:r>
                      <a:endParaRPr lang="en-US" sz="16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Proposed resolution to 11az LB253 CID-5457 (1)</a:t>
                      </a:r>
                    </a:p>
                  </a:txBody>
                  <a:tcPr marT="45712" marB="45712"/>
                </a:tc>
                <a:tc>
                  <a:txBody>
                    <a:bodyPr/>
                    <a:lstStyle/>
                    <a:p>
                      <a:r>
                        <a:rPr lang="en-US" sz="1400" strike="noStrike" dirty="0"/>
                        <a:t>CR</a:t>
                      </a:r>
                    </a:p>
                  </a:txBody>
                  <a:tcPr marT="45712" marB="45712"/>
                </a:tc>
                <a:tc>
                  <a:txBody>
                    <a:bodyPr/>
                    <a:lstStyle/>
                    <a:p>
                      <a:r>
                        <a:rPr lang="en-US" sz="1400" dirty="0"/>
                        <a:t>As time permits</a:t>
                      </a:r>
                      <a:endParaRPr lang="en-US" sz="1200" dirty="0"/>
                    </a:p>
                  </a:txBody>
                  <a:tcPr marT="45712" marB="45712"/>
                </a:tc>
                <a:extLst>
                  <a:ext uri="{0D108BD9-81ED-4DB2-BD59-A6C34878D82A}">
                    <a16:rowId xmlns:a16="http://schemas.microsoft.com/office/drawing/2014/main" val="1495504825"/>
                  </a:ext>
                </a:extLst>
              </a:tr>
              <a:tr h="0">
                <a:tc>
                  <a:txBody>
                    <a:bodyPr/>
                    <a:lstStyle/>
                    <a:p>
                      <a:endParaRPr lang="en-US" sz="14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strike="noStrike" dirty="0"/>
                    </a:p>
                  </a:txBody>
                  <a:tcPr marT="45712" marB="45712"/>
                </a:tc>
                <a:tc>
                  <a:txBody>
                    <a:bodyPr/>
                    <a:lstStyle/>
                    <a:p>
                      <a:endParaRPr lang="en-US" sz="1400" strike="noStrike" dirty="0"/>
                    </a:p>
                  </a:txBody>
                  <a:tcPr marT="45712" marB="45712"/>
                </a:tc>
                <a:tc>
                  <a:txBody>
                    <a:bodyPr/>
                    <a:lstStyle/>
                    <a:p>
                      <a:endParaRPr lang="en-US" dirty="0"/>
                    </a:p>
                  </a:txBody>
                  <a:tcPr marT="45712" marB="45712"/>
                </a:tc>
                <a:extLst>
                  <a:ext uri="{0D108BD9-81ED-4DB2-BD59-A6C34878D82A}">
                    <a16:rowId xmlns:a16="http://schemas.microsoft.com/office/drawing/2014/main" val="2960173387"/>
                  </a:ext>
                </a:extLst>
              </a:tr>
            </a:tbl>
          </a:graphicData>
        </a:graphic>
      </p:graphicFrame>
    </p:spTree>
    <p:extLst>
      <p:ext uri="{BB962C8B-B14F-4D97-AF65-F5344CB8AC3E}">
        <p14:creationId xmlns:p14="http://schemas.microsoft.com/office/powerpoint/2010/main" val="233671852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0185483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2262025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July 13</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(5min)</a:t>
            </a:r>
          </a:p>
          <a:p>
            <a:pPr algn="just">
              <a:spcBef>
                <a:spcPct val="20000"/>
              </a:spcBef>
              <a:buFontTx/>
              <a:buChar char="•"/>
            </a:pPr>
            <a:r>
              <a:rPr lang="en-US" altLang="en-US" sz="1800" b="0" dirty="0"/>
              <a:t>Review submissions – as needed (next slide)</a:t>
            </a:r>
          </a:p>
          <a:p>
            <a:pPr algn="just">
              <a:spcBef>
                <a:spcPct val="20000"/>
              </a:spcBef>
              <a:buFontTx/>
              <a:buChar char="•"/>
            </a:pPr>
            <a:r>
              <a:rPr lang="en-US" altLang="en-US" sz="1800" b="0" dirty="0"/>
              <a:t>Group comment resolution (11-21-1084/11-21-1135) – as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90517938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July 12</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406655108"/>
              </p:ext>
            </p:extLst>
          </p:nvPr>
        </p:nvGraphicFramePr>
        <p:xfrm>
          <a:off x="914401" y="1260086"/>
          <a:ext cx="10460567" cy="374888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3384376">
                  <a:extLst>
                    <a:ext uri="{9D8B030D-6E8A-4147-A177-3AD203B41FA5}">
                      <a16:colId xmlns:a16="http://schemas.microsoft.com/office/drawing/2014/main" val="20002"/>
                    </a:ext>
                  </a:extLst>
                </a:gridCol>
                <a:gridCol w="1872208">
                  <a:extLst>
                    <a:ext uri="{9D8B030D-6E8A-4147-A177-3AD203B41FA5}">
                      <a16:colId xmlns:a16="http://schemas.microsoft.com/office/drawing/2014/main" val="20003"/>
                    </a:ext>
                  </a:extLst>
                </a:gridCol>
                <a:gridCol w="2110616">
                  <a:extLst>
                    <a:ext uri="{9D8B030D-6E8A-4147-A177-3AD203B41FA5}">
                      <a16:colId xmlns:a16="http://schemas.microsoft.com/office/drawing/2014/main" val="1828652915"/>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11-21-880</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152392">
                <a:tc>
                  <a:txBody>
                    <a:bodyPr/>
                    <a:lstStyle/>
                    <a:p>
                      <a:r>
                        <a:rPr lang="en-US" sz="1400" strike="noStrike" dirty="0"/>
                        <a:t>11-21-1080</a:t>
                      </a:r>
                      <a:endParaRPr lang="en-US" sz="16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Proposed resolution to 11az LB253 CID-5457 (1)</a:t>
                      </a:r>
                    </a:p>
                  </a:txBody>
                  <a:tcPr marT="45712" marB="45712"/>
                </a:tc>
                <a:tc>
                  <a:txBody>
                    <a:bodyPr/>
                    <a:lstStyle/>
                    <a:p>
                      <a:r>
                        <a:rPr lang="en-US" sz="1400" strike="noStrike" dirty="0"/>
                        <a:t>CR</a:t>
                      </a:r>
                    </a:p>
                  </a:txBody>
                  <a:tcPr marT="45712" marB="45712"/>
                </a:tc>
                <a:tc>
                  <a:txBody>
                    <a:bodyPr/>
                    <a:lstStyle/>
                    <a:p>
                      <a:r>
                        <a:rPr lang="en-US" sz="1400" dirty="0"/>
                        <a:t>As time permits</a:t>
                      </a:r>
                      <a:endParaRPr lang="en-US" sz="1200" dirty="0"/>
                    </a:p>
                  </a:txBody>
                  <a:tcPr marT="45712" marB="45712"/>
                </a:tc>
                <a:extLst>
                  <a:ext uri="{0D108BD9-81ED-4DB2-BD59-A6C34878D82A}">
                    <a16:rowId xmlns:a16="http://schemas.microsoft.com/office/drawing/2014/main" val="10007"/>
                  </a:ext>
                </a:extLst>
              </a:tr>
              <a:tr h="0">
                <a:tc>
                  <a:txBody>
                    <a:bodyPr/>
                    <a:lstStyle/>
                    <a:p>
                      <a:r>
                        <a:rPr lang="en-US" sz="1400" strike="noStrike" dirty="0"/>
                        <a:t>11-21-1070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LB253 resolution to CID set5</a:t>
                      </a:r>
                    </a:p>
                  </a:txBody>
                  <a:tcPr marT="45712" marB="45712"/>
                </a:tc>
                <a:tc>
                  <a:txBody>
                    <a:bodyPr/>
                    <a:lstStyle/>
                    <a:p>
                      <a:r>
                        <a:rPr lang="en-US" sz="1400" strike="noStrike" dirty="0"/>
                        <a:t>CR</a:t>
                      </a:r>
                    </a:p>
                  </a:txBody>
                  <a:tcPr marT="45712" marB="45712"/>
                </a:tc>
                <a:tc>
                  <a:txBody>
                    <a:bodyPr/>
                    <a:lstStyle/>
                    <a:p>
                      <a:r>
                        <a:rPr lang="en-US" sz="1400" dirty="0"/>
                        <a:t>35 min</a:t>
                      </a:r>
                      <a:endParaRPr lang="en-US" dirty="0"/>
                    </a:p>
                  </a:txBody>
                  <a:tcPr marT="45712" marB="45712"/>
                </a:tc>
                <a:extLst>
                  <a:ext uri="{0D108BD9-81ED-4DB2-BD59-A6C34878D82A}">
                    <a16:rowId xmlns:a16="http://schemas.microsoft.com/office/drawing/2014/main" val="10009"/>
                  </a:ext>
                </a:extLst>
              </a:tr>
              <a:tr h="0">
                <a:tc>
                  <a:txBody>
                    <a:bodyPr/>
                    <a:lstStyle/>
                    <a:p>
                      <a:r>
                        <a:rPr lang="en-US" sz="1400" strike="noStrike" dirty="0"/>
                        <a:t>11-21-1084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July LB253 Group CR</a:t>
                      </a:r>
                    </a:p>
                  </a:txBody>
                  <a:tcPr marT="45712" marB="45712"/>
                </a:tc>
                <a:tc>
                  <a:txBody>
                    <a:bodyPr/>
                    <a:lstStyle/>
                    <a:p>
                      <a:r>
                        <a:rPr lang="en-US" sz="1400" strike="noStrike" dirty="0"/>
                        <a:t>CR</a:t>
                      </a:r>
                    </a:p>
                  </a:txBody>
                  <a:tcPr marT="45712" marB="45712"/>
                </a:tc>
                <a:tc>
                  <a:txBody>
                    <a:bodyPr/>
                    <a:lstStyle/>
                    <a:p>
                      <a:r>
                        <a:rPr lang="en-US" sz="1400" dirty="0"/>
                        <a:t>As time permits</a:t>
                      </a:r>
                      <a:endParaRPr lang="en-US" dirty="0"/>
                    </a:p>
                  </a:txBody>
                  <a:tcPr marT="45712" marB="45712"/>
                </a:tc>
                <a:extLst>
                  <a:ext uri="{0D108BD9-81ED-4DB2-BD59-A6C34878D82A}">
                    <a16:rowId xmlns:a16="http://schemas.microsoft.com/office/drawing/2014/main" val="884377137"/>
                  </a:ext>
                </a:extLst>
              </a:tr>
              <a:tr h="0">
                <a:tc>
                  <a:txBody>
                    <a:bodyPr/>
                    <a:lstStyle/>
                    <a:p>
                      <a:r>
                        <a:rPr lang="en-US" sz="1400" dirty="0"/>
                        <a:t>11-21-1079</a:t>
                      </a:r>
                    </a:p>
                  </a:txBody>
                  <a:tcPr marT="45712" marB="45712"/>
                </a:tc>
                <a:tc>
                  <a:txBody>
                    <a:bodyPr/>
                    <a:lstStyle/>
                    <a:p>
                      <a:r>
                        <a:rPr lang="en-US" sz="1400" dirty="0"/>
                        <a:t>Qi Wang</a:t>
                      </a:r>
                    </a:p>
                  </a:txBody>
                  <a:tcPr marT="45712" marB="45712"/>
                </a:tc>
                <a:tc>
                  <a:txBody>
                    <a:bodyPr/>
                    <a:lstStyle/>
                    <a:p>
                      <a:r>
                        <a:rPr lang="en-US" sz="1400" dirty="0"/>
                        <a:t>Proposed resolutions to 11az LB253 CIDs on LTF Repetition (3)</a:t>
                      </a:r>
                    </a:p>
                  </a:txBody>
                  <a:tcPr marT="45712" marB="45712"/>
                </a:tc>
                <a:tc>
                  <a:txBody>
                    <a:bodyPr/>
                    <a:lstStyle/>
                    <a:p>
                      <a:r>
                        <a:rPr lang="en-US" sz="1400" dirty="0"/>
                        <a:t>CR</a:t>
                      </a:r>
                    </a:p>
                  </a:txBody>
                  <a:tcPr marT="45712" marB="45712"/>
                </a:tc>
                <a:tc>
                  <a:txBody>
                    <a:bodyPr/>
                    <a:lstStyle/>
                    <a:p>
                      <a:pPr rtl="0"/>
                      <a:r>
                        <a:rPr lang="en-US" sz="1400" dirty="0"/>
                        <a:t>20 min</a:t>
                      </a:r>
                      <a:endParaRPr lang="en-US" dirty="0"/>
                    </a:p>
                  </a:txBody>
                  <a:tcPr marT="45712" marB="45712"/>
                </a:tc>
                <a:extLst>
                  <a:ext uri="{0D108BD9-81ED-4DB2-BD59-A6C34878D82A}">
                    <a16:rowId xmlns:a16="http://schemas.microsoft.com/office/drawing/2014/main" val="1622337050"/>
                  </a:ext>
                </a:extLst>
              </a:tr>
              <a:tr h="0">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extLst>
                  <a:ext uri="{0D108BD9-81ED-4DB2-BD59-A6C34878D82A}">
                    <a16:rowId xmlns:a16="http://schemas.microsoft.com/office/drawing/2014/main" val="1495504825"/>
                  </a:ext>
                </a:extLst>
              </a:tr>
              <a:tr h="0">
                <a:tc>
                  <a:txBody>
                    <a:bodyPr/>
                    <a:lstStyle/>
                    <a:p>
                      <a:endParaRPr lang="en-US" sz="14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strike="noStrike" dirty="0"/>
                    </a:p>
                  </a:txBody>
                  <a:tcPr marT="45712" marB="45712"/>
                </a:tc>
                <a:tc>
                  <a:txBody>
                    <a:bodyPr/>
                    <a:lstStyle/>
                    <a:p>
                      <a:endParaRPr lang="en-US" sz="1400" strike="noStrike" dirty="0"/>
                    </a:p>
                  </a:txBody>
                  <a:tcPr marT="45712" marB="45712"/>
                </a:tc>
                <a:tc>
                  <a:txBody>
                    <a:bodyPr/>
                    <a:lstStyle/>
                    <a:p>
                      <a:endParaRPr lang="en-US" dirty="0"/>
                    </a:p>
                  </a:txBody>
                  <a:tcPr marT="45712" marB="45712"/>
                </a:tc>
                <a:extLst>
                  <a:ext uri="{0D108BD9-81ED-4DB2-BD59-A6C34878D82A}">
                    <a16:rowId xmlns:a16="http://schemas.microsoft.com/office/drawing/2014/main" val="2960173387"/>
                  </a:ext>
                </a:extLst>
              </a:tr>
              <a:tr h="0">
                <a:tc>
                  <a:txBody>
                    <a:bodyPr/>
                    <a:lstStyle/>
                    <a:p>
                      <a:endParaRPr lang="en-US" sz="14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strike="noStrike" dirty="0"/>
                    </a:p>
                  </a:txBody>
                  <a:tcPr marT="45712" marB="45712"/>
                </a:tc>
                <a:tc>
                  <a:txBody>
                    <a:bodyPr/>
                    <a:lstStyle/>
                    <a:p>
                      <a:endParaRPr lang="en-US" sz="1400" strike="noStrike" dirty="0"/>
                    </a:p>
                  </a:txBody>
                  <a:tcPr marT="45712" marB="45712"/>
                </a:tc>
                <a:tc>
                  <a:txBody>
                    <a:bodyPr/>
                    <a:lstStyle/>
                    <a:p>
                      <a:endParaRPr lang="en-US" dirty="0"/>
                    </a:p>
                  </a:txBody>
                  <a:tcPr marT="45712" marB="45712"/>
                </a:tc>
                <a:extLst>
                  <a:ext uri="{0D108BD9-81ED-4DB2-BD59-A6C34878D82A}">
                    <a16:rowId xmlns:a16="http://schemas.microsoft.com/office/drawing/2014/main" val="3784189159"/>
                  </a:ext>
                </a:extLst>
              </a:tr>
              <a:tr h="0">
                <a:tc>
                  <a:txBody>
                    <a:bodyPr/>
                    <a:lstStyle/>
                    <a:p>
                      <a:endParaRPr lang="en-US" sz="14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strike="noStrike" dirty="0"/>
                    </a:p>
                  </a:txBody>
                  <a:tcPr marT="45712" marB="45712"/>
                </a:tc>
                <a:tc>
                  <a:txBody>
                    <a:bodyPr/>
                    <a:lstStyle/>
                    <a:p>
                      <a:endParaRPr lang="en-US" sz="1400" strike="noStrike" dirty="0"/>
                    </a:p>
                  </a:txBody>
                  <a:tcPr marT="45712" marB="45712"/>
                </a:tc>
                <a:tc>
                  <a:txBody>
                    <a:bodyPr/>
                    <a:lstStyle/>
                    <a:p>
                      <a:endParaRPr lang="en-US" dirty="0"/>
                    </a:p>
                  </a:txBody>
                  <a:tcPr marT="45712" marB="45712"/>
                </a:tc>
                <a:extLst>
                  <a:ext uri="{0D108BD9-81ED-4DB2-BD59-A6C34878D82A}">
                    <a16:rowId xmlns:a16="http://schemas.microsoft.com/office/drawing/2014/main" val="98245922"/>
                  </a:ext>
                </a:extLst>
              </a:tr>
            </a:tbl>
          </a:graphicData>
        </a:graphic>
      </p:graphicFrame>
    </p:spTree>
    <p:extLst>
      <p:ext uri="{BB962C8B-B14F-4D97-AF65-F5344CB8AC3E}">
        <p14:creationId xmlns:p14="http://schemas.microsoft.com/office/powerpoint/2010/main" val="347281071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27364524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92224182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July 14</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(5min)</a:t>
            </a:r>
          </a:p>
          <a:p>
            <a:pPr algn="just">
              <a:spcBef>
                <a:spcPct val="20000"/>
              </a:spcBef>
              <a:buFontTx/>
              <a:buChar char="•"/>
            </a:pPr>
            <a:r>
              <a:rPr lang="en-US" altLang="en-US" sz="1800" b="0" dirty="0"/>
              <a:t>Review LB253 and MDR status (5min) - Roy</a:t>
            </a:r>
          </a:p>
          <a:p>
            <a:pPr algn="just">
              <a:spcBef>
                <a:spcPct val="20000"/>
              </a:spcBef>
              <a:buFontTx/>
              <a:buChar char="•"/>
            </a:pPr>
            <a:r>
              <a:rPr lang="en-US" altLang="en-US" sz="1800" b="0" dirty="0"/>
              <a:t>Review submissions – as needed (next slide)</a:t>
            </a:r>
          </a:p>
          <a:p>
            <a:pPr lvl="1" algn="just">
              <a:spcBef>
                <a:spcPct val="20000"/>
              </a:spcBef>
              <a:buFontTx/>
              <a:buChar char="•"/>
            </a:pPr>
            <a:r>
              <a:rPr lang="en-US" altLang="en-US" sz="1400" dirty="0"/>
              <a:t>As per order in next slide</a:t>
            </a:r>
            <a:endParaRPr lang="en-US" altLang="en-US" sz="1400" b="0" dirty="0"/>
          </a:p>
          <a:p>
            <a:pPr algn="just">
              <a:spcBef>
                <a:spcPct val="20000"/>
              </a:spcBef>
              <a:buFontTx/>
              <a:buChar char="•"/>
            </a:pPr>
            <a:r>
              <a:rPr lang="en-US" altLang="en-US" sz="1800" b="0" dirty="0"/>
              <a:t>Group comment resolution (11-21-1084/11-21-1135) – as time permits (remaining CIDs).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907945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a:buFont typeface="Arial" panose="020B0604020202020204" pitchFamily="34" charset="0"/>
              <a:buChar char="•"/>
            </a:pPr>
            <a:r>
              <a:rPr lang="en-US" sz="2000" dirty="0"/>
              <a:t>Registration for the July 802 electronic plenary session</a:t>
            </a:r>
          </a:p>
          <a:p>
            <a:pPr marL="457200" lvl="1" indent="0"/>
            <a:r>
              <a:rPr lang="en-US" dirty="0"/>
              <a:t>This meeting is part of the July 802 plenary session</a:t>
            </a:r>
          </a:p>
          <a:p>
            <a:pPr marL="457200" lvl="1" indent="0"/>
            <a:r>
              <a:rPr lang="en-US" dirty="0"/>
              <a:t>You must pay the registration fee in order to attend</a:t>
            </a:r>
          </a:p>
          <a:p>
            <a:pPr marL="457200" lvl="1" indent="0"/>
            <a:r>
              <a:rPr lang="en-US" dirty="0"/>
              <a:t>If you have not already done so, you can register </a:t>
            </a:r>
            <a:r>
              <a:rPr lang="en-US" dirty="0">
                <a:hlinkClick r:id="rId2"/>
              </a:rPr>
              <a:t>here</a:t>
            </a:r>
            <a:r>
              <a:rPr lang="en-US" dirty="0"/>
              <a:t> or follow the registration link for this session here </a:t>
            </a:r>
            <a:r>
              <a:rPr lang="en-US" dirty="0">
                <a:hlinkClick r:id="rId3"/>
              </a:rPr>
              <a:t>https://www.ieee802.org/11/Meetings/Meeting_Plan.html</a:t>
            </a:r>
            <a:endParaRPr lang="en-US" dirty="0"/>
          </a:p>
          <a:p>
            <a:pPr marL="457200" lvl="1" indent="0"/>
            <a:r>
              <a:rPr lang="en-US"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357188" indent="-357188">
              <a:buFont typeface="Arial" panose="020B0604020202020204" pitchFamily="34" charset="0"/>
              <a:buChar char="•"/>
            </a:pPr>
            <a:r>
              <a:rPr lang="en-US" altLang="en-US" sz="2000" dirty="0"/>
              <a:t>Attendance:</a:t>
            </a:r>
            <a:endParaRPr lang="en-US" altLang="en-US" sz="2000" dirty="0">
              <a:hlinkClick r:id="rId4"/>
            </a:endParaRPr>
          </a:p>
          <a:p>
            <a:pPr lvl="1"/>
            <a:r>
              <a:rPr lang="en-US" altLang="en-US" sz="1800" dirty="0"/>
              <a:t>Please register by logging to IMAT and register your attendance at </a:t>
            </a:r>
            <a:r>
              <a:rPr lang="en-US" sz="1800" dirty="0">
                <a:hlinkClick r:id="rId5"/>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July 14</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884956391"/>
              </p:ext>
            </p:extLst>
          </p:nvPr>
        </p:nvGraphicFramePr>
        <p:xfrm>
          <a:off x="335361" y="1260086"/>
          <a:ext cx="11039608" cy="3535488"/>
        </p:xfrm>
        <a:graphic>
          <a:graphicData uri="http://schemas.openxmlformats.org/drawingml/2006/table">
            <a:tbl>
              <a:tblPr firstRow="1" bandRow="1">
                <a:tableStyleId>{21E4AEA4-8DFA-4A89-87EB-49C32662AFE0}</a:tableStyleId>
              </a:tblPr>
              <a:tblGrid>
                <a:gridCol w="984780">
                  <a:extLst>
                    <a:ext uri="{9D8B030D-6E8A-4147-A177-3AD203B41FA5}">
                      <a16:colId xmlns:a16="http://schemas.microsoft.com/office/drawing/2014/main" val="20000"/>
                    </a:ext>
                  </a:extLst>
                </a:gridCol>
                <a:gridCol w="1319475">
                  <a:extLst>
                    <a:ext uri="{9D8B030D-6E8A-4147-A177-3AD203B41FA5}">
                      <a16:colId xmlns:a16="http://schemas.microsoft.com/office/drawing/2014/main" val="20001"/>
                    </a:ext>
                  </a:extLst>
                </a:gridCol>
                <a:gridCol w="3960440">
                  <a:extLst>
                    <a:ext uri="{9D8B030D-6E8A-4147-A177-3AD203B41FA5}">
                      <a16:colId xmlns:a16="http://schemas.microsoft.com/office/drawing/2014/main" val="20002"/>
                    </a:ext>
                  </a:extLst>
                </a:gridCol>
                <a:gridCol w="2088232">
                  <a:extLst>
                    <a:ext uri="{9D8B030D-6E8A-4147-A177-3AD203B41FA5}">
                      <a16:colId xmlns:a16="http://schemas.microsoft.com/office/drawing/2014/main" val="20003"/>
                    </a:ext>
                  </a:extLst>
                </a:gridCol>
                <a:gridCol w="2686681">
                  <a:extLst>
                    <a:ext uri="{9D8B030D-6E8A-4147-A177-3AD203B41FA5}">
                      <a16:colId xmlns:a16="http://schemas.microsoft.com/office/drawing/2014/main" val="1828652915"/>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200" kern="1200" dirty="0">
                          <a:solidFill>
                            <a:schemeClr val="dk1"/>
                          </a:solidFill>
                          <a:latin typeface="+mn-lt"/>
                          <a:ea typeface="+mn-ea"/>
                          <a:cs typeface="+mn-cs"/>
                        </a:rPr>
                        <a:t>11-21-880</a:t>
                      </a:r>
                    </a:p>
                  </a:txBody>
                  <a:tcPr marT="45712" marB="45712"/>
                </a:tc>
                <a:tc>
                  <a:txBody>
                    <a:bodyPr/>
                    <a:lstStyle/>
                    <a:p>
                      <a:r>
                        <a:rPr lang="en-US" sz="1200" kern="1200" dirty="0">
                          <a:solidFill>
                            <a:schemeClr val="dk1"/>
                          </a:solidFill>
                          <a:latin typeface="+mn-lt"/>
                          <a:ea typeface="+mn-ea"/>
                          <a:cs typeface="+mn-cs"/>
                        </a:rPr>
                        <a:t>Jonathan Segev</a:t>
                      </a:r>
                    </a:p>
                  </a:txBody>
                  <a:tcPr marT="45712" marB="45712"/>
                </a:tc>
                <a:tc>
                  <a:txBody>
                    <a:bodyPr/>
                    <a:lstStyle/>
                    <a:p>
                      <a:r>
                        <a:rPr lang="en-US" sz="1200" kern="1200" dirty="0">
                          <a:solidFill>
                            <a:schemeClr val="dk1"/>
                          </a:solidFill>
                          <a:latin typeface="+mn-lt"/>
                          <a:ea typeface="+mn-ea"/>
                          <a:cs typeface="+mn-cs"/>
                        </a:rPr>
                        <a:t>Agenda slide deck</a:t>
                      </a:r>
                    </a:p>
                  </a:txBody>
                  <a:tcPr marT="45712" marB="45712"/>
                </a:tc>
                <a:tc>
                  <a:txBody>
                    <a:bodyPr/>
                    <a:lstStyle/>
                    <a:p>
                      <a:r>
                        <a:rPr lang="en-US" sz="1200" kern="1200" dirty="0">
                          <a:solidFill>
                            <a:schemeClr val="dk1"/>
                          </a:solidFill>
                          <a:latin typeface="+mn-lt"/>
                          <a:ea typeface="+mn-ea"/>
                          <a:cs typeface="+mn-cs"/>
                        </a:rPr>
                        <a:t>agenda</a:t>
                      </a:r>
                    </a:p>
                  </a:txBody>
                  <a:tcPr marT="45712" marB="45712"/>
                </a:tc>
                <a:tc>
                  <a:txBody>
                    <a:bodyPr/>
                    <a:lstStyle/>
                    <a:p>
                      <a:r>
                        <a:rPr lang="en-US" sz="12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200" strike="noStrike" dirty="0"/>
                        <a:t>11-21-1084/</a:t>
                      </a:r>
                    </a:p>
                    <a:p>
                      <a:r>
                        <a:rPr lang="en-US" sz="1200" strike="noStrike" dirty="0"/>
                        <a:t>11-21-1139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July LB253 Group CR</a:t>
                      </a:r>
                    </a:p>
                  </a:txBody>
                  <a:tcPr marT="45712" marB="45712"/>
                </a:tc>
                <a:tc>
                  <a:txBody>
                    <a:bodyPr/>
                    <a:lstStyle/>
                    <a:p>
                      <a:r>
                        <a:rPr lang="en-US" sz="1200" strike="noStrike" dirty="0"/>
                        <a:t>CR</a:t>
                      </a:r>
                    </a:p>
                  </a:txBody>
                  <a:tcPr marT="45712" marB="45712"/>
                </a:tc>
                <a:tc>
                  <a:txBody>
                    <a:bodyPr/>
                    <a:lstStyle/>
                    <a:p>
                      <a:r>
                        <a:rPr lang="en-US" sz="1200" dirty="0"/>
                        <a:t>For motion</a:t>
                      </a:r>
                    </a:p>
                  </a:txBody>
                  <a:tcPr marT="45712" marB="45712"/>
                </a:tc>
                <a:extLst>
                  <a:ext uri="{0D108BD9-81ED-4DB2-BD59-A6C34878D82A}">
                    <a16:rowId xmlns:a16="http://schemas.microsoft.com/office/drawing/2014/main" val="884377137"/>
                  </a:ext>
                </a:extLst>
              </a:tr>
              <a:tr h="0">
                <a:tc>
                  <a:txBody>
                    <a:bodyPr/>
                    <a:lstStyle/>
                    <a:p>
                      <a:r>
                        <a:rPr lang="en-US" sz="1200" dirty="0"/>
                        <a:t>11-21-1155</a:t>
                      </a:r>
                    </a:p>
                  </a:txBody>
                  <a:tcPr marT="45712" marB="45712"/>
                </a:tc>
                <a:tc>
                  <a:txBody>
                    <a:bodyPr/>
                    <a:lstStyle/>
                    <a:p>
                      <a:r>
                        <a:rPr lang="en-US" sz="1200" dirty="0"/>
                        <a:t>Youhan Kim</a:t>
                      </a:r>
                    </a:p>
                  </a:txBody>
                  <a:tcPr marT="45712" marB="45712"/>
                </a:tc>
                <a:tc>
                  <a:txBody>
                    <a:bodyPr/>
                    <a:lstStyle/>
                    <a:p>
                      <a:r>
                        <a:rPr lang="en-US" sz="1200" dirty="0"/>
                        <a:t>Misc. comments </a:t>
                      </a:r>
                    </a:p>
                  </a:txBody>
                  <a:tcPr marT="45712" marB="45712"/>
                </a:tc>
                <a:tc>
                  <a:txBody>
                    <a:bodyPr/>
                    <a:lstStyle/>
                    <a:p>
                      <a:r>
                        <a:rPr lang="en-US" sz="1200" dirty="0"/>
                        <a:t>CR (follow up from 1070)</a:t>
                      </a:r>
                    </a:p>
                  </a:txBody>
                  <a:tcPr marT="45712" marB="45712"/>
                </a:tc>
                <a:tc>
                  <a:txBody>
                    <a:bodyPr/>
                    <a:lstStyle/>
                    <a:p>
                      <a:pPr rtl="0"/>
                      <a:r>
                        <a:rPr lang="en-US" sz="1200" dirty="0"/>
                        <a:t>CR – 20min</a:t>
                      </a:r>
                    </a:p>
                  </a:txBody>
                  <a:tcPr marT="45712" marB="45712"/>
                </a:tc>
                <a:extLst>
                  <a:ext uri="{0D108BD9-81ED-4DB2-BD59-A6C34878D82A}">
                    <a16:rowId xmlns:a16="http://schemas.microsoft.com/office/drawing/2014/main" val="1622337050"/>
                  </a:ext>
                </a:extLst>
              </a:tr>
              <a:tr h="0">
                <a:tc>
                  <a:txBody>
                    <a:bodyPr/>
                    <a:lstStyle/>
                    <a:p>
                      <a:r>
                        <a:rPr lang="en-US" sz="1200" strike="noStrike" dirty="0"/>
                        <a:t>11-21-1113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LB253 Passive TB Ranging CR - Part IV (6)</a:t>
                      </a:r>
                    </a:p>
                  </a:txBody>
                  <a:tcPr marT="45712" marB="45712"/>
                </a:tc>
                <a:tc>
                  <a:txBody>
                    <a:bodyPr/>
                    <a:lstStyle/>
                    <a:p>
                      <a:r>
                        <a:rPr lang="en-US" sz="1200" strike="noStrike" dirty="0"/>
                        <a:t>CR</a:t>
                      </a:r>
                    </a:p>
                  </a:txBody>
                  <a:tcPr marT="45712" marB="45712"/>
                </a:tc>
                <a:tc>
                  <a:txBody>
                    <a:bodyPr/>
                    <a:lstStyle/>
                    <a:p>
                      <a:r>
                        <a:rPr lang="en-US" sz="1200" dirty="0"/>
                        <a:t>45min</a:t>
                      </a:r>
                    </a:p>
                  </a:txBody>
                  <a:tcPr marT="45712" marB="45712"/>
                </a:tc>
                <a:extLst>
                  <a:ext uri="{0D108BD9-81ED-4DB2-BD59-A6C34878D82A}">
                    <a16:rowId xmlns:a16="http://schemas.microsoft.com/office/drawing/2014/main" val="1495504825"/>
                  </a:ext>
                </a:extLst>
              </a:tr>
              <a:tr h="0">
                <a:tc>
                  <a:txBody>
                    <a:bodyPr/>
                    <a:lstStyle/>
                    <a:p>
                      <a:r>
                        <a:rPr lang="en-US" sz="1200" strike="noStrike" dirty="0"/>
                        <a:t>11-21-1112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LB253 Passive TB Ranging MLME CR (1)</a:t>
                      </a:r>
                    </a:p>
                  </a:txBody>
                  <a:tcPr marT="45712" marB="45712"/>
                </a:tc>
                <a:tc>
                  <a:txBody>
                    <a:bodyPr/>
                    <a:lstStyle/>
                    <a:p>
                      <a:r>
                        <a:rPr lang="en-US" sz="1200" strike="noStrike" dirty="0"/>
                        <a:t>CR</a:t>
                      </a:r>
                    </a:p>
                  </a:txBody>
                  <a:tcPr marT="45712" marB="45712"/>
                </a:tc>
                <a:tc>
                  <a:txBody>
                    <a:bodyPr/>
                    <a:lstStyle/>
                    <a:p>
                      <a:r>
                        <a:rPr lang="en-US" sz="1200" dirty="0"/>
                        <a:t>15 min</a:t>
                      </a:r>
                    </a:p>
                  </a:txBody>
                  <a:tcPr marT="45712" marB="45712"/>
                </a:tc>
                <a:extLst>
                  <a:ext uri="{0D108BD9-81ED-4DB2-BD59-A6C34878D82A}">
                    <a16:rowId xmlns:a16="http://schemas.microsoft.com/office/drawing/2014/main" val="2960173387"/>
                  </a:ext>
                </a:extLst>
              </a:tr>
              <a:tr h="0">
                <a:tc>
                  <a:txBody>
                    <a:bodyPr/>
                    <a:lstStyle/>
                    <a:p>
                      <a:r>
                        <a:rPr lang="en-US" sz="1200" dirty="0"/>
                        <a:t>11-21-1156</a:t>
                      </a:r>
                    </a:p>
                  </a:txBody>
                  <a:tcPr marT="45712" marB="45712"/>
                </a:tc>
                <a:tc>
                  <a:txBody>
                    <a:bodyPr/>
                    <a:lstStyle/>
                    <a:p>
                      <a:r>
                        <a:rPr lang="en-US" sz="1200" dirty="0"/>
                        <a:t>Assaf Kasher </a:t>
                      </a:r>
                    </a:p>
                  </a:txBody>
                  <a:tcPr marT="45712" marB="45712"/>
                </a:tc>
                <a:tc>
                  <a:txBody>
                    <a:bodyPr/>
                    <a:lstStyle/>
                    <a:p>
                      <a:r>
                        <a:rPr lang="en-US" sz="1200" dirty="0"/>
                        <a:t>LB253 Resolution to CIDs set6</a:t>
                      </a:r>
                    </a:p>
                  </a:txBody>
                  <a:tcPr marT="45712" marB="45712"/>
                </a:tc>
                <a:tc>
                  <a:txBody>
                    <a:bodyPr/>
                    <a:lstStyle/>
                    <a:p>
                      <a:r>
                        <a:rPr lang="en-US" sz="1200" dirty="0"/>
                        <a:t>CR</a:t>
                      </a:r>
                    </a:p>
                  </a:txBody>
                  <a:tcPr marT="45712" marB="45712"/>
                </a:tc>
                <a:tc>
                  <a:txBody>
                    <a:bodyPr/>
                    <a:lstStyle/>
                    <a:p>
                      <a:r>
                        <a:rPr lang="en-US" sz="1200" dirty="0"/>
                        <a:t>30 min (as time permits)</a:t>
                      </a:r>
                    </a:p>
                  </a:txBody>
                  <a:tcPr marT="45712" marB="45712"/>
                </a:tc>
                <a:extLst>
                  <a:ext uri="{0D108BD9-81ED-4DB2-BD59-A6C34878D82A}">
                    <a16:rowId xmlns:a16="http://schemas.microsoft.com/office/drawing/2014/main" val="3784189159"/>
                  </a:ext>
                </a:extLst>
              </a:tr>
              <a:tr h="0">
                <a:tc>
                  <a:txBody>
                    <a:bodyPr/>
                    <a:lstStyle/>
                    <a:p>
                      <a:r>
                        <a:rPr lang="en-US" sz="1200" dirty="0"/>
                        <a:t>11-21-1160</a:t>
                      </a:r>
                    </a:p>
                  </a:txBody>
                  <a:tcPr marT="45712" marB="45712"/>
                </a:tc>
                <a:tc>
                  <a:txBody>
                    <a:bodyPr/>
                    <a:lstStyle/>
                    <a:p>
                      <a:r>
                        <a:rPr lang="en-US" sz="1200" dirty="0"/>
                        <a:t>Erik Lindskog</a:t>
                      </a:r>
                    </a:p>
                  </a:txBody>
                  <a:tcPr marT="45712" marB="45712"/>
                </a:tc>
                <a:tc>
                  <a:txBody>
                    <a:bodyPr/>
                    <a:lstStyle/>
                    <a:p>
                      <a:r>
                        <a:rPr lang="en-US" sz="1200" dirty="0"/>
                        <a:t>CR for Misc. CIDs part 2 (1)</a:t>
                      </a:r>
                    </a:p>
                  </a:txBody>
                  <a:tcPr marT="45712" marB="45712"/>
                </a:tc>
                <a:tc>
                  <a:txBody>
                    <a:bodyPr/>
                    <a:lstStyle/>
                    <a:p>
                      <a:r>
                        <a:rPr lang="en-US" sz="1200" dirty="0"/>
                        <a:t>CR</a:t>
                      </a:r>
                    </a:p>
                  </a:txBody>
                  <a:tcPr marT="45712" marB="45712"/>
                </a:tc>
                <a:tc>
                  <a:txBody>
                    <a:bodyPr/>
                    <a:lstStyle/>
                    <a:p>
                      <a:r>
                        <a:rPr lang="en-US" sz="1200" dirty="0"/>
                        <a:t>As time permits</a:t>
                      </a:r>
                    </a:p>
                  </a:txBody>
                  <a:tcPr marT="45712" marB="45712"/>
                </a:tc>
                <a:extLst>
                  <a:ext uri="{0D108BD9-81ED-4DB2-BD59-A6C34878D82A}">
                    <a16:rowId xmlns:a16="http://schemas.microsoft.com/office/drawing/2014/main" val="98245922"/>
                  </a:ext>
                </a:extLst>
              </a:tr>
              <a:tr h="0">
                <a:tc>
                  <a:txBody>
                    <a:bodyPr/>
                    <a:lstStyle/>
                    <a:p>
                      <a:r>
                        <a:rPr lang="en-US" sz="1200" strike="noStrike" dirty="0"/>
                        <a:t>11-21-1108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LB253 Phase shift TOA feedback CR (1)</a:t>
                      </a:r>
                    </a:p>
                  </a:txBody>
                  <a:tcPr marT="45712" marB="45712"/>
                </a:tc>
                <a:tc>
                  <a:txBody>
                    <a:bodyPr/>
                    <a:lstStyle/>
                    <a:p>
                      <a:r>
                        <a:rPr lang="en-US" sz="1200" strike="noStrike" dirty="0"/>
                        <a:t>CR</a:t>
                      </a:r>
                    </a:p>
                  </a:txBody>
                  <a:tcPr marT="45712" marB="45712"/>
                </a:tc>
                <a:tc>
                  <a:txBody>
                    <a:bodyPr/>
                    <a:lstStyle/>
                    <a:p>
                      <a:r>
                        <a:rPr lang="en-US" sz="1200" dirty="0"/>
                        <a:t>For next meeting slot.</a:t>
                      </a:r>
                    </a:p>
                  </a:txBody>
                  <a:tcPr marT="45712" marB="45712"/>
                </a:tc>
                <a:extLst>
                  <a:ext uri="{0D108BD9-81ED-4DB2-BD59-A6C34878D82A}">
                    <a16:rowId xmlns:a16="http://schemas.microsoft.com/office/drawing/2014/main" val="2220354451"/>
                  </a:ext>
                </a:extLst>
              </a:tr>
              <a:tr h="0">
                <a:tc>
                  <a:txBody>
                    <a:bodyPr/>
                    <a:lstStyle/>
                    <a:p>
                      <a:r>
                        <a:rPr lang="en-US" sz="1200" strike="noStrike" dirty="0"/>
                        <a:t>11-21-1075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 </a:t>
                      </a:r>
                      <a:r>
                        <a:rPr lang="en-US" sz="1200" strike="noStrike" dirty="0" err="1"/>
                        <a:t>TGaz</a:t>
                      </a:r>
                      <a:r>
                        <a:rPr lang="en-US" sz="1200" strike="noStrike" dirty="0"/>
                        <a:t> Comment Resolution LB253 Parameters - CID 5213</a:t>
                      </a:r>
                    </a:p>
                  </a:txBody>
                  <a:tcPr marT="45712" marB="45712"/>
                </a:tc>
                <a:tc>
                  <a:txBody>
                    <a:bodyPr/>
                    <a:lstStyle/>
                    <a:p>
                      <a:r>
                        <a:rPr lang="en-US" sz="1200" strike="noStrike" dirty="0"/>
                        <a:t>CR</a:t>
                      </a:r>
                    </a:p>
                  </a:txBody>
                  <a:tcPr marT="45712" marB="45712"/>
                </a:tc>
                <a:tc>
                  <a:txBody>
                    <a:bodyPr/>
                    <a:lstStyle/>
                    <a:p>
                      <a:r>
                        <a:rPr lang="en-US" sz="1200" dirty="0"/>
                        <a:t>As time permits</a:t>
                      </a:r>
                    </a:p>
                  </a:txBody>
                  <a:tcPr marT="45712" marB="45712"/>
                </a:tc>
                <a:extLst>
                  <a:ext uri="{0D108BD9-81ED-4DB2-BD59-A6C34878D82A}">
                    <a16:rowId xmlns:a16="http://schemas.microsoft.com/office/drawing/2014/main" val="919020040"/>
                  </a:ext>
                </a:extLst>
              </a:tr>
              <a:tr h="0">
                <a:tc>
                  <a:txBody>
                    <a:bodyPr/>
                    <a:lstStyle/>
                    <a:p>
                      <a:r>
                        <a:rPr lang="en-US" sz="1200" strike="noStrike" dirty="0"/>
                        <a:t>11-21-329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R5 is the MDR committee response to the R5 is R7.</a:t>
                      </a:r>
                    </a:p>
                  </a:txBody>
                  <a:tcPr marT="45712" marB="45712"/>
                </a:tc>
                <a:tc>
                  <a:txBody>
                    <a:bodyPr/>
                    <a:lstStyle/>
                    <a:p>
                      <a:r>
                        <a:rPr lang="en-US" sz="1200" strike="noStrike" dirty="0"/>
                        <a:t>MDR</a:t>
                      </a:r>
                    </a:p>
                  </a:txBody>
                  <a:tcPr marT="45712" marB="45712"/>
                </a:tc>
                <a:tc>
                  <a:txBody>
                    <a:bodyPr/>
                    <a:lstStyle/>
                    <a:p>
                      <a:r>
                        <a:rPr lang="en-US" sz="1200" dirty="0"/>
                        <a:t>Targeting Fri. meeting for motion</a:t>
                      </a:r>
                    </a:p>
                  </a:txBody>
                  <a:tcPr marT="45712" marB="45712"/>
                </a:tc>
                <a:extLst>
                  <a:ext uri="{0D108BD9-81ED-4DB2-BD59-A6C34878D82A}">
                    <a16:rowId xmlns:a16="http://schemas.microsoft.com/office/drawing/2014/main" val="2118040075"/>
                  </a:ext>
                </a:extLst>
              </a:tr>
              <a:tr h="0">
                <a:tc>
                  <a:txBody>
                    <a:bodyPr/>
                    <a:lstStyle/>
                    <a:p>
                      <a:r>
                        <a:rPr lang="en-US" sz="1200" strike="noStrike" dirty="0"/>
                        <a:t>11-21-1161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Proposed resolution to 11az LB253 CID 5424 and 5425</a:t>
                      </a:r>
                    </a:p>
                  </a:txBody>
                  <a:tcPr marT="45712" marB="45712"/>
                </a:tc>
                <a:tc>
                  <a:txBody>
                    <a:bodyPr/>
                    <a:lstStyle/>
                    <a:p>
                      <a:r>
                        <a:rPr lang="en-US" sz="1200" strike="noStrike" dirty="0"/>
                        <a:t>CR</a:t>
                      </a:r>
                    </a:p>
                  </a:txBody>
                  <a:tcPr marT="45712" marB="45712"/>
                </a:tc>
                <a:tc>
                  <a:txBody>
                    <a:bodyPr/>
                    <a:lstStyle/>
                    <a:p>
                      <a:r>
                        <a:rPr lang="en-US" sz="1200" dirty="0"/>
                        <a:t>As time permits</a:t>
                      </a:r>
                    </a:p>
                  </a:txBody>
                  <a:tcPr marT="45712" marB="45712"/>
                </a:tc>
                <a:extLst>
                  <a:ext uri="{0D108BD9-81ED-4DB2-BD59-A6C34878D82A}">
                    <a16:rowId xmlns:a16="http://schemas.microsoft.com/office/drawing/2014/main" val="776570483"/>
                  </a:ext>
                </a:extLst>
              </a:tr>
            </a:tbl>
          </a:graphicData>
        </a:graphic>
      </p:graphicFrame>
    </p:spTree>
    <p:extLst>
      <p:ext uri="{BB962C8B-B14F-4D97-AF65-F5344CB8AC3E}">
        <p14:creationId xmlns:p14="http://schemas.microsoft.com/office/powerpoint/2010/main" val="314885801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F91C2-63A2-4115-B748-6AD926BFE985}"/>
              </a:ext>
            </a:extLst>
          </p:cNvPr>
          <p:cNvSpPr>
            <a:spLocks noGrp="1"/>
          </p:cNvSpPr>
          <p:nvPr>
            <p:ph type="title"/>
          </p:nvPr>
        </p:nvSpPr>
        <p:spPr/>
        <p:txBody>
          <a:bodyPr/>
          <a:lstStyle/>
          <a:p>
            <a:r>
              <a:rPr lang="en-US" dirty="0"/>
              <a:t>Submission 11-21-1155</a:t>
            </a:r>
          </a:p>
        </p:txBody>
      </p:sp>
      <p:sp>
        <p:nvSpPr>
          <p:cNvPr id="3" name="Content Placeholder 2">
            <a:extLst>
              <a:ext uri="{FF2B5EF4-FFF2-40B4-BE49-F238E27FC236}">
                <a16:creationId xmlns:a16="http://schemas.microsoft.com/office/drawing/2014/main" id="{2E2FA557-F906-4DBF-8C46-0E0FDACEB28C}"/>
              </a:ext>
            </a:extLst>
          </p:cNvPr>
          <p:cNvSpPr>
            <a:spLocks noGrp="1"/>
          </p:cNvSpPr>
          <p:nvPr>
            <p:ph idx="1"/>
          </p:nvPr>
        </p:nvSpPr>
        <p:spPr/>
        <p:txBody>
          <a:bodyPr/>
          <a:lstStyle/>
          <a:p>
            <a:r>
              <a:rPr lang="en-US" dirty="0" err="1"/>
              <a:t>Strawpoll</a:t>
            </a:r>
            <a:endParaRPr lang="en-US" dirty="0"/>
          </a:p>
          <a:p>
            <a:r>
              <a:rPr lang="en-US" dirty="0"/>
              <a:t>Do you support including the following sentence "Hence, the GI duration of each secure HE-LTF has low power since </a:t>
            </a:r>
            <a:r>
              <a:rPr lang="en-US" dirty="0" err="1"/>
              <a:t>Wt</a:t>
            </a:r>
            <a:r>
              <a:rPr lang="en-US" dirty="0"/>
              <a:t> has low value during the GI duration.“?</a:t>
            </a:r>
          </a:p>
          <a:p>
            <a:r>
              <a:rPr lang="en-US" dirty="0"/>
              <a:t>O1) Yes</a:t>
            </a:r>
          </a:p>
          <a:p>
            <a:r>
              <a:rPr lang="en-US" dirty="0"/>
              <a:t>O2) No</a:t>
            </a:r>
          </a:p>
          <a:p>
            <a:r>
              <a:rPr lang="en-US" dirty="0"/>
              <a:t>O3) Abstain</a:t>
            </a:r>
          </a:p>
          <a:p>
            <a:r>
              <a:rPr lang="en-US" dirty="0"/>
              <a:t>Results (Y/N/A): 16/7/7</a:t>
            </a:r>
          </a:p>
        </p:txBody>
      </p:sp>
      <p:sp>
        <p:nvSpPr>
          <p:cNvPr id="4" name="Slide Number Placeholder 3">
            <a:extLst>
              <a:ext uri="{FF2B5EF4-FFF2-40B4-BE49-F238E27FC236}">
                <a16:creationId xmlns:a16="http://schemas.microsoft.com/office/drawing/2014/main" id="{BCA796F7-E1E4-4073-A713-4696CDFD2AAF}"/>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E788C769-1647-472B-8530-24B2123358D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99586B7-535E-49E2-9724-FBD1103F525E}"/>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88154568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10576257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77091939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July 15</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(5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(5min)</a:t>
            </a:r>
          </a:p>
          <a:p>
            <a:pPr algn="just">
              <a:spcBef>
                <a:spcPct val="20000"/>
              </a:spcBef>
              <a:buFontTx/>
              <a:buChar char="•"/>
            </a:pPr>
            <a:r>
              <a:rPr lang="en-US" altLang="en-US" sz="1800" b="0" dirty="0"/>
              <a:t>LB253 progress/status (Roy – 7 min) </a:t>
            </a:r>
          </a:p>
          <a:p>
            <a:pPr lvl="1" algn="just">
              <a:spcBef>
                <a:spcPct val="20000"/>
              </a:spcBef>
              <a:buFontTx/>
              <a:buChar char="•"/>
            </a:pPr>
            <a:r>
              <a:rPr lang="en-US" altLang="en-US" sz="1400" dirty="0"/>
              <a:t>11-21-749r6</a:t>
            </a:r>
          </a:p>
          <a:p>
            <a:pPr lvl="1" algn="just">
              <a:spcBef>
                <a:spcPct val="20000"/>
              </a:spcBef>
              <a:buFontTx/>
              <a:buChar char="•"/>
            </a:pPr>
            <a:r>
              <a:rPr lang="en-US" altLang="en-US" sz="1400" dirty="0"/>
              <a:t>11-21-329r7 (MDR)</a:t>
            </a:r>
            <a:endParaRPr lang="en-US" altLang="en-US" sz="1400" b="0" dirty="0"/>
          </a:p>
          <a:p>
            <a:pPr algn="just">
              <a:spcBef>
                <a:spcPct val="20000"/>
              </a:spcBef>
              <a:buFontTx/>
              <a:buChar char="•"/>
            </a:pPr>
            <a:r>
              <a:rPr lang="en-US" altLang="en-US" sz="1800" b="0" dirty="0"/>
              <a:t>Review submissions – as needed (next slide)</a:t>
            </a:r>
          </a:p>
          <a:p>
            <a:pPr lvl="1" algn="just">
              <a:spcBef>
                <a:spcPct val="20000"/>
              </a:spcBef>
              <a:buFontTx/>
              <a:buChar char="•"/>
            </a:pPr>
            <a:r>
              <a:rPr lang="en-US" altLang="en-US" sz="1400" dirty="0"/>
              <a:t>As per order in next slide</a:t>
            </a:r>
            <a:endParaRPr lang="en-US" altLang="en-US" sz="1400" b="0" dirty="0"/>
          </a:p>
          <a:p>
            <a:pPr algn="just">
              <a:spcBef>
                <a:spcPct val="20000"/>
              </a:spcBef>
              <a:buFontTx/>
              <a:buChar char="•"/>
            </a:pPr>
            <a:r>
              <a:rPr lang="en-US" altLang="en-US" sz="1800" b="0" dirty="0"/>
              <a:t>Group comment resolution (11-21-1084/11-21-1135) – as time permits (remaining CIDs).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83724830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July 15</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072139466"/>
              </p:ext>
            </p:extLst>
          </p:nvPr>
        </p:nvGraphicFramePr>
        <p:xfrm>
          <a:off x="335361" y="1260086"/>
          <a:ext cx="11039608" cy="3809792"/>
        </p:xfrm>
        <a:graphic>
          <a:graphicData uri="http://schemas.openxmlformats.org/drawingml/2006/table">
            <a:tbl>
              <a:tblPr firstRow="1" bandRow="1">
                <a:tableStyleId>{21E4AEA4-8DFA-4A89-87EB-49C32662AFE0}</a:tableStyleId>
              </a:tblPr>
              <a:tblGrid>
                <a:gridCol w="984780">
                  <a:extLst>
                    <a:ext uri="{9D8B030D-6E8A-4147-A177-3AD203B41FA5}">
                      <a16:colId xmlns:a16="http://schemas.microsoft.com/office/drawing/2014/main" val="20000"/>
                    </a:ext>
                  </a:extLst>
                </a:gridCol>
                <a:gridCol w="1319475">
                  <a:extLst>
                    <a:ext uri="{9D8B030D-6E8A-4147-A177-3AD203B41FA5}">
                      <a16:colId xmlns:a16="http://schemas.microsoft.com/office/drawing/2014/main" val="20001"/>
                    </a:ext>
                  </a:extLst>
                </a:gridCol>
                <a:gridCol w="3960440">
                  <a:extLst>
                    <a:ext uri="{9D8B030D-6E8A-4147-A177-3AD203B41FA5}">
                      <a16:colId xmlns:a16="http://schemas.microsoft.com/office/drawing/2014/main" val="20002"/>
                    </a:ext>
                  </a:extLst>
                </a:gridCol>
                <a:gridCol w="2088232">
                  <a:extLst>
                    <a:ext uri="{9D8B030D-6E8A-4147-A177-3AD203B41FA5}">
                      <a16:colId xmlns:a16="http://schemas.microsoft.com/office/drawing/2014/main" val="20003"/>
                    </a:ext>
                  </a:extLst>
                </a:gridCol>
                <a:gridCol w="2686681">
                  <a:extLst>
                    <a:ext uri="{9D8B030D-6E8A-4147-A177-3AD203B41FA5}">
                      <a16:colId xmlns:a16="http://schemas.microsoft.com/office/drawing/2014/main" val="1828652915"/>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200" kern="1200" dirty="0">
                          <a:solidFill>
                            <a:schemeClr val="dk1"/>
                          </a:solidFill>
                          <a:latin typeface="+mn-lt"/>
                          <a:ea typeface="+mn-ea"/>
                          <a:cs typeface="+mn-cs"/>
                        </a:rPr>
                        <a:t>11-21-880</a:t>
                      </a:r>
                    </a:p>
                  </a:txBody>
                  <a:tcPr marT="45712" marB="45712"/>
                </a:tc>
                <a:tc>
                  <a:txBody>
                    <a:bodyPr/>
                    <a:lstStyle/>
                    <a:p>
                      <a:r>
                        <a:rPr lang="en-US" sz="1200" kern="1200" dirty="0">
                          <a:solidFill>
                            <a:schemeClr val="dk1"/>
                          </a:solidFill>
                          <a:latin typeface="+mn-lt"/>
                          <a:ea typeface="+mn-ea"/>
                          <a:cs typeface="+mn-cs"/>
                        </a:rPr>
                        <a:t>Jonathan Segev</a:t>
                      </a:r>
                    </a:p>
                  </a:txBody>
                  <a:tcPr marT="45712" marB="45712"/>
                </a:tc>
                <a:tc>
                  <a:txBody>
                    <a:bodyPr/>
                    <a:lstStyle/>
                    <a:p>
                      <a:r>
                        <a:rPr lang="en-US" sz="1200" kern="1200" dirty="0">
                          <a:solidFill>
                            <a:schemeClr val="dk1"/>
                          </a:solidFill>
                          <a:latin typeface="+mn-lt"/>
                          <a:ea typeface="+mn-ea"/>
                          <a:cs typeface="+mn-cs"/>
                        </a:rPr>
                        <a:t>Agenda slide deck</a:t>
                      </a:r>
                    </a:p>
                  </a:txBody>
                  <a:tcPr marT="45712" marB="45712"/>
                </a:tc>
                <a:tc>
                  <a:txBody>
                    <a:bodyPr/>
                    <a:lstStyle/>
                    <a:p>
                      <a:r>
                        <a:rPr lang="en-US" sz="1200" kern="1200" dirty="0">
                          <a:solidFill>
                            <a:schemeClr val="dk1"/>
                          </a:solidFill>
                          <a:latin typeface="+mn-lt"/>
                          <a:ea typeface="+mn-ea"/>
                          <a:cs typeface="+mn-cs"/>
                        </a:rPr>
                        <a:t>agenda</a:t>
                      </a:r>
                    </a:p>
                  </a:txBody>
                  <a:tcPr marT="45712" marB="45712"/>
                </a:tc>
                <a:tc>
                  <a:txBody>
                    <a:bodyPr/>
                    <a:lstStyle/>
                    <a:p>
                      <a:r>
                        <a:rPr lang="en-US" sz="12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200" strike="noStrike" dirty="0"/>
                        <a:t>11-21-1084/</a:t>
                      </a:r>
                    </a:p>
                    <a:p>
                      <a:r>
                        <a:rPr lang="en-US" sz="1200" strike="noStrike" dirty="0"/>
                        <a:t>11-21-1162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July LB253 Group CR</a:t>
                      </a:r>
                    </a:p>
                  </a:txBody>
                  <a:tcPr marT="45712" marB="45712"/>
                </a:tc>
                <a:tc>
                  <a:txBody>
                    <a:bodyPr/>
                    <a:lstStyle/>
                    <a:p>
                      <a:r>
                        <a:rPr lang="en-US" sz="1200" strike="noStrike" dirty="0"/>
                        <a:t>CR</a:t>
                      </a:r>
                    </a:p>
                  </a:txBody>
                  <a:tcPr marT="45712" marB="45712"/>
                </a:tc>
                <a:tc>
                  <a:txBody>
                    <a:bodyPr/>
                    <a:lstStyle/>
                    <a:p>
                      <a:r>
                        <a:rPr lang="en-US" sz="1200" dirty="0"/>
                        <a:t>As time permits</a:t>
                      </a:r>
                    </a:p>
                  </a:txBody>
                  <a:tcPr marT="45712" marB="45712"/>
                </a:tc>
                <a:extLst>
                  <a:ext uri="{0D108BD9-81ED-4DB2-BD59-A6C34878D82A}">
                    <a16:rowId xmlns:a16="http://schemas.microsoft.com/office/drawing/2014/main" val="884377137"/>
                  </a:ext>
                </a:extLst>
              </a:tr>
              <a:tr h="0">
                <a:tc>
                  <a:txBody>
                    <a:bodyPr/>
                    <a:lstStyle/>
                    <a:p>
                      <a:r>
                        <a:rPr lang="en-US" sz="1200" strike="sngStrike" dirty="0"/>
                        <a:t>11-21-1155</a:t>
                      </a:r>
                    </a:p>
                  </a:txBody>
                  <a:tcPr marT="45712" marB="45712"/>
                </a:tc>
                <a:tc>
                  <a:txBody>
                    <a:bodyPr/>
                    <a:lstStyle/>
                    <a:p>
                      <a:r>
                        <a:rPr lang="en-US" sz="1200" strike="sngStrike" dirty="0"/>
                        <a:t>Youhan Kim</a:t>
                      </a:r>
                    </a:p>
                  </a:txBody>
                  <a:tcPr marT="45712" marB="45712"/>
                </a:tc>
                <a:tc>
                  <a:txBody>
                    <a:bodyPr/>
                    <a:lstStyle/>
                    <a:p>
                      <a:r>
                        <a:rPr lang="en-US" sz="1200" strike="sngStrike" dirty="0"/>
                        <a:t>Misc. comments </a:t>
                      </a:r>
                    </a:p>
                  </a:txBody>
                  <a:tcPr marT="45712" marB="45712"/>
                </a:tc>
                <a:tc>
                  <a:txBody>
                    <a:bodyPr/>
                    <a:lstStyle/>
                    <a:p>
                      <a:r>
                        <a:rPr lang="en-US" sz="1200" strike="sngStrike" dirty="0"/>
                        <a:t>CR (follow up from 1070)</a:t>
                      </a:r>
                    </a:p>
                  </a:txBody>
                  <a:tcPr marT="45712" marB="45712"/>
                </a:tc>
                <a:tc>
                  <a:txBody>
                    <a:bodyPr/>
                    <a:lstStyle/>
                    <a:p>
                      <a:pPr rtl="0"/>
                      <a:r>
                        <a:rPr lang="en-US" sz="1200" strike="sngStrike" dirty="0"/>
                        <a:t>10 min – for motion on remaining CID</a:t>
                      </a:r>
                    </a:p>
                  </a:txBody>
                  <a:tcPr marT="45712" marB="45712"/>
                </a:tc>
                <a:extLst>
                  <a:ext uri="{0D108BD9-81ED-4DB2-BD59-A6C34878D82A}">
                    <a16:rowId xmlns:a16="http://schemas.microsoft.com/office/drawing/2014/main" val="1622337050"/>
                  </a:ext>
                </a:extLst>
              </a:tr>
              <a:tr h="137152">
                <a:tc>
                  <a:txBody>
                    <a:bodyPr/>
                    <a:lstStyle/>
                    <a:p>
                      <a:r>
                        <a:rPr lang="en-US" sz="1200" dirty="0"/>
                        <a:t>11-21-1156</a:t>
                      </a:r>
                    </a:p>
                  </a:txBody>
                  <a:tcPr marT="45712" marB="45712"/>
                </a:tc>
                <a:tc>
                  <a:txBody>
                    <a:bodyPr/>
                    <a:lstStyle/>
                    <a:p>
                      <a:r>
                        <a:rPr lang="en-US" sz="1200" dirty="0"/>
                        <a:t>Assaf Kasher </a:t>
                      </a:r>
                    </a:p>
                  </a:txBody>
                  <a:tcPr marT="45712" marB="45712"/>
                </a:tc>
                <a:tc>
                  <a:txBody>
                    <a:bodyPr/>
                    <a:lstStyle/>
                    <a:p>
                      <a:r>
                        <a:rPr lang="en-US" sz="1200" dirty="0"/>
                        <a:t>LB253 Resolution to CIDs set6</a:t>
                      </a:r>
                    </a:p>
                  </a:txBody>
                  <a:tcPr marT="45712" marB="45712"/>
                </a:tc>
                <a:tc>
                  <a:txBody>
                    <a:bodyPr/>
                    <a:lstStyle/>
                    <a:p>
                      <a:r>
                        <a:rPr lang="en-US" sz="1200" dirty="0"/>
                        <a:t>CR</a:t>
                      </a:r>
                    </a:p>
                  </a:txBody>
                  <a:tcPr marT="45712" marB="45712"/>
                </a:tc>
                <a:tc>
                  <a:txBody>
                    <a:bodyPr/>
                    <a:lstStyle/>
                    <a:p>
                      <a:r>
                        <a:rPr lang="en-US" sz="1200" dirty="0"/>
                        <a:t>40 min </a:t>
                      </a:r>
                    </a:p>
                  </a:txBody>
                  <a:tcPr marT="45712" marB="45712"/>
                </a:tc>
                <a:extLst>
                  <a:ext uri="{0D108BD9-81ED-4DB2-BD59-A6C34878D82A}">
                    <a16:rowId xmlns:a16="http://schemas.microsoft.com/office/drawing/2014/main" val="1495504825"/>
                  </a:ext>
                </a:extLst>
              </a:tr>
              <a:tr h="137152">
                <a:tc>
                  <a:txBody>
                    <a:bodyPr/>
                    <a:lstStyle/>
                    <a:p>
                      <a:r>
                        <a:rPr lang="en-US" sz="1200" strike="noStrike" dirty="0"/>
                        <a:t>11-21-1113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LB253 Passive TB Ranging CR - Part IV (6)</a:t>
                      </a:r>
                    </a:p>
                  </a:txBody>
                  <a:tcPr marT="45712" marB="45712"/>
                </a:tc>
                <a:tc>
                  <a:txBody>
                    <a:bodyPr/>
                    <a:lstStyle/>
                    <a:p>
                      <a:r>
                        <a:rPr lang="en-US" sz="1200" strike="noStrike" dirty="0"/>
                        <a:t>CR</a:t>
                      </a:r>
                    </a:p>
                  </a:txBody>
                  <a:tcPr marT="45712" marB="45712"/>
                </a:tc>
                <a:tc>
                  <a:txBody>
                    <a:bodyPr/>
                    <a:lstStyle/>
                    <a:p>
                      <a:r>
                        <a:rPr lang="en-US" sz="1200" dirty="0"/>
                        <a:t>45min </a:t>
                      </a:r>
                    </a:p>
                  </a:txBody>
                  <a:tcPr marT="45712" marB="45712"/>
                </a:tc>
                <a:extLst>
                  <a:ext uri="{0D108BD9-81ED-4DB2-BD59-A6C34878D82A}">
                    <a16:rowId xmlns:a16="http://schemas.microsoft.com/office/drawing/2014/main" val="1941028176"/>
                  </a:ext>
                </a:extLst>
              </a:tr>
              <a:tr h="0">
                <a:tc>
                  <a:txBody>
                    <a:bodyPr/>
                    <a:lstStyle/>
                    <a:p>
                      <a:r>
                        <a:rPr lang="en-US" sz="1200" strike="noStrike" dirty="0"/>
                        <a:t>11-21-1112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LB253 Passive TB Ranging MLME CR (1)</a:t>
                      </a:r>
                    </a:p>
                  </a:txBody>
                  <a:tcPr marT="45712" marB="45712"/>
                </a:tc>
                <a:tc>
                  <a:txBody>
                    <a:bodyPr/>
                    <a:lstStyle/>
                    <a:p>
                      <a:r>
                        <a:rPr lang="en-US" sz="1200" strike="noStrike" dirty="0"/>
                        <a:t>CR</a:t>
                      </a:r>
                    </a:p>
                  </a:txBody>
                  <a:tcPr marT="45712" marB="45712"/>
                </a:tc>
                <a:tc>
                  <a:txBody>
                    <a:bodyPr/>
                    <a:lstStyle/>
                    <a:p>
                      <a:r>
                        <a:rPr lang="en-US" sz="1200" dirty="0"/>
                        <a:t>15 min  </a:t>
                      </a:r>
                    </a:p>
                  </a:txBody>
                  <a:tcPr marT="45712" marB="45712"/>
                </a:tc>
                <a:extLst>
                  <a:ext uri="{0D108BD9-81ED-4DB2-BD59-A6C34878D82A}">
                    <a16:rowId xmlns:a16="http://schemas.microsoft.com/office/drawing/2014/main" val="2960173387"/>
                  </a:ext>
                </a:extLst>
              </a:tr>
              <a:tr h="0">
                <a:tc>
                  <a:txBody>
                    <a:bodyPr/>
                    <a:lstStyle/>
                    <a:p>
                      <a:r>
                        <a:rPr lang="en-US" sz="1200" dirty="0"/>
                        <a:t>11-21-1162</a:t>
                      </a:r>
                    </a:p>
                  </a:txBody>
                  <a:tcPr marT="45712" marB="45712"/>
                </a:tc>
                <a:tc>
                  <a:txBody>
                    <a:bodyPr/>
                    <a:lstStyle/>
                    <a:p>
                      <a:endParaRPr lang="en-US" sz="1200" dirty="0"/>
                    </a:p>
                  </a:txBody>
                  <a:tcPr marT="45712" marB="45712"/>
                </a:tc>
                <a:tc>
                  <a:txBody>
                    <a:bodyPr/>
                    <a:lstStyle/>
                    <a:p>
                      <a:endParaRPr lang="en-US" sz="1200" dirty="0"/>
                    </a:p>
                  </a:txBody>
                  <a:tcPr marT="45712" marB="45712"/>
                </a:tc>
                <a:tc>
                  <a:txBody>
                    <a:bodyPr/>
                    <a:lstStyle/>
                    <a:p>
                      <a:endParaRPr lang="en-US" sz="1200" dirty="0"/>
                    </a:p>
                  </a:txBody>
                  <a:tcPr marT="45712" marB="45712"/>
                </a:tc>
                <a:tc>
                  <a:txBody>
                    <a:bodyPr/>
                    <a:lstStyle/>
                    <a:p>
                      <a:endParaRPr lang="en-US" sz="1200" dirty="0"/>
                    </a:p>
                  </a:txBody>
                  <a:tcPr marT="45712" marB="45712"/>
                </a:tc>
                <a:extLst>
                  <a:ext uri="{0D108BD9-81ED-4DB2-BD59-A6C34878D82A}">
                    <a16:rowId xmlns:a16="http://schemas.microsoft.com/office/drawing/2014/main" val="3784189159"/>
                  </a:ext>
                </a:extLst>
              </a:tr>
              <a:tr h="0">
                <a:tc>
                  <a:txBody>
                    <a:bodyPr/>
                    <a:lstStyle/>
                    <a:p>
                      <a:r>
                        <a:rPr lang="en-US" sz="1200" dirty="0"/>
                        <a:t>11-21-1160</a:t>
                      </a:r>
                    </a:p>
                  </a:txBody>
                  <a:tcPr marT="45712" marB="45712"/>
                </a:tc>
                <a:tc>
                  <a:txBody>
                    <a:bodyPr/>
                    <a:lstStyle/>
                    <a:p>
                      <a:r>
                        <a:rPr lang="en-US" sz="1200" dirty="0"/>
                        <a:t>Erik Lindskog</a:t>
                      </a:r>
                    </a:p>
                  </a:txBody>
                  <a:tcPr marT="45712" marB="45712"/>
                </a:tc>
                <a:tc>
                  <a:txBody>
                    <a:bodyPr/>
                    <a:lstStyle/>
                    <a:p>
                      <a:r>
                        <a:rPr lang="en-US" sz="1200" dirty="0"/>
                        <a:t>CR for Misc. CIDs part 2 (1)</a:t>
                      </a:r>
                    </a:p>
                  </a:txBody>
                  <a:tcPr marT="45712" marB="45712"/>
                </a:tc>
                <a:tc>
                  <a:txBody>
                    <a:bodyPr/>
                    <a:lstStyle/>
                    <a:p>
                      <a:r>
                        <a:rPr lang="en-US" sz="1200" dirty="0"/>
                        <a:t>CR</a:t>
                      </a:r>
                    </a:p>
                  </a:txBody>
                  <a:tcPr marT="45712" marB="45712"/>
                </a:tc>
                <a:tc>
                  <a:txBody>
                    <a:bodyPr/>
                    <a:lstStyle/>
                    <a:p>
                      <a:r>
                        <a:rPr lang="en-US" sz="1200" dirty="0"/>
                        <a:t>As time permits</a:t>
                      </a:r>
                    </a:p>
                  </a:txBody>
                  <a:tcPr marT="45712" marB="45712"/>
                </a:tc>
                <a:extLst>
                  <a:ext uri="{0D108BD9-81ED-4DB2-BD59-A6C34878D82A}">
                    <a16:rowId xmlns:a16="http://schemas.microsoft.com/office/drawing/2014/main" val="98245922"/>
                  </a:ext>
                </a:extLst>
              </a:tr>
              <a:tr h="0">
                <a:tc>
                  <a:txBody>
                    <a:bodyPr/>
                    <a:lstStyle/>
                    <a:p>
                      <a:r>
                        <a:rPr lang="en-US" sz="1200" strike="noStrike" dirty="0"/>
                        <a:t>11-21-1108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LB253 Phase shift TOA feedback CR (1)</a:t>
                      </a:r>
                    </a:p>
                  </a:txBody>
                  <a:tcPr marT="45712" marB="45712"/>
                </a:tc>
                <a:tc>
                  <a:txBody>
                    <a:bodyPr/>
                    <a:lstStyle/>
                    <a:p>
                      <a:r>
                        <a:rPr lang="en-US" sz="1200" strike="noStrike" dirty="0"/>
                        <a:t>CR</a:t>
                      </a:r>
                    </a:p>
                  </a:txBody>
                  <a:tcPr marT="45712" marB="45712"/>
                </a:tc>
                <a:tc>
                  <a:txBody>
                    <a:bodyPr/>
                    <a:lstStyle/>
                    <a:p>
                      <a:r>
                        <a:rPr lang="en-US" sz="1200" dirty="0"/>
                        <a:t>For next meeting slot.</a:t>
                      </a:r>
                    </a:p>
                  </a:txBody>
                  <a:tcPr marT="45712" marB="45712"/>
                </a:tc>
                <a:extLst>
                  <a:ext uri="{0D108BD9-81ED-4DB2-BD59-A6C34878D82A}">
                    <a16:rowId xmlns:a16="http://schemas.microsoft.com/office/drawing/2014/main" val="2220354451"/>
                  </a:ext>
                </a:extLst>
              </a:tr>
              <a:tr h="0">
                <a:tc>
                  <a:txBody>
                    <a:bodyPr/>
                    <a:lstStyle/>
                    <a:p>
                      <a:endParaRPr lang="en-US" sz="12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strike="noStrike" dirty="0"/>
                    </a:p>
                  </a:txBody>
                  <a:tcPr marT="45712" marB="45712"/>
                </a:tc>
                <a:tc>
                  <a:txBody>
                    <a:bodyPr/>
                    <a:lstStyle/>
                    <a:p>
                      <a:endParaRPr lang="en-US" sz="1200" strike="noStrike" dirty="0"/>
                    </a:p>
                  </a:txBody>
                  <a:tcPr marT="45712" marB="45712"/>
                </a:tc>
                <a:tc>
                  <a:txBody>
                    <a:bodyPr/>
                    <a:lstStyle/>
                    <a:p>
                      <a:endParaRPr lang="en-US" sz="1200" dirty="0"/>
                    </a:p>
                  </a:txBody>
                  <a:tcPr marT="45712" marB="45712"/>
                </a:tc>
                <a:extLst>
                  <a:ext uri="{0D108BD9-81ED-4DB2-BD59-A6C34878D82A}">
                    <a16:rowId xmlns:a16="http://schemas.microsoft.com/office/drawing/2014/main" val="919020040"/>
                  </a:ext>
                </a:extLst>
              </a:tr>
              <a:tr h="0">
                <a:tc>
                  <a:txBody>
                    <a:bodyPr/>
                    <a:lstStyle/>
                    <a:p>
                      <a:endParaRPr lang="en-US" sz="12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strike="noStrike" dirty="0"/>
                    </a:p>
                  </a:txBody>
                  <a:tcPr marT="45712" marB="45712"/>
                </a:tc>
                <a:tc>
                  <a:txBody>
                    <a:bodyPr/>
                    <a:lstStyle/>
                    <a:p>
                      <a:endParaRPr lang="en-US" sz="1200" strike="noStrike" dirty="0"/>
                    </a:p>
                  </a:txBody>
                  <a:tcPr marT="45712" marB="45712"/>
                </a:tc>
                <a:tc>
                  <a:txBody>
                    <a:bodyPr/>
                    <a:lstStyle/>
                    <a:p>
                      <a:endParaRPr lang="en-US" sz="1200" dirty="0"/>
                    </a:p>
                  </a:txBody>
                  <a:tcPr marT="45712" marB="45712"/>
                </a:tc>
                <a:extLst>
                  <a:ext uri="{0D108BD9-81ED-4DB2-BD59-A6C34878D82A}">
                    <a16:rowId xmlns:a16="http://schemas.microsoft.com/office/drawing/2014/main" val="2118040075"/>
                  </a:ext>
                </a:extLst>
              </a:tr>
              <a:tr h="0">
                <a:tc>
                  <a:txBody>
                    <a:bodyPr/>
                    <a:lstStyle/>
                    <a:p>
                      <a:endParaRPr lang="en-US" sz="12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strike="noStrike" dirty="0"/>
                    </a:p>
                  </a:txBody>
                  <a:tcPr marT="45712" marB="45712"/>
                </a:tc>
                <a:tc>
                  <a:txBody>
                    <a:bodyPr/>
                    <a:lstStyle/>
                    <a:p>
                      <a:endParaRPr lang="en-US" sz="1200" strike="noStrike" dirty="0"/>
                    </a:p>
                  </a:txBody>
                  <a:tcPr marT="45712" marB="45712"/>
                </a:tc>
                <a:tc>
                  <a:txBody>
                    <a:bodyPr/>
                    <a:lstStyle/>
                    <a:p>
                      <a:endParaRPr lang="en-US" sz="1200" dirty="0"/>
                    </a:p>
                  </a:txBody>
                  <a:tcPr marT="45712" marB="45712"/>
                </a:tc>
                <a:extLst>
                  <a:ext uri="{0D108BD9-81ED-4DB2-BD59-A6C34878D82A}">
                    <a16:rowId xmlns:a16="http://schemas.microsoft.com/office/drawing/2014/main" val="776570483"/>
                  </a:ext>
                </a:extLst>
              </a:tr>
            </a:tbl>
          </a:graphicData>
        </a:graphic>
      </p:graphicFrame>
    </p:spTree>
    <p:extLst>
      <p:ext uri="{BB962C8B-B14F-4D97-AF65-F5344CB8AC3E}">
        <p14:creationId xmlns:p14="http://schemas.microsoft.com/office/powerpoint/2010/main" val="360648258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5EF5F8-2620-419F-9D44-6FF7D60B7C10}"/>
              </a:ext>
            </a:extLst>
          </p:cNvPr>
          <p:cNvSpPr>
            <a:spLocks noGrp="1"/>
          </p:cNvSpPr>
          <p:nvPr>
            <p:ph type="title"/>
          </p:nvPr>
        </p:nvSpPr>
        <p:spPr/>
        <p:txBody>
          <a:bodyPr/>
          <a:lstStyle/>
          <a:p>
            <a:r>
              <a:rPr lang="en-US" dirty="0" err="1"/>
              <a:t>Strawpoll</a:t>
            </a:r>
            <a:endParaRPr lang="en-US" dirty="0"/>
          </a:p>
        </p:txBody>
      </p:sp>
      <p:sp>
        <p:nvSpPr>
          <p:cNvPr id="3" name="Content Placeholder 2">
            <a:extLst>
              <a:ext uri="{FF2B5EF4-FFF2-40B4-BE49-F238E27FC236}">
                <a16:creationId xmlns:a16="http://schemas.microsoft.com/office/drawing/2014/main" id="{4DA2DD70-2559-4F98-BA1D-D46F8E2BD825}"/>
              </a:ext>
            </a:extLst>
          </p:cNvPr>
          <p:cNvSpPr>
            <a:spLocks noGrp="1"/>
          </p:cNvSpPr>
          <p:nvPr>
            <p:ph idx="1"/>
          </p:nvPr>
        </p:nvSpPr>
        <p:spPr/>
        <p:txBody>
          <a:bodyPr/>
          <a:lstStyle/>
          <a:p>
            <a:r>
              <a:rPr lang="en-US" dirty="0" err="1"/>
              <a:t>Strawpoll</a:t>
            </a:r>
            <a:r>
              <a:rPr lang="en-US" dirty="0"/>
              <a:t> (not taken)</a:t>
            </a:r>
          </a:p>
          <a:p>
            <a:r>
              <a:rPr lang="en-US" dirty="0"/>
              <a:t>Do you think that we need to specify RX requirements for secure LTF behavior for LB253 ?</a:t>
            </a:r>
          </a:p>
          <a:p>
            <a:r>
              <a:rPr lang="en-US" dirty="0"/>
              <a:t>Results (Y/N/A) </a:t>
            </a:r>
          </a:p>
        </p:txBody>
      </p:sp>
      <p:sp>
        <p:nvSpPr>
          <p:cNvPr id="4" name="Slide Number Placeholder 3">
            <a:extLst>
              <a:ext uri="{FF2B5EF4-FFF2-40B4-BE49-F238E27FC236}">
                <a16:creationId xmlns:a16="http://schemas.microsoft.com/office/drawing/2014/main" id="{8151E7D5-5187-41F1-8741-CC3D3B0A8B45}"/>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AD310B78-313B-4E76-A085-85D8A30371E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663D8C7-B081-4B83-8179-F404FC99AEAD}"/>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9410339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7798308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20039157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July 16</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(5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(5min)</a:t>
            </a:r>
          </a:p>
          <a:p>
            <a:pPr algn="just">
              <a:spcBef>
                <a:spcPct val="20000"/>
              </a:spcBef>
              <a:buFontTx/>
              <a:buChar char="•"/>
            </a:pPr>
            <a:r>
              <a:rPr lang="en-US" altLang="en-US" sz="1800" b="0" dirty="0"/>
              <a:t>LB253 progress/status (Roy – 10 min) </a:t>
            </a:r>
          </a:p>
          <a:p>
            <a:pPr lvl="1" algn="just">
              <a:spcBef>
                <a:spcPct val="20000"/>
              </a:spcBef>
              <a:buFontTx/>
              <a:buChar char="•"/>
            </a:pPr>
            <a:r>
              <a:rPr lang="en-US" altLang="en-US" sz="1400" dirty="0"/>
              <a:t>Consider MDR response approval 11-21-329r7 (MDR).</a:t>
            </a:r>
          </a:p>
          <a:p>
            <a:pPr lvl="1" algn="just">
              <a:spcBef>
                <a:spcPct val="20000"/>
              </a:spcBef>
              <a:buFontTx/>
              <a:buChar char="•"/>
            </a:pPr>
            <a:r>
              <a:rPr lang="en-US" altLang="en-US" sz="1400" b="0" dirty="0"/>
              <a:t>LB253 status – outstanding CIDs</a:t>
            </a:r>
          </a:p>
          <a:p>
            <a:pPr algn="just">
              <a:spcBef>
                <a:spcPct val="20000"/>
              </a:spcBef>
              <a:buFontTx/>
              <a:buChar char="•"/>
            </a:pPr>
            <a:r>
              <a:rPr lang="en-US" altLang="en-US" sz="1800" b="0" dirty="0"/>
              <a:t>Review submissions – as needed (next slide)</a:t>
            </a:r>
          </a:p>
          <a:p>
            <a:pPr lvl="1" algn="just">
              <a:spcBef>
                <a:spcPct val="20000"/>
              </a:spcBef>
              <a:buFontTx/>
              <a:buChar char="•"/>
            </a:pPr>
            <a:r>
              <a:rPr lang="en-US" altLang="en-US" sz="1400" dirty="0"/>
              <a:t>As per order in next slide</a:t>
            </a:r>
            <a:endParaRPr lang="en-US" altLang="en-US" sz="1400" b="0" dirty="0"/>
          </a:p>
          <a:p>
            <a:pPr algn="just">
              <a:spcBef>
                <a:spcPct val="20000"/>
              </a:spcBef>
              <a:buFontTx/>
              <a:buChar char="•"/>
            </a:pPr>
            <a:r>
              <a:rPr lang="en-US" altLang="en-US" sz="1800" b="0" dirty="0"/>
              <a:t>Group comment resolution (11-21-1084/11-21-1135) – as time permits (remaining CIDs).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3555681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a:t>
            </a:r>
          </a:p>
          <a:p>
            <a:r>
              <a:rPr lang="en-US" altLang="en-US" sz="1800" b="0" dirty="0"/>
              <a:t>	Please verify your voting status prior to voting.</a:t>
            </a:r>
          </a:p>
          <a:p>
            <a:endParaRPr lang="en-US" altLang="en-US" sz="20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July 15</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848234854"/>
              </p:ext>
            </p:extLst>
          </p:nvPr>
        </p:nvGraphicFramePr>
        <p:xfrm>
          <a:off x="335361" y="1260086"/>
          <a:ext cx="11039608" cy="2804016"/>
        </p:xfrm>
        <a:graphic>
          <a:graphicData uri="http://schemas.openxmlformats.org/drawingml/2006/table">
            <a:tbl>
              <a:tblPr firstRow="1" bandRow="1">
                <a:tableStyleId>{21E4AEA4-8DFA-4A89-87EB-49C32662AFE0}</a:tableStyleId>
              </a:tblPr>
              <a:tblGrid>
                <a:gridCol w="984780">
                  <a:extLst>
                    <a:ext uri="{9D8B030D-6E8A-4147-A177-3AD203B41FA5}">
                      <a16:colId xmlns:a16="http://schemas.microsoft.com/office/drawing/2014/main" val="20000"/>
                    </a:ext>
                  </a:extLst>
                </a:gridCol>
                <a:gridCol w="1319475">
                  <a:extLst>
                    <a:ext uri="{9D8B030D-6E8A-4147-A177-3AD203B41FA5}">
                      <a16:colId xmlns:a16="http://schemas.microsoft.com/office/drawing/2014/main" val="20001"/>
                    </a:ext>
                  </a:extLst>
                </a:gridCol>
                <a:gridCol w="3960440">
                  <a:extLst>
                    <a:ext uri="{9D8B030D-6E8A-4147-A177-3AD203B41FA5}">
                      <a16:colId xmlns:a16="http://schemas.microsoft.com/office/drawing/2014/main" val="20002"/>
                    </a:ext>
                  </a:extLst>
                </a:gridCol>
                <a:gridCol w="2088232">
                  <a:extLst>
                    <a:ext uri="{9D8B030D-6E8A-4147-A177-3AD203B41FA5}">
                      <a16:colId xmlns:a16="http://schemas.microsoft.com/office/drawing/2014/main" val="20003"/>
                    </a:ext>
                  </a:extLst>
                </a:gridCol>
                <a:gridCol w="2686681">
                  <a:extLst>
                    <a:ext uri="{9D8B030D-6E8A-4147-A177-3AD203B41FA5}">
                      <a16:colId xmlns:a16="http://schemas.microsoft.com/office/drawing/2014/main" val="1828652915"/>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200" kern="1200" dirty="0">
                          <a:solidFill>
                            <a:schemeClr val="dk1"/>
                          </a:solidFill>
                          <a:latin typeface="+mn-lt"/>
                          <a:ea typeface="+mn-ea"/>
                          <a:cs typeface="+mn-cs"/>
                        </a:rPr>
                        <a:t>11-21-880</a:t>
                      </a:r>
                    </a:p>
                  </a:txBody>
                  <a:tcPr marT="45712" marB="45712"/>
                </a:tc>
                <a:tc>
                  <a:txBody>
                    <a:bodyPr/>
                    <a:lstStyle/>
                    <a:p>
                      <a:r>
                        <a:rPr lang="en-US" sz="1200" kern="1200" dirty="0">
                          <a:solidFill>
                            <a:schemeClr val="dk1"/>
                          </a:solidFill>
                          <a:latin typeface="+mn-lt"/>
                          <a:ea typeface="+mn-ea"/>
                          <a:cs typeface="+mn-cs"/>
                        </a:rPr>
                        <a:t>Jonathan Segev</a:t>
                      </a:r>
                    </a:p>
                  </a:txBody>
                  <a:tcPr marT="45712" marB="45712"/>
                </a:tc>
                <a:tc>
                  <a:txBody>
                    <a:bodyPr/>
                    <a:lstStyle/>
                    <a:p>
                      <a:r>
                        <a:rPr lang="en-US" sz="1200" kern="1200" dirty="0">
                          <a:solidFill>
                            <a:schemeClr val="dk1"/>
                          </a:solidFill>
                          <a:latin typeface="+mn-lt"/>
                          <a:ea typeface="+mn-ea"/>
                          <a:cs typeface="+mn-cs"/>
                        </a:rPr>
                        <a:t>Agenda slide deck</a:t>
                      </a:r>
                    </a:p>
                  </a:txBody>
                  <a:tcPr marT="45712" marB="45712"/>
                </a:tc>
                <a:tc>
                  <a:txBody>
                    <a:bodyPr/>
                    <a:lstStyle/>
                    <a:p>
                      <a:r>
                        <a:rPr lang="en-US" sz="1200" kern="1200" dirty="0">
                          <a:solidFill>
                            <a:schemeClr val="dk1"/>
                          </a:solidFill>
                          <a:latin typeface="+mn-lt"/>
                          <a:ea typeface="+mn-ea"/>
                          <a:cs typeface="+mn-cs"/>
                        </a:rPr>
                        <a:t>agenda</a:t>
                      </a:r>
                    </a:p>
                  </a:txBody>
                  <a:tcPr marT="45712" marB="45712"/>
                </a:tc>
                <a:tc>
                  <a:txBody>
                    <a:bodyPr/>
                    <a:lstStyle/>
                    <a:p>
                      <a:r>
                        <a:rPr lang="en-US" sz="12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228592">
                <a:tc>
                  <a:txBody>
                    <a:bodyPr/>
                    <a:lstStyle/>
                    <a:p>
                      <a:r>
                        <a:rPr lang="en-US" sz="1200" strike="noStrike" dirty="0"/>
                        <a:t>11-21-1113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LB253 Passive TB Ranging CR - Part IV (6)</a:t>
                      </a:r>
                    </a:p>
                  </a:txBody>
                  <a:tcPr marT="45712" marB="45712"/>
                </a:tc>
                <a:tc>
                  <a:txBody>
                    <a:bodyPr/>
                    <a:lstStyle/>
                    <a:p>
                      <a:r>
                        <a:rPr lang="en-US" sz="1200" strike="noStrike" dirty="0"/>
                        <a:t>CR</a:t>
                      </a:r>
                    </a:p>
                  </a:txBody>
                  <a:tcPr marT="45712" marB="45712"/>
                </a:tc>
                <a:tc>
                  <a:txBody>
                    <a:bodyPr/>
                    <a:lstStyle/>
                    <a:p>
                      <a:r>
                        <a:rPr lang="en-US" sz="1200" dirty="0"/>
                        <a:t>10min – motion on agreed CIDs</a:t>
                      </a:r>
                    </a:p>
                  </a:txBody>
                  <a:tcPr marT="45712" marB="45712"/>
                </a:tc>
                <a:extLst>
                  <a:ext uri="{0D108BD9-81ED-4DB2-BD59-A6C34878D82A}">
                    <a16:rowId xmlns:a16="http://schemas.microsoft.com/office/drawing/2014/main" val="884377137"/>
                  </a:ext>
                </a:extLst>
              </a:tr>
              <a:tr h="228592">
                <a:tc>
                  <a:txBody>
                    <a:bodyPr/>
                    <a:lstStyle/>
                    <a:p>
                      <a:r>
                        <a:rPr lang="en-US" sz="1200" strike="noStrike" dirty="0"/>
                        <a:t>11-21-1084/</a:t>
                      </a:r>
                    </a:p>
                    <a:p>
                      <a:r>
                        <a:rPr lang="en-US" sz="1200" strike="noStrike" dirty="0"/>
                        <a:t>11-21-1162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July LB253 Group CR (8)</a:t>
                      </a:r>
                    </a:p>
                  </a:txBody>
                  <a:tcPr marT="45712" marB="45712"/>
                </a:tc>
                <a:tc>
                  <a:txBody>
                    <a:bodyPr/>
                    <a:lstStyle/>
                    <a:p>
                      <a:r>
                        <a:rPr lang="en-US" sz="1200" strike="noStrike" dirty="0"/>
                        <a:t>CR</a:t>
                      </a:r>
                    </a:p>
                  </a:txBody>
                  <a:tcPr marT="45712" marB="45712"/>
                </a:tc>
                <a:tc>
                  <a:txBody>
                    <a:bodyPr/>
                    <a:lstStyle/>
                    <a:p>
                      <a:r>
                        <a:rPr lang="en-US" sz="1200" dirty="0"/>
                        <a:t>45 min</a:t>
                      </a:r>
                    </a:p>
                  </a:txBody>
                  <a:tcPr marT="45712" marB="45712"/>
                </a:tc>
                <a:extLst>
                  <a:ext uri="{0D108BD9-81ED-4DB2-BD59-A6C34878D82A}">
                    <a16:rowId xmlns:a16="http://schemas.microsoft.com/office/drawing/2014/main" val="1950190314"/>
                  </a:ext>
                </a:extLst>
              </a:tr>
              <a:tr h="137152">
                <a:tc>
                  <a:txBody>
                    <a:bodyPr/>
                    <a:lstStyle/>
                    <a:p>
                      <a:r>
                        <a:rPr lang="en-US" sz="1200" dirty="0"/>
                        <a:t>11-21-1187</a:t>
                      </a:r>
                    </a:p>
                  </a:txBody>
                  <a:tcPr marT="45712" marB="45712"/>
                </a:tc>
                <a:tc>
                  <a:txBody>
                    <a:bodyPr/>
                    <a:lstStyle/>
                    <a:p>
                      <a:r>
                        <a:rPr lang="en-US" sz="1200" dirty="0"/>
                        <a:t>Assaf Kasher </a:t>
                      </a:r>
                    </a:p>
                  </a:txBody>
                  <a:tcPr marT="45712" marB="45712"/>
                </a:tc>
                <a:tc>
                  <a:txBody>
                    <a:bodyPr/>
                    <a:lstStyle/>
                    <a:p>
                      <a:r>
                        <a:rPr lang="en-US" sz="1200" dirty="0"/>
                        <a:t>LB253 Resolution to CIDs set6 (4)</a:t>
                      </a:r>
                    </a:p>
                  </a:txBody>
                  <a:tcPr marT="45712" marB="45712"/>
                </a:tc>
                <a:tc>
                  <a:txBody>
                    <a:bodyPr/>
                    <a:lstStyle/>
                    <a:p>
                      <a:r>
                        <a:rPr lang="en-US" sz="1200" dirty="0"/>
                        <a:t>CR</a:t>
                      </a:r>
                    </a:p>
                  </a:txBody>
                  <a:tcPr marT="45712" marB="45712"/>
                </a:tc>
                <a:tc>
                  <a:txBody>
                    <a:bodyPr/>
                    <a:lstStyle/>
                    <a:p>
                      <a:r>
                        <a:rPr lang="en-US" sz="1200" dirty="0"/>
                        <a:t>20 min </a:t>
                      </a:r>
                    </a:p>
                  </a:txBody>
                  <a:tcPr marT="45712" marB="45712"/>
                </a:tc>
                <a:extLst>
                  <a:ext uri="{0D108BD9-81ED-4DB2-BD59-A6C34878D82A}">
                    <a16:rowId xmlns:a16="http://schemas.microsoft.com/office/drawing/2014/main" val="1495504825"/>
                  </a:ext>
                </a:extLst>
              </a:tr>
              <a:tr h="137152">
                <a:tc>
                  <a:txBody>
                    <a:bodyPr/>
                    <a:lstStyle/>
                    <a:p>
                      <a:r>
                        <a:rPr lang="en-US" sz="1200" strike="noStrike" dirty="0"/>
                        <a:t>11-21-1112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LB253 Passive TB Ranging MLME CR (1)</a:t>
                      </a:r>
                    </a:p>
                  </a:txBody>
                  <a:tcPr marT="45712" marB="45712"/>
                </a:tc>
                <a:tc>
                  <a:txBody>
                    <a:bodyPr/>
                    <a:lstStyle/>
                    <a:p>
                      <a:r>
                        <a:rPr lang="en-US" sz="1200" strike="noStrike" dirty="0"/>
                        <a:t>CR</a:t>
                      </a:r>
                    </a:p>
                  </a:txBody>
                  <a:tcPr marT="45712" marB="45712"/>
                </a:tc>
                <a:tc>
                  <a:txBody>
                    <a:bodyPr/>
                    <a:lstStyle/>
                    <a:p>
                      <a:r>
                        <a:rPr lang="en-US" sz="1200" dirty="0"/>
                        <a:t>15 min  </a:t>
                      </a:r>
                    </a:p>
                  </a:txBody>
                  <a:tcPr marT="45712" marB="45712"/>
                </a:tc>
                <a:extLst>
                  <a:ext uri="{0D108BD9-81ED-4DB2-BD59-A6C34878D82A}">
                    <a16:rowId xmlns:a16="http://schemas.microsoft.com/office/drawing/2014/main" val="2960173387"/>
                  </a:ext>
                </a:extLst>
              </a:tr>
              <a:tr h="137152">
                <a:tc>
                  <a:txBody>
                    <a:bodyPr/>
                    <a:lstStyle/>
                    <a:p>
                      <a:r>
                        <a:rPr lang="en-US" sz="1200" strike="noStrike" dirty="0"/>
                        <a:t>11-21-1108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LB253 Phase shift TOA feedback CR (1)</a:t>
                      </a:r>
                    </a:p>
                  </a:txBody>
                  <a:tcPr marT="45712" marB="45712"/>
                </a:tc>
                <a:tc>
                  <a:txBody>
                    <a:bodyPr/>
                    <a:lstStyle/>
                    <a:p>
                      <a:r>
                        <a:rPr lang="en-US" sz="1200" strike="noStrike" dirty="0"/>
                        <a:t>CR</a:t>
                      </a:r>
                    </a:p>
                  </a:txBody>
                  <a:tcPr marT="45712" marB="45712"/>
                </a:tc>
                <a:tc>
                  <a:txBody>
                    <a:bodyPr/>
                    <a:lstStyle/>
                    <a:p>
                      <a:r>
                        <a:rPr lang="en-US" sz="1200" dirty="0"/>
                        <a:t>For next meeting slot.</a:t>
                      </a:r>
                    </a:p>
                  </a:txBody>
                  <a:tcPr marT="45712" marB="45712"/>
                </a:tc>
                <a:extLst>
                  <a:ext uri="{0D108BD9-81ED-4DB2-BD59-A6C34878D82A}">
                    <a16:rowId xmlns:a16="http://schemas.microsoft.com/office/drawing/2014/main" val="1381136098"/>
                  </a:ext>
                </a:extLst>
              </a:tr>
              <a:tr h="0">
                <a:tc>
                  <a:txBody>
                    <a:bodyPr/>
                    <a:lstStyle/>
                    <a:p>
                      <a:r>
                        <a:rPr lang="en-US" sz="1200" dirty="0"/>
                        <a:t>11-21-1160</a:t>
                      </a:r>
                    </a:p>
                  </a:txBody>
                  <a:tcPr marT="45712" marB="45712"/>
                </a:tc>
                <a:tc>
                  <a:txBody>
                    <a:bodyPr/>
                    <a:lstStyle/>
                    <a:p>
                      <a:r>
                        <a:rPr lang="en-US" sz="1200" dirty="0"/>
                        <a:t>Erik Lindskog</a:t>
                      </a:r>
                    </a:p>
                  </a:txBody>
                  <a:tcPr marT="45712" marB="45712"/>
                </a:tc>
                <a:tc>
                  <a:txBody>
                    <a:bodyPr/>
                    <a:lstStyle/>
                    <a:p>
                      <a:r>
                        <a:rPr lang="en-US" sz="1200" dirty="0"/>
                        <a:t>CR for Misc. CIDs part 2 (1)</a:t>
                      </a:r>
                    </a:p>
                  </a:txBody>
                  <a:tcPr marT="45712" marB="45712"/>
                </a:tc>
                <a:tc>
                  <a:txBody>
                    <a:bodyPr/>
                    <a:lstStyle/>
                    <a:p>
                      <a:r>
                        <a:rPr lang="en-US" sz="1200" dirty="0"/>
                        <a:t>CR</a:t>
                      </a:r>
                    </a:p>
                  </a:txBody>
                  <a:tcPr marT="45712" marB="45712"/>
                </a:tc>
                <a:tc>
                  <a:txBody>
                    <a:bodyPr/>
                    <a:lstStyle/>
                    <a:p>
                      <a:r>
                        <a:rPr lang="en-US" sz="1200" dirty="0"/>
                        <a:t>As time permits</a:t>
                      </a:r>
                    </a:p>
                  </a:txBody>
                  <a:tcPr marT="45712" marB="45712"/>
                </a:tc>
                <a:extLst>
                  <a:ext uri="{0D108BD9-81ED-4DB2-BD59-A6C34878D82A}">
                    <a16:rowId xmlns:a16="http://schemas.microsoft.com/office/drawing/2014/main" val="98245922"/>
                  </a:ext>
                </a:extLst>
              </a:tr>
              <a:tr h="0">
                <a:tc>
                  <a:txBody>
                    <a:bodyPr/>
                    <a:lstStyle/>
                    <a:p>
                      <a:endParaRPr lang="en-US" dirty="0"/>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2220354451"/>
                  </a:ext>
                </a:extLst>
              </a:tr>
            </a:tbl>
          </a:graphicData>
        </a:graphic>
      </p:graphicFrame>
    </p:spTree>
    <p:extLst>
      <p:ext uri="{BB962C8B-B14F-4D97-AF65-F5344CB8AC3E}">
        <p14:creationId xmlns:p14="http://schemas.microsoft.com/office/powerpoint/2010/main" val="85893995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82447224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48708155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July 19</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sz="1600" b="0" dirty="0"/>
              <a:t>Review of LB253 status (Roy – 5min)</a:t>
            </a:r>
          </a:p>
          <a:p>
            <a:pPr algn="just">
              <a:spcBef>
                <a:spcPct val="20000"/>
              </a:spcBef>
              <a:buFontTx/>
              <a:buChar char="•"/>
            </a:pPr>
            <a:r>
              <a:rPr lang="en-US" sz="1600" b="0" dirty="0"/>
              <a:t>Submission review: (1/2hr) </a:t>
            </a:r>
          </a:p>
          <a:p>
            <a:pPr lvl="1" algn="just">
              <a:spcBef>
                <a:spcPct val="20000"/>
              </a:spcBef>
              <a:buFontTx/>
              <a:buChar char="•"/>
            </a:pPr>
            <a:r>
              <a:rPr lang="en-US" sz="1200" dirty="0"/>
              <a:t>11-21-1108 LB253 Phase shift TOA feedback CR (2) – Erik </a:t>
            </a:r>
          </a:p>
          <a:p>
            <a:pPr lvl="1" algn="just">
              <a:spcBef>
                <a:spcPct val="20000"/>
              </a:spcBef>
              <a:buFontTx/>
              <a:buChar char="•"/>
            </a:pPr>
            <a:r>
              <a:rPr lang="en-US" sz="1200" dirty="0"/>
              <a:t>11-21-1160 CR for Misc. CIDs part 2 (1)</a:t>
            </a:r>
            <a:endParaRPr lang="en-US" sz="1200" b="0" dirty="0"/>
          </a:p>
          <a:p>
            <a:pPr algn="just">
              <a:spcBef>
                <a:spcPct val="20000"/>
              </a:spcBef>
              <a:buFontTx/>
              <a:buChar char="•"/>
            </a:pPr>
            <a:r>
              <a:rPr lang="en-US" sz="1600" b="0" dirty="0"/>
              <a:t>Consider LB253 CR comple1tion and re-circulation – as needed.</a:t>
            </a:r>
          </a:p>
          <a:p>
            <a:pPr algn="just">
              <a:spcBef>
                <a:spcPct val="20000"/>
              </a:spcBef>
              <a:buFontTx/>
              <a:buChar char="•"/>
            </a:pPr>
            <a:r>
              <a:rPr lang="en-US" sz="1600" b="0" dirty="0"/>
              <a:t>Review progress made during the week and set targets towards next meeting – 10 min</a:t>
            </a:r>
          </a:p>
          <a:p>
            <a:pPr algn="just">
              <a:spcBef>
                <a:spcPct val="20000"/>
              </a:spcBef>
              <a:buFontTx/>
              <a:buChar char="•"/>
            </a:pPr>
            <a:r>
              <a:rPr lang="en-US" sz="1600" b="0" dirty="0"/>
              <a:t>Review program timelines – 5min</a:t>
            </a:r>
          </a:p>
          <a:p>
            <a:pPr algn="just">
              <a:spcBef>
                <a:spcPct val="20000"/>
              </a:spcBef>
              <a:buFontTx/>
              <a:buChar char="•"/>
            </a:pPr>
            <a:r>
              <a:rPr lang="en-US" sz="1600" b="0" dirty="0"/>
              <a:t>Review and setup telecons – 3min</a:t>
            </a:r>
          </a:p>
          <a:p>
            <a:pPr algn="just">
              <a:spcBef>
                <a:spcPct val="20000"/>
              </a:spcBef>
              <a:buFontTx/>
              <a:buChar char="•"/>
            </a:pPr>
            <a:r>
              <a:rPr lang="en-US" sz="1600" b="0" dirty="0"/>
              <a:t>Review submission Pipeline – 2min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8407872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July 19</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149489754"/>
              </p:ext>
            </p:extLst>
          </p:nvPr>
        </p:nvGraphicFramePr>
        <p:xfrm>
          <a:off x="335361" y="1260086"/>
          <a:ext cx="11039608" cy="1523920"/>
        </p:xfrm>
        <a:graphic>
          <a:graphicData uri="http://schemas.openxmlformats.org/drawingml/2006/table">
            <a:tbl>
              <a:tblPr firstRow="1" bandRow="1">
                <a:tableStyleId>{21E4AEA4-8DFA-4A89-87EB-49C32662AFE0}</a:tableStyleId>
              </a:tblPr>
              <a:tblGrid>
                <a:gridCol w="984780">
                  <a:extLst>
                    <a:ext uri="{9D8B030D-6E8A-4147-A177-3AD203B41FA5}">
                      <a16:colId xmlns:a16="http://schemas.microsoft.com/office/drawing/2014/main" val="20000"/>
                    </a:ext>
                  </a:extLst>
                </a:gridCol>
                <a:gridCol w="1319475">
                  <a:extLst>
                    <a:ext uri="{9D8B030D-6E8A-4147-A177-3AD203B41FA5}">
                      <a16:colId xmlns:a16="http://schemas.microsoft.com/office/drawing/2014/main" val="20001"/>
                    </a:ext>
                  </a:extLst>
                </a:gridCol>
                <a:gridCol w="3960440">
                  <a:extLst>
                    <a:ext uri="{9D8B030D-6E8A-4147-A177-3AD203B41FA5}">
                      <a16:colId xmlns:a16="http://schemas.microsoft.com/office/drawing/2014/main" val="20002"/>
                    </a:ext>
                  </a:extLst>
                </a:gridCol>
                <a:gridCol w="2088232">
                  <a:extLst>
                    <a:ext uri="{9D8B030D-6E8A-4147-A177-3AD203B41FA5}">
                      <a16:colId xmlns:a16="http://schemas.microsoft.com/office/drawing/2014/main" val="20003"/>
                    </a:ext>
                  </a:extLst>
                </a:gridCol>
                <a:gridCol w="2686681">
                  <a:extLst>
                    <a:ext uri="{9D8B030D-6E8A-4147-A177-3AD203B41FA5}">
                      <a16:colId xmlns:a16="http://schemas.microsoft.com/office/drawing/2014/main" val="1828652915"/>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200" kern="1200" dirty="0">
                          <a:solidFill>
                            <a:schemeClr val="dk1"/>
                          </a:solidFill>
                          <a:latin typeface="+mn-lt"/>
                          <a:ea typeface="+mn-ea"/>
                          <a:cs typeface="+mn-cs"/>
                        </a:rPr>
                        <a:t>11-21-880</a:t>
                      </a:r>
                    </a:p>
                  </a:txBody>
                  <a:tcPr marT="45712" marB="45712"/>
                </a:tc>
                <a:tc>
                  <a:txBody>
                    <a:bodyPr/>
                    <a:lstStyle/>
                    <a:p>
                      <a:r>
                        <a:rPr lang="en-US" sz="1200" kern="1200" dirty="0">
                          <a:solidFill>
                            <a:schemeClr val="dk1"/>
                          </a:solidFill>
                          <a:latin typeface="+mn-lt"/>
                          <a:ea typeface="+mn-ea"/>
                          <a:cs typeface="+mn-cs"/>
                        </a:rPr>
                        <a:t>Jonathan Segev</a:t>
                      </a:r>
                    </a:p>
                  </a:txBody>
                  <a:tcPr marT="45712" marB="45712"/>
                </a:tc>
                <a:tc>
                  <a:txBody>
                    <a:bodyPr/>
                    <a:lstStyle/>
                    <a:p>
                      <a:r>
                        <a:rPr lang="en-US" sz="1200" kern="1200" dirty="0">
                          <a:solidFill>
                            <a:schemeClr val="dk1"/>
                          </a:solidFill>
                          <a:latin typeface="+mn-lt"/>
                          <a:ea typeface="+mn-ea"/>
                          <a:cs typeface="+mn-cs"/>
                        </a:rPr>
                        <a:t>Agenda slide deck</a:t>
                      </a:r>
                    </a:p>
                  </a:txBody>
                  <a:tcPr marT="45712" marB="45712"/>
                </a:tc>
                <a:tc>
                  <a:txBody>
                    <a:bodyPr/>
                    <a:lstStyle/>
                    <a:p>
                      <a:r>
                        <a:rPr lang="en-US" sz="1200" kern="1200" dirty="0">
                          <a:solidFill>
                            <a:schemeClr val="dk1"/>
                          </a:solidFill>
                          <a:latin typeface="+mn-lt"/>
                          <a:ea typeface="+mn-ea"/>
                          <a:cs typeface="+mn-cs"/>
                        </a:rPr>
                        <a:t>agenda</a:t>
                      </a:r>
                    </a:p>
                  </a:txBody>
                  <a:tcPr marT="45712" marB="45712"/>
                </a:tc>
                <a:tc>
                  <a:txBody>
                    <a:bodyPr/>
                    <a:lstStyle/>
                    <a:p>
                      <a:r>
                        <a:rPr lang="en-US" sz="12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137152">
                <a:tc>
                  <a:txBody>
                    <a:bodyPr/>
                    <a:lstStyle/>
                    <a:p>
                      <a:r>
                        <a:rPr lang="en-US" sz="1200" strike="noStrike" dirty="0"/>
                        <a:t>11-21-1108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LB253 Phase shift TOA feedback CR (1)</a:t>
                      </a:r>
                    </a:p>
                  </a:txBody>
                  <a:tcPr marT="45712" marB="45712"/>
                </a:tc>
                <a:tc>
                  <a:txBody>
                    <a:bodyPr/>
                    <a:lstStyle/>
                    <a:p>
                      <a:r>
                        <a:rPr lang="en-US" sz="1200" strike="noStrike" dirty="0"/>
                        <a:t>CR</a:t>
                      </a:r>
                    </a:p>
                  </a:txBody>
                  <a:tcPr marT="45712" marB="45712"/>
                </a:tc>
                <a:tc>
                  <a:txBody>
                    <a:bodyPr/>
                    <a:lstStyle/>
                    <a:p>
                      <a:r>
                        <a:rPr lang="en-US" sz="1200" dirty="0"/>
                        <a:t>For next meeting slot.</a:t>
                      </a:r>
                    </a:p>
                  </a:txBody>
                  <a:tcPr marT="45712" marB="45712"/>
                </a:tc>
                <a:extLst>
                  <a:ext uri="{0D108BD9-81ED-4DB2-BD59-A6C34878D82A}">
                    <a16:rowId xmlns:a16="http://schemas.microsoft.com/office/drawing/2014/main" val="1381136098"/>
                  </a:ext>
                </a:extLst>
              </a:tr>
              <a:tr h="0">
                <a:tc>
                  <a:txBody>
                    <a:bodyPr/>
                    <a:lstStyle/>
                    <a:p>
                      <a:r>
                        <a:rPr lang="en-US" sz="1200" dirty="0"/>
                        <a:t>11-21-1160</a:t>
                      </a:r>
                    </a:p>
                  </a:txBody>
                  <a:tcPr marT="45712" marB="45712"/>
                </a:tc>
                <a:tc>
                  <a:txBody>
                    <a:bodyPr/>
                    <a:lstStyle/>
                    <a:p>
                      <a:r>
                        <a:rPr lang="en-US" sz="1200" dirty="0"/>
                        <a:t>Erik Lindskog</a:t>
                      </a:r>
                    </a:p>
                  </a:txBody>
                  <a:tcPr marT="45712" marB="45712"/>
                </a:tc>
                <a:tc>
                  <a:txBody>
                    <a:bodyPr/>
                    <a:lstStyle/>
                    <a:p>
                      <a:r>
                        <a:rPr lang="en-US" sz="1200" dirty="0"/>
                        <a:t>CR for Misc. CIDs part 2 (1)</a:t>
                      </a:r>
                    </a:p>
                  </a:txBody>
                  <a:tcPr marT="45712" marB="45712"/>
                </a:tc>
                <a:tc>
                  <a:txBody>
                    <a:bodyPr/>
                    <a:lstStyle/>
                    <a:p>
                      <a:r>
                        <a:rPr lang="en-US" sz="1200" dirty="0"/>
                        <a:t>CR</a:t>
                      </a:r>
                    </a:p>
                  </a:txBody>
                  <a:tcPr marT="45712" marB="45712"/>
                </a:tc>
                <a:tc>
                  <a:txBody>
                    <a:bodyPr/>
                    <a:lstStyle/>
                    <a:p>
                      <a:r>
                        <a:rPr lang="en-US" sz="1200" dirty="0"/>
                        <a:t>As time permits</a:t>
                      </a:r>
                    </a:p>
                  </a:txBody>
                  <a:tcPr marT="45712" marB="45712"/>
                </a:tc>
                <a:extLst>
                  <a:ext uri="{0D108BD9-81ED-4DB2-BD59-A6C34878D82A}">
                    <a16:rowId xmlns:a16="http://schemas.microsoft.com/office/drawing/2014/main" val="98245922"/>
                  </a:ext>
                </a:extLst>
              </a:tr>
              <a:tr h="0">
                <a:tc>
                  <a:txBody>
                    <a:bodyPr/>
                    <a:lstStyle/>
                    <a:p>
                      <a:endParaRPr lang="en-US" dirty="0"/>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2220354451"/>
                  </a:ext>
                </a:extLst>
              </a:tr>
            </a:tbl>
          </a:graphicData>
        </a:graphic>
      </p:graphicFrame>
    </p:spTree>
    <p:extLst>
      <p:ext uri="{BB962C8B-B14F-4D97-AF65-F5344CB8AC3E}">
        <p14:creationId xmlns:p14="http://schemas.microsoft.com/office/powerpoint/2010/main" val="192569060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DB29F8-E3C2-4D83-AC8E-37E8099F6F2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89385B7-5955-4F32-87F5-0532859A7B0F}"/>
              </a:ext>
            </a:extLst>
          </p:cNvPr>
          <p:cNvSpPr>
            <a:spLocks noGrp="1"/>
          </p:cNvSpPr>
          <p:nvPr>
            <p:ph idx="1"/>
          </p:nvPr>
        </p:nvSpPr>
        <p:spPr/>
        <p:txBody>
          <a:bodyPr/>
          <a:lstStyle/>
          <a:p>
            <a:pPr algn="ctr"/>
            <a:r>
              <a:rPr lang="en-US" dirty="0"/>
              <a:t>At recess until 14:45 ET</a:t>
            </a:r>
          </a:p>
        </p:txBody>
      </p:sp>
      <p:sp>
        <p:nvSpPr>
          <p:cNvPr id="4" name="Slide Number Placeholder 3">
            <a:extLst>
              <a:ext uri="{FF2B5EF4-FFF2-40B4-BE49-F238E27FC236}">
                <a16:creationId xmlns:a16="http://schemas.microsoft.com/office/drawing/2014/main" id="{C6E17AA4-A8C7-42E3-809A-5A622B75F12E}"/>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713B77BD-D161-4164-AE20-7AA86B72B42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AB8DB62-6921-4EA2-BB58-00826CE9AA80}"/>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91453016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31140-B317-445D-9FE3-2E931BF74053}"/>
              </a:ext>
            </a:extLst>
          </p:cNvPr>
          <p:cNvSpPr>
            <a:spLocks noGrp="1"/>
          </p:cNvSpPr>
          <p:nvPr>
            <p:ph type="title"/>
          </p:nvPr>
        </p:nvSpPr>
        <p:spPr/>
        <p:txBody>
          <a:bodyPr/>
          <a:lstStyle/>
          <a:p>
            <a:r>
              <a:rPr lang="en-US" dirty="0"/>
              <a:t>Recirculation Ballot</a:t>
            </a:r>
          </a:p>
        </p:txBody>
      </p:sp>
      <p:sp>
        <p:nvSpPr>
          <p:cNvPr id="3" name="Content Placeholder 2">
            <a:extLst>
              <a:ext uri="{FF2B5EF4-FFF2-40B4-BE49-F238E27FC236}">
                <a16:creationId xmlns:a16="http://schemas.microsoft.com/office/drawing/2014/main" id="{0936EB8A-55A4-4B19-9900-20A33331A794}"/>
              </a:ext>
            </a:extLst>
          </p:cNvPr>
          <p:cNvSpPr>
            <a:spLocks noGrp="1"/>
          </p:cNvSpPr>
          <p:nvPr>
            <p:ph idx="1"/>
          </p:nvPr>
        </p:nvSpPr>
        <p:spPr>
          <a:xfrm>
            <a:off x="407368" y="1751015"/>
            <a:ext cx="11377264" cy="4343400"/>
          </a:xfrm>
        </p:spPr>
        <p:txBody>
          <a:bodyPr/>
          <a:lstStyle/>
          <a:p>
            <a:r>
              <a:rPr lang="en-US" sz="2000" dirty="0"/>
              <a:t>Motion (202107-??</a:t>
            </a:r>
            <a:r>
              <a:rPr lang="en-US" sz="2000" b="0" dirty="0"/>
              <a:t>):</a:t>
            </a:r>
          </a:p>
          <a:p>
            <a:r>
              <a:rPr lang="en-US" sz="2000" dirty="0"/>
              <a:t>•	</a:t>
            </a:r>
            <a:r>
              <a:rPr lang="en-US" sz="2000" b="0" dirty="0"/>
              <a:t>Having approved comment resolutions for all of the comments received from LB253 on </a:t>
            </a:r>
            <a:r>
              <a:rPr lang="en-US" sz="2000" b="0" dirty="0" err="1"/>
              <a:t>TGaz</a:t>
            </a:r>
            <a:r>
              <a:rPr lang="en-US" sz="2000" b="0" dirty="0"/>
              <a:t> D3.0 as contained in document 11-20-0258r8??, </a:t>
            </a:r>
          </a:p>
          <a:p>
            <a:r>
              <a:rPr lang="en-US" sz="2000" b="0" dirty="0"/>
              <a:t>•	Instruct the editor to prepare Draft D4.0 incorporating these resolutions and,</a:t>
            </a:r>
          </a:p>
          <a:p>
            <a:r>
              <a:rPr lang="en-US" sz="2000" b="0" dirty="0"/>
              <a:t>•	Approve a 15 day Working Group Recirculation Ballot asking the question “Should </a:t>
            </a:r>
            <a:r>
              <a:rPr lang="en-US" sz="2000" b="0" dirty="0" err="1"/>
              <a:t>TGaz</a:t>
            </a:r>
            <a:r>
              <a:rPr lang="en-US" sz="2000" b="0" dirty="0"/>
              <a:t> D3.0 be forwarded to Sponsor Ballot?”</a:t>
            </a:r>
          </a:p>
          <a:p>
            <a:endParaRPr lang="en-US" sz="2000" dirty="0"/>
          </a:p>
          <a:p>
            <a:r>
              <a:rPr lang="en-US" sz="2000" dirty="0"/>
              <a:t>Moved:</a:t>
            </a:r>
            <a:endParaRPr lang="en-US" sz="2000" b="0" dirty="0"/>
          </a:p>
          <a:p>
            <a:r>
              <a:rPr lang="en-US" sz="2000" dirty="0"/>
              <a:t>Second:</a:t>
            </a:r>
            <a:endParaRPr lang="en-US" sz="2000" b="0" dirty="0"/>
          </a:p>
          <a:p>
            <a:r>
              <a:rPr lang="en-US" sz="2000" dirty="0"/>
              <a:t>Results (Y/N/A): </a:t>
            </a:r>
            <a:r>
              <a:rPr lang="en-US" sz="2000"/>
              <a:t>results in 11-21-771</a:t>
            </a:r>
            <a:endParaRPr lang="en-US" sz="2000" b="0" dirty="0">
              <a:highlight>
                <a:srgbClr val="FFFF00"/>
              </a:highlight>
            </a:endParaRPr>
          </a:p>
        </p:txBody>
      </p:sp>
      <p:sp>
        <p:nvSpPr>
          <p:cNvPr id="4" name="Slide Number Placeholder 3">
            <a:extLst>
              <a:ext uri="{FF2B5EF4-FFF2-40B4-BE49-F238E27FC236}">
                <a16:creationId xmlns:a16="http://schemas.microsoft.com/office/drawing/2014/main" id="{A77ED336-17B3-4FF1-AE7D-37BCB6EA2A52}"/>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060FEBF4-45E7-42C3-9334-051283E8EB7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B0BE663-7AAA-4B23-B6D9-8B32006B226A}"/>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76774905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July Progress and Targets Towards the Sep.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endParaRPr lang="en-US" dirty="0"/>
          </a:p>
          <a:p>
            <a:pPr>
              <a:buFont typeface="Arial" panose="020B0604020202020204" pitchFamily="34" charset="0"/>
              <a:buChar char="•"/>
            </a:pPr>
            <a:r>
              <a:rPr lang="en-US" dirty="0"/>
              <a:t>Work completed:</a:t>
            </a:r>
          </a:p>
          <a:p>
            <a:pPr lvl="1">
              <a:buFont typeface="Arial" panose="020B0604020202020204" pitchFamily="34" charset="0"/>
              <a:buChar char="•"/>
            </a:pPr>
            <a:r>
              <a:rPr lang="en-US" dirty="0"/>
              <a:t>Reviewed/approved resolution to 119 Technical, 2 General and  192 Editorial comments by that completing response to LB253 recirculation ballot initiated out of the July meeting.</a:t>
            </a:r>
          </a:p>
          <a:p>
            <a:pPr lvl="1">
              <a:buFont typeface="Arial" panose="020B0604020202020204" pitchFamily="34" charset="0"/>
              <a:buChar char="•"/>
            </a:pPr>
            <a:r>
              <a:rPr lang="en-US" dirty="0"/>
              <a:t>TG passed a motion to instruct the </a:t>
            </a:r>
            <a:r>
              <a:rPr lang="en-US" dirty="0" err="1"/>
              <a:t>TGaz</a:t>
            </a:r>
            <a:r>
              <a:rPr lang="en-US" dirty="0"/>
              <a:t> editor to prepare </a:t>
            </a:r>
            <a:r>
              <a:rPr lang="en-CA" dirty="0"/>
              <a:t>D4.0 and initiate a 15-day WG Recirculation Ballot.</a:t>
            </a:r>
          </a:p>
          <a:p>
            <a:pPr lvl="1">
              <a:buFont typeface="Arial" panose="020B0604020202020204" pitchFamily="34" charset="0"/>
              <a:buChar char="•"/>
            </a:pPr>
            <a:r>
              <a:rPr lang="en-US" dirty="0"/>
              <a:t>Completed and approved changes in response to MDR.</a:t>
            </a:r>
          </a:p>
          <a:p>
            <a:pPr lvl="1">
              <a:buFont typeface="Arial" panose="020B0604020202020204" pitchFamily="34" charset="0"/>
              <a:buChar char="•"/>
            </a:pPr>
            <a:r>
              <a:rPr lang="en-US" dirty="0"/>
              <a:t>Published a new draft ,P802.11az D3.2.</a:t>
            </a:r>
          </a:p>
          <a:p>
            <a:pPr lvl="1">
              <a:buFont typeface="Arial" panose="020B0604020202020204" pitchFamily="34" charset="0"/>
              <a:buChar char="•"/>
            </a:pPr>
            <a:r>
              <a:rPr lang="en-US" dirty="0"/>
              <a:t>The TG considered its timelines without change and is maintain its current timeline.</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43991089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July Progress and Targets Towards the Sep.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dirty="0"/>
              <a:t>Targets toward September:</a:t>
            </a:r>
          </a:p>
          <a:p>
            <a:pPr lvl="1">
              <a:buFont typeface="Arial" panose="020B0604020202020204" pitchFamily="34" charset="0"/>
              <a:buChar char="•"/>
            </a:pPr>
            <a:r>
              <a:rPr lang="en-US" dirty="0"/>
              <a:t>Execute next recirculation ballot, pending WG approval.</a:t>
            </a:r>
          </a:p>
          <a:p>
            <a:pPr lvl="1">
              <a:buFont typeface="Arial" panose="020B0604020202020204" pitchFamily="34" charset="0"/>
              <a:buChar char="•"/>
            </a:pPr>
            <a:r>
              <a:rPr lang="en-US" dirty="0"/>
              <a:t>Start comment resolution received on P802.11az D4.0.</a:t>
            </a:r>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4791677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Rectangle 62">
            <a:extLst>
              <a:ext uri="{FF2B5EF4-FFF2-40B4-BE49-F238E27FC236}">
                <a16:creationId xmlns:a16="http://schemas.microsoft.com/office/drawing/2014/main" id="{86584CC9-10B2-40BB-A3F1-131186C79250}"/>
              </a:ext>
            </a:extLst>
          </p:cNvPr>
          <p:cNvSpPr/>
          <p:nvPr/>
        </p:nvSpPr>
        <p:spPr>
          <a:xfrm>
            <a:off x="8362375" y="3691972"/>
            <a:ext cx="241417" cy="24108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114" name="Rectangle 113">
            <a:extLst>
              <a:ext uri="{FF2B5EF4-FFF2-40B4-BE49-F238E27FC236}">
                <a16:creationId xmlns:a16="http://schemas.microsoft.com/office/drawing/2014/main" id="{5F80D85B-CA5D-46A1-BBCA-B1DD484CF0B5}"/>
              </a:ext>
            </a:extLst>
          </p:cNvPr>
          <p:cNvSpPr>
            <a:spLocks noChangeArrowheads="1"/>
          </p:cNvSpPr>
          <p:nvPr/>
        </p:nvSpPr>
        <p:spPr bwMode="auto">
          <a:xfrm>
            <a:off x="6838991"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107" name="Rectangle 106">
            <a:extLst>
              <a:ext uri="{FF2B5EF4-FFF2-40B4-BE49-F238E27FC236}">
                <a16:creationId xmlns:a16="http://schemas.microsoft.com/office/drawing/2014/main" id="{E7E80E61-8672-45B3-8ADF-8C71BCDAC53A}"/>
              </a:ext>
            </a:extLst>
          </p:cNvPr>
          <p:cNvSpPr>
            <a:spLocks noChangeArrowheads="1"/>
          </p:cNvSpPr>
          <p:nvPr/>
        </p:nvSpPr>
        <p:spPr bwMode="auto">
          <a:xfrm>
            <a:off x="5148839"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8" name="Rectangle 107">
            <a:extLst>
              <a:ext uri="{FF2B5EF4-FFF2-40B4-BE49-F238E27FC236}">
                <a16:creationId xmlns:a16="http://schemas.microsoft.com/office/drawing/2014/main" id="{806D1120-6CEB-4444-8E21-833EDD971B97}"/>
              </a:ext>
            </a:extLst>
          </p:cNvPr>
          <p:cNvSpPr>
            <a:spLocks noChangeArrowheads="1"/>
          </p:cNvSpPr>
          <p:nvPr/>
        </p:nvSpPr>
        <p:spPr bwMode="auto">
          <a:xfrm>
            <a:off x="3494741" y="1993287"/>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09" name="Rectangle 108">
            <a:extLst>
              <a:ext uri="{FF2B5EF4-FFF2-40B4-BE49-F238E27FC236}">
                <a16:creationId xmlns:a16="http://schemas.microsoft.com/office/drawing/2014/main" id="{B96217F6-0548-4D3B-A788-9F4D6253F8B8}"/>
              </a:ext>
            </a:extLst>
          </p:cNvPr>
          <p:cNvSpPr>
            <a:spLocks noChangeArrowheads="1"/>
          </p:cNvSpPr>
          <p:nvPr/>
        </p:nvSpPr>
        <p:spPr bwMode="auto">
          <a:xfrm>
            <a:off x="177240" y="1994059"/>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2017</a:t>
            </a:r>
          </a:p>
        </p:txBody>
      </p:sp>
      <p:sp>
        <p:nvSpPr>
          <p:cNvPr id="110" name="Rectangle 109">
            <a:extLst>
              <a:ext uri="{FF2B5EF4-FFF2-40B4-BE49-F238E27FC236}">
                <a16:creationId xmlns:a16="http://schemas.microsoft.com/office/drawing/2014/main" id="{76BC72B2-7D24-4C6D-BE05-DD73FFD7DB2D}"/>
              </a:ext>
            </a:extLst>
          </p:cNvPr>
          <p:cNvSpPr>
            <a:spLocks noChangeArrowheads="1"/>
          </p:cNvSpPr>
          <p:nvPr/>
        </p:nvSpPr>
        <p:spPr bwMode="auto">
          <a:xfrm>
            <a:off x="1829011" y="1993034"/>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2018</a:t>
            </a:r>
          </a:p>
        </p:txBody>
      </p:sp>
      <p:sp>
        <p:nvSpPr>
          <p:cNvPr id="2" name="Title 1"/>
          <p:cNvSpPr>
            <a:spLocks noGrp="1"/>
          </p:cNvSpPr>
          <p:nvPr>
            <p:ph type="title"/>
          </p:nvPr>
        </p:nvSpPr>
        <p:spPr>
          <a:xfrm>
            <a:off x="914401" y="685802"/>
            <a:ext cx="10361084" cy="485992"/>
          </a:xfrm>
        </p:spPr>
        <p:txBody>
          <a:bodyPr/>
          <a:lstStyle/>
          <a:p>
            <a:r>
              <a:rPr lang="en-US" dirty="0"/>
              <a:t>Timeline – TG progress update past the July meeting</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25" name="Rectangle 24"/>
          <p:cNvSpPr>
            <a:spLocks noChangeArrowheads="1"/>
          </p:cNvSpPr>
          <p:nvPr/>
        </p:nvSpPr>
        <p:spPr bwMode="auto">
          <a:xfrm>
            <a:off x="10223367"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106" name="Text Box 24">
            <a:extLst>
              <a:ext uri="{FF2B5EF4-FFF2-40B4-BE49-F238E27FC236}">
                <a16:creationId xmlns:a16="http://schemas.microsoft.com/office/drawing/2014/main" id="{FDD295FC-5B3E-40FF-9DBD-769508BBC4A6}"/>
              </a:ext>
            </a:extLst>
          </p:cNvPr>
          <p:cNvSpPr txBox="1">
            <a:spLocks noChangeArrowheads="1"/>
          </p:cNvSpPr>
          <p:nvPr/>
        </p:nvSpPr>
        <p:spPr bwMode="auto">
          <a:xfrm>
            <a:off x="747912" y="2369733"/>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112" name="Rectangle 111">
            <a:extLst>
              <a:ext uri="{FF2B5EF4-FFF2-40B4-BE49-F238E27FC236}">
                <a16:creationId xmlns:a16="http://schemas.microsoft.com/office/drawing/2014/main" id="{69DC5164-B6FD-4947-8311-D3C23314DE17}"/>
              </a:ext>
            </a:extLst>
          </p:cNvPr>
          <p:cNvSpPr/>
          <p:nvPr/>
        </p:nvSpPr>
        <p:spPr>
          <a:xfrm>
            <a:off x="263352" y="3573016"/>
            <a:ext cx="2744611" cy="230617"/>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113" name="Rectangle 112">
            <a:extLst>
              <a:ext uri="{FF2B5EF4-FFF2-40B4-BE49-F238E27FC236}">
                <a16:creationId xmlns:a16="http://schemas.microsoft.com/office/drawing/2014/main" id="{AF2D2B37-858F-49CD-B8B3-A42B192B9F9D}"/>
              </a:ext>
            </a:extLst>
          </p:cNvPr>
          <p:cNvSpPr/>
          <p:nvPr/>
        </p:nvSpPr>
        <p:spPr>
          <a:xfrm>
            <a:off x="803996" y="3888221"/>
            <a:ext cx="9540000" cy="248520"/>
          </a:xfrm>
          <a:prstGeom prst="rect">
            <a:avLst/>
          </a:prstGeom>
          <a:gradFill flip="none" rotWithShape="1">
            <a:gsLst>
              <a:gs pos="0">
                <a:srgbClr val="FFFF00"/>
              </a:gs>
              <a:gs pos="37000">
                <a:srgbClr val="FFFF00"/>
              </a:gs>
              <a:gs pos="68000">
                <a:srgbClr val="00B050"/>
              </a:gs>
              <a:gs pos="100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115" name="Text Box 26">
            <a:extLst>
              <a:ext uri="{FF2B5EF4-FFF2-40B4-BE49-F238E27FC236}">
                <a16:creationId xmlns:a16="http://schemas.microsoft.com/office/drawing/2014/main" id="{64AE616E-C795-47DD-AF7B-6DEEA83A5362}"/>
              </a:ext>
            </a:extLst>
          </p:cNvPr>
          <p:cNvSpPr txBox="1">
            <a:spLocks noChangeArrowheads="1"/>
          </p:cNvSpPr>
          <p:nvPr/>
        </p:nvSpPr>
        <p:spPr bwMode="auto">
          <a:xfrm flipH="1">
            <a:off x="4875153" y="2623686"/>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116" name="Isosceles Triangle 115">
            <a:extLst>
              <a:ext uri="{FF2B5EF4-FFF2-40B4-BE49-F238E27FC236}">
                <a16:creationId xmlns:a16="http://schemas.microsoft.com/office/drawing/2014/main" id="{44442673-ECDC-419A-A9CD-051E05DB4DB8}"/>
              </a:ext>
            </a:extLst>
          </p:cNvPr>
          <p:cNvSpPr>
            <a:spLocks noChangeArrowheads="1"/>
          </p:cNvSpPr>
          <p:nvPr/>
        </p:nvSpPr>
        <p:spPr bwMode="auto">
          <a:xfrm flipH="1">
            <a:off x="5058203" y="2412535"/>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117" name="Text Box 24">
            <a:extLst>
              <a:ext uri="{FF2B5EF4-FFF2-40B4-BE49-F238E27FC236}">
                <a16:creationId xmlns:a16="http://schemas.microsoft.com/office/drawing/2014/main" id="{EE061B56-3AEC-498D-B5B2-6F11449B93DE}"/>
              </a:ext>
            </a:extLst>
          </p:cNvPr>
          <p:cNvSpPr txBox="1">
            <a:spLocks noChangeArrowheads="1"/>
          </p:cNvSpPr>
          <p:nvPr/>
        </p:nvSpPr>
        <p:spPr bwMode="auto">
          <a:xfrm>
            <a:off x="3432407" y="2653101"/>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118" name="Isosceles Triangle 117">
            <a:extLst>
              <a:ext uri="{FF2B5EF4-FFF2-40B4-BE49-F238E27FC236}">
                <a16:creationId xmlns:a16="http://schemas.microsoft.com/office/drawing/2014/main" id="{3F0AA21A-6D87-4206-8EEC-3FD5BA0CE0AE}"/>
              </a:ext>
            </a:extLst>
          </p:cNvPr>
          <p:cNvSpPr>
            <a:spLocks noChangeArrowheads="1"/>
          </p:cNvSpPr>
          <p:nvPr/>
        </p:nvSpPr>
        <p:spPr bwMode="auto">
          <a:xfrm>
            <a:off x="3535209" y="2454400"/>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19" name="Text Box 24">
            <a:extLst>
              <a:ext uri="{FF2B5EF4-FFF2-40B4-BE49-F238E27FC236}">
                <a16:creationId xmlns:a16="http://schemas.microsoft.com/office/drawing/2014/main" id="{3D10B997-FA32-446E-A64F-C16BE48C1D81}"/>
              </a:ext>
            </a:extLst>
          </p:cNvPr>
          <p:cNvSpPr txBox="1">
            <a:spLocks noChangeArrowheads="1"/>
          </p:cNvSpPr>
          <p:nvPr/>
        </p:nvSpPr>
        <p:spPr bwMode="auto">
          <a:xfrm>
            <a:off x="1860756" y="2611937"/>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120" name="Isosceles Triangle 119">
            <a:extLst>
              <a:ext uri="{FF2B5EF4-FFF2-40B4-BE49-F238E27FC236}">
                <a16:creationId xmlns:a16="http://schemas.microsoft.com/office/drawing/2014/main" id="{AA437355-9F8B-4A6F-AAB1-840527A829D4}"/>
              </a:ext>
            </a:extLst>
          </p:cNvPr>
          <p:cNvSpPr>
            <a:spLocks noChangeArrowheads="1"/>
          </p:cNvSpPr>
          <p:nvPr/>
        </p:nvSpPr>
        <p:spPr bwMode="auto">
          <a:xfrm>
            <a:off x="2013525" y="2408722"/>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21" name="Text Box 24">
            <a:extLst>
              <a:ext uri="{FF2B5EF4-FFF2-40B4-BE49-F238E27FC236}">
                <a16:creationId xmlns:a16="http://schemas.microsoft.com/office/drawing/2014/main" id="{A547E5D1-D54B-4250-846D-FE970644BEE5}"/>
              </a:ext>
            </a:extLst>
          </p:cNvPr>
          <p:cNvSpPr txBox="1">
            <a:spLocks noChangeArrowheads="1"/>
          </p:cNvSpPr>
          <p:nvPr/>
        </p:nvSpPr>
        <p:spPr bwMode="auto">
          <a:xfrm>
            <a:off x="1970948" y="3888380"/>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125" name="Isosceles Triangle 124">
            <a:extLst>
              <a:ext uri="{FF2B5EF4-FFF2-40B4-BE49-F238E27FC236}">
                <a16:creationId xmlns:a16="http://schemas.microsoft.com/office/drawing/2014/main" id="{7D57DDC4-188E-446F-866B-8D2528A070AE}"/>
              </a:ext>
            </a:extLst>
          </p:cNvPr>
          <p:cNvSpPr>
            <a:spLocks noChangeArrowheads="1"/>
          </p:cNvSpPr>
          <p:nvPr/>
        </p:nvSpPr>
        <p:spPr bwMode="auto">
          <a:xfrm>
            <a:off x="691963" y="243293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cxnSp>
        <p:nvCxnSpPr>
          <p:cNvPr id="127" name="Straight Connector 126">
            <a:extLst>
              <a:ext uri="{FF2B5EF4-FFF2-40B4-BE49-F238E27FC236}">
                <a16:creationId xmlns:a16="http://schemas.microsoft.com/office/drawing/2014/main" id="{2D741719-48C6-4978-96AB-33C832196D61}"/>
              </a:ext>
            </a:extLst>
          </p:cNvPr>
          <p:cNvCxnSpPr/>
          <p:nvPr/>
        </p:nvCxnSpPr>
        <p:spPr bwMode="auto">
          <a:xfrm>
            <a:off x="263352" y="3840948"/>
            <a:ext cx="272684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4" name="Text Box 24">
            <a:extLst>
              <a:ext uri="{FF2B5EF4-FFF2-40B4-BE49-F238E27FC236}">
                <a16:creationId xmlns:a16="http://schemas.microsoft.com/office/drawing/2014/main" id="{F3200BBA-60BF-4CFD-AE55-831E4690B9CD}"/>
              </a:ext>
            </a:extLst>
          </p:cNvPr>
          <p:cNvSpPr txBox="1">
            <a:spLocks noChangeArrowheads="1"/>
          </p:cNvSpPr>
          <p:nvPr/>
        </p:nvSpPr>
        <p:spPr bwMode="auto">
          <a:xfrm>
            <a:off x="2530161" y="2600190"/>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145" name="Isosceles Triangle 144">
            <a:extLst>
              <a:ext uri="{FF2B5EF4-FFF2-40B4-BE49-F238E27FC236}">
                <a16:creationId xmlns:a16="http://schemas.microsoft.com/office/drawing/2014/main" id="{3B28E869-CA25-4246-8BD5-AE35F55D5CDD}"/>
              </a:ext>
            </a:extLst>
          </p:cNvPr>
          <p:cNvSpPr>
            <a:spLocks noChangeArrowheads="1"/>
          </p:cNvSpPr>
          <p:nvPr/>
        </p:nvSpPr>
        <p:spPr bwMode="auto">
          <a:xfrm>
            <a:off x="2795762" y="2415341"/>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6" name="Isosceles Triangle 145">
            <a:extLst>
              <a:ext uri="{FF2B5EF4-FFF2-40B4-BE49-F238E27FC236}">
                <a16:creationId xmlns:a16="http://schemas.microsoft.com/office/drawing/2014/main" id="{0B294817-DEC4-4480-B07A-9DD6DE770F4D}"/>
              </a:ext>
            </a:extLst>
          </p:cNvPr>
          <p:cNvSpPr>
            <a:spLocks noChangeArrowheads="1"/>
          </p:cNvSpPr>
          <p:nvPr/>
        </p:nvSpPr>
        <p:spPr bwMode="auto">
          <a:xfrm>
            <a:off x="2849037" y="2414094"/>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7" name="Text Box 24">
            <a:extLst>
              <a:ext uri="{FF2B5EF4-FFF2-40B4-BE49-F238E27FC236}">
                <a16:creationId xmlns:a16="http://schemas.microsoft.com/office/drawing/2014/main" id="{41ECCC80-8D2F-411C-A046-A1EE9D099118}"/>
              </a:ext>
            </a:extLst>
          </p:cNvPr>
          <p:cNvSpPr txBox="1">
            <a:spLocks noChangeArrowheads="1"/>
          </p:cNvSpPr>
          <p:nvPr/>
        </p:nvSpPr>
        <p:spPr bwMode="auto">
          <a:xfrm>
            <a:off x="2443807" y="2368058"/>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148" name="Straight Connector 147">
            <a:extLst>
              <a:ext uri="{FF2B5EF4-FFF2-40B4-BE49-F238E27FC236}">
                <a16:creationId xmlns:a16="http://schemas.microsoft.com/office/drawing/2014/main" id="{EDD273A8-30CE-4248-B9F8-E11D790DC1DE}"/>
              </a:ext>
            </a:extLst>
          </p:cNvPr>
          <p:cNvCxnSpPr/>
          <p:nvPr/>
        </p:nvCxnSpPr>
        <p:spPr bwMode="auto">
          <a:xfrm flipV="1">
            <a:off x="803996" y="4182034"/>
            <a:ext cx="4362592"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0" name="Isosceles Triangle 149">
            <a:extLst>
              <a:ext uri="{FF2B5EF4-FFF2-40B4-BE49-F238E27FC236}">
                <a16:creationId xmlns:a16="http://schemas.microsoft.com/office/drawing/2014/main" id="{59441D21-CA4C-46FD-A061-1300276B8C4B}"/>
              </a:ext>
            </a:extLst>
          </p:cNvPr>
          <p:cNvSpPr>
            <a:spLocks noChangeArrowheads="1"/>
          </p:cNvSpPr>
          <p:nvPr/>
        </p:nvSpPr>
        <p:spPr bwMode="auto">
          <a:xfrm>
            <a:off x="3592204" y="2449991"/>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1" name="Text Box 24">
            <a:extLst>
              <a:ext uri="{FF2B5EF4-FFF2-40B4-BE49-F238E27FC236}">
                <a16:creationId xmlns:a16="http://schemas.microsoft.com/office/drawing/2014/main" id="{7257137D-C140-42D2-AF82-E571EE3A14B0}"/>
              </a:ext>
            </a:extLst>
          </p:cNvPr>
          <p:cNvSpPr txBox="1">
            <a:spLocks noChangeArrowheads="1"/>
          </p:cNvSpPr>
          <p:nvPr/>
        </p:nvSpPr>
        <p:spPr bwMode="auto">
          <a:xfrm>
            <a:off x="3687931" y="2383595"/>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152" name="Rectangle 151">
            <a:extLst>
              <a:ext uri="{FF2B5EF4-FFF2-40B4-BE49-F238E27FC236}">
                <a16:creationId xmlns:a16="http://schemas.microsoft.com/office/drawing/2014/main" id="{57180947-F2CF-4175-986E-88B56A3D5595}"/>
              </a:ext>
            </a:extLst>
          </p:cNvPr>
          <p:cNvSpPr/>
          <p:nvPr/>
        </p:nvSpPr>
        <p:spPr>
          <a:xfrm>
            <a:off x="2999656" y="3890918"/>
            <a:ext cx="77731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153" name="Rectangle 152">
            <a:extLst>
              <a:ext uri="{FF2B5EF4-FFF2-40B4-BE49-F238E27FC236}">
                <a16:creationId xmlns:a16="http://schemas.microsoft.com/office/drawing/2014/main" id="{CC30AC72-C1DB-4389-9759-AAF9081BE28B}"/>
              </a:ext>
            </a:extLst>
          </p:cNvPr>
          <p:cNvSpPr/>
          <p:nvPr/>
        </p:nvSpPr>
        <p:spPr>
          <a:xfrm>
            <a:off x="3766413" y="3888380"/>
            <a:ext cx="1373074"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155" name="Oval Callout 93">
            <a:extLst>
              <a:ext uri="{FF2B5EF4-FFF2-40B4-BE49-F238E27FC236}">
                <a16:creationId xmlns:a16="http://schemas.microsoft.com/office/drawing/2014/main" id="{CFEDDDC9-704E-402C-80F9-97FD7D66F6C7}"/>
              </a:ext>
            </a:extLst>
          </p:cNvPr>
          <p:cNvSpPr/>
          <p:nvPr/>
        </p:nvSpPr>
        <p:spPr bwMode="auto">
          <a:xfrm>
            <a:off x="3175124" y="4523238"/>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156" name="Oval Callout 61">
            <a:extLst>
              <a:ext uri="{FF2B5EF4-FFF2-40B4-BE49-F238E27FC236}">
                <a16:creationId xmlns:a16="http://schemas.microsoft.com/office/drawing/2014/main" id="{C1460C53-55DE-4E69-8306-D9EEC5D6D472}"/>
              </a:ext>
            </a:extLst>
          </p:cNvPr>
          <p:cNvSpPr/>
          <p:nvPr/>
        </p:nvSpPr>
        <p:spPr bwMode="auto">
          <a:xfrm>
            <a:off x="2283685" y="4523239"/>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161" name="Rectangle 160">
            <a:extLst>
              <a:ext uri="{FF2B5EF4-FFF2-40B4-BE49-F238E27FC236}">
                <a16:creationId xmlns:a16="http://schemas.microsoft.com/office/drawing/2014/main" id="{F91C410D-A0F8-489D-9873-3E5D0C80D27A}"/>
              </a:ext>
            </a:extLst>
          </p:cNvPr>
          <p:cNvSpPr/>
          <p:nvPr/>
        </p:nvSpPr>
        <p:spPr>
          <a:xfrm>
            <a:off x="5136613" y="3888529"/>
            <a:ext cx="1927894"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163" name="Oval Callout 93">
            <a:extLst>
              <a:ext uri="{FF2B5EF4-FFF2-40B4-BE49-F238E27FC236}">
                <a16:creationId xmlns:a16="http://schemas.microsoft.com/office/drawing/2014/main" id="{A55DFAB0-5797-465C-B664-371760473364}"/>
              </a:ext>
            </a:extLst>
          </p:cNvPr>
          <p:cNvSpPr/>
          <p:nvPr/>
        </p:nvSpPr>
        <p:spPr bwMode="auto">
          <a:xfrm>
            <a:off x="4151784" y="4523237"/>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164" name="Straight Connector 163">
            <a:extLst>
              <a:ext uri="{FF2B5EF4-FFF2-40B4-BE49-F238E27FC236}">
                <a16:creationId xmlns:a16="http://schemas.microsoft.com/office/drawing/2014/main" id="{52E32D23-69F6-49BA-9523-CDB5CBFEF3BF}"/>
              </a:ext>
            </a:extLst>
          </p:cNvPr>
          <p:cNvCxnSpPr/>
          <p:nvPr/>
        </p:nvCxnSpPr>
        <p:spPr bwMode="auto">
          <a:xfrm>
            <a:off x="5195919" y="4182700"/>
            <a:ext cx="284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5" name="Oval Callout 93">
            <a:extLst>
              <a:ext uri="{FF2B5EF4-FFF2-40B4-BE49-F238E27FC236}">
                <a16:creationId xmlns:a16="http://schemas.microsoft.com/office/drawing/2014/main" id="{053659BB-C70B-464E-B908-B4640A2FBA93}"/>
              </a:ext>
            </a:extLst>
          </p:cNvPr>
          <p:cNvSpPr/>
          <p:nvPr/>
        </p:nvSpPr>
        <p:spPr bwMode="auto">
          <a:xfrm>
            <a:off x="5625420" y="4595398"/>
            <a:ext cx="1006530" cy="487541"/>
          </a:xfrm>
          <a:prstGeom prst="wedgeEllipseCallout">
            <a:avLst>
              <a:gd name="adj1" fmla="val 92428"/>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111" name="Isosceles Triangle 110">
            <a:extLst>
              <a:ext uri="{FF2B5EF4-FFF2-40B4-BE49-F238E27FC236}">
                <a16:creationId xmlns:a16="http://schemas.microsoft.com/office/drawing/2014/main" id="{DD1F662E-8959-49A4-88BE-5AE6F718E288}"/>
              </a:ext>
            </a:extLst>
          </p:cNvPr>
          <p:cNvSpPr>
            <a:spLocks noChangeArrowheads="1"/>
          </p:cNvSpPr>
          <p:nvPr/>
        </p:nvSpPr>
        <p:spPr bwMode="auto">
          <a:xfrm>
            <a:off x="7896200" y="3068960"/>
            <a:ext cx="228472" cy="22225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7" name="Text Box 26">
            <a:extLst>
              <a:ext uri="{FF2B5EF4-FFF2-40B4-BE49-F238E27FC236}">
                <a16:creationId xmlns:a16="http://schemas.microsoft.com/office/drawing/2014/main" id="{1BB62CF0-E562-4410-9872-349190F1677A}"/>
              </a:ext>
            </a:extLst>
          </p:cNvPr>
          <p:cNvSpPr txBox="1">
            <a:spLocks noChangeArrowheads="1"/>
          </p:cNvSpPr>
          <p:nvPr/>
        </p:nvSpPr>
        <p:spPr bwMode="auto">
          <a:xfrm flipH="1">
            <a:off x="6754638" y="2655706"/>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158" name="Isosceles Triangle 157">
            <a:extLst>
              <a:ext uri="{FF2B5EF4-FFF2-40B4-BE49-F238E27FC236}">
                <a16:creationId xmlns:a16="http://schemas.microsoft.com/office/drawing/2014/main" id="{1829E6D2-C959-48D2-9FC0-FFED226D051A}"/>
              </a:ext>
            </a:extLst>
          </p:cNvPr>
          <p:cNvSpPr>
            <a:spLocks noChangeArrowheads="1"/>
          </p:cNvSpPr>
          <p:nvPr/>
        </p:nvSpPr>
        <p:spPr bwMode="auto">
          <a:xfrm flipH="1">
            <a:off x="6953894" y="2436316"/>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grpSp>
        <p:nvGrpSpPr>
          <p:cNvPr id="3" name="Group 2">
            <a:extLst>
              <a:ext uri="{FF2B5EF4-FFF2-40B4-BE49-F238E27FC236}">
                <a16:creationId xmlns:a16="http://schemas.microsoft.com/office/drawing/2014/main" id="{28CF0915-8ED0-4994-B502-33D19ECAB01A}"/>
              </a:ext>
            </a:extLst>
          </p:cNvPr>
          <p:cNvGrpSpPr/>
          <p:nvPr/>
        </p:nvGrpSpPr>
        <p:grpSpPr>
          <a:xfrm>
            <a:off x="7668534" y="2425355"/>
            <a:ext cx="650149" cy="672139"/>
            <a:chOff x="7668534" y="2425355"/>
            <a:chExt cx="650149" cy="672139"/>
          </a:xfrm>
        </p:grpSpPr>
        <p:sp>
          <p:nvSpPr>
            <p:cNvPr id="159" name="Text Box 26">
              <a:extLst>
                <a:ext uri="{FF2B5EF4-FFF2-40B4-BE49-F238E27FC236}">
                  <a16:creationId xmlns:a16="http://schemas.microsoft.com/office/drawing/2014/main" id="{E8DE5F9A-9D3C-4C73-BFC7-EED51F4D1918}"/>
                </a:ext>
              </a:extLst>
            </p:cNvPr>
            <p:cNvSpPr txBox="1">
              <a:spLocks noChangeArrowheads="1"/>
            </p:cNvSpPr>
            <p:nvPr/>
          </p:nvSpPr>
          <p:spPr bwMode="auto">
            <a:xfrm flipH="1">
              <a:off x="7668534" y="2645309"/>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160" name="Isosceles Triangle 159">
              <a:extLst>
                <a:ext uri="{FF2B5EF4-FFF2-40B4-BE49-F238E27FC236}">
                  <a16:creationId xmlns:a16="http://schemas.microsoft.com/office/drawing/2014/main" id="{3A3D8048-3EBA-46FE-9184-5444CD320345}"/>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dirty="0">
                <a:latin typeface="Arial" panose="020B0604020202020204" pitchFamily="34" charset="0"/>
                <a:cs typeface="Arial" panose="020B0604020202020204" pitchFamily="34" charset="0"/>
              </a:endParaRPr>
            </a:p>
          </p:txBody>
        </p:sp>
      </p:grpSp>
      <p:sp>
        <p:nvSpPr>
          <p:cNvPr id="162" name="Text Box 29">
            <a:extLst>
              <a:ext uri="{FF2B5EF4-FFF2-40B4-BE49-F238E27FC236}">
                <a16:creationId xmlns:a16="http://schemas.microsoft.com/office/drawing/2014/main" id="{4D338DF7-FA29-482B-919B-2A35726598BC}"/>
              </a:ext>
            </a:extLst>
          </p:cNvPr>
          <p:cNvSpPr txBox="1">
            <a:spLocks noChangeArrowheads="1"/>
          </p:cNvSpPr>
          <p:nvPr/>
        </p:nvSpPr>
        <p:spPr bwMode="auto">
          <a:xfrm flipH="1">
            <a:off x="7248128" y="3306149"/>
            <a:ext cx="1074295"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171" name="Isosceles Triangle 170">
            <a:extLst>
              <a:ext uri="{FF2B5EF4-FFF2-40B4-BE49-F238E27FC236}">
                <a16:creationId xmlns:a16="http://schemas.microsoft.com/office/drawing/2014/main" id="{DCC5BBF5-68C6-48CF-B621-AF59B163E79E}"/>
              </a:ext>
            </a:extLst>
          </p:cNvPr>
          <p:cNvSpPr>
            <a:spLocks noChangeArrowheads="1"/>
          </p:cNvSpPr>
          <p:nvPr/>
        </p:nvSpPr>
        <p:spPr bwMode="auto">
          <a:xfrm>
            <a:off x="10642354" y="2431553"/>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72" name="Text Box 29">
            <a:extLst>
              <a:ext uri="{FF2B5EF4-FFF2-40B4-BE49-F238E27FC236}">
                <a16:creationId xmlns:a16="http://schemas.microsoft.com/office/drawing/2014/main" id="{A4BE7802-A5F3-45C9-B17C-6A16E32A1182}"/>
              </a:ext>
            </a:extLst>
          </p:cNvPr>
          <p:cNvSpPr txBox="1">
            <a:spLocks noChangeArrowheads="1"/>
          </p:cNvSpPr>
          <p:nvPr/>
        </p:nvSpPr>
        <p:spPr bwMode="auto">
          <a:xfrm flipH="1">
            <a:off x="10356796" y="2691938"/>
            <a:ext cx="79958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168" name="Rectangle 167">
            <a:extLst>
              <a:ext uri="{FF2B5EF4-FFF2-40B4-BE49-F238E27FC236}">
                <a16:creationId xmlns:a16="http://schemas.microsoft.com/office/drawing/2014/main" id="{A6609AD8-0BD0-4DE6-98A2-627D5F941659}"/>
              </a:ext>
            </a:extLst>
          </p:cNvPr>
          <p:cNvSpPr/>
          <p:nvPr/>
        </p:nvSpPr>
        <p:spPr>
          <a:xfrm>
            <a:off x="7055129" y="3890741"/>
            <a:ext cx="1037171"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173" name="Rectangle 172">
            <a:extLst>
              <a:ext uri="{FF2B5EF4-FFF2-40B4-BE49-F238E27FC236}">
                <a16:creationId xmlns:a16="http://schemas.microsoft.com/office/drawing/2014/main" id="{F4CFBCF5-0562-4CD1-8BE5-1D5BE737664D}"/>
              </a:ext>
            </a:extLst>
          </p:cNvPr>
          <p:cNvSpPr/>
          <p:nvPr/>
        </p:nvSpPr>
        <p:spPr>
          <a:xfrm>
            <a:off x="9201477" y="3888407"/>
            <a:ext cx="777965" cy="248328"/>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2</a:t>
            </a:r>
            <a:r>
              <a:rPr lang="en-US" sz="1100" baseline="30000" dirty="0">
                <a:solidFill>
                  <a:schemeClr val="tx1"/>
                </a:solidFill>
              </a:rPr>
              <a:t>nd</a:t>
            </a:r>
            <a:r>
              <a:rPr lang="en-US" sz="1100" dirty="0">
                <a:solidFill>
                  <a:schemeClr val="tx1"/>
                </a:solidFill>
              </a:rPr>
              <a:t> SA</a:t>
            </a:r>
          </a:p>
        </p:txBody>
      </p:sp>
      <p:sp>
        <p:nvSpPr>
          <p:cNvPr id="169" name="Rectangle 168">
            <a:extLst>
              <a:ext uri="{FF2B5EF4-FFF2-40B4-BE49-F238E27FC236}">
                <a16:creationId xmlns:a16="http://schemas.microsoft.com/office/drawing/2014/main" id="{8200F9A2-67E5-4987-9546-12211A6042BD}"/>
              </a:ext>
            </a:extLst>
          </p:cNvPr>
          <p:cNvSpPr/>
          <p:nvPr/>
        </p:nvSpPr>
        <p:spPr>
          <a:xfrm>
            <a:off x="7323995" y="3645563"/>
            <a:ext cx="716220" cy="24391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02C6E214-6D3E-41BA-9208-3834DA86B95B}"/>
              </a:ext>
            </a:extLst>
          </p:cNvPr>
          <p:cNvSpPr/>
          <p:nvPr/>
        </p:nvSpPr>
        <p:spPr>
          <a:xfrm>
            <a:off x="8475419" y="3889351"/>
            <a:ext cx="879000" cy="247570"/>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1</a:t>
            </a:r>
            <a:r>
              <a:rPr lang="en-US" sz="1100" baseline="30000" dirty="0">
                <a:solidFill>
                  <a:schemeClr val="tx1"/>
                </a:solidFill>
              </a:rPr>
              <a:t>st</a:t>
            </a:r>
            <a:r>
              <a:rPr lang="en-US" sz="1100" dirty="0">
                <a:solidFill>
                  <a:schemeClr val="tx1"/>
                </a:solidFill>
              </a:rPr>
              <a:t> SA</a:t>
            </a:r>
          </a:p>
        </p:txBody>
      </p:sp>
      <p:sp>
        <p:nvSpPr>
          <p:cNvPr id="170" name="Rectangle 169">
            <a:extLst>
              <a:ext uri="{FF2B5EF4-FFF2-40B4-BE49-F238E27FC236}">
                <a16:creationId xmlns:a16="http://schemas.microsoft.com/office/drawing/2014/main" id="{67AF27AE-0EAD-4603-A050-028DEEF65666}"/>
              </a:ext>
            </a:extLst>
          </p:cNvPr>
          <p:cNvSpPr/>
          <p:nvPr/>
        </p:nvSpPr>
        <p:spPr>
          <a:xfrm>
            <a:off x="8040216" y="3890636"/>
            <a:ext cx="446793" cy="24108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00" dirty="0">
                <a:solidFill>
                  <a:schemeClr val="tx1"/>
                </a:solidFill>
              </a:rPr>
              <a:t>Next </a:t>
            </a:r>
          </a:p>
          <a:p>
            <a:pPr algn="ctr">
              <a:defRPr/>
            </a:pPr>
            <a:r>
              <a:rPr lang="en-US" sz="1000" dirty="0">
                <a:solidFill>
                  <a:schemeClr val="tx1"/>
                </a:solidFill>
              </a:rPr>
              <a:t>LB</a:t>
            </a:r>
          </a:p>
        </p:txBody>
      </p:sp>
      <p:sp>
        <p:nvSpPr>
          <p:cNvPr id="64" name="Oval Callout 93">
            <a:extLst>
              <a:ext uri="{FF2B5EF4-FFF2-40B4-BE49-F238E27FC236}">
                <a16:creationId xmlns:a16="http://schemas.microsoft.com/office/drawing/2014/main" id="{A65DD93F-BB47-4E8E-8821-C6F5E935C5A2}"/>
              </a:ext>
            </a:extLst>
          </p:cNvPr>
          <p:cNvSpPr/>
          <p:nvPr/>
        </p:nvSpPr>
        <p:spPr bwMode="auto">
          <a:xfrm>
            <a:off x="8707022" y="2832100"/>
            <a:ext cx="1158306" cy="487541"/>
          </a:xfrm>
          <a:prstGeom prst="wedgeEllipseCallout">
            <a:avLst>
              <a:gd name="adj1" fmla="val -71339"/>
              <a:gd name="adj2" fmla="val 116380"/>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grpSp>
        <p:nvGrpSpPr>
          <p:cNvPr id="66" name="Group 65">
            <a:extLst>
              <a:ext uri="{FF2B5EF4-FFF2-40B4-BE49-F238E27FC236}">
                <a16:creationId xmlns:a16="http://schemas.microsoft.com/office/drawing/2014/main" id="{3F65A8A0-3EEF-4C41-BB52-29E8E9A84FF5}"/>
              </a:ext>
            </a:extLst>
          </p:cNvPr>
          <p:cNvGrpSpPr/>
          <p:nvPr/>
        </p:nvGrpSpPr>
        <p:grpSpPr>
          <a:xfrm>
            <a:off x="8987553" y="2424078"/>
            <a:ext cx="650149" cy="395140"/>
            <a:chOff x="7668534" y="2425355"/>
            <a:chExt cx="650149" cy="395140"/>
          </a:xfrm>
        </p:grpSpPr>
        <p:sp>
          <p:nvSpPr>
            <p:cNvPr id="67" name="Text Box 26">
              <a:extLst>
                <a:ext uri="{FF2B5EF4-FFF2-40B4-BE49-F238E27FC236}">
                  <a16:creationId xmlns:a16="http://schemas.microsoft.com/office/drawing/2014/main" id="{3A6F5E8C-33B1-424C-8B0A-C9CE3A7C87F2}"/>
                </a:ext>
              </a:extLst>
            </p:cNvPr>
            <p:cNvSpPr txBox="1">
              <a:spLocks noChangeArrowheads="1"/>
            </p:cNvSpPr>
            <p:nvPr/>
          </p:nvSpPr>
          <p:spPr bwMode="auto">
            <a:xfrm flipH="1">
              <a:off x="7668534" y="2645309"/>
              <a:ext cx="650149" cy="175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p:txBody>
        </p:sp>
        <p:sp>
          <p:nvSpPr>
            <p:cNvPr id="68" name="Isosceles Triangle 67">
              <a:extLst>
                <a:ext uri="{FF2B5EF4-FFF2-40B4-BE49-F238E27FC236}">
                  <a16:creationId xmlns:a16="http://schemas.microsoft.com/office/drawing/2014/main" id="{6042DA1B-4AB9-4785-9E8D-B31232BAC7DF}"/>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grpSp>
        <p:nvGrpSpPr>
          <p:cNvPr id="69" name="Group 68">
            <a:extLst>
              <a:ext uri="{FF2B5EF4-FFF2-40B4-BE49-F238E27FC236}">
                <a16:creationId xmlns:a16="http://schemas.microsoft.com/office/drawing/2014/main" id="{1B5376F2-543E-4B6C-8A7A-2DF2B9112520}"/>
              </a:ext>
            </a:extLst>
          </p:cNvPr>
          <p:cNvGrpSpPr/>
          <p:nvPr/>
        </p:nvGrpSpPr>
        <p:grpSpPr>
          <a:xfrm>
            <a:off x="9622315" y="2404168"/>
            <a:ext cx="650149" cy="395140"/>
            <a:chOff x="7668534" y="2425355"/>
            <a:chExt cx="650149" cy="395140"/>
          </a:xfrm>
        </p:grpSpPr>
        <p:sp>
          <p:nvSpPr>
            <p:cNvPr id="70" name="Text Box 26">
              <a:extLst>
                <a:ext uri="{FF2B5EF4-FFF2-40B4-BE49-F238E27FC236}">
                  <a16:creationId xmlns:a16="http://schemas.microsoft.com/office/drawing/2014/main" id="{BD436B5B-D98D-4061-A4C3-867D87BE0C8A}"/>
                </a:ext>
              </a:extLst>
            </p:cNvPr>
            <p:cNvSpPr txBox="1">
              <a:spLocks noChangeArrowheads="1"/>
            </p:cNvSpPr>
            <p:nvPr/>
          </p:nvSpPr>
          <p:spPr bwMode="auto">
            <a:xfrm flipH="1">
              <a:off x="7668534" y="2645309"/>
              <a:ext cx="650149" cy="175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p:txBody>
        </p:sp>
        <p:sp>
          <p:nvSpPr>
            <p:cNvPr id="71" name="Isosceles Triangle 70">
              <a:extLst>
                <a:ext uri="{FF2B5EF4-FFF2-40B4-BE49-F238E27FC236}">
                  <a16:creationId xmlns:a16="http://schemas.microsoft.com/office/drawing/2014/main" id="{4F7733D1-90D3-4856-B0BE-13784629A0C6}"/>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72" name="Oval Callout 93">
            <a:extLst>
              <a:ext uri="{FF2B5EF4-FFF2-40B4-BE49-F238E27FC236}">
                <a16:creationId xmlns:a16="http://schemas.microsoft.com/office/drawing/2014/main" id="{CBA96F00-1BC6-4FFC-B12C-EF9D4C9389ED}"/>
              </a:ext>
            </a:extLst>
          </p:cNvPr>
          <p:cNvSpPr/>
          <p:nvPr/>
        </p:nvSpPr>
        <p:spPr bwMode="auto">
          <a:xfrm>
            <a:off x="6699206" y="4599096"/>
            <a:ext cx="10065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541636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Sep. 		1, 8			Wed. 13:00 – 15:00 ET</a:t>
            </a:r>
          </a:p>
          <a:p>
            <a:pPr>
              <a:buFont typeface="Arial" panose="020B0604020202020204" pitchFamily="34" charset="0"/>
              <a:buChar char="•"/>
            </a:pPr>
            <a:r>
              <a:rPr lang="en-US" altLang="en-US" sz="2000" b="0" dirty="0"/>
              <a:t>As needed on at least 10-day notice.</a:t>
            </a:r>
          </a:p>
          <a:p>
            <a:pPr marL="0" indent="0"/>
            <a:endParaRPr lang="en-US" altLang="en-US" sz="2000" b="0" dirty="0"/>
          </a:p>
          <a:p>
            <a:pPr>
              <a:buFont typeface="Arial" panose="020B0604020202020204" pitchFamily="34" charset="0"/>
              <a:buChar char="•"/>
            </a:pPr>
            <a:endParaRPr lang="en-US" altLang="en-US" sz="2000" b="0" dirty="0"/>
          </a:p>
          <a:p>
            <a:pPr marL="0" indent="0"/>
            <a:endParaRPr lang="en-US" altLang="en-US" sz="1600" b="0" dirty="0"/>
          </a:p>
          <a:p>
            <a:pPr marL="0" indent="0"/>
            <a:endParaRPr lang="en-US" altLang="en-US" sz="1600" b="0" dirty="0"/>
          </a:p>
          <a:p>
            <a:pPr marL="0" indent="0"/>
            <a:endParaRPr lang="en-US" altLang="en-US" sz="1600" b="0" dirty="0"/>
          </a:p>
          <a:p>
            <a:pPr marL="0" indent="0"/>
            <a:endParaRPr lang="en-US" altLang="en-US" sz="1800" b="0" dirty="0"/>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07106282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145187539"/>
              </p:ext>
            </p:extLst>
          </p:nvPr>
        </p:nvGraphicFramePr>
        <p:xfrm>
          <a:off x="335361" y="1260086"/>
          <a:ext cx="11039608" cy="1523920"/>
        </p:xfrm>
        <a:graphic>
          <a:graphicData uri="http://schemas.openxmlformats.org/drawingml/2006/table">
            <a:tbl>
              <a:tblPr firstRow="1" bandRow="1">
                <a:tableStyleId>{21E4AEA4-8DFA-4A89-87EB-49C32662AFE0}</a:tableStyleId>
              </a:tblPr>
              <a:tblGrid>
                <a:gridCol w="984780">
                  <a:extLst>
                    <a:ext uri="{9D8B030D-6E8A-4147-A177-3AD203B41FA5}">
                      <a16:colId xmlns:a16="http://schemas.microsoft.com/office/drawing/2014/main" val="20000"/>
                    </a:ext>
                  </a:extLst>
                </a:gridCol>
                <a:gridCol w="1319475">
                  <a:extLst>
                    <a:ext uri="{9D8B030D-6E8A-4147-A177-3AD203B41FA5}">
                      <a16:colId xmlns:a16="http://schemas.microsoft.com/office/drawing/2014/main" val="20001"/>
                    </a:ext>
                  </a:extLst>
                </a:gridCol>
                <a:gridCol w="3960440">
                  <a:extLst>
                    <a:ext uri="{9D8B030D-6E8A-4147-A177-3AD203B41FA5}">
                      <a16:colId xmlns:a16="http://schemas.microsoft.com/office/drawing/2014/main" val="20002"/>
                    </a:ext>
                  </a:extLst>
                </a:gridCol>
                <a:gridCol w="2088232">
                  <a:extLst>
                    <a:ext uri="{9D8B030D-6E8A-4147-A177-3AD203B41FA5}">
                      <a16:colId xmlns:a16="http://schemas.microsoft.com/office/drawing/2014/main" val="20003"/>
                    </a:ext>
                  </a:extLst>
                </a:gridCol>
                <a:gridCol w="2686681">
                  <a:extLst>
                    <a:ext uri="{9D8B030D-6E8A-4147-A177-3AD203B41FA5}">
                      <a16:colId xmlns:a16="http://schemas.microsoft.com/office/drawing/2014/main" val="1828652915"/>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endParaRPr lang="en-US" sz="1200" kern="1200" dirty="0">
                        <a:solidFill>
                          <a:schemeClr val="dk1"/>
                        </a:solidFill>
                        <a:latin typeface="+mn-lt"/>
                        <a:ea typeface="+mn-ea"/>
                        <a:cs typeface="+mn-cs"/>
                      </a:endParaRPr>
                    </a:p>
                  </a:txBody>
                  <a:tcPr marT="45712" marB="45712"/>
                </a:tc>
                <a:tc>
                  <a:txBody>
                    <a:bodyPr/>
                    <a:lstStyle/>
                    <a:p>
                      <a:endParaRPr lang="en-US" sz="1200" kern="1200" dirty="0">
                        <a:solidFill>
                          <a:schemeClr val="dk1"/>
                        </a:solidFill>
                        <a:latin typeface="+mn-lt"/>
                        <a:ea typeface="+mn-ea"/>
                        <a:cs typeface="+mn-cs"/>
                      </a:endParaRPr>
                    </a:p>
                  </a:txBody>
                  <a:tcPr marT="45712" marB="45712"/>
                </a:tc>
                <a:tc>
                  <a:txBody>
                    <a:bodyPr/>
                    <a:lstStyle/>
                    <a:p>
                      <a:endParaRPr lang="en-US" sz="1200" kern="1200" dirty="0">
                        <a:solidFill>
                          <a:schemeClr val="dk1"/>
                        </a:solidFill>
                        <a:latin typeface="+mn-lt"/>
                        <a:ea typeface="+mn-ea"/>
                        <a:cs typeface="+mn-cs"/>
                      </a:endParaRPr>
                    </a:p>
                  </a:txBody>
                  <a:tcPr marT="45712" marB="45712"/>
                </a:tc>
                <a:tc>
                  <a:txBody>
                    <a:bodyPr/>
                    <a:lstStyle/>
                    <a:p>
                      <a:endParaRPr lang="en-US" sz="1200" kern="1200" dirty="0">
                        <a:solidFill>
                          <a:schemeClr val="dk1"/>
                        </a:solidFill>
                        <a:latin typeface="+mn-lt"/>
                        <a:ea typeface="+mn-ea"/>
                        <a:cs typeface="+mn-cs"/>
                      </a:endParaRPr>
                    </a:p>
                  </a:txBody>
                  <a:tcPr marT="45712" marB="45712"/>
                </a:tc>
                <a:tc>
                  <a:txBody>
                    <a:bodyPr/>
                    <a:lstStyle/>
                    <a:p>
                      <a:endParaRPr lang="en-US" sz="12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1"/>
                  </a:ext>
                </a:extLst>
              </a:tr>
              <a:tr h="137152">
                <a:tc>
                  <a:txBody>
                    <a:bodyPr/>
                    <a:lstStyle/>
                    <a:p>
                      <a:endParaRPr lang="en-US" sz="12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strike="noStrike" dirty="0"/>
                    </a:p>
                  </a:txBody>
                  <a:tcPr marT="45712" marB="45712"/>
                </a:tc>
                <a:tc>
                  <a:txBody>
                    <a:bodyPr/>
                    <a:lstStyle/>
                    <a:p>
                      <a:endParaRPr lang="en-US" sz="1200" strike="noStrike" dirty="0"/>
                    </a:p>
                  </a:txBody>
                  <a:tcPr marT="45712" marB="45712"/>
                </a:tc>
                <a:tc>
                  <a:txBody>
                    <a:bodyPr/>
                    <a:lstStyle/>
                    <a:p>
                      <a:endParaRPr lang="en-US" sz="1200" dirty="0"/>
                    </a:p>
                  </a:txBody>
                  <a:tcPr marT="45712" marB="45712"/>
                </a:tc>
                <a:extLst>
                  <a:ext uri="{0D108BD9-81ED-4DB2-BD59-A6C34878D82A}">
                    <a16:rowId xmlns:a16="http://schemas.microsoft.com/office/drawing/2014/main" val="1381136098"/>
                  </a:ext>
                </a:extLst>
              </a:tr>
              <a:tr h="0">
                <a:tc>
                  <a:txBody>
                    <a:bodyPr/>
                    <a:lstStyle/>
                    <a:p>
                      <a:endParaRPr lang="en-US" sz="1200" dirty="0"/>
                    </a:p>
                  </a:txBody>
                  <a:tcPr marT="45712" marB="45712"/>
                </a:tc>
                <a:tc>
                  <a:txBody>
                    <a:bodyPr/>
                    <a:lstStyle/>
                    <a:p>
                      <a:endParaRPr lang="en-US" sz="1200" dirty="0"/>
                    </a:p>
                  </a:txBody>
                  <a:tcPr marT="45712" marB="45712"/>
                </a:tc>
                <a:tc>
                  <a:txBody>
                    <a:bodyPr/>
                    <a:lstStyle/>
                    <a:p>
                      <a:endParaRPr lang="en-US" sz="1200" dirty="0"/>
                    </a:p>
                  </a:txBody>
                  <a:tcPr marT="45712" marB="45712"/>
                </a:tc>
                <a:tc>
                  <a:txBody>
                    <a:bodyPr/>
                    <a:lstStyle/>
                    <a:p>
                      <a:endParaRPr lang="en-US" sz="1200" dirty="0"/>
                    </a:p>
                  </a:txBody>
                  <a:tcPr marT="45712" marB="45712"/>
                </a:tc>
                <a:tc>
                  <a:txBody>
                    <a:bodyPr/>
                    <a:lstStyle/>
                    <a:p>
                      <a:endParaRPr lang="en-US" sz="1200" dirty="0"/>
                    </a:p>
                  </a:txBody>
                  <a:tcPr marT="45712" marB="45712"/>
                </a:tc>
                <a:extLst>
                  <a:ext uri="{0D108BD9-81ED-4DB2-BD59-A6C34878D82A}">
                    <a16:rowId xmlns:a16="http://schemas.microsoft.com/office/drawing/2014/main" val="98245922"/>
                  </a:ext>
                </a:extLst>
              </a:tr>
              <a:tr h="0">
                <a:tc>
                  <a:txBody>
                    <a:bodyPr/>
                    <a:lstStyle/>
                    <a:p>
                      <a:endParaRPr lang="en-US" dirty="0"/>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2220354451"/>
                  </a:ext>
                </a:extLst>
              </a:tr>
            </a:tbl>
          </a:graphicData>
        </a:graphic>
      </p:graphicFrame>
    </p:spTree>
    <p:extLst>
      <p:ext uri="{BB962C8B-B14F-4D97-AF65-F5344CB8AC3E}">
        <p14:creationId xmlns:p14="http://schemas.microsoft.com/office/powerpoint/2010/main" val="292310165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40745131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75612365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TGaz</a:t>
            </a:r>
            <a:r>
              <a:rPr lang="en-US" altLang="en-US" dirty="0">
                <a:solidFill>
                  <a:schemeClr val="tx2"/>
                </a:solidFill>
              </a:rPr>
              <a:t> Sep. 1</a:t>
            </a:r>
            <a:r>
              <a:rPr lang="en-US" altLang="en-US" baseline="30000" dirty="0">
                <a:solidFill>
                  <a:schemeClr val="tx2"/>
                </a:solidFill>
              </a:rPr>
              <a:t>st</a:t>
            </a:r>
            <a:r>
              <a:rPr lang="en-US" altLang="en-US" dirty="0">
                <a:solidFill>
                  <a:schemeClr val="tx2"/>
                </a:solidFill>
              </a:rPr>
              <a:t> Telecon - Agenda</a:t>
            </a:r>
            <a:endParaRPr lang="en-US" dirty="0"/>
          </a:p>
        </p:txBody>
      </p:sp>
      <p:sp>
        <p:nvSpPr>
          <p:cNvPr id="3" name="Content Placeholder 2"/>
          <p:cNvSpPr>
            <a:spLocks noGrp="1"/>
          </p:cNvSpPr>
          <p:nvPr>
            <p:ph idx="1"/>
          </p:nvPr>
        </p:nvSpPr>
        <p:spPr>
          <a:xfrm>
            <a:off x="442315" y="1413896"/>
            <a:ext cx="11305256" cy="5061518"/>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sz="1600" b="0" dirty="0"/>
              <a:t>Agenda setting (5min)</a:t>
            </a:r>
          </a:p>
          <a:p>
            <a:pPr algn="just">
              <a:spcBef>
                <a:spcPct val="20000"/>
              </a:spcBef>
              <a:buFontTx/>
              <a:buChar char="•"/>
            </a:pPr>
            <a:r>
              <a:rPr lang="en-US" sz="1600" b="0" dirty="0"/>
              <a:t>Recap of TG timelines – 10min</a:t>
            </a:r>
          </a:p>
          <a:p>
            <a:pPr algn="just">
              <a:spcBef>
                <a:spcPct val="20000"/>
              </a:spcBef>
              <a:buFontTx/>
              <a:buChar char="•"/>
            </a:pPr>
            <a:r>
              <a:rPr lang="en-US" sz="1600" b="0" dirty="0"/>
              <a:t>Review LB 255 status and process going forward towards SA Ballot – what to expect – 10 min</a:t>
            </a:r>
            <a:endParaRPr lang="en-US" sz="1600" dirty="0"/>
          </a:p>
          <a:p>
            <a:pPr algn="just">
              <a:spcBef>
                <a:spcPct val="20000"/>
              </a:spcBef>
              <a:buFontTx/>
              <a:buChar char="•"/>
            </a:pPr>
            <a:r>
              <a:rPr lang="en-US" sz="1600" b="0" dirty="0"/>
              <a:t>Review future telecons (3 min – special order)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14894920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Rectangle 62">
            <a:extLst>
              <a:ext uri="{FF2B5EF4-FFF2-40B4-BE49-F238E27FC236}">
                <a16:creationId xmlns:a16="http://schemas.microsoft.com/office/drawing/2014/main" id="{86584CC9-10B2-40BB-A3F1-131186C79250}"/>
              </a:ext>
            </a:extLst>
          </p:cNvPr>
          <p:cNvSpPr/>
          <p:nvPr/>
        </p:nvSpPr>
        <p:spPr>
          <a:xfrm>
            <a:off x="8362375" y="3691972"/>
            <a:ext cx="241417" cy="24108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114" name="Rectangle 113">
            <a:extLst>
              <a:ext uri="{FF2B5EF4-FFF2-40B4-BE49-F238E27FC236}">
                <a16:creationId xmlns:a16="http://schemas.microsoft.com/office/drawing/2014/main" id="{5F80D85B-CA5D-46A1-BBCA-B1DD484CF0B5}"/>
              </a:ext>
            </a:extLst>
          </p:cNvPr>
          <p:cNvSpPr>
            <a:spLocks noChangeArrowheads="1"/>
          </p:cNvSpPr>
          <p:nvPr/>
        </p:nvSpPr>
        <p:spPr bwMode="auto">
          <a:xfrm>
            <a:off x="6838991"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107" name="Rectangle 106">
            <a:extLst>
              <a:ext uri="{FF2B5EF4-FFF2-40B4-BE49-F238E27FC236}">
                <a16:creationId xmlns:a16="http://schemas.microsoft.com/office/drawing/2014/main" id="{E7E80E61-8672-45B3-8ADF-8C71BCDAC53A}"/>
              </a:ext>
            </a:extLst>
          </p:cNvPr>
          <p:cNvSpPr>
            <a:spLocks noChangeArrowheads="1"/>
          </p:cNvSpPr>
          <p:nvPr/>
        </p:nvSpPr>
        <p:spPr bwMode="auto">
          <a:xfrm>
            <a:off x="5148839"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8" name="Rectangle 107">
            <a:extLst>
              <a:ext uri="{FF2B5EF4-FFF2-40B4-BE49-F238E27FC236}">
                <a16:creationId xmlns:a16="http://schemas.microsoft.com/office/drawing/2014/main" id="{806D1120-6CEB-4444-8E21-833EDD971B97}"/>
              </a:ext>
            </a:extLst>
          </p:cNvPr>
          <p:cNvSpPr>
            <a:spLocks noChangeArrowheads="1"/>
          </p:cNvSpPr>
          <p:nvPr/>
        </p:nvSpPr>
        <p:spPr bwMode="auto">
          <a:xfrm>
            <a:off x="3494741" y="1993287"/>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09" name="Rectangle 108">
            <a:extLst>
              <a:ext uri="{FF2B5EF4-FFF2-40B4-BE49-F238E27FC236}">
                <a16:creationId xmlns:a16="http://schemas.microsoft.com/office/drawing/2014/main" id="{B96217F6-0548-4D3B-A788-9F4D6253F8B8}"/>
              </a:ext>
            </a:extLst>
          </p:cNvPr>
          <p:cNvSpPr>
            <a:spLocks noChangeArrowheads="1"/>
          </p:cNvSpPr>
          <p:nvPr/>
        </p:nvSpPr>
        <p:spPr bwMode="auto">
          <a:xfrm>
            <a:off x="177240" y="1994059"/>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2017</a:t>
            </a:r>
          </a:p>
        </p:txBody>
      </p:sp>
      <p:sp>
        <p:nvSpPr>
          <p:cNvPr id="110" name="Rectangle 109">
            <a:extLst>
              <a:ext uri="{FF2B5EF4-FFF2-40B4-BE49-F238E27FC236}">
                <a16:creationId xmlns:a16="http://schemas.microsoft.com/office/drawing/2014/main" id="{76BC72B2-7D24-4C6D-BE05-DD73FFD7DB2D}"/>
              </a:ext>
            </a:extLst>
          </p:cNvPr>
          <p:cNvSpPr>
            <a:spLocks noChangeArrowheads="1"/>
          </p:cNvSpPr>
          <p:nvPr/>
        </p:nvSpPr>
        <p:spPr bwMode="auto">
          <a:xfrm>
            <a:off x="1829011" y="1993034"/>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2018</a:t>
            </a:r>
          </a:p>
        </p:txBody>
      </p:sp>
      <p:sp>
        <p:nvSpPr>
          <p:cNvPr id="2" name="Title 1"/>
          <p:cNvSpPr>
            <a:spLocks noGrp="1"/>
          </p:cNvSpPr>
          <p:nvPr>
            <p:ph type="title"/>
          </p:nvPr>
        </p:nvSpPr>
        <p:spPr>
          <a:xfrm>
            <a:off x="914401" y="685802"/>
            <a:ext cx="10361084" cy="485992"/>
          </a:xfrm>
        </p:spPr>
        <p:txBody>
          <a:bodyPr/>
          <a:lstStyle/>
          <a:p>
            <a:r>
              <a:rPr lang="en-US" dirty="0"/>
              <a:t>Timeline – TG progress update past the July meeting</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25" name="Rectangle 24"/>
          <p:cNvSpPr>
            <a:spLocks noChangeArrowheads="1"/>
          </p:cNvSpPr>
          <p:nvPr/>
        </p:nvSpPr>
        <p:spPr bwMode="auto">
          <a:xfrm>
            <a:off x="10223367"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106" name="Text Box 24">
            <a:extLst>
              <a:ext uri="{FF2B5EF4-FFF2-40B4-BE49-F238E27FC236}">
                <a16:creationId xmlns:a16="http://schemas.microsoft.com/office/drawing/2014/main" id="{FDD295FC-5B3E-40FF-9DBD-769508BBC4A6}"/>
              </a:ext>
            </a:extLst>
          </p:cNvPr>
          <p:cNvSpPr txBox="1">
            <a:spLocks noChangeArrowheads="1"/>
          </p:cNvSpPr>
          <p:nvPr/>
        </p:nvSpPr>
        <p:spPr bwMode="auto">
          <a:xfrm>
            <a:off x="747912" y="2369733"/>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112" name="Rectangle 111">
            <a:extLst>
              <a:ext uri="{FF2B5EF4-FFF2-40B4-BE49-F238E27FC236}">
                <a16:creationId xmlns:a16="http://schemas.microsoft.com/office/drawing/2014/main" id="{69DC5164-B6FD-4947-8311-D3C23314DE17}"/>
              </a:ext>
            </a:extLst>
          </p:cNvPr>
          <p:cNvSpPr/>
          <p:nvPr/>
        </p:nvSpPr>
        <p:spPr>
          <a:xfrm>
            <a:off x="263352" y="3573016"/>
            <a:ext cx="2744611" cy="230617"/>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113" name="Rectangle 112">
            <a:extLst>
              <a:ext uri="{FF2B5EF4-FFF2-40B4-BE49-F238E27FC236}">
                <a16:creationId xmlns:a16="http://schemas.microsoft.com/office/drawing/2014/main" id="{AF2D2B37-858F-49CD-B8B3-A42B192B9F9D}"/>
              </a:ext>
            </a:extLst>
          </p:cNvPr>
          <p:cNvSpPr/>
          <p:nvPr/>
        </p:nvSpPr>
        <p:spPr>
          <a:xfrm>
            <a:off x="803996" y="3888221"/>
            <a:ext cx="9540000" cy="248520"/>
          </a:xfrm>
          <a:prstGeom prst="rect">
            <a:avLst/>
          </a:prstGeom>
          <a:gradFill flip="none" rotWithShape="1">
            <a:gsLst>
              <a:gs pos="0">
                <a:srgbClr val="FFFF00"/>
              </a:gs>
              <a:gs pos="37000">
                <a:srgbClr val="FFFF00"/>
              </a:gs>
              <a:gs pos="68000">
                <a:srgbClr val="00B050"/>
              </a:gs>
              <a:gs pos="100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115" name="Text Box 26">
            <a:extLst>
              <a:ext uri="{FF2B5EF4-FFF2-40B4-BE49-F238E27FC236}">
                <a16:creationId xmlns:a16="http://schemas.microsoft.com/office/drawing/2014/main" id="{64AE616E-C795-47DD-AF7B-6DEEA83A5362}"/>
              </a:ext>
            </a:extLst>
          </p:cNvPr>
          <p:cNvSpPr txBox="1">
            <a:spLocks noChangeArrowheads="1"/>
          </p:cNvSpPr>
          <p:nvPr/>
        </p:nvSpPr>
        <p:spPr bwMode="auto">
          <a:xfrm flipH="1">
            <a:off x="4875153" y="2623686"/>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116" name="Isosceles Triangle 115">
            <a:extLst>
              <a:ext uri="{FF2B5EF4-FFF2-40B4-BE49-F238E27FC236}">
                <a16:creationId xmlns:a16="http://schemas.microsoft.com/office/drawing/2014/main" id="{44442673-ECDC-419A-A9CD-051E05DB4DB8}"/>
              </a:ext>
            </a:extLst>
          </p:cNvPr>
          <p:cNvSpPr>
            <a:spLocks noChangeArrowheads="1"/>
          </p:cNvSpPr>
          <p:nvPr/>
        </p:nvSpPr>
        <p:spPr bwMode="auto">
          <a:xfrm flipH="1">
            <a:off x="5058203" y="2412535"/>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117" name="Text Box 24">
            <a:extLst>
              <a:ext uri="{FF2B5EF4-FFF2-40B4-BE49-F238E27FC236}">
                <a16:creationId xmlns:a16="http://schemas.microsoft.com/office/drawing/2014/main" id="{EE061B56-3AEC-498D-B5B2-6F11449B93DE}"/>
              </a:ext>
            </a:extLst>
          </p:cNvPr>
          <p:cNvSpPr txBox="1">
            <a:spLocks noChangeArrowheads="1"/>
          </p:cNvSpPr>
          <p:nvPr/>
        </p:nvSpPr>
        <p:spPr bwMode="auto">
          <a:xfrm>
            <a:off x="3432407" y="2653101"/>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118" name="Isosceles Triangle 117">
            <a:extLst>
              <a:ext uri="{FF2B5EF4-FFF2-40B4-BE49-F238E27FC236}">
                <a16:creationId xmlns:a16="http://schemas.microsoft.com/office/drawing/2014/main" id="{3F0AA21A-6D87-4206-8EEC-3FD5BA0CE0AE}"/>
              </a:ext>
            </a:extLst>
          </p:cNvPr>
          <p:cNvSpPr>
            <a:spLocks noChangeArrowheads="1"/>
          </p:cNvSpPr>
          <p:nvPr/>
        </p:nvSpPr>
        <p:spPr bwMode="auto">
          <a:xfrm>
            <a:off x="3535209" y="2454400"/>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19" name="Text Box 24">
            <a:extLst>
              <a:ext uri="{FF2B5EF4-FFF2-40B4-BE49-F238E27FC236}">
                <a16:creationId xmlns:a16="http://schemas.microsoft.com/office/drawing/2014/main" id="{3D10B997-FA32-446E-A64F-C16BE48C1D81}"/>
              </a:ext>
            </a:extLst>
          </p:cNvPr>
          <p:cNvSpPr txBox="1">
            <a:spLocks noChangeArrowheads="1"/>
          </p:cNvSpPr>
          <p:nvPr/>
        </p:nvSpPr>
        <p:spPr bwMode="auto">
          <a:xfrm>
            <a:off x="1860756" y="2611937"/>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120" name="Isosceles Triangle 119">
            <a:extLst>
              <a:ext uri="{FF2B5EF4-FFF2-40B4-BE49-F238E27FC236}">
                <a16:creationId xmlns:a16="http://schemas.microsoft.com/office/drawing/2014/main" id="{AA437355-9F8B-4A6F-AAB1-840527A829D4}"/>
              </a:ext>
            </a:extLst>
          </p:cNvPr>
          <p:cNvSpPr>
            <a:spLocks noChangeArrowheads="1"/>
          </p:cNvSpPr>
          <p:nvPr/>
        </p:nvSpPr>
        <p:spPr bwMode="auto">
          <a:xfrm>
            <a:off x="2013525" y="2408722"/>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21" name="Text Box 24">
            <a:extLst>
              <a:ext uri="{FF2B5EF4-FFF2-40B4-BE49-F238E27FC236}">
                <a16:creationId xmlns:a16="http://schemas.microsoft.com/office/drawing/2014/main" id="{A547E5D1-D54B-4250-846D-FE970644BEE5}"/>
              </a:ext>
            </a:extLst>
          </p:cNvPr>
          <p:cNvSpPr txBox="1">
            <a:spLocks noChangeArrowheads="1"/>
          </p:cNvSpPr>
          <p:nvPr/>
        </p:nvSpPr>
        <p:spPr bwMode="auto">
          <a:xfrm>
            <a:off x="1970948" y="3888380"/>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125" name="Isosceles Triangle 124">
            <a:extLst>
              <a:ext uri="{FF2B5EF4-FFF2-40B4-BE49-F238E27FC236}">
                <a16:creationId xmlns:a16="http://schemas.microsoft.com/office/drawing/2014/main" id="{7D57DDC4-188E-446F-866B-8D2528A070AE}"/>
              </a:ext>
            </a:extLst>
          </p:cNvPr>
          <p:cNvSpPr>
            <a:spLocks noChangeArrowheads="1"/>
          </p:cNvSpPr>
          <p:nvPr/>
        </p:nvSpPr>
        <p:spPr bwMode="auto">
          <a:xfrm>
            <a:off x="691963" y="243293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cxnSp>
        <p:nvCxnSpPr>
          <p:cNvPr id="127" name="Straight Connector 126">
            <a:extLst>
              <a:ext uri="{FF2B5EF4-FFF2-40B4-BE49-F238E27FC236}">
                <a16:creationId xmlns:a16="http://schemas.microsoft.com/office/drawing/2014/main" id="{2D741719-48C6-4978-96AB-33C832196D61}"/>
              </a:ext>
            </a:extLst>
          </p:cNvPr>
          <p:cNvCxnSpPr/>
          <p:nvPr/>
        </p:nvCxnSpPr>
        <p:spPr bwMode="auto">
          <a:xfrm>
            <a:off x="263352" y="3840948"/>
            <a:ext cx="272684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4" name="Text Box 24">
            <a:extLst>
              <a:ext uri="{FF2B5EF4-FFF2-40B4-BE49-F238E27FC236}">
                <a16:creationId xmlns:a16="http://schemas.microsoft.com/office/drawing/2014/main" id="{F3200BBA-60BF-4CFD-AE55-831E4690B9CD}"/>
              </a:ext>
            </a:extLst>
          </p:cNvPr>
          <p:cNvSpPr txBox="1">
            <a:spLocks noChangeArrowheads="1"/>
          </p:cNvSpPr>
          <p:nvPr/>
        </p:nvSpPr>
        <p:spPr bwMode="auto">
          <a:xfrm>
            <a:off x="2530161" y="2600190"/>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145" name="Isosceles Triangle 144">
            <a:extLst>
              <a:ext uri="{FF2B5EF4-FFF2-40B4-BE49-F238E27FC236}">
                <a16:creationId xmlns:a16="http://schemas.microsoft.com/office/drawing/2014/main" id="{3B28E869-CA25-4246-8BD5-AE35F55D5CDD}"/>
              </a:ext>
            </a:extLst>
          </p:cNvPr>
          <p:cNvSpPr>
            <a:spLocks noChangeArrowheads="1"/>
          </p:cNvSpPr>
          <p:nvPr/>
        </p:nvSpPr>
        <p:spPr bwMode="auto">
          <a:xfrm>
            <a:off x="2795762" y="2415341"/>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6" name="Isosceles Triangle 145">
            <a:extLst>
              <a:ext uri="{FF2B5EF4-FFF2-40B4-BE49-F238E27FC236}">
                <a16:creationId xmlns:a16="http://schemas.microsoft.com/office/drawing/2014/main" id="{0B294817-DEC4-4480-B07A-9DD6DE770F4D}"/>
              </a:ext>
            </a:extLst>
          </p:cNvPr>
          <p:cNvSpPr>
            <a:spLocks noChangeArrowheads="1"/>
          </p:cNvSpPr>
          <p:nvPr/>
        </p:nvSpPr>
        <p:spPr bwMode="auto">
          <a:xfrm>
            <a:off x="2849037" y="2414094"/>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7" name="Text Box 24">
            <a:extLst>
              <a:ext uri="{FF2B5EF4-FFF2-40B4-BE49-F238E27FC236}">
                <a16:creationId xmlns:a16="http://schemas.microsoft.com/office/drawing/2014/main" id="{41ECCC80-8D2F-411C-A046-A1EE9D099118}"/>
              </a:ext>
            </a:extLst>
          </p:cNvPr>
          <p:cNvSpPr txBox="1">
            <a:spLocks noChangeArrowheads="1"/>
          </p:cNvSpPr>
          <p:nvPr/>
        </p:nvSpPr>
        <p:spPr bwMode="auto">
          <a:xfrm>
            <a:off x="2443807" y="2368058"/>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148" name="Straight Connector 147">
            <a:extLst>
              <a:ext uri="{FF2B5EF4-FFF2-40B4-BE49-F238E27FC236}">
                <a16:creationId xmlns:a16="http://schemas.microsoft.com/office/drawing/2014/main" id="{EDD273A8-30CE-4248-B9F8-E11D790DC1DE}"/>
              </a:ext>
            </a:extLst>
          </p:cNvPr>
          <p:cNvCxnSpPr/>
          <p:nvPr/>
        </p:nvCxnSpPr>
        <p:spPr bwMode="auto">
          <a:xfrm flipV="1">
            <a:off x="803996" y="4182034"/>
            <a:ext cx="4362592"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0" name="Isosceles Triangle 149">
            <a:extLst>
              <a:ext uri="{FF2B5EF4-FFF2-40B4-BE49-F238E27FC236}">
                <a16:creationId xmlns:a16="http://schemas.microsoft.com/office/drawing/2014/main" id="{59441D21-CA4C-46FD-A061-1300276B8C4B}"/>
              </a:ext>
            </a:extLst>
          </p:cNvPr>
          <p:cNvSpPr>
            <a:spLocks noChangeArrowheads="1"/>
          </p:cNvSpPr>
          <p:nvPr/>
        </p:nvSpPr>
        <p:spPr bwMode="auto">
          <a:xfrm>
            <a:off x="3592204" y="2449991"/>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1" name="Text Box 24">
            <a:extLst>
              <a:ext uri="{FF2B5EF4-FFF2-40B4-BE49-F238E27FC236}">
                <a16:creationId xmlns:a16="http://schemas.microsoft.com/office/drawing/2014/main" id="{7257137D-C140-42D2-AF82-E571EE3A14B0}"/>
              </a:ext>
            </a:extLst>
          </p:cNvPr>
          <p:cNvSpPr txBox="1">
            <a:spLocks noChangeArrowheads="1"/>
          </p:cNvSpPr>
          <p:nvPr/>
        </p:nvSpPr>
        <p:spPr bwMode="auto">
          <a:xfrm>
            <a:off x="3687931" y="2383595"/>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152" name="Rectangle 151">
            <a:extLst>
              <a:ext uri="{FF2B5EF4-FFF2-40B4-BE49-F238E27FC236}">
                <a16:creationId xmlns:a16="http://schemas.microsoft.com/office/drawing/2014/main" id="{57180947-F2CF-4175-986E-88B56A3D5595}"/>
              </a:ext>
            </a:extLst>
          </p:cNvPr>
          <p:cNvSpPr/>
          <p:nvPr/>
        </p:nvSpPr>
        <p:spPr>
          <a:xfrm>
            <a:off x="2999656" y="3890918"/>
            <a:ext cx="77731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153" name="Rectangle 152">
            <a:extLst>
              <a:ext uri="{FF2B5EF4-FFF2-40B4-BE49-F238E27FC236}">
                <a16:creationId xmlns:a16="http://schemas.microsoft.com/office/drawing/2014/main" id="{CC30AC72-C1DB-4389-9759-AAF9081BE28B}"/>
              </a:ext>
            </a:extLst>
          </p:cNvPr>
          <p:cNvSpPr/>
          <p:nvPr/>
        </p:nvSpPr>
        <p:spPr>
          <a:xfrm>
            <a:off x="3766413" y="3888380"/>
            <a:ext cx="1373074"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155" name="Oval Callout 93">
            <a:extLst>
              <a:ext uri="{FF2B5EF4-FFF2-40B4-BE49-F238E27FC236}">
                <a16:creationId xmlns:a16="http://schemas.microsoft.com/office/drawing/2014/main" id="{CFEDDDC9-704E-402C-80F9-97FD7D66F6C7}"/>
              </a:ext>
            </a:extLst>
          </p:cNvPr>
          <p:cNvSpPr/>
          <p:nvPr/>
        </p:nvSpPr>
        <p:spPr bwMode="auto">
          <a:xfrm>
            <a:off x="3175124" y="4523238"/>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156" name="Oval Callout 61">
            <a:extLst>
              <a:ext uri="{FF2B5EF4-FFF2-40B4-BE49-F238E27FC236}">
                <a16:creationId xmlns:a16="http://schemas.microsoft.com/office/drawing/2014/main" id="{C1460C53-55DE-4E69-8306-D9EEC5D6D472}"/>
              </a:ext>
            </a:extLst>
          </p:cNvPr>
          <p:cNvSpPr/>
          <p:nvPr/>
        </p:nvSpPr>
        <p:spPr bwMode="auto">
          <a:xfrm>
            <a:off x="2283685" y="4523239"/>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161" name="Rectangle 160">
            <a:extLst>
              <a:ext uri="{FF2B5EF4-FFF2-40B4-BE49-F238E27FC236}">
                <a16:creationId xmlns:a16="http://schemas.microsoft.com/office/drawing/2014/main" id="{F91C410D-A0F8-489D-9873-3E5D0C80D27A}"/>
              </a:ext>
            </a:extLst>
          </p:cNvPr>
          <p:cNvSpPr/>
          <p:nvPr/>
        </p:nvSpPr>
        <p:spPr>
          <a:xfrm>
            <a:off x="5136613" y="3888529"/>
            <a:ext cx="1927894"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163" name="Oval Callout 93">
            <a:extLst>
              <a:ext uri="{FF2B5EF4-FFF2-40B4-BE49-F238E27FC236}">
                <a16:creationId xmlns:a16="http://schemas.microsoft.com/office/drawing/2014/main" id="{A55DFAB0-5797-465C-B664-371760473364}"/>
              </a:ext>
            </a:extLst>
          </p:cNvPr>
          <p:cNvSpPr/>
          <p:nvPr/>
        </p:nvSpPr>
        <p:spPr bwMode="auto">
          <a:xfrm>
            <a:off x="4151784" y="4523237"/>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164" name="Straight Connector 163">
            <a:extLst>
              <a:ext uri="{FF2B5EF4-FFF2-40B4-BE49-F238E27FC236}">
                <a16:creationId xmlns:a16="http://schemas.microsoft.com/office/drawing/2014/main" id="{52E32D23-69F6-49BA-9523-CDB5CBFEF3BF}"/>
              </a:ext>
            </a:extLst>
          </p:cNvPr>
          <p:cNvCxnSpPr/>
          <p:nvPr/>
        </p:nvCxnSpPr>
        <p:spPr bwMode="auto">
          <a:xfrm>
            <a:off x="5195919" y="4182700"/>
            <a:ext cx="284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5" name="Oval Callout 93">
            <a:extLst>
              <a:ext uri="{FF2B5EF4-FFF2-40B4-BE49-F238E27FC236}">
                <a16:creationId xmlns:a16="http://schemas.microsoft.com/office/drawing/2014/main" id="{053659BB-C70B-464E-B908-B4640A2FBA93}"/>
              </a:ext>
            </a:extLst>
          </p:cNvPr>
          <p:cNvSpPr/>
          <p:nvPr/>
        </p:nvSpPr>
        <p:spPr bwMode="auto">
          <a:xfrm>
            <a:off x="5625420" y="4595398"/>
            <a:ext cx="1006530" cy="487541"/>
          </a:xfrm>
          <a:prstGeom prst="wedgeEllipseCallout">
            <a:avLst>
              <a:gd name="adj1" fmla="val 92428"/>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111" name="Isosceles Triangle 110">
            <a:extLst>
              <a:ext uri="{FF2B5EF4-FFF2-40B4-BE49-F238E27FC236}">
                <a16:creationId xmlns:a16="http://schemas.microsoft.com/office/drawing/2014/main" id="{DD1F662E-8959-49A4-88BE-5AE6F718E288}"/>
              </a:ext>
            </a:extLst>
          </p:cNvPr>
          <p:cNvSpPr>
            <a:spLocks noChangeArrowheads="1"/>
          </p:cNvSpPr>
          <p:nvPr/>
        </p:nvSpPr>
        <p:spPr bwMode="auto">
          <a:xfrm>
            <a:off x="7896200" y="3068960"/>
            <a:ext cx="228472" cy="22225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7" name="Text Box 26">
            <a:extLst>
              <a:ext uri="{FF2B5EF4-FFF2-40B4-BE49-F238E27FC236}">
                <a16:creationId xmlns:a16="http://schemas.microsoft.com/office/drawing/2014/main" id="{1BB62CF0-E562-4410-9872-349190F1677A}"/>
              </a:ext>
            </a:extLst>
          </p:cNvPr>
          <p:cNvSpPr txBox="1">
            <a:spLocks noChangeArrowheads="1"/>
          </p:cNvSpPr>
          <p:nvPr/>
        </p:nvSpPr>
        <p:spPr bwMode="auto">
          <a:xfrm flipH="1">
            <a:off x="6754638" y="2655706"/>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158" name="Isosceles Triangle 157">
            <a:extLst>
              <a:ext uri="{FF2B5EF4-FFF2-40B4-BE49-F238E27FC236}">
                <a16:creationId xmlns:a16="http://schemas.microsoft.com/office/drawing/2014/main" id="{1829E6D2-C959-48D2-9FC0-FFED226D051A}"/>
              </a:ext>
            </a:extLst>
          </p:cNvPr>
          <p:cNvSpPr>
            <a:spLocks noChangeArrowheads="1"/>
          </p:cNvSpPr>
          <p:nvPr/>
        </p:nvSpPr>
        <p:spPr bwMode="auto">
          <a:xfrm flipH="1">
            <a:off x="6953894" y="2436316"/>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grpSp>
        <p:nvGrpSpPr>
          <p:cNvPr id="3" name="Group 2">
            <a:extLst>
              <a:ext uri="{FF2B5EF4-FFF2-40B4-BE49-F238E27FC236}">
                <a16:creationId xmlns:a16="http://schemas.microsoft.com/office/drawing/2014/main" id="{28CF0915-8ED0-4994-B502-33D19ECAB01A}"/>
              </a:ext>
            </a:extLst>
          </p:cNvPr>
          <p:cNvGrpSpPr/>
          <p:nvPr/>
        </p:nvGrpSpPr>
        <p:grpSpPr>
          <a:xfrm>
            <a:off x="7668534" y="2425355"/>
            <a:ext cx="650149" cy="672139"/>
            <a:chOff x="7668534" y="2425355"/>
            <a:chExt cx="650149" cy="672139"/>
          </a:xfrm>
        </p:grpSpPr>
        <p:sp>
          <p:nvSpPr>
            <p:cNvPr id="159" name="Text Box 26">
              <a:extLst>
                <a:ext uri="{FF2B5EF4-FFF2-40B4-BE49-F238E27FC236}">
                  <a16:creationId xmlns:a16="http://schemas.microsoft.com/office/drawing/2014/main" id="{E8DE5F9A-9D3C-4C73-BFC7-EED51F4D1918}"/>
                </a:ext>
              </a:extLst>
            </p:cNvPr>
            <p:cNvSpPr txBox="1">
              <a:spLocks noChangeArrowheads="1"/>
            </p:cNvSpPr>
            <p:nvPr/>
          </p:nvSpPr>
          <p:spPr bwMode="auto">
            <a:xfrm flipH="1">
              <a:off x="7668534" y="2645309"/>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160" name="Isosceles Triangle 159">
              <a:extLst>
                <a:ext uri="{FF2B5EF4-FFF2-40B4-BE49-F238E27FC236}">
                  <a16:creationId xmlns:a16="http://schemas.microsoft.com/office/drawing/2014/main" id="{3A3D8048-3EBA-46FE-9184-5444CD320345}"/>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dirty="0">
                <a:latin typeface="Arial" panose="020B0604020202020204" pitchFamily="34" charset="0"/>
                <a:cs typeface="Arial" panose="020B0604020202020204" pitchFamily="34" charset="0"/>
              </a:endParaRPr>
            </a:p>
          </p:txBody>
        </p:sp>
      </p:grpSp>
      <p:sp>
        <p:nvSpPr>
          <p:cNvPr id="162" name="Text Box 29">
            <a:extLst>
              <a:ext uri="{FF2B5EF4-FFF2-40B4-BE49-F238E27FC236}">
                <a16:creationId xmlns:a16="http://schemas.microsoft.com/office/drawing/2014/main" id="{4D338DF7-FA29-482B-919B-2A35726598BC}"/>
              </a:ext>
            </a:extLst>
          </p:cNvPr>
          <p:cNvSpPr txBox="1">
            <a:spLocks noChangeArrowheads="1"/>
          </p:cNvSpPr>
          <p:nvPr/>
        </p:nvSpPr>
        <p:spPr bwMode="auto">
          <a:xfrm flipH="1">
            <a:off x="7248128" y="3306149"/>
            <a:ext cx="1074295"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171" name="Isosceles Triangle 170">
            <a:extLst>
              <a:ext uri="{FF2B5EF4-FFF2-40B4-BE49-F238E27FC236}">
                <a16:creationId xmlns:a16="http://schemas.microsoft.com/office/drawing/2014/main" id="{DCC5BBF5-68C6-48CF-B621-AF59B163E79E}"/>
              </a:ext>
            </a:extLst>
          </p:cNvPr>
          <p:cNvSpPr>
            <a:spLocks noChangeArrowheads="1"/>
          </p:cNvSpPr>
          <p:nvPr/>
        </p:nvSpPr>
        <p:spPr bwMode="auto">
          <a:xfrm>
            <a:off x="10642354" y="2431553"/>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72" name="Text Box 29">
            <a:extLst>
              <a:ext uri="{FF2B5EF4-FFF2-40B4-BE49-F238E27FC236}">
                <a16:creationId xmlns:a16="http://schemas.microsoft.com/office/drawing/2014/main" id="{A4BE7802-A5F3-45C9-B17C-6A16E32A1182}"/>
              </a:ext>
            </a:extLst>
          </p:cNvPr>
          <p:cNvSpPr txBox="1">
            <a:spLocks noChangeArrowheads="1"/>
          </p:cNvSpPr>
          <p:nvPr/>
        </p:nvSpPr>
        <p:spPr bwMode="auto">
          <a:xfrm flipH="1">
            <a:off x="10356796" y="2691938"/>
            <a:ext cx="79958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168" name="Rectangle 167">
            <a:extLst>
              <a:ext uri="{FF2B5EF4-FFF2-40B4-BE49-F238E27FC236}">
                <a16:creationId xmlns:a16="http://schemas.microsoft.com/office/drawing/2014/main" id="{A6609AD8-0BD0-4DE6-98A2-627D5F941659}"/>
              </a:ext>
            </a:extLst>
          </p:cNvPr>
          <p:cNvSpPr/>
          <p:nvPr/>
        </p:nvSpPr>
        <p:spPr>
          <a:xfrm>
            <a:off x="7055129" y="3890741"/>
            <a:ext cx="1037171"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173" name="Rectangle 172">
            <a:extLst>
              <a:ext uri="{FF2B5EF4-FFF2-40B4-BE49-F238E27FC236}">
                <a16:creationId xmlns:a16="http://schemas.microsoft.com/office/drawing/2014/main" id="{F4CFBCF5-0562-4CD1-8BE5-1D5BE737664D}"/>
              </a:ext>
            </a:extLst>
          </p:cNvPr>
          <p:cNvSpPr/>
          <p:nvPr/>
        </p:nvSpPr>
        <p:spPr>
          <a:xfrm>
            <a:off x="9201477" y="3888407"/>
            <a:ext cx="777965" cy="248328"/>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2</a:t>
            </a:r>
            <a:r>
              <a:rPr lang="en-US" sz="1100" baseline="30000" dirty="0">
                <a:solidFill>
                  <a:schemeClr val="tx1"/>
                </a:solidFill>
              </a:rPr>
              <a:t>nd</a:t>
            </a:r>
            <a:r>
              <a:rPr lang="en-US" sz="1100" dirty="0">
                <a:solidFill>
                  <a:schemeClr val="tx1"/>
                </a:solidFill>
              </a:rPr>
              <a:t> SA</a:t>
            </a:r>
          </a:p>
        </p:txBody>
      </p:sp>
      <p:sp>
        <p:nvSpPr>
          <p:cNvPr id="169" name="Rectangle 168">
            <a:extLst>
              <a:ext uri="{FF2B5EF4-FFF2-40B4-BE49-F238E27FC236}">
                <a16:creationId xmlns:a16="http://schemas.microsoft.com/office/drawing/2014/main" id="{8200F9A2-67E5-4987-9546-12211A6042BD}"/>
              </a:ext>
            </a:extLst>
          </p:cNvPr>
          <p:cNvSpPr/>
          <p:nvPr/>
        </p:nvSpPr>
        <p:spPr>
          <a:xfrm>
            <a:off x="7323995" y="3645563"/>
            <a:ext cx="716220" cy="24391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02C6E214-6D3E-41BA-9208-3834DA86B95B}"/>
              </a:ext>
            </a:extLst>
          </p:cNvPr>
          <p:cNvSpPr/>
          <p:nvPr/>
        </p:nvSpPr>
        <p:spPr>
          <a:xfrm>
            <a:off x="8475419" y="3889351"/>
            <a:ext cx="879000" cy="247570"/>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1</a:t>
            </a:r>
            <a:r>
              <a:rPr lang="en-US" sz="1100" baseline="30000" dirty="0">
                <a:solidFill>
                  <a:schemeClr val="tx1"/>
                </a:solidFill>
              </a:rPr>
              <a:t>st</a:t>
            </a:r>
            <a:r>
              <a:rPr lang="en-US" sz="1100" dirty="0">
                <a:solidFill>
                  <a:schemeClr val="tx1"/>
                </a:solidFill>
              </a:rPr>
              <a:t> SA</a:t>
            </a:r>
          </a:p>
        </p:txBody>
      </p:sp>
      <p:sp>
        <p:nvSpPr>
          <p:cNvPr id="170" name="Rectangle 169">
            <a:extLst>
              <a:ext uri="{FF2B5EF4-FFF2-40B4-BE49-F238E27FC236}">
                <a16:creationId xmlns:a16="http://schemas.microsoft.com/office/drawing/2014/main" id="{67AF27AE-0EAD-4603-A050-028DEEF65666}"/>
              </a:ext>
            </a:extLst>
          </p:cNvPr>
          <p:cNvSpPr/>
          <p:nvPr/>
        </p:nvSpPr>
        <p:spPr>
          <a:xfrm>
            <a:off x="8040216" y="3890636"/>
            <a:ext cx="446793" cy="24108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00" dirty="0">
                <a:solidFill>
                  <a:schemeClr val="tx1"/>
                </a:solidFill>
              </a:rPr>
              <a:t>LB 255</a:t>
            </a:r>
          </a:p>
        </p:txBody>
      </p:sp>
      <p:sp>
        <p:nvSpPr>
          <p:cNvPr id="64" name="Oval Callout 93">
            <a:extLst>
              <a:ext uri="{FF2B5EF4-FFF2-40B4-BE49-F238E27FC236}">
                <a16:creationId xmlns:a16="http://schemas.microsoft.com/office/drawing/2014/main" id="{A65DD93F-BB47-4E8E-8821-C6F5E935C5A2}"/>
              </a:ext>
            </a:extLst>
          </p:cNvPr>
          <p:cNvSpPr/>
          <p:nvPr/>
        </p:nvSpPr>
        <p:spPr bwMode="auto">
          <a:xfrm>
            <a:off x="8707022" y="2832100"/>
            <a:ext cx="1158306" cy="487541"/>
          </a:xfrm>
          <a:prstGeom prst="wedgeEllipseCallout">
            <a:avLst>
              <a:gd name="adj1" fmla="val -71339"/>
              <a:gd name="adj2" fmla="val 116380"/>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grpSp>
        <p:nvGrpSpPr>
          <p:cNvPr id="66" name="Group 65">
            <a:extLst>
              <a:ext uri="{FF2B5EF4-FFF2-40B4-BE49-F238E27FC236}">
                <a16:creationId xmlns:a16="http://schemas.microsoft.com/office/drawing/2014/main" id="{3F65A8A0-3EEF-4C41-BB52-29E8E9A84FF5}"/>
              </a:ext>
            </a:extLst>
          </p:cNvPr>
          <p:cNvGrpSpPr/>
          <p:nvPr/>
        </p:nvGrpSpPr>
        <p:grpSpPr>
          <a:xfrm>
            <a:off x="8987553" y="2424078"/>
            <a:ext cx="650149" cy="395140"/>
            <a:chOff x="7668534" y="2425355"/>
            <a:chExt cx="650149" cy="395140"/>
          </a:xfrm>
        </p:grpSpPr>
        <p:sp>
          <p:nvSpPr>
            <p:cNvPr id="67" name="Text Box 26">
              <a:extLst>
                <a:ext uri="{FF2B5EF4-FFF2-40B4-BE49-F238E27FC236}">
                  <a16:creationId xmlns:a16="http://schemas.microsoft.com/office/drawing/2014/main" id="{3A6F5E8C-33B1-424C-8B0A-C9CE3A7C87F2}"/>
                </a:ext>
              </a:extLst>
            </p:cNvPr>
            <p:cNvSpPr txBox="1">
              <a:spLocks noChangeArrowheads="1"/>
            </p:cNvSpPr>
            <p:nvPr/>
          </p:nvSpPr>
          <p:spPr bwMode="auto">
            <a:xfrm flipH="1">
              <a:off x="7668534" y="2645309"/>
              <a:ext cx="650149" cy="175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p:txBody>
        </p:sp>
        <p:sp>
          <p:nvSpPr>
            <p:cNvPr id="68" name="Isosceles Triangle 67">
              <a:extLst>
                <a:ext uri="{FF2B5EF4-FFF2-40B4-BE49-F238E27FC236}">
                  <a16:creationId xmlns:a16="http://schemas.microsoft.com/office/drawing/2014/main" id="{6042DA1B-4AB9-4785-9E8D-B31232BAC7DF}"/>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grpSp>
        <p:nvGrpSpPr>
          <p:cNvPr id="69" name="Group 68">
            <a:extLst>
              <a:ext uri="{FF2B5EF4-FFF2-40B4-BE49-F238E27FC236}">
                <a16:creationId xmlns:a16="http://schemas.microsoft.com/office/drawing/2014/main" id="{1B5376F2-543E-4B6C-8A7A-2DF2B9112520}"/>
              </a:ext>
            </a:extLst>
          </p:cNvPr>
          <p:cNvGrpSpPr/>
          <p:nvPr/>
        </p:nvGrpSpPr>
        <p:grpSpPr>
          <a:xfrm>
            <a:off x="9622315" y="2404168"/>
            <a:ext cx="650149" cy="395140"/>
            <a:chOff x="7668534" y="2425355"/>
            <a:chExt cx="650149" cy="395140"/>
          </a:xfrm>
        </p:grpSpPr>
        <p:sp>
          <p:nvSpPr>
            <p:cNvPr id="70" name="Text Box 26">
              <a:extLst>
                <a:ext uri="{FF2B5EF4-FFF2-40B4-BE49-F238E27FC236}">
                  <a16:creationId xmlns:a16="http://schemas.microsoft.com/office/drawing/2014/main" id="{BD436B5B-D98D-4061-A4C3-867D87BE0C8A}"/>
                </a:ext>
              </a:extLst>
            </p:cNvPr>
            <p:cNvSpPr txBox="1">
              <a:spLocks noChangeArrowheads="1"/>
            </p:cNvSpPr>
            <p:nvPr/>
          </p:nvSpPr>
          <p:spPr bwMode="auto">
            <a:xfrm flipH="1">
              <a:off x="7668534" y="2645309"/>
              <a:ext cx="650149" cy="175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p:txBody>
        </p:sp>
        <p:sp>
          <p:nvSpPr>
            <p:cNvPr id="71" name="Isosceles Triangle 70">
              <a:extLst>
                <a:ext uri="{FF2B5EF4-FFF2-40B4-BE49-F238E27FC236}">
                  <a16:creationId xmlns:a16="http://schemas.microsoft.com/office/drawing/2014/main" id="{4F7733D1-90D3-4856-B0BE-13784629A0C6}"/>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72" name="Oval Callout 93">
            <a:extLst>
              <a:ext uri="{FF2B5EF4-FFF2-40B4-BE49-F238E27FC236}">
                <a16:creationId xmlns:a16="http://schemas.microsoft.com/office/drawing/2014/main" id="{CBA96F00-1BC6-4FFC-B12C-EF9D4C9389ED}"/>
              </a:ext>
            </a:extLst>
          </p:cNvPr>
          <p:cNvSpPr/>
          <p:nvPr/>
        </p:nvSpPr>
        <p:spPr bwMode="auto">
          <a:xfrm>
            <a:off x="6699206" y="4599096"/>
            <a:ext cx="10065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296374983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C80D5-7CFF-4B62-98D5-9DC5EBE99966}"/>
              </a:ext>
            </a:extLst>
          </p:cNvPr>
          <p:cNvSpPr>
            <a:spLocks noGrp="1"/>
          </p:cNvSpPr>
          <p:nvPr>
            <p:ph type="title"/>
          </p:nvPr>
        </p:nvSpPr>
        <p:spPr/>
        <p:txBody>
          <a:bodyPr/>
          <a:lstStyle/>
          <a:p>
            <a:r>
              <a:rPr lang="en-US" dirty="0"/>
              <a:t>LB255 Status</a:t>
            </a:r>
          </a:p>
        </p:txBody>
      </p:sp>
      <p:sp>
        <p:nvSpPr>
          <p:cNvPr id="3" name="Content Placeholder 2">
            <a:extLst>
              <a:ext uri="{FF2B5EF4-FFF2-40B4-BE49-F238E27FC236}">
                <a16:creationId xmlns:a16="http://schemas.microsoft.com/office/drawing/2014/main" id="{6E18503E-0A44-41E5-9ECC-BB9AA09BA977}"/>
              </a:ext>
            </a:extLst>
          </p:cNvPr>
          <p:cNvSpPr>
            <a:spLocks noGrp="1"/>
          </p:cNvSpPr>
          <p:nvPr>
            <p:ph idx="1"/>
          </p:nvPr>
        </p:nvSpPr>
        <p:spPr>
          <a:xfrm>
            <a:off x="914401" y="1628801"/>
            <a:ext cx="10361084" cy="4465614"/>
          </a:xfrm>
        </p:spPr>
        <p:txBody>
          <a:bodyPr/>
          <a:lstStyle/>
          <a:p>
            <a:pPr>
              <a:buFont typeface="Arial" panose="020B0604020202020204" pitchFamily="34" charset="0"/>
              <a:buChar char="•"/>
            </a:pPr>
            <a:r>
              <a:rPr lang="en-US" dirty="0"/>
              <a:t>P802.11az draft D4.0 is now available on the member’s area </a:t>
            </a:r>
            <a:r>
              <a:rPr lang="en-US" dirty="0">
                <a:hlinkClick r:id="rId2"/>
              </a:rPr>
              <a:t>here</a:t>
            </a:r>
            <a:endParaRPr lang="en-US" dirty="0"/>
          </a:p>
          <a:p>
            <a:pPr>
              <a:buFont typeface="Arial" panose="020B0604020202020204" pitchFamily="34" charset="0"/>
              <a:buChar char="•"/>
            </a:pPr>
            <a:r>
              <a:rPr lang="en-US" dirty="0">
                <a:hlinkClick r:id="rId3"/>
              </a:rPr>
              <a:t>LB255</a:t>
            </a:r>
            <a:r>
              <a:rPr lang="en-US" dirty="0"/>
              <a:t> opened Monday Aug. 23</a:t>
            </a:r>
            <a:r>
              <a:rPr lang="en-US" baseline="30000" dirty="0"/>
              <a:t>rd</a:t>
            </a:r>
            <a:r>
              <a:rPr lang="en-US" dirty="0"/>
              <a:t> and closes Tue. Sep. 7</a:t>
            </a:r>
            <a:r>
              <a:rPr lang="en-US" baseline="30000" dirty="0"/>
              <a:t>th</a:t>
            </a:r>
            <a:r>
              <a:rPr lang="en-US" dirty="0"/>
              <a:t> </a:t>
            </a:r>
          </a:p>
          <a:p>
            <a:pPr>
              <a:buFont typeface="Arial" panose="020B0604020202020204" pitchFamily="34" charset="0"/>
              <a:buChar char="•"/>
            </a:pPr>
            <a:r>
              <a:rPr lang="en-US" dirty="0"/>
              <a:t>SA Ballot poll formed </a:t>
            </a:r>
          </a:p>
          <a:p>
            <a:pPr>
              <a:buFont typeface="Arial" panose="020B0604020202020204" pitchFamily="34" charset="0"/>
              <a:buChar char="•"/>
            </a:pPr>
            <a:r>
              <a:rPr lang="en-US" dirty="0"/>
              <a:t>To go to SA Ballot following requirement needs to be met:</a:t>
            </a:r>
          </a:p>
          <a:p>
            <a:pPr lvl="1">
              <a:buFont typeface="Arial" panose="020B0604020202020204" pitchFamily="34" charset="0"/>
              <a:buChar char="•"/>
            </a:pPr>
            <a:r>
              <a:rPr lang="en-US" dirty="0"/>
              <a:t>Sufficient return rate</a:t>
            </a:r>
          </a:p>
          <a:p>
            <a:pPr lvl="1">
              <a:buFont typeface="Arial" panose="020B0604020202020204" pitchFamily="34" charset="0"/>
              <a:buChar char="•"/>
            </a:pPr>
            <a:r>
              <a:rPr lang="en-US" dirty="0"/>
              <a:t>Sufficient approval rate</a:t>
            </a:r>
          </a:p>
          <a:p>
            <a:pPr lvl="1">
              <a:buFont typeface="Arial" panose="020B0604020202020204" pitchFamily="34" charset="0"/>
              <a:buChar char="•"/>
            </a:pPr>
            <a:r>
              <a:rPr lang="en-US" dirty="0"/>
              <a:t>No changes to the draft for one cycle </a:t>
            </a:r>
          </a:p>
          <a:p>
            <a:pPr>
              <a:buFont typeface="Arial" panose="020B0604020202020204" pitchFamily="34" charset="0"/>
              <a:buChar char="•"/>
            </a:pPr>
            <a:endParaRPr lang="en-US" dirty="0"/>
          </a:p>
          <a:p>
            <a:pPr>
              <a:buFont typeface="Arial" panose="020B0604020202020204" pitchFamily="34" charset="0"/>
              <a:buChar char="•"/>
            </a:pPr>
            <a:endParaRPr lang="en-US" dirty="0"/>
          </a:p>
          <a:p>
            <a:endParaRPr lang="en-US" dirty="0"/>
          </a:p>
        </p:txBody>
      </p:sp>
      <p:sp>
        <p:nvSpPr>
          <p:cNvPr id="4" name="Slide Number Placeholder 3">
            <a:extLst>
              <a:ext uri="{FF2B5EF4-FFF2-40B4-BE49-F238E27FC236}">
                <a16:creationId xmlns:a16="http://schemas.microsoft.com/office/drawing/2014/main" id="{5362690B-980F-4524-BA27-109DA6A8AF7A}"/>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74F65320-83A3-4613-B67C-E99E9DDCA5D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51CBF4-772D-405F-8F62-05C0B7D127F0}"/>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08997589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23AE1-C0EC-4FA7-872A-4BFB9E159382}"/>
              </a:ext>
            </a:extLst>
          </p:cNvPr>
          <p:cNvSpPr>
            <a:spLocks noGrp="1"/>
          </p:cNvSpPr>
          <p:nvPr>
            <p:ph type="title"/>
          </p:nvPr>
        </p:nvSpPr>
        <p:spPr/>
        <p:txBody>
          <a:bodyPr/>
          <a:lstStyle/>
          <a:p>
            <a:r>
              <a:rPr lang="en-US" dirty="0"/>
              <a:t>What’s Next </a:t>
            </a:r>
          </a:p>
        </p:txBody>
      </p:sp>
      <p:sp>
        <p:nvSpPr>
          <p:cNvPr id="3" name="Content Placeholder 2">
            <a:extLst>
              <a:ext uri="{FF2B5EF4-FFF2-40B4-BE49-F238E27FC236}">
                <a16:creationId xmlns:a16="http://schemas.microsoft.com/office/drawing/2014/main" id="{740F3075-7AC6-45B7-A843-B2FD4DAFB7E6}"/>
              </a:ext>
            </a:extLst>
          </p:cNvPr>
          <p:cNvSpPr>
            <a:spLocks noGrp="1"/>
          </p:cNvSpPr>
          <p:nvPr>
            <p:ph idx="1"/>
          </p:nvPr>
        </p:nvSpPr>
        <p:spPr/>
        <p:txBody>
          <a:bodyPr/>
          <a:lstStyle/>
          <a:p>
            <a:pPr>
              <a:buFont typeface="Arial" panose="020B0604020202020204" pitchFamily="34" charset="0"/>
              <a:buChar char="•"/>
            </a:pPr>
            <a:r>
              <a:rPr lang="en-US" dirty="0"/>
              <a:t>LB255 completes Sep. 7</a:t>
            </a:r>
            <a:r>
              <a:rPr lang="en-US" baseline="30000" dirty="0"/>
              <a:t>th</a:t>
            </a:r>
            <a:r>
              <a:rPr lang="en-US" dirty="0"/>
              <a:t>  23:59 - TG Editors generate CR DB</a:t>
            </a:r>
          </a:p>
          <a:p>
            <a:pPr>
              <a:buFont typeface="Arial" panose="020B0604020202020204" pitchFamily="34" charset="0"/>
              <a:buChar char="•"/>
            </a:pPr>
            <a:r>
              <a:rPr lang="en-US" dirty="0"/>
              <a:t>Sep. 9</a:t>
            </a:r>
            <a:r>
              <a:rPr lang="en-US" baseline="30000" dirty="0"/>
              <a:t>th</a:t>
            </a:r>
            <a:r>
              <a:rPr lang="en-US" dirty="0"/>
              <a:t> next call review the results and to extent possible the do CR assignment – to extended needed.</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B0384F59-6471-4BD9-BEDE-54C622E2A771}"/>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979EAFF7-6FDB-4D2F-B876-EEF35D81E60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8AC07AA-248C-41D5-A8A5-581CEF9F256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28105011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729192" cy="4343400"/>
          </a:xfrm>
        </p:spPr>
        <p:txBody>
          <a:bodyPr/>
          <a:lstStyle/>
          <a:p>
            <a:pPr>
              <a:buFont typeface="Arial" panose="020B0604020202020204" pitchFamily="34" charset="0"/>
              <a:buChar char="•"/>
            </a:pPr>
            <a:r>
              <a:rPr lang="en-US" altLang="en-US" sz="2000" b="0" dirty="0"/>
              <a:t>Sep. </a:t>
            </a:r>
            <a:r>
              <a:rPr lang="en-US" altLang="en-US" sz="2000" b="0"/>
              <a:t>9</a:t>
            </a:r>
            <a:r>
              <a:rPr lang="en-US" altLang="en-US" sz="2000" b="0" dirty="0"/>
              <a:t>	Thu. 	12:00 – 14:00 ET</a:t>
            </a:r>
          </a:p>
          <a:p>
            <a:pPr marL="0" indent="0"/>
            <a:endParaRPr lang="en-US" altLang="en-US" sz="1600" b="0" dirty="0"/>
          </a:p>
          <a:p>
            <a:pPr marL="0" indent="0"/>
            <a:r>
              <a:rPr lang="en-US" altLang="en-US" sz="1800" b="0" dirty="0"/>
              <a:t>+ </a:t>
            </a:r>
            <a:r>
              <a:rPr lang="en-US" altLang="en-US" sz="1800" b="0" dirty="0" err="1"/>
              <a:t>TGaz</a:t>
            </a:r>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26096550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0713307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90060798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TGaz</a:t>
            </a:r>
            <a:r>
              <a:rPr lang="en-US" altLang="en-US" dirty="0">
                <a:solidFill>
                  <a:schemeClr val="tx2"/>
                </a:solidFill>
              </a:rPr>
              <a:t> Sep. 9</a:t>
            </a:r>
            <a:r>
              <a:rPr lang="en-US" altLang="en-US" baseline="30000" dirty="0">
                <a:solidFill>
                  <a:schemeClr val="tx2"/>
                </a:solidFill>
              </a:rPr>
              <a:t>th</a:t>
            </a:r>
            <a:r>
              <a:rPr lang="en-US" altLang="en-US" dirty="0">
                <a:solidFill>
                  <a:schemeClr val="tx2"/>
                </a:solidFill>
              </a:rPr>
              <a:t> Telecon - Agenda</a:t>
            </a:r>
            <a:endParaRPr lang="en-US" dirty="0"/>
          </a:p>
        </p:txBody>
      </p:sp>
      <p:sp>
        <p:nvSpPr>
          <p:cNvPr id="3" name="Content Placeholder 2"/>
          <p:cNvSpPr>
            <a:spLocks noGrp="1"/>
          </p:cNvSpPr>
          <p:nvPr>
            <p:ph idx="1"/>
          </p:nvPr>
        </p:nvSpPr>
        <p:spPr>
          <a:xfrm>
            <a:off x="442315" y="1413896"/>
            <a:ext cx="11305256" cy="5061518"/>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sz="1600" b="0" dirty="0"/>
              <a:t>Agenda setting (5min)</a:t>
            </a:r>
          </a:p>
          <a:p>
            <a:pPr algn="just">
              <a:spcBef>
                <a:spcPct val="20000"/>
              </a:spcBef>
              <a:buFontTx/>
              <a:buChar char="•"/>
            </a:pPr>
            <a:r>
              <a:rPr lang="en-US" sz="1600" b="0" dirty="0"/>
              <a:t>Review LB 255 results – 10min (Roy)</a:t>
            </a:r>
          </a:p>
          <a:p>
            <a:pPr algn="just">
              <a:spcBef>
                <a:spcPct val="20000"/>
              </a:spcBef>
              <a:buFontTx/>
              <a:buChar char="•"/>
            </a:pPr>
            <a:r>
              <a:rPr lang="en-US" sz="1600" b="0" dirty="0"/>
              <a:t>Process going forward towards SA Ballot – analysis of received comments, what to expect – as needed </a:t>
            </a:r>
            <a:endParaRPr lang="en-US" sz="1600" dirty="0"/>
          </a:p>
          <a:p>
            <a:pPr algn="just">
              <a:spcBef>
                <a:spcPct val="20000"/>
              </a:spcBef>
              <a:buFontTx/>
              <a:buChar char="•"/>
            </a:pPr>
            <a:r>
              <a:rPr lang="en-US" sz="1600" b="0" dirty="0"/>
              <a:t>Review future telecons (5 min – special order)</a:t>
            </a:r>
          </a:p>
          <a:p>
            <a:pPr algn="just">
              <a:spcBef>
                <a:spcPct val="20000"/>
              </a:spcBef>
              <a:buFontTx/>
              <a:buChar char="•"/>
            </a:pPr>
            <a:r>
              <a:rPr lang="en-US" sz="1600" b="0" dirty="0" err="1"/>
              <a:t>AoB</a:t>
            </a:r>
            <a:r>
              <a:rPr lang="en-US" sz="1600" b="0" dirty="0"/>
              <a:t> (special order)</a:t>
            </a:r>
          </a:p>
          <a:p>
            <a:pPr algn="just">
              <a:spcBef>
                <a:spcPct val="20000"/>
              </a:spcBef>
              <a:buFontTx/>
              <a:buChar char="•"/>
            </a:pPr>
            <a:r>
              <a:rPr lang="en-US" sz="16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54272390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A610D3-3747-6C42-9DEF-6153243206E8}"/>
              </a:ext>
            </a:extLst>
          </p:cNvPr>
          <p:cNvSpPr>
            <a:spLocks noGrp="1"/>
          </p:cNvSpPr>
          <p:nvPr>
            <p:ph type="title"/>
          </p:nvPr>
        </p:nvSpPr>
        <p:spPr/>
        <p:txBody>
          <a:bodyPr/>
          <a:lstStyle/>
          <a:p>
            <a:r>
              <a:rPr lang="en-US" dirty="0"/>
              <a:t>Letter/Recirc Ballot #255 - Summary</a:t>
            </a:r>
          </a:p>
        </p:txBody>
      </p:sp>
      <p:sp>
        <p:nvSpPr>
          <p:cNvPr id="4" name="Slide Number Placeholder 3">
            <a:extLst>
              <a:ext uri="{FF2B5EF4-FFF2-40B4-BE49-F238E27FC236}">
                <a16:creationId xmlns:a16="http://schemas.microsoft.com/office/drawing/2014/main" id="{3F4F7412-4C64-844A-BA9C-F611F9D61A17}"/>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E46A325D-6500-B040-9483-23F49EC5976E}"/>
              </a:ext>
            </a:extLst>
          </p:cNvPr>
          <p:cNvSpPr>
            <a:spLocks noGrp="1"/>
          </p:cNvSpPr>
          <p:nvPr>
            <p:ph type="ftr" idx="14"/>
          </p:nvPr>
        </p:nvSpPr>
        <p:spPr/>
        <p:txBody>
          <a:bodyPr/>
          <a:lstStyle/>
          <a:p>
            <a:r>
              <a:rPr lang="en-GB"/>
              <a:t>Roy Want, Google Inc</a:t>
            </a:r>
            <a:endParaRPr lang="en-GB" dirty="0"/>
          </a:p>
        </p:txBody>
      </p:sp>
      <p:sp>
        <p:nvSpPr>
          <p:cNvPr id="6" name="Date Placeholder 5">
            <a:extLst>
              <a:ext uri="{FF2B5EF4-FFF2-40B4-BE49-F238E27FC236}">
                <a16:creationId xmlns:a16="http://schemas.microsoft.com/office/drawing/2014/main" id="{4A3683D7-1CA1-3E41-9EE0-E581ACE6CE5A}"/>
              </a:ext>
            </a:extLst>
          </p:cNvPr>
          <p:cNvSpPr>
            <a:spLocks noGrp="1"/>
          </p:cNvSpPr>
          <p:nvPr>
            <p:ph type="dt" idx="15"/>
          </p:nvPr>
        </p:nvSpPr>
        <p:spPr/>
        <p:txBody>
          <a:bodyPr/>
          <a:lstStyle/>
          <a:p>
            <a:r>
              <a:rPr lang="en-US"/>
              <a:t>Sep. 2021</a:t>
            </a:r>
            <a:endParaRPr lang="en-GB" dirty="0"/>
          </a:p>
        </p:txBody>
      </p:sp>
      <p:graphicFrame>
        <p:nvGraphicFramePr>
          <p:cNvPr id="7" name="Table 7">
            <a:extLst>
              <a:ext uri="{FF2B5EF4-FFF2-40B4-BE49-F238E27FC236}">
                <a16:creationId xmlns:a16="http://schemas.microsoft.com/office/drawing/2014/main" id="{CC1E1586-EAF2-FD4F-A75A-4FA8DE94EF14}"/>
              </a:ext>
            </a:extLst>
          </p:cNvPr>
          <p:cNvGraphicFramePr>
            <a:graphicFrameLocks noGrp="1"/>
          </p:cNvGraphicFramePr>
          <p:nvPr/>
        </p:nvGraphicFramePr>
        <p:xfrm>
          <a:off x="2513518" y="2276872"/>
          <a:ext cx="6966858" cy="2157725"/>
        </p:xfrm>
        <a:graphic>
          <a:graphicData uri="http://schemas.openxmlformats.org/drawingml/2006/table">
            <a:tbl>
              <a:tblPr firstRow="1" bandRow="1">
                <a:tableStyleId>{93296810-A885-4BE3-A3E7-6D5BEEA58F35}</a:tableStyleId>
              </a:tblPr>
              <a:tblGrid>
                <a:gridCol w="1161143">
                  <a:extLst>
                    <a:ext uri="{9D8B030D-6E8A-4147-A177-3AD203B41FA5}">
                      <a16:colId xmlns:a16="http://schemas.microsoft.com/office/drawing/2014/main" val="1656838682"/>
                    </a:ext>
                  </a:extLst>
                </a:gridCol>
                <a:gridCol w="1161143">
                  <a:extLst>
                    <a:ext uri="{9D8B030D-6E8A-4147-A177-3AD203B41FA5}">
                      <a16:colId xmlns:a16="http://schemas.microsoft.com/office/drawing/2014/main" val="1703834366"/>
                    </a:ext>
                  </a:extLst>
                </a:gridCol>
                <a:gridCol w="1161143">
                  <a:extLst>
                    <a:ext uri="{9D8B030D-6E8A-4147-A177-3AD203B41FA5}">
                      <a16:colId xmlns:a16="http://schemas.microsoft.com/office/drawing/2014/main" val="3062265730"/>
                    </a:ext>
                  </a:extLst>
                </a:gridCol>
                <a:gridCol w="1161143">
                  <a:extLst>
                    <a:ext uri="{9D8B030D-6E8A-4147-A177-3AD203B41FA5}">
                      <a16:colId xmlns:a16="http://schemas.microsoft.com/office/drawing/2014/main" val="4142389454"/>
                    </a:ext>
                  </a:extLst>
                </a:gridCol>
                <a:gridCol w="1161143">
                  <a:extLst>
                    <a:ext uri="{9D8B030D-6E8A-4147-A177-3AD203B41FA5}">
                      <a16:colId xmlns:a16="http://schemas.microsoft.com/office/drawing/2014/main" val="2850789668"/>
                    </a:ext>
                  </a:extLst>
                </a:gridCol>
                <a:gridCol w="1161143">
                  <a:extLst>
                    <a:ext uri="{9D8B030D-6E8A-4147-A177-3AD203B41FA5}">
                      <a16:colId xmlns:a16="http://schemas.microsoft.com/office/drawing/2014/main" val="1004707414"/>
                    </a:ext>
                  </a:extLst>
                </a:gridCol>
              </a:tblGrid>
              <a:tr h="674365">
                <a:tc>
                  <a:txBody>
                    <a:bodyPr/>
                    <a:lstStyle/>
                    <a:p>
                      <a:pPr algn="ctr"/>
                      <a:r>
                        <a:rPr lang="en-US" dirty="0"/>
                        <a:t>Letter Ballot#</a:t>
                      </a:r>
                    </a:p>
                  </a:txBody>
                  <a:tcPr anchor="ctr"/>
                </a:tc>
                <a:tc>
                  <a:txBody>
                    <a:bodyPr/>
                    <a:lstStyle/>
                    <a:p>
                      <a:pPr algn="ctr"/>
                      <a:r>
                        <a:rPr lang="en-US" dirty="0"/>
                        <a:t>Draft</a:t>
                      </a:r>
                    </a:p>
                  </a:txBody>
                  <a:tcPr anchor="ctr"/>
                </a:tc>
                <a:tc>
                  <a:txBody>
                    <a:bodyPr/>
                    <a:lstStyle/>
                    <a:p>
                      <a:pPr algn="ctr"/>
                      <a:r>
                        <a:rPr lang="en-US" dirty="0"/>
                        <a:t>Tech</a:t>
                      </a:r>
                    </a:p>
                  </a:txBody>
                  <a:tcPr anchor="ctr"/>
                </a:tc>
                <a:tc>
                  <a:txBody>
                    <a:bodyPr/>
                    <a:lstStyle/>
                    <a:p>
                      <a:pPr algn="ctr"/>
                      <a:r>
                        <a:rPr lang="en-US" dirty="0"/>
                        <a:t>General</a:t>
                      </a:r>
                    </a:p>
                  </a:txBody>
                  <a:tcPr anchor="ctr"/>
                </a:tc>
                <a:tc>
                  <a:txBody>
                    <a:bodyPr/>
                    <a:lstStyle/>
                    <a:p>
                      <a:pPr algn="ctr"/>
                      <a:r>
                        <a:rPr lang="en-US" dirty="0"/>
                        <a:t>Editorial</a:t>
                      </a:r>
                    </a:p>
                  </a:txBody>
                  <a:tcPr anchor="ctr"/>
                </a:tc>
                <a:tc>
                  <a:txBody>
                    <a:bodyPr/>
                    <a:lstStyle/>
                    <a:p>
                      <a:pPr algn="ctr"/>
                      <a:r>
                        <a:rPr lang="en-US" dirty="0"/>
                        <a:t>Total</a:t>
                      </a:r>
                    </a:p>
                  </a:txBody>
                  <a:tcPr anchor="ctr"/>
                </a:tc>
                <a:extLst>
                  <a:ext uri="{0D108BD9-81ED-4DB2-BD59-A6C34878D82A}">
                    <a16:rowId xmlns:a16="http://schemas.microsoft.com/office/drawing/2014/main" val="3779910728"/>
                  </a:ext>
                </a:extLst>
              </a:tr>
              <a:tr h="370840">
                <a:tc>
                  <a:txBody>
                    <a:bodyPr/>
                    <a:lstStyle/>
                    <a:p>
                      <a:pPr algn="ctr"/>
                      <a:r>
                        <a:rPr lang="en-US" dirty="0"/>
                        <a:t>255</a:t>
                      </a:r>
                    </a:p>
                  </a:txBody>
                  <a:tcPr/>
                </a:tc>
                <a:tc>
                  <a:txBody>
                    <a:bodyPr/>
                    <a:lstStyle/>
                    <a:p>
                      <a:pPr algn="ctr"/>
                      <a:r>
                        <a:rPr lang="en-US" dirty="0"/>
                        <a:t>D4.0</a:t>
                      </a:r>
                    </a:p>
                  </a:txBody>
                  <a:tcPr/>
                </a:tc>
                <a:tc>
                  <a:txBody>
                    <a:bodyPr/>
                    <a:lstStyle/>
                    <a:p>
                      <a:pPr algn="ctr"/>
                      <a:r>
                        <a:rPr lang="en-US" dirty="0"/>
                        <a:t>41</a:t>
                      </a:r>
                    </a:p>
                  </a:txBody>
                  <a:tcPr/>
                </a:tc>
                <a:tc>
                  <a:txBody>
                    <a:bodyPr/>
                    <a:lstStyle/>
                    <a:p>
                      <a:pPr algn="ctr"/>
                      <a:r>
                        <a:rPr lang="en-US" dirty="0"/>
                        <a:t>3</a:t>
                      </a:r>
                    </a:p>
                  </a:txBody>
                  <a:tcPr/>
                </a:tc>
                <a:tc>
                  <a:txBody>
                    <a:bodyPr/>
                    <a:lstStyle/>
                    <a:p>
                      <a:pPr algn="ctr"/>
                      <a:r>
                        <a:rPr lang="en-US" dirty="0"/>
                        <a:t>33</a:t>
                      </a:r>
                    </a:p>
                  </a:txBody>
                  <a:tcPr/>
                </a:tc>
                <a:tc>
                  <a:txBody>
                    <a:bodyPr/>
                    <a:lstStyle/>
                    <a:p>
                      <a:pPr algn="ctr"/>
                      <a:r>
                        <a:rPr lang="en-US" dirty="0"/>
                        <a:t>77</a:t>
                      </a:r>
                    </a:p>
                  </a:txBody>
                  <a:tcPr/>
                </a:tc>
                <a:extLst>
                  <a:ext uri="{0D108BD9-81ED-4DB2-BD59-A6C34878D82A}">
                    <a16:rowId xmlns:a16="http://schemas.microsoft.com/office/drawing/2014/main" val="3119022315"/>
                  </a:ext>
                </a:extLst>
              </a:tr>
              <a:tr h="370840">
                <a:tc>
                  <a:txBody>
                    <a:bodyPr/>
                    <a:lstStyle/>
                    <a:p>
                      <a:pPr algn="ctr"/>
                      <a:r>
                        <a:rPr lang="en-US" dirty="0"/>
                        <a:t>253</a:t>
                      </a:r>
                    </a:p>
                  </a:txBody>
                  <a:tcPr/>
                </a:tc>
                <a:tc>
                  <a:txBody>
                    <a:bodyPr/>
                    <a:lstStyle/>
                    <a:p>
                      <a:pPr algn="ctr"/>
                      <a:r>
                        <a:rPr lang="en-US" dirty="0"/>
                        <a:t>D3.0</a:t>
                      </a:r>
                    </a:p>
                  </a:txBody>
                  <a:tcPr/>
                </a:tc>
                <a:tc>
                  <a:txBody>
                    <a:bodyPr/>
                    <a:lstStyle/>
                    <a:p>
                      <a:pPr algn="ctr"/>
                      <a:r>
                        <a:rPr lang="en-US" dirty="0"/>
                        <a:t>256</a:t>
                      </a:r>
                    </a:p>
                  </a:txBody>
                  <a:tcPr/>
                </a:tc>
                <a:tc>
                  <a:txBody>
                    <a:bodyPr/>
                    <a:lstStyle/>
                    <a:p>
                      <a:pPr algn="ctr"/>
                      <a:r>
                        <a:rPr lang="en-US" dirty="0"/>
                        <a:t>2</a:t>
                      </a:r>
                    </a:p>
                  </a:txBody>
                  <a:tcPr/>
                </a:tc>
                <a:tc>
                  <a:txBody>
                    <a:bodyPr/>
                    <a:lstStyle/>
                    <a:p>
                      <a:pPr algn="ctr"/>
                      <a:r>
                        <a:rPr lang="en-US" dirty="0"/>
                        <a:t>218</a:t>
                      </a:r>
                    </a:p>
                  </a:txBody>
                  <a:tcPr/>
                </a:tc>
                <a:tc>
                  <a:txBody>
                    <a:bodyPr/>
                    <a:lstStyle/>
                    <a:p>
                      <a:pPr algn="ctr"/>
                      <a:r>
                        <a:rPr lang="en-US" dirty="0"/>
                        <a:t>476</a:t>
                      </a:r>
                    </a:p>
                  </a:txBody>
                  <a:tcPr/>
                </a:tc>
                <a:extLst>
                  <a:ext uri="{0D108BD9-81ED-4DB2-BD59-A6C34878D82A}">
                    <a16:rowId xmlns:a16="http://schemas.microsoft.com/office/drawing/2014/main" val="773829050"/>
                  </a:ext>
                </a:extLst>
              </a:tr>
              <a:tr h="370840">
                <a:tc>
                  <a:txBody>
                    <a:bodyPr/>
                    <a:lstStyle/>
                    <a:p>
                      <a:pPr algn="ctr"/>
                      <a:r>
                        <a:rPr lang="en-US" dirty="0"/>
                        <a:t>249</a:t>
                      </a:r>
                    </a:p>
                  </a:txBody>
                  <a:tcPr/>
                </a:tc>
                <a:tc>
                  <a:txBody>
                    <a:bodyPr/>
                    <a:lstStyle/>
                    <a:p>
                      <a:pPr algn="ctr"/>
                      <a:r>
                        <a:rPr lang="en-US" dirty="0"/>
                        <a:t>D2.0</a:t>
                      </a:r>
                    </a:p>
                  </a:txBody>
                  <a:tcPr/>
                </a:tc>
                <a:tc>
                  <a:txBody>
                    <a:bodyPr/>
                    <a:lstStyle/>
                    <a:p>
                      <a:pPr algn="ctr"/>
                      <a:r>
                        <a:rPr lang="en-US" dirty="0"/>
                        <a:t>460</a:t>
                      </a:r>
                    </a:p>
                  </a:txBody>
                  <a:tcPr/>
                </a:tc>
                <a:tc>
                  <a:txBody>
                    <a:bodyPr/>
                    <a:lstStyle/>
                    <a:p>
                      <a:pPr algn="ctr"/>
                      <a:r>
                        <a:rPr lang="en-US" dirty="0"/>
                        <a:t>16</a:t>
                      </a:r>
                    </a:p>
                  </a:txBody>
                  <a:tcPr/>
                </a:tc>
                <a:tc>
                  <a:txBody>
                    <a:bodyPr/>
                    <a:lstStyle/>
                    <a:p>
                      <a:pPr algn="ctr"/>
                      <a:r>
                        <a:rPr lang="en-US" dirty="0"/>
                        <a:t>546</a:t>
                      </a:r>
                    </a:p>
                  </a:txBody>
                  <a:tcPr/>
                </a:tc>
                <a:tc>
                  <a:txBody>
                    <a:bodyPr/>
                    <a:lstStyle/>
                    <a:p>
                      <a:pPr algn="ctr"/>
                      <a:r>
                        <a:rPr lang="en-US" dirty="0"/>
                        <a:t>1022</a:t>
                      </a:r>
                    </a:p>
                  </a:txBody>
                  <a:tcPr/>
                </a:tc>
                <a:extLst>
                  <a:ext uri="{0D108BD9-81ED-4DB2-BD59-A6C34878D82A}">
                    <a16:rowId xmlns:a16="http://schemas.microsoft.com/office/drawing/2014/main" val="2130391220"/>
                  </a:ext>
                </a:extLst>
              </a:tr>
              <a:tr h="370840">
                <a:tc>
                  <a:txBody>
                    <a:bodyPr/>
                    <a:lstStyle/>
                    <a:p>
                      <a:pPr algn="ctr"/>
                      <a:r>
                        <a:rPr lang="en-US" dirty="0"/>
                        <a:t>240</a:t>
                      </a:r>
                    </a:p>
                  </a:txBody>
                  <a:tcPr/>
                </a:tc>
                <a:tc>
                  <a:txBody>
                    <a:bodyPr/>
                    <a:lstStyle/>
                    <a:p>
                      <a:pPr algn="ctr"/>
                      <a:r>
                        <a:rPr lang="en-US" dirty="0"/>
                        <a:t>D1.0</a:t>
                      </a:r>
                    </a:p>
                  </a:txBody>
                  <a:tcPr/>
                </a:tc>
                <a:tc>
                  <a:txBody>
                    <a:bodyPr/>
                    <a:lstStyle/>
                    <a:p>
                      <a:pPr algn="ctr"/>
                      <a:r>
                        <a:rPr lang="en-US" dirty="0"/>
                        <a:t>785</a:t>
                      </a:r>
                    </a:p>
                  </a:txBody>
                  <a:tcPr/>
                </a:tc>
                <a:tc>
                  <a:txBody>
                    <a:bodyPr/>
                    <a:lstStyle/>
                    <a:p>
                      <a:pPr algn="ctr"/>
                      <a:r>
                        <a:rPr lang="en-US" dirty="0"/>
                        <a:t>46</a:t>
                      </a:r>
                    </a:p>
                  </a:txBody>
                  <a:tcPr/>
                </a:tc>
                <a:tc>
                  <a:txBody>
                    <a:bodyPr/>
                    <a:lstStyle/>
                    <a:p>
                      <a:pPr algn="ctr"/>
                      <a:r>
                        <a:rPr lang="en-US" dirty="0"/>
                        <a:t>694</a:t>
                      </a:r>
                    </a:p>
                  </a:txBody>
                  <a:tcPr/>
                </a:tc>
                <a:tc>
                  <a:txBody>
                    <a:bodyPr/>
                    <a:lstStyle/>
                    <a:p>
                      <a:pPr algn="ctr"/>
                      <a:r>
                        <a:rPr lang="en-US" dirty="0"/>
                        <a:t>1525</a:t>
                      </a:r>
                    </a:p>
                  </a:txBody>
                  <a:tcPr/>
                </a:tc>
                <a:extLst>
                  <a:ext uri="{0D108BD9-81ED-4DB2-BD59-A6C34878D82A}">
                    <a16:rowId xmlns:a16="http://schemas.microsoft.com/office/drawing/2014/main" val="1398364508"/>
                  </a:ext>
                </a:extLst>
              </a:tr>
            </a:tbl>
          </a:graphicData>
        </a:graphic>
      </p:graphicFrame>
      <p:sp>
        <p:nvSpPr>
          <p:cNvPr id="3" name="Rectangle 2">
            <a:extLst>
              <a:ext uri="{FF2B5EF4-FFF2-40B4-BE49-F238E27FC236}">
                <a16:creationId xmlns:a16="http://schemas.microsoft.com/office/drawing/2014/main" id="{D854C7DD-ECD1-C442-B006-89B8A4584E48}"/>
              </a:ext>
            </a:extLst>
          </p:cNvPr>
          <p:cNvSpPr/>
          <p:nvPr/>
        </p:nvSpPr>
        <p:spPr>
          <a:xfrm>
            <a:off x="407368" y="5346598"/>
            <a:ext cx="11305255" cy="461665"/>
          </a:xfrm>
          <a:prstGeom prst="rect">
            <a:avLst/>
          </a:prstGeom>
        </p:spPr>
        <p:txBody>
          <a:bodyPr wrap="square">
            <a:spAutoFit/>
          </a:bodyPr>
          <a:lstStyle/>
          <a:p>
            <a:pPr algn="ctr"/>
            <a:r>
              <a:rPr lang="en-US" dirty="0">
                <a:solidFill>
                  <a:schemeClr val="tx1"/>
                </a:solidFill>
              </a:rPr>
              <a:t>https://</a:t>
            </a:r>
            <a:r>
              <a:rPr lang="en-US" dirty="0" err="1">
                <a:solidFill>
                  <a:schemeClr val="tx1"/>
                </a:solidFill>
              </a:rPr>
              <a:t>mentor.ieee.org</a:t>
            </a:r>
            <a:r>
              <a:rPr lang="en-US" dirty="0">
                <a:solidFill>
                  <a:schemeClr val="tx1"/>
                </a:solidFill>
              </a:rPr>
              <a:t>/802.11/</a:t>
            </a:r>
            <a:r>
              <a:rPr lang="en-US" dirty="0" err="1">
                <a:solidFill>
                  <a:schemeClr val="tx1"/>
                </a:solidFill>
              </a:rPr>
              <a:t>dcn</a:t>
            </a:r>
            <a:r>
              <a:rPr lang="en-US" dirty="0">
                <a:solidFill>
                  <a:schemeClr val="tx1"/>
                </a:solidFill>
              </a:rPr>
              <a:t>/21/</a:t>
            </a:r>
            <a:r>
              <a:rPr lang="en-US" b="1" dirty="0">
                <a:solidFill>
                  <a:schemeClr val="tx1"/>
                </a:solidFill>
              </a:rPr>
              <a:t>11-21-1471-00</a:t>
            </a:r>
            <a:r>
              <a:rPr lang="en-US" dirty="0">
                <a:solidFill>
                  <a:schemeClr val="tx1"/>
                </a:solidFill>
              </a:rPr>
              <a:t>-00az-lb-255-comments.xlsx</a:t>
            </a:r>
          </a:p>
        </p:txBody>
      </p:sp>
    </p:spTree>
    <p:extLst>
      <p:ext uri="{BB962C8B-B14F-4D97-AF65-F5344CB8AC3E}">
        <p14:creationId xmlns:p14="http://schemas.microsoft.com/office/powerpoint/2010/main" val="227953639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9E17E0F-62AA-BA41-9203-93D20C07A2A5}"/>
              </a:ext>
            </a:extLst>
          </p:cNvPr>
          <p:cNvSpPr>
            <a:spLocks noGrp="1"/>
          </p:cNvSpPr>
          <p:nvPr>
            <p:ph type="dt" idx="10"/>
          </p:nvPr>
        </p:nvSpPr>
        <p:spPr/>
        <p:txBody>
          <a:bodyPr/>
          <a:lstStyle/>
          <a:p>
            <a:r>
              <a:rPr lang="en-US"/>
              <a:t>Sep. 2021</a:t>
            </a:r>
            <a:endParaRPr lang="en-GB"/>
          </a:p>
        </p:txBody>
      </p:sp>
      <p:sp>
        <p:nvSpPr>
          <p:cNvPr id="3" name="Footer Placeholder 2">
            <a:extLst>
              <a:ext uri="{FF2B5EF4-FFF2-40B4-BE49-F238E27FC236}">
                <a16:creationId xmlns:a16="http://schemas.microsoft.com/office/drawing/2014/main" id="{89138327-54BD-134D-B9E8-0A7492B154D5}"/>
              </a:ext>
            </a:extLst>
          </p:cNvPr>
          <p:cNvSpPr>
            <a:spLocks noGrp="1"/>
          </p:cNvSpPr>
          <p:nvPr>
            <p:ph type="ftr" idx="11"/>
          </p:nvPr>
        </p:nvSpPr>
        <p:spPr/>
        <p:txBody>
          <a:bodyPr/>
          <a:lstStyle/>
          <a:p>
            <a:r>
              <a:rPr lang="en-GB"/>
              <a:t>Roy Want, Google Inc</a:t>
            </a:r>
          </a:p>
        </p:txBody>
      </p:sp>
      <p:sp>
        <p:nvSpPr>
          <p:cNvPr id="4" name="Slide Number Placeholder 3">
            <a:extLst>
              <a:ext uri="{FF2B5EF4-FFF2-40B4-BE49-F238E27FC236}">
                <a16:creationId xmlns:a16="http://schemas.microsoft.com/office/drawing/2014/main" id="{F96651F7-F5AA-4D44-A205-27E908BF4412}"/>
              </a:ext>
            </a:extLst>
          </p:cNvPr>
          <p:cNvSpPr>
            <a:spLocks noGrp="1"/>
          </p:cNvSpPr>
          <p:nvPr>
            <p:ph type="sldNum" idx="12"/>
          </p:nvPr>
        </p:nvSpPr>
        <p:spPr/>
        <p:txBody>
          <a:bodyPr/>
          <a:lstStyle/>
          <a:p>
            <a:r>
              <a:rPr lang="en-GB"/>
              <a:t>Slide </a:t>
            </a:r>
            <a:fld id="{F5D8E26B-7BCF-4D25-9C89-0168A6618F18}" type="slidenum">
              <a:rPr lang="en-GB" smtClean="0"/>
              <a:pPr/>
              <a:t>73</a:t>
            </a:fld>
            <a:endParaRPr lang="en-GB"/>
          </a:p>
        </p:txBody>
      </p:sp>
      <p:graphicFrame>
        <p:nvGraphicFramePr>
          <p:cNvPr id="6" name="Table 5">
            <a:extLst>
              <a:ext uri="{FF2B5EF4-FFF2-40B4-BE49-F238E27FC236}">
                <a16:creationId xmlns:a16="http://schemas.microsoft.com/office/drawing/2014/main" id="{74693ED2-75AC-CD40-8364-511208B7E9E0}"/>
              </a:ext>
            </a:extLst>
          </p:cNvPr>
          <p:cNvGraphicFramePr>
            <a:graphicFrameLocks noGrp="1"/>
          </p:cNvGraphicFramePr>
          <p:nvPr/>
        </p:nvGraphicFramePr>
        <p:xfrm>
          <a:off x="2567608" y="632190"/>
          <a:ext cx="7848873" cy="5815584"/>
        </p:xfrm>
        <a:graphic>
          <a:graphicData uri="http://schemas.openxmlformats.org/drawingml/2006/table">
            <a:tbl>
              <a:tblPr/>
              <a:tblGrid>
                <a:gridCol w="2109166">
                  <a:extLst>
                    <a:ext uri="{9D8B030D-6E8A-4147-A177-3AD203B41FA5}">
                      <a16:colId xmlns:a16="http://schemas.microsoft.com/office/drawing/2014/main" val="1422944979"/>
                    </a:ext>
                  </a:extLst>
                </a:gridCol>
                <a:gridCol w="1030382">
                  <a:extLst>
                    <a:ext uri="{9D8B030D-6E8A-4147-A177-3AD203B41FA5}">
                      <a16:colId xmlns:a16="http://schemas.microsoft.com/office/drawing/2014/main" val="105370328"/>
                    </a:ext>
                  </a:extLst>
                </a:gridCol>
                <a:gridCol w="725340">
                  <a:extLst>
                    <a:ext uri="{9D8B030D-6E8A-4147-A177-3AD203B41FA5}">
                      <a16:colId xmlns:a16="http://schemas.microsoft.com/office/drawing/2014/main" val="88220929"/>
                    </a:ext>
                  </a:extLst>
                </a:gridCol>
                <a:gridCol w="845201">
                  <a:extLst>
                    <a:ext uri="{9D8B030D-6E8A-4147-A177-3AD203B41FA5}">
                      <a16:colId xmlns:a16="http://schemas.microsoft.com/office/drawing/2014/main" val="4082695669"/>
                    </a:ext>
                  </a:extLst>
                </a:gridCol>
                <a:gridCol w="783736">
                  <a:extLst>
                    <a:ext uri="{9D8B030D-6E8A-4147-A177-3AD203B41FA5}">
                      <a16:colId xmlns:a16="http://schemas.microsoft.com/office/drawing/2014/main" val="2379770682"/>
                    </a:ext>
                  </a:extLst>
                </a:gridCol>
                <a:gridCol w="783736">
                  <a:extLst>
                    <a:ext uri="{9D8B030D-6E8A-4147-A177-3AD203B41FA5}">
                      <a16:colId xmlns:a16="http://schemas.microsoft.com/office/drawing/2014/main" val="3673652065"/>
                    </a:ext>
                  </a:extLst>
                </a:gridCol>
                <a:gridCol w="403393">
                  <a:extLst>
                    <a:ext uri="{9D8B030D-6E8A-4147-A177-3AD203B41FA5}">
                      <a16:colId xmlns:a16="http://schemas.microsoft.com/office/drawing/2014/main" val="1693767338"/>
                    </a:ext>
                  </a:extLst>
                </a:gridCol>
                <a:gridCol w="1167919">
                  <a:extLst>
                    <a:ext uri="{9D8B030D-6E8A-4147-A177-3AD203B41FA5}">
                      <a16:colId xmlns:a16="http://schemas.microsoft.com/office/drawing/2014/main" val="32827094"/>
                    </a:ext>
                  </a:extLst>
                </a:gridCol>
              </a:tblGrid>
              <a:tr h="288949">
                <a:tc>
                  <a:txBody>
                    <a:bodyPr/>
                    <a:lstStyle/>
                    <a:p>
                      <a:pPr algn="ctr" fontAlgn="ctr"/>
                      <a:r>
                        <a:rPr lang="en-US" sz="1200" b="1" i="0" u="none" strike="noStrike" dirty="0">
                          <a:solidFill>
                            <a:srgbClr val="000000"/>
                          </a:solidFill>
                          <a:effectLst/>
                          <a:latin typeface="Calibri" panose="020F0502020204030204" pitchFamily="34" charset="0"/>
                        </a:rPr>
                        <a:t>P802.11az Ballot Series</a:t>
                      </a:r>
                    </a:p>
                  </a:txBody>
                  <a:tcPr marL="18288" marR="18288" marT="18288" marB="18288" anchor="ctr">
                    <a:lnL>
                      <a:noFill/>
                    </a:lnL>
                    <a:lnR>
                      <a:noFill/>
                    </a:lnR>
                    <a:lnT>
                      <a:noFill/>
                    </a:lnT>
                    <a:lnB>
                      <a:noFill/>
                    </a:lnB>
                    <a:solidFill>
                      <a:srgbClr val="FFFFFF"/>
                    </a:solidFill>
                  </a:tcPr>
                </a:tc>
                <a:tc>
                  <a:txBody>
                    <a:bodyPr/>
                    <a:lstStyle/>
                    <a:p>
                      <a:pPr algn="ctr" fontAlgn="ctr"/>
                      <a:r>
                        <a:rPr lang="en-US" sz="1200" b="1" i="0" u="none" strike="noStrike" dirty="0">
                          <a:solidFill>
                            <a:srgbClr val="000000"/>
                          </a:solidFill>
                          <a:effectLst/>
                          <a:latin typeface="Calibri" panose="020F0502020204030204" pitchFamily="34" charset="0"/>
                        </a:rPr>
                        <a:t>LB255 (D4.0)</a:t>
                      </a:r>
                    </a:p>
                  </a:txBody>
                  <a:tcPr marL="18288" marR="18288" marT="18288" marB="18288" anchor="ctr">
                    <a:lnL>
                      <a:noFill/>
                    </a:lnL>
                    <a:lnR>
                      <a:noFill/>
                    </a:lnR>
                    <a:lnT>
                      <a:noFill/>
                    </a:lnT>
                    <a:lnB>
                      <a:noFill/>
                    </a:lnB>
                    <a:solidFill>
                      <a:srgbClr val="FFFFFF"/>
                    </a:solidFill>
                  </a:tcPr>
                </a:tc>
                <a:tc>
                  <a:txBody>
                    <a:bodyPr/>
                    <a:lstStyle/>
                    <a:p>
                      <a:pPr algn="ctr" fontAlgn="ctr"/>
                      <a:r>
                        <a:rPr lang="en-US" sz="1200" b="1" i="0" u="none" strike="noStrike">
                          <a:solidFill>
                            <a:srgbClr val="000000"/>
                          </a:solidFill>
                          <a:effectLst/>
                          <a:latin typeface="Calibri" panose="020F0502020204030204" pitchFamily="34" charset="0"/>
                        </a:rPr>
                        <a:t>LB253 (D3.0)</a:t>
                      </a:r>
                    </a:p>
                  </a:txBody>
                  <a:tcPr marL="18288" marR="18288" marT="18288" marB="18288" anchor="ctr">
                    <a:lnL>
                      <a:noFill/>
                    </a:lnL>
                    <a:lnR>
                      <a:noFill/>
                    </a:lnR>
                    <a:lnT>
                      <a:noFill/>
                    </a:lnT>
                    <a:lnB>
                      <a:noFill/>
                    </a:lnB>
                    <a:solidFill>
                      <a:srgbClr val="FFFFFF"/>
                    </a:solidFill>
                  </a:tcPr>
                </a:tc>
                <a:tc>
                  <a:txBody>
                    <a:bodyPr/>
                    <a:lstStyle/>
                    <a:p>
                      <a:pPr algn="ctr" fontAlgn="ctr"/>
                      <a:r>
                        <a:rPr lang="en-US" sz="1200" b="1" i="0" u="none" strike="noStrike">
                          <a:solidFill>
                            <a:srgbClr val="000000"/>
                          </a:solidFill>
                          <a:effectLst/>
                          <a:latin typeface="Calibri" panose="020F0502020204030204" pitchFamily="34" charset="0"/>
                        </a:rPr>
                        <a:t>LB249 (D2.0)</a:t>
                      </a:r>
                    </a:p>
                  </a:txBody>
                  <a:tcPr marL="18288" marR="18288" marT="18288" marB="18288" anchor="ctr">
                    <a:lnL>
                      <a:noFill/>
                    </a:lnL>
                    <a:lnR>
                      <a:noFill/>
                    </a:lnR>
                    <a:lnT>
                      <a:noFill/>
                    </a:lnT>
                    <a:lnB>
                      <a:noFill/>
                    </a:lnB>
                    <a:solidFill>
                      <a:srgbClr val="FFFFFF"/>
                    </a:solidFill>
                  </a:tcPr>
                </a:tc>
                <a:tc>
                  <a:txBody>
                    <a:bodyPr/>
                    <a:lstStyle/>
                    <a:p>
                      <a:pPr algn="ctr" fontAlgn="ctr"/>
                      <a:r>
                        <a:rPr lang="en-US" sz="1200" b="1" i="0" u="none" strike="noStrike">
                          <a:solidFill>
                            <a:srgbClr val="000000"/>
                          </a:solidFill>
                          <a:effectLst/>
                          <a:latin typeface="Calibri" panose="020F0502020204030204" pitchFamily="34" charset="0"/>
                        </a:rPr>
                        <a:t>LB240 (D1.0)</a:t>
                      </a:r>
                    </a:p>
                  </a:txBody>
                  <a:tcPr marL="18288" marR="18288" marT="18288" marB="18288" anchor="ctr">
                    <a:lnL>
                      <a:noFill/>
                    </a:lnL>
                    <a:lnR>
                      <a:noFill/>
                    </a:lnR>
                    <a:lnT>
                      <a:noFill/>
                    </a:lnT>
                    <a:lnB>
                      <a:noFill/>
                    </a:lnB>
                    <a:solidFill>
                      <a:srgbClr val="FFFFFF"/>
                    </a:solidFill>
                  </a:tcPr>
                </a:tc>
                <a:tc>
                  <a:txBody>
                    <a:bodyPr/>
                    <a:lstStyle/>
                    <a:p>
                      <a:pPr algn="ctr" fontAlgn="ctr"/>
                      <a:br>
                        <a:rPr lang="en-US" sz="1200" b="1" i="0" u="none" strike="noStrike" dirty="0">
                          <a:solidFill>
                            <a:srgbClr val="000000"/>
                          </a:solidFill>
                          <a:effectLst/>
                          <a:latin typeface="Calibri" panose="020F0502020204030204" pitchFamily="34" charset="0"/>
                        </a:rPr>
                      </a:br>
                      <a:endParaRPr lang="en-US" sz="1200" b="1" i="0" u="none" strike="noStrike" dirty="0">
                        <a:solidFill>
                          <a:srgbClr val="000000"/>
                        </a:solidFill>
                        <a:effectLst/>
                        <a:latin typeface="Calibri" panose="020F0502020204030204" pitchFamily="34" charset="0"/>
                      </a:endParaRPr>
                    </a:p>
                  </a:txBody>
                  <a:tcPr marL="18288" marR="18288" marT="18288" marB="18288" anchor="ctr">
                    <a:lnL>
                      <a:noFill/>
                    </a:lnL>
                    <a:lnR>
                      <a:noFill/>
                    </a:lnR>
                    <a:lnT>
                      <a:noFill/>
                    </a:lnT>
                    <a:lnB>
                      <a:noFill/>
                    </a:lnB>
                    <a:solidFill>
                      <a:srgbClr val="FFFFFF"/>
                    </a:solidFill>
                  </a:tcPr>
                </a:tc>
                <a:tc>
                  <a:txBody>
                    <a:bodyPr/>
                    <a:lstStyle/>
                    <a:p>
                      <a:pPr algn="ctr" fontAlgn="ctr"/>
                      <a:br>
                        <a:rPr lang="en-US" sz="1200" b="1" i="0" u="none" strike="noStrike">
                          <a:solidFill>
                            <a:srgbClr val="000000"/>
                          </a:solidFill>
                          <a:effectLst/>
                          <a:latin typeface="Calibri" panose="020F0502020204030204" pitchFamily="34" charset="0"/>
                        </a:rPr>
                      </a:br>
                      <a:endParaRPr lang="en-US" sz="1200" b="1" i="0" u="none" strike="noStrike">
                        <a:solidFill>
                          <a:srgbClr val="000000"/>
                        </a:solidFill>
                        <a:effectLst/>
                        <a:latin typeface="Calibri" panose="020F0502020204030204" pitchFamily="34" charset="0"/>
                      </a:endParaRPr>
                    </a:p>
                  </a:txBody>
                  <a:tcPr marL="18288" marR="18288" marT="18288" marB="18288" anchor="ctr">
                    <a:lnL>
                      <a:noFill/>
                    </a:lnL>
                    <a:lnR>
                      <a:noFill/>
                    </a:lnR>
                    <a:lnT>
                      <a:noFill/>
                    </a:lnT>
                    <a:lnB>
                      <a:noFill/>
                    </a:lnB>
                    <a:solidFill>
                      <a:srgbClr val="FFFFFF"/>
                    </a:solidFill>
                  </a:tcPr>
                </a:tc>
                <a:tc>
                  <a:txBody>
                    <a:bodyPr/>
                    <a:lstStyle/>
                    <a:p>
                      <a:pPr fontAlgn="b"/>
                      <a:br>
                        <a:rPr lang="en-US" sz="1200" b="0" i="0" u="none" strike="noStrike">
                          <a:solidFill>
                            <a:srgbClr val="000000"/>
                          </a:solidFill>
                          <a:effectLst/>
                          <a:latin typeface="Calibri" panose="020F0502020204030204" pitchFamily="34" charset="0"/>
                        </a:rPr>
                      </a:br>
                      <a:endParaRPr lang="en-US" sz="1200" b="0" i="0" u="none" strike="noStrike">
                        <a:solidFill>
                          <a:srgbClr val="000000"/>
                        </a:solidFill>
                        <a:effectLst/>
                        <a:latin typeface="Calibri" panose="020F0502020204030204" pitchFamily="34" charset="0"/>
                      </a:endParaRPr>
                    </a:p>
                  </a:txBody>
                  <a:tcPr marL="18288" marR="18288" marT="18288" marB="18288" anchor="ctr">
                    <a:lnL>
                      <a:noFill/>
                    </a:lnL>
                    <a:lnR>
                      <a:noFill/>
                    </a:lnR>
                    <a:lnT>
                      <a:noFill/>
                    </a:lnT>
                    <a:lnB>
                      <a:noFill/>
                    </a:lnB>
                    <a:solidFill>
                      <a:srgbClr val="FFFFFF"/>
                    </a:solidFill>
                  </a:tcPr>
                </a:tc>
                <a:extLst>
                  <a:ext uri="{0D108BD9-81ED-4DB2-BD59-A6C34878D82A}">
                    <a16:rowId xmlns:a16="http://schemas.microsoft.com/office/drawing/2014/main" val="1744596424"/>
                  </a:ext>
                </a:extLst>
              </a:tr>
              <a:tr h="288949">
                <a:tc>
                  <a:txBody>
                    <a:bodyPr/>
                    <a:lstStyle/>
                    <a:p>
                      <a:pPr fontAlgn="b"/>
                      <a:r>
                        <a:rPr lang="en-US" sz="1200" b="1" i="0" u="none" strike="noStrike" dirty="0">
                          <a:solidFill>
                            <a:srgbClr val="000000"/>
                          </a:solidFill>
                          <a:effectLst/>
                          <a:latin typeface="Calibri" panose="020F0502020204030204" pitchFamily="34" charset="0"/>
                        </a:rPr>
                        <a:t>Approve</a:t>
                      </a:r>
                    </a:p>
                  </a:txBody>
                  <a:tcPr marL="18288" marR="18288" marT="18288" marB="18288" anchor="ctr">
                    <a:lnL>
                      <a:noFill/>
                    </a:lnL>
                    <a:lnR>
                      <a:noFill/>
                    </a:lnR>
                    <a:lnT>
                      <a:noFill/>
                    </a:lnT>
                    <a:lnB>
                      <a:noFill/>
                    </a:lnB>
                    <a:solidFill>
                      <a:srgbClr val="FFFFFF"/>
                    </a:solidFill>
                  </a:tcPr>
                </a:tc>
                <a:tc>
                  <a:txBody>
                    <a:bodyPr/>
                    <a:lstStyle/>
                    <a:p>
                      <a:pPr algn="r" fontAlgn="b"/>
                      <a:r>
                        <a:rPr lang="en-US" sz="1200" b="0" i="0" u="none" strike="noStrike" dirty="0">
                          <a:solidFill>
                            <a:srgbClr val="000000"/>
                          </a:solidFill>
                          <a:effectLst/>
                          <a:latin typeface="Calibri" panose="020F0502020204030204" pitchFamily="34" charset="0"/>
                        </a:rPr>
                        <a:t>253</a:t>
                      </a:r>
                    </a:p>
                  </a:txBody>
                  <a:tcPr marL="18288" marR="18288" marT="18288" marB="18288" anchor="ctr">
                    <a:lnL>
                      <a:noFill/>
                    </a:lnL>
                    <a:lnR>
                      <a:noFill/>
                    </a:lnR>
                    <a:lnT>
                      <a:noFill/>
                    </a:lnT>
                    <a:lnB>
                      <a:noFill/>
                    </a:lnB>
                    <a:solidFill>
                      <a:srgbClr val="FFFFFF"/>
                    </a:solidFill>
                  </a:tcPr>
                </a:tc>
                <a:tc>
                  <a:txBody>
                    <a:bodyPr/>
                    <a:lstStyle/>
                    <a:p>
                      <a:pPr algn="r" fontAlgn="b"/>
                      <a:r>
                        <a:rPr lang="en-US" sz="1200" b="0" i="0" u="none" strike="noStrike">
                          <a:solidFill>
                            <a:srgbClr val="000000"/>
                          </a:solidFill>
                          <a:effectLst/>
                          <a:latin typeface="Calibri" panose="020F0502020204030204" pitchFamily="34" charset="0"/>
                        </a:rPr>
                        <a:t>231</a:t>
                      </a:r>
                    </a:p>
                  </a:txBody>
                  <a:tcPr marL="18288" marR="18288" marT="18288" marB="18288" anchor="ctr">
                    <a:lnL>
                      <a:noFill/>
                    </a:lnL>
                    <a:lnR>
                      <a:noFill/>
                    </a:lnR>
                    <a:lnT>
                      <a:noFill/>
                    </a:lnT>
                    <a:lnB>
                      <a:noFill/>
                    </a:lnB>
                    <a:solidFill>
                      <a:srgbClr val="FFFFFF"/>
                    </a:solidFill>
                  </a:tcPr>
                </a:tc>
                <a:tc>
                  <a:txBody>
                    <a:bodyPr/>
                    <a:lstStyle/>
                    <a:p>
                      <a:pPr algn="r" fontAlgn="b"/>
                      <a:r>
                        <a:rPr lang="en-US" sz="1200" b="0" i="0" u="none" strike="noStrike">
                          <a:solidFill>
                            <a:srgbClr val="000000"/>
                          </a:solidFill>
                          <a:effectLst/>
                          <a:latin typeface="Calibri" panose="020F0502020204030204" pitchFamily="34" charset="0"/>
                        </a:rPr>
                        <a:t>219</a:t>
                      </a:r>
                    </a:p>
                  </a:txBody>
                  <a:tcPr marL="18288" marR="18288" marT="18288" marB="18288" anchor="ctr">
                    <a:lnL>
                      <a:noFill/>
                    </a:lnL>
                    <a:lnR>
                      <a:noFill/>
                    </a:lnR>
                    <a:lnT>
                      <a:noFill/>
                    </a:lnT>
                    <a:lnB>
                      <a:noFill/>
                    </a:lnB>
                    <a:solidFill>
                      <a:srgbClr val="FFFFFF"/>
                    </a:solidFill>
                  </a:tcPr>
                </a:tc>
                <a:tc>
                  <a:txBody>
                    <a:bodyPr/>
                    <a:lstStyle/>
                    <a:p>
                      <a:pPr algn="r" fontAlgn="b"/>
                      <a:r>
                        <a:rPr lang="en-US" sz="1200" b="0" i="0" u="none" strike="noStrike">
                          <a:solidFill>
                            <a:srgbClr val="000000"/>
                          </a:solidFill>
                          <a:effectLst/>
                          <a:latin typeface="Calibri" panose="020F0502020204030204" pitchFamily="34" charset="0"/>
                        </a:rPr>
                        <a:t>186</a:t>
                      </a:r>
                    </a:p>
                  </a:txBody>
                  <a:tcPr marL="18288" marR="18288" marT="18288" marB="18288" anchor="ctr">
                    <a:lnL>
                      <a:noFill/>
                    </a:lnL>
                    <a:lnR>
                      <a:noFill/>
                    </a:lnR>
                    <a:lnT>
                      <a:noFill/>
                    </a:lnT>
                    <a:lnB>
                      <a:noFill/>
                    </a:lnB>
                    <a:solidFill>
                      <a:srgbClr val="FFFFFF"/>
                    </a:solidFill>
                  </a:tcPr>
                </a:tc>
                <a:tc>
                  <a:txBody>
                    <a:bodyPr/>
                    <a:lstStyle/>
                    <a:p>
                      <a:pPr fontAlgn="b"/>
                      <a:br>
                        <a:rPr lang="en-US" sz="1200" b="0" i="0" u="none" strike="noStrike">
                          <a:solidFill>
                            <a:srgbClr val="000000"/>
                          </a:solidFill>
                          <a:effectLst/>
                          <a:latin typeface="Calibri" panose="020F0502020204030204" pitchFamily="34" charset="0"/>
                        </a:rPr>
                      </a:br>
                      <a:endParaRPr lang="en-US" sz="1200" b="0" i="0" u="none" strike="noStrike">
                        <a:solidFill>
                          <a:srgbClr val="000000"/>
                        </a:solidFill>
                        <a:effectLst/>
                        <a:latin typeface="Calibri" panose="020F0502020204030204" pitchFamily="34" charset="0"/>
                      </a:endParaRPr>
                    </a:p>
                  </a:txBody>
                  <a:tcPr marL="18288" marR="18288" marT="18288" marB="18288" anchor="ctr">
                    <a:lnL>
                      <a:noFill/>
                    </a:lnL>
                    <a:lnR>
                      <a:noFill/>
                    </a:lnR>
                    <a:lnT>
                      <a:noFill/>
                    </a:lnT>
                    <a:lnB>
                      <a:noFill/>
                    </a:lnB>
                    <a:solidFill>
                      <a:srgbClr val="FFFFFF"/>
                    </a:solidFill>
                  </a:tcPr>
                </a:tc>
                <a:tc>
                  <a:txBody>
                    <a:bodyPr/>
                    <a:lstStyle/>
                    <a:p>
                      <a:pPr fontAlgn="b"/>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18288" marR="18288" marT="18288" marB="18288" anchor="ctr">
                    <a:lnL>
                      <a:noFill/>
                    </a:lnL>
                    <a:lnR>
                      <a:noFill/>
                    </a:lnR>
                    <a:lnT>
                      <a:noFill/>
                    </a:lnT>
                    <a:lnB>
                      <a:noFill/>
                    </a:lnB>
                    <a:solidFill>
                      <a:srgbClr val="FFFFFF"/>
                    </a:solidFill>
                  </a:tcPr>
                </a:tc>
                <a:tc>
                  <a:txBody>
                    <a:bodyPr/>
                    <a:lstStyle/>
                    <a:p>
                      <a:pPr fontAlgn="b"/>
                      <a:br>
                        <a:rPr lang="en-US" sz="1200" b="0" i="0" u="none" strike="noStrike">
                          <a:solidFill>
                            <a:srgbClr val="000000"/>
                          </a:solidFill>
                          <a:effectLst/>
                          <a:latin typeface="Calibri" panose="020F0502020204030204" pitchFamily="34" charset="0"/>
                        </a:rPr>
                      </a:br>
                      <a:endParaRPr lang="en-US" sz="1200" b="0" i="0" u="none" strike="noStrike">
                        <a:solidFill>
                          <a:srgbClr val="000000"/>
                        </a:solidFill>
                        <a:effectLst/>
                        <a:latin typeface="Calibri" panose="020F0502020204030204" pitchFamily="34" charset="0"/>
                      </a:endParaRPr>
                    </a:p>
                  </a:txBody>
                  <a:tcPr marL="18288" marR="18288" marT="18288" marB="18288" anchor="ctr">
                    <a:lnL>
                      <a:noFill/>
                    </a:lnL>
                    <a:lnR>
                      <a:noFill/>
                    </a:lnR>
                    <a:lnT>
                      <a:noFill/>
                    </a:lnT>
                    <a:lnB>
                      <a:noFill/>
                    </a:lnB>
                    <a:solidFill>
                      <a:srgbClr val="FFFFFF"/>
                    </a:solidFill>
                  </a:tcPr>
                </a:tc>
                <a:extLst>
                  <a:ext uri="{0D108BD9-81ED-4DB2-BD59-A6C34878D82A}">
                    <a16:rowId xmlns:a16="http://schemas.microsoft.com/office/drawing/2014/main" val="4148186787"/>
                  </a:ext>
                </a:extLst>
              </a:tr>
              <a:tr h="288949">
                <a:tc>
                  <a:txBody>
                    <a:bodyPr/>
                    <a:lstStyle/>
                    <a:p>
                      <a:pPr fontAlgn="b"/>
                      <a:r>
                        <a:rPr lang="en-US" sz="1200" b="1" i="0" u="none" strike="noStrike" dirty="0">
                          <a:solidFill>
                            <a:srgbClr val="000000"/>
                          </a:solidFill>
                          <a:effectLst/>
                          <a:latin typeface="Calibri" panose="020F0502020204030204" pitchFamily="34" charset="0"/>
                        </a:rPr>
                        <a:t>Disapprove</a:t>
                      </a:r>
                    </a:p>
                  </a:txBody>
                  <a:tcPr marL="18288" marR="18288" marT="18288" marB="18288" anchor="ctr">
                    <a:lnL>
                      <a:noFill/>
                    </a:lnL>
                    <a:lnR>
                      <a:noFill/>
                    </a:lnR>
                    <a:lnT>
                      <a:noFill/>
                    </a:lnT>
                    <a:lnB>
                      <a:noFill/>
                    </a:lnB>
                    <a:solidFill>
                      <a:srgbClr val="FFFFFF"/>
                    </a:solidFill>
                  </a:tcPr>
                </a:tc>
                <a:tc>
                  <a:txBody>
                    <a:bodyPr/>
                    <a:lstStyle/>
                    <a:p>
                      <a:pPr algn="r" fontAlgn="b"/>
                      <a:r>
                        <a:rPr lang="en-US" sz="1200" b="0" i="0" u="none" strike="noStrike">
                          <a:solidFill>
                            <a:srgbClr val="000000"/>
                          </a:solidFill>
                          <a:effectLst/>
                          <a:latin typeface="Calibri" panose="020F0502020204030204" pitchFamily="34" charset="0"/>
                        </a:rPr>
                        <a:t>14</a:t>
                      </a:r>
                    </a:p>
                  </a:txBody>
                  <a:tcPr marL="18288" marR="18288" marT="18288" marB="18288" anchor="ctr">
                    <a:lnL>
                      <a:noFill/>
                    </a:lnL>
                    <a:lnR>
                      <a:noFill/>
                    </a:lnR>
                    <a:lnT>
                      <a:noFill/>
                    </a:lnT>
                    <a:lnB>
                      <a:noFill/>
                    </a:lnB>
                    <a:solidFill>
                      <a:srgbClr val="FFFFFF"/>
                    </a:solidFill>
                  </a:tcPr>
                </a:tc>
                <a:tc>
                  <a:txBody>
                    <a:bodyPr/>
                    <a:lstStyle/>
                    <a:p>
                      <a:pPr algn="r" fontAlgn="b"/>
                      <a:r>
                        <a:rPr lang="en-US" sz="1200" b="0" i="0" u="none" strike="noStrike" dirty="0">
                          <a:solidFill>
                            <a:srgbClr val="000000"/>
                          </a:solidFill>
                          <a:effectLst/>
                          <a:latin typeface="Calibri" panose="020F0502020204030204" pitchFamily="34" charset="0"/>
                        </a:rPr>
                        <a:t>31</a:t>
                      </a:r>
                    </a:p>
                  </a:txBody>
                  <a:tcPr marL="18288" marR="18288" marT="18288" marB="18288" anchor="ctr">
                    <a:lnL>
                      <a:noFill/>
                    </a:lnL>
                    <a:lnR>
                      <a:noFill/>
                    </a:lnR>
                    <a:lnT>
                      <a:noFill/>
                    </a:lnT>
                    <a:lnB>
                      <a:noFill/>
                    </a:lnB>
                    <a:solidFill>
                      <a:srgbClr val="FFFFFF"/>
                    </a:solidFill>
                  </a:tcPr>
                </a:tc>
                <a:tc>
                  <a:txBody>
                    <a:bodyPr/>
                    <a:lstStyle/>
                    <a:p>
                      <a:pPr algn="r" fontAlgn="b"/>
                      <a:r>
                        <a:rPr lang="en-US" sz="1200" b="0" i="0" u="none" strike="noStrike">
                          <a:solidFill>
                            <a:srgbClr val="000000"/>
                          </a:solidFill>
                          <a:effectLst/>
                          <a:latin typeface="Calibri" panose="020F0502020204030204" pitchFamily="34" charset="0"/>
                        </a:rPr>
                        <a:t>33</a:t>
                      </a:r>
                    </a:p>
                  </a:txBody>
                  <a:tcPr marL="18288" marR="18288" marT="18288" marB="18288" anchor="ctr">
                    <a:lnL>
                      <a:noFill/>
                    </a:lnL>
                    <a:lnR>
                      <a:noFill/>
                    </a:lnR>
                    <a:lnT>
                      <a:noFill/>
                    </a:lnT>
                    <a:lnB>
                      <a:noFill/>
                    </a:lnB>
                    <a:solidFill>
                      <a:srgbClr val="FFFFFF"/>
                    </a:solidFill>
                  </a:tcPr>
                </a:tc>
                <a:tc>
                  <a:txBody>
                    <a:bodyPr/>
                    <a:lstStyle/>
                    <a:p>
                      <a:pPr algn="r" fontAlgn="b"/>
                      <a:r>
                        <a:rPr lang="en-US" sz="1200" b="0" i="0" u="none" strike="noStrike" dirty="0">
                          <a:solidFill>
                            <a:srgbClr val="000000"/>
                          </a:solidFill>
                          <a:effectLst/>
                          <a:latin typeface="Calibri" panose="020F0502020204030204" pitchFamily="34" charset="0"/>
                        </a:rPr>
                        <a:t>49</a:t>
                      </a:r>
                    </a:p>
                  </a:txBody>
                  <a:tcPr marL="18288" marR="18288" marT="18288" marB="18288" anchor="ctr">
                    <a:lnL>
                      <a:noFill/>
                    </a:lnL>
                    <a:lnR>
                      <a:noFill/>
                    </a:lnR>
                    <a:lnT>
                      <a:noFill/>
                    </a:lnT>
                    <a:lnB>
                      <a:noFill/>
                    </a:lnB>
                    <a:solidFill>
                      <a:srgbClr val="FFFFFF"/>
                    </a:solidFill>
                  </a:tcPr>
                </a:tc>
                <a:tc>
                  <a:txBody>
                    <a:bodyPr/>
                    <a:lstStyle/>
                    <a:p>
                      <a:pPr fontAlgn="b"/>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18288" marR="18288" marT="18288" marB="18288" anchor="ctr">
                    <a:lnL>
                      <a:noFill/>
                    </a:lnL>
                    <a:lnR>
                      <a:noFill/>
                    </a:lnR>
                    <a:lnT>
                      <a:noFill/>
                    </a:lnT>
                    <a:lnB>
                      <a:noFill/>
                    </a:lnB>
                    <a:solidFill>
                      <a:srgbClr val="FFFFFF"/>
                    </a:solidFill>
                  </a:tcPr>
                </a:tc>
                <a:tc>
                  <a:txBody>
                    <a:bodyPr/>
                    <a:lstStyle/>
                    <a:p>
                      <a:pPr fontAlgn="b"/>
                      <a:br>
                        <a:rPr lang="en-US" sz="1200" b="0" i="0" u="none" strike="noStrike">
                          <a:solidFill>
                            <a:srgbClr val="000000"/>
                          </a:solidFill>
                          <a:effectLst/>
                          <a:latin typeface="Calibri" panose="020F0502020204030204" pitchFamily="34" charset="0"/>
                        </a:rPr>
                      </a:br>
                      <a:endParaRPr lang="en-US" sz="1200" b="0" i="0" u="none" strike="noStrike">
                        <a:solidFill>
                          <a:srgbClr val="000000"/>
                        </a:solidFill>
                        <a:effectLst/>
                        <a:latin typeface="Calibri" panose="020F0502020204030204" pitchFamily="34" charset="0"/>
                      </a:endParaRPr>
                    </a:p>
                  </a:txBody>
                  <a:tcPr marL="18288" marR="18288" marT="18288" marB="18288" anchor="ctr">
                    <a:lnL>
                      <a:noFill/>
                    </a:lnL>
                    <a:lnR>
                      <a:noFill/>
                    </a:lnR>
                    <a:lnT>
                      <a:noFill/>
                    </a:lnT>
                    <a:lnB>
                      <a:noFill/>
                    </a:lnB>
                    <a:solidFill>
                      <a:srgbClr val="FFFFFF"/>
                    </a:solidFill>
                  </a:tcPr>
                </a:tc>
                <a:tc>
                  <a:txBody>
                    <a:bodyPr/>
                    <a:lstStyle/>
                    <a:p>
                      <a:pPr fontAlgn="b"/>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18288" marR="18288" marT="18288" marB="18288" anchor="ctr">
                    <a:lnL>
                      <a:noFill/>
                    </a:lnL>
                    <a:lnR>
                      <a:noFill/>
                    </a:lnR>
                    <a:lnT>
                      <a:noFill/>
                    </a:lnT>
                    <a:lnB>
                      <a:noFill/>
                    </a:lnB>
                    <a:solidFill>
                      <a:srgbClr val="FFFFFF"/>
                    </a:solidFill>
                  </a:tcPr>
                </a:tc>
                <a:extLst>
                  <a:ext uri="{0D108BD9-81ED-4DB2-BD59-A6C34878D82A}">
                    <a16:rowId xmlns:a16="http://schemas.microsoft.com/office/drawing/2014/main" val="2715810830"/>
                  </a:ext>
                </a:extLst>
              </a:tr>
              <a:tr h="288949">
                <a:tc>
                  <a:txBody>
                    <a:bodyPr/>
                    <a:lstStyle/>
                    <a:p>
                      <a:pPr fontAlgn="b"/>
                      <a:r>
                        <a:rPr lang="en-US" sz="1200" b="1" i="0" u="none" strike="noStrike">
                          <a:solidFill>
                            <a:srgbClr val="000000"/>
                          </a:solidFill>
                          <a:effectLst/>
                          <a:latin typeface="Calibri" panose="020F0502020204030204" pitchFamily="34" charset="0"/>
                        </a:rPr>
                        <a:t>Abstain - Lack of expertise</a:t>
                      </a:r>
                    </a:p>
                  </a:txBody>
                  <a:tcPr marL="18288" marR="18288" marT="18288" marB="18288" anchor="ctr">
                    <a:lnL>
                      <a:noFill/>
                    </a:lnL>
                    <a:lnR>
                      <a:noFill/>
                    </a:lnR>
                    <a:lnT>
                      <a:noFill/>
                    </a:lnT>
                    <a:lnB>
                      <a:noFill/>
                    </a:lnB>
                    <a:solidFill>
                      <a:srgbClr val="FFFFFF"/>
                    </a:solidFill>
                  </a:tcPr>
                </a:tc>
                <a:tc>
                  <a:txBody>
                    <a:bodyPr/>
                    <a:lstStyle/>
                    <a:p>
                      <a:pPr algn="r" fontAlgn="b"/>
                      <a:r>
                        <a:rPr lang="en-US" sz="1200" b="0" i="0" u="none" strike="noStrike" dirty="0">
                          <a:solidFill>
                            <a:srgbClr val="000000"/>
                          </a:solidFill>
                          <a:effectLst/>
                          <a:latin typeface="Calibri" panose="020F0502020204030204" pitchFamily="34" charset="0"/>
                        </a:rPr>
                        <a:t>24</a:t>
                      </a:r>
                    </a:p>
                  </a:txBody>
                  <a:tcPr marL="18288" marR="18288" marT="18288" marB="18288" anchor="ctr">
                    <a:lnL>
                      <a:noFill/>
                    </a:lnL>
                    <a:lnR>
                      <a:noFill/>
                    </a:lnR>
                    <a:lnT>
                      <a:noFill/>
                    </a:lnT>
                    <a:lnB>
                      <a:noFill/>
                    </a:lnB>
                    <a:solidFill>
                      <a:srgbClr val="FFFFFF"/>
                    </a:solidFill>
                  </a:tcPr>
                </a:tc>
                <a:tc>
                  <a:txBody>
                    <a:bodyPr/>
                    <a:lstStyle/>
                    <a:p>
                      <a:pPr algn="r" fontAlgn="b"/>
                      <a:r>
                        <a:rPr lang="en-US" sz="1200" b="0" i="0" u="none" strike="noStrike" dirty="0">
                          <a:solidFill>
                            <a:srgbClr val="000000"/>
                          </a:solidFill>
                          <a:effectLst/>
                          <a:latin typeface="Calibri" panose="020F0502020204030204" pitchFamily="34" charset="0"/>
                        </a:rPr>
                        <a:t>25</a:t>
                      </a:r>
                    </a:p>
                  </a:txBody>
                  <a:tcPr marL="18288" marR="18288" marT="18288" marB="18288" anchor="ctr">
                    <a:lnL>
                      <a:noFill/>
                    </a:lnL>
                    <a:lnR>
                      <a:noFill/>
                    </a:lnR>
                    <a:lnT>
                      <a:noFill/>
                    </a:lnT>
                    <a:lnB>
                      <a:noFill/>
                    </a:lnB>
                    <a:solidFill>
                      <a:srgbClr val="FFFFFF"/>
                    </a:solidFill>
                  </a:tcPr>
                </a:tc>
                <a:tc>
                  <a:txBody>
                    <a:bodyPr/>
                    <a:lstStyle/>
                    <a:p>
                      <a:pPr algn="r" fontAlgn="b"/>
                      <a:r>
                        <a:rPr lang="en-US" sz="1200" b="0" i="0" u="none" strike="noStrike">
                          <a:solidFill>
                            <a:srgbClr val="000000"/>
                          </a:solidFill>
                          <a:effectLst/>
                          <a:latin typeface="Calibri" panose="020F0502020204030204" pitchFamily="34" charset="0"/>
                        </a:rPr>
                        <a:t>28</a:t>
                      </a:r>
                    </a:p>
                  </a:txBody>
                  <a:tcPr marL="18288" marR="18288" marT="18288" marB="18288" anchor="ctr">
                    <a:lnL>
                      <a:noFill/>
                    </a:lnL>
                    <a:lnR>
                      <a:noFill/>
                    </a:lnR>
                    <a:lnT>
                      <a:noFill/>
                    </a:lnT>
                    <a:lnB>
                      <a:noFill/>
                    </a:lnB>
                    <a:solidFill>
                      <a:srgbClr val="FFFFFF"/>
                    </a:solidFill>
                  </a:tcPr>
                </a:tc>
                <a:tc>
                  <a:txBody>
                    <a:bodyPr/>
                    <a:lstStyle/>
                    <a:p>
                      <a:pPr algn="r" fontAlgn="b"/>
                      <a:r>
                        <a:rPr lang="en-US" sz="1200" b="0" i="0" u="none" strike="noStrike">
                          <a:solidFill>
                            <a:srgbClr val="000000"/>
                          </a:solidFill>
                          <a:effectLst/>
                          <a:latin typeface="Calibri" panose="020F0502020204030204" pitchFamily="34" charset="0"/>
                        </a:rPr>
                        <a:t>29</a:t>
                      </a:r>
                    </a:p>
                  </a:txBody>
                  <a:tcPr marL="18288" marR="18288" marT="18288" marB="18288" anchor="ctr">
                    <a:lnL>
                      <a:noFill/>
                    </a:lnL>
                    <a:lnR>
                      <a:noFill/>
                    </a:lnR>
                    <a:lnT>
                      <a:noFill/>
                    </a:lnT>
                    <a:lnB>
                      <a:noFill/>
                    </a:lnB>
                    <a:solidFill>
                      <a:srgbClr val="FFFFFF"/>
                    </a:solidFill>
                  </a:tcPr>
                </a:tc>
                <a:tc>
                  <a:txBody>
                    <a:bodyPr/>
                    <a:lstStyle/>
                    <a:p>
                      <a:pPr fontAlgn="b"/>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18288" marR="18288" marT="18288" marB="18288" anchor="ctr">
                    <a:lnL>
                      <a:noFill/>
                    </a:lnL>
                    <a:lnR>
                      <a:noFill/>
                    </a:lnR>
                    <a:lnT>
                      <a:noFill/>
                    </a:lnT>
                    <a:lnB>
                      <a:noFill/>
                    </a:lnB>
                    <a:solidFill>
                      <a:srgbClr val="FFFFFF"/>
                    </a:solidFill>
                  </a:tcPr>
                </a:tc>
                <a:tc>
                  <a:txBody>
                    <a:bodyPr/>
                    <a:lstStyle/>
                    <a:p>
                      <a:pPr fontAlgn="b"/>
                      <a:br>
                        <a:rPr lang="en-US" sz="1200" b="0" i="0" u="none" strike="noStrike">
                          <a:solidFill>
                            <a:srgbClr val="000000"/>
                          </a:solidFill>
                          <a:effectLst/>
                          <a:latin typeface="Calibri" panose="020F0502020204030204" pitchFamily="34" charset="0"/>
                        </a:rPr>
                      </a:br>
                      <a:endParaRPr lang="en-US" sz="1200" b="0" i="0" u="none" strike="noStrike">
                        <a:solidFill>
                          <a:srgbClr val="000000"/>
                        </a:solidFill>
                        <a:effectLst/>
                        <a:latin typeface="Calibri" panose="020F0502020204030204" pitchFamily="34" charset="0"/>
                      </a:endParaRPr>
                    </a:p>
                  </a:txBody>
                  <a:tcPr marL="18288" marR="18288" marT="18288" marB="18288" anchor="ctr">
                    <a:lnL>
                      <a:noFill/>
                    </a:lnL>
                    <a:lnR>
                      <a:noFill/>
                    </a:lnR>
                    <a:lnT>
                      <a:noFill/>
                    </a:lnT>
                    <a:lnB>
                      <a:noFill/>
                    </a:lnB>
                    <a:solidFill>
                      <a:srgbClr val="FFFFFF"/>
                    </a:solidFill>
                  </a:tcPr>
                </a:tc>
                <a:tc>
                  <a:txBody>
                    <a:bodyPr/>
                    <a:lstStyle/>
                    <a:p>
                      <a:pPr fontAlgn="b"/>
                      <a:br>
                        <a:rPr lang="en-US" sz="1200" b="0" i="0" u="none" strike="noStrike">
                          <a:solidFill>
                            <a:srgbClr val="000000"/>
                          </a:solidFill>
                          <a:effectLst/>
                          <a:latin typeface="Calibri" panose="020F0502020204030204" pitchFamily="34" charset="0"/>
                        </a:rPr>
                      </a:br>
                      <a:endParaRPr lang="en-US" sz="1200" b="0" i="0" u="none" strike="noStrike">
                        <a:solidFill>
                          <a:srgbClr val="000000"/>
                        </a:solidFill>
                        <a:effectLst/>
                        <a:latin typeface="Calibri" panose="020F0502020204030204" pitchFamily="34" charset="0"/>
                      </a:endParaRPr>
                    </a:p>
                  </a:txBody>
                  <a:tcPr marL="18288" marR="18288" marT="18288" marB="18288" anchor="ctr">
                    <a:lnL>
                      <a:noFill/>
                    </a:lnL>
                    <a:lnR>
                      <a:noFill/>
                    </a:lnR>
                    <a:lnT>
                      <a:noFill/>
                    </a:lnT>
                    <a:lnB>
                      <a:noFill/>
                    </a:lnB>
                    <a:solidFill>
                      <a:srgbClr val="FFFFFF"/>
                    </a:solidFill>
                  </a:tcPr>
                </a:tc>
                <a:extLst>
                  <a:ext uri="{0D108BD9-81ED-4DB2-BD59-A6C34878D82A}">
                    <a16:rowId xmlns:a16="http://schemas.microsoft.com/office/drawing/2014/main" val="3951281183"/>
                  </a:ext>
                </a:extLst>
              </a:tr>
              <a:tr h="402465">
                <a:tc>
                  <a:txBody>
                    <a:bodyPr/>
                    <a:lstStyle/>
                    <a:p>
                      <a:pPr fontAlgn="b"/>
                      <a:r>
                        <a:rPr lang="en-US" sz="1200" b="1" i="0" u="none" strike="noStrike">
                          <a:solidFill>
                            <a:srgbClr val="000000"/>
                          </a:solidFill>
                          <a:effectLst/>
                          <a:latin typeface="Calibri" panose="020F0502020204030204" pitchFamily="34" charset="0"/>
                        </a:rPr>
                        <a:t>Invalid</a:t>
                      </a:r>
                    </a:p>
                  </a:txBody>
                  <a:tcPr marL="18288" marR="18288" marT="18288" marB="18288" anchor="ctr">
                    <a:lnL>
                      <a:noFill/>
                    </a:lnL>
                    <a:lnR>
                      <a:noFill/>
                    </a:lnR>
                    <a:lnT>
                      <a:noFill/>
                    </a:lnT>
                    <a:lnB>
                      <a:noFill/>
                    </a:lnB>
                    <a:solidFill>
                      <a:srgbClr val="FFFFFF"/>
                    </a:solidFill>
                  </a:tcPr>
                </a:tc>
                <a:tc>
                  <a:txBody>
                    <a:bodyPr/>
                    <a:lstStyle/>
                    <a:p>
                      <a:pPr algn="r" fontAlgn="b"/>
                      <a:r>
                        <a:rPr lang="en-US" sz="1200" b="0" i="0" u="none" strike="noStrike">
                          <a:solidFill>
                            <a:srgbClr val="000000"/>
                          </a:solidFill>
                          <a:effectLst/>
                          <a:latin typeface="Calibri" panose="020F0502020204030204" pitchFamily="34" charset="0"/>
                        </a:rPr>
                        <a:t>1</a:t>
                      </a:r>
                    </a:p>
                  </a:txBody>
                  <a:tcPr marL="18288" marR="18288" marT="18288" marB="18288" anchor="ctr">
                    <a:lnL>
                      <a:noFill/>
                    </a:lnL>
                    <a:lnR>
                      <a:noFill/>
                    </a:lnR>
                    <a:lnT>
                      <a:noFill/>
                    </a:lnT>
                    <a:lnB>
                      <a:noFill/>
                    </a:lnB>
                    <a:solidFill>
                      <a:srgbClr val="FFFFFF"/>
                    </a:solidFill>
                  </a:tcPr>
                </a:tc>
                <a:tc>
                  <a:txBody>
                    <a:bodyPr/>
                    <a:lstStyle/>
                    <a:p>
                      <a:pPr algn="r" fontAlgn="b"/>
                      <a:r>
                        <a:rPr lang="en-US" sz="1200" b="0" i="0" u="none" strike="noStrike">
                          <a:solidFill>
                            <a:srgbClr val="000000"/>
                          </a:solidFill>
                          <a:effectLst/>
                          <a:latin typeface="Calibri" panose="020F0502020204030204" pitchFamily="34" charset="0"/>
                        </a:rPr>
                        <a:t>4</a:t>
                      </a:r>
                    </a:p>
                  </a:txBody>
                  <a:tcPr marL="18288" marR="18288" marT="18288" marB="18288" anchor="ctr">
                    <a:lnL>
                      <a:noFill/>
                    </a:lnL>
                    <a:lnR>
                      <a:noFill/>
                    </a:lnR>
                    <a:lnT>
                      <a:noFill/>
                    </a:lnT>
                    <a:lnB>
                      <a:noFill/>
                    </a:lnB>
                    <a:solidFill>
                      <a:srgbClr val="FFFFFF"/>
                    </a:solidFill>
                  </a:tcPr>
                </a:tc>
                <a:tc>
                  <a:txBody>
                    <a:bodyPr/>
                    <a:lstStyle/>
                    <a:p>
                      <a:pPr algn="r" fontAlgn="b"/>
                      <a:r>
                        <a:rPr lang="en-US" sz="1200" b="0" i="0" u="none" strike="noStrike">
                          <a:solidFill>
                            <a:srgbClr val="000000"/>
                          </a:solidFill>
                          <a:effectLst/>
                          <a:latin typeface="Calibri" panose="020F0502020204030204" pitchFamily="34" charset="0"/>
                        </a:rPr>
                        <a:t>3</a:t>
                      </a:r>
                    </a:p>
                  </a:txBody>
                  <a:tcPr marL="18288" marR="18288" marT="18288" marB="18288" anchor="ctr">
                    <a:lnL>
                      <a:noFill/>
                    </a:lnL>
                    <a:lnR>
                      <a:noFill/>
                    </a:lnR>
                    <a:lnT>
                      <a:noFill/>
                    </a:lnT>
                    <a:lnB>
                      <a:noFill/>
                    </a:lnB>
                    <a:solidFill>
                      <a:srgbClr val="FFFFFF"/>
                    </a:solidFill>
                  </a:tcPr>
                </a:tc>
                <a:tc>
                  <a:txBody>
                    <a:bodyPr/>
                    <a:lstStyle/>
                    <a:p>
                      <a:pPr algn="r" fontAlgn="b"/>
                      <a:r>
                        <a:rPr lang="en-US" sz="1200" b="0" i="0" u="none" strike="noStrike" dirty="0">
                          <a:solidFill>
                            <a:srgbClr val="000000"/>
                          </a:solidFill>
                          <a:effectLst/>
                          <a:latin typeface="Calibri" panose="020F0502020204030204" pitchFamily="34" charset="0"/>
                        </a:rPr>
                        <a:t>3</a:t>
                      </a:r>
                    </a:p>
                  </a:txBody>
                  <a:tcPr marL="18288" marR="18288" marT="18288" marB="18288" anchor="ctr">
                    <a:lnL>
                      <a:noFill/>
                    </a:lnL>
                    <a:lnR>
                      <a:noFill/>
                    </a:lnR>
                    <a:lnT>
                      <a:noFill/>
                    </a:lnT>
                    <a:lnB>
                      <a:noFill/>
                    </a:lnB>
                    <a:solidFill>
                      <a:srgbClr val="FFFFFF"/>
                    </a:solidFill>
                  </a:tcPr>
                </a:tc>
                <a:tc>
                  <a:txBody>
                    <a:bodyPr/>
                    <a:lstStyle/>
                    <a:p>
                      <a:pPr fontAlgn="b"/>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18288" marR="18288" marT="18288" marB="18288" anchor="ctr">
                    <a:lnL>
                      <a:noFill/>
                    </a:lnL>
                    <a:lnR>
                      <a:noFill/>
                    </a:lnR>
                    <a:lnT>
                      <a:noFill/>
                    </a:lnT>
                    <a:lnB>
                      <a:noFill/>
                    </a:lnB>
                    <a:solidFill>
                      <a:srgbClr val="FFFFFF"/>
                    </a:solidFill>
                  </a:tcPr>
                </a:tc>
                <a:tc>
                  <a:txBody>
                    <a:bodyPr/>
                    <a:lstStyle/>
                    <a:p>
                      <a:pPr fontAlgn="b"/>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18288" marR="18288" marT="18288" marB="18288" anchor="ctr">
                    <a:lnL>
                      <a:noFill/>
                    </a:lnL>
                    <a:lnR>
                      <a:noFill/>
                    </a:lnR>
                    <a:lnT>
                      <a:noFill/>
                    </a:lnT>
                    <a:lnB>
                      <a:noFill/>
                    </a:lnB>
                    <a:solidFill>
                      <a:srgbClr val="FFFFFF"/>
                    </a:solidFill>
                  </a:tcPr>
                </a:tc>
                <a:tc>
                  <a:txBody>
                    <a:bodyPr/>
                    <a:lstStyle/>
                    <a:p>
                      <a:pPr fontAlgn="b"/>
                      <a:r>
                        <a:rPr lang="en-US" sz="1200" b="0" i="0" u="none" strike="noStrike" dirty="0">
                          <a:solidFill>
                            <a:srgbClr val="000000"/>
                          </a:solidFill>
                          <a:effectLst/>
                          <a:latin typeface="Calibri" panose="020F0502020204030204" pitchFamily="34" charset="0"/>
                        </a:rPr>
                        <a:t>Invalid - disapprove w/o comment</a:t>
                      </a:r>
                    </a:p>
                  </a:txBody>
                  <a:tcPr marL="18288" marR="18288" marT="18288" marB="18288" anchor="ctr">
                    <a:lnL>
                      <a:noFill/>
                    </a:lnL>
                    <a:lnR>
                      <a:noFill/>
                    </a:lnR>
                    <a:lnT>
                      <a:noFill/>
                    </a:lnT>
                    <a:lnB>
                      <a:noFill/>
                    </a:lnB>
                    <a:solidFill>
                      <a:srgbClr val="FFFFFF"/>
                    </a:solidFill>
                  </a:tcPr>
                </a:tc>
                <a:extLst>
                  <a:ext uri="{0D108BD9-81ED-4DB2-BD59-A6C34878D82A}">
                    <a16:rowId xmlns:a16="http://schemas.microsoft.com/office/drawing/2014/main" val="2638456201"/>
                  </a:ext>
                </a:extLst>
              </a:tr>
              <a:tr h="288949">
                <a:tc>
                  <a:txBody>
                    <a:bodyPr/>
                    <a:lstStyle/>
                    <a:p>
                      <a:pPr fontAlgn="b"/>
                      <a:r>
                        <a:rPr lang="en-US" sz="1200" b="1" i="0" u="none" strike="noStrike">
                          <a:solidFill>
                            <a:srgbClr val="000000"/>
                          </a:solidFill>
                          <a:effectLst/>
                          <a:latin typeface="Calibri" panose="020F0502020204030204" pitchFamily="34" charset="0"/>
                        </a:rPr>
                        <a:t>Abstain - Lack of time</a:t>
                      </a:r>
                    </a:p>
                  </a:txBody>
                  <a:tcPr marL="18288" marR="18288" marT="18288" marB="18288" anchor="ctr">
                    <a:lnL>
                      <a:noFill/>
                    </a:lnL>
                    <a:lnR>
                      <a:noFill/>
                    </a:lnR>
                    <a:lnT>
                      <a:noFill/>
                    </a:lnT>
                    <a:lnB>
                      <a:noFill/>
                    </a:lnB>
                    <a:solidFill>
                      <a:srgbClr val="FFFFFF"/>
                    </a:solidFill>
                  </a:tcPr>
                </a:tc>
                <a:tc>
                  <a:txBody>
                    <a:bodyPr/>
                    <a:lstStyle/>
                    <a:p>
                      <a:pPr algn="r" fontAlgn="b"/>
                      <a:r>
                        <a:rPr lang="en-US" sz="1200" b="0" i="0" u="none" strike="noStrike">
                          <a:solidFill>
                            <a:srgbClr val="000000"/>
                          </a:solidFill>
                          <a:effectLst/>
                          <a:latin typeface="Calibri" panose="020F0502020204030204" pitchFamily="34" charset="0"/>
                        </a:rPr>
                        <a:t>3</a:t>
                      </a:r>
                    </a:p>
                  </a:txBody>
                  <a:tcPr marL="18288" marR="18288" marT="18288" marB="18288" anchor="ctr">
                    <a:lnL>
                      <a:noFill/>
                    </a:lnL>
                    <a:lnR>
                      <a:noFill/>
                    </a:lnR>
                    <a:lnT>
                      <a:noFill/>
                    </a:lnT>
                    <a:lnB>
                      <a:noFill/>
                    </a:lnB>
                    <a:solidFill>
                      <a:srgbClr val="FFFFFF"/>
                    </a:solidFill>
                  </a:tcPr>
                </a:tc>
                <a:tc>
                  <a:txBody>
                    <a:bodyPr/>
                    <a:lstStyle/>
                    <a:p>
                      <a:pPr algn="r" fontAlgn="b"/>
                      <a:r>
                        <a:rPr lang="en-US" sz="1200" b="0" i="0" u="none" strike="noStrike" dirty="0">
                          <a:solidFill>
                            <a:srgbClr val="000000"/>
                          </a:solidFill>
                          <a:effectLst/>
                          <a:latin typeface="Calibri" panose="020F0502020204030204" pitchFamily="34" charset="0"/>
                        </a:rPr>
                        <a:t>3</a:t>
                      </a:r>
                    </a:p>
                  </a:txBody>
                  <a:tcPr marL="18288" marR="18288" marT="18288" marB="18288" anchor="ctr">
                    <a:lnL>
                      <a:noFill/>
                    </a:lnL>
                    <a:lnR>
                      <a:noFill/>
                    </a:lnR>
                    <a:lnT>
                      <a:noFill/>
                    </a:lnT>
                    <a:lnB>
                      <a:noFill/>
                    </a:lnB>
                    <a:solidFill>
                      <a:srgbClr val="FFFFFF"/>
                    </a:solidFill>
                  </a:tcPr>
                </a:tc>
                <a:tc>
                  <a:txBody>
                    <a:bodyPr/>
                    <a:lstStyle/>
                    <a:p>
                      <a:pPr algn="r" fontAlgn="b"/>
                      <a:r>
                        <a:rPr lang="en-US" sz="1200" b="0" i="0" u="none" strike="noStrike" dirty="0">
                          <a:solidFill>
                            <a:srgbClr val="000000"/>
                          </a:solidFill>
                          <a:effectLst/>
                          <a:latin typeface="Calibri" panose="020F0502020204030204" pitchFamily="34" charset="0"/>
                        </a:rPr>
                        <a:t>3</a:t>
                      </a:r>
                    </a:p>
                  </a:txBody>
                  <a:tcPr marL="18288" marR="18288" marT="18288" marB="18288" anchor="ctr">
                    <a:lnL>
                      <a:noFill/>
                    </a:lnL>
                    <a:lnR>
                      <a:noFill/>
                    </a:lnR>
                    <a:lnT>
                      <a:noFill/>
                    </a:lnT>
                    <a:lnB>
                      <a:noFill/>
                    </a:lnB>
                    <a:solidFill>
                      <a:srgbClr val="FFFFFF"/>
                    </a:solidFill>
                  </a:tcPr>
                </a:tc>
                <a:tc>
                  <a:txBody>
                    <a:bodyPr/>
                    <a:lstStyle/>
                    <a:p>
                      <a:pPr algn="r" fontAlgn="b"/>
                      <a:r>
                        <a:rPr lang="en-US" sz="1200" b="0" i="0" u="none" strike="noStrike">
                          <a:solidFill>
                            <a:srgbClr val="000000"/>
                          </a:solidFill>
                          <a:effectLst/>
                          <a:latin typeface="Calibri" panose="020F0502020204030204" pitchFamily="34" charset="0"/>
                        </a:rPr>
                        <a:t>5</a:t>
                      </a:r>
                    </a:p>
                  </a:txBody>
                  <a:tcPr marL="18288" marR="18288" marT="18288" marB="18288" anchor="ctr">
                    <a:lnL>
                      <a:noFill/>
                    </a:lnL>
                    <a:lnR>
                      <a:noFill/>
                    </a:lnR>
                    <a:lnT>
                      <a:noFill/>
                    </a:lnT>
                    <a:lnB>
                      <a:noFill/>
                    </a:lnB>
                    <a:solidFill>
                      <a:srgbClr val="FFFFFF"/>
                    </a:solidFill>
                  </a:tcPr>
                </a:tc>
                <a:tc>
                  <a:txBody>
                    <a:bodyPr/>
                    <a:lstStyle/>
                    <a:p>
                      <a:pPr fontAlgn="b"/>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18288" marR="18288" marT="18288" marB="18288" anchor="ctr">
                    <a:lnL>
                      <a:noFill/>
                    </a:lnL>
                    <a:lnR>
                      <a:noFill/>
                    </a:lnR>
                    <a:lnT>
                      <a:noFill/>
                    </a:lnT>
                    <a:lnB>
                      <a:noFill/>
                    </a:lnB>
                    <a:solidFill>
                      <a:srgbClr val="FFFFFF"/>
                    </a:solidFill>
                  </a:tcPr>
                </a:tc>
                <a:tc>
                  <a:txBody>
                    <a:bodyPr/>
                    <a:lstStyle/>
                    <a:p>
                      <a:pPr fontAlgn="b"/>
                      <a:br>
                        <a:rPr lang="en-US" sz="1200" b="0" i="0" u="none" strike="noStrike">
                          <a:solidFill>
                            <a:srgbClr val="000000"/>
                          </a:solidFill>
                          <a:effectLst/>
                          <a:latin typeface="Calibri" panose="020F0502020204030204" pitchFamily="34" charset="0"/>
                        </a:rPr>
                      </a:br>
                      <a:endParaRPr lang="en-US" sz="1200" b="0" i="0" u="none" strike="noStrike">
                        <a:solidFill>
                          <a:srgbClr val="000000"/>
                        </a:solidFill>
                        <a:effectLst/>
                        <a:latin typeface="Calibri" panose="020F0502020204030204" pitchFamily="34" charset="0"/>
                      </a:endParaRPr>
                    </a:p>
                  </a:txBody>
                  <a:tcPr marL="18288" marR="18288" marT="18288" marB="18288" anchor="ctr">
                    <a:lnL>
                      <a:noFill/>
                    </a:lnL>
                    <a:lnR>
                      <a:noFill/>
                    </a:lnR>
                    <a:lnT>
                      <a:noFill/>
                    </a:lnT>
                    <a:lnB>
                      <a:noFill/>
                    </a:lnB>
                    <a:solidFill>
                      <a:srgbClr val="FFFFFF"/>
                    </a:solidFill>
                  </a:tcPr>
                </a:tc>
                <a:tc>
                  <a:txBody>
                    <a:bodyPr/>
                    <a:lstStyle/>
                    <a:p>
                      <a:pPr fontAlgn="b"/>
                      <a:r>
                        <a:rPr lang="en-US" sz="1200" b="0" i="0" u="none" strike="noStrike" dirty="0">
                          <a:solidFill>
                            <a:srgbClr val="000000"/>
                          </a:solidFill>
                          <a:effectLst/>
                          <a:latin typeface="Calibri" panose="020F0502020204030204" pitchFamily="34" charset="0"/>
                        </a:rPr>
                        <a:t>Invalid abstain</a:t>
                      </a:r>
                    </a:p>
                  </a:txBody>
                  <a:tcPr marL="18288" marR="18288" marT="18288" marB="18288" anchor="ctr">
                    <a:lnL>
                      <a:noFill/>
                    </a:lnL>
                    <a:lnR>
                      <a:noFill/>
                    </a:lnR>
                    <a:lnT>
                      <a:noFill/>
                    </a:lnT>
                    <a:lnB>
                      <a:noFill/>
                    </a:lnB>
                    <a:solidFill>
                      <a:srgbClr val="FFFFFF"/>
                    </a:solidFill>
                  </a:tcPr>
                </a:tc>
                <a:extLst>
                  <a:ext uri="{0D108BD9-81ED-4DB2-BD59-A6C34878D82A}">
                    <a16:rowId xmlns:a16="http://schemas.microsoft.com/office/drawing/2014/main" val="977109352"/>
                  </a:ext>
                </a:extLst>
              </a:tr>
              <a:tr h="288949">
                <a:tc>
                  <a:txBody>
                    <a:bodyPr/>
                    <a:lstStyle/>
                    <a:p>
                      <a:pPr fontAlgn="b"/>
                      <a:r>
                        <a:rPr lang="en-US" sz="1200" b="1" i="0" u="none" strike="noStrike">
                          <a:solidFill>
                            <a:srgbClr val="000000"/>
                          </a:solidFill>
                          <a:effectLst/>
                          <a:latin typeface="Calibri" panose="020F0502020204030204" pitchFamily="34" charset="0"/>
                        </a:rPr>
                        <a:t>Abstain - Other</a:t>
                      </a:r>
                    </a:p>
                  </a:txBody>
                  <a:tcPr marL="18288" marR="18288" marT="18288" marB="18288" anchor="ctr">
                    <a:lnL>
                      <a:noFill/>
                    </a:lnL>
                    <a:lnR>
                      <a:noFill/>
                    </a:lnR>
                    <a:lnT>
                      <a:noFill/>
                    </a:lnT>
                    <a:lnB>
                      <a:noFill/>
                    </a:lnB>
                    <a:solidFill>
                      <a:srgbClr val="FFFFFF"/>
                    </a:solidFill>
                  </a:tcPr>
                </a:tc>
                <a:tc>
                  <a:txBody>
                    <a:bodyPr/>
                    <a:lstStyle/>
                    <a:p>
                      <a:pPr algn="r" fontAlgn="b"/>
                      <a:r>
                        <a:rPr lang="en-US" sz="1200" b="0" i="0" u="none" strike="noStrike">
                          <a:solidFill>
                            <a:srgbClr val="000000"/>
                          </a:solidFill>
                          <a:effectLst/>
                          <a:latin typeface="Calibri" panose="020F0502020204030204" pitchFamily="34" charset="0"/>
                        </a:rPr>
                        <a:t>3</a:t>
                      </a:r>
                    </a:p>
                  </a:txBody>
                  <a:tcPr marL="18288" marR="18288" marT="18288" marB="18288" anchor="ctr">
                    <a:lnL>
                      <a:noFill/>
                    </a:lnL>
                    <a:lnR>
                      <a:noFill/>
                    </a:lnR>
                    <a:lnT>
                      <a:noFill/>
                    </a:lnT>
                    <a:lnB>
                      <a:noFill/>
                    </a:lnB>
                    <a:solidFill>
                      <a:srgbClr val="FFFFFF"/>
                    </a:solidFill>
                  </a:tcPr>
                </a:tc>
                <a:tc>
                  <a:txBody>
                    <a:bodyPr/>
                    <a:lstStyle/>
                    <a:p>
                      <a:pPr algn="r" fontAlgn="b"/>
                      <a:r>
                        <a:rPr lang="en-US" sz="1200" b="0" i="0" u="none" strike="noStrike">
                          <a:solidFill>
                            <a:srgbClr val="000000"/>
                          </a:solidFill>
                          <a:effectLst/>
                          <a:latin typeface="Calibri" panose="020F0502020204030204" pitchFamily="34" charset="0"/>
                        </a:rPr>
                        <a:t>3</a:t>
                      </a:r>
                    </a:p>
                  </a:txBody>
                  <a:tcPr marL="18288" marR="18288" marT="18288" marB="18288" anchor="ctr">
                    <a:lnL>
                      <a:noFill/>
                    </a:lnL>
                    <a:lnR>
                      <a:noFill/>
                    </a:lnR>
                    <a:lnT>
                      <a:noFill/>
                    </a:lnT>
                    <a:lnB>
                      <a:noFill/>
                    </a:lnB>
                    <a:solidFill>
                      <a:srgbClr val="FFFFFF"/>
                    </a:solidFill>
                  </a:tcPr>
                </a:tc>
                <a:tc>
                  <a:txBody>
                    <a:bodyPr/>
                    <a:lstStyle/>
                    <a:p>
                      <a:pPr algn="r" fontAlgn="b"/>
                      <a:r>
                        <a:rPr lang="en-US" sz="1200" b="0" i="0" u="none" strike="noStrike" dirty="0">
                          <a:solidFill>
                            <a:srgbClr val="000000"/>
                          </a:solidFill>
                          <a:effectLst/>
                          <a:latin typeface="Calibri" panose="020F0502020204030204" pitchFamily="34" charset="0"/>
                        </a:rPr>
                        <a:t>4</a:t>
                      </a:r>
                    </a:p>
                  </a:txBody>
                  <a:tcPr marL="18288" marR="18288" marT="18288" marB="18288" anchor="ctr">
                    <a:lnL>
                      <a:noFill/>
                    </a:lnL>
                    <a:lnR>
                      <a:noFill/>
                    </a:lnR>
                    <a:lnT>
                      <a:noFill/>
                    </a:lnT>
                    <a:lnB>
                      <a:noFill/>
                    </a:lnB>
                    <a:solidFill>
                      <a:srgbClr val="FFFFFF"/>
                    </a:solidFill>
                  </a:tcPr>
                </a:tc>
                <a:tc>
                  <a:txBody>
                    <a:bodyPr/>
                    <a:lstStyle/>
                    <a:p>
                      <a:pPr algn="r" fontAlgn="b"/>
                      <a:r>
                        <a:rPr lang="en-US" sz="1200" b="0" i="0" u="none" strike="noStrike">
                          <a:solidFill>
                            <a:srgbClr val="000000"/>
                          </a:solidFill>
                          <a:effectLst/>
                          <a:latin typeface="Calibri" panose="020F0502020204030204" pitchFamily="34" charset="0"/>
                        </a:rPr>
                        <a:t>5</a:t>
                      </a:r>
                    </a:p>
                  </a:txBody>
                  <a:tcPr marL="18288" marR="18288" marT="18288" marB="18288" anchor="ctr">
                    <a:lnL>
                      <a:noFill/>
                    </a:lnL>
                    <a:lnR>
                      <a:noFill/>
                    </a:lnR>
                    <a:lnT>
                      <a:noFill/>
                    </a:lnT>
                    <a:lnB>
                      <a:noFill/>
                    </a:lnB>
                    <a:solidFill>
                      <a:srgbClr val="FFFFFF"/>
                    </a:solidFill>
                  </a:tcPr>
                </a:tc>
                <a:tc>
                  <a:txBody>
                    <a:bodyPr/>
                    <a:lstStyle/>
                    <a:p>
                      <a:pPr fontAlgn="b"/>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18288" marR="18288" marT="18288" marB="18288" anchor="ctr">
                    <a:lnL>
                      <a:noFill/>
                    </a:lnL>
                    <a:lnR>
                      <a:noFill/>
                    </a:lnR>
                    <a:lnT>
                      <a:noFill/>
                    </a:lnT>
                    <a:lnB>
                      <a:noFill/>
                    </a:lnB>
                    <a:solidFill>
                      <a:srgbClr val="FFFFFF"/>
                    </a:solidFill>
                  </a:tcPr>
                </a:tc>
                <a:tc>
                  <a:txBody>
                    <a:bodyPr/>
                    <a:lstStyle/>
                    <a:p>
                      <a:pPr fontAlgn="b"/>
                      <a:br>
                        <a:rPr lang="en-US" sz="1200" b="0" i="0" u="none" strike="noStrike">
                          <a:solidFill>
                            <a:srgbClr val="000000"/>
                          </a:solidFill>
                          <a:effectLst/>
                          <a:latin typeface="Calibri" panose="020F0502020204030204" pitchFamily="34" charset="0"/>
                        </a:rPr>
                      </a:br>
                      <a:endParaRPr lang="en-US" sz="1200" b="0" i="0" u="none" strike="noStrike">
                        <a:solidFill>
                          <a:srgbClr val="000000"/>
                        </a:solidFill>
                        <a:effectLst/>
                        <a:latin typeface="Calibri" panose="020F0502020204030204" pitchFamily="34" charset="0"/>
                      </a:endParaRPr>
                    </a:p>
                  </a:txBody>
                  <a:tcPr marL="18288" marR="18288" marT="18288" marB="18288" anchor="ctr">
                    <a:lnL>
                      <a:noFill/>
                    </a:lnL>
                    <a:lnR>
                      <a:noFill/>
                    </a:lnR>
                    <a:lnT>
                      <a:noFill/>
                    </a:lnT>
                    <a:lnB>
                      <a:noFill/>
                    </a:lnB>
                    <a:solidFill>
                      <a:srgbClr val="FFFFFF"/>
                    </a:solidFill>
                  </a:tcPr>
                </a:tc>
                <a:tc>
                  <a:txBody>
                    <a:bodyPr/>
                    <a:lstStyle/>
                    <a:p>
                      <a:pPr fontAlgn="b"/>
                      <a:r>
                        <a:rPr lang="en-US" sz="1200" b="0" i="0" u="none" strike="noStrike">
                          <a:solidFill>
                            <a:srgbClr val="000000"/>
                          </a:solidFill>
                          <a:effectLst/>
                          <a:latin typeface="Calibri" panose="020F0502020204030204" pitchFamily="34" charset="0"/>
                        </a:rPr>
                        <a:t>Invalid abstain</a:t>
                      </a:r>
                    </a:p>
                  </a:txBody>
                  <a:tcPr marL="18288" marR="18288" marT="18288" marB="18288" anchor="ctr">
                    <a:lnL>
                      <a:noFill/>
                    </a:lnL>
                    <a:lnR>
                      <a:noFill/>
                    </a:lnR>
                    <a:lnT>
                      <a:noFill/>
                    </a:lnT>
                    <a:lnB>
                      <a:noFill/>
                    </a:lnB>
                    <a:solidFill>
                      <a:srgbClr val="FFFFFF"/>
                    </a:solidFill>
                  </a:tcPr>
                </a:tc>
                <a:extLst>
                  <a:ext uri="{0D108BD9-81ED-4DB2-BD59-A6C34878D82A}">
                    <a16:rowId xmlns:a16="http://schemas.microsoft.com/office/drawing/2014/main" val="3655585660"/>
                  </a:ext>
                </a:extLst>
              </a:tr>
              <a:tr h="288949">
                <a:tc>
                  <a:txBody>
                    <a:bodyPr/>
                    <a:lstStyle/>
                    <a:p>
                      <a:pPr algn="ctr" fontAlgn="b"/>
                      <a:r>
                        <a:rPr lang="en-US" sz="1200" b="1" i="0" u="none" strike="noStrike">
                          <a:solidFill>
                            <a:srgbClr val="000000"/>
                          </a:solidFill>
                          <a:effectLst/>
                          <a:latin typeface="Calibri" panose="020F0502020204030204" pitchFamily="34" charset="0"/>
                        </a:rPr>
                        <a:t>#N/A</a:t>
                      </a:r>
                    </a:p>
                  </a:txBody>
                  <a:tcPr marL="18288" marR="18288" marT="18288" marB="18288" anchor="ctr">
                    <a:lnL>
                      <a:noFill/>
                    </a:lnL>
                    <a:lnR>
                      <a:noFill/>
                    </a:lnR>
                    <a:lnT>
                      <a:noFill/>
                    </a:lnT>
                    <a:lnB>
                      <a:noFill/>
                    </a:lnB>
                    <a:solidFill>
                      <a:srgbClr val="FFFFFF"/>
                    </a:solidFill>
                  </a:tcPr>
                </a:tc>
                <a:tc>
                  <a:txBody>
                    <a:bodyPr/>
                    <a:lstStyle/>
                    <a:p>
                      <a:pPr algn="r" fontAlgn="b"/>
                      <a:r>
                        <a:rPr lang="en-US" sz="1200" b="0" i="0" u="none" strike="noStrike" dirty="0">
                          <a:solidFill>
                            <a:srgbClr val="000000"/>
                          </a:solidFill>
                          <a:effectLst/>
                          <a:latin typeface="Calibri" panose="020F0502020204030204" pitchFamily="34" charset="0"/>
                        </a:rPr>
                        <a:t>42</a:t>
                      </a:r>
                    </a:p>
                  </a:txBody>
                  <a:tcPr marL="18288" marR="18288" marT="18288" marB="18288" anchor="ctr">
                    <a:lnL>
                      <a:noFill/>
                    </a:lnL>
                    <a:lnR>
                      <a:noFill/>
                    </a:lnR>
                    <a:lnT>
                      <a:noFill/>
                    </a:lnT>
                    <a:lnB>
                      <a:noFill/>
                    </a:lnB>
                    <a:solidFill>
                      <a:srgbClr val="FFFFFF"/>
                    </a:solidFill>
                  </a:tcPr>
                </a:tc>
                <a:tc>
                  <a:txBody>
                    <a:bodyPr/>
                    <a:lstStyle/>
                    <a:p>
                      <a:pPr algn="r" fontAlgn="b"/>
                      <a:r>
                        <a:rPr lang="en-US" sz="1200" b="0" i="0" u="none" strike="noStrike">
                          <a:solidFill>
                            <a:srgbClr val="000000"/>
                          </a:solidFill>
                          <a:effectLst/>
                          <a:latin typeface="Calibri" panose="020F0502020204030204" pitchFamily="34" charset="0"/>
                        </a:rPr>
                        <a:t>43</a:t>
                      </a:r>
                    </a:p>
                  </a:txBody>
                  <a:tcPr marL="18288" marR="18288" marT="18288" marB="18288" anchor="ctr">
                    <a:lnL>
                      <a:noFill/>
                    </a:lnL>
                    <a:lnR>
                      <a:noFill/>
                    </a:lnR>
                    <a:lnT>
                      <a:noFill/>
                    </a:lnT>
                    <a:lnB>
                      <a:noFill/>
                    </a:lnB>
                    <a:solidFill>
                      <a:srgbClr val="FFFFFF"/>
                    </a:solidFill>
                  </a:tcPr>
                </a:tc>
                <a:tc>
                  <a:txBody>
                    <a:bodyPr/>
                    <a:lstStyle/>
                    <a:p>
                      <a:pPr algn="r" fontAlgn="b"/>
                      <a:r>
                        <a:rPr lang="en-US" sz="1200" b="0" i="0" u="none" strike="noStrike" dirty="0">
                          <a:solidFill>
                            <a:srgbClr val="000000"/>
                          </a:solidFill>
                          <a:effectLst/>
                          <a:latin typeface="Calibri" panose="020F0502020204030204" pitchFamily="34" charset="0"/>
                        </a:rPr>
                        <a:t>50</a:t>
                      </a:r>
                    </a:p>
                  </a:txBody>
                  <a:tcPr marL="18288" marR="18288" marT="18288" marB="18288" anchor="ctr">
                    <a:lnL>
                      <a:noFill/>
                    </a:lnL>
                    <a:lnR>
                      <a:noFill/>
                    </a:lnR>
                    <a:lnT>
                      <a:noFill/>
                    </a:lnT>
                    <a:lnB>
                      <a:noFill/>
                    </a:lnB>
                    <a:solidFill>
                      <a:srgbClr val="FFFFFF"/>
                    </a:solidFill>
                  </a:tcPr>
                </a:tc>
                <a:tc>
                  <a:txBody>
                    <a:bodyPr/>
                    <a:lstStyle/>
                    <a:p>
                      <a:pPr algn="r" fontAlgn="b"/>
                      <a:r>
                        <a:rPr lang="en-US" sz="1200" b="0" i="0" u="none" strike="noStrike" dirty="0">
                          <a:solidFill>
                            <a:srgbClr val="000000"/>
                          </a:solidFill>
                          <a:effectLst/>
                          <a:latin typeface="Calibri" panose="020F0502020204030204" pitchFamily="34" charset="0"/>
                        </a:rPr>
                        <a:t>63</a:t>
                      </a:r>
                    </a:p>
                  </a:txBody>
                  <a:tcPr marL="18288" marR="18288" marT="18288" marB="18288" anchor="ctr">
                    <a:lnL>
                      <a:noFill/>
                    </a:lnL>
                    <a:lnR>
                      <a:noFill/>
                    </a:lnR>
                    <a:lnT>
                      <a:noFill/>
                    </a:lnT>
                    <a:lnB>
                      <a:noFill/>
                    </a:lnB>
                    <a:solidFill>
                      <a:srgbClr val="FFFFFF"/>
                    </a:solidFill>
                  </a:tcPr>
                </a:tc>
                <a:tc>
                  <a:txBody>
                    <a:bodyPr/>
                    <a:lstStyle/>
                    <a:p>
                      <a:pPr fontAlgn="b"/>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18288" marR="18288" marT="18288" marB="18288" anchor="ctr">
                    <a:lnL>
                      <a:noFill/>
                    </a:lnL>
                    <a:lnR>
                      <a:noFill/>
                    </a:lnR>
                    <a:lnT>
                      <a:noFill/>
                    </a:lnT>
                    <a:lnB>
                      <a:noFill/>
                    </a:lnB>
                    <a:solidFill>
                      <a:srgbClr val="FFFFFF"/>
                    </a:solidFill>
                  </a:tcPr>
                </a:tc>
                <a:tc>
                  <a:txBody>
                    <a:bodyPr/>
                    <a:lstStyle/>
                    <a:p>
                      <a:pPr fontAlgn="b"/>
                      <a:br>
                        <a:rPr lang="en-US" sz="1200" b="0" i="0" u="none" strike="noStrike">
                          <a:solidFill>
                            <a:srgbClr val="000000"/>
                          </a:solidFill>
                          <a:effectLst/>
                          <a:latin typeface="Calibri" panose="020F0502020204030204" pitchFamily="34" charset="0"/>
                        </a:rPr>
                      </a:br>
                      <a:endParaRPr lang="en-US" sz="1200" b="0" i="0" u="none" strike="noStrike">
                        <a:solidFill>
                          <a:srgbClr val="000000"/>
                        </a:solidFill>
                        <a:effectLst/>
                        <a:latin typeface="Calibri" panose="020F0502020204030204" pitchFamily="34" charset="0"/>
                      </a:endParaRPr>
                    </a:p>
                  </a:txBody>
                  <a:tcPr marL="18288" marR="18288" marT="18288" marB="18288" anchor="ctr">
                    <a:lnL>
                      <a:noFill/>
                    </a:lnL>
                    <a:lnR>
                      <a:noFill/>
                    </a:lnR>
                    <a:lnT>
                      <a:noFill/>
                    </a:lnT>
                    <a:lnB>
                      <a:noFill/>
                    </a:lnB>
                    <a:solidFill>
                      <a:srgbClr val="FFFFFF"/>
                    </a:solidFill>
                  </a:tcPr>
                </a:tc>
                <a:tc>
                  <a:txBody>
                    <a:bodyPr/>
                    <a:lstStyle/>
                    <a:p>
                      <a:pPr fontAlgn="b"/>
                      <a:r>
                        <a:rPr lang="en-US" sz="1200" b="0" i="0" u="none" strike="noStrike" dirty="0">
                          <a:solidFill>
                            <a:srgbClr val="000000"/>
                          </a:solidFill>
                          <a:effectLst/>
                          <a:latin typeface="Calibri" panose="020F0502020204030204" pitchFamily="34" charset="0"/>
                        </a:rPr>
                        <a:t>No ballot returned</a:t>
                      </a:r>
                    </a:p>
                  </a:txBody>
                  <a:tcPr marL="18288" marR="18288" marT="18288" marB="18288" anchor="ctr">
                    <a:lnL>
                      <a:noFill/>
                    </a:lnL>
                    <a:lnR>
                      <a:noFill/>
                    </a:lnR>
                    <a:lnT>
                      <a:noFill/>
                    </a:lnT>
                    <a:lnB>
                      <a:noFill/>
                    </a:lnB>
                    <a:solidFill>
                      <a:srgbClr val="FFFFFF"/>
                    </a:solidFill>
                  </a:tcPr>
                </a:tc>
                <a:extLst>
                  <a:ext uri="{0D108BD9-81ED-4DB2-BD59-A6C34878D82A}">
                    <a16:rowId xmlns:a16="http://schemas.microsoft.com/office/drawing/2014/main" val="3575192492"/>
                  </a:ext>
                </a:extLst>
              </a:tr>
              <a:tr h="288949">
                <a:tc>
                  <a:txBody>
                    <a:bodyPr/>
                    <a:lstStyle/>
                    <a:p>
                      <a:pPr fontAlgn="b"/>
                      <a:br>
                        <a:rPr lang="en-US" sz="1200" b="1" i="0" u="none" strike="noStrike">
                          <a:solidFill>
                            <a:srgbClr val="000000"/>
                          </a:solidFill>
                          <a:effectLst/>
                          <a:latin typeface="Calibri" panose="020F0502020204030204" pitchFamily="34" charset="0"/>
                        </a:rPr>
                      </a:br>
                      <a:endParaRPr lang="en-US" sz="1200" b="1" i="0" u="none" strike="noStrike">
                        <a:solidFill>
                          <a:srgbClr val="000000"/>
                        </a:solidFill>
                        <a:effectLst/>
                        <a:latin typeface="Calibri" panose="020F0502020204030204" pitchFamily="34" charset="0"/>
                      </a:endParaRPr>
                    </a:p>
                  </a:txBody>
                  <a:tcPr marL="18288" marR="18288" marT="18288" marB="18288" anchor="ctr">
                    <a:lnL>
                      <a:noFill/>
                    </a:lnL>
                    <a:lnR>
                      <a:noFill/>
                    </a:lnR>
                    <a:lnT>
                      <a:noFill/>
                    </a:lnT>
                    <a:lnB>
                      <a:noFill/>
                    </a:lnB>
                    <a:solidFill>
                      <a:srgbClr val="FFFFFF"/>
                    </a:solidFill>
                  </a:tcPr>
                </a:tc>
                <a:tc>
                  <a:txBody>
                    <a:bodyPr/>
                    <a:lstStyle/>
                    <a:p>
                      <a:pPr algn="r" fontAlgn="b"/>
                      <a:br>
                        <a:rPr lang="en-US" sz="1200" b="0" i="0" u="none" strike="noStrike">
                          <a:solidFill>
                            <a:srgbClr val="000000"/>
                          </a:solidFill>
                          <a:effectLst/>
                          <a:latin typeface="Calibri" panose="020F0502020204030204" pitchFamily="34" charset="0"/>
                        </a:rPr>
                      </a:br>
                      <a:endParaRPr lang="en-US" sz="1200" b="0" i="0" u="none" strike="noStrike">
                        <a:solidFill>
                          <a:srgbClr val="000000"/>
                        </a:solidFill>
                        <a:effectLst/>
                        <a:latin typeface="Calibri" panose="020F0502020204030204" pitchFamily="34" charset="0"/>
                      </a:endParaRPr>
                    </a:p>
                  </a:txBody>
                  <a:tcPr marL="18288" marR="18288" marT="18288" marB="18288" anchor="ctr">
                    <a:lnL>
                      <a:noFill/>
                    </a:lnL>
                    <a:lnR>
                      <a:noFill/>
                    </a:lnR>
                    <a:lnT>
                      <a:noFill/>
                    </a:lnT>
                    <a:lnB>
                      <a:noFill/>
                    </a:lnB>
                    <a:solidFill>
                      <a:srgbClr val="FFFFFF"/>
                    </a:solidFill>
                  </a:tcPr>
                </a:tc>
                <a:tc>
                  <a:txBody>
                    <a:bodyPr/>
                    <a:lstStyle/>
                    <a:p>
                      <a:pPr algn="r" fontAlgn="b"/>
                      <a:br>
                        <a:rPr lang="en-US" sz="1200" b="0" i="0" u="none" strike="noStrike">
                          <a:solidFill>
                            <a:srgbClr val="000000"/>
                          </a:solidFill>
                          <a:effectLst/>
                          <a:latin typeface="Calibri" panose="020F0502020204030204" pitchFamily="34" charset="0"/>
                        </a:rPr>
                      </a:br>
                      <a:endParaRPr lang="en-US" sz="1200" b="0" i="0" u="none" strike="noStrike">
                        <a:solidFill>
                          <a:srgbClr val="000000"/>
                        </a:solidFill>
                        <a:effectLst/>
                        <a:latin typeface="Calibri" panose="020F0502020204030204" pitchFamily="34" charset="0"/>
                      </a:endParaRPr>
                    </a:p>
                  </a:txBody>
                  <a:tcPr marL="18288" marR="18288" marT="18288" marB="18288" anchor="ctr">
                    <a:lnL>
                      <a:noFill/>
                    </a:lnL>
                    <a:lnR>
                      <a:noFill/>
                    </a:lnR>
                    <a:lnT>
                      <a:noFill/>
                    </a:lnT>
                    <a:lnB>
                      <a:noFill/>
                    </a:lnB>
                    <a:solidFill>
                      <a:srgbClr val="FFFFFF"/>
                    </a:solidFill>
                  </a:tcPr>
                </a:tc>
                <a:tc>
                  <a:txBody>
                    <a:bodyPr/>
                    <a:lstStyle/>
                    <a:p>
                      <a:pPr algn="r" fontAlgn="b"/>
                      <a:br>
                        <a:rPr lang="en-US" sz="1200" b="0" i="0" u="none" strike="noStrike">
                          <a:solidFill>
                            <a:srgbClr val="000000"/>
                          </a:solidFill>
                          <a:effectLst/>
                          <a:latin typeface="Calibri" panose="020F0502020204030204" pitchFamily="34" charset="0"/>
                        </a:rPr>
                      </a:br>
                      <a:endParaRPr lang="en-US" sz="1200" b="0" i="0" u="none" strike="noStrike">
                        <a:solidFill>
                          <a:srgbClr val="000000"/>
                        </a:solidFill>
                        <a:effectLst/>
                        <a:latin typeface="Calibri" panose="020F0502020204030204" pitchFamily="34" charset="0"/>
                      </a:endParaRPr>
                    </a:p>
                  </a:txBody>
                  <a:tcPr marL="18288" marR="18288" marT="18288" marB="18288" anchor="ctr">
                    <a:lnL>
                      <a:noFill/>
                    </a:lnL>
                    <a:lnR>
                      <a:noFill/>
                    </a:lnR>
                    <a:lnT>
                      <a:noFill/>
                    </a:lnT>
                    <a:lnB>
                      <a:noFill/>
                    </a:lnB>
                    <a:solidFill>
                      <a:srgbClr val="FFFFFF"/>
                    </a:solidFill>
                  </a:tcPr>
                </a:tc>
                <a:tc>
                  <a:txBody>
                    <a:bodyPr/>
                    <a:lstStyle/>
                    <a:p>
                      <a:pPr algn="r" fontAlgn="b"/>
                      <a:br>
                        <a:rPr lang="en-US" sz="1200" b="0" i="0" u="none" strike="noStrike">
                          <a:solidFill>
                            <a:srgbClr val="000000"/>
                          </a:solidFill>
                          <a:effectLst/>
                          <a:latin typeface="Calibri" panose="020F0502020204030204" pitchFamily="34" charset="0"/>
                        </a:rPr>
                      </a:br>
                      <a:endParaRPr lang="en-US" sz="1200" b="0" i="0" u="none" strike="noStrike">
                        <a:solidFill>
                          <a:srgbClr val="000000"/>
                        </a:solidFill>
                        <a:effectLst/>
                        <a:latin typeface="Calibri" panose="020F0502020204030204" pitchFamily="34" charset="0"/>
                      </a:endParaRPr>
                    </a:p>
                  </a:txBody>
                  <a:tcPr marL="18288" marR="18288" marT="18288" marB="18288" anchor="ctr">
                    <a:lnL>
                      <a:noFill/>
                    </a:lnL>
                    <a:lnR>
                      <a:noFill/>
                    </a:lnR>
                    <a:lnT>
                      <a:noFill/>
                    </a:lnT>
                    <a:lnB>
                      <a:noFill/>
                    </a:lnB>
                    <a:solidFill>
                      <a:srgbClr val="FFFFFF"/>
                    </a:solidFill>
                  </a:tcPr>
                </a:tc>
                <a:tc>
                  <a:txBody>
                    <a:bodyPr/>
                    <a:lstStyle/>
                    <a:p>
                      <a:pPr fontAlgn="b"/>
                      <a:br>
                        <a:rPr lang="en-US" sz="1200" b="0" i="0" u="none" strike="noStrike">
                          <a:solidFill>
                            <a:srgbClr val="000000"/>
                          </a:solidFill>
                          <a:effectLst/>
                          <a:latin typeface="Calibri" panose="020F0502020204030204" pitchFamily="34" charset="0"/>
                        </a:rPr>
                      </a:br>
                      <a:endParaRPr lang="en-US" sz="1200" b="0" i="0" u="none" strike="noStrike">
                        <a:solidFill>
                          <a:srgbClr val="000000"/>
                        </a:solidFill>
                        <a:effectLst/>
                        <a:latin typeface="Calibri" panose="020F0502020204030204" pitchFamily="34" charset="0"/>
                      </a:endParaRPr>
                    </a:p>
                  </a:txBody>
                  <a:tcPr marL="18288" marR="18288" marT="18288" marB="18288" anchor="ctr">
                    <a:lnL>
                      <a:noFill/>
                    </a:lnL>
                    <a:lnR>
                      <a:noFill/>
                    </a:lnR>
                    <a:lnT>
                      <a:noFill/>
                    </a:lnT>
                    <a:lnB>
                      <a:noFill/>
                    </a:lnB>
                    <a:solidFill>
                      <a:srgbClr val="FFFFFF"/>
                    </a:solidFill>
                  </a:tcPr>
                </a:tc>
                <a:tc>
                  <a:txBody>
                    <a:bodyPr/>
                    <a:lstStyle/>
                    <a:p>
                      <a:pPr fontAlgn="b"/>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18288" marR="18288" marT="18288" marB="18288" anchor="ctr">
                    <a:lnL>
                      <a:noFill/>
                    </a:lnL>
                    <a:lnR>
                      <a:noFill/>
                    </a:lnR>
                    <a:lnT>
                      <a:noFill/>
                    </a:lnT>
                    <a:lnB>
                      <a:noFill/>
                    </a:lnB>
                    <a:solidFill>
                      <a:srgbClr val="FFFFFF"/>
                    </a:solidFill>
                  </a:tcPr>
                </a:tc>
                <a:tc>
                  <a:txBody>
                    <a:bodyPr/>
                    <a:lstStyle/>
                    <a:p>
                      <a:pPr fontAlgn="b"/>
                      <a:br>
                        <a:rPr lang="en-US" sz="1200" b="0" i="0" u="none" strike="noStrike">
                          <a:solidFill>
                            <a:srgbClr val="000000"/>
                          </a:solidFill>
                          <a:effectLst/>
                          <a:latin typeface="Calibri" panose="020F0502020204030204" pitchFamily="34" charset="0"/>
                        </a:rPr>
                      </a:br>
                      <a:endParaRPr lang="en-US" sz="1200" b="0" i="0" u="none" strike="noStrike">
                        <a:solidFill>
                          <a:srgbClr val="000000"/>
                        </a:solidFill>
                        <a:effectLst/>
                        <a:latin typeface="Calibri" panose="020F0502020204030204" pitchFamily="34" charset="0"/>
                      </a:endParaRPr>
                    </a:p>
                  </a:txBody>
                  <a:tcPr marL="18288" marR="18288" marT="18288" marB="18288" anchor="ctr">
                    <a:lnL>
                      <a:noFill/>
                    </a:lnL>
                    <a:lnR>
                      <a:noFill/>
                    </a:lnR>
                    <a:lnT>
                      <a:noFill/>
                    </a:lnT>
                    <a:lnB>
                      <a:noFill/>
                    </a:lnB>
                    <a:solidFill>
                      <a:srgbClr val="FFFFFF"/>
                    </a:solidFill>
                  </a:tcPr>
                </a:tc>
                <a:extLst>
                  <a:ext uri="{0D108BD9-81ED-4DB2-BD59-A6C34878D82A}">
                    <a16:rowId xmlns:a16="http://schemas.microsoft.com/office/drawing/2014/main" val="1443666841"/>
                  </a:ext>
                </a:extLst>
              </a:tr>
              <a:tr h="288949">
                <a:tc>
                  <a:txBody>
                    <a:bodyPr/>
                    <a:lstStyle/>
                    <a:p>
                      <a:pPr fontAlgn="b"/>
                      <a:r>
                        <a:rPr lang="en-US" sz="1200" b="1" i="0" u="none" strike="noStrike">
                          <a:solidFill>
                            <a:srgbClr val="000000"/>
                          </a:solidFill>
                          <a:effectLst/>
                          <a:latin typeface="Calibri" panose="020F0502020204030204" pitchFamily="34" charset="0"/>
                        </a:rPr>
                        <a:t>Approval percentage (&gt;75%)</a:t>
                      </a:r>
                    </a:p>
                  </a:txBody>
                  <a:tcPr marL="18288" marR="18288" marT="18288" marB="18288" anchor="ctr">
                    <a:lnL>
                      <a:noFill/>
                    </a:lnL>
                    <a:lnR>
                      <a:noFill/>
                    </a:lnR>
                    <a:lnT>
                      <a:noFill/>
                    </a:lnT>
                    <a:lnB>
                      <a:noFill/>
                    </a:lnB>
                    <a:solidFill>
                      <a:srgbClr val="FFFFFF"/>
                    </a:solidFill>
                  </a:tcPr>
                </a:tc>
                <a:tc>
                  <a:txBody>
                    <a:bodyPr/>
                    <a:lstStyle/>
                    <a:p>
                      <a:pPr algn="r" fontAlgn="b"/>
                      <a:r>
                        <a:rPr lang="en-US" sz="1200" b="0" i="0" u="none" strike="noStrike">
                          <a:solidFill>
                            <a:srgbClr val="000000"/>
                          </a:solidFill>
                          <a:effectLst/>
                          <a:latin typeface="Calibri" panose="020F0502020204030204" pitchFamily="34" charset="0"/>
                        </a:rPr>
                        <a:t>94.76%</a:t>
                      </a:r>
                    </a:p>
                  </a:txBody>
                  <a:tcPr marL="18288" marR="18288" marT="18288" marB="18288" anchor="ctr">
                    <a:lnL>
                      <a:noFill/>
                    </a:lnL>
                    <a:lnR>
                      <a:noFill/>
                    </a:lnR>
                    <a:lnT>
                      <a:noFill/>
                    </a:lnT>
                    <a:lnB>
                      <a:noFill/>
                    </a:lnB>
                    <a:solidFill>
                      <a:srgbClr val="A9D08E"/>
                    </a:solidFill>
                  </a:tcPr>
                </a:tc>
                <a:tc>
                  <a:txBody>
                    <a:bodyPr/>
                    <a:lstStyle/>
                    <a:p>
                      <a:pPr algn="r" fontAlgn="b"/>
                      <a:r>
                        <a:rPr lang="en-US" sz="1200" b="0" i="0" u="none" strike="noStrike">
                          <a:solidFill>
                            <a:srgbClr val="000000"/>
                          </a:solidFill>
                          <a:effectLst/>
                          <a:latin typeface="Calibri" panose="020F0502020204030204" pitchFamily="34" charset="0"/>
                        </a:rPr>
                        <a:t>88.17%</a:t>
                      </a:r>
                    </a:p>
                  </a:txBody>
                  <a:tcPr marL="18288" marR="18288" marT="18288" marB="18288" anchor="ctr">
                    <a:lnL>
                      <a:noFill/>
                    </a:lnL>
                    <a:lnR>
                      <a:noFill/>
                    </a:lnR>
                    <a:lnT>
                      <a:noFill/>
                    </a:lnT>
                    <a:lnB>
                      <a:noFill/>
                    </a:lnB>
                    <a:solidFill>
                      <a:srgbClr val="A9D08E"/>
                    </a:solidFill>
                  </a:tcPr>
                </a:tc>
                <a:tc>
                  <a:txBody>
                    <a:bodyPr/>
                    <a:lstStyle/>
                    <a:p>
                      <a:pPr algn="r" fontAlgn="b"/>
                      <a:r>
                        <a:rPr lang="en-US" sz="1200" b="0" i="0" u="none" strike="noStrike">
                          <a:solidFill>
                            <a:srgbClr val="000000"/>
                          </a:solidFill>
                          <a:effectLst/>
                          <a:latin typeface="Calibri" panose="020F0502020204030204" pitchFamily="34" charset="0"/>
                        </a:rPr>
                        <a:t>86.90%</a:t>
                      </a:r>
                    </a:p>
                  </a:txBody>
                  <a:tcPr marL="18288" marR="18288" marT="18288" marB="18288" anchor="ctr">
                    <a:lnL>
                      <a:noFill/>
                    </a:lnL>
                    <a:lnR>
                      <a:noFill/>
                    </a:lnR>
                    <a:lnT>
                      <a:noFill/>
                    </a:lnT>
                    <a:lnB>
                      <a:noFill/>
                    </a:lnB>
                    <a:solidFill>
                      <a:srgbClr val="A9D08E"/>
                    </a:solidFill>
                  </a:tcPr>
                </a:tc>
                <a:tc>
                  <a:txBody>
                    <a:bodyPr/>
                    <a:lstStyle/>
                    <a:p>
                      <a:pPr algn="r" fontAlgn="b"/>
                      <a:r>
                        <a:rPr lang="en-US" sz="1200" b="0" i="0" u="none" strike="noStrike">
                          <a:solidFill>
                            <a:srgbClr val="000000"/>
                          </a:solidFill>
                          <a:effectLst/>
                          <a:latin typeface="Calibri" panose="020F0502020204030204" pitchFamily="34" charset="0"/>
                        </a:rPr>
                        <a:t>79.15%</a:t>
                      </a:r>
                    </a:p>
                  </a:txBody>
                  <a:tcPr marL="18288" marR="18288" marT="18288" marB="18288" anchor="ctr">
                    <a:lnL>
                      <a:noFill/>
                    </a:lnL>
                    <a:lnR>
                      <a:noFill/>
                    </a:lnR>
                    <a:lnT>
                      <a:noFill/>
                    </a:lnT>
                    <a:lnB>
                      <a:noFill/>
                    </a:lnB>
                    <a:solidFill>
                      <a:srgbClr val="A9D08E"/>
                    </a:solidFill>
                  </a:tcPr>
                </a:tc>
                <a:tc>
                  <a:txBody>
                    <a:bodyPr/>
                    <a:lstStyle/>
                    <a:p>
                      <a:pPr fontAlgn="b"/>
                      <a:r>
                        <a:rPr lang="en-US" sz="1200" b="0" i="0" u="none" strike="noStrike" dirty="0">
                          <a:solidFill>
                            <a:srgbClr val="000000"/>
                          </a:solidFill>
                          <a:effectLst/>
                          <a:latin typeface="Calibri" panose="020F0502020204030204" pitchFamily="34" charset="0"/>
                        </a:rPr>
                        <a:t> </a:t>
                      </a:r>
                    </a:p>
                  </a:txBody>
                  <a:tcPr marL="18288" marR="18288" marT="18288" marB="18288" anchor="ctr">
                    <a:lnL>
                      <a:noFill/>
                    </a:lnL>
                    <a:lnR>
                      <a:noFill/>
                    </a:lnR>
                    <a:lnT>
                      <a:noFill/>
                    </a:lnT>
                    <a:lnB>
                      <a:noFill/>
                    </a:lnB>
                    <a:solidFill>
                      <a:srgbClr val="A9D08E"/>
                    </a:solidFill>
                  </a:tcPr>
                </a:tc>
                <a:tc>
                  <a:txBody>
                    <a:bodyPr/>
                    <a:lstStyle/>
                    <a:p>
                      <a:pPr fontAlgn="b"/>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18288" marR="18288" marT="18288" marB="18288" anchor="ctr">
                    <a:lnL>
                      <a:noFill/>
                    </a:lnL>
                    <a:lnR>
                      <a:noFill/>
                    </a:lnR>
                    <a:lnT>
                      <a:noFill/>
                    </a:lnT>
                    <a:lnB>
                      <a:noFill/>
                    </a:lnB>
                    <a:solidFill>
                      <a:srgbClr val="FFFFFF"/>
                    </a:solidFill>
                  </a:tcPr>
                </a:tc>
                <a:tc>
                  <a:txBody>
                    <a:bodyPr/>
                    <a:lstStyle/>
                    <a:p>
                      <a:pPr fontAlgn="b"/>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18288" marR="18288" marT="18288" marB="18288" anchor="ctr">
                    <a:lnL>
                      <a:noFill/>
                    </a:lnL>
                    <a:lnR>
                      <a:noFill/>
                    </a:lnR>
                    <a:lnT>
                      <a:noFill/>
                    </a:lnT>
                    <a:lnB>
                      <a:noFill/>
                    </a:lnB>
                    <a:solidFill>
                      <a:srgbClr val="FFFFFF"/>
                    </a:solidFill>
                  </a:tcPr>
                </a:tc>
                <a:extLst>
                  <a:ext uri="{0D108BD9-81ED-4DB2-BD59-A6C34878D82A}">
                    <a16:rowId xmlns:a16="http://schemas.microsoft.com/office/drawing/2014/main" val="298829262"/>
                  </a:ext>
                </a:extLst>
              </a:tr>
              <a:tr h="288949">
                <a:tc>
                  <a:txBody>
                    <a:bodyPr/>
                    <a:lstStyle/>
                    <a:p>
                      <a:pPr fontAlgn="b"/>
                      <a:r>
                        <a:rPr lang="en-US" sz="1200" b="1" i="0" u="none" strike="noStrike">
                          <a:solidFill>
                            <a:srgbClr val="000000"/>
                          </a:solidFill>
                          <a:effectLst/>
                          <a:latin typeface="Calibri" panose="020F0502020204030204" pitchFamily="34" charset="0"/>
                        </a:rPr>
                        <a:t>Disapproval percentage</a:t>
                      </a:r>
                    </a:p>
                  </a:txBody>
                  <a:tcPr marL="18288" marR="18288" marT="18288" marB="18288" anchor="ctr">
                    <a:lnL>
                      <a:noFill/>
                    </a:lnL>
                    <a:lnR>
                      <a:noFill/>
                    </a:lnR>
                    <a:lnT>
                      <a:noFill/>
                    </a:lnT>
                    <a:lnB>
                      <a:noFill/>
                    </a:lnB>
                    <a:solidFill>
                      <a:srgbClr val="FFFFFF"/>
                    </a:solidFill>
                  </a:tcPr>
                </a:tc>
                <a:tc>
                  <a:txBody>
                    <a:bodyPr/>
                    <a:lstStyle/>
                    <a:p>
                      <a:pPr algn="r" fontAlgn="b"/>
                      <a:r>
                        <a:rPr lang="en-US" sz="1200" b="0" i="0" u="none" strike="noStrike">
                          <a:solidFill>
                            <a:srgbClr val="000000"/>
                          </a:solidFill>
                          <a:effectLst/>
                          <a:latin typeface="Calibri" panose="020F0502020204030204" pitchFamily="34" charset="0"/>
                        </a:rPr>
                        <a:t>5.24%</a:t>
                      </a:r>
                    </a:p>
                  </a:txBody>
                  <a:tcPr marL="18288" marR="18288" marT="18288" marB="18288" anchor="ctr">
                    <a:lnL>
                      <a:noFill/>
                    </a:lnL>
                    <a:lnR>
                      <a:noFill/>
                    </a:lnR>
                    <a:lnT>
                      <a:noFill/>
                    </a:lnT>
                    <a:lnB>
                      <a:noFill/>
                    </a:lnB>
                    <a:solidFill>
                      <a:srgbClr val="FFFFFF"/>
                    </a:solidFill>
                  </a:tcPr>
                </a:tc>
                <a:tc>
                  <a:txBody>
                    <a:bodyPr/>
                    <a:lstStyle/>
                    <a:p>
                      <a:pPr algn="r" fontAlgn="b"/>
                      <a:r>
                        <a:rPr lang="en-US" sz="1200" b="0" i="0" u="none" strike="noStrike">
                          <a:solidFill>
                            <a:srgbClr val="000000"/>
                          </a:solidFill>
                          <a:effectLst/>
                          <a:latin typeface="Calibri" panose="020F0502020204030204" pitchFamily="34" charset="0"/>
                        </a:rPr>
                        <a:t>11.83%</a:t>
                      </a:r>
                    </a:p>
                  </a:txBody>
                  <a:tcPr marL="18288" marR="18288" marT="18288" marB="18288" anchor="ctr">
                    <a:lnL>
                      <a:noFill/>
                    </a:lnL>
                    <a:lnR>
                      <a:noFill/>
                    </a:lnR>
                    <a:lnT>
                      <a:noFill/>
                    </a:lnT>
                    <a:lnB>
                      <a:noFill/>
                    </a:lnB>
                    <a:solidFill>
                      <a:srgbClr val="FFFFFF"/>
                    </a:solidFill>
                  </a:tcPr>
                </a:tc>
                <a:tc>
                  <a:txBody>
                    <a:bodyPr/>
                    <a:lstStyle/>
                    <a:p>
                      <a:pPr algn="r" fontAlgn="b"/>
                      <a:r>
                        <a:rPr lang="en-US" sz="1200" b="0" i="0" u="none" strike="noStrike">
                          <a:solidFill>
                            <a:srgbClr val="000000"/>
                          </a:solidFill>
                          <a:effectLst/>
                          <a:latin typeface="Calibri" panose="020F0502020204030204" pitchFamily="34" charset="0"/>
                        </a:rPr>
                        <a:t>13.10%</a:t>
                      </a:r>
                    </a:p>
                  </a:txBody>
                  <a:tcPr marL="18288" marR="18288" marT="18288" marB="18288" anchor="ctr">
                    <a:lnL>
                      <a:noFill/>
                    </a:lnL>
                    <a:lnR>
                      <a:noFill/>
                    </a:lnR>
                    <a:lnT>
                      <a:noFill/>
                    </a:lnT>
                    <a:lnB>
                      <a:noFill/>
                    </a:lnB>
                    <a:solidFill>
                      <a:srgbClr val="FFFFFF"/>
                    </a:solidFill>
                  </a:tcPr>
                </a:tc>
                <a:tc>
                  <a:txBody>
                    <a:bodyPr/>
                    <a:lstStyle/>
                    <a:p>
                      <a:pPr algn="r" fontAlgn="b"/>
                      <a:r>
                        <a:rPr lang="en-US" sz="1200" b="0" i="0" u="none" strike="noStrike">
                          <a:solidFill>
                            <a:srgbClr val="000000"/>
                          </a:solidFill>
                          <a:effectLst/>
                          <a:latin typeface="Calibri" panose="020F0502020204030204" pitchFamily="34" charset="0"/>
                        </a:rPr>
                        <a:t>20.85%</a:t>
                      </a:r>
                    </a:p>
                  </a:txBody>
                  <a:tcPr marL="18288" marR="18288" marT="18288" marB="18288" anchor="ctr">
                    <a:lnL>
                      <a:noFill/>
                    </a:lnL>
                    <a:lnR>
                      <a:noFill/>
                    </a:lnR>
                    <a:lnT>
                      <a:noFill/>
                    </a:lnT>
                    <a:lnB>
                      <a:noFill/>
                    </a:lnB>
                    <a:solidFill>
                      <a:srgbClr val="FFFFFF"/>
                    </a:solidFill>
                  </a:tcPr>
                </a:tc>
                <a:tc>
                  <a:txBody>
                    <a:bodyPr/>
                    <a:lstStyle/>
                    <a:p>
                      <a:pPr fontAlgn="b"/>
                      <a:br>
                        <a:rPr lang="en-US" sz="1200" b="0" i="0" u="none" strike="noStrike">
                          <a:solidFill>
                            <a:srgbClr val="000000"/>
                          </a:solidFill>
                          <a:effectLst/>
                          <a:latin typeface="Calibri" panose="020F0502020204030204" pitchFamily="34" charset="0"/>
                        </a:rPr>
                      </a:br>
                      <a:endParaRPr lang="en-US" sz="1200" b="0" i="0" u="none" strike="noStrike">
                        <a:solidFill>
                          <a:srgbClr val="000000"/>
                        </a:solidFill>
                        <a:effectLst/>
                        <a:latin typeface="Calibri" panose="020F0502020204030204" pitchFamily="34" charset="0"/>
                      </a:endParaRPr>
                    </a:p>
                  </a:txBody>
                  <a:tcPr marL="18288" marR="18288" marT="18288" marB="18288" anchor="ctr">
                    <a:lnL>
                      <a:noFill/>
                    </a:lnL>
                    <a:lnR>
                      <a:noFill/>
                    </a:lnR>
                    <a:lnT>
                      <a:noFill/>
                    </a:lnT>
                    <a:lnB>
                      <a:noFill/>
                    </a:lnB>
                    <a:solidFill>
                      <a:srgbClr val="FFFFFF"/>
                    </a:solidFill>
                  </a:tcPr>
                </a:tc>
                <a:tc>
                  <a:txBody>
                    <a:bodyPr/>
                    <a:lstStyle/>
                    <a:p>
                      <a:pPr fontAlgn="b"/>
                      <a:br>
                        <a:rPr lang="en-US" sz="1200" b="0" i="0" u="none" strike="noStrike">
                          <a:solidFill>
                            <a:srgbClr val="000000"/>
                          </a:solidFill>
                          <a:effectLst/>
                          <a:latin typeface="Calibri" panose="020F0502020204030204" pitchFamily="34" charset="0"/>
                        </a:rPr>
                      </a:br>
                      <a:endParaRPr lang="en-US" sz="1200" b="0" i="0" u="none" strike="noStrike">
                        <a:solidFill>
                          <a:srgbClr val="000000"/>
                        </a:solidFill>
                        <a:effectLst/>
                        <a:latin typeface="Calibri" panose="020F0502020204030204" pitchFamily="34" charset="0"/>
                      </a:endParaRPr>
                    </a:p>
                  </a:txBody>
                  <a:tcPr marL="18288" marR="18288" marT="18288" marB="18288" anchor="ctr">
                    <a:lnL>
                      <a:noFill/>
                    </a:lnL>
                    <a:lnR>
                      <a:noFill/>
                    </a:lnR>
                    <a:lnT>
                      <a:noFill/>
                    </a:lnT>
                    <a:lnB>
                      <a:noFill/>
                    </a:lnB>
                    <a:solidFill>
                      <a:srgbClr val="FFFFFF"/>
                    </a:solidFill>
                  </a:tcPr>
                </a:tc>
                <a:tc>
                  <a:txBody>
                    <a:bodyPr/>
                    <a:lstStyle/>
                    <a:p>
                      <a:pPr fontAlgn="b"/>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18288" marR="18288" marT="18288" marB="18288" anchor="ctr">
                    <a:lnL>
                      <a:noFill/>
                    </a:lnL>
                    <a:lnR>
                      <a:noFill/>
                    </a:lnR>
                    <a:lnT>
                      <a:noFill/>
                    </a:lnT>
                    <a:lnB>
                      <a:noFill/>
                    </a:lnB>
                    <a:solidFill>
                      <a:srgbClr val="FFFFFF"/>
                    </a:solidFill>
                  </a:tcPr>
                </a:tc>
                <a:extLst>
                  <a:ext uri="{0D108BD9-81ED-4DB2-BD59-A6C34878D82A}">
                    <a16:rowId xmlns:a16="http://schemas.microsoft.com/office/drawing/2014/main" val="3048686219"/>
                  </a:ext>
                </a:extLst>
              </a:tr>
              <a:tr h="288949">
                <a:tc>
                  <a:txBody>
                    <a:bodyPr/>
                    <a:lstStyle/>
                    <a:p>
                      <a:pPr fontAlgn="b"/>
                      <a:r>
                        <a:rPr lang="en-US" sz="1200" b="1" i="0" u="none" strike="noStrike">
                          <a:solidFill>
                            <a:srgbClr val="000000"/>
                          </a:solidFill>
                          <a:effectLst/>
                          <a:latin typeface="Calibri" panose="020F0502020204030204" pitchFamily="34" charset="0"/>
                        </a:rPr>
                        <a:t>Abstain percentage (&lt;30%)</a:t>
                      </a:r>
                    </a:p>
                  </a:txBody>
                  <a:tcPr marL="18288" marR="18288" marT="18288" marB="18288" anchor="ctr">
                    <a:lnL>
                      <a:noFill/>
                    </a:lnL>
                    <a:lnR>
                      <a:noFill/>
                    </a:lnR>
                    <a:lnT>
                      <a:noFill/>
                    </a:lnT>
                    <a:lnB>
                      <a:noFill/>
                    </a:lnB>
                    <a:solidFill>
                      <a:srgbClr val="FFFFFF"/>
                    </a:solidFill>
                  </a:tcPr>
                </a:tc>
                <a:tc>
                  <a:txBody>
                    <a:bodyPr/>
                    <a:lstStyle/>
                    <a:p>
                      <a:pPr algn="r" fontAlgn="b"/>
                      <a:r>
                        <a:rPr lang="en-US" sz="1200" b="0" i="0" u="none" strike="noStrike">
                          <a:solidFill>
                            <a:srgbClr val="000000"/>
                          </a:solidFill>
                          <a:effectLst/>
                          <a:latin typeface="Calibri" panose="020F0502020204030204" pitchFamily="34" charset="0"/>
                        </a:rPr>
                        <a:t>7.29%</a:t>
                      </a:r>
                    </a:p>
                  </a:txBody>
                  <a:tcPr marL="18288" marR="18288" marT="18288" marB="18288" anchor="ctr">
                    <a:lnL>
                      <a:noFill/>
                    </a:lnL>
                    <a:lnR>
                      <a:noFill/>
                    </a:lnR>
                    <a:lnT>
                      <a:noFill/>
                    </a:lnT>
                    <a:lnB>
                      <a:noFill/>
                    </a:lnB>
                    <a:solidFill>
                      <a:srgbClr val="E2EFDA"/>
                    </a:solidFill>
                  </a:tcPr>
                </a:tc>
                <a:tc>
                  <a:txBody>
                    <a:bodyPr/>
                    <a:lstStyle/>
                    <a:p>
                      <a:pPr algn="r" fontAlgn="b"/>
                      <a:r>
                        <a:rPr lang="en-US" sz="1200" b="0" i="0" u="none" strike="noStrike">
                          <a:solidFill>
                            <a:srgbClr val="000000"/>
                          </a:solidFill>
                          <a:effectLst/>
                          <a:latin typeface="Calibri" panose="020F0502020204030204" pitchFamily="34" charset="0"/>
                        </a:rPr>
                        <a:t>7.60%</a:t>
                      </a:r>
                    </a:p>
                  </a:txBody>
                  <a:tcPr marL="18288" marR="18288" marT="18288" marB="18288" anchor="ctr">
                    <a:lnL>
                      <a:noFill/>
                    </a:lnL>
                    <a:lnR>
                      <a:noFill/>
                    </a:lnR>
                    <a:lnT>
                      <a:noFill/>
                    </a:lnT>
                    <a:lnB>
                      <a:noFill/>
                    </a:lnB>
                    <a:solidFill>
                      <a:srgbClr val="E2EFDA"/>
                    </a:solidFill>
                  </a:tcPr>
                </a:tc>
                <a:tc>
                  <a:txBody>
                    <a:bodyPr/>
                    <a:lstStyle/>
                    <a:p>
                      <a:pPr algn="r" fontAlgn="b"/>
                      <a:r>
                        <a:rPr lang="en-US" sz="1200" b="0" i="0" u="none" strike="noStrike">
                          <a:solidFill>
                            <a:srgbClr val="000000"/>
                          </a:solidFill>
                          <a:effectLst/>
                          <a:latin typeface="Calibri" panose="020F0502020204030204" pitchFamily="34" charset="0"/>
                        </a:rPr>
                        <a:t>8.51%</a:t>
                      </a:r>
                    </a:p>
                  </a:txBody>
                  <a:tcPr marL="18288" marR="18288" marT="18288" marB="18288" anchor="ctr">
                    <a:lnL>
                      <a:noFill/>
                    </a:lnL>
                    <a:lnR>
                      <a:noFill/>
                    </a:lnR>
                    <a:lnT>
                      <a:noFill/>
                    </a:lnT>
                    <a:lnB>
                      <a:noFill/>
                    </a:lnB>
                    <a:solidFill>
                      <a:srgbClr val="E2EFDA"/>
                    </a:solidFill>
                  </a:tcPr>
                </a:tc>
                <a:tc>
                  <a:txBody>
                    <a:bodyPr/>
                    <a:lstStyle/>
                    <a:p>
                      <a:pPr algn="r" fontAlgn="b"/>
                      <a:r>
                        <a:rPr lang="en-US" sz="1200" b="0" i="0" u="none" strike="noStrike">
                          <a:solidFill>
                            <a:srgbClr val="000000"/>
                          </a:solidFill>
                          <a:effectLst/>
                          <a:latin typeface="Calibri" panose="020F0502020204030204" pitchFamily="34" charset="0"/>
                        </a:rPr>
                        <a:t>8.81%</a:t>
                      </a:r>
                    </a:p>
                  </a:txBody>
                  <a:tcPr marL="18288" marR="18288" marT="18288" marB="18288" anchor="ctr">
                    <a:lnL>
                      <a:noFill/>
                    </a:lnL>
                    <a:lnR>
                      <a:noFill/>
                    </a:lnR>
                    <a:lnT>
                      <a:noFill/>
                    </a:lnT>
                    <a:lnB>
                      <a:noFill/>
                    </a:lnB>
                    <a:solidFill>
                      <a:srgbClr val="E2EFDA"/>
                    </a:solidFill>
                  </a:tcPr>
                </a:tc>
                <a:tc>
                  <a:txBody>
                    <a:bodyPr/>
                    <a:lstStyle/>
                    <a:p>
                      <a:pPr fontAlgn="b"/>
                      <a:r>
                        <a:rPr lang="en-US" sz="1200" b="0" i="0" u="none" strike="noStrike">
                          <a:solidFill>
                            <a:srgbClr val="000000"/>
                          </a:solidFill>
                          <a:effectLst/>
                          <a:latin typeface="Calibri" panose="020F0502020204030204" pitchFamily="34" charset="0"/>
                        </a:rPr>
                        <a:t> </a:t>
                      </a:r>
                    </a:p>
                  </a:txBody>
                  <a:tcPr marL="18288" marR="18288" marT="18288" marB="18288" anchor="ctr">
                    <a:lnL>
                      <a:noFill/>
                    </a:lnL>
                    <a:lnR>
                      <a:noFill/>
                    </a:lnR>
                    <a:lnT>
                      <a:noFill/>
                    </a:lnT>
                    <a:lnB>
                      <a:noFill/>
                    </a:lnB>
                    <a:solidFill>
                      <a:srgbClr val="E2EFDA"/>
                    </a:solidFill>
                  </a:tcPr>
                </a:tc>
                <a:tc>
                  <a:txBody>
                    <a:bodyPr/>
                    <a:lstStyle/>
                    <a:p>
                      <a:pPr fontAlgn="b"/>
                      <a:br>
                        <a:rPr lang="en-US" sz="1200" b="0" i="0" u="none" strike="noStrike">
                          <a:solidFill>
                            <a:srgbClr val="000000"/>
                          </a:solidFill>
                          <a:effectLst/>
                          <a:latin typeface="Calibri" panose="020F0502020204030204" pitchFamily="34" charset="0"/>
                        </a:rPr>
                      </a:br>
                      <a:endParaRPr lang="en-US" sz="1200" b="0" i="0" u="none" strike="noStrike">
                        <a:solidFill>
                          <a:srgbClr val="000000"/>
                        </a:solidFill>
                        <a:effectLst/>
                        <a:latin typeface="Calibri" panose="020F0502020204030204" pitchFamily="34" charset="0"/>
                      </a:endParaRPr>
                    </a:p>
                  </a:txBody>
                  <a:tcPr marL="18288" marR="18288" marT="18288" marB="18288" anchor="ctr">
                    <a:lnL>
                      <a:noFill/>
                    </a:lnL>
                    <a:lnR>
                      <a:noFill/>
                    </a:lnR>
                    <a:lnT>
                      <a:noFill/>
                    </a:lnT>
                    <a:lnB>
                      <a:noFill/>
                    </a:lnB>
                    <a:solidFill>
                      <a:srgbClr val="FFFFFF"/>
                    </a:solidFill>
                  </a:tcPr>
                </a:tc>
                <a:tc>
                  <a:txBody>
                    <a:bodyPr/>
                    <a:lstStyle/>
                    <a:p>
                      <a:pPr fontAlgn="b"/>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18288" marR="18288" marT="18288" marB="18288" anchor="ctr">
                    <a:lnL>
                      <a:noFill/>
                    </a:lnL>
                    <a:lnR>
                      <a:noFill/>
                    </a:lnR>
                    <a:lnT>
                      <a:noFill/>
                    </a:lnT>
                    <a:lnB>
                      <a:noFill/>
                    </a:lnB>
                    <a:solidFill>
                      <a:srgbClr val="FFFFFF"/>
                    </a:solidFill>
                  </a:tcPr>
                </a:tc>
                <a:extLst>
                  <a:ext uri="{0D108BD9-81ED-4DB2-BD59-A6C34878D82A}">
                    <a16:rowId xmlns:a16="http://schemas.microsoft.com/office/drawing/2014/main" val="810328531"/>
                  </a:ext>
                </a:extLst>
              </a:tr>
              <a:tr h="288949">
                <a:tc>
                  <a:txBody>
                    <a:bodyPr/>
                    <a:lstStyle/>
                    <a:p>
                      <a:pPr fontAlgn="b"/>
                      <a:r>
                        <a:rPr lang="en-US" sz="1200" b="1" i="0" u="none" strike="noStrike">
                          <a:solidFill>
                            <a:srgbClr val="000000"/>
                          </a:solidFill>
                          <a:effectLst/>
                          <a:latin typeface="Calibri" panose="020F0502020204030204" pitchFamily="34" charset="0"/>
                        </a:rPr>
                        <a:t>Pool = Voters - Ex-officio</a:t>
                      </a:r>
                    </a:p>
                  </a:txBody>
                  <a:tcPr marL="18288" marR="18288" marT="18288" marB="18288" anchor="ctr">
                    <a:lnL>
                      <a:noFill/>
                    </a:lnL>
                    <a:lnR>
                      <a:noFill/>
                    </a:lnR>
                    <a:lnT>
                      <a:noFill/>
                    </a:lnT>
                    <a:lnB>
                      <a:noFill/>
                    </a:lnB>
                    <a:solidFill>
                      <a:srgbClr val="FFFFFF"/>
                    </a:solidFill>
                  </a:tcPr>
                </a:tc>
                <a:tc>
                  <a:txBody>
                    <a:bodyPr/>
                    <a:lstStyle/>
                    <a:p>
                      <a:pPr algn="r" fontAlgn="b"/>
                      <a:r>
                        <a:rPr lang="en-US" sz="1200" b="0" i="0" u="none" strike="noStrike">
                          <a:solidFill>
                            <a:srgbClr val="000000"/>
                          </a:solidFill>
                          <a:effectLst/>
                          <a:latin typeface="Calibri" panose="020F0502020204030204" pitchFamily="34" charset="0"/>
                        </a:rPr>
                        <a:t>329</a:t>
                      </a:r>
                    </a:p>
                  </a:txBody>
                  <a:tcPr marL="18288" marR="18288" marT="18288" marB="18288" anchor="ctr">
                    <a:lnL>
                      <a:noFill/>
                    </a:lnL>
                    <a:lnR>
                      <a:noFill/>
                    </a:lnR>
                    <a:lnT>
                      <a:noFill/>
                    </a:lnT>
                    <a:lnB>
                      <a:noFill/>
                    </a:lnB>
                    <a:solidFill>
                      <a:srgbClr val="FFFFFF"/>
                    </a:solidFill>
                  </a:tcPr>
                </a:tc>
                <a:tc>
                  <a:txBody>
                    <a:bodyPr/>
                    <a:lstStyle/>
                    <a:p>
                      <a:pPr algn="r" fontAlgn="b"/>
                      <a:r>
                        <a:rPr lang="en-US" sz="1200" b="0" i="0" u="none" strike="noStrike">
                          <a:solidFill>
                            <a:srgbClr val="000000"/>
                          </a:solidFill>
                          <a:effectLst/>
                          <a:latin typeface="Calibri" panose="020F0502020204030204" pitchFamily="34" charset="0"/>
                        </a:rPr>
                        <a:t>329</a:t>
                      </a:r>
                    </a:p>
                  </a:txBody>
                  <a:tcPr marL="18288" marR="18288" marT="18288" marB="18288" anchor="ctr">
                    <a:lnL>
                      <a:noFill/>
                    </a:lnL>
                    <a:lnR>
                      <a:noFill/>
                    </a:lnR>
                    <a:lnT>
                      <a:noFill/>
                    </a:lnT>
                    <a:lnB>
                      <a:noFill/>
                    </a:lnB>
                    <a:solidFill>
                      <a:srgbClr val="FFFFFF"/>
                    </a:solidFill>
                  </a:tcPr>
                </a:tc>
                <a:tc>
                  <a:txBody>
                    <a:bodyPr/>
                    <a:lstStyle/>
                    <a:p>
                      <a:pPr algn="r" fontAlgn="b"/>
                      <a:r>
                        <a:rPr lang="en-US" sz="1200" b="0" i="0" u="none" strike="noStrike">
                          <a:solidFill>
                            <a:srgbClr val="000000"/>
                          </a:solidFill>
                          <a:effectLst/>
                          <a:latin typeface="Calibri" panose="020F0502020204030204" pitchFamily="34" charset="0"/>
                        </a:rPr>
                        <a:t>329</a:t>
                      </a:r>
                    </a:p>
                  </a:txBody>
                  <a:tcPr marL="18288" marR="18288" marT="18288" marB="18288" anchor="ctr">
                    <a:lnL>
                      <a:noFill/>
                    </a:lnL>
                    <a:lnR>
                      <a:noFill/>
                    </a:lnR>
                    <a:lnT>
                      <a:noFill/>
                    </a:lnT>
                    <a:lnB>
                      <a:noFill/>
                    </a:lnB>
                    <a:solidFill>
                      <a:srgbClr val="FFFFFF"/>
                    </a:solidFill>
                  </a:tcPr>
                </a:tc>
                <a:tc>
                  <a:txBody>
                    <a:bodyPr/>
                    <a:lstStyle/>
                    <a:p>
                      <a:pPr algn="r" fontAlgn="b"/>
                      <a:r>
                        <a:rPr lang="en-US" sz="1200" b="0" i="0" u="none" strike="noStrike">
                          <a:solidFill>
                            <a:srgbClr val="000000"/>
                          </a:solidFill>
                          <a:effectLst/>
                          <a:latin typeface="Calibri" panose="020F0502020204030204" pitchFamily="34" charset="0"/>
                        </a:rPr>
                        <a:t>329</a:t>
                      </a:r>
                    </a:p>
                  </a:txBody>
                  <a:tcPr marL="18288" marR="18288" marT="18288" marB="18288" anchor="ctr">
                    <a:lnL>
                      <a:noFill/>
                    </a:lnL>
                    <a:lnR>
                      <a:noFill/>
                    </a:lnR>
                    <a:lnT>
                      <a:noFill/>
                    </a:lnT>
                    <a:lnB>
                      <a:noFill/>
                    </a:lnB>
                    <a:solidFill>
                      <a:srgbClr val="FFFFFF"/>
                    </a:solidFill>
                  </a:tcPr>
                </a:tc>
                <a:tc>
                  <a:txBody>
                    <a:bodyPr/>
                    <a:lstStyle/>
                    <a:p>
                      <a:pPr fontAlgn="b"/>
                      <a:br>
                        <a:rPr lang="en-US" sz="1200" b="0" i="0" u="none" strike="noStrike">
                          <a:solidFill>
                            <a:srgbClr val="000000"/>
                          </a:solidFill>
                          <a:effectLst/>
                          <a:latin typeface="Calibri" panose="020F0502020204030204" pitchFamily="34" charset="0"/>
                        </a:rPr>
                      </a:br>
                      <a:endParaRPr lang="en-US" sz="1200" b="0" i="0" u="none" strike="noStrike">
                        <a:solidFill>
                          <a:srgbClr val="000000"/>
                        </a:solidFill>
                        <a:effectLst/>
                        <a:latin typeface="Calibri" panose="020F0502020204030204" pitchFamily="34" charset="0"/>
                      </a:endParaRPr>
                    </a:p>
                  </a:txBody>
                  <a:tcPr marL="18288" marR="18288" marT="18288" marB="18288" anchor="ctr">
                    <a:lnL>
                      <a:noFill/>
                    </a:lnL>
                    <a:lnR>
                      <a:noFill/>
                    </a:lnR>
                    <a:lnT>
                      <a:noFill/>
                    </a:lnT>
                    <a:lnB>
                      <a:noFill/>
                    </a:lnB>
                    <a:solidFill>
                      <a:srgbClr val="FFFFFF"/>
                    </a:solidFill>
                  </a:tcPr>
                </a:tc>
                <a:tc>
                  <a:txBody>
                    <a:bodyPr/>
                    <a:lstStyle/>
                    <a:p>
                      <a:pPr fontAlgn="b"/>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18288" marR="18288" marT="18288" marB="18288" anchor="ctr">
                    <a:lnL>
                      <a:noFill/>
                    </a:lnL>
                    <a:lnR>
                      <a:noFill/>
                    </a:lnR>
                    <a:lnT>
                      <a:noFill/>
                    </a:lnT>
                    <a:lnB>
                      <a:noFill/>
                    </a:lnB>
                    <a:solidFill>
                      <a:srgbClr val="FFFFFF"/>
                    </a:solidFill>
                  </a:tcPr>
                </a:tc>
                <a:tc>
                  <a:txBody>
                    <a:bodyPr/>
                    <a:lstStyle/>
                    <a:p>
                      <a:pPr fontAlgn="b"/>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18288" marR="18288" marT="18288" marB="18288" anchor="ctr">
                    <a:lnL>
                      <a:noFill/>
                    </a:lnL>
                    <a:lnR>
                      <a:noFill/>
                    </a:lnR>
                    <a:lnT>
                      <a:noFill/>
                    </a:lnT>
                    <a:lnB>
                      <a:noFill/>
                    </a:lnB>
                    <a:solidFill>
                      <a:srgbClr val="FFFFFF"/>
                    </a:solidFill>
                  </a:tcPr>
                </a:tc>
                <a:extLst>
                  <a:ext uri="{0D108BD9-81ED-4DB2-BD59-A6C34878D82A}">
                    <a16:rowId xmlns:a16="http://schemas.microsoft.com/office/drawing/2014/main" val="1684257372"/>
                  </a:ext>
                </a:extLst>
              </a:tr>
              <a:tr h="288949">
                <a:tc>
                  <a:txBody>
                    <a:bodyPr/>
                    <a:lstStyle/>
                    <a:p>
                      <a:pPr fontAlgn="b"/>
                      <a:r>
                        <a:rPr lang="en-US" sz="1200" b="1" i="0" u="none" strike="noStrike">
                          <a:solidFill>
                            <a:srgbClr val="000000"/>
                          </a:solidFill>
                          <a:effectLst/>
                          <a:latin typeface="Calibri" panose="020F0502020204030204" pitchFamily="34" charset="0"/>
                        </a:rPr>
                        <a:t>Return rate (&gt;50%)</a:t>
                      </a:r>
                    </a:p>
                  </a:txBody>
                  <a:tcPr marL="18288" marR="18288" marT="18288" marB="18288" anchor="ctr">
                    <a:lnL>
                      <a:noFill/>
                    </a:lnL>
                    <a:lnR>
                      <a:noFill/>
                    </a:lnR>
                    <a:lnT>
                      <a:noFill/>
                    </a:lnT>
                    <a:lnB>
                      <a:noFill/>
                    </a:lnB>
                    <a:solidFill>
                      <a:srgbClr val="FFFFFF"/>
                    </a:solidFill>
                  </a:tcPr>
                </a:tc>
                <a:tc>
                  <a:txBody>
                    <a:bodyPr/>
                    <a:lstStyle/>
                    <a:p>
                      <a:pPr algn="r" fontAlgn="b"/>
                      <a:r>
                        <a:rPr lang="en-US" sz="1200" b="0" i="0" u="none" strike="noStrike">
                          <a:solidFill>
                            <a:srgbClr val="000000"/>
                          </a:solidFill>
                          <a:effectLst/>
                          <a:latin typeface="Calibri" panose="020F0502020204030204" pitchFamily="34" charset="0"/>
                        </a:rPr>
                        <a:t>90.58%</a:t>
                      </a:r>
                    </a:p>
                  </a:txBody>
                  <a:tcPr marL="18288" marR="18288" marT="18288" marB="18288" anchor="ctr">
                    <a:lnL>
                      <a:noFill/>
                    </a:lnL>
                    <a:lnR>
                      <a:noFill/>
                    </a:lnR>
                    <a:lnT>
                      <a:noFill/>
                    </a:lnT>
                    <a:lnB>
                      <a:noFill/>
                    </a:lnB>
                    <a:solidFill>
                      <a:srgbClr val="E2EFDA"/>
                    </a:solidFill>
                  </a:tcPr>
                </a:tc>
                <a:tc>
                  <a:txBody>
                    <a:bodyPr/>
                    <a:lstStyle/>
                    <a:p>
                      <a:pPr algn="r" fontAlgn="b"/>
                      <a:r>
                        <a:rPr lang="en-US" sz="1200" b="0" i="0" u="none" strike="noStrike">
                          <a:solidFill>
                            <a:srgbClr val="000000"/>
                          </a:solidFill>
                          <a:effectLst/>
                          <a:latin typeface="Calibri" panose="020F0502020204030204" pitchFamily="34" charset="0"/>
                        </a:rPr>
                        <a:t>90.27%</a:t>
                      </a:r>
                    </a:p>
                  </a:txBody>
                  <a:tcPr marL="18288" marR="18288" marT="18288" marB="18288" anchor="ctr">
                    <a:lnL>
                      <a:noFill/>
                    </a:lnL>
                    <a:lnR>
                      <a:noFill/>
                    </a:lnR>
                    <a:lnT>
                      <a:noFill/>
                    </a:lnT>
                    <a:lnB>
                      <a:noFill/>
                    </a:lnB>
                    <a:solidFill>
                      <a:srgbClr val="E2EFDA"/>
                    </a:solidFill>
                  </a:tcPr>
                </a:tc>
                <a:tc>
                  <a:txBody>
                    <a:bodyPr/>
                    <a:lstStyle/>
                    <a:p>
                      <a:pPr algn="r" fontAlgn="b"/>
                      <a:r>
                        <a:rPr lang="en-US" sz="1200" b="0" i="0" u="none" strike="noStrike">
                          <a:solidFill>
                            <a:srgbClr val="000000"/>
                          </a:solidFill>
                          <a:effectLst/>
                          <a:latin typeface="Calibri" panose="020F0502020204030204" pitchFamily="34" charset="0"/>
                        </a:rPr>
                        <a:t>87.88%</a:t>
                      </a:r>
                    </a:p>
                  </a:txBody>
                  <a:tcPr marL="18288" marR="18288" marT="18288" marB="18288" anchor="ctr">
                    <a:lnL>
                      <a:noFill/>
                    </a:lnL>
                    <a:lnR>
                      <a:noFill/>
                    </a:lnR>
                    <a:lnT>
                      <a:noFill/>
                    </a:lnT>
                    <a:lnB>
                      <a:noFill/>
                    </a:lnB>
                    <a:solidFill>
                      <a:srgbClr val="E2EFDA"/>
                    </a:solidFill>
                  </a:tcPr>
                </a:tc>
                <a:tc>
                  <a:txBody>
                    <a:bodyPr/>
                    <a:lstStyle/>
                    <a:p>
                      <a:pPr algn="r" fontAlgn="b"/>
                      <a:r>
                        <a:rPr lang="en-US" sz="1200" b="0" i="0" u="none" strike="noStrike">
                          <a:solidFill>
                            <a:srgbClr val="000000"/>
                          </a:solidFill>
                          <a:effectLst/>
                          <a:latin typeface="Calibri" panose="020F0502020204030204" pitchFamily="34" charset="0"/>
                        </a:rPr>
                        <a:t>83.94%</a:t>
                      </a:r>
                    </a:p>
                  </a:txBody>
                  <a:tcPr marL="18288" marR="18288" marT="18288" marB="18288" anchor="ctr">
                    <a:lnL>
                      <a:noFill/>
                    </a:lnL>
                    <a:lnR>
                      <a:noFill/>
                    </a:lnR>
                    <a:lnT>
                      <a:noFill/>
                    </a:lnT>
                    <a:lnB>
                      <a:noFill/>
                    </a:lnB>
                    <a:solidFill>
                      <a:srgbClr val="E2EFDA"/>
                    </a:solidFill>
                  </a:tcPr>
                </a:tc>
                <a:tc>
                  <a:txBody>
                    <a:bodyPr/>
                    <a:lstStyle/>
                    <a:p>
                      <a:pPr fontAlgn="b"/>
                      <a:r>
                        <a:rPr lang="en-US" sz="1200" b="0" i="0" u="none" strike="noStrike">
                          <a:solidFill>
                            <a:srgbClr val="000000"/>
                          </a:solidFill>
                          <a:effectLst/>
                          <a:latin typeface="Calibri" panose="020F0502020204030204" pitchFamily="34" charset="0"/>
                        </a:rPr>
                        <a:t> </a:t>
                      </a:r>
                    </a:p>
                  </a:txBody>
                  <a:tcPr marL="18288" marR="18288" marT="18288" marB="18288" anchor="ctr">
                    <a:lnL>
                      <a:noFill/>
                    </a:lnL>
                    <a:lnR>
                      <a:noFill/>
                    </a:lnR>
                    <a:lnT>
                      <a:noFill/>
                    </a:lnT>
                    <a:lnB>
                      <a:noFill/>
                    </a:lnB>
                    <a:solidFill>
                      <a:srgbClr val="E2EFDA"/>
                    </a:solidFill>
                  </a:tcPr>
                </a:tc>
                <a:tc>
                  <a:txBody>
                    <a:bodyPr/>
                    <a:lstStyle/>
                    <a:p>
                      <a:pPr fontAlgn="b"/>
                      <a:br>
                        <a:rPr lang="en-US" sz="1200" b="0" i="0" u="none" strike="noStrike">
                          <a:solidFill>
                            <a:srgbClr val="000000"/>
                          </a:solidFill>
                          <a:effectLst/>
                          <a:latin typeface="Calibri" panose="020F0502020204030204" pitchFamily="34" charset="0"/>
                        </a:rPr>
                      </a:br>
                      <a:endParaRPr lang="en-US" sz="1200" b="0" i="0" u="none" strike="noStrike">
                        <a:solidFill>
                          <a:srgbClr val="000000"/>
                        </a:solidFill>
                        <a:effectLst/>
                        <a:latin typeface="Calibri" panose="020F0502020204030204" pitchFamily="34" charset="0"/>
                      </a:endParaRPr>
                    </a:p>
                  </a:txBody>
                  <a:tcPr marL="18288" marR="18288" marT="18288" marB="18288" anchor="ctr">
                    <a:lnL>
                      <a:noFill/>
                    </a:lnL>
                    <a:lnR>
                      <a:noFill/>
                    </a:lnR>
                    <a:lnT>
                      <a:noFill/>
                    </a:lnT>
                    <a:lnB>
                      <a:noFill/>
                    </a:lnB>
                    <a:solidFill>
                      <a:srgbClr val="FFFFFF"/>
                    </a:solidFill>
                  </a:tcPr>
                </a:tc>
                <a:tc>
                  <a:txBody>
                    <a:bodyPr/>
                    <a:lstStyle/>
                    <a:p>
                      <a:pPr fontAlgn="b"/>
                      <a:br>
                        <a:rPr lang="en-US" sz="1200" b="0" i="0" u="none" strike="noStrike" dirty="0">
                          <a:solidFill>
                            <a:srgbClr val="000000"/>
                          </a:solidFill>
                          <a:effectLst/>
                          <a:latin typeface="Calibri" panose="020F0502020204030204" pitchFamily="34" charset="0"/>
                        </a:rPr>
                      </a:br>
                      <a:endParaRPr lang="en-US" sz="1200" b="0" i="0" u="none" strike="noStrike" dirty="0">
                        <a:solidFill>
                          <a:srgbClr val="000000"/>
                        </a:solidFill>
                        <a:effectLst/>
                        <a:latin typeface="Calibri" panose="020F0502020204030204" pitchFamily="34" charset="0"/>
                      </a:endParaRPr>
                    </a:p>
                  </a:txBody>
                  <a:tcPr marL="18288" marR="18288" marT="18288" marB="18288" anchor="ctr">
                    <a:lnL>
                      <a:noFill/>
                    </a:lnL>
                    <a:lnR>
                      <a:noFill/>
                    </a:lnR>
                    <a:lnT>
                      <a:noFill/>
                    </a:lnT>
                    <a:lnB>
                      <a:noFill/>
                    </a:lnB>
                    <a:solidFill>
                      <a:srgbClr val="FFFFFF"/>
                    </a:solidFill>
                  </a:tcPr>
                </a:tc>
                <a:extLst>
                  <a:ext uri="{0D108BD9-81ED-4DB2-BD59-A6C34878D82A}">
                    <a16:rowId xmlns:a16="http://schemas.microsoft.com/office/drawing/2014/main" val="2810213159"/>
                  </a:ext>
                </a:extLst>
              </a:tr>
            </a:tbl>
          </a:graphicData>
        </a:graphic>
      </p:graphicFrame>
    </p:spTree>
    <p:extLst>
      <p:ext uri="{BB962C8B-B14F-4D97-AF65-F5344CB8AC3E}">
        <p14:creationId xmlns:p14="http://schemas.microsoft.com/office/powerpoint/2010/main" val="86242319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Rectangle 62">
            <a:extLst>
              <a:ext uri="{FF2B5EF4-FFF2-40B4-BE49-F238E27FC236}">
                <a16:creationId xmlns:a16="http://schemas.microsoft.com/office/drawing/2014/main" id="{86584CC9-10B2-40BB-A3F1-131186C79250}"/>
              </a:ext>
            </a:extLst>
          </p:cNvPr>
          <p:cNvSpPr/>
          <p:nvPr/>
        </p:nvSpPr>
        <p:spPr>
          <a:xfrm>
            <a:off x="8362375" y="3691972"/>
            <a:ext cx="241417" cy="24108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114" name="Rectangle 113">
            <a:extLst>
              <a:ext uri="{FF2B5EF4-FFF2-40B4-BE49-F238E27FC236}">
                <a16:creationId xmlns:a16="http://schemas.microsoft.com/office/drawing/2014/main" id="{5F80D85B-CA5D-46A1-BBCA-B1DD484CF0B5}"/>
              </a:ext>
            </a:extLst>
          </p:cNvPr>
          <p:cNvSpPr>
            <a:spLocks noChangeArrowheads="1"/>
          </p:cNvSpPr>
          <p:nvPr/>
        </p:nvSpPr>
        <p:spPr bwMode="auto">
          <a:xfrm>
            <a:off x="6838991"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107" name="Rectangle 106">
            <a:extLst>
              <a:ext uri="{FF2B5EF4-FFF2-40B4-BE49-F238E27FC236}">
                <a16:creationId xmlns:a16="http://schemas.microsoft.com/office/drawing/2014/main" id="{E7E80E61-8672-45B3-8ADF-8C71BCDAC53A}"/>
              </a:ext>
            </a:extLst>
          </p:cNvPr>
          <p:cNvSpPr>
            <a:spLocks noChangeArrowheads="1"/>
          </p:cNvSpPr>
          <p:nvPr/>
        </p:nvSpPr>
        <p:spPr bwMode="auto">
          <a:xfrm>
            <a:off x="5148839"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8" name="Rectangle 107">
            <a:extLst>
              <a:ext uri="{FF2B5EF4-FFF2-40B4-BE49-F238E27FC236}">
                <a16:creationId xmlns:a16="http://schemas.microsoft.com/office/drawing/2014/main" id="{806D1120-6CEB-4444-8E21-833EDD971B97}"/>
              </a:ext>
            </a:extLst>
          </p:cNvPr>
          <p:cNvSpPr>
            <a:spLocks noChangeArrowheads="1"/>
          </p:cNvSpPr>
          <p:nvPr/>
        </p:nvSpPr>
        <p:spPr bwMode="auto">
          <a:xfrm>
            <a:off x="3494741" y="1993287"/>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09" name="Rectangle 108">
            <a:extLst>
              <a:ext uri="{FF2B5EF4-FFF2-40B4-BE49-F238E27FC236}">
                <a16:creationId xmlns:a16="http://schemas.microsoft.com/office/drawing/2014/main" id="{B96217F6-0548-4D3B-A788-9F4D6253F8B8}"/>
              </a:ext>
            </a:extLst>
          </p:cNvPr>
          <p:cNvSpPr>
            <a:spLocks noChangeArrowheads="1"/>
          </p:cNvSpPr>
          <p:nvPr/>
        </p:nvSpPr>
        <p:spPr bwMode="auto">
          <a:xfrm>
            <a:off x="177240" y="1994059"/>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2017</a:t>
            </a:r>
          </a:p>
        </p:txBody>
      </p:sp>
      <p:sp>
        <p:nvSpPr>
          <p:cNvPr id="110" name="Rectangle 109">
            <a:extLst>
              <a:ext uri="{FF2B5EF4-FFF2-40B4-BE49-F238E27FC236}">
                <a16:creationId xmlns:a16="http://schemas.microsoft.com/office/drawing/2014/main" id="{76BC72B2-7D24-4C6D-BE05-DD73FFD7DB2D}"/>
              </a:ext>
            </a:extLst>
          </p:cNvPr>
          <p:cNvSpPr>
            <a:spLocks noChangeArrowheads="1"/>
          </p:cNvSpPr>
          <p:nvPr/>
        </p:nvSpPr>
        <p:spPr bwMode="auto">
          <a:xfrm>
            <a:off x="1829011" y="1993034"/>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2018</a:t>
            </a:r>
          </a:p>
        </p:txBody>
      </p:sp>
      <p:sp>
        <p:nvSpPr>
          <p:cNvPr id="2" name="Title 1"/>
          <p:cNvSpPr>
            <a:spLocks noGrp="1"/>
          </p:cNvSpPr>
          <p:nvPr>
            <p:ph type="title"/>
          </p:nvPr>
        </p:nvSpPr>
        <p:spPr>
          <a:xfrm>
            <a:off x="914401" y="685802"/>
            <a:ext cx="10361084" cy="485992"/>
          </a:xfrm>
        </p:spPr>
        <p:txBody>
          <a:bodyPr/>
          <a:lstStyle/>
          <a:p>
            <a:r>
              <a:rPr lang="en-US" dirty="0"/>
              <a:t>Timeline – TG progress update past LB 255 closing</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25" name="Rectangle 24"/>
          <p:cNvSpPr>
            <a:spLocks noChangeArrowheads="1"/>
          </p:cNvSpPr>
          <p:nvPr/>
        </p:nvSpPr>
        <p:spPr bwMode="auto">
          <a:xfrm>
            <a:off x="10223367"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106" name="Text Box 24">
            <a:extLst>
              <a:ext uri="{FF2B5EF4-FFF2-40B4-BE49-F238E27FC236}">
                <a16:creationId xmlns:a16="http://schemas.microsoft.com/office/drawing/2014/main" id="{FDD295FC-5B3E-40FF-9DBD-769508BBC4A6}"/>
              </a:ext>
            </a:extLst>
          </p:cNvPr>
          <p:cNvSpPr txBox="1">
            <a:spLocks noChangeArrowheads="1"/>
          </p:cNvSpPr>
          <p:nvPr/>
        </p:nvSpPr>
        <p:spPr bwMode="auto">
          <a:xfrm>
            <a:off x="747912" y="2369733"/>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112" name="Rectangle 111">
            <a:extLst>
              <a:ext uri="{FF2B5EF4-FFF2-40B4-BE49-F238E27FC236}">
                <a16:creationId xmlns:a16="http://schemas.microsoft.com/office/drawing/2014/main" id="{69DC5164-B6FD-4947-8311-D3C23314DE17}"/>
              </a:ext>
            </a:extLst>
          </p:cNvPr>
          <p:cNvSpPr/>
          <p:nvPr/>
        </p:nvSpPr>
        <p:spPr>
          <a:xfrm>
            <a:off x="263352" y="3573016"/>
            <a:ext cx="2744611" cy="230617"/>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113" name="Rectangle 112">
            <a:extLst>
              <a:ext uri="{FF2B5EF4-FFF2-40B4-BE49-F238E27FC236}">
                <a16:creationId xmlns:a16="http://schemas.microsoft.com/office/drawing/2014/main" id="{AF2D2B37-858F-49CD-B8B3-A42B192B9F9D}"/>
              </a:ext>
            </a:extLst>
          </p:cNvPr>
          <p:cNvSpPr/>
          <p:nvPr/>
        </p:nvSpPr>
        <p:spPr>
          <a:xfrm>
            <a:off x="803996" y="3888221"/>
            <a:ext cx="9540000" cy="248520"/>
          </a:xfrm>
          <a:prstGeom prst="rect">
            <a:avLst/>
          </a:prstGeom>
          <a:gradFill flip="none" rotWithShape="1">
            <a:gsLst>
              <a:gs pos="0">
                <a:srgbClr val="FFFF00"/>
              </a:gs>
              <a:gs pos="37000">
                <a:srgbClr val="FFFF00"/>
              </a:gs>
              <a:gs pos="68000">
                <a:srgbClr val="00B050"/>
              </a:gs>
              <a:gs pos="100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115" name="Text Box 26">
            <a:extLst>
              <a:ext uri="{FF2B5EF4-FFF2-40B4-BE49-F238E27FC236}">
                <a16:creationId xmlns:a16="http://schemas.microsoft.com/office/drawing/2014/main" id="{64AE616E-C795-47DD-AF7B-6DEEA83A5362}"/>
              </a:ext>
            </a:extLst>
          </p:cNvPr>
          <p:cNvSpPr txBox="1">
            <a:spLocks noChangeArrowheads="1"/>
          </p:cNvSpPr>
          <p:nvPr/>
        </p:nvSpPr>
        <p:spPr bwMode="auto">
          <a:xfrm flipH="1">
            <a:off x="4875153" y="2623686"/>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116" name="Isosceles Triangle 115">
            <a:extLst>
              <a:ext uri="{FF2B5EF4-FFF2-40B4-BE49-F238E27FC236}">
                <a16:creationId xmlns:a16="http://schemas.microsoft.com/office/drawing/2014/main" id="{44442673-ECDC-419A-A9CD-051E05DB4DB8}"/>
              </a:ext>
            </a:extLst>
          </p:cNvPr>
          <p:cNvSpPr>
            <a:spLocks noChangeArrowheads="1"/>
          </p:cNvSpPr>
          <p:nvPr/>
        </p:nvSpPr>
        <p:spPr bwMode="auto">
          <a:xfrm flipH="1">
            <a:off x="5058203" y="2412535"/>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117" name="Text Box 24">
            <a:extLst>
              <a:ext uri="{FF2B5EF4-FFF2-40B4-BE49-F238E27FC236}">
                <a16:creationId xmlns:a16="http://schemas.microsoft.com/office/drawing/2014/main" id="{EE061B56-3AEC-498D-B5B2-6F11449B93DE}"/>
              </a:ext>
            </a:extLst>
          </p:cNvPr>
          <p:cNvSpPr txBox="1">
            <a:spLocks noChangeArrowheads="1"/>
          </p:cNvSpPr>
          <p:nvPr/>
        </p:nvSpPr>
        <p:spPr bwMode="auto">
          <a:xfrm>
            <a:off x="3432407" y="2653101"/>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118" name="Isosceles Triangle 117">
            <a:extLst>
              <a:ext uri="{FF2B5EF4-FFF2-40B4-BE49-F238E27FC236}">
                <a16:creationId xmlns:a16="http://schemas.microsoft.com/office/drawing/2014/main" id="{3F0AA21A-6D87-4206-8EEC-3FD5BA0CE0AE}"/>
              </a:ext>
            </a:extLst>
          </p:cNvPr>
          <p:cNvSpPr>
            <a:spLocks noChangeArrowheads="1"/>
          </p:cNvSpPr>
          <p:nvPr/>
        </p:nvSpPr>
        <p:spPr bwMode="auto">
          <a:xfrm>
            <a:off x="3535209" y="2454400"/>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19" name="Text Box 24">
            <a:extLst>
              <a:ext uri="{FF2B5EF4-FFF2-40B4-BE49-F238E27FC236}">
                <a16:creationId xmlns:a16="http://schemas.microsoft.com/office/drawing/2014/main" id="{3D10B997-FA32-446E-A64F-C16BE48C1D81}"/>
              </a:ext>
            </a:extLst>
          </p:cNvPr>
          <p:cNvSpPr txBox="1">
            <a:spLocks noChangeArrowheads="1"/>
          </p:cNvSpPr>
          <p:nvPr/>
        </p:nvSpPr>
        <p:spPr bwMode="auto">
          <a:xfrm>
            <a:off x="1860756" y="2611937"/>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120" name="Isosceles Triangle 119">
            <a:extLst>
              <a:ext uri="{FF2B5EF4-FFF2-40B4-BE49-F238E27FC236}">
                <a16:creationId xmlns:a16="http://schemas.microsoft.com/office/drawing/2014/main" id="{AA437355-9F8B-4A6F-AAB1-840527A829D4}"/>
              </a:ext>
            </a:extLst>
          </p:cNvPr>
          <p:cNvSpPr>
            <a:spLocks noChangeArrowheads="1"/>
          </p:cNvSpPr>
          <p:nvPr/>
        </p:nvSpPr>
        <p:spPr bwMode="auto">
          <a:xfrm>
            <a:off x="2013525" y="2408722"/>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21" name="Text Box 24">
            <a:extLst>
              <a:ext uri="{FF2B5EF4-FFF2-40B4-BE49-F238E27FC236}">
                <a16:creationId xmlns:a16="http://schemas.microsoft.com/office/drawing/2014/main" id="{A547E5D1-D54B-4250-846D-FE970644BEE5}"/>
              </a:ext>
            </a:extLst>
          </p:cNvPr>
          <p:cNvSpPr txBox="1">
            <a:spLocks noChangeArrowheads="1"/>
          </p:cNvSpPr>
          <p:nvPr/>
        </p:nvSpPr>
        <p:spPr bwMode="auto">
          <a:xfrm>
            <a:off x="1970948" y="3888380"/>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125" name="Isosceles Triangle 124">
            <a:extLst>
              <a:ext uri="{FF2B5EF4-FFF2-40B4-BE49-F238E27FC236}">
                <a16:creationId xmlns:a16="http://schemas.microsoft.com/office/drawing/2014/main" id="{7D57DDC4-188E-446F-866B-8D2528A070AE}"/>
              </a:ext>
            </a:extLst>
          </p:cNvPr>
          <p:cNvSpPr>
            <a:spLocks noChangeArrowheads="1"/>
          </p:cNvSpPr>
          <p:nvPr/>
        </p:nvSpPr>
        <p:spPr bwMode="auto">
          <a:xfrm>
            <a:off x="691963" y="243293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cxnSp>
        <p:nvCxnSpPr>
          <p:cNvPr id="127" name="Straight Connector 126">
            <a:extLst>
              <a:ext uri="{FF2B5EF4-FFF2-40B4-BE49-F238E27FC236}">
                <a16:creationId xmlns:a16="http://schemas.microsoft.com/office/drawing/2014/main" id="{2D741719-48C6-4978-96AB-33C832196D61}"/>
              </a:ext>
            </a:extLst>
          </p:cNvPr>
          <p:cNvCxnSpPr/>
          <p:nvPr/>
        </p:nvCxnSpPr>
        <p:spPr bwMode="auto">
          <a:xfrm>
            <a:off x="263352" y="3840948"/>
            <a:ext cx="272684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4" name="Text Box 24">
            <a:extLst>
              <a:ext uri="{FF2B5EF4-FFF2-40B4-BE49-F238E27FC236}">
                <a16:creationId xmlns:a16="http://schemas.microsoft.com/office/drawing/2014/main" id="{F3200BBA-60BF-4CFD-AE55-831E4690B9CD}"/>
              </a:ext>
            </a:extLst>
          </p:cNvPr>
          <p:cNvSpPr txBox="1">
            <a:spLocks noChangeArrowheads="1"/>
          </p:cNvSpPr>
          <p:nvPr/>
        </p:nvSpPr>
        <p:spPr bwMode="auto">
          <a:xfrm>
            <a:off x="2530161" y="2600190"/>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145" name="Isosceles Triangle 144">
            <a:extLst>
              <a:ext uri="{FF2B5EF4-FFF2-40B4-BE49-F238E27FC236}">
                <a16:creationId xmlns:a16="http://schemas.microsoft.com/office/drawing/2014/main" id="{3B28E869-CA25-4246-8BD5-AE35F55D5CDD}"/>
              </a:ext>
            </a:extLst>
          </p:cNvPr>
          <p:cNvSpPr>
            <a:spLocks noChangeArrowheads="1"/>
          </p:cNvSpPr>
          <p:nvPr/>
        </p:nvSpPr>
        <p:spPr bwMode="auto">
          <a:xfrm>
            <a:off x="2795762" y="2415341"/>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6" name="Isosceles Triangle 145">
            <a:extLst>
              <a:ext uri="{FF2B5EF4-FFF2-40B4-BE49-F238E27FC236}">
                <a16:creationId xmlns:a16="http://schemas.microsoft.com/office/drawing/2014/main" id="{0B294817-DEC4-4480-B07A-9DD6DE770F4D}"/>
              </a:ext>
            </a:extLst>
          </p:cNvPr>
          <p:cNvSpPr>
            <a:spLocks noChangeArrowheads="1"/>
          </p:cNvSpPr>
          <p:nvPr/>
        </p:nvSpPr>
        <p:spPr bwMode="auto">
          <a:xfrm>
            <a:off x="2849037" y="2414094"/>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7" name="Text Box 24">
            <a:extLst>
              <a:ext uri="{FF2B5EF4-FFF2-40B4-BE49-F238E27FC236}">
                <a16:creationId xmlns:a16="http://schemas.microsoft.com/office/drawing/2014/main" id="{41ECCC80-8D2F-411C-A046-A1EE9D099118}"/>
              </a:ext>
            </a:extLst>
          </p:cNvPr>
          <p:cNvSpPr txBox="1">
            <a:spLocks noChangeArrowheads="1"/>
          </p:cNvSpPr>
          <p:nvPr/>
        </p:nvSpPr>
        <p:spPr bwMode="auto">
          <a:xfrm>
            <a:off x="2443807" y="2368058"/>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148" name="Straight Connector 147">
            <a:extLst>
              <a:ext uri="{FF2B5EF4-FFF2-40B4-BE49-F238E27FC236}">
                <a16:creationId xmlns:a16="http://schemas.microsoft.com/office/drawing/2014/main" id="{EDD273A8-30CE-4248-B9F8-E11D790DC1DE}"/>
              </a:ext>
            </a:extLst>
          </p:cNvPr>
          <p:cNvCxnSpPr/>
          <p:nvPr/>
        </p:nvCxnSpPr>
        <p:spPr bwMode="auto">
          <a:xfrm flipV="1">
            <a:off x="803996" y="4182034"/>
            <a:ext cx="4362592"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0" name="Isosceles Triangle 149">
            <a:extLst>
              <a:ext uri="{FF2B5EF4-FFF2-40B4-BE49-F238E27FC236}">
                <a16:creationId xmlns:a16="http://schemas.microsoft.com/office/drawing/2014/main" id="{59441D21-CA4C-46FD-A061-1300276B8C4B}"/>
              </a:ext>
            </a:extLst>
          </p:cNvPr>
          <p:cNvSpPr>
            <a:spLocks noChangeArrowheads="1"/>
          </p:cNvSpPr>
          <p:nvPr/>
        </p:nvSpPr>
        <p:spPr bwMode="auto">
          <a:xfrm>
            <a:off x="3592204" y="2449991"/>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1" name="Text Box 24">
            <a:extLst>
              <a:ext uri="{FF2B5EF4-FFF2-40B4-BE49-F238E27FC236}">
                <a16:creationId xmlns:a16="http://schemas.microsoft.com/office/drawing/2014/main" id="{7257137D-C140-42D2-AF82-E571EE3A14B0}"/>
              </a:ext>
            </a:extLst>
          </p:cNvPr>
          <p:cNvSpPr txBox="1">
            <a:spLocks noChangeArrowheads="1"/>
          </p:cNvSpPr>
          <p:nvPr/>
        </p:nvSpPr>
        <p:spPr bwMode="auto">
          <a:xfrm>
            <a:off x="3687931" y="2383595"/>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152" name="Rectangle 151">
            <a:extLst>
              <a:ext uri="{FF2B5EF4-FFF2-40B4-BE49-F238E27FC236}">
                <a16:creationId xmlns:a16="http://schemas.microsoft.com/office/drawing/2014/main" id="{57180947-F2CF-4175-986E-88B56A3D5595}"/>
              </a:ext>
            </a:extLst>
          </p:cNvPr>
          <p:cNvSpPr/>
          <p:nvPr/>
        </p:nvSpPr>
        <p:spPr>
          <a:xfrm>
            <a:off x="2999656" y="3890918"/>
            <a:ext cx="77731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153" name="Rectangle 152">
            <a:extLst>
              <a:ext uri="{FF2B5EF4-FFF2-40B4-BE49-F238E27FC236}">
                <a16:creationId xmlns:a16="http://schemas.microsoft.com/office/drawing/2014/main" id="{CC30AC72-C1DB-4389-9759-AAF9081BE28B}"/>
              </a:ext>
            </a:extLst>
          </p:cNvPr>
          <p:cNvSpPr/>
          <p:nvPr/>
        </p:nvSpPr>
        <p:spPr>
          <a:xfrm>
            <a:off x="3766413" y="3888380"/>
            <a:ext cx="1373074"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155" name="Oval Callout 93">
            <a:extLst>
              <a:ext uri="{FF2B5EF4-FFF2-40B4-BE49-F238E27FC236}">
                <a16:creationId xmlns:a16="http://schemas.microsoft.com/office/drawing/2014/main" id="{CFEDDDC9-704E-402C-80F9-97FD7D66F6C7}"/>
              </a:ext>
            </a:extLst>
          </p:cNvPr>
          <p:cNvSpPr/>
          <p:nvPr/>
        </p:nvSpPr>
        <p:spPr bwMode="auto">
          <a:xfrm>
            <a:off x="3175124" y="4523238"/>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156" name="Oval Callout 61">
            <a:extLst>
              <a:ext uri="{FF2B5EF4-FFF2-40B4-BE49-F238E27FC236}">
                <a16:creationId xmlns:a16="http://schemas.microsoft.com/office/drawing/2014/main" id="{C1460C53-55DE-4E69-8306-D9EEC5D6D472}"/>
              </a:ext>
            </a:extLst>
          </p:cNvPr>
          <p:cNvSpPr/>
          <p:nvPr/>
        </p:nvSpPr>
        <p:spPr bwMode="auto">
          <a:xfrm>
            <a:off x="2283685" y="4523239"/>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161" name="Rectangle 160">
            <a:extLst>
              <a:ext uri="{FF2B5EF4-FFF2-40B4-BE49-F238E27FC236}">
                <a16:creationId xmlns:a16="http://schemas.microsoft.com/office/drawing/2014/main" id="{F91C410D-A0F8-489D-9873-3E5D0C80D27A}"/>
              </a:ext>
            </a:extLst>
          </p:cNvPr>
          <p:cNvSpPr/>
          <p:nvPr/>
        </p:nvSpPr>
        <p:spPr>
          <a:xfrm>
            <a:off x="5136613" y="3888529"/>
            <a:ext cx="1927894"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163" name="Oval Callout 93">
            <a:extLst>
              <a:ext uri="{FF2B5EF4-FFF2-40B4-BE49-F238E27FC236}">
                <a16:creationId xmlns:a16="http://schemas.microsoft.com/office/drawing/2014/main" id="{A55DFAB0-5797-465C-B664-371760473364}"/>
              </a:ext>
            </a:extLst>
          </p:cNvPr>
          <p:cNvSpPr/>
          <p:nvPr/>
        </p:nvSpPr>
        <p:spPr bwMode="auto">
          <a:xfrm>
            <a:off x="4151784" y="4523237"/>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164" name="Straight Connector 163">
            <a:extLst>
              <a:ext uri="{FF2B5EF4-FFF2-40B4-BE49-F238E27FC236}">
                <a16:creationId xmlns:a16="http://schemas.microsoft.com/office/drawing/2014/main" id="{52E32D23-69F6-49BA-9523-CDB5CBFEF3BF}"/>
              </a:ext>
            </a:extLst>
          </p:cNvPr>
          <p:cNvCxnSpPr/>
          <p:nvPr/>
        </p:nvCxnSpPr>
        <p:spPr bwMode="auto">
          <a:xfrm>
            <a:off x="5195919" y="4182700"/>
            <a:ext cx="29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5" name="Oval Callout 93">
            <a:extLst>
              <a:ext uri="{FF2B5EF4-FFF2-40B4-BE49-F238E27FC236}">
                <a16:creationId xmlns:a16="http://schemas.microsoft.com/office/drawing/2014/main" id="{053659BB-C70B-464E-B908-B4640A2FBA93}"/>
              </a:ext>
            </a:extLst>
          </p:cNvPr>
          <p:cNvSpPr/>
          <p:nvPr/>
        </p:nvSpPr>
        <p:spPr bwMode="auto">
          <a:xfrm>
            <a:off x="5625420" y="4595398"/>
            <a:ext cx="1006530" cy="487541"/>
          </a:xfrm>
          <a:prstGeom prst="wedgeEllipseCallout">
            <a:avLst>
              <a:gd name="adj1" fmla="val 92428"/>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111" name="Isosceles Triangle 110">
            <a:extLst>
              <a:ext uri="{FF2B5EF4-FFF2-40B4-BE49-F238E27FC236}">
                <a16:creationId xmlns:a16="http://schemas.microsoft.com/office/drawing/2014/main" id="{DD1F662E-8959-49A4-88BE-5AE6F718E288}"/>
              </a:ext>
            </a:extLst>
          </p:cNvPr>
          <p:cNvSpPr>
            <a:spLocks noChangeArrowheads="1"/>
          </p:cNvSpPr>
          <p:nvPr/>
        </p:nvSpPr>
        <p:spPr bwMode="auto">
          <a:xfrm>
            <a:off x="7896200" y="3068960"/>
            <a:ext cx="228472" cy="22225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7" name="Text Box 26">
            <a:extLst>
              <a:ext uri="{FF2B5EF4-FFF2-40B4-BE49-F238E27FC236}">
                <a16:creationId xmlns:a16="http://schemas.microsoft.com/office/drawing/2014/main" id="{1BB62CF0-E562-4410-9872-349190F1677A}"/>
              </a:ext>
            </a:extLst>
          </p:cNvPr>
          <p:cNvSpPr txBox="1">
            <a:spLocks noChangeArrowheads="1"/>
          </p:cNvSpPr>
          <p:nvPr/>
        </p:nvSpPr>
        <p:spPr bwMode="auto">
          <a:xfrm flipH="1">
            <a:off x="6754638" y="2655706"/>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158" name="Isosceles Triangle 157">
            <a:extLst>
              <a:ext uri="{FF2B5EF4-FFF2-40B4-BE49-F238E27FC236}">
                <a16:creationId xmlns:a16="http://schemas.microsoft.com/office/drawing/2014/main" id="{1829E6D2-C959-48D2-9FC0-FFED226D051A}"/>
              </a:ext>
            </a:extLst>
          </p:cNvPr>
          <p:cNvSpPr>
            <a:spLocks noChangeArrowheads="1"/>
          </p:cNvSpPr>
          <p:nvPr/>
        </p:nvSpPr>
        <p:spPr bwMode="auto">
          <a:xfrm flipH="1">
            <a:off x="6953894" y="2436316"/>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grpSp>
        <p:nvGrpSpPr>
          <p:cNvPr id="3" name="Group 2">
            <a:extLst>
              <a:ext uri="{FF2B5EF4-FFF2-40B4-BE49-F238E27FC236}">
                <a16:creationId xmlns:a16="http://schemas.microsoft.com/office/drawing/2014/main" id="{28CF0915-8ED0-4994-B502-33D19ECAB01A}"/>
              </a:ext>
            </a:extLst>
          </p:cNvPr>
          <p:cNvGrpSpPr/>
          <p:nvPr/>
        </p:nvGrpSpPr>
        <p:grpSpPr>
          <a:xfrm>
            <a:off x="7668534" y="2425355"/>
            <a:ext cx="650149" cy="672139"/>
            <a:chOff x="7668534" y="2425355"/>
            <a:chExt cx="650149" cy="672139"/>
          </a:xfrm>
        </p:grpSpPr>
        <p:sp>
          <p:nvSpPr>
            <p:cNvPr id="159" name="Text Box 26">
              <a:extLst>
                <a:ext uri="{FF2B5EF4-FFF2-40B4-BE49-F238E27FC236}">
                  <a16:creationId xmlns:a16="http://schemas.microsoft.com/office/drawing/2014/main" id="{E8DE5F9A-9D3C-4C73-BFC7-EED51F4D1918}"/>
                </a:ext>
              </a:extLst>
            </p:cNvPr>
            <p:cNvSpPr txBox="1">
              <a:spLocks noChangeArrowheads="1"/>
            </p:cNvSpPr>
            <p:nvPr/>
          </p:nvSpPr>
          <p:spPr bwMode="auto">
            <a:xfrm flipH="1">
              <a:off x="7668534" y="2645309"/>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160" name="Isosceles Triangle 159">
              <a:extLst>
                <a:ext uri="{FF2B5EF4-FFF2-40B4-BE49-F238E27FC236}">
                  <a16:creationId xmlns:a16="http://schemas.microsoft.com/office/drawing/2014/main" id="{3A3D8048-3EBA-46FE-9184-5444CD320345}"/>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dirty="0">
                <a:latin typeface="Arial" panose="020B0604020202020204" pitchFamily="34" charset="0"/>
                <a:cs typeface="Arial" panose="020B0604020202020204" pitchFamily="34" charset="0"/>
              </a:endParaRPr>
            </a:p>
          </p:txBody>
        </p:sp>
      </p:grpSp>
      <p:sp>
        <p:nvSpPr>
          <p:cNvPr id="162" name="Text Box 29">
            <a:extLst>
              <a:ext uri="{FF2B5EF4-FFF2-40B4-BE49-F238E27FC236}">
                <a16:creationId xmlns:a16="http://schemas.microsoft.com/office/drawing/2014/main" id="{4D338DF7-FA29-482B-919B-2A35726598BC}"/>
              </a:ext>
            </a:extLst>
          </p:cNvPr>
          <p:cNvSpPr txBox="1">
            <a:spLocks noChangeArrowheads="1"/>
          </p:cNvSpPr>
          <p:nvPr/>
        </p:nvSpPr>
        <p:spPr bwMode="auto">
          <a:xfrm flipH="1">
            <a:off x="7248128" y="3306149"/>
            <a:ext cx="1074295"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171" name="Isosceles Triangle 170">
            <a:extLst>
              <a:ext uri="{FF2B5EF4-FFF2-40B4-BE49-F238E27FC236}">
                <a16:creationId xmlns:a16="http://schemas.microsoft.com/office/drawing/2014/main" id="{DCC5BBF5-68C6-48CF-B621-AF59B163E79E}"/>
              </a:ext>
            </a:extLst>
          </p:cNvPr>
          <p:cNvSpPr>
            <a:spLocks noChangeArrowheads="1"/>
          </p:cNvSpPr>
          <p:nvPr/>
        </p:nvSpPr>
        <p:spPr bwMode="auto">
          <a:xfrm>
            <a:off x="10642354" y="2431553"/>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72" name="Text Box 29">
            <a:extLst>
              <a:ext uri="{FF2B5EF4-FFF2-40B4-BE49-F238E27FC236}">
                <a16:creationId xmlns:a16="http://schemas.microsoft.com/office/drawing/2014/main" id="{A4BE7802-A5F3-45C9-B17C-6A16E32A1182}"/>
              </a:ext>
            </a:extLst>
          </p:cNvPr>
          <p:cNvSpPr txBox="1">
            <a:spLocks noChangeArrowheads="1"/>
          </p:cNvSpPr>
          <p:nvPr/>
        </p:nvSpPr>
        <p:spPr bwMode="auto">
          <a:xfrm flipH="1">
            <a:off x="10356796" y="2691938"/>
            <a:ext cx="79958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168" name="Rectangle 167">
            <a:extLst>
              <a:ext uri="{FF2B5EF4-FFF2-40B4-BE49-F238E27FC236}">
                <a16:creationId xmlns:a16="http://schemas.microsoft.com/office/drawing/2014/main" id="{A6609AD8-0BD0-4DE6-98A2-627D5F941659}"/>
              </a:ext>
            </a:extLst>
          </p:cNvPr>
          <p:cNvSpPr/>
          <p:nvPr/>
        </p:nvSpPr>
        <p:spPr>
          <a:xfrm>
            <a:off x="7055129" y="3890741"/>
            <a:ext cx="1037171"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173" name="Rectangle 172">
            <a:extLst>
              <a:ext uri="{FF2B5EF4-FFF2-40B4-BE49-F238E27FC236}">
                <a16:creationId xmlns:a16="http://schemas.microsoft.com/office/drawing/2014/main" id="{F4CFBCF5-0562-4CD1-8BE5-1D5BE737664D}"/>
              </a:ext>
            </a:extLst>
          </p:cNvPr>
          <p:cNvSpPr/>
          <p:nvPr/>
        </p:nvSpPr>
        <p:spPr>
          <a:xfrm>
            <a:off x="9201477" y="3888407"/>
            <a:ext cx="777965" cy="248328"/>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2</a:t>
            </a:r>
            <a:r>
              <a:rPr lang="en-US" sz="1100" baseline="30000" dirty="0">
                <a:solidFill>
                  <a:schemeClr val="tx1"/>
                </a:solidFill>
              </a:rPr>
              <a:t>nd</a:t>
            </a:r>
            <a:r>
              <a:rPr lang="en-US" sz="1100" dirty="0">
                <a:solidFill>
                  <a:schemeClr val="tx1"/>
                </a:solidFill>
              </a:rPr>
              <a:t> SA</a:t>
            </a:r>
          </a:p>
        </p:txBody>
      </p:sp>
      <p:sp>
        <p:nvSpPr>
          <p:cNvPr id="169" name="Rectangle 168">
            <a:extLst>
              <a:ext uri="{FF2B5EF4-FFF2-40B4-BE49-F238E27FC236}">
                <a16:creationId xmlns:a16="http://schemas.microsoft.com/office/drawing/2014/main" id="{8200F9A2-67E5-4987-9546-12211A6042BD}"/>
              </a:ext>
            </a:extLst>
          </p:cNvPr>
          <p:cNvSpPr/>
          <p:nvPr/>
        </p:nvSpPr>
        <p:spPr>
          <a:xfrm>
            <a:off x="7323995" y="3645563"/>
            <a:ext cx="716220" cy="24391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02C6E214-6D3E-41BA-9208-3834DA86B95B}"/>
              </a:ext>
            </a:extLst>
          </p:cNvPr>
          <p:cNvSpPr/>
          <p:nvPr/>
        </p:nvSpPr>
        <p:spPr>
          <a:xfrm>
            <a:off x="8475419" y="3889351"/>
            <a:ext cx="879000" cy="247570"/>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1</a:t>
            </a:r>
            <a:r>
              <a:rPr lang="en-US" sz="1100" baseline="30000" dirty="0">
                <a:solidFill>
                  <a:schemeClr val="tx1"/>
                </a:solidFill>
              </a:rPr>
              <a:t>st</a:t>
            </a:r>
            <a:r>
              <a:rPr lang="en-US" sz="1100" dirty="0">
                <a:solidFill>
                  <a:schemeClr val="tx1"/>
                </a:solidFill>
              </a:rPr>
              <a:t> SA</a:t>
            </a:r>
          </a:p>
        </p:txBody>
      </p:sp>
      <p:sp>
        <p:nvSpPr>
          <p:cNvPr id="170" name="Rectangle 169">
            <a:extLst>
              <a:ext uri="{FF2B5EF4-FFF2-40B4-BE49-F238E27FC236}">
                <a16:creationId xmlns:a16="http://schemas.microsoft.com/office/drawing/2014/main" id="{67AF27AE-0EAD-4603-A050-028DEEF65666}"/>
              </a:ext>
            </a:extLst>
          </p:cNvPr>
          <p:cNvSpPr/>
          <p:nvPr/>
        </p:nvSpPr>
        <p:spPr>
          <a:xfrm>
            <a:off x="8040216" y="3890636"/>
            <a:ext cx="446793" cy="24108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00" dirty="0">
                <a:solidFill>
                  <a:schemeClr val="tx1"/>
                </a:solidFill>
              </a:rPr>
              <a:t>LB 255</a:t>
            </a:r>
          </a:p>
        </p:txBody>
      </p:sp>
      <p:sp>
        <p:nvSpPr>
          <p:cNvPr id="64" name="Oval Callout 93">
            <a:extLst>
              <a:ext uri="{FF2B5EF4-FFF2-40B4-BE49-F238E27FC236}">
                <a16:creationId xmlns:a16="http://schemas.microsoft.com/office/drawing/2014/main" id="{A65DD93F-BB47-4E8E-8821-C6F5E935C5A2}"/>
              </a:ext>
            </a:extLst>
          </p:cNvPr>
          <p:cNvSpPr/>
          <p:nvPr/>
        </p:nvSpPr>
        <p:spPr bwMode="auto">
          <a:xfrm>
            <a:off x="8707022" y="2832100"/>
            <a:ext cx="1158306" cy="487541"/>
          </a:xfrm>
          <a:prstGeom prst="wedgeEllipseCallout">
            <a:avLst>
              <a:gd name="adj1" fmla="val -71339"/>
              <a:gd name="adj2" fmla="val 116380"/>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grpSp>
        <p:nvGrpSpPr>
          <p:cNvPr id="66" name="Group 65">
            <a:extLst>
              <a:ext uri="{FF2B5EF4-FFF2-40B4-BE49-F238E27FC236}">
                <a16:creationId xmlns:a16="http://schemas.microsoft.com/office/drawing/2014/main" id="{3F65A8A0-3EEF-4C41-BB52-29E8E9A84FF5}"/>
              </a:ext>
            </a:extLst>
          </p:cNvPr>
          <p:cNvGrpSpPr/>
          <p:nvPr/>
        </p:nvGrpSpPr>
        <p:grpSpPr>
          <a:xfrm>
            <a:off x="8987553" y="2424078"/>
            <a:ext cx="650149" cy="395140"/>
            <a:chOff x="7668534" y="2425355"/>
            <a:chExt cx="650149" cy="395140"/>
          </a:xfrm>
        </p:grpSpPr>
        <p:sp>
          <p:nvSpPr>
            <p:cNvPr id="67" name="Text Box 26">
              <a:extLst>
                <a:ext uri="{FF2B5EF4-FFF2-40B4-BE49-F238E27FC236}">
                  <a16:creationId xmlns:a16="http://schemas.microsoft.com/office/drawing/2014/main" id="{3A6F5E8C-33B1-424C-8B0A-C9CE3A7C87F2}"/>
                </a:ext>
              </a:extLst>
            </p:cNvPr>
            <p:cNvSpPr txBox="1">
              <a:spLocks noChangeArrowheads="1"/>
            </p:cNvSpPr>
            <p:nvPr/>
          </p:nvSpPr>
          <p:spPr bwMode="auto">
            <a:xfrm flipH="1">
              <a:off x="7668534" y="2645309"/>
              <a:ext cx="650149" cy="175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p:txBody>
        </p:sp>
        <p:sp>
          <p:nvSpPr>
            <p:cNvPr id="68" name="Isosceles Triangle 67">
              <a:extLst>
                <a:ext uri="{FF2B5EF4-FFF2-40B4-BE49-F238E27FC236}">
                  <a16:creationId xmlns:a16="http://schemas.microsoft.com/office/drawing/2014/main" id="{6042DA1B-4AB9-4785-9E8D-B31232BAC7DF}"/>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grpSp>
        <p:nvGrpSpPr>
          <p:cNvPr id="69" name="Group 68">
            <a:extLst>
              <a:ext uri="{FF2B5EF4-FFF2-40B4-BE49-F238E27FC236}">
                <a16:creationId xmlns:a16="http://schemas.microsoft.com/office/drawing/2014/main" id="{1B5376F2-543E-4B6C-8A7A-2DF2B9112520}"/>
              </a:ext>
            </a:extLst>
          </p:cNvPr>
          <p:cNvGrpSpPr/>
          <p:nvPr/>
        </p:nvGrpSpPr>
        <p:grpSpPr>
          <a:xfrm>
            <a:off x="9622315" y="2404168"/>
            <a:ext cx="650149" cy="395140"/>
            <a:chOff x="7668534" y="2425355"/>
            <a:chExt cx="650149" cy="395140"/>
          </a:xfrm>
        </p:grpSpPr>
        <p:sp>
          <p:nvSpPr>
            <p:cNvPr id="70" name="Text Box 26">
              <a:extLst>
                <a:ext uri="{FF2B5EF4-FFF2-40B4-BE49-F238E27FC236}">
                  <a16:creationId xmlns:a16="http://schemas.microsoft.com/office/drawing/2014/main" id="{BD436B5B-D98D-4061-A4C3-867D87BE0C8A}"/>
                </a:ext>
              </a:extLst>
            </p:cNvPr>
            <p:cNvSpPr txBox="1">
              <a:spLocks noChangeArrowheads="1"/>
            </p:cNvSpPr>
            <p:nvPr/>
          </p:nvSpPr>
          <p:spPr bwMode="auto">
            <a:xfrm flipH="1">
              <a:off x="7668534" y="2645309"/>
              <a:ext cx="650149" cy="175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p:txBody>
        </p:sp>
        <p:sp>
          <p:nvSpPr>
            <p:cNvPr id="71" name="Isosceles Triangle 70">
              <a:extLst>
                <a:ext uri="{FF2B5EF4-FFF2-40B4-BE49-F238E27FC236}">
                  <a16:creationId xmlns:a16="http://schemas.microsoft.com/office/drawing/2014/main" id="{4F7733D1-90D3-4856-B0BE-13784629A0C6}"/>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72" name="Oval Callout 93">
            <a:extLst>
              <a:ext uri="{FF2B5EF4-FFF2-40B4-BE49-F238E27FC236}">
                <a16:creationId xmlns:a16="http://schemas.microsoft.com/office/drawing/2014/main" id="{CBA96F00-1BC6-4FFC-B12C-EF9D4C9389ED}"/>
              </a:ext>
            </a:extLst>
          </p:cNvPr>
          <p:cNvSpPr/>
          <p:nvPr/>
        </p:nvSpPr>
        <p:spPr bwMode="auto">
          <a:xfrm>
            <a:off x="6699206" y="4599096"/>
            <a:ext cx="10065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120384357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C80D5-7CFF-4B62-98D5-9DC5EBE99966}"/>
              </a:ext>
            </a:extLst>
          </p:cNvPr>
          <p:cNvSpPr>
            <a:spLocks noGrp="1"/>
          </p:cNvSpPr>
          <p:nvPr>
            <p:ph type="title"/>
          </p:nvPr>
        </p:nvSpPr>
        <p:spPr>
          <a:xfrm>
            <a:off x="914401" y="685801"/>
            <a:ext cx="10361084" cy="510951"/>
          </a:xfrm>
        </p:spPr>
        <p:txBody>
          <a:bodyPr/>
          <a:lstStyle/>
          <a:p>
            <a:r>
              <a:rPr lang="en-US" dirty="0"/>
              <a:t>SA Ballot Stage</a:t>
            </a:r>
          </a:p>
        </p:txBody>
      </p:sp>
      <p:sp>
        <p:nvSpPr>
          <p:cNvPr id="3" name="Content Placeholder 2">
            <a:extLst>
              <a:ext uri="{FF2B5EF4-FFF2-40B4-BE49-F238E27FC236}">
                <a16:creationId xmlns:a16="http://schemas.microsoft.com/office/drawing/2014/main" id="{6E18503E-0A44-41E5-9ECC-BB9AA09BA977}"/>
              </a:ext>
            </a:extLst>
          </p:cNvPr>
          <p:cNvSpPr>
            <a:spLocks noGrp="1"/>
          </p:cNvSpPr>
          <p:nvPr>
            <p:ph idx="1"/>
          </p:nvPr>
        </p:nvSpPr>
        <p:spPr>
          <a:xfrm>
            <a:off x="479376" y="1276128"/>
            <a:ext cx="11305256" cy="4818287"/>
          </a:xfrm>
        </p:spPr>
        <p:txBody>
          <a:bodyPr/>
          <a:lstStyle/>
          <a:p>
            <a:pPr>
              <a:buFont typeface="Arial" panose="020B0604020202020204" pitchFamily="34" charset="0"/>
              <a:buChar char="•"/>
            </a:pPr>
            <a:r>
              <a:rPr lang="en-US" sz="2000" dirty="0"/>
              <a:t>Require to have EC approval or conditional approval to go to SA ballot</a:t>
            </a:r>
          </a:p>
          <a:p>
            <a:pPr>
              <a:buFont typeface="Arial" panose="020B0604020202020204" pitchFamily="34" charset="0"/>
              <a:buChar char="•"/>
            </a:pPr>
            <a:r>
              <a:rPr lang="en-US" sz="2000" dirty="0"/>
              <a:t>A clean draft (no changes) for one recirculation ballot:</a:t>
            </a:r>
          </a:p>
          <a:p>
            <a:pPr lvl="1">
              <a:buFont typeface="Arial" panose="020B0604020202020204" pitchFamily="34" charset="0"/>
              <a:buChar char="•"/>
            </a:pPr>
            <a:r>
              <a:rPr lang="en-US" sz="1800" dirty="0"/>
              <a:t>Either D4.0 </a:t>
            </a:r>
          </a:p>
          <a:p>
            <a:pPr lvl="2">
              <a:buFont typeface="Arial" panose="020B0604020202020204" pitchFamily="34" charset="0"/>
              <a:buChar char="•"/>
            </a:pPr>
            <a:r>
              <a:rPr lang="en-US" sz="1600" dirty="0"/>
              <a:t>Require a 10 day recirculation – (no change to draft by def. no tech. comments possible).</a:t>
            </a:r>
          </a:p>
          <a:p>
            <a:pPr lvl="2">
              <a:buFont typeface="Arial" panose="020B0604020202020204" pitchFamily="34" charset="0"/>
              <a:buChar char="•"/>
            </a:pPr>
            <a:r>
              <a:rPr lang="en-US" sz="1600" dirty="0"/>
              <a:t>EC approves SA Ballot</a:t>
            </a:r>
          </a:p>
          <a:p>
            <a:pPr marL="457200" lvl="1" indent="0"/>
            <a:r>
              <a:rPr lang="en-US" sz="1800" dirty="0"/>
              <a:t>or</a:t>
            </a:r>
          </a:p>
          <a:p>
            <a:pPr lvl="1">
              <a:buFont typeface="Arial" panose="020B0604020202020204" pitchFamily="34" charset="0"/>
              <a:buChar char="•"/>
            </a:pPr>
            <a:r>
              <a:rPr lang="en-US" sz="1800" dirty="0"/>
              <a:t>D5.0 with changes (editorial and minimum technical changes only)</a:t>
            </a:r>
          </a:p>
          <a:p>
            <a:pPr lvl="2">
              <a:buFont typeface="Arial" panose="020B0604020202020204" pitchFamily="34" charset="0"/>
              <a:buChar char="•"/>
            </a:pPr>
            <a:r>
              <a:rPr lang="en-US" sz="1600" dirty="0"/>
              <a:t>Require a 15 day recirculation of the changed draft (D5.0) followed by rejection of any comments received for the recirc and 10 day recirculation of the unchanged D5.0. </a:t>
            </a:r>
          </a:p>
          <a:p>
            <a:pPr lvl="2">
              <a:buFont typeface="Arial" panose="020B0604020202020204" pitchFamily="34" charset="0"/>
              <a:buChar char="•"/>
            </a:pPr>
            <a:r>
              <a:rPr lang="en-US" sz="1600" dirty="0"/>
              <a:t>Report to EC on Conditional Approval to go to SA Ballot</a:t>
            </a:r>
          </a:p>
          <a:p>
            <a:pPr lvl="2">
              <a:buFont typeface="Arial" panose="020B0604020202020204" pitchFamily="34" charset="0"/>
              <a:buChar char="•"/>
            </a:pPr>
            <a:r>
              <a:rPr lang="en-US" sz="1600" dirty="0"/>
              <a:t>EC approves conditional SA Ballot (conditions no additional disapprove)</a:t>
            </a:r>
          </a:p>
          <a:p>
            <a:pPr marL="457200" lvl="1" indent="0"/>
            <a:r>
              <a:rPr lang="en-US" sz="1400" dirty="0"/>
              <a:t>Or </a:t>
            </a:r>
          </a:p>
          <a:p>
            <a:pPr lvl="1">
              <a:buFont typeface="Arial" panose="020B0604020202020204" pitchFamily="34" charset="0"/>
              <a:buChar char="•"/>
            </a:pPr>
            <a:r>
              <a:rPr lang="en-US" sz="1800" dirty="0"/>
              <a:t>Continue with the ballot series – 4-6 months delay</a:t>
            </a:r>
          </a:p>
          <a:p>
            <a:pPr lvl="2">
              <a:buFont typeface="Arial" panose="020B0604020202020204" pitchFamily="34" charset="0"/>
              <a:buChar char="•"/>
            </a:pPr>
            <a:r>
              <a:rPr lang="en-US" sz="1600" dirty="0"/>
              <a:t>CR during the Sep. , Nov. and risk slip into January meeting.</a:t>
            </a:r>
          </a:p>
          <a:p>
            <a:pPr lvl="2">
              <a:buFont typeface="Arial" panose="020B0604020202020204" pitchFamily="34" charset="0"/>
              <a:buChar char="•"/>
            </a:pPr>
            <a:r>
              <a:rPr lang="en-US" sz="1600" dirty="0"/>
              <a:t>Recirculate out of Nov. or possibly January and ask EC to go to SA.</a:t>
            </a:r>
          </a:p>
        </p:txBody>
      </p:sp>
      <p:sp>
        <p:nvSpPr>
          <p:cNvPr id="4" name="Slide Number Placeholder 3">
            <a:extLst>
              <a:ext uri="{FF2B5EF4-FFF2-40B4-BE49-F238E27FC236}">
                <a16:creationId xmlns:a16="http://schemas.microsoft.com/office/drawing/2014/main" id="{5362690B-980F-4524-BA27-109DA6A8AF7A}"/>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74F65320-83A3-4613-B67C-E99E9DDCA5D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51CBF4-772D-405F-8F62-05C0B7D127F0}"/>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95475238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23AE1-C0EC-4FA7-872A-4BFB9E159382}"/>
              </a:ext>
            </a:extLst>
          </p:cNvPr>
          <p:cNvSpPr>
            <a:spLocks noGrp="1"/>
          </p:cNvSpPr>
          <p:nvPr>
            <p:ph type="title"/>
          </p:nvPr>
        </p:nvSpPr>
        <p:spPr/>
        <p:txBody>
          <a:bodyPr/>
          <a:lstStyle/>
          <a:p>
            <a:r>
              <a:rPr lang="en-US" dirty="0"/>
              <a:t>Evaluating Comments Received For LB 255</a:t>
            </a:r>
          </a:p>
        </p:txBody>
      </p:sp>
      <p:sp>
        <p:nvSpPr>
          <p:cNvPr id="3" name="Content Placeholder 2">
            <a:extLst>
              <a:ext uri="{FF2B5EF4-FFF2-40B4-BE49-F238E27FC236}">
                <a16:creationId xmlns:a16="http://schemas.microsoft.com/office/drawing/2014/main" id="{740F3075-7AC6-45B7-A843-B2FD4DAFB7E6}"/>
              </a:ext>
            </a:extLst>
          </p:cNvPr>
          <p:cNvSpPr>
            <a:spLocks noGrp="1"/>
          </p:cNvSpPr>
          <p:nvPr>
            <p:ph idx="1"/>
          </p:nvPr>
        </p:nvSpPr>
        <p:spPr/>
        <p:txBody>
          <a:bodyPr/>
          <a:lstStyle/>
          <a:p>
            <a:pPr>
              <a:buFont typeface="Arial" panose="020B0604020202020204" pitchFamily="34" charset="0"/>
              <a:buChar char="•"/>
            </a:pPr>
            <a:r>
              <a:rPr lang="en-US" dirty="0"/>
              <a:t>77 comments received overall: </a:t>
            </a:r>
          </a:p>
          <a:p>
            <a:pPr lvl="1">
              <a:buFont typeface="Arial" panose="020B0604020202020204" pitchFamily="34" charset="0"/>
              <a:buChar char="•"/>
            </a:pPr>
            <a:r>
              <a:rPr lang="en-US" dirty="0"/>
              <a:t>43 Must be satisfied</a:t>
            </a:r>
          </a:p>
          <a:p>
            <a:pPr lvl="2">
              <a:buFont typeface="Arial" panose="020B0604020202020204" pitchFamily="34" charset="0"/>
              <a:buChar char="•"/>
            </a:pPr>
            <a:r>
              <a:rPr lang="en-US" dirty="0"/>
              <a:t>30 Technical/General (as identified by commenter)</a:t>
            </a:r>
          </a:p>
          <a:p>
            <a:pPr lvl="2">
              <a:buFont typeface="Arial" panose="020B0604020202020204" pitchFamily="34" charset="0"/>
              <a:buChar char="•"/>
            </a:pPr>
            <a:r>
              <a:rPr lang="en-US" dirty="0"/>
              <a:t>13 Editorial (as identified by commenter)</a:t>
            </a:r>
          </a:p>
          <a:p>
            <a:pPr lvl="2">
              <a:buFont typeface="Arial" panose="020B0604020202020204" pitchFamily="34" charset="0"/>
              <a:buChar char="•"/>
            </a:pPr>
            <a:endParaRPr lang="en-US" dirty="0"/>
          </a:p>
          <a:p>
            <a:pPr lvl="1">
              <a:buFont typeface="Arial" panose="020B0604020202020204" pitchFamily="34" charset="0"/>
              <a:buChar char="•"/>
            </a:pPr>
            <a:r>
              <a:rPr lang="en-US" dirty="0"/>
              <a:t>34 non must be satisfied (approved vote)</a:t>
            </a:r>
          </a:p>
          <a:p>
            <a:pPr lvl="2">
              <a:buFont typeface="Arial" panose="020B0604020202020204" pitchFamily="34" charset="0"/>
              <a:buChar char="•"/>
            </a:pPr>
            <a:r>
              <a:rPr lang="en-US" dirty="0"/>
              <a:t>6 Technical/General</a:t>
            </a:r>
          </a:p>
          <a:p>
            <a:pPr lvl="2">
              <a:buFont typeface="Arial" panose="020B0604020202020204" pitchFamily="34" charset="0"/>
              <a:buChar char="•"/>
            </a:pPr>
            <a:r>
              <a:rPr lang="en-US" dirty="0"/>
              <a:t>28 Editorial</a:t>
            </a:r>
          </a:p>
          <a:p>
            <a:pPr>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B0384F59-6471-4BD9-BEDE-54C622E2A771}"/>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979EAFF7-6FDB-4D2F-B876-EEF35D81E60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8AC07AA-248C-41D5-A8A5-581CEF9F256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19778981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23AE1-C0EC-4FA7-872A-4BFB9E159382}"/>
              </a:ext>
            </a:extLst>
          </p:cNvPr>
          <p:cNvSpPr>
            <a:spLocks noGrp="1"/>
          </p:cNvSpPr>
          <p:nvPr>
            <p:ph type="title"/>
          </p:nvPr>
        </p:nvSpPr>
        <p:spPr/>
        <p:txBody>
          <a:bodyPr/>
          <a:lstStyle/>
          <a:p>
            <a:r>
              <a:rPr lang="en-US" dirty="0"/>
              <a:t>Evaluating Comments Received For LB 255 (con.)</a:t>
            </a:r>
          </a:p>
        </p:txBody>
      </p:sp>
      <p:sp>
        <p:nvSpPr>
          <p:cNvPr id="3" name="Content Placeholder 2">
            <a:extLst>
              <a:ext uri="{FF2B5EF4-FFF2-40B4-BE49-F238E27FC236}">
                <a16:creationId xmlns:a16="http://schemas.microsoft.com/office/drawing/2014/main" id="{740F3075-7AC6-45B7-A843-B2FD4DAFB7E6}"/>
              </a:ext>
            </a:extLst>
          </p:cNvPr>
          <p:cNvSpPr>
            <a:spLocks noGrp="1"/>
          </p:cNvSpPr>
          <p:nvPr>
            <p:ph idx="1"/>
          </p:nvPr>
        </p:nvSpPr>
        <p:spPr/>
        <p:txBody>
          <a:bodyPr/>
          <a:lstStyle/>
          <a:p>
            <a:pPr>
              <a:buFont typeface="Arial" panose="020B0604020202020204" pitchFamily="34" charset="0"/>
              <a:buChar char="•"/>
            </a:pPr>
            <a:r>
              <a:rPr lang="en-US" dirty="0"/>
              <a:t>Technical and General MSB analysis </a:t>
            </a:r>
          </a:p>
          <a:p>
            <a:pPr lvl="1">
              <a:buFont typeface="Arial" panose="020B0604020202020204" pitchFamily="34" charset="0"/>
              <a:buChar char="•"/>
            </a:pPr>
            <a:r>
              <a:rPr lang="en-US" dirty="0"/>
              <a:t>43 Must be satisfied</a:t>
            </a:r>
          </a:p>
          <a:p>
            <a:pPr lvl="2">
              <a:buFont typeface="Arial" panose="020B0604020202020204" pitchFamily="34" charset="0"/>
              <a:buChar char="•"/>
            </a:pPr>
            <a:r>
              <a:rPr lang="en-US" dirty="0"/>
              <a:t>30 Technical/General (as identified by commenter)</a:t>
            </a:r>
          </a:p>
          <a:p>
            <a:pPr lvl="3">
              <a:buFont typeface="Arial" panose="020B0604020202020204" pitchFamily="34" charset="0"/>
              <a:buChar char="•"/>
            </a:pPr>
            <a:r>
              <a:rPr lang="en-US" dirty="0"/>
              <a:t>Youhan Kim (18 comments) – conditional agreement to bring back during the SA ballot</a:t>
            </a:r>
          </a:p>
          <a:p>
            <a:pPr lvl="3">
              <a:buFont typeface="Arial" panose="020B0604020202020204" pitchFamily="34" charset="0"/>
              <a:buChar char="•"/>
            </a:pPr>
            <a:r>
              <a:rPr lang="en-US" dirty="0"/>
              <a:t>Stephan Sand (10 comments) – LTF repetition (8) negotiation, PICS (2)</a:t>
            </a:r>
          </a:p>
          <a:p>
            <a:pPr lvl="3">
              <a:buFont typeface="Arial" panose="020B0604020202020204" pitchFamily="34" charset="0"/>
              <a:buChar char="•"/>
            </a:pPr>
            <a:r>
              <a:rPr lang="en-US" dirty="0"/>
              <a:t>Mark Hamilton (2 comments) – security state machine related (under investigation)</a:t>
            </a:r>
          </a:p>
          <a:p>
            <a:pPr>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B0384F59-6471-4BD9-BEDE-54C622E2A771}"/>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979EAFF7-6FDB-4D2F-B876-EEF35D81E60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8AC07AA-248C-41D5-A8A5-581CEF9F256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50475680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23AE1-C0EC-4FA7-872A-4BFB9E159382}"/>
              </a:ext>
            </a:extLst>
          </p:cNvPr>
          <p:cNvSpPr>
            <a:spLocks noGrp="1"/>
          </p:cNvSpPr>
          <p:nvPr>
            <p:ph type="title"/>
          </p:nvPr>
        </p:nvSpPr>
        <p:spPr>
          <a:xfrm>
            <a:off x="914401" y="685801"/>
            <a:ext cx="10361084" cy="562001"/>
          </a:xfrm>
        </p:spPr>
        <p:txBody>
          <a:bodyPr/>
          <a:lstStyle/>
          <a:p>
            <a:r>
              <a:rPr lang="en-US" dirty="0"/>
              <a:t>Proposed way forward – Go for Conditional SA Ballot</a:t>
            </a:r>
          </a:p>
        </p:txBody>
      </p:sp>
      <p:sp>
        <p:nvSpPr>
          <p:cNvPr id="3" name="Content Placeholder 2">
            <a:extLst>
              <a:ext uri="{FF2B5EF4-FFF2-40B4-BE49-F238E27FC236}">
                <a16:creationId xmlns:a16="http://schemas.microsoft.com/office/drawing/2014/main" id="{740F3075-7AC6-45B7-A843-B2FD4DAFB7E6}"/>
              </a:ext>
            </a:extLst>
          </p:cNvPr>
          <p:cNvSpPr>
            <a:spLocks noGrp="1"/>
          </p:cNvSpPr>
          <p:nvPr>
            <p:ph idx="1"/>
          </p:nvPr>
        </p:nvSpPr>
        <p:spPr>
          <a:xfrm>
            <a:off x="914401" y="1412776"/>
            <a:ext cx="10361084" cy="4681639"/>
          </a:xfrm>
        </p:spPr>
        <p:txBody>
          <a:bodyPr/>
          <a:lstStyle/>
          <a:p>
            <a:pPr>
              <a:buFont typeface="Arial" panose="020B0604020202020204" pitchFamily="34" charset="0"/>
              <a:buChar char="•"/>
            </a:pPr>
            <a:r>
              <a:rPr lang="en-US" dirty="0"/>
              <a:t>All LB 255 comments must be resolved</a:t>
            </a:r>
          </a:p>
          <a:p>
            <a:pPr>
              <a:buFont typeface="Arial" panose="020B0604020202020204" pitchFamily="34" charset="0"/>
              <a:buChar char="•"/>
            </a:pPr>
            <a:r>
              <a:rPr lang="en-US" dirty="0"/>
              <a:t>Editorial comments (41):</a:t>
            </a:r>
          </a:p>
          <a:p>
            <a:pPr lvl="1">
              <a:buFont typeface="Arial" panose="020B0604020202020204" pitchFamily="34" charset="0"/>
              <a:buChar char="•"/>
            </a:pPr>
            <a:r>
              <a:rPr lang="en-US" dirty="0"/>
              <a:t>Have editor review and prepare resolutions to all 41 editorial comments</a:t>
            </a:r>
          </a:p>
          <a:p>
            <a:pPr lvl="1">
              <a:buFont typeface="Arial" panose="020B0604020202020204" pitchFamily="34" charset="0"/>
              <a:buChar char="•"/>
            </a:pPr>
            <a:endParaRPr lang="en-US" dirty="0"/>
          </a:p>
          <a:p>
            <a:pPr>
              <a:buFont typeface="Arial" panose="020B0604020202020204" pitchFamily="34" charset="0"/>
              <a:buChar char="•"/>
            </a:pPr>
            <a:r>
              <a:rPr lang="en-US" dirty="0"/>
              <a:t>Technical/General comments (36):</a:t>
            </a:r>
          </a:p>
          <a:p>
            <a:pPr lvl="1">
              <a:buFont typeface="Arial" panose="020B0604020202020204" pitchFamily="34" charset="0"/>
              <a:buChar char="•"/>
            </a:pPr>
            <a:r>
              <a:rPr lang="en-US" dirty="0"/>
              <a:t>Commenter may withdraw comment – Reject reason withdrawn</a:t>
            </a:r>
          </a:p>
          <a:p>
            <a:pPr lvl="1">
              <a:buFont typeface="Arial" panose="020B0604020202020204" pitchFamily="34" charset="0"/>
              <a:buChar char="•"/>
            </a:pPr>
            <a:r>
              <a:rPr lang="en-US" dirty="0"/>
              <a:t>Comment might be rejected on technical justification (where relevant)</a:t>
            </a:r>
          </a:p>
          <a:p>
            <a:pPr lvl="1">
              <a:buFont typeface="Arial" panose="020B0604020202020204" pitchFamily="34" charset="0"/>
              <a:buChar char="•"/>
            </a:pPr>
            <a:r>
              <a:rPr lang="en-US" dirty="0"/>
              <a:t>Comment might be rejected on basis of not being MSB – with the obligation to bring that during the SA ballot stage.</a:t>
            </a:r>
          </a:p>
          <a:p>
            <a:pPr>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B0384F59-6471-4BD9-BEDE-54C622E2A771}"/>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979EAFF7-6FDB-4D2F-B876-EEF35D81E60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8AC07AA-248C-41D5-A8A5-581CEF9F256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81467390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752E86-DA0C-46CC-95E9-B56F3B5B5423}"/>
              </a:ext>
            </a:extLst>
          </p:cNvPr>
          <p:cNvSpPr>
            <a:spLocks noGrp="1"/>
          </p:cNvSpPr>
          <p:nvPr>
            <p:ph type="title"/>
          </p:nvPr>
        </p:nvSpPr>
        <p:spPr>
          <a:xfrm>
            <a:off x="914401" y="685801"/>
            <a:ext cx="10361084" cy="654967"/>
          </a:xfrm>
        </p:spPr>
        <p:txBody>
          <a:bodyPr/>
          <a:lstStyle/>
          <a:p>
            <a:r>
              <a:rPr lang="en-US" dirty="0"/>
              <a:t>Rapid Decision Making</a:t>
            </a:r>
          </a:p>
        </p:txBody>
      </p:sp>
      <p:sp>
        <p:nvSpPr>
          <p:cNvPr id="3" name="Content Placeholder 2">
            <a:extLst>
              <a:ext uri="{FF2B5EF4-FFF2-40B4-BE49-F238E27FC236}">
                <a16:creationId xmlns:a16="http://schemas.microsoft.com/office/drawing/2014/main" id="{72A611F9-3569-429E-92E3-0451EF2EDA84}"/>
              </a:ext>
            </a:extLst>
          </p:cNvPr>
          <p:cNvSpPr>
            <a:spLocks noGrp="1"/>
          </p:cNvSpPr>
          <p:nvPr>
            <p:ph idx="1"/>
          </p:nvPr>
        </p:nvSpPr>
        <p:spPr>
          <a:xfrm>
            <a:off x="914401" y="1420145"/>
            <a:ext cx="10361084" cy="4674270"/>
          </a:xfrm>
        </p:spPr>
        <p:txBody>
          <a:bodyPr/>
          <a:lstStyle/>
          <a:p>
            <a:pPr>
              <a:buFont typeface="Arial" panose="020B0604020202020204" pitchFamily="34" charset="0"/>
              <a:buChar char="•"/>
            </a:pPr>
            <a:r>
              <a:rPr lang="en-US" dirty="0"/>
              <a:t>To support the TG in addressing any comments coming during the recirculation of a clean draft or draft for conditional approval a rapid decision making process is provided</a:t>
            </a:r>
          </a:p>
          <a:p>
            <a:pPr>
              <a:buFont typeface="Arial" panose="020B0604020202020204" pitchFamily="34" charset="0"/>
              <a:buChar char="•"/>
            </a:pPr>
            <a:r>
              <a:rPr lang="en-US" dirty="0"/>
              <a:t>During rapid decision making the CRC (Comment Resolution Committee) review and motion resolutions to comments over regular telecons.</a:t>
            </a:r>
          </a:p>
        </p:txBody>
      </p:sp>
      <p:sp>
        <p:nvSpPr>
          <p:cNvPr id="4" name="Slide Number Placeholder 3">
            <a:extLst>
              <a:ext uri="{FF2B5EF4-FFF2-40B4-BE49-F238E27FC236}">
                <a16:creationId xmlns:a16="http://schemas.microsoft.com/office/drawing/2014/main" id="{75836BFC-603F-46F7-A0F0-808654D5CCF8}"/>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C0BCD6C5-9193-4DC2-A4C0-7F212A3417C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E40021A-D2D1-4257-BF4A-5117132DEBB3}"/>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9248895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5256584" cy="2182041"/>
          </a:xfrm>
        </p:spPr>
        <p:txBody>
          <a:bodyPr/>
          <a:lstStyle/>
          <a:p>
            <a:pPr>
              <a:buFont typeface="Arial" panose="020B0604020202020204" pitchFamily="34" charset="0"/>
              <a:buChar char="•"/>
            </a:pPr>
            <a:r>
              <a:rPr lang="en-US" altLang="en-US" sz="2000" b="0" dirty="0"/>
              <a:t>Sep. 13</a:t>
            </a:r>
            <a:r>
              <a:rPr lang="en-US" altLang="en-US" sz="2000" b="0" baseline="30000" dirty="0"/>
              <a:t>th</a:t>
            </a:r>
            <a:r>
              <a:rPr lang="en-US" altLang="en-US" sz="2000" b="0" dirty="0"/>
              <a:t> 	Mon.	11:15 – 13:15 ET**</a:t>
            </a:r>
          </a:p>
          <a:p>
            <a:pPr>
              <a:buFont typeface="Arial" panose="020B0604020202020204" pitchFamily="34" charset="0"/>
              <a:buChar char="•"/>
            </a:pPr>
            <a:r>
              <a:rPr lang="en-US" altLang="en-US" sz="2000" b="0" dirty="0"/>
              <a:t>Sep. 14</a:t>
            </a:r>
            <a:r>
              <a:rPr lang="en-US" altLang="en-US" sz="2000" b="0" baseline="30000" dirty="0"/>
              <a:t>th</a:t>
            </a:r>
            <a:r>
              <a:rPr lang="en-US" altLang="en-US" sz="2000" b="0" dirty="0"/>
              <a:t> 	Tue.	13:30 – 15:30 ET**</a:t>
            </a:r>
          </a:p>
          <a:p>
            <a:pPr>
              <a:buFont typeface="Arial" panose="020B0604020202020204" pitchFamily="34" charset="0"/>
              <a:buChar char="•"/>
            </a:pPr>
            <a:r>
              <a:rPr lang="en-US" altLang="en-US" sz="2000" b="0" dirty="0"/>
              <a:t>Sep. 15</a:t>
            </a:r>
            <a:r>
              <a:rPr lang="en-US" altLang="en-US" sz="2000" b="0" baseline="30000" dirty="0"/>
              <a:t>th</a:t>
            </a:r>
            <a:r>
              <a:rPr lang="en-US" altLang="en-US" sz="2000" b="0" dirty="0"/>
              <a:t> 	Wed.	13:30 – 15:30 ET**</a:t>
            </a:r>
          </a:p>
          <a:p>
            <a:pPr>
              <a:buFont typeface="Arial" panose="020B0604020202020204" pitchFamily="34" charset="0"/>
              <a:buChar char="•"/>
            </a:pPr>
            <a:r>
              <a:rPr lang="en-US" altLang="en-US" sz="2000" b="0" dirty="0"/>
              <a:t>Sep. 16</a:t>
            </a:r>
            <a:r>
              <a:rPr lang="en-US" altLang="en-US" sz="2000" b="0" baseline="30000" dirty="0"/>
              <a:t>th</a:t>
            </a:r>
            <a:r>
              <a:rPr lang="en-US" altLang="en-US" sz="2000" b="0" dirty="0"/>
              <a:t> 	Thu.	13:30 – 15:30 ET**</a:t>
            </a:r>
          </a:p>
          <a:p>
            <a:pPr>
              <a:buFont typeface="Arial" panose="020B0604020202020204" pitchFamily="34" charset="0"/>
              <a:buChar char="•"/>
            </a:pPr>
            <a:r>
              <a:rPr lang="en-US" altLang="en-US" sz="2000" b="0" dirty="0"/>
              <a:t>Sep. 20</a:t>
            </a:r>
            <a:r>
              <a:rPr lang="en-US" altLang="en-US" sz="2000" b="0" baseline="30000" dirty="0"/>
              <a:t>th</a:t>
            </a:r>
            <a:r>
              <a:rPr lang="en-US" altLang="en-US" sz="2000" b="0" dirty="0"/>
              <a:t> 	Mon.	13:30 – 15:30 ET**</a:t>
            </a:r>
          </a:p>
          <a:p>
            <a:pPr>
              <a:buFont typeface="Arial" panose="020B0604020202020204" pitchFamily="34" charset="0"/>
              <a:buChar char="•"/>
            </a:pPr>
            <a:endParaRPr lang="en-US" altLang="en-US" sz="2000" b="0" dirty="0"/>
          </a:p>
          <a:p>
            <a:pPr marL="0" indent="0"/>
            <a:endParaRPr lang="en-US" altLang="en-US" sz="2000" b="0" dirty="0"/>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dirty="0"/>
              <a:t>Sep 2021</a:t>
            </a:r>
            <a:endParaRPr lang="en-GB" dirty="0"/>
          </a:p>
        </p:txBody>
      </p:sp>
      <p:sp>
        <p:nvSpPr>
          <p:cNvPr id="8" name="Content Placeholder 2">
            <a:extLst>
              <a:ext uri="{FF2B5EF4-FFF2-40B4-BE49-F238E27FC236}">
                <a16:creationId xmlns:a16="http://schemas.microsoft.com/office/drawing/2014/main" id="{33217F85-846F-4175-9BAC-383D220A4E20}"/>
              </a:ext>
            </a:extLst>
          </p:cNvPr>
          <p:cNvSpPr txBox="1">
            <a:spLocks/>
          </p:cNvSpPr>
          <p:nvPr/>
        </p:nvSpPr>
        <p:spPr bwMode="auto">
          <a:xfrm>
            <a:off x="5879976" y="1751014"/>
            <a:ext cx="5256584"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Sep. 22</a:t>
            </a:r>
            <a:r>
              <a:rPr lang="en-US" altLang="en-US" sz="2000" b="0" kern="0" baseline="30000" dirty="0"/>
              <a:t>nd</a:t>
            </a:r>
            <a:r>
              <a:rPr lang="en-US" altLang="en-US" sz="2000" b="0" kern="0" dirty="0"/>
              <a:t> 	Wed. 	13:00 – 15:00 ET*</a:t>
            </a:r>
          </a:p>
          <a:p>
            <a:pPr>
              <a:buFont typeface="Arial" panose="020B0604020202020204" pitchFamily="34" charset="0"/>
              <a:buChar char="•"/>
            </a:pPr>
            <a:r>
              <a:rPr lang="en-US" altLang="en-US" sz="2000" b="0" kern="0" dirty="0"/>
              <a:t>Sep. 23</a:t>
            </a:r>
            <a:r>
              <a:rPr lang="en-US" altLang="en-US" sz="2000" b="0" kern="0" baseline="30000" dirty="0"/>
              <a:t>rd</a:t>
            </a:r>
            <a:r>
              <a:rPr lang="en-US" altLang="en-US" sz="2000" b="0" kern="0" dirty="0"/>
              <a:t> 	Thu.	12:00 – 14:00 ET *</a:t>
            </a:r>
          </a:p>
          <a:p>
            <a:pPr>
              <a:buFont typeface="Arial" panose="020B0604020202020204" pitchFamily="34" charset="0"/>
              <a:buChar char="•"/>
            </a:pPr>
            <a:r>
              <a:rPr lang="en-US" altLang="en-US" sz="2000" b="0" kern="0" dirty="0"/>
              <a:t>Sep. 28</a:t>
            </a:r>
            <a:r>
              <a:rPr lang="en-US" altLang="en-US" sz="2000" b="0" kern="0" baseline="30000" dirty="0"/>
              <a:t>th</a:t>
            </a:r>
            <a:r>
              <a:rPr lang="en-US" altLang="en-US" sz="2000" b="0" kern="0" dirty="0"/>
              <a:t> 	Tue. 	13:00 – 15:00 ET *</a:t>
            </a:r>
          </a:p>
          <a:p>
            <a:pPr>
              <a:buFont typeface="Arial" panose="020B0604020202020204" pitchFamily="34" charset="0"/>
              <a:buChar char="•"/>
            </a:pPr>
            <a:r>
              <a:rPr lang="en-US" altLang="en-US" sz="2000" b="0" kern="0" dirty="0"/>
              <a:t>Sep. 29</a:t>
            </a:r>
            <a:r>
              <a:rPr lang="en-US" altLang="en-US" sz="2000" b="0" kern="0" baseline="30000" dirty="0"/>
              <a:t>th</a:t>
            </a:r>
            <a:r>
              <a:rPr lang="en-US" altLang="en-US" sz="2000" b="0" kern="0" dirty="0"/>
              <a:t> 	Wed. 	13:00 – 15:00 ET *</a:t>
            </a:r>
          </a:p>
          <a:p>
            <a:pPr>
              <a:buFont typeface="Arial" panose="020B0604020202020204" pitchFamily="34" charset="0"/>
              <a:buChar char="•"/>
            </a:pPr>
            <a:r>
              <a:rPr lang="en-US" altLang="en-US" sz="2000" b="0" kern="0" dirty="0"/>
              <a:t>Sep. 30</a:t>
            </a:r>
            <a:r>
              <a:rPr lang="en-US" altLang="en-US" sz="2000" b="0" kern="0" baseline="30000" dirty="0"/>
              <a:t>th</a:t>
            </a:r>
            <a:r>
              <a:rPr lang="en-US" altLang="en-US" sz="2000" b="0" kern="0" dirty="0"/>
              <a:t> 	Thu.	12:00 – 14:00 ET *</a:t>
            </a:r>
          </a:p>
        </p:txBody>
      </p:sp>
      <p:sp>
        <p:nvSpPr>
          <p:cNvPr id="9" name="TextBox 8">
            <a:extLst>
              <a:ext uri="{FF2B5EF4-FFF2-40B4-BE49-F238E27FC236}">
                <a16:creationId xmlns:a16="http://schemas.microsoft.com/office/drawing/2014/main" id="{994BF819-A3A8-4B22-A8BB-E95BCB5B49BB}"/>
              </a:ext>
            </a:extLst>
          </p:cNvPr>
          <p:cNvSpPr txBox="1"/>
          <p:nvPr/>
        </p:nvSpPr>
        <p:spPr>
          <a:xfrm>
            <a:off x="869621" y="4515217"/>
            <a:ext cx="10694384" cy="984885"/>
          </a:xfrm>
          <a:prstGeom prst="rect">
            <a:avLst/>
          </a:prstGeom>
          <a:noFill/>
        </p:spPr>
        <p:txBody>
          <a:bodyPr wrap="square" rtlCol="0">
            <a:spAutoFit/>
          </a:bodyPr>
          <a:lstStyle/>
          <a:p>
            <a:pPr marL="0" indent="0"/>
            <a:r>
              <a:rPr lang="en-US" altLang="en-US" sz="1400" b="0" dirty="0">
                <a:solidFill>
                  <a:schemeClr val="tx1"/>
                </a:solidFill>
              </a:rPr>
              <a:t>** - </a:t>
            </a:r>
            <a:r>
              <a:rPr lang="en-US" altLang="en-US" sz="1400" b="0" dirty="0" err="1">
                <a:solidFill>
                  <a:schemeClr val="tx1"/>
                </a:solidFill>
              </a:rPr>
              <a:t>TGaz</a:t>
            </a:r>
            <a:r>
              <a:rPr lang="en-US" altLang="en-US" sz="1400" b="0" dirty="0">
                <a:solidFill>
                  <a:schemeClr val="tx1"/>
                </a:solidFill>
              </a:rPr>
              <a:t> meeting scheduled during IEEE week (refer to WG agenda document)</a:t>
            </a:r>
          </a:p>
          <a:p>
            <a:pPr marL="0" indent="0"/>
            <a:r>
              <a:rPr lang="en-US" altLang="en-US" sz="1400" b="0" dirty="0">
                <a:solidFill>
                  <a:schemeClr val="tx1"/>
                </a:solidFill>
              </a:rPr>
              <a:t>* - newly announced</a:t>
            </a:r>
          </a:p>
          <a:p>
            <a:pPr marL="0" indent="0"/>
            <a:r>
              <a:rPr lang="en-US" altLang="en-US" sz="1600" b="0" dirty="0">
                <a:solidFill>
                  <a:schemeClr val="tx1"/>
                </a:solidFill>
              </a:rPr>
              <a:t>+ </a:t>
            </a:r>
            <a:r>
              <a:rPr lang="en-US" altLang="en-US" sz="1600" b="0" dirty="0" err="1">
                <a:solidFill>
                  <a:schemeClr val="tx1"/>
                </a:solidFill>
              </a:rPr>
              <a:t>TGaz</a:t>
            </a:r>
            <a:r>
              <a:rPr lang="en-US" altLang="en-US" sz="1600" b="0" dirty="0">
                <a:solidFill>
                  <a:schemeClr val="tx1"/>
                </a:solidFill>
              </a:rPr>
              <a:t> Plenary (motion) meeting.</a:t>
            </a:r>
          </a:p>
          <a:p>
            <a:endParaRPr lang="en-US" sz="1400" dirty="0">
              <a:solidFill>
                <a:schemeClr val="tx1"/>
              </a:solidFill>
            </a:endParaRPr>
          </a:p>
        </p:txBody>
      </p:sp>
    </p:spTree>
    <p:extLst>
      <p:ext uri="{BB962C8B-B14F-4D97-AF65-F5344CB8AC3E}">
        <p14:creationId xmlns:p14="http://schemas.microsoft.com/office/powerpoint/2010/main" val="2519366024"/>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dirty="0"/>
              <a:t>Sep. 2021</a:t>
            </a:r>
            <a:endParaRPr lang="en-GB" dirty="0"/>
          </a:p>
        </p:txBody>
      </p:sp>
    </p:spTree>
    <p:extLst>
      <p:ext uri="{BB962C8B-B14F-4D97-AF65-F5344CB8AC3E}">
        <p14:creationId xmlns:p14="http://schemas.microsoft.com/office/powerpoint/2010/main" val="300209073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dirty="0"/>
              <a:t>Sep. 2021</a:t>
            </a:r>
            <a:endParaRPr lang="en-GB" dirty="0"/>
          </a:p>
        </p:txBody>
      </p:sp>
    </p:spTree>
    <p:extLst>
      <p:ext uri="{BB962C8B-B14F-4D97-AF65-F5344CB8AC3E}">
        <p14:creationId xmlns:p14="http://schemas.microsoft.com/office/powerpoint/2010/main" val="621434666"/>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90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91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92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120401</TotalTime>
  <Words>8451</Words>
  <Application>Microsoft Office PowerPoint</Application>
  <PresentationFormat>Widescreen</PresentationFormat>
  <Paragraphs>1608</Paragraphs>
  <Slides>92</Slides>
  <Notes>21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92</vt:i4>
      </vt:variant>
    </vt:vector>
  </HeadingPairs>
  <TitlesOfParts>
    <vt:vector size="100" baseType="lpstr">
      <vt:lpstr>Arial</vt:lpstr>
      <vt:lpstr>Calibri</vt:lpstr>
      <vt:lpstr>Monotype Sorts</vt:lpstr>
      <vt:lpstr>Montserrat</vt:lpstr>
      <vt:lpstr>Times</vt:lpstr>
      <vt:lpstr>Times New Roman</vt:lpstr>
      <vt:lpstr>Office Theme</vt:lpstr>
      <vt:lpstr>Document</vt:lpstr>
      <vt:lpstr>TGaz Next Generation Positioning  Agenda for the July Electronic Meeting and  the Following Telecons Agenda</vt:lpstr>
      <vt:lpstr>IEEE 802.11 Task Group AZ Next Generation Positioning </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July IEEE  Electronic Plenary Meeting Week Agenda</vt:lpstr>
      <vt:lpstr>Submission List for the week (1)</vt:lpstr>
      <vt:lpstr>Submission List for the week (2)</vt:lpstr>
      <vt:lpstr>IEEE Electronic Meeting Week – July 12th</vt:lpstr>
      <vt:lpstr>Submission List for the July 12th meeting</vt:lpstr>
      <vt:lpstr>Submissions Awaiting Motions</vt:lpstr>
      <vt:lpstr>Review Submissions</vt:lpstr>
      <vt:lpstr>PowerPoint Presentation</vt:lpstr>
      <vt:lpstr>IEEE Electronic Meeting Week – July 13th</vt:lpstr>
      <vt:lpstr>Submission List for the July 12th meeting</vt:lpstr>
      <vt:lpstr>PowerPoint Presentation</vt:lpstr>
      <vt:lpstr>PowerPoint Presentation</vt:lpstr>
      <vt:lpstr>IEEE Electronic Meeting Week – July 13th</vt:lpstr>
      <vt:lpstr>Submission List for the July 12th meeting</vt:lpstr>
      <vt:lpstr>PowerPoint Presentation</vt:lpstr>
      <vt:lpstr>PowerPoint Presentation</vt:lpstr>
      <vt:lpstr>IEEE Electronic Meeting Week – July 14th</vt:lpstr>
      <vt:lpstr>Submission List for the July 14th meeting</vt:lpstr>
      <vt:lpstr>Submission 11-21-1155</vt:lpstr>
      <vt:lpstr>PowerPoint Presentation</vt:lpstr>
      <vt:lpstr>PowerPoint Presentation</vt:lpstr>
      <vt:lpstr>IEEE Electronic Meeting Week – July 15th</vt:lpstr>
      <vt:lpstr>Submission List for the July 15th meeting</vt:lpstr>
      <vt:lpstr>Strawpoll</vt:lpstr>
      <vt:lpstr>PowerPoint Presentation</vt:lpstr>
      <vt:lpstr>PowerPoint Presentation</vt:lpstr>
      <vt:lpstr>IEEE Electronic Meeting Week – July 16th</vt:lpstr>
      <vt:lpstr>Submission List for the July 15th meeting</vt:lpstr>
      <vt:lpstr>PowerPoint Presentation</vt:lpstr>
      <vt:lpstr>PowerPoint Presentation</vt:lpstr>
      <vt:lpstr>IEEE Electronic Meeting slot – July 19th</vt:lpstr>
      <vt:lpstr>Submission List for the July 19th meeting</vt:lpstr>
      <vt:lpstr>PowerPoint Presentation</vt:lpstr>
      <vt:lpstr>Recirculation Ballot</vt:lpstr>
      <vt:lpstr>July Progress and Targets Towards the Sep. Meeting</vt:lpstr>
      <vt:lpstr>July Progress and Targets Towards the Sep. Meeting</vt:lpstr>
      <vt:lpstr>Timeline – TG progress update past the July meeting</vt:lpstr>
      <vt:lpstr>Scheduled telecons</vt:lpstr>
      <vt:lpstr>Submission pipeline</vt:lpstr>
      <vt:lpstr>PowerPoint Presentation</vt:lpstr>
      <vt:lpstr>PowerPoint Presentation</vt:lpstr>
      <vt:lpstr>TGaz Sep. 1st Telecon - Agenda</vt:lpstr>
      <vt:lpstr>Timeline – TG progress update past the July meeting</vt:lpstr>
      <vt:lpstr>LB255 Status</vt:lpstr>
      <vt:lpstr>What’s Next </vt:lpstr>
      <vt:lpstr>Scheduled telecons</vt:lpstr>
      <vt:lpstr>PowerPoint Presentation</vt:lpstr>
      <vt:lpstr>PowerPoint Presentation</vt:lpstr>
      <vt:lpstr>TGaz Sep. 9th Telecon - Agenda</vt:lpstr>
      <vt:lpstr>Letter/Recirc Ballot #255 - Summary</vt:lpstr>
      <vt:lpstr>PowerPoint Presentation</vt:lpstr>
      <vt:lpstr>Timeline – TG progress update past LB 255 closing</vt:lpstr>
      <vt:lpstr>SA Ballot Stage</vt:lpstr>
      <vt:lpstr>Evaluating Comments Received For LB 255</vt:lpstr>
      <vt:lpstr>Evaluating Comments Received For LB 255 (con.)</vt:lpstr>
      <vt:lpstr>Proposed way forward – Go for Conditional SA Ballot</vt:lpstr>
      <vt:lpstr>Rapid Decision Making</vt:lpstr>
      <vt:lpstr>Scheduled telecons</vt:lpstr>
      <vt:lpstr>PowerPoint Presentation</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706</cp:revision>
  <cp:lastPrinted>1601-01-01T00:00:00Z</cp:lastPrinted>
  <dcterms:created xsi:type="dcterms:W3CDTF">2018-08-06T10:28:59Z</dcterms:created>
  <dcterms:modified xsi:type="dcterms:W3CDTF">2021-09-09T17:59:22Z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