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5"/>
  </p:notesMasterIdLst>
  <p:handoutMasterIdLst>
    <p:handoutMasterId r:id="rId26"/>
  </p:handoutMasterIdLst>
  <p:sldIdLst>
    <p:sldId id="269" r:id="rId2"/>
    <p:sldId id="272" r:id="rId3"/>
    <p:sldId id="315" r:id="rId4"/>
    <p:sldId id="328" r:id="rId5"/>
    <p:sldId id="267" r:id="rId6"/>
    <p:sldId id="260" r:id="rId7"/>
    <p:sldId id="261" r:id="rId8"/>
    <p:sldId id="262" r:id="rId9"/>
    <p:sldId id="263" r:id="rId10"/>
    <p:sldId id="283" r:id="rId11"/>
    <p:sldId id="284" r:id="rId12"/>
    <p:sldId id="287" r:id="rId13"/>
    <p:sldId id="288" r:id="rId14"/>
    <p:sldId id="289" r:id="rId15"/>
    <p:sldId id="361" r:id="rId16"/>
    <p:sldId id="365" r:id="rId17"/>
    <p:sldId id="367" r:id="rId18"/>
    <p:sldId id="363" r:id="rId19"/>
    <p:sldId id="364" r:id="rId20"/>
    <p:sldId id="368" r:id="rId21"/>
    <p:sldId id="334" r:id="rId22"/>
    <p:sldId id="366" r:id="rId23"/>
    <p:sldId id="360" r:id="rId24"/>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milton, Mark" initials="HM" lastIdx="1" clrIdx="0">
    <p:extLst>
      <p:ext uri="{19B8F6BF-5375-455C-9EA6-DF929625EA0E}">
        <p15:presenceInfo xmlns:p15="http://schemas.microsoft.com/office/powerpoint/2012/main" userId="Hamilton, Mar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73" autoAdjust="0"/>
    <p:restoredTop sz="98505" autoAdjust="0"/>
  </p:normalViewPr>
  <p:slideViewPr>
    <p:cSldViewPr>
      <p:cViewPr varScale="1">
        <p:scale>
          <a:sx n="121" d="100"/>
          <a:sy n="121" d="100"/>
        </p:scale>
        <p:origin x="96" y="342"/>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58" d="100"/>
          <a:sy n="58" d="100"/>
        </p:scale>
        <p:origin x="1332" y="84"/>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dirty="0"/>
              <a:t>doc.: IEEE 802.11-09/0840r0</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dirty="0"/>
              <a:t>July 2009</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dirty="0"/>
              <a:t>David Bagby, Calypso Ventures, Inc.</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US" altLang="en-US" dirty="0"/>
              <a:t>Page </a:t>
            </a:r>
            <a:fld id="{10B05505-DE9A-4AC7-A6A3-ED730399AA6C}" type="slidenum">
              <a:rPr lang="en-US" altLang="en-US"/>
              <a:pPr>
                <a:defRPr/>
              </a:pPr>
              <a:t>‹#›</a:t>
            </a:fld>
            <a:endParaRPr lang="en-US" altLang="en-US" dirty="0"/>
          </a:p>
        </p:txBody>
      </p:sp>
      <p:sp>
        <p:nvSpPr>
          <p:cNvPr id="1434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
        <p:nvSpPr>
          <p:cNvPr id="46087"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itchFamily="18" charset="0"/>
              </a:defRPr>
            </a:lvl1pPr>
            <a:lvl2pPr marL="742950" indent="-285750" defTabSz="933450">
              <a:defRPr sz="1200">
                <a:solidFill>
                  <a:schemeClr val="tx1"/>
                </a:solidFill>
                <a:latin typeface="Times New Roman" pitchFamily="18" charset="0"/>
              </a:defRPr>
            </a:lvl2pPr>
            <a:lvl3pPr marL="1143000" indent="-228600" defTabSz="933450">
              <a:defRPr sz="1200">
                <a:solidFill>
                  <a:schemeClr val="tx1"/>
                </a:solidFill>
                <a:latin typeface="Times New Roman" pitchFamily="18" charset="0"/>
              </a:defRPr>
            </a:lvl3pPr>
            <a:lvl4pPr marL="1600200" indent="-228600" defTabSz="933450">
              <a:defRPr sz="1200">
                <a:solidFill>
                  <a:schemeClr val="tx1"/>
                </a:solidFill>
                <a:latin typeface="Times New Roman" pitchFamily="18" charset="0"/>
              </a:defRPr>
            </a:lvl4pPr>
            <a:lvl5pPr marL="2057400" indent="-228600" defTabSz="93345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altLang="en-US" dirty="0"/>
              <a:t>Submission</a:t>
            </a:r>
          </a:p>
        </p:txBody>
      </p:sp>
      <p:sp>
        <p:nvSpPr>
          <p:cNvPr id="14344"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US" dirty="0"/>
              <a:t>doc.: IEEE 802.11-09/0840r0</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dirty="0"/>
              <a:t>July 2009</a:t>
            </a:r>
          </a:p>
        </p:txBody>
      </p:sp>
      <p:sp>
        <p:nvSpPr>
          <p:cNvPr id="13316"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a:defRPr/>
            </a:lvl5pPr>
          </a:lstStyle>
          <a:p>
            <a:pPr lvl="4">
              <a:defRPr/>
            </a:pPr>
            <a:r>
              <a:rPr lang="en-US" dirty="0"/>
              <a:t>David Bagby, Calypso Ventures, Inc.</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US" altLang="en-US" dirty="0"/>
              <a:t>Page </a:t>
            </a:r>
            <a:fld id="{3A7FECFB-0B9F-42CC-9CB1-ECDE5E0B8DCF}" type="slidenum">
              <a:rPr lang="en-US" altLang="en-US"/>
              <a:pPr>
                <a:defRPr/>
              </a:pPr>
              <a:t>‹#›</a:t>
            </a:fld>
            <a:endParaRPr lang="en-US" altLang="en-US" dirty="0"/>
          </a:p>
        </p:txBody>
      </p:sp>
      <p:sp>
        <p:nvSpPr>
          <p:cNvPr id="34824"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ltLang="en-US" dirty="0"/>
              <a:t>Submission</a:t>
            </a:r>
          </a:p>
        </p:txBody>
      </p:sp>
      <p:sp>
        <p:nvSpPr>
          <p:cNvPr id="13321"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
        <p:nvSpPr>
          <p:cNvPr id="13322"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802.11-09/0840r0</a:t>
            </a:r>
          </a:p>
        </p:txBody>
      </p:sp>
      <p:sp>
        <p:nvSpPr>
          <p:cNvPr id="1638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2009</a:t>
            </a:r>
          </a:p>
        </p:txBody>
      </p:sp>
      <p:sp>
        <p:nvSpPr>
          <p:cNvPr id="1638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1638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399E07E9-C59C-4A08-BC99-C5CF3A83BF24}" type="slidenum">
              <a:rPr lang="en-US" altLang="en-US" smtClean="0"/>
              <a:pPr>
                <a:spcBef>
                  <a:spcPct val="0"/>
                </a:spcBef>
              </a:pPr>
              <a:t>1</a:t>
            </a:fld>
            <a:endParaRPr lang="en-US" altLang="en-US" dirty="0"/>
          </a:p>
        </p:txBody>
      </p:sp>
      <p:sp>
        <p:nvSpPr>
          <p:cNvPr id="16390" name="Rectangle 2"/>
          <p:cNvSpPr>
            <a:spLocks noGrp="1" noRot="1" noChangeAspect="1" noChangeArrowheads="1" noTextEdit="1"/>
          </p:cNvSpPr>
          <p:nvPr>
            <p:ph type="sldImg"/>
          </p:nvPr>
        </p:nvSpPr>
        <p:spPr>
          <a:xfrm>
            <a:off x="1154113" y="701675"/>
            <a:ext cx="4625975" cy="3468688"/>
          </a:xfrm>
          <a:ln/>
        </p:spPr>
      </p:sp>
      <p:sp>
        <p:nvSpPr>
          <p:cNvPr id="1639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18</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434347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19</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6312446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20</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37482291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21</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22</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195852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1843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184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09366153-B9B8-4CE2-AE11-2A3E0E8D7D37}" type="slidenum">
              <a:rPr lang="en-US" altLang="en-US" smtClean="0"/>
              <a:pPr>
                <a:spcBef>
                  <a:spcPct val="0"/>
                </a:spcBef>
              </a:pPr>
              <a:t>2</a:t>
            </a:fld>
            <a:endParaRPr lang="en-US" altLang="en-US" dirty="0"/>
          </a:p>
        </p:txBody>
      </p:sp>
      <p:sp>
        <p:nvSpPr>
          <p:cNvPr id="18438" name="Rectangle 2"/>
          <p:cNvSpPr>
            <a:spLocks noGrp="1" noRot="1" noChangeAspect="1" noChangeArrowheads="1" noTextEdit="1"/>
          </p:cNvSpPr>
          <p:nvPr>
            <p:ph type="sldImg"/>
          </p:nvPr>
        </p:nvSpPr>
        <p:spPr>
          <a:xfrm>
            <a:off x="1154113" y="701675"/>
            <a:ext cx="4625975" cy="3468688"/>
          </a:xfrm>
          <a:ln cap="flat"/>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250" rIns="95250"/>
          <a:lstStyle/>
          <a:p>
            <a:endParaRPr lang="en-US"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xfrm>
            <a:off x="1154113" y="701675"/>
            <a:ext cx="4625975" cy="3468688"/>
          </a:xfrm>
          <a:ln/>
        </p:spPr>
      </p:sp>
      <p:sp>
        <p:nvSpPr>
          <p:cNvPr id="204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048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802.11-09/0840r0</a:t>
            </a:r>
          </a:p>
        </p:txBody>
      </p:sp>
      <p:sp>
        <p:nvSpPr>
          <p:cNvPr id="2048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2009</a:t>
            </a:r>
          </a:p>
        </p:txBody>
      </p:sp>
      <p:sp>
        <p:nvSpPr>
          <p:cNvPr id="2048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2048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713BD313-5621-4364-BCE5-083777808051}" type="slidenum">
              <a:rPr lang="en-US" altLang="en-US" smtClean="0"/>
              <a:pPr>
                <a:spcBef>
                  <a:spcPct val="0"/>
                </a:spcBef>
              </a:pPr>
              <a:t>3</a:t>
            </a:fld>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1154113" y="701675"/>
            <a:ext cx="4625975" cy="3468688"/>
          </a:xfrm>
          <a:ln/>
        </p:spPr>
      </p:sp>
      <p:sp>
        <p:nvSpPr>
          <p:cNvPr id="245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458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802.11-09/0840r0</a:t>
            </a:r>
          </a:p>
        </p:txBody>
      </p:sp>
      <p:sp>
        <p:nvSpPr>
          <p:cNvPr id="2458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July 2009</a:t>
            </a:r>
          </a:p>
        </p:txBody>
      </p:sp>
      <p:sp>
        <p:nvSpPr>
          <p:cNvPr id="2458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2458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91FF941E-7F59-41A6-BE87-2E9CFC46BF89}" type="slidenum">
              <a:rPr lang="en-US" altLang="en-US" smtClean="0"/>
              <a:pPr>
                <a:spcBef>
                  <a:spcPct val="0"/>
                </a:spcBef>
              </a:pPr>
              <a:t>4</a:t>
            </a:fld>
            <a:endParaRPr lang="en-US"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a:t>
            </a:fld>
            <a:endParaRPr lang="en-US"/>
          </a:p>
        </p:txBody>
      </p:sp>
    </p:spTree>
    <p:extLst>
      <p:ext uri="{BB962C8B-B14F-4D97-AF65-F5344CB8AC3E}">
        <p14:creationId xmlns:p14="http://schemas.microsoft.com/office/powerpoint/2010/main" val="2974182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A6ABF37-7216-45CB-BD9C-7F0A7BB04421}" type="slidenum">
              <a:rPr lang="en-US" altLang="en-US" sz="1300"/>
              <a:pPr>
                <a:spcBef>
                  <a:spcPct val="0"/>
                </a:spcBef>
              </a:pPr>
              <a:t>9</a:t>
            </a:fld>
            <a:endParaRPr lang="en-US" altLang="en-US" sz="1300"/>
          </a:p>
        </p:txBody>
      </p:sp>
      <p:sp>
        <p:nvSpPr>
          <p:cNvPr id="14339" name="Rectangle 2"/>
          <p:cNvSpPr>
            <a:spLocks noGrp="1" noRot="1" noChangeAspect="1" noChangeArrowheads="1" noTextEdit="1"/>
          </p:cNvSpPr>
          <p:nvPr>
            <p:ph type="sldImg"/>
          </p:nvPr>
        </p:nvSpPr>
        <p:spPr>
          <a:xfrm>
            <a:off x="1154113" y="701675"/>
            <a:ext cx="4625975" cy="3468688"/>
          </a:xfrm>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4091030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15</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803393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16</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23482492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doc.: IEEE 802.11-08/1455r0</a:t>
            </a:r>
          </a:p>
        </p:txBody>
      </p:sp>
      <p:sp>
        <p:nvSpPr>
          <p:cNvPr id="3481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dirty="0"/>
              <a:t>Jan 2009</a:t>
            </a:r>
          </a:p>
        </p:txBody>
      </p:sp>
      <p:sp>
        <p:nvSpPr>
          <p:cNvPr id="3482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7200" defTabSz="933450">
              <a:spcBef>
                <a:spcPct val="30000"/>
              </a:spcBef>
              <a:defRPr sz="1200">
                <a:solidFill>
                  <a:schemeClr val="tx1"/>
                </a:solidFill>
                <a:latin typeface="Times New Roman" panose="02020603050405020304" pitchFamily="18" charset="0"/>
              </a:defRPr>
            </a:lvl5pPr>
            <a:lvl6pPr marL="9144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1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288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60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US" altLang="en-US" dirty="0"/>
              <a:t>David Bagby, Calypso Ventures, Inc.</a:t>
            </a:r>
          </a:p>
        </p:txBody>
      </p:sp>
      <p:sp>
        <p:nvSpPr>
          <p:cNvPr id="348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dirty="0"/>
              <a:t>Page </a:t>
            </a:r>
            <a:fld id="{4012BF7B-569A-4504-8CD0-EA895C2A2031}" type="slidenum">
              <a:rPr lang="en-US" altLang="en-US" smtClean="0"/>
              <a:pPr>
                <a:spcBef>
                  <a:spcPct val="0"/>
                </a:spcBef>
              </a:pPr>
              <a:t>17</a:t>
            </a:fld>
            <a:endParaRPr lang="en-US" altLang="en-US" dirty="0"/>
          </a:p>
        </p:txBody>
      </p:sp>
      <p:sp>
        <p:nvSpPr>
          <p:cNvPr id="34822" name="Rectangle 2"/>
          <p:cNvSpPr>
            <a:spLocks noGrp="1" noRot="1" noChangeAspect="1" noChangeArrowheads="1" noTextEdit="1"/>
          </p:cNvSpPr>
          <p:nvPr>
            <p:ph type="sldImg"/>
          </p:nvPr>
        </p:nvSpPr>
        <p:spPr>
          <a:xfrm>
            <a:off x="1154113" y="700088"/>
            <a:ext cx="4629150" cy="3471862"/>
          </a:xfrm>
          <a:ln/>
        </p:spPr>
      </p:sp>
      <p:sp>
        <p:nvSpPr>
          <p:cNvPr id="34823" name="Rectangle 3"/>
          <p:cNvSpPr>
            <a:spLocks noGrp="1" noChangeArrowheads="1"/>
          </p:cNvSpPr>
          <p:nvPr>
            <p:ph type="body" idx="1"/>
          </p:nvPr>
        </p:nvSpPr>
        <p:spPr>
          <a:xfrm>
            <a:off x="925513" y="4408488"/>
            <a:ext cx="5083175" cy="4178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Tree>
    <p:extLst>
      <p:ext uri="{BB962C8B-B14F-4D97-AF65-F5344CB8AC3E}">
        <p14:creationId xmlns:p14="http://schemas.microsoft.com/office/powerpoint/2010/main" val="1718041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A5E6FCC0-65DE-4E5B-9B99-F63A027066A9}" type="slidenum">
              <a:rPr lang="en-US" altLang="en-US"/>
              <a:pPr>
                <a:defRPr/>
              </a:pPr>
              <a:t>‹#›</a:t>
            </a:fld>
            <a:endParaRPr lang="en-US" altLang="en-US" dirty="0"/>
          </a:p>
        </p:txBody>
      </p:sp>
      <p:sp>
        <p:nvSpPr>
          <p:cNvPr id="7" name="Content Placeholder 6">
            <a:extLst>
              <a:ext uri="{FF2B5EF4-FFF2-40B4-BE49-F238E27FC236}">
                <a16:creationId xmlns:a16="http://schemas.microsoft.com/office/drawing/2014/main" id="{7A05AE9D-67FC-45FA-9DF9-8E47B6C22666}"/>
              </a:ext>
            </a:extLst>
          </p:cNvPr>
          <p:cNvSpPr>
            <a:spLocks noGrp="1"/>
          </p:cNvSpPr>
          <p:nvPr>
            <p:ph sz="quarter" idx="12"/>
          </p:nvPr>
        </p:nvSpPr>
        <p:spPr>
          <a:xfrm>
            <a:off x="1143000" y="533400"/>
            <a:ext cx="914400"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0385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9121D33C-56E8-4214-A79E-6A77218AABD8}" type="slidenum">
              <a:rPr lang="en-US" altLang="en-US"/>
              <a:pPr>
                <a:defRPr/>
              </a:pPr>
              <a:t>‹#›</a:t>
            </a:fld>
            <a:endParaRPr lang="en-US" altLang="en-US" dirty="0"/>
          </a:p>
        </p:txBody>
      </p:sp>
    </p:spTree>
    <p:extLst>
      <p:ext uri="{BB962C8B-B14F-4D97-AF65-F5344CB8AC3E}">
        <p14:creationId xmlns:p14="http://schemas.microsoft.com/office/powerpoint/2010/main" val="371953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7ED1D26F-38D5-48DA-A46A-2F15EE610592}" type="slidenum">
              <a:rPr lang="en-US" altLang="en-US"/>
              <a:pPr>
                <a:defRPr/>
              </a:pPr>
              <a:t>‹#›</a:t>
            </a:fld>
            <a:endParaRPr lang="en-US" altLang="en-US" dirty="0"/>
          </a:p>
        </p:txBody>
      </p:sp>
    </p:spTree>
    <p:extLst>
      <p:ext uri="{BB962C8B-B14F-4D97-AF65-F5344CB8AC3E}">
        <p14:creationId xmlns:p14="http://schemas.microsoft.com/office/powerpoint/2010/main" val="901076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FA0271B8-AD49-43D9-840E-60973D554535}" type="slidenum">
              <a:rPr lang="en-US" altLang="en-US"/>
              <a:pPr>
                <a:defRPr/>
              </a:pPr>
              <a:t>‹#›</a:t>
            </a:fld>
            <a:endParaRPr lang="en-US" altLang="en-US" dirty="0"/>
          </a:p>
        </p:txBody>
      </p:sp>
    </p:spTree>
    <p:extLst>
      <p:ext uri="{BB962C8B-B14F-4D97-AF65-F5344CB8AC3E}">
        <p14:creationId xmlns:p14="http://schemas.microsoft.com/office/powerpoint/2010/main" val="4109434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5"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67A2F1DC-ED76-4084-83A0-DDFC6477A0E1}" type="slidenum">
              <a:rPr lang="en-US" altLang="en-US"/>
              <a:pPr>
                <a:defRPr/>
              </a:pPr>
              <a:t>‹#›</a:t>
            </a:fld>
            <a:endParaRPr lang="en-US" altLang="en-US" dirty="0"/>
          </a:p>
        </p:txBody>
      </p:sp>
    </p:spTree>
    <p:extLst>
      <p:ext uri="{BB962C8B-B14F-4D97-AF65-F5344CB8AC3E}">
        <p14:creationId xmlns:p14="http://schemas.microsoft.com/office/powerpoint/2010/main" val="2327981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6" name="Slide Number Placeholder 5"/>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EB643AF0-3F47-4E90-97B4-48AB897F943A}" type="slidenum">
              <a:rPr lang="en-US" altLang="en-US"/>
              <a:pPr>
                <a:defRPr/>
              </a:pPr>
              <a:t>‹#›</a:t>
            </a:fld>
            <a:endParaRPr lang="en-US" altLang="en-US" dirty="0"/>
          </a:p>
        </p:txBody>
      </p:sp>
    </p:spTree>
    <p:extLst>
      <p:ext uri="{BB962C8B-B14F-4D97-AF65-F5344CB8AC3E}">
        <p14:creationId xmlns:p14="http://schemas.microsoft.com/office/powerpoint/2010/main" val="2837358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8"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2E1E8502-BD9A-4B40-8E70-37E5EB2A7797}" type="slidenum">
              <a:rPr lang="en-US" altLang="en-US"/>
              <a:pPr>
                <a:defRPr/>
              </a:pPr>
              <a:t>‹#›</a:t>
            </a:fld>
            <a:endParaRPr lang="en-US" altLang="en-US" dirty="0"/>
          </a:p>
        </p:txBody>
      </p:sp>
    </p:spTree>
    <p:extLst>
      <p:ext uri="{BB962C8B-B14F-4D97-AF65-F5344CB8AC3E}">
        <p14:creationId xmlns:p14="http://schemas.microsoft.com/office/powerpoint/2010/main" val="1650376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4"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C3C733E5-256C-43C9-90B7-08C86BDACB9B}" type="slidenum">
              <a:rPr lang="en-US" altLang="en-US"/>
              <a:pPr>
                <a:defRPr/>
              </a:pPr>
              <a:t>‹#›</a:t>
            </a:fld>
            <a:endParaRPr lang="en-US" altLang="en-US" dirty="0"/>
          </a:p>
        </p:txBody>
      </p:sp>
    </p:spTree>
    <p:extLst>
      <p:ext uri="{BB962C8B-B14F-4D97-AF65-F5344CB8AC3E}">
        <p14:creationId xmlns:p14="http://schemas.microsoft.com/office/powerpoint/2010/main" val="1683682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3" name="Rectangle 6"/>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E004D3B8-2803-48B6-808D-C8C7AC16D9FB}" type="slidenum">
              <a:rPr lang="en-US" altLang="en-US"/>
              <a:pPr>
                <a:defRPr/>
              </a:pPr>
              <a:t>‹#›</a:t>
            </a:fld>
            <a:endParaRPr lang="en-US" altLang="en-US" dirty="0"/>
          </a:p>
        </p:txBody>
      </p:sp>
    </p:spTree>
    <p:extLst>
      <p:ext uri="{BB962C8B-B14F-4D97-AF65-F5344CB8AC3E}">
        <p14:creationId xmlns:p14="http://schemas.microsoft.com/office/powerpoint/2010/main" val="2764113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6" name="Slide Number Placeholder 5"/>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CA7509DE-EC26-4BA7-8EF7-6BA2E22E6E31}" type="slidenum">
              <a:rPr lang="en-US" altLang="en-US"/>
              <a:pPr>
                <a:defRPr/>
              </a:pPr>
              <a:t>‹#›</a:t>
            </a:fld>
            <a:endParaRPr lang="en-US" altLang="en-US" dirty="0"/>
          </a:p>
        </p:txBody>
      </p:sp>
    </p:spTree>
    <p:extLst>
      <p:ext uri="{BB962C8B-B14F-4D97-AF65-F5344CB8AC3E}">
        <p14:creationId xmlns:p14="http://schemas.microsoft.com/office/powerpoint/2010/main" val="1501436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noChangeArrowheads="1"/>
          </p:cNvSpPr>
          <p:nvPr>
            <p:ph type="ftr" sz="quarter" idx="10"/>
          </p:nvPr>
        </p:nvSpPr>
        <p:spPr>
          <a:xfrm>
            <a:off x="6423025" y="6475413"/>
            <a:ext cx="2120900" cy="184150"/>
          </a:xfrm>
          <a:prstGeom prst="rect">
            <a:avLst/>
          </a:prstGeom>
        </p:spPr>
        <p:txBody>
          <a:bodyPr/>
          <a:lstStyle>
            <a:lvl1pPr>
              <a:defRPr/>
            </a:lvl1pPr>
          </a:lstStyle>
          <a:p>
            <a:pPr>
              <a:defRPr/>
            </a:pPr>
            <a:r>
              <a:rPr lang="en-US" dirty="0"/>
              <a:t>Mark Hamilton, Polycom, Inc.</a:t>
            </a:r>
          </a:p>
        </p:txBody>
      </p:sp>
      <p:sp>
        <p:nvSpPr>
          <p:cNvPr id="6" name="Slide Number Placeholder 5"/>
          <p:cNvSpPr>
            <a:spLocks noGrp="1" noChangeArrowheads="1"/>
          </p:cNvSpPr>
          <p:nvPr>
            <p:ph type="sldNum" sz="quarter" idx="11"/>
          </p:nvPr>
        </p:nvSpPr>
        <p:spPr>
          <a:xfrm>
            <a:off x="4364038" y="6475413"/>
            <a:ext cx="492125" cy="184150"/>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r>
              <a:rPr lang="en-US" altLang="en-US" dirty="0"/>
              <a:t>Slide </a:t>
            </a:r>
            <a:fld id="{DA74B62C-C6FC-4CCA-AF72-DD4542866AC4}" type="slidenum">
              <a:rPr lang="en-US" altLang="en-US"/>
              <a:pPr>
                <a:defRPr/>
              </a:pPr>
              <a:t>‹#›</a:t>
            </a:fld>
            <a:endParaRPr lang="en-US" altLang="en-US" dirty="0"/>
          </a:p>
        </p:txBody>
      </p:sp>
    </p:spTree>
    <p:extLst>
      <p:ext uri="{BB962C8B-B14F-4D97-AF65-F5344CB8AC3E}">
        <p14:creationId xmlns:p14="http://schemas.microsoft.com/office/powerpoint/2010/main" val="2962674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7"/>
          <p:cNvSpPr>
            <a:spLocks noChangeArrowheads="1"/>
          </p:cNvSpPr>
          <p:nvPr/>
        </p:nvSpPr>
        <p:spPr bwMode="auto">
          <a:xfrm>
            <a:off x="685800" y="332601"/>
            <a:ext cx="8784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a:defRPr sz="1200">
                <a:solidFill>
                  <a:schemeClr val="tx1"/>
                </a:solidFill>
                <a:latin typeface="Times New Roman" pitchFamily="18" charset="0"/>
              </a:defRPr>
            </a:lvl5pPr>
            <a:lvl6pPr marL="457200" eaLnBrk="0" fontAlgn="base" hangingPunct="0">
              <a:spcBef>
                <a:spcPct val="0"/>
              </a:spcBef>
              <a:spcAft>
                <a:spcPct val="0"/>
              </a:spcAft>
              <a:defRPr sz="1200">
                <a:solidFill>
                  <a:schemeClr val="tx1"/>
                </a:solidFill>
                <a:latin typeface="Times New Roman" pitchFamily="18" charset="0"/>
              </a:defRPr>
            </a:lvl6pPr>
            <a:lvl7pPr marL="914400" eaLnBrk="0" fontAlgn="base" hangingPunct="0">
              <a:spcBef>
                <a:spcPct val="0"/>
              </a:spcBef>
              <a:spcAft>
                <a:spcPct val="0"/>
              </a:spcAft>
              <a:defRPr sz="1200">
                <a:solidFill>
                  <a:schemeClr val="tx1"/>
                </a:solidFill>
                <a:latin typeface="Times New Roman" pitchFamily="18" charset="0"/>
              </a:defRPr>
            </a:lvl7pPr>
            <a:lvl8pPr marL="1371600" eaLnBrk="0" fontAlgn="base" hangingPunct="0">
              <a:spcBef>
                <a:spcPct val="0"/>
              </a:spcBef>
              <a:spcAft>
                <a:spcPct val="0"/>
              </a:spcAft>
              <a:defRPr sz="1200">
                <a:solidFill>
                  <a:schemeClr val="tx1"/>
                </a:solidFill>
                <a:latin typeface="Times New Roman" pitchFamily="18" charset="0"/>
              </a:defRPr>
            </a:lvl8pPr>
            <a:lvl9pPr marL="1828800" eaLnBrk="0" fontAlgn="base" hangingPunct="0">
              <a:spcBef>
                <a:spcPct val="0"/>
              </a:spcBef>
              <a:spcAft>
                <a:spcPct val="0"/>
              </a:spcAft>
              <a:defRPr sz="1200">
                <a:solidFill>
                  <a:schemeClr val="tx1"/>
                </a:solidFill>
                <a:latin typeface="Times New Roman" pitchFamily="18" charset="0"/>
              </a:defRPr>
            </a:lvl9pPr>
          </a:lstStyle>
          <a:p>
            <a:pPr marL="0" lvl="4">
              <a:defRPr/>
            </a:pPr>
            <a:r>
              <a:rPr lang="en-US" altLang="en-US" sz="1800" b="1" dirty="0"/>
              <a:t>Jan 2021</a:t>
            </a:r>
          </a:p>
        </p:txBody>
      </p:sp>
      <p:sp>
        <p:nvSpPr>
          <p:cNvPr id="1029"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
        <p:nvSpPr>
          <p:cNvPr id="1030" name="Rectangle 9"/>
          <p:cNvSpPr>
            <a:spLocks noChangeArrowheads="1"/>
          </p:cNvSpPr>
          <p:nvPr/>
        </p:nvSpPr>
        <p:spPr bwMode="auto">
          <a:xfrm>
            <a:off x="685800" y="6475413"/>
            <a:ext cx="4794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altLang="en-US" dirty="0"/>
              <a:t>Agenda</a:t>
            </a:r>
          </a:p>
        </p:txBody>
      </p:sp>
      <p:sp>
        <p:nvSpPr>
          <p:cNvPr id="1031" name="Rectangle 7"/>
          <p:cNvSpPr>
            <a:spLocks noChangeArrowheads="1"/>
          </p:cNvSpPr>
          <p:nvPr userDrawn="1"/>
        </p:nvSpPr>
        <p:spPr bwMode="auto">
          <a:xfrm>
            <a:off x="5047070" y="332601"/>
            <a:ext cx="339843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457200">
              <a:defRPr sz="1200">
                <a:solidFill>
                  <a:schemeClr val="tx1"/>
                </a:solidFill>
                <a:latin typeface="Times New Roman" pitchFamily="18" charset="0"/>
              </a:defRPr>
            </a:lvl5pPr>
            <a:lvl6pPr marL="914400" eaLnBrk="0" fontAlgn="base" hangingPunct="0">
              <a:spcBef>
                <a:spcPct val="0"/>
              </a:spcBef>
              <a:spcAft>
                <a:spcPct val="0"/>
              </a:spcAft>
              <a:defRPr sz="1200">
                <a:solidFill>
                  <a:schemeClr val="tx1"/>
                </a:solidFill>
                <a:latin typeface="Times New Roman" pitchFamily="18" charset="0"/>
              </a:defRPr>
            </a:lvl6pPr>
            <a:lvl7pPr marL="1371600" eaLnBrk="0" fontAlgn="base" hangingPunct="0">
              <a:spcBef>
                <a:spcPct val="0"/>
              </a:spcBef>
              <a:spcAft>
                <a:spcPct val="0"/>
              </a:spcAft>
              <a:defRPr sz="1200">
                <a:solidFill>
                  <a:schemeClr val="tx1"/>
                </a:solidFill>
                <a:latin typeface="Times New Roman" pitchFamily="18" charset="0"/>
              </a:defRPr>
            </a:lvl7pPr>
            <a:lvl8pPr marL="1828800" eaLnBrk="0" fontAlgn="base" hangingPunct="0">
              <a:spcBef>
                <a:spcPct val="0"/>
              </a:spcBef>
              <a:spcAft>
                <a:spcPct val="0"/>
              </a:spcAft>
              <a:defRPr sz="1200">
                <a:solidFill>
                  <a:schemeClr val="tx1"/>
                </a:solidFill>
                <a:latin typeface="Times New Roman" pitchFamily="18" charset="0"/>
              </a:defRPr>
            </a:lvl8pPr>
            <a:lvl9pPr marL="2286000" eaLnBrk="0" fontAlgn="base" hangingPunct="0">
              <a:spcBef>
                <a:spcPct val="0"/>
              </a:spcBef>
              <a:spcAft>
                <a:spcPct val="0"/>
              </a:spcAft>
              <a:defRPr sz="1200">
                <a:solidFill>
                  <a:schemeClr val="tx1"/>
                </a:solidFill>
                <a:latin typeface="Times New Roman" pitchFamily="18" charset="0"/>
              </a:defRPr>
            </a:lvl9pPr>
          </a:lstStyle>
          <a:p>
            <a:pPr lvl="4" algn="r">
              <a:defRPr/>
            </a:pPr>
            <a:r>
              <a:rPr lang="en-US" altLang="en-US" sz="1800" b="1" dirty="0"/>
              <a:t>doc.: IEEE 802.11-20/1908r6</a:t>
            </a:r>
          </a:p>
        </p:txBody>
      </p:sp>
      <p:sp>
        <p:nvSpPr>
          <p:cNvPr id="1032"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dirty="0"/>
          </a:p>
        </p:txBody>
      </p:sp>
      <p:sp>
        <p:nvSpPr>
          <p:cNvPr id="1033" name="Rectangle 7"/>
          <p:cNvSpPr>
            <a:spLocks noChangeArrowheads="1"/>
          </p:cNvSpPr>
          <p:nvPr userDrawn="1"/>
        </p:nvSpPr>
        <p:spPr bwMode="auto">
          <a:xfrm>
            <a:off x="5747714" y="6476484"/>
            <a:ext cx="2854949"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457200">
              <a:defRPr sz="1200">
                <a:solidFill>
                  <a:schemeClr val="tx1"/>
                </a:solidFill>
                <a:latin typeface="Times New Roman" pitchFamily="18" charset="0"/>
              </a:defRPr>
            </a:lvl5pPr>
            <a:lvl6pPr marL="914400" eaLnBrk="0" fontAlgn="base" hangingPunct="0">
              <a:spcBef>
                <a:spcPct val="0"/>
              </a:spcBef>
              <a:spcAft>
                <a:spcPct val="0"/>
              </a:spcAft>
              <a:defRPr sz="1200">
                <a:solidFill>
                  <a:schemeClr val="tx1"/>
                </a:solidFill>
                <a:latin typeface="Times New Roman" pitchFamily="18" charset="0"/>
              </a:defRPr>
            </a:lvl6pPr>
            <a:lvl7pPr marL="1371600" eaLnBrk="0" fontAlgn="base" hangingPunct="0">
              <a:spcBef>
                <a:spcPct val="0"/>
              </a:spcBef>
              <a:spcAft>
                <a:spcPct val="0"/>
              </a:spcAft>
              <a:defRPr sz="1200">
                <a:solidFill>
                  <a:schemeClr val="tx1"/>
                </a:solidFill>
                <a:latin typeface="Times New Roman" pitchFamily="18" charset="0"/>
              </a:defRPr>
            </a:lvl7pPr>
            <a:lvl8pPr marL="1828800" eaLnBrk="0" fontAlgn="base" hangingPunct="0">
              <a:spcBef>
                <a:spcPct val="0"/>
              </a:spcBef>
              <a:spcAft>
                <a:spcPct val="0"/>
              </a:spcAft>
              <a:defRPr sz="1200">
                <a:solidFill>
                  <a:schemeClr val="tx1"/>
                </a:solidFill>
                <a:latin typeface="Times New Roman" pitchFamily="18" charset="0"/>
              </a:defRPr>
            </a:lvl8pPr>
            <a:lvl9pPr marL="2286000" eaLnBrk="0" fontAlgn="base" hangingPunct="0">
              <a:spcBef>
                <a:spcPct val="0"/>
              </a:spcBef>
              <a:spcAft>
                <a:spcPct val="0"/>
              </a:spcAft>
              <a:defRPr sz="1200">
                <a:solidFill>
                  <a:schemeClr val="tx1"/>
                </a:solidFill>
                <a:latin typeface="Times New Roman" pitchFamily="18" charset="0"/>
              </a:defRPr>
            </a:lvl9pPr>
          </a:lstStyle>
          <a:p>
            <a:pPr lvl="4" algn="r">
              <a:defRPr/>
            </a:pPr>
            <a:r>
              <a:rPr lang="en-US" altLang="en-US" dirty="0"/>
              <a:t>Mark Hamilton, Ruckus/CommScope</a:t>
            </a:r>
          </a:p>
        </p:txBody>
      </p:sp>
      <p:sp>
        <p:nvSpPr>
          <p:cNvPr id="1034" name="Rectangle 7"/>
          <p:cNvSpPr>
            <a:spLocks noChangeArrowheads="1"/>
          </p:cNvSpPr>
          <p:nvPr userDrawn="1"/>
        </p:nvSpPr>
        <p:spPr bwMode="auto">
          <a:xfrm>
            <a:off x="4376738" y="6477000"/>
            <a:ext cx="534987"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defRPr>
            </a:lvl1pPr>
            <a:lvl2pPr marL="742950" indent="-285750">
              <a:defRPr sz="1200">
                <a:solidFill>
                  <a:schemeClr val="tx1"/>
                </a:solidFill>
                <a:latin typeface="Times New Roman" panose="02020603050405020304" pitchFamily="18" charset="0"/>
              </a:defRPr>
            </a:lvl2pPr>
            <a:lvl3pPr marL="1143000" indent="-228600">
              <a:defRPr sz="1200">
                <a:solidFill>
                  <a:schemeClr val="tx1"/>
                </a:solidFill>
                <a:latin typeface="Times New Roman" panose="02020603050405020304" pitchFamily="18" charset="0"/>
              </a:defRPr>
            </a:lvl3pPr>
            <a:lvl4pPr marL="1600200" indent="-228600">
              <a:defRPr sz="1200">
                <a:solidFill>
                  <a:schemeClr val="tx1"/>
                </a:solidFill>
                <a:latin typeface="Times New Roman" panose="02020603050405020304" pitchFamily="18" charset="0"/>
              </a:defRPr>
            </a:lvl4pPr>
            <a:lvl5pPr>
              <a:defRPr sz="1200">
                <a:solidFill>
                  <a:schemeClr val="tx1"/>
                </a:solidFill>
                <a:latin typeface="Times New Roman" panose="02020603050405020304" pitchFamily="18" charset="0"/>
              </a:defRPr>
            </a:lvl5pPr>
            <a:lvl6pPr marL="457200" eaLnBrk="0" fontAlgn="base" hangingPunct="0">
              <a:spcBef>
                <a:spcPct val="0"/>
              </a:spcBef>
              <a:spcAft>
                <a:spcPct val="0"/>
              </a:spcAft>
              <a:defRPr sz="1200">
                <a:solidFill>
                  <a:schemeClr val="tx1"/>
                </a:solidFill>
                <a:latin typeface="Times New Roman" panose="02020603050405020304" pitchFamily="18" charset="0"/>
              </a:defRPr>
            </a:lvl6pPr>
            <a:lvl7pPr marL="914400" eaLnBrk="0" fontAlgn="base" hangingPunct="0">
              <a:spcBef>
                <a:spcPct val="0"/>
              </a:spcBef>
              <a:spcAft>
                <a:spcPct val="0"/>
              </a:spcAft>
              <a:defRPr sz="1200">
                <a:solidFill>
                  <a:schemeClr val="tx1"/>
                </a:solidFill>
                <a:latin typeface="Times New Roman" panose="02020603050405020304" pitchFamily="18" charset="0"/>
              </a:defRPr>
            </a:lvl7pPr>
            <a:lvl8pPr marL="1371600" eaLnBrk="0" fontAlgn="base" hangingPunct="0">
              <a:spcBef>
                <a:spcPct val="0"/>
              </a:spcBef>
              <a:spcAft>
                <a:spcPct val="0"/>
              </a:spcAft>
              <a:defRPr sz="1200">
                <a:solidFill>
                  <a:schemeClr val="tx1"/>
                </a:solidFill>
                <a:latin typeface="Times New Roman" panose="02020603050405020304" pitchFamily="18" charset="0"/>
              </a:defRPr>
            </a:lvl8pPr>
            <a:lvl9pPr marL="1828800" eaLnBrk="0" fontAlgn="base" hangingPunct="0">
              <a:spcBef>
                <a:spcPct val="0"/>
              </a:spcBef>
              <a:spcAft>
                <a:spcPct val="0"/>
              </a:spcAft>
              <a:defRPr sz="1200">
                <a:solidFill>
                  <a:schemeClr val="tx1"/>
                </a:solidFill>
                <a:latin typeface="Times New Roman" panose="02020603050405020304" pitchFamily="18" charset="0"/>
              </a:defRPr>
            </a:lvl9pPr>
          </a:lstStyle>
          <a:p>
            <a:pPr marL="0" lvl="4" algn="ctr">
              <a:defRPr/>
            </a:pPr>
            <a:r>
              <a:rPr lang="en-US" altLang="en-US" dirty="0"/>
              <a:t>Slide </a:t>
            </a:r>
            <a:fld id="{1291753C-873D-4DFB-819C-A0C0C7B7499E}" type="slidenum">
              <a:rPr lang="en-US" altLang="en-US" smtClean="0"/>
              <a:pPr marL="0" lvl="4" algn="ct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6102" r:id="rId1"/>
    <p:sldLayoutId id="2147486103" r:id="rId2"/>
    <p:sldLayoutId id="2147486104" r:id="rId3"/>
    <p:sldLayoutId id="2147486105" r:id="rId4"/>
    <p:sldLayoutId id="2147486106" r:id="rId5"/>
    <p:sldLayoutId id="2147486107" r:id="rId6"/>
    <p:sldLayoutId id="2147486108" r:id="rId7"/>
    <p:sldLayoutId id="2147486109" r:id="rId8"/>
    <p:sldLayoutId id="2147486110" r:id="rId9"/>
    <p:sldLayoutId id="2147486111" r:id="rId10"/>
    <p:sldLayoutId id="2147486112"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mentor.ieee.org/802.11/dcn/20/11-20-0177-04-0arc-liaison-to-revmd-on-ess.doc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mentor.ieee.org/802.11/dcn/21/11-21-0092-01-0arc-llc-theory-and-protocol-discrimination.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mentor.ieee.org/802.11/dcn/19/11-19-0106-00-000m-sta-and-ap.docx"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mentor.ieee.org/802.11/dcn/20/11-20-0174-00-0arc-epd-and-lpd-terminology-misalignment-in-ieee-std-802-1-and-802-11.pptx"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mentor.ieee.org/802.11/dcn/20/11-20-1760-00-0arc-arc-sc-teleconferences-minutes-2-and-4-nov-2020-plenary.docx"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mentor.ieee.org/802.11/dcn/20/11-20-1936-00-0arc-arc-sc-teleconferences-minutes-07-dec-2020.docx" TargetMode="External"/><Relationship Id="rId4" Type="http://schemas.openxmlformats.org/officeDocument/2006/relationships/hyperlink" Target="https://mentor.ieee.org/802.11/dcn/20/11-20-1866-00-0arc-arc-sc-teleconferences-minutes-16-nov-2020.docx"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mentor.ieee.org/802.11/dcn/20/11-20-0177-05-0arc-liaison-to-revmd-on-ess.docx"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mentor.ieee.org/802.11/dcn/20/11-20-0177-05-0arc-liaison-to-revmd-on-ess.docx"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mentor.ieee.org/802.11/dcn/20/11-20-1639-09-00be-11be-ap-mld-architecture-discussion.ppt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mentor.ieee.org/802.11/dcn/20/11-20-1122-03-00be-802-11be-architecture-association-discussion.pptx" TargetMode="External"/><Relationship Id="rId3" Type="http://schemas.openxmlformats.org/officeDocument/2006/relationships/hyperlink" Target="https://mentor.ieee.org/802.11/dcn/20/11-20-1148-00-00be-discussion-on-mld-architecture.pptx" TargetMode="External"/><Relationship Id="rId7" Type="http://schemas.openxmlformats.org/officeDocument/2006/relationships/hyperlink" Target="https://mentor.ieee.org/802.11/dcn/20/11-20-1200-00-00be-11be-architecture-discussion.pptx"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mentor.ieee.org/802.11/dcn/20/11-20-1240-00-00be-how-many-macs-and-spacetime-in-reference-models.pptx" TargetMode="External"/><Relationship Id="rId5" Type="http://schemas.openxmlformats.org/officeDocument/2006/relationships/hyperlink" Target="https://mentor.ieee.org/802.11/dcn/20/11-20-1171-01-00be-multi-link-ap-network-reference-model-discussion.pptx" TargetMode="External"/><Relationship Id="rId10" Type="http://schemas.openxmlformats.org/officeDocument/2006/relationships/hyperlink" Target="https://mentor.ieee.org/802.11/dcn/20/11-20-1166-04-00bd-ngv-11bd-architecture-discussion.pptx" TargetMode="External"/><Relationship Id="rId4" Type="http://schemas.openxmlformats.org/officeDocument/2006/relationships/hyperlink" Target="https://mentor.ieee.org/802.11/dcn/20/11-20-1131-01-00be-multi-link-reference-model-discussion.pptx" TargetMode="External"/><Relationship Id="rId9" Type="http://schemas.openxmlformats.org/officeDocument/2006/relationships/hyperlink" Target="https://mentor.ieee.org/802.11/dcn/20/11-20-1660-01-0arc-discussion-on-soft-ap-mld-definition.pptx"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r>
              <a:rPr lang="en-US" altLang="en-US" dirty="0"/>
              <a:t>ARC-SC-agenda-Nov-2020</a:t>
            </a:r>
          </a:p>
        </p:txBody>
      </p:sp>
      <p:sp>
        <p:nvSpPr>
          <p:cNvPr id="15363" name="Rectangle 6"/>
          <p:cNvSpPr>
            <a:spLocks noGrp="1" noChangeArrowheads="1"/>
          </p:cNvSpPr>
          <p:nvPr>
            <p:ph type="body" idx="1"/>
          </p:nvPr>
        </p:nvSpPr>
        <p:spPr>
          <a:xfrm>
            <a:off x="685800" y="1524000"/>
            <a:ext cx="7772400" cy="381000"/>
          </a:xfrm>
          <a:noFill/>
        </p:spPr>
        <p:txBody>
          <a:bodyPr/>
          <a:lstStyle/>
          <a:p>
            <a:pPr algn="ctr">
              <a:buFontTx/>
              <a:buNone/>
            </a:pPr>
            <a:r>
              <a:rPr lang="en-US" altLang="en-US" sz="2000" dirty="0"/>
              <a:t>Date:</a:t>
            </a:r>
            <a:r>
              <a:rPr lang="en-US" altLang="en-US" sz="2000" b="0" dirty="0"/>
              <a:t> 2021-01-14</a:t>
            </a:r>
          </a:p>
        </p:txBody>
      </p:sp>
      <p:graphicFrame>
        <p:nvGraphicFramePr>
          <p:cNvPr id="15364" name="Object 11"/>
          <p:cNvGraphicFramePr>
            <a:graphicFrameLocks noChangeAspect="1"/>
          </p:cNvGraphicFramePr>
          <p:nvPr>
            <p:extLst>
              <p:ext uri="{D42A27DB-BD31-4B8C-83A1-F6EECF244321}">
                <p14:modId xmlns:p14="http://schemas.microsoft.com/office/powerpoint/2010/main" val="1200794606"/>
              </p:ext>
            </p:extLst>
          </p:nvPr>
        </p:nvGraphicFramePr>
        <p:xfrm>
          <a:off x="525463" y="2305050"/>
          <a:ext cx="7899400" cy="2879725"/>
        </p:xfrm>
        <a:graphic>
          <a:graphicData uri="http://schemas.openxmlformats.org/presentationml/2006/ole">
            <mc:AlternateContent xmlns:mc="http://schemas.openxmlformats.org/markup-compatibility/2006">
              <mc:Choice xmlns:v="urn:schemas-microsoft-com:vml" Requires="v">
                <p:oleObj spid="_x0000_s15833" name="Document" r:id="rId4" imgW="8619847" imgH="3137708" progId="Word.Document.8">
                  <p:embed/>
                </p:oleObj>
              </mc:Choice>
              <mc:Fallback>
                <p:oleObj name="Document" r:id="rId4" imgW="8619847" imgH="3137708" progId="Word.Document.8">
                  <p:embed/>
                  <p:pic>
                    <p:nvPicPr>
                      <p:cNvPr id="0" name="Object 11"/>
                      <p:cNvPicPr>
                        <a:picLocks noChangeAspect="1" noChangeArrowheads="1"/>
                      </p:cNvPicPr>
                      <p:nvPr/>
                    </p:nvPicPr>
                    <p:blipFill>
                      <a:blip r:embed="rId5"/>
                      <a:srcRect/>
                      <a:stretch>
                        <a:fillRect/>
                      </a:stretch>
                    </p:blipFill>
                    <p:spPr bwMode="auto">
                      <a:xfrm>
                        <a:off x="525463" y="2305050"/>
                        <a:ext cx="7899400" cy="2879725"/>
                      </a:xfrm>
                      <a:prstGeom prst="rect">
                        <a:avLst/>
                      </a:prstGeom>
                      <a:noFill/>
                      <a:ln>
                        <a:noFill/>
                      </a:ln>
                    </p:spPr>
                  </p:pic>
                </p:oleObj>
              </mc:Fallback>
            </mc:AlternateContent>
          </a:graphicData>
        </a:graphic>
      </p:graphicFrame>
      <p:sp>
        <p:nvSpPr>
          <p:cNvPr id="15365" name="Rectangle 12"/>
          <p:cNvSpPr>
            <a:spLocks noChangeArrowheads="1"/>
          </p:cNvSpPr>
          <p:nvPr/>
        </p:nvSpPr>
        <p:spPr bwMode="auto">
          <a:xfrm>
            <a:off x="533400" y="193992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buFontTx/>
              <a:buNone/>
            </a:pPr>
            <a:r>
              <a:rPr lang="en-US" altLang="en-US" sz="2000" dirty="0"/>
              <a:t>Authors:</a:t>
            </a:r>
            <a:endParaRPr lang="en-US" altLang="en-US" sz="2000" b="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pPr>
              <a:buFont typeface="Arial" panose="020B0604020202020204" pitchFamily="34" charset="0"/>
              <a:buChar char="•"/>
            </a:pPr>
            <a:r>
              <a:rPr lang="en-US" altLang="en-US" sz="1600" dirty="0"/>
              <a:t>By participating in this activity, you agree to comply with the IEEE Code of Ethics, all applicable laws, and all IEEE policies and procedures including, but not limited to, the IEEE SA Copyright Policy. </a:t>
            </a:r>
          </a:p>
          <a:p>
            <a:pPr>
              <a:spcBef>
                <a:spcPts val="0"/>
              </a:spcBef>
              <a:spcAft>
                <a:spcPts val="0"/>
              </a:spcAft>
              <a:buClr>
                <a:srgbClr val="CC3300"/>
              </a:buClr>
              <a:buSzPct val="50000"/>
              <a:buFont typeface="Arial" panose="020B0604020202020204" pitchFamily="34" charset="0"/>
              <a:buChar char="•"/>
            </a:pPr>
            <a:endParaRPr lang="en-US" altLang="en-US" sz="2200" dirty="0">
              <a:latin typeface="Calibri" pitchFamily="34" charset="0"/>
              <a:cs typeface="Calibri" pitchFamily="34" charset="0"/>
            </a:endParaRPr>
          </a:p>
          <a:p>
            <a:pPr marL="642938" lvl="1" indent="-257175">
              <a:buSzPct val="150000"/>
              <a:buFont typeface="Arial" panose="020B0604020202020204" pitchFamily="34" charset="0"/>
              <a:buChar char="•"/>
            </a:pPr>
            <a:r>
              <a:rPr lang="en-US" altLang="en-US" sz="1550" dirty="0"/>
              <a:t>Previously Published material (copyright assertion indicated) shall not be presented/submitted to the Working Group nor incorporated into a Working Group draft unless permission is granted. </a:t>
            </a:r>
          </a:p>
          <a:p>
            <a:pPr marL="642938" lvl="1" indent="-257175">
              <a:buSzPct val="150000"/>
              <a:buFont typeface="Arial" panose="020B0604020202020204" pitchFamily="34" charset="0"/>
              <a:buChar char="•"/>
            </a:pPr>
            <a:r>
              <a:rPr lang="en-US" altLang="en-US" sz="1550" dirty="0"/>
              <a:t>Prior to presentation or submission, you shall notify the Working Group Chair of previously Published material and should assist the Chair in obtaining copyright permission acceptable to IEEE SA.</a:t>
            </a:r>
          </a:p>
          <a:p>
            <a:pPr marL="642938" lvl="1" indent="-257175">
              <a:buSzPct val="150000"/>
              <a:buFont typeface="Arial" panose="020B0604020202020204" pitchFamily="34" charset="0"/>
              <a:buChar char="•"/>
            </a:pPr>
            <a:r>
              <a:rPr lang="en-US" altLang="en-US" sz="1550" dirty="0"/>
              <a:t>For material that is not previously Published, IEEE is automatically granted a license to use any material that is presented or submitted.</a:t>
            </a:r>
          </a:p>
          <a:p>
            <a:pPr marL="942975" lvl="2" indent="-257175">
              <a:buSzPct val="150000"/>
              <a:buFont typeface="Arial" panose="020B0604020202020204" pitchFamily="34" charset="0"/>
              <a:buChar char="•"/>
            </a:pPr>
            <a:endParaRPr lang="en-US" altLang="en-US" sz="1400" dirty="0"/>
          </a:p>
        </p:txBody>
      </p:sp>
    </p:spTree>
    <p:extLst>
      <p:ext uri="{BB962C8B-B14F-4D97-AF65-F5344CB8AC3E}">
        <p14:creationId xmlns:p14="http://schemas.microsoft.com/office/powerpoint/2010/main" val="34646500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685800" y="1886545"/>
            <a:ext cx="7770813" cy="3084910"/>
          </a:xfrm>
        </p:spPr>
        <p:txBody>
          <a:bodyPr>
            <a:noAutofit/>
          </a:bodyPr>
          <a:lstStyle/>
          <a:p>
            <a:pPr marL="900113" lvl="2" indent="-214313">
              <a:buSzPct val="150000"/>
              <a:buFont typeface="Arial" panose="020B0604020202020204" pitchFamily="34" charset="0"/>
              <a:buChar char="•"/>
            </a:pPr>
            <a:r>
              <a:rPr lang="en-US" sz="1600" dirty="0"/>
              <a:t>The IEEE SA Copyright Policy is described in the IEEE SA Standards Board Bylaws and IEEE SA Standards Board Operations Manual</a:t>
            </a:r>
          </a:p>
          <a:p>
            <a:pPr marL="1243013" lvl="3" indent="-214313">
              <a:buSzPct val="150000"/>
              <a:buFont typeface="Arial" panose="020B0604020202020204" pitchFamily="34" charset="0"/>
              <a:buChar char="•"/>
            </a:pPr>
            <a:r>
              <a:rPr lang="en-US" sz="1200" dirty="0"/>
              <a:t>IEEE SA Copyright Policy, see </a:t>
            </a:r>
            <a:br>
              <a:rPr lang="en-US" sz="1200" dirty="0"/>
            </a:br>
            <a:r>
              <a:rPr lang="en-US" sz="1200" dirty="0"/>
              <a:t>	Clause 7 of the IEEE SA Standards Board Bylaws</a:t>
            </a:r>
            <a:br>
              <a:rPr lang="en-US" sz="1200" dirty="0"/>
            </a:br>
            <a:r>
              <a:rPr lang="en-US" sz="1200" dirty="0"/>
              <a:t> 	</a:t>
            </a:r>
            <a:r>
              <a:rPr lang="en-US" sz="1400" dirty="0">
                <a:hlinkClick r:id="rId2"/>
              </a:rPr>
              <a:t>https://standards.ieee.org/about/policies/bylaws/sect6-7.html#7</a:t>
            </a:r>
            <a:br>
              <a:rPr lang="en-US" sz="1400" dirty="0"/>
            </a:br>
            <a:r>
              <a:rPr lang="en-US" sz="1200" dirty="0"/>
              <a:t>	Clause 6.1 of the IEEE SA Standards Board Operations Manual</a:t>
            </a:r>
            <a:br>
              <a:rPr lang="en-US" sz="1200" dirty="0"/>
            </a:br>
            <a:r>
              <a:rPr lang="en-US" sz="1200" dirty="0"/>
              <a:t>	</a:t>
            </a:r>
            <a:r>
              <a:rPr lang="en-US" sz="1400" dirty="0">
                <a:hlinkClick r:id="rId3"/>
              </a:rPr>
              <a:t>https://standards.ieee.org/about/policies/opman/sect6.html</a:t>
            </a:r>
            <a:endParaRPr lang="en-US" sz="1400" dirty="0"/>
          </a:p>
          <a:p>
            <a:pPr marL="900113" lvl="2" indent="-214313">
              <a:buSzPct val="150000"/>
              <a:buFont typeface="Arial" panose="020B0604020202020204" pitchFamily="34" charset="0"/>
              <a:buChar char="•"/>
            </a:pPr>
            <a:r>
              <a:rPr lang="en-US" sz="1600" dirty="0"/>
              <a:t>IEEE SA Copyright Permission</a:t>
            </a:r>
          </a:p>
          <a:p>
            <a:pPr marL="1243013" lvl="3" indent="-214313">
              <a:buSzPct val="150000"/>
              <a:buFont typeface="Arial" panose="020B0604020202020204" pitchFamily="34" charset="0"/>
              <a:buChar char="•"/>
            </a:pPr>
            <a:r>
              <a:rPr lang="en-US" sz="1400" dirty="0">
                <a:hlinkClick r:id="rId4"/>
              </a:rPr>
              <a:t>https://standards.ieee.org/content/dam/ieee-standards/standards/web/documents/other/permissionltrs.zip</a:t>
            </a:r>
            <a:endParaRPr lang="en-US" sz="1400" dirty="0"/>
          </a:p>
          <a:p>
            <a:pPr marL="900113" lvl="2" indent="-214313">
              <a:buSzPct val="150000"/>
              <a:buFont typeface="Arial" panose="020B0604020202020204" pitchFamily="34" charset="0"/>
              <a:buChar char="•"/>
            </a:pPr>
            <a:r>
              <a:rPr lang="en-US" sz="1600" dirty="0"/>
              <a:t>IEEE SA Copyright FAQs</a:t>
            </a:r>
          </a:p>
          <a:p>
            <a:pPr marL="1243013" lvl="3" indent="-214313">
              <a:buSzPct val="150000"/>
              <a:buFont typeface="Arial" panose="020B0604020202020204" pitchFamily="34" charset="0"/>
              <a:buChar char="•"/>
            </a:pPr>
            <a:r>
              <a:rPr lang="en-US" sz="1400" dirty="0">
                <a:hlinkClick r:id="rId5"/>
              </a:rPr>
              <a:t>http://standards.ieee.org/faqs/copyrights.html/</a:t>
            </a:r>
            <a:endParaRPr lang="en-US" sz="1400" dirty="0"/>
          </a:p>
          <a:p>
            <a:pPr marL="900113" lvl="2" indent="-214313">
              <a:buSzPct val="150000"/>
              <a:buFont typeface="Arial" panose="020B0604020202020204" pitchFamily="34" charset="0"/>
              <a:buChar char="•"/>
            </a:pPr>
            <a:r>
              <a:rPr lang="en-US" sz="1600" dirty="0"/>
              <a:t>IEEE SA Best Practices for IEEE Standards Development </a:t>
            </a:r>
          </a:p>
          <a:p>
            <a:pPr marL="1243013" lvl="3" indent="-214313">
              <a:buSzPct val="150000"/>
              <a:buFont typeface="Arial" panose="020B0604020202020204" pitchFamily="34" charset="0"/>
              <a:buChar char="•"/>
            </a:pPr>
            <a:r>
              <a:rPr lang="en-US" sz="1400" dirty="0">
                <a:hlinkClick r:id="rId6"/>
              </a:rPr>
              <a:t>http://standards.ieee.org/develop/policies/best_practices_for_ieee_standards_development_051215.pdf</a:t>
            </a:r>
            <a:endParaRPr lang="en-US" sz="1400" dirty="0"/>
          </a:p>
          <a:p>
            <a:pPr marL="900113" lvl="2" indent="-214313">
              <a:buSzPct val="150000"/>
              <a:buFont typeface="Arial" panose="020B0604020202020204" pitchFamily="34" charset="0"/>
              <a:buChar char="•"/>
            </a:pPr>
            <a:r>
              <a:rPr lang="en-US" sz="1600" dirty="0"/>
              <a:t>Distribution of Draft Standards (see 6.1.3 of the SASB Operations Manual)</a:t>
            </a:r>
          </a:p>
          <a:p>
            <a:pPr marL="1243013" lvl="3" indent="-214313">
              <a:buSzPct val="150000"/>
              <a:buFont typeface="Arial" panose="020B0604020202020204" pitchFamily="34" charset="0"/>
              <a:buChar char="•"/>
            </a:pPr>
            <a:r>
              <a:rPr lang="en-US" sz="1400" dirty="0">
                <a:hlinkClick r:id="rId3"/>
              </a:rPr>
              <a:t>https://standards.ieee.org/about/policies/opman/sect6.html</a:t>
            </a:r>
            <a:endParaRPr lang="en-US" sz="1400" dirty="0"/>
          </a:p>
          <a:p>
            <a:pPr marL="900113" lvl="2" indent="-214313">
              <a:buSzPct val="150000"/>
              <a:buFont typeface="Arial" panose="020B0604020202020204" pitchFamily="34" charset="0"/>
              <a:buChar char="•"/>
            </a:pPr>
            <a:endParaRPr lang="en-US" altLang="en-US" sz="1100" dirty="0"/>
          </a:p>
        </p:txBody>
      </p:sp>
    </p:spTree>
    <p:extLst>
      <p:ext uri="{BB962C8B-B14F-4D97-AF65-F5344CB8AC3E}">
        <p14:creationId xmlns:p14="http://schemas.microsoft.com/office/powerpoint/2010/main" val="13117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Participant behavior in IEEE-SA activities is guided</a:t>
            </a:r>
            <a:br>
              <a:rPr lang="en-US" sz="2400" dirty="0"/>
            </a:br>
            <a:r>
              <a:rPr lang="en-US" sz="2400"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core principles underlying the:</a:t>
            </a:r>
          </a:p>
          <a:p>
            <a:pPr lvl="1">
              <a:buFont typeface="Arial" panose="020B0604020202020204" pitchFamily="34" charset="0"/>
              <a:buChar char="•"/>
            </a:pPr>
            <a:r>
              <a:rPr lang="en-US" sz="1350" dirty="0">
                <a:hlinkClick r:id="rId2"/>
              </a:rPr>
              <a:t>IEEE Code of Ethics</a:t>
            </a:r>
            <a:endParaRPr lang="en-US" sz="1350" dirty="0"/>
          </a:p>
          <a:p>
            <a:pPr lvl="1">
              <a:buFont typeface="Arial" panose="020B0604020202020204" pitchFamily="34" charset="0"/>
              <a:buChar char="•"/>
            </a:pPr>
            <a:r>
              <a:rPr lang="en-US" sz="1350" dirty="0">
                <a:hlinkClick r:id="rId3"/>
              </a:rPr>
              <a:t>IEEE Code of Conduct</a:t>
            </a:r>
            <a:endParaRPr lang="en-US" sz="1350" dirty="0"/>
          </a:p>
          <a:p>
            <a:pPr>
              <a:buFont typeface="Arial" panose="020B0604020202020204" pitchFamily="34" charset="0"/>
              <a:buChar char="•"/>
            </a:pPr>
            <a:r>
              <a:rPr lang="en-US" dirty="0"/>
              <a:t>The core principles of the IEEE Codes of Ethics &amp; Conduct are to:</a:t>
            </a:r>
          </a:p>
          <a:p>
            <a:pPr lvl="1">
              <a:buFont typeface="Arial" panose="020B0604020202020204" pitchFamily="34" charset="0"/>
              <a:buChar char="•"/>
            </a:pPr>
            <a:r>
              <a:rPr lang="en-US" sz="1350" i="1" dirty="0"/>
              <a:t>Uphold the highest standards of integrity, responsible behavior, and ethical and professional conduct</a:t>
            </a:r>
          </a:p>
          <a:p>
            <a:pPr lvl="1">
              <a:buFont typeface="Arial" panose="020B0604020202020204" pitchFamily="34" charset="0"/>
              <a:buChar char="•"/>
            </a:pPr>
            <a:r>
              <a:rPr lang="en-US" sz="1350" i="1" dirty="0"/>
              <a:t>Treat people fairly and with respect, to not engage in harassment, discrimination, or retaliation, and to protect people's privacy.</a:t>
            </a:r>
          </a:p>
          <a:p>
            <a:pPr lvl="1">
              <a:buFont typeface="Arial" panose="020B0604020202020204" pitchFamily="34" charset="0"/>
              <a:buChar char="•"/>
            </a:pPr>
            <a:r>
              <a:rPr lang="en-US" sz="1350" i="1" dirty="0"/>
              <a:t>Avoid injuring others, their property, reputation, or employment by false or malicious action</a:t>
            </a:r>
          </a:p>
          <a:p>
            <a:pPr>
              <a:buFont typeface="Arial" panose="020B0604020202020204" pitchFamily="34" charset="0"/>
              <a:buChar char="•"/>
            </a:pPr>
            <a:r>
              <a:rPr lang="en-US" dirty="0"/>
              <a:t>The most recent versions of these Codes are available at</a:t>
            </a:r>
          </a:p>
          <a:p>
            <a:pPr lvl="1">
              <a:buFont typeface="Arial" panose="020B0604020202020204" pitchFamily="34" charset="0"/>
              <a:buChar char="•"/>
            </a:pPr>
            <a:r>
              <a:rPr lang="en-US" sz="1350" dirty="0">
                <a:hlinkClick r:id="rId4"/>
              </a:rPr>
              <a:t>http://www.ieee.org/about/corporate/governance</a:t>
            </a:r>
            <a:endParaRPr lang="en-US" sz="1350" dirty="0"/>
          </a:p>
        </p:txBody>
      </p:sp>
    </p:spTree>
    <p:extLst>
      <p:ext uri="{BB962C8B-B14F-4D97-AF65-F5344CB8AC3E}">
        <p14:creationId xmlns:p14="http://schemas.microsoft.com/office/powerpoint/2010/main" val="193308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Participants in the IEEE-SA “individual process” shall</a:t>
            </a:r>
            <a:br>
              <a:rPr lang="en-US" sz="2400" dirty="0"/>
            </a:br>
            <a:r>
              <a:rPr lang="en-US" sz="2400"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1500" dirty="0"/>
              <a:t>The </a:t>
            </a:r>
            <a:r>
              <a:rPr lang="en-US" sz="1500" dirty="0">
                <a:hlinkClick r:id="rId2"/>
              </a:rPr>
              <a:t>IEEE-SA Standards Board Bylaws </a:t>
            </a:r>
            <a:r>
              <a:rPr lang="en-US" sz="1500" dirty="0"/>
              <a:t>require that “participants in the IEEE standards development individual process shall act based on their qualifications and experience”</a:t>
            </a:r>
          </a:p>
          <a:p>
            <a:pPr>
              <a:buFont typeface="Arial" panose="020B0604020202020204" pitchFamily="34" charset="0"/>
              <a:buChar char="•"/>
            </a:pPr>
            <a:r>
              <a:rPr lang="en-US" sz="1500" dirty="0"/>
              <a:t>This means participants:</a:t>
            </a:r>
          </a:p>
          <a:p>
            <a:pPr lvl="1">
              <a:buFont typeface="Arial" panose="020B0604020202020204" pitchFamily="34" charset="0"/>
              <a:buChar char="•"/>
            </a:pPr>
            <a:r>
              <a:rPr lang="en-US" sz="1350" b="1" dirty="0">
                <a:solidFill>
                  <a:srgbClr val="00B050"/>
                </a:solidFill>
              </a:rPr>
              <a:t>Shall act &amp; vote </a:t>
            </a:r>
            <a:r>
              <a:rPr lang="en-US" sz="1350" dirty="0"/>
              <a:t>based on their personal &amp; independent opinions derived from their expertise, knowledge, and qualifications</a:t>
            </a:r>
          </a:p>
          <a:p>
            <a:pPr lvl="1">
              <a:buFont typeface="Arial" panose="020B0604020202020204" pitchFamily="34" charset="0"/>
              <a:buChar char="•"/>
            </a:pPr>
            <a:r>
              <a:rPr lang="en-US" sz="1350" b="1" dirty="0">
                <a:solidFill>
                  <a:srgbClr val="FF0000"/>
                </a:solidFill>
              </a:rPr>
              <a:t>Shall not act or vote </a:t>
            </a:r>
            <a:r>
              <a:rPr lang="en-US" sz="1350" dirty="0"/>
              <a:t>based on any obligation to or any direction from any other person or organization, including an employer or client, regardless of any external commitments, agreements, contracts, or orders</a:t>
            </a:r>
          </a:p>
          <a:p>
            <a:pPr lvl="1">
              <a:buFont typeface="Arial" panose="020B0604020202020204" pitchFamily="34" charset="0"/>
              <a:buChar char="•"/>
            </a:pPr>
            <a:r>
              <a:rPr lang="en-US" sz="1350" b="1" dirty="0">
                <a:solidFill>
                  <a:srgbClr val="FF0000"/>
                </a:solidFill>
              </a:rPr>
              <a:t>Shall not direct </a:t>
            </a:r>
            <a:r>
              <a:rPr lang="en-US" sz="1350" dirty="0"/>
              <a:t>the actions or votes of other participants or retaliate against other participants for fulfilling their responsibility to act &amp; vote based on their personal &amp; independently developed opinions</a:t>
            </a:r>
          </a:p>
          <a:p>
            <a:pPr>
              <a:buFont typeface="Arial" panose="020B0604020202020204" pitchFamily="34" charset="0"/>
              <a:buChar char="•"/>
            </a:pPr>
            <a:r>
              <a:rPr lang="en-US" sz="1500" dirty="0"/>
              <a:t>By participating in standards activities using the “</a:t>
            </a:r>
            <a:r>
              <a:rPr lang="en-US" sz="1500" i="1" dirty="0"/>
              <a:t>individual process</a:t>
            </a:r>
            <a:r>
              <a:rPr lang="en-US" sz="1500" dirty="0"/>
              <a:t>”, you are deemed to accept these requirements; if you are unable to satisfy these requirements then you shall immediately cease any participation</a:t>
            </a:r>
          </a:p>
        </p:txBody>
      </p:sp>
    </p:spTree>
    <p:extLst>
      <p:ext uri="{BB962C8B-B14F-4D97-AF65-F5344CB8AC3E}">
        <p14:creationId xmlns:p14="http://schemas.microsoft.com/office/powerpoint/2010/main" val="1343705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IEEE-SA standards activities shall allow the fair &amp;</a:t>
            </a:r>
            <a:br>
              <a:rPr lang="en-US" sz="2400" dirty="0"/>
            </a:br>
            <a:r>
              <a:rPr lang="en-US" sz="2400"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(clause 5.2.1.3) specifies that “</a:t>
            </a:r>
            <a:r>
              <a:rPr lang="en-US" sz="2000" i="1" dirty="0"/>
              <a:t>the standards development process shall not be dominated by any single interest category, individual, or organization</a:t>
            </a:r>
            <a:r>
              <a:rPr lang="en-US" sz="2000" dirty="0"/>
              <a:t>”</a:t>
            </a:r>
          </a:p>
          <a:p>
            <a:pPr lvl="1">
              <a:buFont typeface="Arial" panose="020B0604020202020204" pitchFamily="34" charset="0"/>
              <a:buChar char="•"/>
            </a:pPr>
            <a:r>
              <a:rPr lang="en-US" sz="1200" dirty="0"/>
              <a:t>This means no participant may exercise “</a:t>
            </a:r>
            <a:r>
              <a:rPr lang="en-US" sz="1200" i="1" dirty="0"/>
              <a:t>authority, leadership, or influence by reason of superior leverage, strength, or representation to the exclusion of fair and equitable consideration of other viewpoints</a:t>
            </a:r>
            <a:r>
              <a:rPr lang="en-US" sz="1200" dirty="0"/>
              <a:t>” or “</a:t>
            </a:r>
            <a:r>
              <a:rPr lang="en-US" sz="1200" i="1" dirty="0"/>
              <a:t>to hinder the progress of the standards development activity</a:t>
            </a:r>
            <a:r>
              <a:rPr lang="en-US" sz="1200" dirty="0"/>
              <a:t>”</a:t>
            </a:r>
          </a:p>
          <a:p>
            <a:pPr>
              <a:buFont typeface="Arial" panose="020B0604020202020204" pitchFamily="34" charset="0"/>
              <a:buChar char="•"/>
            </a:pPr>
            <a:r>
              <a:rPr lang="en-US" sz="2000" dirty="0"/>
              <a:t>This rule applies equally to those participating in a standards development project and to that project’s leadership group</a:t>
            </a:r>
          </a:p>
          <a:p>
            <a:pPr>
              <a:buFont typeface="Arial" panose="020B0604020202020204" pitchFamily="34" charset="0"/>
              <a:buChar char="•"/>
            </a:pPr>
            <a:r>
              <a:rPr lang="en-US" sz="2000" dirty="0"/>
              <a:t>Any person who reasonably suspects that dominance is occurring in a standards development project is encouraged to bring the issue to the attention of the Standards Committee or the project’s IEEE-SA Program Manager</a:t>
            </a:r>
          </a:p>
        </p:txBody>
      </p:sp>
    </p:spTree>
    <p:extLst>
      <p:ext uri="{BB962C8B-B14F-4D97-AF65-F5344CB8AC3E}">
        <p14:creationId xmlns:p14="http://schemas.microsoft.com/office/powerpoint/2010/main" val="969542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762000"/>
            <a:ext cx="7772400" cy="533400"/>
          </a:xfrm>
        </p:spPr>
        <p:txBody>
          <a:bodyPr/>
          <a:lstStyle/>
          <a:p>
            <a:pPr eaLnBrk="1" hangingPunct="1"/>
            <a:r>
              <a:rPr lang="en-US" altLang="en-US" dirty="0"/>
              <a:t>ARC Agenda – 11 Jan 2021, 13:30 ET</a:t>
            </a:r>
          </a:p>
        </p:txBody>
      </p:sp>
      <p:sp>
        <p:nvSpPr>
          <p:cNvPr id="11267" name="Rectangle 3"/>
          <p:cNvSpPr>
            <a:spLocks noGrp="1" noChangeArrowheads="1"/>
          </p:cNvSpPr>
          <p:nvPr>
            <p:ph idx="1"/>
          </p:nvPr>
        </p:nvSpPr>
        <p:spPr>
          <a:xfrm>
            <a:off x="342900" y="1409700"/>
            <a:ext cx="8458200" cy="4038600"/>
          </a:xfrm>
        </p:spPr>
        <p:txBody>
          <a:bodyPr/>
          <a:lstStyle/>
          <a:p>
            <a:pPr eaLnBrk="1" hangingPunct="1">
              <a:lnSpc>
                <a:spcPct val="90000"/>
              </a:lnSpc>
              <a:spcBef>
                <a:spcPts val="300"/>
              </a:spcBef>
              <a:spcAft>
                <a:spcPts val="600"/>
              </a:spcAft>
              <a:defRPr/>
            </a:pPr>
            <a:r>
              <a:rPr lang="en-US" sz="2800" dirty="0">
                <a:solidFill>
                  <a:srgbClr val="000000"/>
                </a:solidFill>
              </a:rPr>
              <a:t>Reminder: 2 meetings this week: 11 Jan 13:30 ET,   13 Jan 11:15 ET</a:t>
            </a:r>
          </a:p>
          <a:p>
            <a:pPr eaLnBrk="1" hangingPunct="1">
              <a:lnSpc>
                <a:spcPct val="90000"/>
              </a:lnSpc>
              <a:spcBef>
                <a:spcPts val="300"/>
              </a:spcBef>
              <a:spcAft>
                <a:spcPts val="600"/>
              </a:spcAft>
              <a:defRPr/>
            </a:pPr>
            <a:r>
              <a:rPr lang="en-US" sz="2800" dirty="0">
                <a:solidFill>
                  <a:srgbClr val="000000"/>
                </a:solidFill>
              </a:rPr>
              <a:t>Attendance, noises/recording, meeting protocol reminders</a:t>
            </a:r>
          </a:p>
          <a:p>
            <a:pPr eaLnBrk="1" hangingPunct="1">
              <a:lnSpc>
                <a:spcPct val="90000"/>
              </a:lnSpc>
              <a:spcBef>
                <a:spcPts val="300"/>
              </a:spcBef>
              <a:spcAft>
                <a:spcPts val="600"/>
              </a:spcAft>
              <a:defRPr/>
            </a:pPr>
            <a:r>
              <a:rPr lang="en-US" sz="2800" dirty="0">
                <a:solidFill>
                  <a:srgbClr val="000000"/>
                </a:solidFill>
              </a:rPr>
              <a:t>Policies, duty to inform, participation rules</a:t>
            </a:r>
          </a:p>
          <a:p>
            <a:pPr eaLnBrk="1" hangingPunct="1">
              <a:lnSpc>
                <a:spcPct val="90000"/>
              </a:lnSpc>
              <a:spcBef>
                <a:spcPts val="300"/>
              </a:spcBef>
              <a:spcAft>
                <a:spcPts val="600"/>
              </a:spcAft>
              <a:defRPr/>
            </a:pPr>
            <a:r>
              <a:rPr lang="en-US" sz="2800" dirty="0">
                <a:solidFill>
                  <a:srgbClr val="000000"/>
                </a:solidFill>
              </a:rPr>
              <a:t>Prior meeting minutes</a:t>
            </a:r>
          </a:p>
          <a:p>
            <a:pPr eaLnBrk="1" hangingPunct="1">
              <a:lnSpc>
                <a:spcPct val="90000"/>
              </a:lnSpc>
              <a:spcBef>
                <a:spcPts val="300"/>
              </a:spcBef>
              <a:spcAft>
                <a:spcPts val="600"/>
              </a:spcAft>
              <a:defRPr/>
            </a:pPr>
            <a:r>
              <a:rPr lang="en-US" sz="2800" dirty="0">
                <a:solidFill>
                  <a:srgbClr val="000000"/>
                </a:solidFill>
              </a:rPr>
              <a:t>Contribution/discussion topics:</a:t>
            </a:r>
          </a:p>
          <a:p>
            <a:pPr lvl="1" eaLnBrk="1" hangingPunct="1">
              <a:lnSpc>
                <a:spcPct val="90000"/>
              </a:lnSpc>
              <a:spcBef>
                <a:spcPts val="300"/>
              </a:spcBef>
              <a:spcAft>
                <a:spcPts val="600"/>
              </a:spcAft>
              <a:defRPr/>
            </a:pPr>
            <a:r>
              <a:rPr lang="en-US" sz="2400" dirty="0">
                <a:solidFill>
                  <a:srgbClr val="000000"/>
                </a:solidFill>
              </a:rPr>
              <a:t>Updates to </a:t>
            </a:r>
            <a:r>
              <a:rPr lang="en-US" sz="2400" dirty="0">
                <a:solidFill>
                  <a:srgbClr val="000000"/>
                </a:solidFill>
                <a:hlinkClick r:id="rId3"/>
              </a:rPr>
              <a:t>11-20/0177r4</a:t>
            </a:r>
            <a:r>
              <a:rPr lang="en-US" sz="2400" dirty="0">
                <a:solidFill>
                  <a:srgbClr val="000000"/>
                </a:solidFill>
              </a:rPr>
              <a:t> (liaison to </a:t>
            </a:r>
            <a:r>
              <a:rPr lang="en-US" sz="2400" dirty="0" err="1">
                <a:solidFill>
                  <a:srgbClr val="000000"/>
                </a:solidFill>
              </a:rPr>
              <a:t>REVmd</a:t>
            </a:r>
            <a:r>
              <a:rPr lang="en-US" sz="2400" dirty="0">
                <a:solidFill>
                  <a:srgbClr val="000000"/>
                </a:solidFill>
              </a:rPr>
              <a:t>, now </a:t>
            </a:r>
            <a:r>
              <a:rPr lang="en-US" sz="2400" dirty="0" err="1">
                <a:solidFill>
                  <a:srgbClr val="000000"/>
                </a:solidFill>
              </a:rPr>
              <a:t>REVme</a:t>
            </a:r>
            <a:r>
              <a:rPr lang="en-US" sz="2400" dirty="0">
                <a:solidFill>
                  <a:srgbClr val="000000"/>
                </a:solidFill>
              </a:rPr>
              <a:t>)?</a:t>
            </a:r>
          </a:p>
          <a:p>
            <a:pPr lvl="1" eaLnBrk="1" hangingPunct="1">
              <a:lnSpc>
                <a:spcPct val="90000"/>
              </a:lnSpc>
              <a:spcBef>
                <a:spcPts val="300"/>
              </a:spcBef>
              <a:spcAft>
                <a:spcPts val="600"/>
              </a:spcAft>
              <a:defRPr/>
            </a:pPr>
            <a:r>
              <a:rPr lang="en-US" sz="2400" dirty="0">
                <a:solidFill>
                  <a:srgbClr val="000000"/>
                </a:solidFill>
              </a:rPr>
              <a:t>802.11 </a:t>
            </a:r>
            <a:r>
              <a:rPr lang="en-US" sz="2400" dirty="0" err="1">
                <a:solidFill>
                  <a:srgbClr val="000000"/>
                </a:solidFill>
              </a:rPr>
              <a:t>TGbe’s</a:t>
            </a:r>
            <a:r>
              <a:rPr lang="en-US" sz="2400" dirty="0">
                <a:solidFill>
                  <a:srgbClr val="000000"/>
                </a:solidFill>
              </a:rPr>
              <a:t> evolving multi-link architecture</a:t>
            </a:r>
            <a:r>
              <a:rPr lang="en-US" sz="2400" dirty="0"/>
              <a:t> contributions</a:t>
            </a:r>
            <a:endParaRPr lang="en-US" b="1" dirty="0"/>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2302611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762000"/>
            <a:ext cx="7772400" cy="533400"/>
          </a:xfrm>
        </p:spPr>
        <p:txBody>
          <a:bodyPr/>
          <a:lstStyle/>
          <a:p>
            <a:pPr eaLnBrk="1" hangingPunct="1"/>
            <a:r>
              <a:rPr lang="en-US" altLang="en-US" dirty="0"/>
              <a:t>ARC Agenda – 13 Jan 2021, 11:15 ET</a:t>
            </a:r>
          </a:p>
        </p:txBody>
      </p:sp>
      <p:sp>
        <p:nvSpPr>
          <p:cNvPr id="11267" name="Rectangle 3"/>
          <p:cNvSpPr>
            <a:spLocks noGrp="1" noChangeArrowheads="1"/>
          </p:cNvSpPr>
          <p:nvPr>
            <p:ph idx="1"/>
          </p:nvPr>
        </p:nvSpPr>
        <p:spPr>
          <a:xfrm>
            <a:off x="342900" y="1524000"/>
            <a:ext cx="8458200" cy="4038600"/>
          </a:xfrm>
        </p:spPr>
        <p:txBody>
          <a:bodyPr/>
          <a:lstStyle/>
          <a:p>
            <a:pPr eaLnBrk="1" hangingPunct="1">
              <a:lnSpc>
                <a:spcPct val="90000"/>
              </a:lnSpc>
              <a:spcBef>
                <a:spcPts val="300"/>
              </a:spcBef>
              <a:spcAft>
                <a:spcPts val="600"/>
              </a:spcAft>
              <a:defRPr/>
            </a:pPr>
            <a:r>
              <a:rPr lang="en-US" sz="2800" dirty="0">
                <a:solidFill>
                  <a:srgbClr val="000000"/>
                </a:solidFill>
              </a:rPr>
              <a:t>Attendance, noises/recording, meeting protocol reminders</a:t>
            </a:r>
          </a:p>
          <a:p>
            <a:pPr eaLnBrk="1" hangingPunct="1">
              <a:lnSpc>
                <a:spcPct val="90000"/>
              </a:lnSpc>
              <a:spcBef>
                <a:spcPts val="300"/>
              </a:spcBef>
              <a:spcAft>
                <a:spcPts val="600"/>
              </a:spcAft>
              <a:defRPr/>
            </a:pPr>
            <a:r>
              <a:rPr lang="en-US" sz="2800" dirty="0">
                <a:solidFill>
                  <a:srgbClr val="000000"/>
                </a:solidFill>
              </a:rPr>
              <a:t>Policies, duty to inform, participation rules</a:t>
            </a:r>
          </a:p>
          <a:p>
            <a:pPr eaLnBrk="1" hangingPunct="1">
              <a:lnSpc>
                <a:spcPct val="90000"/>
              </a:lnSpc>
              <a:spcBef>
                <a:spcPts val="300"/>
              </a:spcBef>
              <a:spcAft>
                <a:spcPts val="600"/>
              </a:spcAft>
              <a:defRPr/>
            </a:pPr>
            <a:r>
              <a:rPr lang="en-US" sz="2800" dirty="0">
                <a:solidFill>
                  <a:srgbClr val="000000"/>
                </a:solidFill>
              </a:rPr>
              <a:t>Contribution/discussion topics:</a:t>
            </a:r>
          </a:p>
          <a:p>
            <a:pPr lvl="1" eaLnBrk="1" hangingPunct="1">
              <a:lnSpc>
                <a:spcPct val="90000"/>
              </a:lnSpc>
              <a:spcBef>
                <a:spcPts val="300"/>
              </a:spcBef>
              <a:spcAft>
                <a:spcPts val="600"/>
              </a:spcAft>
              <a:defRPr/>
            </a:pPr>
            <a:r>
              <a:rPr lang="en-US" sz="2400" dirty="0">
                <a:solidFill>
                  <a:srgbClr val="000000"/>
                </a:solidFill>
              </a:rPr>
              <a:t>802.11 </a:t>
            </a:r>
            <a:r>
              <a:rPr lang="en-US" sz="2400" dirty="0" err="1">
                <a:solidFill>
                  <a:srgbClr val="000000"/>
                </a:solidFill>
              </a:rPr>
              <a:t>TGbe’s</a:t>
            </a:r>
            <a:r>
              <a:rPr lang="en-US" sz="2400" dirty="0">
                <a:solidFill>
                  <a:srgbClr val="000000"/>
                </a:solidFill>
              </a:rPr>
              <a:t> evolving multi-link architecture</a:t>
            </a:r>
            <a:r>
              <a:rPr lang="en-US" sz="2400" dirty="0"/>
              <a:t> contributions (&lt; 1.25 hours) </a:t>
            </a:r>
          </a:p>
          <a:p>
            <a:pPr lvl="1" eaLnBrk="1" hangingPunct="1">
              <a:lnSpc>
                <a:spcPct val="90000"/>
              </a:lnSpc>
              <a:spcBef>
                <a:spcPts val="300"/>
              </a:spcBef>
              <a:spcAft>
                <a:spcPts val="600"/>
              </a:spcAft>
              <a:defRPr/>
            </a:pPr>
            <a:r>
              <a:rPr lang="en-US" sz="2400" dirty="0"/>
              <a:t>EPD/LPD presentation – Roger Marks (45 minutes): </a:t>
            </a:r>
            <a:r>
              <a:rPr lang="en-US" sz="2400" dirty="0">
                <a:hlinkClick r:id="rId3"/>
              </a:rPr>
              <a:t>11-21/0092r1</a:t>
            </a:r>
            <a:r>
              <a:rPr lang="en-US" sz="2400" dirty="0"/>
              <a:t> </a:t>
            </a:r>
          </a:p>
          <a:p>
            <a:pPr lvl="1" eaLnBrk="1" hangingPunct="1">
              <a:lnSpc>
                <a:spcPct val="90000"/>
              </a:lnSpc>
              <a:spcBef>
                <a:spcPts val="300"/>
              </a:spcBef>
              <a:spcAft>
                <a:spcPts val="600"/>
              </a:spcAft>
              <a:defRPr/>
            </a:pPr>
            <a:r>
              <a:rPr lang="en-US" sz="2400" dirty="0"/>
              <a:t>Any </a:t>
            </a:r>
            <a:r>
              <a:rPr lang="en-US" sz="2400" dirty="0" err="1"/>
              <a:t>TGbd</a:t>
            </a:r>
            <a:r>
              <a:rPr lang="en-US" sz="2400" dirty="0"/>
              <a:t> discussion?</a:t>
            </a:r>
          </a:p>
          <a:p>
            <a:pPr lvl="1" eaLnBrk="1" hangingPunct="1">
              <a:lnSpc>
                <a:spcPct val="90000"/>
              </a:lnSpc>
              <a:spcBef>
                <a:spcPts val="300"/>
              </a:spcBef>
              <a:spcAft>
                <a:spcPts val="600"/>
              </a:spcAft>
              <a:defRPr/>
            </a:pPr>
            <a:r>
              <a:rPr lang="en-US" sz="2400" dirty="0"/>
              <a:t>Other topic(s)?  (See next slide)</a:t>
            </a:r>
          </a:p>
          <a:p>
            <a:pPr eaLnBrk="1" hangingPunct="1">
              <a:lnSpc>
                <a:spcPct val="90000"/>
              </a:lnSpc>
              <a:spcBef>
                <a:spcPts val="300"/>
              </a:spcBef>
              <a:spcAft>
                <a:spcPts val="600"/>
              </a:spcAft>
              <a:defRPr/>
            </a:pPr>
            <a:r>
              <a:rPr lang="en-US" sz="2800" dirty="0">
                <a:solidFill>
                  <a:srgbClr val="000000"/>
                </a:solidFill>
              </a:rPr>
              <a:t>Next steps</a:t>
            </a:r>
          </a:p>
          <a:p>
            <a:pPr marL="342900" lvl="1" indent="-342900" eaLnBrk="1" hangingPunct="1">
              <a:lnSpc>
                <a:spcPct val="90000"/>
              </a:lnSpc>
              <a:spcBef>
                <a:spcPts val="300"/>
              </a:spcBef>
              <a:buFont typeface="Arial" pitchFamily="34" charset="0"/>
              <a:buChar char="•"/>
              <a:defRPr/>
            </a:pPr>
            <a:endParaRPr lang="en-US" sz="2800" dirty="0"/>
          </a:p>
          <a:p>
            <a:pPr marL="342900" lvl="1" indent="-342900" eaLnBrk="1" hangingPunct="1">
              <a:lnSpc>
                <a:spcPct val="90000"/>
              </a:lnSpc>
              <a:spcBef>
                <a:spcPts val="300"/>
              </a:spcBef>
              <a:buFont typeface="Arial" pitchFamily="34" charset="0"/>
              <a:buChar char="•"/>
              <a:defRPr/>
            </a:pPr>
            <a:endParaRPr lang="en-US" b="1" dirty="0"/>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773372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762000"/>
            <a:ext cx="7772400" cy="533400"/>
          </a:xfrm>
        </p:spPr>
        <p:txBody>
          <a:bodyPr/>
          <a:lstStyle/>
          <a:p>
            <a:pPr eaLnBrk="1" hangingPunct="1"/>
            <a:r>
              <a:rPr lang="en-US" altLang="en-US" dirty="0"/>
              <a:t>ARC (Architecture) – Other</a:t>
            </a:r>
          </a:p>
        </p:txBody>
      </p:sp>
      <p:sp>
        <p:nvSpPr>
          <p:cNvPr id="11267" name="Rectangle 3"/>
          <p:cNvSpPr>
            <a:spLocks noGrp="1" noChangeArrowheads="1"/>
          </p:cNvSpPr>
          <p:nvPr>
            <p:ph idx="1"/>
          </p:nvPr>
        </p:nvSpPr>
        <p:spPr>
          <a:xfrm>
            <a:off x="342900" y="1524000"/>
            <a:ext cx="8458200" cy="4038600"/>
          </a:xfrm>
        </p:spPr>
        <p:txBody>
          <a:bodyPr/>
          <a:lstStyle/>
          <a:p>
            <a:pPr marL="0" lvl="2" indent="0">
              <a:spcBef>
                <a:spcPts val="300"/>
              </a:spcBef>
              <a:spcAft>
                <a:spcPts val="0"/>
              </a:spcAft>
              <a:buNone/>
              <a:defRPr/>
            </a:pPr>
            <a:r>
              <a:rPr lang="en-US" altLang="en-US" sz="2400" b="1" dirty="0"/>
              <a:t>Other items being tracked (but not actively worked unless/until contributions):</a:t>
            </a:r>
          </a:p>
          <a:p>
            <a:pPr marL="685800" lvl="2" indent="-342900">
              <a:lnSpc>
                <a:spcPct val="90000"/>
              </a:lnSpc>
              <a:buFont typeface="Arial" pitchFamily="34" charset="0"/>
              <a:buChar char="•"/>
              <a:defRPr/>
            </a:pPr>
            <a:r>
              <a:rPr lang="en-US" b="1" dirty="0"/>
              <a:t>Annex G (purpose and value?, work to update or work to deprecate?)</a:t>
            </a:r>
          </a:p>
          <a:p>
            <a:pPr marL="685800" lvl="2" indent="-342900">
              <a:lnSpc>
                <a:spcPct val="90000"/>
              </a:lnSpc>
              <a:buFont typeface="Arial" pitchFamily="34" charset="0"/>
              <a:buChar char="•"/>
              <a:defRPr/>
            </a:pPr>
            <a:r>
              <a:rPr lang="en-US" b="1" dirty="0"/>
              <a:t>Consider any changes to remove 802.2/LLC terms?</a:t>
            </a:r>
            <a:endParaRPr lang="en-US" b="1" dirty="0">
              <a:solidFill>
                <a:schemeClr val="accent2">
                  <a:lumMod val="75000"/>
                </a:schemeClr>
              </a:solidFill>
            </a:endParaRPr>
          </a:p>
          <a:p>
            <a:pPr marL="685800" lvl="2" indent="-342900">
              <a:lnSpc>
                <a:spcPct val="90000"/>
              </a:lnSpc>
              <a:buFont typeface="Arial" pitchFamily="34" charset="0"/>
              <a:buChar char="•"/>
              <a:defRPr/>
            </a:pPr>
            <a:r>
              <a:rPr lang="en-US" b="1" dirty="0"/>
              <a:t>“What is a STA?” (per </a:t>
            </a:r>
            <a:r>
              <a:rPr lang="en-US" b="1" dirty="0" err="1"/>
              <a:t>REVmd</a:t>
            </a:r>
            <a:r>
              <a:rPr lang="en-US" b="1" dirty="0"/>
              <a:t> discussion: </a:t>
            </a:r>
            <a:r>
              <a:rPr lang="en-US" b="1" dirty="0">
                <a:solidFill>
                  <a:schemeClr val="accent2">
                    <a:lumMod val="75000"/>
                  </a:schemeClr>
                </a:solidFill>
                <a:hlinkClick r:id="rId3">
                  <a:extLst>
                    <a:ext uri="{A12FA001-AC4F-418D-AE19-62706E023703}">
                      <ahyp:hlinkClr xmlns:ahyp="http://schemas.microsoft.com/office/drawing/2018/hyperlinkcolor" val="tx"/>
                    </a:ext>
                  </a:extLst>
                </a:hlinkClick>
              </a:rPr>
              <a:t>11-19/0106r0</a:t>
            </a:r>
            <a:r>
              <a:rPr lang="en-US" b="1" dirty="0"/>
              <a:t>), Also off-channel TDLS architecture</a:t>
            </a:r>
          </a:p>
          <a:p>
            <a:pPr marL="685800" lvl="2" indent="-342900">
              <a:lnSpc>
                <a:spcPct val="90000"/>
              </a:lnSpc>
              <a:spcBef>
                <a:spcPts val="300"/>
              </a:spcBef>
              <a:spcAft>
                <a:spcPts val="0"/>
              </a:spcAft>
              <a:buFont typeface="Arial" pitchFamily="34" charset="0"/>
              <a:buChar char="•"/>
              <a:defRPr/>
            </a:pPr>
            <a:r>
              <a:rPr lang="en-US" b="1" dirty="0"/>
              <a:t>MLME-RESET, versus MLME-JOIN, MLME-START, MLME-SCAN and MLME-END</a:t>
            </a:r>
          </a:p>
          <a:p>
            <a:pPr marL="1143000" lvl="3" indent="-342900">
              <a:lnSpc>
                <a:spcPct val="90000"/>
              </a:lnSpc>
              <a:spcBef>
                <a:spcPts val="300"/>
              </a:spcBef>
              <a:spcAft>
                <a:spcPts val="0"/>
              </a:spcAft>
              <a:buFont typeface="Arial" pitchFamily="34" charset="0"/>
              <a:buChar char="•"/>
              <a:defRPr/>
            </a:pPr>
            <a:r>
              <a:rPr lang="en-US" b="1" dirty="0"/>
              <a:t>One aspect is how MAC address is set/controlled – related to IEEE 1609/</a:t>
            </a:r>
            <a:r>
              <a:rPr lang="en-US" b="1" dirty="0" err="1"/>
              <a:t>TGbd</a:t>
            </a:r>
            <a:r>
              <a:rPr lang="en-US" b="1" dirty="0"/>
              <a:t>  activities</a:t>
            </a:r>
          </a:p>
          <a:p>
            <a:pPr marL="685800" lvl="3" indent="-342900">
              <a:lnSpc>
                <a:spcPct val="90000"/>
              </a:lnSpc>
              <a:spcBef>
                <a:spcPts val="300"/>
              </a:spcBef>
              <a:spcAft>
                <a:spcPts val="0"/>
              </a:spcAft>
              <a:buFont typeface="Arial" panose="020B0604020202020204" pitchFamily="34" charset="0"/>
              <a:buChar char="•"/>
              <a:defRPr/>
            </a:pPr>
            <a:r>
              <a:rPr lang="en-US" sz="1800" b="1" dirty="0" err="1"/>
              <a:t>TGaz</a:t>
            </a:r>
            <a:r>
              <a:rPr lang="en-US" sz="1800" b="1" dirty="0"/>
              <a:t> work on Fine Timing Measurement and IEEE 1588 mapping</a:t>
            </a:r>
          </a:p>
          <a:p>
            <a:pPr marL="685800" lvl="2" indent="-342900">
              <a:lnSpc>
                <a:spcPct val="90000"/>
              </a:lnSpc>
              <a:buFont typeface="Arial" pitchFamily="34" charset="0"/>
              <a:buChar char="•"/>
              <a:defRPr/>
            </a:pPr>
            <a:r>
              <a:rPr lang="en-US" b="1" dirty="0"/>
              <a:t>Clarifying EPD/LPD: </a:t>
            </a:r>
            <a:r>
              <a:rPr lang="en-US" dirty="0">
                <a:hlinkClick r:id="rId4"/>
              </a:rPr>
              <a:t>11-20/0174r0</a:t>
            </a:r>
            <a:r>
              <a:rPr lang="en-US" dirty="0"/>
              <a:t>; </a:t>
            </a:r>
            <a:r>
              <a:rPr lang="en-US" b="1" dirty="0"/>
              <a:t>monitor 802.1 discussions</a:t>
            </a:r>
          </a:p>
          <a:p>
            <a:pPr marL="685800" lvl="2" indent="-342900">
              <a:lnSpc>
                <a:spcPct val="90000"/>
              </a:lnSpc>
              <a:buFont typeface="Arial" pitchFamily="34" charset="0"/>
              <a:buChar char="•"/>
              <a:defRPr/>
            </a:pPr>
            <a:r>
              <a:rPr lang="en-US" b="1" dirty="0" err="1"/>
              <a:t>Nendica’s</a:t>
            </a:r>
            <a:r>
              <a:rPr lang="en-US" b="1" dirty="0"/>
              <a:t>/</a:t>
            </a:r>
            <a:r>
              <a:rPr lang="en-US" b="1" dirty="0" err="1"/>
              <a:t>TGbe’s</a:t>
            </a:r>
            <a:r>
              <a:rPr lang="en-US" b="1" dirty="0"/>
              <a:t> discussion on 802.11 in a Deterministic Network/Time-Sensitive Networking</a:t>
            </a:r>
          </a:p>
          <a:p>
            <a:pPr marL="0" lvl="1" indent="0" eaLnBrk="1" hangingPunct="1">
              <a:lnSpc>
                <a:spcPct val="90000"/>
              </a:lnSpc>
              <a:spcBef>
                <a:spcPts val="300"/>
              </a:spcBef>
              <a:buNone/>
              <a:defRPr/>
            </a:pPr>
            <a:endParaRPr lang="en-US" dirty="0"/>
          </a:p>
          <a:p>
            <a:pPr marL="342900" lvl="1" indent="-342900" eaLnBrk="1" hangingPunct="1">
              <a:lnSpc>
                <a:spcPct val="90000"/>
              </a:lnSpc>
              <a:spcBef>
                <a:spcPts val="300"/>
              </a:spcBef>
              <a:buFont typeface="Arial" pitchFamily="34" charset="0"/>
              <a:buChar char="•"/>
              <a:defRPr/>
            </a:pPr>
            <a:endParaRPr lang="en-US" b="1" dirty="0"/>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297886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533400"/>
          </a:xfrm>
        </p:spPr>
        <p:txBody>
          <a:bodyPr/>
          <a:lstStyle/>
          <a:p>
            <a:pPr eaLnBrk="1" hangingPunct="1"/>
            <a:r>
              <a:rPr lang="en-US" altLang="en-US" dirty="0"/>
              <a:t>Prior meeting minutes</a:t>
            </a:r>
          </a:p>
        </p:txBody>
      </p:sp>
      <p:sp>
        <p:nvSpPr>
          <p:cNvPr id="11267" name="Rectangle 3"/>
          <p:cNvSpPr>
            <a:spLocks noGrp="1" noChangeArrowheads="1"/>
          </p:cNvSpPr>
          <p:nvPr>
            <p:ph idx="1"/>
          </p:nvPr>
        </p:nvSpPr>
        <p:spPr>
          <a:xfrm>
            <a:off x="342900" y="1371600"/>
            <a:ext cx="8458200" cy="4343400"/>
          </a:xfrm>
        </p:spPr>
        <p:txBody>
          <a:bodyPr/>
          <a:lstStyle/>
          <a:p>
            <a:pPr marL="0" indent="0" eaLnBrk="1" hangingPunct="1">
              <a:lnSpc>
                <a:spcPct val="90000"/>
              </a:lnSpc>
              <a:spcBef>
                <a:spcPts val="300"/>
              </a:spcBef>
              <a:buFontTx/>
              <a:buNone/>
              <a:defRPr/>
            </a:pPr>
            <a:r>
              <a:rPr lang="en-US" sz="2800" dirty="0">
                <a:solidFill>
                  <a:srgbClr val="000000"/>
                </a:solidFill>
              </a:rPr>
              <a:t>November plenary</a:t>
            </a:r>
          </a:p>
          <a:p>
            <a:pPr eaLnBrk="1" hangingPunct="1">
              <a:lnSpc>
                <a:spcPct val="90000"/>
              </a:lnSpc>
              <a:spcBef>
                <a:spcPts val="300"/>
              </a:spcBef>
              <a:defRPr/>
            </a:pPr>
            <a:r>
              <a:rPr lang="en-US" dirty="0">
                <a:solidFill>
                  <a:srgbClr val="000000"/>
                </a:solidFill>
                <a:hlinkClick r:id="rId3"/>
              </a:rPr>
              <a:t>https://mentor.ieee.org/802.11/dcn/20/11-20-1760-00-0arc-arc-sc-teleconferences-minutes-2-and-4-nov-2020-plenary.docx</a:t>
            </a:r>
            <a:r>
              <a:rPr lang="en-US" dirty="0">
                <a:solidFill>
                  <a:srgbClr val="000000"/>
                </a:solidFill>
              </a:rPr>
              <a:t> </a:t>
            </a:r>
          </a:p>
          <a:p>
            <a:pPr marL="0" indent="0" eaLnBrk="1" hangingPunct="1">
              <a:lnSpc>
                <a:spcPct val="90000"/>
              </a:lnSpc>
              <a:spcBef>
                <a:spcPts val="300"/>
              </a:spcBef>
              <a:buFontTx/>
              <a:buNone/>
              <a:defRPr/>
            </a:pPr>
            <a:endParaRPr lang="en-US" sz="2800" dirty="0">
              <a:solidFill>
                <a:srgbClr val="000000"/>
              </a:solidFill>
            </a:endParaRPr>
          </a:p>
          <a:p>
            <a:pPr marL="0" indent="0" eaLnBrk="1" hangingPunct="1">
              <a:lnSpc>
                <a:spcPct val="90000"/>
              </a:lnSpc>
              <a:spcBef>
                <a:spcPts val="300"/>
              </a:spcBef>
              <a:buFontTx/>
              <a:buNone/>
              <a:defRPr/>
            </a:pPr>
            <a:r>
              <a:rPr lang="en-US" sz="2800" dirty="0">
                <a:solidFill>
                  <a:srgbClr val="000000"/>
                </a:solidFill>
              </a:rPr>
              <a:t>November 16 telecon</a:t>
            </a:r>
          </a:p>
          <a:p>
            <a:pPr eaLnBrk="1" hangingPunct="1">
              <a:lnSpc>
                <a:spcPct val="90000"/>
              </a:lnSpc>
              <a:spcBef>
                <a:spcPts val="300"/>
              </a:spcBef>
              <a:defRPr/>
            </a:pPr>
            <a:r>
              <a:rPr lang="en-US" dirty="0">
                <a:solidFill>
                  <a:srgbClr val="000000"/>
                </a:solidFill>
                <a:hlinkClick r:id="rId4"/>
              </a:rPr>
              <a:t>https://mentor.ieee.org/802.11/dcn/20/11-20-1866-00-0arc-arc-sc-teleconferences-minutes-16-nov-2020.docx</a:t>
            </a:r>
            <a:r>
              <a:rPr lang="en-US" dirty="0">
                <a:solidFill>
                  <a:srgbClr val="000000"/>
                </a:solidFill>
              </a:rPr>
              <a:t> </a:t>
            </a:r>
          </a:p>
          <a:p>
            <a:pPr eaLnBrk="1" hangingPunct="1">
              <a:lnSpc>
                <a:spcPct val="90000"/>
              </a:lnSpc>
              <a:spcBef>
                <a:spcPts val="300"/>
              </a:spcBef>
              <a:defRPr/>
            </a:pPr>
            <a:endParaRPr lang="en-US" sz="2800" dirty="0">
              <a:solidFill>
                <a:srgbClr val="000000"/>
              </a:solidFill>
            </a:endParaRPr>
          </a:p>
          <a:p>
            <a:pPr marL="0" indent="0" eaLnBrk="1" hangingPunct="1">
              <a:lnSpc>
                <a:spcPct val="90000"/>
              </a:lnSpc>
              <a:spcBef>
                <a:spcPts val="300"/>
              </a:spcBef>
              <a:buFontTx/>
              <a:buNone/>
              <a:defRPr/>
            </a:pPr>
            <a:r>
              <a:rPr lang="en-US" sz="2800" dirty="0">
                <a:solidFill>
                  <a:srgbClr val="000000"/>
                </a:solidFill>
              </a:rPr>
              <a:t>December 7 telecon</a:t>
            </a:r>
            <a:endParaRPr lang="en-US" sz="2800" dirty="0"/>
          </a:p>
          <a:p>
            <a:pPr marL="342900" lvl="1" indent="-342900" eaLnBrk="1" hangingPunct="1">
              <a:lnSpc>
                <a:spcPct val="90000"/>
              </a:lnSpc>
              <a:spcBef>
                <a:spcPts val="300"/>
              </a:spcBef>
              <a:buFont typeface="Arial" pitchFamily="34" charset="0"/>
              <a:buChar char="•"/>
              <a:defRPr/>
            </a:pPr>
            <a:r>
              <a:rPr lang="en-US" b="1" dirty="0">
                <a:hlinkClick r:id="rId5"/>
              </a:rPr>
              <a:t>https://mentor.ieee.org/802.11/dcn/20/11-20-1936-00-0arc-arc-sc-teleconferences-minutes-07-dec-2020.docx</a:t>
            </a:r>
            <a:r>
              <a:rPr lang="en-US" b="1" dirty="0"/>
              <a:t> </a:t>
            </a:r>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710979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533400"/>
          </a:xfrm>
        </p:spPr>
        <p:txBody>
          <a:bodyPr/>
          <a:lstStyle/>
          <a:p>
            <a:pPr eaLnBrk="1" hangingPunct="1"/>
            <a:r>
              <a:rPr lang="en-US" altLang="en-US" dirty="0"/>
              <a:t>Updates to 11-20/0177</a:t>
            </a:r>
          </a:p>
        </p:txBody>
      </p:sp>
      <p:sp>
        <p:nvSpPr>
          <p:cNvPr id="11267" name="Rectangle 3"/>
          <p:cNvSpPr>
            <a:spLocks noGrp="1" noChangeArrowheads="1"/>
          </p:cNvSpPr>
          <p:nvPr>
            <p:ph idx="1"/>
          </p:nvPr>
        </p:nvSpPr>
        <p:spPr>
          <a:xfrm>
            <a:off x="342900" y="1371600"/>
            <a:ext cx="8458200" cy="4343400"/>
          </a:xfrm>
        </p:spPr>
        <p:txBody>
          <a:bodyPr/>
          <a:lstStyle/>
          <a:p>
            <a:pPr marL="0" indent="0" eaLnBrk="1" hangingPunct="1">
              <a:lnSpc>
                <a:spcPct val="90000"/>
              </a:lnSpc>
              <a:spcBef>
                <a:spcPts val="300"/>
              </a:spcBef>
              <a:spcAft>
                <a:spcPts val="600"/>
              </a:spcAft>
              <a:buFontTx/>
              <a:buNone/>
              <a:defRPr/>
            </a:pPr>
            <a:r>
              <a:rPr lang="en-US" dirty="0">
                <a:solidFill>
                  <a:srgbClr val="000000"/>
                </a:solidFill>
              </a:rPr>
              <a:t>Liaison to </a:t>
            </a:r>
            <a:r>
              <a:rPr lang="en-US" dirty="0" err="1">
                <a:solidFill>
                  <a:srgbClr val="000000"/>
                </a:solidFill>
              </a:rPr>
              <a:t>REVmd</a:t>
            </a:r>
            <a:r>
              <a:rPr lang="en-US" dirty="0">
                <a:solidFill>
                  <a:srgbClr val="000000"/>
                </a:solidFill>
              </a:rPr>
              <a:t> to correct definitions/concepts of ESS and HESS.  Latest version: </a:t>
            </a:r>
            <a:r>
              <a:rPr lang="en-US" dirty="0">
                <a:solidFill>
                  <a:srgbClr val="000000"/>
                </a:solidFill>
                <a:hlinkClick r:id="rId3"/>
              </a:rPr>
              <a:t>11-20/0177r5</a:t>
            </a:r>
            <a:r>
              <a:rPr lang="en-US" dirty="0">
                <a:solidFill>
                  <a:srgbClr val="000000"/>
                </a:solidFill>
              </a:rPr>
              <a:t> </a:t>
            </a:r>
          </a:p>
          <a:p>
            <a:pPr marL="0" indent="0" eaLnBrk="1" hangingPunct="1">
              <a:lnSpc>
                <a:spcPct val="90000"/>
              </a:lnSpc>
              <a:spcBef>
                <a:spcPts val="300"/>
              </a:spcBef>
              <a:buFontTx/>
              <a:buNone/>
              <a:defRPr/>
            </a:pPr>
            <a:endParaRPr lang="en-US" sz="2800" dirty="0">
              <a:solidFill>
                <a:srgbClr val="000000"/>
              </a:solidFill>
            </a:endParaRPr>
          </a:p>
          <a:p>
            <a:pPr marL="0" indent="0" eaLnBrk="1" hangingPunct="1">
              <a:lnSpc>
                <a:spcPct val="90000"/>
              </a:lnSpc>
              <a:spcBef>
                <a:spcPts val="300"/>
              </a:spcBef>
              <a:buFontTx/>
              <a:buNone/>
              <a:defRPr/>
            </a:pPr>
            <a:r>
              <a:rPr lang="en-US" dirty="0">
                <a:solidFill>
                  <a:srgbClr val="000000"/>
                </a:solidFill>
              </a:rPr>
              <a:t>Reviewed in </a:t>
            </a:r>
            <a:r>
              <a:rPr lang="en-US" dirty="0" err="1">
                <a:solidFill>
                  <a:srgbClr val="000000"/>
                </a:solidFill>
              </a:rPr>
              <a:t>REVmd</a:t>
            </a:r>
            <a:r>
              <a:rPr lang="en-US" dirty="0">
                <a:solidFill>
                  <a:srgbClr val="000000"/>
                </a:solidFill>
              </a:rPr>
              <a:t> (Sept 14), updated based on comments:</a:t>
            </a:r>
          </a:p>
          <a:p>
            <a:pPr lvl="1"/>
            <a:r>
              <a:rPr lang="en-GB" dirty="0"/>
              <a:t>Minor changes to 4.3.5.2 proposed text</a:t>
            </a:r>
            <a:endParaRPr lang="en-US" dirty="0"/>
          </a:p>
          <a:p>
            <a:pPr lvl="1"/>
            <a:r>
              <a:rPr lang="en-GB" dirty="0"/>
              <a:t>Explicitly listed the additional locations to replace “homogeneous ESS” (checking for various spellings) with “</a:t>
            </a:r>
            <a:r>
              <a:rPr lang="en-GB" dirty="0" err="1"/>
              <a:t>HeSS</a:t>
            </a:r>
            <a:r>
              <a:rPr lang="en-GB" dirty="0"/>
              <a:t>”.</a:t>
            </a:r>
            <a:endParaRPr lang="en-US" dirty="0"/>
          </a:p>
          <a:p>
            <a:pPr lvl="1"/>
            <a:r>
              <a:rPr lang="en-GB" dirty="0"/>
              <a:t>Added discussion of how the contents of 4.3.20 and 4.5.9 could be further updated in this general direction, and why that is suggested to be deferred, for now.</a:t>
            </a:r>
            <a:endParaRPr lang="en-US" dirty="0">
              <a:solidFill>
                <a:srgbClr val="000000"/>
              </a:solidFill>
            </a:endParaRPr>
          </a:p>
          <a:p>
            <a:pPr marL="0" indent="0" eaLnBrk="1" hangingPunct="1">
              <a:lnSpc>
                <a:spcPct val="90000"/>
              </a:lnSpc>
              <a:spcBef>
                <a:spcPts val="300"/>
              </a:spcBef>
              <a:buFontTx/>
              <a:buNone/>
              <a:defRPr/>
            </a:pPr>
            <a:r>
              <a:rPr lang="en-US" dirty="0">
                <a:solidFill>
                  <a:srgbClr val="000000"/>
                </a:solidFill>
              </a:rPr>
              <a:t>After second review in </a:t>
            </a:r>
            <a:r>
              <a:rPr lang="en-US" dirty="0" err="1">
                <a:solidFill>
                  <a:srgbClr val="000000"/>
                </a:solidFill>
              </a:rPr>
              <a:t>REVmd</a:t>
            </a:r>
            <a:r>
              <a:rPr lang="en-US" dirty="0">
                <a:solidFill>
                  <a:srgbClr val="000000"/>
                </a:solidFill>
              </a:rPr>
              <a:t> (Sept 15 and 17), vote was to not accept at this time (defer to </a:t>
            </a:r>
            <a:r>
              <a:rPr lang="en-US" dirty="0" err="1">
                <a:solidFill>
                  <a:srgbClr val="000000"/>
                </a:solidFill>
              </a:rPr>
              <a:t>REVme</a:t>
            </a:r>
            <a:r>
              <a:rPr lang="en-US" dirty="0">
                <a:solidFill>
                  <a:srgbClr val="000000"/>
                </a:solidFill>
              </a:rPr>
              <a:t>?)</a:t>
            </a:r>
          </a:p>
          <a:p>
            <a:pPr marL="0" indent="0" eaLnBrk="1" hangingPunct="1">
              <a:lnSpc>
                <a:spcPct val="90000"/>
              </a:lnSpc>
              <a:spcBef>
                <a:spcPts val="300"/>
              </a:spcBef>
              <a:buFontTx/>
              <a:buNone/>
              <a:defRPr/>
            </a:pPr>
            <a:endParaRPr lang="en-US" dirty="0">
              <a:solidFill>
                <a:srgbClr val="000000"/>
              </a:solidFill>
            </a:endParaRPr>
          </a:p>
          <a:p>
            <a:pPr marL="0" indent="0" eaLnBrk="1" hangingPunct="1">
              <a:lnSpc>
                <a:spcPct val="90000"/>
              </a:lnSpc>
              <a:spcBef>
                <a:spcPts val="300"/>
              </a:spcBef>
              <a:buFontTx/>
              <a:buNone/>
              <a:defRPr/>
            </a:pPr>
            <a:r>
              <a:rPr lang="en-US" dirty="0">
                <a:solidFill>
                  <a:srgbClr val="000000"/>
                </a:solidFill>
              </a:rPr>
              <a:t>Next steps?  Any comments on revision 5?  Ready to send to </a:t>
            </a:r>
            <a:r>
              <a:rPr lang="en-US" dirty="0" err="1">
                <a:solidFill>
                  <a:srgbClr val="000000"/>
                </a:solidFill>
              </a:rPr>
              <a:t>REVme</a:t>
            </a:r>
            <a:r>
              <a:rPr lang="en-US" dirty="0">
                <a:solidFill>
                  <a:srgbClr val="000000"/>
                </a:solidFill>
              </a:rPr>
              <a:t>?</a:t>
            </a:r>
          </a:p>
        </p:txBody>
      </p:sp>
    </p:spTree>
    <p:extLst>
      <p:ext uri="{BB962C8B-B14F-4D97-AF65-F5344CB8AC3E}">
        <p14:creationId xmlns:p14="http://schemas.microsoft.com/office/powerpoint/2010/main" val="3264188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a:t>Abstract</a:t>
            </a:r>
          </a:p>
        </p:txBody>
      </p:sp>
      <p:sp>
        <p:nvSpPr>
          <p:cNvPr id="17411" name="Rectangle 3"/>
          <p:cNvSpPr>
            <a:spLocks noGrp="1" noChangeArrowheads="1"/>
          </p:cNvSpPr>
          <p:nvPr>
            <p:ph idx="1"/>
          </p:nvPr>
        </p:nvSpPr>
        <p:spPr/>
        <p:txBody>
          <a:bodyPr/>
          <a:lstStyle/>
          <a:p>
            <a:pPr algn="ctr" eaLnBrk="1" hangingPunct="1">
              <a:buFontTx/>
              <a:buNone/>
            </a:pPr>
            <a:r>
              <a:rPr lang="en-US" altLang="en-US" dirty="0"/>
              <a:t>Agenda for:</a:t>
            </a:r>
          </a:p>
          <a:p>
            <a:pPr algn="ctr" eaLnBrk="1" hangingPunct="1">
              <a:buFontTx/>
              <a:buNone/>
            </a:pPr>
            <a:endParaRPr lang="en-US" altLang="en-US" dirty="0"/>
          </a:p>
          <a:p>
            <a:pPr algn="ctr" eaLnBrk="1" hangingPunct="1">
              <a:buFontTx/>
              <a:buNone/>
            </a:pPr>
            <a:r>
              <a:rPr lang="en-US" altLang="en-US" dirty="0"/>
              <a:t> ARC SC, January 2021, Interim Plenary meetings (Teleconferences)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533400"/>
          </a:xfrm>
        </p:spPr>
        <p:txBody>
          <a:bodyPr/>
          <a:lstStyle/>
          <a:p>
            <a:pPr eaLnBrk="1" hangingPunct="1"/>
            <a:r>
              <a:rPr lang="en-US" altLang="en-US" dirty="0"/>
              <a:t>Motion: Liaise 11-20/0177 to </a:t>
            </a:r>
            <a:r>
              <a:rPr lang="en-US" altLang="en-US" dirty="0" err="1"/>
              <a:t>REVme</a:t>
            </a:r>
            <a:endParaRPr lang="en-US" altLang="en-US" dirty="0"/>
          </a:p>
        </p:txBody>
      </p:sp>
      <p:sp>
        <p:nvSpPr>
          <p:cNvPr id="11267" name="Rectangle 3"/>
          <p:cNvSpPr>
            <a:spLocks noGrp="1" noChangeArrowheads="1"/>
          </p:cNvSpPr>
          <p:nvPr>
            <p:ph idx="1"/>
          </p:nvPr>
        </p:nvSpPr>
        <p:spPr>
          <a:xfrm>
            <a:off x="342900" y="1371600"/>
            <a:ext cx="8458200" cy="4343400"/>
          </a:xfrm>
        </p:spPr>
        <p:txBody>
          <a:bodyPr/>
          <a:lstStyle/>
          <a:p>
            <a:pPr marL="0" indent="0" eaLnBrk="1" hangingPunct="1">
              <a:lnSpc>
                <a:spcPct val="90000"/>
              </a:lnSpc>
              <a:spcBef>
                <a:spcPts val="300"/>
              </a:spcBef>
              <a:spcAft>
                <a:spcPts val="600"/>
              </a:spcAft>
              <a:buFontTx/>
              <a:buNone/>
              <a:defRPr/>
            </a:pPr>
            <a:r>
              <a:rPr lang="en-US" dirty="0">
                <a:solidFill>
                  <a:srgbClr val="FF0000"/>
                </a:solidFill>
              </a:rPr>
              <a:t>Motion:</a:t>
            </a:r>
          </a:p>
          <a:p>
            <a:pPr marL="0" indent="0" eaLnBrk="1" hangingPunct="1">
              <a:lnSpc>
                <a:spcPct val="90000"/>
              </a:lnSpc>
              <a:spcBef>
                <a:spcPts val="300"/>
              </a:spcBef>
              <a:spcAft>
                <a:spcPts val="600"/>
              </a:spcAft>
              <a:buFontTx/>
              <a:buNone/>
              <a:defRPr/>
            </a:pPr>
            <a:endParaRPr lang="en-US" dirty="0">
              <a:solidFill>
                <a:srgbClr val="000000"/>
              </a:solidFill>
            </a:endParaRPr>
          </a:p>
          <a:p>
            <a:pPr marL="0" indent="0" eaLnBrk="1" hangingPunct="1">
              <a:lnSpc>
                <a:spcPct val="90000"/>
              </a:lnSpc>
              <a:spcBef>
                <a:spcPts val="300"/>
              </a:spcBef>
              <a:spcAft>
                <a:spcPts val="600"/>
              </a:spcAft>
              <a:buNone/>
              <a:defRPr/>
            </a:pPr>
            <a:r>
              <a:rPr lang="en-US" dirty="0"/>
              <a:t>Send </a:t>
            </a:r>
            <a:r>
              <a:rPr lang="en-US" dirty="0">
                <a:solidFill>
                  <a:srgbClr val="000000"/>
                </a:solidFill>
                <a:hlinkClick r:id="rId3"/>
              </a:rPr>
              <a:t>11-20/0177r5</a:t>
            </a:r>
            <a:r>
              <a:rPr lang="en-US" dirty="0">
                <a:solidFill>
                  <a:srgbClr val="000000"/>
                </a:solidFill>
              </a:rPr>
              <a:t> </a:t>
            </a:r>
            <a:r>
              <a:rPr lang="en-US" dirty="0"/>
              <a:t> “Liaison to </a:t>
            </a:r>
            <a:r>
              <a:rPr lang="en-US" dirty="0" err="1"/>
              <a:t>REVmd</a:t>
            </a:r>
            <a:r>
              <a:rPr lang="en-US" dirty="0"/>
              <a:t> (sic) on ESS” to IEEE 802.11 </a:t>
            </a:r>
            <a:r>
              <a:rPr lang="en-US" dirty="0" err="1"/>
              <a:t>TGme</a:t>
            </a:r>
            <a:r>
              <a:rPr lang="en-US" dirty="0"/>
              <a:t> (as soon as it is formed). </a:t>
            </a:r>
          </a:p>
          <a:p>
            <a:pPr marL="0" indent="0" eaLnBrk="1" hangingPunct="1">
              <a:lnSpc>
                <a:spcPct val="90000"/>
              </a:lnSpc>
              <a:spcBef>
                <a:spcPts val="300"/>
              </a:spcBef>
              <a:spcAft>
                <a:spcPts val="600"/>
              </a:spcAft>
              <a:buNone/>
              <a:defRPr/>
            </a:pPr>
            <a:endParaRPr lang="en-US" dirty="0"/>
          </a:p>
          <a:p>
            <a:pPr marL="0" indent="0" eaLnBrk="1" hangingPunct="1">
              <a:lnSpc>
                <a:spcPct val="90000"/>
              </a:lnSpc>
              <a:spcBef>
                <a:spcPts val="300"/>
              </a:spcBef>
              <a:spcAft>
                <a:spcPts val="600"/>
              </a:spcAft>
              <a:buNone/>
              <a:defRPr/>
            </a:pPr>
            <a:r>
              <a:rPr lang="en-US" dirty="0"/>
              <a:t>Moved: </a:t>
            </a:r>
          </a:p>
          <a:p>
            <a:pPr marL="0" indent="0" eaLnBrk="1" hangingPunct="1">
              <a:lnSpc>
                <a:spcPct val="90000"/>
              </a:lnSpc>
              <a:spcBef>
                <a:spcPts val="300"/>
              </a:spcBef>
              <a:spcAft>
                <a:spcPts val="600"/>
              </a:spcAft>
              <a:buNone/>
              <a:defRPr/>
            </a:pPr>
            <a:r>
              <a:rPr lang="en-US" dirty="0"/>
              <a:t>Second: </a:t>
            </a:r>
          </a:p>
          <a:p>
            <a:pPr marL="0" indent="0" eaLnBrk="1" hangingPunct="1">
              <a:lnSpc>
                <a:spcPct val="90000"/>
              </a:lnSpc>
              <a:spcBef>
                <a:spcPts val="300"/>
              </a:spcBef>
              <a:spcAft>
                <a:spcPts val="600"/>
              </a:spcAft>
              <a:buNone/>
              <a:defRPr/>
            </a:pPr>
            <a:r>
              <a:rPr lang="en-US" dirty="0"/>
              <a:t>Results: </a:t>
            </a:r>
          </a:p>
          <a:p>
            <a:pPr marL="0" indent="0" eaLnBrk="1" hangingPunct="1">
              <a:lnSpc>
                <a:spcPct val="90000"/>
              </a:lnSpc>
              <a:spcBef>
                <a:spcPts val="300"/>
              </a:spcBef>
              <a:spcAft>
                <a:spcPts val="600"/>
              </a:spcAft>
              <a:buFontTx/>
              <a:buNone/>
              <a:defRPr/>
            </a:pPr>
            <a:endParaRPr lang="en-US" dirty="0">
              <a:solidFill>
                <a:srgbClr val="000000"/>
              </a:solidFill>
            </a:endParaRPr>
          </a:p>
        </p:txBody>
      </p:sp>
    </p:spTree>
    <p:extLst>
      <p:ext uri="{BB962C8B-B14F-4D97-AF65-F5344CB8AC3E}">
        <p14:creationId xmlns:p14="http://schemas.microsoft.com/office/powerpoint/2010/main" val="2825949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533400"/>
          </a:xfrm>
        </p:spPr>
        <p:txBody>
          <a:bodyPr/>
          <a:lstStyle/>
          <a:p>
            <a:pPr eaLnBrk="1" hangingPunct="1"/>
            <a:r>
              <a:rPr lang="en-US" altLang="en-US" dirty="0"/>
              <a:t>Contributions</a:t>
            </a:r>
          </a:p>
        </p:txBody>
      </p:sp>
      <p:sp>
        <p:nvSpPr>
          <p:cNvPr id="11267" name="Rectangle 3"/>
          <p:cNvSpPr>
            <a:spLocks noGrp="1" noChangeArrowheads="1"/>
          </p:cNvSpPr>
          <p:nvPr>
            <p:ph idx="1"/>
          </p:nvPr>
        </p:nvSpPr>
        <p:spPr>
          <a:xfrm>
            <a:off x="342900" y="1219200"/>
            <a:ext cx="8458200" cy="4495800"/>
          </a:xfrm>
        </p:spPr>
        <p:txBody>
          <a:bodyPr/>
          <a:lstStyle/>
          <a:p>
            <a:pPr marL="0" indent="0" eaLnBrk="1" hangingPunct="1">
              <a:lnSpc>
                <a:spcPct val="90000"/>
              </a:lnSpc>
              <a:spcBef>
                <a:spcPts val="300"/>
              </a:spcBef>
              <a:buFontTx/>
              <a:buNone/>
              <a:defRPr/>
            </a:pPr>
            <a:r>
              <a:rPr lang="en-US" sz="2800" dirty="0">
                <a:solidFill>
                  <a:srgbClr val="000000"/>
                </a:solidFill>
              </a:rPr>
              <a:t>802.11 </a:t>
            </a:r>
            <a:r>
              <a:rPr lang="en-US" sz="2800" dirty="0" err="1">
                <a:solidFill>
                  <a:srgbClr val="000000"/>
                </a:solidFill>
              </a:rPr>
              <a:t>TGbe’s</a:t>
            </a:r>
            <a:r>
              <a:rPr lang="en-US" sz="2800" dirty="0">
                <a:solidFill>
                  <a:srgbClr val="000000"/>
                </a:solidFill>
              </a:rPr>
              <a:t> evolving multi-link architecture</a:t>
            </a:r>
            <a:endParaRPr lang="en-US" sz="2800" dirty="0"/>
          </a:p>
          <a:p>
            <a:pPr marL="342900" lvl="1" indent="-342900" eaLnBrk="1" hangingPunct="1">
              <a:lnSpc>
                <a:spcPct val="90000"/>
              </a:lnSpc>
              <a:spcBef>
                <a:spcPts val="300"/>
              </a:spcBef>
              <a:buFont typeface="Arial" pitchFamily="34" charset="0"/>
              <a:buChar char="•"/>
              <a:defRPr/>
            </a:pPr>
            <a:r>
              <a:rPr lang="en-US" b="1" dirty="0"/>
              <a:t>How does the architecture (still evolving) within 802.11 </a:t>
            </a:r>
            <a:r>
              <a:rPr lang="en-US" b="1" dirty="0" err="1"/>
              <a:t>TGbe</a:t>
            </a:r>
            <a:r>
              <a:rPr lang="en-US" b="1" dirty="0"/>
              <a:t> fit into or affect the overall (baseline) 802.11 architecture?</a:t>
            </a:r>
          </a:p>
          <a:p>
            <a:pPr marL="342900" lvl="1" indent="-342900" eaLnBrk="1" hangingPunct="1">
              <a:lnSpc>
                <a:spcPct val="90000"/>
              </a:lnSpc>
              <a:spcBef>
                <a:spcPts val="300"/>
              </a:spcBef>
              <a:buFont typeface="Arial" pitchFamily="34" charset="0"/>
              <a:buChar char="•"/>
              <a:defRPr/>
            </a:pPr>
            <a:r>
              <a:rPr lang="en-US" b="1" dirty="0"/>
              <a:t>Contributions:</a:t>
            </a:r>
          </a:p>
          <a:p>
            <a:pPr marL="685800" lvl="2" indent="-342900" eaLnBrk="1" hangingPunct="1">
              <a:lnSpc>
                <a:spcPct val="90000"/>
              </a:lnSpc>
              <a:spcBef>
                <a:spcPts val="300"/>
              </a:spcBef>
              <a:buFont typeface="Arial" pitchFamily="34" charset="0"/>
              <a:buChar char="•"/>
              <a:defRPr/>
            </a:pPr>
            <a:r>
              <a:rPr lang="en-US" dirty="0">
                <a:hlinkClick r:id="rId3"/>
              </a:rPr>
              <a:t>https://mentor.ieee.org/802.11/dcn/20/11-20-1639-09-00be-11be-ap-mld-architecture-discussion.pptx</a:t>
            </a:r>
            <a:r>
              <a:rPr lang="en-US" dirty="0"/>
              <a:t> - Mark Hamilton</a:t>
            </a:r>
          </a:p>
          <a:p>
            <a:pPr marL="685800" lvl="2" indent="-342900" eaLnBrk="1" hangingPunct="1">
              <a:lnSpc>
                <a:spcPct val="90000"/>
              </a:lnSpc>
              <a:spcBef>
                <a:spcPts val="300"/>
              </a:spcBef>
              <a:buFont typeface="Arial" pitchFamily="34" charset="0"/>
              <a:buChar char="•"/>
              <a:defRPr/>
            </a:pPr>
            <a:r>
              <a:rPr lang="en-US" dirty="0"/>
              <a:t> </a:t>
            </a:r>
          </a:p>
          <a:p>
            <a:pPr marL="685800" lvl="2" indent="-342900" eaLnBrk="1" hangingPunct="1">
              <a:lnSpc>
                <a:spcPct val="90000"/>
              </a:lnSpc>
              <a:spcBef>
                <a:spcPts val="300"/>
              </a:spcBef>
              <a:buFont typeface="Arial" pitchFamily="34" charset="0"/>
              <a:buChar char="•"/>
              <a:defRPr/>
            </a:pPr>
            <a:endParaRPr lang="en-US" dirty="0"/>
          </a:p>
          <a:p>
            <a:pPr marL="342900" lvl="1" indent="-342900" eaLnBrk="1" hangingPunct="1">
              <a:lnSpc>
                <a:spcPct val="90000"/>
              </a:lnSpc>
              <a:spcBef>
                <a:spcPts val="300"/>
              </a:spcBef>
              <a:buFont typeface="Arial" pitchFamily="34" charset="0"/>
              <a:buChar char="•"/>
              <a:defRPr/>
            </a:pPr>
            <a:endParaRPr lang="en-US" sz="1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609600"/>
            <a:ext cx="7772400" cy="533400"/>
          </a:xfrm>
        </p:spPr>
        <p:txBody>
          <a:bodyPr/>
          <a:lstStyle/>
          <a:p>
            <a:pPr eaLnBrk="1" hangingPunct="1"/>
            <a:r>
              <a:rPr lang="en-US" altLang="en-US" dirty="0"/>
              <a:t>Past contributions (for reference)</a:t>
            </a:r>
          </a:p>
        </p:txBody>
      </p:sp>
      <p:sp>
        <p:nvSpPr>
          <p:cNvPr id="11267" name="Rectangle 3"/>
          <p:cNvSpPr>
            <a:spLocks noGrp="1" noChangeArrowheads="1"/>
          </p:cNvSpPr>
          <p:nvPr>
            <p:ph idx="1"/>
          </p:nvPr>
        </p:nvSpPr>
        <p:spPr>
          <a:xfrm>
            <a:off x="342900" y="1219200"/>
            <a:ext cx="8458200" cy="4495800"/>
          </a:xfrm>
        </p:spPr>
        <p:txBody>
          <a:bodyPr/>
          <a:lstStyle/>
          <a:p>
            <a:pPr marL="0" indent="0" eaLnBrk="1" hangingPunct="1">
              <a:lnSpc>
                <a:spcPct val="90000"/>
              </a:lnSpc>
              <a:spcBef>
                <a:spcPts val="300"/>
              </a:spcBef>
              <a:buFontTx/>
              <a:buNone/>
              <a:defRPr/>
            </a:pPr>
            <a:r>
              <a:rPr lang="en-US" sz="2800" dirty="0">
                <a:solidFill>
                  <a:srgbClr val="000000"/>
                </a:solidFill>
              </a:rPr>
              <a:t>802.11 </a:t>
            </a:r>
            <a:r>
              <a:rPr lang="en-US" sz="2800" dirty="0" err="1">
                <a:solidFill>
                  <a:srgbClr val="000000"/>
                </a:solidFill>
              </a:rPr>
              <a:t>TGbe’s</a:t>
            </a:r>
            <a:r>
              <a:rPr lang="en-US" sz="2800" dirty="0">
                <a:solidFill>
                  <a:srgbClr val="000000"/>
                </a:solidFill>
              </a:rPr>
              <a:t> evolving multi-link architecture</a:t>
            </a:r>
            <a:endParaRPr lang="en-US" sz="2800" dirty="0"/>
          </a:p>
          <a:p>
            <a:pPr marL="342900" lvl="1" indent="-342900" eaLnBrk="1" hangingPunct="1">
              <a:lnSpc>
                <a:spcPct val="90000"/>
              </a:lnSpc>
              <a:spcBef>
                <a:spcPts val="300"/>
              </a:spcBef>
              <a:buFont typeface="Arial" pitchFamily="34" charset="0"/>
              <a:buChar char="•"/>
              <a:defRPr/>
            </a:pPr>
            <a:r>
              <a:rPr lang="en-US" sz="1600" u="sng" dirty="0">
                <a:hlinkClick r:id="rId3"/>
              </a:rPr>
              <a:t>https://mentor.ieee.org/802.11/dcn/20/11-20-1148-00-00be-discussion-on-mld-architecture.pptx</a:t>
            </a:r>
            <a:r>
              <a:rPr lang="en-US" sz="1600" u="sng" dirty="0"/>
              <a:t> - Po-Kai Huang</a:t>
            </a:r>
          </a:p>
          <a:p>
            <a:pPr marL="342900" lvl="1" indent="-342900" eaLnBrk="1" hangingPunct="1">
              <a:lnSpc>
                <a:spcPct val="90000"/>
              </a:lnSpc>
              <a:spcBef>
                <a:spcPts val="300"/>
              </a:spcBef>
              <a:buFont typeface="Arial" pitchFamily="34" charset="0"/>
              <a:buChar char="•"/>
              <a:defRPr/>
            </a:pPr>
            <a:r>
              <a:rPr lang="en-US" sz="1600" dirty="0">
                <a:hlinkClick r:id="rId4"/>
              </a:rPr>
              <a:t>https://mentor.ieee.org/802.11/dcn/20/11-20-1131-01-00be-multi-link-reference-model-discussion.pptx</a:t>
            </a:r>
            <a:r>
              <a:rPr lang="en-US" sz="1600" dirty="0"/>
              <a:t> - </a:t>
            </a:r>
            <a:r>
              <a:rPr lang="en-US" sz="1600" dirty="0" err="1"/>
              <a:t>Yonggang</a:t>
            </a:r>
            <a:r>
              <a:rPr lang="en-US" sz="1600" dirty="0"/>
              <a:t> Fang</a:t>
            </a:r>
          </a:p>
          <a:p>
            <a:pPr marL="342900" lvl="1" indent="-342900" eaLnBrk="1" hangingPunct="1">
              <a:lnSpc>
                <a:spcPct val="90000"/>
              </a:lnSpc>
              <a:spcBef>
                <a:spcPts val="300"/>
              </a:spcBef>
              <a:buFont typeface="Arial" pitchFamily="34" charset="0"/>
              <a:buChar char="•"/>
              <a:defRPr/>
            </a:pPr>
            <a:r>
              <a:rPr lang="en-US" sz="1600" dirty="0">
                <a:hlinkClick r:id="rId5"/>
              </a:rPr>
              <a:t>https://mentor.ieee.org/802.11/dcn/20/11-20-1171-01-00be-multi-link-ap-network-reference-model-discussion.pptx</a:t>
            </a:r>
            <a:r>
              <a:rPr lang="en-US" sz="1600" dirty="0"/>
              <a:t> - </a:t>
            </a:r>
            <a:r>
              <a:rPr lang="en-US" sz="1600" dirty="0" err="1"/>
              <a:t>Yonggang</a:t>
            </a:r>
            <a:r>
              <a:rPr lang="en-US" sz="1600" dirty="0"/>
              <a:t> Fang</a:t>
            </a:r>
          </a:p>
          <a:p>
            <a:pPr marL="342900" lvl="1" indent="-342900" eaLnBrk="1" hangingPunct="1">
              <a:lnSpc>
                <a:spcPct val="90000"/>
              </a:lnSpc>
              <a:spcBef>
                <a:spcPts val="300"/>
              </a:spcBef>
              <a:buFont typeface="Arial" pitchFamily="34" charset="0"/>
              <a:buChar char="•"/>
              <a:defRPr/>
            </a:pPr>
            <a:r>
              <a:rPr lang="de-DE" sz="1600" dirty="0">
                <a:hlinkClick r:id="rId6"/>
              </a:rPr>
              <a:t>https://mentor.ieee.org/802.11/dcn/20/11-20-1240-00-00be-how-many-macs-and-spacetime-in-reference-models.pptx</a:t>
            </a:r>
            <a:r>
              <a:rPr lang="de-DE" sz="1600" dirty="0"/>
              <a:t> - Mark Hamilton</a:t>
            </a:r>
          </a:p>
          <a:p>
            <a:pPr marL="342900" lvl="1" indent="-342900" eaLnBrk="1" hangingPunct="1">
              <a:lnSpc>
                <a:spcPct val="90000"/>
              </a:lnSpc>
              <a:spcBef>
                <a:spcPts val="300"/>
              </a:spcBef>
              <a:buFont typeface="Arial" pitchFamily="34" charset="0"/>
              <a:buChar char="•"/>
              <a:defRPr/>
            </a:pPr>
            <a:r>
              <a:rPr lang="de-DE" sz="1600" dirty="0">
                <a:hlinkClick r:id="rId7"/>
              </a:rPr>
              <a:t>https://mentor.ieee.org/802.11/dcn/20/11-20-1200-00-00be-11be-architecture-discussion.pptx</a:t>
            </a:r>
            <a:r>
              <a:rPr lang="de-DE" sz="1600" dirty="0"/>
              <a:t> - Mark Hamilton</a:t>
            </a:r>
          </a:p>
          <a:p>
            <a:pPr marL="342900" lvl="1" indent="-342900" eaLnBrk="1" hangingPunct="1">
              <a:lnSpc>
                <a:spcPct val="90000"/>
              </a:lnSpc>
              <a:spcBef>
                <a:spcPts val="300"/>
              </a:spcBef>
              <a:buFont typeface="Arial" pitchFamily="34" charset="0"/>
              <a:buChar char="•"/>
              <a:defRPr/>
            </a:pPr>
            <a:r>
              <a:rPr lang="en-US" sz="1600" dirty="0">
                <a:hlinkClick r:id="rId8"/>
              </a:rPr>
              <a:t>https://mentor.ieee.org/802.11/dcn/20/11-20-1122-03-00be-802-11be-architecture-association-discussion.pptx</a:t>
            </a:r>
            <a:r>
              <a:rPr lang="en-US" sz="1600" dirty="0"/>
              <a:t> - Joe Levy</a:t>
            </a:r>
            <a:endParaRPr lang="de-DE" sz="1600" dirty="0"/>
          </a:p>
          <a:p>
            <a:pPr marL="0" lvl="1" indent="0" eaLnBrk="1" hangingPunct="1">
              <a:lnSpc>
                <a:spcPct val="90000"/>
              </a:lnSpc>
              <a:spcBef>
                <a:spcPts val="300"/>
              </a:spcBef>
              <a:buNone/>
              <a:defRPr/>
            </a:pPr>
            <a:r>
              <a:rPr lang="de-DE" sz="2800" b="1" dirty="0"/>
              <a:t>Soft AP MLD:</a:t>
            </a:r>
          </a:p>
          <a:p>
            <a:pPr marL="285750" lvl="1" eaLnBrk="1" hangingPunct="1">
              <a:lnSpc>
                <a:spcPct val="90000"/>
              </a:lnSpc>
              <a:spcBef>
                <a:spcPts val="300"/>
              </a:spcBef>
              <a:buFont typeface="Arial" panose="020B0604020202020204" pitchFamily="34" charset="0"/>
              <a:buChar char="•"/>
              <a:defRPr/>
            </a:pPr>
            <a:r>
              <a:rPr lang="de-DE" sz="1600" dirty="0">
                <a:hlinkClick r:id="rId9"/>
              </a:rPr>
              <a:t>https://mentor.ieee.org/802.11/dcn/20/11-20-1660-01-0arc-discussion-on-soft-ap-mld-definition.pptx</a:t>
            </a:r>
            <a:r>
              <a:rPr lang="de-DE" sz="1600" dirty="0"/>
              <a:t> - Jinjing Jiang</a:t>
            </a:r>
          </a:p>
          <a:p>
            <a:pPr marL="0" lvl="2" indent="0" eaLnBrk="1" hangingPunct="1">
              <a:lnSpc>
                <a:spcPct val="90000"/>
              </a:lnSpc>
              <a:spcBef>
                <a:spcPts val="300"/>
              </a:spcBef>
              <a:buNone/>
              <a:defRPr/>
            </a:pPr>
            <a:r>
              <a:rPr lang="en-US" sz="2800" b="1" dirty="0">
                <a:solidFill>
                  <a:srgbClr val="000000"/>
                </a:solidFill>
              </a:rPr>
              <a:t>802.11 </a:t>
            </a:r>
            <a:r>
              <a:rPr lang="en-US" sz="2800" b="1" dirty="0" err="1">
                <a:solidFill>
                  <a:srgbClr val="000000"/>
                </a:solidFill>
              </a:rPr>
              <a:t>TGbd</a:t>
            </a:r>
            <a:r>
              <a:rPr lang="en-US" sz="2800" b="1" dirty="0">
                <a:solidFill>
                  <a:srgbClr val="000000"/>
                </a:solidFill>
              </a:rPr>
              <a:t> architecture discussion:</a:t>
            </a:r>
          </a:p>
          <a:p>
            <a:pPr marL="342900" lvl="1" indent="-342900" eaLnBrk="1" hangingPunct="1">
              <a:lnSpc>
                <a:spcPct val="90000"/>
              </a:lnSpc>
              <a:spcBef>
                <a:spcPts val="300"/>
              </a:spcBef>
              <a:buFont typeface="Arial" pitchFamily="34" charset="0"/>
              <a:buChar char="•"/>
              <a:defRPr/>
            </a:pPr>
            <a:r>
              <a:rPr lang="en-US" sz="1600" dirty="0">
                <a:hlinkClick r:id="rId10"/>
              </a:rPr>
              <a:t>https://mentor.ieee.org/802.11/dcn/20/11-20-1166-04-00bd-ngv-11bd-architecture-discussion.pptx</a:t>
            </a:r>
            <a:r>
              <a:rPr lang="en-US" sz="1600" dirty="0"/>
              <a:t> - Joe Levy</a:t>
            </a:r>
          </a:p>
          <a:p>
            <a:pPr marL="342900" lvl="1" indent="-342900" eaLnBrk="1" hangingPunct="1">
              <a:lnSpc>
                <a:spcPct val="90000"/>
              </a:lnSpc>
              <a:spcBef>
                <a:spcPts val="300"/>
              </a:spcBef>
              <a:buFont typeface="Arial" pitchFamily="34" charset="0"/>
              <a:buChar char="•"/>
              <a:defRPr/>
            </a:pPr>
            <a:endParaRPr lang="en-US" dirty="0"/>
          </a:p>
          <a:p>
            <a:pPr marL="342900" lvl="1" indent="-342900" eaLnBrk="1" hangingPunct="1">
              <a:lnSpc>
                <a:spcPct val="90000"/>
              </a:lnSpc>
              <a:spcBef>
                <a:spcPts val="300"/>
              </a:spcBef>
              <a:buFont typeface="Arial" pitchFamily="34" charset="0"/>
              <a:buChar char="•"/>
              <a:defRPr/>
            </a:pPr>
            <a:endParaRPr lang="en-US" b="1" dirty="0"/>
          </a:p>
          <a:p>
            <a:pPr marL="342900" lvl="1" indent="-342900" eaLnBrk="1" hangingPunct="1">
              <a:lnSpc>
                <a:spcPct val="90000"/>
              </a:lnSpc>
              <a:spcBef>
                <a:spcPts val="300"/>
              </a:spcBef>
              <a:buFont typeface="Arial" pitchFamily="34" charset="0"/>
              <a:buChar char="•"/>
              <a:defRPr/>
            </a:pPr>
            <a:endParaRPr lang="en-US" sz="1800" dirty="0"/>
          </a:p>
        </p:txBody>
      </p:sp>
    </p:spTree>
    <p:extLst>
      <p:ext uri="{BB962C8B-B14F-4D97-AF65-F5344CB8AC3E}">
        <p14:creationId xmlns:p14="http://schemas.microsoft.com/office/powerpoint/2010/main" val="520315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ltLang="en-US" dirty="0"/>
              <a:t>Next steps</a:t>
            </a:r>
          </a:p>
        </p:txBody>
      </p:sp>
      <p:sp>
        <p:nvSpPr>
          <p:cNvPr id="50179" name="Rectangle 3"/>
          <p:cNvSpPr>
            <a:spLocks noGrp="1" noChangeArrowheads="1"/>
          </p:cNvSpPr>
          <p:nvPr>
            <p:ph idx="1"/>
          </p:nvPr>
        </p:nvSpPr>
        <p:spPr>
          <a:xfrm>
            <a:off x="685800" y="1676400"/>
            <a:ext cx="7772400" cy="4114800"/>
          </a:xfrm>
        </p:spPr>
        <p:txBody>
          <a:bodyPr/>
          <a:lstStyle/>
          <a:p>
            <a:pPr eaLnBrk="1" hangingPunct="1"/>
            <a:r>
              <a:rPr lang="en-US" altLang="en-US" dirty="0"/>
              <a:t>Contributions requested/expected:</a:t>
            </a:r>
          </a:p>
          <a:p>
            <a:pPr lvl="1" eaLnBrk="1" hangingPunct="1"/>
            <a:r>
              <a:rPr lang="en-US" altLang="en-US" dirty="0"/>
              <a:t> </a:t>
            </a:r>
            <a:r>
              <a:rPr lang="en-US" altLang="en-US" dirty="0" err="1"/>
              <a:t>TGbe</a:t>
            </a:r>
            <a:r>
              <a:rPr lang="en-US" altLang="en-US" dirty="0"/>
              <a:t> architecture topics, especially trying to consolidate security discussion to be liaised to </a:t>
            </a:r>
            <a:r>
              <a:rPr lang="en-US" altLang="en-US" dirty="0" err="1"/>
              <a:t>TGbe</a:t>
            </a:r>
            <a:endParaRPr lang="en-US" altLang="en-US" dirty="0"/>
          </a:p>
          <a:p>
            <a:pPr eaLnBrk="1" hangingPunct="1"/>
            <a:r>
              <a:rPr lang="en-US" altLang="en-US" dirty="0"/>
              <a:t>Next Teleconference(s):</a:t>
            </a:r>
          </a:p>
          <a:p>
            <a:pPr lvl="1" eaLnBrk="1" hangingPunct="1"/>
            <a:r>
              <a:rPr lang="en-US" altLang="en-US" dirty="0"/>
              <a:t>2 teleconferences on ESS/</a:t>
            </a:r>
            <a:r>
              <a:rPr lang="en-US" altLang="en-US" dirty="0" err="1"/>
              <a:t>HeSS</a:t>
            </a:r>
            <a:r>
              <a:rPr lang="en-US" altLang="en-US" dirty="0"/>
              <a:t> topic (preparing liaison to </a:t>
            </a:r>
            <a:r>
              <a:rPr lang="en-US" altLang="en-US" dirty="0" err="1"/>
              <a:t>REVme</a:t>
            </a:r>
            <a:r>
              <a:rPr lang="en-US" altLang="en-US" dirty="0"/>
              <a:t>) </a:t>
            </a:r>
          </a:p>
          <a:p>
            <a:pPr lvl="2" eaLnBrk="1" hangingPunct="1"/>
            <a:r>
              <a:rPr lang="en-US" dirty="0"/>
              <a:t>Feb 1, 12:00 noon ET, and Mar 1, 13:00 ET, 2 hours</a:t>
            </a:r>
            <a:endParaRPr lang="en-US" altLang="en-US" dirty="0"/>
          </a:p>
          <a:p>
            <a:pPr lvl="1" eaLnBrk="1" hangingPunct="1"/>
            <a:r>
              <a:rPr lang="en-US" altLang="en-US" dirty="0"/>
              <a:t>2 teleconferences on </a:t>
            </a:r>
            <a:r>
              <a:rPr lang="en-US" altLang="en-US" dirty="0" err="1"/>
              <a:t>TGbe</a:t>
            </a:r>
            <a:r>
              <a:rPr lang="en-US" altLang="en-US" dirty="0"/>
              <a:t> topic, in Monday 7pm slot (on weeks when </a:t>
            </a:r>
            <a:r>
              <a:rPr lang="en-US" altLang="en-US" dirty="0" err="1"/>
              <a:t>TGbe</a:t>
            </a:r>
            <a:r>
              <a:rPr lang="en-US" altLang="en-US" dirty="0"/>
              <a:t> is not using the slot)</a:t>
            </a:r>
          </a:p>
          <a:p>
            <a:pPr lvl="2" eaLnBrk="1" hangingPunct="1"/>
            <a:r>
              <a:rPr lang="en-US" altLang="en-US" dirty="0"/>
              <a:t>Feb 8, Feb 22: 19:00 ET, 2 hours</a:t>
            </a:r>
          </a:p>
          <a:p>
            <a:pPr marL="0" indent="0" eaLnBrk="1" hangingPunct="1">
              <a:buNone/>
            </a:pPr>
            <a:endParaRPr lang="en-US" altLang="en-US" sz="2000" dirty="0"/>
          </a:p>
          <a:p>
            <a:pPr lvl="1" eaLnBrk="1" hangingPunct="1"/>
            <a:endParaRPr lang="en-US" altLang="en-US" dirty="0"/>
          </a:p>
        </p:txBody>
      </p:sp>
    </p:spTree>
    <p:extLst>
      <p:ext uri="{BB962C8B-B14F-4D97-AF65-F5344CB8AC3E}">
        <p14:creationId xmlns:p14="http://schemas.microsoft.com/office/powerpoint/2010/main" val="3476794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p:nvPr>
        </p:nvSpPr>
        <p:spPr>
          <a:xfrm>
            <a:off x="685800" y="1752600"/>
            <a:ext cx="7772400" cy="1470025"/>
          </a:xfrm>
        </p:spPr>
        <p:txBody>
          <a:bodyPr/>
          <a:lstStyle/>
          <a:p>
            <a:pPr eaLnBrk="1" hangingPunct="1"/>
            <a:r>
              <a:rPr lang="en-US" altLang="en-US" dirty="0"/>
              <a:t>IEEE 802.11  </a:t>
            </a:r>
            <a:br>
              <a:rPr lang="en-US" altLang="en-US" dirty="0"/>
            </a:br>
            <a:r>
              <a:rPr lang="en-US" altLang="en-US" dirty="0"/>
              <a:t>Architecture Standing Committee</a:t>
            </a:r>
          </a:p>
        </p:txBody>
      </p:sp>
      <p:sp>
        <p:nvSpPr>
          <p:cNvPr id="19459" name="Rectangle 3"/>
          <p:cNvSpPr>
            <a:spLocks noGrp="1" noChangeArrowheads="1"/>
          </p:cNvSpPr>
          <p:nvPr>
            <p:ph type="subTitle" idx="1"/>
          </p:nvPr>
        </p:nvSpPr>
        <p:spPr>
          <a:xfrm>
            <a:off x="1371600" y="3581400"/>
            <a:ext cx="6400800" cy="1752600"/>
          </a:xfrm>
        </p:spPr>
        <p:txBody>
          <a:bodyPr/>
          <a:lstStyle/>
          <a:p>
            <a:pPr eaLnBrk="1" hangingPunct="1"/>
            <a:r>
              <a:rPr lang="en-US" altLang="en-US" dirty="0"/>
              <a:t>Agenda</a:t>
            </a:r>
          </a:p>
          <a:p>
            <a:pPr eaLnBrk="1" hangingPunct="1"/>
            <a:r>
              <a:rPr lang="en-US" altLang="en-US" dirty="0"/>
              <a:t>January 2020 Interim Plenary</a:t>
            </a:r>
          </a:p>
          <a:p>
            <a:pPr eaLnBrk="1" hangingPunct="1"/>
            <a:endParaRPr lang="en-US" altLang="en-US" sz="2000" dirty="0"/>
          </a:p>
          <a:p>
            <a:pPr eaLnBrk="1" hangingPunct="1"/>
            <a:r>
              <a:rPr lang="en-US" altLang="en-US" sz="2000" dirty="0"/>
              <a:t>Chair: Mark Hamilton (Ruckus/CommScope)</a:t>
            </a:r>
          </a:p>
          <a:p>
            <a:pPr eaLnBrk="1" hangingPunct="1"/>
            <a:r>
              <a:rPr lang="en-US" altLang="en-US" sz="2000" dirty="0"/>
              <a:t>Vice Chair &amp; Sec’y: Joe Levy (InterDigital)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dirty="0"/>
              <a:t>Attendance, etc.</a:t>
            </a:r>
          </a:p>
        </p:txBody>
      </p:sp>
      <p:sp>
        <p:nvSpPr>
          <p:cNvPr id="23555" name="Rectangle 3"/>
          <p:cNvSpPr>
            <a:spLocks noGrp="1" noChangeArrowheads="1"/>
          </p:cNvSpPr>
          <p:nvPr>
            <p:ph idx="1"/>
          </p:nvPr>
        </p:nvSpPr>
        <p:spPr/>
        <p:txBody>
          <a:bodyPr/>
          <a:lstStyle/>
          <a:p>
            <a:pPr eaLnBrk="1" hangingPunct="1"/>
            <a:r>
              <a:rPr lang="en-US" altLang="en-US" sz="2800" dirty="0"/>
              <a:t>Reminders to attendees:</a:t>
            </a:r>
          </a:p>
          <a:p>
            <a:pPr lvl="1" eaLnBrk="1" hangingPunct="1"/>
            <a:r>
              <a:rPr lang="en-US" altLang="en-US" sz="2400" dirty="0"/>
              <a:t>Sign in for .11 attendance credit</a:t>
            </a:r>
          </a:p>
          <a:p>
            <a:pPr lvl="1" eaLnBrk="1" hangingPunct="1"/>
            <a:r>
              <a:rPr lang="en-US" altLang="en-US" sz="2400" dirty="0"/>
              <a:t>Noises off</a:t>
            </a:r>
          </a:p>
          <a:p>
            <a:pPr lvl="1" eaLnBrk="1" hangingPunct="1"/>
            <a:r>
              <a:rPr lang="en-US" altLang="en-US" sz="2400" dirty="0"/>
              <a:t>No recordings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Meeting Protocol</a:t>
            </a:r>
          </a:p>
        </p:txBody>
      </p:sp>
      <p:sp>
        <p:nvSpPr>
          <p:cNvPr id="3" name="Content Placeholder 2"/>
          <p:cNvSpPr>
            <a:spLocks noGrp="1"/>
          </p:cNvSpPr>
          <p:nvPr>
            <p:ph idx="1"/>
          </p:nvPr>
        </p:nvSpPr>
        <p:spPr>
          <a:xfrm>
            <a:off x="857251" y="2571750"/>
            <a:ext cx="7429500" cy="628650"/>
          </a:xfrm>
        </p:spPr>
        <p:txBody>
          <a:bodyPr/>
          <a:lstStyle/>
          <a:p>
            <a:r>
              <a:rPr lang="en-US" altLang="en-US" sz="2100" dirty="0"/>
              <a:t>Please announce your affiliation when you first address the group during a meeting slot</a:t>
            </a:r>
          </a:p>
          <a:p>
            <a:endParaRPr lang="en-US" sz="2100" dirty="0"/>
          </a:p>
        </p:txBody>
      </p:sp>
    </p:spTree>
    <p:extLst>
      <p:ext uri="{BB962C8B-B14F-4D97-AF65-F5344CB8AC3E}">
        <p14:creationId xmlns:p14="http://schemas.microsoft.com/office/powerpoint/2010/main" val="1595470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idx="1"/>
          </p:nvPr>
        </p:nvSpPr>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342900" lvl="1" indent="0" algn="ctr">
              <a:defRPr/>
            </a:pPr>
            <a:r>
              <a:rPr lang="en-US" altLang="en-US" sz="2400" b="1" dirty="0">
                <a:latin typeface="Calibri" panose="020F0502020204030204" pitchFamily="34" charset="0"/>
                <a:cs typeface="Calibri" panose="020F0502020204030204" pitchFamily="34" charset="0"/>
              </a:rPr>
              <a:t>Early identification of holders of potential Essential Patent Claims is encouraged</a:t>
            </a:r>
          </a:p>
        </p:txBody>
      </p:sp>
    </p:spTree>
    <p:extLst>
      <p:ext uri="{BB962C8B-B14F-4D97-AF65-F5344CB8AC3E}">
        <p14:creationId xmlns:p14="http://schemas.microsoft.com/office/powerpoint/2010/main" val="1393596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altLang="en-US" u="sng" dirty="0"/>
          </a:p>
        </p:txBody>
      </p:sp>
      <p:sp>
        <p:nvSpPr>
          <p:cNvPr id="9219" name="Rectangle 3"/>
          <p:cNvSpPr>
            <a:spLocks noGrp="1" noChangeArrowheads="1"/>
          </p:cNvSpPr>
          <p:nvPr>
            <p:ph idx="1"/>
          </p:nvPr>
        </p:nvSpPr>
        <p:spPr/>
        <p:txBody>
          <a:bodyPr/>
          <a:lstStyle/>
          <a:p>
            <a:pPr>
              <a:buSzPct val="150000"/>
              <a:buFont typeface="Arial" panose="020B0604020202020204" pitchFamily="34" charset="0"/>
              <a:buChar char="•"/>
              <a:defRPr/>
            </a:pPr>
            <a:r>
              <a:rPr lang="en-US" altLang="en-US" sz="1500" dirty="0">
                <a:latin typeface="Calibri" pitchFamily="34" charset="0"/>
                <a:cs typeface="Calibri" pitchFamily="34" charset="0"/>
              </a:rPr>
              <a:t>Cause an LOA to be submitted to the IEEE-SA (patcom@ieee.org); or</a:t>
            </a:r>
          </a:p>
          <a:p>
            <a:pPr marL="0" indent="0">
              <a:buSzPct val="150000"/>
              <a:defRPr/>
            </a:pPr>
            <a:endParaRPr lang="en-US" altLang="en-US" sz="1500" dirty="0">
              <a:latin typeface="Calibri" pitchFamily="34" charset="0"/>
              <a:cs typeface="Calibri" pitchFamily="34" charset="0"/>
            </a:endParaRPr>
          </a:p>
          <a:p>
            <a:pPr>
              <a:buSzPct val="150000"/>
              <a:buFont typeface="Arial" panose="020B0604020202020204" pitchFamily="34" charset="0"/>
              <a:buChar char="•"/>
              <a:defRPr/>
            </a:pPr>
            <a:r>
              <a:rPr lang="en-US" altLang="en-US" sz="1500" dirty="0">
                <a:latin typeface="Calibri" pitchFamily="34" charset="0"/>
                <a:cs typeface="Calibri" pitchFamily="34" charset="0"/>
              </a:rPr>
              <a:t>Provide the chair of this group with the identity of the holder(s) of any and all such claims as soon as possible; or</a:t>
            </a:r>
          </a:p>
          <a:p>
            <a:pPr marL="0" indent="0">
              <a:buSzPct val="150000"/>
              <a:defRPr/>
            </a:pPr>
            <a:endParaRPr lang="en-US" altLang="en-US" sz="1500" dirty="0">
              <a:latin typeface="Calibri" pitchFamily="34" charset="0"/>
              <a:cs typeface="Calibri" pitchFamily="34" charset="0"/>
            </a:endParaRPr>
          </a:p>
          <a:p>
            <a:pPr>
              <a:buSzPct val="150000"/>
              <a:buFont typeface="Arial" panose="020B0604020202020204" pitchFamily="34" charset="0"/>
              <a:buChar char="•"/>
              <a:defRPr/>
            </a:pPr>
            <a:r>
              <a:rPr lang="en-US" altLang="en-US" sz="1500" dirty="0">
                <a:latin typeface="Calibri" pitchFamily="34" charset="0"/>
                <a:cs typeface="Calibri" pitchFamily="34" charset="0"/>
              </a:rPr>
              <a:t>Speak up now and respond to this Call for Potentially Essential Patents</a:t>
            </a:r>
          </a:p>
          <a:p>
            <a:pPr marL="0" indent="0">
              <a:defRPr/>
            </a:pPr>
            <a:r>
              <a:rPr lang="en-US" altLang="en-US" sz="1500"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1500" dirty="0">
                <a:latin typeface="Calibri" pitchFamily="34" charset="0"/>
                <a:cs typeface="Calibri" pitchFamily="34" charset="0"/>
              </a:rPr>
            </a:br>
            <a:endParaRPr lang="en-US" altLang="en-US" sz="1500" dirty="0">
              <a:latin typeface="Calibri" pitchFamily="34" charset="0"/>
              <a:cs typeface="Calibri" pitchFamily="34" charset="0"/>
            </a:endParaRPr>
          </a:p>
        </p:txBody>
      </p:sp>
    </p:spTree>
    <p:extLst>
      <p:ext uri="{BB962C8B-B14F-4D97-AF65-F5344CB8AC3E}">
        <p14:creationId xmlns:p14="http://schemas.microsoft.com/office/powerpoint/2010/main" val="2280172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altLang="en-US" dirty="0"/>
          </a:p>
        </p:txBody>
      </p:sp>
      <p:sp>
        <p:nvSpPr>
          <p:cNvPr id="10243" name="Rectangle 1027"/>
          <p:cNvSpPr>
            <a:spLocks noGrp="1" noChangeArrowheads="1"/>
          </p:cNvSpPr>
          <p:nvPr>
            <p:ph idx="1"/>
          </p:nvPr>
        </p:nvSpPr>
        <p:spPr>
          <a:xfrm>
            <a:off x="685801" y="2170511"/>
            <a:ext cx="7770813" cy="3257550"/>
          </a:xfrm>
        </p:spPr>
        <p:txBody>
          <a:bodyPr/>
          <a:lstStyle/>
          <a:p>
            <a:pPr>
              <a:lnSpc>
                <a:spcPct val="80000"/>
              </a:lnSpc>
              <a:spcAft>
                <a:spcPct val="40000"/>
              </a:spcAft>
              <a:buSzPct val="150000"/>
              <a:buFont typeface="Arial" panose="020B0604020202020204" pitchFamily="34" charset="0"/>
              <a:buChar char="•"/>
              <a:defRPr/>
            </a:pPr>
            <a:r>
              <a:rPr lang="en-US" altLang="en-US" sz="15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2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350" b="1" dirty="0">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788" dirty="0">
                <a:latin typeface="Calibri" panose="020F0502020204030204" pitchFamily="34" charset="0"/>
                <a:cs typeface="Calibri" panose="020F0502020204030204" pitchFamily="34" charset="0"/>
              </a:rPr>
              <a:t>---------------------------------------------------------------   </a:t>
            </a:r>
            <a:endParaRPr lang="en-US" altLang="en-US" sz="1050" dirty="0">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050" dirty="0">
                <a:latin typeface="Calibri" panose="020F0502020204030204" pitchFamily="34" charset="0"/>
                <a:cs typeface="Calibri" panose="020F0502020204030204" pitchFamily="34" charset="0"/>
              </a:rPr>
              <a:t>For more details, see </a:t>
            </a:r>
            <a:r>
              <a:rPr lang="en-US" altLang="en-US" sz="1050" i="1" dirty="0">
                <a:latin typeface="Calibri" panose="020F0502020204030204" pitchFamily="34" charset="0"/>
                <a:cs typeface="Calibri" panose="020F0502020204030204" pitchFamily="34" charset="0"/>
              </a:rPr>
              <a:t>IEEE-SA Standards Board Operations Manual</a:t>
            </a:r>
            <a:r>
              <a:rPr lang="en-US" altLang="en-US" sz="1050" dirty="0">
                <a:latin typeface="Calibri" panose="020F0502020204030204" pitchFamily="34" charset="0"/>
                <a:cs typeface="Calibri" panose="020F0502020204030204" pitchFamily="34" charset="0"/>
              </a:rPr>
              <a:t>, clause 5.3.10 and </a:t>
            </a:r>
            <a:br>
              <a:rPr lang="en-US" altLang="en-US" sz="1050" dirty="0">
                <a:latin typeface="Calibri" panose="020F0502020204030204" pitchFamily="34" charset="0"/>
                <a:cs typeface="Calibri" panose="020F0502020204030204" pitchFamily="34" charset="0"/>
              </a:rPr>
            </a:br>
            <a:r>
              <a:rPr lang="en-US" altLang="en-US" sz="1050" i="1" dirty="0">
                <a:latin typeface="Calibri" panose="020F0502020204030204" pitchFamily="34" charset="0"/>
                <a:cs typeface="Calibri" panose="020F0502020204030204" pitchFamily="34" charset="0"/>
              </a:rPr>
              <a:t>Antitrust and Competition Policy: What You Need to Know </a:t>
            </a:r>
            <a:r>
              <a:rPr lang="en-US" altLang="en-US" sz="1050" dirty="0">
                <a:latin typeface="Calibri" panose="020F0502020204030204" pitchFamily="34" charset="0"/>
                <a:cs typeface="Calibri" panose="020F0502020204030204" pitchFamily="34" charset="0"/>
              </a:rPr>
              <a:t>at http://standards.ieee.org/develop/policies/antitrust.pdf</a:t>
            </a:r>
          </a:p>
        </p:txBody>
      </p:sp>
    </p:spTree>
    <p:extLst>
      <p:ext uri="{BB962C8B-B14F-4D97-AF65-F5344CB8AC3E}">
        <p14:creationId xmlns:p14="http://schemas.microsoft.com/office/powerpoint/2010/main" val="1295285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u="sng">
                <a:solidFill>
                  <a:schemeClr val="tx1"/>
                </a:solidFill>
                <a:latin typeface="Calibri" panose="020F0502020204030204" pitchFamily="34" charset="0"/>
                <a:cs typeface="Calibri" panose="020F0502020204030204" pitchFamily="34" charset="0"/>
              </a:rPr>
              <a:t>Patent-related information</a:t>
            </a:r>
            <a:endParaRPr lang="en-US" altLang="en-US" u="sng"/>
          </a:p>
        </p:txBody>
      </p:sp>
      <p:sp>
        <p:nvSpPr>
          <p:cNvPr id="5" name="Content Placeholder 4"/>
          <p:cNvSpPr>
            <a:spLocks noGrp="1"/>
          </p:cNvSpPr>
          <p:nvPr>
            <p:ph idx="1"/>
          </p:nvPr>
        </p:nvSpPr>
        <p:spPr/>
        <p:txBody>
          <a:bodyPr/>
          <a:lstStyle/>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1500" b="1" i="1" dirty="0">
                <a:latin typeface="Calibri" panose="020F0502020204030204" pitchFamily="34" charset="0"/>
                <a:cs typeface="Calibri" panose="020F0502020204030204" pitchFamily="34" charset="0"/>
              </a:rPr>
              <a:t>IEEE-SA Standards Board Bylaws</a:t>
            </a:r>
            <a:r>
              <a:rPr lang="en-US" altLang="en-US" sz="1500" b="1" dirty="0">
                <a:latin typeface="Calibri" panose="020F0502020204030204" pitchFamily="34" charset="0"/>
                <a:cs typeface="Calibri" panose="020F0502020204030204" pitchFamily="34" charset="0"/>
              </a:rPr>
              <a:t> </a:t>
            </a:r>
            <a:br>
              <a:rPr lang="en-US" altLang="en-US" sz="1500" b="1" dirty="0">
                <a:latin typeface="Calibri" panose="020F0502020204030204" pitchFamily="34" charset="0"/>
                <a:cs typeface="Calibri" panose="020F0502020204030204" pitchFamily="34" charset="0"/>
              </a:rPr>
            </a:br>
            <a:r>
              <a:rPr lang="en-US" altLang="en-US" sz="1200" b="1" dirty="0">
                <a:latin typeface="Calibri" panose="020F0502020204030204" pitchFamily="34" charset="0"/>
                <a:cs typeface="Calibri" panose="020F0502020204030204" pitchFamily="34" charset="0"/>
              </a:rPr>
              <a:t>(http://standards.ieee.org/develop/policies/bylaws/sect6-7.html#6) </a:t>
            </a:r>
          </a:p>
          <a:p>
            <a:pPr lvl="2">
              <a:lnSpc>
                <a:spcPct val="90000"/>
              </a:lnSpc>
              <a:buSzPct val="150000"/>
              <a:buFont typeface="Arial" panose="020B0604020202020204" pitchFamily="34" charset="0"/>
              <a:buChar char="•"/>
            </a:pPr>
            <a:r>
              <a:rPr lang="en-US" altLang="en-US" sz="1500" b="1" i="1" dirty="0">
                <a:latin typeface="Calibri" panose="020F0502020204030204" pitchFamily="34" charset="0"/>
                <a:cs typeface="Calibri" panose="020F0502020204030204" pitchFamily="34" charset="0"/>
              </a:rPr>
              <a:t>IEEE-SA Standards Board Operations Manual</a:t>
            </a:r>
            <a:r>
              <a:rPr lang="en-US" altLang="en-US" sz="1500" b="1" dirty="0">
                <a:latin typeface="Calibri" panose="020F0502020204030204" pitchFamily="34" charset="0"/>
                <a:cs typeface="Calibri" panose="020F0502020204030204" pitchFamily="34" charset="0"/>
              </a:rPr>
              <a:t> </a:t>
            </a:r>
            <a:r>
              <a:rPr lang="en-US" altLang="en-US" sz="1200" b="1" dirty="0">
                <a:latin typeface="Calibri" panose="020F0502020204030204" pitchFamily="34" charset="0"/>
                <a:cs typeface="Calibri" panose="020F0502020204030204" pitchFamily="34" charset="0"/>
              </a:rPr>
              <a:t>(http://standards.ieee.org/develop/policies/opman/sect6.html#6.3)</a:t>
            </a:r>
          </a:p>
          <a:p>
            <a:pPr lvl="1">
              <a:lnSpc>
                <a:spcPct val="90000"/>
              </a:lnSpc>
              <a:buFont typeface="Monotype Sorts"/>
              <a:buNone/>
            </a:pPr>
            <a:endParaRPr lang="en-US" altLang="en-US" dirty="0"/>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rPr>
              <a:t>http://standards.ieee.org/about/sasb/patcom/materials.html</a:t>
            </a:r>
          </a:p>
          <a:p>
            <a:pPr lvl="1">
              <a:lnSpc>
                <a:spcPct val="90000"/>
              </a:lnSpc>
              <a:spcBef>
                <a:spcPct val="0"/>
              </a:spcBef>
              <a:buFont typeface="Monotype Sorts"/>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2400" b="1" dirty="0">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2400" b="1" dirty="0">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11267" name="Rectangle 3"/>
          <p:cNvSpPr>
            <a:spLocks noChangeArrowheads="1"/>
          </p:cNvSpPr>
          <p:nvPr/>
        </p:nvSpPr>
        <p:spPr bwMode="auto">
          <a:xfrm>
            <a:off x="1543050" y="1314450"/>
            <a:ext cx="61722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1800" b="1" u="sng">
              <a:latin typeface="Helvetica" panose="020B0604020202020204" pitchFamily="34" charset="0"/>
            </a:endParaRPr>
          </a:p>
        </p:txBody>
      </p:sp>
    </p:spTree>
    <p:extLst>
      <p:ext uri="{BB962C8B-B14F-4D97-AF65-F5344CB8AC3E}">
        <p14:creationId xmlns:p14="http://schemas.microsoft.com/office/powerpoint/2010/main" val="2090664063"/>
      </p:ext>
    </p:extLst>
  </p:cSld>
  <p:clrMapOvr>
    <a:masterClrMapping/>
  </p:clrMapOvr>
  <p:transition/>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91067</TotalTime>
  <Words>2368</Words>
  <Application>Microsoft Office PowerPoint</Application>
  <PresentationFormat>On-screen Show (4:3)</PresentationFormat>
  <Paragraphs>229</Paragraphs>
  <Slides>23</Slides>
  <Notes>14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30" baseType="lpstr">
      <vt:lpstr>Arial</vt:lpstr>
      <vt:lpstr>Calibri</vt:lpstr>
      <vt:lpstr>Helvetica</vt:lpstr>
      <vt:lpstr>Monotype Sorts</vt:lpstr>
      <vt:lpstr>Times New Roman</vt:lpstr>
      <vt:lpstr>802-11-Submission</vt:lpstr>
      <vt:lpstr>Document</vt:lpstr>
      <vt:lpstr>ARC-SC-agenda-Nov-2020</vt:lpstr>
      <vt:lpstr>Abstract</vt:lpstr>
      <vt:lpstr>IEEE 802.11   Architecture Standing Committee</vt:lpstr>
      <vt:lpstr>Attendance, etc.</vt:lpstr>
      <vt:lpstr>Meeting Protocol</vt:lpstr>
      <vt:lpstr>Participants have a duty to inform the IEEE</vt:lpstr>
      <vt:lpstr>Ways to inform IEEE</vt:lpstr>
      <vt:lpstr>Other guidelines for IEEE WG meetings</vt:lpstr>
      <vt:lpstr>Patent-related information</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ARC Agenda – 11 Jan 2021, 13:30 ET</vt:lpstr>
      <vt:lpstr>ARC Agenda – 13 Jan 2021, 11:15 ET</vt:lpstr>
      <vt:lpstr>ARC (Architecture) – Other</vt:lpstr>
      <vt:lpstr>Prior meeting minutes</vt:lpstr>
      <vt:lpstr>Updates to 11-20/0177</vt:lpstr>
      <vt:lpstr>Motion: Liaise 11-20/0177 to REVme</vt:lpstr>
      <vt:lpstr>Contributions</vt:lpstr>
      <vt:lpstr>Past contributions (for reference)</vt:lpstr>
      <vt:lpstr>Next steps</vt:lpstr>
    </vt:vector>
  </TitlesOfParts>
  <Company>Calypso Ventures,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ARC-agenda-minutes-november-2012</dc:title>
  <dc:creator>Mark Hamilton</dc:creator>
  <cp:lastModifiedBy>Hamilton, Mark</cp:lastModifiedBy>
  <cp:revision>917</cp:revision>
  <cp:lastPrinted>1998-02-10T13:28:06Z</cp:lastPrinted>
  <dcterms:created xsi:type="dcterms:W3CDTF">2009-07-15T16:38:20Z</dcterms:created>
  <dcterms:modified xsi:type="dcterms:W3CDTF">2021-01-14T21:19:28Z</dcterms:modified>
</cp:coreProperties>
</file>