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262" r:id="rId3"/>
    <p:sldId id="265" r:id="rId4"/>
    <p:sldId id="270" r:id="rId5"/>
    <p:sldId id="288" r:id="rId6"/>
    <p:sldId id="289" r:id="rId7"/>
    <p:sldId id="278" r:id="rId8"/>
    <p:sldId id="273" r:id="rId9"/>
    <p:sldId id="282" r:id="rId1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50" autoAdjust="0"/>
    <p:restoredTop sz="94660"/>
  </p:normalViewPr>
  <p:slideViewPr>
    <p:cSldViewPr>
      <p:cViewPr varScale="1">
        <p:scale>
          <a:sx n="112" d="100"/>
          <a:sy n="112" d="100"/>
        </p:scale>
        <p:origin x="120" y="34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11/9/2020</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2</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452090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649396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9023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6</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6982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7</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47019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8</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968489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November 2020</a:t>
            </a:r>
            <a:endParaRPr lang="en-GB" dirty="0"/>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Peter Ecclesine (Cisco Systems)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November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November 2020</a:t>
            </a:r>
            <a:endParaRPr lang="en-GB"/>
          </a:p>
        </p:txBody>
      </p:sp>
      <p:sp>
        <p:nvSpPr>
          <p:cNvPr id="6" name="Footer Placeholder 5"/>
          <p:cNvSpPr>
            <a:spLocks noGrp="1"/>
          </p:cNvSpPr>
          <p:nvPr>
            <p:ph type="ftr" idx="11"/>
          </p:nvPr>
        </p:nvSpPr>
        <p:spPr/>
        <p:txBody>
          <a:bodyPr/>
          <a:lstStyle>
            <a:lvl1pPr>
              <a:defRPr/>
            </a:lvl1pPr>
          </a:lstStyle>
          <a:p>
            <a:r>
              <a:rPr lang="en-GB"/>
              <a:t>Peter Ecclesine (Cisco Systems)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November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Peter Ecclesine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November 2020</a:t>
            </a:r>
            <a:endParaRPr lang="en-GB"/>
          </a:p>
        </p:txBody>
      </p:sp>
      <p:sp>
        <p:nvSpPr>
          <p:cNvPr id="4" name="Footer Placeholder 3"/>
          <p:cNvSpPr>
            <a:spLocks noGrp="1"/>
          </p:cNvSpPr>
          <p:nvPr>
            <p:ph type="ftr" idx="11"/>
          </p:nvPr>
        </p:nvSpPr>
        <p:spPr/>
        <p:txBody>
          <a:bodyPr/>
          <a:lstStyle>
            <a:lvl1pPr>
              <a:defRPr/>
            </a:lvl1pPr>
          </a:lstStyle>
          <a:p>
            <a:r>
              <a:rPr lang="en-GB"/>
              <a:t>Peter Ecclesine (Cisco Systems)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November 2020</a:t>
            </a:r>
            <a:endParaRPr lang="en-GB"/>
          </a:p>
        </p:txBody>
      </p:sp>
      <p:sp>
        <p:nvSpPr>
          <p:cNvPr id="3" name="Footer Placeholder 2"/>
          <p:cNvSpPr>
            <a:spLocks noGrp="1"/>
          </p:cNvSpPr>
          <p:nvPr>
            <p:ph type="ftr" idx="11"/>
          </p:nvPr>
        </p:nvSpPr>
        <p:spPr/>
        <p:txBody>
          <a:bodyPr/>
          <a:lstStyle>
            <a:lvl1pPr>
              <a:defRPr/>
            </a:lvl1pPr>
          </a:lstStyle>
          <a:p>
            <a:r>
              <a:rPr lang="en-GB"/>
              <a:t>Peter Ecclesine (Cisco Systems)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November 2020</a:t>
            </a:r>
            <a:endParaRPr lang="en-GB"/>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November 2020</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Peter Ecclesine (Cisco Systems)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802.11-20/1627r3</a:t>
            </a:r>
          </a:p>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8" Type="http://schemas.openxmlformats.org/officeDocument/2006/relationships/hyperlink" Target="mailto:volker.jungnickel@hhi.fraunhofer.de" TargetMode="External"/><Relationship Id="rId13" Type="http://schemas.openxmlformats.org/officeDocument/2006/relationships/hyperlink" Target="mailto:emily.h.qi@intel.com" TargetMode="External"/><Relationship Id="rId3" Type="http://schemas.openxmlformats.org/officeDocument/2006/relationships/hyperlink" Target="mailto:robert.stacey@intel.com" TargetMode="External"/><Relationship Id="rId7" Type="http://schemas.openxmlformats.org/officeDocument/2006/relationships/hyperlink" Target="mailto:po-kai.huang@intel.com" TargetMode="External"/><Relationship Id="rId12" Type="http://schemas.openxmlformats.org/officeDocument/2006/relationships/hyperlink" Target="mailto:edward.ks.au@huawei.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haochun.wang@mediatek.com" TargetMode="External"/><Relationship Id="rId11" Type="http://schemas.openxmlformats.org/officeDocument/2006/relationships/hyperlink" Target="mailto:bahareh.sagedhi@intel.com" TargetMode="External"/><Relationship Id="rId5" Type="http://schemas.openxmlformats.org/officeDocument/2006/relationships/hyperlink" Target="mailto:RoyWant@google.com" TargetMode="External"/><Relationship Id="rId10" Type="http://schemas.openxmlformats.org/officeDocument/2006/relationships/hyperlink" Target="mailto:carol@ansley.com" TargetMode="External"/><Relationship Id="rId4" Type="http://schemas.openxmlformats.org/officeDocument/2006/relationships/hyperlink" Target="mailto:carlos.cordeiro@intel.com" TargetMode="External"/><Relationship Id="rId9" Type="http://schemas.openxmlformats.org/officeDocument/2006/relationships/hyperlink" Target="mailto:harrybims@me.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entor.ieee.org/myproject/Public/mytools/draft/styleman.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grouper.ieee.org/groups/802/11/Reports/802.11_Timelines.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802.11 WG Editor’s Meeting (Nov 2020)</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2020-11-09</a:t>
            </a:r>
          </a:p>
        </p:txBody>
      </p:sp>
      <p:sp>
        <p:nvSpPr>
          <p:cNvPr id="6" name="Date Placeholder 3"/>
          <p:cNvSpPr>
            <a:spLocks noGrp="1"/>
          </p:cNvSpPr>
          <p:nvPr>
            <p:ph type="dt" idx="10"/>
          </p:nvPr>
        </p:nvSpPr>
        <p:spPr/>
        <p:txBody>
          <a:bodyPr/>
          <a:lstStyle/>
          <a:p>
            <a:r>
              <a:rPr lang="en-US"/>
              <a:t>November 2020</a:t>
            </a:r>
            <a:endParaRPr lang="en-GB" dirty="0"/>
          </a:p>
        </p:txBody>
      </p:sp>
      <p:sp>
        <p:nvSpPr>
          <p:cNvPr id="7" name="Footer Placeholder 4"/>
          <p:cNvSpPr>
            <a:spLocks noGrp="1"/>
          </p:cNvSpPr>
          <p:nvPr>
            <p:ph type="ftr" idx="11"/>
          </p:nvPr>
        </p:nvSpPr>
        <p:spPr/>
        <p:txBody>
          <a:bodyPr/>
          <a:lstStyle/>
          <a:p>
            <a:r>
              <a:rPr lang="en-GB" dirty="0"/>
              <a:t>Peter Ecclesine (Cisco Systems)</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762794483"/>
              </p:ext>
            </p:extLst>
          </p:nvPr>
        </p:nvGraphicFramePr>
        <p:xfrm>
          <a:off x="993775" y="2436813"/>
          <a:ext cx="10123488" cy="2460625"/>
        </p:xfrm>
        <a:graphic>
          <a:graphicData uri="http://schemas.openxmlformats.org/presentationml/2006/ole">
            <mc:AlternateContent xmlns:mc="http://schemas.openxmlformats.org/markup-compatibility/2006">
              <mc:Choice xmlns:v="urn:schemas-microsoft-com:vml" Requires="v">
                <p:oleObj spid="_x0000_s3425" name="Document" r:id="rId4" imgW="10439485" imgH="2546686" progId="Word.Document.8">
                  <p:embed/>
                </p:oleObj>
              </mc:Choice>
              <mc:Fallback>
                <p:oleObj name="Document" r:id="rId4" imgW="10439485" imgH="2546686" progId="Word.Document.8">
                  <p:embed/>
                  <p:pic>
                    <p:nvPicPr>
                      <p:cNvPr id="0" name="Picture 3"/>
                      <p:cNvPicPr>
                        <a:picLocks noChangeAspect="1" noChangeArrowheads="1"/>
                      </p:cNvPicPr>
                      <p:nvPr/>
                    </p:nvPicPr>
                    <p:blipFill>
                      <a:blip r:embed="rId5"/>
                      <a:srcRect/>
                      <a:stretch>
                        <a:fillRect/>
                      </a:stretch>
                    </p:blipFill>
                    <p:spPr bwMode="auto">
                      <a:xfrm>
                        <a:off x="993775" y="2436813"/>
                        <a:ext cx="10123488" cy="24606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Volunteer Editor Contacts</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2</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a:p>
        </p:txBody>
      </p:sp>
      <p:sp>
        <p:nvSpPr>
          <p:cNvPr id="8" name="Rectangle 3"/>
          <p:cNvSpPr>
            <a:spLocks noGrp="1" noChangeArrowheads="1"/>
          </p:cNvSpPr>
          <p:nvPr>
            <p:ph idx="1"/>
          </p:nvPr>
        </p:nvSpPr>
        <p:spPr>
          <a:xfrm>
            <a:off x="907283" y="1524000"/>
            <a:ext cx="10361084" cy="4876800"/>
          </a:xfrm>
          <a:noFill/>
        </p:spPr>
        <p:txBody>
          <a:bodyPr/>
          <a:lstStyle/>
          <a:p>
            <a:pPr marL="342900" lvl="1" indent="-342900">
              <a:buFontTx/>
              <a:buChar char="•"/>
            </a:pPr>
            <a:r>
              <a:rPr lang="en-US" sz="1600" b="1" dirty="0" err="1"/>
              <a:t>TGax</a:t>
            </a:r>
            <a:r>
              <a:rPr lang="en-US" sz="1600" b="1" dirty="0"/>
              <a:t> – Robert Stacey </a:t>
            </a:r>
            <a:r>
              <a:rPr lang="en-US" sz="1600" dirty="0"/>
              <a:t>– </a:t>
            </a:r>
            <a:r>
              <a:rPr lang="en-US" sz="1600" dirty="0">
                <a:hlinkClick r:id="rId3"/>
              </a:rPr>
              <a:t>robert.stacey@intel.com</a:t>
            </a:r>
            <a:r>
              <a:rPr lang="en-US" sz="1600" dirty="0"/>
              <a:t> </a:t>
            </a:r>
            <a:r>
              <a:rPr lang="en-US" sz="1600" b="0" dirty="0"/>
              <a:t> </a:t>
            </a:r>
          </a:p>
          <a:p>
            <a:pPr marL="342900" lvl="1" indent="-342900">
              <a:buFontTx/>
              <a:buChar char="•"/>
            </a:pPr>
            <a:r>
              <a:rPr lang="en-US" sz="1600" b="1" dirty="0" err="1"/>
              <a:t>TGay</a:t>
            </a:r>
            <a:r>
              <a:rPr lang="en-US" sz="1600" b="1" dirty="0"/>
              <a:t> – Carlos </a:t>
            </a:r>
            <a:r>
              <a:rPr lang="en-US" sz="1600" b="1" dirty="0" err="1"/>
              <a:t>Cordeiro</a:t>
            </a:r>
            <a:r>
              <a:rPr lang="en-US" sz="1600" b="1" dirty="0"/>
              <a:t> </a:t>
            </a:r>
            <a:r>
              <a:rPr lang="en-US" sz="1600" dirty="0"/>
              <a:t>– </a:t>
            </a:r>
            <a:r>
              <a:rPr lang="en-US" sz="1600" dirty="0">
                <a:hlinkClick r:id="rId4"/>
              </a:rPr>
              <a:t>carlos.cordeiro@intel.com</a:t>
            </a:r>
            <a:r>
              <a:rPr lang="en-US" sz="1600" dirty="0"/>
              <a:t>  </a:t>
            </a:r>
          </a:p>
          <a:p>
            <a:pPr marL="342900" lvl="1" indent="-342900">
              <a:buFontTx/>
              <a:buChar char="•"/>
            </a:pPr>
            <a:r>
              <a:rPr lang="en-US" sz="1600" b="1" dirty="0" err="1"/>
              <a:t>TGaz</a:t>
            </a:r>
            <a:r>
              <a:rPr lang="en-US" sz="1600" b="1" dirty="0"/>
              <a:t> – Roy Want </a:t>
            </a:r>
            <a:r>
              <a:rPr lang="en-US" sz="1600" dirty="0">
                <a:hlinkClick r:id="rId5"/>
              </a:rPr>
              <a:t>RoyWant@google.com</a:t>
            </a:r>
            <a:r>
              <a:rPr lang="en-US" sz="1600" dirty="0"/>
              <a:t> , </a:t>
            </a:r>
            <a:r>
              <a:rPr lang="en-US" sz="1600" b="1" dirty="0"/>
              <a:t>Chao Chun Wang </a:t>
            </a:r>
            <a:r>
              <a:rPr lang="en-US" sz="1600" dirty="0"/>
              <a:t>– </a:t>
            </a:r>
            <a:r>
              <a:rPr lang="en-US" sz="1600" dirty="0">
                <a:hlinkClick r:id="rId6"/>
              </a:rPr>
              <a:t>chaochun.wang@mediatek.com</a:t>
            </a:r>
            <a:r>
              <a:rPr lang="en-US" sz="1600" dirty="0"/>
              <a:t> </a:t>
            </a:r>
          </a:p>
          <a:p>
            <a:pPr marL="342900" lvl="1" indent="-342900">
              <a:buFontTx/>
              <a:buChar char="•"/>
            </a:pPr>
            <a:r>
              <a:rPr lang="en-US" sz="1600" b="1" dirty="0" err="1"/>
              <a:t>TGba</a:t>
            </a:r>
            <a:r>
              <a:rPr lang="en-US" sz="1600" b="1" dirty="0"/>
              <a:t> – Po-kai Huang </a:t>
            </a:r>
            <a:r>
              <a:rPr lang="en-US" sz="1600" dirty="0"/>
              <a:t>– </a:t>
            </a:r>
            <a:r>
              <a:rPr lang="en-US" sz="1600" dirty="0">
                <a:hlinkClick r:id="rId7"/>
              </a:rPr>
              <a:t>po-kai.huang@intel.com</a:t>
            </a:r>
            <a:r>
              <a:rPr lang="en-US" sz="1600" dirty="0"/>
              <a:t> </a:t>
            </a:r>
          </a:p>
          <a:p>
            <a:pPr marL="342900" lvl="1" indent="-342900">
              <a:buFontTx/>
              <a:buChar char="•"/>
            </a:pPr>
            <a:r>
              <a:rPr lang="en-US" sz="1600" b="1" dirty="0" err="1"/>
              <a:t>TGbb</a:t>
            </a:r>
            <a:r>
              <a:rPr lang="en-US" sz="1600" b="1" dirty="0"/>
              <a:t> – Volker </a:t>
            </a:r>
            <a:r>
              <a:rPr lang="en-US" sz="1600" b="1" dirty="0" err="1"/>
              <a:t>Jungnickel</a:t>
            </a:r>
            <a:r>
              <a:rPr lang="en-US" sz="1600" b="1" dirty="0"/>
              <a:t> </a:t>
            </a:r>
            <a:r>
              <a:rPr lang="en-US" sz="1600" dirty="0"/>
              <a:t>– </a:t>
            </a:r>
            <a:r>
              <a:rPr lang="en-US" sz="1600" dirty="0">
                <a:hlinkClick r:id="rId8"/>
              </a:rPr>
              <a:t>volker.jungnickel@hhi.fraunhofer.de</a:t>
            </a:r>
            <a:r>
              <a:rPr lang="en-US" sz="1600" dirty="0"/>
              <a:t> , </a:t>
            </a:r>
            <a:r>
              <a:rPr lang="en-US" sz="1600" b="1" dirty="0"/>
              <a:t>Harry </a:t>
            </a:r>
            <a:r>
              <a:rPr lang="en-US" sz="1600" b="1" dirty="0" err="1"/>
              <a:t>Bims</a:t>
            </a:r>
            <a:r>
              <a:rPr lang="en-US" sz="1600" b="1" dirty="0"/>
              <a:t> </a:t>
            </a:r>
            <a:r>
              <a:rPr lang="en-US" sz="1600" dirty="0">
                <a:hlinkClick r:id="rId9"/>
              </a:rPr>
              <a:t>harrybims@me.com</a:t>
            </a:r>
            <a:r>
              <a:rPr lang="en-US" sz="1600" dirty="0"/>
              <a:t> </a:t>
            </a:r>
          </a:p>
          <a:p>
            <a:pPr marL="342900" lvl="1" indent="-342900">
              <a:buFontTx/>
              <a:buChar char="•"/>
            </a:pPr>
            <a:r>
              <a:rPr lang="en-US" sz="1600" b="1" dirty="0" err="1"/>
              <a:t>TGbc</a:t>
            </a:r>
            <a:r>
              <a:rPr lang="en-US" sz="1600" b="1" dirty="0"/>
              <a:t> – Carol Ansley </a:t>
            </a:r>
            <a:r>
              <a:rPr lang="en-US" sz="1600" dirty="0"/>
              <a:t>– </a:t>
            </a:r>
            <a:r>
              <a:rPr lang="en-US" sz="1600" dirty="0">
                <a:hlinkClick r:id="rId10"/>
              </a:rPr>
              <a:t>carol@ansley.com</a:t>
            </a:r>
            <a:r>
              <a:rPr lang="en-US" sz="1600" dirty="0"/>
              <a:t> </a:t>
            </a:r>
          </a:p>
          <a:p>
            <a:pPr marL="342900" lvl="1" indent="-342900">
              <a:buFontTx/>
              <a:buChar char="•"/>
            </a:pPr>
            <a:r>
              <a:rPr lang="en-US" sz="1600" b="1" dirty="0" err="1"/>
              <a:t>TGbd</a:t>
            </a:r>
            <a:r>
              <a:rPr lang="en-US" sz="1600" b="1" dirty="0"/>
              <a:t> – </a:t>
            </a:r>
            <a:r>
              <a:rPr lang="en-US" sz="1600" b="1" dirty="0" err="1"/>
              <a:t>Bahar</a:t>
            </a:r>
            <a:r>
              <a:rPr lang="en-US" sz="1600" b="1" dirty="0"/>
              <a:t> Sadeghi </a:t>
            </a:r>
            <a:r>
              <a:rPr lang="en-US" sz="1600" dirty="0"/>
              <a:t>–</a:t>
            </a:r>
            <a:r>
              <a:rPr lang="en-US" sz="1600" b="1" dirty="0"/>
              <a:t> </a:t>
            </a:r>
            <a:r>
              <a:rPr lang="en-US" sz="1600" dirty="0">
                <a:hlinkClick r:id="rId11"/>
              </a:rPr>
              <a:t>bahareh.sagedhi@intel.com</a:t>
            </a:r>
            <a:r>
              <a:rPr lang="en-US" sz="1600" dirty="0"/>
              <a:t> </a:t>
            </a:r>
          </a:p>
          <a:p>
            <a:pPr marL="342900" lvl="1" indent="-342900">
              <a:buFontTx/>
              <a:buChar char="•"/>
            </a:pPr>
            <a:r>
              <a:rPr lang="en-US" sz="1600" b="1" dirty="0" err="1"/>
              <a:t>TGbe</a:t>
            </a:r>
            <a:r>
              <a:rPr lang="en-US" sz="1600" b="1" dirty="0"/>
              <a:t> – Edward Au </a:t>
            </a:r>
            <a:r>
              <a:rPr lang="en-US" sz="1600" dirty="0"/>
              <a:t>– </a:t>
            </a:r>
            <a:r>
              <a:rPr lang="en-US" sz="1600" u="sng" dirty="0">
                <a:hlinkClick r:id="rId12"/>
              </a:rPr>
              <a:t>edward.ks.au@huawei.com</a:t>
            </a:r>
            <a:r>
              <a:rPr lang="en-US" sz="1600" dirty="0"/>
              <a:t> </a:t>
            </a:r>
          </a:p>
          <a:p>
            <a:pPr marL="342900" lvl="1" indent="-342900">
              <a:buFontTx/>
              <a:buChar char="•"/>
            </a:pPr>
            <a:r>
              <a:rPr lang="en-US" sz="1600" b="1" dirty="0" err="1"/>
              <a:t>REVmd</a:t>
            </a:r>
            <a:r>
              <a:rPr lang="en-US" sz="1600" b="1" dirty="0"/>
              <a:t> – Emily Qi </a:t>
            </a:r>
            <a:r>
              <a:rPr lang="en-US" sz="1600" dirty="0"/>
              <a:t>– </a:t>
            </a:r>
            <a:r>
              <a:rPr lang="en-US" sz="1600" b="0" dirty="0">
                <a:hlinkClick r:id="rId13"/>
              </a:rPr>
              <a:t>emily.h.qi@intel.com</a:t>
            </a:r>
            <a:r>
              <a:rPr lang="en-US" sz="1600" dirty="0"/>
              <a:t>, </a:t>
            </a:r>
            <a:r>
              <a:rPr lang="en-US" sz="1600" b="1" dirty="0"/>
              <a:t>Edward Au </a:t>
            </a:r>
            <a:r>
              <a:rPr lang="en-US" sz="1600" dirty="0"/>
              <a:t>– </a:t>
            </a:r>
            <a:r>
              <a:rPr lang="en-US" sz="1600" b="0" u="sng" dirty="0">
                <a:hlinkClick r:id="rId12"/>
              </a:rPr>
              <a:t>edward.ks.au@huawei.com</a:t>
            </a:r>
            <a:r>
              <a:rPr lang="en-US" sz="1600" dirty="0"/>
              <a:t>, </a:t>
            </a:r>
          </a:p>
          <a:p>
            <a:pPr lvl="1"/>
            <a:endParaRPr lang="en-US" sz="16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458" y="685800"/>
            <a:ext cx="10361084" cy="1065213"/>
          </a:xfrm>
        </p:spPr>
        <p:txBody>
          <a:bodyPr/>
          <a:lstStyle/>
          <a:p>
            <a:r>
              <a:rPr lang="en-GB" dirty="0"/>
              <a:t>Nov 2</a:t>
            </a:r>
            <a:r>
              <a:rPr lang="en-GB" baseline="30000" dirty="0"/>
              <a:t>nd</a:t>
            </a:r>
            <a:r>
              <a:rPr lang="en-GB" dirty="0"/>
              <a:t> roundtable status report</a:t>
            </a:r>
          </a:p>
        </p:txBody>
      </p:sp>
      <p:sp>
        <p:nvSpPr>
          <p:cNvPr id="9218" name="Rectangle 2"/>
          <p:cNvSpPr>
            <a:spLocks noGrp="1" noChangeArrowheads="1"/>
          </p:cNvSpPr>
          <p:nvPr>
            <p:ph idx="1"/>
          </p:nvPr>
        </p:nvSpPr>
        <p:spPr>
          <a:xfrm>
            <a:off x="965200" y="1600200"/>
            <a:ext cx="10361084" cy="4800600"/>
          </a:xfrm>
          <a:ln/>
        </p:spPr>
        <p:txBody>
          <a:bodyPr/>
          <a:lstStyle/>
          <a:p>
            <a:r>
              <a:rPr lang="en-GB" sz="1600" dirty="0" err="1"/>
              <a:t>REVmd</a:t>
            </a:r>
            <a:r>
              <a:rPr lang="en-GB" sz="1600" dirty="0"/>
              <a:t> – Draft 5.0 has been sent to </a:t>
            </a:r>
            <a:r>
              <a:rPr lang="en-GB" sz="1600" dirty="0" err="1"/>
              <a:t>RevCom</a:t>
            </a:r>
            <a:r>
              <a:rPr lang="en-GB" sz="1600" dirty="0"/>
              <a:t> for approval in December !!! </a:t>
            </a:r>
          </a:p>
          <a:p>
            <a:r>
              <a:rPr lang="en-GB" sz="1600" dirty="0"/>
              <a:t>11ax </a:t>
            </a:r>
            <a:r>
              <a:rPr lang="en-US" sz="1600" dirty="0"/>
              <a:t>– Draft 8.0 is in SA recirc ballot closing Nov 12. Hope this has the final comment resolutions.  </a:t>
            </a:r>
          </a:p>
          <a:p>
            <a:r>
              <a:rPr lang="en-US" sz="1600" dirty="0"/>
              <a:t>11ay – Draft 6.0 is processing recirc, 62 comments resolved , hope for recirc in November.</a:t>
            </a:r>
          </a:p>
          <a:p>
            <a:r>
              <a:rPr lang="en-GB" sz="1600" dirty="0"/>
              <a:t>11az – </a:t>
            </a:r>
            <a:r>
              <a:rPr lang="en-US" sz="1600" dirty="0"/>
              <a:t> just uploaded Draft 2.5, have 62 technical, 20 editorial and 2 general comments to resolve. Hope to WG recirc Draft 3.0 out of this meeting.</a:t>
            </a:r>
            <a:endParaRPr lang="en-GB" sz="1600" dirty="0"/>
          </a:p>
          <a:p>
            <a:r>
              <a:rPr lang="en-GB" sz="1600" dirty="0"/>
              <a:t>11ba – </a:t>
            </a:r>
            <a:r>
              <a:rPr lang="en-US" sz="1600" dirty="0"/>
              <a:t> Draft 7.0 have resolved all comments, and will follow 11ay after their comment resolutions and recirc.</a:t>
            </a:r>
          </a:p>
          <a:p>
            <a:r>
              <a:rPr lang="en-GB" sz="1600" dirty="0"/>
              <a:t>11bb –  finished CC on Draft 0.2, received 44 comments, ~20 technical and are resolving them. Will discuss status again in January.</a:t>
            </a:r>
          </a:p>
          <a:p>
            <a:r>
              <a:rPr lang="en-GB" sz="1600" dirty="0"/>
              <a:t>11bc –  hoping that Draft 0.3 will be Draft 1.0 out of Nov plenary after resolving all comments. Hope to WG initial Letter Ballot. </a:t>
            </a:r>
          </a:p>
          <a:p>
            <a:r>
              <a:rPr lang="en-GB" sz="1600" dirty="0"/>
              <a:t>11bd –  Draft 1.0 in WG initial LB, ending Nov 18. </a:t>
            </a:r>
          </a:p>
          <a:p>
            <a:r>
              <a:rPr lang="en-GB" sz="1600" dirty="0"/>
              <a:t>11be – </a:t>
            </a:r>
            <a:r>
              <a:rPr lang="en-US" sz="1600" dirty="0"/>
              <a:t> Have Draft 0.1 in Sept, 299 pages and ~700 TBDs. Plan to publish Draft 0.2 in Nov, reducing the number of TBDs. Will continue submissions until there are no TBDs. Will discuss status again in January.</a:t>
            </a:r>
          </a:p>
          <a:p>
            <a:r>
              <a:rPr lang="en-GB" sz="2000" dirty="0"/>
              <a:t>  </a:t>
            </a:r>
          </a:p>
          <a:p>
            <a:endParaRPr lang="en-GB" sz="20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spTree>
    <p:extLst>
      <p:ext uri="{BB962C8B-B14F-4D97-AF65-F5344CB8AC3E}">
        <p14:creationId xmlns:p14="http://schemas.microsoft.com/office/powerpoint/2010/main" val="17538902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802.11 Style Guide</a:t>
            </a:r>
          </a:p>
        </p:txBody>
      </p:sp>
      <p:sp>
        <p:nvSpPr>
          <p:cNvPr id="9218" name="Rectangle 2"/>
          <p:cNvSpPr>
            <a:spLocks noGrp="1" noChangeArrowheads="1"/>
          </p:cNvSpPr>
          <p:nvPr>
            <p:ph idx="1"/>
          </p:nvPr>
        </p:nvSpPr>
        <p:spPr>
          <a:xfrm>
            <a:off x="876796" y="1600200"/>
            <a:ext cx="10361084" cy="4875214"/>
          </a:xfrm>
          <a:ln/>
        </p:spPr>
        <p:txBody>
          <a:bodyPr/>
          <a:lstStyle/>
          <a:p>
            <a:r>
              <a:rPr lang="en-GB" dirty="0"/>
              <a:t>See 11-09-1034-</a:t>
            </a:r>
            <a:r>
              <a:rPr lang="en-GB" dirty="0">
                <a:solidFill>
                  <a:srgbClr val="FF0000"/>
                </a:solidFill>
              </a:rPr>
              <a:t>17</a:t>
            </a:r>
            <a:r>
              <a:rPr lang="en-GB" dirty="0"/>
              <a:t>-0000-802-11-editorial-style-guide.docx   </a:t>
            </a:r>
          </a:p>
          <a:p>
            <a:r>
              <a:rPr lang="en-US" dirty="0"/>
              <a:t>We update 802.11 Style Guide based on 2012 IEEE Standards Style Manual and consistency changes in final publication of the 802.11 standard</a:t>
            </a:r>
            <a:endParaRPr lang="en-GB" dirty="0"/>
          </a:p>
          <a:p>
            <a:r>
              <a:rPr lang="en-US" b="0" dirty="0"/>
              <a:t>Editor’s responsibility includes checking the </a:t>
            </a:r>
            <a:r>
              <a:rPr lang="en-US" dirty="0"/>
              <a:t>2020 IEEE Standards Style Manual </a:t>
            </a:r>
            <a:r>
              <a:rPr lang="en-US" b="0" dirty="0"/>
              <a:t>when creating or updating drafts. </a:t>
            </a:r>
            <a:r>
              <a:rPr lang="en-US" sz="1800" u="sng" dirty="0">
                <a:solidFill>
                  <a:srgbClr val="0000FF"/>
                </a:solidFill>
                <a:effectLst/>
                <a:latin typeface="Arial" panose="020B0604020202020204" pitchFamily="34" charset="0"/>
                <a:ea typeface="Times New Roman" panose="02020603050405020304" pitchFamily="18" charset="0"/>
                <a:hlinkClick r:id="rId3"/>
              </a:rPr>
              <a:t>https://mentor.ieee.org/myproject/Public/mytools/draft/styleman.pdf</a:t>
            </a:r>
            <a:endParaRPr lang="en-US" b="0" dirty="0"/>
          </a:p>
          <a:p>
            <a:r>
              <a:rPr lang="en-US" b="0" dirty="0"/>
              <a:t>Submissions with draft text should conform to both the WG11 Style Guide and IEEE Standards Style Manual</a:t>
            </a:r>
          </a:p>
          <a:p>
            <a:r>
              <a:rPr lang="en-US" b="0" dirty="0"/>
              <a:t>Note that the 802.11 Style Guide evolves with our practice, </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spTree>
    <p:extLst>
      <p:ext uri="{BB962C8B-B14F-4D97-AF65-F5344CB8AC3E}">
        <p14:creationId xmlns:p14="http://schemas.microsoft.com/office/powerpoint/2010/main" val="330838991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2"/>
            <a:ext cx="10361084" cy="620398"/>
          </a:xfrm>
        </p:spPr>
        <p:txBody>
          <a:bodyPr/>
          <a:lstStyle/>
          <a:p>
            <a:r>
              <a:rPr lang="en-GB" dirty="0" err="1"/>
              <a:t>REVmd</a:t>
            </a:r>
            <a:r>
              <a:rPr lang="en-GB" dirty="0"/>
              <a:t> Practice (1)</a:t>
            </a:r>
          </a:p>
        </p:txBody>
      </p:sp>
      <p:sp>
        <p:nvSpPr>
          <p:cNvPr id="9218" name="Rectangle 2"/>
          <p:cNvSpPr>
            <a:spLocks noGrp="1" noChangeArrowheads="1"/>
          </p:cNvSpPr>
          <p:nvPr>
            <p:ph idx="1"/>
          </p:nvPr>
        </p:nvSpPr>
        <p:spPr>
          <a:xfrm>
            <a:off x="609601" y="1414308"/>
            <a:ext cx="11125200" cy="4952998"/>
          </a:xfrm>
          <a:ln/>
        </p:spPr>
        <p:txBody>
          <a:bodyPr/>
          <a:lstStyle/>
          <a:p>
            <a:pPr>
              <a:buFont typeface="Arial" panose="020B0604020202020204" pitchFamily="34" charset="0"/>
              <a:buChar char="•"/>
            </a:pPr>
            <a:r>
              <a:rPr lang="en-US" dirty="0"/>
              <a:t>Frame format figures</a:t>
            </a:r>
          </a:p>
          <a:p>
            <a:pPr lvl="1">
              <a:buFont typeface="Arial" panose="020B0604020202020204" pitchFamily="34" charset="0"/>
              <a:buChar char="•"/>
            </a:pPr>
            <a:r>
              <a:rPr lang="en-GB" dirty="0"/>
              <a:t>Figure titles: Figure &lt;number)—Name [frame, field, element, etc] </a:t>
            </a:r>
            <a:r>
              <a:rPr lang="en-GB" u="sng" dirty="0"/>
              <a:t>format</a:t>
            </a:r>
          </a:p>
          <a:p>
            <a:pPr lvl="1">
              <a:buFont typeface="Arial" panose="020B0604020202020204" pitchFamily="34" charset="0"/>
              <a:buChar char="•"/>
            </a:pPr>
            <a:r>
              <a:rPr lang="en-GB" dirty="0"/>
              <a:t>Repeating fields should be avoided in the frame/element/field format figure. If a field needs to be repeated, create a container field with “List” in the name, e.g., Name List field. </a:t>
            </a:r>
            <a:endParaRPr lang="en-US" dirty="0"/>
          </a:p>
          <a:p>
            <a:pPr lvl="1">
              <a:buFont typeface="Arial" panose="020B0604020202020204" pitchFamily="34" charset="0"/>
              <a:buChar char="•"/>
            </a:pPr>
            <a:r>
              <a:rPr lang="en-US" dirty="0"/>
              <a:t>Arrows in frame format figures should not be used, except where labelling parts of the structure (e.g.,  the MAC Header in </a:t>
            </a:r>
            <a:r>
              <a:rPr lang="en-US" u="sng" dirty="0"/>
              <a:t>the top-level frame format).</a:t>
            </a:r>
            <a:r>
              <a:rPr lang="en-US" dirty="0"/>
              <a:t> </a:t>
            </a:r>
          </a:p>
          <a:p>
            <a:pPr lvl="1">
              <a:buFont typeface="Arial" panose="020B0604020202020204" pitchFamily="34" charset="0"/>
              <a:buChar char="•"/>
            </a:pPr>
            <a:r>
              <a:rPr lang="en-GB" dirty="0"/>
              <a:t>In the bit-aligned figure, the bit position should always start with B0.</a:t>
            </a:r>
            <a:endParaRPr lang="en-US" dirty="0"/>
          </a:p>
          <a:p>
            <a:pPr lvl="1">
              <a:buFont typeface="Arial" panose="020B0604020202020204" pitchFamily="34" charset="0"/>
              <a:buChar char="•"/>
            </a:pPr>
            <a:r>
              <a:rPr lang="en-GB" dirty="0"/>
              <a:t>The figures in Clause 9 are normative, do not duplicate length information given in figures in Clause 9 text. For example, “The Y field is x bits/octets in length" or "The Y field is an x-bit/octet field" are redundant. There is no value in duplicating the information. </a:t>
            </a:r>
          </a:p>
          <a:p>
            <a:pPr lvl="1">
              <a:buFont typeface="Arial" panose="020B0604020202020204" pitchFamily="34" charset="0"/>
              <a:buChar char="•"/>
            </a:pPr>
            <a:r>
              <a:rPr lang="en-GB" dirty="0"/>
              <a:t>Do not reference other clauses in Visio figures</a:t>
            </a:r>
            <a:endParaRPr lang="en-US" dirty="0"/>
          </a:p>
          <a:p>
            <a:pPr>
              <a:buFont typeface="Arial" panose="020B0604020202020204" pitchFamily="34" charset="0"/>
              <a:buChar char="•"/>
            </a:pPr>
            <a:r>
              <a:rPr lang="en-US" dirty="0"/>
              <a:t>Interspersed normative and informative text is not allowed.  For example, </a:t>
            </a:r>
          </a:p>
          <a:p>
            <a:pPr lvl="1">
              <a:buFont typeface="Arial" panose="020B0604020202020204" pitchFamily="34" charset="0"/>
              <a:buChar char="•"/>
            </a:pPr>
            <a:r>
              <a:rPr lang="en-US" dirty="0"/>
              <a:t>Neither clauses nor subclauses shall be labeled as informative.</a:t>
            </a:r>
          </a:p>
          <a:p>
            <a:pPr lvl="1">
              <a:buFont typeface="Arial" panose="020B0604020202020204" pitchFamily="34" charset="0"/>
              <a:buChar char="•"/>
            </a:pPr>
            <a:r>
              <a:rPr lang="en-US" dirty="0"/>
              <a:t>Figures or tables in clauses shall not be labeled as informative. </a:t>
            </a:r>
          </a:p>
          <a:p>
            <a:endParaRPr lang="en-US" dirty="0"/>
          </a:p>
          <a:p>
            <a:r>
              <a:rPr lang="en-US" dirty="0"/>
              <a:t>	</a:t>
            </a:r>
          </a:p>
          <a:p>
            <a:endParaRPr lang="en-US"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5</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spTree>
    <p:extLst>
      <p:ext uri="{BB962C8B-B14F-4D97-AF65-F5344CB8AC3E}">
        <p14:creationId xmlns:p14="http://schemas.microsoft.com/office/powerpoint/2010/main" val="320897048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2"/>
            <a:ext cx="10361084" cy="620398"/>
          </a:xfrm>
        </p:spPr>
        <p:txBody>
          <a:bodyPr/>
          <a:lstStyle/>
          <a:p>
            <a:r>
              <a:rPr lang="en-GB" dirty="0" err="1"/>
              <a:t>REVmd</a:t>
            </a:r>
            <a:r>
              <a:rPr lang="en-GB" dirty="0"/>
              <a:t> Practice (2)</a:t>
            </a:r>
          </a:p>
        </p:txBody>
      </p:sp>
      <p:sp>
        <p:nvSpPr>
          <p:cNvPr id="9218" name="Rectangle 2"/>
          <p:cNvSpPr>
            <a:spLocks noGrp="1" noChangeArrowheads="1"/>
          </p:cNvSpPr>
          <p:nvPr>
            <p:ph idx="1"/>
          </p:nvPr>
        </p:nvSpPr>
        <p:spPr>
          <a:xfrm>
            <a:off x="457200" y="1219200"/>
            <a:ext cx="11429999" cy="5089837"/>
          </a:xfrm>
          <a:ln/>
        </p:spPr>
        <p:txBody>
          <a:bodyPr/>
          <a:lstStyle/>
          <a:p>
            <a:pPr>
              <a:buFont typeface="Arial" panose="020B0604020202020204" pitchFamily="34" charset="0"/>
              <a:buChar char="•"/>
            </a:pPr>
            <a:r>
              <a:rPr lang="en-US" sz="2000" dirty="0"/>
              <a:t>MIB variable deprecation procedure</a:t>
            </a:r>
          </a:p>
          <a:p>
            <a:pPr lvl="1">
              <a:buFont typeface="Arial" panose="020B0604020202020204" pitchFamily="34" charset="0"/>
              <a:buChar char="•"/>
            </a:pPr>
            <a:r>
              <a:rPr lang="en-US" dirty="0"/>
              <a:t>MIB variable can be deprecated, should not be deleted. See 3.9.3 Compliance requirements for the deprecation procedure.</a:t>
            </a:r>
          </a:p>
          <a:p>
            <a:pPr>
              <a:buFont typeface="Arial" panose="020B0604020202020204" pitchFamily="34" charset="0"/>
              <a:buChar char="•"/>
            </a:pPr>
            <a:r>
              <a:rPr lang="en-US" sz="2000" dirty="0"/>
              <a:t>Capitalization</a:t>
            </a:r>
          </a:p>
          <a:p>
            <a:pPr lvl="1">
              <a:buFont typeface="Arial" panose="020B0604020202020204" pitchFamily="34" charset="0"/>
              <a:buChar char="•"/>
            </a:pPr>
            <a:r>
              <a:rPr lang="en-GB" dirty="0"/>
              <a:t>For proper names, all words in the name (excluding acronyms) should be capitalized, including prepositions and conjunctions. This is to avoid ambiguity where the preposition or conjunction might be misinterpreted as part of the sentence. For example, “HT </a:t>
            </a:r>
            <a:r>
              <a:rPr lang="en-GB" dirty="0">
                <a:solidFill>
                  <a:srgbClr val="FF0000"/>
                </a:solidFill>
                <a:highlight>
                  <a:srgbClr val="FFFF00"/>
                </a:highlight>
              </a:rPr>
              <a:t>A</a:t>
            </a:r>
            <a:r>
              <a:rPr lang="en-GB" dirty="0">
                <a:highlight>
                  <a:srgbClr val="FFFF00"/>
                </a:highlight>
              </a:rPr>
              <a:t>nd</a:t>
            </a:r>
            <a:r>
              <a:rPr lang="en-GB" dirty="0"/>
              <a:t> VHT Trigger Frame RX Support subfield.” </a:t>
            </a:r>
          </a:p>
          <a:p>
            <a:pPr>
              <a:buFont typeface="Arial" panose="020B0604020202020204" pitchFamily="34" charset="0"/>
              <a:buChar char="•"/>
            </a:pPr>
            <a:r>
              <a:rPr lang="en-GB" sz="2000" dirty="0"/>
              <a:t>Deprecate terms unicast and multicast</a:t>
            </a:r>
          </a:p>
          <a:p>
            <a:pPr lvl="1">
              <a:buFont typeface="Arial" panose="020B0604020202020204" pitchFamily="34" charset="0"/>
              <a:buChar char="•"/>
            </a:pPr>
            <a:r>
              <a:rPr lang="en-GB" dirty="0"/>
              <a:t>When used to describe MAC entities, the adjectives “unicast” and “directed” are deprecated in </a:t>
            </a:r>
            <a:r>
              <a:rPr lang="en-GB" dirty="0" err="1"/>
              <a:t>favor</a:t>
            </a:r>
            <a:r>
              <a:rPr lang="en-GB" dirty="0"/>
              <a:t> of “individually addressed” or “that is an individual address” and the adjective “multicast” is deprecated in </a:t>
            </a:r>
            <a:r>
              <a:rPr lang="en-GB" dirty="0" err="1"/>
              <a:t>favor</a:t>
            </a:r>
            <a:r>
              <a:rPr lang="en-GB" dirty="0"/>
              <a:t> of “group addressed” or “that is a group address.</a:t>
            </a:r>
          </a:p>
          <a:p>
            <a:pPr>
              <a:buFont typeface="Arial" panose="020B0604020202020204" pitchFamily="34" charset="0"/>
              <a:buChar char="•"/>
            </a:pPr>
            <a:r>
              <a:rPr lang="en-US" sz="2000" dirty="0"/>
              <a:t>Amendment Editor Instruction</a:t>
            </a:r>
          </a:p>
          <a:p>
            <a:pPr lvl="1">
              <a:buFont typeface="Arial" panose="020B0604020202020204" pitchFamily="34" charset="0"/>
              <a:buChar char="•"/>
            </a:pPr>
            <a:r>
              <a:rPr lang="en-GB" dirty="0"/>
              <a:t>When using “Insert” instruction, please identify the starting sentence of the paragraph. For example, “</a:t>
            </a:r>
            <a:r>
              <a:rPr lang="en-GB" b="1" i="1" dirty="0"/>
              <a:t>Insert the following paragraph after the second paragraph </a:t>
            </a:r>
            <a:r>
              <a:rPr lang="en-GB" b="1" i="1" dirty="0">
                <a:highlight>
                  <a:srgbClr val="FFFF00"/>
                </a:highlight>
              </a:rPr>
              <a:t>(“The FT protocol provides ...”</a:t>
            </a:r>
            <a:r>
              <a:rPr lang="en-GB" b="1" i="1" dirty="0"/>
              <a:t>):</a:t>
            </a:r>
            <a:r>
              <a:rPr lang="en-GB" dirty="0"/>
              <a:t>”</a:t>
            </a:r>
          </a:p>
          <a:p>
            <a:pPr lvl="1">
              <a:buFont typeface="Arial" panose="020B0604020202020204" pitchFamily="34" charset="0"/>
              <a:buChar char="•"/>
            </a:pPr>
            <a:endParaRPr lang="en-US" dirty="0"/>
          </a:p>
          <a:p>
            <a:pPr lvl="1">
              <a:buFont typeface="Arial" panose="020B0604020202020204" pitchFamily="34" charset="0"/>
              <a:buChar char="•"/>
            </a:pPr>
            <a:endParaRPr lang="en-US" dirty="0"/>
          </a:p>
          <a:p>
            <a:pPr lvl="1">
              <a:buFont typeface="Arial" panose="020B0604020202020204" pitchFamily="34" charset="0"/>
              <a:buChar char="•"/>
            </a:pPr>
            <a:endParaRPr lang="en-US" dirty="0"/>
          </a:p>
          <a:p>
            <a:endParaRPr lang="en-US" sz="2000" dirty="0"/>
          </a:p>
          <a:p>
            <a:endParaRPr lang="en-US" sz="2000" dirty="0"/>
          </a:p>
          <a:p>
            <a:r>
              <a:rPr lang="en-US" sz="2000" dirty="0"/>
              <a:t>	</a:t>
            </a:r>
          </a:p>
          <a:p>
            <a:endParaRPr lang="en-US" sz="20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6</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spTree>
    <p:extLst>
      <p:ext uri="{BB962C8B-B14F-4D97-AF65-F5344CB8AC3E}">
        <p14:creationId xmlns:p14="http://schemas.microsoft.com/office/powerpoint/2010/main" val="33903195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MIB Style</a:t>
            </a:r>
            <a:r>
              <a:rPr lang="en-GB" dirty="0"/>
              <a:t>, Visio and Frame Practices</a:t>
            </a:r>
          </a:p>
        </p:txBody>
      </p:sp>
      <p:sp>
        <p:nvSpPr>
          <p:cNvPr id="9218" name="Rectangle 2"/>
          <p:cNvSpPr>
            <a:spLocks noGrp="1" noChangeArrowheads="1"/>
          </p:cNvSpPr>
          <p:nvPr>
            <p:ph idx="1"/>
          </p:nvPr>
        </p:nvSpPr>
        <p:spPr>
          <a:xfrm>
            <a:off x="914401" y="1981201"/>
            <a:ext cx="10361084" cy="4419599"/>
          </a:xfrm>
          <a:ln/>
        </p:spPr>
        <p:txBody>
          <a:bodyPr/>
          <a:lstStyle/>
          <a:p>
            <a:r>
              <a:rPr lang="en-GB" sz="2000" dirty="0"/>
              <a:t>11-15/355r13 MIB </a:t>
            </a:r>
            <a:r>
              <a:rPr lang="en-GB" sz="2000" dirty="0" err="1"/>
              <a:t>TruthValue</a:t>
            </a:r>
            <a:r>
              <a:rPr lang="en-GB" sz="2000" dirty="0"/>
              <a:t> usage patterns</a:t>
            </a:r>
          </a:p>
          <a:p>
            <a:r>
              <a:rPr lang="en-GB" sz="2000" dirty="0"/>
              <a:t>MIB Style: We use a single style with appropriately set tabs,  and use leading</a:t>
            </a:r>
            <a:r>
              <a:rPr lang="en-US" sz="2000" dirty="0"/>
              <a:t> </a:t>
            </a:r>
            <a:r>
              <a:rPr lang="en-GB" sz="2000" dirty="0"/>
              <a:t>Tabs to distinguish the syntax and description parts. (Adrian Stephens Feb 9, 2010)</a:t>
            </a:r>
            <a:endParaRPr lang="en-US" sz="2000" dirty="0"/>
          </a:p>
          <a:p>
            <a:r>
              <a:rPr lang="en-GB" sz="2000" dirty="0">
                <a:solidFill>
                  <a:schemeClr val="tx1"/>
                </a:solidFill>
              </a:rPr>
              <a:t>Two ways to format a figure &amp; its caption in frame:</a:t>
            </a:r>
            <a:endParaRPr lang="en-US" sz="2000" dirty="0">
              <a:solidFill>
                <a:schemeClr val="tx1"/>
              </a:solidFill>
            </a:endParaRPr>
          </a:p>
          <a:p>
            <a:pPr lvl="1"/>
            <a:r>
              <a:rPr lang="en-GB" sz="1400" dirty="0">
                <a:solidFill>
                  <a:schemeClr val="tx1"/>
                </a:solidFill>
              </a:rPr>
              <a:t>Insert a table.  Insert anchored frame inside table cell to hold graphics.  Use table caption as figure caption.</a:t>
            </a:r>
            <a:endParaRPr lang="en-US" sz="1400" dirty="0">
              <a:solidFill>
                <a:schemeClr val="tx1"/>
              </a:solidFill>
            </a:endParaRPr>
          </a:p>
          <a:p>
            <a:pPr lvl="1"/>
            <a:r>
              <a:rPr lang="en-GB" sz="1400" dirty="0">
                <a:solidFill>
                  <a:schemeClr val="tx1"/>
                </a:solidFill>
              </a:rPr>
              <a:t>Insert an anchored frame.  Insert caption inside a text frame inside the anchored frame.  Insert graphics inside the anchored frame.</a:t>
            </a:r>
            <a:endParaRPr lang="en-US" sz="1400" dirty="0">
              <a:solidFill>
                <a:schemeClr val="tx1"/>
              </a:solidFill>
            </a:endParaRPr>
          </a:p>
          <a:p>
            <a:r>
              <a:rPr lang="en-GB" sz="1800" dirty="0">
                <a:solidFill>
                  <a:srgbClr val="FF0000"/>
                </a:solidFill>
              </a:rPr>
              <a:t>Do not reference other clauses in Visio figures</a:t>
            </a:r>
            <a:r>
              <a:rPr lang="en-US" sz="1800" dirty="0"/>
              <a:t>, it is very hard to maintain the references</a:t>
            </a:r>
            <a:r>
              <a:rPr lang="en-GB" sz="2000" dirty="0"/>
              <a:t> in figures</a:t>
            </a:r>
          </a:p>
          <a:p>
            <a:r>
              <a:rPr lang="en-GB" sz="2000" dirty="0"/>
              <a:t>Keep embedded figures using </a:t>
            </a:r>
            <a:r>
              <a:rPr lang="en-GB" sz="2000" dirty="0" err="1"/>
              <a:t>visio</a:t>
            </a:r>
            <a:r>
              <a:rPr lang="en-GB" sz="2000" dirty="0"/>
              <a:t> as long as possible (not in Word)</a:t>
            </a:r>
            <a:endParaRPr lang="en-US" sz="2000" dirty="0"/>
          </a:p>
          <a:p>
            <a:pPr lvl="1"/>
            <a:r>
              <a:rPr lang="en-GB" sz="1800" dirty="0"/>
              <a:t>Near the end of sponsor ballot, </a:t>
            </a:r>
            <a:r>
              <a:rPr lang="en-GB" sz="1800" dirty="0">
                <a:solidFill>
                  <a:schemeClr val="tx1"/>
                </a:solidFill>
              </a:rPr>
              <a:t>turn these all into .</a:t>
            </a:r>
            <a:r>
              <a:rPr lang="en-GB" sz="1800" dirty="0" err="1">
                <a:solidFill>
                  <a:schemeClr val="tx1"/>
                </a:solidFill>
              </a:rPr>
              <a:t>emf</a:t>
            </a:r>
            <a:r>
              <a:rPr lang="en-GB" sz="1800" dirty="0">
                <a:solidFill>
                  <a:schemeClr val="tx1"/>
                </a:solidFill>
              </a:rPr>
              <a:t> </a:t>
            </a:r>
            <a:r>
              <a:rPr lang="en-GB" sz="1800" dirty="0"/>
              <a:t>(windows meta file) format files (you can do this from </a:t>
            </a:r>
            <a:r>
              <a:rPr lang="en-GB" sz="1800" dirty="0" err="1"/>
              <a:t>visio</a:t>
            </a:r>
            <a:r>
              <a:rPr lang="en-GB" sz="1800" dirty="0"/>
              <a:t> using “save as”).   </a:t>
            </a:r>
            <a:r>
              <a:rPr lang="en-GB" sz="1800" dirty="0">
                <a:solidFill>
                  <a:srgbClr val="FF0000"/>
                </a:solidFill>
              </a:rPr>
              <a:t>Keep </a:t>
            </a:r>
            <a:r>
              <a:rPr lang="en-GB" sz="1800" dirty="0"/>
              <a:t>separate files for the .</a:t>
            </a:r>
            <a:r>
              <a:rPr lang="en-GB" sz="1800" dirty="0" err="1"/>
              <a:t>vsd</a:t>
            </a:r>
            <a:r>
              <a:rPr lang="en-GB" sz="1800" dirty="0"/>
              <a:t> source and the .</a:t>
            </a:r>
            <a:r>
              <a:rPr lang="en-GB" sz="1800" dirty="0" err="1"/>
              <a:t>emf</a:t>
            </a:r>
            <a:r>
              <a:rPr lang="en-GB" sz="1800" dirty="0"/>
              <a:t> file that is linked to from frame. There is high likelihood we should use .</a:t>
            </a:r>
            <a:r>
              <a:rPr lang="en-GB" sz="1800" dirty="0" err="1"/>
              <a:t>emf</a:t>
            </a:r>
            <a:endParaRPr lang="en-GB" sz="1800" dirty="0"/>
          </a:p>
          <a:p>
            <a:r>
              <a:rPr lang="en-GB" sz="1800" dirty="0"/>
              <a:t>Frame format figures are tables</a:t>
            </a:r>
          </a:p>
          <a:p>
            <a:r>
              <a:rPr lang="en-GB" sz="1800" dirty="0"/>
              <a:t>The MathML editor for equations may be applicable</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7</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spTree>
    <p:extLst>
      <p:ext uri="{BB962C8B-B14F-4D97-AF65-F5344CB8AC3E}">
        <p14:creationId xmlns:p14="http://schemas.microsoft.com/office/powerpoint/2010/main" val="166776342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80999"/>
          </a:xfrm>
        </p:spPr>
        <p:txBody>
          <a:bodyPr/>
          <a:lstStyle/>
          <a:p>
            <a:r>
              <a:rPr lang="en-US" dirty="0"/>
              <a:t>Editor Amendment Ordering</a:t>
            </a:r>
            <a:endParaRPr lang="en-GB" dirty="0"/>
          </a:p>
        </p:txBody>
      </p:sp>
      <p:sp>
        <p:nvSpPr>
          <p:cNvPr id="9218" name="Rectangle 2"/>
          <p:cNvSpPr>
            <a:spLocks noGrp="1" noChangeArrowheads="1"/>
          </p:cNvSpPr>
          <p:nvPr>
            <p:ph idx="1"/>
          </p:nvPr>
        </p:nvSpPr>
        <p:spPr>
          <a:xfrm>
            <a:off x="914401" y="1146176"/>
            <a:ext cx="10361084" cy="5329237"/>
          </a:xfrm>
          <a:ln/>
        </p:spPr>
        <p:txBody>
          <a:bodyPr/>
          <a:lstStyle/>
          <a:p>
            <a:pPr>
              <a:lnSpc>
                <a:spcPct val="80000"/>
              </a:lnSpc>
              <a:spcBef>
                <a:spcPct val="20000"/>
              </a:spcBef>
              <a:buFontTx/>
              <a:buChar char="•"/>
            </a:pPr>
            <a:r>
              <a:rPr lang="en-US" sz="2000" dirty="0"/>
              <a:t>Data as of </a:t>
            </a:r>
            <a:r>
              <a:rPr lang="en-US" sz="2000" dirty="0">
                <a:solidFill>
                  <a:srgbClr val="FF0000"/>
                </a:solidFill>
              </a:rPr>
              <a:t>Nov 2020</a:t>
            </a:r>
          </a:p>
          <a:p>
            <a:pPr>
              <a:lnSpc>
                <a:spcPct val="80000"/>
              </a:lnSpc>
              <a:spcBef>
                <a:spcPct val="20000"/>
              </a:spcBef>
              <a:buFontTx/>
              <a:buChar char="•"/>
            </a:pPr>
            <a:r>
              <a:rPr lang="en-US" sz="1600" dirty="0"/>
              <a:t>See </a:t>
            </a:r>
            <a:r>
              <a:rPr lang="en-US" sz="1600" dirty="0">
                <a:hlinkClick r:id="rId3"/>
              </a:rPr>
              <a:t>http://grouper.ieee.org/groups/802/11/Reports/802.11_Timelines.htm</a:t>
            </a:r>
            <a:endParaRPr lang="en-US" sz="1600" dirty="0"/>
          </a:p>
          <a:p>
            <a:pPr>
              <a:lnSpc>
                <a:spcPct val="80000"/>
              </a:lnSpc>
              <a:spcBef>
                <a:spcPct val="20000"/>
              </a:spcBef>
              <a:buFontTx/>
              <a:buChar char="•"/>
            </a:pPr>
            <a:r>
              <a:rPr lang="en-US" sz="1800" dirty="0"/>
              <a:t>We will revisit the running order in</a:t>
            </a:r>
            <a:r>
              <a:rPr lang="en-US" sz="1800" dirty="0">
                <a:solidFill>
                  <a:srgbClr val="FF0000"/>
                </a:solidFill>
              </a:rPr>
              <a:t> Jan</a:t>
            </a:r>
            <a:r>
              <a:rPr lang="en-US" sz="1800" dirty="0"/>
              <a:t>.</a:t>
            </a:r>
          </a:p>
          <a:p>
            <a:pPr>
              <a:buFont typeface="Times New Roman" pitchFamily="16" charset="0"/>
              <a:buChar char="•"/>
            </a:pPr>
            <a:endParaRPr lang="en-GB" b="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8</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November 2020</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3387624653"/>
              </p:ext>
            </p:extLst>
          </p:nvPr>
        </p:nvGraphicFramePr>
        <p:xfrm>
          <a:off x="794783" y="2057400"/>
          <a:ext cx="10589685" cy="5379720"/>
        </p:xfrm>
        <a:graphic>
          <a:graphicData uri="http://schemas.openxmlformats.org/drawingml/2006/table">
            <a:tbl>
              <a:tblPr firstRow="1" bandRow="1">
                <a:tableStyleId>{5C22544A-7EE6-4342-B048-85BDC9FD1C3A}</a:tableStyleId>
              </a:tblPr>
              <a:tblGrid>
                <a:gridCol w="3529895">
                  <a:extLst>
                    <a:ext uri="{9D8B030D-6E8A-4147-A177-3AD203B41FA5}">
                      <a16:colId xmlns:a16="http://schemas.microsoft.com/office/drawing/2014/main" val="3336049185"/>
                    </a:ext>
                  </a:extLst>
                </a:gridCol>
                <a:gridCol w="3934965">
                  <a:extLst>
                    <a:ext uri="{9D8B030D-6E8A-4147-A177-3AD203B41FA5}">
                      <a16:colId xmlns:a16="http://schemas.microsoft.com/office/drawing/2014/main" val="1921072032"/>
                    </a:ext>
                  </a:extLst>
                </a:gridCol>
                <a:gridCol w="3124825">
                  <a:extLst>
                    <a:ext uri="{9D8B030D-6E8A-4147-A177-3AD203B41FA5}">
                      <a16:colId xmlns:a16="http://schemas.microsoft.com/office/drawing/2014/main" val="3834352144"/>
                    </a:ext>
                  </a:extLst>
                </a:gridCol>
              </a:tblGrid>
              <a:tr h="47244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rPr>
                        <a:t>Amendment Number</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rPr>
                        <a:t>Task Group</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rPr>
                        <a:t>Projected REVCOM Date</a:t>
                      </a:r>
                    </a:p>
                  </a:txBody>
                  <a:tcPr horzOverflow="overflow">
                    <a:noFill/>
                  </a:tcPr>
                </a:tc>
                <a:extLst>
                  <a:ext uri="{0D108BD9-81ED-4DB2-BD59-A6C34878D82A}">
                    <a16:rowId xmlns:a16="http://schemas.microsoft.com/office/drawing/2014/main" val="3578554141"/>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REVmd</a:t>
                      </a:r>
                      <a:endParaRPr kumimoji="0" lang="en-US" sz="2000" b="0" i="0" u="none" strike="noStrike" cap="none" normalizeH="0" baseline="0" dirty="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REVmd</a:t>
                      </a:r>
                      <a:r>
                        <a:rPr kumimoji="0" lang="en-US" sz="2000" b="0" i="0" u="none" strike="noStrike" cap="none" normalizeH="0" baseline="0" dirty="0">
                          <a:ln>
                            <a:noFill/>
                          </a:ln>
                          <a:solidFill>
                            <a:schemeClr val="tx1"/>
                          </a:solidFill>
                          <a:effectLst/>
                          <a:latin typeface="Times New Roman" pitchFamily="18" charset="0"/>
                        </a:rPr>
                        <a:t> Amendment 1</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TGmd</a:t>
                      </a:r>
                      <a:r>
                        <a:rPr kumimoji="0" lang="en-US" sz="2000" b="0" i="0" u="none" strike="noStrike" cap="none" normalizeH="0" baseline="0" dirty="0">
                          <a:ln>
                            <a:noFill/>
                          </a:ln>
                          <a:solidFill>
                            <a:schemeClr val="tx1"/>
                          </a:solidFill>
                          <a:effectLst/>
                          <a:latin typeface="Times New Roman" pitchFamily="18" charset="0"/>
                        </a:rPr>
                        <a:t> – </a:t>
                      </a:r>
                      <a:r>
                        <a:rPr kumimoji="0" lang="en-US" sz="2000" b="0" i="0" u="none" strike="noStrike" cap="none" normalizeH="0" baseline="0" dirty="0">
                          <a:ln>
                            <a:noFill/>
                          </a:ln>
                          <a:solidFill>
                            <a:srgbClr val="FF0000"/>
                          </a:solidFill>
                          <a:effectLst/>
                          <a:latin typeface="Times New Roman" pitchFamily="18" charset="0"/>
                        </a:rPr>
                        <a:t>4668</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TGax</a:t>
                      </a:r>
                      <a:r>
                        <a:rPr kumimoji="0" lang="en-US" sz="2000" b="0" i="0" u="none" strike="noStrike" cap="none" normalizeH="0" baseline="0" dirty="0">
                          <a:ln>
                            <a:noFill/>
                          </a:ln>
                          <a:solidFill>
                            <a:schemeClr val="tx1"/>
                          </a:solidFill>
                          <a:effectLst/>
                          <a:latin typeface="Times New Roman" pitchFamily="18" charset="0"/>
                        </a:rPr>
                        <a:t> – </a:t>
                      </a:r>
                      <a:r>
                        <a:rPr kumimoji="0" lang="en-US" sz="2000" b="0" i="0" u="none" strike="noStrike" cap="none" normalizeH="0" baseline="0" dirty="0">
                          <a:ln>
                            <a:noFill/>
                          </a:ln>
                          <a:solidFill>
                            <a:srgbClr val="FF0000"/>
                          </a:solidFill>
                          <a:effectLst/>
                          <a:latin typeface="Times New Roman" pitchFamily="18" charset="0"/>
                        </a:rPr>
                        <a:t>820</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Dec 2020*</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Jan 2021**</a:t>
                      </a:r>
                    </a:p>
                  </a:txBody>
                  <a:tcPr horzOverflow="overflow">
                    <a:noFill/>
                  </a:tcPr>
                </a:tc>
                <a:extLst>
                  <a:ext uri="{0D108BD9-81ED-4DB2-BD59-A6C34878D82A}">
                    <a16:rowId xmlns:a16="http://schemas.microsoft.com/office/drawing/2014/main" val="216556490"/>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REVmd</a:t>
                      </a:r>
                      <a:r>
                        <a:rPr kumimoji="0" lang="en-US" sz="2000" b="0" i="0" u="none" strike="noStrike" cap="none" normalizeH="0" baseline="0" dirty="0">
                          <a:ln>
                            <a:noFill/>
                          </a:ln>
                          <a:solidFill>
                            <a:schemeClr val="tx1"/>
                          </a:solidFill>
                          <a:effectLst/>
                          <a:latin typeface="Times New Roman" pitchFamily="18" charset="0"/>
                        </a:rPr>
                        <a:t> Amendment 2</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TGay</a:t>
                      </a:r>
                      <a:r>
                        <a:rPr kumimoji="0" lang="en-US" sz="2000" b="0" i="0" u="none" strike="noStrike" cap="none" normalizeH="0" baseline="0" dirty="0">
                          <a:ln>
                            <a:noFill/>
                          </a:ln>
                          <a:solidFill>
                            <a:schemeClr val="tx1"/>
                          </a:solidFill>
                          <a:effectLst/>
                          <a:latin typeface="Times New Roman" pitchFamily="18" charset="0"/>
                        </a:rPr>
                        <a:t> – 790</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Jan 2021**</a:t>
                      </a:r>
                    </a:p>
                  </a:txBody>
                  <a:tcPr horzOverflow="overflow">
                    <a:noFill/>
                  </a:tcPr>
                </a:tc>
                <a:extLst>
                  <a:ext uri="{0D108BD9-81ED-4DB2-BD59-A6C34878D82A}">
                    <a16:rowId xmlns:a16="http://schemas.microsoft.com/office/drawing/2014/main" val="2414023622"/>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REVmd</a:t>
                      </a:r>
                      <a:r>
                        <a:rPr kumimoji="0" lang="en-US" sz="2000" b="0" i="0" u="none" strike="noStrike" cap="none" normalizeH="0" baseline="0" dirty="0">
                          <a:ln>
                            <a:noFill/>
                          </a:ln>
                          <a:solidFill>
                            <a:schemeClr val="tx1"/>
                          </a:solidFill>
                          <a:effectLst/>
                          <a:latin typeface="Times New Roman" pitchFamily="18" charset="0"/>
                        </a:rPr>
                        <a:t> Amendment 3</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TGba</a:t>
                      </a:r>
                      <a:r>
                        <a:rPr kumimoji="0" lang="en-US" sz="2000" b="0" i="0" u="none" strike="noStrike" cap="none" normalizeH="0" baseline="0" dirty="0">
                          <a:ln>
                            <a:noFill/>
                          </a:ln>
                          <a:solidFill>
                            <a:schemeClr val="tx1"/>
                          </a:solidFill>
                          <a:effectLst/>
                          <a:latin typeface="Times New Roman" pitchFamily="18" charset="0"/>
                        </a:rPr>
                        <a:t> – 189</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Jan 2021**</a:t>
                      </a:r>
                    </a:p>
                  </a:txBody>
                  <a:tcPr horzOverflow="overflow">
                    <a:noFill/>
                  </a:tcPr>
                </a:tc>
                <a:extLst>
                  <a:ext uri="{0D108BD9-81ED-4DB2-BD59-A6C34878D82A}">
                    <a16:rowId xmlns:a16="http://schemas.microsoft.com/office/drawing/2014/main" val="3227809256"/>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REVmd</a:t>
                      </a:r>
                      <a:r>
                        <a:rPr kumimoji="0" lang="en-US" sz="2000" b="0" i="0" u="none" strike="noStrike" cap="none" normalizeH="0" baseline="0" dirty="0">
                          <a:ln>
                            <a:noFill/>
                          </a:ln>
                          <a:solidFill>
                            <a:schemeClr val="tx1"/>
                          </a:solidFill>
                          <a:effectLst/>
                          <a:latin typeface="Times New Roman" pitchFamily="18" charset="0"/>
                        </a:rPr>
                        <a:t> Amendment 4</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REVmd</a:t>
                      </a:r>
                      <a:r>
                        <a:rPr kumimoji="0" lang="en-US" sz="2000" b="0" i="0" u="none" strike="noStrike" cap="none" normalizeH="0" baseline="0" dirty="0">
                          <a:ln>
                            <a:noFill/>
                          </a:ln>
                          <a:solidFill>
                            <a:schemeClr val="tx1"/>
                          </a:solidFill>
                          <a:effectLst/>
                          <a:latin typeface="Times New Roman" pitchFamily="18" charset="0"/>
                        </a:rPr>
                        <a:t> Amendment 5</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TGaz</a:t>
                      </a:r>
                      <a:r>
                        <a:rPr kumimoji="0" lang="en-US" sz="2000" b="0" i="0" u="none" strike="noStrike" cap="none" normalizeH="0" baseline="0" dirty="0">
                          <a:ln>
                            <a:noFill/>
                          </a:ln>
                          <a:solidFill>
                            <a:schemeClr val="tx1"/>
                          </a:solidFill>
                          <a:effectLst/>
                          <a:latin typeface="Times New Roman" pitchFamily="18" charset="0"/>
                        </a:rPr>
                        <a:t> – </a:t>
                      </a:r>
                      <a:r>
                        <a:rPr kumimoji="0" lang="en-US" sz="2000" b="0" i="0" u="none" strike="noStrike" cap="none" normalizeH="0" baseline="0" dirty="0">
                          <a:ln>
                            <a:noFill/>
                          </a:ln>
                          <a:solidFill>
                            <a:srgbClr val="FF0000"/>
                          </a:solidFill>
                          <a:effectLst/>
                          <a:latin typeface="Times New Roman" pitchFamily="18" charset="0"/>
                        </a:rPr>
                        <a:t>257</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Times New Roman" pitchFamily="18" charset="0"/>
                        </a:rPr>
                        <a:t>TGbb</a:t>
                      </a:r>
                      <a:r>
                        <a:rPr kumimoji="0" lang="en-US" sz="2000" b="0" i="0" u="none" strike="noStrike" cap="none" normalizeH="0" baseline="0" dirty="0">
                          <a:ln>
                            <a:noFill/>
                          </a:ln>
                          <a:solidFill>
                            <a:schemeClr val="tx1"/>
                          </a:solidFill>
                          <a:effectLst/>
                          <a:latin typeface="Times New Roman" pitchFamily="18" charset="0"/>
                        </a:rPr>
                        <a:t> – </a:t>
                      </a:r>
                      <a:r>
                        <a:rPr kumimoji="0" lang="en-US" sz="2000" b="0" i="0" u="none" strike="noStrike" cap="none" normalizeH="0" baseline="0" dirty="0">
                          <a:ln>
                            <a:noFill/>
                          </a:ln>
                          <a:solidFill>
                            <a:srgbClr val="FF0000"/>
                          </a:solidFill>
                          <a:effectLst/>
                          <a:latin typeface="Times New Roman" pitchFamily="18" charset="0"/>
                        </a:rPr>
                        <a:t>41 </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0000"/>
                          </a:solidFill>
                          <a:effectLst/>
                          <a:latin typeface="Times New Roman" pitchFamily="18" charset="0"/>
                        </a:rPr>
                        <a:t>Dec 2022</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Jul 2021*</a:t>
                      </a:r>
                    </a:p>
                  </a:txBody>
                  <a:tcPr horzOverflow="overflow">
                    <a:noFill/>
                  </a:tcPr>
                </a:tc>
                <a:extLst>
                  <a:ext uri="{0D108BD9-81ED-4DB2-BD59-A6C34878D82A}">
                    <a16:rowId xmlns:a16="http://schemas.microsoft.com/office/drawing/2014/main" val="1982380037"/>
                  </a:ext>
                </a:extLst>
              </a:tr>
              <a:tr h="677849">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2000" b="0" i="0" u="none" strike="noStrike" cap="none" normalizeH="0" baseline="0" dirty="0">
                        <a:ln>
                          <a:noFill/>
                        </a:ln>
                        <a:solidFill>
                          <a:schemeClr val="accent2"/>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000" b="0" i="0" u="none" strike="noStrike" cap="none" normalizeH="0" baseline="0" dirty="0">
                          <a:ln>
                            <a:noFill/>
                          </a:ln>
                          <a:solidFill>
                            <a:srgbClr val="FF0000"/>
                          </a:solidFill>
                          <a:effectLst/>
                          <a:latin typeface="Times New Roman" pitchFamily="18" charset="0"/>
                        </a:rPr>
                        <a:t>*</a:t>
                      </a:r>
                      <a:r>
                        <a:rPr kumimoji="0" lang="en-US" sz="2000" b="0" i="0" u="none" strike="noStrike" cap="none" normalizeH="0" baseline="0" dirty="0" err="1">
                          <a:ln>
                            <a:noFill/>
                          </a:ln>
                          <a:solidFill>
                            <a:srgbClr val="FF0000"/>
                          </a:solidFill>
                          <a:effectLst/>
                          <a:latin typeface="Times New Roman" pitchFamily="18" charset="0"/>
                        </a:rPr>
                        <a:t>REVmd</a:t>
                      </a:r>
                      <a:r>
                        <a:rPr kumimoji="0" lang="en-US" sz="2000" b="0" i="0" u="none" strike="noStrike" cap="none" normalizeH="0" baseline="0" dirty="0">
                          <a:ln>
                            <a:noFill/>
                          </a:ln>
                          <a:solidFill>
                            <a:srgbClr val="FF0000"/>
                          </a:solidFill>
                          <a:effectLst/>
                          <a:latin typeface="Times New Roman" pitchFamily="18" charset="0"/>
                        </a:rPr>
                        <a:t> Dec, 2020,</a:t>
                      </a:r>
                      <a:r>
                        <a:rPr kumimoji="0" lang="en-US" sz="2000" b="0" i="0" u="none" strike="noStrike" cap="none" normalizeH="0" baseline="0" dirty="0">
                          <a:ln>
                            <a:noFill/>
                          </a:ln>
                          <a:solidFill>
                            <a:srgbClr val="0070C0"/>
                          </a:solidFill>
                          <a:effectLst/>
                          <a:latin typeface="Times New Roman" pitchFamily="18" charset="0"/>
                        </a:rPr>
                        <a:t>** Other amendments need Dec 11 deadline for January </a:t>
                      </a:r>
                      <a:r>
                        <a:rPr kumimoji="0" lang="en-US" sz="2000" b="0" i="0" u="none" strike="noStrike" cap="none" normalizeH="0" baseline="0" dirty="0" err="1">
                          <a:ln>
                            <a:noFill/>
                          </a:ln>
                          <a:solidFill>
                            <a:srgbClr val="0070C0"/>
                          </a:solidFill>
                          <a:effectLst/>
                          <a:latin typeface="Times New Roman" pitchFamily="18" charset="0"/>
                        </a:rPr>
                        <a:t>RevCom</a:t>
                      </a:r>
                      <a:endParaRPr kumimoji="0" lang="en-US" sz="2000" b="0" i="0" u="none" strike="noStrike" cap="none" normalizeH="0" baseline="0" dirty="0">
                        <a:ln>
                          <a:noFill/>
                        </a:ln>
                        <a:solidFill>
                          <a:srgbClr val="0070C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extLst>
                  <a:ext uri="{0D108BD9-81ED-4DB2-BD59-A6C34878D82A}">
                    <a16:rowId xmlns:a16="http://schemas.microsoft.com/office/drawing/2014/main" val="4167905179"/>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extLst>
                  <a:ext uri="{0D108BD9-81ED-4DB2-BD59-A6C34878D82A}">
                    <a16:rowId xmlns:a16="http://schemas.microsoft.com/office/drawing/2014/main" val="1182416159"/>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extLst>
                  <a:ext uri="{0D108BD9-81ED-4DB2-BD59-A6C34878D82A}">
                    <a16:rowId xmlns:a16="http://schemas.microsoft.com/office/drawing/2014/main" val="502494330"/>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extLst>
                  <a:ext uri="{0D108BD9-81ED-4DB2-BD59-A6C34878D82A}">
                    <a16:rowId xmlns:a16="http://schemas.microsoft.com/office/drawing/2014/main" val="3939065581"/>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extLst>
                  <a:ext uri="{0D108BD9-81ED-4DB2-BD59-A6C34878D82A}">
                    <a16:rowId xmlns:a16="http://schemas.microsoft.com/office/drawing/2014/main" val="1287635205"/>
                  </a:ext>
                </a:extLst>
              </a:tr>
            </a:tbl>
          </a:graphicData>
        </a:graphic>
      </p:graphicFrame>
    </p:spTree>
    <p:extLst>
      <p:ext uri="{BB962C8B-B14F-4D97-AF65-F5344CB8AC3E}">
        <p14:creationId xmlns:p14="http://schemas.microsoft.com/office/powerpoint/2010/main" val="34548832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753" y="580101"/>
            <a:ext cx="10361084" cy="1065213"/>
          </a:xfrm>
        </p:spPr>
        <p:txBody>
          <a:bodyPr/>
          <a:lstStyle/>
          <a:p>
            <a:r>
              <a:rPr lang="en-US" dirty="0"/>
              <a:t>Draft Development Snapshot</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87347972"/>
              </p:ext>
            </p:extLst>
          </p:nvPr>
        </p:nvGraphicFramePr>
        <p:xfrm>
          <a:off x="737392" y="1374227"/>
          <a:ext cx="9832832" cy="5009379"/>
        </p:xfrm>
        <a:graphic>
          <a:graphicData uri="http://schemas.openxmlformats.org/drawingml/2006/table">
            <a:tbl>
              <a:tblPr firstRow="1">
                <a:tableStyleId>{073A0DAA-6AF3-43AB-8588-CEC1D06C72B9}</a:tableStyleId>
              </a:tblPr>
              <a:tblGrid>
                <a:gridCol w="618827">
                  <a:extLst>
                    <a:ext uri="{9D8B030D-6E8A-4147-A177-3AD203B41FA5}">
                      <a16:colId xmlns:a16="http://schemas.microsoft.com/office/drawing/2014/main" val="4261970102"/>
                    </a:ext>
                  </a:extLst>
                </a:gridCol>
                <a:gridCol w="403471">
                  <a:extLst>
                    <a:ext uri="{9D8B030D-6E8A-4147-A177-3AD203B41FA5}">
                      <a16:colId xmlns:a16="http://schemas.microsoft.com/office/drawing/2014/main" val="78877518"/>
                    </a:ext>
                  </a:extLst>
                </a:gridCol>
                <a:gridCol w="436886">
                  <a:extLst>
                    <a:ext uri="{9D8B030D-6E8A-4147-A177-3AD203B41FA5}">
                      <a16:colId xmlns:a16="http://schemas.microsoft.com/office/drawing/2014/main" val="145119986"/>
                    </a:ext>
                  </a:extLst>
                </a:gridCol>
                <a:gridCol w="394224">
                  <a:extLst>
                    <a:ext uri="{9D8B030D-6E8A-4147-A177-3AD203B41FA5}">
                      <a16:colId xmlns:a16="http://schemas.microsoft.com/office/drawing/2014/main" val="3029749347"/>
                    </a:ext>
                  </a:extLst>
                </a:gridCol>
                <a:gridCol w="457200">
                  <a:extLst>
                    <a:ext uri="{9D8B030D-6E8A-4147-A177-3AD203B41FA5}">
                      <a16:colId xmlns:a16="http://schemas.microsoft.com/office/drawing/2014/main" val="948022760"/>
                    </a:ext>
                  </a:extLst>
                </a:gridCol>
                <a:gridCol w="381000">
                  <a:extLst>
                    <a:ext uri="{9D8B030D-6E8A-4147-A177-3AD203B41FA5}">
                      <a16:colId xmlns:a16="http://schemas.microsoft.com/office/drawing/2014/main" val="1543342895"/>
                    </a:ext>
                  </a:extLst>
                </a:gridCol>
                <a:gridCol w="533400">
                  <a:extLst>
                    <a:ext uri="{9D8B030D-6E8A-4147-A177-3AD203B41FA5}">
                      <a16:colId xmlns:a16="http://schemas.microsoft.com/office/drawing/2014/main" val="3821760127"/>
                    </a:ext>
                  </a:extLst>
                </a:gridCol>
                <a:gridCol w="533400">
                  <a:extLst>
                    <a:ext uri="{9D8B030D-6E8A-4147-A177-3AD203B41FA5}">
                      <a16:colId xmlns:a16="http://schemas.microsoft.com/office/drawing/2014/main" val="1625024730"/>
                    </a:ext>
                  </a:extLst>
                </a:gridCol>
                <a:gridCol w="381000">
                  <a:extLst>
                    <a:ext uri="{9D8B030D-6E8A-4147-A177-3AD203B41FA5}">
                      <a16:colId xmlns:a16="http://schemas.microsoft.com/office/drawing/2014/main" val="2849464904"/>
                    </a:ext>
                  </a:extLst>
                </a:gridCol>
                <a:gridCol w="381000">
                  <a:extLst>
                    <a:ext uri="{9D8B030D-6E8A-4147-A177-3AD203B41FA5}">
                      <a16:colId xmlns:a16="http://schemas.microsoft.com/office/drawing/2014/main" val="3784159027"/>
                    </a:ext>
                  </a:extLst>
                </a:gridCol>
                <a:gridCol w="609600">
                  <a:extLst>
                    <a:ext uri="{9D8B030D-6E8A-4147-A177-3AD203B41FA5}">
                      <a16:colId xmlns:a16="http://schemas.microsoft.com/office/drawing/2014/main" val="3327754882"/>
                    </a:ext>
                  </a:extLst>
                </a:gridCol>
                <a:gridCol w="1280551">
                  <a:extLst>
                    <a:ext uri="{9D8B030D-6E8A-4147-A177-3AD203B41FA5}">
                      <a16:colId xmlns:a16="http://schemas.microsoft.com/office/drawing/2014/main" val="309422106"/>
                    </a:ext>
                  </a:extLst>
                </a:gridCol>
                <a:gridCol w="436886">
                  <a:extLst>
                    <a:ext uri="{9D8B030D-6E8A-4147-A177-3AD203B41FA5}">
                      <a16:colId xmlns:a16="http://schemas.microsoft.com/office/drawing/2014/main" val="2746800865"/>
                    </a:ext>
                  </a:extLst>
                </a:gridCol>
                <a:gridCol w="1852449">
                  <a:extLst>
                    <a:ext uri="{9D8B030D-6E8A-4147-A177-3AD203B41FA5}">
                      <a16:colId xmlns:a16="http://schemas.microsoft.com/office/drawing/2014/main" val="664609411"/>
                    </a:ext>
                  </a:extLst>
                </a:gridCol>
                <a:gridCol w="1132938">
                  <a:extLst>
                    <a:ext uri="{9D8B030D-6E8A-4147-A177-3AD203B41FA5}">
                      <a16:colId xmlns:a16="http://schemas.microsoft.com/office/drawing/2014/main" val="1668201667"/>
                    </a:ext>
                  </a:extLst>
                </a:gridCol>
              </a:tblGrid>
              <a:tr h="354270">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TG</a:t>
                      </a:r>
                      <a:endParaRPr kumimoji="0" lang="en-US" sz="11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u="none" strike="noStrike" cap="none" normalizeH="0" baseline="0" dirty="0">
                          <a:ln>
                            <a:noFill/>
                          </a:ln>
                          <a:effectLst/>
                        </a:rPr>
                        <a:t>Published or Draft Baseline Documents</a:t>
                      </a:r>
                      <a:endParaRPr kumimoji="0" lang="en-US" sz="1600" b="1" i="0" u="none" strike="noStrike" cap="none" normalizeH="0" baseline="0" dirty="0">
                        <a:ln>
                          <a:noFill/>
                        </a:ln>
                        <a:solidFill>
                          <a:schemeClr val="tx1"/>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Times New Roman" pitchFamily="18" charset="0"/>
                      </a:endParaRPr>
                    </a:p>
                  </a:txBody>
                  <a:tcPr marR="0" marB="0" horzOverflow="overflow"/>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cap="none" normalizeH="0" baseline="0" dirty="0">
                        <a:ln>
                          <a:noFill/>
                        </a:ln>
                        <a:solidFill>
                          <a:schemeClr val="tx1"/>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Source</a:t>
                      </a:r>
                      <a:endParaRPr kumimoji="0" lang="en-US" sz="900" b="1" i="0" u="none" strike="noStrike" cap="none" normalizeH="0" baseline="0" dirty="0">
                        <a:ln>
                          <a:noFill/>
                        </a:ln>
                        <a:solidFill>
                          <a:schemeClr val="tx1"/>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MDR</a:t>
                      </a:r>
                      <a:endParaRPr kumimoji="0" lang="en-US" sz="9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Editor</a:t>
                      </a:r>
                      <a:endParaRPr kumimoji="0" lang="en-US" sz="9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Snapshot Date</a:t>
                      </a:r>
                      <a:endParaRPr kumimoji="0" lang="en-US" sz="9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557412"/>
                  </a:ext>
                </a:extLst>
              </a:tr>
              <a:tr h="455490">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Published</a:t>
                      </a:r>
                      <a:endParaRPr kumimoji="0" lang="en-US" sz="1100" b="1" i="0" u="none" strike="noStrike" cap="none" normalizeH="0" baseline="0" dirty="0">
                        <a:ln>
                          <a:noFill/>
                        </a:ln>
                        <a:solidFill>
                          <a:srgbClr val="00B050"/>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md</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ax</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ay</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ba</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az</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bb</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bc</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bd</a:t>
                      </a:r>
                      <a:r>
                        <a:rPr kumimoji="0" lang="en-US" sz="1100" u="none" strike="noStrike" cap="none" normalizeH="0" baseline="0" dirty="0">
                          <a:ln>
                            <a:noFill/>
                          </a:ln>
                          <a:effectLst/>
                        </a:rPr>
                        <a:t> </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accent4"/>
                          </a:solidFill>
                          <a:effectLst/>
                          <a:latin typeface="Times New Roman" pitchFamily="18" charset="0"/>
                        </a:rPr>
                        <a:t>be</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dirty="0"/>
                    </a:p>
                  </a:txBody>
                  <a:tcPr/>
                </a:tc>
                <a:extLst>
                  <a:ext uri="{0D108BD9-81ED-4DB2-BD59-A6C34878D82A}">
                    <a16:rowId xmlns:a16="http://schemas.microsoft.com/office/drawing/2014/main" val="1841105578"/>
                  </a:ext>
                </a:extLst>
              </a:tr>
              <a:tr h="4830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md</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lumMod val="95000"/>
                              <a:lumOff val="5000"/>
                            </a:schemeClr>
                          </a:solidFill>
                          <a:effectLst/>
                          <a:latin typeface="Times New Roman" pitchFamily="18" charset="0"/>
                        </a:rPr>
                        <a:t>Frame</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2060"/>
                          </a:solidFill>
                          <a:effectLst/>
                          <a:latin typeface="Times New Roman" pitchFamily="18" charset="0"/>
                        </a:rPr>
                        <a:t>Emily Qi,</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2060"/>
                          </a:solidFill>
                          <a:effectLst/>
                          <a:latin typeface="Times New Roman" pitchFamily="18" charset="0"/>
                        </a:rPr>
                        <a:t>Edward Au</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2-Nov</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2217997"/>
                  </a:ext>
                </a:extLst>
              </a:tr>
              <a:tr h="4830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ax</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8.0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err="1">
                          <a:solidFill>
                            <a:schemeClr val="tx1">
                              <a:lumMod val="95000"/>
                              <a:lumOff val="5000"/>
                            </a:schemeClr>
                          </a:solidFill>
                          <a:effectLst/>
                          <a:latin typeface="+mn-lt"/>
                          <a:ea typeface="+mn-ea"/>
                          <a:cs typeface="+mn-cs"/>
                        </a:rPr>
                        <a:t>Framemaker</a:t>
                      </a:r>
                      <a:r>
                        <a:rPr lang="en-US" sz="1400" kern="1200" dirty="0">
                          <a:solidFill>
                            <a:schemeClr val="tx1">
                              <a:lumMod val="95000"/>
                              <a:lumOff val="5000"/>
                            </a:schemeClr>
                          </a:solidFill>
                          <a:effectLst/>
                          <a:latin typeface="+mn-lt"/>
                          <a:ea typeface="+mn-ea"/>
                          <a:cs typeface="+mn-cs"/>
                        </a:rPr>
                        <a:t> 2020 release</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Robert Stacey</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cap="none" normalizeH="0" baseline="0" dirty="0">
                          <a:ln>
                            <a:noFill/>
                          </a:ln>
                          <a:solidFill>
                            <a:srgbClr val="FF0000"/>
                          </a:solidFill>
                          <a:effectLst/>
                          <a:latin typeface="Times New Roman" pitchFamily="18" charset="0"/>
                        </a:rPr>
                        <a:t>2-Nov</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400" b="0" i="0" u="none" strike="noStrike" cap="none" normalizeH="0" baseline="0" dirty="0">
                        <a:ln>
                          <a:noFill/>
                        </a:ln>
                        <a:solidFill>
                          <a:srgbClr val="FF0000"/>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3073376"/>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ay</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4.0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a:solidFill>
                            <a:schemeClr val="tx1">
                              <a:lumMod val="95000"/>
                              <a:lumOff val="5000"/>
                            </a:schemeClr>
                          </a:solidFill>
                          <a:effectLst/>
                          <a:latin typeface="+mn-lt"/>
                          <a:ea typeface="+mn-ea"/>
                          <a:cs typeface="+mn-cs"/>
                        </a:rPr>
                        <a:t>Word</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Carlos </a:t>
                      </a:r>
                      <a:r>
                        <a:rPr kumimoji="0" lang="en-US" sz="1600" b="0" i="0" u="none" strike="noStrike" cap="none" normalizeH="0" baseline="0" dirty="0" err="1">
                          <a:ln>
                            <a:noFill/>
                          </a:ln>
                          <a:solidFill>
                            <a:srgbClr val="002060"/>
                          </a:solidFill>
                          <a:effectLst/>
                          <a:latin typeface="Times New Roman" pitchFamily="18" charset="0"/>
                        </a:rPr>
                        <a:t>Cordeiro</a:t>
                      </a:r>
                      <a:endParaRPr kumimoji="0" lang="en-US" sz="1600" b="0" i="0" u="none" strike="noStrike" cap="none" normalizeH="0" baseline="0" dirty="0">
                        <a:ln>
                          <a:noFill/>
                        </a:ln>
                        <a:solidFill>
                          <a:srgbClr val="002060"/>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cap="none" normalizeH="0" baseline="0" dirty="0">
                          <a:ln>
                            <a:noFill/>
                          </a:ln>
                          <a:solidFill>
                            <a:srgbClr val="FF0000"/>
                          </a:solidFill>
                          <a:effectLst/>
                          <a:latin typeface="Times New Roman" pitchFamily="18" charset="0"/>
                        </a:rPr>
                        <a:t>2-Nov</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2362811"/>
                  </a:ext>
                </a:extLst>
              </a:tr>
              <a:tr h="5334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ba</a:t>
                      </a:r>
                      <a:endParaRPr kumimoji="0" lang="en-US" sz="1600" b="0"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4.0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accent2"/>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err="1">
                          <a:solidFill>
                            <a:schemeClr val="tx1">
                              <a:lumMod val="95000"/>
                              <a:lumOff val="5000"/>
                            </a:schemeClr>
                          </a:solidFill>
                          <a:effectLst/>
                          <a:latin typeface="+mn-lt"/>
                          <a:ea typeface="+mn-ea"/>
                          <a:cs typeface="+mn-cs"/>
                        </a:rPr>
                        <a:t>Framemaker</a:t>
                      </a:r>
                      <a:r>
                        <a:rPr lang="en-US" sz="1400" kern="1200" dirty="0">
                          <a:solidFill>
                            <a:schemeClr val="tx1">
                              <a:lumMod val="95000"/>
                              <a:lumOff val="5000"/>
                            </a:schemeClr>
                          </a:solidFill>
                          <a:effectLst/>
                          <a:latin typeface="+mn-lt"/>
                          <a:ea typeface="+mn-ea"/>
                          <a:cs typeface="+mn-cs"/>
                        </a:rPr>
                        <a:t> 2017 release</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Po-Kai Huang</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2-Nov</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2046837"/>
                  </a:ext>
                </a:extLst>
              </a:tr>
              <a:tr h="457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az</a:t>
                      </a:r>
                      <a:endParaRPr kumimoji="0" lang="en-US" sz="1600" b="0"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FF0000"/>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a:ln>
                            <a:noFill/>
                          </a:ln>
                          <a:solidFill>
                            <a:srgbClr val="FF0000"/>
                          </a:solidFill>
                          <a:effectLst/>
                          <a:latin typeface="+mn-lt"/>
                        </a:rPr>
                        <a:t>2.5</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a:solidFill>
                            <a:schemeClr val="tx1">
                              <a:lumMod val="95000"/>
                              <a:lumOff val="5000"/>
                            </a:schemeClr>
                          </a:solidFill>
                          <a:effectLst/>
                          <a:latin typeface="+mn-lt"/>
                          <a:ea typeface="+mn-ea"/>
                          <a:cs typeface="+mn-cs"/>
                        </a:rPr>
                        <a:t>Word</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2060"/>
                          </a:solidFill>
                        </a:rPr>
                        <a:t>No</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Chao Chun Wang, Roy Want</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12-Oct</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0612243"/>
                  </a:ext>
                </a:extLst>
              </a:tr>
              <a:tr h="41050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bb</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a:ln>
                            <a:noFill/>
                          </a:ln>
                          <a:solidFill>
                            <a:srgbClr val="FF0000"/>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a:ln>
                            <a:noFill/>
                          </a:ln>
                          <a:solidFill>
                            <a:schemeClr val="accent2"/>
                          </a:solidFill>
                          <a:effectLst/>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a:ln>
                            <a:noFill/>
                          </a:ln>
                          <a:solidFill>
                            <a:schemeClr val="accent2"/>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accent2"/>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a:ln>
                            <a:noFill/>
                          </a:ln>
                          <a:solidFill>
                            <a:schemeClr val="accent2"/>
                          </a:solidFill>
                          <a:effectLst/>
                          <a:latin typeface="+mn-lt"/>
                        </a:rPr>
                        <a:t>1.5</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cap="none" normalizeH="0" baseline="0" dirty="0">
                          <a:ln>
                            <a:noFill/>
                          </a:ln>
                          <a:solidFill>
                            <a:srgbClr val="FF0000"/>
                          </a:solidFill>
                          <a:effectLst/>
                          <a:latin typeface="+mn-lt"/>
                        </a:rPr>
                        <a:t>0.2</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lumMod val="95000"/>
                              <a:lumOff val="5000"/>
                            </a:schemeClr>
                          </a:solidFill>
                        </a:rPr>
                        <a:t>Word</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rgbClr val="002060"/>
                          </a:solidFill>
                          <a:effectLst/>
                          <a:latin typeface="Times New Roman" pitchFamily="18" charset="0"/>
                        </a:rPr>
                        <a:t>No</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rgbClr val="002060"/>
                          </a:solidFill>
                        </a:rPr>
                        <a:t>Volker </a:t>
                      </a:r>
                      <a:r>
                        <a:rPr lang="en-US" sz="1600" dirty="0" err="1">
                          <a:solidFill>
                            <a:srgbClr val="002060"/>
                          </a:solidFill>
                        </a:rPr>
                        <a:t>Jungnickel</a:t>
                      </a:r>
                      <a:r>
                        <a:rPr lang="en-US" sz="1600" dirty="0">
                          <a:solidFill>
                            <a:srgbClr val="002060"/>
                          </a:solidFill>
                        </a:rPr>
                        <a:t>, Harry </a:t>
                      </a:r>
                      <a:r>
                        <a:rPr lang="en-US" sz="1600" dirty="0" err="1">
                          <a:solidFill>
                            <a:srgbClr val="002060"/>
                          </a:solidFill>
                        </a:rPr>
                        <a:t>Bims</a:t>
                      </a:r>
                      <a:endParaRPr lang="en-US" sz="1600" dirty="0">
                        <a:solidFill>
                          <a:srgbClr val="002060"/>
                        </a:solidFill>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2-Nov</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8542191"/>
                  </a:ext>
                </a:extLst>
              </a:tr>
              <a:tr h="41050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bc</a:t>
                      </a:r>
                      <a:endParaRPr kumimoji="0" lang="en-US" sz="1600" b="0"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2"/>
                          </a:solidFill>
                          <a:latin typeface="+mn-lt"/>
                        </a:rPr>
                        <a:t>3.0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2"/>
                          </a:solidFill>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2"/>
                          </a:solidFill>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dirty="0">
                          <a:ln>
                            <a:noFill/>
                          </a:ln>
                          <a:solidFill>
                            <a:schemeClr val="accent2"/>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dirty="0">
                          <a:ln>
                            <a:noFill/>
                          </a:ln>
                          <a:solidFill>
                            <a:schemeClr val="accent2"/>
                          </a:solidFill>
                          <a:effectLst/>
                          <a:latin typeface="+mn-lt"/>
                        </a:rPr>
                        <a:t>1.5</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cap="none" normalizeH="0" baseline="0" dirty="0">
                          <a:ln>
                            <a:noFill/>
                          </a:ln>
                          <a:solidFill>
                            <a:srgbClr val="FF0000"/>
                          </a:solidFill>
                          <a:effectLst/>
                          <a:latin typeface="+mn-lt"/>
                        </a:rPr>
                        <a:t>0.3</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lumMod val="95000"/>
                              <a:lumOff val="5000"/>
                            </a:schemeClr>
                          </a:solidFill>
                          <a:effectLst/>
                          <a:latin typeface="Times New Roman" pitchFamily="18" charset="0"/>
                        </a:rPr>
                        <a:t>Word</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2060"/>
                          </a:solidFill>
                        </a:rPr>
                        <a:t>No</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2060"/>
                          </a:solidFill>
                          <a:effectLst/>
                          <a:latin typeface="Times New Roman" pitchFamily="18" charset="0"/>
                        </a:rPr>
                        <a:t>Carol Ansley</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2-Nov</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1138465"/>
                  </a:ext>
                </a:extLst>
              </a:tr>
              <a:tr h="410503">
                <a:tc>
                  <a:txBody>
                    <a:bodyPr/>
                    <a:lstStyle/>
                    <a:p>
                      <a:pPr algn="ctr"/>
                      <a:r>
                        <a:rPr lang="en-US" sz="1600" dirty="0" err="1">
                          <a:solidFill>
                            <a:schemeClr val="tx1"/>
                          </a:solidFill>
                        </a:rPr>
                        <a:t>bd</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chemeClr val="accent2"/>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err="1">
                          <a:solidFill>
                            <a:schemeClr val="tx1">
                              <a:lumMod val="95000"/>
                              <a:lumOff val="5000"/>
                            </a:schemeClr>
                          </a:solidFill>
                        </a:rPr>
                        <a:t>Framemaker</a:t>
                      </a:r>
                      <a:r>
                        <a:rPr lang="en-US" sz="1200" dirty="0">
                          <a:solidFill>
                            <a:schemeClr val="tx1">
                              <a:lumMod val="95000"/>
                              <a:lumOff val="5000"/>
                            </a:schemeClr>
                          </a:solidFill>
                        </a:rPr>
                        <a:t> 2019 release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a:solidFill>
                            <a:srgbClr val="002060"/>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err="1">
                          <a:solidFill>
                            <a:srgbClr val="002060"/>
                          </a:solidFill>
                        </a:rPr>
                        <a:t>Bahar</a:t>
                      </a:r>
                      <a:r>
                        <a:rPr lang="en-US" sz="1600" dirty="0">
                          <a:solidFill>
                            <a:srgbClr val="002060"/>
                          </a:solidFill>
                        </a:rPr>
                        <a:t> Sadeghi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8-Oct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66631"/>
                  </a:ext>
                </a:extLst>
              </a:tr>
              <a:tr h="410503">
                <a:tc>
                  <a:txBody>
                    <a:bodyPr/>
                    <a:lstStyle/>
                    <a:p>
                      <a:pPr algn="ctr"/>
                      <a:r>
                        <a:rPr lang="en-US" sz="1600" dirty="0">
                          <a:solidFill>
                            <a:schemeClr val="tx1"/>
                          </a:solidFill>
                        </a:rPr>
                        <a:t>be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B050"/>
                          </a:solidFill>
                        </a:rPr>
                        <a: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accent2"/>
                          </a:solidFill>
                          <a:latin typeface="+mn-lt"/>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accent2"/>
                          </a:solidFill>
                          <a:latin typeface="+mn-lt"/>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accent2"/>
                          </a:solidFill>
                          <a:latin typeface="+mn-lt"/>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accent2"/>
                          </a:solidFill>
                          <a:latin typeface="+mn-lt"/>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accent2"/>
                          </a:solidFill>
                          <a:latin typeface="+mn-lt"/>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accent2"/>
                          </a:solidFill>
                          <a:latin typeface="+mn-lt"/>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lumMod val="95000"/>
                              <a:lumOff val="5000"/>
                            </a:schemeClr>
                          </a:solidFill>
                        </a:rPr>
                        <a:t>Frame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a:solidFill>
                            <a:srgbClr val="002060"/>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rgbClr val="002060"/>
                          </a:solidFill>
                        </a:rPr>
                        <a:t>Edward 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1-Oct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8918916"/>
                  </a:ext>
                </a:extLst>
              </a:tr>
            </a:tbl>
          </a:graphicData>
        </a:graphic>
      </p:graphicFrame>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6" name="Date Placeholder 5"/>
          <p:cNvSpPr>
            <a:spLocks noGrp="1"/>
          </p:cNvSpPr>
          <p:nvPr>
            <p:ph type="dt" idx="15"/>
          </p:nvPr>
        </p:nvSpPr>
        <p:spPr/>
        <p:txBody>
          <a:bodyPr/>
          <a:lstStyle/>
          <a:p>
            <a:r>
              <a:rPr lang="en-US"/>
              <a:t>November 2020</a:t>
            </a:r>
            <a:endParaRPr lang="en-GB" dirty="0"/>
          </a:p>
        </p:txBody>
      </p:sp>
      <p:sp>
        <p:nvSpPr>
          <p:cNvPr id="7" name="Text Box 116"/>
          <p:cNvSpPr txBox="1">
            <a:spLocks noChangeArrowheads="1"/>
          </p:cNvSpPr>
          <p:nvPr/>
        </p:nvSpPr>
        <p:spPr bwMode="auto">
          <a:xfrm>
            <a:off x="9753600" y="670986"/>
            <a:ext cx="1295400" cy="646331"/>
          </a:xfrm>
          <a:prstGeom prst="rect">
            <a:avLst/>
          </a:prstGeom>
          <a:solidFill>
            <a:srgbClr val="92D050"/>
          </a:solidFill>
          <a:ln w="12700">
            <a:noFill/>
            <a:miter lim="800000"/>
            <a:headEnd type="none" w="sm" len="sm"/>
            <a:tailEnd type="none" w="sm" len="sm"/>
          </a:ln>
        </p:spPr>
        <p:txBody>
          <a:bodyPr>
            <a:spAutoFit/>
          </a:bodyPr>
          <a:lstStyle/>
          <a:p>
            <a:pPr algn="ctr"/>
            <a:r>
              <a:rPr lang="en-US" sz="1200" dirty="0"/>
              <a:t>Most current doc shaded green.</a:t>
            </a:r>
            <a:endParaRPr lang="en-US" sz="1200" b="1" dirty="0"/>
          </a:p>
        </p:txBody>
      </p:sp>
      <p:sp>
        <p:nvSpPr>
          <p:cNvPr id="8" name="Text Box 231"/>
          <p:cNvSpPr txBox="1">
            <a:spLocks noChangeArrowheads="1"/>
          </p:cNvSpPr>
          <p:nvPr/>
        </p:nvSpPr>
        <p:spPr bwMode="auto">
          <a:xfrm>
            <a:off x="687316" y="580101"/>
            <a:ext cx="1219200" cy="338554"/>
          </a:xfrm>
          <a:prstGeom prst="rect">
            <a:avLst/>
          </a:prstGeom>
          <a:noFill/>
          <a:ln w="9525">
            <a:noFill/>
            <a:miter lim="800000"/>
            <a:headEnd/>
            <a:tailEnd/>
          </a:ln>
        </p:spPr>
        <p:txBody>
          <a:bodyPr wrap="square">
            <a:spAutoFit/>
          </a:bodyPr>
          <a:lstStyle/>
          <a:p>
            <a:pPr eaLnBrk="1" hangingPunct="1">
              <a:spcBef>
                <a:spcPct val="50000"/>
              </a:spcBef>
            </a:pPr>
            <a:r>
              <a:rPr lang="en-US" sz="1600">
                <a:solidFill>
                  <a:srgbClr val="FF0000"/>
                </a:solidFill>
                <a:latin typeface="Arial" charset="0"/>
              </a:rPr>
              <a:t>Nov </a:t>
            </a:r>
            <a:r>
              <a:rPr lang="en-US" sz="1600" dirty="0">
                <a:solidFill>
                  <a:srgbClr val="FF0000"/>
                </a:solidFill>
                <a:latin typeface="Arial" charset="0"/>
              </a:rPr>
              <a:t>2020</a:t>
            </a:r>
            <a:endParaRPr lang="en-US" sz="1800" dirty="0">
              <a:solidFill>
                <a:srgbClr val="FF0000"/>
              </a:solidFill>
              <a:latin typeface="Arial" charset="0"/>
            </a:endParaRPr>
          </a:p>
        </p:txBody>
      </p:sp>
      <p:sp>
        <p:nvSpPr>
          <p:cNvPr id="9" name="Text Box 116"/>
          <p:cNvSpPr txBox="1">
            <a:spLocks noChangeArrowheads="1"/>
          </p:cNvSpPr>
          <p:nvPr/>
        </p:nvSpPr>
        <p:spPr bwMode="auto">
          <a:xfrm>
            <a:off x="687316" y="761104"/>
            <a:ext cx="1676400" cy="461665"/>
          </a:xfrm>
          <a:prstGeom prst="rect">
            <a:avLst/>
          </a:prstGeom>
          <a:noFill/>
          <a:ln w="12700">
            <a:noFill/>
            <a:miter lim="800000"/>
            <a:headEnd type="none" w="sm" len="sm"/>
            <a:tailEnd type="none" w="sm" len="sm"/>
          </a:ln>
        </p:spPr>
        <p:txBody>
          <a:bodyPr>
            <a:spAutoFit/>
          </a:bodyPr>
          <a:lstStyle/>
          <a:p>
            <a:r>
              <a:rPr lang="en-US" sz="1200" dirty="0">
                <a:solidFill>
                  <a:srgbClr val="FF0000"/>
                </a:solidFill>
              </a:rPr>
              <a:t>Changes from  last report shown in </a:t>
            </a:r>
            <a:r>
              <a:rPr lang="en-US" sz="1200" b="1" dirty="0">
                <a:solidFill>
                  <a:srgbClr val="FF0000"/>
                </a:solidFill>
              </a:rPr>
              <a:t>red.</a:t>
            </a:r>
          </a:p>
        </p:txBody>
      </p:sp>
    </p:spTree>
    <p:extLst>
      <p:ext uri="{BB962C8B-B14F-4D97-AF65-F5344CB8AC3E}">
        <p14:creationId xmlns:p14="http://schemas.microsoft.com/office/powerpoint/2010/main" val="3884957953"/>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755FF"/>
      </a:hlink>
      <a:folHlink>
        <a:srgbClr val="858585"/>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 (1)</Template>
  <TotalTime>10448</TotalTime>
  <Words>1561</Words>
  <Application>Microsoft Office PowerPoint</Application>
  <PresentationFormat>Widescreen</PresentationFormat>
  <Paragraphs>274</Paragraphs>
  <Slides>9</Slides>
  <Notes>8</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3" baseType="lpstr">
      <vt:lpstr>Arial</vt:lpstr>
      <vt:lpstr>Times New Roman</vt:lpstr>
      <vt:lpstr>Office Theme</vt:lpstr>
      <vt:lpstr>Document</vt:lpstr>
      <vt:lpstr>802.11 WG Editor’s Meeting (Nov 2020)</vt:lpstr>
      <vt:lpstr>Volunteer Editor Contacts</vt:lpstr>
      <vt:lpstr>Nov 2nd roundtable status report</vt:lpstr>
      <vt:lpstr>802.11 Style Guide</vt:lpstr>
      <vt:lpstr>REVmd Practice (1)</vt:lpstr>
      <vt:lpstr>REVmd Practice (2)</vt:lpstr>
      <vt:lpstr>MIB Style, Visio and Frame Practices</vt:lpstr>
      <vt:lpstr>Editor Amendment Ordering</vt:lpstr>
      <vt:lpstr>Draft Development Snapshot</vt:lpstr>
    </vt:vector>
  </TitlesOfParts>
  <Company>Cisco Systems,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Peter Ecclesine (pecclesi)</dc:creator>
  <cp:keywords>CTPClassification=CTP_NT</cp:keywords>
  <cp:lastModifiedBy>Peter Ecclesine (pecclesi)</cp:lastModifiedBy>
  <cp:revision>354</cp:revision>
  <cp:lastPrinted>1601-01-01T00:00:00Z</cp:lastPrinted>
  <dcterms:created xsi:type="dcterms:W3CDTF">2018-01-07T18:30:13Z</dcterms:created>
  <dcterms:modified xsi:type="dcterms:W3CDTF">2020-11-09T16:02:03Z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aac88202-5e9b-4871-89ab-389b8f17b9bc</vt:lpwstr>
  </property>
  <property fmtid="{D5CDD505-2E9C-101B-9397-08002B2CF9AE}" pid="3" name="CTP_TimeStamp">
    <vt:lpwstr>2020-01-17 00:36:12Z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