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35"/>
  </p:notesMasterIdLst>
  <p:handoutMasterIdLst>
    <p:handoutMasterId r:id="rId36"/>
  </p:handoutMasterIdLst>
  <p:sldIdLst>
    <p:sldId id="256" r:id="rId5"/>
    <p:sldId id="257" r:id="rId6"/>
    <p:sldId id="265" r:id="rId7"/>
    <p:sldId id="396" r:id="rId8"/>
    <p:sldId id="393" r:id="rId9"/>
    <p:sldId id="394" r:id="rId10"/>
    <p:sldId id="368" r:id="rId11"/>
    <p:sldId id="268" r:id="rId12"/>
    <p:sldId id="280" r:id="rId13"/>
    <p:sldId id="372" r:id="rId14"/>
    <p:sldId id="367" r:id="rId15"/>
    <p:sldId id="371" r:id="rId16"/>
    <p:sldId id="370" r:id="rId17"/>
    <p:sldId id="395" r:id="rId18"/>
    <p:sldId id="384" r:id="rId19"/>
    <p:sldId id="375" r:id="rId20"/>
    <p:sldId id="397" r:id="rId21"/>
    <p:sldId id="398" r:id="rId22"/>
    <p:sldId id="382" r:id="rId23"/>
    <p:sldId id="380" r:id="rId24"/>
    <p:sldId id="401" r:id="rId25"/>
    <p:sldId id="402" r:id="rId26"/>
    <p:sldId id="404" r:id="rId27"/>
    <p:sldId id="383" r:id="rId28"/>
    <p:sldId id="403" r:id="rId29"/>
    <p:sldId id="406" r:id="rId30"/>
    <p:sldId id="399" r:id="rId31"/>
    <p:sldId id="381" r:id="rId32"/>
    <p:sldId id="400" r:id="rId33"/>
    <p:sldId id="274" r:id="rId34"/>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seph Levy" initials="JL" lastIdx="1" clrIdx="0">
    <p:extLst>
      <p:ext uri="{19B8F6BF-5375-455C-9EA6-DF929625EA0E}">
        <p15:presenceInfo xmlns:p15="http://schemas.microsoft.com/office/powerpoint/2012/main" userId="S::Joseph.Levy@InterDigital.com::3766db8f-7892-44ce-ae9b-8fce39950ac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A12037-A25C-4268-B690-654BB6C08626}" v="3" dt="2020-11-05T01:45:36.8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89" autoAdjust="0"/>
    <p:restoredTop sz="94660"/>
  </p:normalViewPr>
  <p:slideViewPr>
    <p:cSldViewPr>
      <p:cViewPr varScale="1">
        <p:scale>
          <a:sx n="63" d="100"/>
          <a:sy n="63" d="100"/>
        </p:scale>
        <p:origin x="84" y="244"/>
      </p:cViewPr>
      <p:guideLst>
        <p:guide orient="horz" pos="2160"/>
        <p:guide pos="3840"/>
      </p:guideLst>
    </p:cSldViewPr>
  </p:slideViewPr>
  <p:outlineViewPr>
    <p:cViewPr varScale="1">
      <p:scale>
        <a:sx n="170" d="200"/>
        <a:sy n="170" d="200"/>
      </p:scale>
      <p:origin x="-780" y="-84"/>
    </p:cViewPr>
  </p:outlineViewPr>
  <p:notesTextViewPr>
    <p:cViewPr>
      <p:scale>
        <a:sx n="3" d="2"/>
        <a:sy n="3" d="2"/>
      </p:scale>
      <p:origin x="0" y="0"/>
    </p:cViewPr>
  </p:notesTextViewPr>
  <p:notesViewPr>
    <p:cSldViewPr>
      <p:cViewPr varScale="1">
        <p:scale>
          <a:sx n="60" d="100"/>
          <a:sy n="60" d="100"/>
        </p:scale>
        <p:origin x="2970"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43"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eph Levy" userId="3766db8f-7892-44ce-ae9b-8fce39950acf" providerId="ADAL" clId="{A1A12037-A25C-4268-B690-654BB6C08626}"/>
    <pc:docChg chg="custSel addSld delSld modSld sldOrd modMainMaster">
      <pc:chgData name="Joseph Levy" userId="3766db8f-7892-44ce-ae9b-8fce39950acf" providerId="ADAL" clId="{A1A12037-A25C-4268-B690-654BB6C08626}" dt="2020-11-05T03:06:53.712" v="545"/>
      <pc:docMkLst>
        <pc:docMk/>
      </pc:docMkLst>
      <pc:sldChg chg="modSp mod">
        <pc:chgData name="Joseph Levy" userId="3766db8f-7892-44ce-ae9b-8fce39950acf" providerId="ADAL" clId="{A1A12037-A25C-4268-B690-654BB6C08626}" dt="2020-11-05T01:51:06.682" v="541" actId="20577"/>
        <pc:sldMkLst>
          <pc:docMk/>
          <pc:sldMk cId="884494122" sldId="274"/>
        </pc:sldMkLst>
        <pc:spChg chg="mod">
          <ac:chgData name="Joseph Levy" userId="3766db8f-7892-44ce-ae9b-8fce39950acf" providerId="ADAL" clId="{A1A12037-A25C-4268-B690-654BB6C08626}" dt="2020-11-05T01:51:06.682" v="541" actId="20577"/>
          <ac:spMkLst>
            <pc:docMk/>
            <pc:sldMk cId="884494122" sldId="274"/>
            <ac:spMk id="37891" creationId="{00000000-0000-0000-0000-000000000000}"/>
          </ac:spMkLst>
        </pc:spChg>
      </pc:sldChg>
      <pc:sldChg chg="modSp mod">
        <pc:chgData name="Joseph Levy" userId="3766db8f-7892-44ce-ae9b-8fce39950acf" providerId="ADAL" clId="{A1A12037-A25C-4268-B690-654BB6C08626}" dt="2020-11-05T00:24:59.842" v="37" actId="20577"/>
        <pc:sldMkLst>
          <pc:docMk/>
          <pc:sldMk cId="2970816093" sldId="375"/>
        </pc:sldMkLst>
        <pc:spChg chg="mod">
          <ac:chgData name="Joseph Levy" userId="3766db8f-7892-44ce-ae9b-8fce39950acf" providerId="ADAL" clId="{A1A12037-A25C-4268-B690-654BB6C08626}" dt="2020-11-05T00:24:59.842" v="37" actId="20577"/>
          <ac:spMkLst>
            <pc:docMk/>
            <pc:sldMk cId="2970816093" sldId="375"/>
            <ac:spMk id="3" creationId="{9766BE4C-2322-4A3C-BDBA-57505F725ECF}"/>
          </ac:spMkLst>
        </pc:spChg>
      </pc:sldChg>
      <pc:sldChg chg="del">
        <pc:chgData name="Joseph Levy" userId="3766db8f-7892-44ce-ae9b-8fce39950acf" providerId="ADAL" clId="{A1A12037-A25C-4268-B690-654BB6C08626}" dt="2020-11-05T02:56:23.437" v="543" actId="47"/>
        <pc:sldMkLst>
          <pc:docMk/>
          <pc:sldMk cId="2663949626" sldId="379"/>
        </pc:sldMkLst>
      </pc:sldChg>
      <pc:sldChg chg="modSp mod">
        <pc:chgData name="Joseph Levy" userId="3766db8f-7892-44ce-ae9b-8fce39950acf" providerId="ADAL" clId="{A1A12037-A25C-4268-B690-654BB6C08626}" dt="2020-11-05T00:33:46.877" v="85" actId="20577"/>
        <pc:sldMkLst>
          <pc:docMk/>
          <pc:sldMk cId="353442742" sldId="397"/>
        </pc:sldMkLst>
        <pc:spChg chg="mod">
          <ac:chgData name="Joseph Levy" userId="3766db8f-7892-44ce-ae9b-8fce39950acf" providerId="ADAL" clId="{A1A12037-A25C-4268-B690-654BB6C08626}" dt="2020-11-05T00:33:46.877" v="85" actId="20577"/>
          <ac:spMkLst>
            <pc:docMk/>
            <pc:sldMk cId="353442742" sldId="397"/>
            <ac:spMk id="3" creationId="{9766BE4C-2322-4A3C-BDBA-57505F725ECF}"/>
          </ac:spMkLst>
        </pc:spChg>
      </pc:sldChg>
      <pc:sldChg chg="modSp mod">
        <pc:chgData name="Joseph Levy" userId="3766db8f-7892-44ce-ae9b-8fce39950acf" providerId="ADAL" clId="{A1A12037-A25C-4268-B690-654BB6C08626}" dt="2020-11-05T00:40:00.670" v="155" actId="20577"/>
        <pc:sldMkLst>
          <pc:docMk/>
          <pc:sldMk cId="1257470459" sldId="398"/>
        </pc:sldMkLst>
        <pc:spChg chg="mod">
          <ac:chgData name="Joseph Levy" userId="3766db8f-7892-44ce-ae9b-8fce39950acf" providerId="ADAL" clId="{A1A12037-A25C-4268-B690-654BB6C08626}" dt="2020-11-05T00:40:00.670" v="155" actId="20577"/>
          <ac:spMkLst>
            <pc:docMk/>
            <pc:sldMk cId="1257470459" sldId="398"/>
            <ac:spMk id="3" creationId="{9766BE4C-2322-4A3C-BDBA-57505F725ECF}"/>
          </ac:spMkLst>
        </pc:spChg>
      </pc:sldChg>
      <pc:sldChg chg="modSp mod">
        <pc:chgData name="Joseph Levy" userId="3766db8f-7892-44ce-ae9b-8fce39950acf" providerId="ADAL" clId="{A1A12037-A25C-4268-B690-654BB6C08626}" dt="2020-11-05T00:45:48.373" v="158" actId="13926"/>
        <pc:sldMkLst>
          <pc:docMk/>
          <pc:sldMk cId="1763740386" sldId="402"/>
        </pc:sldMkLst>
        <pc:spChg chg="mod">
          <ac:chgData name="Joseph Levy" userId="3766db8f-7892-44ce-ae9b-8fce39950acf" providerId="ADAL" clId="{A1A12037-A25C-4268-B690-654BB6C08626}" dt="2020-11-05T00:45:48.373" v="158" actId="13926"/>
          <ac:spMkLst>
            <pc:docMk/>
            <pc:sldMk cId="1763740386" sldId="402"/>
            <ac:spMk id="7" creationId="{77079490-6F0A-4B13-AEDC-AB9D1F2452C2}"/>
          </ac:spMkLst>
        </pc:spChg>
      </pc:sldChg>
      <pc:sldChg chg="modSp mod">
        <pc:chgData name="Joseph Levy" userId="3766db8f-7892-44ce-ae9b-8fce39950acf" providerId="ADAL" clId="{A1A12037-A25C-4268-B690-654BB6C08626}" dt="2020-11-05T01:09:11.050" v="422" actId="20577"/>
        <pc:sldMkLst>
          <pc:docMk/>
          <pc:sldMk cId="2987115779" sldId="403"/>
        </pc:sldMkLst>
        <pc:spChg chg="mod">
          <ac:chgData name="Joseph Levy" userId="3766db8f-7892-44ce-ae9b-8fce39950acf" providerId="ADAL" clId="{A1A12037-A25C-4268-B690-654BB6C08626}" dt="2020-11-05T01:09:11.050" v="422" actId="20577"/>
          <ac:spMkLst>
            <pc:docMk/>
            <pc:sldMk cId="2987115779" sldId="403"/>
            <ac:spMk id="3" creationId="{BB8B399A-62DD-4825-ACB0-C1D6B23BBE60}"/>
          </ac:spMkLst>
        </pc:spChg>
      </pc:sldChg>
      <pc:sldChg chg="modSp add mod ord">
        <pc:chgData name="Joseph Levy" userId="3766db8f-7892-44ce-ae9b-8fce39950acf" providerId="ADAL" clId="{A1A12037-A25C-4268-B690-654BB6C08626}" dt="2020-11-05T03:06:53.712" v="545"/>
        <pc:sldMkLst>
          <pc:docMk/>
          <pc:sldMk cId="2295722316" sldId="404"/>
        </pc:sldMkLst>
        <pc:spChg chg="mod">
          <ac:chgData name="Joseph Levy" userId="3766db8f-7892-44ce-ae9b-8fce39950acf" providerId="ADAL" clId="{A1A12037-A25C-4268-B690-654BB6C08626}" dt="2020-11-05T00:58:25.319" v="310" actId="20577"/>
          <ac:spMkLst>
            <pc:docMk/>
            <pc:sldMk cId="2295722316" sldId="404"/>
            <ac:spMk id="3" creationId="{9766BE4C-2322-4A3C-BDBA-57505F725ECF}"/>
          </ac:spMkLst>
        </pc:spChg>
      </pc:sldChg>
      <pc:sldChg chg="new del">
        <pc:chgData name="Joseph Levy" userId="3766db8f-7892-44ce-ae9b-8fce39950acf" providerId="ADAL" clId="{A1A12037-A25C-4268-B690-654BB6C08626}" dt="2020-11-05T01:09:37.383" v="425" actId="47"/>
        <pc:sldMkLst>
          <pc:docMk/>
          <pc:sldMk cId="2585680332" sldId="405"/>
        </pc:sldMkLst>
      </pc:sldChg>
      <pc:sldChg chg="modSp add mod">
        <pc:chgData name="Joseph Levy" userId="3766db8f-7892-44ce-ae9b-8fce39950acf" providerId="ADAL" clId="{A1A12037-A25C-4268-B690-654BB6C08626}" dt="2020-11-05T01:17:37.098" v="526" actId="20577"/>
        <pc:sldMkLst>
          <pc:docMk/>
          <pc:sldMk cId="3127344555" sldId="406"/>
        </pc:sldMkLst>
        <pc:spChg chg="mod">
          <ac:chgData name="Joseph Levy" userId="3766db8f-7892-44ce-ae9b-8fce39950acf" providerId="ADAL" clId="{A1A12037-A25C-4268-B690-654BB6C08626}" dt="2020-11-05T01:17:37.098" v="526" actId="20577"/>
          <ac:spMkLst>
            <pc:docMk/>
            <pc:sldMk cId="3127344555" sldId="406"/>
            <ac:spMk id="3" creationId="{9766BE4C-2322-4A3C-BDBA-57505F725ECF}"/>
          </ac:spMkLst>
        </pc:spChg>
      </pc:sldChg>
      <pc:sldChg chg="add del">
        <pc:chgData name="Joseph Levy" userId="3766db8f-7892-44ce-ae9b-8fce39950acf" providerId="ADAL" clId="{A1A12037-A25C-4268-B690-654BB6C08626}" dt="2020-11-05T02:56:05.208" v="542" actId="2696"/>
        <pc:sldMkLst>
          <pc:docMk/>
          <pc:sldMk cId="2159131489" sldId="407"/>
        </pc:sldMkLst>
      </pc:sldChg>
      <pc:sldMasterChg chg="modSp mod">
        <pc:chgData name="Joseph Levy" userId="3766db8f-7892-44ce-ae9b-8fce39950acf" providerId="ADAL" clId="{A1A12037-A25C-4268-B690-654BB6C08626}" dt="2020-11-05T00:52:24.264" v="268" actId="6549"/>
        <pc:sldMasterMkLst>
          <pc:docMk/>
          <pc:sldMasterMk cId="0" sldId="2147483648"/>
        </pc:sldMasterMkLst>
        <pc:spChg chg="mod">
          <ac:chgData name="Joseph Levy" userId="3766db8f-7892-44ce-ae9b-8fce39950acf" providerId="ADAL" clId="{A1A12037-A25C-4268-B690-654BB6C08626}" dt="2020-11-05T00:52:24.264" v="268" actId="6549"/>
          <ac:spMkLst>
            <pc:docMk/>
            <pc:sldMasterMk cId="0" sldId="2147483648"/>
            <ac:spMk id="10" creationId="{00000000-0000-0000-0000-000000000000}"/>
          </ac:spMkLst>
        </pc:spChg>
      </pc:sldMaster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11/4/2020</a:t>
            </a:fld>
            <a:endParaRPr lang="en-US" dirty="0"/>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dirty="0"/>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dirty="0"/>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dirty="0"/>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dirty="0"/>
              <a:t>Page </a:t>
            </a:r>
            <a:fld id="{47A7FEEB-9CD2-43FE-843C-C5350BEACB45}" type="slidenum">
              <a:rPr lang="en-US"/>
              <a:pPr/>
              <a:t>‹#›</a:t>
            </a:fld>
            <a:endParaRPr lang="en-US" dirty="0"/>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dirty="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dirty="0"/>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dirty="0"/>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dirty="0"/>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CA5AFF69-4AEE-4693-9CD6-98E2EBC076EC}" type="slidenum">
              <a:rPr lang="en-US"/>
              <a:pPr/>
              <a:t>2</a:t>
            </a:fld>
            <a:endParaRPr lang="en-US" dirty="0"/>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dirty="0"/>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xfrm>
            <a:off x="384175" y="701675"/>
            <a:ext cx="6165850" cy="3468688"/>
          </a:xfrm>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12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802.11-16/1093r2</a:t>
            </a:r>
          </a:p>
        </p:txBody>
      </p:sp>
      <p:sp>
        <p:nvSpPr>
          <p:cNvPr id="112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2009</a:t>
            </a:r>
          </a:p>
        </p:txBody>
      </p:sp>
      <p:sp>
        <p:nvSpPr>
          <p:cNvPr id="11270"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6DCF333B-947A-4500-AB79-A2728DBCF767}" type="slidenum">
              <a:rPr lang="en-US" altLang="en-US" smtClean="0"/>
              <a:pPr>
                <a:spcBef>
                  <a:spcPct val="0"/>
                </a:spcBef>
              </a:pPr>
              <a:t>3</a:t>
            </a:fld>
            <a:endParaRPr lang="en-US" altLang="en-US" dirty="0"/>
          </a:p>
        </p:txBody>
      </p:sp>
    </p:spTree>
    <p:extLst>
      <p:ext uri="{BB962C8B-B14F-4D97-AF65-F5344CB8AC3E}">
        <p14:creationId xmlns:p14="http://schemas.microsoft.com/office/powerpoint/2010/main" val="3077302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802.11-16/1093r2</a:t>
            </a:r>
          </a:p>
        </p:txBody>
      </p:sp>
      <p:sp>
        <p:nvSpPr>
          <p:cNvPr id="1331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1331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F76AD833-F326-48D3-A662-B127F7E4458F}" type="slidenum">
              <a:rPr lang="en-US" altLang="en-US" smtClean="0"/>
              <a:pPr>
                <a:spcBef>
                  <a:spcPct val="0"/>
                </a:spcBef>
              </a:pPr>
              <a:t>5</a:t>
            </a:fld>
            <a:endParaRPr lang="en-US" altLang="en-US" dirty="0"/>
          </a:p>
        </p:txBody>
      </p:sp>
      <p:sp>
        <p:nvSpPr>
          <p:cNvPr id="13317" name="Rectangle 2"/>
          <p:cNvSpPr>
            <a:spLocks noGrp="1" noRot="1" noChangeAspect="1" noChangeArrowheads="1" noTextEdit="1"/>
          </p:cNvSpPr>
          <p:nvPr>
            <p:ph type="sldImg"/>
          </p:nvPr>
        </p:nvSpPr>
        <p:spPr>
          <a:xfrm>
            <a:off x="382588" y="700088"/>
            <a:ext cx="6172200" cy="3471862"/>
          </a:xfrm>
          <a:ln/>
        </p:spPr>
      </p:sp>
      <p:sp>
        <p:nvSpPr>
          <p:cNvPr id="13318"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876386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802.11-16/1093r2</a:t>
            </a:r>
          </a:p>
        </p:txBody>
      </p:sp>
      <p:sp>
        <p:nvSpPr>
          <p:cNvPr id="1331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1331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F76AD833-F326-48D3-A662-B127F7E4458F}" type="slidenum">
              <a:rPr lang="en-US" altLang="en-US" smtClean="0"/>
              <a:pPr>
                <a:spcBef>
                  <a:spcPct val="0"/>
                </a:spcBef>
              </a:pPr>
              <a:t>6</a:t>
            </a:fld>
            <a:endParaRPr lang="en-US" altLang="en-US" dirty="0"/>
          </a:p>
        </p:txBody>
      </p:sp>
      <p:sp>
        <p:nvSpPr>
          <p:cNvPr id="13317" name="Rectangle 2"/>
          <p:cNvSpPr>
            <a:spLocks noGrp="1" noRot="1" noChangeAspect="1" noChangeArrowheads="1" noTextEdit="1"/>
          </p:cNvSpPr>
          <p:nvPr>
            <p:ph type="sldImg"/>
          </p:nvPr>
        </p:nvSpPr>
        <p:spPr>
          <a:xfrm>
            <a:off x="382588" y="700088"/>
            <a:ext cx="6172200" cy="3471862"/>
          </a:xfrm>
          <a:ln/>
        </p:spPr>
      </p:sp>
      <p:sp>
        <p:nvSpPr>
          <p:cNvPr id="13318"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374407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2013</a:t>
            </a:r>
            <a:endParaRPr lang="en-GB" altLang="en-US" sz="1400" dirty="0"/>
          </a:p>
        </p:txBody>
      </p:sp>
      <p:sp>
        <p:nvSpPr>
          <p:cNvPr id="16387" name="Rectangle 2"/>
          <p:cNvSpPr>
            <a:spLocks noGrp="1" noChangeArrowheads="1"/>
          </p:cNvSpPr>
          <p:nvPr>
            <p:ph type="hdr" sz="quarter"/>
          </p:nvPr>
        </p:nvSpPr>
        <p:spPr>
          <a:xfrm>
            <a:off x="5513388" y="120650"/>
            <a:ext cx="641350" cy="21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dirty="0"/>
              <a:t>doc.: IEEE 802.11-16/1093r2</a:t>
            </a:r>
          </a:p>
        </p:txBody>
      </p:sp>
      <p:sp>
        <p:nvSpPr>
          <p:cNvPr id="16388" name="Rectangle 3"/>
          <p:cNvSpPr txBox="1">
            <a:spLocks noGrp="1" noChangeArrowheads="1"/>
          </p:cNvSpPr>
          <p:nvPr/>
        </p:nvSpPr>
        <p:spPr bwMode="auto">
          <a:xfrm>
            <a:off x="641350" y="120650"/>
            <a:ext cx="8270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b="1" dirty="0"/>
              <a:t>September 2012</a:t>
            </a:r>
          </a:p>
        </p:txBody>
      </p:sp>
      <p:sp>
        <p:nvSpPr>
          <p:cNvPr id="16389" name="Rectangle 6"/>
          <p:cNvSpPr>
            <a:spLocks noGrp="1" noChangeArrowheads="1"/>
          </p:cNvSpPr>
          <p:nvPr>
            <p:ph type="ftr" sz="quarter" idx="4"/>
          </p:nvPr>
        </p:nvSpPr>
        <p:spPr>
          <a:xfrm>
            <a:off x="5230813" y="9615488"/>
            <a:ext cx="923925" cy="1825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8788" defTabSz="933450">
              <a:spcBef>
                <a:spcPct val="30000"/>
              </a:spcBef>
              <a:defRPr sz="1200">
                <a:solidFill>
                  <a:schemeClr val="tx1"/>
                </a:solidFill>
                <a:latin typeface="Times New Roman" panose="02020603050405020304" pitchFamily="18" charset="0"/>
              </a:defRPr>
            </a:lvl5pPr>
            <a:lvl6pPr marL="915988"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3188"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30388"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7588"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GB" altLang="en-US" dirty="0"/>
              <a:t>Clint Chaplin, Chair (Samsung)</a:t>
            </a:r>
          </a:p>
        </p:txBody>
      </p:sp>
      <p:sp>
        <p:nvSpPr>
          <p:cNvPr id="163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dirty="0"/>
              <a:t>Page </a:t>
            </a:r>
            <a:fld id="{9EFE332B-4021-47BB-B2B7-CB32DEB01A9B}" type="slidenum">
              <a:rPr lang="en-GB" altLang="en-US" smtClean="0"/>
              <a:pPr>
                <a:spcBef>
                  <a:spcPct val="0"/>
                </a:spcBef>
              </a:pPr>
              <a:t>8</a:t>
            </a:fld>
            <a:endParaRPr lang="en-GB" altLang="en-US" dirty="0"/>
          </a:p>
        </p:txBody>
      </p:sp>
      <p:sp>
        <p:nvSpPr>
          <p:cNvPr id="16391" name="Rectangle 2"/>
          <p:cNvSpPr>
            <a:spLocks noGrp="1" noRot="1" noChangeAspect="1" noChangeArrowheads="1" noTextEdit="1"/>
          </p:cNvSpPr>
          <p:nvPr>
            <p:ph type="sldImg"/>
          </p:nvPr>
        </p:nvSpPr>
        <p:spPr>
          <a:xfrm>
            <a:off x="87313" y="744538"/>
            <a:ext cx="6621462" cy="3725862"/>
          </a:xfrm>
          <a:ln/>
        </p:spPr>
      </p:sp>
      <p:sp>
        <p:nvSpPr>
          <p:cNvPr id="16392" name="Rectangle 3"/>
          <p:cNvSpPr>
            <a:spLocks noGrp="1" noChangeArrowheads="1"/>
          </p:cNvSpPr>
          <p:nvPr>
            <p:ph type="body" idx="1"/>
          </p:nvPr>
        </p:nvSpPr>
        <p:spPr>
          <a:xfrm>
            <a:off x="679450" y="4718050"/>
            <a:ext cx="5435600"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704240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xfrm>
            <a:off x="384175" y="701675"/>
            <a:ext cx="6165850" cy="3468688"/>
          </a:xfrm>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891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802.11-16/1093r2</a:t>
            </a:r>
          </a:p>
        </p:txBody>
      </p:sp>
      <p:sp>
        <p:nvSpPr>
          <p:cNvPr id="3891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August, 17 2016</a:t>
            </a:r>
          </a:p>
        </p:txBody>
      </p:sp>
      <p:sp>
        <p:nvSpPr>
          <p:cNvPr id="3891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Joseph Levy (InterDigital)</a:t>
            </a:r>
          </a:p>
        </p:txBody>
      </p:sp>
      <p:sp>
        <p:nvSpPr>
          <p:cNvPr id="3891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1A0F9B1D-73C6-47E5-9FB5-FE6C23108F33}" type="slidenum">
              <a:rPr lang="en-US" altLang="en-US" smtClean="0"/>
              <a:pPr>
                <a:spcBef>
                  <a:spcPct val="0"/>
                </a:spcBef>
              </a:pPr>
              <a:t>30</a:t>
            </a:fld>
            <a:endParaRPr lang="en-US" altLang="en-US" dirty="0"/>
          </a:p>
        </p:txBody>
      </p:sp>
    </p:spTree>
    <p:extLst>
      <p:ext uri="{BB962C8B-B14F-4D97-AF65-F5344CB8AC3E}">
        <p14:creationId xmlns:p14="http://schemas.microsoft.com/office/powerpoint/2010/main" val="2682586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a:t>November 2020</a:t>
            </a:r>
            <a:endParaRPr lang="en-GB" dirty="0"/>
          </a:p>
        </p:txBody>
      </p:sp>
      <p:sp>
        <p:nvSpPr>
          <p:cNvPr id="5" name="Footer Placeholder 4"/>
          <p:cNvSpPr>
            <a:spLocks noGrp="1"/>
          </p:cNvSpPr>
          <p:nvPr>
            <p:ph type="ftr" idx="11"/>
          </p:nvPr>
        </p:nvSpPr>
        <p:spPr/>
        <p:txBody>
          <a:bodyPr/>
          <a:lstStyle>
            <a:lvl1pPr>
              <a:defRPr/>
            </a:lvl1pPr>
          </a:lstStyle>
          <a:p>
            <a:r>
              <a:rPr lang="en-GB" dirty="0"/>
              <a:t>Joseph Levy (InterDigital)</a:t>
            </a:r>
          </a:p>
        </p:txBody>
      </p:sp>
      <p:sp>
        <p:nvSpPr>
          <p:cNvPr id="6" name="Slide Number Placeholder 5"/>
          <p:cNvSpPr>
            <a:spLocks noGrp="1"/>
          </p:cNvSpPr>
          <p:nvPr>
            <p:ph type="sldNum" idx="12"/>
          </p:nvPr>
        </p:nvSpPr>
        <p:spPr/>
        <p:txBody>
          <a:bodyPr/>
          <a:lstStyle>
            <a:lvl1pPr>
              <a:defRPr/>
            </a:lvl1pPr>
          </a:lstStyle>
          <a:p>
            <a:r>
              <a:rPr lang="en-GB" dirty="0"/>
              <a:t>Slide </a:t>
            </a:r>
            <a:fld id="{DE40C9FC-4879-4F20-9ECA-A574A90476B7}" type="slidenum">
              <a:rPr lang="en-GB"/>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Joseph Levy (InterDigital)</a:t>
            </a:r>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November 2020</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idx="10"/>
          </p:nvPr>
        </p:nvSpPr>
        <p:spPr/>
        <p:txBody>
          <a:bodyPr/>
          <a:lstStyle>
            <a:lvl1pPr>
              <a:defRPr/>
            </a:lvl1pPr>
          </a:lstStyle>
          <a:p>
            <a:r>
              <a:rPr lang="en-US" dirty="0"/>
              <a:t>November 2020</a:t>
            </a:r>
            <a:endParaRPr lang="en-GB" dirty="0"/>
          </a:p>
        </p:txBody>
      </p:sp>
      <p:sp>
        <p:nvSpPr>
          <p:cNvPr id="5" name="Footer Placeholder 4"/>
          <p:cNvSpPr>
            <a:spLocks noGrp="1"/>
          </p:cNvSpPr>
          <p:nvPr>
            <p:ph type="ftr" idx="11"/>
          </p:nvPr>
        </p:nvSpPr>
        <p:spPr/>
        <p:txBody>
          <a:bodyPr/>
          <a:lstStyle>
            <a:lvl1pPr>
              <a:defRPr/>
            </a:lvl1pPr>
          </a:lstStyle>
          <a:p>
            <a:r>
              <a:rPr lang="en-GB" dirty="0"/>
              <a:t>Joseph Levy (InterDigital)</a:t>
            </a:r>
          </a:p>
        </p:txBody>
      </p:sp>
      <p:sp>
        <p:nvSpPr>
          <p:cNvPr id="6" name="Slide Number Placeholder 5"/>
          <p:cNvSpPr>
            <a:spLocks noGrp="1"/>
          </p:cNvSpPr>
          <p:nvPr>
            <p:ph type="sldNum" idx="12"/>
          </p:nvPr>
        </p:nvSpPr>
        <p:spPr/>
        <p:txBody>
          <a:bodyPr/>
          <a:lstStyle>
            <a:lvl1pPr>
              <a:defRPr/>
            </a:lvl1pPr>
          </a:lstStyle>
          <a:p>
            <a:r>
              <a:rPr lang="en-GB" dirty="0"/>
              <a:t>Slide </a:t>
            </a:r>
            <a:fld id="{3ABCC52B-A3F7-440B-BBF2-55191E6E7773}" type="slidenum">
              <a:rPr lang="en-GB"/>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dirty="0"/>
              <a:t>November 2020</a:t>
            </a:r>
            <a:endParaRPr lang="en-GB" dirty="0"/>
          </a:p>
        </p:txBody>
      </p:sp>
      <p:sp>
        <p:nvSpPr>
          <p:cNvPr id="6" name="Footer Placeholder 5"/>
          <p:cNvSpPr>
            <a:spLocks noGrp="1"/>
          </p:cNvSpPr>
          <p:nvPr>
            <p:ph type="ftr" idx="11"/>
          </p:nvPr>
        </p:nvSpPr>
        <p:spPr/>
        <p:txBody>
          <a:bodyPr/>
          <a:lstStyle>
            <a:lvl1pPr>
              <a:defRPr/>
            </a:lvl1pPr>
          </a:lstStyle>
          <a:p>
            <a:r>
              <a:rPr lang="en-GB" dirty="0"/>
              <a:t>Joseph Levy (InterDigital)</a:t>
            </a:r>
          </a:p>
        </p:txBody>
      </p:sp>
      <p:sp>
        <p:nvSpPr>
          <p:cNvPr id="7" name="Slide Number Placeholder 6"/>
          <p:cNvSpPr>
            <a:spLocks noGrp="1"/>
          </p:cNvSpPr>
          <p:nvPr>
            <p:ph type="sldNum" idx="12"/>
          </p:nvPr>
        </p:nvSpPr>
        <p:spPr/>
        <p:txBody>
          <a:bodyPr/>
          <a:lstStyle>
            <a:lvl1pPr>
              <a:defRPr/>
            </a:lvl1pPr>
          </a:lstStyle>
          <a:p>
            <a:r>
              <a:rPr lang="en-GB" dirty="0"/>
              <a:t>Slide </a:t>
            </a:r>
            <a:fld id="{1CD163DD-D5E7-41DA-95F2-71530C24F8C3}" type="slidenum">
              <a:rPr lang="en-GB"/>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dirty="0"/>
              <a:t>November 2020</a:t>
            </a:r>
            <a:endParaRPr lang="en-GB"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dirty="0"/>
              <a:t>Joseph Levy (InterDigital)</a:t>
            </a:r>
          </a:p>
        </p:txBody>
      </p:sp>
      <p:sp>
        <p:nvSpPr>
          <p:cNvPr id="9" name="Slide Number Placeholder 8"/>
          <p:cNvSpPr>
            <a:spLocks noGrp="1"/>
          </p:cNvSpPr>
          <p:nvPr>
            <p:ph type="sldNum" idx="12"/>
          </p:nvPr>
        </p:nvSpPr>
        <p:spPr/>
        <p:txBody>
          <a:bodyPr/>
          <a:lstStyle>
            <a:lvl1pPr>
              <a:defRPr/>
            </a:lvl1pPr>
          </a:lstStyle>
          <a:p>
            <a:r>
              <a:rPr lang="en-GB" dirty="0"/>
              <a:t>Slide </a:t>
            </a:r>
            <a:fld id="{69B99EC4-A1FB-4C79-B9A5-C1FFD5A90380}" type="slidenum">
              <a:rPr lang="en-GB"/>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dirty="0"/>
              <a:t>November 2020</a:t>
            </a:r>
            <a:endParaRPr lang="en-GB" dirty="0"/>
          </a:p>
        </p:txBody>
      </p:sp>
      <p:sp>
        <p:nvSpPr>
          <p:cNvPr id="4" name="Footer Placeholder 3"/>
          <p:cNvSpPr>
            <a:spLocks noGrp="1"/>
          </p:cNvSpPr>
          <p:nvPr>
            <p:ph type="ftr" idx="11"/>
          </p:nvPr>
        </p:nvSpPr>
        <p:spPr/>
        <p:txBody>
          <a:bodyPr/>
          <a:lstStyle>
            <a:lvl1pPr>
              <a:defRPr/>
            </a:lvl1pPr>
          </a:lstStyle>
          <a:p>
            <a:r>
              <a:rPr lang="en-GB" dirty="0"/>
              <a:t>Joseph Levy (InterDigital)</a:t>
            </a:r>
          </a:p>
        </p:txBody>
      </p:sp>
      <p:sp>
        <p:nvSpPr>
          <p:cNvPr id="5" name="Slide Number Placeholder 4"/>
          <p:cNvSpPr>
            <a:spLocks noGrp="1"/>
          </p:cNvSpPr>
          <p:nvPr>
            <p:ph type="sldNum" idx="12"/>
          </p:nvPr>
        </p:nvSpPr>
        <p:spPr/>
        <p:txBody>
          <a:bodyPr/>
          <a:lstStyle>
            <a:lvl1pPr>
              <a:defRPr/>
            </a:lvl1pPr>
          </a:lstStyle>
          <a:p>
            <a:r>
              <a:rPr lang="en-GB" dirty="0"/>
              <a:t>Slide </a:t>
            </a:r>
            <a:fld id="{06B781AF-4CCF-49B0-A572-DE54FBE5D942}" type="slidenum">
              <a:rPr lang="en-GB"/>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dirty="0"/>
              <a:t>November 2020</a:t>
            </a:r>
            <a:endParaRPr lang="en-GB" dirty="0"/>
          </a:p>
        </p:txBody>
      </p:sp>
      <p:sp>
        <p:nvSpPr>
          <p:cNvPr id="3" name="Footer Placeholder 2"/>
          <p:cNvSpPr>
            <a:spLocks noGrp="1"/>
          </p:cNvSpPr>
          <p:nvPr>
            <p:ph type="ftr" idx="11"/>
          </p:nvPr>
        </p:nvSpPr>
        <p:spPr/>
        <p:txBody>
          <a:bodyPr/>
          <a:lstStyle>
            <a:lvl1pPr>
              <a:defRPr/>
            </a:lvl1pPr>
          </a:lstStyle>
          <a:p>
            <a:r>
              <a:rPr lang="en-GB" dirty="0"/>
              <a:t>Joseph Levy (InterDigital)</a:t>
            </a:r>
          </a:p>
        </p:txBody>
      </p:sp>
      <p:sp>
        <p:nvSpPr>
          <p:cNvPr id="4" name="Slide Number Placeholder 3"/>
          <p:cNvSpPr>
            <a:spLocks noGrp="1"/>
          </p:cNvSpPr>
          <p:nvPr>
            <p:ph type="sldNum" idx="12"/>
          </p:nvPr>
        </p:nvSpPr>
        <p:spPr/>
        <p:txBody>
          <a:bodyPr/>
          <a:lstStyle>
            <a:lvl1pPr>
              <a:defRPr/>
            </a:lvl1pPr>
          </a:lstStyle>
          <a:p>
            <a:r>
              <a:rPr lang="en-GB" dirty="0"/>
              <a:t>Slide </a:t>
            </a:r>
            <a:fld id="{F5D8E26B-7BCF-4D25-9C89-0168A6618F18}" type="slidenum">
              <a:rPr lang="en-GB"/>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dirty="0"/>
              <a:t>November 2020</a:t>
            </a:r>
            <a:endParaRPr lang="en-GB" dirty="0"/>
          </a:p>
        </p:txBody>
      </p:sp>
      <p:sp>
        <p:nvSpPr>
          <p:cNvPr id="5" name="Footer Placeholder 4"/>
          <p:cNvSpPr>
            <a:spLocks noGrp="1"/>
          </p:cNvSpPr>
          <p:nvPr>
            <p:ph type="ftr" idx="11"/>
          </p:nvPr>
        </p:nvSpPr>
        <p:spPr/>
        <p:txBody>
          <a:bodyPr/>
          <a:lstStyle>
            <a:lvl1pPr>
              <a:defRPr/>
            </a:lvl1pPr>
          </a:lstStyle>
          <a:p>
            <a:r>
              <a:rPr lang="en-GB" dirty="0"/>
              <a:t>Joseph Levy (InterDigital)</a:t>
            </a:r>
          </a:p>
        </p:txBody>
      </p:sp>
      <p:sp>
        <p:nvSpPr>
          <p:cNvPr id="6" name="Slide Number Placeholder 5"/>
          <p:cNvSpPr>
            <a:spLocks noGrp="1"/>
          </p:cNvSpPr>
          <p:nvPr>
            <p:ph type="sldNum" idx="12"/>
          </p:nvPr>
        </p:nvSpPr>
        <p:spPr/>
        <p:txBody>
          <a:bodyPr/>
          <a:lstStyle>
            <a:lvl1pPr>
              <a:defRPr/>
            </a:lvl1pPr>
          </a:lstStyle>
          <a:p>
            <a:r>
              <a:rPr lang="en-GB" dirty="0"/>
              <a:t>Slide </a:t>
            </a:r>
            <a:fld id="{6B5E41C2-EF12-4EF2-8280-F2B4208277C2}" type="slidenum">
              <a:rPr lang="en-GB"/>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dirty="0"/>
              <a:t>November 2020</a:t>
            </a:r>
            <a:endParaRPr lang="en-GB" dirty="0"/>
          </a:p>
        </p:txBody>
      </p:sp>
      <p:sp>
        <p:nvSpPr>
          <p:cNvPr id="5" name="Footer Placeholder 4"/>
          <p:cNvSpPr>
            <a:spLocks noGrp="1"/>
          </p:cNvSpPr>
          <p:nvPr>
            <p:ph type="ftr" idx="11"/>
          </p:nvPr>
        </p:nvSpPr>
        <p:spPr/>
        <p:txBody>
          <a:bodyPr/>
          <a:lstStyle>
            <a:lvl1pPr>
              <a:defRPr/>
            </a:lvl1pPr>
          </a:lstStyle>
          <a:p>
            <a:r>
              <a:rPr lang="en-GB" dirty="0"/>
              <a:t>Joseph Levy (InterDigital)</a:t>
            </a:r>
          </a:p>
        </p:txBody>
      </p:sp>
      <p:sp>
        <p:nvSpPr>
          <p:cNvPr id="6" name="Slide Number Placeholder 5"/>
          <p:cNvSpPr>
            <a:spLocks noGrp="1"/>
          </p:cNvSpPr>
          <p:nvPr>
            <p:ph type="sldNum" idx="12"/>
          </p:nvPr>
        </p:nvSpPr>
        <p:spPr/>
        <p:txBody>
          <a:bodyPr/>
          <a:lstStyle>
            <a:lvl1pPr>
              <a:defRPr/>
            </a:lvl1pPr>
          </a:lstStyle>
          <a:p>
            <a:r>
              <a:rPr lang="en-GB" dirty="0"/>
              <a:t>Slide </a:t>
            </a:r>
            <a:fld id="{9B0D65C8-A0CA-4DDA-83BB-897866218593}" type="slidenum">
              <a:rPr lang="en-GB"/>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November 2020</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Joseph Levy (InterDigital)</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Slide </a:t>
            </a:r>
            <a:fld id="{D09C756B-EB39-4236-ADBB-73052B179AE4}" type="slidenum">
              <a:rPr lang="en-GB"/>
              <a:pPr/>
              <a:t>‹#›</a:t>
            </a:fld>
            <a:endParaRPr lang="en-GB" dirty="0"/>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dirty="0"/>
          </a:p>
        </p:txBody>
      </p:sp>
      <p:sp>
        <p:nvSpPr>
          <p:cNvPr id="1031" name="Rectangle 7"/>
          <p:cNvSpPr>
            <a:spLocks noChangeArrowheads="1"/>
          </p:cNvSpPr>
          <p:nvPr/>
        </p:nvSpPr>
        <p:spPr bwMode="auto">
          <a:xfrm>
            <a:off x="912284" y="6475413"/>
            <a:ext cx="479298"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Agenda</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dirty="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802.11-20/1602r5</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hyperlink" Target="https://mentor.ieee.org/802.11/dcn/20/11-20-1567-00-AANI-aani-sc-teleconference-1-oct-2020-meeting-minutes.docx" TargetMode="External"/><Relationship Id="rId7" Type="http://schemas.openxmlformats.org/officeDocument/2006/relationships/hyperlink" Target="https://mentor.ieee.org/802.11/dcn/20/11-20-1748-00-AANI-aani-sc-teleconference-27-oct-2020-meeting-minutes.docx" TargetMode="External"/><Relationship Id="rId2" Type="http://schemas.openxmlformats.org/officeDocument/2006/relationships/hyperlink" Target="https://mentor.ieee.org/802.11/dcn/20/11-20-1512-01-AANI-aani-sc-teleconference-15-sep-2020-meeting-minutes.docx" TargetMode="External"/><Relationship Id="rId1" Type="http://schemas.openxmlformats.org/officeDocument/2006/relationships/slideLayout" Target="../slideLayouts/slideLayout2.xml"/><Relationship Id="rId6" Type="http://schemas.openxmlformats.org/officeDocument/2006/relationships/hyperlink" Target="https://mentor.ieee.org/802.11/dcn/20/11-20-1689-00-AANI-aani-sc-teleconference-20-oct-2020-meeting-minutes.docx" TargetMode="External"/><Relationship Id="rId5" Type="http://schemas.openxmlformats.org/officeDocument/2006/relationships/hyperlink" Target="https://mentor.ieee.org/802.11/dcn/20/11-20-1668-00-AANI-aani-sc-teleconference-13-oct-2020-meeting-minutes.docx" TargetMode="External"/><Relationship Id="rId4" Type="http://schemas.openxmlformats.org/officeDocument/2006/relationships/hyperlink" Target="https://mentor.ieee.org/802.11/dcn/20/11-20-1600-01-AANI-aani-sc-teleconference-6-oct-2020-meeting-minutes.docx"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mentor.ieee.org/802.11/dcn/20/11-20-0580-00-AANI-consideration-of-interworking-between-3gpp-5g-core-and-ieee-802-11.pptx" TargetMode="External"/><Relationship Id="rId3" Type="http://schemas.openxmlformats.org/officeDocument/2006/relationships/hyperlink" Target="https://mentor.ieee.org/802.11/dcn/19/11-19-1529-01-AANI-objective-and-scope-of-technical-report-on-interworking-between-5g-core-network-and-wlan.docx" TargetMode="External"/><Relationship Id="rId7" Type="http://schemas.openxmlformats.org/officeDocument/2006/relationships/hyperlink" Target="https://mentor.ieee.org/802.11/dcn/20/11-20-0013-01-AANI-draft-technical-report-on-interworking-between-3gpp-5g-network-wlan.docx" TargetMode="External"/><Relationship Id="rId2" Type="http://schemas.openxmlformats.org/officeDocument/2006/relationships/hyperlink" Target="https://mentor.ieee.org/802.11/dcn/19/11-19-1160-01-AANI-proposal-on-interworking-between-ieee-802-11-wlan-and-3gpp-5g-core-network.pptx" TargetMode="External"/><Relationship Id="rId1" Type="http://schemas.openxmlformats.org/officeDocument/2006/relationships/slideLayout" Target="../slideLayouts/slideLayout2.xml"/><Relationship Id="rId6" Type="http://schemas.openxmlformats.org/officeDocument/2006/relationships/hyperlink" Target="https://mentor.ieee.org/802.11/dcn/20/11-20-0013-00-AANI-draft-technical-report-on-interworking-between-3gpp-5g-network-wlan.docx" TargetMode="External"/><Relationship Id="rId11" Type="http://schemas.openxmlformats.org/officeDocument/2006/relationships/hyperlink" Target="https://mentor.ieee.org/802.11/dcn/20/11-20-1031-02-AANI-11-20-0013-00-aani-draft-technical-report-on-interworking-between-3gpp-5g-network-wlan-intel-comments.docx" TargetMode="External"/><Relationship Id="rId5" Type="http://schemas.openxmlformats.org/officeDocument/2006/relationships/hyperlink" Target="https://mentor.ieee.org/802.11/dcn/19/11-19-1843-00-AANI-initial-technical-draft-report-on-interworking-between-3gpp-5g-network-and-wlan.docx" TargetMode="External"/><Relationship Id="rId10" Type="http://schemas.openxmlformats.org/officeDocument/2006/relationships/hyperlink" Target="https://mentor.ieee.org/802.11/dcn/20/11-20-0013-03-AANI-draft-technical-report-on-interworking-between-3gpp-5g-network-wlan.docx" TargetMode="External"/><Relationship Id="rId4" Type="http://schemas.openxmlformats.org/officeDocument/2006/relationships/hyperlink" Target="https://mentor.ieee.org/802.11/dcn/19/11-19-2046-00-AANI-the-initial-technical-draft-report-on-interworking-between-3gpp-5g-network-network.pptx" TargetMode="External"/><Relationship Id="rId9" Type="http://schemas.openxmlformats.org/officeDocument/2006/relationships/hyperlink" Target="https://mentor.ieee.org/802.11/dcn/20/11-20-0013-02-AANI-draft-technical-report-on-interworking-between-3gpp-5g-network-wlan.docx"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mentor.ieee.org/802.11/dcn/20/11-20-1376-00-AANI-technical-report-on-interworking-between-3gpp-5g-system-and-wlan.docx" TargetMode="External"/><Relationship Id="rId3" Type="http://schemas.openxmlformats.org/officeDocument/2006/relationships/hyperlink" Target="https://mentor.ieee.org/802.11/dcn/20/11-20-0013-05-AANI-draft-technical-report-on-interworking-between-3gpp-5g-network-wlan.docx" TargetMode="External"/><Relationship Id="rId7" Type="http://schemas.openxmlformats.org/officeDocument/2006/relationships/hyperlink" Target="https://mentor.ieee.org/802.11/dcn/20/11-20-1356-00-AANI-proposed-comment-resolution-for-cid-10-11-12-105-on-comment-collection-sheet-11-20-1262r2.docx" TargetMode="External"/><Relationship Id="rId2" Type="http://schemas.openxmlformats.org/officeDocument/2006/relationships/hyperlink" Target="https://mentor.ieee.org/802.11/dcn/20/11-20-0013-04-AANI-draft-technical-report-on-interworking-between-3gpp-5g-network-wlan.docx" TargetMode="External"/><Relationship Id="rId1" Type="http://schemas.openxmlformats.org/officeDocument/2006/relationships/slideLayout" Target="../slideLayouts/slideLayout2.xml"/><Relationship Id="rId6" Type="http://schemas.openxmlformats.org/officeDocument/2006/relationships/hyperlink" Target="https://mentor.ieee.org/802.11/dcn/20/11-20-0013-05-AANI-draft-technical-report-on-interworking-between-3gpp-5g-network-wlan.pdf" TargetMode="External"/><Relationship Id="rId11" Type="http://schemas.openxmlformats.org/officeDocument/2006/relationships/hyperlink" Target="https://mentor.ieee.org/802.11/dcn/20/11-20-1601" TargetMode="External"/><Relationship Id="rId5" Type="http://schemas.openxmlformats.org/officeDocument/2006/relationships/hyperlink" Target="https://mentor.ieee.org/802.11/dcn/20/11-20-1262-03-AANI-cc32-aani-report-comments.xlsx" TargetMode="External"/><Relationship Id="rId10" Type="http://schemas.openxmlformats.org/officeDocument/2006/relationships/hyperlink" Target="https://mentor.ieee.org/802.11/dcn/20/11-20-1567-AANI-aani-sc-teleconference-1-oct-2020-meeting-minutes.docx" TargetMode="External"/><Relationship Id="rId4" Type="http://schemas.openxmlformats.org/officeDocument/2006/relationships/hyperlink" Target="https://mentor.ieee.org/802.11/dcn/20/11-20-1262-02-AANI-cc32-aani-report-comments.xlsx" TargetMode="External"/><Relationship Id="rId9" Type="http://schemas.openxmlformats.org/officeDocument/2006/relationships/hyperlink" Target="https://mentor.ieee.org/802.11/dcn/20/11-20-1512-01-AANI-aani-sc-teleconference-15-sep-2020-meeting-minutes.docx"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mentor.ieee.org/802.11/dcn/20/11-20-1262-05-AANI-cc32-aani-report-comments.xlsx" TargetMode="External"/><Relationship Id="rId2" Type="http://schemas.openxmlformats.org/officeDocument/2006/relationships/hyperlink" Target="https://mentor.ieee.org/802.11/dcn/20/11-20-1262-00-AANI-cc32-aani-report-comments.xls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mentor.ieee.org/802.11/dcn/20/11-20-1645-01-AANI-the-original-figures-in-the-draft-technical-report-on-interworking-between-3gpp-5g-network-and-wlan.pptx" TargetMode="External"/><Relationship Id="rId2" Type="http://schemas.openxmlformats.org/officeDocument/2006/relationships/hyperlink" Target="https://mentor.ieee.org/802.11/dcn/20/11-20-0013-07-AANI-draft-technical-report-on-interworking-between-3gpp-5g-network-wlan.doc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hyperlink" Target="https://mentor.ieee.org/802.11/dcn/20/11-20-1550-00-AANI-proposed-comment-resolution-regarding-cid-96-104-91-19-98-8-5-10-105-11-12-in-comment-collection-sheet-11-20-1262r2.docx"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tandards.ieee.org/faqs/affiliationFAQ.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tandards.ieee.org/board/pat/pat-slideset.ppt" TargetMode="External"/><Relationship Id="rId5" Type="http://schemas.openxmlformats.org/officeDocument/2006/relationships/hyperlink" Target="http://www.ieee.org/web/membership/ethics/code_ethics.html" TargetMode="External"/><Relationship Id="rId4" Type="http://schemas.openxmlformats.org/officeDocument/2006/relationships/hyperlink" Target="http://standards.ieee.org/resources/antitrust-guidelines.pdf"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dirty="0"/>
              <a:t>AANI SC Teleconference Agenda</a:t>
            </a:r>
            <a:endParaRPr lang="en-GB" dirty="0"/>
          </a:p>
        </p:txBody>
      </p:sp>
      <p:sp>
        <p:nvSpPr>
          <p:cNvPr id="3074" name="Rectangle 2"/>
          <p:cNvSpPr>
            <a:spLocks noGrp="1" noChangeArrowheads="1"/>
          </p:cNvSpPr>
          <p:nvPr>
            <p:ph idx="1"/>
          </p:nvPr>
        </p:nvSpPr>
        <p:spPr>
          <a:xfrm>
            <a:off x="838200" y="1675607"/>
            <a:ext cx="10361084" cy="380999"/>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2020-11-04</a:t>
            </a:r>
          </a:p>
        </p:txBody>
      </p:sp>
      <p:sp>
        <p:nvSpPr>
          <p:cNvPr id="7" name="Footer Placeholder 4"/>
          <p:cNvSpPr>
            <a:spLocks noGrp="1"/>
          </p:cNvSpPr>
          <p:nvPr>
            <p:ph type="ftr" idx="14"/>
          </p:nvPr>
        </p:nvSpPr>
        <p:spPr/>
        <p:txBody>
          <a:bodyPr/>
          <a:lstStyle/>
          <a:p>
            <a:r>
              <a:rPr lang="en-GB" dirty="0"/>
              <a:t>Joseph Levy (InterDigital)</a:t>
            </a:r>
          </a:p>
        </p:txBody>
      </p:sp>
      <p:sp>
        <p:nvSpPr>
          <p:cNvPr id="6" name="Date Placeholder 3"/>
          <p:cNvSpPr>
            <a:spLocks noGrp="1"/>
          </p:cNvSpPr>
          <p:nvPr>
            <p:ph type="dt" idx="15"/>
          </p:nvPr>
        </p:nvSpPr>
        <p:spPr/>
        <p:txBody>
          <a:bodyPr/>
          <a:lstStyle/>
          <a:p>
            <a:r>
              <a:rPr lang="en-US" dirty="0"/>
              <a:t>November 2020</a:t>
            </a:r>
            <a:endParaRPr lang="en-GB" dirty="0"/>
          </a:p>
        </p:txBody>
      </p:sp>
      <p:sp>
        <p:nvSpPr>
          <p:cNvPr id="3076" name="Rectangle 4"/>
          <p:cNvSpPr>
            <a:spLocks noChangeArrowheads="1"/>
          </p:cNvSpPr>
          <p:nvPr/>
        </p:nvSpPr>
        <p:spPr bwMode="auto">
          <a:xfrm>
            <a:off x="533400" y="2004219"/>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graphicFrame>
        <p:nvGraphicFramePr>
          <p:cNvPr id="9" name="Object 3"/>
          <p:cNvGraphicFramePr>
            <a:graphicFrameLocks noChangeAspect="1"/>
          </p:cNvGraphicFramePr>
          <p:nvPr>
            <p:extLst>
              <p:ext uri="{D42A27DB-BD31-4B8C-83A1-F6EECF244321}">
                <p14:modId xmlns:p14="http://schemas.microsoft.com/office/powerpoint/2010/main" val="3090695682"/>
              </p:ext>
            </p:extLst>
          </p:nvPr>
        </p:nvGraphicFramePr>
        <p:xfrm>
          <a:off x="458788" y="2493963"/>
          <a:ext cx="11339512" cy="3913187"/>
        </p:xfrm>
        <a:graphic>
          <a:graphicData uri="http://schemas.openxmlformats.org/presentationml/2006/ole">
            <mc:AlternateContent xmlns:mc="http://schemas.openxmlformats.org/markup-compatibility/2006">
              <mc:Choice xmlns:v="urn:schemas-microsoft-com:vml" Requires="v">
                <p:oleObj spid="_x0000_s1026" name="Document" r:id="rId4" imgW="8249760" imgH="2855880" progId="Word.Document.8">
                  <p:embed/>
                </p:oleObj>
              </mc:Choice>
              <mc:Fallback>
                <p:oleObj name="Document" r:id="rId4" imgW="8249760" imgH="2855880" progId="Word.Document.8">
                  <p:embed/>
                  <p:pic>
                    <p:nvPicPr>
                      <p:cNvPr id="9" name="Object 3"/>
                      <p:cNvPicPr>
                        <a:picLocks noChangeAspect="1" noChangeArrowheads="1"/>
                      </p:cNvPicPr>
                      <p:nvPr/>
                    </p:nvPicPr>
                    <p:blipFill>
                      <a:blip r:embed="rId5"/>
                      <a:srcRect/>
                      <a:stretch>
                        <a:fillRect/>
                      </a:stretch>
                    </p:blipFill>
                    <p:spPr bwMode="auto">
                      <a:xfrm>
                        <a:off x="458788" y="2493963"/>
                        <a:ext cx="11339512" cy="3913187"/>
                      </a:xfrm>
                      <a:prstGeom prst="rect">
                        <a:avLst/>
                      </a:prstGeom>
                      <a:noFill/>
                    </p:spPr>
                  </p:pic>
                </p:oleObj>
              </mc:Fallback>
            </mc:AlternateContent>
          </a:graphicData>
        </a:graphic>
      </p:graphicFrame>
      <p:sp>
        <p:nvSpPr>
          <p:cNvPr id="2" name="Slide Number Placeholder 1"/>
          <p:cNvSpPr>
            <a:spLocks noGrp="1"/>
          </p:cNvSpPr>
          <p:nvPr>
            <p:ph type="sldNum" idx="12"/>
          </p:nvPr>
        </p:nvSpPr>
        <p:spPr/>
        <p:txBody>
          <a:bodyPr/>
          <a:lstStyle/>
          <a:p>
            <a:r>
              <a:rPr lang="en-GB" dirty="0"/>
              <a:t>Slide </a:t>
            </a:r>
            <a:fld id="{440F5867-744E-4AA6-B0ED-4C44D2DFBB7B}" type="slidenum">
              <a:rPr lang="en-GB" smtClean="0"/>
              <a:pPr/>
              <a:t>1</a:t>
            </a:fld>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FDA46-819B-4603-9268-8B595B5526B0}"/>
              </a:ext>
            </a:extLst>
          </p:cNvPr>
          <p:cNvSpPr>
            <a:spLocks noGrp="1"/>
          </p:cNvSpPr>
          <p:nvPr>
            <p:ph type="title"/>
          </p:nvPr>
        </p:nvSpPr>
        <p:spPr>
          <a:xfrm>
            <a:off x="914401" y="685801"/>
            <a:ext cx="10361084" cy="533399"/>
          </a:xfrm>
        </p:spPr>
        <p:txBody>
          <a:bodyPr/>
          <a:lstStyle/>
          <a:p>
            <a:r>
              <a:rPr lang="en-US" altLang="en-US" dirty="0"/>
              <a:t>Approval of Minutes</a:t>
            </a:r>
            <a:endParaRPr lang="en-US" dirty="0"/>
          </a:p>
        </p:txBody>
      </p:sp>
      <p:sp>
        <p:nvSpPr>
          <p:cNvPr id="3" name="Content Placeholder 2">
            <a:extLst>
              <a:ext uri="{FF2B5EF4-FFF2-40B4-BE49-F238E27FC236}">
                <a16:creationId xmlns:a16="http://schemas.microsoft.com/office/drawing/2014/main" id="{FBED7279-1AEF-4601-9E91-E8A0F406CE2C}"/>
              </a:ext>
            </a:extLst>
          </p:cNvPr>
          <p:cNvSpPr>
            <a:spLocks noGrp="1"/>
          </p:cNvSpPr>
          <p:nvPr>
            <p:ph idx="1"/>
          </p:nvPr>
        </p:nvSpPr>
        <p:spPr>
          <a:xfrm>
            <a:off x="914401" y="1219200"/>
            <a:ext cx="10361084" cy="5305425"/>
          </a:xfrm>
        </p:spPr>
        <p:txBody>
          <a:bodyPr/>
          <a:lstStyle/>
          <a:p>
            <a:r>
              <a:rPr lang="en-US" altLang="en-US" dirty="0"/>
              <a:t>Minutes from the 15 September 2020 </a:t>
            </a:r>
            <a:r>
              <a:rPr lang="en-US" dirty="0"/>
              <a:t>Telecon (802.11 September Interim)</a:t>
            </a:r>
            <a:r>
              <a:rPr lang="en-US" altLang="en-US" dirty="0"/>
              <a:t>:</a:t>
            </a:r>
            <a:br>
              <a:rPr lang="en-US" altLang="en-US" dirty="0"/>
            </a:br>
            <a:r>
              <a:rPr lang="en-US" altLang="en-US" dirty="0">
                <a:hlinkClick r:id="rId2"/>
              </a:rPr>
              <a:t>11-20/1512r1</a:t>
            </a:r>
            <a:r>
              <a:rPr lang="en-US" altLang="en-US" dirty="0"/>
              <a:t> </a:t>
            </a:r>
          </a:p>
          <a:p>
            <a:r>
              <a:rPr lang="en-US" altLang="en-US" dirty="0"/>
              <a:t>	</a:t>
            </a:r>
            <a:r>
              <a:rPr lang="en-US" altLang="en-US" sz="2000" dirty="0"/>
              <a:t>Comments?</a:t>
            </a:r>
          </a:p>
          <a:p>
            <a:r>
              <a:rPr lang="en-US" altLang="en-US" dirty="0"/>
              <a:t> 	</a:t>
            </a:r>
            <a:r>
              <a:rPr lang="en-US" altLang="en-US" sz="2000" dirty="0"/>
              <a:t>Objections to approving the minutes? </a:t>
            </a:r>
          </a:p>
          <a:p>
            <a:r>
              <a:rPr lang="en-US" altLang="en-US" dirty="0"/>
              <a:t>Minutes from AANI SC Teleconferences:</a:t>
            </a:r>
          </a:p>
          <a:p>
            <a:r>
              <a:rPr lang="en-US" altLang="en-US" sz="2000" dirty="0"/>
              <a:t>	1 October 2020 Teleconference: </a:t>
            </a:r>
            <a:r>
              <a:rPr lang="en-US" altLang="en-US" sz="2000" dirty="0">
                <a:hlinkClick r:id="rId3"/>
              </a:rPr>
              <a:t>11-20/1567r0</a:t>
            </a:r>
            <a:endParaRPr lang="en-US" altLang="en-US" sz="2000" dirty="0"/>
          </a:p>
          <a:p>
            <a:r>
              <a:rPr lang="en-US" altLang="en-US" sz="2000" dirty="0"/>
              <a:t>	8 October 2020 Teleconference: </a:t>
            </a:r>
            <a:r>
              <a:rPr lang="en-US" altLang="en-US" sz="2000" dirty="0">
                <a:hlinkClick r:id="rId4"/>
              </a:rPr>
              <a:t>11-20/1600r1</a:t>
            </a:r>
            <a:r>
              <a:rPr lang="en-US" altLang="en-US" sz="2000" dirty="0"/>
              <a:t> </a:t>
            </a:r>
          </a:p>
          <a:p>
            <a:r>
              <a:rPr lang="en-US" altLang="en-US" sz="2000" dirty="0"/>
              <a:t>	13 October 2020 Teleconference: </a:t>
            </a:r>
            <a:r>
              <a:rPr lang="en-US" altLang="en-US" sz="2000" dirty="0">
                <a:hlinkClick r:id="rId5"/>
              </a:rPr>
              <a:t>11-20/1668r0</a:t>
            </a:r>
            <a:r>
              <a:rPr lang="en-US" altLang="en-US" sz="2000" dirty="0"/>
              <a:t> </a:t>
            </a:r>
          </a:p>
          <a:p>
            <a:r>
              <a:rPr lang="en-US" altLang="en-US" sz="2000" dirty="0"/>
              <a:t>	Available as of today:</a:t>
            </a:r>
            <a:br>
              <a:rPr lang="en-US" altLang="en-US" sz="2000" dirty="0"/>
            </a:br>
            <a:r>
              <a:rPr lang="en-US" altLang="en-US" sz="2000" dirty="0"/>
              <a:t>20 October 2020 Teleconference: </a:t>
            </a:r>
            <a:r>
              <a:rPr lang="en-US" altLang="en-US" sz="2000" dirty="0">
                <a:hlinkClick r:id="rId6"/>
              </a:rPr>
              <a:t>11-20/1689r0</a:t>
            </a:r>
            <a:endParaRPr lang="en-US" altLang="en-US" sz="2000" dirty="0"/>
          </a:p>
          <a:p>
            <a:r>
              <a:rPr lang="en-US" altLang="en-US" sz="2000" dirty="0"/>
              <a:t>	27 October 2020 Teleconference: </a:t>
            </a:r>
            <a:r>
              <a:rPr lang="en-US" altLang="en-US" sz="2000" dirty="0">
                <a:hlinkClick r:id="rId7"/>
              </a:rPr>
              <a:t>11-20/1748r0</a:t>
            </a:r>
            <a:endParaRPr lang="en-US" altLang="en-US" sz="2000" dirty="0"/>
          </a:p>
          <a:p>
            <a:r>
              <a:rPr lang="en-US" altLang="en-US" dirty="0"/>
              <a:t>   </a:t>
            </a:r>
            <a:r>
              <a:rPr lang="en-US" altLang="en-US" sz="2000" dirty="0"/>
              <a:t>	Comments?</a:t>
            </a:r>
          </a:p>
          <a:p>
            <a:r>
              <a:rPr lang="en-US" altLang="en-US" sz="2000" dirty="0"/>
              <a:t> 	Objections to approving the minutes? </a:t>
            </a:r>
          </a:p>
          <a:p>
            <a:endParaRPr lang="en-US" dirty="0"/>
          </a:p>
        </p:txBody>
      </p:sp>
      <p:sp>
        <p:nvSpPr>
          <p:cNvPr id="4" name="Slide Number Placeholder 3">
            <a:extLst>
              <a:ext uri="{FF2B5EF4-FFF2-40B4-BE49-F238E27FC236}">
                <a16:creationId xmlns:a16="http://schemas.microsoft.com/office/drawing/2014/main" id="{56EF7C72-8AB7-4D29-83F0-23BD1320E2A7}"/>
              </a:ext>
            </a:extLst>
          </p:cNvPr>
          <p:cNvSpPr>
            <a:spLocks noGrp="1"/>
          </p:cNvSpPr>
          <p:nvPr>
            <p:ph type="sldNum" idx="12"/>
          </p:nvPr>
        </p:nvSpPr>
        <p:spPr/>
        <p:txBody>
          <a:bodyPr/>
          <a:lstStyle/>
          <a:p>
            <a:r>
              <a:rPr lang="en-GB" dirty="0"/>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AEB5C0A9-B5CF-43CA-B2F0-49ED522198A3}"/>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4DB73B87-5017-4077-9988-72F1D645D158}"/>
              </a:ext>
            </a:extLst>
          </p:cNvPr>
          <p:cNvSpPr>
            <a:spLocks noGrp="1"/>
          </p:cNvSpPr>
          <p:nvPr>
            <p:ph type="dt" idx="15"/>
          </p:nvPr>
        </p:nvSpPr>
        <p:spPr/>
        <p:txBody>
          <a:bodyPr/>
          <a:lstStyle/>
          <a:p>
            <a:r>
              <a:rPr lang="en-US" dirty="0"/>
              <a:t>November 2020</a:t>
            </a:r>
            <a:endParaRPr lang="en-GB" dirty="0"/>
          </a:p>
        </p:txBody>
      </p:sp>
    </p:spTree>
    <p:extLst>
      <p:ext uri="{BB962C8B-B14F-4D97-AF65-F5344CB8AC3E}">
        <p14:creationId xmlns:p14="http://schemas.microsoft.com/office/powerpoint/2010/main" val="228013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09557"/>
          </a:xfrm>
        </p:spPr>
        <p:txBody>
          <a:bodyPr/>
          <a:lstStyle/>
          <a:p>
            <a:r>
              <a:rPr lang="en-US" dirty="0"/>
              <a:t>Status on the Proposal on Interworking</a:t>
            </a:r>
          </a:p>
        </p:txBody>
      </p:sp>
      <p:sp>
        <p:nvSpPr>
          <p:cNvPr id="3" name="Content Placeholder 2"/>
          <p:cNvSpPr>
            <a:spLocks noGrp="1"/>
          </p:cNvSpPr>
          <p:nvPr>
            <p:ph idx="1"/>
          </p:nvPr>
        </p:nvSpPr>
        <p:spPr>
          <a:xfrm>
            <a:off x="152400" y="1035046"/>
            <a:ext cx="11860742" cy="5400680"/>
          </a:xfrm>
        </p:spPr>
        <p:txBody>
          <a:bodyPr/>
          <a:lstStyle/>
          <a:p>
            <a:pPr marL="571500" indent="-457200">
              <a:spcAft>
                <a:spcPts val="0"/>
              </a:spcAft>
              <a:buFont typeface="Arial" panose="020B0604020202020204" pitchFamily="34" charset="0"/>
              <a:buChar char="•"/>
            </a:pPr>
            <a:r>
              <a:rPr lang="en-US" altLang="en-US" sz="1600" b="0" dirty="0">
                <a:solidFill>
                  <a:schemeClr val="tx1"/>
                </a:solidFill>
              </a:rPr>
              <a:t>July 2019 a proposal was made: </a:t>
            </a:r>
            <a:r>
              <a:rPr lang="en-US" altLang="en-US" sz="1600" b="0" dirty="0">
                <a:solidFill>
                  <a:schemeClr val="tx1"/>
                </a:solidFill>
                <a:hlinkClick r:id="rId2"/>
              </a:rPr>
              <a:t>11-19/1160r1</a:t>
            </a:r>
            <a:r>
              <a:rPr lang="en-US" altLang="en-US" sz="1600" b="0" dirty="0">
                <a:solidFill>
                  <a:schemeClr val="tx1"/>
                </a:solidFill>
              </a:rPr>
              <a:t> Proposal on Interworking between IEEE 802.11 WLAN and 3GPP 5G Core Network</a:t>
            </a:r>
          </a:p>
          <a:p>
            <a:pPr marL="571500" indent="-457200">
              <a:spcAft>
                <a:spcPts val="0"/>
              </a:spcAft>
              <a:buFont typeface="Arial" panose="020B0604020202020204" pitchFamily="34" charset="0"/>
              <a:buChar char="•"/>
            </a:pPr>
            <a:r>
              <a:rPr lang="en-US" altLang="en-US" sz="1600" b="0" dirty="0">
                <a:solidFill>
                  <a:schemeClr val="tx1"/>
                </a:solidFill>
              </a:rPr>
              <a:t>Sept 2019 more details: </a:t>
            </a:r>
            <a:r>
              <a:rPr lang="en-US" altLang="en-US" sz="1600" b="0" dirty="0">
                <a:solidFill>
                  <a:schemeClr val="tx1"/>
                </a:solidFill>
                <a:hlinkClick r:id="rId3"/>
              </a:rPr>
              <a:t>11-19/1529r1</a:t>
            </a:r>
            <a:r>
              <a:rPr lang="en-US" altLang="en-US" sz="1600" b="0" dirty="0">
                <a:solidFill>
                  <a:schemeClr val="tx1"/>
                </a:solidFill>
              </a:rPr>
              <a:t>, “</a:t>
            </a:r>
            <a:r>
              <a:rPr lang="en-US" sz="1600" b="0" dirty="0"/>
              <a:t>Objective and scope of technical report on interworking between 5G core network and WLAN”</a:t>
            </a:r>
          </a:p>
          <a:p>
            <a:pPr marL="571500" indent="-457200">
              <a:spcAft>
                <a:spcPts val="0"/>
              </a:spcAft>
              <a:buFont typeface="Arial" panose="020B0604020202020204" pitchFamily="34" charset="0"/>
              <a:buChar char="•"/>
            </a:pPr>
            <a:r>
              <a:rPr lang="en-US" altLang="en-US" sz="1600" b="0" dirty="0">
                <a:solidFill>
                  <a:schemeClr val="tx1"/>
                </a:solidFill>
              </a:rPr>
              <a:t>November 2019 two contributions were discussed:</a:t>
            </a:r>
          </a:p>
          <a:p>
            <a:pPr marL="857250" lvl="1" indent="-457200">
              <a:spcBef>
                <a:spcPts val="200"/>
              </a:spcBef>
              <a:spcAft>
                <a:spcPts val="0"/>
              </a:spcAft>
              <a:buFont typeface="Arial" panose="020B0604020202020204" pitchFamily="34" charset="0"/>
              <a:buChar char="•"/>
              <a:defRPr/>
            </a:pPr>
            <a:r>
              <a:rPr lang="en-US" sz="1400" dirty="0">
                <a:hlinkClick r:id="rId4"/>
              </a:rPr>
              <a:t>11-19/2046r0</a:t>
            </a:r>
            <a:r>
              <a:rPr lang="en-US" sz="1400" dirty="0"/>
              <a:t> The Initial Technical Draft Report on Interworking between 3GPP 5G Network &amp; WLAN - </a:t>
            </a:r>
            <a:r>
              <a:rPr lang="en-GB" sz="1400" dirty="0"/>
              <a:t>Hyun Seo OH (ETRI)</a:t>
            </a:r>
          </a:p>
          <a:p>
            <a:pPr marL="857250" lvl="1" indent="-457200">
              <a:spcBef>
                <a:spcPts val="200"/>
              </a:spcBef>
              <a:spcAft>
                <a:spcPts val="0"/>
              </a:spcAft>
              <a:buFont typeface="Arial" panose="020B0604020202020204" pitchFamily="34" charset="0"/>
              <a:buChar char="•"/>
              <a:defRPr/>
            </a:pPr>
            <a:r>
              <a:rPr lang="en-GB" sz="1400" dirty="0">
                <a:hlinkClick r:id="rId5"/>
              </a:rPr>
              <a:t>11-19/1843</a:t>
            </a:r>
            <a:r>
              <a:rPr lang="en-GB" sz="1400" dirty="0"/>
              <a:t> - Initial technical draft report on interworking between 3GPP 5G network &amp; WLAN  - Hyun Seo OH (ETRI)</a:t>
            </a:r>
          </a:p>
          <a:p>
            <a:pPr marL="457200" indent="-457200">
              <a:spcBef>
                <a:spcPts val="200"/>
              </a:spcBef>
              <a:spcAft>
                <a:spcPts val="0"/>
              </a:spcAft>
              <a:buFont typeface="Arial" panose="020B0604020202020204" pitchFamily="34" charset="0"/>
              <a:buChar char="•"/>
              <a:defRPr/>
            </a:pPr>
            <a:r>
              <a:rPr lang="en-GB" sz="1600" b="0" dirty="0">
                <a:solidFill>
                  <a:schemeClr val="tx1"/>
                </a:solidFill>
              </a:rPr>
              <a:t>January 2020 a contribution was discussed:</a:t>
            </a:r>
          </a:p>
          <a:p>
            <a:pPr marL="857250" lvl="1" indent="-457200">
              <a:spcBef>
                <a:spcPts val="200"/>
              </a:spcBef>
              <a:spcAft>
                <a:spcPts val="0"/>
              </a:spcAft>
              <a:buFont typeface="Arial" panose="020B0604020202020204" pitchFamily="34" charset="0"/>
              <a:buChar char="•"/>
              <a:defRPr/>
            </a:pPr>
            <a:r>
              <a:rPr lang="en-US" sz="1400" dirty="0">
                <a:hlinkClick r:id="rId6"/>
              </a:rPr>
              <a:t>11-20/0013r0</a:t>
            </a:r>
            <a:r>
              <a:rPr lang="en-US" sz="1400" dirty="0"/>
              <a:t> “Draft technical report on interworking between 3GPP 5G network &amp; WLAN” - Hyun Seo OH(ETRI)</a:t>
            </a:r>
          </a:p>
          <a:p>
            <a:pPr marL="457200" indent="-457200">
              <a:spcBef>
                <a:spcPts val="200"/>
              </a:spcBef>
              <a:spcAft>
                <a:spcPts val="0"/>
              </a:spcAft>
              <a:buFont typeface="Arial" panose="020B0604020202020204" pitchFamily="34" charset="0"/>
              <a:buChar char="•"/>
              <a:defRPr/>
            </a:pPr>
            <a:r>
              <a:rPr lang="en-US" altLang="en-US" sz="1600" b="0" dirty="0">
                <a:solidFill>
                  <a:schemeClr val="tx1"/>
                </a:solidFill>
              </a:rPr>
              <a:t>April 2020 two contributions were discussed:</a:t>
            </a:r>
          </a:p>
          <a:p>
            <a:pPr marL="857250" lvl="1" indent="-457200">
              <a:spcBef>
                <a:spcPts val="200"/>
              </a:spcBef>
              <a:spcAft>
                <a:spcPts val="0"/>
              </a:spcAft>
              <a:buFont typeface="Arial" panose="020B0604020202020204" pitchFamily="34" charset="0"/>
              <a:buChar char="•"/>
              <a:defRPr/>
            </a:pPr>
            <a:r>
              <a:rPr lang="en-US" altLang="en-US" sz="1600" dirty="0">
                <a:solidFill>
                  <a:schemeClr val="tx1"/>
                </a:solidFill>
                <a:cs typeface="+mn-cs"/>
                <a:hlinkClick r:id="rId7">
                  <a:extLst>
                    <a:ext uri="{A12FA001-AC4F-418D-AE19-62706E023703}">
                      <ahyp:hlinkClr xmlns:ahyp="http://schemas.microsoft.com/office/drawing/2018/hyperlinkcolor" val="tx"/>
                    </a:ext>
                  </a:extLst>
                </a:hlinkClick>
              </a:rPr>
              <a:t>11-20/o013r1</a:t>
            </a:r>
            <a:r>
              <a:rPr lang="en-US" altLang="en-US" sz="1600" dirty="0">
                <a:solidFill>
                  <a:schemeClr val="tx1"/>
                </a:solidFill>
                <a:cs typeface="+mn-cs"/>
              </a:rPr>
              <a:t> “</a:t>
            </a:r>
            <a:r>
              <a:rPr lang="en-US" sz="1600" dirty="0">
                <a:solidFill>
                  <a:schemeClr val="tx1"/>
                </a:solidFill>
                <a:cs typeface="+mn-cs"/>
              </a:rPr>
              <a:t>Draft technical report on interworking between 3GPP 5G network &amp; WLAN” - Hyun Seo OH(ETRI)</a:t>
            </a:r>
          </a:p>
          <a:p>
            <a:pPr marL="857250" lvl="1" indent="-457200">
              <a:spcBef>
                <a:spcPts val="200"/>
              </a:spcBef>
              <a:spcAft>
                <a:spcPts val="0"/>
              </a:spcAft>
              <a:buFont typeface="Arial" panose="020B0604020202020204" pitchFamily="34" charset="0"/>
              <a:buChar char="•"/>
              <a:defRPr/>
            </a:pPr>
            <a:r>
              <a:rPr lang="en-US" altLang="en-US" sz="1600" dirty="0">
                <a:solidFill>
                  <a:schemeClr val="tx1"/>
                </a:solidFill>
                <a:cs typeface="+mn-cs"/>
                <a:hlinkClick r:id="rId8">
                  <a:extLst>
                    <a:ext uri="{A12FA001-AC4F-418D-AE19-62706E023703}">
                      <ahyp:hlinkClr xmlns:ahyp="http://schemas.microsoft.com/office/drawing/2018/hyperlinkcolor" val="tx"/>
                    </a:ext>
                  </a:extLst>
                </a:hlinkClick>
              </a:rPr>
              <a:t>11-20/0580r0</a:t>
            </a:r>
            <a:r>
              <a:rPr lang="en-US" altLang="en-US" sz="1600" dirty="0">
                <a:solidFill>
                  <a:schemeClr val="tx1"/>
                </a:solidFill>
                <a:cs typeface="+mn-cs"/>
              </a:rPr>
              <a:t> “Consideration of interworking between 3GPP 5G core and IEEE 802.11” - Max Riegel (Nokia)</a:t>
            </a:r>
          </a:p>
          <a:p>
            <a:pPr marL="457200" indent="-457200">
              <a:spcBef>
                <a:spcPts val="200"/>
              </a:spcBef>
              <a:spcAft>
                <a:spcPts val="0"/>
              </a:spcAft>
              <a:buFont typeface="Arial" panose="020B0604020202020204" pitchFamily="34" charset="0"/>
              <a:buChar char="•"/>
              <a:defRPr/>
            </a:pPr>
            <a:r>
              <a:rPr lang="en-US" altLang="en-US" sz="1600" b="0" dirty="0">
                <a:solidFill>
                  <a:schemeClr val="tx1"/>
                </a:solidFill>
              </a:rPr>
              <a:t>June 2020 report was discussed: </a:t>
            </a:r>
            <a:r>
              <a:rPr lang="en-US" altLang="en-US" sz="1600" b="0" dirty="0">
                <a:solidFill>
                  <a:schemeClr val="tx1"/>
                </a:solidFill>
                <a:hlinkClick r:id="rId9">
                  <a:extLst>
                    <a:ext uri="{A12FA001-AC4F-418D-AE19-62706E023703}">
                      <ahyp:hlinkClr xmlns:ahyp="http://schemas.microsoft.com/office/drawing/2018/hyperlinkcolor" val="tx"/>
                    </a:ext>
                  </a:extLst>
                </a:hlinkClick>
              </a:rPr>
              <a:t>11-20/0013r2</a:t>
            </a:r>
            <a:r>
              <a:rPr lang="en-US" altLang="en-US" sz="1600" b="0" dirty="0">
                <a:solidFill>
                  <a:schemeClr val="tx1"/>
                </a:solidFill>
              </a:rPr>
              <a:t> “</a:t>
            </a:r>
            <a:r>
              <a:rPr lang="en-US" sz="1600" b="0" dirty="0">
                <a:solidFill>
                  <a:schemeClr val="tx1"/>
                </a:solidFill>
              </a:rPr>
              <a:t>Draft technical report on interworking between 3GPP 5G network &amp; WLAN”</a:t>
            </a:r>
          </a:p>
          <a:p>
            <a:pPr marL="457200" indent="-457200">
              <a:spcBef>
                <a:spcPts val="200"/>
              </a:spcBef>
              <a:spcAft>
                <a:spcPts val="0"/>
              </a:spcAft>
              <a:buFont typeface="Arial" panose="020B0604020202020204" pitchFamily="34" charset="0"/>
              <a:buChar char="•"/>
              <a:defRPr/>
            </a:pPr>
            <a:r>
              <a:rPr lang="en-US" altLang="en-US" sz="1600" b="0" dirty="0">
                <a:solidFill>
                  <a:schemeClr val="tx1"/>
                </a:solidFill>
              </a:rPr>
              <a:t>6 July 2020 an updated version of the report was discussed</a:t>
            </a:r>
          </a:p>
          <a:p>
            <a:pPr marL="857250" lvl="1" indent="-457200">
              <a:spcBef>
                <a:spcPts val="200"/>
              </a:spcBef>
              <a:spcAft>
                <a:spcPts val="0"/>
              </a:spcAft>
              <a:buFont typeface="Arial" panose="020B0604020202020204" pitchFamily="34" charset="0"/>
              <a:buChar char="•"/>
              <a:defRPr/>
            </a:pPr>
            <a:r>
              <a:rPr lang="en-US" altLang="en-US" sz="1600" dirty="0">
                <a:solidFill>
                  <a:schemeClr val="tx1"/>
                </a:solidFill>
                <a:cs typeface="+mn-cs"/>
                <a:hlinkClick r:id="rId10">
                  <a:extLst>
                    <a:ext uri="{A12FA001-AC4F-418D-AE19-62706E023703}">
                      <ahyp:hlinkClr xmlns:ahyp="http://schemas.microsoft.com/office/drawing/2018/hyperlinkcolor" val="tx"/>
                    </a:ext>
                  </a:extLst>
                </a:hlinkClick>
              </a:rPr>
              <a:t>11-20/0013r3</a:t>
            </a:r>
            <a:r>
              <a:rPr lang="en-US" altLang="en-US" sz="1600" dirty="0">
                <a:solidFill>
                  <a:schemeClr val="tx1"/>
                </a:solidFill>
                <a:cs typeface="+mn-cs"/>
              </a:rPr>
              <a:t> “</a:t>
            </a:r>
            <a:r>
              <a:rPr lang="en-US" sz="1600" dirty="0">
                <a:solidFill>
                  <a:schemeClr val="tx1"/>
                </a:solidFill>
                <a:cs typeface="+mn-cs"/>
              </a:rPr>
              <a:t>Draft technical report on interworking between 3GPP 5G network &amp; WLAN”</a:t>
            </a:r>
            <a:br>
              <a:rPr lang="en-US" sz="1600" dirty="0">
                <a:solidFill>
                  <a:schemeClr val="tx1"/>
                </a:solidFill>
                <a:cs typeface="+mn-cs"/>
              </a:rPr>
            </a:br>
            <a:r>
              <a:rPr lang="en-US" sz="1600" dirty="0">
                <a:solidFill>
                  <a:schemeClr val="tx1"/>
                </a:solidFill>
                <a:cs typeface="+mn-cs"/>
              </a:rPr>
              <a:t>Hyun Seo OH (ETRI) was reviewed and changes were discussed</a:t>
            </a:r>
            <a:endParaRPr lang="en-US" altLang="en-US" sz="1600" dirty="0">
              <a:solidFill>
                <a:schemeClr val="tx1"/>
              </a:solidFill>
              <a:cs typeface="+mn-cs"/>
            </a:endParaRPr>
          </a:p>
          <a:p>
            <a:pPr marL="457200" indent="-457200">
              <a:spcBef>
                <a:spcPts val="200"/>
              </a:spcBef>
              <a:buFont typeface="Arial" panose="020B0604020202020204" pitchFamily="34" charset="0"/>
              <a:buChar char="•"/>
              <a:defRPr/>
            </a:pPr>
            <a:r>
              <a:rPr lang="en-US" altLang="en-US" sz="1600" b="0" dirty="0">
                <a:solidFill>
                  <a:schemeClr val="tx1"/>
                </a:solidFill>
              </a:rPr>
              <a:t>14 July 2020 – </a:t>
            </a:r>
          </a:p>
          <a:p>
            <a:pPr marL="857250" lvl="1" indent="-457200">
              <a:spcBef>
                <a:spcPts val="200"/>
              </a:spcBef>
              <a:buFont typeface="Arial" panose="020B0604020202020204" pitchFamily="34" charset="0"/>
              <a:buChar char="•"/>
              <a:defRPr/>
            </a:pPr>
            <a:r>
              <a:rPr lang="en-US" sz="1600" dirty="0">
                <a:hlinkClick r:id="rId10"/>
              </a:rPr>
              <a:t>11-20/0013r3</a:t>
            </a:r>
            <a:r>
              <a:rPr lang="en-US" sz="1600" dirty="0"/>
              <a:t> </a:t>
            </a:r>
            <a:r>
              <a:rPr lang="en-US" sz="1600" b="0" dirty="0"/>
              <a:t>“Draft technical report on interworking between 3GPP 5G network &amp; WLAN”, Hyun Seo OH (ETRI), et al.</a:t>
            </a:r>
          </a:p>
          <a:p>
            <a:pPr marL="857250" lvl="1" indent="-457200">
              <a:spcBef>
                <a:spcPts val="200"/>
              </a:spcBef>
              <a:buFont typeface="Arial" panose="020B0604020202020204" pitchFamily="34" charset="0"/>
              <a:buChar char="•"/>
              <a:defRPr/>
            </a:pPr>
            <a:r>
              <a:rPr lang="en-US" sz="1600" dirty="0">
                <a:hlinkClick r:id="rId11"/>
              </a:rPr>
              <a:t>11-20/1031r0</a:t>
            </a:r>
            <a:r>
              <a:rPr lang="en-US" sz="1600" dirty="0"/>
              <a:t> </a:t>
            </a:r>
            <a:r>
              <a:rPr lang="en-US" sz="1600" b="0" dirty="0"/>
              <a:t>“11-20-0013-03-AANI-draft-technical-report-on-interworking-between-3gpp-5g-network-wlan-Intel-comments”, Binita Gupta (Intel), Necati Canpolat (Intel), Carlos Cordeiro (Intel) </a:t>
            </a:r>
            <a:br>
              <a:rPr lang="en-US" sz="1400" b="0" dirty="0"/>
            </a:br>
            <a:endParaRPr lang="en-US" altLang="en-US" sz="1400" dirty="0">
              <a:solidFill>
                <a:schemeClr val="tx1"/>
              </a:solidFill>
              <a:cs typeface="+mn-cs"/>
            </a:endParaRPr>
          </a:p>
          <a:p>
            <a:pPr marL="857250" lvl="1" indent="-457200">
              <a:spcBef>
                <a:spcPts val="200"/>
              </a:spcBef>
              <a:buFont typeface="Arial" panose="020B0604020202020204" pitchFamily="34" charset="0"/>
              <a:buChar char="•"/>
              <a:defRPr/>
            </a:pPr>
            <a:endParaRPr lang="en-GB" dirty="0"/>
          </a:p>
          <a:p>
            <a:pPr marL="571500" indent="-457200">
              <a:buFont typeface="Arial" panose="020B0604020202020204" pitchFamily="34" charset="0"/>
              <a:buChar char="•"/>
            </a:pPr>
            <a:endParaRPr lang="en-US" altLang="en-US" b="0"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11</a:t>
            </a:fld>
            <a:endParaRPr lang="en-GB" dirty="0"/>
          </a:p>
        </p:txBody>
      </p:sp>
      <p:sp>
        <p:nvSpPr>
          <p:cNvPr id="5" name="Footer Placeholder 4"/>
          <p:cNvSpPr>
            <a:spLocks noGrp="1"/>
          </p:cNvSpPr>
          <p:nvPr>
            <p:ph type="ftr" idx="14"/>
          </p:nvPr>
        </p:nvSpPr>
        <p:spPr/>
        <p:txBody>
          <a:bodyPr/>
          <a:lstStyle/>
          <a:p>
            <a:r>
              <a:rPr lang="en-GB" dirty="0"/>
              <a:t>Joseph Levy (InterDigital)</a:t>
            </a:r>
          </a:p>
        </p:txBody>
      </p:sp>
      <p:sp>
        <p:nvSpPr>
          <p:cNvPr id="6" name="Date Placeholder 5"/>
          <p:cNvSpPr>
            <a:spLocks noGrp="1"/>
          </p:cNvSpPr>
          <p:nvPr>
            <p:ph type="dt" idx="15"/>
          </p:nvPr>
        </p:nvSpPr>
        <p:spPr/>
        <p:txBody>
          <a:bodyPr/>
          <a:lstStyle/>
          <a:p>
            <a:r>
              <a:rPr lang="en-US" dirty="0"/>
              <a:t>November 2020</a:t>
            </a:r>
            <a:endParaRPr lang="en-GB" dirty="0"/>
          </a:p>
        </p:txBody>
      </p:sp>
    </p:spTree>
    <p:extLst>
      <p:ext uri="{BB962C8B-B14F-4D97-AF65-F5344CB8AC3E}">
        <p14:creationId xmlns:p14="http://schemas.microsoft.com/office/powerpoint/2010/main" val="2341275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09557"/>
          </a:xfrm>
        </p:spPr>
        <p:txBody>
          <a:bodyPr/>
          <a:lstStyle/>
          <a:p>
            <a:r>
              <a:rPr lang="en-US" dirty="0"/>
              <a:t>Status on the Proposal on Interworking (cont.)</a:t>
            </a:r>
          </a:p>
        </p:txBody>
      </p:sp>
      <p:sp>
        <p:nvSpPr>
          <p:cNvPr id="3" name="Content Placeholder 2"/>
          <p:cNvSpPr>
            <a:spLocks noGrp="1"/>
          </p:cNvSpPr>
          <p:nvPr>
            <p:ph idx="1"/>
          </p:nvPr>
        </p:nvSpPr>
        <p:spPr>
          <a:xfrm>
            <a:off x="94986" y="1017994"/>
            <a:ext cx="11999913" cy="5535842"/>
          </a:xfrm>
        </p:spPr>
        <p:txBody>
          <a:bodyPr/>
          <a:lstStyle/>
          <a:p>
            <a:pPr marL="571500" indent="-457200">
              <a:spcAft>
                <a:spcPts val="0"/>
              </a:spcAft>
              <a:buFont typeface="Arial" panose="020B0604020202020204" pitchFamily="34" charset="0"/>
              <a:buChar char="•"/>
            </a:pPr>
            <a:r>
              <a:rPr lang="en-US" altLang="en-US" sz="1600" b="0" dirty="0">
                <a:solidFill>
                  <a:schemeClr val="tx1"/>
                </a:solidFill>
              </a:rPr>
              <a:t>29 July 2020 – </a:t>
            </a:r>
          </a:p>
          <a:p>
            <a:pPr marL="857250" lvl="1" indent="-457200">
              <a:spcBef>
                <a:spcPts val="200"/>
              </a:spcBef>
              <a:buFont typeface="Arial" panose="020B0604020202020204" pitchFamily="34" charset="0"/>
              <a:buChar char="•"/>
              <a:defRPr/>
            </a:pPr>
            <a:r>
              <a:rPr lang="en-US" sz="1600" dirty="0">
                <a:solidFill>
                  <a:schemeClr val="tx1"/>
                </a:solidFill>
                <a:cs typeface="+mn-cs"/>
                <a:hlinkClick r:id="rId2">
                  <a:extLst>
                    <a:ext uri="{A12FA001-AC4F-418D-AE19-62706E023703}">
                      <ahyp:hlinkClr xmlns:ahyp="http://schemas.microsoft.com/office/drawing/2018/hyperlinkcolor" val="tx"/>
                    </a:ext>
                  </a:extLst>
                </a:hlinkClick>
              </a:rPr>
              <a:t>11-20/0013r4</a:t>
            </a:r>
            <a:r>
              <a:rPr lang="en-US" sz="1600" dirty="0">
                <a:solidFill>
                  <a:schemeClr val="tx1"/>
                </a:solidFill>
                <a:cs typeface="+mn-cs"/>
              </a:rPr>
              <a:t> “Draft technical report on interworking between 3GPP 5G network &amp; WLAN”, Hyun Seo OH (ETRI), et al. was reviewed.</a:t>
            </a:r>
          </a:p>
          <a:p>
            <a:pPr marL="857250" lvl="1" indent="-457200">
              <a:spcBef>
                <a:spcPts val="200"/>
              </a:spcBef>
              <a:buFont typeface="Arial" panose="020B0604020202020204" pitchFamily="34" charset="0"/>
              <a:buChar char="•"/>
              <a:defRPr/>
            </a:pPr>
            <a:r>
              <a:rPr lang="en-US" sz="1600" dirty="0">
                <a:solidFill>
                  <a:schemeClr val="tx1"/>
                </a:solidFill>
                <a:cs typeface="+mn-cs"/>
              </a:rPr>
              <a:t>A Straw Poll: </a:t>
            </a:r>
            <a:r>
              <a:rPr lang="en-US" sz="1600" b="0" dirty="0">
                <a:solidFill>
                  <a:schemeClr val="tx1"/>
                </a:solidFill>
              </a:rPr>
              <a:t>Should the AANI SC request a 20 day 802.11 WG comment collection on the “Draft technical report on interworking between 3GPP 5G network &amp; WLAN" 11-20/0013R4? </a:t>
            </a:r>
            <a:r>
              <a:rPr lang="en-US" altLang="en-US" sz="1600" b="0" dirty="0">
                <a:solidFill>
                  <a:schemeClr val="tx1"/>
                </a:solidFill>
              </a:rPr>
              <a:t>Yes:15, No:0, Abstain:1, No Answer: 2</a:t>
            </a:r>
          </a:p>
          <a:p>
            <a:pPr>
              <a:spcBef>
                <a:spcPts val="200"/>
              </a:spcBef>
              <a:buFont typeface="Arial" panose="020B0604020202020204" pitchFamily="34" charset="0"/>
              <a:buChar char="•"/>
              <a:defRPr/>
            </a:pPr>
            <a:endParaRPr lang="en-US" altLang="en-US" sz="1600" b="0" dirty="0">
              <a:solidFill>
                <a:schemeClr val="tx1"/>
              </a:solidFill>
            </a:endParaRPr>
          </a:p>
          <a:p>
            <a:pPr>
              <a:spcBef>
                <a:spcPts val="200"/>
              </a:spcBef>
              <a:buFont typeface="Arial" panose="020B0604020202020204" pitchFamily="34" charset="0"/>
              <a:buChar char="•"/>
              <a:defRPr/>
            </a:pPr>
            <a:r>
              <a:rPr lang="en-US" altLang="en-US" sz="1600" b="0" dirty="0">
                <a:solidFill>
                  <a:schemeClr val="tx1"/>
                </a:solidFill>
              </a:rPr>
              <a:t>30 July 2020 – a 20 day 802.11 WG Comment Collection (CC32) on </a:t>
            </a:r>
            <a:r>
              <a:rPr lang="en-US" sz="1600" b="0" dirty="0">
                <a:solidFill>
                  <a:schemeClr val="tx1"/>
                </a:solidFill>
                <a:hlinkClick r:id="rId3">
                  <a:extLst>
                    <a:ext uri="{A12FA001-AC4F-418D-AE19-62706E023703}">
                      <ahyp:hlinkClr xmlns:ahyp="http://schemas.microsoft.com/office/drawing/2018/hyperlinkcolor" val="tx"/>
                    </a:ext>
                  </a:extLst>
                </a:hlinkClick>
              </a:rPr>
              <a:t>11-20/0013r5</a:t>
            </a:r>
            <a:r>
              <a:rPr lang="en-US" altLang="en-US" sz="1600" b="0" dirty="0">
                <a:solidFill>
                  <a:schemeClr val="tx1"/>
                </a:solidFill>
              </a:rPr>
              <a:t> was launched, completed on 19 August 2020</a:t>
            </a:r>
          </a:p>
          <a:p>
            <a:pPr lvl="1">
              <a:spcBef>
                <a:spcPts val="200"/>
              </a:spcBef>
              <a:buFont typeface="Arial" panose="020B0604020202020204" pitchFamily="34" charset="0"/>
              <a:buChar char="•"/>
              <a:defRPr/>
            </a:pPr>
            <a:r>
              <a:rPr lang="en-US" altLang="en-US" sz="1600" dirty="0">
                <a:solidFill>
                  <a:schemeClr val="tx1"/>
                </a:solidFill>
                <a:cs typeface="+mn-cs"/>
              </a:rPr>
              <a:t>111 Comments received:  60 technical, 43 editorial, 8 general</a:t>
            </a:r>
          </a:p>
          <a:p>
            <a:pPr>
              <a:spcBef>
                <a:spcPts val="200"/>
              </a:spcBef>
              <a:buFont typeface="Arial" panose="020B0604020202020204" pitchFamily="34" charset="0"/>
              <a:buChar char="•"/>
              <a:defRPr/>
            </a:pPr>
            <a:r>
              <a:rPr lang="en-US" altLang="en-US" sz="1600" b="0" dirty="0">
                <a:solidFill>
                  <a:schemeClr val="tx1"/>
                </a:solidFill>
              </a:rPr>
              <a:t>25 August 2020 – Comment Resolution kicked off -  104 of 111 Comments Assigned – </a:t>
            </a:r>
            <a:r>
              <a:rPr lang="en-US" altLang="en-US" sz="1600" b="0" dirty="0">
                <a:solidFill>
                  <a:schemeClr val="tx1"/>
                </a:solidFill>
                <a:hlinkClick r:id="rId4">
                  <a:extLst>
                    <a:ext uri="{A12FA001-AC4F-418D-AE19-62706E023703}">
                      <ahyp:hlinkClr xmlns:ahyp="http://schemas.microsoft.com/office/drawing/2018/hyperlinkcolor" val="tx"/>
                    </a:ext>
                  </a:extLst>
                </a:hlinkClick>
              </a:rPr>
              <a:t>11-20/1262r2</a:t>
            </a:r>
            <a:endParaRPr lang="en-US" altLang="en-US" sz="1600" b="0" dirty="0">
              <a:solidFill>
                <a:schemeClr val="tx1"/>
              </a:solidFill>
            </a:endParaRPr>
          </a:p>
          <a:p>
            <a:pPr>
              <a:spcBef>
                <a:spcPts val="200"/>
              </a:spcBef>
              <a:buFont typeface="Arial" panose="020B0604020202020204" pitchFamily="34" charset="0"/>
              <a:buChar char="•"/>
              <a:defRPr/>
            </a:pPr>
            <a:r>
              <a:rPr lang="en-US" sz="1600" b="0" dirty="0">
                <a:solidFill>
                  <a:schemeClr val="tx1"/>
                </a:solidFill>
              </a:rPr>
              <a:t>1 September 2020 – Comment Resolution: </a:t>
            </a:r>
          </a:p>
          <a:p>
            <a:pPr lvl="1">
              <a:spcBef>
                <a:spcPts val="200"/>
              </a:spcBef>
              <a:buFont typeface="Arial" panose="020B0604020202020204" pitchFamily="34" charset="0"/>
              <a:buChar char="•"/>
              <a:defRPr/>
            </a:pPr>
            <a:r>
              <a:rPr lang="en-US" sz="1600" dirty="0">
                <a:solidFill>
                  <a:schemeClr val="tx1"/>
                </a:solidFill>
                <a:cs typeface="+mn-cs"/>
              </a:rPr>
              <a:t>Reviewed proposed comment resolutions in </a:t>
            </a:r>
            <a:r>
              <a:rPr lang="en-US" altLang="en-US" sz="1600" dirty="0">
                <a:solidFill>
                  <a:schemeClr val="tx1"/>
                </a:solidFill>
                <a:cs typeface="+mn-cs"/>
                <a:hlinkClick r:id="rId5">
                  <a:extLst>
                    <a:ext uri="{A12FA001-AC4F-418D-AE19-62706E023703}">
                      <ahyp:hlinkClr xmlns:ahyp="http://schemas.microsoft.com/office/drawing/2018/hyperlinkcolor" val="tx"/>
                    </a:ext>
                  </a:extLst>
                </a:hlinkClick>
              </a:rPr>
              <a:t>11-20/1262r3</a:t>
            </a:r>
            <a:r>
              <a:rPr lang="en-US" altLang="en-US" sz="1600" dirty="0">
                <a:solidFill>
                  <a:schemeClr val="tx1"/>
                </a:solidFill>
                <a:cs typeface="+mn-cs"/>
              </a:rPr>
              <a:t> on technical report: </a:t>
            </a:r>
            <a:r>
              <a:rPr lang="en-US" altLang="en-US" sz="1600" dirty="0">
                <a:solidFill>
                  <a:schemeClr val="tx1"/>
                </a:solidFill>
                <a:cs typeface="+mn-cs"/>
                <a:hlinkClick r:id="rId6">
                  <a:extLst>
                    <a:ext uri="{A12FA001-AC4F-418D-AE19-62706E023703}">
                      <ahyp:hlinkClr xmlns:ahyp="http://schemas.microsoft.com/office/drawing/2018/hyperlinkcolor" val="tx"/>
                    </a:ext>
                  </a:extLst>
                </a:hlinkClick>
              </a:rPr>
              <a:t>11-20/0013r5</a:t>
            </a:r>
            <a:endParaRPr lang="en-US" altLang="en-US" sz="1600" dirty="0">
              <a:solidFill>
                <a:schemeClr val="tx1"/>
              </a:solidFill>
              <a:cs typeface="+mn-cs"/>
            </a:endParaRPr>
          </a:p>
          <a:p>
            <a:pPr lvl="1">
              <a:spcBef>
                <a:spcPts val="200"/>
              </a:spcBef>
              <a:buFont typeface="Arial" panose="020B0604020202020204" pitchFamily="34" charset="0"/>
              <a:buChar char="•"/>
              <a:defRPr/>
            </a:pPr>
            <a:r>
              <a:rPr lang="en-US" altLang="en-US" sz="1600" dirty="0">
                <a:solidFill>
                  <a:schemeClr val="tx1"/>
                </a:solidFill>
                <a:cs typeface="+mn-cs"/>
              </a:rPr>
              <a:t>Reviewed </a:t>
            </a:r>
            <a:r>
              <a:rPr lang="en-US" sz="1600" dirty="0">
                <a:solidFill>
                  <a:schemeClr val="tx1"/>
                </a:solidFill>
                <a:cs typeface="+mn-cs"/>
                <a:hlinkClick r:id="rId7">
                  <a:extLst>
                    <a:ext uri="{A12FA001-AC4F-418D-AE19-62706E023703}">
                      <ahyp:hlinkClr xmlns:ahyp="http://schemas.microsoft.com/office/drawing/2018/hyperlinkcolor" val="tx"/>
                    </a:ext>
                  </a:extLst>
                </a:hlinkClick>
              </a:rPr>
              <a:t>11-20/1356r0</a:t>
            </a:r>
            <a:r>
              <a:rPr lang="en-US" sz="1600" dirty="0">
                <a:solidFill>
                  <a:schemeClr val="tx1"/>
                </a:solidFill>
                <a:cs typeface="+mn-cs"/>
              </a:rPr>
              <a:t> Proposed comment resolution for CID 10,11, 12, 105</a:t>
            </a:r>
            <a:endParaRPr lang="en-US" altLang="en-US" sz="1600" dirty="0">
              <a:solidFill>
                <a:schemeClr val="tx1"/>
              </a:solidFill>
              <a:cs typeface="+mn-cs"/>
            </a:endParaRPr>
          </a:p>
          <a:p>
            <a:pPr lvl="1">
              <a:spcBef>
                <a:spcPts val="200"/>
              </a:spcBef>
              <a:buFont typeface="Arial" panose="020B0604020202020204" pitchFamily="34" charset="0"/>
              <a:buChar char="•"/>
              <a:defRPr/>
            </a:pPr>
            <a:r>
              <a:rPr lang="en-US" altLang="en-US" sz="1600" dirty="0">
                <a:solidFill>
                  <a:schemeClr val="tx1"/>
                </a:solidFill>
                <a:cs typeface="+mn-cs"/>
              </a:rPr>
              <a:t>Alternate technical report was briefly reviewed: </a:t>
            </a:r>
            <a:r>
              <a:rPr lang="en-US" altLang="en-US" sz="1600" dirty="0">
                <a:solidFill>
                  <a:schemeClr val="tx1"/>
                </a:solidFill>
                <a:cs typeface="+mn-cs"/>
                <a:hlinkClick r:id="rId8">
                  <a:extLst>
                    <a:ext uri="{A12FA001-AC4F-418D-AE19-62706E023703}">
                      <ahyp:hlinkClr xmlns:ahyp="http://schemas.microsoft.com/office/drawing/2018/hyperlinkcolor" val="tx"/>
                    </a:ext>
                  </a:extLst>
                </a:hlinkClick>
              </a:rPr>
              <a:t>11-20/1376r0</a:t>
            </a:r>
            <a:endParaRPr lang="en-US" altLang="en-US" sz="1600" dirty="0">
              <a:solidFill>
                <a:schemeClr val="tx1"/>
              </a:solidFill>
              <a:cs typeface="+mn-cs"/>
            </a:endParaRPr>
          </a:p>
          <a:p>
            <a:pPr>
              <a:spcBef>
                <a:spcPts val="200"/>
              </a:spcBef>
              <a:buFont typeface="Arial" panose="020B0604020202020204" pitchFamily="34" charset="0"/>
              <a:buChar char="•"/>
              <a:defRPr/>
            </a:pPr>
            <a:r>
              <a:rPr lang="en-US" altLang="en-US" sz="1600" b="0" dirty="0">
                <a:solidFill>
                  <a:schemeClr val="tx1"/>
                </a:solidFill>
              </a:rPr>
              <a:t>15 September 2020 – Comment Resolution (see minutes: </a:t>
            </a:r>
            <a:r>
              <a:rPr lang="en-US" altLang="en-US" sz="1600" b="0" dirty="0">
                <a:solidFill>
                  <a:schemeClr val="tx1"/>
                </a:solidFill>
                <a:hlinkClick r:id="rId9">
                  <a:extLst>
                    <a:ext uri="{A12FA001-AC4F-418D-AE19-62706E023703}">
                      <ahyp:hlinkClr xmlns:ahyp="http://schemas.microsoft.com/office/drawing/2018/hyperlinkcolor" val="tx"/>
                    </a:ext>
                  </a:extLst>
                </a:hlinkClick>
              </a:rPr>
              <a:t>11-20/1512r1</a:t>
            </a:r>
            <a:r>
              <a:rPr lang="en-US" altLang="en-US" sz="1600" b="0" dirty="0">
                <a:solidFill>
                  <a:schemeClr val="tx1"/>
                </a:solidFill>
              </a:rPr>
              <a:t>) – one Motion passed</a:t>
            </a:r>
          </a:p>
          <a:p>
            <a:pPr>
              <a:spcBef>
                <a:spcPts val="200"/>
              </a:spcBef>
              <a:buFont typeface="Arial" panose="020B0604020202020204" pitchFamily="34" charset="0"/>
              <a:buChar char="•"/>
              <a:defRPr/>
            </a:pPr>
            <a:r>
              <a:rPr lang="en-US" altLang="en-US" sz="1600" b="0" dirty="0">
                <a:solidFill>
                  <a:schemeClr val="tx1"/>
                </a:solidFill>
              </a:rPr>
              <a:t>1 October 2020 – (see minutes: </a:t>
            </a:r>
            <a:r>
              <a:rPr lang="en-US" altLang="en-US" sz="1600" b="0" dirty="0">
                <a:solidFill>
                  <a:schemeClr val="tx1"/>
                </a:solidFill>
                <a:hlinkClick r:id="rId10">
                  <a:extLst>
                    <a:ext uri="{A12FA001-AC4F-418D-AE19-62706E023703}">
                      <ahyp:hlinkClr xmlns:ahyp="http://schemas.microsoft.com/office/drawing/2018/hyperlinkcolor" val="tx"/>
                    </a:ext>
                  </a:extLst>
                </a:hlinkClick>
              </a:rPr>
              <a:t>11-20/1567</a:t>
            </a:r>
            <a:r>
              <a:rPr lang="en-US" altLang="en-US" sz="1600" b="0" dirty="0">
                <a:solidFill>
                  <a:schemeClr val="tx1"/>
                </a:solidFill>
              </a:rPr>
              <a:t>) – one Straw Poll agreed</a:t>
            </a:r>
          </a:p>
          <a:p>
            <a:pPr>
              <a:spcBef>
                <a:spcPts val="200"/>
              </a:spcBef>
              <a:buFont typeface="Arial" panose="020B0604020202020204" pitchFamily="34" charset="0"/>
              <a:buChar char="•"/>
              <a:defRPr/>
            </a:pPr>
            <a:r>
              <a:rPr lang="en-US" altLang="en-US" sz="1600" b="0" dirty="0">
                <a:solidFill>
                  <a:schemeClr val="tx1"/>
                </a:solidFill>
              </a:rPr>
              <a:t>8 October 2020 – (see minutes: 11-20/1600) – two Straw Polls agreed</a:t>
            </a:r>
          </a:p>
          <a:p>
            <a:pPr>
              <a:spcBef>
                <a:spcPts val="200"/>
              </a:spcBef>
              <a:buFont typeface="Arial" panose="020B0604020202020204" pitchFamily="34" charset="0"/>
              <a:buChar char="•"/>
              <a:defRPr/>
            </a:pPr>
            <a:r>
              <a:rPr lang="en-US" altLang="en-US" sz="1600" b="0" dirty="0">
                <a:solidFill>
                  <a:schemeClr val="tx1"/>
                </a:solidFill>
              </a:rPr>
              <a:t>13 October 2020 – (see minutes; 11-20/1668) – no Straw Polls  - 802 Tutorial (</a:t>
            </a:r>
            <a:r>
              <a:rPr lang="en-US" sz="1800" u="sng" dirty="0">
                <a:solidFill>
                  <a:srgbClr val="0000FF"/>
                </a:solidFill>
                <a:effectLst/>
                <a:latin typeface="DejaVu Serif"/>
                <a:ea typeface="DengXian" panose="02010600030101010101" pitchFamily="2" charset="-122"/>
                <a:hlinkClick r:id="rId11"/>
              </a:rPr>
              <a:t>11-20/1601</a:t>
            </a:r>
            <a:r>
              <a:rPr lang="en-US" altLang="en-US" sz="1600" b="0" dirty="0">
                <a:solidFill>
                  <a:schemeClr val="tx1"/>
                </a:solidFill>
              </a:rPr>
              <a:t>)</a:t>
            </a:r>
          </a:p>
          <a:p>
            <a:pPr>
              <a:spcBef>
                <a:spcPts val="200"/>
              </a:spcBef>
              <a:buFont typeface="Arial" panose="020B0604020202020204" pitchFamily="34" charset="0"/>
              <a:buChar char="•"/>
              <a:defRPr/>
            </a:pPr>
            <a:r>
              <a:rPr lang="en-US" altLang="en-US" sz="1600" b="0" dirty="0">
                <a:solidFill>
                  <a:schemeClr val="tx1"/>
                </a:solidFill>
              </a:rPr>
              <a:t>20 October 2020 – (see minutes; 11-20/1689) – no Straw Polls </a:t>
            </a:r>
          </a:p>
          <a:p>
            <a:pPr>
              <a:spcBef>
                <a:spcPts val="200"/>
              </a:spcBef>
              <a:buFont typeface="Arial" panose="020B0604020202020204" pitchFamily="34" charset="0"/>
              <a:buChar char="•"/>
              <a:defRPr/>
            </a:pPr>
            <a:r>
              <a:rPr lang="en-US" altLang="en-US" sz="1600" b="0" dirty="0">
                <a:solidFill>
                  <a:schemeClr val="tx1"/>
                </a:solidFill>
              </a:rPr>
              <a:t>27 October 2020 – (see minutes; 11-20/1748) – no Straw Polls </a:t>
            </a:r>
          </a:p>
          <a:p>
            <a:pPr>
              <a:spcBef>
                <a:spcPts val="200"/>
              </a:spcBef>
              <a:buFont typeface="Arial" panose="020B0604020202020204" pitchFamily="34" charset="0"/>
              <a:buChar char="•"/>
              <a:defRPr/>
            </a:pPr>
            <a:endParaRPr lang="en-US" altLang="en-US" sz="1600" b="0" dirty="0">
              <a:solidFill>
                <a:schemeClr val="tx1"/>
              </a:solidFill>
            </a:endParaRPr>
          </a:p>
          <a:p>
            <a:pPr lvl="1">
              <a:spcBef>
                <a:spcPts val="200"/>
              </a:spcBef>
              <a:buFont typeface="Arial" panose="020B0604020202020204" pitchFamily="34" charset="0"/>
              <a:buChar char="•"/>
              <a:defRPr/>
            </a:pPr>
            <a:endParaRPr lang="en-US" altLang="en-US" sz="1600" dirty="0">
              <a:solidFill>
                <a:schemeClr val="tx1"/>
              </a:solidFill>
              <a:cs typeface="+mn-cs"/>
            </a:endParaRPr>
          </a:p>
          <a:p>
            <a:pPr marL="400050" lvl="1" indent="0">
              <a:spcBef>
                <a:spcPts val="200"/>
              </a:spcBef>
              <a:defRPr/>
            </a:pPr>
            <a:endParaRPr lang="en-US" altLang="en-US" sz="1400" dirty="0">
              <a:solidFill>
                <a:schemeClr val="tx1"/>
              </a:solidFill>
              <a:cs typeface="+mn-cs"/>
            </a:endParaRPr>
          </a:p>
          <a:p>
            <a:pPr marL="857250" lvl="1" indent="-457200">
              <a:spcBef>
                <a:spcPts val="200"/>
              </a:spcBef>
              <a:buFont typeface="Arial" panose="020B0604020202020204" pitchFamily="34" charset="0"/>
              <a:buChar char="•"/>
              <a:defRPr/>
            </a:pPr>
            <a:endParaRPr lang="en-GB" sz="2200" b="1" dirty="0">
              <a:solidFill>
                <a:schemeClr val="tx1"/>
              </a:solidFill>
              <a:cs typeface="+mn-cs"/>
            </a:endParaRPr>
          </a:p>
          <a:p>
            <a:pPr marL="571500" indent="-457200">
              <a:buFont typeface="Arial" panose="020B0604020202020204" pitchFamily="34" charset="0"/>
              <a:buChar char="•"/>
            </a:pPr>
            <a:endParaRPr lang="en-US" altLang="en-US" sz="1600" b="0" dirty="0">
              <a:solidFill>
                <a:schemeClr val="tx1"/>
              </a:solidFill>
            </a:endParaRP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12</a:t>
            </a:fld>
            <a:endParaRPr lang="en-GB" dirty="0"/>
          </a:p>
        </p:txBody>
      </p:sp>
      <p:sp>
        <p:nvSpPr>
          <p:cNvPr id="5" name="Footer Placeholder 4"/>
          <p:cNvSpPr>
            <a:spLocks noGrp="1"/>
          </p:cNvSpPr>
          <p:nvPr>
            <p:ph type="ftr" idx="14"/>
          </p:nvPr>
        </p:nvSpPr>
        <p:spPr/>
        <p:txBody>
          <a:bodyPr/>
          <a:lstStyle/>
          <a:p>
            <a:r>
              <a:rPr lang="en-GB" dirty="0"/>
              <a:t>Joseph Levy (InterDigital)</a:t>
            </a:r>
          </a:p>
        </p:txBody>
      </p:sp>
      <p:sp>
        <p:nvSpPr>
          <p:cNvPr id="6" name="Date Placeholder 5"/>
          <p:cNvSpPr>
            <a:spLocks noGrp="1"/>
          </p:cNvSpPr>
          <p:nvPr>
            <p:ph type="dt" idx="15"/>
          </p:nvPr>
        </p:nvSpPr>
        <p:spPr/>
        <p:txBody>
          <a:bodyPr/>
          <a:lstStyle/>
          <a:p>
            <a:r>
              <a:rPr lang="en-US" dirty="0"/>
              <a:t>November 2020</a:t>
            </a:r>
            <a:endParaRPr lang="en-GB" dirty="0"/>
          </a:p>
        </p:txBody>
      </p:sp>
    </p:spTree>
    <p:extLst>
      <p:ext uri="{BB962C8B-B14F-4D97-AF65-F5344CB8AC3E}">
        <p14:creationId xmlns:p14="http://schemas.microsoft.com/office/powerpoint/2010/main" val="1014535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611185"/>
          </a:xfrm>
        </p:spPr>
        <p:txBody>
          <a:bodyPr/>
          <a:lstStyle/>
          <a:p>
            <a:pPr>
              <a:spcBef>
                <a:spcPts val="200"/>
              </a:spcBef>
              <a:defRPr/>
            </a:pPr>
            <a:r>
              <a:rPr lang="en-US" altLang="en-US" dirty="0"/>
              <a:t>Comment Resolution Status</a:t>
            </a:r>
          </a:p>
        </p:txBody>
      </p:sp>
      <p:sp>
        <p:nvSpPr>
          <p:cNvPr id="3" name="Content Placeholder 2"/>
          <p:cNvSpPr>
            <a:spLocks noGrp="1"/>
          </p:cNvSpPr>
          <p:nvPr>
            <p:ph idx="1"/>
          </p:nvPr>
        </p:nvSpPr>
        <p:spPr>
          <a:xfrm>
            <a:off x="228600" y="1447800"/>
            <a:ext cx="11658600" cy="5027614"/>
          </a:xfrm>
        </p:spPr>
        <p:txBody>
          <a:bodyPr/>
          <a:lstStyle/>
          <a:p>
            <a:pPr marL="457200" indent="-457200">
              <a:spcBef>
                <a:spcPts val="200"/>
              </a:spcBef>
              <a:buFont typeface="Arial" panose="020B0604020202020204" pitchFamily="34" charset="0"/>
              <a:buChar char="•"/>
              <a:defRPr/>
            </a:pPr>
            <a:r>
              <a:rPr lang="en-US" sz="3200" b="0" dirty="0">
                <a:hlinkClick r:id="rId2"/>
              </a:rPr>
              <a:t>1</a:t>
            </a:r>
            <a:r>
              <a:rPr lang="en-US" sz="3200" b="0" dirty="0">
                <a:hlinkClick r:id="rId3"/>
              </a:rPr>
              <a:t>1-20/1262r5</a:t>
            </a:r>
            <a:r>
              <a:rPr lang="en-US" sz="3200" b="0" dirty="0"/>
              <a:t> “CC32 AANI Report Comments” – no change</a:t>
            </a: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13</a:t>
            </a:fld>
            <a:endParaRPr lang="en-GB" dirty="0"/>
          </a:p>
        </p:txBody>
      </p:sp>
      <p:sp>
        <p:nvSpPr>
          <p:cNvPr id="5" name="Footer Placeholder 4"/>
          <p:cNvSpPr>
            <a:spLocks noGrp="1"/>
          </p:cNvSpPr>
          <p:nvPr>
            <p:ph type="ftr" idx="14"/>
          </p:nvPr>
        </p:nvSpPr>
        <p:spPr/>
        <p:txBody>
          <a:bodyPr/>
          <a:lstStyle/>
          <a:p>
            <a:r>
              <a:rPr lang="en-GB" dirty="0"/>
              <a:t>Joseph Levy (InterDigital)</a:t>
            </a:r>
          </a:p>
        </p:txBody>
      </p:sp>
      <p:sp>
        <p:nvSpPr>
          <p:cNvPr id="6" name="Date Placeholder 5"/>
          <p:cNvSpPr>
            <a:spLocks noGrp="1"/>
          </p:cNvSpPr>
          <p:nvPr>
            <p:ph type="dt" idx="15"/>
          </p:nvPr>
        </p:nvSpPr>
        <p:spPr/>
        <p:txBody>
          <a:bodyPr/>
          <a:lstStyle/>
          <a:p>
            <a:r>
              <a:rPr lang="en-US" dirty="0"/>
              <a:t>October 2020</a:t>
            </a:r>
            <a:endParaRPr lang="en-GB" dirty="0"/>
          </a:p>
        </p:txBody>
      </p:sp>
      <p:graphicFrame>
        <p:nvGraphicFramePr>
          <p:cNvPr id="9" name="Table 8">
            <a:extLst>
              <a:ext uri="{FF2B5EF4-FFF2-40B4-BE49-F238E27FC236}">
                <a16:creationId xmlns:a16="http://schemas.microsoft.com/office/drawing/2014/main" id="{F4C3E3B4-00D0-4AD8-B135-E6B351D113CD}"/>
              </a:ext>
            </a:extLst>
          </p:cNvPr>
          <p:cNvGraphicFramePr>
            <a:graphicFrameLocks noGrp="1"/>
          </p:cNvGraphicFramePr>
          <p:nvPr/>
        </p:nvGraphicFramePr>
        <p:xfrm>
          <a:off x="265129" y="2209800"/>
          <a:ext cx="11658599" cy="3886198"/>
        </p:xfrm>
        <a:graphic>
          <a:graphicData uri="http://schemas.openxmlformats.org/drawingml/2006/table">
            <a:tbl>
              <a:tblPr/>
              <a:tblGrid>
                <a:gridCol w="1944157">
                  <a:extLst>
                    <a:ext uri="{9D8B030D-6E8A-4147-A177-3AD203B41FA5}">
                      <a16:colId xmlns:a16="http://schemas.microsoft.com/office/drawing/2014/main" val="3217028087"/>
                    </a:ext>
                  </a:extLst>
                </a:gridCol>
                <a:gridCol w="990600">
                  <a:extLst>
                    <a:ext uri="{9D8B030D-6E8A-4147-A177-3AD203B41FA5}">
                      <a16:colId xmlns:a16="http://schemas.microsoft.com/office/drawing/2014/main" val="1356220285"/>
                    </a:ext>
                  </a:extLst>
                </a:gridCol>
                <a:gridCol w="1066800">
                  <a:extLst>
                    <a:ext uri="{9D8B030D-6E8A-4147-A177-3AD203B41FA5}">
                      <a16:colId xmlns:a16="http://schemas.microsoft.com/office/drawing/2014/main" val="1067454174"/>
                    </a:ext>
                  </a:extLst>
                </a:gridCol>
                <a:gridCol w="685800">
                  <a:extLst>
                    <a:ext uri="{9D8B030D-6E8A-4147-A177-3AD203B41FA5}">
                      <a16:colId xmlns:a16="http://schemas.microsoft.com/office/drawing/2014/main" val="3031868616"/>
                    </a:ext>
                  </a:extLst>
                </a:gridCol>
                <a:gridCol w="609600">
                  <a:extLst>
                    <a:ext uri="{9D8B030D-6E8A-4147-A177-3AD203B41FA5}">
                      <a16:colId xmlns:a16="http://schemas.microsoft.com/office/drawing/2014/main" val="662383878"/>
                    </a:ext>
                  </a:extLst>
                </a:gridCol>
                <a:gridCol w="609600">
                  <a:extLst>
                    <a:ext uri="{9D8B030D-6E8A-4147-A177-3AD203B41FA5}">
                      <a16:colId xmlns:a16="http://schemas.microsoft.com/office/drawing/2014/main" val="3717597420"/>
                    </a:ext>
                  </a:extLst>
                </a:gridCol>
                <a:gridCol w="381000">
                  <a:extLst>
                    <a:ext uri="{9D8B030D-6E8A-4147-A177-3AD203B41FA5}">
                      <a16:colId xmlns:a16="http://schemas.microsoft.com/office/drawing/2014/main" val="1268108951"/>
                    </a:ext>
                  </a:extLst>
                </a:gridCol>
                <a:gridCol w="457200">
                  <a:extLst>
                    <a:ext uri="{9D8B030D-6E8A-4147-A177-3AD203B41FA5}">
                      <a16:colId xmlns:a16="http://schemas.microsoft.com/office/drawing/2014/main" val="3250168162"/>
                    </a:ext>
                  </a:extLst>
                </a:gridCol>
                <a:gridCol w="914400">
                  <a:extLst>
                    <a:ext uri="{9D8B030D-6E8A-4147-A177-3AD203B41FA5}">
                      <a16:colId xmlns:a16="http://schemas.microsoft.com/office/drawing/2014/main" val="1876501988"/>
                    </a:ext>
                  </a:extLst>
                </a:gridCol>
                <a:gridCol w="762000">
                  <a:extLst>
                    <a:ext uri="{9D8B030D-6E8A-4147-A177-3AD203B41FA5}">
                      <a16:colId xmlns:a16="http://schemas.microsoft.com/office/drawing/2014/main" val="3309952823"/>
                    </a:ext>
                  </a:extLst>
                </a:gridCol>
                <a:gridCol w="609600">
                  <a:extLst>
                    <a:ext uri="{9D8B030D-6E8A-4147-A177-3AD203B41FA5}">
                      <a16:colId xmlns:a16="http://schemas.microsoft.com/office/drawing/2014/main" val="2803054875"/>
                    </a:ext>
                  </a:extLst>
                </a:gridCol>
                <a:gridCol w="1447800">
                  <a:extLst>
                    <a:ext uri="{9D8B030D-6E8A-4147-A177-3AD203B41FA5}">
                      <a16:colId xmlns:a16="http://schemas.microsoft.com/office/drawing/2014/main" val="1805887634"/>
                    </a:ext>
                  </a:extLst>
                </a:gridCol>
                <a:gridCol w="1180042">
                  <a:extLst>
                    <a:ext uri="{9D8B030D-6E8A-4147-A177-3AD203B41FA5}">
                      <a16:colId xmlns:a16="http://schemas.microsoft.com/office/drawing/2014/main" val="413170457"/>
                    </a:ext>
                  </a:extLst>
                </a:gridCol>
              </a:tblGrid>
              <a:tr h="789878">
                <a:tc>
                  <a:txBody>
                    <a:bodyPr/>
                    <a:lstStyle/>
                    <a:p>
                      <a:pPr algn="l" fontAlgn="ctr"/>
                      <a:r>
                        <a:rPr lang="en-US" sz="2000" b="1" i="0" u="none" strike="noStrike" dirty="0">
                          <a:solidFill>
                            <a:srgbClr val="FFFFFF"/>
                          </a:solidFill>
                          <a:effectLst/>
                          <a:latin typeface="Calibri" panose="020F0502020204030204" pitchFamily="34" charset="0"/>
                        </a:rPr>
                        <a:t>Type of comment</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2000" b="1" i="0" u="none" strike="noStrike" dirty="0">
                          <a:solidFill>
                            <a:srgbClr val="FFFFFF"/>
                          </a:solidFill>
                          <a:effectLst/>
                          <a:latin typeface="Calibri" panose="020F0502020204030204" pitchFamily="34" charset="0"/>
                        </a:rPr>
                        <a:t>Assigned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2000" b="1" i="0" u="none" strike="noStrike" dirty="0">
                          <a:solidFill>
                            <a:srgbClr val="FFFFFF"/>
                          </a:solidFill>
                          <a:effectLst/>
                          <a:latin typeface="Calibri" panose="020F0502020204030204" pitchFamily="34" charset="0"/>
                        </a:rPr>
                        <a:t>Proposed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600" b="1" i="0" u="none" strike="noStrike" dirty="0">
                          <a:solidFill>
                            <a:srgbClr val="FFFFFF"/>
                          </a:solidFill>
                          <a:effectLst/>
                          <a:latin typeface="Calibri" panose="020F0502020204030204" pitchFamily="34" charset="0"/>
                        </a:rPr>
                        <a:t>Accept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600" b="1" i="0" u="none" strike="noStrike" dirty="0">
                          <a:solidFill>
                            <a:srgbClr val="FFFFFF"/>
                          </a:solidFill>
                          <a:effectLst/>
                          <a:latin typeface="Calibri" panose="020F0502020204030204" pitchFamily="34" charset="0"/>
                        </a:rPr>
                        <a:t>Revise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600" b="1" i="0" u="none" strike="noStrike" dirty="0">
                          <a:solidFill>
                            <a:srgbClr val="FFFFFF"/>
                          </a:solidFill>
                          <a:effectLst/>
                          <a:latin typeface="Calibri" panose="020F0502020204030204" pitchFamily="34" charset="0"/>
                        </a:rPr>
                        <a:t>Reject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600" b="1" i="0" u="none" strike="noStrike" dirty="0">
                          <a:solidFill>
                            <a:srgbClr val="FFFFFF"/>
                          </a:solidFill>
                          <a:effectLst/>
                          <a:latin typeface="Calibri" panose="020F0502020204030204" pitchFamily="34" charset="0"/>
                        </a:rPr>
                        <a:t>SP</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600" b="1" i="0" u="none" strike="noStrike" dirty="0">
                          <a:solidFill>
                            <a:srgbClr val="FFFFFF"/>
                          </a:solidFill>
                          <a:effectLst/>
                          <a:latin typeface="Calibri" panose="020F0502020204030204" pitchFamily="34" charset="0"/>
                        </a:rPr>
                        <a:t>RFM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600" b="1" i="0" u="none" strike="noStrike" dirty="0">
                          <a:solidFill>
                            <a:srgbClr val="FFFFFF"/>
                          </a:solidFill>
                          <a:effectLst/>
                          <a:latin typeface="Calibri" panose="020F0502020204030204" pitchFamily="34" charset="0"/>
                        </a:rPr>
                        <a:t>Motioned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600" b="1" i="0" u="none" strike="noStrike" dirty="0">
                          <a:solidFill>
                            <a:srgbClr val="FFFFFF"/>
                          </a:solidFill>
                          <a:effectLst/>
                          <a:latin typeface="Calibri" panose="020F0502020204030204" pitchFamily="34" charset="0"/>
                        </a:rPr>
                        <a:t>M+RFM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600" b="1" i="0" u="none" strike="noStrike" dirty="0">
                          <a:solidFill>
                            <a:srgbClr val="FFFFFF"/>
                          </a:solidFill>
                          <a:effectLst/>
                          <a:latin typeface="Calibri" panose="020F0502020204030204" pitchFamily="34" charset="0"/>
                        </a:rPr>
                        <a:t>Open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2000" b="1" i="0" u="none" strike="noStrike" dirty="0">
                          <a:solidFill>
                            <a:srgbClr val="FFFFFF"/>
                          </a:solidFill>
                          <a:effectLst/>
                          <a:latin typeface="Calibri" panose="020F0502020204030204" pitchFamily="34" charset="0"/>
                        </a:rPr>
                        <a:t>In Document</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2000" b="1" i="0" u="none" strike="noStrike" dirty="0">
                          <a:solidFill>
                            <a:srgbClr val="FFFFFF"/>
                          </a:solidFill>
                          <a:effectLst/>
                          <a:latin typeface="Calibri" panose="020F0502020204030204" pitchFamily="34" charset="0"/>
                        </a:rPr>
                        <a:t>Total</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extLst>
                  <a:ext uri="{0D108BD9-81ED-4DB2-BD59-A6C34878D82A}">
                    <a16:rowId xmlns:a16="http://schemas.microsoft.com/office/drawing/2014/main" val="1716398358"/>
                  </a:ext>
                </a:extLst>
              </a:tr>
              <a:tr h="758282">
                <a:tc>
                  <a:txBody>
                    <a:bodyPr/>
                    <a:lstStyle/>
                    <a:p>
                      <a:pPr algn="l" fontAlgn="ctr"/>
                      <a:r>
                        <a:rPr lang="en-US" sz="2000" b="0" i="0" u="none" strike="noStrike" dirty="0">
                          <a:solidFill>
                            <a:srgbClr val="000000"/>
                          </a:solidFill>
                          <a:effectLst/>
                          <a:latin typeface="Calibri" panose="020F0502020204030204" pitchFamily="34" charset="0"/>
                        </a:rPr>
                        <a:t>Technical</a:t>
                      </a:r>
                    </a:p>
                  </a:txBody>
                  <a:tcPr marL="7620" marR="7620" marT="7620" marB="0" anchor="ctr">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dirty="0">
                          <a:solidFill>
                            <a:srgbClr val="000000"/>
                          </a:solidFill>
                          <a:effectLst/>
                          <a:latin typeface="Calibri" panose="020F0502020204030204" pitchFamily="34" charset="0"/>
                        </a:rPr>
                        <a:t>58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58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49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56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56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56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7082826"/>
                  </a:ext>
                </a:extLst>
              </a:tr>
              <a:tr h="758282">
                <a:tc>
                  <a:txBody>
                    <a:bodyPr/>
                    <a:lstStyle/>
                    <a:p>
                      <a:pPr algn="l" fontAlgn="ctr"/>
                      <a:r>
                        <a:rPr lang="en-US" sz="2000" b="0" i="0" u="none" strike="noStrike" dirty="0">
                          <a:solidFill>
                            <a:srgbClr val="000000"/>
                          </a:solidFill>
                          <a:effectLst/>
                          <a:latin typeface="Calibri" panose="020F0502020204030204" pitchFamily="34" charset="0"/>
                        </a:rPr>
                        <a:t>Editorial</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dirty="0">
                          <a:solidFill>
                            <a:srgbClr val="000000"/>
                          </a:solidFill>
                          <a:effectLst/>
                          <a:latin typeface="Calibri" panose="020F0502020204030204" pitchFamily="34" charset="0"/>
                        </a:rPr>
                        <a:t>43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43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41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41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43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43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0696644"/>
                  </a:ext>
                </a:extLst>
              </a:tr>
              <a:tr h="789878">
                <a:tc>
                  <a:txBody>
                    <a:bodyPr/>
                    <a:lstStyle/>
                    <a:p>
                      <a:pPr algn="l" fontAlgn="ctr"/>
                      <a:r>
                        <a:rPr lang="en-US" sz="2000" b="0" i="0" u="none" strike="noStrike" dirty="0">
                          <a:solidFill>
                            <a:srgbClr val="000000"/>
                          </a:solidFill>
                          <a:effectLst/>
                          <a:latin typeface="Calibri" panose="020F0502020204030204" pitchFamily="34" charset="0"/>
                        </a:rPr>
                        <a:t>General</a:t>
                      </a:r>
                    </a:p>
                  </a:txBody>
                  <a:tcPr marL="7620" marR="7620" marT="7620" marB="0" anchor="ctr">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3627758"/>
                  </a:ext>
                </a:extLst>
              </a:tr>
              <a:tr h="789878">
                <a:tc>
                  <a:txBody>
                    <a:bodyPr/>
                    <a:lstStyle/>
                    <a:p>
                      <a:pPr algn="l" fontAlgn="ctr"/>
                      <a:r>
                        <a:rPr lang="en-US" sz="2000" b="1" i="0" u="none" strike="noStrike" dirty="0">
                          <a:solidFill>
                            <a:srgbClr val="000000"/>
                          </a:solidFill>
                          <a:effectLst/>
                          <a:latin typeface="Calibri" panose="020F0502020204030204" pitchFamily="34" charset="0"/>
                        </a:rPr>
                        <a:t>Grand Total</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104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104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61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61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41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102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111</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4164524"/>
                  </a:ext>
                </a:extLst>
              </a:tr>
            </a:tbl>
          </a:graphicData>
        </a:graphic>
      </p:graphicFrame>
      <p:sp>
        <p:nvSpPr>
          <p:cNvPr id="10" name="TextBox 9">
            <a:extLst>
              <a:ext uri="{FF2B5EF4-FFF2-40B4-BE49-F238E27FC236}">
                <a16:creationId xmlns:a16="http://schemas.microsoft.com/office/drawing/2014/main" id="{EF4DA3D6-93AE-47C0-8DDA-A81C0F27EE56}"/>
              </a:ext>
            </a:extLst>
          </p:cNvPr>
          <p:cNvSpPr txBox="1"/>
          <p:nvPr/>
        </p:nvSpPr>
        <p:spPr>
          <a:xfrm>
            <a:off x="3047215" y="3015858"/>
            <a:ext cx="6094428" cy="830997"/>
          </a:xfrm>
          <a:prstGeom prst="rect">
            <a:avLst/>
          </a:prstGeom>
          <a:noFill/>
        </p:spPr>
        <p:txBody>
          <a:bodyPr wrap="square">
            <a:spAutoFit/>
          </a:bodyPr>
          <a:lstStyle/>
          <a:p>
            <a:r>
              <a:rPr lang="en-US" altLang="en-US" dirty="0"/>
              <a:t>Motions related to the Technical report are not in order</a:t>
            </a:r>
            <a:endParaRPr lang="en-US" dirty="0"/>
          </a:p>
        </p:txBody>
      </p:sp>
    </p:spTree>
    <p:extLst>
      <p:ext uri="{BB962C8B-B14F-4D97-AF65-F5344CB8AC3E}">
        <p14:creationId xmlns:p14="http://schemas.microsoft.com/office/powerpoint/2010/main" val="2972509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EDB79-1735-4E2C-AFD2-31204DF69E35}"/>
              </a:ext>
            </a:extLst>
          </p:cNvPr>
          <p:cNvSpPr>
            <a:spLocks noGrp="1"/>
          </p:cNvSpPr>
          <p:nvPr>
            <p:ph type="title"/>
          </p:nvPr>
        </p:nvSpPr>
        <p:spPr/>
        <p:txBody>
          <a:bodyPr/>
          <a:lstStyle/>
          <a:p>
            <a:r>
              <a:rPr lang="en-US" dirty="0"/>
              <a:t>Contributions – Taken 2020-11-03</a:t>
            </a:r>
          </a:p>
        </p:txBody>
      </p:sp>
      <p:sp>
        <p:nvSpPr>
          <p:cNvPr id="3" name="Content Placeholder 2">
            <a:extLst>
              <a:ext uri="{FF2B5EF4-FFF2-40B4-BE49-F238E27FC236}">
                <a16:creationId xmlns:a16="http://schemas.microsoft.com/office/drawing/2014/main" id="{9D800194-6C28-4B68-8C28-CC3A8B96A2C7}"/>
              </a:ext>
            </a:extLst>
          </p:cNvPr>
          <p:cNvSpPr>
            <a:spLocks noGrp="1"/>
          </p:cNvSpPr>
          <p:nvPr>
            <p:ph idx="1"/>
          </p:nvPr>
        </p:nvSpPr>
        <p:spPr/>
        <p:txBody>
          <a:bodyPr/>
          <a:lstStyle/>
          <a:p>
            <a:pPr marL="457200" indent="-457200">
              <a:buFont typeface="+mj-lt"/>
              <a:buAutoNum type="arabicPeriod"/>
            </a:pPr>
            <a:r>
              <a:rPr lang="en-US" dirty="0">
                <a:hlinkClick r:id="rId2"/>
              </a:rPr>
              <a:t>11-20/0013r7</a:t>
            </a:r>
            <a:r>
              <a:rPr lang="en-US" dirty="0"/>
              <a:t> - “</a:t>
            </a:r>
            <a:r>
              <a:rPr lang="en-US" b="0" i="0" dirty="0">
                <a:solidFill>
                  <a:srgbClr val="000000"/>
                </a:solidFill>
                <a:effectLst/>
                <a:latin typeface="Verdana" panose="020B0604030504040204" pitchFamily="34" charset="0"/>
              </a:rPr>
              <a:t>Draft technical report on interworking between 3GPP 5G network &amp; WLAN” - Hyun Seo Oh (ETRI)</a:t>
            </a:r>
          </a:p>
          <a:p>
            <a:pPr marL="457200" indent="-457200">
              <a:buFont typeface="+mj-lt"/>
              <a:buAutoNum type="arabicPeriod"/>
            </a:pPr>
            <a:r>
              <a:rPr lang="en-US" dirty="0">
                <a:hlinkClick r:id="rId3"/>
              </a:rPr>
              <a:t>11-20/1645r1</a:t>
            </a:r>
            <a:r>
              <a:rPr lang="en-US" b="0" dirty="0">
                <a:latin typeface="Verdana" panose="020B0604030504040204" pitchFamily="34" charset="0"/>
              </a:rPr>
              <a:t> - “</a:t>
            </a:r>
            <a:r>
              <a:rPr lang="en-US" b="0" i="0" dirty="0">
                <a:solidFill>
                  <a:srgbClr val="000000"/>
                </a:solidFill>
                <a:effectLst/>
                <a:latin typeface="Verdana" panose="020B0604030504040204" pitchFamily="34" charset="0"/>
              </a:rPr>
              <a:t>The original figures in the draft technical report on interworking between 3GPP 5G network and WLAN</a:t>
            </a:r>
            <a:r>
              <a:rPr lang="en-US" b="0" dirty="0">
                <a:latin typeface="Verdana" panose="020B0604030504040204" pitchFamily="34" charset="0"/>
              </a:rPr>
              <a:t>” - </a:t>
            </a:r>
            <a:r>
              <a:rPr lang="en-US" b="0" i="0" dirty="0">
                <a:solidFill>
                  <a:srgbClr val="000000"/>
                </a:solidFill>
                <a:effectLst/>
                <a:latin typeface="Verdana" panose="020B0604030504040204" pitchFamily="34" charset="0"/>
              </a:rPr>
              <a:t>Hyun Seo Oh (ETRI)</a:t>
            </a:r>
          </a:p>
          <a:p>
            <a:endParaRPr lang="en-US" b="0" i="0" dirty="0">
              <a:solidFill>
                <a:srgbClr val="000000"/>
              </a:solidFill>
              <a:effectLst/>
              <a:latin typeface="Verdana" panose="020B0604030504040204" pitchFamily="34" charset="0"/>
            </a:endParaRPr>
          </a:p>
          <a:p>
            <a:r>
              <a:rPr lang="en-US" b="0" dirty="0">
                <a:latin typeface="Verdana" panose="020B0604030504040204" pitchFamily="34" charset="0"/>
              </a:rPr>
              <a:t> </a:t>
            </a:r>
            <a:endParaRPr lang="en-US" dirty="0"/>
          </a:p>
        </p:txBody>
      </p:sp>
      <p:sp>
        <p:nvSpPr>
          <p:cNvPr id="4" name="Slide Number Placeholder 3">
            <a:extLst>
              <a:ext uri="{FF2B5EF4-FFF2-40B4-BE49-F238E27FC236}">
                <a16:creationId xmlns:a16="http://schemas.microsoft.com/office/drawing/2014/main" id="{0E05A63B-029A-4D97-BB2B-CCB4471A1888}"/>
              </a:ext>
            </a:extLst>
          </p:cNvPr>
          <p:cNvSpPr>
            <a:spLocks noGrp="1"/>
          </p:cNvSpPr>
          <p:nvPr>
            <p:ph type="sldNum" idx="12"/>
          </p:nvPr>
        </p:nvSpPr>
        <p:spPr/>
        <p:txBody>
          <a:bodyPr/>
          <a:lstStyle/>
          <a:p>
            <a:r>
              <a:rPr lang="en-GB" dirty="0"/>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AFEF6FD9-4934-4A99-B462-8B302AD0676E}"/>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3E7FB2B2-DCF3-4B7B-95F1-6A2A1785BD03}"/>
              </a:ext>
            </a:extLst>
          </p:cNvPr>
          <p:cNvSpPr>
            <a:spLocks noGrp="1"/>
          </p:cNvSpPr>
          <p:nvPr>
            <p:ph type="dt" idx="15"/>
          </p:nvPr>
        </p:nvSpPr>
        <p:spPr/>
        <p:txBody>
          <a:bodyPr/>
          <a:lstStyle/>
          <a:p>
            <a:r>
              <a:rPr lang="en-US" dirty="0"/>
              <a:t>November 2020</a:t>
            </a:r>
            <a:endParaRPr lang="en-GB" dirty="0"/>
          </a:p>
        </p:txBody>
      </p:sp>
    </p:spTree>
    <p:extLst>
      <p:ext uri="{BB962C8B-B14F-4D97-AF65-F5344CB8AC3E}">
        <p14:creationId xmlns:p14="http://schemas.microsoft.com/office/powerpoint/2010/main" val="3670489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C7668-92BA-4CF1-BA6C-8CFD8CD6EEC2}"/>
              </a:ext>
            </a:extLst>
          </p:cNvPr>
          <p:cNvSpPr>
            <a:spLocks noGrp="1"/>
          </p:cNvSpPr>
          <p:nvPr>
            <p:ph type="title"/>
          </p:nvPr>
        </p:nvSpPr>
        <p:spPr/>
        <p:txBody>
          <a:bodyPr/>
          <a:lstStyle/>
          <a:p>
            <a:r>
              <a:rPr lang="en-US" dirty="0"/>
              <a:t>Motions</a:t>
            </a:r>
          </a:p>
        </p:txBody>
      </p:sp>
      <p:sp>
        <p:nvSpPr>
          <p:cNvPr id="3" name="Text Placeholder 2">
            <a:extLst>
              <a:ext uri="{FF2B5EF4-FFF2-40B4-BE49-F238E27FC236}">
                <a16:creationId xmlns:a16="http://schemas.microsoft.com/office/drawing/2014/main" id="{61962179-04F9-4B68-A2C5-A8E9AE0EEDB7}"/>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9C06369E-F178-4D7F-BD77-4B3AFAE4F02D}"/>
              </a:ext>
            </a:extLst>
          </p:cNvPr>
          <p:cNvSpPr>
            <a:spLocks noGrp="1"/>
          </p:cNvSpPr>
          <p:nvPr>
            <p:ph type="dt" idx="10"/>
          </p:nvPr>
        </p:nvSpPr>
        <p:spPr/>
        <p:txBody>
          <a:bodyPr/>
          <a:lstStyle/>
          <a:p>
            <a:r>
              <a:rPr lang="en-US" dirty="0"/>
              <a:t>November 2020</a:t>
            </a:r>
            <a:endParaRPr lang="en-GB" dirty="0"/>
          </a:p>
        </p:txBody>
      </p:sp>
      <p:sp>
        <p:nvSpPr>
          <p:cNvPr id="5" name="Footer Placeholder 4">
            <a:extLst>
              <a:ext uri="{FF2B5EF4-FFF2-40B4-BE49-F238E27FC236}">
                <a16:creationId xmlns:a16="http://schemas.microsoft.com/office/drawing/2014/main" id="{C0FEAC47-375E-4B83-BB3B-D1BBF57BFE94}"/>
              </a:ext>
            </a:extLst>
          </p:cNvPr>
          <p:cNvSpPr>
            <a:spLocks noGrp="1"/>
          </p:cNvSpPr>
          <p:nvPr>
            <p:ph type="ftr" idx="11"/>
          </p:nvPr>
        </p:nvSpPr>
        <p:spPr/>
        <p:txBody>
          <a:bodyPr/>
          <a:lstStyle/>
          <a:p>
            <a:r>
              <a:rPr lang="en-GB" dirty="0"/>
              <a:t>Joseph Levy (InterDigital)</a:t>
            </a:r>
          </a:p>
        </p:txBody>
      </p:sp>
      <p:sp>
        <p:nvSpPr>
          <p:cNvPr id="6" name="Slide Number Placeholder 5">
            <a:extLst>
              <a:ext uri="{FF2B5EF4-FFF2-40B4-BE49-F238E27FC236}">
                <a16:creationId xmlns:a16="http://schemas.microsoft.com/office/drawing/2014/main" id="{6A27C6C1-39C1-4964-97B8-CD34BB71ED3B}"/>
              </a:ext>
            </a:extLst>
          </p:cNvPr>
          <p:cNvSpPr>
            <a:spLocks noGrp="1"/>
          </p:cNvSpPr>
          <p:nvPr>
            <p:ph type="sldNum" idx="12"/>
          </p:nvPr>
        </p:nvSpPr>
        <p:spPr/>
        <p:txBody>
          <a:bodyPr/>
          <a:lstStyle/>
          <a:p>
            <a:r>
              <a:rPr lang="en-GB" dirty="0"/>
              <a:t>Slide </a:t>
            </a:r>
            <a:fld id="{3ABCC52B-A3F7-440B-BBF2-55191E6E7773}" type="slidenum">
              <a:rPr lang="en-GB" smtClean="0"/>
              <a:pPr/>
              <a:t>15</a:t>
            </a:fld>
            <a:endParaRPr lang="en-GB" dirty="0"/>
          </a:p>
        </p:txBody>
      </p:sp>
    </p:spTree>
    <p:extLst>
      <p:ext uri="{BB962C8B-B14F-4D97-AF65-F5344CB8AC3E}">
        <p14:creationId xmlns:p14="http://schemas.microsoft.com/office/powerpoint/2010/main" val="1457310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50A07-5F97-4A96-8E53-2CDE06956572}"/>
              </a:ext>
            </a:extLst>
          </p:cNvPr>
          <p:cNvSpPr>
            <a:spLocks noGrp="1"/>
          </p:cNvSpPr>
          <p:nvPr>
            <p:ph type="title"/>
          </p:nvPr>
        </p:nvSpPr>
        <p:spPr/>
        <p:txBody>
          <a:bodyPr/>
          <a:lstStyle/>
          <a:p>
            <a:r>
              <a:rPr lang="en-US" dirty="0"/>
              <a:t>Motions</a:t>
            </a:r>
          </a:p>
        </p:txBody>
      </p:sp>
      <p:sp>
        <p:nvSpPr>
          <p:cNvPr id="3" name="Content Placeholder 2">
            <a:extLst>
              <a:ext uri="{FF2B5EF4-FFF2-40B4-BE49-F238E27FC236}">
                <a16:creationId xmlns:a16="http://schemas.microsoft.com/office/drawing/2014/main" id="{9766BE4C-2322-4A3C-BDBA-57505F725ECF}"/>
              </a:ext>
            </a:extLst>
          </p:cNvPr>
          <p:cNvSpPr>
            <a:spLocks noGrp="1"/>
          </p:cNvSpPr>
          <p:nvPr>
            <p:ph idx="1"/>
          </p:nvPr>
        </p:nvSpPr>
        <p:spPr>
          <a:xfrm>
            <a:off x="914401" y="1524001"/>
            <a:ext cx="10361084" cy="4570414"/>
          </a:xfrm>
        </p:spPr>
        <p:txBody>
          <a:bodyPr/>
          <a:lstStyle/>
          <a:p>
            <a:r>
              <a:rPr lang="en-US" dirty="0">
                <a:solidFill>
                  <a:schemeClr val="tx1"/>
                </a:solidFill>
              </a:rPr>
              <a:t>Motion 2:</a:t>
            </a:r>
          </a:p>
          <a:p>
            <a:r>
              <a:rPr lang="en-US" dirty="0">
                <a:solidFill>
                  <a:schemeClr val="tx1"/>
                </a:solidFill>
              </a:rPr>
              <a:t>Move to approve the proposed resolutions provided in </a:t>
            </a:r>
            <a:r>
              <a:rPr lang="en-US" altLang="en-US" b="1" dirty="0">
                <a:solidFill>
                  <a:schemeClr val="tx1"/>
                </a:solidFill>
                <a:hlinkClick r:id="rId2"/>
              </a:rPr>
              <a:t>11-20/1550r0</a:t>
            </a:r>
            <a:r>
              <a:rPr lang="en-US" dirty="0">
                <a:solidFill>
                  <a:schemeClr val="tx1"/>
                </a:solidFill>
              </a:rPr>
              <a:t> for the  CIDs: 1, 8, 10, 11, 12, 19, 75, 91, 96, 98, 104, 105 as shown in 11-20-1262r5.  With editorial privileges given to the AANI Chair. </a:t>
            </a:r>
          </a:p>
          <a:p>
            <a:r>
              <a:rPr lang="en-US" dirty="0">
                <a:solidFill>
                  <a:schemeClr val="tx1"/>
                </a:solidFill>
              </a:rPr>
              <a:t>	</a:t>
            </a:r>
            <a:r>
              <a:rPr lang="en-US" sz="2000" dirty="0">
                <a:solidFill>
                  <a:schemeClr val="tx1"/>
                </a:solidFill>
              </a:rPr>
              <a:t>Moved:  Stuart Kerry	</a:t>
            </a:r>
          </a:p>
          <a:p>
            <a:r>
              <a:rPr lang="en-US" sz="2000" dirty="0">
                <a:solidFill>
                  <a:schemeClr val="tx1"/>
                </a:solidFill>
              </a:rPr>
              <a:t>	Second:   Hyun Seo Oh </a:t>
            </a:r>
          </a:p>
          <a:p>
            <a:r>
              <a:rPr lang="en-US" sz="2000" dirty="0">
                <a:solidFill>
                  <a:schemeClr val="tx1"/>
                </a:solidFill>
              </a:rPr>
              <a:t>	Result: Y:23 N:0 A:23 DNV:31</a:t>
            </a:r>
          </a:p>
          <a:p>
            <a:endParaRPr lang="en-US" sz="2000" dirty="0">
              <a:solidFill>
                <a:schemeClr val="tx1"/>
              </a:solidFill>
            </a:endParaRPr>
          </a:p>
          <a:p>
            <a:r>
              <a:rPr lang="en-US" sz="2000" dirty="0">
                <a:solidFill>
                  <a:schemeClr val="tx1"/>
                </a:solidFill>
              </a:rPr>
              <a:t>Straw Poll: 2020-10-01 – SP#1 – Y:8  N:0 A:2 DNV:2</a:t>
            </a:r>
          </a:p>
          <a:p>
            <a:endParaRPr lang="en-US" sz="2000" dirty="0">
              <a:solidFill>
                <a:schemeClr val="tx1"/>
              </a:solidFill>
            </a:endParaRPr>
          </a:p>
        </p:txBody>
      </p:sp>
      <p:sp>
        <p:nvSpPr>
          <p:cNvPr id="4" name="Slide Number Placeholder 3">
            <a:extLst>
              <a:ext uri="{FF2B5EF4-FFF2-40B4-BE49-F238E27FC236}">
                <a16:creationId xmlns:a16="http://schemas.microsoft.com/office/drawing/2014/main" id="{4352AC3B-AD9B-405E-B462-1EF0700A3F20}"/>
              </a:ext>
            </a:extLst>
          </p:cNvPr>
          <p:cNvSpPr>
            <a:spLocks noGrp="1"/>
          </p:cNvSpPr>
          <p:nvPr>
            <p:ph type="sldNum" idx="12"/>
          </p:nvPr>
        </p:nvSpPr>
        <p:spPr/>
        <p:txBody>
          <a:bodyPr/>
          <a:lstStyle/>
          <a:p>
            <a:r>
              <a:rPr lang="en-GB" dirty="0"/>
              <a:t>Slide </a:t>
            </a:r>
            <a:fld id="{440F5867-744E-4AA6-B0ED-4C44D2DFBB7B}" type="slidenum">
              <a:rPr lang="en-GB" smtClean="0"/>
              <a:pPr/>
              <a:t>16</a:t>
            </a:fld>
            <a:endParaRPr lang="en-GB" dirty="0"/>
          </a:p>
        </p:txBody>
      </p:sp>
      <p:sp>
        <p:nvSpPr>
          <p:cNvPr id="5" name="Footer Placeholder 4">
            <a:extLst>
              <a:ext uri="{FF2B5EF4-FFF2-40B4-BE49-F238E27FC236}">
                <a16:creationId xmlns:a16="http://schemas.microsoft.com/office/drawing/2014/main" id="{D003B054-3F1D-474D-8D38-8A0453E7A876}"/>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D10CC7B3-D540-4D3C-A5F6-CABB3D8C4396}"/>
              </a:ext>
            </a:extLst>
          </p:cNvPr>
          <p:cNvSpPr>
            <a:spLocks noGrp="1"/>
          </p:cNvSpPr>
          <p:nvPr>
            <p:ph type="dt" idx="15"/>
          </p:nvPr>
        </p:nvSpPr>
        <p:spPr/>
        <p:txBody>
          <a:bodyPr/>
          <a:lstStyle/>
          <a:p>
            <a:r>
              <a:rPr lang="en-US" dirty="0"/>
              <a:t>November 2020</a:t>
            </a:r>
            <a:endParaRPr lang="en-GB" dirty="0"/>
          </a:p>
        </p:txBody>
      </p:sp>
    </p:spTree>
    <p:extLst>
      <p:ext uri="{BB962C8B-B14F-4D97-AF65-F5344CB8AC3E}">
        <p14:creationId xmlns:p14="http://schemas.microsoft.com/office/powerpoint/2010/main" val="2970816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50A07-5F97-4A96-8E53-2CDE06956572}"/>
              </a:ext>
            </a:extLst>
          </p:cNvPr>
          <p:cNvSpPr>
            <a:spLocks noGrp="1"/>
          </p:cNvSpPr>
          <p:nvPr>
            <p:ph type="title"/>
          </p:nvPr>
        </p:nvSpPr>
        <p:spPr/>
        <p:txBody>
          <a:bodyPr/>
          <a:lstStyle/>
          <a:p>
            <a:r>
              <a:rPr lang="en-US" dirty="0"/>
              <a:t>Motions (cont.)</a:t>
            </a:r>
          </a:p>
        </p:txBody>
      </p:sp>
      <p:sp>
        <p:nvSpPr>
          <p:cNvPr id="3" name="Content Placeholder 2">
            <a:extLst>
              <a:ext uri="{FF2B5EF4-FFF2-40B4-BE49-F238E27FC236}">
                <a16:creationId xmlns:a16="http://schemas.microsoft.com/office/drawing/2014/main" id="{9766BE4C-2322-4A3C-BDBA-57505F725ECF}"/>
              </a:ext>
            </a:extLst>
          </p:cNvPr>
          <p:cNvSpPr>
            <a:spLocks noGrp="1"/>
          </p:cNvSpPr>
          <p:nvPr>
            <p:ph idx="1"/>
          </p:nvPr>
        </p:nvSpPr>
        <p:spPr>
          <a:xfrm>
            <a:off x="914401" y="1524001"/>
            <a:ext cx="10361084" cy="4570414"/>
          </a:xfrm>
        </p:spPr>
        <p:txBody>
          <a:bodyPr/>
          <a:lstStyle/>
          <a:p>
            <a:r>
              <a:rPr lang="en-US" dirty="0">
                <a:solidFill>
                  <a:schemeClr val="tx1"/>
                </a:solidFill>
              </a:rPr>
              <a:t>Motion 3:</a:t>
            </a:r>
          </a:p>
          <a:p>
            <a:r>
              <a:rPr lang="en-US" dirty="0">
                <a:solidFill>
                  <a:schemeClr val="tx1"/>
                </a:solidFill>
              </a:rPr>
              <a:t>Move to approve the proposed resolution for the technical comments in CIDs: 2, 3, 6, 9, 12, 14, 15, 16, 17, 32, 33, 34, 35, 36, 37, 38, 40, 41, 43, 44, 46, 48, 74, 76, 77, 78, 79, 82, 83, 84, 85, 86, 87, 88, 89, 90, 97, 100, 101, 103, 106, 107, 108, 109, 110, 111 as shown in 11-20-1262r5.  With editorial privileges given to the AANI Chair. </a:t>
            </a:r>
          </a:p>
          <a:p>
            <a:r>
              <a:rPr lang="en-US" dirty="0">
                <a:solidFill>
                  <a:schemeClr val="tx1"/>
                </a:solidFill>
              </a:rPr>
              <a:t>	</a:t>
            </a:r>
            <a:r>
              <a:rPr lang="en-US" sz="2000" dirty="0">
                <a:solidFill>
                  <a:schemeClr val="tx1"/>
                </a:solidFill>
              </a:rPr>
              <a:t>Moved:  Harry Hao Wang </a:t>
            </a:r>
          </a:p>
          <a:p>
            <a:r>
              <a:rPr lang="en-US" sz="2000" dirty="0">
                <a:solidFill>
                  <a:schemeClr val="tx1"/>
                </a:solidFill>
              </a:rPr>
              <a:t>	Second:   Hyun Seo Oh</a:t>
            </a:r>
          </a:p>
          <a:p>
            <a:r>
              <a:rPr lang="en-US" sz="2000" dirty="0">
                <a:solidFill>
                  <a:schemeClr val="tx1"/>
                </a:solidFill>
              </a:rPr>
              <a:t>	Result: Y:21 N:0 A:23 DNV:36</a:t>
            </a:r>
          </a:p>
          <a:p>
            <a:endParaRPr lang="en-US" sz="2000" dirty="0">
              <a:solidFill>
                <a:schemeClr val="tx1"/>
              </a:solidFill>
            </a:endParaRPr>
          </a:p>
          <a:p>
            <a:r>
              <a:rPr lang="en-US" sz="2000" dirty="0">
                <a:solidFill>
                  <a:schemeClr val="tx1"/>
                </a:solidFill>
              </a:rPr>
              <a:t>Straw Poll: 2020-10-6 – SP#1 – Y:6  N:1 A:1 DNV:2</a:t>
            </a:r>
          </a:p>
          <a:p>
            <a:endParaRPr lang="en-US" sz="2000" dirty="0">
              <a:solidFill>
                <a:schemeClr val="tx1"/>
              </a:solidFill>
            </a:endParaRPr>
          </a:p>
        </p:txBody>
      </p:sp>
      <p:sp>
        <p:nvSpPr>
          <p:cNvPr id="4" name="Slide Number Placeholder 3">
            <a:extLst>
              <a:ext uri="{FF2B5EF4-FFF2-40B4-BE49-F238E27FC236}">
                <a16:creationId xmlns:a16="http://schemas.microsoft.com/office/drawing/2014/main" id="{4352AC3B-AD9B-405E-B462-1EF0700A3F20}"/>
              </a:ext>
            </a:extLst>
          </p:cNvPr>
          <p:cNvSpPr>
            <a:spLocks noGrp="1"/>
          </p:cNvSpPr>
          <p:nvPr>
            <p:ph type="sldNum" idx="12"/>
          </p:nvPr>
        </p:nvSpPr>
        <p:spPr/>
        <p:txBody>
          <a:bodyPr/>
          <a:lstStyle/>
          <a:p>
            <a:r>
              <a:rPr lang="en-GB" dirty="0"/>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D003B054-3F1D-474D-8D38-8A0453E7A876}"/>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D10CC7B3-D540-4D3C-A5F6-CABB3D8C4396}"/>
              </a:ext>
            </a:extLst>
          </p:cNvPr>
          <p:cNvSpPr>
            <a:spLocks noGrp="1"/>
          </p:cNvSpPr>
          <p:nvPr>
            <p:ph type="dt" idx="15"/>
          </p:nvPr>
        </p:nvSpPr>
        <p:spPr/>
        <p:txBody>
          <a:bodyPr/>
          <a:lstStyle/>
          <a:p>
            <a:r>
              <a:rPr lang="en-US" dirty="0"/>
              <a:t>November 2020</a:t>
            </a:r>
            <a:endParaRPr lang="en-GB" dirty="0"/>
          </a:p>
        </p:txBody>
      </p:sp>
    </p:spTree>
    <p:extLst>
      <p:ext uri="{BB962C8B-B14F-4D97-AF65-F5344CB8AC3E}">
        <p14:creationId xmlns:p14="http://schemas.microsoft.com/office/powerpoint/2010/main" val="353442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50A07-5F97-4A96-8E53-2CDE06956572}"/>
              </a:ext>
            </a:extLst>
          </p:cNvPr>
          <p:cNvSpPr>
            <a:spLocks noGrp="1"/>
          </p:cNvSpPr>
          <p:nvPr>
            <p:ph type="title"/>
          </p:nvPr>
        </p:nvSpPr>
        <p:spPr/>
        <p:txBody>
          <a:bodyPr/>
          <a:lstStyle/>
          <a:p>
            <a:r>
              <a:rPr lang="en-US" dirty="0"/>
              <a:t>Motions (cont.)</a:t>
            </a:r>
          </a:p>
        </p:txBody>
      </p:sp>
      <p:sp>
        <p:nvSpPr>
          <p:cNvPr id="3" name="Content Placeholder 2">
            <a:extLst>
              <a:ext uri="{FF2B5EF4-FFF2-40B4-BE49-F238E27FC236}">
                <a16:creationId xmlns:a16="http://schemas.microsoft.com/office/drawing/2014/main" id="{9766BE4C-2322-4A3C-BDBA-57505F725ECF}"/>
              </a:ext>
            </a:extLst>
          </p:cNvPr>
          <p:cNvSpPr>
            <a:spLocks noGrp="1"/>
          </p:cNvSpPr>
          <p:nvPr>
            <p:ph idx="1"/>
          </p:nvPr>
        </p:nvSpPr>
        <p:spPr>
          <a:xfrm>
            <a:off x="914401" y="1524001"/>
            <a:ext cx="10361084" cy="4570414"/>
          </a:xfrm>
        </p:spPr>
        <p:txBody>
          <a:bodyPr/>
          <a:lstStyle/>
          <a:p>
            <a:r>
              <a:rPr lang="en-US" dirty="0">
                <a:solidFill>
                  <a:schemeClr val="tx1"/>
                </a:solidFill>
              </a:rPr>
              <a:t>Motion 4:</a:t>
            </a:r>
          </a:p>
          <a:p>
            <a:r>
              <a:rPr lang="en-US" dirty="0">
                <a:solidFill>
                  <a:schemeClr val="tx1"/>
                </a:solidFill>
              </a:rPr>
              <a:t>Move to approve the proposed resolution for the general comments in CIDs: 92, 93, and 99, as shown in 11-20-1262r5.  With editorial privileges given to the AANI Chair. </a:t>
            </a:r>
          </a:p>
          <a:p>
            <a:r>
              <a:rPr lang="en-US" dirty="0">
                <a:solidFill>
                  <a:schemeClr val="tx1"/>
                </a:solidFill>
              </a:rPr>
              <a:t>	</a:t>
            </a:r>
            <a:r>
              <a:rPr lang="en-US" sz="2000" dirty="0">
                <a:solidFill>
                  <a:schemeClr val="tx1"/>
                </a:solidFill>
              </a:rPr>
              <a:t>Moved:  Stuart Kerry</a:t>
            </a:r>
          </a:p>
          <a:p>
            <a:r>
              <a:rPr lang="en-US" sz="2000" dirty="0">
                <a:solidFill>
                  <a:schemeClr val="tx1"/>
                </a:solidFill>
              </a:rPr>
              <a:t>	Second:  Hyun Seo Oh </a:t>
            </a:r>
          </a:p>
          <a:p>
            <a:r>
              <a:rPr lang="en-US" sz="2000" dirty="0">
                <a:solidFill>
                  <a:schemeClr val="tx1"/>
                </a:solidFill>
              </a:rPr>
              <a:t>	Result: Y:18 N:0 A:16 DNV:46</a:t>
            </a:r>
          </a:p>
          <a:p>
            <a:endParaRPr lang="en-US" sz="2000" dirty="0">
              <a:solidFill>
                <a:schemeClr val="tx1"/>
              </a:solidFill>
            </a:endParaRPr>
          </a:p>
          <a:p>
            <a:r>
              <a:rPr lang="en-US" sz="2000" dirty="0">
                <a:solidFill>
                  <a:schemeClr val="tx1"/>
                </a:solidFill>
              </a:rPr>
              <a:t>Straw Poll: 2020-10-6 – SP#2 – Y:7  N:1 A:0 DNV:2</a:t>
            </a:r>
          </a:p>
          <a:p>
            <a:endParaRPr lang="en-US" sz="2000" dirty="0">
              <a:solidFill>
                <a:schemeClr val="tx1"/>
              </a:solidFill>
            </a:endParaRPr>
          </a:p>
        </p:txBody>
      </p:sp>
      <p:sp>
        <p:nvSpPr>
          <p:cNvPr id="4" name="Slide Number Placeholder 3">
            <a:extLst>
              <a:ext uri="{FF2B5EF4-FFF2-40B4-BE49-F238E27FC236}">
                <a16:creationId xmlns:a16="http://schemas.microsoft.com/office/drawing/2014/main" id="{4352AC3B-AD9B-405E-B462-1EF0700A3F20}"/>
              </a:ext>
            </a:extLst>
          </p:cNvPr>
          <p:cNvSpPr>
            <a:spLocks noGrp="1"/>
          </p:cNvSpPr>
          <p:nvPr>
            <p:ph type="sldNum" idx="12"/>
          </p:nvPr>
        </p:nvSpPr>
        <p:spPr/>
        <p:txBody>
          <a:bodyPr/>
          <a:lstStyle/>
          <a:p>
            <a:r>
              <a:rPr lang="en-GB" dirty="0"/>
              <a:t>Slide </a:t>
            </a:r>
            <a:fld id="{440F5867-744E-4AA6-B0ED-4C44D2DFBB7B}" type="slidenum">
              <a:rPr lang="en-GB" smtClean="0"/>
              <a:pPr/>
              <a:t>18</a:t>
            </a:fld>
            <a:endParaRPr lang="en-GB" dirty="0"/>
          </a:p>
        </p:txBody>
      </p:sp>
      <p:sp>
        <p:nvSpPr>
          <p:cNvPr id="5" name="Footer Placeholder 4">
            <a:extLst>
              <a:ext uri="{FF2B5EF4-FFF2-40B4-BE49-F238E27FC236}">
                <a16:creationId xmlns:a16="http://schemas.microsoft.com/office/drawing/2014/main" id="{D003B054-3F1D-474D-8D38-8A0453E7A876}"/>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D10CC7B3-D540-4D3C-A5F6-CABB3D8C4396}"/>
              </a:ext>
            </a:extLst>
          </p:cNvPr>
          <p:cNvSpPr>
            <a:spLocks noGrp="1"/>
          </p:cNvSpPr>
          <p:nvPr>
            <p:ph type="dt" idx="15"/>
          </p:nvPr>
        </p:nvSpPr>
        <p:spPr/>
        <p:txBody>
          <a:bodyPr/>
          <a:lstStyle/>
          <a:p>
            <a:r>
              <a:rPr lang="en-US" dirty="0"/>
              <a:t>November 2020</a:t>
            </a:r>
            <a:endParaRPr lang="en-GB" dirty="0"/>
          </a:p>
        </p:txBody>
      </p:sp>
    </p:spTree>
    <p:extLst>
      <p:ext uri="{BB962C8B-B14F-4D97-AF65-F5344CB8AC3E}">
        <p14:creationId xmlns:p14="http://schemas.microsoft.com/office/powerpoint/2010/main" val="1257470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9F34B-672C-4900-AA44-C9B8F601344F}"/>
              </a:ext>
            </a:extLst>
          </p:cNvPr>
          <p:cNvSpPr>
            <a:spLocks noGrp="1"/>
          </p:cNvSpPr>
          <p:nvPr>
            <p:ph type="title"/>
          </p:nvPr>
        </p:nvSpPr>
        <p:spPr>
          <a:xfrm>
            <a:off x="914401" y="685801"/>
            <a:ext cx="10361084" cy="685799"/>
          </a:xfrm>
        </p:spPr>
        <p:txBody>
          <a:bodyPr/>
          <a:lstStyle/>
          <a:p>
            <a:r>
              <a:rPr lang="en-US" dirty="0"/>
              <a:t>Comment Resolution Discussion / Contributions</a:t>
            </a:r>
          </a:p>
        </p:txBody>
      </p:sp>
      <p:sp>
        <p:nvSpPr>
          <p:cNvPr id="3" name="Content Placeholder 2">
            <a:extLst>
              <a:ext uri="{FF2B5EF4-FFF2-40B4-BE49-F238E27FC236}">
                <a16:creationId xmlns:a16="http://schemas.microsoft.com/office/drawing/2014/main" id="{3B3849B4-9342-46AD-B31A-44FE9F75AD63}"/>
              </a:ext>
            </a:extLst>
          </p:cNvPr>
          <p:cNvSpPr>
            <a:spLocks noGrp="1"/>
          </p:cNvSpPr>
          <p:nvPr>
            <p:ph idx="1"/>
          </p:nvPr>
        </p:nvSpPr>
        <p:spPr>
          <a:xfrm>
            <a:off x="914400" y="1617664"/>
            <a:ext cx="10475383" cy="4249736"/>
          </a:xfrm>
        </p:spPr>
        <p:txBody>
          <a:bodyPr/>
          <a:lstStyle/>
          <a:p>
            <a:pPr marL="457200" indent="-457200">
              <a:spcBef>
                <a:spcPts val="200"/>
              </a:spcBef>
              <a:buFont typeface="+mj-lt"/>
              <a:buAutoNum type="arabicPeriod"/>
              <a:defRPr/>
            </a:pPr>
            <a:r>
              <a:rPr lang="en-US" dirty="0"/>
              <a:t>???</a:t>
            </a:r>
          </a:p>
          <a:p>
            <a:endParaRPr lang="en-US" dirty="0"/>
          </a:p>
        </p:txBody>
      </p:sp>
      <p:sp>
        <p:nvSpPr>
          <p:cNvPr id="4" name="Slide Number Placeholder 3">
            <a:extLst>
              <a:ext uri="{FF2B5EF4-FFF2-40B4-BE49-F238E27FC236}">
                <a16:creationId xmlns:a16="http://schemas.microsoft.com/office/drawing/2014/main" id="{5DFB46AF-98B1-4493-A0CE-E9397893542B}"/>
              </a:ext>
            </a:extLst>
          </p:cNvPr>
          <p:cNvSpPr>
            <a:spLocks noGrp="1"/>
          </p:cNvSpPr>
          <p:nvPr>
            <p:ph type="sldNum" idx="12"/>
          </p:nvPr>
        </p:nvSpPr>
        <p:spPr/>
        <p:txBody>
          <a:bodyPr/>
          <a:lstStyle/>
          <a:p>
            <a:r>
              <a:rPr lang="en-GB" dirty="0"/>
              <a:t>Slide </a:t>
            </a:r>
            <a:fld id="{440F5867-744E-4AA6-B0ED-4C44D2DFBB7B}" type="slidenum">
              <a:rPr lang="en-GB" smtClean="0"/>
              <a:pPr/>
              <a:t>19</a:t>
            </a:fld>
            <a:endParaRPr lang="en-GB" dirty="0"/>
          </a:p>
        </p:txBody>
      </p:sp>
      <p:sp>
        <p:nvSpPr>
          <p:cNvPr id="5" name="Footer Placeholder 4">
            <a:extLst>
              <a:ext uri="{FF2B5EF4-FFF2-40B4-BE49-F238E27FC236}">
                <a16:creationId xmlns:a16="http://schemas.microsoft.com/office/drawing/2014/main" id="{DC015F65-5CFA-40CC-9377-48CA9C4E9FC0}"/>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3446E7BB-769B-4099-A8B1-13C0E77EB056}"/>
              </a:ext>
            </a:extLst>
          </p:cNvPr>
          <p:cNvSpPr>
            <a:spLocks noGrp="1"/>
          </p:cNvSpPr>
          <p:nvPr>
            <p:ph type="dt" idx="15"/>
          </p:nvPr>
        </p:nvSpPr>
        <p:spPr/>
        <p:txBody>
          <a:bodyPr/>
          <a:lstStyle/>
          <a:p>
            <a:r>
              <a:rPr lang="en-US" dirty="0"/>
              <a:t>November 2020</a:t>
            </a:r>
            <a:endParaRPr lang="en-GB" dirty="0"/>
          </a:p>
        </p:txBody>
      </p:sp>
    </p:spTree>
    <p:extLst>
      <p:ext uri="{BB962C8B-B14F-4D97-AF65-F5344CB8AC3E}">
        <p14:creationId xmlns:p14="http://schemas.microsoft.com/office/powerpoint/2010/main" val="628225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Abstract</a:t>
            </a:r>
          </a:p>
        </p:txBody>
      </p:sp>
      <p:sp>
        <p:nvSpPr>
          <p:cNvPr id="4098" name="Rectangle 2"/>
          <p:cNvSpPr>
            <a:spLocks noGrp="1" noChangeArrowheads="1"/>
          </p:cNvSpPr>
          <p:nvPr>
            <p:ph idx="1"/>
          </p:nvPr>
        </p:nvSpPr>
        <p:spPr>
          <a:xfrm>
            <a:off x="812799" y="1524000"/>
            <a:ext cx="10665885" cy="4951414"/>
          </a:xfrm>
          <a:ln/>
        </p:spPr>
        <p:txBody>
          <a:bodyPr/>
          <a:lstStyle/>
          <a:p>
            <a:pPr algn="ctr"/>
            <a:r>
              <a:rPr lang="en-US" altLang="en-US" sz="2800" dirty="0"/>
              <a:t>Agenda for:</a:t>
            </a:r>
          </a:p>
          <a:p>
            <a:pPr algn="ctr"/>
            <a:r>
              <a:rPr lang="en-US" altLang="en-US" sz="2800" dirty="0"/>
              <a:t> 802.11 AANI SC </a:t>
            </a:r>
            <a:br>
              <a:rPr lang="en-US" altLang="en-US" sz="2800" dirty="0"/>
            </a:br>
            <a:r>
              <a:rPr lang="en-US" altLang="en-US" dirty="0"/>
              <a:t>(Advanced Access Network Interface Standing Committee)</a:t>
            </a:r>
          </a:p>
          <a:p>
            <a:pPr algn="ctr"/>
            <a:r>
              <a:rPr lang="en-US" altLang="en-US" dirty="0"/>
              <a:t>November 2020</a:t>
            </a:r>
          </a:p>
          <a:p>
            <a:pPr algn="ctr"/>
            <a:r>
              <a:rPr lang="en-GB" dirty="0"/>
              <a:t>  Teleconferences – During 802.11 WG Plenary Meeting</a:t>
            </a:r>
          </a:p>
          <a:p>
            <a:pPr algn="ctr"/>
            <a:r>
              <a:rPr lang="en-US" altLang="en-US" dirty="0"/>
              <a:t>Chair: Joseph Levy (InterDigital)</a:t>
            </a:r>
          </a:p>
          <a:p>
            <a:pPr algn="ctr"/>
            <a:r>
              <a:rPr lang="en-US" altLang="en-US" dirty="0"/>
              <a:t>Vice Chair: Open</a:t>
            </a:r>
          </a:p>
          <a:p>
            <a:pPr algn="ctr"/>
            <a:r>
              <a:rPr lang="en-US" altLang="en-US" dirty="0"/>
              <a:t>Secretary: Open</a:t>
            </a:r>
          </a:p>
        </p:txBody>
      </p:sp>
      <p:sp>
        <p:nvSpPr>
          <p:cNvPr id="5" name="Footer Placeholder 4"/>
          <p:cNvSpPr>
            <a:spLocks noGrp="1"/>
          </p:cNvSpPr>
          <p:nvPr>
            <p:ph type="ftr" idx="14"/>
          </p:nvPr>
        </p:nvSpPr>
        <p:spPr/>
        <p:txBody>
          <a:bodyPr/>
          <a:lstStyle/>
          <a:p>
            <a:r>
              <a:rPr lang="en-GB" dirty="0"/>
              <a:t>Joseph Levy (InterDigital)</a:t>
            </a:r>
          </a:p>
        </p:txBody>
      </p:sp>
      <p:sp>
        <p:nvSpPr>
          <p:cNvPr id="4" name="Date Placeholder 3"/>
          <p:cNvSpPr>
            <a:spLocks noGrp="1"/>
          </p:cNvSpPr>
          <p:nvPr>
            <p:ph type="dt" idx="15"/>
          </p:nvPr>
        </p:nvSpPr>
        <p:spPr/>
        <p:txBody>
          <a:bodyPr/>
          <a:lstStyle/>
          <a:p>
            <a:r>
              <a:rPr lang="en-US" dirty="0"/>
              <a:t>November 2020</a:t>
            </a:r>
            <a:endParaRPr lang="en-GB" dirty="0"/>
          </a:p>
        </p:txBody>
      </p:sp>
      <p:sp>
        <p:nvSpPr>
          <p:cNvPr id="2" name="Slide Number Placeholder 1"/>
          <p:cNvSpPr>
            <a:spLocks noGrp="1"/>
          </p:cNvSpPr>
          <p:nvPr>
            <p:ph type="sldNum" idx="12"/>
          </p:nvPr>
        </p:nvSpPr>
        <p:spPr/>
        <p:txBody>
          <a:bodyPr/>
          <a:lstStyle/>
          <a:p>
            <a:r>
              <a:rPr lang="en-GB" dirty="0"/>
              <a:t>Slide </a:t>
            </a:r>
            <a:fld id="{440F5867-744E-4AA6-B0ED-4C44D2DFBB7B}" type="slidenum">
              <a:rPr lang="en-GB" smtClean="0"/>
              <a:pPr/>
              <a:t>2</a:t>
            </a:fld>
            <a:endParaRPr lang="en-GB" dirty="0"/>
          </a:p>
        </p:txBody>
      </p:sp>
      <p:sp>
        <p:nvSpPr>
          <p:cNvPr id="3" name="TextBox 2">
            <a:extLst>
              <a:ext uri="{FF2B5EF4-FFF2-40B4-BE49-F238E27FC236}">
                <a16:creationId xmlns:a16="http://schemas.microsoft.com/office/drawing/2014/main" id="{443B98C9-C847-4EA9-A208-0AE53C2FE4EA}"/>
              </a:ext>
            </a:extLst>
          </p:cNvPr>
          <p:cNvSpPr txBox="1"/>
          <p:nvPr/>
        </p:nvSpPr>
        <p:spPr>
          <a:xfrm>
            <a:off x="914401" y="4648200"/>
            <a:ext cx="8763000" cy="1477328"/>
          </a:xfrm>
          <a:prstGeom prst="rect">
            <a:avLst/>
          </a:prstGeom>
          <a:noFill/>
        </p:spPr>
        <p:txBody>
          <a:bodyPr wrap="square" rtlCol="0">
            <a:spAutoFit/>
          </a:bodyPr>
          <a:lstStyle/>
          <a:p>
            <a:r>
              <a:rPr lang="en-US" sz="1800" dirty="0">
                <a:solidFill>
                  <a:schemeClr val="tx1"/>
                </a:solidFill>
              </a:rPr>
              <a:t>r0: First draft of the Agenda</a:t>
            </a:r>
          </a:p>
          <a:p>
            <a:r>
              <a:rPr lang="en-US" sz="1800" dirty="0">
                <a:solidFill>
                  <a:schemeClr val="tx1"/>
                </a:solidFill>
              </a:rPr>
              <a:t>r1: some minor updates</a:t>
            </a:r>
          </a:p>
          <a:p>
            <a:r>
              <a:rPr lang="en-US" sz="1800" dirty="0">
                <a:solidFill>
                  <a:schemeClr val="tx1"/>
                </a:solidFill>
              </a:rPr>
              <a:t>r2: some additional minor updates</a:t>
            </a:r>
          </a:p>
          <a:p>
            <a:r>
              <a:rPr lang="en-US" sz="1800" dirty="0">
                <a:solidFill>
                  <a:schemeClr val="tx1"/>
                </a:solidFill>
              </a:rPr>
              <a:t>r3: As updated in the 3 November Teleconference</a:t>
            </a:r>
          </a:p>
          <a:p>
            <a:r>
              <a:rPr lang="en-US" sz="1800" dirty="0">
                <a:solidFill>
                  <a:schemeClr val="tx1"/>
                </a:solidFill>
              </a:rPr>
              <a:t>r4: Motions added, prior to the 4 November Teleconference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A37FD-A5B7-4BE8-AB25-71244B0E496D}"/>
              </a:ext>
            </a:extLst>
          </p:cNvPr>
          <p:cNvSpPr>
            <a:spLocks noGrp="1"/>
          </p:cNvSpPr>
          <p:nvPr>
            <p:ph type="title"/>
          </p:nvPr>
        </p:nvSpPr>
        <p:spPr>
          <a:xfrm>
            <a:off x="342899" y="685801"/>
            <a:ext cx="11506200" cy="1065213"/>
          </a:xfrm>
        </p:spPr>
        <p:txBody>
          <a:bodyPr/>
          <a:lstStyle/>
          <a:p>
            <a:r>
              <a:rPr lang="en-US" dirty="0"/>
              <a:t>Open: 2 Comments marked for acceptance w/no text changes</a:t>
            </a:r>
            <a:br>
              <a:rPr lang="en-US" dirty="0"/>
            </a:br>
            <a:r>
              <a:rPr lang="en-US" sz="2400" dirty="0"/>
              <a:t>CIDs: 5 and 7</a:t>
            </a:r>
            <a:endParaRPr lang="en-US" dirty="0"/>
          </a:p>
        </p:txBody>
      </p:sp>
      <p:sp>
        <p:nvSpPr>
          <p:cNvPr id="4" name="Slide Number Placeholder 3">
            <a:extLst>
              <a:ext uri="{FF2B5EF4-FFF2-40B4-BE49-F238E27FC236}">
                <a16:creationId xmlns:a16="http://schemas.microsoft.com/office/drawing/2014/main" id="{42BABDCE-AB89-4A15-9AF3-519F8622EE25}"/>
              </a:ext>
            </a:extLst>
          </p:cNvPr>
          <p:cNvSpPr>
            <a:spLocks noGrp="1"/>
          </p:cNvSpPr>
          <p:nvPr>
            <p:ph type="sldNum" idx="12"/>
          </p:nvPr>
        </p:nvSpPr>
        <p:spPr/>
        <p:txBody>
          <a:bodyPr/>
          <a:lstStyle/>
          <a:p>
            <a:r>
              <a:rPr lang="en-GB" dirty="0"/>
              <a:t>Slide </a:t>
            </a:r>
            <a:fld id="{440F5867-744E-4AA6-B0ED-4C44D2DFBB7B}" type="slidenum">
              <a:rPr lang="en-GB" smtClean="0"/>
              <a:pPr/>
              <a:t>20</a:t>
            </a:fld>
            <a:endParaRPr lang="en-GB" dirty="0"/>
          </a:p>
        </p:txBody>
      </p:sp>
      <p:sp>
        <p:nvSpPr>
          <p:cNvPr id="5" name="Footer Placeholder 4">
            <a:extLst>
              <a:ext uri="{FF2B5EF4-FFF2-40B4-BE49-F238E27FC236}">
                <a16:creationId xmlns:a16="http://schemas.microsoft.com/office/drawing/2014/main" id="{819C5D33-BF9C-48F7-9DD7-38F0188F9C84}"/>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0B1F20BE-3E12-4AE7-BD79-BBEBD526BD9A}"/>
              </a:ext>
            </a:extLst>
          </p:cNvPr>
          <p:cNvSpPr>
            <a:spLocks noGrp="1"/>
          </p:cNvSpPr>
          <p:nvPr>
            <p:ph type="dt" idx="15"/>
          </p:nvPr>
        </p:nvSpPr>
        <p:spPr/>
        <p:txBody>
          <a:bodyPr/>
          <a:lstStyle/>
          <a:p>
            <a:r>
              <a:rPr lang="en-US" dirty="0"/>
              <a:t>October 2020</a:t>
            </a:r>
            <a:endParaRPr lang="en-GB" dirty="0"/>
          </a:p>
        </p:txBody>
      </p:sp>
      <p:graphicFrame>
        <p:nvGraphicFramePr>
          <p:cNvPr id="10" name="Table 9">
            <a:extLst>
              <a:ext uri="{FF2B5EF4-FFF2-40B4-BE49-F238E27FC236}">
                <a16:creationId xmlns:a16="http://schemas.microsoft.com/office/drawing/2014/main" id="{954C504E-B044-4409-AC67-E7DFF99699B8}"/>
              </a:ext>
            </a:extLst>
          </p:cNvPr>
          <p:cNvGraphicFramePr>
            <a:graphicFrameLocks noGrp="1"/>
          </p:cNvGraphicFramePr>
          <p:nvPr>
            <p:extLst>
              <p:ext uri="{D42A27DB-BD31-4B8C-83A1-F6EECF244321}">
                <p14:modId xmlns:p14="http://schemas.microsoft.com/office/powerpoint/2010/main" val="2923786477"/>
              </p:ext>
            </p:extLst>
          </p:nvPr>
        </p:nvGraphicFramePr>
        <p:xfrm>
          <a:off x="342899" y="1742154"/>
          <a:ext cx="11506201" cy="4168140"/>
        </p:xfrm>
        <a:graphic>
          <a:graphicData uri="http://schemas.openxmlformats.org/drawingml/2006/table">
            <a:tbl>
              <a:tblPr/>
              <a:tblGrid>
                <a:gridCol w="5524501">
                  <a:extLst>
                    <a:ext uri="{9D8B030D-6E8A-4147-A177-3AD203B41FA5}">
                      <a16:colId xmlns:a16="http://schemas.microsoft.com/office/drawing/2014/main" val="3049811460"/>
                    </a:ext>
                  </a:extLst>
                </a:gridCol>
                <a:gridCol w="304800">
                  <a:extLst>
                    <a:ext uri="{9D8B030D-6E8A-4147-A177-3AD203B41FA5}">
                      <a16:colId xmlns:a16="http://schemas.microsoft.com/office/drawing/2014/main" val="391862251"/>
                    </a:ext>
                  </a:extLst>
                </a:gridCol>
                <a:gridCol w="304800">
                  <a:extLst>
                    <a:ext uri="{9D8B030D-6E8A-4147-A177-3AD203B41FA5}">
                      <a16:colId xmlns:a16="http://schemas.microsoft.com/office/drawing/2014/main" val="2071450617"/>
                    </a:ext>
                  </a:extLst>
                </a:gridCol>
                <a:gridCol w="533400">
                  <a:extLst>
                    <a:ext uri="{9D8B030D-6E8A-4147-A177-3AD203B41FA5}">
                      <a16:colId xmlns:a16="http://schemas.microsoft.com/office/drawing/2014/main" val="2694556263"/>
                    </a:ext>
                  </a:extLst>
                </a:gridCol>
                <a:gridCol w="381000">
                  <a:extLst>
                    <a:ext uri="{9D8B030D-6E8A-4147-A177-3AD203B41FA5}">
                      <a16:colId xmlns:a16="http://schemas.microsoft.com/office/drawing/2014/main" val="3376705769"/>
                    </a:ext>
                  </a:extLst>
                </a:gridCol>
                <a:gridCol w="4457700">
                  <a:extLst>
                    <a:ext uri="{9D8B030D-6E8A-4147-A177-3AD203B41FA5}">
                      <a16:colId xmlns:a16="http://schemas.microsoft.com/office/drawing/2014/main" val="1710946696"/>
                    </a:ext>
                  </a:extLst>
                </a:gridCol>
              </a:tblGrid>
              <a:tr h="239046">
                <a:tc>
                  <a:txBody>
                    <a:bodyPr/>
                    <a:lstStyle/>
                    <a:p>
                      <a:pPr algn="l" fontAlgn="t"/>
                      <a:r>
                        <a:rPr lang="en-US" sz="2000" b="1" i="0" u="none" strike="noStrike" dirty="0">
                          <a:solidFill>
                            <a:srgbClr val="000000"/>
                          </a:solidFill>
                          <a:effectLst/>
                          <a:latin typeface="Arial" panose="020B0604020202020204" pitchFamily="34" charset="0"/>
                        </a:rPr>
                        <a:t>Comment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2000" b="1" i="0" u="none" strike="noStrike" dirty="0">
                          <a:solidFill>
                            <a:srgbClr val="000000"/>
                          </a:solidFill>
                          <a:effectLst/>
                          <a:latin typeface="Arial" panose="020B0604020202020204" pitchFamily="34" charset="0"/>
                        </a:rPr>
                        <a:t>C</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2000" b="1" i="0" u="none" strike="noStrike" dirty="0">
                          <a:solidFill>
                            <a:srgbClr val="000000"/>
                          </a:solidFill>
                          <a:effectLst/>
                          <a:latin typeface="Arial" panose="020B0604020202020204" pitchFamily="34" charset="0"/>
                        </a:rPr>
                        <a:t>P</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2000" b="1" i="0" u="none" strike="noStrike" dirty="0">
                          <a:solidFill>
                            <a:srgbClr val="000000"/>
                          </a:solidFill>
                          <a:effectLst/>
                          <a:latin typeface="Arial" panose="020B0604020202020204" pitchFamily="34" charset="0"/>
                        </a:rPr>
                        <a:t>C</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2000" b="1" i="0" u="none" strike="noStrike" dirty="0">
                          <a:solidFill>
                            <a:srgbClr val="000000"/>
                          </a:solidFill>
                          <a:effectLst/>
                          <a:latin typeface="Arial" panose="020B0604020202020204" pitchFamily="34" charset="0"/>
                        </a:rPr>
                        <a:t>L</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2000" b="1" i="0" u="none" strike="noStrike" dirty="0">
                          <a:solidFill>
                            <a:srgbClr val="000000"/>
                          </a:solidFill>
                          <a:effectLst/>
                          <a:latin typeface="Arial" panose="020B0604020202020204" pitchFamily="34" charset="0"/>
                        </a:rPr>
                        <a:t>Proposed Change</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8638710"/>
                  </a:ext>
                </a:extLst>
              </a:tr>
              <a:tr h="1254034">
                <a:tc>
                  <a:txBody>
                    <a:bodyPr/>
                    <a:lstStyle/>
                    <a:p>
                      <a:pPr algn="l" fontAlgn="b"/>
                      <a:r>
                        <a:rPr lang="en-US" sz="2800" b="0" i="0" u="none" strike="noStrike" dirty="0">
                          <a:solidFill>
                            <a:srgbClr val="000000"/>
                          </a:solidFill>
                          <a:effectLst/>
                          <a:latin typeface="Calibri" panose="020F0502020204030204" pitchFamily="34" charset="0"/>
                        </a:rPr>
                        <a:t>The sentence states that there is a terminal type (an UE and a STA). However, there is also a separate STA terminal type (see Figure3), so there are really two terminal types.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Calibri" panose="020F0502020204030204" pitchFamily="34" charset="0"/>
                        </a:rPr>
                        <a:t>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Calibri" panose="020F0502020204030204" pitchFamily="34" charset="0"/>
                        </a:rPr>
                        <a:t>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Calibri" panose="020F0502020204030204" pitchFamily="34" charset="0"/>
                        </a:rPr>
                        <a:t>2.2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Calibri" panose="020F0502020204030204" pitchFamily="34" charset="0"/>
                        </a:rPr>
                        <a:t>23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800" b="0" i="0" u="none" strike="noStrike" dirty="0">
                          <a:solidFill>
                            <a:srgbClr val="000000"/>
                          </a:solidFill>
                          <a:effectLst/>
                          <a:highlight>
                            <a:srgbClr val="FFFF00"/>
                          </a:highlight>
                          <a:latin typeface="Calibri" panose="020F0502020204030204" pitchFamily="34" charset="0"/>
                        </a:rPr>
                        <a:t>Modify the scope to state that there are two terminals types: 1) a UE and a STA, 2) a STA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5375690"/>
                  </a:ext>
                </a:extLst>
              </a:tr>
              <a:tr h="1254034">
                <a:tc>
                  <a:txBody>
                    <a:bodyPr/>
                    <a:lstStyle/>
                    <a:p>
                      <a:pPr algn="l" fontAlgn="b"/>
                      <a:r>
                        <a:rPr lang="en-US" sz="2800" b="0" i="0" u="none" strike="noStrike" dirty="0">
                          <a:solidFill>
                            <a:srgbClr val="000000"/>
                          </a:solidFill>
                          <a:effectLst/>
                          <a:latin typeface="Calibri" panose="020F0502020204030204" pitchFamily="34" charset="0"/>
                        </a:rPr>
                        <a:t>It may help to explain RAN level and CN level a little more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Calibri" panose="020F0502020204030204" pitchFamily="34" charset="0"/>
                        </a:rPr>
                        <a:t>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Calibri" panose="020F0502020204030204" pitchFamily="34" charset="0"/>
                        </a:rPr>
                        <a:t>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Calibri" panose="020F0502020204030204" pitchFamily="34" charset="0"/>
                        </a:rPr>
                        <a:t>3.1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Calibri" panose="020F0502020204030204" pitchFamily="34" charset="0"/>
                        </a:rPr>
                        <a:t>29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800" b="0" i="0" u="none" strike="noStrike" dirty="0">
                          <a:solidFill>
                            <a:srgbClr val="000000"/>
                          </a:solidFill>
                          <a:effectLst/>
                          <a:latin typeface="Calibri" panose="020F0502020204030204" pitchFamily="34" charset="0"/>
                        </a:rPr>
                        <a:t>Change the text to read "RAN level (layer 2) interworking and CN level (layer 3 and above) interworking [2-4]."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602353"/>
                  </a:ext>
                </a:extLst>
              </a:tr>
            </a:tbl>
          </a:graphicData>
        </a:graphic>
      </p:graphicFrame>
    </p:spTree>
    <p:extLst>
      <p:ext uri="{BB962C8B-B14F-4D97-AF65-F5344CB8AC3E}">
        <p14:creationId xmlns:p14="http://schemas.microsoft.com/office/powerpoint/2010/main" val="13979645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F9E6F-C26F-49F6-BEE4-5435E32A2C3E}"/>
              </a:ext>
            </a:extLst>
          </p:cNvPr>
          <p:cNvSpPr>
            <a:spLocks noGrp="1"/>
          </p:cNvSpPr>
          <p:nvPr>
            <p:ph type="title"/>
          </p:nvPr>
        </p:nvSpPr>
        <p:spPr/>
        <p:txBody>
          <a:bodyPr/>
          <a:lstStyle/>
          <a:p>
            <a:r>
              <a:rPr lang="en-US" dirty="0"/>
              <a:t>CID 5</a:t>
            </a:r>
          </a:p>
        </p:txBody>
      </p:sp>
      <p:sp>
        <p:nvSpPr>
          <p:cNvPr id="3" name="Content Placeholder 2">
            <a:extLst>
              <a:ext uri="{FF2B5EF4-FFF2-40B4-BE49-F238E27FC236}">
                <a16:creationId xmlns:a16="http://schemas.microsoft.com/office/drawing/2014/main" id="{E4F0F0FE-341E-44E1-8D23-76117BA170CF}"/>
              </a:ext>
            </a:extLst>
          </p:cNvPr>
          <p:cNvSpPr>
            <a:spLocks noGrp="1"/>
          </p:cNvSpPr>
          <p:nvPr>
            <p:ph idx="1"/>
          </p:nvPr>
        </p:nvSpPr>
        <p:spPr>
          <a:xfrm>
            <a:off x="385720" y="762000"/>
            <a:ext cx="11658600" cy="2953388"/>
          </a:xfrm>
        </p:spPr>
        <p:txBody>
          <a:bodyPr/>
          <a:lstStyle/>
          <a:p>
            <a:pPr indent="0"/>
            <a:r>
              <a:rPr lang="en-US" sz="1800" i="0" u="none" strike="noStrike" baseline="0" dirty="0">
                <a:latin typeface="Times New Roman" panose="02020603050405020304" pitchFamily="18" charset="0"/>
              </a:rPr>
              <a:t>From 11-20/0013r5:</a:t>
            </a:r>
            <a:endParaRPr lang="en-US" sz="180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2.2 Scope </a:t>
            </a:r>
            <a:r>
              <a:rPr lang="en-US" sz="1800" b="0" i="0" u="none" strike="noStrike" baseline="0" dirty="0">
                <a:solidFill>
                  <a:srgbClr val="000000"/>
                </a:solidFill>
                <a:latin typeface="Times New Roman" panose="02020603050405020304" pitchFamily="18" charset="0"/>
              </a:rPr>
              <a:t> </a:t>
            </a:r>
          </a:p>
          <a:p>
            <a:pPr marL="0" indent="0"/>
            <a:r>
              <a:rPr lang="en-US" sz="1800" b="0" i="0" u="none" strike="noStrike" baseline="0" dirty="0">
                <a:solidFill>
                  <a:srgbClr val="000000"/>
                </a:solidFill>
                <a:latin typeface="Times New Roman" panose="02020603050405020304" pitchFamily="18" charset="0"/>
              </a:rPr>
              <a:t>This report covers an interworking reference model, necessary functionalities and specific procedures that 19 allow WLAN access networks to interwork with 3GPP 5G network. Two types of interworking reference 20 models are considered: a tightly coupled model and loosely coupled model. </a:t>
            </a:r>
            <a:endParaRPr lang="en-US" sz="1800" b="0" i="0" u="none" strike="noStrike" baseline="0" dirty="0">
              <a:latin typeface="Times New Roman" panose="02020603050405020304" pitchFamily="18" charset="0"/>
            </a:endParaRPr>
          </a:p>
          <a:p>
            <a:pPr marL="0" indent="0"/>
            <a:r>
              <a:rPr lang="en-US" sz="1800" b="0" i="0" u="none" strike="noStrike" baseline="0" dirty="0">
                <a:latin typeface="Times New Roman" panose="02020603050405020304" pitchFamily="18" charset="0"/>
              </a:rPr>
              <a:t>The interworking reference model consists of </a:t>
            </a:r>
            <a:r>
              <a:rPr lang="en-US" sz="1800" b="0" i="0" u="none" strike="noStrike" baseline="0" dirty="0">
                <a:highlight>
                  <a:srgbClr val="FFFF00"/>
                </a:highlight>
                <a:latin typeface="Times New Roman" panose="02020603050405020304" pitchFamily="18" charset="0"/>
              </a:rPr>
              <a:t>terminal part (an UE and a STA), access networks (3GPP and WLAN), 3GPP 5G core network and data network</a:t>
            </a:r>
            <a:r>
              <a:rPr lang="en-US" sz="1800" b="0" i="0" u="none" strike="noStrike" baseline="0" dirty="0">
                <a:latin typeface="Times New Roman" panose="02020603050405020304" pitchFamily="18" charset="0"/>
              </a:rPr>
              <a:t> as shown in Figure 1. Two access networks are connected to server via 3GPP 5G core network. 3GPP access network and 5G core network are defined in 3GPP specification and WLAN access network considered is defined in the IEEE 802 network reference model of IEEE 802.1CF-2019 [18].</a:t>
            </a:r>
          </a:p>
          <a:p>
            <a:endParaRPr lang="en-US" dirty="0"/>
          </a:p>
        </p:txBody>
      </p:sp>
      <p:sp>
        <p:nvSpPr>
          <p:cNvPr id="4" name="Slide Number Placeholder 3">
            <a:extLst>
              <a:ext uri="{FF2B5EF4-FFF2-40B4-BE49-F238E27FC236}">
                <a16:creationId xmlns:a16="http://schemas.microsoft.com/office/drawing/2014/main" id="{B9D91C29-0361-4C00-BEE9-C97EAF91E597}"/>
              </a:ext>
            </a:extLst>
          </p:cNvPr>
          <p:cNvSpPr>
            <a:spLocks noGrp="1"/>
          </p:cNvSpPr>
          <p:nvPr>
            <p:ph type="sldNum" idx="12"/>
          </p:nvPr>
        </p:nvSpPr>
        <p:spPr/>
        <p:txBody>
          <a:bodyPr/>
          <a:lstStyle/>
          <a:p>
            <a:r>
              <a:rPr lang="en-GB" dirty="0"/>
              <a:t>Slide </a:t>
            </a:r>
            <a:fld id="{440F5867-744E-4AA6-B0ED-4C44D2DFBB7B}" type="slidenum">
              <a:rPr lang="en-GB" smtClean="0"/>
              <a:pPr/>
              <a:t>21</a:t>
            </a:fld>
            <a:endParaRPr lang="en-GB" dirty="0"/>
          </a:p>
        </p:txBody>
      </p:sp>
      <p:sp>
        <p:nvSpPr>
          <p:cNvPr id="5" name="Footer Placeholder 4">
            <a:extLst>
              <a:ext uri="{FF2B5EF4-FFF2-40B4-BE49-F238E27FC236}">
                <a16:creationId xmlns:a16="http://schemas.microsoft.com/office/drawing/2014/main" id="{813C2B6A-89ED-4A2A-BC67-4B253B4B1CFB}"/>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B89A0A6E-B9B6-49DE-AD79-5CF5E2AE5983}"/>
              </a:ext>
            </a:extLst>
          </p:cNvPr>
          <p:cNvSpPr>
            <a:spLocks noGrp="1"/>
          </p:cNvSpPr>
          <p:nvPr>
            <p:ph type="dt" idx="15"/>
          </p:nvPr>
        </p:nvSpPr>
        <p:spPr/>
        <p:txBody>
          <a:bodyPr/>
          <a:lstStyle/>
          <a:p>
            <a:r>
              <a:rPr lang="en-US" dirty="0"/>
              <a:t>November 2020</a:t>
            </a:r>
            <a:endParaRPr lang="en-GB" dirty="0"/>
          </a:p>
        </p:txBody>
      </p:sp>
      <p:sp>
        <p:nvSpPr>
          <p:cNvPr id="7" name="Content Placeholder 2">
            <a:extLst>
              <a:ext uri="{FF2B5EF4-FFF2-40B4-BE49-F238E27FC236}">
                <a16:creationId xmlns:a16="http://schemas.microsoft.com/office/drawing/2014/main" id="{77079490-6F0A-4B13-AEDC-AB9D1F2452C2}"/>
              </a:ext>
            </a:extLst>
          </p:cNvPr>
          <p:cNvSpPr txBox="1">
            <a:spLocks/>
          </p:cNvSpPr>
          <p:nvPr/>
        </p:nvSpPr>
        <p:spPr bwMode="auto">
          <a:xfrm rot="10800000" flipV="1">
            <a:off x="300080" y="3505200"/>
            <a:ext cx="11506200" cy="2953388"/>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indent="0"/>
            <a:r>
              <a:rPr lang="en-US" sz="1800" kern="0" dirty="0">
                <a:latin typeface="Times New Roman" panose="02020603050405020304" pitchFamily="18" charset="0"/>
              </a:rPr>
              <a:t>From 11-20/0013r7:</a:t>
            </a:r>
          </a:p>
          <a:p>
            <a:pPr marL="0" indent="0"/>
            <a:r>
              <a:rPr lang="en-US" sz="1800" b="0" dirty="0">
                <a:latin typeface="Times New Roman" panose="02020603050405020304" pitchFamily="18" charset="0"/>
              </a:rPr>
              <a:t>This report considers two types of interworking reference model: a tightly coupled model and loosely coupled model that connects different types of terminal individually. The architectural models, necessary functionalities and specific procedures that allow WLAN access networks to interwork with 3GPP 5G core network services are discussed for both the trusted as well as untrusted case as defined in TS 23.501 comprising integrated or stand-alone implementations of WLAN and 3GPP 5G access networks and terminals. </a:t>
            </a:r>
          </a:p>
          <a:p>
            <a:pPr marL="0" indent="0"/>
            <a:r>
              <a:rPr lang="en-US" sz="1800" b="0" dirty="0">
                <a:latin typeface="Times New Roman" panose="02020603050405020304" pitchFamily="18" charset="0"/>
              </a:rPr>
              <a:t>The high level interworking </a:t>
            </a:r>
            <a:r>
              <a:rPr lang="en-US" sz="1800" b="0" dirty="0">
                <a:highlight>
                  <a:srgbClr val="FFFF00"/>
                </a:highlight>
                <a:latin typeface="Times New Roman" panose="02020603050405020304" pitchFamily="18" charset="0"/>
              </a:rPr>
              <a:t>reference model consists of terminal, access networks, 3GPP 5G core network and a data network</a:t>
            </a:r>
            <a:r>
              <a:rPr lang="en-US" sz="1800" b="0" dirty="0">
                <a:latin typeface="Times New Roman" panose="02020603050405020304" pitchFamily="18" charset="0"/>
              </a:rPr>
              <a:t> as shown in Figure 1. In Figure 2, it further entails the functions within each entity. </a:t>
            </a:r>
            <a:r>
              <a:rPr lang="en-US" sz="1800" b="0" dirty="0">
                <a:highlight>
                  <a:srgbClr val="FFFF00"/>
                </a:highlight>
                <a:latin typeface="Times New Roman" panose="02020603050405020304" pitchFamily="18" charset="0"/>
              </a:rPr>
              <a:t>There are two terminal types: 1) a UE and a STA, 2) a STA</a:t>
            </a:r>
            <a:r>
              <a:rPr lang="en-US" sz="1800" b="0" dirty="0">
                <a:latin typeface="Times New Roman" panose="02020603050405020304" pitchFamily="18" charset="0"/>
              </a:rPr>
              <a:t>.  3GPP access network and 5G core network are defined in 3GPP specification [8, 16] and WLAN access network considered is defined in the IEEE 802 network reference model of IEEE 802.1CF-2019 [18].</a:t>
            </a:r>
          </a:p>
          <a:p>
            <a:endParaRPr lang="en-US" kern="0" dirty="0"/>
          </a:p>
        </p:txBody>
      </p:sp>
    </p:spTree>
    <p:extLst>
      <p:ext uri="{BB962C8B-B14F-4D97-AF65-F5344CB8AC3E}">
        <p14:creationId xmlns:p14="http://schemas.microsoft.com/office/powerpoint/2010/main" val="2436252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F9E6F-C26F-49F6-BEE4-5435E32A2C3E}"/>
              </a:ext>
            </a:extLst>
          </p:cNvPr>
          <p:cNvSpPr>
            <a:spLocks noGrp="1"/>
          </p:cNvSpPr>
          <p:nvPr>
            <p:ph type="title"/>
          </p:nvPr>
        </p:nvSpPr>
        <p:spPr/>
        <p:txBody>
          <a:bodyPr/>
          <a:lstStyle/>
          <a:p>
            <a:r>
              <a:rPr lang="en-US" dirty="0"/>
              <a:t>CID 7</a:t>
            </a:r>
          </a:p>
        </p:txBody>
      </p:sp>
      <p:sp>
        <p:nvSpPr>
          <p:cNvPr id="3" name="Content Placeholder 2">
            <a:extLst>
              <a:ext uri="{FF2B5EF4-FFF2-40B4-BE49-F238E27FC236}">
                <a16:creationId xmlns:a16="http://schemas.microsoft.com/office/drawing/2014/main" id="{E4F0F0FE-341E-44E1-8D23-76117BA170CF}"/>
              </a:ext>
            </a:extLst>
          </p:cNvPr>
          <p:cNvSpPr>
            <a:spLocks noGrp="1"/>
          </p:cNvSpPr>
          <p:nvPr>
            <p:ph idx="1"/>
          </p:nvPr>
        </p:nvSpPr>
        <p:spPr>
          <a:xfrm>
            <a:off x="299406" y="1600200"/>
            <a:ext cx="11658600" cy="2508530"/>
          </a:xfrm>
        </p:spPr>
        <p:txBody>
          <a:bodyPr/>
          <a:lstStyle/>
          <a:p>
            <a:pPr indent="0"/>
            <a:r>
              <a:rPr lang="en-US" sz="1800" i="0" u="none" strike="noStrike" baseline="0" dirty="0">
                <a:latin typeface="Times New Roman" panose="02020603050405020304" pitchFamily="18" charset="0"/>
              </a:rPr>
              <a:t>From 11-20/0013r5:</a:t>
            </a:r>
            <a:endParaRPr lang="en-US" sz="180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3.1  WLAN Interworking types (last paragraph) </a:t>
            </a:r>
            <a:r>
              <a:rPr lang="en-US" sz="1800" b="0" i="0" u="none" strike="noStrike" baseline="0" dirty="0">
                <a:solidFill>
                  <a:srgbClr val="000000"/>
                </a:solidFill>
                <a:latin typeface="Times New Roman" panose="02020603050405020304" pitchFamily="18" charset="0"/>
              </a:rPr>
              <a:t> </a:t>
            </a:r>
          </a:p>
          <a:p>
            <a:pPr marL="0" indent="0"/>
            <a:r>
              <a:rPr lang="en-US" sz="1800" b="0" i="0" u="none" strike="noStrike" baseline="0" dirty="0">
                <a:solidFill>
                  <a:srgbClr val="000000"/>
                </a:solidFill>
                <a:latin typeface="Times New Roman" panose="02020603050405020304" pitchFamily="18" charset="0"/>
              </a:rPr>
              <a:t>3GPP LTE-based (4G) cellular system has specified both RAN level interworking and CN level interworking [2-4]. The RAN level interworking belongs to tightly coupled interworking model and the CN level interworking belongs to loosely coupled interworking model. However, 3GPP 5G system has allowed WLAN access as a non-3GPP Radio Access Technologies (RAT) that can be directly connected to 5G Core Network (CN) via the N3IWF (Non-3GPP Interworking Function) or the TNGF (Trusted Non-3GPP Gateway Function) depending on whether the WLAN is trusted or untrusted [8]. Therefore, the CN level interworking model in the 5G system is different from the LTE system.</a:t>
            </a:r>
            <a:endParaRPr lang="en-US" dirty="0"/>
          </a:p>
        </p:txBody>
      </p:sp>
      <p:sp>
        <p:nvSpPr>
          <p:cNvPr id="4" name="Slide Number Placeholder 3">
            <a:extLst>
              <a:ext uri="{FF2B5EF4-FFF2-40B4-BE49-F238E27FC236}">
                <a16:creationId xmlns:a16="http://schemas.microsoft.com/office/drawing/2014/main" id="{B9D91C29-0361-4C00-BEE9-C97EAF91E597}"/>
              </a:ext>
            </a:extLst>
          </p:cNvPr>
          <p:cNvSpPr>
            <a:spLocks noGrp="1"/>
          </p:cNvSpPr>
          <p:nvPr>
            <p:ph type="sldNum" idx="12"/>
          </p:nvPr>
        </p:nvSpPr>
        <p:spPr/>
        <p:txBody>
          <a:bodyPr/>
          <a:lstStyle/>
          <a:p>
            <a:r>
              <a:rPr lang="en-GB" dirty="0"/>
              <a:t>Slide </a:t>
            </a:r>
            <a:fld id="{440F5867-744E-4AA6-B0ED-4C44D2DFBB7B}" type="slidenum">
              <a:rPr lang="en-GB" smtClean="0"/>
              <a:pPr/>
              <a:t>22</a:t>
            </a:fld>
            <a:endParaRPr lang="en-GB" dirty="0"/>
          </a:p>
        </p:txBody>
      </p:sp>
      <p:sp>
        <p:nvSpPr>
          <p:cNvPr id="5" name="Footer Placeholder 4">
            <a:extLst>
              <a:ext uri="{FF2B5EF4-FFF2-40B4-BE49-F238E27FC236}">
                <a16:creationId xmlns:a16="http://schemas.microsoft.com/office/drawing/2014/main" id="{813C2B6A-89ED-4A2A-BC67-4B253B4B1CFB}"/>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B89A0A6E-B9B6-49DE-AD79-5CF5E2AE5983}"/>
              </a:ext>
            </a:extLst>
          </p:cNvPr>
          <p:cNvSpPr>
            <a:spLocks noGrp="1"/>
          </p:cNvSpPr>
          <p:nvPr>
            <p:ph type="dt" idx="15"/>
          </p:nvPr>
        </p:nvSpPr>
        <p:spPr/>
        <p:txBody>
          <a:bodyPr/>
          <a:lstStyle/>
          <a:p>
            <a:r>
              <a:rPr lang="en-US" dirty="0"/>
              <a:t>November 2020</a:t>
            </a:r>
            <a:endParaRPr lang="en-GB" dirty="0"/>
          </a:p>
        </p:txBody>
      </p:sp>
      <p:sp>
        <p:nvSpPr>
          <p:cNvPr id="7" name="Content Placeholder 2">
            <a:extLst>
              <a:ext uri="{FF2B5EF4-FFF2-40B4-BE49-F238E27FC236}">
                <a16:creationId xmlns:a16="http://schemas.microsoft.com/office/drawing/2014/main" id="{77079490-6F0A-4B13-AEDC-AB9D1F2452C2}"/>
              </a:ext>
            </a:extLst>
          </p:cNvPr>
          <p:cNvSpPr txBox="1">
            <a:spLocks/>
          </p:cNvSpPr>
          <p:nvPr/>
        </p:nvSpPr>
        <p:spPr bwMode="auto">
          <a:xfrm rot="10800000" flipV="1">
            <a:off x="300080" y="4191000"/>
            <a:ext cx="11506200" cy="2267588"/>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indent="0"/>
            <a:r>
              <a:rPr lang="en-US" sz="1800" kern="0" dirty="0">
                <a:latin typeface="Times New Roman" panose="02020603050405020304" pitchFamily="18" charset="0"/>
              </a:rPr>
              <a:t>From 11-20/0013r7:</a:t>
            </a:r>
          </a:p>
          <a:p>
            <a:pPr marL="0" indent="0"/>
            <a:r>
              <a:rPr lang="en-US" sz="1800" b="0" dirty="0">
                <a:latin typeface="Times New Roman" panose="02020603050405020304" pitchFamily="18" charset="0"/>
              </a:rPr>
              <a:t>3GPP </a:t>
            </a:r>
            <a:r>
              <a:rPr lang="en-US" sz="1800" b="0" dirty="0">
                <a:highlight>
                  <a:srgbClr val="FFFF00"/>
                </a:highlight>
                <a:latin typeface="Times New Roman" panose="02020603050405020304" pitchFamily="18" charset="0"/>
              </a:rPr>
              <a:t>cellular system </a:t>
            </a:r>
            <a:r>
              <a:rPr lang="en-US" sz="1800" b="0" dirty="0">
                <a:latin typeface="Times New Roman" panose="02020603050405020304" pitchFamily="18" charset="0"/>
              </a:rPr>
              <a:t>has specified both RAN level </a:t>
            </a:r>
            <a:r>
              <a:rPr lang="en-US" sz="1800" b="0" dirty="0">
                <a:highlight>
                  <a:srgbClr val="FFFF00"/>
                </a:highlight>
                <a:latin typeface="Times New Roman" panose="02020603050405020304" pitchFamily="18" charset="0"/>
              </a:rPr>
              <a:t>(layer 2) </a:t>
            </a:r>
            <a:r>
              <a:rPr lang="en-US" sz="1800" b="0" dirty="0">
                <a:latin typeface="Times New Roman" panose="02020603050405020304" pitchFamily="18" charset="0"/>
              </a:rPr>
              <a:t>interworking and CN level </a:t>
            </a:r>
            <a:r>
              <a:rPr lang="en-US" sz="1800" b="0" dirty="0">
                <a:highlight>
                  <a:srgbClr val="FFFF00"/>
                </a:highlight>
                <a:latin typeface="Times New Roman" panose="02020603050405020304" pitchFamily="18" charset="0"/>
              </a:rPr>
              <a:t>(layer 3 and above) </a:t>
            </a:r>
            <a:r>
              <a:rPr lang="en-US" sz="1800" b="0" dirty="0">
                <a:latin typeface="Times New Roman" panose="02020603050405020304" pitchFamily="18" charset="0"/>
              </a:rPr>
              <a:t>interworking [2-4]. The RAN level interworking belongs to the tightly coupled interworking model and the CN level interworking belongs to the loosely coupled interworking model. However, 3GPP 5G system has allowed WLAN access as a non-3GPP Radio Access Technologies (RAT) that can be directly connected to 5G Core Network (CN) via the N3IWF (Non-3GPP Interworking Function) or the TNGF (Trusted Non-3GPP Gateway Function) depending on whether the WLAN is trusted or untrusted [8]. Therefore, the CN level interworking model in the 5G system is different from the LTE system. </a:t>
            </a:r>
            <a:endParaRPr lang="en-US" kern="0" dirty="0"/>
          </a:p>
        </p:txBody>
      </p:sp>
    </p:spTree>
    <p:extLst>
      <p:ext uri="{BB962C8B-B14F-4D97-AF65-F5344CB8AC3E}">
        <p14:creationId xmlns:p14="http://schemas.microsoft.com/office/powerpoint/2010/main" val="17637403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50A07-5F97-4A96-8E53-2CDE06956572}"/>
              </a:ext>
            </a:extLst>
          </p:cNvPr>
          <p:cNvSpPr>
            <a:spLocks noGrp="1"/>
          </p:cNvSpPr>
          <p:nvPr>
            <p:ph type="title"/>
          </p:nvPr>
        </p:nvSpPr>
        <p:spPr/>
        <p:txBody>
          <a:bodyPr/>
          <a:lstStyle/>
          <a:p>
            <a:r>
              <a:rPr lang="en-US" dirty="0"/>
              <a:t>Motions (cont.)</a:t>
            </a:r>
          </a:p>
        </p:txBody>
      </p:sp>
      <p:sp>
        <p:nvSpPr>
          <p:cNvPr id="3" name="Content Placeholder 2">
            <a:extLst>
              <a:ext uri="{FF2B5EF4-FFF2-40B4-BE49-F238E27FC236}">
                <a16:creationId xmlns:a16="http://schemas.microsoft.com/office/drawing/2014/main" id="{9766BE4C-2322-4A3C-BDBA-57505F725ECF}"/>
              </a:ext>
            </a:extLst>
          </p:cNvPr>
          <p:cNvSpPr>
            <a:spLocks noGrp="1"/>
          </p:cNvSpPr>
          <p:nvPr>
            <p:ph idx="1"/>
          </p:nvPr>
        </p:nvSpPr>
        <p:spPr>
          <a:xfrm>
            <a:off x="914401" y="1524001"/>
            <a:ext cx="10361084" cy="4570414"/>
          </a:xfrm>
        </p:spPr>
        <p:txBody>
          <a:bodyPr/>
          <a:lstStyle/>
          <a:p>
            <a:r>
              <a:rPr lang="en-US" dirty="0">
                <a:solidFill>
                  <a:schemeClr val="tx1"/>
                </a:solidFill>
              </a:rPr>
              <a:t>Motion 5:</a:t>
            </a:r>
          </a:p>
          <a:p>
            <a:r>
              <a:rPr lang="en-US" dirty="0">
                <a:solidFill>
                  <a:schemeClr val="tx1"/>
                </a:solidFill>
              </a:rPr>
              <a:t>Move to accept resolutions on 11-20-1602r4 slides for CID 5 and 7 from 11-20-0013r7 and add them to 11-20-1262r5.  With editorial privileges given to the AANI Chair. </a:t>
            </a:r>
          </a:p>
          <a:p>
            <a:r>
              <a:rPr lang="en-US" dirty="0">
                <a:solidFill>
                  <a:schemeClr val="tx1"/>
                </a:solidFill>
              </a:rPr>
              <a:t>	</a:t>
            </a:r>
            <a:r>
              <a:rPr lang="en-US" sz="2000" dirty="0">
                <a:solidFill>
                  <a:schemeClr val="tx1"/>
                </a:solidFill>
              </a:rPr>
              <a:t>Moved:  Peter Ecclesine</a:t>
            </a:r>
          </a:p>
          <a:p>
            <a:r>
              <a:rPr lang="en-US" sz="2000" dirty="0">
                <a:solidFill>
                  <a:schemeClr val="tx1"/>
                </a:solidFill>
              </a:rPr>
              <a:t>	Second:  Stuart Kerry</a:t>
            </a:r>
          </a:p>
          <a:p>
            <a:r>
              <a:rPr lang="en-US" sz="2000" dirty="0">
                <a:solidFill>
                  <a:schemeClr val="tx1"/>
                </a:solidFill>
              </a:rPr>
              <a:t>	Result: Y:20 N:0 A:13 DNV:45</a:t>
            </a:r>
          </a:p>
          <a:p>
            <a:endParaRPr lang="en-US" sz="2000" dirty="0">
              <a:solidFill>
                <a:schemeClr val="tx1"/>
              </a:solidFill>
            </a:endParaRPr>
          </a:p>
          <a:p>
            <a:endParaRPr lang="en-US" sz="2000" dirty="0">
              <a:solidFill>
                <a:schemeClr val="tx1"/>
              </a:solidFill>
            </a:endParaRPr>
          </a:p>
        </p:txBody>
      </p:sp>
      <p:sp>
        <p:nvSpPr>
          <p:cNvPr id="4" name="Slide Number Placeholder 3">
            <a:extLst>
              <a:ext uri="{FF2B5EF4-FFF2-40B4-BE49-F238E27FC236}">
                <a16:creationId xmlns:a16="http://schemas.microsoft.com/office/drawing/2014/main" id="{4352AC3B-AD9B-405E-B462-1EF0700A3F20}"/>
              </a:ext>
            </a:extLst>
          </p:cNvPr>
          <p:cNvSpPr>
            <a:spLocks noGrp="1"/>
          </p:cNvSpPr>
          <p:nvPr>
            <p:ph type="sldNum" idx="12"/>
          </p:nvPr>
        </p:nvSpPr>
        <p:spPr/>
        <p:txBody>
          <a:bodyPr/>
          <a:lstStyle/>
          <a:p>
            <a:r>
              <a:rPr lang="en-GB" dirty="0"/>
              <a:t>Slide </a:t>
            </a:r>
            <a:fld id="{440F5867-744E-4AA6-B0ED-4C44D2DFBB7B}" type="slidenum">
              <a:rPr lang="en-GB" smtClean="0"/>
              <a:pPr/>
              <a:t>23</a:t>
            </a:fld>
            <a:endParaRPr lang="en-GB" dirty="0"/>
          </a:p>
        </p:txBody>
      </p:sp>
      <p:sp>
        <p:nvSpPr>
          <p:cNvPr id="5" name="Footer Placeholder 4">
            <a:extLst>
              <a:ext uri="{FF2B5EF4-FFF2-40B4-BE49-F238E27FC236}">
                <a16:creationId xmlns:a16="http://schemas.microsoft.com/office/drawing/2014/main" id="{D003B054-3F1D-474D-8D38-8A0453E7A876}"/>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D10CC7B3-D540-4D3C-A5F6-CABB3D8C4396}"/>
              </a:ext>
            </a:extLst>
          </p:cNvPr>
          <p:cNvSpPr>
            <a:spLocks noGrp="1"/>
          </p:cNvSpPr>
          <p:nvPr>
            <p:ph type="dt" idx="15"/>
          </p:nvPr>
        </p:nvSpPr>
        <p:spPr/>
        <p:txBody>
          <a:bodyPr/>
          <a:lstStyle/>
          <a:p>
            <a:r>
              <a:rPr lang="en-US" dirty="0"/>
              <a:t>November 2020</a:t>
            </a:r>
            <a:endParaRPr lang="en-GB" dirty="0"/>
          </a:p>
        </p:txBody>
      </p:sp>
    </p:spTree>
    <p:extLst>
      <p:ext uri="{BB962C8B-B14F-4D97-AF65-F5344CB8AC3E}">
        <p14:creationId xmlns:p14="http://schemas.microsoft.com/office/powerpoint/2010/main" val="2295722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A37FD-A5B7-4BE8-AB25-71244B0E496D}"/>
              </a:ext>
            </a:extLst>
          </p:cNvPr>
          <p:cNvSpPr>
            <a:spLocks noGrp="1"/>
          </p:cNvSpPr>
          <p:nvPr>
            <p:ph type="title"/>
          </p:nvPr>
        </p:nvSpPr>
        <p:spPr>
          <a:xfrm>
            <a:off x="342899" y="685801"/>
            <a:ext cx="11506200" cy="1065213"/>
          </a:xfrm>
        </p:spPr>
        <p:txBody>
          <a:bodyPr/>
          <a:lstStyle/>
          <a:p>
            <a:r>
              <a:rPr lang="en-US" dirty="0"/>
              <a:t>Open: 2 Similar General Comments </a:t>
            </a:r>
            <a:br>
              <a:rPr lang="en-US" dirty="0"/>
            </a:br>
            <a:r>
              <a:rPr lang="en-US" sz="2400" dirty="0"/>
              <a:t>CIDs: 72 and 73</a:t>
            </a:r>
            <a:endParaRPr lang="en-US" dirty="0"/>
          </a:p>
        </p:txBody>
      </p:sp>
      <p:sp>
        <p:nvSpPr>
          <p:cNvPr id="4" name="Slide Number Placeholder 3">
            <a:extLst>
              <a:ext uri="{FF2B5EF4-FFF2-40B4-BE49-F238E27FC236}">
                <a16:creationId xmlns:a16="http://schemas.microsoft.com/office/drawing/2014/main" id="{42BABDCE-AB89-4A15-9AF3-519F8622EE25}"/>
              </a:ext>
            </a:extLst>
          </p:cNvPr>
          <p:cNvSpPr>
            <a:spLocks noGrp="1"/>
          </p:cNvSpPr>
          <p:nvPr>
            <p:ph type="sldNum" idx="12"/>
          </p:nvPr>
        </p:nvSpPr>
        <p:spPr/>
        <p:txBody>
          <a:bodyPr/>
          <a:lstStyle/>
          <a:p>
            <a:r>
              <a:rPr lang="en-GB" dirty="0"/>
              <a:t>Slide </a:t>
            </a:r>
            <a:fld id="{440F5867-744E-4AA6-B0ED-4C44D2DFBB7B}" type="slidenum">
              <a:rPr lang="en-GB" smtClean="0"/>
              <a:pPr/>
              <a:t>24</a:t>
            </a:fld>
            <a:endParaRPr lang="en-GB" dirty="0"/>
          </a:p>
        </p:txBody>
      </p:sp>
      <p:sp>
        <p:nvSpPr>
          <p:cNvPr id="5" name="Footer Placeholder 4">
            <a:extLst>
              <a:ext uri="{FF2B5EF4-FFF2-40B4-BE49-F238E27FC236}">
                <a16:creationId xmlns:a16="http://schemas.microsoft.com/office/drawing/2014/main" id="{819C5D33-BF9C-48F7-9DD7-38F0188F9C84}"/>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0B1F20BE-3E12-4AE7-BD79-BBEBD526BD9A}"/>
              </a:ext>
            </a:extLst>
          </p:cNvPr>
          <p:cNvSpPr>
            <a:spLocks noGrp="1"/>
          </p:cNvSpPr>
          <p:nvPr>
            <p:ph type="dt" idx="15"/>
          </p:nvPr>
        </p:nvSpPr>
        <p:spPr/>
        <p:txBody>
          <a:bodyPr/>
          <a:lstStyle/>
          <a:p>
            <a:r>
              <a:rPr lang="en-US" dirty="0"/>
              <a:t>October 2020</a:t>
            </a:r>
            <a:endParaRPr lang="en-GB" dirty="0"/>
          </a:p>
        </p:txBody>
      </p:sp>
      <p:graphicFrame>
        <p:nvGraphicFramePr>
          <p:cNvPr id="10" name="Table 9">
            <a:extLst>
              <a:ext uri="{FF2B5EF4-FFF2-40B4-BE49-F238E27FC236}">
                <a16:creationId xmlns:a16="http://schemas.microsoft.com/office/drawing/2014/main" id="{954C504E-B044-4409-AC67-E7DFF99699B8}"/>
              </a:ext>
            </a:extLst>
          </p:cNvPr>
          <p:cNvGraphicFramePr>
            <a:graphicFrameLocks noGrp="1"/>
          </p:cNvGraphicFramePr>
          <p:nvPr/>
        </p:nvGraphicFramePr>
        <p:xfrm>
          <a:off x="196319" y="1766963"/>
          <a:ext cx="11799360" cy="3741420"/>
        </p:xfrm>
        <a:graphic>
          <a:graphicData uri="http://schemas.openxmlformats.org/drawingml/2006/table">
            <a:tbl>
              <a:tblPr/>
              <a:tblGrid>
                <a:gridCol w="11799360">
                  <a:extLst>
                    <a:ext uri="{9D8B030D-6E8A-4147-A177-3AD203B41FA5}">
                      <a16:colId xmlns:a16="http://schemas.microsoft.com/office/drawing/2014/main" val="3049811460"/>
                    </a:ext>
                  </a:extLst>
                </a:gridCol>
              </a:tblGrid>
              <a:tr h="239046">
                <a:tc>
                  <a:txBody>
                    <a:bodyPr/>
                    <a:lstStyle/>
                    <a:p>
                      <a:pPr algn="l" fontAlgn="t"/>
                      <a:r>
                        <a:rPr lang="en-US" sz="2000" b="1" i="0" u="none" strike="noStrike" dirty="0">
                          <a:solidFill>
                            <a:srgbClr val="000000"/>
                          </a:solidFill>
                          <a:effectLst/>
                          <a:latin typeface="Arial" panose="020B0604020202020204" pitchFamily="34" charset="0"/>
                        </a:rPr>
                        <a:t>Comment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8638710"/>
                  </a:ext>
                </a:extLst>
              </a:tr>
              <a:tr h="1254034">
                <a:tc>
                  <a:txBody>
                    <a:bodyPr/>
                    <a:lstStyle/>
                    <a:p>
                      <a:pPr algn="l" fontAlgn="b"/>
                      <a:r>
                        <a:rPr lang="en-US" sz="2800" b="0" i="0" u="none" strike="noStrike" dirty="0">
                          <a:solidFill>
                            <a:srgbClr val="000000"/>
                          </a:solidFill>
                          <a:effectLst/>
                          <a:latin typeface="Calibri" panose="020F0502020204030204" pitchFamily="34" charset="0"/>
                        </a:rPr>
                        <a:t>In this TR, there is no discussion and evaluation result to show WLAN can support high rate to meet the performance of 5G network vision in the low mobility scenario. And in Table 5, it is also mentioned that 802.11ax MAC can not support 3GPP GBR and delay critical GBR service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5375690"/>
                  </a:ext>
                </a:extLst>
              </a:tr>
              <a:tr h="37972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800" b="0" i="0" u="none" strike="noStrike" dirty="0">
                          <a:solidFill>
                            <a:srgbClr val="000000"/>
                          </a:solidFill>
                          <a:effectLst/>
                          <a:latin typeface="Calibri" panose="020F0502020204030204" pitchFamily="34" charset="0"/>
                        </a:rPr>
                        <a:t>In this TR, there is no discussion and evaluation result to show WLAN can support high rate to meet the performance of 5G network vision in the low mobility scenario. Moreover, there is no discussion in 3GPP on the interworking between NR and WLAN.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602353"/>
                  </a:ext>
                </a:extLst>
              </a:tr>
            </a:tbl>
          </a:graphicData>
        </a:graphic>
      </p:graphicFrame>
      <p:sp>
        <p:nvSpPr>
          <p:cNvPr id="3" name="TextBox 2">
            <a:extLst>
              <a:ext uri="{FF2B5EF4-FFF2-40B4-BE49-F238E27FC236}">
                <a16:creationId xmlns:a16="http://schemas.microsoft.com/office/drawing/2014/main" id="{BB8B399A-62DD-4825-ACB0-C1D6B23BBE60}"/>
              </a:ext>
            </a:extLst>
          </p:cNvPr>
          <p:cNvSpPr txBox="1"/>
          <p:nvPr/>
        </p:nvSpPr>
        <p:spPr>
          <a:xfrm>
            <a:off x="647699" y="5640385"/>
            <a:ext cx="10896600" cy="830997"/>
          </a:xfrm>
          <a:prstGeom prst="rect">
            <a:avLst/>
          </a:prstGeom>
          <a:noFill/>
        </p:spPr>
        <p:txBody>
          <a:bodyPr wrap="square" rtlCol="0">
            <a:spAutoFit/>
          </a:bodyPr>
          <a:lstStyle/>
          <a:p>
            <a:r>
              <a:rPr lang="en-US" dirty="0">
                <a:solidFill>
                  <a:schemeClr val="tx1"/>
                </a:solidFill>
              </a:rPr>
              <a:t>Proposed resolution: Reject – Comments request additional content that is out of scope of this report and no text proposal has been provided.</a:t>
            </a:r>
          </a:p>
        </p:txBody>
      </p:sp>
    </p:spTree>
    <p:extLst>
      <p:ext uri="{BB962C8B-B14F-4D97-AF65-F5344CB8AC3E}">
        <p14:creationId xmlns:p14="http://schemas.microsoft.com/office/powerpoint/2010/main" val="904131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A37FD-A5B7-4BE8-AB25-71244B0E496D}"/>
              </a:ext>
            </a:extLst>
          </p:cNvPr>
          <p:cNvSpPr>
            <a:spLocks noGrp="1"/>
          </p:cNvSpPr>
          <p:nvPr>
            <p:ph type="title"/>
          </p:nvPr>
        </p:nvSpPr>
        <p:spPr>
          <a:xfrm>
            <a:off x="342899" y="685801"/>
            <a:ext cx="11506200" cy="1065213"/>
          </a:xfrm>
        </p:spPr>
        <p:txBody>
          <a:bodyPr/>
          <a:lstStyle/>
          <a:p>
            <a:r>
              <a:rPr lang="en-US" sz="2400" dirty="0"/>
              <a:t>CIDs: 72 and 73</a:t>
            </a:r>
            <a:endParaRPr lang="en-US" dirty="0"/>
          </a:p>
        </p:txBody>
      </p:sp>
      <p:sp>
        <p:nvSpPr>
          <p:cNvPr id="4" name="Slide Number Placeholder 3">
            <a:extLst>
              <a:ext uri="{FF2B5EF4-FFF2-40B4-BE49-F238E27FC236}">
                <a16:creationId xmlns:a16="http://schemas.microsoft.com/office/drawing/2014/main" id="{42BABDCE-AB89-4A15-9AF3-519F8622EE25}"/>
              </a:ext>
            </a:extLst>
          </p:cNvPr>
          <p:cNvSpPr>
            <a:spLocks noGrp="1"/>
          </p:cNvSpPr>
          <p:nvPr>
            <p:ph type="sldNum" idx="12"/>
          </p:nvPr>
        </p:nvSpPr>
        <p:spPr/>
        <p:txBody>
          <a:bodyPr/>
          <a:lstStyle/>
          <a:p>
            <a:r>
              <a:rPr lang="en-GB" dirty="0"/>
              <a:t>Slide </a:t>
            </a:r>
            <a:fld id="{440F5867-744E-4AA6-B0ED-4C44D2DFBB7B}" type="slidenum">
              <a:rPr lang="en-GB" smtClean="0"/>
              <a:pPr/>
              <a:t>25</a:t>
            </a:fld>
            <a:endParaRPr lang="en-GB" dirty="0"/>
          </a:p>
        </p:txBody>
      </p:sp>
      <p:sp>
        <p:nvSpPr>
          <p:cNvPr id="5" name="Footer Placeholder 4">
            <a:extLst>
              <a:ext uri="{FF2B5EF4-FFF2-40B4-BE49-F238E27FC236}">
                <a16:creationId xmlns:a16="http://schemas.microsoft.com/office/drawing/2014/main" id="{819C5D33-BF9C-48F7-9DD7-38F0188F9C84}"/>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0B1F20BE-3E12-4AE7-BD79-BBEBD526BD9A}"/>
              </a:ext>
            </a:extLst>
          </p:cNvPr>
          <p:cNvSpPr>
            <a:spLocks noGrp="1"/>
          </p:cNvSpPr>
          <p:nvPr>
            <p:ph type="dt" idx="15"/>
          </p:nvPr>
        </p:nvSpPr>
        <p:spPr/>
        <p:txBody>
          <a:bodyPr/>
          <a:lstStyle/>
          <a:p>
            <a:r>
              <a:rPr lang="en-US" dirty="0"/>
              <a:t>October 2020</a:t>
            </a:r>
            <a:endParaRPr lang="en-GB" dirty="0"/>
          </a:p>
        </p:txBody>
      </p:sp>
      <p:sp>
        <p:nvSpPr>
          <p:cNvPr id="3" name="TextBox 2">
            <a:extLst>
              <a:ext uri="{FF2B5EF4-FFF2-40B4-BE49-F238E27FC236}">
                <a16:creationId xmlns:a16="http://schemas.microsoft.com/office/drawing/2014/main" id="{BB8B399A-62DD-4825-ACB0-C1D6B23BBE60}"/>
              </a:ext>
            </a:extLst>
          </p:cNvPr>
          <p:cNvSpPr txBox="1"/>
          <p:nvPr/>
        </p:nvSpPr>
        <p:spPr>
          <a:xfrm>
            <a:off x="697442" y="1524000"/>
            <a:ext cx="10896600" cy="4154984"/>
          </a:xfrm>
          <a:prstGeom prst="rect">
            <a:avLst/>
          </a:prstGeom>
          <a:noFill/>
        </p:spPr>
        <p:txBody>
          <a:bodyPr wrap="square" rtlCol="0">
            <a:spAutoFit/>
          </a:bodyPr>
          <a:lstStyle/>
          <a:p>
            <a:r>
              <a:rPr lang="en-US" dirty="0">
                <a:solidFill>
                  <a:schemeClr val="tx1"/>
                </a:solidFill>
              </a:rPr>
              <a:t>Discussion:</a:t>
            </a:r>
          </a:p>
          <a:p>
            <a:r>
              <a:rPr lang="en-US" dirty="0">
                <a:solidFill>
                  <a:schemeClr val="tx1"/>
                </a:solidFill>
              </a:rPr>
              <a:t>Should a reference or summary of the performance of the 802.11 RAT (Radio Access Technology) be provided in this report?</a:t>
            </a:r>
          </a:p>
          <a:p>
            <a:endParaRPr lang="en-US" dirty="0">
              <a:solidFill>
                <a:schemeClr val="tx1"/>
              </a:solidFill>
            </a:endParaRPr>
          </a:p>
          <a:p>
            <a:r>
              <a:rPr lang="en-US" dirty="0">
                <a:solidFill>
                  <a:schemeClr val="tx1"/>
                </a:solidFill>
              </a:rPr>
              <a:t>If yes - who will provide a text contribution for the report?</a:t>
            </a:r>
          </a:p>
          <a:p>
            <a:endParaRPr lang="en-US" dirty="0">
              <a:solidFill>
                <a:schemeClr val="tx1"/>
              </a:solidFill>
            </a:endParaRPr>
          </a:p>
          <a:p>
            <a:r>
              <a:rPr lang="en-US" dirty="0">
                <a:solidFill>
                  <a:schemeClr val="tx1"/>
                </a:solidFill>
              </a:rPr>
              <a:t>If no - suggest the comment should be resolve:</a:t>
            </a:r>
            <a:br>
              <a:rPr lang="en-US" dirty="0">
                <a:solidFill>
                  <a:schemeClr val="tx1"/>
                </a:solidFill>
              </a:rPr>
            </a:br>
            <a:r>
              <a:rPr lang="en-US" dirty="0">
                <a:solidFill>
                  <a:schemeClr val="tx1"/>
                </a:solidFill>
              </a:rPr>
              <a:t>Reject – Comments request additional content that is out of scope of this report and no text proposal has been provided.</a:t>
            </a:r>
          </a:p>
          <a:p>
            <a:endParaRPr lang="en-US" dirty="0">
              <a:solidFill>
                <a:schemeClr val="tx1"/>
              </a:solidFill>
            </a:endParaRPr>
          </a:p>
          <a:p>
            <a:r>
              <a:rPr lang="en-US" dirty="0">
                <a:solidFill>
                  <a:schemeClr val="tx1"/>
                </a:solidFill>
              </a:rPr>
              <a:t>Reject – These comments are not relevant within the scope of this report.</a:t>
            </a:r>
          </a:p>
        </p:txBody>
      </p:sp>
    </p:spTree>
    <p:extLst>
      <p:ext uri="{BB962C8B-B14F-4D97-AF65-F5344CB8AC3E}">
        <p14:creationId xmlns:p14="http://schemas.microsoft.com/office/powerpoint/2010/main" val="29871157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50A07-5F97-4A96-8E53-2CDE06956572}"/>
              </a:ext>
            </a:extLst>
          </p:cNvPr>
          <p:cNvSpPr>
            <a:spLocks noGrp="1"/>
          </p:cNvSpPr>
          <p:nvPr>
            <p:ph type="title"/>
          </p:nvPr>
        </p:nvSpPr>
        <p:spPr/>
        <p:txBody>
          <a:bodyPr/>
          <a:lstStyle/>
          <a:p>
            <a:r>
              <a:rPr lang="en-US" dirty="0"/>
              <a:t>Motions (cont.)</a:t>
            </a:r>
          </a:p>
        </p:txBody>
      </p:sp>
      <p:sp>
        <p:nvSpPr>
          <p:cNvPr id="3" name="Content Placeholder 2">
            <a:extLst>
              <a:ext uri="{FF2B5EF4-FFF2-40B4-BE49-F238E27FC236}">
                <a16:creationId xmlns:a16="http://schemas.microsoft.com/office/drawing/2014/main" id="{9766BE4C-2322-4A3C-BDBA-57505F725ECF}"/>
              </a:ext>
            </a:extLst>
          </p:cNvPr>
          <p:cNvSpPr>
            <a:spLocks noGrp="1"/>
          </p:cNvSpPr>
          <p:nvPr>
            <p:ph idx="1"/>
          </p:nvPr>
        </p:nvSpPr>
        <p:spPr>
          <a:xfrm>
            <a:off x="914401" y="1524001"/>
            <a:ext cx="10361084" cy="4570414"/>
          </a:xfrm>
        </p:spPr>
        <p:txBody>
          <a:bodyPr/>
          <a:lstStyle/>
          <a:p>
            <a:r>
              <a:rPr lang="en-US" dirty="0">
                <a:solidFill>
                  <a:schemeClr val="tx1"/>
                </a:solidFill>
              </a:rPr>
              <a:t>Motion 6:</a:t>
            </a:r>
          </a:p>
          <a:p>
            <a:r>
              <a:rPr lang="en-US" dirty="0">
                <a:solidFill>
                  <a:schemeClr val="tx1"/>
                </a:solidFill>
              </a:rPr>
              <a:t>Move to reject CIDs 72 and 73 with the reason: these comments are not relevant within the scope of this report.  Add these resolutions to 11-20-1262r5.</a:t>
            </a:r>
          </a:p>
          <a:p>
            <a:r>
              <a:rPr lang="en-US" dirty="0">
                <a:solidFill>
                  <a:schemeClr val="tx1"/>
                </a:solidFill>
              </a:rPr>
              <a:t>	</a:t>
            </a:r>
            <a:r>
              <a:rPr lang="en-US" sz="2000" dirty="0">
                <a:solidFill>
                  <a:schemeClr val="tx1"/>
                </a:solidFill>
              </a:rPr>
              <a:t>Moved:  Peter Ecclesine</a:t>
            </a:r>
          </a:p>
          <a:p>
            <a:r>
              <a:rPr lang="en-US" sz="2000" dirty="0">
                <a:solidFill>
                  <a:schemeClr val="tx1"/>
                </a:solidFill>
              </a:rPr>
              <a:t>	Second: Hyun Seo Oh</a:t>
            </a:r>
          </a:p>
          <a:p>
            <a:r>
              <a:rPr lang="en-US" sz="2000" dirty="0">
                <a:solidFill>
                  <a:schemeClr val="tx1"/>
                </a:solidFill>
              </a:rPr>
              <a:t>	Result: Y:16 N:0 A:10 DNV:51</a:t>
            </a:r>
          </a:p>
          <a:p>
            <a:endParaRPr lang="en-US" sz="2000" dirty="0">
              <a:solidFill>
                <a:schemeClr val="tx1"/>
              </a:solidFill>
            </a:endParaRPr>
          </a:p>
          <a:p>
            <a:endParaRPr lang="en-US" sz="2000" dirty="0">
              <a:solidFill>
                <a:schemeClr val="tx1"/>
              </a:solidFill>
            </a:endParaRPr>
          </a:p>
        </p:txBody>
      </p:sp>
      <p:sp>
        <p:nvSpPr>
          <p:cNvPr id="4" name="Slide Number Placeholder 3">
            <a:extLst>
              <a:ext uri="{FF2B5EF4-FFF2-40B4-BE49-F238E27FC236}">
                <a16:creationId xmlns:a16="http://schemas.microsoft.com/office/drawing/2014/main" id="{4352AC3B-AD9B-405E-B462-1EF0700A3F20}"/>
              </a:ext>
            </a:extLst>
          </p:cNvPr>
          <p:cNvSpPr>
            <a:spLocks noGrp="1"/>
          </p:cNvSpPr>
          <p:nvPr>
            <p:ph type="sldNum" idx="12"/>
          </p:nvPr>
        </p:nvSpPr>
        <p:spPr/>
        <p:txBody>
          <a:bodyPr/>
          <a:lstStyle/>
          <a:p>
            <a:r>
              <a:rPr lang="en-GB" dirty="0"/>
              <a:t>Slide </a:t>
            </a:r>
            <a:fld id="{440F5867-744E-4AA6-B0ED-4C44D2DFBB7B}" type="slidenum">
              <a:rPr lang="en-GB" smtClean="0"/>
              <a:pPr/>
              <a:t>26</a:t>
            </a:fld>
            <a:endParaRPr lang="en-GB" dirty="0"/>
          </a:p>
        </p:txBody>
      </p:sp>
      <p:sp>
        <p:nvSpPr>
          <p:cNvPr id="5" name="Footer Placeholder 4">
            <a:extLst>
              <a:ext uri="{FF2B5EF4-FFF2-40B4-BE49-F238E27FC236}">
                <a16:creationId xmlns:a16="http://schemas.microsoft.com/office/drawing/2014/main" id="{D003B054-3F1D-474D-8D38-8A0453E7A876}"/>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D10CC7B3-D540-4D3C-A5F6-CABB3D8C4396}"/>
              </a:ext>
            </a:extLst>
          </p:cNvPr>
          <p:cNvSpPr>
            <a:spLocks noGrp="1"/>
          </p:cNvSpPr>
          <p:nvPr>
            <p:ph type="dt" idx="15"/>
          </p:nvPr>
        </p:nvSpPr>
        <p:spPr/>
        <p:txBody>
          <a:bodyPr/>
          <a:lstStyle/>
          <a:p>
            <a:r>
              <a:rPr lang="en-US" dirty="0"/>
              <a:t>November 2020</a:t>
            </a:r>
            <a:endParaRPr lang="en-GB" dirty="0"/>
          </a:p>
        </p:txBody>
      </p:sp>
    </p:spTree>
    <p:extLst>
      <p:ext uri="{BB962C8B-B14F-4D97-AF65-F5344CB8AC3E}">
        <p14:creationId xmlns:p14="http://schemas.microsoft.com/office/powerpoint/2010/main" val="31273445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A37FD-A5B7-4BE8-AB25-71244B0E496D}"/>
              </a:ext>
            </a:extLst>
          </p:cNvPr>
          <p:cNvSpPr>
            <a:spLocks noGrp="1"/>
          </p:cNvSpPr>
          <p:nvPr>
            <p:ph type="title"/>
          </p:nvPr>
        </p:nvSpPr>
        <p:spPr>
          <a:xfrm>
            <a:off x="342899" y="685801"/>
            <a:ext cx="11506200" cy="1065213"/>
          </a:xfrm>
        </p:spPr>
        <p:txBody>
          <a:bodyPr/>
          <a:lstStyle/>
          <a:p>
            <a:r>
              <a:rPr lang="en-US" dirty="0"/>
              <a:t>Open: CID 69 - Technical w/no text changes</a:t>
            </a:r>
          </a:p>
        </p:txBody>
      </p:sp>
      <p:sp>
        <p:nvSpPr>
          <p:cNvPr id="4" name="Slide Number Placeholder 3">
            <a:extLst>
              <a:ext uri="{FF2B5EF4-FFF2-40B4-BE49-F238E27FC236}">
                <a16:creationId xmlns:a16="http://schemas.microsoft.com/office/drawing/2014/main" id="{42BABDCE-AB89-4A15-9AF3-519F8622EE25}"/>
              </a:ext>
            </a:extLst>
          </p:cNvPr>
          <p:cNvSpPr>
            <a:spLocks noGrp="1"/>
          </p:cNvSpPr>
          <p:nvPr>
            <p:ph type="sldNum" idx="12"/>
          </p:nvPr>
        </p:nvSpPr>
        <p:spPr/>
        <p:txBody>
          <a:bodyPr/>
          <a:lstStyle/>
          <a:p>
            <a:r>
              <a:rPr lang="en-GB" dirty="0"/>
              <a:t>Slide </a:t>
            </a:r>
            <a:fld id="{440F5867-744E-4AA6-B0ED-4C44D2DFBB7B}" type="slidenum">
              <a:rPr lang="en-GB" smtClean="0"/>
              <a:pPr/>
              <a:t>27</a:t>
            </a:fld>
            <a:endParaRPr lang="en-GB" dirty="0"/>
          </a:p>
        </p:txBody>
      </p:sp>
      <p:sp>
        <p:nvSpPr>
          <p:cNvPr id="5" name="Footer Placeholder 4">
            <a:extLst>
              <a:ext uri="{FF2B5EF4-FFF2-40B4-BE49-F238E27FC236}">
                <a16:creationId xmlns:a16="http://schemas.microsoft.com/office/drawing/2014/main" id="{819C5D33-BF9C-48F7-9DD7-38F0188F9C84}"/>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0B1F20BE-3E12-4AE7-BD79-BBEBD526BD9A}"/>
              </a:ext>
            </a:extLst>
          </p:cNvPr>
          <p:cNvSpPr>
            <a:spLocks noGrp="1"/>
          </p:cNvSpPr>
          <p:nvPr>
            <p:ph type="dt" idx="15"/>
          </p:nvPr>
        </p:nvSpPr>
        <p:spPr/>
        <p:txBody>
          <a:bodyPr/>
          <a:lstStyle/>
          <a:p>
            <a:r>
              <a:rPr lang="en-US" dirty="0"/>
              <a:t>October 2020</a:t>
            </a:r>
            <a:endParaRPr lang="en-GB" dirty="0"/>
          </a:p>
        </p:txBody>
      </p:sp>
      <p:graphicFrame>
        <p:nvGraphicFramePr>
          <p:cNvPr id="10" name="Table 9">
            <a:extLst>
              <a:ext uri="{FF2B5EF4-FFF2-40B4-BE49-F238E27FC236}">
                <a16:creationId xmlns:a16="http://schemas.microsoft.com/office/drawing/2014/main" id="{954C504E-B044-4409-AC67-E7DFF99699B8}"/>
              </a:ext>
            </a:extLst>
          </p:cNvPr>
          <p:cNvGraphicFramePr>
            <a:graphicFrameLocks noGrp="1"/>
          </p:cNvGraphicFramePr>
          <p:nvPr/>
        </p:nvGraphicFramePr>
        <p:xfrm>
          <a:off x="463019" y="1524000"/>
          <a:ext cx="11265959" cy="4709160"/>
        </p:xfrm>
        <a:graphic>
          <a:graphicData uri="http://schemas.openxmlformats.org/drawingml/2006/table">
            <a:tbl>
              <a:tblPr/>
              <a:tblGrid>
                <a:gridCol w="11265959">
                  <a:extLst>
                    <a:ext uri="{9D8B030D-6E8A-4147-A177-3AD203B41FA5}">
                      <a16:colId xmlns:a16="http://schemas.microsoft.com/office/drawing/2014/main" val="3049811460"/>
                    </a:ext>
                  </a:extLst>
                </a:gridCol>
              </a:tblGrid>
              <a:tr h="251510">
                <a:tc>
                  <a:txBody>
                    <a:bodyPr/>
                    <a:lstStyle/>
                    <a:p>
                      <a:pPr algn="l" fontAlgn="t"/>
                      <a:r>
                        <a:rPr lang="en-US" sz="2000" b="1" i="0" u="none" strike="noStrike" dirty="0">
                          <a:solidFill>
                            <a:srgbClr val="000000"/>
                          </a:solidFill>
                          <a:effectLst/>
                          <a:latin typeface="Arial" panose="020B0604020202020204" pitchFamily="34" charset="0"/>
                        </a:rPr>
                        <a:t>Comment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8638710"/>
                  </a:ext>
                </a:extLst>
              </a:tr>
              <a:tr h="3539544">
                <a:tc>
                  <a:txBody>
                    <a:bodyPr/>
                    <a:lstStyle/>
                    <a:p>
                      <a:pPr algn="l" fontAlgn="b"/>
                      <a:r>
                        <a:rPr lang="en-US" sz="2400" b="0" i="0" u="none" strike="noStrike" dirty="0">
                          <a:solidFill>
                            <a:srgbClr val="000000"/>
                          </a:solidFill>
                          <a:effectLst/>
                          <a:latin typeface="Calibri" panose="020F0502020204030204" pitchFamily="34" charset="0"/>
                        </a:rPr>
                        <a:t>This technical report has several inaccuracies, misinformation and missing details on the WLAN and 5G interworking as defined by 3GPP in Release 15 and 16. There is major lack of technical accuracy and technical clarity in section 3 and 4.</a:t>
                      </a:r>
                    </a:p>
                    <a:p>
                      <a:pPr algn="l" fontAlgn="b"/>
                      <a:r>
                        <a:rPr lang="en-US" sz="2400" b="0" i="0" u="none" strike="noStrike" dirty="0">
                          <a:solidFill>
                            <a:srgbClr val="000000"/>
                          </a:solidFill>
                          <a:effectLst/>
                          <a:latin typeface="Calibri" panose="020F0502020204030204" pitchFamily="34" charset="0"/>
                        </a:rPr>
                        <a:t>The report is misleading in terms of what functions need to be supported within WLAN to enable interworking. The set of new functions/protocols identified in section 5 to be implemented within WLAN do not accurately represent what needs to be supported in WLAN to enable interworking and are quite misleading.</a:t>
                      </a:r>
                    </a:p>
                    <a:p>
                      <a:pPr algn="l" fontAlgn="b"/>
                      <a:endParaRPr lang="en-US" sz="2400" b="0" i="0" u="none" strike="noStrike" dirty="0">
                        <a:solidFill>
                          <a:srgbClr val="000000"/>
                        </a:solidFill>
                        <a:effectLst/>
                        <a:latin typeface="Calibri" panose="020F0502020204030204" pitchFamily="34" charset="0"/>
                      </a:endParaRPr>
                    </a:p>
                    <a:p>
                      <a:pPr algn="l" fontAlgn="b"/>
                      <a:r>
                        <a:rPr lang="en-US" sz="2400" b="0" i="0" u="none" strike="noStrike" dirty="0">
                          <a:solidFill>
                            <a:srgbClr val="000000"/>
                          </a:solidFill>
                          <a:effectLst/>
                          <a:latin typeface="Calibri" panose="020F0502020204030204" pitchFamily="34" charset="0"/>
                        </a:rPr>
                        <a:t>Overall, due to the technical inaccuracies as well as misinformed and misguided nature of the report, this technical report does not serve the purpose of providing a reliable reference for stakeholder/groups interested in enabling WLAN interworking with 5G networks.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5375690"/>
                  </a:ext>
                </a:extLst>
              </a:tr>
            </a:tbl>
          </a:graphicData>
        </a:graphic>
      </p:graphicFrame>
    </p:spTree>
    <p:extLst>
      <p:ext uri="{BB962C8B-B14F-4D97-AF65-F5344CB8AC3E}">
        <p14:creationId xmlns:p14="http://schemas.microsoft.com/office/powerpoint/2010/main" val="28255986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A37FD-A5B7-4BE8-AB25-71244B0E496D}"/>
              </a:ext>
            </a:extLst>
          </p:cNvPr>
          <p:cNvSpPr>
            <a:spLocks noGrp="1"/>
          </p:cNvSpPr>
          <p:nvPr>
            <p:ph type="title"/>
          </p:nvPr>
        </p:nvSpPr>
        <p:spPr>
          <a:xfrm>
            <a:off x="342899" y="685801"/>
            <a:ext cx="11506200" cy="1065213"/>
          </a:xfrm>
        </p:spPr>
        <p:txBody>
          <a:bodyPr/>
          <a:lstStyle/>
          <a:p>
            <a:r>
              <a:rPr lang="en-US" dirty="0"/>
              <a:t>Open: CID 71 - Technical w/no text changes</a:t>
            </a:r>
          </a:p>
        </p:txBody>
      </p:sp>
      <p:sp>
        <p:nvSpPr>
          <p:cNvPr id="4" name="Slide Number Placeholder 3">
            <a:extLst>
              <a:ext uri="{FF2B5EF4-FFF2-40B4-BE49-F238E27FC236}">
                <a16:creationId xmlns:a16="http://schemas.microsoft.com/office/drawing/2014/main" id="{42BABDCE-AB89-4A15-9AF3-519F8622EE25}"/>
              </a:ext>
            </a:extLst>
          </p:cNvPr>
          <p:cNvSpPr>
            <a:spLocks noGrp="1"/>
          </p:cNvSpPr>
          <p:nvPr>
            <p:ph type="sldNum" idx="12"/>
          </p:nvPr>
        </p:nvSpPr>
        <p:spPr/>
        <p:txBody>
          <a:bodyPr/>
          <a:lstStyle/>
          <a:p>
            <a:r>
              <a:rPr lang="en-GB" dirty="0"/>
              <a:t>Slide </a:t>
            </a:r>
            <a:fld id="{440F5867-744E-4AA6-B0ED-4C44D2DFBB7B}" type="slidenum">
              <a:rPr lang="en-GB" smtClean="0"/>
              <a:pPr/>
              <a:t>28</a:t>
            </a:fld>
            <a:endParaRPr lang="en-GB" dirty="0"/>
          </a:p>
        </p:txBody>
      </p:sp>
      <p:sp>
        <p:nvSpPr>
          <p:cNvPr id="5" name="Footer Placeholder 4">
            <a:extLst>
              <a:ext uri="{FF2B5EF4-FFF2-40B4-BE49-F238E27FC236}">
                <a16:creationId xmlns:a16="http://schemas.microsoft.com/office/drawing/2014/main" id="{819C5D33-BF9C-48F7-9DD7-38F0188F9C84}"/>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0B1F20BE-3E12-4AE7-BD79-BBEBD526BD9A}"/>
              </a:ext>
            </a:extLst>
          </p:cNvPr>
          <p:cNvSpPr>
            <a:spLocks noGrp="1"/>
          </p:cNvSpPr>
          <p:nvPr>
            <p:ph type="dt" idx="15"/>
          </p:nvPr>
        </p:nvSpPr>
        <p:spPr/>
        <p:txBody>
          <a:bodyPr/>
          <a:lstStyle/>
          <a:p>
            <a:r>
              <a:rPr lang="en-US" dirty="0"/>
              <a:t>October 2020</a:t>
            </a:r>
            <a:endParaRPr lang="en-GB" dirty="0"/>
          </a:p>
        </p:txBody>
      </p:sp>
      <p:graphicFrame>
        <p:nvGraphicFramePr>
          <p:cNvPr id="10" name="Table 9">
            <a:extLst>
              <a:ext uri="{FF2B5EF4-FFF2-40B4-BE49-F238E27FC236}">
                <a16:creationId xmlns:a16="http://schemas.microsoft.com/office/drawing/2014/main" id="{954C504E-B044-4409-AC67-E7DFF99699B8}"/>
              </a:ext>
            </a:extLst>
          </p:cNvPr>
          <p:cNvGraphicFramePr>
            <a:graphicFrameLocks noGrp="1"/>
          </p:cNvGraphicFramePr>
          <p:nvPr/>
        </p:nvGraphicFramePr>
        <p:xfrm>
          <a:off x="463019" y="1524000"/>
          <a:ext cx="11265959" cy="3851964"/>
        </p:xfrm>
        <a:graphic>
          <a:graphicData uri="http://schemas.openxmlformats.org/drawingml/2006/table">
            <a:tbl>
              <a:tblPr/>
              <a:tblGrid>
                <a:gridCol w="11265959">
                  <a:extLst>
                    <a:ext uri="{9D8B030D-6E8A-4147-A177-3AD203B41FA5}">
                      <a16:colId xmlns:a16="http://schemas.microsoft.com/office/drawing/2014/main" val="3049811460"/>
                    </a:ext>
                  </a:extLst>
                </a:gridCol>
              </a:tblGrid>
              <a:tr h="251510">
                <a:tc>
                  <a:txBody>
                    <a:bodyPr/>
                    <a:lstStyle/>
                    <a:p>
                      <a:pPr algn="l" fontAlgn="t"/>
                      <a:r>
                        <a:rPr lang="en-US" sz="2000" b="1" i="0" u="none" strike="noStrike" dirty="0">
                          <a:solidFill>
                            <a:srgbClr val="000000"/>
                          </a:solidFill>
                          <a:effectLst/>
                          <a:latin typeface="Arial" panose="020B0604020202020204" pitchFamily="34" charset="0"/>
                        </a:rPr>
                        <a:t>Comment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8638710"/>
                  </a:ext>
                </a:extLst>
              </a:tr>
              <a:tr h="3539544">
                <a:tc>
                  <a:txBody>
                    <a:bodyPr/>
                    <a:lstStyle/>
                    <a:p>
                      <a:pPr algn="l" fontAlgn="b"/>
                      <a:r>
                        <a:rPr lang="en-US" sz="3200" b="0" i="0" u="none" strike="noStrike" dirty="0">
                          <a:solidFill>
                            <a:srgbClr val="000000"/>
                          </a:solidFill>
                          <a:effectLst/>
                          <a:latin typeface="Calibri" panose="020F0502020204030204" pitchFamily="34" charset="0"/>
                        </a:rPr>
                        <a:t>This document has too many issues and misleading information on overall WLAN &amp; 5G integration options, architectures and solutions. It would be very confusing and concerning to publish such a report. Also, please note that there is a parallel related "5G &amp; WLAN RAN Convergence" work at WBA. It is important that we are aware of what is already happening in this space rather than proposing something disregarding them.</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5375690"/>
                  </a:ext>
                </a:extLst>
              </a:tr>
            </a:tbl>
          </a:graphicData>
        </a:graphic>
      </p:graphicFrame>
    </p:spTree>
    <p:extLst>
      <p:ext uri="{BB962C8B-B14F-4D97-AF65-F5344CB8AC3E}">
        <p14:creationId xmlns:p14="http://schemas.microsoft.com/office/powerpoint/2010/main" val="30939666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A37FD-A5B7-4BE8-AB25-71244B0E496D}"/>
              </a:ext>
            </a:extLst>
          </p:cNvPr>
          <p:cNvSpPr>
            <a:spLocks noGrp="1"/>
          </p:cNvSpPr>
          <p:nvPr>
            <p:ph type="title"/>
          </p:nvPr>
        </p:nvSpPr>
        <p:spPr>
          <a:xfrm>
            <a:off x="342899" y="685801"/>
            <a:ext cx="11506200" cy="1065213"/>
          </a:xfrm>
        </p:spPr>
        <p:txBody>
          <a:bodyPr/>
          <a:lstStyle/>
          <a:p>
            <a:r>
              <a:rPr lang="en-US" dirty="0"/>
              <a:t>Open: 3 Similar General Comments </a:t>
            </a:r>
            <a:br>
              <a:rPr lang="en-US" dirty="0"/>
            </a:br>
            <a:r>
              <a:rPr lang="en-US" sz="2400" dirty="0"/>
              <a:t>CIDs: 68, 70, and 80</a:t>
            </a:r>
            <a:endParaRPr lang="en-US" dirty="0"/>
          </a:p>
        </p:txBody>
      </p:sp>
      <p:sp>
        <p:nvSpPr>
          <p:cNvPr id="4" name="Slide Number Placeholder 3">
            <a:extLst>
              <a:ext uri="{FF2B5EF4-FFF2-40B4-BE49-F238E27FC236}">
                <a16:creationId xmlns:a16="http://schemas.microsoft.com/office/drawing/2014/main" id="{42BABDCE-AB89-4A15-9AF3-519F8622EE25}"/>
              </a:ext>
            </a:extLst>
          </p:cNvPr>
          <p:cNvSpPr>
            <a:spLocks noGrp="1"/>
          </p:cNvSpPr>
          <p:nvPr>
            <p:ph type="sldNum" idx="12"/>
          </p:nvPr>
        </p:nvSpPr>
        <p:spPr/>
        <p:txBody>
          <a:bodyPr/>
          <a:lstStyle/>
          <a:p>
            <a:r>
              <a:rPr lang="en-GB" dirty="0"/>
              <a:t>Slide </a:t>
            </a:r>
            <a:fld id="{440F5867-744E-4AA6-B0ED-4C44D2DFBB7B}" type="slidenum">
              <a:rPr lang="en-GB" smtClean="0"/>
              <a:pPr/>
              <a:t>29</a:t>
            </a:fld>
            <a:endParaRPr lang="en-GB" dirty="0"/>
          </a:p>
        </p:txBody>
      </p:sp>
      <p:sp>
        <p:nvSpPr>
          <p:cNvPr id="5" name="Footer Placeholder 4">
            <a:extLst>
              <a:ext uri="{FF2B5EF4-FFF2-40B4-BE49-F238E27FC236}">
                <a16:creationId xmlns:a16="http://schemas.microsoft.com/office/drawing/2014/main" id="{819C5D33-BF9C-48F7-9DD7-38F0188F9C84}"/>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0B1F20BE-3E12-4AE7-BD79-BBEBD526BD9A}"/>
              </a:ext>
            </a:extLst>
          </p:cNvPr>
          <p:cNvSpPr>
            <a:spLocks noGrp="1"/>
          </p:cNvSpPr>
          <p:nvPr>
            <p:ph type="dt" idx="15"/>
          </p:nvPr>
        </p:nvSpPr>
        <p:spPr/>
        <p:txBody>
          <a:bodyPr/>
          <a:lstStyle/>
          <a:p>
            <a:r>
              <a:rPr lang="en-US" dirty="0"/>
              <a:t>October 2020</a:t>
            </a:r>
            <a:endParaRPr lang="en-GB" dirty="0"/>
          </a:p>
        </p:txBody>
      </p:sp>
      <p:graphicFrame>
        <p:nvGraphicFramePr>
          <p:cNvPr id="10" name="Table 9">
            <a:extLst>
              <a:ext uri="{FF2B5EF4-FFF2-40B4-BE49-F238E27FC236}">
                <a16:creationId xmlns:a16="http://schemas.microsoft.com/office/drawing/2014/main" id="{954C504E-B044-4409-AC67-E7DFF99699B8}"/>
              </a:ext>
            </a:extLst>
          </p:cNvPr>
          <p:cNvGraphicFramePr>
            <a:graphicFrameLocks noGrp="1"/>
          </p:cNvGraphicFramePr>
          <p:nvPr/>
        </p:nvGraphicFramePr>
        <p:xfrm>
          <a:off x="196319" y="1766963"/>
          <a:ext cx="11799360" cy="4364984"/>
        </p:xfrm>
        <a:graphic>
          <a:graphicData uri="http://schemas.openxmlformats.org/drawingml/2006/table">
            <a:tbl>
              <a:tblPr/>
              <a:tblGrid>
                <a:gridCol w="11799360">
                  <a:extLst>
                    <a:ext uri="{9D8B030D-6E8A-4147-A177-3AD203B41FA5}">
                      <a16:colId xmlns:a16="http://schemas.microsoft.com/office/drawing/2014/main" val="3049811460"/>
                    </a:ext>
                  </a:extLst>
                </a:gridCol>
              </a:tblGrid>
              <a:tr h="239046">
                <a:tc>
                  <a:txBody>
                    <a:bodyPr/>
                    <a:lstStyle/>
                    <a:p>
                      <a:pPr algn="l" fontAlgn="t"/>
                      <a:r>
                        <a:rPr lang="en-US" sz="2000" b="1" i="0" u="none" strike="noStrike" dirty="0">
                          <a:solidFill>
                            <a:srgbClr val="000000"/>
                          </a:solidFill>
                          <a:effectLst/>
                          <a:latin typeface="Arial" panose="020B0604020202020204" pitchFamily="34" charset="0"/>
                        </a:rPr>
                        <a:t>Comment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8638710"/>
                  </a:ext>
                </a:extLst>
              </a:tr>
              <a:tr h="1254034">
                <a:tc>
                  <a:txBody>
                    <a:bodyPr/>
                    <a:lstStyle/>
                    <a:p>
                      <a:pPr algn="l" fontAlgn="b"/>
                      <a:r>
                        <a:rPr lang="en-US" sz="2400" b="0" i="0" u="none" strike="noStrike" dirty="0">
                          <a:solidFill>
                            <a:srgbClr val="000000"/>
                          </a:solidFill>
                          <a:effectLst/>
                          <a:latin typeface="Calibri" panose="020F0502020204030204" pitchFamily="34" charset="0"/>
                        </a:rPr>
                        <a:t>This technical report does not accurately reflect 5G and WLAN interworking as defined in 3GPP. It is misguided in terms of the new functionality being asked to be added in the WLAN STA and AP to support interworking.</a:t>
                      </a:r>
                    </a:p>
                    <a:p>
                      <a:pPr algn="l" fontAlgn="b"/>
                      <a:r>
                        <a:rPr lang="en-US" sz="2400" b="0" i="0" u="none" strike="noStrike" dirty="0">
                          <a:solidFill>
                            <a:srgbClr val="000000"/>
                          </a:solidFill>
                          <a:effectLst/>
                          <a:latin typeface="Calibri" panose="020F0502020204030204" pitchFamily="34" charset="0"/>
                        </a:rPr>
                        <a:t>It is difficult to understand the report and how to use it to enable the support for interworking with 5G within the WLAN domain.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5375690"/>
                  </a:ext>
                </a:extLst>
              </a:tr>
              <a:tr h="379724">
                <a:tc>
                  <a:txBody>
                    <a:bodyPr/>
                    <a:lstStyle/>
                    <a:p>
                      <a:pPr algn="l" fontAlgn="b"/>
                      <a:r>
                        <a:rPr lang="en-US" sz="2400" b="0" i="0" u="none" strike="noStrike" dirty="0">
                          <a:solidFill>
                            <a:srgbClr val="000000"/>
                          </a:solidFill>
                          <a:effectLst/>
                          <a:latin typeface="Calibri" panose="020F0502020204030204" pitchFamily="34" charset="0"/>
                        </a:rPr>
                        <a:t>The comment submitter will provide a separate submission on the 5G and WLAN interworking.</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602353"/>
                  </a:ext>
                </a:extLst>
              </a:tr>
              <a:tr h="1254034">
                <a:tc>
                  <a:txBody>
                    <a:bodyPr/>
                    <a:lstStyle/>
                    <a:p>
                      <a:pPr algn="l" fontAlgn="b"/>
                      <a:r>
                        <a:rPr lang="en-US" sz="2400" b="0" i="0" u="none" strike="noStrike" dirty="0">
                          <a:solidFill>
                            <a:srgbClr val="000000"/>
                          </a:solidFill>
                          <a:effectLst/>
                          <a:latin typeface="Calibri" panose="020F0502020204030204" pitchFamily="34" charset="0"/>
                        </a:rPr>
                        <a:t>There are several inaccuracies and misinformation in this technical report related to WLAN integration and interworking with 5G. The TSN architecture as shown for the 5G and WLAN converged network and also for the WLAN only network is incorrect. The recommendations made at the end of the report do not accurately represent what is needed to enable interworking</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6717471"/>
                  </a:ext>
                </a:extLst>
              </a:tr>
            </a:tbl>
          </a:graphicData>
        </a:graphic>
      </p:graphicFrame>
    </p:spTree>
    <p:extLst>
      <p:ext uri="{BB962C8B-B14F-4D97-AF65-F5344CB8AC3E}">
        <p14:creationId xmlns:p14="http://schemas.microsoft.com/office/powerpoint/2010/main" val="3947819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14401" y="685801"/>
            <a:ext cx="10361084" cy="380999"/>
          </a:xfrm>
        </p:spPr>
        <p:txBody>
          <a:bodyPr/>
          <a:lstStyle/>
          <a:p>
            <a:pPr eaLnBrk="1" hangingPunct="1"/>
            <a:r>
              <a:rPr lang="en-US" altLang="en-US" dirty="0"/>
              <a:t>Reminders and Rules</a:t>
            </a:r>
          </a:p>
        </p:txBody>
      </p:sp>
      <p:sp>
        <p:nvSpPr>
          <p:cNvPr id="10243" name="Rectangle 3"/>
          <p:cNvSpPr>
            <a:spLocks noGrp="1" noChangeArrowheads="1"/>
          </p:cNvSpPr>
          <p:nvPr>
            <p:ph idx="1"/>
          </p:nvPr>
        </p:nvSpPr>
        <p:spPr>
          <a:xfrm>
            <a:off x="811742" y="914400"/>
            <a:ext cx="11151658" cy="5561014"/>
          </a:xfrm>
        </p:spPr>
        <p:txBody>
          <a:bodyPr/>
          <a:lstStyle/>
          <a:p>
            <a:r>
              <a:rPr lang="en-US" altLang="en-US" sz="2800" dirty="0"/>
              <a:t>Call for Secretary</a:t>
            </a:r>
          </a:p>
          <a:p>
            <a:pPr eaLnBrk="1" hangingPunct="1"/>
            <a:r>
              <a:rPr lang="en-US" altLang="en-US" sz="2800" dirty="0"/>
              <a:t>Reminders to attendees:</a:t>
            </a:r>
          </a:p>
          <a:p>
            <a:pPr lvl="1"/>
            <a:r>
              <a:rPr lang="en-US" altLang="en-US" sz="2400" dirty="0"/>
              <a:t>Please record your attendance: </a:t>
            </a:r>
            <a:r>
              <a:rPr lang="en-US" sz="2400" dirty="0">
                <a:hlinkClick r:id="rId3"/>
              </a:rPr>
              <a:t>https://imat.ieee.org/attendance</a:t>
            </a:r>
            <a:r>
              <a:rPr lang="en-US" sz="2400" dirty="0"/>
              <a:t> </a:t>
            </a:r>
          </a:p>
          <a:p>
            <a:pPr lvl="1"/>
            <a:r>
              <a:rPr lang="en-US" altLang="en-US" sz="2400" dirty="0"/>
              <a:t>Please mute yourself, unless you wish to speak</a:t>
            </a:r>
          </a:p>
          <a:p>
            <a:pPr lvl="1" eaLnBrk="1" hangingPunct="1"/>
            <a:r>
              <a:rPr lang="en-US" altLang="en-US" sz="2400" dirty="0"/>
              <a:t>No recordings</a:t>
            </a:r>
          </a:p>
          <a:p>
            <a:pPr eaLnBrk="1" hangingPunct="1"/>
            <a:r>
              <a:rPr lang="en-US" altLang="en-US" sz="2800" dirty="0"/>
              <a:t>AANI SC Operating Rules:</a:t>
            </a:r>
          </a:p>
          <a:p>
            <a:pPr lvl="1" eaLnBrk="1" hangingPunct="1"/>
            <a:r>
              <a:rPr lang="en-US" altLang="en-US" sz="2400" dirty="0"/>
              <a:t>Anyone present can vote on straw polls</a:t>
            </a:r>
          </a:p>
          <a:p>
            <a:pPr lvl="1" eaLnBrk="1" hangingPunct="1"/>
            <a:r>
              <a:rPr lang="en-US" altLang="en-US" sz="1600" dirty="0"/>
              <a:t>Non-preannounced Motions are not in order during 802.11 teleconferences</a:t>
            </a:r>
          </a:p>
          <a:p>
            <a:pPr lvl="1" eaLnBrk="1" hangingPunct="1"/>
            <a:r>
              <a:rPr lang="en-US" altLang="en-US" sz="1600" dirty="0"/>
              <a:t>Motions with 10 days notice are allowed (please contact the Chair)</a:t>
            </a:r>
          </a:p>
          <a:p>
            <a:pPr lvl="1" eaLnBrk="1" hangingPunct="1"/>
            <a:r>
              <a:rPr lang="en-US" altLang="en-US" sz="2400" dirty="0"/>
              <a:t>During the 802.11 WG Plenary meeting (this meeting) motions are in order. </a:t>
            </a:r>
          </a:p>
          <a:p>
            <a:pPr lvl="1" eaLnBrk="1" hangingPunct="1"/>
            <a:r>
              <a:rPr lang="en-US" altLang="en-US" sz="2400" dirty="0"/>
              <a:t>	Motions can be made: Anyone present can vote or make motions </a:t>
            </a:r>
            <a:br>
              <a:rPr lang="en-US" altLang="en-US" sz="2400" dirty="0"/>
            </a:br>
            <a:r>
              <a:rPr lang="en-US" altLang="en-US" sz="2400" dirty="0"/>
              <a:t>(Only name and affiliation are required, please register your attendance on imat.)</a:t>
            </a:r>
          </a:p>
          <a:p>
            <a:pPr lvl="1" eaLnBrk="1" hangingPunct="1"/>
            <a:r>
              <a:rPr lang="en-US" altLang="en-US" sz="2400" dirty="0"/>
              <a:t>	75% majority required to pass </a:t>
            </a:r>
          </a:p>
        </p:txBody>
      </p:sp>
      <p:sp>
        <p:nvSpPr>
          <p:cNvPr id="3" name="Footer Placeholder 2"/>
          <p:cNvSpPr>
            <a:spLocks noGrp="1"/>
          </p:cNvSpPr>
          <p:nvPr>
            <p:ph type="ftr" idx="14"/>
          </p:nvPr>
        </p:nvSpPr>
        <p:spPr/>
        <p:txBody>
          <a:bodyPr/>
          <a:lstStyle/>
          <a:p>
            <a:r>
              <a:rPr lang="en-GB" dirty="0"/>
              <a:t>Joseph Levy (InterDigital)</a:t>
            </a:r>
          </a:p>
        </p:txBody>
      </p:sp>
      <p:sp>
        <p:nvSpPr>
          <p:cNvPr id="2" name="Date Placeholder 1"/>
          <p:cNvSpPr>
            <a:spLocks noGrp="1"/>
          </p:cNvSpPr>
          <p:nvPr>
            <p:ph type="dt" idx="15"/>
          </p:nvPr>
        </p:nvSpPr>
        <p:spPr/>
        <p:txBody>
          <a:bodyPr/>
          <a:lstStyle/>
          <a:p>
            <a:r>
              <a:rPr lang="en-US" dirty="0"/>
              <a:t>November 2020</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3</a:t>
            </a:fld>
            <a:endParaRPr lang="en-GB" dirty="0"/>
          </a:p>
        </p:txBody>
      </p:sp>
    </p:spTree>
    <p:extLst>
      <p:ext uri="{BB962C8B-B14F-4D97-AF65-F5344CB8AC3E}">
        <p14:creationId xmlns:p14="http://schemas.microsoft.com/office/powerpoint/2010/main" val="35123261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914401" y="685801"/>
            <a:ext cx="10361084" cy="380999"/>
          </a:xfrm>
        </p:spPr>
        <p:txBody>
          <a:bodyPr/>
          <a:lstStyle/>
          <a:p>
            <a:r>
              <a:rPr lang="en-US" altLang="en-US" dirty="0"/>
              <a:t>Future Sessions Planning</a:t>
            </a:r>
          </a:p>
        </p:txBody>
      </p:sp>
      <p:sp>
        <p:nvSpPr>
          <p:cNvPr id="37891" name="Content Placeholder 2"/>
          <p:cNvSpPr>
            <a:spLocks noGrp="1"/>
          </p:cNvSpPr>
          <p:nvPr>
            <p:ph idx="1"/>
          </p:nvPr>
        </p:nvSpPr>
        <p:spPr>
          <a:xfrm>
            <a:off x="599939" y="990599"/>
            <a:ext cx="10992122" cy="5534025"/>
          </a:xfrm>
        </p:spPr>
        <p:txBody>
          <a:bodyPr/>
          <a:lstStyle/>
          <a:p>
            <a:r>
              <a:rPr lang="it-IT" altLang="en-US" sz="2000" b="0" i="1" dirty="0"/>
              <a:t>802.11 WG January Interim Teleconferences:</a:t>
            </a:r>
            <a:br>
              <a:rPr lang="it-IT" altLang="en-US" sz="2000" b="0" i="1" dirty="0"/>
            </a:br>
            <a:r>
              <a:rPr lang="it-IT" altLang="en-US" sz="1600" b="0" i="1" dirty="0"/>
              <a:t>AANI SC -  </a:t>
            </a:r>
            <a:r>
              <a:rPr lang="it-IT" altLang="en-US" sz="1800" b="0" i="1" dirty="0"/>
              <a:t>- TBA</a:t>
            </a:r>
            <a:br>
              <a:rPr lang="it-IT" altLang="en-US" sz="1800" b="0" i="1" dirty="0"/>
            </a:br>
            <a:r>
              <a:rPr lang="it-IT" altLang="en-US" sz="1600" b="0" i="1" dirty="0"/>
              <a:t>Closing 802.11 WG Plenary, TBA</a:t>
            </a:r>
          </a:p>
          <a:p>
            <a:r>
              <a:rPr lang="it-IT" altLang="en-US" sz="2000" dirty="0"/>
              <a:t>AANI SC Teleconference Plan (weekly meetings until comment resoluitons is completed):</a:t>
            </a:r>
          </a:p>
          <a:p>
            <a:pPr marL="914400" lvl="1" indent="-457200">
              <a:buFont typeface="+mj-lt"/>
              <a:buAutoNum type="arabicPeriod"/>
            </a:pPr>
            <a:r>
              <a:rPr lang="en-US" altLang="en-US" sz="1800" dirty="0">
                <a:latin typeface="Times New Roman" panose="02020603050405020304" pitchFamily="18" charset="0"/>
              </a:rPr>
              <a:t>Tuesday </a:t>
            </a:r>
            <a:r>
              <a:rPr lang="en-US" sz="1800" dirty="0">
                <a:latin typeface="Times New Roman" panose="02020603050405020304" pitchFamily="18" charset="0"/>
              </a:rPr>
              <a:t>17 November 9:00am-10:00am ET: comment resolution	</a:t>
            </a:r>
          </a:p>
          <a:p>
            <a:pPr marL="914400" lvl="1" indent="-457200">
              <a:buFont typeface="+mj-lt"/>
              <a:buAutoNum type="arabicPeriod"/>
            </a:pPr>
            <a:r>
              <a:rPr lang="en-US" altLang="en-US" sz="1800" dirty="0">
                <a:latin typeface="Times New Roman" panose="02020603050405020304" pitchFamily="18" charset="0"/>
              </a:rPr>
              <a:t>Tuesday </a:t>
            </a:r>
            <a:r>
              <a:rPr lang="en-US" sz="1800" dirty="0">
                <a:latin typeface="Times New Roman" panose="02020603050405020304" pitchFamily="18" charset="0"/>
              </a:rPr>
              <a:t>24 November 9:00am-10:00am ET: comment resolution</a:t>
            </a:r>
          </a:p>
          <a:p>
            <a:pPr marL="914400" lvl="1" indent="-457200">
              <a:buFont typeface="+mj-lt"/>
              <a:buAutoNum type="arabicPeriod"/>
            </a:pPr>
            <a:r>
              <a:rPr lang="en-US" sz="1800" dirty="0">
                <a:latin typeface="Times New Roman" panose="02020603050405020304" pitchFamily="18" charset="0"/>
              </a:rPr>
              <a:t>Tuesday 1 December 9:00am-10:00am ET: comment resolution</a:t>
            </a:r>
          </a:p>
          <a:p>
            <a:pPr marL="914400" lvl="1" indent="-457200">
              <a:buFont typeface="+mj-lt"/>
              <a:buAutoNum type="arabicPeriod"/>
            </a:pPr>
            <a:r>
              <a:rPr lang="en-US" sz="1800" dirty="0">
                <a:latin typeface="Times New Roman" panose="02020603050405020304" pitchFamily="18" charset="0"/>
              </a:rPr>
              <a:t>Tuesday 8 December 9:00am-10:00am ET: comment resolution</a:t>
            </a:r>
          </a:p>
          <a:p>
            <a:pPr marL="914400" lvl="1" indent="-457200">
              <a:buFont typeface="+mj-lt"/>
              <a:buAutoNum type="arabicPeriod"/>
            </a:pPr>
            <a:r>
              <a:rPr lang="en-US" sz="1800" dirty="0">
                <a:latin typeface="Times New Roman" panose="02020603050405020304" pitchFamily="18" charset="0"/>
              </a:rPr>
              <a:t>Tuesday 15 December 9:00am-10:00am ET: comment resolution</a:t>
            </a:r>
          </a:p>
          <a:p>
            <a:pPr marL="914400" lvl="1" indent="-457200">
              <a:buFont typeface="+mj-lt"/>
              <a:buAutoNum type="arabicPeriod"/>
            </a:pPr>
            <a:r>
              <a:rPr lang="en-US" sz="1800" dirty="0">
                <a:latin typeface="Times New Roman" panose="02020603050405020304" pitchFamily="18" charset="0"/>
              </a:rPr>
              <a:t>Tuesday 5 January 9:00am-10:00am ET: comment resolution </a:t>
            </a:r>
            <a:endParaRPr lang="en-US" dirty="0">
              <a:latin typeface="Times New Roman" panose="02020603050405020304" pitchFamily="18" charset="0"/>
            </a:endParaRPr>
          </a:p>
          <a:p>
            <a:pPr marL="57150" indent="0"/>
            <a:r>
              <a:rPr lang="it-IT" altLang="en-US" sz="1600" b="0" i="1" dirty="0">
                <a:cs typeface="+mn-cs"/>
              </a:rPr>
              <a:t>	Additional Teleconferences Scheduled as required (with 10 days notice)</a:t>
            </a:r>
          </a:p>
          <a:p>
            <a:r>
              <a:rPr lang="en-US" dirty="0"/>
              <a:t>The AANI SC is contribution driven, contributions on the following are in scope:</a:t>
            </a:r>
          </a:p>
          <a:p>
            <a:pPr marL="857250" lvl="1" indent="-457200">
              <a:buFont typeface="+mj-lt"/>
              <a:buAutoNum type="arabicPeriod"/>
            </a:pPr>
            <a:r>
              <a:rPr lang="en-US" dirty="0"/>
              <a:t>To resolve comments from </a:t>
            </a:r>
            <a:r>
              <a:rPr lang="en-US" sz="2000" b="0" dirty="0"/>
              <a:t>CC32 and on Interworking of 802.11 with 3GPP. </a:t>
            </a:r>
            <a:r>
              <a:rPr lang="en-US" dirty="0"/>
              <a:t> </a:t>
            </a:r>
          </a:p>
          <a:p>
            <a:pPr marL="857250" lvl="1" indent="-457200">
              <a:buFont typeface="+mj-lt"/>
              <a:buAutoNum type="arabicPeriod"/>
            </a:pPr>
            <a:r>
              <a:rPr lang="en-US" dirty="0"/>
              <a:t>Contributions on 802.11 technical performance relative to IMT-2020 requirements</a:t>
            </a:r>
          </a:p>
          <a:p>
            <a:pPr marL="857250" lvl="1" indent="-457200">
              <a:buFont typeface="+mj-lt"/>
              <a:buAutoNum type="arabicPeriod"/>
            </a:pPr>
            <a:r>
              <a:rPr lang="en-US" dirty="0"/>
              <a:t>In support of 802.1 Nendica </a:t>
            </a:r>
            <a:endParaRPr lang="en-US" altLang="en-US" dirty="0"/>
          </a:p>
          <a:p>
            <a:pPr lvl="2"/>
            <a:endParaRPr lang="en-US" altLang="en-US" dirty="0"/>
          </a:p>
        </p:txBody>
      </p:sp>
      <p:sp>
        <p:nvSpPr>
          <p:cNvPr id="3" name="Footer Placeholder 2"/>
          <p:cNvSpPr>
            <a:spLocks noGrp="1"/>
          </p:cNvSpPr>
          <p:nvPr>
            <p:ph type="ftr" idx="14"/>
          </p:nvPr>
        </p:nvSpPr>
        <p:spPr/>
        <p:txBody>
          <a:bodyPr/>
          <a:lstStyle/>
          <a:p>
            <a:r>
              <a:rPr lang="en-GB" dirty="0"/>
              <a:t>Joseph Levy (InterDigital)</a:t>
            </a:r>
          </a:p>
        </p:txBody>
      </p:sp>
      <p:sp>
        <p:nvSpPr>
          <p:cNvPr id="2" name="Date Placeholder 1"/>
          <p:cNvSpPr>
            <a:spLocks noGrp="1"/>
          </p:cNvSpPr>
          <p:nvPr>
            <p:ph type="dt" idx="15"/>
          </p:nvPr>
        </p:nvSpPr>
        <p:spPr/>
        <p:txBody>
          <a:bodyPr/>
          <a:lstStyle/>
          <a:p>
            <a:r>
              <a:rPr lang="en-US" dirty="0"/>
              <a:t>November 2020</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30</a:t>
            </a:fld>
            <a:endParaRPr lang="en-GB" dirty="0"/>
          </a:p>
        </p:txBody>
      </p:sp>
    </p:spTree>
    <p:extLst>
      <p:ext uri="{BB962C8B-B14F-4D97-AF65-F5344CB8AC3E}">
        <p14:creationId xmlns:p14="http://schemas.microsoft.com/office/powerpoint/2010/main" val="884494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65425-2516-4CEB-8DA9-A218E794ECEB}"/>
              </a:ext>
            </a:extLst>
          </p:cNvPr>
          <p:cNvSpPr>
            <a:spLocks noGrp="1"/>
          </p:cNvSpPr>
          <p:nvPr>
            <p:ph type="title"/>
          </p:nvPr>
        </p:nvSpPr>
        <p:spPr>
          <a:xfrm>
            <a:off x="914401" y="685801"/>
            <a:ext cx="10361084" cy="685799"/>
          </a:xfrm>
        </p:spPr>
        <p:txBody>
          <a:bodyPr/>
          <a:lstStyle/>
          <a:p>
            <a:r>
              <a:rPr lang="en-US" dirty="0"/>
              <a:t>Discussion on Motions, before approval of the Agenda</a:t>
            </a:r>
          </a:p>
        </p:txBody>
      </p:sp>
      <p:sp>
        <p:nvSpPr>
          <p:cNvPr id="3" name="Content Placeholder 2">
            <a:extLst>
              <a:ext uri="{FF2B5EF4-FFF2-40B4-BE49-F238E27FC236}">
                <a16:creationId xmlns:a16="http://schemas.microsoft.com/office/drawing/2014/main" id="{927013F5-2113-47D0-BF90-F66349599CDC}"/>
              </a:ext>
            </a:extLst>
          </p:cNvPr>
          <p:cNvSpPr>
            <a:spLocks noGrp="1"/>
          </p:cNvSpPr>
          <p:nvPr>
            <p:ph idx="1"/>
          </p:nvPr>
        </p:nvSpPr>
        <p:spPr>
          <a:xfrm>
            <a:off x="457200" y="1371600"/>
            <a:ext cx="11506200" cy="5103814"/>
          </a:xfrm>
        </p:spPr>
        <p:txBody>
          <a:bodyPr/>
          <a:lstStyle/>
          <a:p>
            <a:r>
              <a:rPr lang="en-US" dirty="0"/>
              <a:t>There has been a request to restrict Motions related to the Technical Report to the AANI SC meeting of Wednesday 4 November (19:00-21:00 h ET)</a:t>
            </a:r>
          </a:p>
          <a:p>
            <a:r>
              <a:rPr lang="en-US" dirty="0"/>
              <a:t>If this action is to be taken the agenda needs to state this restriction. </a:t>
            </a:r>
          </a:p>
          <a:p>
            <a:r>
              <a:rPr lang="en-US" dirty="0"/>
              <a:t>Discussion: </a:t>
            </a:r>
          </a:p>
          <a:p>
            <a:r>
              <a:rPr lang="en-US" dirty="0"/>
              <a:t>Straw Poll held:</a:t>
            </a:r>
          </a:p>
          <a:p>
            <a:pPr marL="400050" lvl="1" indent="0"/>
            <a:r>
              <a:rPr lang="en-US" dirty="0"/>
              <a:t>Do you support restricting Motions on the Technical report to the Wednesday 4 November meeting?</a:t>
            </a:r>
          </a:p>
          <a:p>
            <a:pPr lvl="1"/>
            <a:r>
              <a:rPr lang="en-US" sz="1400" dirty="0"/>
              <a:t>        Yes          15/71 ( 21%)</a:t>
            </a:r>
          </a:p>
          <a:p>
            <a:pPr lvl="1"/>
            <a:r>
              <a:rPr lang="en-US" sz="1400" dirty="0"/>
              <a:t>        No            5/71 (  7%)</a:t>
            </a:r>
          </a:p>
          <a:p>
            <a:pPr lvl="1"/>
            <a:r>
              <a:rPr lang="en-US" sz="1400" dirty="0"/>
              <a:t>        Abs          21/71 ( 30%)</a:t>
            </a:r>
          </a:p>
          <a:p>
            <a:pPr lvl="1"/>
            <a:r>
              <a:rPr lang="en-US" sz="1400" dirty="0"/>
              <a:t>			No Answer  30/71 ( 42%)</a:t>
            </a:r>
          </a:p>
          <a:p>
            <a:r>
              <a:rPr lang="en-US" dirty="0"/>
              <a:t>Yes 15, No 5 – 75% in agreement:</a:t>
            </a:r>
            <a:br>
              <a:rPr lang="en-US" dirty="0"/>
            </a:br>
            <a:r>
              <a:rPr lang="en-US" dirty="0"/>
              <a:t>Agenda amended to restrict motions to Wednesday 4 November (19:00-21:00 h ET) </a:t>
            </a:r>
          </a:p>
        </p:txBody>
      </p:sp>
      <p:sp>
        <p:nvSpPr>
          <p:cNvPr id="4" name="Slide Number Placeholder 3">
            <a:extLst>
              <a:ext uri="{FF2B5EF4-FFF2-40B4-BE49-F238E27FC236}">
                <a16:creationId xmlns:a16="http://schemas.microsoft.com/office/drawing/2014/main" id="{62DF1479-5F79-4A67-B3F7-BD7CC95C3243}"/>
              </a:ext>
            </a:extLst>
          </p:cNvPr>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62337F0E-5FB2-427A-8CD5-746FB849BEF6}"/>
              </a:ext>
            </a:extLst>
          </p:cNvPr>
          <p:cNvSpPr>
            <a:spLocks noGrp="1"/>
          </p:cNvSpPr>
          <p:nvPr>
            <p:ph type="ftr" idx="14"/>
          </p:nvPr>
        </p:nvSpPr>
        <p:spPr/>
        <p:txBody>
          <a:bodyPr/>
          <a:lstStyle/>
          <a:p>
            <a:r>
              <a:rPr lang="en-GB" dirty="0"/>
              <a:t>Joseph Levy (InterDigital)</a:t>
            </a:r>
          </a:p>
        </p:txBody>
      </p:sp>
      <p:sp>
        <p:nvSpPr>
          <p:cNvPr id="6" name="Date Placeholder 5">
            <a:extLst>
              <a:ext uri="{FF2B5EF4-FFF2-40B4-BE49-F238E27FC236}">
                <a16:creationId xmlns:a16="http://schemas.microsoft.com/office/drawing/2014/main" id="{63BC2148-07EF-4020-97A6-0EBD2EF06E76}"/>
              </a:ext>
            </a:extLst>
          </p:cNvPr>
          <p:cNvSpPr>
            <a:spLocks noGrp="1"/>
          </p:cNvSpPr>
          <p:nvPr>
            <p:ph type="dt" idx="15"/>
          </p:nvPr>
        </p:nvSpPr>
        <p:spPr/>
        <p:txBody>
          <a:bodyPr/>
          <a:lstStyle/>
          <a:p>
            <a:r>
              <a:rPr lang="en-US" dirty="0"/>
              <a:t>November 2020</a:t>
            </a:r>
            <a:endParaRPr lang="en-GB" dirty="0"/>
          </a:p>
        </p:txBody>
      </p:sp>
    </p:spTree>
    <p:extLst>
      <p:ext uri="{BB962C8B-B14F-4D97-AF65-F5344CB8AC3E}">
        <p14:creationId xmlns:p14="http://schemas.microsoft.com/office/powerpoint/2010/main" val="2715350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1" y="685802"/>
            <a:ext cx="10361084" cy="457197"/>
          </a:xfrm>
        </p:spPr>
        <p:txBody>
          <a:bodyPr/>
          <a:lstStyle/>
          <a:p>
            <a:pPr eaLnBrk="1" hangingPunct="1"/>
            <a:r>
              <a:rPr lang="en-US" altLang="en-US" dirty="0"/>
              <a:t>Agenda</a:t>
            </a:r>
          </a:p>
        </p:txBody>
      </p:sp>
      <p:sp>
        <p:nvSpPr>
          <p:cNvPr id="20483" name="Rectangle 3"/>
          <p:cNvSpPr>
            <a:spLocks noGrp="1" noChangeArrowheads="1"/>
          </p:cNvSpPr>
          <p:nvPr>
            <p:ph idx="1"/>
          </p:nvPr>
        </p:nvSpPr>
        <p:spPr>
          <a:xfrm>
            <a:off x="304800" y="1140779"/>
            <a:ext cx="11394796" cy="5332415"/>
          </a:xfrm>
        </p:spPr>
        <p:txBody>
          <a:bodyPr/>
          <a:lstStyle/>
          <a:p>
            <a:pPr marL="0" indent="0">
              <a:spcBef>
                <a:spcPts val="200"/>
              </a:spcBef>
              <a:defRPr/>
            </a:pPr>
            <a:r>
              <a:rPr lang="en-US" altLang="en-US" dirty="0"/>
              <a:t>Tuesday 3 November 2020 11:15 – 13:15 h ET</a:t>
            </a:r>
          </a:p>
          <a:p>
            <a:pPr marL="857250" lvl="1" indent="-457200">
              <a:spcBef>
                <a:spcPts val="200"/>
              </a:spcBef>
              <a:buFont typeface="+mj-lt"/>
              <a:buAutoNum type="arabicPeriod"/>
              <a:defRPr/>
            </a:pPr>
            <a:r>
              <a:rPr lang="en-US" altLang="en-US" dirty="0"/>
              <a:t>Call for Secretary</a:t>
            </a:r>
          </a:p>
          <a:p>
            <a:pPr marL="857250" lvl="1" indent="-457200">
              <a:spcBef>
                <a:spcPts val="200"/>
              </a:spcBef>
              <a:buFont typeface="Times New Roman" panose="02020603050405020304" pitchFamily="18" charset="0"/>
              <a:buAutoNum type="arabicPeriod"/>
              <a:defRPr/>
            </a:pPr>
            <a:r>
              <a:rPr lang="en-US" altLang="en-US" dirty="0"/>
              <a:t>Administrative: Reminders, Rules, Guidelines, Resources,  Participation, Motions discussion, Approval of Minutes, Status [10 min.], </a:t>
            </a:r>
          </a:p>
          <a:p>
            <a:pPr marL="857250" lvl="1" indent="-457200">
              <a:spcBef>
                <a:spcPts val="200"/>
              </a:spcBef>
              <a:buFont typeface="Times New Roman" panose="02020603050405020304" pitchFamily="18" charset="0"/>
              <a:buAutoNum type="arabicPeriod"/>
              <a:defRPr/>
            </a:pPr>
            <a:r>
              <a:rPr lang="en-US" altLang="en-US" dirty="0"/>
              <a:t>Technical Report [110 min.] – Motions related to the Technical report are not in order</a:t>
            </a:r>
          </a:p>
          <a:p>
            <a:pPr marL="1257300" lvl="2" indent="-457200">
              <a:spcBef>
                <a:spcPts val="200"/>
              </a:spcBef>
              <a:buFont typeface="+mj-lt"/>
              <a:buAutoNum type="alphaLcParenR"/>
              <a:defRPr/>
            </a:pPr>
            <a:r>
              <a:rPr lang="en-US" altLang="en-US" dirty="0"/>
              <a:t>Status of 802.11 WG </a:t>
            </a:r>
            <a:r>
              <a:rPr lang="en-GB" dirty="0"/>
              <a:t>CC32 on </a:t>
            </a:r>
            <a:r>
              <a:rPr lang="en-US" dirty="0"/>
              <a:t>11-20/0013r5 </a:t>
            </a:r>
          </a:p>
          <a:p>
            <a:pPr marL="1257300" lvl="2" indent="-457200">
              <a:spcBef>
                <a:spcPts val="200"/>
              </a:spcBef>
              <a:buFont typeface="+mj-lt"/>
              <a:buAutoNum type="alphaLcParenR"/>
              <a:defRPr/>
            </a:pPr>
            <a:r>
              <a:rPr lang="en-US" dirty="0"/>
              <a:t>Comment Resolution Contributions</a:t>
            </a:r>
          </a:p>
          <a:p>
            <a:pPr marL="1257300" lvl="2" indent="-457200">
              <a:spcBef>
                <a:spcPts val="200"/>
              </a:spcBef>
              <a:buFont typeface="+mj-lt"/>
              <a:buAutoNum type="alphaLcParenR"/>
              <a:defRPr/>
            </a:pPr>
            <a:r>
              <a:rPr lang="en-US" altLang="en-US" dirty="0"/>
              <a:t>Motions related to the Technical report are not in order </a:t>
            </a:r>
          </a:p>
          <a:p>
            <a:pPr marL="1257300" lvl="2" indent="-457200">
              <a:spcBef>
                <a:spcPts val="200"/>
              </a:spcBef>
              <a:buFont typeface="+mj-lt"/>
              <a:buAutoNum type="alphaLcParenR"/>
              <a:defRPr/>
            </a:pPr>
            <a:r>
              <a:rPr lang="en-US" dirty="0"/>
              <a:t>Straw Polls</a:t>
            </a:r>
          </a:p>
          <a:p>
            <a:pPr marL="1257300" lvl="2" indent="-457200">
              <a:spcBef>
                <a:spcPts val="200"/>
              </a:spcBef>
              <a:buFont typeface="+mj-lt"/>
              <a:buAutoNum type="alphaLcParenR"/>
              <a:defRPr/>
            </a:pPr>
            <a:r>
              <a:rPr lang="en-US" dirty="0"/>
              <a:t>Discussion on way forward/goals</a:t>
            </a:r>
          </a:p>
          <a:p>
            <a:pPr marL="0" indent="0">
              <a:spcBef>
                <a:spcPts val="200"/>
              </a:spcBef>
              <a:defRPr/>
            </a:pPr>
            <a:r>
              <a:rPr lang="en-US" altLang="en-US" dirty="0"/>
              <a:t>Wednesday 4 November 2020 19:00 – 21:00 h ET</a:t>
            </a:r>
          </a:p>
          <a:p>
            <a:pPr marL="857250" lvl="1" indent="-457200">
              <a:spcBef>
                <a:spcPts val="200"/>
              </a:spcBef>
              <a:buFont typeface="+mj-lt"/>
              <a:buAutoNum type="arabicPeriod"/>
              <a:defRPr/>
            </a:pPr>
            <a:r>
              <a:rPr lang="en-US" dirty="0"/>
              <a:t>Call for Secretary/Admin [5 min]</a:t>
            </a:r>
          </a:p>
          <a:p>
            <a:pPr marL="857250" lvl="1" indent="-457200">
              <a:spcBef>
                <a:spcPts val="200"/>
              </a:spcBef>
              <a:buFont typeface="+mj-lt"/>
              <a:buAutoNum type="arabicPeriod"/>
              <a:defRPr/>
            </a:pPr>
            <a:r>
              <a:rPr lang="en-US" dirty="0"/>
              <a:t>Continue discussion/straw polls/motions on the Technical Report [115 min.] – Motions are in order</a:t>
            </a:r>
          </a:p>
          <a:p>
            <a:pPr marL="1257300" lvl="2" indent="-457200">
              <a:spcBef>
                <a:spcPts val="200"/>
              </a:spcBef>
              <a:buFont typeface="+mj-lt"/>
              <a:buAutoNum type="alphaLcParenR"/>
              <a:defRPr/>
            </a:pPr>
            <a:r>
              <a:rPr lang="en-US" dirty="0"/>
              <a:t>Motions (resolutions of comments previously supported by Straw Poll)</a:t>
            </a:r>
          </a:p>
          <a:p>
            <a:pPr marL="1257300" lvl="2" indent="-457200">
              <a:spcBef>
                <a:spcPts val="200"/>
              </a:spcBef>
              <a:buFont typeface="+mj-lt"/>
              <a:buAutoNum type="alphaLcParenR"/>
              <a:defRPr/>
            </a:pPr>
            <a:r>
              <a:rPr lang="en-US" dirty="0"/>
              <a:t>Discussion</a:t>
            </a:r>
          </a:p>
          <a:p>
            <a:pPr marL="1257300" lvl="2" indent="-457200">
              <a:spcBef>
                <a:spcPts val="200"/>
              </a:spcBef>
              <a:buFont typeface="+mj-lt"/>
              <a:buAutoNum type="alphaLcParenR"/>
              <a:defRPr/>
            </a:pPr>
            <a:r>
              <a:rPr lang="en-US" dirty="0"/>
              <a:t>Additional Motions</a:t>
            </a:r>
          </a:p>
          <a:p>
            <a:pPr marL="857250" lvl="1" indent="-457200">
              <a:spcBef>
                <a:spcPts val="200"/>
              </a:spcBef>
              <a:buFont typeface="+mj-lt"/>
              <a:buAutoNum type="arabicPeriod"/>
              <a:defRPr/>
            </a:pPr>
            <a:endParaRPr lang="en-US" dirty="0"/>
          </a:p>
        </p:txBody>
      </p:sp>
      <p:sp>
        <p:nvSpPr>
          <p:cNvPr id="3" name="Footer Placeholder 2"/>
          <p:cNvSpPr>
            <a:spLocks noGrp="1"/>
          </p:cNvSpPr>
          <p:nvPr>
            <p:ph type="ftr" idx="14"/>
          </p:nvPr>
        </p:nvSpPr>
        <p:spPr/>
        <p:txBody>
          <a:bodyPr/>
          <a:lstStyle/>
          <a:p>
            <a:r>
              <a:rPr lang="en-GB" dirty="0"/>
              <a:t>Joseph Levy (InterDigital)</a:t>
            </a:r>
          </a:p>
        </p:txBody>
      </p:sp>
      <p:sp>
        <p:nvSpPr>
          <p:cNvPr id="2" name="Date Placeholder 1"/>
          <p:cNvSpPr>
            <a:spLocks noGrp="1"/>
          </p:cNvSpPr>
          <p:nvPr>
            <p:ph type="dt" idx="15"/>
          </p:nvPr>
        </p:nvSpPr>
        <p:spPr/>
        <p:txBody>
          <a:bodyPr/>
          <a:lstStyle/>
          <a:p>
            <a:r>
              <a:rPr lang="en-US" dirty="0"/>
              <a:t>November 2020</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5</a:t>
            </a:fld>
            <a:endParaRPr lang="en-GB" dirty="0"/>
          </a:p>
        </p:txBody>
      </p:sp>
    </p:spTree>
    <p:extLst>
      <p:ext uri="{BB962C8B-B14F-4D97-AF65-F5344CB8AC3E}">
        <p14:creationId xmlns:p14="http://schemas.microsoft.com/office/powerpoint/2010/main" val="1942127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1" y="685802"/>
            <a:ext cx="10361084" cy="457197"/>
          </a:xfrm>
        </p:spPr>
        <p:txBody>
          <a:bodyPr/>
          <a:lstStyle/>
          <a:p>
            <a:pPr eaLnBrk="1" hangingPunct="1"/>
            <a:r>
              <a:rPr lang="en-US" altLang="en-US" dirty="0"/>
              <a:t>Agenda (cont.)</a:t>
            </a:r>
          </a:p>
        </p:txBody>
      </p:sp>
      <p:sp>
        <p:nvSpPr>
          <p:cNvPr id="20483" name="Rectangle 3"/>
          <p:cNvSpPr>
            <a:spLocks noGrp="1" noChangeArrowheads="1"/>
          </p:cNvSpPr>
          <p:nvPr>
            <p:ph idx="1"/>
          </p:nvPr>
        </p:nvSpPr>
        <p:spPr>
          <a:xfrm>
            <a:off x="568604" y="1142999"/>
            <a:ext cx="11154276" cy="5332415"/>
          </a:xfrm>
        </p:spPr>
        <p:txBody>
          <a:bodyPr/>
          <a:lstStyle/>
          <a:p>
            <a:pPr marL="0" indent="0">
              <a:spcBef>
                <a:spcPts val="200"/>
              </a:spcBef>
              <a:defRPr/>
            </a:pPr>
            <a:r>
              <a:rPr lang="en-US" altLang="en-US" dirty="0"/>
              <a:t>Thursday 5 November 2020 11:15 – 13:15 h ET</a:t>
            </a:r>
          </a:p>
          <a:p>
            <a:pPr marL="857250" lvl="1" indent="-457200">
              <a:spcBef>
                <a:spcPts val="200"/>
              </a:spcBef>
              <a:buFont typeface="+mj-lt"/>
              <a:buAutoNum type="arabicPeriod"/>
              <a:defRPr/>
            </a:pPr>
            <a:r>
              <a:rPr lang="en-US" dirty="0"/>
              <a:t>Call for Secretary/Admin [5 min]</a:t>
            </a:r>
          </a:p>
          <a:p>
            <a:pPr marL="857250" lvl="1" indent="-457200">
              <a:spcBef>
                <a:spcPts val="200"/>
              </a:spcBef>
              <a:buFont typeface="+mj-lt"/>
              <a:buAutoNum type="arabicPeriod"/>
              <a:defRPr/>
            </a:pPr>
            <a:r>
              <a:rPr lang="en-US" dirty="0"/>
              <a:t>Continue discussion/straw polls/motions on the Technical Report [115 min.] </a:t>
            </a:r>
            <a:br>
              <a:rPr lang="en-US" dirty="0"/>
            </a:br>
            <a:r>
              <a:rPr lang="en-US" altLang="en-US" dirty="0"/>
              <a:t>Motions related to the Technical report are not in order</a:t>
            </a:r>
            <a:endParaRPr lang="en-US" dirty="0"/>
          </a:p>
          <a:p>
            <a:pPr marL="0" indent="0">
              <a:spcBef>
                <a:spcPts val="200"/>
              </a:spcBef>
              <a:defRPr/>
            </a:pPr>
            <a:r>
              <a:rPr lang="en-US" altLang="en-US" dirty="0"/>
              <a:t>Monday 9 November 2020 13:30 – 15:30 h ET</a:t>
            </a:r>
          </a:p>
          <a:p>
            <a:pPr marL="857250" lvl="1" indent="-457200">
              <a:spcBef>
                <a:spcPts val="200"/>
              </a:spcBef>
              <a:buFont typeface="+mj-lt"/>
              <a:buAutoNum type="arabicPeriod"/>
              <a:defRPr/>
            </a:pPr>
            <a:r>
              <a:rPr lang="en-US" dirty="0"/>
              <a:t>Call for Secretary/Admin [5 min]</a:t>
            </a:r>
          </a:p>
          <a:p>
            <a:pPr marL="857250" lvl="1" indent="-457200">
              <a:spcBef>
                <a:spcPts val="200"/>
              </a:spcBef>
              <a:buFont typeface="+mj-lt"/>
              <a:buAutoNum type="arabicPeriod"/>
              <a:defRPr/>
            </a:pPr>
            <a:r>
              <a:rPr lang="en-US" dirty="0"/>
              <a:t>Continue discussion/straw polls/motions on the Technical Report [110 min.]</a:t>
            </a:r>
            <a:br>
              <a:rPr lang="en-US" dirty="0"/>
            </a:br>
            <a:r>
              <a:rPr lang="en-US" altLang="en-US" dirty="0"/>
              <a:t>Motions related to the Technical report are not in order</a:t>
            </a:r>
            <a:endParaRPr lang="en-US" dirty="0"/>
          </a:p>
          <a:p>
            <a:pPr marL="857250" lvl="1" indent="-457200">
              <a:spcBef>
                <a:spcPts val="200"/>
              </a:spcBef>
              <a:buFont typeface="+mj-lt"/>
              <a:buAutoNum type="arabicPeriod"/>
              <a:defRPr/>
            </a:pPr>
            <a:r>
              <a:rPr lang="en-US" altLang="en-US" dirty="0"/>
              <a:t>Future Sessions Planning [5 min.]</a:t>
            </a:r>
          </a:p>
        </p:txBody>
      </p:sp>
      <p:sp>
        <p:nvSpPr>
          <p:cNvPr id="3" name="Footer Placeholder 2"/>
          <p:cNvSpPr>
            <a:spLocks noGrp="1"/>
          </p:cNvSpPr>
          <p:nvPr>
            <p:ph type="ftr" idx="14"/>
          </p:nvPr>
        </p:nvSpPr>
        <p:spPr/>
        <p:txBody>
          <a:bodyPr/>
          <a:lstStyle/>
          <a:p>
            <a:r>
              <a:rPr lang="en-GB" dirty="0"/>
              <a:t>Joseph Levy (InterDigital)</a:t>
            </a:r>
          </a:p>
        </p:txBody>
      </p:sp>
      <p:sp>
        <p:nvSpPr>
          <p:cNvPr id="2" name="Date Placeholder 1"/>
          <p:cNvSpPr>
            <a:spLocks noGrp="1"/>
          </p:cNvSpPr>
          <p:nvPr>
            <p:ph type="dt" idx="15"/>
          </p:nvPr>
        </p:nvSpPr>
        <p:spPr/>
        <p:txBody>
          <a:bodyPr/>
          <a:lstStyle/>
          <a:p>
            <a:r>
              <a:rPr lang="en-US" dirty="0"/>
              <a:t>November 2020</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6</a:t>
            </a:fld>
            <a:endParaRPr lang="en-GB" dirty="0"/>
          </a:p>
        </p:txBody>
      </p:sp>
    </p:spTree>
    <p:extLst>
      <p:ext uri="{BB962C8B-B14F-4D97-AF65-F5344CB8AC3E}">
        <p14:creationId xmlns:p14="http://schemas.microsoft.com/office/powerpoint/2010/main" val="3629360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9A92-BF3E-43D7-B080-F0104D6B90E2}"/>
              </a:ext>
            </a:extLst>
          </p:cNvPr>
          <p:cNvSpPr>
            <a:spLocks noGrp="1"/>
          </p:cNvSpPr>
          <p:nvPr>
            <p:ph type="title"/>
          </p:nvPr>
        </p:nvSpPr>
        <p:spPr>
          <a:xfrm>
            <a:off x="914401" y="685801"/>
            <a:ext cx="10361084" cy="457199"/>
          </a:xfrm>
        </p:spPr>
        <p:txBody>
          <a:bodyPr/>
          <a:lstStyle/>
          <a:p>
            <a:r>
              <a:rPr lang="en-US" altLang="en-US" dirty="0"/>
              <a:t>Guidelines for IEEE-SA Meetings</a:t>
            </a:r>
            <a:endParaRPr lang="en-US" dirty="0"/>
          </a:p>
        </p:txBody>
      </p:sp>
      <p:sp>
        <p:nvSpPr>
          <p:cNvPr id="3" name="Date Placeholder 2">
            <a:extLst>
              <a:ext uri="{FF2B5EF4-FFF2-40B4-BE49-F238E27FC236}">
                <a16:creationId xmlns:a16="http://schemas.microsoft.com/office/drawing/2014/main" id="{4DEDC840-3D08-462E-8EE4-982DE5C72FFD}"/>
              </a:ext>
            </a:extLst>
          </p:cNvPr>
          <p:cNvSpPr>
            <a:spLocks noGrp="1"/>
          </p:cNvSpPr>
          <p:nvPr>
            <p:ph type="dt" idx="10"/>
          </p:nvPr>
        </p:nvSpPr>
        <p:spPr/>
        <p:txBody>
          <a:bodyPr/>
          <a:lstStyle/>
          <a:p>
            <a:r>
              <a:rPr lang="en-US" dirty="0"/>
              <a:t>November 2020</a:t>
            </a:r>
            <a:endParaRPr lang="en-GB" dirty="0"/>
          </a:p>
        </p:txBody>
      </p:sp>
      <p:sp>
        <p:nvSpPr>
          <p:cNvPr id="4" name="Footer Placeholder 3">
            <a:extLst>
              <a:ext uri="{FF2B5EF4-FFF2-40B4-BE49-F238E27FC236}">
                <a16:creationId xmlns:a16="http://schemas.microsoft.com/office/drawing/2014/main" id="{45307F00-F37C-4244-A16F-C28D05A01702}"/>
              </a:ext>
            </a:extLst>
          </p:cNvPr>
          <p:cNvSpPr>
            <a:spLocks noGrp="1"/>
          </p:cNvSpPr>
          <p:nvPr>
            <p:ph type="ftr" idx="11"/>
          </p:nvPr>
        </p:nvSpPr>
        <p:spPr/>
        <p:txBody>
          <a:bodyPr/>
          <a:lstStyle/>
          <a:p>
            <a:r>
              <a:rPr lang="en-GB" dirty="0"/>
              <a:t>Joseph Levy (InterDigital)</a:t>
            </a:r>
          </a:p>
        </p:txBody>
      </p:sp>
      <p:sp>
        <p:nvSpPr>
          <p:cNvPr id="5" name="Slide Number Placeholder 4">
            <a:extLst>
              <a:ext uri="{FF2B5EF4-FFF2-40B4-BE49-F238E27FC236}">
                <a16:creationId xmlns:a16="http://schemas.microsoft.com/office/drawing/2014/main" id="{CED6072B-7049-4D6F-8190-4CBA8CDB297A}"/>
              </a:ext>
            </a:extLst>
          </p:cNvPr>
          <p:cNvSpPr>
            <a:spLocks noGrp="1"/>
          </p:cNvSpPr>
          <p:nvPr>
            <p:ph type="sldNum" idx="12"/>
          </p:nvPr>
        </p:nvSpPr>
        <p:spPr/>
        <p:txBody>
          <a:bodyPr/>
          <a:lstStyle/>
          <a:p>
            <a:r>
              <a:rPr lang="en-GB" dirty="0"/>
              <a:t>Slide </a:t>
            </a:r>
            <a:fld id="{06B781AF-4CCF-49B0-A572-DE54FBE5D942}" type="slidenum">
              <a:rPr lang="en-GB" smtClean="0"/>
              <a:pPr/>
              <a:t>7</a:t>
            </a:fld>
            <a:endParaRPr lang="en-GB" dirty="0"/>
          </a:p>
        </p:txBody>
      </p:sp>
      <p:sp>
        <p:nvSpPr>
          <p:cNvPr id="6" name="Rectangle 4">
            <a:extLst>
              <a:ext uri="{FF2B5EF4-FFF2-40B4-BE49-F238E27FC236}">
                <a16:creationId xmlns:a16="http://schemas.microsoft.com/office/drawing/2014/main" id="{036AA29B-7296-4958-AD1C-F6C518615949}"/>
              </a:ext>
            </a:extLst>
          </p:cNvPr>
          <p:cNvSpPr>
            <a:spLocks noChangeArrowheads="1"/>
          </p:cNvSpPr>
          <p:nvPr/>
        </p:nvSpPr>
        <p:spPr bwMode="auto">
          <a:xfrm>
            <a:off x="532343" y="1143000"/>
            <a:ext cx="11125200" cy="5332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lr>
                <a:srgbClr val="CC3300"/>
              </a:buClr>
              <a:buSzPct val="50000"/>
              <a:buFont typeface="Monotype Sorts" pitchFamily="2" charset="2"/>
              <a:buChar char="l"/>
              <a:defRPr sz="3200">
                <a:solidFill>
                  <a:srgbClr val="000099"/>
                </a:solidFill>
                <a:latin typeface="Arial" panose="020B0604020202020204" pitchFamily="34" charset="0"/>
              </a:defRPr>
            </a:lvl1pPr>
            <a:lvl2pPr marL="630238" indent="-285750">
              <a:spcBef>
                <a:spcPct val="20000"/>
              </a:spcBef>
              <a:buClr>
                <a:srgbClr val="CC3300"/>
              </a:buClr>
              <a:buSzPct val="50000"/>
              <a:buFont typeface="Monotype Sorts" pitchFamily="2" charset="2"/>
              <a:buChar char="l"/>
              <a:defRPr sz="2800">
                <a:solidFill>
                  <a:srgbClr val="000099"/>
                </a:solidFill>
                <a:latin typeface="Arial" panose="020B0604020202020204" pitchFamily="34" charset="0"/>
              </a:defRPr>
            </a:lvl2pPr>
            <a:lvl3pPr marL="1143000" indent="-228600">
              <a:spcBef>
                <a:spcPct val="20000"/>
              </a:spcBef>
              <a:buClr>
                <a:srgbClr val="CC3300"/>
              </a:buClr>
              <a:buSzPct val="50000"/>
              <a:buFont typeface="Monotype Sorts" pitchFamily="2" charset="2"/>
              <a:buChar char="l"/>
              <a:defRPr sz="2400">
                <a:solidFill>
                  <a:srgbClr val="000099"/>
                </a:solidFill>
                <a:latin typeface="Arial" panose="020B0604020202020204" pitchFamily="34" charset="0"/>
              </a:defRPr>
            </a:lvl3pPr>
            <a:lvl4pPr marL="1600200" indent="-22860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4pPr>
            <a:lvl5pPr marL="2057400" indent="-22860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9pPr>
          </a:lstStyle>
          <a:p>
            <a:pPr>
              <a:lnSpc>
                <a:spcPct val="80000"/>
              </a:lnSpc>
            </a:pPr>
            <a:endParaRPr lang="en-US" altLang="en-US" sz="700" u="sng" dirty="0">
              <a:solidFill>
                <a:srgbClr val="FF0000"/>
              </a:solidFill>
            </a:endParaRPr>
          </a:p>
          <a:p>
            <a:pPr>
              <a:lnSpc>
                <a:spcPct val="80000"/>
              </a:lnSpc>
              <a:spcAft>
                <a:spcPct val="40000"/>
              </a:spcAft>
            </a:pPr>
            <a:r>
              <a:rPr lang="en-US" altLang="en-US" sz="1800" b="1" dirty="0"/>
              <a:t>All IEEE-SA standards meetings shall be conducted in compliance with all applicable laws, including antitrust and competition laws.</a:t>
            </a:r>
          </a:p>
          <a:p>
            <a:pPr>
              <a:lnSpc>
                <a:spcPct val="80000"/>
              </a:lnSpc>
              <a:spcAft>
                <a:spcPct val="40000"/>
              </a:spcAft>
            </a:pPr>
            <a:r>
              <a:rPr lang="en-US" altLang="en-US" sz="1800" b="1" dirty="0"/>
              <a:t>Don’t discuss the interpretation, validity, or essentiality of patents/patent claims. </a:t>
            </a:r>
          </a:p>
          <a:p>
            <a:pPr>
              <a:lnSpc>
                <a:spcPct val="80000"/>
              </a:lnSpc>
              <a:spcAft>
                <a:spcPct val="40000"/>
              </a:spcAft>
            </a:pPr>
            <a:r>
              <a:rPr lang="en-US" altLang="en-US" sz="1800" b="1" dirty="0"/>
              <a:t>Don’t discuss specific license rates, terms, or conditions.</a:t>
            </a:r>
          </a:p>
          <a:p>
            <a:pPr lvl="1">
              <a:lnSpc>
                <a:spcPct val="80000"/>
              </a:lnSpc>
              <a:spcAft>
                <a:spcPct val="40000"/>
              </a:spcAft>
            </a:pPr>
            <a:r>
              <a:rPr lang="en-US" altLang="en-US" sz="1400" dirty="0"/>
              <a:t>Relative costs, including licensing costs of essential patent claims, of different technical approaches may be discussed in standards development meetings. </a:t>
            </a:r>
          </a:p>
          <a:p>
            <a:pPr lvl="2">
              <a:lnSpc>
                <a:spcPct val="80000"/>
              </a:lnSpc>
              <a:spcAft>
                <a:spcPct val="40000"/>
              </a:spcAft>
            </a:pPr>
            <a:r>
              <a:rPr lang="en-GB" altLang="en-US" sz="1400" dirty="0"/>
              <a:t>Technical considerations remain primary focus</a:t>
            </a:r>
            <a:endParaRPr lang="en-US" altLang="en-US" sz="1400" dirty="0"/>
          </a:p>
          <a:p>
            <a:pPr>
              <a:lnSpc>
                <a:spcPct val="80000"/>
              </a:lnSpc>
              <a:spcAft>
                <a:spcPct val="40000"/>
              </a:spcAft>
            </a:pPr>
            <a:r>
              <a:rPr lang="en-US" altLang="en-US" sz="1800" b="1" dirty="0"/>
              <a:t>Don’t discuss or engage in the fixing of product prices, allocation of customers, or division of sales markets.</a:t>
            </a:r>
          </a:p>
          <a:p>
            <a:pPr>
              <a:lnSpc>
                <a:spcPct val="80000"/>
              </a:lnSpc>
              <a:spcAft>
                <a:spcPct val="40000"/>
              </a:spcAft>
            </a:pPr>
            <a:r>
              <a:rPr lang="en-US" altLang="en-US" sz="1800" b="1" dirty="0"/>
              <a:t>Don’t discuss the status or substance of ongoing or threatened litigation.</a:t>
            </a:r>
          </a:p>
          <a:p>
            <a:pPr>
              <a:lnSpc>
                <a:spcPct val="80000"/>
              </a:lnSpc>
              <a:spcAft>
                <a:spcPct val="40000"/>
              </a:spcAft>
            </a:pPr>
            <a:r>
              <a:rPr lang="en-US" altLang="en-US" sz="1800" b="1" dirty="0"/>
              <a:t>Don’t be silent if inappropriate topics are discussed… do formally object.</a:t>
            </a:r>
          </a:p>
          <a:p>
            <a:pPr algn="ctr">
              <a:lnSpc>
                <a:spcPct val="80000"/>
              </a:lnSpc>
              <a:buFont typeface="Monotype Sorts" pitchFamily="2" charset="2"/>
              <a:buNone/>
            </a:pPr>
            <a:r>
              <a:rPr lang="en-US" altLang="en-US" sz="1050" b="1" dirty="0"/>
              <a:t>---------------------------------------------------------------   </a:t>
            </a:r>
          </a:p>
          <a:p>
            <a:pPr algn="ctr">
              <a:lnSpc>
                <a:spcPct val="80000"/>
              </a:lnSpc>
              <a:buFont typeface="Monotype Sorts" pitchFamily="2" charset="2"/>
              <a:buNone/>
            </a:pPr>
            <a:r>
              <a:rPr lang="en-US" altLang="en-US" sz="1400" b="1" dirty="0"/>
              <a:t>If you have questions, contact the IEEE-SA Standards Board Patent Committee Administrator at patcom@ieee.org or visit http://standards.ieee.org/about/sasb/patcom/index.html </a:t>
            </a:r>
            <a:br>
              <a:rPr lang="en-US" altLang="en-US" sz="1400" b="1" dirty="0"/>
            </a:br>
            <a:endParaRPr lang="en-US" altLang="en-US" sz="1400" b="1" dirty="0"/>
          </a:p>
          <a:p>
            <a:pPr algn="ctr">
              <a:lnSpc>
                <a:spcPct val="80000"/>
              </a:lnSpc>
              <a:buFont typeface="Monotype Sorts" pitchFamily="2" charset="2"/>
              <a:buNone/>
            </a:pPr>
            <a:r>
              <a:rPr lang="en-US" altLang="en-US" sz="1400" b="1" dirty="0"/>
              <a:t>See </a:t>
            </a:r>
            <a:r>
              <a:rPr lang="en-US" altLang="en-US" sz="1400" b="1" i="1" dirty="0"/>
              <a:t>IEEE-SA Standards Board Operations Manual</a:t>
            </a:r>
            <a:r>
              <a:rPr lang="en-US" altLang="en-US" sz="1400" b="1" dirty="0"/>
              <a:t>, clause 5.3.10 and </a:t>
            </a:r>
            <a:r>
              <a:rPr lang="en-GB" altLang="en-US" sz="1400" b="1" dirty="0"/>
              <a:t>“Promoting Competition and Innovation: What You Need to Know about the IEEE Standards Association's Antitrust and Competition Policy”</a:t>
            </a:r>
            <a:r>
              <a:rPr lang="en-US" altLang="en-US" sz="1400" b="1" dirty="0"/>
              <a:t> for more details.</a:t>
            </a:r>
          </a:p>
          <a:p>
            <a:pPr algn="ctr">
              <a:lnSpc>
                <a:spcPct val="80000"/>
              </a:lnSpc>
              <a:buFont typeface="Monotype Sorts" pitchFamily="2" charset="2"/>
              <a:buNone/>
            </a:pPr>
            <a:endParaRPr lang="en-US" altLang="en-US" sz="1400" b="1" dirty="0"/>
          </a:p>
          <a:p>
            <a:pPr algn="ctr">
              <a:lnSpc>
                <a:spcPct val="80000"/>
              </a:lnSpc>
              <a:buFont typeface="Monotype Sorts" pitchFamily="2" charset="2"/>
              <a:buNone/>
            </a:pPr>
            <a:r>
              <a:rPr lang="en-US" altLang="en-US" sz="1400" b="1" dirty="0"/>
              <a:t>This slide set is available </a:t>
            </a:r>
            <a:br>
              <a:rPr lang="en-US" altLang="en-US" sz="1400" b="1" dirty="0"/>
            </a:br>
            <a:r>
              <a:rPr lang="en-US" altLang="en-US" sz="1400" b="1" dirty="0"/>
              <a:t>at https://development.standards.ieee.org/myproject/Public/mytools/mob/preparslides.ppt</a:t>
            </a:r>
          </a:p>
        </p:txBody>
      </p:sp>
    </p:spTree>
    <p:extLst>
      <p:ext uri="{BB962C8B-B14F-4D97-AF65-F5344CB8AC3E}">
        <p14:creationId xmlns:p14="http://schemas.microsoft.com/office/powerpoint/2010/main" val="18803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sz="3600" dirty="0">
                <a:solidFill>
                  <a:schemeClr val="tx1"/>
                </a:solidFill>
              </a:rPr>
              <a:t>Resources – URLs</a:t>
            </a:r>
          </a:p>
        </p:txBody>
      </p:sp>
      <p:sp>
        <p:nvSpPr>
          <p:cNvPr id="15363" name="Rectangle 3"/>
          <p:cNvSpPr>
            <a:spLocks noGrp="1" noChangeArrowheads="1"/>
          </p:cNvSpPr>
          <p:nvPr>
            <p:ph idx="1"/>
          </p:nvPr>
        </p:nvSpPr>
        <p:spPr/>
        <p:txBody>
          <a:bodyPr/>
          <a:lstStyle/>
          <a:p>
            <a:pPr>
              <a:lnSpc>
                <a:spcPct val="90000"/>
              </a:lnSpc>
            </a:pPr>
            <a:r>
              <a:rPr lang="en-US" altLang="en-US" sz="2800" dirty="0"/>
              <a:t>Link to IEEE Disclosure of Affiliation </a:t>
            </a:r>
          </a:p>
          <a:p>
            <a:pPr lvl="1">
              <a:lnSpc>
                <a:spcPct val="90000"/>
              </a:lnSpc>
            </a:pPr>
            <a:r>
              <a:rPr lang="en-US" altLang="en-US" sz="2400" dirty="0">
                <a:hlinkClick r:id="rId3"/>
              </a:rPr>
              <a:t>http://standards.ieee.org/faqs/affiliationFAQ.html</a:t>
            </a:r>
            <a:endParaRPr lang="en-US" altLang="en-US" sz="2400" dirty="0"/>
          </a:p>
          <a:p>
            <a:pPr>
              <a:lnSpc>
                <a:spcPct val="90000"/>
              </a:lnSpc>
            </a:pPr>
            <a:r>
              <a:rPr lang="en-US" altLang="en-US" sz="2800" dirty="0"/>
              <a:t>Links to IEEE Antitrust Guidelines</a:t>
            </a:r>
          </a:p>
          <a:p>
            <a:pPr lvl="1">
              <a:lnSpc>
                <a:spcPct val="90000"/>
              </a:lnSpc>
            </a:pPr>
            <a:r>
              <a:rPr lang="en-US" altLang="en-US" sz="2400" dirty="0">
                <a:hlinkClick r:id="rId4"/>
              </a:rPr>
              <a:t>http://standards.ieee.org/resources/antitrust-guidelines.pdf</a:t>
            </a:r>
            <a:endParaRPr lang="en-US" altLang="en-US" sz="2400" dirty="0"/>
          </a:p>
          <a:p>
            <a:pPr>
              <a:lnSpc>
                <a:spcPct val="90000"/>
              </a:lnSpc>
            </a:pPr>
            <a:r>
              <a:rPr lang="en-US" altLang="en-US" sz="2800" dirty="0"/>
              <a:t>Link to IEEE Code of Ethics</a:t>
            </a:r>
          </a:p>
          <a:p>
            <a:pPr lvl="1">
              <a:lnSpc>
                <a:spcPct val="90000"/>
              </a:lnSpc>
            </a:pPr>
            <a:r>
              <a:rPr lang="en-US" altLang="en-US" sz="2400" dirty="0">
                <a:hlinkClick r:id="rId5"/>
              </a:rPr>
              <a:t>http://www.ieee.org/web/membership/ethics/code_ethics.html</a:t>
            </a:r>
            <a:r>
              <a:rPr lang="en-US" altLang="en-US" sz="2400" dirty="0"/>
              <a:t> </a:t>
            </a:r>
          </a:p>
          <a:p>
            <a:pPr>
              <a:lnSpc>
                <a:spcPct val="90000"/>
              </a:lnSpc>
            </a:pPr>
            <a:r>
              <a:rPr lang="en-US" altLang="en-US" sz="2800" dirty="0"/>
              <a:t>Link to IEEE Patent Policy</a:t>
            </a:r>
          </a:p>
          <a:p>
            <a:pPr lvl="1">
              <a:lnSpc>
                <a:spcPct val="90000"/>
              </a:lnSpc>
            </a:pPr>
            <a:r>
              <a:rPr lang="en-US" altLang="en-US" sz="2400" dirty="0">
                <a:hlinkClick r:id="rId6"/>
              </a:rPr>
              <a:t>http://standards.ieee.org/board/pat/pat-slideset.ppt</a:t>
            </a:r>
            <a:endParaRPr lang="en-US" altLang="en-US" sz="2400" dirty="0"/>
          </a:p>
        </p:txBody>
      </p:sp>
      <p:sp>
        <p:nvSpPr>
          <p:cNvPr id="3" name="Footer Placeholder 2"/>
          <p:cNvSpPr>
            <a:spLocks noGrp="1"/>
          </p:cNvSpPr>
          <p:nvPr>
            <p:ph type="ftr" idx="14"/>
          </p:nvPr>
        </p:nvSpPr>
        <p:spPr/>
        <p:txBody>
          <a:bodyPr/>
          <a:lstStyle/>
          <a:p>
            <a:r>
              <a:rPr lang="en-GB" dirty="0"/>
              <a:t>Joseph Levy (InterDigital)</a:t>
            </a:r>
          </a:p>
        </p:txBody>
      </p:sp>
      <p:sp>
        <p:nvSpPr>
          <p:cNvPr id="2" name="Date Placeholder 1"/>
          <p:cNvSpPr>
            <a:spLocks noGrp="1"/>
          </p:cNvSpPr>
          <p:nvPr>
            <p:ph type="dt" idx="15"/>
          </p:nvPr>
        </p:nvSpPr>
        <p:spPr/>
        <p:txBody>
          <a:bodyPr/>
          <a:lstStyle/>
          <a:p>
            <a:r>
              <a:rPr lang="en-US" dirty="0"/>
              <a:t>November 2020</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8</a:t>
            </a:fld>
            <a:endParaRPr lang="en-GB" dirty="0"/>
          </a:p>
        </p:txBody>
      </p:sp>
    </p:spTree>
    <p:extLst>
      <p:ext uri="{BB962C8B-B14F-4D97-AF65-F5344CB8AC3E}">
        <p14:creationId xmlns:p14="http://schemas.microsoft.com/office/powerpoint/2010/main" val="1268977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457199"/>
          </a:xfrm>
        </p:spPr>
        <p:txBody>
          <a:bodyPr/>
          <a:lstStyle/>
          <a:p>
            <a:r>
              <a:rPr lang="en-GB" altLang="en-US" dirty="0">
                <a:ea typeface="MS Gothic" panose="020B0609070205080204" pitchFamily="49" charset="-128"/>
              </a:rPr>
              <a:t>Participation in IEEE 802 Meetings</a:t>
            </a:r>
            <a:endParaRPr lang="en-US" dirty="0"/>
          </a:p>
        </p:txBody>
      </p:sp>
      <p:sp>
        <p:nvSpPr>
          <p:cNvPr id="3" name="Content Placeholder 2"/>
          <p:cNvSpPr>
            <a:spLocks noGrp="1"/>
          </p:cNvSpPr>
          <p:nvPr>
            <p:ph idx="1"/>
          </p:nvPr>
        </p:nvSpPr>
        <p:spPr>
          <a:xfrm>
            <a:off x="934996" y="1143000"/>
            <a:ext cx="10361084" cy="5181600"/>
          </a:xfrm>
        </p:spPr>
        <p:txBody>
          <a:bodyPr/>
          <a:lstStyle/>
          <a:p>
            <a:pPr marL="342900" marR="0" lvl="0" indent="-342900">
              <a:spcBef>
                <a:spcPts val="0"/>
              </a:spcBef>
              <a:spcAft>
                <a:spcPts val="0"/>
              </a:spcAft>
              <a:buFont typeface="Arial" panose="020B0604020202020204" pitchFamily="34" charset="0"/>
              <a:buChar char="•"/>
              <a:tabLst>
                <a:tab pos="228600" algn="l"/>
                <a:tab pos="457200" algn="l"/>
              </a:tabLst>
            </a:pP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2000" b="1" u="sng"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IEEE-SA Standards Board Bylaws </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require that “participants in the IEEE standards development individual process shall act based on their qualifications and experience”</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228600" algn="l"/>
                <a:tab pos="457200" algn="l"/>
              </a:tabLst>
            </a:pP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This means participants:</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685800" algn="l"/>
                <a:tab pos="9144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Shall act &amp; vote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based on their personal &amp; independent opinions derived from their expertise, knowledge, and qualifications</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685800" algn="l"/>
                <a:tab pos="9144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Shall not act or vote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based on any obligation to or any direction from any other person or organization, including an employer or client, regardless of any external commitments, agreements, contracts, or orders</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685800" algn="l"/>
                <a:tab pos="9144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Shall not direct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 actions or votes of other participants or retaliate against other participants for fulfilling their responsibility to act &amp; vote based on their personal &amp; independently developed opinions</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228600" algn="l"/>
                <a:tab pos="457200" algn="l"/>
              </a:tabLst>
            </a:pP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By participating in this meeting, you are deemed to accept these requirements; if you are unable to satisfy these requirements then you shall immediately cease any participation</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ctr" eaLnBrk="0" hangingPunct="0">
              <a:buClrTx/>
            </a:pPr>
            <a:endParaRPr lang="en-GB" altLang="en-US" sz="1400" b="0" kern="1200" dirty="0">
              <a:latin typeface="Times New Roman" pitchFamily="16" charset="0"/>
              <a:ea typeface="MS Gothic" panose="020B0609070205080204" pitchFamily="49" charset="-128"/>
            </a:endParaRPr>
          </a:p>
          <a:p>
            <a:endParaRPr lang="en-US" sz="2800" dirty="0"/>
          </a:p>
        </p:txBody>
      </p:sp>
      <p:sp>
        <p:nvSpPr>
          <p:cNvPr id="4" name="Footer Placeholder 3"/>
          <p:cNvSpPr>
            <a:spLocks noGrp="1"/>
          </p:cNvSpPr>
          <p:nvPr>
            <p:ph type="ftr" idx="14"/>
          </p:nvPr>
        </p:nvSpPr>
        <p:spPr/>
        <p:txBody>
          <a:bodyPr/>
          <a:lstStyle/>
          <a:p>
            <a:r>
              <a:rPr lang="en-GB" dirty="0"/>
              <a:t>Joseph Levy (InterDigital)</a:t>
            </a:r>
          </a:p>
        </p:txBody>
      </p:sp>
      <p:sp>
        <p:nvSpPr>
          <p:cNvPr id="5" name="Date Placeholder 4"/>
          <p:cNvSpPr>
            <a:spLocks noGrp="1"/>
          </p:cNvSpPr>
          <p:nvPr>
            <p:ph type="dt" idx="15"/>
          </p:nvPr>
        </p:nvSpPr>
        <p:spPr/>
        <p:txBody>
          <a:bodyPr/>
          <a:lstStyle/>
          <a:p>
            <a:r>
              <a:rPr lang="en-US" dirty="0"/>
              <a:t>November 2020</a:t>
            </a:r>
            <a:endParaRPr lang="en-GB" dirty="0"/>
          </a:p>
        </p:txBody>
      </p:sp>
      <p:sp>
        <p:nvSpPr>
          <p:cNvPr id="6" name="Slide Number Placeholder 5"/>
          <p:cNvSpPr>
            <a:spLocks noGrp="1"/>
          </p:cNvSpPr>
          <p:nvPr>
            <p:ph type="sldNum" idx="12"/>
          </p:nvPr>
        </p:nvSpPr>
        <p:spPr/>
        <p:txBody>
          <a:bodyPr/>
          <a:lstStyle/>
          <a:p>
            <a:r>
              <a:rPr lang="en-GB" dirty="0"/>
              <a:t>Slide </a:t>
            </a:r>
            <a:fld id="{440F5867-744E-4AA6-B0ED-4C44D2DFBB7B}" type="slidenum">
              <a:rPr lang="en-GB" smtClean="0"/>
              <a:pPr/>
              <a:t>9</a:t>
            </a:fld>
            <a:endParaRPr lang="en-GB" dirty="0"/>
          </a:p>
        </p:txBody>
      </p:sp>
    </p:spTree>
    <p:extLst>
      <p:ext uri="{BB962C8B-B14F-4D97-AF65-F5344CB8AC3E}">
        <p14:creationId xmlns:p14="http://schemas.microsoft.com/office/powerpoint/2010/main" val="1943740662"/>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C7DFCADC33959499CA2174C6C12CE0D" ma:contentTypeVersion="13" ma:contentTypeDescription="Create a new document." ma:contentTypeScope="" ma:versionID="a3fc4679fdd7500c1d3a32e1d1f4f41d">
  <xsd:schema xmlns:xsd="http://www.w3.org/2001/XMLSchema" xmlns:xs="http://www.w3.org/2001/XMLSchema" xmlns:p="http://schemas.microsoft.com/office/2006/metadata/properties" xmlns:ns3="60873816-0101-4504-946e-6fdefec58fb5" xmlns:ns4="4e36d776-f4f9-4739-bb28-fcc060563e14" targetNamespace="http://schemas.microsoft.com/office/2006/metadata/properties" ma:root="true" ma:fieldsID="5e5750bb2fd743998b6e6034b6081643" ns3:_="" ns4:_="">
    <xsd:import namespace="60873816-0101-4504-946e-6fdefec58fb5"/>
    <xsd:import namespace="4e36d776-f4f9-4739-bb28-fcc060563e1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873816-0101-4504-946e-6fdefec58fb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e36d776-f4f9-4739-bb28-fcc060563e1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034F48E-90AD-4246-ACE4-D7D7572A3FAE}">
  <ds:schemaRefs>
    <ds:schemaRef ds:uri="http://schemas.microsoft.com/sharepoint/v3/contenttype/forms"/>
  </ds:schemaRefs>
</ds:datastoreItem>
</file>

<file path=customXml/itemProps2.xml><?xml version="1.0" encoding="utf-8"?>
<ds:datastoreItem xmlns:ds="http://schemas.openxmlformats.org/officeDocument/2006/customXml" ds:itemID="{F3F14640-4E7F-4A2D-B44E-1E3362A4DF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873816-0101-4504-946e-6fdefec58fb5"/>
    <ds:schemaRef ds:uri="4e36d776-f4f9-4739-bb28-fcc060563e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1B35010-95F5-442D-8F5B-357EDA6B4347}">
  <ds:schemaRefs>
    <ds:schemaRef ds:uri="http://schemas.microsoft.com/office/2006/documentManagement/types"/>
    <ds:schemaRef ds:uri="http://schemas.microsoft.com/office/2006/metadata/properties"/>
    <ds:schemaRef ds:uri="60873816-0101-4504-946e-6fdefec58fb5"/>
    <ds:schemaRef ds:uri="http://purl.org/dc/terms/"/>
    <ds:schemaRef ds:uri="http://schemas.openxmlformats.org/package/2006/metadata/core-properties"/>
    <ds:schemaRef ds:uri="http://purl.org/dc/dcmitype/"/>
    <ds:schemaRef ds:uri="http://schemas.microsoft.com/office/infopath/2007/PartnerControls"/>
    <ds:schemaRef ds:uri="4e36d776-f4f9-4739-bb28-fcc060563e14"/>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802-11-Submission</Template>
  <TotalTime>60114</TotalTime>
  <Words>4140</Words>
  <Application>Microsoft Office PowerPoint</Application>
  <PresentationFormat>Widescreen</PresentationFormat>
  <Paragraphs>449</Paragraphs>
  <Slides>30</Slides>
  <Notes>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8" baseType="lpstr">
      <vt:lpstr>Arial</vt:lpstr>
      <vt:lpstr>Calibri</vt:lpstr>
      <vt:lpstr>DejaVu Serif</vt:lpstr>
      <vt:lpstr>Monotype Sorts</vt:lpstr>
      <vt:lpstr>Times New Roman</vt:lpstr>
      <vt:lpstr>Verdana</vt:lpstr>
      <vt:lpstr>Office Theme</vt:lpstr>
      <vt:lpstr>Document</vt:lpstr>
      <vt:lpstr>AANI SC Teleconference Agenda</vt:lpstr>
      <vt:lpstr>Abstract</vt:lpstr>
      <vt:lpstr>Reminders and Rules</vt:lpstr>
      <vt:lpstr>Discussion on Motions, before approval of the Agenda</vt:lpstr>
      <vt:lpstr>Agenda</vt:lpstr>
      <vt:lpstr>Agenda (cont.)</vt:lpstr>
      <vt:lpstr>Guidelines for IEEE-SA Meetings</vt:lpstr>
      <vt:lpstr>Resources – URLs</vt:lpstr>
      <vt:lpstr>Participation in IEEE 802 Meetings</vt:lpstr>
      <vt:lpstr>Approval of Minutes</vt:lpstr>
      <vt:lpstr>Status on the Proposal on Interworking</vt:lpstr>
      <vt:lpstr>Status on the Proposal on Interworking (cont.)</vt:lpstr>
      <vt:lpstr>Comment Resolution Status</vt:lpstr>
      <vt:lpstr>Contributions – Taken 2020-11-03</vt:lpstr>
      <vt:lpstr>Motions</vt:lpstr>
      <vt:lpstr>Motions</vt:lpstr>
      <vt:lpstr>Motions (cont.)</vt:lpstr>
      <vt:lpstr>Motions (cont.)</vt:lpstr>
      <vt:lpstr>Comment Resolution Discussion / Contributions</vt:lpstr>
      <vt:lpstr>Open: 2 Comments marked for acceptance w/no text changes CIDs: 5 and 7</vt:lpstr>
      <vt:lpstr>CID 5</vt:lpstr>
      <vt:lpstr>CID 7</vt:lpstr>
      <vt:lpstr>Motions (cont.)</vt:lpstr>
      <vt:lpstr>Open: 2 Similar General Comments  CIDs: 72 and 73</vt:lpstr>
      <vt:lpstr>CIDs: 72 and 73</vt:lpstr>
      <vt:lpstr>Motions (cont.)</vt:lpstr>
      <vt:lpstr>Open: CID 69 - Technical w/no text changes</vt:lpstr>
      <vt:lpstr>Open: CID 71 - Technical w/no text changes</vt:lpstr>
      <vt:lpstr>Open: 3 Similar General Comments  CIDs: 68, 70, and 80</vt:lpstr>
      <vt:lpstr>Future Sessions Planning</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11-20-1602-02-AANI-aani-sc-teleconference-agenda-november-2020-plenary</dc:title>
  <dc:creator>Levy, Joseph</dc:creator>
  <cp:lastModifiedBy>Joseph Levy</cp:lastModifiedBy>
  <cp:revision>421</cp:revision>
  <cp:lastPrinted>1601-01-01T00:00:00Z</cp:lastPrinted>
  <dcterms:created xsi:type="dcterms:W3CDTF">2017-06-02T20:57:23Z</dcterms:created>
  <dcterms:modified xsi:type="dcterms:W3CDTF">2020-11-05T03:07:20Z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0x0101005C7DFCADC33959499CA2174C6C12CE0D</vt:lpwstr>
  </property>
</Properties>
</file>