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5"/>
  </p:notesMasterIdLst>
  <p:handoutMasterIdLst>
    <p:handoutMasterId r:id="rId126"/>
  </p:handoutMasterIdLst>
  <p:sldIdLst>
    <p:sldId id="256" r:id="rId2"/>
    <p:sldId id="265" r:id="rId3"/>
    <p:sldId id="257" r:id="rId4"/>
    <p:sldId id="266" r:id="rId5"/>
    <p:sldId id="267" r:id="rId6"/>
    <p:sldId id="268" r:id="rId7"/>
    <p:sldId id="269" r:id="rId8"/>
    <p:sldId id="270" r:id="rId9"/>
    <p:sldId id="271" r:id="rId10"/>
    <p:sldId id="276" r:id="rId11"/>
    <p:sldId id="407" r:id="rId12"/>
    <p:sldId id="408" r:id="rId13"/>
    <p:sldId id="409" r:id="rId14"/>
    <p:sldId id="410" r:id="rId15"/>
    <p:sldId id="411" r:id="rId16"/>
    <p:sldId id="412" r:id="rId17"/>
    <p:sldId id="413" r:id="rId18"/>
    <p:sldId id="272" r:id="rId19"/>
    <p:sldId id="414" r:id="rId20"/>
    <p:sldId id="415" r:id="rId21"/>
    <p:sldId id="591" r:id="rId22"/>
    <p:sldId id="569" r:id="rId23"/>
    <p:sldId id="345" r:id="rId24"/>
    <p:sldId id="658" r:id="rId25"/>
    <p:sldId id="673" r:id="rId26"/>
    <p:sldId id="669" r:id="rId27"/>
    <p:sldId id="689" r:id="rId28"/>
    <p:sldId id="687" r:id="rId29"/>
    <p:sldId id="691" r:id="rId30"/>
    <p:sldId id="692" r:id="rId31"/>
    <p:sldId id="690" r:id="rId32"/>
    <p:sldId id="688" r:id="rId33"/>
    <p:sldId id="693" r:id="rId34"/>
    <p:sldId id="702" r:id="rId35"/>
    <p:sldId id="665" r:id="rId36"/>
    <p:sldId id="657" r:id="rId37"/>
    <p:sldId id="694" r:id="rId38"/>
    <p:sldId id="676" r:id="rId39"/>
    <p:sldId id="696" r:id="rId40"/>
    <p:sldId id="703" r:id="rId41"/>
    <p:sldId id="704" r:id="rId42"/>
    <p:sldId id="697" r:id="rId43"/>
    <p:sldId id="656" r:id="rId44"/>
    <p:sldId id="695" r:id="rId45"/>
    <p:sldId id="664" r:id="rId46"/>
    <p:sldId id="705" r:id="rId47"/>
    <p:sldId id="659" r:id="rId48"/>
    <p:sldId id="677" r:id="rId49"/>
    <p:sldId id="678" r:id="rId50"/>
    <p:sldId id="679" r:id="rId51"/>
    <p:sldId id="706" r:id="rId52"/>
    <p:sldId id="707" r:id="rId53"/>
    <p:sldId id="708" r:id="rId54"/>
    <p:sldId id="680" r:id="rId55"/>
    <p:sldId id="698" r:id="rId56"/>
    <p:sldId id="699" r:id="rId57"/>
    <p:sldId id="700" r:id="rId58"/>
    <p:sldId id="709" r:id="rId59"/>
    <p:sldId id="710" r:id="rId60"/>
    <p:sldId id="711" r:id="rId61"/>
    <p:sldId id="712" r:id="rId62"/>
    <p:sldId id="713" r:id="rId63"/>
    <p:sldId id="701" r:id="rId64"/>
    <p:sldId id="683" r:id="rId65"/>
    <p:sldId id="716" r:id="rId66"/>
    <p:sldId id="714" r:id="rId67"/>
    <p:sldId id="715" r:id="rId68"/>
    <p:sldId id="717" r:id="rId69"/>
    <p:sldId id="718" r:id="rId70"/>
    <p:sldId id="719" r:id="rId71"/>
    <p:sldId id="720" r:id="rId72"/>
    <p:sldId id="818" r:id="rId73"/>
    <p:sldId id="721" r:id="rId74"/>
    <p:sldId id="816" r:id="rId75"/>
    <p:sldId id="723" r:id="rId76"/>
    <p:sldId id="722" r:id="rId77"/>
    <p:sldId id="817" r:id="rId78"/>
    <p:sldId id="684" r:id="rId79"/>
    <p:sldId id="685" r:id="rId80"/>
    <p:sldId id="660" r:id="rId81"/>
    <p:sldId id="820" r:id="rId82"/>
    <p:sldId id="821" r:id="rId83"/>
    <p:sldId id="574" r:id="rId84"/>
    <p:sldId id="575" r:id="rId85"/>
    <p:sldId id="822" r:id="rId86"/>
    <p:sldId id="823" r:id="rId87"/>
    <p:sldId id="824" r:id="rId88"/>
    <p:sldId id="825" r:id="rId89"/>
    <p:sldId id="826" r:id="rId90"/>
    <p:sldId id="827" r:id="rId91"/>
    <p:sldId id="832" r:id="rId92"/>
    <p:sldId id="526" r:id="rId93"/>
    <p:sldId id="834" r:id="rId94"/>
    <p:sldId id="833" r:id="rId95"/>
    <p:sldId id="828" r:id="rId96"/>
    <p:sldId id="829" r:id="rId97"/>
    <p:sldId id="830" r:id="rId98"/>
    <p:sldId id="831" r:id="rId99"/>
    <p:sldId id="835" r:id="rId100"/>
    <p:sldId id="839" r:id="rId101"/>
    <p:sldId id="844" r:id="rId102"/>
    <p:sldId id="840" r:id="rId103"/>
    <p:sldId id="841" r:id="rId104"/>
    <p:sldId id="842" r:id="rId105"/>
    <p:sldId id="843" r:id="rId106"/>
    <p:sldId id="845" r:id="rId107"/>
    <p:sldId id="852" r:id="rId108"/>
    <p:sldId id="853" r:id="rId109"/>
    <p:sldId id="854" r:id="rId110"/>
    <p:sldId id="848" r:id="rId111"/>
    <p:sldId id="849" r:id="rId112"/>
    <p:sldId id="850" r:id="rId113"/>
    <p:sldId id="851" r:id="rId114"/>
    <p:sldId id="315" r:id="rId115"/>
    <p:sldId id="312" r:id="rId116"/>
    <p:sldId id="318" r:id="rId117"/>
    <p:sldId id="472" r:id="rId118"/>
    <p:sldId id="473" r:id="rId119"/>
    <p:sldId id="474" r:id="rId120"/>
    <p:sldId id="480" r:id="rId121"/>
    <p:sldId id="259" r:id="rId122"/>
    <p:sldId id="260" r:id="rId123"/>
    <p:sldId id="261" r:id="rId12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1D38888-79E6-4B8F-A7E5-96BDED502F2F}">
          <p14:sldIdLst>
            <p14:sldId id="256"/>
            <p14:sldId id="265"/>
            <p14:sldId id="257"/>
            <p14:sldId id="266"/>
            <p14:sldId id="267"/>
            <p14:sldId id="268"/>
            <p14:sldId id="269"/>
            <p14:sldId id="270"/>
            <p14:sldId id="271"/>
            <p14:sldId id="276"/>
            <p14:sldId id="407"/>
            <p14:sldId id="408"/>
            <p14:sldId id="409"/>
            <p14:sldId id="410"/>
            <p14:sldId id="411"/>
            <p14:sldId id="412"/>
            <p14:sldId id="413"/>
            <p14:sldId id="272"/>
            <p14:sldId id="414"/>
            <p14:sldId id="415"/>
            <p14:sldId id="591"/>
            <p14:sldId id="569"/>
            <p14:sldId id="345"/>
          </p14:sldIdLst>
        </p14:section>
        <p14:section name="Nov. 3th - Nov. IEEE Electronic Meeting" id="{6EF0D20E-9CD3-4981-8AC2-171F84531D0D}">
          <p14:sldIdLst>
            <p14:sldId id="658"/>
            <p14:sldId id="673"/>
            <p14:sldId id="669"/>
            <p14:sldId id="689"/>
            <p14:sldId id="687"/>
            <p14:sldId id="691"/>
            <p14:sldId id="692"/>
            <p14:sldId id="690"/>
            <p14:sldId id="688"/>
            <p14:sldId id="693"/>
            <p14:sldId id="702"/>
            <p14:sldId id="665"/>
            <p14:sldId id="657"/>
          </p14:sldIdLst>
        </p14:section>
        <p14:section name="Nov. 4th slot 1- Nov. IEEE electronic meeting" id="{CAF49197-A9CA-4D60-A248-EC97EE23FED7}">
          <p14:sldIdLst>
            <p14:sldId id="694"/>
            <p14:sldId id="676"/>
            <p14:sldId id="696"/>
            <p14:sldId id="703"/>
            <p14:sldId id="704"/>
            <p14:sldId id="697"/>
          </p14:sldIdLst>
        </p14:section>
        <p14:section name="Nov. 4th slot 2 - Nov. IEEE electronic meeting" id="{A419389E-3DB5-4A96-94D8-B7DFEE26FCF0}">
          <p14:sldIdLst>
            <p14:sldId id="656"/>
            <p14:sldId id="695"/>
            <p14:sldId id="664"/>
            <p14:sldId id="705"/>
            <p14:sldId id="659"/>
          </p14:sldIdLst>
        </p14:section>
        <p14:section name="Nov. 5th slot 1- Nov. IEEE electronic meeting" id="{5906853D-78D7-4DA8-9FA6-A28981EEDFB8}">
          <p14:sldIdLst>
            <p14:sldId id="677"/>
            <p14:sldId id="678"/>
            <p14:sldId id="679"/>
            <p14:sldId id="706"/>
            <p14:sldId id="707"/>
            <p14:sldId id="708"/>
            <p14:sldId id="680"/>
          </p14:sldIdLst>
        </p14:section>
        <p14:section name="Nov. 5th slot 2 - Nov. IEEE electronic meeting" id="{3655E0F8-1ADE-46B9-83A9-68B2D557D6A2}">
          <p14:sldIdLst>
            <p14:sldId id="698"/>
            <p14:sldId id="699"/>
            <p14:sldId id="700"/>
            <p14:sldId id="709"/>
            <p14:sldId id="710"/>
            <p14:sldId id="711"/>
            <p14:sldId id="712"/>
            <p14:sldId id="713"/>
            <p14:sldId id="701"/>
          </p14:sldIdLst>
        </p14:section>
        <p14:section name="Nov. 9th - IEEE electronic meeting" id="{DE843586-E506-4D30-A655-52B441F0114A}">
          <p14:sldIdLst>
            <p14:sldId id="683"/>
            <p14:sldId id="716"/>
            <p14:sldId id="714"/>
            <p14:sldId id="715"/>
            <p14:sldId id="717"/>
            <p14:sldId id="718"/>
            <p14:sldId id="719"/>
            <p14:sldId id="720"/>
            <p14:sldId id="818"/>
            <p14:sldId id="721"/>
            <p14:sldId id="816"/>
            <p14:sldId id="723"/>
            <p14:sldId id="722"/>
            <p14:sldId id="817"/>
            <p14:sldId id="684"/>
            <p14:sldId id="685"/>
          </p14:sldIdLst>
        </p14:section>
        <p14:section name="Nov. 18 Telecon" id="{AA7037D8-F02B-4077-B8D7-55614523563B}">
          <p14:sldIdLst>
            <p14:sldId id="660"/>
            <p14:sldId id="820"/>
            <p14:sldId id="821"/>
            <p14:sldId id="574"/>
            <p14:sldId id="575"/>
          </p14:sldIdLst>
        </p14:section>
        <p14:section name="Dec. 2nd Telecon" id="{9DCB449C-3E2C-45E7-A4FC-C37C416B5CFC}">
          <p14:sldIdLst>
            <p14:sldId id="822"/>
            <p14:sldId id="823"/>
            <p14:sldId id="824"/>
            <p14:sldId id="825"/>
            <p14:sldId id="826"/>
          </p14:sldIdLst>
        </p14:section>
        <p14:section name="Dec. 9th Telecon" id="{9360B0D8-0ADB-4E3B-B7DC-1F4BBB2F07AF}">
          <p14:sldIdLst>
            <p14:sldId id="827"/>
            <p14:sldId id="832"/>
            <p14:sldId id="526"/>
            <p14:sldId id="834"/>
            <p14:sldId id="833"/>
            <p14:sldId id="828"/>
            <p14:sldId id="829"/>
            <p14:sldId id="830"/>
            <p14:sldId id="831"/>
          </p14:sldIdLst>
        </p14:section>
        <p14:section name="Dec. 16th Telecon" id="{F9EF5256-FB5A-421D-96DB-8C489F8E4256}">
          <p14:sldIdLst>
            <p14:sldId id="835"/>
            <p14:sldId id="839"/>
            <p14:sldId id="844"/>
            <p14:sldId id="840"/>
            <p14:sldId id="841"/>
            <p14:sldId id="842"/>
            <p14:sldId id="843"/>
          </p14:sldIdLst>
        </p14:section>
        <p14:section name="Jan. 6th Telecon" id="{06691635-D946-4AAF-A1A6-2EB158582789}">
          <p14:sldIdLst>
            <p14:sldId id="845"/>
            <p14:sldId id="852"/>
            <p14:sldId id="853"/>
            <p14:sldId id="854"/>
            <p14:sldId id="848"/>
            <p14:sldId id="849"/>
            <p14:sldId id="850"/>
            <p14:sldId id="851"/>
          </p14:sldIdLst>
        </p14:section>
        <p14:section name="Backup" id="{62682A0D-7317-4EE9-B56C-63AD74488E19}">
          <p14:sldIdLst>
            <p14:sldId id="315"/>
            <p14:sldId id="312"/>
            <p14:sldId id="318"/>
            <p14:sldId id="472"/>
            <p14:sldId id="473"/>
            <p14:sldId id="474"/>
            <p14:sldId id="480"/>
            <p14:sldId id="259"/>
            <p14:sldId id="260"/>
            <p14:sldId id="2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6807" autoAdjust="0"/>
  </p:normalViewPr>
  <p:slideViewPr>
    <p:cSldViewPr>
      <p:cViewPr varScale="1">
        <p:scale>
          <a:sx n="123" d="100"/>
          <a:sy n="123" d="100"/>
        </p:scale>
        <p:origin x="378" y="108"/>
      </p:cViewPr>
      <p:guideLst>
        <p:guide orient="horz" pos="2160"/>
        <p:guide pos="384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83" d="100"/>
          <a:sy n="83" d="100"/>
        </p:scale>
        <p:origin x="383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1/6/2021</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56</a:t>
            </a:fld>
            <a:endParaRPr lang="en-US"/>
          </a:p>
        </p:txBody>
      </p:sp>
    </p:spTree>
    <p:extLst>
      <p:ext uri="{BB962C8B-B14F-4D97-AF65-F5344CB8AC3E}">
        <p14:creationId xmlns:p14="http://schemas.microsoft.com/office/powerpoint/2010/main" val="2892838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65</a:t>
            </a:fld>
            <a:endParaRPr lang="en-US"/>
          </a:p>
        </p:txBody>
      </p:sp>
    </p:spTree>
    <p:extLst>
      <p:ext uri="{BB962C8B-B14F-4D97-AF65-F5344CB8AC3E}">
        <p14:creationId xmlns:p14="http://schemas.microsoft.com/office/powerpoint/2010/main" val="1020865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76</a:t>
            </a:fld>
            <a:endParaRPr lang="en-US"/>
          </a:p>
        </p:txBody>
      </p:sp>
    </p:spTree>
    <p:extLst>
      <p:ext uri="{BB962C8B-B14F-4D97-AF65-F5344CB8AC3E}">
        <p14:creationId xmlns:p14="http://schemas.microsoft.com/office/powerpoint/2010/main" val="683093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83</a:t>
            </a:fld>
            <a:endParaRPr lang="en-US"/>
          </a:p>
        </p:txBody>
      </p:sp>
    </p:spTree>
    <p:extLst>
      <p:ext uri="{BB962C8B-B14F-4D97-AF65-F5344CB8AC3E}">
        <p14:creationId xmlns:p14="http://schemas.microsoft.com/office/powerpoint/2010/main" val="418777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88</a:t>
            </a:fld>
            <a:endParaRPr lang="en-US"/>
          </a:p>
        </p:txBody>
      </p:sp>
    </p:spTree>
    <p:extLst>
      <p:ext uri="{BB962C8B-B14F-4D97-AF65-F5344CB8AC3E}">
        <p14:creationId xmlns:p14="http://schemas.microsoft.com/office/powerpoint/2010/main" val="7543274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97</a:t>
            </a:fld>
            <a:endParaRPr lang="en-US"/>
          </a:p>
        </p:txBody>
      </p:sp>
    </p:spTree>
    <p:extLst>
      <p:ext uri="{BB962C8B-B14F-4D97-AF65-F5344CB8AC3E}">
        <p14:creationId xmlns:p14="http://schemas.microsoft.com/office/powerpoint/2010/main" val="4038519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104</a:t>
            </a:fld>
            <a:endParaRPr lang="en-US"/>
          </a:p>
        </p:txBody>
      </p:sp>
    </p:spTree>
    <p:extLst>
      <p:ext uri="{BB962C8B-B14F-4D97-AF65-F5344CB8AC3E}">
        <p14:creationId xmlns:p14="http://schemas.microsoft.com/office/powerpoint/2010/main" val="1540897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112</a:t>
            </a:fld>
            <a:endParaRPr lang="en-US"/>
          </a:p>
        </p:txBody>
      </p:sp>
    </p:spTree>
    <p:extLst>
      <p:ext uri="{BB962C8B-B14F-4D97-AF65-F5344CB8AC3E}">
        <p14:creationId xmlns:p14="http://schemas.microsoft.com/office/powerpoint/2010/main" val="786010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121</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122</a:t>
            </a:fld>
            <a:endParaRPr lang="en-US"/>
          </a:p>
        </p:txBody>
      </p:sp>
      <p:sp>
        <p:nvSpPr>
          <p:cNvPr id="16385"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1307280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123</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18</a:t>
            </a:fld>
            <a:endParaRPr lang="en-US"/>
          </a:p>
        </p:txBody>
      </p:sp>
    </p:spTree>
    <p:extLst>
      <p:ext uri="{BB962C8B-B14F-4D97-AF65-F5344CB8AC3E}">
        <p14:creationId xmlns:p14="http://schemas.microsoft.com/office/powerpoint/2010/main" val="1848883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23</a:t>
            </a:fld>
            <a:endParaRPr lang="en-US"/>
          </a:p>
        </p:txBody>
      </p:sp>
    </p:spTree>
    <p:extLst>
      <p:ext uri="{BB962C8B-B14F-4D97-AF65-F5344CB8AC3E}">
        <p14:creationId xmlns:p14="http://schemas.microsoft.com/office/powerpoint/2010/main" val="3063231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25</a:t>
            </a:fld>
            <a:endParaRPr lang="en-US"/>
          </a:p>
        </p:txBody>
      </p:sp>
    </p:spTree>
    <p:extLst>
      <p:ext uri="{BB962C8B-B14F-4D97-AF65-F5344CB8AC3E}">
        <p14:creationId xmlns:p14="http://schemas.microsoft.com/office/powerpoint/2010/main" val="3023652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38</a:t>
            </a:fld>
            <a:endParaRPr lang="en-US"/>
          </a:p>
        </p:txBody>
      </p:sp>
    </p:spTree>
    <p:extLst>
      <p:ext uri="{BB962C8B-B14F-4D97-AF65-F5344CB8AC3E}">
        <p14:creationId xmlns:p14="http://schemas.microsoft.com/office/powerpoint/2010/main" val="1324469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44</a:t>
            </a:fld>
            <a:endParaRPr lang="en-US"/>
          </a:p>
        </p:txBody>
      </p:sp>
    </p:spTree>
    <p:extLst>
      <p:ext uri="{BB962C8B-B14F-4D97-AF65-F5344CB8AC3E}">
        <p14:creationId xmlns:p14="http://schemas.microsoft.com/office/powerpoint/2010/main" val="2311488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49</a:t>
            </a:fld>
            <a:endParaRPr lang="en-US"/>
          </a:p>
        </p:txBody>
      </p:sp>
    </p:spTree>
    <p:extLst>
      <p:ext uri="{BB962C8B-B14F-4D97-AF65-F5344CB8AC3E}">
        <p14:creationId xmlns:p14="http://schemas.microsoft.com/office/powerpoint/2010/main" val="2560694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Jan.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Jan. 2021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Jan.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Jan. 2021</a:t>
            </a:r>
            <a:endParaRPr lang="en-GB"/>
          </a:p>
        </p:txBody>
      </p:sp>
      <p:sp>
        <p:nvSpPr>
          <p:cNvPr id="6" name="Footer Placeholder 5"/>
          <p:cNvSpPr>
            <a:spLocks noGrp="1"/>
          </p:cNvSpPr>
          <p:nvPr>
            <p:ph type="ftr" idx="11"/>
          </p:nvPr>
        </p:nvSpPr>
        <p:spPr/>
        <p:txBody>
          <a:bodyPr/>
          <a:lstStyle>
            <a:lvl1pPr>
              <a:defRPr/>
            </a:lvl1pPr>
          </a:lstStyle>
          <a:p>
            <a:r>
              <a:rPr lang="en-GB"/>
              <a:t>Jonathan Segev, Intel corporation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Jan. 2021</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Jan. 2021</a:t>
            </a:r>
            <a:endParaRPr lang="en-GB"/>
          </a:p>
        </p:txBody>
      </p:sp>
      <p:sp>
        <p:nvSpPr>
          <p:cNvPr id="4" name="Footer Placeholder 3"/>
          <p:cNvSpPr>
            <a:spLocks noGrp="1"/>
          </p:cNvSpPr>
          <p:nvPr>
            <p:ph type="ftr" idx="11"/>
          </p:nvPr>
        </p:nvSpPr>
        <p:spPr/>
        <p:txBody>
          <a:bodyPr/>
          <a:lstStyle>
            <a:lvl1pPr>
              <a:defRPr/>
            </a:lvl1pPr>
          </a:lstStyle>
          <a:p>
            <a:r>
              <a:rPr lang="en-GB"/>
              <a:t>Jonathan Segev, Intel corporation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Jan. 2021</a:t>
            </a:r>
            <a:endParaRPr lang="en-GB"/>
          </a:p>
        </p:txBody>
      </p:sp>
      <p:sp>
        <p:nvSpPr>
          <p:cNvPr id="3" name="Footer Placeholder 2"/>
          <p:cNvSpPr>
            <a:spLocks noGrp="1"/>
          </p:cNvSpPr>
          <p:nvPr>
            <p:ph type="ftr" idx="11"/>
          </p:nvPr>
        </p:nvSpPr>
        <p:spPr/>
        <p:txBody>
          <a:bodyPr/>
          <a:lstStyle>
            <a:lvl1pPr>
              <a:defRPr/>
            </a:lvl1pPr>
          </a:lstStyle>
          <a:p>
            <a:r>
              <a:rPr lang="en-GB"/>
              <a:t>Jonathan Segev, Intel corporation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Jan.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Jan.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Jan. 2021</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802.11-20/1570r21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2.xml"/><Relationship Id="rId4" Type="http://schemas.openxmlformats.org/officeDocument/2006/relationships/hyperlink" Target="http://standards.ieee.org/about/sasb/patcom/materials.htm" TargetMode="Externa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andards.ieee.org/faqs/affiliation.html" TargetMode="External"/><Relationship Id="rId7" Type="http://schemas.openxmlformats.org/officeDocument/2006/relationships/hyperlink" Target="http://standards.ieee.org/board/pat/faq.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ylaws/sect6-7.html#loa" TargetMode="External"/><Relationship Id="rId5" Type="http://schemas.openxmlformats.org/officeDocument/2006/relationships/hyperlink" Target="http://standards.ieee.org/board/pat/pat-slideset.ppt" TargetMode="External"/><Relationship Id="rId4" Type="http://schemas.openxmlformats.org/officeDocument/2006/relationships/hyperlink" Target="http://standards.ieee.org/resources/antitrust-guidelines.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ieee802.org/11/Rules/rules.shtml" TargetMode="External"/><Relationship Id="rId3" Type="http://schemas.openxmlformats.org/officeDocument/2006/relationships/hyperlink" Target="https://mentor.ieee.org/802-ec/dcn/17/ec-17-0090-22-0PNP-ieee-802-lmsc-operations-manual.pdf" TargetMode="External"/><Relationship Id="rId7" Type="http://schemas.openxmlformats.org/officeDocument/2006/relationships/hyperlink" Target="https://mentor.ieee.org/802-ec/dcn/16/ec-16-0180-05-00EC-ieee-802-participation-slide.pptx" TargetMode="External"/><Relationship Id="rId2" Type="http://schemas.openxmlformats.org/officeDocument/2006/relationships/hyperlink" Target="http://standards.ieee.org/board/aud/LMSC.pdf" TargetMode="External"/><Relationship Id="rId1" Type="http://schemas.openxmlformats.org/officeDocument/2006/relationships/slideLayout" Target="../slideLayouts/slideLayout2.xml"/><Relationship Id="rId6" Type="http://schemas.openxmlformats.org/officeDocument/2006/relationships/hyperlink" Target="https://mentor.ieee.org/802-ec/dcn/17/ec-17-0120-27-0PNP-ieee-802-lmsc-chairs-guidelines.pdf" TargetMode="External"/><Relationship Id="rId5" Type="http://schemas.openxmlformats.org/officeDocument/2006/relationships/hyperlink" Target="http://grouper.ieee.org/groups/802/PNP/approved/IEEE_802_LMSC_OM_approved_120725.pdf" TargetMode="External"/><Relationship Id="rId10" Type="http://schemas.openxmlformats.org/officeDocument/2006/relationships/hyperlink" Target="https://mentor.ieee.org/802.11/dcn/14/11-14-0629-22-0000-802-11-operations-manual.docx" TargetMode="External"/><Relationship Id="rId4" Type="http://schemas.openxmlformats.org/officeDocument/2006/relationships/hyperlink" Target="http://www.ieee802.org/PNP/approved/IEEE_802_WG_PandP_v19.pdf" TargetMode="External"/><Relationship Id="rId9" Type="http://schemas.openxmlformats.org/officeDocument/2006/relationships/hyperlink" Target="http://www.ieee802.org/devdocs.s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mentor.ieee.org/802.11/dcn/20/11-20-1654-01-00az-proposed-resolutions-to-a-few-11az-lb249-cids.doc"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mentor.ieee.org/802.11/dcn/20/11-20-1683-03-00az-lb249-cr-for-various-comments-by-tgaz.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mentor.ieee.org/802.11/dcn/20/11-20-1684-03-00az-comment-resolution-lb249-cid-3772.docx"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mentor.ieee.org/802.11/dcn/20/11-20-1687-03-00az-lb249-some-dmg-cids-part-iii.docx"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mentor.ieee.org/802.11/dcn/20/11-20-1717-01-00az-more-passive-tb-ranging-cid-resolutions.doc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mentor.ieee.org/802.11/dcn/20/11-20-1718-01-00az-comment-resolution-lb249-additional-phy-cids.docx"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mentor.ieee.org/802.11/dcn/20/11-20-1745-00-00az-resolution-for-14-editorial-cids.xlsx"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hyperlink" Target="https://imat.ieee.org/" TargetMode="External"/><Relationship Id="rId1" Type="http://schemas.openxmlformats.org/officeDocument/2006/relationships/slideLayout" Target="../slideLayouts/slideLayout2.xml"/><Relationship Id="rId5" Type="http://schemas.openxmlformats.org/officeDocument/2006/relationships/hyperlink" Target="http://grouper.ieee.org/groups/802/11/" TargetMode="External"/><Relationship Id="rId4" Type="http://schemas.openxmlformats.org/officeDocument/2006/relationships/hyperlink" Target="https://mentor.ieee.org/802.11/documents"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TGaz</a:t>
            </a:r>
            <a:r>
              <a:rPr lang="en-US" altLang="en-US" dirty="0"/>
              <a:t> Next Generation Positioning </a:t>
            </a:r>
            <a:br>
              <a:rPr lang="en-US" altLang="en-US" dirty="0"/>
            </a:br>
            <a:r>
              <a:rPr lang="en-US" altLang="en-US" dirty="0"/>
              <a:t>Nov. Electronic Meeting and Following Telecons Agenda</a:t>
            </a:r>
            <a:endParaRPr lang="en-GB" dirty="0"/>
          </a:p>
        </p:txBody>
      </p:sp>
      <p:sp>
        <p:nvSpPr>
          <p:cNvPr id="3074" name="Rectangle 2"/>
          <p:cNvSpPr>
            <a:spLocks noGrp="1" noChangeArrowheads="1"/>
          </p:cNvSpPr>
          <p:nvPr>
            <p:ph type="subTitle" idx="1"/>
          </p:nvPr>
        </p:nvSpPr>
        <p:spPr>
          <a:xfrm>
            <a:off x="1828800" y="1731664"/>
            <a:ext cx="8534400" cy="476250"/>
          </a:xfrm>
          <a:ln/>
        </p:spPr>
        <p:txBody>
          <a:body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2020-01-05</a:t>
            </a:r>
          </a:p>
        </p:txBody>
      </p:sp>
      <p:sp>
        <p:nvSpPr>
          <p:cNvPr id="6" name="Date Placeholder 3"/>
          <p:cNvSpPr>
            <a:spLocks noGrp="1"/>
          </p:cNvSpPr>
          <p:nvPr>
            <p:ph type="dt" idx="10"/>
          </p:nvPr>
        </p:nvSpPr>
        <p:spPr/>
        <p:txBody>
          <a:bodyPr/>
          <a:lstStyle/>
          <a:p>
            <a:r>
              <a:rPr lang="en-US"/>
              <a:t>Jan. 2021</a:t>
            </a:r>
            <a:endParaRPr lang="en-GB" dirty="0"/>
          </a:p>
        </p:txBody>
      </p:sp>
      <p:sp>
        <p:nvSpPr>
          <p:cNvPr id="7" name="Footer Placeholder 4"/>
          <p:cNvSpPr>
            <a:spLocks noGrp="1"/>
          </p:cNvSpPr>
          <p:nvPr>
            <p:ph type="ftr" idx="11"/>
          </p:nvPr>
        </p:nvSpPr>
        <p:spPr/>
        <p:txBody>
          <a:bodyPr/>
          <a:lstStyle/>
          <a:p>
            <a:r>
              <a:rPr lang="en-GB"/>
              <a:t>Jonathan Segev, Intel corporation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430902998"/>
              </p:ext>
            </p:extLst>
          </p:nvPr>
        </p:nvGraphicFramePr>
        <p:xfrm>
          <a:off x="993775" y="2394277"/>
          <a:ext cx="10542588" cy="2470150"/>
        </p:xfrm>
        <a:graphic>
          <a:graphicData uri="http://schemas.openxmlformats.org/presentationml/2006/ole">
            <mc:AlternateContent xmlns:mc="http://schemas.openxmlformats.org/markup-compatibility/2006">
              <mc:Choice xmlns:v="urn:schemas-microsoft-com:vml" Requires="v">
                <p:oleObj spid="_x0000_s3617" name="Document" r:id="rId4" imgW="10822609" imgH="2534496" progId="Word.Document.8">
                  <p:embed/>
                </p:oleObj>
              </mc:Choice>
              <mc:Fallback>
                <p:oleObj name="Document" r:id="rId4" imgW="10822609" imgH="2534496" progId="Word.Document.8">
                  <p:embed/>
                  <p:pic>
                    <p:nvPicPr>
                      <p:cNvPr id="0" name="Picture 3"/>
                      <p:cNvPicPr>
                        <a:picLocks noChangeAspect="1" noChangeArrowheads="1"/>
                      </p:cNvPicPr>
                      <p:nvPr/>
                    </p:nvPicPr>
                    <p:blipFill>
                      <a:blip r:embed="rId5"/>
                      <a:srcRect/>
                      <a:stretch>
                        <a:fillRect/>
                      </a:stretch>
                    </p:blipFill>
                    <p:spPr bwMode="auto">
                      <a:xfrm>
                        <a:off x="993775" y="2394277"/>
                        <a:ext cx="10542588" cy="2470150"/>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p:txBody>
          <a:bodyPr/>
          <a:lstStyle/>
          <a:p>
            <a:pPr>
              <a:lnSpc>
                <a:spcPct val="80000"/>
              </a:lnSpc>
            </a:pPr>
            <a:endParaRPr lang="en-US" altLang="en-US" sz="700" u="sng" dirty="0">
              <a:solidFill>
                <a:srgbClr val="FF0000"/>
              </a:solidFill>
            </a:endParaRP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2"/>
              </a:rPr>
              <a:t>http://standards.ieee.org/develop/policies/bylaws/sect6-7.html#6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marL="914400" lvl="2" indent="0">
              <a:lnSpc>
                <a:spcPct val="90000"/>
              </a:lnSpc>
              <a:buSzPct val="150000"/>
            </a:pP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3"/>
              </a:rPr>
              <a:t>http://standards.ieee.org/develop/policies/opman/sect6.html#6.3</a:t>
            </a:r>
            <a:r>
              <a:rPr lang="en-US" altLang="en-US" sz="1600" b="1" dirty="0">
                <a:solidFill>
                  <a:schemeClr val="tx1"/>
                </a:solidFill>
                <a:latin typeface="Calibri" panose="020F0502020204030204" pitchFamily="34" charset="0"/>
                <a:cs typeface="Calibri" panose="020F0502020204030204" pitchFamily="34" charset="0"/>
              </a:rPr>
              <a:t>) </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4"/>
              </a:rPr>
              <a:t>http://standards.ieee.org/about/sasb/patcom/materials.htm</a:t>
            </a:r>
            <a:r>
              <a:rPr lang="en-US" altLang="en-US" b="1" i="1" dirty="0">
                <a:solidFill>
                  <a:schemeClr val="tx1"/>
                </a:solidFill>
                <a:latin typeface="Calibri" panose="020F0502020204030204" pitchFamily="34" charset="0"/>
                <a:cs typeface="Calibri" panose="020F0502020204030204" pitchFamily="34" charset="0"/>
              </a:rPr>
              <a:t> </a:t>
            </a: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a:t>
            </a:r>
            <a:r>
              <a:rPr lang="en-US" altLang="en-US" sz="2800" b="1" dirty="0">
                <a:solidFill>
                  <a:schemeClr val="tx1"/>
                </a:solidFill>
                <a:latin typeface="Calibri" panose="020F0502020204030204" pitchFamily="34" charset="0"/>
                <a:cs typeface="Calibri" panose="020F0502020204030204" pitchFamily="34" charset="0"/>
              </a:rPr>
              <a:t>If you have questions, contact the IEEE-SA Standards Board Patent Committee Administrator at patcom@ieee.org</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7" name="Text Box 7">
            <a:extLst>
              <a:ext uri="{FF2B5EF4-FFF2-40B4-BE49-F238E27FC236}">
                <a16:creationId xmlns:a16="http://schemas.microsoft.com/office/drawing/2014/main" id="{2BD2B973-A9A5-4E5A-BD4B-E53956EE2E16}"/>
              </a:ext>
            </a:extLst>
          </p:cNvPr>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162155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A48E-237D-4C92-AA0D-1DE883DF136E}"/>
              </a:ext>
            </a:extLst>
          </p:cNvPr>
          <p:cNvSpPr>
            <a:spLocks noGrp="1"/>
          </p:cNvSpPr>
          <p:nvPr>
            <p:ph type="title"/>
          </p:nvPr>
        </p:nvSpPr>
        <p:spPr/>
        <p:txBody>
          <a:bodyPr/>
          <a:lstStyle/>
          <a:p>
            <a:r>
              <a:rPr lang="en-US" dirty="0"/>
              <a:t>11-20-1863</a:t>
            </a:r>
          </a:p>
        </p:txBody>
      </p:sp>
      <p:sp>
        <p:nvSpPr>
          <p:cNvPr id="3" name="Content Placeholder 2">
            <a:extLst>
              <a:ext uri="{FF2B5EF4-FFF2-40B4-BE49-F238E27FC236}">
                <a16:creationId xmlns:a16="http://schemas.microsoft.com/office/drawing/2014/main" id="{C621D665-9EF7-4964-826D-2FD23DD2D8EA}"/>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1C0D4B56-A49B-43BE-BC90-EC024F17024C}"/>
              </a:ext>
            </a:extLst>
          </p:cNvPr>
          <p:cNvSpPr>
            <a:spLocks noGrp="1"/>
          </p:cNvSpPr>
          <p:nvPr>
            <p:ph type="sldNum" idx="12"/>
          </p:nvPr>
        </p:nvSpPr>
        <p:spPr/>
        <p:txBody>
          <a:bodyPr/>
          <a:lstStyle/>
          <a:p>
            <a:r>
              <a:rPr lang="en-GB"/>
              <a:t>Slide </a:t>
            </a:r>
            <a:fld id="{440F5867-744E-4AA6-B0ED-4C44D2DFBB7B}" type="slidenum">
              <a:rPr lang="en-GB" smtClean="0"/>
              <a:pPr/>
              <a:t>100</a:t>
            </a:fld>
            <a:endParaRPr lang="en-GB" dirty="0"/>
          </a:p>
        </p:txBody>
      </p:sp>
      <p:sp>
        <p:nvSpPr>
          <p:cNvPr id="5" name="Footer Placeholder 4">
            <a:extLst>
              <a:ext uri="{FF2B5EF4-FFF2-40B4-BE49-F238E27FC236}">
                <a16:creationId xmlns:a16="http://schemas.microsoft.com/office/drawing/2014/main" id="{F20238AF-05B7-44B5-97E7-2A8778C12D6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F2E648A-1C5F-4D4C-85B9-27B441FD5531}"/>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41882016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B4CD5-5A1A-4A70-A523-148C10E22C6F}"/>
              </a:ext>
            </a:extLst>
          </p:cNvPr>
          <p:cNvSpPr>
            <a:spLocks noGrp="1"/>
          </p:cNvSpPr>
          <p:nvPr>
            <p:ph type="title"/>
          </p:nvPr>
        </p:nvSpPr>
        <p:spPr>
          <a:xfrm>
            <a:off x="914401" y="685801"/>
            <a:ext cx="10361084" cy="301623"/>
          </a:xfrm>
        </p:spPr>
        <p:txBody>
          <a:bodyPr/>
          <a:lstStyle/>
          <a:p>
            <a:r>
              <a:rPr lang="en-US" dirty="0"/>
              <a:t>Submission 11-20-1863</a:t>
            </a:r>
          </a:p>
        </p:txBody>
      </p:sp>
      <p:sp>
        <p:nvSpPr>
          <p:cNvPr id="4" name="Slide Number Placeholder 3">
            <a:extLst>
              <a:ext uri="{FF2B5EF4-FFF2-40B4-BE49-F238E27FC236}">
                <a16:creationId xmlns:a16="http://schemas.microsoft.com/office/drawing/2014/main" id="{EDE3F191-8C89-4156-AE7B-14E12184FC69}"/>
              </a:ext>
            </a:extLst>
          </p:cNvPr>
          <p:cNvSpPr>
            <a:spLocks noGrp="1"/>
          </p:cNvSpPr>
          <p:nvPr>
            <p:ph type="sldNum" idx="12"/>
          </p:nvPr>
        </p:nvSpPr>
        <p:spPr/>
        <p:txBody>
          <a:bodyPr/>
          <a:lstStyle/>
          <a:p>
            <a:r>
              <a:rPr lang="en-GB"/>
              <a:t>Slide </a:t>
            </a:r>
            <a:fld id="{440F5867-744E-4AA6-B0ED-4C44D2DFBB7B}" type="slidenum">
              <a:rPr lang="en-GB" smtClean="0"/>
              <a:pPr/>
              <a:t>101</a:t>
            </a:fld>
            <a:endParaRPr lang="en-GB" dirty="0"/>
          </a:p>
        </p:txBody>
      </p:sp>
      <p:sp>
        <p:nvSpPr>
          <p:cNvPr id="5" name="Footer Placeholder 4">
            <a:extLst>
              <a:ext uri="{FF2B5EF4-FFF2-40B4-BE49-F238E27FC236}">
                <a16:creationId xmlns:a16="http://schemas.microsoft.com/office/drawing/2014/main" id="{92C9A768-F091-4F93-BA84-AE88F9087407}"/>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B589F09-864E-4B14-8C4B-E4019EC0A50A}"/>
              </a:ext>
            </a:extLst>
          </p:cNvPr>
          <p:cNvSpPr>
            <a:spLocks noGrp="1"/>
          </p:cNvSpPr>
          <p:nvPr>
            <p:ph type="dt" idx="15"/>
          </p:nvPr>
        </p:nvSpPr>
        <p:spPr/>
        <p:txBody>
          <a:bodyPr/>
          <a:lstStyle/>
          <a:p>
            <a:r>
              <a:rPr lang="en-US"/>
              <a:t>Jan. 2021</a:t>
            </a:r>
            <a:endParaRPr lang="en-GB" dirty="0"/>
          </a:p>
        </p:txBody>
      </p:sp>
      <p:sp>
        <p:nvSpPr>
          <p:cNvPr id="11" name="Content Placeholder 2">
            <a:extLst>
              <a:ext uri="{FF2B5EF4-FFF2-40B4-BE49-F238E27FC236}">
                <a16:creationId xmlns:a16="http://schemas.microsoft.com/office/drawing/2014/main" id="{9AE2E007-B556-4517-AF1F-5EFF53D7021A}"/>
              </a:ext>
            </a:extLst>
          </p:cNvPr>
          <p:cNvSpPr>
            <a:spLocks noGrp="1"/>
          </p:cNvSpPr>
          <p:nvPr>
            <p:ph idx="1"/>
          </p:nvPr>
        </p:nvSpPr>
        <p:spPr>
          <a:xfrm>
            <a:off x="228600" y="1219200"/>
            <a:ext cx="11700047" cy="4038600"/>
          </a:xfrm>
        </p:spPr>
        <p:txBody>
          <a:bodyPr/>
          <a:lstStyle/>
          <a:p>
            <a:r>
              <a:rPr lang="en-US" sz="2800" dirty="0" err="1"/>
              <a:t>Strawpoll</a:t>
            </a:r>
            <a:endParaRPr lang="en-US" sz="2800" dirty="0"/>
          </a:p>
          <a:p>
            <a:r>
              <a:rPr lang="en-US" sz="2000" dirty="0"/>
              <a:t>Do you agree to replace the existing 802.11az secure LTF design parameters with the following changes</a:t>
            </a:r>
          </a:p>
          <a:p>
            <a:pPr lvl="1"/>
            <a:r>
              <a:rPr lang="en-US" sz="2000" dirty="0"/>
              <a:t>Using secure pseudo random 64QAM modulation</a:t>
            </a:r>
          </a:p>
          <a:p>
            <a:pPr lvl="2"/>
            <a:r>
              <a:rPr lang="en-US" sz="1800" b="1" dirty="0"/>
              <a:t>Security LTF value is pseudo randomized per tone and per OFDM symbol and is the same across all streams</a:t>
            </a:r>
          </a:p>
          <a:p>
            <a:pPr lvl="1"/>
            <a:r>
              <a:rPr lang="en-US" sz="2000" dirty="0"/>
              <a:t>Using AES-128 Counter (CTR) Mode as a pseudo random bit generator for the sounding NDP sequence</a:t>
            </a:r>
          </a:p>
          <a:p>
            <a:pPr lvl="2"/>
            <a:r>
              <a:rPr lang="en-US" sz="1800" b="1" dirty="0"/>
              <a:t>A 256-bit sequence from KDF is used to initialize AES128-CTR by using the first 128 bits as the Key and second 128 bits as IV, at the beginning of the NDP</a:t>
            </a:r>
          </a:p>
          <a:p>
            <a:pPr lvl="1"/>
            <a:r>
              <a:rPr lang="en-US" sz="2000" dirty="0"/>
              <a:t>Using per-stream phase rotation which is updated every secure LTF Repetition</a:t>
            </a:r>
          </a:p>
          <a:p>
            <a:pPr lvl="2"/>
            <a:r>
              <a:rPr lang="en-US" sz="1800" b="1" dirty="0"/>
              <a:t>Per-stream phase rotation angles are the same for all the tones and all the LTFs in one repetition </a:t>
            </a:r>
          </a:p>
          <a:p>
            <a:pPr lvl="2"/>
            <a:r>
              <a:rPr lang="en-US" sz="1800" b="1" dirty="0"/>
              <a:t>Pseudo random phase rotation is generated at the beginning of the NDP using bits from the AES-128 Counter Mode</a:t>
            </a:r>
          </a:p>
          <a:p>
            <a:pPr lvl="2"/>
            <a:r>
              <a:rPr lang="en-US" sz="1800" b="1" dirty="0"/>
              <a:t>An additional deterministic per-stream phase rotation is applied in each Repetition</a:t>
            </a:r>
          </a:p>
          <a:p>
            <a:pPr marL="228600" lvl="2"/>
            <a:endParaRPr lang="en-US" b="1" dirty="0"/>
          </a:p>
          <a:p>
            <a:pPr marL="228600" lvl="2"/>
            <a:r>
              <a:rPr lang="en-US" sz="1800" b="1" dirty="0"/>
              <a:t>Results (Y/N/A): </a:t>
            </a:r>
            <a:r>
              <a:rPr lang="en-US" sz="1800" dirty="0"/>
              <a:t>50/1/5 </a:t>
            </a:r>
          </a:p>
          <a:p>
            <a:pPr lvl="2"/>
            <a:endParaRPr lang="en-US" sz="1800" b="1" dirty="0"/>
          </a:p>
          <a:p>
            <a:endParaRPr lang="en-US" sz="2000" dirty="0"/>
          </a:p>
        </p:txBody>
      </p:sp>
    </p:spTree>
    <p:extLst>
      <p:ext uri="{BB962C8B-B14F-4D97-AF65-F5344CB8AC3E}">
        <p14:creationId xmlns:p14="http://schemas.microsoft.com/office/powerpoint/2010/main" val="59972963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19F3-0603-4753-855D-603ADC444BA4}"/>
              </a:ext>
            </a:extLst>
          </p:cNvPr>
          <p:cNvSpPr>
            <a:spLocks noGrp="1"/>
          </p:cNvSpPr>
          <p:nvPr>
            <p:ph type="title"/>
          </p:nvPr>
        </p:nvSpPr>
        <p:spPr/>
        <p:txBody>
          <a:bodyPr/>
          <a:lstStyle/>
          <a:p>
            <a:r>
              <a:rPr lang="en-US" dirty="0"/>
              <a:t>Submission pipeline</a:t>
            </a:r>
          </a:p>
        </p:txBody>
      </p:sp>
      <p:sp>
        <p:nvSpPr>
          <p:cNvPr id="4" name="Slide Number Placeholder 3">
            <a:extLst>
              <a:ext uri="{FF2B5EF4-FFF2-40B4-BE49-F238E27FC236}">
                <a16:creationId xmlns:a16="http://schemas.microsoft.com/office/drawing/2014/main" id="{773B6F0F-11AC-47E2-BB63-2ADAC95D7919}"/>
              </a:ext>
            </a:extLst>
          </p:cNvPr>
          <p:cNvSpPr>
            <a:spLocks noGrp="1"/>
          </p:cNvSpPr>
          <p:nvPr>
            <p:ph type="sldNum" idx="12"/>
          </p:nvPr>
        </p:nvSpPr>
        <p:spPr/>
        <p:txBody>
          <a:bodyPr/>
          <a:lstStyle/>
          <a:p>
            <a:r>
              <a:rPr lang="en-GB"/>
              <a:t>Slide </a:t>
            </a:r>
            <a:fld id="{440F5867-744E-4AA6-B0ED-4C44D2DFBB7B}" type="slidenum">
              <a:rPr lang="en-GB" smtClean="0"/>
              <a:pPr/>
              <a:t>102</a:t>
            </a:fld>
            <a:endParaRPr lang="en-GB" dirty="0"/>
          </a:p>
        </p:txBody>
      </p:sp>
      <p:sp>
        <p:nvSpPr>
          <p:cNvPr id="5" name="Footer Placeholder 4">
            <a:extLst>
              <a:ext uri="{FF2B5EF4-FFF2-40B4-BE49-F238E27FC236}">
                <a16:creationId xmlns:a16="http://schemas.microsoft.com/office/drawing/2014/main" id="{712F923E-5EEB-4B0A-8C9A-C88945BEE8D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825FFDC-4667-4FE5-BAE3-44874175FC1C}"/>
              </a:ext>
            </a:extLst>
          </p:cNvPr>
          <p:cNvSpPr>
            <a:spLocks noGrp="1"/>
          </p:cNvSpPr>
          <p:nvPr>
            <p:ph type="dt" idx="15"/>
          </p:nvPr>
        </p:nvSpPr>
        <p:spPr/>
        <p:txBody>
          <a:bodyPr/>
          <a:lstStyle/>
          <a:p>
            <a:r>
              <a:rPr lang="en-US"/>
              <a:t>Jan. 2021</a:t>
            </a:r>
            <a:endParaRPr lang="en-GB" dirty="0"/>
          </a:p>
        </p:txBody>
      </p:sp>
      <p:graphicFrame>
        <p:nvGraphicFramePr>
          <p:cNvPr id="7" name="Content Placeholder 6">
            <a:extLst>
              <a:ext uri="{FF2B5EF4-FFF2-40B4-BE49-F238E27FC236}">
                <a16:creationId xmlns:a16="http://schemas.microsoft.com/office/drawing/2014/main" id="{FDE9F0CE-36C0-4C10-988C-F939D3B827FB}"/>
              </a:ext>
            </a:extLst>
          </p:cNvPr>
          <p:cNvGraphicFramePr>
            <a:graphicFrameLocks/>
          </p:cNvGraphicFramePr>
          <p:nvPr>
            <p:extLst>
              <p:ext uri="{D42A27DB-BD31-4B8C-83A1-F6EECF244321}">
                <p14:modId xmlns:p14="http://schemas.microsoft.com/office/powerpoint/2010/main" val="1125183268"/>
              </p:ext>
            </p:extLst>
          </p:nvPr>
        </p:nvGraphicFramePr>
        <p:xfrm>
          <a:off x="442315" y="1628800"/>
          <a:ext cx="11305256" cy="1859184"/>
        </p:xfrm>
        <a:graphic>
          <a:graphicData uri="http://schemas.openxmlformats.org/drawingml/2006/table">
            <a:tbl>
              <a:tblPr firstRow="1" bandRow="1">
                <a:tableStyleId>{21E4AEA4-8DFA-4A89-87EB-49C32662AFE0}</a:tableStyleId>
              </a:tblPr>
              <a:tblGrid>
                <a:gridCol w="1319768">
                  <a:extLst>
                    <a:ext uri="{9D8B030D-6E8A-4147-A177-3AD203B41FA5}">
                      <a16:colId xmlns:a16="http://schemas.microsoft.com/office/drawing/2014/main" val="20000"/>
                    </a:ext>
                  </a:extLst>
                </a:gridCol>
                <a:gridCol w="2023389">
                  <a:extLst>
                    <a:ext uri="{9D8B030D-6E8A-4147-A177-3AD203B41FA5}">
                      <a16:colId xmlns:a16="http://schemas.microsoft.com/office/drawing/2014/main" val="20001"/>
                    </a:ext>
                  </a:extLst>
                </a:gridCol>
                <a:gridCol w="5225795">
                  <a:extLst>
                    <a:ext uri="{9D8B030D-6E8A-4147-A177-3AD203B41FA5}">
                      <a16:colId xmlns:a16="http://schemas.microsoft.com/office/drawing/2014/main" val="20002"/>
                    </a:ext>
                  </a:extLst>
                </a:gridCol>
                <a:gridCol w="2736304">
                  <a:extLst>
                    <a:ext uri="{9D8B030D-6E8A-4147-A177-3AD203B41FA5}">
                      <a16:colId xmlns:a16="http://schemas.microsoft.com/office/drawing/2014/main" val="20003"/>
                    </a:ext>
                  </a:extLst>
                </a:gridCol>
              </a:tblGrid>
              <a:tr h="279755">
                <a:tc>
                  <a:txBody>
                    <a:bodyPr/>
                    <a:lstStyle/>
                    <a:p>
                      <a:pPr algn="ctr"/>
                      <a:r>
                        <a:rPr lang="en-US" sz="1600" strike="noStrike" dirty="0"/>
                        <a:t>DCN</a:t>
                      </a:r>
                    </a:p>
                  </a:txBody>
                  <a:tcPr marR="36000" marT="45712" marB="45712"/>
                </a:tc>
                <a:tc>
                  <a:txBody>
                    <a:bodyPr/>
                    <a:lstStyle/>
                    <a:p>
                      <a:pPr algn="ctr"/>
                      <a:r>
                        <a:rPr lang="en-US" sz="1600" strike="noStrike" dirty="0">
                          <a:solidFill>
                            <a:schemeClr val="bg1"/>
                          </a:solidFill>
                        </a:rPr>
                        <a:t>Presenter</a:t>
                      </a:r>
                    </a:p>
                  </a:txBody>
                  <a:tcPr marR="36000" marT="45712" marB="45712"/>
                </a:tc>
                <a:tc>
                  <a:txBody>
                    <a:bodyPr/>
                    <a:lstStyle/>
                    <a:p>
                      <a:pPr algn="ctr"/>
                      <a:r>
                        <a:rPr lang="en-US" sz="1600" strike="noStrike" kern="1200" dirty="0">
                          <a:solidFill>
                            <a:schemeClr val="bg1"/>
                          </a:solidFill>
                          <a:latin typeface="+mn-lt"/>
                          <a:ea typeface="+mn-ea"/>
                          <a:cs typeface="+mn-cs"/>
                        </a:rPr>
                        <a:t>Title</a:t>
                      </a:r>
                    </a:p>
                  </a:txBody>
                  <a:tcPr marR="36000" marT="45712" marB="45712"/>
                </a:tc>
                <a:tc>
                  <a:txBody>
                    <a:bodyPr/>
                    <a:lstStyle/>
                    <a:p>
                      <a:pPr algn="ctr"/>
                      <a:r>
                        <a:rPr lang="en-US" sz="1600" strike="noStrike" dirty="0">
                          <a:solidFill>
                            <a:schemeClr val="bg1"/>
                          </a:solidFill>
                        </a:rPr>
                        <a:t>Time</a:t>
                      </a:r>
                    </a:p>
                  </a:txBody>
                  <a:tcPr marR="36000" marT="45712" marB="45712"/>
                </a:tc>
                <a:extLst>
                  <a:ext uri="{0D108BD9-81ED-4DB2-BD59-A6C34878D82A}">
                    <a16:rowId xmlns:a16="http://schemas.microsoft.com/office/drawing/2014/main" val="10000"/>
                  </a:ext>
                </a:extLst>
              </a:tr>
              <a:tr h="0">
                <a:tc>
                  <a:txBody>
                    <a:bodyPr/>
                    <a:lstStyle/>
                    <a:p>
                      <a:r>
                        <a:rPr lang="en-US" sz="1400" strike="sngStrike" dirty="0"/>
                        <a:t>11-20-1951</a:t>
                      </a:r>
                    </a:p>
                  </a:txBody>
                  <a:tcPr marT="45712" marB="45712"/>
                </a:tc>
                <a:tc>
                  <a:txBody>
                    <a:bodyPr/>
                    <a:lstStyle/>
                    <a:p>
                      <a:r>
                        <a:rPr lang="en-US" sz="1400" strike="sngStrike"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sngStrike" dirty="0"/>
                        <a:t>Discussion Frequency and Time Domain Attack</a:t>
                      </a:r>
                    </a:p>
                  </a:txBody>
                  <a:tcPr marT="45712" marB="45712"/>
                </a:tc>
                <a:tc>
                  <a:txBody>
                    <a:bodyPr/>
                    <a:lstStyle/>
                    <a:p>
                      <a:r>
                        <a:rPr lang="en-US" sz="1400" strike="sngStrike" dirty="0"/>
                        <a:t>Technical</a:t>
                      </a:r>
                    </a:p>
                  </a:txBody>
                  <a:tcPr marT="45712" marB="45712"/>
                </a:tc>
                <a:extLst>
                  <a:ext uri="{0D108BD9-81ED-4DB2-BD59-A6C34878D82A}">
                    <a16:rowId xmlns:a16="http://schemas.microsoft.com/office/drawing/2014/main" val="2201078079"/>
                  </a:ext>
                </a:extLst>
              </a:tr>
              <a:tr h="0">
                <a:tc>
                  <a:txBody>
                    <a:bodyPr/>
                    <a:lstStyle/>
                    <a:p>
                      <a:r>
                        <a:rPr lang="en-US" sz="1400" dirty="0"/>
                        <a:t>11-20-1956</a:t>
                      </a:r>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Ranging PHY Security</a:t>
                      </a:r>
                    </a:p>
                  </a:txBody>
                  <a:tcPr marT="45712" marB="45712"/>
                </a:tc>
                <a:tc>
                  <a:txBody>
                    <a:bodyPr/>
                    <a:lstStyle/>
                    <a:p>
                      <a:r>
                        <a:rPr lang="en-US" sz="1400" dirty="0"/>
                        <a:t>Technical  - follow up</a:t>
                      </a:r>
                    </a:p>
                  </a:txBody>
                  <a:tcPr marT="45712" marB="45712"/>
                </a:tc>
                <a:extLst>
                  <a:ext uri="{0D108BD9-81ED-4DB2-BD59-A6C34878D82A}">
                    <a16:rowId xmlns:a16="http://schemas.microsoft.com/office/drawing/2014/main" val="391814314"/>
                  </a:ext>
                </a:extLst>
              </a:tr>
              <a:tr h="0">
                <a:tc>
                  <a:txBody>
                    <a:bodyPr/>
                    <a:lstStyle/>
                    <a:p>
                      <a:r>
                        <a:rPr lang="en-US" sz="1400" strike="sngStrike" dirty="0"/>
                        <a:t>11-20-1863</a:t>
                      </a:r>
                    </a:p>
                  </a:txBody>
                  <a:tcPr marT="45712" marB="45712"/>
                </a:tc>
                <a:tc>
                  <a:txBody>
                    <a:bodyPr/>
                    <a:lstStyle/>
                    <a:p>
                      <a:r>
                        <a:rPr lang="en-US" sz="1400" strike="sngStrike" dirty="0"/>
                        <a:t>Steve Shellhammer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sngStrike" dirty="0"/>
                        <a:t>Secure LTF Additional Design details</a:t>
                      </a:r>
                    </a:p>
                  </a:txBody>
                  <a:tcPr marT="45712" marB="45712"/>
                </a:tc>
                <a:tc>
                  <a:txBody>
                    <a:bodyPr/>
                    <a:lstStyle/>
                    <a:p>
                      <a:r>
                        <a:rPr lang="en-US" sz="1400" strike="sngStrike" dirty="0"/>
                        <a:t>Technical</a:t>
                      </a:r>
                    </a:p>
                  </a:txBody>
                  <a:tcPr marT="45712" marB="45712"/>
                </a:tc>
                <a:extLst>
                  <a:ext uri="{0D108BD9-81ED-4DB2-BD59-A6C34878D82A}">
                    <a16:rowId xmlns:a16="http://schemas.microsoft.com/office/drawing/2014/main" val="89518697"/>
                  </a:ext>
                </a:extLst>
              </a:tr>
              <a:tr h="0">
                <a:tc>
                  <a:txBody>
                    <a:bodyPr/>
                    <a:lstStyle/>
                    <a:p>
                      <a:r>
                        <a:rPr lang="en-US" sz="1400" strike="sngStrike" dirty="0"/>
                        <a:t>11-20-1959</a:t>
                      </a:r>
                    </a:p>
                  </a:txBody>
                  <a:tcPr marT="45712" marB="45712"/>
                </a:tc>
                <a:tc>
                  <a:txBody>
                    <a:bodyPr/>
                    <a:lstStyle/>
                    <a:p>
                      <a:r>
                        <a:rPr lang="en-US" sz="1400" strike="sngStrike" dirty="0"/>
                        <a:t>Anuj Batra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sngStrike" dirty="0"/>
                        <a:t>Tx FD Window Design for Secure LTF</a:t>
                      </a:r>
                    </a:p>
                  </a:txBody>
                  <a:tcPr marT="45712" marB="45712"/>
                </a:tc>
                <a:tc>
                  <a:txBody>
                    <a:bodyPr/>
                    <a:lstStyle/>
                    <a:p>
                      <a:r>
                        <a:rPr lang="en-US" sz="1400" strike="sngStrike" dirty="0"/>
                        <a:t>Technical</a:t>
                      </a:r>
                    </a:p>
                  </a:txBody>
                  <a:tcPr marT="45712" marB="45712"/>
                </a:tc>
                <a:extLst>
                  <a:ext uri="{0D108BD9-81ED-4DB2-BD59-A6C34878D82A}">
                    <a16:rowId xmlns:a16="http://schemas.microsoft.com/office/drawing/2014/main" val="3179324736"/>
                  </a:ext>
                </a:extLst>
              </a:tr>
              <a:tr h="0">
                <a:tc>
                  <a:txBody>
                    <a:bodyPr/>
                    <a:lstStyle/>
                    <a:p>
                      <a:r>
                        <a:rPr lang="en-US" sz="1400" strike="noStrike" dirty="0"/>
                        <a:t>11-20-1972</a:t>
                      </a:r>
                    </a:p>
                  </a:txBody>
                  <a:tcPr marT="45712" marB="45712"/>
                </a:tc>
                <a:tc>
                  <a:txBody>
                    <a:bodyPr/>
                    <a:lstStyle/>
                    <a:p>
                      <a:r>
                        <a:rPr lang="en-US" sz="1400" strike="noStrike"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Versioning of PHY Security</a:t>
                      </a:r>
                    </a:p>
                  </a:txBody>
                  <a:tcPr marT="45712" marB="45712"/>
                </a:tc>
                <a:tc>
                  <a:txBody>
                    <a:bodyPr/>
                    <a:lstStyle/>
                    <a:p>
                      <a:r>
                        <a:rPr lang="en-US" sz="1400" strike="noStrike" dirty="0"/>
                        <a:t>Technical</a:t>
                      </a:r>
                    </a:p>
                  </a:txBody>
                  <a:tcPr marT="45712" marB="45712"/>
                </a:tc>
                <a:extLst>
                  <a:ext uri="{0D108BD9-81ED-4DB2-BD59-A6C34878D82A}">
                    <a16:rowId xmlns:a16="http://schemas.microsoft.com/office/drawing/2014/main" val="535704127"/>
                  </a:ext>
                </a:extLst>
              </a:tr>
            </a:tbl>
          </a:graphicData>
        </a:graphic>
      </p:graphicFrame>
    </p:spTree>
    <p:extLst>
      <p:ext uri="{BB962C8B-B14F-4D97-AF65-F5344CB8AC3E}">
        <p14:creationId xmlns:p14="http://schemas.microsoft.com/office/powerpoint/2010/main" val="32522679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4FE96-3E82-4B68-95BF-27DDD40E5558}"/>
              </a:ext>
            </a:extLst>
          </p:cNvPr>
          <p:cNvSpPr>
            <a:spLocks noGrp="1"/>
          </p:cNvSpPr>
          <p:nvPr>
            <p:ph type="title"/>
          </p:nvPr>
        </p:nvSpPr>
        <p:spPr>
          <a:xfrm>
            <a:off x="914401" y="685801"/>
            <a:ext cx="10361084" cy="619247"/>
          </a:xfrm>
        </p:spPr>
        <p:txBody>
          <a:bodyPr/>
          <a:lstStyle/>
          <a:p>
            <a:r>
              <a:rPr lang="en-US" dirty="0"/>
              <a:t>Scheduled telecon</a:t>
            </a:r>
          </a:p>
        </p:txBody>
      </p:sp>
      <p:sp>
        <p:nvSpPr>
          <p:cNvPr id="4" name="Slide Number Placeholder 3">
            <a:extLst>
              <a:ext uri="{FF2B5EF4-FFF2-40B4-BE49-F238E27FC236}">
                <a16:creationId xmlns:a16="http://schemas.microsoft.com/office/drawing/2014/main" id="{FCD878C6-E066-4855-BC15-B1C138CAD1E8}"/>
              </a:ext>
            </a:extLst>
          </p:cNvPr>
          <p:cNvSpPr>
            <a:spLocks noGrp="1"/>
          </p:cNvSpPr>
          <p:nvPr>
            <p:ph type="sldNum" idx="12"/>
          </p:nvPr>
        </p:nvSpPr>
        <p:spPr/>
        <p:txBody>
          <a:bodyPr/>
          <a:lstStyle/>
          <a:p>
            <a:r>
              <a:rPr lang="en-GB"/>
              <a:t>Slide </a:t>
            </a:r>
            <a:fld id="{440F5867-744E-4AA6-B0ED-4C44D2DFBB7B}" type="slidenum">
              <a:rPr lang="en-GB" smtClean="0"/>
              <a:pPr/>
              <a:t>103</a:t>
            </a:fld>
            <a:endParaRPr lang="en-GB" dirty="0"/>
          </a:p>
        </p:txBody>
      </p:sp>
      <p:sp>
        <p:nvSpPr>
          <p:cNvPr id="5" name="Footer Placeholder 4">
            <a:extLst>
              <a:ext uri="{FF2B5EF4-FFF2-40B4-BE49-F238E27FC236}">
                <a16:creationId xmlns:a16="http://schemas.microsoft.com/office/drawing/2014/main" id="{4B66CCA2-8619-4A7A-BA88-42EB0607373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B7FE87A-D562-4746-AAC0-6F5A22FD3043}"/>
              </a:ext>
            </a:extLst>
          </p:cNvPr>
          <p:cNvSpPr>
            <a:spLocks noGrp="1"/>
          </p:cNvSpPr>
          <p:nvPr>
            <p:ph type="dt" idx="15"/>
          </p:nvPr>
        </p:nvSpPr>
        <p:spPr/>
        <p:txBody>
          <a:bodyPr/>
          <a:lstStyle/>
          <a:p>
            <a:r>
              <a:rPr lang="en-US"/>
              <a:t>Jan. 2021</a:t>
            </a:r>
            <a:endParaRPr lang="en-GB" dirty="0"/>
          </a:p>
        </p:txBody>
      </p:sp>
      <p:sp>
        <p:nvSpPr>
          <p:cNvPr id="7" name="Content Placeholder 2">
            <a:extLst>
              <a:ext uri="{FF2B5EF4-FFF2-40B4-BE49-F238E27FC236}">
                <a16:creationId xmlns:a16="http://schemas.microsoft.com/office/drawing/2014/main" id="{80111053-A198-4622-8897-0EC404E1E768}"/>
              </a:ext>
            </a:extLst>
          </p:cNvPr>
          <p:cNvSpPr txBox="1">
            <a:spLocks/>
          </p:cNvSpPr>
          <p:nvPr/>
        </p:nvSpPr>
        <p:spPr bwMode="auto">
          <a:xfrm>
            <a:off x="929217" y="1649337"/>
            <a:ext cx="11014247" cy="4522862"/>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endParaRPr lang="en-US" altLang="en-US" sz="1600" b="0" kern="0" baseline="30000" dirty="0"/>
          </a:p>
          <a:p>
            <a:pPr marL="285750" indent="-285750">
              <a:buFont typeface="Arial" panose="020B0604020202020204" pitchFamily="34" charset="0"/>
              <a:buChar char="•"/>
            </a:pPr>
            <a:r>
              <a:rPr lang="en-US" altLang="en-US" sz="1600" b="0" kern="0" dirty="0"/>
              <a:t>Jan. 6</a:t>
            </a:r>
            <a:r>
              <a:rPr lang="en-US" altLang="en-US" sz="1600" b="0" kern="0" baseline="30000" dirty="0"/>
              <a:t>th</a:t>
            </a:r>
            <a:r>
              <a:rPr lang="en-US" altLang="en-US" sz="1600" b="0" kern="0" dirty="0"/>
              <a:t> 	 (Wed.),  	13:00 ET – 15:00 ET</a:t>
            </a:r>
          </a:p>
          <a:p>
            <a:pPr marL="285750" indent="-285750">
              <a:buFont typeface="Arial" panose="020B0604020202020204" pitchFamily="34" charset="0"/>
              <a:buChar char="•"/>
            </a:pPr>
            <a:endParaRPr lang="en-US" altLang="en-US" sz="1600" b="0" kern="0" baseline="30000" dirty="0"/>
          </a:p>
          <a:p>
            <a:pPr marL="0" indent="0"/>
            <a:endParaRPr lang="en-US" altLang="en-US" sz="1600" b="0" kern="0" dirty="0"/>
          </a:p>
        </p:txBody>
      </p:sp>
    </p:spTree>
    <p:extLst>
      <p:ext uri="{BB962C8B-B14F-4D97-AF65-F5344CB8AC3E}">
        <p14:creationId xmlns:p14="http://schemas.microsoft.com/office/powerpoint/2010/main" val="157332868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75562435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97085692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 Jan. 6</a:t>
            </a:r>
            <a:r>
              <a:rPr lang="en-US" altLang="en-US" baseline="30000" dirty="0">
                <a:solidFill>
                  <a:schemeClr val="tx2"/>
                </a:solidFill>
              </a:rPr>
              <a:t>th</a:t>
            </a:r>
            <a:r>
              <a:rPr lang="en-US" altLang="en-US" dirty="0">
                <a:solidFill>
                  <a:schemeClr val="tx2"/>
                </a:solidFill>
              </a:rPr>
              <a:t>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altLang="en-US" sz="1600" b="0" dirty="0"/>
              <a:t>Review agenda (5 min).</a:t>
            </a:r>
          </a:p>
          <a:p>
            <a:pPr algn="just">
              <a:spcBef>
                <a:spcPct val="20000"/>
              </a:spcBef>
              <a:buFontTx/>
              <a:buChar char="•"/>
            </a:pPr>
            <a:r>
              <a:rPr lang="en-US" altLang="en-US" sz="1600" b="0" dirty="0"/>
              <a:t>Review submissions:</a:t>
            </a:r>
          </a:p>
          <a:p>
            <a:pPr lvl="1" algn="just">
              <a:spcBef>
                <a:spcPct val="20000"/>
              </a:spcBef>
              <a:buFontTx/>
              <a:buChar char="•"/>
            </a:pPr>
            <a:r>
              <a:rPr lang="en-US" sz="1400" b="0" dirty="0"/>
              <a:t>11-20-1956 - </a:t>
            </a:r>
            <a:r>
              <a:rPr lang="en-US" sz="1400" dirty="0"/>
              <a:t>Ranging PHY Security (Erik Lindskog) – 35 min (follow up)</a:t>
            </a:r>
          </a:p>
          <a:p>
            <a:pPr lvl="1" algn="just">
              <a:spcBef>
                <a:spcPct val="20000"/>
              </a:spcBef>
              <a:buFontTx/>
              <a:buChar char="•"/>
            </a:pPr>
            <a:r>
              <a:rPr lang="en-US" sz="1400" dirty="0"/>
              <a:t>11-20-1972 - Versioning of PHY Security (Roy Want) – 45min</a:t>
            </a:r>
          </a:p>
          <a:p>
            <a:pPr lvl="1" algn="just">
              <a:spcBef>
                <a:spcPct val="20000"/>
              </a:spcBef>
              <a:buFontTx/>
              <a:buChar char="•"/>
            </a:pPr>
            <a:r>
              <a:rPr lang="en-US" sz="1400" dirty="0"/>
              <a:t>11-20-1959 - Tx FD Window Design for Secure LTF (Tianyu Wu) – as time permits</a:t>
            </a:r>
          </a:p>
          <a:p>
            <a:pPr algn="just">
              <a:spcBef>
                <a:spcPct val="20000"/>
              </a:spcBef>
              <a:buFontTx/>
              <a:buChar char="•"/>
            </a:pPr>
            <a:r>
              <a:rPr lang="en-US" sz="1600" b="0" dirty="0"/>
              <a:t>Review submission pipeline – 2min</a:t>
            </a:r>
          </a:p>
          <a:p>
            <a:pPr algn="just">
              <a:spcBef>
                <a:spcPct val="20000"/>
              </a:spcBef>
              <a:buFontTx/>
              <a:buChar char="•"/>
            </a:pPr>
            <a:r>
              <a:rPr lang="en-US" sz="1600" b="0" dirty="0"/>
              <a:t>Telecons reminder– 3min</a:t>
            </a:r>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76243109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14368-44F0-42D8-B606-4E89675B3063}"/>
              </a:ext>
            </a:extLst>
          </p:cNvPr>
          <p:cNvSpPr>
            <a:spLocks noGrp="1"/>
          </p:cNvSpPr>
          <p:nvPr>
            <p:ph type="title"/>
          </p:nvPr>
        </p:nvSpPr>
        <p:spPr/>
        <p:txBody>
          <a:bodyPr/>
          <a:lstStyle/>
          <a:p>
            <a:r>
              <a:rPr lang="en-US" dirty="0"/>
              <a:t>Submission 11-20-1956 </a:t>
            </a:r>
          </a:p>
        </p:txBody>
      </p:sp>
      <p:sp>
        <p:nvSpPr>
          <p:cNvPr id="3" name="Content Placeholder 2">
            <a:extLst>
              <a:ext uri="{FF2B5EF4-FFF2-40B4-BE49-F238E27FC236}">
                <a16:creationId xmlns:a16="http://schemas.microsoft.com/office/drawing/2014/main" id="{51D49EB2-28DD-42A1-8971-F7EB9BE2EF42}"/>
              </a:ext>
            </a:extLst>
          </p:cNvPr>
          <p:cNvSpPr>
            <a:spLocks noGrp="1"/>
          </p:cNvSpPr>
          <p:nvPr>
            <p:ph idx="1"/>
          </p:nvPr>
        </p:nvSpPr>
        <p:spPr/>
        <p:txBody>
          <a:bodyPr/>
          <a:lstStyle/>
          <a:p>
            <a:r>
              <a:rPr lang="en-US" dirty="0" err="1"/>
              <a:t>Strawpoll</a:t>
            </a:r>
            <a:endParaRPr lang="en-US" dirty="0"/>
          </a:p>
          <a:p>
            <a:r>
              <a:rPr lang="en-US" dirty="0"/>
              <a:t>Do you support adding mechanism to negotiate and feed back both TOA and PSTOA?</a:t>
            </a:r>
          </a:p>
          <a:p>
            <a:endParaRPr lang="en-US" dirty="0"/>
          </a:p>
          <a:p>
            <a:r>
              <a:rPr lang="en-US" dirty="0"/>
              <a:t>Results(Y/N/A): 6/31/7</a:t>
            </a:r>
          </a:p>
          <a:p>
            <a:endParaRPr lang="en-US" dirty="0"/>
          </a:p>
        </p:txBody>
      </p:sp>
      <p:sp>
        <p:nvSpPr>
          <p:cNvPr id="4" name="Slide Number Placeholder 3">
            <a:extLst>
              <a:ext uri="{FF2B5EF4-FFF2-40B4-BE49-F238E27FC236}">
                <a16:creationId xmlns:a16="http://schemas.microsoft.com/office/drawing/2014/main" id="{574FE240-2EF5-4EEB-B10D-4A2ACB7CE5EF}"/>
              </a:ext>
            </a:extLst>
          </p:cNvPr>
          <p:cNvSpPr>
            <a:spLocks noGrp="1"/>
          </p:cNvSpPr>
          <p:nvPr>
            <p:ph type="sldNum" idx="12"/>
          </p:nvPr>
        </p:nvSpPr>
        <p:spPr/>
        <p:txBody>
          <a:bodyPr/>
          <a:lstStyle/>
          <a:p>
            <a:r>
              <a:rPr lang="en-GB"/>
              <a:t>Slide </a:t>
            </a:r>
            <a:fld id="{440F5867-744E-4AA6-B0ED-4C44D2DFBB7B}" type="slidenum">
              <a:rPr lang="en-GB" smtClean="0"/>
              <a:pPr/>
              <a:t>107</a:t>
            </a:fld>
            <a:endParaRPr lang="en-GB" dirty="0"/>
          </a:p>
        </p:txBody>
      </p:sp>
      <p:sp>
        <p:nvSpPr>
          <p:cNvPr id="5" name="Footer Placeholder 4">
            <a:extLst>
              <a:ext uri="{FF2B5EF4-FFF2-40B4-BE49-F238E27FC236}">
                <a16:creationId xmlns:a16="http://schemas.microsoft.com/office/drawing/2014/main" id="{43DDB36B-EB52-4902-9D45-8D6F8C61DD3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85F2821-0841-4557-B291-8FB5D6F9E147}"/>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47602765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03C68-7519-4D2A-87A4-97916850C700}"/>
              </a:ext>
            </a:extLst>
          </p:cNvPr>
          <p:cNvSpPr>
            <a:spLocks noGrp="1"/>
          </p:cNvSpPr>
          <p:nvPr>
            <p:ph type="title"/>
          </p:nvPr>
        </p:nvSpPr>
        <p:spPr/>
        <p:txBody>
          <a:bodyPr/>
          <a:lstStyle/>
          <a:p>
            <a:r>
              <a:rPr lang="en-US" dirty="0"/>
              <a:t>Submission 11-20-1972</a:t>
            </a:r>
          </a:p>
        </p:txBody>
      </p:sp>
      <p:sp>
        <p:nvSpPr>
          <p:cNvPr id="3" name="Content Placeholder 2">
            <a:extLst>
              <a:ext uri="{FF2B5EF4-FFF2-40B4-BE49-F238E27FC236}">
                <a16:creationId xmlns:a16="http://schemas.microsoft.com/office/drawing/2014/main" id="{86BB5D49-62D2-4ECA-830D-408ACDB05B18}"/>
              </a:ext>
            </a:extLst>
          </p:cNvPr>
          <p:cNvSpPr>
            <a:spLocks noGrp="1"/>
          </p:cNvSpPr>
          <p:nvPr>
            <p:ph idx="1"/>
          </p:nvPr>
        </p:nvSpPr>
        <p:spPr/>
        <p:txBody>
          <a:bodyPr/>
          <a:lstStyle/>
          <a:p>
            <a:pPr marL="0" indent="0">
              <a:buNone/>
            </a:pPr>
            <a:r>
              <a:rPr lang="en-US" b="0" dirty="0" err="1"/>
              <a:t>Strawpoll</a:t>
            </a:r>
            <a:endParaRPr lang="en-US" b="0" dirty="0"/>
          </a:p>
          <a:p>
            <a:pPr marL="0" indent="0">
              <a:buNone/>
            </a:pPr>
            <a:r>
              <a:rPr lang="en-US" b="0" dirty="0"/>
              <a:t>We support developing amendment text to enable Secure LTF versioning in the FTM Request negotiation.</a:t>
            </a:r>
          </a:p>
          <a:p>
            <a:pPr marL="0" indent="0">
              <a:buNone/>
            </a:pPr>
            <a:endParaRPr lang="en-US" b="0" dirty="0"/>
          </a:p>
          <a:p>
            <a:pPr marL="0" indent="0">
              <a:buNone/>
            </a:pPr>
            <a:r>
              <a:rPr lang="en-US" b="0" dirty="0"/>
              <a:t>Results (Y/N/A)  : 20/8/12</a:t>
            </a:r>
          </a:p>
        </p:txBody>
      </p:sp>
      <p:sp>
        <p:nvSpPr>
          <p:cNvPr id="4" name="Slide Number Placeholder 3">
            <a:extLst>
              <a:ext uri="{FF2B5EF4-FFF2-40B4-BE49-F238E27FC236}">
                <a16:creationId xmlns:a16="http://schemas.microsoft.com/office/drawing/2014/main" id="{B1D40BFD-BF63-4978-AA6A-120F8A34EB25}"/>
              </a:ext>
            </a:extLst>
          </p:cNvPr>
          <p:cNvSpPr>
            <a:spLocks noGrp="1"/>
          </p:cNvSpPr>
          <p:nvPr>
            <p:ph type="sldNum" idx="12"/>
          </p:nvPr>
        </p:nvSpPr>
        <p:spPr/>
        <p:txBody>
          <a:bodyPr/>
          <a:lstStyle/>
          <a:p>
            <a:r>
              <a:rPr lang="en-GB"/>
              <a:t>Slide </a:t>
            </a:r>
            <a:fld id="{440F5867-744E-4AA6-B0ED-4C44D2DFBB7B}" type="slidenum">
              <a:rPr lang="en-GB" smtClean="0"/>
              <a:pPr/>
              <a:t>108</a:t>
            </a:fld>
            <a:endParaRPr lang="en-GB" dirty="0"/>
          </a:p>
        </p:txBody>
      </p:sp>
      <p:sp>
        <p:nvSpPr>
          <p:cNvPr id="5" name="Footer Placeholder 4">
            <a:extLst>
              <a:ext uri="{FF2B5EF4-FFF2-40B4-BE49-F238E27FC236}">
                <a16:creationId xmlns:a16="http://schemas.microsoft.com/office/drawing/2014/main" id="{542EE58A-1210-43E3-9B85-E4FC031C858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D7568D6E-B28C-466A-A5B0-57036A7D2A81}"/>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63785696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737C3-2193-4738-9570-9DC2E9B954F6}"/>
              </a:ext>
            </a:extLst>
          </p:cNvPr>
          <p:cNvSpPr>
            <a:spLocks noGrp="1"/>
          </p:cNvSpPr>
          <p:nvPr>
            <p:ph type="title"/>
          </p:nvPr>
        </p:nvSpPr>
        <p:spPr>
          <a:xfrm>
            <a:off x="914401" y="685801"/>
            <a:ext cx="10361084" cy="798983"/>
          </a:xfrm>
        </p:spPr>
        <p:txBody>
          <a:bodyPr/>
          <a:lstStyle/>
          <a:p>
            <a:r>
              <a:rPr lang="en-US" dirty="0"/>
              <a:t>Submission 11-20-1959</a:t>
            </a:r>
          </a:p>
        </p:txBody>
      </p:sp>
      <p:sp>
        <p:nvSpPr>
          <p:cNvPr id="3" name="Content Placeholder 2">
            <a:extLst>
              <a:ext uri="{FF2B5EF4-FFF2-40B4-BE49-F238E27FC236}">
                <a16:creationId xmlns:a16="http://schemas.microsoft.com/office/drawing/2014/main" id="{72567461-1431-4880-B782-CDFEA3437C50}"/>
              </a:ext>
            </a:extLst>
          </p:cNvPr>
          <p:cNvSpPr>
            <a:spLocks noGrp="1"/>
          </p:cNvSpPr>
          <p:nvPr>
            <p:ph idx="1"/>
          </p:nvPr>
        </p:nvSpPr>
        <p:spPr/>
        <p:txBody>
          <a:bodyPr/>
          <a:lstStyle/>
          <a:p>
            <a:r>
              <a:rPr lang="en-US" dirty="0" err="1"/>
              <a:t>Strawpoll</a:t>
            </a:r>
            <a:endParaRPr lang="en-US" dirty="0"/>
          </a:p>
          <a:p>
            <a:r>
              <a:rPr lang="en-US" b="0" dirty="0"/>
              <a:t>Do you agree that ISTA/RSTA support following frequency domain windowing?</a:t>
            </a:r>
          </a:p>
          <a:p>
            <a:pPr lvl="1"/>
            <a:r>
              <a:rPr lang="en-US" dirty="0"/>
              <a:t>Default is Rectangular window (equivalent to no windowing)</a:t>
            </a:r>
          </a:p>
          <a:p>
            <a:pPr lvl="1"/>
            <a:r>
              <a:rPr lang="en-US" dirty="0"/>
              <a:t>Flat Top window is optional, but recommended for improved security</a:t>
            </a:r>
          </a:p>
          <a:p>
            <a:pPr lvl="2"/>
            <a:r>
              <a:rPr lang="en-US" dirty="0"/>
              <a:t>Transmitting STA will indicate to receiving STA whether flat top window is used </a:t>
            </a:r>
          </a:p>
          <a:p>
            <a:pPr lvl="2"/>
            <a:r>
              <a:rPr lang="en-US" dirty="0"/>
              <a:t>Signaling method TBD</a:t>
            </a:r>
          </a:p>
          <a:p>
            <a:pPr lvl="1"/>
            <a:r>
              <a:rPr lang="en-US" dirty="0"/>
              <a:t>No test for ISTA/RSTA Tx window defined in 11az spec</a:t>
            </a:r>
          </a:p>
          <a:p>
            <a:endParaRPr lang="en-US" dirty="0"/>
          </a:p>
          <a:p>
            <a:r>
              <a:rPr lang="en-US" dirty="0"/>
              <a:t>Results (Y/N/A): 30/8/6</a:t>
            </a:r>
          </a:p>
        </p:txBody>
      </p:sp>
      <p:sp>
        <p:nvSpPr>
          <p:cNvPr id="4" name="Slide Number Placeholder 3">
            <a:extLst>
              <a:ext uri="{FF2B5EF4-FFF2-40B4-BE49-F238E27FC236}">
                <a16:creationId xmlns:a16="http://schemas.microsoft.com/office/drawing/2014/main" id="{C33FFFF0-F033-4088-9478-BF7678040F84}"/>
              </a:ext>
            </a:extLst>
          </p:cNvPr>
          <p:cNvSpPr>
            <a:spLocks noGrp="1"/>
          </p:cNvSpPr>
          <p:nvPr>
            <p:ph type="sldNum" idx="12"/>
          </p:nvPr>
        </p:nvSpPr>
        <p:spPr/>
        <p:txBody>
          <a:bodyPr/>
          <a:lstStyle/>
          <a:p>
            <a:r>
              <a:rPr lang="en-GB"/>
              <a:t>Slide </a:t>
            </a:r>
            <a:fld id="{440F5867-744E-4AA6-B0ED-4C44D2DFBB7B}" type="slidenum">
              <a:rPr lang="en-GB" smtClean="0"/>
              <a:pPr/>
              <a:t>109</a:t>
            </a:fld>
            <a:endParaRPr lang="en-GB" dirty="0"/>
          </a:p>
        </p:txBody>
      </p:sp>
      <p:sp>
        <p:nvSpPr>
          <p:cNvPr id="5" name="Footer Placeholder 4">
            <a:extLst>
              <a:ext uri="{FF2B5EF4-FFF2-40B4-BE49-F238E27FC236}">
                <a16:creationId xmlns:a16="http://schemas.microsoft.com/office/drawing/2014/main" id="{7F97D05B-22FE-4596-8400-2E1C14131A1F}"/>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4C40011-9DE6-478D-89AE-689FA07108C9}"/>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529552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381D-498F-4C09-A385-5E7B21EFC3D5}"/>
              </a:ext>
            </a:extLst>
          </p:cNvPr>
          <p:cNvSpPr>
            <a:spLocks noGrp="1"/>
          </p:cNvSpPr>
          <p:nvPr>
            <p:ph type="title"/>
          </p:nvPr>
        </p:nvSpPr>
        <p:spPr/>
        <p:txBody>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FCC9B7F8-4564-4C97-B98D-59A952A879D7}"/>
              </a:ext>
            </a:extLst>
          </p:cNvPr>
          <p:cNvSpPr>
            <a:spLocks noGrp="1"/>
          </p:cNvSpPr>
          <p:nvPr>
            <p:ph idx="1"/>
          </p:nvPr>
        </p:nvSpPr>
        <p:spPr/>
        <p:txBody>
          <a:bodyPr/>
          <a:lstStyle/>
          <a:p>
            <a:pPr>
              <a:spcBef>
                <a:spcPts val="0"/>
              </a:spcBef>
              <a:spcAft>
                <a:spcPts val="0"/>
              </a:spcAft>
              <a:buClrTx/>
              <a:buSzPct val="120000"/>
              <a:buFont typeface="Arial" panose="020B0604020202020204" pitchFamily="34" charset="0"/>
              <a:buChar char="•"/>
            </a:pPr>
            <a:r>
              <a:rPr lang="en-US" altLang="en-US" sz="2133" dirty="0">
                <a:latin typeface="Montserrat" panose="00000500000000000000" pitchFamily="2" charset="0"/>
                <a:cs typeface="Calibri" pitchFamily="34" charset="0"/>
              </a:rPr>
              <a:t>At the beginning of each standards development meeting the chair or a designee is to:</a:t>
            </a:r>
          </a:p>
          <a:p>
            <a:pPr marL="714375" lvl="2" indent="-342900">
              <a:buSzPct val="150000"/>
              <a:buFont typeface="Arial" panose="020B0604020202020204" pitchFamily="34" charset="0"/>
              <a:buChar char="•"/>
            </a:pPr>
            <a:r>
              <a:rPr lang="en-US" altLang="en-US" sz="1867" dirty="0"/>
              <a:t>Show the following slides (or provide them beforehand)</a:t>
            </a:r>
          </a:p>
          <a:p>
            <a:pPr marL="714375" lvl="2" indent="-342900">
              <a:buSzPct val="150000"/>
              <a:buFont typeface="Arial" panose="020B0604020202020204" pitchFamily="34" charset="0"/>
              <a:buChar char="•"/>
            </a:pPr>
            <a:r>
              <a:rPr lang="en-US" altLang="en-US" sz="1867" dirty="0"/>
              <a:t>Advise the standards development group participants that: </a:t>
            </a:r>
          </a:p>
          <a:p>
            <a:pPr marL="714375" lvl="2" indent="-342900">
              <a:buSzPct val="150000"/>
              <a:buFont typeface="Arial" panose="020B0604020202020204" pitchFamily="34" charset="0"/>
              <a:buChar char="•"/>
            </a:pPr>
            <a:r>
              <a:rPr lang="en-US" altLang="en-US" sz="1867" dirty="0"/>
              <a:t>IEEE SA’s copyright policy is described in Clause 7 of the IEEE SA Standards Board Bylaws and Clause 6.1 of the IEEE SA Standards Board Operations Manual;</a:t>
            </a:r>
          </a:p>
          <a:p>
            <a:pPr marL="714375" lvl="2" indent="-342900">
              <a:buSzPct val="150000"/>
              <a:buFont typeface="Arial" panose="020B0604020202020204" pitchFamily="34" charset="0"/>
              <a:buChar char="•"/>
            </a:pPr>
            <a:r>
              <a:rPr lang="en-US" altLang="en-US" sz="1867" dirty="0"/>
              <a:t>Any material submitted during standards development, whether verbal, recorded, or in written form, is a Contribution and shall comply with the IEEE SA Copyright Policy; </a:t>
            </a:r>
          </a:p>
          <a:p>
            <a:pPr marL="714375" lvl="2" indent="-342900">
              <a:buSzPct val="150000"/>
              <a:buFont typeface="Arial" panose="020B0604020202020204" pitchFamily="34" charset="0"/>
              <a:buChar char="•"/>
            </a:pPr>
            <a:r>
              <a:rPr lang="en-US" altLang="en-US" sz="1867" dirty="0"/>
              <a:t>Instruct the Secretary to record in the minutes of the relevant meeting: </a:t>
            </a:r>
          </a:p>
          <a:p>
            <a:pPr marL="714375" lvl="2" indent="-342900">
              <a:buSzPct val="150000"/>
              <a:buFont typeface="Arial" panose="020B0604020202020204" pitchFamily="34" charset="0"/>
              <a:buChar char="•"/>
            </a:pPr>
            <a:r>
              <a:rPr lang="en-US" altLang="en-US" sz="1867" dirty="0"/>
              <a:t>That the foregoing information was provided and that the copyright slides were shown (or provided beforehand). </a:t>
            </a:r>
          </a:p>
          <a:p>
            <a:endParaRPr lang="en-US" dirty="0"/>
          </a:p>
        </p:txBody>
      </p:sp>
      <p:sp>
        <p:nvSpPr>
          <p:cNvPr id="4" name="Slide Number Placeholder 3">
            <a:extLst>
              <a:ext uri="{FF2B5EF4-FFF2-40B4-BE49-F238E27FC236}">
                <a16:creationId xmlns:a16="http://schemas.microsoft.com/office/drawing/2014/main" id="{C4C408C7-984E-4847-B383-5EA6A6453288}"/>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6A5591B6-54E4-4223-8222-2A70F3CAF68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A7920B7-5FE0-48DA-BAD8-840E92CF33D9}"/>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55566304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19F3-0603-4753-855D-603ADC444BA4}"/>
              </a:ext>
            </a:extLst>
          </p:cNvPr>
          <p:cNvSpPr>
            <a:spLocks noGrp="1"/>
          </p:cNvSpPr>
          <p:nvPr>
            <p:ph type="title"/>
          </p:nvPr>
        </p:nvSpPr>
        <p:spPr/>
        <p:txBody>
          <a:bodyPr/>
          <a:lstStyle/>
          <a:p>
            <a:r>
              <a:rPr lang="en-US" dirty="0"/>
              <a:t>Submission pipeline</a:t>
            </a:r>
          </a:p>
        </p:txBody>
      </p:sp>
      <p:sp>
        <p:nvSpPr>
          <p:cNvPr id="4" name="Slide Number Placeholder 3">
            <a:extLst>
              <a:ext uri="{FF2B5EF4-FFF2-40B4-BE49-F238E27FC236}">
                <a16:creationId xmlns:a16="http://schemas.microsoft.com/office/drawing/2014/main" id="{773B6F0F-11AC-47E2-BB63-2ADAC95D7919}"/>
              </a:ext>
            </a:extLst>
          </p:cNvPr>
          <p:cNvSpPr>
            <a:spLocks noGrp="1"/>
          </p:cNvSpPr>
          <p:nvPr>
            <p:ph type="sldNum" idx="12"/>
          </p:nvPr>
        </p:nvSpPr>
        <p:spPr/>
        <p:txBody>
          <a:bodyPr/>
          <a:lstStyle/>
          <a:p>
            <a:r>
              <a:rPr lang="en-GB"/>
              <a:t>Slide </a:t>
            </a:r>
            <a:fld id="{440F5867-744E-4AA6-B0ED-4C44D2DFBB7B}" type="slidenum">
              <a:rPr lang="en-GB" smtClean="0"/>
              <a:pPr/>
              <a:t>110</a:t>
            </a:fld>
            <a:endParaRPr lang="en-GB" dirty="0"/>
          </a:p>
        </p:txBody>
      </p:sp>
      <p:sp>
        <p:nvSpPr>
          <p:cNvPr id="5" name="Footer Placeholder 4">
            <a:extLst>
              <a:ext uri="{FF2B5EF4-FFF2-40B4-BE49-F238E27FC236}">
                <a16:creationId xmlns:a16="http://schemas.microsoft.com/office/drawing/2014/main" id="{712F923E-5EEB-4B0A-8C9A-C88945BEE8D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825FFDC-4667-4FE5-BAE3-44874175FC1C}"/>
              </a:ext>
            </a:extLst>
          </p:cNvPr>
          <p:cNvSpPr>
            <a:spLocks noGrp="1"/>
          </p:cNvSpPr>
          <p:nvPr>
            <p:ph type="dt" idx="15"/>
          </p:nvPr>
        </p:nvSpPr>
        <p:spPr/>
        <p:txBody>
          <a:bodyPr/>
          <a:lstStyle/>
          <a:p>
            <a:r>
              <a:rPr lang="en-US"/>
              <a:t>Jan. 2021</a:t>
            </a:r>
            <a:endParaRPr lang="en-GB" dirty="0"/>
          </a:p>
        </p:txBody>
      </p:sp>
      <p:graphicFrame>
        <p:nvGraphicFramePr>
          <p:cNvPr id="7" name="Content Placeholder 6">
            <a:extLst>
              <a:ext uri="{FF2B5EF4-FFF2-40B4-BE49-F238E27FC236}">
                <a16:creationId xmlns:a16="http://schemas.microsoft.com/office/drawing/2014/main" id="{FDE9F0CE-36C0-4C10-988C-F939D3B827FB}"/>
              </a:ext>
            </a:extLst>
          </p:cNvPr>
          <p:cNvGraphicFramePr>
            <a:graphicFrameLocks/>
          </p:cNvGraphicFramePr>
          <p:nvPr>
            <p:extLst>
              <p:ext uri="{D42A27DB-BD31-4B8C-83A1-F6EECF244321}">
                <p14:modId xmlns:p14="http://schemas.microsoft.com/office/powerpoint/2010/main" val="948752510"/>
              </p:ext>
            </p:extLst>
          </p:nvPr>
        </p:nvGraphicFramePr>
        <p:xfrm>
          <a:off x="442315" y="1628800"/>
          <a:ext cx="11305256" cy="944832"/>
        </p:xfrm>
        <a:graphic>
          <a:graphicData uri="http://schemas.openxmlformats.org/drawingml/2006/table">
            <a:tbl>
              <a:tblPr firstRow="1" bandRow="1">
                <a:tableStyleId>{21E4AEA4-8DFA-4A89-87EB-49C32662AFE0}</a:tableStyleId>
              </a:tblPr>
              <a:tblGrid>
                <a:gridCol w="1319768">
                  <a:extLst>
                    <a:ext uri="{9D8B030D-6E8A-4147-A177-3AD203B41FA5}">
                      <a16:colId xmlns:a16="http://schemas.microsoft.com/office/drawing/2014/main" val="20000"/>
                    </a:ext>
                  </a:extLst>
                </a:gridCol>
                <a:gridCol w="2023389">
                  <a:extLst>
                    <a:ext uri="{9D8B030D-6E8A-4147-A177-3AD203B41FA5}">
                      <a16:colId xmlns:a16="http://schemas.microsoft.com/office/drawing/2014/main" val="20001"/>
                    </a:ext>
                  </a:extLst>
                </a:gridCol>
                <a:gridCol w="5225795">
                  <a:extLst>
                    <a:ext uri="{9D8B030D-6E8A-4147-A177-3AD203B41FA5}">
                      <a16:colId xmlns:a16="http://schemas.microsoft.com/office/drawing/2014/main" val="20002"/>
                    </a:ext>
                  </a:extLst>
                </a:gridCol>
                <a:gridCol w="2736304">
                  <a:extLst>
                    <a:ext uri="{9D8B030D-6E8A-4147-A177-3AD203B41FA5}">
                      <a16:colId xmlns:a16="http://schemas.microsoft.com/office/drawing/2014/main" val="20003"/>
                    </a:ext>
                  </a:extLst>
                </a:gridCol>
              </a:tblGrid>
              <a:tr h="279755">
                <a:tc>
                  <a:txBody>
                    <a:bodyPr/>
                    <a:lstStyle/>
                    <a:p>
                      <a:pPr algn="ctr"/>
                      <a:r>
                        <a:rPr lang="en-US" sz="1600" strike="noStrike" dirty="0"/>
                        <a:t>DCN</a:t>
                      </a:r>
                    </a:p>
                  </a:txBody>
                  <a:tcPr marR="36000" marT="45712" marB="45712"/>
                </a:tc>
                <a:tc>
                  <a:txBody>
                    <a:bodyPr/>
                    <a:lstStyle/>
                    <a:p>
                      <a:pPr algn="ctr"/>
                      <a:r>
                        <a:rPr lang="en-US" sz="1600" strike="noStrike" dirty="0">
                          <a:solidFill>
                            <a:schemeClr val="bg1"/>
                          </a:solidFill>
                        </a:rPr>
                        <a:t>Presenter</a:t>
                      </a:r>
                    </a:p>
                  </a:txBody>
                  <a:tcPr marR="36000" marT="45712" marB="45712"/>
                </a:tc>
                <a:tc>
                  <a:txBody>
                    <a:bodyPr/>
                    <a:lstStyle/>
                    <a:p>
                      <a:pPr algn="ctr"/>
                      <a:r>
                        <a:rPr lang="en-US" sz="1600" strike="noStrike" kern="1200" dirty="0">
                          <a:solidFill>
                            <a:schemeClr val="bg1"/>
                          </a:solidFill>
                          <a:latin typeface="+mn-lt"/>
                          <a:ea typeface="+mn-ea"/>
                          <a:cs typeface="+mn-cs"/>
                        </a:rPr>
                        <a:t>Title</a:t>
                      </a:r>
                    </a:p>
                  </a:txBody>
                  <a:tcPr marR="36000" marT="45712" marB="45712"/>
                </a:tc>
                <a:tc>
                  <a:txBody>
                    <a:bodyPr/>
                    <a:lstStyle/>
                    <a:p>
                      <a:pPr algn="ctr"/>
                      <a:r>
                        <a:rPr lang="en-US" sz="1600" strike="noStrike" dirty="0">
                          <a:solidFill>
                            <a:schemeClr val="bg1"/>
                          </a:solidFill>
                        </a:rPr>
                        <a:t>Time</a:t>
                      </a:r>
                    </a:p>
                  </a:txBody>
                  <a:tcPr marR="36000" marT="45712" marB="45712"/>
                </a:tc>
                <a:extLst>
                  <a:ext uri="{0D108BD9-81ED-4DB2-BD59-A6C34878D82A}">
                    <a16:rowId xmlns:a16="http://schemas.microsoft.com/office/drawing/2014/main" val="10000"/>
                  </a:ext>
                </a:extLst>
              </a:tr>
              <a:tr h="0">
                <a:tc>
                  <a:txBody>
                    <a:bodyPr/>
                    <a:lstStyle/>
                    <a:p>
                      <a:r>
                        <a:rPr lang="en-US" sz="1400" strike="noStrike" dirty="0"/>
                        <a:t>11-21-0039</a:t>
                      </a:r>
                    </a:p>
                  </a:txBody>
                  <a:tcPr marT="45712" marB="45712"/>
                </a:tc>
                <a:tc>
                  <a:txBody>
                    <a:bodyPr/>
                    <a:lstStyle/>
                    <a:p>
                      <a:r>
                        <a:rPr lang="en-US" sz="1400" strike="noStrike"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Analysis of Secure LTF frequency windows</a:t>
                      </a:r>
                    </a:p>
                  </a:txBody>
                  <a:tcPr marT="45712" marB="45712"/>
                </a:tc>
                <a:tc>
                  <a:txBody>
                    <a:bodyPr/>
                    <a:lstStyle/>
                    <a:p>
                      <a:r>
                        <a:rPr lang="en-US" sz="1400" strike="noStrike" dirty="0"/>
                        <a:t>Technical</a:t>
                      </a:r>
                    </a:p>
                  </a:txBody>
                  <a:tcPr marT="45712" marB="45712"/>
                </a:tc>
                <a:extLst>
                  <a:ext uri="{0D108BD9-81ED-4DB2-BD59-A6C34878D82A}">
                    <a16:rowId xmlns:a16="http://schemas.microsoft.com/office/drawing/2014/main" val="3763009409"/>
                  </a:ext>
                </a:extLst>
              </a:tr>
              <a:tr h="0">
                <a:tc>
                  <a:txBody>
                    <a:bodyPr/>
                    <a:lstStyle/>
                    <a:p>
                      <a:r>
                        <a:rPr lang="en-US" sz="1400" strike="noStrike" dirty="0"/>
                        <a:t>11-21-0040</a:t>
                      </a:r>
                    </a:p>
                  </a:txBody>
                  <a:tcPr marT="45712" marB="45712"/>
                </a:tc>
                <a:tc>
                  <a:txBody>
                    <a:bodyPr/>
                    <a:lstStyle/>
                    <a:p>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Proposed resolution to 11az LB249 CIDs on secure LTF</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228500063"/>
                  </a:ext>
                </a:extLst>
              </a:tr>
            </a:tbl>
          </a:graphicData>
        </a:graphic>
      </p:graphicFrame>
    </p:spTree>
    <p:extLst>
      <p:ext uri="{BB962C8B-B14F-4D97-AF65-F5344CB8AC3E}">
        <p14:creationId xmlns:p14="http://schemas.microsoft.com/office/powerpoint/2010/main" val="346570445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4FE96-3E82-4B68-95BF-27DDD40E5558}"/>
              </a:ext>
            </a:extLst>
          </p:cNvPr>
          <p:cNvSpPr>
            <a:spLocks noGrp="1"/>
          </p:cNvSpPr>
          <p:nvPr>
            <p:ph type="title"/>
          </p:nvPr>
        </p:nvSpPr>
        <p:spPr>
          <a:xfrm>
            <a:off x="914401" y="685801"/>
            <a:ext cx="10361084" cy="619247"/>
          </a:xfrm>
        </p:spPr>
        <p:txBody>
          <a:bodyPr/>
          <a:lstStyle/>
          <a:p>
            <a:r>
              <a:rPr lang="en-US" sz="2800" dirty="0"/>
              <a:t>Reminder of Scheduled </a:t>
            </a:r>
            <a:r>
              <a:rPr lang="en-US" sz="2800" dirty="0" err="1"/>
              <a:t>TGaz</a:t>
            </a:r>
            <a:r>
              <a:rPr lang="en-US" sz="2800" dirty="0"/>
              <a:t> Meetings during Jan. IEEE week</a:t>
            </a:r>
          </a:p>
        </p:txBody>
      </p:sp>
      <p:sp>
        <p:nvSpPr>
          <p:cNvPr id="4" name="Slide Number Placeholder 3">
            <a:extLst>
              <a:ext uri="{FF2B5EF4-FFF2-40B4-BE49-F238E27FC236}">
                <a16:creationId xmlns:a16="http://schemas.microsoft.com/office/drawing/2014/main" id="{FCD878C6-E066-4855-BC15-B1C138CAD1E8}"/>
              </a:ext>
            </a:extLst>
          </p:cNvPr>
          <p:cNvSpPr>
            <a:spLocks noGrp="1"/>
          </p:cNvSpPr>
          <p:nvPr>
            <p:ph type="sldNum" idx="12"/>
          </p:nvPr>
        </p:nvSpPr>
        <p:spPr/>
        <p:txBody>
          <a:bodyPr/>
          <a:lstStyle/>
          <a:p>
            <a:r>
              <a:rPr lang="en-GB"/>
              <a:t>Slide </a:t>
            </a:r>
            <a:fld id="{440F5867-744E-4AA6-B0ED-4C44D2DFBB7B}" type="slidenum">
              <a:rPr lang="en-GB" smtClean="0"/>
              <a:pPr/>
              <a:t>111</a:t>
            </a:fld>
            <a:endParaRPr lang="en-GB" dirty="0"/>
          </a:p>
        </p:txBody>
      </p:sp>
      <p:sp>
        <p:nvSpPr>
          <p:cNvPr id="5" name="Footer Placeholder 4">
            <a:extLst>
              <a:ext uri="{FF2B5EF4-FFF2-40B4-BE49-F238E27FC236}">
                <a16:creationId xmlns:a16="http://schemas.microsoft.com/office/drawing/2014/main" id="{4B66CCA2-8619-4A7A-BA88-42EB0607373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B7FE87A-D562-4746-AAC0-6F5A22FD3043}"/>
              </a:ext>
            </a:extLst>
          </p:cNvPr>
          <p:cNvSpPr>
            <a:spLocks noGrp="1"/>
          </p:cNvSpPr>
          <p:nvPr>
            <p:ph type="dt" idx="15"/>
          </p:nvPr>
        </p:nvSpPr>
        <p:spPr/>
        <p:txBody>
          <a:bodyPr/>
          <a:lstStyle/>
          <a:p>
            <a:r>
              <a:rPr lang="en-US"/>
              <a:t>Jan. 2021</a:t>
            </a:r>
            <a:endParaRPr lang="en-GB" dirty="0"/>
          </a:p>
        </p:txBody>
      </p:sp>
      <p:sp>
        <p:nvSpPr>
          <p:cNvPr id="7" name="Content Placeholder 2">
            <a:extLst>
              <a:ext uri="{FF2B5EF4-FFF2-40B4-BE49-F238E27FC236}">
                <a16:creationId xmlns:a16="http://schemas.microsoft.com/office/drawing/2014/main" id="{80111053-A198-4622-8897-0EC404E1E768}"/>
              </a:ext>
            </a:extLst>
          </p:cNvPr>
          <p:cNvSpPr txBox="1">
            <a:spLocks/>
          </p:cNvSpPr>
          <p:nvPr/>
        </p:nvSpPr>
        <p:spPr bwMode="auto">
          <a:xfrm>
            <a:off x="929217" y="1649337"/>
            <a:ext cx="11014247" cy="4522862"/>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endParaRPr lang="en-US" altLang="en-US" sz="1600" b="0" kern="0" baseline="30000" dirty="0"/>
          </a:p>
          <a:p>
            <a:pPr marL="285750" indent="-285750">
              <a:buFont typeface="Arial" panose="020B0604020202020204" pitchFamily="34" charset="0"/>
              <a:buChar char="•"/>
            </a:pPr>
            <a:r>
              <a:rPr lang="en-US" altLang="en-US" sz="1600" b="0" kern="0" dirty="0"/>
              <a:t>For the IEEE meeting Week:</a:t>
            </a:r>
          </a:p>
          <a:p>
            <a:pPr marL="685800" lvl="1">
              <a:buFont typeface="Arial" panose="020B0604020202020204" pitchFamily="34" charset="0"/>
              <a:buChar char="•"/>
            </a:pPr>
            <a:r>
              <a:rPr lang="en-US" altLang="en-US" sz="1400" b="0" kern="0" dirty="0"/>
              <a:t>Mon. Jan. 11</a:t>
            </a:r>
            <a:r>
              <a:rPr lang="en-US" altLang="en-US" sz="1400" b="0" kern="0" baseline="30000" dirty="0"/>
              <a:t>th</a:t>
            </a:r>
            <a:r>
              <a:rPr lang="en-US" altLang="en-US" sz="1400" b="0" kern="0" dirty="0"/>
              <a:t> 13:30 – 15:30 ET</a:t>
            </a:r>
          </a:p>
          <a:p>
            <a:pPr marL="685800" lvl="1">
              <a:buFont typeface="Arial" panose="020B0604020202020204" pitchFamily="34" charset="0"/>
              <a:buChar char="•"/>
            </a:pPr>
            <a:r>
              <a:rPr lang="en-US" altLang="en-US" sz="1400" kern="0" dirty="0"/>
              <a:t>Tue. Jan. 12</a:t>
            </a:r>
            <a:r>
              <a:rPr lang="en-US" altLang="en-US" sz="1400" kern="0" baseline="30000" dirty="0"/>
              <a:t>th</a:t>
            </a:r>
            <a:r>
              <a:rPr lang="en-US" altLang="en-US" sz="1400" kern="0" dirty="0"/>
              <a:t> 13:30 – 15:30 ET</a:t>
            </a:r>
          </a:p>
          <a:p>
            <a:pPr marL="685800" lvl="1">
              <a:buFont typeface="Arial" panose="020B0604020202020204" pitchFamily="34" charset="0"/>
              <a:buChar char="•"/>
            </a:pPr>
            <a:r>
              <a:rPr lang="en-US" altLang="en-US" sz="1400" b="0" kern="0" dirty="0"/>
              <a:t>Wed. Jan. 1</a:t>
            </a:r>
            <a:r>
              <a:rPr lang="en-US" altLang="en-US" sz="1400" kern="0" dirty="0"/>
              <a:t>3</a:t>
            </a:r>
            <a:r>
              <a:rPr lang="en-US" altLang="en-US" sz="1400" kern="0" baseline="30000" dirty="0"/>
              <a:t>th</a:t>
            </a:r>
            <a:r>
              <a:rPr lang="en-US" altLang="en-US" sz="1400" kern="0" dirty="0"/>
              <a:t> 13:30 – 15:30 ET</a:t>
            </a:r>
            <a:endParaRPr lang="en-US" altLang="en-US" sz="1400" b="0" kern="0" dirty="0"/>
          </a:p>
          <a:p>
            <a:pPr marL="285750" indent="-285750">
              <a:buFont typeface="Arial" panose="020B0604020202020204" pitchFamily="34" charset="0"/>
              <a:buChar char="•"/>
            </a:pPr>
            <a:endParaRPr lang="en-US" altLang="en-US" sz="1600" b="0" kern="0" baseline="30000" dirty="0"/>
          </a:p>
          <a:p>
            <a:pPr marL="0" indent="0"/>
            <a:endParaRPr lang="en-US" altLang="en-US" sz="1600" b="0" kern="0" dirty="0"/>
          </a:p>
        </p:txBody>
      </p:sp>
    </p:spTree>
    <p:extLst>
      <p:ext uri="{BB962C8B-B14F-4D97-AF65-F5344CB8AC3E}">
        <p14:creationId xmlns:p14="http://schemas.microsoft.com/office/powerpoint/2010/main" val="111535597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6591494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11477814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Backup</a:t>
            </a:r>
          </a:p>
        </p:txBody>
      </p:sp>
      <p:sp>
        <p:nvSpPr>
          <p:cNvPr id="3" name="Content Placeholder 2"/>
          <p:cNvSpPr>
            <a:spLocks noGrp="1"/>
          </p:cNvSpPr>
          <p:nvPr>
            <p:ph idx="1"/>
          </p:nvPr>
        </p:nvSpPr>
        <p:spPr/>
        <p:txBody>
          <a:bodyPr/>
          <a:lstStyle/>
          <a:p>
            <a:r>
              <a:rPr lang="en-US"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2128420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adopt text</a:t>
            </a:r>
          </a:p>
        </p:txBody>
      </p:sp>
      <p:sp>
        <p:nvSpPr>
          <p:cNvPr id="3" name="Content Placeholder 2"/>
          <p:cNvSpPr>
            <a:spLocks noGrp="1"/>
          </p:cNvSpPr>
          <p:nvPr>
            <p:ph idx="1"/>
          </p:nvPr>
        </p:nvSpPr>
        <p:spPr/>
        <p:txBody>
          <a:bodyPr/>
          <a:lstStyle/>
          <a:p>
            <a:r>
              <a:rPr lang="en-US" dirty="0"/>
              <a:t>Motion</a:t>
            </a:r>
          </a:p>
          <a:p>
            <a:pPr marL="0" indent="0"/>
            <a:r>
              <a:rPr lang="en-US" b="0" dirty="0"/>
              <a:t>Move to adopt document 11-18-xxxx r? to the 802.11az draft, instruct the technical editor to incorporate it in the 802.11az draft amendment text and empower the editor to perform editorial changes.</a:t>
            </a:r>
          </a:p>
          <a:p>
            <a:pPr marL="0" indent="0"/>
            <a:endParaRPr lang="en-US" b="0" dirty="0"/>
          </a:p>
          <a:p>
            <a:r>
              <a:rPr lang="en-US" dirty="0"/>
              <a:t>Moved: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61160151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11-20/140 “Meeting Minutes January 2020 session” posted to Mentor January 13</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11-20/14r0 as </a:t>
            </a:r>
            <a:r>
              <a:rPr lang="en-US" sz="2000" b="0" dirty="0" err="1"/>
              <a:t>TGaz</a:t>
            </a:r>
            <a:r>
              <a:rPr lang="en-US" sz="2000" b="0" dirty="0"/>
              <a:t> meeting minutes for the Jan. 2020 meeting.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72920324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11-20/249 “</a:t>
            </a:r>
            <a:r>
              <a:rPr lang="en-US" sz="2000" b="0" dirty="0" err="1"/>
              <a:t>TGaz</a:t>
            </a:r>
            <a:r>
              <a:rPr lang="en-US" sz="2000" b="0" dirty="0"/>
              <a:t> telecon minutes January 8</a:t>
            </a:r>
            <a:r>
              <a:rPr lang="en-US" sz="2000" b="0" baseline="30000" dirty="0"/>
              <a:t>th</a:t>
            </a:r>
            <a:r>
              <a:rPr lang="en-US" sz="2000" b="0" dirty="0"/>
              <a:t> 2020” posted to Mentor January 29</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11-20/249r0 as </a:t>
            </a:r>
            <a:r>
              <a:rPr lang="en-US" sz="2000" b="0" dirty="0" err="1"/>
              <a:t>TGaz</a:t>
            </a:r>
            <a:r>
              <a:rPr lang="en-US" sz="2000" b="0" dirty="0"/>
              <a:t> meeting minutes for the Jan. 8</a:t>
            </a:r>
            <a:r>
              <a:rPr lang="en-US" sz="2000" b="0" baseline="30000" dirty="0"/>
              <a:t>th</a:t>
            </a:r>
            <a:r>
              <a:rPr lang="en-US" sz="2000" b="0" dirty="0"/>
              <a:t> 2020 telecon.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56344695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Motion to recirculate</a:t>
            </a:r>
            <a:endParaRPr lang="en-US" dirty="0"/>
          </a:p>
        </p:txBody>
      </p:sp>
      <p:sp>
        <p:nvSpPr>
          <p:cNvPr id="3" name="Content Placeholder 2"/>
          <p:cNvSpPr>
            <a:spLocks noGrp="1"/>
          </p:cNvSpPr>
          <p:nvPr>
            <p:ph idx="1"/>
          </p:nvPr>
        </p:nvSpPr>
        <p:spPr/>
        <p:txBody>
          <a:bodyPr/>
          <a:lstStyle/>
          <a:p>
            <a:r>
              <a:rPr lang="en-US" sz="2000" dirty="0"/>
              <a:t>Motion (#</a:t>
            </a:r>
            <a:r>
              <a:rPr lang="en-US" sz="2000" b="0" dirty="0"/>
              <a:t>?):</a:t>
            </a:r>
          </a:p>
          <a:p>
            <a:r>
              <a:rPr lang="en-US" sz="2000" dirty="0"/>
              <a:t>•	Having approved comment resolutions for all of the comments received from &lt;ballot&gt; on &lt;group&gt; &lt;draft&gt; as contained in document &lt;resolution doc ref&gt;,</a:t>
            </a:r>
          </a:p>
          <a:p>
            <a:r>
              <a:rPr lang="en-US" sz="2000" dirty="0"/>
              <a:t>•	Instruct the editor to prepare Draft &lt;draft&gt; incorporating these resolutions and,</a:t>
            </a:r>
          </a:p>
          <a:p>
            <a:r>
              <a:rPr lang="en-US" sz="2000" dirty="0"/>
              <a:t>•	Approve a 15 day Working Group Recirculation Ballot asking the question “Should &lt;group&gt; &lt;draft&gt; be forwarded to Sponsor Ballot?”</a:t>
            </a:r>
          </a:p>
          <a:p>
            <a:endParaRPr lang="en-US" sz="2000" dirty="0"/>
          </a:p>
          <a:p>
            <a:r>
              <a:rPr lang="en-US" sz="2000" dirty="0"/>
              <a:t>•	[Moved by &lt;name&gt; on behalf of &lt;group&gt;</a:t>
            </a:r>
          </a:p>
          <a:p>
            <a:r>
              <a:rPr lang="en-US" sz="2000" dirty="0"/>
              <a:t>•	&lt;group&gt; vote:] </a:t>
            </a:r>
          </a:p>
          <a:p>
            <a:r>
              <a:rPr lang="en-US" sz="2000" dirty="0"/>
              <a:t>•	[Moved: &lt;name&gt;,  Seconded: &lt;name&gt;, Result: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02645408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11-20/419 “Ad Hoc Meeting Minutes Mar 2020 Session” posted to Mentor Apr. 10</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11-20/419r1 as </a:t>
            </a:r>
            <a:r>
              <a:rPr lang="en-US" sz="2000" b="0" dirty="0" err="1"/>
              <a:t>TGaz</a:t>
            </a:r>
            <a:r>
              <a:rPr lang="en-US" sz="2000" b="0" dirty="0"/>
              <a:t> meeting minutes for the Mar. Ad-hoc meeting.</a:t>
            </a:r>
          </a:p>
          <a:p>
            <a:pPr marL="0" indent="0"/>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22261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C00A3-DB52-46F6-8BA3-8C6D8FF5DEBE}"/>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0CC06F6C-0FB2-4558-ABFA-963A2CE51776}"/>
              </a:ext>
            </a:extLst>
          </p:cNvPr>
          <p:cNvSpPr>
            <a:spLocks noGrp="1"/>
          </p:cNvSpPr>
          <p:nvPr>
            <p:ph idx="1"/>
          </p:nvPr>
        </p:nvSpPr>
        <p:spPr/>
        <p:txBody>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a:p>
            <a:endParaRPr lang="en-US" dirty="0"/>
          </a:p>
        </p:txBody>
      </p:sp>
      <p:sp>
        <p:nvSpPr>
          <p:cNvPr id="4" name="Slide Number Placeholder 3">
            <a:extLst>
              <a:ext uri="{FF2B5EF4-FFF2-40B4-BE49-F238E27FC236}">
                <a16:creationId xmlns:a16="http://schemas.microsoft.com/office/drawing/2014/main" id="{A2CB711C-7186-4CEE-93A2-5B6066F641EB}"/>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902AB1CD-967A-4C97-BD34-D9BC1AF6A29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DC4397C-3B7B-4F45-BF1C-6EA5A0FA6867}"/>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97391365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B8ED-698C-40B8-9DED-890345EAC468}"/>
              </a:ext>
            </a:extLst>
          </p:cNvPr>
          <p:cNvSpPr>
            <a:spLocks noGrp="1"/>
          </p:cNvSpPr>
          <p:nvPr>
            <p:ph type="title"/>
          </p:nvPr>
        </p:nvSpPr>
        <p:spPr/>
        <p:txBody>
          <a:bodyPr/>
          <a:lstStyle/>
          <a:p>
            <a:r>
              <a:rPr lang="en-US" dirty="0"/>
              <a:t>Comment Resolution from Ad Hoc and Telecon</a:t>
            </a:r>
          </a:p>
        </p:txBody>
      </p:sp>
      <p:sp>
        <p:nvSpPr>
          <p:cNvPr id="3" name="Content Placeholder 2">
            <a:extLst>
              <a:ext uri="{FF2B5EF4-FFF2-40B4-BE49-F238E27FC236}">
                <a16:creationId xmlns:a16="http://schemas.microsoft.com/office/drawing/2014/main" id="{5C93A183-EBC3-4ED4-9CAC-3AD5A0D2B23D}"/>
              </a:ext>
            </a:extLst>
          </p:cNvPr>
          <p:cNvSpPr>
            <a:spLocks noGrp="1"/>
          </p:cNvSpPr>
          <p:nvPr>
            <p:ph idx="1"/>
          </p:nvPr>
        </p:nvSpPr>
        <p:spPr>
          <a:xfrm>
            <a:off x="914401" y="1751015"/>
            <a:ext cx="10361084" cy="4343400"/>
          </a:xfrm>
        </p:spPr>
        <p:txBody>
          <a:bodyPr/>
          <a:lstStyle/>
          <a:p>
            <a:pPr marL="0" indent="0"/>
            <a:r>
              <a:rPr lang="fr-FR" sz="1800" dirty="0"/>
              <a:t>LB249-Clause-9-4-CIDs</a:t>
            </a:r>
            <a:endParaRPr lang="en-US" sz="1800" dirty="0"/>
          </a:p>
          <a:p>
            <a:pPr marL="0" indent="0"/>
            <a:endParaRPr lang="en-US" dirty="0"/>
          </a:p>
          <a:p>
            <a:pPr marL="0" indent="0"/>
            <a:r>
              <a:rPr lang="en-US" dirty="0"/>
              <a:t>Motion </a:t>
            </a:r>
            <a:r>
              <a:rPr lang="en-US" b="0" dirty="0"/>
              <a:t>###:</a:t>
            </a:r>
            <a:endParaRPr lang="en-US" dirty="0"/>
          </a:p>
          <a:p>
            <a:pPr marL="0" indent="0"/>
            <a:r>
              <a:rPr lang="en-US" sz="2000" b="0" dirty="0"/>
              <a:t>Move to adopt the resolutions depicted by document 11-20-0388r2 for CIDs 3648, 3026, 3027, 3262, 3573, 3574, 3575, 3028, 3029, 3638, 3916, 3918, 4002, 3042 and 4003</a:t>
            </a:r>
            <a:r>
              <a:rPr lang="en-GB" sz="2000" b="0" dirty="0"/>
              <a:t>, </a:t>
            </a:r>
            <a:r>
              <a:rPr lang="en-US" sz="2000" b="0" dirty="0"/>
              <a:t>instruct the technical editor to incorporate it in the P802.11az draft and grant the editor editorial license. </a:t>
            </a:r>
          </a:p>
          <a:p>
            <a:pPr marL="0" indent="0"/>
            <a:endParaRPr lang="en-US" sz="2000" b="0" dirty="0"/>
          </a:p>
          <a:p>
            <a:pPr marL="0" indent="0"/>
            <a:r>
              <a:rPr lang="en-US" sz="2000" b="0" dirty="0"/>
              <a:t>Moved:</a:t>
            </a:r>
          </a:p>
          <a:p>
            <a:pPr marL="0" indent="0"/>
            <a:r>
              <a:rPr lang="en-US" sz="2000" b="0" dirty="0"/>
              <a:t>Second:</a:t>
            </a:r>
          </a:p>
          <a:p>
            <a:pPr marL="0" indent="0"/>
            <a:r>
              <a:rPr lang="en-US" sz="2000" b="0" dirty="0"/>
              <a:t>Results (Y/N/A):</a:t>
            </a:r>
          </a:p>
          <a:p>
            <a:pPr marL="0" indent="0"/>
            <a:endParaRPr lang="en-US" sz="2000" b="0" dirty="0"/>
          </a:p>
          <a:p>
            <a:pPr marL="0" indent="0"/>
            <a:r>
              <a:rPr lang="en-US" sz="1600" b="0" dirty="0"/>
              <a:t>Results from the Mar. Ad Hoc (Y/N/A): 9/0/1</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F0678E65-44D9-41A6-8306-2331B5AB08D2}"/>
              </a:ext>
            </a:extLst>
          </p:cNvPr>
          <p:cNvSpPr>
            <a:spLocks noGrp="1"/>
          </p:cNvSpPr>
          <p:nvPr>
            <p:ph type="sldNum" idx="12"/>
          </p:nvPr>
        </p:nvSpPr>
        <p:spPr/>
        <p:txBody>
          <a:bodyPr/>
          <a:lstStyle/>
          <a:p>
            <a:r>
              <a:rPr lang="en-GB"/>
              <a:t>Slide </a:t>
            </a:r>
            <a:fld id="{440F5867-744E-4AA6-B0ED-4C44D2DFBB7B}" type="slidenum">
              <a:rPr lang="en-GB" smtClean="0"/>
              <a:pPr/>
              <a:t>120</a:t>
            </a:fld>
            <a:endParaRPr lang="en-GB" dirty="0"/>
          </a:p>
        </p:txBody>
      </p:sp>
      <p:sp>
        <p:nvSpPr>
          <p:cNvPr id="5" name="Footer Placeholder 4">
            <a:extLst>
              <a:ext uri="{FF2B5EF4-FFF2-40B4-BE49-F238E27FC236}">
                <a16:creationId xmlns:a16="http://schemas.microsoft.com/office/drawing/2014/main" id="{C4CA6DA2-5061-408F-8558-9100A914CE0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10896F7-FECF-440C-9AA3-2DB7F51EBFE4}"/>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23022984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Master, select the top master page (theme slide master).  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Insert, 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Date &amp;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121</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Jan. 2021</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122</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Jan. 2021</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2010-03-01</a:t>
            </a:r>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123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Jan. 2021</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67B5-056F-4B22-A63A-98560D29CB8B}"/>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7671ACA1-CCAE-47EC-BBF1-CCE10AC9F0D1}"/>
              </a:ext>
            </a:extLst>
          </p:cNvPr>
          <p:cNvSpPr>
            <a:spLocks noGrp="1"/>
          </p:cNvSpPr>
          <p:nvPr>
            <p:ph idx="1"/>
          </p:nvPr>
        </p:nvSpPr>
        <p:spPr>
          <a:xfrm>
            <a:off x="914401" y="1700809"/>
            <a:ext cx="10361084" cy="4393606"/>
          </a:xfrm>
        </p:spPr>
        <p:txBody>
          <a:bodyPr/>
          <a:lstStyle/>
          <a:p>
            <a:pPr marL="400050">
              <a:buSzPct val="150000"/>
              <a:buFont typeface="Arial" panose="020B0604020202020204" pitchFamily="34" charset="0"/>
              <a:buChar char="•"/>
            </a:pPr>
            <a:r>
              <a:rPr lang="en-US" sz="1800" dirty="0"/>
              <a:t>The IEEE SA Copyright Policy is described in the IEEE SA Standards Board Bylaws and IEEE SA Standards Board Operations Manual”</a:t>
            </a:r>
          </a:p>
          <a:p>
            <a:pPr marL="800100" lvl="1">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sz="1600" dirty="0">
                <a:hlinkClick r:id="rId2"/>
              </a:rPr>
              <a:t>https://standards.ieee.org/about/policies/bylaws/sect6-7.html#7</a:t>
            </a:r>
            <a:br>
              <a:rPr lang="en-US" sz="1600" dirty="0"/>
            </a:br>
            <a:r>
              <a:rPr lang="en-US" sz="1800" dirty="0"/>
              <a:t>	Clause 6.1 of the IEEE SA Standards Board Operations Manual</a:t>
            </a:r>
            <a:br>
              <a:rPr lang="en-US" sz="1800" dirty="0"/>
            </a:br>
            <a:r>
              <a:rPr lang="en-US" sz="1800" dirty="0"/>
              <a:t>	</a:t>
            </a:r>
            <a:r>
              <a:rPr lang="en-US" sz="1600" dirty="0">
                <a:hlinkClick r:id="rId3"/>
              </a:rPr>
              <a:t>https://standards.ieee.org/about/policies/opman/sect6.html</a:t>
            </a:r>
            <a:endParaRPr lang="en-US" sz="1600" dirty="0"/>
          </a:p>
          <a:p>
            <a:pPr marL="400050">
              <a:buSzPct val="150000"/>
              <a:buFont typeface="Arial" panose="020B0604020202020204" pitchFamily="34" charset="0"/>
              <a:buChar char="•"/>
            </a:pPr>
            <a:r>
              <a:rPr lang="en-US" sz="1800" dirty="0"/>
              <a:t>IEEE SA Copyright Permission</a:t>
            </a:r>
          </a:p>
          <a:p>
            <a:pPr marL="800100" lvl="1">
              <a:buSzPct val="150000"/>
              <a:buFont typeface="Arial" panose="020B0604020202020204" pitchFamily="34" charset="0"/>
              <a:buChar char="•"/>
            </a:pPr>
            <a:r>
              <a:rPr lang="en-US" sz="1600" dirty="0">
                <a:hlinkClick r:id="rId4"/>
              </a:rPr>
              <a:t>https://standards.ieee.org/content/dam/ieee-standards/standards/web/documents/other/permissionltrs.zip</a:t>
            </a:r>
            <a:endParaRPr lang="en-US" sz="1600" dirty="0"/>
          </a:p>
          <a:p>
            <a:pPr marL="400050">
              <a:buSzPct val="150000"/>
              <a:buFont typeface="Arial" panose="020B0604020202020204" pitchFamily="34" charset="0"/>
              <a:buChar char="•"/>
            </a:pPr>
            <a:r>
              <a:rPr lang="en-US" sz="1800" dirty="0"/>
              <a:t>IEEE SA Copyright FAQs</a:t>
            </a:r>
          </a:p>
          <a:p>
            <a:pPr marL="800100" lvl="1">
              <a:buSzPct val="150000"/>
              <a:buFont typeface="Arial" panose="020B0604020202020204" pitchFamily="34" charset="0"/>
              <a:buChar char="•"/>
            </a:pPr>
            <a:r>
              <a:rPr lang="en-US" sz="1600" dirty="0">
                <a:hlinkClick r:id="rId5"/>
              </a:rPr>
              <a:t>http://standards.ieee.org/faqs/copyrights.html/</a:t>
            </a:r>
            <a:endParaRPr lang="en-US" sz="1600" dirty="0"/>
          </a:p>
          <a:p>
            <a:pPr marL="400050">
              <a:buSzPct val="150000"/>
              <a:buFont typeface="Arial" panose="020B0604020202020204" pitchFamily="34" charset="0"/>
              <a:buChar char="•"/>
            </a:pPr>
            <a:r>
              <a:rPr lang="en-US" sz="1800" dirty="0"/>
              <a:t>IEEE SA Best Practices for IEEE Standards Development </a:t>
            </a:r>
          </a:p>
          <a:p>
            <a:pPr marL="800100" lvl="1">
              <a:buSzPct val="150000"/>
              <a:buFont typeface="Arial" panose="020B0604020202020204" pitchFamily="34" charset="0"/>
              <a:buChar char="•"/>
            </a:pPr>
            <a:r>
              <a:rPr lang="en-US" sz="1600" dirty="0">
                <a:hlinkClick r:id="rId6"/>
              </a:rPr>
              <a:t>http://standards.ieee.org/develop/policies/best_practices_for_ieee_standards_development_051215.pdf</a:t>
            </a:r>
            <a:endParaRPr lang="en-US" sz="1600" dirty="0"/>
          </a:p>
          <a:p>
            <a:pPr marL="400050">
              <a:buSzPct val="150000"/>
              <a:buFont typeface="Arial" panose="020B0604020202020204" pitchFamily="34" charset="0"/>
              <a:buChar char="•"/>
            </a:pPr>
            <a:r>
              <a:rPr lang="en-US" sz="1800" dirty="0"/>
              <a:t>Distribution of Draft Standards (see 6.1.3 of the SASB Operations Manual)</a:t>
            </a:r>
          </a:p>
          <a:p>
            <a:pPr marL="800100" lvl="1">
              <a:buSzPct val="150000"/>
              <a:buFont typeface="Arial" panose="020B0604020202020204" pitchFamily="34" charset="0"/>
              <a:buChar char="•"/>
            </a:pPr>
            <a:r>
              <a:rPr lang="en-US" sz="1600" dirty="0">
                <a:hlinkClick r:id="rId3"/>
              </a:rPr>
              <a:t>https://standards.ieee.org/about/policies/opman/sect6.html</a:t>
            </a:r>
            <a:endParaRPr lang="en-US" sz="1600" dirty="0"/>
          </a:p>
          <a:p>
            <a:pPr marL="1200150" lvl="2" indent="-285750">
              <a:buSzPct val="150000"/>
              <a:buFont typeface="Arial" panose="020B0604020202020204" pitchFamily="34" charset="0"/>
              <a:buChar char="•"/>
            </a:pPr>
            <a:endParaRPr lang="en-US" altLang="en-US" sz="1600" dirty="0"/>
          </a:p>
          <a:p>
            <a:endParaRPr lang="en-US" dirty="0"/>
          </a:p>
        </p:txBody>
      </p:sp>
      <p:sp>
        <p:nvSpPr>
          <p:cNvPr id="4" name="Slide Number Placeholder 3">
            <a:extLst>
              <a:ext uri="{FF2B5EF4-FFF2-40B4-BE49-F238E27FC236}">
                <a16:creationId xmlns:a16="http://schemas.microsoft.com/office/drawing/2014/main" id="{0244AEF8-B7C8-4DB3-9F05-59E54AA53D93}"/>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02D09226-2F44-4C45-81F3-123E0BBC55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3F1F8B9-0E84-4058-9F56-76BABF9321DE}"/>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637885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5DEE-C8DA-4C6B-8BED-5EA3EF765966}"/>
              </a:ext>
            </a:extLst>
          </p:cNvPr>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a:extLst>
              <a:ext uri="{FF2B5EF4-FFF2-40B4-BE49-F238E27FC236}">
                <a16:creationId xmlns:a16="http://schemas.microsoft.com/office/drawing/2014/main" id="{7C9C6ED2-3037-4E43-8F84-9580D81E57F4}"/>
              </a:ext>
            </a:extLst>
          </p:cNvPr>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a:p>
            <a:endParaRPr lang="en-US" dirty="0"/>
          </a:p>
        </p:txBody>
      </p:sp>
      <p:sp>
        <p:nvSpPr>
          <p:cNvPr id="4" name="Slide Number Placeholder 3">
            <a:extLst>
              <a:ext uri="{FF2B5EF4-FFF2-40B4-BE49-F238E27FC236}">
                <a16:creationId xmlns:a16="http://schemas.microsoft.com/office/drawing/2014/main" id="{EE6641B8-FC1C-4C01-BDA8-2FDEE38EE1EC}"/>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F8DECA6E-672A-4DCF-8287-9FDE96C3C220}"/>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7C40B0B-DEA2-4E68-BDD5-D6DC977CCFFE}"/>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07287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0E08-CCA3-4D3E-AEAE-A7FACF56B421}"/>
              </a:ext>
            </a:extLst>
          </p:cNvPr>
          <p:cNvSpPr>
            <a:spLocks noGrp="1"/>
          </p:cNvSpPr>
          <p:nvPr>
            <p:ph type="title"/>
          </p:nvPr>
        </p:nvSpPr>
        <p:spPr>
          <a:xfrm>
            <a:off x="914401" y="685801"/>
            <a:ext cx="10361084" cy="798983"/>
          </a:xfrm>
        </p:spPr>
        <p:txBody>
          <a:bodyPr/>
          <a:lstStyle/>
          <a:p>
            <a:r>
              <a:rPr lang="en-US" sz="2800" dirty="0"/>
              <a:t>Participants in the IEEE-SA “individual process” shall</a:t>
            </a:r>
            <a:br>
              <a:rPr lang="en-US" sz="2800" dirty="0"/>
            </a:br>
            <a:r>
              <a:rPr lang="en-US" sz="2800" dirty="0"/>
              <a:t>act independently of others, including employers</a:t>
            </a:r>
          </a:p>
        </p:txBody>
      </p:sp>
      <p:sp>
        <p:nvSpPr>
          <p:cNvPr id="3" name="Content Placeholder 2">
            <a:extLst>
              <a:ext uri="{FF2B5EF4-FFF2-40B4-BE49-F238E27FC236}">
                <a16:creationId xmlns:a16="http://schemas.microsoft.com/office/drawing/2014/main" id="{F526F47A-3B9D-4696-A759-6B3DFB860B77}"/>
              </a:ext>
            </a:extLst>
          </p:cNvPr>
          <p:cNvSpPr>
            <a:spLocks noGrp="1"/>
          </p:cNvSpPr>
          <p:nvPr>
            <p:ph idx="1"/>
          </p:nvPr>
        </p:nvSpPr>
        <p:spPr>
          <a:xfrm>
            <a:off x="914401" y="1700809"/>
            <a:ext cx="10361084" cy="4393606"/>
          </a:xfrm>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a:p>
            <a:endParaRPr lang="en-US" dirty="0"/>
          </a:p>
        </p:txBody>
      </p:sp>
      <p:sp>
        <p:nvSpPr>
          <p:cNvPr id="4" name="Slide Number Placeholder 3">
            <a:extLst>
              <a:ext uri="{FF2B5EF4-FFF2-40B4-BE49-F238E27FC236}">
                <a16:creationId xmlns:a16="http://schemas.microsoft.com/office/drawing/2014/main" id="{59D86CC0-33BF-4C00-A7A4-C5103662E342}"/>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96261505-27DD-41D0-8E2B-B9D15FA0F58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FE19497-391C-4125-BC18-B393DE4B555B}"/>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391688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A7BD1-9BED-4378-8F03-6216A076641D}"/>
              </a:ext>
            </a:extLst>
          </p:cNvPr>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a:extLst>
              <a:ext uri="{FF2B5EF4-FFF2-40B4-BE49-F238E27FC236}">
                <a16:creationId xmlns:a16="http://schemas.microsoft.com/office/drawing/2014/main" id="{895D588B-82FF-4BB6-9D77-8D907E5547A7}"/>
              </a:ext>
            </a:extLst>
          </p:cNvPr>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a:p>
            <a:endParaRPr lang="en-US" dirty="0"/>
          </a:p>
        </p:txBody>
      </p:sp>
      <p:sp>
        <p:nvSpPr>
          <p:cNvPr id="4" name="Slide Number Placeholder 3">
            <a:extLst>
              <a:ext uri="{FF2B5EF4-FFF2-40B4-BE49-F238E27FC236}">
                <a16:creationId xmlns:a16="http://schemas.microsoft.com/office/drawing/2014/main" id="{2D1327A7-BCDD-471B-880B-68C5DC7672EC}"/>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28F3C2B7-DAF1-4549-9719-366CD8CE2C6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E9DF7CC4-8212-49D5-BF5F-10757093C41C}"/>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958900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D9D7-C959-48E2-8347-87FB53507919}"/>
              </a:ext>
            </a:extLst>
          </p:cNvPr>
          <p:cNvSpPr>
            <a:spLocks noGrp="1"/>
          </p:cNvSpPr>
          <p:nvPr>
            <p:ph type="title"/>
          </p:nvPr>
        </p:nvSpPr>
        <p:spPr/>
        <p:txBody>
          <a:bodyPr/>
          <a:lstStyle/>
          <a:p>
            <a:r>
              <a:rPr lang="en-US" dirty="0"/>
              <a:t>IEEE SA Policy Documents</a:t>
            </a:r>
          </a:p>
        </p:txBody>
      </p:sp>
      <p:sp>
        <p:nvSpPr>
          <p:cNvPr id="3" name="Content Placeholder 2">
            <a:extLst>
              <a:ext uri="{FF2B5EF4-FFF2-40B4-BE49-F238E27FC236}">
                <a16:creationId xmlns:a16="http://schemas.microsoft.com/office/drawing/2014/main" id="{E82EEE88-48DE-4859-8699-DF7E4EC8F6ED}"/>
              </a:ext>
            </a:extLst>
          </p:cNvPr>
          <p:cNvSpPr>
            <a:spLocks noGrp="1"/>
          </p:cNvSpPr>
          <p:nvPr>
            <p:ph idx="1"/>
          </p:nvPr>
        </p:nvSpPr>
        <p:spPr>
          <a:xfrm>
            <a:off x="914401" y="1751013"/>
            <a:ext cx="10361084" cy="4343401"/>
          </a:xfrm>
        </p:spPr>
        <p:txBody>
          <a:bodyPr/>
          <a:lstStyle/>
          <a:p>
            <a:r>
              <a:rPr lang="en-US" dirty="0"/>
              <a:t>IEEE Code of Ethics</a:t>
            </a:r>
          </a:p>
          <a:p>
            <a:pPr lvl="1"/>
            <a:r>
              <a:rPr lang="en-US" dirty="0">
                <a:hlinkClick r:id="rId2"/>
              </a:rPr>
              <a:t>http://www.ieee.org/about/corporate/governance/p7-8.html</a:t>
            </a:r>
            <a:r>
              <a:rPr lang="en-US" dirty="0"/>
              <a:t> </a:t>
            </a:r>
          </a:p>
          <a:p>
            <a:r>
              <a:rPr lang="en-US" dirty="0"/>
              <a:t>IEEE Standards Association (IEEE-SA) Affiliation FAQ</a:t>
            </a:r>
          </a:p>
          <a:p>
            <a:pPr lvl="1"/>
            <a:r>
              <a:rPr lang="en-US" dirty="0">
                <a:hlinkClick r:id="rId3"/>
              </a:rPr>
              <a:t>http://standards.ieee.org/faqs/affiliation.html</a:t>
            </a:r>
            <a:r>
              <a:rPr lang="en-US" dirty="0"/>
              <a:t> </a:t>
            </a:r>
          </a:p>
          <a:p>
            <a:r>
              <a:rPr lang="en-US" dirty="0"/>
              <a:t>Antitrust and Competition Policy</a:t>
            </a:r>
          </a:p>
          <a:p>
            <a:pPr lvl="1"/>
            <a:r>
              <a:rPr lang="en-US" dirty="0">
                <a:hlinkClick r:id="rId4"/>
              </a:rPr>
              <a:t>http://standards.ieee.org/resources/antitrust-guidelines.pdf</a:t>
            </a:r>
            <a:r>
              <a:rPr lang="en-US" dirty="0"/>
              <a:t>  </a:t>
            </a:r>
            <a:endParaRPr lang="en-US" dirty="0">
              <a:hlinkClick r:id="rId5"/>
            </a:endParaRPr>
          </a:p>
          <a:p>
            <a:r>
              <a:rPr lang="en-US" dirty="0"/>
              <a:t>Letter of Assurance Form</a:t>
            </a:r>
          </a:p>
          <a:p>
            <a:pPr lvl="1"/>
            <a:r>
              <a:rPr lang="en-US" dirty="0">
                <a:hlinkClick r:id="rId6"/>
              </a:rPr>
              <a:t>http://standards.ieee.org/develop/policies/bylaws/sect6-7.html#loa</a:t>
            </a:r>
            <a:r>
              <a:rPr lang="en-US" dirty="0"/>
              <a:t> </a:t>
            </a:r>
          </a:p>
          <a:p>
            <a:pPr lvl="1"/>
            <a:r>
              <a:rPr lang="en-US" dirty="0">
                <a:hlinkClick r:id="rId5"/>
              </a:rPr>
              <a:t>https://development.standards.ieee.org/myproject/Public//mytools/mob/loa.pdf</a:t>
            </a:r>
          </a:p>
          <a:p>
            <a:r>
              <a:rPr lang="en-US" dirty="0"/>
              <a:t>IEEE-SA Patent Committee FAQ &amp; Patent slides</a:t>
            </a:r>
          </a:p>
          <a:p>
            <a:pPr lvl="1"/>
            <a:r>
              <a:rPr lang="en-US" dirty="0">
                <a:hlinkClick r:id="rId7"/>
              </a:rPr>
              <a:t>http://standards.ieee.org/board/pat/faq.pdf</a:t>
            </a:r>
            <a:r>
              <a:rPr lang="en-US" dirty="0"/>
              <a:t> and </a:t>
            </a:r>
            <a:r>
              <a:rPr lang="en-US" dirty="0">
                <a:hlinkClick r:id="rId5"/>
              </a:rPr>
              <a:t>http://standards.ieee.org/board/pat/pat-slideset.ppt</a:t>
            </a:r>
            <a:r>
              <a:rPr lang="en-US" dirty="0"/>
              <a:t> </a:t>
            </a:r>
          </a:p>
          <a:p>
            <a:pPr>
              <a:buNone/>
            </a:pPr>
            <a:endParaRPr lang="en-GB" sz="1200" dirty="0"/>
          </a:p>
          <a:p>
            <a:endParaRPr lang="en-US" dirty="0"/>
          </a:p>
        </p:txBody>
      </p:sp>
      <p:sp>
        <p:nvSpPr>
          <p:cNvPr id="4" name="Slide Number Placeholder 3">
            <a:extLst>
              <a:ext uri="{FF2B5EF4-FFF2-40B4-BE49-F238E27FC236}">
                <a16:creationId xmlns:a16="http://schemas.microsoft.com/office/drawing/2014/main" id="{860BF99C-1593-4E31-B040-51A5B30284AC}"/>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BBAD4E8E-71BA-45BE-9C0D-60E8520D27E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3E165B6-163C-4F2F-A330-74EE3956B570}"/>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19355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a:xfrm>
            <a:off x="914400" y="1830391"/>
            <a:ext cx="10798223" cy="4264024"/>
          </a:xfrm>
        </p:spPr>
        <p:txBody>
          <a:bodyPr/>
          <a:lstStyle/>
          <a:p>
            <a:pPr lvl="0" defTabSz="914400" eaLnBrk="0" hangingPunct="0">
              <a:spcBef>
                <a:spcPct val="20000"/>
              </a:spcBef>
              <a:buClrTx/>
              <a:buSzTx/>
              <a:buFontTx/>
              <a:buChar char="•"/>
              <a:defRPr/>
            </a:pPr>
            <a:endParaRPr lang="en-US" dirty="0"/>
          </a:p>
          <a:p>
            <a:pPr lvl="0" defTabSz="914400" eaLnBrk="0" hangingPunct="0">
              <a:spcBef>
                <a:spcPct val="20000"/>
              </a:spcBef>
              <a:buClrTx/>
              <a:buSzTx/>
              <a:buFontTx/>
              <a:buChar char="•"/>
              <a:defRPr/>
            </a:pPr>
            <a:r>
              <a:rPr lang="en-US" dirty="0"/>
              <a:t>The current version of the IEEE-SA Standards Board Bylaws is available at: </a:t>
            </a:r>
          </a:p>
          <a:p>
            <a:pPr lvl="1" defTabSz="914400" eaLnBrk="0" hangingPunct="0">
              <a:spcBef>
                <a:spcPct val="20000"/>
              </a:spcBef>
              <a:buClrTx/>
              <a:buSzTx/>
              <a:defRPr/>
            </a:pPr>
            <a:r>
              <a:rPr lang="en-US" sz="2400" dirty="0">
                <a:hlinkClick r:id="rId3"/>
              </a:rPr>
              <a:t>http://standards.ieee.org/develop/policies/bylaws/index.html</a:t>
            </a:r>
            <a:r>
              <a:rPr lang="en-US" sz="2400" dirty="0"/>
              <a:t> (HTML version) </a:t>
            </a:r>
          </a:p>
          <a:p>
            <a:pPr lvl="1" defTabSz="914400" eaLnBrk="0" hangingPunct="0">
              <a:spcBef>
                <a:spcPct val="20000"/>
              </a:spcBef>
              <a:buClrTx/>
              <a:buSzTx/>
              <a:defRPr/>
            </a:pPr>
            <a:r>
              <a:rPr lang="en-US" sz="2400" dirty="0">
                <a:hlinkClick r:id="rId4"/>
              </a:rPr>
              <a:t>http://standards.ieee.org/develop/policies/bylaws/sb_bylaws.pdf</a:t>
            </a:r>
            <a:r>
              <a:rPr lang="en-US" sz="2400" dirty="0"/>
              <a:t> (PDF version)</a:t>
            </a:r>
            <a:r>
              <a:rPr lang="en-US" sz="1800" dirty="0"/>
              <a:t> </a:t>
            </a:r>
          </a:p>
          <a:p>
            <a:pPr lvl="0" defTabSz="914400" eaLnBrk="0" hangingPunct="0">
              <a:spcBef>
                <a:spcPct val="20000"/>
              </a:spcBef>
              <a:buClrTx/>
              <a:buSzTx/>
              <a:defRPr/>
            </a:pPr>
            <a:br>
              <a:rPr lang="en-US" sz="1600" dirty="0"/>
            </a:br>
            <a:endParaRPr lang="en-US" sz="1600" dirty="0"/>
          </a:p>
          <a:p>
            <a:pPr lvl="0" defTabSz="914400" eaLnBrk="0" hangingPunct="0">
              <a:spcBef>
                <a:spcPct val="20000"/>
              </a:spcBef>
              <a:buClrTx/>
              <a:buSzTx/>
              <a:buFontTx/>
              <a:buChar char="•"/>
              <a:defRPr/>
            </a:pPr>
            <a:r>
              <a:rPr lang="en-US" dirty="0"/>
              <a:t>The current version of the IEEE-SA Standards Board Operations Manual is available at: </a:t>
            </a:r>
          </a:p>
          <a:p>
            <a:pPr lvl="1" defTabSz="914400" eaLnBrk="0" hangingPunct="0">
              <a:spcBef>
                <a:spcPct val="20000"/>
              </a:spcBef>
              <a:buClrTx/>
              <a:buSzTx/>
              <a:defRPr/>
            </a:pPr>
            <a:r>
              <a:rPr lang="en-US" sz="2400" dirty="0">
                <a:hlinkClick r:id="rId5"/>
              </a:rPr>
              <a:t>http://standards.ieee.org/develop/policies/opman/index.html</a:t>
            </a:r>
            <a:r>
              <a:rPr lang="en-US" sz="2400" dirty="0"/>
              <a:t> (HTML version) </a:t>
            </a:r>
          </a:p>
          <a:p>
            <a:pPr lvl="1" defTabSz="914400" eaLnBrk="0" hangingPunct="0">
              <a:spcBef>
                <a:spcPct val="20000"/>
              </a:spcBef>
              <a:buClrTx/>
              <a:buSzTx/>
              <a:defRPr/>
            </a:pPr>
            <a:r>
              <a:rPr lang="en-US" sz="2400" dirty="0">
                <a:hlinkClick r:id="rId6"/>
              </a:rPr>
              <a:t>http://standards.ieee.org/develop/policies/opman/sb_om.pdf</a:t>
            </a:r>
            <a:r>
              <a:rPr lang="en-US" sz="2400" dirty="0"/>
              <a:t> (PDF version) </a:t>
            </a:r>
          </a:p>
          <a:p>
            <a:pPr lvl="0" defTabSz="914400" eaLnBrk="0" hangingPunct="0">
              <a:spcBef>
                <a:spcPct val="20000"/>
              </a:spcBef>
              <a:buClrTx/>
              <a:buSzTx/>
              <a:defRPr/>
            </a:pPr>
            <a:endParaRPr lang="en-GB" sz="120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664674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AFFD-A63C-4806-B36A-FDB3DA79B804}"/>
              </a:ext>
            </a:extLst>
          </p:cNvPr>
          <p:cNvSpPr>
            <a:spLocks noGrp="1"/>
          </p:cNvSpPr>
          <p:nvPr>
            <p:ph type="title"/>
          </p:nvPr>
        </p:nvSpPr>
        <p:spPr/>
        <p:txBody>
          <a:bodyPr/>
          <a:lstStyle/>
          <a:p>
            <a:r>
              <a:rPr lang="en-US" dirty="0"/>
              <a:t>IEEE 802 Ground Rules</a:t>
            </a:r>
          </a:p>
        </p:txBody>
      </p:sp>
      <p:sp>
        <p:nvSpPr>
          <p:cNvPr id="3" name="Content Placeholder 2">
            <a:extLst>
              <a:ext uri="{FF2B5EF4-FFF2-40B4-BE49-F238E27FC236}">
                <a16:creationId xmlns:a16="http://schemas.microsoft.com/office/drawing/2014/main" id="{AA2E66CF-1199-4401-85E7-EC54CBC31898}"/>
              </a:ext>
            </a:extLst>
          </p:cNvPr>
          <p:cNvSpPr>
            <a:spLocks noGrp="1"/>
          </p:cNvSpPr>
          <p:nvPr>
            <p:ph idx="1"/>
          </p:nvPr>
        </p:nvSpPr>
        <p:spPr/>
        <p:txBody>
          <a:bodyPr/>
          <a:lstStyle/>
          <a:p>
            <a:pPr indent="-457200">
              <a:buFont typeface="Arial" panose="020B0604020202020204" pitchFamily="34" charset="0"/>
              <a:buChar char="•"/>
            </a:pPr>
            <a:r>
              <a:rPr lang="en-US" dirty="0">
                <a:cs typeface="DejaVu Sans" pitchFamily="34" charset="0"/>
              </a:rPr>
              <a:t>Respect … give it, get it</a:t>
            </a:r>
          </a:p>
          <a:p>
            <a:pPr indent="-457200">
              <a:buFont typeface="Arial" panose="020B0604020202020204" pitchFamily="34" charset="0"/>
              <a:buChar char="•"/>
            </a:pPr>
            <a:r>
              <a:rPr lang="en-US" dirty="0">
                <a:cs typeface="DejaVu Sans" pitchFamily="34" charset="0"/>
              </a:rPr>
              <a:t>NO product pitches</a:t>
            </a:r>
          </a:p>
          <a:p>
            <a:pPr indent="-457200">
              <a:buFont typeface="Arial" panose="020B0604020202020204" pitchFamily="34" charset="0"/>
              <a:buChar char="•"/>
            </a:pPr>
            <a:r>
              <a:rPr lang="en-US" dirty="0">
                <a:cs typeface="DejaVu Sans" pitchFamily="34" charset="0"/>
              </a:rPr>
              <a:t>NO corporate pitches</a:t>
            </a:r>
          </a:p>
          <a:p>
            <a:pPr indent="-457200">
              <a:buFont typeface="Arial" panose="020B0604020202020204" pitchFamily="34" charset="0"/>
              <a:buChar char="•"/>
            </a:pPr>
            <a:r>
              <a:rPr lang="en-US" dirty="0">
                <a:cs typeface="DejaVu Sans" pitchFamily="34" charset="0"/>
              </a:rPr>
              <a:t>NO prices</a:t>
            </a:r>
          </a:p>
          <a:p>
            <a:pPr indent="-457200">
              <a:buFont typeface="Arial" panose="020B0604020202020204" pitchFamily="34" charset="0"/>
              <a:buChar char="•"/>
            </a:pPr>
            <a:r>
              <a:rPr lang="en-US" dirty="0">
                <a:cs typeface="DejaVu Sans" pitchFamily="34" charset="0"/>
              </a:rPr>
              <a:t>NO restrictive notices – (no confidentially notices in email)</a:t>
            </a:r>
          </a:p>
          <a:p>
            <a:pPr indent="-457200">
              <a:buFont typeface="Arial" panose="020B0604020202020204" pitchFamily="34" charset="0"/>
              <a:buChar char="•"/>
            </a:pPr>
            <a:r>
              <a:rPr lang="en-US" dirty="0">
                <a:cs typeface="DejaVu Sans" pitchFamily="34" charset="0"/>
              </a:rPr>
              <a:t>Presentations must be openly available</a:t>
            </a:r>
          </a:p>
          <a:p>
            <a:endParaRPr lang="en-US" dirty="0"/>
          </a:p>
        </p:txBody>
      </p:sp>
      <p:sp>
        <p:nvSpPr>
          <p:cNvPr id="4" name="Slide Number Placeholder 3">
            <a:extLst>
              <a:ext uri="{FF2B5EF4-FFF2-40B4-BE49-F238E27FC236}">
                <a16:creationId xmlns:a16="http://schemas.microsoft.com/office/drawing/2014/main" id="{2F38F93E-E7B4-4037-B49B-013B2239B90B}"/>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2DC6924C-5B2A-4369-BAF1-60422B9B5FC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34D0F77-3728-49EB-902A-704204CA4083}"/>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965735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708920"/>
            <a:ext cx="10361084" cy="3385494"/>
          </a:xfrm>
        </p:spPr>
        <p:txBody>
          <a:bodyPr/>
          <a:lstStyle/>
          <a:p>
            <a:pPr algn="ctr">
              <a:lnSpc>
                <a:spcPct val="90000"/>
              </a:lnSpc>
              <a:buFontTx/>
              <a:buNone/>
            </a:pPr>
            <a:r>
              <a:rPr lang="en-US" altLang="en-US" sz="3600" dirty="0">
                <a:cs typeface="Times New Roman" panose="02020603050405020304" pitchFamily="18" charset="0"/>
              </a:rPr>
              <a:t>Nov. Electronic Meeting Agenda </a:t>
            </a:r>
          </a:p>
          <a:p>
            <a:pPr algn="ctr">
              <a:lnSpc>
                <a:spcPct val="90000"/>
              </a:lnSpc>
              <a:buFontTx/>
              <a:buNone/>
            </a:pPr>
            <a:r>
              <a:rPr lang="en-US" altLang="en-US" sz="3600" dirty="0">
                <a:cs typeface="Times New Roman" panose="02020603050405020304" pitchFamily="18" charset="0"/>
              </a:rPr>
              <a:t>And meetings running between Nov. 2020 and Jan. 2021 electronic meetings</a:t>
            </a:r>
            <a:endParaRPr lang="en-US" altLang="en-US" sz="2000" dirty="0">
              <a:cs typeface="Times New Roman" panose="02020603050405020304" pitchFamily="18" charset="0"/>
            </a:endParaRPr>
          </a:p>
          <a:p>
            <a:pPr marL="1524000">
              <a:lnSpc>
                <a:spcPct val="90000"/>
              </a:lnSpc>
              <a:buFontTx/>
              <a:buNone/>
            </a:pPr>
            <a:r>
              <a:rPr lang="en-US" altLang="en-US" sz="2000" dirty="0">
                <a:cs typeface="Times New Roman" panose="02020603050405020304" pitchFamily="18" charset="0"/>
              </a:rPr>
              <a:t>Chair: </a:t>
            </a:r>
            <a:r>
              <a:rPr lang="en-US" altLang="en-US" sz="2000" b="0" dirty="0">
                <a:cs typeface="Times New Roman" panose="02020603050405020304" pitchFamily="18" charset="0"/>
              </a:rPr>
              <a:t>Jonathan Segev </a:t>
            </a:r>
            <a:r>
              <a:rPr lang="en-US" altLang="en-US" sz="1600" b="0" dirty="0">
                <a:cs typeface="Times New Roman" panose="02020603050405020304" pitchFamily="18" charset="0"/>
              </a:rPr>
              <a:t>(Intel Corporation)</a:t>
            </a:r>
          </a:p>
          <a:p>
            <a:pPr marL="1524000">
              <a:lnSpc>
                <a:spcPct val="90000"/>
              </a:lnSpc>
            </a:pPr>
            <a:r>
              <a:rPr lang="en-US" altLang="en-US" sz="2000" dirty="0">
                <a:cs typeface="Times New Roman" panose="02020603050405020304" pitchFamily="18" charset="0"/>
              </a:rPr>
              <a:t>Vice Chair: </a:t>
            </a:r>
            <a:r>
              <a:rPr lang="en-US" altLang="en-US" sz="2000" b="0" dirty="0">
                <a:cs typeface="Times New Roman" panose="02020603050405020304" pitchFamily="18" charset="0"/>
              </a:rPr>
              <a:t>Assaf Kasher </a:t>
            </a:r>
            <a:r>
              <a:rPr lang="en-US" altLang="en-US" sz="1600" b="0" dirty="0">
                <a:cs typeface="Times New Roman" panose="02020603050405020304" pitchFamily="18" charset="0"/>
              </a:rPr>
              <a:t>(Qualcomm)</a:t>
            </a:r>
          </a:p>
          <a:p>
            <a:pPr marL="1524000">
              <a:lnSpc>
                <a:spcPct val="90000"/>
              </a:lnSpc>
              <a:buFontTx/>
              <a:buNone/>
            </a:pPr>
            <a:r>
              <a:rPr lang="en-US" altLang="en-US" sz="2000" dirty="0">
                <a:cs typeface="Times New Roman" panose="02020603050405020304" pitchFamily="18" charset="0"/>
              </a:rPr>
              <a:t>Technical Editor: </a:t>
            </a:r>
            <a:r>
              <a:rPr lang="en-US" altLang="en-US" sz="2000" b="0" dirty="0">
                <a:cs typeface="Times New Roman" panose="02020603050405020304" pitchFamily="18" charset="0"/>
              </a:rPr>
              <a:t>Chao Chun Wang </a:t>
            </a:r>
            <a:r>
              <a:rPr lang="en-US" altLang="en-US" sz="1600" b="0" dirty="0">
                <a:cs typeface="Times New Roman" panose="02020603050405020304" pitchFamily="18" charset="0"/>
              </a:rPr>
              <a:t>(</a:t>
            </a:r>
            <a:r>
              <a:rPr lang="en-US" altLang="en-US" sz="1600" b="0" dirty="0" err="1">
                <a:cs typeface="Times New Roman" panose="02020603050405020304" pitchFamily="18" charset="0"/>
              </a:rPr>
              <a:t>MediaTek</a:t>
            </a:r>
            <a:r>
              <a:rPr lang="en-US" altLang="en-US" sz="1600" b="0" dirty="0">
                <a:cs typeface="Times New Roman" panose="02020603050405020304" pitchFamily="18" charset="0"/>
              </a:rPr>
              <a:t>), </a:t>
            </a:r>
            <a:r>
              <a:rPr lang="en-US" altLang="en-US" sz="2000" b="0" dirty="0">
                <a:cs typeface="Times New Roman" panose="02020603050405020304" pitchFamily="18" charset="0"/>
              </a:rPr>
              <a:t>Roy Want </a:t>
            </a:r>
            <a:r>
              <a:rPr lang="en-US" altLang="en-US" sz="1600" b="0" dirty="0">
                <a:cs typeface="Times New Roman" panose="02020603050405020304" pitchFamily="18" charset="0"/>
              </a:rPr>
              <a:t>(Google)</a:t>
            </a:r>
          </a:p>
          <a:p>
            <a:pPr marL="1524000">
              <a:lnSpc>
                <a:spcPct val="90000"/>
              </a:lnSpc>
              <a:buFontTx/>
              <a:buNone/>
            </a:pPr>
            <a:r>
              <a:rPr lang="en-US" altLang="en-US" sz="2000" dirty="0">
                <a:cs typeface="Times New Roman" panose="02020603050405020304" pitchFamily="18" charset="0"/>
              </a:rPr>
              <a:t>Secretary (acting)</a:t>
            </a:r>
            <a:r>
              <a:rPr lang="en-US" altLang="en-US" sz="2000" b="0" dirty="0">
                <a:cs typeface="Times New Roman" panose="02020603050405020304" pitchFamily="18" charset="0"/>
              </a:rPr>
              <a:t>: Assaf Kasher (Qualcomm) </a:t>
            </a:r>
            <a:endParaRPr lang="en-US" altLang="en-US" sz="1600" b="0" dirty="0">
              <a:cs typeface="Times New Roman" panose="02020603050405020304" pitchFamily="18" charset="0"/>
            </a:endParaRP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7" name="Title 1"/>
          <p:cNvSpPr>
            <a:spLocks noGrp="1"/>
          </p:cNvSpPr>
          <p:nvPr>
            <p:ph type="title"/>
          </p:nvPr>
        </p:nvSpPr>
        <p:spPr>
          <a:xfrm>
            <a:off x="914401" y="685801"/>
            <a:ext cx="10361084" cy="1663079"/>
          </a:xfrm>
        </p:spPr>
        <p:txBody>
          <a:bodyPr/>
          <a:lstStyle/>
          <a:p>
            <a:r>
              <a:rPr lang="en-US" altLang="en-US" sz="4000" dirty="0">
                <a:solidFill>
                  <a:srgbClr val="0000FF"/>
                </a:solidFill>
                <a:cs typeface="Times New Roman" panose="02020603050405020304" pitchFamily="18" charset="0"/>
              </a:rPr>
              <a:t>IEEE 802.11</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Task Group AZ</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Next Generation Positioning </a:t>
            </a:r>
            <a:endParaRPr lang="en-US" sz="4000" dirty="0"/>
          </a:p>
        </p:txBody>
      </p:sp>
    </p:spTree>
    <p:extLst>
      <p:ext uri="{BB962C8B-B14F-4D97-AF65-F5344CB8AC3E}">
        <p14:creationId xmlns:p14="http://schemas.microsoft.com/office/powerpoint/2010/main" val="1558500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60AC-FC90-43B0-A5DF-6AE8F7E48DA7}"/>
              </a:ext>
            </a:extLst>
          </p:cNvPr>
          <p:cNvSpPr>
            <a:spLocks noGrp="1"/>
          </p:cNvSpPr>
          <p:nvPr>
            <p:ph type="title"/>
          </p:nvPr>
        </p:nvSpPr>
        <p:spPr>
          <a:xfrm>
            <a:off x="914401" y="685801"/>
            <a:ext cx="10361084" cy="763591"/>
          </a:xfrm>
        </p:spPr>
        <p:txBody>
          <a:bodyPr/>
          <a:lstStyle/>
          <a:p>
            <a:r>
              <a:rPr lang="en-US" dirty="0"/>
              <a:t>IEEE 802 Rules Documents </a:t>
            </a:r>
          </a:p>
        </p:txBody>
      </p:sp>
      <p:sp>
        <p:nvSpPr>
          <p:cNvPr id="3" name="Content Placeholder 2">
            <a:extLst>
              <a:ext uri="{FF2B5EF4-FFF2-40B4-BE49-F238E27FC236}">
                <a16:creationId xmlns:a16="http://schemas.microsoft.com/office/drawing/2014/main" id="{53129AE0-154C-44C2-BB01-C9AED5640D70}"/>
              </a:ext>
            </a:extLst>
          </p:cNvPr>
          <p:cNvSpPr>
            <a:spLocks noGrp="1"/>
          </p:cNvSpPr>
          <p:nvPr>
            <p:ph idx="1"/>
          </p:nvPr>
        </p:nvSpPr>
        <p:spPr>
          <a:xfrm>
            <a:off x="914401" y="1340768"/>
            <a:ext cx="10361084" cy="4768080"/>
          </a:xfrm>
        </p:spPr>
        <p:txBody>
          <a:bodyPr/>
          <a:lstStyle/>
          <a:p>
            <a:r>
              <a:rPr lang="en-US" sz="2000" dirty="0"/>
              <a:t>IEEE 802 Policies &amp; Procedures (Approved June 2014)</a:t>
            </a:r>
          </a:p>
          <a:p>
            <a:pPr lvl="1"/>
            <a:r>
              <a:rPr lang="en-US" sz="1800" dirty="0">
                <a:hlinkClick r:id="rId2"/>
              </a:rPr>
              <a:t>http://standards.ieee.org/board/aud/LMSC.pdf</a:t>
            </a:r>
            <a:endParaRPr lang="en-US" sz="1800" dirty="0"/>
          </a:p>
          <a:p>
            <a:r>
              <a:rPr lang="en-US" sz="2000" dirty="0"/>
              <a:t>IEEE 802 Operations Manual (Approved 13 July 2018)</a:t>
            </a:r>
          </a:p>
          <a:p>
            <a:pPr lvl="1">
              <a:lnSpc>
                <a:spcPct val="80000"/>
              </a:lnSpc>
              <a:defRPr/>
            </a:pPr>
            <a:r>
              <a:rPr lang="en-US" altLang="en-US" sz="1800" dirty="0">
                <a:hlinkClick r:id="rId3"/>
              </a:rPr>
              <a:t>https://mentor.ieee.org/802-ec/dcn/17/ec-17-0090-22-0PNP-ieee-802-lmsc-operations-manual.pdf</a:t>
            </a:r>
            <a:r>
              <a:rPr lang="en-US" altLang="en-US" sz="1800" dirty="0"/>
              <a:t> </a:t>
            </a:r>
          </a:p>
          <a:p>
            <a:pPr>
              <a:lnSpc>
                <a:spcPct val="80000"/>
              </a:lnSpc>
              <a:defRPr/>
            </a:pPr>
            <a:r>
              <a:rPr lang="en-US" sz="2000" dirty="0"/>
              <a:t>IEEE 802 Working Group Policies &amp; Procedures (29 July 2016)</a:t>
            </a:r>
            <a:r>
              <a:rPr lang="en-US" altLang="en-US" sz="2000" dirty="0"/>
              <a:t> </a:t>
            </a:r>
          </a:p>
          <a:p>
            <a:pPr lvl="1"/>
            <a:r>
              <a:rPr lang="en-US" altLang="en-US" sz="1800" dirty="0">
                <a:hlinkClick r:id="rId4"/>
              </a:rPr>
              <a:t>http://www.ieee802.org/PNP/approved/IEEE_802_WG_PandP_v19.pdf</a:t>
            </a:r>
            <a:r>
              <a:rPr lang="en-US" altLang="en-US" sz="1800" dirty="0"/>
              <a:t> </a:t>
            </a:r>
          </a:p>
          <a:p>
            <a:r>
              <a:rPr lang="en-US" sz="2000" dirty="0"/>
              <a:t>IEEE 802 LMSC Chair's Guidelines (Approved 13 July 2018)</a:t>
            </a:r>
            <a:endParaRPr lang="en-US" sz="2000" dirty="0">
              <a:hlinkClick r:id="rId5"/>
            </a:endParaRPr>
          </a:p>
          <a:p>
            <a:pPr lvl="1"/>
            <a:r>
              <a:rPr lang="en-US" sz="1800" dirty="0">
                <a:hlinkClick r:id="rId6"/>
              </a:rPr>
              <a:t>https://mentor.ieee.org/802-ec/dcn/17/ec-17-0120-27-0PNP-ieee-802-lmsc-chairs-guidelines.pdf</a:t>
            </a:r>
            <a:r>
              <a:rPr lang="en-US" sz="1800" dirty="0"/>
              <a:t> </a:t>
            </a:r>
          </a:p>
          <a:p>
            <a:r>
              <a:rPr lang="en-US" sz="2000" dirty="0"/>
              <a:t>Participation in IEEE 802 Meetings</a:t>
            </a:r>
          </a:p>
          <a:p>
            <a:pPr lvl="1"/>
            <a:r>
              <a:rPr lang="en-US" sz="1800" u="sng" dirty="0">
                <a:hlinkClick r:id="rId7"/>
              </a:rPr>
              <a:t>https://mentor.ieee.org/802-ec/dcn/16/ec-16-0180-05-00EC-ieee-802-participation-slide.pptx</a:t>
            </a:r>
            <a:endParaRPr lang="en-US" sz="1600" dirty="0"/>
          </a:p>
          <a:p>
            <a:r>
              <a:rPr lang="en-US" sz="2000" dirty="0"/>
              <a:t>Policies and Procedures hierarchy: </a:t>
            </a:r>
            <a:r>
              <a:rPr lang="en-US" sz="2000" b="0" dirty="0">
                <a:hlinkClick r:id="rId8"/>
              </a:rPr>
              <a:t>http://www.ieee802.org/11/Rules/rules.shtml</a:t>
            </a:r>
            <a:endParaRPr lang="en-US" sz="2000" b="0" dirty="0"/>
          </a:p>
          <a:p>
            <a:pPr marL="342900" lvl="1" indent="-342900">
              <a:buFontTx/>
              <a:buChar char="•"/>
            </a:pPr>
            <a:r>
              <a:rPr lang="en-US" altLang="en-US" sz="1800" b="1" dirty="0"/>
              <a:t>IEEE 802 Procedural document website: </a:t>
            </a:r>
            <a:r>
              <a:rPr lang="en-US" altLang="en-US" sz="1800" dirty="0">
                <a:hlinkClick r:id="rId9"/>
              </a:rPr>
              <a:t>http://www.ieee802.org/devdocs.shtml</a:t>
            </a:r>
            <a:r>
              <a:rPr lang="en-US" altLang="en-US" sz="1800" dirty="0"/>
              <a:t> </a:t>
            </a:r>
          </a:p>
          <a:p>
            <a:r>
              <a:rPr lang="en-US" sz="2000" dirty="0"/>
              <a:t>IEEE 802.11 WG Operations Manual (Approved 13 July 2018):</a:t>
            </a:r>
          </a:p>
          <a:p>
            <a:pPr lvl="1"/>
            <a:r>
              <a:rPr lang="en-US" altLang="en-US" sz="1800" dirty="0">
                <a:hlinkClick r:id="rId10"/>
              </a:rPr>
              <a:t>https://mentor.ieee.org/802.11/dcn/14/11-14-0629-22-0000-802-11-operations-manual.docx</a:t>
            </a:r>
            <a:endParaRPr lang="en-US" sz="1800" dirty="0"/>
          </a:p>
          <a:p>
            <a:endParaRPr lang="en-US" dirty="0"/>
          </a:p>
        </p:txBody>
      </p:sp>
      <p:sp>
        <p:nvSpPr>
          <p:cNvPr id="4" name="Slide Number Placeholder 3">
            <a:extLst>
              <a:ext uri="{FF2B5EF4-FFF2-40B4-BE49-F238E27FC236}">
                <a16:creationId xmlns:a16="http://schemas.microsoft.com/office/drawing/2014/main" id="{F7AB0DEE-B75D-4F9D-8547-3D3A0FCBB9A3}"/>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0F91ADEB-41AD-4208-8901-68E8AF7B8E9E}"/>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7AC68828-28ED-4DFE-BE1B-A085FB5C0529}"/>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514986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99BFC-3A65-4FC4-8124-D9D869BE3776}"/>
              </a:ext>
            </a:extLst>
          </p:cNvPr>
          <p:cNvSpPr>
            <a:spLocks noGrp="1"/>
          </p:cNvSpPr>
          <p:nvPr>
            <p:ph type="title"/>
          </p:nvPr>
        </p:nvSpPr>
        <p:spPr/>
        <p:txBody>
          <a:bodyPr/>
          <a:lstStyle/>
          <a:p>
            <a:r>
              <a:rPr lang="en-US" dirty="0"/>
              <a:t>Meeting Decorum</a:t>
            </a:r>
          </a:p>
        </p:txBody>
      </p:sp>
      <p:sp>
        <p:nvSpPr>
          <p:cNvPr id="3" name="Content Placeholder 2">
            <a:extLst>
              <a:ext uri="{FF2B5EF4-FFF2-40B4-BE49-F238E27FC236}">
                <a16:creationId xmlns:a16="http://schemas.microsoft.com/office/drawing/2014/main" id="{1EE5522F-9327-4DF8-BBE7-DC428B3E56CE}"/>
              </a:ext>
            </a:extLst>
          </p:cNvPr>
          <p:cNvSpPr>
            <a:spLocks noGrp="1"/>
          </p:cNvSpPr>
          <p:nvPr>
            <p:ph idx="1"/>
          </p:nvPr>
        </p:nvSpPr>
        <p:spPr/>
        <p:txBody>
          <a:bodyPr/>
          <a:lstStyle/>
          <a:p>
            <a:pPr>
              <a:buFont typeface="Arial" panose="020B0604020202020204" pitchFamily="34" charset="0"/>
              <a:buChar char="•"/>
            </a:pPr>
            <a:r>
              <a:rPr lang="en-US" dirty="0"/>
              <a:t>Please mute the microphone unless you want to address the group.</a:t>
            </a:r>
          </a:p>
          <a:p>
            <a:pPr>
              <a:buFont typeface="Arial" panose="020B0604020202020204" pitchFamily="34" charset="0"/>
              <a:buChar char="•"/>
            </a:pPr>
            <a:r>
              <a:rPr lang="en-US" dirty="0"/>
              <a:t>Use the chat window for requesting to join the feedback queue. </a:t>
            </a:r>
          </a:p>
        </p:txBody>
      </p:sp>
      <p:sp>
        <p:nvSpPr>
          <p:cNvPr id="4" name="Slide Number Placeholder 3">
            <a:extLst>
              <a:ext uri="{FF2B5EF4-FFF2-40B4-BE49-F238E27FC236}">
                <a16:creationId xmlns:a16="http://schemas.microsoft.com/office/drawing/2014/main" id="{942A35F6-F31A-4E2C-AA8B-E621F2C4BA29}"/>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2E15D0AA-5587-4F6A-8719-CC318052017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373F3AC-C323-4AA4-B1D4-4EAFFFD5690C}"/>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691682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Nov. IEEE  Electronic Meeting Week Agenda</a:t>
            </a:r>
            <a:endParaRPr lang="en-US" dirty="0"/>
          </a:p>
        </p:txBody>
      </p:sp>
      <p:sp>
        <p:nvSpPr>
          <p:cNvPr id="3" name="Content Placeholder 2"/>
          <p:cNvSpPr>
            <a:spLocks noGrp="1"/>
          </p:cNvSpPr>
          <p:nvPr>
            <p:ph idx="1"/>
          </p:nvPr>
        </p:nvSpPr>
        <p:spPr>
          <a:xfrm>
            <a:off x="551384" y="1247802"/>
            <a:ext cx="10724101" cy="4846613"/>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week (5 min).</a:t>
            </a:r>
          </a:p>
          <a:p>
            <a:pPr algn="just">
              <a:spcBef>
                <a:spcPct val="20000"/>
              </a:spcBef>
              <a:buFontTx/>
              <a:buChar char="•"/>
            </a:pPr>
            <a:r>
              <a:rPr lang="en-US" altLang="en-US" sz="1800" b="0" dirty="0"/>
              <a:t>Review LB249 CR progress. (10min) – Roy </a:t>
            </a:r>
          </a:p>
          <a:p>
            <a:pPr algn="just">
              <a:spcBef>
                <a:spcPct val="20000"/>
              </a:spcBef>
              <a:buFontTx/>
              <a:buChar char="•"/>
            </a:pPr>
            <a:r>
              <a:rPr lang="en-US" altLang="en-US" sz="1800" b="0" dirty="0"/>
              <a:t>Consider motions that met SP threshold from earlier meetings.</a:t>
            </a:r>
          </a:p>
          <a:p>
            <a:pPr algn="just">
              <a:spcBef>
                <a:spcPct val="20000"/>
              </a:spcBef>
              <a:buFontTx/>
              <a:buChar char="•"/>
            </a:pPr>
            <a:r>
              <a:rPr lang="en-US" altLang="en-US" sz="1800" b="0" dirty="0"/>
              <a:t>Review CR submissions. – as permitted.</a:t>
            </a:r>
          </a:p>
          <a:p>
            <a:pPr lvl="1" algn="just">
              <a:spcBef>
                <a:spcPct val="20000"/>
              </a:spcBef>
              <a:buFontTx/>
              <a:buChar char="•"/>
            </a:pPr>
            <a:r>
              <a:rPr lang="en-US" sz="1400" b="0" dirty="0"/>
              <a:t>Consider readiness for recirculation ballot out of the Nov. meeting.</a:t>
            </a:r>
          </a:p>
          <a:p>
            <a:pPr algn="just">
              <a:spcBef>
                <a:spcPct val="20000"/>
              </a:spcBef>
              <a:buFontTx/>
              <a:buChar char="•"/>
            </a:pPr>
            <a:r>
              <a:rPr lang="en-US" sz="1800" b="0" dirty="0"/>
              <a:t>Consider LB 249 ballot completion and recirculation.</a:t>
            </a:r>
          </a:p>
          <a:p>
            <a:pPr algn="just">
              <a:spcBef>
                <a:spcPct val="20000"/>
              </a:spcBef>
              <a:buFontTx/>
              <a:buChar char="•"/>
            </a:pPr>
            <a:r>
              <a:rPr lang="en-US" sz="1800" b="0" dirty="0"/>
              <a:t>Review and setup telecon plan – 5 min special order</a:t>
            </a:r>
          </a:p>
          <a:p>
            <a:pPr algn="just">
              <a:spcBef>
                <a:spcPct val="20000"/>
              </a:spcBef>
              <a:buFontTx/>
              <a:buChar char="•"/>
            </a:pPr>
            <a:r>
              <a:rPr lang="en-US" sz="1800" b="0" dirty="0"/>
              <a:t>Review progress made during the week – 5 min special order</a:t>
            </a:r>
          </a:p>
          <a:p>
            <a:pPr algn="just">
              <a:spcBef>
                <a:spcPct val="20000"/>
              </a:spcBef>
              <a:buFontTx/>
              <a:buChar char="•"/>
            </a:pPr>
            <a:r>
              <a:rPr lang="en-US" sz="1800" b="0" dirty="0"/>
              <a:t>Review program timelines – 10min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pic>
        <p:nvPicPr>
          <p:cNvPr id="10" name="Picture 9" descr="A picture containing outdoor, boat, person, holding&#10;&#10;Description automatically generated">
            <a:extLst>
              <a:ext uri="{FF2B5EF4-FFF2-40B4-BE49-F238E27FC236}">
                <a16:creationId xmlns:a16="http://schemas.microsoft.com/office/drawing/2014/main" id="{01C9902A-F97C-489F-A63E-037F90CC81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8568294" y="2998389"/>
            <a:ext cx="3840270" cy="2880202"/>
          </a:xfrm>
          <a:prstGeom prst="rect">
            <a:avLst/>
          </a:prstGeom>
        </p:spPr>
      </p:pic>
    </p:spTree>
    <p:extLst>
      <p:ext uri="{BB962C8B-B14F-4D97-AF65-F5344CB8AC3E}">
        <p14:creationId xmlns:p14="http://schemas.microsoft.com/office/powerpoint/2010/main" val="4011216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week</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52685302"/>
              </p:ext>
            </p:extLst>
          </p:nvPr>
        </p:nvGraphicFramePr>
        <p:xfrm>
          <a:off x="914401" y="1260086"/>
          <a:ext cx="10460567" cy="460224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                                                   </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dirty="0"/>
                        <a:t>11-20-1719</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LB249 Comment Resolution</a:t>
                      </a:r>
                    </a:p>
                  </a:txBody>
                  <a:tcPr marT="45712" marB="45712"/>
                </a:tc>
                <a:tc>
                  <a:txBody>
                    <a:bodyPr/>
                    <a:lstStyle/>
                    <a:p>
                      <a:r>
                        <a:rPr lang="en-US" sz="1400" dirty="0"/>
                        <a:t>CR (18)</a:t>
                      </a:r>
                    </a:p>
                  </a:txBody>
                  <a:tcPr marT="45712" marB="45712"/>
                </a:tc>
                <a:extLst>
                  <a:ext uri="{0D108BD9-81ED-4DB2-BD59-A6C34878D82A}">
                    <a16:rowId xmlns:a16="http://schemas.microsoft.com/office/drawing/2014/main" val="10001"/>
                  </a:ext>
                </a:extLst>
              </a:tr>
              <a:tr h="0">
                <a:tc>
                  <a:txBody>
                    <a:bodyPr/>
                    <a:lstStyle/>
                    <a:p>
                      <a:r>
                        <a:rPr lang="en-US" sz="1400" dirty="0"/>
                        <a:t>11-20-1723</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comment resolution LB249 Additional CIDs Clause 11.21.6.4.3</a:t>
                      </a:r>
                    </a:p>
                  </a:txBody>
                  <a:tcPr marT="45712" marB="45712"/>
                </a:tc>
                <a:tc>
                  <a:txBody>
                    <a:bodyPr/>
                    <a:lstStyle/>
                    <a:p>
                      <a:r>
                        <a:rPr lang="en-US" sz="1400" dirty="0"/>
                        <a:t>CR (3)</a:t>
                      </a:r>
                    </a:p>
                  </a:txBody>
                  <a:tcPr marT="45712" marB="45712"/>
                </a:tc>
                <a:extLst>
                  <a:ext uri="{0D108BD9-81ED-4DB2-BD59-A6C34878D82A}">
                    <a16:rowId xmlns:a16="http://schemas.microsoft.com/office/drawing/2014/main" val="10002"/>
                  </a:ext>
                </a:extLst>
              </a:tr>
              <a:tr h="0">
                <a:tc>
                  <a:txBody>
                    <a:bodyPr/>
                    <a:lstStyle/>
                    <a:p>
                      <a:r>
                        <a:rPr lang="en-US" sz="1400" dirty="0"/>
                        <a:t>11-20-1731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Comment resolution lb249 PHY CID 4014</a:t>
                      </a:r>
                    </a:p>
                  </a:txBody>
                  <a:tcPr marT="45712" marB="45712"/>
                </a:tc>
                <a:tc>
                  <a:txBody>
                    <a:bodyPr/>
                    <a:lstStyle/>
                    <a:p>
                      <a:r>
                        <a:rPr lang="en-US" sz="1400" dirty="0"/>
                        <a:t>CR (1)</a:t>
                      </a:r>
                    </a:p>
                  </a:txBody>
                  <a:tcPr marT="45712" marB="45712"/>
                </a:tc>
                <a:extLst>
                  <a:ext uri="{0D108BD9-81ED-4DB2-BD59-A6C34878D82A}">
                    <a16:rowId xmlns:a16="http://schemas.microsoft.com/office/drawing/2014/main" val="10003"/>
                  </a:ext>
                </a:extLst>
              </a:tr>
              <a:tr h="0">
                <a:tc>
                  <a:txBody>
                    <a:bodyPr/>
                    <a:lstStyle/>
                    <a:p>
                      <a:r>
                        <a:rPr lang="en-US" sz="1400" dirty="0"/>
                        <a:t>11-20-1245</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Tx Power control for Non-TB Ranging – follow up.</a:t>
                      </a:r>
                    </a:p>
                  </a:txBody>
                  <a:tcPr marT="45712" marB="45712"/>
                </a:tc>
                <a:tc>
                  <a:txBody>
                    <a:bodyPr/>
                    <a:lstStyle/>
                    <a:p>
                      <a:r>
                        <a:rPr lang="en-US" sz="1400" dirty="0"/>
                        <a:t>CR (1)</a:t>
                      </a:r>
                    </a:p>
                  </a:txBody>
                  <a:tcPr marT="45712" marB="45712"/>
                </a:tc>
                <a:extLst>
                  <a:ext uri="{0D108BD9-81ED-4DB2-BD59-A6C34878D82A}">
                    <a16:rowId xmlns:a16="http://schemas.microsoft.com/office/drawing/2014/main" val="10004"/>
                  </a:ext>
                </a:extLst>
              </a:tr>
              <a:tr h="152392">
                <a:tc>
                  <a:txBody>
                    <a:bodyPr/>
                    <a:lstStyle/>
                    <a:p>
                      <a:r>
                        <a:rPr lang="en-US" sz="1400" b="0" dirty="0"/>
                        <a:t>11-20-1745</a:t>
                      </a:r>
                    </a:p>
                  </a:txBody>
                  <a:tcPr marT="45712" marB="45712"/>
                </a:tc>
                <a:tc>
                  <a:txBody>
                    <a:bodyPr/>
                    <a:lstStyle/>
                    <a:p>
                      <a:r>
                        <a:rPr lang="en-US" sz="1400" b="0" dirty="0"/>
                        <a:t>Roy Want</a:t>
                      </a:r>
                    </a:p>
                  </a:txBody>
                  <a:tcPr marT="45712" marB="45712"/>
                </a:tc>
                <a:tc>
                  <a:txBody>
                    <a:bodyPr/>
                    <a:lstStyle/>
                    <a:p>
                      <a:r>
                        <a:rPr lang="en-US" sz="1400" b="0" dirty="0"/>
                        <a:t>Resolution for 14 editorial </a:t>
                      </a:r>
                      <a:r>
                        <a:rPr lang="en-US" sz="1400" b="0" dirty="0" err="1"/>
                        <a:t>cids</a:t>
                      </a:r>
                      <a:endParaRPr lang="en-US" sz="1400" b="0" dirty="0"/>
                    </a:p>
                  </a:txBody>
                  <a:tcPr marT="45712" marB="45712"/>
                </a:tc>
                <a:tc>
                  <a:txBody>
                    <a:bodyPr/>
                    <a:lstStyle/>
                    <a:p>
                      <a:r>
                        <a:rPr lang="en-US" sz="1400" b="0" dirty="0"/>
                        <a:t>CR (14) (Tue.)</a:t>
                      </a:r>
                    </a:p>
                  </a:txBody>
                  <a:tcPr marT="45712" marB="45712"/>
                </a:tc>
                <a:extLst>
                  <a:ext uri="{0D108BD9-81ED-4DB2-BD59-A6C34878D82A}">
                    <a16:rowId xmlns:a16="http://schemas.microsoft.com/office/drawing/2014/main" val="10005"/>
                  </a:ext>
                </a:extLst>
              </a:tr>
              <a:tr h="152392">
                <a:tc>
                  <a:txBody>
                    <a:bodyPr/>
                    <a:lstStyle/>
                    <a:p>
                      <a:r>
                        <a:rPr lang="en-US" sz="1400" dirty="0"/>
                        <a:t>11-20-1354</a:t>
                      </a:r>
                    </a:p>
                  </a:txBody>
                  <a:tcPr marT="45712" marB="45712"/>
                </a:tc>
                <a:tc>
                  <a:txBody>
                    <a:bodyPr/>
                    <a:lstStyle/>
                    <a:p>
                      <a:r>
                        <a:rPr lang="en-US" sz="1400" dirty="0"/>
                        <a:t>Yongho Seok</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CR MAC Miscellaneous </a:t>
                      </a:r>
                    </a:p>
                  </a:txBody>
                  <a:tcPr marT="45712" marB="45712"/>
                </a:tc>
                <a:tc>
                  <a:txBody>
                    <a:bodyPr/>
                    <a:lstStyle/>
                    <a:p>
                      <a:r>
                        <a:rPr lang="en-US" sz="1400" dirty="0"/>
                        <a:t>CR (13) (Wed. AM1)</a:t>
                      </a:r>
                    </a:p>
                  </a:txBody>
                  <a:tcPr marT="45712" marB="45712"/>
                </a:tc>
                <a:extLst>
                  <a:ext uri="{0D108BD9-81ED-4DB2-BD59-A6C34878D82A}">
                    <a16:rowId xmlns:a16="http://schemas.microsoft.com/office/drawing/2014/main" val="4070303568"/>
                  </a:ext>
                </a:extLst>
              </a:tr>
              <a:tr h="0">
                <a:tc>
                  <a:txBody>
                    <a:bodyPr/>
                    <a:lstStyle/>
                    <a:p>
                      <a:r>
                        <a:rPr lang="en-US" sz="1400" dirty="0"/>
                        <a:t>11-20-1653</a:t>
                      </a:r>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LMR Timestamps – Part II (supporting material in 11-20-1752)</a:t>
                      </a:r>
                    </a:p>
                  </a:txBody>
                  <a:tcPr marT="45712" marB="45712"/>
                </a:tc>
                <a:tc>
                  <a:txBody>
                    <a:bodyPr/>
                    <a:lstStyle/>
                    <a:p>
                      <a:r>
                        <a:rPr lang="en-US" sz="1400" dirty="0"/>
                        <a:t>CR (3)</a:t>
                      </a:r>
                    </a:p>
                  </a:txBody>
                  <a:tcPr marT="45712" marB="45712"/>
                </a:tc>
                <a:extLst>
                  <a:ext uri="{0D108BD9-81ED-4DB2-BD59-A6C34878D82A}">
                    <a16:rowId xmlns:a16="http://schemas.microsoft.com/office/drawing/2014/main" val="10006"/>
                  </a:ext>
                </a:extLst>
              </a:tr>
              <a:tr h="0">
                <a:tc>
                  <a:txBody>
                    <a:bodyPr/>
                    <a:lstStyle/>
                    <a:p>
                      <a:r>
                        <a:rPr lang="en-US" sz="1400" dirty="0"/>
                        <a:t>11-20-1556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LMR timestamp clock and reporting </a:t>
                      </a:r>
                    </a:p>
                  </a:txBody>
                  <a:tcPr marT="45712" marB="45712"/>
                </a:tc>
                <a:tc>
                  <a:txBody>
                    <a:bodyPr/>
                    <a:lstStyle/>
                    <a:p>
                      <a:r>
                        <a:rPr lang="en-US" sz="1400" dirty="0"/>
                        <a:t>CR (3)</a:t>
                      </a:r>
                    </a:p>
                  </a:txBody>
                  <a:tcPr marT="45712" marB="45712"/>
                </a:tc>
                <a:extLst>
                  <a:ext uri="{0D108BD9-81ED-4DB2-BD59-A6C34878D82A}">
                    <a16:rowId xmlns:a16="http://schemas.microsoft.com/office/drawing/2014/main" val="10007"/>
                  </a:ext>
                </a:extLst>
              </a:tr>
              <a:tr h="0">
                <a:tc>
                  <a:txBody>
                    <a:bodyPr/>
                    <a:lstStyle/>
                    <a:p>
                      <a:r>
                        <a:rPr lang="en-US" sz="1400" dirty="0"/>
                        <a:t>11-20-1733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Phase shift feedback response </a:t>
                      </a:r>
                    </a:p>
                  </a:txBody>
                  <a:tcPr marT="45712" marB="45712"/>
                </a:tc>
                <a:tc>
                  <a:txBody>
                    <a:bodyPr/>
                    <a:lstStyle/>
                    <a:p>
                      <a:r>
                        <a:rPr lang="en-US" sz="1400" dirty="0"/>
                        <a:t>CR (P)</a:t>
                      </a:r>
                    </a:p>
                  </a:txBody>
                  <a:tcPr marT="45712" marB="45712"/>
                </a:tc>
                <a:extLst>
                  <a:ext uri="{0D108BD9-81ED-4DB2-BD59-A6C34878D82A}">
                    <a16:rowId xmlns:a16="http://schemas.microsoft.com/office/drawing/2014/main" val="10008"/>
                  </a:ext>
                </a:extLst>
              </a:tr>
              <a:tr h="0">
                <a:tc>
                  <a:txBody>
                    <a:bodyPr/>
                    <a:lstStyle/>
                    <a:p>
                      <a:r>
                        <a:rPr lang="en-US" sz="1400" dirty="0"/>
                        <a:t>11-20-1749</a:t>
                      </a:r>
                    </a:p>
                  </a:txBody>
                  <a:tcPr marT="45712" marB="45712"/>
                </a:tc>
                <a:tc>
                  <a:txBody>
                    <a:bodyPr/>
                    <a:lstStyle/>
                    <a:p>
                      <a:r>
                        <a:rPr lang="en-US" sz="1400" dirty="0"/>
                        <a:t>Nehru Bhandaru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pftm-state1a</a:t>
                      </a:r>
                    </a:p>
                  </a:txBody>
                  <a:tcPr marT="45712" marB="45712"/>
                </a:tc>
                <a:tc>
                  <a:txBody>
                    <a:bodyPr/>
                    <a:lstStyle/>
                    <a:p>
                      <a:r>
                        <a:rPr lang="en-US" sz="1400" dirty="0"/>
                        <a:t>CR (1)</a:t>
                      </a:r>
                    </a:p>
                  </a:txBody>
                  <a:tcPr marT="45712" marB="45712"/>
                </a:tc>
                <a:extLst>
                  <a:ext uri="{0D108BD9-81ED-4DB2-BD59-A6C34878D82A}">
                    <a16:rowId xmlns:a16="http://schemas.microsoft.com/office/drawing/2014/main" val="10009"/>
                  </a:ext>
                </a:extLst>
              </a:tr>
              <a:tr h="0">
                <a:tc>
                  <a:txBody>
                    <a:bodyPr/>
                    <a:lstStyle/>
                    <a:p>
                      <a:r>
                        <a:rPr lang="en-US" sz="1400" dirty="0"/>
                        <a:t>11-20-1759</a:t>
                      </a:r>
                    </a:p>
                  </a:txBody>
                  <a:tcPr marT="45712" marB="45712"/>
                </a:tc>
                <a:tc>
                  <a:txBody>
                    <a:bodyPr/>
                    <a:lstStyle/>
                    <a:p>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CID3099 LB249</a:t>
                      </a:r>
                    </a:p>
                  </a:txBody>
                  <a:tcPr marT="45712" marB="45712"/>
                </a:tc>
                <a:tc>
                  <a:txBody>
                    <a:bodyPr/>
                    <a:lstStyle/>
                    <a:p>
                      <a:r>
                        <a:rPr lang="en-US" sz="1400" dirty="0"/>
                        <a:t>CR (1)</a:t>
                      </a:r>
                    </a:p>
                  </a:txBody>
                  <a:tcPr marT="45712" marB="45712"/>
                </a:tc>
                <a:extLst>
                  <a:ext uri="{0D108BD9-81ED-4DB2-BD59-A6C34878D82A}">
                    <a16:rowId xmlns:a16="http://schemas.microsoft.com/office/drawing/2014/main" val="417787606"/>
                  </a:ext>
                </a:extLst>
              </a:tr>
              <a:tr h="0">
                <a:tc>
                  <a:txBody>
                    <a:bodyPr/>
                    <a:lstStyle/>
                    <a:p>
                      <a:r>
                        <a:rPr lang="en-US" sz="1400" dirty="0"/>
                        <a:t>11-20-1787</a:t>
                      </a:r>
                    </a:p>
                  </a:txBody>
                  <a:tcPr marT="45712" marB="45712"/>
                </a:tc>
                <a:tc>
                  <a:txBody>
                    <a:bodyPr/>
                    <a:lstStyle/>
                    <a:p>
                      <a:r>
                        <a:rPr lang="en-US" sz="1400" dirty="0"/>
                        <a:t>Assaf Kasher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LB249 resolution to CID 3635</a:t>
                      </a:r>
                    </a:p>
                  </a:txBody>
                  <a:tcPr marT="45712" marB="45712"/>
                </a:tc>
                <a:tc>
                  <a:txBody>
                    <a:bodyPr/>
                    <a:lstStyle/>
                    <a:p>
                      <a:r>
                        <a:rPr lang="en-US" sz="1400" dirty="0"/>
                        <a:t>CR (1)</a:t>
                      </a:r>
                    </a:p>
                  </a:txBody>
                  <a:tcPr marT="45712" marB="45712"/>
                </a:tc>
                <a:extLst>
                  <a:ext uri="{0D108BD9-81ED-4DB2-BD59-A6C34878D82A}">
                    <a16:rowId xmlns:a16="http://schemas.microsoft.com/office/drawing/2014/main" val="2065515736"/>
                  </a:ext>
                </a:extLst>
              </a:tr>
              <a:tr h="0">
                <a:tc>
                  <a:txBody>
                    <a:bodyPr/>
                    <a:lstStyle/>
                    <a:p>
                      <a:r>
                        <a:rPr lang="en-US" sz="1400" dirty="0"/>
                        <a:t>11-20-1649</a:t>
                      </a:r>
                    </a:p>
                  </a:txBody>
                  <a:tcPr marT="45712" marB="45712"/>
                </a:tc>
                <a:tc>
                  <a:txBody>
                    <a:bodyPr/>
                    <a:lstStyle/>
                    <a:p>
                      <a:r>
                        <a:rPr lang="en-US" sz="1400" dirty="0"/>
                        <a:t>Girish Madpuwar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LB249 Secure LTF and other CIDs</a:t>
                      </a:r>
                    </a:p>
                  </a:txBody>
                  <a:tcPr marT="45712" marB="45712"/>
                </a:tc>
                <a:tc>
                  <a:txBody>
                    <a:bodyPr/>
                    <a:lstStyle/>
                    <a:p>
                      <a:r>
                        <a:rPr lang="en-US" sz="1400" dirty="0"/>
                        <a:t>CR (5)</a:t>
                      </a:r>
                    </a:p>
                  </a:txBody>
                  <a:tcPr marT="45712" marB="45712"/>
                </a:tc>
                <a:extLst>
                  <a:ext uri="{0D108BD9-81ED-4DB2-BD59-A6C34878D82A}">
                    <a16:rowId xmlns:a16="http://schemas.microsoft.com/office/drawing/2014/main" val="1892368541"/>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3155564498"/>
                  </a:ext>
                </a:extLst>
              </a:tr>
            </a:tbl>
          </a:graphicData>
        </a:graphic>
      </p:graphicFrame>
    </p:spTree>
    <p:extLst>
      <p:ext uri="{BB962C8B-B14F-4D97-AF65-F5344CB8AC3E}">
        <p14:creationId xmlns:p14="http://schemas.microsoft.com/office/powerpoint/2010/main" val="1606978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Nov. 3</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week (5 min).</a:t>
            </a:r>
          </a:p>
          <a:p>
            <a:pPr algn="just">
              <a:spcBef>
                <a:spcPct val="20000"/>
              </a:spcBef>
              <a:buFontTx/>
              <a:buChar char="•"/>
            </a:pPr>
            <a:r>
              <a:rPr lang="en-US" altLang="en-US" sz="1800" b="0" dirty="0"/>
              <a:t>Review LB249 CR progress. (10min) – Roy Want</a:t>
            </a:r>
          </a:p>
          <a:p>
            <a:pPr algn="just">
              <a:spcBef>
                <a:spcPct val="20000"/>
              </a:spcBef>
              <a:buFontTx/>
              <a:buChar char="•"/>
            </a:pPr>
            <a:r>
              <a:rPr lang="en-US" altLang="en-US" sz="1800" b="0" dirty="0"/>
              <a:t>Consider approval of previous meeting minutes. (5 min)</a:t>
            </a:r>
          </a:p>
          <a:p>
            <a:pPr algn="just">
              <a:spcBef>
                <a:spcPct val="20000"/>
              </a:spcBef>
              <a:buFontTx/>
              <a:buChar char="•"/>
            </a:pPr>
            <a:r>
              <a:rPr lang="en-US" altLang="en-US" sz="1800" b="0" dirty="0"/>
              <a:t>Consider motions that met SP threshold from earlier meetings. (20min – as needed)</a:t>
            </a:r>
          </a:p>
          <a:p>
            <a:pPr algn="just">
              <a:spcBef>
                <a:spcPct val="20000"/>
              </a:spcBef>
              <a:buFontTx/>
              <a:buChar char="•"/>
            </a:pPr>
            <a:r>
              <a:rPr lang="en-US" altLang="en-US" sz="1800" b="0" dirty="0"/>
              <a:t>Review submissions – as time permits </a:t>
            </a:r>
          </a:p>
          <a:p>
            <a:pPr lvl="1" algn="just">
              <a:spcBef>
                <a:spcPct val="20000"/>
              </a:spcBef>
              <a:buFontTx/>
              <a:buChar char="•"/>
            </a:pPr>
            <a:r>
              <a:rPr lang="en-US" altLang="en-US" sz="1400" b="0" dirty="0"/>
              <a:t>Time allocation of 5min X # CIDs.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531541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meeting slot</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9113340"/>
              </p:ext>
            </p:extLst>
          </p:nvPr>
        </p:nvGraphicFramePr>
        <p:xfrm>
          <a:off x="479376" y="1260086"/>
          <a:ext cx="11305258" cy="2804016"/>
        </p:xfrm>
        <a:graphic>
          <a:graphicData uri="http://schemas.openxmlformats.org/drawingml/2006/table">
            <a:tbl>
              <a:tblPr firstRow="1" bandRow="1">
                <a:tableStyleId>{21E4AEA4-8DFA-4A89-87EB-49C32662AFE0}</a:tableStyleId>
              </a:tblPr>
              <a:tblGrid>
                <a:gridCol w="115212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2448274">
                  <a:extLst>
                    <a:ext uri="{9D8B030D-6E8A-4147-A177-3AD203B41FA5}">
                      <a16:colId xmlns:a16="http://schemas.microsoft.com/office/drawing/2014/main" val="1858044498"/>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 allocation</a:t>
                      </a:r>
                    </a:p>
                  </a:txBody>
                  <a:tcPr marR="36000" marT="45712" marB="45712"/>
                </a:tc>
                <a:extLst>
                  <a:ext uri="{0D108BD9-81ED-4DB2-BD59-A6C34878D82A}">
                    <a16:rowId xmlns:a16="http://schemas.microsoft.com/office/drawing/2014/main" val="10000"/>
                  </a:ext>
                </a:extLst>
              </a:tr>
              <a:tr h="152392">
                <a:tc>
                  <a:txBody>
                    <a:bodyPr/>
                    <a:lstStyle/>
                    <a:p>
                      <a:r>
                        <a:rPr lang="en-US" sz="1400" b="0" dirty="0"/>
                        <a:t>11-20-1745</a:t>
                      </a:r>
                    </a:p>
                  </a:txBody>
                  <a:tcPr marT="45712" marB="45712"/>
                </a:tc>
                <a:tc>
                  <a:txBody>
                    <a:bodyPr/>
                    <a:lstStyle/>
                    <a:p>
                      <a:r>
                        <a:rPr lang="en-US" sz="1400" b="0" dirty="0"/>
                        <a:t>Roy Want</a:t>
                      </a:r>
                    </a:p>
                  </a:txBody>
                  <a:tcPr marT="45712" marB="45712"/>
                </a:tc>
                <a:tc>
                  <a:txBody>
                    <a:bodyPr/>
                    <a:lstStyle/>
                    <a:p>
                      <a:r>
                        <a:rPr lang="en-US" sz="1400" b="0" dirty="0"/>
                        <a:t>Resolution for 14 editorial </a:t>
                      </a:r>
                      <a:r>
                        <a:rPr lang="en-US" sz="1400" b="0" dirty="0" err="1"/>
                        <a:t>cids</a:t>
                      </a:r>
                      <a:endParaRPr lang="en-US" sz="1400" b="0" dirty="0"/>
                    </a:p>
                  </a:txBody>
                  <a:tcPr marT="45712" marB="45712"/>
                </a:tc>
                <a:tc>
                  <a:txBody>
                    <a:bodyPr/>
                    <a:lstStyle/>
                    <a:p>
                      <a:r>
                        <a:rPr lang="en-US" sz="1400" b="0" dirty="0"/>
                        <a:t>CR (14)</a:t>
                      </a:r>
                    </a:p>
                  </a:txBody>
                  <a:tcPr marT="45712" marB="45712"/>
                </a:tc>
                <a:tc>
                  <a:txBody>
                    <a:bodyPr/>
                    <a:lstStyle/>
                    <a:p>
                      <a:r>
                        <a:rPr lang="en-US" sz="1600" dirty="0"/>
                        <a:t>10 min</a:t>
                      </a:r>
                      <a:endParaRPr lang="en-US" dirty="0"/>
                    </a:p>
                  </a:txBody>
                  <a:tcPr marT="45712" marB="45712"/>
                </a:tc>
                <a:extLst>
                  <a:ext uri="{0D108BD9-81ED-4DB2-BD59-A6C34878D82A}">
                    <a16:rowId xmlns:a16="http://schemas.microsoft.com/office/drawing/2014/main" val="10003"/>
                  </a:ext>
                </a:extLst>
              </a:tr>
              <a:tr h="152392">
                <a:tc>
                  <a:txBody>
                    <a:bodyPr/>
                    <a:lstStyle/>
                    <a:p>
                      <a:r>
                        <a:rPr lang="en-US" sz="1400" dirty="0"/>
                        <a:t>11-20-1719</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LB249 Comment Resolution</a:t>
                      </a:r>
                    </a:p>
                  </a:txBody>
                  <a:tcPr marT="45712" marB="45712"/>
                </a:tc>
                <a:tc>
                  <a:txBody>
                    <a:bodyPr/>
                    <a:lstStyle/>
                    <a:p>
                      <a:r>
                        <a:rPr lang="en-US" sz="1400" dirty="0"/>
                        <a:t>CR (18)</a:t>
                      </a:r>
                    </a:p>
                  </a:txBody>
                  <a:tcPr marT="45712" marB="45712"/>
                </a:tc>
                <a:tc>
                  <a:txBody>
                    <a:bodyPr/>
                    <a:lstStyle/>
                    <a:p>
                      <a:r>
                        <a:rPr lang="en-US" sz="1400" dirty="0"/>
                        <a:t>1.5hr (as time permits)</a:t>
                      </a:r>
                    </a:p>
                  </a:txBody>
                  <a:tcPr marT="45712" marB="45712"/>
                </a:tc>
                <a:extLst>
                  <a:ext uri="{0D108BD9-81ED-4DB2-BD59-A6C34878D82A}">
                    <a16:rowId xmlns:a16="http://schemas.microsoft.com/office/drawing/2014/main" val="584268669"/>
                  </a:ext>
                </a:extLst>
              </a:tr>
              <a:tr h="0">
                <a:tc>
                  <a:txBody>
                    <a:bodyPr/>
                    <a:lstStyle/>
                    <a:p>
                      <a:r>
                        <a:rPr lang="en-US" sz="1400" dirty="0"/>
                        <a:t>11-20-1723</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comment resolution LB249 Additional CIDs Clause 11.21.6.4.3</a:t>
                      </a:r>
                    </a:p>
                  </a:txBody>
                  <a:tcPr marT="45712" marB="45712"/>
                </a:tc>
                <a:tc>
                  <a:txBody>
                    <a:bodyPr/>
                    <a:lstStyle/>
                    <a:p>
                      <a:r>
                        <a:rPr lang="en-US" sz="1400" dirty="0"/>
                        <a:t>CR (3)</a:t>
                      </a:r>
                    </a:p>
                  </a:txBody>
                  <a:tcPr marT="45712" marB="45712"/>
                </a:tc>
                <a:tc>
                  <a:txBody>
                    <a:bodyPr/>
                    <a:lstStyle/>
                    <a:p>
                      <a:r>
                        <a:rPr lang="en-US" sz="1400" dirty="0"/>
                        <a:t>15 min – as time permits</a:t>
                      </a:r>
                    </a:p>
                  </a:txBody>
                  <a:tcPr marT="45712" marB="45712"/>
                </a:tc>
                <a:extLst>
                  <a:ext uri="{0D108BD9-81ED-4DB2-BD59-A6C34878D82A}">
                    <a16:rowId xmlns:a16="http://schemas.microsoft.com/office/drawing/2014/main" val="10004"/>
                  </a:ext>
                </a:extLst>
              </a:tr>
              <a:tr h="0">
                <a:tc>
                  <a:txBody>
                    <a:bodyPr/>
                    <a:lstStyle/>
                    <a:p>
                      <a:r>
                        <a:rPr lang="en-US" sz="1400"/>
                        <a:t>11-20-1731</a:t>
                      </a:r>
                      <a:endParaRPr lang="en-US" sz="1400" dirty="0"/>
                    </a:p>
                  </a:txBody>
                  <a:tcPr marT="45712" marB="45712"/>
                </a:tc>
                <a:tc>
                  <a:txBody>
                    <a:bodyPr/>
                    <a:lstStyle/>
                    <a:p>
                      <a:r>
                        <a:rPr lang="en-US" sz="1400"/>
                        <a:t>Christian Berger</a:t>
                      </a: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Comment resolution lb249 PHY CID 4014</a:t>
                      </a:r>
                    </a:p>
                  </a:txBody>
                  <a:tcPr marT="45712" marB="45712"/>
                </a:tc>
                <a:tc>
                  <a:txBody>
                    <a:bodyPr/>
                    <a:lstStyle/>
                    <a:p>
                      <a:r>
                        <a:rPr lang="en-US" sz="1400" dirty="0"/>
                        <a:t>CR (1)</a:t>
                      </a:r>
                    </a:p>
                  </a:txBody>
                  <a:tcPr marT="45712" marB="45712"/>
                </a:tc>
                <a:tc>
                  <a:txBody>
                    <a:bodyPr/>
                    <a:lstStyle/>
                    <a:p>
                      <a:r>
                        <a:rPr lang="en-US" sz="1400" dirty="0"/>
                        <a:t>5 min – as</a:t>
                      </a:r>
                    </a:p>
                  </a:txBody>
                  <a:tcPr marT="45712" marB="45712"/>
                </a:tc>
                <a:extLst>
                  <a:ext uri="{0D108BD9-81ED-4DB2-BD59-A6C34878D82A}">
                    <a16:rowId xmlns:a16="http://schemas.microsoft.com/office/drawing/2014/main" val="10005"/>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2186532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D4345-8700-431B-8CD5-FCA5A6C08D88}"/>
              </a:ext>
            </a:extLst>
          </p:cNvPr>
          <p:cNvSpPr>
            <a:spLocks noGrp="1"/>
          </p:cNvSpPr>
          <p:nvPr>
            <p:ph type="title"/>
          </p:nvPr>
        </p:nvSpPr>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7DD31E9-AD35-400D-B673-CDF80A3048BB}"/>
              </a:ext>
            </a:extLst>
          </p:cNvPr>
          <p:cNvSpPr>
            <a:spLocks noGrp="1"/>
          </p:cNvSpPr>
          <p:nvPr>
            <p:ph idx="1"/>
          </p:nvPr>
        </p:nvSpPr>
        <p:spPr/>
        <p:txBody>
          <a:bodyPr/>
          <a:lstStyle/>
          <a:p>
            <a:r>
              <a:rPr lang="en-US" dirty="0"/>
              <a:t>Consider submissions that met the TG agreed threshold.</a:t>
            </a:r>
          </a:p>
        </p:txBody>
      </p:sp>
      <p:sp>
        <p:nvSpPr>
          <p:cNvPr id="4" name="Slide Number Placeholder 3">
            <a:extLst>
              <a:ext uri="{FF2B5EF4-FFF2-40B4-BE49-F238E27FC236}">
                <a16:creationId xmlns:a16="http://schemas.microsoft.com/office/drawing/2014/main" id="{288ED959-0147-4215-B07C-F83FFB068703}"/>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a:extLst>
              <a:ext uri="{FF2B5EF4-FFF2-40B4-BE49-F238E27FC236}">
                <a16:creationId xmlns:a16="http://schemas.microsoft.com/office/drawing/2014/main" id="{94652B5B-501E-44CA-B4A4-88D8740F0BD7}"/>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71EA141-F66E-4214-928E-604C67E230E1}"/>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059107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9BA56-984E-4535-BE30-B95628B0279A}"/>
              </a:ext>
            </a:extLst>
          </p:cNvPr>
          <p:cNvSpPr>
            <a:spLocks noGrp="1"/>
          </p:cNvSpPr>
          <p:nvPr>
            <p:ph type="title"/>
          </p:nvPr>
        </p:nvSpPr>
        <p:spPr/>
        <p:txBody>
          <a:bodyPr/>
          <a:lstStyle/>
          <a:p>
            <a:r>
              <a:rPr lang="en-US" altLang="en-US" b="0" dirty="0"/>
              <a:t>Approval of previous meeting minutes</a:t>
            </a:r>
            <a:endParaRPr lang="en-US" dirty="0"/>
          </a:p>
        </p:txBody>
      </p:sp>
      <p:sp>
        <p:nvSpPr>
          <p:cNvPr id="3" name="Content Placeholder 2">
            <a:extLst>
              <a:ext uri="{FF2B5EF4-FFF2-40B4-BE49-F238E27FC236}">
                <a16:creationId xmlns:a16="http://schemas.microsoft.com/office/drawing/2014/main" id="{D5A56AF3-4225-4D22-939C-65D80B35E54A}"/>
              </a:ext>
            </a:extLst>
          </p:cNvPr>
          <p:cNvSpPr>
            <a:spLocks noGrp="1"/>
          </p:cNvSpPr>
          <p:nvPr>
            <p:ph idx="1"/>
          </p:nvPr>
        </p:nvSpPr>
        <p:spPr/>
        <p:txBody>
          <a:bodyPr/>
          <a:lstStyle/>
          <a:p>
            <a:pPr marL="0" indent="0"/>
            <a:r>
              <a:rPr lang="en-US" sz="2000" b="0" dirty="0"/>
              <a:t>Document 11-20-1482 “TGaz-September-2020-interim-telecom-minutes” posted Oct. 11</a:t>
            </a:r>
            <a:r>
              <a:rPr lang="en-US" sz="2000" b="0" baseline="30000" dirty="0"/>
              <a:t>th</a:t>
            </a:r>
            <a:r>
              <a:rPr lang="en-US" sz="2000" b="0" dirty="0"/>
              <a:t> . </a:t>
            </a:r>
          </a:p>
          <a:p>
            <a:pPr marL="0" indent="0"/>
            <a:endParaRPr lang="en-US" sz="2000" dirty="0"/>
          </a:p>
          <a:p>
            <a:r>
              <a:rPr lang="en-US" sz="2000" dirty="0"/>
              <a:t>Motion (</a:t>
            </a:r>
            <a:r>
              <a:rPr lang="en-US" sz="2000" b="0" dirty="0"/>
              <a:t>202011-01):</a:t>
            </a:r>
          </a:p>
          <a:p>
            <a:pPr marL="0" indent="0"/>
            <a:r>
              <a:rPr lang="en-US" sz="2000" b="0" dirty="0"/>
              <a:t>Move to approve document 11-20-1482r0 as </a:t>
            </a:r>
            <a:r>
              <a:rPr lang="en-US" sz="2000" b="0" dirty="0" err="1"/>
              <a:t>TGaz</a:t>
            </a:r>
            <a:r>
              <a:rPr lang="en-US" sz="2000" b="0" dirty="0"/>
              <a:t> meeting minutes for </a:t>
            </a:r>
            <a:r>
              <a:rPr lang="en-US" sz="2000" b="0" dirty="0" err="1"/>
              <a:t>TGaz</a:t>
            </a:r>
            <a:r>
              <a:rPr lang="en-US" sz="2000" b="0" dirty="0"/>
              <a:t> September IEEE Electronic meeting week. </a:t>
            </a:r>
          </a:p>
          <a:p>
            <a:endParaRPr lang="en-US" sz="2000" b="0" dirty="0"/>
          </a:p>
          <a:p>
            <a:r>
              <a:rPr lang="en-US" sz="2000" b="0" dirty="0"/>
              <a:t>Moved by: Assaf Kasher </a:t>
            </a:r>
          </a:p>
          <a:p>
            <a:r>
              <a:rPr lang="en-US" sz="2000" b="0" dirty="0"/>
              <a:t>Seconded by: Roy Want </a:t>
            </a:r>
          </a:p>
          <a:p>
            <a:r>
              <a:rPr lang="en-US" sz="2000" b="0" dirty="0"/>
              <a:t>Results (Y/N/A): 30/0/5</a:t>
            </a:r>
          </a:p>
          <a:p>
            <a:r>
              <a:rPr lang="en-US" sz="2000" b="0" dirty="0"/>
              <a:t>Motion passes.</a:t>
            </a:r>
          </a:p>
        </p:txBody>
      </p:sp>
      <p:sp>
        <p:nvSpPr>
          <p:cNvPr id="4" name="Slide Number Placeholder 3">
            <a:extLst>
              <a:ext uri="{FF2B5EF4-FFF2-40B4-BE49-F238E27FC236}">
                <a16:creationId xmlns:a16="http://schemas.microsoft.com/office/drawing/2014/main" id="{3FCF88F0-509C-4060-BDEC-721DAB53CB8D}"/>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64EAD218-0C91-404D-A498-B3BAFAE84E3B}"/>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13B951D-E7B1-483D-B046-7D10B3EF6F62}"/>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0508383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11-20-1654  Proposed resolutions to a few 11az LB249 CIDs (Qi Wang)</a:t>
            </a:r>
            <a:endParaRPr lang="en-US" sz="1800" b="0" dirty="0"/>
          </a:p>
          <a:p>
            <a:pPr marL="0" indent="0"/>
            <a:endParaRPr lang="en-US" sz="1800" b="0" dirty="0"/>
          </a:p>
          <a:p>
            <a:pPr marL="0" indent="0"/>
            <a:r>
              <a:rPr lang="en-US" sz="2000" dirty="0"/>
              <a:t>Motion </a:t>
            </a:r>
            <a:r>
              <a:rPr lang="en-US" sz="2000" b="0" dirty="0"/>
              <a:t>(202011-02):</a:t>
            </a:r>
            <a:endParaRPr lang="en-US" sz="2000" dirty="0">
              <a:solidFill>
                <a:schemeClr val="tx1"/>
              </a:solidFill>
            </a:endParaRPr>
          </a:p>
          <a:p>
            <a:pPr marL="0" indent="0"/>
            <a:r>
              <a:rPr lang="en-US" sz="2000" b="0" dirty="0"/>
              <a:t>Move to adopt the resolution depicted by document 11-20-1654r1 for CIDs 3850, 3851, 3852 ( 3 CIDs total), instruct the technical editor to incorporate it in the P802.11az draft and grant the editor editorial license. </a:t>
            </a:r>
          </a:p>
          <a:p>
            <a:pPr marL="0" indent="0"/>
            <a:endParaRPr lang="en-US" sz="2000" b="0" dirty="0"/>
          </a:p>
          <a:p>
            <a:pPr marL="0" indent="0"/>
            <a:r>
              <a:rPr lang="en-US" sz="2000" b="0" dirty="0"/>
              <a:t>Moved: Qi Wang</a:t>
            </a:r>
            <a:endParaRPr lang="en-US" sz="2000" b="0" dirty="0">
              <a:solidFill>
                <a:schemeClr val="bg2">
                  <a:lumMod val="20000"/>
                  <a:lumOff val="80000"/>
                </a:schemeClr>
              </a:solidFill>
            </a:endParaRPr>
          </a:p>
          <a:p>
            <a:pPr marL="0" indent="0"/>
            <a:r>
              <a:rPr lang="en-US" sz="2000" b="0" dirty="0"/>
              <a:t>Second: Roy Want</a:t>
            </a:r>
          </a:p>
          <a:p>
            <a:pPr marL="0" indent="0"/>
            <a:r>
              <a:rPr lang="en-US" sz="2000" b="0" dirty="0"/>
              <a:t>Results (Y/N/A): unanimous consent </a:t>
            </a:r>
          </a:p>
          <a:p>
            <a:pPr marL="0" indent="0"/>
            <a:endParaRPr lang="en-US" sz="2000" b="0" dirty="0"/>
          </a:p>
          <a:p>
            <a:pPr marL="0" indent="0"/>
            <a:r>
              <a:rPr lang="en-US" sz="1600" b="0" dirty="0"/>
              <a:t>Results from the Oct. 20</a:t>
            </a:r>
            <a:r>
              <a:rPr lang="en-US" sz="1600" b="0" baseline="30000" dirty="0"/>
              <a:t>th</a:t>
            </a:r>
            <a:r>
              <a:rPr lang="en-US" sz="1600" b="0" dirty="0"/>
              <a:t>  telecon (Y/N/A): 8/0/2</a:t>
            </a:r>
          </a:p>
          <a:p>
            <a:pPr marL="0" indent="0"/>
            <a:r>
              <a:rPr lang="en-US" sz="1600" b="0" dirty="0">
                <a:hlinkClick r:id="rId2"/>
              </a:rPr>
              <a:t>https://mentor.ieee.org/802.11/dcn/20/11-20-1654-01-00az-proposed-resolutions-to-a-few-11az-lb249-cids.doc</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294918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11-20-1683 LB249 CR for various comments by </a:t>
            </a:r>
            <a:r>
              <a:rPr lang="en-US" altLang="en-US" sz="1800" b="0" dirty="0" err="1"/>
              <a:t>TGaz</a:t>
            </a:r>
            <a:r>
              <a:rPr lang="en-US" altLang="en-US" sz="1800" b="0" dirty="0"/>
              <a:t> (Jonathan Segev)</a:t>
            </a:r>
            <a:endParaRPr lang="en-US" sz="1800" b="0" dirty="0"/>
          </a:p>
          <a:p>
            <a:pPr marL="0" indent="0"/>
            <a:endParaRPr lang="en-US" sz="1800" b="0" dirty="0"/>
          </a:p>
          <a:p>
            <a:pPr marL="0" indent="0"/>
            <a:r>
              <a:rPr lang="en-US" sz="2000" dirty="0"/>
              <a:t>Motion </a:t>
            </a:r>
            <a:r>
              <a:rPr lang="en-US" sz="2000" b="0" dirty="0"/>
              <a:t>(202011-03):</a:t>
            </a:r>
            <a:endParaRPr lang="en-US" sz="2000" dirty="0">
              <a:solidFill>
                <a:schemeClr val="tx1"/>
              </a:solidFill>
            </a:endParaRPr>
          </a:p>
          <a:p>
            <a:pPr marL="0" indent="0"/>
            <a:r>
              <a:rPr lang="en-US" sz="2000" b="0" dirty="0"/>
              <a:t>Move to adopt the resolution depicted by document 11-20-1683r3 for CIDs 3006, 3007, 3899, 3990, 4012, 3264, 3265, 3317, 3320, 3321, 3322, 3455, 3456 (13 CIDs total), instruct the technical editor to incorporate it in the P802.11az draft and grant the editor editorial license. </a:t>
            </a:r>
          </a:p>
          <a:p>
            <a:pPr marL="0" indent="0"/>
            <a:endParaRPr lang="en-US" sz="2000" b="0" dirty="0"/>
          </a:p>
          <a:p>
            <a:pPr marL="0" indent="0"/>
            <a:r>
              <a:rPr lang="en-US" sz="2000" b="0" dirty="0"/>
              <a:t>Moved: Assaf Kasher</a:t>
            </a:r>
            <a:endParaRPr lang="en-US" sz="2000" b="0" dirty="0">
              <a:solidFill>
                <a:schemeClr val="bg2">
                  <a:lumMod val="20000"/>
                  <a:lumOff val="80000"/>
                </a:schemeClr>
              </a:solidFill>
            </a:endParaRPr>
          </a:p>
          <a:p>
            <a:pPr marL="0" indent="0"/>
            <a:r>
              <a:rPr lang="en-US" sz="2000" b="0" dirty="0"/>
              <a:t>Second: Erik Lindskog </a:t>
            </a:r>
          </a:p>
          <a:p>
            <a:pPr marL="0" indent="0"/>
            <a:r>
              <a:rPr lang="en-US" sz="2000" b="0" dirty="0"/>
              <a:t>Results (Y/N/A): unanimous consent </a:t>
            </a:r>
          </a:p>
          <a:p>
            <a:pPr marL="0" indent="0"/>
            <a:endParaRPr lang="en-US" sz="2000" b="0" dirty="0"/>
          </a:p>
          <a:p>
            <a:pPr marL="0" indent="0"/>
            <a:r>
              <a:rPr lang="en-US" sz="1600" b="0" dirty="0"/>
              <a:t>Results from the Oct. 22</a:t>
            </a:r>
            <a:r>
              <a:rPr lang="en-US" sz="1600" b="0" baseline="30000" dirty="0"/>
              <a:t>nd</a:t>
            </a:r>
            <a:r>
              <a:rPr lang="en-US" sz="1600" b="0" dirty="0"/>
              <a:t> telecon (Y/N/A): 11/0/0</a:t>
            </a:r>
          </a:p>
          <a:p>
            <a:pPr marL="0" indent="0"/>
            <a:r>
              <a:rPr lang="en-US" sz="1600" b="0" dirty="0">
                <a:hlinkClick r:id="rId2"/>
              </a:rPr>
              <a:t>https://mentor.ieee.org/802.11/dcn/20/11-20-1683-03-00az-lb249-cr-for-various-comments-by-tgaz.docx</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449663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indent="12700" algn="just">
              <a:spcBef>
                <a:spcPct val="20000"/>
              </a:spcBef>
            </a:pPr>
            <a:r>
              <a:rPr lang="en-US" altLang="en-US" dirty="0"/>
              <a:t>This submission contains the agenda for IEEE 802.11 </a:t>
            </a:r>
            <a:r>
              <a:rPr lang="en-US" altLang="en-US" dirty="0" err="1"/>
              <a:t>TGaz</a:t>
            </a:r>
            <a:r>
              <a:rPr lang="en-US" altLang="en-US" dirty="0"/>
              <a:t> Next Generation Positioning of Nov. Electronic meeting and teleconferences running between the Nov. 11</a:t>
            </a:r>
            <a:r>
              <a:rPr lang="en-US" altLang="en-US" baseline="30000" dirty="0"/>
              <a:t>th</a:t>
            </a:r>
            <a:r>
              <a:rPr lang="en-US" altLang="en-US" dirty="0"/>
              <a:t> till the January IEEE Electronic meeting.</a:t>
            </a:r>
          </a:p>
          <a:p>
            <a:pPr indent="12700" algn="just">
              <a:spcBef>
                <a:spcPct val="20000"/>
              </a:spcBef>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Jan. 2021</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11-20-1684 </a:t>
            </a:r>
            <a:r>
              <a:rPr lang="fr-FR" altLang="en-US" sz="1800" b="0" dirty="0"/>
              <a:t>comment resolution LB249 - CID 3772 (Christian Berger)</a:t>
            </a:r>
          </a:p>
          <a:p>
            <a:pPr marL="0" indent="0" defTabSz="914400" fontAlgn="auto">
              <a:spcBef>
                <a:spcPts val="0"/>
              </a:spcBef>
              <a:spcAft>
                <a:spcPts val="0"/>
              </a:spcAft>
              <a:buClrTx/>
              <a:buSzTx/>
              <a:defRPr/>
            </a:pPr>
            <a:endParaRPr lang="en-US" sz="1800" b="0" dirty="0"/>
          </a:p>
          <a:p>
            <a:pPr marL="0" indent="0"/>
            <a:r>
              <a:rPr lang="en-US" sz="2000" dirty="0"/>
              <a:t>Motion </a:t>
            </a:r>
            <a:r>
              <a:rPr lang="en-US" sz="2000" b="0" dirty="0"/>
              <a:t>(202011-04):</a:t>
            </a:r>
            <a:endParaRPr lang="en-US" sz="2000" dirty="0">
              <a:solidFill>
                <a:schemeClr val="tx1"/>
              </a:solidFill>
            </a:endParaRPr>
          </a:p>
          <a:p>
            <a:pPr marL="0" indent="0"/>
            <a:r>
              <a:rPr lang="en-US" sz="2000" b="0" dirty="0"/>
              <a:t>Move to adopt the CID resolutions for CIDs 3772 and 3882 (2CIDs total) and text changes depicted by document 11-20-1684r3, instruct the technical editor to incorporate it in the P802.11az draft and grant the editor editorial license. </a:t>
            </a:r>
          </a:p>
          <a:p>
            <a:pPr marL="0" indent="0"/>
            <a:endParaRPr lang="en-US" sz="2000" b="0" dirty="0"/>
          </a:p>
          <a:p>
            <a:pPr marL="0" indent="0"/>
            <a:r>
              <a:rPr lang="en-US" sz="2000" b="0" dirty="0"/>
              <a:t>Moved: Christian Berger </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 </a:t>
            </a:r>
          </a:p>
          <a:p>
            <a:pPr marL="0" indent="0"/>
            <a:endParaRPr lang="en-US" sz="2000" b="0" dirty="0"/>
          </a:p>
          <a:p>
            <a:pPr marL="0" indent="0"/>
            <a:r>
              <a:rPr lang="en-US" sz="1600" b="0" dirty="0"/>
              <a:t>Results from the Oct. 28</a:t>
            </a:r>
            <a:r>
              <a:rPr lang="en-US" sz="1600" b="0" baseline="30000" dirty="0"/>
              <a:t>th</a:t>
            </a:r>
            <a:r>
              <a:rPr lang="en-US" sz="1600" b="0" dirty="0"/>
              <a:t> telecon (Y/N/A): 9/0/2</a:t>
            </a:r>
          </a:p>
          <a:p>
            <a:pPr marL="0" indent="0"/>
            <a:r>
              <a:rPr lang="en-US" sz="1600" b="0" dirty="0">
                <a:hlinkClick r:id="rId2"/>
              </a:rPr>
              <a:t>https://mentor.ieee.org/802.11/dcn/20/11-20-1684-03-00az-comment-resolution-lb249-cid-3772.docx</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9944560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11-20-1687 </a:t>
            </a:r>
            <a:r>
              <a:rPr lang="en-US" sz="1800" b="0" dirty="0"/>
              <a:t>LB249 CR some DMG CIDs part 3 (Assaf Kasher) </a:t>
            </a:r>
          </a:p>
          <a:p>
            <a:pPr marL="0" indent="0"/>
            <a:endParaRPr lang="en-US" sz="1800" b="0" dirty="0"/>
          </a:p>
          <a:p>
            <a:pPr marL="0" indent="0"/>
            <a:r>
              <a:rPr lang="en-US" sz="2000" dirty="0"/>
              <a:t>Motion </a:t>
            </a:r>
            <a:r>
              <a:rPr lang="en-US" sz="2000" b="0" dirty="0"/>
              <a:t>(202011-05):</a:t>
            </a:r>
            <a:endParaRPr lang="en-US" sz="2000" dirty="0">
              <a:solidFill>
                <a:schemeClr val="tx1"/>
              </a:solidFill>
            </a:endParaRPr>
          </a:p>
          <a:p>
            <a:pPr marL="0" indent="0"/>
            <a:r>
              <a:rPr lang="en-US" sz="2000" b="0" dirty="0"/>
              <a:t>Move to adopt the resolution depicted by document 11-20-1687r3 for CIDs 3204, 3639,  3937, 3534, 3170, 3634, 3773, 3368, 3870, 3905, 3209 ( 11 CIDs total), instruct the technical editor to incorporate it in the P802.11az draft and grant the editor editorial license. </a:t>
            </a:r>
          </a:p>
          <a:p>
            <a:pPr marL="0" indent="0"/>
            <a:endParaRPr lang="en-US" sz="2000" b="0" dirty="0"/>
          </a:p>
          <a:p>
            <a:pPr marL="0" indent="0"/>
            <a:r>
              <a:rPr lang="en-US" sz="2000" b="0" dirty="0"/>
              <a:t>Moved: Assaf Kasher </a:t>
            </a:r>
            <a:endParaRPr lang="en-US" sz="2000" b="0" dirty="0">
              <a:solidFill>
                <a:schemeClr val="bg2">
                  <a:lumMod val="20000"/>
                  <a:lumOff val="80000"/>
                </a:schemeClr>
              </a:solidFill>
            </a:endParaRPr>
          </a:p>
          <a:p>
            <a:pPr marL="0" indent="0"/>
            <a:r>
              <a:rPr lang="en-US" sz="2000" b="0" dirty="0"/>
              <a:t>Second: Nehru Bhandaru </a:t>
            </a:r>
          </a:p>
          <a:p>
            <a:pPr marL="0" indent="0"/>
            <a:r>
              <a:rPr lang="en-US" sz="2000" b="0" dirty="0"/>
              <a:t>Results (Y/N/A): unanimous consent </a:t>
            </a:r>
          </a:p>
          <a:p>
            <a:pPr marL="0" indent="0"/>
            <a:endParaRPr lang="en-US" sz="2000" b="0" dirty="0"/>
          </a:p>
          <a:p>
            <a:pPr marL="0" indent="0"/>
            <a:r>
              <a:rPr lang="en-US" sz="1600" b="0" dirty="0"/>
              <a:t>Results from the Oct. 29</a:t>
            </a:r>
            <a:r>
              <a:rPr lang="en-US" sz="1600" b="0" baseline="30000" dirty="0"/>
              <a:t>th</a:t>
            </a:r>
            <a:r>
              <a:rPr lang="en-US" sz="1600" b="0" dirty="0"/>
              <a:t> telecon (Y/N/A): 6/0/1 </a:t>
            </a:r>
          </a:p>
          <a:p>
            <a:pPr marL="0" indent="0"/>
            <a:r>
              <a:rPr lang="en-US" sz="1600" b="0" dirty="0">
                <a:hlinkClick r:id="rId2"/>
              </a:rPr>
              <a:t>https://mentor.ieee.org/802.11/dcn/20/11-20-1687-03-00az-lb249-some-dmg-cids-part-iii.docx</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3620897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11-20-1717 </a:t>
            </a:r>
            <a:r>
              <a:rPr lang="en-US" sz="1800" b="0" dirty="0"/>
              <a:t>More passive TB Ranging CIDs (Erik Lindskog) </a:t>
            </a:r>
          </a:p>
          <a:p>
            <a:pPr marL="0" indent="0"/>
            <a:endParaRPr lang="en-US" sz="1800" b="0" dirty="0"/>
          </a:p>
          <a:p>
            <a:pPr marL="0" indent="0"/>
            <a:r>
              <a:rPr lang="en-US" sz="2000" dirty="0"/>
              <a:t>Motion </a:t>
            </a:r>
            <a:r>
              <a:rPr lang="en-US" sz="2000" b="0" dirty="0"/>
              <a:t>(202011-06):</a:t>
            </a:r>
            <a:endParaRPr lang="en-US" sz="2000" dirty="0">
              <a:solidFill>
                <a:schemeClr val="tx1"/>
              </a:solidFill>
            </a:endParaRPr>
          </a:p>
          <a:p>
            <a:pPr marL="0" indent="0"/>
            <a:r>
              <a:rPr lang="en-US" sz="2000" b="0" dirty="0"/>
              <a:t>Move to adopt the resolution depicted by document 11-20-1717r1 for CIDs 3289, 3272 and 3306 (3 CIDs total), instruct the technical editor to incorporate it in the P802.11az draft and grant the editor editorial license. </a:t>
            </a:r>
          </a:p>
          <a:p>
            <a:pPr marL="0" indent="0"/>
            <a:endParaRPr lang="en-US" sz="2000" b="0" dirty="0"/>
          </a:p>
          <a:p>
            <a:pPr marL="0" indent="0"/>
            <a:r>
              <a:rPr lang="en-US" sz="2000" b="0" dirty="0"/>
              <a:t>Moved: Erik Lindskog</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 </a:t>
            </a:r>
          </a:p>
          <a:p>
            <a:pPr marL="0" indent="0"/>
            <a:endParaRPr lang="en-US" sz="2000" b="0" dirty="0"/>
          </a:p>
          <a:p>
            <a:pPr marL="0" indent="0"/>
            <a:r>
              <a:rPr lang="en-US" sz="1600" b="0" dirty="0"/>
              <a:t>Results from the Oct. 29</a:t>
            </a:r>
            <a:r>
              <a:rPr lang="en-US" sz="1600" b="0" baseline="30000" dirty="0"/>
              <a:t>th</a:t>
            </a:r>
            <a:r>
              <a:rPr lang="en-US" sz="1600" b="0" dirty="0"/>
              <a:t> telecon (Y/N/A): 9/0/0 </a:t>
            </a:r>
          </a:p>
          <a:p>
            <a:pPr marL="0" indent="0"/>
            <a:r>
              <a:rPr lang="en-US" sz="1600" b="0" dirty="0">
                <a:hlinkClick r:id="rId2"/>
              </a:rPr>
              <a:t>https://mentor.ieee.org/802.11/dcn/20/11-20-1717-01-00az-more-passive-tb-ranging-cid-resolutions.docx</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484246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Submissions Awaiting Motions from Telecon</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11-20-1718 comment resolution LB249 - Additional PHY CIDs (Christian Berger)</a:t>
            </a:r>
            <a:endParaRPr lang="en-US" sz="1800" b="0" dirty="0"/>
          </a:p>
          <a:p>
            <a:pPr marL="0" indent="0"/>
            <a:endParaRPr lang="en-US" sz="1800" b="0" dirty="0"/>
          </a:p>
          <a:p>
            <a:pPr marL="0" indent="0"/>
            <a:r>
              <a:rPr lang="en-US" sz="2000" dirty="0"/>
              <a:t>Motion </a:t>
            </a:r>
            <a:r>
              <a:rPr lang="en-US" sz="2000" b="0" dirty="0"/>
              <a:t>(202011-07):</a:t>
            </a:r>
            <a:endParaRPr lang="en-US" sz="2000" dirty="0">
              <a:solidFill>
                <a:schemeClr val="tx1"/>
              </a:solidFill>
            </a:endParaRPr>
          </a:p>
          <a:p>
            <a:pPr marL="0" indent="0"/>
            <a:r>
              <a:rPr lang="en-US" sz="2000" b="0" dirty="0"/>
              <a:t>Move to adopt the resolution depicted by document 11-20-1718r1 for CIDs 4013, 4015, 4016, 4017 (4 CIDs total), instruct the technical editor to incorporate it in the P802.11az draft and grant the editor editorial license. </a:t>
            </a:r>
          </a:p>
          <a:p>
            <a:pPr marL="0" indent="0"/>
            <a:endParaRPr lang="en-US" sz="2000" b="0" dirty="0"/>
          </a:p>
          <a:p>
            <a:pPr marL="0" indent="0"/>
            <a:r>
              <a:rPr lang="en-US" sz="2000" b="0" dirty="0"/>
              <a:t>Moved: Christian Berger </a:t>
            </a:r>
            <a:endParaRPr lang="en-US" sz="2000" b="0" dirty="0">
              <a:solidFill>
                <a:schemeClr val="bg2">
                  <a:lumMod val="20000"/>
                  <a:lumOff val="80000"/>
                </a:schemeClr>
              </a:solidFill>
            </a:endParaRPr>
          </a:p>
          <a:p>
            <a:pPr marL="0" indent="0"/>
            <a:r>
              <a:rPr lang="en-US" sz="2000" b="0" dirty="0"/>
              <a:t>Second: Erik Lindskog</a:t>
            </a:r>
          </a:p>
          <a:p>
            <a:pPr marL="0" indent="0"/>
            <a:r>
              <a:rPr lang="en-US" sz="2000" b="0" dirty="0"/>
              <a:t>Results (Y/N/A):unanimous consent </a:t>
            </a:r>
          </a:p>
          <a:p>
            <a:pPr marL="0" indent="0"/>
            <a:endParaRPr lang="en-US" sz="2000" b="0" dirty="0"/>
          </a:p>
          <a:p>
            <a:pPr marL="0" indent="0"/>
            <a:r>
              <a:rPr lang="en-US" sz="1600" b="0" dirty="0"/>
              <a:t>Results from the Oct. 29</a:t>
            </a:r>
            <a:r>
              <a:rPr lang="en-US" sz="1600" b="0" baseline="30000" dirty="0"/>
              <a:t>th</a:t>
            </a:r>
            <a:r>
              <a:rPr lang="en-US" sz="1600" b="0" dirty="0"/>
              <a:t> telecon (Y/N/A): 8/0/1</a:t>
            </a:r>
          </a:p>
          <a:p>
            <a:pPr marL="0" indent="0"/>
            <a:r>
              <a:rPr lang="en-US" sz="1600" b="0" dirty="0">
                <a:hlinkClick r:id="rId2"/>
              </a:rPr>
              <a:t>https://mentor.ieee.org/802.11/dcn/20/11-20-1718-01-00az-comment-resolution-lb249-additional-phy-cids.docx</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924049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11-20-1745</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defTabSz="914400" fontAlgn="auto">
              <a:spcBef>
                <a:spcPts val="0"/>
              </a:spcBef>
              <a:spcAft>
                <a:spcPts val="0"/>
              </a:spcAft>
              <a:buClrTx/>
              <a:buSzTx/>
              <a:defRPr/>
            </a:pPr>
            <a:r>
              <a:rPr lang="en-US" sz="1800" b="0" dirty="0"/>
              <a:t>Submission </a:t>
            </a:r>
            <a:r>
              <a:rPr lang="en-US" altLang="en-US" sz="1800" b="0" dirty="0"/>
              <a:t>11-20-1745r0 Resolution for 14 editorial CIDs </a:t>
            </a:r>
            <a:endParaRPr lang="en-US" sz="1800" b="0" dirty="0"/>
          </a:p>
          <a:p>
            <a:pPr marL="0" indent="0"/>
            <a:endParaRPr lang="en-US" sz="1800" b="0" dirty="0"/>
          </a:p>
          <a:p>
            <a:pPr marL="0" indent="0"/>
            <a:r>
              <a:rPr lang="en-US" sz="2000" dirty="0"/>
              <a:t>Motion </a:t>
            </a:r>
            <a:r>
              <a:rPr lang="en-US" sz="2000" b="0" dirty="0"/>
              <a:t>(202011-08):</a:t>
            </a:r>
            <a:endParaRPr lang="en-US" sz="2000" dirty="0">
              <a:solidFill>
                <a:schemeClr val="tx1"/>
              </a:solidFill>
            </a:endParaRPr>
          </a:p>
          <a:p>
            <a:pPr marL="0" indent="0"/>
            <a:r>
              <a:rPr lang="en-US" sz="2000" b="0" dirty="0"/>
              <a:t>Move to adopt the resolution depicted by document 11-20-1745r0 for CIDs 3049, 3069, 3073, 3075, 3096, 3205, 3297, 3298, 3486, 3487, 3542, 3769, 3781, 3953 (14 CIDs total), instruct the technical editor to incorporate it in the P802.11az draft and grant the editor editorial license. </a:t>
            </a:r>
          </a:p>
          <a:p>
            <a:pPr marL="0" indent="0"/>
            <a:endParaRPr lang="en-US" sz="2000" b="0" dirty="0"/>
          </a:p>
          <a:p>
            <a:pPr marL="0" indent="0"/>
            <a:r>
              <a:rPr lang="en-US" sz="2000" b="0" dirty="0"/>
              <a:t>Moved: Roy Want </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 </a:t>
            </a:r>
          </a:p>
          <a:p>
            <a:pPr marL="0" indent="0"/>
            <a:endParaRPr lang="en-US" sz="2000" b="0" dirty="0"/>
          </a:p>
          <a:p>
            <a:pPr marL="0" indent="0"/>
            <a:r>
              <a:rPr lang="en-US" sz="1600" b="0" dirty="0">
                <a:hlinkClick r:id="rId2"/>
              </a:rPr>
              <a:t>https://mentor.ieee.org/802.11/dcn/20/11-20-1745-00-00az-resolution-for-14-editorial-cids.xlsx</a:t>
            </a:r>
            <a:r>
              <a:rPr lang="en-US" sz="1600" b="0" dirty="0"/>
              <a: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078883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727534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0797195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Nov. 4</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(7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Review agenda for this meeting slot (5 min).</a:t>
            </a:r>
          </a:p>
          <a:p>
            <a:pPr algn="just">
              <a:spcBef>
                <a:spcPct val="20000"/>
              </a:spcBef>
              <a:buFontTx/>
              <a:buChar char="•"/>
            </a:pPr>
            <a:r>
              <a:rPr lang="en-US" altLang="en-US" sz="1800" b="0" dirty="0"/>
              <a:t>Review submissions (as time allows)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5152951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meeting slot</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graphicFrame>
        <p:nvGraphicFramePr>
          <p:cNvPr id="9" name="Content Placeholder 6">
            <a:extLst>
              <a:ext uri="{FF2B5EF4-FFF2-40B4-BE49-F238E27FC236}">
                <a16:creationId xmlns:a16="http://schemas.microsoft.com/office/drawing/2014/main" id="{86AB999A-F6FC-4404-A179-26344A6E4132}"/>
              </a:ext>
            </a:extLst>
          </p:cNvPr>
          <p:cNvGraphicFramePr>
            <a:graphicFrameLocks/>
          </p:cNvGraphicFramePr>
          <p:nvPr>
            <p:extLst>
              <p:ext uri="{D42A27DB-BD31-4B8C-83A1-F6EECF244321}">
                <p14:modId xmlns:p14="http://schemas.microsoft.com/office/powerpoint/2010/main" val="1612906167"/>
              </p:ext>
            </p:extLst>
          </p:nvPr>
        </p:nvGraphicFramePr>
        <p:xfrm>
          <a:off x="479376" y="1489080"/>
          <a:ext cx="11305258" cy="2986896"/>
        </p:xfrm>
        <a:graphic>
          <a:graphicData uri="http://schemas.openxmlformats.org/drawingml/2006/table">
            <a:tbl>
              <a:tblPr firstRow="1" bandRow="1">
                <a:tableStyleId>{21E4AEA4-8DFA-4A89-87EB-49C32662AFE0}</a:tableStyleId>
              </a:tblPr>
              <a:tblGrid>
                <a:gridCol w="115212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2448274">
                  <a:extLst>
                    <a:ext uri="{9D8B030D-6E8A-4147-A177-3AD203B41FA5}">
                      <a16:colId xmlns:a16="http://schemas.microsoft.com/office/drawing/2014/main" val="1858044498"/>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 allocation</a:t>
                      </a:r>
                    </a:p>
                  </a:txBody>
                  <a:tcPr marR="36000" marT="45712" marB="45712"/>
                </a:tc>
                <a:extLst>
                  <a:ext uri="{0D108BD9-81ED-4DB2-BD59-A6C34878D82A}">
                    <a16:rowId xmlns:a16="http://schemas.microsoft.com/office/drawing/2014/main" val="10000"/>
                  </a:ext>
                </a:extLst>
              </a:tr>
              <a:tr h="152392">
                <a:tc>
                  <a:txBody>
                    <a:bodyPr/>
                    <a:lstStyle/>
                    <a:p>
                      <a:r>
                        <a:rPr lang="en-US" sz="1400" dirty="0"/>
                        <a:t>11-20-1719</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LB249 Comment Resolution</a:t>
                      </a:r>
                    </a:p>
                  </a:txBody>
                  <a:tcPr marT="45712" marB="45712"/>
                </a:tc>
                <a:tc>
                  <a:txBody>
                    <a:bodyPr/>
                    <a:lstStyle/>
                    <a:p>
                      <a:r>
                        <a:rPr lang="en-US" sz="1400" dirty="0"/>
                        <a:t>CR (19)</a:t>
                      </a:r>
                    </a:p>
                  </a:txBody>
                  <a:tcPr marT="45712" marB="45712"/>
                </a:tc>
                <a:tc>
                  <a:txBody>
                    <a:bodyPr/>
                    <a:lstStyle/>
                    <a:p>
                      <a:r>
                        <a:rPr lang="en-US" sz="1400" dirty="0"/>
                        <a:t>For completion (motion) + 10min</a:t>
                      </a:r>
                    </a:p>
                  </a:txBody>
                  <a:tcPr marT="45712" marB="45712"/>
                </a:tc>
                <a:extLst>
                  <a:ext uri="{0D108BD9-81ED-4DB2-BD59-A6C34878D82A}">
                    <a16:rowId xmlns:a16="http://schemas.microsoft.com/office/drawing/2014/main" val="584268669"/>
                  </a:ext>
                </a:extLst>
              </a:tr>
              <a:tr h="0">
                <a:tc>
                  <a:txBody>
                    <a:bodyPr/>
                    <a:lstStyle/>
                    <a:p>
                      <a:r>
                        <a:rPr lang="en-US" sz="1400" dirty="0"/>
                        <a:t>11-20-1354</a:t>
                      </a:r>
                    </a:p>
                  </a:txBody>
                  <a:tcPr marT="45712" marB="45712"/>
                </a:tc>
                <a:tc>
                  <a:txBody>
                    <a:bodyPr/>
                    <a:lstStyle/>
                    <a:p>
                      <a:r>
                        <a:rPr lang="en-US" sz="1400" dirty="0"/>
                        <a:t>Yongho Seok</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CR MAC Miscellaneous </a:t>
                      </a:r>
                    </a:p>
                  </a:txBody>
                  <a:tcPr marT="45712" marB="45712"/>
                </a:tc>
                <a:tc>
                  <a:txBody>
                    <a:bodyPr/>
                    <a:lstStyle/>
                    <a:p>
                      <a:r>
                        <a:rPr lang="en-US" sz="1400" dirty="0"/>
                        <a:t>CR (13)</a:t>
                      </a:r>
                    </a:p>
                  </a:txBody>
                  <a:tcPr marT="45712" marB="45712"/>
                </a:tc>
                <a:tc>
                  <a:txBody>
                    <a:bodyPr/>
                    <a:lstStyle/>
                    <a:p>
                      <a:r>
                        <a:rPr lang="en-US" sz="1400" dirty="0"/>
                        <a:t>65 min</a:t>
                      </a:r>
                    </a:p>
                  </a:txBody>
                  <a:tcPr marT="45712" marB="45712"/>
                </a:tc>
                <a:extLst>
                  <a:ext uri="{0D108BD9-81ED-4DB2-BD59-A6C34878D82A}">
                    <a16:rowId xmlns:a16="http://schemas.microsoft.com/office/drawing/2014/main" val="2735396040"/>
                  </a:ext>
                </a:extLst>
              </a:tr>
              <a:tr h="0">
                <a:tc>
                  <a:txBody>
                    <a:bodyPr/>
                    <a:lstStyle/>
                    <a:p>
                      <a:r>
                        <a:rPr lang="en-US" sz="1400" dirty="0"/>
                        <a:t>11-20-1723</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comment resolution LB249 Additional CIDs Clause 11.21.6.4.3</a:t>
                      </a:r>
                    </a:p>
                  </a:txBody>
                  <a:tcPr marT="45712" marB="45712"/>
                </a:tc>
                <a:tc>
                  <a:txBody>
                    <a:bodyPr/>
                    <a:lstStyle/>
                    <a:p>
                      <a:r>
                        <a:rPr lang="en-US" sz="1400" dirty="0"/>
                        <a:t>CR (3)</a:t>
                      </a:r>
                    </a:p>
                  </a:txBody>
                  <a:tcPr marT="45712" marB="45712"/>
                </a:tc>
                <a:tc>
                  <a:txBody>
                    <a:bodyPr/>
                    <a:lstStyle/>
                    <a:p>
                      <a:r>
                        <a:rPr lang="en-US" sz="1400" dirty="0"/>
                        <a:t>15 min – as time permits</a:t>
                      </a:r>
                    </a:p>
                  </a:txBody>
                  <a:tcPr marT="45712" marB="45712"/>
                </a:tc>
                <a:extLst>
                  <a:ext uri="{0D108BD9-81ED-4DB2-BD59-A6C34878D82A}">
                    <a16:rowId xmlns:a16="http://schemas.microsoft.com/office/drawing/2014/main" val="10004"/>
                  </a:ext>
                </a:extLst>
              </a:tr>
              <a:tr h="0">
                <a:tc>
                  <a:txBody>
                    <a:bodyPr/>
                    <a:lstStyle/>
                    <a:p>
                      <a:r>
                        <a:rPr lang="en-US" sz="1400" dirty="0"/>
                        <a:t>11-20-1731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Comment resolution lb249 PHY CID 4014</a:t>
                      </a:r>
                    </a:p>
                  </a:txBody>
                  <a:tcPr marT="45712" marB="45712"/>
                </a:tc>
                <a:tc>
                  <a:txBody>
                    <a:bodyPr/>
                    <a:lstStyle/>
                    <a:p>
                      <a:r>
                        <a:rPr lang="en-US" sz="1400" dirty="0"/>
                        <a:t>CR (1)</a:t>
                      </a:r>
                    </a:p>
                  </a:txBody>
                  <a:tcPr marT="45712" marB="45712"/>
                </a:tc>
                <a:tc>
                  <a:txBody>
                    <a:bodyPr/>
                    <a:lstStyle/>
                    <a:p>
                      <a:r>
                        <a:rPr lang="en-US" sz="1400" dirty="0"/>
                        <a:t>5 min – as time permits</a:t>
                      </a:r>
                    </a:p>
                  </a:txBody>
                  <a:tcPr marT="45712" marB="45712"/>
                </a:tc>
                <a:extLst>
                  <a:ext uri="{0D108BD9-81ED-4DB2-BD59-A6C34878D82A}">
                    <a16:rowId xmlns:a16="http://schemas.microsoft.com/office/drawing/2014/main" val="10005"/>
                  </a:ext>
                </a:extLst>
              </a:tr>
              <a:tr h="0">
                <a:tc>
                  <a:txBody>
                    <a:bodyPr/>
                    <a:lstStyle/>
                    <a:p>
                      <a:r>
                        <a:rPr lang="en-US" sz="1400" dirty="0"/>
                        <a:t>11-20-1749</a:t>
                      </a:r>
                    </a:p>
                  </a:txBody>
                  <a:tcPr marT="45712" marB="45712"/>
                </a:tc>
                <a:tc>
                  <a:txBody>
                    <a:bodyPr/>
                    <a:lstStyle/>
                    <a:p>
                      <a:r>
                        <a:rPr lang="en-US" sz="1400" dirty="0"/>
                        <a:t>Nehru Bhandaru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pftm-state1a</a:t>
                      </a:r>
                    </a:p>
                  </a:txBody>
                  <a:tcPr marT="45712" marB="45712"/>
                </a:tc>
                <a:tc>
                  <a:txBody>
                    <a:bodyPr/>
                    <a:lstStyle/>
                    <a:p>
                      <a:r>
                        <a:rPr lang="en-US" sz="1400" dirty="0"/>
                        <a:t>CR (1)</a:t>
                      </a:r>
                    </a:p>
                  </a:txBody>
                  <a:tcPr marT="45712" marB="45712"/>
                </a:tc>
                <a:tc>
                  <a:txBody>
                    <a:bodyPr/>
                    <a:lstStyle/>
                    <a:p>
                      <a:r>
                        <a:rPr lang="en-US" sz="1400" dirty="0"/>
                        <a:t>5 min</a:t>
                      </a:r>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1194235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507166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45977"/>
          </a:xfrm>
        </p:spPr>
        <p:txBody>
          <a:bodyPr/>
          <a:lstStyle/>
          <a:p>
            <a:r>
              <a:rPr lang="en-US" altLang="en-US" sz="4400" dirty="0"/>
              <a:t>Logistics</a:t>
            </a:r>
            <a:endParaRPr lang="en-US" sz="4400" dirty="0"/>
          </a:p>
        </p:txBody>
      </p:sp>
      <p:sp>
        <p:nvSpPr>
          <p:cNvPr id="3" name="Content Placeholder 2"/>
          <p:cNvSpPr>
            <a:spLocks noGrp="1"/>
          </p:cNvSpPr>
          <p:nvPr>
            <p:ph idx="1"/>
          </p:nvPr>
        </p:nvSpPr>
        <p:spPr>
          <a:xfrm>
            <a:off x="551384" y="1111154"/>
            <a:ext cx="11017223" cy="4983261"/>
          </a:xfrm>
        </p:spPr>
        <p:txBody>
          <a:bodyPr/>
          <a:lstStyle/>
          <a:p>
            <a:pPr marL="457200" indent="-457200"/>
            <a:r>
              <a:rPr lang="en-US" altLang="en-US" sz="2000" dirty="0"/>
              <a:t>Attendance:</a:t>
            </a:r>
            <a:endParaRPr lang="en-US" altLang="en-US" sz="2000" dirty="0">
              <a:hlinkClick r:id="rId2"/>
            </a:endParaRPr>
          </a:p>
          <a:p>
            <a:pPr lvl="1"/>
            <a:r>
              <a:rPr lang="en-US" altLang="en-US" sz="1800" dirty="0"/>
              <a:t>Please register by logging to IMAT and register your attendance at </a:t>
            </a:r>
            <a:r>
              <a:rPr lang="en-US" sz="1800" dirty="0">
                <a:hlinkClick r:id="rId3"/>
              </a:rPr>
              <a:t>https://imat.ieee.org/attendance</a:t>
            </a:r>
            <a:endParaRPr lang="en-US" sz="1800" dirty="0"/>
          </a:p>
          <a:p>
            <a:pPr lvl="1"/>
            <a:r>
              <a:rPr lang="en-US" altLang="en-US" sz="1800" dirty="0"/>
              <a:t>Attendees are required to register their attendance.</a:t>
            </a:r>
          </a:p>
          <a:p>
            <a:pPr lvl="1"/>
            <a:r>
              <a:rPr lang="en-US" altLang="en-US" sz="1800" dirty="0"/>
              <a:t>For </a:t>
            </a:r>
            <a:r>
              <a:rPr lang="en-US" altLang="en-US" sz="1800" dirty="0" err="1"/>
              <a:t>Webex</a:t>
            </a:r>
            <a:r>
              <a:rPr lang="en-US" altLang="en-US" sz="1800" dirty="0"/>
              <a:t> call use the following designation: [V/NV] First Last (Affiliation)</a:t>
            </a:r>
          </a:p>
          <a:p>
            <a:endParaRPr lang="en-US" altLang="en-US" sz="2000" dirty="0"/>
          </a:p>
          <a:p>
            <a:r>
              <a:rPr lang="en-US" altLang="en-US" sz="2000" dirty="0"/>
              <a:t>Motions: </a:t>
            </a:r>
          </a:p>
          <a:p>
            <a:r>
              <a:rPr lang="en-US" altLang="en-US" sz="1800" b="0" dirty="0"/>
              <a:t>	Only IEEE 802.11 voting members may vote on motions, motions are documented and votes are documented in the minutes.</a:t>
            </a:r>
          </a:p>
          <a:p>
            <a:endParaRPr lang="en-US" altLang="en-US" sz="2000" dirty="0"/>
          </a:p>
          <a:p>
            <a:r>
              <a:rPr lang="en-US" altLang="en-US" sz="2000" dirty="0"/>
              <a:t>Documentation</a:t>
            </a:r>
          </a:p>
          <a:p>
            <a:pPr lvl="1"/>
            <a:r>
              <a:rPr lang="en-US" altLang="en-US" sz="1800" dirty="0">
                <a:hlinkClick r:id="rId4"/>
              </a:rPr>
              <a:t>https://mentor.ieee.org/802.11/documents</a:t>
            </a:r>
            <a:r>
              <a:rPr lang="en-US" altLang="en-US" sz="1800" dirty="0"/>
              <a:t>, Use “</a:t>
            </a:r>
            <a:r>
              <a:rPr lang="en-US" altLang="en-US" sz="1800" dirty="0" err="1"/>
              <a:t>TGaz</a:t>
            </a:r>
            <a:r>
              <a:rPr lang="en-US" altLang="en-US" sz="1800" dirty="0"/>
              <a:t>” folder for documents relating to the </a:t>
            </a:r>
            <a:r>
              <a:rPr lang="en-US" altLang="en-US" sz="1800" dirty="0" err="1"/>
              <a:t>TGaz</a:t>
            </a:r>
            <a:r>
              <a:rPr lang="en-US" altLang="en-US" sz="1800" dirty="0"/>
              <a:t> activity.</a:t>
            </a:r>
          </a:p>
          <a:p>
            <a:pPr lvl="1"/>
            <a:endParaRPr lang="en-US" altLang="en-US" sz="1800" dirty="0"/>
          </a:p>
          <a:p>
            <a:r>
              <a:rPr lang="en-US" altLang="en-US" sz="2000" dirty="0"/>
              <a:t>Meeting coordinates: </a:t>
            </a:r>
          </a:p>
          <a:p>
            <a:r>
              <a:rPr lang="en-US" altLang="en-US" sz="1800" dirty="0"/>
              <a:t>	</a:t>
            </a:r>
            <a:r>
              <a:rPr lang="en-US" altLang="en-US" sz="1800" b="0" dirty="0"/>
              <a:t>We are using WebEx, meeting credentials can be found in the IEEE 802.11 calendar </a:t>
            </a:r>
            <a:r>
              <a:rPr lang="en-US" altLang="en-US" sz="1800" b="0" dirty="0">
                <a:hlinkClick r:id="rId5"/>
              </a:rPr>
              <a:t>here</a:t>
            </a:r>
            <a:r>
              <a:rPr lang="en-US" altLang="en-US" sz="1800" b="0" dirty="0"/>
              <a:t>.</a:t>
            </a:r>
          </a:p>
          <a:p>
            <a:endParaRPr lang="en-US" sz="1800" dirty="0"/>
          </a:p>
          <a:p>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7617671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11-20-1719</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(202011-09):</a:t>
            </a:r>
            <a:endParaRPr lang="en-US" sz="2000" dirty="0">
              <a:solidFill>
                <a:schemeClr val="tx1"/>
              </a:solidFill>
            </a:endParaRPr>
          </a:p>
          <a:p>
            <a:pPr marL="0" indent="0"/>
            <a:r>
              <a:rPr lang="en-US" sz="2000" b="0" dirty="0"/>
              <a:t>Move to adopt the resolution depicted by document 11-20-1719r5 for CIDs 3375, 3885, 3995, 4008, 3106, 3276, 3282, 3411, 3412, 3424, 3921, 3122, 3134, 3442, 3578, 3579, 3828, 3909, 3245   (19 CIDs total), instruct the technical editor to incorporate it in the P802.11az draft and grant the editor editorial license. </a:t>
            </a:r>
          </a:p>
          <a:p>
            <a:pPr marL="0" indent="0"/>
            <a:endParaRPr lang="en-US" sz="2000" b="0" dirty="0"/>
          </a:p>
          <a:p>
            <a:pPr marL="0" indent="0"/>
            <a:r>
              <a:rPr lang="en-US" sz="2000" b="0" dirty="0"/>
              <a:t>Moved: Assaf Kasher</a:t>
            </a:r>
            <a:endParaRPr lang="en-US" sz="2000" b="0" dirty="0">
              <a:solidFill>
                <a:schemeClr val="bg2">
                  <a:lumMod val="20000"/>
                  <a:lumOff val="80000"/>
                </a:schemeClr>
              </a:solidFill>
            </a:endParaRPr>
          </a:p>
          <a:p>
            <a:pPr marL="0" indent="0"/>
            <a:r>
              <a:rPr lang="en-US" sz="2000" b="0" dirty="0"/>
              <a:t>Second: Roy Want </a:t>
            </a:r>
          </a:p>
          <a:p>
            <a:pPr marL="0" indent="0"/>
            <a:r>
              <a:rPr lang="en-US" sz="2000" b="0" dirty="0"/>
              <a:t>Results (Y/N/A): 18/0/3</a:t>
            </a:r>
          </a:p>
          <a:p>
            <a:pPr marL="0" indent="0"/>
            <a:r>
              <a:rPr lang="en-US" sz="2000" b="0" dirty="0"/>
              <a:t>Motion passes</a:t>
            </a:r>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1660406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11-20-1354</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(202011-10):</a:t>
            </a:r>
            <a:endParaRPr lang="en-US" sz="2000" dirty="0">
              <a:solidFill>
                <a:schemeClr val="tx1"/>
              </a:solidFill>
            </a:endParaRPr>
          </a:p>
          <a:p>
            <a:pPr marL="0" indent="0"/>
            <a:r>
              <a:rPr lang="en-US" sz="2000" b="0" dirty="0"/>
              <a:t>Move to adopt the resolution depicted by document 11-20-1354r1 for CIDs </a:t>
            </a:r>
            <a:r>
              <a:rPr lang="pt-BR" sz="2000" b="0" dirty="0"/>
              <a:t>3458, 3869, 3847, 3761, 3627, 3901, 3902, 3868, 3910, 3507, 3614, 3615, 3457 (13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Yongho Seok</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a:t>
            </a:r>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41</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227696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852410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Nov. 4</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(7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Review agenda for this meeting slot (5 min).</a:t>
            </a:r>
          </a:p>
          <a:p>
            <a:pPr algn="just">
              <a:spcBef>
                <a:spcPct val="20000"/>
              </a:spcBef>
              <a:buFontTx/>
              <a:buChar char="•"/>
            </a:pPr>
            <a:r>
              <a:rPr lang="en-US" altLang="en-US" sz="1800" b="0" dirty="0"/>
              <a:t>Review CR status of open CIDs (35min) – Roy Want</a:t>
            </a:r>
          </a:p>
          <a:p>
            <a:pPr algn="just">
              <a:spcBef>
                <a:spcPct val="20000"/>
              </a:spcBef>
              <a:buFontTx/>
              <a:buChar char="•"/>
            </a:pPr>
            <a:r>
              <a:rPr lang="en-US" altLang="en-US" sz="1800" b="0" dirty="0"/>
              <a:t>Review submissions (as time allows)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079849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meeting slot</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8" name="Content Placeholder 7">
            <a:extLst>
              <a:ext uri="{FF2B5EF4-FFF2-40B4-BE49-F238E27FC236}">
                <a16:creationId xmlns:a16="http://schemas.microsoft.com/office/drawing/2014/main" id="{8225A7B2-8EAD-4D08-8171-C32BEEB7607F}"/>
              </a:ext>
            </a:extLst>
          </p:cNvPr>
          <p:cNvSpPr>
            <a:spLocks noGrp="1"/>
          </p:cNvSpPr>
          <p:nvPr>
            <p:ph idx="1"/>
          </p:nvPr>
        </p:nvSpPr>
        <p:spPr/>
        <p:txBody>
          <a:bodyPr/>
          <a:lstStyle/>
          <a:p>
            <a:endParaRPr lang="en-US" dirty="0"/>
          </a:p>
        </p:txBody>
      </p:sp>
      <p:graphicFrame>
        <p:nvGraphicFramePr>
          <p:cNvPr id="9" name="Content Placeholder 6">
            <a:extLst>
              <a:ext uri="{FF2B5EF4-FFF2-40B4-BE49-F238E27FC236}">
                <a16:creationId xmlns:a16="http://schemas.microsoft.com/office/drawing/2014/main" id="{86AB999A-F6FC-4404-A179-26344A6E4132}"/>
              </a:ext>
            </a:extLst>
          </p:cNvPr>
          <p:cNvGraphicFramePr>
            <a:graphicFrameLocks/>
          </p:cNvGraphicFramePr>
          <p:nvPr>
            <p:extLst>
              <p:ext uri="{D42A27DB-BD31-4B8C-83A1-F6EECF244321}">
                <p14:modId xmlns:p14="http://schemas.microsoft.com/office/powerpoint/2010/main" val="2822556003"/>
              </p:ext>
            </p:extLst>
          </p:nvPr>
        </p:nvGraphicFramePr>
        <p:xfrm>
          <a:off x="479376" y="1489080"/>
          <a:ext cx="11305258" cy="2468752"/>
        </p:xfrm>
        <a:graphic>
          <a:graphicData uri="http://schemas.openxmlformats.org/drawingml/2006/table">
            <a:tbl>
              <a:tblPr firstRow="1" bandRow="1">
                <a:tableStyleId>{21E4AEA4-8DFA-4A89-87EB-49C32662AFE0}</a:tableStyleId>
              </a:tblPr>
              <a:tblGrid>
                <a:gridCol w="115212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2448274">
                  <a:extLst>
                    <a:ext uri="{9D8B030D-6E8A-4147-A177-3AD203B41FA5}">
                      <a16:colId xmlns:a16="http://schemas.microsoft.com/office/drawing/2014/main" val="1858044498"/>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 allocation</a:t>
                      </a:r>
                    </a:p>
                  </a:txBody>
                  <a:tcPr marR="36000" marT="45712" marB="45712"/>
                </a:tc>
                <a:extLst>
                  <a:ext uri="{0D108BD9-81ED-4DB2-BD59-A6C34878D82A}">
                    <a16:rowId xmlns:a16="http://schemas.microsoft.com/office/drawing/2014/main" val="10000"/>
                  </a:ext>
                </a:extLst>
              </a:tr>
              <a:tr h="228588">
                <a:tc>
                  <a:txBody>
                    <a:bodyPr/>
                    <a:lstStyle/>
                    <a:p>
                      <a:r>
                        <a:rPr lang="en-US" sz="1400" dirty="0"/>
                        <a:t>11-20-1731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Comment resolution lb249 PHY CID 4014</a:t>
                      </a:r>
                    </a:p>
                  </a:txBody>
                  <a:tcPr marT="45712" marB="45712"/>
                </a:tc>
                <a:tc>
                  <a:txBody>
                    <a:bodyPr/>
                    <a:lstStyle/>
                    <a:p>
                      <a:r>
                        <a:rPr lang="en-US" sz="1400" dirty="0"/>
                        <a:t>CR (1)</a:t>
                      </a:r>
                    </a:p>
                  </a:txBody>
                  <a:tcPr marT="45712" marB="45712"/>
                </a:tc>
                <a:tc>
                  <a:txBody>
                    <a:bodyPr/>
                    <a:lstStyle/>
                    <a:p>
                      <a:r>
                        <a:rPr lang="en-US" sz="1400" dirty="0"/>
                        <a:t>5 min – for motion</a:t>
                      </a:r>
                    </a:p>
                  </a:txBody>
                  <a:tcPr marT="45712" marB="45712"/>
                </a:tc>
                <a:extLst>
                  <a:ext uri="{0D108BD9-81ED-4DB2-BD59-A6C34878D82A}">
                    <a16:rowId xmlns:a16="http://schemas.microsoft.com/office/drawing/2014/main" val="1860526693"/>
                  </a:ext>
                </a:extLst>
              </a:tr>
              <a:tr h="152392">
                <a:tc>
                  <a:txBody>
                    <a:bodyPr/>
                    <a:lstStyle/>
                    <a:p>
                      <a:r>
                        <a:rPr lang="en-US" sz="1400" dirty="0"/>
                        <a:t>11-20-1723</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comment resolution LB249 Additional CIDs Clause 11.21.6.4.3</a:t>
                      </a:r>
                    </a:p>
                  </a:txBody>
                  <a:tcPr marT="45712" marB="45712"/>
                </a:tc>
                <a:tc>
                  <a:txBody>
                    <a:bodyPr/>
                    <a:lstStyle/>
                    <a:p>
                      <a:r>
                        <a:rPr lang="en-US" sz="1400" dirty="0"/>
                        <a:t>CR (3)</a:t>
                      </a:r>
                    </a:p>
                  </a:txBody>
                  <a:tcPr marT="45712" marB="45712"/>
                </a:tc>
                <a:tc>
                  <a:txBody>
                    <a:bodyPr/>
                    <a:lstStyle/>
                    <a:p>
                      <a:r>
                        <a:rPr lang="en-US" sz="1400" dirty="0"/>
                        <a:t>15 min </a:t>
                      </a:r>
                    </a:p>
                  </a:txBody>
                  <a:tcPr marT="45712" marB="45712"/>
                </a:tc>
                <a:extLst>
                  <a:ext uri="{0D108BD9-81ED-4DB2-BD59-A6C34878D82A}">
                    <a16:rowId xmlns:a16="http://schemas.microsoft.com/office/drawing/2014/main" val="1397412442"/>
                  </a:ext>
                </a:extLst>
              </a:tr>
              <a:tr h="0">
                <a:tc>
                  <a:txBody>
                    <a:bodyPr/>
                    <a:lstStyle/>
                    <a:p>
                      <a:r>
                        <a:rPr lang="en-US" sz="1400" dirty="0"/>
                        <a:t>11-20-1653</a:t>
                      </a:r>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LMR Timestamps – Part II</a:t>
                      </a:r>
                    </a:p>
                  </a:txBody>
                  <a:tcPr marT="45712" marB="45712"/>
                </a:tc>
                <a:tc>
                  <a:txBody>
                    <a:bodyPr/>
                    <a:lstStyle/>
                    <a:p>
                      <a:r>
                        <a:rPr lang="en-US" sz="1400" dirty="0"/>
                        <a:t>CR (3)</a:t>
                      </a:r>
                    </a:p>
                  </a:txBody>
                  <a:tcPr marT="45712" marB="45712"/>
                </a:tc>
                <a:tc>
                  <a:txBody>
                    <a:bodyPr/>
                    <a:lstStyle/>
                    <a:p>
                      <a:r>
                        <a:rPr lang="en-US" sz="1400" dirty="0"/>
                        <a:t>15 min – as time permits</a:t>
                      </a:r>
                    </a:p>
                  </a:txBody>
                  <a:tcPr marT="45712" marB="45712"/>
                </a:tc>
                <a:extLst>
                  <a:ext uri="{0D108BD9-81ED-4DB2-BD59-A6C34878D82A}">
                    <a16:rowId xmlns:a16="http://schemas.microsoft.com/office/drawing/2014/main" val="1843419723"/>
                  </a:ext>
                </a:extLst>
              </a:tr>
              <a:tr h="0">
                <a:tc>
                  <a:txBody>
                    <a:bodyPr/>
                    <a:lstStyle/>
                    <a:p>
                      <a:r>
                        <a:rPr lang="en-US" sz="1400" dirty="0"/>
                        <a:t>11-20-1749</a:t>
                      </a:r>
                    </a:p>
                  </a:txBody>
                  <a:tcPr marT="45712" marB="45712"/>
                </a:tc>
                <a:tc>
                  <a:txBody>
                    <a:bodyPr/>
                    <a:lstStyle/>
                    <a:p>
                      <a:r>
                        <a:rPr lang="en-US" sz="1400" dirty="0"/>
                        <a:t>Nehru Bhandaru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pftm-state1a</a:t>
                      </a:r>
                    </a:p>
                  </a:txBody>
                  <a:tcPr marT="45712" marB="45712"/>
                </a:tc>
                <a:tc>
                  <a:txBody>
                    <a:bodyPr/>
                    <a:lstStyle/>
                    <a:p>
                      <a:r>
                        <a:rPr lang="en-US" sz="1400" dirty="0"/>
                        <a:t>CR (1)</a:t>
                      </a:r>
                    </a:p>
                  </a:txBody>
                  <a:tcPr marT="45712" marB="45712"/>
                </a:tc>
                <a:tc>
                  <a:txBody>
                    <a:bodyPr/>
                    <a:lstStyle/>
                    <a:p>
                      <a:r>
                        <a:rPr lang="en-US" sz="1400" dirty="0"/>
                        <a:t>5 min – as time permits</a:t>
                      </a:r>
                    </a:p>
                  </a:txBody>
                  <a:tcPr marT="45712" marB="45712"/>
                </a:tc>
                <a:extLst>
                  <a:ext uri="{0D108BD9-81ED-4DB2-BD59-A6C34878D82A}">
                    <a16:rowId xmlns:a16="http://schemas.microsoft.com/office/drawing/2014/main" val="10004"/>
                  </a:ext>
                </a:extLst>
              </a:tr>
              <a:tr h="0">
                <a:tc>
                  <a:txBody>
                    <a:bodyPr/>
                    <a:lstStyle/>
                    <a:p>
                      <a:r>
                        <a:rPr lang="en-US" sz="1400" dirty="0"/>
                        <a:t>11-20-1556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LMR timestamp clock and reporting </a:t>
                      </a:r>
                    </a:p>
                  </a:txBody>
                  <a:tcPr marT="45712" marB="45712"/>
                </a:tc>
                <a:tc>
                  <a:txBody>
                    <a:bodyPr/>
                    <a:lstStyle/>
                    <a:p>
                      <a:r>
                        <a:rPr lang="en-US" sz="1400" dirty="0"/>
                        <a:t>CR (3)</a:t>
                      </a:r>
                    </a:p>
                  </a:txBody>
                  <a:tcPr marT="45712" marB="45712"/>
                </a:tc>
                <a:tc>
                  <a:txBody>
                    <a:bodyPr/>
                    <a:lstStyle/>
                    <a:p>
                      <a:r>
                        <a:rPr lang="en-US" sz="1400" dirty="0"/>
                        <a:t>15 min – as time permits</a:t>
                      </a:r>
                    </a:p>
                  </a:txBody>
                  <a:tcPr marT="45712" marB="45712"/>
                </a:tc>
                <a:extLst>
                  <a:ext uri="{0D108BD9-81ED-4DB2-BD59-A6C34878D82A}">
                    <a16:rowId xmlns:a16="http://schemas.microsoft.com/office/drawing/2014/main" val="10005"/>
                  </a:ext>
                </a:extLst>
              </a:tr>
              <a:tr h="0">
                <a:tc>
                  <a:txBody>
                    <a:bodyPr/>
                    <a:lstStyle/>
                    <a:p>
                      <a:r>
                        <a:rPr lang="en-US" sz="1400" dirty="0"/>
                        <a:t>11-20-1759</a:t>
                      </a:r>
                    </a:p>
                  </a:txBody>
                  <a:tcPr marT="45712" marB="45712"/>
                </a:tc>
                <a:tc>
                  <a:txBody>
                    <a:bodyPr/>
                    <a:lstStyle/>
                    <a:p>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CID3099 LB249</a:t>
                      </a:r>
                    </a:p>
                  </a:txBody>
                  <a:tcPr marT="45712" marB="45712"/>
                </a:tc>
                <a:tc>
                  <a:txBody>
                    <a:bodyPr/>
                    <a:lstStyle/>
                    <a:p>
                      <a:r>
                        <a:rPr lang="en-US" sz="1400" dirty="0"/>
                        <a:t>CR (1)</a:t>
                      </a:r>
                    </a:p>
                  </a:txBody>
                  <a:tcPr marT="45712" marB="45712"/>
                </a:tc>
                <a:tc>
                  <a:txBody>
                    <a:bodyPr/>
                    <a:lstStyle/>
                    <a:p>
                      <a:r>
                        <a:rPr lang="en-US" sz="1400" dirty="0"/>
                        <a:t>As time permits</a:t>
                      </a:r>
                      <a:endParaRPr lang="en-US" sz="1600" dirty="0"/>
                    </a:p>
                  </a:txBody>
                  <a:tcPr marT="45712" marB="45712"/>
                </a:tc>
                <a:extLst>
                  <a:ext uri="{0D108BD9-81ED-4DB2-BD59-A6C34878D82A}">
                    <a16:rowId xmlns:a16="http://schemas.microsoft.com/office/drawing/2014/main" val="10007"/>
                  </a:ext>
                </a:extLst>
              </a:tr>
              <a:tr h="0">
                <a:tc>
                  <a:txBody>
                    <a:bodyPr/>
                    <a:lstStyle/>
                    <a:p>
                      <a:r>
                        <a:rPr lang="en-US" sz="1400" dirty="0"/>
                        <a:t>11-20-1733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Phase shift feedback response </a:t>
                      </a:r>
                    </a:p>
                  </a:txBody>
                  <a:tcPr marT="45712" marB="45712"/>
                </a:tc>
                <a:tc>
                  <a:txBody>
                    <a:bodyPr/>
                    <a:lstStyle/>
                    <a:p>
                      <a:r>
                        <a:rPr lang="en-US" sz="1400" dirty="0"/>
                        <a:t>CR (1)</a:t>
                      </a:r>
                    </a:p>
                  </a:txBody>
                  <a:tcPr marT="45712" marB="45712"/>
                </a:tc>
                <a:tc>
                  <a:txBody>
                    <a:bodyPr/>
                    <a:lstStyle/>
                    <a:p>
                      <a:r>
                        <a:rPr lang="en-US" sz="1400" dirty="0"/>
                        <a:t>For a later slot.</a:t>
                      </a:r>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5534793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7326110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11-20-1731</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(202011-11):</a:t>
            </a:r>
            <a:endParaRPr lang="en-US" sz="2000" dirty="0">
              <a:solidFill>
                <a:schemeClr val="tx1"/>
              </a:solidFill>
            </a:endParaRPr>
          </a:p>
          <a:p>
            <a:pPr marL="0" indent="0"/>
            <a:r>
              <a:rPr lang="en-US" sz="2000" b="0" dirty="0"/>
              <a:t>Move to adopt the resolution depicted by document 11-20-1731r1 for CIDs </a:t>
            </a:r>
            <a:r>
              <a:rPr lang="pt-BR" sz="2000" b="0" dirty="0"/>
              <a:t>4014 (1 CID)</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Christian Berger</a:t>
            </a:r>
            <a:endParaRPr lang="en-US" sz="2000" b="0" dirty="0">
              <a:solidFill>
                <a:schemeClr val="bg2">
                  <a:lumMod val="20000"/>
                  <a:lumOff val="80000"/>
                </a:schemeClr>
              </a:solidFill>
            </a:endParaRPr>
          </a:p>
          <a:p>
            <a:pPr marL="0" indent="0"/>
            <a:r>
              <a:rPr lang="en-US" sz="2000" b="0" dirty="0"/>
              <a:t>Second: Qinghua Li</a:t>
            </a:r>
          </a:p>
          <a:p>
            <a:pPr marL="0" indent="0"/>
            <a:r>
              <a:rPr lang="en-US" sz="2000" b="0" dirty="0"/>
              <a:t>Results (Y/N/A): 22/0/3</a:t>
            </a:r>
          </a:p>
          <a:p>
            <a:pPr marL="0" indent="0"/>
            <a:r>
              <a:rPr lang="en-US" sz="2000" b="0" dirty="0"/>
              <a:t>Motion passes</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7350917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5536651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Nov. 5</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Review agenda for this meeting slot (5 min).</a:t>
            </a:r>
          </a:p>
          <a:p>
            <a:pPr algn="just">
              <a:spcBef>
                <a:spcPct val="20000"/>
              </a:spcBef>
              <a:buFontTx/>
              <a:buChar char="•"/>
            </a:pPr>
            <a:r>
              <a:rPr lang="en-US" altLang="en-US" sz="1800" b="0" dirty="0"/>
              <a:t>Review submissions (needed)</a:t>
            </a:r>
          </a:p>
          <a:p>
            <a:pPr algn="just">
              <a:spcBef>
                <a:spcPct val="20000"/>
              </a:spcBef>
              <a:buFontTx/>
              <a:buChar char="•"/>
            </a:pPr>
            <a:r>
              <a:rPr lang="en-US" sz="1800" b="0" dirty="0"/>
              <a:t>Continue comment resolution for comments pending resolution (as group).</a:t>
            </a:r>
            <a:endParaRPr lang="en-US" altLang="en-US" sz="1800" b="0" dirty="0"/>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8106133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meeting slot</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30289081"/>
              </p:ext>
            </p:extLst>
          </p:nvPr>
        </p:nvGraphicFramePr>
        <p:xfrm>
          <a:off x="914401" y="1260086"/>
          <a:ext cx="10460567" cy="3200256"/>
        </p:xfrm>
        <a:graphic>
          <a:graphicData uri="http://schemas.openxmlformats.org/drawingml/2006/table">
            <a:tbl>
              <a:tblPr firstRow="1" bandRow="1">
                <a:tableStyleId>{21E4AEA4-8DFA-4A89-87EB-49C32662AFE0}</a:tableStyleId>
              </a:tblPr>
              <a:tblGrid>
                <a:gridCol w="1093504">
                  <a:extLst>
                    <a:ext uri="{9D8B030D-6E8A-4147-A177-3AD203B41FA5}">
                      <a16:colId xmlns:a16="http://schemas.microsoft.com/office/drawing/2014/main" val="20000"/>
                    </a:ext>
                  </a:extLst>
                </a:gridCol>
                <a:gridCol w="1711831">
                  <a:extLst>
                    <a:ext uri="{9D8B030D-6E8A-4147-A177-3AD203B41FA5}">
                      <a16:colId xmlns:a16="http://schemas.microsoft.com/office/drawing/2014/main" val="3761052771"/>
                    </a:ext>
                  </a:extLst>
                </a:gridCol>
                <a:gridCol w="3744416">
                  <a:extLst>
                    <a:ext uri="{9D8B030D-6E8A-4147-A177-3AD203B41FA5}">
                      <a16:colId xmlns:a16="http://schemas.microsoft.com/office/drawing/2014/main" val="20001"/>
                    </a:ext>
                  </a:extLst>
                </a:gridCol>
                <a:gridCol w="2343238">
                  <a:extLst>
                    <a:ext uri="{9D8B030D-6E8A-4147-A177-3AD203B41FA5}">
                      <a16:colId xmlns:a16="http://schemas.microsoft.com/office/drawing/2014/main" val="20002"/>
                    </a:ext>
                  </a:extLst>
                </a:gridCol>
                <a:gridCol w="1567578">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t>Presenter</a:t>
                      </a:r>
                    </a:p>
                  </a:txBody>
                  <a:tcPr marR="36000" marT="45712" marB="45712"/>
                </a:tc>
                <a:tc>
                  <a:txBody>
                    <a:bodyPr/>
                    <a:lstStyle/>
                    <a:p>
                      <a:pPr algn="ctr"/>
                      <a:r>
                        <a:rPr lang="en-US" sz="1600" dirty="0">
                          <a:solidFill>
                            <a:schemeClr val="bg1"/>
                          </a:solidFill>
                        </a:rPr>
                        <a:t>Title</a:t>
                      </a:r>
                    </a:p>
                  </a:txBody>
                  <a:tcPr marR="36000" marT="45712" marB="45712"/>
                </a:tc>
                <a:tc>
                  <a:txBody>
                    <a:bodyPr/>
                    <a:lstStyle/>
                    <a:p>
                      <a:pPr algn="ctr"/>
                      <a:r>
                        <a:rPr lang="en-US" sz="1600" kern="1200" dirty="0">
                          <a:solidFill>
                            <a:schemeClr val="bg1"/>
                          </a:solidFill>
                          <a:latin typeface="+mn-lt"/>
                          <a:ea typeface="+mn-ea"/>
                          <a:cs typeface="+mn-cs"/>
                        </a:rPr>
                        <a:t>Topic </a:t>
                      </a:r>
                    </a:p>
                  </a:txBody>
                  <a:tcPr marR="36000" marT="45712" marB="45712"/>
                </a:tc>
                <a:tc>
                  <a:txBody>
                    <a:bodyPr/>
                    <a:lstStyle/>
                    <a:p>
                      <a:pPr algn="ctr"/>
                      <a:r>
                        <a:rPr lang="en-US" sz="1600" dirty="0">
                          <a:solidFill>
                            <a:schemeClr val="bg1"/>
                          </a:solidFill>
                        </a:rPr>
                        <a:t>Time all.</a:t>
                      </a:r>
                    </a:p>
                  </a:txBody>
                  <a:tcPr marR="36000" marT="45712" marB="45712"/>
                </a:tc>
                <a:extLst>
                  <a:ext uri="{0D108BD9-81ED-4DB2-BD59-A6C34878D82A}">
                    <a16:rowId xmlns:a16="http://schemas.microsoft.com/office/drawing/2014/main" val="10000"/>
                  </a:ext>
                </a:extLst>
              </a:tr>
              <a:tr h="169090">
                <a:tc>
                  <a:txBody>
                    <a:bodyPr/>
                    <a:lstStyle/>
                    <a:p>
                      <a:r>
                        <a:rPr lang="en-US" sz="1400" dirty="0"/>
                        <a:t>11-20-1723</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comment resolution LB249 Additional CIDs Clause 11.21.6.4.3</a:t>
                      </a:r>
                    </a:p>
                  </a:txBody>
                  <a:tcPr marT="45712" marB="45712"/>
                </a:tc>
                <a:tc>
                  <a:txBody>
                    <a:bodyPr/>
                    <a:lstStyle/>
                    <a:p>
                      <a:r>
                        <a:rPr lang="en-US" sz="1400" dirty="0"/>
                        <a:t>CR (3)</a:t>
                      </a:r>
                    </a:p>
                  </a:txBody>
                  <a:tcPr marT="45712" marB="45712"/>
                </a:tc>
                <a:tc>
                  <a:txBody>
                    <a:bodyPr/>
                    <a:lstStyle/>
                    <a:p>
                      <a:r>
                        <a:rPr lang="en-US" sz="1400" dirty="0"/>
                        <a:t>10 min – for completion</a:t>
                      </a:r>
                    </a:p>
                  </a:txBody>
                  <a:tcPr marT="45712" marB="45712"/>
                </a:tc>
                <a:extLst>
                  <a:ext uri="{0D108BD9-81ED-4DB2-BD59-A6C34878D82A}">
                    <a16:rowId xmlns:a16="http://schemas.microsoft.com/office/drawing/2014/main" val="10001"/>
                  </a:ext>
                </a:extLst>
              </a:tr>
              <a:tr h="0">
                <a:tc>
                  <a:txBody>
                    <a:bodyPr/>
                    <a:lstStyle/>
                    <a:p>
                      <a:r>
                        <a:rPr lang="en-US" sz="1400" dirty="0"/>
                        <a:t>11-20-1653</a:t>
                      </a:r>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LMR Timestamps – Part II</a:t>
                      </a:r>
                    </a:p>
                  </a:txBody>
                  <a:tcPr marT="45712" marB="45712"/>
                </a:tc>
                <a:tc>
                  <a:txBody>
                    <a:bodyPr/>
                    <a:lstStyle/>
                    <a:p>
                      <a:r>
                        <a:rPr lang="en-US" sz="1400" dirty="0"/>
                        <a:t>CR (3)</a:t>
                      </a:r>
                    </a:p>
                  </a:txBody>
                  <a:tcPr marT="45712" marB="45712"/>
                </a:tc>
                <a:tc>
                  <a:txBody>
                    <a:bodyPr/>
                    <a:lstStyle/>
                    <a:p>
                      <a:r>
                        <a:rPr lang="en-US" sz="1400" dirty="0"/>
                        <a:t>15 min – follow up</a:t>
                      </a:r>
                    </a:p>
                  </a:txBody>
                  <a:tcPr marT="45712" marB="45712"/>
                </a:tc>
                <a:extLst>
                  <a:ext uri="{0D108BD9-81ED-4DB2-BD59-A6C34878D82A}">
                    <a16:rowId xmlns:a16="http://schemas.microsoft.com/office/drawing/2014/main" val="10002"/>
                  </a:ext>
                </a:extLst>
              </a:tr>
              <a:tr h="0">
                <a:tc>
                  <a:txBody>
                    <a:bodyPr/>
                    <a:lstStyle/>
                    <a:p>
                      <a:r>
                        <a:rPr lang="en-US" sz="1400" dirty="0"/>
                        <a:t>11-20-1556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LMR timestamp clock and reporting </a:t>
                      </a:r>
                    </a:p>
                  </a:txBody>
                  <a:tcPr marT="45712" marB="45712"/>
                </a:tc>
                <a:tc>
                  <a:txBody>
                    <a:bodyPr/>
                    <a:lstStyle/>
                    <a:p>
                      <a:r>
                        <a:rPr lang="en-US" sz="1400" dirty="0"/>
                        <a:t>CR (2)</a:t>
                      </a:r>
                    </a:p>
                  </a:txBody>
                  <a:tcPr marT="45712" marB="45712"/>
                </a:tc>
                <a:tc>
                  <a:txBody>
                    <a:bodyPr/>
                    <a:lstStyle/>
                    <a:p>
                      <a:r>
                        <a:rPr lang="en-US" sz="1400" dirty="0"/>
                        <a:t>10 min – follow up</a:t>
                      </a:r>
                    </a:p>
                  </a:txBody>
                  <a:tcPr marT="45712" marB="45712"/>
                </a:tc>
                <a:extLst>
                  <a:ext uri="{0D108BD9-81ED-4DB2-BD59-A6C34878D82A}">
                    <a16:rowId xmlns:a16="http://schemas.microsoft.com/office/drawing/2014/main" val="10003"/>
                  </a:ext>
                </a:extLst>
              </a:tr>
              <a:tr h="0">
                <a:tc>
                  <a:txBody>
                    <a:bodyPr/>
                    <a:lstStyle/>
                    <a:p>
                      <a:r>
                        <a:rPr lang="en-US" sz="1400" dirty="0"/>
                        <a:t>11-20-1759</a:t>
                      </a:r>
                    </a:p>
                  </a:txBody>
                  <a:tcPr marT="45712" marB="45712"/>
                </a:tc>
                <a:tc>
                  <a:txBody>
                    <a:bodyPr/>
                    <a:lstStyle/>
                    <a:p>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CID3099 LB249</a:t>
                      </a:r>
                    </a:p>
                  </a:txBody>
                  <a:tcPr marT="45712" marB="45712"/>
                </a:tc>
                <a:tc>
                  <a:txBody>
                    <a:bodyPr/>
                    <a:lstStyle/>
                    <a:p>
                      <a:r>
                        <a:rPr lang="en-US" sz="1400" dirty="0"/>
                        <a:t>CR (1)</a:t>
                      </a:r>
                    </a:p>
                  </a:txBody>
                  <a:tcPr marT="45712" marB="45712"/>
                </a:tc>
                <a:tc>
                  <a:txBody>
                    <a:bodyPr/>
                    <a:lstStyle/>
                    <a:p>
                      <a:r>
                        <a:rPr lang="en-US" sz="1400" dirty="0"/>
                        <a:t>7 min </a:t>
                      </a:r>
                      <a:endParaRPr lang="en-US" sz="1600" dirty="0"/>
                    </a:p>
                  </a:txBody>
                  <a:tcPr marT="45712" marB="45712"/>
                </a:tc>
                <a:extLst>
                  <a:ext uri="{0D108BD9-81ED-4DB2-BD59-A6C34878D82A}">
                    <a16:rowId xmlns:a16="http://schemas.microsoft.com/office/drawing/2014/main" val="10004"/>
                  </a:ext>
                </a:extLst>
              </a:tr>
              <a:tr h="0">
                <a:tc>
                  <a:txBody>
                    <a:bodyPr/>
                    <a:lstStyle/>
                    <a:p>
                      <a:r>
                        <a:rPr lang="en-US" sz="1400" dirty="0"/>
                        <a:t>11-20-1649</a:t>
                      </a:r>
                    </a:p>
                  </a:txBody>
                  <a:tcPr marT="45712" marB="45712"/>
                </a:tc>
                <a:tc>
                  <a:txBody>
                    <a:bodyPr/>
                    <a:lstStyle/>
                    <a:p>
                      <a:r>
                        <a:rPr lang="en-US" sz="1400" dirty="0"/>
                        <a:t>Girish Madpuwar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LB249 Secure LTF and other CIDs</a:t>
                      </a:r>
                    </a:p>
                  </a:txBody>
                  <a:tcPr marT="45712" marB="45712"/>
                </a:tc>
                <a:tc>
                  <a:txBody>
                    <a:bodyPr/>
                    <a:lstStyle/>
                    <a:p>
                      <a:r>
                        <a:rPr lang="en-US" sz="1400" dirty="0"/>
                        <a:t>CR (5)</a:t>
                      </a:r>
                    </a:p>
                  </a:txBody>
                  <a:tcPr marT="45712" marB="45712"/>
                </a:tc>
                <a:tc>
                  <a:txBody>
                    <a:bodyPr/>
                    <a:lstStyle/>
                    <a:p>
                      <a:r>
                        <a:rPr lang="en-US" sz="1400" dirty="0"/>
                        <a:t>35min – follow up</a:t>
                      </a:r>
                    </a:p>
                  </a:txBody>
                  <a:tcPr marT="45712" marB="45712"/>
                </a:tc>
                <a:extLst>
                  <a:ext uri="{0D108BD9-81ED-4DB2-BD59-A6C34878D82A}">
                    <a16:rowId xmlns:a16="http://schemas.microsoft.com/office/drawing/2014/main" val="10005"/>
                  </a:ext>
                </a:extLst>
              </a:tr>
              <a:tr h="0">
                <a:tc>
                  <a:txBody>
                    <a:bodyPr/>
                    <a:lstStyle/>
                    <a:p>
                      <a:r>
                        <a:rPr lang="en-US" sz="1400" dirty="0"/>
                        <a:t>11-20-1733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Phase shift feedback response </a:t>
                      </a:r>
                    </a:p>
                  </a:txBody>
                  <a:tcPr marT="45712" marB="45712"/>
                </a:tc>
                <a:tc>
                  <a:txBody>
                    <a:bodyPr/>
                    <a:lstStyle/>
                    <a:p>
                      <a:r>
                        <a:rPr lang="en-US" sz="1400" dirty="0"/>
                        <a:t>CR (1)</a:t>
                      </a:r>
                    </a:p>
                  </a:txBody>
                  <a:tcPr marT="45712" marB="45712"/>
                </a:tc>
                <a:tc>
                  <a:txBody>
                    <a:bodyPr/>
                    <a:lstStyle/>
                    <a:p>
                      <a:r>
                        <a:rPr lang="en-US" sz="1400" dirty="0"/>
                        <a:t>As time permits – 7min</a:t>
                      </a:r>
                    </a:p>
                  </a:txBody>
                  <a:tcPr marT="45712" marB="45712"/>
                </a:tc>
                <a:extLst>
                  <a:ext uri="{0D108BD9-81ED-4DB2-BD59-A6C34878D82A}">
                    <a16:rowId xmlns:a16="http://schemas.microsoft.com/office/drawing/2014/main" val="10006"/>
                  </a:ext>
                </a:extLst>
              </a:tr>
              <a:tr h="0">
                <a:tc>
                  <a:txBody>
                    <a:bodyPr/>
                    <a:lstStyle/>
                    <a:p>
                      <a:r>
                        <a:rPr lang="en-US" sz="1400" dirty="0"/>
                        <a:t>11-20-1749</a:t>
                      </a:r>
                    </a:p>
                  </a:txBody>
                  <a:tcPr marT="45712" marB="45712"/>
                </a:tc>
                <a:tc>
                  <a:txBody>
                    <a:bodyPr/>
                    <a:lstStyle/>
                    <a:p>
                      <a:r>
                        <a:rPr lang="en-US" sz="1400" dirty="0"/>
                        <a:t>Nehru Bhandaru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pftm-state1a</a:t>
                      </a:r>
                    </a:p>
                  </a:txBody>
                  <a:tcPr marT="45712" marB="45712"/>
                </a:tc>
                <a:tc>
                  <a:txBody>
                    <a:bodyPr/>
                    <a:lstStyle/>
                    <a:p>
                      <a:r>
                        <a:rPr lang="en-US" sz="1400" dirty="0"/>
                        <a:t>CR (1)</a:t>
                      </a:r>
                    </a:p>
                  </a:txBody>
                  <a:tcPr marT="45712" marB="45712"/>
                </a:tc>
                <a:tc>
                  <a:txBody>
                    <a:bodyPr/>
                    <a:lstStyle/>
                    <a:p>
                      <a:r>
                        <a:rPr lang="en-US" sz="1400" dirty="0"/>
                        <a:t>as time permits </a:t>
                      </a:r>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144923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altLang="en-US" dirty="0"/>
              <a:t>Following 5 slides</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174810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50</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8180591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11-20-1723</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(202011-12):</a:t>
            </a:r>
            <a:endParaRPr lang="en-US" sz="2000" dirty="0">
              <a:solidFill>
                <a:schemeClr val="tx1"/>
              </a:solidFill>
            </a:endParaRPr>
          </a:p>
          <a:p>
            <a:pPr marL="0" indent="0"/>
            <a:r>
              <a:rPr lang="en-US" sz="2000" b="0" dirty="0"/>
              <a:t>Move to adopt the resolution depicted by document 11-20-1723r1 for CIDs</a:t>
            </a:r>
            <a:r>
              <a:rPr lang="pt-BR" sz="2000" b="0" dirty="0"/>
              <a:t> 3717, 3718 (2 CID)</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Ali Raissinia</a:t>
            </a:r>
            <a:endParaRPr lang="en-US" sz="2000" b="0" dirty="0">
              <a:solidFill>
                <a:schemeClr val="bg2">
                  <a:lumMod val="20000"/>
                  <a:lumOff val="80000"/>
                </a:schemeClr>
              </a:solidFill>
            </a:endParaRPr>
          </a:p>
          <a:p>
            <a:pPr marL="0" indent="0"/>
            <a:r>
              <a:rPr lang="en-US" sz="2000" b="0" dirty="0"/>
              <a:t>Second: Christian Berger</a:t>
            </a:r>
          </a:p>
          <a:p>
            <a:pPr marL="0" indent="0"/>
            <a:r>
              <a:rPr lang="en-US" sz="2000" b="0" dirty="0"/>
              <a:t>Results (Y/N/A): 16/0/6</a:t>
            </a:r>
          </a:p>
          <a:p>
            <a:pPr marL="0" indent="0"/>
            <a:r>
              <a:rPr lang="en-US" sz="2000" b="0" dirty="0"/>
              <a:t>Motion passes.</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51</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2451821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11-20-1653</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(202011-13):</a:t>
            </a:r>
            <a:endParaRPr lang="en-US" sz="2000" dirty="0">
              <a:solidFill>
                <a:schemeClr val="tx1"/>
              </a:solidFill>
            </a:endParaRPr>
          </a:p>
          <a:p>
            <a:pPr marL="0" indent="0"/>
            <a:r>
              <a:rPr lang="en-US" sz="2000" b="0" dirty="0"/>
              <a:t>Move to adopt the resolution depicted by document 11-20-1653r4 for CIDs</a:t>
            </a:r>
            <a:r>
              <a:rPr lang="pt-BR" sz="2000" b="0" dirty="0"/>
              <a:t> 3277, 3278, 3273 (3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Erik Lindskog</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52</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6674153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11-20-1556</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(202011-14):</a:t>
            </a:r>
            <a:endParaRPr lang="en-US" sz="2000" dirty="0">
              <a:solidFill>
                <a:schemeClr val="tx1"/>
              </a:solidFill>
            </a:endParaRPr>
          </a:p>
          <a:p>
            <a:pPr marL="0" indent="0"/>
            <a:r>
              <a:rPr lang="en-US" sz="2000" b="0" dirty="0"/>
              <a:t>Move to adopt the resolution depicted by document 11-20-1556r5 for CIDs</a:t>
            </a:r>
            <a:r>
              <a:rPr lang="pt-BR" sz="2000" b="0" dirty="0"/>
              <a:t> 3279, 3280 (2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Erik Lindskog</a:t>
            </a:r>
            <a:endParaRPr lang="en-US" sz="2000" b="0" dirty="0">
              <a:solidFill>
                <a:schemeClr val="bg2">
                  <a:lumMod val="20000"/>
                  <a:lumOff val="80000"/>
                </a:schemeClr>
              </a:solidFill>
            </a:endParaRPr>
          </a:p>
          <a:p>
            <a:pPr marL="0" indent="0"/>
            <a:r>
              <a:rPr lang="en-US" sz="2000" b="0" dirty="0"/>
              <a:t>Second: Assaf Kasher</a:t>
            </a:r>
          </a:p>
          <a:p>
            <a:pPr marL="0" indent="0"/>
            <a:r>
              <a:rPr lang="en-US" sz="2000" b="0" dirty="0"/>
              <a:t>Results (Y/N/A): unanimous consent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53</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2090559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7156481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Nov. 5</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(7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Review agenda for this meeting slot (5 min).</a:t>
            </a:r>
          </a:p>
          <a:p>
            <a:pPr algn="just">
              <a:spcBef>
                <a:spcPct val="20000"/>
              </a:spcBef>
              <a:buFontTx/>
              <a:buChar char="•"/>
            </a:pPr>
            <a:r>
              <a:rPr lang="en-US" altLang="en-US" sz="1800" b="0" dirty="0"/>
              <a:t>Review submission status 11-20-017 (10min)</a:t>
            </a:r>
          </a:p>
          <a:p>
            <a:pPr algn="just">
              <a:spcBef>
                <a:spcPct val="20000"/>
              </a:spcBef>
              <a:buFontTx/>
              <a:buChar char="•"/>
            </a:pPr>
            <a:r>
              <a:rPr lang="en-US" altLang="en-US" sz="1800" b="0" dirty="0"/>
              <a:t>Review submissions (as time permits)</a:t>
            </a:r>
          </a:p>
          <a:p>
            <a:pPr algn="just">
              <a:spcBef>
                <a:spcPct val="20000"/>
              </a:spcBef>
              <a:buFontTx/>
              <a:buChar char="•"/>
            </a:pPr>
            <a:r>
              <a:rPr lang="en-US" sz="1800" b="0" dirty="0"/>
              <a:t>Continue comment resolution for comments pending resolution (as group).</a:t>
            </a:r>
            <a:endParaRPr lang="en-US" altLang="en-US" sz="1800" b="0" dirty="0"/>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41792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meeting slot</a:t>
            </a:r>
            <a:endParaRPr 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graphicFrame>
        <p:nvGraphicFramePr>
          <p:cNvPr id="9" name="Content Placeholder 6">
            <a:extLst>
              <a:ext uri="{FF2B5EF4-FFF2-40B4-BE49-F238E27FC236}">
                <a16:creationId xmlns:a16="http://schemas.microsoft.com/office/drawing/2014/main" id="{E3605139-16E9-46A1-9BB4-DD83E23D525D}"/>
              </a:ext>
            </a:extLst>
          </p:cNvPr>
          <p:cNvGraphicFramePr>
            <a:graphicFrameLocks noGrp="1"/>
          </p:cNvGraphicFramePr>
          <p:nvPr>
            <p:ph idx="1"/>
            <p:extLst>
              <p:ext uri="{D42A27DB-BD31-4B8C-83A1-F6EECF244321}">
                <p14:modId xmlns:p14="http://schemas.microsoft.com/office/powerpoint/2010/main" val="3709275490"/>
              </p:ext>
            </p:extLst>
          </p:nvPr>
        </p:nvGraphicFramePr>
        <p:xfrm>
          <a:off x="864659" y="1369282"/>
          <a:ext cx="10460567" cy="2468752"/>
        </p:xfrm>
        <a:graphic>
          <a:graphicData uri="http://schemas.openxmlformats.org/drawingml/2006/table">
            <a:tbl>
              <a:tblPr firstRow="1" bandRow="1">
                <a:tableStyleId>{21E4AEA4-8DFA-4A89-87EB-49C32662AFE0}</a:tableStyleId>
              </a:tblPr>
              <a:tblGrid>
                <a:gridCol w="1093504">
                  <a:extLst>
                    <a:ext uri="{9D8B030D-6E8A-4147-A177-3AD203B41FA5}">
                      <a16:colId xmlns:a16="http://schemas.microsoft.com/office/drawing/2014/main" val="20000"/>
                    </a:ext>
                  </a:extLst>
                </a:gridCol>
                <a:gridCol w="1711831">
                  <a:extLst>
                    <a:ext uri="{9D8B030D-6E8A-4147-A177-3AD203B41FA5}">
                      <a16:colId xmlns:a16="http://schemas.microsoft.com/office/drawing/2014/main" val="3761052771"/>
                    </a:ext>
                  </a:extLst>
                </a:gridCol>
                <a:gridCol w="3744416">
                  <a:extLst>
                    <a:ext uri="{9D8B030D-6E8A-4147-A177-3AD203B41FA5}">
                      <a16:colId xmlns:a16="http://schemas.microsoft.com/office/drawing/2014/main" val="20001"/>
                    </a:ext>
                  </a:extLst>
                </a:gridCol>
                <a:gridCol w="2343238">
                  <a:extLst>
                    <a:ext uri="{9D8B030D-6E8A-4147-A177-3AD203B41FA5}">
                      <a16:colId xmlns:a16="http://schemas.microsoft.com/office/drawing/2014/main" val="20002"/>
                    </a:ext>
                  </a:extLst>
                </a:gridCol>
                <a:gridCol w="1567578">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t>Presenter</a:t>
                      </a:r>
                    </a:p>
                  </a:txBody>
                  <a:tcPr marR="36000" marT="45712" marB="45712"/>
                </a:tc>
                <a:tc>
                  <a:txBody>
                    <a:bodyPr/>
                    <a:lstStyle/>
                    <a:p>
                      <a:pPr algn="ctr"/>
                      <a:r>
                        <a:rPr lang="en-US" sz="1600" dirty="0">
                          <a:solidFill>
                            <a:schemeClr val="bg1"/>
                          </a:solidFill>
                        </a:rPr>
                        <a:t>Title</a:t>
                      </a:r>
                    </a:p>
                  </a:txBody>
                  <a:tcPr marR="36000" marT="45712" marB="45712"/>
                </a:tc>
                <a:tc>
                  <a:txBody>
                    <a:bodyPr/>
                    <a:lstStyle/>
                    <a:p>
                      <a:pPr algn="ctr"/>
                      <a:r>
                        <a:rPr lang="en-US" sz="1600" kern="1200" dirty="0">
                          <a:solidFill>
                            <a:schemeClr val="bg1"/>
                          </a:solidFill>
                          <a:latin typeface="+mn-lt"/>
                          <a:ea typeface="+mn-ea"/>
                          <a:cs typeface="+mn-cs"/>
                        </a:rPr>
                        <a:t>Topic </a:t>
                      </a:r>
                    </a:p>
                  </a:txBody>
                  <a:tcPr marR="36000" marT="45712" marB="45712"/>
                </a:tc>
                <a:tc>
                  <a:txBody>
                    <a:bodyPr/>
                    <a:lstStyle/>
                    <a:p>
                      <a:pPr algn="ctr"/>
                      <a:r>
                        <a:rPr lang="en-US" sz="1600" dirty="0">
                          <a:solidFill>
                            <a:schemeClr val="bg1"/>
                          </a:solidFill>
                        </a:rPr>
                        <a:t>Time all.</a:t>
                      </a:r>
                    </a:p>
                  </a:txBody>
                  <a:tcPr marR="36000" marT="45712" marB="45712"/>
                </a:tc>
                <a:extLst>
                  <a:ext uri="{0D108BD9-81ED-4DB2-BD59-A6C34878D82A}">
                    <a16:rowId xmlns:a16="http://schemas.microsoft.com/office/drawing/2014/main" val="10000"/>
                  </a:ext>
                </a:extLst>
              </a:tr>
              <a:tr h="0">
                <a:tc>
                  <a:txBody>
                    <a:bodyPr/>
                    <a:lstStyle/>
                    <a:p>
                      <a:r>
                        <a:rPr lang="en-US" sz="1400" dirty="0"/>
                        <a:t>11-20-1759</a:t>
                      </a:r>
                    </a:p>
                  </a:txBody>
                  <a:tcPr marT="45712" marB="45712"/>
                </a:tc>
                <a:tc>
                  <a:txBody>
                    <a:bodyPr/>
                    <a:lstStyle/>
                    <a:p>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CID3099 LB249</a:t>
                      </a:r>
                    </a:p>
                  </a:txBody>
                  <a:tcPr marT="45712" marB="45712"/>
                </a:tc>
                <a:tc>
                  <a:txBody>
                    <a:bodyPr/>
                    <a:lstStyle/>
                    <a:p>
                      <a:r>
                        <a:rPr lang="en-US" sz="1400" dirty="0"/>
                        <a:t>CR (1)</a:t>
                      </a:r>
                    </a:p>
                  </a:txBody>
                  <a:tcPr marT="45712" marB="45712"/>
                </a:tc>
                <a:tc>
                  <a:txBody>
                    <a:bodyPr/>
                    <a:lstStyle/>
                    <a:p>
                      <a:r>
                        <a:rPr lang="en-US" sz="1400" dirty="0"/>
                        <a:t>Motion – 5min</a:t>
                      </a:r>
                      <a:endParaRPr lang="en-US" sz="1600" dirty="0"/>
                    </a:p>
                  </a:txBody>
                  <a:tcPr marT="45712" marB="45712"/>
                </a:tc>
                <a:extLst>
                  <a:ext uri="{0D108BD9-81ED-4DB2-BD59-A6C34878D82A}">
                    <a16:rowId xmlns:a16="http://schemas.microsoft.com/office/drawing/2014/main" val="10004"/>
                  </a:ext>
                </a:extLst>
              </a:tr>
              <a:tr h="0">
                <a:tc>
                  <a:txBody>
                    <a:bodyPr/>
                    <a:lstStyle/>
                    <a:p>
                      <a:r>
                        <a:rPr lang="en-US" sz="1400" dirty="0"/>
                        <a:t>11-20-1649</a:t>
                      </a:r>
                    </a:p>
                  </a:txBody>
                  <a:tcPr marT="45712" marB="45712"/>
                </a:tc>
                <a:tc>
                  <a:txBody>
                    <a:bodyPr/>
                    <a:lstStyle/>
                    <a:p>
                      <a:r>
                        <a:rPr lang="en-US" sz="1400" dirty="0"/>
                        <a:t>Girish Madpuwar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LB249 Secure LTF and other CIDs</a:t>
                      </a:r>
                    </a:p>
                  </a:txBody>
                  <a:tcPr marT="45712" marB="45712"/>
                </a:tc>
                <a:tc>
                  <a:txBody>
                    <a:bodyPr/>
                    <a:lstStyle/>
                    <a:p>
                      <a:r>
                        <a:rPr lang="en-US" sz="1400" dirty="0"/>
                        <a:t>CR (5)</a:t>
                      </a:r>
                    </a:p>
                  </a:txBody>
                  <a:tcPr marT="45712" marB="45712"/>
                </a:tc>
                <a:tc>
                  <a:txBody>
                    <a:bodyPr/>
                    <a:lstStyle/>
                    <a:p>
                      <a:r>
                        <a:rPr lang="en-US" sz="1400" dirty="0"/>
                        <a:t>35min – follow up</a:t>
                      </a:r>
                    </a:p>
                  </a:txBody>
                  <a:tcPr marT="45712" marB="45712"/>
                </a:tc>
                <a:extLst>
                  <a:ext uri="{0D108BD9-81ED-4DB2-BD59-A6C34878D82A}">
                    <a16:rowId xmlns:a16="http://schemas.microsoft.com/office/drawing/2014/main" val="10005"/>
                  </a:ext>
                </a:extLst>
              </a:tr>
              <a:tr h="0">
                <a:tc>
                  <a:txBody>
                    <a:bodyPr/>
                    <a:lstStyle/>
                    <a:p>
                      <a:r>
                        <a:rPr lang="en-US" sz="1400" dirty="0"/>
                        <a:t>11-20-1787</a:t>
                      </a:r>
                    </a:p>
                  </a:txBody>
                  <a:tcPr marT="45712" marB="45712"/>
                </a:tc>
                <a:tc>
                  <a:txBody>
                    <a:bodyPr/>
                    <a:lstStyle/>
                    <a:p>
                      <a:r>
                        <a:rPr lang="en-US" sz="1400" dirty="0"/>
                        <a:t>Assaf Kasher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LB249 resolution to CID 3635</a:t>
                      </a:r>
                    </a:p>
                  </a:txBody>
                  <a:tcPr marT="45712" marB="45712"/>
                </a:tc>
                <a:tc>
                  <a:txBody>
                    <a:bodyPr/>
                    <a:lstStyle/>
                    <a:p>
                      <a:r>
                        <a:rPr lang="en-US" sz="1400" dirty="0"/>
                        <a:t>CR (1)</a:t>
                      </a:r>
                    </a:p>
                  </a:txBody>
                  <a:tcPr marT="45712" marB="45712"/>
                </a:tc>
                <a:tc>
                  <a:txBody>
                    <a:bodyPr/>
                    <a:lstStyle/>
                    <a:p>
                      <a:r>
                        <a:rPr lang="en-US" sz="1400" dirty="0"/>
                        <a:t>7 min</a:t>
                      </a:r>
                    </a:p>
                  </a:txBody>
                  <a:tcPr marT="45712" marB="45712"/>
                </a:tc>
                <a:extLst>
                  <a:ext uri="{0D108BD9-81ED-4DB2-BD59-A6C34878D82A}">
                    <a16:rowId xmlns:a16="http://schemas.microsoft.com/office/drawing/2014/main" val="10006"/>
                  </a:ext>
                </a:extLst>
              </a:tr>
              <a:tr h="0">
                <a:tc>
                  <a:txBody>
                    <a:bodyPr/>
                    <a:lstStyle/>
                    <a:p>
                      <a:r>
                        <a:rPr lang="en-US" sz="1400" dirty="0"/>
                        <a:t>11-20-1749</a:t>
                      </a:r>
                    </a:p>
                  </a:txBody>
                  <a:tcPr marT="45712" marB="45712"/>
                </a:tc>
                <a:tc>
                  <a:txBody>
                    <a:bodyPr/>
                    <a:lstStyle/>
                    <a:p>
                      <a:r>
                        <a:rPr lang="en-US" sz="1400" dirty="0"/>
                        <a:t>Nehru Bhandaru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pftm-state1a</a:t>
                      </a:r>
                    </a:p>
                  </a:txBody>
                  <a:tcPr marT="45712" marB="45712"/>
                </a:tc>
                <a:tc>
                  <a:txBody>
                    <a:bodyPr/>
                    <a:lstStyle/>
                    <a:p>
                      <a:r>
                        <a:rPr lang="en-US" sz="1400" dirty="0"/>
                        <a:t>CR (1)</a:t>
                      </a:r>
                    </a:p>
                  </a:txBody>
                  <a:tcPr marT="45712" marB="45712"/>
                </a:tc>
                <a:tc>
                  <a:txBody>
                    <a:bodyPr/>
                    <a:lstStyle/>
                    <a:p>
                      <a:r>
                        <a:rPr lang="en-US" sz="1400" dirty="0"/>
                        <a:t>8 min </a:t>
                      </a:r>
                    </a:p>
                  </a:txBody>
                  <a:tcPr marT="45712" marB="45712"/>
                </a:tc>
                <a:extLst>
                  <a:ext uri="{0D108BD9-81ED-4DB2-BD59-A6C34878D82A}">
                    <a16:rowId xmlns:a16="http://schemas.microsoft.com/office/drawing/2014/main" val="10008"/>
                  </a:ext>
                </a:extLst>
              </a:tr>
              <a:tr h="0">
                <a:tc>
                  <a:txBody>
                    <a:bodyPr/>
                    <a:lstStyle/>
                    <a:p>
                      <a:r>
                        <a:rPr lang="en-US" sz="1400" dirty="0"/>
                        <a:t>11-20-1666</a:t>
                      </a:r>
                    </a:p>
                  </a:txBody>
                  <a:tcPr marT="45712" marB="45712"/>
                </a:tc>
                <a:tc>
                  <a:txBody>
                    <a:bodyPr/>
                    <a:lstStyle/>
                    <a:p>
                      <a:r>
                        <a:rPr lang="en-US" sz="1400" dirty="0"/>
                        <a:t>Dibakar Das</a:t>
                      </a:r>
                    </a:p>
                  </a:txBody>
                  <a:tcPr marT="45712" marB="45712"/>
                </a:tc>
                <a:tc>
                  <a:txBody>
                    <a:bodyPr/>
                    <a:lstStyle/>
                    <a:p>
                      <a:r>
                        <a:rPr lang="en-US" sz="1400" dirty="0"/>
                        <a:t>Miscellaneous CIDs for clause 11.22.6.3.3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CR (6)</a:t>
                      </a:r>
                    </a:p>
                  </a:txBody>
                  <a:tcPr marT="45712" marB="45712"/>
                </a:tc>
                <a:tc>
                  <a:txBody>
                    <a:bodyPr/>
                    <a:lstStyle/>
                    <a:p>
                      <a:r>
                        <a:rPr lang="en-US" sz="1400" dirty="0"/>
                        <a:t>10 min – follow up</a:t>
                      </a:r>
                    </a:p>
                  </a:txBody>
                  <a:tcPr marT="45712" marB="45712"/>
                </a:tc>
                <a:extLst>
                  <a:ext uri="{0D108BD9-81ED-4DB2-BD59-A6C34878D82A}">
                    <a16:rowId xmlns:a16="http://schemas.microsoft.com/office/drawing/2014/main" val="10009"/>
                  </a:ext>
                </a:extLst>
              </a:tr>
              <a:tr h="0">
                <a:tc>
                  <a:txBody>
                    <a:bodyPr/>
                    <a:lstStyle/>
                    <a:p>
                      <a:r>
                        <a:rPr lang="en-US" sz="1400" dirty="0"/>
                        <a:t>11-20-1789</a:t>
                      </a:r>
                    </a:p>
                  </a:txBody>
                  <a:tcPr marT="45712" marB="45712"/>
                </a:tc>
                <a:tc>
                  <a:txBody>
                    <a:bodyPr/>
                    <a:lstStyle/>
                    <a:p>
                      <a:r>
                        <a:rPr lang="en-US" sz="1400" dirty="0"/>
                        <a:t>Ali Raissinia</a:t>
                      </a:r>
                    </a:p>
                  </a:txBody>
                  <a:tcPr marT="45712" marB="45712"/>
                </a:tc>
                <a:tc>
                  <a:txBody>
                    <a:bodyPr/>
                    <a:lstStyle/>
                    <a:p>
                      <a:r>
                        <a:rPr lang="en-US" sz="1400" dirty="0"/>
                        <a:t>Resolution for CID 3128 LB249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CR (1)</a:t>
                      </a:r>
                    </a:p>
                  </a:txBody>
                  <a:tcPr marT="45712" marB="45712"/>
                </a:tc>
                <a:tc>
                  <a:txBody>
                    <a:bodyPr/>
                    <a:lstStyle/>
                    <a:p>
                      <a:r>
                        <a:rPr lang="en-US" sz="1400" dirty="0"/>
                        <a:t>10 min</a:t>
                      </a:r>
                    </a:p>
                  </a:txBody>
                  <a:tcPr marT="45712" marB="45712"/>
                </a:tc>
                <a:extLst>
                  <a:ext uri="{0D108BD9-81ED-4DB2-BD59-A6C34878D82A}">
                    <a16:rowId xmlns:a16="http://schemas.microsoft.com/office/drawing/2014/main" val="234328026"/>
                  </a:ext>
                </a:extLst>
              </a:tr>
              <a:tr h="0">
                <a:tc>
                  <a:txBody>
                    <a:bodyPr/>
                    <a:lstStyle/>
                    <a:p>
                      <a:r>
                        <a:rPr lang="en-US" sz="1400" dirty="0"/>
                        <a:t>11-20-1799</a:t>
                      </a:r>
                    </a:p>
                  </a:txBody>
                  <a:tcPr marT="45712" marB="45712"/>
                </a:tc>
                <a:tc>
                  <a:txBody>
                    <a:bodyPr/>
                    <a:lstStyle/>
                    <a:p>
                      <a:r>
                        <a:rPr lang="en-US" sz="1400" dirty="0"/>
                        <a:t>Nehru Bhandaru </a:t>
                      </a:r>
                    </a:p>
                  </a:txBody>
                  <a:tcPr marT="45712" marB="45712"/>
                </a:tc>
                <a:tc>
                  <a:txBody>
                    <a:bodyPr/>
                    <a:lstStyle/>
                    <a:p>
                      <a:r>
                        <a:rPr lang="en-US" sz="1400" dirty="0"/>
                        <a:t>Element ID for Fine Timing Parameter element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Text changes</a:t>
                      </a:r>
                    </a:p>
                  </a:txBody>
                  <a:tcPr marT="45712" marB="45712"/>
                </a:tc>
                <a:tc>
                  <a:txBody>
                    <a:bodyPr/>
                    <a:lstStyle/>
                    <a:p>
                      <a:r>
                        <a:rPr lang="en-US" sz="1400" dirty="0"/>
                        <a:t>7 min </a:t>
                      </a:r>
                    </a:p>
                  </a:txBody>
                  <a:tcPr marT="45712" marB="45712"/>
                </a:tc>
                <a:extLst>
                  <a:ext uri="{0D108BD9-81ED-4DB2-BD59-A6C34878D82A}">
                    <a16:rowId xmlns:a16="http://schemas.microsoft.com/office/drawing/2014/main" val="2482489312"/>
                  </a:ext>
                </a:extLst>
              </a:tr>
            </a:tbl>
          </a:graphicData>
        </a:graphic>
      </p:graphicFrame>
    </p:spTree>
    <p:extLst>
      <p:ext uri="{BB962C8B-B14F-4D97-AF65-F5344CB8AC3E}">
        <p14:creationId xmlns:p14="http://schemas.microsoft.com/office/powerpoint/2010/main" val="18971926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57</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9531270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11-20-1759</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(202011-15):</a:t>
            </a:r>
            <a:endParaRPr lang="en-US" sz="2000" dirty="0">
              <a:solidFill>
                <a:schemeClr val="tx1"/>
              </a:solidFill>
            </a:endParaRPr>
          </a:p>
          <a:p>
            <a:pPr marL="0" indent="0"/>
            <a:r>
              <a:rPr lang="en-US" sz="2000" b="0" dirty="0"/>
              <a:t>Move to adopt the resolution depicted by document 11-20-1759r1 for CIDs</a:t>
            </a:r>
            <a:r>
              <a:rPr lang="pt-BR" sz="2000" b="0" dirty="0"/>
              <a:t> 3099 (1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Ali Raissinia </a:t>
            </a:r>
            <a:endParaRPr lang="en-US" sz="2000" b="0" dirty="0">
              <a:solidFill>
                <a:schemeClr val="bg2">
                  <a:lumMod val="20000"/>
                  <a:lumOff val="80000"/>
                </a:schemeClr>
              </a:solidFill>
            </a:endParaRPr>
          </a:p>
          <a:p>
            <a:pPr marL="0" indent="0"/>
            <a:r>
              <a:rPr lang="en-US" sz="2000" b="0" dirty="0"/>
              <a:t>Second: Assaf Kasher</a:t>
            </a:r>
          </a:p>
          <a:p>
            <a:pPr marL="0" indent="0"/>
            <a:r>
              <a:rPr lang="en-US" sz="2000" b="0" dirty="0"/>
              <a:t>Results (Y/N/A): 21/0/2 </a:t>
            </a:r>
          </a:p>
          <a:p>
            <a:pPr marL="0" indent="0"/>
            <a:r>
              <a:rPr lang="en-US" sz="2000" b="0" dirty="0"/>
              <a:t>Motion passes</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58</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435677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11-20-1787</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(202011-16):</a:t>
            </a:r>
            <a:endParaRPr lang="en-US" sz="2000" dirty="0">
              <a:solidFill>
                <a:schemeClr val="tx1"/>
              </a:solidFill>
            </a:endParaRPr>
          </a:p>
          <a:p>
            <a:pPr marL="0" indent="0"/>
            <a:r>
              <a:rPr lang="en-US" sz="2000" b="0" dirty="0"/>
              <a:t>Move to adopt the resolution depicted by document 11-20-1787r3 for CIDs</a:t>
            </a:r>
            <a:r>
              <a:rPr lang="pt-BR" sz="2000" b="0" dirty="0"/>
              <a:t> 3635, 3074, 3639, 3937 (4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Assaf Kasher</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59</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721228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dirty="0"/>
          </a:p>
        </p:txBody>
      </p:sp>
      <p:sp>
        <p:nvSpPr>
          <p:cNvPr id="3" name="Content Placeholder 2"/>
          <p:cNvSpPr>
            <a:spLocks noGrp="1"/>
          </p:cNvSpPr>
          <p:nvPr>
            <p:ph idx="1"/>
          </p:nvPr>
        </p:nvSpPr>
        <p:spPr>
          <a:xfrm>
            <a:off x="551384" y="1340768"/>
            <a:ext cx="11233248" cy="4753647"/>
          </a:xfrm>
        </p:spPr>
        <p:txBody>
          <a:bodyPr/>
          <a:lstStyle/>
          <a:p>
            <a:pPr marL="0" lvl="0" indent="0" defTabSz="914400" eaLnBrk="0" hangingPunct="0">
              <a:lnSpc>
                <a:spcPct val="80000"/>
              </a:lnSpc>
              <a:spcBef>
                <a:spcPct val="20000"/>
              </a:spcBef>
              <a:spcAft>
                <a:spcPct val="30000"/>
              </a:spcAft>
              <a:buClr>
                <a:srgbClr val="CC3300"/>
              </a:buClr>
              <a:buSzPct val="50000"/>
            </a:pPr>
            <a:r>
              <a:rPr lang="en-US" altLang="en-US" sz="1800" dirty="0">
                <a:latin typeface="Calibri" panose="020F0502020204030204" pitchFamily="34" charset="0"/>
                <a:cs typeface="Calibri" panose="020F0502020204030204" pitchFamily="34" charset="0"/>
              </a:rPr>
              <a:t>The IEEE-SA strongly recommends that at each WG meeting the chair or a designee:</a:t>
            </a:r>
            <a:endParaRPr lang="en-US" altLang="en-US" sz="1800" b="0"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defTabSz="914400" eaLnBrk="0" hangingPunct="0">
              <a:lnSpc>
                <a:spcPct val="2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defTabSz="914400" eaLnBrk="0" hangingPunct="0">
              <a:lnSpc>
                <a:spcPct val="80000"/>
              </a:lnSpc>
              <a:spcBef>
                <a:spcPct val="20000"/>
              </a:spcBef>
              <a:buClr>
                <a:srgbClr val="CC3300"/>
              </a:buClr>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defTabSz="914400" eaLnBrk="0" hangingPunct="0">
              <a:lnSpc>
                <a:spcPct val="80000"/>
              </a:lnSpc>
              <a:spcBef>
                <a:spcPct val="5000"/>
              </a:spcBef>
              <a:buClr>
                <a:srgbClr val="CC3300"/>
              </a:buClr>
              <a:buSzPct val="50000"/>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50000"/>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2375309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11-20-1666</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(202011-17):</a:t>
            </a:r>
            <a:endParaRPr lang="en-US" sz="2000" dirty="0">
              <a:solidFill>
                <a:schemeClr val="tx1"/>
              </a:solidFill>
            </a:endParaRPr>
          </a:p>
          <a:p>
            <a:pPr marL="0" indent="0"/>
            <a:r>
              <a:rPr lang="en-US" sz="2000" b="0" dirty="0"/>
              <a:t>Move to adopt the resolution depicted by document 11-20-1666r6 for CIDs</a:t>
            </a:r>
            <a:r>
              <a:rPr lang="pt-BR" sz="2000" b="0" dirty="0"/>
              <a:t> 3606, 3607, 3616, 3620,  3886, 3700 (6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Dibakar Das</a:t>
            </a:r>
            <a:endParaRPr lang="en-US" sz="2000" b="0" dirty="0">
              <a:solidFill>
                <a:schemeClr val="bg2">
                  <a:lumMod val="20000"/>
                  <a:lumOff val="80000"/>
                </a:schemeClr>
              </a:solidFill>
            </a:endParaRPr>
          </a:p>
          <a:p>
            <a:pPr marL="0" indent="0"/>
            <a:r>
              <a:rPr lang="en-US" sz="2000" b="0" dirty="0"/>
              <a:t>Second: Assaf Kasher </a:t>
            </a:r>
          </a:p>
          <a:p>
            <a:pPr marL="0" indent="0"/>
            <a:r>
              <a:rPr lang="en-US" sz="2000" b="0" dirty="0"/>
              <a:t>Results (Y/N/A):</a:t>
            </a:r>
          </a:p>
          <a:p>
            <a:pPr marL="0" indent="0"/>
            <a:endParaRPr lang="en-US" sz="2000" b="0" dirty="0"/>
          </a:p>
          <a:p>
            <a:pPr marL="0" indent="0"/>
            <a:r>
              <a:rPr lang="en-US" sz="2000" b="0" dirty="0"/>
              <a:t>Tabled to later time.</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60</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092410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11-20-1749</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(202011-18):</a:t>
            </a:r>
            <a:endParaRPr lang="en-US" sz="2000" dirty="0">
              <a:solidFill>
                <a:schemeClr val="tx1"/>
              </a:solidFill>
            </a:endParaRPr>
          </a:p>
          <a:p>
            <a:pPr marL="0" indent="0"/>
            <a:r>
              <a:rPr lang="en-US" sz="2000" b="0" dirty="0"/>
              <a:t>Move to adopt the text changes depicted by document 11-20-1749r0, instruct the technical editor to incorporate it in the P802.11az draft and grant the editor editorial license. </a:t>
            </a:r>
          </a:p>
          <a:p>
            <a:pPr marL="0" indent="0"/>
            <a:endParaRPr lang="en-US" sz="2000" b="0" dirty="0"/>
          </a:p>
          <a:p>
            <a:pPr marL="0" indent="0"/>
            <a:r>
              <a:rPr lang="en-US" sz="2000" b="0" dirty="0"/>
              <a:t>Moved: Nehru Bhandaru</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 </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61</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1115345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11-20-1799</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(202011-19):</a:t>
            </a:r>
            <a:endParaRPr lang="en-US" sz="2000" dirty="0">
              <a:solidFill>
                <a:schemeClr val="tx1"/>
              </a:solidFill>
            </a:endParaRPr>
          </a:p>
          <a:p>
            <a:pPr marL="0" indent="0"/>
            <a:r>
              <a:rPr lang="en-US" sz="2000" b="0" dirty="0"/>
              <a:t>Move to adopt the text changes depicted by document 11-20-1799r1, instruct the technical editor to incorporate it in the P802.11az draft and grant the editor editorial license. </a:t>
            </a:r>
          </a:p>
          <a:p>
            <a:pPr marL="0" indent="0"/>
            <a:endParaRPr lang="en-US" sz="2000" b="0" dirty="0"/>
          </a:p>
          <a:p>
            <a:pPr marL="0" indent="0"/>
            <a:r>
              <a:rPr lang="en-US" sz="2000" b="0" dirty="0"/>
              <a:t>Moved: Nehru Bhandaru </a:t>
            </a:r>
            <a:endParaRPr lang="en-US" sz="2000" b="0" dirty="0">
              <a:solidFill>
                <a:schemeClr val="bg2">
                  <a:lumMod val="20000"/>
                  <a:lumOff val="80000"/>
                </a:schemeClr>
              </a:solidFill>
            </a:endParaRPr>
          </a:p>
          <a:p>
            <a:pPr marL="0" indent="0"/>
            <a:r>
              <a:rPr lang="en-US" sz="2000" b="0" dirty="0"/>
              <a:t>Second: Ali Raissinia </a:t>
            </a:r>
          </a:p>
          <a:p>
            <a:pPr marL="0" indent="0"/>
            <a:r>
              <a:rPr lang="en-US" sz="2000" b="0" dirty="0"/>
              <a:t>Results (Y/N/A): unanimous consent</a:t>
            </a:r>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62</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0259781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5286393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slot - Nov. 9</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(7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altLang="en-US" sz="1600" b="0" dirty="0"/>
              <a:t>Review agenda for this meeting slot (5 min).</a:t>
            </a:r>
          </a:p>
          <a:p>
            <a:pPr algn="just">
              <a:spcBef>
                <a:spcPct val="20000"/>
              </a:spcBef>
              <a:buFontTx/>
              <a:buChar char="•"/>
            </a:pPr>
            <a:r>
              <a:rPr lang="en-US" altLang="en-US" sz="1600" b="0" dirty="0"/>
              <a:t>Review remaining CIDs and propose resolutions – as needed.</a:t>
            </a:r>
          </a:p>
          <a:p>
            <a:pPr algn="just">
              <a:spcBef>
                <a:spcPct val="20000"/>
              </a:spcBef>
              <a:buFontTx/>
              <a:buChar char="•"/>
            </a:pPr>
            <a:r>
              <a:rPr lang="en-US" sz="1600" b="0" dirty="0"/>
              <a:t>Conduct group CR – as needed.</a:t>
            </a:r>
          </a:p>
          <a:p>
            <a:pPr algn="just">
              <a:spcBef>
                <a:spcPct val="20000"/>
              </a:spcBef>
              <a:buFontTx/>
              <a:buChar char="•"/>
            </a:pPr>
            <a:r>
              <a:rPr lang="en-US" sz="1600" b="0" dirty="0"/>
              <a:t>Consider LB249 CR completion and re-circulation – if needed (10min)</a:t>
            </a:r>
          </a:p>
          <a:p>
            <a:pPr algn="just">
              <a:spcBef>
                <a:spcPct val="20000"/>
              </a:spcBef>
              <a:buFontTx/>
              <a:buChar char="•"/>
            </a:pPr>
            <a:r>
              <a:rPr lang="en-US" sz="1600" b="0" dirty="0"/>
              <a:t>Review progress made during the week and set targets towards next meeting – 5min</a:t>
            </a:r>
          </a:p>
          <a:p>
            <a:pPr algn="just">
              <a:spcBef>
                <a:spcPct val="20000"/>
              </a:spcBef>
              <a:buFontTx/>
              <a:buChar char="•"/>
            </a:pPr>
            <a:r>
              <a:rPr lang="en-US" sz="1600" b="0" dirty="0"/>
              <a:t>Review program timelines – 5min</a:t>
            </a:r>
          </a:p>
          <a:p>
            <a:pPr algn="just">
              <a:spcBef>
                <a:spcPct val="20000"/>
              </a:spcBef>
              <a:buFontTx/>
              <a:buChar char="•"/>
            </a:pPr>
            <a:r>
              <a:rPr lang="en-US" sz="1600" b="0" dirty="0"/>
              <a:t>Review and setup telecons – 3min</a:t>
            </a:r>
          </a:p>
          <a:p>
            <a:pPr algn="just">
              <a:spcBef>
                <a:spcPct val="20000"/>
              </a:spcBef>
              <a:buFontTx/>
              <a:buChar char="•"/>
            </a:pPr>
            <a:r>
              <a:rPr lang="en-US" sz="1600" b="0" dirty="0"/>
              <a:t>Review Submission Pipeline – 2min</a:t>
            </a:r>
          </a:p>
          <a:p>
            <a:pPr algn="just">
              <a:spcBef>
                <a:spcPct val="20000"/>
              </a:spcBef>
              <a:buFontTx/>
              <a:buChar char="•"/>
            </a:pPr>
            <a:r>
              <a:rPr lang="en-US" sz="1600" b="0" dirty="0" err="1"/>
              <a:t>AoB</a:t>
            </a:r>
            <a:endParaRPr lang="en-US" sz="1600" b="0" dirty="0"/>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0600241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meeting slot</a:t>
            </a:r>
            <a:endParaRPr 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graphicFrame>
        <p:nvGraphicFramePr>
          <p:cNvPr id="9" name="Content Placeholder 6">
            <a:extLst>
              <a:ext uri="{FF2B5EF4-FFF2-40B4-BE49-F238E27FC236}">
                <a16:creationId xmlns:a16="http://schemas.microsoft.com/office/drawing/2014/main" id="{E3605139-16E9-46A1-9BB4-DD83E23D525D}"/>
              </a:ext>
            </a:extLst>
          </p:cNvPr>
          <p:cNvGraphicFramePr>
            <a:graphicFrameLocks noGrp="1"/>
          </p:cNvGraphicFramePr>
          <p:nvPr>
            <p:ph idx="1"/>
            <p:extLst>
              <p:ext uri="{D42A27DB-BD31-4B8C-83A1-F6EECF244321}">
                <p14:modId xmlns:p14="http://schemas.microsoft.com/office/powerpoint/2010/main" val="3747446512"/>
              </p:ext>
            </p:extLst>
          </p:nvPr>
        </p:nvGraphicFramePr>
        <p:xfrm>
          <a:off x="839416" y="1369282"/>
          <a:ext cx="10485810" cy="2895472"/>
        </p:xfrm>
        <a:graphic>
          <a:graphicData uri="http://schemas.openxmlformats.org/drawingml/2006/table">
            <a:tbl>
              <a:tblPr firstRow="1" bandRow="1">
                <a:tableStyleId>{21E4AEA4-8DFA-4A89-87EB-49C32662AFE0}</a:tableStyleId>
              </a:tblPr>
              <a:tblGrid>
                <a:gridCol w="1118747">
                  <a:extLst>
                    <a:ext uri="{9D8B030D-6E8A-4147-A177-3AD203B41FA5}">
                      <a16:colId xmlns:a16="http://schemas.microsoft.com/office/drawing/2014/main" val="20000"/>
                    </a:ext>
                  </a:extLst>
                </a:gridCol>
                <a:gridCol w="1545549">
                  <a:extLst>
                    <a:ext uri="{9D8B030D-6E8A-4147-A177-3AD203B41FA5}">
                      <a16:colId xmlns:a16="http://schemas.microsoft.com/office/drawing/2014/main" val="3761052771"/>
                    </a:ext>
                  </a:extLst>
                </a:gridCol>
                <a:gridCol w="3910698">
                  <a:extLst>
                    <a:ext uri="{9D8B030D-6E8A-4147-A177-3AD203B41FA5}">
                      <a16:colId xmlns:a16="http://schemas.microsoft.com/office/drawing/2014/main" val="20001"/>
                    </a:ext>
                  </a:extLst>
                </a:gridCol>
                <a:gridCol w="2343238">
                  <a:extLst>
                    <a:ext uri="{9D8B030D-6E8A-4147-A177-3AD203B41FA5}">
                      <a16:colId xmlns:a16="http://schemas.microsoft.com/office/drawing/2014/main" val="20002"/>
                    </a:ext>
                  </a:extLst>
                </a:gridCol>
                <a:gridCol w="1567578">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t>Presenter</a:t>
                      </a:r>
                    </a:p>
                  </a:txBody>
                  <a:tcPr marR="36000" marT="45712" marB="45712"/>
                </a:tc>
                <a:tc>
                  <a:txBody>
                    <a:bodyPr/>
                    <a:lstStyle/>
                    <a:p>
                      <a:pPr algn="ctr"/>
                      <a:r>
                        <a:rPr lang="en-US" sz="1600" dirty="0">
                          <a:solidFill>
                            <a:schemeClr val="bg1"/>
                          </a:solidFill>
                        </a:rPr>
                        <a:t>Title</a:t>
                      </a:r>
                    </a:p>
                  </a:txBody>
                  <a:tcPr marR="36000" marT="45712" marB="45712"/>
                </a:tc>
                <a:tc>
                  <a:txBody>
                    <a:bodyPr/>
                    <a:lstStyle/>
                    <a:p>
                      <a:pPr algn="ctr"/>
                      <a:r>
                        <a:rPr lang="en-US" sz="1600" kern="1200" dirty="0">
                          <a:solidFill>
                            <a:schemeClr val="bg1"/>
                          </a:solidFill>
                          <a:latin typeface="+mn-lt"/>
                          <a:ea typeface="+mn-ea"/>
                          <a:cs typeface="+mn-cs"/>
                        </a:rPr>
                        <a:t>Topic </a:t>
                      </a:r>
                    </a:p>
                  </a:txBody>
                  <a:tcPr marR="36000" marT="45712" marB="45712"/>
                </a:tc>
                <a:tc>
                  <a:txBody>
                    <a:bodyPr/>
                    <a:lstStyle/>
                    <a:p>
                      <a:pPr algn="ctr"/>
                      <a:r>
                        <a:rPr lang="en-US" sz="1600" dirty="0">
                          <a:solidFill>
                            <a:schemeClr val="bg1"/>
                          </a:solidFill>
                        </a:rPr>
                        <a:t>Time all.</a:t>
                      </a:r>
                    </a:p>
                  </a:txBody>
                  <a:tcPr marR="36000" marT="45712" marB="45712"/>
                </a:tc>
                <a:extLst>
                  <a:ext uri="{0D108BD9-81ED-4DB2-BD59-A6C34878D82A}">
                    <a16:rowId xmlns:a16="http://schemas.microsoft.com/office/drawing/2014/main" val="10000"/>
                  </a:ext>
                </a:extLst>
              </a:tr>
              <a:tr h="0">
                <a:tc>
                  <a:txBody>
                    <a:bodyPr/>
                    <a:lstStyle/>
                    <a:p>
                      <a:r>
                        <a:rPr lang="en-US" sz="1400" dirty="0"/>
                        <a:t>11-20-1666</a:t>
                      </a:r>
                    </a:p>
                  </a:txBody>
                  <a:tcPr marT="45712" marB="45712"/>
                </a:tc>
                <a:tc>
                  <a:txBody>
                    <a:bodyPr/>
                    <a:lstStyle/>
                    <a:p>
                      <a:r>
                        <a:rPr lang="en-US" sz="1400" dirty="0"/>
                        <a:t>Dibakar Das</a:t>
                      </a:r>
                    </a:p>
                  </a:txBody>
                  <a:tcPr marT="45712" marB="45712"/>
                </a:tc>
                <a:tc>
                  <a:txBody>
                    <a:bodyPr/>
                    <a:lstStyle/>
                    <a:p>
                      <a:r>
                        <a:rPr lang="en-US" sz="1400" dirty="0"/>
                        <a:t>Miscellaneous CIDs for clause 11.22.6.3.3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CR (6)</a:t>
                      </a:r>
                    </a:p>
                  </a:txBody>
                  <a:tcPr marT="45712" marB="45712"/>
                </a:tc>
                <a:tc>
                  <a:txBody>
                    <a:bodyPr/>
                    <a:lstStyle/>
                    <a:p>
                      <a:r>
                        <a:rPr lang="en-US" sz="1400" dirty="0"/>
                        <a:t>5 min – motion</a:t>
                      </a:r>
                    </a:p>
                  </a:txBody>
                  <a:tcPr marT="45712" marB="45712"/>
                </a:tc>
                <a:extLst>
                  <a:ext uri="{0D108BD9-81ED-4DB2-BD59-A6C34878D82A}">
                    <a16:rowId xmlns:a16="http://schemas.microsoft.com/office/drawing/2014/main" val="10004"/>
                  </a:ext>
                </a:extLst>
              </a:tr>
              <a:tr h="1523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11-20-1733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Phase shift feedback response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(1)</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7 min – motion</a:t>
                      </a:r>
                    </a:p>
                  </a:txBody>
                  <a:tcPr marT="45712" marB="45712"/>
                </a:tc>
                <a:extLst>
                  <a:ext uri="{0D108BD9-81ED-4DB2-BD59-A6C34878D82A}">
                    <a16:rowId xmlns:a16="http://schemas.microsoft.com/office/drawing/2014/main" val="10005"/>
                  </a:ext>
                </a:extLst>
              </a:tr>
              <a:tr h="1523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11-20-1649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Girish Madpuwar/Ali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LB249 Secure LTF and other CIDs</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(5)</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10 min – motion</a:t>
                      </a:r>
                    </a:p>
                  </a:txBody>
                  <a:tcPr marT="45712" marB="45712"/>
                </a:tc>
                <a:extLst>
                  <a:ext uri="{0D108BD9-81ED-4DB2-BD59-A6C34878D82A}">
                    <a16:rowId xmlns:a16="http://schemas.microsoft.com/office/drawing/2014/main" val="411343707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11-20-1245</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Tx Power control for Non-TB Ranging – follow up.</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(1)</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15 min - motion</a:t>
                      </a:r>
                    </a:p>
                  </a:txBody>
                  <a:tcPr marT="45712" marB="45712"/>
                </a:tc>
                <a:extLst>
                  <a:ext uri="{0D108BD9-81ED-4DB2-BD59-A6C34878D82A}">
                    <a16:rowId xmlns:a16="http://schemas.microsoft.com/office/drawing/2014/main" val="1000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11-20-1789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Resolution for CID 3128 LB249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(1)</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10 min</a:t>
                      </a:r>
                    </a:p>
                  </a:txBody>
                  <a:tcPr marT="45712" marB="45712"/>
                </a:tc>
                <a:extLst>
                  <a:ext uri="{0D108BD9-81ED-4DB2-BD59-A6C34878D82A}">
                    <a16:rowId xmlns:a16="http://schemas.microsoft.com/office/drawing/2014/main" val="10008"/>
                  </a:ext>
                </a:extLst>
              </a:tr>
              <a:tr h="0">
                <a:tc>
                  <a:txBody>
                    <a:bodyPr/>
                    <a:lstStyle/>
                    <a:p>
                      <a:r>
                        <a:rPr lang="en-US" sz="1400" kern="1200" dirty="0">
                          <a:solidFill>
                            <a:schemeClr val="dk1"/>
                          </a:solidFill>
                          <a:latin typeface="+mn-lt"/>
                          <a:ea typeface="+mn-ea"/>
                          <a:cs typeface="+mn-cs"/>
                        </a:rPr>
                        <a:t>11-20-1820</a:t>
                      </a:r>
                    </a:p>
                  </a:txBody>
                  <a:tcPr marT="45712" marB="45712"/>
                </a:tc>
                <a:tc>
                  <a:txBody>
                    <a:bodyPr/>
                    <a:lstStyle/>
                    <a:p>
                      <a:r>
                        <a:rPr lang="en-US" sz="1400" kern="1200" dirty="0">
                          <a:solidFill>
                            <a:schemeClr val="dk1"/>
                          </a:solidFill>
                          <a:latin typeface="+mn-lt"/>
                          <a:ea typeface="+mn-ea"/>
                          <a:cs typeface="+mn-cs"/>
                        </a:rPr>
                        <a:t>Dibakar Das</a:t>
                      </a:r>
                    </a:p>
                  </a:txBody>
                  <a:tcPr marT="45712" marB="45712"/>
                </a:tc>
                <a:tc>
                  <a:txBody>
                    <a:bodyPr/>
                    <a:lstStyle/>
                    <a:p>
                      <a:r>
                        <a:rPr lang="en-US" sz="1400" kern="1200" dirty="0">
                          <a:solidFill>
                            <a:schemeClr val="dk1"/>
                          </a:solidFill>
                          <a:latin typeface="+mn-lt"/>
                          <a:ea typeface="+mn-ea"/>
                          <a:cs typeface="+mn-cs"/>
                        </a:rPr>
                        <a:t>CR for CID 3131</a:t>
                      </a:r>
                    </a:p>
                  </a:txBody>
                  <a:tcPr marT="45712" marB="45712"/>
                </a:tc>
                <a:tc>
                  <a:txBody>
                    <a:bodyPr/>
                    <a:lstStyle/>
                    <a:p>
                      <a:r>
                        <a:rPr lang="en-US" sz="1400" kern="1200" dirty="0">
                          <a:solidFill>
                            <a:schemeClr val="dk1"/>
                          </a:solidFill>
                          <a:latin typeface="+mn-lt"/>
                          <a:ea typeface="+mn-ea"/>
                          <a:cs typeface="+mn-cs"/>
                        </a:rPr>
                        <a:t>CR (1)</a:t>
                      </a:r>
                    </a:p>
                  </a:txBody>
                  <a:tcPr marT="45712" marB="45712"/>
                </a:tc>
                <a:tc>
                  <a:txBody>
                    <a:bodyPr/>
                    <a:lstStyle/>
                    <a:p>
                      <a:r>
                        <a:rPr lang="en-US" sz="1400" kern="1200" dirty="0">
                          <a:solidFill>
                            <a:schemeClr val="dk1"/>
                          </a:solidFill>
                          <a:latin typeface="+mn-lt"/>
                          <a:ea typeface="+mn-ea"/>
                          <a:cs typeface="+mn-cs"/>
                        </a:rPr>
                        <a:t>5 min</a:t>
                      </a:r>
                    </a:p>
                  </a:txBody>
                  <a:tcPr marT="45712" marB="45712"/>
                </a:tc>
                <a:extLst>
                  <a:ext uri="{0D108BD9-81ED-4DB2-BD59-A6C34878D82A}">
                    <a16:rowId xmlns:a16="http://schemas.microsoft.com/office/drawing/2014/main" val="344972451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11-20-1817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Proposed resolution to 11az LB249 CID 3900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(1)</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15 min</a:t>
                      </a:r>
                    </a:p>
                  </a:txBody>
                  <a:tcPr marT="45712" marB="45712"/>
                </a:tc>
                <a:extLst>
                  <a:ext uri="{0D108BD9-81ED-4DB2-BD59-A6C34878D82A}">
                    <a16:rowId xmlns:a16="http://schemas.microsoft.com/office/drawing/2014/main" val="3462426936"/>
                  </a:ext>
                </a:extLst>
              </a:tr>
            </a:tbl>
          </a:graphicData>
        </a:graphic>
      </p:graphicFrame>
    </p:spTree>
    <p:extLst>
      <p:ext uri="{BB962C8B-B14F-4D97-AF65-F5344CB8AC3E}">
        <p14:creationId xmlns:p14="http://schemas.microsoft.com/office/powerpoint/2010/main" val="312685466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11-20-1666</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(202011-17):</a:t>
            </a:r>
            <a:endParaRPr lang="en-US" sz="2000" dirty="0">
              <a:solidFill>
                <a:schemeClr val="tx1"/>
              </a:solidFill>
            </a:endParaRPr>
          </a:p>
          <a:p>
            <a:pPr marL="0" indent="0"/>
            <a:r>
              <a:rPr lang="en-US" sz="2000" b="0" dirty="0"/>
              <a:t>Move to adopt the resolution depicted by document 11-20-1666r7 for CIDs</a:t>
            </a:r>
            <a:r>
              <a:rPr lang="pt-BR" sz="2000" b="0" dirty="0"/>
              <a:t> 3606, 3607, 3616, 3620,  3886, 3700 (6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Dibakar Das</a:t>
            </a:r>
            <a:endParaRPr lang="en-US" sz="2000" b="0" dirty="0">
              <a:solidFill>
                <a:schemeClr val="bg2">
                  <a:lumMod val="20000"/>
                  <a:lumOff val="80000"/>
                </a:schemeClr>
              </a:solidFill>
            </a:endParaRPr>
          </a:p>
          <a:p>
            <a:pPr marL="0" indent="0"/>
            <a:r>
              <a:rPr lang="en-US" sz="2000" b="0" dirty="0"/>
              <a:t>Second: Assaf Kasher </a:t>
            </a:r>
          </a:p>
          <a:p>
            <a:pPr marL="0" indent="0"/>
            <a:r>
              <a:rPr lang="en-US" sz="2000" b="0" dirty="0"/>
              <a:t>Results (Y/N/A): 23/0/4</a:t>
            </a:r>
          </a:p>
          <a:p>
            <a:pPr marL="0" indent="0"/>
            <a:r>
              <a:rPr lang="en-US" sz="2000" b="0" dirty="0"/>
              <a:t>Motion passes.</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66</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9482652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11-20-1733</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(202011-20):</a:t>
            </a:r>
            <a:endParaRPr lang="en-US" sz="2000" dirty="0">
              <a:solidFill>
                <a:schemeClr val="tx1"/>
              </a:solidFill>
            </a:endParaRPr>
          </a:p>
          <a:p>
            <a:pPr marL="0" indent="0"/>
            <a:r>
              <a:rPr lang="en-US" sz="2000" b="0" dirty="0"/>
              <a:t>Move to adopt the resolution depicted by document 11-20-1733r3 for CIDs</a:t>
            </a:r>
            <a:r>
              <a:rPr lang="pt-BR" sz="2000" b="0" dirty="0"/>
              <a:t> 3311 (1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Erik Lindskog</a:t>
            </a:r>
            <a:endParaRPr lang="en-US" sz="2000" b="0" dirty="0">
              <a:solidFill>
                <a:schemeClr val="bg2">
                  <a:lumMod val="20000"/>
                  <a:lumOff val="80000"/>
                </a:schemeClr>
              </a:solidFill>
            </a:endParaRPr>
          </a:p>
          <a:p>
            <a:pPr marL="0" indent="0"/>
            <a:r>
              <a:rPr lang="en-US" sz="2000" b="0" dirty="0"/>
              <a:t>Second: Qinghua Li</a:t>
            </a:r>
          </a:p>
          <a:p>
            <a:pPr marL="0" indent="0"/>
            <a:r>
              <a:rPr lang="en-US" sz="2000" b="0" dirty="0"/>
              <a:t>Results (Y/N/A): unanimous consent</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67</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9969477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11-20-1649</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(202011-21):</a:t>
            </a:r>
            <a:endParaRPr lang="en-US" sz="2000" dirty="0">
              <a:solidFill>
                <a:schemeClr val="tx1"/>
              </a:solidFill>
            </a:endParaRPr>
          </a:p>
          <a:p>
            <a:pPr marL="0" indent="0"/>
            <a:r>
              <a:rPr lang="en-US" sz="2000" b="0" dirty="0"/>
              <a:t>Move to adopt the resolution depicted by document 11-20-1649r5 for CIDs</a:t>
            </a:r>
            <a:r>
              <a:rPr lang="pt-BR" sz="2000" b="0" dirty="0"/>
              <a:t> 3123, 3124, 3450, 3754, 3775, (5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Ali Raissinia </a:t>
            </a:r>
            <a:endParaRPr lang="en-US" sz="2000" b="0" dirty="0">
              <a:solidFill>
                <a:schemeClr val="bg2">
                  <a:lumMod val="20000"/>
                  <a:lumOff val="80000"/>
                </a:schemeClr>
              </a:solidFill>
            </a:endParaRPr>
          </a:p>
          <a:p>
            <a:pPr marL="0" indent="0"/>
            <a:r>
              <a:rPr lang="en-US" sz="2000" b="0" dirty="0"/>
              <a:t>Second: Nehru Bhandaru</a:t>
            </a:r>
          </a:p>
          <a:p>
            <a:pPr marL="0" indent="0"/>
            <a:r>
              <a:rPr lang="en-US" sz="2000" b="0" dirty="0"/>
              <a:t>Results (Y/N/A): unanimous consent</a:t>
            </a:r>
          </a:p>
          <a:p>
            <a:pPr marL="0" indent="0"/>
            <a:endParaRPr lang="en-US" sz="2000" b="0" dirty="0"/>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68</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2620085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11-20-1789</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(202011-22):</a:t>
            </a:r>
            <a:endParaRPr lang="en-US" sz="2000" dirty="0">
              <a:solidFill>
                <a:schemeClr val="tx1"/>
              </a:solidFill>
            </a:endParaRPr>
          </a:p>
          <a:p>
            <a:pPr marL="0" indent="0"/>
            <a:r>
              <a:rPr lang="en-US" sz="2000" b="0" dirty="0"/>
              <a:t>Move to adopt the resolution depicted by document 11-20-1789r4 for CIDs 3128, 3270</a:t>
            </a:r>
            <a:r>
              <a:rPr lang="pt-BR" sz="2000" b="0" dirty="0"/>
              <a:t>, (2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Ali Raissinia </a:t>
            </a:r>
            <a:endParaRPr lang="en-US" sz="2000" b="0" dirty="0">
              <a:solidFill>
                <a:schemeClr val="bg2">
                  <a:lumMod val="20000"/>
                  <a:lumOff val="80000"/>
                </a:schemeClr>
              </a:solidFill>
            </a:endParaRPr>
          </a:p>
          <a:p>
            <a:pPr marL="0" indent="0"/>
            <a:r>
              <a:rPr lang="en-US" sz="2000" b="0" dirty="0"/>
              <a:t>Second: Assaf Kasher</a:t>
            </a:r>
          </a:p>
          <a:p>
            <a:pPr marL="0" indent="0"/>
            <a:r>
              <a:rPr lang="en-US" sz="2000" b="0" dirty="0"/>
              <a:t>Results (Y/N/A): 20/4/6</a:t>
            </a:r>
          </a:p>
          <a:p>
            <a:pPr marL="0" indent="0"/>
            <a:r>
              <a:rPr lang="en-US" sz="2000" b="0" dirty="0"/>
              <a:t>Motion passes. </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69</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25510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p:txBody>
          <a:bodyPr/>
          <a:lstStyle/>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defTabSz="914400" eaLnBrk="0" hangingPunct="0">
              <a:spcBef>
                <a:spcPct val="20000"/>
              </a:spcBef>
              <a:buClr>
                <a:srgbClr val="CC3300"/>
              </a:buClr>
              <a:buSzPct val="50000"/>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7" name="Text Box 1028">
            <a:extLst>
              <a:ext uri="{FF2B5EF4-FFF2-40B4-BE49-F238E27FC236}">
                <a16:creationId xmlns:a16="http://schemas.microsoft.com/office/drawing/2014/main" id="{7AA2D575-91B0-4E34-8C3F-8540C2FF2D4B}"/>
              </a:ext>
            </a:extLst>
          </p:cNvPr>
          <p:cNvSpPr txBox="1">
            <a:spLocks noChangeArrowheads="1"/>
          </p:cNvSpPr>
          <p:nvPr/>
        </p:nvSpPr>
        <p:spPr bwMode="auto">
          <a:xfrm>
            <a:off x="10560496" y="5954713"/>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Tree>
    <p:extLst>
      <p:ext uri="{BB962C8B-B14F-4D97-AF65-F5344CB8AC3E}">
        <p14:creationId xmlns:p14="http://schemas.microsoft.com/office/powerpoint/2010/main" val="39729334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11-20-1245</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(202011-23):</a:t>
            </a:r>
            <a:endParaRPr lang="en-US" sz="2000" dirty="0">
              <a:solidFill>
                <a:schemeClr val="tx1"/>
              </a:solidFill>
            </a:endParaRPr>
          </a:p>
          <a:p>
            <a:pPr marL="0" indent="0"/>
            <a:r>
              <a:rPr lang="en-US" sz="2000" b="0" dirty="0"/>
              <a:t>Move to adopt the resolution depicted by document 11-20-1245r6 for CIDs 3883, 3893</a:t>
            </a:r>
            <a:r>
              <a:rPr lang="pt-BR" sz="2000" b="0" dirty="0"/>
              <a:t>, 3245, 3269 (4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Christian Berger</a:t>
            </a:r>
            <a:endParaRPr lang="en-US" sz="2000" b="0" dirty="0">
              <a:solidFill>
                <a:schemeClr val="bg2">
                  <a:lumMod val="20000"/>
                  <a:lumOff val="80000"/>
                </a:schemeClr>
              </a:solidFill>
            </a:endParaRPr>
          </a:p>
          <a:p>
            <a:pPr marL="0" indent="0"/>
            <a:r>
              <a:rPr lang="en-US" sz="2000" b="0" dirty="0"/>
              <a:t>Second: Qinghua Li </a:t>
            </a:r>
          </a:p>
          <a:p>
            <a:pPr marL="0" indent="0"/>
            <a:r>
              <a:rPr lang="en-US" sz="2000" b="0" dirty="0"/>
              <a:t>Results (Y/N/A): 15/0/15</a:t>
            </a:r>
          </a:p>
          <a:p>
            <a:pPr marL="0" indent="0"/>
            <a:r>
              <a:rPr lang="en-US" sz="2000" b="0" dirty="0"/>
              <a:t>Motion passes.</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70</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19703573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11-20-1820</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(202011-24):</a:t>
            </a:r>
            <a:endParaRPr lang="en-US" sz="2000" dirty="0">
              <a:solidFill>
                <a:schemeClr val="tx1"/>
              </a:solidFill>
            </a:endParaRPr>
          </a:p>
          <a:p>
            <a:pPr marL="0" indent="0"/>
            <a:r>
              <a:rPr lang="en-US" sz="2000" b="0" dirty="0"/>
              <a:t>Move to adopt the resolution depicted by document 11-20-1820r0 for CIDs 3131</a:t>
            </a:r>
            <a:r>
              <a:rPr lang="pt-BR" sz="2000" b="0" dirty="0"/>
              <a:t>, (1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 Dibakar Das</a:t>
            </a:r>
            <a:endParaRPr lang="en-US" sz="2000" b="0" dirty="0">
              <a:solidFill>
                <a:schemeClr val="bg2">
                  <a:lumMod val="20000"/>
                  <a:lumOff val="80000"/>
                </a:schemeClr>
              </a:solidFill>
            </a:endParaRPr>
          </a:p>
          <a:p>
            <a:pPr marL="0" indent="0"/>
            <a:r>
              <a:rPr lang="en-US" sz="2000" b="0" dirty="0"/>
              <a:t>Second: Qinghua Li </a:t>
            </a:r>
          </a:p>
          <a:p>
            <a:pPr marL="0" indent="0"/>
            <a:r>
              <a:rPr lang="en-US" sz="2000" b="0" dirty="0"/>
              <a:t>Results (Y/N/A): unanimous consent </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71</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7928065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D671-E227-4012-BDE2-6F9404879FD0}"/>
              </a:ext>
            </a:extLst>
          </p:cNvPr>
          <p:cNvSpPr>
            <a:spLocks noGrp="1"/>
          </p:cNvSpPr>
          <p:nvPr>
            <p:ph type="title"/>
          </p:nvPr>
        </p:nvSpPr>
        <p:spPr>
          <a:xfrm>
            <a:off x="914401" y="685802"/>
            <a:ext cx="10361084" cy="366934"/>
          </a:xfrm>
        </p:spPr>
        <p:txBody>
          <a:bodyPr/>
          <a:lstStyle/>
          <a:p>
            <a:r>
              <a:rPr lang="en-US" dirty="0"/>
              <a:t>Submission 11-20-1817</a:t>
            </a:r>
          </a:p>
        </p:txBody>
      </p:sp>
      <p:sp>
        <p:nvSpPr>
          <p:cNvPr id="3" name="Content Placeholder 2">
            <a:extLst>
              <a:ext uri="{FF2B5EF4-FFF2-40B4-BE49-F238E27FC236}">
                <a16:creationId xmlns:a16="http://schemas.microsoft.com/office/drawing/2014/main" id="{66085704-25EC-49A8-B491-3E60E993EA49}"/>
              </a:ext>
            </a:extLst>
          </p:cNvPr>
          <p:cNvSpPr>
            <a:spLocks noGrp="1"/>
          </p:cNvSpPr>
          <p:nvPr>
            <p:ph idx="1"/>
          </p:nvPr>
        </p:nvSpPr>
        <p:spPr>
          <a:xfrm>
            <a:off x="479376" y="1340769"/>
            <a:ext cx="11233248" cy="4753646"/>
          </a:xfrm>
        </p:spPr>
        <p:txBody>
          <a:bodyPr/>
          <a:lstStyle/>
          <a:p>
            <a:pPr marL="0" indent="0"/>
            <a:r>
              <a:rPr lang="en-US" sz="2000" dirty="0"/>
              <a:t>Motion </a:t>
            </a:r>
            <a:r>
              <a:rPr lang="en-US" sz="2000" b="0" dirty="0"/>
              <a:t>(202011-25):</a:t>
            </a:r>
            <a:endParaRPr lang="en-US" sz="2000" dirty="0">
              <a:solidFill>
                <a:schemeClr val="tx1"/>
              </a:solidFill>
            </a:endParaRPr>
          </a:p>
          <a:p>
            <a:pPr marL="0" indent="0"/>
            <a:r>
              <a:rPr lang="en-US" sz="2000" b="0" dirty="0"/>
              <a:t>Move to adopt the resolution depicted by document 11-20-1817r? for CIDs 3900</a:t>
            </a:r>
            <a:r>
              <a:rPr lang="pt-BR" sz="2000" b="0" dirty="0"/>
              <a:t>, (1 CIDs)</a:t>
            </a:r>
            <a:r>
              <a:rPr lang="en-US" sz="2000" b="0" dirty="0"/>
              <a:t>, instruct the technical editor to incorporate it in the P802.11az draft and grant the editor editorial license. </a:t>
            </a:r>
          </a:p>
          <a:p>
            <a:pPr marL="0" indent="0"/>
            <a:endParaRPr lang="en-US" sz="2000" b="0" dirty="0"/>
          </a:p>
          <a:p>
            <a:pPr marL="0" indent="0"/>
            <a:r>
              <a:rPr lang="en-US" sz="2000" b="0" dirty="0"/>
              <a:t>Moved:</a:t>
            </a:r>
            <a:endParaRPr lang="en-US" sz="2000" b="0" dirty="0">
              <a:solidFill>
                <a:schemeClr val="bg2">
                  <a:lumMod val="20000"/>
                  <a:lumOff val="80000"/>
                </a:schemeClr>
              </a:solidFill>
            </a:endParaRPr>
          </a:p>
          <a:p>
            <a:pPr marL="0" indent="0"/>
            <a:r>
              <a:rPr lang="en-US" sz="2000" b="0" dirty="0"/>
              <a:t>Second:</a:t>
            </a:r>
          </a:p>
          <a:p>
            <a:pPr marL="0" indent="0"/>
            <a:r>
              <a:rPr lang="en-US" sz="2000" b="0" dirty="0"/>
              <a:t>Results (Y/N/A):</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74538CF5-DE7C-44D3-981B-F565A1E9D637}"/>
              </a:ext>
            </a:extLst>
          </p:cNvPr>
          <p:cNvSpPr>
            <a:spLocks noGrp="1"/>
          </p:cNvSpPr>
          <p:nvPr>
            <p:ph type="sldNum" idx="12"/>
          </p:nvPr>
        </p:nvSpPr>
        <p:spPr/>
        <p:txBody>
          <a:bodyPr/>
          <a:lstStyle/>
          <a:p>
            <a:r>
              <a:rPr lang="en-GB"/>
              <a:t>Slide </a:t>
            </a:r>
            <a:fld id="{440F5867-744E-4AA6-B0ED-4C44D2DFBB7B}" type="slidenum">
              <a:rPr lang="en-GB" smtClean="0"/>
              <a:pPr/>
              <a:t>72</a:t>
            </a:fld>
            <a:endParaRPr lang="en-GB" dirty="0"/>
          </a:p>
        </p:txBody>
      </p:sp>
      <p:sp>
        <p:nvSpPr>
          <p:cNvPr id="5" name="Footer Placeholder 4">
            <a:extLst>
              <a:ext uri="{FF2B5EF4-FFF2-40B4-BE49-F238E27FC236}">
                <a16:creationId xmlns:a16="http://schemas.microsoft.com/office/drawing/2014/main" id="{308A5272-1A66-4D2A-B914-16F0B51CCA0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EDF99AE-9FFE-412B-B043-B70DCE3DD4D5}"/>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83269488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0A954-CAC6-492D-900B-8C331689A432}"/>
              </a:ext>
            </a:extLst>
          </p:cNvPr>
          <p:cNvSpPr>
            <a:spLocks noGrp="1"/>
          </p:cNvSpPr>
          <p:nvPr>
            <p:ph type="title"/>
          </p:nvPr>
        </p:nvSpPr>
        <p:spPr/>
        <p:txBody>
          <a:bodyPr/>
          <a:lstStyle/>
          <a:p>
            <a:r>
              <a:rPr lang="en-US" dirty="0"/>
              <a:t>Group Comment Resolution</a:t>
            </a:r>
          </a:p>
        </p:txBody>
      </p:sp>
      <p:sp>
        <p:nvSpPr>
          <p:cNvPr id="3" name="Content Placeholder 2">
            <a:extLst>
              <a:ext uri="{FF2B5EF4-FFF2-40B4-BE49-F238E27FC236}">
                <a16:creationId xmlns:a16="http://schemas.microsoft.com/office/drawing/2014/main" id="{D45D408C-6B2E-4967-913E-E854CF3EA5D6}"/>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E47E7DD-7536-47C0-A4DE-6261ECD318E4}"/>
              </a:ext>
            </a:extLst>
          </p:cNvPr>
          <p:cNvSpPr>
            <a:spLocks noGrp="1"/>
          </p:cNvSpPr>
          <p:nvPr>
            <p:ph type="sldNum" idx="12"/>
          </p:nvPr>
        </p:nvSpPr>
        <p:spPr/>
        <p:txBody>
          <a:bodyPr/>
          <a:lstStyle/>
          <a:p>
            <a:r>
              <a:rPr lang="en-GB"/>
              <a:t>Slide </a:t>
            </a:r>
            <a:fld id="{440F5867-744E-4AA6-B0ED-4C44D2DFBB7B}" type="slidenum">
              <a:rPr lang="en-GB" smtClean="0"/>
              <a:pPr/>
              <a:t>73</a:t>
            </a:fld>
            <a:endParaRPr lang="en-GB" dirty="0"/>
          </a:p>
        </p:txBody>
      </p:sp>
      <p:sp>
        <p:nvSpPr>
          <p:cNvPr id="5" name="Footer Placeholder 4">
            <a:extLst>
              <a:ext uri="{FF2B5EF4-FFF2-40B4-BE49-F238E27FC236}">
                <a16:creationId xmlns:a16="http://schemas.microsoft.com/office/drawing/2014/main" id="{13380DB8-B900-406A-BBF8-6A13502711D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7128EC2-51A2-4D01-A82B-15D9606BFC8B}"/>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5601213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19F3-0603-4753-855D-603ADC444BA4}"/>
              </a:ext>
            </a:extLst>
          </p:cNvPr>
          <p:cNvSpPr>
            <a:spLocks noGrp="1"/>
          </p:cNvSpPr>
          <p:nvPr>
            <p:ph type="title"/>
          </p:nvPr>
        </p:nvSpPr>
        <p:spPr/>
        <p:txBody>
          <a:bodyPr/>
          <a:lstStyle/>
          <a:p>
            <a:r>
              <a:rPr lang="en-US" dirty="0"/>
              <a:t>Submission pipeline</a:t>
            </a:r>
          </a:p>
        </p:txBody>
      </p:sp>
      <p:sp>
        <p:nvSpPr>
          <p:cNvPr id="4" name="Slide Number Placeholder 3">
            <a:extLst>
              <a:ext uri="{FF2B5EF4-FFF2-40B4-BE49-F238E27FC236}">
                <a16:creationId xmlns:a16="http://schemas.microsoft.com/office/drawing/2014/main" id="{773B6F0F-11AC-47E2-BB63-2ADAC95D7919}"/>
              </a:ext>
            </a:extLst>
          </p:cNvPr>
          <p:cNvSpPr>
            <a:spLocks noGrp="1"/>
          </p:cNvSpPr>
          <p:nvPr>
            <p:ph type="sldNum" idx="12"/>
          </p:nvPr>
        </p:nvSpPr>
        <p:spPr/>
        <p:txBody>
          <a:bodyPr/>
          <a:lstStyle/>
          <a:p>
            <a:r>
              <a:rPr lang="en-GB"/>
              <a:t>Slide </a:t>
            </a:r>
            <a:fld id="{440F5867-744E-4AA6-B0ED-4C44D2DFBB7B}" type="slidenum">
              <a:rPr lang="en-GB" smtClean="0"/>
              <a:pPr/>
              <a:t>74</a:t>
            </a:fld>
            <a:endParaRPr lang="en-GB" dirty="0"/>
          </a:p>
        </p:txBody>
      </p:sp>
      <p:sp>
        <p:nvSpPr>
          <p:cNvPr id="5" name="Footer Placeholder 4">
            <a:extLst>
              <a:ext uri="{FF2B5EF4-FFF2-40B4-BE49-F238E27FC236}">
                <a16:creationId xmlns:a16="http://schemas.microsoft.com/office/drawing/2014/main" id="{712F923E-5EEB-4B0A-8C9A-C88945BEE8D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825FFDC-4667-4FE5-BAE3-44874175FC1C}"/>
              </a:ext>
            </a:extLst>
          </p:cNvPr>
          <p:cNvSpPr>
            <a:spLocks noGrp="1"/>
          </p:cNvSpPr>
          <p:nvPr>
            <p:ph type="dt" idx="15"/>
          </p:nvPr>
        </p:nvSpPr>
        <p:spPr/>
        <p:txBody>
          <a:bodyPr/>
          <a:lstStyle/>
          <a:p>
            <a:r>
              <a:rPr lang="en-US"/>
              <a:t>Jan. 2021</a:t>
            </a:r>
            <a:endParaRPr lang="en-GB" dirty="0"/>
          </a:p>
        </p:txBody>
      </p:sp>
      <p:graphicFrame>
        <p:nvGraphicFramePr>
          <p:cNvPr id="7" name="Content Placeholder 6">
            <a:extLst>
              <a:ext uri="{FF2B5EF4-FFF2-40B4-BE49-F238E27FC236}">
                <a16:creationId xmlns:a16="http://schemas.microsoft.com/office/drawing/2014/main" id="{FDE9F0CE-36C0-4C10-988C-F939D3B827FB}"/>
              </a:ext>
            </a:extLst>
          </p:cNvPr>
          <p:cNvGraphicFramePr>
            <a:graphicFrameLocks/>
          </p:cNvGraphicFramePr>
          <p:nvPr>
            <p:extLst>
              <p:ext uri="{D42A27DB-BD31-4B8C-83A1-F6EECF244321}">
                <p14:modId xmlns:p14="http://schemas.microsoft.com/office/powerpoint/2010/main" val="4117780577"/>
              </p:ext>
            </p:extLst>
          </p:nvPr>
        </p:nvGraphicFramePr>
        <p:xfrm>
          <a:off x="442315" y="1628800"/>
          <a:ext cx="10123451" cy="1554400"/>
        </p:xfrm>
        <a:graphic>
          <a:graphicData uri="http://schemas.openxmlformats.org/drawingml/2006/table">
            <a:tbl>
              <a:tblPr firstRow="1" bandRow="1">
                <a:tableStyleId>{21E4AEA4-8DFA-4A89-87EB-49C32662AFE0}</a:tableStyleId>
              </a:tblPr>
              <a:tblGrid>
                <a:gridCol w="1333205">
                  <a:extLst>
                    <a:ext uri="{9D8B030D-6E8A-4147-A177-3AD203B41FA5}">
                      <a16:colId xmlns:a16="http://schemas.microsoft.com/office/drawing/2014/main" val="20000"/>
                    </a:ext>
                  </a:extLst>
                </a:gridCol>
                <a:gridCol w="1660472">
                  <a:extLst>
                    <a:ext uri="{9D8B030D-6E8A-4147-A177-3AD203B41FA5}">
                      <a16:colId xmlns:a16="http://schemas.microsoft.com/office/drawing/2014/main" val="20001"/>
                    </a:ext>
                  </a:extLst>
                </a:gridCol>
                <a:gridCol w="4679512">
                  <a:extLst>
                    <a:ext uri="{9D8B030D-6E8A-4147-A177-3AD203B41FA5}">
                      <a16:colId xmlns:a16="http://schemas.microsoft.com/office/drawing/2014/main" val="20002"/>
                    </a:ext>
                  </a:extLst>
                </a:gridCol>
                <a:gridCol w="2450262">
                  <a:extLst>
                    <a:ext uri="{9D8B030D-6E8A-4147-A177-3AD203B41FA5}">
                      <a16:colId xmlns:a16="http://schemas.microsoft.com/office/drawing/2014/main" val="20003"/>
                    </a:ext>
                  </a:extLst>
                </a:gridCol>
              </a:tblGrid>
              <a:tr h="304531">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r>
                        <a:rPr lang="en-US" sz="1400" strike="noStrike" dirty="0"/>
                        <a:t>11-20-1097</a:t>
                      </a:r>
                    </a:p>
                  </a:txBody>
                  <a:tcPr marT="45712" marB="45712"/>
                </a:tc>
                <a:tc>
                  <a:txBody>
                    <a:bodyPr/>
                    <a:lstStyle/>
                    <a:p>
                      <a:r>
                        <a:rPr lang="en-US" sz="1400" strike="noStrike"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Secure LTF using DFT </a:t>
                      </a:r>
                      <a:r>
                        <a:rPr lang="en-US" sz="1400" strike="noStrike" dirty="0" err="1"/>
                        <a:t>precoded</a:t>
                      </a:r>
                      <a:r>
                        <a:rPr lang="en-US" sz="1400" strike="noStrike" dirty="0"/>
                        <a:t> OFDM</a:t>
                      </a:r>
                    </a:p>
                  </a:txBody>
                  <a:tcPr marT="45712" marB="45712"/>
                </a:tc>
                <a:tc>
                  <a:txBody>
                    <a:bodyPr/>
                    <a:lstStyle/>
                    <a:p>
                      <a:r>
                        <a:rPr lang="en-US" sz="1400" strike="noStrike" dirty="0"/>
                        <a:t>technical</a:t>
                      </a:r>
                    </a:p>
                  </a:txBody>
                  <a:tcPr marT="45712" marB="45712"/>
                </a:tc>
                <a:extLst>
                  <a:ext uri="{0D108BD9-81ED-4DB2-BD59-A6C34878D82A}">
                    <a16:rowId xmlns:a16="http://schemas.microsoft.com/office/drawing/2014/main" val="321378393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11-20-1817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Proposed resolution to 11az LB249 CID 3900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(1)</a:t>
                      </a:r>
                    </a:p>
                  </a:txBody>
                  <a:tcPr marT="45712" marB="45712"/>
                </a:tc>
                <a:extLst>
                  <a:ext uri="{0D108BD9-81ED-4DB2-BD59-A6C34878D82A}">
                    <a16:rowId xmlns:a16="http://schemas.microsoft.com/office/drawing/2014/main" val="2331891055"/>
                  </a:ext>
                </a:extLst>
              </a:tr>
              <a:tr h="0">
                <a:tc>
                  <a:txBody>
                    <a:bodyPr/>
                    <a:lstStyle/>
                    <a:p>
                      <a:endParaRPr lang="en-US" sz="1400" strike="noStrike" dirty="0"/>
                    </a:p>
                  </a:txBody>
                  <a:tcPr marT="45712" marB="45712"/>
                </a:tc>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strike="noStrike" dirty="0"/>
                    </a:p>
                  </a:txBody>
                  <a:tcPr marT="45712" marB="45712"/>
                </a:tc>
                <a:tc>
                  <a:txBody>
                    <a:bodyPr/>
                    <a:lstStyle/>
                    <a:p>
                      <a:endParaRPr lang="en-US" sz="1400" strike="noStrike" dirty="0"/>
                    </a:p>
                  </a:txBody>
                  <a:tcPr marT="45712" marB="45712"/>
                </a:tc>
                <a:extLst>
                  <a:ext uri="{0D108BD9-81ED-4DB2-BD59-A6C34878D82A}">
                    <a16:rowId xmlns:a16="http://schemas.microsoft.com/office/drawing/2014/main" val="3981147244"/>
                  </a:ext>
                </a:extLst>
              </a:tr>
              <a:tr h="0">
                <a:tc>
                  <a:txBody>
                    <a:bodyPr/>
                    <a:lstStyle/>
                    <a:p>
                      <a:endParaRPr lang="en-US" sz="1400" strike="noStrike" dirty="0"/>
                    </a:p>
                  </a:txBody>
                  <a:tcPr marT="45712" marB="45712"/>
                </a:tc>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strike="noStrike" dirty="0"/>
                    </a:p>
                  </a:txBody>
                  <a:tcPr marT="45712" marB="45712"/>
                </a:tc>
                <a:tc>
                  <a:txBody>
                    <a:bodyPr/>
                    <a:lstStyle/>
                    <a:p>
                      <a:endParaRPr lang="en-US" sz="1400" strike="noStrike" dirty="0"/>
                    </a:p>
                  </a:txBody>
                  <a:tcPr marT="45712" marB="45712"/>
                </a:tc>
                <a:extLst>
                  <a:ext uri="{0D108BD9-81ED-4DB2-BD59-A6C34878D82A}">
                    <a16:rowId xmlns:a16="http://schemas.microsoft.com/office/drawing/2014/main" val="2248664178"/>
                  </a:ext>
                </a:extLst>
              </a:tr>
            </a:tbl>
          </a:graphicData>
        </a:graphic>
      </p:graphicFrame>
    </p:spTree>
    <p:extLst>
      <p:ext uri="{BB962C8B-B14F-4D97-AF65-F5344CB8AC3E}">
        <p14:creationId xmlns:p14="http://schemas.microsoft.com/office/powerpoint/2010/main" val="32237076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3EC27-6141-4CE5-B3D7-B6AF4E612F05}"/>
              </a:ext>
            </a:extLst>
          </p:cNvPr>
          <p:cNvSpPr>
            <a:spLocks noGrp="1"/>
          </p:cNvSpPr>
          <p:nvPr>
            <p:ph type="title"/>
          </p:nvPr>
        </p:nvSpPr>
        <p:spPr>
          <a:xfrm>
            <a:off x="407368" y="685801"/>
            <a:ext cx="10868117" cy="1065213"/>
          </a:xfrm>
        </p:spPr>
        <p:txBody>
          <a:bodyPr/>
          <a:lstStyle/>
          <a:p>
            <a:r>
              <a:rPr lang="en-US" dirty="0"/>
              <a:t>Achievement this week and Comment Resolution (CR) status</a:t>
            </a:r>
          </a:p>
        </p:txBody>
      </p:sp>
      <p:sp>
        <p:nvSpPr>
          <p:cNvPr id="3" name="Content Placeholder 2">
            <a:extLst>
              <a:ext uri="{FF2B5EF4-FFF2-40B4-BE49-F238E27FC236}">
                <a16:creationId xmlns:a16="http://schemas.microsoft.com/office/drawing/2014/main" id="{BBD7776F-5E63-41BB-8AF1-29B1A3F569CC}"/>
              </a:ext>
            </a:extLst>
          </p:cNvPr>
          <p:cNvSpPr>
            <a:spLocks noGrp="1"/>
          </p:cNvSpPr>
          <p:nvPr>
            <p:ph idx="1"/>
          </p:nvPr>
        </p:nvSpPr>
        <p:spPr>
          <a:xfrm>
            <a:off x="695400" y="1916832"/>
            <a:ext cx="10361084" cy="4113213"/>
          </a:xfrm>
        </p:spPr>
        <p:txBody>
          <a:body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Comment resolved during this session: - admirable effort by members.</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114 comments motioned</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Overall LB249 CR status : </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~472 out of 482 technical and general comments with ~11 comments remaining.</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Resolved all 540 editorial comments.</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Group is still in CR of LB249.</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dirty="0"/>
          </a:p>
        </p:txBody>
      </p:sp>
      <p:sp>
        <p:nvSpPr>
          <p:cNvPr id="4" name="Slide Number Placeholder 3">
            <a:extLst>
              <a:ext uri="{FF2B5EF4-FFF2-40B4-BE49-F238E27FC236}">
                <a16:creationId xmlns:a16="http://schemas.microsoft.com/office/drawing/2014/main" id="{369AF0FC-3E38-43A2-AAC9-8ED2A7483BB2}"/>
              </a:ext>
            </a:extLst>
          </p:cNvPr>
          <p:cNvSpPr>
            <a:spLocks noGrp="1"/>
          </p:cNvSpPr>
          <p:nvPr>
            <p:ph type="sldNum" idx="12"/>
          </p:nvPr>
        </p:nvSpPr>
        <p:spPr/>
        <p:txBody>
          <a:bodyPr/>
          <a:lstStyle/>
          <a:p>
            <a:r>
              <a:rPr lang="en-GB"/>
              <a:t>Slide </a:t>
            </a:r>
            <a:fld id="{440F5867-744E-4AA6-B0ED-4C44D2DFBB7B}" type="slidenum">
              <a:rPr lang="en-GB" smtClean="0"/>
              <a:pPr/>
              <a:t>75</a:t>
            </a:fld>
            <a:endParaRPr lang="en-GB" dirty="0"/>
          </a:p>
        </p:txBody>
      </p:sp>
      <p:sp>
        <p:nvSpPr>
          <p:cNvPr id="5" name="Footer Placeholder 4">
            <a:extLst>
              <a:ext uri="{FF2B5EF4-FFF2-40B4-BE49-F238E27FC236}">
                <a16:creationId xmlns:a16="http://schemas.microsoft.com/office/drawing/2014/main" id="{EF0D330B-1214-47D1-B29C-10011BB66D37}"/>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98578F3-2F52-4D26-A1C3-782068FCF06B}"/>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84090471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Rectangle 113">
            <a:extLst>
              <a:ext uri="{FF2B5EF4-FFF2-40B4-BE49-F238E27FC236}">
                <a16:creationId xmlns:a16="http://schemas.microsoft.com/office/drawing/2014/main" id="{5F80D85B-CA5D-46A1-BBCA-B1DD484CF0B5}"/>
              </a:ext>
            </a:extLst>
          </p:cNvPr>
          <p:cNvSpPr>
            <a:spLocks noChangeArrowheads="1"/>
          </p:cNvSpPr>
          <p:nvPr/>
        </p:nvSpPr>
        <p:spPr bwMode="auto">
          <a:xfrm>
            <a:off x="6838991"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2021</a:t>
            </a:r>
          </a:p>
        </p:txBody>
      </p:sp>
      <p:sp>
        <p:nvSpPr>
          <p:cNvPr id="107" name="Rectangle 106">
            <a:extLst>
              <a:ext uri="{FF2B5EF4-FFF2-40B4-BE49-F238E27FC236}">
                <a16:creationId xmlns:a16="http://schemas.microsoft.com/office/drawing/2014/main" id="{E7E80E61-8672-45B3-8ADF-8C71BCDAC53A}"/>
              </a:ext>
            </a:extLst>
          </p:cNvPr>
          <p:cNvSpPr>
            <a:spLocks noChangeArrowheads="1"/>
          </p:cNvSpPr>
          <p:nvPr/>
        </p:nvSpPr>
        <p:spPr bwMode="auto">
          <a:xfrm>
            <a:off x="5148839"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2020</a:t>
            </a:r>
          </a:p>
        </p:txBody>
      </p:sp>
      <p:sp>
        <p:nvSpPr>
          <p:cNvPr id="108" name="Rectangle 107">
            <a:extLst>
              <a:ext uri="{FF2B5EF4-FFF2-40B4-BE49-F238E27FC236}">
                <a16:creationId xmlns:a16="http://schemas.microsoft.com/office/drawing/2014/main" id="{806D1120-6CEB-4444-8E21-833EDD971B97}"/>
              </a:ext>
            </a:extLst>
          </p:cNvPr>
          <p:cNvSpPr>
            <a:spLocks noChangeArrowheads="1"/>
          </p:cNvSpPr>
          <p:nvPr/>
        </p:nvSpPr>
        <p:spPr bwMode="auto">
          <a:xfrm>
            <a:off x="3494741" y="1993287"/>
            <a:ext cx="1654098"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2019</a:t>
            </a:r>
          </a:p>
        </p:txBody>
      </p:sp>
      <p:sp>
        <p:nvSpPr>
          <p:cNvPr id="109" name="Rectangle 108">
            <a:extLst>
              <a:ext uri="{FF2B5EF4-FFF2-40B4-BE49-F238E27FC236}">
                <a16:creationId xmlns:a16="http://schemas.microsoft.com/office/drawing/2014/main" id="{B96217F6-0548-4D3B-A788-9F4D6253F8B8}"/>
              </a:ext>
            </a:extLst>
          </p:cNvPr>
          <p:cNvSpPr>
            <a:spLocks noChangeArrowheads="1"/>
          </p:cNvSpPr>
          <p:nvPr/>
        </p:nvSpPr>
        <p:spPr bwMode="auto">
          <a:xfrm>
            <a:off x="177240" y="1994059"/>
            <a:ext cx="166340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2017</a:t>
            </a:r>
          </a:p>
        </p:txBody>
      </p:sp>
      <p:sp>
        <p:nvSpPr>
          <p:cNvPr id="110" name="Rectangle 109">
            <a:extLst>
              <a:ext uri="{FF2B5EF4-FFF2-40B4-BE49-F238E27FC236}">
                <a16:creationId xmlns:a16="http://schemas.microsoft.com/office/drawing/2014/main" id="{76BC72B2-7D24-4C6D-BE05-DD73FFD7DB2D}"/>
              </a:ext>
            </a:extLst>
          </p:cNvPr>
          <p:cNvSpPr>
            <a:spLocks noChangeArrowheads="1"/>
          </p:cNvSpPr>
          <p:nvPr/>
        </p:nvSpPr>
        <p:spPr bwMode="auto">
          <a:xfrm>
            <a:off x="1829011" y="1993034"/>
            <a:ext cx="168434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2018</a:t>
            </a:r>
          </a:p>
        </p:txBody>
      </p:sp>
      <p:sp>
        <p:nvSpPr>
          <p:cNvPr id="2" name="Title 1"/>
          <p:cNvSpPr>
            <a:spLocks noGrp="1"/>
          </p:cNvSpPr>
          <p:nvPr>
            <p:ph type="title"/>
          </p:nvPr>
        </p:nvSpPr>
        <p:spPr>
          <a:xfrm>
            <a:off x="914401" y="685802"/>
            <a:ext cx="10361084" cy="485992"/>
          </a:xfrm>
        </p:spPr>
        <p:txBody>
          <a:bodyPr/>
          <a:lstStyle/>
          <a:p>
            <a:r>
              <a:rPr lang="en-US" dirty="0"/>
              <a:t>Timelines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9" name="Rectangle 8"/>
          <p:cNvSpPr>
            <a:spLocks noChangeArrowheads="1"/>
          </p:cNvSpPr>
          <p:nvPr/>
        </p:nvSpPr>
        <p:spPr bwMode="auto">
          <a:xfrm>
            <a:off x="178973" y="1988840"/>
            <a:ext cx="11749675"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8533215"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2022</a:t>
            </a:r>
          </a:p>
        </p:txBody>
      </p:sp>
      <p:sp>
        <p:nvSpPr>
          <p:cNvPr id="25" name="Rectangle 24"/>
          <p:cNvSpPr>
            <a:spLocks noChangeArrowheads="1"/>
          </p:cNvSpPr>
          <p:nvPr/>
        </p:nvSpPr>
        <p:spPr bwMode="auto">
          <a:xfrm>
            <a:off x="10223367"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2023</a:t>
            </a:r>
          </a:p>
        </p:txBody>
      </p:sp>
      <p:grpSp>
        <p:nvGrpSpPr>
          <p:cNvPr id="26" name="Group 25"/>
          <p:cNvGrpSpPr/>
          <p:nvPr/>
        </p:nvGrpSpPr>
        <p:grpSpPr>
          <a:xfrm>
            <a:off x="1772692" y="1988840"/>
            <a:ext cx="8500127" cy="4176464"/>
            <a:chOff x="1339290" y="1268760"/>
            <a:chExt cx="6503157" cy="3782041"/>
          </a:xfrm>
        </p:grpSpPr>
        <p:sp>
          <p:nvSpPr>
            <p:cNvPr id="27" name="Line 15"/>
            <p:cNvSpPr>
              <a:spLocks noChangeShapeType="1"/>
            </p:cNvSpPr>
            <p:nvPr/>
          </p:nvSpPr>
          <p:spPr bwMode="auto">
            <a:xfrm flipH="1">
              <a:off x="6603112" y="1299562"/>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8" name="Line 14"/>
            <p:cNvSpPr>
              <a:spLocks noChangeShapeType="1"/>
            </p:cNvSpPr>
            <p:nvPr/>
          </p:nvSpPr>
          <p:spPr bwMode="auto">
            <a:xfrm flipH="1">
              <a:off x="4012657" y="1299562"/>
              <a:ext cx="7937"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9" name="Line 10"/>
            <p:cNvSpPr>
              <a:spLocks noChangeShapeType="1"/>
            </p:cNvSpPr>
            <p:nvPr/>
          </p:nvSpPr>
          <p:spPr bwMode="auto">
            <a:xfrm>
              <a:off x="1339290"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0" name="Line 11"/>
            <p:cNvSpPr>
              <a:spLocks noChangeShapeType="1"/>
            </p:cNvSpPr>
            <p:nvPr/>
          </p:nvSpPr>
          <p:spPr bwMode="auto">
            <a:xfrm>
              <a:off x="2707604"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1" name="Line 15"/>
            <p:cNvSpPr>
              <a:spLocks noChangeShapeType="1"/>
            </p:cNvSpPr>
            <p:nvPr/>
          </p:nvSpPr>
          <p:spPr bwMode="auto">
            <a:xfrm>
              <a:off x="5271395"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2" name="Line 15"/>
            <p:cNvSpPr>
              <a:spLocks noChangeShapeType="1"/>
            </p:cNvSpPr>
            <p:nvPr/>
          </p:nvSpPr>
          <p:spPr bwMode="auto">
            <a:xfrm flipH="1">
              <a:off x="7839272" y="1268760"/>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grpSp>
      <p:sp>
        <p:nvSpPr>
          <p:cNvPr id="106" name="Text Box 24">
            <a:extLst>
              <a:ext uri="{FF2B5EF4-FFF2-40B4-BE49-F238E27FC236}">
                <a16:creationId xmlns:a16="http://schemas.microsoft.com/office/drawing/2014/main" id="{FDD295FC-5B3E-40FF-9DBD-769508BBC4A6}"/>
              </a:ext>
            </a:extLst>
          </p:cNvPr>
          <p:cNvSpPr txBox="1">
            <a:spLocks noChangeArrowheads="1"/>
          </p:cNvSpPr>
          <p:nvPr/>
        </p:nvSpPr>
        <p:spPr bwMode="auto">
          <a:xfrm>
            <a:off x="747912" y="2369733"/>
            <a:ext cx="955610"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 requirement freeze</a:t>
            </a:r>
          </a:p>
          <a:p>
            <a:pPr algn="ctr"/>
            <a:r>
              <a:rPr lang="en-US" altLang="en-US" sz="600" dirty="0">
                <a:latin typeface="Arial" panose="020B0604020202020204" pitchFamily="34" charset="0"/>
                <a:cs typeface="Arial" panose="020B0604020202020204" pitchFamily="34" charset="0"/>
              </a:rPr>
              <a:t>5-2017</a:t>
            </a:r>
          </a:p>
        </p:txBody>
      </p:sp>
      <p:sp>
        <p:nvSpPr>
          <p:cNvPr id="112" name="Rectangle 111">
            <a:extLst>
              <a:ext uri="{FF2B5EF4-FFF2-40B4-BE49-F238E27FC236}">
                <a16:creationId xmlns:a16="http://schemas.microsoft.com/office/drawing/2014/main" id="{69DC5164-B6FD-4947-8311-D3C23314DE17}"/>
              </a:ext>
            </a:extLst>
          </p:cNvPr>
          <p:cNvSpPr/>
          <p:nvPr/>
        </p:nvSpPr>
        <p:spPr>
          <a:xfrm>
            <a:off x="263352" y="2945044"/>
            <a:ext cx="2744611" cy="230617"/>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11az SFD</a:t>
            </a:r>
          </a:p>
        </p:txBody>
      </p:sp>
      <p:sp>
        <p:nvSpPr>
          <p:cNvPr id="113" name="Rectangle 112">
            <a:extLst>
              <a:ext uri="{FF2B5EF4-FFF2-40B4-BE49-F238E27FC236}">
                <a16:creationId xmlns:a16="http://schemas.microsoft.com/office/drawing/2014/main" id="{AF2D2B37-858F-49CD-B8B3-A42B192B9F9D}"/>
              </a:ext>
            </a:extLst>
          </p:cNvPr>
          <p:cNvSpPr/>
          <p:nvPr/>
        </p:nvSpPr>
        <p:spPr>
          <a:xfrm>
            <a:off x="803996" y="3260249"/>
            <a:ext cx="9540000" cy="248520"/>
          </a:xfrm>
          <a:prstGeom prst="rect">
            <a:avLst/>
          </a:prstGeom>
          <a:gradFill flip="none" rotWithShape="1">
            <a:gsLst>
              <a:gs pos="0">
                <a:srgbClr val="FFFF00"/>
              </a:gs>
              <a:gs pos="37000">
                <a:srgbClr val="FFFF00"/>
              </a:gs>
              <a:gs pos="68000">
                <a:srgbClr val="00B050"/>
              </a:gs>
              <a:gs pos="10000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en-US" sz="1100" dirty="0">
                <a:solidFill>
                  <a:schemeClr val="tx1"/>
                </a:solidFill>
              </a:rPr>
              <a:t>        Amendment text</a:t>
            </a:r>
          </a:p>
        </p:txBody>
      </p:sp>
      <p:sp>
        <p:nvSpPr>
          <p:cNvPr id="115" name="Text Box 26">
            <a:extLst>
              <a:ext uri="{FF2B5EF4-FFF2-40B4-BE49-F238E27FC236}">
                <a16:creationId xmlns:a16="http://schemas.microsoft.com/office/drawing/2014/main" id="{64AE616E-C795-47DD-AF7B-6DEEA83A5362}"/>
              </a:ext>
            </a:extLst>
          </p:cNvPr>
          <p:cNvSpPr txBox="1">
            <a:spLocks noChangeArrowheads="1"/>
          </p:cNvSpPr>
          <p:nvPr/>
        </p:nvSpPr>
        <p:spPr bwMode="auto">
          <a:xfrm flipH="1">
            <a:off x="4875153" y="2623686"/>
            <a:ext cx="63440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2.0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11-2019</a:t>
            </a:r>
          </a:p>
          <a:p>
            <a:pPr algn="ctr"/>
            <a:r>
              <a:rPr lang="en-US" altLang="en-US" sz="600" dirty="0">
                <a:latin typeface="Arial" panose="020B0604020202020204" pitchFamily="34" charset="0"/>
                <a:cs typeface="Arial" panose="020B0604020202020204" pitchFamily="34" charset="0"/>
              </a:rPr>
              <a:t>Recirculation</a:t>
            </a:r>
          </a:p>
        </p:txBody>
      </p:sp>
      <p:sp>
        <p:nvSpPr>
          <p:cNvPr id="116" name="Isosceles Triangle 115">
            <a:extLst>
              <a:ext uri="{FF2B5EF4-FFF2-40B4-BE49-F238E27FC236}">
                <a16:creationId xmlns:a16="http://schemas.microsoft.com/office/drawing/2014/main" id="{44442673-ECDC-419A-A9CD-051E05DB4DB8}"/>
              </a:ext>
            </a:extLst>
          </p:cNvPr>
          <p:cNvSpPr>
            <a:spLocks noChangeArrowheads="1"/>
          </p:cNvSpPr>
          <p:nvPr/>
        </p:nvSpPr>
        <p:spPr bwMode="auto">
          <a:xfrm flipH="1">
            <a:off x="5058203" y="2412535"/>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sp>
        <p:nvSpPr>
          <p:cNvPr id="117" name="Text Box 24">
            <a:extLst>
              <a:ext uri="{FF2B5EF4-FFF2-40B4-BE49-F238E27FC236}">
                <a16:creationId xmlns:a16="http://schemas.microsoft.com/office/drawing/2014/main" id="{EE061B56-3AEC-498D-B5B2-6F11449B93DE}"/>
              </a:ext>
            </a:extLst>
          </p:cNvPr>
          <p:cNvSpPr txBox="1">
            <a:spLocks noChangeArrowheads="1"/>
          </p:cNvSpPr>
          <p:nvPr/>
        </p:nvSpPr>
        <p:spPr bwMode="auto">
          <a:xfrm>
            <a:off x="3432407" y="2653101"/>
            <a:ext cx="418981"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D1.0</a:t>
            </a:r>
          </a:p>
          <a:p>
            <a:pPr algn="ctr"/>
            <a:r>
              <a:rPr lang="en-US" altLang="en-US" sz="600" dirty="0">
                <a:latin typeface="Arial" panose="020B0604020202020204" pitchFamily="34" charset="0"/>
                <a:cs typeface="Arial" panose="020B0604020202020204" pitchFamily="34" charset="0"/>
              </a:rPr>
              <a:t>Jan. 19</a:t>
            </a:r>
          </a:p>
        </p:txBody>
      </p:sp>
      <p:sp>
        <p:nvSpPr>
          <p:cNvPr id="118" name="Isosceles Triangle 117">
            <a:extLst>
              <a:ext uri="{FF2B5EF4-FFF2-40B4-BE49-F238E27FC236}">
                <a16:creationId xmlns:a16="http://schemas.microsoft.com/office/drawing/2014/main" id="{3F0AA21A-6D87-4206-8EEC-3FD5BA0CE0AE}"/>
              </a:ext>
            </a:extLst>
          </p:cNvPr>
          <p:cNvSpPr>
            <a:spLocks noChangeArrowheads="1"/>
          </p:cNvSpPr>
          <p:nvPr/>
        </p:nvSpPr>
        <p:spPr bwMode="auto">
          <a:xfrm>
            <a:off x="3535209" y="2454400"/>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19" name="Text Box 24">
            <a:extLst>
              <a:ext uri="{FF2B5EF4-FFF2-40B4-BE49-F238E27FC236}">
                <a16:creationId xmlns:a16="http://schemas.microsoft.com/office/drawing/2014/main" id="{3D10B997-FA32-446E-A64F-C16BE48C1D81}"/>
              </a:ext>
            </a:extLst>
          </p:cNvPr>
          <p:cNvSpPr txBox="1">
            <a:spLocks noChangeArrowheads="1"/>
          </p:cNvSpPr>
          <p:nvPr/>
        </p:nvSpPr>
        <p:spPr bwMode="auto">
          <a:xfrm>
            <a:off x="1860756" y="2611937"/>
            <a:ext cx="558118"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D0.1</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Mar. 18</a:t>
            </a:r>
          </a:p>
        </p:txBody>
      </p:sp>
      <p:sp>
        <p:nvSpPr>
          <p:cNvPr id="120" name="Isosceles Triangle 119">
            <a:extLst>
              <a:ext uri="{FF2B5EF4-FFF2-40B4-BE49-F238E27FC236}">
                <a16:creationId xmlns:a16="http://schemas.microsoft.com/office/drawing/2014/main" id="{AA437355-9F8B-4A6F-AAB1-840527A829D4}"/>
              </a:ext>
            </a:extLst>
          </p:cNvPr>
          <p:cNvSpPr>
            <a:spLocks noChangeArrowheads="1"/>
          </p:cNvSpPr>
          <p:nvPr/>
        </p:nvSpPr>
        <p:spPr bwMode="auto">
          <a:xfrm>
            <a:off x="2013525" y="2408722"/>
            <a:ext cx="1757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21" name="Text Box 24">
            <a:extLst>
              <a:ext uri="{FF2B5EF4-FFF2-40B4-BE49-F238E27FC236}">
                <a16:creationId xmlns:a16="http://schemas.microsoft.com/office/drawing/2014/main" id="{A547E5D1-D54B-4250-846D-FE970644BEE5}"/>
              </a:ext>
            </a:extLst>
          </p:cNvPr>
          <p:cNvSpPr txBox="1">
            <a:spLocks noChangeArrowheads="1"/>
          </p:cNvSpPr>
          <p:nvPr/>
        </p:nvSpPr>
        <p:spPr bwMode="auto">
          <a:xfrm>
            <a:off x="1970948" y="3260408"/>
            <a:ext cx="144126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5/17-3/21</a:t>
            </a:r>
          </a:p>
        </p:txBody>
      </p:sp>
      <p:sp>
        <p:nvSpPr>
          <p:cNvPr id="125" name="Isosceles Triangle 124">
            <a:extLst>
              <a:ext uri="{FF2B5EF4-FFF2-40B4-BE49-F238E27FC236}">
                <a16:creationId xmlns:a16="http://schemas.microsoft.com/office/drawing/2014/main" id="{7D57DDC4-188E-446F-866B-8D2528A070AE}"/>
              </a:ext>
            </a:extLst>
          </p:cNvPr>
          <p:cNvSpPr>
            <a:spLocks noChangeArrowheads="1"/>
          </p:cNvSpPr>
          <p:nvPr/>
        </p:nvSpPr>
        <p:spPr bwMode="auto">
          <a:xfrm>
            <a:off x="691963" y="2432933"/>
            <a:ext cx="26352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cxnSp>
        <p:nvCxnSpPr>
          <p:cNvPr id="127" name="Straight Connector 126">
            <a:extLst>
              <a:ext uri="{FF2B5EF4-FFF2-40B4-BE49-F238E27FC236}">
                <a16:creationId xmlns:a16="http://schemas.microsoft.com/office/drawing/2014/main" id="{2D741719-48C6-4978-96AB-33C832196D61}"/>
              </a:ext>
            </a:extLst>
          </p:cNvPr>
          <p:cNvCxnSpPr/>
          <p:nvPr/>
        </p:nvCxnSpPr>
        <p:spPr bwMode="auto">
          <a:xfrm>
            <a:off x="263352" y="3212976"/>
            <a:ext cx="2726844"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4" name="Text Box 24">
            <a:extLst>
              <a:ext uri="{FF2B5EF4-FFF2-40B4-BE49-F238E27FC236}">
                <a16:creationId xmlns:a16="http://schemas.microsoft.com/office/drawing/2014/main" id="{F3200BBA-60BF-4CFD-AE55-831E4690B9CD}"/>
              </a:ext>
            </a:extLst>
          </p:cNvPr>
          <p:cNvSpPr txBox="1">
            <a:spLocks noChangeArrowheads="1"/>
          </p:cNvSpPr>
          <p:nvPr/>
        </p:nvSpPr>
        <p:spPr bwMode="auto">
          <a:xfrm>
            <a:off x="2530161" y="2600190"/>
            <a:ext cx="714755"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July 18</a:t>
            </a:r>
          </a:p>
          <a:p>
            <a:pPr algn="ctr"/>
            <a:r>
              <a:rPr lang="en-US" altLang="en-US" sz="600" dirty="0">
                <a:latin typeface="Arial" panose="020B0604020202020204" pitchFamily="34" charset="0"/>
                <a:cs typeface="Arial" panose="020B0604020202020204" pitchFamily="34" charset="0"/>
              </a:rPr>
              <a:t>Inter.</a:t>
            </a:r>
          </a:p>
          <a:p>
            <a:pPr algn="ctr"/>
            <a:r>
              <a:rPr lang="en-US" altLang="en-US" sz="600" dirty="0">
                <a:latin typeface="Arial" panose="020B0604020202020204" pitchFamily="34" charset="0"/>
                <a:cs typeface="Arial" panose="020B0604020202020204" pitchFamily="34" charset="0"/>
              </a:rPr>
              <a:t>comment</a:t>
            </a:r>
          </a:p>
          <a:p>
            <a:pPr algn="ctr"/>
            <a:r>
              <a:rPr lang="en-US" altLang="en-US" sz="600" dirty="0">
                <a:latin typeface="Arial" panose="020B0604020202020204" pitchFamily="34" charset="0"/>
                <a:cs typeface="Arial" panose="020B0604020202020204" pitchFamily="34" charset="0"/>
              </a:rPr>
              <a:t>collection</a:t>
            </a:r>
          </a:p>
        </p:txBody>
      </p:sp>
      <p:sp>
        <p:nvSpPr>
          <p:cNvPr id="145" name="Isosceles Triangle 144">
            <a:extLst>
              <a:ext uri="{FF2B5EF4-FFF2-40B4-BE49-F238E27FC236}">
                <a16:creationId xmlns:a16="http://schemas.microsoft.com/office/drawing/2014/main" id="{3B28E869-CA25-4246-8BD5-AE35F55D5CDD}"/>
              </a:ext>
            </a:extLst>
          </p:cNvPr>
          <p:cNvSpPr>
            <a:spLocks noChangeArrowheads="1"/>
          </p:cNvSpPr>
          <p:nvPr/>
        </p:nvSpPr>
        <p:spPr bwMode="auto">
          <a:xfrm>
            <a:off x="2795762" y="2415341"/>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6" name="Isosceles Triangle 145">
            <a:extLst>
              <a:ext uri="{FF2B5EF4-FFF2-40B4-BE49-F238E27FC236}">
                <a16:creationId xmlns:a16="http://schemas.microsoft.com/office/drawing/2014/main" id="{0B294817-DEC4-4480-B07A-9DD6DE770F4D}"/>
              </a:ext>
            </a:extLst>
          </p:cNvPr>
          <p:cNvSpPr>
            <a:spLocks noChangeArrowheads="1"/>
          </p:cNvSpPr>
          <p:nvPr/>
        </p:nvSpPr>
        <p:spPr bwMode="auto">
          <a:xfrm>
            <a:off x="2849037" y="2414094"/>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7" name="Text Box 24">
            <a:extLst>
              <a:ext uri="{FF2B5EF4-FFF2-40B4-BE49-F238E27FC236}">
                <a16:creationId xmlns:a16="http://schemas.microsoft.com/office/drawing/2014/main" id="{41ECCC80-8D2F-411C-A046-A1EE9D099118}"/>
              </a:ext>
            </a:extLst>
          </p:cNvPr>
          <p:cNvSpPr txBox="1">
            <a:spLocks noChangeArrowheads="1"/>
          </p:cNvSpPr>
          <p:nvPr/>
        </p:nvSpPr>
        <p:spPr bwMode="auto">
          <a:xfrm>
            <a:off x="2443807" y="2368058"/>
            <a:ext cx="436592"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SFD</a:t>
            </a:r>
          </a:p>
          <a:p>
            <a:pPr algn="ctr"/>
            <a:r>
              <a:rPr lang="en-US" altLang="en-US" sz="600" dirty="0">
                <a:latin typeface="Arial" panose="020B0604020202020204" pitchFamily="34" charset="0"/>
                <a:cs typeface="Arial" panose="020B0604020202020204" pitchFamily="34" charset="0"/>
              </a:rPr>
              <a:t>Final</a:t>
            </a:r>
          </a:p>
        </p:txBody>
      </p:sp>
      <p:cxnSp>
        <p:nvCxnSpPr>
          <p:cNvPr id="148" name="Straight Connector 147">
            <a:extLst>
              <a:ext uri="{FF2B5EF4-FFF2-40B4-BE49-F238E27FC236}">
                <a16:creationId xmlns:a16="http://schemas.microsoft.com/office/drawing/2014/main" id="{EDD273A8-30CE-4248-B9F8-E11D790DC1DE}"/>
              </a:ext>
            </a:extLst>
          </p:cNvPr>
          <p:cNvCxnSpPr/>
          <p:nvPr/>
        </p:nvCxnSpPr>
        <p:spPr bwMode="auto">
          <a:xfrm>
            <a:off x="810588" y="3546728"/>
            <a:ext cx="4356000" cy="7334"/>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0" name="Isosceles Triangle 149">
            <a:extLst>
              <a:ext uri="{FF2B5EF4-FFF2-40B4-BE49-F238E27FC236}">
                <a16:creationId xmlns:a16="http://schemas.microsoft.com/office/drawing/2014/main" id="{59441D21-CA4C-46FD-A061-1300276B8C4B}"/>
              </a:ext>
            </a:extLst>
          </p:cNvPr>
          <p:cNvSpPr>
            <a:spLocks noChangeArrowheads="1"/>
          </p:cNvSpPr>
          <p:nvPr/>
        </p:nvSpPr>
        <p:spPr bwMode="auto">
          <a:xfrm>
            <a:off x="3592204" y="2449991"/>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1" name="Text Box 24">
            <a:extLst>
              <a:ext uri="{FF2B5EF4-FFF2-40B4-BE49-F238E27FC236}">
                <a16:creationId xmlns:a16="http://schemas.microsoft.com/office/drawing/2014/main" id="{7257137D-C140-42D2-AF82-E571EE3A14B0}"/>
              </a:ext>
            </a:extLst>
          </p:cNvPr>
          <p:cNvSpPr txBox="1">
            <a:spLocks noChangeArrowheads="1"/>
          </p:cNvSpPr>
          <p:nvPr/>
        </p:nvSpPr>
        <p:spPr bwMode="auto">
          <a:xfrm>
            <a:off x="3687931" y="2383595"/>
            <a:ext cx="658690"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Initial</a:t>
            </a:r>
          </a:p>
          <a:p>
            <a:pPr algn="ctr"/>
            <a:r>
              <a:rPr lang="en-US" altLang="en-US" sz="600" dirty="0">
                <a:latin typeface="Arial" panose="020B0604020202020204" pitchFamily="34" charset="0"/>
                <a:cs typeface="Arial" panose="020B0604020202020204" pitchFamily="34" charset="0"/>
              </a:rPr>
              <a:t>WG ballot</a:t>
            </a:r>
          </a:p>
        </p:txBody>
      </p:sp>
      <p:sp>
        <p:nvSpPr>
          <p:cNvPr id="152" name="Rectangle 151">
            <a:extLst>
              <a:ext uri="{FF2B5EF4-FFF2-40B4-BE49-F238E27FC236}">
                <a16:creationId xmlns:a16="http://schemas.microsoft.com/office/drawing/2014/main" id="{57180947-F2CF-4175-986E-88B56A3D5595}"/>
              </a:ext>
            </a:extLst>
          </p:cNvPr>
          <p:cNvSpPr/>
          <p:nvPr/>
        </p:nvSpPr>
        <p:spPr>
          <a:xfrm>
            <a:off x="2999656" y="3262946"/>
            <a:ext cx="777310"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CC28</a:t>
            </a:r>
          </a:p>
        </p:txBody>
      </p:sp>
      <p:sp>
        <p:nvSpPr>
          <p:cNvPr id="153" name="Rectangle 152">
            <a:extLst>
              <a:ext uri="{FF2B5EF4-FFF2-40B4-BE49-F238E27FC236}">
                <a16:creationId xmlns:a16="http://schemas.microsoft.com/office/drawing/2014/main" id="{CC30AC72-C1DB-4389-9759-AAF9081BE28B}"/>
              </a:ext>
            </a:extLst>
          </p:cNvPr>
          <p:cNvSpPr/>
          <p:nvPr/>
        </p:nvSpPr>
        <p:spPr>
          <a:xfrm>
            <a:off x="3766413" y="3260408"/>
            <a:ext cx="1373074"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r>
              <a:rPr lang="en-US" sz="1100" dirty="0">
                <a:solidFill>
                  <a:schemeClr val="tx1"/>
                </a:solidFill>
              </a:rPr>
              <a:t>LB240 CR </a:t>
            </a:r>
          </a:p>
        </p:txBody>
      </p:sp>
      <p:sp>
        <p:nvSpPr>
          <p:cNvPr id="155" name="Oval Callout 93">
            <a:extLst>
              <a:ext uri="{FF2B5EF4-FFF2-40B4-BE49-F238E27FC236}">
                <a16:creationId xmlns:a16="http://schemas.microsoft.com/office/drawing/2014/main" id="{CFEDDDC9-704E-402C-80F9-97FD7D66F6C7}"/>
              </a:ext>
            </a:extLst>
          </p:cNvPr>
          <p:cNvSpPr/>
          <p:nvPr/>
        </p:nvSpPr>
        <p:spPr bwMode="auto">
          <a:xfrm>
            <a:off x="3175124" y="3895266"/>
            <a:ext cx="722362" cy="487541"/>
          </a:xfrm>
          <a:prstGeom prst="wedgeEllipseCallout">
            <a:avLst>
              <a:gd name="adj1" fmla="val 32914"/>
              <a:gd name="adj2" fmla="val -13288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Initial WG ballot LB240 </a:t>
            </a:r>
            <a:r>
              <a:rPr kumimoji="0" lang="en-US" sz="800" b="1" i="0" u="none" strike="noStrike" cap="none" normalizeH="0" baseline="0" dirty="0">
                <a:ln>
                  <a:noFill/>
                </a:ln>
                <a:solidFill>
                  <a:schemeClr val="tx1"/>
                </a:solidFill>
                <a:effectLst/>
              </a:rPr>
              <a:t>Pass</a:t>
            </a:r>
          </a:p>
        </p:txBody>
      </p:sp>
      <p:sp>
        <p:nvSpPr>
          <p:cNvPr id="156" name="Oval Callout 61">
            <a:extLst>
              <a:ext uri="{FF2B5EF4-FFF2-40B4-BE49-F238E27FC236}">
                <a16:creationId xmlns:a16="http://schemas.microsoft.com/office/drawing/2014/main" id="{C1460C53-55DE-4E69-8306-D9EEC5D6D472}"/>
              </a:ext>
            </a:extLst>
          </p:cNvPr>
          <p:cNvSpPr/>
          <p:nvPr/>
        </p:nvSpPr>
        <p:spPr bwMode="auto">
          <a:xfrm>
            <a:off x="2283685" y="3895267"/>
            <a:ext cx="519343" cy="289185"/>
          </a:xfrm>
          <a:prstGeom prst="wedgeEllipseCallout">
            <a:avLst>
              <a:gd name="adj1" fmla="val 88219"/>
              <a:gd name="adj2" fmla="val -30423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SF</a:t>
            </a:r>
            <a:r>
              <a:rPr kumimoji="0" lang="en-US" sz="800" b="1" i="0" u="none" strike="noStrike" cap="none" normalizeH="0" baseline="0" dirty="0">
                <a:ln>
                  <a:noFill/>
                </a:ln>
                <a:solidFill>
                  <a:schemeClr val="tx1"/>
                </a:solidFill>
                <a:effectLst/>
                <a:latin typeface="Times New Roman" pitchFamily="16" charset="0"/>
                <a:ea typeface="MS Gothic" charset="-128"/>
              </a:rPr>
              <a:t>D Freeze</a:t>
            </a:r>
          </a:p>
        </p:txBody>
      </p:sp>
      <p:sp>
        <p:nvSpPr>
          <p:cNvPr id="161" name="Rectangle 160">
            <a:extLst>
              <a:ext uri="{FF2B5EF4-FFF2-40B4-BE49-F238E27FC236}">
                <a16:creationId xmlns:a16="http://schemas.microsoft.com/office/drawing/2014/main" id="{F91C410D-A0F8-489D-9873-3E5D0C80D27A}"/>
              </a:ext>
            </a:extLst>
          </p:cNvPr>
          <p:cNvSpPr/>
          <p:nvPr/>
        </p:nvSpPr>
        <p:spPr>
          <a:xfrm>
            <a:off x="5136613" y="3260557"/>
            <a:ext cx="1594992" cy="245673"/>
          </a:xfrm>
          <a:prstGeom prst="rect">
            <a:avLst/>
          </a:prstGeom>
          <a:gradFill flip="none" rotWithShape="1">
            <a:gsLst>
              <a:gs pos="0">
                <a:srgbClr val="FFFF00"/>
              </a:gs>
              <a:gs pos="0">
                <a:srgbClr val="FFFF00"/>
              </a:gs>
              <a:gs pos="0">
                <a:srgbClr val="FFFF00"/>
              </a:gs>
              <a:gs pos="400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LB249</a:t>
            </a:r>
          </a:p>
        </p:txBody>
      </p:sp>
      <p:sp>
        <p:nvSpPr>
          <p:cNvPr id="111" name="Isosceles Triangle 110">
            <a:extLst>
              <a:ext uri="{FF2B5EF4-FFF2-40B4-BE49-F238E27FC236}">
                <a16:creationId xmlns:a16="http://schemas.microsoft.com/office/drawing/2014/main" id="{DD1F662E-8959-49A4-88BE-5AE6F718E288}"/>
              </a:ext>
            </a:extLst>
          </p:cNvPr>
          <p:cNvSpPr>
            <a:spLocks noChangeArrowheads="1"/>
          </p:cNvSpPr>
          <p:nvPr/>
        </p:nvSpPr>
        <p:spPr bwMode="auto">
          <a:xfrm>
            <a:off x="7967187" y="2404068"/>
            <a:ext cx="228472"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7" name="Text Box 26">
            <a:extLst>
              <a:ext uri="{FF2B5EF4-FFF2-40B4-BE49-F238E27FC236}">
                <a16:creationId xmlns:a16="http://schemas.microsoft.com/office/drawing/2014/main" id="{1BB62CF0-E562-4410-9872-349190F1677A}"/>
              </a:ext>
            </a:extLst>
          </p:cNvPr>
          <p:cNvSpPr txBox="1">
            <a:spLocks noChangeArrowheads="1"/>
          </p:cNvSpPr>
          <p:nvPr/>
        </p:nvSpPr>
        <p:spPr bwMode="auto">
          <a:xfrm flipH="1">
            <a:off x="6369381" y="2629838"/>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3.0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11-2020</a:t>
            </a:r>
          </a:p>
          <a:p>
            <a:pPr algn="ctr"/>
            <a:r>
              <a:rPr lang="en-US" altLang="en-US" sz="600" dirty="0">
                <a:latin typeface="Arial" panose="020B0604020202020204" pitchFamily="34" charset="0"/>
                <a:cs typeface="Arial" panose="020B0604020202020204" pitchFamily="34" charset="0"/>
              </a:rPr>
              <a:t>Recirculation</a:t>
            </a:r>
          </a:p>
        </p:txBody>
      </p:sp>
      <p:sp>
        <p:nvSpPr>
          <p:cNvPr id="158" name="Isosceles Triangle 157">
            <a:extLst>
              <a:ext uri="{FF2B5EF4-FFF2-40B4-BE49-F238E27FC236}">
                <a16:creationId xmlns:a16="http://schemas.microsoft.com/office/drawing/2014/main" id="{1829E6D2-C959-48D2-9FC0-FFED226D051A}"/>
              </a:ext>
            </a:extLst>
          </p:cNvPr>
          <p:cNvSpPr>
            <a:spLocks noChangeArrowheads="1"/>
          </p:cNvSpPr>
          <p:nvPr/>
        </p:nvSpPr>
        <p:spPr bwMode="auto">
          <a:xfrm flipH="1">
            <a:off x="6568637" y="2410448"/>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9" name="Text Box 26">
            <a:extLst>
              <a:ext uri="{FF2B5EF4-FFF2-40B4-BE49-F238E27FC236}">
                <a16:creationId xmlns:a16="http://schemas.microsoft.com/office/drawing/2014/main" id="{E8DE5F9A-9D3C-4C73-BFC7-EED51F4D1918}"/>
              </a:ext>
            </a:extLst>
          </p:cNvPr>
          <p:cNvSpPr txBox="1">
            <a:spLocks noChangeArrowheads="1"/>
          </p:cNvSpPr>
          <p:nvPr/>
        </p:nvSpPr>
        <p:spPr bwMode="auto">
          <a:xfrm flipH="1">
            <a:off x="7158599" y="2618877"/>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4.0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5-2020</a:t>
            </a:r>
          </a:p>
          <a:p>
            <a:pPr algn="ctr"/>
            <a:r>
              <a:rPr lang="en-US" altLang="en-US" sz="600" dirty="0">
                <a:latin typeface="Arial" panose="020B0604020202020204" pitchFamily="34" charset="0"/>
                <a:cs typeface="Arial" panose="020B0604020202020204" pitchFamily="34" charset="0"/>
              </a:rPr>
              <a:t>Recirculation</a:t>
            </a:r>
          </a:p>
        </p:txBody>
      </p:sp>
      <p:sp>
        <p:nvSpPr>
          <p:cNvPr id="160" name="Isosceles Triangle 159">
            <a:extLst>
              <a:ext uri="{FF2B5EF4-FFF2-40B4-BE49-F238E27FC236}">
                <a16:creationId xmlns:a16="http://schemas.microsoft.com/office/drawing/2014/main" id="{3A3D8048-3EBA-46FE-9184-5444CD320345}"/>
              </a:ext>
            </a:extLst>
          </p:cNvPr>
          <p:cNvSpPr>
            <a:spLocks noChangeArrowheads="1"/>
          </p:cNvSpPr>
          <p:nvPr/>
        </p:nvSpPr>
        <p:spPr bwMode="auto">
          <a:xfrm flipH="1">
            <a:off x="7376700" y="2399487"/>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62" name="Text Box 29">
            <a:extLst>
              <a:ext uri="{FF2B5EF4-FFF2-40B4-BE49-F238E27FC236}">
                <a16:creationId xmlns:a16="http://schemas.microsoft.com/office/drawing/2014/main" id="{4D338DF7-FA29-482B-919B-2A35726598BC}"/>
              </a:ext>
            </a:extLst>
          </p:cNvPr>
          <p:cNvSpPr txBox="1">
            <a:spLocks noChangeArrowheads="1"/>
          </p:cNvSpPr>
          <p:nvPr/>
        </p:nvSpPr>
        <p:spPr bwMode="auto">
          <a:xfrm flipH="1">
            <a:off x="7696879" y="2664277"/>
            <a:ext cx="799587" cy="31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500" b="0" dirty="0"/>
              <a:t>.11az</a:t>
            </a:r>
            <a:br>
              <a:rPr lang="en-US" altLang="en-US" sz="500" b="0" dirty="0"/>
            </a:br>
            <a:r>
              <a:rPr lang="en-US" altLang="en-US" sz="500" b="0" dirty="0"/>
              <a:t> MDR and SA ballots</a:t>
            </a:r>
          </a:p>
          <a:p>
            <a:r>
              <a:rPr lang="en-US" altLang="en-US" sz="500" b="0" dirty="0"/>
              <a:t> 9-2021</a:t>
            </a:r>
          </a:p>
        </p:txBody>
      </p:sp>
      <p:sp>
        <p:nvSpPr>
          <p:cNvPr id="163" name="Oval Callout 93">
            <a:extLst>
              <a:ext uri="{FF2B5EF4-FFF2-40B4-BE49-F238E27FC236}">
                <a16:creationId xmlns:a16="http://schemas.microsoft.com/office/drawing/2014/main" id="{A55DFAB0-5797-465C-B664-371760473364}"/>
              </a:ext>
            </a:extLst>
          </p:cNvPr>
          <p:cNvSpPr/>
          <p:nvPr/>
        </p:nvSpPr>
        <p:spPr bwMode="auto">
          <a:xfrm>
            <a:off x="4151784" y="3895265"/>
            <a:ext cx="1006530" cy="487541"/>
          </a:xfrm>
          <a:prstGeom prst="wedgeEllipseCallout">
            <a:avLst>
              <a:gd name="adj1" fmla="val 48514"/>
              <a:gd name="adj2" fmla="val -12909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LB240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recirc. </a:t>
            </a:r>
            <a:r>
              <a:rPr lang="en-US" sz="800" b="1" dirty="0" err="1">
                <a:solidFill>
                  <a:schemeClr val="tx1"/>
                </a:solidFill>
              </a:rPr>
              <a:t>init</a:t>
            </a:r>
            <a:endParaRPr kumimoji="0" lang="en-US" sz="800" b="1" i="0" u="none" strike="noStrike" cap="none" normalizeH="0" baseline="0" dirty="0">
              <a:ln>
                <a:noFill/>
              </a:ln>
              <a:solidFill>
                <a:schemeClr val="tx1"/>
              </a:solidFill>
              <a:effectLst/>
            </a:endParaRPr>
          </a:p>
        </p:txBody>
      </p:sp>
      <p:cxnSp>
        <p:nvCxnSpPr>
          <p:cNvPr id="164" name="Straight Connector 163">
            <a:extLst>
              <a:ext uri="{FF2B5EF4-FFF2-40B4-BE49-F238E27FC236}">
                <a16:creationId xmlns:a16="http://schemas.microsoft.com/office/drawing/2014/main" id="{52E32D23-69F6-49BA-9523-CDB5CBFEF3BF}"/>
              </a:ext>
            </a:extLst>
          </p:cNvPr>
          <p:cNvCxnSpPr/>
          <p:nvPr/>
        </p:nvCxnSpPr>
        <p:spPr bwMode="auto">
          <a:xfrm>
            <a:off x="5195920" y="3554728"/>
            <a:ext cx="1535685"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5" name="Oval Callout 93">
            <a:extLst>
              <a:ext uri="{FF2B5EF4-FFF2-40B4-BE49-F238E27FC236}">
                <a16:creationId xmlns:a16="http://schemas.microsoft.com/office/drawing/2014/main" id="{053659BB-C70B-464E-B908-B4640A2FBA93}"/>
              </a:ext>
            </a:extLst>
          </p:cNvPr>
          <p:cNvSpPr/>
          <p:nvPr/>
        </p:nvSpPr>
        <p:spPr bwMode="auto">
          <a:xfrm>
            <a:off x="6640492" y="3908423"/>
            <a:ext cx="1006530" cy="487541"/>
          </a:xfrm>
          <a:prstGeom prst="wedgeEllipseCallout">
            <a:avLst>
              <a:gd name="adj1" fmla="val -39357"/>
              <a:gd name="adj2" fmla="val -12684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
        <p:nvSpPr>
          <p:cNvPr id="168" name="Rectangle 167">
            <a:extLst>
              <a:ext uri="{FF2B5EF4-FFF2-40B4-BE49-F238E27FC236}">
                <a16:creationId xmlns:a16="http://schemas.microsoft.com/office/drawing/2014/main" id="{A6609AD8-0BD0-4DE6-98A2-627D5F941659}"/>
              </a:ext>
            </a:extLst>
          </p:cNvPr>
          <p:cNvSpPr/>
          <p:nvPr/>
        </p:nvSpPr>
        <p:spPr>
          <a:xfrm>
            <a:off x="6734700" y="3263096"/>
            <a:ext cx="841070" cy="245673"/>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Next LB</a:t>
            </a:r>
          </a:p>
        </p:txBody>
      </p:sp>
      <p:sp>
        <p:nvSpPr>
          <p:cNvPr id="169" name="Rectangle 168">
            <a:extLst>
              <a:ext uri="{FF2B5EF4-FFF2-40B4-BE49-F238E27FC236}">
                <a16:creationId xmlns:a16="http://schemas.microsoft.com/office/drawing/2014/main" id="{8200F9A2-67E5-4987-9546-12211A6042BD}"/>
              </a:ext>
            </a:extLst>
          </p:cNvPr>
          <p:cNvSpPr/>
          <p:nvPr/>
        </p:nvSpPr>
        <p:spPr>
          <a:xfrm>
            <a:off x="7558975" y="3262946"/>
            <a:ext cx="523977" cy="245673"/>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MDR</a:t>
            </a:r>
          </a:p>
        </p:txBody>
      </p:sp>
      <p:sp>
        <p:nvSpPr>
          <p:cNvPr id="170" name="Rectangle 169">
            <a:extLst>
              <a:ext uri="{FF2B5EF4-FFF2-40B4-BE49-F238E27FC236}">
                <a16:creationId xmlns:a16="http://schemas.microsoft.com/office/drawing/2014/main" id="{67AF27AE-0EAD-4603-A050-028DEEF65666}"/>
              </a:ext>
            </a:extLst>
          </p:cNvPr>
          <p:cNvSpPr/>
          <p:nvPr/>
        </p:nvSpPr>
        <p:spPr>
          <a:xfrm>
            <a:off x="8080494" y="3255484"/>
            <a:ext cx="799587" cy="250746"/>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1</a:t>
            </a:r>
            <a:r>
              <a:rPr lang="en-US" sz="1100" baseline="30000" dirty="0">
                <a:solidFill>
                  <a:schemeClr val="tx1"/>
                </a:solidFill>
              </a:rPr>
              <a:t>st</a:t>
            </a:r>
            <a:r>
              <a:rPr lang="en-US" sz="1100" dirty="0">
                <a:solidFill>
                  <a:schemeClr val="tx1"/>
                </a:solidFill>
              </a:rPr>
              <a:t> SA</a:t>
            </a:r>
          </a:p>
        </p:txBody>
      </p:sp>
      <p:sp>
        <p:nvSpPr>
          <p:cNvPr id="171" name="Isosceles Triangle 170">
            <a:extLst>
              <a:ext uri="{FF2B5EF4-FFF2-40B4-BE49-F238E27FC236}">
                <a16:creationId xmlns:a16="http://schemas.microsoft.com/office/drawing/2014/main" id="{DCC5BBF5-68C6-48CF-B621-AF59B163E79E}"/>
              </a:ext>
            </a:extLst>
          </p:cNvPr>
          <p:cNvSpPr>
            <a:spLocks noChangeArrowheads="1"/>
          </p:cNvSpPr>
          <p:nvPr/>
        </p:nvSpPr>
        <p:spPr bwMode="auto">
          <a:xfrm>
            <a:off x="10257097" y="2405685"/>
            <a:ext cx="228472"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72" name="Text Box 29">
            <a:extLst>
              <a:ext uri="{FF2B5EF4-FFF2-40B4-BE49-F238E27FC236}">
                <a16:creationId xmlns:a16="http://schemas.microsoft.com/office/drawing/2014/main" id="{A4BE7802-A5F3-45C9-B17C-6A16E32A1182}"/>
              </a:ext>
            </a:extLst>
          </p:cNvPr>
          <p:cNvSpPr txBox="1">
            <a:spLocks noChangeArrowheads="1"/>
          </p:cNvSpPr>
          <p:nvPr/>
        </p:nvSpPr>
        <p:spPr bwMode="auto">
          <a:xfrm flipH="1">
            <a:off x="9971539" y="2666070"/>
            <a:ext cx="79958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700" b="0" dirty="0"/>
              <a:t>Publication</a:t>
            </a:r>
          </a:p>
        </p:txBody>
      </p:sp>
      <p:sp>
        <p:nvSpPr>
          <p:cNvPr id="173" name="Rectangle 172">
            <a:extLst>
              <a:ext uri="{FF2B5EF4-FFF2-40B4-BE49-F238E27FC236}">
                <a16:creationId xmlns:a16="http://schemas.microsoft.com/office/drawing/2014/main" id="{F4CFBCF5-0562-4CD1-8BE5-1D5BE737664D}"/>
              </a:ext>
            </a:extLst>
          </p:cNvPr>
          <p:cNvSpPr/>
          <p:nvPr/>
        </p:nvSpPr>
        <p:spPr>
          <a:xfrm>
            <a:off x="8867491" y="3260249"/>
            <a:ext cx="646913" cy="24344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2</a:t>
            </a:r>
            <a:r>
              <a:rPr lang="en-US" sz="1100" baseline="30000" dirty="0">
                <a:solidFill>
                  <a:schemeClr val="tx1"/>
                </a:solidFill>
              </a:rPr>
              <a:t>nd</a:t>
            </a:r>
            <a:r>
              <a:rPr lang="en-US" sz="1100" dirty="0">
                <a:solidFill>
                  <a:schemeClr val="tx1"/>
                </a:solidFill>
              </a:rPr>
              <a:t> SA</a:t>
            </a:r>
          </a:p>
        </p:txBody>
      </p:sp>
      <p:cxnSp>
        <p:nvCxnSpPr>
          <p:cNvPr id="175" name="Straight Arrow Connector 174">
            <a:extLst>
              <a:ext uri="{FF2B5EF4-FFF2-40B4-BE49-F238E27FC236}">
                <a16:creationId xmlns:a16="http://schemas.microsoft.com/office/drawing/2014/main" id="{AD840292-5427-4EA2-B554-160646EB1691}"/>
              </a:ext>
            </a:extLst>
          </p:cNvPr>
          <p:cNvCxnSpPr>
            <a:cxnSpLocks/>
          </p:cNvCxnSpPr>
          <p:nvPr/>
        </p:nvCxnSpPr>
        <p:spPr bwMode="auto">
          <a:xfrm flipV="1">
            <a:off x="6439771" y="3503693"/>
            <a:ext cx="1" cy="176926"/>
          </a:xfrm>
          <a:prstGeom prst="straightConnector1">
            <a:avLst/>
          </a:prstGeom>
          <a:solidFill>
            <a:srgbClr val="00B8FF"/>
          </a:solidFill>
          <a:ln w="19050" cap="flat" cmpd="sng" algn="ctr">
            <a:solidFill>
              <a:schemeClr val="tx1"/>
            </a:solidFill>
            <a:prstDash val="solid"/>
            <a:round/>
            <a:headEnd type="none" w="lg" len="lg"/>
            <a:tailEnd type="stealth" w="lg" len="lg"/>
          </a:ln>
          <a:effectLst/>
        </p:spPr>
      </p:cxnSp>
    </p:spTree>
    <p:extLst>
      <p:ext uri="{BB962C8B-B14F-4D97-AF65-F5344CB8AC3E}">
        <p14:creationId xmlns:p14="http://schemas.microsoft.com/office/powerpoint/2010/main" val="5307389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4FE96-3E82-4B68-95BF-27DDD40E5558}"/>
              </a:ext>
            </a:extLst>
          </p:cNvPr>
          <p:cNvSpPr>
            <a:spLocks noGrp="1"/>
          </p:cNvSpPr>
          <p:nvPr>
            <p:ph type="title"/>
          </p:nvPr>
        </p:nvSpPr>
        <p:spPr>
          <a:xfrm>
            <a:off x="914401" y="685801"/>
            <a:ext cx="10361084" cy="619247"/>
          </a:xfrm>
        </p:spPr>
        <p:txBody>
          <a:bodyPr/>
          <a:lstStyle/>
          <a:p>
            <a:r>
              <a:rPr lang="en-US" dirty="0"/>
              <a:t>Scheduled telecons</a:t>
            </a:r>
          </a:p>
        </p:txBody>
      </p:sp>
      <p:sp>
        <p:nvSpPr>
          <p:cNvPr id="4" name="Slide Number Placeholder 3">
            <a:extLst>
              <a:ext uri="{FF2B5EF4-FFF2-40B4-BE49-F238E27FC236}">
                <a16:creationId xmlns:a16="http://schemas.microsoft.com/office/drawing/2014/main" id="{FCD878C6-E066-4855-BC15-B1C138CAD1E8}"/>
              </a:ext>
            </a:extLst>
          </p:cNvPr>
          <p:cNvSpPr>
            <a:spLocks noGrp="1"/>
          </p:cNvSpPr>
          <p:nvPr>
            <p:ph type="sldNum" idx="12"/>
          </p:nvPr>
        </p:nvSpPr>
        <p:spPr/>
        <p:txBody>
          <a:bodyPr/>
          <a:lstStyle/>
          <a:p>
            <a:r>
              <a:rPr lang="en-GB"/>
              <a:t>Slide </a:t>
            </a:r>
            <a:fld id="{440F5867-744E-4AA6-B0ED-4C44D2DFBB7B}" type="slidenum">
              <a:rPr lang="en-GB" smtClean="0"/>
              <a:pPr/>
              <a:t>77</a:t>
            </a:fld>
            <a:endParaRPr lang="en-GB" dirty="0"/>
          </a:p>
        </p:txBody>
      </p:sp>
      <p:sp>
        <p:nvSpPr>
          <p:cNvPr id="5" name="Footer Placeholder 4">
            <a:extLst>
              <a:ext uri="{FF2B5EF4-FFF2-40B4-BE49-F238E27FC236}">
                <a16:creationId xmlns:a16="http://schemas.microsoft.com/office/drawing/2014/main" id="{4B66CCA2-8619-4A7A-BA88-42EB0607373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B7FE87A-D562-4746-AAC0-6F5A22FD3043}"/>
              </a:ext>
            </a:extLst>
          </p:cNvPr>
          <p:cNvSpPr>
            <a:spLocks noGrp="1"/>
          </p:cNvSpPr>
          <p:nvPr>
            <p:ph type="dt" idx="15"/>
          </p:nvPr>
        </p:nvSpPr>
        <p:spPr/>
        <p:txBody>
          <a:bodyPr/>
          <a:lstStyle/>
          <a:p>
            <a:r>
              <a:rPr lang="en-US"/>
              <a:t>Jan. 2021</a:t>
            </a:r>
            <a:endParaRPr lang="en-GB" dirty="0"/>
          </a:p>
        </p:txBody>
      </p:sp>
      <p:sp>
        <p:nvSpPr>
          <p:cNvPr id="7" name="Content Placeholder 2">
            <a:extLst>
              <a:ext uri="{FF2B5EF4-FFF2-40B4-BE49-F238E27FC236}">
                <a16:creationId xmlns:a16="http://schemas.microsoft.com/office/drawing/2014/main" id="{80111053-A198-4622-8897-0EC404E1E768}"/>
              </a:ext>
            </a:extLst>
          </p:cNvPr>
          <p:cNvSpPr txBox="1">
            <a:spLocks/>
          </p:cNvSpPr>
          <p:nvPr/>
        </p:nvSpPr>
        <p:spPr bwMode="auto">
          <a:xfrm>
            <a:off x="929217" y="1384424"/>
            <a:ext cx="11014247" cy="4767238"/>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r>
              <a:rPr lang="en-US" altLang="en-US" sz="1600" b="0" kern="0" dirty="0"/>
              <a:t>•    Nov. 18</a:t>
            </a:r>
            <a:r>
              <a:rPr lang="en-US" altLang="en-US" sz="1600" b="0" kern="0" baseline="30000" dirty="0"/>
              <a:t>th</a:t>
            </a:r>
            <a:r>
              <a:rPr lang="en-US" altLang="en-US" sz="1600" b="0" kern="0" dirty="0"/>
              <a:t>  	(Wed.),  	13:00 ET – 15:00 ET</a:t>
            </a:r>
          </a:p>
          <a:p>
            <a:pPr marL="285750" indent="-285750">
              <a:buFont typeface="Arial" panose="020B0604020202020204" pitchFamily="34" charset="0"/>
              <a:buChar char="•"/>
            </a:pPr>
            <a:r>
              <a:rPr lang="en-US" altLang="en-US" sz="1600" b="0" kern="0" dirty="0"/>
              <a:t>Dec. 2</a:t>
            </a:r>
            <a:r>
              <a:rPr lang="en-US" altLang="en-US" sz="1600" b="0" kern="0" baseline="30000" dirty="0"/>
              <a:t>nd</a:t>
            </a:r>
            <a:r>
              <a:rPr lang="en-US" altLang="en-US" sz="1600" b="0" kern="0" dirty="0"/>
              <a:t> 	(Wed.),  	13:00 ET – 15:00 ET</a:t>
            </a:r>
          </a:p>
          <a:p>
            <a:pPr marL="285750" indent="-285750">
              <a:buFont typeface="Arial" panose="020B0604020202020204" pitchFamily="34" charset="0"/>
              <a:buChar char="•"/>
            </a:pPr>
            <a:endParaRPr lang="en-US" altLang="en-US" sz="1600" b="0" kern="0" dirty="0"/>
          </a:p>
          <a:p>
            <a:pPr marL="0" indent="0"/>
            <a:endParaRPr lang="en-US" altLang="en-US" sz="1600" b="0" kern="0" dirty="0"/>
          </a:p>
        </p:txBody>
      </p:sp>
    </p:spTree>
    <p:extLst>
      <p:ext uri="{BB962C8B-B14F-4D97-AF65-F5344CB8AC3E}">
        <p14:creationId xmlns:p14="http://schemas.microsoft.com/office/powerpoint/2010/main" val="32992650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6879770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639930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551384" y="1751015"/>
            <a:ext cx="11305255" cy="4343400"/>
          </a:xfrm>
        </p:spPr>
        <p:txBody>
          <a:bodyPr/>
          <a:lstStyle/>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Cause an LOA to be submitted to the IEEE-SA (patcom@ieee.org);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Provide the chair of this group with the identity of the holder(s) of any and all such claims as soon as possible;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Speak up now and respond to this Call for Potentially Essential Patents</a:t>
            </a:r>
          </a:p>
          <a:p>
            <a:pPr marL="0" lvl="0" indent="0" defTabSz="914400" eaLnBrk="0" hangingPunct="0">
              <a:spcBef>
                <a:spcPct val="20000"/>
              </a:spcBef>
              <a:buClr>
                <a:srgbClr val="CC3300"/>
              </a:buClr>
              <a:buSzPct val="50000"/>
              <a:defRPr/>
            </a:pPr>
            <a:endParaRPr lang="en-US" altLang="en-US" sz="900" b="0" dirty="0">
              <a:latin typeface="Calibri" pitchFamily="34" charset="0"/>
              <a:cs typeface="Calibri" pitchFamily="34" charset="0"/>
            </a:endParaRPr>
          </a:p>
          <a:p>
            <a:pPr marL="0" lvl="0" indent="0" defTabSz="914400" eaLnBrk="0" hangingPunct="0">
              <a:spcBef>
                <a:spcPct val="20000"/>
              </a:spcBef>
              <a:buClr>
                <a:srgbClr val="CC3300"/>
              </a:buClr>
              <a:buSzPct val="50000"/>
              <a:defRPr/>
            </a:pPr>
            <a:r>
              <a:rPr lang="en-US" altLang="en-US" b="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b="0" dirty="0">
                <a:latin typeface="Calibri" pitchFamily="34" charset="0"/>
                <a:cs typeface="Calibri" pitchFamily="34" charset="0"/>
              </a:rPr>
            </a:br>
            <a:endParaRPr lang="en-US" altLang="en-US" dirty="0">
              <a:latin typeface="Calibri" pitchFamily="34" charset="0"/>
              <a:cs typeface="Calibri"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7" name="Text Box 6">
            <a:extLst>
              <a:ext uri="{FF2B5EF4-FFF2-40B4-BE49-F238E27FC236}">
                <a16:creationId xmlns:a16="http://schemas.microsoft.com/office/drawing/2014/main" id="{2C8EC4BB-F0DF-4A88-A78D-DDB80DCE3215}"/>
              </a:ext>
            </a:extLst>
          </p:cNvPr>
          <p:cNvSpPr txBox="1">
            <a:spLocks noChangeArrowheads="1"/>
          </p:cNvSpPr>
          <p:nvPr/>
        </p:nvSpPr>
        <p:spPr bwMode="auto">
          <a:xfrm>
            <a:off x="10799235" y="6094415"/>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65296349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slot - Nov. 18</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altLang="en-US" sz="1600" b="0" dirty="0"/>
              <a:t>Review agenda (5 min).</a:t>
            </a:r>
          </a:p>
          <a:p>
            <a:pPr algn="just">
              <a:spcBef>
                <a:spcPct val="20000"/>
              </a:spcBef>
              <a:buFontTx/>
              <a:buChar char="•"/>
            </a:pPr>
            <a:r>
              <a:rPr lang="en-US" sz="1600" b="0" dirty="0"/>
              <a:t>Review Submission Pipeline – 2min</a:t>
            </a:r>
          </a:p>
          <a:p>
            <a:pPr algn="just">
              <a:spcBef>
                <a:spcPct val="20000"/>
              </a:spcBef>
              <a:buFontTx/>
              <a:buChar char="•"/>
            </a:pPr>
            <a:r>
              <a:rPr lang="en-US" sz="1600" b="0" dirty="0"/>
              <a:t>Telecons reminder– 3min</a:t>
            </a:r>
          </a:p>
          <a:p>
            <a:pPr algn="just">
              <a:spcBef>
                <a:spcPct val="20000"/>
              </a:spcBef>
              <a:buFontTx/>
              <a:buChar char="•"/>
            </a:pPr>
            <a:r>
              <a:rPr lang="en-US" altLang="en-US" sz="1600" b="0" dirty="0"/>
              <a:t>Review submissions:</a:t>
            </a:r>
          </a:p>
          <a:p>
            <a:pPr lvl="1" algn="just">
              <a:spcBef>
                <a:spcPct val="20000"/>
              </a:spcBef>
              <a:buFontTx/>
              <a:buChar char="•"/>
            </a:pPr>
            <a:r>
              <a:rPr lang="en-US" sz="1400" kern="1200" dirty="0">
                <a:solidFill>
                  <a:schemeClr val="dk1"/>
                </a:solidFill>
              </a:rPr>
              <a:t>11-20-1817 Proposed resolution to 11az LB249 CID 3900 (Qi Wang) – 15min</a:t>
            </a:r>
          </a:p>
          <a:p>
            <a:pPr lvl="1" algn="just">
              <a:spcBef>
                <a:spcPct val="20000"/>
              </a:spcBef>
              <a:buFontTx/>
              <a:buChar char="•"/>
            </a:pPr>
            <a:r>
              <a:rPr lang="en-US" sz="1400" kern="1200" dirty="0">
                <a:solidFill>
                  <a:schemeClr val="dk1"/>
                </a:solidFill>
              </a:rPr>
              <a:t>11-20-1097 </a:t>
            </a:r>
            <a:r>
              <a:rPr lang="en-US" sz="1400" dirty="0"/>
              <a:t>Secure LTF using DFT </a:t>
            </a:r>
            <a:r>
              <a:rPr lang="en-US" sz="1400" dirty="0" err="1"/>
              <a:t>precoded</a:t>
            </a:r>
            <a:r>
              <a:rPr lang="en-US" sz="1400" dirty="0"/>
              <a:t> OFDM (Christian Berger) – 35min</a:t>
            </a:r>
          </a:p>
          <a:p>
            <a:pPr lvl="1" algn="just">
              <a:spcBef>
                <a:spcPct val="20000"/>
              </a:spcBef>
              <a:buFontTx/>
              <a:buChar char="•"/>
            </a:pPr>
            <a:r>
              <a:rPr lang="en-US" sz="1400" dirty="0"/>
              <a:t>11-20- 1373 Attacks to Fully Random OFDM Sounding Signal (Qinghua Li) – as time permits</a:t>
            </a:r>
          </a:p>
          <a:p>
            <a:pPr algn="just">
              <a:spcBef>
                <a:spcPct val="20000"/>
              </a:spcBef>
              <a:buFontTx/>
              <a:buChar char="•"/>
            </a:pPr>
            <a:r>
              <a:rPr lang="en-US" sz="1600" b="0" dirty="0" err="1"/>
              <a:t>AoB</a:t>
            </a:r>
            <a:endParaRPr lang="en-US" sz="1600" b="0" dirty="0"/>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46305835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19F3-0603-4753-855D-603ADC444BA4}"/>
              </a:ext>
            </a:extLst>
          </p:cNvPr>
          <p:cNvSpPr>
            <a:spLocks noGrp="1"/>
          </p:cNvSpPr>
          <p:nvPr>
            <p:ph type="title"/>
          </p:nvPr>
        </p:nvSpPr>
        <p:spPr/>
        <p:txBody>
          <a:bodyPr/>
          <a:lstStyle/>
          <a:p>
            <a:r>
              <a:rPr lang="en-US" dirty="0"/>
              <a:t>Submission pipeline</a:t>
            </a:r>
          </a:p>
        </p:txBody>
      </p:sp>
      <p:sp>
        <p:nvSpPr>
          <p:cNvPr id="4" name="Slide Number Placeholder 3">
            <a:extLst>
              <a:ext uri="{FF2B5EF4-FFF2-40B4-BE49-F238E27FC236}">
                <a16:creationId xmlns:a16="http://schemas.microsoft.com/office/drawing/2014/main" id="{773B6F0F-11AC-47E2-BB63-2ADAC95D7919}"/>
              </a:ext>
            </a:extLst>
          </p:cNvPr>
          <p:cNvSpPr>
            <a:spLocks noGrp="1"/>
          </p:cNvSpPr>
          <p:nvPr>
            <p:ph type="sldNum" idx="12"/>
          </p:nvPr>
        </p:nvSpPr>
        <p:spPr/>
        <p:txBody>
          <a:bodyPr/>
          <a:lstStyle/>
          <a:p>
            <a:r>
              <a:rPr lang="en-GB"/>
              <a:t>Slide </a:t>
            </a:r>
            <a:fld id="{440F5867-744E-4AA6-B0ED-4C44D2DFBB7B}" type="slidenum">
              <a:rPr lang="en-GB" smtClean="0"/>
              <a:pPr/>
              <a:t>81</a:t>
            </a:fld>
            <a:endParaRPr lang="en-GB" dirty="0"/>
          </a:p>
        </p:txBody>
      </p:sp>
      <p:sp>
        <p:nvSpPr>
          <p:cNvPr id="5" name="Footer Placeholder 4">
            <a:extLst>
              <a:ext uri="{FF2B5EF4-FFF2-40B4-BE49-F238E27FC236}">
                <a16:creationId xmlns:a16="http://schemas.microsoft.com/office/drawing/2014/main" id="{712F923E-5EEB-4B0A-8C9A-C88945BEE8D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825FFDC-4667-4FE5-BAE3-44874175FC1C}"/>
              </a:ext>
            </a:extLst>
          </p:cNvPr>
          <p:cNvSpPr>
            <a:spLocks noGrp="1"/>
          </p:cNvSpPr>
          <p:nvPr>
            <p:ph type="dt" idx="15"/>
          </p:nvPr>
        </p:nvSpPr>
        <p:spPr/>
        <p:txBody>
          <a:bodyPr/>
          <a:lstStyle/>
          <a:p>
            <a:r>
              <a:rPr lang="en-US"/>
              <a:t>Jan. 2021</a:t>
            </a:r>
            <a:endParaRPr lang="en-GB" dirty="0"/>
          </a:p>
        </p:txBody>
      </p:sp>
      <p:graphicFrame>
        <p:nvGraphicFramePr>
          <p:cNvPr id="7" name="Content Placeholder 6">
            <a:extLst>
              <a:ext uri="{FF2B5EF4-FFF2-40B4-BE49-F238E27FC236}">
                <a16:creationId xmlns:a16="http://schemas.microsoft.com/office/drawing/2014/main" id="{FDE9F0CE-36C0-4C10-988C-F939D3B827FB}"/>
              </a:ext>
            </a:extLst>
          </p:cNvPr>
          <p:cNvGraphicFramePr>
            <a:graphicFrameLocks/>
          </p:cNvGraphicFramePr>
          <p:nvPr>
            <p:extLst>
              <p:ext uri="{D42A27DB-BD31-4B8C-83A1-F6EECF244321}">
                <p14:modId xmlns:p14="http://schemas.microsoft.com/office/powerpoint/2010/main" val="2755901032"/>
              </p:ext>
            </p:extLst>
          </p:nvPr>
        </p:nvGraphicFramePr>
        <p:xfrm>
          <a:off x="442315" y="1628800"/>
          <a:ext cx="11305256" cy="2163968"/>
        </p:xfrm>
        <a:graphic>
          <a:graphicData uri="http://schemas.openxmlformats.org/drawingml/2006/table">
            <a:tbl>
              <a:tblPr firstRow="1" bandRow="1">
                <a:tableStyleId>{21E4AEA4-8DFA-4A89-87EB-49C32662AFE0}</a:tableStyleId>
              </a:tblPr>
              <a:tblGrid>
                <a:gridCol w="1319768">
                  <a:extLst>
                    <a:ext uri="{9D8B030D-6E8A-4147-A177-3AD203B41FA5}">
                      <a16:colId xmlns:a16="http://schemas.microsoft.com/office/drawing/2014/main" val="20000"/>
                    </a:ext>
                  </a:extLst>
                </a:gridCol>
                <a:gridCol w="2023389">
                  <a:extLst>
                    <a:ext uri="{9D8B030D-6E8A-4147-A177-3AD203B41FA5}">
                      <a16:colId xmlns:a16="http://schemas.microsoft.com/office/drawing/2014/main" val="20001"/>
                    </a:ext>
                  </a:extLst>
                </a:gridCol>
                <a:gridCol w="5225795">
                  <a:extLst>
                    <a:ext uri="{9D8B030D-6E8A-4147-A177-3AD203B41FA5}">
                      <a16:colId xmlns:a16="http://schemas.microsoft.com/office/drawing/2014/main" val="20002"/>
                    </a:ext>
                  </a:extLst>
                </a:gridCol>
                <a:gridCol w="2736304">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0">
                <a:tc>
                  <a:txBody>
                    <a:bodyPr/>
                    <a:lstStyle/>
                    <a:p>
                      <a:r>
                        <a:rPr lang="en-US" sz="1400" strike="noStrike" dirty="0"/>
                        <a:t>11-20-1097</a:t>
                      </a:r>
                    </a:p>
                  </a:txBody>
                  <a:tcPr marT="45712" marB="45712"/>
                </a:tc>
                <a:tc>
                  <a:txBody>
                    <a:bodyPr/>
                    <a:lstStyle/>
                    <a:p>
                      <a:r>
                        <a:rPr lang="en-US" sz="1400" strike="noStrike"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Secure LTF using DFT </a:t>
                      </a:r>
                      <a:r>
                        <a:rPr lang="en-US" sz="1400" strike="noStrike" dirty="0" err="1"/>
                        <a:t>precoded</a:t>
                      </a:r>
                      <a:r>
                        <a:rPr lang="en-US" sz="1400" strike="noStrike" dirty="0"/>
                        <a:t> OFDM</a:t>
                      </a:r>
                    </a:p>
                  </a:txBody>
                  <a:tcPr marT="45712" marB="45712"/>
                </a:tc>
                <a:tc>
                  <a:txBody>
                    <a:bodyPr/>
                    <a:lstStyle/>
                    <a:p>
                      <a:r>
                        <a:rPr lang="en-US" sz="1400" strike="noStrike" dirty="0"/>
                        <a:t>technical</a:t>
                      </a:r>
                    </a:p>
                  </a:txBody>
                  <a:tcPr marT="45712" marB="45712"/>
                </a:tc>
                <a:extLst>
                  <a:ext uri="{0D108BD9-81ED-4DB2-BD59-A6C34878D82A}">
                    <a16:rowId xmlns:a16="http://schemas.microsoft.com/office/drawing/2014/main" val="1000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11-20-1817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Proposed resolution to 11az LB249 CID 3900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(1)</a:t>
                      </a:r>
                    </a:p>
                  </a:txBody>
                  <a:tcPr marT="45712" marB="45712"/>
                </a:tc>
                <a:extLst>
                  <a:ext uri="{0D108BD9-81ED-4DB2-BD59-A6C34878D82A}">
                    <a16:rowId xmlns:a16="http://schemas.microsoft.com/office/drawing/2014/main" val="10007"/>
                  </a:ext>
                </a:extLst>
              </a:tr>
              <a:tr h="0">
                <a:tc>
                  <a:txBody>
                    <a:bodyPr/>
                    <a:lstStyle/>
                    <a:p>
                      <a:r>
                        <a:rPr lang="en-US" sz="1400" dirty="0"/>
                        <a:t>11-20-1373</a:t>
                      </a:r>
                    </a:p>
                  </a:txBody>
                  <a:tcPr marT="45712" marB="45712"/>
                </a:tc>
                <a:tc>
                  <a:txBody>
                    <a:bodyPr/>
                    <a:lstStyle/>
                    <a:p>
                      <a:r>
                        <a:rPr lang="en-US" sz="1400" dirty="0"/>
                        <a:t>Qinghua Li</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Attacks to Fully Random OFDM Sounding Signal</a:t>
                      </a:r>
                    </a:p>
                  </a:txBody>
                  <a:tcPr marT="45712" marB="45712"/>
                </a:tc>
                <a:tc>
                  <a:txBody>
                    <a:bodyPr/>
                    <a:lstStyle/>
                    <a:p>
                      <a:r>
                        <a:rPr lang="en-US" sz="1400" dirty="0"/>
                        <a:t>Technical</a:t>
                      </a:r>
                    </a:p>
                  </a:txBody>
                  <a:tcPr marT="45712" marB="45712"/>
                </a:tc>
                <a:extLst>
                  <a:ext uri="{0D108BD9-81ED-4DB2-BD59-A6C34878D82A}">
                    <a16:rowId xmlns:a16="http://schemas.microsoft.com/office/drawing/2014/main" val="994471977"/>
                  </a:ext>
                </a:extLst>
              </a:tr>
              <a:tr h="0">
                <a:tc>
                  <a:txBody>
                    <a:bodyPr/>
                    <a:lstStyle/>
                    <a:p>
                      <a:r>
                        <a:rPr lang="en-US" sz="1400" dirty="0"/>
                        <a:t>11-20-1855</a:t>
                      </a:r>
                    </a:p>
                  </a:txBody>
                  <a:tcPr marT="45712" marB="45712"/>
                </a:tc>
                <a:tc>
                  <a:txBody>
                    <a:bodyPr/>
                    <a:lstStyle/>
                    <a:p>
                      <a:r>
                        <a:rPr lang="en-US" sz="1400" dirty="0"/>
                        <a:t>Anuj Batra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Further Updates on 11az Secure LTF design</a:t>
                      </a:r>
                    </a:p>
                  </a:txBody>
                  <a:tcPr marT="45712" marB="45712"/>
                </a:tc>
                <a:tc>
                  <a:txBody>
                    <a:bodyPr/>
                    <a:lstStyle/>
                    <a:p>
                      <a:r>
                        <a:rPr lang="en-US" sz="1400" dirty="0"/>
                        <a:t>Technical</a:t>
                      </a:r>
                    </a:p>
                  </a:txBody>
                  <a:tcPr marT="45712" marB="45712"/>
                </a:tc>
                <a:extLst>
                  <a:ext uri="{0D108BD9-81ED-4DB2-BD59-A6C34878D82A}">
                    <a16:rowId xmlns:a16="http://schemas.microsoft.com/office/drawing/2014/main" val="676336868"/>
                  </a:ext>
                </a:extLst>
              </a:tr>
              <a:tr h="0">
                <a:tc>
                  <a:txBody>
                    <a:bodyPr/>
                    <a:lstStyle/>
                    <a:p>
                      <a:r>
                        <a:rPr lang="en-US" sz="1400" dirty="0"/>
                        <a:t>11-20-1863</a:t>
                      </a:r>
                    </a:p>
                  </a:txBody>
                  <a:tcPr marT="45712" marB="45712"/>
                </a:tc>
                <a:tc>
                  <a:txBody>
                    <a:bodyPr/>
                    <a:lstStyle/>
                    <a:p>
                      <a:r>
                        <a:rPr lang="en-US" sz="1400" dirty="0"/>
                        <a:t>Steve Shellhammer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Secure LTFs: Additional Design Details </a:t>
                      </a:r>
                    </a:p>
                  </a:txBody>
                  <a:tcPr marT="45712" marB="45712"/>
                </a:tc>
                <a:tc>
                  <a:txBody>
                    <a:bodyPr/>
                    <a:lstStyle/>
                    <a:p>
                      <a:r>
                        <a:rPr lang="en-US" sz="1400" dirty="0"/>
                        <a:t>Technical</a:t>
                      </a:r>
                    </a:p>
                  </a:txBody>
                  <a:tcPr marT="45712" marB="45712"/>
                </a:tc>
                <a:extLst>
                  <a:ext uri="{0D108BD9-81ED-4DB2-BD59-A6C34878D82A}">
                    <a16:rowId xmlns:a16="http://schemas.microsoft.com/office/drawing/2014/main" val="1890855876"/>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2201078079"/>
                  </a:ext>
                </a:extLst>
              </a:tr>
            </a:tbl>
          </a:graphicData>
        </a:graphic>
      </p:graphicFrame>
    </p:spTree>
    <p:extLst>
      <p:ext uri="{BB962C8B-B14F-4D97-AF65-F5344CB8AC3E}">
        <p14:creationId xmlns:p14="http://schemas.microsoft.com/office/powerpoint/2010/main" val="287625359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4FE96-3E82-4B68-95BF-27DDD40E5558}"/>
              </a:ext>
            </a:extLst>
          </p:cNvPr>
          <p:cNvSpPr>
            <a:spLocks noGrp="1"/>
          </p:cNvSpPr>
          <p:nvPr>
            <p:ph type="title"/>
          </p:nvPr>
        </p:nvSpPr>
        <p:spPr>
          <a:xfrm>
            <a:off x="914401" y="685801"/>
            <a:ext cx="10361084" cy="619247"/>
          </a:xfrm>
        </p:spPr>
        <p:txBody>
          <a:bodyPr/>
          <a:lstStyle/>
          <a:p>
            <a:r>
              <a:rPr lang="en-US" dirty="0"/>
              <a:t>Scheduled telecon</a:t>
            </a:r>
          </a:p>
        </p:txBody>
      </p:sp>
      <p:sp>
        <p:nvSpPr>
          <p:cNvPr id="4" name="Slide Number Placeholder 3">
            <a:extLst>
              <a:ext uri="{FF2B5EF4-FFF2-40B4-BE49-F238E27FC236}">
                <a16:creationId xmlns:a16="http://schemas.microsoft.com/office/drawing/2014/main" id="{FCD878C6-E066-4855-BC15-B1C138CAD1E8}"/>
              </a:ext>
            </a:extLst>
          </p:cNvPr>
          <p:cNvSpPr>
            <a:spLocks noGrp="1"/>
          </p:cNvSpPr>
          <p:nvPr>
            <p:ph type="sldNum" idx="12"/>
          </p:nvPr>
        </p:nvSpPr>
        <p:spPr/>
        <p:txBody>
          <a:bodyPr/>
          <a:lstStyle/>
          <a:p>
            <a:r>
              <a:rPr lang="en-GB"/>
              <a:t>Slide </a:t>
            </a:r>
            <a:fld id="{440F5867-744E-4AA6-B0ED-4C44D2DFBB7B}" type="slidenum">
              <a:rPr lang="en-GB" smtClean="0"/>
              <a:pPr/>
              <a:t>82</a:t>
            </a:fld>
            <a:endParaRPr lang="en-GB" dirty="0"/>
          </a:p>
        </p:txBody>
      </p:sp>
      <p:sp>
        <p:nvSpPr>
          <p:cNvPr id="5" name="Footer Placeholder 4">
            <a:extLst>
              <a:ext uri="{FF2B5EF4-FFF2-40B4-BE49-F238E27FC236}">
                <a16:creationId xmlns:a16="http://schemas.microsoft.com/office/drawing/2014/main" id="{4B66CCA2-8619-4A7A-BA88-42EB0607373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B7FE87A-D562-4746-AAC0-6F5A22FD3043}"/>
              </a:ext>
            </a:extLst>
          </p:cNvPr>
          <p:cNvSpPr>
            <a:spLocks noGrp="1"/>
          </p:cNvSpPr>
          <p:nvPr>
            <p:ph type="dt" idx="15"/>
          </p:nvPr>
        </p:nvSpPr>
        <p:spPr/>
        <p:txBody>
          <a:bodyPr/>
          <a:lstStyle/>
          <a:p>
            <a:r>
              <a:rPr lang="en-US"/>
              <a:t>Jan. 2021</a:t>
            </a:r>
            <a:endParaRPr lang="en-GB" dirty="0"/>
          </a:p>
        </p:txBody>
      </p:sp>
      <p:sp>
        <p:nvSpPr>
          <p:cNvPr id="7" name="Content Placeholder 2">
            <a:extLst>
              <a:ext uri="{FF2B5EF4-FFF2-40B4-BE49-F238E27FC236}">
                <a16:creationId xmlns:a16="http://schemas.microsoft.com/office/drawing/2014/main" id="{80111053-A198-4622-8897-0EC404E1E768}"/>
              </a:ext>
            </a:extLst>
          </p:cNvPr>
          <p:cNvSpPr txBox="1">
            <a:spLocks/>
          </p:cNvSpPr>
          <p:nvPr/>
        </p:nvSpPr>
        <p:spPr bwMode="auto">
          <a:xfrm>
            <a:off x="929217" y="1628800"/>
            <a:ext cx="11014247" cy="4522862"/>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endParaRPr lang="en-US" altLang="en-US" sz="1600" b="0" kern="0" baseline="30000" dirty="0"/>
          </a:p>
          <a:p>
            <a:pPr marL="285750" indent="-285750">
              <a:buFont typeface="Arial" panose="020B0604020202020204" pitchFamily="34" charset="0"/>
              <a:buChar char="•"/>
            </a:pPr>
            <a:r>
              <a:rPr lang="en-US" altLang="en-US" sz="1600" b="0" kern="0" dirty="0"/>
              <a:t>Dec. 2</a:t>
            </a:r>
            <a:r>
              <a:rPr lang="en-US" altLang="en-US" sz="1600" b="0" kern="0" baseline="30000" dirty="0"/>
              <a:t>nd</a:t>
            </a:r>
            <a:r>
              <a:rPr lang="en-US" altLang="en-US" sz="1600" b="0" kern="0" dirty="0"/>
              <a:t> 	(Wed.),  	13:00 ET – 15:00 ET</a:t>
            </a:r>
          </a:p>
          <a:p>
            <a:pPr marL="285750" indent="-285750">
              <a:buFont typeface="Arial" panose="020B0604020202020204" pitchFamily="34" charset="0"/>
              <a:buChar char="•"/>
            </a:pPr>
            <a:r>
              <a:rPr lang="en-US" altLang="en-US" sz="1600" b="0" kern="0" dirty="0"/>
              <a:t>Dec. 9</a:t>
            </a:r>
            <a:r>
              <a:rPr lang="en-US" altLang="en-US" sz="1600" b="0" kern="0" baseline="30000" dirty="0"/>
              <a:t>th</a:t>
            </a:r>
            <a:r>
              <a:rPr lang="en-US" altLang="en-US" sz="1600" b="0" kern="0" dirty="0"/>
              <a:t> 	 (Wed.),  	13:00 ET – 15:00 ET</a:t>
            </a:r>
            <a:r>
              <a:rPr lang="en-US" altLang="en-US" sz="1600" b="0" kern="0" baseline="30000" dirty="0"/>
              <a:t> +</a:t>
            </a:r>
            <a:endParaRPr lang="en-US" altLang="en-US" sz="1600" b="0" kern="0" dirty="0"/>
          </a:p>
          <a:p>
            <a:pPr marL="285750" indent="-285750">
              <a:buFont typeface="Arial" panose="020B0604020202020204" pitchFamily="34" charset="0"/>
              <a:buChar char="•"/>
            </a:pPr>
            <a:r>
              <a:rPr lang="en-US" altLang="en-US" sz="1600" b="0" kern="0" dirty="0"/>
              <a:t>Dec. 16</a:t>
            </a:r>
            <a:r>
              <a:rPr lang="en-US" altLang="en-US" sz="1600" b="0" kern="0" baseline="30000" dirty="0"/>
              <a:t>th</a:t>
            </a:r>
            <a:r>
              <a:rPr lang="en-US" altLang="en-US" sz="1600" b="0" kern="0" dirty="0"/>
              <a:t> 	 (Wed.),  	13:00 ET – 15:00 ET</a:t>
            </a:r>
            <a:r>
              <a:rPr lang="en-US" altLang="en-US" sz="1600" b="0" kern="0" baseline="30000" dirty="0"/>
              <a:t> +</a:t>
            </a:r>
          </a:p>
          <a:p>
            <a:pPr marL="285750" indent="-285750">
              <a:buFont typeface="Arial" panose="020B0604020202020204" pitchFamily="34" charset="0"/>
              <a:buChar char="•"/>
            </a:pPr>
            <a:r>
              <a:rPr lang="en-US" altLang="en-US" sz="1600" b="0" kern="0" dirty="0"/>
              <a:t>Jan. 6</a:t>
            </a:r>
            <a:r>
              <a:rPr lang="en-US" altLang="en-US" sz="1600" b="0" kern="0" baseline="30000" dirty="0"/>
              <a:t>th</a:t>
            </a:r>
            <a:r>
              <a:rPr lang="en-US" altLang="en-US" sz="1600" b="0" kern="0" dirty="0"/>
              <a:t> 	 (Wed.),  	13:00 ET – 15:00 ET</a:t>
            </a:r>
            <a:r>
              <a:rPr lang="en-US" altLang="en-US" sz="1600" b="0" kern="0" baseline="30000" dirty="0"/>
              <a:t> +</a:t>
            </a:r>
          </a:p>
          <a:p>
            <a:pPr marL="0" indent="0"/>
            <a:endParaRPr lang="en-US" altLang="en-US" sz="1600" b="0" kern="0" dirty="0"/>
          </a:p>
          <a:p>
            <a:pPr marL="0" indent="0"/>
            <a:r>
              <a:rPr lang="en-US" altLang="en-US" sz="1600" b="0" kern="0" baseline="30000" dirty="0"/>
              <a:t>+ </a:t>
            </a:r>
            <a:r>
              <a:rPr lang="en-US" altLang="en-US" sz="1600" b="0" kern="0" dirty="0"/>
              <a:t>- newly announced, telecons will be 2hr long.</a:t>
            </a:r>
          </a:p>
          <a:p>
            <a:pPr marL="0" indent="0"/>
            <a:endParaRPr lang="en-US" altLang="en-US" sz="1600" b="0" kern="0" dirty="0"/>
          </a:p>
        </p:txBody>
      </p:sp>
    </p:spTree>
    <p:extLst>
      <p:ext uri="{BB962C8B-B14F-4D97-AF65-F5344CB8AC3E}">
        <p14:creationId xmlns:p14="http://schemas.microsoft.com/office/powerpoint/2010/main" val="14045690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0370382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444964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slot - Dec. 2</a:t>
            </a:r>
            <a:r>
              <a:rPr lang="en-US" altLang="en-US" baseline="30000" dirty="0">
                <a:solidFill>
                  <a:schemeClr val="tx2"/>
                </a:solidFill>
              </a:rPr>
              <a:t>nd</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altLang="en-US" sz="1600" b="0" dirty="0"/>
              <a:t>Review agenda (5 min).</a:t>
            </a:r>
          </a:p>
          <a:p>
            <a:pPr algn="just">
              <a:spcBef>
                <a:spcPct val="20000"/>
              </a:spcBef>
              <a:buFontTx/>
              <a:buChar char="•"/>
            </a:pPr>
            <a:r>
              <a:rPr lang="en-US" altLang="en-US" sz="1600" b="0" dirty="0"/>
              <a:t>Draft 2.6 status (5min) – (Roy Want)</a:t>
            </a:r>
          </a:p>
          <a:p>
            <a:pPr marL="0" indent="0" algn="just">
              <a:spcBef>
                <a:spcPct val="20000"/>
              </a:spcBef>
            </a:pPr>
            <a:r>
              <a:rPr lang="en-US" altLang="en-US" sz="1600" b="0" dirty="0"/>
              <a:t>	Please verify CR from Nov. meeting integrated properly. </a:t>
            </a:r>
          </a:p>
          <a:p>
            <a:pPr algn="just">
              <a:spcBef>
                <a:spcPct val="20000"/>
              </a:spcBef>
              <a:buFontTx/>
              <a:buChar char="•"/>
            </a:pPr>
            <a:r>
              <a:rPr lang="en-US" altLang="en-US" sz="1600" b="0" dirty="0"/>
              <a:t>Review submissions:</a:t>
            </a:r>
          </a:p>
          <a:p>
            <a:pPr lvl="1" algn="just">
              <a:spcBef>
                <a:spcPct val="20000"/>
              </a:spcBef>
              <a:buFontTx/>
              <a:buChar char="•"/>
            </a:pPr>
            <a:r>
              <a:rPr lang="en-US" sz="1400" dirty="0"/>
              <a:t>11-20-1373 Attacks to Fully Random OFDM Sounding Signal (Qinghua Li) – for completion (10min)</a:t>
            </a:r>
          </a:p>
          <a:p>
            <a:pPr lvl="1" algn="just">
              <a:spcBef>
                <a:spcPct val="20000"/>
              </a:spcBef>
              <a:buFontTx/>
              <a:buChar char="•"/>
            </a:pPr>
            <a:r>
              <a:rPr lang="en-US" sz="1400" b="0" dirty="0"/>
              <a:t>11-20-1855 </a:t>
            </a:r>
            <a:r>
              <a:rPr lang="en-US" sz="1400" dirty="0"/>
              <a:t>- Further Updates on 11az Secure LTF design (Anuj Batra) (45min) </a:t>
            </a:r>
          </a:p>
          <a:p>
            <a:pPr lvl="1" algn="just">
              <a:spcBef>
                <a:spcPct val="20000"/>
              </a:spcBef>
              <a:buFontTx/>
              <a:buChar char="•"/>
            </a:pPr>
            <a:r>
              <a:rPr lang="en-US" sz="1400" dirty="0"/>
              <a:t>11-20-1863 - Secure LTFs: Additional Design Details (Steve Shellhammer) – as time permits</a:t>
            </a:r>
            <a:endParaRPr lang="en-US" sz="1600" b="0" dirty="0"/>
          </a:p>
          <a:p>
            <a:pPr algn="just">
              <a:spcBef>
                <a:spcPct val="20000"/>
              </a:spcBef>
              <a:buFontTx/>
              <a:buChar char="•"/>
            </a:pPr>
            <a:r>
              <a:rPr lang="en-US" sz="1600" b="0" dirty="0"/>
              <a:t>Review Submission Pipeline – 2min</a:t>
            </a:r>
          </a:p>
          <a:p>
            <a:pPr algn="just">
              <a:spcBef>
                <a:spcPct val="20000"/>
              </a:spcBef>
              <a:buFontTx/>
              <a:buChar char="•"/>
            </a:pPr>
            <a:r>
              <a:rPr lang="en-US" sz="1600" b="0" dirty="0"/>
              <a:t>Telecons reminder– 3min</a:t>
            </a:r>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87679405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19F3-0603-4753-855D-603ADC444BA4}"/>
              </a:ext>
            </a:extLst>
          </p:cNvPr>
          <p:cNvSpPr>
            <a:spLocks noGrp="1"/>
          </p:cNvSpPr>
          <p:nvPr>
            <p:ph type="title"/>
          </p:nvPr>
        </p:nvSpPr>
        <p:spPr/>
        <p:txBody>
          <a:bodyPr/>
          <a:lstStyle/>
          <a:p>
            <a:r>
              <a:rPr lang="en-US" dirty="0"/>
              <a:t>Submission pipeline</a:t>
            </a:r>
          </a:p>
        </p:txBody>
      </p:sp>
      <p:sp>
        <p:nvSpPr>
          <p:cNvPr id="4" name="Slide Number Placeholder 3">
            <a:extLst>
              <a:ext uri="{FF2B5EF4-FFF2-40B4-BE49-F238E27FC236}">
                <a16:creationId xmlns:a16="http://schemas.microsoft.com/office/drawing/2014/main" id="{773B6F0F-11AC-47E2-BB63-2ADAC95D7919}"/>
              </a:ext>
            </a:extLst>
          </p:cNvPr>
          <p:cNvSpPr>
            <a:spLocks noGrp="1"/>
          </p:cNvSpPr>
          <p:nvPr>
            <p:ph type="sldNum" idx="12"/>
          </p:nvPr>
        </p:nvSpPr>
        <p:spPr/>
        <p:txBody>
          <a:bodyPr/>
          <a:lstStyle/>
          <a:p>
            <a:r>
              <a:rPr lang="en-GB"/>
              <a:t>Slide </a:t>
            </a:r>
            <a:fld id="{440F5867-744E-4AA6-B0ED-4C44D2DFBB7B}" type="slidenum">
              <a:rPr lang="en-GB" smtClean="0"/>
              <a:pPr/>
              <a:t>86</a:t>
            </a:fld>
            <a:endParaRPr lang="en-GB" dirty="0"/>
          </a:p>
        </p:txBody>
      </p:sp>
      <p:sp>
        <p:nvSpPr>
          <p:cNvPr id="5" name="Footer Placeholder 4">
            <a:extLst>
              <a:ext uri="{FF2B5EF4-FFF2-40B4-BE49-F238E27FC236}">
                <a16:creationId xmlns:a16="http://schemas.microsoft.com/office/drawing/2014/main" id="{712F923E-5EEB-4B0A-8C9A-C88945BEE8D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825FFDC-4667-4FE5-BAE3-44874175FC1C}"/>
              </a:ext>
            </a:extLst>
          </p:cNvPr>
          <p:cNvSpPr>
            <a:spLocks noGrp="1"/>
          </p:cNvSpPr>
          <p:nvPr>
            <p:ph type="dt" idx="15"/>
          </p:nvPr>
        </p:nvSpPr>
        <p:spPr/>
        <p:txBody>
          <a:bodyPr/>
          <a:lstStyle/>
          <a:p>
            <a:r>
              <a:rPr lang="en-US"/>
              <a:t>Jan. 2021</a:t>
            </a:r>
            <a:endParaRPr lang="en-GB" dirty="0"/>
          </a:p>
        </p:txBody>
      </p:sp>
      <p:graphicFrame>
        <p:nvGraphicFramePr>
          <p:cNvPr id="7" name="Content Placeholder 6">
            <a:extLst>
              <a:ext uri="{FF2B5EF4-FFF2-40B4-BE49-F238E27FC236}">
                <a16:creationId xmlns:a16="http://schemas.microsoft.com/office/drawing/2014/main" id="{FDE9F0CE-36C0-4C10-988C-F939D3B827FB}"/>
              </a:ext>
            </a:extLst>
          </p:cNvPr>
          <p:cNvGraphicFramePr>
            <a:graphicFrameLocks/>
          </p:cNvGraphicFramePr>
          <p:nvPr>
            <p:extLst>
              <p:ext uri="{D42A27DB-BD31-4B8C-83A1-F6EECF244321}">
                <p14:modId xmlns:p14="http://schemas.microsoft.com/office/powerpoint/2010/main" val="2238499714"/>
              </p:ext>
            </p:extLst>
          </p:nvPr>
        </p:nvGraphicFramePr>
        <p:xfrm>
          <a:off x="442315" y="1628800"/>
          <a:ext cx="11305256" cy="1554400"/>
        </p:xfrm>
        <a:graphic>
          <a:graphicData uri="http://schemas.openxmlformats.org/drawingml/2006/table">
            <a:tbl>
              <a:tblPr firstRow="1" bandRow="1">
                <a:tableStyleId>{21E4AEA4-8DFA-4A89-87EB-49C32662AFE0}</a:tableStyleId>
              </a:tblPr>
              <a:tblGrid>
                <a:gridCol w="1319768">
                  <a:extLst>
                    <a:ext uri="{9D8B030D-6E8A-4147-A177-3AD203B41FA5}">
                      <a16:colId xmlns:a16="http://schemas.microsoft.com/office/drawing/2014/main" val="20000"/>
                    </a:ext>
                  </a:extLst>
                </a:gridCol>
                <a:gridCol w="2023389">
                  <a:extLst>
                    <a:ext uri="{9D8B030D-6E8A-4147-A177-3AD203B41FA5}">
                      <a16:colId xmlns:a16="http://schemas.microsoft.com/office/drawing/2014/main" val="20001"/>
                    </a:ext>
                  </a:extLst>
                </a:gridCol>
                <a:gridCol w="5225795">
                  <a:extLst>
                    <a:ext uri="{9D8B030D-6E8A-4147-A177-3AD203B41FA5}">
                      <a16:colId xmlns:a16="http://schemas.microsoft.com/office/drawing/2014/main" val="20002"/>
                    </a:ext>
                  </a:extLst>
                </a:gridCol>
                <a:gridCol w="2736304">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0">
                <a:tc>
                  <a:txBody>
                    <a:bodyPr/>
                    <a:lstStyle/>
                    <a:p>
                      <a:r>
                        <a:rPr lang="en-US" sz="1400" strike="sngStrike" dirty="0"/>
                        <a:t>11-20-1373</a:t>
                      </a:r>
                    </a:p>
                  </a:txBody>
                  <a:tcPr marT="45712" marB="45712"/>
                </a:tc>
                <a:tc>
                  <a:txBody>
                    <a:bodyPr/>
                    <a:lstStyle/>
                    <a:p>
                      <a:r>
                        <a:rPr lang="en-US" sz="1400" strike="sngStrike" dirty="0"/>
                        <a:t>Qinghua Li</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sngStrike" dirty="0"/>
                        <a:t>Attacks to Fully Random OFDM Sounding Signal</a:t>
                      </a:r>
                    </a:p>
                  </a:txBody>
                  <a:tcPr marT="45712" marB="45712"/>
                </a:tc>
                <a:tc>
                  <a:txBody>
                    <a:bodyPr/>
                    <a:lstStyle/>
                    <a:p>
                      <a:r>
                        <a:rPr lang="en-US" sz="1400" strike="sngStrike" dirty="0"/>
                        <a:t>Technical</a:t>
                      </a:r>
                    </a:p>
                  </a:txBody>
                  <a:tcPr marT="45712" marB="45712"/>
                </a:tc>
                <a:extLst>
                  <a:ext uri="{0D108BD9-81ED-4DB2-BD59-A6C34878D82A}">
                    <a16:rowId xmlns:a16="http://schemas.microsoft.com/office/drawing/2014/main" val="994471977"/>
                  </a:ext>
                </a:extLst>
              </a:tr>
              <a:tr h="0">
                <a:tc>
                  <a:txBody>
                    <a:bodyPr/>
                    <a:lstStyle/>
                    <a:p>
                      <a:r>
                        <a:rPr lang="en-US" sz="1400" strike="sngStrike" dirty="0"/>
                        <a:t>11-20-1855</a:t>
                      </a:r>
                    </a:p>
                  </a:txBody>
                  <a:tcPr marT="45712" marB="45712"/>
                </a:tc>
                <a:tc>
                  <a:txBody>
                    <a:bodyPr/>
                    <a:lstStyle/>
                    <a:p>
                      <a:r>
                        <a:rPr lang="en-US" sz="1400" strike="sngStrike" dirty="0"/>
                        <a:t>Anuj Batra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sngStrike" dirty="0"/>
                        <a:t>Further Updates on 11az Secure LTF design</a:t>
                      </a:r>
                    </a:p>
                  </a:txBody>
                  <a:tcPr marT="45712" marB="45712"/>
                </a:tc>
                <a:tc>
                  <a:txBody>
                    <a:bodyPr/>
                    <a:lstStyle/>
                    <a:p>
                      <a:r>
                        <a:rPr lang="en-US" sz="1400" strike="sngStrike" dirty="0"/>
                        <a:t>Technical</a:t>
                      </a:r>
                    </a:p>
                  </a:txBody>
                  <a:tcPr marT="45712" marB="45712"/>
                </a:tc>
                <a:extLst>
                  <a:ext uri="{0D108BD9-81ED-4DB2-BD59-A6C34878D82A}">
                    <a16:rowId xmlns:a16="http://schemas.microsoft.com/office/drawing/2014/main" val="676336868"/>
                  </a:ext>
                </a:extLst>
              </a:tr>
              <a:tr h="0">
                <a:tc>
                  <a:txBody>
                    <a:bodyPr/>
                    <a:lstStyle/>
                    <a:p>
                      <a:r>
                        <a:rPr lang="en-US" sz="1400" dirty="0"/>
                        <a:t>11-20-1863</a:t>
                      </a:r>
                    </a:p>
                  </a:txBody>
                  <a:tcPr marT="45712" marB="45712"/>
                </a:tc>
                <a:tc>
                  <a:txBody>
                    <a:bodyPr/>
                    <a:lstStyle/>
                    <a:p>
                      <a:r>
                        <a:rPr lang="en-US" sz="1400" dirty="0"/>
                        <a:t>Steve Shellhammer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Secure LTFs: Additional Design Details </a:t>
                      </a:r>
                    </a:p>
                  </a:txBody>
                  <a:tcPr marT="45712" marB="45712"/>
                </a:tc>
                <a:tc>
                  <a:txBody>
                    <a:bodyPr/>
                    <a:lstStyle/>
                    <a:p>
                      <a:r>
                        <a:rPr lang="en-US" sz="1400" dirty="0"/>
                        <a:t>Technical</a:t>
                      </a:r>
                    </a:p>
                  </a:txBody>
                  <a:tcPr marT="45712" marB="45712"/>
                </a:tc>
                <a:extLst>
                  <a:ext uri="{0D108BD9-81ED-4DB2-BD59-A6C34878D82A}">
                    <a16:rowId xmlns:a16="http://schemas.microsoft.com/office/drawing/2014/main" val="1890855876"/>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2201078079"/>
                  </a:ext>
                </a:extLst>
              </a:tr>
            </a:tbl>
          </a:graphicData>
        </a:graphic>
      </p:graphicFrame>
    </p:spTree>
    <p:extLst>
      <p:ext uri="{BB962C8B-B14F-4D97-AF65-F5344CB8AC3E}">
        <p14:creationId xmlns:p14="http://schemas.microsoft.com/office/powerpoint/2010/main" val="342771890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4FE96-3E82-4B68-95BF-27DDD40E5558}"/>
              </a:ext>
            </a:extLst>
          </p:cNvPr>
          <p:cNvSpPr>
            <a:spLocks noGrp="1"/>
          </p:cNvSpPr>
          <p:nvPr>
            <p:ph type="title"/>
          </p:nvPr>
        </p:nvSpPr>
        <p:spPr>
          <a:xfrm>
            <a:off x="914401" y="685801"/>
            <a:ext cx="10361084" cy="619247"/>
          </a:xfrm>
        </p:spPr>
        <p:txBody>
          <a:bodyPr/>
          <a:lstStyle/>
          <a:p>
            <a:r>
              <a:rPr lang="en-US" dirty="0"/>
              <a:t>Scheduled telecon</a:t>
            </a:r>
          </a:p>
        </p:txBody>
      </p:sp>
      <p:sp>
        <p:nvSpPr>
          <p:cNvPr id="4" name="Slide Number Placeholder 3">
            <a:extLst>
              <a:ext uri="{FF2B5EF4-FFF2-40B4-BE49-F238E27FC236}">
                <a16:creationId xmlns:a16="http://schemas.microsoft.com/office/drawing/2014/main" id="{FCD878C6-E066-4855-BC15-B1C138CAD1E8}"/>
              </a:ext>
            </a:extLst>
          </p:cNvPr>
          <p:cNvSpPr>
            <a:spLocks noGrp="1"/>
          </p:cNvSpPr>
          <p:nvPr>
            <p:ph type="sldNum" idx="12"/>
          </p:nvPr>
        </p:nvSpPr>
        <p:spPr/>
        <p:txBody>
          <a:bodyPr/>
          <a:lstStyle/>
          <a:p>
            <a:r>
              <a:rPr lang="en-GB"/>
              <a:t>Slide </a:t>
            </a:r>
            <a:fld id="{440F5867-744E-4AA6-B0ED-4C44D2DFBB7B}" type="slidenum">
              <a:rPr lang="en-GB" smtClean="0"/>
              <a:pPr/>
              <a:t>87</a:t>
            </a:fld>
            <a:endParaRPr lang="en-GB" dirty="0"/>
          </a:p>
        </p:txBody>
      </p:sp>
      <p:sp>
        <p:nvSpPr>
          <p:cNvPr id="5" name="Footer Placeholder 4">
            <a:extLst>
              <a:ext uri="{FF2B5EF4-FFF2-40B4-BE49-F238E27FC236}">
                <a16:creationId xmlns:a16="http://schemas.microsoft.com/office/drawing/2014/main" id="{4B66CCA2-8619-4A7A-BA88-42EB0607373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B7FE87A-D562-4746-AAC0-6F5A22FD3043}"/>
              </a:ext>
            </a:extLst>
          </p:cNvPr>
          <p:cNvSpPr>
            <a:spLocks noGrp="1"/>
          </p:cNvSpPr>
          <p:nvPr>
            <p:ph type="dt" idx="15"/>
          </p:nvPr>
        </p:nvSpPr>
        <p:spPr/>
        <p:txBody>
          <a:bodyPr/>
          <a:lstStyle/>
          <a:p>
            <a:r>
              <a:rPr lang="en-US"/>
              <a:t>Jan. 2021</a:t>
            </a:r>
            <a:endParaRPr lang="en-GB" dirty="0"/>
          </a:p>
        </p:txBody>
      </p:sp>
      <p:sp>
        <p:nvSpPr>
          <p:cNvPr id="7" name="Content Placeholder 2">
            <a:extLst>
              <a:ext uri="{FF2B5EF4-FFF2-40B4-BE49-F238E27FC236}">
                <a16:creationId xmlns:a16="http://schemas.microsoft.com/office/drawing/2014/main" id="{80111053-A198-4622-8897-0EC404E1E768}"/>
              </a:ext>
            </a:extLst>
          </p:cNvPr>
          <p:cNvSpPr txBox="1">
            <a:spLocks/>
          </p:cNvSpPr>
          <p:nvPr/>
        </p:nvSpPr>
        <p:spPr bwMode="auto">
          <a:xfrm>
            <a:off x="929217" y="1628800"/>
            <a:ext cx="11014247" cy="4522862"/>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endParaRPr lang="en-US" altLang="en-US" sz="1600" b="0" kern="0" baseline="30000" dirty="0"/>
          </a:p>
          <a:p>
            <a:pPr marL="285750" indent="-285750">
              <a:buFont typeface="Arial" panose="020B0604020202020204" pitchFamily="34" charset="0"/>
              <a:buChar char="•"/>
            </a:pPr>
            <a:r>
              <a:rPr lang="en-US" altLang="en-US" sz="1600" b="0" kern="0" dirty="0"/>
              <a:t>Dec. 9</a:t>
            </a:r>
            <a:r>
              <a:rPr lang="en-US" altLang="en-US" sz="1600" b="0" kern="0" baseline="30000" dirty="0"/>
              <a:t>th</a:t>
            </a:r>
            <a:r>
              <a:rPr lang="en-US" altLang="en-US" sz="1600" b="0" kern="0" dirty="0"/>
              <a:t> 	 (Wed.),  	13:00 ET – 15:00 ET</a:t>
            </a:r>
            <a:r>
              <a:rPr lang="en-US" altLang="en-US" sz="1600" b="0" kern="0" baseline="30000" dirty="0"/>
              <a:t> +</a:t>
            </a:r>
            <a:endParaRPr lang="en-US" altLang="en-US" sz="1600" b="0" kern="0" dirty="0"/>
          </a:p>
          <a:p>
            <a:pPr marL="285750" indent="-285750">
              <a:buFont typeface="Arial" panose="020B0604020202020204" pitchFamily="34" charset="0"/>
              <a:buChar char="•"/>
            </a:pPr>
            <a:r>
              <a:rPr lang="en-US" altLang="en-US" sz="1600" b="0" kern="0" dirty="0"/>
              <a:t>Dec. 16</a:t>
            </a:r>
            <a:r>
              <a:rPr lang="en-US" altLang="en-US" sz="1600" b="0" kern="0" baseline="30000" dirty="0"/>
              <a:t>th</a:t>
            </a:r>
            <a:r>
              <a:rPr lang="en-US" altLang="en-US" sz="1600" b="0" kern="0" dirty="0"/>
              <a:t> 	 (Wed.),  	13:00 ET – 15:00 ET</a:t>
            </a:r>
            <a:r>
              <a:rPr lang="en-US" altLang="en-US" sz="1600" b="0" kern="0" baseline="30000" dirty="0"/>
              <a:t> +</a:t>
            </a:r>
          </a:p>
          <a:p>
            <a:pPr marL="285750" indent="-285750">
              <a:buFont typeface="Arial" panose="020B0604020202020204" pitchFamily="34" charset="0"/>
              <a:buChar char="•"/>
            </a:pPr>
            <a:r>
              <a:rPr lang="en-US" altLang="en-US" sz="1600" b="0" kern="0" dirty="0"/>
              <a:t>Jan. 6</a:t>
            </a:r>
            <a:r>
              <a:rPr lang="en-US" altLang="en-US" sz="1600" b="0" kern="0" baseline="30000" dirty="0"/>
              <a:t>th</a:t>
            </a:r>
            <a:r>
              <a:rPr lang="en-US" altLang="en-US" sz="1600" b="0" kern="0" dirty="0"/>
              <a:t> 	 (Wed.),  	13:00 ET – 15:00 ET</a:t>
            </a:r>
            <a:r>
              <a:rPr lang="en-US" altLang="en-US" sz="1600" b="0" kern="0" baseline="30000" dirty="0"/>
              <a:t> +</a:t>
            </a:r>
          </a:p>
          <a:p>
            <a:pPr marL="0" indent="0"/>
            <a:endParaRPr lang="en-US" altLang="en-US" sz="1600" b="0" kern="0" dirty="0"/>
          </a:p>
          <a:p>
            <a:pPr marL="0" indent="0"/>
            <a:r>
              <a:rPr lang="en-US" altLang="en-US" sz="1600" b="0" kern="0" baseline="30000" dirty="0"/>
              <a:t>+ </a:t>
            </a:r>
            <a:r>
              <a:rPr lang="en-US" altLang="en-US" sz="1600" b="0" kern="0" dirty="0"/>
              <a:t>- newly announced, telecons will be 2hr long.</a:t>
            </a:r>
          </a:p>
          <a:p>
            <a:pPr marL="0" indent="0"/>
            <a:endParaRPr lang="en-US" altLang="en-US" sz="1600" b="0" kern="0" dirty="0"/>
          </a:p>
        </p:txBody>
      </p:sp>
    </p:spTree>
    <p:extLst>
      <p:ext uri="{BB962C8B-B14F-4D97-AF65-F5344CB8AC3E}">
        <p14:creationId xmlns:p14="http://schemas.microsoft.com/office/powerpoint/2010/main" val="312332391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19217597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251243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14401" y="1751015"/>
            <a:ext cx="10361084" cy="4343400"/>
          </a:xfrm>
        </p:spPr>
        <p:txBody>
          <a:bodyPr/>
          <a:lstStyle/>
          <a:p>
            <a:pPr lvl="0"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lvl="0" algn="ctr" defTabSz="914400" eaLnBrk="0" hangingPunct="0">
              <a:lnSpc>
                <a:spcPct val="80000"/>
              </a:lnSpc>
              <a:spcBef>
                <a:spcPct val="20000"/>
              </a:spcBef>
              <a:buClr>
                <a:srgbClr val="CC3300"/>
              </a:buClr>
              <a:buSzPct val="50000"/>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lvl="0" algn="ctr" defTabSz="914400" eaLnBrk="0" hangingPunct="0">
              <a:lnSpc>
                <a:spcPct val="80000"/>
              </a:lnSpc>
              <a:spcBef>
                <a:spcPct val="20000"/>
              </a:spcBef>
              <a:buClr>
                <a:srgbClr val="CC3300"/>
              </a:buClr>
              <a:buSzPct val="50000"/>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a:t>
            </a:r>
            <a:r>
              <a:rPr lang="en-US" altLang="en-US" sz="1400" dirty="0">
                <a:latin typeface="Calibri" panose="020F0502020204030204" pitchFamily="34" charset="0"/>
                <a:cs typeface="Calibri" panose="020F0502020204030204" pitchFamily="34" charset="0"/>
                <a:hlinkClick r:id="rId2"/>
              </a:rPr>
              <a:t>http://standards.ieee.org/develop/policies/antitrust.pdf</a:t>
            </a:r>
            <a:r>
              <a:rPr lang="en-US" altLang="en-US" sz="1400" dirty="0">
                <a:latin typeface="Calibri" panose="020F0502020204030204" pitchFamily="34" charset="0"/>
                <a:cs typeface="Calibri" panose="020F0502020204030204" pitchFamily="34" charset="0"/>
              </a:rPr>
              <a:t> </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
        <p:nvSpPr>
          <p:cNvPr id="7" name="Text Box 7">
            <a:extLst>
              <a:ext uri="{FF2B5EF4-FFF2-40B4-BE49-F238E27FC236}">
                <a16:creationId xmlns:a16="http://schemas.microsoft.com/office/drawing/2014/main" id="{6EE376DF-B823-47B7-9BF4-6E97CA5FB19A}"/>
              </a:ext>
            </a:extLst>
          </p:cNvPr>
          <p:cNvSpPr txBox="1">
            <a:spLocks noChangeArrowheads="1"/>
          </p:cNvSpPr>
          <p:nvPr/>
        </p:nvSpPr>
        <p:spPr bwMode="auto">
          <a:xfrm>
            <a:off x="10704512" y="6084121"/>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64938007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slot - Dec. 9</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altLang="en-US" sz="1600" b="0" dirty="0"/>
              <a:t>Review agenda (5 min).</a:t>
            </a:r>
          </a:p>
          <a:p>
            <a:pPr algn="just">
              <a:spcBef>
                <a:spcPct val="20000"/>
              </a:spcBef>
              <a:buFontTx/>
              <a:buChar char="•"/>
            </a:pPr>
            <a:r>
              <a:rPr lang="en-US" altLang="en-US" sz="1600" b="0" dirty="0"/>
              <a:t>Review submissions:</a:t>
            </a:r>
          </a:p>
          <a:p>
            <a:pPr lvl="1" algn="just">
              <a:spcBef>
                <a:spcPct val="20000"/>
              </a:spcBef>
              <a:buFontTx/>
              <a:buChar char="•"/>
            </a:pPr>
            <a:r>
              <a:rPr lang="en-US" sz="1400" dirty="0"/>
              <a:t>11-20-1863 - Secure LTFs: Additional Design Details (Steve Shellhammer) – 1:15 (any discussion)</a:t>
            </a:r>
          </a:p>
          <a:p>
            <a:pPr lvl="1" algn="just">
              <a:spcBef>
                <a:spcPct val="20000"/>
              </a:spcBef>
              <a:buFontTx/>
              <a:buChar char="•"/>
            </a:pPr>
            <a:r>
              <a:rPr lang="en-US" sz="1400" dirty="0"/>
              <a:t>11-20-1951- Discussion Frequency and Time Domain Attack -  as time permits.</a:t>
            </a:r>
            <a:endParaRPr lang="en-US" sz="1400" b="0" dirty="0"/>
          </a:p>
          <a:p>
            <a:pPr algn="just">
              <a:spcBef>
                <a:spcPct val="20000"/>
              </a:spcBef>
              <a:buFontTx/>
              <a:buChar char="•"/>
            </a:pPr>
            <a:r>
              <a:rPr lang="en-US" sz="1600" b="0" dirty="0"/>
              <a:t>Review Submission Pipeline – 2min</a:t>
            </a:r>
          </a:p>
          <a:p>
            <a:pPr algn="just">
              <a:spcBef>
                <a:spcPct val="20000"/>
              </a:spcBef>
              <a:buFontTx/>
              <a:buChar char="•"/>
            </a:pPr>
            <a:r>
              <a:rPr lang="en-US" sz="1600" b="0" dirty="0"/>
              <a:t>Telecons reminder– 3min</a:t>
            </a:r>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93172542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E436D-0D7A-44A6-9EB6-88A450981B61}"/>
              </a:ext>
            </a:extLst>
          </p:cNvPr>
          <p:cNvSpPr>
            <a:spLocks noGrp="1"/>
          </p:cNvSpPr>
          <p:nvPr>
            <p:ph type="title"/>
          </p:nvPr>
        </p:nvSpPr>
        <p:spPr/>
        <p:txBody>
          <a:bodyPr/>
          <a:lstStyle/>
          <a:p>
            <a:r>
              <a:rPr lang="en-US" dirty="0"/>
              <a:t>11-20-1863</a:t>
            </a:r>
          </a:p>
        </p:txBody>
      </p:sp>
      <p:sp>
        <p:nvSpPr>
          <p:cNvPr id="3" name="Content Placeholder 2">
            <a:extLst>
              <a:ext uri="{FF2B5EF4-FFF2-40B4-BE49-F238E27FC236}">
                <a16:creationId xmlns:a16="http://schemas.microsoft.com/office/drawing/2014/main" id="{17C2E671-090C-46C1-B40C-28079F000C7E}"/>
              </a:ext>
            </a:extLst>
          </p:cNvPr>
          <p:cNvSpPr>
            <a:spLocks noGrp="1"/>
          </p:cNvSpPr>
          <p:nvPr>
            <p:ph idx="1"/>
          </p:nvPr>
        </p:nvSpPr>
        <p:spPr/>
        <p:txBody>
          <a:bodyPr/>
          <a:lstStyle/>
          <a:p>
            <a:r>
              <a:rPr lang="en-US" dirty="0"/>
              <a:t>Do you agree to the SP of slide 25 of 11-20-1863r0</a:t>
            </a:r>
          </a:p>
          <a:p>
            <a:r>
              <a:rPr lang="en-US" dirty="0"/>
              <a:t>Results (Y/N/A): 67/28/4</a:t>
            </a:r>
          </a:p>
          <a:p>
            <a:endParaRPr lang="en-US" dirty="0"/>
          </a:p>
        </p:txBody>
      </p:sp>
      <p:sp>
        <p:nvSpPr>
          <p:cNvPr id="4" name="Slide Number Placeholder 3">
            <a:extLst>
              <a:ext uri="{FF2B5EF4-FFF2-40B4-BE49-F238E27FC236}">
                <a16:creationId xmlns:a16="http://schemas.microsoft.com/office/drawing/2014/main" id="{9971AD16-83F0-42A3-95E7-ACD760869A7B}"/>
              </a:ext>
            </a:extLst>
          </p:cNvPr>
          <p:cNvSpPr>
            <a:spLocks noGrp="1"/>
          </p:cNvSpPr>
          <p:nvPr>
            <p:ph type="sldNum" idx="12"/>
          </p:nvPr>
        </p:nvSpPr>
        <p:spPr/>
        <p:txBody>
          <a:bodyPr/>
          <a:lstStyle/>
          <a:p>
            <a:r>
              <a:rPr lang="en-GB"/>
              <a:t>Slide </a:t>
            </a:r>
            <a:fld id="{440F5867-744E-4AA6-B0ED-4C44D2DFBB7B}" type="slidenum">
              <a:rPr lang="en-GB" smtClean="0"/>
              <a:pPr/>
              <a:t>91</a:t>
            </a:fld>
            <a:endParaRPr lang="en-GB" dirty="0"/>
          </a:p>
        </p:txBody>
      </p:sp>
      <p:sp>
        <p:nvSpPr>
          <p:cNvPr id="5" name="Footer Placeholder 4">
            <a:extLst>
              <a:ext uri="{FF2B5EF4-FFF2-40B4-BE49-F238E27FC236}">
                <a16:creationId xmlns:a16="http://schemas.microsoft.com/office/drawing/2014/main" id="{CFC1B137-AA0A-4F0A-8FCB-AE0F210C5BE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B796E0A-96A0-4F5B-B5ED-ADFCF0650876}"/>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88756025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C6B59-B304-49B6-B76C-D2D25F075D49}"/>
              </a:ext>
            </a:extLst>
          </p:cNvPr>
          <p:cNvSpPr>
            <a:spLocks noGrp="1"/>
          </p:cNvSpPr>
          <p:nvPr>
            <p:ph type="title"/>
          </p:nvPr>
        </p:nvSpPr>
        <p:spPr>
          <a:xfrm>
            <a:off x="2220912" y="629048"/>
            <a:ext cx="7770814" cy="422273"/>
          </a:xfrm>
        </p:spPr>
        <p:txBody>
          <a:bodyPr/>
          <a:lstStyle/>
          <a:p>
            <a:r>
              <a:rPr lang="en-US" sz="3000" dirty="0"/>
              <a:t>Straw Poll</a:t>
            </a:r>
          </a:p>
        </p:txBody>
      </p:sp>
      <p:sp>
        <p:nvSpPr>
          <p:cNvPr id="3" name="Content Placeholder 2">
            <a:extLst>
              <a:ext uri="{FF2B5EF4-FFF2-40B4-BE49-F238E27FC236}">
                <a16:creationId xmlns:a16="http://schemas.microsoft.com/office/drawing/2014/main" id="{629D0EEC-71DC-4527-BAF9-739039828760}"/>
              </a:ext>
            </a:extLst>
          </p:cNvPr>
          <p:cNvSpPr>
            <a:spLocks noGrp="1"/>
          </p:cNvSpPr>
          <p:nvPr>
            <p:ph idx="1"/>
          </p:nvPr>
        </p:nvSpPr>
        <p:spPr>
          <a:xfrm>
            <a:off x="1738313" y="1051321"/>
            <a:ext cx="8429625" cy="5177631"/>
          </a:xfrm>
        </p:spPr>
        <p:txBody>
          <a:bodyPr/>
          <a:lstStyle/>
          <a:p>
            <a:r>
              <a:rPr lang="en-US" sz="1875" dirty="0"/>
              <a:t>Do you agree to replace the existing 802.11az secure LTF design parameters with the following changes</a:t>
            </a:r>
          </a:p>
          <a:p>
            <a:pPr lvl="1"/>
            <a:r>
              <a:rPr lang="en-US" sz="1875" dirty="0"/>
              <a:t>Using secure pseudo random TBD OFDM modulation scheme which is chosen from 64QAM, 64QAM+4PSK or 256QAM. </a:t>
            </a:r>
          </a:p>
          <a:p>
            <a:pPr lvl="2"/>
            <a:r>
              <a:rPr lang="en-US" sz="1688" b="1" dirty="0"/>
              <a:t>Security LTF value is pseudo randomized per tone and per OFDM symbol and is the same across all streams</a:t>
            </a:r>
          </a:p>
          <a:p>
            <a:pPr lvl="1"/>
            <a:r>
              <a:rPr lang="en-US" sz="1875" dirty="0"/>
              <a:t>Using AES-128 Counter (CTR) Mode as a pseudo random bit generator for the sounding NDP sequence</a:t>
            </a:r>
          </a:p>
          <a:p>
            <a:pPr lvl="2"/>
            <a:r>
              <a:rPr lang="en-US" sz="1688" b="1" dirty="0"/>
              <a:t>A 256-bit sequence from KDF is used to initialize AES128-CTR by using the first 128 bits as the Key and second 128 bits as IV, at the beginning of the NDP</a:t>
            </a:r>
          </a:p>
          <a:p>
            <a:pPr lvl="1"/>
            <a:r>
              <a:rPr lang="en-US" sz="1875" dirty="0"/>
              <a:t>Using per-stream phase rotation which is updated every secure LTF Repetition</a:t>
            </a:r>
          </a:p>
          <a:p>
            <a:pPr lvl="2"/>
            <a:r>
              <a:rPr lang="en-US" sz="1688" b="1" dirty="0"/>
              <a:t>Per-stream phase rotation angles are the same for all the tones and all the LTFs in one repetition </a:t>
            </a:r>
          </a:p>
          <a:p>
            <a:pPr lvl="2"/>
            <a:r>
              <a:rPr lang="en-US" sz="1688" b="1" dirty="0"/>
              <a:t>Pseudo random phase rotation is generated at the beginning of the NDP using bits from the AES-128 Counter Mode</a:t>
            </a:r>
          </a:p>
          <a:p>
            <a:pPr lvl="2"/>
            <a:r>
              <a:rPr lang="en-US" sz="1688" b="1" dirty="0"/>
              <a:t>An additional deterministic per-stream phase rotation is applied in each Repetition</a:t>
            </a:r>
          </a:p>
          <a:p>
            <a:endParaRPr lang="en-US" sz="1875" dirty="0"/>
          </a:p>
        </p:txBody>
      </p:sp>
      <p:sp>
        <p:nvSpPr>
          <p:cNvPr id="4" name="Slide Number Placeholder 3">
            <a:extLst>
              <a:ext uri="{FF2B5EF4-FFF2-40B4-BE49-F238E27FC236}">
                <a16:creationId xmlns:a16="http://schemas.microsoft.com/office/drawing/2014/main" id="{8FC97C69-A064-4419-BD01-DDFDFCA3D5B6}"/>
              </a:ext>
            </a:extLst>
          </p:cNvPr>
          <p:cNvSpPr>
            <a:spLocks noGrp="1"/>
          </p:cNvSpPr>
          <p:nvPr>
            <p:ph type="sldNum" idx="12"/>
          </p:nvPr>
        </p:nvSpPr>
        <p:spPr/>
        <p:txBody>
          <a:bodyPr/>
          <a:lstStyle/>
          <a:p>
            <a:r>
              <a:rPr lang="en-GB" dirty="0"/>
              <a:t>Slide </a:t>
            </a:r>
            <a:fld id="{440F5867-744E-4AA6-B0ED-4C44D2DFBB7B}" type="slidenum">
              <a:rPr lang="en-GB" smtClean="0"/>
              <a:pPr/>
              <a:t>92</a:t>
            </a:fld>
            <a:endParaRPr lang="en-GB" dirty="0"/>
          </a:p>
        </p:txBody>
      </p:sp>
      <p:sp>
        <p:nvSpPr>
          <p:cNvPr id="5" name="Footer Placeholder 4">
            <a:extLst>
              <a:ext uri="{FF2B5EF4-FFF2-40B4-BE49-F238E27FC236}">
                <a16:creationId xmlns:a16="http://schemas.microsoft.com/office/drawing/2014/main" id="{8D79D6D7-3CCB-4D79-830E-39E768EA86BE}"/>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DB2B1E14-F199-472B-AD0B-A5F5F7C6CA97}"/>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6911401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E436D-0D7A-44A6-9EB6-88A450981B61}"/>
              </a:ext>
            </a:extLst>
          </p:cNvPr>
          <p:cNvSpPr>
            <a:spLocks noGrp="1"/>
          </p:cNvSpPr>
          <p:nvPr>
            <p:ph type="title"/>
          </p:nvPr>
        </p:nvSpPr>
        <p:spPr/>
        <p:txBody>
          <a:bodyPr/>
          <a:lstStyle/>
          <a:p>
            <a:r>
              <a:rPr lang="en-US" dirty="0"/>
              <a:t>11-20-1863</a:t>
            </a:r>
          </a:p>
        </p:txBody>
      </p:sp>
      <p:sp>
        <p:nvSpPr>
          <p:cNvPr id="3" name="Content Placeholder 2">
            <a:extLst>
              <a:ext uri="{FF2B5EF4-FFF2-40B4-BE49-F238E27FC236}">
                <a16:creationId xmlns:a16="http://schemas.microsoft.com/office/drawing/2014/main" id="{17C2E671-090C-46C1-B40C-28079F000C7E}"/>
              </a:ext>
            </a:extLst>
          </p:cNvPr>
          <p:cNvSpPr>
            <a:spLocks noGrp="1"/>
          </p:cNvSpPr>
          <p:nvPr>
            <p:ph idx="1"/>
          </p:nvPr>
        </p:nvSpPr>
        <p:spPr/>
        <p:txBody>
          <a:bodyPr/>
          <a:lstStyle/>
          <a:p>
            <a:r>
              <a:rPr lang="en-US" dirty="0"/>
              <a:t>Do you agree to the SP of slide 93 of 11-20-1570r17</a:t>
            </a:r>
          </a:p>
          <a:p>
            <a:r>
              <a:rPr lang="en-US" dirty="0"/>
              <a:t>Results (Y/N/A): 63/28/2</a:t>
            </a:r>
          </a:p>
          <a:p>
            <a:endParaRPr lang="en-US" dirty="0"/>
          </a:p>
          <a:p>
            <a:endParaRPr lang="en-US" dirty="0"/>
          </a:p>
        </p:txBody>
      </p:sp>
      <p:sp>
        <p:nvSpPr>
          <p:cNvPr id="4" name="Slide Number Placeholder 3">
            <a:extLst>
              <a:ext uri="{FF2B5EF4-FFF2-40B4-BE49-F238E27FC236}">
                <a16:creationId xmlns:a16="http://schemas.microsoft.com/office/drawing/2014/main" id="{9971AD16-83F0-42A3-95E7-ACD760869A7B}"/>
              </a:ext>
            </a:extLst>
          </p:cNvPr>
          <p:cNvSpPr>
            <a:spLocks noGrp="1"/>
          </p:cNvSpPr>
          <p:nvPr>
            <p:ph type="sldNum" idx="12"/>
          </p:nvPr>
        </p:nvSpPr>
        <p:spPr/>
        <p:txBody>
          <a:bodyPr/>
          <a:lstStyle/>
          <a:p>
            <a:r>
              <a:rPr lang="en-GB"/>
              <a:t>Slide </a:t>
            </a:r>
            <a:fld id="{440F5867-744E-4AA6-B0ED-4C44D2DFBB7B}" type="slidenum">
              <a:rPr lang="en-GB" smtClean="0"/>
              <a:pPr/>
              <a:t>93</a:t>
            </a:fld>
            <a:endParaRPr lang="en-GB" dirty="0"/>
          </a:p>
        </p:txBody>
      </p:sp>
      <p:sp>
        <p:nvSpPr>
          <p:cNvPr id="5" name="Footer Placeholder 4">
            <a:extLst>
              <a:ext uri="{FF2B5EF4-FFF2-40B4-BE49-F238E27FC236}">
                <a16:creationId xmlns:a16="http://schemas.microsoft.com/office/drawing/2014/main" id="{CFC1B137-AA0A-4F0A-8FCB-AE0F210C5BE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B796E0A-96A0-4F5B-B5ED-ADFCF0650876}"/>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38212007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A48E-237D-4C92-AA0D-1DE883DF136E}"/>
              </a:ext>
            </a:extLst>
          </p:cNvPr>
          <p:cNvSpPr>
            <a:spLocks noGrp="1"/>
          </p:cNvSpPr>
          <p:nvPr>
            <p:ph type="title"/>
          </p:nvPr>
        </p:nvSpPr>
        <p:spPr/>
        <p:txBody>
          <a:bodyPr/>
          <a:lstStyle/>
          <a:p>
            <a:r>
              <a:rPr lang="en-US" dirty="0"/>
              <a:t>11-20-1863</a:t>
            </a:r>
          </a:p>
        </p:txBody>
      </p:sp>
      <p:sp>
        <p:nvSpPr>
          <p:cNvPr id="3" name="Content Placeholder 2">
            <a:extLst>
              <a:ext uri="{FF2B5EF4-FFF2-40B4-BE49-F238E27FC236}">
                <a16:creationId xmlns:a16="http://schemas.microsoft.com/office/drawing/2014/main" id="{C621D665-9EF7-4964-826D-2FD23DD2D8EA}"/>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1C0D4B56-A49B-43BE-BC90-EC024F17024C}"/>
              </a:ext>
            </a:extLst>
          </p:cNvPr>
          <p:cNvSpPr>
            <a:spLocks noGrp="1"/>
          </p:cNvSpPr>
          <p:nvPr>
            <p:ph type="sldNum" idx="12"/>
          </p:nvPr>
        </p:nvSpPr>
        <p:spPr/>
        <p:txBody>
          <a:bodyPr/>
          <a:lstStyle/>
          <a:p>
            <a:r>
              <a:rPr lang="en-GB"/>
              <a:t>Slide </a:t>
            </a:r>
            <a:fld id="{440F5867-744E-4AA6-B0ED-4C44D2DFBB7B}" type="slidenum">
              <a:rPr lang="en-GB" smtClean="0"/>
              <a:pPr/>
              <a:t>94</a:t>
            </a:fld>
            <a:endParaRPr lang="en-GB" dirty="0"/>
          </a:p>
        </p:txBody>
      </p:sp>
      <p:sp>
        <p:nvSpPr>
          <p:cNvPr id="5" name="Footer Placeholder 4">
            <a:extLst>
              <a:ext uri="{FF2B5EF4-FFF2-40B4-BE49-F238E27FC236}">
                <a16:creationId xmlns:a16="http://schemas.microsoft.com/office/drawing/2014/main" id="{F20238AF-05B7-44B5-97E7-2A8778C12D6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F2E648A-1C5F-4D4C-85B9-27B441FD5531}"/>
              </a:ext>
            </a:extLst>
          </p:cNvPr>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243381307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19F3-0603-4753-855D-603ADC444BA4}"/>
              </a:ext>
            </a:extLst>
          </p:cNvPr>
          <p:cNvSpPr>
            <a:spLocks noGrp="1"/>
          </p:cNvSpPr>
          <p:nvPr>
            <p:ph type="title"/>
          </p:nvPr>
        </p:nvSpPr>
        <p:spPr/>
        <p:txBody>
          <a:bodyPr/>
          <a:lstStyle/>
          <a:p>
            <a:r>
              <a:rPr lang="en-US" dirty="0"/>
              <a:t>Submission pipeline</a:t>
            </a:r>
          </a:p>
        </p:txBody>
      </p:sp>
      <p:sp>
        <p:nvSpPr>
          <p:cNvPr id="4" name="Slide Number Placeholder 3">
            <a:extLst>
              <a:ext uri="{FF2B5EF4-FFF2-40B4-BE49-F238E27FC236}">
                <a16:creationId xmlns:a16="http://schemas.microsoft.com/office/drawing/2014/main" id="{773B6F0F-11AC-47E2-BB63-2ADAC95D7919}"/>
              </a:ext>
            </a:extLst>
          </p:cNvPr>
          <p:cNvSpPr>
            <a:spLocks noGrp="1"/>
          </p:cNvSpPr>
          <p:nvPr>
            <p:ph type="sldNum" idx="12"/>
          </p:nvPr>
        </p:nvSpPr>
        <p:spPr/>
        <p:txBody>
          <a:bodyPr/>
          <a:lstStyle/>
          <a:p>
            <a:r>
              <a:rPr lang="en-GB"/>
              <a:t>Slide </a:t>
            </a:r>
            <a:fld id="{440F5867-744E-4AA6-B0ED-4C44D2DFBB7B}" type="slidenum">
              <a:rPr lang="en-GB" smtClean="0"/>
              <a:pPr/>
              <a:t>95</a:t>
            </a:fld>
            <a:endParaRPr lang="en-GB" dirty="0"/>
          </a:p>
        </p:txBody>
      </p:sp>
      <p:sp>
        <p:nvSpPr>
          <p:cNvPr id="5" name="Footer Placeholder 4">
            <a:extLst>
              <a:ext uri="{FF2B5EF4-FFF2-40B4-BE49-F238E27FC236}">
                <a16:creationId xmlns:a16="http://schemas.microsoft.com/office/drawing/2014/main" id="{712F923E-5EEB-4B0A-8C9A-C88945BEE8D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825FFDC-4667-4FE5-BAE3-44874175FC1C}"/>
              </a:ext>
            </a:extLst>
          </p:cNvPr>
          <p:cNvSpPr>
            <a:spLocks noGrp="1"/>
          </p:cNvSpPr>
          <p:nvPr>
            <p:ph type="dt" idx="15"/>
          </p:nvPr>
        </p:nvSpPr>
        <p:spPr/>
        <p:txBody>
          <a:bodyPr/>
          <a:lstStyle/>
          <a:p>
            <a:r>
              <a:rPr lang="en-US"/>
              <a:t>Jan. 2021</a:t>
            </a:r>
            <a:endParaRPr lang="en-GB" dirty="0"/>
          </a:p>
        </p:txBody>
      </p:sp>
      <p:graphicFrame>
        <p:nvGraphicFramePr>
          <p:cNvPr id="7" name="Content Placeholder 6">
            <a:extLst>
              <a:ext uri="{FF2B5EF4-FFF2-40B4-BE49-F238E27FC236}">
                <a16:creationId xmlns:a16="http://schemas.microsoft.com/office/drawing/2014/main" id="{FDE9F0CE-36C0-4C10-988C-F939D3B827FB}"/>
              </a:ext>
            </a:extLst>
          </p:cNvPr>
          <p:cNvGraphicFramePr>
            <a:graphicFrameLocks/>
          </p:cNvGraphicFramePr>
          <p:nvPr>
            <p:extLst>
              <p:ext uri="{D42A27DB-BD31-4B8C-83A1-F6EECF244321}">
                <p14:modId xmlns:p14="http://schemas.microsoft.com/office/powerpoint/2010/main" val="2464450709"/>
              </p:ext>
            </p:extLst>
          </p:nvPr>
        </p:nvGraphicFramePr>
        <p:xfrm>
          <a:off x="442315" y="1628800"/>
          <a:ext cx="11305256" cy="640048"/>
        </p:xfrm>
        <a:graphic>
          <a:graphicData uri="http://schemas.openxmlformats.org/drawingml/2006/table">
            <a:tbl>
              <a:tblPr firstRow="1" bandRow="1">
                <a:tableStyleId>{21E4AEA4-8DFA-4A89-87EB-49C32662AFE0}</a:tableStyleId>
              </a:tblPr>
              <a:tblGrid>
                <a:gridCol w="1319768">
                  <a:extLst>
                    <a:ext uri="{9D8B030D-6E8A-4147-A177-3AD203B41FA5}">
                      <a16:colId xmlns:a16="http://schemas.microsoft.com/office/drawing/2014/main" val="20000"/>
                    </a:ext>
                  </a:extLst>
                </a:gridCol>
                <a:gridCol w="2023389">
                  <a:extLst>
                    <a:ext uri="{9D8B030D-6E8A-4147-A177-3AD203B41FA5}">
                      <a16:colId xmlns:a16="http://schemas.microsoft.com/office/drawing/2014/main" val="20001"/>
                    </a:ext>
                  </a:extLst>
                </a:gridCol>
                <a:gridCol w="5225795">
                  <a:extLst>
                    <a:ext uri="{9D8B030D-6E8A-4147-A177-3AD203B41FA5}">
                      <a16:colId xmlns:a16="http://schemas.microsoft.com/office/drawing/2014/main" val="20002"/>
                    </a:ext>
                  </a:extLst>
                </a:gridCol>
                <a:gridCol w="2736304">
                  <a:extLst>
                    <a:ext uri="{9D8B030D-6E8A-4147-A177-3AD203B41FA5}">
                      <a16:colId xmlns:a16="http://schemas.microsoft.com/office/drawing/2014/main" val="20003"/>
                    </a:ext>
                  </a:extLst>
                </a:gridCol>
              </a:tblGrid>
              <a:tr h="279755">
                <a:tc>
                  <a:txBody>
                    <a:bodyPr/>
                    <a:lstStyle/>
                    <a:p>
                      <a:pPr algn="ctr"/>
                      <a:r>
                        <a:rPr lang="en-US" sz="1600" strike="noStrike" dirty="0"/>
                        <a:t>DCN</a:t>
                      </a:r>
                    </a:p>
                  </a:txBody>
                  <a:tcPr marR="36000" marT="45712" marB="45712"/>
                </a:tc>
                <a:tc>
                  <a:txBody>
                    <a:bodyPr/>
                    <a:lstStyle/>
                    <a:p>
                      <a:pPr algn="ctr"/>
                      <a:r>
                        <a:rPr lang="en-US" sz="1600" strike="noStrike" dirty="0">
                          <a:solidFill>
                            <a:schemeClr val="bg1"/>
                          </a:solidFill>
                        </a:rPr>
                        <a:t>Presenter</a:t>
                      </a:r>
                    </a:p>
                  </a:txBody>
                  <a:tcPr marR="36000" marT="45712" marB="45712"/>
                </a:tc>
                <a:tc>
                  <a:txBody>
                    <a:bodyPr/>
                    <a:lstStyle/>
                    <a:p>
                      <a:pPr algn="ctr"/>
                      <a:r>
                        <a:rPr lang="en-US" sz="1600" strike="noStrike" kern="1200" dirty="0">
                          <a:solidFill>
                            <a:schemeClr val="bg1"/>
                          </a:solidFill>
                          <a:latin typeface="+mn-lt"/>
                          <a:ea typeface="+mn-ea"/>
                          <a:cs typeface="+mn-cs"/>
                        </a:rPr>
                        <a:t>Title</a:t>
                      </a:r>
                    </a:p>
                  </a:txBody>
                  <a:tcPr marR="36000" marT="45712" marB="45712"/>
                </a:tc>
                <a:tc>
                  <a:txBody>
                    <a:bodyPr/>
                    <a:lstStyle/>
                    <a:p>
                      <a:pPr algn="ctr"/>
                      <a:r>
                        <a:rPr lang="en-US" sz="1600" strike="noStrike" dirty="0">
                          <a:solidFill>
                            <a:schemeClr val="bg1"/>
                          </a:solidFill>
                        </a:rPr>
                        <a:t>Time</a:t>
                      </a:r>
                    </a:p>
                  </a:txBody>
                  <a:tcPr marR="36000" marT="45712" marB="45712"/>
                </a:tc>
                <a:extLst>
                  <a:ext uri="{0D108BD9-81ED-4DB2-BD59-A6C34878D82A}">
                    <a16:rowId xmlns:a16="http://schemas.microsoft.com/office/drawing/2014/main" val="10000"/>
                  </a:ext>
                </a:extLst>
              </a:tr>
              <a:tr h="0">
                <a:tc>
                  <a:txBody>
                    <a:bodyPr/>
                    <a:lstStyle/>
                    <a:p>
                      <a:r>
                        <a:rPr lang="en-US" sz="1400" dirty="0"/>
                        <a:t>11-20-1951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Discussion Frequency and Time Domain Attack</a:t>
                      </a:r>
                    </a:p>
                  </a:txBody>
                  <a:tcPr marT="45712" marB="45712"/>
                </a:tc>
                <a:tc>
                  <a:txBody>
                    <a:bodyPr/>
                    <a:lstStyle/>
                    <a:p>
                      <a:r>
                        <a:rPr lang="en-US" sz="1400" dirty="0"/>
                        <a:t>Technical</a:t>
                      </a:r>
                    </a:p>
                  </a:txBody>
                  <a:tcPr marT="45712" marB="45712"/>
                </a:tc>
                <a:extLst>
                  <a:ext uri="{0D108BD9-81ED-4DB2-BD59-A6C34878D82A}">
                    <a16:rowId xmlns:a16="http://schemas.microsoft.com/office/drawing/2014/main" val="2201078079"/>
                  </a:ext>
                </a:extLst>
              </a:tr>
            </a:tbl>
          </a:graphicData>
        </a:graphic>
      </p:graphicFrame>
    </p:spTree>
    <p:extLst>
      <p:ext uri="{BB962C8B-B14F-4D97-AF65-F5344CB8AC3E}">
        <p14:creationId xmlns:p14="http://schemas.microsoft.com/office/powerpoint/2010/main" val="425278299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4FE96-3E82-4B68-95BF-27DDD40E5558}"/>
              </a:ext>
            </a:extLst>
          </p:cNvPr>
          <p:cNvSpPr>
            <a:spLocks noGrp="1"/>
          </p:cNvSpPr>
          <p:nvPr>
            <p:ph type="title"/>
          </p:nvPr>
        </p:nvSpPr>
        <p:spPr>
          <a:xfrm>
            <a:off x="914401" y="685801"/>
            <a:ext cx="10361084" cy="619247"/>
          </a:xfrm>
        </p:spPr>
        <p:txBody>
          <a:bodyPr/>
          <a:lstStyle/>
          <a:p>
            <a:r>
              <a:rPr lang="en-US" dirty="0"/>
              <a:t>Scheduled telecon</a:t>
            </a:r>
          </a:p>
        </p:txBody>
      </p:sp>
      <p:sp>
        <p:nvSpPr>
          <p:cNvPr id="4" name="Slide Number Placeholder 3">
            <a:extLst>
              <a:ext uri="{FF2B5EF4-FFF2-40B4-BE49-F238E27FC236}">
                <a16:creationId xmlns:a16="http://schemas.microsoft.com/office/drawing/2014/main" id="{FCD878C6-E066-4855-BC15-B1C138CAD1E8}"/>
              </a:ext>
            </a:extLst>
          </p:cNvPr>
          <p:cNvSpPr>
            <a:spLocks noGrp="1"/>
          </p:cNvSpPr>
          <p:nvPr>
            <p:ph type="sldNum" idx="12"/>
          </p:nvPr>
        </p:nvSpPr>
        <p:spPr/>
        <p:txBody>
          <a:bodyPr/>
          <a:lstStyle/>
          <a:p>
            <a:r>
              <a:rPr lang="en-GB"/>
              <a:t>Slide </a:t>
            </a:r>
            <a:fld id="{440F5867-744E-4AA6-B0ED-4C44D2DFBB7B}" type="slidenum">
              <a:rPr lang="en-GB" smtClean="0"/>
              <a:pPr/>
              <a:t>96</a:t>
            </a:fld>
            <a:endParaRPr lang="en-GB" dirty="0"/>
          </a:p>
        </p:txBody>
      </p:sp>
      <p:sp>
        <p:nvSpPr>
          <p:cNvPr id="5" name="Footer Placeholder 4">
            <a:extLst>
              <a:ext uri="{FF2B5EF4-FFF2-40B4-BE49-F238E27FC236}">
                <a16:creationId xmlns:a16="http://schemas.microsoft.com/office/drawing/2014/main" id="{4B66CCA2-8619-4A7A-BA88-42EB0607373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B7FE87A-D562-4746-AAC0-6F5A22FD3043}"/>
              </a:ext>
            </a:extLst>
          </p:cNvPr>
          <p:cNvSpPr>
            <a:spLocks noGrp="1"/>
          </p:cNvSpPr>
          <p:nvPr>
            <p:ph type="dt" idx="15"/>
          </p:nvPr>
        </p:nvSpPr>
        <p:spPr/>
        <p:txBody>
          <a:bodyPr/>
          <a:lstStyle/>
          <a:p>
            <a:r>
              <a:rPr lang="en-US"/>
              <a:t>Jan. 2021</a:t>
            </a:r>
            <a:endParaRPr lang="en-GB" dirty="0"/>
          </a:p>
        </p:txBody>
      </p:sp>
      <p:sp>
        <p:nvSpPr>
          <p:cNvPr id="7" name="Content Placeholder 2">
            <a:extLst>
              <a:ext uri="{FF2B5EF4-FFF2-40B4-BE49-F238E27FC236}">
                <a16:creationId xmlns:a16="http://schemas.microsoft.com/office/drawing/2014/main" id="{80111053-A198-4622-8897-0EC404E1E768}"/>
              </a:ext>
            </a:extLst>
          </p:cNvPr>
          <p:cNvSpPr txBox="1">
            <a:spLocks/>
          </p:cNvSpPr>
          <p:nvPr/>
        </p:nvSpPr>
        <p:spPr bwMode="auto">
          <a:xfrm>
            <a:off x="929217" y="1628800"/>
            <a:ext cx="11014247" cy="4522862"/>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endParaRPr lang="en-US" altLang="en-US" sz="1600" b="0" kern="0" baseline="30000" dirty="0"/>
          </a:p>
          <a:p>
            <a:pPr marL="285750" indent="-285750">
              <a:buFont typeface="Arial" panose="020B0604020202020204" pitchFamily="34" charset="0"/>
              <a:buChar char="•"/>
            </a:pPr>
            <a:r>
              <a:rPr lang="en-US" altLang="en-US" sz="1600" b="0" kern="0" dirty="0"/>
              <a:t>Dec. 16</a:t>
            </a:r>
            <a:r>
              <a:rPr lang="en-US" altLang="en-US" sz="1600" b="0" kern="0" baseline="30000" dirty="0"/>
              <a:t>th</a:t>
            </a:r>
            <a:r>
              <a:rPr lang="en-US" altLang="en-US" sz="1600" b="0" kern="0" dirty="0"/>
              <a:t> 	 (Wed.),  	13:00 ET – 15:00 ET</a:t>
            </a:r>
            <a:r>
              <a:rPr lang="en-US" altLang="en-US" sz="1600" b="0" kern="0" baseline="30000" dirty="0"/>
              <a:t> </a:t>
            </a:r>
          </a:p>
          <a:p>
            <a:pPr marL="285750" indent="-285750">
              <a:buFont typeface="Arial" panose="020B0604020202020204" pitchFamily="34" charset="0"/>
              <a:buChar char="•"/>
            </a:pPr>
            <a:r>
              <a:rPr lang="en-US" altLang="en-US" sz="1600" b="0" kern="0" dirty="0"/>
              <a:t>Jan. 6</a:t>
            </a:r>
            <a:r>
              <a:rPr lang="en-US" altLang="en-US" sz="1600" b="0" kern="0" baseline="30000" dirty="0"/>
              <a:t>th</a:t>
            </a:r>
            <a:r>
              <a:rPr lang="en-US" altLang="en-US" sz="1600" b="0" kern="0" dirty="0"/>
              <a:t> 	 (Wed.),  	13:00 ET – 15:00 ET</a:t>
            </a:r>
            <a:r>
              <a:rPr lang="en-US" altLang="en-US" sz="1600" b="0" kern="0" baseline="30000" dirty="0"/>
              <a:t> </a:t>
            </a:r>
          </a:p>
          <a:p>
            <a:pPr marL="0" indent="0"/>
            <a:endParaRPr lang="en-US" altLang="en-US" sz="1600" b="0" kern="0" dirty="0"/>
          </a:p>
          <a:p>
            <a:pPr marL="0" indent="0"/>
            <a:endParaRPr lang="en-US" altLang="en-US" sz="1600" b="0" kern="0" dirty="0"/>
          </a:p>
        </p:txBody>
      </p:sp>
    </p:spTree>
    <p:extLst>
      <p:ext uri="{BB962C8B-B14F-4D97-AF65-F5344CB8AC3E}">
        <p14:creationId xmlns:p14="http://schemas.microsoft.com/office/powerpoint/2010/main" val="3767829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0937480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14747511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slot - Dec. 16</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altLang="en-US" sz="1600" b="0" dirty="0"/>
              <a:t>Review agenda (5 min).</a:t>
            </a:r>
          </a:p>
          <a:p>
            <a:pPr algn="just">
              <a:spcBef>
                <a:spcPct val="20000"/>
              </a:spcBef>
              <a:buFontTx/>
              <a:buChar char="•"/>
            </a:pPr>
            <a:r>
              <a:rPr lang="en-US" altLang="en-US" sz="1600" b="0" dirty="0"/>
              <a:t>Review submissions:</a:t>
            </a:r>
          </a:p>
          <a:p>
            <a:pPr lvl="1" algn="just">
              <a:spcBef>
                <a:spcPct val="20000"/>
              </a:spcBef>
              <a:buFontTx/>
              <a:buChar char="•"/>
            </a:pPr>
            <a:r>
              <a:rPr lang="en-US" sz="1400" dirty="0"/>
              <a:t>11-20-1951- Discussion Frequency and Time Domain Attack -  (Christian Berger) – 45min</a:t>
            </a:r>
          </a:p>
          <a:p>
            <a:pPr lvl="1" algn="just">
              <a:spcBef>
                <a:spcPct val="20000"/>
              </a:spcBef>
              <a:buFontTx/>
              <a:buChar char="•"/>
            </a:pPr>
            <a:r>
              <a:rPr lang="en-US" sz="1400" b="0" dirty="0"/>
              <a:t>11-20-1956 - </a:t>
            </a:r>
            <a:r>
              <a:rPr lang="en-US" sz="1400" dirty="0"/>
              <a:t>Ranging PHY Security (Erik Lindskog) – 40 min</a:t>
            </a:r>
          </a:p>
          <a:p>
            <a:pPr lvl="1" algn="just">
              <a:spcBef>
                <a:spcPct val="20000"/>
              </a:spcBef>
              <a:buFontTx/>
              <a:buChar char="•"/>
            </a:pPr>
            <a:r>
              <a:rPr lang="en-US" sz="1400" b="0" dirty="0"/>
              <a:t>11-20-1863 - </a:t>
            </a:r>
            <a:r>
              <a:rPr lang="en-US" sz="1400" dirty="0"/>
              <a:t>Secure LTF Additional Design details (Steve Shellhammer) –20 min follow up/as time permits. </a:t>
            </a:r>
          </a:p>
          <a:p>
            <a:pPr lvl="1" algn="just">
              <a:spcBef>
                <a:spcPct val="20000"/>
              </a:spcBef>
              <a:buFontTx/>
              <a:buChar char="•"/>
            </a:pPr>
            <a:r>
              <a:rPr lang="en-US" sz="1400" b="0" dirty="0"/>
              <a:t>11-20-1959 - </a:t>
            </a:r>
            <a:r>
              <a:rPr lang="en-US" sz="1400" dirty="0"/>
              <a:t>Tx FD Window Design for Secure LTF (Anuj Batra) – as time permits</a:t>
            </a:r>
            <a:endParaRPr lang="en-US" sz="1400" b="0" dirty="0"/>
          </a:p>
          <a:p>
            <a:pPr algn="just">
              <a:spcBef>
                <a:spcPct val="20000"/>
              </a:spcBef>
              <a:buFontTx/>
              <a:buChar char="•"/>
            </a:pPr>
            <a:r>
              <a:rPr lang="en-US" sz="1600" b="0" dirty="0"/>
              <a:t>Review Submission Pipeline – 2min</a:t>
            </a:r>
          </a:p>
          <a:p>
            <a:pPr algn="just">
              <a:spcBef>
                <a:spcPct val="20000"/>
              </a:spcBef>
              <a:buFontTx/>
              <a:buChar char="•"/>
            </a:pPr>
            <a:r>
              <a:rPr lang="en-US" sz="1600" b="0" dirty="0"/>
              <a:t>Telecons reminder– 3min</a:t>
            </a:r>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Jan. 2021</a:t>
            </a:r>
            <a:endParaRPr lang="en-GB" dirty="0"/>
          </a:p>
        </p:txBody>
      </p:sp>
    </p:spTree>
    <p:extLst>
      <p:ext uri="{BB962C8B-B14F-4D97-AF65-F5344CB8AC3E}">
        <p14:creationId xmlns:p14="http://schemas.microsoft.com/office/powerpoint/2010/main" val="348556655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138884</TotalTime>
  <Words>10335</Words>
  <Application>Microsoft Office PowerPoint</Application>
  <PresentationFormat>Widescreen</PresentationFormat>
  <Paragraphs>1642</Paragraphs>
  <Slides>123</Slides>
  <Notes>20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123</vt:i4>
      </vt:variant>
    </vt:vector>
  </HeadingPairs>
  <TitlesOfParts>
    <vt:vector size="131" baseType="lpstr">
      <vt:lpstr>Arial</vt:lpstr>
      <vt:lpstr>Calibri</vt:lpstr>
      <vt:lpstr>Monotype Sorts</vt:lpstr>
      <vt:lpstr>Montserrat</vt:lpstr>
      <vt:lpstr>Times</vt:lpstr>
      <vt:lpstr>Times New Roman</vt:lpstr>
      <vt:lpstr>Office Theme</vt:lpstr>
      <vt:lpstr>Document</vt:lpstr>
      <vt:lpstr>TGaz Next Generation Positioning  Nov. Electronic Meeting and Following Telecons Agenda</vt:lpstr>
      <vt:lpstr>IEEE 802.11 Task Group AZ Next Generation Positioning </vt:lpstr>
      <vt:lpstr>Abstract</vt:lpstr>
      <vt:lpstr>Logistics</vt:lpstr>
      <vt:lpstr>Patent Policy</vt:lpstr>
      <vt:lpstr>Instructions for the WG Chair</vt:lpstr>
      <vt:lpstr>Participants have a duty to inform the IEEE</vt:lpstr>
      <vt:lpstr>Ways to inform IEEE</vt:lpstr>
      <vt:lpstr>Other guidelines for IEEE WG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lpstr>IEEE 802 Ground Rules</vt:lpstr>
      <vt:lpstr>IEEE 802 Rules Documents </vt:lpstr>
      <vt:lpstr>Meeting Decorum</vt:lpstr>
      <vt:lpstr>Nov. IEEE  Electronic Meeting Week Agenda</vt:lpstr>
      <vt:lpstr>Submission List for the week</vt:lpstr>
      <vt:lpstr>IEEE Electronic Meeting Week – Nov. 3th</vt:lpstr>
      <vt:lpstr>Submission List for meeting slot</vt:lpstr>
      <vt:lpstr>Submissions Awaiting Motions from Telecon</vt:lpstr>
      <vt:lpstr>Approval of previous meeting minutes</vt:lpstr>
      <vt:lpstr>Submissions Awaiting Motions from Telecon</vt:lpstr>
      <vt:lpstr>Submissions Awaiting Motions from Telecon</vt:lpstr>
      <vt:lpstr>Submissions Awaiting Motions from Telecon</vt:lpstr>
      <vt:lpstr>Submissions Awaiting Motions from Telecon</vt:lpstr>
      <vt:lpstr>Submissions Awaiting Motions from Telecon</vt:lpstr>
      <vt:lpstr>Submissions Awaiting Motions from Telecon</vt:lpstr>
      <vt:lpstr>Submission 11-20-1745</vt:lpstr>
      <vt:lpstr>Review Submissions</vt:lpstr>
      <vt:lpstr>PowerPoint Presentation</vt:lpstr>
      <vt:lpstr>IEEE Electronic Meeting Week - Nov. 4th </vt:lpstr>
      <vt:lpstr>Submission List for meeting slot</vt:lpstr>
      <vt:lpstr>Review Submissions</vt:lpstr>
      <vt:lpstr>Submission 11-20-1719</vt:lpstr>
      <vt:lpstr>Submission 11-20-1354</vt:lpstr>
      <vt:lpstr>PowerPoint Presentation</vt:lpstr>
      <vt:lpstr>IEEE Electronic Meeting Week - Nov. 4th </vt:lpstr>
      <vt:lpstr>Submission List for meeting slot</vt:lpstr>
      <vt:lpstr>Review Submissions</vt:lpstr>
      <vt:lpstr>Submission 11-20-1731</vt:lpstr>
      <vt:lpstr>PowerPoint Presentation</vt:lpstr>
      <vt:lpstr>IEEE Electronic Meeting Week - Nov. 5th </vt:lpstr>
      <vt:lpstr>Submission List for meeting slot</vt:lpstr>
      <vt:lpstr>Review Submissions</vt:lpstr>
      <vt:lpstr>Submission 11-20-1723</vt:lpstr>
      <vt:lpstr>Submission 11-20-1653</vt:lpstr>
      <vt:lpstr>Submission 11-20-1556</vt:lpstr>
      <vt:lpstr>PowerPoint Presentation</vt:lpstr>
      <vt:lpstr>IEEE Electronic Meeting Week - Nov. 5th </vt:lpstr>
      <vt:lpstr>Submission List for meeting slot</vt:lpstr>
      <vt:lpstr>Review Submissions</vt:lpstr>
      <vt:lpstr>Submission 11-20-1759</vt:lpstr>
      <vt:lpstr>Submission 11-20-1787</vt:lpstr>
      <vt:lpstr>Submission 11-20-1666</vt:lpstr>
      <vt:lpstr>Submission 11-20-1749</vt:lpstr>
      <vt:lpstr>Submission 11-20-1799</vt:lpstr>
      <vt:lpstr>PowerPoint Presentation</vt:lpstr>
      <vt:lpstr>IEEE Electronic Meeting slot - Nov. 9th</vt:lpstr>
      <vt:lpstr>Submission List for meeting slot</vt:lpstr>
      <vt:lpstr>Submission 11-20-1666</vt:lpstr>
      <vt:lpstr>Submission 11-20-1733</vt:lpstr>
      <vt:lpstr>Submission 11-20-1649</vt:lpstr>
      <vt:lpstr>Submission 11-20-1789</vt:lpstr>
      <vt:lpstr>Submission 11-20-1245</vt:lpstr>
      <vt:lpstr>Submission 11-20-1820</vt:lpstr>
      <vt:lpstr>Submission 11-20-1817</vt:lpstr>
      <vt:lpstr>Group Comment Resolution</vt:lpstr>
      <vt:lpstr>Submission pipeline</vt:lpstr>
      <vt:lpstr>Achievement this week and Comment Resolution (CR) status</vt:lpstr>
      <vt:lpstr>Timelines</vt:lpstr>
      <vt:lpstr>Scheduled telecons</vt:lpstr>
      <vt:lpstr>PowerPoint Presentation</vt:lpstr>
      <vt:lpstr>PowerPoint Presentation</vt:lpstr>
      <vt:lpstr>IEEE Electronic Meeting slot - Nov. 18th </vt:lpstr>
      <vt:lpstr>Submission pipeline</vt:lpstr>
      <vt:lpstr>Scheduled telecon</vt:lpstr>
      <vt:lpstr>AOB?</vt:lpstr>
      <vt:lpstr>Adjourn</vt:lpstr>
      <vt:lpstr>IEEE Electronic Meeting slot - Dec. 2nd </vt:lpstr>
      <vt:lpstr>Submission pipeline</vt:lpstr>
      <vt:lpstr>Scheduled telecon</vt:lpstr>
      <vt:lpstr>AOB?</vt:lpstr>
      <vt:lpstr>Adjourn</vt:lpstr>
      <vt:lpstr>IEEE Electronic Meeting slot - Dec. 9th </vt:lpstr>
      <vt:lpstr>11-20-1863</vt:lpstr>
      <vt:lpstr>Straw Poll</vt:lpstr>
      <vt:lpstr>11-20-1863</vt:lpstr>
      <vt:lpstr>11-20-1863</vt:lpstr>
      <vt:lpstr>Submission pipeline</vt:lpstr>
      <vt:lpstr>Scheduled telecon</vt:lpstr>
      <vt:lpstr>AOB?</vt:lpstr>
      <vt:lpstr>Adjourn</vt:lpstr>
      <vt:lpstr>IEEE Electronic Meeting slot - Dec. 16th </vt:lpstr>
      <vt:lpstr>11-20-1863</vt:lpstr>
      <vt:lpstr>Submission 11-20-1863</vt:lpstr>
      <vt:lpstr>Submission pipeline</vt:lpstr>
      <vt:lpstr>Scheduled telecon</vt:lpstr>
      <vt:lpstr>AOB?</vt:lpstr>
      <vt:lpstr>Adjourn</vt:lpstr>
      <vt:lpstr> Jan. 6th Telecon</vt:lpstr>
      <vt:lpstr>Submission 11-20-1956 </vt:lpstr>
      <vt:lpstr>Submission 11-20-1972</vt:lpstr>
      <vt:lpstr>Submission 11-20-1959</vt:lpstr>
      <vt:lpstr>Submission pipeline</vt:lpstr>
      <vt:lpstr>Reminder of Scheduled TGaz Meetings during Jan. IEEE week</vt:lpstr>
      <vt:lpstr>AOB?</vt:lpstr>
      <vt:lpstr>Adjourn</vt:lpstr>
      <vt:lpstr>Backup</vt:lpstr>
      <vt:lpstr>Motion to adopt text</vt:lpstr>
      <vt:lpstr>Approval of previous meeting minutes</vt:lpstr>
      <vt:lpstr>Approval of previous meeting minutes</vt:lpstr>
      <vt:lpstr>Motion to recirculate</vt:lpstr>
      <vt:lpstr>Approval of previous meeting minutes</vt:lpstr>
      <vt:lpstr>Comment Resolution from Ad Hoc and Telecon</vt:lpstr>
      <vt:lpstr>802.11 Template Instructions 2/4</vt:lpstr>
      <vt:lpstr>802.11 Template Instructions 3/4</vt:lpstr>
      <vt:lpstr>802.11 Template Instructions 4/4 Recommendations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Segev, Jonathan</dc:creator>
  <cp:keywords>CTPClassification=CTP_NT</cp:keywords>
  <cp:lastModifiedBy>Segev, Jonathan</cp:lastModifiedBy>
  <cp:revision>869</cp:revision>
  <cp:lastPrinted>1601-01-01T00:00:00Z</cp:lastPrinted>
  <dcterms:created xsi:type="dcterms:W3CDTF">2018-08-06T10:28:59Z</dcterms:created>
  <dcterms:modified xsi:type="dcterms:W3CDTF">2021-01-06T22:30:59Z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e0fefc8e-efe4-41e0-baf1-140a4ea19220</vt:lpwstr>
  </property>
  <property fmtid="{D5CDD505-2E9C-101B-9397-08002B2CF9AE}" pid="3" name="CTP_TimeStamp">
    <vt:lpwstr>2020-08-21 00:51:45Z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