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7"/>
  </p:notesMasterIdLst>
  <p:handoutMasterIdLst>
    <p:handoutMasterId r:id="rId68"/>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47" r:id="rId38"/>
    <p:sldId id="1048" r:id="rId39"/>
    <p:sldId id="1049" r:id="rId40"/>
    <p:sldId id="1058" r:id="rId41"/>
    <p:sldId id="1059" r:id="rId42"/>
    <p:sldId id="1060" r:id="rId43"/>
    <p:sldId id="1061" r:id="rId44"/>
    <p:sldId id="1062" r:id="rId45"/>
    <p:sldId id="1063" r:id="rId46"/>
    <p:sldId id="1064" r:id="rId47"/>
    <p:sldId id="1050" r:id="rId48"/>
    <p:sldId id="1051" r:id="rId49"/>
    <p:sldId id="1052" r:id="rId50"/>
    <p:sldId id="1070" r:id="rId51"/>
    <p:sldId id="1071" r:id="rId52"/>
    <p:sldId id="1072" r:id="rId53"/>
    <p:sldId id="1073" r:id="rId54"/>
    <p:sldId id="1074" r:id="rId55"/>
    <p:sldId id="1076" r:id="rId56"/>
    <p:sldId id="1077" r:id="rId57"/>
    <p:sldId id="1065" r:id="rId58"/>
    <p:sldId id="1075" r:id="rId59"/>
    <p:sldId id="1066" r:id="rId60"/>
    <p:sldId id="1078" r:id="rId61"/>
    <p:sldId id="1079" r:id="rId62"/>
    <p:sldId id="1080" r:id="rId63"/>
    <p:sldId id="1081" r:id="rId64"/>
    <p:sldId id="1082" r:id="rId65"/>
    <p:sldId id="1083" r:id="rId6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2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u="sng" dirty="0" smtClean="0">
                <a:solidFill>
                  <a:schemeClr val="bg1">
                    <a:lumMod val="85000"/>
                  </a:schemeClr>
                </a:solidFill>
                <a:cs typeface="+mn-ea"/>
                <a:sym typeface="+mn-ea"/>
              </a:rPr>
              <a:t>Sep 15</a:t>
            </a:r>
            <a:r>
              <a:rPr lang="en-US" altLang="zh-CN" sz="2400" u="sng" baseline="30000" dirty="0" smtClean="0">
                <a:solidFill>
                  <a:schemeClr val="bg1">
                    <a:lumMod val="85000"/>
                  </a:schemeClr>
                </a:solidFill>
                <a:cs typeface="+mn-ea"/>
                <a:sym typeface="+mn-ea"/>
              </a:rPr>
              <a:t>th</a:t>
            </a:r>
            <a:r>
              <a:rPr lang="en-US" altLang="zh-CN" sz="2400" u="sng" dirty="0" smtClean="0">
                <a:solidFill>
                  <a:schemeClr val="bg1">
                    <a:lumMod val="85000"/>
                  </a:schemeClr>
                </a:solidFill>
                <a:cs typeface="+mn-ea"/>
                <a:sym typeface="+mn-ea"/>
              </a:rPr>
              <a:t>, 9:00am ~ 11:00 am,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IEEE 802.11 Plenary Sep; </a:t>
            </a:r>
          </a:p>
          <a:p>
            <a:pPr eaLnBrk="1" hangingPunct="1"/>
            <a:r>
              <a:rPr lang="en-US" altLang="zh-CN" sz="2400" u="sng" dirty="0">
                <a:solidFill>
                  <a:schemeClr val="bg1">
                    <a:lumMod val="85000"/>
                  </a:schemeClr>
                </a:solidFill>
                <a:cs typeface="+mn-ea"/>
                <a:sym typeface="+mn-ea"/>
              </a:rPr>
              <a:t>Sep </a:t>
            </a:r>
            <a:r>
              <a:rPr lang="en-US" altLang="zh-CN" sz="2400" u="sng" dirty="0" smtClean="0">
                <a:solidFill>
                  <a:schemeClr val="bg1">
                    <a:lumMod val="85000"/>
                  </a:schemeClr>
                </a:solidFill>
                <a:cs typeface="+mn-ea"/>
                <a:sym typeface="+mn-ea"/>
              </a:rPr>
              <a:t>16</a:t>
            </a:r>
            <a:r>
              <a:rPr lang="en-US" altLang="zh-CN" sz="2400" u="sng" baseline="30000" dirty="0" smtClean="0">
                <a:solidFill>
                  <a:schemeClr val="bg1">
                    <a:lumMod val="85000"/>
                  </a:schemeClr>
                </a:solidFill>
                <a:cs typeface="+mn-ea"/>
                <a:sym typeface="+mn-ea"/>
              </a:rPr>
              <a:t>th</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7:00pm </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9:00 pm</a:t>
            </a:r>
            <a:r>
              <a:rPr lang="en-US" altLang="zh-CN" sz="2400" u="sng" dirty="0">
                <a:solidFill>
                  <a:schemeClr val="bg1">
                    <a:lumMod val="85000"/>
                  </a:schemeClr>
                </a:solidFill>
                <a:cs typeface="+mn-ea"/>
                <a:sym typeface="+mn-ea"/>
              </a:rPr>
              <a:t>,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strike="sngStrike" dirty="0" smtClean="0">
                <a:solidFill>
                  <a:srgbClr val="FF0000"/>
                </a:solidFill>
                <a:cs typeface="+mn-ea"/>
                <a:sym typeface="+mn-ea"/>
              </a:rPr>
              <a:t>Sep 22</a:t>
            </a:r>
            <a:r>
              <a:rPr lang="en-US" altLang="zh-CN" sz="2400" strike="sngStrike" baseline="30000" dirty="0" smtClean="0">
                <a:solidFill>
                  <a:srgbClr val="FF0000"/>
                </a:solidFill>
                <a:cs typeface="+mn-ea"/>
                <a:sym typeface="+mn-ea"/>
              </a:rPr>
              <a:t>nd</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Oct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247942948"/>
              </p:ext>
            </p:extLst>
          </p:nvPr>
        </p:nvGraphicFramePr>
        <p:xfrm>
          <a:off x="1524120" y="1600248"/>
          <a:ext cx="9406890" cy="475488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rgbClr val="0070C0"/>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11-20/1105r8</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11-20/1352r9</a:t>
                      </a:r>
                      <a:endParaRPr lang="en-US" altLang="zh-CN" sz="1200" dirty="0" smtClean="0">
                        <a:solidFill>
                          <a:srgbClr val="0070C0"/>
                        </a:solidFill>
                        <a:sym typeface="+mn-ea"/>
                      </a:endParaRPr>
                    </a:p>
                  </a:txBody>
                  <a:tcPr/>
                </a:tc>
              </a:tr>
              <a:tr h="160355">
                <a:tc>
                  <a:txBody>
                    <a:bodyPr/>
                    <a:lstStyle/>
                    <a:p>
                      <a:r>
                        <a:rPr lang="en-US" altLang="zh-CN" sz="1200" dirty="0" smtClean="0"/>
                        <a:t>Teleconference Minutes for Sep Interim week</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11-20/1489r0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70C0"/>
                          </a:solidFill>
                        </a:rPr>
                        <a:t>11-20/1489r0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11-19/2045r7</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11-20/0701r7</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Editor report (11-20/2045r7,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FFC000"/>
                </a:solidFill>
              </a:rPr>
              <a:t>SP for 11-20/1228r8,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en-GB" b="1" dirty="0" smtClean="0">
                <a:solidFill>
                  <a:srgbClr val="00B050"/>
                </a:solidFill>
              </a:rPr>
              <a:t>11-20/1301</a:t>
            </a:r>
            <a:r>
              <a:rPr lang="en-US" altLang="en-GB" b="1" dirty="0">
                <a:solidFill>
                  <a:srgbClr val="00B050"/>
                </a:solidFill>
              </a:rPr>
              <a:t>,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800100" lvl="1" indent="-342900" algn="just" eaLnBrk="0" hangingPunct="0">
              <a:buFontTx/>
              <a:buChar char="•"/>
              <a:defRPr/>
            </a:pPr>
            <a:r>
              <a:rPr lang="en-US" altLang="en-GB" sz="2100" b="1" dirty="0">
                <a:solidFill>
                  <a:srgbClr val="00B050"/>
                </a:solidFill>
              </a:rPr>
              <a:t>11-20/1461, </a:t>
            </a:r>
            <a:r>
              <a:rPr lang="en-US" altLang="zh-CN" sz="2100" b="1" dirty="0">
                <a:solidFill>
                  <a:srgbClr val="00B050"/>
                </a:solidFill>
              </a:rPr>
              <a:t>Resolutions to 32.3.4 NGV modulation and coding schemes Part 2, </a:t>
            </a:r>
            <a:r>
              <a:rPr lang="en-US" altLang="zh-CN" sz="2100" b="1" dirty="0" err="1">
                <a:solidFill>
                  <a:srgbClr val="00B050"/>
                </a:solidFill>
              </a:rPr>
              <a:t>Yujin</a:t>
            </a:r>
            <a:r>
              <a:rPr lang="en-US" altLang="zh-CN" sz="2100" b="1" dirty="0">
                <a:solidFill>
                  <a:srgbClr val="00B050"/>
                </a:solidFill>
              </a:rPr>
              <a:t> (</a:t>
            </a:r>
            <a:r>
              <a:rPr lang="en-US" altLang="zh-CN" sz="2100" b="1" dirty="0" err="1">
                <a:solidFill>
                  <a:srgbClr val="00B050"/>
                </a:solidFill>
              </a:rPr>
              <a:t>Newracom</a:t>
            </a:r>
            <a:r>
              <a:rPr lang="en-US" altLang="zh-CN" sz="2100" b="1" dirty="0" smtClean="0">
                <a:solidFill>
                  <a:srgbClr val="00B050"/>
                </a:solidFill>
              </a:rPr>
              <a:t>)</a:t>
            </a:r>
          </a:p>
          <a:p>
            <a:pPr marL="800100" lvl="1" indent="-342900" algn="just" eaLnBrk="0" hangingPunct="0">
              <a:buFontTx/>
              <a:buChar char="•"/>
              <a:defRPr/>
            </a:pPr>
            <a:r>
              <a:rPr lang="en-US" altLang="en-GB" sz="2100" b="1" dirty="0" smtClean="0">
                <a:solidFill>
                  <a:srgbClr val="00B050"/>
                </a:solidFill>
              </a:rPr>
              <a:t>11-20/1268r1, resolution of 8 CIDs,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29/86/100/205]</a:t>
            </a:r>
          </a:p>
          <a:p>
            <a:pPr marL="800100" lvl="1" indent="-342900" algn="just" eaLnBrk="0" hangingPunct="0">
              <a:buFontTx/>
              <a:buChar char="•"/>
              <a:defRPr/>
            </a:pPr>
            <a:r>
              <a:rPr lang="en-US" altLang="en-GB" sz="2100" b="1" dirty="0" smtClean="0">
                <a:solidFill>
                  <a:srgbClr val="00B050"/>
                </a:solidFill>
              </a:rPr>
              <a:t>11-20/1264r2, D0.3 editorial comments resolution,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74]</a:t>
            </a:r>
          </a:p>
          <a:p>
            <a:pPr marL="800100" lvl="1" indent="-342900" algn="just" eaLnBrk="0" hangingPunct="0">
              <a:buFontTx/>
              <a:buChar char="•"/>
              <a:defRPr/>
            </a:pPr>
            <a:r>
              <a:rPr lang="en-US" altLang="en-GB" sz="2100" b="1" dirty="0" smtClean="0">
                <a:solidFill>
                  <a:srgbClr val="00B050"/>
                </a:solidFill>
              </a:rPr>
              <a:t>11-20/1383r2, comment resolution of clause 31.2.2, </a:t>
            </a:r>
            <a:r>
              <a:rPr lang="en-US" altLang="en-GB" sz="2100" b="1" dirty="0" err="1" smtClean="0">
                <a:solidFill>
                  <a:srgbClr val="00B050"/>
                </a:solidFill>
              </a:rPr>
              <a:t>Hanseul</a:t>
            </a:r>
            <a:r>
              <a:rPr lang="en-US" altLang="en-GB" sz="2100" b="1" dirty="0" smtClean="0">
                <a:solidFill>
                  <a:srgbClr val="00B050"/>
                </a:solidFill>
              </a:rPr>
              <a:t> Hong (WILUS) [CID 232]</a:t>
            </a:r>
            <a:endParaRPr lang="en-US" altLang="en-GB"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 Joseph Levy</a:t>
            </a:r>
          </a:p>
          <a:p>
            <a:r>
              <a:rPr lang="en-US" altLang="zh-CN" dirty="0" smtClean="0"/>
              <a:t>Seconded: John Kenney</a:t>
            </a:r>
          </a:p>
          <a:p>
            <a:endParaRPr lang="en-US" altLang="zh-CN" dirty="0"/>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00B050"/>
                </a:solidFill>
              </a:rPr>
              <a:t>SP </a:t>
            </a:r>
            <a:r>
              <a:rPr lang="en-US" altLang="en-GB" b="1" dirty="0">
                <a:solidFill>
                  <a:srgbClr val="00B050"/>
                </a:solidFill>
              </a:rPr>
              <a:t>for </a:t>
            </a:r>
            <a:r>
              <a:rPr lang="en-US" altLang="en-GB" b="1" dirty="0" smtClean="0">
                <a:solidFill>
                  <a:srgbClr val="00B050"/>
                </a:solidFill>
              </a:rPr>
              <a:t>11-20/1228r9, </a:t>
            </a:r>
            <a:r>
              <a:rPr lang="fr-FR" altLang="zh-CN" b="1" dirty="0">
                <a:solidFill>
                  <a:srgbClr val="00B050"/>
                </a:solidFill>
              </a:rPr>
              <a:t>D0.3 comment resolution subclause 5,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smtClean="0">
                <a:solidFill>
                  <a:srgbClr val="00B050"/>
                </a:solidFill>
              </a:rPr>
              <a:t>SP for 11-20/1301r1,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11-20/1461r0, </a:t>
            </a:r>
            <a:r>
              <a:rPr lang="en-US" altLang="zh-CN" b="1" dirty="0">
                <a:solidFill>
                  <a:srgbClr val="00B050"/>
                </a:solidFill>
              </a:rPr>
              <a:t>Resolutions to 32.3.4 NGV modulation and coding schemes Part 2, </a:t>
            </a:r>
            <a:r>
              <a:rPr lang="en-US" altLang="zh-CN" b="1" dirty="0" err="1">
                <a:solidFill>
                  <a:srgbClr val="00B050"/>
                </a:solidFill>
              </a:rPr>
              <a:t>Yujin</a:t>
            </a:r>
            <a:r>
              <a:rPr lang="en-US" altLang="zh-CN" b="1" dirty="0">
                <a:solidFill>
                  <a:srgbClr val="00B050"/>
                </a:solidFill>
              </a:rPr>
              <a:t>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11-20/1268r1</a:t>
            </a:r>
            <a:r>
              <a:rPr lang="en-US" altLang="en-GB" b="1" dirty="0">
                <a:solidFill>
                  <a:srgbClr val="00B050"/>
                </a:solidFill>
              </a:rPr>
              <a:t>, resolution of 8 CIDs,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29/86/100/205]</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11-20/1264r2</a:t>
            </a:r>
            <a:r>
              <a:rPr lang="en-US" altLang="en-GB" b="1" dirty="0">
                <a:solidFill>
                  <a:srgbClr val="00B050"/>
                </a:solidFill>
              </a:rPr>
              <a:t>, D0.3 editorial comments resolution,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74]</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11-20/1383r3, </a:t>
            </a:r>
            <a:r>
              <a:rPr lang="en-US" altLang="en-GB" b="1" dirty="0">
                <a:solidFill>
                  <a:srgbClr val="00B050"/>
                </a:solidFill>
              </a:rPr>
              <a:t>comment resolution of clause 31.2.2, </a:t>
            </a:r>
            <a:r>
              <a:rPr lang="en-US" altLang="en-GB" b="1" dirty="0" err="1">
                <a:solidFill>
                  <a:srgbClr val="00B050"/>
                </a:solidFill>
              </a:rPr>
              <a:t>Hanseul</a:t>
            </a:r>
            <a:r>
              <a:rPr lang="en-US" altLang="en-GB" b="1" dirty="0">
                <a:solidFill>
                  <a:srgbClr val="00B050"/>
                </a:solidFill>
              </a:rPr>
              <a:t> Hong (WILUS) [CID 232</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SP for 11-20/0728r1, comment resolution D0.3 Sec 4, </a:t>
            </a:r>
            <a:r>
              <a:rPr lang="en-US" altLang="en-GB" b="1" dirty="0" err="1" smtClean="0">
                <a:solidFill>
                  <a:srgbClr val="00B050"/>
                </a:solidFill>
              </a:rPr>
              <a:t>Jame</a:t>
            </a:r>
            <a:r>
              <a:rPr lang="en-US" altLang="en-GB" b="1" dirty="0" smtClean="0">
                <a:solidFill>
                  <a:srgbClr val="00B050"/>
                </a:solidFill>
              </a:rPr>
              <a:t> </a:t>
            </a:r>
            <a:r>
              <a:rPr lang="en-US" altLang="en-GB" b="1" dirty="0" err="1" smtClean="0">
                <a:solidFill>
                  <a:srgbClr val="00B050"/>
                </a:solidFill>
              </a:rPr>
              <a:t>Lepp</a:t>
            </a:r>
            <a:r>
              <a:rPr lang="en-US" altLang="en-GB" b="1" dirty="0" smtClean="0">
                <a:solidFill>
                  <a:srgbClr val="00B050"/>
                </a:solidFill>
              </a:rPr>
              <a:t> (BlackBerry)</a:t>
            </a:r>
          </a:p>
          <a:p>
            <a:pPr marL="800100" lvl="1" indent="-342900" algn="just" eaLnBrk="0" hangingPunct="0">
              <a:buFontTx/>
              <a:buChar char="•"/>
              <a:defRPr/>
            </a:pPr>
            <a:r>
              <a:rPr lang="en-US" altLang="en-GB" b="1" dirty="0" smtClean="0">
                <a:solidFill>
                  <a:srgbClr val="00B050"/>
                </a:solidFill>
              </a:rPr>
              <a:t>11-20/149</a:t>
            </a:r>
            <a:r>
              <a:rPr lang="en-US" altLang="en-GB" sz="2100" b="1" dirty="0">
                <a:solidFill>
                  <a:srgbClr val="00B050"/>
                </a:solidFill>
              </a:rPr>
              <a:t>0, </a:t>
            </a:r>
            <a:r>
              <a:rPr lang="en-US" altLang="zh-CN" sz="2100" b="1" dirty="0" smtClean="0">
                <a:solidFill>
                  <a:srgbClr val="00B050"/>
                </a:solidFill>
              </a:rPr>
              <a:t>comment-resolutions-for-</a:t>
            </a:r>
            <a:r>
              <a:rPr lang="en-US" altLang="zh-CN" sz="2100" b="1" dirty="0" err="1" smtClean="0">
                <a:solidFill>
                  <a:srgbClr val="00B050"/>
                </a:solidFill>
              </a:rPr>
              <a:t>misc</a:t>
            </a:r>
            <a:r>
              <a:rPr lang="en-US" altLang="zh-CN" sz="2100" b="1" dirty="0" smtClean="0">
                <a:solidFill>
                  <a:srgbClr val="00B050"/>
                </a:solidFill>
              </a:rPr>
              <a:t>-</a:t>
            </a:r>
            <a:r>
              <a:rPr lang="en-US" altLang="zh-CN" sz="2100" b="1" dirty="0" err="1" smtClean="0">
                <a:solidFill>
                  <a:srgbClr val="00B050"/>
                </a:solidFill>
              </a:rPr>
              <a:t>phy</a:t>
            </a:r>
            <a:r>
              <a:rPr lang="en-US" altLang="zh-CN" sz="2100" b="1" dirty="0" smtClean="0">
                <a:solidFill>
                  <a:srgbClr val="00B050"/>
                </a:solidFill>
              </a:rPr>
              <a:t>-comments,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en-GB" sz="2100" b="1" dirty="0">
              <a:solidFill>
                <a:srgbClr val="00B050"/>
              </a:solidFill>
            </a:endParaRPr>
          </a:p>
          <a:p>
            <a:pPr marL="800100" lvl="1" indent="-342900" algn="just" eaLnBrk="0" hangingPunct="0">
              <a:buFontTx/>
              <a:buChar char="•"/>
              <a:defRPr/>
            </a:pPr>
            <a:r>
              <a:rPr lang="en-US" altLang="en-GB" b="1" dirty="0" smtClean="0">
                <a:solidFill>
                  <a:srgbClr val="00B050"/>
                </a:solidFill>
              </a:rPr>
              <a:t>11-20/1491, additional </a:t>
            </a:r>
            <a:r>
              <a:rPr lang="en-US" altLang="en-GB" b="1" dirty="0" err="1" smtClean="0">
                <a:solidFill>
                  <a:srgbClr val="00B050"/>
                </a:solidFill>
              </a:rPr>
              <a:t>cr</a:t>
            </a:r>
            <a:r>
              <a:rPr lang="en-US" altLang="en-GB" b="1" dirty="0" smtClean="0">
                <a:solidFill>
                  <a:srgbClr val="00B050"/>
                </a:solidFill>
              </a:rPr>
              <a:t> for NGV data field,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00B050"/>
                </a:solidFill>
              </a:rPr>
              <a:t>11-20/1498, D0.3 comment resolution CID 89,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en-GB" b="1" dirty="0" smtClean="0">
                <a:solidFill>
                  <a:srgbClr val="00B050"/>
                </a:solidFill>
              </a:rPr>
              <a:t>11-20/0744, resolution clause 6, Joseph Levy (</a:t>
            </a:r>
            <a:r>
              <a:rPr lang="en-US" altLang="en-GB" b="1" dirty="0" err="1" smtClean="0">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11-20/0709, resolution clause 3.2, Joseph Levy (</a:t>
            </a:r>
            <a:r>
              <a:rPr lang="en-US" altLang="en-GB" b="1" dirty="0" err="1" smtClean="0">
                <a:solidFill>
                  <a:srgbClr val="00B050"/>
                </a:solidFill>
              </a:rPr>
              <a:t>InterDigital</a:t>
            </a:r>
            <a:r>
              <a:rPr lang="en-US" altLang="en-GB" b="1" dirty="0" smtClean="0">
                <a:solidFill>
                  <a:srgbClr val="00B050"/>
                </a:solidFill>
              </a:rPr>
              <a:t>)</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11-20/1228r9</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38, </a:t>
            </a:r>
            <a:r>
              <a:rPr lang="en-GB" altLang="zh-CN" sz="2100" dirty="0" smtClean="0">
                <a:latin typeface="Calibri" panose="020F0502020204030204" pitchFamily="34" charset="0"/>
                <a:cs typeface="Calibri" panose="020F0502020204030204" pitchFamily="34" charset="0"/>
              </a:rPr>
              <a:t>39, 41, 59 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19Y/0N/10A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11-20/1301)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proposed spec text modification to IEEE P802.11bd D0.3 as in </a:t>
            </a:r>
            <a:r>
              <a:rPr lang="en-US" altLang="zh-CN" sz="2400" dirty="0" smtClean="0">
                <a:sym typeface="+mn-ea"/>
              </a:rPr>
              <a:t>11-20/1301r1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237 and 240</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752153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11-20/1461)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11-20/1461r0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 12, 13, and 156</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15Y/0N/8A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84901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11-20/1268r1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en-GB" sz="2100" dirty="0" smtClean="0">
                <a:latin typeface="Calibri" panose="020F0502020204030204" pitchFamily="34" charset="0"/>
                <a:cs typeface="Calibri" panose="020F0502020204030204" pitchFamily="34" charset="0"/>
              </a:rPr>
              <a:t>29, 86, 100 and 205</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58702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11-20/1264)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74 and </a:t>
            </a:r>
            <a:r>
              <a:rPr lang="en-US" altLang="zh-CN" sz="2400" dirty="0">
                <a:sym typeface="+mn-ea"/>
              </a:rPr>
              <a:t>the proposed spec text modification to IEEE P802.11bd D0.3 as in </a:t>
            </a:r>
            <a:r>
              <a:rPr lang="en-US" altLang="zh-CN" sz="2400" dirty="0" smtClean="0">
                <a:sym typeface="+mn-ea"/>
              </a:rPr>
              <a:t>11-20/1264r2</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646976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232 and </a:t>
            </a:r>
            <a:r>
              <a:rPr lang="en-US" altLang="zh-CN" sz="2400" dirty="0">
                <a:sym typeface="+mn-ea"/>
              </a:rPr>
              <a:t>the proposed spec text modification to IEEE P802.11bd D0.3 as in </a:t>
            </a:r>
            <a:r>
              <a:rPr lang="en-US" altLang="zh-CN" sz="2400" dirty="0" smtClean="0">
                <a:sym typeface="+mn-ea"/>
              </a:rPr>
              <a:t>11-20/1383r3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12133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7 CIDs and </a:t>
            </a:r>
            <a:r>
              <a:rPr lang="en-US" altLang="zh-CN" sz="2400" dirty="0">
                <a:sym typeface="+mn-ea"/>
              </a:rPr>
              <a:t>the proposed spec text modification to IEEE P802.11bd D0.3 as in </a:t>
            </a:r>
            <a:r>
              <a:rPr lang="en-US" altLang="zh-CN" sz="2400" dirty="0" smtClean="0">
                <a:sym typeface="+mn-ea"/>
              </a:rPr>
              <a:t>11-20/0728r1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32, 33, 34, 36, 215, 216, </a:t>
            </a:r>
            <a:r>
              <a:rPr lang="en-GB" altLang="zh-CN" sz="2100" dirty="0" smtClean="0">
                <a:latin typeface="Calibri" panose="020F0502020204030204" pitchFamily="34" charset="0"/>
                <a:cs typeface="Calibri" panose="020F0502020204030204" pitchFamily="34" charset="0"/>
              </a:rPr>
              <a:t>and 217</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756072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Straw</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Polls</a:t>
            </a:r>
          </a:p>
          <a:p>
            <a:pPr marL="800100" lvl="1" indent="-342900" algn="just" eaLnBrk="0" hangingPunct="0">
              <a:buFontTx/>
              <a:buChar char="•"/>
              <a:defRPr/>
            </a:pPr>
            <a:r>
              <a:rPr lang="en-US" altLang="en-GB" b="1" dirty="0">
                <a:solidFill>
                  <a:srgbClr val="00B050"/>
                </a:solidFill>
              </a:rPr>
              <a:t>SP for 11-20/1490r1, </a:t>
            </a:r>
            <a:r>
              <a:rPr lang="en-US" altLang="zh-CN" b="1" dirty="0">
                <a:solidFill>
                  <a:srgbClr val="00B050"/>
                </a:solidFill>
              </a:rPr>
              <a:t>comment-resolutions-for-</a:t>
            </a:r>
            <a:r>
              <a:rPr lang="en-US" altLang="zh-CN" b="1" dirty="0" err="1">
                <a:solidFill>
                  <a:srgbClr val="00B050"/>
                </a:solidFill>
              </a:rPr>
              <a:t>misc</a:t>
            </a:r>
            <a:r>
              <a:rPr lang="en-US" altLang="zh-CN" b="1" dirty="0">
                <a:solidFill>
                  <a:srgbClr val="00B050"/>
                </a:solidFill>
              </a:rPr>
              <a:t>-</a:t>
            </a:r>
            <a:r>
              <a:rPr lang="en-US" altLang="zh-CN" b="1" dirty="0" err="1">
                <a:solidFill>
                  <a:srgbClr val="00B050"/>
                </a:solidFill>
              </a:rPr>
              <a:t>phy</a:t>
            </a:r>
            <a:r>
              <a:rPr lang="en-US" altLang="zh-CN" b="1" dirty="0">
                <a:solidFill>
                  <a:srgbClr val="00B050"/>
                </a:solidFill>
              </a:rPr>
              <a:t>-comments, </a:t>
            </a:r>
            <a:r>
              <a:rPr lang="en-US" altLang="zh-CN" b="1" dirty="0" err="1">
                <a:solidFill>
                  <a:srgbClr val="00B050"/>
                </a:solidFill>
              </a:rPr>
              <a:t>Bahar</a:t>
            </a:r>
            <a:r>
              <a:rPr lang="en-US" altLang="zh-CN"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en-US" altLang="en-GB" b="1" dirty="0">
              <a:solidFill>
                <a:srgbClr val="00B050"/>
              </a:solidFill>
            </a:endParaRP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11-20/1491r2, </a:t>
            </a:r>
            <a:r>
              <a:rPr lang="en-US" altLang="en-GB" b="1" dirty="0">
                <a:solidFill>
                  <a:srgbClr val="00B050"/>
                </a:solidFill>
              </a:rPr>
              <a:t>additional </a:t>
            </a:r>
            <a:r>
              <a:rPr lang="en-US" altLang="en-GB" b="1" dirty="0" err="1">
                <a:solidFill>
                  <a:srgbClr val="00B050"/>
                </a:solidFill>
              </a:rPr>
              <a:t>cr</a:t>
            </a:r>
            <a:r>
              <a:rPr lang="en-US" altLang="en-GB" b="1" dirty="0">
                <a:solidFill>
                  <a:srgbClr val="00B050"/>
                </a:solidFill>
              </a:rPr>
              <a:t> for NGV data field, </a:t>
            </a:r>
            <a:r>
              <a:rPr lang="en-US" altLang="en-GB" b="1" dirty="0" err="1">
                <a:solidFill>
                  <a:srgbClr val="00B050"/>
                </a:solidFill>
              </a:rPr>
              <a:t>Rui</a:t>
            </a:r>
            <a:r>
              <a:rPr lang="en-US" altLang="en-GB" b="1" dirty="0">
                <a:solidFill>
                  <a:srgbClr val="00B050"/>
                </a:solidFill>
              </a:rPr>
              <a:t> Cao (NXP)</a:t>
            </a:r>
          </a:p>
          <a:p>
            <a:pPr marL="800100" lvl="1" indent="-342900" algn="just" eaLnBrk="0" hangingPunct="0">
              <a:buFontTx/>
              <a:buChar char="•"/>
              <a:defRPr/>
            </a:pPr>
            <a:r>
              <a:rPr lang="en-US" altLang="en-GB" b="1" dirty="0">
                <a:solidFill>
                  <a:srgbClr val="00B050"/>
                </a:solidFill>
              </a:rPr>
              <a:t>SP for 11-20/1498, D0.3 comment resolution CID 89,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a:solidFill>
                  <a:srgbClr val="00B050"/>
                </a:solidFill>
              </a:rPr>
              <a:t>SP for 11-20/0744, resolution clause 6, Joseph Levy (</a:t>
            </a:r>
            <a:r>
              <a:rPr lang="en-US" altLang="en-GB" b="1" dirty="0" err="1">
                <a:solidFill>
                  <a:srgbClr val="00B050"/>
                </a:solidFill>
              </a:rPr>
              <a:t>InterDigital</a:t>
            </a:r>
            <a:r>
              <a:rPr lang="en-US" altLang="en-GB" b="1" dirty="0">
                <a:solidFill>
                  <a:srgbClr val="00B050"/>
                </a:solidFill>
              </a:rPr>
              <a:t>)</a:t>
            </a:r>
          </a:p>
          <a:p>
            <a:pPr marL="800100" lvl="1" indent="-342900" algn="just" eaLnBrk="0" hangingPunct="0">
              <a:buFontTx/>
              <a:buChar char="•"/>
              <a:defRPr/>
            </a:pPr>
            <a:r>
              <a:rPr lang="en-US" altLang="en-GB" b="1" dirty="0">
                <a:solidFill>
                  <a:srgbClr val="00B050"/>
                </a:solidFill>
              </a:rPr>
              <a:t>SP for 11-20/0709, resolution clause 3.2, Joseph Levy (</a:t>
            </a:r>
            <a:r>
              <a:rPr lang="en-US" altLang="en-GB" b="1" dirty="0" err="1">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Revisit and SP for resolution to CID 99 (11-20/0731r</a:t>
            </a:r>
            <a:r>
              <a:rPr lang="en-US" altLang="zh-CN" b="1" dirty="0" smtClean="0">
                <a:solidFill>
                  <a:srgbClr val="00B050"/>
                </a:solidFill>
              </a:rPr>
              <a:t>3</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SP for resolution to CID 57 and 72 </a:t>
            </a:r>
            <a:r>
              <a:rPr lang="zh-CN" altLang="en-US" b="1" dirty="0">
                <a:solidFill>
                  <a:srgbClr val="00B050"/>
                </a:solidFill>
              </a:rPr>
              <a:t>（</a:t>
            </a:r>
            <a:r>
              <a:rPr lang="en-US" altLang="zh-CN" b="1" dirty="0" smtClean="0">
                <a:solidFill>
                  <a:srgbClr val="00B050"/>
                </a:solidFill>
              </a:rPr>
              <a:t>11-20/728r3) </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to approve SFD</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update (11-20/0497r7)</a:t>
            </a:r>
            <a:endPar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zh-CN" dirty="0" smtClean="0">
                <a:solidFill>
                  <a:srgbClr val="00B050"/>
                </a:solidFill>
              </a:rPr>
              <a:t>Motion </a:t>
            </a:r>
            <a:r>
              <a:rPr lang="en-US" altLang="zh-CN" dirty="0">
                <a:solidFill>
                  <a:srgbClr val="00B050"/>
                </a:solidFill>
              </a:rPr>
              <a:t>to approve Editor to generate </a:t>
            </a:r>
            <a:r>
              <a:rPr lang="en-US" altLang="zh-CN" dirty="0" smtClean="0">
                <a:solidFill>
                  <a:srgbClr val="00B050"/>
                </a:solidFill>
              </a:rPr>
              <a:t>D1.0 and a Letter Ballot for D1.0</a:t>
            </a:r>
            <a:endParaRPr lang="en-US" altLang="zh-CN" dirty="0">
              <a:solidFill>
                <a:srgbClr val="00B050"/>
              </a:solidFill>
            </a:endParaRPr>
          </a:p>
          <a:p>
            <a:pPr algn="just" eaLnBrk="0" hangingPunct="0">
              <a:defRPr/>
            </a:pPr>
            <a:r>
              <a:rPr lang="en-GB" altLang="en-US" dirty="0">
                <a:solidFill>
                  <a:srgbClr val="00B050"/>
                </a:solidFill>
              </a:rPr>
              <a:t>Timeline </a:t>
            </a:r>
            <a:r>
              <a:rPr lang="en-GB" altLang="en-US" dirty="0" smtClean="0">
                <a:solidFill>
                  <a:srgbClr val="00B050"/>
                </a:solidFill>
              </a:rPr>
              <a:t>review</a:t>
            </a:r>
            <a:endParaRPr lang="en-GB" altLang="en-US"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11-20/1491)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11-20/1491r2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170, 324, 325, 326, </a:t>
            </a:r>
            <a:r>
              <a:rPr lang="en-US" altLang="zh-CN" sz="2100" dirty="0" smtClean="0">
                <a:latin typeface="Calibri" panose="020F0502020204030204" pitchFamily="34" charset="0"/>
                <a:cs typeface="Calibri" panose="020F0502020204030204" pitchFamily="34" charset="0"/>
              </a:rPr>
              <a:t>and 288</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52323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11-20/1490)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18 CIDs and </a:t>
            </a:r>
            <a:r>
              <a:rPr lang="en-US" altLang="zh-CN" sz="2400" dirty="0">
                <a:sym typeface="+mn-ea"/>
              </a:rPr>
              <a:t>the </a:t>
            </a:r>
            <a:r>
              <a:rPr lang="en-US" altLang="zh-CN" sz="2400" dirty="0" smtClean="0">
                <a:sym typeface="+mn-ea"/>
              </a:rPr>
              <a:t>proposed spec text modification to IEEE P802.11bd D0.3 as in 11-20/1490r2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159, 162, 243, 244, 261, 7, 108, 109, 132, 133, 134, 160, 185, 241, 245, 246, 262, </a:t>
            </a:r>
            <a:r>
              <a:rPr lang="en-GB" altLang="zh-CN" sz="2100" dirty="0" smtClean="0">
                <a:latin typeface="Calibri" panose="020F0502020204030204" pitchFamily="34" charset="0"/>
                <a:cs typeface="Calibri" panose="020F0502020204030204" pitchFamily="34" charset="0"/>
              </a:rPr>
              <a:t>and 263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9510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11-20/1498)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89 and </a:t>
            </a:r>
            <a:r>
              <a:rPr lang="en-US" altLang="zh-CN" sz="2400" dirty="0">
                <a:sym typeface="+mn-ea"/>
              </a:rPr>
              <a:t>the proposed spec text modification to IEEE P802.11bd D0.3 as in </a:t>
            </a:r>
            <a:r>
              <a:rPr lang="en-US" altLang="zh-CN" sz="2400" dirty="0" smtClean="0">
                <a:sym typeface="+mn-ea"/>
              </a:rPr>
              <a:t>11-20/1498r1</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964477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11-20/0744)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a:t>
            </a:r>
            <a:r>
              <a:rPr lang="en-US" altLang="zh-CN" sz="2400" dirty="0" smtClean="0">
                <a:sym typeface="+mn-ea"/>
              </a:rPr>
              <a:t>proposed spec text modification to IEEE P802.11bd D0.3 as in 11-20/0744r4</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43, </a:t>
            </a:r>
            <a:r>
              <a:rPr lang="en-GB" altLang="zh-CN" sz="2100" dirty="0" smtClean="0">
                <a:latin typeface="Calibri" panose="020F0502020204030204" pitchFamily="34" charset="0"/>
                <a:cs typeface="Calibri" panose="020F0502020204030204" pitchFamily="34" charset="0"/>
              </a:rPr>
              <a:t>66, 6</a:t>
            </a:r>
            <a:r>
              <a:rPr lang="en-US" altLang="zh-CN" sz="2100" dirty="0" smtClean="0">
                <a:latin typeface="Calibri" panose="020F0502020204030204" pitchFamily="34" charset="0"/>
                <a:cs typeface="Calibri" panose="020F0502020204030204" pitchFamily="34" charset="0"/>
              </a:rPr>
              <a:t>5, 70</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71</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67227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11-20/0709)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11 CIDs and </a:t>
            </a:r>
            <a:r>
              <a:rPr lang="en-US" altLang="zh-CN" sz="2400" dirty="0">
                <a:sym typeface="+mn-ea"/>
              </a:rPr>
              <a:t>the </a:t>
            </a:r>
            <a:r>
              <a:rPr lang="en-US" altLang="zh-CN" sz="2400" dirty="0" smtClean="0">
                <a:sym typeface="+mn-ea"/>
              </a:rPr>
              <a:t>proposed spec text modification to IEEE P802.11bd D0.3 as in 11-20/0709r3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2, 3, 30, </a:t>
            </a:r>
            <a:r>
              <a:rPr lang="en-GB" altLang="zh-CN" sz="2100" dirty="0" smtClean="0">
                <a:latin typeface="Calibri" panose="020F0502020204030204" pitchFamily="34" charset="0"/>
                <a:cs typeface="Calibri" panose="020F0502020204030204" pitchFamily="34" charset="0"/>
              </a:rPr>
              <a:t>52</a:t>
            </a:r>
            <a:r>
              <a:rPr lang="en-GB" altLang="zh-CN" sz="2100" dirty="0">
                <a:latin typeface="Calibri" panose="020F0502020204030204" pitchFamily="34" charset="0"/>
                <a:cs typeface="Calibri" panose="020F0502020204030204" pitchFamily="34" charset="0"/>
              </a:rPr>
              <a:t>, 53, 54, </a:t>
            </a:r>
            <a:r>
              <a:rPr lang="en-GB" altLang="zh-CN" sz="2100" dirty="0" smtClean="0">
                <a:latin typeface="Calibri" panose="020F0502020204030204" pitchFamily="34" charset="0"/>
                <a:cs typeface="Calibri" panose="020F0502020204030204" pitchFamily="34" charset="0"/>
              </a:rPr>
              <a:t>173, 210</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 212, and 213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8073316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11-20/0731r3)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99 and </a:t>
            </a:r>
            <a:r>
              <a:rPr lang="en-US" altLang="zh-CN" sz="2400" dirty="0">
                <a:sym typeface="+mn-ea"/>
              </a:rPr>
              <a:t>the proposed spec text modification to IEEE P802.11bd D0.3 as in </a:t>
            </a:r>
            <a:r>
              <a:rPr lang="en-US" altLang="zh-CN" sz="2400" dirty="0" smtClean="0">
                <a:sym typeface="+mn-ea"/>
              </a:rPr>
              <a:t>11-20/0731r3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p>
          <a:p>
            <a:endParaRPr lang="en-US" altLang="zh-CN" sz="2400" b="0" dirty="0" smtClean="0">
              <a:latin typeface="Calibri" panose="020F0502020204030204" pitchFamily="34" charset="0"/>
              <a:cs typeface="Calibri" panose="020F0502020204030204" pitchFamily="34" charset="0"/>
            </a:endParaRPr>
          </a:p>
          <a:p>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6225601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a:t>
            </a:r>
            <a:r>
              <a:rPr lang="en-US" altLang="zh-CN" sz="2400" dirty="0" smtClean="0">
                <a:sym typeface="+mn-ea"/>
              </a:rPr>
              <a:t>proposed spec text modification to IEEE P802.11bd D0.3 as in 11-20/0728r3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57</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72</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p>
          <a:p>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0292025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SFD updating</a:t>
            </a:r>
            <a:endParaRPr lang="zh-CN" altLang="en-US" dirty="0"/>
          </a:p>
        </p:txBody>
      </p:sp>
      <p:sp>
        <p:nvSpPr>
          <p:cNvPr id="3" name="内容占位符 2"/>
          <p:cNvSpPr>
            <a:spLocks noGrp="1"/>
          </p:cNvSpPr>
          <p:nvPr>
            <p:ph idx="1"/>
          </p:nvPr>
        </p:nvSpPr>
        <p:spPr/>
        <p:txBody>
          <a:bodyPr/>
          <a:lstStyle/>
          <a:p>
            <a:r>
              <a:rPr lang="en-US" altLang="zh-CN" sz="2400" dirty="0" smtClean="0"/>
              <a:t>Move to accept the SFD as in 11-19/0497r7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Dongguk</a:t>
            </a:r>
            <a:r>
              <a:rPr lang="en-US" altLang="zh-CN" dirty="0" smtClean="0"/>
              <a:t> Lim</a:t>
            </a:r>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5889588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comment resolutions</a:t>
            </a:r>
            <a:endParaRPr lang="zh-CN" altLang="en-US" dirty="0"/>
          </a:p>
        </p:txBody>
      </p:sp>
      <p:sp>
        <p:nvSpPr>
          <p:cNvPr id="3" name="内容占位符 2"/>
          <p:cNvSpPr>
            <a:spLocks noGrp="1"/>
          </p:cNvSpPr>
          <p:nvPr>
            <p:ph idx="1"/>
          </p:nvPr>
        </p:nvSpPr>
        <p:spPr/>
        <p:txBody>
          <a:bodyPr/>
          <a:lstStyle/>
          <a:p>
            <a:r>
              <a:rPr lang="en-US" altLang="zh-CN" sz="2400" dirty="0" smtClean="0"/>
              <a:t>Move to accept all resolutions to D0.3 comments that passed Straw polls as contained in  11-20/0701r7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Joseph Levy</a:t>
            </a:r>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964702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D1.0 and LB</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en-US" dirty="0" smtClean="0"/>
              <a:t>Instruct the </a:t>
            </a:r>
            <a:r>
              <a:rPr lang="en-US" altLang="en-US" dirty="0" err="1" smtClean="0"/>
              <a:t>TGbd</a:t>
            </a:r>
            <a:r>
              <a:rPr lang="en-US" altLang="en-US" dirty="0" smtClean="0"/>
              <a:t> </a:t>
            </a:r>
            <a:r>
              <a:rPr lang="en-US" altLang="en-US" dirty="0"/>
              <a:t>editor to prepare </a:t>
            </a:r>
            <a:r>
              <a:rPr lang="en-US" altLang="en-US" dirty="0" smtClean="0"/>
              <a:t>IEEE P802.11bd D1.0 by incorporating D0.3 and all accepted comment resolutions as contained in 11-20/0701r7</a:t>
            </a:r>
            <a:endParaRPr lang="en-CA" altLang="en-US" dirty="0"/>
          </a:p>
          <a:p>
            <a:pPr>
              <a:buFont typeface="Arial" panose="020B0604020202020204" pitchFamily="34" charset="0"/>
              <a:buChar char="•"/>
            </a:pPr>
            <a:r>
              <a:rPr lang="en-US" altLang="en-US" dirty="0"/>
              <a:t>Approve a </a:t>
            </a:r>
            <a:r>
              <a:rPr lang="en-US" altLang="en-US" dirty="0" smtClean="0"/>
              <a:t>30 day </a:t>
            </a:r>
            <a:r>
              <a:rPr lang="en-US" altLang="en-US" dirty="0"/>
              <a:t>Working Group Technical Letter Ballot asking</a:t>
            </a:r>
            <a:r>
              <a:rPr lang="en-US" altLang="en-US" dirty="0" smtClean="0"/>
              <a:t> </a:t>
            </a:r>
            <a:r>
              <a:rPr lang="en-US" altLang="en-US" dirty="0"/>
              <a:t>the question “Should </a:t>
            </a:r>
            <a:r>
              <a:rPr lang="en-US" altLang="en-US" dirty="0" smtClean="0"/>
              <a:t>IEEE P802.11bd D1.0 be </a:t>
            </a:r>
            <a:r>
              <a:rPr lang="en-US" altLang="en-US" dirty="0"/>
              <a:t>forwarded to </a:t>
            </a:r>
            <a:r>
              <a:rPr lang="en-US" altLang="en-US" dirty="0" smtClean="0"/>
              <a:t>SA Ballot?”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smtClean="0"/>
          </a:p>
          <a:p>
            <a:pPr marL="0" indent="0"/>
            <a:r>
              <a:rPr lang="en-US" altLang="en-US" dirty="0" smtClean="0"/>
              <a:t>Moved: </a:t>
            </a:r>
            <a:r>
              <a:rPr lang="en-US" altLang="en-US" dirty="0" err="1" smtClean="0"/>
              <a:t>Bahar</a:t>
            </a:r>
            <a:r>
              <a:rPr lang="en-US" altLang="en-US" dirty="0" smtClean="0"/>
              <a:t> </a:t>
            </a:r>
            <a:r>
              <a:rPr lang="en-US" altLang="en-US" dirty="0" err="1" smtClean="0"/>
              <a:t>Sadeghi</a:t>
            </a:r>
            <a:endParaRPr lang="en-US" altLang="en-US" dirty="0" smtClean="0"/>
          </a:p>
          <a:p>
            <a:pPr marL="0" indent="0"/>
            <a:r>
              <a:rPr lang="en-US" altLang="en-US" dirty="0" smtClean="0"/>
              <a:t>Seconded: James </a:t>
            </a:r>
            <a:r>
              <a:rPr lang="en-US" altLang="en-US" dirty="0" err="1" smtClean="0"/>
              <a:t>Lepp</a:t>
            </a:r>
            <a:endParaRPr lang="en-US" altLang="en-US" dirty="0" smtClean="0"/>
          </a:p>
          <a:p>
            <a:pPr marL="0" indent="0"/>
            <a:r>
              <a:rPr lang="en-US" altLang="en-US" dirty="0" smtClean="0"/>
              <a:t>Temporary Result: 24Y/0N/3A</a:t>
            </a:r>
            <a:endParaRPr lang="en-CA"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85196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25</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8375504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61</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129 060 1445</a:t>
            </a:r>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129 060 1445</a:t>
            </a:r>
            <a:endParaRPr lang="en-US" altLang="zh-CN" dirty="0">
              <a:sym typeface="+mn-ea"/>
            </a:endParaRPr>
          </a:p>
          <a:p>
            <a:endParaRPr lang="en-US" altLang="zh-CN" dirty="0"/>
          </a:p>
          <a:p>
            <a:r>
              <a:rPr lang="en-US" altLang="zh-CN" dirty="0"/>
              <a:t>Join from a video system or application: dial </a:t>
            </a:r>
            <a:r>
              <a:rPr lang="en-US" altLang="zh-CN" dirty="0" smtClean="0"/>
              <a:t>1290601445 </a:t>
            </a:r>
            <a:r>
              <a:rPr lang="en-US" altLang="zh-CN" dirty="0"/>
              <a:t>@</a:t>
            </a:r>
            <a:r>
              <a:rPr lang="en-US" altLang="zh-CN" dirty="0" smtClean="0"/>
              <a:t>ieee802.my.webex.com</a:t>
            </a:r>
            <a:r>
              <a:rPr lang="en-US" altLang="zh-CN" dirty="0"/>
              <a:t>, or 173.243.2.68</a:t>
            </a:r>
          </a:p>
          <a:p>
            <a:endParaRPr lang="en-US" altLang="zh-CN" dirty="0"/>
          </a:p>
          <a:p>
            <a:r>
              <a:rPr lang="en-US" altLang="zh-CN" dirty="0"/>
              <a:t>Join using Microsoft Lync or Microsoft Skype for Business: dial 1290601445.ieee802.my@lync.webex.com</a:t>
            </a:r>
          </a:p>
          <a:p>
            <a:endParaRPr lang="zh-CN" altLang="en-US" dirty="0"/>
          </a:p>
        </p:txBody>
      </p:sp>
    </p:spTree>
    <p:extLst>
      <p:ext uri="{BB962C8B-B14F-4D97-AF65-F5344CB8AC3E}">
        <p14:creationId xmlns:p14="http://schemas.microsoft.com/office/powerpoint/2010/main" val="6030393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en-GB" b="1" dirty="0"/>
              <a:t>11-20/1302, </a:t>
            </a:r>
            <a:r>
              <a:rPr lang="en-US" altLang="zh-CN" b="1" dirty="0"/>
              <a:t>ngv-60ghz-beamforming,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11-20/1303, </a:t>
            </a:r>
            <a:r>
              <a:rPr lang="en-US" altLang="zh-CN" b="1" dirty="0"/>
              <a:t>ngv-60ghz-beamforming-text, Hiroyuki </a:t>
            </a:r>
            <a:r>
              <a:rPr lang="en-US" altLang="zh-CN" b="1" dirty="0" err="1"/>
              <a:t>Motozuka</a:t>
            </a:r>
            <a:r>
              <a:rPr lang="en-US" altLang="zh-CN" b="1" dirty="0"/>
              <a:t> (Panasonic</a:t>
            </a:r>
            <a:r>
              <a:rPr lang="en-US" altLang="zh-CN" b="1" dirty="0" smtClean="0"/>
              <a:t>)</a:t>
            </a:r>
          </a:p>
          <a:p>
            <a:pPr marL="800100" lvl="1" indent="-342900" algn="just" eaLnBrk="0" hangingPunct="0">
              <a:buFontTx/>
              <a:buChar char="•"/>
              <a:defRPr/>
            </a:pPr>
            <a:r>
              <a:rPr lang="en-US" altLang="zh-CN" b="1" dirty="0" smtClean="0"/>
              <a:t>TBD</a:t>
            </a:r>
            <a:endParaRPr lang="en-US" altLang="zh-CN" b="1" dirty="0"/>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924810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29</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6405549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64</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a:t>
            </a:r>
            <a:r>
              <a:rPr lang="en-US" altLang="zh-CN" dirty="0"/>
              <a:t>: 129 042 8290</a:t>
            </a:r>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smtClean="0"/>
              <a:t>Access code</a:t>
            </a:r>
            <a:r>
              <a:rPr lang="en-US" altLang="zh-CN" dirty="0"/>
              <a:t>: 129 042 8290</a:t>
            </a:r>
            <a:endParaRPr lang="en-US" altLang="zh-CN" dirty="0" smtClean="0">
              <a:sym typeface="+mn-ea"/>
            </a:endParaRPr>
          </a:p>
          <a:p>
            <a:endParaRPr lang="en-US" altLang="zh-CN" dirty="0"/>
          </a:p>
          <a:p>
            <a:r>
              <a:rPr lang="en-US" altLang="zh-CN" dirty="0"/>
              <a:t>Join from a video system or application: dial </a:t>
            </a:r>
            <a:r>
              <a:rPr lang="en-US" altLang="zh-CN" dirty="0" smtClean="0"/>
              <a:t>1290428290 </a:t>
            </a:r>
            <a:r>
              <a:rPr lang="en-US" altLang="zh-CN" dirty="0"/>
              <a:t>@</a:t>
            </a:r>
            <a:r>
              <a:rPr lang="en-US" altLang="zh-CN" dirty="0" smtClean="0"/>
              <a:t>ieee802.my.webex.com</a:t>
            </a:r>
            <a:r>
              <a:rPr lang="en-US" altLang="zh-CN" dirty="0"/>
              <a:t>, or 173.243.2.68</a:t>
            </a:r>
          </a:p>
          <a:p>
            <a:endParaRPr lang="en-US" altLang="zh-CN" dirty="0"/>
          </a:p>
          <a:p>
            <a:r>
              <a:rPr lang="en-US" altLang="zh-CN" dirty="0"/>
              <a:t>Join using Microsoft Lync or Microsoft Skype for Business: dial </a:t>
            </a:r>
            <a:r>
              <a:rPr lang="en-US" altLang="zh-CN" dirty="0" smtClean="0"/>
              <a:t>1290428290.ieee802.my@lync.webex.com</a:t>
            </a:r>
            <a:endParaRPr lang="en-US" altLang="zh-CN" dirty="0"/>
          </a:p>
          <a:p>
            <a:endParaRPr lang="zh-CN" altLang="en-US" dirty="0"/>
          </a:p>
        </p:txBody>
      </p:sp>
    </p:spTree>
    <p:extLst>
      <p:ext uri="{BB962C8B-B14F-4D97-AF65-F5344CB8AC3E}">
        <p14:creationId xmlns:p14="http://schemas.microsoft.com/office/powerpoint/2010/main" val="42419646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endParaRPr lang="en-US" altLang="zh-CN" b="1" dirty="0"/>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991518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29701</TotalTime>
  <Words>4277</Words>
  <Application>Microsoft Office PowerPoint</Application>
  <PresentationFormat>宽屏</PresentationFormat>
  <Paragraphs>849</Paragraphs>
  <Slides>65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65</vt:i4>
      </vt:variant>
    </vt:vector>
  </HeadingPairs>
  <TitlesOfParts>
    <vt:vector size="76"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IEEE 802.11 Interim Plenary IEEE 802.11 TGbd Teleconference </vt:lpstr>
      <vt:lpstr>Teleconference Bridge Information (TBD)</vt:lpstr>
      <vt:lpstr>PowerPoint 演示文稿</vt:lpstr>
      <vt:lpstr>SP #1 (CR, 11-20/1228)</vt:lpstr>
      <vt:lpstr>SP #2 (CR, 11-20/1301)</vt:lpstr>
      <vt:lpstr>SP #3 (CR, 11-20/1461)</vt:lpstr>
      <vt:lpstr>SP #4 (CR, 11-20/1268)</vt:lpstr>
      <vt:lpstr>SP #5 (CR, 11-20/1264)</vt:lpstr>
      <vt:lpstr>SP #6 (CR, 11-20/1383)</vt:lpstr>
      <vt:lpstr>SP #7 (CR, 11-20/0728)</vt:lpstr>
      <vt:lpstr>IEEE 802.11 Interim Plenary IEEE 802.11 TGbd Teleconference </vt:lpstr>
      <vt:lpstr>Teleconference Bridge Information (TBD)</vt:lpstr>
      <vt:lpstr>PowerPoint 演示文稿</vt:lpstr>
      <vt:lpstr>SP #1 (CR, 11-20/1491)</vt:lpstr>
      <vt:lpstr>SP #2 (CR, 11-20/1490)</vt:lpstr>
      <vt:lpstr>SP #3 (CR, 11-20/1498)</vt:lpstr>
      <vt:lpstr>SP #4 (CR, 11-20/0744)</vt:lpstr>
      <vt:lpstr>SP #5 (CR, 11-20/0709)</vt:lpstr>
      <vt:lpstr>SP #6 (CR, 11-20/0731r3)</vt:lpstr>
      <vt:lpstr>SP #7 (CR, 11-20/0728)</vt:lpstr>
      <vt:lpstr>Motion for SFD updating</vt:lpstr>
      <vt:lpstr>Motion for comment resolutions</vt:lpstr>
      <vt:lpstr>Motion for D1.0 and LB</vt:lpstr>
      <vt:lpstr>IEEE 802.11 TGbd Teleconference </vt:lpstr>
      <vt:lpstr>Teleconference Bridge Information (TBD)</vt:lpstr>
      <vt:lpstr>PowerPoint 演示文稿</vt:lpstr>
      <vt:lpstr>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4657</cp:revision>
  <cp:lastPrinted>2014-11-04T15:04:00Z</cp:lastPrinted>
  <dcterms:created xsi:type="dcterms:W3CDTF">2007-04-17T18:10:00Z</dcterms:created>
  <dcterms:modified xsi:type="dcterms:W3CDTF">2020-09-25T04:22:26Z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