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708" r:id="rId2"/>
    <p:sldId id="678" r:id="rId3"/>
    <p:sldId id="679" r:id="rId4"/>
    <p:sldId id="872" r:id="rId5"/>
    <p:sldId id="778" r:id="rId6"/>
    <p:sldId id="779" r:id="rId7"/>
    <p:sldId id="780" r:id="rId8"/>
    <p:sldId id="782" r:id="rId9"/>
    <p:sldId id="868" r:id="rId10"/>
    <p:sldId id="869" r:id="rId11"/>
    <p:sldId id="870" r:id="rId12"/>
    <p:sldId id="809" r:id="rId13"/>
    <p:sldId id="721" r:id="rId14"/>
    <p:sldId id="873" r:id="rId15"/>
    <p:sldId id="874" r:id="rId16"/>
    <p:sldId id="900" r:id="rId17"/>
    <p:sldId id="695" r:id="rId18"/>
    <p:sldId id="740" r:id="rId19"/>
    <p:sldId id="741" r:id="rId20"/>
    <p:sldId id="825"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3DF544-DF5D-45EC-A364-3971797CF389}" v="1" dt="2020-08-27T22:46:54.2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92169" autoAdjust="0"/>
  </p:normalViewPr>
  <p:slideViewPr>
    <p:cSldViewPr>
      <p:cViewPr varScale="1">
        <p:scale>
          <a:sx n="114" d="100"/>
          <a:sy n="114" d="100"/>
        </p:scale>
        <p:origin x="360" y="10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17</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September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802.11-20/1341r2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1029" name="Document" r:id="rId4" imgW="8267030" imgH="3047370" progId="Word.Document.8">
                  <p:embed/>
                </p:oleObj>
              </mc:Choice>
              <mc:Fallback>
                <p:oleObj name="Document" r:id="rId4" imgW="8267030" imgH="3047370" progId="Word.Document.8">
                  <p:embed/>
                  <p:pic>
                    <p:nvPicPr>
                      <p:cNvPr id="9" name="Object 3"/>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September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2020-9-14</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September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September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err="1"/>
              <a:t>TGba</a:t>
            </a:r>
            <a:r>
              <a:rPr lang="en-US" altLang="en-US"/>
              <a:t> Snapshot</a:t>
            </a:r>
            <a:endParaRPr lang="en-US" altLang="en-US" dirty="0"/>
          </a:p>
        </p:txBody>
      </p:sp>
      <p:sp>
        <p:nvSpPr>
          <p:cNvPr id="31747" name="Content Placeholder 2"/>
          <p:cNvSpPr>
            <a:spLocks noGrp="1"/>
          </p:cNvSpPr>
          <p:nvPr>
            <p:ph idx="1"/>
          </p:nvPr>
        </p:nvSpPr>
        <p:spPr>
          <a:xfrm>
            <a:off x="929218" y="1905000"/>
            <a:ext cx="10348382" cy="4570157"/>
          </a:xfrm>
        </p:spPr>
        <p:txBody>
          <a:bodyPr/>
          <a:lstStyle/>
          <a:p>
            <a:pPr>
              <a:defRPr/>
            </a:pPr>
            <a:r>
              <a:rPr lang="en-US" altLang="en-US" dirty="0"/>
              <a:t>July 2020: completed comment resolution on the initial SA ballot</a:t>
            </a:r>
          </a:p>
          <a:p>
            <a:pPr>
              <a:defRPr/>
            </a:pPr>
            <a:endParaRPr lang="en-US" altLang="en-US" dirty="0"/>
          </a:p>
          <a:p>
            <a:pPr>
              <a:defRPr/>
            </a:pPr>
            <a:r>
              <a:rPr lang="en-US" altLang="en-US" dirty="0"/>
              <a:t>August 2020: approved motion to create D7.0 based on the resolutions and start 1</a:t>
            </a:r>
            <a:r>
              <a:rPr lang="en-US" altLang="en-US" baseline="30000" dirty="0"/>
              <a:t>st</a:t>
            </a:r>
            <a:r>
              <a:rPr lang="en-US" altLang="en-US" dirty="0"/>
              <a:t> recirculation SA ballot</a:t>
            </a:r>
          </a:p>
          <a:p>
            <a:pPr lvl="1">
              <a:defRPr/>
            </a:pPr>
            <a:r>
              <a:rPr lang="en-US" altLang="en-US" dirty="0"/>
              <a:t>1</a:t>
            </a:r>
            <a:r>
              <a:rPr lang="en-US" altLang="en-US" baseline="30000" dirty="0"/>
              <a:t>st</a:t>
            </a:r>
            <a:r>
              <a:rPr lang="en-US" altLang="en-US" dirty="0"/>
              <a:t> recirculation SA ballot planned on September 16 (depending on the start date of 11md/ax/ay SA ballots)</a:t>
            </a:r>
          </a:p>
          <a:p>
            <a:pPr>
              <a:defRPr/>
            </a:pPr>
            <a:endParaRPr lang="en-US" altLang="en-US" dirty="0"/>
          </a:p>
          <a:p>
            <a:pPr>
              <a:defRPr/>
            </a:pPr>
            <a:r>
              <a:rPr lang="en-US" altLang="en-US" dirty="0" err="1"/>
              <a:t>RevCom</a:t>
            </a:r>
            <a:r>
              <a:rPr lang="en-US" altLang="en-US" dirty="0"/>
              <a:t> date moved to January 2021 due to other task groups schedule</a:t>
            </a:r>
          </a:p>
          <a:p>
            <a:pPr lvl="1">
              <a:defRPr/>
            </a:pPr>
            <a:r>
              <a:rPr lang="en-US" altLang="en-US" dirty="0" err="1"/>
              <a:t>TGax</a:t>
            </a:r>
            <a:r>
              <a:rPr lang="en-US" altLang="en-US" dirty="0"/>
              <a:t> and </a:t>
            </a:r>
            <a:r>
              <a:rPr lang="en-US" altLang="en-US" dirty="0" err="1"/>
              <a:t>TGay</a:t>
            </a:r>
            <a:r>
              <a:rPr lang="en-US" altLang="en-US" dirty="0"/>
              <a:t> changed their </a:t>
            </a:r>
            <a:r>
              <a:rPr lang="en-US" altLang="en-US" dirty="0" err="1"/>
              <a:t>RevCom</a:t>
            </a:r>
            <a:r>
              <a:rPr lang="en-US" altLang="en-US" dirty="0"/>
              <a:t> date to January 2021</a:t>
            </a:r>
          </a:p>
          <a:p>
            <a:pPr lvl="1">
              <a:defRPr/>
            </a:pPr>
            <a:r>
              <a:rPr lang="en-US" altLang="en-US" dirty="0"/>
              <a:t>December 11, 2020 is the submission deadline</a:t>
            </a:r>
          </a:p>
          <a:p>
            <a:pPr lvl="1">
              <a:defRPr/>
            </a:pPr>
            <a:endParaRPr lang="en-US" altLang="en-US" dirty="0"/>
          </a:p>
          <a:p>
            <a:pPr>
              <a:defRPr/>
            </a:pPr>
            <a:endParaRPr lang="en-US" altLang="en-US" dirty="0"/>
          </a:p>
          <a:p>
            <a:pPr marL="0" indent="0">
              <a:buNone/>
              <a:defRPr/>
            </a:pP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August teleconference call [doc: IEEE 802.11-20/1199r0]</a:t>
            </a:r>
          </a:p>
          <a:p>
            <a:endParaRPr lang="en-US" altLang="en-US" dirty="0"/>
          </a:p>
          <a:p>
            <a:pPr lvl="1"/>
            <a:r>
              <a:rPr lang="en-US" altLang="en-US" dirty="0"/>
              <a:t>Move: Leif Wilhelmsson</a:t>
            </a:r>
          </a:p>
          <a:p>
            <a:pPr lvl="1"/>
            <a:r>
              <a:rPr lang="en-US" altLang="en-US" dirty="0"/>
              <a:t>Second: Po-Kai Huang</a:t>
            </a:r>
          </a:p>
          <a:p>
            <a:pPr lvl="1"/>
            <a:r>
              <a:rPr lang="en-US" altLang="en-US" dirty="0"/>
              <a:t>Result: passes with unanimous consent</a:t>
            </a:r>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13</a:t>
            </a:fld>
            <a:endParaRPr lang="en-US" altLang="en-US" sz="1200" b="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2D130-C2AC-4168-85EC-7D4A587DE65E}"/>
              </a:ext>
            </a:extLst>
          </p:cNvPr>
          <p:cNvSpPr>
            <a:spLocks noGrp="1"/>
          </p:cNvSpPr>
          <p:nvPr>
            <p:ph type="title"/>
          </p:nvPr>
        </p:nvSpPr>
        <p:spPr/>
        <p:txBody>
          <a:bodyPr/>
          <a:lstStyle/>
          <a:p>
            <a:r>
              <a:rPr lang="en-US" dirty="0"/>
              <a:t>Vice Chair reaffirmation motion</a:t>
            </a:r>
          </a:p>
        </p:txBody>
      </p:sp>
      <p:sp>
        <p:nvSpPr>
          <p:cNvPr id="3" name="Content Placeholder 2">
            <a:extLst>
              <a:ext uri="{FF2B5EF4-FFF2-40B4-BE49-F238E27FC236}">
                <a16:creationId xmlns:a16="http://schemas.microsoft.com/office/drawing/2014/main" id="{221FD5A3-0501-4A91-8696-9F932752A308}"/>
              </a:ext>
            </a:extLst>
          </p:cNvPr>
          <p:cNvSpPr>
            <a:spLocks noGrp="1"/>
          </p:cNvSpPr>
          <p:nvPr>
            <p:ph idx="1"/>
          </p:nvPr>
        </p:nvSpPr>
        <p:spPr/>
        <p:txBody>
          <a:bodyPr/>
          <a:lstStyle/>
          <a:p>
            <a:r>
              <a:rPr lang="en-US" dirty="0"/>
              <a:t>Move to reaffirm Yunsong Yang as Vice Chair of Task Group BA</a:t>
            </a:r>
          </a:p>
          <a:p>
            <a:endParaRPr lang="en-US" dirty="0"/>
          </a:p>
          <a:p>
            <a:r>
              <a:rPr lang="en-US" b="0" dirty="0"/>
              <a:t>Move: Po-Kai Huang</a:t>
            </a:r>
          </a:p>
          <a:p>
            <a:r>
              <a:rPr lang="en-US" b="0" dirty="0"/>
              <a:t>Second: Jon Rosdahl</a:t>
            </a:r>
          </a:p>
          <a:p>
            <a:endParaRPr lang="en-US" b="0" dirty="0"/>
          </a:p>
          <a:p>
            <a:r>
              <a:rPr lang="en-US" b="0" dirty="0"/>
              <a:t>Result: passes with unanimous consent (46 members on the call)</a:t>
            </a:r>
          </a:p>
        </p:txBody>
      </p:sp>
      <p:sp>
        <p:nvSpPr>
          <p:cNvPr id="4" name="Date Placeholder 3">
            <a:extLst>
              <a:ext uri="{FF2B5EF4-FFF2-40B4-BE49-F238E27FC236}">
                <a16:creationId xmlns:a16="http://schemas.microsoft.com/office/drawing/2014/main" id="{DFDB8F30-C492-401F-82CE-00E66E75B892}"/>
              </a:ext>
            </a:extLst>
          </p:cNvPr>
          <p:cNvSpPr>
            <a:spLocks noGrp="1"/>
          </p:cNvSpPr>
          <p:nvPr>
            <p:ph type="dt" sz="half" idx="10"/>
          </p:nvPr>
        </p:nvSpPr>
        <p:spPr/>
        <p:txBody>
          <a:bodyPr/>
          <a:lstStyle/>
          <a:p>
            <a:pPr>
              <a:defRPr/>
            </a:pPr>
            <a:r>
              <a:rPr lang="en-US"/>
              <a:t>September 2020</a:t>
            </a:r>
            <a:endParaRPr lang="en-US" dirty="0"/>
          </a:p>
        </p:txBody>
      </p:sp>
      <p:sp>
        <p:nvSpPr>
          <p:cNvPr id="5" name="Footer Placeholder 4">
            <a:extLst>
              <a:ext uri="{FF2B5EF4-FFF2-40B4-BE49-F238E27FC236}">
                <a16:creationId xmlns:a16="http://schemas.microsoft.com/office/drawing/2014/main" id="{BCB15EFB-545B-47D9-A507-BF4132217A7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B21A364D-5005-455F-A745-9F8DF0D985B4}"/>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3471565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2D130-C2AC-4168-85EC-7D4A587DE65E}"/>
              </a:ext>
            </a:extLst>
          </p:cNvPr>
          <p:cNvSpPr>
            <a:spLocks noGrp="1"/>
          </p:cNvSpPr>
          <p:nvPr>
            <p:ph type="title"/>
          </p:nvPr>
        </p:nvSpPr>
        <p:spPr/>
        <p:txBody>
          <a:bodyPr/>
          <a:lstStyle/>
          <a:p>
            <a:r>
              <a:rPr lang="en-US" dirty="0"/>
              <a:t>Secretary reaffirmation motion</a:t>
            </a:r>
          </a:p>
        </p:txBody>
      </p:sp>
      <p:sp>
        <p:nvSpPr>
          <p:cNvPr id="3" name="Content Placeholder 2">
            <a:extLst>
              <a:ext uri="{FF2B5EF4-FFF2-40B4-BE49-F238E27FC236}">
                <a16:creationId xmlns:a16="http://schemas.microsoft.com/office/drawing/2014/main" id="{221FD5A3-0501-4A91-8696-9F932752A308}"/>
              </a:ext>
            </a:extLst>
          </p:cNvPr>
          <p:cNvSpPr>
            <a:spLocks noGrp="1"/>
          </p:cNvSpPr>
          <p:nvPr>
            <p:ph idx="1"/>
          </p:nvPr>
        </p:nvSpPr>
        <p:spPr/>
        <p:txBody>
          <a:bodyPr/>
          <a:lstStyle/>
          <a:p>
            <a:r>
              <a:rPr lang="en-US" dirty="0"/>
              <a:t>Move to reaffirm Leif Wilhelmsson as Secretary of Task Group BA</a:t>
            </a:r>
          </a:p>
          <a:p>
            <a:endParaRPr lang="en-US" dirty="0"/>
          </a:p>
          <a:p>
            <a:r>
              <a:rPr lang="en-US" b="0" dirty="0"/>
              <a:t>Move: Steve Shellhammer</a:t>
            </a:r>
          </a:p>
          <a:p>
            <a:r>
              <a:rPr lang="en-US" b="0" dirty="0"/>
              <a:t>Second: Po-Kai Huang</a:t>
            </a:r>
          </a:p>
          <a:p>
            <a:endParaRPr lang="en-US" b="0" dirty="0"/>
          </a:p>
          <a:p>
            <a:r>
              <a:rPr lang="en-US" b="0" dirty="0"/>
              <a:t>Result: passes with unanimous consent (48 members on the call)</a:t>
            </a:r>
          </a:p>
        </p:txBody>
      </p:sp>
      <p:sp>
        <p:nvSpPr>
          <p:cNvPr id="4" name="Date Placeholder 3">
            <a:extLst>
              <a:ext uri="{FF2B5EF4-FFF2-40B4-BE49-F238E27FC236}">
                <a16:creationId xmlns:a16="http://schemas.microsoft.com/office/drawing/2014/main" id="{DFDB8F30-C492-401F-82CE-00E66E75B892}"/>
              </a:ext>
            </a:extLst>
          </p:cNvPr>
          <p:cNvSpPr>
            <a:spLocks noGrp="1"/>
          </p:cNvSpPr>
          <p:nvPr>
            <p:ph type="dt" sz="half" idx="10"/>
          </p:nvPr>
        </p:nvSpPr>
        <p:spPr/>
        <p:txBody>
          <a:bodyPr/>
          <a:lstStyle/>
          <a:p>
            <a:pPr>
              <a:defRPr/>
            </a:pPr>
            <a:r>
              <a:rPr lang="en-US"/>
              <a:t>September 2020</a:t>
            </a:r>
            <a:endParaRPr lang="en-US" dirty="0"/>
          </a:p>
        </p:txBody>
      </p:sp>
      <p:sp>
        <p:nvSpPr>
          <p:cNvPr id="5" name="Footer Placeholder 4">
            <a:extLst>
              <a:ext uri="{FF2B5EF4-FFF2-40B4-BE49-F238E27FC236}">
                <a16:creationId xmlns:a16="http://schemas.microsoft.com/office/drawing/2014/main" id="{BCB15EFB-545B-47D9-A507-BF4132217A7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B21A364D-5005-455F-A745-9F8DF0D985B4}"/>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177238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DAB6F-C825-4E25-A2F5-9808F2CEE41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CA157F4B-6B8A-405E-928C-6115F5760D8D}"/>
              </a:ext>
            </a:extLst>
          </p:cNvPr>
          <p:cNvSpPr>
            <a:spLocks noGrp="1"/>
          </p:cNvSpPr>
          <p:nvPr>
            <p:ph idx="1"/>
          </p:nvPr>
        </p:nvSpPr>
        <p:spPr/>
        <p:txBody>
          <a:bodyPr/>
          <a:lstStyle/>
          <a:p>
            <a:r>
              <a:rPr lang="en-US" dirty="0"/>
              <a:t>2020</a:t>
            </a:r>
          </a:p>
          <a:p>
            <a:pPr lvl="1"/>
            <a:r>
              <a:rPr lang="en-US" dirty="0"/>
              <a:t>September </a:t>
            </a:r>
            <a:r>
              <a:rPr lang="en-US" strike="sngStrike" dirty="0"/>
              <a:t>August</a:t>
            </a:r>
            <a:r>
              <a:rPr lang="en-US" dirty="0"/>
              <a:t>: 15-day recirc D7.0 (September 16 – October 1: tentative)</a:t>
            </a:r>
          </a:p>
          <a:p>
            <a:pPr lvl="1"/>
            <a:r>
              <a:rPr lang="en-US" dirty="0"/>
              <a:t>October: comment resolution on D7.0</a:t>
            </a:r>
          </a:p>
          <a:p>
            <a:pPr lvl="1"/>
            <a:r>
              <a:rPr lang="en-US" dirty="0"/>
              <a:t>October-November: D8.0 Recirc/Unchanged recirc</a:t>
            </a:r>
          </a:p>
          <a:p>
            <a:pPr lvl="1"/>
            <a:r>
              <a:rPr lang="en-US" dirty="0"/>
              <a:t>November 13 – 802 EC Approval</a:t>
            </a:r>
          </a:p>
          <a:p>
            <a:pPr lvl="1"/>
            <a:r>
              <a:rPr lang="en-US" dirty="0"/>
              <a:t>December 11 – Draft to </a:t>
            </a:r>
            <a:r>
              <a:rPr lang="en-US" dirty="0" err="1"/>
              <a:t>RevCom</a:t>
            </a:r>
            <a:endParaRPr lang="en-US" dirty="0"/>
          </a:p>
          <a:p>
            <a:r>
              <a:rPr lang="en-US" dirty="0"/>
              <a:t>2021</a:t>
            </a:r>
          </a:p>
          <a:p>
            <a:pPr lvl="1"/>
            <a:r>
              <a:rPr lang="en-US" dirty="0"/>
              <a:t>January: </a:t>
            </a:r>
            <a:r>
              <a:rPr lang="en-US" dirty="0" err="1"/>
              <a:t>RevCom</a:t>
            </a:r>
            <a:r>
              <a:rPr lang="en-US" dirty="0"/>
              <a:t>/SASB approval</a:t>
            </a:r>
          </a:p>
        </p:txBody>
      </p:sp>
      <p:sp>
        <p:nvSpPr>
          <p:cNvPr id="4" name="Date Placeholder 3">
            <a:extLst>
              <a:ext uri="{FF2B5EF4-FFF2-40B4-BE49-F238E27FC236}">
                <a16:creationId xmlns:a16="http://schemas.microsoft.com/office/drawing/2014/main" id="{61B68CEA-A6EF-47EE-8190-4EA33F614A78}"/>
              </a:ext>
            </a:extLst>
          </p:cNvPr>
          <p:cNvSpPr>
            <a:spLocks noGrp="1"/>
          </p:cNvSpPr>
          <p:nvPr>
            <p:ph type="dt" sz="half" idx="10"/>
          </p:nvPr>
        </p:nvSpPr>
        <p:spPr/>
        <p:txBody>
          <a:bodyPr/>
          <a:lstStyle/>
          <a:p>
            <a:pPr>
              <a:defRPr/>
            </a:pPr>
            <a:r>
              <a:rPr lang="en-US"/>
              <a:t>September 2020</a:t>
            </a:r>
            <a:endParaRPr lang="en-US" dirty="0"/>
          </a:p>
        </p:txBody>
      </p:sp>
      <p:sp>
        <p:nvSpPr>
          <p:cNvPr id="5" name="Footer Placeholder 4">
            <a:extLst>
              <a:ext uri="{FF2B5EF4-FFF2-40B4-BE49-F238E27FC236}">
                <a16:creationId xmlns:a16="http://schemas.microsoft.com/office/drawing/2014/main" id="{A50E6498-C20B-4DDD-BC6E-59DC828B83F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CEB6CD11-B0BB-4ADD-A0CB-586D5BF89CF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1898896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685800" lvl="2" indent="-342900">
              <a:defRPr/>
            </a:pPr>
            <a:r>
              <a:rPr lang="en-US" altLang="en-US" sz="2400" b="1" dirty="0"/>
              <a:t>Scheduled with 10-day advance notice</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17</a:t>
            </a:fld>
            <a:endParaRPr lang="en-US" altLang="en-US" sz="1200"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18</a:t>
            </a:fld>
            <a:endParaRPr lang="en-US" altLang="en-US" sz="1200"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19</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September 14 (Monday) </a:t>
            </a:r>
            <a:br>
              <a:rPr lang="en-US" altLang="en-US" sz="3200" dirty="0">
                <a:cs typeface="Times New Roman" panose="02020603050405020304" pitchFamily="18" charset="0"/>
              </a:rPr>
            </a:br>
            <a:r>
              <a:rPr lang="en-US" altLang="en-US" sz="3200" dirty="0">
                <a:cs typeface="Times New Roman" panose="02020603050405020304" pitchFamily="18" charset="0"/>
              </a:rPr>
              <a:t>13:30 – 15:30 ET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September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20</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September 2020 session</a:t>
            </a:r>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599"/>
            <a:ext cx="7772401" cy="1041147"/>
          </a:xfrm>
        </p:spPr>
        <p:txBody>
          <a:bodyPr/>
          <a:lstStyle/>
          <a:p>
            <a:r>
              <a:rPr lang="en-US" altLang="en-US" dirty="0"/>
              <a:t>Agenda</a:t>
            </a:r>
          </a:p>
        </p:txBody>
      </p:sp>
      <p:sp>
        <p:nvSpPr>
          <p:cNvPr id="21507" name="Content Placeholder 6"/>
          <p:cNvSpPr>
            <a:spLocks noGrp="1"/>
          </p:cNvSpPr>
          <p:nvPr>
            <p:ph sz="half" idx="1"/>
          </p:nvPr>
        </p:nvSpPr>
        <p:spPr>
          <a:xfrm>
            <a:off x="929218" y="1828800"/>
            <a:ext cx="10348382" cy="4652710"/>
          </a:xfrm>
        </p:spPr>
        <p:txBody>
          <a:bodyPr/>
          <a:lstStyle/>
          <a:p>
            <a:pPr marL="800100" lvl="1" indent="-342900">
              <a:spcBef>
                <a:spcPts val="0"/>
              </a:spcBef>
              <a:buFont typeface="+mj-lt"/>
              <a:buAutoNum type="arabicPeriod"/>
            </a:pPr>
            <a:endParaRPr lang="en-US" altLang="en-US" sz="1600" dirty="0"/>
          </a:p>
          <a:p>
            <a:pPr marL="800100" lvl="1" indent="-342900">
              <a:spcBef>
                <a:spcPts val="0"/>
              </a:spcBef>
              <a:buFont typeface="+mj-lt"/>
              <a:buAutoNum type="arabicPeriod"/>
            </a:pPr>
            <a:r>
              <a:rPr lang="en-US" altLang="en-US" dirty="0"/>
              <a:t>Call meeting to order</a:t>
            </a:r>
          </a:p>
          <a:p>
            <a:pPr marL="800100" lvl="1" indent="-342900">
              <a:spcBef>
                <a:spcPts val="0"/>
              </a:spcBef>
              <a:buFont typeface="+mj-lt"/>
              <a:buAutoNum type="arabicPeriod"/>
            </a:pPr>
            <a:r>
              <a:rPr lang="en-US" altLang="en-US" dirty="0"/>
              <a:t>Agenda setting</a:t>
            </a:r>
          </a:p>
          <a:p>
            <a:pPr marL="800100" lvl="1" indent="-342900">
              <a:spcBef>
                <a:spcPts val="0"/>
              </a:spcBef>
              <a:buFont typeface="+mj-lt"/>
              <a:buAutoNum type="arabicPeriod"/>
            </a:pPr>
            <a:r>
              <a:rPr lang="en-US" altLang="en-US" dirty="0"/>
              <a:t>Patent policy (links in the next slide)</a:t>
            </a:r>
          </a:p>
          <a:p>
            <a:pPr marL="800100" lvl="1" indent="-342900">
              <a:spcBef>
                <a:spcPts val="0"/>
              </a:spcBef>
              <a:buFont typeface="+mj-lt"/>
              <a:buAutoNum type="arabicPeriod"/>
            </a:pPr>
            <a:r>
              <a:rPr lang="en-US" altLang="en-US" dirty="0"/>
              <a:t>Attendance: </a:t>
            </a:r>
          </a:p>
          <a:p>
            <a:pPr marL="1143000" lvl="2" indent="-342900">
              <a:spcBef>
                <a:spcPts val="0"/>
              </a:spcBef>
              <a:buFont typeface="+mj-lt"/>
              <a:buAutoNum type="arabicPeriod"/>
            </a:pPr>
            <a:r>
              <a:rPr lang="en-US" altLang="en-US" dirty="0"/>
              <a:t>Use IMAT to register your attendance</a:t>
            </a:r>
          </a:p>
          <a:p>
            <a:pPr marL="800100" lvl="1" indent="-342900">
              <a:spcBef>
                <a:spcPts val="0"/>
              </a:spcBef>
              <a:buFont typeface="+mj-lt"/>
              <a:buAutoNum type="arabicPeriod"/>
            </a:pPr>
            <a:r>
              <a:rPr lang="en-US" altLang="en-US" dirty="0"/>
              <a:t>Snapshot</a:t>
            </a:r>
          </a:p>
          <a:p>
            <a:pPr marL="800100" lvl="1" indent="-342900">
              <a:spcBef>
                <a:spcPts val="0"/>
              </a:spcBef>
              <a:buFont typeface="+mj-lt"/>
              <a:buAutoNum type="arabicPeriod"/>
            </a:pPr>
            <a:r>
              <a:rPr lang="en-US" altLang="en-US" dirty="0"/>
              <a:t>Motions</a:t>
            </a:r>
          </a:p>
          <a:p>
            <a:pPr marL="1143000" lvl="2" indent="-342900">
              <a:spcBef>
                <a:spcPts val="0"/>
              </a:spcBef>
              <a:buFont typeface="+mj-lt"/>
              <a:buAutoNum type="arabicPeriod"/>
            </a:pPr>
            <a:r>
              <a:rPr lang="en-US" altLang="en-US" dirty="0"/>
              <a:t>Meeting minutes - August CRC call [20/1199r0]</a:t>
            </a:r>
          </a:p>
          <a:p>
            <a:pPr marL="1143000" lvl="2" indent="-342900">
              <a:spcBef>
                <a:spcPts val="0"/>
              </a:spcBef>
              <a:buFont typeface="+mj-lt"/>
              <a:buAutoNum type="arabicPeriod"/>
            </a:pPr>
            <a:r>
              <a:rPr lang="en-US" altLang="en-US" dirty="0"/>
              <a:t>Reaffirmation motions for vice chair, secretary</a:t>
            </a:r>
          </a:p>
          <a:p>
            <a:pPr marL="1485900" lvl="3" indent="-342900">
              <a:spcBef>
                <a:spcPts val="0"/>
              </a:spcBef>
              <a:buFont typeface="+mj-lt"/>
              <a:buAutoNum type="arabicPeriod"/>
            </a:pPr>
            <a:r>
              <a:rPr lang="en-US" altLang="en-US" dirty="0"/>
              <a:t>Every 2 year one meeting after WG chair election</a:t>
            </a:r>
          </a:p>
          <a:p>
            <a:pPr marL="800100" lvl="1" indent="-342900">
              <a:spcBef>
                <a:spcPts val="0"/>
              </a:spcBef>
              <a:buFont typeface="+mj-lt"/>
              <a:buAutoNum type="arabicPeriod"/>
            </a:pPr>
            <a:r>
              <a:rPr lang="en-US" altLang="en-US" dirty="0"/>
              <a:t>Timeline</a:t>
            </a:r>
          </a:p>
          <a:p>
            <a:pPr marL="800100" lvl="1" indent="-342900">
              <a:spcBef>
                <a:spcPts val="0"/>
              </a:spcBef>
              <a:buFont typeface="+mj-lt"/>
              <a:buAutoNum type="arabicPeriod"/>
            </a:pPr>
            <a:r>
              <a:rPr lang="en-US" altLang="en-US" dirty="0"/>
              <a:t>Adjourn</a:t>
            </a:r>
            <a:endParaRPr lang="en-US" altLang="en-US" sz="2000" dirty="0"/>
          </a:p>
          <a:p>
            <a:pPr marL="914400" lvl="1" indent="-457200">
              <a:spcBef>
                <a:spcPts val="0"/>
              </a:spcBef>
              <a:buFont typeface="+mj-lt"/>
              <a:buAutoNum type="arabicPeriod"/>
            </a:pPr>
            <a:endParaRPr lang="en-US" altLang="en-US" sz="2000" dirty="0"/>
          </a:p>
          <a:p>
            <a:pPr marL="800100" lvl="1" indent="-342900">
              <a:spcBef>
                <a:spcPts val="100"/>
              </a:spcBef>
              <a:buFont typeface="+mj-lt"/>
              <a:buAutoNum type="arabicPeriod"/>
            </a:pPr>
            <a:endParaRPr lang="en-US" altLang="en-US" sz="1600" dirty="0"/>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5</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6</a:t>
            </a:fld>
            <a:endParaRPr lang="en-US" altLang="en-US"/>
          </a:p>
        </p:txBody>
      </p:sp>
      <p:sp>
        <p:nvSpPr>
          <p:cNvPr id="4" name="Date Placeholder 3"/>
          <p:cNvSpPr>
            <a:spLocks noGrp="1"/>
          </p:cNvSpPr>
          <p:nvPr>
            <p:ph type="dt" sz="half" idx="10"/>
          </p:nvPr>
        </p:nvSpPr>
        <p:spPr/>
        <p:txBody>
          <a:bodyPr/>
          <a:lstStyle/>
          <a:p>
            <a:pPr>
              <a:defRPr/>
            </a:pPr>
            <a:r>
              <a:rPr lang="en-US"/>
              <a:t>September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September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7</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September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September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299165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196638</TotalTime>
  <Words>1936</Words>
  <Application>Microsoft Office PowerPoint</Application>
  <PresentationFormat>Widescreen</PresentationFormat>
  <Paragraphs>262</Paragraphs>
  <Slides>20</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Monotype Sorts</vt:lpstr>
      <vt:lpstr>Arial</vt:lpstr>
      <vt:lpstr>Calibri</vt:lpstr>
      <vt:lpstr>Helvetica</vt:lpstr>
      <vt:lpstr>Times New Roman</vt:lpstr>
      <vt:lpstr>802-11-Submission</vt:lpstr>
      <vt:lpstr>Document</vt:lpstr>
      <vt:lpstr>September 2020  TGba Agenda</vt:lpstr>
      <vt:lpstr>IEEE 802.11 TGba: Wake-up Radio Operation</vt:lpstr>
      <vt:lpstr>Abstract</vt:lpstr>
      <vt:lpstr>Agenda</vt:lpstr>
      <vt:lpstr>Instructions for the WG Chair</vt:lpstr>
      <vt:lpstr>Participants have a duty to inform the IEEE</vt:lpstr>
      <vt:lpstr>Ways to inform IEEE</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TGba Snapshot</vt:lpstr>
      <vt:lpstr>Motion - Minutes</vt:lpstr>
      <vt:lpstr>Vice Chair reaffirmation motion</vt:lpstr>
      <vt:lpstr>Secretary reaffirmation motion</vt:lpstr>
      <vt:lpstr>Timeline</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6031</cp:revision>
  <cp:lastPrinted>2014-11-04T15:04:57Z</cp:lastPrinted>
  <dcterms:created xsi:type="dcterms:W3CDTF">2007-04-17T18:10:23Z</dcterms:created>
  <dcterms:modified xsi:type="dcterms:W3CDTF">2020-09-14T17:55:09Z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2020-02-07 22:29:47Z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