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7"/>
  </p:notesMasterIdLst>
  <p:handoutMasterIdLst>
    <p:handoutMasterId r:id="rId118"/>
  </p:handoutMasterIdLst>
  <p:sldIdLst>
    <p:sldId id="256" r:id="rId2"/>
    <p:sldId id="265" r:id="rId3"/>
    <p:sldId id="257" r:id="rId4"/>
    <p:sldId id="266" r:id="rId5"/>
    <p:sldId id="267" r:id="rId6"/>
    <p:sldId id="268" r:id="rId7"/>
    <p:sldId id="269" r:id="rId8"/>
    <p:sldId id="270" r:id="rId9"/>
    <p:sldId id="271" r:id="rId10"/>
    <p:sldId id="276" r:id="rId11"/>
    <p:sldId id="407" r:id="rId12"/>
    <p:sldId id="408" r:id="rId13"/>
    <p:sldId id="409" r:id="rId14"/>
    <p:sldId id="410" r:id="rId15"/>
    <p:sldId id="411" r:id="rId16"/>
    <p:sldId id="412" r:id="rId17"/>
    <p:sldId id="413" r:id="rId18"/>
    <p:sldId id="272" r:id="rId19"/>
    <p:sldId id="414" r:id="rId20"/>
    <p:sldId id="415" r:id="rId21"/>
    <p:sldId id="591" r:id="rId22"/>
    <p:sldId id="569" r:id="rId23"/>
    <p:sldId id="570" r:id="rId24"/>
    <p:sldId id="571" r:id="rId25"/>
    <p:sldId id="572" r:id="rId26"/>
    <p:sldId id="573" r:id="rId27"/>
    <p:sldId id="590" r:id="rId28"/>
    <p:sldId id="574" r:id="rId29"/>
    <p:sldId id="575" r:id="rId30"/>
    <p:sldId id="600" r:id="rId31"/>
    <p:sldId id="601" r:id="rId32"/>
    <p:sldId id="602" r:id="rId33"/>
    <p:sldId id="603" r:id="rId34"/>
    <p:sldId id="604" r:id="rId35"/>
    <p:sldId id="605" r:id="rId36"/>
    <p:sldId id="606" r:id="rId37"/>
    <p:sldId id="592" r:id="rId38"/>
    <p:sldId id="593" r:id="rId39"/>
    <p:sldId id="607" r:id="rId40"/>
    <p:sldId id="594" r:id="rId41"/>
    <p:sldId id="595" r:id="rId42"/>
    <p:sldId id="596" r:id="rId43"/>
    <p:sldId id="598" r:id="rId44"/>
    <p:sldId id="599" r:id="rId45"/>
    <p:sldId id="565" r:id="rId46"/>
    <p:sldId id="566" r:id="rId47"/>
    <p:sldId id="567" r:id="rId48"/>
    <p:sldId id="568" r:id="rId49"/>
    <p:sldId id="616" r:id="rId50"/>
    <p:sldId id="617" r:id="rId51"/>
    <p:sldId id="618" r:id="rId52"/>
    <p:sldId id="619" r:id="rId53"/>
    <p:sldId id="620" r:id="rId54"/>
    <p:sldId id="621" r:id="rId55"/>
    <p:sldId id="622" r:id="rId56"/>
    <p:sldId id="624" r:id="rId57"/>
    <p:sldId id="625" r:id="rId58"/>
    <p:sldId id="626" r:id="rId59"/>
    <p:sldId id="627" r:id="rId60"/>
    <p:sldId id="628" r:id="rId61"/>
    <p:sldId id="629" r:id="rId62"/>
    <p:sldId id="630" r:id="rId63"/>
    <p:sldId id="608" r:id="rId64"/>
    <p:sldId id="623" r:id="rId65"/>
    <p:sldId id="637" r:id="rId66"/>
    <p:sldId id="611" r:id="rId67"/>
    <p:sldId id="612" r:id="rId68"/>
    <p:sldId id="614" r:id="rId69"/>
    <p:sldId id="615" r:id="rId70"/>
    <p:sldId id="631" r:id="rId71"/>
    <p:sldId id="632" r:id="rId72"/>
    <p:sldId id="638" r:id="rId73"/>
    <p:sldId id="639" r:id="rId74"/>
    <p:sldId id="635" r:id="rId75"/>
    <p:sldId id="636" r:id="rId76"/>
    <p:sldId id="633" r:id="rId77"/>
    <p:sldId id="634" r:id="rId78"/>
    <p:sldId id="640" r:id="rId79"/>
    <p:sldId id="641" r:id="rId80"/>
    <p:sldId id="642" r:id="rId81"/>
    <p:sldId id="644" r:id="rId82"/>
    <p:sldId id="645" r:id="rId83"/>
    <p:sldId id="646" r:id="rId84"/>
    <p:sldId id="647" r:id="rId85"/>
    <p:sldId id="648" r:id="rId86"/>
    <p:sldId id="649" r:id="rId87"/>
    <p:sldId id="656" r:id="rId88"/>
    <p:sldId id="652" r:id="rId89"/>
    <p:sldId id="653" r:id="rId90"/>
    <p:sldId id="654" r:id="rId91"/>
    <p:sldId id="655" r:id="rId92"/>
    <p:sldId id="657" r:id="rId93"/>
    <p:sldId id="658" r:id="rId94"/>
    <p:sldId id="659" r:id="rId95"/>
    <p:sldId id="660" r:id="rId96"/>
    <p:sldId id="661" r:id="rId97"/>
    <p:sldId id="662" r:id="rId98"/>
    <p:sldId id="663" r:id="rId99"/>
    <p:sldId id="664" r:id="rId100"/>
    <p:sldId id="665" r:id="rId101"/>
    <p:sldId id="666" r:id="rId102"/>
    <p:sldId id="667" r:id="rId103"/>
    <p:sldId id="668" r:id="rId104"/>
    <p:sldId id="669" r:id="rId105"/>
    <p:sldId id="670" r:id="rId106"/>
    <p:sldId id="315" r:id="rId107"/>
    <p:sldId id="312" r:id="rId108"/>
    <p:sldId id="318" r:id="rId109"/>
    <p:sldId id="472" r:id="rId110"/>
    <p:sldId id="473" r:id="rId111"/>
    <p:sldId id="474" r:id="rId112"/>
    <p:sldId id="480" r:id="rId113"/>
    <p:sldId id="259" r:id="rId114"/>
    <p:sldId id="260" r:id="rId115"/>
    <p:sldId id="261" r:id="rId116"/>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F1D38888-79E6-4B8F-A7E5-96BDED502F2F}">
          <p14:sldIdLst>
            <p14:sldId id="256"/>
            <p14:sldId id="265"/>
            <p14:sldId id="257"/>
            <p14:sldId id="266"/>
            <p14:sldId id="267"/>
            <p14:sldId id="268"/>
            <p14:sldId id="269"/>
            <p14:sldId id="270"/>
            <p14:sldId id="271"/>
            <p14:sldId id="276"/>
            <p14:sldId id="407"/>
            <p14:sldId id="408"/>
            <p14:sldId id="409"/>
            <p14:sldId id="410"/>
            <p14:sldId id="411"/>
            <p14:sldId id="412"/>
            <p14:sldId id="413"/>
            <p14:sldId id="272"/>
            <p14:sldId id="414"/>
            <p14:sldId id="415"/>
            <p14:sldId id="591"/>
          </p14:sldIdLst>
        </p14:section>
        <p14:section name="July 15 - July IEEE week" id="{6EF0D20E-9CD3-4981-8AC2-171F84531D0D}">
          <p14:sldIdLst>
            <p14:sldId id="569"/>
            <p14:sldId id="570"/>
            <p14:sldId id="571"/>
            <p14:sldId id="572"/>
            <p14:sldId id="573"/>
            <p14:sldId id="590"/>
            <p14:sldId id="574"/>
            <p14:sldId id="575"/>
          </p14:sldIdLst>
        </p14:section>
        <p14:section name="July 22 Telecon" id="{830393A7-0C75-446E-876F-EDD9105A62F8}">
          <p14:sldIdLst>
            <p14:sldId id="600"/>
            <p14:sldId id="601"/>
            <p14:sldId id="602"/>
            <p14:sldId id="603"/>
            <p14:sldId id="604"/>
            <p14:sldId id="605"/>
            <p14:sldId id="606"/>
          </p14:sldIdLst>
        </p14:section>
        <p14:section name="July 29 Telecon" id="{586B1B75-E9F7-4DA0-A044-5FFB8D1F7BC3}">
          <p14:sldIdLst>
            <p14:sldId id="592"/>
            <p14:sldId id="593"/>
            <p14:sldId id="607"/>
            <p14:sldId id="594"/>
            <p14:sldId id="595"/>
            <p14:sldId id="596"/>
            <p14:sldId id="598"/>
            <p14:sldId id="599"/>
          </p14:sldIdLst>
        </p14:section>
        <p14:section name="July 30 Plenary Telecon" id="{7FDDFD4D-1610-4DB1-9C04-2461BB5F14C7}">
          <p14:sldIdLst>
            <p14:sldId id="565"/>
            <p14:sldId id="566"/>
            <p14:sldId id="567"/>
            <p14:sldId id="568"/>
          </p14:sldIdLst>
        </p14:section>
        <p14:section name="Aug. 5 Telecon" id="{A8BC9C2B-FE74-4EA3-84FB-F68F1B4F0EEF}">
          <p14:sldIdLst>
            <p14:sldId id="616"/>
            <p14:sldId id="617"/>
            <p14:sldId id="618"/>
            <p14:sldId id="619"/>
            <p14:sldId id="620"/>
            <p14:sldId id="621"/>
            <p14:sldId id="622"/>
          </p14:sldIdLst>
        </p14:section>
        <p14:section name="Aug. 19 Telecon" id="{E0BAB464-3A9C-46B9-9A52-7A4D22029A81}">
          <p14:sldIdLst>
            <p14:sldId id="624"/>
            <p14:sldId id="625"/>
            <p14:sldId id="626"/>
            <p14:sldId id="627"/>
            <p14:sldId id="628"/>
            <p14:sldId id="629"/>
            <p14:sldId id="630"/>
          </p14:sldIdLst>
        </p14:section>
        <p14:section name="Aug. 26 Telecon" id="{C82159DA-BDE9-4EA2-B990-34A9F994ACE2}">
          <p14:sldIdLst>
            <p14:sldId id="608"/>
            <p14:sldId id="623"/>
            <p14:sldId id="637"/>
            <p14:sldId id="611"/>
            <p14:sldId id="612"/>
            <p14:sldId id="614"/>
            <p14:sldId id="615"/>
          </p14:sldIdLst>
        </p14:section>
        <p14:section name="Aug. 27 TGaz Plenary" id="{C3DF968C-0866-4DF5-B89D-C1E70AF04617}">
          <p14:sldIdLst>
            <p14:sldId id="631"/>
            <p14:sldId id="632"/>
            <p14:sldId id="638"/>
            <p14:sldId id="639"/>
            <p14:sldId id="635"/>
            <p14:sldId id="636"/>
            <p14:sldId id="633"/>
            <p14:sldId id="634"/>
          </p14:sldIdLst>
        </p14:section>
        <p14:section name="Sep. 2 Telecon" id="{63346914-1878-4891-8D54-6B8A5F535F9D}">
          <p14:sldIdLst>
            <p14:sldId id="640"/>
            <p14:sldId id="641"/>
            <p14:sldId id="642"/>
            <p14:sldId id="644"/>
            <p14:sldId id="645"/>
            <p14:sldId id="646"/>
            <p14:sldId id="647"/>
          </p14:sldIdLst>
        </p14:section>
        <p14:section name="Sep. 3 Telecon" id="{FC43C946-37C6-4AFE-82F3-2C9FCE021E05}">
          <p14:sldIdLst>
            <p14:sldId id="648"/>
            <p14:sldId id="649"/>
            <p14:sldId id="656"/>
            <p14:sldId id="652"/>
            <p14:sldId id="653"/>
            <p14:sldId id="654"/>
            <p14:sldId id="655"/>
          </p14:sldIdLst>
        </p14:section>
        <p14:section name="Sep. 8 Telecon" id="{B7775EB7-6CEB-42F7-BCB0-564613B60E03}">
          <p14:sldIdLst>
            <p14:sldId id="657"/>
            <p14:sldId id="658"/>
            <p14:sldId id="659"/>
            <p14:sldId id="660"/>
            <p14:sldId id="661"/>
            <p14:sldId id="662"/>
            <p14:sldId id="663"/>
          </p14:sldIdLst>
        </p14:section>
        <p14:section name="Sep. 9 Telecon" id="{69A5CAB5-01A6-48AC-BF7B-2043EDEF793F}">
          <p14:sldIdLst>
            <p14:sldId id="664"/>
            <p14:sldId id="665"/>
            <p14:sldId id="666"/>
            <p14:sldId id="667"/>
            <p14:sldId id="668"/>
            <p14:sldId id="669"/>
            <p14:sldId id="670"/>
          </p14:sldIdLst>
        </p14:section>
        <p14:section name="Backup" id="{62682A0D-7317-4EE9-B56C-63AD74488E19}">
          <p14:sldIdLst>
            <p14:sldId id="315"/>
            <p14:sldId id="312"/>
            <p14:sldId id="318"/>
            <p14:sldId id="472"/>
            <p14:sldId id="473"/>
            <p14:sldId id="474"/>
            <p14:sldId id="480"/>
            <p14:sldId id="259"/>
            <p14:sldId id="260"/>
            <p14:sldId id="26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67" autoAdjust="0"/>
    <p:restoredTop sz="96807" autoAdjust="0"/>
  </p:normalViewPr>
  <p:slideViewPr>
    <p:cSldViewPr>
      <p:cViewPr varScale="1">
        <p:scale>
          <a:sx n="113" d="100"/>
          <a:sy n="113" d="100"/>
        </p:scale>
        <p:origin x="132" y="330"/>
      </p:cViewPr>
      <p:guideLst>
        <p:guide orient="horz" pos="2160"/>
        <p:guide pos="384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notesMaster" Target="notesMasters/notes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9/8/2020</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61</a:t>
            </a:fld>
            <a:endParaRPr lang="en-US"/>
          </a:p>
        </p:txBody>
      </p:sp>
    </p:spTree>
    <p:extLst>
      <p:ext uri="{BB962C8B-B14F-4D97-AF65-F5344CB8AC3E}">
        <p14:creationId xmlns:p14="http://schemas.microsoft.com/office/powerpoint/2010/main" val="22531541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68</a:t>
            </a:fld>
            <a:endParaRPr lang="en-US"/>
          </a:p>
        </p:txBody>
      </p:sp>
    </p:spTree>
    <p:extLst>
      <p:ext uri="{BB962C8B-B14F-4D97-AF65-F5344CB8AC3E}">
        <p14:creationId xmlns:p14="http://schemas.microsoft.com/office/powerpoint/2010/main" val="1440583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76</a:t>
            </a:fld>
            <a:endParaRPr lang="en-US"/>
          </a:p>
        </p:txBody>
      </p:sp>
    </p:spTree>
    <p:extLst>
      <p:ext uri="{BB962C8B-B14F-4D97-AF65-F5344CB8AC3E}">
        <p14:creationId xmlns:p14="http://schemas.microsoft.com/office/powerpoint/2010/main" val="2429548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83</a:t>
            </a:fld>
            <a:endParaRPr lang="en-US"/>
          </a:p>
        </p:txBody>
      </p:sp>
    </p:spTree>
    <p:extLst>
      <p:ext uri="{BB962C8B-B14F-4D97-AF65-F5344CB8AC3E}">
        <p14:creationId xmlns:p14="http://schemas.microsoft.com/office/powerpoint/2010/main" val="666212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90</a:t>
            </a:fld>
            <a:endParaRPr lang="en-US"/>
          </a:p>
        </p:txBody>
      </p:sp>
    </p:spTree>
    <p:extLst>
      <p:ext uri="{BB962C8B-B14F-4D97-AF65-F5344CB8AC3E}">
        <p14:creationId xmlns:p14="http://schemas.microsoft.com/office/powerpoint/2010/main" val="4006948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97</a:t>
            </a:fld>
            <a:endParaRPr lang="en-US"/>
          </a:p>
        </p:txBody>
      </p:sp>
    </p:spTree>
    <p:extLst>
      <p:ext uri="{BB962C8B-B14F-4D97-AF65-F5344CB8AC3E}">
        <p14:creationId xmlns:p14="http://schemas.microsoft.com/office/powerpoint/2010/main" val="3162059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104</a:t>
            </a:fld>
            <a:endParaRPr lang="en-US"/>
          </a:p>
        </p:txBody>
      </p:sp>
    </p:spTree>
    <p:extLst>
      <p:ext uri="{BB962C8B-B14F-4D97-AF65-F5344CB8AC3E}">
        <p14:creationId xmlns:p14="http://schemas.microsoft.com/office/powerpoint/2010/main" val="30686626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113</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114</a:t>
            </a:fld>
            <a:endParaRPr lang="en-US"/>
          </a:p>
        </p:txBody>
      </p:sp>
      <p:sp>
        <p:nvSpPr>
          <p:cNvPr id="16385"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115</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1307280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18</a:t>
            </a:fld>
            <a:endParaRPr lang="en-US"/>
          </a:p>
        </p:txBody>
      </p:sp>
    </p:spTree>
    <p:extLst>
      <p:ext uri="{BB962C8B-B14F-4D97-AF65-F5344CB8AC3E}">
        <p14:creationId xmlns:p14="http://schemas.microsoft.com/office/powerpoint/2010/main" val="1848883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28</a:t>
            </a:fld>
            <a:endParaRPr lang="en-US"/>
          </a:p>
        </p:txBody>
      </p:sp>
    </p:spTree>
    <p:extLst>
      <p:ext uri="{BB962C8B-B14F-4D97-AF65-F5344CB8AC3E}">
        <p14:creationId xmlns:p14="http://schemas.microsoft.com/office/powerpoint/2010/main" val="418777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35</a:t>
            </a:fld>
            <a:endParaRPr lang="en-US"/>
          </a:p>
        </p:txBody>
      </p:sp>
    </p:spTree>
    <p:extLst>
      <p:ext uri="{BB962C8B-B14F-4D97-AF65-F5344CB8AC3E}">
        <p14:creationId xmlns:p14="http://schemas.microsoft.com/office/powerpoint/2010/main" val="39155986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43</a:t>
            </a:fld>
            <a:endParaRPr lang="en-US"/>
          </a:p>
        </p:txBody>
      </p:sp>
    </p:spTree>
    <p:extLst>
      <p:ext uri="{BB962C8B-B14F-4D97-AF65-F5344CB8AC3E}">
        <p14:creationId xmlns:p14="http://schemas.microsoft.com/office/powerpoint/2010/main" val="755999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47</a:t>
            </a:fld>
            <a:endParaRPr lang="en-US"/>
          </a:p>
        </p:txBody>
      </p:sp>
    </p:spTree>
    <p:extLst>
      <p:ext uri="{BB962C8B-B14F-4D97-AF65-F5344CB8AC3E}">
        <p14:creationId xmlns:p14="http://schemas.microsoft.com/office/powerpoint/2010/main" val="70233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54</a:t>
            </a:fld>
            <a:endParaRPr lang="en-US"/>
          </a:p>
        </p:txBody>
      </p:sp>
    </p:spTree>
    <p:extLst>
      <p:ext uri="{BB962C8B-B14F-4D97-AF65-F5344CB8AC3E}">
        <p14:creationId xmlns:p14="http://schemas.microsoft.com/office/powerpoint/2010/main" val="1440583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 2020</a:t>
            </a:r>
            <a:endParaRPr lang="en-GB"/>
          </a:p>
        </p:txBody>
      </p:sp>
      <p:sp>
        <p:nvSpPr>
          <p:cNvPr id="6" name="Footer Placeholder 5"/>
          <p:cNvSpPr>
            <a:spLocks noGrp="1"/>
          </p:cNvSpPr>
          <p:nvPr>
            <p:ph type="ftr" idx="11"/>
          </p:nvPr>
        </p:nvSpPr>
        <p:spPr/>
        <p:txBody>
          <a:bodyPr/>
          <a:lstStyle>
            <a:lvl1pPr>
              <a:defRPr/>
            </a:lvl1pPr>
          </a:lstStyle>
          <a:p>
            <a:r>
              <a:rPr lang="en-GB"/>
              <a:t>Jonathan Segev, Intel corporation</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 2020</a:t>
            </a:r>
            <a:endParaRPr lang="en-GB"/>
          </a:p>
        </p:txBody>
      </p:sp>
      <p:sp>
        <p:nvSpPr>
          <p:cNvPr id="4" name="Footer Placeholder 3"/>
          <p:cNvSpPr>
            <a:spLocks noGrp="1"/>
          </p:cNvSpPr>
          <p:nvPr>
            <p:ph type="ftr" idx="11"/>
          </p:nvPr>
        </p:nvSpPr>
        <p:spPr/>
        <p:txBody>
          <a:bodyPr/>
          <a:lstStyle>
            <a:lvl1pPr>
              <a:defRPr/>
            </a:lvl1pPr>
          </a:lstStyle>
          <a:p>
            <a:r>
              <a:rPr lang="en-GB"/>
              <a:t>Jonathan Segev, Intel corporation</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 2020</a:t>
            </a:r>
            <a:endParaRPr lang="en-GB"/>
          </a:p>
        </p:txBody>
      </p:sp>
      <p:sp>
        <p:nvSpPr>
          <p:cNvPr id="3" name="Footer Placeholder 2"/>
          <p:cNvSpPr>
            <a:spLocks noGrp="1"/>
          </p:cNvSpPr>
          <p:nvPr>
            <p:ph type="ftr" idx="11"/>
          </p:nvPr>
        </p:nvSpPr>
        <p:spPr/>
        <p:txBody>
          <a:bodyPr/>
          <a:lstStyle>
            <a:lvl1pPr>
              <a:defRPr/>
            </a:lvl1pPr>
          </a:lstStyle>
          <a:p>
            <a:r>
              <a:rPr lang="en-GB"/>
              <a:t>Jonathan Segev, Intel corporation</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802.11-20/1002r20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2.xml"/><Relationship Id="rId4" Type="http://schemas.openxmlformats.org/officeDocument/2006/relationships/hyperlink" Target="http://standards.ieee.org/about/sasb/patcom/materials.htm" TargetMode="Externa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tandards.ieee.org/faqs/affiliation.html" TargetMode="External"/><Relationship Id="rId7" Type="http://schemas.openxmlformats.org/officeDocument/2006/relationships/hyperlink" Target="http://standards.ieee.org/board/pat/faq.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ylaws/sect6-7.html#loa" TargetMode="External"/><Relationship Id="rId5" Type="http://schemas.openxmlformats.org/officeDocument/2006/relationships/hyperlink" Target="http://standards.ieee.org/board/pat/pat-slideset.ppt" TargetMode="External"/><Relationship Id="rId4" Type="http://schemas.openxmlformats.org/officeDocument/2006/relationships/hyperlink" Target="http://standards.ieee.org/resources/antitrust-guidelines.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ieee802.org/11/Rules/rules.shtml" TargetMode="External"/><Relationship Id="rId3" Type="http://schemas.openxmlformats.org/officeDocument/2006/relationships/hyperlink" Target="https://mentor.ieee.org/802-ec/dcn/17/ec-17-0090-22-0PNP-ieee-802-lmsc-operations-manual.pdf" TargetMode="External"/><Relationship Id="rId7" Type="http://schemas.openxmlformats.org/officeDocument/2006/relationships/hyperlink" Target="https://mentor.ieee.org/802-ec/dcn/16/ec-16-0180-05-00EC-ieee-802-participation-slide.pptx" TargetMode="External"/><Relationship Id="rId2" Type="http://schemas.openxmlformats.org/officeDocument/2006/relationships/hyperlink" Target="http://standards.ieee.org/board/aud/LMSC.pdf" TargetMode="External"/><Relationship Id="rId1" Type="http://schemas.openxmlformats.org/officeDocument/2006/relationships/slideLayout" Target="../slideLayouts/slideLayout2.xml"/><Relationship Id="rId6" Type="http://schemas.openxmlformats.org/officeDocument/2006/relationships/hyperlink" Target="https://mentor.ieee.org/802-ec/dcn/17/ec-17-0120-27-0PNP-ieee-802-lmsc-chairs-guidelines.pdf" TargetMode="External"/><Relationship Id="rId5" Type="http://schemas.openxmlformats.org/officeDocument/2006/relationships/hyperlink" Target="http://grouper.ieee.org/groups/802/PNP/approved/IEEE_802_LMSC_OM_approved_120725.pdf" TargetMode="External"/><Relationship Id="rId10" Type="http://schemas.openxmlformats.org/officeDocument/2006/relationships/hyperlink" Target="https://mentor.ieee.org/802.11/dcn/14/11-14-0629-22-0000-802-11-operations-manual.docx" TargetMode="External"/><Relationship Id="rId4" Type="http://schemas.openxmlformats.org/officeDocument/2006/relationships/hyperlink" Target="http://www.ieee802.org/PNP/approved/IEEE_802_WG_PandP_v19.pdf" TargetMode="External"/><Relationship Id="rId9" Type="http://schemas.openxmlformats.org/officeDocument/2006/relationships/hyperlink" Target="http://www.ieee802.org/devdocs.shtm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hyperlink" Target="https://imat.ieee.org/" TargetMode="External"/><Relationship Id="rId1" Type="http://schemas.openxmlformats.org/officeDocument/2006/relationships/slideLayout" Target="../slideLayouts/slideLayout2.xml"/><Relationship Id="rId5" Type="http://schemas.openxmlformats.org/officeDocument/2006/relationships/hyperlink" Target="https://mentor.ieee.org/802.11/documents?is_dcn=DCN,%20Title,%20Author%20or%20Affiliation&amp;is_group=00az" TargetMode="External"/><Relationship Id="rId4" Type="http://schemas.openxmlformats.org/officeDocument/2006/relationships/hyperlink" Target="http://grouper.ieee.org/groups/802/11/"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TGaz</a:t>
            </a:r>
            <a:r>
              <a:rPr lang="en-US" altLang="en-US" dirty="0"/>
              <a:t> Next Generation Positioning </a:t>
            </a:r>
            <a:br>
              <a:rPr lang="en-US" altLang="en-US" dirty="0"/>
            </a:br>
            <a:r>
              <a:rPr lang="en-US" altLang="en-US" dirty="0"/>
              <a:t>July – Sep. Meetings Agenda</a:t>
            </a:r>
            <a:endParaRPr lang="en-GB" dirty="0"/>
          </a:p>
        </p:txBody>
      </p:sp>
      <p:sp>
        <p:nvSpPr>
          <p:cNvPr id="3074" name="Rectangle 2"/>
          <p:cNvSpPr>
            <a:spLocks noGrp="1" noChangeArrowheads="1"/>
          </p:cNvSpPr>
          <p:nvPr>
            <p:ph type="subTitle" idx="1"/>
          </p:nvPr>
        </p:nvSpPr>
        <p:spPr>
          <a:xfrm>
            <a:off x="1828800" y="1731664"/>
            <a:ext cx="8534400" cy="476250"/>
          </a:xfrm>
          <a:ln/>
        </p:spPr>
        <p:txBody>
          <a:body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2020-08-28</a:t>
            </a:r>
          </a:p>
        </p:txBody>
      </p:sp>
      <p:sp>
        <p:nvSpPr>
          <p:cNvPr id="6" name="Date Placeholder 3"/>
          <p:cNvSpPr>
            <a:spLocks noGrp="1"/>
          </p:cNvSpPr>
          <p:nvPr>
            <p:ph type="dt" idx="10"/>
          </p:nvPr>
        </p:nvSpPr>
        <p:spPr/>
        <p:txBody>
          <a:bodyPr/>
          <a:lstStyle/>
          <a:p>
            <a:r>
              <a:rPr lang="en-US"/>
              <a:t>Sep. 2020</a:t>
            </a:r>
            <a:endParaRPr lang="en-GB" dirty="0"/>
          </a:p>
        </p:txBody>
      </p:sp>
      <p:sp>
        <p:nvSpPr>
          <p:cNvPr id="7" name="Footer Placeholder 4"/>
          <p:cNvSpPr>
            <a:spLocks noGrp="1"/>
          </p:cNvSpPr>
          <p:nvPr>
            <p:ph type="ftr" idx="11"/>
          </p:nvPr>
        </p:nvSpPr>
        <p:spPr/>
        <p:txBody>
          <a:bodyPr/>
          <a:lstStyle/>
          <a:p>
            <a:r>
              <a:rPr lang="en-GB"/>
              <a:t>Jonathan Segev, Intel corporation</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053151161"/>
              </p:ext>
            </p:extLst>
          </p:nvPr>
        </p:nvGraphicFramePr>
        <p:xfrm>
          <a:off x="993775" y="2405063"/>
          <a:ext cx="10542588" cy="2470150"/>
        </p:xfrm>
        <a:graphic>
          <a:graphicData uri="http://schemas.openxmlformats.org/presentationml/2006/ole">
            <mc:AlternateContent xmlns:mc="http://schemas.openxmlformats.org/markup-compatibility/2006">
              <mc:Choice xmlns:v="urn:schemas-microsoft-com:vml" Requires="v">
                <p:oleObj spid="_x0000_s3411" name="Document" r:id="rId4" imgW="10822609" imgH="2534496" progId="Word.Document.8">
                  <p:embed/>
                </p:oleObj>
              </mc:Choice>
              <mc:Fallback>
                <p:oleObj name="Document" r:id="rId4" imgW="10822609" imgH="2534496" progId="Word.Document.8">
                  <p:embed/>
                  <p:pic>
                    <p:nvPicPr>
                      <p:cNvPr id="0" name="Picture 3"/>
                      <p:cNvPicPr>
                        <a:picLocks noChangeAspect="1" noChangeArrowheads="1"/>
                      </p:cNvPicPr>
                      <p:nvPr/>
                    </p:nvPicPr>
                    <p:blipFill>
                      <a:blip r:embed="rId5"/>
                      <a:srcRect/>
                      <a:stretch>
                        <a:fillRect/>
                      </a:stretch>
                    </p:blipFill>
                    <p:spPr bwMode="auto">
                      <a:xfrm>
                        <a:off x="993775" y="2405063"/>
                        <a:ext cx="10542588" cy="2470150"/>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p:txBody>
          <a:bodyPr/>
          <a:lstStyle/>
          <a:p>
            <a:pPr>
              <a:lnSpc>
                <a:spcPct val="80000"/>
              </a:lnSpc>
            </a:pPr>
            <a:endParaRPr lang="en-US" altLang="en-US" sz="700" u="sng" dirty="0">
              <a:solidFill>
                <a:srgbClr val="FF0000"/>
              </a:solidFill>
            </a:endParaRP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2"/>
              </a:rPr>
              <a:t>http://standards.ieee.org/develop/policies/bylaws/sect6-7.html#6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marL="914400" lvl="2" indent="0">
              <a:lnSpc>
                <a:spcPct val="90000"/>
              </a:lnSpc>
              <a:buSzPct val="150000"/>
            </a:pP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3"/>
              </a:rPr>
              <a:t>http://standards.ieee.org/develop/policies/opman/sect6.html#6.3</a:t>
            </a:r>
            <a:r>
              <a:rPr lang="en-US" altLang="en-US" sz="1600" b="1" dirty="0">
                <a:solidFill>
                  <a:schemeClr val="tx1"/>
                </a:solidFill>
                <a:latin typeface="Calibri" panose="020F0502020204030204" pitchFamily="34" charset="0"/>
                <a:cs typeface="Calibri" panose="020F0502020204030204" pitchFamily="34" charset="0"/>
              </a:rPr>
              <a:t>) </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4"/>
              </a:rPr>
              <a:t>http://standards.ieee.org/about/sasb/patcom/materials.htm</a:t>
            </a:r>
            <a:r>
              <a:rPr lang="en-US" altLang="en-US" b="1" i="1" dirty="0">
                <a:solidFill>
                  <a:schemeClr val="tx1"/>
                </a:solidFill>
                <a:latin typeface="Calibri" panose="020F0502020204030204" pitchFamily="34" charset="0"/>
                <a:cs typeface="Calibri" panose="020F0502020204030204" pitchFamily="34" charset="0"/>
              </a:rPr>
              <a:t> </a:t>
            </a: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a:t>
            </a:r>
            <a:r>
              <a:rPr lang="en-US" altLang="en-US" sz="2800" b="1" dirty="0">
                <a:solidFill>
                  <a:schemeClr val="tx1"/>
                </a:solidFill>
                <a:latin typeface="Calibri" panose="020F0502020204030204" pitchFamily="34" charset="0"/>
                <a:cs typeface="Calibri" panose="020F0502020204030204" pitchFamily="34" charset="0"/>
              </a:rPr>
              <a:t>If you have questions, contact the IEEE-SA Standards Board Patent Committee Administrator at patcom@ieee.org</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
        <p:nvSpPr>
          <p:cNvPr id="7" name="Text Box 7">
            <a:extLst>
              <a:ext uri="{FF2B5EF4-FFF2-40B4-BE49-F238E27FC236}">
                <a16:creationId xmlns:a16="http://schemas.microsoft.com/office/drawing/2014/main" id="{2BD2B973-A9A5-4E5A-BD4B-E53956EE2E16}"/>
              </a:ext>
            </a:extLst>
          </p:cNvPr>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162155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71187914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11-20-xxx</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CIDs xxx as</a:t>
            </a:r>
            <a:r>
              <a:rPr lang="en-GB" b="0" dirty="0"/>
              <a:t> </a:t>
            </a:r>
            <a:r>
              <a:rPr lang="en-US" b="0" dirty="0"/>
              <a:t>depicted in document 11-20-YYYrX</a:t>
            </a:r>
          </a:p>
          <a:p>
            <a:endParaRPr lang="en-US" b="0" dirty="0"/>
          </a:p>
          <a:p>
            <a:r>
              <a:rPr lang="en-US" b="0" dirty="0"/>
              <a:t>Results (Y/N/A):</a:t>
            </a:r>
          </a:p>
          <a:p>
            <a:endParaRPr lang="en-US" b="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03507484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271463" indent="-271463" algn="just">
              <a:spcBef>
                <a:spcPct val="20000"/>
              </a:spcBef>
              <a:buFontTx/>
              <a:buChar char="•"/>
            </a:pPr>
            <a:r>
              <a:rPr lang="en-US" sz="1600" b="0" dirty="0"/>
              <a:t>11-20-1225		LB249 CRS </a:t>
            </a:r>
            <a:r>
              <a:rPr lang="en-US" sz="1600" b="0" dirty="0" err="1"/>
              <a:t>nb</a:t>
            </a:r>
            <a:r>
              <a:rPr lang="en-US" sz="1600" b="0" dirty="0"/>
              <a:t> 0820 (Nehru Bhandaru) – for completion</a:t>
            </a:r>
          </a:p>
          <a:p>
            <a:pPr marL="271463" indent="-271463" algn="just">
              <a:spcBef>
                <a:spcPct val="20000"/>
              </a:spcBef>
              <a:buFontTx/>
              <a:buChar char="•"/>
            </a:pPr>
            <a:r>
              <a:rPr lang="en-US" sz="1600" b="0" dirty="0"/>
              <a:t>11-20-1020 		Some LB 249 Passive TB Ranging CR (Erik Lindskog)</a:t>
            </a:r>
          </a:p>
          <a:p>
            <a:pPr marL="271463" indent="-271463" algn="just">
              <a:spcBef>
                <a:spcPct val="20000"/>
              </a:spcBef>
              <a:buFontTx/>
              <a:buChar char="•"/>
            </a:pPr>
            <a:r>
              <a:rPr lang="en-US" sz="1600" b="0" dirty="0"/>
              <a:t>11-20-1308		LMR Replay Counter Clarification (Nehru Bhandaru)</a:t>
            </a:r>
          </a:p>
          <a:p>
            <a:pPr marL="271463" indent="-271463" algn="just">
              <a:spcBef>
                <a:spcPct val="20000"/>
              </a:spcBef>
              <a:buFontTx/>
              <a:buChar char="•"/>
            </a:pPr>
            <a:r>
              <a:rPr lang="en-US" sz="1600" b="0" dirty="0"/>
              <a:t>11-20-1209          	Reorganization of Secure LTF Measurement Exchange (Christian Berger) – follow up.</a:t>
            </a:r>
          </a:p>
          <a:p>
            <a:pPr marL="271463" indent="-271463" algn="just">
              <a:spcBef>
                <a:spcPct val="20000"/>
              </a:spcBef>
              <a:buFontTx/>
              <a:buChar char="•"/>
            </a:pPr>
            <a:r>
              <a:rPr lang="en-US" sz="1600" b="0" dirty="0"/>
              <a:t>11-20-1373		Attacks to Fully Random OFDM Sounding Signal (Qinghua Li)</a:t>
            </a:r>
          </a:p>
          <a:p>
            <a:pPr marL="271463" indent="-271463" algn="just">
              <a:spcBef>
                <a:spcPct val="20000"/>
              </a:spcBef>
              <a:buFontTx/>
              <a:buChar char="•"/>
            </a:pPr>
            <a:endParaRPr lang="en-US" sz="1600" b="0"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102</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44146318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38943"/>
          </a:xfrm>
        </p:spPr>
        <p:txBody>
          <a:bodyPr/>
          <a:lstStyle/>
          <a:p>
            <a:r>
              <a:rPr lang="en-US" dirty="0"/>
              <a:t>Scheduled Telecons</a:t>
            </a:r>
          </a:p>
        </p:txBody>
      </p:sp>
      <p:sp>
        <p:nvSpPr>
          <p:cNvPr id="3" name="Content Placeholder 2"/>
          <p:cNvSpPr>
            <a:spLocks noGrp="1"/>
          </p:cNvSpPr>
          <p:nvPr>
            <p:ph idx="1"/>
          </p:nvPr>
        </p:nvSpPr>
        <p:spPr>
          <a:xfrm>
            <a:off x="914400" y="1204121"/>
            <a:ext cx="11014247" cy="2872952"/>
          </a:xfrm>
        </p:spPr>
        <p:txBody>
          <a:bodyPr/>
          <a:lstStyle/>
          <a:p>
            <a:pPr>
              <a:buFont typeface="Arial" panose="020B0604020202020204" pitchFamily="34" charset="0"/>
              <a:buChar char="•"/>
            </a:pPr>
            <a:r>
              <a:rPr lang="en-US" altLang="en-US" sz="2000" b="0" dirty="0"/>
              <a:t>Sep. 15		(Tue.), 	13:30 ET – 15:30 ET – IEEE 802 electronic meeting week</a:t>
            </a:r>
          </a:p>
          <a:p>
            <a:pPr>
              <a:buFont typeface="Arial" panose="020B0604020202020204" pitchFamily="34" charset="0"/>
              <a:buChar char="•"/>
            </a:pPr>
            <a:r>
              <a:rPr lang="en-US" altLang="en-US" sz="2000" b="0" dirty="0"/>
              <a:t>Sep. 16  		(Wed.), 	13:30 ET – 15:30 ET – IEEE 802 electronic meeting week</a:t>
            </a:r>
          </a:p>
          <a:p>
            <a:pPr>
              <a:buFont typeface="Arial" panose="020B0604020202020204" pitchFamily="34" charset="0"/>
              <a:buChar char="•"/>
            </a:pPr>
            <a:r>
              <a:rPr lang="en-US" altLang="en-US" sz="2000" b="0" dirty="0"/>
              <a:t>Sep. 17 		(Thu.),  	13:30 ET – 15:30 ET – IEEE 802 electronic meeting week</a:t>
            </a:r>
          </a:p>
          <a:p>
            <a:pPr>
              <a:buFont typeface="Arial" panose="020B0604020202020204" pitchFamily="34" charset="0"/>
              <a:buChar char="•"/>
            </a:pPr>
            <a:r>
              <a:rPr lang="en-US" altLang="en-US" sz="2000" b="0" dirty="0"/>
              <a:t>Sep. 23  		(Wed.), 	13:00 ET – 14:30 ET</a:t>
            </a:r>
          </a:p>
          <a:p>
            <a:pPr>
              <a:buFont typeface="Arial" panose="020B0604020202020204" pitchFamily="34" charset="0"/>
              <a:buChar char="•"/>
            </a:pPr>
            <a:r>
              <a:rPr lang="en-US" altLang="en-US" sz="2000" b="0" dirty="0"/>
              <a:t>Sep. 24 		(Thu.),  	10:00 ET – 12:00 ET extended (joint </a:t>
            </a:r>
            <a:r>
              <a:rPr lang="en-US" altLang="en-US" sz="2000" b="0" dirty="0" err="1"/>
              <a:t>TGaz</a:t>
            </a:r>
            <a:r>
              <a:rPr lang="en-US" altLang="en-US" sz="2000" b="0" dirty="0"/>
              <a:t> plenary/technical)</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103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66339387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22817923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4791262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Backup</a:t>
            </a:r>
          </a:p>
        </p:txBody>
      </p:sp>
      <p:sp>
        <p:nvSpPr>
          <p:cNvPr id="3" name="Content Placeholder 2"/>
          <p:cNvSpPr>
            <a:spLocks noGrp="1"/>
          </p:cNvSpPr>
          <p:nvPr>
            <p:ph idx="1"/>
          </p:nvPr>
        </p:nvSpPr>
        <p:spPr/>
        <p:txBody>
          <a:bodyPr/>
          <a:lstStyle/>
          <a:p>
            <a:r>
              <a:rPr lang="en-US" dirty="0"/>
              <a:t>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2128420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adopt text</a:t>
            </a:r>
          </a:p>
        </p:txBody>
      </p:sp>
      <p:sp>
        <p:nvSpPr>
          <p:cNvPr id="3" name="Content Placeholder 2"/>
          <p:cNvSpPr>
            <a:spLocks noGrp="1"/>
          </p:cNvSpPr>
          <p:nvPr>
            <p:ph idx="1"/>
          </p:nvPr>
        </p:nvSpPr>
        <p:spPr/>
        <p:txBody>
          <a:bodyPr/>
          <a:lstStyle/>
          <a:p>
            <a:r>
              <a:rPr lang="en-US" dirty="0"/>
              <a:t>Motion</a:t>
            </a:r>
          </a:p>
          <a:p>
            <a:pPr marL="0" indent="0"/>
            <a:r>
              <a:rPr lang="en-US" b="0" dirty="0"/>
              <a:t>Move to adopt document 11-18-xxxx r? to the 802.11az draft, instruct the technical editor to incorporate it in the 802.11az draft amendment text and empower the editor to perform editorial changes.</a:t>
            </a:r>
          </a:p>
          <a:p>
            <a:pPr marL="0" indent="0"/>
            <a:endParaRPr lang="en-US" b="0" dirty="0"/>
          </a:p>
          <a:p>
            <a:r>
              <a:rPr lang="en-US" dirty="0"/>
              <a:t>Moved: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61160151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11-20/140 “Meeting Minutes January 2020 session” posted to Mentor January 13</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11-20/14r0 as </a:t>
            </a:r>
            <a:r>
              <a:rPr lang="en-US" sz="2000" b="0" dirty="0" err="1"/>
              <a:t>TGaz</a:t>
            </a:r>
            <a:r>
              <a:rPr lang="en-US" sz="2000" b="0" dirty="0"/>
              <a:t> meeting minutes for the Jan. 2020 meeting.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72920324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11-20/249 “</a:t>
            </a:r>
            <a:r>
              <a:rPr lang="en-US" sz="2000" b="0" dirty="0" err="1"/>
              <a:t>TGaz</a:t>
            </a:r>
            <a:r>
              <a:rPr lang="en-US" sz="2000" b="0" dirty="0"/>
              <a:t> telecon minutes January 8</a:t>
            </a:r>
            <a:r>
              <a:rPr lang="en-US" sz="2000" b="0" baseline="30000" dirty="0"/>
              <a:t>th</a:t>
            </a:r>
            <a:r>
              <a:rPr lang="en-US" sz="2000" b="0" dirty="0"/>
              <a:t> 2020” posted to Mentor January 29</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11-20/249r0 as </a:t>
            </a:r>
            <a:r>
              <a:rPr lang="en-US" sz="2000" b="0" dirty="0" err="1"/>
              <a:t>TGaz</a:t>
            </a:r>
            <a:r>
              <a:rPr lang="en-US" sz="2000" b="0" dirty="0"/>
              <a:t> meeting minutes for the Jan. 8</a:t>
            </a:r>
            <a:r>
              <a:rPr lang="en-US" sz="2000" b="0" baseline="30000" dirty="0"/>
              <a:t>th</a:t>
            </a:r>
            <a:r>
              <a:rPr lang="en-US" sz="2000" b="0" dirty="0"/>
              <a:t> 2020 telecon.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563446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9381D-498F-4C09-A385-5E7B21EFC3D5}"/>
              </a:ext>
            </a:extLst>
          </p:cNvPr>
          <p:cNvSpPr>
            <a:spLocks noGrp="1"/>
          </p:cNvSpPr>
          <p:nvPr>
            <p:ph type="title"/>
          </p:nvPr>
        </p:nvSpPr>
        <p:spPr/>
        <p:txBody>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FCC9B7F8-4564-4C97-B98D-59A952A879D7}"/>
              </a:ext>
            </a:extLst>
          </p:cNvPr>
          <p:cNvSpPr>
            <a:spLocks noGrp="1"/>
          </p:cNvSpPr>
          <p:nvPr>
            <p:ph idx="1"/>
          </p:nvPr>
        </p:nvSpPr>
        <p:spPr/>
        <p:txBody>
          <a:bodyPr/>
          <a:lstStyle/>
          <a:p>
            <a:pPr>
              <a:spcBef>
                <a:spcPts val="0"/>
              </a:spcBef>
              <a:spcAft>
                <a:spcPts val="0"/>
              </a:spcAft>
              <a:buClrTx/>
              <a:buSzPct val="120000"/>
              <a:buFont typeface="Arial" panose="020B0604020202020204" pitchFamily="34" charset="0"/>
              <a:buChar char="•"/>
            </a:pPr>
            <a:r>
              <a:rPr lang="en-US" altLang="en-US" sz="2133" dirty="0">
                <a:latin typeface="Montserrat" panose="00000500000000000000" pitchFamily="2" charset="0"/>
                <a:cs typeface="Calibri" pitchFamily="34" charset="0"/>
              </a:rPr>
              <a:t>At the beginning of each standards development meeting the chair or a designee is to:</a:t>
            </a:r>
          </a:p>
          <a:p>
            <a:pPr marL="714375" lvl="2" indent="-342900">
              <a:buSzPct val="150000"/>
              <a:buFont typeface="Arial" panose="020B0604020202020204" pitchFamily="34" charset="0"/>
              <a:buChar char="•"/>
            </a:pPr>
            <a:r>
              <a:rPr lang="en-US" altLang="en-US" sz="1867" dirty="0"/>
              <a:t>Show the following slides (or provide them beforehand)</a:t>
            </a:r>
          </a:p>
          <a:p>
            <a:pPr marL="714375" lvl="2" indent="-342900">
              <a:buSzPct val="150000"/>
              <a:buFont typeface="Arial" panose="020B0604020202020204" pitchFamily="34" charset="0"/>
              <a:buChar char="•"/>
            </a:pPr>
            <a:r>
              <a:rPr lang="en-US" altLang="en-US" sz="1867" dirty="0"/>
              <a:t>Advise the standards development group participants that: </a:t>
            </a:r>
          </a:p>
          <a:p>
            <a:pPr marL="714375" lvl="2" indent="-342900">
              <a:buSzPct val="150000"/>
              <a:buFont typeface="Arial" panose="020B0604020202020204" pitchFamily="34" charset="0"/>
              <a:buChar char="•"/>
            </a:pPr>
            <a:r>
              <a:rPr lang="en-US" altLang="en-US" sz="1867" dirty="0"/>
              <a:t>IEEE SA’s copyright policy is described in Clause 7 of the IEEE SA Standards Board Bylaws and Clause 6.1 of the IEEE SA Standards Board Operations Manual;</a:t>
            </a:r>
          </a:p>
          <a:p>
            <a:pPr marL="714375" lvl="2" indent="-342900">
              <a:buSzPct val="150000"/>
              <a:buFont typeface="Arial" panose="020B0604020202020204" pitchFamily="34" charset="0"/>
              <a:buChar char="•"/>
            </a:pPr>
            <a:r>
              <a:rPr lang="en-US" altLang="en-US" sz="1867" dirty="0"/>
              <a:t>Any material submitted during standards development, whether verbal, recorded, or in written form, is a Contribution and shall comply with the IEEE SA Copyright Policy; </a:t>
            </a:r>
          </a:p>
          <a:p>
            <a:pPr marL="714375" lvl="2" indent="-342900">
              <a:buSzPct val="150000"/>
              <a:buFont typeface="Arial" panose="020B0604020202020204" pitchFamily="34" charset="0"/>
              <a:buChar char="•"/>
            </a:pPr>
            <a:r>
              <a:rPr lang="en-US" altLang="en-US" sz="1867" dirty="0"/>
              <a:t>Instruct the Secretary to record in the minutes of the relevant meeting: </a:t>
            </a:r>
          </a:p>
          <a:p>
            <a:pPr marL="714375" lvl="2" indent="-342900">
              <a:buSzPct val="150000"/>
              <a:buFont typeface="Arial" panose="020B0604020202020204" pitchFamily="34" charset="0"/>
              <a:buChar char="•"/>
            </a:pPr>
            <a:r>
              <a:rPr lang="en-US" altLang="en-US" sz="1867" dirty="0"/>
              <a:t>That the foregoing information was provided and that the copyright slides were shown (or provided beforehand). </a:t>
            </a:r>
          </a:p>
          <a:p>
            <a:endParaRPr lang="en-US" dirty="0"/>
          </a:p>
        </p:txBody>
      </p:sp>
      <p:sp>
        <p:nvSpPr>
          <p:cNvPr id="4" name="Slide Number Placeholder 3">
            <a:extLst>
              <a:ext uri="{FF2B5EF4-FFF2-40B4-BE49-F238E27FC236}">
                <a16:creationId xmlns:a16="http://schemas.microsoft.com/office/drawing/2014/main" id="{C4C408C7-984E-4847-B383-5EA6A6453288}"/>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6A5591B6-54E4-4223-8222-2A70F3CAF68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A7920B7-5FE0-48DA-BAD8-840E92CF33D9}"/>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55566304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11-20/251 “</a:t>
            </a:r>
            <a:r>
              <a:rPr lang="en-US" sz="2000" b="0" dirty="0" err="1"/>
              <a:t>TGaz</a:t>
            </a:r>
            <a:r>
              <a:rPr lang="en-US" sz="2000" b="0" dirty="0"/>
              <a:t> telecon minutes January-February 2020” posted to Mentor Mar. 25</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11-20/251r0 as </a:t>
            </a:r>
            <a:r>
              <a:rPr lang="en-US" sz="2000" b="0" dirty="0" err="1"/>
              <a:t>TGaz</a:t>
            </a:r>
            <a:r>
              <a:rPr lang="en-US" sz="2000" b="0" dirty="0"/>
              <a:t> meeting minutes for the Jan. 29</a:t>
            </a:r>
            <a:r>
              <a:rPr lang="en-US" sz="2000" b="0" baseline="30000" dirty="0"/>
              <a:t>th</a:t>
            </a:r>
            <a:r>
              <a:rPr lang="en-US" sz="2000" b="0" dirty="0"/>
              <a:t>, Feb. 5</a:t>
            </a:r>
            <a:r>
              <a:rPr lang="en-US" sz="2000" b="0" baseline="30000" dirty="0"/>
              <a:t>th</a:t>
            </a:r>
            <a:r>
              <a:rPr lang="en-US" sz="2000" b="0" dirty="0"/>
              <a:t> , Feb. 12</a:t>
            </a:r>
            <a:r>
              <a:rPr lang="en-US" sz="2000" b="0" baseline="30000" dirty="0"/>
              <a:t>th</a:t>
            </a:r>
            <a:r>
              <a:rPr lang="en-US" sz="2000" b="0" dirty="0"/>
              <a:t> and Mar. 4 2020 telecons.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02645408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11-20/419 “Ad Hoc Meeting Minutes Mar 2020 Session” posted to Mentor Apr. 10</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11-20/419r1 as </a:t>
            </a:r>
            <a:r>
              <a:rPr lang="en-US" sz="2000" b="0" dirty="0" err="1"/>
              <a:t>TGaz</a:t>
            </a:r>
            <a:r>
              <a:rPr lang="en-US" sz="2000" b="0" dirty="0"/>
              <a:t> meeting minutes for the Mar. Ad-hoc meeting.</a:t>
            </a:r>
          </a:p>
          <a:p>
            <a:pPr marL="0" indent="0"/>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2226193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B8ED-698C-40B8-9DED-890345EAC468}"/>
              </a:ext>
            </a:extLst>
          </p:cNvPr>
          <p:cNvSpPr>
            <a:spLocks noGrp="1"/>
          </p:cNvSpPr>
          <p:nvPr>
            <p:ph type="title"/>
          </p:nvPr>
        </p:nvSpPr>
        <p:spPr/>
        <p:txBody>
          <a:bodyPr/>
          <a:lstStyle/>
          <a:p>
            <a:r>
              <a:rPr lang="en-US" dirty="0"/>
              <a:t>Comment Resolution from Ad Hoc and Telecon</a:t>
            </a:r>
          </a:p>
        </p:txBody>
      </p:sp>
      <p:sp>
        <p:nvSpPr>
          <p:cNvPr id="3" name="Content Placeholder 2">
            <a:extLst>
              <a:ext uri="{FF2B5EF4-FFF2-40B4-BE49-F238E27FC236}">
                <a16:creationId xmlns:a16="http://schemas.microsoft.com/office/drawing/2014/main" id="{5C93A183-EBC3-4ED4-9CAC-3AD5A0D2B23D}"/>
              </a:ext>
            </a:extLst>
          </p:cNvPr>
          <p:cNvSpPr>
            <a:spLocks noGrp="1"/>
          </p:cNvSpPr>
          <p:nvPr>
            <p:ph idx="1"/>
          </p:nvPr>
        </p:nvSpPr>
        <p:spPr>
          <a:xfrm>
            <a:off x="914401" y="1751015"/>
            <a:ext cx="10361084" cy="4343400"/>
          </a:xfrm>
        </p:spPr>
        <p:txBody>
          <a:bodyPr/>
          <a:lstStyle/>
          <a:p>
            <a:pPr marL="0" indent="0"/>
            <a:r>
              <a:rPr lang="fr-FR" sz="1800" dirty="0"/>
              <a:t>LB249-Clause-9-4-CIDs</a:t>
            </a:r>
            <a:endParaRPr lang="en-US" sz="1800" dirty="0"/>
          </a:p>
          <a:p>
            <a:pPr marL="0" indent="0"/>
            <a:endParaRPr lang="en-US" dirty="0"/>
          </a:p>
          <a:p>
            <a:pPr marL="0" indent="0"/>
            <a:r>
              <a:rPr lang="en-US" dirty="0"/>
              <a:t>Motion </a:t>
            </a:r>
            <a:r>
              <a:rPr lang="en-US" b="0" dirty="0"/>
              <a:t>###:</a:t>
            </a:r>
            <a:endParaRPr lang="en-US" dirty="0"/>
          </a:p>
          <a:p>
            <a:pPr marL="0" indent="0"/>
            <a:r>
              <a:rPr lang="en-US" sz="2000" b="0" dirty="0"/>
              <a:t>Move to adopt the resolutions depicted by document 11-20-0388r2 for CIDs 3648, 3026, 3027, 3262, 3573, 3574, 3575, 3028, 3029, 3638, 3916, 3918, 4002, 3042 and 4003</a:t>
            </a:r>
            <a:r>
              <a:rPr lang="en-GB" sz="2000" b="0" dirty="0"/>
              <a:t>, </a:t>
            </a:r>
            <a:r>
              <a:rPr lang="en-US" sz="2000" b="0" dirty="0"/>
              <a:t>instruct the technical editor to incorporate it in the P802.11az draft and grant the editor editorial license. </a:t>
            </a:r>
          </a:p>
          <a:p>
            <a:pPr marL="0" indent="0"/>
            <a:endParaRPr lang="en-US" sz="2000" b="0" dirty="0"/>
          </a:p>
          <a:p>
            <a:pPr marL="0" indent="0"/>
            <a:r>
              <a:rPr lang="en-US" sz="2000" b="0" dirty="0"/>
              <a:t>Moved:</a:t>
            </a:r>
          </a:p>
          <a:p>
            <a:pPr marL="0" indent="0"/>
            <a:r>
              <a:rPr lang="en-US" sz="2000" b="0" dirty="0"/>
              <a:t>Second:</a:t>
            </a:r>
          </a:p>
          <a:p>
            <a:pPr marL="0" indent="0"/>
            <a:r>
              <a:rPr lang="en-US" sz="2000" b="0" dirty="0"/>
              <a:t>Results (Y/N/A):</a:t>
            </a:r>
          </a:p>
          <a:p>
            <a:pPr marL="0" indent="0"/>
            <a:endParaRPr lang="en-US" sz="2000" b="0" dirty="0"/>
          </a:p>
          <a:p>
            <a:pPr marL="0" indent="0"/>
            <a:r>
              <a:rPr lang="en-US" sz="1600" b="0" dirty="0"/>
              <a:t>Results from the Mar. Ad Hoc (Y/N/A): 9/0/1</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F0678E65-44D9-41A6-8306-2331B5AB08D2}"/>
              </a:ext>
            </a:extLst>
          </p:cNvPr>
          <p:cNvSpPr>
            <a:spLocks noGrp="1"/>
          </p:cNvSpPr>
          <p:nvPr>
            <p:ph type="sldNum" idx="12"/>
          </p:nvPr>
        </p:nvSpPr>
        <p:spPr/>
        <p:txBody>
          <a:bodyPr/>
          <a:lstStyle/>
          <a:p>
            <a:r>
              <a:rPr lang="en-GB"/>
              <a:t>Slide </a:t>
            </a:r>
            <a:fld id="{440F5867-744E-4AA6-B0ED-4C44D2DFBB7B}" type="slidenum">
              <a:rPr lang="en-GB" smtClean="0"/>
              <a:pPr/>
              <a:t>112</a:t>
            </a:fld>
            <a:endParaRPr lang="en-GB" dirty="0"/>
          </a:p>
        </p:txBody>
      </p:sp>
      <p:sp>
        <p:nvSpPr>
          <p:cNvPr id="5" name="Footer Placeholder 4">
            <a:extLst>
              <a:ext uri="{FF2B5EF4-FFF2-40B4-BE49-F238E27FC236}">
                <a16:creationId xmlns:a16="http://schemas.microsoft.com/office/drawing/2014/main" id="{C4CA6DA2-5061-408F-8558-9100A914CE0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10896F7-FECF-440C-9AA3-2DB7F51EBFE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23022984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Master, select the top master page (theme slide master).  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Insert, 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Date &amp;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113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idx="1"/>
          </p:nvPr>
        </p:nvSpPr>
        <p:spPr>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114</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2010-03-01</a:t>
            </a:r>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115</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C00A3-DB52-46F6-8BA3-8C6D8FF5DEBE}"/>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0CC06F6C-0FB2-4558-ABFA-963A2CE51776}"/>
              </a:ext>
            </a:extLst>
          </p:cNvPr>
          <p:cNvSpPr>
            <a:spLocks noGrp="1"/>
          </p:cNvSpPr>
          <p:nvPr>
            <p:ph idx="1"/>
          </p:nvPr>
        </p:nvSpPr>
        <p:spPr/>
        <p:txBody>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a:p>
            <a:endParaRPr lang="en-US" dirty="0"/>
          </a:p>
        </p:txBody>
      </p:sp>
      <p:sp>
        <p:nvSpPr>
          <p:cNvPr id="4" name="Slide Number Placeholder 3">
            <a:extLst>
              <a:ext uri="{FF2B5EF4-FFF2-40B4-BE49-F238E27FC236}">
                <a16:creationId xmlns:a16="http://schemas.microsoft.com/office/drawing/2014/main" id="{A2CB711C-7186-4CEE-93A2-5B6066F641EB}"/>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902AB1CD-967A-4C97-BD34-D9BC1AF6A29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DC4397C-3B7B-4F45-BF1C-6EA5A0FA6867}"/>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973913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867B5-056F-4B22-A63A-98560D29CB8B}"/>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7671ACA1-CCAE-47EC-BBF1-CCE10AC9F0D1}"/>
              </a:ext>
            </a:extLst>
          </p:cNvPr>
          <p:cNvSpPr>
            <a:spLocks noGrp="1"/>
          </p:cNvSpPr>
          <p:nvPr>
            <p:ph idx="1"/>
          </p:nvPr>
        </p:nvSpPr>
        <p:spPr>
          <a:xfrm>
            <a:off x="914401" y="1700809"/>
            <a:ext cx="10361084" cy="4393606"/>
          </a:xfrm>
        </p:spPr>
        <p:txBody>
          <a:bodyPr/>
          <a:lstStyle/>
          <a:p>
            <a:pPr marL="400050">
              <a:buSzPct val="150000"/>
              <a:buFont typeface="Arial" panose="020B0604020202020204" pitchFamily="34" charset="0"/>
              <a:buChar char="•"/>
            </a:pPr>
            <a:r>
              <a:rPr lang="en-US" sz="1800" dirty="0"/>
              <a:t>The IEEE SA Copyright Policy is described in the IEEE SA Standards Board Bylaws and IEEE SA Standards Board Operations Manual”</a:t>
            </a:r>
          </a:p>
          <a:p>
            <a:pPr marL="800100" lvl="1">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sz="1600" dirty="0">
                <a:hlinkClick r:id="rId2"/>
              </a:rPr>
              <a:t>https://standards.ieee.org/about/policies/bylaws/sect6-7.html#7</a:t>
            </a:r>
            <a:br>
              <a:rPr lang="en-US" sz="1600" dirty="0"/>
            </a:br>
            <a:r>
              <a:rPr lang="en-US" sz="1800" dirty="0"/>
              <a:t>	Clause 6.1 of the IEEE SA Standards Board Operations Manual</a:t>
            </a:r>
            <a:br>
              <a:rPr lang="en-US" sz="1800" dirty="0"/>
            </a:br>
            <a:r>
              <a:rPr lang="en-US" sz="1800" dirty="0"/>
              <a:t>	</a:t>
            </a:r>
            <a:r>
              <a:rPr lang="en-US" sz="1600" dirty="0">
                <a:hlinkClick r:id="rId3"/>
              </a:rPr>
              <a:t>https://standards.ieee.org/about/policies/opman/sect6.html</a:t>
            </a:r>
            <a:endParaRPr lang="en-US" sz="1600" dirty="0"/>
          </a:p>
          <a:p>
            <a:pPr marL="400050">
              <a:buSzPct val="150000"/>
              <a:buFont typeface="Arial" panose="020B0604020202020204" pitchFamily="34" charset="0"/>
              <a:buChar char="•"/>
            </a:pPr>
            <a:r>
              <a:rPr lang="en-US" sz="1800" dirty="0"/>
              <a:t>IEEE SA Copyright Permission</a:t>
            </a:r>
          </a:p>
          <a:p>
            <a:pPr marL="800100" lvl="1">
              <a:buSzPct val="150000"/>
              <a:buFont typeface="Arial" panose="020B0604020202020204" pitchFamily="34" charset="0"/>
              <a:buChar char="•"/>
            </a:pPr>
            <a:r>
              <a:rPr lang="en-US" sz="1600" dirty="0">
                <a:hlinkClick r:id="rId4"/>
              </a:rPr>
              <a:t>https://standards.ieee.org/content/dam/ieee-standards/standards/web/documents/other/permissionltrs.zip</a:t>
            </a:r>
            <a:endParaRPr lang="en-US" sz="1600" dirty="0"/>
          </a:p>
          <a:p>
            <a:pPr marL="400050">
              <a:buSzPct val="150000"/>
              <a:buFont typeface="Arial" panose="020B0604020202020204" pitchFamily="34" charset="0"/>
              <a:buChar char="•"/>
            </a:pPr>
            <a:r>
              <a:rPr lang="en-US" sz="1800" dirty="0"/>
              <a:t>IEEE SA Copyright FAQs</a:t>
            </a:r>
          </a:p>
          <a:p>
            <a:pPr marL="800100" lvl="1">
              <a:buSzPct val="150000"/>
              <a:buFont typeface="Arial" panose="020B0604020202020204" pitchFamily="34" charset="0"/>
              <a:buChar char="•"/>
            </a:pPr>
            <a:r>
              <a:rPr lang="en-US" sz="1600" dirty="0">
                <a:hlinkClick r:id="rId5"/>
              </a:rPr>
              <a:t>http://standards.ieee.org/faqs/copyrights.html/</a:t>
            </a:r>
            <a:endParaRPr lang="en-US" sz="1600" dirty="0"/>
          </a:p>
          <a:p>
            <a:pPr marL="400050">
              <a:buSzPct val="150000"/>
              <a:buFont typeface="Arial" panose="020B0604020202020204" pitchFamily="34" charset="0"/>
              <a:buChar char="•"/>
            </a:pPr>
            <a:r>
              <a:rPr lang="en-US" sz="1800" dirty="0"/>
              <a:t>IEEE SA Best Practices for IEEE Standards Development </a:t>
            </a:r>
          </a:p>
          <a:p>
            <a:pPr marL="800100" lvl="1">
              <a:buSzPct val="150000"/>
              <a:buFont typeface="Arial" panose="020B0604020202020204" pitchFamily="34" charset="0"/>
              <a:buChar char="•"/>
            </a:pPr>
            <a:r>
              <a:rPr lang="en-US" sz="1600" dirty="0">
                <a:hlinkClick r:id="rId6"/>
              </a:rPr>
              <a:t>http://standards.ieee.org/develop/policies/best_practices_for_ieee_standards_development_051215.pdf</a:t>
            </a:r>
            <a:endParaRPr lang="en-US" sz="1600" dirty="0"/>
          </a:p>
          <a:p>
            <a:pPr marL="400050">
              <a:buSzPct val="150000"/>
              <a:buFont typeface="Arial" panose="020B0604020202020204" pitchFamily="34" charset="0"/>
              <a:buChar char="•"/>
            </a:pPr>
            <a:r>
              <a:rPr lang="en-US" sz="1800" dirty="0"/>
              <a:t>Distribution of Draft Standards (see 6.1.3 of the SASB Operations Manual)</a:t>
            </a:r>
          </a:p>
          <a:p>
            <a:pPr marL="800100" lvl="1">
              <a:buSzPct val="150000"/>
              <a:buFont typeface="Arial" panose="020B0604020202020204" pitchFamily="34" charset="0"/>
              <a:buChar char="•"/>
            </a:pPr>
            <a:r>
              <a:rPr lang="en-US" sz="1600" dirty="0">
                <a:hlinkClick r:id="rId3"/>
              </a:rPr>
              <a:t>https://standards.ieee.org/about/policies/opman/sect6.html</a:t>
            </a:r>
            <a:endParaRPr lang="en-US" sz="1600" dirty="0"/>
          </a:p>
          <a:p>
            <a:pPr marL="1200150" lvl="2" indent="-285750">
              <a:buSzPct val="150000"/>
              <a:buFont typeface="Arial" panose="020B0604020202020204" pitchFamily="34" charset="0"/>
              <a:buChar char="•"/>
            </a:pPr>
            <a:endParaRPr lang="en-US" altLang="en-US" sz="1600" dirty="0"/>
          </a:p>
          <a:p>
            <a:endParaRPr lang="en-US" dirty="0"/>
          </a:p>
        </p:txBody>
      </p:sp>
      <p:sp>
        <p:nvSpPr>
          <p:cNvPr id="4" name="Slide Number Placeholder 3">
            <a:extLst>
              <a:ext uri="{FF2B5EF4-FFF2-40B4-BE49-F238E27FC236}">
                <a16:creationId xmlns:a16="http://schemas.microsoft.com/office/drawing/2014/main" id="{0244AEF8-B7C8-4DB3-9F05-59E54AA53D93}"/>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02D09226-2F44-4C45-81F3-123E0BBC55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3F1F8B9-0E84-4058-9F56-76BABF9321DE}"/>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637885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5DEE-C8DA-4C6B-8BED-5EA3EF765966}"/>
              </a:ext>
            </a:extLst>
          </p:cNvPr>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a:extLst>
              <a:ext uri="{FF2B5EF4-FFF2-40B4-BE49-F238E27FC236}">
                <a16:creationId xmlns:a16="http://schemas.microsoft.com/office/drawing/2014/main" id="{7C9C6ED2-3037-4E43-8F84-9580D81E57F4}"/>
              </a:ext>
            </a:extLst>
          </p:cNvPr>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a:p>
            <a:endParaRPr lang="en-US" dirty="0"/>
          </a:p>
        </p:txBody>
      </p:sp>
      <p:sp>
        <p:nvSpPr>
          <p:cNvPr id="4" name="Slide Number Placeholder 3">
            <a:extLst>
              <a:ext uri="{FF2B5EF4-FFF2-40B4-BE49-F238E27FC236}">
                <a16:creationId xmlns:a16="http://schemas.microsoft.com/office/drawing/2014/main" id="{EE6641B8-FC1C-4C01-BDA8-2FDEE38EE1EC}"/>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F8DECA6E-672A-4DCF-8287-9FDE96C3C220}"/>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67C40B0B-DEA2-4E68-BDD5-D6DC977CCFFE}"/>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07287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40E08-CCA3-4D3E-AEAE-A7FACF56B421}"/>
              </a:ext>
            </a:extLst>
          </p:cNvPr>
          <p:cNvSpPr>
            <a:spLocks noGrp="1"/>
          </p:cNvSpPr>
          <p:nvPr>
            <p:ph type="title"/>
          </p:nvPr>
        </p:nvSpPr>
        <p:spPr>
          <a:xfrm>
            <a:off x="914401" y="685801"/>
            <a:ext cx="10361084" cy="798983"/>
          </a:xfrm>
        </p:spPr>
        <p:txBody>
          <a:bodyPr/>
          <a:lstStyle/>
          <a:p>
            <a:r>
              <a:rPr lang="en-US" sz="2800" dirty="0"/>
              <a:t>Participants in the IEEE-SA “individual process” shall</a:t>
            </a:r>
            <a:br>
              <a:rPr lang="en-US" sz="2800" dirty="0"/>
            </a:br>
            <a:r>
              <a:rPr lang="en-US" sz="2800" dirty="0"/>
              <a:t>act independently of others, including employers</a:t>
            </a:r>
          </a:p>
        </p:txBody>
      </p:sp>
      <p:sp>
        <p:nvSpPr>
          <p:cNvPr id="3" name="Content Placeholder 2">
            <a:extLst>
              <a:ext uri="{FF2B5EF4-FFF2-40B4-BE49-F238E27FC236}">
                <a16:creationId xmlns:a16="http://schemas.microsoft.com/office/drawing/2014/main" id="{F526F47A-3B9D-4696-A759-6B3DFB860B77}"/>
              </a:ext>
            </a:extLst>
          </p:cNvPr>
          <p:cNvSpPr>
            <a:spLocks noGrp="1"/>
          </p:cNvSpPr>
          <p:nvPr>
            <p:ph idx="1"/>
          </p:nvPr>
        </p:nvSpPr>
        <p:spPr>
          <a:xfrm>
            <a:off x="914401" y="1700809"/>
            <a:ext cx="10361084" cy="4393606"/>
          </a:xfrm>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a:p>
            <a:endParaRPr lang="en-US" dirty="0"/>
          </a:p>
        </p:txBody>
      </p:sp>
      <p:sp>
        <p:nvSpPr>
          <p:cNvPr id="4" name="Slide Number Placeholder 3">
            <a:extLst>
              <a:ext uri="{FF2B5EF4-FFF2-40B4-BE49-F238E27FC236}">
                <a16:creationId xmlns:a16="http://schemas.microsoft.com/office/drawing/2014/main" id="{59D86CC0-33BF-4C00-A7A4-C5103662E342}"/>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96261505-27DD-41D0-8E2B-B9D15FA0F58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FE19497-391C-4125-BC18-B393DE4B555B}"/>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391688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A7BD1-9BED-4378-8F03-6216A076641D}"/>
              </a:ext>
            </a:extLst>
          </p:cNvPr>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a:extLst>
              <a:ext uri="{FF2B5EF4-FFF2-40B4-BE49-F238E27FC236}">
                <a16:creationId xmlns:a16="http://schemas.microsoft.com/office/drawing/2014/main" id="{895D588B-82FF-4BB6-9D77-8D907E5547A7}"/>
              </a:ext>
            </a:extLst>
          </p:cNvPr>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a:p>
            <a:endParaRPr lang="en-US" dirty="0"/>
          </a:p>
        </p:txBody>
      </p:sp>
      <p:sp>
        <p:nvSpPr>
          <p:cNvPr id="4" name="Slide Number Placeholder 3">
            <a:extLst>
              <a:ext uri="{FF2B5EF4-FFF2-40B4-BE49-F238E27FC236}">
                <a16:creationId xmlns:a16="http://schemas.microsoft.com/office/drawing/2014/main" id="{2D1327A7-BCDD-471B-880B-68C5DC7672EC}"/>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28F3C2B7-DAF1-4549-9719-366CD8CE2C6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E9DF7CC4-8212-49D5-BF5F-10757093C41C}"/>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958900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D9D7-C959-48E2-8347-87FB53507919}"/>
              </a:ext>
            </a:extLst>
          </p:cNvPr>
          <p:cNvSpPr>
            <a:spLocks noGrp="1"/>
          </p:cNvSpPr>
          <p:nvPr>
            <p:ph type="title"/>
          </p:nvPr>
        </p:nvSpPr>
        <p:spPr/>
        <p:txBody>
          <a:bodyPr/>
          <a:lstStyle/>
          <a:p>
            <a:r>
              <a:rPr lang="en-US" dirty="0"/>
              <a:t>IEEE SA Policy Documents</a:t>
            </a:r>
          </a:p>
        </p:txBody>
      </p:sp>
      <p:sp>
        <p:nvSpPr>
          <p:cNvPr id="3" name="Content Placeholder 2">
            <a:extLst>
              <a:ext uri="{FF2B5EF4-FFF2-40B4-BE49-F238E27FC236}">
                <a16:creationId xmlns:a16="http://schemas.microsoft.com/office/drawing/2014/main" id="{E82EEE88-48DE-4859-8699-DF7E4EC8F6ED}"/>
              </a:ext>
            </a:extLst>
          </p:cNvPr>
          <p:cNvSpPr>
            <a:spLocks noGrp="1"/>
          </p:cNvSpPr>
          <p:nvPr>
            <p:ph idx="1"/>
          </p:nvPr>
        </p:nvSpPr>
        <p:spPr>
          <a:xfrm>
            <a:off x="914401" y="1751013"/>
            <a:ext cx="10361084" cy="4343401"/>
          </a:xfrm>
        </p:spPr>
        <p:txBody>
          <a:bodyPr/>
          <a:lstStyle/>
          <a:p>
            <a:r>
              <a:rPr lang="en-US" dirty="0"/>
              <a:t>IEEE Code of Ethics</a:t>
            </a:r>
          </a:p>
          <a:p>
            <a:pPr lvl="1"/>
            <a:r>
              <a:rPr lang="en-US" dirty="0">
                <a:hlinkClick r:id="rId2"/>
              </a:rPr>
              <a:t>http://www.ieee.org/about/corporate/governance/p7-8.html</a:t>
            </a:r>
            <a:r>
              <a:rPr lang="en-US" dirty="0"/>
              <a:t> </a:t>
            </a:r>
          </a:p>
          <a:p>
            <a:r>
              <a:rPr lang="en-US" dirty="0"/>
              <a:t>IEEE Standards Association (IEEE-SA) Affiliation FAQ</a:t>
            </a:r>
          </a:p>
          <a:p>
            <a:pPr lvl="1"/>
            <a:r>
              <a:rPr lang="en-US" dirty="0">
                <a:hlinkClick r:id="rId3"/>
              </a:rPr>
              <a:t>http://standards.ieee.org/faqs/affiliation.html</a:t>
            </a:r>
            <a:r>
              <a:rPr lang="en-US" dirty="0"/>
              <a:t> </a:t>
            </a:r>
          </a:p>
          <a:p>
            <a:r>
              <a:rPr lang="en-US" dirty="0"/>
              <a:t>Antitrust and Competition Policy</a:t>
            </a:r>
          </a:p>
          <a:p>
            <a:pPr lvl="1"/>
            <a:r>
              <a:rPr lang="en-US" dirty="0">
                <a:hlinkClick r:id="rId4"/>
              </a:rPr>
              <a:t>http://standards.ieee.org/resources/antitrust-guidelines.pdf</a:t>
            </a:r>
            <a:r>
              <a:rPr lang="en-US" dirty="0"/>
              <a:t>  </a:t>
            </a:r>
            <a:endParaRPr lang="en-US" dirty="0">
              <a:hlinkClick r:id="rId5"/>
            </a:endParaRPr>
          </a:p>
          <a:p>
            <a:r>
              <a:rPr lang="en-US" dirty="0"/>
              <a:t>Letter of Assurance Form</a:t>
            </a:r>
          </a:p>
          <a:p>
            <a:pPr lvl="1"/>
            <a:r>
              <a:rPr lang="en-US" dirty="0">
                <a:hlinkClick r:id="rId6"/>
              </a:rPr>
              <a:t>http://standards.ieee.org/develop/policies/bylaws/sect6-7.html#loa</a:t>
            </a:r>
            <a:r>
              <a:rPr lang="en-US" dirty="0"/>
              <a:t> </a:t>
            </a:r>
          </a:p>
          <a:p>
            <a:pPr lvl="1"/>
            <a:r>
              <a:rPr lang="en-US" dirty="0">
                <a:hlinkClick r:id="rId5"/>
              </a:rPr>
              <a:t>https://development.standards.ieee.org/myproject/Public//mytools/mob/loa.pdf</a:t>
            </a:r>
          </a:p>
          <a:p>
            <a:r>
              <a:rPr lang="en-US" dirty="0"/>
              <a:t>IEEE-SA Patent Committee FAQ &amp; Patent slides</a:t>
            </a:r>
          </a:p>
          <a:p>
            <a:pPr lvl="1"/>
            <a:r>
              <a:rPr lang="en-US" dirty="0">
                <a:hlinkClick r:id="rId7"/>
              </a:rPr>
              <a:t>http://standards.ieee.org/board/pat/faq.pdf</a:t>
            </a:r>
            <a:r>
              <a:rPr lang="en-US" dirty="0"/>
              <a:t> and </a:t>
            </a:r>
            <a:r>
              <a:rPr lang="en-US" dirty="0">
                <a:hlinkClick r:id="rId5"/>
              </a:rPr>
              <a:t>http://standards.ieee.org/board/pat/pat-slideset.ppt</a:t>
            </a:r>
            <a:r>
              <a:rPr lang="en-US" dirty="0"/>
              <a:t> </a:t>
            </a:r>
          </a:p>
          <a:p>
            <a:pPr>
              <a:buNone/>
            </a:pPr>
            <a:endParaRPr lang="en-GB" sz="1200" dirty="0"/>
          </a:p>
          <a:p>
            <a:endParaRPr lang="en-US" dirty="0"/>
          </a:p>
        </p:txBody>
      </p:sp>
      <p:sp>
        <p:nvSpPr>
          <p:cNvPr id="4" name="Slide Number Placeholder 3">
            <a:extLst>
              <a:ext uri="{FF2B5EF4-FFF2-40B4-BE49-F238E27FC236}">
                <a16:creationId xmlns:a16="http://schemas.microsoft.com/office/drawing/2014/main" id="{860BF99C-1593-4E31-B040-51A5B30284AC}"/>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BBAD4E8E-71BA-45BE-9C0D-60E8520D27E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3E165B6-163C-4F2F-A330-74EE3956B570}"/>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19355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a:xfrm>
            <a:off x="914400" y="1830391"/>
            <a:ext cx="10798223" cy="4264024"/>
          </a:xfrm>
        </p:spPr>
        <p:txBody>
          <a:bodyPr/>
          <a:lstStyle/>
          <a:p>
            <a:pPr lvl="0" defTabSz="914400" eaLnBrk="0" hangingPunct="0">
              <a:spcBef>
                <a:spcPct val="20000"/>
              </a:spcBef>
              <a:buClrTx/>
              <a:buSzTx/>
              <a:buFontTx/>
              <a:buChar char="•"/>
              <a:defRPr/>
            </a:pPr>
            <a:endParaRPr lang="en-US" dirty="0"/>
          </a:p>
          <a:p>
            <a:pPr lvl="0" defTabSz="914400" eaLnBrk="0" hangingPunct="0">
              <a:spcBef>
                <a:spcPct val="20000"/>
              </a:spcBef>
              <a:buClrTx/>
              <a:buSzTx/>
              <a:buFontTx/>
              <a:buChar char="•"/>
              <a:defRPr/>
            </a:pPr>
            <a:r>
              <a:rPr lang="en-US" dirty="0"/>
              <a:t>The current version of the IEEE-SA Standards Board Bylaws is available at: </a:t>
            </a:r>
          </a:p>
          <a:p>
            <a:pPr lvl="1" defTabSz="914400" eaLnBrk="0" hangingPunct="0">
              <a:spcBef>
                <a:spcPct val="20000"/>
              </a:spcBef>
              <a:buClrTx/>
              <a:buSzTx/>
              <a:defRPr/>
            </a:pPr>
            <a:r>
              <a:rPr lang="en-US" sz="2400" dirty="0">
                <a:hlinkClick r:id="rId3"/>
              </a:rPr>
              <a:t>http://standards.ieee.org/develop/policies/bylaws/index.html</a:t>
            </a:r>
            <a:r>
              <a:rPr lang="en-US" sz="2400" dirty="0"/>
              <a:t> (HTML version) </a:t>
            </a:r>
          </a:p>
          <a:p>
            <a:pPr lvl="1" defTabSz="914400" eaLnBrk="0" hangingPunct="0">
              <a:spcBef>
                <a:spcPct val="20000"/>
              </a:spcBef>
              <a:buClrTx/>
              <a:buSzTx/>
              <a:defRPr/>
            </a:pPr>
            <a:r>
              <a:rPr lang="en-US" sz="2400" dirty="0">
                <a:hlinkClick r:id="rId4"/>
              </a:rPr>
              <a:t>http://standards.ieee.org/develop/policies/bylaws/sb_bylaws.pdf</a:t>
            </a:r>
            <a:r>
              <a:rPr lang="en-US" sz="2400" dirty="0"/>
              <a:t> (PDF version)</a:t>
            </a:r>
            <a:r>
              <a:rPr lang="en-US" sz="1800" dirty="0"/>
              <a:t> </a:t>
            </a:r>
          </a:p>
          <a:p>
            <a:pPr lvl="0" defTabSz="914400" eaLnBrk="0" hangingPunct="0">
              <a:spcBef>
                <a:spcPct val="20000"/>
              </a:spcBef>
              <a:buClrTx/>
              <a:buSzTx/>
              <a:defRPr/>
            </a:pPr>
            <a:br>
              <a:rPr lang="en-US" sz="1600" dirty="0"/>
            </a:br>
            <a:endParaRPr lang="en-US" sz="1600" dirty="0"/>
          </a:p>
          <a:p>
            <a:pPr lvl="0" defTabSz="914400" eaLnBrk="0" hangingPunct="0">
              <a:spcBef>
                <a:spcPct val="20000"/>
              </a:spcBef>
              <a:buClrTx/>
              <a:buSzTx/>
              <a:buFontTx/>
              <a:buChar char="•"/>
              <a:defRPr/>
            </a:pPr>
            <a:r>
              <a:rPr lang="en-US" dirty="0"/>
              <a:t>The current version of the IEEE-SA Standards Board Operations Manual is available at: </a:t>
            </a:r>
          </a:p>
          <a:p>
            <a:pPr lvl="1" defTabSz="914400" eaLnBrk="0" hangingPunct="0">
              <a:spcBef>
                <a:spcPct val="20000"/>
              </a:spcBef>
              <a:buClrTx/>
              <a:buSzTx/>
              <a:defRPr/>
            </a:pPr>
            <a:r>
              <a:rPr lang="en-US" sz="2400" dirty="0">
                <a:hlinkClick r:id="rId5"/>
              </a:rPr>
              <a:t>http://standards.ieee.org/develop/policies/opman/index.html</a:t>
            </a:r>
            <a:r>
              <a:rPr lang="en-US" sz="2400" dirty="0"/>
              <a:t> (HTML version) </a:t>
            </a:r>
          </a:p>
          <a:p>
            <a:pPr lvl="1" defTabSz="914400" eaLnBrk="0" hangingPunct="0">
              <a:spcBef>
                <a:spcPct val="20000"/>
              </a:spcBef>
              <a:buClrTx/>
              <a:buSzTx/>
              <a:defRPr/>
            </a:pPr>
            <a:r>
              <a:rPr lang="en-US" sz="2400" dirty="0">
                <a:hlinkClick r:id="rId6"/>
              </a:rPr>
              <a:t>http://standards.ieee.org/develop/policies/opman/sb_om.pdf</a:t>
            </a:r>
            <a:r>
              <a:rPr lang="en-US" sz="2400" dirty="0"/>
              <a:t> (PDF version) </a:t>
            </a:r>
          </a:p>
          <a:p>
            <a:pPr lvl="0" defTabSz="914400" eaLnBrk="0" hangingPunct="0">
              <a:spcBef>
                <a:spcPct val="20000"/>
              </a:spcBef>
              <a:buClrTx/>
              <a:buSzTx/>
              <a:defRPr/>
            </a:pPr>
            <a:endParaRPr lang="en-GB" sz="120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664674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EAFFD-A63C-4806-B36A-FDB3DA79B804}"/>
              </a:ext>
            </a:extLst>
          </p:cNvPr>
          <p:cNvSpPr>
            <a:spLocks noGrp="1"/>
          </p:cNvSpPr>
          <p:nvPr>
            <p:ph type="title"/>
          </p:nvPr>
        </p:nvSpPr>
        <p:spPr/>
        <p:txBody>
          <a:bodyPr/>
          <a:lstStyle/>
          <a:p>
            <a:r>
              <a:rPr lang="en-US" dirty="0"/>
              <a:t>IEEE 802 Ground Rules</a:t>
            </a:r>
          </a:p>
        </p:txBody>
      </p:sp>
      <p:sp>
        <p:nvSpPr>
          <p:cNvPr id="3" name="Content Placeholder 2">
            <a:extLst>
              <a:ext uri="{FF2B5EF4-FFF2-40B4-BE49-F238E27FC236}">
                <a16:creationId xmlns:a16="http://schemas.microsoft.com/office/drawing/2014/main" id="{AA2E66CF-1199-4401-85E7-EC54CBC31898}"/>
              </a:ext>
            </a:extLst>
          </p:cNvPr>
          <p:cNvSpPr>
            <a:spLocks noGrp="1"/>
          </p:cNvSpPr>
          <p:nvPr>
            <p:ph idx="1"/>
          </p:nvPr>
        </p:nvSpPr>
        <p:spPr/>
        <p:txBody>
          <a:bodyPr/>
          <a:lstStyle/>
          <a:p>
            <a:pPr indent="-457200">
              <a:buFont typeface="Arial" panose="020B0604020202020204" pitchFamily="34" charset="0"/>
              <a:buChar char="•"/>
            </a:pPr>
            <a:r>
              <a:rPr lang="en-US" dirty="0">
                <a:cs typeface="DejaVu Sans" pitchFamily="34" charset="0"/>
              </a:rPr>
              <a:t>Respect … give it, get it</a:t>
            </a:r>
          </a:p>
          <a:p>
            <a:pPr indent="-457200">
              <a:buFont typeface="Arial" panose="020B0604020202020204" pitchFamily="34" charset="0"/>
              <a:buChar char="•"/>
            </a:pPr>
            <a:r>
              <a:rPr lang="en-US" dirty="0">
                <a:cs typeface="DejaVu Sans" pitchFamily="34" charset="0"/>
              </a:rPr>
              <a:t>NO product pitches</a:t>
            </a:r>
          </a:p>
          <a:p>
            <a:pPr indent="-457200">
              <a:buFont typeface="Arial" panose="020B0604020202020204" pitchFamily="34" charset="0"/>
              <a:buChar char="•"/>
            </a:pPr>
            <a:r>
              <a:rPr lang="en-US" dirty="0">
                <a:cs typeface="DejaVu Sans" pitchFamily="34" charset="0"/>
              </a:rPr>
              <a:t>NO corporate pitches</a:t>
            </a:r>
          </a:p>
          <a:p>
            <a:pPr indent="-457200">
              <a:buFont typeface="Arial" panose="020B0604020202020204" pitchFamily="34" charset="0"/>
              <a:buChar char="•"/>
            </a:pPr>
            <a:r>
              <a:rPr lang="en-US" dirty="0">
                <a:cs typeface="DejaVu Sans" pitchFamily="34" charset="0"/>
              </a:rPr>
              <a:t>NO prices</a:t>
            </a:r>
          </a:p>
          <a:p>
            <a:pPr indent="-457200">
              <a:buFont typeface="Arial" panose="020B0604020202020204" pitchFamily="34" charset="0"/>
              <a:buChar char="•"/>
            </a:pPr>
            <a:r>
              <a:rPr lang="en-US" dirty="0">
                <a:cs typeface="DejaVu Sans" pitchFamily="34" charset="0"/>
              </a:rPr>
              <a:t>NO restrictive notices – (no confidentially notices in email)</a:t>
            </a:r>
          </a:p>
          <a:p>
            <a:pPr indent="-457200">
              <a:buFont typeface="Arial" panose="020B0604020202020204" pitchFamily="34" charset="0"/>
              <a:buChar char="•"/>
            </a:pPr>
            <a:r>
              <a:rPr lang="en-US" dirty="0">
                <a:cs typeface="DejaVu Sans" pitchFamily="34" charset="0"/>
              </a:rPr>
              <a:t>Presentations must be openly available</a:t>
            </a:r>
          </a:p>
          <a:p>
            <a:endParaRPr lang="en-US" dirty="0"/>
          </a:p>
        </p:txBody>
      </p:sp>
      <p:sp>
        <p:nvSpPr>
          <p:cNvPr id="4" name="Slide Number Placeholder 3">
            <a:extLst>
              <a:ext uri="{FF2B5EF4-FFF2-40B4-BE49-F238E27FC236}">
                <a16:creationId xmlns:a16="http://schemas.microsoft.com/office/drawing/2014/main" id="{2F38F93E-E7B4-4037-B49B-013B2239B90B}"/>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2DC6924C-5B2A-4369-BAF1-60422B9B5FC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34D0F77-3728-49EB-902A-704204CA4083}"/>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965735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2708920"/>
            <a:ext cx="10361084" cy="3385494"/>
          </a:xfrm>
        </p:spPr>
        <p:txBody>
          <a:bodyPr/>
          <a:lstStyle/>
          <a:p>
            <a:pPr algn="ctr">
              <a:lnSpc>
                <a:spcPct val="90000"/>
              </a:lnSpc>
              <a:buFontTx/>
              <a:buNone/>
            </a:pPr>
            <a:r>
              <a:rPr lang="en-US" altLang="en-US" sz="4400" dirty="0" err="1">
                <a:cs typeface="Times New Roman" panose="02020603050405020304" pitchFamily="18" charset="0"/>
              </a:rPr>
              <a:t>Telecon</a:t>
            </a:r>
            <a:r>
              <a:rPr lang="en-US" altLang="en-US" sz="4400" dirty="0">
                <a:cs typeface="Times New Roman" panose="02020603050405020304" pitchFamily="18" charset="0"/>
              </a:rPr>
              <a:t> Agenda </a:t>
            </a:r>
          </a:p>
          <a:p>
            <a:pPr algn="ctr">
              <a:lnSpc>
                <a:spcPct val="90000"/>
              </a:lnSpc>
              <a:buFontTx/>
              <a:buNone/>
            </a:pPr>
            <a:endParaRPr lang="en-US" altLang="en-US" dirty="0">
              <a:cs typeface="Times New Roman" panose="02020603050405020304" pitchFamily="18" charset="0"/>
            </a:endParaRPr>
          </a:p>
          <a:p>
            <a:pPr marL="1524000">
              <a:lnSpc>
                <a:spcPct val="90000"/>
              </a:lnSpc>
              <a:buFontTx/>
              <a:buNone/>
            </a:pPr>
            <a:r>
              <a:rPr lang="en-US" altLang="en-US" dirty="0">
                <a:cs typeface="Times New Roman" panose="02020603050405020304" pitchFamily="18" charset="0"/>
              </a:rPr>
              <a:t>Chair: </a:t>
            </a:r>
            <a:r>
              <a:rPr lang="en-US" altLang="en-US" b="0" dirty="0">
                <a:cs typeface="Times New Roman" panose="02020603050405020304" pitchFamily="18" charset="0"/>
              </a:rPr>
              <a:t>Jonathan Segev </a:t>
            </a:r>
            <a:r>
              <a:rPr lang="en-US" altLang="en-US" sz="1800" b="0" dirty="0">
                <a:cs typeface="Times New Roman" panose="02020603050405020304" pitchFamily="18" charset="0"/>
              </a:rPr>
              <a:t>(Intel Corporation)</a:t>
            </a:r>
          </a:p>
          <a:p>
            <a:pPr marL="1524000">
              <a:lnSpc>
                <a:spcPct val="90000"/>
              </a:lnSpc>
            </a:pPr>
            <a:r>
              <a:rPr lang="en-US" altLang="en-US" dirty="0">
                <a:cs typeface="Times New Roman" panose="02020603050405020304" pitchFamily="18" charset="0"/>
              </a:rPr>
              <a:t>Vice Chair: </a:t>
            </a:r>
            <a:r>
              <a:rPr lang="en-US" altLang="en-US" b="0" dirty="0">
                <a:cs typeface="Times New Roman" panose="02020603050405020304" pitchFamily="18" charset="0"/>
              </a:rPr>
              <a:t>Assaf Kasher </a:t>
            </a:r>
            <a:r>
              <a:rPr lang="en-US" altLang="en-US" sz="1800" b="0" dirty="0">
                <a:cs typeface="Times New Roman" panose="02020603050405020304" pitchFamily="18" charset="0"/>
              </a:rPr>
              <a:t>(Qualcomm)</a:t>
            </a:r>
          </a:p>
          <a:p>
            <a:pPr marL="1524000">
              <a:lnSpc>
                <a:spcPct val="90000"/>
              </a:lnSpc>
              <a:buFontTx/>
              <a:buNone/>
            </a:pPr>
            <a:r>
              <a:rPr lang="en-US" altLang="en-US" dirty="0">
                <a:cs typeface="Times New Roman" panose="02020603050405020304" pitchFamily="18" charset="0"/>
              </a:rPr>
              <a:t>Technical Editor: </a:t>
            </a:r>
            <a:r>
              <a:rPr lang="en-US" altLang="en-US" b="0" dirty="0">
                <a:cs typeface="Times New Roman" panose="02020603050405020304" pitchFamily="18" charset="0"/>
              </a:rPr>
              <a:t>Chao Chun Wang </a:t>
            </a:r>
            <a:r>
              <a:rPr lang="en-US" altLang="en-US" sz="1800" b="0" dirty="0">
                <a:cs typeface="Times New Roman" panose="02020603050405020304" pitchFamily="18" charset="0"/>
              </a:rPr>
              <a:t>(</a:t>
            </a:r>
            <a:r>
              <a:rPr lang="en-US" altLang="en-US" sz="1800" b="0" dirty="0" err="1">
                <a:cs typeface="Times New Roman" panose="02020603050405020304" pitchFamily="18" charset="0"/>
              </a:rPr>
              <a:t>MediaTek</a:t>
            </a:r>
            <a:r>
              <a:rPr lang="en-US" altLang="en-US" sz="1800" b="0" dirty="0">
                <a:cs typeface="Times New Roman" panose="02020603050405020304" pitchFamily="18" charset="0"/>
              </a:rPr>
              <a:t>), </a:t>
            </a:r>
            <a:r>
              <a:rPr lang="en-US" altLang="en-US" b="0" dirty="0">
                <a:cs typeface="Times New Roman" panose="02020603050405020304" pitchFamily="18" charset="0"/>
              </a:rPr>
              <a:t>Roy Want </a:t>
            </a:r>
            <a:r>
              <a:rPr lang="en-US" altLang="en-US" sz="1800" b="0" dirty="0">
                <a:cs typeface="Times New Roman" panose="02020603050405020304" pitchFamily="18" charset="0"/>
              </a:rPr>
              <a:t>(Google)</a:t>
            </a:r>
          </a:p>
          <a:p>
            <a:pPr marL="1524000">
              <a:lnSpc>
                <a:spcPct val="90000"/>
              </a:lnSpc>
              <a:buFontTx/>
              <a:buNone/>
            </a:pPr>
            <a:r>
              <a:rPr lang="en-US" altLang="en-US" dirty="0">
                <a:cs typeface="Times New Roman" panose="02020603050405020304" pitchFamily="18" charset="0"/>
              </a:rPr>
              <a:t>Secretary (acting)</a:t>
            </a:r>
            <a:r>
              <a:rPr lang="en-US" altLang="en-US" b="0" dirty="0">
                <a:cs typeface="Times New Roman" panose="02020603050405020304" pitchFamily="18" charset="0"/>
              </a:rPr>
              <a:t>: Assaf Kasher </a:t>
            </a:r>
            <a:r>
              <a:rPr lang="en-US" altLang="en-US" sz="1800" b="0" dirty="0">
                <a:cs typeface="Times New Roman" panose="02020603050405020304" pitchFamily="18" charset="0"/>
              </a:rPr>
              <a:t>(Qualcomm)</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
        <p:nvSpPr>
          <p:cNvPr id="7" name="Title 1"/>
          <p:cNvSpPr>
            <a:spLocks noGrp="1"/>
          </p:cNvSpPr>
          <p:nvPr>
            <p:ph type="title"/>
          </p:nvPr>
        </p:nvSpPr>
        <p:spPr>
          <a:xfrm>
            <a:off x="914401" y="685801"/>
            <a:ext cx="10361084" cy="1663079"/>
          </a:xfrm>
        </p:spPr>
        <p:txBody>
          <a:bodyPr/>
          <a:lstStyle/>
          <a:p>
            <a:r>
              <a:rPr lang="en-US" altLang="en-US" sz="4000" dirty="0">
                <a:solidFill>
                  <a:srgbClr val="0000FF"/>
                </a:solidFill>
                <a:cs typeface="Times New Roman" panose="02020603050405020304" pitchFamily="18" charset="0"/>
              </a:rPr>
              <a:t>IEEE 802.11</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Task Group AZ</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Next Generation Positioning </a:t>
            </a:r>
            <a:endParaRPr lang="en-US" sz="4000" dirty="0"/>
          </a:p>
        </p:txBody>
      </p:sp>
    </p:spTree>
    <p:extLst>
      <p:ext uri="{BB962C8B-B14F-4D97-AF65-F5344CB8AC3E}">
        <p14:creationId xmlns:p14="http://schemas.microsoft.com/office/powerpoint/2010/main" val="1558500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E60AC-FC90-43B0-A5DF-6AE8F7E48DA7}"/>
              </a:ext>
            </a:extLst>
          </p:cNvPr>
          <p:cNvSpPr>
            <a:spLocks noGrp="1"/>
          </p:cNvSpPr>
          <p:nvPr>
            <p:ph type="title"/>
          </p:nvPr>
        </p:nvSpPr>
        <p:spPr>
          <a:xfrm>
            <a:off x="914401" y="685801"/>
            <a:ext cx="10361084" cy="763591"/>
          </a:xfrm>
        </p:spPr>
        <p:txBody>
          <a:bodyPr/>
          <a:lstStyle/>
          <a:p>
            <a:r>
              <a:rPr lang="en-US" dirty="0"/>
              <a:t>IEEE 802 Rules Documents </a:t>
            </a:r>
          </a:p>
        </p:txBody>
      </p:sp>
      <p:sp>
        <p:nvSpPr>
          <p:cNvPr id="3" name="Content Placeholder 2">
            <a:extLst>
              <a:ext uri="{FF2B5EF4-FFF2-40B4-BE49-F238E27FC236}">
                <a16:creationId xmlns:a16="http://schemas.microsoft.com/office/drawing/2014/main" id="{53129AE0-154C-44C2-BB01-C9AED5640D70}"/>
              </a:ext>
            </a:extLst>
          </p:cNvPr>
          <p:cNvSpPr>
            <a:spLocks noGrp="1"/>
          </p:cNvSpPr>
          <p:nvPr>
            <p:ph idx="1"/>
          </p:nvPr>
        </p:nvSpPr>
        <p:spPr>
          <a:xfrm>
            <a:off x="914401" y="1340768"/>
            <a:ext cx="10361084" cy="4768080"/>
          </a:xfrm>
        </p:spPr>
        <p:txBody>
          <a:bodyPr/>
          <a:lstStyle/>
          <a:p>
            <a:r>
              <a:rPr lang="en-US" sz="2000" dirty="0"/>
              <a:t>IEEE 802 Policies &amp; Procedures (Approved June 2014)</a:t>
            </a:r>
          </a:p>
          <a:p>
            <a:pPr lvl="1"/>
            <a:r>
              <a:rPr lang="en-US" sz="1800" dirty="0">
                <a:hlinkClick r:id="rId2"/>
              </a:rPr>
              <a:t>http://standards.ieee.org/board/aud/LMSC.pdf</a:t>
            </a:r>
            <a:endParaRPr lang="en-US" sz="1800" dirty="0"/>
          </a:p>
          <a:p>
            <a:r>
              <a:rPr lang="en-US" sz="2000" dirty="0"/>
              <a:t>IEEE 802 Operations Manual (Approved 13 July 2018)</a:t>
            </a:r>
          </a:p>
          <a:p>
            <a:pPr lvl="1">
              <a:lnSpc>
                <a:spcPct val="80000"/>
              </a:lnSpc>
              <a:defRPr/>
            </a:pPr>
            <a:r>
              <a:rPr lang="en-US" altLang="en-US" sz="1800" dirty="0">
                <a:hlinkClick r:id="rId3"/>
              </a:rPr>
              <a:t>https://mentor.ieee.org/802-ec/dcn/17/ec-17-0090-22-0PNP-ieee-802-lmsc-operations-manual.pdf</a:t>
            </a:r>
            <a:r>
              <a:rPr lang="en-US" altLang="en-US" sz="1800" dirty="0"/>
              <a:t> </a:t>
            </a:r>
          </a:p>
          <a:p>
            <a:pPr>
              <a:lnSpc>
                <a:spcPct val="80000"/>
              </a:lnSpc>
              <a:defRPr/>
            </a:pPr>
            <a:r>
              <a:rPr lang="en-US" sz="2000" dirty="0"/>
              <a:t>IEEE 802 Working Group Policies &amp; Procedures (29 July 2016)</a:t>
            </a:r>
            <a:r>
              <a:rPr lang="en-US" altLang="en-US" sz="2000" dirty="0"/>
              <a:t> </a:t>
            </a:r>
          </a:p>
          <a:p>
            <a:pPr lvl="1"/>
            <a:r>
              <a:rPr lang="en-US" altLang="en-US" sz="1800" dirty="0">
                <a:hlinkClick r:id="rId4"/>
              </a:rPr>
              <a:t>http://www.ieee802.org/PNP/approved/IEEE_802_WG_PandP_v19.pdf</a:t>
            </a:r>
            <a:r>
              <a:rPr lang="en-US" altLang="en-US" sz="1800" dirty="0"/>
              <a:t> </a:t>
            </a:r>
          </a:p>
          <a:p>
            <a:r>
              <a:rPr lang="en-US" sz="2000" dirty="0"/>
              <a:t>IEEE 802 LMSC Chair's Guidelines (Approved 13 July 2018)</a:t>
            </a:r>
            <a:endParaRPr lang="en-US" sz="2000" dirty="0">
              <a:hlinkClick r:id="rId5"/>
            </a:endParaRPr>
          </a:p>
          <a:p>
            <a:pPr lvl="1"/>
            <a:r>
              <a:rPr lang="en-US" sz="1800" dirty="0">
                <a:hlinkClick r:id="rId6"/>
              </a:rPr>
              <a:t>https://mentor.ieee.org/802-ec/dcn/17/ec-17-0120-27-0PNP-ieee-802-lmsc-chairs-guidelines.pdf</a:t>
            </a:r>
            <a:r>
              <a:rPr lang="en-US" sz="1800" dirty="0"/>
              <a:t> </a:t>
            </a:r>
          </a:p>
          <a:p>
            <a:r>
              <a:rPr lang="en-US" sz="2000" dirty="0"/>
              <a:t>Participation in IEEE 802 Meetings</a:t>
            </a:r>
          </a:p>
          <a:p>
            <a:pPr lvl="1"/>
            <a:r>
              <a:rPr lang="en-US" sz="1800" u="sng" dirty="0">
                <a:hlinkClick r:id="rId7"/>
              </a:rPr>
              <a:t>https://mentor.ieee.org/802-ec/dcn/16/ec-16-0180-05-00EC-ieee-802-participation-slide.pptx</a:t>
            </a:r>
            <a:endParaRPr lang="en-US" sz="1600" dirty="0"/>
          </a:p>
          <a:p>
            <a:r>
              <a:rPr lang="en-US" sz="2000" dirty="0"/>
              <a:t>Policies and Procedures hierarchy: </a:t>
            </a:r>
            <a:r>
              <a:rPr lang="en-US" sz="2000" b="0" dirty="0">
                <a:hlinkClick r:id="rId8"/>
              </a:rPr>
              <a:t>http://www.ieee802.org/11/Rules/rules.shtml</a:t>
            </a:r>
            <a:endParaRPr lang="en-US" sz="2000" b="0" dirty="0"/>
          </a:p>
          <a:p>
            <a:pPr marL="342900" lvl="1" indent="-342900">
              <a:buFontTx/>
              <a:buChar char="•"/>
            </a:pPr>
            <a:r>
              <a:rPr lang="en-US" altLang="en-US" sz="1800" b="1" dirty="0"/>
              <a:t>IEEE 802 Procedural document website: </a:t>
            </a:r>
            <a:r>
              <a:rPr lang="en-US" altLang="en-US" sz="1800" dirty="0">
                <a:hlinkClick r:id="rId9"/>
              </a:rPr>
              <a:t>http://www.ieee802.org/devdocs.shtml</a:t>
            </a:r>
            <a:r>
              <a:rPr lang="en-US" altLang="en-US" sz="1800" dirty="0"/>
              <a:t> </a:t>
            </a:r>
          </a:p>
          <a:p>
            <a:r>
              <a:rPr lang="en-US" sz="2000" dirty="0"/>
              <a:t>IEEE 802.11 WG Operations Manual (Approved 13 July 2018):</a:t>
            </a:r>
          </a:p>
          <a:p>
            <a:pPr lvl="1"/>
            <a:r>
              <a:rPr lang="en-US" altLang="en-US" sz="1800" dirty="0">
                <a:hlinkClick r:id="rId10"/>
              </a:rPr>
              <a:t>https://mentor.ieee.org/802.11/dcn/14/11-14-0629-22-0000-802-11-operations-manual.docx</a:t>
            </a:r>
            <a:endParaRPr lang="en-US" sz="1800" dirty="0"/>
          </a:p>
          <a:p>
            <a:endParaRPr lang="en-US" dirty="0"/>
          </a:p>
        </p:txBody>
      </p:sp>
      <p:sp>
        <p:nvSpPr>
          <p:cNvPr id="4" name="Slide Number Placeholder 3">
            <a:extLst>
              <a:ext uri="{FF2B5EF4-FFF2-40B4-BE49-F238E27FC236}">
                <a16:creationId xmlns:a16="http://schemas.microsoft.com/office/drawing/2014/main" id="{F7AB0DEE-B75D-4F9D-8547-3D3A0FCBB9A3}"/>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0F91ADEB-41AD-4208-8901-68E8AF7B8E9E}"/>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7AC68828-28ED-4DFE-BE1B-A085FB5C0529}"/>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514986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99BFC-3A65-4FC4-8124-D9D869BE3776}"/>
              </a:ext>
            </a:extLst>
          </p:cNvPr>
          <p:cNvSpPr>
            <a:spLocks noGrp="1"/>
          </p:cNvSpPr>
          <p:nvPr>
            <p:ph type="title"/>
          </p:nvPr>
        </p:nvSpPr>
        <p:spPr/>
        <p:txBody>
          <a:bodyPr/>
          <a:lstStyle/>
          <a:p>
            <a:r>
              <a:rPr lang="en-US" dirty="0"/>
              <a:t>Meeting Decorum</a:t>
            </a:r>
          </a:p>
        </p:txBody>
      </p:sp>
      <p:sp>
        <p:nvSpPr>
          <p:cNvPr id="3" name="Content Placeholder 2">
            <a:extLst>
              <a:ext uri="{FF2B5EF4-FFF2-40B4-BE49-F238E27FC236}">
                <a16:creationId xmlns:a16="http://schemas.microsoft.com/office/drawing/2014/main" id="{1EE5522F-9327-4DF8-BBE7-DC428B3E56CE}"/>
              </a:ext>
            </a:extLst>
          </p:cNvPr>
          <p:cNvSpPr>
            <a:spLocks noGrp="1"/>
          </p:cNvSpPr>
          <p:nvPr>
            <p:ph idx="1"/>
          </p:nvPr>
        </p:nvSpPr>
        <p:spPr/>
        <p:txBody>
          <a:bodyPr/>
          <a:lstStyle/>
          <a:p>
            <a:r>
              <a:rPr lang="en-US" dirty="0"/>
              <a:t>Please mute the microphone unless you want to address the group.</a:t>
            </a:r>
          </a:p>
        </p:txBody>
      </p:sp>
      <p:sp>
        <p:nvSpPr>
          <p:cNvPr id="4" name="Slide Number Placeholder 3">
            <a:extLst>
              <a:ext uri="{FF2B5EF4-FFF2-40B4-BE49-F238E27FC236}">
                <a16:creationId xmlns:a16="http://schemas.microsoft.com/office/drawing/2014/main" id="{942A35F6-F31A-4E2C-AA8B-E621F2C4BA29}"/>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2E15D0AA-5587-4F6A-8719-CC318052017D}"/>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373F3AC-C323-4AA4-B1D4-4EAFFFD5690C}"/>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691682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July IEEE  Week Agenda</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Review submissions:</a:t>
            </a:r>
          </a:p>
          <a:p>
            <a:pPr lvl="1" algn="just">
              <a:spcBef>
                <a:spcPct val="20000"/>
              </a:spcBef>
              <a:buFontTx/>
              <a:buChar char="•"/>
            </a:pPr>
            <a:r>
              <a:rPr lang="en-US" sz="1400" strike="sngStrike" dirty="0"/>
              <a:t>11-20-0836     11az Secure LTF design (Bin Tian) – SP.</a:t>
            </a:r>
          </a:p>
          <a:p>
            <a:pPr lvl="1" algn="just">
              <a:spcBef>
                <a:spcPct val="20000"/>
              </a:spcBef>
              <a:buFontTx/>
              <a:buChar char="•"/>
            </a:pPr>
            <a:r>
              <a:rPr lang="en-US" sz="1400" dirty="0"/>
              <a:t>11-20-0963 	cid-3880-kdk-hltk (Nehru Bhandaru)</a:t>
            </a:r>
          </a:p>
          <a:p>
            <a:pPr lvl="1" algn="just">
              <a:spcBef>
                <a:spcPct val="20000"/>
              </a:spcBef>
              <a:buFontTx/>
              <a:buChar char="•"/>
            </a:pPr>
            <a:r>
              <a:rPr lang="en-US" sz="1400" dirty="0"/>
              <a:t>11-20-0698	LB 249 CID 3940 resolution (Solomon Trainin/Assaf Kasher) – 2nd review</a:t>
            </a:r>
          </a:p>
          <a:p>
            <a:pPr algn="just">
              <a:spcBef>
                <a:spcPct val="20000"/>
              </a:spcBef>
              <a:buFontTx/>
              <a:buChar char="•"/>
            </a:pPr>
            <a:r>
              <a:rPr lang="en-US" sz="1800" b="0" dirty="0"/>
              <a:t>Review submission pipeline (5 min) </a:t>
            </a:r>
          </a:p>
          <a:p>
            <a:pPr algn="just">
              <a:spcBef>
                <a:spcPct val="20000"/>
              </a:spcBef>
              <a:buFontTx/>
              <a:buChar char="•"/>
            </a:pPr>
            <a:r>
              <a:rPr lang="en-US" sz="1800" b="0" dirty="0"/>
              <a:t>Future telecons (5min)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011216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11-20-0698</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CID resolutions 3940 as</a:t>
            </a:r>
            <a:r>
              <a:rPr lang="en-GB" b="0" dirty="0"/>
              <a:t> </a:t>
            </a:r>
            <a:r>
              <a:rPr lang="en-US" b="0" dirty="0"/>
              <a:t>depicted in document 11-20-698r2</a:t>
            </a:r>
          </a:p>
          <a:p>
            <a:endParaRPr lang="en-US" b="0" dirty="0"/>
          </a:p>
          <a:p>
            <a:r>
              <a:rPr lang="en-US" b="0" dirty="0"/>
              <a:t>Results (Y/N/A) 21/1/25</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882651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457200" lvl="1" indent="0" algn="just">
              <a:spcBef>
                <a:spcPct val="20000"/>
              </a:spcBef>
            </a:pPr>
            <a:r>
              <a:rPr lang="en-US" sz="1400" dirty="0"/>
              <a:t>TBC</a:t>
            </a:r>
          </a:p>
          <a:p>
            <a:pPr lvl="1" algn="just">
              <a:spcBef>
                <a:spcPct val="20000"/>
              </a:spcBef>
              <a:buFontTx/>
              <a:buChar char="•"/>
            </a:pPr>
            <a:r>
              <a:rPr lang="en-US" sz="1400" dirty="0"/>
              <a:t>11-20-0698	</a:t>
            </a:r>
            <a:r>
              <a:rPr lang="en-US" sz="1400" strike="sngStrike" dirty="0"/>
              <a:t>LB 249 CID 3940 resolution (Assaf Kasher)</a:t>
            </a:r>
          </a:p>
          <a:p>
            <a:pPr lvl="1" algn="just">
              <a:spcBef>
                <a:spcPct val="20000"/>
              </a:spcBef>
              <a:buFontTx/>
              <a:buChar char="•"/>
            </a:pPr>
            <a:r>
              <a:rPr lang="en-US" sz="1400" dirty="0"/>
              <a:t>11-20-0963 	cid-3880-kdk-hltk (Nehru Bhandaru) (SP)</a:t>
            </a:r>
          </a:p>
          <a:p>
            <a:pPr lvl="1" algn="just">
              <a:spcBef>
                <a:spcPct val="20000"/>
              </a:spcBef>
              <a:buFontTx/>
              <a:buChar char="•"/>
            </a:pPr>
            <a:r>
              <a:rPr lang="en-US" sz="1400" dirty="0"/>
              <a:t>11-20-1020     Some LB 249 Passive TB Ranging CR (Erik Lindskog)</a:t>
            </a:r>
          </a:p>
          <a:p>
            <a:pPr marL="457200" lvl="1" indent="0" algn="just">
              <a:spcBef>
                <a:spcPct val="20000"/>
              </a:spcBef>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98827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a:t>Regular telecons:</a:t>
            </a:r>
          </a:p>
          <a:p>
            <a:pPr>
              <a:buFont typeface="Arial" panose="020B0604020202020204" pitchFamily="34" charset="0"/>
              <a:buChar char="•"/>
            </a:pPr>
            <a:r>
              <a:rPr lang="en-US" altLang="en-US" b="0" dirty="0"/>
              <a:t>July 22		(Wednesday), 13:00 ET – 14:30 ET</a:t>
            </a:r>
          </a:p>
          <a:p>
            <a:pPr>
              <a:buFont typeface="Arial" panose="020B0604020202020204" pitchFamily="34" charset="0"/>
              <a:buChar char="•"/>
            </a:pPr>
            <a:r>
              <a:rPr lang="en-US" altLang="en-US" b="0" dirty="0"/>
              <a:t>July 29		(Wednesday), 13:00 ET – 14:30 ET</a:t>
            </a:r>
          </a:p>
          <a:p>
            <a:pPr>
              <a:buFont typeface="Arial" panose="020B0604020202020204" pitchFamily="34" charset="0"/>
              <a:buChar char="•"/>
            </a:pPr>
            <a:r>
              <a:rPr lang="en-US" altLang="en-US" b="0" dirty="0"/>
              <a:t>Aug. 5		(Wednesday), 13:00 ET – 14:30 ET</a:t>
            </a:r>
          </a:p>
          <a:p>
            <a:pPr>
              <a:buFont typeface="Arial" panose="020B0604020202020204" pitchFamily="34" charset="0"/>
              <a:buChar char="•"/>
            </a:pPr>
            <a:r>
              <a:rPr lang="en-US" altLang="en-US" b="0" dirty="0"/>
              <a:t>Aug. 19		(Wednesday), 13:00 ET – 14:30 ET</a:t>
            </a:r>
          </a:p>
          <a:p>
            <a:pPr>
              <a:buFont typeface="Arial" panose="020B0604020202020204" pitchFamily="34" charset="0"/>
              <a:buChar char="•"/>
            </a:pPr>
            <a:r>
              <a:rPr lang="en-US" altLang="en-US" b="0" dirty="0"/>
              <a:t>Aug. 26		(Wednesday), 13:00 ET – 14:30 ET</a:t>
            </a:r>
          </a:p>
          <a:p>
            <a:pPr>
              <a:buFont typeface="Arial" panose="020B0604020202020204" pitchFamily="34" charset="0"/>
              <a:buChar char="•"/>
            </a:pPr>
            <a:endParaRPr lang="en-US" altLang="en-US" b="0" dirty="0"/>
          </a:p>
          <a:p>
            <a:pPr>
              <a:buFont typeface="Arial" panose="020B0604020202020204" pitchFamily="34" charset="0"/>
              <a:buChar char="•"/>
            </a:pPr>
            <a:endParaRPr lang="en-US" altLang="en-US" b="0" dirty="0"/>
          </a:p>
          <a:p>
            <a:pPr>
              <a:buFont typeface="Arial" panose="020B0604020202020204" pitchFamily="34" charset="0"/>
              <a:buChar char="•"/>
            </a:pPr>
            <a:endParaRPr lang="en-US" altLang="en-US" b="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923942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err="1"/>
              <a:t>TGaz</a:t>
            </a:r>
            <a:r>
              <a:rPr lang="en-US" altLang="en-US" dirty="0"/>
              <a:t> plenary (motions) telecons</a:t>
            </a:r>
            <a:r>
              <a:rPr lang="en-US" altLang="en-US" b="0" dirty="0"/>
              <a:t>:</a:t>
            </a:r>
          </a:p>
          <a:p>
            <a:pPr>
              <a:buFont typeface="Arial" panose="020B0604020202020204" pitchFamily="34" charset="0"/>
              <a:buChar char="•"/>
            </a:pPr>
            <a:r>
              <a:rPr lang="en-US" altLang="en-US" b="0" dirty="0"/>
              <a:t>July 30 		(Thu.) 10:00 ET – 11:00 ET.</a:t>
            </a:r>
          </a:p>
          <a:p>
            <a:pPr>
              <a:buFont typeface="Arial" panose="020B0604020202020204" pitchFamily="34" charset="0"/>
              <a:buChar char="•"/>
            </a:pPr>
            <a:r>
              <a:rPr lang="en-US" altLang="en-US" b="0" dirty="0"/>
              <a:t>Aug. 27		(Thu.) 10:00 ET – 11:00 ET. </a:t>
            </a:r>
          </a:p>
          <a:p>
            <a:pPr>
              <a:buFont typeface="Arial" panose="020B0604020202020204" pitchFamily="34" charset="0"/>
              <a:buChar char="•"/>
            </a:pPr>
            <a:r>
              <a:rPr lang="en-US" altLang="en-US" b="0" dirty="0"/>
              <a:t>Sep.	 24		(Thu.) 10:00 ET – 11:00 ET. </a:t>
            </a:r>
          </a:p>
          <a:p>
            <a:pPr marL="0" indent="0"/>
            <a:endParaRPr lang="en-US" alt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589732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3EC27-6141-4CE5-B3D7-B6AF4E612F05}"/>
              </a:ext>
            </a:extLst>
          </p:cNvPr>
          <p:cNvSpPr>
            <a:spLocks noGrp="1"/>
          </p:cNvSpPr>
          <p:nvPr>
            <p:ph type="title"/>
          </p:nvPr>
        </p:nvSpPr>
        <p:spPr/>
        <p:txBody>
          <a:bodyPr/>
          <a:lstStyle/>
          <a:p>
            <a:r>
              <a:rPr lang="en-US" dirty="0"/>
              <a:t>Comment Resolution status</a:t>
            </a:r>
          </a:p>
        </p:txBody>
      </p:sp>
      <p:sp>
        <p:nvSpPr>
          <p:cNvPr id="3" name="Content Placeholder 2">
            <a:extLst>
              <a:ext uri="{FF2B5EF4-FFF2-40B4-BE49-F238E27FC236}">
                <a16:creationId xmlns:a16="http://schemas.microsoft.com/office/drawing/2014/main" id="{BBD7776F-5E63-41BB-8AF1-29B1A3F569CC}"/>
              </a:ext>
            </a:extLst>
          </p:cNvPr>
          <p:cNvSpPr>
            <a:spLocks noGrp="1"/>
          </p:cNvSpPr>
          <p:nvPr>
            <p:ph idx="1"/>
          </p:nvPr>
        </p:nvSpPr>
        <p:spPr>
          <a:xfrm>
            <a:off x="695400" y="1916832"/>
            <a:ext cx="10361084" cy="4113213"/>
          </a:xfrm>
        </p:spPr>
        <p:txBody>
          <a:bodyPr/>
          <a:lstStyle/>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LB249 Comment results status : </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Resolved 140 out of 460 Technical comments</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Resolved 430 out of 540 Editorial comments</a:t>
            </a:r>
          </a:p>
          <a:p>
            <a:pPr>
              <a:buFont typeface="Arial" panose="020B0604020202020204" pitchFamily="34" charset="0"/>
              <a:buChar char="•"/>
            </a:pPr>
            <a:r>
              <a:rPr lang="en-US" dirty="0"/>
              <a:t>There are still 121 unassigned technical comments!</a:t>
            </a:r>
          </a:p>
        </p:txBody>
      </p:sp>
      <p:sp>
        <p:nvSpPr>
          <p:cNvPr id="4" name="Slide Number Placeholder 3">
            <a:extLst>
              <a:ext uri="{FF2B5EF4-FFF2-40B4-BE49-F238E27FC236}">
                <a16:creationId xmlns:a16="http://schemas.microsoft.com/office/drawing/2014/main" id="{369AF0FC-3E38-43A2-AAC9-8ED2A7483BB2}"/>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EF0D330B-1214-47D1-B29C-10011BB66D37}"/>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98578F3-2F52-4D26-A1C3-782068FCF06B}"/>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7488397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0370382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4496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indent="12700" algn="just">
              <a:spcBef>
                <a:spcPct val="20000"/>
              </a:spcBef>
            </a:pPr>
            <a:r>
              <a:rPr lang="en-US" altLang="en-US" dirty="0"/>
              <a:t>This submission contains the agenda for IEEE 802.11 </a:t>
            </a:r>
            <a:r>
              <a:rPr lang="en-US" altLang="en-US" dirty="0" err="1"/>
              <a:t>TGaz</a:t>
            </a:r>
            <a:r>
              <a:rPr lang="en-US" altLang="en-US" dirty="0"/>
              <a:t> Next Generation Positioning of teleconferences running between the March 25 and July IEEE meetings.</a:t>
            </a:r>
          </a:p>
          <a:p>
            <a:pPr indent="12700" algn="just">
              <a:spcBef>
                <a:spcPct val="20000"/>
              </a:spcBef>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July 22</a:t>
            </a:r>
            <a:r>
              <a:rPr lang="en-US" altLang="en-US" baseline="30000" dirty="0">
                <a:solidFill>
                  <a:schemeClr val="tx2"/>
                </a:solidFill>
              </a:rPr>
              <a:t>nd</a:t>
            </a:r>
            <a:r>
              <a:rPr lang="en-US" altLang="en-US" dirty="0">
                <a:solidFill>
                  <a:schemeClr val="tx2"/>
                </a:solidFill>
              </a:rPr>
              <a:t>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Review submissions:</a:t>
            </a:r>
          </a:p>
          <a:p>
            <a:pPr lvl="1" algn="just">
              <a:spcBef>
                <a:spcPct val="20000"/>
              </a:spcBef>
              <a:buFontTx/>
              <a:buChar char="•"/>
            </a:pPr>
            <a:r>
              <a:rPr lang="en-US" sz="1400" dirty="0"/>
              <a:t>11-20-0963 	cid-3880-kdk-hltk (Nehru Bhandaru) – 15 min </a:t>
            </a:r>
          </a:p>
          <a:p>
            <a:pPr lvl="1" algn="just">
              <a:spcBef>
                <a:spcPct val="20000"/>
              </a:spcBef>
              <a:buFontTx/>
              <a:buChar char="•"/>
            </a:pPr>
            <a:r>
              <a:rPr lang="en-US" sz="1400" dirty="0"/>
              <a:t>11-20-1097	Secure LTF using DFT </a:t>
            </a:r>
            <a:r>
              <a:rPr lang="en-US" sz="1400" dirty="0" err="1"/>
              <a:t>Precoded</a:t>
            </a:r>
            <a:r>
              <a:rPr lang="en-US" sz="1400" dirty="0"/>
              <a:t> OFDM (Christian Berger) – 40 min </a:t>
            </a:r>
          </a:p>
          <a:p>
            <a:pPr lvl="1" algn="just">
              <a:spcBef>
                <a:spcPct val="20000"/>
              </a:spcBef>
              <a:buFontTx/>
              <a:buChar char="•"/>
            </a:pPr>
            <a:r>
              <a:rPr lang="en-US" sz="1400" dirty="0"/>
              <a:t>11-20-1106	RSNXE for PASN (Nehru Bhandaru) – as time permits</a:t>
            </a:r>
          </a:p>
          <a:p>
            <a:pPr algn="just">
              <a:spcBef>
                <a:spcPct val="20000"/>
              </a:spcBef>
              <a:buFontTx/>
              <a:buChar char="•"/>
            </a:pPr>
            <a:r>
              <a:rPr lang="en-US" sz="1800" b="0" dirty="0"/>
              <a:t>Review submission pipeline (5 min) </a:t>
            </a:r>
          </a:p>
          <a:p>
            <a:pPr algn="just">
              <a:spcBef>
                <a:spcPct val="20000"/>
              </a:spcBef>
              <a:buFontTx/>
              <a:buChar char="•"/>
            </a:pPr>
            <a:r>
              <a:rPr lang="en-US" sz="1800" b="0" dirty="0"/>
              <a:t>Future telecons (5min)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4682710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11-20-963</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 3880 as</a:t>
            </a:r>
            <a:r>
              <a:rPr lang="en-GB" b="0" dirty="0"/>
              <a:t> </a:t>
            </a:r>
            <a:r>
              <a:rPr lang="en-US" b="0" dirty="0"/>
              <a:t>depicted in document 11-20-963r2.</a:t>
            </a:r>
          </a:p>
          <a:p>
            <a:endParaRPr lang="en-US" b="0" dirty="0"/>
          </a:p>
          <a:p>
            <a:r>
              <a:rPr lang="en-US" b="0" dirty="0"/>
              <a:t>Results (Y/N/A): unanimous consent</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5289034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lvl="1" algn="just">
              <a:spcBef>
                <a:spcPct val="20000"/>
              </a:spcBef>
              <a:buFontTx/>
              <a:buChar char="•"/>
            </a:pPr>
            <a:r>
              <a:rPr lang="en-US" sz="1400" dirty="0"/>
              <a:t>11-20-1106	RSNXE for PASN (Nehru Bhandaru) - SP</a:t>
            </a:r>
          </a:p>
          <a:p>
            <a:pPr lvl="1" algn="just">
              <a:spcBef>
                <a:spcPct val="20000"/>
              </a:spcBef>
              <a:buFontTx/>
              <a:buChar char="•"/>
            </a:pPr>
            <a:r>
              <a:rPr lang="en-US" sz="1400" dirty="0"/>
              <a:t>11-20-1020     Some LB 249 Passive TB Ranging CR (Erik Lindskog) – moving past 7/29.</a:t>
            </a:r>
          </a:p>
          <a:p>
            <a:pPr marL="457200" lvl="1" indent="0" algn="just">
              <a:spcBef>
                <a:spcPct val="20000"/>
              </a:spcBef>
            </a:pPr>
            <a:endParaRPr lang="en-US" sz="1400" dirty="0"/>
          </a:p>
          <a:p>
            <a:pPr marL="457200" lvl="1" indent="0" algn="just">
              <a:spcBef>
                <a:spcPct val="20000"/>
              </a:spcBef>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7348873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a:t>Regular telecons:</a:t>
            </a:r>
          </a:p>
          <a:p>
            <a:pPr>
              <a:buFont typeface="Arial" panose="020B0604020202020204" pitchFamily="34" charset="0"/>
              <a:buChar char="•"/>
            </a:pPr>
            <a:r>
              <a:rPr lang="en-US" altLang="en-US" b="0" dirty="0"/>
              <a:t>July 29		(Wednesday), 13:00 ET – 14:30 ET</a:t>
            </a:r>
          </a:p>
          <a:p>
            <a:pPr>
              <a:buFont typeface="Arial" panose="020B0604020202020204" pitchFamily="34" charset="0"/>
              <a:buChar char="•"/>
            </a:pPr>
            <a:r>
              <a:rPr lang="en-US" altLang="en-US" b="0" dirty="0"/>
              <a:t>Aug. 5		(Wednesday), 13:00 ET – 14:30 ET</a:t>
            </a:r>
          </a:p>
          <a:p>
            <a:pPr>
              <a:buFont typeface="Arial" panose="020B0604020202020204" pitchFamily="34" charset="0"/>
              <a:buChar char="•"/>
            </a:pPr>
            <a:r>
              <a:rPr lang="en-US" altLang="en-US" b="0" dirty="0"/>
              <a:t>Aug. 19		(Wednesday), 13:00 ET – 14:30 ET</a:t>
            </a:r>
          </a:p>
          <a:p>
            <a:pPr>
              <a:buFont typeface="Arial" panose="020B0604020202020204" pitchFamily="34" charset="0"/>
              <a:buChar char="•"/>
            </a:pPr>
            <a:r>
              <a:rPr lang="en-US" altLang="en-US" b="0" dirty="0"/>
              <a:t>Aug. 26		(Wednesday), 13:00 ET – 14:30 ET</a:t>
            </a:r>
          </a:p>
          <a:p>
            <a:pPr>
              <a:buFont typeface="Arial" panose="020B0604020202020204" pitchFamily="34" charset="0"/>
              <a:buChar char="•"/>
            </a:pPr>
            <a:r>
              <a:rPr lang="en-US" altLang="en-US" b="0" dirty="0"/>
              <a:t>Sep. 2		(Wednesday), 13:00 ET – 14:30 ET</a:t>
            </a:r>
          </a:p>
          <a:p>
            <a:pPr>
              <a:buFont typeface="Arial" panose="020B0604020202020204" pitchFamily="34" charset="0"/>
              <a:buChar char="•"/>
            </a:pPr>
            <a:r>
              <a:rPr lang="en-US" altLang="en-US" b="0" dirty="0"/>
              <a:t>Sep. 9		(Wednesday), 13:00 ET – 14:30 ET</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3735191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err="1"/>
              <a:t>TGaz</a:t>
            </a:r>
            <a:r>
              <a:rPr lang="en-US" altLang="en-US" dirty="0"/>
              <a:t> plenary (motions) telecons</a:t>
            </a:r>
            <a:r>
              <a:rPr lang="en-US" altLang="en-US" b="0" dirty="0"/>
              <a:t>:</a:t>
            </a:r>
          </a:p>
          <a:p>
            <a:pPr>
              <a:buFont typeface="Arial" panose="020B0604020202020204" pitchFamily="34" charset="0"/>
              <a:buChar char="•"/>
            </a:pPr>
            <a:r>
              <a:rPr lang="en-US" altLang="en-US" b="0" dirty="0"/>
              <a:t>July 30 		(Thu.) 10:00 ET – 11:00 ET.</a:t>
            </a:r>
          </a:p>
          <a:p>
            <a:pPr>
              <a:buFont typeface="Arial" panose="020B0604020202020204" pitchFamily="34" charset="0"/>
              <a:buChar char="•"/>
            </a:pPr>
            <a:r>
              <a:rPr lang="en-US" altLang="en-US" b="0" dirty="0"/>
              <a:t>Aug. 27		(Thu.) 10:00 ET – 11:00 ET. </a:t>
            </a:r>
          </a:p>
          <a:p>
            <a:pPr>
              <a:buFont typeface="Arial" panose="020B0604020202020204" pitchFamily="34" charset="0"/>
              <a:buChar char="•"/>
            </a:pPr>
            <a:r>
              <a:rPr lang="en-US" altLang="en-US" b="0" dirty="0"/>
              <a:t>Sep.	 24		(Thu.) 10:00 ET – 11:00 ET. </a:t>
            </a:r>
          </a:p>
          <a:p>
            <a:pPr marL="0" indent="0"/>
            <a:endParaRPr lang="en-US" alt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1690320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3258152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0984775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July 29</a:t>
            </a:r>
            <a:r>
              <a:rPr lang="en-US" altLang="en-US" baseline="30000" dirty="0">
                <a:solidFill>
                  <a:schemeClr val="tx2"/>
                </a:solidFill>
              </a:rPr>
              <a:t>th</a:t>
            </a:r>
            <a:r>
              <a:rPr lang="en-US" altLang="en-US" dirty="0">
                <a:solidFill>
                  <a:schemeClr val="tx2"/>
                </a:solidFill>
              </a:rPr>
              <a:t>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Review submissions:</a:t>
            </a:r>
          </a:p>
          <a:p>
            <a:pPr lvl="1" algn="just">
              <a:spcBef>
                <a:spcPct val="20000"/>
              </a:spcBef>
              <a:buFontTx/>
              <a:buChar char="•"/>
            </a:pPr>
            <a:r>
              <a:rPr lang="en-US" sz="1400" dirty="0"/>
              <a:t>11-20-1106	RSNXE for PASN (Nehru Bhandaru) – for SP (15min)</a:t>
            </a:r>
          </a:p>
          <a:p>
            <a:pPr lvl="1" algn="just">
              <a:spcBef>
                <a:spcPct val="20000"/>
              </a:spcBef>
              <a:buFontTx/>
              <a:buChar char="•"/>
            </a:pPr>
            <a:r>
              <a:rPr lang="en-US" sz="1400" dirty="0"/>
              <a:t>11-20-1097	Secure LTF using DFT </a:t>
            </a:r>
            <a:r>
              <a:rPr lang="en-US" sz="1400" dirty="0" err="1"/>
              <a:t>Precoded</a:t>
            </a:r>
            <a:r>
              <a:rPr lang="en-US" sz="1400" dirty="0"/>
              <a:t> OFDM (Christian Berger) – follow up (40min)</a:t>
            </a:r>
          </a:p>
          <a:p>
            <a:pPr lvl="1" algn="just">
              <a:spcBef>
                <a:spcPct val="20000"/>
              </a:spcBef>
              <a:buFontTx/>
              <a:buChar char="•"/>
            </a:pPr>
            <a:r>
              <a:rPr lang="en-US" sz="1400" dirty="0"/>
              <a:t>11-20-1143	LB249-2-editorial-CIDS (Assaf Kasher) – as time permits</a:t>
            </a:r>
          </a:p>
          <a:p>
            <a:pPr algn="just">
              <a:spcBef>
                <a:spcPct val="20000"/>
              </a:spcBef>
              <a:buFontTx/>
              <a:buChar char="•"/>
            </a:pPr>
            <a:r>
              <a:rPr lang="en-US" sz="1800" b="0" dirty="0"/>
              <a:t>Review submission pipeline (5 min) </a:t>
            </a:r>
          </a:p>
          <a:p>
            <a:pPr algn="just">
              <a:spcBef>
                <a:spcPct val="20000"/>
              </a:spcBef>
              <a:buFontTx/>
              <a:buChar char="•"/>
            </a:pPr>
            <a:r>
              <a:rPr lang="en-US" sz="1800" b="0" dirty="0"/>
              <a:t>Future telecons (5min)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8240452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11-20-1106</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amendment text changes depicted in document 11-20-1106r0.</a:t>
            </a:r>
          </a:p>
          <a:p>
            <a:endParaRPr lang="en-US" b="0" dirty="0"/>
          </a:p>
          <a:p>
            <a:r>
              <a:rPr lang="en-US" b="0" dirty="0"/>
              <a:t>Results (Y/N/A): 16/0/3</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1089363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11-20-1143</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 3510 and 3361 as</a:t>
            </a:r>
            <a:r>
              <a:rPr lang="en-GB" b="0" dirty="0"/>
              <a:t> </a:t>
            </a:r>
            <a:r>
              <a:rPr lang="en-US" b="0" dirty="0"/>
              <a:t>depicted in document 11-20-1143r0.</a:t>
            </a:r>
          </a:p>
          <a:p>
            <a:endParaRPr lang="en-US" b="0" dirty="0"/>
          </a:p>
          <a:p>
            <a:r>
              <a:rPr lang="en-US" b="0" dirty="0"/>
              <a:t>Results (Y/N/A): not taken</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37726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45977"/>
          </a:xfrm>
        </p:spPr>
        <p:txBody>
          <a:bodyPr/>
          <a:lstStyle/>
          <a:p>
            <a:r>
              <a:rPr lang="en-US" altLang="en-US" sz="4400" dirty="0"/>
              <a:t>Logistics</a:t>
            </a:r>
            <a:endParaRPr lang="en-US" sz="4400" dirty="0"/>
          </a:p>
        </p:txBody>
      </p:sp>
      <p:sp>
        <p:nvSpPr>
          <p:cNvPr id="3" name="Content Placeholder 2"/>
          <p:cNvSpPr>
            <a:spLocks noGrp="1"/>
          </p:cNvSpPr>
          <p:nvPr>
            <p:ph idx="1"/>
          </p:nvPr>
        </p:nvSpPr>
        <p:spPr>
          <a:xfrm>
            <a:off x="551384" y="1268760"/>
            <a:ext cx="11017223" cy="4825655"/>
          </a:xfrm>
        </p:spPr>
        <p:txBody>
          <a:bodyPr/>
          <a:lstStyle/>
          <a:p>
            <a:pPr marL="457200" indent="-457200"/>
            <a:r>
              <a:rPr lang="en-US" altLang="en-US" sz="2000" dirty="0"/>
              <a:t>Attendance:</a:t>
            </a:r>
            <a:endParaRPr lang="en-US" altLang="en-US" sz="2000" dirty="0">
              <a:hlinkClick r:id="rId2"/>
            </a:endParaRPr>
          </a:p>
          <a:p>
            <a:pPr lvl="1"/>
            <a:r>
              <a:rPr lang="en-US" altLang="en-US" sz="1800" dirty="0"/>
              <a:t>Please register by logging to IMAT and register your attendance per WG chair guidance:</a:t>
            </a:r>
          </a:p>
          <a:p>
            <a:pPr lvl="1"/>
            <a:r>
              <a:rPr lang="en-US" sz="1800" dirty="0">
                <a:hlinkClick r:id="rId3"/>
              </a:rPr>
              <a:t>https://imat.ieee.org/attendance</a:t>
            </a:r>
            <a:endParaRPr lang="en-US" sz="1800" dirty="0"/>
          </a:p>
          <a:p>
            <a:pPr lvl="1"/>
            <a:r>
              <a:rPr lang="en-US" altLang="en-US" sz="1800" dirty="0"/>
              <a:t>Attendees are required to register their attendance.</a:t>
            </a:r>
          </a:p>
          <a:p>
            <a:pPr lvl="1"/>
            <a:r>
              <a:rPr lang="en-US" altLang="en-US" sz="1800" dirty="0"/>
              <a:t>For </a:t>
            </a:r>
            <a:r>
              <a:rPr lang="en-US" altLang="en-US" sz="1800" dirty="0" err="1"/>
              <a:t>Webex</a:t>
            </a:r>
            <a:r>
              <a:rPr lang="en-US" altLang="en-US" sz="1800" dirty="0"/>
              <a:t> call use the following designation: [V/NV] First Last (Affiliation)</a:t>
            </a:r>
          </a:p>
          <a:p>
            <a:pPr lvl="1"/>
            <a:endParaRPr lang="en-US" altLang="en-US" sz="1800" dirty="0"/>
          </a:p>
          <a:p>
            <a:r>
              <a:rPr lang="en-US" altLang="en-US" sz="2000" dirty="0"/>
              <a:t>Meeting coordinates: </a:t>
            </a:r>
          </a:p>
          <a:p>
            <a:r>
              <a:rPr lang="en-US" altLang="en-US" sz="1800" dirty="0"/>
              <a:t>	</a:t>
            </a:r>
            <a:r>
              <a:rPr lang="en-US" altLang="en-US" sz="1800" b="0" dirty="0"/>
              <a:t>Wed. 13:00 ET/10:00AM PT for 1:30 </a:t>
            </a:r>
            <a:r>
              <a:rPr lang="en-US" altLang="en-US" sz="1800" b="0" dirty="0" err="1"/>
              <a:t>hrs</a:t>
            </a:r>
            <a:r>
              <a:rPr lang="en-US" altLang="en-US" sz="1800" b="0" dirty="0"/>
              <a:t> or Thu. 10:00 ET/7:00AM PT for </a:t>
            </a:r>
            <a:r>
              <a:rPr lang="en-US" altLang="en-US" sz="1800" b="0" dirty="0" err="1"/>
              <a:t>TGaz</a:t>
            </a:r>
            <a:r>
              <a:rPr lang="en-US" altLang="en-US" sz="1800" b="0" dirty="0"/>
              <a:t> Plenary</a:t>
            </a:r>
          </a:p>
          <a:p>
            <a:r>
              <a:rPr lang="en-US" altLang="en-US" sz="1800" b="0" dirty="0"/>
              <a:t>	We are using WebEx, meeting credentials can be found in the IEEE 802.11 calendar </a:t>
            </a:r>
            <a:r>
              <a:rPr lang="en-US" altLang="en-US" sz="1800" b="0" dirty="0">
                <a:hlinkClick r:id="rId4"/>
              </a:rPr>
              <a:t>here</a:t>
            </a:r>
            <a:r>
              <a:rPr lang="en-US" altLang="en-US" sz="1800" b="0" dirty="0"/>
              <a:t>.</a:t>
            </a:r>
          </a:p>
          <a:p>
            <a:endParaRPr lang="en-US" altLang="en-US" sz="1800" dirty="0"/>
          </a:p>
          <a:p>
            <a:r>
              <a:rPr lang="en-US" altLang="en-US" sz="2000" dirty="0"/>
              <a:t>Documentation</a:t>
            </a:r>
          </a:p>
          <a:p>
            <a:pPr lvl="1"/>
            <a:r>
              <a:rPr lang="en-US" altLang="en-US" sz="1800" dirty="0">
                <a:hlinkClick r:id="rId5"/>
              </a:rPr>
              <a:t>https://mentor.ieee.org/802.11/documents</a:t>
            </a:r>
            <a:endParaRPr lang="en-US" altLang="en-US" sz="1800" dirty="0"/>
          </a:p>
          <a:p>
            <a:pPr lvl="1"/>
            <a:r>
              <a:rPr lang="en-US" altLang="en-US" sz="1800" dirty="0"/>
              <a:t>Use “</a:t>
            </a:r>
            <a:r>
              <a:rPr lang="en-US" altLang="en-US" sz="1800" dirty="0" err="1"/>
              <a:t>TGaz</a:t>
            </a:r>
            <a:r>
              <a:rPr lang="en-US" altLang="en-US" sz="1800" dirty="0"/>
              <a:t>” folder for documents relating to the </a:t>
            </a:r>
            <a:r>
              <a:rPr lang="en-US" altLang="en-US" sz="1800" dirty="0" err="1"/>
              <a:t>TGaz</a:t>
            </a:r>
            <a:r>
              <a:rPr lang="en-US" altLang="en-US" sz="1800" dirty="0"/>
              <a:t> activity.</a:t>
            </a:r>
          </a:p>
          <a:p>
            <a:pPr lvl="1"/>
            <a:endParaRPr lang="en-US" altLang="en-US" sz="1800" dirty="0"/>
          </a:p>
          <a:p>
            <a:endParaRPr lang="en-US" sz="2000" dirty="0"/>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7617671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lvl="1" algn="just">
              <a:spcBef>
                <a:spcPct val="20000"/>
              </a:spcBef>
              <a:buFontTx/>
              <a:buChar char="•"/>
            </a:pPr>
            <a:r>
              <a:rPr lang="en-US" sz="1400" dirty="0"/>
              <a:t>11-20-1143	LB249-2-editorial-CIDS (Assaf Kasher) – follow up</a:t>
            </a:r>
          </a:p>
          <a:p>
            <a:pPr lvl="1" algn="just">
              <a:spcBef>
                <a:spcPct val="20000"/>
              </a:spcBef>
              <a:buFontTx/>
              <a:buChar char="•"/>
            </a:pPr>
            <a:r>
              <a:rPr lang="en-US" sz="1400" dirty="0"/>
              <a:t>11-20-1020     Some LB 249 Passive TB Ranging CR (Erik Lindskog)</a:t>
            </a:r>
          </a:p>
          <a:p>
            <a:pPr marL="457200" lvl="1" indent="0" algn="just">
              <a:spcBef>
                <a:spcPct val="20000"/>
              </a:spcBef>
            </a:pPr>
            <a:endParaRPr lang="en-US" sz="1400" dirty="0"/>
          </a:p>
          <a:p>
            <a:pPr marL="457200" lvl="1" indent="0" algn="just">
              <a:spcBef>
                <a:spcPct val="20000"/>
              </a:spcBef>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5515761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a:t>Regular telecons:</a:t>
            </a:r>
          </a:p>
          <a:p>
            <a:pPr>
              <a:buFont typeface="Arial" panose="020B0604020202020204" pitchFamily="34" charset="0"/>
              <a:buChar char="•"/>
            </a:pPr>
            <a:r>
              <a:rPr lang="en-US" altLang="en-US" b="0" dirty="0"/>
              <a:t>Aug. 5		(Wednesday), 13:00 ET – 14:30 ET</a:t>
            </a:r>
          </a:p>
          <a:p>
            <a:pPr>
              <a:buFont typeface="Arial" panose="020B0604020202020204" pitchFamily="34" charset="0"/>
              <a:buChar char="•"/>
            </a:pPr>
            <a:r>
              <a:rPr lang="en-US" altLang="en-US" b="0" dirty="0"/>
              <a:t>Aug. 19		(Wednesday), 13:00 ET – 14:30 ET</a:t>
            </a:r>
          </a:p>
          <a:p>
            <a:pPr>
              <a:buFont typeface="Arial" panose="020B0604020202020204" pitchFamily="34" charset="0"/>
              <a:buChar char="•"/>
            </a:pPr>
            <a:r>
              <a:rPr lang="en-US" altLang="en-US" b="0" dirty="0"/>
              <a:t>Aug. 26		(Wednesday), 13:00 ET – 14:30 ET</a:t>
            </a:r>
          </a:p>
          <a:p>
            <a:pPr>
              <a:buFont typeface="Arial" panose="020B0604020202020204" pitchFamily="34" charset="0"/>
              <a:buChar char="•"/>
            </a:pPr>
            <a:r>
              <a:rPr lang="en-US" altLang="en-US" b="0" dirty="0"/>
              <a:t>Sep. 2		(Wednesday), 13:00 ET – 14:30 ET</a:t>
            </a:r>
          </a:p>
          <a:p>
            <a:pPr>
              <a:buFont typeface="Arial" panose="020B0604020202020204" pitchFamily="34" charset="0"/>
              <a:buChar char="•"/>
            </a:pPr>
            <a:r>
              <a:rPr lang="en-US" altLang="en-US" b="0" dirty="0"/>
              <a:t>Sep. 9		(Wednesday), 13:00 ET – 14:30 ET</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41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3141364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err="1"/>
              <a:t>TGaz</a:t>
            </a:r>
            <a:r>
              <a:rPr lang="en-US" altLang="en-US" dirty="0"/>
              <a:t> plenary (motions) telecons</a:t>
            </a:r>
            <a:r>
              <a:rPr lang="en-US" altLang="en-US" b="0" dirty="0"/>
              <a:t>:</a:t>
            </a:r>
          </a:p>
          <a:p>
            <a:pPr>
              <a:buFont typeface="Arial" panose="020B0604020202020204" pitchFamily="34" charset="0"/>
              <a:buChar char="•"/>
            </a:pPr>
            <a:r>
              <a:rPr lang="en-US" altLang="en-US" b="0" dirty="0"/>
              <a:t>July 30 		(Thu.) 10:00 ET – 11:00 ET.</a:t>
            </a:r>
          </a:p>
          <a:p>
            <a:pPr>
              <a:buFont typeface="Arial" panose="020B0604020202020204" pitchFamily="34" charset="0"/>
              <a:buChar char="•"/>
            </a:pPr>
            <a:r>
              <a:rPr lang="en-US" altLang="en-US" b="0" dirty="0"/>
              <a:t>Aug. 27		(Thu.) 10:00 ET – 11:00 ET. </a:t>
            </a:r>
          </a:p>
          <a:p>
            <a:pPr>
              <a:buFont typeface="Arial" panose="020B0604020202020204" pitchFamily="34" charset="0"/>
              <a:buChar char="•"/>
            </a:pPr>
            <a:r>
              <a:rPr lang="en-US" altLang="en-US" b="0" dirty="0"/>
              <a:t>Sep.	 24		(Thu.) 10:00 ET – 11:00 ET. </a:t>
            </a:r>
          </a:p>
          <a:p>
            <a:pPr marL="0" indent="0"/>
            <a:endParaRPr lang="en-US" alt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8480966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5914108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7845867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July 30</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Consider motions of submission </a:t>
            </a:r>
            <a:r>
              <a:rPr lang="en-US" sz="1800" b="0" dirty="0"/>
              <a:t>11-20-0771r4 </a:t>
            </a:r>
            <a:r>
              <a:rPr lang="en-US" sz="1800" b="0" dirty="0" err="1"/>
              <a:t>TGaz</a:t>
            </a:r>
            <a:r>
              <a:rPr lang="en-US" sz="1800" b="0" dirty="0"/>
              <a:t> Plenary Meeting Motion compendium</a:t>
            </a:r>
            <a:endParaRPr lang="en-US" sz="1600" b="0" dirty="0"/>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4972235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1891903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9255887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6622073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Aug. 5</a:t>
            </a:r>
            <a:r>
              <a:rPr lang="en-US" altLang="en-US" baseline="30000" dirty="0">
                <a:solidFill>
                  <a:schemeClr val="tx2"/>
                </a:solidFill>
              </a:rPr>
              <a:t>th</a:t>
            </a:r>
            <a:r>
              <a:rPr lang="en-US" altLang="en-US" dirty="0">
                <a:solidFill>
                  <a:schemeClr val="tx2"/>
                </a:solidFill>
              </a:rPr>
              <a:t>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Review LB249 progress, assignment and timelines (Roy Want) – as needed</a:t>
            </a:r>
          </a:p>
          <a:p>
            <a:pPr algn="just">
              <a:spcBef>
                <a:spcPct val="20000"/>
              </a:spcBef>
              <a:buFontTx/>
              <a:buChar char="•"/>
            </a:pPr>
            <a:r>
              <a:rPr lang="en-US" altLang="en-US" sz="1800" b="0" dirty="0"/>
              <a:t>Review submissions:</a:t>
            </a:r>
          </a:p>
          <a:p>
            <a:pPr lvl="1" algn="just">
              <a:spcBef>
                <a:spcPct val="20000"/>
              </a:spcBef>
              <a:buFontTx/>
              <a:buChar char="•"/>
            </a:pPr>
            <a:r>
              <a:rPr lang="en-US" sz="1400" dirty="0"/>
              <a:t>11-20-1143	LB249-2-editorial-CIDS (Assaf Kasher), follow up - 20min</a:t>
            </a:r>
          </a:p>
          <a:p>
            <a:pPr lvl="1" algn="just">
              <a:spcBef>
                <a:spcPct val="20000"/>
              </a:spcBef>
              <a:buFontTx/>
              <a:buChar char="•"/>
            </a:pPr>
            <a:r>
              <a:rPr lang="en-US" sz="1400" dirty="0"/>
              <a:t>11-20-889	Protected-</a:t>
            </a:r>
            <a:r>
              <a:rPr lang="en-US" sz="1400" dirty="0" err="1"/>
              <a:t>lmr</a:t>
            </a:r>
            <a:r>
              <a:rPr lang="en-US" sz="1400" dirty="0"/>
              <a:t>-replay-counter (Nehru Bhandaru) – 10min</a:t>
            </a:r>
          </a:p>
          <a:p>
            <a:pPr lvl="1" algn="just">
              <a:spcBef>
                <a:spcPct val="20000"/>
              </a:spcBef>
              <a:buFontTx/>
              <a:buChar char="•"/>
            </a:pPr>
            <a:r>
              <a:rPr lang="en-US" sz="1400" strike="sngStrike" dirty="0"/>
              <a:t>11-20-1020     Some LB 249 Passive TB Ranging CR (Erik Lindskog)</a:t>
            </a:r>
          </a:p>
          <a:p>
            <a:pPr algn="just">
              <a:spcBef>
                <a:spcPct val="20000"/>
              </a:spcBef>
              <a:buFontTx/>
              <a:buChar char="•"/>
            </a:pPr>
            <a:r>
              <a:rPr lang="en-US" sz="1800" b="0" dirty="0"/>
              <a:t>Review submission pipeline (5 min) </a:t>
            </a:r>
          </a:p>
          <a:p>
            <a:pPr algn="just">
              <a:spcBef>
                <a:spcPct val="20000"/>
              </a:spcBef>
              <a:buFontTx/>
              <a:buChar char="•"/>
            </a:pPr>
            <a:r>
              <a:rPr lang="en-US" sz="1800" b="0" dirty="0"/>
              <a:t>Future telecons (5min)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787640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altLang="en-US" dirty="0"/>
              <a:t>Following 5 slides</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174810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11-20-1143</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 3510 and 3361 as</a:t>
            </a:r>
            <a:r>
              <a:rPr lang="en-GB" b="0" dirty="0"/>
              <a:t> </a:t>
            </a:r>
            <a:r>
              <a:rPr lang="en-US" b="0" dirty="0"/>
              <a:t>depicted in document 11-20-1143r0.</a:t>
            </a:r>
          </a:p>
          <a:p>
            <a:endParaRPr lang="en-US" b="0" dirty="0"/>
          </a:p>
          <a:p>
            <a:r>
              <a:rPr lang="en-US" b="0" dirty="0"/>
              <a:t>Results (Y/N/A):</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0172188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lvl="1" algn="just">
              <a:spcBef>
                <a:spcPct val="20000"/>
              </a:spcBef>
              <a:buFontTx/>
              <a:buChar char="•"/>
            </a:pPr>
            <a:r>
              <a:rPr lang="en-US" sz="1400" dirty="0"/>
              <a:t>11-20-1143	LB249-2-editorial-CIDS (Assaf Kasher), follow up</a:t>
            </a:r>
          </a:p>
          <a:p>
            <a:pPr lvl="1" algn="just">
              <a:spcBef>
                <a:spcPct val="20000"/>
              </a:spcBef>
              <a:buFontTx/>
              <a:buChar char="•"/>
            </a:pPr>
            <a:r>
              <a:rPr lang="en-US" sz="1400" dirty="0"/>
              <a:t>11-20-0889	Fix to 11-20-889 text Protected-</a:t>
            </a:r>
            <a:r>
              <a:rPr lang="en-US" sz="1400" dirty="0" err="1"/>
              <a:t>lmr</a:t>
            </a:r>
            <a:r>
              <a:rPr lang="en-US" sz="1400" dirty="0"/>
              <a:t>-replay-counter (Nehru Bhandaru)</a:t>
            </a:r>
          </a:p>
          <a:p>
            <a:pPr marL="457200" lvl="1" indent="0" algn="just">
              <a:spcBef>
                <a:spcPct val="20000"/>
              </a:spcBef>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sz="1400" dirty="0"/>
          </a:p>
          <a:p>
            <a:pPr lvl="1" algn="just">
              <a:spcBef>
                <a:spcPct val="20000"/>
              </a:spcBef>
              <a:buFontTx/>
              <a:buChar char="•"/>
            </a:pPr>
            <a:endParaRPr lang="en-US"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51</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7026745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a:t>Regular telecons:</a:t>
            </a:r>
          </a:p>
          <a:p>
            <a:pPr>
              <a:buFont typeface="Arial" panose="020B0604020202020204" pitchFamily="34" charset="0"/>
              <a:buChar char="•"/>
            </a:pPr>
            <a:r>
              <a:rPr lang="en-US" altLang="en-US" b="0" dirty="0"/>
              <a:t>Aug. 19		(Wednesday), 13:00 ET – 14:30 ET</a:t>
            </a:r>
          </a:p>
          <a:p>
            <a:pPr>
              <a:buFont typeface="Arial" panose="020B0604020202020204" pitchFamily="34" charset="0"/>
              <a:buChar char="•"/>
            </a:pPr>
            <a:r>
              <a:rPr lang="en-US" altLang="en-US" b="0" dirty="0"/>
              <a:t>Aug. 26		(Wednesday), 13:00 ET – 14:30 ET</a:t>
            </a:r>
          </a:p>
          <a:p>
            <a:pPr>
              <a:buFont typeface="Arial" panose="020B0604020202020204" pitchFamily="34" charset="0"/>
              <a:buChar char="•"/>
            </a:pPr>
            <a:r>
              <a:rPr lang="en-US" altLang="en-US" b="0" dirty="0"/>
              <a:t>Sep. 2		(Wednesday), 13:00 ET – 14:30 ET</a:t>
            </a:r>
          </a:p>
          <a:p>
            <a:pPr>
              <a:buFont typeface="Arial" panose="020B0604020202020204" pitchFamily="34" charset="0"/>
              <a:buChar char="•"/>
            </a:pPr>
            <a:r>
              <a:rPr lang="en-US" altLang="en-US" b="0" dirty="0"/>
              <a:t>Sep. 9		(Wednesday), 13:00 ET – 14:30 ET</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52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6530960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Scheduled Telecons</a:t>
            </a:r>
          </a:p>
        </p:txBody>
      </p:sp>
      <p:sp>
        <p:nvSpPr>
          <p:cNvPr id="3" name="Content Placeholder 2"/>
          <p:cNvSpPr>
            <a:spLocks noGrp="1"/>
          </p:cNvSpPr>
          <p:nvPr>
            <p:ph idx="1"/>
          </p:nvPr>
        </p:nvSpPr>
        <p:spPr>
          <a:xfrm>
            <a:off x="914401" y="1700809"/>
            <a:ext cx="10361084" cy="2376263"/>
          </a:xfrm>
        </p:spPr>
        <p:txBody>
          <a:bodyPr/>
          <a:lstStyle/>
          <a:p>
            <a:pPr marL="0" indent="0"/>
            <a:r>
              <a:rPr lang="en-US" altLang="en-US" dirty="0" err="1"/>
              <a:t>TGaz</a:t>
            </a:r>
            <a:r>
              <a:rPr lang="en-US" altLang="en-US" dirty="0"/>
              <a:t> plenary (motions) telecons</a:t>
            </a:r>
            <a:r>
              <a:rPr lang="en-US" altLang="en-US" b="0" dirty="0"/>
              <a:t>:</a:t>
            </a:r>
          </a:p>
          <a:p>
            <a:pPr>
              <a:buFont typeface="Arial" panose="020B0604020202020204" pitchFamily="34" charset="0"/>
              <a:buChar char="•"/>
            </a:pPr>
            <a:r>
              <a:rPr lang="en-US" altLang="en-US" b="0" dirty="0"/>
              <a:t>Aug. 27		(Thu.) 10:00 ET – 11:00 ET. </a:t>
            </a:r>
          </a:p>
          <a:p>
            <a:pPr>
              <a:buFont typeface="Arial" panose="020B0604020202020204" pitchFamily="34" charset="0"/>
              <a:buChar char="•"/>
            </a:pPr>
            <a:r>
              <a:rPr lang="en-US" altLang="en-US" b="0" dirty="0"/>
              <a:t>Sep.	 24		(Thu.) 10:00 ET – 11:00 ET. </a:t>
            </a:r>
          </a:p>
          <a:p>
            <a:pPr marL="0" indent="0"/>
            <a:endParaRPr lang="en-US" alt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4901971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8810747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1907388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Aug. 19</a:t>
            </a:r>
            <a:r>
              <a:rPr lang="en-US" altLang="en-US" baseline="30000" dirty="0">
                <a:solidFill>
                  <a:schemeClr val="tx2"/>
                </a:solidFill>
              </a:rPr>
              <a:t>th</a:t>
            </a:r>
            <a:r>
              <a:rPr lang="en-US" altLang="en-US" dirty="0">
                <a:solidFill>
                  <a:schemeClr val="tx2"/>
                </a:solidFill>
              </a:rPr>
              <a:t> Telecon Agenda</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Review LB249 progress and status (Roy Want) – 10min </a:t>
            </a:r>
          </a:p>
          <a:p>
            <a:pPr algn="just">
              <a:spcBef>
                <a:spcPct val="20000"/>
              </a:spcBef>
              <a:buFontTx/>
              <a:buChar char="•"/>
            </a:pPr>
            <a:r>
              <a:rPr lang="en-US" altLang="en-US" sz="1800" b="0" dirty="0"/>
              <a:t>Review submissions:</a:t>
            </a:r>
          </a:p>
          <a:p>
            <a:pPr marL="685800" lvl="2">
              <a:buFont typeface="Arial" panose="020B0604020202020204" pitchFamily="34" charset="0"/>
              <a:buChar char="•"/>
            </a:pPr>
            <a:r>
              <a:rPr lang="en-US" sz="1400" strike="sngStrike" dirty="0">
                <a:cs typeface="+mn-cs"/>
              </a:rPr>
              <a:t>11-20-1143          	LB249-2-editorial-CIDS </a:t>
            </a:r>
            <a:r>
              <a:rPr lang="en-US" sz="1400" dirty="0">
                <a:cs typeface="+mn-cs"/>
              </a:rPr>
              <a:t>(Assaf Kasher) – moved to a later meeting</a:t>
            </a:r>
          </a:p>
          <a:p>
            <a:pPr marL="685800" lvl="2">
              <a:buFont typeface="Arial" panose="020B0604020202020204" pitchFamily="34" charset="0"/>
              <a:buChar char="•"/>
            </a:pPr>
            <a:r>
              <a:rPr lang="en-US" sz="1400" dirty="0">
                <a:cs typeface="+mn-cs"/>
              </a:rPr>
              <a:t>11-20-1186         	PFTM use clarification (Nehru Bhandaru) – 15 min</a:t>
            </a:r>
          </a:p>
          <a:p>
            <a:pPr marL="685800" lvl="2">
              <a:buFont typeface="Arial" panose="020B0604020202020204" pitchFamily="34" charset="0"/>
              <a:buChar char="•"/>
            </a:pPr>
            <a:r>
              <a:rPr lang="en-US" sz="1400" dirty="0">
                <a:cs typeface="+mn-cs"/>
              </a:rPr>
              <a:t>11-20-1189          	LB249 CR for various comments (Jonathan Segev) – as time permits</a:t>
            </a:r>
            <a:endParaRPr lang="en-US" sz="1600" dirty="0">
              <a:cs typeface="+mn-cs"/>
            </a:endParaRPr>
          </a:p>
          <a:p>
            <a:pPr algn="just">
              <a:spcBef>
                <a:spcPct val="20000"/>
              </a:spcBef>
              <a:buFontTx/>
              <a:buChar char="•"/>
            </a:pPr>
            <a:r>
              <a:rPr lang="en-US" sz="1800" b="0" dirty="0"/>
              <a:t>Review submission pipeline (5 min) </a:t>
            </a:r>
          </a:p>
          <a:p>
            <a:pPr algn="just">
              <a:spcBef>
                <a:spcPct val="20000"/>
              </a:spcBef>
              <a:buFontTx/>
              <a:buChar char="•"/>
            </a:pPr>
            <a:r>
              <a:rPr lang="en-US" sz="1800" b="0" dirty="0"/>
              <a:t>Future telecons (5min)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9561161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11-20-1186</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spec changes as</a:t>
            </a:r>
            <a:r>
              <a:rPr lang="en-GB" b="0" dirty="0"/>
              <a:t> </a:t>
            </a:r>
            <a:r>
              <a:rPr lang="en-US" b="0" dirty="0"/>
              <a:t>depicted in document 11-20-1186r0.</a:t>
            </a:r>
          </a:p>
          <a:p>
            <a:endParaRPr lang="en-US" b="0" dirty="0"/>
          </a:p>
          <a:p>
            <a:r>
              <a:rPr lang="en-US" b="0" dirty="0"/>
              <a:t>Results (Y/N/A): 14/0/3</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6852898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11-20-1189</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 3094,3095, 3212, 3941, 3618, 3762, 3764, and 3825 as</a:t>
            </a:r>
            <a:r>
              <a:rPr lang="en-GB" b="0" dirty="0"/>
              <a:t> </a:t>
            </a:r>
            <a:r>
              <a:rPr lang="en-US" b="0" dirty="0"/>
              <a:t>depicted in document 11-20-1189r3</a:t>
            </a:r>
          </a:p>
          <a:p>
            <a:endParaRPr lang="en-US" b="0" dirty="0"/>
          </a:p>
          <a:p>
            <a:r>
              <a:rPr lang="en-US" b="0" dirty="0"/>
              <a:t>Results (Y/N/A): 13/0/2</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7478933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285750" lvl="1">
              <a:buFont typeface="Arial" panose="020B0604020202020204" pitchFamily="34" charset="0"/>
              <a:buChar char="•"/>
            </a:pPr>
            <a:r>
              <a:rPr lang="en-US" sz="1600" dirty="0"/>
              <a:t>11-20-1189          	LB249 CR for various comments (Jonathan Segev) – for completion. </a:t>
            </a:r>
          </a:p>
          <a:p>
            <a:pPr marL="285750" lvl="1">
              <a:buFont typeface="Arial" panose="020B0604020202020204" pitchFamily="34" charset="0"/>
              <a:buChar char="•"/>
            </a:pPr>
            <a:r>
              <a:rPr lang="en-US" sz="1600" dirty="0"/>
              <a:t>11-20-1143          	LB249-2-editorial-CIDS (Assaf Kasher)</a:t>
            </a:r>
          </a:p>
          <a:p>
            <a:pPr marL="285750" lvl="1">
              <a:buFont typeface="Arial" panose="020B0604020202020204" pitchFamily="34" charset="0"/>
              <a:buChar char="•"/>
            </a:pPr>
            <a:r>
              <a:rPr lang="en-US" sz="1600" dirty="0"/>
              <a:t>11-20-1196          	LB 249 CID Resolution for CIDs 3281 and 3387 (Jonathan Segev)</a:t>
            </a:r>
          </a:p>
          <a:p>
            <a:pPr marL="285750" lvl="1">
              <a:buFont typeface="Arial" panose="020B0604020202020204" pitchFamily="34" charset="0"/>
              <a:buChar char="•"/>
            </a:pPr>
            <a:r>
              <a:rPr lang="en-US" sz="1600" dirty="0"/>
              <a:t>11-20-1208         	Delayed Reporting and Valid Measurements (Christian Berger)</a:t>
            </a:r>
          </a:p>
          <a:p>
            <a:pPr marL="285750" lvl="1">
              <a:buFont typeface="Arial" panose="020B0604020202020204" pitchFamily="34" charset="0"/>
              <a:buChar char="•"/>
            </a:pPr>
            <a:r>
              <a:rPr lang="en-US" sz="1600" dirty="0"/>
              <a:t>11-20-1209          	Reorganization of Secure LTF Measurement Exchange (Christian Berger)</a:t>
            </a:r>
          </a:p>
          <a:p>
            <a:pPr marL="271463" indent="-271463" algn="just">
              <a:spcBef>
                <a:spcPct val="20000"/>
              </a:spcBef>
              <a:buFontTx/>
              <a:buChar char="•"/>
            </a:pPr>
            <a:r>
              <a:rPr lang="en-US" sz="1600" b="0" dirty="0"/>
              <a:t>11-20-1219		comment resolution LB249 various (Christian Berger)</a:t>
            </a:r>
          </a:p>
          <a:p>
            <a:pPr marL="271463" indent="-271463" algn="just">
              <a:spcBef>
                <a:spcPct val="20000"/>
              </a:spcBef>
              <a:buFontTx/>
              <a:buChar char="•"/>
            </a:pPr>
            <a:endParaRPr lang="en-US" sz="1600" b="0" dirty="0"/>
          </a:p>
          <a:p>
            <a:pPr lvl="1" algn="just">
              <a:spcBef>
                <a:spcPct val="20000"/>
              </a:spcBef>
              <a:buFontTx/>
              <a:buChar char="•"/>
            </a:pPr>
            <a:endParaRPr lang="en-US" sz="1400" dirty="0"/>
          </a:p>
          <a:p>
            <a:pPr lvl="1" algn="just">
              <a:spcBef>
                <a:spcPct val="20000"/>
              </a:spcBef>
              <a:buFontTx/>
              <a:buChar char="•"/>
            </a:pPr>
            <a:endParaRPr lang="en-US"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59</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802353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66935"/>
          </a:xfrm>
        </p:spPr>
        <p:txBody>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dirty="0"/>
          </a:p>
        </p:txBody>
      </p:sp>
      <p:sp>
        <p:nvSpPr>
          <p:cNvPr id="3" name="Content Placeholder 2"/>
          <p:cNvSpPr>
            <a:spLocks noGrp="1"/>
          </p:cNvSpPr>
          <p:nvPr>
            <p:ph idx="1"/>
          </p:nvPr>
        </p:nvSpPr>
        <p:spPr>
          <a:xfrm>
            <a:off x="551384" y="1340768"/>
            <a:ext cx="11233248" cy="4753647"/>
          </a:xfrm>
        </p:spPr>
        <p:txBody>
          <a:bodyPr/>
          <a:lstStyle/>
          <a:p>
            <a:pPr marL="0" lvl="0" indent="0" defTabSz="914400" eaLnBrk="0" hangingPunct="0">
              <a:lnSpc>
                <a:spcPct val="80000"/>
              </a:lnSpc>
              <a:spcBef>
                <a:spcPct val="20000"/>
              </a:spcBef>
              <a:spcAft>
                <a:spcPct val="30000"/>
              </a:spcAft>
              <a:buClr>
                <a:srgbClr val="CC3300"/>
              </a:buClr>
              <a:buSzPct val="50000"/>
            </a:pPr>
            <a:r>
              <a:rPr lang="en-US" altLang="en-US" sz="1800" dirty="0">
                <a:latin typeface="Calibri" panose="020F0502020204030204" pitchFamily="34" charset="0"/>
                <a:cs typeface="Calibri" panose="020F0502020204030204" pitchFamily="34" charset="0"/>
              </a:rPr>
              <a:t>The IEEE-SA strongly recommends that at each WG meeting the chair or a designee:</a:t>
            </a:r>
            <a:endParaRPr lang="en-US" altLang="en-US" sz="1800" b="0"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defTabSz="914400" eaLnBrk="0" hangingPunct="0">
              <a:lnSpc>
                <a:spcPct val="2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defTabSz="914400" eaLnBrk="0" hangingPunct="0">
              <a:lnSpc>
                <a:spcPct val="80000"/>
              </a:lnSpc>
              <a:spcBef>
                <a:spcPct val="20000"/>
              </a:spcBef>
              <a:buClr>
                <a:srgbClr val="CC3300"/>
              </a:buClr>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defTabSz="914400" eaLnBrk="0" hangingPunct="0">
              <a:lnSpc>
                <a:spcPct val="80000"/>
              </a:lnSpc>
              <a:spcBef>
                <a:spcPct val="5000"/>
              </a:spcBef>
              <a:buClr>
                <a:srgbClr val="CC3300"/>
              </a:buClr>
              <a:buSzPct val="50000"/>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50000"/>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2375309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38943"/>
          </a:xfrm>
        </p:spPr>
        <p:txBody>
          <a:bodyPr/>
          <a:lstStyle/>
          <a:p>
            <a:r>
              <a:rPr lang="en-US" dirty="0"/>
              <a:t>Scheduled Telecons</a:t>
            </a:r>
          </a:p>
        </p:txBody>
      </p:sp>
      <p:sp>
        <p:nvSpPr>
          <p:cNvPr id="3" name="Content Placeholder 2"/>
          <p:cNvSpPr>
            <a:spLocks noGrp="1"/>
          </p:cNvSpPr>
          <p:nvPr>
            <p:ph idx="1"/>
          </p:nvPr>
        </p:nvSpPr>
        <p:spPr>
          <a:xfrm>
            <a:off x="914400" y="1204121"/>
            <a:ext cx="11014247" cy="2872952"/>
          </a:xfrm>
        </p:spPr>
        <p:txBody>
          <a:bodyPr/>
          <a:lstStyle/>
          <a:p>
            <a:pPr>
              <a:buFont typeface="Arial" panose="020B0604020202020204" pitchFamily="34" charset="0"/>
              <a:buChar char="•"/>
            </a:pPr>
            <a:r>
              <a:rPr lang="en-US" altLang="en-US" sz="2000" b="0" dirty="0"/>
              <a:t>Aug. 26		(Wed.), 13:00 ET – 14:30 ET</a:t>
            </a:r>
          </a:p>
          <a:p>
            <a:pPr>
              <a:buFont typeface="Arial" panose="020B0604020202020204" pitchFamily="34" charset="0"/>
              <a:buChar char="•"/>
            </a:pPr>
            <a:r>
              <a:rPr lang="en-US" altLang="en-US" sz="2000" b="0" dirty="0"/>
              <a:t>Aug. 27 		(Thu.),  11:00 ET – 13:00 ET extended (joint </a:t>
            </a:r>
            <a:r>
              <a:rPr lang="en-US" altLang="en-US" sz="2000" b="0" dirty="0" err="1"/>
              <a:t>TGaz</a:t>
            </a:r>
            <a:r>
              <a:rPr lang="en-US" altLang="en-US" sz="2000" b="0" dirty="0"/>
              <a:t> plenary/technical)</a:t>
            </a:r>
          </a:p>
          <a:p>
            <a:pPr>
              <a:buFont typeface="Arial" panose="020B0604020202020204" pitchFamily="34" charset="0"/>
              <a:buChar char="•"/>
            </a:pPr>
            <a:r>
              <a:rPr lang="en-US" altLang="en-US" sz="2000" b="0" dirty="0"/>
              <a:t>Sep. 2    		(Wed.), 13:00 ET – 14:30 ET – newly announced</a:t>
            </a:r>
          </a:p>
          <a:p>
            <a:pPr>
              <a:buFont typeface="Arial" panose="020B0604020202020204" pitchFamily="34" charset="0"/>
              <a:buChar char="•"/>
            </a:pPr>
            <a:r>
              <a:rPr lang="en-US" altLang="en-US" sz="2000" b="0" dirty="0"/>
              <a:t>Sep. 3    		(Thu.),  12:00 ET – 13:30 ET – newly announced </a:t>
            </a:r>
          </a:p>
          <a:p>
            <a:pPr>
              <a:buFont typeface="Arial" panose="020B0604020202020204" pitchFamily="34" charset="0"/>
              <a:buChar char="•"/>
            </a:pPr>
            <a:r>
              <a:rPr lang="en-US" altLang="en-US" sz="2000" b="0" dirty="0"/>
              <a:t>Sep. 9    		(Wed.), 13:00 ET – 14:30 ET – newly announced</a:t>
            </a:r>
          </a:p>
          <a:p>
            <a:pPr>
              <a:buFont typeface="Arial" panose="020B0604020202020204" pitchFamily="34" charset="0"/>
              <a:buChar char="•"/>
            </a:pPr>
            <a:r>
              <a:rPr lang="en-US" altLang="en-US" sz="2000" b="0" dirty="0"/>
              <a:t>Sep. 10 		(Thu.),  12:00 ET – 13:30 ET – newly announced</a:t>
            </a:r>
          </a:p>
          <a:p>
            <a:pPr>
              <a:buFont typeface="Arial" panose="020B0604020202020204" pitchFamily="34" charset="0"/>
              <a:buChar char="•"/>
            </a:pPr>
            <a:r>
              <a:rPr lang="en-US" altLang="en-US" sz="2000" b="0" dirty="0"/>
              <a:t>Sep. 16  		(Wed.), 13:00 ET – 14:30 ET – newly announced</a:t>
            </a:r>
          </a:p>
          <a:p>
            <a:pPr>
              <a:buFont typeface="Arial" panose="020B0604020202020204" pitchFamily="34" charset="0"/>
              <a:buChar char="•"/>
            </a:pPr>
            <a:r>
              <a:rPr lang="en-US" altLang="en-US" sz="2000" b="0" dirty="0"/>
              <a:t>Sep. 17 		(Thu.),  12:00 ET – 13:30 ET – newly announced</a:t>
            </a:r>
          </a:p>
          <a:p>
            <a:pPr>
              <a:buFont typeface="Arial" panose="020B0604020202020204" pitchFamily="34" charset="0"/>
              <a:buChar char="•"/>
            </a:pPr>
            <a:r>
              <a:rPr lang="en-US" altLang="en-US" sz="2000" b="0" dirty="0"/>
              <a:t>Sep. 23  		(Wed.,  13:00 ET – 14:30 ET – newly announced</a:t>
            </a:r>
          </a:p>
          <a:p>
            <a:pPr>
              <a:buFont typeface="Arial" panose="020B0604020202020204" pitchFamily="34" charset="0"/>
              <a:buChar char="•"/>
            </a:pPr>
            <a:r>
              <a:rPr lang="en-US" altLang="en-US" sz="2000" b="0" dirty="0"/>
              <a:t>Sep. 24 		(Thu.),  11:00 ET – 13:00 ET extended (joint </a:t>
            </a:r>
            <a:r>
              <a:rPr lang="en-US" altLang="en-US" sz="2000" b="0" dirty="0" err="1"/>
              <a:t>TGaz</a:t>
            </a:r>
            <a:r>
              <a:rPr lang="en-US" altLang="en-US" sz="2000" b="0" dirty="0"/>
              <a:t> plenary/technical)</a:t>
            </a:r>
          </a:p>
          <a:p>
            <a:pPr>
              <a:buFont typeface="Arial" panose="020B0604020202020204" pitchFamily="34" charset="0"/>
              <a:buChar char="•"/>
            </a:pPr>
            <a:endParaRPr lang="en-US" altLang="en-US" sz="2000" b="0" dirty="0"/>
          </a:p>
          <a:p>
            <a:pPr>
              <a:buFont typeface="Arial" panose="020B0604020202020204" pitchFamily="34" charset="0"/>
              <a:buChar char="•"/>
            </a:pPr>
            <a:endParaRPr lang="en-US" altLang="en-US" sz="2000" b="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60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5132075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1028110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5599497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Aug. 26</a:t>
            </a:r>
            <a:r>
              <a:rPr lang="en-US" altLang="en-US" baseline="30000" dirty="0">
                <a:solidFill>
                  <a:schemeClr val="tx2"/>
                </a:solidFill>
              </a:rPr>
              <a:t>th</a:t>
            </a:r>
            <a:r>
              <a:rPr lang="en-US" altLang="en-US" dirty="0">
                <a:solidFill>
                  <a:schemeClr val="tx2"/>
                </a:solidFill>
              </a:rPr>
              <a:t> Telecon Agenda</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CID assignment and resolution status (Roy – 5min) </a:t>
            </a:r>
          </a:p>
          <a:p>
            <a:pPr algn="just">
              <a:spcBef>
                <a:spcPct val="20000"/>
              </a:spcBef>
              <a:buFontTx/>
              <a:buChar char="•"/>
            </a:pPr>
            <a:r>
              <a:rPr lang="en-US" altLang="en-US" sz="1800" b="0" dirty="0"/>
              <a:t>Review submissions:</a:t>
            </a:r>
          </a:p>
          <a:p>
            <a:pPr marL="685800" lvl="2">
              <a:buFont typeface="Arial" panose="020B0604020202020204" pitchFamily="34" charset="0"/>
              <a:buChar char="•"/>
            </a:pPr>
            <a:r>
              <a:rPr lang="en-US" sz="1400" dirty="0">
                <a:cs typeface="+mn-cs"/>
              </a:rPr>
              <a:t>11-20-1257	LB249 CR for various comments (Jonathan Segev) – 1hr (continue)</a:t>
            </a:r>
          </a:p>
          <a:p>
            <a:pPr marL="685800" lvl="2">
              <a:buFont typeface="Arial" panose="020B0604020202020204" pitchFamily="34" charset="0"/>
              <a:buChar char="•"/>
            </a:pPr>
            <a:r>
              <a:rPr lang="en-US" sz="1400" dirty="0"/>
              <a:t>11-20-1143	LB249-2-editorial-CIDS (Assaf Kasher) – as time permits (15min)</a:t>
            </a:r>
          </a:p>
          <a:p>
            <a:pPr marL="685800" lvl="2">
              <a:buFont typeface="Arial" panose="020B0604020202020204" pitchFamily="34" charset="0"/>
              <a:buChar char="•"/>
            </a:pPr>
            <a:r>
              <a:rPr lang="en-US" sz="1400" dirty="0">
                <a:cs typeface="+mn-cs"/>
              </a:rPr>
              <a:t>11-20-1196       LB 249 CID Resolution for CIDs 3281 and 3387 (Jonathan Segev) (as time permits)</a:t>
            </a:r>
            <a:endParaRPr lang="en-US" sz="1600" dirty="0">
              <a:cs typeface="+mn-cs"/>
            </a:endParaRPr>
          </a:p>
          <a:p>
            <a:pPr algn="just">
              <a:spcBef>
                <a:spcPct val="20000"/>
              </a:spcBef>
              <a:buFontTx/>
              <a:buChar char="•"/>
            </a:pPr>
            <a:r>
              <a:rPr lang="en-US" sz="1800" b="0" dirty="0"/>
              <a:t>Review submission pipeline (5 min) </a:t>
            </a:r>
          </a:p>
          <a:p>
            <a:pPr algn="just">
              <a:spcBef>
                <a:spcPct val="20000"/>
              </a:spcBef>
              <a:buFontTx/>
              <a:buChar char="•"/>
            </a:pPr>
            <a:r>
              <a:rPr lang="en-US" sz="1800" b="0" dirty="0"/>
              <a:t>Future telecons (5min)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62498551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11-20-1257</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 </a:t>
            </a:r>
            <a:r>
              <a:rPr lang="en-GB" b="0" dirty="0"/>
              <a:t>3758, 3844, 3854, 3855, 3860, 3862, 3863, and 3867 </a:t>
            </a:r>
            <a:r>
              <a:rPr lang="en-US" b="0" dirty="0"/>
              <a:t> as</a:t>
            </a:r>
            <a:r>
              <a:rPr lang="en-GB" b="0" dirty="0"/>
              <a:t> </a:t>
            </a:r>
            <a:r>
              <a:rPr lang="en-US" b="0" dirty="0"/>
              <a:t>depicted in document 11-20-1257r1.</a:t>
            </a:r>
          </a:p>
          <a:p>
            <a:endParaRPr lang="en-US" b="0" dirty="0"/>
          </a:p>
          <a:p>
            <a:r>
              <a:rPr lang="en-US" b="0" dirty="0"/>
              <a:t>Results (Y/N/A): 13/0/1</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5885338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11-20-1143</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CIDs </a:t>
            </a:r>
            <a:r>
              <a:rPr lang="en-GB" b="0" dirty="0"/>
              <a:t>3510 and 3361 </a:t>
            </a:r>
            <a:r>
              <a:rPr lang="en-US" b="0" dirty="0"/>
              <a:t>as</a:t>
            </a:r>
            <a:r>
              <a:rPr lang="en-GB" b="0" dirty="0"/>
              <a:t> </a:t>
            </a:r>
            <a:r>
              <a:rPr lang="en-US" b="0" dirty="0"/>
              <a:t>depicted in document 11-20-1143r1.</a:t>
            </a:r>
          </a:p>
          <a:p>
            <a:endParaRPr lang="en-US" b="0" dirty="0"/>
          </a:p>
          <a:p>
            <a:r>
              <a:rPr lang="en-US" b="0" dirty="0"/>
              <a:t>Results (Y/N/A): 12/0/2</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602612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285750" lvl="1">
              <a:buFont typeface="Arial" panose="020B0604020202020204" pitchFamily="34" charset="0"/>
              <a:buChar char="•"/>
            </a:pPr>
            <a:r>
              <a:rPr lang="en-US" sz="1600" dirty="0"/>
              <a:t>11-20-1196          	LB 249 CID Resolution for CIDs 3281 and 3387 (Jonathan Segev)</a:t>
            </a:r>
          </a:p>
          <a:p>
            <a:pPr marL="285750" lvl="1">
              <a:buFont typeface="Arial" panose="020B0604020202020204" pitchFamily="34" charset="0"/>
              <a:buChar char="•"/>
            </a:pPr>
            <a:r>
              <a:rPr lang="en-US" sz="1600" dirty="0"/>
              <a:t>11-20-1208         	Delayed Reporting and Valid Measurements (Christian Berger)</a:t>
            </a:r>
          </a:p>
          <a:p>
            <a:pPr marL="285750" lvl="1">
              <a:buFont typeface="Arial" panose="020B0604020202020204" pitchFamily="34" charset="0"/>
              <a:buChar char="•"/>
            </a:pPr>
            <a:r>
              <a:rPr lang="en-US" sz="1600" dirty="0"/>
              <a:t>11-20-1209          	Reorganization of Secure LTF Measurement Exchange (Christian Berger)</a:t>
            </a:r>
          </a:p>
          <a:p>
            <a:pPr marL="271463" indent="-271463" algn="just">
              <a:spcBef>
                <a:spcPct val="20000"/>
              </a:spcBef>
              <a:buFontTx/>
              <a:buChar char="•"/>
            </a:pPr>
            <a:r>
              <a:rPr lang="en-US" sz="1600" b="0" dirty="0"/>
              <a:t>11-20-1219		comment resolution LB249 various (Christian Berger)</a:t>
            </a:r>
          </a:p>
          <a:p>
            <a:pPr marL="271463" indent="-271463" algn="just">
              <a:spcBef>
                <a:spcPct val="20000"/>
              </a:spcBef>
              <a:buFontTx/>
              <a:buChar char="•"/>
            </a:pPr>
            <a:r>
              <a:rPr lang="en-US" sz="1600" b="0" dirty="0"/>
              <a:t>11-20-1245		Tx Power control for Non-TB Ranging (Christian Berger)</a:t>
            </a:r>
          </a:p>
          <a:p>
            <a:pPr marL="271463" indent="-271463" algn="just">
              <a:spcBef>
                <a:spcPct val="20000"/>
              </a:spcBef>
              <a:buFontTx/>
              <a:buChar char="•"/>
            </a:pPr>
            <a:r>
              <a:rPr lang="en-US" sz="1600" b="0" dirty="0"/>
              <a:t>11-20-1225		LB249 CRS </a:t>
            </a:r>
            <a:r>
              <a:rPr lang="en-US" sz="1600" b="0" dirty="0" err="1"/>
              <a:t>nb</a:t>
            </a:r>
            <a:r>
              <a:rPr lang="en-US" sz="1600" b="0" dirty="0"/>
              <a:t> 0820 (Nehru Bhandaru)</a:t>
            </a:r>
          </a:p>
          <a:p>
            <a:pPr marL="271463" indent="-271463" algn="just">
              <a:spcBef>
                <a:spcPct val="20000"/>
              </a:spcBef>
              <a:buFontTx/>
              <a:buChar char="•"/>
            </a:pPr>
            <a:r>
              <a:rPr lang="en-US" sz="1600" b="0" dirty="0"/>
              <a:t>11-20-1020 		Some LB 249 Passive TB Ranging CR (Erik Lindskog)</a:t>
            </a:r>
          </a:p>
          <a:p>
            <a:pPr marL="271463" indent="-271463" algn="just">
              <a:spcBef>
                <a:spcPct val="20000"/>
              </a:spcBef>
              <a:buFontTx/>
              <a:buChar char="•"/>
            </a:pPr>
            <a:r>
              <a:rPr lang="en-US" sz="1600" b="0" dirty="0"/>
              <a:t>11-20-1308		LMR Replay Counter Clarification (Nehru Bhandaru)</a:t>
            </a:r>
          </a:p>
          <a:p>
            <a:pPr marL="271463" indent="-271463" algn="just">
              <a:spcBef>
                <a:spcPct val="20000"/>
              </a:spcBef>
              <a:buFontTx/>
              <a:buChar char="•"/>
            </a:pPr>
            <a:endParaRPr lang="en-US" sz="1600" b="0" dirty="0"/>
          </a:p>
          <a:p>
            <a:pPr marL="271463" indent="-271463" algn="just">
              <a:spcBef>
                <a:spcPct val="20000"/>
              </a:spcBef>
              <a:buFontTx/>
              <a:buChar char="•"/>
            </a:pPr>
            <a:endParaRPr lang="en-US" sz="1600" b="0" dirty="0"/>
          </a:p>
          <a:p>
            <a:pPr lvl="1" algn="just">
              <a:spcBef>
                <a:spcPct val="20000"/>
              </a:spcBef>
              <a:buFontTx/>
              <a:buChar char="•"/>
            </a:pPr>
            <a:endParaRPr lang="en-US" sz="1400" dirty="0"/>
          </a:p>
          <a:p>
            <a:pPr lvl="1" algn="just">
              <a:spcBef>
                <a:spcPct val="20000"/>
              </a:spcBef>
              <a:buFontTx/>
              <a:buChar char="•"/>
            </a:pPr>
            <a:endParaRPr lang="en-US"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66</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00709226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38943"/>
          </a:xfrm>
        </p:spPr>
        <p:txBody>
          <a:bodyPr/>
          <a:lstStyle/>
          <a:p>
            <a:r>
              <a:rPr lang="en-US" dirty="0"/>
              <a:t>Scheduled Telecons</a:t>
            </a:r>
          </a:p>
        </p:txBody>
      </p:sp>
      <p:sp>
        <p:nvSpPr>
          <p:cNvPr id="3" name="Content Placeholder 2"/>
          <p:cNvSpPr>
            <a:spLocks noGrp="1"/>
          </p:cNvSpPr>
          <p:nvPr>
            <p:ph idx="1"/>
          </p:nvPr>
        </p:nvSpPr>
        <p:spPr>
          <a:xfrm>
            <a:off x="914400" y="1204121"/>
            <a:ext cx="11014247" cy="2872952"/>
          </a:xfrm>
        </p:spPr>
        <p:txBody>
          <a:bodyPr/>
          <a:lstStyle/>
          <a:p>
            <a:pPr>
              <a:buFont typeface="Arial" panose="020B0604020202020204" pitchFamily="34" charset="0"/>
              <a:buChar char="•"/>
            </a:pPr>
            <a:r>
              <a:rPr lang="en-US" altLang="en-US" sz="2000" b="0" dirty="0"/>
              <a:t>Aug. 27 		(Thu.),  11:00 ET – 13:00 ET extended (joint </a:t>
            </a:r>
            <a:r>
              <a:rPr lang="en-US" altLang="en-US" sz="2000" b="0" dirty="0" err="1"/>
              <a:t>TGaz</a:t>
            </a:r>
            <a:r>
              <a:rPr lang="en-US" altLang="en-US" sz="2000" b="0" dirty="0"/>
              <a:t> plenary/technical)</a:t>
            </a:r>
          </a:p>
          <a:p>
            <a:pPr>
              <a:buFont typeface="Arial" panose="020B0604020202020204" pitchFamily="34" charset="0"/>
              <a:buChar char="•"/>
            </a:pPr>
            <a:r>
              <a:rPr lang="en-US" altLang="en-US" sz="2000" b="0" dirty="0"/>
              <a:t>Sep. 2    		(Wed.), 13:00 ET – 14:30 ET – newly announced</a:t>
            </a:r>
          </a:p>
          <a:p>
            <a:pPr>
              <a:buFont typeface="Arial" panose="020B0604020202020204" pitchFamily="34" charset="0"/>
              <a:buChar char="•"/>
            </a:pPr>
            <a:r>
              <a:rPr lang="en-US" altLang="en-US" sz="2000" b="0" dirty="0"/>
              <a:t>Sep. 3    		(Thu.),  12:00 ET – 13:30 ET – newly announced </a:t>
            </a:r>
          </a:p>
          <a:p>
            <a:pPr>
              <a:buFont typeface="Arial" panose="020B0604020202020204" pitchFamily="34" charset="0"/>
              <a:buChar char="•"/>
            </a:pPr>
            <a:r>
              <a:rPr lang="en-US" altLang="en-US" sz="2000" b="0" dirty="0"/>
              <a:t>Sep. 9    		(Wed.), 13:00 ET – 14:30 ET – newly announced</a:t>
            </a:r>
          </a:p>
          <a:p>
            <a:pPr>
              <a:buFont typeface="Arial" panose="020B0604020202020204" pitchFamily="34" charset="0"/>
              <a:buChar char="•"/>
            </a:pPr>
            <a:r>
              <a:rPr lang="en-US" altLang="en-US" sz="2000" b="0" dirty="0"/>
              <a:t>Sep. 10 		(Thu.),  12:00 ET – 13:30 ET – newly announced</a:t>
            </a:r>
          </a:p>
          <a:p>
            <a:pPr>
              <a:buFont typeface="Arial" panose="020B0604020202020204" pitchFamily="34" charset="0"/>
              <a:buChar char="•"/>
            </a:pPr>
            <a:r>
              <a:rPr lang="en-US" altLang="en-US" sz="2000" b="0" dirty="0"/>
              <a:t>Sep. 16  		(Wed.), 13:00 ET – 14:30 ET – newly announced</a:t>
            </a:r>
          </a:p>
          <a:p>
            <a:pPr>
              <a:buFont typeface="Arial" panose="020B0604020202020204" pitchFamily="34" charset="0"/>
              <a:buChar char="•"/>
            </a:pPr>
            <a:r>
              <a:rPr lang="en-US" altLang="en-US" sz="2000" b="0" dirty="0"/>
              <a:t>Sep. 17 		(Thu.),  12:00 ET – 13:30 ET – newly announced</a:t>
            </a:r>
          </a:p>
          <a:p>
            <a:pPr>
              <a:buFont typeface="Arial" panose="020B0604020202020204" pitchFamily="34" charset="0"/>
              <a:buChar char="•"/>
            </a:pPr>
            <a:r>
              <a:rPr lang="en-US" altLang="en-US" sz="2000" b="0" dirty="0"/>
              <a:t>Sep. 23  		(Wed.,  13:00 ET – 14:30 ET – newly announced</a:t>
            </a:r>
          </a:p>
          <a:p>
            <a:pPr>
              <a:buFont typeface="Arial" panose="020B0604020202020204" pitchFamily="34" charset="0"/>
              <a:buChar char="•"/>
            </a:pPr>
            <a:r>
              <a:rPr lang="en-US" altLang="en-US" sz="2000" b="0" dirty="0"/>
              <a:t>Sep. 24 		(Thu.),  11:00 ET – 13:00 ET extended (joint </a:t>
            </a:r>
            <a:r>
              <a:rPr lang="en-US" altLang="en-US" sz="2000" b="0" dirty="0" err="1"/>
              <a:t>TGaz</a:t>
            </a:r>
            <a:r>
              <a:rPr lang="en-US" altLang="en-US" sz="2000" b="0" dirty="0"/>
              <a:t> plenary/technical)</a:t>
            </a:r>
          </a:p>
          <a:p>
            <a:pPr>
              <a:buFont typeface="Arial" panose="020B0604020202020204" pitchFamily="34" charset="0"/>
              <a:buChar char="•"/>
            </a:pPr>
            <a:endParaRPr lang="en-US" altLang="en-US" sz="2000" b="0" dirty="0"/>
          </a:p>
          <a:p>
            <a:pPr>
              <a:buFont typeface="Arial" panose="020B0604020202020204" pitchFamily="34" charset="0"/>
              <a:buChar char="•"/>
            </a:pPr>
            <a:endParaRPr lang="en-US" altLang="en-US" sz="2000" b="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67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56641144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09431144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056609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p:txBody>
          <a:bodyPr/>
          <a:lstStyle/>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defTabSz="914400" eaLnBrk="0" hangingPunct="0">
              <a:spcBef>
                <a:spcPct val="20000"/>
              </a:spcBef>
              <a:buClr>
                <a:srgbClr val="CC3300"/>
              </a:buClr>
              <a:buSzPct val="50000"/>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
        <p:nvSpPr>
          <p:cNvPr id="7" name="Text Box 1028">
            <a:extLst>
              <a:ext uri="{FF2B5EF4-FFF2-40B4-BE49-F238E27FC236}">
                <a16:creationId xmlns:a16="http://schemas.microsoft.com/office/drawing/2014/main" id="{7AA2D575-91B0-4E34-8C3F-8540C2FF2D4B}"/>
              </a:ext>
            </a:extLst>
          </p:cNvPr>
          <p:cNvSpPr txBox="1">
            <a:spLocks noChangeArrowheads="1"/>
          </p:cNvSpPr>
          <p:nvPr/>
        </p:nvSpPr>
        <p:spPr bwMode="auto">
          <a:xfrm>
            <a:off x="10560496" y="5954713"/>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p>
        </p:txBody>
      </p:sp>
    </p:spTree>
    <p:extLst>
      <p:ext uri="{BB962C8B-B14F-4D97-AF65-F5344CB8AC3E}">
        <p14:creationId xmlns:p14="http://schemas.microsoft.com/office/powerpoint/2010/main" val="39729334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Aug. 27</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Consider motions of submission </a:t>
            </a:r>
            <a:r>
              <a:rPr lang="en-US" sz="1800" b="0" dirty="0"/>
              <a:t>11-20-0771r6 </a:t>
            </a:r>
            <a:r>
              <a:rPr lang="en-US" sz="1800" b="0" dirty="0" err="1"/>
              <a:t>TGaz</a:t>
            </a:r>
            <a:r>
              <a:rPr lang="en-US" sz="1800" b="0" dirty="0"/>
              <a:t> Plenary Meeting Motion compendium (Special order 10:00 – 11:00 am ET).</a:t>
            </a:r>
          </a:p>
          <a:p>
            <a:pPr algn="just">
              <a:spcBef>
                <a:spcPct val="20000"/>
              </a:spcBef>
              <a:buFontTx/>
              <a:buChar char="•"/>
            </a:pPr>
            <a:r>
              <a:rPr lang="en-US" sz="1600" b="0" dirty="0"/>
              <a:t>Review submission in accordance with submission pipeline:</a:t>
            </a:r>
          </a:p>
          <a:p>
            <a:pPr lvl="1" algn="just">
              <a:spcBef>
                <a:spcPct val="20000"/>
              </a:spcBef>
              <a:buFontTx/>
              <a:buChar char="•"/>
            </a:pPr>
            <a:r>
              <a:rPr lang="en-US" sz="1400" dirty="0"/>
              <a:t>11-20-1196  LB 249 CID Resolution for CIDs 3281 and 3387 (Jonathan Segev) – 45min</a:t>
            </a:r>
          </a:p>
          <a:p>
            <a:pPr lvl="1" algn="just">
              <a:spcBef>
                <a:spcPct val="20000"/>
              </a:spcBef>
              <a:buFontTx/>
              <a:buChar char="•"/>
            </a:pPr>
            <a:r>
              <a:rPr lang="en-US" sz="1400" dirty="0"/>
              <a:t>11-20-1208  Delayed Reporting and Valid Measurements (Christian Berger) – 20min</a:t>
            </a:r>
          </a:p>
          <a:p>
            <a:pPr lvl="1" algn="just">
              <a:spcBef>
                <a:spcPct val="20000"/>
              </a:spcBef>
              <a:buFontTx/>
              <a:buChar char="•"/>
            </a:pPr>
            <a:r>
              <a:rPr lang="en-US" sz="1400" dirty="0"/>
              <a:t>11-20-1209  Reorganization of Secure LTF Measurement Exchange (Christian Berger) – as time permits.</a:t>
            </a:r>
            <a:endParaRPr lang="en-US" sz="1400" b="0" dirty="0"/>
          </a:p>
          <a:p>
            <a:pPr algn="just">
              <a:spcBef>
                <a:spcPct val="20000"/>
              </a:spcBef>
              <a:buFontTx/>
              <a:buChar char="•"/>
            </a:pPr>
            <a:r>
              <a:rPr lang="en-US" sz="1800" b="0" dirty="0"/>
              <a:t>Review submission pipeline.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92398066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5403085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11-20-1196</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CIDs 3281 and 3387as</a:t>
            </a:r>
            <a:r>
              <a:rPr lang="en-GB" b="0" dirty="0"/>
              <a:t> </a:t>
            </a:r>
            <a:r>
              <a:rPr lang="en-US" b="0" dirty="0"/>
              <a:t>depicted in document 11-20-1196r2.</a:t>
            </a:r>
          </a:p>
          <a:p>
            <a:endParaRPr lang="en-US" b="0" dirty="0"/>
          </a:p>
          <a:p>
            <a:r>
              <a:rPr lang="en-US" b="0" dirty="0"/>
              <a:t>Results (Y/N/A):7/0/2</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4796845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11-20-1208</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spec changes as</a:t>
            </a:r>
            <a:r>
              <a:rPr lang="en-GB" b="0" dirty="0"/>
              <a:t> </a:t>
            </a:r>
            <a:r>
              <a:rPr lang="en-US" b="0" dirty="0"/>
              <a:t>depicted in document 11-20-1208r1.</a:t>
            </a:r>
          </a:p>
          <a:p>
            <a:endParaRPr lang="en-US" b="0" dirty="0"/>
          </a:p>
          <a:p>
            <a:r>
              <a:rPr lang="en-US" b="0" dirty="0"/>
              <a:t>Results (Y/N/A): 8/0/1</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0090137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271463" indent="-271463" algn="just">
              <a:spcBef>
                <a:spcPct val="20000"/>
              </a:spcBef>
              <a:buFontTx/>
              <a:buChar char="•"/>
            </a:pPr>
            <a:r>
              <a:rPr lang="en-US" sz="1600" b="0" dirty="0"/>
              <a:t>11-20-1219		comment resolution LB249 various (Christian Berger)</a:t>
            </a:r>
          </a:p>
          <a:p>
            <a:pPr marL="271463" indent="-271463" algn="just">
              <a:spcBef>
                <a:spcPct val="20000"/>
              </a:spcBef>
              <a:buFontTx/>
              <a:buChar char="•"/>
            </a:pPr>
            <a:r>
              <a:rPr lang="en-US" sz="1600" b="0" dirty="0"/>
              <a:t>11-20-1245		Tx Power control for Non-TB Ranging (Christian Berger)</a:t>
            </a:r>
          </a:p>
          <a:p>
            <a:pPr marL="271463" indent="-271463" algn="just">
              <a:spcBef>
                <a:spcPct val="20000"/>
              </a:spcBef>
              <a:buFontTx/>
              <a:buChar char="•"/>
            </a:pPr>
            <a:r>
              <a:rPr lang="en-US" sz="1600" b="0" dirty="0"/>
              <a:t>11-20-1225		LB249 CRS </a:t>
            </a:r>
            <a:r>
              <a:rPr lang="en-US" sz="1600" b="0" dirty="0" err="1"/>
              <a:t>nb</a:t>
            </a:r>
            <a:r>
              <a:rPr lang="en-US" sz="1600" b="0" dirty="0"/>
              <a:t> 0820 (Nehru Bhandaru)</a:t>
            </a:r>
          </a:p>
          <a:p>
            <a:pPr marL="271463" indent="-271463" algn="just">
              <a:spcBef>
                <a:spcPct val="20000"/>
              </a:spcBef>
              <a:buFontTx/>
              <a:buChar char="•"/>
            </a:pPr>
            <a:r>
              <a:rPr lang="en-US" sz="1600" b="0" dirty="0"/>
              <a:t>11-20-1020 		Some LB 249 Passive TB Ranging CR (Erik Lindskog)</a:t>
            </a:r>
          </a:p>
          <a:p>
            <a:pPr marL="271463" indent="-271463" algn="just">
              <a:spcBef>
                <a:spcPct val="20000"/>
              </a:spcBef>
              <a:buFontTx/>
              <a:buChar char="•"/>
            </a:pPr>
            <a:r>
              <a:rPr lang="en-US" sz="1600" b="0" dirty="0"/>
              <a:t>11-20-1308		LMR Replay Counter Clarification (Nehru Bhandaru)</a:t>
            </a:r>
          </a:p>
          <a:p>
            <a:pPr marL="271463" indent="-271463" algn="just">
              <a:spcBef>
                <a:spcPct val="20000"/>
              </a:spcBef>
              <a:buFontTx/>
              <a:buChar char="•"/>
            </a:pPr>
            <a:r>
              <a:rPr lang="en-US" sz="1600" b="0" dirty="0"/>
              <a:t>11-20-1209          	Reorganization of Secure LTF Measurement Exchange (Christian Berger)</a:t>
            </a:r>
          </a:p>
          <a:p>
            <a:pPr marL="271463" indent="-271463" algn="just">
              <a:spcBef>
                <a:spcPct val="20000"/>
              </a:spcBef>
              <a:buFontTx/>
              <a:buChar char="•"/>
            </a:pPr>
            <a:endParaRPr lang="en-US" sz="1600" b="0"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74</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26537265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38943"/>
          </a:xfrm>
        </p:spPr>
        <p:txBody>
          <a:bodyPr/>
          <a:lstStyle/>
          <a:p>
            <a:r>
              <a:rPr lang="en-US" dirty="0"/>
              <a:t>Scheduled Telecons</a:t>
            </a:r>
          </a:p>
        </p:txBody>
      </p:sp>
      <p:sp>
        <p:nvSpPr>
          <p:cNvPr id="3" name="Content Placeholder 2"/>
          <p:cNvSpPr>
            <a:spLocks noGrp="1"/>
          </p:cNvSpPr>
          <p:nvPr>
            <p:ph idx="1"/>
          </p:nvPr>
        </p:nvSpPr>
        <p:spPr>
          <a:xfrm>
            <a:off x="914400" y="1204121"/>
            <a:ext cx="11014247" cy="2872952"/>
          </a:xfrm>
        </p:spPr>
        <p:txBody>
          <a:bodyPr/>
          <a:lstStyle/>
          <a:p>
            <a:pPr>
              <a:buFont typeface="Arial" panose="020B0604020202020204" pitchFamily="34" charset="0"/>
              <a:buChar char="•"/>
            </a:pPr>
            <a:r>
              <a:rPr lang="en-US" altLang="en-US" sz="2000" b="0" dirty="0"/>
              <a:t>Sep. 2    		(Wed.), 13:00 ET – 14:30 ET</a:t>
            </a:r>
          </a:p>
          <a:p>
            <a:pPr>
              <a:buFont typeface="Arial" panose="020B0604020202020204" pitchFamily="34" charset="0"/>
              <a:buChar char="•"/>
            </a:pPr>
            <a:r>
              <a:rPr lang="en-US" altLang="en-US" sz="2000" b="0" dirty="0"/>
              <a:t>Sep. 3    		(Thu.),  12:00 ET – 13:30 ET</a:t>
            </a:r>
          </a:p>
          <a:p>
            <a:pPr>
              <a:buFont typeface="Arial" panose="020B0604020202020204" pitchFamily="34" charset="0"/>
              <a:buChar char="•"/>
            </a:pPr>
            <a:r>
              <a:rPr lang="en-US" altLang="en-US" sz="2000" b="0" dirty="0"/>
              <a:t>Sep. 9    		(Wed.), 13:00 ET – 14:30 ET</a:t>
            </a:r>
          </a:p>
          <a:p>
            <a:pPr>
              <a:buFont typeface="Arial" panose="020B0604020202020204" pitchFamily="34" charset="0"/>
              <a:buChar char="•"/>
            </a:pPr>
            <a:r>
              <a:rPr lang="en-US" altLang="en-US" sz="2000" b="0" dirty="0"/>
              <a:t>Sep. 10 		(Thu.),  12:00 ET – 13:30 ET</a:t>
            </a:r>
          </a:p>
          <a:p>
            <a:pPr>
              <a:buFont typeface="Arial" panose="020B0604020202020204" pitchFamily="34" charset="0"/>
              <a:buChar char="•"/>
            </a:pPr>
            <a:r>
              <a:rPr lang="en-US" altLang="en-US" sz="2000" b="0" dirty="0"/>
              <a:t>Sep. 16  		(Wed.), 13:00 ET – 14:30 ET</a:t>
            </a:r>
          </a:p>
          <a:p>
            <a:pPr>
              <a:buFont typeface="Arial" panose="020B0604020202020204" pitchFamily="34" charset="0"/>
              <a:buChar char="•"/>
            </a:pPr>
            <a:r>
              <a:rPr lang="en-US" altLang="en-US" sz="2000" b="0" dirty="0"/>
              <a:t>Sep. 17 		(Thu.),  12:00 ET – 13:30 ET</a:t>
            </a:r>
          </a:p>
          <a:p>
            <a:pPr>
              <a:buFont typeface="Arial" panose="020B0604020202020204" pitchFamily="34" charset="0"/>
              <a:buChar char="•"/>
            </a:pPr>
            <a:r>
              <a:rPr lang="en-US" altLang="en-US" sz="2000" b="0" dirty="0"/>
              <a:t>Sep. 23  		(Wed.,  13:00 ET – 14:30 ET</a:t>
            </a:r>
          </a:p>
          <a:p>
            <a:pPr>
              <a:buFont typeface="Arial" panose="020B0604020202020204" pitchFamily="34" charset="0"/>
              <a:buChar char="•"/>
            </a:pPr>
            <a:r>
              <a:rPr lang="en-US" altLang="en-US" sz="2000" b="0" dirty="0"/>
              <a:t>Sep. 24 		(Thu.),  10:00 ET – 12:00 ET extended (joint </a:t>
            </a:r>
            <a:r>
              <a:rPr lang="en-US" altLang="en-US" sz="2000" b="0" dirty="0" err="1"/>
              <a:t>TGaz</a:t>
            </a:r>
            <a:r>
              <a:rPr lang="en-US" altLang="en-US" sz="2000" b="0" dirty="0"/>
              <a:t> plenary/technical)</a:t>
            </a:r>
          </a:p>
          <a:p>
            <a:pPr>
              <a:buFont typeface="Arial" panose="020B0604020202020204" pitchFamily="34" charset="0"/>
              <a:buChar char="•"/>
            </a:pPr>
            <a:endParaRPr lang="en-US" altLang="en-US" sz="2000" b="0" dirty="0"/>
          </a:p>
          <a:p>
            <a:pPr>
              <a:buFont typeface="Arial" panose="020B0604020202020204" pitchFamily="34" charset="0"/>
              <a:buChar char="•"/>
            </a:pPr>
            <a:endParaRPr lang="en-US" altLang="en-US" sz="2000" b="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75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6543453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6426923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82429917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Sep. 2</a:t>
            </a:r>
            <a:r>
              <a:rPr lang="en-US" altLang="en-US" baseline="30000" dirty="0">
                <a:solidFill>
                  <a:schemeClr val="tx2"/>
                </a:solidFill>
              </a:rPr>
              <a:t>nd</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sz="1800" b="0" dirty="0"/>
              <a:t>Review submissions:</a:t>
            </a:r>
          </a:p>
          <a:p>
            <a:pPr marL="671513" lvl="1" indent="-271463" algn="just">
              <a:spcBef>
                <a:spcPct val="20000"/>
              </a:spcBef>
              <a:buFontTx/>
              <a:buChar char="•"/>
            </a:pPr>
            <a:r>
              <a:rPr lang="en-US" sz="1600" b="0" dirty="0"/>
              <a:t>11-20-1219	comment resolution LB249 various (Christian Berger) – 1hr</a:t>
            </a:r>
          </a:p>
          <a:p>
            <a:pPr marL="671513" lvl="1" indent="-271463" algn="just">
              <a:spcBef>
                <a:spcPct val="20000"/>
              </a:spcBef>
              <a:buFontTx/>
              <a:buChar char="•"/>
            </a:pPr>
            <a:r>
              <a:rPr lang="en-US" sz="1600" b="0" dirty="0"/>
              <a:t>11-20-1245	Tx Power control for Non-TB Ranging (Christian Berger) – as time permits </a:t>
            </a:r>
          </a:p>
          <a:p>
            <a:pPr algn="just">
              <a:spcBef>
                <a:spcPct val="20000"/>
              </a:spcBef>
              <a:buFontTx/>
              <a:buChar char="•"/>
            </a:pPr>
            <a:r>
              <a:rPr lang="en-US" sz="1800" b="0" dirty="0"/>
              <a:t>Review submission pipeline.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94801770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398568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551384" y="1751015"/>
            <a:ext cx="11305255" cy="4343400"/>
          </a:xfrm>
        </p:spPr>
        <p:txBody>
          <a:bodyPr/>
          <a:lstStyle/>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Cause an LOA to be submitted to the IEEE-SA (patcom@ieee.org);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Provide the chair of this group with the identity of the holder(s) of any and all such claims as soon as possible;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Speak up now and respond to this Call for Potentially Essential Patents</a:t>
            </a:r>
          </a:p>
          <a:p>
            <a:pPr marL="0" lvl="0" indent="0" defTabSz="914400" eaLnBrk="0" hangingPunct="0">
              <a:spcBef>
                <a:spcPct val="20000"/>
              </a:spcBef>
              <a:buClr>
                <a:srgbClr val="CC3300"/>
              </a:buClr>
              <a:buSzPct val="50000"/>
              <a:defRPr/>
            </a:pPr>
            <a:endParaRPr lang="en-US" altLang="en-US" sz="900" b="0" dirty="0">
              <a:latin typeface="Calibri" pitchFamily="34" charset="0"/>
              <a:cs typeface="Calibri" pitchFamily="34" charset="0"/>
            </a:endParaRPr>
          </a:p>
          <a:p>
            <a:pPr marL="0" lvl="0" indent="0" defTabSz="914400" eaLnBrk="0" hangingPunct="0">
              <a:spcBef>
                <a:spcPct val="20000"/>
              </a:spcBef>
              <a:buClr>
                <a:srgbClr val="CC3300"/>
              </a:buClr>
              <a:buSzPct val="50000"/>
              <a:defRPr/>
            </a:pPr>
            <a:r>
              <a:rPr lang="en-US" altLang="en-US" b="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b="0" dirty="0">
                <a:latin typeface="Calibri" pitchFamily="34" charset="0"/>
                <a:cs typeface="Calibri" pitchFamily="34" charset="0"/>
              </a:rPr>
            </a:br>
            <a:endParaRPr lang="en-US" altLang="en-US" dirty="0">
              <a:latin typeface="Calibri" pitchFamily="34" charset="0"/>
              <a:cs typeface="Calibri"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
        <p:nvSpPr>
          <p:cNvPr id="7" name="Text Box 6">
            <a:extLst>
              <a:ext uri="{FF2B5EF4-FFF2-40B4-BE49-F238E27FC236}">
                <a16:creationId xmlns:a16="http://schemas.microsoft.com/office/drawing/2014/main" id="{2C8EC4BB-F0DF-4A88-A78D-DDB80DCE3215}"/>
              </a:ext>
            </a:extLst>
          </p:cNvPr>
          <p:cNvSpPr txBox="1">
            <a:spLocks noChangeArrowheads="1"/>
          </p:cNvSpPr>
          <p:nvPr/>
        </p:nvSpPr>
        <p:spPr bwMode="auto">
          <a:xfrm>
            <a:off x="10799235" y="6094415"/>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65296349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11-20-1219</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CIDs 3008, 3884, 3895, 3011, 3019, 3242, as</a:t>
            </a:r>
            <a:r>
              <a:rPr lang="en-GB" b="0" dirty="0"/>
              <a:t> </a:t>
            </a:r>
            <a:r>
              <a:rPr lang="en-US" b="0" dirty="0"/>
              <a:t>depicted in document 11-20-1219r?</a:t>
            </a:r>
          </a:p>
          <a:p>
            <a:endParaRPr lang="en-US" b="0" dirty="0"/>
          </a:p>
          <a:p>
            <a:r>
              <a:rPr lang="en-US" b="0" dirty="0"/>
              <a:t>Results (Y/N/A): not taken.</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2786459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271463" indent="-271463" algn="just">
              <a:spcBef>
                <a:spcPct val="20000"/>
              </a:spcBef>
              <a:buFontTx/>
              <a:buChar char="•"/>
            </a:pPr>
            <a:r>
              <a:rPr lang="en-US" sz="1600" b="0" dirty="0"/>
              <a:t>11-20-1219		comment resolution LB249 various (Christian Berger) -  for completion.</a:t>
            </a:r>
          </a:p>
          <a:p>
            <a:pPr marL="271463" indent="-271463" algn="just">
              <a:spcBef>
                <a:spcPct val="20000"/>
              </a:spcBef>
              <a:buFontTx/>
              <a:buChar char="•"/>
            </a:pPr>
            <a:r>
              <a:rPr lang="en-US" sz="1600" b="0" dirty="0"/>
              <a:t>11-20-1245		Tx Power control for Non-TB Ranging (Christian Berger)</a:t>
            </a:r>
          </a:p>
          <a:p>
            <a:pPr marL="271463" indent="-271463" algn="just">
              <a:spcBef>
                <a:spcPct val="20000"/>
              </a:spcBef>
              <a:buFontTx/>
              <a:buChar char="•"/>
            </a:pPr>
            <a:r>
              <a:rPr lang="en-US" sz="1600" b="0" dirty="0"/>
              <a:t>11-20-1225		LB249 CRS </a:t>
            </a:r>
            <a:r>
              <a:rPr lang="en-US" sz="1600" b="0" dirty="0" err="1"/>
              <a:t>nb</a:t>
            </a:r>
            <a:r>
              <a:rPr lang="en-US" sz="1600" b="0" dirty="0"/>
              <a:t> 0820 (Nehru Bhandaru)</a:t>
            </a:r>
          </a:p>
          <a:p>
            <a:pPr marL="271463" indent="-271463" algn="just">
              <a:spcBef>
                <a:spcPct val="20000"/>
              </a:spcBef>
              <a:buFontTx/>
              <a:buChar char="•"/>
            </a:pPr>
            <a:r>
              <a:rPr lang="en-US" sz="1600" b="0" dirty="0"/>
              <a:t>11-20-1020 		Some LB 249 Passive TB Ranging CR (Erik Lindskog)</a:t>
            </a:r>
          </a:p>
          <a:p>
            <a:pPr marL="271463" indent="-271463" algn="just">
              <a:spcBef>
                <a:spcPct val="20000"/>
              </a:spcBef>
              <a:buFontTx/>
              <a:buChar char="•"/>
            </a:pPr>
            <a:r>
              <a:rPr lang="en-US" sz="1600" b="0" dirty="0"/>
              <a:t>11-20-1308		LMR Replay Counter Clarification (Nehru Bhandaru)</a:t>
            </a:r>
          </a:p>
          <a:p>
            <a:pPr marL="271463" indent="-271463" algn="just">
              <a:spcBef>
                <a:spcPct val="20000"/>
              </a:spcBef>
              <a:buFontTx/>
              <a:buChar char="•"/>
            </a:pPr>
            <a:r>
              <a:rPr lang="en-US" sz="1600" b="0" dirty="0"/>
              <a:t>11-20-1209          	Reorganization of Secure LTF Measurement Exchange (Christian Berger) – follow up</a:t>
            </a:r>
          </a:p>
          <a:p>
            <a:pPr marL="271463" indent="-271463" algn="just">
              <a:spcBef>
                <a:spcPct val="20000"/>
              </a:spcBef>
              <a:buFontTx/>
              <a:buChar char="•"/>
            </a:pPr>
            <a:r>
              <a:rPr lang="en-US" sz="1600" b="0" dirty="0"/>
              <a:t>11-20-1373		Attacks to Fully Random OFDM Sounding Signal (Qinghua Li)</a:t>
            </a:r>
          </a:p>
          <a:p>
            <a:pPr marL="271463" indent="-271463" algn="just">
              <a:spcBef>
                <a:spcPct val="20000"/>
              </a:spcBef>
              <a:buFontTx/>
              <a:buChar char="•"/>
            </a:pPr>
            <a:endParaRPr lang="en-US" sz="1600" b="0" dirty="0"/>
          </a:p>
          <a:p>
            <a:pPr marL="271463" indent="-271463" algn="just">
              <a:spcBef>
                <a:spcPct val="20000"/>
              </a:spcBef>
              <a:buFontTx/>
              <a:buChar char="•"/>
            </a:pPr>
            <a:endParaRPr lang="en-US" sz="1600" b="0" dirty="0"/>
          </a:p>
          <a:p>
            <a:pPr marL="271463" indent="-271463" algn="just">
              <a:spcBef>
                <a:spcPct val="20000"/>
              </a:spcBef>
              <a:buFontTx/>
              <a:buChar char="•"/>
            </a:pPr>
            <a:endParaRPr lang="en-US" sz="1600" b="0"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81</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94491209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38943"/>
          </a:xfrm>
        </p:spPr>
        <p:txBody>
          <a:bodyPr/>
          <a:lstStyle/>
          <a:p>
            <a:r>
              <a:rPr lang="en-US" dirty="0"/>
              <a:t>Scheduled Telecons</a:t>
            </a:r>
          </a:p>
        </p:txBody>
      </p:sp>
      <p:sp>
        <p:nvSpPr>
          <p:cNvPr id="3" name="Content Placeholder 2"/>
          <p:cNvSpPr>
            <a:spLocks noGrp="1"/>
          </p:cNvSpPr>
          <p:nvPr>
            <p:ph idx="1"/>
          </p:nvPr>
        </p:nvSpPr>
        <p:spPr>
          <a:xfrm>
            <a:off x="914400" y="1204121"/>
            <a:ext cx="11014247" cy="2872952"/>
          </a:xfrm>
        </p:spPr>
        <p:txBody>
          <a:bodyPr/>
          <a:lstStyle/>
          <a:p>
            <a:pPr>
              <a:buFont typeface="Arial" panose="020B0604020202020204" pitchFamily="34" charset="0"/>
              <a:buChar char="•"/>
            </a:pPr>
            <a:r>
              <a:rPr lang="en-US" altLang="en-US" sz="2000" b="0" dirty="0"/>
              <a:t>Sep. 3    		(Thu.),  	12:00 ET – 13:30 ET</a:t>
            </a:r>
          </a:p>
          <a:p>
            <a:pPr>
              <a:buFont typeface="Arial" panose="020B0604020202020204" pitchFamily="34" charset="0"/>
              <a:buChar char="•"/>
            </a:pPr>
            <a:r>
              <a:rPr lang="en-US" altLang="en-US" sz="2000" b="0" dirty="0"/>
              <a:t>Sep. 9    		(Wed.), 	13:00 ET – 14:30 ET</a:t>
            </a:r>
          </a:p>
          <a:p>
            <a:pPr>
              <a:buFont typeface="Arial" panose="020B0604020202020204" pitchFamily="34" charset="0"/>
              <a:buChar char="•"/>
            </a:pPr>
            <a:r>
              <a:rPr lang="en-US" altLang="en-US" sz="2000" b="0" dirty="0"/>
              <a:t>Sep. 10 		(Thu.),  	12:00 ET – 13:30 ET</a:t>
            </a:r>
          </a:p>
          <a:p>
            <a:pPr>
              <a:buFont typeface="Arial" panose="020B0604020202020204" pitchFamily="34" charset="0"/>
              <a:buChar char="•"/>
            </a:pPr>
            <a:r>
              <a:rPr lang="en-US" altLang="en-US" sz="2000" b="0" dirty="0"/>
              <a:t>Sep. 15		(Tue.), 	13:30 ET – 14:30 ET – IEEE 802 electronic meeting week</a:t>
            </a:r>
          </a:p>
          <a:p>
            <a:pPr>
              <a:buFont typeface="Arial" panose="020B0604020202020204" pitchFamily="34" charset="0"/>
              <a:buChar char="•"/>
            </a:pPr>
            <a:r>
              <a:rPr lang="en-US" altLang="en-US" sz="2000" b="0" dirty="0"/>
              <a:t>Sep. 16  		(Wed.), 	13:30 ET – 14:30 ET – IEEE 802 electronic meeting week</a:t>
            </a:r>
          </a:p>
          <a:p>
            <a:pPr>
              <a:buFont typeface="Arial" panose="020B0604020202020204" pitchFamily="34" charset="0"/>
              <a:buChar char="•"/>
            </a:pPr>
            <a:r>
              <a:rPr lang="en-US" altLang="en-US" sz="2000" b="0" dirty="0"/>
              <a:t>Sep. 17 		(Thu.),  	13:30 ET – 14:30 ET – IEEE 802 electronic meeting week</a:t>
            </a:r>
          </a:p>
          <a:p>
            <a:pPr>
              <a:buFont typeface="Arial" panose="020B0604020202020204" pitchFamily="34" charset="0"/>
              <a:buChar char="•"/>
            </a:pPr>
            <a:r>
              <a:rPr lang="en-US" altLang="en-US" sz="2000" b="0" dirty="0"/>
              <a:t>Sep. 23  		(Wed.),  13:00 ET – 14:30 ET</a:t>
            </a:r>
          </a:p>
          <a:p>
            <a:pPr>
              <a:buFont typeface="Arial" panose="020B0604020202020204" pitchFamily="34" charset="0"/>
              <a:buChar char="•"/>
            </a:pPr>
            <a:r>
              <a:rPr lang="en-US" altLang="en-US" sz="2000" b="0" dirty="0"/>
              <a:t>Sep. 24 		(Thu.),  	10:00 ET – 12:00 ET extended (joint </a:t>
            </a:r>
            <a:r>
              <a:rPr lang="en-US" altLang="en-US" sz="2000" b="0" dirty="0" err="1"/>
              <a:t>TGaz</a:t>
            </a:r>
            <a:r>
              <a:rPr lang="en-US" altLang="en-US" sz="2000" b="0" dirty="0"/>
              <a:t> plenary/technical)</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82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17630279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0246420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428789866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Sep. 3rd</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sz="1600" b="0" dirty="0"/>
              <a:t>Review submissions:</a:t>
            </a:r>
          </a:p>
          <a:p>
            <a:pPr marL="671513" lvl="1" indent="-271463" algn="just">
              <a:spcBef>
                <a:spcPct val="20000"/>
              </a:spcBef>
              <a:buFontTx/>
              <a:buChar char="•"/>
            </a:pPr>
            <a:r>
              <a:rPr lang="en-US" sz="1600" dirty="0"/>
              <a:t>11-20-1219	comment resolution LB249 various (Christian Berger) – continue as needed. </a:t>
            </a:r>
          </a:p>
          <a:p>
            <a:pPr marL="671513" lvl="1" indent="-271463" algn="just">
              <a:spcBef>
                <a:spcPct val="20000"/>
              </a:spcBef>
              <a:buFontTx/>
              <a:buChar char="•"/>
            </a:pPr>
            <a:r>
              <a:rPr lang="en-US" sz="1600" dirty="0"/>
              <a:t>11-20-1245	Tx Power control for Non-TB Ranging (Christian Berger) – as time permits. </a:t>
            </a:r>
            <a:endParaRPr lang="en-US" sz="1600" b="0" dirty="0"/>
          </a:p>
          <a:p>
            <a:pPr algn="just">
              <a:spcBef>
                <a:spcPct val="20000"/>
              </a:spcBef>
              <a:buFontTx/>
              <a:buChar char="•"/>
            </a:pPr>
            <a:r>
              <a:rPr lang="en-US" sz="1800" b="0" dirty="0"/>
              <a:t>Review submission pipeline.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4425413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74854444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11-20-1219</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agree to the resolutions of CIDs 3008, 3884, 3011, 3019, 3105, 3242, 3671, 3119, 4019, 3267, 3268, 3986 and 3987 as</a:t>
            </a:r>
            <a:r>
              <a:rPr lang="en-GB" b="0" dirty="0"/>
              <a:t> </a:t>
            </a:r>
            <a:r>
              <a:rPr lang="en-US" b="0" dirty="0"/>
              <a:t>depicted in document 11-20-1219r3</a:t>
            </a:r>
          </a:p>
          <a:p>
            <a:endParaRPr lang="en-US" b="0" dirty="0"/>
          </a:p>
          <a:p>
            <a:r>
              <a:rPr lang="en-US" b="0" dirty="0"/>
              <a:t>Results (Y/N/A): 11/0/1</a:t>
            </a:r>
          </a:p>
          <a:p>
            <a:endParaRPr lang="en-US" b="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69150301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271463" indent="-271463" algn="just">
              <a:spcBef>
                <a:spcPct val="20000"/>
              </a:spcBef>
              <a:buFontTx/>
              <a:buChar char="•"/>
            </a:pPr>
            <a:r>
              <a:rPr lang="en-US" sz="1600" b="0" dirty="0"/>
              <a:t>11-20-1245		Tx Power control for Non-TB Ranging (Christian Berger)</a:t>
            </a:r>
          </a:p>
          <a:p>
            <a:pPr marL="271463" indent="-271463" algn="just">
              <a:spcBef>
                <a:spcPct val="20000"/>
              </a:spcBef>
              <a:buFontTx/>
              <a:buChar char="•"/>
            </a:pPr>
            <a:r>
              <a:rPr lang="en-US" sz="1600" b="0" dirty="0"/>
              <a:t>11-20-1225		LB249 CRS </a:t>
            </a:r>
            <a:r>
              <a:rPr lang="en-US" sz="1600" b="0" dirty="0" err="1"/>
              <a:t>nb</a:t>
            </a:r>
            <a:r>
              <a:rPr lang="en-US" sz="1600" b="0" dirty="0"/>
              <a:t> 0820 (Nehru Bhandaru)</a:t>
            </a:r>
          </a:p>
          <a:p>
            <a:pPr marL="271463" indent="-271463" algn="just">
              <a:spcBef>
                <a:spcPct val="20000"/>
              </a:spcBef>
              <a:buFontTx/>
              <a:buChar char="•"/>
            </a:pPr>
            <a:r>
              <a:rPr lang="en-US" sz="1600" b="0" dirty="0"/>
              <a:t>11-20-1020 		Some LB 249 Passive TB Ranging CR (Erik Lindskog)</a:t>
            </a:r>
          </a:p>
          <a:p>
            <a:pPr marL="271463" indent="-271463" algn="just">
              <a:spcBef>
                <a:spcPct val="20000"/>
              </a:spcBef>
              <a:buFontTx/>
              <a:buChar char="•"/>
            </a:pPr>
            <a:r>
              <a:rPr lang="en-US" sz="1600" b="0" dirty="0"/>
              <a:t>11-20-1308		LMR Replay Counter Clarification (Nehru Bhandaru)</a:t>
            </a:r>
          </a:p>
          <a:p>
            <a:pPr marL="271463" indent="-271463" algn="just">
              <a:spcBef>
                <a:spcPct val="20000"/>
              </a:spcBef>
              <a:buFontTx/>
              <a:buChar char="•"/>
            </a:pPr>
            <a:r>
              <a:rPr lang="en-US" sz="1600" b="0" dirty="0"/>
              <a:t>11-20-1209          	Reorganization of Secure LTF Measurement Exchange (Christian Berger) – follow up.</a:t>
            </a:r>
          </a:p>
          <a:p>
            <a:pPr marL="271463" indent="-271463" algn="just">
              <a:spcBef>
                <a:spcPct val="20000"/>
              </a:spcBef>
              <a:buFontTx/>
              <a:buChar char="•"/>
            </a:pPr>
            <a:r>
              <a:rPr lang="en-US" sz="1600" b="0" dirty="0"/>
              <a:t>11-20-1373		Attacks to Fully Random OFDM Sounding Signal (Qinghua Li)</a:t>
            </a:r>
          </a:p>
          <a:p>
            <a:pPr marL="271463" indent="-271463" algn="just">
              <a:spcBef>
                <a:spcPct val="20000"/>
              </a:spcBef>
              <a:buFontTx/>
              <a:buChar char="•"/>
            </a:pPr>
            <a:endParaRPr lang="en-US" sz="1600" b="0"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88</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61529982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38943"/>
          </a:xfrm>
        </p:spPr>
        <p:txBody>
          <a:bodyPr/>
          <a:lstStyle/>
          <a:p>
            <a:r>
              <a:rPr lang="en-US" dirty="0"/>
              <a:t>Scheduled Telecons</a:t>
            </a:r>
          </a:p>
        </p:txBody>
      </p:sp>
      <p:sp>
        <p:nvSpPr>
          <p:cNvPr id="3" name="Content Placeholder 2"/>
          <p:cNvSpPr>
            <a:spLocks noGrp="1"/>
          </p:cNvSpPr>
          <p:nvPr>
            <p:ph idx="1"/>
          </p:nvPr>
        </p:nvSpPr>
        <p:spPr>
          <a:xfrm>
            <a:off x="914400" y="1204121"/>
            <a:ext cx="11014247" cy="2872952"/>
          </a:xfrm>
        </p:spPr>
        <p:txBody>
          <a:bodyPr/>
          <a:lstStyle/>
          <a:p>
            <a:pPr>
              <a:buFont typeface="Arial" panose="020B0604020202020204" pitchFamily="34" charset="0"/>
              <a:buChar char="•"/>
            </a:pPr>
            <a:r>
              <a:rPr lang="en-US" altLang="en-US" sz="2000" b="0" dirty="0"/>
              <a:t>Sep. 9    		(Wed.), 	13:00 ET – 14:30 ET</a:t>
            </a:r>
          </a:p>
          <a:p>
            <a:pPr>
              <a:buFont typeface="Arial" panose="020B0604020202020204" pitchFamily="34" charset="0"/>
              <a:buChar char="•"/>
            </a:pPr>
            <a:r>
              <a:rPr lang="en-US" altLang="en-US" sz="2000" b="0" dirty="0"/>
              <a:t>Sep. 10 		(Thu.),  	12:00 ET – 13:30 ET</a:t>
            </a:r>
          </a:p>
          <a:p>
            <a:pPr>
              <a:buFont typeface="Arial" panose="020B0604020202020204" pitchFamily="34" charset="0"/>
              <a:buChar char="•"/>
            </a:pPr>
            <a:r>
              <a:rPr lang="en-US" altLang="en-US" sz="2000" b="0" dirty="0"/>
              <a:t>Sep. 15		(Tue.), 	13:30 ET – 14:30 ET – IEEE 802 electronic meeting week</a:t>
            </a:r>
          </a:p>
          <a:p>
            <a:pPr>
              <a:buFont typeface="Arial" panose="020B0604020202020204" pitchFamily="34" charset="0"/>
              <a:buChar char="•"/>
            </a:pPr>
            <a:r>
              <a:rPr lang="en-US" altLang="en-US" sz="2000" b="0" dirty="0"/>
              <a:t>Sep. 16  		(Wed.), 	13:00 ET – 14:30 ET – IEEE 802 electronic meeting week</a:t>
            </a:r>
          </a:p>
          <a:p>
            <a:pPr>
              <a:buFont typeface="Arial" panose="020B0604020202020204" pitchFamily="34" charset="0"/>
              <a:buChar char="•"/>
            </a:pPr>
            <a:r>
              <a:rPr lang="en-US" altLang="en-US" sz="2000" b="0" dirty="0"/>
              <a:t>Sep. 17 		(Thu.),  	13:00 ET – 14:30 ET – IEEE 802 electronic meeting week</a:t>
            </a:r>
          </a:p>
          <a:p>
            <a:pPr>
              <a:buFont typeface="Arial" panose="020B0604020202020204" pitchFamily="34" charset="0"/>
              <a:buChar char="•"/>
            </a:pPr>
            <a:r>
              <a:rPr lang="en-US" altLang="en-US" sz="2000" b="0" dirty="0"/>
              <a:t>Sep. 23  		(Wed.,  	13:00 ET – 14:30 ET</a:t>
            </a:r>
          </a:p>
          <a:p>
            <a:pPr>
              <a:buFont typeface="Arial" panose="020B0604020202020204" pitchFamily="34" charset="0"/>
              <a:buChar char="•"/>
            </a:pPr>
            <a:r>
              <a:rPr lang="en-US" altLang="en-US" sz="2000" b="0" dirty="0"/>
              <a:t>Sep. 24 		(Thu.),  	10:00 ET – 12:00 ET extended (joint </a:t>
            </a:r>
            <a:r>
              <a:rPr lang="en-US" altLang="en-US" sz="2000" b="0" dirty="0" err="1"/>
              <a:t>TGaz</a:t>
            </a:r>
            <a:r>
              <a:rPr lang="en-US" altLang="en-US" sz="2000" b="0" dirty="0"/>
              <a:t> plenary/technical)</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89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850134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914401" y="1751015"/>
            <a:ext cx="10361084" cy="4343400"/>
          </a:xfrm>
        </p:spPr>
        <p:txBody>
          <a:bodyPr/>
          <a:lstStyle/>
          <a:p>
            <a:pPr lvl="0"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lvl="0" algn="ctr" defTabSz="914400" eaLnBrk="0" hangingPunct="0">
              <a:lnSpc>
                <a:spcPct val="80000"/>
              </a:lnSpc>
              <a:spcBef>
                <a:spcPct val="20000"/>
              </a:spcBef>
              <a:buClr>
                <a:srgbClr val="CC3300"/>
              </a:buClr>
              <a:buSzPct val="50000"/>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lvl="0" algn="ctr" defTabSz="914400" eaLnBrk="0" hangingPunct="0">
              <a:lnSpc>
                <a:spcPct val="80000"/>
              </a:lnSpc>
              <a:spcBef>
                <a:spcPct val="20000"/>
              </a:spcBef>
              <a:buClr>
                <a:srgbClr val="CC3300"/>
              </a:buClr>
              <a:buSzPct val="50000"/>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a:t>
            </a:r>
            <a:r>
              <a:rPr lang="en-US" altLang="en-US" sz="1400" dirty="0">
                <a:latin typeface="Calibri" panose="020F0502020204030204" pitchFamily="34" charset="0"/>
                <a:cs typeface="Calibri" panose="020F0502020204030204" pitchFamily="34" charset="0"/>
                <a:hlinkClick r:id="rId2"/>
              </a:rPr>
              <a:t>http://standards.ieee.org/develop/policies/antitrust.pdf</a:t>
            </a:r>
            <a:r>
              <a:rPr lang="en-US" altLang="en-US" sz="1400" dirty="0">
                <a:latin typeface="Calibri" panose="020F0502020204030204" pitchFamily="34" charset="0"/>
                <a:cs typeface="Calibri" panose="020F0502020204030204" pitchFamily="34" charset="0"/>
              </a:rPr>
              <a:t> </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
        <p:nvSpPr>
          <p:cNvPr id="7" name="Text Box 7">
            <a:extLst>
              <a:ext uri="{FF2B5EF4-FFF2-40B4-BE49-F238E27FC236}">
                <a16:creationId xmlns:a16="http://schemas.microsoft.com/office/drawing/2014/main" id="{6EE376DF-B823-47B7-9BF4-6E97CA5FB19A}"/>
              </a:ext>
            </a:extLst>
          </p:cNvPr>
          <p:cNvSpPr txBox="1">
            <a:spLocks noChangeArrowheads="1"/>
          </p:cNvSpPr>
          <p:nvPr/>
        </p:nvSpPr>
        <p:spPr bwMode="auto">
          <a:xfrm>
            <a:off x="10704512" y="6084121"/>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64938007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6926626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6897835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Sep. 8</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Reminder to review submission 11-20-1410r0 (Roy Want) – 5min</a:t>
            </a:r>
          </a:p>
          <a:p>
            <a:pPr algn="just">
              <a:spcBef>
                <a:spcPct val="20000"/>
              </a:spcBef>
              <a:buFontTx/>
              <a:buChar char="•"/>
            </a:pPr>
            <a:r>
              <a:rPr lang="en-US" sz="1600" b="0" dirty="0"/>
              <a:t>Review submissions:</a:t>
            </a:r>
          </a:p>
          <a:p>
            <a:pPr marL="671513" lvl="1" indent="-271463" algn="just">
              <a:spcBef>
                <a:spcPct val="20000"/>
              </a:spcBef>
              <a:buFontTx/>
              <a:buChar char="•"/>
            </a:pPr>
            <a:r>
              <a:rPr lang="en-US" sz="1600" dirty="0"/>
              <a:t>11-20-1245		Tx Power control for Non-TB Ranging (Christian Berger) – 35min</a:t>
            </a:r>
          </a:p>
          <a:p>
            <a:pPr marL="671513" lvl="1" indent="-271463" algn="just">
              <a:spcBef>
                <a:spcPct val="20000"/>
              </a:spcBef>
              <a:buFontTx/>
              <a:buChar char="•"/>
            </a:pPr>
            <a:r>
              <a:rPr lang="en-US" sz="1600" dirty="0"/>
              <a:t>11-20-1225		LB249 CRS </a:t>
            </a:r>
            <a:r>
              <a:rPr lang="en-US" sz="1600" dirty="0" err="1"/>
              <a:t>nb</a:t>
            </a:r>
            <a:r>
              <a:rPr lang="en-US" sz="1600" dirty="0"/>
              <a:t> 0820 (Nehru Bhandaru) – 45 min (as needed)</a:t>
            </a:r>
          </a:p>
          <a:p>
            <a:pPr marL="671513" lvl="1" indent="-271463" algn="just">
              <a:spcBef>
                <a:spcPct val="20000"/>
              </a:spcBef>
              <a:buFontTx/>
              <a:buChar char="•"/>
            </a:pPr>
            <a:r>
              <a:rPr lang="en-US" sz="1600" dirty="0"/>
              <a:t>11-20-1020 		Some LB 249 Passive TB Ranging CR (Erik Lindskog) (as time permits)</a:t>
            </a:r>
          </a:p>
          <a:p>
            <a:pPr algn="just">
              <a:spcBef>
                <a:spcPct val="20000"/>
              </a:spcBef>
              <a:buFontTx/>
              <a:buChar char="•"/>
            </a:pPr>
            <a:r>
              <a:rPr lang="en-US" sz="1800" b="0" dirty="0"/>
              <a:t>Review submission pipeline (special order – 5min)</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56664897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01040182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11-20-1245</a:t>
            </a:r>
          </a:p>
        </p:txBody>
      </p:sp>
      <p:sp>
        <p:nvSpPr>
          <p:cNvPr id="3" name="Content Placeholder 2"/>
          <p:cNvSpPr>
            <a:spLocks noGrp="1"/>
          </p:cNvSpPr>
          <p:nvPr>
            <p:ph idx="1"/>
          </p:nvPr>
        </p:nvSpPr>
        <p:spPr/>
        <p:txBody>
          <a:bodyPr/>
          <a:lstStyle/>
          <a:p>
            <a:r>
              <a:rPr lang="en-US" dirty="0" err="1"/>
              <a:t>Strawpoll</a:t>
            </a:r>
            <a:endParaRPr lang="en-US" dirty="0"/>
          </a:p>
          <a:p>
            <a:r>
              <a:rPr lang="en-US" b="0" dirty="0"/>
              <a:t>We prefer to:</a:t>
            </a:r>
          </a:p>
          <a:p>
            <a:pPr marL="457200" indent="-457200">
              <a:buAutoNum type="alphaLcParenR"/>
            </a:pPr>
            <a:r>
              <a:rPr lang="en-US" b="0" dirty="0"/>
              <a:t>Tx power control as presented in 11-20-1245r1.</a:t>
            </a:r>
          </a:p>
          <a:p>
            <a:pPr marL="457200" indent="-457200">
              <a:buAutoNum type="alphaLcParenR"/>
            </a:pPr>
            <a:r>
              <a:rPr lang="en-US" b="0" dirty="0"/>
              <a:t>11-20-1245r1 needs improvement/make it better.</a:t>
            </a:r>
          </a:p>
          <a:p>
            <a:pPr marL="457200" indent="-457200">
              <a:buAutoNum type="alphaLcParenR"/>
            </a:pPr>
            <a:r>
              <a:rPr lang="en-US" b="0" dirty="0"/>
              <a:t>No Tx power control.</a:t>
            </a:r>
          </a:p>
          <a:p>
            <a:pPr marL="457200" indent="-457200">
              <a:buAutoNum type="alphaLcParenR"/>
            </a:pPr>
            <a:r>
              <a:rPr lang="en-US" b="0" dirty="0"/>
              <a:t>Abstain.</a:t>
            </a:r>
          </a:p>
          <a:p>
            <a:endParaRPr lang="en-US" b="0" dirty="0"/>
          </a:p>
          <a:p>
            <a:r>
              <a:rPr lang="en-US" b="0" dirty="0"/>
              <a:t>Results (a/b/c/d): 7/2/6/5</a:t>
            </a:r>
          </a:p>
          <a:p>
            <a:endParaRPr lang="en-US" b="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58375240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9692-B43C-49AB-B1CD-20ED7D9917AD}"/>
              </a:ext>
            </a:extLst>
          </p:cNvPr>
          <p:cNvSpPr>
            <a:spLocks noGrp="1"/>
          </p:cNvSpPr>
          <p:nvPr>
            <p:ph type="title"/>
          </p:nvPr>
        </p:nvSpPr>
        <p:spPr/>
        <p:txBody>
          <a:bodyPr/>
          <a:lstStyle/>
          <a:p>
            <a:r>
              <a:rPr lang="en-US" dirty="0"/>
              <a:t>Submission pipeline</a:t>
            </a:r>
          </a:p>
        </p:txBody>
      </p:sp>
      <p:sp>
        <p:nvSpPr>
          <p:cNvPr id="3" name="Content Placeholder 2">
            <a:extLst>
              <a:ext uri="{FF2B5EF4-FFF2-40B4-BE49-F238E27FC236}">
                <a16:creationId xmlns:a16="http://schemas.microsoft.com/office/drawing/2014/main" id="{BCFD1EDC-3BBF-4798-8608-A6FEAC365045}"/>
              </a:ext>
            </a:extLst>
          </p:cNvPr>
          <p:cNvSpPr>
            <a:spLocks noGrp="1"/>
          </p:cNvSpPr>
          <p:nvPr>
            <p:ph idx="1"/>
          </p:nvPr>
        </p:nvSpPr>
        <p:spPr/>
        <p:txBody>
          <a:bodyPr/>
          <a:lstStyle/>
          <a:p>
            <a:pPr marL="271463" indent="-271463" algn="just">
              <a:spcBef>
                <a:spcPct val="20000"/>
              </a:spcBef>
              <a:buFontTx/>
              <a:buChar char="•"/>
            </a:pPr>
            <a:r>
              <a:rPr lang="en-US" sz="1600" b="0" dirty="0"/>
              <a:t>11-20-1225		LB249 CRS </a:t>
            </a:r>
            <a:r>
              <a:rPr lang="en-US" sz="1600" b="0" dirty="0" err="1"/>
              <a:t>nb</a:t>
            </a:r>
            <a:r>
              <a:rPr lang="en-US" sz="1600" b="0" dirty="0"/>
              <a:t> 0820 (Nehru Bhandaru) – for completion. </a:t>
            </a:r>
          </a:p>
          <a:p>
            <a:pPr marL="271463" indent="-271463" algn="just">
              <a:spcBef>
                <a:spcPct val="20000"/>
              </a:spcBef>
              <a:buFontTx/>
              <a:buChar char="•"/>
            </a:pPr>
            <a:r>
              <a:rPr lang="en-US" sz="1600" b="0" dirty="0"/>
              <a:t>11-20-1020 		Some LB 249 Passive TB Ranging CR (Erik Lindskog)</a:t>
            </a:r>
          </a:p>
          <a:p>
            <a:pPr marL="271463" indent="-271463" algn="just">
              <a:spcBef>
                <a:spcPct val="20000"/>
              </a:spcBef>
              <a:buFontTx/>
              <a:buChar char="•"/>
            </a:pPr>
            <a:r>
              <a:rPr lang="en-US" sz="1600" b="0" dirty="0"/>
              <a:t>11-20-1308		LMR Replay Counter Clarification (Nehru Bhandaru)</a:t>
            </a:r>
          </a:p>
          <a:p>
            <a:pPr marL="271463" indent="-271463" algn="just">
              <a:spcBef>
                <a:spcPct val="20000"/>
              </a:spcBef>
              <a:buFontTx/>
              <a:buChar char="•"/>
            </a:pPr>
            <a:r>
              <a:rPr lang="en-US" sz="1600" b="0" dirty="0"/>
              <a:t>11-20-1209          	Reorganization of Secure LTF Measurement Exchange (Christian Berger) – follow up.</a:t>
            </a:r>
          </a:p>
          <a:p>
            <a:pPr marL="271463" indent="-271463" algn="just">
              <a:spcBef>
                <a:spcPct val="20000"/>
              </a:spcBef>
              <a:buFontTx/>
              <a:buChar char="•"/>
            </a:pPr>
            <a:r>
              <a:rPr lang="en-US" sz="1600" b="0" dirty="0"/>
              <a:t>11-20-1373		Attacks to Fully Random OFDM Sounding Signal (Qinghua Li)</a:t>
            </a:r>
          </a:p>
          <a:p>
            <a:pPr marL="271463" indent="-271463" algn="just">
              <a:spcBef>
                <a:spcPct val="20000"/>
              </a:spcBef>
              <a:buFontTx/>
              <a:buChar char="•"/>
            </a:pPr>
            <a:endParaRPr lang="en-US" sz="1600" b="0" dirty="0"/>
          </a:p>
        </p:txBody>
      </p:sp>
      <p:sp>
        <p:nvSpPr>
          <p:cNvPr id="4" name="Slide Number Placeholder 3">
            <a:extLst>
              <a:ext uri="{FF2B5EF4-FFF2-40B4-BE49-F238E27FC236}">
                <a16:creationId xmlns:a16="http://schemas.microsoft.com/office/drawing/2014/main" id="{85D8F13D-9E21-439C-A0F5-78CBAEC7654C}"/>
              </a:ext>
            </a:extLst>
          </p:cNvPr>
          <p:cNvSpPr>
            <a:spLocks noGrp="1"/>
          </p:cNvSpPr>
          <p:nvPr>
            <p:ph type="sldNum" idx="12"/>
          </p:nvPr>
        </p:nvSpPr>
        <p:spPr/>
        <p:txBody>
          <a:bodyPr/>
          <a:lstStyle/>
          <a:p>
            <a:r>
              <a:rPr lang="en-GB"/>
              <a:t>Slide </a:t>
            </a:r>
            <a:fld id="{440F5867-744E-4AA6-B0ED-4C44D2DFBB7B}" type="slidenum">
              <a:rPr lang="en-GB" smtClean="0"/>
              <a:pPr/>
              <a:t>95</a:t>
            </a:fld>
            <a:endParaRPr lang="en-GB" dirty="0"/>
          </a:p>
        </p:txBody>
      </p:sp>
      <p:sp>
        <p:nvSpPr>
          <p:cNvPr id="5" name="Footer Placeholder 4">
            <a:extLst>
              <a:ext uri="{FF2B5EF4-FFF2-40B4-BE49-F238E27FC236}">
                <a16:creationId xmlns:a16="http://schemas.microsoft.com/office/drawing/2014/main" id="{D99A608C-69C6-4516-A8CE-C8382065683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EF4895D-FA3F-468F-960E-C989A26D85D4}"/>
              </a:ext>
            </a:extLst>
          </p:cNvPr>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13062745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38943"/>
          </a:xfrm>
        </p:spPr>
        <p:txBody>
          <a:bodyPr/>
          <a:lstStyle/>
          <a:p>
            <a:r>
              <a:rPr lang="en-US" dirty="0"/>
              <a:t>Scheduled Telecons</a:t>
            </a:r>
          </a:p>
        </p:txBody>
      </p:sp>
      <p:sp>
        <p:nvSpPr>
          <p:cNvPr id="3" name="Content Placeholder 2"/>
          <p:cNvSpPr>
            <a:spLocks noGrp="1"/>
          </p:cNvSpPr>
          <p:nvPr>
            <p:ph idx="1"/>
          </p:nvPr>
        </p:nvSpPr>
        <p:spPr>
          <a:xfrm>
            <a:off x="914400" y="1204121"/>
            <a:ext cx="11014247" cy="2872952"/>
          </a:xfrm>
        </p:spPr>
        <p:txBody>
          <a:bodyPr/>
          <a:lstStyle/>
          <a:p>
            <a:pPr>
              <a:buFont typeface="Arial" panose="020B0604020202020204" pitchFamily="34" charset="0"/>
              <a:buChar char="•"/>
            </a:pPr>
            <a:r>
              <a:rPr lang="en-US" altLang="en-US" sz="2000" b="0" dirty="0"/>
              <a:t>Sep. 10 		(Thu.),  	12:00 ET – 13:30 ET</a:t>
            </a:r>
          </a:p>
          <a:p>
            <a:pPr>
              <a:buFont typeface="Arial" panose="020B0604020202020204" pitchFamily="34" charset="0"/>
              <a:buChar char="•"/>
            </a:pPr>
            <a:r>
              <a:rPr lang="en-US" altLang="en-US" sz="2000" b="0" dirty="0"/>
              <a:t>Sep. 15		(Tue.), 	13:30 ET – 15:30 ET – IEEE 802 electronic meeting week</a:t>
            </a:r>
          </a:p>
          <a:p>
            <a:pPr>
              <a:buFont typeface="Arial" panose="020B0604020202020204" pitchFamily="34" charset="0"/>
              <a:buChar char="•"/>
            </a:pPr>
            <a:r>
              <a:rPr lang="en-US" altLang="en-US" sz="2000" b="0" dirty="0"/>
              <a:t>Sep. 16  		(Wed.), 	13:30 ET – 15:30 ET – IEEE 802 electronic meeting week</a:t>
            </a:r>
          </a:p>
          <a:p>
            <a:pPr>
              <a:buFont typeface="Arial" panose="020B0604020202020204" pitchFamily="34" charset="0"/>
              <a:buChar char="•"/>
            </a:pPr>
            <a:r>
              <a:rPr lang="en-US" altLang="en-US" sz="2000" b="0" dirty="0"/>
              <a:t>Sep. 17 		(Thu.),  	13:30 ET – 15:30 ET – IEEE 802 electronic meeting week</a:t>
            </a:r>
          </a:p>
          <a:p>
            <a:pPr>
              <a:buFont typeface="Arial" panose="020B0604020202020204" pitchFamily="34" charset="0"/>
              <a:buChar char="•"/>
            </a:pPr>
            <a:r>
              <a:rPr lang="en-US" altLang="en-US" sz="2000" b="0" dirty="0"/>
              <a:t>Sep. 23  		(Wed.),  13:00 ET – 14:30 ET</a:t>
            </a:r>
          </a:p>
          <a:p>
            <a:pPr>
              <a:buFont typeface="Arial" panose="020B0604020202020204" pitchFamily="34" charset="0"/>
              <a:buChar char="•"/>
            </a:pPr>
            <a:r>
              <a:rPr lang="en-US" altLang="en-US" sz="2000" b="0" dirty="0"/>
              <a:t>Sep. 24 		(Thu.),  	10:00 ET – 12:00 ET extended (joint </a:t>
            </a:r>
            <a:r>
              <a:rPr lang="en-US" altLang="en-US" sz="2000" b="0" dirty="0" err="1"/>
              <a:t>TGaz</a:t>
            </a:r>
            <a:r>
              <a:rPr lang="en-US" altLang="en-US" sz="2000" b="0" dirty="0"/>
              <a:t> plenary/technical)</a:t>
            </a: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96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379784653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9290843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166882457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Sep. 9</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 min).</a:t>
            </a:r>
          </a:p>
          <a:p>
            <a:pPr algn="just">
              <a:spcBef>
                <a:spcPct val="20000"/>
              </a:spcBef>
              <a:buFontTx/>
              <a:buChar char="•"/>
            </a:pPr>
            <a:r>
              <a:rPr lang="en-US" sz="1600" b="0" dirty="0"/>
              <a:t>Review submissions:</a:t>
            </a:r>
          </a:p>
          <a:p>
            <a:pPr marL="671513" lvl="1" indent="-271463" algn="just">
              <a:spcBef>
                <a:spcPct val="20000"/>
              </a:spcBef>
              <a:buFontTx/>
              <a:buChar char="•"/>
            </a:pPr>
            <a:r>
              <a:rPr lang="en-US" sz="1600" dirty="0"/>
              <a:t>11-20-1245		Tx Power control for Non-TB Ranging (Christian Berger) – 35min</a:t>
            </a:r>
          </a:p>
          <a:p>
            <a:pPr marL="671513" lvl="1" indent="-271463" algn="just">
              <a:spcBef>
                <a:spcPct val="20000"/>
              </a:spcBef>
              <a:buFontTx/>
              <a:buChar char="•"/>
            </a:pPr>
            <a:r>
              <a:rPr lang="en-US" sz="1600" dirty="0"/>
              <a:t>11-20-1225		LB249 CRS </a:t>
            </a:r>
            <a:r>
              <a:rPr lang="en-US" sz="1600" dirty="0" err="1"/>
              <a:t>nb</a:t>
            </a:r>
            <a:r>
              <a:rPr lang="en-US" sz="1600" dirty="0"/>
              <a:t> 0820 (Nehru Bhandaru) – 30 min</a:t>
            </a:r>
          </a:p>
          <a:p>
            <a:pPr marL="671513" lvl="1" indent="-271463" algn="just">
              <a:spcBef>
                <a:spcPct val="20000"/>
              </a:spcBef>
              <a:buFontTx/>
              <a:buChar char="•"/>
            </a:pPr>
            <a:r>
              <a:rPr lang="en-US" sz="1600" dirty="0"/>
              <a:t>11-20-1020 		Some LB 249 Passive TB Ranging CR (Erik Lindskog) (as time permits)</a:t>
            </a:r>
          </a:p>
          <a:p>
            <a:pPr algn="just">
              <a:spcBef>
                <a:spcPct val="20000"/>
              </a:spcBef>
              <a:buFontTx/>
              <a:buChar char="•"/>
            </a:pPr>
            <a:r>
              <a:rPr lang="en-US" sz="1800" b="0" dirty="0"/>
              <a:t>Review submission pipeline. </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2020</a:t>
            </a:r>
            <a:endParaRPr lang="en-GB" dirty="0"/>
          </a:p>
        </p:txBody>
      </p:sp>
    </p:spTree>
    <p:extLst>
      <p:ext uri="{BB962C8B-B14F-4D97-AF65-F5344CB8AC3E}">
        <p14:creationId xmlns:p14="http://schemas.microsoft.com/office/powerpoint/2010/main" val="2674455813"/>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75010</TotalTime>
  <Words>8743</Words>
  <Application>Microsoft Office PowerPoint</Application>
  <PresentationFormat>Widescreen</PresentationFormat>
  <Paragraphs>1164</Paragraphs>
  <Slides>115</Slides>
  <Notes>19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115</vt:i4>
      </vt:variant>
    </vt:vector>
  </HeadingPairs>
  <TitlesOfParts>
    <vt:vector size="122" baseType="lpstr">
      <vt:lpstr>Arial</vt:lpstr>
      <vt:lpstr>Calibri</vt:lpstr>
      <vt:lpstr>Monotype Sorts</vt:lpstr>
      <vt:lpstr>Montserrat</vt:lpstr>
      <vt:lpstr>Times New Roman</vt:lpstr>
      <vt:lpstr>Office Theme</vt:lpstr>
      <vt:lpstr>Document</vt:lpstr>
      <vt:lpstr>TGaz Next Generation Positioning  July – Sep. Meetings Agenda</vt:lpstr>
      <vt:lpstr>IEEE 802.11 Task Group AZ Next Generation Positioning </vt:lpstr>
      <vt:lpstr>Abstract</vt:lpstr>
      <vt:lpstr>Logistics</vt:lpstr>
      <vt:lpstr>Patent Policy</vt:lpstr>
      <vt:lpstr>Instructions for the WG Chair</vt:lpstr>
      <vt:lpstr>Participants have a duty to inform the IEEE</vt:lpstr>
      <vt:lpstr>Ways to inform IEEE</vt:lpstr>
      <vt:lpstr>Other guidelines for IEEE WG meetings</vt:lpstr>
      <vt:lpstr>Patent-related information</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lpstr>IEEE 802 Ground Rules</vt:lpstr>
      <vt:lpstr>IEEE 802 Rules Documents </vt:lpstr>
      <vt:lpstr>Meeting Decorum</vt:lpstr>
      <vt:lpstr>July IEEE  Week Agenda</vt:lpstr>
      <vt:lpstr>Submission 11-20-0698</vt:lpstr>
      <vt:lpstr>Submission pipeline</vt:lpstr>
      <vt:lpstr>Scheduled Telecons</vt:lpstr>
      <vt:lpstr>Scheduled Telecons</vt:lpstr>
      <vt:lpstr>Comment Resolution status</vt:lpstr>
      <vt:lpstr>AOB?</vt:lpstr>
      <vt:lpstr>Adjourn</vt:lpstr>
      <vt:lpstr>July 22nd Telecon</vt:lpstr>
      <vt:lpstr>Submission 11-20-963</vt:lpstr>
      <vt:lpstr>Submission pipeline</vt:lpstr>
      <vt:lpstr>Scheduled Telecons</vt:lpstr>
      <vt:lpstr>Scheduled Telecons</vt:lpstr>
      <vt:lpstr>AOB?</vt:lpstr>
      <vt:lpstr>Adjourn</vt:lpstr>
      <vt:lpstr>July 29th Telecon</vt:lpstr>
      <vt:lpstr>Submission 11-20-1106</vt:lpstr>
      <vt:lpstr>Submission 11-20-1143</vt:lpstr>
      <vt:lpstr>Submission pipeline</vt:lpstr>
      <vt:lpstr>Scheduled Telecons</vt:lpstr>
      <vt:lpstr>Scheduled Telecons</vt:lpstr>
      <vt:lpstr>AOB?</vt:lpstr>
      <vt:lpstr>Adjourn</vt:lpstr>
      <vt:lpstr>Teleconference Agenda July 30</vt:lpstr>
      <vt:lpstr>Review submissions</vt:lpstr>
      <vt:lpstr>AOB?</vt:lpstr>
      <vt:lpstr>Adjourn</vt:lpstr>
      <vt:lpstr>Aug. 5th Telecon</vt:lpstr>
      <vt:lpstr>Submission 11-20-1143</vt:lpstr>
      <vt:lpstr>Submission pipeline</vt:lpstr>
      <vt:lpstr>Scheduled Telecons</vt:lpstr>
      <vt:lpstr>Scheduled Telecons</vt:lpstr>
      <vt:lpstr>AOB?</vt:lpstr>
      <vt:lpstr>Adjourn</vt:lpstr>
      <vt:lpstr>Aug. 19th Telecon Agenda</vt:lpstr>
      <vt:lpstr>Submission 11-20-1186</vt:lpstr>
      <vt:lpstr>Submission 11-20-1189</vt:lpstr>
      <vt:lpstr>Submission pipeline</vt:lpstr>
      <vt:lpstr>Scheduled Telecons</vt:lpstr>
      <vt:lpstr>AOB?</vt:lpstr>
      <vt:lpstr>Adjourn</vt:lpstr>
      <vt:lpstr>Aug. 26th Telecon Agenda</vt:lpstr>
      <vt:lpstr>Submission 11-20-1257</vt:lpstr>
      <vt:lpstr>Submission 11-20-1143</vt:lpstr>
      <vt:lpstr>Submission pipeline</vt:lpstr>
      <vt:lpstr>Scheduled Telecons</vt:lpstr>
      <vt:lpstr>AOB?</vt:lpstr>
      <vt:lpstr>Adjourn</vt:lpstr>
      <vt:lpstr>Teleconference Agenda Aug. 27</vt:lpstr>
      <vt:lpstr>Review submissions</vt:lpstr>
      <vt:lpstr>Submission 11-20-1196</vt:lpstr>
      <vt:lpstr>Submission 11-20-1208</vt:lpstr>
      <vt:lpstr>Submission pipeline</vt:lpstr>
      <vt:lpstr>Scheduled Telecons</vt:lpstr>
      <vt:lpstr>AOB?</vt:lpstr>
      <vt:lpstr>Adjourn</vt:lpstr>
      <vt:lpstr>Teleconference Agenda Sep. 2nd </vt:lpstr>
      <vt:lpstr>Review submissions</vt:lpstr>
      <vt:lpstr>Submission 11-20-1219</vt:lpstr>
      <vt:lpstr>Submission pipeline</vt:lpstr>
      <vt:lpstr>Scheduled Telecons</vt:lpstr>
      <vt:lpstr>AOB?</vt:lpstr>
      <vt:lpstr>Adjourn</vt:lpstr>
      <vt:lpstr>Teleconference Agenda Sep. 3rd</vt:lpstr>
      <vt:lpstr>Review submissions</vt:lpstr>
      <vt:lpstr>Submission 11-20-1219</vt:lpstr>
      <vt:lpstr>Submission pipeline</vt:lpstr>
      <vt:lpstr>Scheduled Telecons</vt:lpstr>
      <vt:lpstr>AOB?</vt:lpstr>
      <vt:lpstr>Adjourn</vt:lpstr>
      <vt:lpstr>Teleconference Agenda Sep. 8th</vt:lpstr>
      <vt:lpstr>Review submissions</vt:lpstr>
      <vt:lpstr>Submission 11-20-1245</vt:lpstr>
      <vt:lpstr>Submission pipeline</vt:lpstr>
      <vt:lpstr>Scheduled Telecons</vt:lpstr>
      <vt:lpstr>AOB?</vt:lpstr>
      <vt:lpstr>Adjourn</vt:lpstr>
      <vt:lpstr>Teleconference Agenda Sep. 9th</vt:lpstr>
      <vt:lpstr>Review submissions</vt:lpstr>
      <vt:lpstr>Submission 11-20-xxx</vt:lpstr>
      <vt:lpstr>Submission pipeline</vt:lpstr>
      <vt:lpstr>Scheduled Telecons</vt:lpstr>
      <vt:lpstr>AOB?</vt:lpstr>
      <vt:lpstr>Adjourn</vt:lpstr>
      <vt:lpstr>Backup</vt:lpstr>
      <vt:lpstr>Motion to adopt text</vt:lpstr>
      <vt:lpstr>Approval of previous meeting minutes</vt:lpstr>
      <vt:lpstr>Approval of previous meeting minutes</vt:lpstr>
      <vt:lpstr>Approval of previous meeting minutes</vt:lpstr>
      <vt:lpstr>Approval of previous meeting minutes</vt:lpstr>
      <vt:lpstr>Comment Resolution from Ad Hoc and Telecon</vt:lpstr>
      <vt:lpstr>802.11 Template Instructions 2/4</vt:lpstr>
      <vt:lpstr>802.11 Template Instructions 3/4</vt:lpstr>
      <vt:lpstr>802.11 Template Instructions 4/4 Recommendations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Segev, Jonathan</dc:creator>
  <cp:keywords>CTPClassification=CTP_NT</cp:keywords>
  <cp:lastModifiedBy>Segev, Jonathan</cp:lastModifiedBy>
  <cp:revision>519</cp:revision>
  <cp:lastPrinted>1601-01-01T00:00:00Z</cp:lastPrinted>
  <dcterms:created xsi:type="dcterms:W3CDTF">2018-08-06T10:28:59Z</dcterms:created>
  <dcterms:modified xsi:type="dcterms:W3CDTF">2020-09-10T04:12:23Z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e0fefc8e-efe4-41e0-baf1-140a4ea19220</vt:lpwstr>
  </property>
  <property fmtid="{D5CDD505-2E9C-101B-9397-08002B2CF9AE}" pid="3" name="CTP_TimeStamp">
    <vt:lpwstr>2020-08-21 00:51:45Z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