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256" r:id="rId2"/>
    <p:sldId id="257" r:id="rId3"/>
    <p:sldId id="262" r:id="rId4"/>
    <p:sldId id="265" r:id="rId5"/>
    <p:sldId id="266" r:id="rId6"/>
    <p:sldId id="267" r:id="rId7"/>
    <p:sldId id="268" r:id="rId8"/>
    <p:sldId id="269" r:id="rId9"/>
    <p:sldId id="275" r:id="rId10"/>
    <p:sldId id="277" r:id="rId11"/>
    <p:sldId id="270" r:id="rId12"/>
    <p:sldId id="271" r:id="rId13"/>
    <p:sldId id="273" r:id="rId14"/>
    <p:sldId id="278" r:id="rId15"/>
    <p:sldId id="264" r:id="rId16"/>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87" d="100"/>
          <a:sy n="87" d="100"/>
        </p:scale>
        <p:origin x="298" y="67"/>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802.11-19/1413r0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2019</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Nikola Serafimovski,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802.11-19/1413r0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2019</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Nikola Serafimovski,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5848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11</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3284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16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13</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7118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15</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033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568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81459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11457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8</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320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9</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188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July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July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July 2020</a:t>
            </a:r>
            <a:endParaRPr lang="en-GB"/>
          </a:p>
        </p:txBody>
      </p:sp>
      <p:sp>
        <p:nvSpPr>
          <p:cNvPr id="6" name="Footer Placeholder 5"/>
          <p:cNvSpPr>
            <a:spLocks noGrp="1"/>
          </p:cNvSpPr>
          <p:nvPr>
            <p:ph type="ftr" idx="11"/>
          </p:nvPr>
        </p:nvSpPr>
        <p:spPr/>
        <p:txBody>
          <a:bodyPr/>
          <a:lstStyle>
            <a:lvl1pPr>
              <a:defRPr/>
            </a:lvl1pPr>
          </a:lstStyle>
          <a:p>
            <a:r>
              <a:rPr lang="en-GB"/>
              <a:t>Nikola Serafimovski,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July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Nikola Serafimovski,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July 2020</a:t>
            </a:r>
            <a:endParaRPr lang="en-GB"/>
          </a:p>
        </p:txBody>
      </p:sp>
      <p:sp>
        <p:nvSpPr>
          <p:cNvPr id="4" name="Footer Placeholder 3"/>
          <p:cNvSpPr>
            <a:spLocks noGrp="1"/>
          </p:cNvSpPr>
          <p:nvPr>
            <p:ph type="ftr" idx="11"/>
          </p:nvPr>
        </p:nvSpPr>
        <p:spPr/>
        <p:txBody>
          <a:bodyPr/>
          <a:lstStyle>
            <a:lvl1pPr>
              <a:defRPr/>
            </a:lvl1pPr>
          </a:lstStyle>
          <a:p>
            <a:r>
              <a:rPr lang="en-GB"/>
              <a:t>Nikola Serafimovski,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July 2020</a:t>
            </a:r>
            <a:endParaRPr lang="en-GB"/>
          </a:p>
        </p:txBody>
      </p:sp>
      <p:sp>
        <p:nvSpPr>
          <p:cNvPr id="3" name="Footer Placeholder 2"/>
          <p:cNvSpPr>
            <a:spLocks noGrp="1"/>
          </p:cNvSpPr>
          <p:nvPr>
            <p:ph type="ftr" idx="11"/>
          </p:nvPr>
        </p:nvSpPr>
        <p:spPr/>
        <p:txBody>
          <a:bodyPr/>
          <a:lstStyle>
            <a:lvl1pPr>
              <a:defRPr/>
            </a:lvl1pPr>
          </a:lstStyle>
          <a:p>
            <a:r>
              <a:rPr lang="en-GB"/>
              <a:t>Nikola Serafimovski,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July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July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802.11-20/0957r1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20/11-20-1037-00-00bb-experimental-results-for-tgbb-centre-freq-discussion.ppt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andards.ieee.org/about/sasb/patcom/material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ieee802.org/devdocs.shtml" TargetMode="External"/><Relationship Id="rId4" Type="http://schemas.openxmlformats.org/officeDocument/2006/relationships/hyperlink" Target="https://standards.ieee.org/develop/policies/bylaws/sb_bylaws.pdf%20section%205.2.1.3"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Light Communications Task Group (</a:t>
            </a:r>
            <a:r>
              <a:rPr lang="en-US" altLang="en-US" dirty="0" err="1"/>
              <a:t>TGbb</a:t>
            </a:r>
            <a:r>
              <a:rPr lang="en-US" altLang="en-US" dirty="0"/>
              <a:t>) </a:t>
            </a:r>
            <a:br>
              <a:rPr lang="en-US" altLang="en-US" dirty="0"/>
            </a:br>
            <a:r>
              <a:rPr lang="en-US" altLang="en-US" dirty="0"/>
              <a:t>13 July 2020 Teleconference Agenda</a:t>
            </a:r>
            <a:endParaRPr lang="en-GB" dirty="0"/>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2020-06-26</a:t>
            </a:r>
          </a:p>
        </p:txBody>
      </p:sp>
      <p:sp>
        <p:nvSpPr>
          <p:cNvPr id="6" name="Date Placeholder 3"/>
          <p:cNvSpPr>
            <a:spLocks noGrp="1"/>
          </p:cNvSpPr>
          <p:nvPr>
            <p:ph type="dt" idx="10"/>
          </p:nvPr>
        </p:nvSpPr>
        <p:spPr/>
        <p:txBody>
          <a:bodyPr/>
          <a:lstStyle/>
          <a:p>
            <a:r>
              <a:rPr lang="en-US"/>
              <a:t>July 2020</a:t>
            </a:r>
            <a:endParaRPr lang="en-GB" dirty="0"/>
          </a:p>
        </p:txBody>
      </p:sp>
      <p:sp>
        <p:nvSpPr>
          <p:cNvPr id="7" name="Footer Placeholder 4"/>
          <p:cNvSpPr>
            <a:spLocks noGrp="1"/>
          </p:cNvSpPr>
          <p:nvPr>
            <p:ph type="ftr" idx="11"/>
          </p:nvPr>
        </p:nvSpPr>
        <p:spPr/>
        <p:txBody>
          <a:bodyPr/>
          <a:lstStyle/>
          <a:p>
            <a:r>
              <a:rPr lang="en-GB"/>
              <a:t>Nikola Serafimovski, pureLiFi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4405990"/>
              </p:ext>
            </p:extLst>
          </p:nvPr>
        </p:nvGraphicFramePr>
        <p:xfrm>
          <a:off x="992188" y="3482305"/>
          <a:ext cx="10161587" cy="2466975"/>
        </p:xfrm>
        <a:graphic>
          <a:graphicData uri="http://schemas.openxmlformats.org/presentationml/2006/ole">
            <mc:AlternateContent xmlns:mc="http://schemas.openxmlformats.org/markup-compatibility/2006">
              <mc:Choice xmlns:v="urn:schemas-microsoft-com:vml" Requires="v">
                <p:oleObj spid="_x0000_s3112" name="Document" r:id="rId4" imgW="10440870" imgH="2539535" progId="Word.Document.8">
                  <p:embed/>
                </p:oleObj>
              </mc:Choice>
              <mc:Fallback>
                <p:oleObj name="Document" r:id="rId4" imgW="10440870" imgH="2539535" progId="Word.Document.8">
                  <p:embed/>
                  <p:pic>
                    <p:nvPicPr>
                      <p:cNvPr id="0" name="Picture 3"/>
                      <p:cNvPicPr>
                        <a:picLocks noChangeAspect="1" noChangeArrowheads="1"/>
                      </p:cNvPicPr>
                      <p:nvPr/>
                    </p:nvPicPr>
                    <p:blipFill>
                      <a:blip r:embed="rId5"/>
                      <a:srcRect/>
                      <a:stretch>
                        <a:fillRect/>
                      </a:stretch>
                    </p:blipFill>
                    <p:spPr bwMode="auto">
                      <a:xfrm>
                        <a:off x="992188" y="3482305"/>
                        <a:ext cx="10161587" cy="2466975"/>
                      </a:xfrm>
                      <a:prstGeom prst="rect">
                        <a:avLst/>
                      </a:prstGeom>
                      <a:noFill/>
                    </p:spPr>
                  </p:pic>
                </p:oleObj>
              </mc:Fallback>
            </mc:AlternateContent>
          </a:graphicData>
        </a:graphic>
      </p:graphicFrame>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1" y="1556792"/>
            <a:ext cx="12072664" cy="4257229"/>
          </a:xfrm>
        </p:spPr>
        <p:txBody>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700" dirty="0"/>
              <a:t>IEEE SA Copyright Policy, see </a:t>
            </a:r>
            <a:br>
              <a:rPr lang="en-US" sz="1700" dirty="0"/>
            </a:br>
            <a:r>
              <a:rPr lang="en-US" sz="1700" dirty="0"/>
              <a:t>	Clause 7 of the IEEE SA Standards Board Bylaws</a:t>
            </a:r>
            <a:br>
              <a:rPr lang="en-US" sz="1700" dirty="0"/>
            </a:br>
            <a:r>
              <a:rPr lang="en-US" sz="1700" dirty="0"/>
              <a:t> 	</a:t>
            </a:r>
            <a:r>
              <a:rPr lang="en-US" sz="1400" dirty="0">
                <a:hlinkClick r:id="rId3"/>
              </a:rPr>
              <a:t>https://standards.ieee.org/about/policies/bylaws/sect6-7.html#7</a:t>
            </a:r>
            <a:br>
              <a:rPr lang="en-US" sz="1400" dirty="0"/>
            </a:br>
            <a:r>
              <a:rPr lang="en-US" sz="1700" dirty="0"/>
              <a:t>	Clause 6.1 of the IEEE SA Standards Board Operations Manual</a:t>
            </a:r>
            <a:br>
              <a:rPr lang="en-US" sz="1700" dirty="0"/>
            </a:br>
            <a:r>
              <a:rPr lang="en-US" sz="1700" dirty="0"/>
              <a:t>	</a:t>
            </a:r>
            <a:r>
              <a:rPr lang="en-US" sz="1400" dirty="0">
                <a:hlinkClick r:id="rId4"/>
              </a:rPr>
              <a:t>https://standards.ieee.org/about/policies/opman/sect6.html</a:t>
            </a:r>
            <a:endParaRPr lang="en-US" sz="1400" dirty="0"/>
          </a:p>
          <a:p>
            <a:pPr marL="1200150" lvl="2" indent="-285750">
              <a:buSzPct val="150000"/>
              <a:buFont typeface="Arial" panose="020B0604020202020204" pitchFamily="34" charset="0"/>
              <a:buChar char="•"/>
            </a:pPr>
            <a:r>
              <a:rPr lang="en-US" dirty="0"/>
              <a:t>IEEE SA Copyright Permission </a:t>
            </a:r>
            <a:br>
              <a:rPr lang="en-US" dirty="0"/>
            </a:br>
            <a:r>
              <a:rPr lang="en-US" dirty="0"/>
              <a:t>	</a:t>
            </a:r>
            <a:r>
              <a:rPr lang="en-US" sz="1400" dirty="0">
                <a:hlinkClick r:id="rId5"/>
              </a:rPr>
              <a:t>https://standards.ieee.org/content/dam/ieee-standards/standards/web/documents/other/permissionltrs.zip</a:t>
            </a:r>
            <a:br>
              <a:rPr lang="en-US" sz="1400" dirty="0"/>
            </a:br>
            <a:endParaRPr lang="en-US" sz="1400" dirty="0"/>
          </a:p>
          <a:p>
            <a:pPr marL="1200150" lvl="2" indent="-285750">
              <a:buSzPct val="150000"/>
              <a:buFont typeface="Arial" panose="020B0604020202020204" pitchFamily="34" charset="0"/>
              <a:buChar char="•"/>
            </a:pPr>
            <a:r>
              <a:rPr lang="en-US" dirty="0"/>
              <a:t>IEEE SA Copyright FAQs </a:t>
            </a:r>
            <a:br>
              <a:rPr lang="en-US" dirty="0"/>
            </a:br>
            <a:r>
              <a:rPr lang="en-US" dirty="0"/>
              <a:t>	</a:t>
            </a:r>
            <a:r>
              <a:rPr lang="en-US" sz="1400" dirty="0">
                <a:hlinkClick r:id="rId6"/>
              </a:rPr>
              <a:t>http://standards.ieee.org/faqs/copyrights.html/</a:t>
            </a:r>
            <a:endParaRPr lang="en-US" sz="1400" dirty="0"/>
          </a:p>
          <a:p>
            <a:pPr marL="1200150" lvl="2" indent="-285750">
              <a:buSzPct val="150000"/>
              <a:buFont typeface="Arial" panose="020B0604020202020204" pitchFamily="34" charset="0"/>
              <a:buChar char="•"/>
            </a:pPr>
            <a:r>
              <a:rPr lang="en-US" dirty="0"/>
              <a:t>IEEE SA Best Practices for IEEE Standards Development </a:t>
            </a:r>
          </a:p>
          <a:p>
            <a:pPr lvl="3">
              <a:buSzPct val="150000"/>
            </a:pPr>
            <a:r>
              <a:rPr lang="en-US" sz="1400" dirty="0">
                <a:hlinkClick r:id="rId7"/>
              </a:rPr>
              <a:t>http://standards.ieee.org/develop/policies/best_practices_for_ieee_standards_development_051215.pdf</a:t>
            </a:r>
            <a:br>
              <a:rPr lang="en-US" sz="1400" dirty="0"/>
            </a:br>
            <a:endParaRPr lang="en-US" sz="1400" dirty="0"/>
          </a:p>
          <a:p>
            <a:pPr marL="1200150" lvl="2" indent="-285750">
              <a:buSzPct val="150000"/>
              <a:buFont typeface="Arial" panose="020B0604020202020204" pitchFamily="34" charset="0"/>
              <a:buChar char="•"/>
            </a:pPr>
            <a:r>
              <a:rPr lang="en-US" dirty="0"/>
              <a:t>Distribution of Draft Standards (see 6.1.3 of the SASB Operations Manual)</a:t>
            </a:r>
          </a:p>
          <a:p>
            <a:pPr lvl="3">
              <a:buSzPct val="150000"/>
            </a:pPr>
            <a:r>
              <a:rPr lang="en-US" sz="1400" dirty="0">
                <a:hlinkClick r:id="rId4"/>
              </a:rPr>
              <a:t>https://standards.ieee.org/about/policies/opman/sect6.html</a:t>
            </a:r>
            <a:endParaRPr lang="en-US" sz="1400" dirty="0"/>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32053942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(1)</a:t>
            </a:r>
          </a:p>
        </p:txBody>
      </p:sp>
      <p:sp>
        <p:nvSpPr>
          <p:cNvPr id="3" name="Content Placeholder 2"/>
          <p:cNvSpPr>
            <a:spLocks noGrp="1"/>
          </p:cNvSpPr>
          <p:nvPr>
            <p:ph idx="1"/>
          </p:nvPr>
        </p:nvSpPr>
        <p:spPr>
          <a:xfrm>
            <a:off x="914401" y="1700808"/>
            <a:ext cx="10361084" cy="4113213"/>
          </a:xfrm>
        </p:spPr>
        <p:txBody>
          <a:bodyPr/>
          <a:lstStyle/>
          <a:p>
            <a:pPr>
              <a:spcBef>
                <a:spcPts val="1800"/>
              </a:spcBef>
            </a:pPr>
            <a:r>
              <a:rPr lang="en-US" altLang="en-US" dirty="0"/>
              <a:t>Documentation</a:t>
            </a:r>
          </a:p>
          <a:p>
            <a:pPr lvl="1"/>
            <a:r>
              <a:rPr lang="en-US" altLang="en-US" dirty="0">
                <a:hlinkClick r:id="rId3"/>
              </a:rPr>
              <a:t>http://mentor.ieee.org</a:t>
            </a:r>
            <a:endParaRPr lang="en-US" altLang="en-US" dirty="0"/>
          </a:p>
          <a:p>
            <a:pPr lvl="1"/>
            <a:r>
              <a:rPr lang="en-US" altLang="en-US" dirty="0"/>
              <a:t>Use “</a:t>
            </a:r>
            <a:r>
              <a:rPr lang="en-US" altLang="en-US" dirty="0" err="1"/>
              <a:t>TGbb</a:t>
            </a:r>
            <a:r>
              <a:rPr lang="en-US" altLang="en-US" dirty="0"/>
              <a:t>”</a:t>
            </a:r>
            <a:r>
              <a:rPr lang="en-US" altLang="ja-JP" dirty="0"/>
              <a:t> for submission</a:t>
            </a:r>
          </a:p>
          <a:p>
            <a:pPr lvl="1"/>
            <a:r>
              <a:rPr lang="en-US" altLang="en-US" dirty="0"/>
              <a:t>If you plan to make a submission be sure it does not contain company logos or advertising</a:t>
            </a:r>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11</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1593116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(2)</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graphicFrame>
        <p:nvGraphicFramePr>
          <p:cNvPr id="9" name="Table 8">
            <a:extLst>
              <a:ext uri="{FF2B5EF4-FFF2-40B4-BE49-F238E27FC236}">
                <a16:creationId xmlns:a16="http://schemas.microsoft.com/office/drawing/2014/main" id="{E9CEDF24-4D11-45CC-B04F-CA7D8A4DA60E}"/>
              </a:ext>
            </a:extLst>
          </p:cNvPr>
          <p:cNvGraphicFramePr>
            <a:graphicFrameLocks noGrp="1"/>
          </p:cNvGraphicFramePr>
          <p:nvPr>
            <p:extLst>
              <p:ext uri="{D42A27DB-BD31-4B8C-83A1-F6EECF244321}">
                <p14:modId xmlns:p14="http://schemas.microsoft.com/office/powerpoint/2010/main" val="2669469487"/>
              </p:ext>
            </p:extLst>
          </p:nvPr>
        </p:nvGraphicFramePr>
        <p:xfrm>
          <a:off x="1945218" y="2204864"/>
          <a:ext cx="7696200" cy="1989328"/>
        </p:xfrm>
        <a:graphic>
          <a:graphicData uri="http://schemas.openxmlformats.org/drawingml/2006/table">
            <a:tbl>
              <a:tblPr firstRow="1" bandRow="1">
                <a:tableStyleId>{21E4AEA4-8DFA-4A89-87EB-49C32662AFE0}</a:tableStyleId>
              </a:tblPr>
              <a:tblGrid>
                <a:gridCol w="4267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587">
                <a:tc>
                  <a:txBody>
                    <a:bodyPr/>
                    <a:lstStyle/>
                    <a:p>
                      <a:r>
                        <a:rPr lang="en-US" sz="1500" dirty="0"/>
                        <a:t>Position(s)</a:t>
                      </a:r>
                    </a:p>
                  </a:txBody>
                  <a:tcPr marT="45689" marB="45689"/>
                </a:tc>
                <a:tc>
                  <a:txBody>
                    <a:bodyPr/>
                    <a:lstStyle/>
                    <a:p>
                      <a:r>
                        <a:rPr lang="en-US" sz="1500" dirty="0"/>
                        <a:t>Officer(s)</a:t>
                      </a:r>
                    </a:p>
                  </a:txBody>
                  <a:tcPr marT="45689" marB="45689"/>
                </a:tc>
                <a:extLst>
                  <a:ext uri="{0D108BD9-81ED-4DB2-BD59-A6C34878D82A}">
                    <a16:rowId xmlns:a16="http://schemas.microsoft.com/office/drawing/2014/main" val="10000"/>
                  </a:ext>
                </a:extLst>
              </a:tr>
              <a:tr h="349788">
                <a:tc>
                  <a:txBody>
                    <a:bodyPr/>
                    <a:lstStyle/>
                    <a:p>
                      <a:r>
                        <a:rPr lang="en-US" sz="1500" dirty="0"/>
                        <a:t>Chair</a:t>
                      </a:r>
                    </a:p>
                  </a:txBody>
                  <a:tcPr marT="45689" marB="45689"/>
                </a:tc>
                <a:tc>
                  <a:txBody>
                    <a:bodyPr/>
                    <a:lstStyle/>
                    <a:p>
                      <a:r>
                        <a:rPr lang="en-US" sz="1500" b="0" dirty="0"/>
                        <a:t>Nikola Serafimovski</a:t>
                      </a:r>
                    </a:p>
                  </a:txBody>
                  <a:tcPr marT="45689" marB="45689"/>
                </a:tc>
                <a:extLst>
                  <a:ext uri="{0D108BD9-81ED-4DB2-BD59-A6C34878D82A}">
                    <a16:rowId xmlns:a16="http://schemas.microsoft.com/office/drawing/2014/main" val="10001"/>
                  </a:ext>
                </a:extLst>
              </a:tr>
              <a:tr h="349788">
                <a:tc>
                  <a:txBody>
                    <a:bodyPr/>
                    <a:lstStyle/>
                    <a:p>
                      <a:r>
                        <a:rPr lang="en-US" sz="1500" b="0" dirty="0"/>
                        <a:t>Vice Chair</a:t>
                      </a:r>
                    </a:p>
                  </a:txBody>
                  <a:tcPr marT="45689" marB="45689"/>
                </a:tc>
                <a:tc>
                  <a:txBody>
                    <a:bodyPr/>
                    <a:lstStyle/>
                    <a:p>
                      <a:r>
                        <a:rPr lang="en-US" sz="1500" dirty="0"/>
                        <a:t>Tuncer Baykas</a:t>
                      </a:r>
                    </a:p>
                  </a:txBody>
                  <a:tcPr marT="45689" marB="45689"/>
                </a:tc>
                <a:extLst>
                  <a:ext uri="{0D108BD9-81ED-4DB2-BD59-A6C34878D82A}">
                    <a16:rowId xmlns:a16="http://schemas.microsoft.com/office/drawing/2014/main" val="2365383430"/>
                  </a:ext>
                </a:extLst>
              </a:tr>
              <a:tr h="370587">
                <a:tc>
                  <a:txBody>
                    <a:bodyPr/>
                    <a:lstStyle/>
                    <a:p>
                      <a:r>
                        <a:rPr lang="en-US" sz="1500" dirty="0"/>
                        <a:t>Technical Editor</a:t>
                      </a:r>
                    </a:p>
                  </a:txBody>
                  <a:tcPr marT="45689" marB="45689"/>
                </a:tc>
                <a:tc>
                  <a:txBody>
                    <a:bodyPr/>
                    <a:lstStyle/>
                    <a:p>
                      <a:r>
                        <a:rPr lang="en-US" sz="1500" dirty="0"/>
                        <a:t>Volker Jungnickel (PHY), </a:t>
                      </a:r>
                      <a:br>
                        <a:rPr lang="en-US" sz="1500" dirty="0"/>
                      </a:br>
                      <a:r>
                        <a:rPr lang="en-US" sz="1500" dirty="0"/>
                        <a:t>Harry </a:t>
                      </a:r>
                      <a:r>
                        <a:rPr lang="en-US" sz="1500" dirty="0" err="1"/>
                        <a:t>Bims</a:t>
                      </a:r>
                      <a:r>
                        <a:rPr lang="en-US" sz="1500" dirty="0"/>
                        <a:t> (MAC)</a:t>
                      </a:r>
                    </a:p>
                  </a:txBody>
                  <a:tcPr marT="45689" marB="45689"/>
                </a:tc>
                <a:extLst>
                  <a:ext uri="{0D108BD9-81ED-4DB2-BD59-A6C34878D82A}">
                    <a16:rowId xmlns:a16="http://schemas.microsoft.com/office/drawing/2014/main" val="3104919123"/>
                  </a:ext>
                </a:extLst>
              </a:tr>
              <a:tr h="370587">
                <a:tc>
                  <a:txBody>
                    <a:bodyPr/>
                    <a:lstStyle/>
                    <a:p>
                      <a:r>
                        <a:rPr lang="en-US" sz="1500" dirty="0"/>
                        <a:t>Secretary</a:t>
                      </a:r>
                    </a:p>
                  </a:txBody>
                  <a:tcPr marT="45689" marB="45689"/>
                </a:tc>
                <a:tc>
                  <a:txBody>
                    <a:bodyPr/>
                    <a:lstStyle/>
                    <a:p>
                      <a:endParaRPr lang="en-US" sz="1500" dirty="0"/>
                    </a:p>
                  </a:txBody>
                  <a:tcPr marT="45689" marB="45689"/>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94714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017"/>
          </a:xfrm>
        </p:spPr>
        <p:txBody>
          <a:bodyPr/>
          <a:lstStyle/>
          <a:p>
            <a:r>
              <a:rPr lang="en-US" altLang="en-US" dirty="0">
                <a:solidFill>
                  <a:schemeClr val="tx2"/>
                </a:solidFill>
              </a:rPr>
              <a:t>Agenda items for the teleconference</a:t>
            </a:r>
          </a:p>
        </p:txBody>
      </p:sp>
      <p:sp>
        <p:nvSpPr>
          <p:cNvPr id="3" name="Content Placeholder 2"/>
          <p:cNvSpPr>
            <a:spLocks noGrp="1"/>
          </p:cNvSpPr>
          <p:nvPr>
            <p:ph idx="1"/>
          </p:nvPr>
        </p:nvSpPr>
        <p:spPr>
          <a:xfrm>
            <a:off x="914401" y="1267818"/>
            <a:ext cx="10361084" cy="4113213"/>
          </a:xfrm>
        </p:spPr>
        <p:txBody>
          <a:bodyPr/>
          <a:lstStyle/>
          <a:p>
            <a:pPr algn="just"/>
            <a:r>
              <a:rPr lang="en-GB" altLang="en-US" dirty="0"/>
              <a:t>Agenda Agreement </a:t>
            </a:r>
          </a:p>
          <a:p>
            <a:pPr algn="just"/>
            <a:r>
              <a:rPr lang="en-GB" altLang="en-US" dirty="0"/>
              <a:t>Submissions to be discussed</a:t>
            </a:r>
          </a:p>
          <a:p>
            <a:pPr lvl="1" algn="just"/>
            <a:r>
              <a:rPr lang="en-GB" altLang="en-US" dirty="0"/>
              <a:t>Centre freq. update</a:t>
            </a:r>
          </a:p>
          <a:p>
            <a:pPr marL="800100" lvl="1" indent="-342900" algn="just">
              <a:buFont typeface="Arial" panose="020B0604020202020204" pitchFamily="34" charset="0"/>
              <a:buChar char="•"/>
            </a:pPr>
            <a:r>
              <a:rPr lang="en-GB" altLang="en-US" dirty="0">
                <a:hlinkClick r:id="rId3"/>
              </a:rPr>
              <a:t>https://mentor.ieee.org/802.11/dcn/20/11-20-1037-00-00bb-experimental-results-for-tgbb-centre-freq-discussion.pptx</a:t>
            </a:r>
            <a:r>
              <a:rPr lang="en-GB" altLang="en-US" dirty="0"/>
              <a:t> </a:t>
            </a:r>
          </a:p>
          <a:p>
            <a:pPr lvl="1" algn="just"/>
            <a:r>
              <a:rPr lang="en-GB" altLang="en-US" dirty="0"/>
              <a:t>MAC contributions</a:t>
            </a:r>
          </a:p>
          <a:p>
            <a:pPr marL="57150" indent="0" algn="just"/>
            <a:r>
              <a:rPr lang="en-GB" altLang="en-US" dirty="0"/>
              <a:t>AOB</a:t>
            </a:r>
          </a:p>
          <a:p>
            <a:pPr lvl="1" algn="just"/>
            <a:endParaRPr lang="en-US" altLang="en-US" dirty="0"/>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138110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C5080-6252-47AE-9A82-20A4E873BEDD}"/>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257FE376-4E12-4535-825F-B0E7548B181B}"/>
              </a:ext>
            </a:extLst>
          </p:cNvPr>
          <p:cNvSpPr>
            <a:spLocks noGrp="1"/>
          </p:cNvSpPr>
          <p:nvPr>
            <p:ph type="ftr" idx="14"/>
          </p:nvPr>
        </p:nvSpPr>
        <p:spPr/>
        <p:txBody>
          <a:bodyPr/>
          <a:lstStyle/>
          <a:p>
            <a:r>
              <a:rPr lang="en-GB"/>
              <a:t>Nikola Serafimovski, pureLiFi</a:t>
            </a:r>
            <a:endParaRPr lang="en-GB" dirty="0"/>
          </a:p>
        </p:txBody>
      </p:sp>
      <p:sp>
        <p:nvSpPr>
          <p:cNvPr id="6" name="Date Placeholder 5">
            <a:extLst>
              <a:ext uri="{FF2B5EF4-FFF2-40B4-BE49-F238E27FC236}">
                <a16:creationId xmlns:a16="http://schemas.microsoft.com/office/drawing/2014/main" id="{7A1EE4A2-B7A2-4C89-9A27-9B3D1CB01123}"/>
              </a:ext>
            </a:extLst>
          </p:cNvPr>
          <p:cNvSpPr>
            <a:spLocks noGrp="1"/>
          </p:cNvSpPr>
          <p:nvPr>
            <p:ph type="dt" idx="15"/>
          </p:nvPr>
        </p:nvSpPr>
        <p:spPr/>
        <p:txBody>
          <a:bodyPr/>
          <a:lstStyle/>
          <a:p>
            <a:r>
              <a:rPr lang="en-US"/>
              <a:t>July 2020</a:t>
            </a:r>
            <a:endParaRPr lang="en-GB" dirty="0"/>
          </a:p>
        </p:txBody>
      </p:sp>
      <p:sp>
        <p:nvSpPr>
          <p:cNvPr id="7" name="Title 1">
            <a:extLst>
              <a:ext uri="{FF2B5EF4-FFF2-40B4-BE49-F238E27FC236}">
                <a16:creationId xmlns:a16="http://schemas.microsoft.com/office/drawing/2014/main" id="{EF89F126-09CC-4AC9-86E0-C90410694922}"/>
              </a:ext>
            </a:extLst>
          </p:cNvPr>
          <p:cNvSpPr>
            <a:spLocks noGrp="1"/>
          </p:cNvSpPr>
          <p:nvPr>
            <p:ph type="title"/>
          </p:nvPr>
        </p:nvSpPr>
        <p:spPr>
          <a:xfrm>
            <a:off x="914401" y="685801"/>
            <a:ext cx="10361084" cy="1065213"/>
          </a:xfrm>
        </p:spPr>
        <p:txBody>
          <a:bodyPr/>
          <a:lstStyle/>
          <a:p>
            <a:pPr algn="l">
              <a:buFontTx/>
              <a:buNone/>
            </a:pPr>
            <a:r>
              <a:rPr lang="en-GB" altLang="en-US" dirty="0"/>
              <a:t>Motion to approve the minutes between the January 2020 interim and the July 2020 Plenary meeting</a:t>
            </a:r>
            <a:endParaRPr lang="en-US" altLang="en-US" dirty="0"/>
          </a:p>
        </p:txBody>
      </p:sp>
      <p:sp>
        <p:nvSpPr>
          <p:cNvPr id="8" name="Content Placeholder 2">
            <a:extLst>
              <a:ext uri="{FF2B5EF4-FFF2-40B4-BE49-F238E27FC236}">
                <a16:creationId xmlns:a16="http://schemas.microsoft.com/office/drawing/2014/main" id="{8A10D6A6-0223-40CC-AA70-EECF4E46564F}"/>
              </a:ext>
            </a:extLst>
          </p:cNvPr>
          <p:cNvSpPr>
            <a:spLocks noGrp="1"/>
          </p:cNvSpPr>
          <p:nvPr>
            <p:ph idx="1"/>
          </p:nvPr>
        </p:nvSpPr>
        <p:spPr>
          <a:xfrm>
            <a:off x="914401" y="1700808"/>
            <a:ext cx="10361084" cy="4113213"/>
          </a:xfrm>
        </p:spPr>
        <p:txBody>
          <a:bodyPr/>
          <a:lstStyle/>
          <a:p>
            <a:r>
              <a:rPr lang="en-GB" altLang="en-US" dirty="0"/>
              <a:t>Approve the minutes between the January 2020 interim and the July 2020 Plenary meeting, specifically: </a:t>
            </a:r>
          </a:p>
          <a:p>
            <a:r>
              <a:rPr lang="en-GB" altLang="en-US" dirty="0"/>
              <a:t>	doc. 11-20/0662r0, doc. 11-20/0753r0, doc. 11-20/0910r0, where doc. 11-20/0994r0  shall also include Rob Davies (Signify), Athanasios Stavridis (Ericsson), Andreas </a:t>
            </a:r>
            <a:r>
              <a:rPr lang="en-GB" altLang="en-US" dirty="0" err="1"/>
              <a:t>Bluschke</a:t>
            </a:r>
            <a:r>
              <a:rPr lang="en-GB" altLang="en-US" dirty="0"/>
              <a:t> (Signify) as attendees. </a:t>
            </a:r>
          </a:p>
          <a:p>
            <a:endParaRPr lang="en-GB" altLang="en-US" sz="2000" dirty="0"/>
          </a:p>
          <a:p>
            <a:r>
              <a:rPr lang="en-GB" altLang="en-US" sz="2000" dirty="0"/>
              <a:t>Move: 	Harry </a:t>
            </a:r>
            <a:r>
              <a:rPr lang="en-GB" altLang="en-US" sz="2000" dirty="0" err="1"/>
              <a:t>Bims</a:t>
            </a:r>
            <a:endParaRPr lang="en-GB" altLang="en-US" sz="2000" dirty="0"/>
          </a:p>
          <a:p>
            <a:r>
              <a:rPr lang="en-GB" altLang="en-US" sz="2000" dirty="0"/>
              <a:t>Second:	Tuncer Baykas</a:t>
            </a:r>
          </a:p>
          <a:p>
            <a:endParaRPr lang="en-GB" altLang="en-US" sz="2000" dirty="0"/>
          </a:p>
          <a:p>
            <a:r>
              <a:rPr lang="en-GB" altLang="en-US" sz="2000" dirty="0"/>
              <a:t>Yes:		unanimous </a:t>
            </a:r>
          </a:p>
          <a:p>
            <a:r>
              <a:rPr lang="en-GB" altLang="en-US" sz="2000" dirty="0"/>
              <a:t>No:		</a:t>
            </a:r>
          </a:p>
          <a:p>
            <a:r>
              <a:rPr lang="en-GB" altLang="en-US" sz="2000" dirty="0"/>
              <a:t>Abstain: 	</a:t>
            </a:r>
            <a:endParaRPr lang="en-GB" altLang="en-US" dirty="0"/>
          </a:p>
        </p:txBody>
      </p:sp>
    </p:spTree>
    <p:extLst>
      <p:ext uri="{BB962C8B-B14F-4D97-AF65-F5344CB8AC3E}">
        <p14:creationId xmlns:p14="http://schemas.microsoft.com/office/powerpoint/2010/main" val="698357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This presentation contains the IEEE 802.11 </a:t>
            </a:r>
            <a:r>
              <a:rPr lang="en-GB" dirty="0" err="1"/>
              <a:t>TGbb</a:t>
            </a:r>
            <a:r>
              <a:rPr lang="en-GB" dirty="0"/>
              <a:t> agenda for the teleconference on 13 July 2020.</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grpSp>
        <p:nvGrpSpPr>
          <p:cNvPr id="8" name="Group 7">
            <a:extLst>
              <a:ext uri="{FF2B5EF4-FFF2-40B4-BE49-F238E27FC236}">
                <a16:creationId xmlns:a16="http://schemas.microsoft.com/office/drawing/2014/main" id="{AE72C9CC-890D-478C-A22E-52C0CE01346F}"/>
              </a:ext>
            </a:extLst>
          </p:cNvPr>
          <p:cNvGrpSpPr/>
          <p:nvPr/>
        </p:nvGrpSpPr>
        <p:grpSpPr>
          <a:xfrm>
            <a:off x="1907118" y="800100"/>
            <a:ext cx="7772400" cy="5257800"/>
            <a:chOff x="1847528" y="606425"/>
            <a:chExt cx="7772400" cy="5257800"/>
          </a:xfrm>
        </p:grpSpPr>
        <p:sp>
          <p:nvSpPr>
            <p:cNvPr id="9" name="Rectangle 3">
              <a:extLst>
                <a:ext uri="{FF2B5EF4-FFF2-40B4-BE49-F238E27FC236}">
                  <a16:creationId xmlns:a16="http://schemas.microsoft.com/office/drawing/2014/main" id="{12283804-473C-402C-BC0E-CFD360F3D386}"/>
                </a:ext>
              </a:extLst>
            </p:cNvPr>
            <p:cNvSpPr txBox="1">
              <a:spLocks noChangeArrowheads="1"/>
            </p:cNvSpPr>
            <p:nvPr/>
          </p:nvSpPr>
          <p:spPr bwMode="auto">
            <a:xfrm>
              <a:off x="1847528" y="17494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indent="-342900" eaLnBrk="1" hangingPunct="1">
                <a:defRPr/>
              </a:pPr>
              <a:r>
                <a:rPr lang="en-US" altLang="en-US" kern="0" dirty="0">
                  <a:solidFill>
                    <a:srgbClr val="000000"/>
                  </a:solidFill>
                  <a:latin typeface="Times New Roman"/>
                </a:rPr>
                <a:t>Required notices</a:t>
              </a:r>
            </a:p>
            <a:p>
              <a:pPr lvl="1">
                <a:defRPr/>
              </a:pPr>
              <a:r>
                <a:rPr lang="en-US" altLang="en-US" kern="0" dirty="0">
                  <a:solidFill>
                    <a:srgbClr val="000000"/>
                  </a:solidFill>
                  <a:latin typeface="Times New Roman"/>
                </a:rPr>
                <a:t>IEEE Code of Ethics</a:t>
              </a:r>
            </a:p>
            <a:p>
              <a:pPr marL="1085850" lvl="2">
                <a:defRPr/>
              </a:pPr>
              <a:r>
                <a:rPr lang="en-US" altLang="en-US" sz="1800" kern="0" dirty="0">
                  <a:solidFill>
                    <a:srgbClr val="000000"/>
                  </a:solidFill>
                  <a:latin typeface="Times New Roman"/>
                  <a:hlinkClick r:id="rId3"/>
                </a:rPr>
                <a:t>http://www.ieee.org/about/corporate/governance/p7-8.html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IEEE Standards Association (IEEE-SA) Affiliation FAQ</a:t>
              </a:r>
            </a:p>
            <a:p>
              <a:pPr marL="1085850" lvl="2">
                <a:defRPr/>
              </a:pPr>
              <a:r>
                <a:rPr lang="en-US" altLang="en-US" sz="1800" kern="0" dirty="0">
                  <a:solidFill>
                    <a:srgbClr val="000000"/>
                  </a:solidFill>
                  <a:latin typeface="Times New Roman"/>
                  <a:hlinkClick r:id="rId4"/>
                </a:rPr>
                <a:t>http://standards.ieee.org/faqs/affiliation.html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Antitrust and Competition Policy</a:t>
              </a:r>
            </a:p>
            <a:p>
              <a:pPr marL="1085850" lvl="2">
                <a:defRPr/>
              </a:pPr>
              <a:r>
                <a:rPr lang="en-US" altLang="en-US" sz="1800" kern="0" dirty="0">
                  <a:solidFill>
                    <a:srgbClr val="000000"/>
                  </a:solidFill>
                  <a:latin typeface="Times New Roman"/>
                  <a:hlinkClick r:id="rId5"/>
                </a:rPr>
                <a:t>http://standards.ieee.org/resources/antitrust-guidelines.pdf</a:t>
              </a:r>
              <a:r>
                <a:rPr lang="en-US" altLang="en-US" sz="1800" kern="0" dirty="0">
                  <a:solidFill>
                    <a:srgbClr val="000000"/>
                  </a:solidFill>
                  <a:latin typeface="Times New Roman"/>
                </a:rPr>
                <a:t>  </a:t>
              </a:r>
              <a:endParaRPr lang="en-US" altLang="en-US" sz="1800" kern="0" dirty="0">
                <a:solidFill>
                  <a:srgbClr val="000000"/>
                </a:solidFill>
                <a:latin typeface="Times New Roman"/>
                <a:hlinkClick r:id="rId6"/>
              </a:endParaRPr>
            </a:p>
          </p:txBody>
        </p:sp>
        <p:sp>
          <p:nvSpPr>
            <p:cNvPr id="10" name="Rectangle 2">
              <a:extLst>
                <a:ext uri="{FF2B5EF4-FFF2-40B4-BE49-F238E27FC236}">
                  <a16:creationId xmlns:a16="http://schemas.microsoft.com/office/drawing/2014/main" id="{7043904A-0677-4DA1-B258-E646B5624F71}"/>
                </a:ext>
              </a:extLst>
            </p:cNvPr>
            <p:cNvSpPr txBox="1">
              <a:spLocks noChangeArrowheads="1"/>
            </p:cNvSpPr>
            <p:nvPr/>
          </p:nvSpPr>
          <p:spPr bwMode="auto">
            <a:xfrm>
              <a:off x="1847528" y="606425"/>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Administrative Items</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t>Other Guidelines for IEEE WG Meetings</a:t>
            </a:r>
            <a:endParaRPr lang="en-GB" dirty="0"/>
          </a:p>
        </p:txBody>
      </p:sp>
      <p:sp>
        <p:nvSpPr>
          <p:cNvPr id="3" name="Content Placeholder 2"/>
          <p:cNvSpPr>
            <a:spLocks noGrp="1"/>
          </p:cNvSpPr>
          <p:nvPr>
            <p:ph idx="1"/>
          </p:nvPr>
        </p:nvSpPr>
        <p:spPr>
          <a:xfrm>
            <a:off x="914401" y="1700808"/>
            <a:ext cx="10361084" cy="4113213"/>
          </a:xfrm>
        </p:spPr>
        <p:txBody>
          <a:bodyPr/>
          <a:lstStyle/>
          <a:p>
            <a:pPr marL="230188" indent="-230188">
              <a:lnSpc>
                <a:spcPct val="80000"/>
              </a:lnSpc>
              <a:spcBef>
                <a:spcPct val="20000"/>
              </a:spcBef>
              <a:buClr>
                <a:srgbClr val="CC3300"/>
              </a:buClr>
              <a:buSzPct val="50000"/>
              <a:buFont typeface="Monotype Sorts" pitchFamily="2" charset="2"/>
              <a:buChar char="l"/>
              <a:defRPr/>
            </a:pPr>
            <a:endParaRPr lang="en-US" sz="800" u="sng" dirty="0">
              <a:solidFill>
                <a:srgbClr val="FF0000"/>
              </a:solidFill>
              <a:latin typeface="Arial" charset="0"/>
            </a:endParaRPr>
          </a:p>
          <a:p>
            <a:pPr>
              <a:lnSpc>
                <a:spcPct val="80000"/>
              </a:lnSpc>
              <a:spcAft>
                <a:spcPct val="40000"/>
              </a:spcAft>
              <a:buFont typeface="Arial" pitchFamily="34" charset="0"/>
              <a:buChar char="•"/>
              <a:defRPr/>
            </a:pPr>
            <a:r>
              <a:rPr lang="en-US" altLang="en-US" sz="2000" dirty="0">
                <a:solidFill>
                  <a:schemeClr val="accent6">
                    <a:lumMod val="75000"/>
                  </a:schemeClr>
                </a:solidFill>
                <a:cs typeface="Arial" pitchFamily="34" charset="0"/>
              </a:rPr>
              <a:t>All IEEE-SA standards meetings shall be conducted in compliance with all applicable laws, including antitrust and competition laws.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interpretation, validity, or essentiality of patents/patent claims.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specific license rates, terms, or conditions.</a:t>
            </a:r>
          </a:p>
          <a:p>
            <a:pPr lvl="2">
              <a:lnSpc>
                <a:spcPct val="80000"/>
              </a:lnSpc>
              <a:spcAft>
                <a:spcPct val="40000"/>
              </a:spcAft>
              <a:buFont typeface="Arial" pitchFamily="34" charset="0"/>
              <a:buChar char="•"/>
              <a:defRPr/>
            </a:pPr>
            <a:r>
              <a:rPr lang="en-US" altLang="en-US" sz="1600" dirty="0">
                <a:solidFill>
                  <a:schemeClr val="accent6">
                    <a:lumMod val="75000"/>
                  </a:schemeClr>
                </a:solidFill>
                <a:cs typeface="Arial" pitchFamily="34" charset="0"/>
              </a:rPr>
              <a:t>Relative costs, including licensing costs of essential patent claims, of different technical approaches may be discussed in standards development meetings. </a:t>
            </a:r>
          </a:p>
          <a:p>
            <a:pPr lvl="3">
              <a:lnSpc>
                <a:spcPct val="80000"/>
              </a:lnSpc>
              <a:spcAft>
                <a:spcPct val="40000"/>
              </a:spcAft>
              <a:buFont typeface="Arial" pitchFamily="34" charset="0"/>
              <a:buChar char="•"/>
              <a:defRPr/>
            </a:pPr>
            <a:r>
              <a:rPr lang="en-GB" altLang="en-US" dirty="0">
                <a:solidFill>
                  <a:schemeClr val="accent6">
                    <a:lumMod val="75000"/>
                  </a:schemeClr>
                </a:solidFill>
                <a:cs typeface="Arial" pitchFamily="34" charset="0"/>
              </a:rPr>
              <a:t>Technical considerations remain primary focus</a:t>
            </a:r>
            <a:endParaRPr lang="en-US" altLang="en-US" dirty="0">
              <a:solidFill>
                <a:schemeClr val="accent6">
                  <a:lumMod val="75000"/>
                </a:schemeClr>
              </a:solidFill>
              <a:cs typeface="Arial" pitchFamily="34" charset="0"/>
            </a:endParaRP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or engage in the fixing of product prices, allocation of customers, or division of sales markets.</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status or substance of ongoing or threatened litigation.</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be silent if inappropriate topics are discussed … do formally object.</a:t>
            </a:r>
          </a:p>
          <a:p>
            <a:pPr algn="ctr">
              <a:lnSpc>
                <a:spcPct val="80000"/>
              </a:lnSpc>
              <a:defRPr/>
            </a:pPr>
            <a:r>
              <a:rPr lang="en-US" altLang="en-US" sz="1050" dirty="0">
                <a:solidFill>
                  <a:schemeClr val="accent6">
                    <a:lumMod val="75000"/>
                  </a:schemeClr>
                </a:solidFill>
                <a:cs typeface="Arial" pitchFamily="34" charset="0"/>
              </a:rPr>
              <a:t>---------------------------------------------------------------   </a:t>
            </a:r>
            <a:endParaRPr lang="en-US" altLang="en-US" sz="1400" dirty="0">
              <a:solidFill>
                <a:schemeClr val="accent6">
                  <a:lumMod val="75000"/>
                </a:schemeClr>
              </a:solidFill>
              <a:cs typeface="Arial" pitchFamily="34" charset="0"/>
            </a:endParaRPr>
          </a:p>
          <a:p>
            <a:pPr algn="ctr">
              <a:lnSpc>
                <a:spcPct val="80000"/>
              </a:lnSpc>
              <a:defRPr/>
            </a:pPr>
            <a:r>
              <a:rPr lang="en-US" altLang="en-US" sz="1400" dirty="0">
                <a:solidFill>
                  <a:schemeClr val="accent6">
                    <a:lumMod val="75000"/>
                  </a:schemeClr>
                </a:solidFill>
                <a:cs typeface="Arial" pitchFamily="34" charset="0"/>
              </a:rPr>
              <a:t>See </a:t>
            </a:r>
            <a:r>
              <a:rPr lang="en-US" altLang="en-US" sz="1400" i="1" dirty="0">
                <a:solidFill>
                  <a:schemeClr val="accent6">
                    <a:lumMod val="75000"/>
                  </a:schemeClr>
                </a:solidFill>
                <a:cs typeface="Arial" pitchFamily="34" charset="0"/>
              </a:rPr>
              <a:t>IEEE-SA Standards Board Operations Manual</a:t>
            </a:r>
            <a:r>
              <a:rPr lang="en-US" altLang="en-US" sz="1400" dirty="0">
                <a:solidFill>
                  <a:schemeClr val="accent6">
                    <a:lumMod val="75000"/>
                  </a:schemeClr>
                </a:solidFill>
                <a:cs typeface="Arial" pitchFamily="34" charset="0"/>
              </a:rPr>
              <a:t>, clause 5.3.10 and </a:t>
            </a:r>
            <a:r>
              <a:rPr lang="en-GB" altLang="en-US" sz="1400" dirty="0">
                <a:solidFill>
                  <a:schemeClr val="accent6">
                    <a:lumMod val="75000"/>
                  </a:schemeClr>
                </a:solidFill>
                <a:cs typeface="Arial" pitchFamily="34" charset="0"/>
              </a:rPr>
              <a:t>“Promoting Competition and Innovation: What You Need to Know about the IEEE Standards Association's Antitrust and Competition Policy”</a:t>
            </a:r>
            <a:r>
              <a:rPr lang="en-US" altLang="en-US" sz="1400" dirty="0">
                <a:solidFill>
                  <a:schemeClr val="accent6">
                    <a:lumMod val="75000"/>
                  </a:schemeClr>
                </a:solidFill>
                <a:cs typeface="Arial" pitchFamily="34" charset="0"/>
              </a:rPr>
              <a:t> for more details.</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20027882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Participants have a duty to inform the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shall</a:t>
            </a:r>
            <a:r>
              <a:rPr lang="en-US" altLang="en-US"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pPr>
            <a:endParaRPr lang="en-US" altLang="en-US" b="1" dirty="0">
              <a:cs typeface="Calibri" panose="020F0502020204030204" pitchFamily="34" charset="0"/>
            </a:endParaRPr>
          </a:p>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should </a:t>
            </a:r>
            <a:r>
              <a:rPr lang="en-US" altLang="en-US" b="1" dirty="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pPr>
            <a:endParaRPr lang="en-US" altLang="en-US" b="1" dirty="0">
              <a:cs typeface="Calibri" panose="020F0502020204030204" pitchFamily="34" charset="0"/>
            </a:endParaRPr>
          </a:p>
          <a:p>
            <a:pPr lvl="1" algn="ctr"/>
            <a:r>
              <a:rPr lang="en-US" altLang="en-US" sz="3200" b="1" dirty="0">
                <a:cs typeface="Calibri" panose="020F0502020204030204" pitchFamily="34" charset="0"/>
              </a:rPr>
              <a:t>Early identification of holders of potential Essential Patent Claims is encouraged</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13497201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Ways to inform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buSzPct val="150000"/>
            </a:pPr>
            <a:r>
              <a:rPr lang="en-US" altLang="en-US" sz="2000" dirty="0">
                <a:cs typeface="Calibri" panose="020F0502020204030204" pitchFamily="34" charset="0"/>
              </a:rPr>
              <a:t>Cause an LOA to be submitted to the IEEE-SA (patcom@ieee.org);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Provide the chair of this group with the identity of the holder(s) of any and all such claims as soon as possible;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Speak up now and respond to this Call for Potentially Essential Patents</a:t>
            </a:r>
          </a:p>
          <a:p>
            <a:r>
              <a:rPr lang="en-US" altLang="en-US" sz="2000" dirty="0">
                <a:cs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cs typeface="Calibri" panose="020F0502020204030204" pitchFamily="34" charset="0"/>
              </a:rPr>
            </a:br>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6</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1370890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cs typeface="Calibri" panose="020F0502020204030204" pitchFamily="34" charset="0"/>
              </a:rPr>
              <a:t>Patent-related information</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lnSpc>
                <a:spcPct val="90000"/>
              </a:lnSpc>
              <a:spcBef>
                <a:spcPct val="0"/>
              </a:spcBef>
            </a:pPr>
            <a:r>
              <a:rPr lang="en-US" altLang="en-US" b="1" dirty="0">
                <a:cs typeface="Calibri" panose="020F0502020204030204" pitchFamily="34" charset="0"/>
              </a:rPr>
              <a:t>The patent policy and the procedures used to execute that policy are documented in the:</a:t>
            </a:r>
          </a:p>
          <a:p>
            <a:pPr lvl="2">
              <a:lnSpc>
                <a:spcPct val="90000"/>
              </a:lnSpc>
              <a:buSzPct val="150000"/>
            </a:pPr>
            <a:r>
              <a:rPr lang="en-US" altLang="en-US" sz="2000" b="1" i="1" dirty="0">
                <a:cs typeface="Calibri" panose="020F0502020204030204" pitchFamily="34" charset="0"/>
              </a:rPr>
              <a:t>IEEE-SA Standards Board Bylaws</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(http://standards.ieee.org/develop/policies/bylaws/sect6-7.html#6) </a:t>
            </a:r>
          </a:p>
          <a:p>
            <a:pPr lvl="2">
              <a:lnSpc>
                <a:spcPct val="90000"/>
              </a:lnSpc>
              <a:buSzPct val="150000"/>
            </a:pPr>
            <a:r>
              <a:rPr lang="en-US" altLang="en-US" sz="2000" b="1" i="1" dirty="0">
                <a:cs typeface="Calibri" panose="020F0502020204030204" pitchFamily="34" charset="0"/>
              </a:rPr>
              <a:t>IEEE-SA Standards Board Operations Manual</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(http://standards.ieee.org/develop/policies/opman/sect6.html#6.3)</a:t>
            </a:r>
          </a:p>
          <a:p>
            <a:pPr lvl="1">
              <a:lnSpc>
                <a:spcPct val="90000"/>
              </a:lnSpc>
            </a:pPr>
            <a:endParaRPr lang="en-US" altLang="en-US" dirty="0">
              <a:cs typeface="Calibri" panose="020F0502020204030204" pitchFamily="34" charset="0"/>
            </a:endParaRPr>
          </a:p>
          <a:p>
            <a:pPr lvl="1">
              <a:lnSpc>
                <a:spcPct val="90000"/>
              </a:lnSpc>
              <a:spcBef>
                <a:spcPct val="0"/>
              </a:spcBef>
            </a:pPr>
            <a:r>
              <a:rPr lang="en-US" altLang="en-US" b="1" dirty="0">
                <a:cs typeface="Calibri" panose="020F0502020204030204" pitchFamily="34" charset="0"/>
              </a:rPr>
              <a:t>	Material about the patent policy is available at </a:t>
            </a:r>
          </a:p>
          <a:p>
            <a:pPr lvl="1">
              <a:lnSpc>
                <a:spcPct val="90000"/>
              </a:lnSpc>
              <a:spcBef>
                <a:spcPct val="0"/>
              </a:spcBef>
            </a:pPr>
            <a:r>
              <a:rPr lang="en-US" altLang="en-US" b="1" dirty="0">
                <a:cs typeface="Calibri" panose="020F0502020204030204" pitchFamily="34" charset="0"/>
              </a:rPr>
              <a:t>	</a:t>
            </a:r>
            <a:r>
              <a:rPr lang="en-US" altLang="en-US" b="1" i="1" dirty="0">
                <a:cs typeface="Calibri" panose="020F0502020204030204" pitchFamily="34" charset="0"/>
                <a:hlinkClick r:id="rId3"/>
              </a:rPr>
              <a:t>http://standards.ieee.org/about/sasb/patcom/materials.html</a:t>
            </a:r>
            <a:endParaRPr lang="en-US" altLang="en-US" b="1" i="1" dirty="0">
              <a:cs typeface="Calibri" panose="020F0502020204030204" pitchFamily="34" charset="0"/>
            </a:endParaRPr>
          </a:p>
          <a:p>
            <a:pPr lvl="1">
              <a:lnSpc>
                <a:spcPct val="90000"/>
              </a:lnSpc>
              <a:spcBef>
                <a:spcPct val="0"/>
              </a:spcBef>
            </a:pPr>
            <a:endParaRPr lang="en-US" altLang="en-US" sz="3200" b="1" dirty="0">
              <a:cs typeface="Calibri" panose="020F0502020204030204" pitchFamily="34" charset="0"/>
            </a:endParaRPr>
          </a:p>
          <a:p>
            <a:pPr lvl="1" algn="ctr">
              <a:lnSpc>
                <a:spcPct val="90000"/>
              </a:lnSpc>
              <a:spcBef>
                <a:spcPct val="0"/>
              </a:spcBef>
            </a:pPr>
            <a:r>
              <a:rPr lang="en-US" altLang="en-US" sz="3200" b="1" dirty="0">
                <a:cs typeface="Calibri" panose="020F0502020204030204" pitchFamily="34" charset="0"/>
              </a:rPr>
              <a:t>	</a:t>
            </a:r>
            <a:r>
              <a:rPr lang="en-US" altLang="en-US" sz="2800" b="1" dirty="0">
                <a:cs typeface="Calibri" panose="020F0502020204030204" pitchFamily="34" charset="0"/>
              </a:rPr>
              <a:t>If you have questions, contact the IEEE-SA Standards Board Patent Committee Administrator at patcom@ieee.org</a:t>
            </a:r>
          </a:p>
          <a:p>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7</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3709975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Participation in IEEE 802 Meetings</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defRPr/>
            </a:pPr>
            <a:r>
              <a:rPr lang="en-GB" altLang="en-US" sz="1600" dirty="0">
                <a:ea typeface="MS Gothic" panose="020B0609070205080204" pitchFamily="49" charset="-128"/>
              </a:rPr>
              <a:t>All participation in IEEE 802 Working Group meetings is on an individual basis</a:t>
            </a:r>
          </a:p>
          <a:p>
            <a:pPr>
              <a:defRPr/>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3"/>
              </a:rPr>
              <a:t>https://standards.ieee.org/develop/policies/bylaws/sb_bylaws.pdf</a:t>
            </a:r>
            <a:r>
              <a:rPr lang="en-GB" altLang="en-US" sz="1400" dirty="0">
                <a:ea typeface="MS Gothic" panose="020B0609070205080204" pitchFamily="49" charset="-128"/>
              </a:rPr>
              <a:t>section 5.2.1)</a:t>
            </a:r>
          </a:p>
          <a:p>
            <a:pPr>
              <a:defRPr/>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41313">
              <a:buFont typeface="Arial" panose="020B0604020202020204" pitchFamily="34" charset="0"/>
              <a:buChar char="•"/>
              <a:defRP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defRP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4"/>
              </a:rPr>
              <a:t>https://standards.ieee.org/develop/policies/bylaws/sb_bylaws.pdf </a:t>
            </a:r>
            <a:r>
              <a:rPr lang="en-GB" altLang="en-US" sz="1400" dirty="0">
                <a:ea typeface="MS Gothic" panose="020B0609070205080204" pitchFamily="49" charset="-128"/>
              </a:rPr>
              <a:t> section 5.2.1.3 and the IEEE 802 LMSC Working Group Policies and Procedures, subclause 3.4.1 “Chair”, list item x.</a:t>
            </a:r>
          </a:p>
          <a:p>
            <a:pPr>
              <a:defRPr/>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defRPr/>
            </a:pPr>
            <a:r>
              <a:rPr lang="en-GB" altLang="en-US" dirty="0">
                <a:ea typeface="MS Gothic" panose="020B0609070205080204" pitchFamily="49" charset="-128"/>
              </a:rPr>
              <a:t>(Latest revision of IEEE 802 LMSC Working Group Policies and Procedures: </a:t>
            </a:r>
            <a:r>
              <a:rPr lang="en-GB" altLang="en-US" dirty="0">
                <a:ea typeface="MS Gothic" panose="020B0609070205080204" pitchFamily="49" charset="-128"/>
                <a:hlinkClick r:id="rId5"/>
              </a:rPr>
              <a:t>http://www.ieee802.org/devdocs.shtml</a:t>
            </a:r>
            <a:r>
              <a:rPr lang="en-GB" altLang="en-US" dirty="0">
                <a:ea typeface="MS Gothic" panose="020B0609070205080204" pitchFamily="49" charset="-128"/>
              </a:rPr>
              <a:t>)</a:t>
            </a:r>
          </a:p>
          <a:p>
            <a:pPr>
              <a:defRPr/>
            </a:pPr>
            <a:endParaRPr lang="en-GB" altLang="en-US" sz="16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511345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r>
              <a:rPr lang="en-US" altLang="en-US" sz="2000" dirty="0"/>
              <a:t>By participating in this activity, you agree to comply with the IEEE Code of Ethics, all applicable laws, and all IEEE policies and procedures including, but not limited to, the IEEE SA Copyright Policy. </a:t>
            </a:r>
          </a:p>
          <a:p>
            <a:pPr lvl="0">
              <a:spcBef>
                <a:spcPts val="0"/>
              </a:spcBef>
              <a:spcAft>
                <a:spcPts val="0"/>
              </a:spcAft>
              <a:buClr>
                <a:srgbClr val="CC3300"/>
              </a:buClr>
              <a:buSzPct val="50000"/>
            </a:pPr>
            <a:endParaRPr lang="en-US" altLang="en-US" sz="2000" dirty="0">
              <a:latin typeface="Calibri" pitchFamily="34" charset="0"/>
              <a:cs typeface="Calibri" pitchFamily="34" charset="0"/>
            </a:endParaRPr>
          </a:p>
          <a:p>
            <a:pPr marL="1257300" lvl="2" indent="-342900">
              <a:buSzPct val="150000"/>
              <a:buFont typeface="Arial" panose="020B0604020202020204" pitchFamily="34" charset="0"/>
              <a:buChar char="•"/>
            </a:pPr>
            <a:r>
              <a:rPr lang="en-US" altLang="en-US" sz="2000" dirty="0"/>
              <a:t>Previously Published material (copyright assertion indicated) shall not be presented/submitted to the Working Group nor incorporated into a Working Group draft unless permission is granted. </a:t>
            </a:r>
          </a:p>
          <a:p>
            <a:pPr marL="1257300" lvl="2" indent="-342900">
              <a:buSzPct val="150000"/>
              <a:buFont typeface="Arial" panose="020B0604020202020204" pitchFamily="34" charset="0"/>
              <a:buChar char="•"/>
            </a:pPr>
            <a:r>
              <a:rPr lang="en-US" altLang="en-US" sz="2000" dirty="0"/>
              <a:t>Prior to presentation or submission, you shall notify the Working Group Chair of previously Published material and should assist the Chair in obtaining copyright permission acceptable to IEEE SA.</a:t>
            </a:r>
          </a:p>
          <a:p>
            <a:pPr marL="1257300" lvl="2" indent="-342900">
              <a:buSzPct val="150000"/>
              <a:buFont typeface="Arial" panose="020B0604020202020204" pitchFamily="34" charset="0"/>
              <a:buChar char="•"/>
            </a:pPr>
            <a:r>
              <a:rPr lang="en-US" altLang="en-US" sz="2000" dirty="0"/>
              <a:t>For material that is not previously Published, IEEE is automatically granted a license to use any material that is presented or submitted.</a:t>
            </a:r>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9</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July 2020</a:t>
            </a:r>
            <a:endParaRPr lang="en-GB"/>
          </a:p>
        </p:txBody>
      </p:sp>
    </p:spTree>
    <p:extLst>
      <p:ext uri="{BB962C8B-B14F-4D97-AF65-F5344CB8AC3E}">
        <p14:creationId xmlns:p14="http://schemas.microsoft.com/office/powerpoint/2010/main" val="62751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0</TotalTime>
  <Words>1730</Words>
  <Application>Microsoft Office PowerPoint</Application>
  <PresentationFormat>Widescreen</PresentationFormat>
  <Paragraphs>205</Paragraphs>
  <Slides>15</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Monotype Sorts</vt:lpstr>
      <vt:lpstr>Times New Roman</vt:lpstr>
      <vt:lpstr>Office Theme</vt:lpstr>
      <vt:lpstr>Document</vt:lpstr>
      <vt:lpstr>Light Communications Task Group (TGbb)  13 July 2020 Teleconference Agenda</vt:lpstr>
      <vt:lpstr>Abstract</vt:lpstr>
      <vt:lpstr>PowerPoint Presentation</vt:lpstr>
      <vt:lpstr>Other Guidelines for IEEE WG Meetings</vt:lpstr>
      <vt:lpstr>Participants have a duty to inform the IEEE</vt:lpstr>
      <vt:lpstr>Ways to inform IEEE</vt:lpstr>
      <vt:lpstr>Patent-related information</vt:lpstr>
      <vt:lpstr>Participation in IEEE 802 Meetings</vt:lpstr>
      <vt:lpstr>IEEE SA Copyright Policy</vt:lpstr>
      <vt:lpstr>IEEE SA Copyright Policy</vt:lpstr>
      <vt:lpstr>Logistics (1)</vt:lpstr>
      <vt:lpstr>Logistics (2)</vt:lpstr>
      <vt:lpstr>Agenda items for the teleconference</vt:lpstr>
      <vt:lpstr>Motion to approve the minutes between the January 2020 interim and the July 2020 Plenary meeting</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11-19-1413-00-00bb-september-2019-meeting-agenda</dc:title>
  <dc:creator>Serafimovski, Nikola</dc:creator>
  <cp:lastModifiedBy>Nikola Serafimovski</cp:lastModifiedBy>
  <cp:revision>31</cp:revision>
  <cp:lastPrinted>1601-01-01T00:00:00Z</cp:lastPrinted>
  <dcterms:created xsi:type="dcterms:W3CDTF">2019-08-08T09:50:31Z</dcterms:created>
  <dcterms:modified xsi:type="dcterms:W3CDTF">2020-07-13T16:10:53Z</dcterms:modified>
</cp:coreProperties>
</file>