
<file path=[Content_Types].xml><?xml version="1.0" encoding="utf-8"?>
<Types xmlns="http://schemas.openxmlformats.org/package/2006/content-types">
  <Default Extension="vml" ContentType="application/vnd.openxmlformats-officedocument.vmlDrawing"/>
  <Default Extension="bin" ContentType="application/vnd.openxmlformats-officedocument.oleObject"/>
  <Default Extension="emf" ContentType="image/x-e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74"/>
  </p:notesMasterIdLst>
  <p:handoutMasterIdLst>
    <p:handoutMasterId r:id="rId75"/>
  </p:handoutMasterIdLst>
  <p:sldIdLst>
    <p:sldId id="720" r:id="rId3"/>
    <p:sldId id="736" r:id="rId4"/>
    <p:sldId id="737" r:id="rId5"/>
    <p:sldId id="738" r:id="rId6"/>
    <p:sldId id="739" r:id="rId7"/>
    <p:sldId id="740" r:id="rId8"/>
    <p:sldId id="741" r:id="rId9"/>
    <p:sldId id="742" r:id="rId10"/>
    <p:sldId id="793" r:id="rId11"/>
    <p:sldId id="833" r:id="rId12"/>
    <p:sldId id="753" r:id="rId13"/>
    <p:sldId id="885" r:id="rId14"/>
    <p:sldId id="935" r:id="rId15"/>
    <p:sldId id="735" r:id="rId16"/>
    <p:sldId id="814" r:id="rId17"/>
    <p:sldId id="744" r:id="rId18"/>
    <p:sldId id="839" r:id="rId19"/>
    <p:sldId id="840" r:id="rId20"/>
    <p:sldId id="841" r:id="rId21"/>
    <p:sldId id="843" r:id="rId22"/>
    <p:sldId id="844" r:id="rId23"/>
    <p:sldId id="845" r:id="rId24"/>
    <p:sldId id="842" r:id="rId25"/>
    <p:sldId id="847" r:id="rId26"/>
    <p:sldId id="848" r:id="rId27"/>
    <p:sldId id="849" r:id="rId28"/>
    <p:sldId id="851" r:id="rId29"/>
    <p:sldId id="852" r:id="rId30"/>
    <p:sldId id="853" r:id="rId31"/>
    <p:sldId id="854" r:id="rId32"/>
    <p:sldId id="855" r:id="rId33"/>
    <p:sldId id="856" r:id="rId34"/>
    <p:sldId id="857" r:id="rId35"/>
    <p:sldId id="858" r:id="rId36"/>
    <p:sldId id="859" r:id="rId37"/>
    <p:sldId id="860" r:id="rId38"/>
    <p:sldId id="861" r:id="rId39"/>
    <p:sldId id="862" r:id="rId40"/>
    <p:sldId id="863" r:id="rId41"/>
    <p:sldId id="864" r:id="rId42"/>
    <p:sldId id="865" r:id="rId43"/>
    <p:sldId id="866" r:id="rId44"/>
    <p:sldId id="867" r:id="rId45"/>
    <p:sldId id="868" r:id="rId46"/>
    <p:sldId id="869" r:id="rId47"/>
    <p:sldId id="870" r:id="rId48"/>
    <p:sldId id="871" r:id="rId49"/>
    <p:sldId id="872" r:id="rId50"/>
    <p:sldId id="873" r:id="rId51"/>
    <p:sldId id="875" r:id="rId52"/>
    <p:sldId id="876" r:id="rId53"/>
    <p:sldId id="877" r:id="rId54"/>
    <p:sldId id="878" r:id="rId55"/>
    <p:sldId id="879" r:id="rId56"/>
    <p:sldId id="880" r:id="rId57"/>
    <p:sldId id="881" r:id="rId58"/>
    <p:sldId id="882" r:id="rId59"/>
    <p:sldId id="883" r:id="rId60"/>
    <p:sldId id="884" r:id="rId61"/>
    <p:sldId id="886" r:id="rId62"/>
    <p:sldId id="887" r:id="rId63"/>
    <p:sldId id="888" r:id="rId64"/>
    <p:sldId id="985" r:id="rId65"/>
    <p:sldId id="986" r:id="rId66"/>
    <p:sldId id="987" r:id="rId67"/>
    <p:sldId id="988" r:id="rId68"/>
    <p:sldId id="989" r:id="rId69"/>
    <p:sldId id="990" r:id="rId70"/>
    <p:sldId id="991" r:id="rId71"/>
    <p:sldId id="992" r:id="rId72"/>
    <p:sldId id="993" r:id="rId73"/>
  </p:sldIdLst>
  <p:sldSz cx="12192000" cy="6858000"/>
  <p:notesSz cx="6934200" cy="9280525"/>
  <p:defaultTextStyle>
    <a:defPPr>
      <a:defRPr lang="en-US"/>
    </a:defPPr>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vl6pPr marL="2286000" lvl="5"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6pPr>
    <a:lvl7pPr marL="2743200" lvl="6"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7pPr>
    <a:lvl8pPr marL="3200400" lvl="7"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8pPr>
    <a:lvl9pPr marL="3657600" lvl="8"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2FDB2607-1784-4EEB-B798-7EB5836EED8A}">
        <p14:showMediaCtrls xmlns:p14="http://schemas.microsoft.com/office/powerpoint/2010/main" val="1"/>
      </p:ext>
    </p:extLst>
  </p:showPr>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3529"/>
    <p:restoredTop sz="95405"/>
  </p:normalViewPr>
  <p:slideViewPr>
    <p:cSldViewPr showGuides="1">
      <p:cViewPr varScale="1">
        <p:scale>
          <a:sx n="86" d="100"/>
          <a:sy n="86" d="100"/>
        </p:scale>
        <p:origin x="198" y="84"/>
      </p:cViewPr>
      <p:guideLst>
        <p:guide orient="horz" pos="2160"/>
        <p:guide pos="3839"/>
      </p:guideLst>
    </p:cSldViewPr>
  </p:slideViewPr>
  <p:outlineViewPr>
    <p:cViewPr>
      <p:scale>
        <a:sx n="50" d="100"/>
        <a:sy n="50" d="100"/>
      </p:scale>
      <p:origin x="0" y="0"/>
    </p:cViewPr>
  </p:outlineViewPr>
  <p:notesTextViewPr>
    <p:cViewPr>
      <p:scale>
        <a:sx n="100" d="100"/>
        <a:sy n="100" d="100"/>
      </p:scale>
      <p:origin x="0" y="0"/>
    </p:cViewPr>
  </p:notesTextViewPr>
  <p:sorterViewPr showFormatting="0">
    <p:cViewPr varScale="1">
      <p:scale>
        <a:sx n="1" d="1"/>
        <a:sy n="1" d="1"/>
      </p:scale>
      <p:origin x="0" y="-3115"/>
    </p:cViewPr>
  </p:sorterViewPr>
  <p:gridSpacing cx="76199" cy="76199"/>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8" Type="http://schemas.openxmlformats.org/officeDocument/2006/relationships/tableStyles" Target="tableStyles.xml"/><Relationship Id="rId77" Type="http://schemas.openxmlformats.org/officeDocument/2006/relationships/viewProps" Target="viewProps.xml"/><Relationship Id="rId76" Type="http://schemas.openxmlformats.org/officeDocument/2006/relationships/presProps" Target="presProps.xml"/><Relationship Id="rId75" Type="http://schemas.openxmlformats.org/officeDocument/2006/relationships/handoutMaster" Target="handoutMasters/handoutMaster1.xml"/><Relationship Id="rId74" Type="http://schemas.openxmlformats.org/officeDocument/2006/relationships/notesMaster" Target="notesMasters/notesMaster1.xml"/><Relationship Id="rId73" Type="http://schemas.openxmlformats.org/officeDocument/2006/relationships/slide" Target="slides/slide71.xml"/><Relationship Id="rId72" Type="http://schemas.openxmlformats.org/officeDocument/2006/relationships/slide" Target="slides/slide70.xml"/><Relationship Id="rId71" Type="http://schemas.openxmlformats.org/officeDocument/2006/relationships/slide" Target="slides/slide69.xml"/><Relationship Id="rId70" Type="http://schemas.openxmlformats.org/officeDocument/2006/relationships/slide" Target="slides/slide68.xml"/><Relationship Id="rId7" Type="http://schemas.openxmlformats.org/officeDocument/2006/relationships/slide" Target="slides/slide5.xml"/><Relationship Id="rId69" Type="http://schemas.openxmlformats.org/officeDocument/2006/relationships/slide" Target="slides/slide67.xml"/><Relationship Id="rId68" Type="http://schemas.openxmlformats.org/officeDocument/2006/relationships/slide" Target="slides/slide66.xml"/><Relationship Id="rId67" Type="http://schemas.openxmlformats.org/officeDocument/2006/relationships/slide" Target="slides/slide65.xml"/><Relationship Id="rId66" Type="http://schemas.openxmlformats.org/officeDocument/2006/relationships/slide" Target="slides/slide64.xml"/><Relationship Id="rId65" Type="http://schemas.openxmlformats.org/officeDocument/2006/relationships/slide" Target="slides/slide63.xml"/><Relationship Id="rId64" Type="http://schemas.openxmlformats.org/officeDocument/2006/relationships/slide" Target="slides/slide62.xml"/><Relationship Id="rId63" Type="http://schemas.openxmlformats.org/officeDocument/2006/relationships/slide" Target="slides/slide61.xml"/><Relationship Id="rId62" Type="http://schemas.openxmlformats.org/officeDocument/2006/relationships/slide" Target="slides/slide60.xml"/><Relationship Id="rId61" Type="http://schemas.openxmlformats.org/officeDocument/2006/relationships/slide" Target="slides/slide59.xml"/><Relationship Id="rId60" Type="http://schemas.openxmlformats.org/officeDocument/2006/relationships/slide" Target="slides/slide58.xml"/><Relationship Id="rId6" Type="http://schemas.openxmlformats.org/officeDocument/2006/relationships/slide" Target="slides/slide4.xml"/><Relationship Id="rId59" Type="http://schemas.openxmlformats.org/officeDocument/2006/relationships/slide" Target="slides/slide57.xml"/><Relationship Id="rId58" Type="http://schemas.openxmlformats.org/officeDocument/2006/relationships/slide" Target="slides/slide56.xml"/><Relationship Id="rId57" Type="http://schemas.openxmlformats.org/officeDocument/2006/relationships/slide" Target="slides/slide55.xml"/><Relationship Id="rId56" Type="http://schemas.openxmlformats.org/officeDocument/2006/relationships/slide" Target="slides/slide54.xml"/><Relationship Id="rId55" Type="http://schemas.openxmlformats.org/officeDocument/2006/relationships/slide" Target="slides/slide53.xml"/><Relationship Id="rId54" Type="http://schemas.openxmlformats.org/officeDocument/2006/relationships/slide" Target="slides/slide52.xml"/><Relationship Id="rId53" Type="http://schemas.openxmlformats.org/officeDocument/2006/relationships/slide" Target="slides/slide51.xml"/><Relationship Id="rId52" Type="http://schemas.openxmlformats.org/officeDocument/2006/relationships/slide" Target="slides/slide50.xml"/><Relationship Id="rId51" Type="http://schemas.openxmlformats.org/officeDocument/2006/relationships/slide" Target="slides/slide49.xml"/><Relationship Id="rId50" Type="http://schemas.openxmlformats.org/officeDocument/2006/relationships/slide" Target="slides/slide48.xml"/><Relationship Id="rId5" Type="http://schemas.openxmlformats.org/officeDocument/2006/relationships/slide" Target="slides/slide3.xml"/><Relationship Id="rId49" Type="http://schemas.openxmlformats.org/officeDocument/2006/relationships/slide" Target="slides/slide47.xml"/><Relationship Id="rId48" Type="http://schemas.openxmlformats.org/officeDocument/2006/relationships/slide" Target="slides/slide46.xml"/><Relationship Id="rId47" Type="http://schemas.openxmlformats.org/officeDocument/2006/relationships/slide" Target="slides/slide45.xml"/><Relationship Id="rId46" Type="http://schemas.openxmlformats.org/officeDocument/2006/relationships/slide" Target="slides/slide44.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3075" name="Rectangle 3"/>
          <p:cNvSpPr>
            <a:spLocks noGrp="1" noChangeArrowheads="1"/>
          </p:cNvSpPr>
          <p:nvPr>
            <p:ph type="dt" sz="quarter" idx="1"/>
          </p:nvPr>
        </p:nvSpPr>
        <p:spPr bwMode="auto">
          <a:xfrm>
            <a:off x="695325" y="174625"/>
            <a:ext cx="920750" cy="215900"/>
          </a:xfrm>
          <a:prstGeom prst="rect">
            <a:avLst/>
          </a:prstGeom>
          <a:noFill/>
          <a:ln w="9525">
            <a:noFill/>
            <a:miter lim="800000"/>
          </a:ln>
          <a:effectLst/>
        </p:spPr>
        <p:txBody>
          <a:bodyPr vert="horz" wrap="none" lIns="0" tIns="0" rIns="0" bIns="0" numCol="1" anchor="b" anchorCtr="0" compatLnSpc="1">
            <a:spAutoFit/>
          </a:bodyPr>
          <a:lstStyle>
            <a:lvl1pPr defTabSz="933450" eaLnBrk="0" hangingPunct="0">
              <a:defRPr sz="1400" b="1">
                <a:latin typeface="Times New Roman" panose="02020603050405020304" pitchFamily="18" charset="0"/>
                <a:ea typeface="+mn-ea"/>
                <a:cs typeface="+mn-cs"/>
              </a:defRPr>
            </a:lvl1pPr>
          </a:lstStyle>
          <a:p>
            <a:pPr marL="0" marR="0" lvl="0" indent="0" algn="l" defTabSz="933450" rtl="0" eaLnBrk="0" fontAlgn="base" latinLnBrk="0" hangingPunct="0">
              <a:lnSpc>
                <a:spcPct val="100000"/>
              </a:lnSpc>
              <a:spcBef>
                <a:spcPct val="0"/>
              </a:spcBef>
              <a:spcAft>
                <a:spcPct val="0"/>
              </a:spcAft>
              <a:buClrTx/>
              <a:buSzTx/>
              <a:buFontTx/>
              <a:buNone/>
              <a:defRPr/>
            </a:pPr>
            <a:r>
              <a:rPr kumimoji="0" lang="en-US" sz="1400" b="1" i="0" u="none" strike="noStrike" kern="1200" cap="none" spc="0" normalizeH="0" baseline="0" noProof="0">
                <a:ln>
                  <a:noFill/>
                </a:ln>
                <a:solidFill>
                  <a:schemeClr val="tx1"/>
                </a:solidFill>
                <a:effectLst/>
                <a:uLnTx/>
                <a:uFillTx/>
                <a:latin typeface="Times New Roman" panose="02020603050405020304" pitchFamily="18" charset="0"/>
                <a:ea typeface="+mn-ea"/>
                <a:cs typeface="+mn-cs"/>
              </a:rPr>
              <a:t>March 2016</a:t>
            </a:r>
            <a:endParaRPr kumimoji="0" lang="en-US" sz="1400" b="1"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3076" name="Rectangle 4"/>
          <p:cNvSpPr>
            <a:spLocks noGrp="1" noChangeArrowheads="1"/>
          </p:cNvSpPr>
          <p:nvPr>
            <p:ph type="ftr" sz="quarter" idx="2"/>
          </p:nvPr>
        </p:nvSpPr>
        <p:spPr bwMode="auto">
          <a:xfrm>
            <a:off x="4143375" y="8982075"/>
            <a:ext cx="2174875" cy="184150"/>
          </a:xfrm>
          <a:prstGeom prst="rect">
            <a:avLst/>
          </a:prstGeom>
          <a:noFill/>
          <a:ln w="9525">
            <a:noFill/>
            <a:miter lim="800000"/>
          </a:ln>
          <a:effectLst/>
        </p:spPr>
        <p:txBody>
          <a:bodyPr vert="horz" wrap="none" lIns="0" tIns="0" rIns="0" bIns="0" numCol="1" anchor="t" anchorCtr="0" compatLnSpc="1">
            <a:spAutoFit/>
          </a:bodyPr>
          <a:lstStyle>
            <a:lvl1pPr algn="r" defTabSz="933450" eaLnBrk="0" hangingPunct="0">
              <a:defRPr>
                <a:latin typeface="Times New Roman" panose="02020603050405020304" pitchFamily="18" charset="0"/>
                <a:ea typeface="+mn-ea"/>
                <a:cs typeface="+mn-cs"/>
              </a:defRPr>
            </a:lvl1pPr>
          </a:lstStyle>
          <a:p>
            <a:pPr marL="0" marR="0" lvl="0" indent="0" algn="r" defTabSz="933450" rtl="0" eaLnBrk="0" fontAlgn="base" latinLnBrk="0" hangingPunct="0">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rPr>
              <a:t>Edward Au (Huawei Technologies)</a:t>
            </a:r>
            <a:endParaRPr kumimoji="0" lang="en-US" sz="12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3077" name="Rectangle 5"/>
          <p:cNvSpPr>
            <a:spLocks noGrp="1" noChangeArrowheads="1"/>
          </p:cNvSpPr>
          <p:nvPr>
            <p:ph type="sldNum" sz="quarter" idx="3"/>
          </p:nvPr>
        </p:nvSpPr>
        <p:spPr bwMode="auto">
          <a:xfrm>
            <a:off x="3133725" y="8982075"/>
            <a:ext cx="512763" cy="182563"/>
          </a:xfrm>
          <a:prstGeom prst="rect">
            <a:avLst/>
          </a:prstGeom>
          <a:noFill/>
          <a:ln w="9525">
            <a:noFill/>
            <a:miter lim="800000"/>
          </a:ln>
          <a:effectLst/>
        </p:spPr>
        <p:txBody>
          <a:bodyPr vert="horz" wrap="none" lIns="0" tIns="0" rIns="0" bIns="0" numCol="1" anchor="t" anchorCtr="0" compatLnSpc="1">
            <a:spAutoFit/>
          </a:bodyPr>
          <a:lstStyle>
            <a:lvl1pPr algn="ctr" defTabSz="933450" eaLnBrk="0" hangingPunct="0">
              <a:defRPr/>
            </a:lvl1pPr>
          </a:lstStyle>
          <a:p>
            <a:pPr marL="0" marR="0" lvl="0" indent="0" algn="ctr" defTabSz="933450" rtl="0" eaLnBrk="0" fontAlgn="base" latinLnBrk="0" hangingPunct="0">
              <a:lnSpc>
                <a:spcPct val="100000"/>
              </a:lnSpc>
              <a:spcBef>
                <a:spcPct val="0"/>
              </a:spcBef>
              <a:spcAft>
                <a:spcPct val="0"/>
              </a:spcAft>
              <a:buClrTx/>
              <a:buSzTx/>
              <a:buFontTx/>
              <a:buNone/>
              <a:defRPr/>
            </a:pPr>
            <a:r>
              <a:rPr kumimoji="0" lang="en-US" alt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n-cs"/>
              </a:rPr>
              <a:t>Page </a:t>
            </a:r>
            <a:fld id="{5D062474-144A-4A62-B2E0-EADF5A3271D9}" type="slidenum">
              <a:rPr kumimoji="0" lang="en-US" alt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n-cs"/>
              </a:rPr>
            </a:fld>
            <a:endParaRPr kumimoji="0" lang="en-US" alt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n-cs"/>
            </a:endParaRPr>
          </a:p>
        </p:txBody>
      </p:sp>
      <p:sp>
        <p:nvSpPr>
          <p:cNvPr id="12293" name="Line 6"/>
          <p:cNvSpPr/>
          <p:nvPr/>
        </p:nvSpPr>
        <p:spPr>
          <a:xfrm>
            <a:off x="693738" y="387350"/>
            <a:ext cx="5546725" cy="0"/>
          </a:xfrm>
          <a:prstGeom prst="line">
            <a:avLst/>
          </a:prstGeom>
          <a:ln w="12700" cap="flat" cmpd="sng">
            <a:solidFill>
              <a:schemeClr val="tx1"/>
            </a:solidFill>
            <a:prstDash val="solid"/>
            <a:round/>
            <a:headEnd type="none" w="sm" len="sm"/>
            <a:tailEnd type="none" w="sm" len="sm"/>
          </a:ln>
        </p:spPr>
      </p:sp>
      <p:sp>
        <p:nvSpPr>
          <p:cNvPr id="14342" name="Rectangle 7"/>
          <p:cNvSpPr>
            <a:spLocks noChangeArrowheads="1"/>
          </p:cNvSpPr>
          <p:nvPr/>
        </p:nvSpPr>
        <p:spPr bwMode="auto">
          <a:xfrm>
            <a:off x="693738" y="8982075"/>
            <a:ext cx="711200"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933450">
              <a:defRPr sz="1200">
                <a:solidFill>
                  <a:schemeClr val="tx1"/>
                </a:solidFill>
                <a:latin typeface="Times New Roman" panose="02020603050405020304" pitchFamily="18" charset="0"/>
                <a:ea typeface="MS PGothic" panose="020B0600070205080204" pitchFamily="34" charset="-128"/>
              </a:defRPr>
            </a:lvl1pPr>
            <a:lvl2pPr marL="742950" indent="-285750" defTabSz="933450">
              <a:defRPr sz="1200">
                <a:solidFill>
                  <a:schemeClr val="tx1"/>
                </a:solidFill>
                <a:latin typeface="Times New Roman" panose="02020603050405020304" pitchFamily="18" charset="0"/>
                <a:ea typeface="MS PGothic" panose="020B0600070205080204" pitchFamily="34" charset="-128"/>
              </a:defRPr>
            </a:lvl2pPr>
            <a:lvl3pPr marL="1143000" indent="-228600" defTabSz="933450">
              <a:defRPr sz="1200">
                <a:solidFill>
                  <a:schemeClr val="tx1"/>
                </a:solidFill>
                <a:latin typeface="Times New Roman" panose="02020603050405020304" pitchFamily="18" charset="0"/>
                <a:ea typeface="MS PGothic" panose="020B0600070205080204" pitchFamily="34" charset="-128"/>
              </a:defRPr>
            </a:lvl3pPr>
            <a:lvl4pPr marL="1600200" indent="-228600" defTabSz="933450">
              <a:defRPr sz="1200">
                <a:solidFill>
                  <a:schemeClr val="tx1"/>
                </a:solidFill>
                <a:latin typeface="Times New Roman" panose="02020603050405020304" pitchFamily="18" charset="0"/>
                <a:ea typeface="MS PGothic" panose="020B0600070205080204" pitchFamily="34" charset="-128"/>
              </a:defRPr>
            </a:lvl4pPr>
            <a:lvl5pPr marL="2057400" indent="-228600" defTabSz="933450">
              <a:defRPr sz="1200">
                <a:solidFill>
                  <a:schemeClr val="tx1"/>
                </a:solidFill>
                <a:latin typeface="Times New Roman" panose="02020603050405020304" pitchFamily="18" charset="0"/>
                <a:ea typeface="MS PGothic" panose="020B0600070205080204" pitchFamily="34" charset="-128"/>
              </a:defRPr>
            </a:lvl5pPr>
            <a:lvl6pPr marL="25146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marL="0" marR="0" lvl="0" indent="0" algn="l" defTabSz="933450" rtl="0" eaLnBrk="0" fontAlgn="base" latinLnBrk="0" hangingPunct="0">
              <a:lnSpc>
                <a:spcPct val="100000"/>
              </a:lnSpc>
              <a:spcBef>
                <a:spcPct val="0"/>
              </a:spcBef>
              <a:spcAft>
                <a:spcPct val="0"/>
              </a:spcAft>
              <a:buClrTx/>
              <a:buSzTx/>
              <a:buFontTx/>
              <a:buNone/>
              <a:defRPr/>
            </a:pPr>
            <a:r>
              <a:rPr kumimoji="0" lang="en-US" alt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n-cs"/>
              </a:rPr>
              <a:t>Submission</a:t>
            </a:r>
            <a:endParaRPr kumimoji="0" lang="en-US" alt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n-cs"/>
            </a:endParaRPr>
          </a:p>
        </p:txBody>
      </p:sp>
      <p:sp>
        <p:nvSpPr>
          <p:cNvPr id="12295" name="Line 8"/>
          <p:cNvSpPr/>
          <p:nvPr/>
        </p:nvSpPr>
        <p:spPr>
          <a:xfrm>
            <a:off x="693738" y="8970963"/>
            <a:ext cx="5700712" cy="0"/>
          </a:xfrm>
          <a:prstGeom prst="line">
            <a:avLst/>
          </a:prstGeom>
          <a:ln w="12700" cap="flat" cmpd="sng">
            <a:solidFill>
              <a:schemeClr val="tx1"/>
            </a:solidFill>
            <a:prstDash val="solid"/>
            <a:round/>
            <a:headEnd type="none" w="sm" len="sm"/>
            <a:tailEnd type="none" w="sm" len="sm"/>
          </a:ln>
        </p:spPr>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2050" name="Rectangle 2"/>
          <p:cNvSpPr>
            <a:spLocks noGrp="1" noChangeArrowheads="1"/>
          </p:cNvSpPr>
          <p:nvPr>
            <p:ph type="hdr" sz="quarter"/>
          </p:nvPr>
        </p:nvSpPr>
        <p:spPr bwMode="auto">
          <a:xfrm>
            <a:off x="4086225" y="95250"/>
            <a:ext cx="2195513" cy="215900"/>
          </a:xfrm>
          <a:prstGeom prst="rect">
            <a:avLst/>
          </a:prstGeom>
          <a:noFill/>
          <a:ln w="9525">
            <a:noFill/>
            <a:miter lim="800000"/>
          </a:ln>
          <a:effectLst/>
        </p:spPr>
        <p:txBody>
          <a:bodyPr vert="horz" wrap="none" lIns="0" tIns="0" rIns="0" bIns="0" numCol="1" anchor="b" anchorCtr="0" compatLnSpc="1">
            <a:spAutoFit/>
          </a:bodyPr>
          <a:lstStyle>
            <a:lvl1pPr algn="r" defTabSz="933450" eaLnBrk="0" hangingPunct="0">
              <a:defRPr sz="1400" b="1">
                <a:latin typeface="Times New Roman" panose="02020603050405020304" pitchFamily="18" charset="0"/>
                <a:ea typeface="+mn-ea"/>
                <a:cs typeface="+mn-cs"/>
              </a:defRPr>
            </a:lvl1pPr>
          </a:lstStyle>
          <a:p>
            <a:pPr marL="0" marR="0" lvl="0" indent="0" algn="r" defTabSz="933450" rtl="0" eaLnBrk="0" fontAlgn="base" latinLnBrk="0" hangingPunct="0">
              <a:lnSpc>
                <a:spcPct val="100000"/>
              </a:lnSpc>
              <a:spcBef>
                <a:spcPct val="0"/>
              </a:spcBef>
              <a:spcAft>
                <a:spcPct val="0"/>
              </a:spcAft>
              <a:buClrTx/>
              <a:buSzTx/>
              <a:buFontTx/>
              <a:buNone/>
              <a:defRPr/>
            </a:pPr>
            <a:r>
              <a:rPr kumimoji="0" lang="en-US" sz="1400" b="1" i="0" u="none" strike="noStrike" kern="1200" cap="none" spc="0" normalizeH="0" baseline="0" noProof="0">
                <a:ln>
                  <a:noFill/>
                </a:ln>
                <a:solidFill>
                  <a:schemeClr val="tx1"/>
                </a:solidFill>
                <a:effectLst/>
                <a:uLnTx/>
                <a:uFillTx/>
                <a:latin typeface="Times New Roman" panose="02020603050405020304" pitchFamily="18" charset="0"/>
                <a:ea typeface="+mn-ea"/>
                <a:cs typeface="+mn-cs"/>
              </a:rPr>
              <a:t>doc.: IEEE 802.11-15/1472r0</a:t>
            </a:r>
            <a:endParaRPr kumimoji="0" lang="en-US" sz="1400" b="1"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2051" name="Rectangle 3"/>
          <p:cNvSpPr>
            <a:spLocks noGrp="1" noChangeArrowheads="1"/>
          </p:cNvSpPr>
          <p:nvPr>
            <p:ph type="dt" idx="1"/>
          </p:nvPr>
        </p:nvSpPr>
        <p:spPr bwMode="auto">
          <a:xfrm>
            <a:off x="654050" y="95250"/>
            <a:ext cx="920750" cy="215900"/>
          </a:xfrm>
          <a:prstGeom prst="rect">
            <a:avLst/>
          </a:prstGeom>
          <a:noFill/>
          <a:ln w="9525">
            <a:noFill/>
            <a:miter lim="800000"/>
          </a:ln>
          <a:effectLst/>
        </p:spPr>
        <p:txBody>
          <a:bodyPr vert="horz" wrap="none" lIns="0" tIns="0" rIns="0" bIns="0" numCol="1" anchor="b" anchorCtr="0" compatLnSpc="1">
            <a:spAutoFit/>
          </a:bodyPr>
          <a:lstStyle>
            <a:lvl1pPr defTabSz="933450" eaLnBrk="0" hangingPunct="0">
              <a:defRPr sz="1400" b="1">
                <a:latin typeface="Times New Roman" panose="02020603050405020304" pitchFamily="18" charset="0"/>
                <a:ea typeface="+mn-ea"/>
                <a:cs typeface="+mn-cs"/>
              </a:defRPr>
            </a:lvl1pPr>
          </a:lstStyle>
          <a:p>
            <a:pPr marL="0" marR="0" lvl="0" indent="0" algn="l" defTabSz="933450" rtl="0" eaLnBrk="0" fontAlgn="base" latinLnBrk="0" hangingPunct="0">
              <a:lnSpc>
                <a:spcPct val="100000"/>
              </a:lnSpc>
              <a:spcBef>
                <a:spcPct val="0"/>
              </a:spcBef>
              <a:spcAft>
                <a:spcPct val="0"/>
              </a:spcAft>
              <a:buClrTx/>
              <a:buSzTx/>
              <a:buFontTx/>
              <a:buNone/>
              <a:defRPr/>
            </a:pPr>
            <a:r>
              <a:rPr kumimoji="0" lang="en-US" sz="1400" b="1" i="0" u="none" strike="noStrike" kern="1200" cap="none" spc="0" normalizeH="0" baseline="0" noProof="0">
                <a:ln>
                  <a:noFill/>
                </a:ln>
                <a:solidFill>
                  <a:schemeClr val="tx1"/>
                </a:solidFill>
                <a:effectLst/>
                <a:uLnTx/>
                <a:uFillTx/>
                <a:latin typeface="Times New Roman" panose="02020603050405020304" pitchFamily="18" charset="0"/>
                <a:ea typeface="+mn-ea"/>
                <a:cs typeface="+mn-cs"/>
              </a:rPr>
              <a:t>March 2016</a:t>
            </a:r>
            <a:endParaRPr kumimoji="0" lang="en-US" sz="1400" b="1"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13316" name="Rectangle 4"/>
          <p:cNvSpPr>
            <a:spLocks noGrp="1" noRot="1" noChangeAspect="1" noTextEdit="1"/>
          </p:cNvSpPr>
          <p:nvPr>
            <p:ph type="sldImg"/>
          </p:nvPr>
        </p:nvSpPr>
        <p:spPr>
          <a:xfrm>
            <a:off x="384175" y="701675"/>
            <a:ext cx="6165850" cy="3468688"/>
          </a:xfrm>
          <a:prstGeom prst="rect">
            <a:avLst/>
          </a:prstGeom>
          <a:noFill/>
          <a:ln w="12700" cap="flat" cmpd="sng">
            <a:solidFill>
              <a:schemeClr val="tx1"/>
            </a:solidFill>
            <a:prstDash val="solid"/>
            <a:miter/>
            <a:headEnd type="none" w="med" len="med"/>
            <a:tailEnd type="none" w="med" len="med"/>
          </a:ln>
        </p:spPr>
      </p:sp>
      <p:sp>
        <p:nvSpPr>
          <p:cNvPr id="2053" name="Rectangle 5"/>
          <p:cNvSpPr>
            <a:spLocks noGrp="1" noChangeArrowheads="1"/>
          </p:cNvSpPr>
          <p:nvPr>
            <p:ph type="body" sz="quarter" idx="3"/>
          </p:nvPr>
        </p:nvSpPr>
        <p:spPr bwMode="auto">
          <a:xfrm>
            <a:off x="923925" y="4408488"/>
            <a:ext cx="5086350" cy="4176713"/>
          </a:xfrm>
          <a:prstGeom prst="rect">
            <a:avLst/>
          </a:prstGeom>
          <a:noFill/>
          <a:ln w="9525">
            <a:noFill/>
            <a:miter lim="800000"/>
          </a:ln>
          <a:effectLst/>
        </p:spPr>
        <p:txBody>
          <a:bodyPr vert="horz" wrap="square" lIns="93662" tIns="46038" rIns="93662" bIns="46038" numCol="1" anchor="t" anchorCtr="0" compatLnSpc="1"/>
          <a:lstStyle/>
          <a:p>
            <a:pPr marL="0" marR="0" lvl="0" indent="0" algn="l" defTabSz="93345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S PGothic" panose="020B0600070205080204" pitchFamily="34" charset="-128"/>
              </a:rPr>
              <a:t>Click to edit Master text styles</a:t>
            </a:r>
            <a:endParaRPr kumimoji="0" 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S PGothic" panose="020B0600070205080204" pitchFamily="34" charset="-128"/>
            </a:endParaRPr>
          </a:p>
          <a:p>
            <a:pPr marL="114300" marR="0" lvl="1" indent="0" algn="l" defTabSz="93345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S PGothic" panose="020B0600070205080204" pitchFamily="34" charset="-128"/>
              </a:rPr>
              <a:t>Second level</a:t>
            </a:r>
            <a:endParaRPr kumimoji="0" 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S PGothic" panose="020B0600070205080204" pitchFamily="34" charset="-128"/>
            </a:endParaRPr>
          </a:p>
          <a:p>
            <a:pPr marL="228600" marR="0" lvl="2" indent="0" algn="l" defTabSz="93345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S PGothic" panose="020B0600070205080204" pitchFamily="34" charset="-128"/>
              </a:rPr>
              <a:t>Third level</a:t>
            </a:r>
            <a:endParaRPr kumimoji="0" 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S PGothic" panose="020B0600070205080204" pitchFamily="34" charset="-128"/>
            </a:endParaRPr>
          </a:p>
          <a:p>
            <a:pPr marL="342900" marR="0" lvl="3" indent="0" algn="l" defTabSz="93345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S PGothic" panose="020B0600070205080204" pitchFamily="34" charset="-128"/>
              </a:rPr>
              <a:t>Fourth level</a:t>
            </a:r>
            <a:endParaRPr kumimoji="0" 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S PGothic" panose="020B0600070205080204" pitchFamily="34" charset="-128"/>
            </a:endParaRPr>
          </a:p>
          <a:p>
            <a:pPr marL="457200" marR="0" lvl="4" indent="0" algn="l" defTabSz="93345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S PGothic" panose="020B0600070205080204" pitchFamily="34" charset="-128"/>
              </a:rPr>
              <a:t>Fifth level</a:t>
            </a:r>
            <a:endParaRPr kumimoji="0" 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S PGothic" panose="020B0600070205080204" pitchFamily="34" charset="-128"/>
            </a:endParaRPr>
          </a:p>
        </p:txBody>
      </p:sp>
      <p:sp>
        <p:nvSpPr>
          <p:cNvPr id="2054" name="Rectangle 6"/>
          <p:cNvSpPr>
            <a:spLocks noGrp="1" noChangeArrowheads="1"/>
          </p:cNvSpPr>
          <p:nvPr>
            <p:ph type="ftr" sz="quarter" idx="4"/>
          </p:nvPr>
        </p:nvSpPr>
        <p:spPr bwMode="auto">
          <a:xfrm>
            <a:off x="3646488" y="8985250"/>
            <a:ext cx="2635250" cy="184150"/>
          </a:xfrm>
          <a:prstGeom prst="rect">
            <a:avLst/>
          </a:prstGeom>
          <a:noFill/>
          <a:ln w="9525">
            <a:noFill/>
            <a:miter lim="800000"/>
          </a:ln>
          <a:effectLst/>
        </p:spPr>
        <p:txBody>
          <a:bodyPr vert="horz" wrap="none" lIns="0" tIns="0" rIns="0" bIns="0" numCol="1" anchor="t" anchorCtr="0" compatLnSpc="1">
            <a:spAutoFit/>
          </a:bodyPr>
          <a:lstStyle>
            <a:lvl5pPr marL="457200" lvl="4" algn="r" defTabSz="933450" eaLnBrk="0" hangingPunct="0">
              <a:defRPr>
                <a:latin typeface="Times New Roman" panose="02020603050405020304" pitchFamily="18" charset="0"/>
                <a:ea typeface="+mn-ea"/>
                <a:cs typeface="+mn-cs"/>
              </a:defRPr>
            </a:lvl5pPr>
          </a:lstStyle>
          <a:p>
            <a:pPr marL="457200" marR="0" lvl="4" indent="0" algn="r" defTabSz="933450" rtl="0" eaLnBrk="0" fontAlgn="base" latinLnBrk="0" hangingPunct="0">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rPr>
              <a:t>Edward Au (Huawei Technologies)</a:t>
            </a:r>
            <a:endParaRPr kumimoji="0" lang="en-US" sz="12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2055" name="Rectangle 7"/>
          <p:cNvSpPr>
            <a:spLocks noGrp="1" noChangeArrowheads="1"/>
          </p:cNvSpPr>
          <p:nvPr>
            <p:ph type="sldNum" sz="quarter" idx="5"/>
          </p:nvPr>
        </p:nvSpPr>
        <p:spPr bwMode="auto">
          <a:xfrm>
            <a:off x="3222625" y="8985250"/>
            <a:ext cx="512763" cy="182563"/>
          </a:xfrm>
          <a:prstGeom prst="rect">
            <a:avLst/>
          </a:prstGeom>
          <a:noFill/>
          <a:ln w="9525">
            <a:noFill/>
            <a:miter lim="800000"/>
          </a:ln>
          <a:effectLst/>
        </p:spPr>
        <p:txBody>
          <a:bodyPr vert="horz" wrap="none" lIns="0" tIns="0" rIns="0" bIns="0" numCol="1" anchor="t" anchorCtr="0" compatLnSpc="1">
            <a:spAutoFit/>
          </a:bodyPr>
          <a:lstStyle>
            <a:lvl1pPr algn="r" defTabSz="933450" eaLnBrk="0" hangingPunct="0">
              <a:defRPr/>
            </a:lvl1pPr>
          </a:lstStyle>
          <a:p>
            <a:pPr marL="0" marR="0" lvl="0" indent="0" algn="r" defTabSz="933450" rtl="0" eaLnBrk="0" fontAlgn="base" latinLnBrk="0" hangingPunct="0">
              <a:lnSpc>
                <a:spcPct val="100000"/>
              </a:lnSpc>
              <a:spcBef>
                <a:spcPct val="0"/>
              </a:spcBef>
              <a:spcAft>
                <a:spcPct val="0"/>
              </a:spcAft>
              <a:buClrTx/>
              <a:buSzTx/>
              <a:buFontTx/>
              <a:buNone/>
              <a:defRPr/>
            </a:pPr>
            <a:r>
              <a:rPr kumimoji="0" lang="en-US" alt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n-cs"/>
              </a:rPr>
              <a:t>Page </a:t>
            </a:r>
            <a:fld id="{D25D3366-2BAB-4431-B995-A9FA48263B97}" type="slidenum">
              <a:rPr kumimoji="0" lang="en-US" alt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n-cs"/>
              </a:rPr>
            </a:fld>
            <a:endParaRPr kumimoji="0" lang="en-US" alt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n-cs"/>
            </a:endParaRPr>
          </a:p>
        </p:txBody>
      </p:sp>
      <p:sp>
        <p:nvSpPr>
          <p:cNvPr id="13320" name="Rectangle 8"/>
          <p:cNvSpPr>
            <a:spLocks noChangeArrowheads="1"/>
          </p:cNvSpPr>
          <p:nvPr/>
        </p:nvSpPr>
        <p:spPr bwMode="auto">
          <a:xfrm>
            <a:off x="723900" y="8985250"/>
            <a:ext cx="711200"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alt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n-cs"/>
              </a:rPr>
              <a:t>Submission</a:t>
            </a:r>
            <a:endParaRPr kumimoji="0" lang="en-US" alt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n-cs"/>
            </a:endParaRPr>
          </a:p>
        </p:txBody>
      </p:sp>
      <p:sp>
        <p:nvSpPr>
          <p:cNvPr id="13321" name="Line 9"/>
          <p:cNvSpPr/>
          <p:nvPr/>
        </p:nvSpPr>
        <p:spPr>
          <a:xfrm>
            <a:off x="723900" y="8983663"/>
            <a:ext cx="5486400" cy="0"/>
          </a:xfrm>
          <a:prstGeom prst="line">
            <a:avLst/>
          </a:prstGeom>
          <a:ln w="12700" cap="flat" cmpd="sng">
            <a:solidFill>
              <a:schemeClr val="tx1"/>
            </a:solidFill>
            <a:prstDash val="solid"/>
            <a:round/>
            <a:headEnd type="none" w="sm" len="sm"/>
            <a:tailEnd type="none" w="sm" len="sm"/>
          </a:ln>
        </p:spPr>
      </p:sp>
      <p:sp>
        <p:nvSpPr>
          <p:cNvPr id="13322" name="Line 10"/>
          <p:cNvSpPr/>
          <p:nvPr/>
        </p:nvSpPr>
        <p:spPr>
          <a:xfrm>
            <a:off x="647700" y="296863"/>
            <a:ext cx="5638800" cy="0"/>
          </a:xfrm>
          <a:prstGeom prst="line">
            <a:avLst/>
          </a:prstGeom>
          <a:ln w="12700" cap="flat" cmpd="sng">
            <a:solidFill>
              <a:schemeClr val="tx1"/>
            </a:solidFill>
            <a:prstDash val="solid"/>
            <a:round/>
            <a:headEnd type="none" w="sm" len="sm"/>
            <a:tailEnd type="none" w="sm" len="sm"/>
          </a:ln>
        </p:spPr>
      </p:sp>
    </p:spTree>
  </p:cSld>
  <p:clrMap bg1="lt1" tx1="dk1" bg2="lt2" tx2="dk2" accent1="accent1" accent2="accent2" accent3="accent3" accent4="accent4" accent5="accent5" accent6="accent6" hlink="hlink" folHlink="folHlink"/>
  <p:hf sldNum="0" hdr="0" ftr="0"/>
  <p:notesStyle>
    <a:lvl1pPr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S PGothic" panose="020B0600070205080204" pitchFamily="34" charset="-128"/>
        <a:cs typeface="MS PGothic" panose="020B0600070205080204" pitchFamily="34" charset="-128"/>
      </a:defRPr>
    </a:lvl1pPr>
    <a:lvl2pPr marL="1143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S PGothic" panose="020B0600070205080204" pitchFamily="34" charset="-128"/>
        <a:cs typeface="MS PGothic" panose="020B0600070205080204" pitchFamily="34" charset="-128"/>
      </a:defRPr>
    </a:lvl2pPr>
    <a:lvl3pPr marL="2286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S PGothic" panose="020B0600070205080204" pitchFamily="34" charset="-128"/>
        <a:cs typeface="MS PGothic" panose="020B0600070205080204" pitchFamily="34" charset="-128"/>
      </a:defRPr>
    </a:lvl3pPr>
    <a:lvl4pPr marL="3429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S PGothic" panose="020B0600070205080204" pitchFamily="34" charset="-128"/>
        <a:cs typeface="MS PGothic" panose="020B0600070205080204" pitchFamily="34" charset="-128"/>
      </a:defRPr>
    </a:lvl4pPr>
    <a:lvl5pPr marL="4572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S PGothic" panose="020B0600070205080204" pitchFamily="34" charset="-128"/>
        <a:cs typeface="MS PGothic" panose="020B0600070205080204" pitchFamily="34" charset="-128"/>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pPr fontAlgn="base"/>
            <a:r>
              <a:rPr lang="zh-CN" altLang="en-US" strike="noStrike" noProof="1" smtClean="0"/>
              <a:t>单击此处编辑母版标题样式</a:t>
            </a:r>
            <a:endParaRPr lang="en-GB" strike="noStrike" noProof="1"/>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342900" indent="0" algn="ctr">
              <a:buNone/>
              <a:defRPr/>
            </a:lvl2pPr>
            <a:lvl3pPr marL="685800" indent="0" algn="ctr">
              <a:buNone/>
              <a:defRPr/>
            </a:lvl3pPr>
            <a:lvl4pPr marL="1028700" indent="0" algn="ctr">
              <a:buNone/>
              <a:defRPr/>
            </a:lvl4pPr>
            <a:lvl5pPr marL="1371600" indent="0" algn="ctr">
              <a:buNone/>
              <a:defRPr/>
            </a:lvl5pPr>
            <a:lvl6pPr marL="1714500" indent="0" algn="ctr">
              <a:buNone/>
              <a:defRPr/>
            </a:lvl6pPr>
            <a:lvl7pPr marL="2057400" indent="0" algn="ctr">
              <a:buNone/>
              <a:defRPr/>
            </a:lvl7pPr>
            <a:lvl8pPr marL="2400300" indent="0" algn="ctr">
              <a:buNone/>
              <a:defRPr/>
            </a:lvl8pPr>
            <a:lvl9pPr marL="2743200" indent="0" algn="ctr">
              <a:buNone/>
              <a:defRPr/>
            </a:lvl9pPr>
          </a:lstStyle>
          <a:p>
            <a:pPr fontAlgn="base"/>
            <a:r>
              <a:rPr lang="zh-CN" altLang="en-US" strike="noStrike" noProof="1" smtClean="0"/>
              <a:t>单击此处编辑母版副标题样式</a:t>
            </a:r>
            <a:endParaRPr lang="en-GB" strike="noStrike" noProof="1"/>
          </a:p>
        </p:txBody>
      </p:sp>
      <p:sp>
        <p:nvSpPr>
          <p:cNvPr id="4" name="日期占位符 3"/>
          <p:cNvSpPr>
            <a:spLocks noGrp="1"/>
          </p:cNvSpPr>
          <p:nvPr>
            <p:ph type="dt" idx="10"/>
          </p:nvPr>
        </p:nvSpPr>
        <p:spPr/>
        <p:txBody>
          <a:bodyPr/>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Jan 2020</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5" name="页脚占位符 4"/>
          <p:cNvSpPr>
            <a:spLocks noGrp="1"/>
          </p:cNvSpPr>
          <p:nvPr>
            <p:ph type="ftr" idx="11"/>
          </p:nvPr>
        </p:nvSpPr>
        <p:spPr/>
        <p:txBody>
          <a:bodyPr/>
          <a:p>
            <a:pPr marL="0" marR="0" lvl="0" indent="0" algn="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Bo Sun (ZTE)</a:t>
            </a:r>
            <a:endPar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6" name="灯片编号占位符 5"/>
          <p:cNvSpPr>
            <a:spLocks noGrp="1"/>
          </p:cNvSpPr>
          <p:nvPr>
            <p:ph type="sldNum" idx="12"/>
          </p:nvPr>
        </p:nvSpPr>
        <p:spPr/>
        <p:txBody>
          <a:bodyPr/>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Tree>
  </p:cSld>
  <p:clrMapOvr>
    <a:masterClrMapping/>
  </p:clrMapOvr>
  <p:hf hdr="0"/>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自定义版式">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11" name="Rectangle 4"/>
          <p:cNvSpPr>
            <a:spLocks noGrp="1" noChangeArrowheads="1"/>
          </p:cNvSpPr>
          <p:nvPr>
            <p:ph type="dt" sz="half" idx="2"/>
          </p:nvPr>
        </p:nvSpPr>
        <p:spPr bwMode="auto">
          <a:xfrm>
            <a:off x="928688" y="333375"/>
            <a:ext cx="2500313" cy="273050"/>
          </a:xfrm>
          <a:prstGeom prst="rect">
            <a:avLst/>
          </a:prstGeom>
          <a:noFill/>
          <a:ln w="9525">
            <a:noFill/>
            <a:round/>
          </a:ln>
          <a:effectLst/>
        </p:spPr>
        <p:txBody>
          <a:bodyPr vert="horz" wrap="square" lIns="0" tIns="0" rIns="0" bIns="0" numCol="1" anchor="b" anchorCtr="0" compatLnSpc="1"/>
          <a:lstStyle>
            <a:lvl1pPr>
              <a:defRPr/>
            </a:lvl1pPr>
          </a:lstStyle>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Nov 2019</a:t>
            </a:r>
            <a:endPar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12" name="Rectangle 5"/>
          <p:cNvSpPr>
            <a:spLocks noGrp="1" noChangeArrowheads="1"/>
          </p:cNvSpPr>
          <p:nvPr>
            <p:ph type="ftr" sz="quarter" idx="3"/>
          </p:nvPr>
        </p:nvSpPr>
        <p:spPr bwMode="auto">
          <a:xfrm>
            <a:off x="7143750" y="6475413"/>
            <a:ext cx="4246563" cy="180975"/>
          </a:xfrm>
          <a:prstGeom prst="rect">
            <a:avLst/>
          </a:prstGeom>
          <a:noFill/>
          <a:ln w="9525">
            <a:noFill/>
            <a:round/>
          </a:ln>
          <a:effectLst/>
        </p:spPr>
        <p:txBody>
          <a:bodyPr vert="horz" wrap="square" lIns="0" tIns="0" rIns="0" bIns="0" numCol="1" anchor="t" anchorCtr="0" compatLnSpc="1"/>
          <a:lstStyle>
            <a:lvl1pPr>
              <a:defRPr/>
            </a:lvl1pPr>
          </a:lstStyle>
          <a:p>
            <a:pPr marL="0" marR="0" lvl="0" indent="0" algn="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Bo Sun (ZTE)</a:t>
            </a:r>
            <a:endPar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13" name="Rectangle 6"/>
          <p:cNvSpPr>
            <a:spLocks noGrp="1" noChangeArrowheads="1"/>
          </p:cNvSpPr>
          <p:nvPr>
            <p:ph type="sldNum" sz="quarter" idx="4"/>
          </p:nvPr>
        </p:nvSpPr>
        <p:spPr bwMode="auto">
          <a:xfrm>
            <a:off x="5792788" y="6475413"/>
            <a:ext cx="704850" cy="363538"/>
          </a:xfrm>
          <a:prstGeom prst="rect">
            <a:avLst/>
          </a:prstGeom>
          <a:noFill/>
          <a:ln w="9525">
            <a:noFill/>
            <a:round/>
          </a:ln>
          <a:effectLst/>
        </p:spPr>
        <p:txBody>
          <a:bodyPr vert="horz" wrap="square" lIns="0" tIns="0" rIns="0" bIns="0" numCol="1" anchor="t" anchorCtr="0" compatLnSpc="1"/>
          <a:lstStyle>
            <a:lvl1pPr>
              <a:defRPr/>
            </a:lvl1p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8C875BF7-C173-4CCF-AC34-148954E89FBB}" type="slidenum">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1_自定义版式">
    <p:bg>
      <p:bgPr>
        <a:solidFill>
          <a:srgbClr val="FFFFFF"/>
        </a:solidFill>
        <a:effectLst/>
      </p:bgPr>
    </p:bg>
    <p:spTree>
      <p:nvGrpSpPr>
        <p:cNvPr id="1" name=""/>
        <p:cNvGrpSpPr/>
        <p:nvPr/>
      </p:nvGrpSpPr>
      <p:grpSpPr>
        <a:xfrm>
          <a:off x="0" y="0"/>
          <a:ext cx="0" cy="0"/>
          <a:chOff x="0" y="0"/>
          <a:chExt cx="0" cy="0"/>
        </a:xfrm>
      </p:grpSpPr>
      <p:sp>
        <p:nvSpPr>
          <p:cNvPr id="11" name="Rectangle 4"/>
          <p:cNvSpPr>
            <a:spLocks noGrp="1" noChangeArrowheads="1"/>
          </p:cNvSpPr>
          <p:nvPr>
            <p:ph type="dt" sz="half" idx="2"/>
          </p:nvPr>
        </p:nvSpPr>
        <p:spPr bwMode="auto">
          <a:xfrm>
            <a:off x="928688" y="333375"/>
            <a:ext cx="2500313" cy="273050"/>
          </a:xfrm>
          <a:prstGeom prst="rect">
            <a:avLst/>
          </a:prstGeom>
          <a:noFill/>
          <a:ln w="9525">
            <a:noFill/>
            <a:round/>
          </a:ln>
          <a:effectLst/>
        </p:spPr>
        <p:txBody>
          <a:bodyPr vert="horz" wrap="square" lIns="0" tIns="0" rIns="0" bIns="0" numCol="1" anchor="b" anchorCtr="0" compatLnSpc="1"/>
          <a:lstStyle>
            <a:lvl1pPr>
              <a:defRPr/>
            </a:lvl1pPr>
          </a:lstStyle>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Nov 2019</a:t>
            </a:r>
            <a:endPar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12" name="Rectangle 5"/>
          <p:cNvSpPr>
            <a:spLocks noGrp="1" noChangeArrowheads="1"/>
          </p:cNvSpPr>
          <p:nvPr>
            <p:ph type="ftr" sz="quarter" idx="3"/>
          </p:nvPr>
        </p:nvSpPr>
        <p:spPr bwMode="auto">
          <a:xfrm>
            <a:off x="7143750" y="6475413"/>
            <a:ext cx="4246563" cy="180975"/>
          </a:xfrm>
          <a:prstGeom prst="rect">
            <a:avLst/>
          </a:prstGeom>
          <a:noFill/>
          <a:ln w="9525">
            <a:noFill/>
            <a:round/>
          </a:ln>
          <a:effectLst/>
        </p:spPr>
        <p:txBody>
          <a:bodyPr vert="horz" wrap="square" lIns="0" tIns="0" rIns="0" bIns="0" numCol="1" anchor="t" anchorCtr="0" compatLnSpc="1"/>
          <a:lstStyle>
            <a:lvl1pPr>
              <a:defRPr/>
            </a:lvl1pPr>
          </a:lstStyle>
          <a:p>
            <a:pPr marL="0" marR="0" lvl="0" indent="0" algn="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Bo Sun (ZTE)</a:t>
            </a:r>
            <a:endPar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13" name="Rectangle 6"/>
          <p:cNvSpPr>
            <a:spLocks noGrp="1" noChangeArrowheads="1"/>
          </p:cNvSpPr>
          <p:nvPr>
            <p:ph type="sldNum" sz="quarter" idx="4"/>
          </p:nvPr>
        </p:nvSpPr>
        <p:spPr bwMode="auto">
          <a:xfrm>
            <a:off x="5792788" y="6475413"/>
            <a:ext cx="704850" cy="363538"/>
          </a:xfrm>
          <a:prstGeom prst="rect">
            <a:avLst/>
          </a:prstGeom>
          <a:noFill/>
          <a:ln w="9525">
            <a:noFill/>
            <a:round/>
          </a:ln>
          <a:effectLst/>
        </p:spPr>
        <p:txBody>
          <a:bodyPr vert="horz" wrap="square" lIns="0" tIns="0" rIns="0" bIns="0" numCol="1" anchor="t" anchorCtr="0" compatLnSpc="1"/>
          <a:lstStyle>
            <a:lvl1pPr>
              <a:defRPr/>
            </a:lvl1p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B308A7B4-457D-4774-BFAA-BCE51FA4493E}" type="slidenum">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标题和文本">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Mar 2020</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5" name="页脚占位符 4"/>
          <p:cNvSpPr>
            <a:spLocks noGrp="1"/>
          </p:cNvSpPr>
          <p:nvPr>
            <p:ph type="ftr" sz="quarter" idx="11"/>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Bo Sun (ZTE)</a:t>
            </a:r>
            <a:endParaRPr kumimoji="0" lang="en-US"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6" name="灯片编号占位符 5"/>
          <p:cNvSpPr>
            <a:spLocks noGrp="1"/>
          </p:cNvSpPr>
          <p:nvPr>
            <p:ph type="sldNum" sz="quarter"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zh-CN" altLang="en-US" strike="noStrike" noProof="1" smtClean="0"/>
              <a:t>单击此处编辑母版标题样式</a:t>
            </a:r>
            <a:endParaRPr lang="en-GB" strike="noStrike" noProof="1"/>
          </a:p>
        </p:txBody>
      </p:sp>
      <p:sp>
        <p:nvSpPr>
          <p:cNvPr id="3" name="Content Placeholder 2"/>
          <p:cNvSpPr>
            <a:spLocks noGrp="1"/>
          </p:cNvSpPr>
          <p:nvPr>
            <p:ph idx="1"/>
          </p:nvPr>
        </p:nvSpPr>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GB" strike="noStrike" noProof="1"/>
          </a:p>
        </p:txBody>
      </p:sp>
      <p:sp>
        <p:nvSpPr>
          <p:cNvPr id="11" name="Slide Number Placeholder 5"/>
          <p:cNvSpPr>
            <a:spLocks noGrp="1"/>
          </p:cNvSpPr>
          <p:nvPr>
            <p:ph type="sldNum" idx="4"/>
          </p:nvPr>
        </p:nvSpPr>
        <p:spPr bwMode="auto">
          <a:xfrm>
            <a:off x="5792788" y="6475413"/>
            <a:ext cx="704850" cy="363538"/>
          </a:xfrm>
          <a:prstGeom prst="rect">
            <a:avLst/>
          </a:prstGeom>
          <a:noFill/>
          <a:ln w="9525">
            <a:noFill/>
            <a:round/>
          </a:ln>
          <a:effectLst/>
        </p:spPr>
        <p:txBody>
          <a:bodyPr vert="horz" wrap="square" lIns="0" tIns="0" rIns="0" bIns="0" numCol="1" anchor="t" anchorCtr="0" compatLnSpc="1"/>
          <a:lstStyle>
            <a:lvl1pPr>
              <a:defRPr/>
            </a:lvl1p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E9C15F85-DFAF-4F66-8E7C-7A26E2644AD3}" type="slidenum">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12" name="Rectangle 4"/>
          <p:cNvSpPr>
            <a:spLocks noGrp="1" noChangeArrowheads="1"/>
          </p:cNvSpPr>
          <p:nvPr>
            <p:ph type="ftr" idx="3"/>
          </p:nvPr>
        </p:nvSpPr>
        <p:spPr bwMode="auto">
          <a:xfrm>
            <a:off x="7143750" y="6475413"/>
            <a:ext cx="4246563" cy="180975"/>
          </a:xfrm>
          <a:prstGeom prst="rect">
            <a:avLst/>
          </a:prstGeom>
          <a:noFill/>
          <a:ln w="9525">
            <a:noFill/>
            <a:round/>
          </a:ln>
          <a:effectLst/>
        </p:spPr>
        <p:txBody>
          <a:bodyPr vert="horz" wrap="square" lIns="0" tIns="0" rIns="0" bIns="0" numCol="1" anchor="t" anchorCtr="0" compatLnSpc="1"/>
          <a:lstStyle>
            <a:lvl1pPr algn="r">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200">
                <a:solidFill>
                  <a:srgbClr val="000000"/>
                </a:solidFill>
                <a:cs typeface="Arial Unicode MS" charset="0"/>
              </a:defRPr>
            </a:lvl1pPr>
          </a:lstStyle>
          <a:p>
            <a:pPr marL="0" marR="0" lvl="0" indent="0" algn="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Bo Sun (ZTE)</a:t>
            </a:r>
            <a:endPar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13" name="Rectangle 3"/>
          <p:cNvSpPr>
            <a:spLocks noGrp="1" noChangeArrowheads="1"/>
          </p:cNvSpPr>
          <p:nvPr>
            <p:ph type="dt" idx="2"/>
          </p:nvPr>
        </p:nvSpPr>
        <p:spPr bwMode="auto">
          <a:xfrm>
            <a:off x="928688" y="333375"/>
            <a:ext cx="2500313" cy="273050"/>
          </a:xfrm>
          <a:prstGeom prst="rect">
            <a:avLst/>
          </a:prstGeom>
          <a:noFill/>
          <a:ln w="9525">
            <a:noFill/>
            <a:round/>
          </a:ln>
          <a:effectLst/>
        </p:spPr>
        <p:txBody>
          <a:bodyPr vert="horz" wrap="square" lIns="0" tIns="0" rIns="0" bIns="0" numCol="1" anchor="b" anchorCtr="0" compatLnSpc="1"/>
          <a:lstStyle>
            <a:lvl1pPr>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800" b="1">
                <a:solidFill>
                  <a:srgbClr val="000000"/>
                </a:solidFill>
                <a:cs typeface="Arial Unicode MS" charset="0"/>
              </a:defRPr>
            </a:lvl1pPr>
          </a:lstStyle>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Mar 2020</a:t>
            </a:r>
            <a:endParaRPr kumimoji="0" lang="en-US"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Tree>
  </p:cSld>
  <p:clrMapOvr>
    <a:masterClrMapping/>
  </p:clrMapOvr>
  <p:hf hdr="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3000" b="1" cap="all"/>
            </a:lvl1pPr>
          </a:lstStyle>
          <a:p>
            <a:pPr fontAlgn="base"/>
            <a:r>
              <a:rPr lang="zh-CN" altLang="en-US" strike="noStrike" noProof="1" smtClean="0"/>
              <a:t>单击此处编辑母版标题样式</a:t>
            </a:r>
            <a:endParaRPr lang="en-GB" strike="noStrike" noProof="1"/>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fontAlgn="base"/>
            <a:r>
              <a:rPr lang="zh-CN" altLang="en-US" strike="noStrike" noProof="1" smtClean="0"/>
              <a:t>单击此处编辑母版文本样式</a:t>
            </a:r>
            <a:endParaRPr lang="zh-CN" altLang="en-US" strike="noStrike" noProof="1" smtClean="0"/>
          </a:p>
        </p:txBody>
      </p:sp>
      <p:sp>
        <p:nvSpPr>
          <p:cNvPr id="4" name="日期占位符 3"/>
          <p:cNvSpPr>
            <a:spLocks noGrp="1"/>
          </p:cNvSpPr>
          <p:nvPr>
            <p:ph type="dt" idx="10"/>
          </p:nvPr>
        </p:nvSpPr>
        <p:spPr>
          <a:xfrm>
            <a:off x="928688" y="333375"/>
            <a:ext cx="2500313" cy="273050"/>
          </a:xfrm>
          <a:prstGeom prst="rect">
            <a:avLst/>
          </a:prstGeom>
          <a:noFill/>
          <a:ln w="9525">
            <a:noFill/>
            <a:round/>
          </a:ln>
          <a:effectLst/>
        </p:spPr>
        <p:txBody>
          <a:bodyPr vert="horz" wrap="square" lIns="0" tIns="0" rIns="0" bIns="0" numCol="1" anchor="b" anchorCtr="0" compatLnSpc="1"/>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Nov 2019</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5" name="页脚占位符 4"/>
          <p:cNvSpPr>
            <a:spLocks noGrp="1"/>
          </p:cNvSpPr>
          <p:nvPr>
            <p:ph type="ftr" idx="11"/>
          </p:nvPr>
        </p:nvSpPr>
        <p:spPr>
          <a:xfrm>
            <a:off x="7143750" y="6475413"/>
            <a:ext cx="4246563" cy="180975"/>
          </a:xfrm>
          <a:prstGeom prst="rect">
            <a:avLst/>
          </a:prstGeom>
          <a:noFill/>
          <a:ln w="9525">
            <a:noFill/>
            <a:round/>
          </a:ln>
          <a:effectLst/>
        </p:spPr>
        <p:txBody>
          <a:bodyPr vert="horz" wrap="square" lIns="0" tIns="0" rIns="0" bIns="0" numCol="1" anchor="t" anchorCtr="0" compatLnSpc="1"/>
          <a:p>
            <a:pPr marL="0" marR="0" lvl="0" indent="0" algn="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Bo Sun (ZTE)</a:t>
            </a:r>
            <a:endPar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6" name="灯片编号占位符 5"/>
          <p:cNvSpPr>
            <a:spLocks noGrp="1"/>
          </p:cNvSpPr>
          <p:nvPr>
            <p:ph type="sldNum" idx="12"/>
          </p:nvPr>
        </p:nvSpPr>
        <p:spPr>
          <a:xfrm>
            <a:off x="5792788" y="6475413"/>
            <a:ext cx="704850" cy="363538"/>
          </a:xfrm>
          <a:prstGeom prst="rect">
            <a:avLst/>
          </a:prstGeom>
          <a:noFill/>
          <a:ln w="9525">
            <a:noFill/>
            <a:round/>
          </a:ln>
          <a:effectLst/>
        </p:spPr>
        <p:txBody>
          <a:bodyPr vert="horz" wrap="square" lIns="0" tIns="0" rIns="0" bIns="0" numCol="1" anchor="t" anchorCtr="0" compatLnSpc="1"/>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Tree>
  </p:cSld>
  <p:clrMapOvr>
    <a:masterClrMapping/>
  </p:clrMapOvr>
  <p:hf hdr="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zh-CN" altLang="en-US" strike="noStrike" noProof="1" smtClean="0"/>
              <a:t>单击此处编辑母版标题样式</a:t>
            </a:r>
            <a:endParaRPr lang="en-GB" strike="noStrike" noProof="1"/>
          </a:p>
        </p:txBody>
      </p:sp>
      <p:sp>
        <p:nvSpPr>
          <p:cNvPr id="3" name="Content Placeholder 2"/>
          <p:cNvSpPr>
            <a:spLocks noGrp="1"/>
          </p:cNvSpPr>
          <p:nvPr>
            <p:ph sz="half" idx="1"/>
          </p:nvPr>
        </p:nvSpPr>
        <p:spPr>
          <a:xfrm>
            <a:off x="914402" y="1981201"/>
            <a:ext cx="5077884" cy="411321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z="1350" strike="noStrike" noProof="1" smtClean="0"/>
              <a:t>第四级</a:t>
            </a:r>
            <a:endParaRPr lang="zh-CN" altLang="en-US" strike="noStrike" noProof="1" smtClean="0"/>
          </a:p>
          <a:p>
            <a:pPr lvl="4" fontAlgn="base"/>
            <a:r>
              <a:rPr lang="zh-CN" altLang="en-US" sz="1350" strike="noStrike" noProof="1" smtClean="0"/>
              <a:t>第五级</a:t>
            </a:r>
            <a:endParaRPr lang="en-GB" strike="noStrike" noProof="1"/>
          </a:p>
        </p:txBody>
      </p:sp>
      <p:sp>
        <p:nvSpPr>
          <p:cNvPr id="4" name="Content Placeholder 3"/>
          <p:cNvSpPr>
            <a:spLocks noGrp="1"/>
          </p:cNvSpPr>
          <p:nvPr>
            <p:ph sz="half" idx="2"/>
          </p:nvPr>
        </p:nvSpPr>
        <p:spPr>
          <a:xfrm>
            <a:off x="6195484" y="1981201"/>
            <a:ext cx="5080000" cy="411321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z="1350" strike="noStrike" noProof="1" smtClean="0"/>
              <a:t>第四级</a:t>
            </a:r>
            <a:endParaRPr lang="zh-CN" altLang="en-US" strike="noStrike" noProof="1" smtClean="0"/>
          </a:p>
          <a:p>
            <a:pPr lvl="4" fontAlgn="base"/>
            <a:r>
              <a:rPr lang="zh-CN" altLang="en-US" sz="1350" strike="noStrike" noProof="1" smtClean="0"/>
              <a:t>第五级</a:t>
            </a:r>
            <a:endParaRPr lang="en-GB" strike="noStrike" noProof="1"/>
          </a:p>
        </p:txBody>
      </p:sp>
      <p:sp>
        <p:nvSpPr>
          <p:cNvPr id="5" name="日期占位符 4"/>
          <p:cNvSpPr>
            <a:spLocks noGrp="1"/>
          </p:cNvSpPr>
          <p:nvPr>
            <p:ph type="dt" idx="10"/>
          </p:nvPr>
        </p:nvSpPr>
        <p:spPr>
          <a:xfrm>
            <a:off x="928688" y="333375"/>
            <a:ext cx="2500313" cy="273050"/>
          </a:xfrm>
          <a:prstGeom prst="rect">
            <a:avLst/>
          </a:prstGeom>
          <a:noFill/>
          <a:ln w="9525">
            <a:noFill/>
            <a:round/>
          </a:ln>
          <a:effectLst/>
        </p:spPr>
        <p:txBody>
          <a:bodyPr vert="horz" wrap="square" lIns="0" tIns="0" rIns="0" bIns="0" numCol="1" anchor="b" anchorCtr="0" compatLnSpc="1"/>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Nov 2019</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6" name="页脚占位符 5"/>
          <p:cNvSpPr>
            <a:spLocks noGrp="1"/>
          </p:cNvSpPr>
          <p:nvPr>
            <p:ph type="ftr" idx="11"/>
          </p:nvPr>
        </p:nvSpPr>
        <p:spPr>
          <a:xfrm>
            <a:off x="7143750" y="6475413"/>
            <a:ext cx="4246563" cy="180975"/>
          </a:xfrm>
          <a:prstGeom prst="rect">
            <a:avLst/>
          </a:prstGeom>
          <a:noFill/>
          <a:ln w="9525">
            <a:noFill/>
            <a:round/>
          </a:ln>
          <a:effectLst/>
        </p:spPr>
        <p:txBody>
          <a:bodyPr vert="horz" wrap="square" lIns="0" tIns="0" rIns="0" bIns="0" numCol="1" anchor="t" anchorCtr="0" compatLnSpc="1"/>
          <a:p>
            <a:pPr marL="0" marR="0" lvl="0" indent="0" algn="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Bo Sun (ZTE)</a:t>
            </a:r>
            <a:endPar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7" name="灯片编号占位符 6"/>
          <p:cNvSpPr>
            <a:spLocks noGrp="1"/>
          </p:cNvSpPr>
          <p:nvPr>
            <p:ph type="sldNum" idx="12"/>
          </p:nvPr>
        </p:nvSpPr>
        <p:spPr>
          <a:xfrm>
            <a:off x="5792788" y="6475413"/>
            <a:ext cx="704850" cy="363538"/>
          </a:xfrm>
          <a:prstGeom prst="rect">
            <a:avLst/>
          </a:prstGeom>
          <a:noFill/>
          <a:ln w="9525">
            <a:noFill/>
            <a:round/>
          </a:ln>
          <a:effectLst/>
        </p:spPr>
        <p:txBody>
          <a:bodyPr vert="horz" wrap="square" lIns="0" tIns="0" rIns="0" bIns="0" numCol="1" anchor="t" anchorCtr="0" compatLnSpc="1"/>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Tree>
  </p:cSld>
  <p:clrMapOvr>
    <a:masterClrMapping/>
  </p:clrMapOvr>
  <p:hf hdr="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pPr fontAlgn="base"/>
            <a:r>
              <a:rPr lang="zh-CN" altLang="en-US" strike="noStrike" noProof="1" smtClean="0"/>
              <a:t>单击此处编辑母版标题样式</a:t>
            </a:r>
            <a:endParaRPr lang="en-GB" strike="noStrike" noProof="1"/>
          </a:p>
        </p:txBody>
      </p:sp>
      <p:sp>
        <p:nvSpPr>
          <p:cNvPr id="3" name="Text Placeholder 2"/>
          <p:cNvSpPr>
            <a:spLocks noGrp="1"/>
          </p:cNvSpPr>
          <p:nvPr>
            <p:ph type="body" idx="1"/>
          </p:nvPr>
        </p:nvSpPr>
        <p:spPr>
          <a:xfrm>
            <a:off x="609600" y="1535113"/>
            <a:ext cx="5386917"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fontAlgn="base"/>
            <a:r>
              <a:rPr lang="zh-CN" altLang="en-US" strike="noStrike" noProof="1" smtClean="0"/>
              <a:t>单击此处编辑母版文本样式</a:t>
            </a:r>
            <a:endParaRPr lang="zh-CN" altLang="en-US" strike="noStrike" noProof="1" smtClean="0"/>
          </a:p>
        </p:txBody>
      </p:sp>
      <p:sp>
        <p:nvSpPr>
          <p:cNvPr id="4" name="Content Placeholder 3"/>
          <p:cNvSpPr>
            <a:spLocks noGrp="1"/>
          </p:cNvSpPr>
          <p:nvPr>
            <p:ph sz="half" idx="2"/>
          </p:nvPr>
        </p:nvSpPr>
        <p:spPr>
          <a:xfrm>
            <a:off x="609600" y="2174875"/>
            <a:ext cx="5386917"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z="1350"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GB" strike="noStrike" noProof="1"/>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fontAlgn="base"/>
            <a:r>
              <a:rPr lang="zh-CN" altLang="en-US" strike="noStrike" noProof="1" smtClean="0"/>
              <a:t>单击此处编辑母版文本样式</a:t>
            </a:r>
            <a:endParaRPr lang="zh-CN" altLang="en-US" strike="noStrike" noProof="1" smtClean="0"/>
          </a:p>
        </p:txBody>
      </p:sp>
      <p:sp>
        <p:nvSpPr>
          <p:cNvPr id="6" name="Content Placeholder 5"/>
          <p:cNvSpPr>
            <a:spLocks noGrp="1"/>
          </p:cNvSpPr>
          <p:nvPr>
            <p:ph sz="quarter" idx="4"/>
          </p:nvPr>
        </p:nvSpPr>
        <p:spPr>
          <a:xfrm>
            <a:off x="6193369" y="2174875"/>
            <a:ext cx="5389033"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z="1350"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GB" strike="noStrike" noProof="1"/>
          </a:p>
        </p:txBody>
      </p:sp>
      <p:sp>
        <p:nvSpPr>
          <p:cNvPr id="11" name="Date Placeholder 6"/>
          <p:cNvSpPr>
            <a:spLocks noGrp="1"/>
          </p:cNvSpPr>
          <p:nvPr>
            <p:ph type="dt" idx="12"/>
          </p:nvPr>
        </p:nvSpPr>
        <p:spPr bwMode="auto">
          <a:xfrm>
            <a:off x="928688" y="333375"/>
            <a:ext cx="2500313" cy="273050"/>
          </a:xfrm>
          <a:prstGeom prst="rect">
            <a:avLst/>
          </a:prstGeom>
          <a:noFill/>
          <a:ln w="9525">
            <a:noFill/>
            <a:round/>
          </a:ln>
          <a:effectLst/>
        </p:spPr>
        <p:txBody>
          <a:bodyPr vert="horz" wrap="square" lIns="0" tIns="0" rIns="0" bIns="0" numCol="1" anchor="b" anchorCtr="0" compatLnSpc="1"/>
          <a:lstStyle>
            <a:lvl1pPr>
              <a:defRPr/>
            </a:lvl1pPr>
          </a:lstStyle>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Nov 2019</a:t>
            </a:r>
            <a:endPar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12" name="Footer Placeholder 7"/>
          <p:cNvSpPr>
            <a:spLocks noGrp="1"/>
          </p:cNvSpPr>
          <p:nvPr>
            <p:ph type="ftr" idx="13"/>
          </p:nvPr>
        </p:nvSpPr>
        <p:spPr bwMode="auto">
          <a:xfrm>
            <a:off x="7524750" y="6475413"/>
            <a:ext cx="3865563" cy="180975"/>
          </a:xfrm>
          <a:prstGeom prst="rect">
            <a:avLst/>
          </a:prstGeom>
          <a:noFill/>
          <a:ln w="9525">
            <a:noFill/>
            <a:round/>
          </a:ln>
          <a:effectLst/>
        </p:spPr>
        <p:txBody>
          <a:bodyPr vert="horz" wrap="square" lIns="0" tIns="0" rIns="0" bIns="0" numCol="1" anchor="t" anchorCtr="0" compatLnSpc="1"/>
          <a:lstStyle>
            <a:lvl1pPr>
              <a:defRPr/>
            </a:lvl1pPr>
          </a:lstStyle>
          <a:p>
            <a:pPr marL="0" marR="0" lvl="0" indent="0" algn="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Bo Sun (ZTE)</a:t>
            </a:r>
            <a:endPar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13" name="Slide Number Placeholder 8"/>
          <p:cNvSpPr>
            <a:spLocks noGrp="1"/>
          </p:cNvSpPr>
          <p:nvPr>
            <p:ph type="sldNum" idx="14"/>
          </p:nvPr>
        </p:nvSpPr>
        <p:spPr bwMode="auto">
          <a:xfrm>
            <a:off x="5792788" y="6475413"/>
            <a:ext cx="704850" cy="363538"/>
          </a:xfrm>
          <a:prstGeom prst="rect">
            <a:avLst/>
          </a:prstGeom>
          <a:noFill/>
          <a:ln w="9525">
            <a:noFill/>
            <a:round/>
          </a:ln>
          <a:effectLst/>
        </p:spPr>
        <p:txBody>
          <a:bodyPr vert="horz" wrap="square" lIns="0" tIns="0" rIns="0" bIns="0" numCol="1" anchor="t" anchorCtr="0" compatLnSpc="1"/>
          <a:lstStyle>
            <a:lvl1pPr>
              <a:defRPr/>
            </a:lvl1p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01B27F1F-5774-44D3-A48B-91152BCFEF61}" type="slidenum">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Tree>
  </p:cSld>
  <p:clrMapOvr>
    <a:masterClrMapping/>
  </p:clrMapOvr>
  <p:hf hdr="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zh-CN" altLang="en-US" strike="noStrike" noProof="1" smtClean="0"/>
              <a:t>单击此处编辑母版标题样式</a:t>
            </a:r>
            <a:endParaRPr lang="en-GB" strike="noStrike" noProof="1"/>
          </a:p>
        </p:txBody>
      </p:sp>
      <p:sp>
        <p:nvSpPr>
          <p:cNvPr id="3" name="日期占位符 2"/>
          <p:cNvSpPr>
            <a:spLocks noGrp="1"/>
          </p:cNvSpPr>
          <p:nvPr>
            <p:ph type="dt" idx="10"/>
          </p:nvPr>
        </p:nvSpPr>
        <p:spPr>
          <a:xfrm>
            <a:off x="928688" y="333375"/>
            <a:ext cx="2500313" cy="273050"/>
          </a:xfrm>
          <a:prstGeom prst="rect">
            <a:avLst/>
          </a:prstGeom>
          <a:noFill/>
          <a:ln w="9525">
            <a:noFill/>
            <a:round/>
          </a:ln>
          <a:effectLst/>
        </p:spPr>
        <p:txBody>
          <a:bodyPr vert="horz" wrap="square" lIns="0" tIns="0" rIns="0" bIns="0" numCol="1" anchor="b" anchorCtr="0" compatLnSpc="1"/>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Nov 2019</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4" name="页脚占位符 3"/>
          <p:cNvSpPr>
            <a:spLocks noGrp="1"/>
          </p:cNvSpPr>
          <p:nvPr>
            <p:ph type="ftr" idx="11"/>
          </p:nvPr>
        </p:nvSpPr>
        <p:spPr>
          <a:xfrm>
            <a:off x="7143750" y="6475413"/>
            <a:ext cx="4246563" cy="180975"/>
          </a:xfrm>
          <a:prstGeom prst="rect">
            <a:avLst/>
          </a:prstGeom>
          <a:noFill/>
          <a:ln w="9525">
            <a:noFill/>
            <a:round/>
          </a:ln>
          <a:effectLst/>
        </p:spPr>
        <p:txBody>
          <a:bodyPr vert="horz" wrap="square" lIns="0" tIns="0" rIns="0" bIns="0" numCol="1" anchor="t" anchorCtr="0" compatLnSpc="1"/>
          <a:p>
            <a:pPr marL="0" marR="0" lvl="0" indent="0" algn="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Bo Sun (ZTE)</a:t>
            </a:r>
            <a:endPar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5" name="灯片编号占位符 4"/>
          <p:cNvSpPr>
            <a:spLocks noGrp="1"/>
          </p:cNvSpPr>
          <p:nvPr>
            <p:ph type="sldNum" idx="12"/>
          </p:nvPr>
        </p:nvSpPr>
        <p:spPr>
          <a:xfrm>
            <a:off x="5792788" y="6475413"/>
            <a:ext cx="704850" cy="363538"/>
          </a:xfrm>
          <a:prstGeom prst="rect">
            <a:avLst/>
          </a:prstGeom>
          <a:noFill/>
          <a:ln w="9525">
            <a:noFill/>
            <a:round/>
          </a:ln>
          <a:effectLst/>
        </p:spPr>
        <p:txBody>
          <a:bodyPr vert="horz" wrap="square" lIns="0" tIns="0" rIns="0" bIns="0" numCol="1" anchor="t" anchorCtr="0" compatLnSpc="1"/>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Tree>
  </p:cSld>
  <p:clrMapOvr>
    <a:masterClrMapping/>
  </p:clrMapOvr>
  <p:hf hdr="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bg>
      <p:bgPr>
        <a:solidFill>
          <a:srgbClr val="FFFFFF"/>
        </a:solidFill>
        <a:effectLst/>
      </p:bgPr>
    </p:bg>
    <p:spTree>
      <p:nvGrpSpPr>
        <p:cNvPr id="1" name=""/>
        <p:cNvGrpSpPr/>
        <p:nvPr/>
      </p:nvGrpSpPr>
      <p:grpSpPr>
        <a:xfrm>
          <a:off x="0" y="0"/>
          <a:ext cx="0" cy="0"/>
          <a:chOff x="0" y="0"/>
          <a:chExt cx="0" cy="0"/>
        </a:xfrm>
      </p:grpSpPr>
      <p:sp>
        <p:nvSpPr>
          <p:cNvPr id="2" name="日期占位符 1"/>
          <p:cNvSpPr>
            <a:spLocks noGrp="1"/>
          </p:cNvSpPr>
          <p:nvPr>
            <p:ph type="dt" idx="10"/>
          </p:nvPr>
        </p:nvSpPr>
        <p:spPr>
          <a:xfrm>
            <a:off x="928688" y="333375"/>
            <a:ext cx="2500313" cy="273050"/>
          </a:xfrm>
          <a:prstGeom prst="rect">
            <a:avLst/>
          </a:prstGeom>
          <a:noFill/>
          <a:ln w="9525">
            <a:noFill/>
            <a:round/>
          </a:ln>
          <a:effectLst/>
        </p:spPr>
        <p:txBody>
          <a:bodyPr vert="horz" wrap="square" lIns="0" tIns="0" rIns="0" bIns="0" numCol="1" anchor="b" anchorCtr="0" compatLnSpc="1"/>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Nov 2019</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3" name="页脚占位符 2"/>
          <p:cNvSpPr>
            <a:spLocks noGrp="1"/>
          </p:cNvSpPr>
          <p:nvPr>
            <p:ph type="ftr" idx="11"/>
          </p:nvPr>
        </p:nvSpPr>
        <p:spPr>
          <a:xfrm>
            <a:off x="7143750" y="6475413"/>
            <a:ext cx="4246563" cy="180975"/>
          </a:xfrm>
          <a:prstGeom prst="rect">
            <a:avLst/>
          </a:prstGeom>
          <a:noFill/>
          <a:ln w="9525">
            <a:noFill/>
            <a:round/>
          </a:ln>
          <a:effectLst/>
        </p:spPr>
        <p:txBody>
          <a:bodyPr vert="horz" wrap="square" lIns="0" tIns="0" rIns="0" bIns="0" numCol="1" anchor="t" anchorCtr="0" compatLnSpc="1"/>
          <a:p>
            <a:pPr marL="0" marR="0" lvl="0" indent="0" algn="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Bo Sun (ZTE)</a:t>
            </a:r>
            <a:endPar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4" name="灯片编号占位符 3"/>
          <p:cNvSpPr>
            <a:spLocks noGrp="1"/>
          </p:cNvSpPr>
          <p:nvPr>
            <p:ph type="sldNum" idx="12"/>
          </p:nvPr>
        </p:nvSpPr>
        <p:spPr>
          <a:xfrm>
            <a:off x="5792788" y="6475413"/>
            <a:ext cx="704850" cy="363538"/>
          </a:xfrm>
          <a:prstGeom prst="rect">
            <a:avLst/>
          </a:prstGeom>
          <a:noFill/>
          <a:ln w="9525">
            <a:noFill/>
            <a:round/>
          </a:ln>
          <a:effectLst/>
        </p:spPr>
        <p:txBody>
          <a:bodyPr vert="horz" wrap="square" lIns="0" tIns="0" rIns="0" bIns="0" numCol="1" anchor="t" anchorCtr="0" compatLnSpc="1"/>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Tree>
  </p:cSld>
  <p:clrMapOvr>
    <a:masterClrMapping/>
  </p:clrMapOvr>
  <p:hf hdr="0"/>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标题和竖排文字">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zh-CN" altLang="en-US" strike="noStrike" noProof="1" smtClean="0"/>
              <a:t>单击此处编辑母版标题样式</a:t>
            </a:r>
            <a:endParaRPr lang="en-GB" strike="noStrike" noProof="1"/>
          </a:p>
        </p:txBody>
      </p:sp>
      <p:sp>
        <p:nvSpPr>
          <p:cNvPr id="3" name="Vertical Text Placeholder 2"/>
          <p:cNvSpPr>
            <a:spLocks noGrp="1"/>
          </p:cNvSpPr>
          <p:nvPr>
            <p:ph type="body" orient="vert" idx="1"/>
          </p:nvPr>
        </p:nvSpPr>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GB" strike="noStrike" noProof="1"/>
          </a:p>
        </p:txBody>
      </p:sp>
      <p:sp>
        <p:nvSpPr>
          <p:cNvPr id="4" name="日期占位符 3"/>
          <p:cNvSpPr>
            <a:spLocks noGrp="1"/>
          </p:cNvSpPr>
          <p:nvPr>
            <p:ph type="dt" idx="10"/>
          </p:nvPr>
        </p:nvSpPr>
        <p:spPr>
          <a:xfrm>
            <a:off x="928688" y="333375"/>
            <a:ext cx="2500313" cy="273050"/>
          </a:xfrm>
          <a:prstGeom prst="rect">
            <a:avLst/>
          </a:prstGeom>
          <a:noFill/>
          <a:ln w="9525">
            <a:noFill/>
            <a:round/>
          </a:ln>
          <a:effectLst/>
        </p:spPr>
        <p:txBody>
          <a:bodyPr vert="horz" wrap="square" lIns="0" tIns="0" rIns="0" bIns="0" numCol="1" anchor="b" anchorCtr="0" compatLnSpc="1"/>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Nov 2019</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5" name="页脚占位符 4"/>
          <p:cNvSpPr>
            <a:spLocks noGrp="1"/>
          </p:cNvSpPr>
          <p:nvPr>
            <p:ph type="ftr" idx="11"/>
          </p:nvPr>
        </p:nvSpPr>
        <p:spPr>
          <a:xfrm>
            <a:off x="7143750" y="6475413"/>
            <a:ext cx="4246563" cy="180975"/>
          </a:xfrm>
          <a:prstGeom prst="rect">
            <a:avLst/>
          </a:prstGeom>
          <a:noFill/>
          <a:ln w="9525">
            <a:noFill/>
            <a:round/>
          </a:ln>
          <a:effectLst/>
        </p:spPr>
        <p:txBody>
          <a:bodyPr vert="horz" wrap="square" lIns="0" tIns="0" rIns="0" bIns="0" numCol="1" anchor="t" anchorCtr="0" compatLnSpc="1"/>
          <a:p>
            <a:pPr marL="0" marR="0" lvl="0" indent="0" algn="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Bo Sun (ZTE)</a:t>
            </a:r>
            <a:endPar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6" name="灯片编号占位符 5"/>
          <p:cNvSpPr>
            <a:spLocks noGrp="1"/>
          </p:cNvSpPr>
          <p:nvPr>
            <p:ph type="sldNum" idx="12"/>
          </p:nvPr>
        </p:nvSpPr>
        <p:spPr>
          <a:xfrm>
            <a:off x="5792788" y="6475413"/>
            <a:ext cx="704850" cy="363538"/>
          </a:xfrm>
          <a:prstGeom prst="rect">
            <a:avLst/>
          </a:prstGeom>
          <a:noFill/>
          <a:ln w="9525">
            <a:noFill/>
            <a:round/>
          </a:ln>
          <a:effectLst/>
        </p:spPr>
        <p:txBody>
          <a:bodyPr vert="horz" wrap="square" lIns="0" tIns="0" rIns="0" bIns="0" numCol="1" anchor="t" anchorCtr="0" compatLnSpc="1"/>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Tree>
  </p:cSld>
  <p:clrMapOvr>
    <a:masterClrMapping/>
  </p:clrMapOvr>
  <p:hf hdr="0"/>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bg>
      <p:bgPr>
        <a:solidFill>
          <a:srgbClr val="FFFFFF"/>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2" y="685803"/>
            <a:ext cx="2588684" cy="5408613"/>
          </a:xfrm>
        </p:spPr>
        <p:txBody>
          <a:bodyPr vert="eaVert"/>
          <a:lstStyle/>
          <a:p>
            <a:pPr fontAlgn="base"/>
            <a:r>
              <a:rPr lang="zh-CN" altLang="en-US" strike="noStrike" noProof="1" smtClean="0"/>
              <a:t>单击此处编辑母版标题样式</a:t>
            </a:r>
            <a:endParaRPr lang="en-GB" strike="noStrike" noProof="1"/>
          </a:p>
        </p:txBody>
      </p:sp>
      <p:sp>
        <p:nvSpPr>
          <p:cNvPr id="3" name="Vertical Text Placeholder 2"/>
          <p:cNvSpPr>
            <a:spLocks noGrp="1"/>
          </p:cNvSpPr>
          <p:nvPr>
            <p:ph type="body" orient="vert" idx="1"/>
          </p:nvPr>
        </p:nvSpPr>
        <p:spPr>
          <a:xfrm>
            <a:off x="914400" y="685803"/>
            <a:ext cx="7569200" cy="5408613"/>
          </a:xfr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en-GB" strike="noStrike" noProof="1"/>
          </a:p>
        </p:txBody>
      </p:sp>
      <p:sp>
        <p:nvSpPr>
          <p:cNvPr id="4" name="日期占位符 3"/>
          <p:cNvSpPr>
            <a:spLocks noGrp="1"/>
          </p:cNvSpPr>
          <p:nvPr>
            <p:ph type="dt" idx="10"/>
          </p:nvPr>
        </p:nvSpPr>
        <p:spPr>
          <a:xfrm>
            <a:off x="928688" y="333375"/>
            <a:ext cx="2500313" cy="273050"/>
          </a:xfrm>
          <a:prstGeom prst="rect">
            <a:avLst/>
          </a:prstGeom>
          <a:noFill/>
          <a:ln w="9525">
            <a:noFill/>
            <a:round/>
          </a:ln>
          <a:effectLst/>
        </p:spPr>
        <p:txBody>
          <a:bodyPr vert="horz" wrap="square" lIns="0" tIns="0" rIns="0" bIns="0" numCol="1" anchor="b" anchorCtr="0" compatLnSpc="1"/>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Nov 2019</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5" name="页脚占位符 4"/>
          <p:cNvSpPr>
            <a:spLocks noGrp="1"/>
          </p:cNvSpPr>
          <p:nvPr>
            <p:ph type="ftr" idx="11"/>
          </p:nvPr>
        </p:nvSpPr>
        <p:spPr>
          <a:xfrm>
            <a:off x="7143750" y="6475413"/>
            <a:ext cx="4246563" cy="180975"/>
          </a:xfrm>
          <a:prstGeom prst="rect">
            <a:avLst/>
          </a:prstGeom>
          <a:noFill/>
          <a:ln w="9525">
            <a:noFill/>
            <a:round/>
          </a:ln>
          <a:effectLst/>
        </p:spPr>
        <p:txBody>
          <a:bodyPr vert="horz" wrap="square" lIns="0" tIns="0" rIns="0" bIns="0" numCol="1" anchor="t" anchorCtr="0" compatLnSpc="1"/>
          <a:p>
            <a:pPr marL="0" marR="0" lvl="0" indent="0" algn="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Bo Sun (ZTE)</a:t>
            </a:r>
            <a:endPar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6" name="灯片编号占位符 5"/>
          <p:cNvSpPr>
            <a:spLocks noGrp="1"/>
          </p:cNvSpPr>
          <p:nvPr>
            <p:ph type="sldNum" idx="12"/>
          </p:nvPr>
        </p:nvSpPr>
        <p:spPr>
          <a:xfrm>
            <a:off x="5792788" y="6475413"/>
            <a:ext cx="704850" cy="363538"/>
          </a:xfrm>
          <a:prstGeom prst="rect">
            <a:avLst/>
          </a:prstGeom>
          <a:noFill/>
          <a:ln w="9525">
            <a:noFill/>
            <a:round/>
          </a:ln>
          <a:effectLst/>
        </p:spPr>
        <p:txBody>
          <a:bodyPr vert="horz" wrap="square" lIns="0" tIns="0" rIns="0" bIns="0" numCol="1" anchor="t" anchorCtr="0" compatLnSpc="1"/>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Tree>
  </p:cSld>
  <p:clrMapOvr>
    <a:masterClrMapping/>
  </p:clrMapOvr>
  <p:hf hdr="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p:sp>
        <p:nvSpPr>
          <p:cNvPr id="1026" name="Rectangle 1"/>
          <p:cNvSpPr>
            <a:spLocks noGrp="1"/>
          </p:cNvSpPr>
          <p:nvPr>
            <p:ph type="title"/>
          </p:nvPr>
        </p:nvSpPr>
        <p:spPr>
          <a:xfrm>
            <a:off x="914400" y="685800"/>
            <a:ext cx="10361613" cy="1065213"/>
          </a:xfrm>
          <a:prstGeom prst="rect">
            <a:avLst/>
          </a:prstGeom>
          <a:noFill/>
          <a:ln w="9525">
            <a:noFill/>
          </a:ln>
        </p:spPr>
        <p:txBody>
          <a:bodyPr lIns="92160" tIns="46080" rIns="92160" bIns="46080" anchor="ctr" anchorCtr="0"/>
          <a:p>
            <a:pPr lvl="0"/>
            <a:r>
              <a:rPr lang="en-GB" altLang="zh-CN" dirty="0"/>
              <a:t>Click to edit the title text format</a:t>
            </a:r>
            <a:endParaRPr lang="en-GB" altLang="zh-CN" dirty="0"/>
          </a:p>
        </p:txBody>
      </p:sp>
      <p:sp>
        <p:nvSpPr>
          <p:cNvPr id="1027" name="Rectangle 2"/>
          <p:cNvSpPr>
            <a:spLocks noGrp="1"/>
          </p:cNvSpPr>
          <p:nvPr>
            <p:ph type="body"/>
          </p:nvPr>
        </p:nvSpPr>
        <p:spPr>
          <a:xfrm>
            <a:off x="914400" y="1981200"/>
            <a:ext cx="10361613" cy="4113213"/>
          </a:xfrm>
          <a:prstGeom prst="rect">
            <a:avLst/>
          </a:prstGeom>
          <a:noFill/>
          <a:ln w="9525">
            <a:noFill/>
          </a:ln>
        </p:spPr>
        <p:txBody>
          <a:bodyPr lIns="92160" tIns="46080" rIns="92160" bIns="46080" anchor="t" anchorCtr="0"/>
          <a:p>
            <a:pPr lvl="0"/>
            <a:r>
              <a:rPr lang="en-GB" altLang="zh-CN" dirty="0"/>
              <a:t>Click to edit the outline text format</a:t>
            </a:r>
            <a:endParaRPr lang="en-GB" altLang="zh-CN" dirty="0"/>
          </a:p>
          <a:p>
            <a:pPr lvl="1"/>
            <a:r>
              <a:rPr lang="en-GB" altLang="zh-CN" dirty="0"/>
              <a:t>Second Outline Level</a:t>
            </a:r>
            <a:endParaRPr lang="en-GB" altLang="zh-CN" dirty="0"/>
          </a:p>
          <a:p>
            <a:pPr lvl="2"/>
            <a:r>
              <a:rPr lang="en-GB" altLang="zh-CN" dirty="0"/>
              <a:t>Third Outline Level</a:t>
            </a:r>
            <a:endParaRPr lang="en-GB" altLang="zh-CN" dirty="0"/>
          </a:p>
          <a:p>
            <a:pPr lvl="3"/>
            <a:r>
              <a:rPr lang="en-GB" altLang="zh-CN" dirty="0"/>
              <a:t>Fourth Outline Level</a:t>
            </a:r>
            <a:endParaRPr lang="en-GB" altLang="zh-CN" dirty="0"/>
          </a:p>
          <a:p>
            <a:pPr lvl="4"/>
            <a:r>
              <a:rPr lang="en-GB" altLang="zh-CN" dirty="0"/>
              <a:t>Fifth Outline Level</a:t>
            </a:r>
            <a:endParaRPr lang="en-GB" altLang="zh-CN" dirty="0"/>
          </a:p>
          <a:p>
            <a:pPr lvl="4"/>
            <a:r>
              <a:rPr lang="en-GB" altLang="zh-CN" dirty="0"/>
              <a:t>Sixth Outline Level</a:t>
            </a:r>
            <a:endParaRPr lang="en-GB" altLang="zh-CN" dirty="0"/>
          </a:p>
          <a:p>
            <a:pPr lvl="4"/>
            <a:r>
              <a:rPr lang="en-GB" altLang="zh-CN" dirty="0"/>
              <a:t>Seventh Outline Level</a:t>
            </a:r>
            <a:endParaRPr lang="en-GB" altLang="zh-CN" dirty="0"/>
          </a:p>
          <a:p>
            <a:pPr lvl="4"/>
            <a:r>
              <a:rPr lang="en-GB" altLang="zh-CN" dirty="0"/>
              <a:t>Eighth Outline Level</a:t>
            </a:r>
            <a:endParaRPr lang="en-GB" altLang="zh-CN" dirty="0"/>
          </a:p>
          <a:p>
            <a:pPr lvl="4"/>
            <a:r>
              <a:rPr lang="en-GB" altLang="zh-CN" dirty="0"/>
              <a:t>Ninth Outline Level</a:t>
            </a:r>
            <a:endParaRPr lang="en-GB" altLang="zh-CN" dirty="0"/>
          </a:p>
        </p:txBody>
      </p:sp>
      <p:sp>
        <p:nvSpPr>
          <p:cNvPr id="2" name="Rectangle 3"/>
          <p:cNvSpPr>
            <a:spLocks noGrp="1" noChangeArrowheads="1"/>
          </p:cNvSpPr>
          <p:nvPr>
            <p:ph type="dt"/>
          </p:nvPr>
        </p:nvSpPr>
        <p:spPr bwMode="auto">
          <a:xfrm>
            <a:off x="928688" y="333375"/>
            <a:ext cx="2500313" cy="273050"/>
          </a:xfrm>
          <a:prstGeom prst="rect">
            <a:avLst/>
          </a:prstGeom>
          <a:noFill/>
          <a:ln w="9525">
            <a:noFill/>
            <a:round/>
          </a:ln>
          <a:effectLst/>
        </p:spPr>
        <p:txBody>
          <a:bodyPr vert="horz" wrap="square" lIns="0" tIns="0" rIns="0" bIns="0" numCol="1" anchor="b" anchorCtr="0" compatLnSpc="1"/>
          <a:lstStyle>
            <a:lvl1pPr>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800" b="1">
                <a:solidFill>
                  <a:srgbClr val="000000"/>
                </a:solidFill>
                <a:cs typeface="Arial Unicode MS" charset="0"/>
              </a:defRPr>
            </a:lvl1pPr>
          </a:lstStyle>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May 2020</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1028" name="Rectangle 4"/>
          <p:cNvSpPr>
            <a:spLocks noGrp="1" noChangeArrowheads="1"/>
          </p:cNvSpPr>
          <p:nvPr>
            <p:ph type="ftr"/>
          </p:nvPr>
        </p:nvSpPr>
        <p:spPr bwMode="auto">
          <a:xfrm>
            <a:off x="7132320" y="6475413"/>
            <a:ext cx="4246563" cy="180975"/>
          </a:xfrm>
          <a:prstGeom prst="rect">
            <a:avLst/>
          </a:prstGeom>
          <a:noFill/>
          <a:ln w="9525">
            <a:noFill/>
            <a:round/>
          </a:ln>
          <a:effectLst/>
        </p:spPr>
        <p:txBody>
          <a:bodyPr vert="horz" wrap="square" lIns="0" tIns="0" rIns="0" bIns="0" numCol="1" anchor="t" anchorCtr="0" compatLnSpc="1"/>
          <a:lstStyle>
            <a:lvl1pPr algn="r">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200">
                <a:solidFill>
                  <a:srgbClr val="000000"/>
                </a:solidFill>
                <a:cs typeface="Arial Unicode MS" charset="0"/>
              </a:defRPr>
            </a:lvl1pPr>
          </a:lstStyle>
          <a:p>
            <a:pPr marL="0" marR="0" lvl="0" indent="0" algn="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Bo Sun (ZTE)</a:t>
            </a:r>
            <a:endParaRPr kumimoji="0" lang="en-US"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1029" name="Rectangle 5"/>
          <p:cNvSpPr>
            <a:spLocks noGrp="1" noChangeArrowheads="1"/>
          </p:cNvSpPr>
          <p:nvPr>
            <p:ph type="sldNum"/>
          </p:nvPr>
        </p:nvSpPr>
        <p:spPr bwMode="auto">
          <a:xfrm>
            <a:off x="5792788" y="6475413"/>
            <a:ext cx="704850" cy="363538"/>
          </a:xfrm>
          <a:prstGeom prst="rect">
            <a:avLst/>
          </a:prstGeom>
          <a:noFill/>
          <a:ln w="9525">
            <a:noFill/>
            <a:round/>
          </a:ln>
          <a:effectLst/>
        </p:spPr>
        <p:txBody>
          <a:bodyPr vert="horz" wrap="square" lIns="0" tIns="0" rIns="0" bIns="0" numCol="1" anchor="t" anchorCtr="0" compatLnSpc="1"/>
          <a:lstStyle>
            <a:lvl1pPr algn="ctr">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solidFill>
                  <a:srgbClr val="000000"/>
                </a:solidFill>
                <a:ea typeface="Arial Unicode MS" pitchFamily="34" charset="-122"/>
                <a:cs typeface="Arial Unicode MS" pitchFamily="34" charset="-122"/>
              </a:defRPr>
            </a:lvl1p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1031" name="Line 6"/>
          <p:cNvSpPr/>
          <p:nvPr/>
        </p:nvSpPr>
        <p:spPr>
          <a:xfrm>
            <a:off x="914400" y="609600"/>
            <a:ext cx="10363200" cy="1588"/>
          </a:xfrm>
          <a:prstGeom prst="line">
            <a:avLst/>
          </a:prstGeom>
          <a:ln w="12600" cap="flat" cmpd="sng">
            <a:solidFill>
              <a:srgbClr val="000000"/>
            </a:solidFill>
            <a:prstDash val="solid"/>
            <a:miter/>
            <a:headEnd type="none" w="med" len="med"/>
            <a:tailEnd type="none" w="med" len="med"/>
          </a:ln>
        </p:spPr>
      </p:sp>
      <p:sp>
        <p:nvSpPr>
          <p:cNvPr id="1032" name="Rectangle 7"/>
          <p:cNvSpPr>
            <a:spLocks noChangeArrowheads="1"/>
          </p:cNvSpPr>
          <p:nvPr/>
        </p:nvSpPr>
        <p:spPr bwMode="auto">
          <a:xfrm>
            <a:off x="912813" y="6475413"/>
            <a:ext cx="71755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wrap="none" lIns="0" tIns="0" rIns="0" bIns="0">
            <a:spAutoFit/>
          </a:bodyPr>
          <a:lstStyle>
            <a:lvl1pPr>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200">
                <a:solidFill>
                  <a:schemeClr val="tx1"/>
                </a:solidFill>
                <a:latin typeface="Times New Roman" panose="02020603050405020304" pitchFamily="18" charset="0"/>
                <a:ea typeface="MS PGothic" panose="020B0600070205080204" pitchFamily="34" charset="-128"/>
              </a:defRPr>
            </a:lvl1pPr>
            <a:lvl2pPr marL="742950" indent="-285750">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200">
                <a:solidFill>
                  <a:schemeClr val="tx1"/>
                </a:solidFill>
                <a:latin typeface="Times New Roman" panose="02020603050405020304" pitchFamily="18" charset="0"/>
                <a:ea typeface="MS PGothic" panose="020B0600070205080204" pitchFamily="34" charset="-128"/>
              </a:defRPr>
            </a:lvl2pPr>
            <a:lvl3pPr marL="1143000" indent="-228600">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200">
                <a:solidFill>
                  <a:schemeClr val="tx1"/>
                </a:solidFill>
                <a:latin typeface="Times New Roman" panose="02020603050405020304" pitchFamily="18" charset="0"/>
                <a:ea typeface="MS PGothic" panose="020B0600070205080204" pitchFamily="34" charset="-128"/>
              </a:defRPr>
            </a:lvl3pPr>
            <a:lvl4pPr marL="1600200" indent="-228600">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200">
                <a:solidFill>
                  <a:schemeClr val="tx1"/>
                </a:solidFill>
                <a:latin typeface="Times New Roman" panose="02020603050405020304" pitchFamily="18" charset="0"/>
                <a:ea typeface="MS PGothic" panose="020B0600070205080204" pitchFamily="34" charset="-128"/>
              </a:defRPr>
            </a:lvl4pPr>
            <a:lvl5pPr marL="2057400" indent="-228600">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200">
                <a:solidFill>
                  <a:schemeClr val="tx1"/>
                </a:solidFill>
                <a:latin typeface="Times New Roman" panose="02020603050405020304" pitchFamily="18" charset="0"/>
                <a:ea typeface="MS PGothic"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GB" altLang="zh-CN" sz="1200" b="0" i="0" u="none" strike="noStrike" kern="1200" cap="none" spc="0" normalizeH="0" baseline="0" noProof="0" smtClean="0">
                <a:ln>
                  <a:noFill/>
                </a:ln>
                <a:solidFill>
                  <a:srgbClr val="000000"/>
                </a:solidFill>
                <a:effectLst/>
                <a:uLnTx/>
                <a:uFillTx/>
                <a:latin typeface="Times New Roman" panose="02020603050405020304" pitchFamily="18" charset="0"/>
                <a:ea typeface="MS PGothic" panose="020B0600070205080204" pitchFamily="34" charset="-128"/>
                <a:cs typeface="+mn-cs"/>
              </a:rPr>
              <a:t>Submission</a:t>
            </a:r>
            <a:endParaRPr kumimoji="0" lang="en-GB" altLang="zh-CN" sz="1200" b="0" i="0" u="none" strike="noStrike" kern="1200" cap="none" spc="0" normalizeH="0" baseline="0" noProof="0" smtClean="0">
              <a:ln>
                <a:noFill/>
              </a:ln>
              <a:solidFill>
                <a:srgbClr val="000000"/>
              </a:solidFill>
              <a:effectLst/>
              <a:uLnTx/>
              <a:uFillTx/>
              <a:latin typeface="Times New Roman" panose="02020603050405020304" pitchFamily="18" charset="0"/>
              <a:ea typeface="MS PGothic" panose="020B0600070205080204" pitchFamily="34" charset="-128"/>
              <a:cs typeface="+mn-cs"/>
            </a:endParaRPr>
          </a:p>
        </p:txBody>
      </p:sp>
      <p:sp>
        <p:nvSpPr>
          <p:cNvPr id="1033" name="Line 8"/>
          <p:cNvSpPr/>
          <p:nvPr/>
        </p:nvSpPr>
        <p:spPr>
          <a:xfrm>
            <a:off x="914400" y="6477000"/>
            <a:ext cx="10464800" cy="1588"/>
          </a:xfrm>
          <a:prstGeom prst="line">
            <a:avLst/>
          </a:prstGeom>
          <a:ln w="12600" cap="flat" cmpd="sng">
            <a:solidFill>
              <a:srgbClr val="000000"/>
            </a:solidFill>
            <a:prstDash val="solid"/>
            <a:miter/>
            <a:headEnd type="none" w="med" len="med"/>
            <a:tailEnd type="none" w="med" len="med"/>
          </a:ln>
        </p:spPr>
      </p:sp>
      <p:sp>
        <p:nvSpPr>
          <p:cNvPr id="10" name="Date Placeholder 3"/>
          <p:cNvSpPr txBox="1"/>
          <p:nvPr/>
        </p:nvSpPr>
        <p:spPr bwMode="auto">
          <a:xfrm>
            <a:off x="6667500" y="357188"/>
            <a:ext cx="4667250" cy="273050"/>
          </a:xfrm>
          <a:prstGeom prst="rect">
            <a:avLst/>
          </a:prstGeom>
          <a:noFill/>
          <a:ln w="9525">
            <a:noFill/>
            <a:round/>
          </a:ln>
          <a:effectLst/>
        </p:spPr>
        <p:txBody>
          <a:bodyPr lIns="0" tIns="0" rIns="0" bIns="0" anchor="b"/>
          <a:lstStyle>
            <a:lvl1pPr>
              <a:defRPr/>
            </a:lvl1pPr>
          </a:lstStyle>
          <a:p>
            <a:pPr marL="0" marR="0" lvl="0" indent="0" algn="r" defTabSz="337185" rtl="0" eaLnBrk="0" fontAlgn="base" latinLnBrk="0" hangingPunct="0">
              <a:lnSpc>
                <a:spcPct val="100000"/>
              </a:lnSpc>
              <a:spcBef>
                <a:spcPct val="0"/>
              </a:spcBef>
              <a:spcAft>
                <a:spcPct val="0"/>
              </a:spcAft>
              <a:buClr>
                <a:srgbClr val="000000"/>
              </a:buClr>
              <a:buSzTx/>
              <a:buFont typeface="Times New Roman" panose="02020603050405020304" pitchFamily="18" charset="0"/>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GB" sz="1800" b="1" i="0" u="none" strike="noStrike" kern="1200" cap="none" spc="0" normalizeH="0" baseline="0" noProof="0" dirty="0" smtClean="0">
                <a:ln>
                  <a:noFill/>
                </a:ln>
                <a:solidFill>
                  <a:srgbClr val="000000"/>
                </a:solidFill>
                <a:effectLst/>
                <a:uLnTx/>
                <a:uFillTx/>
                <a:latin typeface="Times New Roman" panose="02020603050405020304" pitchFamily="18" charset="0"/>
                <a:ea typeface="MS Gothic" panose="020B0609070205080204" pitchFamily="49" charset="-128"/>
                <a:cs typeface="Arial Unicode MS" charset="0"/>
              </a:rPr>
              <a:t>doc.: IEEE 802.11-</a:t>
            </a:r>
            <a:r>
              <a:rPr kumimoji="0" lang="en-US" altLang="en-GB" sz="1800" b="1" i="0" u="none" strike="noStrike" kern="1200" cap="none" spc="0" normalizeH="0" baseline="0" noProof="0" dirty="0" smtClean="0">
                <a:ln>
                  <a:noFill/>
                </a:ln>
                <a:solidFill>
                  <a:srgbClr val="000000"/>
                </a:solidFill>
                <a:effectLst/>
                <a:uLnTx/>
                <a:uFillTx/>
                <a:latin typeface="Times New Roman" panose="02020603050405020304" pitchFamily="18" charset="0"/>
                <a:ea typeface="MS Gothic" panose="020B0609070205080204" pitchFamily="49" charset="-128"/>
                <a:cs typeface="Arial Unicode MS" charset="0"/>
              </a:rPr>
              <a:t>20</a:t>
            </a:r>
            <a:r>
              <a:rPr kumimoji="0" lang="en-GB" sz="1800" b="1" i="0" u="none" strike="noStrike" kern="1200" cap="none" spc="0" normalizeH="0" baseline="0" noProof="0" dirty="0" smtClean="0">
                <a:ln>
                  <a:noFill/>
                </a:ln>
                <a:solidFill>
                  <a:srgbClr val="000000"/>
                </a:solidFill>
                <a:effectLst/>
                <a:uLnTx/>
                <a:uFillTx/>
                <a:latin typeface="Times New Roman" panose="02020603050405020304" pitchFamily="18" charset="0"/>
                <a:ea typeface="MS Gothic" panose="020B0609070205080204" pitchFamily="49" charset="-128"/>
                <a:cs typeface="Arial Unicode MS" charset="0"/>
              </a:rPr>
              <a:t>/</a:t>
            </a:r>
            <a:r>
              <a:rPr kumimoji="0" lang="en-US" altLang="en-GB" sz="1800" b="1" i="0" u="none" strike="noStrike" kern="1200" cap="none" spc="0" normalizeH="0" baseline="0" noProof="0" dirty="0" smtClean="0">
                <a:ln>
                  <a:noFill/>
                </a:ln>
                <a:solidFill>
                  <a:srgbClr val="000000"/>
                </a:solidFill>
                <a:effectLst/>
                <a:uLnTx/>
                <a:uFillTx/>
                <a:latin typeface="Times New Roman" panose="02020603050405020304" pitchFamily="18" charset="0"/>
                <a:ea typeface="MS Gothic" panose="020B0609070205080204" pitchFamily="49" charset="-128"/>
                <a:cs typeface="Arial Unicode MS" charset="0"/>
              </a:rPr>
              <a:t>0774</a:t>
            </a:r>
            <a:r>
              <a:rPr kumimoji="0" lang="en-US" sz="1800" b="1" i="0" u="none" strike="noStrike" kern="1200" cap="none" spc="0" normalizeH="0" baseline="0" noProof="0" dirty="0" smtClean="0">
                <a:ln>
                  <a:noFill/>
                </a:ln>
                <a:solidFill>
                  <a:srgbClr val="000000"/>
                </a:solidFill>
                <a:effectLst/>
                <a:uLnTx/>
                <a:uFillTx/>
                <a:latin typeface="Times New Roman" panose="02020603050405020304" pitchFamily="18" charset="0"/>
                <a:ea typeface="MS Gothic" panose="020B0609070205080204" pitchFamily="49" charset="-128"/>
                <a:cs typeface="Arial Unicode MS" charset="0"/>
              </a:rPr>
              <a:t>r12</a:t>
            </a:r>
            <a:endParaRPr kumimoji="0" lang="en-US" sz="1800" b="1" i="0" u="none" strike="noStrike" kern="1200" cap="none" spc="0" normalizeH="0" baseline="0" noProof="0" dirty="0" smtClean="0">
              <a:ln>
                <a:noFill/>
              </a:ln>
              <a:solidFill>
                <a:srgbClr val="000000"/>
              </a:solidFill>
              <a:effectLst/>
              <a:uLnTx/>
              <a:uFillTx/>
              <a:latin typeface="Times New Roman" panose="02020603050405020304" pitchFamily="18" charset="0"/>
              <a:ea typeface="MS Gothic" panose="020B0609070205080204" pitchFamily="49" charset="-128"/>
              <a:cs typeface="Arial Unicode MS"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p:txStyles>
    <p:titleStyle>
      <a:lvl1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mj-lt"/>
          <a:ea typeface="+mj-ea"/>
          <a:cs typeface="+mj-cs"/>
        </a:defRPr>
      </a:lvl1pPr>
      <a:lvl2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pitchFamily="49" charset="-128"/>
        </a:defRPr>
      </a:lvl2pPr>
      <a:lvl3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pitchFamily="49" charset="-128"/>
        </a:defRPr>
      </a:lvl3pPr>
      <a:lvl4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pitchFamily="49" charset="-128"/>
        </a:defRPr>
      </a:lvl4pPr>
      <a:lvl5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pitchFamily="49" charset="-128"/>
        </a:defRPr>
      </a:lvl5pPr>
      <a:lvl6pPr marL="18859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pitchFamily="49" charset="-128"/>
        </a:defRPr>
      </a:lvl6pPr>
      <a:lvl7pPr marL="22288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pitchFamily="49" charset="-128"/>
        </a:defRPr>
      </a:lvl7pPr>
      <a:lvl8pPr marL="25717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pitchFamily="49" charset="-128"/>
        </a:defRPr>
      </a:lvl8pPr>
      <a:lvl9pPr marL="29146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pitchFamily="49" charset="-128"/>
        </a:defRPr>
      </a:lvl9pPr>
    </p:titleStyle>
    <p:bodyStyle>
      <a:lvl1pPr marL="257175" indent="-257175" algn="l" defTabSz="336550" rtl="0" eaLnBrk="0" fontAlgn="base" hangingPunct="0">
        <a:spcBef>
          <a:spcPts val="450"/>
        </a:spcBef>
        <a:spcAft>
          <a:spcPct val="0"/>
        </a:spcAft>
        <a:buClr>
          <a:srgbClr val="000000"/>
        </a:buClr>
        <a:buSzPct val="100000"/>
        <a:buFont typeface="Times New Roman" panose="02020603050405020304" pitchFamily="18" charset="0"/>
        <a:defRPr b="1">
          <a:solidFill>
            <a:srgbClr val="000000"/>
          </a:solidFill>
          <a:latin typeface="+mn-lt"/>
          <a:ea typeface="+mn-ea"/>
          <a:cs typeface="+mn-cs"/>
        </a:defRPr>
      </a:lvl1pPr>
      <a:lvl2pPr marL="557530" indent="-214630" algn="l" defTabSz="336550" rtl="0" eaLnBrk="0" fontAlgn="base" hangingPunct="0">
        <a:spcBef>
          <a:spcPts val="375"/>
        </a:spcBef>
        <a:spcAft>
          <a:spcPct val="0"/>
        </a:spcAft>
        <a:buClr>
          <a:srgbClr val="000000"/>
        </a:buClr>
        <a:buSzPct val="100000"/>
        <a:buFont typeface="Times New Roman" panose="02020603050405020304" pitchFamily="18" charset="0"/>
        <a:defRPr sz="1500">
          <a:solidFill>
            <a:srgbClr val="000000"/>
          </a:solidFill>
          <a:latin typeface="+mn-lt"/>
          <a:ea typeface="+mn-ea"/>
        </a:defRPr>
      </a:lvl2pPr>
      <a:lvl3pPr marL="857250" indent="-171450" algn="l" defTabSz="336550" rtl="0" eaLnBrk="0" fontAlgn="base" hangingPunct="0">
        <a:spcBef>
          <a:spcPts val="340"/>
        </a:spcBef>
        <a:spcAft>
          <a:spcPct val="0"/>
        </a:spcAft>
        <a:buClr>
          <a:srgbClr val="000000"/>
        </a:buClr>
        <a:buSzPct val="100000"/>
        <a:buFont typeface="Times New Roman" panose="02020603050405020304" pitchFamily="18" charset="0"/>
        <a:defRPr>
          <a:solidFill>
            <a:srgbClr val="000000"/>
          </a:solidFill>
          <a:latin typeface="+mn-lt"/>
          <a:ea typeface="+mn-ea"/>
        </a:defRPr>
      </a:lvl3pPr>
      <a:lvl4pPr marL="1200150" indent="-171450" algn="l" defTabSz="336550" rtl="0" eaLnBrk="0" fontAlgn="base" hangingPunct="0">
        <a:spcBef>
          <a:spcPts val="300"/>
        </a:spcBef>
        <a:spcAft>
          <a:spcPct val="0"/>
        </a:spcAft>
        <a:buClr>
          <a:srgbClr val="000000"/>
        </a:buClr>
        <a:buSzPct val="100000"/>
        <a:buFont typeface="Times New Roman" panose="02020603050405020304" pitchFamily="18" charset="0"/>
        <a:defRPr sz="1200">
          <a:solidFill>
            <a:srgbClr val="000000"/>
          </a:solidFill>
          <a:latin typeface="+mn-lt"/>
          <a:ea typeface="+mn-ea"/>
        </a:defRPr>
      </a:lvl4pPr>
      <a:lvl5pPr marL="1543050" indent="-171450" algn="l" defTabSz="336550" rtl="0" eaLnBrk="0" fontAlgn="base" hangingPunct="0">
        <a:spcBef>
          <a:spcPts val="300"/>
        </a:spcBef>
        <a:spcAft>
          <a:spcPct val="0"/>
        </a:spcAft>
        <a:buClr>
          <a:srgbClr val="000000"/>
        </a:buClr>
        <a:buSzPct val="100000"/>
        <a:buFont typeface="Times New Roman" panose="02020603050405020304" pitchFamily="18" charset="0"/>
        <a:defRPr sz="1200">
          <a:solidFill>
            <a:srgbClr val="000000"/>
          </a:solidFill>
          <a:latin typeface="+mn-lt"/>
          <a:ea typeface="+mn-ea"/>
        </a:defRPr>
      </a:lvl5pPr>
      <a:lvl6pPr marL="1885950" indent="-171450" algn="l" defTabSz="337185" rtl="0" eaLnBrk="1" fontAlgn="base" hangingPunct="1">
        <a:spcBef>
          <a:spcPts val="300"/>
        </a:spcBef>
        <a:spcAft>
          <a:spcPct val="0"/>
        </a:spcAft>
        <a:buClr>
          <a:srgbClr val="000000"/>
        </a:buClr>
        <a:buSzPct val="100000"/>
        <a:buFont typeface="Times New Roman" panose="02020603050405020304" pitchFamily="18" charset="0"/>
        <a:defRPr sz="1200">
          <a:solidFill>
            <a:srgbClr val="000000"/>
          </a:solidFill>
          <a:latin typeface="+mn-lt"/>
          <a:ea typeface="+mn-ea"/>
        </a:defRPr>
      </a:lvl6pPr>
      <a:lvl7pPr marL="2228850" indent="-171450" algn="l" defTabSz="337185" rtl="0" eaLnBrk="1" fontAlgn="base" hangingPunct="1">
        <a:spcBef>
          <a:spcPts val="300"/>
        </a:spcBef>
        <a:spcAft>
          <a:spcPct val="0"/>
        </a:spcAft>
        <a:buClr>
          <a:srgbClr val="000000"/>
        </a:buClr>
        <a:buSzPct val="100000"/>
        <a:buFont typeface="Times New Roman" panose="02020603050405020304" pitchFamily="18" charset="0"/>
        <a:defRPr sz="1200">
          <a:solidFill>
            <a:srgbClr val="000000"/>
          </a:solidFill>
          <a:latin typeface="+mn-lt"/>
          <a:ea typeface="+mn-ea"/>
        </a:defRPr>
      </a:lvl7pPr>
      <a:lvl8pPr marL="2571750" indent="-171450" algn="l" defTabSz="337185" rtl="0" eaLnBrk="1" fontAlgn="base" hangingPunct="1">
        <a:spcBef>
          <a:spcPts val="300"/>
        </a:spcBef>
        <a:spcAft>
          <a:spcPct val="0"/>
        </a:spcAft>
        <a:buClr>
          <a:srgbClr val="000000"/>
        </a:buClr>
        <a:buSzPct val="100000"/>
        <a:buFont typeface="Times New Roman" panose="02020603050405020304" pitchFamily="18" charset="0"/>
        <a:defRPr sz="1200">
          <a:solidFill>
            <a:srgbClr val="000000"/>
          </a:solidFill>
          <a:latin typeface="+mn-lt"/>
          <a:ea typeface="+mn-ea"/>
        </a:defRPr>
      </a:lvl8pPr>
      <a:lvl9pPr marL="2914650" indent="-171450" algn="l" defTabSz="337185" rtl="0" eaLnBrk="1" fontAlgn="base" hangingPunct="1">
        <a:spcBef>
          <a:spcPts val="300"/>
        </a:spcBef>
        <a:spcAft>
          <a:spcPct val="0"/>
        </a:spcAft>
        <a:buClr>
          <a:srgbClr val="000000"/>
        </a:buClr>
        <a:buSzPct val="100000"/>
        <a:buFont typeface="Times New Roman" panose="02020603050405020304" pitchFamily="18" charset="0"/>
        <a:defRPr sz="1200">
          <a:solidFill>
            <a:srgbClr val="000000"/>
          </a:solidFill>
          <a:latin typeface="+mn-lt"/>
          <a:ea typeface="+mn-ea"/>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vmlDrawing" Target="../drawings/vmlDrawing1.vml"/><Relationship Id="rId3" Type="http://schemas.openxmlformats.org/officeDocument/2006/relationships/slideLayout" Target="../slideLayouts/slideLayout1.xml"/><Relationship Id="rId2" Type="http://schemas.openxmlformats.org/officeDocument/2006/relationships/image" Target="../media/image1.emf"/><Relationship Id="rId1"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hyperlink" Target="https://ieee802.my.webex.com/ieee802.my/j.php?MTID=mf05f83b88aa0d3522ad5d6bc79b67132"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hyperlink" Target="https://ieee802.my.webex.com/ieee802.my/j.php?MTID=mb654e0740693603ea1022f23d7721676"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0.xml"/><Relationship Id="rId1" Type="http://schemas.openxmlformats.org/officeDocument/2006/relationships/hyperlink" Target="mailto:jrosdahl@ieee.org"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hyperlink" Target="https://ieee802.my.webex.com/ieee802.my/j.php?MTID=m27eb8027c5107d0c9a7e52c6f5d688ca"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hyperlink" Target="https://ieee802.my.webex.com/ieee802.my/j.php?MTID=mf8375a6e2a588be2f0b01f86a1b59752"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hyperlink" Target="https://ieee802.my.webex.com/ieee802.my/j.php?MTID=m28c140f8e5d041de85160e064d1774c5" TargetMode="Externa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hyperlink" Target="https://www.google.com/url?q=https://ieee802.my.webex.com/ieee802.my/globalcallin.php?MTID%3Dm485ba77881ed9817686e5b374144ad1c&amp;sa=D&amp;usd=2&amp;usg=AOvVaw2MKdIgUESYXoOMSuLTjA-d" TargetMode="External"/><Relationship Id="rId1" Type="http://schemas.openxmlformats.org/officeDocument/2006/relationships/hyperlink" Target="https://ieee802.my.webex.com/ieee802.my/j.php?MTID=m485ba77881ed9817686e5b374144ad1c" TargetMode="Externa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hyperlink" Target="https://www.google.com/url?q=https://ieee802.my.webex.com/ieee802.my/globalcallin.php?MTID%3Dm485ba77881ed9817686e5b374144ad1c&amp;sa=D&amp;usd=2&amp;usg=AOvVaw2MKdIgUESYXoOMSuLTjA-d" TargetMode="External"/><Relationship Id="rId1" Type="http://schemas.openxmlformats.org/officeDocument/2006/relationships/hyperlink" Target="https://ieee802.my.webex.com/ieee802.my/j.php?MTID=m86f2381ff5aa9c3d93e169a8754e6bce" TargetMode="Externa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0.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hyperlink" Target="https://www.google.com/url?q=https://ieee802.my.webex.com/ieee802.my/globalcallin.php?MTID%3Dm485ba77881ed9817686e5b374144ad1c&amp;sa=D&amp;usd=2&amp;usg=AOvVaw2MKdIgUESYXoOMSuLTjA-d" TargetMode="External"/><Relationship Id="rId1" Type="http://schemas.openxmlformats.org/officeDocument/2006/relationships/hyperlink" Target="https://ieee802.my.webex.com/ieee802.my/j.php?MTID=m951beec86c798ded5bf255f43364b2fc" TargetMode="Externa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hyperlink" Target="https://www.google.com/url?q=https://ieee802.my.webex.com/ieee802.my/globalcallin.php?MTID%3Dm485ba77881ed9817686e5b374144ad1c&amp;sa=D&amp;usd=2&amp;usg=AOvVaw2MKdIgUESYXoOMSuLTjA-d" TargetMode="External"/><Relationship Id="rId1" Type="http://schemas.openxmlformats.org/officeDocument/2006/relationships/hyperlink" Target="https://ieee802.my.webex.com/ieee802.my/j.php?MTID=m29c1393a44903b8c06be4cfe6d261fef"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hyperlink" Target="https://www.google.com/url?q=https://ieee802.my.webex.com/ieee802.my/globalcallin.php?MTID%3Dm485ba77881ed9817686e5b374144ad1c&amp;sa=D&amp;usd=2&amp;usg=AOvVaw2MKdIgUESYXoOMSuLTjA-d" TargetMode="External"/><Relationship Id="rId1" Type="http://schemas.openxmlformats.org/officeDocument/2006/relationships/hyperlink" Target="https://ieee802.my.webex.com/ieee802.my/j.php?MTID=m29c1393a44903b8c06be4cfe6d261fef" TargetMode="Externa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11.xml"/><Relationship Id="rId3" Type="http://schemas.openxmlformats.org/officeDocument/2006/relationships/hyperlink" Target="http://standards.ieee.org/about/sasb/patcom/materials.html" TargetMode="External"/><Relationship Id="rId2" Type="http://schemas.openxmlformats.org/officeDocument/2006/relationships/hyperlink" Target="http://standards.ieee.org/develop/policies/opman/sect6.html" TargetMode="External"/><Relationship Id="rId1" Type="http://schemas.openxmlformats.org/officeDocument/2006/relationships/hyperlink" Target="http://standards.ieee.org/develop/policies/bylaws/sect6-7.html" TargetMode="Externa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hyperlink" Target="https://www.google.com/url?q=https://ieee802.my.webex.com/ieee802.my/globalcallin.php?MTID%3Dm485ba77881ed9817686e5b374144ad1c&amp;sa=D&amp;usd=2&amp;usg=AOvVaw2MKdIgUESYXoOMSuLTjA-d" TargetMode="External"/><Relationship Id="rId1" Type="http://schemas.openxmlformats.org/officeDocument/2006/relationships/hyperlink" Target="https://ieee802.my.webex.com/ieee802.my/j.php?MTID=m3a554eac3897cf47987eb810a3d030ab" TargetMode="Externa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4.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hyperlink" Target="https://www.google.com/url?q=https://ieee802.my.webex.com/ieee802.my/globalcallin.php?MTID%3Dm485ba77881ed9817686e5b374144ad1c&amp;sa=D&amp;usd=2&amp;usg=AOvVaw2MKdIgUESYXoOMSuLTjA-d" TargetMode="External"/><Relationship Id="rId1" Type="http://schemas.openxmlformats.org/officeDocument/2006/relationships/hyperlink" Target="https://ieee802.my.webex.com/ieee802.my/j.php?MTID=me050e4890ab446b9f91648d540078e55" TargetMode="Externa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0.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hyperlink" Target="https://www.google.com/url?q=https://ieee802.my.webex.com/ieee802.my/globalcallin.php?MTID%3Dm485ba77881ed9817686e5b374144ad1c&amp;sa=D&amp;usd=2&amp;usg=AOvVaw2MKdIgUESYXoOMSuLTjA-d" TargetMode="External"/><Relationship Id="rId1" Type="http://schemas.openxmlformats.org/officeDocument/2006/relationships/hyperlink" Target="https://ieee802.my.webex.com/ieee802.my/j.php?MTID=ma160175c57e5498273de5f68ad34af0c" TargetMode="Externa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4" Type="http://schemas.openxmlformats.org/officeDocument/2006/relationships/slideLayout" Target="../slideLayouts/slideLayout11.xml"/><Relationship Id="rId3" Type="http://schemas.openxmlformats.org/officeDocument/2006/relationships/hyperlink" Target="https://standards.ieee.org/develop/policies/bylaws/sb_bylaws.pdf section 5.2.1.3" TargetMode="External"/><Relationship Id="rId2" Type="http://schemas.openxmlformats.org/officeDocument/2006/relationships/hyperlink" Target="http://ieee802.org/PNP/approved/IEEE_802_WG_PandP_v19.pdf" TargetMode="External"/><Relationship Id="rId1" Type="http://schemas.openxmlformats.org/officeDocument/2006/relationships/hyperlink" Target="https://standards.ieee.org/develop/policies/bylaws/sb_bylaws.pdf"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337" name="日期占位符 4"/>
          <p:cNvSpPr>
            <a:spLocks noGrp="1"/>
          </p:cNvSpPr>
          <p:nvPr>
            <p:ph type="dt" idx="10"/>
          </p:nvPr>
        </p:nvSpPr>
        <p:spPr>
          <a:xfrm>
            <a:off x="928688" y="333375"/>
            <a:ext cx="2500312" cy="273050"/>
          </a:xfr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a:solidFill>
                  <a:srgbClr val="000000"/>
                </a:solidFill>
                <a:ea typeface="Arial Unicode MS" pitchFamily="34" charset="-122"/>
              </a:rPr>
              <a:t>May 2020</a:t>
            </a:r>
            <a:endParaRPr lang="en-US" altLang="zh-CN" sz="1800" b="1" dirty="0">
              <a:solidFill>
                <a:srgbClr val="000000"/>
              </a:solidFill>
              <a:ea typeface="Arial Unicode MS" pitchFamily="34" charset="-122"/>
            </a:endParaRPr>
          </a:p>
        </p:txBody>
      </p:sp>
      <p:sp>
        <p:nvSpPr>
          <p:cNvPr id="14338" name="页脚占位符 5"/>
          <p:cNvSpPr>
            <a:spLocks noGrp="1"/>
          </p:cNvSpPr>
          <p:nvPr>
            <p:ph type="ftr" idx="11"/>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ea typeface="Arial Unicode MS" pitchFamily="34" charset="-122"/>
              </a:rPr>
              <a:t>Bo Sun (ZTE)</a:t>
            </a:r>
            <a:endParaRPr lang="en-US" altLang="zh-CN" dirty="0">
              <a:solidFill>
                <a:srgbClr val="000000"/>
              </a:solidFill>
              <a:ea typeface="Arial Unicode MS" pitchFamily="34" charset="-122"/>
            </a:endParaRPr>
          </a:p>
        </p:txBody>
      </p:sp>
      <p:sp>
        <p:nvSpPr>
          <p:cNvPr id="14339" name="灯片编号占位符 3"/>
          <p:cNvSpPr>
            <a:spLocks noGrp="1"/>
          </p:cNvSpPr>
          <p:nvPr>
            <p:ph type="sldNum" idx="12"/>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ea typeface="Arial Unicode MS" pitchFamily="34" charset="-122"/>
              </a:rPr>
              <a:t>Slide </a:t>
            </a:r>
            <a:fld id="{9A0DB2DC-4C9A-4742-B13C-FB6460FD3503}" type="slidenum">
              <a:rPr lang="en-US" altLang="en-US" dirty="0">
                <a:ea typeface="Arial Unicode MS" pitchFamily="34" charset="-122"/>
              </a:rPr>
            </a:fld>
            <a:endParaRPr lang="en-US" altLang="en-US" dirty="0">
              <a:ea typeface="Arial Unicode MS" pitchFamily="34" charset="-122"/>
            </a:endParaRPr>
          </a:p>
        </p:txBody>
      </p:sp>
      <p:sp>
        <p:nvSpPr>
          <p:cNvPr id="7" name="Rectangle 2"/>
          <p:cNvSpPr txBox="1">
            <a:spLocks noChangeArrowheads="1"/>
          </p:cNvSpPr>
          <p:nvPr/>
        </p:nvSpPr>
        <p:spPr bwMode="auto">
          <a:xfrm>
            <a:off x="1801178" y="606425"/>
            <a:ext cx="8588375"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altLang="en-US" sz="3200" b="1" i="0" u="none" strike="noStrike" kern="0" cap="none" spc="0" normalizeH="0" baseline="0" noProof="0" dirty="0">
                <a:ln>
                  <a:noFill/>
                </a:ln>
                <a:solidFill>
                  <a:schemeClr val="tx2"/>
                </a:solidFill>
                <a:effectLst/>
                <a:uLnTx/>
                <a:uFillTx/>
                <a:latin typeface="+mj-lt"/>
                <a:ea typeface="MS PGothic" panose="020B0600070205080204" pitchFamily="34" charset="-128"/>
                <a:cs typeface="MS PGothic" panose="020B0600070205080204" pitchFamily="34" charset="-128"/>
              </a:rPr>
              <a:t>IEEE 802.11 </a:t>
            </a:r>
            <a:r>
              <a:rPr kumimoji="0" lang="en-US" altLang="en-US" sz="3200" b="1" i="0" u="none" strike="noStrike" kern="0" cap="none" spc="0" normalizeH="0" baseline="0" noProof="0" dirty="0" err="1">
                <a:ln>
                  <a:noFill/>
                </a:ln>
                <a:solidFill>
                  <a:schemeClr val="tx2"/>
                </a:solidFill>
                <a:effectLst/>
                <a:uLnTx/>
                <a:uFillTx/>
                <a:latin typeface="+mj-lt"/>
                <a:ea typeface="MS PGothic" panose="020B0600070205080204" pitchFamily="34" charset="-128"/>
                <a:cs typeface="MS PGothic" panose="020B0600070205080204" pitchFamily="34" charset="-128"/>
              </a:rPr>
              <a:t>TGbd</a:t>
            </a:r>
            <a:r>
              <a:rPr kumimoji="0" lang="en-US" altLang="en-US" sz="3200" b="1" i="0" u="none" strike="noStrike" kern="0" cap="none" spc="0" normalizeH="0" baseline="0" noProof="0" dirty="0">
                <a:ln>
                  <a:noFill/>
                </a:ln>
                <a:solidFill>
                  <a:schemeClr val="tx2"/>
                </a:solidFill>
                <a:effectLst/>
                <a:uLnTx/>
                <a:uFillTx/>
                <a:latin typeface="+mj-lt"/>
                <a:ea typeface="MS PGothic" panose="020B0600070205080204" pitchFamily="34" charset="-128"/>
                <a:cs typeface="MS PGothic" panose="020B0600070205080204" pitchFamily="34" charset="-128"/>
              </a:rPr>
              <a:t> Teleconference Agenda </a:t>
            </a:r>
            <a:endParaRPr kumimoji="0" lang="en-US" altLang="en-US" sz="3200" b="1" i="0" u="none" strike="noStrike" kern="0" cap="none" spc="0" normalizeH="0" baseline="0" noProof="0" dirty="0">
              <a:ln>
                <a:noFill/>
              </a:ln>
              <a:solidFill>
                <a:schemeClr val="tx2"/>
              </a:solidFill>
              <a:effectLst/>
              <a:uLnTx/>
              <a:uFillTx/>
              <a:latin typeface="+mj-lt"/>
              <a:ea typeface="MS PGothic" panose="020B0600070205080204" pitchFamily="34" charset="-128"/>
              <a:cs typeface="MS PGothic" panose="020B0600070205080204" pitchFamily="34" charset="-128"/>
            </a:endParaRPr>
          </a:p>
          <a:p>
            <a:pPr marL="0" marR="0" lvl="0" indent="0" algn="ctr" defTabSz="914400" rtl="0" eaLnBrk="0" fontAlgn="base" latinLnBrk="0" hangingPunct="0">
              <a:lnSpc>
                <a:spcPct val="100000"/>
              </a:lnSpc>
              <a:spcBef>
                <a:spcPct val="0"/>
              </a:spcBef>
              <a:spcAft>
                <a:spcPct val="0"/>
              </a:spcAft>
              <a:buClrTx/>
              <a:buSzTx/>
              <a:buFontTx/>
              <a:buNone/>
              <a:defRPr/>
            </a:pPr>
            <a:r>
              <a:rPr kumimoji="0" lang="en-US" altLang="en-US" sz="3200" b="1" i="0" u="none" strike="noStrike" kern="0" cap="none" spc="0" normalizeH="0" baseline="0" noProof="0" dirty="0">
                <a:ln>
                  <a:noFill/>
                </a:ln>
                <a:solidFill>
                  <a:schemeClr val="tx2"/>
                </a:solidFill>
                <a:effectLst/>
                <a:uLnTx/>
                <a:uFillTx/>
                <a:latin typeface="+mj-lt"/>
                <a:ea typeface="MS PGothic" panose="020B0600070205080204" pitchFamily="34" charset="-128"/>
                <a:cs typeface="MS PGothic" panose="020B0600070205080204" pitchFamily="34" charset="-128"/>
              </a:rPr>
              <a:t>From May 15</a:t>
            </a:r>
            <a:endParaRPr kumimoji="0" lang="en-US" altLang="en-US" sz="3200" b="1" i="0" u="none" strike="noStrike" kern="0" cap="none" spc="0" normalizeH="0" baseline="0" noProof="0" dirty="0">
              <a:ln>
                <a:noFill/>
              </a:ln>
              <a:solidFill>
                <a:schemeClr val="tx2"/>
              </a:solidFill>
              <a:effectLst/>
              <a:uLnTx/>
              <a:uFillTx/>
              <a:latin typeface="+mj-lt"/>
              <a:ea typeface="MS PGothic" panose="020B0600070205080204" pitchFamily="34" charset="-128"/>
              <a:cs typeface="MS PGothic" panose="020B0600070205080204" pitchFamily="34" charset="-128"/>
            </a:endParaRPr>
          </a:p>
        </p:txBody>
      </p:sp>
      <p:sp>
        <p:nvSpPr>
          <p:cNvPr id="8" name="Rectangle 6"/>
          <p:cNvSpPr txBox="1">
            <a:spLocks noChangeArrowheads="1"/>
          </p:cNvSpPr>
          <p:nvPr/>
        </p:nvSpPr>
        <p:spPr bwMode="auto">
          <a:xfrm>
            <a:off x="2209800" y="1768475"/>
            <a:ext cx="7772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0" indent="0" algn="ctr" rtl="0" eaLnBrk="0" fontAlgn="base" hangingPunct="0">
              <a:spcBef>
                <a:spcPct val="20000"/>
              </a:spcBef>
              <a:spcAft>
                <a:spcPct val="0"/>
              </a:spcAft>
              <a:buNone/>
              <a:defRPr sz="2400" b="1">
                <a:solidFill>
                  <a:schemeClr val="tx1"/>
                </a:solidFill>
                <a:latin typeface="+mn-lt"/>
                <a:ea typeface="MS PGothic" panose="020B0600070205080204" pitchFamily="34" charset="-128"/>
                <a:cs typeface="MS PGothic" panose="020B0600070205080204" pitchFamily="34" charset="-128"/>
              </a:defRPr>
            </a:lvl1pPr>
            <a:lvl2pPr marL="457200" indent="0" algn="ctr" rtl="0" eaLnBrk="0" fontAlgn="base" hangingPunct="0">
              <a:spcBef>
                <a:spcPct val="20000"/>
              </a:spcBef>
              <a:spcAft>
                <a:spcPct val="0"/>
              </a:spcAft>
              <a:buNone/>
              <a:defRPr sz="2000">
                <a:solidFill>
                  <a:schemeClr val="tx1"/>
                </a:solidFill>
                <a:latin typeface="+mn-lt"/>
                <a:ea typeface="MS PGothic" panose="020B0600070205080204" pitchFamily="34" charset="-128"/>
                <a:cs typeface="MS PGothic" panose="020B0600070205080204" pitchFamily="34" charset="-128"/>
              </a:defRPr>
            </a:lvl2pPr>
            <a:lvl3pPr marL="914400" indent="0" algn="ctr" rtl="0" eaLnBrk="0" fontAlgn="base" hangingPunct="0">
              <a:spcBef>
                <a:spcPct val="20000"/>
              </a:spcBef>
              <a:spcAft>
                <a:spcPct val="0"/>
              </a:spcAft>
              <a:buNone/>
              <a:defRPr>
                <a:solidFill>
                  <a:schemeClr val="tx1"/>
                </a:solidFill>
                <a:latin typeface="+mn-lt"/>
                <a:ea typeface="MS PGothic" panose="020B0600070205080204" pitchFamily="34" charset="-128"/>
                <a:cs typeface="MS PGothic" panose="020B0600070205080204" pitchFamily="34" charset="-128"/>
              </a:defRPr>
            </a:lvl3pPr>
            <a:lvl4pPr marL="1371600" indent="0" algn="ctr" rtl="0" eaLnBrk="0" fontAlgn="base" hangingPunct="0">
              <a:spcBef>
                <a:spcPct val="20000"/>
              </a:spcBef>
              <a:spcAft>
                <a:spcPct val="0"/>
              </a:spcAft>
              <a:buNone/>
              <a:defRPr sz="1600">
                <a:solidFill>
                  <a:schemeClr val="tx1"/>
                </a:solidFill>
                <a:latin typeface="+mn-lt"/>
                <a:ea typeface="MS PGothic" panose="020B0600070205080204" pitchFamily="34" charset="-128"/>
                <a:cs typeface="MS PGothic" panose="020B0600070205080204" pitchFamily="34" charset="-128"/>
              </a:defRPr>
            </a:lvl4pPr>
            <a:lvl5pPr marL="1828800" indent="0" algn="ctr" rtl="0" eaLnBrk="0" fontAlgn="base" hangingPunct="0">
              <a:spcBef>
                <a:spcPct val="20000"/>
              </a:spcBef>
              <a:spcAft>
                <a:spcPct val="0"/>
              </a:spcAft>
              <a:buNone/>
              <a:defRPr sz="1600">
                <a:solidFill>
                  <a:schemeClr val="tx1"/>
                </a:solidFill>
                <a:latin typeface="+mn-lt"/>
                <a:ea typeface="MS PGothic" panose="020B0600070205080204" pitchFamily="34" charset="-128"/>
                <a:cs typeface="MS PGothic" panose="020B0600070205080204" pitchFamily="34" charset="-128"/>
              </a:defRPr>
            </a:lvl5pPr>
            <a:lvl6pPr marL="2286000" indent="0" algn="ctr" rtl="0" eaLnBrk="0" fontAlgn="base" hangingPunct="0">
              <a:spcBef>
                <a:spcPct val="20000"/>
              </a:spcBef>
              <a:spcAft>
                <a:spcPct val="0"/>
              </a:spcAft>
              <a:buNone/>
              <a:defRPr sz="1600">
                <a:solidFill>
                  <a:schemeClr val="tx1"/>
                </a:solidFill>
                <a:latin typeface="+mn-lt"/>
              </a:defRPr>
            </a:lvl6pPr>
            <a:lvl7pPr marL="2743200" indent="0" algn="ctr" rtl="0" eaLnBrk="0" fontAlgn="base" hangingPunct="0">
              <a:spcBef>
                <a:spcPct val="20000"/>
              </a:spcBef>
              <a:spcAft>
                <a:spcPct val="0"/>
              </a:spcAft>
              <a:buNone/>
              <a:defRPr sz="1600">
                <a:solidFill>
                  <a:schemeClr val="tx1"/>
                </a:solidFill>
                <a:latin typeface="+mn-lt"/>
              </a:defRPr>
            </a:lvl7pPr>
            <a:lvl8pPr marL="3200400" indent="0" algn="ctr" rtl="0" eaLnBrk="0" fontAlgn="base" hangingPunct="0">
              <a:spcBef>
                <a:spcPct val="20000"/>
              </a:spcBef>
              <a:spcAft>
                <a:spcPct val="0"/>
              </a:spcAft>
              <a:buNone/>
              <a:defRPr sz="1600">
                <a:solidFill>
                  <a:schemeClr val="tx1"/>
                </a:solidFill>
                <a:latin typeface="+mn-lt"/>
              </a:defRPr>
            </a:lvl8pPr>
            <a:lvl9pPr marL="3657600" indent="0" algn="ctr" rtl="0" eaLnBrk="0" fontAlgn="base" hangingPunct="0">
              <a:spcBef>
                <a:spcPct val="20000"/>
              </a:spcBef>
              <a:spcAft>
                <a:spcPct val="0"/>
              </a:spcAft>
              <a:buNone/>
              <a:defRPr sz="1600">
                <a:solidFill>
                  <a:schemeClr val="tx1"/>
                </a:solidFill>
                <a:latin typeface="+mn-lt"/>
              </a:defRPr>
            </a:lvl9pPr>
          </a:lstStyle>
          <a:p>
            <a:pPr marL="0" marR="0" lvl="0" indent="0" algn="ctr" defTabSz="914400" rtl="0" eaLnBrk="0" fontAlgn="base" latinLnBrk="0" hangingPunct="0">
              <a:lnSpc>
                <a:spcPct val="10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Date:</a:t>
            </a:r>
            <a:r>
              <a:rPr kumimoji="0" lang="en-US" altLang="en-US" sz="20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2020-05-15</a:t>
            </a:r>
            <a:endParaRPr kumimoji="0" lang="en-US" altLang="en-US" sz="20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p:txBody>
      </p:sp>
      <p:graphicFrame>
        <p:nvGraphicFramePr>
          <p:cNvPr id="14342" name="Object 11"/>
          <p:cNvGraphicFramePr>
            <a:graphicFrameLocks noChangeAspect="1"/>
          </p:cNvGraphicFramePr>
          <p:nvPr/>
        </p:nvGraphicFramePr>
        <p:xfrm>
          <a:off x="1973263" y="3282950"/>
          <a:ext cx="9448800" cy="1120775"/>
        </p:xfrm>
        <a:graphic>
          <a:graphicData uri="http://schemas.openxmlformats.org/presentationml/2006/ole">
            <mc:AlternateContent xmlns:mc="http://schemas.openxmlformats.org/markup-compatibility/2006">
              <mc:Choice xmlns:v="urn:schemas-microsoft-com:vml" Requires="v">
                <p:oleObj spid="_x0000_s3076" name="" r:id="rId1" imgW="8290560" imgH="1017905" progId="Word.Document.8">
                  <p:embed/>
                </p:oleObj>
              </mc:Choice>
              <mc:Fallback>
                <p:oleObj name="" r:id="rId1" imgW="8290560" imgH="1017905" progId="Word.Document.8">
                  <p:embed/>
                  <p:pic>
                    <p:nvPicPr>
                      <p:cNvPr id="0" name="图片 3075"/>
                      <p:cNvPicPr/>
                      <p:nvPr/>
                    </p:nvPicPr>
                    <p:blipFill>
                      <a:blip r:embed="rId2"/>
                      <a:stretch>
                        <a:fillRect/>
                      </a:stretch>
                    </p:blipFill>
                    <p:spPr>
                      <a:xfrm>
                        <a:off x="1973263" y="3282950"/>
                        <a:ext cx="9448800" cy="1120775"/>
                      </a:xfrm>
                      <a:prstGeom prst="rect">
                        <a:avLst/>
                      </a:prstGeom>
                      <a:noFill/>
                      <a:ln w="38100">
                        <a:noFill/>
                        <a:miter/>
                      </a:ln>
                    </p:spPr>
                  </p:pic>
                </p:oleObj>
              </mc:Fallback>
            </mc:AlternateContent>
          </a:graphicData>
        </a:graphic>
      </p:graphicFrame>
      <p:sp>
        <p:nvSpPr>
          <p:cNvPr id="14343" name="Rectangle 12"/>
          <p:cNvSpPr/>
          <p:nvPr/>
        </p:nvSpPr>
        <p:spPr>
          <a:xfrm>
            <a:off x="1973263" y="2476500"/>
            <a:ext cx="1447800" cy="381000"/>
          </a:xfrm>
          <a:prstGeom prst="rect">
            <a:avLst/>
          </a:prstGeom>
          <a:noFill/>
          <a:ln w="9525">
            <a:noFill/>
          </a:ln>
        </p:spPr>
        <p:txBody>
          <a:bodyPr lIns="92075" tIns="46038" rIns="92075" bIns="46038" anchor="t" anchorCtr="0"/>
          <a:p>
            <a:pPr marL="342900" indent="-342900" eaLnBrk="0" hangingPunct="0">
              <a:spcBef>
                <a:spcPct val="20000"/>
              </a:spcBef>
            </a:pPr>
            <a:r>
              <a:rPr lang="en-US" altLang="en-US" sz="2000" b="1" dirty="0">
                <a:latin typeface="Times New Roman" panose="02020603050405020304" pitchFamily="18" charset="0"/>
              </a:rPr>
              <a:t> </a:t>
            </a:r>
            <a:r>
              <a:rPr lang="en-US" altLang="en-US" sz="2000" dirty="0">
                <a:latin typeface="Times New Roman" panose="02020603050405020304" pitchFamily="18" charset="0"/>
              </a:rPr>
              <a:t>Author:</a:t>
            </a:r>
            <a:endParaRPr lang="en-US" altLang="en-US" sz="2000" dirty="0">
              <a:latin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New Motion Rules for WG/TG Teleconferences</a:t>
            </a:r>
            <a:endParaRPr lang="en-US" altLang="zh-CN"/>
          </a:p>
        </p:txBody>
      </p:sp>
      <p:sp>
        <p:nvSpPr>
          <p:cNvPr id="3" name="文本占位符 2"/>
          <p:cNvSpPr>
            <a:spLocks noGrp="1"/>
          </p:cNvSpPr>
          <p:nvPr>
            <p:ph type="body" idx="1"/>
          </p:nvPr>
        </p:nvSpPr>
        <p:spPr>
          <a:xfrm>
            <a:off x="914400" y="1751965"/>
            <a:ext cx="10361930" cy="4652645"/>
          </a:xfrm>
        </p:spPr>
        <p:txBody>
          <a:bodyPr>
            <a:normAutofit lnSpcReduction="20000"/>
          </a:bodyPr>
          <a:p>
            <a:r>
              <a:rPr lang="zh-CN" altLang="en-US" sz="1600" u="sng"/>
              <a:t>Announcement of Rules Change </a:t>
            </a:r>
            <a:r>
              <a:rPr lang="en-US" altLang="zh-CN" sz="1600" u="sng"/>
              <a:t>from IEEE 802.11 WG Chair</a:t>
            </a:r>
            <a:r>
              <a:rPr lang="zh-CN" altLang="en-US" sz="1600" u="sng"/>
              <a:t>:</a:t>
            </a:r>
            <a:endParaRPr lang="zh-CN" altLang="en-US" sz="1600" u="sng"/>
          </a:p>
          <a:p>
            <a:endParaRPr lang="zh-CN" altLang="en-US" sz="1600"/>
          </a:p>
          <a:p>
            <a:r>
              <a:rPr lang="zh-CN" altLang="en-US" sz="1600"/>
              <a:t>To enable the timely and efficient progress of work during the exceptional circumstance of cancelled plenary and interim sessions: Effective immediately,</a:t>
            </a:r>
            <a:endParaRPr lang="zh-CN" altLang="en-US" sz="1600"/>
          </a:p>
          <a:p>
            <a:r>
              <a:rPr lang="zh-CN" altLang="en-US" sz="1600"/>
              <a:t>The following process change is in effect for the duration of time until WG11 is able to hold face-to-face meetings:</a:t>
            </a:r>
            <a:endParaRPr lang="zh-CN" altLang="en-US" sz="1600"/>
          </a:p>
          <a:p>
            <a:r>
              <a:rPr lang="zh-CN" altLang="en-US" sz="1600"/>
              <a:t>(a)     “Task Group (TG), Study Group (SG) and Standing Committee (SC) motions may be held during teleconference meetings.</a:t>
            </a:r>
            <a:endParaRPr lang="zh-CN" altLang="en-US" sz="1600"/>
          </a:p>
          <a:p>
            <a:r>
              <a:rPr lang="zh-CN" altLang="en-US" sz="1600"/>
              <a:t>(b)     TG/SG/SC teleconference meetings that will consider motions shall be approved by the WG Chair, and if approved, meetings and draft motions announced to the TG and WG11 reflectors 10 days prior to the meeting.</a:t>
            </a:r>
            <a:endParaRPr lang="zh-CN" altLang="en-US" sz="1600"/>
          </a:p>
          <a:p>
            <a:r>
              <a:rPr lang="zh-CN" altLang="en-US" sz="1600"/>
              <a:t>(c)     If a motion is not approved by unanimous consent, it shall be taken as a roll call [recorded] vote.</a:t>
            </a:r>
            <a:endParaRPr lang="zh-CN" altLang="en-US" sz="1600"/>
          </a:p>
          <a:p>
            <a:endParaRPr lang="zh-CN" altLang="en-US" sz="1600"/>
          </a:p>
          <a:p>
            <a:r>
              <a:rPr lang="zh-CN" altLang="en-US" sz="1600"/>
              <a:t>This change is NOT applicable to a TG operating under the accelerated process or as an IEEE-SA Ballot Comment Resolution Committee.</a:t>
            </a:r>
            <a:endParaRPr lang="zh-CN" altLang="en-US" sz="1600"/>
          </a:p>
          <a:p>
            <a:endParaRPr lang="zh-CN" altLang="en-US" sz="1600"/>
          </a:p>
          <a:p>
            <a:r>
              <a:rPr lang="zh-CN" altLang="en-US" sz="1600"/>
              <a:t>Implementation:</a:t>
            </a:r>
            <a:endParaRPr lang="zh-CN" altLang="en-US" sz="1600"/>
          </a:p>
          <a:p>
            <a:r>
              <a:rPr lang="zh-CN" altLang="en-US" sz="1600"/>
              <a:t>As a default, TG/SG/SC teleconferences during which motions are held will be scheduled at or near 9am Eastern (6AM Pacific, 2PM London, 9PM Beijing, 6:30PM Delhi). The goal being that teleconferences in which motions are held are not 11pm-6am for the majority of members.</a:t>
            </a:r>
            <a:endParaRPr lang="zh-CN" altLang="en-US" sz="1600"/>
          </a:p>
        </p:txBody>
      </p:sp>
      <p:sp>
        <p:nvSpPr>
          <p:cNvPr id="4" name="日期占位符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May 2020</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6865" name="标题 1"/>
          <p:cNvSpPr>
            <a:spLocks noGrp="1"/>
          </p:cNvSpPr>
          <p:nvPr>
            <p:ph type="title"/>
          </p:nvPr>
        </p:nvSpPr>
        <p:spPr>
          <a:xfrm>
            <a:off x="914400" y="610235"/>
            <a:ext cx="10361613" cy="1065213"/>
          </a:xfrm>
        </p:spPr>
        <p:txBody>
          <a:bodyPr vert="horz" wrap="square" lIns="92160" tIns="46080" rIns="92160" bIns="46080" anchor="ctr" anchorCtr="0"/>
          <a:p>
            <a:pPr eaLnBrk="1" hangingPunct="1"/>
            <a:r>
              <a:rPr lang="en-US" altLang="zh-CN" sz="3200" dirty="0"/>
              <a:t>Current Teleconference Plan</a:t>
            </a:r>
            <a:endParaRPr lang="zh-CN" altLang="en-US" sz="3200" dirty="0"/>
          </a:p>
        </p:txBody>
      </p:sp>
      <p:sp>
        <p:nvSpPr>
          <p:cNvPr id="36866" name="内容占位符 2"/>
          <p:cNvSpPr>
            <a:spLocks noGrp="1"/>
          </p:cNvSpPr>
          <p:nvPr>
            <p:ph idx="1"/>
          </p:nvPr>
        </p:nvSpPr>
        <p:spPr>
          <a:xfrm>
            <a:off x="803275" y="1675765"/>
            <a:ext cx="4897120" cy="4638040"/>
          </a:xfrm>
        </p:spPr>
        <p:txBody>
          <a:bodyPr vert="horz" wrap="square" lIns="92160" tIns="46080" rIns="92160" bIns="46080" anchor="t" anchorCtr="0">
            <a:normAutofit lnSpcReduction="10000"/>
          </a:bodyPr>
          <a:p>
            <a:pPr eaLnBrk="1" hangingPunct="1"/>
            <a:r>
              <a:rPr lang="en-US" altLang="zh-CN" sz="1800" dirty="0">
                <a:solidFill>
                  <a:schemeClr val="bg1">
                    <a:lumMod val="75000"/>
                  </a:schemeClr>
                </a:solidFill>
              </a:rPr>
              <a:t>May 05, 10:00am ~ 11:59 am, ET, webex</a:t>
            </a:r>
            <a:endParaRPr lang="en-US" altLang="zh-CN" sz="1800" dirty="0">
              <a:solidFill>
                <a:schemeClr val="bg1">
                  <a:lumMod val="75000"/>
                </a:schemeClr>
              </a:solidFill>
            </a:endParaRPr>
          </a:p>
          <a:p>
            <a:pPr eaLnBrk="1" hangingPunct="1"/>
            <a:r>
              <a:rPr lang="en-US" altLang="zh-CN" sz="1800" strike="sngStrike" dirty="0">
                <a:solidFill>
                  <a:srgbClr val="FF0000"/>
                </a:solidFill>
                <a:uFillTx/>
                <a:cs typeface="+mn-ea"/>
              </a:rPr>
              <a:t>May 12, 10:00am ~ 11:59 am, ET; Webex;</a:t>
            </a:r>
            <a:endParaRPr lang="en-US" altLang="zh-CN" sz="1800" strike="sngStrike" dirty="0">
              <a:solidFill>
                <a:srgbClr val="FF0000"/>
              </a:solidFill>
              <a:uFillTx/>
              <a:cs typeface="+mn-ea"/>
            </a:endParaRPr>
          </a:p>
          <a:p>
            <a:pPr eaLnBrk="1" hangingPunct="1"/>
            <a:r>
              <a:rPr lang="en-US" altLang="zh-CN" sz="1800" dirty="0">
                <a:solidFill>
                  <a:schemeClr val="bg1">
                    <a:lumMod val="75000"/>
                  </a:schemeClr>
                </a:solidFill>
              </a:rPr>
              <a:t>May 15, 10:00am ~ 11:59 am, ET; Webex;</a:t>
            </a:r>
            <a:endParaRPr lang="en-US" altLang="zh-CN" sz="1800" dirty="0">
              <a:solidFill>
                <a:schemeClr val="bg1">
                  <a:lumMod val="75000"/>
                </a:schemeClr>
              </a:solidFill>
            </a:endParaRPr>
          </a:p>
          <a:p>
            <a:pPr eaLnBrk="1" hangingPunct="1"/>
            <a:r>
              <a:rPr lang="en-US" altLang="zh-CN" sz="1800" dirty="0">
                <a:solidFill>
                  <a:schemeClr val="bg1">
                    <a:lumMod val="75000"/>
                  </a:schemeClr>
                </a:solidFill>
              </a:rPr>
              <a:t>May 19, 10:00am ~ 11:59 am, ET; Webex; </a:t>
            </a:r>
            <a:endParaRPr lang="en-US" altLang="zh-CN" sz="1800" dirty="0">
              <a:solidFill>
                <a:schemeClr val="bg1">
                  <a:lumMod val="75000"/>
                </a:schemeClr>
              </a:solidFill>
            </a:endParaRPr>
          </a:p>
          <a:p>
            <a:pPr eaLnBrk="1" hangingPunct="1"/>
            <a:r>
              <a:rPr lang="en-US" altLang="zh-CN" sz="1800" dirty="0">
                <a:solidFill>
                  <a:schemeClr val="bg1">
                    <a:lumMod val="75000"/>
                  </a:schemeClr>
                </a:solidFill>
                <a:cs typeface="+mn-ea"/>
              </a:rPr>
              <a:t>May 22, 10:00am ~ 11:59 am, ET; Webex; </a:t>
            </a:r>
            <a:endParaRPr lang="en-US" altLang="zh-CN" sz="1800" dirty="0">
              <a:solidFill>
                <a:schemeClr val="bg1">
                  <a:lumMod val="75000"/>
                </a:schemeClr>
              </a:solidFill>
              <a:cs typeface="+mn-ea"/>
            </a:endParaRPr>
          </a:p>
          <a:p>
            <a:pPr eaLnBrk="1" hangingPunct="1"/>
            <a:r>
              <a:rPr lang="en-US" altLang="zh-CN" sz="1800" dirty="0">
                <a:solidFill>
                  <a:schemeClr val="bg1">
                    <a:lumMod val="75000"/>
                  </a:schemeClr>
                </a:solidFill>
                <a:cs typeface="+mn-ea"/>
              </a:rPr>
              <a:t>May 26, 10:00am ~ 11:59 am, ET; Webex; </a:t>
            </a:r>
            <a:endParaRPr lang="en-US" altLang="zh-CN" sz="1800" dirty="0">
              <a:solidFill>
                <a:schemeClr val="bg1">
                  <a:lumMod val="75000"/>
                </a:schemeClr>
              </a:solidFill>
              <a:cs typeface="+mn-ea"/>
            </a:endParaRPr>
          </a:p>
          <a:p>
            <a:pPr eaLnBrk="1" hangingPunct="1"/>
            <a:r>
              <a:rPr lang="en-US" altLang="zh-CN" sz="1800" strike="sngStrike" dirty="0">
                <a:solidFill>
                  <a:srgbClr val="FF0000"/>
                </a:solidFill>
                <a:uFillTx/>
                <a:cs typeface="+mn-ea"/>
              </a:rPr>
              <a:t>May 29, 10:00am ~ 11:59 am, ET; Webex; </a:t>
            </a:r>
            <a:endParaRPr lang="en-US" altLang="zh-CN" sz="1800" strike="sngStrike" dirty="0">
              <a:solidFill>
                <a:srgbClr val="FF0000"/>
              </a:solidFill>
              <a:uFillTx/>
              <a:cs typeface="+mn-ea"/>
            </a:endParaRPr>
          </a:p>
          <a:p>
            <a:pPr eaLnBrk="1" hangingPunct="1"/>
            <a:r>
              <a:rPr lang="en-US" altLang="zh-CN" sz="1800" strike="sngStrike" dirty="0">
                <a:solidFill>
                  <a:srgbClr val="FF0000"/>
                </a:solidFill>
                <a:uFillTx/>
                <a:cs typeface="+mn-ea"/>
              </a:rPr>
              <a:t>Jun 2, 10:00am ~ 11:59 am, ET; Webex; </a:t>
            </a:r>
            <a:endParaRPr lang="en-US" altLang="zh-CN" sz="1800" strike="sngStrike" dirty="0">
              <a:solidFill>
                <a:srgbClr val="FF0000"/>
              </a:solidFill>
              <a:uFillTx/>
              <a:cs typeface="+mn-ea"/>
            </a:endParaRPr>
          </a:p>
          <a:p>
            <a:pPr eaLnBrk="1" hangingPunct="1"/>
            <a:r>
              <a:rPr lang="en-US" altLang="zh-CN" sz="1800" dirty="0">
                <a:solidFill>
                  <a:schemeClr val="bg1">
                    <a:lumMod val="75000"/>
                  </a:schemeClr>
                </a:solidFill>
                <a:cs typeface="+mn-ea"/>
              </a:rPr>
              <a:t>Jun 9, 10:00am ~ 11:59 am, ET; Webex; </a:t>
            </a:r>
            <a:endParaRPr lang="en-US" altLang="zh-CN" sz="1800" dirty="0">
              <a:solidFill>
                <a:schemeClr val="bg1">
                  <a:lumMod val="75000"/>
                </a:schemeClr>
              </a:solidFill>
              <a:cs typeface="+mn-ea"/>
            </a:endParaRPr>
          </a:p>
          <a:p>
            <a:pPr eaLnBrk="1" hangingPunct="1"/>
            <a:r>
              <a:rPr lang="en-US" altLang="zh-CN" sz="1800" dirty="0">
                <a:solidFill>
                  <a:schemeClr val="bg1">
                    <a:lumMod val="75000"/>
                  </a:schemeClr>
                </a:solidFill>
                <a:cs typeface="+mn-ea"/>
              </a:rPr>
              <a:t>Jun 12, 10:00am ~ 11:59 am, ET; Webex; </a:t>
            </a:r>
            <a:endParaRPr lang="en-US" altLang="zh-CN" sz="1800" dirty="0">
              <a:solidFill>
                <a:schemeClr val="bg1">
                  <a:lumMod val="75000"/>
                </a:schemeClr>
              </a:solidFill>
              <a:cs typeface="+mn-ea"/>
            </a:endParaRPr>
          </a:p>
          <a:p>
            <a:pPr eaLnBrk="1" hangingPunct="1"/>
            <a:r>
              <a:rPr lang="en-US" altLang="zh-CN" sz="1800" dirty="0">
                <a:solidFill>
                  <a:schemeClr val="bg1">
                    <a:lumMod val="75000"/>
                  </a:schemeClr>
                </a:solidFill>
                <a:cs typeface="+mn-ea"/>
              </a:rPr>
              <a:t>Jun 16, 10:00am ~ 11:59 am, ET; Webex; </a:t>
            </a:r>
            <a:endParaRPr lang="en-US" altLang="zh-CN" sz="1800" dirty="0">
              <a:solidFill>
                <a:schemeClr val="bg1">
                  <a:lumMod val="75000"/>
                </a:schemeClr>
              </a:solidFill>
              <a:cs typeface="+mn-ea"/>
            </a:endParaRPr>
          </a:p>
          <a:p>
            <a:pPr eaLnBrk="1" hangingPunct="1"/>
            <a:r>
              <a:rPr lang="en-US" altLang="zh-CN" sz="1800" strike="sngStrike" dirty="0">
                <a:solidFill>
                  <a:srgbClr val="FF0000"/>
                </a:solidFill>
                <a:uFillTx/>
                <a:cs typeface="+mn-ea"/>
              </a:rPr>
              <a:t>Jul 3, 10:00am ~ 11:59 am, ET; Webex; </a:t>
            </a:r>
            <a:endParaRPr lang="en-US" altLang="zh-CN" sz="1800" strike="sngStrike" dirty="0">
              <a:solidFill>
                <a:srgbClr val="FF0000"/>
              </a:solidFill>
              <a:uFillTx/>
              <a:cs typeface="+mn-ea"/>
            </a:endParaRPr>
          </a:p>
          <a:p>
            <a:pPr eaLnBrk="1" hangingPunct="1"/>
            <a:r>
              <a:rPr lang="en-US" altLang="zh-CN" sz="1800" dirty="0">
                <a:solidFill>
                  <a:schemeClr val="bg1">
                    <a:lumMod val="85000"/>
                  </a:schemeClr>
                </a:solidFill>
                <a:cs typeface="+mn-ea"/>
              </a:rPr>
              <a:t>Jul 7, 10:00am ~ 11:59 am, ET; Webex.</a:t>
            </a:r>
            <a:endParaRPr lang="en-US" altLang="zh-CN" sz="1800" dirty="0">
              <a:solidFill>
                <a:schemeClr val="bg1">
                  <a:lumMod val="85000"/>
                </a:schemeClr>
              </a:solidFill>
              <a:cs typeface="+mn-ea"/>
            </a:endParaRPr>
          </a:p>
        </p:txBody>
      </p:sp>
      <p:sp>
        <p:nvSpPr>
          <p:cNvPr id="36867" name="灯片编号占位符 5"/>
          <p:cNvSpPr>
            <a:spLocks noGrp="1"/>
          </p:cNvSpPr>
          <p:nvPr>
            <p:ph type="sldNum"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
        <p:nvSpPr>
          <p:cNvPr id="36868" name="页脚占位符 4"/>
          <p:cNvSpPr>
            <a:spLocks noGrp="1"/>
          </p:cNvSpPr>
          <p:nvPr>
            <p:ph type="ft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27649" name="日期占位符 4"/>
          <p:cNvSpPr>
            <a:spLocks noGrp="1"/>
          </p:cNvSpPr>
          <p:nvPr>
            <p:ph type="dt" sz="half" idx="2"/>
          </p:nvPr>
        </p:nvSpPr>
        <p:spPr>
          <a:xfrm>
            <a:off x="928688" y="333375"/>
            <a:ext cx="2500312" cy="273050"/>
          </a:xfr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a:solidFill>
                  <a:srgbClr val="000000"/>
                </a:solidFill>
                <a:latin typeface="Times New Roman" panose="02020603050405020304" pitchFamily="18" charset="0"/>
                <a:ea typeface="Arial Unicode MS" pitchFamily="34" charset="-122"/>
              </a:rPr>
              <a:t>May 2020</a:t>
            </a:r>
            <a:endParaRPr lang="en-US" altLang="zh-CN" sz="1800" b="1" dirty="0">
              <a:solidFill>
                <a:srgbClr val="000000"/>
              </a:solidFill>
              <a:latin typeface="Times New Roman" panose="02020603050405020304" pitchFamily="18" charset="0"/>
              <a:ea typeface="Arial Unicode MS" pitchFamily="34" charset="-122"/>
            </a:endParaRPr>
          </a:p>
        </p:txBody>
      </p:sp>
      <p:sp>
        <p:nvSpPr>
          <p:cNvPr id="2" name="内容占位符 2"/>
          <p:cNvSpPr>
            <a:spLocks noGrp="1"/>
          </p:cNvSpPr>
          <p:nvPr/>
        </p:nvSpPr>
        <p:spPr>
          <a:xfrm>
            <a:off x="6183630" y="1675765"/>
            <a:ext cx="5736590" cy="4638040"/>
          </a:xfrm>
          <a:prstGeom prst="rect">
            <a:avLst/>
          </a:prstGeom>
          <a:noFill/>
          <a:ln w="9525">
            <a:noFill/>
          </a:ln>
        </p:spPr>
        <p:txBody>
          <a:bodyPr vert="horz" wrap="square" lIns="92160" tIns="46080" rIns="92160" bIns="46080" anchor="t" anchorCtr="0">
            <a:normAutofit lnSpcReduction="10000"/>
          </a:bodyPr>
          <a:lstStyle>
            <a:lvl1pPr marL="257175" indent="-257175" algn="l" defTabSz="336550" rtl="0" eaLnBrk="0" fontAlgn="base" hangingPunct="0">
              <a:spcBef>
                <a:spcPts val="450"/>
              </a:spcBef>
              <a:spcAft>
                <a:spcPct val="0"/>
              </a:spcAft>
              <a:buClr>
                <a:srgbClr val="000000"/>
              </a:buClr>
              <a:buSzPct val="100000"/>
              <a:buFont typeface="Times New Roman" panose="02020603050405020304" pitchFamily="18" charset="0"/>
              <a:defRPr b="1">
                <a:solidFill>
                  <a:srgbClr val="000000"/>
                </a:solidFill>
                <a:latin typeface="+mn-lt"/>
                <a:ea typeface="+mn-ea"/>
                <a:cs typeface="+mn-cs"/>
              </a:defRPr>
            </a:lvl1pPr>
            <a:lvl2pPr marL="557530" indent="-214630" algn="l" defTabSz="336550" rtl="0" eaLnBrk="0" fontAlgn="base" hangingPunct="0">
              <a:spcBef>
                <a:spcPts val="375"/>
              </a:spcBef>
              <a:spcAft>
                <a:spcPct val="0"/>
              </a:spcAft>
              <a:buClr>
                <a:srgbClr val="000000"/>
              </a:buClr>
              <a:buSzPct val="100000"/>
              <a:buFont typeface="Times New Roman" panose="02020603050405020304" pitchFamily="18" charset="0"/>
              <a:defRPr sz="1500">
                <a:solidFill>
                  <a:srgbClr val="000000"/>
                </a:solidFill>
                <a:latin typeface="+mn-lt"/>
                <a:ea typeface="+mn-ea"/>
              </a:defRPr>
            </a:lvl2pPr>
            <a:lvl3pPr marL="857250" indent="-171450" algn="l" defTabSz="336550" rtl="0" eaLnBrk="0" fontAlgn="base" hangingPunct="0">
              <a:spcBef>
                <a:spcPts val="340"/>
              </a:spcBef>
              <a:spcAft>
                <a:spcPct val="0"/>
              </a:spcAft>
              <a:buClr>
                <a:srgbClr val="000000"/>
              </a:buClr>
              <a:buSzPct val="100000"/>
              <a:buFont typeface="Times New Roman" panose="02020603050405020304" pitchFamily="18" charset="0"/>
              <a:defRPr>
                <a:solidFill>
                  <a:srgbClr val="000000"/>
                </a:solidFill>
                <a:latin typeface="+mn-lt"/>
                <a:ea typeface="+mn-ea"/>
              </a:defRPr>
            </a:lvl3pPr>
            <a:lvl4pPr marL="1200150" indent="-171450" algn="l" defTabSz="336550" rtl="0" eaLnBrk="0" fontAlgn="base" hangingPunct="0">
              <a:spcBef>
                <a:spcPts val="300"/>
              </a:spcBef>
              <a:spcAft>
                <a:spcPct val="0"/>
              </a:spcAft>
              <a:buClr>
                <a:srgbClr val="000000"/>
              </a:buClr>
              <a:buSzPct val="100000"/>
              <a:buFont typeface="Times New Roman" panose="02020603050405020304" pitchFamily="18" charset="0"/>
              <a:defRPr sz="1200">
                <a:solidFill>
                  <a:srgbClr val="000000"/>
                </a:solidFill>
                <a:latin typeface="+mn-lt"/>
                <a:ea typeface="+mn-ea"/>
              </a:defRPr>
            </a:lvl4pPr>
            <a:lvl5pPr marL="1543050" indent="-171450" algn="l" defTabSz="336550" rtl="0" eaLnBrk="0" fontAlgn="base" hangingPunct="0">
              <a:spcBef>
                <a:spcPts val="300"/>
              </a:spcBef>
              <a:spcAft>
                <a:spcPct val="0"/>
              </a:spcAft>
              <a:buClr>
                <a:srgbClr val="000000"/>
              </a:buClr>
              <a:buSzPct val="100000"/>
              <a:buFont typeface="Times New Roman" panose="02020603050405020304" pitchFamily="18" charset="0"/>
              <a:defRPr sz="1200">
                <a:solidFill>
                  <a:srgbClr val="000000"/>
                </a:solidFill>
                <a:latin typeface="+mn-lt"/>
                <a:ea typeface="+mn-ea"/>
              </a:defRPr>
            </a:lvl5pPr>
            <a:lvl6pPr marL="1885950" indent="-171450" algn="l" defTabSz="337185" rtl="0" eaLnBrk="1" fontAlgn="base" hangingPunct="1">
              <a:spcBef>
                <a:spcPts val="300"/>
              </a:spcBef>
              <a:spcAft>
                <a:spcPct val="0"/>
              </a:spcAft>
              <a:buClr>
                <a:srgbClr val="000000"/>
              </a:buClr>
              <a:buSzPct val="100000"/>
              <a:buFont typeface="Times New Roman" panose="02020603050405020304" pitchFamily="18" charset="0"/>
              <a:defRPr sz="1200">
                <a:solidFill>
                  <a:srgbClr val="000000"/>
                </a:solidFill>
                <a:latin typeface="+mn-lt"/>
                <a:ea typeface="+mn-ea"/>
              </a:defRPr>
            </a:lvl6pPr>
            <a:lvl7pPr marL="2228850" indent="-171450" algn="l" defTabSz="337185" rtl="0" eaLnBrk="1" fontAlgn="base" hangingPunct="1">
              <a:spcBef>
                <a:spcPts val="300"/>
              </a:spcBef>
              <a:spcAft>
                <a:spcPct val="0"/>
              </a:spcAft>
              <a:buClr>
                <a:srgbClr val="000000"/>
              </a:buClr>
              <a:buSzPct val="100000"/>
              <a:buFont typeface="Times New Roman" panose="02020603050405020304" pitchFamily="18" charset="0"/>
              <a:defRPr sz="1200">
                <a:solidFill>
                  <a:srgbClr val="000000"/>
                </a:solidFill>
                <a:latin typeface="+mn-lt"/>
                <a:ea typeface="+mn-ea"/>
              </a:defRPr>
            </a:lvl7pPr>
            <a:lvl8pPr marL="2571750" indent="-171450" algn="l" defTabSz="337185" rtl="0" eaLnBrk="1" fontAlgn="base" hangingPunct="1">
              <a:spcBef>
                <a:spcPts val="300"/>
              </a:spcBef>
              <a:spcAft>
                <a:spcPct val="0"/>
              </a:spcAft>
              <a:buClr>
                <a:srgbClr val="000000"/>
              </a:buClr>
              <a:buSzPct val="100000"/>
              <a:buFont typeface="Times New Roman" panose="02020603050405020304" pitchFamily="18" charset="0"/>
              <a:defRPr sz="1200">
                <a:solidFill>
                  <a:srgbClr val="000000"/>
                </a:solidFill>
                <a:latin typeface="+mn-lt"/>
                <a:ea typeface="+mn-ea"/>
              </a:defRPr>
            </a:lvl8pPr>
            <a:lvl9pPr marL="2914650" indent="-171450" algn="l" defTabSz="337185" rtl="0" eaLnBrk="1" fontAlgn="base" hangingPunct="1">
              <a:spcBef>
                <a:spcPts val="300"/>
              </a:spcBef>
              <a:spcAft>
                <a:spcPct val="0"/>
              </a:spcAft>
              <a:buClr>
                <a:srgbClr val="000000"/>
              </a:buClr>
              <a:buSzPct val="100000"/>
              <a:buFont typeface="Times New Roman" panose="02020603050405020304" pitchFamily="18" charset="0"/>
              <a:defRPr sz="1200">
                <a:solidFill>
                  <a:srgbClr val="000000"/>
                </a:solidFill>
                <a:latin typeface="+mn-lt"/>
                <a:ea typeface="+mn-ea"/>
              </a:defRPr>
            </a:lvl9pPr>
          </a:lstStyle>
          <a:p>
            <a:pPr eaLnBrk="1" hangingPunct="1"/>
            <a:r>
              <a:rPr lang="en-US" altLang="zh-CN" sz="1800" dirty="0">
                <a:solidFill>
                  <a:schemeClr val="bg1">
                    <a:lumMod val="85000"/>
                  </a:schemeClr>
                </a:solidFill>
                <a:cs typeface="+mn-ea"/>
              </a:rPr>
              <a:t>Jul 10, 10:00am ~ 11:59 am, ET, webex</a:t>
            </a:r>
            <a:endParaRPr lang="en-US" altLang="zh-CN" sz="1800" dirty="0">
              <a:solidFill>
                <a:schemeClr val="bg1">
                  <a:lumMod val="85000"/>
                </a:schemeClr>
              </a:solidFill>
              <a:cs typeface="+mn-ea"/>
            </a:endParaRPr>
          </a:p>
          <a:p>
            <a:pPr eaLnBrk="1" hangingPunct="1"/>
            <a:r>
              <a:rPr lang="en-US" altLang="zh-CN" sz="1800" u="sng" dirty="0">
                <a:solidFill>
                  <a:schemeClr val="bg1">
                    <a:lumMod val="85000"/>
                  </a:schemeClr>
                </a:solidFill>
                <a:cs typeface="+mn-ea"/>
              </a:rPr>
              <a:t>Jul 14, 10:00am ~ 11:59 am, ET; Webex; (802 Plenary)</a:t>
            </a:r>
            <a:endParaRPr lang="en-US" altLang="zh-CN" sz="1800" u="sng" dirty="0">
              <a:solidFill>
                <a:srgbClr val="00B050"/>
              </a:solidFill>
              <a:cs typeface="+mn-ea"/>
            </a:endParaRPr>
          </a:p>
          <a:p>
            <a:pPr eaLnBrk="1" hangingPunct="1"/>
            <a:r>
              <a:rPr lang="en-US" altLang="zh-CN" sz="1800" dirty="0">
                <a:solidFill>
                  <a:schemeClr val="bg1">
                    <a:lumMod val="85000"/>
                  </a:schemeClr>
                </a:solidFill>
                <a:cs typeface="+mn-ea"/>
                <a:sym typeface="+mn-ea"/>
              </a:rPr>
              <a:t>Jul 17, 10:00am ~ 11:59 am, ET, webex</a:t>
            </a:r>
            <a:endParaRPr lang="en-US" altLang="zh-CN" sz="1800" dirty="0">
              <a:solidFill>
                <a:srgbClr val="00B050"/>
              </a:solidFill>
              <a:cs typeface="+mn-ea"/>
            </a:endParaRPr>
          </a:p>
          <a:p>
            <a:pPr eaLnBrk="1" hangingPunct="1"/>
            <a:r>
              <a:rPr lang="en-US" altLang="zh-CN" sz="1800" dirty="0">
                <a:solidFill>
                  <a:schemeClr val="bg1">
                    <a:lumMod val="85000"/>
                  </a:schemeClr>
                </a:solidFill>
                <a:cs typeface="+mn-ea"/>
                <a:sym typeface="+mn-ea"/>
              </a:rPr>
              <a:t>Jul 21, 10:00am ~ 11:59 am, ET; Webex;</a:t>
            </a:r>
            <a:endParaRPr lang="en-US" altLang="zh-CN" sz="1800" dirty="0">
              <a:solidFill>
                <a:srgbClr val="00B050"/>
              </a:solidFill>
              <a:cs typeface="+mn-ea"/>
            </a:endParaRPr>
          </a:p>
          <a:p>
            <a:pPr eaLnBrk="1" hangingPunct="1"/>
            <a:r>
              <a:rPr lang="en-US" altLang="zh-CN" sz="1800" strike="sngStrike" dirty="0">
                <a:solidFill>
                  <a:srgbClr val="FF0000"/>
                </a:solidFill>
                <a:uFillTx/>
                <a:cs typeface="+mn-ea"/>
                <a:sym typeface="+mn-ea"/>
              </a:rPr>
              <a:t>Jul 24, 10:00am ~ 11:59 am, ET; Webex;</a:t>
            </a:r>
            <a:endParaRPr lang="en-US" altLang="zh-CN" sz="1800" strike="sngStrike" dirty="0">
              <a:solidFill>
                <a:srgbClr val="FF0000"/>
              </a:solidFill>
              <a:uFillTx/>
              <a:cs typeface="+mn-ea"/>
            </a:endParaRPr>
          </a:p>
          <a:p>
            <a:pPr eaLnBrk="1" hangingPunct="1"/>
            <a:r>
              <a:rPr lang="en-US" altLang="zh-CN" sz="1800" strike="sngStrike" dirty="0">
                <a:solidFill>
                  <a:srgbClr val="FF0000"/>
                </a:solidFill>
                <a:uFillTx/>
                <a:cs typeface="+mn-ea"/>
                <a:sym typeface="+mn-ea"/>
              </a:rPr>
              <a:t>Jul 28, 10:00am ~ 11:59 am, ET, webex</a:t>
            </a:r>
            <a:endParaRPr lang="en-US" altLang="zh-CN" sz="1800" strike="sngStrike" dirty="0">
              <a:solidFill>
                <a:srgbClr val="FF0000"/>
              </a:solidFill>
              <a:uFillTx/>
              <a:cs typeface="+mn-ea"/>
            </a:endParaRPr>
          </a:p>
          <a:p>
            <a:pPr eaLnBrk="1" hangingPunct="1"/>
            <a:r>
              <a:rPr lang="en-US" altLang="zh-CN" sz="1800" dirty="0">
                <a:solidFill>
                  <a:schemeClr val="bg1">
                    <a:lumMod val="85000"/>
                  </a:schemeClr>
                </a:solidFill>
                <a:cs typeface="+mn-ea"/>
                <a:sym typeface="+mn-ea"/>
              </a:rPr>
              <a:t>Jul 31, 10:00am ~ 11:59 am, ET; Webex;</a:t>
            </a:r>
            <a:endParaRPr lang="en-US" altLang="zh-CN" sz="1800" dirty="0">
              <a:solidFill>
                <a:srgbClr val="00B050"/>
              </a:solidFill>
              <a:cs typeface="+mn-ea"/>
            </a:endParaRPr>
          </a:p>
          <a:p>
            <a:pPr eaLnBrk="1" hangingPunct="1"/>
            <a:r>
              <a:rPr lang="en-US" altLang="zh-CN" sz="1800" u="sng" dirty="0">
                <a:solidFill>
                  <a:srgbClr val="00B050"/>
                </a:solidFill>
                <a:cs typeface="+mn-ea"/>
              </a:rPr>
              <a:t>Aug 4, 10:00am ~ 11:59 am, ET; Webex (Motion); </a:t>
            </a:r>
            <a:endParaRPr lang="en-US" altLang="zh-CN" sz="1800" u="sng" dirty="0">
              <a:solidFill>
                <a:srgbClr val="00B050"/>
              </a:solidFill>
              <a:cs typeface="+mn-ea"/>
            </a:endParaRPr>
          </a:p>
          <a:p>
            <a:pPr eaLnBrk="1" hangingPunct="1"/>
            <a:r>
              <a:rPr lang="en-US" altLang="zh-CN" sz="1800" dirty="0">
                <a:solidFill>
                  <a:srgbClr val="00B050"/>
                </a:solidFill>
                <a:cs typeface="+mn-ea"/>
                <a:sym typeface="+mn-ea"/>
              </a:rPr>
              <a:t>Aug 11, 10:00am ~ 11:59 am, ET; Webex; </a:t>
            </a:r>
            <a:endParaRPr lang="en-US" altLang="zh-CN" sz="1800" dirty="0">
              <a:solidFill>
                <a:srgbClr val="00B050"/>
              </a:solidFill>
              <a:cs typeface="+mn-ea"/>
            </a:endParaRPr>
          </a:p>
          <a:p>
            <a:pPr eaLnBrk="1" hangingPunct="1"/>
            <a:r>
              <a:rPr lang="en-US" altLang="zh-CN" sz="1800" dirty="0">
                <a:solidFill>
                  <a:srgbClr val="00B050"/>
                </a:solidFill>
                <a:cs typeface="+mn-ea"/>
                <a:sym typeface="+mn-ea"/>
              </a:rPr>
              <a:t>Aug 18, 10:00am ~ 11:59 am, ET; Webex; </a:t>
            </a:r>
            <a:endParaRPr lang="en-US" altLang="zh-CN" sz="1800" dirty="0">
              <a:solidFill>
                <a:srgbClr val="00B050"/>
              </a:solidFill>
              <a:cs typeface="+mn-ea"/>
            </a:endParaRPr>
          </a:p>
          <a:p>
            <a:pPr eaLnBrk="1" hangingPunct="1"/>
            <a:r>
              <a:rPr lang="en-US" altLang="zh-CN" sz="1800" dirty="0">
                <a:solidFill>
                  <a:srgbClr val="00B050"/>
                </a:solidFill>
                <a:cs typeface="+mn-ea"/>
                <a:sym typeface="+mn-ea"/>
              </a:rPr>
              <a:t>Aug 25, 10:00am ~ 11:59 am, ET; Webex; </a:t>
            </a:r>
            <a:endParaRPr lang="en-US" altLang="zh-CN" sz="1800" dirty="0">
              <a:solidFill>
                <a:srgbClr val="00B050"/>
              </a:solidFill>
              <a:cs typeface="+mn-ea"/>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TGbd Documents Update</a:t>
            </a:r>
            <a:endParaRPr lang="en-US" altLang="zh-CN"/>
          </a:p>
        </p:txBody>
      </p:sp>
      <p:sp>
        <p:nvSpPr>
          <p:cNvPr id="4" name="日期占位符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May 2020</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graphicFrame>
        <p:nvGraphicFramePr>
          <p:cNvPr id="8" name="表格 7"/>
          <p:cNvGraphicFramePr>
            <a:graphicFrameLocks noGrp="1"/>
          </p:cNvGraphicFramePr>
          <p:nvPr/>
        </p:nvGraphicFramePr>
        <p:xfrm>
          <a:off x="1533525" y="1531620"/>
          <a:ext cx="9406890" cy="4754880"/>
        </p:xfrm>
        <a:graphic>
          <a:graphicData uri="http://schemas.openxmlformats.org/drawingml/2006/table">
            <a:tbl>
              <a:tblPr firstRow="1" bandRow="1">
                <a:tableStyleId>{5C22544A-7EE6-4342-B048-85BDC9FD1C3A}</a:tableStyleId>
              </a:tblPr>
              <a:tblGrid>
                <a:gridCol w="4977765"/>
                <a:gridCol w="2021205"/>
                <a:gridCol w="2407920"/>
              </a:tblGrid>
              <a:tr h="304800">
                <a:tc>
                  <a:txBody>
                    <a:bodyPr/>
                    <a:p>
                      <a:r>
                        <a:rPr lang="en-US" altLang="zh-CN" sz="1800" dirty="0" smtClean="0"/>
                        <a:t>TG Documents</a:t>
                      </a:r>
                      <a:endParaRPr lang="en-US" altLang="zh-CN" sz="1800" dirty="0" smtClean="0"/>
                    </a:p>
                  </a:txBody>
                  <a:tcPr/>
                </a:tc>
                <a:tc>
                  <a:txBody>
                    <a:bodyPr/>
                    <a:p>
                      <a:r>
                        <a:rPr lang="en-US" altLang="zh-CN" sz="1800" dirty="0" smtClean="0"/>
                        <a:t>Baseline Version</a:t>
                      </a:r>
                      <a:endParaRPr lang="en-US" altLang="zh-CN" sz="1800" dirty="0" smtClean="0"/>
                    </a:p>
                  </a:txBody>
                  <a:tcPr/>
                </a:tc>
                <a:tc>
                  <a:txBody>
                    <a:bodyPr/>
                    <a:p>
                      <a:r>
                        <a:rPr lang="en-US" altLang="zh-CN" sz="1800" dirty="0" smtClean="0"/>
                        <a:t>Latest</a:t>
                      </a:r>
                      <a:r>
                        <a:rPr lang="en-US" altLang="zh-CN" sz="1800" baseline="0" dirty="0" smtClean="0"/>
                        <a:t> Revision</a:t>
                      </a:r>
                      <a:endParaRPr lang="en-US" altLang="zh-CN" sz="1800" dirty="0" smtClean="0"/>
                    </a:p>
                  </a:txBody>
                  <a:tcPr/>
                </a:tc>
              </a:tr>
              <a:tr h="305435">
                <a:tc>
                  <a:txBody>
                    <a:bodyPr/>
                    <a:p>
                      <a:r>
                        <a:rPr lang="en-US" altLang="zh-CN" sz="1800" dirty="0" smtClean="0"/>
                        <a:t>Definition and requirements</a:t>
                      </a:r>
                      <a:endParaRPr lang="en-US" altLang="zh-CN" sz="1800" dirty="0" smtClean="0"/>
                    </a:p>
                  </a:txBody>
                  <a:tcPr/>
                </a:tc>
                <a:tc>
                  <a:txBody>
                    <a:bodyPr/>
                    <a:p>
                      <a:r>
                        <a:rPr lang="en-US" altLang="zh-CN" sz="1800" dirty="0" smtClean="0"/>
                        <a:t>11-19/0202r1</a:t>
                      </a:r>
                      <a:endParaRPr lang="en-US" altLang="zh-CN" sz="1800" dirty="0" smtClean="0"/>
                    </a:p>
                  </a:txBody>
                  <a:tcPr/>
                </a:tc>
                <a:tc>
                  <a:txBody>
                    <a:bodyPr/>
                    <a:p>
                      <a:r>
                        <a:rPr lang="en-US" altLang="zh-CN" sz="1800" dirty="0" smtClean="0"/>
                        <a:t>11-19/0202r1</a:t>
                      </a:r>
                      <a:endParaRPr lang="en-US" altLang="zh-CN" sz="1800" dirty="0" smtClean="0"/>
                    </a:p>
                  </a:txBody>
                  <a:tcPr/>
                </a:tc>
              </a:tr>
              <a:tr h="306070">
                <a:tc>
                  <a:txBody>
                    <a:bodyPr/>
                    <a:p>
                      <a:r>
                        <a:rPr lang="en-US" altLang="zh-CN" sz="1800" dirty="0" smtClean="0"/>
                        <a:t>Selection Procedure document</a:t>
                      </a:r>
                      <a:endParaRPr lang="en-US" altLang="zh-CN" sz="1800" dirty="0" smtClean="0"/>
                    </a:p>
                  </a:txBody>
                  <a:tcPr/>
                </a:tc>
                <a:tc>
                  <a:txBody>
                    <a:bodyPr/>
                    <a:p>
                      <a:r>
                        <a:rPr lang="en-US" altLang="zh-CN" sz="1800" dirty="0" smtClean="0">
                          <a:solidFill>
                            <a:schemeClr val="tx1"/>
                          </a:solidFill>
                        </a:rPr>
                        <a:t>11-19/0030r6</a:t>
                      </a:r>
                      <a:endParaRPr lang="en-US" altLang="zh-CN" sz="1800" dirty="0" smtClean="0">
                        <a:solidFill>
                          <a:schemeClr val="tx1"/>
                        </a:solidFill>
                      </a:endParaRPr>
                    </a:p>
                  </a:txBody>
                  <a:tcPr/>
                </a:tc>
                <a:tc>
                  <a:txBody>
                    <a:bodyPr/>
                    <a:p>
                      <a:r>
                        <a:rPr lang="en-US" altLang="zh-CN" sz="1800" dirty="0" smtClean="0">
                          <a:solidFill>
                            <a:schemeClr val="tx1"/>
                          </a:solidFill>
                        </a:rPr>
                        <a:t>11-19/0030r6</a:t>
                      </a:r>
                      <a:endParaRPr lang="en-US" altLang="zh-CN" sz="1800" dirty="0" smtClean="0">
                        <a:solidFill>
                          <a:schemeClr val="tx1"/>
                        </a:solidFill>
                      </a:endParaRPr>
                    </a:p>
                  </a:txBody>
                  <a:tcPr/>
                </a:tc>
              </a:tr>
              <a:tr h="305435">
                <a:tc>
                  <a:txBody>
                    <a:bodyPr/>
                    <a:p>
                      <a:r>
                        <a:rPr lang="en-US" altLang="zh-CN" sz="1800" dirty="0" smtClean="0"/>
                        <a:t>Functional Requirement document</a:t>
                      </a:r>
                      <a:endParaRPr lang="en-US" altLang="zh-CN" sz="1800" dirty="0" smtClean="0"/>
                    </a:p>
                  </a:txBody>
                  <a:tcPr/>
                </a:tc>
                <a:tc>
                  <a:txBody>
                    <a:bodyPr/>
                    <a:p>
                      <a:r>
                        <a:rPr lang="en-US" altLang="zh-CN" sz="1800" dirty="0" smtClean="0">
                          <a:solidFill>
                            <a:schemeClr val="tx1"/>
                          </a:solidFill>
                        </a:rPr>
                        <a:t>11-19/0495r0</a:t>
                      </a:r>
                      <a:endParaRPr lang="en-US" altLang="zh-CN" sz="1800" dirty="0" smtClean="0">
                        <a:solidFill>
                          <a:schemeClr val="tx1"/>
                        </a:solidFill>
                      </a:endParaRPr>
                    </a:p>
                  </a:txBody>
                  <a:tcPr/>
                </a:tc>
                <a:tc>
                  <a:txBody>
                    <a:bodyPr/>
                    <a:p>
                      <a:r>
                        <a:rPr lang="en-US" altLang="zh-CN" sz="1800" dirty="0" smtClean="0">
                          <a:solidFill>
                            <a:schemeClr val="tx1"/>
                          </a:solidFill>
                        </a:rPr>
                        <a:t>11-19/0495r3</a:t>
                      </a:r>
                      <a:endParaRPr lang="en-US" altLang="zh-CN" sz="1800" dirty="0" smtClean="0">
                        <a:solidFill>
                          <a:schemeClr val="tx1"/>
                        </a:solidFill>
                      </a:endParaRPr>
                    </a:p>
                  </a:txBody>
                  <a:tcPr/>
                </a:tc>
              </a:tr>
              <a:tr h="305435">
                <a:tc>
                  <a:txBody>
                    <a:bodyPr/>
                    <a:p>
                      <a:r>
                        <a:rPr lang="en-US" altLang="zh-CN" sz="1800" dirty="0" smtClean="0"/>
                        <a:t>Spec Framework document</a:t>
                      </a:r>
                      <a:endParaRPr lang="en-US" altLang="zh-CN" sz="1800" dirty="0" smtClean="0"/>
                    </a:p>
                  </a:txBody>
                  <a:tcPr/>
                </a:tc>
                <a:tc>
                  <a:txBody>
                    <a:bodyPr/>
                    <a:p>
                      <a:r>
                        <a:rPr lang="en-US" altLang="zh-CN" sz="1800" dirty="0" smtClean="0">
                          <a:solidFill>
                            <a:schemeClr val="tx1"/>
                          </a:solidFill>
                        </a:rPr>
                        <a:t>11-19/0497r0</a:t>
                      </a:r>
                      <a:endParaRPr lang="en-US" altLang="zh-CN" sz="1800" dirty="0" smtClean="0">
                        <a:solidFill>
                          <a:schemeClr val="tx1"/>
                        </a:solidFill>
                      </a:endParaRPr>
                    </a:p>
                  </a:txBody>
                  <a:tcPr/>
                </a:tc>
                <a:tc>
                  <a:txBody>
                    <a:bodyPr/>
                    <a:p>
                      <a:r>
                        <a:rPr lang="en-US" altLang="zh-CN" sz="1800" dirty="0" smtClean="0">
                          <a:solidFill>
                            <a:schemeClr val="tx1"/>
                          </a:solidFill>
                        </a:rPr>
                        <a:t>11-19/0497r6</a:t>
                      </a:r>
                      <a:endParaRPr lang="en-US" altLang="zh-CN" sz="1800" dirty="0" smtClean="0">
                        <a:solidFill>
                          <a:schemeClr val="tx1"/>
                        </a:solidFill>
                      </a:endParaRPr>
                    </a:p>
                  </a:txBody>
                  <a:tcPr/>
                </a:tc>
              </a:tr>
              <a:tr h="306070">
                <a:tc>
                  <a:txBody>
                    <a:bodyPr/>
                    <a:p>
                      <a:r>
                        <a:rPr lang="en-US" altLang="zh-CN" sz="1800" dirty="0" smtClean="0"/>
                        <a:t>Liaison response to IEEE VT/ITS</a:t>
                      </a:r>
                      <a:r>
                        <a:rPr lang="en-US" altLang="zh-CN" sz="1800" baseline="0" dirty="0" smtClean="0"/>
                        <a:t> 1609 WG</a:t>
                      </a:r>
                      <a:endParaRPr lang="en-US" altLang="zh-CN" sz="1800" dirty="0" smtClean="0"/>
                    </a:p>
                  </a:txBody>
                  <a:tcPr/>
                </a:tc>
                <a:tc>
                  <a:txBody>
                    <a:bodyPr/>
                    <a:p>
                      <a:r>
                        <a:rPr lang="en-US" altLang="zh-CN" sz="1800" dirty="0" smtClean="0">
                          <a:solidFill>
                            <a:schemeClr val="tx1"/>
                          </a:solidFill>
                        </a:rPr>
                        <a:t>11-19/0437r3</a:t>
                      </a:r>
                      <a:endParaRPr lang="en-US" altLang="zh-CN" sz="1800" dirty="0" smtClean="0">
                        <a:solidFill>
                          <a:schemeClr val="tx1"/>
                        </a:solidFill>
                      </a:endParaRPr>
                    </a:p>
                  </a:txBody>
                  <a:tcPr/>
                </a:tc>
                <a:tc>
                  <a:txBody>
                    <a:bodyPr/>
                    <a:p>
                      <a:pPr marL="0" marR="0" lvl="0" indent="0" algn="l" defTabSz="914400" rtl="0" eaLnBrk="1" fontAlgn="auto" latinLnBrk="0" hangingPunct="1">
                        <a:lnSpc>
                          <a:spcPct val="100000"/>
                        </a:lnSpc>
                        <a:spcBef>
                          <a:spcPts val="0"/>
                        </a:spcBef>
                        <a:spcAft>
                          <a:spcPts val="0"/>
                        </a:spcAft>
                        <a:buClrTx/>
                        <a:buSzTx/>
                        <a:buFontTx/>
                        <a:buNone/>
                        <a:defRPr/>
                      </a:pPr>
                      <a:r>
                        <a:rPr lang="en-US" altLang="zh-CN" sz="1800" dirty="0" smtClean="0">
                          <a:solidFill>
                            <a:schemeClr val="tx1"/>
                          </a:solidFill>
                        </a:rPr>
                        <a:t>11-19/0437r3</a:t>
                      </a:r>
                      <a:endParaRPr lang="en-US" altLang="zh-CN" sz="1800" dirty="0" smtClean="0">
                        <a:solidFill>
                          <a:schemeClr val="tx1"/>
                        </a:solidFill>
                      </a:endParaRPr>
                    </a:p>
                  </a:txBody>
                  <a:tcPr/>
                </a:tc>
              </a:tr>
              <a:tr h="305435">
                <a:tc>
                  <a:txBody>
                    <a:bodyPr/>
                    <a:p>
                      <a:r>
                        <a:rPr lang="en-US" altLang="zh-CN" sz="1800" dirty="0" smtClean="0"/>
                        <a:t>Liaison response</a:t>
                      </a:r>
                      <a:r>
                        <a:rPr lang="en-US" altLang="zh-CN" sz="1800" baseline="0" dirty="0" smtClean="0"/>
                        <a:t> to ITU-T CITS</a:t>
                      </a:r>
                      <a:endParaRPr lang="en-US" altLang="zh-CN" sz="1800" dirty="0" smtClean="0"/>
                    </a:p>
                  </a:txBody>
                  <a:tcPr/>
                </a:tc>
                <a:tc>
                  <a:txBody>
                    <a:bodyPr/>
                    <a:p>
                      <a:r>
                        <a:rPr lang="en-US" altLang="zh-CN" sz="1800" dirty="0" smtClean="0">
                          <a:solidFill>
                            <a:schemeClr val="tx1"/>
                          </a:solidFill>
                        </a:rPr>
                        <a:t>11-19/0843r0</a:t>
                      </a:r>
                      <a:endParaRPr lang="en-US" altLang="zh-CN" sz="1800" dirty="0" smtClean="0">
                        <a:solidFill>
                          <a:schemeClr val="tx1"/>
                        </a:solidFill>
                      </a:endParaRPr>
                    </a:p>
                  </a:txBody>
                  <a:tcPr/>
                </a:tc>
                <a:tc>
                  <a:txBody>
                    <a:bodyPr/>
                    <a:p>
                      <a:pPr marL="0" marR="0" lvl="0" indent="0" algn="l" defTabSz="914400" rtl="0" eaLnBrk="1" fontAlgn="auto" latinLnBrk="0" hangingPunct="1">
                        <a:lnSpc>
                          <a:spcPct val="100000"/>
                        </a:lnSpc>
                        <a:spcBef>
                          <a:spcPts val="0"/>
                        </a:spcBef>
                        <a:spcAft>
                          <a:spcPts val="0"/>
                        </a:spcAft>
                        <a:buClrTx/>
                        <a:buSzTx/>
                        <a:buFontTx/>
                        <a:buNone/>
                        <a:defRPr/>
                      </a:pPr>
                      <a:r>
                        <a:rPr lang="en-US" altLang="zh-CN" sz="1800" dirty="0" smtClean="0">
                          <a:solidFill>
                            <a:schemeClr val="tx1"/>
                          </a:solidFill>
                        </a:rPr>
                        <a:t>11-19/0843r0</a:t>
                      </a:r>
                      <a:endParaRPr lang="en-US" altLang="zh-CN" sz="1800" dirty="0" smtClean="0">
                        <a:solidFill>
                          <a:schemeClr val="tx1"/>
                        </a:solidFill>
                      </a:endParaRPr>
                    </a:p>
                  </a:txBody>
                  <a:tcPr/>
                </a:tc>
              </a:tr>
              <a:tr h="306070">
                <a:tc>
                  <a:txBody>
                    <a:bodyPr/>
                    <a:p>
                      <a:r>
                        <a:rPr lang="en-US" altLang="zh-CN" sz="1800" dirty="0" err="1" smtClean="0"/>
                        <a:t>TBbd</a:t>
                      </a:r>
                      <a:r>
                        <a:rPr lang="en-US" altLang="zh-CN" sz="1800" baseline="0" dirty="0" smtClean="0"/>
                        <a:t> FRD/SFD Motion Booklet</a:t>
                      </a:r>
                      <a:endParaRPr lang="en-US" altLang="zh-CN" sz="1800" dirty="0" smtClean="0"/>
                    </a:p>
                  </a:txBody>
                  <a:tcPr/>
                </a:tc>
                <a:tc>
                  <a:txBody>
                    <a:bodyPr/>
                    <a:p>
                      <a:r>
                        <a:rPr lang="en-US" altLang="zh-CN" sz="1800" dirty="0" smtClean="0">
                          <a:solidFill>
                            <a:schemeClr val="tx1"/>
                          </a:solidFill>
                        </a:rPr>
                        <a:t>11-19/0514r0</a:t>
                      </a:r>
                      <a:endParaRPr lang="en-US" altLang="zh-CN" sz="1800" dirty="0" smtClean="0">
                        <a:solidFill>
                          <a:schemeClr val="tx1"/>
                        </a:solidFill>
                      </a:endParaRPr>
                    </a:p>
                  </a:txBody>
                  <a:tcPr/>
                </a:tc>
                <a:tc>
                  <a:txBody>
                    <a:bodyPr/>
                    <a:p>
                      <a:pPr marL="0" marR="0" lvl="0" indent="0" algn="l" defTabSz="914400" rtl="0" eaLnBrk="1" fontAlgn="auto" latinLnBrk="0" hangingPunct="1">
                        <a:lnSpc>
                          <a:spcPct val="100000"/>
                        </a:lnSpc>
                        <a:spcBef>
                          <a:spcPts val="0"/>
                        </a:spcBef>
                        <a:spcAft>
                          <a:spcPts val="0"/>
                        </a:spcAft>
                        <a:buClrTx/>
                        <a:buSzTx/>
                        <a:buFontTx/>
                        <a:buNone/>
                        <a:defRPr/>
                      </a:pPr>
                      <a:r>
                        <a:rPr lang="en-US" altLang="zh-CN" sz="1800" dirty="0" smtClean="0">
                          <a:solidFill>
                            <a:schemeClr val="tx1"/>
                          </a:solidFill>
                        </a:rPr>
                        <a:t>11-19/0514r14</a:t>
                      </a:r>
                      <a:endParaRPr lang="en-US" altLang="zh-CN" sz="1800" dirty="0" smtClean="0">
                        <a:solidFill>
                          <a:schemeClr val="tx1"/>
                        </a:solidFill>
                      </a:endParaRPr>
                    </a:p>
                  </a:txBody>
                  <a:tcPr/>
                </a:tc>
              </a:tr>
              <a:tr h="305435">
                <a:tc>
                  <a:txBody>
                    <a:bodyPr/>
                    <a:p>
                      <a:r>
                        <a:rPr lang="en-US" altLang="zh-CN" sz="1800" dirty="0" err="1" smtClean="0"/>
                        <a:t>TGbd</a:t>
                      </a:r>
                      <a:r>
                        <a:rPr lang="en-US" altLang="zh-CN" sz="1800" dirty="0" smtClean="0"/>
                        <a:t> Use Case</a:t>
                      </a:r>
                      <a:r>
                        <a:rPr lang="en-US" altLang="zh-CN" sz="1800" baseline="0" dirty="0" smtClean="0"/>
                        <a:t> document</a:t>
                      </a:r>
                      <a:endParaRPr lang="en-US" altLang="zh-CN" sz="1800" dirty="0" smtClean="0"/>
                    </a:p>
                  </a:txBody>
                  <a:tcPr/>
                </a:tc>
                <a:tc>
                  <a:txBody>
                    <a:bodyPr/>
                    <a:p>
                      <a:r>
                        <a:rPr lang="en-US" altLang="zh-CN" sz="1800" dirty="0" smtClean="0">
                          <a:solidFill>
                            <a:schemeClr val="tx1"/>
                          </a:solidFill>
                        </a:rPr>
                        <a:t>11-19/1342r0</a:t>
                      </a:r>
                      <a:endParaRPr lang="en-US" altLang="zh-CN" sz="1800" dirty="0" smtClean="0">
                        <a:solidFill>
                          <a:schemeClr val="tx1"/>
                        </a:solidFill>
                      </a:endParaRPr>
                    </a:p>
                  </a:txBody>
                  <a:tcPr/>
                </a:tc>
                <a:tc>
                  <a:txBody>
                    <a:bodyPr/>
                    <a:p>
                      <a:pPr marL="0" marR="0" lvl="0" indent="0" algn="l" defTabSz="914400" rtl="0" eaLnBrk="1" fontAlgn="auto" latinLnBrk="0" hangingPunct="1">
                        <a:lnSpc>
                          <a:spcPct val="100000"/>
                        </a:lnSpc>
                        <a:spcBef>
                          <a:spcPts val="0"/>
                        </a:spcBef>
                        <a:spcAft>
                          <a:spcPts val="0"/>
                        </a:spcAft>
                        <a:buClrTx/>
                        <a:buSzTx/>
                        <a:buFontTx/>
                        <a:buNone/>
                        <a:defRPr/>
                      </a:pPr>
                      <a:r>
                        <a:rPr lang="en-US" altLang="zh-CN" sz="1800" dirty="0" smtClean="0">
                          <a:solidFill>
                            <a:schemeClr val="tx1"/>
                          </a:solidFill>
                        </a:rPr>
                        <a:t>11-19/1342r1</a:t>
                      </a:r>
                      <a:endParaRPr lang="en-US" altLang="zh-CN" sz="1800" dirty="0" smtClean="0">
                        <a:solidFill>
                          <a:schemeClr val="tx1"/>
                        </a:solidFill>
                      </a:endParaRPr>
                    </a:p>
                  </a:txBody>
                  <a:tcPr/>
                </a:tc>
              </a:tr>
              <a:tr h="305435">
                <a:tc>
                  <a:txBody>
                    <a:bodyPr/>
                    <a:p>
                      <a:pPr>
                        <a:buNone/>
                      </a:pPr>
                      <a:r>
                        <a:rPr lang="en-US" altLang="zh-CN" sz="1800" dirty="0"/>
                        <a:t>Teleconference Agenda</a:t>
                      </a:r>
                      <a:endParaRPr lang="en-US" altLang="zh-CN" sz="1800" dirty="0"/>
                    </a:p>
                  </a:txBody>
                  <a:tcPr/>
                </a:tc>
                <a:tc>
                  <a:txBody>
                    <a:bodyPr/>
                    <a:p>
                      <a:pPr algn="l" defTabSz="914400">
                        <a:spcBef>
                          <a:spcPts val="0"/>
                        </a:spcBef>
                        <a:spcAft>
                          <a:spcPts val="0"/>
                        </a:spcAft>
                        <a:buClrTx/>
                        <a:buSzTx/>
                        <a:buFontTx/>
                        <a:buNone/>
                        <a:defRPr/>
                      </a:pPr>
                      <a:r>
                        <a:rPr lang="en-US" altLang="zh-CN" sz="1800" dirty="0" smtClean="0">
                          <a:solidFill>
                            <a:schemeClr val="tx1"/>
                          </a:solidFill>
                        </a:rPr>
                        <a:t>11-20/0774r0</a:t>
                      </a:r>
                      <a:endParaRPr lang="en-US" altLang="zh-CN" sz="1800" dirty="0" smtClean="0">
                        <a:solidFill>
                          <a:schemeClr val="tx1"/>
                        </a:solidFill>
                      </a:endParaRPr>
                    </a:p>
                  </a:txBody>
                  <a:tcPr/>
                </a:tc>
                <a:tc>
                  <a:txBody>
                    <a:bodyPr/>
                    <a:p>
                      <a:pPr marL="0" marR="0" lvl="0" algn="l" defTabSz="914400" rtl="0" eaLnBrk="1" fontAlgn="auto" latinLnBrk="0" hangingPunct="1">
                        <a:lnSpc>
                          <a:spcPct val="100000"/>
                        </a:lnSpc>
                        <a:spcBef>
                          <a:spcPts val="0"/>
                        </a:spcBef>
                        <a:spcAft>
                          <a:spcPts val="0"/>
                        </a:spcAft>
                        <a:buClrTx/>
                        <a:buSzTx/>
                        <a:buFontTx/>
                        <a:buNone/>
                        <a:defRPr/>
                      </a:pPr>
                      <a:r>
                        <a:rPr lang="en-US" altLang="zh-CN" sz="1800" dirty="0" smtClean="0">
                          <a:solidFill>
                            <a:srgbClr val="0070C0"/>
                          </a:solidFill>
                          <a:sym typeface="+mn-ea"/>
                        </a:rPr>
                        <a:t>11-20/0774r10</a:t>
                      </a:r>
                      <a:endParaRPr lang="en-US" altLang="zh-CN" sz="1800" dirty="0" smtClean="0">
                        <a:solidFill>
                          <a:srgbClr val="0070C0"/>
                        </a:solidFill>
                        <a:sym typeface="+mn-ea"/>
                      </a:endParaRPr>
                    </a:p>
                  </a:txBody>
                  <a:tcPr/>
                </a:tc>
              </a:tr>
              <a:tr h="305435">
                <a:tc>
                  <a:txBody>
                    <a:bodyPr/>
                    <a:p>
                      <a:r>
                        <a:rPr lang="en-US" altLang="zh-CN" sz="1800" dirty="0"/>
                        <a:t>Teleconference Minutes</a:t>
                      </a:r>
                      <a:endParaRPr lang="en-US" altLang="zh-CN" sz="1800" dirty="0"/>
                    </a:p>
                  </a:txBody>
                  <a:tcPr/>
                </a:tc>
                <a:tc>
                  <a:txBody>
                    <a:bodyPr/>
                    <a:p>
                      <a:pPr algn="l" defTabSz="914400">
                        <a:spcBef>
                          <a:spcPts val="0"/>
                        </a:spcBef>
                        <a:spcAft>
                          <a:spcPts val="0"/>
                        </a:spcAft>
                        <a:buClrTx/>
                        <a:buSzTx/>
                        <a:buFontTx/>
                        <a:defRPr/>
                      </a:pPr>
                      <a:r>
                        <a:rPr lang="en-US" altLang="zh-CN" sz="1800" dirty="0" smtClean="0">
                          <a:solidFill>
                            <a:schemeClr val="tx1"/>
                          </a:solidFill>
                        </a:rPr>
                        <a:t>11-20/0276r0</a:t>
                      </a:r>
                      <a:endParaRPr lang="en-US" altLang="zh-CN" sz="1800" dirty="0" smtClean="0">
                        <a:solidFill>
                          <a:schemeClr val="tx1"/>
                        </a:solidFill>
                      </a:endParaRPr>
                    </a:p>
                  </a:txBody>
                  <a:tcPr/>
                </a:tc>
                <a:tc>
                  <a:txBody>
                    <a:bodyPr/>
                    <a:p>
                      <a:pPr marL="0" marR="0" lvl="0" algn="l" defTabSz="914400" rtl="0" eaLnBrk="1" fontAlgn="auto" latinLnBrk="0" hangingPunct="1">
                        <a:lnSpc>
                          <a:spcPct val="100000"/>
                        </a:lnSpc>
                        <a:spcBef>
                          <a:spcPts val="0"/>
                        </a:spcBef>
                        <a:spcAft>
                          <a:spcPts val="0"/>
                        </a:spcAft>
                        <a:buClrTx/>
                        <a:buSzTx/>
                        <a:buFontTx/>
                        <a:buNone/>
                        <a:defRPr/>
                      </a:pPr>
                      <a:r>
                        <a:rPr lang="en-US" altLang="zh-CN" sz="1800" dirty="0" smtClean="0">
                          <a:solidFill>
                            <a:srgbClr val="0070C0"/>
                          </a:solidFill>
                          <a:sym typeface="+mn-ea"/>
                        </a:rPr>
                        <a:t>11-20/0276r11</a:t>
                      </a:r>
                      <a:endParaRPr lang="en-US" altLang="zh-CN" sz="1800" dirty="0" smtClean="0">
                        <a:solidFill>
                          <a:srgbClr val="0070C0"/>
                        </a:solidFill>
                        <a:sym typeface="+mn-ea"/>
                      </a:endParaRPr>
                    </a:p>
                  </a:txBody>
                  <a:tcPr/>
                </a:tc>
              </a:tr>
              <a:tr h="305435">
                <a:tc>
                  <a:txBody>
                    <a:bodyPr/>
                    <a:p>
                      <a:pPr>
                        <a:buNone/>
                      </a:pPr>
                      <a:r>
                        <a:rPr lang="en-US" altLang="zh-CN" sz="1800" dirty="0"/>
                        <a:t>Tech Editor Report</a:t>
                      </a:r>
                      <a:endParaRPr lang="en-US" altLang="zh-CN" sz="1800" dirty="0"/>
                    </a:p>
                  </a:txBody>
                  <a:tcPr/>
                </a:tc>
                <a:tc>
                  <a:txBody>
                    <a:bodyPr/>
                    <a:p>
                      <a:pPr>
                        <a:buNone/>
                      </a:pPr>
                      <a:r>
                        <a:rPr lang="en-US" altLang="zh-CN" sz="1800" dirty="0">
                          <a:solidFill>
                            <a:schemeClr val="tx1"/>
                          </a:solidFill>
                        </a:rPr>
                        <a:t>11-19/2045r0</a:t>
                      </a:r>
                      <a:endParaRPr lang="en-US" altLang="zh-CN" sz="1800" dirty="0">
                        <a:solidFill>
                          <a:schemeClr val="tx1"/>
                        </a:solidFill>
                      </a:endParaRPr>
                    </a:p>
                  </a:txBody>
                  <a:tcPr/>
                </a:tc>
                <a:tc>
                  <a:txBody>
                    <a:bodyPr/>
                    <a:p>
                      <a:pPr marL="0" marR="0" lvl="0" indent="0" algn="l" defTabSz="914400" rtl="0" eaLnBrk="1" fontAlgn="auto" latinLnBrk="0" hangingPunct="1">
                        <a:lnSpc>
                          <a:spcPct val="100000"/>
                        </a:lnSpc>
                        <a:spcBef>
                          <a:spcPts val="0"/>
                        </a:spcBef>
                        <a:spcAft>
                          <a:spcPts val="0"/>
                        </a:spcAft>
                        <a:buClrTx/>
                        <a:buSzTx/>
                        <a:buFontTx/>
                        <a:buNone/>
                        <a:defRPr/>
                      </a:pPr>
                      <a:r>
                        <a:rPr lang="en-US" altLang="zh-CN" sz="1800" dirty="0" smtClean="0">
                          <a:solidFill>
                            <a:srgbClr val="0070C0"/>
                          </a:solidFill>
                        </a:rPr>
                        <a:t>11-19/2045r5</a:t>
                      </a:r>
                      <a:endParaRPr lang="en-US" altLang="zh-CN" sz="1800" dirty="0" smtClean="0">
                        <a:solidFill>
                          <a:srgbClr val="0070C0"/>
                        </a:solidFill>
                      </a:endParaRPr>
                    </a:p>
                  </a:txBody>
                  <a:tcPr/>
                </a:tc>
              </a:tr>
              <a:tr h="306070">
                <a:tc>
                  <a:txBody>
                    <a:bodyPr/>
                    <a:p>
                      <a:pPr>
                        <a:buNone/>
                      </a:pPr>
                      <a:r>
                        <a:rPr lang="en-US" altLang="zh-CN" sz="1800" dirty="0"/>
                        <a:t>Comment Database</a:t>
                      </a:r>
                      <a:endParaRPr lang="en-US" altLang="zh-CN" sz="1800" dirty="0"/>
                    </a:p>
                  </a:txBody>
                  <a:tcPr/>
                </a:tc>
                <a:tc>
                  <a:txBody>
                    <a:bodyPr/>
                    <a:p>
                      <a:pPr>
                        <a:buNone/>
                      </a:pPr>
                      <a:r>
                        <a:rPr lang="en-US" altLang="zh-CN" sz="1800" dirty="0">
                          <a:solidFill>
                            <a:srgbClr val="0070C0"/>
                          </a:solidFill>
                        </a:rPr>
                        <a:t>11-20/0701r0</a:t>
                      </a:r>
                      <a:endParaRPr lang="en-US" altLang="zh-CN" sz="1800" dirty="0">
                        <a:solidFill>
                          <a:srgbClr val="0070C0"/>
                        </a:solidFill>
                      </a:endParaRPr>
                    </a:p>
                  </a:txBody>
                  <a:tcPr/>
                </a:tc>
                <a:tc>
                  <a:txBody>
                    <a:bodyPr/>
                    <a:p>
                      <a:pPr marL="0" marR="0" lvl="0" indent="0" algn="l" defTabSz="914400" rtl="0" eaLnBrk="1" fontAlgn="auto" latinLnBrk="0" hangingPunct="1">
                        <a:lnSpc>
                          <a:spcPct val="100000"/>
                        </a:lnSpc>
                        <a:spcBef>
                          <a:spcPts val="0"/>
                        </a:spcBef>
                        <a:spcAft>
                          <a:spcPts val="0"/>
                        </a:spcAft>
                        <a:buClrTx/>
                        <a:buSzTx/>
                        <a:buFontTx/>
                        <a:buNone/>
                        <a:defRPr/>
                      </a:pPr>
                      <a:r>
                        <a:rPr lang="en-US" altLang="zh-CN" sz="1800" dirty="0" smtClean="0">
                          <a:solidFill>
                            <a:srgbClr val="0070C0"/>
                          </a:solidFill>
                        </a:rPr>
                        <a:t>11-20/0701r2</a:t>
                      </a:r>
                      <a:endParaRPr lang="en-US" altLang="zh-CN" sz="1800" dirty="0" smtClean="0">
                        <a:solidFill>
                          <a:srgbClr val="0070C0"/>
                        </a:solidFill>
                      </a:endParaRPr>
                    </a:p>
                  </a:txBody>
                  <a:tcPr/>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Current Timeline</a:t>
            </a:r>
            <a:endParaRPr lang="en-US" altLang="zh-CN"/>
          </a:p>
        </p:txBody>
      </p:sp>
      <p:sp>
        <p:nvSpPr>
          <p:cNvPr id="3" name="文本占位符 2"/>
          <p:cNvSpPr>
            <a:spLocks noGrp="1"/>
          </p:cNvSpPr>
          <p:nvPr>
            <p:ph type="body" idx="1"/>
          </p:nvPr>
        </p:nvSpPr>
        <p:spPr>
          <a:xfrm>
            <a:off x="2447290" y="1966595"/>
            <a:ext cx="7296150" cy="4443095"/>
          </a:xfrm>
        </p:spPr>
        <p:txBody>
          <a:bodyPr/>
          <a:p>
            <a:pPr lvl="1" defTabSz="337185">
              <a:buFont typeface="Arial" panose="020B0604020202020204" pitchFamily="34" charset="0"/>
              <a:buChar char="•"/>
              <a:defRPr/>
            </a:pPr>
            <a:r>
              <a:rPr lang="en-US" altLang="en-US" sz="2000" dirty="0">
                <a:solidFill>
                  <a:srgbClr val="00B050"/>
                </a:solidFill>
                <a:sym typeface="+mn-ea"/>
              </a:rPr>
              <a:t>PAR approved						</a:t>
            </a:r>
            <a:r>
              <a:rPr lang="en-US" altLang="en-US" sz="2000" dirty="0" smtClean="0">
                <a:solidFill>
                  <a:srgbClr val="00B050"/>
                </a:solidFill>
                <a:sym typeface="+mn-ea"/>
              </a:rPr>
              <a:t>	Dec </a:t>
            </a:r>
            <a:r>
              <a:rPr lang="en-US" altLang="en-US" sz="2000" dirty="0">
                <a:solidFill>
                  <a:srgbClr val="00B050"/>
                </a:solidFill>
                <a:sym typeface="+mn-ea"/>
              </a:rPr>
              <a:t>2018</a:t>
            </a:r>
            <a:endParaRPr lang="en-US" altLang="en-US" sz="2000" dirty="0">
              <a:solidFill>
                <a:srgbClr val="00B050"/>
              </a:solidFill>
            </a:endParaRPr>
          </a:p>
          <a:p>
            <a:pPr lvl="1" defTabSz="337185">
              <a:buFont typeface="Arial" panose="020B0604020202020204" pitchFamily="34" charset="0"/>
              <a:buChar char="•"/>
              <a:defRPr/>
            </a:pPr>
            <a:r>
              <a:rPr lang="en-US" altLang="en-US" sz="2000" dirty="0">
                <a:solidFill>
                  <a:srgbClr val="00B050"/>
                </a:solidFill>
                <a:sym typeface="+mn-ea"/>
              </a:rPr>
              <a:t>First TG meeting					</a:t>
            </a:r>
            <a:r>
              <a:rPr lang="en-US" altLang="en-US" sz="2000" dirty="0" smtClean="0">
                <a:solidFill>
                  <a:srgbClr val="00B050"/>
                </a:solidFill>
                <a:sym typeface="+mn-ea"/>
              </a:rPr>
              <a:t>		Jan </a:t>
            </a:r>
            <a:r>
              <a:rPr lang="en-US" altLang="en-US" sz="2000" dirty="0">
                <a:solidFill>
                  <a:srgbClr val="00B050"/>
                </a:solidFill>
                <a:sym typeface="+mn-ea"/>
              </a:rPr>
              <a:t>2019</a:t>
            </a:r>
            <a:endParaRPr lang="en-US" altLang="en-US" sz="2000" dirty="0">
              <a:solidFill>
                <a:srgbClr val="00B050"/>
              </a:solidFill>
            </a:endParaRPr>
          </a:p>
          <a:p>
            <a:pPr lvl="1" defTabSz="337185">
              <a:buFont typeface="Arial" panose="020B0604020202020204" pitchFamily="34" charset="0"/>
              <a:buChar char="•"/>
              <a:defRPr/>
            </a:pPr>
            <a:r>
              <a:rPr lang="en-US" altLang="en-US" sz="2000" dirty="0">
                <a:solidFill>
                  <a:srgbClr val="00B050"/>
                </a:solidFill>
                <a:sym typeface="+mn-ea"/>
              </a:rPr>
              <a:t>D0.1 								</a:t>
            </a:r>
            <a:r>
              <a:rPr lang="en-US" altLang="en-US" sz="2000" dirty="0" smtClean="0">
                <a:solidFill>
                  <a:srgbClr val="00B050"/>
                </a:solidFill>
                <a:sym typeface="+mn-ea"/>
              </a:rPr>
              <a:t>		</a:t>
            </a:r>
            <a:r>
              <a:rPr lang="en-US" altLang="en-US" sz="2000" dirty="0" smtClean="0">
                <a:solidFill>
                  <a:srgbClr val="00B050"/>
                </a:solidFill>
                <a:sym typeface="Wingdings" panose="05000000000000000000" pitchFamily="2" charset="2"/>
              </a:rPr>
              <a:t>Nov </a:t>
            </a:r>
            <a:r>
              <a:rPr lang="en-US" altLang="en-US" sz="2000" dirty="0">
                <a:solidFill>
                  <a:srgbClr val="00B050"/>
                </a:solidFill>
                <a:sym typeface="Wingdings" panose="05000000000000000000" pitchFamily="2" charset="2"/>
              </a:rPr>
              <a:t>2019</a:t>
            </a:r>
            <a:endParaRPr lang="en-US" altLang="en-US" sz="2000" dirty="0">
              <a:solidFill>
                <a:srgbClr val="00B050"/>
              </a:solidFill>
            </a:endParaRPr>
          </a:p>
          <a:p>
            <a:pPr lvl="1" defTabSz="337185">
              <a:buFont typeface="Arial" panose="020B0604020202020204" pitchFamily="34" charset="0"/>
              <a:buChar char="•"/>
              <a:defRPr/>
            </a:pPr>
            <a:r>
              <a:rPr lang="en-US" altLang="en-US" sz="2000" dirty="0">
                <a:solidFill>
                  <a:schemeClr val="tx1"/>
                </a:solidFill>
                <a:sym typeface="+mn-ea"/>
              </a:rPr>
              <a:t>D1.0 Letter Ballot					</a:t>
            </a:r>
            <a:r>
              <a:rPr lang="en-US" altLang="en-US" sz="2000" dirty="0" smtClean="0">
                <a:solidFill>
                  <a:schemeClr val="tx1"/>
                </a:solidFill>
                <a:sym typeface="+mn-ea"/>
              </a:rPr>
              <a:t>	</a:t>
            </a:r>
            <a:r>
              <a:rPr lang="en-US" altLang="en-US" sz="2000" dirty="0" smtClean="0">
                <a:solidFill>
                  <a:schemeClr val="tx1"/>
                </a:solidFill>
                <a:cs typeface="+mn-ea"/>
                <a:sym typeface="Wingdings" panose="05000000000000000000" pitchFamily="2" charset="2"/>
              </a:rPr>
              <a:t>Sep 2020</a:t>
            </a:r>
            <a:endParaRPr lang="en-US" altLang="en-US" sz="2000" dirty="0" smtClean="0">
              <a:solidFill>
                <a:schemeClr val="tx1"/>
              </a:solidFill>
              <a:cs typeface="+mn-ea"/>
            </a:endParaRPr>
          </a:p>
          <a:p>
            <a:pPr lvl="1" defTabSz="337185">
              <a:buFont typeface="Arial" panose="020B0604020202020204" pitchFamily="34" charset="0"/>
              <a:buChar char="•"/>
              <a:defRPr/>
            </a:pPr>
            <a:r>
              <a:rPr lang="en-US" altLang="en-US" sz="2000" dirty="0">
                <a:solidFill>
                  <a:schemeClr val="tx1"/>
                </a:solidFill>
                <a:sym typeface="+mn-ea"/>
              </a:rPr>
              <a:t>D2.0 LB recirculation					</a:t>
            </a:r>
            <a:r>
              <a:rPr lang="en-US" altLang="en-US" sz="2000" dirty="0" smtClean="0">
                <a:solidFill>
                  <a:schemeClr val="tx1"/>
                </a:solidFill>
                <a:cs typeface="+mn-ea"/>
                <a:sym typeface="Wingdings" panose="05000000000000000000" pitchFamily="2" charset="2"/>
              </a:rPr>
              <a:t>Jan 2021</a:t>
            </a:r>
            <a:endParaRPr lang="en-US" altLang="en-US" sz="2000" dirty="0">
              <a:solidFill>
                <a:schemeClr val="tx1"/>
              </a:solidFill>
            </a:endParaRPr>
          </a:p>
          <a:p>
            <a:pPr lvl="1" defTabSz="337185">
              <a:buFont typeface="Arial" panose="020B0604020202020204" pitchFamily="34" charset="0"/>
              <a:buChar char="•"/>
              <a:defRPr/>
            </a:pPr>
            <a:r>
              <a:rPr lang="en-US" altLang="en-US" sz="2000" dirty="0">
                <a:solidFill>
                  <a:schemeClr val="tx1"/>
                </a:solidFill>
                <a:sym typeface="+mn-ea"/>
              </a:rPr>
              <a:t>Form Sponsor Ballot Pool				</a:t>
            </a:r>
            <a:r>
              <a:rPr lang="en-US" altLang="en-US" sz="2000" dirty="0" smtClean="0">
                <a:solidFill>
                  <a:schemeClr val="tx1"/>
                </a:solidFill>
                <a:cs typeface="+mn-ea"/>
                <a:sym typeface="Wingdings" panose="05000000000000000000" pitchFamily="2" charset="2"/>
              </a:rPr>
              <a:t>Mar 2021</a:t>
            </a:r>
            <a:endParaRPr lang="en-US" altLang="en-US" sz="2000" dirty="0">
              <a:solidFill>
                <a:schemeClr val="tx1"/>
              </a:solidFill>
            </a:endParaRPr>
          </a:p>
          <a:p>
            <a:pPr lvl="1" defTabSz="337185">
              <a:buFont typeface="Arial" panose="020B0604020202020204" pitchFamily="34" charset="0"/>
              <a:buChar char="•"/>
              <a:defRPr/>
            </a:pPr>
            <a:r>
              <a:rPr lang="en-US" altLang="en-US" sz="2000" dirty="0">
                <a:solidFill>
                  <a:schemeClr val="tx1"/>
                </a:solidFill>
                <a:sym typeface="+mn-ea"/>
              </a:rPr>
              <a:t>D3.0 LB recirculation					</a:t>
            </a:r>
            <a:r>
              <a:rPr lang="en-US" altLang="en-US" sz="2000" dirty="0" smtClean="0">
                <a:solidFill>
                  <a:schemeClr val="tx1"/>
                </a:solidFill>
                <a:cs typeface="+mn-ea"/>
                <a:sym typeface="Wingdings" panose="05000000000000000000" pitchFamily="2" charset="2"/>
              </a:rPr>
              <a:t>Mar 2021</a:t>
            </a:r>
            <a:endParaRPr lang="en-US" altLang="en-US" sz="2000" dirty="0">
              <a:solidFill>
                <a:schemeClr val="tx1"/>
              </a:solidFill>
            </a:endParaRPr>
          </a:p>
          <a:p>
            <a:pPr lvl="1" defTabSz="337185">
              <a:buFont typeface="Arial" panose="020B0604020202020204" pitchFamily="34" charset="0"/>
              <a:buChar char="•"/>
              <a:defRPr/>
            </a:pPr>
            <a:r>
              <a:rPr lang="en-US" altLang="en-US" sz="2000" dirty="0">
                <a:solidFill>
                  <a:schemeClr val="tx1"/>
                </a:solidFill>
                <a:sym typeface="+mn-ea"/>
              </a:rPr>
              <a:t>D3.0 unchanged recirculation 	</a:t>
            </a:r>
            <a:r>
              <a:rPr lang="en-US" altLang="en-US" sz="2000" dirty="0" smtClean="0">
                <a:solidFill>
                  <a:schemeClr val="tx1"/>
                </a:solidFill>
                <a:sym typeface="+mn-ea"/>
              </a:rPr>
              <a:t>		</a:t>
            </a:r>
            <a:r>
              <a:rPr lang="en-US" altLang="en-US" sz="2000" dirty="0" smtClean="0">
                <a:solidFill>
                  <a:schemeClr val="tx1"/>
                </a:solidFill>
                <a:cs typeface="+mn-ea"/>
                <a:sym typeface="Wingdings" panose="05000000000000000000" pitchFamily="2" charset="2"/>
              </a:rPr>
              <a:t>May 2021</a:t>
            </a:r>
            <a:endParaRPr lang="en-US" altLang="en-US" sz="2000" dirty="0">
              <a:solidFill>
                <a:schemeClr val="tx1"/>
              </a:solidFill>
            </a:endParaRPr>
          </a:p>
          <a:p>
            <a:pPr lvl="1" defTabSz="337185">
              <a:buFont typeface="Arial" panose="020B0604020202020204" pitchFamily="34" charset="0"/>
              <a:buChar char="•"/>
              <a:defRPr/>
            </a:pPr>
            <a:r>
              <a:rPr lang="en-US" altLang="en-US" sz="2000" dirty="0">
                <a:solidFill>
                  <a:schemeClr val="tx1"/>
                </a:solidFill>
                <a:sym typeface="+mn-ea"/>
              </a:rPr>
              <a:t>Initial Sponsor Ballot (D4.0)			</a:t>
            </a:r>
            <a:r>
              <a:rPr lang="en-US" altLang="en-US" sz="2000" dirty="0" smtClean="0">
                <a:solidFill>
                  <a:schemeClr val="tx1"/>
                </a:solidFill>
                <a:cs typeface="+mn-ea"/>
                <a:sym typeface="Wingdings" panose="05000000000000000000" pitchFamily="2" charset="2"/>
              </a:rPr>
              <a:t>Jul 2021</a:t>
            </a:r>
            <a:endParaRPr lang="en-US" altLang="en-US" sz="2000" dirty="0">
              <a:solidFill>
                <a:schemeClr val="tx1"/>
              </a:solidFill>
            </a:endParaRPr>
          </a:p>
          <a:p>
            <a:pPr lvl="1" defTabSz="337185">
              <a:buFont typeface="Arial" panose="020B0604020202020204" pitchFamily="34" charset="0"/>
              <a:buChar char="•"/>
              <a:defRPr/>
            </a:pPr>
            <a:r>
              <a:rPr lang="en-US" altLang="en-US" sz="2000" dirty="0">
                <a:solidFill>
                  <a:schemeClr val="tx1"/>
                </a:solidFill>
                <a:sym typeface="+mn-ea"/>
              </a:rPr>
              <a:t>Final 802.11 WG approval		</a:t>
            </a:r>
            <a:r>
              <a:rPr lang="en-US" altLang="en-US" sz="2000" dirty="0" smtClean="0">
                <a:solidFill>
                  <a:schemeClr val="tx1"/>
                </a:solidFill>
                <a:sym typeface="+mn-ea"/>
              </a:rPr>
              <a:t>		</a:t>
            </a:r>
            <a:r>
              <a:rPr lang="en-US" altLang="en-US" sz="2000" dirty="0" smtClean="0">
                <a:solidFill>
                  <a:schemeClr val="tx1"/>
                </a:solidFill>
                <a:cs typeface="+mn-ea"/>
                <a:sym typeface="Wingdings" panose="05000000000000000000" pitchFamily="2" charset="2"/>
              </a:rPr>
              <a:t>May 2022</a:t>
            </a:r>
            <a:endParaRPr lang="en-US" altLang="en-US" sz="2000" dirty="0">
              <a:solidFill>
                <a:schemeClr val="tx1"/>
              </a:solidFill>
            </a:endParaRPr>
          </a:p>
          <a:p>
            <a:pPr lvl="1" defTabSz="337185">
              <a:buFont typeface="Arial" panose="020B0604020202020204" pitchFamily="34" charset="0"/>
              <a:buChar char="•"/>
              <a:defRPr/>
            </a:pPr>
            <a:r>
              <a:rPr lang="en-US" altLang="en-US" sz="2000" dirty="0">
                <a:solidFill>
                  <a:schemeClr val="tx1"/>
                </a:solidFill>
                <a:sym typeface="+mn-ea"/>
              </a:rPr>
              <a:t>802 EC approval					</a:t>
            </a:r>
            <a:r>
              <a:rPr lang="en-US" altLang="en-US" sz="2000" dirty="0" smtClean="0">
                <a:solidFill>
                  <a:schemeClr val="tx1"/>
                </a:solidFill>
                <a:sym typeface="+mn-ea"/>
              </a:rPr>
              <a:t>		</a:t>
            </a:r>
            <a:r>
              <a:rPr lang="en-US" altLang="en-US" sz="2000" dirty="0" smtClean="0">
                <a:solidFill>
                  <a:schemeClr val="tx1"/>
                </a:solidFill>
                <a:cs typeface="+mn-ea"/>
                <a:sym typeface="Wingdings" panose="05000000000000000000" pitchFamily="2" charset="2"/>
              </a:rPr>
              <a:t>May 2022</a:t>
            </a:r>
            <a:endParaRPr lang="en-US" altLang="en-US" sz="2000" dirty="0">
              <a:solidFill>
                <a:schemeClr val="tx1"/>
              </a:solidFill>
            </a:endParaRPr>
          </a:p>
          <a:p>
            <a:pPr lvl="1" defTabSz="337185">
              <a:buFont typeface="Arial" panose="020B0604020202020204" pitchFamily="34" charset="0"/>
              <a:buChar char="•"/>
              <a:defRPr/>
            </a:pPr>
            <a:r>
              <a:rPr lang="en-US" altLang="en-US" sz="2000" dirty="0" err="1">
                <a:solidFill>
                  <a:schemeClr val="tx1"/>
                </a:solidFill>
                <a:sym typeface="+mn-ea"/>
              </a:rPr>
              <a:t>RevCom</a:t>
            </a:r>
            <a:r>
              <a:rPr lang="en-US" altLang="en-US" sz="2000" dirty="0">
                <a:solidFill>
                  <a:schemeClr val="tx1"/>
                </a:solidFill>
                <a:sym typeface="+mn-ea"/>
              </a:rPr>
              <a:t> and SASB approval			</a:t>
            </a:r>
            <a:r>
              <a:rPr lang="en-US" altLang="en-US" sz="2000" dirty="0" smtClean="0">
                <a:solidFill>
                  <a:schemeClr val="tx1"/>
                </a:solidFill>
                <a:cs typeface="+mn-ea"/>
                <a:sym typeface="Wingdings" panose="05000000000000000000" pitchFamily="2" charset="2"/>
              </a:rPr>
              <a:t>Jun 2022</a:t>
            </a:r>
            <a:endParaRPr lang="en-US" altLang="en-US" sz="2000" dirty="0" smtClean="0">
              <a:solidFill>
                <a:schemeClr val="tx1"/>
              </a:solidFill>
              <a:cs typeface="+mn-ea"/>
              <a:sym typeface="Wingdings" panose="05000000000000000000" pitchFamily="2" charset="2"/>
            </a:endParaRPr>
          </a:p>
        </p:txBody>
      </p:sp>
      <p:sp>
        <p:nvSpPr>
          <p:cNvPr id="4" name="日期占位符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Mar 2020</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1" name="Title 1"/>
          <p:cNvSpPr>
            <a:spLocks noGrp="1"/>
          </p:cNvSpPr>
          <p:nvPr>
            <p:ph type="title"/>
          </p:nvPr>
        </p:nvSpPr>
        <p:spPr>
          <a:xfrm>
            <a:off x="1757045" y="685800"/>
            <a:ext cx="8573135" cy="1525905"/>
          </a:xfrm>
        </p:spPr>
        <p:txBody>
          <a:bodyPr vert="horz" wrap="square" lIns="92160" tIns="46080" rIns="92160" bIns="46080" anchor="ctr" anchorCtr="0"/>
          <a:p>
            <a:pPr eaLnBrk="1" hangingPunct="1"/>
            <a:r>
              <a:rPr lang="en-US" altLang="en-US" sz="3200" dirty="0">
                <a:solidFill>
                  <a:srgbClr val="0000FF"/>
                </a:solidFill>
                <a:latin typeface="Arial Black" panose="020B0A04020102020204" pitchFamily="34" charset="0"/>
              </a:rPr>
              <a:t>IEEE 802.11 TGbd </a:t>
            </a:r>
            <a:r>
              <a:rPr lang="en-US" sz="3200" dirty="0">
                <a:solidFill>
                  <a:srgbClr val="0000FF"/>
                </a:solidFill>
                <a:latin typeface="Arial Black" panose="020B0A04020102020204" pitchFamily="34" charset="0"/>
              </a:rPr>
              <a:t>Teleconference</a:t>
            </a:r>
            <a:endParaRPr lang="en-US" sz="3200" dirty="0"/>
          </a:p>
        </p:txBody>
      </p:sp>
      <p:sp>
        <p:nvSpPr>
          <p:cNvPr id="15362" name="日期占位符 4"/>
          <p:cNvSpPr>
            <a:spLocks noGrp="1"/>
          </p:cNvSpPr>
          <p:nvPr>
            <p:ph type="dt" idx="10"/>
          </p:nvPr>
        </p:nvSpPr>
        <p:spPr>
          <a:xfrm>
            <a:off x="928688" y="333375"/>
            <a:ext cx="2500312" cy="273050"/>
          </a:xfr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a:solidFill>
                  <a:srgbClr val="000000"/>
                </a:solidFill>
                <a:latin typeface="Times New Roman" panose="02020603050405020304" pitchFamily="18" charset="0"/>
                <a:ea typeface="Arial Unicode MS" pitchFamily="34" charset="-122"/>
              </a:rPr>
              <a:t>May 2020</a:t>
            </a:r>
            <a:endParaRPr lang="en-US" altLang="zh-CN" sz="1800" b="1" dirty="0">
              <a:solidFill>
                <a:srgbClr val="000000"/>
              </a:solidFill>
              <a:latin typeface="Times New Roman" panose="02020603050405020304" pitchFamily="18" charset="0"/>
              <a:ea typeface="Arial Unicode MS" pitchFamily="34" charset="-122"/>
            </a:endParaRPr>
          </a:p>
        </p:txBody>
      </p:sp>
      <p:sp>
        <p:nvSpPr>
          <p:cNvPr id="15363" name="页脚占位符 3"/>
          <p:cNvSpPr>
            <a:spLocks noGrp="1"/>
          </p:cNvSpPr>
          <p:nvPr>
            <p:ph type="ftr" idx="11"/>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15364" name="灯片编号占位符 4"/>
          <p:cNvSpPr>
            <a:spLocks noGrp="1"/>
          </p:cNvSpPr>
          <p:nvPr>
            <p:ph type="sldNum" idx="12"/>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
        <p:nvSpPr>
          <p:cNvPr id="7" name="Content Placeholder 2"/>
          <p:cNvSpPr txBox="1"/>
          <p:nvPr/>
        </p:nvSpPr>
        <p:spPr>
          <a:xfrm>
            <a:off x="1219200" y="2133600"/>
            <a:ext cx="9829800" cy="4124960"/>
          </a:xfrm>
          <a:prstGeom prst="rect">
            <a:avLst/>
          </a:prstGeom>
        </p:spPr>
        <p:txBody>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342900" marR="0" lvl="0" indent="-342900" algn="ctr" defTabSz="914400" rtl="0" eaLnBrk="0" fontAlgn="base" latinLnBrk="0" hangingPunct="0">
              <a:lnSpc>
                <a:spcPct val="90000"/>
              </a:lnSpc>
              <a:spcBef>
                <a:spcPct val="20000"/>
              </a:spcBef>
              <a:spcAft>
                <a:spcPct val="0"/>
              </a:spcAft>
              <a:buClrTx/>
              <a:buSzTx/>
              <a:buFontTx/>
              <a:buNone/>
              <a:defRPr/>
            </a:pP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ctr" defTabSz="914400" rtl="0" eaLnBrk="0" fontAlgn="base" latinLnBrk="0" hangingPunct="0">
              <a:lnSpc>
                <a:spcPct val="90000"/>
              </a:lnSpc>
              <a:spcBef>
                <a:spcPct val="20000"/>
              </a:spcBef>
              <a:spcAft>
                <a:spcPct val="0"/>
              </a:spcAft>
              <a:buClrTx/>
              <a:buSzTx/>
              <a:buFontTx/>
              <a:buNone/>
              <a:defRPr/>
            </a:pPr>
            <a:r>
              <a:rPr kumimoji="0" lang="en-US" altLang="en-US" sz="36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May 15, 2020</a:t>
            </a:r>
            <a:endParaRPr kumimoji="0" lang="en-US" altLang="en-US" sz="36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ctr" defTabSz="914400" rtl="0" eaLnBrk="0" fontAlgn="base" latinLnBrk="0" hangingPunct="0">
              <a:lnSpc>
                <a:spcPct val="90000"/>
              </a:lnSpc>
              <a:spcBef>
                <a:spcPct val="20000"/>
              </a:spcBef>
              <a:spcAft>
                <a:spcPct val="0"/>
              </a:spcAft>
              <a:buClrTx/>
              <a:buSzTx/>
              <a:buFontTx/>
              <a:buNone/>
              <a:defRPr/>
            </a:pPr>
            <a:endParaRPr kumimoji="0" lang="en-US" altLang="en-US" sz="36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ctr" defTabSz="914400" rtl="0" eaLnBrk="0" fontAlgn="base" latinLnBrk="0" hangingPunct="0">
              <a:lnSpc>
                <a:spcPct val="90000"/>
              </a:lnSpc>
              <a:spcBef>
                <a:spcPct val="20000"/>
              </a:spcBef>
              <a:spcAft>
                <a:spcPct val="0"/>
              </a:spcAft>
              <a:buClrTx/>
              <a:buSzTx/>
              <a:buFontTx/>
              <a:buNone/>
              <a:defRPr/>
            </a:pP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Chair:	Bo Sun (ZTE)</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Vice Chair: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Hongyuan</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Zhang (NXP), </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Joseph Levy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InterDigital</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Secretary: 	James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Lepp</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(BlackBerry)</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Tech Editor: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Bahar</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Sadeghi</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(Intel)</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Teleconference Bridge Information</a:t>
            </a:r>
            <a:endParaRPr lang="en-US" altLang="zh-CN"/>
          </a:p>
        </p:txBody>
      </p:sp>
      <p:sp>
        <p:nvSpPr>
          <p:cNvPr id="3" name="文本占位符 2"/>
          <p:cNvSpPr>
            <a:spLocks noGrp="1"/>
          </p:cNvSpPr>
          <p:nvPr>
            <p:ph type="body" idx="1"/>
          </p:nvPr>
        </p:nvSpPr>
        <p:spPr>
          <a:xfrm>
            <a:off x="914400" y="1751330"/>
            <a:ext cx="10361930" cy="4467225"/>
          </a:xfrm>
        </p:spPr>
        <p:txBody>
          <a:bodyPr/>
          <a:p>
            <a:r>
              <a:rPr lang="zh-CN" altLang="en-US" sz="2400"/>
              <a:t>Join Webex Meeting</a:t>
            </a:r>
            <a:r>
              <a:rPr lang="en-US" altLang="zh-CN" sz="2400"/>
              <a:t>:   </a:t>
            </a:r>
            <a:r>
              <a:rPr lang="zh-CN" altLang="en-US" sz="2400">
                <a:hlinkClick r:id="rId1" action="ppaction://hlinkfile"/>
              </a:rPr>
              <a:t>Join Meeting</a:t>
            </a:r>
            <a:endParaRPr lang="zh-CN" altLang="en-US" sz="2400"/>
          </a:p>
          <a:p>
            <a:endParaRPr lang="zh-CN" altLang="en-US" sz="2400"/>
          </a:p>
          <a:p>
            <a:r>
              <a:rPr lang="zh-CN" altLang="en-US" sz="2400"/>
              <a:t>Meeting number: 791 213 977</a:t>
            </a:r>
            <a:endParaRPr lang="zh-CN" altLang="en-US" sz="2400"/>
          </a:p>
          <a:p>
            <a:r>
              <a:rPr lang="zh-CN" altLang="en-US" sz="2400"/>
              <a:t>Meeting password: wireless</a:t>
            </a:r>
            <a:endParaRPr lang="zh-CN" altLang="en-US" sz="2400"/>
          </a:p>
          <a:p>
            <a:endParaRPr lang="zh-CN" altLang="en-US" sz="2400"/>
          </a:p>
          <a:p>
            <a:r>
              <a:rPr lang="zh-CN" altLang="en-US" sz="2400"/>
              <a:t>Join by phone:</a:t>
            </a:r>
            <a:endParaRPr lang="zh-CN" altLang="en-US" sz="2400"/>
          </a:p>
          <a:p>
            <a:r>
              <a:rPr lang="zh-CN" altLang="en-US" sz="2400"/>
              <a:t>   +1-510-338-9438 USA Toll</a:t>
            </a:r>
            <a:endParaRPr lang="zh-CN" altLang="en-US" sz="2400"/>
          </a:p>
          <a:p>
            <a:r>
              <a:rPr lang="zh-CN" altLang="en-US" sz="2400"/>
              <a:t>   +44-20-3198-8144 UK Toll</a:t>
            </a:r>
            <a:endParaRPr lang="zh-CN" altLang="en-US" sz="2400"/>
          </a:p>
          <a:p>
            <a:r>
              <a:rPr lang="zh-CN" altLang="en-US" sz="2400"/>
              <a:t>Access code: 791 213 977</a:t>
            </a:r>
            <a:endParaRPr lang="zh-CN" altLang="en-US" sz="2400"/>
          </a:p>
        </p:txBody>
      </p:sp>
      <p:sp>
        <p:nvSpPr>
          <p:cNvPr id="4" name="日期占位符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May 2020</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22530" name="页脚占位符 2"/>
          <p:cNvSpPr>
            <a:spLocks noGrp="1"/>
          </p:cNvSpPr>
          <p:nvPr>
            <p:ph type="ftr" sz="quarte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22531" name="灯片编号占位符 3"/>
          <p:cNvSpPr>
            <a:spLocks noGrp="1"/>
          </p:cNvSpPr>
          <p:nvPr>
            <p:ph type="sldNum" sz="quarter"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3553" name="日期占位符 4"/>
          <p:cNvSpPr>
            <a:spLocks noGrp="1"/>
          </p:cNvSpPr>
          <p:nvPr>
            <p:ph type="dt" sz="half" idx="2"/>
          </p:nvPr>
        </p:nvSpPr>
        <p:spPr>
          <a:xfrm>
            <a:off x="928688" y="333375"/>
            <a:ext cx="2500312" cy="273050"/>
          </a:xfr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a:solidFill>
                  <a:srgbClr val="000000"/>
                </a:solidFill>
                <a:latin typeface="Times New Roman" panose="02020603050405020304" pitchFamily="18" charset="0"/>
                <a:ea typeface="Arial Unicode MS" pitchFamily="34" charset="-122"/>
              </a:rPr>
              <a:t>May 2020</a:t>
            </a:r>
            <a:endParaRPr lang="en-US" altLang="zh-CN" sz="1800" b="1" dirty="0">
              <a:solidFill>
                <a:srgbClr val="000000"/>
              </a:solidFill>
              <a:latin typeface="Times New Roman" panose="02020603050405020304" pitchFamily="18" charset="0"/>
              <a:ea typeface="Arial Unicode MS" pitchFamily="34" charset="-122"/>
            </a:endParaRPr>
          </a:p>
        </p:txBody>
      </p:sp>
      <p:sp>
        <p:nvSpPr>
          <p:cNvPr id="23554" name="页脚占位符 2"/>
          <p:cNvSpPr>
            <a:spLocks noGrp="1"/>
          </p:cNvSpPr>
          <p:nvPr>
            <p:ph type="ftr" sz="quarte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23555" name="灯片编号占位符 3"/>
          <p:cNvSpPr>
            <a:spLocks noGrp="1"/>
          </p:cNvSpPr>
          <p:nvPr>
            <p:ph type="sldNum" sz="quarter"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
        <p:nvSpPr>
          <p:cNvPr id="23556" name="Rectangle 2"/>
          <p:cNvSpPr txBox="1"/>
          <p:nvPr/>
        </p:nvSpPr>
        <p:spPr>
          <a:xfrm>
            <a:off x="2209800" y="606425"/>
            <a:ext cx="7772400" cy="990600"/>
          </a:xfrm>
          <a:prstGeom prst="rect">
            <a:avLst/>
          </a:prstGeom>
          <a:noFill/>
          <a:ln w="9525">
            <a:noFill/>
          </a:ln>
        </p:spPr>
        <p:txBody>
          <a:bodyPr anchor="ctr" anchorCtr="0"/>
          <a:p>
            <a:pPr algn="ctr" eaLnBrk="0" hangingPunct="0"/>
            <a:r>
              <a:rPr lang="en-US" altLang="en-US" sz="3200" b="1" dirty="0">
                <a:solidFill>
                  <a:schemeClr val="tx2"/>
                </a:solidFill>
                <a:latin typeface="Times New Roman" panose="02020603050405020304" pitchFamily="18" charset="0"/>
              </a:rPr>
              <a:t>Agenda of the teleconference</a:t>
            </a:r>
            <a:endParaRPr lang="en-US" altLang="en-US" sz="3200" b="1" dirty="0">
              <a:solidFill>
                <a:schemeClr val="tx2"/>
              </a:solidFill>
              <a:latin typeface="Times New Roman" panose="02020603050405020304" pitchFamily="18" charset="0"/>
            </a:endParaRPr>
          </a:p>
        </p:txBody>
      </p:sp>
      <p:sp>
        <p:nvSpPr>
          <p:cNvPr id="13317" name="Rectangle 3"/>
          <p:cNvSpPr txBox="1">
            <a:spLocks noChangeArrowheads="1"/>
          </p:cNvSpPr>
          <p:nvPr/>
        </p:nvSpPr>
        <p:spPr bwMode="auto">
          <a:xfrm>
            <a:off x="1654810" y="1597025"/>
            <a:ext cx="9410065" cy="471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ormAutofit lnSpcReduction="20000"/>
          </a:bodyPr>
          <a:lstStyle>
            <a:lvl1pPr marL="342900" indent="-342900">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Call </a:t>
            </a: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meeting to order and remind the group to record attendane on imat.ieee.org</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IEEE-SA IPR policies </a:t>
            </a: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and meeting rules</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Approval of a</a:t>
            </a: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genda</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Present</a:t>
            </a: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ations and discussion</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800100" marR="0" lvl="1"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- 11-20/0709, resolution-clause-3-2-cids-2-3-30-52-53-54-173-210-211-212-213, Joseph Levy (InterDigital)</a:t>
            </a:r>
            <a:endPar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800100" marR="0" lvl="1"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- 11-20/0744, resolution-clause-6-cids-43-66-67-68-69-70-71, Joseph Levy (InterDigital)</a:t>
            </a:r>
            <a:endPar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Next t</a:t>
            </a: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eleconference </a:t>
            </a: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on May 19, 10:00am - 11:59am, ET</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Any other business</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Adjourn</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1" name="Title 1"/>
          <p:cNvSpPr>
            <a:spLocks noGrp="1"/>
          </p:cNvSpPr>
          <p:nvPr>
            <p:ph type="title"/>
          </p:nvPr>
        </p:nvSpPr>
        <p:spPr>
          <a:xfrm>
            <a:off x="1757045" y="685800"/>
            <a:ext cx="8573135" cy="1525905"/>
          </a:xfrm>
        </p:spPr>
        <p:txBody>
          <a:bodyPr vert="horz" wrap="square" lIns="92160" tIns="46080" rIns="92160" bIns="46080" anchor="ctr" anchorCtr="0"/>
          <a:p>
            <a:pPr eaLnBrk="1" hangingPunct="1"/>
            <a:r>
              <a:rPr lang="en-US" altLang="en-US" sz="3200" dirty="0">
                <a:solidFill>
                  <a:srgbClr val="0000FF"/>
                </a:solidFill>
                <a:latin typeface="Arial Black" panose="020B0A04020102020204" pitchFamily="34" charset="0"/>
              </a:rPr>
              <a:t>IEEE 802.11 TGbd </a:t>
            </a:r>
            <a:r>
              <a:rPr lang="en-US" sz="3200" dirty="0">
                <a:solidFill>
                  <a:srgbClr val="0000FF"/>
                </a:solidFill>
                <a:latin typeface="Arial Black" panose="020B0A04020102020204" pitchFamily="34" charset="0"/>
              </a:rPr>
              <a:t>Teleconference</a:t>
            </a:r>
            <a:endParaRPr lang="en-US" sz="3200" dirty="0"/>
          </a:p>
        </p:txBody>
      </p:sp>
      <p:sp>
        <p:nvSpPr>
          <p:cNvPr id="15362" name="日期占位符 4"/>
          <p:cNvSpPr>
            <a:spLocks noGrp="1"/>
          </p:cNvSpPr>
          <p:nvPr>
            <p:ph type="dt" idx="10"/>
          </p:nvPr>
        </p:nvSpPr>
        <p:spPr>
          <a:xfrm>
            <a:off x="928688" y="333375"/>
            <a:ext cx="2500312" cy="273050"/>
          </a:xfr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a:solidFill>
                  <a:srgbClr val="000000"/>
                </a:solidFill>
                <a:latin typeface="Times New Roman" panose="02020603050405020304" pitchFamily="18" charset="0"/>
                <a:ea typeface="Arial Unicode MS" pitchFamily="34" charset="-122"/>
              </a:rPr>
              <a:t>May 2020</a:t>
            </a:r>
            <a:endParaRPr lang="en-US" altLang="zh-CN" sz="1800" b="1" dirty="0">
              <a:solidFill>
                <a:srgbClr val="000000"/>
              </a:solidFill>
              <a:latin typeface="Times New Roman" panose="02020603050405020304" pitchFamily="18" charset="0"/>
              <a:ea typeface="Arial Unicode MS" pitchFamily="34" charset="-122"/>
            </a:endParaRPr>
          </a:p>
        </p:txBody>
      </p:sp>
      <p:sp>
        <p:nvSpPr>
          <p:cNvPr id="15363" name="页脚占位符 3"/>
          <p:cNvSpPr>
            <a:spLocks noGrp="1"/>
          </p:cNvSpPr>
          <p:nvPr>
            <p:ph type="ftr" idx="11"/>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15364" name="灯片编号占位符 4"/>
          <p:cNvSpPr>
            <a:spLocks noGrp="1"/>
          </p:cNvSpPr>
          <p:nvPr>
            <p:ph type="sldNum" idx="12"/>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
        <p:nvSpPr>
          <p:cNvPr id="7" name="Content Placeholder 2"/>
          <p:cNvSpPr txBox="1"/>
          <p:nvPr/>
        </p:nvSpPr>
        <p:spPr>
          <a:xfrm>
            <a:off x="1219200" y="2133600"/>
            <a:ext cx="9829800" cy="4124960"/>
          </a:xfrm>
          <a:prstGeom prst="rect">
            <a:avLst/>
          </a:prstGeom>
        </p:spPr>
        <p:txBody>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342900" marR="0" lvl="0" indent="-342900" algn="ctr" defTabSz="914400" rtl="0" eaLnBrk="0" fontAlgn="base" latinLnBrk="0" hangingPunct="0">
              <a:lnSpc>
                <a:spcPct val="90000"/>
              </a:lnSpc>
              <a:spcBef>
                <a:spcPct val="20000"/>
              </a:spcBef>
              <a:spcAft>
                <a:spcPct val="0"/>
              </a:spcAft>
              <a:buClrTx/>
              <a:buSzTx/>
              <a:buFontTx/>
              <a:buNone/>
              <a:defRPr/>
            </a:pP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ctr" defTabSz="914400" rtl="0" eaLnBrk="0" fontAlgn="base" latinLnBrk="0" hangingPunct="0">
              <a:lnSpc>
                <a:spcPct val="90000"/>
              </a:lnSpc>
              <a:spcBef>
                <a:spcPct val="20000"/>
              </a:spcBef>
              <a:spcAft>
                <a:spcPct val="0"/>
              </a:spcAft>
              <a:buClrTx/>
              <a:buSzTx/>
              <a:buFontTx/>
              <a:buNone/>
              <a:defRPr/>
            </a:pPr>
            <a:r>
              <a:rPr kumimoji="0" lang="en-US" altLang="en-US" sz="36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May 19, 2020</a:t>
            </a:r>
            <a:endParaRPr kumimoji="0" lang="en-US" altLang="en-US" sz="36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ctr" defTabSz="914400" rtl="0" eaLnBrk="0" fontAlgn="base" latinLnBrk="0" hangingPunct="0">
              <a:lnSpc>
                <a:spcPct val="90000"/>
              </a:lnSpc>
              <a:spcBef>
                <a:spcPct val="20000"/>
              </a:spcBef>
              <a:spcAft>
                <a:spcPct val="0"/>
              </a:spcAft>
              <a:buClrTx/>
              <a:buSzTx/>
              <a:buFontTx/>
              <a:buNone/>
              <a:defRPr/>
            </a:pPr>
            <a:endParaRPr kumimoji="0" lang="en-US" altLang="en-US" sz="36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ctr" defTabSz="914400" rtl="0" eaLnBrk="0" fontAlgn="base" latinLnBrk="0" hangingPunct="0">
              <a:lnSpc>
                <a:spcPct val="90000"/>
              </a:lnSpc>
              <a:spcBef>
                <a:spcPct val="20000"/>
              </a:spcBef>
              <a:spcAft>
                <a:spcPct val="0"/>
              </a:spcAft>
              <a:buClrTx/>
              <a:buSzTx/>
              <a:buFontTx/>
              <a:buNone/>
              <a:defRPr/>
            </a:pP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Chair:	Bo Sun (ZTE)</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Vice Chair: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Hongyuan</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Zhang (NXP), </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Joseph Levy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InterDigital</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Secretary: 	James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Lepp</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(BlackBerry)</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Tech Editor: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Bahar</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Sadeghi</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(Intel)</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Teleconference Bridge Information</a:t>
            </a:r>
            <a:endParaRPr lang="en-US" altLang="zh-CN"/>
          </a:p>
        </p:txBody>
      </p:sp>
      <p:sp>
        <p:nvSpPr>
          <p:cNvPr id="3" name="文本占位符 2"/>
          <p:cNvSpPr>
            <a:spLocks noGrp="1"/>
          </p:cNvSpPr>
          <p:nvPr>
            <p:ph type="body" idx="1"/>
          </p:nvPr>
        </p:nvSpPr>
        <p:spPr>
          <a:xfrm>
            <a:off x="914400" y="1751330"/>
            <a:ext cx="10361930" cy="4467225"/>
          </a:xfrm>
        </p:spPr>
        <p:txBody>
          <a:bodyPr/>
          <a:p>
            <a:r>
              <a:rPr sz="2400"/>
              <a:t>Join Webex Meeting</a:t>
            </a:r>
            <a:r>
              <a:rPr lang="en-US" sz="2400"/>
              <a:t>: </a:t>
            </a:r>
            <a:r>
              <a:rPr sz="2400">
                <a:hlinkClick r:id="rId1" action="ppaction://hlinkfile"/>
              </a:rPr>
              <a:t>Join Meeting</a:t>
            </a:r>
            <a:endParaRPr sz="2400"/>
          </a:p>
          <a:p>
            <a:endParaRPr sz="2400"/>
          </a:p>
          <a:p>
            <a:r>
              <a:rPr sz="2400"/>
              <a:t>Meeting number: 799 176 485</a:t>
            </a:r>
            <a:endParaRPr sz="2400"/>
          </a:p>
          <a:p>
            <a:r>
              <a:rPr sz="2400"/>
              <a:t>Meeting password: wireless</a:t>
            </a:r>
            <a:endParaRPr sz="2400"/>
          </a:p>
          <a:p>
            <a:endParaRPr sz="2400"/>
          </a:p>
          <a:p>
            <a:r>
              <a:rPr sz="2400"/>
              <a:t>Join by phone:</a:t>
            </a:r>
            <a:endParaRPr sz="2400"/>
          </a:p>
          <a:p>
            <a:r>
              <a:rPr sz="2400"/>
              <a:t>   +1-510-338-9438 USA Toll</a:t>
            </a:r>
            <a:endParaRPr sz="2400"/>
          </a:p>
          <a:p>
            <a:r>
              <a:rPr sz="2400"/>
              <a:t>   +44-20-3198-8144 UK Toll</a:t>
            </a:r>
            <a:endParaRPr sz="2400"/>
          </a:p>
          <a:p>
            <a:r>
              <a:rPr sz="2400"/>
              <a:t>Access code: 799 176 485</a:t>
            </a:r>
            <a:endParaRPr sz="2400"/>
          </a:p>
        </p:txBody>
      </p:sp>
      <p:sp>
        <p:nvSpPr>
          <p:cNvPr id="4" name="日期占位符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May 2020</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22530" name="页脚占位符 2"/>
          <p:cNvSpPr>
            <a:spLocks noGrp="1"/>
          </p:cNvSpPr>
          <p:nvPr>
            <p:ph type="ftr" sz="quarte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22531" name="灯片编号占位符 3"/>
          <p:cNvSpPr>
            <a:spLocks noGrp="1"/>
          </p:cNvSpPr>
          <p:nvPr>
            <p:ph type="sldNum" sz="quarter"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3553" name="日期占位符 4"/>
          <p:cNvSpPr>
            <a:spLocks noGrp="1"/>
          </p:cNvSpPr>
          <p:nvPr>
            <p:ph type="dt" sz="half" idx="2"/>
          </p:nvPr>
        </p:nvSpPr>
        <p:spPr>
          <a:xfrm>
            <a:off x="928688" y="333375"/>
            <a:ext cx="2500312" cy="273050"/>
          </a:xfr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a:solidFill>
                  <a:srgbClr val="000000"/>
                </a:solidFill>
                <a:latin typeface="Times New Roman" panose="02020603050405020304" pitchFamily="18" charset="0"/>
                <a:ea typeface="Arial Unicode MS" pitchFamily="34" charset="-122"/>
              </a:rPr>
              <a:t>May 2020</a:t>
            </a:r>
            <a:endParaRPr lang="en-US" altLang="zh-CN" sz="1800" b="1" dirty="0">
              <a:solidFill>
                <a:srgbClr val="000000"/>
              </a:solidFill>
              <a:latin typeface="Times New Roman" panose="02020603050405020304" pitchFamily="18" charset="0"/>
              <a:ea typeface="Arial Unicode MS" pitchFamily="34" charset="-122"/>
            </a:endParaRPr>
          </a:p>
        </p:txBody>
      </p:sp>
      <p:sp>
        <p:nvSpPr>
          <p:cNvPr id="23554" name="页脚占位符 2"/>
          <p:cNvSpPr>
            <a:spLocks noGrp="1"/>
          </p:cNvSpPr>
          <p:nvPr>
            <p:ph type="ftr" sz="quarte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23555" name="灯片编号占位符 3"/>
          <p:cNvSpPr>
            <a:spLocks noGrp="1"/>
          </p:cNvSpPr>
          <p:nvPr>
            <p:ph type="sldNum" sz="quarter"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
        <p:nvSpPr>
          <p:cNvPr id="23556" name="Rectangle 2"/>
          <p:cNvSpPr txBox="1"/>
          <p:nvPr/>
        </p:nvSpPr>
        <p:spPr>
          <a:xfrm>
            <a:off x="2209800" y="606425"/>
            <a:ext cx="7772400" cy="990600"/>
          </a:xfrm>
          <a:prstGeom prst="rect">
            <a:avLst/>
          </a:prstGeom>
          <a:noFill/>
          <a:ln w="9525">
            <a:noFill/>
          </a:ln>
        </p:spPr>
        <p:txBody>
          <a:bodyPr anchor="ctr" anchorCtr="0"/>
          <a:p>
            <a:pPr algn="ctr" eaLnBrk="0" hangingPunct="0"/>
            <a:r>
              <a:rPr lang="en-US" altLang="en-US" sz="3200" b="1" dirty="0">
                <a:solidFill>
                  <a:schemeClr val="tx2"/>
                </a:solidFill>
                <a:latin typeface="Times New Roman" panose="02020603050405020304" pitchFamily="18" charset="0"/>
              </a:rPr>
              <a:t>Agenda of the teleconference</a:t>
            </a:r>
            <a:endParaRPr lang="en-US" altLang="en-US" sz="3200" b="1" dirty="0">
              <a:solidFill>
                <a:schemeClr val="tx2"/>
              </a:solidFill>
              <a:latin typeface="Times New Roman" panose="02020603050405020304" pitchFamily="18" charset="0"/>
            </a:endParaRPr>
          </a:p>
        </p:txBody>
      </p:sp>
      <p:sp>
        <p:nvSpPr>
          <p:cNvPr id="13317" name="Rectangle 3"/>
          <p:cNvSpPr txBox="1">
            <a:spLocks noChangeArrowheads="1"/>
          </p:cNvSpPr>
          <p:nvPr/>
        </p:nvSpPr>
        <p:spPr bwMode="auto">
          <a:xfrm>
            <a:off x="1654810" y="1597025"/>
            <a:ext cx="9410065" cy="471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ormAutofit lnSpcReduction="20000"/>
          </a:bodyPr>
          <a:lstStyle>
            <a:lvl1pPr marL="342900" indent="-342900">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Call </a:t>
            </a: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meeting to order and remind the group to record attendane on imat.ieee.org</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IEEE-SA IPR policies </a:t>
            </a: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and meeting rules</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Approval of a</a:t>
            </a: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genda</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Present</a:t>
            </a: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ations and discussion</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457200" marR="0" lvl="1" indent="0" algn="just" defTabSz="914400" rtl="0" eaLnBrk="0" fontAlgn="base" latinLnBrk="0" hangingPunct="0">
              <a:lnSpc>
                <a:spcPct val="100000"/>
              </a:lnSpc>
              <a:spcBef>
                <a:spcPct val="20000"/>
              </a:spcBef>
              <a:spcAft>
                <a:spcPct val="0"/>
              </a:spcAft>
              <a:buClrTx/>
              <a:buSzTx/>
              <a:buFontTx/>
              <a:buNone/>
              <a:defRPr/>
            </a:pP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- 11-20/0744 (Cont.), resolution-clause-6-cids-43-66-67-68-69-70-71, Joseph Levy (InterDigital)</a:t>
            </a:r>
            <a:endPar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Next t</a:t>
            </a: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eleconference </a:t>
            </a: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on May 22, 10:00am - 11:59am, ET</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Any other business</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Adjourn</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385" name="标题 1"/>
          <p:cNvSpPr>
            <a:spLocks noGrp="1"/>
          </p:cNvSpPr>
          <p:nvPr>
            <p:ph type="title"/>
          </p:nvPr>
        </p:nvSpPr>
        <p:spPr>
          <a:xfrm>
            <a:off x="914400" y="610235"/>
            <a:ext cx="10361613" cy="1065213"/>
          </a:xfrm>
        </p:spPr>
        <p:txBody>
          <a:bodyPr vert="horz" wrap="square" lIns="92160" tIns="46080" rIns="92160" bIns="46080" anchor="ctr" anchorCtr="0"/>
          <a:p>
            <a:pPr eaLnBrk="1" hangingPunct="1"/>
            <a:r>
              <a:rPr lang="en-US" altLang="en-US" sz="3200" dirty="0"/>
              <a:t>Meeting Protocol, Attendance, Voting &amp; Document Status</a:t>
            </a:r>
            <a:endParaRPr lang="zh-CN" altLang="en-US" sz="3200" dirty="0"/>
          </a:p>
        </p:txBody>
      </p:sp>
      <p:sp>
        <p:nvSpPr>
          <p:cNvPr id="16386" name="日期占位符 4"/>
          <p:cNvSpPr>
            <a:spLocks noGrp="1"/>
          </p:cNvSpPr>
          <p:nvPr>
            <p:ph type="dt" sz="half" idx="2"/>
          </p:nvPr>
        </p:nvSpPr>
        <p:spPr>
          <a:xfrm>
            <a:off x="928688" y="333375"/>
            <a:ext cx="2500312" cy="273050"/>
          </a:xfr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a:solidFill>
                  <a:srgbClr val="000000"/>
                </a:solidFill>
                <a:latin typeface="Times New Roman" panose="02020603050405020304" pitchFamily="18" charset="0"/>
                <a:ea typeface="Arial Unicode MS" pitchFamily="34" charset="-122"/>
              </a:rPr>
              <a:t>May 2020</a:t>
            </a:r>
            <a:endParaRPr lang="en-US" altLang="zh-CN" sz="1800" b="1" dirty="0">
              <a:solidFill>
                <a:srgbClr val="000000"/>
              </a:solidFill>
              <a:latin typeface="Times New Roman" panose="02020603050405020304" pitchFamily="18" charset="0"/>
              <a:ea typeface="Arial Unicode MS" pitchFamily="34" charset="-122"/>
            </a:endParaRPr>
          </a:p>
        </p:txBody>
      </p:sp>
      <p:sp>
        <p:nvSpPr>
          <p:cNvPr id="16387" name="页脚占位符 3"/>
          <p:cNvSpPr>
            <a:spLocks noGrp="1"/>
          </p:cNvSpPr>
          <p:nvPr>
            <p:ph type="ftr" sz="quarte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16388" name="灯片编号占位符 4"/>
          <p:cNvSpPr>
            <a:spLocks noGrp="1"/>
          </p:cNvSpPr>
          <p:nvPr>
            <p:ph type="sldNum" sz="quarter"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
        <p:nvSpPr>
          <p:cNvPr id="7" name="内容占位符 2"/>
          <p:cNvSpPr txBox="1"/>
          <p:nvPr/>
        </p:nvSpPr>
        <p:spPr>
          <a:xfrm>
            <a:off x="1219200" y="1676400"/>
            <a:ext cx="9829800" cy="3431540"/>
          </a:xfrm>
          <a:prstGeom prst="rect">
            <a:avLst/>
          </a:prstGeom>
        </p:spPr>
        <p:txBody>
          <a:bodyPr>
            <a:normAutofit fontScale="90000" lnSpcReduction="200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342900" marR="0" lvl="0" indent="-342900" algn="l" defTabSz="914400" rtl="0" eaLnBrk="0" fontAlgn="base" latinLnBrk="0" hangingPunct="0">
              <a:lnSpc>
                <a:spcPct val="100000"/>
              </a:lnSpc>
              <a:spcBef>
                <a:spcPct val="20000"/>
              </a:spcBef>
              <a:spcAft>
                <a:spcPct val="0"/>
              </a:spcAft>
              <a:buClrTx/>
              <a:buSzTx/>
              <a:buFontTx/>
              <a:buChar char="•"/>
              <a:defRPr/>
            </a:pPr>
            <a:r>
              <a:rPr kumimoji="0" lang="en-US" altLang="en-US"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In a teleconference, please make sure you join the TC online with your name (affiliation) correctly shown. </a:t>
            </a:r>
            <a:endParaRPr kumimoji="0" lang="en-US" altLang="en-US"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100000"/>
              </a:lnSpc>
              <a:spcBef>
                <a:spcPct val="20000"/>
              </a:spcBef>
              <a:spcAft>
                <a:spcPct val="0"/>
              </a:spcAft>
              <a:buClrTx/>
              <a:buSzTx/>
              <a:buFontTx/>
              <a:buChar char="•"/>
              <a:defRPr/>
            </a:pPr>
            <a:r>
              <a:rPr kumimoji="0" lang="en-US" altLang="en-US" sz="2400" b="1" i="0" u="none" strike="noStrike" kern="0" cap="none" spc="0" normalizeH="0" baseline="0" noProof="0" dirty="0">
                <a:ln>
                  <a:noFill/>
                </a:ln>
                <a:solidFill>
                  <a:schemeClr val="accent2"/>
                </a:solidFill>
                <a:effectLst/>
                <a:uLnTx/>
                <a:uFillTx/>
                <a:latin typeface="+mn-lt"/>
                <a:ea typeface="MS PGothic" panose="020B0600070205080204" pitchFamily="34" charset="-128"/>
                <a:cs typeface="MS PGothic" panose="020B0600070205080204" pitchFamily="34" charset="-128"/>
              </a:rPr>
              <a:t>Please remember to register your attendance on https://imat.ieee.org/ with your IEEE account. </a:t>
            </a:r>
            <a:endParaRPr kumimoji="0" lang="en-US" altLang="en-US"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100000"/>
              </a:lnSpc>
              <a:spcBef>
                <a:spcPct val="20000"/>
              </a:spcBef>
              <a:spcAft>
                <a:spcPct val="0"/>
              </a:spcAft>
              <a:buClrTx/>
              <a:buSzTx/>
              <a:buFontTx/>
              <a:buChar char="•"/>
              <a:defRPr/>
            </a:pPr>
            <a:r>
              <a:rPr kumimoji="0" lang="en-US" altLang="en-US"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Please announce your affiliation when you first address the group during a meeting slot</a:t>
            </a:r>
            <a:endParaRPr kumimoji="0" lang="en-US" altLang="en-US"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100000"/>
              </a:lnSpc>
              <a:spcBef>
                <a:spcPct val="20000"/>
              </a:spcBef>
              <a:spcAft>
                <a:spcPct val="0"/>
              </a:spcAft>
              <a:buClrTx/>
              <a:buSzTx/>
              <a:buFontTx/>
              <a:buChar char="•"/>
              <a:defRPr/>
            </a:pPr>
            <a:r>
              <a:rPr kumimoji="0" lang="en-US" altLang="en-US"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Your submission should not contain company logos or advertising</a:t>
            </a:r>
            <a:endParaRPr kumimoji="0" lang="en-US" altLang="en-US"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100000"/>
              </a:lnSpc>
              <a:spcBef>
                <a:spcPct val="20000"/>
              </a:spcBef>
              <a:spcAft>
                <a:spcPct val="0"/>
              </a:spcAft>
              <a:buClrTx/>
              <a:buSzTx/>
              <a:buFontTx/>
              <a:buChar char="•"/>
              <a:defRPr/>
            </a:pPr>
            <a:r>
              <a:rPr kumimoji="0" lang="en-US" altLang="en-US"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Questions on Voting status, Ballot pool, Access to Reflector, Documentation,  Member</a:t>
            </a:r>
            <a:r>
              <a:rPr kumimoji="0" lang="en-US" altLang="ja-JP"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’s Area</a:t>
            </a:r>
            <a:endParaRPr kumimoji="0" lang="en-US" altLang="ja-JP"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742950" marR="0" lvl="1" indent="-285750" algn="l" defTabSz="914400" rtl="0" eaLnBrk="0" fontAlgn="base" latinLnBrk="0" hangingPunct="0">
              <a:lnSpc>
                <a:spcPct val="100000"/>
              </a:lnSpc>
              <a:spcBef>
                <a:spcPct val="20000"/>
              </a:spcBef>
              <a:spcAft>
                <a:spcPct val="0"/>
              </a:spcAft>
              <a:buClrTx/>
              <a:buSzTx/>
              <a:buFontTx/>
              <a:buChar char="–"/>
              <a:defRPr/>
            </a:pPr>
            <a:r>
              <a:rPr kumimoji="0" lang="en-US" altLang="en-US" sz="24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Contact Jon </a:t>
            </a:r>
            <a:r>
              <a:rPr kumimoji="0" lang="en-US" altLang="en-US" sz="2400" b="0" i="0" u="none" strike="noStrike" kern="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Rosdahl</a:t>
            </a:r>
            <a:r>
              <a:rPr kumimoji="0" lang="en-US" altLang="en-US" sz="24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  </a:t>
            </a:r>
            <a:r>
              <a:rPr kumimoji="0" lang="en-US" altLang="en-US" sz="24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hlinkClick r:id="rId1"/>
              </a:rPr>
              <a:t>jrosdahl@ieee.org</a:t>
            </a:r>
            <a:endParaRPr kumimoji="0" lang="en-US" altLang="en-US" sz="20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100000"/>
              </a:lnSpc>
              <a:spcBef>
                <a:spcPct val="20000"/>
              </a:spcBef>
              <a:spcAft>
                <a:spcPct val="0"/>
              </a:spcAft>
              <a:buClrTx/>
              <a:buSzTx/>
              <a:buFontTx/>
              <a:buChar char="•"/>
              <a:defRPr/>
            </a:pPr>
            <a:endParaRPr kumimoji="0" lang="zh-CN" altLang="en-US"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p:txBody>
      </p:sp>
      <p:sp>
        <p:nvSpPr>
          <p:cNvPr id="2" name="文本框 1"/>
          <p:cNvSpPr txBox="1"/>
          <p:nvPr/>
        </p:nvSpPr>
        <p:spPr>
          <a:xfrm>
            <a:off x="1003300" y="5107305"/>
            <a:ext cx="10284460" cy="1168400"/>
          </a:xfrm>
          <a:prstGeom prst="rect">
            <a:avLst/>
          </a:prstGeom>
          <a:noFill/>
        </p:spPr>
        <p:txBody>
          <a:bodyPr wrap="square" rtlCol="0" anchor="t">
            <a:spAutoFit/>
          </a:bodyPr>
          <a:p>
            <a:r>
              <a:rPr lang="zh-CN" altLang="en-US" sz="1400"/>
              <a:t>Note 1 - 802.11 WG Operation Manual requests “Teleconferences are a means to prepare input for sessions provided that the teleconference date, time, agenda, and arrangements are announced on the TG email reflector at least 10 calendar days prior to the teleconference date"</a:t>
            </a:r>
            <a:endParaRPr lang="zh-CN" altLang="en-US" sz="1400"/>
          </a:p>
          <a:p>
            <a:endParaRPr lang="zh-CN" altLang="en-US" sz="1400"/>
          </a:p>
          <a:p>
            <a:r>
              <a:rPr lang="zh-CN" altLang="en-US" sz="1400"/>
              <a:t>Note 2 - Teleconferences are bound by the conditions stipulated by the documentation below.  Please review them and bring up any questions/concerns you may have before proceeding with the teleconference:</a:t>
            </a:r>
            <a:endParaRPr lang="zh-CN" altLang="en-US" sz="14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1" name="Title 1"/>
          <p:cNvSpPr>
            <a:spLocks noGrp="1"/>
          </p:cNvSpPr>
          <p:nvPr>
            <p:ph type="title"/>
          </p:nvPr>
        </p:nvSpPr>
        <p:spPr>
          <a:xfrm>
            <a:off x="1757045" y="685800"/>
            <a:ext cx="8573135" cy="1525905"/>
          </a:xfrm>
        </p:spPr>
        <p:txBody>
          <a:bodyPr vert="horz" wrap="square" lIns="92160" tIns="46080" rIns="92160" bIns="46080" anchor="ctr" anchorCtr="0"/>
          <a:p>
            <a:pPr eaLnBrk="1" hangingPunct="1"/>
            <a:r>
              <a:rPr lang="en-US" altLang="en-US" sz="3200" dirty="0">
                <a:solidFill>
                  <a:srgbClr val="0000FF"/>
                </a:solidFill>
                <a:latin typeface="Arial Black" panose="020B0A04020102020204" pitchFamily="34" charset="0"/>
              </a:rPr>
              <a:t>IEEE 802.11 TGbd </a:t>
            </a:r>
            <a:r>
              <a:rPr lang="en-US" sz="3200" dirty="0">
                <a:solidFill>
                  <a:srgbClr val="0000FF"/>
                </a:solidFill>
                <a:latin typeface="Arial Black" panose="020B0A04020102020204" pitchFamily="34" charset="0"/>
              </a:rPr>
              <a:t>Teleconference</a:t>
            </a:r>
            <a:endParaRPr lang="en-US" sz="3200" dirty="0"/>
          </a:p>
        </p:txBody>
      </p:sp>
      <p:sp>
        <p:nvSpPr>
          <p:cNvPr id="15362" name="日期占位符 4"/>
          <p:cNvSpPr>
            <a:spLocks noGrp="1"/>
          </p:cNvSpPr>
          <p:nvPr>
            <p:ph type="dt" idx="10"/>
          </p:nvPr>
        </p:nvSpPr>
        <p:spPr>
          <a:xfrm>
            <a:off x="928688" y="333375"/>
            <a:ext cx="2500312" cy="273050"/>
          </a:xfr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a:solidFill>
                  <a:srgbClr val="000000"/>
                </a:solidFill>
                <a:latin typeface="Times New Roman" panose="02020603050405020304" pitchFamily="18" charset="0"/>
                <a:ea typeface="Arial Unicode MS" pitchFamily="34" charset="-122"/>
              </a:rPr>
              <a:t>May 2020</a:t>
            </a:r>
            <a:endParaRPr lang="en-US" altLang="zh-CN" sz="1800" b="1" dirty="0">
              <a:solidFill>
                <a:srgbClr val="000000"/>
              </a:solidFill>
              <a:latin typeface="Times New Roman" panose="02020603050405020304" pitchFamily="18" charset="0"/>
              <a:ea typeface="Arial Unicode MS" pitchFamily="34" charset="-122"/>
            </a:endParaRPr>
          </a:p>
        </p:txBody>
      </p:sp>
      <p:sp>
        <p:nvSpPr>
          <p:cNvPr id="15363" name="页脚占位符 3"/>
          <p:cNvSpPr>
            <a:spLocks noGrp="1"/>
          </p:cNvSpPr>
          <p:nvPr>
            <p:ph type="ftr" idx="11"/>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15364" name="灯片编号占位符 4"/>
          <p:cNvSpPr>
            <a:spLocks noGrp="1"/>
          </p:cNvSpPr>
          <p:nvPr>
            <p:ph type="sldNum" idx="12"/>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
        <p:nvSpPr>
          <p:cNvPr id="7" name="Content Placeholder 2"/>
          <p:cNvSpPr txBox="1"/>
          <p:nvPr/>
        </p:nvSpPr>
        <p:spPr>
          <a:xfrm>
            <a:off x="1219200" y="2133600"/>
            <a:ext cx="9829800" cy="4124960"/>
          </a:xfrm>
          <a:prstGeom prst="rect">
            <a:avLst/>
          </a:prstGeom>
        </p:spPr>
        <p:txBody>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342900" marR="0" lvl="0" indent="-342900" algn="ctr" defTabSz="914400" rtl="0" eaLnBrk="0" fontAlgn="base" latinLnBrk="0" hangingPunct="0">
              <a:lnSpc>
                <a:spcPct val="90000"/>
              </a:lnSpc>
              <a:spcBef>
                <a:spcPct val="20000"/>
              </a:spcBef>
              <a:spcAft>
                <a:spcPct val="0"/>
              </a:spcAft>
              <a:buClrTx/>
              <a:buSzTx/>
              <a:buFontTx/>
              <a:buNone/>
              <a:defRPr/>
            </a:pP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ctr" defTabSz="914400" rtl="0" eaLnBrk="0" fontAlgn="base" latinLnBrk="0" hangingPunct="0">
              <a:lnSpc>
                <a:spcPct val="90000"/>
              </a:lnSpc>
              <a:spcBef>
                <a:spcPct val="20000"/>
              </a:spcBef>
              <a:spcAft>
                <a:spcPct val="0"/>
              </a:spcAft>
              <a:buClrTx/>
              <a:buSzTx/>
              <a:buFontTx/>
              <a:buNone/>
              <a:defRPr/>
            </a:pPr>
            <a:r>
              <a:rPr kumimoji="0" lang="en-US" altLang="en-US" sz="36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May 22, 2020</a:t>
            </a:r>
            <a:endParaRPr kumimoji="0" lang="en-US" altLang="en-US" sz="36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ctr" defTabSz="914400" rtl="0" eaLnBrk="0" fontAlgn="base" latinLnBrk="0" hangingPunct="0">
              <a:lnSpc>
                <a:spcPct val="90000"/>
              </a:lnSpc>
              <a:spcBef>
                <a:spcPct val="20000"/>
              </a:spcBef>
              <a:spcAft>
                <a:spcPct val="0"/>
              </a:spcAft>
              <a:buClrTx/>
              <a:buSzTx/>
              <a:buFontTx/>
              <a:buNone/>
              <a:defRPr/>
            </a:pPr>
            <a:endParaRPr kumimoji="0" lang="en-US" altLang="en-US" sz="36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ctr" defTabSz="914400" rtl="0" eaLnBrk="0" fontAlgn="base" latinLnBrk="0" hangingPunct="0">
              <a:lnSpc>
                <a:spcPct val="90000"/>
              </a:lnSpc>
              <a:spcBef>
                <a:spcPct val="20000"/>
              </a:spcBef>
              <a:spcAft>
                <a:spcPct val="0"/>
              </a:spcAft>
              <a:buClrTx/>
              <a:buSzTx/>
              <a:buFontTx/>
              <a:buNone/>
              <a:defRPr/>
            </a:pP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Chair:	Bo Sun (ZTE)</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Vice Chair: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Hongyuan</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Zhang (NXP), </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Joseph Levy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InterDigital</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Secretary: 	James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Lepp</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(BlackBerry)</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Tech Editor: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Bahar</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Sadeghi</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(Intel)</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Teleconference Bridge Information</a:t>
            </a:r>
            <a:endParaRPr lang="en-US" altLang="zh-CN"/>
          </a:p>
        </p:txBody>
      </p:sp>
      <p:sp>
        <p:nvSpPr>
          <p:cNvPr id="3" name="文本占位符 2"/>
          <p:cNvSpPr>
            <a:spLocks noGrp="1"/>
          </p:cNvSpPr>
          <p:nvPr>
            <p:ph type="body" idx="1"/>
          </p:nvPr>
        </p:nvSpPr>
        <p:spPr>
          <a:xfrm>
            <a:off x="914400" y="1751330"/>
            <a:ext cx="10361930" cy="4467225"/>
          </a:xfrm>
        </p:spPr>
        <p:txBody>
          <a:bodyPr/>
          <a:p>
            <a:r>
              <a:rPr sz="2400"/>
              <a:t>Join Webex Meeting</a:t>
            </a:r>
            <a:r>
              <a:rPr lang="en-US" sz="2400"/>
              <a:t>: </a:t>
            </a:r>
            <a:r>
              <a:rPr sz="2400">
                <a:hlinkClick r:id="rId1" action="ppaction://hlinkfile"/>
              </a:rPr>
              <a:t>Join Meeting</a:t>
            </a:r>
            <a:endParaRPr sz="2400"/>
          </a:p>
          <a:p>
            <a:endParaRPr sz="2400"/>
          </a:p>
          <a:p>
            <a:r>
              <a:rPr sz="2400"/>
              <a:t>Meeting number: 792 031 444</a:t>
            </a:r>
            <a:endParaRPr sz="2400"/>
          </a:p>
          <a:p>
            <a:r>
              <a:rPr sz="2400"/>
              <a:t>Meeting password: wireless</a:t>
            </a:r>
            <a:endParaRPr sz="2400"/>
          </a:p>
          <a:p>
            <a:endParaRPr sz="2400"/>
          </a:p>
          <a:p>
            <a:r>
              <a:rPr sz="2400"/>
              <a:t>Join by phone:</a:t>
            </a:r>
            <a:endParaRPr sz="2400"/>
          </a:p>
          <a:p>
            <a:r>
              <a:rPr sz="2400"/>
              <a:t>   +1-510-338-9438 USA Toll</a:t>
            </a:r>
            <a:endParaRPr sz="2400"/>
          </a:p>
          <a:p>
            <a:r>
              <a:rPr sz="2400"/>
              <a:t>   +44-20-3198-8144 UK Toll</a:t>
            </a:r>
            <a:endParaRPr sz="2400"/>
          </a:p>
          <a:p>
            <a:r>
              <a:rPr sz="2400"/>
              <a:t>Access code: 792 031 444</a:t>
            </a:r>
            <a:endParaRPr sz="2400"/>
          </a:p>
        </p:txBody>
      </p:sp>
      <p:sp>
        <p:nvSpPr>
          <p:cNvPr id="4" name="日期占位符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May 2020</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22530" name="页脚占位符 2"/>
          <p:cNvSpPr>
            <a:spLocks noGrp="1"/>
          </p:cNvSpPr>
          <p:nvPr>
            <p:ph type="ftr" sz="quarte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22531" name="灯片编号占位符 3"/>
          <p:cNvSpPr>
            <a:spLocks noGrp="1"/>
          </p:cNvSpPr>
          <p:nvPr>
            <p:ph type="sldNum" sz="quarter"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3553" name="日期占位符 4"/>
          <p:cNvSpPr>
            <a:spLocks noGrp="1"/>
          </p:cNvSpPr>
          <p:nvPr>
            <p:ph type="dt" sz="half" idx="2"/>
          </p:nvPr>
        </p:nvSpPr>
        <p:spPr>
          <a:xfrm>
            <a:off x="928688" y="333375"/>
            <a:ext cx="2500312" cy="273050"/>
          </a:xfr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a:solidFill>
                  <a:srgbClr val="000000"/>
                </a:solidFill>
                <a:latin typeface="Times New Roman" panose="02020603050405020304" pitchFamily="18" charset="0"/>
                <a:ea typeface="Arial Unicode MS" pitchFamily="34" charset="-122"/>
              </a:rPr>
              <a:t>May 2020</a:t>
            </a:r>
            <a:endParaRPr lang="en-US" altLang="zh-CN" sz="1800" b="1" dirty="0">
              <a:solidFill>
                <a:srgbClr val="000000"/>
              </a:solidFill>
              <a:latin typeface="Times New Roman" panose="02020603050405020304" pitchFamily="18" charset="0"/>
              <a:ea typeface="Arial Unicode MS" pitchFamily="34" charset="-122"/>
            </a:endParaRPr>
          </a:p>
        </p:txBody>
      </p:sp>
      <p:sp>
        <p:nvSpPr>
          <p:cNvPr id="23554" name="页脚占位符 2"/>
          <p:cNvSpPr>
            <a:spLocks noGrp="1"/>
          </p:cNvSpPr>
          <p:nvPr>
            <p:ph type="ftr" sz="quarte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23555" name="灯片编号占位符 3"/>
          <p:cNvSpPr>
            <a:spLocks noGrp="1"/>
          </p:cNvSpPr>
          <p:nvPr>
            <p:ph type="sldNum" sz="quarter"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
        <p:nvSpPr>
          <p:cNvPr id="23556" name="Rectangle 2"/>
          <p:cNvSpPr txBox="1"/>
          <p:nvPr/>
        </p:nvSpPr>
        <p:spPr>
          <a:xfrm>
            <a:off x="2209800" y="606425"/>
            <a:ext cx="7772400" cy="990600"/>
          </a:xfrm>
          <a:prstGeom prst="rect">
            <a:avLst/>
          </a:prstGeom>
          <a:noFill/>
          <a:ln w="9525">
            <a:noFill/>
          </a:ln>
        </p:spPr>
        <p:txBody>
          <a:bodyPr anchor="ctr" anchorCtr="0"/>
          <a:p>
            <a:pPr algn="ctr" eaLnBrk="0" hangingPunct="0"/>
            <a:r>
              <a:rPr lang="en-US" altLang="en-US" sz="3200" b="1" dirty="0">
                <a:solidFill>
                  <a:schemeClr val="tx2"/>
                </a:solidFill>
                <a:latin typeface="Times New Roman" panose="02020603050405020304" pitchFamily="18" charset="0"/>
              </a:rPr>
              <a:t>Agenda of the teleconference</a:t>
            </a:r>
            <a:endParaRPr lang="en-US" altLang="en-US" sz="3200" b="1" dirty="0">
              <a:solidFill>
                <a:schemeClr val="tx2"/>
              </a:solidFill>
              <a:latin typeface="Times New Roman" panose="02020603050405020304" pitchFamily="18" charset="0"/>
            </a:endParaRPr>
          </a:p>
        </p:txBody>
      </p:sp>
      <p:sp>
        <p:nvSpPr>
          <p:cNvPr id="13317" name="Rectangle 3"/>
          <p:cNvSpPr txBox="1">
            <a:spLocks noChangeArrowheads="1"/>
          </p:cNvSpPr>
          <p:nvPr/>
        </p:nvSpPr>
        <p:spPr bwMode="auto">
          <a:xfrm>
            <a:off x="1654810" y="1597025"/>
            <a:ext cx="9410065" cy="471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ormAutofit lnSpcReduction="20000"/>
          </a:bodyPr>
          <a:lstStyle>
            <a:lvl1pPr marL="342900" indent="-342900">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Call </a:t>
            </a: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meeting to order and remind the group to record attendane on imat.ieee.org</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IEEE-SA IPR policies </a:t>
            </a: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and meeting rules</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Approval of a</a:t>
            </a: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genda</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Present</a:t>
            </a: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ations and discussion</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457200" marR="0" lvl="1" indent="0" algn="just" defTabSz="914400" rtl="0" eaLnBrk="0" fontAlgn="base" latinLnBrk="0" hangingPunct="0">
              <a:lnSpc>
                <a:spcPct val="100000"/>
              </a:lnSpc>
              <a:spcBef>
                <a:spcPct val="20000"/>
              </a:spcBef>
              <a:spcAft>
                <a:spcPct val="0"/>
              </a:spcAft>
              <a:buClrTx/>
              <a:buSzTx/>
              <a:buFontTx/>
              <a:buNone/>
              <a:defRPr/>
            </a:pP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 Straw poll for 11-20/0744r1, resolution-clause-6-cids-43-66-67-68-69-70-71, Joseph Levy (InterDigital)</a:t>
            </a:r>
            <a:endPar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457200" marR="0" lvl="1" indent="0" algn="just" defTabSz="914400" rtl="0" eaLnBrk="0" fontAlgn="base" latinLnBrk="0" hangingPunct="0">
              <a:lnSpc>
                <a:spcPct val="100000"/>
              </a:lnSpc>
              <a:spcBef>
                <a:spcPct val="20000"/>
              </a:spcBef>
              <a:spcAft>
                <a:spcPct val="0"/>
              </a:spcAft>
              <a:buClrTx/>
              <a:buSzTx/>
              <a:buFontTx/>
              <a:buNone/>
              <a:defRPr/>
            </a:pPr>
            <a:r>
              <a:rPr lang="en-US" altLang="en-GB" b="1" noProof="0" dirty="0">
                <a:ln>
                  <a:noFill/>
                </a:ln>
                <a:effectLst/>
                <a:uLnTx/>
                <a:uFillTx/>
                <a:sym typeface="+mn-ea"/>
              </a:rPr>
              <a:t>- 11-19/1982, Resolution for CIDs related to MAC SAP discussion (Michael)</a:t>
            </a:r>
            <a:endParaRPr lang="en-US" altLang="en-GB" b="1" noProof="0" dirty="0">
              <a:ln>
                <a:noFill/>
              </a:ln>
              <a:effectLst/>
              <a:uLnTx/>
              <a:uFillTx/>
              <a:sym typeface="+mn-ea"/>
            </a:endParaRPr>
          </a:p>
          <a:p>
            <a:pPr marL="457200" marR="0" lvl="1" indent="0" algn="just" defTabSz="914400" rtl="0" eaLnBrk="0" fontAlgn="base" latinLnBrk="0" hangingPunct="0">
              <a:lnSpc>
                <a:spcPct val="100000"/>
              </a:lnSpc>
              <a:spcBef>
                <a:spcPct val="20000"/>
              </a:spcBef>
              <a:spcAft>
                <a:spcPct val="0"/>
              </a:spcAft>
              <a:buClrTx/>
              <a:buSzTx/>
              <a:buFontTx/>
              <a:buNone/>
              <a:defRPr/>
            </a:pPr>
            <a:r>
              <a:rPr lang="en-US" altLang="en-GB" b="1" noProof="0" dirty="0">
                <a:ln>
                  <a:noFill/>
                </a:ln>
                <a:effectLst/>
                <a:uLnTx/>
                <a:uFillTx/>
                <a:sym typeface="+mn-ea"/>
              </a:rPr>
              <a:t>- 11-20/0731, Comment Resolution D0.3 CID0099, James Lepp (BlackBerry)</a:t>
            </a:r>
            <a:endParaRPr lang="en-US" altLang="en-GB" b="1" noProof="0" dirty="0">
              <a:ln>
                <a:noFill/>
              </a:ln>
              <a:effectLst/>
              <a:uLnTx/>
              <a:uFillTx/>
              <a:sym typeface="+mn-ea"/>
            </a:endParaRPr>
          </a:p>
          <a:p>
            <a:pPr marL="457200" marR="0" lvl="1" indent="0" algn="just" defTabSz="914400" rtl="0" eaLnBrk="0" fontAlgn="base" latinLnBrk="0" hangingPunct="0">
              <a:lnSpc>
                <a:spcPct val="100000"/>
              </a:lnSpc>
              <a:spcBef>
                <a:spcPct val="20000"/>
              </a:spcBef>
              <a:spcAft>
                <a:spcPct val="0"/>
              </a:spcAft>
              <a:buClrTx/>
              <a:buSzTx/>
              <a:buFontTx/>
              <a:buNone/>
              <a:defRPr/>
            </a:pP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- 11-20/0786, cr-d0-3-phy-service-interface-part-1, Bo Sun (ZTE)</a:t>
            </a:r>
            <a:endPar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Next t</a:t>
            </a: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eleconference </a:t>
            </a: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on May 26, 10:00am - 11:59am, ET</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Any other business</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Adjourn</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Straw Poll 1</a:t>
            </a:r>
            <a:endParaRPr lang="en-US" altLang="zh-CN"/>
          </a:p>
        </p:txBody>
      </p:sp>
      <p:sp>
        <p:nvSpPr>
          <p:cNvPr id="3" name="文本占位符 2"/>
          <p:cNvSpPr>
            <a:spLocks noGrp="1"/>
          </p:cNvSpPr>
          <p:nvPr>
            <p:ph type="body" idx="1"/>
          </p:nvPr>
        </p:nvSpPr>
        <p:spPr/>
        <p:txBody>
          <a:bodyPr/>
          <a:p>
            <a:r>
              <a:rPr lang="en-US" altLang="zh-CN"/>
              <a:t>Do you agree on the comment resolutions (highlighted in green) to following CIDs and the proposed spec text modification to IEEE P802.11bd D0.3 as in 11-20/0744r1</a:t>
            </a:r>
            <a:endParaRPr lang="en-US" altLang="zh-CN"/>
          </a:p>
          <a:p>
            <a:r>
              <a:rPr lang="en-US" altLang="zh-CN"/>
              <a:t>    - CID 66, 67, 68 and 69</a:t>
            </a:r>
            <a:endParaRPr lang="en-US" altLang="zh-CN"/>
          </a:p>
          <a:p>
            <a:endParaRPr lang="en-US" altLang="zh-CN"/>
          </a:p>
          <a:p>
            <a:r>
              <a:rPr lang="en-US" altLang="zh-CN"/>
              <a:t>Result: Y13/N0/A2</a:t>
            </a:r>
            <a:endParaRPr lang="en-US" altLang="zh-CN"/>
          </a:p>
        </p:txBody>
      </p:sp>
      <p:sp>
        <p:nvSpPr>
          <p:cNvPr id="4" name="日期占位符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Mar 2020</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1" name="Title 1"/>
          <p:cNvSpPr>
            <a:spLocks noGrp="1"/>
          </p:cNvSpPr>
          <p:nvPr>
            <p:ph type="title"/>
          </p:nvPr>
        </p:nvSpPr>
        <p:spPr>
          <a:xfrm>
            <a:off x="1757045" y="685800"/>
            <a:ext cx="8573135" cy="1525905"/>
          </a:xfrm>
        </p:spPr>
        <p:txBody>
          <a:bodyPr vert="horz" wrap="square" lIns="92160" tIns="46080" rIns="92160" bIns="46080" anchor="ctr" anchorCtr="0"/>
          <a:p>
            <a:pPr eaLnBrk="1" hangingPunct="1"/>
            <a:r>
              <a:rPr lang="en-US" altLang="en-US" sz="3200" dirty="0">
                <a:solidFill>
                  <a:srgbClr val="0000FF"/>
                </a:solidFill>
                <a:latin typeface="Arial Black" panose="020B0A04020102020204" pitchFamily="34" charset="0"/>
              </a:rPr>
              <a:t>IEEE 802.11 TGbd </a:t>
            </a:r>
            <a:r>
              <a:rPr lang="en-US" sz="3200" dirty="0">
                <a:solidFill>
                  <a:srgbClr val="0000FF"/>
                </a:solidFill>
                <a:latin typeface="Arial Black" panose="020B0A04020102020204" pitchFamily="34" charset="0"/>
              </a:rPr>
              <a:t>Teleconference</a:t>
            </a:r>
            <a:endParaRPr lang="en-US" sz="3200" dirty="0"/>
          </a:p>
        </p:txBody>
      </p:sp>
      <p:sp>
        <p:nvSpPr>
          <p:cNvPr id="15362" name="日期占位符 4"/>
          <p:cNvSpPr>
            <a:spLocks noGrp="1"/>
          </p:cNvSpPr>
          <p:nvPr>
            <p:ph type="dt" idx="10"/>
          </p:nvPr>
        </p:nvSpPr>
        <p:spPr>
          <a:xfrm>
            <a:off x="928688" y="333375"/>
            <a:ext cx="2500312" cy="273050"/>
          </a:xfr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a:solidFill>
                  <a:srgbClr val="000000"/>
                </a:solidFill>
                <a:latin typeface="Times New Roman" panose="02020603050405020304" pitchFamily="18" charset="0"/>
                <a:ea typeface="Arial Unicode MS" pitchFamily="34" charset="-122"/>
              </a:rPr>
              <a:t>May 2020</a:t>
            </a:r>
            <a:endParaRPr lang="en-US" altLang="zh-CN" sz="1800" b="1" dirty="0">
              <a:solidFill>
                <a:srgbClr val="000000"/>
              </a:solidFill>
              <a:latin typeface="Times New Roman" panose="02020603050405020304" pitchFamily="18" charset="0"/>
              <a:ea typeface="Arial Unicode MS" pitchFamily="34" charset="-122"/>
            </a:endParaRPr>
          </a:p>
        </p:txBody>
      </p:sp>
      <p:sp>
        <p:nvSpPr>
          <p:cNvPr id="15363" name="页脚占位符 3"/>
          <p:cNvSpPr>
            <a:spLocks noGrp="1"/>
          </p:cNvSpPr>
          <p:nvPr>
            <p:ph type="ftr" idx="11"/>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15364" name="灯片编号占位符 4"/>
          <p:cNvSpPr>
            <a:spLocks noGrp="1"/>
          </p:cNvSpPr>
          <p:nvPr>
            <p:ph type="sldNum" idx="12"/>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
        <p:nvSpPr>
          <p:cNvPr id="7" name="Content Placeholder 2"/>
          <p:cNvSpPr txBox="1"/>
          <p:nvPr/>
        </p:nvSpPr>
        <p:spPr>
          <a:xfrm>
            <a:off x="1219200" y="2133600"/>
            <a:ext cx="9829800" cy="4124960"/>
          </a:xfrm>
          <a:prstGeom prst="rect">
            <a:avLst/>
          </a:prstGeom>
        </p:spPr>
        <p:txBody>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342900" marR="0" lvl="0" indent="-342900" algn="ctr" defTabSz="914400" rtl="0" eaLnBrk="0" fontAlgn="base" latinLnBrk="0" hangingPunct="0">
              <a:lnSpc>
                <a:spcPct val="90000"/>
              </a:lnSpc>
              <a:spcBef>
                <a:spcPct val="20000"/>
              </a:spcBef>
              <a:spcAft>
                <a:spcPct val="0"/>
              </a:spcAft>
              <a:buClrTx/>
              <a:buSzTx/>
              <a:buFontTx/>
              <a:buNone/>
              <a:defRPr/>
            </a:pP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ctr" defTabSz="914400" rtl="0" eaLnBrk="0" fontAlgn="base" latinLnBrk="0" hangingPunct="0">
              <a:lnSpc>
                <a:spcPct val="90000"/>
              </a:lnSpc>
              <a:spcBef>
                <a:spcPct val="20000"/>
              </a:spcBef>
              <a:spcAft>
                <a:spcPct val="0"/>
              </a:spcAft>
              <a:buClrTx/>
              <a:buSzTx/>
              <a:buFontTx/>
              <a:buNone/>
              <a:defRPr/>
            </a:pPr>
            <a:r>
              <a:rPr kumimoji="0" lang="en-US" altLang="en-US" sz="36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May 26, 2020</a:t>
            </a:r>
            <a:endParaRPr kumimoji="0" lang="en-US" altLang="en-US" sz="36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ctr" defTabSz="914400" rtl="0" eaLnBrk="0" fontAlgn="base" latinLnBrk="0" hangingPunct="0">
              <a:lnSpc>
                <a:spcPct val="90000"/>
              </a:lnSpc>
              <a:spcBef>
                <a:spcPct val="20000"/>
              </a:spcBef>
              <a:spcAft>
                <a:spcPct val="0"/>
              </a:spcAft>
              <a:buClrTx/>
              <a:buSzTx/>
              <a:buFontTx/>
              <a:buNone/>
              <a:defRPr/>
            </a:pPr>
            <a:endParaRPr kumimoji="0" lang="en-US" altLang="en-US" sz="36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ctr" defTabSz="914400" rtl="0" eaLnBrk="0" fontAlgn="base" latinLnBrk="0" hangingPunct="0">
              <a:lnSpc>
                <a:spcPct val="90000"/>
              </a:lnSpc>
              <a:spcBef>
                <a:spcPct val="20000"/>
              </a:spcBef>
              <a:spcAft>
                <a:spcPct val="0"/>
              </a:spcAft>
              <a:buClrTx/>
              <a:buSzTx/>
              <a:buFontTx/>
              <a:buNone/>
              <a:defRPr/>
            </a:pP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Chair:	Bo Sun (ZTE)</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Vice Chair: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Hongyuan</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Zhang (NXP), </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Joseph Levy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InterDigital</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Secretary: 	James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Lepp</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(BlackBerry)</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Tech Editor: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Bahar</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Sadeghi</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(Intel)</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Teleconference Bridge Information</a:t>
            </a:r>
            <a:endParaRPr lang="en-US" altLang="zh-CN"/>
          </a:p>
        </p:txBody>
      </p:sp>
      <p:sp>
        <p:nvSpPr>
          <p:cNvPr id="3" name="文本占位符 2"/>
          <p:cNvSpPr>
            <a:spLocks noGrp="1"/>
          </p:cNvSpPr>
          <p:nvPr>
            <p:ph type="body" idx="1"/>
          </p:nvPr>
        </p:nvSpPr>
        <p:spPr>
          <a:xfrm>
            <a:off x="914400" y="1751330"/>
            <a:ext cx="10361930" cy="4467225"/>
          </a:xfrm>
        </p:spPr>
        <p:txBody>
          <a:bodyPr/>
          <a:p>
            <a:r>
              <a:rPr sz="2400"/>
              <a:t>Join Webex Meeting</a:t>
            </a:r>
            <a:r>
              <a:rPr lang="en-US" sz="2400"/>
              <a:t>: </a:t>
            </a:r>
            <a:r>
              <a:rPr sz="2400">
                <a:hlinkClick r:id="rId1" action="ppaction://hlinkfile"/>
              </a:rPr>
              <a:t>Join Meeting</a:t>
            </a:r>
            <a:endParaRPr sz="2400"/>
          </a:p>
          <a:p>
            <a:endParaRPr sz="2400"/>
          </a:p>
          <a:p>
            <a:r>
              <a:rPr sz="2400"/>
              <a:t>Meeting number: 799 673 587</a:t>
            </a:r>
            <a:endParaRPr sz="2400"/>
          </a:p>
          <a:p>
            <a:r>
              <a:rPr sz="2400"/>
              <a:t>Meeting password: wireless</a:t>
            </a:r>
            <a:endParaRPr sz="2400"/>
          </a:p>
          <a:p>
            <a:endParaRPr sz="2400"/>
          </a:p>
          <a:p>
            <a:r>
              <a:rPr sz="2400"/>
              <a:t>Join by phone:</a:t>
            </a:r>
            <a:endParaRPr sz="2400"/>
          </a:p>
          <a:p>
            <a:r>
              <a:rPr sz="2400"/>
              <a:t>   +1-510-338-9438 USA Toll</a:t>
            </a:r>
            <a:endParaRPr sz="2400"/>
          </a:p>
          <a:p>
            <a:r>
              <a:rPr sz="2400"/>
              <a:t>   +44-20-3198-8144 UK Toll</a:t>
            </a:r>
            <a:endParaRPr sz="2400"/>
          </a:p>
          <a:p>
            <a:r>
              <a:rPr sz="2400"/>
              <a:t>Access code: 799 673 587</a:t>
            </a:r>
            <a:endParaRPr sz="2400"/>
          </a:p>
        </p:txBody>
      </p:sp>
      <p:sp>
        <p:nvSpPr>
          <p:cNvPr id="4" name="日期占位符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May 2020</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22530" name="页脚占位符 2"/>
          <p:cNvSpPr>
            <a:spLocks noGrp="1"/>
          </p:cNvSpPr>
          <p:nvPr>
            <p:ph type="ftr" sz="quarte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22531" name="灯片编号占位符 3"/>
          <p:cNvSpPr>
            <a:spLocks noGrp="1"/>
          </p:cNvSpPr>
          <p:nvPr>
            <p:ph type="sldNum" sz="quarter"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3553" name="日期占位符 4"/>
          <p:cNvSpPr>
            <a:spLocks noGrp="1"/>
          </p:cNvSpPr>
          <p:nvPr>
            <p:ph type="dt" sz="half" idx="2"/>
          </p:nvPr>
        </p:nvSpPr>
        <p:spPr>
          <a:xfrm>
            <a:off x="928688" y="333375"/>
            <a:ext cx="2500312" cy="273050"/>
          </a:xfr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a:solidFill>
                  <a:srgbClr val="000000"/>
                </a:solidFill>
                <a:latin typeface="Times New Roman" panose="02020603050405020304" pitchFamily="18" charset="0"/>
                <a:ea typeface="Arial Unicode MS" pitchFamily="34" charset="-122"/>
              </a:rPr>
              <a:t>May 2020</a:t>
            </a:r>
            <a:endParaRPr lang="en-US" altLang="zh-CN" sz="1800" b="1" dirty="0">
              <a:solidFill>
                <a:srgbClr val="000000"/>
              </a:solidFill>
              <a:latin typeface="Times New Roman" panose="02020603050405020304" pitchFamily="18" charset="0"/>
              <a:ea typeface="Arial Unicode MS" pitchFamily="34" charset="-122"/>
            </a:endParaRPr>
          </a:p>
        </p:txBody>
      </p:sp>
      <p:sp>
        <p:nvSpPr>
          <p:cNvPr id="23554" name="页脚占位符 2"/>
          <p:cNvSpPr>
            <a:spLocks noGrp="1"/>
          </p:cNvSpPr>
          <p:nvPr>
            <p:ph type="ftr" sz="quarte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23555" name="灯片编号占位符 3"/>
          <p:cNvSpPr>
            <a:spLocks noGrp="1"/>
          </p:cNvSpPr>
          <p:nvPr>
            <p:ph type="sldNum" sz="quarter"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
        <p:nvSpPr>
          <p:cNvPr id="23556" name="Rectangle 2"/>
          <p:cNvSpPr txBox="1"/>
          <p:nvPr/>
        </p:nvSpPr>
        <p:spPr>
          <a:xfrm>
            <a:off x="2209800" y="606425"/>
            <a:ext cx="7772400" cy="990600"/>
          </a:xfrm>
          <a:prstGeom prst="rect">
            <a:avLst/>
          </a:prstGeom>
          <a:noFill/>
          <a:ln w="9525">
            <a:noFill/>
          </a:ln>
        </p:spPr>
        <p:txBody>
          <a:bodyPr anchor="ctr" anchorCtr="0"/>
          <a:p>
            <a:pPr algn="ctr" eaLnBrk="0" hangingPunct="0"/>
            <a:r>
              <a:rPr lang="en-US" altLang="en-US" sz="3200" b="1" dirty="0">
                <a:solidFill>
                  <a:schemeClr val="tx2"/>
                </a:solidFill>
                <a:latin typeface="Times New Roman" panose="02020603050405020304" pitchFamily="18" charset="0"/>
              </a:rPr>
              <a:t>Agenda of the teleconference</a:t>
            </a:r>
            <a:endParaRPr lang="en-US" altLang="en-US" sz="3200" b="1" dirty="0">
              <a:solidFill>
                <a:schemeClr val="tx2"/>
              </a:solidFill>
              <a:latin typeface="Times New Roman" panose="02020603050405020304" pitchFamily="18" charset="0"/>
            </a:endParaRPr>
          </a:p>
        </p:txBody>
      </p:sp>
      <p:sp>
        <p:nvSpPr>
          <p:cNvPr id="13317" name="Rectangle 3"/>
          <p:cNvSpPr txBox="1">
            <a:spLocks noChangeArrowheads="1"/>
          </p:cNvSpPr>
          <p:nvPr/>
        </p:nvSpPr>
        <p:spPr bwMode="auto">
          <a:xfrm>
            <a:off x="1654810" y="1597025"/>
            <a:ext cx="9410065" cy="471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ormAutofit lnSpcReduction="20000"/>
          </a:bodyPr>
          <a:lstStyle>
            <a:lvl1pPr marL="342900" indent="-342900">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Call </a:t>
            </a: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meeting to order and remind the group to record attendane on imat.ieee.org</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IEEE-SA IPR policies </a:t>
            </a: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and meeting rules</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Approval of a</a:t>
            </a: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genda</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Present</a:t>
            </a: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ations and discussion</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457200" marR="0" lvl="1" indent="0" algn="just" defTabSz="914400" rtl="0" eaLnBrk="0" fontAlgn="base" latinLnBrk="0" hangingPunct="0">
              <a:lnSpc>
                <a:spcPct val="100000"/>
              </a:lnSpc>
              <a:spcBef>
                <a:spcPct val="20000"/>
              </a:spcBef>
              <a:spcAft>
                <a:spcPct val="0"/>
              </a:spcAft>
              <a:buClrTx/>
              <a:buSzTx/>
              <a:buFontTx/>
              <a:buNone/>
              <a:defRPr/>
            </a:pP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- 11-20/0786, cr-d0-3-phy-service-interface-part-1, Bo Sun (ZTE)</a:t>
            </a:r>
            <a:endPar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Next t</a:t>
            </a: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eleconference </a:t>
            </a: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on May 29, 10:00am - 11:59am, ET</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Any other business</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Adjourn</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1" name="Title 1"/>
          <p:cNvSpPr>
            <a:spLocks noGrp="1"/>
          </p:cNvSpPr>
          <p:nvPr>
            <p:ph type="title"/>
          </p:nvPr>
        </p:nvSpPr>
        <p:spPr>
          <a:xfrm>
            <a:off x="1757045" y="685800"/>
            <a:ext cx="8573135" cy="1525905"/>
          </a:xfrm>
        </p:spPr>
        <p:txBody>
          <a:bodyPr vert="horz" wrap="square" lIns="92160" tIns="46080" rIns="92160" bIns="46080" anchor="ctr" anchorCtr="0"/>
          <a:p>
            <a:pPr eaLnBrk="1" hangingPunct="1"/>
            <a:r>
              <a:rPr lang="en-US" altLang="en-US" sz="3200" dirty="0">
                <a:solidFill>
                  <a:srgbClr val="0000FF"/>
                </a:solidFill>
                <a:latin typeface="Arial Black" panose="020B0A04020102020204" pitchFamily="34" charset="0"/>
              </a:rPr>
              <a:t>IEEE 802.11 TGbd </a:t>
            </a:r>
            <a:r>
              <a:rPr lang="en-US" sz="3200" dirty="0">
                <a:solidFill>
                  <a:srgbClr val="0000FF"/>
                </a:solidFill>
                <a:latin typeface="Arial Black" panose="020B0A04020102020204" pitchFamily="34" charset="0"/>
              </a:rPr>
              <a:t>Teleconference</a:t>
            </a:r>
            <a:endParaRPr lang="en-US" sz="3200" dirty="0"/>
          </a:p>
        </p:txBody>
      </p:sp>
      <p:sp>
        <p:nvSpPr>
          <p:cNvPr id="15362" name="日期占位符 4"/>
          <p:cNvSpPr>
            <a:spLocks noGrp="1"/>
          </p:cNvSpPr>
          <p:nvPr>
            <p:ph type="dt" idx="10"/>
          </p:nvPr>
        </p:nvSpPr>
        <p:spPr>
          <a:xfrm>
            <a:off x="928688" y="333375"/>
            <a:ext cx="2500312" cy="273050"/>
          </a:xfr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a:solidFill>
                  <a:srgbClr val="000000"/>
                </a:solidFill>
                <a:latin typeface="Times New Roman" panose="02020603050405020304" pitchFamily="18" charset="0"/>
                <a:ea typeface="Arial Unicode MS" pitchFamily="34" charset="-122"/>
              </a:rPr>
              <a:t>May 2020</a:t>
            </a:r>
            <a:endParaRPr lang="en-US" altLang="zh-CN" sz="1800" b="1" dirty="0">
              <a:solidFill>
                <a:srgbClr val="000000"/>
              </a:solidFill>
              <a:latin typeface="Times New Roman" panose="02020603050405020304" pitchFamily="18" charset="0"/>
              <a:ea typeface="Arial Unicode MS" pitchFamily="34" charset="-122"/>
            </a:endParaRPr>
          </a:p>
        </p:txBody>
      </p:sp>
      <p:sp>
        <p:nvSpPr>
          <p:cNvPr id="15363" name="页脚占位符 3"/>
          <p:cNvSpPr>
            <a:spLocks noGrp="1"/>
          </p:cNvSpPr>
          <p:nvPr>
            <p:ph type="ftr" idx="11"/>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15364" name="灯片编号占位符 4"/>
          <p:cNvSpPr>
            <a:spLocks noGrp="1"/>
          </p:cNvSpPr>
          <p:nvPr>
            <p:ph type="sldNum" idx="12"/>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
        <p:nvSpPr>
          <p:cNvPr id="7" name="Content Placeholder 2"/>
          <p:cNvSpPr txBox="1"/>
          <p:nvPr/>
        </p:nvSpPr>
        <p:spPr>
          <a:xfrm>
            <a:off x="1219200" y="2133600"/>
            <a:ext cx="9829800" cy="4124960"/>
          </a:xfrm>
          <a:prstGeom prst="rect">
            <a:avLst/>
          </a:prstGeom>
        </p:spPr>
        <p:txBody>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342900" marR="0" lvl="0" indent="-342900" algn="ctr" defTabSz="914400" rtl="0" eaLnBrk="0" fontAlgn="base" latinLnBrk="0" hangingPunct="0">
              <a:lnSpc>
                <a:spcPct val="90000"/>
              </a:lnSpc>
              <a:spcBef>
                <a:spcPct val="20000"/>
              </a:spcBef>
              <a:spcAft>
                <a:spcPct val="0"/>
              </a:spcAft>
              <a:buClrTx/>
              <a:buSzTx/>
              <a:buFontTx/>
              <a:buNone/>
              <a:defRPr/>
            </a:pP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ctr" defTabSz="914400" rtl="0" eaLnBrk="0" fontAlgn="base" latinLnBrk="0" hangingPunct="0">
              <a:lnSpc>
                <a:spcPct val="90000"/>
              </a:lnSpc>
              <a:spcBef>
                <a:spcPct val="20000"/>
              </a:spcBef>
              <a:spcAft>
                <a:spcPct val="0"/>
              </a:spcAft>
              <a:buClrTx/>
              <a:buSzTx/>
              <a:buFontTx/>
              <a:buNone/>
              <a:defRPr/>
            </a:pPr>
            <a:r>
              <a:rPr kumimoji="0" lang="en-US" altLang="en-US" sz="36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Jun 9, 2020</a:t>
            </a:r>
            <a:endParaRPr kumimoji="0" lang="en-US" altLang="en-US" sz="36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ctr" defTabSz="914400" rtl="0" eaLnBrk="0" fontAlgn="base" latinLnBrk="0" hangingPunct="0">
              <a:lnSpc>
                <a:spcPct val="90000"/>
              </a:lnSpc>
              <a:spcBef>
                <a:spcPct val="20000"/>
              </a:spcBef>
              <a:spcAft>
                <a:spcPct val="0"/>
              </a:spcAft>
              <a:buClrTx/>
              <a:buSzTx/>
              <a:buFontTx/>
              <a:buNone/>
              <a:defRPr/>
            </a:pPr>
            <a:endParaRPr kumimoji="0" lang="en-US" altLang="en-US" sz="36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ctr" defTabSz="914400" rtl="0" eaLnBrk="0" fontAlgn="base" latinLnBrk="0" hangingPunct="0">
              <a:lnSpc>
                <a:spcPct val="90000"/>
              </a:lnSpc>
              <a:spcBef>
                <a:spcPct val="20000"/>
              </a:spcBef>
              <a:spcAft>
                <a:spcPct val="0"/>
              </a:spcAft>
              <a:buClrTx/>
              <a:buSzTx/>
              <a:buFontTx/>
              <a:buNone/>
              <a:defRPr/>
            </a:pP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Chair:	Bo Sun (ZTE)</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Vice Chair: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Hongyuan</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Zhang (NXP), </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Joseph Levy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InterDigital</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Secretary: 	James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Lepp</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(BlackBerry)</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Tech Editor: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Bahar</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Sadeghi</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(Intel)</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Teleconference Bridge Information</a:t>
            </a:r>
            <a:endParaRPr lang="en-US" altLang="zh-CN"/>
          </a:p>
        </p:txBody>
      </p:sp>
      <p:sp>
        <p:nvSpPr>
          <p:cNvPr id="3" name="文本占位符 2"/>
          <p:cNvSpPr>
            <a:spLocks noGrp="1"/>
          </p:cNvSpPr>
          <p:nvPr>
            <p:ph type="body" idx="1"/>
          </p:nvPr>
        </p:nvSpPr>
        <p:spPr>
          <a:xfrm>
            <a:off x="914400" y="1751330"/>
            <a:ext cx="10361930" cy="4467225"/>
          </a:xfrm>
        </p:spPr>
        <p:txBody>
          <a:bodyPr/>
          <a:p>
            <a:r>
              <a:rPr sz="2400"/>
              <a:t>Join Webex Meeting</a:t>
            </a:r>
            <a:r>
              <a:rPr lang="en-US" sz="2400"/>
              <a:t>: </a:t>
            </a:r>
            <a:r>
              <a:rPr sz="2400">
                <a:hlinkClick r:id="rId1" action="ppaction://hlinkfile"/>
              </a:rPr>
              <a:t>Join Meeting</a:t>
            </a:r>
            <a:endParaRPr sz="2400"/>
          </a:p>
          <a:p>
            <a:endParaRPr sz="2400"/>
          </a:p>
          <a:p>
            <a:r>
              <a:rPr sz="2400"/>
              <a:t>Meeting number: 793 371 836</a:t>
            </a:r>
            <a:endParaRPr sz="2400"/>
          </a:p>
          <a:p>
            <a:r>
              <a:rPr sz="2400"/>
              <a:t>Meeting password: wireless</a:t>
            </a:r>
            <a:endParaRPr sz="2400"/>
          </a:p>
          <a:p>
            <a:endParaRPr sz="2400"/>
          </a:p>
          <a:p>
            <a:r>
              <a:rPr sz="2400"/>
              <a:t>Join by phone:</a:t>
            </a:r>
            <a:endParaRPr sz="2400"/>
          </a:p>
          <a:p>
            <a:r>
              <a:rPr sz="2400"/>
              <a:t>   +1-510-338-9438 USA Toll</a:t>
            </a:r>
            <a:endParaRPr sz="2400"/>
          </a:p>
          <a:p>
            <a:r>
              <a:rPr sz="2400"/>
              <a:t>   +44-20-3198-8144 UK Toll</a:t>
            </a:r>
            <a:endParaRPr sz="2400"/>
          </a:p>
          <a:p>
            <a:r>
              <a:rPr sz="2400"/>
              <a:t>Access code: 793 371 836</a:t>
            </a:r>
            <a:endParaRPr sz="2400"/>
          </a:p>
        </p:txBody>
      </p:sp>
      <p:sp>
        <p:nvSpPr>
          <p:cNvPr id="4" name="日期占位符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May 2020</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22530" name="页脚占位符 2"/>
          <p:cNvSpPr>
            <a:spLocks noGrp="1"/>
          </p:cNvSpPr>
          <p:nvPr>
            <p:ph type="ftr" sz="quarte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22531" name="灯片编号占位符 3"/>
          <p:cNvSpPr>
            <a:spLocks noGrp="1"/>
          </p:cNvSpPr>
          <p:nvPr>
            <p:ph type="sldNum" sz="quarter"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3553" name="日期占位符 4"/>
          <p:cNvSpPr>
            <a:spLocks noGrp="1"/>
          </p:cNvSpPr>
          <p:nvPr>
            <p:ph type="dt" sz="half" idx="2"/>
          </p:nvPr>
        </p:nvSpPr>
        <p:spPr>
          <a:xfrm>
            <a:off x="928688" y="333375"/>
            <a:ext cx="2500312" cy="273050"/>
          </a:xfr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a:solidFill>
                  <a:srgbClr val="000000"/>
                </a:solidFill>
                <a:latin typeface="Times New Roman" panose="02020603050405020304" pitchFamily="18" charset="0"/>
                <a:ea typeface="Arial Unicode MS" pitchFamily="34" charset="-122"/>
              </a:rPr>
              <a:t>May 2020</a:t>
            </a:r>
            <a:endParaRPr lang="en-US" altLang="zh-CN" sz="1800" b="1" dirty="0">
              <a:solidFill>
                <a:srgbClr val="000000"/>
              </a:solidFill>
              <a:latin typeface="Times New Roman" panose="02020603050405020304" pitchFamily="18" charset="0"/>
              <a:ea typeface="Arial Unicode MS" pitchFamily="34" charset="-122"/>
            </a:endParaRPr>
          </a:p>
        </p:txBody>
      </p:sp>
      <p:sp>
        <p:nvSpPr>
          <p:cNvPr id="23554" name="页脚占位符 2"/>
          <p:cNvSpPr>
            <a:spLocks noGrp="1"/>
          </p:cNvSpPr>
          <p:nvPr>
            <p:ph type="ftr" sz="quarte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23555" name="灯片编号占位符 3"/>
          <p:cNvSpPr>
            <a:spLocks noGrp="1"/>
          </p:cNvSpPr>
          <p:nvPr>
            <p:ph type="sldNum" sz="quarter"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
        <p:nvSpPr>
          <p:cNvPr id="23556" name="Rectangle 2"/>
          <p:cNvSpPr txBox="1"/>
          <p:nvPr/>
        </p:nvSpPr>
        <p:spPr>
          <a:xfrm>
            <a:off x="2209800" y="606425"/>
            <a:ext cx="7772400" cy="990600"/>
          </a:xfrm>
          <a:prstGeom prst="rect">
            <a:avLst/>
          </a:prstGeom>
          <a:noFill/>
          <a:ln w="9525">
            <a:noFill/>
          </a:ln>
        </p:spPr>
        <p:txBody>
          <a:bodyPr anchor="ctr" anchorCtr="0"/>
          <a:p>
            <a:pPr algn="ctr" eaLnBrk="0" hangingPunct="0"/>
            <a:r>
              <a:rPr lang="en-US" altLang="en-US" sz="3200" b="1" dirty="0">
                <a:solidFill>
                  <a:schemeClr val="tx2"/>
                </a:solidFill>
                <a:latin typeface="Times New Roman" panose="02020603050405020304" pitchFamily="18" charset="0"/>
              </a:rPr>
              <a:t>Agenda of the teleconference</a:t>
            </a:r>
            <a:endParaRPr lang="en-US" altLang="en-US" sz="3200" b="1" dirty="0">
              <a:solidFill>
                <a:schemeClr val="tx2"/>
              </a:solidFill>
              <a:latin typeface="Times New Roman" panose="02020603050405020304" pitchFamily="18" charset="0"/>
            </a:endParaRPr>
          </a:p>
        </p:txBody>
      </p:sp>
      <p:sp>
        <p:nvSpPr>
          <p:cNvPr id="13317" name="Rectangle 3"/>
          <p:cNvSpPr txBox="1">
            <a:spLocks noChangeArrowheads="1"/>
          </p:cNvSpPr>
          <p:nvPr/>
        </p:nvSpPr>
        <p:spPr bwMode="auto">
          <a:xfrm>
            <a:off x="1654810" y="1597025"/>
            <a:ext cx="9410065" cy="471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ormAutofit fontScale="90000"/>
          </a:bodyPr>
          <a:lstStyle>
            <a:lvl1pPr marL="342900" indent="-342900">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Call </a:t>
            </a: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meeting to order and remind the group to record attendane on imat.ieee.org</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IEEE-SA IPR policies </a:t>
            </a: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and meeting rules</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Approval of a</a:t>
            </a: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genda</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Present</a:t>
            </a: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ations and discussion</a:t>
            </a:r>
            <a:endPar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800100" marR="0" lvl="1"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11-19/2045r4, tgbd editor's report, Bahar Sadeghi (Intel)</a:t>
            </a:r>
            <a:endPar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800100" marR="0" lvl="1"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Straw poll for 11-20/0786r4, </a:t>
            </a:r>
            <a:r>
              <a:rPr lang="en-US" altLang="en-GB" b="1" noProof="0" dirty="0">
                <a:ln>
                  <a:noFill/>
                </a:ln>
                <a:effectLst/>
                <a:uLnTx/>
                <a:uFillTx/>
                <a:sym typeface="+mn-ea"/>
              </a:rPr>
              <a:t>cr-d0-3-phy-service-interface-part-1, Bo Sun (ZTE)</a:t>
            </a:r>
            <a:endParaRPr lang="en-US" altLang="en-GB" b="1" noProof="0" dirty="0">
              <a:ln>
                <a:noFill/>
              </a:ln>
              <a:effectLst/>
              <a:uLnTx/>
              <a:uFillTx/>
              <a:sym typeface="+mn-ea"/>
            </a:endParaRPr>
          </a:p>
          <a:p>
            <a:pPr marL="800100" marR="0" lvl="1" indent="-342900" algn="just" defTabSz="914400" rtl="0" eaLnBrk="0" fontAlgn="base" latinLnBrk="0" hangingPunct="0">
              <a:lnSpc>
                <a:spcPct val="100000"/>
              </a:lnSpc>
              <a:spcBef>
                <a:spcPct val="20000"/>
              </a:spcBef>
              <a:spcAft>
                <a:spcPct val="0"/>
              </a:spcAft>
              <a:buClrTx/>
              <a:buSzTx/>
              <a:buFontTx/>
              <a:buChar char="•"/>
              <a:defRPr/>
            </a:pPr>
            <a:r>
              <a:rPr lang="en-US" altLang="en-GB" b="1" noProof="0" dirty="0">
                <a:ln>
                  <a:noFill/>
                </a:ln>
                <a:effectLst/>
                <a:uLnTx/>
                <a:uFillTx/>
                <a:sym typeface="+mn-ea"/>
              </a:rPr>
              <a:t>11-20/0728r0, Comment Resolution D0.3 sec 4, James Lepp (BlackBerry)</a:t>
            </a:r>
            <a:endParaRPr lang="en-US" altLang="en-GB" b="1" noProof="0" dirty="0">
              <a:ln>
                <a:noFill/>
              </a:ln>
              <a:effectLst/>
              <a:uLnTx/>
              <a:uFillTx/>
              <a:sym typeface="+mn-ea"/>
            </a:endParaRPr>
          </a:p>
          <a:p>
            <a:pPr marL="800100" marR="0" lvl="1" indent="-342900" algn="just" defTabSz="914400" rtl="0" eaLnBrk="0" fontAlgn="base" latinLnBrk="0" hangingPunct="0">
              <a:lnSpc>
                <a:spcPct val="100000"/>
              </a:lnSpc>
              <a:spcBef>
                <a:spcPct val="20000"/>
              </a:spcBef>
              <a:spcAft>
                <a:spcPct val="0"/>
              </a:spcAft>
              <a:buClrTx/>
              <a:buSzTx/>
              <a:buFontTx/>
              <a:buChar char="•"/>
              <a:defRPr/>
            </a:pPr>
            <a:r>
              <a:rPr lang="en-US" altLang="en-GB" b="1" noProof="0" dirty="0">
                <a:ln>
                  <a:noFill/>
                </a:ln>
                <a:effectLst/>
                <a:uLnTx/>
                <a:uFillTx/>
                <a:sym typeface="+mn-ea"/>
              </a:rPr>
              <a:t>11-20/0731r1, Comment Resolution D0.3 CID0099, James Lepp (BlackBerry)</a:t>
            </a:r>
            <a:endParaRPr lang="en-US" altLang="en-GB" b="1" noProof="0" dirty="0">
              <a:ln>
                <a:noFill/>
              </a:ln>
              <a:effectLst/>
              <a:uLnTx/>
              <a:uFillTx/>
              <a:sym typeface="+mn-ea"/>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lang="en-GB" altLang="en-US" noProof="0" dirty="0">
                <a:ln>
                  <a:noFill/>
                </a:ln>
                <a:effectLst/>
                <a:uLnTx/>
                <a:uFillTx/>
                <a:sym typeface="+mn-ea"/>
              </a:rPr>
              <a:t>Any other business</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lang="en-GB" altLang="en-US" noProof="0" dirty="0">
                <a:ln>
                  <a:noFill/>
                </a:ln>
                <a:effectLst/>
                <a:uLnTx/>
                <a:uFillTx/>
                <a:sym typeface="+mn-ea"/>
              </a:rPr>
              <a:t>Adjourn</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Next t</a:t>
            </a: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eleconference </a:t>
            </a: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on Jun 12, 10:00am - 11:59am, ET</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7409" name="日期占位符 4"/>
          <p:cNvSpPr>
            <a:spLocks noGrp="1"/>
          </p:cNvSpPr>
          <p:nvPr>
            <p:ph type="dt" sz="half" idx="2"/>
          </p:nvPr>
        </p:nvSpPr>
        <p:spPr>
          <a:xfrm>
            <a:off x="928688" y="333375"/>
            <a:ext cx="2500312" cy="273050"/>
          </a:xfr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a:solidFill>
                  <a:srgbClr val="000000"/>
                </a:solidFill>
                <a:latin typeface="Times New Roman" panose="02020603050405020304" pitchFamily="18" charset="0"/>
                <a:ea typeface="Arial Unicode MS" pitchFamily="34" charset="-122"/>
              </a:rPr>
              <a:t>May 2020</a:t>
            </a:r>
            <a:endParaRPr lang="en-US" altLang="zh-CN" sz="1800" b="1" dirty="0">
              <a:solidFill>
                <a:srgbClr val="000000"/>
              </a:solidFill>
              <a:latin typeface="Times New Roman" panose="02020603050405020304" pitchFamily="18" charset="0"/>
              <a:ea typeface="Arial Unicode MS" pitchFamily="34" charset="-122"/>
            </a:endParaRPr>
          </a:p>
        </p:txBody>
      </p:sp>
      <p:sp>
        <p:nvSpPr>
          <p:cNvPr id="17410" name="页脚占位符 2"/>
          <p:cNvSpPr>
            <a:spLocks noGrp="1"/>
          </p:cNvSpPr>
          <p:nvPr>
            <p:ph type="ftr" sz="quarte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17411" name="灯片编号占位符 3"/>
          <p:cNvSpPr>
            <a:spLocks noGrp="1"/>
          </p:cNvSpPr>
          <p:nvPr>
            <p:ph type="sldNum" sz="quarter"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altLang="en-US" sz="3200" b="1" i="0" u="none" strike="noStrike" kern="0" cap="none" spc="0" normalizeH="0" baseline="0" noProof="0">
                <a:ln>
                  <a:noFill/>
                </a:ln>
                <a:solidFill>
                  <a:schemeClr val="tx2"/>
                </a:solidFill>
                <a:effectLst/>
                <a:uLnTx/>
                <a:uFillTx/>
                <a:latin typeface="+mj-lt"/>
                <a:ea typeface="MS PGothic" panose="020B0600070205080204" pitchFamily="34" charset="-128"/>
                <a:cs typeface="MS PGothic" panose="020B0600070205080204" pitchFamily="34" charset="-128"/>
              </a:rPr>
              <a:t>Patent Policy and Other Guidelines</a:t>
            </a:r>
            <a:endParaRPr kumimoji="0" lang="zh-CN" altLang="en-US" sz="3200" b="1" i="0" u="none" strike="noStrike" kern="0" cap="none" spc="0" normalizeH="0" baseline="0" noProof="0" dirty="0">
              <a:ln>
                <a:noFill/>
              </a:ln>
              <a:solidFill>
                <a:schemeClr val="tx2"/>
              </a:solidFill>
              <a:effectLst/>
              <a:uLnTx/>
              <a:uFillTx/>
              <a:latin typeface="+mj-lt"/>
              <a:ea typeface="MS PGothic" panose="020B0600070205080204" pitchFamily="34" charset="-128"/>
              <a:cs typeface="MS PGothic" panose="020B0600070205080204" pitchFamily="34" charset="-128"/>
            </a:endParaRPr>
          </a:p>
        </p:txBody>
      </p:sp>
      <p:sp>
        <p:nvSpPr>
          <p:cNvPr id="6" name="内容占位符 2"/>
          <p:cNvSpPr txBox="1"/>
          <p:nvPr/>
        </p:nvSpPr>
        <p:spPr>
          <a:xfrm>
            <a:off x="1219200" y="1981200"/>
            <a:ext cx="9753600" cy="4114800"/>
          </a:xfrm>
          <a:prstGeom prst="rect">
            <a:avLst/>
          </a:prstGeom>
        </p:spPr>
        <p:txBody>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342900" marR="0" lvl="0" indent="-342900" algn="l" defTabSz="914400" rtl="0" eaLnBrk="0" fontAlgn="base" latinLnBrk="0" hangingPunct="0">
              <a:lnSpc>
                <a:spcPct val="100000"/>
              </a:lnSpc>
              <a:spcBef>
                <a:spcPct val="20000"/>
              </a:spcBef>
              <a:spcAft>
                <a:spcPct val="0"/>
              </a:spcAft>
              <a:buClrTx/>
              <a:buSzTx/>
              <a:buFontTx/>
              <a:buChar char="•"/>
              <a:defRPr/>
            </a:pPr>
            <a:r>
              <a:rPr kumimoji="0" lang="en-US" altLang="zh-CN"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Following 5 slides</a:t>
            </a:r>
            <a:endParaRPr kumimoji="0" lang="zh-CN" altLang="en-US"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100000"/>
              </a:lnSpc>
              <a:spcBef>
                <a:spcPct val="20000"/>
              </a:spcBef>
              <a:spcAft>
                <a:spcPct val="0"/>
              </a:spcAft>
              <a:buClrTx/>
              <a:buSzTx/>
              <a:buFontTx/>
              <a:buChar char="•"/>
              <a:defRPr/>
            </a:pPr>
            <a:endParaRPr kumimoji="0" lang="zh-CN" altLang="en-US"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Straw Poll 1</a:t>
            </a:r>
            <a:endParaRPr lang="en-US" altLang="zh-CN"/>
          </a:p>
        </p:txBody>
      </p:sp>
      <p:sp>
        <p:nvSpPr>
          <p:cNvPr id="3" name="文本占位符 2"/>
          <p:cNvSpPr>
            <a:spLocks noGrp="1"/>
          </p:cNvSpPr>
          <p:nvPr>
            <p:ph type="body" idx="1"/>
          </p:nvPr>
        </p:nvSpPr>
        <p:spPr/>
        <p:txBody>
          <a:bodyPr/>
          <a:p>
            <a:r>
              <a:rPr lang="en-US" altLang="zh-CN"/>
              <a:t>Do you agree on the comment resolutions to following CIDs and the proposed spec text modification to IEEE P802.11bd D0.3 as in 11-20/0786r5</a:t>
            </a:r>
            <a:endParaRPr lang="en-US" altLang="zh-CN"/>
          </a:p>
          <a:p>
            <a:r>
              <a:rPr lang="en-US" altLang="zh-CN"/>
              <a:t>    - CID 8, 10, 101, 102, 103, 104, 105, 124, 125, 126, 127, 129, 130, 187, 189, 190, 248, 250, 251, 252, 253, 255, 257, 258 </a:t>
            </a:r>
            <a:endParaRPr lang="en-US" altLang="zh-CN"/>
          </a:p>
          <a:p>
            <a:endParaRPr lang="en-US" altLang="zh-CN"/>
          </a:p>
          <a:p>
            <a:r>
              <a:rPr lang="en-US" altLang="zh-CN"/>
              <a:t>Result: 14Y/0N/4A</a:t>
            </a:r>
            <a:endParaRPr lang="en-US" altLang="zh-CN"/>
          </a:p>
        </p:txBody>
      </p:sp>
      <p:sp>
        <p:nvSpPr>
          <p:cNvPr id="4" name="日期占位符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Mar 2020</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Straw Poll 2</a:t>
            </a:r>
            <a:endParaRPr lang="en-US" altLang="zh-CN"/>
          </a:p>
        </p:txBody>
      </p:sp>
      <p:sp>
        <p:nvSpPr>
          <p:cNvPr id="3" name="文本占位符 2"/>
          <p:cNvSpPr>
            <a:spLocks noGrp="1"/>
          </p:cNvSpPr>
          <p:nvPr>
            <p:ph type="body" idx="1"/>
          </p:nvPr>
        </p:nvSpPr>
        <p:spPr/>
        <p:txBody>
          <a:bodyPr/>
          <a:p>
            <a:r>
              <a:rPr lang="en-US" altLang="zh-CN"/>
              <a:t>Do you agree on the comment resolution to CID 0099 and the proposed spec text modification to IEEE P802.11bd D0.3 as in 11-20/0731r2</a:t>
            </a:r>
            <a:endParaRPr lang="en-US" altLang="zh-CN"/>
          </a:p>
          <a:p>
            <a:endParaRPr lang="en-US" altLang="zh-CN"/>
          </a:p>
          <a:p>
            <a:endParaRPr lang="en-US" altLang="zh-CN"/>
          </a:p>
          <a:p>
            <a:r>
              <a:rPr lang="en-US" altLang="zh-CN"/>
              <a:t>Result: 13Y/0N/4A</a:t>
            </a:r>
            <a:endParaRPr lang="en-US" altLang="zh-CN"/>
          </a:p>
        </p:txBody>
      </p:sp>
      <p:sp>
        <p:nvSpPr>
          <p:cNvPr id="4" name="日期占位符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Mar 2020</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1" name="Title 1"/>
          <p:cNvSpPr>
            <a:spLocks noGrp="1"/>
          </p:cNvSpPr>
          <p:nvPr>
            <p:ph type="title"/>
          </p:nvPr>
        </p:nvSpPr>
        <p:spPr>
          <a:xfrm>
            <a:off x="1757045" y="685800"/>
            <a:ext cx="8573135" cy="1525905"/>
          </a:xfrm>
        </p:spPr>
        <p:txBody>
          <a:bodyPr vert="horz" wrap="square" lIns="92160" tIns="46080" rIns="92160" bIns="46080" anchor="ctr" anchorCtr="0"/>
          <a:p>
            <a:pPr eaLnBrk="1" hangingPunct="1"/>
            <a:r>
              <a:rPr lang="en-US" altLang="en-US" sz="3200" dirty="0">
                <a:solidFill>
                  <a:srgbClr val="0000FF"/>
                </a:solidFill>
                <a:latin typeface="Arial Black" panose="020B0A04020102020204" pitchFamily="34" charset="0"/>
              </a:rPr>
              <a:t>IEEE 802.11 TGbd </a:t>
            </a:r>
            <a:r>
              <a:rPr lang="en-US" sz="3200" dirty="0">
                <a:solidFill>
                  <a:srgbClr val="0000FF"/>
                </a:solidFill>
                <a:latin typeface="Arial Black" panose="020B0A04020102020204" pitchFamily="34" charset="0"/>
              </a:rPr>
              <a:t>Teleconference</a:t>
            </a:r>
            <a:endParaRPr lang="en-US" sz="3200" dirty="0"/>
          </a:p>
        </p:txBody>
      </p:sp>
      <p:sp>
        <p:nvSpPr>
          <p:cNvPr id="15362" name="日期占位符 4"/>
          <p:cNvSpPr>
            <a:spLocks noGrp="1"/>
          </p:cNvSpPr>
          <p:nvPr>
            <p:ph type="dt" idx="10"/>
          </p:nvPr>
        </p:nvSpPr>
        <p:spPr>
          <a:xfrm>
            <a:off x="928688" y="333375"/>
            <a:ext cx="2500312" cy="273050"/>
          </a:xfr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a:solidFill>
                  <a:srgbClr val="000000"/>
                </a:solidFill>
                <a:latin typeface="Times New Roman" panose="02020603050405020304" pitchFamily="18" charset="0"/>
                <a:ea typeface="Arial Unicode MS" pitchFamily="34" charset="-122"/>
              </a:rPr>
              <a:t>May 2020</a:t>
            </a:r>
            <a:endParaRPr lang="en-US" altLang="zh-CN" sz="1800" b="1" dirty="0">
              <a:solidFill>
                <a:srgbClr val="000000"/>
              </a:solidFill>
              <a:latin typeface="Times New Roman" panose="02020603050405020304" pitchFamily="18" charset="0"/>
              <a:ea typeface="Arial Unicode MS" pitchFamily="34" charset="-122"/>
            </a:endParaRPr>
          </a:p>
        </p:txBody>
      </p:sp>
      <p:sp>
        <p:nvSpPr>
          <p:cNvPr id="15363" name="页脚占位符 3"/>
          <p:cNvSpPr>
            <a:spLocks noGrp="1"/>
          </p:cNvSpPr>
          <p:nvPr>
            <p:ph type="ftr" idx="11"/>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15364" name="灯片编号占位符 4"/>
          <p:cNvSpPr>
            <a:spLocks noGrp="1"/>
          </p:cNvSpPr>
          <p:nvPr>
            <p:ph type="sldNum" idx="12"/>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
        <p:nvSpPr>
          <p:cNvPr id="7" name="Content Placeholder 2"/>
          <p:cNvSpPr txBox="1"/>
          <p:nvPr/>
        </p:nvSpPr>
        <p:spPr>
          <a:xfrm>
            <a:off x="1219200" y="2133600"/>
            <a:ext cx="9829800" cy="4124960"/>
          </a:xfrm>
          <a:prstGeom prst="rect">
            <a:avLst/>
          </a:prstGeom>
        </p:spPr>
        <p:txBody>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342900" marR="0" lvl="0" indent="-342900" algn="ctr" defTabSz="914400" rtl="0" eaLnBrk="0" fontAlgn="base" latinLnBrk="0" hangingPunct="0">
              <a:lnSpc>
                <a:spcPct val="90000"/>
              </a:lnSpc>
              <a:spcBef>
                <a:spcPct val="20000"/>
              </a:spcBef>
              <a:spcAft>
                <a:spcPct val="0"/>
              </a:spcAft>
              <a:buClrTx/>
              <a:buSzTx/>
              <a:buFontTx/>
              <a:buNone/>
              <a:defRPr/>
            </a:pP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ctr" defTabSz="914400" rtl="0" eaLnBrk="0" fontAlgn="base" latinLnBrk="0" hangingPunct="0">
              <a:lnSpc>
                <a:spcPct val="90000"/>
              </a:lnSpc>
              <a:spcBef>
                <a:spcPct val="20000"/>
              </a:spcBef>
              <a:spcAft>
                <a:spcPct val="0"/>
              </a:spcAft>
              <a:buClrTx/>
              <a:buSzTx/>
              <a:buFontTx/>
              <a:buNone/>
              <a:defRPr/>
            </a:pPr>
            <a:r>
              <a:rPr kumimoji="0" lang="en-US" altLang="en-US" sz="36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Jun 12, 2020</a:t>
            </a:r>
            <a:endParaRPr kumimoji="0" lang="en-US" altLang="en-US" sz="36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ctr" defTabSz="914400" rtl="0" eaLnBrk="0" fontAlgn="base" latinLnBrk="0" hangingPunct="0">
              <a:lnSpc>
                <a:spcPct val="90000"/>
              </a:lnSpc>
              <a:spcBef>
                <a:spcPct val="20000"/>
              </a:spcBef>
              <a:spcAft>
                <a:spcPct val="0"/>
              </a:spcAft>
              <a:buClrTx/>
              <a:buSzTx/>
              <a:buFontTx/>
              <a:buNone/>
              <a:defRPr/>
            </a:pPr>
            <a:endParaRPr kumimoji="0" lang="en-US" altLang="en-US" sz="36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ctr" defTabSz="914400" rtl="0" eaLnBrk="0" fontAlgn="base" latinLnBrk="0" hangingPunct="0">
              <a:lnSpc>
                <a:spcPct val="90000"/>
              </a:lnSpc>
              <a:spcBef>
                <a:spcPct val="20000"/>
              </a:spcBef>
              <a:spcAft>
                <a:spcPct val="0"/>
              </a:spcAft>
              <a:buClrTx/>
              <a:buSzTx/>
              <a:buFontTx/>
              <a:buNone/>
              <a:defRPr/>
            </a:pP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Chair:	Bo Sun (ZTE)</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Vice Chair: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Hongyuan</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Zhang (NXP), </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Joseph Levy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InterDigital</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Secretary: 	James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Lepp</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(BlackBerry)</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Tech Editor: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Bahar</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Sadeghi</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(Intel)</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Teleconference Bridge Information</a:t>
            </a:r>
            <a:endParaRPr lang="en-US" altLang="zh-CN"/>
          </a:p>
        </p:txBody>
      </p:sp>
      <p:sp>
        <p:nvSpPr>
          <p:cNvPr id="3" name="文本占位符 2"/>
          <p:cNvSpPr>
            <a:spLocks noGrp="1"/>
          </p:cNvSpPr>
          <p:nvPr>
            <p:ph type="body" idx="1"/>
          </p:nvPr>
        </p:nvSpPr>
        <p:spPr>
          <a:xfrm>
            <a:off x="914400" y="1751330"/>
            <a:ext cx="10361930" cy="4467225"/>
          </a:xfrm>
        </p:spPr>
        <p:txBody>
          <a:bodyPr>
            <a:normAutofit fontScale="70000"/>
          </a:bodyPr>
          <a:p>
            <a:r>
              <a:rPr sz="2400"/>
              <a:t>Join Webex Meeting</a:t>
            </a:r>
            <a:r>
              <a:rPr lang="en-US" sz="2400"/>
              <a:t>: </a:t>
            </a:r>
            <a:r>
              <a:rPr sz="2400">
                <a:hlinkClick r:id="rId1" action="ppaction://hlinkfile"/>
              </a:rPr>
              <a:t>Join Meeting</a:t>
            </a:r>
            <a:endParaRPr sz="2400"/>
          </a:p>
          <a:p>
            <a:endParaRPr sz="2400"/>
          </a:p>
          <a:p>
            <a:r>
              <a:rPr sz="2400"/>
              <a:t>Meeting number: 79</a:t>
            </a:r>
            <a:r>
              <a:rPr lang="en-US" sz="2400"/>
              <a:t>1</a:t>
            </a:r>
            <a:r>
              <a:rPr sz="2400"/>
              <a:t> </a:t>
            </a:r>
            <a:r>
              <a:rPr lang="en-US" sz="2400"/>
              <a:t>229</a:t>
            </a:r>
            <a:r>
              <a:rPr sz="2400"/>
              <a:t> </a:t>
            </a:r>
            <a:r>
              <a:rPr lang="en-US" sz="2400"/>
              <a:t>953</a:t>
            </a:r>
            <a:endParaRPr sz="2400"/>
          </a:p>
          <a:p>
            <a:r>
              <a:rPr sz="2400"/>
              <a:t>Meeting password: wireless</a:t>
            </a:r>
            <a:endParaRPr sz="2400"/>
          </a:p>
          <a:p>
            <a:endParaRPr sz="2400"/>
          </a:p>
          <a:p>
            <a:r>
              <a:rPr sz="2400"/>
              <a:t>Join by phone:</a:t>
            </a:r>
            <a:endParaRPr sz="2400"/>
          </a:p>
          <a:p>
            <a:r>
              <a:rPr sz="2400"/>
              <a:t>   +1-510-338-9438 USA Toll</a:t>
            </a:r>
            <a:endParaRPr sz="2400"/>
          </a:p>
          <a:p>
            <a:r>
              <a:rPr sz="2400"/>
              <a:t>   </a:t>
            </a:r>
            <a:r>
              <a:rPr sz="2400">
                <a:hlinkClick r:id="rId2" action="ppaction://hlinkfile"/>
              </a:rPr>
              <a:t>Global call-in numbers</a:t>
            </a:r>
            <a:endParaRPr sz="2400"/>
          </a:p>
          <a:p>
            <a:r>
              <a:rPr sz="2400"/>
              <a:t>Access code: </a:t>
            </a:r>
            <a:r>
              <a:rPr sz="2400">
                <a:sym typeface="+mn-ea"/>
              </a:rPr>
              <a:t>79</a:t>
            </a:r>
            <a:r>
              <a:rPr lang="en-US" sz="2400">
                <a:sym typeface="+mn-ea"/>
              </a:rPr>
              <a:t>1</a:t>
            </a:r>
            <a:r>
              <a:rPr sz="2400">
                <a:sym typeface="+mn-ea"/>
              </a:rPr>
              <a:t> </a:t>
            </a:r>
            <a:r>
              <a:rPr lang="en-US" sz="2400">
                <a:sym typeface="+mn-ea"/>
              </a:rPr>
              <a:t>229</a:t>
            </a:r>
            <a:r>
              <a:rPr sz="2400">
                <a:sym typeface="+mn-ea"/>
              </a:rPr>
              <a:t> </a:t>
            </a:r>
            <a:r>
              <a:rPr lang="en-US" sz="2400">
                <a:sym typeface="+mn-ea"/>
              </a:rPr>
              <a:t>953</a:t>
            </a:r>
            <a:endParaRPr lang="en-US" sz="2400">
              <a:sym typeface="+mn-ea"/>
            </a:endParaRPr>
          </a:p>
          <a:p>
            <a:endParaRPr sz="2400"/>
          </a:p>
          <a:p>
            <a:r>
              <a:rPr lang="en-US" sz="2400"/>
              <a:t>Join from a video system or application: dial 791229953@ieee802.my.webex.com, or 173.243.2.68</a:t>
            </a:r>
            <a:endParaRPr lang="en-US" sz="2400"/>
          </a:p>
          <a:p>
            <a:endParaRPr lang="en-US" sz="2400"/>
          </a:p>
          <a:p>
            <a:r>
              <a:rPr lang="en-US" sz="2400"/>
              <a:t>Join using Microsoft Lync or Microsoft Skype for Business: dial 791229953.ieee802.my@lync.webex.com</a:t>
            </a:r>
            <a:endParaRPr lang="en-US" sz="2400"/>
          </a:p>
          <a:p>
            <a:endParaRPr lang="en-US" sz="2400"/>
          </a:p>
        </p:txBody>
      </p:sp>
      <p:sp>
        <p:nvSpPr>
          <p:cNvPr id="4" name="日期占位符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May 2020</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22530" name="页脚占位符 2"/>
          <p:cNvSpPr>
            <a:spLocks noGrp="1"/>
          </p:cNvSpPr>
          <p:nvPr>
            <p:ph type="ftr" sz="quarte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22531" name="灯片编号占位符 3"/>
          <p:cNvSpPr>
            <a:spLocks noGrp="1"/>
          </p:cNvSpPr>
          <p:nvPr>
            <p:ph type="sldNum" sz="quarter"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3553" name="日期占位符 4"/>
          <p:cNvSpPr>
            <a:spLocks noGrp="1"/>
          </p:cNvSpPr>
          <p:nvPr>
            <p:ph type="dt" sz="half" idx="2"/>
          </p:nvPr>
        </p:nvSpPr>
        <p:spPr>
          <a:xfrm>
            <a:off x="928688" y="333375"/>
            <a:ext cx="2500312" cy="273050"/>
          </a:xfr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a:solidFill>
                  <a:srgbClr val="000000"/>
                </a:solidFill>
                <a:latin typeface="Times New Roman" panose="02020603050405020304" pitchFamily="18" charset="0"/>
                <a:ea typeface="Arial Unicode MS" pitchFamily="34" charset="-122"/>
              </a:rPr>
              <a:t>May 2020</a:t>
            </a:r>
            <a:endParaRPr lang="en-US" altLang="zh-CN" sz="1800" b="1" dirty="0">
              <a:solidFill>
                <a:srgbClr val="000000"/>
              </a:solidFill>
              <a:latin typeface="Times New Roman" panose="02020603050405020304" pitchFamily="18" charset="0"/>
              <a:ea typeface="Arial Unicode MS" pitchFamily="34" charset="-122"/>
            </a:endParaRPr>
          </a:p>
        </p:txBody>
      </p:sp>
      <p:sp>
        <p:nvSpPr>
          <p:cNvPr id="23554" name="页脚占位符 2"/>
          <p:cNvSpPr>
            <a:spLocks noGrp="1"/>
          </p:cNvSpPr>
          <p:nvPr>
            <p:ph type="ftr" sz="quarte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23555" name="灯片编号占位符 3"/>
          <p:cNvSpPr>
            <a:spLocks noGrp="1"/>
          </p:cNvSpPr>
          <p:nvPr>
            <p:ph type="sldNum" sz="quarter"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
        <p:nvSpPr>
          <p:cNvPr id="23556" name="Rectangle 2"/>
          <p:cNvSpPr txBox="1"/>
          <p:nvPr/>
        </p:nvSpPr>
        <p:spPr>
          <a:xfrm>
            <a:off x="2209800" y="606425"/>
            <a:ext cx="7772400" cy="990600"/>
          </a:xfrm>
          <a:prstGeom prst="rect">
            <a:avLst/>
          </a:prstGeom>
          <a:noFill/>
          <a:ln w="9525">
            <a:noFill/>
          </a:ln>
        </p:spPr>
        <p:txBody>
          <a:bodyPr anchor="ctr" anchorCtr="0"/>
          <a:p>
            <a:pPr algn="ctr" eaLnBrk="0" hangingPunct="0"/>
            <a:r>
              <a:rPr lang="en-US" altLang="en-US" sz="3200" b="1" dirty="0">
                <a:solidFill>
                  <a:schemeClr val="tx2"/>
                </a:solidFill>
                <a:latin typeface="Times New Roman" panose="02020603050405020304" pitchFamily="18" charset="0"/>
              </a:rPr>
              <a:t>Agenda of the teleconference</a:t>
            </a:r>
            <a:endParaRPr lang="en-US" altLang="en-US" sz="3200" b="1" dirty="0">
              <a:solidFill>
                <a:schemeClr val="tx2"/>
              </a:solidFill>
              <a:latin typeface="Times New Roman" panose="02020603050405020304" pitchFamily="18" charset="0"/>
            </a:endParaRPr>
          </a:p>
        </p:txBody>
      </p:sp>
      <p:sp>
        <p:nvSpPr>
          <p:cNvPr id="13317" name="Rectangle 3"/>
          <p:cNvSpPr txBox="1">
            <a:spLocks noChangeArrowheads="1"/>
          </p:cNvSpPr>
          <p:nvPr/>
        </p:nvSpPr>
        <p:spPr bwMode="auto">
          <a:xfrm>
            <a:off x="1654810" y="1597025"/>
            <a:ext cx="9410065" cy="471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ormAutofit lnSpcReduction="20000"/>
          </a:bodyPr>
          <a:lstStyle>
            <a:lvl1pPr marL="342900" indent="-342900">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Call </a:t>
            </a: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meeting to order and remind the group to record attendane on imat.ieee.org</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IEEE-SA IPR policies </a:t>
            </a: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and meeting rules</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Approval of a</a:t>
            </a: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genda</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Present</a:t>
            </a: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ations and discussion </a:t>
            </a:r>
            <a:endPar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800100" marR="0" lvl="1"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11-20/0887r0, LDPC Tone Mapping for NGV, Prashant Sharma (NXP);</a:t>
            </a:r>
            <a:endPar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800100" marR="0" lvl="1"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11-20/0888r0, Cyclic Shift Values for NGV, Preshant Sharma (NXP)</a:t>
            </a:r>
            <a:endPar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800100" marR="0" lvl="1"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11-20/0875r0, Comment Resolution for Section 32.3.6.3, Preshant Sharma (NXP)</a:t>
            </a:r>
            <a:endPar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lang="en-US" altLang="en-GB" noProof="0" dirty="0">
                <a:ln>
                  <a:noFill/>
                </a:ln>
                <a:effectLst/>
                <a:uLnTx/>
                <a:uFillTx/>
                <a:sym typeface="+mn-ea"/>
              </a:rPr>
              <a:t>optional/mandatory 20 MHz discussion</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lang="en-GB" altLang="en-US" noProof="0" dirty="0">
                <a:ln>
                  <a:noFill/>
                </a:ln>
                <a:effectLst/>
                <a:uLnTx/>
                <a:uFillTx/>
                <a:sym typeface="+mn-ea"/>
              </a:rPr>
              <a:t>Adjourn</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Next t</a:t>
            </a: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eleconference </a:t>
            </a: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on Jun 16, 10:00am - 11:59am, ET</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1" name="Title 1"/>
          <p:cNvSpPr>
            <a:spLocks noGrp="1"/>
          </p:cNvSpPr>
          <p:nvPr>
            <p:ph type="title"/>
          </p:nvPr>
        </p:nvSpPr>
        <p:spPr>
          <a:xfrm>
            <a:off x="1757045" y="685800"/>
            <a:ext cx="8573135" cy="1525905"/>
          </a:xfrm>
        </p:spPr>
        <p:txBody>
          <a:bodyPr vert="horz" wrap="square" lIns="92160" tIns="46080" rIns="92160" bIns="46080" anchor="ctr" anchorCtr="0"/>
          <a:p>
            <a:pPr eaLnBrk="1" hangingPunct="1"/>
            <a:r>
              <a:rPr lang="en-US" altLang="en-US" sz="3200" dirty="0">
                <a:solidFill>
                  <a:srgbClr val="0000FF"/>
                </a:solidFill>
                <a:latin typeface="Arial Black" panose="020B0A04020102020204" pitchFamily="34" charset="0"/>
              </a:rPr>
              <a:t>IEEE 802.11 TGbd </a:t>
            </a:r>
            <a:r>
              <a:rPr lang="en-US" sz="3200" dirty="0">
                <a:solidFill>
                  <a:srgbClr val="0000FF"/>
                </a:solidFill>
                <a:latin typeface="Arial Black" panose="020B0A04020102020204" pitchFamily="34" charset="0"/>
              </a:rPr>
              <a:t>Teleconference</a:t>
            </a:r>
            <a:endParaRPr lang="en-US" sz="3200" dirty="0"/>
          </a:p>
        </p:txBody>
      </p:sp>
      <p:sp>
        <p:nvSpPr>
          <p:cNvPr id="15362" name="日期占位符 4"/>
          <p:cNvSpPr>
            <a:spLocks noGrp="1"/>
          </p:cNvSpPr>
          <p:nvPr>
            <p:ph type="dt" idx="10"/>
          </p:nvPr>
        </p:nvSpPr>
        <p:spPr>
          <a:xfrm>
            <a:off x="928688" y="333375"/>
            <a:ext cx="2500312" cy="273050"/>
          </a:xfr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a:solidFill>
                  <a:srgbClr val="000000"/>
                </a:solidFill>
                <a:latin typeface="Times New Roman" panose="02020603050405020304" pitchFamily="18" charset="0"/>
                <a:ea typeface="Arial Unicode MS" pitchFamily="34" charset="-122"/>
              </a:rPr>
              <a:t>May 2020</a:t>
            </a:r>
            <a:endParaRPr lang="en-US" altLang="zh-CN" sz="1800" b="1" dirty="0">
              <a:solidFill>
                <a:srgbClr val="000000"/>
              </a:solidFill>
              <a:latin typeface="Times New Roman" panose="02020603050405020304" pitchFamily="18" charset="0"/>
              <a:ea typeface="Arial Unicode MS" pitchFamily="34" charset="-122"/>
            </a:endParaRPr>
          </a:p>
        </p:txBody>
      </p:sp>
      <p:sp>
        <p:nvSpPr>
          <p:cNvPr id="15363" name="页脚占位符 3"/>
          <p:cNvSpPr>
            <a:spLocks noGrp="1"/>
          </p:cNvSpPr>
          <p:nvPr>
            <p:ph type="ftr" idx="11"/>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15364" name="灯片编号占位符 4"/>
          <p:cNvSpPr>
            <a:spLocks noGrp="1"/>
          </p:cNvSpPr>
          <p:nvPr>
            <p:ph type="sldNum" idx="12"/>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
        <p:nvSpPr>
          <p:cNvPr id="7" name="Content Placeholder 2"/>
          <p:cNvSpPr txBox="1"/>
          <p:nvPr/>
        </p:nvSpPr>
        <p:spPr>
          <a:xfrm>
            <a:off x="1219200" y="2133600"/>
            <a:ext cx="9829800" cy="4124960"/>
          </a:xfrm>
          <a:prstGeom prst="rect">
            <a:avLst/>
          </a:prstGeom>
        </p:spPr>
        <p:txBody>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342900" marR="0" lvl="0" indent="-342900" algn="ctr" defTabSz="914400" rtl="0" eaLnBrk="0" fontAlgn="base" latinLnBrk="0" hangingPunct="0">
              <a:lnSpc>
                <a:spcPct val="90000"/>
              </a:lnSpc>
              <a:spcBef>
                <a:spcPct val="20000"/>
              </a:spcBef>
              <a:spcAft>
                <a:spcPct val="0"/>
              </a:spcAft>
              <a:buClrTx/>
              <a:buSzTx/>
              <a:buFontTx/>
              <a:buNone/>
              <a:defRPr/>
            </a:pP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ctr" defTabSz="914400" rtl="0" eaLnBrk="0" fontAlgn="base" latinLnBrk="0" hangingPunct="0">
              <a:lnSpc>
                <a:spcPct val="90000"/>
              </a:lnSpc>
              <a:spcBef>
                <a:spcPct val="20000"/>
              </a:spcBef>
              <a:spcAft>
                <a:spcPct val="0"/>
              </a:spcAft>
              <a:buClrTx/>
              <a:buSzTx/>
              <a:buFontTx/>
              <a:buNone/>
              <a:defRPr/>
            </a:pPr>
            <a:r>
              <a:rPr kumimoji="0" lang="en-US" altLang="en-US" sz="36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Jun 16, 2020</a:t>
            </a:r>
            <a:endParaRPr kumimoji="0" lang="en-US" altLang="en-US" sz="36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ctr" defTabSz="914400" rtl="0" eaLnBrk="0" fontAlgn="base" latinLnBrk="0" hangingPunct="0">
              <a:lnSpc>
                <a:spcPct val="90000"/>
              </a:lnSpc>
              <a:spcBef>
                <a:spcPct val="20000"/>
              </a:spcBef>
              <a:spcAft>
                <a:spcPct val="0"/>
              </a:spcAft>
              <a:buClrTx/>
              <a:buSzTx/>
              <a:buFontTx/>
              <a:buNone/>
              <a:defRPr/>
            </a:pPr>
            <a:endParaRPr kumimoji="0" lang="en-US" altLang="en-US" sz="36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ctr" defTabSz="914400" rtl="0" eaLnBrk="0" fontAlgn="base" latinLnBrk="0" hangingPunct="0">
              <a:lnSpc>
                <a:spcPct val="90000"/>
              </a:lnSpc>
              <a:spcBef>
                <a:spcPct val="20000"/>
              </a:spcBef>
              <a:spcAft>
                <a:spcPct val="0"/>
              </a:spcAft>
              <a:buClrTx/>
              <a:buSzTx/>
              <a:buFontTx/>
              <a:buNone/>
              <a:defRPr/>
            </a:pP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Chair:	Bo Sun (ZTE)</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Vice Chair: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Hongyuan</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Zhang (NXP), </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Joseph Levy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InterDigital</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Secretary: 	James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Lepp</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(BlackBerry)</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Tech Editor: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Bahar</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Sadeghi</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(Intel)</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Teleconference Bridge Information</a:t>
            </a:r>
            <a:endParaRPr lang="en-US" altLang="zh-CN"/>
          </a:p>
        </p:txBody>
      </p:sp>
      <p:sp>
        <p:nvSpPr>
          <p:cNvPr id="3" name="文本占位符 2"/>
          <p:cNvSpPr>
            <a:spLocks noGrp="1"/>
          </p:cNvSpPr>
          <p:nvPr>
            <p:ph type="body" idx="1"/>
          </p:nvPr>
        </p:nvSpPr>
        <p:spPr>
          <a:xfrm>
            <a:off x="914400" y="1751330"/>
            <a:ext cx="10361930" cy="4467225"/>
          </a:xfrm>
        </p:spPr>
        <p:txBody>
          <a:bodyPr>
            <a:normAutofit fontScale="70000"/>
          </a:bodyPr>
          <a:p>
            <a:r>
              <a:rPr sz="2400"/>
              <a:t>Join Webex Meeting</a:t>
            </a:r>
            <a:r>
              <a:rPr lang="en-US" sz="2400"/>
              <a:t>: </a:t>
            </a:r>
            <a:r>
              <a:rPr sz="2400">
                <a:hlinkClick r:id="rId1" action="ppaction://hlinkfile"/>
              </a:rPr>
              <a:t>Join Meeting</a:t>
            </a:r>
            <a:endParaRPr sz="2400"/>
          </a:p>
          <a:p>
            <a:endParaRPr sz="2400"/>
          </a:p>
          <a:p>
            <a:r>
              <a:rPr sz="2400"/>
              <a:t>Meeting number: 798 364 402</a:t>
            </a:r>
            <a:endParaRPr sz="2400"/>
          </a:p>
          <a:p>
            <a:r>
              <a:rPr sz="2400"/>
              <a:t>Meeting password: wireless</a:t>
            </a:r>
            <a:endParaRPr sz="2400"/>
          </a:p>
          <a:p>
            <a:endParaRPr sz="2400"/>
          </a:p>
          <a:p>
            <a:r>
              <a:rPr sz="2400"/>
              <a:t>Join by phone:</a:t>
            </a:r>
            <a:endParaRPr sz="2400"/>
          </a:p>
          <a:p>
            <a:r>
              <a:rPr sz="2400"/>
              <a:t>   +1-510-338-9438 USA Toll</a:t>
            </a:r>
            <a:endParaRPr sz="2400"/>
          </a:p>
          <a:p>
            <a:r>
              <a:rPr sz="2400"/>
              <a:t>   </a:t>
            </a:r>
            <a:r>
              <a:rPr sz="2400">
                <a:hlinkClick r:id="rId2" action="ppaction://hlinkfile"/>
              </a:rPr>
              <a:t>Global call-in numbers</a:t>
            </a:r>
            <a:endParaRPr sz="2400"/>
          </a:p>
          <a:p>
            <a:r>
              <a:rPr sz="2400"/>
              <a:t>Access code: </a:t>
            </a:r>
            <a:r>
              <a:rPr sz="2400">
                <a:sym typeface="+mn-ea"/>
              </a:rPr>
              <a:t>798 364 402</a:t>
            </a:r>
            <a:endParaRPr sz="2400">
              <a:sym typeface="+mn-ea"/>
            </a:endParaRPr>
          </a:p>
          <a:p>
            <a:endParaRPr sz="2400"/>
          </a:p>
          <a:p>
            <a:r>
              <a:rPr lang="en-US" sz="2400"/>
              <a:t>Join from a video system or application: dial 798364402@ieee802.my.webex.com, or 173.243.2.68</a:t>
            </a:r>
            <a:endParaRPr lang="en-US" sz="2400"/>
          </a:p>
          <a:p>
            <a:endParaRPr lang="en-US" sz="2400"/>
          </a:p>
          <a:p>
            <a:r>
              <a:rPr lang="en-US" sz="2400"/>
              <a:t>Join using Microsoft Lync or Microsoft Skype for Business: dial </a:t>
            </a:r>
            <a:r>
              <a:rPr lang="en-US" sz="2400">
                <a:sym typeface="+mn-ea"/>
              </a:rPr>
              <a:t>798364402</a:t>
            </a:r>
            <a:r>
              <a:rPr lang="en-US" sz="2400"/>
              <a:t>.ieee802.my@lync.webex.com</a:t>
            </a:r>
            <a:endParaRPr lang="en-US" sz="2400"/>
          </a:p>
          <a:p>
            <a:endParaRPr lang="en-US" sz="2400"/>
          </a:p>
        </p:txBody>
      </p:sp>
      <p:sp>
        <p:nvSpPr>
          <p:cNvPr id="4" name="日期占位符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May 2020</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22530" name="页脚占位符 2"/>
          <p:cNvSpPr>
            <a:spLocks noGrp="1"/>
          </p:cNvSpPr>
          <p:nvPr>
            <p:ph type="ftr" sz="quarte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22531" name="灯片编号占位符 3"/>
          <p:cNvSpPr>
            <a:spLocks noGrp="1"/>
          </p:cNvSpPr>
          <p:nvPr>
            <p:ph type="sldNum" sz="quarter"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3553" name="日期占位符 4"/>
          <p:cNvSpPr>
            <a:spLocks noGrp="1"/>
          </p:cNvSpPr>
          <p:nvPr>
            <p:ph type="dt" sz="half" idx="2"/>
          </p:nvPr>
        </p:nvSpPr>
        <p:spPr>
          <a:xfrm>
            <a:off x="928688" y="333375"/>
            <a:ext cx="2500312" cy="273050"/>
          </a:xfr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a:solidFill>
                  <a:srgbClr val="000000"/>
                </a:solidFill>
                <a:latin typeface="Times New Roman" panose="02020603050405020304" pitchFamily="18" charset="0"/>
                <a:ea typeface="Arial Unicode MS" pitchFamily="34" charset="-122"/>
              </a:rPr>
              <a:t>May 2020</a:t>
            </a:r>
            <a:endParaRPr lang="en-US" altLang="zh-CN" sz="1800" b="1" dirty="0">
              <a:solidFill>
                <a:srgbClr val="000000"/>
              </a:solidFill>
              <a:latin typeface="Times New Roman" panose="02020603050405020304" pitchFamily="18" charset="0"/>
              <a:ea typeface="Arial Unicode MS" pitchFamily="34" charset="-122"/>
            </a:endParaRPr>
          </a:p>
        </p:txBody>
      </p:sp>
      <p:sp>
        <p:nvSpPr>
          <p:cNvPr id="23554" name="页脚占位符 2"/>
          <p:cNvSpPr>
            <a:spLocks noGrp="1"/>
          </p:cNvSpPr>
          <p:nvPr>
            <p:ph type="ftr" sz="quarte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23555" name="灯片编号占位符 3"/>
          <p:cNvSpPr>
            <a:spLocks noGrp="1"/>
          </p:cNvSpPr>
          <p:nvPr>
            <p:ph type="sldNum" sz="quarter"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
        <p:nvSpPr>
          <p:cNvPr id="23556" name="Rectangle 2"/>
          <p:cNvSpPr txBox="1"/>
          <p:nvPr/>
        </p:nvSpPr>
        <p:spPr>
          <a:xfrm>
            <a:off x="2209800" y="606425"/>
            <a:ext cx="7772400" cy="990600"/>
          </a:xfrm>
          <a:prstGeom prst="rect">
            <a:avLst/>
          </a:prstGeom>
          <a:noFill/>
          <a:ln w="9525">
            <a:noFill/>
          </a:ln>
        </p:spPr>
        <p:txBody>
          <a:bodyPr anchor="ctr" anchorCtr="0"/>
          <a:p>
            <a:pPr algn="ctr" eaLnBrk="0" hangingPunct="0"/>
            <a:r>
              <a:rPr lang="en-US" altLang="en-US" sz="3200" b="1" dirty="0">
                <a:solidFill>
                  <a:schemeClr val="tx2"/>
                </a:solidFill>
                <a:latin typeface="Times New Roman" panose="02020603050405020304" pitchFamily="18" charset="0"/>
              </a:rPr>
              <a:t>Agenda of the teleconference</a:t>
            </a:r>
            <a:endParaRPr lang="en-US" altLang="en-US" sz="3200" b="1" dirty="0">
              <a:solidFill>
                <a:schemeClr val="tx2"/>
              </a:solidFill>
              <a:latin typeface="Times New Roman" panose="02020603050405020304" pitchFamily="18" charset="0"/>
            </a:endParaRPr>
          </a:p>
        </p:txBody>
      </p:sp>
      <p:sp>
        <p:nvSpPr>
          <p:cNvPr id="13317" name="Rectangle 3"/>
          <p:cNvSpPr txBox="1">
            <a:spLocks noChangeArrowheads="1"/>
          </p:cNvSpPr>
          <p:nvPr/>
        </p:nvSpPr>
        <p:spPr bwMode="auto">
          <a:xfrm>
            <a:off x="1654810" y="1597025"/>
            <a:ext cx="9410065" cy="471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ormAutofit fontScale="70000"/>
          </a:bodyPr>
          <a:lstStyle>
            <a:lvl1pPr marL="342900" indent="-342900">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Call </a:t>
            </a: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meeting to order and remind the group to record attendane on imat.ieee.org</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IEEE-SA IPR policies </a:t>
            </a: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and meeting rules</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Approval of a</a:t>
            </a: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genda</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Present</a:t>
            </a: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ations and discussion (Call for Submissions)</a:t>
            </a:r>
            <a:endPar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800100" marR="0" lvl="1"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a:ln>
                  <a:noFill/>
                </a:ln>
                <a:solidFill>
                  <a:srgbClr val="00B050"/>
                </a:solidFill>
                <a:effectLst/>
                <a:uLnTx/>
                <a:uFillTx/>
                <a:latin typeface="Times New Roman" panose="02020603050405020304" pitchFamily="18" charset="0"/>
                <a:ea typeface="MS PGothic" panose="020B0600070205080204" pitchFamily="34" charset="-128"/>
                <a:cs typeface="+mn-cs"/>
              </a:rPr>
              <a:t>Straw poll for 11-20/0875r0, Comment Resolution for Section 32.3.6.3, Preshant Sharma (NXP)</a:t>
            </a:r>
            <a:endParaRPr kumimoji="0" lang="en-US" altLang="en-GB" b="1" i="0" u="none" strike="noStrike" kern="1200" cap="none" spc="0" normalizeH="0" baseline="0" noProof="0" dirty="0">
              <a:ln>
                <a:noFill/>
              </a:ln>
              <a:solidFill>
                <a:srgbClr val="00B050"/>
              </a:solidFill>
              <a:effectLst/>
              <a:uLnTx/>
              <a:uFillTx/>
              <a:latin typeface="Times New Roman" panose="02020603050405020304" pitchFamily="18" charset="0"/>
              <a:ea typeface="MS PGothic" panose="020B0600070205080204" pitchFamily="34" charset="-128"/>
              <a:cs typeface="+mn-cs"/>
            </a:endParaRPr>
          </a:p>
          <a:p>
            <a:pPr marL="800100" marR="0" lvl="1"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a:ln>
                  <a:noFill/>
                </a:ln>
                <a:solidFill>
                  <a:srgbClr val="00B050"/>
                </a:solidFill>
                <a:effectLst/>
                <a:uLnTx/>
                <a:uFillTx/>
                <a:latin typeface="Times New Roman" panose="02020603050405020304" pitchFamily="18" charset="0"/>
                <a:ea typeface="MS PGothic" panose="020B0600070205080204" pitchFamily="34" charset="-128"/>
                <a:cs typeface="+mn-cs"/>
              </a:rPr>
              <a:t>11-20/0844r0, CR-for-clause-32-2-1-ngv-ppdu-format, Dongguk Lim (LGE)</a:t>
            </a:r>
            <a:endParaRPr kumimoji="0" lang="en-US" altLang="en-GB" b="1" i="0" u="none" strike="noStrike" kern="1200" cap="none" spc="0" normalizeH="0" baseline="0" noProof="0" dirty="0">
              <a:ln>
                <a:noFill/>
              </a:ln>
              <a:solidFill>
                <a:srgbClr val="00B050"/>
              </a:solidFill>
              <a:effectLst/>
              <a:uLnTx/>
              <a:uFillTx/>
              <a:latin typeface="Times New Roman" panose="02020603050405020304" pitchFamily="18" charset="0"/>
              <a:ea typeface="MS PGothic" panose="020B0600070205080204" pitchFamily="34" charset="-128"/>
              <a:cs typeface="+mn-cs"/>
            </a:endParaRPr>
          </a:p>
          <a:p>
            <a:pPr marL="800100" marR="0" lvl="1"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a:ln>
                  <a:noFill/>
                </a:ln>
                <a:solidFill>
                  <a:srgbClr val="00B050"/>
                </a:solidFill>
                <a:effectLst/>
                <a:uLnTx/>
                <a:uFillTx/>
                <a:latin typeface="Times New Roman" panose="02020603050405020304" pitchFamily="18" charset="0"/>
                <a:ea typeface="MS PGothic" panose="020B0600070205080204" pitchFamily="34" charset="-128"/>
                <a:cs typeface="+mn-cs"/>
              </a:rPr>
              <a:t>11-20/0845r0, CR-for-clause-32-2-7-2-non-ngv-portion-of-ngv-format-preamble, Dongguk Lim (LGE)</a:t>
            </a:r>
            <a:endParaRPr kumimoji="0" lang="en-US" altLang="en-GB" b="1" i="0" u="none" strike="noStrike" kern="1200" cap="none" spc="0" normalizeH="0" baseline="0" noProof="0" dirty="0">
              <a:ln>
                <a:noFill/>
              </a:ln>
              <a:solidFill>
                <a:srgbClr val="00B050"/>
              </a:solidFill>
              <a:effectLst/>
              <a:uLnTx/>
              <a:uFillTx/>
              <a:latin typeface="Times New Roman" panose="02020603050405020304" pitchFamily="18" charset="0"/>
              <a:ea typeface="MS PGothic" panose="020B0600070205080204" pitchFamily="34" charset="-128"/>
              <a:cs typeface="+mn-cs"/>
            </a:endParaRPr>
          </a:p>
          <a:p>
            <a:pPr marL="800100" marR="0" lvl="1"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a:ln>
                  <a:noFill/>
                </a:ln>
                <a:solidFill>
                  <a:srgbClr val="00B050"/>
                </a:solidFill>
                <a:effectLst/>
                <a:uLnTx/>
                <a:uFillTx/>
                <a:latin typeface="Times New Roman" panose="02020603050405020304" pitchFamily="18" charset="0"/>
                <a:ea typeface="MS PGothic" panose="020B0600070205080204" pitchFamily="34" charset="-128"/>
                <a:cs typeface="+mn-cs"/>
              </a:rPr>
              <a:t>11-20/0720, Resolutions to 32.3.4 NGV modulation and coding schemes, Yujin Noh (Newracom)</a:t>
            </a:r>
            <a:endParaRPr kumimoji="0" lang="en-US" altLang="en-GB" b="1" i="0" u="none" strike="noStrike" kern="1200" cap="none" spc="0" normalizeH="0" baseline="0" noProof="0" dirty="0">
              <a:ln>
                <a:noFill/>
              </a:ln>
              <a:solidFill>
                <a:srgbClr val="00B050"/>
              </a:solidFill>
              <a:effectLst/>
              <a:uLnTx/>
              <a:uFillTx/>
              <a:latin typeface="Times New Roman" panose="02020603050405020304" pitchFamily="18" charset="0"/>
              <a:ea typeface="MS PGothic" panose="020B0600070205080204" pitchFamily="34" charset="-128"/>
              <a:cs typeface="+mn-cs"/>
            </a:endParaRPr>
          </a:p>
          <a:p>
            <a:pPr marL="800100" marR="0" lvl="1"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a:ln>
                  <a:noFill/>
                </a:ln>
                <a:solidFill>
                  <a:srgbClr val="00B050"/>
                </a:solidFill>
                <a:effectLst/>
                <a:uLnTx/>
                <a:uFillTx/>
                <a:latin typeface="Times New Roman" panose="02020603050405020304" pitchFamily="18" charset="0"/>
                <a:ea typeface="MS PGothic" panose="020B0600070205080204" pitchFamily="34" charset="-128"/>
                <a:cs typeface="+mn-cs"/>
              </a:rPr>
              <a:t>11-20/0721, Resolutions to 32.3.8.10 Midambles, Yujin Noh (Newracom)</a:t>
            </a:r>
            <a:endParaRPr kumimoji="0" lang="en-US" altLang="en-GB" b="1" i="0" u="none" strike="noStrike" kern="1200" cap="none" spc="0" normalizeH="0" baseline="0" noProof="0" dirty="0">
              <a:ln>
                <a:noFill/>
              </a:ln>
              <a:solidFill>
                <a:srgbClr val="00B050"/>
              </a:solidFill>
              <a:effectLst/>
              <a:uLnTx/>
              <a:uFillTx/>
              <a:latin typeface="Times New Roman" panose="02020603050405020304" pitchFamily="18" charset="0"/>
              <a:ea typeface="MS PGothic" panose="020B0600070205080204" pitchFamily="34" charset="-128"/>
              <a:cs typeface="+mn-cs"/>
            </a:endParaRPr>
          </a:p>
          <a:p>
            <a:pPr marL="800100" marR="0" lvl="1"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a:ln>
                  <a:noFill/>
                </a:ln>
                <a:solidFill>
                  <a:srgbClr val="00B050"/>
                </a:solidFill>
                <a:effectLst/>
                <a:uLnTx/>
                <a:uFillTx/>
                <a:latin typeface="Times New Roman" panose="02020603050405020304" pitchFamily="18" charset="0"/>
                <a:ea typeface="MS PGothic" panose="020B0600070205080204" pitchFamily="34" charset="-128"/>
                <a:cs typeface="+mn-cs"/>
              </a:rPr>
              <a:t>11-20/0722, Resolutions to 32.3.8.11 NGV transmit procedure, Yujin Noh (Newracom)</a:t>
            </a:r>
            <a:endPar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800100" marR="0" lvl="1"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11-20/0723, Resolutions to 32.3.8.12 NGV receive procedure, Yujin Noh (Newracom)</a:t>
            </a:r>
            <a:endPar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800100" marR="0" lvl="1"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11-20/0901, Comment Resolutions for Section 32.3.8 Data Field, Preshant Sharma (NXP)</a:t>
            </a:r>
            <a:endPar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800100" marR="0" lvl="1"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11-20/0897, Draft Spec Text for 11p Repetition Transmission Mode, Rui Cao (NXP)</a:t>
            </a:r>
            <a:endPar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lang="en-GB" altLang="en-US" noProof="0" dirty="0">
                <a:ln>
                  <a:noFill/>
                </a:ln>
                <a:effectLst/>
                <a:uLnTx/>
                <a:uFillTx/>
                <a:sym typeface="+mn-ea"/>
              </a:rPr>
              <a:t>Adjourn</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Next t</a:t>
            </a: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eleconference </a:t>
            </a: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on Jul 7, 10:00am - 11:59am, ET</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Straw Poll #1</a:t>
            </a:r>
            <a:endParaRPr lang="en-US" altLang="zh-CN"/>
          </a:p>
        </p:txBody>
      </p:sp>
      <p:sp>
        <p:nvSpPr>
          <p:cNvPr id="3" name="文本占位符 2"/>
          <p:cNvSpPr>
            <a:spLocks noGrp="1"/>
          </p:cNvSpPr>
          <p:nvPr>
            <p:ph type="body" idx="1"/>
          </p:nvPr>
        </p:nvSpPr>
        <p:spPr/>
        <p:txBody>
          <a:bodyPr/>
          <a:p>
            <a:r>
              <a:rPr lang="zh-CN" altLang="en-US"/>
              <a:t>Do you agree on the comment resolutions to the following CIDs as in doc 11-20/0875r0?</a:t>
            </a:r>
            <a:endParaRPr lang="zh-CN" altLang="en-US"/>
          </a:p>
          <a:p>
            <a:r>
              <a:rPr lang="zh-CN" altLang="en-US"/>
              <a:t> </a:t>
            </a:r>
            <a:r>
              <a:rPr lang="en-US" altLang="zh-CN"/>
              <a:t>CID </a:t>
            </a:r>
            <a:r>
              <a:rPr lang="zh-CN" altLang="en-US"/>
              <a:t>140, 141, 142, 143, 272, 273, 274, 275, 276, 277, 278</a:t>
            </a:r>
            <a:endParaRPr lang="zh-CN" altLang="en-US"/>
          </a:p>
          <a:p>
            <a:endParaRPr lang="zh-CN" altLang="en-US"/>
          </a:p>
          <a:p>
            <a:r>
              <a:rPr lang="en-US" altLang="zh-CN"/>
              <a:t>11Y/0N/4A</a:t>
            </a:r>
            <a:endParaRPr lang="en-US" altLang="zh-CN"/>
          </a:p>
        </p:txBody>
      </p:sp>
      <p:sp>
        <p:nvSpPr>
          <p:cNvPr id="4" name="日期占位符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Mar 2020</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1" name="Title 1"/>
          <p:cNvSpPr>
            <a:spLocks noGrp="1"/>
          </p:cNvSpPr>
          <p:nvPr>
            <p:ph type="title"/>
          </p:nvPr>
        </p:nvSpPr>
        <p:spPr>
          <a:xfrm>
            <a:off x="1757045" y="685800"/>
            <a:ext cx="8573135" cy="1525905"/>
          </a:xfrm>
        </p:spPr>
        <p:txBody>
          <a:bodyPr vert="horz" wrap="square" lIns="92160" tIns="46080" rIns="92160" bIns="46080" anchor="ctr" anchorCtr="0"/>
          <a:p>
            <a:pPr eaLnBrk="1" hangingPunct="1"/>
            <a:r>
              <a:rPr lang="en-US" altLang="en-US" sz="3200" dirty="0">
                <a:solidFill>
                  <a:srgbClr val="0000FF"/>
                </a:solidFill>
                <a:latin typeface="Arial Black" panose="020B0A04020102020204" pitchFamily="34" charset="0"/>
              </a:rPr>
              <a:t>IEEE 802.11 TGbd </a:t>
            </a:r>
            <a:r>
              <a:rPr lang="en-US" sz="3200" dirty="0">
                <a:solidFill>
                  <a:srgbClr val="0000FF"/>
                </a:solidFill>
                <a:latin typeface="Arial Black" panose="020B0A04020102020204" pitchFamily="34" charset="0"/>
              </a:rPr>
              <a:t>Teleconference</a:t>
            </a:r>
            <a:endParaRPr lang="en-US" sz="3200" dirty="0"/>
          </a:p>
        </p:txBody>
      </p:sp>
      <p:sp>
        <p:nvSpPr>
          <p:cNvPr id="15362" name="日期占位符 4"/>
          <p:cNvSpPr>
            <a:spLocks noGrp="1"/>
          </p:cNvSpPr>
          <p:nvPr>
            <p:ph type="dt" idx="10"/>
          </p:nvPr>
        </p:nvSpPr>
        <p:spPr>
          <a:xfrm>
            <a:off x="928688" y="333375"/>
            <a:ext cx="2500312" cy="273050"/>
          </a:xfr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a:solidFill>
                  <a:srgbClr val="000000"/>
                </a:solidFill>
                <a:latin typeface="Times New Roman" panose="02020603050405020304" pitchFamily="18" charset="0"/>
                <a:ea typeface="Arial Unicode MS" pitchFamily="34" charset="-122"/>
              </a:rPr>
              <a:t>May 2020</a:t>
            </a:r>
            <a:endParaRPr lang="en-US" altLang="zh-CN" sz="1800" b="1" dirty="0">
              <a:solidFill>
                <a:srgbClr val="000000"/>
              </a:solidFill>
              <a:latin typeface="Times New Roman" panose="02020603050405020304" pitchFamily="18" charset="0"/>
              <a:ea typeface="Arial Unicode MS" pitchFamily="34" charset="-122"/>
            </a:endParaRPr>
          </a:p>
        </p:txBody>
      </p:sp>
      <p:sp>
        <p:nvSpPr>
          <p:cNvPr id="15363" name="页脚占位符 3"/>
          <p:cNvSpPr>
            <a:spLocks noGrp="1"/>
          </p:cNvSpPr>
          <p:nvPr>
            <p:ph type="ftr" idx="11"/>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15364" name="灯片编号占位符 4"/>
          <p:cNvSpPr>
            <a:spLocks noGrp="1"/>
          </p:cNvSpPr>
          <p:nvPr>
            <p:ph type="sldNum" idx="12"/>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
        <p:nvSpPr>
          <p:cNvPr id="7" name="Content Placeholder 2"/>
          <p:cNvSpPr txBox="1"/>
          <p:nvPr/>
        </p:nvSpPr>
        <p:spPr>
          <a:xfrm>
            <a:off x="1219200" y="2133600"/>
            <a:ext cx="9829800" cy="4124960"/>
          </a:xfrm>
          <a:prstGeom prst="rect">
            <a:avLst/>
          </a:prstGeom>
        </p:spPr>
        <p:txBody>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342900" marR="0" lvl="0" indent="-342900" algn="ctr" defTabSz="914400" rtl="0" eaLnBrk="0" fontAlgn="base" latinLnBrk="0" hangingPunct="0">
              <a:lnSpc>
                <a:spcPct val="90000"/>
              </a:lnSpc>
              <a:spcBef>
                <a:spcPct val="20000"/>
              </a:spcBef>
              <a:spcAft>
                <a:spcPct val="0"/>
              </a:spcAft>
              <a:buClrTx/>
              <a:buSzTx/>
              <a:buFontTx/>
              <a:buNone/>
              <a:defRPr/>
            </a:pP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ctr" defTabSz="914400" rtl="0" eaLnBrk="0" fontAlgn="base" latinLnBrk="0" hangingPunct="0">
              <a:lnSpc>
                <a:spcPct val="90000"/>
              </a:lnSpc>
              <a:spcBef>
                <a:spcPct val="20000"/>
              </a:spcBef>
              <a:spcAft>
                <a:spcPct val="0"/>
              </a:spcAft>
              <a:buClrTx/>
              <a:buSzTx/>
              <a:buFontTx/>
              <a:buNone/>
              <a:defRPr/>
            </a:pPr>
            <a:r>
              <a:rPr kumimoji="0" lang="en-US" altLang="en-US" sz="36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Jul 7, 2020</a:t>
            </a:r>
            <a:endParaRPr kumimoji="0" lang="en-US" altLang="en-US" sz="36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ctr" defTabSz="914400" rtl="0" eaLnBrk="0" fontAlgn="base" latinLnBrk="0" hangingPunct="0">
              <a:lnSpc>
                <a:spcPct val="90000"/>
              </a:lnSpc>
              <a:spcBef>
                <a:spcPct val="20000"/>
              </a:spcBef>
              <a:spcAft>
                <a:spcPct val="0"/>
              </a:spcAft>
              <a:buClrTx/>
              <a:buSzTx/>
              <a:buFontTx/>
              <a:buNone/>
              <a:defRPr/>
            </a:pPr>
            <a:endParaRPr kumimoji="0" lang="en-US" altLang="en-US" sz="36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ctr" defTabSz="914400" rtl="0" eaLnBrk="0" fontAlgn="base" latinLnBrk="0" hangingPunct="0">
              <a:lnSpc>
                <a:spcPct val="90000"/>
              </a:lnSpc>
              <a:spcBef>
                <a:spcPct val="20000"/>
              </a:spcBef>
              <a:spcAft>
                <a:spcPct val="0"/>
              </a:spcAft>
              <a:buClrTx/>
              <a:buSzTx/>
              <a:buFontTx/>
              <a:buNone/>
              <a:defRPr/>
            </a:pP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Chair:	Bo Sun (ZTE)</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Vice Chair: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Hongyuan</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Zhang (NXP), </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Joseph Levy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InterDigital</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Secretary: 	James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Lepp</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(BlackBerry)</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Tech Editor: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Bahar</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Sadeghi</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(Intel)</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433" name="日期占位符 4"/>
          <p:cNvSpPr>
            <a:spLocks noGrp="1"/>
          </p:cNvSpPr>
          <p:nvPr>
            <p:ph type="dt" sz="half" idx="2"/>
          </p:nvPr>
        </p:nvSpPr>
        <p:spPr>
          <a:xfrm>
            <a:off x="928688" y="333375"/>
            <a:ext cx="2500312" cy="273050"/>
          </a:xfr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a:solidFill>
                  <a:srgbClr val="000000"/>
                </a:solidFill>
                <a:latin typeface="Times New Roman" panose="02020603050405020304" pitchFamily="18" charset="0"/>
                <a:ea typeface="Arial Unicode MS" pitchFamily="34" charset="-122"/>
              </a:rPr>
              <a:t>May 2020</a:t>
            </a:r>
            <a:endParaRPr lang="en-US" altLang="zh-CN" sz="1800" b="1" dirty="0">
              <a:solidFill>
                <a:srgbClr val="000000"/>
              </a:solidFill>
              <a:latin typeface="Times New Roman" panose="02020603050405020304" pitchFamily="18" charset="0"/>
              <a:ea typeface="Arial Unicode MS" pitchFamily="34" charset="-122"/>
            </a:endParaRPr>
          </a:p>
        </p:txBody>
      </p:sp>
      <p:sp>
        <p:nvSpPr>
          <p:cNvPr id="18434" name="页脚占位符 2"/>
          <p:cNvSpPr>
            <a:spLocks noGrp="1"/>
          </p:cNvSpPr>
          <p:nvPr>
            <p:ph type="ftr" sz="quarte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18435" name="灯片编号占位符 3"/>
          <p:cNvSpPr>
            <a:spLocks noGrp="1"/>
          </p:cNvSpPr>
          <p:nvPr>
            <p:ph type="sldNum" sz="quarter"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
        <p:nvSpPr>
          <p:cNvPr id="5" name="标题 1"/>
          <p:cNvSpPr txBox="1"/>
          <p:nvPr/>
        </p:nvSpPr>
        <p:spPr>
          <a:xfrm>
            <a:off x="2209800" y="610235"/>
            <a:ext cx="77724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altLang="en-US" sz="3200" b="1" i="0" u="sng" strike="noStrike" kern="0" cap="none" spc="0" normalizeH="0" baseline="0" noProof="0">
                <a:ln>
                  <a:noFill/>
                </a:ln>
                <a:solidFill>
                  <a:schemeClr val="accent2"/>
                </a:solidFill>
                <a:effectLst/>
                <a:uLnTx/>
                <a:uFillTx/>
                <a:latin typeface="+mj-lt"/>
                <a:ea typeface="MS PGothic" panose="020B0600070205080204" pitchFamily="34" charset="-128"/>
                <a:cs typeface="MS PGothic" panose="020B0600070205080204" pitchFamily="34" charset="-128"/>
              </a:rPr>
              <a:t>Participants, Patents, and Duty to Inform</a:t>
            </a:r>
            <a:endParaRPr kumimoji="0" lang="zh-CN" altLang="en-US" sz="3200" b="1" i="0" u="none" strike="noStrike" kern="0" cap="none" spc="0" normalizeH="0" baseline="0" noProof="0" dirty="0">
              <a:ln>
                <a:noFill/>
              </a:ln>
              <a:solidFill>
                <a:schemeClr val="tx2"/>
              </a:solidFill>
              <a:effectLst/>
              <a:uLnTx/>
              <a:uFillTx/>
              <a:latin typeface="+mj-lt"/>
              <a:ea typeface="MS PGothic" panose="020B0600070205080204" pitchFamily="34" charset="-128"/>
              <a:cs typeface="MS PGothic" panose="020B0600070205080204" pitchFamily="34" charset="-128"/>
            </a:endParaRPr>
          </a:p>
        </p:txBody>
      </p:sp>
      <p:sp>
        <p:nvSpPr>
          <p:cNvPr id="6" name="内容占位符 2"/>
          <p:cNvSpPr txBox="1"/>
          <p:nvPr/>
        </p:nvSpPr>
        <p:spPr>
          <a:xfrm>
            <a:off x="1219200" y="1771650"/>
            <a:ext cx="9753600" cy="4114800"/>
          </a:xfrm>
          <a:prstGeom prst="rect">
            <a:avLst/>
          </a:prstGeom>
        </p:spPr>
        <p:txBody>
          <a:bodyPr>
            <a:normAutofit fontScale="925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342900" marR="0" lvl="0" indent="-342900" algn="l" defTabSz="914400" rtl="0" eaLnBrk="0" fontAlgn="base" latinLnBrk="0" hangingPunct="0">
              <a:lnSpc>
                <a:spcPct val="100000"/>
              </a:lnSpc>
              <a:spcBef>
                <a:spcPct val="20000"/>
              </a:spcBef>
              <a:spcAft>
                <a:spcPct val="0"/>
              </a:spcAft>
              <a:buClrTx/>
              <a:buSzPct val="150000"/>
              <a:buFont typeface="Arial" panose="020B0604020202020204" pitchFamily="34" charset="0"/>
              <a:buChar char="•"/>
              <a:defRPr/>
            </a:pPr>
            <a:r>
              <a:rPr kumimoji="0" lang="en-US" altLang="en-US" sz="2400" b="1" i="0" u="none" strike="noStrike" kern="0" cap="none" spc="0" normalizeH="0" baseline="0" noProof="0" dirty="0">
                <a:ln>
                  <a:noFill/>
                </a:ln>
                <a:solidFill>
                  <a:schemeClr val="tx1"/>
                </a:solidFill>
                <a:effectLst/>
                <a:uLnTx/>
                <a:uFillTx/>
                <a:latin typeface="Calibri" panose="020F0502020204030204" pitchFamily="34" charset="0"/>
                <a:ea typeface="MS PGothic" panose="020B0600070205080204" pitchFamily="34" charset="-128"/>
                <a:cs typeface="Calibri" panose="020F0502020204030204" pitchFamily="34" charset="0"/>
              </a:rPr>
              <a:t>Participants </a:t>
            </a:r>
            <a:r>
              <a:rPr kumimoji="0" lang="en-US" altLang="en-US" sz="2400" b="1" i="0" u="sng" strike="noStrike" kern="0" cap="none" spc="0" normalizeH="0" baseline="0" noProof="0" dirty="0">
                <a:ln>
                  <a:noFill/>
                </a:ln>
                <a:solidFill>
                  <a:schemeClr val="tx1"/>
                </a:solidFill>
                <a:effectLst/>
                <a:uLnTx/>
                <a:uFillTx/>
                <a:latin typeface="Calibri" panose="020F0502020204030204" pitchFamily="34" charset="0"/>
                <a:ea typeface="MS PGothic" panose="020B0600070205080204" pitchFamily="34" charset="-128"/>
                <a:cs typeface="Calibri" panose="020F0502020204030204" pitchFamily="34" charset="0"/>
              </a:rPr>
              <a:t>shall</a:t>
            </a:r>
            <a:r>
              <a:rPr kumimoji="0" lang="en-US" altLang="en-US" sz="2400" b="1" i="0" u="none" strike="noStrike" kern="0" cap="none" spc="0" normalizeH="0" baseline="0" noProof="0" dirty="0">
                <a:ln>
                  <a:noFill/>
                </a:ln>
                <a:solidFill>
                  <a:schemeClr val="tx1"/>
                </a:solidFill>
                <a:effectLst/>
                <a:uLnTx/>
                <a:uFillTx/>
                <a:latin typeface="Calibri" panose="020F0502020204030204" pitchFamily="34" charset="0"/>
                <a:ea typeface="MS PGothic" panose="020B0600070205080204" pitchFamily="34" charset="-128"/>
                <a:cs typeface="Calibri" panose="020F0502020204030204" pitchFamily="34" charset="0"/>
              </a:rPr>
              <a:t> inform the IEEE (or cause the IEEE to be informed) of the identity of each holder of any potential Essential Patent Claims of which they are personally aware if the claims are owned or controlled by the participant or the entity the participant is from, employed by, or otherwise represents</a:t>
            </a:r>
            <a:endParaRPr kumimoji="0" lang="en-US" altLang="en-US" sz="2400" b="1" i="0" u="none" strike="noStrike" kern="0" cap="none" spc="0" normalizeH="0" baseline="0" noProof="0" dirty="0">
              <a:ln>
                <a:noFill/>
              </a:ln>
              <a:solidFill>
                <a:schemeClr val="tx1"/>
              </a:solidFill>
              <a:effectLst/>
              <a:uLnTx/>
              <a:uFillTx/>
              <a:latin typeface="Calibri" panose="020F0502020204030204" pitchFamily="34" charset="0"/>
              <a:ea typeface="MS PGothic" panose="020B0600070205080204" pitchFamily="34" charset="-128"/>
              <a:cs typeface="Calibri" panose="020F0502020204030204" pitchFamily="34" charset="0"/>
            </a:endParaRPr>
          </a:p>
          <a:p>
            <a:pPr marL="342900" marR="0" lvl="0" indent="-342900" algn="l" defTabSz="914400" rtl="0" eaLnBrk="0" fontAlgn="base" latinLnBrk="0" hangingPunct="0">
              <a:lnSpc>
                <a:spcPct val="100000"/>
              </a:lnSpc>
              <a:spcBef>
                <a:spcPct val="20000"/>
              </a:spcBef>
              <a:spcAft>
                <a:spcPct val="0"/>
              </a:spcAft>
              <a:buClrTx/>
              <a:buSzPct val="150000"/>
              <a:buFont typeface="Arial" panose="020B0604020202020204" pitchFamily="34" charset="0"/>
              <a:buChar char="•"/>
              <a:defRPr/>
            </a:pPr>
            <a:endParaRPr kumimoji="0" lang="en-US" altLang="en-US" sz="2400" b="1" i="0" u="none" strike="noStrike" kern="0" cap="none" spc="0" normalizeH="0" baseline="0" noProof="0" dirty="0">
              <a:ln>
                <a:noFill/>
              </a:ln>
              <a:solidFill>
                <a:schemeClr val="tx1"/>
              </a:solidFill>
              <a:effectLst/>
              <a:uLnTx/>
              <a:uFillTx/>
              <a:latin typeface="Calibri" panose="020F0502020204030204" pitchFamily="34" charset="0"/>
              <a:ea typeface="MS PGothic" panose="020B0600070205080204" pitchFamily="34" charset="-128"/>
              <a:cs typeface="Calibri" panose="020F0502020204030204" pitchFamily="34" charset="0"/>
            </a:endParaRPr>
          </a:p>
          <a:p>
            <a:pPr marL="342900" marR="0" lvl="0" indent="-342900" algn="l" defTabSz="914400" rtl="0" eaLnBrk="0" fontAlgn="base" latinLnBrk="0" hangingPunct="0">
              <a:lnSpc>
                <a:spcPct val="100000"/>
              </a:lnSpc>
              <a:spcBef>
                <a:spcPct val="20000"/>
              </a:spcBef>
              <a:spcAft>
                <a:spcPct val="0"/>
              </a:spcAft>
              <a:buClrTx/>
              <a:buSzPct val="150000"/>
              <a:buFont typeface="Arial" panose="020B0604020202020204" pitchFamily="34" charset="0"/>
              <a:buChar char="•"/>
              <a:defRPr/>
            </a:pPr>
            <a:r>
              <a:rPr kumimoji="0" lang="en-US" altLang="en-US" sz="2400" b="1" i="0" u="none" strike="noStrike" kern="0" cap="none" spc="0" normalizeH="0" baseline="0" noProof="0" dirty="0">
                <a:ln>
                  <a:noFill/>
                </a:ln>
                <a:solidFill>
                  <a:schemeClr val="tx1"/>
                </a:solidFill>
                <a:effectLst/>
                <a:uLnTx/>
                <a:uFillTx/>
                <a:latin typeface="Calibri" panose="020F0502020204030204" pitchFamily="34" charset="0"/>
                <a:ea typeface="MS PGothic" panose="020B0600070205080204" pitchFamily="34" charset="-128"/>
                <a:cs typeface="Calibri" panose="020F0502020204030204" pitchFamily="34" charset="0"/>
              </a:rPr>
              <a:t>Participants </a:t>
            </a:r>
            <a:r>
              <a:rPr kumimoji="0" lang="en-US" altLang="en-US" sz="2400" b="1" i="0" u="sng" strike="noStrike" kern="0" cap="none" spc="0" normalizeH="0" baseline="0" noProof="0" dirty="0">
                <a:ln>
                  <a:noFill/>
                </a:ln>
                <a:solidFill>
                  <a:schemeClr val="tx1"/>
                </a:solidFill>
                <a:effectLst/>
                <a:uLnTx/>
                <a:uFillTx/>
                <a:latin typeface="Calibri" panose="020F0502020204030204" pitchFamily="34" charset="0"/>
                <a:ea typeface="MS PGothic" panose="020B0600070205080204" pitchFamily="34" charset="-128"/>
                <a:cs typeface="Calibri" panose="020F0502020204030204" pitchFamily="34" charset="0"/>
              </a:rPr>
              <a:t>should </a:t>
            </a:r>
            <a:r>
              <a:rPr kumimoji="0" lang="en-US" altLang="en-US" sz="2400" b="1" i="0" u="none" strike="noStrike" kern="0" cap="none" spc="0" normalizeH="0" baseline="0" noProof="0" dirty="0">
                <a:ln>
                  <a:noFill/>
                </a:ln>
                <a:solidFill>
                  <a:schemeClr val="tx1"/>
                </a:solidFill>
                <a:effectLst/>
                <a:uLnTx/>
                <a:uFillTx/>
                <a:latin typeface="Calibri" panose="020F0502020204030204" pitchFamily="34" charset="0"/>
                <a:ea typeface="MS PGothic" panose="020B0600070205080204" pitchFamily="34" charset="-128"/>
                <a:cs typeface="Calibri" panose="020F0502020204030204" pitchFamily="34" charset="0"/>
              </a:rPr>
              <a:t>inform the IEEE (or cause the IEEE to be informed) of the identity of any other holders of potential Essential Patent Claims</a:t>
            </a:r>
            <a:endParaRPr kumimoji="0" lang="en-US" altLang="en-US" sz="2400" b="1" i="0" u="none" strike="noStrike" kern="0" cap="none" spc="0" normalizeH="0" baseline="0" noProof="0" dirty="0">
              <a:ln>
                <a:noFill/>
              </a:ln>
              <a:solidFill>
                <a:schemeClr val="tx1"/>
              </a:solidFill>
              <a:effectLst/>
              <a:uLnTx/>
              <a:uFillTx/>
              <a:latin typeface="Calibri" panose="020F0502020204030204" pitchFamily="34" charset="0"/>
              <a:ea typeface="MS PGothic" panose="020B0600070205080204" pitchFamily="34" charset="-128"/>
              <a:cs typeface="Calibri" panose="020F0502020204030204" pitchFamily="34" charset="0"/>
            </a:endParaRPr>
          </a:p>
          <a:p>
            <a:pPr marL="742950" marR="0" lvl="1" indent="-285750" algn="l" defTabSz="914400" rtl="0" eaLnBrk="0" fontAlgn="base" latinLnBrk="0" hangingPunct="0">
              <a:lnSpc>
                <a:spcPct val="100000"/>
              </a:lnSpc>
              <a:spcBef>
                <a:spcPct val="20000"/>
              </a:spcBef>
              <a:spcAft>
                <a:spcPct val="0"/>
              </a:spcAft>
              <a:buClrTx/>
              <a:buSzPct val="150000"/>
              <a:buFont typeface="Arial" panose="020B0604020202020204" pitchFamily="34" charset="0"/>
              <a:buChar char="•"/>
              <a:defRPr/>
            </a:pPr>
            <a:endParaRPr kumimoji="0" lang="en-US" altLang="en-US" sz="2000" b="1" i="0" u="none" strike="noStrike" kern="0" cap="none" spc="0" normalizeH="0" baseline="0" noProof="0" dirty="0">
              <a:ln>
                <a:noFill/>
              </a:ln>
              <a:solidFill>
                <a:schemeClr val="tx1"/>
              </a:solidFill>
              <a:effectLst/>
              <a:uLnTx/>
              <a:uFillTx/>
              <a:latin typeface="Calibri" panose="020F0502020204030204" pitchFamily="34" charset="0"/>
              <a:ea typeface="MS PGothic" panose="020B0600070205080204" pitchFamily="34" charset="-128"/>
              <a:cs typeface="Calibri" panose="020F0502020204030204" pitchFamily="34" charset="0"/>
            </a:endParaRPr>
          </a:p>
          <a:p>
            <a:pPr marL="457200" marR="0" lvl="1" indent="0" algn="ctr" defTabSz="914400" rtl="0" eaLnBrk="0" fontAlgn="base" latinLnBrk="0" hangingPunct="0">
              <a:lnSpc>
                <a:spcPct val="100000"/>
              </a:lnSpc>
              <a:spcBef>
                <a:spcPct val="20000"/>
              </a:spcBef>
              <a:spcAft>
                <a:spcPct val="0"/>
              </a:spcAft>
              <a:buClrTx/>
              <a:buSzTx/>
              <a:buFontTx/>
              <a:buNone/>
              <a:defRPr/>
            </a:pPr>
            <a:r>
              <a:rPr kumimoji="0" lang="en-US" altLang="en-US" sz="3200" b="1" i="0" u="none" strike="noStrike" kern="0" cap="none" spc="0" normalizeH="0" baseline="0" noProof="0" dirty="0">
                <a:ln>
                  <a:noFill/>
                </a:ln>
                <a:solidFill>
                  <a:schemeClr val="tx1"/>
                </a:solidFill>
                <a:effectLst/>
                <a:uLnTx/>
                <a:uFillTx/>
                <a:latin typeface="Calibri" panose="020F0502020204030204" pitchFamily="34" charset="0"/>
                <a:ea typeface="MS PGothic" panose="020B0600070205080204" pitchFamily="34" charset="-128"/>
                <a:cs typeface="Calibri" panose="020F0502020204030204" pitchFamily="34" charset="0"/>
              </a:rPr>
              <a:t>Early identification of holders of potential Essential Patent Claims is encouraged</a:t>
            </a:r>
            <a:endParaRPr kumimoji="0" lang="en-US" altLang="en-US" sz="3200" b="1" i="0" u="none" strike="noStrike" kern="0" cap="none" spc="0" normalizeH="0" baseline="0" noProof="0" dirty="0">
              <a:ln>
                <a:noFill/>
              </a:ln>
              <a:solidFill>
                <a:schemeClr val="tx1"/>
              </a:solidFill>
              <a:effectLst/>
              <a:uLnTx/>
              <a:uFillTx/>
              <a:latin typeface="Calibri" panose="020F0502020204030204" pitchFamily="34" charset="0"/>
              <a:ea typeface="MS PGothic" panose="020B0600070205080204" pitchFamily="34" charset="-128"/>
              <a:cs typeface="Calibri" panose="020F0502020204030204" pitchFamily="34" charset="0"/>
            </a:endParaRPr>
          </a:p>
          <a:p>
            <a:pPr marL="342900" marR="0" lvl="0" indent="-342900" algn="l" defTabSz="914400" rtl="0" eaLnBrk="0" fontAlgn="base" latinLnBrk="0" hangingPunct="0">
              <a:lnSpc>
                <a:spcPct val="100000"/>
              </a:lnSpc>
              <a:spcBef>
                <a:spcPct val="20000"/>
              </a:spcBef>
              <a:spcAft>
                <a:spcPct val="0"/>
              </a:spcAft>
              <a:buClrTx/>
              <a:buSzTx/>
              <a:buFontTx/>
              <a:buChar char="•"/>
              <a:defRPr/>
            </a:pPr>
            <a:endParaRPr kumimoji="0" lang="zh-CN" altLang="en-US"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p:txBody>
      </p:sp>
      <p:sp>
        <p:nvSpPr>
          <p:cNvPr id="18438" name="Text Box 5"/>
          <p:cNvSpPr txBox="1"/>
          <p:nvPr/>
        </p:nvSpPr>
        <p:spPr>
          <a:xfrm>
            <a:off x="838200" y="6096000"/>
            <a:ext cx="952500" cy="366713"/>
          </a:xfrm>
          <a:prstGeom prst="rect">
            <a:avLst/>
          </a:prstGeom>
          <a:noFill/>
          <a:ln w="9525">
            <a:noFill/>
          </a:ln>
        </p:spPr>
        <p:txBody>
          <a:bodyPr wrap="none" anchor="t" anchorCtr="0">
            <a:spAutoFit/>
          </a:bodyPr>
          <a:p>
            <a:pPr eaLnBrk="0" hangingPunct="0"/>
            <a:r>
              <a:rPr lang="en-US" altLang="en-US" sz="1800" b="1" u="sng" dirty="0">
                <a:latin typeface="Times New Roman" panose="02020603050405020304" pitchFamily="18" charset="0"/>
              </a:rPr>
              <a:t>Slide #1</a:t>
            </a:r>
            <a:endParaRPr lang="en-US" altLang="en-US" sz="2400" dirty="0">
              <a:latin typeface="Times New Roman" panose="02020603050405020304" pitchFamily="18"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Teleconference Bridge Information</a:t>
            </a:r>
            <a:endParaRPr lang="en-US" altLang="zh-CN"/>
          </a:p>
        </p:txBody>
      </p:sp>
      <p:sp>
        <p:nvSpPr>
          <p:cNvPr id="3" name="文本占位符 2"/>
          <p:cNvSpPr>
            <a:spLocks noGrp="1"/>
          </p:cNvSpPr>
          <p:nvPr>
            <p:ph type="body" idx="1"/>
          </p:nvPr>
        </p:nvSpPr>
        <p:spPr>
          <a:xfrm>
            <a:off x="914400" y="1751330"/>
            <a:ext cx="10361930" cy="4467225"/>
          </a:xfrm>
        </p:spPr>
        <p:txBody>
          <a:bodyPr>
            <a:normAutofit fontScale="70000"/>
          </a:bodyPr>
          <a:p>
            <a:r>
              <a:rPr sz="2400"/>
              <a:t>Join Webex Meeting</a:t>
            </a:r>
            <a:r>
              <a:rPr lang="en-US" sz="2400"/>
              <a:t>: </a:t>
            </a:r>
            <a:r>
              <a:rPr sz="2400">
                <a:hlinkClick r:id="rId1" action="ppaction://hlinkfile"/>
              </a:rPr>
              <a:t>Join Meeting</a:t>
            </a:r>
            <a:endParaRPr sz="2400"/>
          </a:p>
          <a:p>
            <a:endParaRPr sz="2400"/>
          </a:p>
          <a:p>
            <a:r>
              <a:rPr sz="2400"/>
              <a:t>Meeting number: 792 031 613</a:t>
            </a:r>
            <a:endParaRPr sz="2400"/>
          </a:p>
          <a:p>
            <a:r>
              <a:rPr sz="2400"/>
              <a:t>Meeting password: wireless</a:t>
            </a:r>
            <a:endParaRPr sz="2400"/>
          </a:p>
          <a:p>
            <a:endParaRPr sz="2400"/>
          </a:p>
          <a:p>
            <a:r>
              <a:rPr sz="2400"/>
              <a:t>Join by phone:</a:t>
            </a:r>
            <a:endParaRPr sz="2400"/>
          </a:p>
          <a:p>
            <a:r>
              <a:rPr sz="2400"/>
              <a:t>   +1-510-338-9438 USA Toll</a:t>
            </a:r>
            <a:endParaRPr sz="2400"/>
          </a:p>
          <a:p>
            <a:r>
              <a:rPr sz="2400"/>
              <a:t>   </a:t>
            </a:r>
            <a:r>
              <a:rPr sz="2400">
                <a:hlinkClick r:id="rId2" action="ppaction://hlinkfile"/>
              </a:rPr>
              <a:t>Global call-in numbers</a:t>
            </a:r>
            <a:endParaRPr sz="2400"/>
          </a:p>
          <a:p>
            <a:r>
              <a:rPr sz="2400"/>
              <a:t>Access code: </a:t>
            </a:r>
            <a:r>
              <a:rPr sz="2400">
                <a:sym typeface="+mn-ea"/>
              </a:rPr>
              <a:t>792 031 613</a:t>
            </a:r>
            <a:endParaRPr sz="2400">
              <a:sym typeface="+mn-ea"/>
            </a:endParaRPr>
          </a:p>
          <a:p>
            <a:endParaRPr sz="2400"/>
          </a:p>
          <a:p>
            <a:r>
              <a:rPr lang="en-US" sz="2400"/>
              <a:t>Join from a video system or application: dial 792031613@ieee802.my.webex.com, or 173.243.2.68</a:t>
            </a:r>
            <a:endParaRPr lang="en-US" sz="2400"/>
          </a:p>
          <a:p>
            <a:endParaRPr lang="en-US" sz="2400"/>
          </a:p>
          <a:p>
            <a:r>
              <a:rPr lang="en-US" sz="2400"/>
              <a:t>Join using Microsoft Lync or Microsoft Skype for Business: dial </a:t>
            </a:r>
            <a:r>
              <a:rPr lang="en-US" sz="2400">
                <a:sym typeface="+mn-ea"/>
              </a:rPr>
              <a:t>792031613</a:t>
            </a:r>
            <a:r>
              <a:rPr lang="en-US" sz="2400"/>
              <a:t>.ieee802.my@lync.webex.com</a:t>
            </a:r>
            <a:endParaRPr lang="en-US" sz="2400"/>
          </a:p>
          <a:p>
            <a:endParaRPr lang="en-US" sz="2400"/>
          </a:p>
        </p:txBody>
      </p:sp>
      <p:sp>
        <p:nvSpPr>
          <p:cNvPr id="4" name="日期占位符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May 2020</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22530" name="页脚占位符 2"/>
          <p:cNvSpPr>
            <a:spLocks noGrp="1"/>
          </p:cNvSpPr>
          <p:nvPr>
            <p:ph type="ftr" sz="quarte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22531" name="灯片编号占位符 3"/>
          <p:cNvSpPr>
            <a:spLocks noGrp="1"/>
          </p:cNvSpPr>
          <p:nvPr>
            <p:ph type="sldNum" sz="quarter"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3553" name="日期占位符 4"/>
          <p:cNvSpPr>
            <a:spLocks noGrp="1"/>
          </p:cNvSpPr>
          <p:nvPr>
            <p:ph type="dt" sz="half" idx="2"/>
          </p:nvPr>
        </p:nvSpPr>
        <p:spPr>
          <a:xfrm>
            <a:off x="928688" y="333375"/>
            <a:ext cx="2500312" cy="273050"/>
          </a:xfr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a:solidFill>
                  <a:srgbClr val="000000"/>
                </a:solidFill>
                <a:latin typeface="Times New Roman" panose="02020603050405020304" pitchFamily="18" charset="0"/>
                <a:ea typeface="Arial Unicode MS" pitchFamily="34" charset="-122"/>
              </a:rPr>
              <a:t>May 2020</a:t>
            </a:r>
            <a:endParaRPr lang="en-US" altLang="zh-CN" sz="1800" b="1" dirty="0">
              <a:solidFill>
                <a:srgbClr val="000000"/>
              </a:solidFill>
              <a:latin typeface="Times New Roman" panose="02020603050405020304" pitchFamily="18" charset="0"/>
              <a:ea typeface="Arial Unicode MS" pitchFamily="34" charset="-122"/>
            </a:endParaRPr>
          </a:p>
        </p:txBody>
      </p:sp>
      <p:sp>
        <p:nvSpPr>
          <p:cNvPr id="23554" name="页脚占位符 2"/>
          <p:cNvSpPr>
            <a:spLocks noGrp="1"/>
          </p:cNvSpPr>
          <p:nvPr>
            <p:ph type="ftr" sz="quarte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23555" name="灯片编号占位符 3"/>
          <p:cNvSpPr>
            <a:spLocks noGrp="1"/>
          </p:cNvSpPr>
          <p:nvPr>
            <p:ph type="sldNum" sz="quarter"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
        <p:nvSpPr>
          <p:cNvPr id="23556" name="Rectangle 2"/>
          <p:cNvSpPr txBox="1"/>
          <p:nvPr/>
        </p:nvSpPr>
        <p:spPr>
          <a:xfrm>
            <a:off x="2209800" y="606425"/>
            <a:ext cx="7772400" cy="990600"/>
          </a:xfrm>
          <a:prstGeom prst="rect">
            <a:avLst/>
          </a:prstGeom>
          <a:noFill/>
          <a:ln w="9525">
            <a:noFill/>
          </a:ln>
        </p:spPr>
        <p:txBody>
          <a:bodyPr anchor="ctr" anchorCtr="0"/>
          <a:p>
            <a:pPr algn="ctr" eaLnBrk="0" hangingPunct="0"/>
            <a:r>
              <a:rPr lang="en-US" altLang="en-US" sz="3200" b="1" dirty="0">
                <a:solidFill>
                  <a:schemeClr val="tx2"/>
                </a:solidFill>
                <a:latin typeface="Times New Roman" panose="02020603050405020304" pitchFamily="18" charset="0"/>
              </a:rPr>
              <a:t>Agenda of the teleconference (tentative)</a:t>
            </a:r>
            <a:endParaRPr lang="en-US" altLang="en-US" sz="3200" b="1" dirty="0">
              <a:solidFill>
                <a:schemeClr val="tx2"/>
              </a:solidFill>
              <a:latin typeface="Times New Roman" panose="02020603050405020304" pitchFamily="18" charset="0"/>
            </a:endParaRPr>
          </a:p>
        </p:txBody>
      </p:sp>
      <p:sp>
        <p:nvSpPr>
          <p:cNvPr id="13317" name="Rectangle 3"/>
          <p:cNvSpPr txBox="1">
            <a:spLocks noChangeArrowheads="1"/>
          </p:cNvSpPr>
          <p:nvPr/>
        </p:nvSpPr>
        <p:spPr bwMode="auto">
          <a:xfrm>
            <a:off x="1641475" y="1597660"/>
            <a:ext cx="9410065" cy="48780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ormAutofit fontScale="60000"/>
          </a:bodyPr>
          <a:lstStyle>
            <a:lvl1pPr marL="342900" indent="-342900">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Call </a:t>
            </a: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meeting to order and remind the group to record attendane on imat.ieee.org</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IEEE-SA IPR policies </a:t>
            </a: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and meeting rules</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Approval of a</a:t>
            </a: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genda</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Present</a:t>
            </a: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ations and discussion (Call for Submissions)</a:t>
            </a:r>
            <a:endPar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800100" marR="0" lvl="1"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a:ln>
                  <a:noFill/>
                </a:ln>
                <a:solidFill>
                  <a:srgbClr val="00B050"/>
                </a:solidFill>
                <a:effectLst/>
                <a:uLnTx/>
                <a:uFillTx/>
                <a:latin typeface="Times New Roman" panose="02020603050405020304" pitchFamily="18" charset="0"/>
                <a:ea typeface="MS PGothic" panose="020B0600070205080204" pitchFamily="34" charset="-128"/>
                <a:cs typeface="+mn-cs"/>
              </a:rPr>
              <a:t>Straw poll for 11-20/0844r0, CR-for-clause-32-2-1-ngv-ppdu-format, Dongguk Lim (LGE)</a:t>
            </a:r>
            <a:endParaRPr kumimoji="0" lang="en-US" altLang="en-GB" b="1" i="0" u="none" strike="noStrike" kern="1200" cap="none" spc="0" normalizeH="0" baseline="0" noProof="0" dirty="0">
              <a:ln>
                <a:noFill/>
              </a:ln>
              <a:solidFill>
                <a:srgbClr val="00B050"/>
              </a:solidFill>
              <a:effectLst/>
              <a:uLnTx/>
              <a:uFillTx/>
              <a:latin typeface="Times New Roman" panose="02020603050405020304" pitchFamily="18" charset="0"/>
              <a:ea typeface="MS PGothic" panose="020B0600070205080204" pitchFamily="34" charset="-128"/>
              <a:cs typeface="+mn-cs"/>
            </a:endParaRPr>
          </a:p>
          <a:p>
            <a:pPr marL="800100" marR="0" lvl="1"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a:ln>
                  <a:noFill/>
                </a:ln>
                <a:solidFill>
                  <a:srgbClr val="00B050"/>
                </a:solidFill>
                <a:effectLst/>
                <a:uLnTx/>
                <a:uFillTx/>
                <a:latin typeface="Times New Roman" panose="02020603050405020304" pitchFamily="18" charset="0"/>
                <a:ea typeface="MS PGothic" panose="020B0600070205080204" pitchFamily="34" charset="-128"/>
                <a:cs typeface="+mn-cs"/>
              </a:rPr>
              <a:t>Straw poll for 11-20/0845r0, CR-for-clause-32-2-7-2-non-ngv-portion-of-ngv-format-preamble, Dongguk Lim (LGE)</a:t>
            </a:r>
            <a:endPar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800100" marR="0" lvl="1"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a:ln>
                  <a:noFill/>
                </a:ln>
                <a:solidFill>
                  <a:srgbClr val="00B050"/>
                </a:solidFill>
                <a:effectLst/>
                <a:uLnTx/>
                <a:uFillTx/>
                <a:latin typeface="Times New Roman" panose="02020603050405020304" pitchFamily="18" charset="0"/>
                <a:ea typeface="MS PGothic" panose="020B0600070205080204" pitchFamily="34" charset="-128"/>
                <a:cs typeface="+mn-cs"/>
              </a:rPr>
              <a:t>11-20/0901, Comment Resolutions for Section 32.3.8 Data Field, Preshant Sharma (NXP)</a:t>
            </a:r>
            <a:endParaRPr kumimoji="0" lang="en-US" altLang="en-GB" b="1" i="0" u="none" strike="noStrike" kern="1200" cap="none" spc="0" normalizeH="0" baseline="0" noProof="0" dirty="0">
              <a:ln>
                <a:noFill/>
              </a:ln>
              <a:solidFill>
                <a:srgbClr val="00B050"/>
              </a:solidFill>
              <a:effectLst/>
              <a:uLnTx/>
              <a:uFillTx/>
              <a:latin typeface="Times New Roman" panose="02020603050405020304" pitchFamily="18" charset="0"/>
              <a:ea typeface="MS PGothic" panose="020B0600070205080204" pitchFamily="34" charset="-128"/>
              <a:cs typeface="+mn-cs"/>
            </a:endParaRPr>
          </a:p>
          <a:p>
            <a:pPr marL="800100" marR="0" lvl="1"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a:ln>
                  <a:noFill/>
                </a:ln>
                <a:solidFill>
                  <a:srgbClr val="00B050"/>
                </a:solidFill>
                <a:effectLst/>
                <a:uLnTx/>
                <a:uFillTx/>
                <a:latin typeface="Times New Roman" panose="02020603050405020304" pitchFamily="18" charset="0"/>
                <a:ea typeface="MS PGothic" panose="020B0600070205080204" pitchFamily="34" charset="-128"/>
                <a:cs typeface="+mn-cs"/>
              </a:rPr>
              <a:t>11-20/0897, Draft Spec Text for 11p Repetition Transmission Mode, Rui Cao (NXP)</a:t>
            </a:r>
            <a:endPar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800100" marR="0" lvl="1" indent="-342900" algn="just" defTabSz="914400" rtl="0" eaLnBrk="0" fontAlgn="base" latinLnBrk="0" hangingPunct="0">
              <a:lnSpc>
                <a:spcPct val="100000"/>
              </a:lnSpc>
              <a:spcBef>
                <a:spcPct val="20000"/>
              </a:spcBef>
              <a:spcAft>
                <a:spcPct val="0"/>
              </a:spcAft>
              <a:buClrTx/>
              <a:buSzTx/>
              <a:buFontTx/>
              <a:buChar char="•"/>
              <a:defRPr/>
            </a:pPr>
            <a:r>
              <a:rPr lang="en-US" altLang="en-GB" b="1" noProof="0" dirty="0">
                <a:ln>
                  <a:noFill/>
                </a:ln>
                <a:solidFill>
                  <a:srgbClr val="00B050"/>
                </a:solidFill>
                <a:effectLst/>
                <a:uLnTx/>
                <a:uFillTx/>
                <a:sym typeface="+mn-ea"/>
              </a:rPr>
              <a:t>Straw poll for 11-20/0720r0, Resolutions to 32.3.4 NGV modulation and coding schemes, Yujin Noh (Newracom)</a:t>
            </a:r>
            <a:endParaRPr kumimoji="0" lang="en-US" altLang="en-GB" b="1" i="0" u="none" strike="noStrike" kern="1200" cap="none" spc="0" normalizeH="0" baseline="0" noProof="0" dirty="0">
              <a:ln>
                <a:noFill/>
              </a:ln>
              <a:solidFill>
                <a:srgbClr val="00B050"/>
              </a:solidFill>
              <a:effectLst/>
              <a:uLnTx/>
              <a:uFillTx/>
              <a:latin typeface="Times New Roman" panose="02020603050405020304" pitchFamily="18" charset="0"/>
              <a:ea typeface="MS PGothic" panose="020B0600070205080204" pitchFamily="34" charset="-128"/>
              <a:cs typeface="+mn-cs"/>
            </a:endParaRPr>
          </a:p>
          <a:p>
            <a:pPr marL="800100" marR="0" lvl="1" indent="-342900" algn="just" defTabSz="914400" rtl="0" eaLnBrk="0" fontAlgn="base" latinLnBrk="0" hangingPunct="0">
              <a:lnSpc>
                <a:spcPct val="100000"/>
              </a:lnSpc>
              <a:spcBef>
                <a:spcPct val="20000"/>
              </a:spcBef>
              <a:spcAft>
                <a:spcPct val="0"/>
              </a:spcAft>
              <a:buClrTx/>
              <a:buSzTx/>
              <a:buFontTx/>
              <a:buChar char="•"/>
              <a:defRPr/>
            </a:pPr>
            <a:r>
              <a:rPr lang="en-US" altLang="en-GB" b="1" noProof="0" dirty="0">
                <a:ln>
                  <a:noFill/>
                </a:ln>
                <a:solidFill>
                  <a:srgbClr val="00B050"/>
                </a:solidFill>
                <a:effectLst/>
                <a:uLnTx/>
                <a:uFillTx/>
                <a:sym typeface="+mn-ea"/>
              </a:rPr>
              <a:t>Straw poll for 11-20/0721r0, Resolutions to 32.3.8.10 Midambles, Yujin Noh (Newracom)</a:t>
            </a:r>
            <a:endParaRPr kumimoji="0" lang="en-US" altLang="en-GB" b="1" i="0" u="none" strike="noStrike" kern="1200" cap="none" spc="0" normalizeH="0" baseline="0" noProof="0" dirty="0">
              <a:ln>
                <a:noFill/>
              </a:ln>
              <a:solidFill>
                <a:srgbClr val="00B050"/>
              </a:solidFill>
              <a:effectLst/>
              <a:uLnTx/>
              <a:uFillTx/>
              <a:latin typeface="Times New Roman" panose="02020603050405020304" pitchFamily="18" charset="0"/>
              <a:ea typeface="MS PGothic" panose="020B0600070205080204" pitchFamily="34" charset="-128"/>
              <a:cs typeface="+mn-cs"/>
            </a:endParaRPr>
          </a:p>
          <a:p>
            <a:pPr marL="800100" marR="0" lvl="1" indent="-342900" algn="just" defTabSz="914400" rtl="0" eaLnBrk="0" fontAlgn="base" latinLnBrk="0" hangingPunct="0">
              <a:lnSpc>
                <a:spcPct val="100000"/>
              </a:lnSpc>
              <a:spcBef>
                <a:spcPct val="20000"/>
              </a:spcBef>
              <a:spcAft>
                <a:spcPct val="0"/>
              </a:spcAft>
              <a:buClrTx/>
              <a:buSzTx/>
              <a:buFontTx/>
              <a:buChar char="•"/>
              <a:defRPr/>
            </a:pPr>
            <a:r>
              <a:rPr lang="en-US" altLang="en-GB" b="1" noProof="0" dirty="0">
                <a:ln>
                  <a:noFill/>
                </a:ln>
                <a:solidFill>
                  <a:srgbClr val="00B050"/>
                </a:solidFill>
                <a:effectLst/>
                <a:uLnTx/>
                <a:uFillTx/>
                <a:sym typeface="+mn-ea"/>
              </a:rPr>
              <a:t>Straw poll for 11-20/0722r0, Resolutions to 32.3.8.11 NGV transmit procedure, Yujin Noh (Newracom)</a:t>
            </a:r>
            <a:endPar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800100" marR="0" lvl="1" indent="-342900" algn="just" defTabSz="914400" rtl="0" eaLnBrk="0" fontAlgn="base" latinLnBrk="0" hangingPunct="0">
              <a:lnSpc>
                <a:spcPct val="100000"/>
              </a:lnSpc>
              <a:spcBef>
                <a:spcPct val="20000"/>
              </a:spcBef>
              <a:spcAft>
                <a:spcPct val="0"/>
              </a:spcAft>
              <a:buClrTx/>
              <a:buSzTx/>
              <a:buFontTx/>
              <a:buChar char="•"/>
              <a:defRPr/>
            </a:pPr>
            <a:r>
              <a:rPr lang="en-US" altLang="en-GB" b="1" noProof="0" dirty="0">
                <a:ln>
                  <a:noFill/>
                </a:ln>
                <a:effectLst/>
                <a:uLnTx/>
                <a:uFillTx/>
                <a:sym typeface="+mn-ea"/>
              </a:rPr>
              <a:t>11-20/0721r1, Resolutions to 32.3.8.10 Midambles for CIDs 152 and 154, Yujin Noh (Newracom)</a:t>
            </a:r>
            <a:endParaRPr lang="en-US" altLang="en-GB" b="1" noProof="0" dirty="0">
              <a:ln>
                <a:noFill/>
              </a:ln>
              <a:effectLst/>
              <a:uLnTx/>
              <a:uFillTx/>
              <a:sym typeface="+mn-ea"/>
            </a:endParaRPr>
          </a:p>
          <a:p>
            <a:pPr marL="800100" marR="0" lvl="1"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11-20/0722r1, Resolutions to 32.3.8.11 NGV transmit procedure for CID 350, Yujin Noh (Newracom)</a:t>
            </a:r>
            <a:endPar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800100" marR="0" lvl="1"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11-20/0723, Resolutions to 32.3.8.12 NGV receive procedure, Yujin Noh (Newracom)</a:t>
            </a:r>
            <a:endPar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800100" marR="0" lvl="1"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11-20/1012, On 802.11bd Mandatory Features - Input from the Car-2-Car Communications Consortium, Ioannis Sarris (u-blox) [for TC on Jul 10]</a:t>
            </a:r>
            <a:endPar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lang="en-US" altLang="en-GB" noProof="0" dirty="0">
                <a:ln>
                  <a:noFill/>
                </a:ln>
                <a:effectLst/>
                <a:uLnTx/>
                <a:uFillTx/>
                <a:sym typeface="+mn-ea"/>
              </a:rPr>
              <a:t>Timeline Discussion</a:t>
            </a:r>
            <a:endParaRPr lang="en-US" altLang="en-GB" noProof="0" dirty="0">
              <a:ln>
                <a:noFill/>
              </a:ln>
              <a:effectLst/>
              <a:uLnTx/>
              <a:uFillTx/>
              <a:sym typeface="+mn-ea"/>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lang="en-GB" altLang="en-US" noProof="0" dirty="0">
                <a:ln>
                  <a:noFill/>
                </a:ln>
                <a:effectLst/>
                <a:uLnTx/>
                <a:uFillTx/>
                <a:sym typeface="+mn-ea"/>
              </a:rPr>
              <a:t>Adjourn</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Next t</a:t>
            </a: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eleconference </a:t>
            </a: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on Jul 10, 10:00am - 11:59am, ET</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Straw Poll #1</a:t>
            </a:r>
            <a:endParaRPr lang="en-US" altLang="zh-CN"/>
          </a:p>
        </p:txBody>
      </p:sp>
      <p:sp>
        <p:nvSpPr>
          <p:cNvPr id="3" name="文本占位符 2"/>
          <p:cNvSpPr>
            <a:spLocks noGrp="1"/>
          </p:cNvSpPr>
          <p:nvPr>
            <p:ph type="body" idx="1"/>
          </p:nvPr>
        </p:nvSpPr>
        <p:spPr/>
        <p:txBody>
          <a:bodyPr/>
          <a:p>
            <a:r>
              <a:rPr lang="en-US" altLang="zh-CN">
                <a:sym typeface="+mn-ea"/>
              </a:rPr>
              <a:t>Do you agree on the comment resolutions to following 2 CIDs and the proposed spec text modification to IEEE P802.11bd D0.3 as in 11-20/</a:t>
            </a:r>
            <a:r>
              <a:rPr lang="zh-CN" altLang="en-US"/>
              <a:t>08</a:t>
            </a:r>
            <a:r>
              <a:rPr lang="en-US" altLang="zh-CN"/>
              <a:t>44</a:t>
            </a:r>
            <a:r>
              <a:rPr lang="zh-CN" altLang="en-US"/>
              <a:t>r</a:t>
            </a:r>
            <a:r>
              <a:rPr lang="en-US" altLang="zh-CN"/>
              <a:t>1</a:t>
            </a:r>
            <a:r>
              <a:rPr lang="zh-CN" altLang="en-US"/>
              <a:t>?</a:t>
            </a:r>
            <a:endParaRPr lang="zh-CN" altLang="en-US"/>
          </a:p>
          <a:p>
            <a:r>
              <a:rPr lang="zh-CN" altLang="en-US"/>
              <a:t> </a:t>
            </a:r>
            <a:r>
              <a:rPr lang="en-US" altLang="zh-CN"/>
              <a:t>CID 131 and 260	</a:t>
            </a:r>
            <a:endParaRPr lang="zh-CN" altLang="en-US"/>
          </a:p>
          <a:p>
            <a:endParaRPr lang="zh-CN" altLang="en-US"/>
          </a:p>
          <a:p>
            <a:r>
              <a:rPr lang="en-US" altLang="zh-CN"/>
              <a:t>11Y/0N/3A</a:t>
            </a:r>
            <a:endParaRPr lang="en-US" altLang="zh-CN"/>
          </a:p>
        </p:txBody>
      </p:sp>
      <p:sp>
        <p:nvSpPr>
          <p:cNvPr id="4" name="日期占位符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Mar 2020</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Straw Poll #2</a:t>
            </a:r>
            <a:endParaRPr lang="en-US" altLang="zh-CN"/>
          </a:p>
        </p:txBody>
      </p:sp>
      <p:sp>
        <p:nvSpPr>
          <p:cNvPr id="3" name="文本占位符 2"/>
          <p:cNvSpPr>
            <a:spLocks noGrp="1"/>
          </p:cNvSpPr>
          <p:nvPr>
            <p:ph type="body" idx="1"/>
          </p:nvPr>
        </p:nvSpPr>
        <p:spPr/>
        <p:txBody>
          <a:bodyPr/>
          <a:p>
            <a:r>
              <a:rPr lang="en-US" altLang="zh-CN">
                <a:sym typeface="+mn-ea"/>
              </a:rPr>
              <a:t>Do you agree on the comment resolutions to following 16 CIDs and the proposed spec text modification to IEEE P802.11bd D0.3 as in 11-20/</a:t>
            </a:r>
            <a:r>
              <a:rPr lang="zh-CN" altLang="en-US"/>
              <a:t>08</a:t>
            </a:r>
            <a:r>
              <a:rPr lang="en-US" altLang="zh-CN"/>
              <a:t>45</a:t>
            </a:r>
            <a:r>
              <a:rPr lang="zh-CN" altLang="en-US"/>
              <a:t>r</a:t>
            </a:r>
            <a:r>
              <a:rPr lang="en-US" altLang="zh-CN"/>
              <a:t>1</a:t>
            </a:r>
            <a:r>
              <a:rPr lang="zh-CN" altLang="en-US"/>
              <a:t>?</a:t>
            </a:r>
            <a:endParaRPr lang="zh-CN" altLang="en-US"/>
          </a:p>
          <a:p>
            <a:r>
              <a:rPr lang="zh-CN" altLang="en-US"/>
              <a:t> </a:t>
            </a:r>
            <a:r>
              <a:rPr lang="en-US" altLang="zh-CN"/>
              <a:t>CID 116, 117, 144, 145, 146, 147, 280, 281, 282, 283, 284, 286, 287, 289, 290 and 291</a:t>
            </a:r>
            <a:endParaRPr lang="zh-CN" altLang="en-US"/>
          </a:p>
          <a:p>
            <a:endParaRPr lang="zh-CN" altLang="en-US"/>
          </a:p>
          <a:p>
            <a:r>
              <a:rPr lang="en-US" altLang="zh-CN"/>
              <a:t>10Y/0N/4A</a:t>
            </a:r>
            <a:endParaRPr lang="en-US" altLang="zh-CN"/>
          </a:p>
        </p:txBody>
      </p:sp>
      <p:sp>
        <p:nvSpPr>
          <p:cNvPr id="4" name="日期占位符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Mar 2020</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Straw Poll #3</a:t>
            </a:r>
            <a:endParaRPr lang="en-US" altLang="zh-CN"/>
          </a:p>
        </p:txBody>
      </p:sp>
      <p:sp>
        <p:nvSpPr>
          <p:cNvPr id="3" name="文本占位符 2"/>
          <p:cNvSpPr>
            <a:spLocks noGrp="1"/>
          </p:cNvSpPr>
          <p:nvPr>
            <p:ph type="body" idx="1"/>
          </p:nvPr>
        </p:nvSpPr>
        <p:spPr/>
        <p:txBody>
          <a:bodyPr/>
          <a:p>
            <a:r>
              <a:rPr lang="en-US" altLang="zh-CN">
                <a:sym typeface="+mn-ea"/>
              </a:rPr>
              <a:t>Do you agree on the comment resolutions to following 11 CIDs and the proposed spec text modification to IEEE P802.11bd D0.3 as in 11-20/</a:t>
            </a:r>
            <a:r>
              <a:rPr lang="zh-CN" altLang="en-US"/>
              <a:t>0</a:t>
            </a:r>
            <a:r>
              <a:rPr lang="en-US" altLang="zh-CN"/>
              <a:t>720</a:t>
            </a:r>
            <a:r>
              <a:rPr lang="zh-CN" altLang="en-US"/>
              <a:t>r0?</a:t>
            </a:r>
            <a:endParaRPr lang="zh-CN" altLang="en-US"/>
          </a:p>
          <a:p>
            <a:r>
              <a:rPr lang="zh-CN" altLang="en-US"/>
              <a:t> </a:t>
            </a:r>
            <a:r>
              <a:rPr lang="en-US" altLang="zh-CN"/>
              <a:t>CID </a:t>
            </a:r>
            <a:r>
              <a:rPr lang="zh-CN" altLang="en-US"/>
              <a:t>110, 111, 112, 135, 136, 137, 138, 161, 265, 266 and 267</a:t>
            </a:r>
            <a:endParaRPr lang="zh-CN" altLang="en-US"/>
          </a:p>
          <a:p>
            <a:endParaRPr lang="zh-CN" altLang="en-US"/>
          </a:p>
          <a:p>
            <a:r>
              <a:rPr lang="en-US" altLang="zh-CN"/>
              <a:t>15Y/0N/4A</a:t>
            </a:r>
            <a:endParaRPr lang="en-US" altLang="zh-CN"/>
          </a:p>
        </p:txBody>
      </p:sp>
      <p:sp>
        <p:nvSpPr>
          <p:cNvPr id="4" name="日期占位符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Mar 2020</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Straw Poll #4</a:t>
            </a:r>
            <a:endParaRPr lang="en-US" altLang="zh-CN"/>
          </a:p>
        </p:txBody>
      </p:sp>
      <p:sp>
        <p:nvSpPr>
          <p:cNvPr id="3" name="文本占位符 2"/>
          <p:cNvSpPr>
            <a:spLocks noGrp="1"/>
          </p:cNvSpPr>
          <p:nvPr>
            <p:ph type="body" idx="1"/>
          </p:nvPr>
        </p:nvSpPr>
        <p:spPr/>
        <p:txBody>
          <a:bodyPr/>
          <a:p>
            <a:r>
              <a:rPr lang="en-US" altLang="zh-CN">
                <a:sym typeface="+mn-ea"/>
              </a:rPr>
              <a:t>Do you agree on the comment resolutions to following 5 CIDs and the proposed spec text modification to IEEE P802.11bd D0.3 as in 11-20/</a:t>
            </a:r>
            <a:r>
              <a:rPr lang="zh-CN" altLang="en-US"/>
              <a:t>0</a:t>
            </a:r>
            <a:r>
              <a:rPr lang="en-US" altLang="zh-CN"/>
              <a:t>721</a:t>
            </a:r>
            <a:r>
              <a:rPr lang="zh-CN" altLang="en-US"/>
              <a:t>r0?</a:t>
            </a:r>
            <a:endParaRPr lang="zh-CN" altLang="en-US"/>
          </a:p>
          <a:p>
            <a:r>
              <a:rPr lang="zh-CN" altLang="en-US"/>
              <a:t> </a:t>
            </a:r>
            <a:r>
              <a:rPr lang="en-US" altLang="zh-CN"/>
              <a:t>CID </a:t>
            </a:r>
            <a:r>
              <a:rPr lang="zh-CN" altLang="en-US"/>
              <a:t>19, 122, 153, 202 and 341</a:t>
            </a:r>
            <a:endParaRPr lang="zh-CN" altLang="en-US"/>
          </a:p>
          <a:p>
            <a:endParaRPr lang="zh-CN" altLang="en-US"/>
          </a:p>
          <a:p>
            <a:r>
              <a:rPr lang="en-US" altLang="zh-CN"/>
              <a:t>11Y/0N/7A</a:t>
            </a:r>
            <a:endParaRPr lang="en-US" altLang="zh-CN"/>
          </a:p>
        </p:txBody>
      </p:sp>
      <p:sp>
        <p:nvSpPr>
          <p:cNvPr id="4" name="日期占位符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Mar 2020</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Straw Poll #5</a:t>
            </a:r>
            <a:endParaRPr lang="en-US" altLang="zh-CN"/>
          </a:p>
        </p:txBody>
      </p:sp>
      <p:sp>
        <p:nvSpPr>
          <p:cNvPr id="3" name="文本占位符 2"/>
          <p:cNvSpPr>
            <a:spLocks noGrp="1"/>
          </p:cNvSpPr>
          <p:nvPr>
            <p:ph type="body" idx="1"/>
          </p:nvPr>
        </p:nvSpPr>
        <p:spPr/>
        <p:txBody>
          <a:bodyPr/>
          <a:p>
            <a:r>
              <a:rPr lang="en-US" altLang="zh-CN">
                <a:sym typeface="+mn-ea"/>
              </a:rPr>
              <a:t>Do you agree on the comment resolutions to following 7 CIDs and the proposed spec text modification to IEEE P802.11bd D0.3 as in 11-20/</a:t>
            </a:r>
            <a:r>
              <a:rPr lang="zh-CN" altLang="en-US"/>
              <a:t>0</a:t>
            </a:r>
            <a:r>
              <a:rPr lang="en-US" altLang="zh-CN"/>
              <a:t>722</a:t>
            </a:r>
            <a:r>
              <a:rPr lang="zh-CN" altLang="en-US"/>
              <a:t>r0?</a:t>
            </a:r>
            <a:endParaRPr lang="zh-CN" altLang="en-US"/>
          </a:p>
          <a:p>
            <a:r>
              <a:rPr lang="zh-CN" altLang="en-US"/>
              <a:t> </a:t>
            </a:r>
            <a:r>
              <a:rPr lang="en-US" altLang="zh-CN"/>
              <a:t>CID </a:t>
            </a:r>
            <a:r>
              <a:rPr lang="zh-CN" altLang="en-US"/>
              <a:t>345, 346, 347, 348, 349, </a:t>
            </a:r>
            <a:r>
              <a:rPr lang="en-US" altLang="zh-CN"/>
              <a:t>3</a:t>
            </a:r>
            <a:r>
              <a:rPr lang="zh-CN" altLang="en-US"/>
              <a:t>51 and 352</a:t>
            </a:r>
            <a:endParaRPr lang="zh-CN" altLang="en-US"/>
          </a:p>
          <a:p>
            <a:endParaRPr lang="zh-CN" altLang="en-US"/>
          </a:p>
          <a:p>
            <a:r>
              <a:rPr lang="en-US" altLang="zh-CN"/>
              <a:t>12Y/0N/4A</a:t>
            </a:r>
            <a:endParaRPr lang="en-US" altLang="zh-CN"/>
          </a:p>
        </p:txBody>
      </p:sp>
      <p:sp>
        <p:nvSpPr>
          <p:cNvPr id="4" name="日期占位符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Mar 2020</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TG Chair Proposed Timeline Change</a:t>
            </a:r>
            <a:endParaRPr lang="en-US" altLang="zh-CN"/>
          </a:p>
        </p:txBody>
      </p:sp>
      <p:sp>
        <p:nvSpPr>
          <p:cNvPr id="3" name="文本占位符 2"/>
          <p:cNvSpPr>
            <a:spLocks noGrp="1"/>
          </p:cNvSpPr>
          <p:nvPr>
            <p:ph type="body" idx="1"/>
          </p:nvPr>
        </p:nvSpPr>
        <p:spPr/>
        <p:txBody>
          <a:bodyPr/>
          <a:p>
            <a:pPr lvl="1" defTabSz="337185">
              <a:buFont typeface="Arial" panose="020B0604020202020204" pitchFamily="34" charset="0"/>
              <a:buChar char="•"/>
              <a:defRPr/>
            </a:pPr>
            <a:r>
              <a:rPr lang="en-US" altLang="en-US" dirty="0">
                <a:solidFill>
                  <a:srgbClr val="00B050"/>
                </a:solidFill>
                <a:sym typeface="+mn-ea"/>
              </a:rPr>
              <a:t>PAR approved						</a:t>
            </a:r>
            <a:r>
              <a:rPr lang="en-US" altLang="en-US" dirty="0" smtClean="0">
                <a:solidFill>
                  <a:srgbClr val="00B050"/>
                </a:solidFill>
                <a:sym typeface="+mn-ea"/>
              </a:rPr>
              <a:t>	Dec </a:t>
            </a:r>
            <a:r>
              <a:rPr lang="en-US" altLang="en-US" dirty="0">
                <a:solidFill>
                  <a:srgbClr val="00B050"/>
                </a:solidFill>
                <a:sym typeface="+mn-ea"/>
              </a:rPr>
              <a:t>2018</a:t>
            </a:r>
            <a:endParaRPr lang="en-US" altLang="en-US" dirty="0">
              <a:solidFill>
                <a:srgbClr val="00B050"/>
              </a:solidFill>
            </a:endParaRPr>
          </a:p>
          <a:p>
            <a:pPr lvl="1" defTabSz="337185">
              <a:buFont typeface="Arial" panose="020B0604020202020204" pitchFamily="34" charset="0"/>
              <a:buChar char="•"/>
              <a:defRPr/>
            </a:pPr>
            <a:r>
              <a:rPr lang="en-US" altLang="en-US" dirty="0">
                <a:solidFill>
                  <a:srgbClr val="00B050"/>
                </a:solidFill>
                <a:sym typeface="+mn-ea"/>
              </a:rPr>
              <a:t>First TG meeting					</a:t>
            </a:r>
            <a:r>
              <a:rPr lang="en-US" altLang="en-US" dirty="0" smtClean="0">
                <a:solidFill>
                  <a:srgbClr val="00B050"/>
                </a:solidFill>
                <a:sym typeface="+mn-ea"/>
              </a:rPr>
              <a:t>	Jan </a:t>
            </a:r>
            <a:r>
              <a:rPr lang="en-US" altLang="en-US" dirty="0">
                <a:solidFill>
                  <a:srgbClr val="00B050"/>
                </a:solidFill>
                <a:sym typeface="+mn-ea"/>
              </a:rPr>
              <a:t>2019</a:t>
            </a:r>
            <a:endParaRPr lang="en-US" altLang="en-US" dirty="0">
              <a:solidFill>
                <a:srgbClr val="00B050"/>
              </a:solidFill>
            </a:endParaRPr>
          </a:p>
          <a:p>
            <a:pPr lvl="1" defTabSz="337185">
              <a:buFont typeface="Arial" panose="020B0604020202020204" pitchFamily="34" charset="0"/>
              <a:buChar char="•"/>
              <a:defRPr/>
            </a:pPr>
            <a:r>
              <a:rPr lang="en-US" altLang="en-US" dirty="0">
                <a:solidFill>
                  <a:srgbClr val="00B050"/>
                </a:solidFill>
                <a:sym typeface="+mn-ea"/>
              </a:rPr>
              <a:t>D0.1 								</a:t>
            </a:r>
            <a:r>
              <a:rPr lang="en-US" altLang="en-US" dirty="0" smtClean="0">
                <a:solidFill>
                  <a:srgbClr val="00B050"/>
                </a:solidFill>
                <a:sym typeface="+mn-ea"/>
              </a:rPr>
              <a:t>	</a:t>
            </a:r>
            <a:r>
              <a:rPr lang="en-US" altLang="en-US" dirty="0" smtClean="0">
                <a:solidFill>
                  <a:srgbClr val="00B050"/>
                </a:solidFill>
                <a:sym typeface="Wingdings" panose="05000000000000000000" pitchFamily="2" charset="2"/>
              </a:rPr>
              <a:t>Nov </a:t>
            </a:r>
            <a:r>
              <a:rPr lang="en-US" altLang="en-US" dirty="0">
                <a:solidFill>
                  <a:srgbClr val="00B050"/>
                </a:solidFill>
                <a:sym typeface="Wingdings" panose="05000000000000000000" pitchFamily="2" charset="2"/>
              </a:rPr>
              <a:t>2019</a:t>
            </a:r>
            <a:endParaRPr lang="en-US" altLang="en-US" dirty="0">
              <a:solidFill>
                <a:srgbClr val="00B050"/>
              </a:solidFill>
            </a:endParaRPr>
          </a:p>
          <a:p>
            <a:pPr lvl="1" defTabSz="337185">
              <a:buFont typeface="Arial" panose="020B0604020202020204" pitchFamily="34" charset="0"/>
              <a:buChar char="•"/>
              <a:defRPr/>
            </a:pPr>
            <a:r>
              <a:rPr lang="en-US" altLang="en-US" dirty="0">
                <a:sym typeface="+mn-ea"/>
              </a:rPr>
              <a:t>D1.0 Letter Ballot					</a:t>
            </a:r>
            <a:r>
              <a:rPr lang="en-US" altLang="en-US" dirty="0" smtClean="0">
                <a:sym typeface="+mn-ea"/>
              </a:rPr>
              <a:t>	</a:t>
            </a:r>
            <a:r>
              <a:rPr lang="en-US" altLang="en-US" dirty="0" smtClean="0">
                <a:sym typeface="Wingdings" panose="05000000000000000000" pitchFamily="2" charset="2"/>
              </a:rPr>
              <a:t>Mar </a:t>
            </a:r>
            <a:r>
              <a:rPr lang="en-US" altLang="en-US" dirty="0">
                <a:sym typeface="Wingdings" panose="05000000000000000000" pitchFamily="2" charset="2"/>
              </a:rPr>
              <a:t>2020	</a:t>
            </a:r>
            <a:r>
              <a:rPr lang="en-US" altLang="en-US" dirty="0">
                <a:solidFill>
                  <a:srgbClr val="FF0000"/>
                </a:solidFill>
                <a:latin typeface="Arial" panose="020B0604020202020204" pitchFamily="34" charset="0"/>
                <a:cs typeface="Arial" panose="020B0604020202020204" pitchFamily="34" charset="0"/>
                <a:sym typeface="Wingdings" panose="05000000000000000000" pitchFamily="2" charset="2"/>
              </a:rPr>
              <a:t>→ 	</a:t>
            </a:r>
            <a:r>
              <a:rPr lang="en-US" altLang="en-US" dirty="0" smtClean="0">
                <a:solidFill>
                  <a:srgbClr val="FF0000"/>
                </a:solidFill>
                <a:cs typeface="+mn-ea"/>
                <a:sym typeface="Wingdings" panose="05000000000000000000" pitchFamily="2" charset="2"/>
              </a:rPr>
              <a:t>	Sep 2020</a:t>
            </a:r>
            <a:endParaRPr lang="en-US" altLang="en-US" dirty="0" smtClean="0">
              <a:solidFill>
                <a:srgbClr val="FF0000"/>
              </a:solidFill>
              <a:cs typeface="+mn-ea"/>
            </a:endParaRPr>
          </a:p>
          <a:p>
            <a:pPr lvl="1" defTabSz="337185">
              <a:buFont typeface="Arial" panose="020B0604020202020204" pitchFamily="34" charset="0"/>
              <a:buChar char="•"/>
              <a:defRPr/>
            </a:pPr>
            <a:r>
              <a:rPr lang="en-US" altLang="en-US" dirty="0">
                <a:sym typeface="+mn-ea"/>
              </a:rPr>
              <a:t>D2.0 LB recirculation					</a:t>
            </a:r>
            <a:r>
              <a:rPr lang="en-US" altLang="en-US" dirty="0">
                <a:sym typeface="Wingdings" panose="05000000000000000000" pitchFamily="2" charset="2"/>
              </a:rPr>
              <a:t>Jul 2020 	</a:t>
            </a:r>
            <a:r>
              <a:rPr lang="en-US" altLang="en-US" dirty="0">
                <a:solidFill>
                  <a:srgbClr val="FF0000"/>
                </a:solidFill>
                <a:latin typeface="Arial" panose="020B0604020202020204" pitchFamily="34" charset="0"/>
                <a:cs typeface="Arial" panose="020B0604020202020204" pitchFamily="34" charset="0"/>
                <a:sym typeface="Wingdings" panose="05000000000000000000" pitchFamily="2" charset="2"/>
              </a:rPr>
              <a:t>→ 	</a:t>
            </a:r>
            <a:r>
              <a:rPr lang="en-US" altLang="en-US" dirty="0" smtClean="0">
                <a:solidFill>
                  <a:srgbClr val="FF0000"/>
                </a:solidFill>
                <a:cs typeface="+mn-ea"/>
                <a:sym typeface="Wingdings" panose="05000000000000000000" pitchFamily="2" charset="2"/>
              </a:rPr>
              <a:t>	Jan 2021</a:t>
            </a:r>
            <a:endParaRPr lang="en-US" altLang="en-US" dirty="0"/>
          </a:p>
          <a:p>
            <a:pPr lvl="1" defTabSz="337185">
              <a:buFont typeface="Arial" panose="020B0604020202020204" pitchFamily="34" charset="0"/>
              <a:buChar char="•"/>
              <a:defRPr/>
            </a:pPr>
            <a:r>
              <a:rPr lang="en-US" altLang="en-US" dirty="0">
                <a:sym typeface="+mn-ea"/>
              </a:rPr>
              <a:t>Form Sponsor Ballot Pool				</a:t>
            </a:r>
            <a:r>
              <a:rPr lang="en-US" altLang="en-US" dirty="0">
                <a:sym typeface="Wingdings" panose="05000000000000000000" pitchFamily="2" charset="2"/>
              </a:rPr>
              <a:t>Sep 2020	</a:t>
            </a:r>
            <a:r>
              <a:rPr lang="en-US" altLang="en-US" dirty="0">
                <a:solidFill>
                  <a:srgbClr val="FF0000"/>
                </a:solidFill>
                <a:latin typeface="Arial" panose="020B0604020202020204" pitchFamily="34" charset="0"/>
                <a:cs typeface="Arial" panose="020B0604020202020204" pitchFamily="34" charset="0"/>
                <a:sym typeface="Wingdings" panose="05000000000000000000" pitchFamily="2" charset="2"/>
              </a:rPr>
              <a:t>→ 	</a:t>
            </a:r>
            <a:r>
              <a:rPr lang="en-US" altLang="en-US" dirty="0" smtClean="0">
                <a:solidFill>
                  <a:srgbClr val="FF0000"/>
                </a:solidFill>
                <a:cs typeface="+mn-ea"/>
                <a:sym typeface="Wingdings" panose="05000000000000000000" pitchFamily="2" charset="2"/>
              </a:rPr>
              <a:t>	Mar 2021</a:t>
            </a:r>
            <a:endParaRPr lang="en-US" altLang="en-US" dirty="0"/>
          </a:p>
          <a:p>
            <a:pPr lvl="1" defTabSz="337185">
              <a:buFont typeface="Arial" panose="020B0604020202020204" pitchFamily="34" charset="0"/>
              <a:buChar char="•"/>
              <a:defRPr/>
            </a:pPr>
            <a:r>
              <a:rPr lang="en-US" altLang="en-US" dirty="0">
                <a:sym typeface="+mn-ea"/>
              </a:rPr>
              <a:t>D3.0 LB recirculation					</a:t>
            </a:r>
            <a:r>
              <a:rPr lang="en-US" altLang="en-US" dirty="0">
                <a:sym typeface="Wingdings" panose="05000000000000000000" pitchFamily="2" charset="2"/>
              </a:rPr>
              <a:t>Sep 2020	</a:t>
            </a:r>
            <a:r>
              <a:rPr lang="en-US" altLang="en-US" dirty="0">
                <a:solidFill>
                  <a:srgbClr val="FF0000"/>
                </a:solidFill>
                <a:latin typeface="Arial" panose="020B0604020202020204" pitchFamily="34" charset="0"/>
                <a:cs typeface="Arial" panose="020B0604020202020204" pitchFamily="34" charset="0"/>
                <a:sym typeface="Wingdings" panose="05000000000000000000" pitchFamily="2" charset="2"/>
              </a:rPr>
              <a:t>→ 	</a:t>
            </a:r>
            <a:r>
              <a:rPr lang="en-US" altLang="en-US" dirty="0" smtClean="0">
                <a:solidFill>
                  <a:srgbClr val="FF0000"/>
                </a:solidFill>
                <a:cs typeface="+mn-ea"/>
                <a:sym typeface="Wingdings" panose="05000000000000000000" pitchFamily="2" charset="2"/>
              </a:rPr>
              <a:t>	Mar 2021</a:t>
            </a:r>
            <a:endParaRPr lang="en-US" altLang="en-US" dirty="0"/>
          </a:p>
          <a:p>
            <a:pPr lvl="1" defTabSz="337185">
              <a:buFont typeface="Arial" panose="020B0604020202020204" pitchFamily="34" charset="0"/>
              <a:buChar char="•"/>
              <a:defRPr/>
            </a:pPr>
            <a:r>
              <a:rPr lang="en-US" altLang="en-US" dirty="0">
                <a:sym typeface="+mn-ea"/>
              </a:rPr>
              <a:t>D3.0 unchanged recirculation 	</a:t>
            </a:r>
            <a:r>
              <a:rPr lang="en-US" altLang="en-US" dirty="0" smtClean="0">
                <a:sym typeface="+mn-ea"/>
              </a:rPr>
              <a:t>		</a:t>
            </a:r>
            <a:r>
              <a:rPr lang="en-US" altLang="en-US" dirty="0" smtClean="0">
                <a:sym typeface="Wingdings" panose="05000000000000000000" pitchFamily="2" charset="2"/>
              </a:rPr>
              <a:t>Nov </a:t>
            </a:r>
            <a:r>
              <a:rPr lang="en-US" altLang="en-US" dirty="0">
                <a:sym typeface="Wingdings" panose="05000000000000000000" pitchFamily="2" charset="2"/>
              </a:rPr>
              <a:t>2020	</a:t>
            </a:r>
            <a:r>
              <a:rPr lang="en-US" altLang="en-US" dirty="0">
                <a:solidFill>
                  <a:srgbClr val="FF0000"/>
                </a:solidFill>
                <a:latin typeface="Arial" panose="020B0604020202020204" pitchFamily="34" charset="0"/>
                <a:cs typeface="Arial" panose="020B0604020202020204" pitchFamily="34" charset="0"/>
                <a:sym typeface="Wingdings" panose="05000000000000000000" pitchFamily="2" charset="2"/>
              </a:rPr>
              <a:t>→ 	</a:t>
            </a:r>
            <a:r>
              <a:rPr lang="en-US" altLang="en-US" dirty="0" smtClean="0">
                <a:solidFill>
                  <a:srgbClr val="FF0000"/>
                </a:solidFill>
                <a:cs typeface="+mn-ea"/>
                <a:sym typeface="Wingdings" panose="05000000000000000000" pitchFamily="2" charset="2"/>
              </a:rPr>
              <a:t>	May 2021</a:t>
            </a:r>
            <a:endParaRPr lang="en-US" altLang="en-US" dirty="0"/>
          </a:p>
          <a:p>
            <a:pPr lvl="1" defTabSz="337185">
              <a:buFont typeface="Arial" panose="020B0604020202020204" pitchFamily="34" charset="0"/>
              <a:buChar char="•"/>
              <a:defRPr/>
            </a:pPr>
            <a:r>
              <a:rPr lang="en-US" altLang="en-US" dirty="0">
                <a:sym typeface="+mn-ea"/>
              </a:rPr>
              <a:t>Initial Sponsor Ballot (D4.0)			</a:t>
            </a:r>
            <a:r>
              <a:rPr lang="en-US" altLang="en-US" dirty="0">
                <a:sym typeface="Wingdings" panose="05000000000000000000" pitchFamily="2" charset="2"/>
              </a:rPr>
              <a:t>Jan 2021	</a:t>
            </a:r>
            <a:r>
              <a:rPr lang="en-US" altLang="en-US" dirty="0">
                <a:solidFill>
                  <a:srgbClr val="FF0000"/>
                </a:solidFill>
                <a:latin typeface="Arial" panose="020B0604020202020204" pitchFamily="34" charset="0"/>
                <a:cs typeface="Arial" panose="020B0604020202020204" pitchFamily="34" charset="0"/>
                <a:sym typeface="Wingdings" panose="05000000000000000000" pitchFamily="2" charset="2"/>
              </a:rPr>
              <a:t>→ 	</a:t>
            </a:r>
            <a:r>
              <a:rPr lang="en-US" altLang="en-US" dirty="0" smtClean="0">
                <a:solidFill>
                  <a:srgbClr val="FF0000"/>
                </a:solidFill>
                <a:cs typeface="+mn-ea"/>
                <a:sym typeface="Wingdings" panose="05000000000000000000" pitchFamily="2" charset="2"/>
              </a:rPr>
              <a:t>	Jul 2021</a:t>
            </a:r>
            <a:endParaRPr lang="en-US" altLang="en-US" dirty="0"/>
          </a:p>
          <a:p>
            <a:pPr lvl="1" defTabSz="337185">
              <a:buFont typeface="Arial" panose="020B0604020202020204" pitchFamily="34" charset="0"/>
              <a:buChar char="•"/>
              <a:defRPr/>
            </a:pPr>
            <a:r>
              <a:rPr lang="en-US" altLang="en-US" dirty="0">
                <a:sym typeface="+mn-ea"/>
              </a:rPr>
              <a:t>Final 802.11 WG approval		</a:t>
            </a:r>
            <a:r>
              <a:rPr lang="en-US" altLang="en-US" dirty="0" smtClean="0">
                <a:sym typeface="+mn-ea"/>
              </a:rPr>
              <a:t>		</a:t>
            </a:r>
            <a:r>
              <a:rPr lang="en-US" altLang="en-US" dirty="0" smtClean="0">
                <a:sym typeface="Wingdings" panose="05000000000000000000" pitchFamily="2" charset="2"/>
              </a:rPr>
              <a:t>Nov </a:t>
            </a:r>
            <a:r>
              <a:rPr lang="en-US" altLang="en-US" dirty="0">
                <a:sym typeface="Wingdings" panose="05000000000000000000" pitchFamily="2" charset="2"/>
              </a:rPr>
              <a:t>2021	</a:t>
            </a:r>
            <a:r>
              <a:rPr lang="en-US" altLang="en-US" dirty="0">
                <a:solidFill>
                  <a:srgbClr val="FF0000"/>
                </a:solidFill>
                <a:latin typeface="Arial" panose="020B0604020202020204" pitchFamily="34" charset="0"/>
                <a:cs typeface="Arial" panose="020B0604020202020204" pitchFamily="34" charset="0"/>
                <a:sym typeface="Wingdings" panose="05000000000000000000" pitchFamily="2" charset="2"/>
              </a:rPr>
              <a:t>→ 	</a:t>
            </a:r>
            <a:r>
              <a:rPr lang="en-US" altLang="en-US" dirty="0" smtClean="0">
                <a:solidFill>
                  <a:srgbClr val="FF0000"/>
                </a:solidFill>
                <a:cs typeface="+mn-ea"/>
                <a:sym typeface="Wingdings" panose="05000000000000000000" pitchFamily="2" charset="2"/>
              </a:rPr>
              <a:t>	May 2022</a:t>
            </a:r>
            <a:endParaRPr lang="en-US" altLang="en-US" dirty="0"/>
          </a:p>
          <a:p>
            <a:pPr lvl="1" defTabSz="337185">
              <a:buFont typeface="Arial" panose="020B0604020202020204" pitchFamily="34" charset="0"/>
              <a:buChar char="•"/>
              <a:defRPr/>
            </a:pPr>
            <a:r>
              <a:rPr lang="en-US" altLang="en-US" dirty="0">
                <a:sym typeface="+mn-ea"/>
              </a:rPr>
              <a:t>802 EC approval					</a:t>
            </a:r>
            <a:r>
              <a:rPr lang="en-US" altLang="en-US" dirty="0" smtClean="0">
                <a:sym typeface="+mn-ea"/>
              </a:rPr>
              <a:t>	</a:t>
            </a:r>
            <a:r>
              <a:rPr lang="en-US" altLang="en-US" dirty="0" smtClean="0">
                <a:sym typeface="Wingdings" panose="05000000000000000000" pitchFamily="2" charset="2"/>
              </a:rPr>
              <a:t>Nov </a:t>
            </a:r>
            <a:r>
              <a:rPr lang="en-US" altLang="en-US" dirty="0">
                <a:sym typeface="Wingdings" panose="05000000000000000000" pitchFamily="2" charset="2"/>
              </a:rPr>
              <a:t>2021	</a:t>
            </a:r>
            <a:r>
              <a:rPr lang="en-US" altLang="en-US" dirty="0">
                <a:solidFill>
                  <a:srgbClr val="FF0000"/>
                </a:solidFill>
                <a:latin typeface="Arial" panose="020B0604020202020204" pitchFamily="34" charset="0"/>
                <a:cs typeface="Arial" panose="020B0604020202020204" pitchFamily="34" charset="0"/>
                <a:sym typeface="Wingdings" panose="05000000000000000000" pitchFamily="2" charset="2"/>
              </a:rPr>
              <a:t>→ 	</a:t>
            </a:r>
            <a:r>
              <a:rPr lang="en-US" altLang="en-US" dirty="0" smtClean="0">
                <a:solidFill>
                  <a:srgbClr val="FF0000"/>
                </a:solidFill>
                <a:cs typeface="+mn-ea"/>
                <a:sym typeface="Wingdings" panose="05000000000000000000" pitchFamily="2" charset="2"/>
              </a:rPr>
              <a:t>	May 2022</a:t>
            </a:r>
            <a:endParaRPr lang="en-US" altLang="en-US" dirty="0"/>
          </a:p>
          <a:p>
            <a:pPr lvl="1" defTabSz="337185">
              <a:buFont typeface="Arial" panose="020B0604020202020204" pitchFamily="34" charset="0"/>
              <a:buChar char="•"/>
              <a:defRPr/>
            </a:pPr>
            <a:r>
              <a:rPr lang="en-US" altLang="en-US" dirty="0" err="1">
                <a:sym typeface="+mn-ea"/>
              </a:rPr>
              <a:t>RevCom</a:t>
            </a:r>
            <a:r>
              <a:rPr lang="en-US" altLang="en-US" dirty="0">
                <a:sym typeface="+mn-ea"/>
              </a:rPr>
              <a:t> and SASB approval			</a:t>
            </a:r>
            <a:r>
              <a:rPr lang="en-US" altLang="en-US" dirty="0">
                <a:sym typeface="Wingdings" panose="05000000000000000000" pitchFamily="2" charset="2"/>
              </a:rPr>
              <a:t>Dec 2021</a:t>
            </a:r>
            <a:r>
              <a:rPr lang="en-US" altLang="en-US" dirty="0" smtClean="0">
                <a:solidFill>
                  <a:srgbClr val="FF0000"/>
                </a:solidFill>
                <a:cs typeface="+mn-ea"/>
                <a:sym typeface="Wingdings" panose="05000000000000000000" pitchFamily="2" charset="2"/>
              </a:rPr>
              <a:t>	→ 		Jun 2022</a:t>
            </a:r>
            <a:endParaRPr lang="en-US" altLang="en-US" dirty="0" smtClean="0">
              <a:solidFill>
                <a:srgbClr val="FF0000"/>
              </a:solidFill>
              <a:cs typeface="+mn-ea"/>
            </a:endParaRPr>
          </a:p>
          <a:p>
            <a:endParaRPr lang="zh-CN" altLang="en-US"/>
          </a:p>
        </p:txBody>
      </p:sp>
      <p:sp>
        <p:nvSpPr>
          <p:cNvPr id="4" name="日期占位符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Mar 2020</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1" name="Title 1"/>
          <p:cNvSpPr>
            <a:spLocks noGrp="1"/>
          </p:cNvSpPr>
          <p:nvPr>
            <p:ph type="title"/>
          </p:nvPr>
        </p:nvSpPr>
        <p:spPr>
          <a:xfrm>
            <a:off x="1757045" y="685800"/>
            <a:ext cx="8573135" cy="1525905"/>
          </a:xfrm>
        </p:spPr>
        <p:txBody>
          <a:bodyPr vert="horz" wrap="square" lIns="92160" tIns="46080" rIns="92160" bIns="46080" anchor="ctr" anchorCtr="0"/>
          <a:p>
            <a:pPr eaLnBrk="1" hangingPunct="1"/>
            <a:r>
              <a:rPr lang="en-US" altLang="en-US" sz="3200" dirty="0">
                <a:solidFill>
                  <a:srgbClr val="0000FF"/>
                </a:solidFill>
                <a:latin typeface="Arial Black" panose="020B0A04020102020204" pitchFamily="34" charset="0"/>
              </a:rPr>
              <a:t>IEEE 802.11 TGbd </a:t>
            </a:r>
            <a:r>
              <a:rPr lang="en-US" sz="3200" dirty="0">
                <a:solidFill>
                  <a:srgbClr val="0000FF"/>
                </a:solidFill>
                <a:latin typeface="Arial Black" panose="020B0A04020102020204" pitchFamily="34" charset="0"/>
              </a:rPr>
              <a:t>Teleconference</a:t>
            </a:r>
            <a:endParaRPr lang="en-US" sz="3200" dirty="0"/>
          </a:p>
        </p:txBody>
      </p:sp>
      <p:sp>
        <p:nvSpPr>
          <p:cNvPr id="15362" name="日期占位符 4"/>
          <p:cNvSpPr>
            <a:spLocks noGrp="1"/>
          </p:cNvSpPr>
          <p:nvPr>
            <p:ph type="dt" idx="10"/>
          </p:nvPr>
        </p:nvSpPr>
        <p:spPr>
          <a:xfrm>
            <a:off x="928688" y="333375"/>
            <a:ext cx="2500312" cy="273050"/>
          </a:xfr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a:solidFill>
                  <a:srgbClr val="000000"/>
                </a:solidFill>
                <a:latin typeface="Times New Roman" panose="02020603050405020304" pitchFamily="18" charset="0"/>
                <a:ea typeface="Arial Unicode MS" pitchFamily="34" charset="-122"/>
              </a:rPr>
              <a:t>May 2020</a:t>
            </a:r>
            <a:endParaRPr lang="en-US" altLang="zh-CN" sz="1800" b="1" dirty="0">
              <a:solidFill>
                <a:srgbClr val="000000"/>
              </a:solidFill>
              <a:latin typeface="Times New Roman" panose="02020603050405020304" pitchFamily="18" charset="0"/>
              <a:ea typeface="Arial Unicode MS" pitchFamily="34" charset="-122"/>
            </a:endParaRPr>
          </a:p>
        </p:txBody>
      </p:sp>
      <p:sp>
        <p:nvSpPr>
          <p:cNvPr id="15363" name="页脚占位符 3"/>
          <p:cNvSpPr>
            <a:spLocks noGrp="1"/>
          </p:cNvSpPr>
          <p:nvPr>
            <p:ph type="ftr" idx="11"/>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15364" name="灯片编号占位符 4"/>
          <p:cNvSpPr>
            <a:spLocks noGrp="1"/>
          </p:cNvSpPr>
          <p:nvPr>
            <p:ph type="sldNum" idx="12"/>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
        <p:nvSpPr>
          <p:cNvPr id="7" name="Content Placeholder 2"/>
          <p:cNvSpPr txBox="1"/>
          <p:nvPr/>
        </p:nvSpPr>
        <p:spPr>
          <a:xfrm>
            <a:off x="1219200" y="2133600"/>
            <a:ext cx="9829800" cy="4124960"/>
          </a:xfrm>
          <a:prstGeom prst="rect">
            <a:avLst/>
          </a:prstGeom>
        </p:spPr>
        <p:txBody>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342900" marR="0" lvl="0" indent="-342900" algn="ctr" defTabSz="914400" rtl="0" eaLnBrk="0" fontAlgn="base" latinLnBrk="0" hangingPunct="0">
              <a:lnSpc>
                <a:spcPct val="90000"/>
              </a:lnSpc>
              <a:spcBef>
                <a:spcPct val="20000"/>
              </a:spcBef>
              <a:spcAft>
                <a:spcPct val="0"/>
              </a:spcAft>
              <a:buClrTx/>
              <a:buSzTx/>
              <a:buFontTx/>
              <a:buNone/>
              <a:defRPr/>
            </a:pP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ctr" defTabSz="914400" rtl="0" eaLnBrk="0" fontAlgn="base" latinLnBrk="0" hangingPunct="0">
              <a:lnSpc>
                <a:spcPct val="90000"/>
              </a:lnSpc>
              <a:spcBef>
                <a:spcPct val="20000"/>
              </a:spcBef>
              <a:spcAft>
                <a:spcPct val="0"/>
              </a:spcAft>
              <a:buClrTx/>
              <a:buSzTx/>
              <a:buFontTx/>
              <a:buNone/>
              <a:defRPr/>
            </a:pPr>
            <a:r>
              <a:rPr kumimoji="0" lang="en-US" altLang="en-US" sz="36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Jul 10, 2020</a:t>
            </a:r>
            <a:endParaRPr kumimoji="0" lang="en-US" altLang="en-US" sz="36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ctr" defTabSz="914400" rtl="0" eaLnBrk="0" fontAlgn="base" latinLnBrk="0" hangingPunct="0">
              <a:lnSpc>
                <a:spcPct val="90000"/>
              </a:lnSpc>
              <a:spcBef>
                <a:spcPct val="20000"/>
              </a:spcBef>
              <a:spcAft>
                <a:spcPct val="0"/>
              </a:spcAft>
              <a:buClrTx/>
              <a:buSzTx/>
              <a:buFontTx/>
              <a:buNone/>
              <a:defRPr/>
            </a:pPr>
            <a:endParaRPr kumimoji="0" lang="en-US" altLang="en-US" sz="36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ctr" defTabSz="914400" rtl="0" eaLnBrk="0" fontAlgn="base" latinLnBrk="0" hangingPunct="0">
              <a:lnSpc>
                <a:spcPct val="90000"/>
              </a:lnSpc>
              <a:spcBef>
                <a:spcPct val="20000"/>
              </a:spcBef>
              <a:spcAft>
                <a:spcPct val="0"/>
              </a:spcAft>
              <a:buClrTx/>
              <a:buSzTx/>
              <a:buFontTx/>
              <a:buNone/>
              <a:defRPr/>
            </a:pP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Chair:	Bo Sun (ZTE)</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Vice Chair: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Hongyuan</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Zhang (NXP), </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Joseph Levy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InterDigital</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Secretary: 	James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Lepp</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(BlackBerry)</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Tech Editor: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Bahar</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Sadeghi</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(Intel)</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Teleconference Bridge Information</a:t>
            </a:r>
            <a:endParaRPr lang="en-US" altLang="zh-CN"/>
          </a:p>
        </p:txBody>
      </p:sp>
      <p:sp>
        <p:nvSpPr>
          <p:cNvPr id="3" name="文本占位符 2"/>
          <p:cNvSpPr>
            <a:spLocks noGrp="1"/>
          </p:cNvSpPr>
          <p:nvPr>
            <p:ph type="body" idx="1"/>
          </p:nvPr>
        </p:nvSpPr>
        <p:spPr>
          <a:xfrm>
            <a:off x="914400" y="1751330"/>
            <a:ext cx="10361930" cy="4467225"/>
          </a:xfrm>
        </p:spPr>
        <p:txBody>
          <a:bodyPr>
            <a:normAutofit fontScale="70000"/>
          </a:bodyPr>
          <a:p>
            <a:r>
              <a:rPr sz="2400"/>
              <a:t>Join Webex Meeting</a:t>
            </a:r>
            <a:r>
              <a:rPr lang="en-US" sz="2400"/>
              <a:t>: </a:t>
            </a:r>
            <a:r>
              <a:rPr sz="2400">
                <a:hlinkClick r:id="rId1" action="ppaction://hlinkfile"/>
              </a:rPr>
              <a:t>Join Meeting</a:t>
            </a:r>
            <a:endParaRPr sz="2400"/>
          </a:p>
          <a:p>
            <a:endParaRPr sz="2400"/>
          </a:p>
          <a:p>
            <a:r>
              <a:rPr sz="2400"/>
              <a:t>Meeting number: 132 304 7188</a:t>
            </a:r>
            <a:endParaRPr sz="2400"/>
          </a:p>
          <a:p>
            <a:r>
              <a:rPr sz="2400"/>
              <a:t>Meeting password: wireless</a:t>
            </a:r>
            <a:endParaRPr sz="2400"/>
          </a:p>
          <a:p>
            <a:endParaRPr sz="2400"/>
          </a:p>
          <a:p>
            <a:r>
              <a:rPr sz="2400"/>
              <a:t>Join by phone:</a:t>
            </a:r>
            <a:endParaRPr sz="2400"/>
          </a:p>
          <a:p>
            <a:r>
              <a:rPr sz="2400"/>
              <a:t>   +1-510-338-9438 USA Toll</a:t>
            </a:r>
            <a:endParaRPr sz="2400"/>
          </a:p>
          <a:p>
            <a:r>
              <a:rPr sz="2400"/>
              <a:t>   </a:t>
            </a:r>
            <a:r>
              <a:rPr sz="2400">
                <a:hlinkClick r:id="rId2" action="ppaction://hlinkfile"/>
              </a:rPr>
              <a:t>Global call-in numbers</a:t>
            </a:r>
            <a:endParaRPr sz="2400"/>
          </a:p>
          <a:p>
            <a:r>
              <a:rPr sz="2400"/>
              <a:t>Access code: </a:t>
            </a:r>
            <a:r>
              <a:rPr sz="2400">
                <a:sym typeface="+mn-ea"/>
              </a:rPr>
              <a:t>132 304 7188</a:t>
            </a:r>
            <a:endParaRPr sz="2400">
              <a:sym typeface="+mn-ea"/>
            </a:endParaRPr>
          </a:p>
          <a:p>
            <a:endParaRPr sz="2400"/>
          </a:p>
          <a:p>
            <a:r>
              <a:rPr lang="en-US" sz="2400"/>
              <a:t>Join from a video system or application: dial 1323047188@ieee802.my.webex.com, or 173.243.2.68</a:t>
            </a:r>
            <a:endParaRPr lang="en-US" sz="2400"/>
          </a:p>
          <a:p>
            <a:endParaRPr lang="en-US" sz="2400"/>
          </a:p>
          <a:p>
            <a:r>
              <a:rPr lang="en-US" sz="2400"/>
              <a:t>Join using Microsoft Lync or Microsoft Skype for Business: dial </a:t>
            </a:r>
            <a:r>
              <a:rPr lang="en-US" sz="2400">
                <a:sym typeface="+mn-ea"/>
              </a:rPr>
              <a:t>1323047188</a:t>
            </a:r>
            <a:r>
              <a:rPr lang="en-US" sz="2400"/>
              <a:t>.ieee802.my@lync.webex.com</a:t>
            </a:r>
            <a:endParaRPr lang="en-US" sz="2400"/>
          </a:p>
          <a:p>
            <a:endParaRPr lang="en-US" sz="2400"/>
          </a:p>
        </p:txBody>
      </p:sp>
      <p:sp>
        <p:nvSpPr>
          <p:cNvPr id="4" name="日期占位符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May 2020</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22530" name="页脚占位符 2"/>
          <p:cNvSpPr>
            <a:spLocks noGrp="1"/>
          </p:cNvSpPr>
          <p:nvPr>
            <p:ph type="ftr" sz="quarte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22531" name="灯片编号占位符 3"/>
          <p:cNvSpPr>
            <a:spLocks noGrp="1"/>
          </p:cNvSpPr>
          <p:nvPr>
            <p:ph type="sldNum" sz="quarter"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9457" name="日期占位符 4"/>
          <p:cNvSpPr>
            <a:spLocks noGrp="1"/>
          </p:cNvSpPr>
          <p:nvPr>
            <p:ph type="dt" sz="half" idx="2"/>
          </p:nvPr>
        </p:nvSpPr>
        <p:spPr>
          <a:xfrm>
            <a:off x="928688" y="333375"/>
            <a:ext cx="2500312" cy="273050"/>
          </a:xfr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a:solidFill>
                  <a:srgbClr val="000000"/>
                </a:solidFill>
                <a:latin typeface="Times New Roman" panose="02020603050405020304" pitchFamily="18" charset="0"/>
                <a:ea typeface="Arial Unicode MS" pitchFamily="34" charset="-122"/>
              </a:rPr>
              <a:t>May 2020</a:t>
            </a:r>
            <a:endParaRPr lang="en-US" altLang="zh-CN" sz="1800" b="1" dirty="0">
              <a:solidFill>
                <a:srgbClr val="000000"/>
              </a:solidFill>
              <a:latin typeface="Times New Roman" panose="02020603050405020304" pitchFamily="18" charset="0"/>
              <a:ea typeface="Arial Unicode MS" pitchFamily="34" charset="-122"/>
            </a:endParaRPr>
          </a:p>
        </p:txBody>
      </p:sp>
      <p:sp>
        <p:nvSpPr>
          <p:cNvPr id="19458" name="页脚占位符 2"/>
          <p:cNvSpPr>
            <a:spLocks noGrp="1"/>
          </p:cNvSpPr>
          <p:nvPr>
            <p:ph type="ftr" sz="quarte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19459" name="灯片编号占位符 3"/>
          <p:cNvSpPr>
            <a:spLocks noGrp="1"/>
          </p:cNvSpPr>
          <p:nvPr>
            <p:ph type="sldNum" sz="quarter"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
        <p:nvSpPr>
          <p:cNvPr id="5" name="标题 1"/>
          <p:cNvSpPr txBox="1"/>
          <p:nvPr/>
        </p:nvSpPr>
        <p:spPr>
          <a:xfrm>
            <a:off x="2209800" y="610235"/>
            <a:ext cx="77724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GB" altLang="en-US" b="1" i="0" u="sng" strike="noStrike" kern="0" cap="none" spc="0" normalizeH="0" baseline="0" noProof="0">
                <a:ln>
                  <a:noFill/>
                </a:ln>
                <a:solidFill>
                  <a:schemeClr val="accent2"/>
                </a:solidFill>
                <a:effectLst/>
                <a:uLnTx/>
                <a:uFillTx/>
                <a:latin typeface="+mj-lt"/>
                <a:ea typeface="MS PGothic" panose="020B0600070205080204" pitchFamily="34" charset="-128"/>
                <a:cs typeface="MS PGothic" panose="020B0600070205080204" pitchFamily="34" charset="-128"/>
              </a:rPr>
              <a:t>Ways to Inform IEEE</a:t>
            </a:r>
            <a:endParaRPr kumimoji="0" lang="en-GB" altLang="en-US" b="1" i="0" u="sng" strike="noStrike" kern="0" cap="none" spc="0" normalizeH="0" baseline="0" noProof="0" dirty="0">
              <a:ln>
                <a:noFill/>
              </a:ln>
              <a:solidFill>
                <a:schemeClr val="accent2"/>
              </a:solidFill>
              <a:effectLst/>
              <a:uLnTx/>
              <a:uFillTx/>
              <a:latin typeface="+mj-lt"/>
              <a:ea typeface="MS PGothic" panose="020B0600070205080204" pitchFamily="34" charset="-128"/>
              <a:cs typeface="MS PGothic" panose="020B0600070205080204" pitchFamily="34" charset="-128"/>
            </a:endParaRPr>
          </a:p>
        </p:txBody>
      </p:sp>
      <p:sp>
        <p:nvSpPr>
          <p:cNvPr id="19461" name="内容占位符 2"/>
          <p:cNvSpPr txBox="1"/>
          <p:nvPr/>
        </p:nvSpPr>
        <p:spPr>
          <a:xfrm>
            <a:off x="1219200" y="1676400"/>
            <a:ext cx="9753600" cy="4267200"/>
          </a:xfrm>
          <a:prstGeom prst="rect">
            <a:avLst/>
          </a:prstGeom>
          <a:noFill/>
          <a:ln w="9525">
            <a:noFill/>
          </a:ln>
        </p:spPr>
        <p:txBody>
          <a:bodyPr anchor="t" anchorCtr="0"/>
          <a:p>
            <a:pPr marL="342900" indent="-342900" eaLnBrk="0" hangingPunct="0">
              <a:spcBef>
                <a:spcPct val="20000"/>
              </a:spcBef>
              <a:buSzPct val="150000"/>
              <a:buChar char="•"/>
            </a:pPr>
            <a:r>
              <a:rPr lang="en-US" altLang="en-US" sz="2400" dirty="0">
                <a:latin typeface="Calibri" panose="020F0502020204030204" pitchFamily="34" charset="0"/>
              </a:rPr>
              <a:t>Cause an LOA to be submitted to the IEEE-SA (patcom@ieee.org); or</a:t>
            </a:r>
            <a:endParaRPr lang="en-US" altLang="en-US" sz="2400" dirty="0">
              <a:latin typeface="Calibri" panose="020F0502020204030204" pitchFamily="34" charset="0"/>
            </a:endParaRPr>
          </a:p>
          <a:p>
            <a:pPr marL="342900" indent="-342900" eaLnBrk="0" hangingPunct="0">
              <a:spcBef>
                <a:spcPct val="20000"/>
              </a:spcBef>
              <a:buSzPct val="150000"/>
              <a:buChar char="•"/>
            </a:pPr>
            <a:r>
              <a:rPr lang="en-US" altLang="en-US" sz="2400" dirty="0">
                <a:latin typeface="Calibri" panose="020F0502020204030204" pitchFamily="34" charset="0"/>
              </a:rPr>
              <a:t>Provide the chair of this group with the identity of the holder(s) of any and all such claims as soon as possible; or</a:t>
            </a:r>
            <a:endParaRPr lang="en-US" altLang="en-US" sz="2400" dirty="0">
              <a:latin typeface="Calibri" panose="020F0502020204030204" pitchFamily="34" charset="0"/>
            </a:endParaRPr>
          </a:p>
          <a:p>
            <a:pPr marL="342900" indent="-342900" eaLnBrk="0" hangingPunct="0">
              <a:spcBef>
                <a:spcPct val="20000"/>
              </a:spcBef>
              <a:buSzPct val="150000"/>
              <a:buChar char="•"/>
            </a:pPr>
            <a:r>
              <a:rPr lang="en-US" altLang="en-US" sz="2400" dirty="0">
                <a:latin typeface="Calibri" panose="020F0502020204030204" pitchFamily="34" charset="0"/>
              </a:rPr>
              <a:t>Speak up now and respond to this Call for Potentially Essential Patents</a:t>
            </a:r>
            <a:endParaRPr lang="en-US" altLang="en-US" sz="2400" dirty="0">
              <a:latin typeface="Calibri" panose="020F0502020204030204" pitchFamily="34" charset="0"/>
            </a:endParaRPr>
          </a:p>
          <a:p>
            <a:pPr marL="342900" indent="-342900" eaLnBrk="0" hangingPunct="0">
              <a:spcBef>
                <a:spcPct val="20000"/>
              </a:spcBef>
              <a:buFont typeface="Monotype Sorts" charset="2"/>
            </a:pPr>
            <a:endParaRPr lang="en-US" altLang="en-US" sz="2400" dirty="0">
              <a:latin typeface="Calibri" panose="020F0502020204030204" pitchFamily="34" charset="0"/>
            </a:endParaRPr>
          </a:p>
          <a:p>
            <a:pPr marL="342900" indent="-342900" eaLnBrk="0" hangingPunct="0">
              <a:spcBef>
                <a:spcPct val="20000"/>
              </a:spcBef>
              <a:buFont typeface="Monotype Sorts" charset="2"/>
            </a:pPr>
            <a:r>
              <a:rPr lang="en-US" altLang="en-US" sz="2400" dirty="0">
                <a:latin typeface="Calibri" panose="020F0502020204030204" pitchFamily="34" charset="0"/>
              </a:rPr>
              <a:t>If anyone in this meeting is personally aware of the holder of any patent claims that are potentially essential to implementation of the proposed standard(s) under consideration by this group and that are not already the subject of an Accepted Letter of Assurance, please respond at this time by providing relevant information to the WG Chair.</a:t>
            </a:r>
            <a:endParaRPr lang="en-US" altLang="en-US" sz="2400" dirty="0">
              <a:latin typeface="Calibri" panose="020F0502020204030204" pitchFamily="34" charset="0"/>
            </a:endParaRPr>
          </a:p>
        </p:txBody>
      </p:sp>
      <p:sp>
        <p:nvSpPr>
          <p:cNvPr id="19462" name="Text Box 5"/>
          <p:cNvSpPr txBox="1"/>
          <p:nvPr/>
        </p:nvSpPr>
        <p:spPr>
          <a:xfrm>
            <a:off x="838200" y="6105525"/>
            <a:ext cx="960438" cy="369888"/>
          </a:xfrm>
          <a:prstGeom prst="rect">
            <a:avLst/>
          </a:prstGeom>
          <a:noFill/>
          <a:ln w="9525">
            <a:noFill/>
          </a:ln>
        </p:spPr>
        <p:txBody>
          <a:bodyPr wrap="none" anchor="t" anchorCtr="0">
            <a:spAutoFit/>
          </a:bodyPr>
          <a:p>
            <a:pPr eaLnBrk="0" hangingPunct="0"/>
            <a:r>
              <a:rPr lang="en-US" altLang="en-US" sz="1800" b="1" u="sng" dirty="0">
                <a:latin typeface="Times New Roman" panose="02020603050405020304" pitchFamily="18" charset="0"/>
              </a:rPr>
              <a:t>Slide #2</a:t>
            </a:r>
            <a:endParaRPr lang="en-US" altLang="en-US" sz="2400" dirty="0">
              <a:latin typeface="Times New Roman" panose="02020603050405020304" pitchFamily="18" charset="0"/>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3553" name="日期占位符 4"/>
          <p:cNvSpPr>
            <a:spLocks noGrp="1"/>
          </p:cNvSpPr>
          <p:nvPr>
            <p:ph type="dt" sz="half" idx="2"/>
          </p:nvPr>
        </p:nvSpPr>
        <p:spPr>
          <a:xfrm>
            <a:off x="928688" y="333375"/>
            <a:ext cx="2500312" cy="273050"/>
          </a:xfr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a:solidFill>
                  <a:srgbClr val="000000"/>
                </a:solidFill>
                <a:latin typeface="Times New Roman" panose="02020603050405020304" pitchFamily="18" charset="0"/>
                <a:ea typeface="Arial Unicode MS" pitchFamily="34" charset="-122"/>
              </a:rPr>
              <a:t>May 2020</a:t>
            </a:r>
            <a:endParaRPr lang="en-US" altLang="zh-CN" sz="1800" b="1" dirty="0">
              <a:solidFill>
                <a:srgbClr val="000000"/>
              </a:solidFill>
              <a:latin typeface="Times New Roman" panose="02020603050405020304" pitchFamily="18" charset="0"/>
              <a:ea typeface="Arial Unicode MS" pitchFamily="34" charset="-122"/>
            </a:endParaRPr>
          </a:p>
        </p:txBody>
      </p:sp>
      <p:sp>
        <p:nvSpPr>
          <p:cNvPr id="23554" name="页脚占位符 2"/>
          <p:cNvSpPr>
            <a:spLocks noGrp="1"/>
          </p:cNvSpPr>
          <p:nvPr>
            <p:ph type="ftr" sz="quarte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23555" name="灯片编号占位符 3"/>
          <p:cNvSpPr>
            <a:spLocks noGrp="1"/>
          </p:cNvSpPr>
          <p:nvPr>
            <p:ph type="sldNum" sz="quarter"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
        <p:nvSpPr>
          <p:cNvPr id="23556" name="Rectangle 2"/>
          <p:cNvSpPr txBox="1"/>
          <p:nvPr/>
        </p:nvSpPr>
        <p:spPr>
          <a:xfrm>
            <a:off x="2209800" y="606425"/>
            <a:ext cx="7772400" cy="990600"/>
          </a:xfrm>
          <a:prstGeom prst="rect">
            <a:avLst/>
          </a:prstGeom>
          <a:noFill/>
          <a:ln w="9525">
            <a:noFill/>
          </a:ln>
        </p:spPr>
        <p:txBody>
          <a:bodyPr anchor="ctr" anchorCtr="0"/>
          <a:p>
            <a:pPr algn="ctr" eaLnBrk="0" hangingPunct="0"/>
            <a:r>
              <a:rPr lang="en-US" altLang="en-US" sz="3200" b="1" dirty="0">
                <a:solidFill>
                  <a:schemeClr val="tx2"/>
                </a:solidFill>
                <a:latin typeface="Times New Roman" panose="02020603050405020304" pitchFamily="18" charset="0"/>
              </a:rPr>
              <a:t>Agenda of the teleconference (tentative)</a:t>
            </a:r>
            <a:endParaRPr lang="en-US" altLang="en-US" sz="3200" b="1" dirty="0">
              <a:solidFill>
                <a:schemeClr val="tx2"/>
              </a:solidFill>
              <a:latin typeface="Times New Roman" panose="02020603050405020304" pitchFamily="18" charset="0"/>
            </a:endParaRPr>
          </a:p>
        </p:txBody>
      </p:sp>
      <p:sp>
        <p:nvSpPr>
          <p:cNvPr id="13317" name="Rectangle 3"/>
          <p:cNvSpPr txBox="1">
            <a:spLocks noChangeArrowheads="1"/>
          </p:cNvSpPr>
          <p:nvPr/>
        </p:nvSpPr>
        <p:spPr bwMode="auto">
          <a:xfrm>
            <a:off x="1364615" y="1597660"/>
            <a:ext cx="9927590" cy="40335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ormAutofit fontScale="70000"/>
          </a:bodyPr>
          <a:lstStyle>
            <a:lvl1pPr marL="342900" indent="-342900">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Call </a:t>
            </a: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meeting to order and remind the group to record attendane on imat.ieee.org</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IEEE-SA IPR policies </a:t>
            </a: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and meeting rules</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Approval of a</a:t>
            </a: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genda</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Present</a:t>
            </a: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ations and discussion</a:t>
            </a:r>
            <a:endPar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800100" marR="0" lvl="1"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a:ln>
                  <a:noFill/>
                </a:ln>
                <a:solidFill>
                  <a:srgbClr val="00B050"/>
                </a:solidFill>
                <a:effectLst/>
                <a:uLnTx/>
                <a:uFillTx/>
                <a:latin typeface="Times New Roman" panose="02020603050405020304" pitchFamily="18" charset="0"/>
                <a:ea typeface="MS PGothic" panose="020B0600070205080204" pitchFamily="34" charset="-128"/>
                <a:cs typeface="+mn-cs"/>
              </a:rPr>
              <a:t>Straw poll for 11-20/0901r1, </a:t>
            </a:r>
            <a:r>
              <a:rPr lang="en-US" altLang="en-GB" b="1" noProof="0" dirty="0">
                <a:ln>
                  <a:noFill/>
                </a:ln>
                <a:solidFill>
                  <a:srgbClr val="00B050"/>
                </a:solidFill>
                <a:effectLst/>
                <a:uLnTx/>
                <a:uFillTx/>
                <a:sym typeface="+mn-ea"/>
              </a:rPr>
              <a:t>Comment Resolutions for Section 32.3.8 Data Field, Preshant Sharma (NXP)</a:t>
            </a:r>
            <a:endParaRPr lang="en-US" altLang="en-GB" b="1" noProof="0" dirty="0">
              <a:ln>
                <a:noFill/>
              </a:ln>
              <a:solidFill>
                <a:srgbClr val="00B050"/>
              </a:solidFill>
              <a:effectLst/>
              <a:uLnTx/>
              <a:uFillTx/>
              <a:sym typeface="+mn-ea"/>
            </a:endParaRPr>
          </a:p>
          <a:p>
            <a:pPr marL="800100" marR="0" lvl="1" indent="-342900" algn="just" defTabSz="914400" rtl="0" eaLnBrk="0" fontAlgn="base" latinLnBrk="0" hangingPunct="0">
              <a:lnSpc>
                <a:spcPct val="100000"/>
              </a:lnSpc>
              <a:spcBef>
                <a:spcPct val="20000"/>
              </a:spcBef>
              <a:spcAft>
                <a:spcPct val="0"/>
              </a:spcAft>
              <a:buClrTx/>
              <a:buSzTx/>
              <a:buFontTx/>
              <a:buChar char="•"/>
              <a:defRPr/>
            </a:pPr>
            <a:r>
              <a:rPr lang="en-US" altLang="en-GB" b="1" noProof="0" dirty="0">
                <a:ln>
                  <a:noFill/>
                </a:ln>
                <a:solidFill>
                  <a:srgbClr val="00B050"/>
                </a:solidFill>
                <a:effectLst/>
                <a:uLnTx/>
                <a:uFillTx/>
                <a:sym typeface="+mn-ea"/>
              </a:rPr>
              <a:t>11-20/0721r2, Resolutions to 32.3.8.10 Midambles for CIDs 152 and 154, Yujin Noh (Newracom)</a:t>
            </a:r>
            <a:endParaRPr lang="en-US" altLang="en-GB" b="1" noProof="0" dirty="0">
              <a:ln>
                <a:noFill/>
              </a:ln>
              <a:effectLst/>
              <a:uLnTx/>
              <a:uFillTx/>
              <a:sym typeface="+mn-ea"/>
            </a:endParaRPr>
          </a:p>
          <a:p>
            <a:pPr marL="800100" marR="0" lvl="1"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a:ln>
                  <a:noFill/>
                </a:ln>
                <a:solidFill>
                  <a:srgbClr val="00B050"/>
                </a:solidFill>
                <a:effectLst/>
                <a:uLnTx/>
                <a:uFillTx/>
                <a:latin typeface="Times New Roman" panose="02020603050405020304" pitchFamily="18" charset="0"/>
                <a:ea typeface="MS PGothic" panose="020B0600070205080204" pitchFamily="34" charset="-128"/>
                <a:cs typeface="+mn-cs"/>
              </a:rPr>
              <a:t>11-20/0722r1, Resolutions to 32.3.8.11 NGV transmit procedure for CID 350, Yujin Noh (Newracom)</a:t>
            </a:r>
            <a:endParaRPr kumimoji="0" lang="en-US" altLang="en-GB" b="1" i="0" u="none" strike="noStrike" kern="1200" cap="none" spc="0" normalizeH="0" baseline="0" noProof="0" dirty="0">
              <a:ln>
                <a:noFill/>
              </a:ln>
              <a:solidFill>
                <a:srgbClr val="00B050"/>
              </a:solidFill>
              <a:effectLst/>
              <a:uLnTx/>
              <a:uFillTx/>
              <a:latin typeface="Times New Roman" panose="02020603050405020304" pitchFamily="18" charset="0"/>
              <a:ea typeface="MS PGothic" panose="020B0600070205080204" pitchFamily="34" charset="-128"/>
              <a:cs typeface="+mn-cs"/>
            </a:endParaRPr>
          </a:p>
          <a:p>
            <a:pPr marL="800100" marR="0" lvl="1"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a:ln>
                  <a:noFill/>
                </a:ln>
                <a:solidFill>
                  <a:srgbClr val="00B050"/>
                </a:solidFill>
                <a:effectLst/>
                <a:uLnTx/>
                <a:uFillTx/>
                <a:latin typeface="Times New Roman" panose="02020603050405020304" pitchFamily="18" charset="0"/>
                <a:ea typeface="MS PGothic" panose="020B0600070205080204" pitchFamily="34" charset="-128"/>
                <a:cs typeface="+mn-cs"/>
              </a:rPr>
              <a:t>11-20/0723r1, Resolutions to 32.3.8.12 NGV receive procedure, Yujin Noh (Newracom)</a:t>
            </a:r>
            <a:endPar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800100" marR="0" lvl="1"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a:ln>
                  <a:noFill/>
                </a:ln>
                <a:solidFill>
                  <a:srgbClr val="00B050"/>
                </a:solidFill>
                <a:effectLst/>
                <a:uLnTx/>
                <a:uFillTx/>
                <a:latin typeface="Times New Roman" panose="02020603050405020304" pitchFamily="18" charset="0"/>
                <a:ea typeface="MS PGothic" panose="020B0600070205080204" pitchFamily="34" charset="-128"/>
                <a:cs typeface="+mn-cs"/>
              </a:rPr>
              <a:t>11-20/1012, On 802.11bd Mandatory Features - Input from the Car-2-Car Communications Consortium, Ioannis Sarris (u-blox)</a:t>
            </a:r>
            <a:endPar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800100" marR="0" lvl="1"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a:ln>
                  <a:noFill/>
                </a:ln>
                <a:solidFill>
                  <a:srgbClr val="FFC000"/>
                </a:solidFill>
                <a:effectLst/>
                <a:uLnTx/>
                <a:uFillTx/>
                <a:latin typeface="Times New Roman" panose="02020603050405020304" pitchFamily="18" charset="0"/>
                <a:ea typeface="MS PGothic" panose="020B0600070205080204" pitchFamily="34" charset="-128"/>
                <a:cs typeface="+mn-cs"/>
              </a:rPr>
              <a:t>Straw poll for 11-20/0682r1, midamble design, Miguel Lopez (Ericsson)</a:t>
            </a:r>
            <a:endPar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lang="en-GB" altLang="en-US" noProof="0" dirty="0">
                <a:ln>
                  <a:noFill/>
                </a:ln>
                <a:effectLst/>
                <a:uLnTx/>
                <a:uFillTx/>
                <a:sym typeface="+mn-ea"/>
              </a:rPr>
              <a:t>Adjourn</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Next t</a:t>
            </a: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eleconference </a:t>
            </a: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on Jul 14, 10:00am - 11:59am, ET (part of IEEE 802.11 plenary, credit counted)</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Straw Poll #1</a:t>
            </a:r>
            <a:endParaRPr lang="en-US" altLang="zh-CN"/>
          </a:p>
        </p:txBody>
      </p:sp>
      <p:sp>
        <p:nvSpPr>
          <p:cNvPr id="3" name="文本占位符 2"/>
          <p:cNvSpPr>
            <a:spLocks noGrp="1"/>
          </p:cNvSpPr>
          <p:nvPr>
            <p:ph type="body" idx="1"/>
          </p:nvPr>
        </p:nvSpPr>
        <p:spPr/>
        <p:txBody>
          <a:bodyPr/>
          <a:p>
            <a:r>
              <a:rPr lang="en-US" altLang="zh-CN">
                <a:sym typeface="+mn-ea"/>
              </a:rPr>
              <a:t>Do you agree on the comment resolutions to following 17 CIDs and the proposed spec text modification to IEEE P802.11bd D0.3 as in 11-20/</a:t>
            </a:r>
            <a:r>
              <a:rPr lang="zh-CN" altLang="en-US"/>
              <a:t>0</a:t>
            </a:r>
            <a:r>
              <a:rPr lang="en-US"/>
              <a:t>901</a:t>
            </a:r>
            <a:r>
              <a:rPr lang="zh-CN" altLang="en-US"/>
              <a:t>r</a:t>
            </a:r>
            <a:r>
              <a:rPr lang="en-US" altLang="zh-CN"/>
              <a:t>1</a:t>
            </a:r>
            <a:r>
              <a:rPr lang="zh-CN" altLang="en-US"/>
              <a:t>?</a:t>
            </a:r>
            <a:endParaRPr lang="zh-CN" altLang="en-US"/>
          </a:p>
          <a:p>
            <a:r>
              <a:rPr lang="zh-CN" altLang="en-US"/>
              <a:t> </a:t>
            </a:r>
            <a:r>
              <a:rPr lang="en-US" altLang="zh-CN"/>
              <a:t>CID 151, 158, 171, 198, 199, 327, 328, 329, 330, 331, 332, 333, 335, 336, 337, 338, 339	</a:t>
            </a:r>
            <a:endParaRPr lang="zh-CN" altLang="en-US"/>
          </a:p>
          <a:p>
            <a:endParaRPr lang="zh-CN" altLang="en-US"/>
          </a:p>
          <a:p>
            <a:r>
              <a:rPr lang="en-US" altLang="zh-CN"/>
              <a:t>14Y/0N/5A</a:t>
            </a:r>
            <a:endParaRPr lang="en-US" altLang="zh-CN"/>
          </a:p>
        </p:txBody>
      </p:sp>
      <p:sp>
        <p:nvSpPr>
          <p:cNvPr id="4" name="日期占位符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Mar 2020</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1" name="Title 1"/>
          <p:cNvSpPr>
            <a:spLocks noGrp="1"/>
          </p:cNvSpPr>
          <p:nvPr>
            <p:ph type="title"/>
          </p:nvPr>
        </p:nvSpPr>
        <p:spPr>
          <a:xfrm>
            <a:off x="1757045" y="685800"/>
            <a:ext cx="8573135" cy="1827530"/>
          </a:xfrm>
        </p:spPr>
        <p:txBody>
          <a:bodyPr vert="horz" wrap="square" lIns="92160" tIns="46080" rIns="92160" bIns="46080" anchor="ctr" anchorCtr="0"/>
          <a:p>
            <a:pPr eaLnBrk="1" hangingPunct="1"/>
            <a:r>
              <a:rPr lang="en-US" altLang="en-US" sz="3200" dirty="0">
                <a:solidFill>
                  <a:srgbClr val="0000FF"/>
                </a:solidFill>
                <a:latin typeface="Arial Black" panose="020B0A04020102020204" pitchFamily="34" charset="0"/>
              </a:rPr>
              <a:t>IEEE 802.11 TGbd </a:t>
            </a:r>
            <a:r>
              <a:rPr lang="en-US" sz="3200" dirty="0">
                <a:solidFill>
                  <a:srgbClr val="0000FF"/>
                </a:solidFill>
                <a:latin typeface="Arial Black" panose="020B0A04020102020204" pitchFamily="34" charset="0"/>
              </a:rPr>
              <a:t>Teleconference</a:t>
            </a:r>
            <a:br>
              <a:rPr lang="en-US" sz="3200" dirty="0">
                <a:solidFill>
                  <a:srgbClr val="0000FF"/>
                </a:solidFill>
                <a:latin typeface="Arial Black" panose="020B0A04020102020204" pitchFamily="34" charset="0"/>
              </a:rPr>
            </a:br>
            <a:r>
              <a:rPr lang="en-US" sz="3200" dirty="0">
                <a:solidFill>
                  <a:srgbClr val="0000FF"/>
                </a:solidFill>
                <a:latin typeface="Arial Black" panose="020B0A04020102020204" pitchFamily="34" charset="0"/>
              </a:rPr>
              <a:t>(During IEEE 802.11 Jul Plenary)</a:t>
            </a:r>
            <a:endParaRPr lang="en-US" sz="3200" dirty="0">
              <a:solidFill>
                <a:srgbClr val="0000FF"/>
              </a:solidFill>
              <a:latin typeface="Arial Black" panose="020B0A04020102020204" pitchFamily="34" charset="0"/>
            </a:endParaRPr>
          </a:p>
        </p:txBody>
      </p:sp>
      <p:sp>
        <p:nvSpPr>
          <p:cNvPr id="15362" name="日期占位符 4"/>
          <p:cNvSpPr>
            <a:spLocks noGrp="1"/>
          </p:cNvSpPr>
          <p:nvPr>
            <p:ph type="dt" idx="10"/>
          </p:nvPr>
        </p:nvSpPr>
        <p:spPr>
          <a:xfrm>
            <a:off x="928688" y="333375"/>
            <a:ext cx="2500312" cy="273050"/>
          </a:xfr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a:solidFill>
                  <a:srgbClr val="000000"/>
                </a:solidFill>
                <a:latin typeface="Times New Roman" panose="02020603050405020304" pitchFamily="18" charset="0"/>
                <a:ea typeface="Arial Unicode MS" pitchFamily="34" charset="-122"/>
              </a:rPr>
              <a:t>May 2020</a:t>
            </a:r>
            <a:endParaRPr lang="en-US" altLang="zh-CN" sz="1800" b="1" dirty="0">
              <a:solidFill>
                <a:srgbClr val="000000"/>
              </a:solidFill>
              <a:latin typeface="Times New Roman" panose="02020603050405020304" pitchFamily="18" charset="0"/>
              <a:ea typeface="Arial Unicode MS" pitchFamily="34" charset="-122"/>
            </a:endParaRPr>
          </a:p>
        </p:txBody>
      </p:sp>
      <p:sp>
        <p:nvSpPr>
          <p:cNvPr id="15363" name="页脚占位符 3"/>
          <p:cNvSpPr>
            <a:spLocks noGrp="1"/>
          </p:cNvSpPr>
          <p:nvPr>
            <p:ph type="ftr" idx="11"/>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15364" name="灯片编号占位符 4"/>
          <p:cNvSpPr>
            <a:spLocks noGrp="1"/>
          </p:cNvSpPr>
          <p:nvPr>
            <p:ph type="sldNum" idx="12"/>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
        <p:nvSpPr>
          <p:cNvPr id="7" name="Content Placeholder 2"/>
          <p:cNvSpPr txBox="1"/>
          <p:nvPr/>
        </p:nvSpPr>
        <p:spPr>
          <a:xfrm>
            <a:off x="1219200" y="2133600"/>
            <a:ext cx="9829800" cy="4124960"/>
          </a:xfrm>
          <a:prstGeom prst="rect">
            <a:avLst/>
          </a:prstGeom>
        </p:spPr>
        <p:txBody>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342900" marR="0" lvl="0" indent="-342900" algn="ctr" defTabSz="914400" rtl="0" eaLnBrk="0" fontAlgn="base" latinLnBrk="0" hangingPunct="0">
              <a:lnSpc>
                <a:spcPct val="90000"/>
              </a:lnSpc>
              <a:spcBef>
                <a:spcPct val="20000"/>
              </a:spcBef>
              <a:spcAft>
                <a:spcPct val="0"/>
              </a:spcAft>
              <a:buClrTx/>
              <a:buSzTx/>
              <a:buFontTx/>
              <a:buNone/>
              <a:defRPr/>
            </a:pP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ctr" defTabSz="914400" rtl="0" eaLnBrk="0" fontAlgn="base" latinLnBrk="0" hangingPunct="0">
              <a:lnSpc>
                <a:spcPct val="90000"/>
              </a:lnSpc>
              <a:spcBef>
                <a:spcPct val="20000"/>
              </a:spcBef>
              <a:spcAft>
                <a:spcPct val="0"/>
              </a:spcAft>
              <a:buClrTx/>
              <a:buSzTx/>
              <a:buFontTx/>
              <a:buNone/>
              <a:defRPr/>
            </a:pPr>
            <a:r>
              <a:rPr kumimoji="0" lang="en-US" altLang="en-US" sz="36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Jul 14, 2020</a:t>
            </a:r>
            <a:endParaRPr kumimoji="0" lang="en-US" altLang="en-US" sz="36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ctr" defTabSz="914400" rtl="0" eaLnBrk="0" fontAlgn="base" latinLnBrk="0" hangingPunct="0">
              <a:lnSpc>
                <a:spcPct val="90000"/>
              </a:lnSpc>
              <a:spcBef>
                <a:spcPct val="20000"/>
              </a:spcBef>
              <a:spcAft>
                <a:spcPct val="0"/>
              </a:spcAft>
              <a:buClrTx/>
              <a:buSzTx/>
              <a:buFontTx/>
              <a:buNone/>
              <a:defRPr/>
            </a:pPr>
            <a:endParaRPr kumimoji="0" lang="en-US" altLang="en-US" sz="36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ctr" defTabSz="914400" rtl="0" eaLnBrk="0" fontAlgn="base" latinLnBrk="0" hangingPunct="0">
              <a:lnSpc>
                <a:spcPct val="90000"/>
              </a:lnSpc>
              <a:spcBef>
                <a:spcPct val="20000"/>
              </a:spcBef>
              <a:spcAft>
                <a:spcPct val="0"/>
              </a:spcAft>
              <a:buClrTx/>
              <a:buSzTx/>
              <a:buFontTx/>
              <a:buNone/>
              <a:defRPr/>
            </a:pP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Chair:	Bo Sun (ZTE)</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Vice Chair: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Hongyuan</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Zhang (NXP), </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Joseph Levy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InterDigital</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Secretary: 	James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Lepp</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(BlackBerry)</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Tech Editor: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Bahar</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Sadeghi</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(Intel)</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Teleconference Bridge Information</a:t>
            </a:r>
            <a:endParaRPr lang="en-US" altLang="zh-CN"/>
          </a:p>
        </p:txBody>
      </p:sp>
      <p:sp>
        <p:nvSpPr>
          <p:cNvPr id="3" name="文本占位符 2"/>
          <p:cNvSpPr>
            <a:spLocks noGrp="1"/>
          </p:cNvSpPr>
          <p:nvPr>
            <p:ph type="body" idx="1"/>
          </p:nvPr>
        </p:nvSpPr>
        <p:spPr>
          <a:xfrm>
            <a:off x="914400" y="1751330"/>
            <a:ext cx="10361930" cy="4467225"/>
          </a:xfrm>
        </p:spPr>
        <p:txBody>
          <a:bodyPr>
            <a:normAutofit fontScale="70000"/>
          </a:bodyPr>
          <a:p>
            <a:r>
              <a:rPr sz="2400"/>
              <a:t>Join Webex Meeting</a:t>
            </a:r>
            <a:r>
              <a:rPr lang="en-US" sz="2400"/>
              <a:t>: </a:t>
            </a:r>
            <a:r>
              <a:rPr sz="2400">
                <a:hlinkClick r:id="rId1" action="ppaction://hlinkfile"/>
              </a:rPr>
              <a:t>Join Meeting</a:t>
            </a:r>
            <a:endParaRPr sz="2400"/>
          </a:p>
          <a:p>
            <a:endParaRPr sz="2400"/>
          </a:p>
          <a:p>
            <a:r>
              <a:rPr sz="2400"/>
              <a:t>Meeting number: 132 866 6514</a:t>
            </a:r>
            <a:endParaRPr sz="2400"/>
          </a:p>
          <a:p>
            <a:r>
              <a:rPr sz="2400"/>
              <a:t>Meeting password: wireless</a:t>
            </a:r>
            <a:endParaRPr sz="2400"/>
          </a:p>
          <a:p>
            <a:endParaRPr sz="2400"/>
          </a:p>
          <a:p>
            <a:r>
              <a:rPr sz="2400"/>
              <a:t>Join by phone:</a:t>
            </a:r>
            <a:endParaRPr sz="2400"/>
          </a:p>
          <a:p>
            <a:r>
              <a:rPr sz="2400"/>
              <a:t>   +1-510-338-9438 USA Toll</a:t>
            </a:r>
            <a:endParaRPr sz="2400"/>
          </a:p>
          <a:p>
            <a:r>
              <a:rPr sz="2400"/>
              <a:t>   </a:t>
            </a:r>
            <a:r>
              <a:rPr sz="2400">
                <a:hlinkClick r:id="rId2" action="ppaction://hlinkfile"/>
              </a:rPr>
              <a:t>Global call-in numbers</a:t>
            </a:r>
            <a:endParaRPr sz="2400"/>
          </a:p>
          <a:p>
            <a:r>
              <a:rPr sz="2400"/>
              <a:t>Access code: </a:t>
            </a:r>
            <a:r>
              <a:rPr sz="2400">
                <a:sym typeface="+mn-ea"/>
              </a:rPr>
              <a:t>132 866 6514</a:t>
            </a:r>
            <a:endParaRPr sz="2400">
              <a:sym typeface="+mn-ea"/>
            </a:endParaRPr>
          </a:p>
          <a:p>
            <a:endParaRPr sz="2400"/>
          </a:p>
          <a:p>
            <a:r>
              <a:rPr lang="en-US" sz="2400"/>
              <a:t>Join from a video system or application: dial 1328666514@ieee802.my.webex.com, or 173.243.2.68</a:t>
            </a:r>
            <a:endParaRPr lang="en-US" sz="2400"/>
          </a:p>
          <a:p>
            <a:endParaRPr lang="en-US" sz="2400"/>
          </a:p>
          <a:p>
            <a:r>
              <a:rPr lang="en-US" sz="2400"/>
              <a:t>Join using Microsoft Lync or Microsoft Skype for Business: dial </a:t>
            </a:r>
            <a:r>
              <a:rPr lang="en-US" sz="2400">
                <a:sym typeface="+mn-ea"/>
              </a:rPr>
              <a:t>1328666514</a:t>
            </a:r>
            <a:r>
              <a:rPr lang="en-US" sz="2400"/>
              <a:t>.ieee802.my@lync.webex.com</a:t>
            </a:r>
            <a:endParaRPr lang="en-US" sz="2400"/>
          </a:p>
          <a:p>
            <a:endParaRPr lang="en-US" sz="2400"/>
          </a:p>
        </p:txBody>
      </p:sp>
      <p:sp>
        <p:nvSpPr>
          <p:cNvPr id="4" name="日期占位符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May 2020</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22530" name="页脚占位符 2"/>
          <p:cNvSpPr>
            <a:spLocks noGrp="1"/>
          </p:cNvSpPr>
          <p:nvPr>
            <p:ph type="ftr" sz="quarte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22531" name="灯片编号占位符 3"/>
          <p:cNvSpPr>
            <a:spLocks noGrp="1"/>
          </p:cNvSpPr>
          <p:nvPr>
            <p:ph type="sldNum" sz="quarter"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3553" name="日期占位符 4"/>
          <p:cNvSpPr>
            <a:spLocks noGrp="1"/>
          </p:cNvSpPr>
          <p:nvPr>
            <p:ph type="dt" sz="half" idx="2"/>
          </p:nvPr>
        </p:nvSpPr>
        <p:spPr>
          <a:xfrm>
            <a:off x="928688" y="333375"/>
            <a:ext cx="2500312" cy="273050"/>
          </a:xfr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a:solidFill>
                  <a:srgbClr val="000000"/>
                </a:solidFill>
                <a:latin typeface="Times New Roman" panose="02020603050405020304" pitchFamily="18" charset="0"/>
                <a:ea typeface="Arial Unicode MS" pitchFamily="34" charset="-122"/>
              </a:rPr>
              <a:t>May 2020</a:t>
            </a:r>
            <a:endParaRPr lang="en-US" altLang="zh-CN" sz="1800" b="1" dirty="0">
              <a:solidFill>
                <a:srgbClr val="000000"/>
              </a:solidFill>
              <a:latin typeface="Times New Roman" panose="02020603050405020304" pitchFamily="18" charset="0"/>
              <a:ea typeface="Arial Unicode MS" pitchFamily="34" charset="-122"/>
            </a:endParaRPr>
          </a:p>
        </p:txBody>
      </p:sp>
      <p:sp>
        <p:nvSpPr>
          <p:cNvPr id="23554" name="页脚占位符 2"/>
          <p:cNvSpPr>
            <a:spLocks noGrp="1"/>
          </p:cNvSpPr>
          <p:nvPr>
            <p:ph type="ftr" sz="quarte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23555" name="灯片编号占位符 3"/>
          <p:cNvSpPr>
            <a:spLocks noGrp="1"/>
          </p:cNvSpPr>
          <p:nvPr>
            <p:ph type="sldNum" sz="quarter"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
        <p:nvSpPr>
          <p:cNvPr id="23556" name="Rectangle 2"/>
          <p:cNvSpPr txBox="1"/>
          <p:nvPr/>
        </p:nvSpPr>
        <p:spPr>
          <a:xfrm>
            <a:off x="2209800" y="606425"/>
            <a:ext cx="7772400" cy="990600"/>
          </a:xfrm>
          <a:prstGeom prst="rect">
            <a:avLst/>
          </a:prstGeom>
          <a:noFill/>
          <a:ln w="9525">
            <a:noFill/>
          </a:ln>
        </p:spPr>
        <p:txBody>
          <a:bodyPr anchor="ctr" anchorCtr="0"/>
          <a:p>
            <a:pPr algn="ctr" eaLnBrk="0" hangingPunct="0"/>
            <a:r>
              <a:rPr lang="en-US" altLang="en-US" sz="3200" b="1" dirty="0">
                <a:solidFill>
                  <a:schemeClr val="tx2"/>
                </a:solidFill>
                <a:latin typeface="Times New Roman" panose="02020603050405020304" pitchFamily="18" charset="0"/>
              </a:rPr>
              <a:t>Agenda of the teleconference</a:t>
            </a:r>
            <a:endParaRPr lang="en-US" altLang="en-US" sz="3200" b="1" dirty="0">
              <a:solidFill>
                <a:schemeClr val="tx2"/>
              </a:solidFill>
              <a:latin typeface="Times New Roman" panose="02020603050405020304" pitchFamily="18" charset="0"/>
            </a:endParaRPr>
          </a:p>
        </p:txBody>
      </p:sp>
      <p:sp>
        <p:nvSpPr>
          <p:cNvPr id="13317" name="Rectangle 3"/>
          <p:cNvSpPr txBox="1">
            <a:spLocks noChangeArrowheads="1"/>
          </p:cNvSpPr>
          <p:nvPr/>
        </p:nvSpPr>
        <p:spPr bwMode="auto">
          <a:xfrm>
            <a:off x="1364615" y="1597660"/>
            <a:ext cx="9927590" cy="4794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ormAutofit fontScale="70000"/>
          </a:bodyPr>
          <a:lstStyle>
            <a:lvl1pPr marL="342900" indent="-342900">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Call </a:t>
            </a: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meeting to order and remind the group to record attendane on imat.ieee.org</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IEEE-SA IPR policies </a:t>
            </a: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and meeting rules</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Approval of a</a:t>
            </a: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genda</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Motions</a:t>
            </a:r>
            <a:endPar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800100" marR="0" lvl="1" indent="-342900" algn="just" defTabSz="914400" rtl="0" eaLnBrk="0" fontAlgn="base" latinLnBrk="0" hangingPunct="0">
              <a:lnSpc>
                <a:spcPct val="100000"/>
              </a:lnSpc>
              <a:spcBef>
                <a:spcPct val="20000"/>
              </a:spcBef>
              <a:spcAft>
                <a:spcPct val="0"/>
              </a:spcAft>
              <a:buClrTx/>
              <a:buSzTx/>
              <a:buFontTx/>
              <a:buChar char="•"/>
              <a:defRPr/>
            </a:pPr>
            <a:r>
              <a:rPr kumimoji="0" lang="en-US" altLang="en-GB" sz="2000" b="1" i="0" u="none" strike="noStrike" kern="1200" cap="none" spc="0" normalizeH="0" baseline="0" noProof="0" dirty="0">
                <a:ln>
                  <a:noFill/>
                </a:ln>
                <a:solidFill>
                  <a:srgbClr val="00B050"/>
                </a:solidFill>
                <a:effectLst/>
                <a:uLnTx/>
                <a:uFillTx/>
                <a:latin typeface="Times New Roman" panose="02020603050405020304" pitchFamily="18" charset="0"/>
                <a:ea typeface="MS PGothic" panose="020B0600070205080204" pitchFamily="34" charset="-128"/>
                <a:cs typeface="+mn-cs"/>
              </a:rPr>
              <a:t>Motion for teleconference minutes from Feb 2020</a:t>
            </a:r>
            <a:endParaRPr kumimoji="0" lang="en-US" altLang="en-GB" sz="2000" b="1" i="0" u="none" strike="noStrike" kern="1200" cap="none" spc="0" normalizeH="0" baseline="0" noProof="0" dirty="0">
              <a:ln>
                <a:noFill/>
              </a:ln>
              <a:solidFill>
                <a:srgbClr val="00B050"/>
              </a:solidFill>
              <a:effectLst/>
              <a:uLnTx/>
              <a:uFillTx/>
              <a:latin typeface="Times New Roman" panose="02020603050405020304" pitchFamily="18" charset="0"/>
              <a:ea typeface="MS PGothic" panose="020B0600070205080204" pitchFamily="34" charset="-128"/>
              <a:cs typeface="+mn-cs"/>
            </a:endParaRPr>
          </a:p>
          <a:p>
            <a:pPr marL="800100" marR="0" lvl="1" indent="-342900" algn="just" defTabSz="914400" rtl="0" eaLnBrk="0" fontAlgn="base" latinLnBrk="0" hangingPunct="0">
              <a:lnSpc>
                <a:spcPct val="100000"/>
              </a:lnSpc>
              <a:spcBef>
                <a:spcPct val="20000"/>
              </a:spcBef>
              <a:spcAft>
                <a:spcPct val="0"/>
              </a:spcAft>
              <a:buClrTx/>
              <a:buSzTx/>
              <a:buFontTx/>
              <a:buChar char="•"/>
              <a:defRPr/>
            </a:pPr>
            <a:r>
              <a:rPr kumimoji="0" lang="en-US" altLang="en-GB" sz="2000" b="1" i="0" u="none" strike="noStrike" kern="1200" cap="none" spc="0" normalizeH="0" baseline="0" noProof="0" dirty="0">
                <a:ln>
                  <a:noFill/>
                </a:ln>
                <a:solidFill>
                  <a:srgbClr val="00B050"/>
                </a:solidFill>
                <a:effectLst/>
                <a:uLnTx/>
                <a:uFillTx/>
                <a:latin typeface="Times New Roman" panose="02020603050405020304" pitchFamily="18" charset="0"/>
                <a:ea typeface="MS PGothic" panose="020B0600070205080204" pitchFamily="34" charset="-128"/>
                <a:cs typeface="+mn-cs"/>
              </a:rPr>
              <a:t>Motion for TGbd timeline update</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Tech Editor Report </a:t>
            </a:r>
            <a:endPar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800100" marR="0" lvl="1" indent="-342900" algn="just" defTabSz="914400" rtl="0" eaLnBrk="0" fontAlgn="base" latinLnBrk="0" hangingPunct="0">
              <a:lnSpc>
                <a:spcPct val="100000"/>
              </a:lnSpc>
              <a:spcBef>
                <a:spcPct val="20000"/>
              </a:spcBef>
              <a:spcAft>
                <a:spcPct val="0"/>
              </a:spcAft>
              <a:buClrTx/>
              <a:buSzTx/>
              <a:buFontTx/>
              <a:buChar char="•"/>
              <a:defRPr/>
            </a:pPr>
            <a:r>
              <a:rPr kumimoji="0" lang="en-US" altLang="en-GB" sz="2000" b="1" i="0" u="none" strike="noStrike" kern="1200" cap="none" spc="0" normalizeH="0" baseline="0" noProof="0" dirty="0">
                <a:ln>
                  <a:noFill/>
                </a:ln>
                <a:solidFill>
                  <a:srgbClr val="00B050"/>
                </a:solidFill>
                <a:effectLst/>
                <a:uLnTx/>
                <a:uFillTx/>
                <a:latin typeface="Times New Roman" panose="02020603050405020304" pitchFamily="18" charset="0"/>
                <a:ea typeface="MS PGothic" panose="020B0600070205080204" pitchFamily="34" charset="-128"/>
                <a:cs typeface="+mn-cs"/>
              </a:rPr>
              <a:t>11-19/2045r5, TGbd Editor's Report, Bahar Sadeghi (Intel)</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Present</a:t>
            </a: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ations and discussion</a:t>
            </a:r>
            <a:endPar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800100" marR="0" lvl="1" indent="-342900" algn="just" defTabSz="914400" rtl="0" eaLnBrk="0" fontAlgn="base" latinLnBrk="0" hangingPunct="0">
              <a:lnSpc>
                <a:spcPct val="100000"/>
              </a:lnSpc>
              <a:spcBef>
                <a:spcPct val="20000"/>
              </a:spcBef>
              <a:spcAft>
                <a:spcPct val="0"/>
              </a:spcAft>
              <a:buClrTx/>
              <a:buSzTx/>
              <a:buFontTx/>
              <a:buChar char="•"/>
              <a:defRPr/>
            </a:pPr>
            <a:r>
              <a:rPr lang="en-US" altLang="en-GB" b="1" noProof="0" dirty="0">
                <a:ln>
                  <a:noFill/>
                </a:ln>
                <a:solidFill>
                  <a:srgbClr val="00B050"/>
                </a:solidFill>
                <a:effectLst/>
                <a:uLnTx/>
                <a:uFillTx/>
                <a:sym typeface="+mn-ea"/>
              </a:rPr>
              <a:t>Straw poll (CR) for 11-20/0721r2, Resolutions to 32.3.8.10 Midambles for CIDs 152 and 154, Yujin Noh (Newracom)</a:t>
            </a:r>
            <a:endParaRPr lang="en-US" altLang="en-GB" b="1" noProof="0" dirty="0">
              <a:ln>
                <a:noFill/>
              </a:ln>
              <a:solidFill>
                <a:srgbClr val="00B050"/>
              </a:solidFill>
              <a:effectLst/>
              <a:uLnTx/>
              <a:uFillTx/>
              <a:sym typeface="+mn-ea"/>
            </a:endParaRPr>
          </a:p>
          <a:p>
            <a:pPr marL="800100" marR="0" lvl="1" indent="-342900" algn="just" defTabSz="914400" rtl="0" eaLnBrk="0" fontAlgn="base" latinLnBrk="0" hangingPunct="0">
              <a:lnSpc>
                <a:spcPct val="100000"/>
              </a:lnSpc>
              <a:spcBef>
                <a:spcPct val="20000"/>
              </a:spcBef>
              <a:spcAft>
                <a:spcPct val="0"/>
              </a:spcAft>
              <a:buClrTx/>
              <a:buSzTx/>
              <a:buFontTx/>
              <a:buChar char="•"/>
              <a:defRPr/>
            </a:pPr>
            <a:r>
              <a:rPr lang="en-US" altLang="en-GB" b="1" noProof="0" dirty="0">
                <a:ln>
                  <a:noFill/>
                </a:ln>
                <a:solidFill>
                  <a:srgbClr val="00B050"/>
                </a:solidFill>
                <a:effectLst/>
                <a:uLnTx/>
                <a:uFillTx/>
                <a:sym typeface="+mn-ea"/>
              </a:rPr>
              <a:t>Straw poll (CR) for 11-20/0722r1, Resolutions to 32.3.8.11 NGV transmit procedure for CID 350, Yujin Noh (Newracom)</a:t>
            </a:r>
            <a:endParaRPr kumimoji="0" lang="en-US" altLang="en-GB" b="1" i="0" u="none" strike="noStrike" kern="1200" cap="none" spc="0" normalizeH="0" baseline="0" noProof="0" dirty="0">
              <a:ln>
                <a:noFill/>
              </a:ln>
              <a:solidFill>
                <a:srgbClr val="00B050"/>
              </a:solidFill>
              <a:effectLst/>
              <a:uLnTx/>
              <a:uFillTx/>
              <a:latin typeface="Times New Roman" panose="02020603050405020304" pitchFamily="18" charset="0"/>
              <a:ea typeface="MS PGothic" panose="020B0600070205080204" pitchFamily="34" charset="-128"/>
              <a:cs typeface="+mn-cs"/>
            </a:endParaRPr>
          </a:p>
          <a:p>
            <a:pPr marL="800100" marR="0" lvl="1" indent="-342900" algn="just" defTabSz="914400" rtl="0" eaLnBrk="0" fontAlgn="base" latinLnBrk="0" hangingPunct="0">
              <a:lnSpc>
                <a:spcPct val="100000"/>
              </a:lnSpc>
              <a:spcBef>
                <a:spcPct val="20000"/>
              </a:spcBef>
              <a:spcAft>
                <a:spcPct val="0"/>
              </a:spcAft>
              <a:buClrTx/>
              <a:buSzTx/>
              <a:buFontTx/>
              <a:buChar char="•"/>
              <a:defRPr/>
            </a:pPr>
            <a:r>
              <a:rPr lang="en-US" altLang="en-GB" b="1" noProof="0" dirty="0">
                <a:ln>
                  <a:noFill/>
                </a:ln>
                <a:solidFill>
                  <a:srgbClr val="00B050"/>
                </a:solidFill>
                <a:effectLst/>
                <a:uLnTx/>
                <a:uFillTx/>
                <a:sym typeface="+mn-ea"/>
              </a:rPr>
              <a:t>Straw poll (CR) for 11-20/0723r1, Resolutions to 32.3.8.12 NGV receive procedure, Yujin Noh (Newracom)</a:t>
            </a:r>
            <a:endParaRPr lang="en-US" altLang="en-GB" b="1" noProof="0" dirty="0">
              <a:ln>
                <a:noFill/>
              </a:ln>
              <a:solidFill>
                <a:srgbClr val="00B050"/>
              </a:solidFill>
              <a:effectLst/>
              <a:uLnTx/>
              <a:uFillTx/>
              <a:sym typeface="+mn-ea"/>
            </a:endParaRPr>
          </a:p>
          <a:p>
            <a:pPr marL="800100" marR="0" lvl="1" indent="-342900" algn="just" defTabSz="914400" rtl="0" eaLnBrk="0" fontAlgn="base" latinLnBrk="0" hangingPunct="0">
              <a:lnSpc>
                <a:spcPct val="100000"/>
              </a:lnSpc>
              <a:spcBef>
                <a:spcPct val="20000"/>
              </a:spcBef>
              <a:spcAft>
                <a:spcPct val="0"/>
              </a:spcAft>
              <a:buClrTx/>
              <a:buSzTx/>
              <a:buFontTx/>
              <a:buChar char="•"/>
              <a:defRPr/>
            </a:pPr>
            <a:r>
              <a:rPr lang="en-US" altLang="en-GB" b="1" noProof="0" dirty="0">
                <a:ln>
                  <a:noFill/>
                </a:ln>
                <a:solidFill>
                  <a:srgbClr val="00B050"/>
                </a:solidFill>
                <a:effectLst/>
                <a:uLnTx/>
                <a:uFillTx/>
                <a:sym typeface="+mn-ea"/>
              </a:rPr>
              <a:t>Straw poll (CR) for 11-20/0682r1, midamble design, Miguel Lopez (Ericsson)</a:t>
            </a:r>
            <a:endParaRPr lang="en-US" altLang="en-GB" b="1" noProof="0" dirty="0">
              <a:ln>
                <a:noFill/>
              </a:ln>
              <a:solidFill>
                <a:srgbClr val="FFC000"/>
              </a:solidFill>
              <a:effectLst/>
              <a:uLnTx/>
              <a:uFillTx/>
              <a:sym typeface="+mn-ea"/>
            </a:endParaRPr>
          </a:p>
          <a:p>
            <a:pPr marL="800100" marR="0" lvl="1"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a:ln>
                  <a:noFill/>
                </a:ln>
                <a:solidFill>
                  <a:srgbClr val="FFC000"/>
                </a:solidFill>
                <a:effectLst/>
                <a:uLnTx/>
                <a:uFillTx/>
                <a:latin typeface="Times New Roman" panose="02020603050405020304" pitchFamily="18" charset="0"/>
                <a:ea typeface="MS PGothic" panose="020B0600070205080204" pitchFamily="34" charset="-128"/>
                <a:cs typeface="+mn-cs"/>
              </a:rPr>
              <a:t>11-20/1061, the comment resolution for clause 32.3.7.3 NGV portion of NGV format preamble, Donggkuk Lim (LGE)</a:t>
            </a:r>
            <a:endPar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lang="en-GB" altLang="en-US" noProof="0" dirty="0">
                <a:ln>
                  <a:noFill/>
                </a:ln>
                <a:effectLst/>
                <a:uLnTx/>
                <a:uFillTx/>
                <a:sym typeface="+mn-ea"/>
              </a:rPr>
              <a:t>Adjourn</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Motion #1</a:t>
            </a:r>
            <a:endParaRPr lang="en-US" altLang="zh-CN"/>
          </a:p>
        </p:txBody>
      </p:sp>
      <p:sp>
        <p:nvSpPr>
          <p:cNvPr id="3" name="文本占位符 2"/>
          <p:cNvSpPr>
            <a:spLocks noGrp="1"/>
          </p:cNvSpPr>
          <p:nvPr>
            <p:ph type="body" idx="1"/>
          </p:nvPr>
        </p:nvSpPr>
        <p:spPr/>
        <p:txBody>
          <a:bodyPr/>
          <a:p>
            <a:r>
              <a:rPr lang="en-US" altLang="zh-CN">
                <a:sym typeface="+mn-ea"/>
              </a:rPr>
              <a:t>Move to approve the TGbd meeting minutes for Jan f2f meeting (11-20/016r0) and teleconferences from Feb 2020 to Jul 10th 2020 (11-20/0276r11)</a:t>
            </a:r>
            <a:endParaRPr lang="en-US" altLang="zh-CN">
              <a:sym typeface="+mn-ea"/>
            </a:endParaRPr>
          </a:p>
          <a:p>
            <a:r>
              <a:rPr lang="zh-CN" altLang="en-US"/>
              <a:t> </a:t>
            </a:r>
            <a:endParaRPr lang="zh-CN" altLang="en-US"/>
          </a:p>
          <a:p>
            <a:r>
              <a:rPr lang="en-US" altLang="zh-CN"/>
              <a:t>Moved: James Lepp</a:t>
            </a:r>
            <a:endParaRPr lang="en-US" altLang="zh-CN"/>
          </a:p>
          <a:p>
            <a:r>
              <a:rPr lang="en-US" altLang="zh-CN"/>
              <a:t>Seconded: Dongguk Lim</a:t>
            </a:r>
            <a:endParaRPr lang="en-US" altLang="zh-CN"/>
          </a:p>
          <a:p>
            <a:endParaRPr lang="en-US" altLang="zh-CN"/>
          </a:p>
          <a:p>
            <a:r>
              <a:rPr lang="en-US" altLang="zh-CN"/>
              <a:t>Result: </a:t>
            </a:r>
            <a:r>
              <a:rPr lang="en-US" altLang="zh-CN">
                <a:solidFill>
                  <a:srgbClr val="00B050"/>
                </a:solidFill>
              </a:rPr>
              <a:t>approved with unanimous consent</a:t>
            </a:r>
            <a:endParaRPr lang="en-US" altLang="zh-CN">
              <a:solidFill>
                <a:srgbClr val="00B050"/>
              </a:solidFill>
            </a:endParaRPr>
          </a:p>
        </p:txBody>
      </p:sp>
      <p:sp>
        <p:nvSpPr>
          <p:cNvPr id="4" name="日期占位符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Mar 2020</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Motion #2</a:t>
            </a:r>
            <a:endParaRPr lang="en-US" altLang="zh-CN"/>
          </a:p>
        </p:txBody>
      </p:sp>
      <p:sp>
        <p:nvSpPr>
          <p:cNvPr id="3" name="文本占位符 2"/>
          <p:cNvSpPr>
            <a:spLocks noGrp="1"/>
          </p:cNvSpPr>
          <p:nvPr>
            <p:ph type="body" idx="1"/>
          </p:nvPr>
        </p:nvSpPr>
        <p:spPr>
          <a:xfrm>
            <a:off x="914400" y="1534795"/>
            <a:ext cx="10361930" cy="4559935"/>
          </a:xfrm>
        </p:spPr>
        <p:txBody>
          <a:bodyPr/>
          <a:p>
            <a:r>
              <a:rPr lang="en-US" altLang="zh-CN">
                <a:sym typeface="+mn-ea"/>
              </a:rPr>
              <a:t>Move to approve the TGbd timeline update as below:</a:t>
            </a:r>
            <a:endParaRPr lang="en-US" altLang="zh-CN">
              <a:sym typeface="+mn-ea"/>
            </a:endParaRPr>
          </a:p>
          <a:p>
            <a:r>
              <a:rPr lang="zh-CN" altLang="en-US"/>
              <a:t> </a:t>
            </a:r>
            <a:endParaRPr lang="zh-CN" altLang="en-US"/>
          </a:p>
          <a:p>
            <a:endParaRPr lang="zh-CN" altLang="en-US"/>
          </a:p>
          <a:p>
            <a:endParaRPr lang="zh-CN" altLang="en-US"/>
          </a:p>
          <a:p>
            <a:endParaRPr lang="zh-CN" altLang="en-US"/>
          </a:p>
          <a:p>
            <a:endParaRPr lang="zh-CN" altLang="en-US"/>
          </a:p>
          <a:p>
            <a:endParaRPr lang="zh-CN" altLang="en-US"/>
          </a:p>
          <a:p>
            <a:endParaRPr lang="zh-CN" altLang="en-US"/>
          </a:p>
          <a:p>
            <a:endParaRPr lang="zh-CN" altLang="en-US"/>
          </a:p>
          <a:p>
            <a:endParaRPr lang="zh-CN" altLang="en-US"/>
          </a:p>
          <a:p>
            <a:endParaRPr lang="zh-CN" altLang="en-US"/>
          </a:p>
          <a:p>
            <a:endParaRPr lang="en-US" altLang="zh-CN"/>
          </a:p>
          <a:p>
            <a:r>
              <a:rPr lang="en-US" altLang="zh-CN"/>
              <a:t>Moved:  James Lepp</a:t>
            </a:r>
            <a:endParaRPr lang="en-US" altLang="zh-CN"/>
          </a:p>
          <a:p>
            <a:r>
              <a:rPr lang="en-US" altLang="zh-CN"/>
              <a:t>Seconded: Joseph Levy</a:t>
            </a:r>
            <a:endParaRPr lang="en-US" altLang="zh-CN"/>
          </a:p>
          <a:p>
            <a:r>
              <a:rPr lang="en-US" altLang="zh-CN"/>
              <a:t>Result: </a:t>
            </a:r>
            <a:r>
              <a:rPr lang="en-US" altLang="zh-CN">
                <a:solidFill>
                  <a:srgbClr val="00B050"/>
                </a:solidFill>
              </a:rPr>
              <a:t>Approved with unanimous consent</a:t>
            </a:r>
            <a:endParaRPr lang="en-US" altLang="zh-CN">
              <a:solidFill>
                <a:srgbClr val="00B050"/>
              </a:solidFill>
            </a:endParaRPr>
          </a:p>
        </p:txBody>
      </p:sp>
      <p:sp>
        <p:nvSpPr>
          <p:cNvPr id="4" name="日期占位符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Mar 2020</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5" name="文本占位符 2"/>
          <p:cNvSpPr>
            <a:spLocks noGrp="1"/>
          </p:cNvSpPr>
          <p:nvPr/>
        </p:nvSpPr>
        <p:spPr>
          <a:xfrm>
            <a:off x="1518285" y="2053590"/>
            <a:ext cx="10361930" cy="2905760"/>
          </a:xfrm>
          <a:prstGeom prst="rect">
            <a:avLst/>
          </a:prstGeom>
          <a:noFill/>
          <a:ln w="9525">
            <a:noFill/>
          </a:ln>
        </p:spPr>
        <p:txBody>
          <a:bodyPr lIns="92160" tIns="46080" rIns="92160" bIns="46080" anchor="t" anchorCtr="0"/>
          <a:lstStyle>
            <a:lvl1pPr marL="257175" indent="-257175" algn="l" defTabSz="336550" rtl="0" eaLnBrk="0" fontAlgn="base" hangingPunct="0">
              <a:spcBef>
                <a:spcPts val="450"/>
              </a:spcBef>
              <a:spcAft>
                <a:spcPct val="0"/>
              </a:spcAft>
              <a:buClr>
                <a:srgbClr val="000000"/>
              </a:buClr>
              <a:buSzPct val="100000"/>
              <a:buFont typeface="Times New Roman" panose="02020603050405020304" pitchFamily="18" charset="0"/>
              <a:defRPr b="1">
                <a:solidFill>
                  <a:srgbClr val="000000"/>
                </a:solidFill>
                <a:latin typeface="+mn-lt"/>
                <a:ea typeface="+mn-ea"/>
                <a:cs typeface="+mn-cs"/>
              </a:defRPr>
            </a:lvl1pPr>
            <a:lvl2pPr marL="557530" indent="-214630" algn="l" defTabSz="336550" rtl="0" eaLnBrk="0" fontAlgn="base" hangingPunct="0">
              <a:spcBef>
                <a:spcPts val="375"/>
              </a:spcBef>
              <a:spcAft>
                <a:spcPct val="0"/>
              </a:spcAft>
              <a:buClr>
                <a:srgbClr val="000000"/>
              </a:buClr>
              <a:buSzPct val="100000"/>
              <a:buFont typeface="Times New Roman" panose="02020603050405020304" pitchFamily="18" charset="0"/>
              <a:defRPr sz="1500">
                <a:solidFill>
                  <a:srgbClr val="000000"/>
                </a:solidFill>
                <a:latin typeface="+mn-lt"/>
                <a:ea typeface="+mn-ea"/>
              </a:defRPr>
            </a:lvl2pPr>
            <a:lvl3pPr marL="857250" indent="-171450" algn="l" defTabSz="336550" rtl="0" eaLnBrk="0" fontAlgn="base" hangingPunct="0">
              <a:spcBef>
                <a:spcPts val="340"/>
              </a:spcBef>
              <a:spcAft>
                <a:spcPct val="0"/>
              </a:spcAft>
              <a:buClr>
                <a:srgbClr val="000000"/>
              </a:buClr>
              <a:buSzPct val="100000"/>
              <a:buFont typeface="Times New Roman" panose="02020603050405020304" pitchFamily="18" charset="0"/>
              <a:defRPr>
                <a:solidFill>
                  <a:srgbClr val="000000"/>
                </a:solidFill>
                <a:latin typeface="+mn-lt"/>
                <a:ea typeface="+mn-ea"/>
              </a:defRPr>
            </a:lvl3pPr>
            <a:lvl4pPr marL="1200150" indent="-171450" algn="l" defTabSz="336550" rtl="0" eaLnBrk="0" fontAlgn="base" hangingPunct="0">
              <a:spcBef>
                <a:spcPts val="300"/>
              </a:spcBef>
              <a:spcAft>
                <a:spcPct val="0"/>
              </a:spcAft>
              <a:buClr>
                <a:srgbClr val="000000"/>
              </a:buClr>
              <a:buSzPct val="100000"/>
              <a:buFont typeface="Times New Roman" panose="02020603050405020304" pitchFamily="18" charset="0"/>
              <a:defRPr sz="1200">
                <a:solidFill>
                  <a:srgbClr val="000000"/>
                </a:solidFill>
                <a:latin typeface="+mn-lt"/>
                <a:ea typeface="+mn-ea"/>
              </a:defRPr>
            </a:lvl4pPr>
            <a:lvl5pPr marL="1543050" indent="-171450" algn="l" defTabSz="336550" rtl="0" eaLnBrk="0" fontAlgn="base" hangingPunct="0">
              <a:spcBef>
                <a:spcPts val="300"/>
              </a:spcBef>
              <a:spcAft>
                <a:spcPct val="0"/>
              </a:spcAft>
              <a:buClr>
                <a:srgbClr val="000000"/>
              </a:buClr>
              <a:buSzPct val="100000"/>
              <a:buFont typeface="Times New Roman" panose="02020603050405020304" pitchFamily="18" charset="0"/>
              <a:defRPr sz="1200">
                <a:solidFill>
                  <a:srgbClr val="000000"/>
                </a:solidFill>
                <a:latin typeface="+mn-lt"/>
                <a:ea typeface="+mn-ea"/>
              </a:defRPr>
            </a:lvl5pPr>
            <a:lvl6pPr marL="1885950" indent="-171450" algn="l" defTabSz="337185" rtl="0" eaLnBrk="1" fontAlgn="base" hangingPunct="1">
              <a:spcBef>
                <a:spcPts val="300"/>
              </a:spcBef>
              <a:spcAft>
                <a:spcPct val="0"/>
              </a:spcAft>
              <a:buClr>
                <a:srgbClr val="000000"/>
              </a:buClr>
              <a:buSzPct val="100000"/>
              <a:buFont typeface="Times New Roman" panose="02020603050405020304" pitchFamily="18" charset="0"/>
              <a:defRPr sz="1200">
                <a:solidFill>
                  <a:srgbClr val="000000"/>
                </a:solidFill>
                <a:latin typeface="+mn-lt"/>
                <a:ea typeface="+mn-ea"/>
              </a:defRPr>
            </a:lvl6pPr>
            <a:lvl7pPr marL="2228850" indent="-171450" algn="l" defTabSz="337185" rtl="0" eaLnBrk="1" fontAlgn="base" hangingPunct="1">
              <a:spcBef>
                <a:spcPts val="300"/>
              </a:spcBef>
              <a:spcAft>
                <a:spcPct val="0"/>
              </a:spcAft>
              <a:buClr>
                <a:srgbClr val="000000"/>
              </a:buClr>
              <a:buSzPct val="100000"/>
              <a:buFont typeface="Times New Roman" panose="02020603050405020304" pitchFamily="18" charset="0"/>
              <a:defRPr sz="1200">
                <a:solidFill>
                  <a:srgbClr val="000000"/>
                </a:solidFill>
                <a:latin typeface="+mn-lt"/>
                <a:ea typeface="+mn-ea"/>
              </a:defRPr>
            </a:lvl7pPr>
            <a:lvl8pPr marL="2571750" indent="-171450" algn="l" defTabSz="337185" rtl="0" eaLnBrk="1" fontAlgn="base" hangingPunct="1">
              <a:spcBef>
                <a:spcPts val="300"/>
              </a:spcBef>
              <a:spcAft>
                <a:spcPct val="0"/>
              </a:spcAft>
              <a:buClr>
                <a:srgbClr val="000000"/>
              </a:buClr>
              <a:buSzPct val="100000"/>
              <a:buFont typeface="Times New Roman" panose="02020603050405020304" pitchFamily="18" charset="0"/>
              <a:defRPr sz="1200">
                <a:solidFill>
                  <a:srgbClr val="000000"/>
                </a:solidFill>
                <a:latin typeface="+mn-lt"/>
                <a:ea typeface="+mn-ea"/>
              </a:defRPr>
            </a:lvl8pPr>
            <a:lvl9pPr marL="2914650" indent="-171450" algn="l" defTabSz="337185" rtl="0" eaLnBrk="1" fontAlgn="base" hangingPunct="1">
              <a:spcBef>
                <a:spcPts val="300"/>
              </a:spcBef>
              <a:spcAft>
                <a:spcPct val="0"/>
              </a:spcAft>
              <a:buClr>
                <a:srgbClr val="000000"/>
              </a:buClr>
              <a:buSzPct val="100000"/>
              <a:buFont typeface="Times New Roman" panose="02020603050405020304" pitchFamily="18" charset="0"/>
              <a:defRPr sz="1200">
                <a:solidFill>
                  <a:srgbClr val="000000"/>
                </a:solidFill>
                <a:latin typeface="+mn-lt"/>
                <a:ea typeface="+mn-ea"/>
              </a:defRPr>
            </a:lvl9pPr>
          </a:lstStyle>
          <a:p>
            <a:pPr lvl="1" defTabSz="337185">
              <a:buFont typeface="Arial" panose="020B0604020202020204" pitchFamily="34" charset="0"/>
              <a:buChar char="•"/>
              <a:defRPr/>
            </a:pPr>
            <a:r>
              <a:rPr lang="en-US" altLang="en-US" dirty="0">
                <a:solidFill>
                  <a:srgbClr val="00B050"/>
                </a:solidFill>
                <a:sym typeface="+mn-ea"/>
              </a:rPr>
              <a:t>PAR approved						</a:t>
            </a:r>
            <a:r>
              <a:rPr lang="en-US" altLang="en-US" dirty="0" smtClean="0">
                <a:solidFill>
                  <a:srgbClr val="00B050"/>
                </a:solidFill>
                <a:sym typeface="+mn-ea"/>
              </a:rPr>
              <a:t>	Dec </a:t>
            </a:r>
            <a:r>
              <a:rPr lang="en-US" altLang="en-US" dirty="0">
                <a:solidFill>
                  <a:srgbClr val="00B050"/>
                </a:solidFill>
                <a:sym typeface="+mn-ea"/>
              </a:rPr>
              <a:t>2018</a:t>
            </a:r>
            <a:endParaRPr lang="en-US" altLang="en-US" dirty="0">
              <a:solidFill>
                <a:srgbClr val="00B050"/>
              </a:solidFill>
            </a:endParaRPr>
          </a:p>
          <a:p>
            <a:pPr lvl="1" defTabSz="337185">
              <a:buFont typeface="Arial" panose="020B0604020202020204" pitchFamily="34" charset="0"/>
              <a:buChar char="•"/>
              <a:defRPr/>
            </a:pPr>
            <a:r>
              <a:rPr lang="en-US" altLang="en-US" dirty="0">
                <a:solidFill>
                  <a:srgbClr val="00B050"/>
                </a:solidFill>
                <a:sym typeface="+mn-ea"/>
              </a:rPr>
              <a:t>First TG meeting					</a:t>
            </a:r>
            <a:r>
              <a:rPr lang="en-US" altLang="en-US" dirty="0" smtClean="0">
                <a:solidFill>
                  <a:srgbClr val="00B050"/>
                </a:solidFill>
                <a:sym typeface="+mn-ea"/>
              </a:rPr>
              <a:t>	Jan </a:t>
            </a:r>
            <a:r>
              <a:rPr lang="en-US" altLang="en-US" dirty="0">
                <a:solidFill>
                  <a:srgbClr val="00B050"/>
                </a:solidFill>
                <a:sym typeface="+mn-ea"/>
              </a:rPr>
              <a:t>2019</a:t>
            </a:r>
            <a:endParaRPr lang="en-US" altLang="en-US" dirty="0">
              <a:solidFill>
                <a:srgbClr val="00B050"/>
              </a:solidFill>
            </a:endParaRPr>
          </a:p>
          <a:p>
            <a:pPr lvl="1" defTabSz="337185">
              <a:buFont typeface="Arial" panose="020B0604020202020204" pitchFamily="34" charset="0"/>
              <a:buChar char="•"/>
              <a:defRPr/>
            </a:pPr>
            <a:r>
              <a:rPr lang="en-US" altLang="en-US" dirty="0">
                <a:solidFill>
                  <a:srgbClr val="00B050"/>
                </a:solidFill>
                <a:sym typeface="+mn-ea"/>
              </a:rPr>
              <a:t>D0.1 								</a:t>
            </a:r>
            <a:r>
              <a:rPr lang="en-US" altLang="en-US" dirty="0" smtClean="0">
                <a:solidFill>
                  <a:srgbClr val="00B050"/>
                </a:solidFill>
                <a:sym typeface="+mn-ea"/>
              </a:rPr>
              <a:t>	</a:t>
            </a:r>
            <a:r>
              <a:rPr lang="en-US" altLang="en-US" dirty="0" smtClean="0">
                <a:solidFill>
                  <a:srgbClr val="00B050"/>
                </a:solidFill>
                <a:sym typeface="Wingdings" panose="05000000000000000000" pitchFamily="2" charset="2"/>
              </a:rPr>
              <a:t>Nov </a:t>
            </a:r>
            <a:r>
              <a:rPr lang="en-US" altLang="en-US" dirty="0">
                <a:solidFill>
                  <a:srgbClr val="00B050"/>
                </a:solidFill>
                <a:sym typeface="Wingdings" panose="05000000000000000000" pitchFamily="2" charset="2"/>
              </a:rPr>
              <a:t>2019</a:t>
            </a:r>
            <a:endParaRPr lang="en-US" altLang="en-US" dirty="0">
              <a:solidFill>
                <a:srgbClr val="00B050"/>
              </a:solidFill>
            </a:endParaRPr>
          </a:p>
          <a:p>
            <a:pPr lvl="1" defTabSz="337185">
              <a:buFont typeface="Arial" panose="020B0604020202020204" pitchFamily="34" charset="0"/>
              <a:buChar char="•"/>
              <a:defRPr/>
            </a:pPr>
            <a:r>
              <a:rPr lang="en-US" altLang="en-US" dirty="0">
                <a:sym typeface="+mn-ea"/>
              </a:rPr>
              <a:t>D1.0 Letter Ballot					</a:t>
            </a:r>
            <a:r>
              <a:rPr lang="en-US" altLang="en-US" dirty="0" smtClean="0">
                <a:sym typeface="+mn-ea"/>
              </a:rPr>
              <a:t>	</a:t>
            </a:r>
            <a:r>
              <a:rPr lang="en-US" altLang="en-US" dirty="0" smtClean="0">
                <a:sym typeface="Wingdings" panose="05000000000000000000" pitchFamily="2" charset="2"/>
              </a:rPr>
              <a:t>Mar </a:t>
            </a:r>
            <a:r>
              <a:rPr lang="en-US" altLang="en-US" dirty="0">
                <a:sym typeface="Wingdings" panose="05000000000000000000" pitchFamily="2" charset="2"/>
              </a:rPr>
              <a:t>2020	</a:t>
            </a:r>
            <a:r>
              <a:rPr lang="en-US" altLang="en-US" dirty="0">
                <a:solidFill>
                  <a:srgbClr val="FF0000"/>
                </a:solidFill>
                <a:latin typeface="Arial" panose="020B0604020202020204" pitchFamily="34" charset="0"/>
                <a:cs typeface="Arial" panose="020B0604020202020204" pitchFamily="34" charset="0"/>
                <a:sym typeface="Wingdings" panose="05000000000000000000" pitchFamily="2" charset="2"/>
              </a:rPr>
              <a:t>→ 	</a:t>
            </a:r>
            <a:r>
              <a:rPr lang="en-US" altLang="en-US" dirty="0" smtClean="0">
                <a:solidFill>
                  <a:srgbClr val="FF0000"/>
                </a:solidFill>
                <a:cs typeface="+mn-ea"/>
                <a:sym typeface="Wingdings" panose="05000000000000000000" pitchFamily="2" charset="2"/>
              </a:rPr>
              <a:t>	Sep 2020</a:t>
            </a:r>
            <a:endParaRPr lang="en-US" altLang="en-US" dirty="0" smtClean="0">
              <a:solidFill>
                <a:srgbClr val="FF0000"/>
              </a:solidFill>
              <a:cs typeface="+mn-ea"/>
            </a:endParaRPr>
          </a:p>
          <a:p>
            <a:pPr lvl="1" defTabSz="337185">
              <a:buFont typeface="Arial" panose="020B0604020202020204" pitchFamily="34" charset="0"/>
              <a:buChar char="•"/>
              <a:defRPr/>
            </a:pPr>
            <a:r>
              <a:rPr lang="en-US" altLang="en-US" dirty="0">
                <a:sym typeface="+mn-ea"/>
              </a:rPr>
              <a:t>D2.0 LB recirculation					</a:t>
            </a:r>
            <a:r>
              <a:rPr lang="en-US" altLang="en-US" dirty="0">
                <a:sym typeface="Wingdings" panose="05000000000000000000" pitchFamily="2" charset="2"/>
              </a:rPr>
              <a:t>Jul 2020 	</a:t>
            </a:r>
            <a:r>
              <a:rPr lang="en-US" altLang="en-US" dirty="0">
                <a:solidFill>
                  <a:srgbClr val="FF0000"/>
                </a:solidFill>
                <a:latin typeface="Arial" panose="020B0604020202020204" pitchFamily="34" charset="0"/>
                <a:cs typeface="Arial" panose="020B0604020202020204" pitchFamily="34" charset="0"/>
                <a:sym typeface="Wingdings" panose="05000000000000000000" pitchFamily="2" charset="2"/>
              </a:rPr>
              <a:t>→ 	</a:t>
            </a:r>
            <a:r>
              <a:rPr lang="en-US" altLang="en-US" dirty="0" smtClean="0">
                <a:solidFill>
                  <a:srgbClr val="FF0000"/>
                </a:solidFill>
                <a:cs typeface="+mn-ea"/>
                <a:sym typeface="Wingdings" panose="05000000000000000000" pitchFamily="2" charset="2"/>
              </a:rPr>
              <a:t>	Jan 2021</a:t>
            </a:r>
            <a:endParaRPr lang="en-US" altLang="en-US" dirty="0"/>
          </a:p>
          <a:p>
            <a:pPr lvl="1" defTabSz="337185">
              <a:buFont typeface="Arial" panose="020B0604020202020204" pitchFamily="34" charset="0"/>
              <a:buChar char="•"/>
              <a:defRPr/>
            </a:pPr>
            <a:r>
              <a:rPr lang="en-US" altLang="en-US" dirty="0">
                <a:sym typeface="+mn-ea"/>
              </a:rPr>
              <a:t>Form Sponsor Ballot Pool				</a:t>
            </a:r>
            <a:r>
              <a:rPr lang="en-US" altLang="en-US" dirty="0">
                <a:sym typeface="Wingdings" panose="05000000000000000000" pitchFamily="2" charset="2"/>
              </a:rPr>
              <a:t>Sep 2020	</a:t>
            </a:r>
            <a:r>
              <a:rPr lang="en-US" altLang="en-US" dirty="0">
                <a:solidFill>
                  <a:srgbClr val="FF0000"/>
                </a:solidFill>
                <a:latin typeface="Arial" panose="020B0604020202020204" pitchFamily="34" charset="0"/>
                <a:cs typeface="Arial" panose="020B0604020202020204" pitchFamily="34" charset="0"/>
                <a:sym typeface="Wingdings" panose="05000000000000000000" pitchFamily="2" charset="2"/>
              </a:rPr>
              <a:t>→ 	</a:t>
            </a:r>
            <a:r>
              <a:rPr lang="en-US" altLang="en-US" dirty="0" smtClean="0">
                <a:solidFill>
                  <a:srgbClr val="FF0000"/>
                </a:solidFill>
                <a:cs typeface="+mn-ea"/>
                <a:sym typeface="Wingdings" panose="05000000000000000000" pitchFamily="2" charset="2"/>
              </a:rPr>
              <a:t>	Mar 2021</a:t>
            </a:r>
            <a:endParaRPr lang="en-US" altLang="en-US" dirty="0"/>
          </a:p>
          <a:p>
            <a:pPr lvl="1" defTabSz="337185">
              <a:buFont typeface="Arial" panose="020B0604020202020204" pitchFamily="34" charset="0"/>
              <a:buChar char="•"/>
              <a:defRPr/>
            </a:pPr>
            <a:r>
              <a:rPr lang="en-US" altLang="en-US" dirty="0">
                <a:sym typeface="+mn-ea"/>
              </a:rPr>
              <a:t>D3.0 LB recirculation					</a:t>
            </a:r>
            <a:r>
              <a:rPr lang="en-US" altLang="en-US" dirty="0">
                <a:sym typeface="Wingdings" panose="05000000000000000000" pitchFamily="2" charset="2"/>
              </a:rPr>
              <a:t>Sep 2020	</a:t>
            </a:r>
            <a:r>
              <a:rPr lang="en-US" altLang="en-US" dirty="0">
                <a:solidFill>
                  <a:srgbClr val="FF0000"/>
                </a:solidFill>
                <a:latin typeface="Arial" panose="020B0604020202020204" pitchFamily="34" charset="0"/>
                <a:cs typeface="Arial" panose="020B0604020202020204" pitchFamily="34" charset="0"/>
                <a:sym typeface="Wingdings" panose="05000000000000000000" pitchFamily="2" charset="2"/>
              </a:rPr>
              <a:t>→ 	</a:t>
            </a:r>
            <a:r>
              <a:rPr lang="en-US" altLang="en-US" dirty="0" smtClean="0">
                <a:solidFill>
                  <a:srgbClr val="FF0000"/>
                </a:solidFill>
                <a:cs typeface="+mn-ea"/>
                <a:sym typeface="Wingdings" panose="05000000000000000000" pitchFamily="2" charset="2"/>
              </a:rPr>
              <a:t>	Mar 2021</a:t>
            </a:r>
            <a:endParaRPr lang="en-US" altLang="en-US" dirty="0"/>
          </a:p>
          <a:p>
            <a:pPr lvl="1" defTabSz="337185">
              <a:buFont typeface="Arial" panose="020B0604020202020204" pitchFamily="34" charset="0"/>
              <a:buChar char="•"/>
              <a:defRPr/>
            </a:pPr>
            <a:r>
              <a:rPr lang="en-US" altLang="en-US" dirty="0">
                <a:sym typeface="+mn-ea"/>
              </a:rPr>
              <a:t>D3.0 unchanged recirculation 	</a:t>
            </a:r>
            <a:r>
              <a:rPr lang="en-US" altLang="en-US" dirty="0" smtClean="0">
                <a:sym typeface="+mn-ea"/>
              </a:rPr>
              <a:t>		</a:t>
            </a:r>
            <a:r>
              <a:rPr lang="en-US" altLang="en-US" dirty="0" smtClean="0">
                <a:sym typeface="Wingdings" panose="05000000000000000000" pitchFamily="2" charset="2"/>
              </a:rPr>
              <a:t>Nov </a:t>
            </a:r>
            <a:r>
              <a:rPr lang="en-US" altLang="en-US" dirty="0">
                <a:sym typeface="Wingdings" panose="05000000000000000000" pitchFamily="2" charset="2"/>
              </a:rPr>
              <a:t>2020	</a:t>
            </a:r>
            <a:r>
              <a:rPr lang="en-US" altLang="en-US" dirty="0">
                <a:solidFill>
                  <a:srgbClr val="FF0000"/>
                </a:solidFill>
                <a:latin typeface="Arial" panose="020B0604020202020204" pitchFamily="34" charset="0"/>
                <a:cs typeface="Arial" panose="020B0604020202020204" pitchFamily="34" charset="0"/>
                <a:sym typeface="Wingdings" panose="05000000000000000000" pitchFamily="2" charset="2"/>
              </a:rPr>
              <a:t>→ 	</a:t>
            </a:r>
            <a:r>
              <a:rPr lang="en-US" altLang="en-US" dirty="0" smtClean="0">
                <a:solidFill>
                  <a:srgbClr val="FF0000"/>
                </a:solidFill>
                <a:cs typeface="+mn-ea"/>
                <a:sym typeface="Wingdings" panose="05000000000000000000" pitchFamily="2" charset="2"/>
              </a:rPr>
              <a:t>	May 2021</a:t>
            </a:r>
            <a:endParaRPr lang="en-US" altLang="en-US" dirty="0"/>
          </a:p>
          <a:p>
            <a:pPr lvl="1" defTabSz="337185">
              <a:buFont typeface="Arial" panose="020B0604020202020204" pitchFamily="34" charset="0"/>
              <a:buChar char="•"/>
              <a:defRPr/>
            </a:pPr>
            <a:r>
              <a:rPr lang="en-US" altLang="en-US" dirty="0">
                <a:sym typeface="+mn-ea"/>
              </a:rPr>
              <a:t>Initial Sponsor Ballot (D4.0)			</a:t>
            </a:r>
            <a:r>
              <a:rPr lang="en-US" altLang="en-US" dirty="0">
                <a:sym typeface="Wingdings" panose="05000000000000000000" pitchFamily="2" charset="2"/>
              </a:rPr>
              <a:t>Jan 2021	</a:t>
            </a:r>
            <a:r>
              <a:rPr lang="en-US" altLang="en-US" dirty="0">
                <a:solidFill>
                  <a:srgbClr val="FF0000"/>
                </a:solidFill>
                <a:latin typeface="Arial" panose="020B0604020202020204" pitchFamily="34" charset="0"/>
                <a:cs typeface="Arial" panose="020B0604020202020204" pitchFamily="34" charset="0"/>
                <a:sym typeface="Wingdings" panose="05000000000000000000" pitchFamily="2" charset="2"/>
              </a:rPr>
              <a:t>→ 	</a:t>
            </a:r>
            <a:r>
              <a:rPr lang="en-US" altLang="en-US" dirty="0" smtClean="0">
                <a:solidFill>
                  <a:srgbClr val="FF0000"/>
                </a:solidFill>
                <a:cs typeface="+mn-ea"/>
                <a:sym typeface="Wingdings" panose="05000000000000000000" pitchFamily="2" charset="2"/>
              </a:rPr>
              <a:t>	Jul 2021</a:t>
            </a:r>
            <a:endParaRPr lang="en-US" altLang="en-US" dirty="0"/>
          </a:p>
          <a:p>
            <a:pPr lvl="1" defTabSz="337185">
              <a:buFont typeface="Arial" panose="020B0604020202020204" pitchFamily="34" charset="0"/>
              <a:buChar char="•"/>
              <a:defRPr/>
            </a:pPr>
            <a:r>
              <a:rPr lang="en-US" altLang="en-US" dirty="0">
                <a:sym typeface="+mn-ea"/>
              </a:rPr>
              <a:t>Final 802.11 WG approval		</a:t>
            </a:r>
            <a:r>
              <a:rPr lang="en-US" altLang="en-US" dirty="0" smtClean="0">
                <a:sym typeface="+mn-ea"/>
              </a:rPr>
              <a:t>		</a:t>
            </a:r>
            <a:r>
              <a:rPr lang="en-US" altLang="en-US" dirty="0" smtClean="0">
                <a:sym typeface="Wingdings" panose="05000000000000000000" pitchFamily="2" charset="2"/>
              </a:rPr>
              <a:t>Nov </a:t>
            </a:r>
            <a:r>
              <a:rPr lang="en-US" altLang="en-US" dirty="0">
                <a:sym typeface="Wingdings" panose="05000000000000000000" pitchFamily="2" charset="2"/>
              </a:rPr>
              <a:t>2021	</a:t>
            </a:r>
            <a:r>
              <a:rPr lang="en-US" altLang="en-US" dirty="0">
                <a:solidFill>
                  <a:srgbClr val="FF0000"/>
                </a:solidFill>
                <a:latin typeface="Arial" panose="020B0604020202020204" pitchFamily="34" charset="0"/>
                <a:cs typeface="Arial" panose="020B0604020202020204" pitchFamily="34" charset="0"/>
                <a:sym typeface="Wingdings" panose="05000000000000000000" pitchFamily="2" charset="2"/>
              </a:rPr>
              <a:t>→ 	</a:t>
            </a:r>
            <a:r>
              <a:rPr lang="en-US" altLang="en-US" dirty="0" smtClean="0">
                <a:solidFill>
                  <a:srgbClr val="FF0000"/>
                </a:solidFill>
                <a:cs typeface="+mn-ea"/>
                <a:sym typeface="Wingdings" panose="05000000000000000000" pitchFamily="2" charset="2"/>
              </a:rPr>
              <a:t>	May 2022</a:t>
            </a:r>
            <a:endParaRPr lang="en-US" altLang="en-US" dirty="0"/>
          </a:p>
          <a:p>
            <a:pPr lvl="1" defTabSz="337185">
              <a:buFont typeface="Arial" panose="020B0604020202020204" pitchFamily="34" charset="0"/>
              <a:buChar char="•"/>
              <a:defRPr/>
            </a:pPr>
            <a:r>
              <a:rPr lang="en-US" altLang="en-US" dirty="0">
                <a:sym typeface="+mn-ea"/>
              </a:rPr>
              <a:t>802 EC approval					</a:t>
            </a:r>
            <a:r>
              <a:rPr lang="en-US" altLang="en-US" dirty="0" smtClean="0">
                <a:sym typeface="+mn-ea"/>
              </a:rPr>
              <a:t>	</a:t>
            </a:r>
            <a:r>
              <a:rPr lang="en-US" altLang="en-US" dirty="0" smtClean="0">
                <a:sym typeface="Wingdings" panose="05000000000000000000" pitchFamily="2" charset="2"/>
              </a:rPr>
              <a:t>Nov </a:t>
            </a:r>
            <a:r>
              <a:rPr lang="en-US" altLang="en-US" dirty="0">
                <a:sym typeface="Wingdings" panose="05000000000000000000" pitchFamily="2" charset="2"/>
              </a:rPr>
              <a:t>2021	</a:t>
            </a:r>
            <a:r>
              <a:rPr lang="en-US" altLang="en-US" dirty="0">
                <a:solidFill>
                  <a:srgbClr val="FF0000"/>
                </a:solidFill>
                <a:latin typeface="Arial" panose="020B0604020202020204" pitchFamily="34" charset="0"/>
                <a:cs typeface="Arial" panose="020B0604020202020204" pitchFamily="34" charset="0"/>
                <a:sym typeface="Wingdings" panose="05000000000000000000" pitchFamily="2" charset="2"/>
              </a:rPr>
              <a:t>→ 	</a:t>
            </a:r>
            <a:r>
              <a:rPr lang="en-US" altLang="en-US" dirty="0" smtClean="0">
                <a:solidFill>
                  <a:srgbClr val="FF0000"/>
                </a:solidFill>
                <a:cs typeface="+mn-ea"/>
                <a:sym typeface="Wingdings" panose="05000000000000000000" pitchFamily="2" charset="2"/>
              </a:rPr>
              <a:t>	May 2022</a:t>
            </a:r>
            <a:endParaRPr lang="en-US" altLang="en-US" dirty="0"/>
          </a:p>
          <a:p>
            <a:pPr lvl="1" defTabSz="337185">
              <a:buFont typeface="Arial" panose="020B0604020202020204" pitchFamily="34" charset="0"/>
              <a:buChar char="•"/>
              <a:defRPr/>
            </a:pPr>
            <a:r>
              <a:rPr lang="en-US" altLang="en-US" dirty="0" err="1">
                <a:sym typeface="+mn-ea"/>
              </a:rPr>
              <a:t>RevCom</a:t>
            </a:r>
            <a:r>
              <a:rPr lang="en-US" altLang="en-US" dirty="0">
                <a:sym typeface="+mn-ea"/>
              </a:rPr>
              <a:t> and SASB approval			</a:t>
            </a:r>
            <a:r>
              <a:rPr lang="en-US" altLang="en-US" dirty="0">
                <a:sym typeface="Wingdings" panose="05000000000000000000" pitchFamily="2" charset="2"/>
              </a:rPr>
              <a:t>Dec 2021</a:t>
            </a:r>
            <a:r>
              <a:rPr lang="en-US" altLang="en-US" dirty="0" smtClean="0">
                <a:solidFill>
                  <a:srgbClr val="FF0000"/>
                </a:solidFill>
                <a:cs typeface="+mn-ea"/>
                <a:sym typeface="Wingdings" panose="05000000000000000000" pitchFamily="2" charset="2"/>
              </a:rPr>
              <a:t>	→ 		Jun 2022</a:t>
            </a:r>
            <a:endParaRPr lang="en-US" altLang="en-US" dirty="0" smtClean="0">
              <a:solidFill>
                <a:srgbClr val="FF0000"/>
              </a:solidFill>
              <a:cs typeface="+mn-ea"/>
            </a:endParaRPr>
          </a:p>
          <a:p>
            <a:endParaRPr lang="zh-CN" altLang="en-US"/>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CR Straw Poll #1</a:t>
            </a:r>
            <a:endParaRPr lang="en-US" altLang="zh-CN"/>
          </a:p>
        </p:txBody>
      </p:sp>
      <p:sp>
        <p:nvSpPr>
          <p:cNvPr id="3" name="文本占位符 2"/>
          <p:cNvSpPr>
            <a:spLocks noGrp="1"/>
          </p:cNvSpPr>
          <p:nvPr>
            <p:ph type="body" idx="1"/>
          </p:nvPr>
        </p:nvSpPr>
        <p:spPr/>
        <p:txBody>
          <a:bodyPr/>
          <a:p>
            <a:r>
              <a:rPr lang="en-US" altLang="zh-CN">
                <a:sym typeface="+mn-ea"/>
              </a:rPr>
              <a:t>Do you agree on the comment resolutions to following 2 CIDs and the proposed spec text modification to IEEE P802.11bd D0.3 as in 11-20/</a:t>
            </a:r>
            <a:r>
              <a:rPr lang="zh-CN" altLang="en-US"/>
              <a:t>0</a:t>
            </a:r>
            <a:r>
              <a:rPr lang="en-US" altLang="zh-CN"/>
              <a:t>721</a:t>
            </a:r>
            <a:r>
              <a:rPr lang="zh-CN" altLang="en-US"/>
              <a:t>r</a:t>
            </a:r>
            <a:r>
              <a:rPr lang="en-US" altLang="zh-CN"/>
              <a:t>3</a:t>
            </a:r>
            <a:r>
              <a:rPr lang="zh-CN" altLang="en-US"/>
              <a:t>?</a:t>
            </a:r>
            <a:endParaRPr lang="zh-CN" altLang="en-US"/>
          </a:p>
          <a:p>
            <a:r>
              <a:rPr lang="zh-CN" altLang="en-US"/>
              <a:t> </a:t>
            </a:r>
            <a:r>
              <a:rPr lang="en-US" altLang="zh-CN"/>
              <a:t>CID 152 and 154	</a:t>
            </a:r>
            <a:endParaRPr lang="zh-CN" altLang="en-US"/>
          </a:p>
          <a:p>
            <a:endParaRPr lang="zh-CN" altLang="en-US"/>
          </a:p>
          <a:p>
            <a:r>
              <a:rPr lang="en-US" altLang="zh-CN"/>
              <a:t>23Y/1N/15A</a:t>
            </a:r>
            <a:endParaRPr lang="en-US" altLang="zh-CN"/>
          </a:p>
        </p:txBody>
      </p:sp>
      <p:sp>
        <p:nvSpPr>
          <p:cNvPr id="4" name="日期占位符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Mar 2020</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CR Straw Poll #2</a:t>
            </a:r>
            <a:endParaRPr lang="en-US" altLang="zh-CN"/>
          </a:p>
        </p:txBody>
      </p:sp>
      <p:sp>
        <p:nvSpPr>
          <p:cNvPr id="3" name="文本占位符 2"/>
          <p:cNvSpPr>
            <a:spLocks noGrp="1"/>
          </p:cNvSpPr>
          <p:nvPr>
            <p:ph type="body" idx="1"/>
          </p:nvPr>
        </p:nvSpPr>
        <p:spPr/>
        <p:txBody>
          <a:bodyPr/>
          <a:p>
            <a:r>
              <a:rPr lang="en-US" altLang="zh-CN">
                <a:sym typeface="+mn-ea"/>
              </a:rPr>
              <a:t>Do you agree on the comment resolutions to CID 350 and the proposed spec text modification to IEEE P802.11bd D0.3 as in 11-20/</a:t>
            </a:r>
            <a:r>
              <a:rPr lang="zh-CN" altLang="en-US"/>
              <a:t>0</a:t>
            </a:r>
            <a:r>
              <a:rPr lang="en-US" altLang="zh-CN"/>
              <a:t>722</a:t>
            </a:r>
            <a:r>
              <a:rPr lang="zh-CN" altLang="en-US"/>
              <a:t>r</a:t>
            </a:r>
            <a:r>
              <a:rPr lang="en-US" altLang="zh-CN"/>
              <a:t>1</a:t>
            </a:r>
            <a:r>
              <a:rPr lang="zh-CN" altLang="en-US"/>
              <a:t>?</a:t>
            </a:r>
            <a:endParaRPr lang="zh-CN" altLang="en-US"/>
          </a:p>
          <a:p>
            <a:r>
              <a:rPr lang="zh-CN" altLang="en-US"/>
              <a:t> </a:t>
            </a:r>
            <a:endParaRPr lang="zh-CN" altLang="en-US"/>
          </a:p>
          <a:p>
            <a:endParaRPr lang="zh-CN" altLang="en-US"/>
          </a:p>
          <a:p>
            <a:r>
              <a:rPr lang="en-US" altLang="zh-CN"/>
              <a:t>22Y/0N/12A</a:t>
            </a:r>
            <a:endParaRPr lang="en-US" altLang="zh-CN"/>
          </a:p>
        </p:txBody>
      </p:sp>
      <p:sp>
        <p:nvSpPr>
          <p:cNvPr id="4" name="日期占位符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Mar 2020</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CR Straw Poll #3</a:t>
            </a:r>
            <a:endParaRPr lang="en-US" altLang="zh-CN"/>
          </a:p>
        </p:txBody>
      </p:sp>
      <p:sp>
        <p:nvSpPr>
          <p:cNvPr id="3" name="文本占位符 2"/>
          <p:cNvSpPr>
            <a:spLocks noGrp="1"/>
          </p:cNvSpPr>
          <p:nvPr>
            <p:ph type="body" idx="1"/>
          </p:nvPr>
        </p:nvSpPr>
        <p:spPr/>
        <p:txBody>
          <a:bodyPr/>
          <a:p>
            <a:r>
              <a:rPr lang="en-US" altLang="zh-CN">
                <a:sym typeface="+mn-ea"/>
              </a:rPr>
              <a:t>Do you agree on the comment resolutions to following 5 CIDs and the proposed spec text modification to IEEE P802.11bd D0.3 as in 11-20/</a:t>
            </a:r>
            <a:r>
              <a:rPr lang="zh-CN" altLang="en-US"/>
              <a:t>0</a:t>
            </a:r>
            <a:r>
              <a:rPr lang="en-US" altLang="zh-CN"/>
              <a:t>723</a:t>
            </a:r>
            <a:r>
              <a:rPr lang="zh-CN" altLang="en-US"/>
              <a:t>r</a:t>
            </a:r>
            <a:r>
              <a:rPr lang="en-US" altLang="zh-CN"/>
              <a:t>1</a:t>
            </a:r>
            <a:r>
              <a:rPr lang="zh-CN" altLang="en-US"/>
              <a:t>?</a:t>
            </a:r>
            <a:endParaRPr lang="zh-CN" altLang="en-US"/>
          </a:p>
          <a:p>
            <a:r>
              <a:rPr lang="zh-CN" altLang="en-US"/>
              <a:t> </a:t>
            </a:r>
            <a:r>
              <a:rPr lang="en-US" altLang="zh-CN"/>
              <a:t>CID 353, 354, 355, 356 and 357</a:t>
            </a:r>
            <a:endParaRPr lang="en-US" altLang="zh-CN"/>
          </a:p>
          <a:p>
            <a:endParaRPr lang="zh-CN" altLang="en-US"/>
          </a:p>
          <a:p>
            <a:r>
              <a:rPr lang="en-US" altLang="zh-CN"/>
              <a:t>22Y/0N/11A</a:t>
            </a:r>
            <a:endParaRPr lang="en-US" altLang="zh-CN"/>
          </a:p>
        </p:txBody>
      </p:sp>
      <p:sp>
        <p:nvSpPr>
          <p:cNvPr id="4" name="日期占位符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Mar 2020</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481" name="日期占位符 4"/>
          <p:cNvSpPr>
            <a:spLocks noGrp="1"/>
          </p:cNvSpPr>
          <p:nvPr>
            <p:ph type="dt" sz="half" idx="2"/>
          </p:nvPr>
        </p:nvSpPr>
        <p:spPr>
          <a:xfrm>
            <a:off x="928688" y="333375"/>
            <a:ext cx="2500312" cy="273050"/>
          </a:xfr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a:solidFill>
                  <a:srgbClr val="000000"/>
                </a:solidFill>
                <a:latin typeface="Times New Roman" panose="02020603050405020304" pitchFamily="18" charset="0"/>
                <a:ea typeface="Arial Unicode MS" pitchFamily="34" charset="-122"/>
              </a:rPr>
              <a:t>May 2020</a:t>
            </a:r>
            <a:endParaRPr lang="en-US" altLang="zh-CN" sz="1800" b="1" dirty="0">
              <a:solidFill>
                <a:srgbClr val="000000"/>
              </a:solidFill>
              <a:latin typeface="Times New Roman" panose="02020603050405020304" pitchFamily="18" charset="0"/>
              <a:ea typeface="Arial Unicode MS" pitchFamily="34" charset="-122"/>
            </a:endParaRPr>
          </a:p>
        </p:txBody>
      </p:sp>
      <p:sp>
        <p:nvSpPr>
          <p:cNvPr id="20482" name="页脚占位符 2"/>
          <p:cNvSpPr>
            <a:spLocks noGrp="1"/>
          </p:cNvSpPr>
          <p:nvPr>
            <p:ph type="ftr" sz="quarte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20483" name="灯片编号占位符 3"/>
          <p:cNvSpPr>
            <a:spLocks noGrp="1"/>
          </p:cNvSpPr>
          <p:nvPr>
            <p:ph type="sldNum" sz="quarter"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
        <p:nvSpPr>
          <p:cNvPr id="5" name="标题 1"/>
          <p:cNvSpPr txBox="1"/>
          <p:nvPr/>
        </p:nvSpPr>
        <p:spPr>
          <a:xfrm>
            <a:off x="2209800" y="610235"/>
            <a:ext cx="77724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altLang="zh-CN" sz="3200" b="1" i="0" u="none" strike="noStrike" kern="0" cap="none" spc="0" normalizeH="0" baseline="0" noProof="0">
                <a:ln>
                  <a:noFill/>
                </a:ln>
                <a:solidFill>
                  <a:schemeClr val="accent2">
                    <a:lumMod val="75000"/>
                  </a:schemeClr>
                </a:solidFill>
                <a:effectLst/>
                <a:uLnTx/>
                <a:uFillTx/>
                <a:latin typeface="+mj-lt"/>
                <a:ea typeface="MS PGothic" panose="020B0600070205080204" pitchFamily="34" charset="-128"/>
                <a:cs typeface="MS PGothic" panose="020B0600070205080204" pitchFamily="34" charset="-128"/>
              </a:rPr>
              <a:t>Patent Related Information</a:t>
            </a:r>
            <a:endParaRPr kumimoji="0" lang="zh-CN" altLang="en-US" sz="3200" b="1" i="0" u="none" strike="noStrike" kern="0" cap="none" spc="0" normalizeH="0" baseline="0" noProof="0" dirty="0">
              <a:ln>
                <a:noFill/>
              </a:ln>
              <a:solidFill>
                <a:schemeClr val="tx2"/>
              </a:solidFill>
              <a:effectLst/>
              <a:uLnTx/>
              <a:uFillTx/>
              <a:latin typeface="+mj-lt"/>
              <a:ea typeface="MS PGothic" panose="020B0600070205080204" pitchFamily="34" charset="-128"/>
              <a:cs typeface="MS PGothic" panose="020B0600070205080204" pitchFamily="34" charset="-128"/>
            </a:endParaRPr>
          </a:p>
        </p:txBody>
      </p:sp>
      <p:sp>
        <p:nvSpPr>
          <p:cNvPr id="20485" name="内容占位符 2"/>
          <p:cNvSpPr txBox="1"/>
          <p:nvPr/>
        </p:nvSpPr>
        <p:spPr>
          <a:xfrm>
            <a:off x="1219200" y="1752600"/>
            <a:ext cx="9753600" cy="4267200"/>
          </a:xfrm>
          <a:prstGeom prst="rect">
            <a:avLst/>
          </a:prstGeom>
          <a:noFill/>
          <a:ln w="9525">
            <a:noFill/>
          </a:ln>
        </p:spPr>
        <p:txBody>
          <a:bodyPr anchor="t" anchorCtr="0"/>
          <a:p>
            <a:pPr marL="342900" indent="-342900" eaLnBrk="0" hangingPunct="0">
              <a:lnSpc>
                <a:spcPct val="90000"/>
              </a:lnSpc>
              <a:buFont typeface="Monotype Sorts" charset="2"/>
            </a:pPr>
            <a:r>
              <a:rPr lang="en-US" altLang="en-US" sz="2400" b="1" noProof="1" dirty="0">
                <a:latin typeface="Calibri" panose="020F0502020204030204" pitchFamily="34" charset="0"/>
                <a:ea typeface="MS PGothic" panose="020B0600070205080204" pitchFamily="34" charset="-128"/>
                <a:cs typeface="+mn-cs"/>
              </a:rPr>
              <a:t>The patent policy and the procedures used to execute that policy are documented in the:</a:t>
            </a:r>
            <a:endParaRPr lang="en-US" altLang="en-US" sz="2400" b="1" noProof="1" dirty="0">
              <a:latin typeface="Calibri" panose="020F0502020204030204" pitchFamily="34" charset="0"/>
            </a:endParaRPr>
          </a:p>
          <a:p>
            <a:pPr marL="742950" lvl="1" indent="-285750" eaLnBrk="0" fontAlgn="base" hangingPunct="0">
              <a:lnSpc>
                <a:spcPct val="90000"/>
              </a:lnSpc>
              <a:buFont typeface="Arial" panose="020B0604020202020204" pitchFamily="34" charset="0"/>
              <a:buChar char="•"/>
            </a:pPr>
            <a:r>
              <a:rPr lang="en-US" altLang="en-US" sz="2000" b="1" i="1" strike="noStrike" noProof="1" dirty="0">
                <a:latin typeface="Calibri" panose="020F0502020204030204" pitchFamily="34" charset="0"/>
                <a:ea typeface="MS PGothic" panose="020B0600070205080204" pitchFamily="34" charset="-128"/>
                <a:cs typeface="+mn-cs"/>
              </a:rPr>
              <a:t>IEEE-SA Standards Board Bylaws</a:t>
            </a:r>
            <a:r>
              <a:rPr lang="en-US" altLang="en-US" sz="2000" b="1" strike="noStrike" noProof="1" dirty="0">
                <a:latin typeface="Calibri" panose="020F0502020204030204" pitchFamily="34" charset="0"/>
                <a:ea typeface="MS PGothic" panose="020B0600070205080204" pitchFamily="34" charset="-128"/>
                <a:cs typeface="+mn-cs"/>
              </a:rPr>
              <a:t> (</a:t>
            </a:r>
            <a:r>
              <a:rPr lang="en-US" altLang="en-US" sz="2000" b="1" strike="noStrike" noProof="1" dirty="0">
                <a:latin typeface="Calibri" panose="020F0502020204030204" pitchFamily="34" charset="0"/>
                <a:ea typeface="MS PGothic" panose="020B0600070205080204" pitchFamily="34" charset="-128"/>
                <a:cs typeface="+mn-cs"/>
                <a:hlinkClick r:id="rId1"/>
              </a:rPr>
              <a:t>http://standards.ieee.org/develop/policies/bylaws/sect6-7.html#6</a:t>
            </a:r>
            <a:r>
              <a:rPr lang="en-US" altLang="en-US" sz="2000" b="1" strike="noStrike" noProof="1" dirty="0">
                <a:latin typeface="Calibri" panose="020F0502020204030204" pitchFamily="34" charset="0"/>
                <a:ea typeface="MS PGothic" panose="020B0600070205080204" pitchFamily="34" charset="-128"/>
                <a:cs typeface="+mn-cs"/>
              </a:rPr>
              <a:t>)</a:t>
            </a:r>
            <a:endParaRPr lang="en-US" altLang="en-US" sz="2000" b="1" strike="noStrike" noProof="1" dirty="0">
              <a:latin typeface="Calibri" panose="020F0502020204030204" pitchFamily="34" charset="0"/>
            </a:endParaRPr>
          </a:p>
          <a:p>
            <a:pPr marL="742950" lvl="1" indent="-285750" eaLnBrk="0" fontAlgn="base" hangingPunct="0">
              <a:lnSpc>
                <a:spcPct val="90000"/>
              </a:lnSpc>
              <a:buFont typeface="Arial" panose="020B0604020202020204" pitchFamily="34" charset="0"/>
              <a:buChar char="•"/>
            </a:pPr>
            <a:r>
              <a:rPr lang="en-US" altLang="en-US" sz="2000" b="1" i="1" strike="noStrike" noProof="1" dirty="0">
                <a:latin typeface="Calibri" panose="020F0502020204030204" pitchFamily="34" charset="0"/>
                <a:ea typeface="MS PGothic" panose="020B0600070205080204" pitchFamily="34" charset="-128"/>
                <a:cs typeface="+mn-cs"/>
              </a:rPr>
              <a:t>IEEE-SA Standards Board Operations Manual</a:t>
            </a:r>
            <a:r>
              <a:rPr lang="en-US" altLang="en-US" sz="2000" b="1" strike="noStrike" noProof="1" dirty="0">
                <a:latin typeface="Calibri" panose="020F0502020204030204" pitchFamily="34" charset="0"/>
                <a:ea typeface="MS PGothic" panose="020B0600070205080204" pitchFamily="34" charset="-128"/>
                <a:cs typeface="+mn-cs"/>
              </a:rPr>
              <a:t> (</a:t>
            </a:r>
            <a:r>
              <a:rPr lang="en-US" altLang="en-US" sz="2000" b="1" strike="noStrike" noProof="1" dirty="0">
                <a:latin typeface="Calibri" panose="020F0502020204030204" pitchFamily="34" charset="0"/>
                <a:ea typeface="MS PGothic" panose="020B0600070205080204" pitchFamily="34" charset="-128"/>
                <a:cs typeface="+mn-cs"/>
                <a:hlinkClick r:id="rId2"/>
              </a:rPr>
              <a:t>http://standards.ieee.org/develop/policies/opman/sect6.html#6.3</a:t>
            </a:r>
            <a:r>
              <a:rPr lang="en-US" altLang="en-US" sz="2000" b="1" strike="noStrike" noProof="1" dirty="0">
                <a:latin typeface="Calibri" panose="020F0502020204030204" pitchFamily="34" charset="0"/>
                <a:ea typeface="MS PGothic" panose="020B0600070205080204" pitchFamily="34" charset="-128"/>
                <a:cs typeface="+mn-cs"/>
              </a:rPr>
              <a:t>)</a:t>
            </a:r>
            <a:endParaRPr lang="en-US" altLang="en-US" sz="2000" b="1" strike="noStrike" noProof="1" dirty="0">
              <a:latin typeface="Calibri" panose="020F0502020204030204" pitchFamily="34" charset="0"/>
            </a:endParaRPr>
          </a:p>
          <a:p>
            <a:pPr marL="342900" indent="-342900" eaLnBrk="0" hangingPunct="0">
              <a:lnSpc>
                <a:spcPct val="90000"/>
              </a:lnSpc>
              <a:spcBef>
                <a:spcPct val="20000"/>
              </a:spcBef>
              <a:buFont typeface="Monotype Sorts" charset="2"/>
            </a:pPr>
            <a:endParaRPr lang="en-US" altLang="en-US" sz="2400" b="1" noProof="1" dirty="0">
              <a:latin typeface="Times New Roman" panose="02020603050405020304" pitchFamily="18" charset="0"/>
            </a:endParaRPr>
          </a:p>
          <a:p>
            <a:pPr marL="342900" indent="-342900" eaLnBrk="0" hangingPunct="0">
              <a:lnSpc>
                <a:spcPct val="90000"/>
              </a:lnSpc>
              <a:buFont typeface="Monotype Sorts" charset="2"/>
            </a:pPr>
            <a:r>
              <a:rPr lang="en-US" altLang="en-US" sz="2400" b="1" noProof="1" dirty="0">
                <a:latin typeface="Calibri" panose="020F0502020204030204" pitchFamily="34" charset="0"/>
                <a:ea typeface="MS PGothic" panose="020B0600070205080204" pitchFamily="34" charset="-128"/>
                <a:cs typeface="+mn-cs"/>
              </a:rPr>
              <a:t>Material about the patent policy is available at</a:t>
            </a:r>
            <a:endParaRPr lang="en-US" altLang="en-US" sz="2400" b="1" noProof="1" dirty="0">
              <a:latin typeface="Calibri" panose="020F0502020204030204" pitchFamily="34" charset="0"/>
            </a:endParaRPr>
          </a:p>
          <a:p>
            <a:pPr marL="742950" lvl="1" indent="-285750" eaLnBrk="0" fontAlgn="base" hangingPunct="0">
              <a:lnSpc>
                <a:spcPct val="90000"/>
              </a:lnSpc>
              <a:buFont typeface="Arial" panose="020B0604020202020204" pitchFamily="34" charset="0"/>
              <a:buChar char="•"/>
            </a:pPr>
            <a:r>
              <a:rPr lang="en-US" altLang="en-US" sz="2000" b="1" i="1" strike="noStrike" noProof="1" dirty="0">
                <a:latin typeface="Calibri" panose="020F0502020204030204" pitchFamily="34" charset="0"/>
                <a:ea typeface="MS PGothic" panose="020B0600070205080204" pitchFamily="34" charset="-128"/>
                <a:cs typeface="+mn-cs"/>
                <a:hlinkClick r:id="rId3"/>
              </a:rPr>
              <a:t>http://standards.ieee.org/about/sasb/patcom/materials.html</a:t>
            </a:r>
            <a:endParaRPr lang="en-US" altLang="en-US" sz="2000" b="1" i="1" strike="noStrike" noProof="1" dirty="0">
              <a:latin typeface="Calibri" panose="020F0502020204030204" pitchFamily="34" charset="0"/>
            </a:endParaRPr>
          </a:p>
          <a:p>
            <a:pPr marL="742950" lvl="1" indent="-285750" eaLnBrk="0" fontAlgn="base" hangingPunct="0">
              <a:lnSpc>
                <a:spcPct val="90000"/>
              </a:lnSpc>
              <a:buFont typeface="Monotype Sorts" charset="2"/>
            </a:pPr>
            <a:endParaRPr lang="en-US" altLang="en-US" sz="3200" b="1" strike="noStrike" noProof="1" dirty="0">
              <a:latin typeface="Calibri" panose="020F0502020204030204" pitchFamily="34" charset="0"/>
            </a:endParaRPr>
          </a:p>
          <a:p>
            <a:pPr marL="285750" indent="-285750" algn="ctr" eaLnBrk="0" hangingPunct="0">
              <a:lnSpc>
                <a:spcPct val="90000"/>
              </a:lnSpc>
              <a:buFont typeface="Monotype Sorts" charset="2"/>
            </a:pPr>
            <a:r>
              <a:rPr lang="en-US" altLang="en-US" sz="2800" b="1" noProof="1" dirty="0">
                <a:latin typeface="Calibri" panose="020F0502020204030204" pitchFamily="34" charset="0"/>
                <a:ea typeface="MS PGothic" panose="020B0600070205080204" pitchFamily="34" charset="-128"/>
                <a:cs typeface="+mn-cs"/>
              </a:rPr>
              <a:t>If you have questions, contact the IEEE-SA Standards Board Patent Committee Administrator at patcom@ieee.org</a:t>
            </a:r>
            <a:endParaRPr lang="en-US" altLang="en-US" sz="2800" b="1" noProof="1" dirty="0">
              <a:latin typeface="Calibri" panose="020F0502020204030204" pitchFamily="34" charset="0"/>
            </a:endParaRPr>
          </a:p>
        </p:txBody>
      </p:sp>
      <p:sp>
        <p:nvSpPr>
          <p:cNvPr id="20486" name="Text Box 4"/>
          <p:cNvSpPr txBox="1"/>
          <p:nvPr/>
        </p:nvSpPr>
        <p:spPr>
          <a:xfrm>
            <a:off x="838200" y="6108700"/>
            <a:ext cx="952500" cy="366713"/>
          </a:xfrm>
          <a:prstGeom prst="rect">
            <a:avLst/>
          </a:prstGeom>
          <a:noFill/>
          <a:ln w="9525">
            <a:noFill/>
          </a:ln>
        </p:spPr>
        <p:txBody>
          <a:bodyPr wrap="none" anchor="t" anchorCtr="0">
            <a:spAutoFit/>
          </a:bodyPr>
          <a:p>
            <a:pPr eaLnBrk="0" hangingPunct="0"/>
            <a:r>
              <a:rPr lang="en-US" altLang="en-US" sz="1800" b="1" u="sng" dirty="0">
                <a:latin typeface="Times New Roman" panose="02020603050405020304" pitchFamily="18" charset="0"/>
              </a:rPr>
              <a:t>Slide #3</a:t>
            </a:r>
            <a:endParaRPr lang="en-US" altLang="en-US" sz="1800" b="1" u="sng" dirty="0">
              <a:latin typeface="Times New Roman" panose="02020603050405020304" pitchFamily="18" charset="0"/>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1" name="Title 1"/>
          <p:cNvSpPr>
            <a:spLocks noGrp="1"/>
          </p:cNvSpPr>
          <p:nvPr>
            <p:ph type="title"/>
          </p:nvPr>
        </p:nvSpPr>
        <p:spPr>
          <a:xfrm>
            <a:off x="1757045" y="685800"/>
            <a:ext cx="8573135" cy="1827530"/>
          </a:xfrm>
        </p:spPr>
        <p:txBody>
          <a:bodyPr vert="horz" wrap="square" lIns="92160" tIns="46080" rIns="92160" bIns="46080" anchor="ctr" anchorCtr="0"/>
          <a:p>
            <a:pPr eaLnBrk="1" hangingPunct="1"/>
            <a:r>
              <a:rPr lang="en-US" altLang="en-US" sz="3200" dirty="0">
                <a:solidFill>
                  <a:srgbClr val="0000FF"/>
                </a:solidFill>
                <a:latin typeface="Arial Black" panose="020B0A04020102020204" pitchFamily="34" charset="0"/>
              </a:rPr>
              <a:t>IEEE 802.11 TGbd </a:t>
            </a:r>
            <a:r>
              <a:rPr lang="en-US" sz="3200" dirty="0">
                <a:solidFill>
                  <a:srgbClr val="0000FF"/>
                </a:solidFill>
                <a:latin typeface="Arial Black" panose="020B0A04020102020204" pitchFamily="34" charset="0"/>
              </a:rPr>
              <a:t>Teleconference</a:t>
            </a:r>
            <a:endParaRPr lang="en-US" sz="3200" dirty="0">
              <a:solidFill>
                <a:srgbClr val="0000FF"/>
              </a:solidFill>
              <a:latin typeface="Arial Black" panose="020B0A04020102020204" pitchFamily="34" charset="0"/>
            </a:endParaRPr>
          </a:p>
        </p:txBody>
      </p:sp>
      <p:sp>
        <p:nvSpPr>
          <p:cNvPr id="15362" name="日期占位符 4"/>
          <p:cNvSpPr>
            <a:spLocks noGrp="1"/>
          </p:cNvSpPr>
          <p:nvPr>
            <p:ph type="dt" idx="10"/>
          </p:nvPr>
        </p:nvSpPr>
        <p:spPr>
          <a:xfrm>
            <a:off x="928688" y="333375"/>
            <a:ext cx="2500312" cy="273050"/>
          </a:xfr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a:solidFill>
                  <a:srgbClr val="000000"/>
                </a:solidFill>
                <a:latin typeface="Times New Roman" panose="02020603050405020304" pitchFamily="18" charset="0"/>
                <a:ea typeface="Arial Unicode MS" pitchFamily="34" charset="-122"/>
              </a:rPr>
              <a:t>May 2020</a:t>
            </a:r>
            <a:endParaRPr lang="en-US" altLang="zh-CN" sz="1800" b="1" dirty="0">
              <a:solidFill>
                <a:srgbClr val="000000"/>
              </a:solidFill>
              <a:latin typeface="Times New Roman" panose="02020603050405020304" pitchFamily="18" charset="0"/>
              <a:ea typeface="Arial Unicode MS" pitchFamily="34" charset="-122"/>
            </a:endParaRPr>
          </a:p>
        </p:txBody>
      </p:sp>
      <p:sp>
        <p:nvSpPr>
          <p:cNvPr id="15363" name="页脚占位符 3"/>
          <p:cNvSpPr>
            <a:spLocks noGrp="1"/>
          </p:cNvSpPr>
          <p:nvPr>
            <p:ph type="ftr" idx="11"/>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15364" name="灯片编号占位符 4"/>
          <p:cNvSpPr>
            <a:spLocks noGrp="1"/>
          </p:cNvSpPr>
          <p:nvPr>
            <p:ph type="sldNum" idx="12"/>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
        <p:nvSpPr>
          <p:cNvPr id="7" name="Content Placeholder 2"/>
          <p:cNvSpPr txBox="1"/>
          <p:nvPr/>
        </p:nvSpPr>
        <p:spPr>
          <a:xfrm>
            <a:off x="1219200" y="2133600"/>
            <a:ext cx="9829800" cy="4124960"/>
          </a:xfrm>
          <a:prstGeom prst="rect">
            <a:avLst/>
          </a:prstGeom>
        </p:spPr>
        <p:txBody>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342900" marR="0" lvl="0" indent="-342900" algn="ctr" defTabSz="914400" rtl="0" eaLnBrk="0" fontAlgn="base" latinLnBrk="0" hangingPunct="0">
              <a:lnSpc>
                <a:spcPct val="90000"/>
              </a:lnSpc>
              <a:spcBef>
                <a:spcPct val="20000"/>
              </a:spcBef>
              <a:spcAft>
                <a:spcPct val="0"/>
              </a:spcAft>
              <a:buClrTx/>
              <a:buSzTx/>
              <a:buFontTx/>
              <a:buNone/>
              <a:defRPr/>
            </a:pP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ctr" defTabSz="914400" rtl="0" eaLnBrk="0" fontAlgn="base" latinLnBrk="0" hangingPunct="0">
              <a:lnSpc>
                <a:spcPct val="90000"/>
              </a:lnSpc>
              <a:spcBef>
                <a:spcPct val="20000"/>
              </a:spcBef>
              <a:spcAft>
                <a:spcPct val="0"/>
              </a:spcAft>
              <a:buClrTx/>
              <a:buSzTx/>
              <a:buFontTx/>
              <a:buNone/>
              <a:defRPr/>
            </a:pPr>
            <a:r>
              <a:rPr kumimoji="0" lang="en-US" altLang="en-US" sz="36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Jul 17th, 2020</a:t>
            </a:r>
            <a:endParaRPr kumimoji="0" lang="en-US" altLang="en-US" sz="36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ctr" defTabSz="914400" rtl="0" eaLnBrk="0" fontAlgn="base" latinLnBrk="0" hangingPunct="0">
              <a:lnSpc>
                <a:spcPct val="90000"/>
              </a:lnSpc>
              <a:spcBef>
                <a:spcPct val="20000"/>
              </a:spcBef>
              <a:spcAft>
                <a:spcPct val="0"/>
              </a:spcAft>
              <a:buClrTx/>
              <a:buSzTx/>
              <a:buFontTx/>
              <a:buNone/>
              <a:defRPr/>
            </a:pPr>
            <a:endParaRPr kumimoji="0" lang="en-US" altLang="en-US" sz="36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ctr" defTabSz="914400" rtl="0" eaLnBrk="0" fontAlgn="base" latinLnBrk="0" hangingPunct="0">
              <a:lnSpc>
                <a:spcPct val="90000"/>
              </a:lnSpc>
              <a:spcBef>
                <a:spcPct val="20000"/>
              </a:spcBef>
              <a:spcAft>
                <a:spcPct val="0"/>
              </a:spcAft>
              <a:buClrTx/>
              <a:buSzTx/>
              <a:buFontTx/>
              <a:buNone/>
              <a:defRPr/>
            </a:pP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Chair:	Bo Sun (ZTE)</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Vice Chair: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Hongyuan</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Zhang (NXP), </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Joseph Levy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InterDigital</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Secretary: 	James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Lepp</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(BlackBerry)</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Tech Editor: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Bahar</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Sadeghi</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(Intel)</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Teleconference Bridge Information</a:t>
            </a:r>
            <a:endParaRPr lang="en-US" altLang="zh-CN"/>
          </a:p>
        </p:txBody>
      </p:sp>
      <p:sp>
        <p:nvSpPr>
          <p:cNvPr id="3" name="文本占位符 2"/>
          <p:cNvSpPr>
            <a:spLocks noGrp="1"/>
          </p:cNvSpPr>
          <p:nvPr>
            <p:ph type="body" idx="1"/>
          </p:nvPr>
        </p:nvSpPr>
        <p:spPr>
          <a:xfrm>
            <a:off x="914400" y="1751330"/>
            <a:ext cx="10361930" cy="4467225"/>
          </a:xfrm>
        </p:spPr>
        <p:txBody>
          <a:bodyPr>
            <a:normAutofit fontScale="70000"/>
          </a:bodyPr>
          <a:p>
            <a:r>
              <a:rPr sz="2400"/>
              <a:t>Join Webex Meeting</a:t>
            </a:r>
            <a:r>
              <a:rPr lang="en-US" sz="2400"/>
              <a:t>: </a:t>
            </a:r>
            <a:r>
              <a:rPr sz="2400">
                <a:hlinkClick r:id="rId1" action="ppaction://hlinkfile"/>
              </a:rPr>
              <a:t>Join Meeting</a:t>
            </a:r>
            <a:endParaRPr sz="2400"/>
          </a:p>
          <a:p>
            <a:endParaRPr sz="2400"/>
          </a:p>
          <a:p>
            <a:r>
              <a:rPr sz="2400"/>
              <a:t>Meeting number: 132 168 1198</a:t>
            </a:r>
            <a:endParaRPr sz="2400"/>
          </a:p>
          <a:p>
            <a:r>
              <a:rPr sz="2400"/>
              <a:t>Meeting password: wireless</a:t>
            </a:r>
            <a:endParaRPr sz="2400"/>
          </a:p>
          <a:p>
            <a:endParaRPr sz="2400"/>
          </a:p>
          <a:p>
            <a:r>
              <a:rPr sz="2400"/>
              <a:t>Join by phone:</a:t>
            </a:r>
            <a:endParaRPr sz="2400"/>
          </a:p>
          <a:p>
            <a:r>
              <a:rPr sz="2400"/>
              <a:t>   +1-510-338-9438 USA Toll</a:t>
            </a:r>
            <a:endParaRPr sz="2400"/>
          </a:p>
          <a:p>
            <a:r>
              <a:rPr sz="2400"/>
              <a:t>   </a:t>
            </a:r>
            <a:r>
              <a:rPr sz="2400">
                <a:hlinkClick r:id="rId2" action="ppaction://hlinkfile"/>
              </a:rPr>
              <a:t>Global call-in numbers</a:t>
            </a:r>
            <a:endParaRPr sz="2400"/>
          </a:p>
          <a:p>
            <a:r>
              <a:rPr sz="2400"/>
              <a:t>Access code: </a:t>
            </a:r>
            <a:r>
              <a:rPr sz="2400">
                <a:sym typeface="+mn-ea"/>
              </a:rPr>
              <a:t>132 168 1198</a:t>
            </a:r>
            <a:endParaRPr sz="2400">
              <a:sym typeface="+mn-ea"/>
            </a:endParaRPr>
          </a:p>
          <a:p>
            <a:endParaRPr sz="2400"/>
          </a:p>
          <a:p>
            <a:r>
              <a:rPr lang="en-US" sz="2400"/>
              <a:t>Join from a video system or application: dial 1321681198@ieee802.my.webex.com, or 173.243.2.68</a:t>
            </a:r>
            <a:endParaRPr lang="en-US" sz="2400"/>
          </a:p>
          <a:p>
            <a:endParaRPr lang="en-US" sz="2400"/>
          </a:p>
          <a:p>
            <a:r>
              <a:rPr lang="en-US" sz="2400"/>
              <a:t>Join using Microsoft Lync or Microsoft Skype for Business: dial </a:t>
            </a:r>
            <a:r>
              <a:rPr lang="en-US" sz="2400">
                <a:sym typeface="+mn-ea"/>
              </a:rPr>
              <a:t>1321681198</a:t>
            </a:r>
            <a:r>
              <a:rPr lang="en-US" sz="2400"/>
              <a:t>.ieee802.my@lync.webex.com</a:t>
            </a:r>
            <a:endParaRPr lang="en-US" sz="2400"/>
          </a:p>
          <a:p>
            <a:endParaRPr lang="en-US" sz="2400"/>
          </a:p>
        </p:txBody>
      </p:sp>
      <p:sp>
        <p:nvSpPr>
          <p:cNvPr id="4" name="日期占位符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May 2020</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22530" name="页脚占位符 2"/>
          <p:cNvSpPr>
            <a:spLocks noGrp="1"/>
          </p:cNvSpPr>
          <p:nvPr>
            <p:ph type="ftr" sz="quarte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22531" name="灯片编号占位符 3"/>
          <p:cNvSpPr>
            <a:spLocks noGrp="1"/>
          </p:cNvSpPr>
          <p:nvPr>
            <p:ph type="sldNum" sz="quarter"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3553" name="日期占位符 4"/>
          <p:cNvSpPr>
            <a:spLocks noGrp="1"/>
          </p:cNvSpPr>
          <p:nvPr>
            <p:ph type="dt" sz="half" idx="2"/>
          </p:nvPr>
        </p:nvSpPr>
        <p:spPr>
          <a:xfrm>
            <a:off x="928688" y="333375"/>
            <a:ext cx="2500312" cy="273050"/>
          </a:xfr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a:solidFill>
                  <a:srgbClr val="000000"/>
                </a:solidFill>
                <a:latin typeface="Times New Roman" panose="02020603050405020304" pitchFamily="18" charset="0"/>
                <a:ea typeface="Arial Unicode MS" pitchFamily="34" charset="-122"/>
              </a:rPr>
              <a:t>May 2020</a:t>
            </a:r>
            <a:endParaRPr lang="en-US" altLang="zh-CN" sz="1800" b="1" dirty="0">
              <a:solidFill>
                <a:srgbClr val="000000"/>
              </a:solidFill>
              <a:latin typeface="Times New Roman" panose="02020603050405020304" pitchFamily="18" charset="0"/>
              <a:ea typeface="Arial Unicode MS" pitchFamily="34" charset="-122"/>
            </a:endParaRPr>
          </a:p>
        </p:txBody>
      </p:sp>
      <p:sp>
        <p:nvSpPr>
          <p:cNvPr id="23554" name="页脚占位符 2"/>
          <p:cNvSpPr>
            <a:spLocks noGrp="1"/>
          </p:cNvSpPr>
          <p:nvPr>
            <p:ph type="ftr" sz="quarte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23555" name="灯片编号占位符 3"/>
          <p:cNvSpPr>
            <a:spLocks noGrp="1"/>
          </p:cNvSpPr>
          <p:nvPr>
            <p:ph type="sldNum" sz="quarter"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
        <p:nvSpPr>
          <p:cNvPr id="23556" name="Rectangle 2"/>
          <p:cNvSpPr txBox="1"/>
          <p:nvPr/>
        </p:nvSpPr>
        <p:spPr>
          <a:xfrm>
            <a:off x="2209800" y="606425"/>
            <a:ext cx="7772400" cy="990600"/>
          </a:xfrm>
          <a:prstGeom prst="rect">
            <a:avLst/>
          </a:prstGeom>
          <a:noFill/>
          <a:ln w="9525">
            <a:noFill/>
          </a:ln>
        </p:spPr>
        <p:txBody>
          <a:bodyPr anchor="ctr" anchorCtr="0"/>
          <a:p>
            <a:pPr algn="ctr" eaLnBrk="0" hangingPunct="0"/>
            <a:r>
              <a:rPr lang="en-US" altLang="en-US" sz="3200" b="1" dirty="0">
                <a:solidFill>
                  <a:schemeClr val="tx2"/>
                </a:solidFill>
                <a:latin typeface="Times New Roman" panose="02020603050405020304" pitchFamily="18" charset="0"/>
              </a:rPr>
              <a:t>Agenda of the teleconference</a:t>
            </a:r>
            <a:endParaRPr lang="en-US" altLang="en-US" sz="3200" b="1" dirty="0">
              <a:solidFill>
                <a:schemeClr val="tx2"/>
              </a:solidFill>
              <a:latin typeface="Times New Roman" panose="02020603050405020304" pitchFamily="18" charset="0"/>
            </a:endParaRPr>
          </a:p>
        </p:txBody>
      </p:sp>
      <p:sp>
        <p:nvSpPr>
          <p:cNvPr id="13317" name="Rectangle 3"/>
          <p:cNvSpPr txBox="1">
            <a:spLocks noChangeArrowheads="1"/>
          </p:cNvSpPr>
          <p:nvPr/>
        </p:nvSpPr>
        <p:spPr bwMode="auto">
          <a:xfrm>
            <a:off x="1364615" y="1597660"/>
            <a:ext cx="9927590" cy="4794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ormAutofit lnSpcReduction="10000"/>
          </a:bodyPr>
          <a:lstStyle>
            <a:lvl1pPr marL="342900" indent="-342900">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Call </a:t>
            </a: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meeting to order and remind the group to record attendane on imat.ieee.org</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IEEE-SA IPR policies </a:t>
            </a: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and meeting rules</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Approval of a</a:t>
            </a: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genda</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Present</a:t>
            </a: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ations and discussion</a:t>
            </a:r>
            <a:endPar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800100" marR="0" lvl="1"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a:ln>
                  <a:noFill/>
                </a:ln>
                <a:solidFill>
                  <a:srgbClr val="00B050"/>
                </a:solidFill>
                <a:effectLst/>
                <a:uLnTx/>
                <a:uFillTx/>
                <a:latin typeface="Times New Roman" panose="02020603050405020304" pitchFamily="18" charset="0"/>
                <a:ea typeface="MS PGothic" panose="020B0600070205080204" pitchFamily="34" charset="-128"/>
                <a:cs typeface="+mn-cs"/>
              </a:rPr>
              <a:t>11-20/1061, the comment resolution for clause 32.3.7.3 NGV portion of NGV format preamble, Dongguk Lim (LGE) [Continue]</a:t>
            </a:r>
            <a:endPar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800100" marR="0" lvl="1"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strike="sngStrike"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11-20/1086(renew), Draft Spec Text for DCM in Section 32.3.4, Jianhan Liu (MediaTek)</a:t>
            </a:r>
            <a:endPar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800100" marR="0" lvl="1"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a:ln>
                  <a:noFill/>
                </a:ln>
                <a:solidFill>
                  <a:srgbClr val="00B050"/>
                </a:solidFill>
                <a:effectLst/>
                <a:uLnTx/>
                <a:uFillTx/>
                <a:latin typeface="Times New Roman" panose="02020603050405020304" pitchFamily="18" charset="0"/>
                <a:ea typeface="MS PGothic" panose="020B0600070205080204" pitchFamily="34" charset="-128"/>
                <a:cs typeface="+mn-cs"/>
              </a:rPr>
              <a:t>11-20/1110, Comment Resolution for CID334 in Section 32.3.8.6, Jianhan Liu (MediaTek)</a:t>
            </a:r>
            <a:endParaRPr kumimoji="0" lang="en-US" altLang="en-GB" b="1" i="0" u="none" strike="noStrike" kern="1200" cap="none" spc="0" normalizeH="0" baseline="0" noProof="0" dirty="0">
              <a:ln>
                <a:noFill/>
              </a:ln>
              <a:solidFill>
                <a:srgbClr val="00B050"/>
              </a:solidFill>
              <a:effectLst/>
              <a:uLnTx/>
              <a:uFillTx/>
              <a:latin typeface="Times New Roman" panose="02020603050405020304" pitchFamily="18" charset="0"/>
              <a:ea typeface="MS PGothic" panose="020B0600070205080204" pitchFamily="34" charset="-128"/>
              <a:cs typeface="+mn-cs"/>
            </a:endParaRPr>
          </a:p>
          <a:p>
            <a:pPr marL="800100" marR="0" lvl="1"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a:ln>
                  <a:noFill/>
                </a:ln>
                <a:solidFill>
                  <a:srgbClr val="00B050"/>
                </a:solidFill>
                <a:effectLst/>
                <a:uLnTx/>
                <a:uFillTx/>
                <a:latin typeface="Times New Roman" panose="02020603050405020304" pitchFamily="18" charset="0"/>
                <a:ea typeface="MS PGothic" panose="020B0600070205080204" pitchFamily="34" charset="-128"/>
                <a:cs typeface="+mn-cs"/>
              </a:rPr>
              <a:t>11-20/1101, the-comment-resolution-for-cid-117, Dongguk Lim (LGE)</a:t>
            </a:r>
            <a:endPar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lang="en-GB" altLang="en-US" noProof="0" dirty="0">
                <a:ln>
                  <a:noFill/>
                </a:ln>
                <a:effectLst/>
                <a:uLnTx/>
                <a:uFillTx/>
                <a:sym typeface="+mn-ea"/>
              </a:rPr>
              <a:t>Adjourn</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1" name="Title 1"/>
          <p:cNvSpPr>
            <a:spLocks noGrp="1"/>
          </p:cNvSpPr>
          <p:nvPr>
            <p:ph type="title"/>
          </p:nvPr>
        </p:nvSpPr>
        <p:spPr>
          <a:xfrm>
            <a:off x="1757045" y="685800"/>
            <a:ext cx="8573135" cy="1827530"/>
          </a:xfrm>
        </p:spPr>
        <p:txBody>
          <a:bodyPr vert="horz" wrap="square" lIns="92160" tIns="46080" rIns="92160" bIns="46080" anchor="ctr" anchorCtr="0"/>
          <a:p>
            <a:pPr eaLnBrk="1" hangingPunct="1"/>
            <a:r>
              <a:rPr lang="en-US" altLang="en-US" sz="3200" dirty="0">
                <a:solidFill>
                  <a:srgbClr val="0000FF"/>
                </a:solidFill>
                <a:latin typeface="Arial Black" panose="020B0A04020102020204" pitchFamily="34" charset="0"/>
              </a:rPr>
              <a:t>IEEE 802.11 TGbd </a:t>
            </a:r>
            <a:r>
              <a:rPr lang="en-US" sz="3200" dirty="0">
                <a:solidFill>
                  <a:srgbClr val="0000FF"/>
                </a:solidFill>
                <a:latin typeface="Arial Black" panose="020B0A04020102020204" pitchFamily="34" charset="0"/>
              </a:rPr>
              <a:t>Teleconference</a:t>
            </a:r>
            <a:endParaRPr lang="en-US" sz="3200" dirty="0">
              <a:solidFill>
                <a:srgbClr val="0000FF"/>
              </a:solidFill>
              <a:latin typeface="Arial Black" panose="020B0A04020102020204" pitchFamily="34" charset="0"/>
            </a:endParaRPr>
          </a:p>
        </p:txBody>
      </p:sp>
      <p:sp>
        <p:nvSpPr>
          <p:cNvPr id="15362" name="日期占位符 4"/>
          <p:cNvSpPr>
            <a:spLocks noGrp="1"/>
          </p:cNvSpPr>
          <p:nvPr>
            <p:ph type="dt" idx="10"/>
          </p:nvPr>
        </p:nvSpPr>
        <p:spPr>
          <a:xfrm>
            <a:off x="928688" y="333375"/>
            <a:ext cx="2500312" cy="273050"/>
          </a:xfr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a:solidFill>
                  <a:srgbClr val="000000"/>
                </a:solidFill>
                <a:latin typeface="Times New Roman" panose="02020603050405020304" pitchFamily="18" charset="0"/>
                <a:ea typeface="Arial Unicode MS" pitchFamily="34" charset="-122"/>
              </a:rPr>
              <a:t>May 2020</a:t>
            </a:r>
            <a:endParaRPr lang="en-US" altLang="zh-CN" sz="1800" b="1" dirty="0">
              <a:solidFill>
                <a:srgbClr val="000000"/>
              </a:solidFill>
              <a:latin typeface="Times New Roman" panose="02020603050405020304" pitchFamily="18" charset="0"/>
              <a:ea typeface="Arial Unicode MS" pitchFamily="34" charset="-122"/>
            </a:endParaRPr>
          </a:p>
        </p:txBody>
      </p:sp>
      <p:sp>
        <p:nvSpPr>
          <p:cNvPr id="15363" name="页脚占位符 3"/>
          <p:cNvSpPr>
            <a:spLocks noGrp="1"/>
          </p:cNvSpPr>
          <p:nvPr>
            <p:ph type="ftr" idx="11"/>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15364" name="灯片编号占位符 4"/>
          <p:cNvSpPr>
            <a:spLocks noGrp="1"/>
          </p:cNvSpPr>
          <p:nvPr>
            <p:ph type="sldNum" idx="12"/>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
        <p:nvSpPr>
          <p:cNvPr id="7" name="Content Placeholder 2"/>
          <p:cNvSpPr txBox="1"/>
          <p:nvPr/>
        </p:nvSpPr>
        <p:spPr>
          <a:xfrm>
            <a:off x="1219200" y="2133600"/>
            <a:ext cx="9829800" cy="4124960"/>
          </a:xfrm>
          <a:prstGeom prst="rect">
            <a:avLst/>
          </a:prstGeom>
        </p:spPr>
        <p:txBody>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342900" marR="0" lvl="0" indent="-342900" algn="ctr" defTabSz="914400" rtl="0" eaLnBrk="0" fontAlgn="base" latinLnBrk="0" hangingPunct="0">
              <a:lnSpc>
                <a:spcPct val="90000"/>
              </a:lnSpc>
              <a:spcBef>
                <a:spcPct val="20000"/>
              </a:spcBef>
              <a:spcAft>
                <a:spcPct val="0"/>
              </a:spcAft>
              <a:buClrTx/>
              <a:buSzTx/>
              <a:buFontTx/>
              <a:buNone/>
              <a:defRPr/>
            </a:pP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ctr" defTabSz="914400" rtl="0" eaLnBrk="0" fontAlgn="base" latinLnBrk="0" hangingPunct="0">
              <a:lnSpc>
                <a:spcPct val="90000"/>
              </a:lnSpc>
              <a:spcBef>
                <a:spcPct val="20000"/>
              </a:spcBef>
              <a:spcAft>
                <a:spcPct val="0"/>
              </a:spcAft>
              <a:buClrTx/>
              <a:buSzTx/>
              <a:buFontTx/>
              <a:buNone/>
              <a:defRPr/>
            </a:pPr>
            <a:r>
              <a:rPr kumimoji="0" lang="en-US" altLang="en-US" sz="36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Jul 21st, 2020</a:t>
            </a:r>
            <a:endParaRPr kumimoji="0" lang="en-US" altLang="en-US" sz="36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ctr" defTabSz="914400" rtl="0" eaLnBrk="0" fontAlgn="base" latinLnBrk="0" hangingPunct="0">
              <a:lnSpc>
                <a:spcPct val="90000"/>
              </a:lnSpc>
              <a:spcBef>
                <a:spcPct val="20000"/>
              </a:spcBef>
              <a:spcAft>
                <a:spcPct val="0"/>
              </a:spcAft>
              <a:buClrTx/>
              <a:buSzTx/>
              <a:buFontTx/>
              <a:buNone/>
              <a:defRPr/>
            </a:pPr>
            <a:endParaRPr kumimoji="0" lang="en-US" altLang="en-US" sz="36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ctr" defTabSz="914400" rtl="0" eaLnBrk="0" fontAlgn="base" latinLnBrk="0" hangingPunct="0">
              <a:lnSpc>
                <a:spcPct val="90000"/>
              </a:lnSpc>
              <a:spcBef>
                <a:spcPct val="20000"/>
              </a:spcBef>
              <a:spcAft>
                <a:spcPct val="0"/>
              </a:spcAft>
              <a:buClrTx/>
              <a:buSzTx/>
              <a:buFontTx/>
              <a:buNone/>
              <a:defRPr/>
            </a:pP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Chair:	Bo Sun (ZTE)</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Vice Chair: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Hongyuan</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Zhang (NXP), </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Joseph Levy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InterDigital</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Secretary: 	James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Lepp</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(BlackBerry)</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Tech Editor: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Bahar</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Sadeghi</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(Intel)</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Teleconference Bridge Information</a:t>
            </a:r>
            <a:endParaRPr lang="en-US" altLang="zh-CN"/>
          </a:p>
        </p:txBody>
      </p:sp>
      <p:sp>
        <p:nvSpPr>
          <p:cNvPr id="3" name="文本占位符 2"/>
          <p:cNvSpPr>
            <a:spLocks noGrp="1"/>
          </p:cNvSpPr>
          <p:nvPr>
            <p:ph type="body" idx="1"/>
          </p:nvPr>
        </p:nvSpPr>
        <p:spPr>
          <a:xfrm>
            <a:off x="914400" y="1751330"/>
            <a:ext cx="10361930" cy="4467225"/>
          </a:xfrm>
        </p:spPr>
        <p:txBody>
          <a:bodyPr>
            <a:normAutofit fontScale="70000"/>
          </a:bodyPr>
          <a:p>
            <a:r>
              <a:rPr sz="2400"/>
              <a:t>Join Webex Meeting</a:t>
            </a:r>
            <a:r>
              <a:rPr lang="en-US" sz="2400"/>
              <a:t>: </a:t>
            </a:r>
            <a:r>
              <a:rPr sz="2400">
                <a:hlinkClick r:id="rId1" action="ppaction://hlinkfile"/>
              </a:rPr>
              <a:t>Join Meeting</a:t>
            </a:r>
            <a:endParaRPr sz="2400"/>
          </a:p>
          <a:p>
            <a:endParaRPr sz="2400"/>
          </a:p>
          <a:p>
            <a:r>
              <a:rPr sz="2400"/>
              <a:t>Meeting number: 132 913 9076</a:t>
            </a:r>
            <a:endParaRPr sz="2400"/>
          </a:p>
          <a:p>
            <a:r>
              <a:rPr sz="2400"/>
              <a:t>Meeting password: wireless</a:t>
            </a:r>
            <a:endParaRPr sz="2400"/>
          </a:p>
          <a:p>
            <a:endParaRPr sz="2400"/>
          </a:p>
          <a:p>
            <a:r>
              <a:rPr sz="2400"/>
              <a:t>Join by phone:</a:t>
            </a:r>
            <a:endParaRPr sz="2400"/>
          </a:p>
          <a:p>
            <a:r>
              <a:rPr sz="2400"/>
              <a:t>   +1-510-338-9438 USA Toll</a:t>
            </a:r>
            <a:endParaRPr sz="2400"/>
          </a:p>
          <a:p>
            <a:r>
              <a:rPr sz="2400"/>
              <a:t>   </a:t>
            </a:r>
            <a:r>
              <a:rPr sz="2400">
                <a:hlinkClick r:id="rId2" action="ppaction://hlinkfile"/>
              </a:rPr>
              <a:t>Global call-in numbers</a:t>
            </a:r>
            <a:endParaRPr sz="2400"/>
          </a:p>
          <a:p>
            <a:r>
              <a:rPr sz="2400"/>
              <a:t>Access code: </a:t>
            </a:r>
            <a:r>
              <a:rPr sz="2400">
                <a:sym typeface="+mn-ea"/>
              </a:rPr>
              <a:t>132 913 9076</a:t>
            </a:r>
            <a:endParaRPr sz="2400">
              <a:sym typeface="+mn-ea"/>
            </a:endParaRPr>
          </a:p>
          <a:p>
            <a:endParaRPr sz="2400"/>
          </a:p>
          <a:p>
            <a:r>
              <a:rPr lang="en-US" sz="2400"/>
              <a:t>Join from a video system or application: dial 1329139076@ieee802.my.webex.com, or 173.243.2.68</a:t>
            </a:r>
            <a:endParaRPr lang="en-US" sz="2400"/>
          </a:p>
          <a:p>
            <a:endParaRPr lang="en-US" sz="2400"/>
          </a:p>
          <a:p>
            <a:r>
              <a:rPr lang="en-US" sz="2400"/>
              <a:t>Join using Microsoft Lync or Microsoft Skype for Business: dial </a:t>
            </a:r>
            <a:r>
              <a:rPr lang="en-US" sz="2400">
                <a:sym typeface="+mn-ea"/>
              </a:rPr>
              <a:t>1329139076</a:t>
            </a:r>
            <a:r>
              <a:rPr lang="en-US" sz="2400"/>
              <a:t>.ieee802.my@lync.webex.com</a:t>
            </a:r>
            <a:endParaRPr lang="en-US" sz="2400"/>
          </a:p>
          <a:p>
            <a:endParaRPr lang="en-US" sz="2400"/>
          </a:p>
        </p:txBody>
      </p:sp>
      <p:sp>
        <p:nvSpPr>
          <p:cNvPr id="4" name="日期占位符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May 2020</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22530" name="页脚占位符 2"/>
          <p:cNvSpPr>
            <a:spLocks noGrp="1"/>
          </p:cNvSpPr>
          <p:nvPr>
            <p:ph type="ftr" sz="quarte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22531" name="灯片编号占位符 3"/>
          <p:cNvSpPr>
            <a:spLocks noGrp="1"/>
          </p:cNvSpPr>
          <p:nvPr>
            <p:ph type="sldNum" sz="quarter"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3553" name="日期占位符 4"/>
          <p:cNvSpPr>
            <a:spLocks noGrp="1"/>
          </p:cNvSpPr>
          <p:nvPr>
            <p:ph type="dt" sz="half" idx="2"/>
          </p:nvPr>
        </p:nvSpPr>
        <p:spPr>
          <a:xfrm>
            <a:off x="928688" y="333375"/>
            <a:ext cx="2500312" cy="273050"/>
          </a:xfr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a:solidFill>
                  <a:srgbClr val="000000"/>
                </a:solidFill>
                <a:latin typeface="Times New Roman" panose="02020603050405020304" pitchFamily="18" charset="0"/>
                <a:ea typeface="Arial Unicode MS" pitchFamily="34" charset="-122"/>
              </a:rPr>
              <a:t>May 2020</a:t>
            </a:r>
            <a:endParaRPr lang="en-US" altLang="zh-CN" sz="1800" b="1" dirty="0">
              <a:solidFill>
                <a:srgbClr val="000000"/>
              </a:solidFill>
              <a:latin typeface="Times New Roman" panose="02020603050405020304" pitchFamily="18" charset="0"/>
              <a:ea typeface="Arial Unicode MS" pitchFamily="34" charset="-122"/>
            </a:endParaRPr>
          </a:p>
        </p:txBody>
      </p:sp>
      <p:sp>
        <p:nvSpPr>
          <p:cNvPr id="23554" name="页脚占位符 2"/>
          <p:cNvSpPr>
            <a:spLocks noGrp="1"/>
          </p:cNvSpPr>
          <p:nvPr>
            <p:ph type="ftr" sz="quarte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23555" name="灯片编号占位符 3"/>
          <p:cNvSpPr>
            <a:spLocks noGrp="1"/>
          </p:cNvSpPr>
          <p:nvPr>
            <p:ph type="sldNum" sz="quarter"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
        <p:nvSpPr>
          <p:cNvPr id="23556" name="Rectangle 2"/>
          <p:cNvSpPr txBox="1"/>
          <p:nvPr/>
        </p:nvSpPr>
        <p:spPr>
          <a:xfrm>
            <a:off x="2209800" y="606425"/>
            <a:ext cx="7772400" cy="990600"/>
          </a:xfrm>
          <a:prstGeom prst="rect">
            <a:avLst/>
          </a:prstGeom>
          <a:noFill/>
          <a:ln w="9525">
            <a:noFill/>
          </a:ln>
        </p:spPr>
        <p:txBody>
          <a:bodyPr anchor="ctr" anchorCtr="0"/>
          <a:p>
            <a:pPr algn="ctr" eaLnBrk="0" hangingPunct="0"/>
            <a:r>
              <a:rPr lang="en-US" altLang="en-US" sz="3200" b="1" dirty="0">
                <a:solidFill>
                  <a:schemeClr val="tx2"/>
                </a:solidFill>
                <a:latin typeface="Times New Roman" panose="02020603050405020304" pitchFamily="18" charset="0"/>
              </a:rPr>
              <a:t>Agenda of the teleconference</a:t>
            </a:r>
            <a:endParaRPr lang="en-US" altLang="en-US" sz="3200" b="1" dirty="0">
              <a:solidFill>
                <a:schemeClr val="tx2"/>
              </a:solidFill>
              <a:latin typeface="Times New Roman" panose="02020603050405020304" pitchFamily="18" charset="0"/>
            </a:endParaRPr>
          </a:p>
        </p:txBody>
      </p:sp>
      <p:sp>
        <p:nvSpPr>
          <p:cNvPr id="13317" name="Rectangle 3"/>
          <p:cNvSpPr txBox="1">
            <a:spLocks noChangeArrowheads="1"/>
          </p:cNvSpPr>
          <p:nvPr/>
        </p:nvSpPr>
        <p:spPr bwMode="auto">
          <a:xfrm>
            <a:off x="1364615" y="1597660"/>
            <a:ext cx="9927590" cy="4794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ormAutofit lnSpcReduction="20000"/>
          </a:bodyPr>
          <a:lstStyle>
            <a:lvl1pPr marL="342900" indent="-342900">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Call </a:t>
            </a: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meeting to order and remind the group to record attendane on imat.ieee.org</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IEEE-SA IPR policies </a:t>
            </a: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and meeting rules</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Approval of a</a:t>
            </a: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genda</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Present</a:t>
            </a: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ations and discussion</a:t>
            </a:r>
            <a:endPar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800100" marR="0" lvl="1"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a:ln>
                  <a:noFill/>
                </a:ln>
                <a:solidFill>
                  <a:srgbClr val="00B050"/>
                </a:solidFill>
                <a:effectLst/>
                <a:uLnTx/>
                <a:uFillTx/>
                <a:latin typeface="Times New Roman" panose="02020603050405020304" pitchFamily="18" charset="0"/>
                <a:ea typeface="MS PGothic" panose="020B0600070205080204" pitchFamily="34" charset="-128"/>
                <a:cs typeface="+mn-cs"/>
              </a:rPr>
              <a:t>Straw poll for 11-20/1061, the comment resolution for clause 32.3.7.3 NGV portion of NGV format preamble, Donggkuk Lim (LGE)</a:t>
            </a:r>
            <a:endParaRPr kumimoji="0" lang="en-US" altLang="en-GB" b="1" i="0" u="none" strike="noStrike" kern="1200" cap="none" spc="0" normalizeH="0" baseline="0" noProof="0" dirty="0">
              <a:ln>
                <a:noFill/>
              </a:ln>
              <a:solidFill>
                <a:srgbClr val="00B050"/>
              </a:solidFill>
              <a:effectLst/>
              <a:uLnTx/>
              <a:uFillTx/>
              <a:latin typeface="Times New Roman" panose="02020603050405020304" pitchFamily="18" charset="0"/>
              <a:ea typeface="MS PGothic" panose="020B0600070205080204" pitchFamily="34" charset="-128"/>
              <a:cs typeface="+mn-cs"/>
            </a:endParaRPr>
          </a:p>
          <a:p>
            <a:pPr marL="800100" marR="0" lvl="1"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a:ln>
                  <a:noFill/>
                </a:ln>
                <a:solidFill>
                  <a:srgbClr val="00B050"/>
                </a:solidFill>
                <a:effectLst/>
                <a:uLnTx/>
                <a:uFillTx/>
                <a:latin typeface="Times New Roman" panose="02020603050405020304" pitchFamily="18" charset="0"/>
                <a:ea typeface="MS PGothic" panose="020B0600070205080204" pitchFamily="34" charset="-128"/>
                <a:cs typeface="+mn-cs"/>
              </a:rPr>
              <a:t>Straw poll for </a:t>
            </a:r>
            <a:r>
              <a:rPr lang="en-US" altLang="en-GB" b="1" noProof="0" dirty="0">
                <a:ln>
                  <a:noFill/>
                </a:ln>
                <a:solidFill>
                  <a:srgbClr val="00B050"/>
                </a:solidFill>
                <a:effectLst/>
                <a:uLnTx/>
                <a:uFillTx/>
                <a:sym typeface="+mn-ea"/>
              </a:rPr>
              <a:t>11-20/1110, Comment Resolution for CID334 in Section 32.3.8.6</a:t>
            </a:r>
            <a:r>
              <a:rPr kumimoji="0" lang="en-US" altLang="en-GB" b="1" i="0" u="none" strike="noStrike" kern="1200" cap="none" spc="0" normalizeH="0" baseline="0" noProof="0" dirty="0">
                <a:ln>
                  <a:noFill/>
                </a:ln>
                <a:solidFill>
                  <a:srgbClr val="00B050"/>
                </a:solidFill>
                <a:effectLst/>
                <a:uLnTx/>
                <a:uFillTx/>
                <a:latin typeface="Times New Roman" panose="02020603050405020304" pitchFamily="18" charset="0"/>
                <a:ea typeface="MS PGothic" panose="020B0600070205080204" pitchFamily="34" charset="-128"/>
                <a:cs typeface="+mn-cs"/>
              </a:rPr>
              <a:t>, Jianhan Liu (MediaTek)</a:t>
            </a:r>
            <a:endParaRPr kumimoji="0" lang="en-US" altLang="en-GB" b="1" i="0" u="none" strike="noStrike" kern="1200" cap="none" spc="0" normalizeH="0" baseline="0" noProof="0" dirty="0">
              <a:ln>
                <a:noFill/>
              </a:ln>
              <a:solidFill>
                <a:srgbClr val="00B050"/>
              </a:solidFill>
              <a:effectLst/>
              <a:uLnTx/>
              <a:uFillTx/>
              <a:latin typeface="Times New Roman" panose="02020603050405020304" pitchFamily="18" charset="0"/>
              <a:ea typeface="MS PGothic" panose="020B0600070205080204" pitchFamily="34" charset="-128"/>
              <a:cs typeface="+mn-cs"/>
            </a:endParaRPr>
          </a:p>
          <a:p>
            <a:pPr marL="800100" marR="0" lvl="1"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a:ln>
                  <a:noFill/>
                </a:ln>
                <a:solidFill>
                  <a:srgbClr val="00B050"/>
                </a:solidFill>
                <a:effectLst/>
                <a:uLnTx/>
                <a:uFillTx/>
                <a:latin typeface="Times New Roman" panose="02020603050405020304" pitchFamily="18" charset="0"/>
                <a:ea typeface="MS PGothic" panose="020B0600070205080204" pitchFamily="34" charset="-128"/>
                <a:cs typeface="+mn-cs"/>
              </a:rPr>
              <a:t>Straw poll for 11-20/1101, the-comment-resolution-for-cid-117, Dongguk Lim (LGE)</a:t>
            </a:r>
            <a:endPar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800100" marR="0" lvl="1"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a:ln>
                  <a:noFill/>
                </a:ln>
                <a:solidFill>
                  <a:srgbClr val="00B050"/>
                </a:solidFill>
                <a:effectLst/>
                <a:uLnTx/>
                <a:uFillTx/>
                <a:latin typeface="Times New Roman" panose="02020603050405020304" pitchFamily="18" charset="0"/>
                <a:ea typeface="MS PGothic" panose="020B0600070205080204" pitchFamily="34" charset="-128"/>
                <a:cs typeface="+mn-cs"/>
              </a:rPr>
              <a:t>11-20/0682r2, Review of motion text on midamble reandomization, Miguel Lopez (Ericsson)</a:t>
            </a:r>
            <a:endPar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US" altLang="en-GB" sz="2400"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Next teleconference on Jul 24th</a:t>
            </a:r>
            <a:endPar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lang="en-GB" altLang="en-US" noProof="0" dirty="0">
                <a:ln>
                  <a:noFill/>
                </a:ln>
                <a:effectLst/>
                <a:uLnTx/>
                <a:uFillTx/>
                <a:sym typeface="+mn-ea"/>
              </a:rPr>
              <a:t>Adjourn</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Straw Poll (CR) #1</a:t>
            </a:r>
            <a:endParaRPr lang="en-US" altLang="zh-CN"/>
          </a:p>
        </p:txBody>
      </p:sp>
      <p:sp>
        <p:nvSpPr>
          <p:cNvPr id="3" name="文本占位符 2"/>
          <p:cNvSpPr>
            <a:spLocks noGrp="1"/>
          </p:cNvSpPr>
          <p:nvPr>
            <p:ph type="body" idx="1"/>
          </p:nvPr>
        </p:nvSpPr>
        <p:spPr/>
        <p:txBody>
          <a:bodyPr/>
          <a:p>
            <a:r>
              <a:rPr lang="en-US" altLang="zh-CN">
                <a:sym typeface="+mn-ea"/>
              </a:rPr>
              <a:t>Do you agree on the comment resolutions to following 39 CIDs and the proposed spec text modification to IEEE P802.11bd D0.3 as in 11-20/1061</a:t>
            </a:r>
            <a:r>
              <a:rPr lang="zh-CN" altLang="en-US"/>
              <a:t>r</a:t>
            </a:r>
            <a:r>
              <a:rPr lang="en-US" altLang="zh-CN"/>
              <a:t>1</a:t>
            </a:r>
            <a:r>
              <a:rPr lang="zh-CN" altLang="en-US"/>
              <a:t>?</a:t>
            </a:r>
            <a:endParaRPr lang="zh-CN" altLang="en-US"/>
          </a:p>
          <a:p>
            <a:r>
              <a:rPr lang="zh-CN" altLang="en-US"/>
              <a:t> </a:t>
            </a:r>
            <a:r>
              <a:rPr lang="en-US" altLang="zh-CN"/>
              <a:t>CID 6, 17, 118, 119, 120, 148, 149, 150, 168, 169, 291, 292, 293, 294, 295, 296, 297, 298, 300, 301, 302, 303, 304, 305, 306, 307, 308, 309, 310, 311, 312, 313, 315, 316, 317, 318, 319, 322, 323</a:t>
            </a:r>
            <a:endParaRPr lang="en-US" altLang="zh-CN"/>
          </a:p>
          <a:p>
            <a:endParaRPr lang="zh-CN" altLang="en-US"/>
          </a:p>
          <a:p>
            <a:r>
              <a:rPr lang="en-US" altLang="zh-CN"/>
              <a:t>14Y/0N/2A</a:t>
            </a:r>
            <a:endParaRPr lang="en-US" altLang="zh-CN"/>
          </a:p>
        </p:txBody>
      </p:sp>
      <p:sp>
        <p:nvSpPr>
          <p:cNvPr id="4" name="日期占位符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Mar 2020</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Straw Poll (CR) #2</a:t>
            </a:r>
            <a:endParaRPr lang="en-US" altLang="zh-CN"/>
          </a:p>
        </p:txBody>
      </p:sp>
      <p:sp>
        <p:nvSpPr>
          <p:cNvPr id="3" name="文本占位符 2"/>
          <p:cNvSpPr>
            <a:spLocks noGrp="1"/>
          </p:cNvSpPr>
          <p:nvPr>
            <p:ph type="body" idx="1"/>
          </p:nvPr>
        </p:nvSpPr>
        <p:spPr/>
        <p:txBody>
          <a:bodyPr/>
          <a:p>
            <a:r>
              <a:rPr lang="en-US" altLang="zh-CN">
                <a:sym typeface="+mn-ea"/>
              </a:rPr>
              <a:t>Do you agree on the comment resolutions to CID 334 and the proposed spec text modification to IEEE P802.11bd D0.3 as in 11-20/1110r2</a:t>
            </a:r>
            <a:r>
              <a:rPr lang="zh-CN" altLang="en-US"/>
              <a:t>?</a:t>
            </a:r>
            <a:endParaRPr lang="zh-CN" altLang="en-US"/>
          </a:p>
          <a:p>
            <a:endParaRPr lang="zh-CN" altLang="en-US"/>
          </a:p>
          <a:p>
            <a:r>
              <a:rPr lang="en-US" altLang="zh-CN"/>
              <a:t>15Y/0N/2A</a:t>
            </a:r>
            <a:endParaRPr lang="en-US" altLang="zh-CN"/>
          </a:p>
        </p:txBody>
      </p:sp>
      <p:sp>
        <p:nvSpPr>
          <p:cNvPr id="4" name="日期占位符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Mar 2020</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Straw Poll (CR) #3</a:t>
            </a:r>
            <a:endParaRPr lang="en-US" altLang="zh-CN"/>
          </a:p>
        </p:txBody>
      </p:sp>
      <p:sp>
        <p:nvSpPr>
          <p:cNvPr id="3" name="文本占位符 2"/>
          <p:cNvSpPr>
            <a:spLocks noGrp="1"/>
          </p:cNvSpPr>
          <p:nvPr>
            <p:ph type="body" idx="1"/>
          </p:nvPr>
        </p:nvSpPr>
        <p:spPr/>
        <p:txBody>
          <a:bodyPr/>
          <a:p>
            <a:r>
              <a:rPr lang="en-US" altLang="zh-CN">
                <a:sym typeface="+mn-ea"/>
              </a:rPr>
              <a:t>Do you agree on the comment resolutions to CID 117 and the proposed spec text modification to IEEE P802.11bd D0.3 as in 11-20/1101</a:t>
            </a:r>
            <a:r>
              <a:rPr lang="zh-CN" altLang="en-US"/>
              <a:t>r</a:t>
            </a:r>
            <a:r>
              <a:rPr lang="en-US" altLang="zh-CN"/>
              <a:t>2 which will replace the comment resolution to CID 117 as in 11-20/0845r1</a:t>
            </a:r>
            <a:r>
              <a:rPr lang="zh-CN" altLang="en-US"/>
              <a:t>?</a:t>
            </a:r>
            <a:endParaRPr lang="zh-CN" altLang="en-US"/>
          </a:p>
          <a:p>
            <a:r>
              <a:rPr lang="zh-CN" altLang="en-US"/>
              <a:t> </a:t>
            </a:r>
            <a:endParaRPr lang="zh-CN" altLang="en-US"/>
          </a:p>
          <a:p>
            <a:r>
              <a:rPr lang="en-US" altLang="zh-CN"/>
              <a:t>16Y/0N/0A</a:t>
            </a:r>
            <a:endParaRPr lang="en-US" altLang="zh-CN"/>
          </a:p>
        </p:txBody>
      </p:sp>
      <p:sp>
        <p:nvSpPr>
          <p:cNvPr id="4" name="日期占位符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Mar 2020</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1" name="Title 1"/>
          <p:cNvSpPr>
            <a:spLocks noGrp="1"/>
          </p:cNvSpPr>
          <p:nvPr>
            <p:ph type="title"/>
          </p:nvPr>
        </p:nvSpPr>
        <p:spPr>
          <a:xfrm>
            <a:off x="1757045" y="685800"/>
            <a:ext cx="8573135" cy="1827530"/>
          </a:xfrm>
        </p:spPr>
        <p:txBody>
          <a:bodyPr vert="horz" wrap="square" lIns="92160" tIns="46080" rIns="92160" bIns="46080" anchor="ctr" anchorCtr="0"/>
          <a:p>
            <a:pPr eaLnBrk="1" hangingPunct="1"/>
            <a:r>
              <a:rPr lang="en-US" altLang="en-US" sz="3200" dirty="0">
                <a:solidFill>
                  <a:srgbClr val="0000FF"/>
                </a:solidFill>
                <a:latin typeface="Arial Black" panose="020B0A04020102020204" pitchFamily="34" charset="0"/>
              </a:rPr>
              <a:t>IEEE 802.11 TGbd </a:t>
            </a:r>
            <a:r>
              <a:rPr lang="en-US" sz="3200" dirty="0">
                <a:solidFill>
                  <a:srgbClr val="0000FF"/>
                </a:solidFill>
                <a:latin typeface="Arial Black" panose="020B0A04020102020204" pitchFamily="34" charset="0"/>
              </a:rPr>
              <a:t>Teleconference</a:t>
            </a:r>
            <a:endParaRPr lang="en-US" sz="3200" dirty="0">
              <a:solidFill>
                <a:srgbClr val="0000FF"/>
              </a:solidFill>
              <a:latin typeface="Arial Black" panose="020B0A04020102020204" pitchFamily="34" charset="0"/>
            </a:endParaRPr>
          </a:p>
        </p:txBody>
      </p:sp>
      <p:sp>
        <p:nvSpPr>
          <p:cNvPr id="15362" name="日期占位符 4"/>
          <p:cNvSpPr>
            <a:spLocks noGrp="1"/>
          </p:cNvSpPr>
          <p:nvPr>
            <p:ph type="dt" idx="10"/>
          </p:nvPr>
        </p:nvSpPr>
        <p:spPr>
          <a:xfrm>
            <a:off x="928688" y="333375"/>
            <a:ext cx="2500312" cy="273050"/>
          </a:xfr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a:solidFill>
                  <a:srgbClr val="000000"/>
                </a:solidFill>
                <a:latin typeface="Times New Roman" panose="02020603050405020304" pitchFamily="18" charset="0"/>
                <a:ea typeface="Arial Unicode MS" pitchFamily="34" charset="-122"/>
              </a:rPr>
              <a:t>May 2020</a:t>
            </a:r>
            <a:endParaRPr lang="en-US" altLang="zh-CN" sz="1800" b="1" dirty="0">
              <a:solidFill>
                <a:srgbClr val="000000"/>
              </a:solidFill>
              <a:latin typeface="Times New Roman" panose="02020603050405020304" pitchFamily="18" charset="0"/>
              <a:ea typeface="Arial Unicode MS" pitchFamily="34" charset="-122"/>
            </a:endParaRPr>
          </a:p>
        </p:txBody>
      </p:sp>
      <p:sp>
        <p:nvSpPr>
          <p:cNvPr id="15363" name="页脚占位符 3"/>
          <p:cNvSpPr>
            <a:spLocks noGrp="1"/>
          </p:cNvSpPr>
          <p:nvPr>
            <p:ph type="ftr" idx="11"/>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15364" name="灯片编号占位符 4"/>
          <p:cNvSpPr>
            <a:spLocks noGrp="1"/>
          </p:cNvSpPr>
          <p:nvPr>
            <p:ph type="sldNum" idx="12"/>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
        <p:nvSpPr>
          <p:cNvPr id="7" name="Content Placeholder 2"/>
          <p:cNvSpPr txBox="1"/>
          <p:nvPr/>
        </p:nvSpPr>
        <p:spPr>
          <a:xfrm>
            <a:off x="1219200" y="2133600"/>
            <a:ext cx="9829800" cy="4124960"/>
          </a:xfrm>
          <a:prstGeom prst="rect">
            <a:avLst/>
          </a:prstGeom>
        </p:spPr>
        <p:txBody>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342900" marR="0" lvl="0" indent="-342900" algn="ctr" defTabSz="914400" rtl="0" eaLnBrk="0" fontAlgn="base" latinLnBrk="0" hangingPunct="0">
              <a:lnSpc>
                <a:spcPct val="90000"/>
              </a:lnSpc>
              <a:spcBef>
                <a:spcPct val="20000"/>
              </a:spcBef>
              <a:spcAft>
                <a:spcPct val="0"/>
              </a:spcAft>
              <a:buClrTx/>
              <a:buSzTx/>
              <a:buFontTx/>
              <a:buNone/>
              <a:defRPr/>
            </a:pP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ctr" defTabSz="914400" rtl="0" eaLnBrk="0" fontAlgn="base" latinLnBrk="0" hangingPunct="0">
              <a:lnSpc>
                <a:spcPct val="90000"/>
              </a:lnSpc>
              <a:spcBef>
                <a:spcPct val="20000"/>
              </a:spcBef>
              <a:spcAft>
                <a:spcPct val="0"/>
              </a:spcAft>
              <a:buClrTx/>
              <a:buSzTx/>
              <a:buFontTx/>
              <a:buNone/>
              <a:defRPr/>
            </a:pPr>
            <a:r>
              <a:rPr kumimoji="0" lang="en-US" altLang="en-US" sz="36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Jul 31st, 2020</a:t>
            </a:r>
            <a:endParaRPr kumimoji="0" lang="en-US" altLang="en-US" sz="36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ctr" defTabSz="914400" rtl="0" eaLnBrk="0" fontAlgn="base" latinLnBrk="0" hangingPunct="0">
              <a:lnSpc>
                <a:spcPct val="90000"/>
              </a:lnSpc>
              <a:spcBef>
                <a:spcPct val="20000"/>
              </a:spcBef>
              <a:spcAft>
                <a:spcPct val="0"/>
              </a:spcAft>
              <a:buClrTx/>
              <a:buSzTx/>
              <a:buFontTx/>
              <a:buNone/>
              <a:defRPr/>
            </a:pPr>
            <a:endParaRPr kumimoji="0" lang="en-US" altLang="en-US" sz="36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ctr" defTabSz="914400" rtl="0" eaLnBrk="0" fontAlgn="base" latinLnBrk="0" hangingPunct="0">
              <a:lnSpc>
                <a:spcPct val="90000"/>
              </a:lnSpc>
              <a:spcBef>
                <a:spcPct val="20000"/>
              </a:spcBef>
              <a:spcAft>
                <a:spcPct val="0"/>
              </a:spcAft>
              <a:buClrTx/>
              <a:buSzTx/>
              <a:buFontTx/>
              <a:buNone/>
              <a:defRPr/>
            </a:pP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Chair:	Bo Sun (ZTE)</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Vice Chair: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Hongyuan</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Zhang (NXP), </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Joseph Levy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InterDigital</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Secretary: 	James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Lepp</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(BlackBerry)</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Tech Editor: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Bahar</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Sadeghi</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(Intel)</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505" name="日期占位符 4"/>
          <p:cNvSpPr>
            <a:spLocks noGrp="1"/>
          </p:cNvSpPr>
          <p:nvPr>
            <p:ph type="dt" sz="half" idx="2"/>
          </p:nvPr>
        </p:nvSpPr>
        <p:spPr>
          <a:xfrm>
            <a:off x="928688" y="333375"/>
            <a:ext cx="2500312" cy="273050"/>
          </a:xfr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a:solidFill>
                  <a:srgbClr val="000000"/>
                </a:solidFill>
                <a:latin typeface="Times New Roman" panose="02020603050405020304" pitchFamily="18" charset="0"/>
                <a:ea typeface="Arial Unicode MS" pitchFamily="34" charset="-122"/>
              </a:rPr>
              <a:t>May 2020</a:t>
            </a:r>
            <a:endParaRPr lang="en-US" altLang="zh-CN" sz="1800" b="1" dirty="0">
              <a:solidFill>
                <a:srgbClr val="000000"/>
              </a:solidFill>
              <a:latin typeface="Times New Roman" panose="02020603050405020304" pitchFamily="18" charset="0"/>
              <a:ea typeface="Arial Unicode MS" pitchFamily="34" charset="-122"/>
            </a:endParaRPr>
          </a:p>
        </p:txBody>
      </p:sp>
      <p:sp>
        <p:nvSpPr>
          <p:cNvPr id="21506" name="页脚占位符 2"/>
          <p:cNvSpPr>
            <a:spLocks noGrp="1"/>
          </p:cNvSpPr>
          <p:nvPr>
            <p:ph type="ftr" sz="quarte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21507" name="灯片编号占位符 3"/>
          <p:cNvSpPr>
            <a:spLocks noGrp="1"/>
          </p:cNvSpPr>
          <p:nvPr>
            <p:ph type="sldNum" sz="quarter"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
        <p:nvSpPr>
          <p:cNvPr id="5" name="标题 1"/>
          <p:cNvSpPr txBox="1"/>
          <p:nvPr/>
        </p:nvSpPr>
        <p:spPr>
          <a:xfrm>
            <a:off x="2209800" y="610235"/>
            <a:ext cx="77724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altLang="zh-CN" sz="3200" b="1" i="0" u="sng" strike="noStrike" kern="0" cap="none" spc="0" normalizeH="0" baseline="0" noProof="0">
                <a:ln>
                  <a:noFill/>
                </a:ln>
                <a:solidFill>
                  <a:schemeClr val="accent2">
                    <a:lumMod val="75000"/>
                  </a:schemeClr>
                </a:solidFill>
                <a:effectLst/>
                <a:uLnTx/>
                <a:uFillTx/>
                <a:latin typeface="+mj-lt"/>
                <a:ea typeface="MS PGothic" panose="020B0600070205080204" pitchFamily="34" charset="-128"/>
                <a:cs typeface="MS PGothic" panose="020B0600070205080204" pitchFamily="34" charset="-128"/>
              </a:rPr>
              <a:t>Other Guidelines for IEEE WG Meetings</a:t>
            </a:r>
            <a:endParaRPr kumimoji="0" lang="zh-CN" altLang="en-US" sz="3200" b="1" i="0" u="none" strike="noStrike" kern="0" cap="none" spc="0" normalizeH="0" baseline="0" noProof="0" dirty="0">
              <a:ln>
                <a:noFill/>
              </a:ln>
              <a:solidFill>
                <a:schemeClr val="tx2"/>
              </a:solidFill>
              <a:effectLst/>
              <a:uLnTx/>
              <a:uFillTx/>
              <a:latin typeface="+mj-lt"/>
              <a:ea typeface="MS PGothic" panose="020B0600070205080204" pitchFamily="34" charset="-128"/>
              <a:cs typeface="MS PGothic" panose="020B0600070205080204" pitchFamily="34" charset="-128"/>
            </a:endParaRPr>
          </a:p>
        </p:txBody>
      </p:sp>
      <p:sp>
        <p:nvSpPr>
          <p:cNvPr id="6" name="内容占位符 2"/>
          <p:cNvSpPr txBox="1"/>
          <p:nvPr/>
        </p:nvSpPr>
        <p:spPr>
          <a:xfrm>
            <a:off x="1219200" y="1831975"/>
            <a:ext cx="9753600" cy="4264025"/>
          </a:xfrm>
          <a:prstGeom prst="rect">
            <a:avLst/>
          </a:prstGeom>
        </p:spPr>
        <p:txBody>
          <a:bodyPr>
            <a:normAutofit lnSpcReduction="100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230505" marR="0" lvl="0" indent="-230505" algn="l" defTabSz="914400" rtl="0" eaLnBrk="0" fontAlgn="base" latinLnBrk="0" hangingPunct="0">
              <a:lnSpc>
                <a:spcPct val="80000"/>
              </a:lnSpc>
              <a:spcBef>
                <a:spcPct val="20000"/>
              </a:spcBef>
              <a:spcAft>
                <a:spcPct val="0"/>
              </a:spcAft>
              <a:buClr>
                <a:srgbClr val="CC3300"/>
              </a:buClr>
              <a:buSzPct val="50000"/>
              <a:buFont typeface="Monotype Sorts"/>
              <a:buChar char="l"/>
              <a:defRPr/>
            </a:pPr>
            <a:endParaRPr kumimoji="0" lang="en-US" altLang="en-US" sz="700" b="1" i="0" u="sng" strike="noStrike" kern="0" cap="none" spc="0" normalizeH="0" baseline="0" noProof="0" dirty="0">
              <a:ln>
                <a:noFill/>
              </a:ln>
              <a:solidFill>
                <a:srgbClr val="FF0000"/>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230505" marR="0" lvl="0" indent="-230505" algn="l" defTabSz="914400" rtl="0" eaLnBrk="0" fontAlgn="base" latinLnBrk="0" hangingPunct="0">
              <a:lnSpc>
                <a:spcPct val="80000"/>
              </a:lnSpc>
              <a:spcBef>
                <a:spcPct val="20000"/>
              </a:spcBef>
              <a:spcAft>
                <a:spcPct val="40000"/>
              </a:spcAft>
              <a:buClr>
                <a:srgbClr val="CC3300"/>
              </a:buClr>
              <a:buSzPct val="50000"/>
              <a:buFontTx/>
              <a:buChar char="•"/>
              <a:defRPr/>
            </a:pPr>
            <a:r>
              <a:rPr kumimoji="0" lang="en-US" altLang="en-US" sz="1800" b="1" i="0"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rPr>
              <a:t>All IEEE-SA standards meetings shall be conducted in compliance with all applicable laws, including antitrust and competition laws. </a:t>
            </a:r>
            <a:endParaRPr kumimoji="0" lang="en-US" altLang="en-US" sz="1800" b="1" i="0"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630555" marR="0" lvl="1" indent="-285750" algn="l" defTabSz="914400" rtl="0" eaLnBrk="0" fontAlgn="base" latinLnBrk="0" hangingPunct="0">
              <a:lnSpc>
                <a:spcPct val="80000"/>
              </a:lnSpc>
              <a:spcBef>
                <a:spcPct val="20000"/>
              </a:spcBef>
              <a:spcAft>
                <a:spcPct val="40000"/>
              </a:spcAft>
              <a:buClr>
                <a:srgbClr val="CC3300"/>
              </a:buClr>
              <a:buSzPct val="50000"/>
              <a:buFont typeface="Arial" panose="020B0604020202020204" pitchFamily="34" charset="0"/>
              <a:buChar char="•"/>
              <a:defRPr/>
            </a:pPr>
            <a:r>
              <a:rPr kumimoji="0" lang="en-US" altLang="en-US" sz="1600" b="1" i="0"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rPr>
              <a:t>Don’t discuss the interpretation, validity, or essentiality of patents/patent claims. </a:t>
            </a:r>
            <a:endParaRPr kumimoji="0" lang="en-US" altLang="en-US" sz="1600" b="1" i="0"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630555" marR="0" lvl="1" indent="-285750" algn="l" defTabSz="914400" rtl="0" eaLnBrk="0" fontAlgn="base" latinLnBrk="0" hangingPunct="0">
              <a:lnSpc>
                <a:spcPct val="80000"/>
              </a:lnSpc>
              <a:spcBef>
                <a:spcPct val="20000"/>
              </a:spcBef>
              <a:spcAft>
                <a:spcPct val="40000"/>
              </a:spcAft>
              <a:buClr>
                <a:srgbClr val="CC3300"/>
              </a:buClr>
              <a:buSzPct val="50000"/>
              <a:buFont typeface="Arial" panose="020B0604020202020204" pitchFamily="34" charset="0"/>
              <a:buChar char="•"/>
              <a:defRPr/>
            </a:pPr>
            <a:r>
              <a:rPr kumimoji="0" lang="en-US" altLang="en-US" sz="1600" b="1" i="0"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rPr>
              <a:t>Don’t discuss specific license rates, terms, or conditions.</a:t>
            </a:r>
            <a:endParaRPr kumimoji="0" lang="en-US" altLang="en-US" sz="1600" b="1" i="0"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1143000" marR="0" lvl="2" indent="-228600" algn="l" defTabSz="914400" rtl="0" eaLnBrk="0" fontAlgn="base" latinLnBrk="0" hangingPunct="0">
              <a:lnSpc>
                <a:spcPct val="80000"/>
              </a:lnSpc>
              <a:spcBef>
                <a:spcPct val="20000"/>
              </a:spcBef>
              <a:spcAft>
                <a:spcPct val="40000"/>
              </a:spcAft>
              <a:buClr>
                <a:srgbClr val="CC3300"/>
              </a:buClr>
              <a:buSzPct val="50000"/>
              <a:buFontTx/>
              <a:buChar char="•"/>
              <a:defRPr/>
            </a:pPr>
            <a:r>
              <a:rPr kumimoji="0" lang="en-US" altLang="en-US" sz="1400" b="0" i="0"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rPr>
              <a:t>Relative costs, including licensing costs of essential patent claims, of different technical approaches January be discussed in standards development meetings. </a:t>
            </a:r>
            <a:endParaRPr kumimoji="0" lang="en-US" altLang="en-US" sz="1400" b="0" i="0"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1600200" marR="0" lvl="3" indent="-228600" algn="l" defTabSz="914400" rtl="0" eaLnBrk="0" fontAlgn="base" latinLnBrk="0" hangingPunct="0">
              <a:lnSpc>
                <a:spcPct val="80000"/>
              </a:lnSpc>
              <a:spcBef>
                <a:spcPct val="20000"/>
              </a:spcBef>
              <a:spcAft>
                <a:spcPct val="40000"/>
              </a:spcAft>
              <a:buClr>
                <a:srgbClr val="CC3300"/>
              </a:buClr>
              <a:buSzPct val="50000"/>
              <a:buFont typeface="Arial" panose="020B0604020202020204" pitchFamily="34" charset="0"/>
              <a:buChar char="•"/>
              <a:defRPr/>
            </a:pPr>
            <a:r>
              <a:rPr kumimoji="0" lang="en-GB" altLang="en-US" sz="1400" b="0" i="0"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rPr>
              <a:t>Technical considerations remain primary focus</a:t>
            </a:r>
            <a:endParaRPr kumimoji="0" lang="en-US" altLang="en-US" sz="1400" b="0" i="0"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630555" marR="0" lvl="1" indent="-285750" algn="l" defTabSz="914400" rtl="0" eaLnBrk="0" fontAlgn="base" latinLnBrk="0" hangingPunct="0">
              <a:lnSpc>
                <a:spcPct val="80000"/>
              </a:lnSpc>
              <a:spcBef>
                <a:spcPct val="20000"/>
              </a:spcBef>
              <a:spcAft>
                <a:spcPct val="40000"/>
              </a:spcAft>
              <a:buClr>
                <a:srgbClr val="CC3300"/>
              </a:buClr>
              <a:buSzPct val="50000"/>
              <a:buFont typeface="Arial" panose="020B0604020202020204" pitchFamily="34" charset="0"/>
              <a:buChar char="•"/>
              <a:defRPr/>
            </a:pPr>
            <a:r>
              <a:rPr kumimoji="0" lang="en-US" altLang="en-US" sz="1600" b="1" i="0"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rPr>
              <a:t>Don’t discuss or engage in the fixing of product prices, allocation of customers, or division of sales markets.</a:t>
            </a:r>
            <a:endParaRPr kumimoji="0" lang="en-US" altLang="en-US" sz="1600" b="1" i="0"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630555" marR="0" lvl="1" indent="-285750" algn="l" defTabSz="914400" rtl="0" eaLnBrk="0" fontAlgn="base" latinLnBrk="0" hangingPunct="0">
              <a:lnSpc>
                <a:spcPct val="80000"/>
              </a:lnSpc>
              <a:spcBef>
                <a:spcPct val="20000"/>
              </a:spcBef>
              <a:spcAft>
                <a:spcPct val="40000"/>
              </a:spcAft>
              <a:buClr>
                <a:srgbClr val="CC3300"/>
              </a:buClr>
              <a:buSzPct val="50000"/>
              <a:buFont typeface="Arial" panose="020B0604020202020204" pitchFamily="34" charset="0"/>
              <a:buChar char="•"/>
              <a:defRPr/>
            </a:pPr>
            <a:r>
              <a:rPr kumimoji="0" lang="en-US" altLang="en-US" sz="1600" b="1" i="0"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rPr>
              <a:t>Don’t discuss the status or substance of ongoing or threatened litigation.</a:t>
            </a:r>
            <a:endParaRPr kumimoji="0" lang="en-US" altLang="en-US" sz="1600" b="1" i="0"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630555" marR="0" lvl="1" indent="-285750" algn="l" defTabSz="914400" rtl="0" eaLnBrk="0" fontAlgn="base" latinLnBrk="0" hangingPunct="0">
              <a:lnSpc>
                <a:spcPct val="80000"/>
              </a:lnSpc>
              <a:spcBef>
                <a:spcPct val="20000"/>
              </a:spcBef>
              <a:spcAft>
                <a:spcPct val="40000"/>
              </a:spcAft>
              <a:buClr>
                <a:srgbClr val="CC3300"/>
              </a:buClr>
              <a:buSzPct val="50000"/>
              <a:buFont typeface="Arial" panose="020B0604020202020204" pitchFamily="34" charset="0"/>
              <a:buChar char="•"/>
              <a:defRPr/>
            </a:pPr>
            <a:r>
              <a:rPr kumimoji="0" lang="en-US" altLang="en-US" sz="1600" b="1" i="0"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rPr>
              <a:t>Don’t be silent if inappropriate topics are discussed … do formally object.</a:t>
            </a:r>
            <a:endParaRPr kumimoji="0" lang="en-US" altLang="en-US" sz="1600" b="1" i="0"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230505" marR="0" lvl="0" indent="-230505" algn="ctr" defTabSz="914400" rtl="0" eaLnBrk="0" fontAlgn="base" latinLnBrk="0" hangingPunct="0">
              <a:lnSpc>
                <a:spcPct val="80000"/>
              </a:lnSpc>
              <a:spcBef>
                <a:spcPct val="20000"/>
              </a:spcBef>
              <a:spcAft>
                <a:spcPct val="0"/>
              </a:spcAft>
              <a:buClr>
                <a:srgbClr val="CC3300"/>
              </a:buClr>
              <a:buSzPct val="50000"/>
              <a:buFontTx/>
              <a:buNone/>
              <a:defRPr/>
            </a:pPr>
            <a:r>
              <a:rPr kumimoji="0" lang="en-US" altLang="en-US" sz="1000" b="1" i="0"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rPr>
              <a:t>---------------------------------------------------------------   </a:t>
            </a:r>
            <a:endParaRPr kumimoji="0" lang="en-US" altLang="en-US" sz="1000" b="1" i="0"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230505" marR="0" lvl="0" indent="-230505" algn="ctr" defTabSz="914400" rtl="0" eaLnBrk="0" fontAlgn="base" latinLnBrk="0" hangingPunct="0">
              <a:lnSpc>
                <a:spcPct val="80000"/>
              </a:lnSpc>
              <a:spcBef>
                <a:spcPct val="20000"/>
              </a:spcBef>
              <a:spcAft>
                <a:spcPct val="0"/>
              </a:spcAft>
              <a:buClr>
                <a:srgbClr val="CC3300"/>
              </a:buClr>
              <a:buSzPct val="50000"/>
              <a:buFontTx/>
              <a:buNone/>
              <a:defRPr/>
            </a:pPr>
            <a:endParaRPr kumimoji="0" lang="en-US" altLang="en-US" sz="2400" b="1" i="0"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230505" marR="0" lvl="0" indent="-230505" algn="ctr" defTabSz="914400" rtl="0" eaLnBrk="0" fontAlgn="base" latinLnBrk="0" hangingPunct="0">
              <a:lnSpc>
                <a:spcPct val="80000"/>
              </a:lnSpc>
              <a:spcBef>
                <a:spcPct val="20000"/>
              </a:spcBef>
              <a:spcAft>
                <a:spcPct val="0"/>
              </a:spcAft>
              <a:buClr>
                <a:srgbClr val="CC3300"/>
              </a:buClr>
              <a:buSzPct val="50000"/>
              <a:buFontTx/>
              <a:buNone/>
              <a:defRPr/>
            </a:pPr>
            <a:r>
              <a:rPr kumimoji="0" lang="en-US" altLang="en-US" sz="1500" b="1" i="0"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rPr>
              <a:t>See </a:t>
            </a:r>
            <a:r>
              <a:rPr kumimoji="0" lang="en-US" altLang="en-US" sz="1500" b="1" i="1"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rPr>
              <a:t>IEEE-SA Standards Board Operations Manual</a:t>
            </a:r>
            <a:r>
              <a:rPr kumimoji="0" lang="en-US" altLang="en-US" sz="1500" b="1" i="0"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rPr>
              <a:t>, clause 5.3.10 and </a:t>
            </a:r>
            <a:r>
              <a:rPr kumimoji="0" lang="en-GB" altLang="en-US" sz="1500" b="1" i="0"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rPr>
              <a:t>“Promoting Competition and Innovation: What You Need to Know about the IEEE Standards Association's Antitrust and Competition Policy”</a:t>
            </a:r>
            <a:r>
              <a:rPr kumimoji="0" lang="en-US" altLang="en-US" sz="1500" b="1" i="0"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rPr>
              <a:t> for more details.</a:t>
            </a:r>
            <a:endParaRPr kumimoji="0" lang="en-US" altLang="en-US" sz="1500" b="1" i="0"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100000"/>
              </a:lnSpc>
              <a:spcBef>
                <a:spcPct val="20000"/>
              </a:spcBef>
              <a:spcAft>
                <a:spcPct val="0"/>
              </a:spcAft>
              <a:buClrTx/>
              <a:buSzTx/>
              <a:buFontTx/>
              <a:buChar char="•"/>
              <a:defRPr/>
            </a:pPr>
            <a:endParaRPr kumimoji="0" lang="zh-CN" altLang="en-US"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p:txBody>
      </p:sp>
      <p:sp>
        <p:nvSpPr>
          <p:cNvPr id="21510" name="Text Box 5"/>
          <p:cNvSpPr txBox="1"/>
          <p:nvPr/>
        </p:nvSpPr>
        <p:spPr>
          <a:xfrm>
            <a:off x="838200" y="6102350"/>
            <a:ext cx="952500" cy="366713"/>
          </a:xfrm>
          <a:prstGeom prst="rect">
            <a:avLst/>
          </a:prstGeom>
          <a:noFill/>
          <a:ln w="9525">
            <a:noFill/>
          </a:ln>
        </p:spPr>
        <p:txBody>
          <a:bodyPr wrap="none" anchor="t" anchorCtr="0">
            <a:spAutoFit/>
          </a:bodyPr>
          <a:p>
            <a:pPr eaLnBrk="0" hangingPunct="0"/>
            <a:r>
              <a:rPr lang="en-US" altLang="en-US" sz="1800" b="1" u="sng" dirty="0">
                <a:latin typeface="Times New Roman" panose="02020603050405020304" pitchFamily="18" charset="0"/>
              </a:rPr>
              <a:t>Slide #4</a:t>
            </a:r>
            <a:endParaRPr lang="en-US" altLang="en-US" sz="2400" dirty="0">
              <a:latin typeface="Times New Roman" panose="02020603050405020304" pitchFamily="18" charset="0"/>
            </a:endParaRP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Teleconference Bridge Information</a:t>
            </a:r>
            <a:endParaRPr lang="en-US" altLang="zh-CN"/>
          </a:p>
        </p:txBody>
      </p:sp>
      <p:sp>
        <p:nvSpPr>
          <p:cNvPr id="3" name="文本占位符 2"/>
          <p:cNvSpPr>
            <a:spLocks noGrp="1"/>
          </p:cNvSpPr>
          <p:nvPr>
            <p:ph type="body" idx="1"/>
          </p:nvPr>
        </p:nvSpPr>
        <p:spPr>
          <a:xfrm>
            <a:off x="914400" y="1751330"/>
            <a:ext cx="10361930" cy="4467225"/>
          </a:xfrm>
        </p:spPr>
        <p:txBody>
          <a:bodyPr>
            <a:normAutofit fontScale="70000"/>
          </a:bodyPr>
          <a:p>
            <a:r>
              <a:rPr sz="2400"/>
              <a:t>Join Webex Meeting</a:t>
            </a:r>
            <a:r>
              <a:rPr lang="en-US" sz="2400"/>
              <a:t>: </a:t>
            </a:r>
            <a:r>
              <a:rPr sz="2400">
                <a:hlinkClick r:id="rId1" action="ppaction://hlinkfile"/>
              </a:rPr>
              <a:t>Join Meeting</a:t>
            </a:r>
            <a:endParaRPr sz="2400"/>
          </a:p>
          <a:p>
            <a:endParaRPr sz="2400"/>
          </a:p>
          <a:p>
            <a:r>
              <a:rPr sz="2400"/>
              <a:t>Meeting number: 132 </a:t>
            </a:r>
            <a:r>
              <a:rPr lang="en-US" sz="2400"/>
              <a:t>901</a:t>
            </a:r>
            <a:r>
              <a:rPr sz="2400"/>
              <a:t> </a:t>
            </a:r>
            <a:r>
              <a:rPr lang="en-US" sz="2400"/>
              <a:t>7356</a:t>
            </a:r>
            <a:endParaRPr sz="2400"/>
          </a:p>
          <a:p>
            <a:r>
              <a:rPr sz="2400"/>
              <a:t>Meeting password: wireless</a:t>
            </a:r>
            <a:endParaRPr sz="2400"/>
          </a:p>
          <a:p>
            <a:endParaRPr sz="2400"/>
          </a:p>
          <a:p>
            <a:r>
              <a:rPr sz="2400"/>
              <a:t>Join by phone:</a:t>
            </a:r>
            <a:endParaRPr sz="2400"/>
          </a:p>
          <a:p>
            <a:r>
              <a:rPr sz="2400"/>
              <a:t>   +1-510-338-9438 USA Toll</a:t>
            </a:r>
            <a:endParaRPr sz="2400"/>
          </a:p>
          <a:p>
            <a:r>
              <a:rPr sz="2400"/>
              <a:t>   </a:t>
            </a:r>
            <a:r>
              <a:rPr sz="2400">
                <a:hlinkClick r:id="rId2" action="ppaction://hlinkfile"/>
              </a:rPr>
              <a:t>Global call-in numbers</a:t>
            </a:r>
            <a:endParaRPr sz="2400"/>
          </a:p>
          <a:p>
            <a:r>
              <a:rPr sz="2400"/>
              <a:t>Access code: </a:t>
            </a:r>
            <a:r>
              <a:rPr sz="2400">
                <a:sym typeface="+mn-ea"/>
              </a:rPr>
              <a:t>132 </a:t>
            </a:r>
            <a:r>
              <a:rPr lang="en-US" sz="2400">
                <a:sym typeface="+mn-ea"/>
              </a:rPr>
              <a:t>901</a:t>
            </a:r>
            <a:r>
              <a:rPr sz="2400">
                <a:sym typeface="+mn-ea"/>
              </a:rPr>
              <a:t> </a:t>
            </a:r>
            <a:r>
              <a:rPr lang="en-US" sz="2400">
                <a:sym typeface="+mn-ea"/>
              </a:rPr>
              <a:t>7356</a:t>
            </a:r>
            <a:endParaRPr sz="2400">
              <a:sym typeface="+mn-ea"/>
            </a:endParaRPr>
          </a:p>
          <a:p>
            <a:endParaRPr sz="2400"/>
          </a:p>
          <a:p>
            <a:r>
              <a:rPr lang="en-US" sz="2400"/>
              <a:t>Join from a video system or application: dial </a:t>
            </a:r>
            <a:r>
              <a:rPr sz="2400">
                <a:sym typeface="+mn-ea"/>
              </a:rPr>
              <a:t>132</a:t>
            </a:r>
            <a:r>
              <a:rPr lang="en-US" sz="2400">
                <a:sym typeface="+mn-ea"/>
              </a:rPr>
              <a:t>9017356</a:t>
            </a:r>
            <a:r>
              <a:rPr lang="en-US" sz="2400"/>
              <a:t>@ieee802.my.webex.com, or 173.243.2.68</a:t>
            </a:r>
            <a:endParaRPr lang="en-US" sz="2400"/>
          </a:p>
          <a:p>
            <a:endParaRPr lang="en-US" sz="2400"/>
          </a:p>
          <a:p>
            <a:r>
              <a:rPr lang="en-US" sz="2400"/>
              <a:t>Join using Microsoft Lync or Microsoft Skype for Business: dial </a:t>
            </a:r>
            <a:r>
              <a:rPr sz="2400">
                <a:sym typeface="+mn-ea"/>
              </a:rPr>
              <a:t>132</a:t>
            </a:r>
            <a:r>
              <a:rPr lang="en-US" sz="2400">
                <a:sym typeface="+mn-ea"/>
              </a:rPr>
              <a:t>9017356</a:t>
            </a:r>
            <a:r>
              <a:rPr lang="en-US" sz="2400"/>
              <a:t>.ieee802.my@lync.webex.com</a:t>
            </a:r>
            <a:endParaRPr lang="en-US" sz="2400"/>
          </a:p>
          <a:p>
            <a:endParaRPr lang="en-US" sz="2400"/>
          </a:p>
        </p:txBody>
      </p:sp>
      <p:sp>
        <p:nvSpPr>
          <p:cNvPr id="4" name="日期占位符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May 2020</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22530" name="页脚占位符 2"/>
          <p:cNvSpPr>
            <a:spLocks noGrp="1"/>
          </p:cNvSpPr>
          <p:nvPr>
            <p:ph type="ftr" sz="quarte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22531" name="灯片编号占位符 3"/>
          <p:cNvSpPr>
            <a:spLocks noGrp="1"/>
          </p:cNvSpPr>
          <p:nvPr>
            <p:ph type="sldNum" sz="quarter"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3553" name="日期占位符 4"/>
          <p:cNvSpPr>
            <a:spLocks noGrp="1"/>
          </p:cNvSpPr>
          <p:nvPr>
            <p:ph type="dt" sz="half" idx="2"/>
          </p:nvPr>
        </p:nvSpPr>
        <p:spPr>
          <a:xfrm>
            <a:off x="928688" y="333375"/>
            <a:ext cx="2500312" cy="273050"/>
          </a:xfr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a:solidFill>
                  <a:srgbClr val="000000"/>
                </a:solidFill>
                <a:latin typeface="Times New Roman" panose="02020603050405020304" pitchFamily="18" charset="0"/>
                <a:ea typeface="Arial Unicode MS" pitchFamily="34" charset="-122"/>
              </a:rPr>
              <a:t>May 2020</a:t>
            </a:r>
            <a:endParaRPr lang="en-US" altLang="zh-CN" sz="1800" b="1" dirty="0">
              <a:solidFill>
                <a:srgbClr val="000000"/>
              </a:solidFill>
              <a:latin typeface="Times New Roman" panose="02020603050405020304" pitchFamily="18" charset="0"/>
              <a:ea typeface="Arial Unicode MS" pitchFamily="34" charset="-122"/>
            </a:endParaRPr>
          </a:p>
        </p:txBody>
      </p:sp>
      <p:sp>
        <p:nvSpPr>
          <p:cNvPr id="23554" name="页脚占位符 2"/>
          <p:cNvSpPr>
            <a:spLocks noGrp="1"/>
          </p:cNvSpPr>
          <p:nvPr>
            <p:ph type="ftr" sz="quarte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23555" name="灯片编号占位符 3"/>
          <p:cNvSpPr>
            <a:spLocks noGrp="1"/>
          </p:cNvSpPr>
          <p:nvPr>
            <p:ph type="sldNum" sz="quarter"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
        <p:nvSpPr>
          <p:cNvPr id="23556" name="Rectangle 2"/>
          <p:cNvSpPr txBox="1"/>
          <p:nvPr/>
        </p:nvSpPr>
        <p:spPr>
          <a:xfrm>
            <a:off x="2209800" y="606425"/>
            <a:ext cx="7772400" cy="990600"/>
          </a:xfrm>
          <a:prstGeom prst="rect">
            <a:avLst/>
          </a:prstGeom>
          <a:noFill/>
          <a:ln w="9525">
            <a:noFill/>
          </a:ln>
        </p:spPr>
        <p:txBody>
          <a:bodyPr anchor="ctr" anchorCtr="0"/>
          <a:p>
            <a:pPr algn="ctr" eaLnBrk="0" hangingPunct="0"/>
            <a:r>
              <a:rPr lang="en-US" altLang="en-US" sz="3200" b="1" dirty="0">
                <a:solidFill>
                  <a:schemeClr val="tx2"/>
                </a:solidFill>
                <a:latin typeface="Times New Roman" panose="02020603050405020304" pitchFamily="18" charset="0"/>
              </a:rPr>
              <a:t>Agenda of the teleconference</a:t>
            </a:r>
            <a:endParaRPr lang="en-US" altLang="en-US" sz="3200" b="1" dirty="0">
              <a:solidFill>
                <a:schemeClr val="tx2"/>
              </a:solidFill>
              <a:latin typeface="Times New Roman" panose="02020603050405020304" pitchFamily="18" charset="0"/>
            </a:endParaRPr>
          </a:p>
        </p:txBody>
      </p:sp>
      <p:sp>
        <p:nvSpPr>
          <p:cNvPr id="13317" name="Rectangle 3"/>
          <p:cNvSpPr txBox="1">
            <a:spLocks noChangeArrowheads="1"/>
          </p:cNvSpPr>
          <p:nvPr/>
        </p:nvSpPr>
        <p:spPr bwMode="auto">
          <a:xfrm>
            <a:off x="1376680" y="1994535"/>
            <a:ext cx="9927590" cy="43967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ormAutofit fontScale="90000" lnSpcReduction="10000"/>
          </a:bodyPr>
          <a:lstStyle>
            <a:lvl1pPr marL="342900" indent="-342900">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Call </a:t>
            </a: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meeting to order and remind the group to record attendane on imat.ieee.org</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IEEE-SA IPR policies </a:t>
            </a: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and meeting rules</a:t>
            </a:r>
            <a:endPar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Approval of a</a:t>
            </a: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genda</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Update of ARC SC topic of 11bd's impact to 802.11 architecture</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Present</a:t>
            </a: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ations and discussion (Call for submission)</a:t>
            </a:r>
            <a:endPar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800100" marR="0" lvl="1"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11-20/1155, Comment Resolutions for Section 32.3.5 Timing related parameters, Rui Cao (NXP);</a:t>
            </a:r>
            <a:endPar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800100" marR="0" lvl="1"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11-20/0973r1, Cyclic shift values for pre-NGV Fields, Rui Cao (NXP);</a:t>
            </a:r>
            <a:endPar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800100" marR="0" lvl="1"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11-20/0897r, draft spec text for 11p repetition transmission mode, Rui Cao (NXP)</a:t>
            </a:r>
            <a:endPar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US" altLang="en-GB" sz="2400"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Next teleconference on Aug 4th</a:t>
            </a:r>
            <a:endPar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lang="en-GB" altLang="en-US" noProof="0" dirty="0">
                <a:ln>
                  <a:noFill/>
                </a:ln>
                <a:effectLst/>
                <a:uLnTx/>
                <a:uFillTx/>
                <a:sym typeface="+mn-ea"/>
              </a:rPr>
              <a:t>Adjourn</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2529" name="日期占位符 4"/>
          <p:cNvSpPr>
            <a:spLocks noGrp="1"/>
          </p:cNvSpPr>
          <p:nvPr>
            <p:ph type="dt" sz="half" idx="2"/>
          </p:nvPr>
        </p:nvSpPr>
        <p:spPr>
          <a:xfrm>
            <a:off x="928688" y="333375"/>
            <a:ext cx="2500312" cy="273050"/>
          </a:xfr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a:solidFill>
                  <a:srgbClr val="000000"/>
                </a:solidFill>
                <a:latin typeface="Times New Roman" panose="02020603050405020304" pitchFamily="18" charset="0"/>
                <a:ea typeface="Arial Unicode MS" pitchFamily="34" charset="-122"/>
              </a:rPr>
              <a:t>May 2020</a:t>
            </a:r>
            <a:endParaRPr lang="en-US" altLang="zh-CN" sz="1800" b="1" dirty="0">
              <a:solidFill>
                <a:srgbClr val="000000"/>
              </a:solidFill>
              <a:latin typeface="Times New Roman" panose="02020603050405020304" pitchFamily="18" charset="0"/>
              <a:ea typeface="Arial Unicode MS" pitchFamily="34" charset="-122"/>
            </a:endParaRPr>
          </a:p>
        </p:txBody>
      </p:sp>
      <p:sp>
        <p:nvSpPr>
          <p:cNvPr id="22530" name="页脚占位符 2"/>
          <p:cNvSpPr>
            <a:spLocks noGrp="1"/>
          </p:cNvSpPr>
          <p:nvPr>
            <p:ph type="ftr" sz="quarte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22531" name="灯片编号占位符 3"/>
          <p:cNvSpPr>
            <a:spLocks noGrp="1"/>
          </p:cNvSpPr>
          <p:nvPr>
            <p:ph type="sldNum" sz="quarter"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
        <p:nvSpPr>
          <p:cNvPr id="5" name="标题 1"/>
          <p:cNvSpPr txBox="1"/>
          <p:nvPr/>
        </p:nvSpPr>
        <p:spPr>
          <a:xfrm>
            <a:off x="2209800" y="610235"/>
            <a:ext cx="77724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altLang="en-US" sz="3200" b="1" i="0" u="none" strike="noStrike" kern="0" cap="none" spc="0" normalizeH="0" baseline="0" noProof="0">
                <a:ln>
                  <a:noFill/>
                </a:ln>
                <a:solidFill>
                  <a:schemeClr val="tx2"/>
                </a:solidFill>
                <a:effectLst/>
                <a:uLnTx/>
                <a:uFillTx/>
                <a:latin typeface="+mj-lt"/>
                <a:ea typeface="MS PGothic" panose="020B0600070205080204" pitchFamily="34" charset="-128"/>
                <a:cs typeface="MS PGothic" panose="020B0600070205080204" pitchFamily="34" charset="-128"/>
              </a:rPr>
              <a:t>Participation in IEEE 802 Meetings</a:t>
            </a:r>
            <a:endParaRPr kumimoji="0" lang="zh-CN" altLang="en-US" sz="3200" b="1" i="0" u="none" strike="noStrike" kern="0" cap="none" spc="0" normalizeH="0" baseline="0" noProof="0" dirty="0">
              <a:ln>
                <a:noFill/>
              </a:ln>
              <a:solidFill>
                <a:schemeClr val="tx2"/>
              </a:solidFill>
              <a:effectLst/>
              <a:uLnTx/>
              <a:uFillTx/>
              <a:latin typeface="+mj-lt"/>
              <a:ea typeface="MS PGothic" panose="020B0600070205080204" pitchFamily="34" charset="-128"/>
              <a:cs typeface="MS PGothic" panose="020B0600070205080204" pitchFamily="34" charset="-128"/>
            </a:endParaRPr>
          </a:p>
        </p:txBody>
      </p:sp>
      <p:sp>
        <p:nvSpPr>
          <p:cNvPr id="6" name="内容占位符 2"/>
          <p:cNvSpPr txBox="1"/>
          <p:nvPr/>
        </p:nvSpPr>
        <p:spPr>
          <a:xfrm>
            <a:off x="1219200" y="1752600"/>
            <a:ext cx="9829800" cy="4352925"/>
          </a:xfrm>
          <a:prstGeom prst="rect">
            <a:avLst/>
          </a:prstGeom>
        </p:spPr>
        <p:txBody>
          <a:bodyPr>
            <a:normAutofit fontScale="70000" lnSpcReduction="200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342900" marR="0" lvl="0" indent="-342900" algn="l" defTabSz="914400" rtl="0" eaLnBrk="0" fontAlgn="base" latinLnBrk="0" hangingPunct="0">
              <a:lnSpc>
                <a:spcPct val="100000"/>
              </a:lnSpc>
              <a:spcBef>
                <a:spcPct val="20000"/>
              </a:spcBef>
              <a:spcAft>
                <a:spcPct val="0"/>
              </a:spcAft>
              <a:buClrTx/>
              <a:buSzTx/>
              <a:buFontTx/>
              <a:buChar char="•"/>
              <a:defRPr/>
            </a:pPr>
            <a:r>
              <a:rPr kumimoji="0" lang="en-US" altLang="zh-CN" sz="28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All participation in IEEE 802 Working Group meetings is on an individual basis</a:t>
            </a:r>
            <a:endParaRPr kumimoji="0" lang="en-US" altLang="zh-CN" sz="28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742950" marR="0" lvl="1" indent="-285750" algn="l" defTabSz="914400" rtl="0" eaLnBrk="0" fontAlgn="base" latinLnBrk="0" hangingPunct="0">
              <a:lnSpc>
                <a:spcPct val="100000"/>
              </a:lnSpc>
              <a:spcBef>
                <a:spcPct val="20000"/>
              </a:spcBef>
              <a:spcAft>
                <a:spcPct val="0"/>
              </a:spcAft>
              <a:buClrTx/>
              <a:buSzTx/>
              <a:buFontTx/>
              <a:buNone/>
              <a:defRPr/>
            </a:pPr>
            <a:r>
              <a:rPr kumimoji="0" lang="en-GB" altLang="zh-CN" b="0" i="1"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Participants in the IEEE standards development individual process shall act based on their qualifications and experience. (</a:t>
            </a:r>
            <a:r>
              <a:rPr kumimoji="0" lang="en-GB" altLang="zh-CN" b="0" i="1"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hlinkClick r:id="rId1"/>
              </a:rPr>
              <a:t>https://standards.ieee.org/develop/policies/bylaws/sb_bylaws.pdf</a:t>
            </a:r>
            <a:r>
              <a:rPr kumimoji="0" lang="en-GB" altLang="zh-CN" b="0" i="1"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section 5.2.1)</a:t>
            </a:r>
            <a:endParaRPr kumimoji="0" lang="en-US" altLang="zh-CN"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742950" marR="0" lvl="1" indent="-285750" algn="l" defTabSz="914400" rtl="0" eaLnBrk="0" fontAlgn="base" latinLnBrk="0" hangingPunct="0">
              <a:lnSpc>
                <a:spcPct val="100000"/>
              </a:lnSpc>
              <a:spcBef>
                <a:spcPct val="20000"/>
              </a:spcBef>
              <a:spcAft>
                <a:spcPct val="0"/>
              </a:spcAft>
              <a:buClrTx/>
              <a:buSzTx/>
              <a:buFontTx/>
              <a:buNone/>
              <a:defRPr/>
            </a:pPr>
            <a:r>
              <a:rPr kumimoji="0" lang="en-US" altLang="zh-CN"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altLang="zh-CN" b="0" i="1"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IEEE 802 </a:t>
            </a:r>
            <a:r>
              <a:rPr kumimoji="0" lang="en-GB" altLang="zh-CN" b="0" i="1"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Working Group membership is by individual; “Working Group members shall participate in the consensus process in a manner consistent with their professional expert opinion as individuals, and not as organizational representatives”. (</a:t>
            </a:r>
            <a:r>
              <a:rPr kumimoji="0" lang="en-GB" altLang="zh-CN" b="0" i="1" u="sng"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hlinkClick r:id="rId2"/>
              </a:rPr>
              <a:t>http://ieee802.org/PNP/approved/IEEE_802_WG_PandP_v19.pdf</a:t>
            </a:r>
            <a:r>
              <a:rPr kumimoji="0" lang="en-GB" altLang="zh-CN" b="0" i="1"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section 4.2.1)</a:t>
            </a:r>
            <a:endParaRPr kumimoji="0" lang="en-US" altLang="zh-CN" sz="20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100000"/>
              </a:lnSpc>
              <a:spcBef>
                <a:spcPct val="20000"/>
              </a:spcBef>
              <a:spcAft>
                <a:spcPct val="0"/>
              </a:spcAft>
              <a:buClrTx/>
              <a:buSzTx/>
              <a:buFontTx/>
              <a:buChar char="•"/>
              <a:defRPr/>
            </a:pPr>
            <a:r>
              <a:rPr kumimoji="0" lang="en-US" altLang="zh-CN"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You have an obligation to act and vote as an individual and not under the direction of any other individual or group. Your obligation to act and vote as an individual applies in all cases, regardless of any external commitments, agreements, contracts, or orders. </a:t>
            </a:r>
            <a:endParaRPr kumimoji="0" lang="en-US" altLang="zh-CN"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100000"/>
              </a:lnSpc>
              <a:spcBef>
                <a:spcPct val="20000"/>
              </a:spcBef>
              <a:spcAft>
                <a:spcPct val="0"/>
              </a:spcAft>
              <a:buClrTx/>
              <a:buSzTx/>
              <a:buFontTx/>
              <a:buChar char="•"/>
              <a:defRPr/>
            </a:pPr>
            <a:r>
              <a:rPr kumimoji="0" lang="en-US" altLang="zh-CN"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You shall not direct the actions or votes of any other member of an IEEE 802 Working Group or retaliate against any other member for their actions or votes within IEEE 802 Working Group meetings, see </a:t>
            </a:r>
            <a:r>
              <a:rPr kumimoji="0" lang="en-US" altLang="zh-CN" sz="2400" b="1" i="0" u="sng"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hlinkClick r:id="rId3"/>
              </a:rPr>
              <a:t>https://standards.ieee.org/develop/policies/bylaws/sb_bylaws.pdf </a:t>
            </a:r>
            <a:r>
              <a:rPr kumimoji="0" lang="en-US" altLang="zh-CN"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section 5.2.1.3 and </a:t>
            </a:r>
            <a:r>
              <a:rPr kumimoji="0" lang="en-GB" altLang="zh-CN" sz="2400" b="1" i="0" u="sng"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hlinkClick r:id="rId2"/>
              </a:rPr>
              <a:t>http://ieee802.org/PNP/approved/IEEE_802_WG_PandP_v19.pdf</a:t>
            </a:r>
            <a:r>
              <a:rPr kumimoji="0" lang="en-GB" altLang="zh-CN"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section 3.4.1, list item </a:t>
            </a:r>
            <a:r>
              <a:rPr kumimoji="0" lang="en-GB" altLang="zh-CN" sz="2400" b="1" i="0" u="none" strike="noStrike" kern="0" cap="none" spc="0" normalizeH="0" baseline="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rPr>
              <a:t>x</a:t>
            </a:r>
            <a:endParaRPr kumimoji="0" lang="en-GB" altLang="zh-CN"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100000"/>
              </a:lnSpc>
              <a:spcBef>
                <a:spcPct val="20000"/>
              </a:spcBef>
              <a:spcAft>
                <a:spcPct val="0"/>
              </a:spcAft>
              <a:buClrTx/>
              <a:buSzTx/>
              <a:buFontTx/>
              <a:buChar char="•"/>
              <a:defRPr/>
            </a:pPr>
            <a:endParaRPr kumimoji="0" lang="en-US" altLang="zh-CN"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100000"/>
              </a:lnSpc>
              <a:spcBef>
                <a:spcPct val="20000"/>
              </a:spcBef>
              <a:spcAft>
                <a:spcPct val="0"/>
              </a:spcAft>
              <a:buClrTx/>
              <a:buSzTx/>
              <a:buFontTx/>
              <a:buNone/>
              <a:defRPr/>
            </a:pPr>
            <a:r>
              <a:rPr kumimoji="0" lang="en-US" altLang="zh-CN" sz="28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By participating in IEEE 802 meetings, you accept these requirements.  If you do not agree to these policies then you shall not participate.</a:t>
            </a:r>
            <a:endParaRPr kumimoji="0" lang="zh-CN" altLang="en-US"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p:txBody>
      </p:sp>
      <p:sp>
        <p:nvSpPr>
          <p:cNvPr id="22534" name="Text Box 5"/>
          <p:cNvSpPr txBox="1"/>
          <p:nvPr/>
        </p:nvSpPr>
        <p:spPr>
          <a:xfrm>
            <a:off x="838200" y="6105525"/>
            <a:ext cx="960438" cy="369888"/>
          </a:xfrm>
          <a:prstGeom prst="rect">
            <a:avLst/>
          </a:prstGeom>
          <a:noFill/>
          <a:ln w="9525">
            <a:noFill/>
          </a:ln>
        </p:spPr>
        <p:txBody>
          <a:bodyPr wrap="none" anchor="t" anchorCtr="0">
            <a:spAutoFit/>
          </a:bodyPr>
          <a:p>
            <a:pPr eaLnBrk="0" hangingPunct="0"/>
            <a:r>
              <a:rPr lang="en-US" altLang="en-US" sz="1800" b="1" u="sng" dirty="0">
                <a:latin typeface="Times New Roman" panose="02020603050405020304" pitchFamily="18" charset="0"/>
              </a:rPr>
              <a:t>Slide #5</a:t>
            </a:r>
            <a:endParaRPr lang="en-US" altLang="en-US" sz="2400" dirty="0">
              <a:latin typeface="Times New Roman" panose="02020603050405020304"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en-US" altLang="zh-CN"/>
              <a:t>Guideline for Straw Polls during TG Teleconference</a:t>
            </a:r>
            <a:endParaRPr lang="en-US" altLang="zh-CN"/>
          </a:p>
        </p:txBody>
      </p:sp>
      <p:sp>
        <p:nvSpPr>
          <p:cNvPr id="3" name="文本占位符 2"/>
          <p:cNvSpPr>
            <a:spLocks noGrp="1"/>
          </p:cNvSpPr>
          <p:nvPr>
            <p:ph type="body" idx="1"/>
          </p:nvPr>
        </p:nvSpPr>
        <p:spPr>
          <a:xfrm>
            <a:off x="914400" y="1679575"/>
            <a:ext cx="10361930" cy="4669790"/>
          </a:xfrm>
        </p:spPr>
        <p:txBody>
          <a:bodyPr>
            <a:noAutofit/>
          </a:bodyPr>
          <a:p>
            <a:pPr latinLnBrk="0">
              <a:spcBef>
                <a:spcPts val="0"/>
              </a:spcBef>
            </a:pPr>
            <a:r>
              <a:rPr lang="en-US" altLang="zh-CN" sz="1200">
                <a:latin typeface="Arial" panose="020B0604020202020204" pitchFamily="34" charset="0"/>
                <a:cs typeface="Arial" panose="020B0604020202020204" pitchFamily="34" charset="0"/>
              </a:rPr>
              <a:t>Each member that intends to join the conference call (webex) and vote needs to:</a:t>
            </a:r>
            <a:endParaRPr lang="en-US" altLang="zh-CN" sz="1200">
              <a:latin typeface="Arial" panose="020B0604020202020204" pitchFamily="34" charset="0"/>
              <a:cs typeface="Arial" panose="020B0604020202020204" pitchFamily="34" charset="0"/>
            </a:endParaRPr>
          </a:p>
          <a:p>
            <a:pPr latinLnBrk="0">
              <a:spcBef>
                <a:spcPts val="0"/>
              </a:spcBef>
            </a:pPr>
            <a:r>
              <a:rPr lang="en-US" altLang="zh-CN" sz="1200" b="0">
                <a:latin typeface="Arial" panose="020B0604020202020204" pitchFamily="34" charset="0"/>
                <a:cs typeface="Arial" panose="020B0604020202020204" pitchFamily="34" charset="0"/>
              </a:rPr>
              <a:t>1)    Ensure that their name and affiliation is listed in the participants list</a:t>
            </a:r>
            <a:endParaRPr lang="en-US" altLang="zh-CN" sz="1200" b="0">
              <a:latin typeface="Arial" panose="020B0604020202020204" pitchFamily="34" charset="0"/>
              <a:cs typeface="Arial" panose="020B0604020202020204" pitchFamily="34" charset="0"/>
            </a:endParaRPr>
          </a:p>
          <a:p>
            <a:pPr latinLnBrk="0">
              <a:spcBef>
                <a:spcPts val="0"/>
              </a:spcBef>
            </a:pPr>
            <a:r>
              <a:rPr lang="en-US" altLang="zh-CN" sz="1200" b="0">
                <a:latin typeface="Arial" panose="020B0604020202020204" pitchFamily="34" charset="0"/>
                <a:cs typeface="Arial" panose="020B0604020202020204" pitchFamily="34" charset="0"/>
              </a:rPr>
              <a:t>	- If you are not properly identified in the participants list, your vote will be removed from the straw polls results</a:t>
            </a:r>
            <a:endParaRPr lang="en-US" altLang="zh-CN" sz="1200" b="0">
              <a:latin typeface="Arial" panose="020B0604020202020204" pitchFamily="34" charset="0"/>
              <a:cs typeface="Arial" panose="020B0604020202020204" pitchFamily="34" charset="0"/>
            </a:endParaRPr>
          </a:p>
          <a:p>
            <a:pPr latinLnBrk="0">
              <a:spcBef>
                <a:spcPts val="0"/>
              </a:spcBef>
            </a:pPr>
            <a:r>
              <a:rPr lang="en-US" altLang="zh-CN" sz="1200" b="0">
                <a:latin typeface="Arial" panose="020B0604020202020204" pitchFamily="34" charset="0"/>
                <a:cs typeface="Arial" panose="020B0604020202020204" pitchFamily="34" charset="0"/>
              </a:rPr>
              <a:t>2)    Ensure that they join the conference call online before dialing in, in order to ensure that name and affiliation appear in the participants list</a:t>
            </a:r>
            <a:endParaRPr lang="en-US" altLang="zh-CN" sz="1200" b="0">
              <a:latin typeface="Arial" panose="020B0604020202020204" pitchFamily="34" charset="0"/>
              <a:cs typeface="Arial" panose="020B0604020202020204" pitchFamily="34" charset="0"/>
            </a:endParaRPr>
          </a:p>
          <a:p>
            <a:pPr latinLnBrk="0">
              <a:spcBef>
                <a:spcPts val="0"/>
              </a:spcBef>
            </a:pPr>
            <a:r>
              <a:rPr lang="en-US" altLang="zh-CN" sz="1200" b="0">
                <a:latin typeface="Arial" panose="020B0604020202020204" pitchFamily="34" charset="0"/>
                <a:cs typeface="Arial" panose="020B0604020202020204" pitchFamily="34" charset="0"/>
              </a:rPr>
              <a:t>	- Audio connection via cellphone or landline can be achieved by having WebEx calling the phone number or by dialing in using the identification numbers provided when joining online</a:t>
            </a:r>
            <a:endParaRPr lang="en-US" altLang="zh-CN" sz="1200">
              <a:latin typeface="Arial" panose="020B0604020202020204" pitchFamily="34" charset="0"/>
              <a:cs typeface="Arial" panose="020B0604020202020204" pitchFamily="34" charset="0"/>
            </a:endParaRPr>
          </a:p>
          <a:p>
            <a:pPr latinLnBrk="0">
              <a:spcBef>
                <a:spcPts val="0"/>
              </a:spcBef>
            </a:pPr>
            <a:endParaRPr lang="en-US" altLang="zh-CN" sz="1200">
              <a:latin typeface="Arial" panose="020B0604020202020204" pitchFamily="34" charset="0"/>
              <a:cs typeface="Arial" panose="020B0604020202020204" pitchFamily="34" charset="0"/>
            </a:endParaRPr>
          </a:p>
          <a:p>
            <a:pPr latinLnBrk="0">
              <a:spcBef>
                <a:spcPts val="0"/>
              </a:spcBef>
            </a:pPr>
            <a:r>
              <a:rPr lang="en-US" altLang="zh-CN" sz="1200">
                <a:latin typeface="Arial" panose="020B0604020202020204" pitchFamily="34" charset="0"/>
                <a:cs typeface="Arial" panose="020B0604020202020204" pitchFamily="34" charset="0"/>
              </a:rPr>
              <a:t>One or more Straw Polls can be run for each presentation (no motions allowed)</a:t>
            </a:r>
            <a:endParaRPr lang="en-US" altLang="zh-CN" sz="1200">
              <a:latin typeface="Arial" panose="020B0604020202020204" pitchFamily="34" charset="0"/>
              <a:cs typeface="Arial" panose="020B0604020202020204" pitchFamily="34" charset="0"/>
            </a:endParaRPr>
          </a:p>
          <a:p>
            <a:pPr latinLnBrk="0">
              <a:spcBef>
                <a:spcPts val="0"/>
              </a:spcBef>
            </a:pPr>
            <a:r>
              <a:rPr lang="en-US" altLang="zh-CN" sz="1200" b="0">
                <a:latin typeface="Arial" panose="020B0604020202020204" pitchFamily="34" charset="0"/>
                <a:cs typeface="Arial" panose="020B0604020202020204" pitchFamily="34" charset="0"/>
              </a:rPr>
              <a:t>1)    Straw Poll will first be shown on the screen (after discussions as usual))</a:t>
            </a:r>
            <a:endParaRPr lang="en-US" altLang="zh-CN" sz="1200" b="0">
              <a:latin typeface="Arial" panose="020B0604020202020204" pitchFamily="34" charset="0"/>
              <a:cs typeface="Arial" panose="020B0604020202020204" pitchFamily="34" charset="0"/>
            </a:endParaRPr>
          </a:p>
          <a:p>
            <a:pPr latinLnBrk="0">
              <a:spcBef>
                <a:spcPts val="0"/>
              </a:spcBef>
            </a:pPr>
            <a:r>
              <a:rPr lang="en-US" altLang="zh-CN" sz="1200" b="0">
                <a:latin typeface="Arial" panose="020B0604020202020204" pitchFamily="34" charset="0"/>
                <a:cs typeface="Arial" panose="020B0604020202020204" pitchFamily="34" charset="0"/>
              </a:rPr>
              <a:t>2)    Chair will then copy the straw poll and display it via the conference call’s polling system</a:t>
            </a:r>
            <a:endParaRPr lang="en-US" altLang="zh-CN" sz="1200" b="0">
              <a:latin typeface="Arial" panose="020B0604020202020204" pitchFamily="34" charset="0"/>
              <a:cs typeface="Arial" panose="020B0604020202020204" pitchFamily="34" charset="0"/>
            </a:endParaRPr>
          </a:p>
          <a:p>
            <a:pPr latinLnBrk="0">
              <a:spcBef>
                <a:spcPts val="0"/>
              </a:spcBef>
            </a:pPr>
            <a:r>
              <a:rPr lang="en-US" altLang="zh-CN" sz="1200" b="0">
                <a:latin typeface="Arial" panose="020B0604020202020204" pitchFamily="34" charset="0"/>
                <a:cs typeface="Arial" panose="020B0604020202020204" pitchFamily="34" charset="0"/>
              </a:rPr>
              <a:t>	- A straw poll can allow either a single choice response or multiple choice responses (e.g., vote for as many as you like); single choice will be used by default unless presenter indicates otherwise</a:t>
            </a:r>
            <a:endParaRPr lang="en-US" altLang="zh-CN" sz="1200" b="0">
              <a:latin typeface="Arial" panose="020B0604020202020204" pitchFamily="34" charset="0"/>
              <a:cs typeface="Arial" panose="020B0604020202020204" pitchFamily="34" charset="0"/>
            </a:endParaRPr>
          </a:p>
          <a:p>
            <a:pPr latinLnBrk="0">
              <a:spcBef>
                <a:spcPts val="0"/>
              </a:spcBef>
            </a:pPr>
            <a:r>
              <a:rPr lang="en-US" altLang="zh-CN" sz="1200" b="0">
                <a:latin typeface="Arial" panose="020B0604020202020204" pitchFamily="34" charset="0"/>
                <a:cs typeface="Arial" panose="020B0604020202020204" pitchFamily="34" charset="0"/>
              </a:rPr>
              <a:t>3)    A Pop-Up window with the SP will appear for each member that is online</a:t>
            </a:r>
            <a:endParaRPr lang="en-US" altLang="zh-CN" sz="1200" b="0">
              <a:latin typeface="Arial" panose="020B0604020202020204" pitchFamily="34" charset="0"/>
              <a:cs typeface="Arial" panose="020B0604020202020204" pitchFamily="34" charset="0"/>
            </a:endParaRPr>
          </a:p>
          <a:p>
            <a:pPr latinLnBrk="0">
              <a:spcBef>
                <a:spcPts val="0"/>
              </a:spcBef>
            </a:pPr>
            <a:r>
              <a:rPr lang="en-US" altLang="zh-CN" sz="1200" b="0">
                <a:latin typeface="Arial" panose="020B0604020202020204" pitchFamily="34" charset="0"/>
                <a:cs typeface="Arial" panose="020B0604020202020204" pitchFamily="34" charset="0"/>
              </a:rPr>
              <a:t>	- The Chair will remind members to cast their vote and will announce the end of the vote, after which no more voting can take place</a:t>
            </a:r>
            <a:endParaRPr lang="en-US" altLang="zh-CN" sz="1200" b="0">
              <a:latin typeface="Arial" panose="020B0604020202020204" pitchFamily="34" charset="0"/>
              <a:cs typeface="Arial" panose="020B0604020202020204" pitchFamily="34" charset="0"/>
            </a:endParaRPr>
          </a:p>
          <a:p>
            <a:pPr latinLnBrk="0">
              <a:spcBef>
                <a:spcPts val="0"/>
              </a:spcBef>
            </a:pPr>
            <a:r>
              <a:rPr lang="en-US" altLang="zh-CN" sz="1200" b="0">
                <a:latin typeface="Arial" panose="020B0604020202020204" pitchFamily="34" charset="0"/>
                <a:cs typeface="Arial" panose="020B0604020202020204" pitchFamily="34" charset="0"/>
              </a:rPr>
              <a:t>	- Members are invited to cast their vote in a timely fashion, otherwise they will miss the window of vote and be unable to cast their vote</a:t>
            </a:r>
            <a:endParaRPr lang="en-US" altLang="zh-CN" sz="1200" b="0">
              <a:latin typeface="Arial" panose="020B0604020202020204" pitchFamily="34" charset="0"/>
              <a:cs typeface="Arial" panose="020B0604020202020204" pitchFamily="34" charset="0"/>
            </a:endParaRPr>
          </a:p>
          <a:p>
            <a:pPr latinLnBrk="0">
              <a:spcBef>
                <a:spcPts val="0"/>
              </a:spcBef>
            </a:pPr>
            <a:r>
              <a:rPr lang="en-US" altLang="zh-CN" sz="1200" b="0">
                <a:latin typeface="Arial" panose="020B0604020202020204" pitchFamily="34" charset="0"/>
                <a:cs typeface="Arial" panose="020B0604020202020204" pitchFamily="34" charset="0"/>
              </a:rPr>
              <a:t>	- Choose carefully! The system will not allow a vote to be changed once the vote has been submitted, even if the SP is still open for voting</a:t>
            </a:r>
            <a:endParaRPr lang="en-US" altLang="zh-CN" sz="1200" b="0">
              <a:latin typeface="Arial" panose="020B0604020202020204" pitchFamily="34" charset="0"/>
              <a:cs typeface="Arial" panose="020B0604020202020204" pitchFamily="34" charset="0"/>
            </a:endParaRPr>
          </a:p>
          <a:p>
            <a:pPr latinLnBrk="0">
              <a:spcBef>
                <a:spcPts val="0"/>
              </a:spcBef>
            </a:pPr>
            <a:r>
              <a:rPr lang="en-US" altLang="zh-CN" sz="1200" b="0">
                <a:latin typeface="Arial" panose="020B0604020202020204" pitchFamily="34" charset="0"/>
                <a:cs typeface="Arial" panose="020B0604020202020204" pitchFamily="34" charset="0"/>
              </a:rPr>
              <a:t>	- After a reasonable time (1 min or so) the chair will close the poll</a:t>
            </a:r>
            <a:endParaRPr lang="en-US" altLang="zh-CN" sz="1200" b="0">
              <a:latin typeface="Arial" panose="020B0604020202020204" pitchFamily="34" charset="0"/>
              <a:cs typeface="Arial" panose="020B0604020202020204" pitchFamily="34" charset="0"/>
            </a:endParaRPr>
          </a:p>
          <a:p>
            <a:pPr latinLnBrk="0">
              <a:spcBef>
                <a:spcPts val="0"/>
              </a:spcBef>
            </a:pPr>
            <a:r>
              <a:rPr lang="en-US" altLang="zh-CN" sz="1200" b="0">
                <a:latin typeface="Arial" panose="020B0604020202020204" pitchFamily="34" charset="0"/>
                <a:cs typeface="Arial" panose="020B0604020202020204" pitchFamily="34" charset="0"/>
              </a:rPr>
              <a:t>4)    The Outcome of the SP is reported to the group and will be noted in the meeting minutes, as usual</a:t>
            </a:r>
            <a:endParaRPr lang="en-US" altLang="zh-CN" sz="1200" b="0">
              <a:latin typeface="Arial" panose="020B0604020202020204" pitchFamily="34" charset="0"/>
              <a:cs typeface="Arial" panose="020B0604020202020204" pitchFamily="34" charset="0"/>
            </a:endParaRPr>
          </a:p>
          <a:p>
            <a:pPr latinLnBrk="0">
              <a:spcBef>
                <a:spcPts val="0"/>
              </a:spcBef>
            </a:pPr>
            <a:r>
              <a:rPr lang="en-US" altLang="zh-CN" sz="1200" b="0">
                <a:latin typeface="Arial" panose="020B0604020202020204" pitchFamily="34" charset="0"/>
                <a:cs typeface="Arial" panose="020B0604020202020204" pitchFamily="34" charset="0"/>
              </a:rPr>
              <a:t>	- Note: Votes cast by unidentified members may be removed, so please ensure that name and affiliation are correct</a:t>
            </a:r>
            <a:endParaRPr lang="en-US" altLang="zh-CN" sz="1200">
              <a:latin typeface="Arial" panose="020B0604020202020204" pitchFamily="34" charset="0"/>
              <a:cs typeface="Arial" panose="020B0604020202020204" pitchFamily="34" charset="0"/>
            </a:endParaRPr>
          </a:p>
          <a:p>
            <a:pPr latinLnBrk="0">
              <a:spcBef>
                <a:spcPts val="0"/>
              </a:spcBef>
            </a:pPr>
            <a:endParaRPr lang="en-US" altLang="zh-CN" sz="1200">
              <a:latin typeface="Arial" panose="020B0604020202020204" pitchFamily="34" charset="0"/>
              <a:cs typeface="Arial" panose="020B0604020202020204" pitchFamily="34" charset="0"/>
            </a:endParaRPr>
          </a:p>
          <a:p>
            <a:pPr latinLnBrk="0">
              <a:spcBef>
                <a:spcPts val="0"/>
              </a:spcBef>
            </a:pPr>
            <a:r>
              <a:rPr lang="en-US" altLang="zh-CN" sz="1200">
                <a:latin typeface="Arial" panose="020B0604020202020204" pitchFamily="34" charset="0"/>
                <a:cs typeface="Arial" panose="020B0604020202020204" pitchFamily="34" charset="0"/>
              </a:rPr>
              <a:t>Note 1: Note that where a group of individuals is attending in common through a single dial in, there is only one vote available and therefore, all participants who wish to vote need to individually sign into the meeting to be included in the participant list.</a:t>
            </a:r>
            <a:endParaRPr lang="en-US" altLang="zh-CN" sz="1200">
              <a:latin typeface="Arial" panose="020B0604020202020204" pitchFamily="34" charset="0"/>
              <a:cs typeface="Arial" panose="020B0604020202020204" pitchFamily="34" charset="0"/>
            </a:endParaRPr>
          </a:p>
          <a:p>
            <a:pPr latinLnBrk="0">
              <a:spcBef>
                <a:spcPts val="0"/>
              </a:spcBef>
            </a:pPr>
            <a:r>
              <a:rPr lang="en-US" altLang="zh-CN" sz="1200">
                <a:latin typeface="Arial" panose="020B0604020202020204" pitchFamily="34" charset="0"/>
                <a:cs typeface="Arial" panose="020B0604020202020204" pitchFamily="34" charset="0"/>
              </a:rPr>
              <a:t>Note 2: This is the first time that such a system is being used for this purpose and as such the guidline is subject to change.</a:t>
            </a:r>
            <a:endParaRPr lang="en-US" altLang="zh-CN" sz="1200">
              <a:latin typeface="Arial" panose="020B0604020202020204" pitchFamily="34" charset="0"/>
              <a:cs typeface="Arial" panose="020B0604020202020204" pitchFamily="34" charset="0"/>
            </a:endParaRPr>
          </a:p>
        </p:txBody>
      </p:sp>
      <p:sp>
        <p:nvSpPr>
          <p:cNvPr id="4" name="日期占位符 3"/>
          <p:cNvSpPr>
            <a:spLocks noGrp="1"/>
          </p:cNvSpPr>
          <p:nvPr>
            <p:ph type="dt" sz="half" idx="10"/>
          </p:nvPr>
        </p:nvSpPr>
        <p:spPr/>
        <p:txBody>
          <a:bodyPr/>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May 2020</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22530" name="页脚占位符 2"/>
          <p:cNvSpPr>
            <a:spLocks noGrp="1"/>
          </p:cNvSpPr>
          <p:nvPr>
            <p:ph type="ftr" sz="quarte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endParaRPr lang="en-US" altLang="zh-CN" dirty="0">
              <a:solidFill>
                <a:srgbClr val="000000"/>
              </a:solidFill>
              <a:latin typeface="Times New Roman" panose="02020603050405020304" pitchFamily="18" charset="0"/>
              <a:ea typeface="Arial Unicode MS" pitchFamily="34" charset="-122"/>
            </a:endParaRPr>
          </a:p>
        </p:txBody>
      </p:sp>
      <p:sp>
        <p:nvSpPr>
          <p:cNvPr id="22531" name="灯片编号占位符 3"/>
          <p:cNvSpPr>
            <a:spLocks noGrp="1"/>
          </p:cNvSpPr>
          <p:nvPr>
            <p:ph type="sldNum" sz="quarter"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fld>
            <a:endParaRPr lang="en-US" altLang="en-US" dirty="0">
              <a:latin typeface="Times New Roman" panose="02020603050405020304" pitchFamily="18" charset="0"/>
              <a:ea typeface="Arial Unicode MS" pitchFamily="34" charset="-122"/>
            </a:endParaRPr>
          </a:p>
        </p:txBody>
      </p:sp>
    </p:spTree>
  </p:cSld>
  <p:clrMapOvr>
    <a:masterClrMapping/>
  </p:clrMapOvr>
</p:sld>
</file>

<file path=ppt/theme/theme1.xml><?xml version="1.0" encoding="utf-8"?>
<a:theme xmlns:a="http://schemas.openxmlformats.org/drawingml/2006/main" name="802-11-Submission-16-9">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主题">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449580"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defRPr kumimoji="0" lang="en-GB" sz="2400" b="0" i="0" u="none" strike="noStrike" cap="none" normalizeH="0" baseline="0" smtClean="0">
            <a:ln>
              <a:noFill/>
            </a:ln>
            <a:solidFill>
              <a:schemeClr val="bg1"/>
            </a:solidFill>
            <a:effectLst/>
            <a:latin typeface="Times New Roman" panose="02020603050405020304" pitchFamily="18" charset="0"/>
            <a:ea typeface="MS Gothic" panose="020B0609070205080204" pitchFamily="49"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449580"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defRPr kumimoji="0" lang="en-GB" sz="2400" b="0" i="0" u="none" strike="noStrike" cap="none" normalizeH="0" baseline="0" smtClean="0">
            <a:ln>
              <a:noFill/>
            </a:ln>
            <a:solidFill>
              <a:schemeClr val="bg1"/>
            </a:solidFill>
            <a:effectLst/>
            <a:latin typeface="Times New Roman" panose="02020603050405020304" pitchFamily="18" charset="0"/>
            <a:ea typeface="MS Gothic" panose="020B0609070205080204" pitchFamily="49"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802-11-Submission-16-9</Template>
  <TotalTime>0</TotalTime>
  <Words>33199</Words>
  <Application>WPS 演示</Application>
  <PresentationFormat>宽屏</PresentationFormat>
  <Paragraphs>1295</Paragraphs>
  <Slides>71</Slides>
  <Notes>0</Notes>
  <HiddenSlides>0</HiddenSlides>
  <MMClips>0</MMClips>
  <ScaleCrop>false</ScaleCrop>
  <HeadingPairs>
    <vt:vector size="8" baseType="variant">
      <vt:variant>
        <vt:lpstr>已用的字体</vt:lpstr>
      </vt:variant>
      <vt:variant>
        <vt:i4>14</vt:i4>
      </vt:variant>
      <vt:variant>
        <vt:lpstr>主题</vt:lpstr>
      </vt:variant>
      <vt:variant>
        <vt:i4>1</vt:i4>
      </vt:variant>
      <vt:variant>
        <vt:lpstr>嵌入 OLE 服务器</vt:lpstr>
      </vt:variant>
      <vt:variant>
        <vt:i4>1</vt:i4>
      </vt:variant>
      <vt:variant>
        <vt:lpstr>幻灯片标题</vt:lpstr>
      </vt:variant>
      <vt:variant>
        <vt:i4>71</vt:i4>
      </vt:variant>
    </vt:vector>
  </HeadingPairs>
  <TitlesOfParts>
    <vt:vector size="87" baseType="lpstr">
      <vt:lpstr>Arial</vt:lpstr>
      <vt:lpstr>宋体</vt:lpstr>
      <vt:lpstr>Wingdings</vt:lpstr>
      <vt:lpstr>Times New Roman</vt:lpstr>
      <vt:lpstr>MS PGothic</vt:lpstr>
      <vt:lpstr>MS Gothic</vt:lpstr>
      <vt:lpstr>Arial Unicode MS</vt:lpstr>
      <vt:lpstr>Arial Unicode MS</vt:lpstr>
      <vt:lpstr>Calibri</vt:lpstr>
      <vt:lpstr>Monotype Sorts</vt:lpstr>
      <vt:lpstr>Monotype Sorts</vt:lpstr>
      <vt:lpstr>微软雅黑</vt:lpstr>
      <vt:lpstr>Arial Black</vt:lpstr>
      <vt:lpstr>Wingdings</vt:lpstr>
      <vt:lpstr>802-11-Submission-16-9</vt:lpstr>
      <vt:lpstr>Word.Document.8</vt:lpstr>
      <vt:lpstr>PowerPoint 演示文稿</vt:lpstr>
      <vt:lpstr>Meeting Protocol, Attendance, Voting &amp; Document Status</vt:lpstr>
      <vt:lpstr>PowerPoint 演示文稿</vt:lpstr>
      <vt:lpstr>PowerPoint 演示文稿</vt:lpstr>
      <vt:lpstr>PowerPoint 演示文稿</vt:lpstr>
      <vt:lpstr>PowerPoint 演示文稿</vt:lpstr>
      <vt:lpstr>PowerPoint 演示文稿</vt:lpstr>
      <vt:lpstr>PowerPoint 演示文稿</vt:lpstr>
      <vt:lpstr>Guideline for Straw Polls during TG Teleconference</vt:lpstr>
      <vt:lpstr>New Motion Rules for WG/TG Teleconferences</vt:lpstr>
      <vt:lpstr>Current Teleconference Plan</vt:lpstr>
      <vt:lpstr>TGbd Documents Update</vt:lpstr>
      <vt:lpstr>Current Timeline</vt:lpstr>
      <vt:lpstr>IEEE 802.11 TGbd Teleconference</vt:lpstr>
      <vt:lpstr>Teleconference Bridge Information</vt:lpstr>
      <vt:lpstr>PowerPoint 演示文稿</vt:lpstr>
      <vt:lpstr>IEEE 802.11 TGbd Teleconference</vt:lpstr>
      <vt:lpstr>Teleconference Bridge Information</vt:lpstr>
      <vt:lpstr>PowerPoint 演示文稿</vt:lpstr>
      <vt:lpstr>IEEE 802.11 TGbd Teleconference</vt:lpstr>
      <vt:lpstr>Teleconference Bridge Information</vt:lpstr>
      <vt:lpstr>PowerPoint 演示文稿</vt:lpstr>
      <vt:lpstr>Straw Poll 1</vt:lpstr>
      <vt:lpstr>IEEE 802.11 TGbd Teleconference</vt:lpstr>
      <vt:lpstr>Teleconference Bridge Information</vt:lpstr>
      <vt:lpstr>PowerPoint 演示文稿</vt:lpstr>
      <vt:lpstr>IEEE 802.11 TGbd Teleconference</vt:lpstr>
      <vt:lpstr>Teleconference Bridge Information</vt:lpstr>
      <vt:lpstr>PowerPoint 演示文稿</vt:lpstr>
      <vt:lpstr>Straw Poll 1</vt:lpstr>
      <vt:lpstr>Straw Poll 2</vt:lpstr>
      <vt:lpstr>IEEE 802.11 TGbd Teleconference</vt:lpstr>
      <vt:lpstr>Teleconference Bridge Information</vt:lpstr>
      <vt:lpstr>PowerPoint 演示文稿</vt:lpstr>
      <vt:lpstr>IEEE 802.11 TGbd Teleconference</vt:lpstr>
      <vt:lpstr>Teleconference Bridge Information</vt:lpstr>
      <vt:lpstr>PowerPoint 演示文稿</vt:lpstr>
      <vt:lpstr>Straw Poll #1</vt:lpstr>
      <vt:lpstr>IEEE 802.11 TGbd Teleconference</vt:lpstr>
      <vt:lpstr>Teleconference Bridge Information</vt:lpstr>
      <vt:lpstr>PowerPoint 演示文稿</vt:lpstr>
      <vt:lpstr>Straw Poll #1</vt:lpstr>
      <vt:lpstr>Straw Poll #2</vt:lpstr>
      <vt:lpstr>Straw Poll #3</vt:lpstr>
      <vt:lpstr>Straw Poll #4</vt:lpstr>
      <vt:lpstr>Straw Poll #5</vt:lpstr>
      <vt:lpstr>TG Chair Proposed Timeline Change</vt:lpstr>
      <vt:lpstr>IEEE 802.11 TGbd Teleconference</vt:lpstr>
      <vt:lpstr>Teleconference Bridge Information</vt:lpstr>
      <vt:lpstr>PowerPoint 演示文稿</vt:lpstr>
      <vt:lpstr>Straw Poll #1</vt:lpstr>
      <vt:lpstr>IEEE 802.11 TGbd Teleconference (During IEEE 802.11 Jul Plenary)</vt:lpstr>
      <vt:lpstr>Teleconference Bridge Information</vt:lpstr>
      <vt:lpstr>PowerPoint 演示文稿</vt:lpstr>
      <vt:lpstr>Motion #1</vt:lpstr>
      <vt:lpstr>Motion #2</vt:lpstr>
      <vt:lpstr>CR Straw Poll #1</vt:lpstr>
      <vt:lpstr>CR Straw Poll #2</vt:lpstr>
      <vt:lpstr>CR Straw Poll #3</vt:lpstr>
      <vt:lpstr>IEEE 802.11 TGbd Teleconference</vt:lpstr>
      <vt:lpstr>Teleconference Bridge Information</vt:lpstr>
      <vt:lpstr>PowerPoint 演示文稿</vt:lpstr>
      <vt:lpstr>IEEE 802.11 TGbd Teleconference</vt:lpstr>
      <vt:lpstr>Teleconference Bridge Information</vt:lpstr>
      <vt:lpstr>PowerPoint 演示文稿</vt:lpstr>
      <vt:lpstr>Straw Poll (CR) #1</vt:lpstr>
      <vt:lpstr>Straw Poll (CR) #2</vt:lpstr>
      <vt:lpstr>Straw Poll (CR) #3</vt:lpstr>
      <vt:lpstr>IEEE 802.11 TGbd Teleconference</vt:lpstr>
      <vt:lpstr>Teleconference Bridge Information</vt:lpstr>
      <vt:lpstr>PowerPoint 演示文稿</vt:lpstr>
    </vt:vector>
  </TitlesOfParts>
  <Company>Marvell Semiconductor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11-16/1584r0</dc:title>
  <dc:creator>Nikola Serafimovski</dc:creator>
  <cp:keywords>March 2018</cp:keywords>
  <dc:subject>Task Group AY November 2015 Meeting Agenda</dc:subject>
  <cp:lastModifiedBy>Bo Sun</cp:lastModifiedBy>
  <cp:revision>4404</cp:revision>
  <cp:lastPrinted>2014-11-04T15:04:00Z</cp:lastPrinted>
  <dcterms:created xsi:type="dcterms:W3CDTF">2007-04-17T18:10:00Z</dcterms:created>
  <dcterms:modified xsi:type="dcterms:W3CDTF">2020-07-31T15:57:25Z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s_pID_725343">
    <vt:lpwstr>(12)O48q+nWDiKNAVXoAwq58w7ATF5BZpxUzus1FEuepahc6BRLUWdfXeHQFTCUY0LJynFgfmRNUPZlAVy+j0r6pbTTT4EXTIDQn++fDAJzW+wNWbLiJe8Z4f4WxdeblmkwEZYVIjqjQH/zBS5y6b9GoioXTXjFlVZ7xPu5xRU0WiDXzU0e3oG78RYbPZ2aHX/hl9SFYOtYdUMQjNw+W6g45GYePd7oGmr8CiOcEr8o5DLsyXdeT</vt:lpwstr>
  </property>
  <property fmtid="{D5CDD505-2E9C-101B-9397-08002B2CF9AE}" pid="3" name="_ms_pID_7253431">
    <vt:lpwstr>hBtTL66MZvP2f/KaV3adKT94KHNJID0xypYHmm25hGzk/ETif8Sj8xBGFsYnZVfYQOQ/wAyM9jGI1mxvLrml8FSLl4bDbfLtpebXgH+6bsglE2sjb5/6PLqZ6vrPMuq4xHCeAFploXk9GR4pqeBSsTI3ryAIkLOeZIHu3OlyhiIUHAYFFjusCknP+OLaVPfpnqpJjopJQHwudTzey6vtimu1b8SZqaoMzXoWNM8jqNR1+tnd</vt:lpwstr>
  </property>
  <property fmtid="{D5CDD505-2E9C-101B-9397-08002B2CF9AE}" pid="4" name="_ms_pID_7253432">
    <vt:lpwstr>x8ME0DQ2PpRh3avrRbfrZv56P6DdLEWGgiSMf+uDB4pq8mzhbhG6zPVPz3X1HS7rV0q5VF4keEsOSPp/KUMahD6kIQ6nI8qma02y7yusddScuZyMKuYK7AFTacu2BRKKxw82Xzx/b9m828jjjbhdYp08I8L82pMlPMiTjrFCpVp1AC8y6wfo3GM3bJVjc7D4DG5rJI1R0MXpzIiQOzKrXn0tHb6SOvbzeZuVqelsG00qCwte</vt:lpwstr>
  </property>
  <property fmtid="{D5CDD505-2E9C-101B-9397-08002B2CF9AE}" pid="5" name="_ms_pID_7253433">
    <vt:lpwstr>DeUnBJ7jXkhDFSfx2mbaZLiRTmabchORs5UcQM7t6iy9W9V5x0aJrpdekEha9ev1v7ztBtDiSNiz0nb5TnbmoOjSO9dSTPtxKJtkBk0VOT8v8uSIsc13cQc0DfmbMnZDCw/73NT8fGNvpvuxnOABvrA90Ua7RN1L2t9H8pOjEZKxCOmcGK2xRY5PojaZXHShwppauFNrvLHwrK2A1xMWv2Hy/8UBtsBI7RPOw+pkMh3CoR5h</vt:lpwstr>
  </property>
  <property fmtid="{D5CDD505-2E9C-101B-9397-08002B2CF9AE}" pid="6" name="_ms_pID_725343_00">
    <vt:lpwstr>_ms_pID_725343</vt:lpwstr>
  </property>
  <property fmtid="{D5CDD505-2E9C-101B-9397-08002B2CF9AE}" pid="7" name="_ms_pID_7253431_00">
    <vt:lpwstr>_ms_pID_7253431</vt:lpwstr>
  </property>
  <property fmtid="{D5CDD505-2E9C-101B-9397-08002B2CF9AE}" pid="8" name="_ms_pID_7253432_00">
    <vt:lpwstr>_ms_pID_7253432</vt:lpwstr>
  </property>
  <property fmtid="{D5CDD505-2E9C-101B-9397-08002B2CF9AE}" pid="9" name="_ms_pID_7253433_00">
    <vt:lpwstr>_ms_pID_7253433</vt:lpwstr>
  </property>
  <property fmtid="{D5CDD505-2E9C-101B-9397-08002B2CF9AE}" pid="10" name="_ms_pID_7253434">
    <vt:lpwstr>9t84MRtTx6Thnshgwp5BWq4UiuH84Eiujfe39Icajo8bMu+OO+aJRKLepkNrNUE99MU7YuJd+fFCg3aweaBTnq2fGfvMW7Ut/bQu8RC1FTVvRRLGOQlyb7hYMxC9aIRdVBZ6p18/5pQrL2cu4rhCKSpebJkgn8YLAtFbLQvYKXu93YKEYLjKpDwJeP+CyI8vT062JGalwlQ3Yvee3IDqJW1yqOBg24U7zWL0L3MKhhrvO8f0</vt:lpwstr>
  </property>
  <property fmtid="{D5CDD505-2E9C-101B-9397-08002B2CF9AE}" pid="11" name="_ms_pID_7253434_00">
    <vt:lpwstr>_ms_pID_7253434</vt:lpwstr>
  </property>
  <property fmtid="{D5CDD505-2E9C-101B-9397-08002B2CF9AE}" pid="12" name="_ms_pID_7253435">
    <vt:lpwstr>6GWTJDqz29S7smRvZQ2d6O2tevCrNSUYcO/TE5kl465CI3u3agCbKz/IqAI6BCDNXFzeHpTc0L65mbokTOrPcULOX23R2vtnlJnGDo1mTjdsWF4b4qPHz0R58sXuSVXhknyPvskulsySMkLGliq6rC8WkcO5aBCH/kRw9eAT1jvX2qCdNVwm1UhsJZec74rp824gmFvr6KutP18IGVz5uhur7VnixQSUGNWBIVj552MkbME6</vt:lpwstr>
  </property>
  <property fmtid="{D5CDD505-2E9C-101B-9397-08002B2CF9AE}" pid="13" name="_ms_pID_7253435_00">
    <vt:lpwstr>_ms_pID_7253435</vt:lpwstr>
  </property>
  <property fmtid="{D5CDD505-2E9C-101B-9397-08002B2CF9AE}" pid="14" name="_ms_pID_7253436">
    <vt:lpwstr>sTeVGnCQ0WCLcu3MQHuO0TFinWdHluh2Vf6zXtBjuRebL8xr6suQUaNHGWcf621zJRFmh33DmaFN7MhZOreGlD6ucG2hrcCFhIUw1L/vg/10yQu6cia0ltRDyoV9ZARFiNAqXnGHWnwNjirxWaWwRuMcte7s5PAnIc7KUTz33edbdJXdaI39osewTu48zvXD5Ap8Q0zJ809EcnCIXc+WtGKSzpnNNWwFyVUPx3CFyuEpL4Pj</vt:lpwstr>
  </property>
  <property fmtid="{D5CDD505-2E9C-101B-9397-08002B2CF9AE}" pid="15" name="_ms_pID_7253436_00">
    <vt:lpwstr>_ms_pID_7253436</vt:lpwstr>
  </property>
  <property fmtid="{D5CDD505-2E9C-101B-9397-08002B2CF9AE}" pid="16" name="_ms_pID_7253437">
    <vt:lpwstr>Dm3MIKDygnrlJgGYaKT7hvJiY3AsvZDFcRpNIqaF2iH+3iYHuJDWGNqjQFQTnPnIW4L7Ph3g4wZJ6lvGXdrp7GMSeF0/HbFbONKSiB6fo3sjR58WECrD3iyflR3pBaDoQwN398Hqp9MUjYgpTKwoV9UJBG1HMAxflrQaAv6/QXkRlJDGoKn90YQTAs+RxuWobh62wp6uacyFPhO3dxEgde63/NbE/BFnXQtf45PCGNa3KvlH</vt:lpwstr>
  </property>
  <property fmtid="{D5CDD505-2E9C-101B-9397-08002B2CF9AE}" pid="17" name="_ms_pID_7253437_00">
    <vt:lpwstr>_ms_pID_7253437</vt:lpwstr>
  </property>
  <property fmtid="{D5CDD505-2E9C-101B-9397-08002B2CF9AE}" pid="18" name="_ms_pID_7253438">
    <vt:lpwstr>2TW/xbkhJGEaCFDDLT5IDAVYF7wCtVb86KgY7RouYgbTiiRUOUZdvQgYasRYQjRRQHq3j7PEJ5m9aiErVUdxB14eSEqi39a6X/0IWvo/Tl6lOouA5yKfuJr+AnxG9iCUEzuOlA5YtCxXAL38I3f/xKvhMKnXvJsA3IDAAIj0TdpHkqeEjGqdZaLJun9BFA8ui4iGfsGtGbd83Tu9xvBJhy61UCXLzIC1/3e8A7uQIj70Y9vE</vt:lpwstr>
  </property>
  <property fmtid="{D5CDD505-2E9C-101B-9397-08002B2CF9AE}" pid="19" name="_ms_pID_7253438_00">
    <vt:lpwstr>_ms_pID_7253438</vt:lpwstr>
  </property>
  <property fmtid="{D5CDD505-2E9C-101B-9397-08002B2CF9AE}" pid="20" name="_ms_pID_7253439">
    <vt:lpwstr>y6kFNTjsH2mE8f1UM95zogrbUuwzLzv11JqPEndS5UH5Lo8hJp1y9mBWg137eLLAXkxWIT1wLg0+p/ZEkq2ar/3u10yNvrddGtCMOn+Mik/A6YEfsGhiacDa6gq2VTnIhFya5g2Un2Qd5eq5mxnZth6Wic1AwgAKLTlzgAodJEMyHfuT91df79HCc/2kG/biuHnoxtPvJnwn+VOSQPxc/3X08hy+h9J1u9JNx0xL2/GBk3Jq</vt:lpwstr>
  </property>
  <property fmtid="{D5CDD505-2E9C-101B-9397-08002B2CF9AE}" pid="21" name="_ms_pID_7253439_00">
    <vt:lpwstr>_ms_pID_7253439</vt:lpwstr>
  </property>
  <property fmtid="{D5CDD505-2E9C-101B-9397-08002B2CF9AE}" pid="22" name="_ms_pID_72534310">
    <vt:lpwstr>kiAeZ3SViGiZnriBbU58KYt1RpZ8eBinUdFbRfYxQXRkzDWwNQewHtw75pcA6cREPLuI2SAbxHVYSR3ZUQ5zzjYwte9tx/Sz0XORHKyOcmsIT5gncnPVLYLsDnTA2iOGX/DUw8XNZoQ9LYZzW9Y+ux8R1UZoLQv4XUK12L129g9SBWNmAOm2sZnFbfrpXSC/kozVB/gOTHDLzacdjMJ1j+FvpemlYvFkaW2xdXn6gHIjaUtI</vt:lpwstr>
  </property>
  <property fmtid="{D5CDD505-2E9C-101B-9397-08002B2CF9AE}" pid="23" name="_ms_pID_72534310_00">
    <vt:lpwstr>_ms_pID_72534310</vt:lpwstr>
  </property>
  <property fmtid="{D5CDD505-2E9C-101B-9397-08002B2CF9AE}" pid="24" name="_ms_pID_72534311">
    <vt:lpwstr>w8PjNg==</vt:lpwstr>
  </property>
  <property fmtid="{D5CDD505-2E9C-101B-9397-08002B2CF9AE}" pid="25" name="_ms_pID_72534311_00">
    <vt:lpwstr>_ms_pID_72534311</vt:lpwstr>
  </property>
  <property fmtid="{D5CDD505-2E9C-101B-9397-08002B2CF9AE}" pid="26" name="sflag">
    <vt:lpwstr>1431634268</vt:lpwstr>
  </property>
  <property fmtid="{D5CDD505-2E9C-101B-9397-08002B2CF9AE}" pid="27" name="KSOProductBuildVer">
    <vt:lpwstr>2052-11.8.2.8411</vt:lpwstr>
  </property>
</Properties>
</file>