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2"/>
  </p:notesMasterIdLst>
  <p:handoutMasterIdLst>
    <p:handoutMasterId r:id="rId183"/>
  </p:handoutMasterIdLst>
  <p:sldIdLst>
    <p:sldId id="265" r:id="rId2"/>
    <p:sldId id="266" r:id="rId3"/>
    <p:sldId id="267" r:id="rId4"/>
    <p:sldId id="270" r:id="rId5"/>
    <p:sldId id="271" r:id="rId6"/>
    <p:sldId id="272" r:id="rId7"/>
    <p:sldId id="273" r:id="rId8"/>
    <p:sldId id="274" r:id="rId9"/>
    <p:sldId id="296" r:id="rId10"/>
    <p:sldId id="297" r:id="rId11"/>
    <p:sldId id="298" r:id="rId12"/>
    <p:sldId id="299" r:id="rId13"/>
    <p:sldId id="300" r:id="rId14"/>
    <p:sldId id="302" r:id="rId15"/>
    <p:sldId id="303" r:id="rId16"/>
    <p:sldId id="305" r:id="rId17"/>
    <p:sldId id="306" r:id="rId18"/>
    <p:sldId id="307" r:id="rId19"/>
    <p:sldId id="308" r:id="rId20"/>
    <p:sldId id="301" r:id="rId21"/>
    <p:sldId id="309" r:id="rId22"/>
    <p:sldId id="310" r:id="rId23"/>
    <p:sldId id="311" r:id="rId24"/>
    <p:sldId id="313" r:id="rId25"/>
    <p:sldId id="314" r:id="rId26"/>
    <p:sldId id="315" r:id="rId27"/>
    <p:sldId id="316" r:id="rId28"/>
    <p:sldId id="317" r:id="rId29"/>
    <p:sldId id="318" r:id="rId30"/>
    <p:sldId id="320" r:id="rId31"/>
    <p:sldId id="319" r:id="rId32"/>
    <p:sldId id="322" r:id="rId33"/>
    <p:sldId id="323" r:id="rId34"/>
    <p:sldId id="326" r:id="rId35"/>
    <p:sldId id="324" r:id="rId36"/>
    <p:sldId id="328" r:id="rId37"/>
    <p:sldId id="329" r:id="rId38"/>
    <p:sldId id="327" r:id="rId39"/>
    <p:sldId id="330" r:id="rId40"/>
    <p:sldId id="331" r:id="rId41"/>
    <p:sldId id="332" r:id="rId42"/>
    <p:sldId id="335" r:id="rId43"/>
    <p:sldId id="336" r:id="rId44"/>
    <p:sldId id="325" r:id="rId45"/>
    <p:sldId id="337" r:id="rId46"/>
    <p:sldId id="338" r:id="rId47"/>
    <p:sldId id="339" r:id="rId48"/>
    <p:sldId id="340" r:id="rId49"/>
    <p:sldId id="341" r:id="rId50"/>
    <p:sldId id="342" r:id="rId51"/>
    <p:sldId id="343" r:id="rId52"/>
    <p:sldId id="344" r:id="rId53"/>
    <p:sldId id="345" r:id="rId54"/>
    <p:sldId id="346" r:id="rId55"/>
    <p:sldId id="347" r:id="rId56"/>
    <p:sldId id="348" r:id="rId57"/>
    <p:sldId id="349" r:id="rId58"/>
    <p:sldId id="350" r:id="rId59"/>
    <p:sldId id="351" r:id="rId60"/>
    <p:sldId id="352" r:id="rId61"/>
    <p:sldId id="353" r:id="rId62"/>
    <p:sldId id="354" r:id="rId63"/>
    <p:sldId id="358" r:id="rId64"/>
    <p:sldId id="355" r:id="rId65"/>
    <p:sldId id="359" r:id="rId66"/>
    <p:sldId id="360" r:id="rId67"/>
    <p:sldId id="361" r:id="rId68"/>
    <p:sldId id="363" r:id="rId69"/>
    <p:sldId id="362" r:id="rId70"/>
    <p:sldId id="364" r:id="rId71"/>
    <p:sldId id="367" r:id="rId72"/>
    <p:sldId id="370" r:id="rId73"/>
    <p:sldId id="368" r:id="rId74"/>
    <p:sldId id="369" r:id="rId75"/>
    <p:sldId id="371" r:id="rId76"/>
    <p:sldId id="372" r:id="rId77"/>
    <p:sldId id="374" r:id="rId78"/>
    <p:sldId id="375" r:id="rId79"/>
    <p:sldId id="373" r:id="rId80"/>
    <p:sldId id="376" r:id="rId81"/>
    <p:sldId id="377" r:id="rId82"/>
    <p:sldId id="378" r:id="rId83"/>
    <p:sldId id="379" r:id="rId84"/>
    <p:sldId id="380" r:id="rId85"/>
    <p:sldId id="381" r:id="rId86"/>
    <p:sldId id="382" r:id="rId87"/>
    <p:sldId id="383" r:id="rId88"/>
    <p:sldId id="384" r:id="rId89"/>
    <p:sldId id="385" r:id="rId90"/>
    <p:sldId id="387" r:id="rId91"/>
    <p:sldId id="388" r:id="rId92"/>
    <p:sldId id="386" r:id="rId93"/>
    <p:sldId id="389" r:id="rId94"/>
    <p:sldId id="390" r:id="rId95"/>
    <p:sldId id="391" r:id="rId96"/>
    <p:sldId id="393" r:id="rId97"/>
    <p:sldId id="392" r:id="rId98"/>
    <p:sldId id="394" r:id="rId99"/>
    <p:sldId id="395" r:id="rId100"/>
    <p:sldId id="396" r:id="rId101"/>
    <p:sldId id="397" r:id="rId102"/>
    <p:sldId id="398" r:id="rId103"/>
    <p:sldId id="399" r:id="rId104"/>
    <p:sldId id="400" r:id="rId105"/>
    <p:sldId id="401" r:id="rId106"/>
    <p:sldId id="403" r:id="rId107"/>
    <p:sldId id="404" r:id="rId108"/>
    <p:sldId id="405" r:id="rId109"/>
    <p:sldId id="406" r:id="rId110"/>
    <p:sldId id="407" r:id="rId111"/>
    <p:sldId id="408" r:id="rId112"/>
    <p:sldId id="409" r:id="rId113"/>
    <p:sldId id="410" r:id="rId114"/>
    <p:sldId id="411" r:id="rId115"/>
    <p:sldId id="412" r:id="rId116"/>
    <p:sldId id="413" r:id="rId117"/>
    <p:sldId id="414" r:id="rId118"/>
    <p:sldId id="415" r:id="rId119"/>
    <p:sldId id="416" r:id="rId120"/>
    <p:sldId id="417" r:id="rId121"/>
    <p:sldId id="418" r:id="rId122"/>
    <p:sldId id="422" r:id="rId123"/>
    <p:sldId id="419" r:id="rId124"/>
    <p:sldId id="420" r:id="rId125"/>
    <p:sldId id="421" r:id="rId126"/>
    <p:sldId id="423" r:id="rId127"/>
    <p:sldId id="424" r:id="rId128"/>
    <p:sldId id="425" r:id="rId129"/>
    <p:sldId id="426" r:id="rId130"/>
    <p:sldId id="427" r:id="rId131"/>
    <p:sldId id="428" r:id="rId132"/>
    <p:sldId id="429" r:id="rId133"/>
    <p:sldId id="430" r:id="rId134"/>
    <p:sldId id="431" r:id="rId135"/>
    <p:sldId id="432" r:id="rId136"/>
    <p:sldId id="433" r:id="rId137"/>
    <p:sldId id="434" r:id="rId138"/>
    <p:sldId id="435" r:id="rId139"/>
    <p:sldId id="436" r:id="rId140"/>
    <p:sldId id="437" r:id="rId141"/>
    <p:sldId id="438" r:id="rId142"/>
    <p:sldId id="439" r:id="rId143"/>
    <p:sldId id="440" r:id="rId144"/>
    <p:sldId id="441" r:id="rId145"/>
    <p:sldId id="442" r:id="rId146"/>
    <p:sldId id="443" r:id="rId147"/>
    <p:sldId id="444" r:id="rId148"/>
    <p:sldId id="445" r:id="rId149"/>
    <p:sldId id="446" r:id="rId150"/>
    <p:sldId id="447" r:id="rId151"/>
    <p:sldId id="448" r:id="rId152"/>
    <p:sldId id="449" r:id="rId153"/>
    <p:sldId id="450" r:id="rId154"/>
    <p:sldId id="451" r:id="rId155"/>
    <p:sldId id="452" r:id="rId156"/>
    <p:sldId id="454" r:id="rId157"/>
    <p:sldId id="455" r:id="rId158"/>
    <p:sldId id="456" r:id="rId159"/>
    <p:sldId id="457" r:id="rId160"/>
    <p:sldId id="458" r:id="rId161"/>
    <p:sldId id="459" r:id="rId162"/>
    <p:sldId id="460" r:id="rId163"/>
    <p:sldId id="461" r:id="rId164"/>
    <p:sldId id="462" r:id="rId165"/>
    <p:sldId id="463" r:id="rId166"/>
    <p:sldId id="464" r:id="rId167"/>
    <p:sldId id="465" r:id="rId168"/>
    <p:sldId id="466" r:id="rId169"/>
    <p:sldId id="467" r:id="rId170"/>
    <p:sldId id="468" r:id="rId171"/>
    <p:sldId id="469" r:id="rId172"/>
    <p:sldId id="470" r:id="rId173"/>
    <p:sldId id="471" r:id="rId174"/>
    <p:sldId id="472" r:id="rId175"/>
    <p:sldId id="473" r:id="rId176"/>
    <p:sldId id="474" r:id="rId177"/>
    <p:sldId id="475" r:id="rId178"/>
    <p:sldId id="476" r:id="rId179"/>
    <p:sldId id="477" r:id="rId180"/>
    <p:sldId id="478" r:id="rId181"/>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82" autoAdjust="0"/>
    <p:restoredTop sz="94660"/>
  </p:normalViewPr>
  <p:slideViewPr>
    <p:cSldViewPr>
      <p:cViewPr varScale="1">
        <p:scale>
          <a:sx n="112" d="100"/>
          <a:sy n="112" d="100"/>
        </p:scale>
        <p:origin x="216" y="264"/>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notesMaster" Target="notesMasters/notesMaster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theme" Target="theme/theme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tableStyles" Target="tableStyles.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7/30/20</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083345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90</a:t>
            </a:fld>
            <a:endParaRPr lang="en-US"/>
          </a:p>
        </p:txBody>
      </p:sp>
    </p:spTree>
    <p:extLst>
      <p:ext uri="{BB962C8B-B14F-4D97-AF65-F5344CB8AC3E}">
        <p14:creationId xmlns:p14="http://schemas.microsoft.com/office/powerpoint/2010/main" val="1179239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96</a:t>
            </a:fld>
            <a:endParaRPr lang="en-US"/>
          </a:p>
        </p:txBody>
      </p:sp>
    </p:spTree>
    <p:extLst>
      <p:ext uri="{BB962C8B-B14F-4D97-AF65-F5344CB8AC3E}">
        <p14:creationId xmlns:p14="http://schemas.microsoft.com/office/powerpoint/2010/main" val="23532669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104</a:t>
            </a:fld>
            <a:endParaRPr lang="en-US"/>
          </a:p>
        </p:txBody>
      </p:sp>
    </p:spTree>
    <p:extLst>
      <p:ext uri="{BB962C8B-B14F-4D97-AF65-F5344CB8AC3E}">
        <p14:creationId xmlns:p14="http://schemas.microsoft.com/office/powerpoint/2010/main" val="1280396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105</a:t>
            </a:fld>
            <a:endParaRPr lang="en-US"/>
          </a:p>
        </p:txBody>
      </p:sp>
    </p:spTree>
    <p:extLst>
      <p:ext uri="{BB962C8B-B14F-4D97-AF65-F5344CB8AC3E}">
        <p14:creationId xmlns:p14="http://schemas.microsoft.com/office/powerpoint/2010/main" val="15965358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106</a:t>
            </a:fld>
            <a:endParaRPr lang="en-US"/>
          </a:p>
        </p:txBody>
      </p:sp>
    </p:spTree>
    <p:extLst>
      <p:ext uri="{BB962C8B-B14F-4D97-AF65-F5344CB8AC3E}">
        <p14:creationId xmlns:p14="http://schemas.microsoft.com/office/powerpoint/2010/main" val="37373691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111</a:t>
            </a:fld>
            <a:endParaRPr lang="en-US"/>
          </a:p>
        </p:txBody>
      </p:sp>
    </p:spTree>
    <p:extLst>
      <p:ext uri="{BB962C8B-B14F-4D97-AF65-F5344CB8AC3E}">
        <p14:creationId xmlns:p14="http://schemas.microsoft.com/office/powerpoint/2010/main" val="3017548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115</a:t>
            </a:fld>
            <a:endParaRPr lang="en-US"/>
          </a:p>
        </p:txBody>
      </p:sp>
    </p:spTree>
    <p:extLst>
      <p:ext uri="{BB962C8B-B14F-4D97-AF65-F5344CB8AC3E}">
        <p14:creationId xmlns:p14="http://schemas.microsoft.com/office/powerpoint/2010/main" val="2581405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119</a:t>
            </a:fld>
            <a:endParaRPr lang="en-US"/>
          </a:p>
        </p:txBody>
      </p:sp>
    </p:spTree>
    <p:extLst>
      <p:ext uri="{BB962C8B-B14F-4D97-AF65-F5344CB8AC3E}">
        <p14:creationId xmlns:p14="http://schemas.microsoft.com/office/powerpoint/2010/main" val="25620427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120</a:t>
            </a:fld>
            <a:endParaRPr lang="en-US"/>
          </a:p>
        </p:txBody>
      </p:sp>
    </p:spTree>
    <p:extLst>
      <p:ext uri="{BB962C8B-B14F-4D97-AF65-F5344CB8AC3E}">
        <p14:creationId xmlns:p14="http://schemas.microsoft.com/office/powerpoint/2010/main" val="36753552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128</a:t>
            </a:fld>
            <a:endParaRPr lang="en-US"/>
          </a:p>
        </p:txBody>
      </p:sp>
    </p:spTree>
    <p:extLst>
      <p:ext uri="{BB962C8B-B14F-4D97-AF65-F5344CB8AC3E}">
        <p14:creationId xmlns:p14="http://schemas.microsoft.com/office/powerpoint/2010/main" val="2490776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289100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132</a:t>
            </a:fld>
            <a:endParaRPr lang="en-US"/>
          </a:p>
        </p:txBody>
      </p:sp>
    </p:spTree>
    <p:extLst>
      <p:ext uri="{BB962C8B-B14F-4D97-AF65-F5344CB8AC3E}">
        <p14:creationId xmlns:p14="http://schemas.microsoft.com/office/powerpoint/2010/main" val="42351328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139</a:t>
            </a:fld>
            <a:endParaRPr lang="en-US"/>
          </a:p>
        </p:txBody>
      </p:sp>
    </p:spTree>
    <p:extLst>
      <p:ext uri="{BB962C8B-B14F-4D97-AF65-F5344CB8AC3E}">
        <p14:creationId xmlns:p14="http://schemas.microsoft.com/office/powerpoint/2010/main" val="22736190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141</a:t>
            </a:fld>
            <a:endParaRPr lang="en-US"/>
          </a:p>
        </p:txBody>
      </p:sp>
    </p:spTree>
    <p:extLst>
      <p:ext uri="{BB962C8B-B14F-4D97-AF65-F5344CB8AC3E}">
        <p14:creationId xmlns:p14="http://schemas.microsoft.com/office/powerpoint/2010/main" val="24543474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144</a:t>
            </a:fld>
            <a:endParaRPr lang="en-US"/>
          </a:p>
        </p:txBody>
      </p:sp>
    </p:spTree>
    <p:extLst>
      <p:ext uri="{BB962C8B-B14F-4D97-AF65-F5344CB8AC3E}">
        <p14:creationId xmlns:p14="http://schemas.microsoft.com/office/powerpoint/2010/main" val="5317089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149</a:t>
            </a:fld>
            <a:endParaRPr lang="en-US"/>
          </a:p>
        </p:txBody>
      </p:sp>
    </p:spTree>
    <p:extLst>
      <p:ext uri="{BB962C8B-B14F-4D97-AF65-F5344CB8AC3E}">
        <p14:creationId xmlns:p14="http://schemas.microsoft.com/office/powerpoint/2010/main" val="17928269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153</a:t>
            </a:fld>
            <a:endParaRPr lang="en-US"/>
          </a:p>
        </p:txBody>
      </p:sp>
    </p:spTree>
    <p:extLst>
      <p:ext uri="{BB962C8B-B14F-4D97-AF65-F5344CB8AC3E}">
        <p14:creationId xmlns:p14="http://schemas.microsoft.com/office/powerpoint/2010/main" val="3732374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160</a:t>
            </a:fld>
            <a:endParaRPr lang="en-US"/>
          </a:p>
        </p:txBody>
      </p:sp>
    </p:spTree>
    <p:extLst>
      <p:ext uri="{BB962C8B-B14F-4D97-AF65-F5344CB8AC3E}">
        <p14:creationId xmlns:p14="http://schemas.microsoft.com/office/powerpoint/2010/main" val="32088764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165</a:t>
            </a:fld>
            <a:endParaRPr lang="en-US"/>
          </a:p>
        </p:txBody>
      </p:sp>
    </p:spTree>
    <p:extLst>
      <p:ext uri="{BB962C8B-B14F-4D97-AF65-F5344CB8AC3E}">
        <p14:creationId xmlns:p14="http://schemas.microsoft.com/office/powerpoint/2010/main" val="18591066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169</a:t>
            </a:fld>
            <a:endParaRPr lang="en-US"/>
          </a:p>
        </p:txBody>
      </p:sp>
    </p:spTree>
    <p:extLst>
      <p:ext uri="{BB962C8B-B14F-4D97-AF65-F5344CB8AC3E}">
        <p14:creationId xmlns:p14="http://schemas.microsoft.com/office/powerpoint/2010/main" val="11604525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176</a:t>
            </a:fld>
            <a:endParaRPr lang="en-US"/>
          </a:p>
        </p:txBody>
      </p:sp>
    </p:spTree>
    <p:extLst>
      <p:ext uri="{BB962C8B-B14F-4D97-AF65-F5344CB8AC3E}">
        <p14:creationId xmlns:p14="http://schemas.microsoft.com/office/powerpoint/2010/main" val="1919857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a:t>
            </a:fld>
            <a:endParaRPr lang="en-US"/>
          </a:p>
        </p:txBody>
      </p:sp>
    </p:spTree>
    <p:extLst>
      <p:ext uri="{BB962C8B-B14F-4D97-AF65-F5344CB8AC3E}">
        <p14:creationId xmlns:p14="http://schemas.microsoft.com/office/powerpoint/2010/main" val="2974182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a:t>
            </a:fld>
            <a:endParaRPr lang="en-US"/>
          </a:p>
        </p:txBody>
      </p:sp>
    </p:spTree>
    <p:extLst>
      <p:ext uri="{BB962C8B-B14F-4D97-AF65-F5344CB8AC3E}">
        <p14:creationId xmlns:p14="http://schemas.microsoft.com/office/powerpoint/2010/main" val="819409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7</a:t>
            </a:fld>
            <a:endParaRPr lang="en-US"/>
          </a:p>
        </p:txBody>
      </p:sp>
    </p:spTree>
    <p:extLst>
      <p:ext uri="{BB962C8B-B14F-4D97-AF65-F5344CB8AC3E}">
        <p14:creationId xmlns:p14="http://schemas.microsoft.com/office/powerpoint/2010/main" val="2488550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68</a:t>
            </a:fld>
            <a:endParaRPr lang="en-US"/>
          </a:p>
        </p:txBody>
      </p:sp>
    </p:spTree>
    <p:extLst>
      <p:ext uri="{BB962C8B-B14F-4D97-AF65-F5344CB8AC3E}">
        <p14:creationId xmlns:p14="http://schemas.microsoft.com/office/powerpoint/2010/main" val="2766073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71</a:t>
            </a:fld>
            <a:endParaRPr lang="en-US"/>
          </a:p>
        </p:txBody>
      </p:sp>
    </p:spTree>
    <p:extLst>
      <p:ext uri="{BB962C8B-B14F-4D97-AF65-F5344CB8AC3E}">
        <p14:creationId xmlns:p14="http://schemas.microsoft.com/office/powerpoint/2010/main" val="1145259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84</a:t>
            </a:fld>
            <a:endParaRPr lang="en-US"/>
          </a:p>
        </p:txBody>
      </p:sp>
    </p:spTree>
    <p:extLst>
      <p:ext uri="{BB962C8B-B14F-4D97-AF65-F5344CB8AC3E}">
        <p14:creationId xmlns:p14="http://schemas.microsoft.com/office/powerpoint/2010/main" val="2382876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88</a:t>
            </a:fld>
            <a:endParaRPr lang="en-US"/>
          </a:p>
        </p:txBody>
      </p:sp>
    </p:spTree>
    <p:extLst>
      <p:ext uri="{BB962C8B-B14F-4D97-AF65-F5344CB8AC3E}">
        <p14:creationId xmlns:p14="http://schemas.microsoft.com/office/powerpoint/2010/main" val="512814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March 2020</a:t>
            </a:r>
            <a:endParaRPr lang="en-GB"/>
          </a:p>
        </p:txBody>
      </p:sp>
      <p:sp>
        <p:nvSpPr>
          <p:cNvPr id="5" name="Footer Placeholder 4"/>
          <p:cNvSpPr>
            <a:spLocks noGrp="1"/>
          </p:cNvSpPr>
          <p:nvPr>
            <p:ph type="ftr" idx="11"/>
          </p:nvPr>
        </p:nvSpPr>
        <p:spPr/>
        <p:txBody>
          <a:bodyPr/>
          <a:lstStyle>
            <a:lvl1pPr>
              <a:defRPr/>
            </a:lvl1pPr>
          </a:lstStyle>
          <a:p>
            <a:r>
              <a:rPr lang="en-GB"/>
              <a:t>Osama Aboul-Magd, Huawei Technologies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Osama Aboul-Magd, Huawei Technologies</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March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March 2020</a:t>
            </a:r>
            <a:endParaRPr lang="en-GB"/>
          </a:p>
        </p:txBody>
      </p:sp>
      <p:sp>
        <p:nvSpPr>
          <p:cNvPr id="5" name="Footer Placeholder 4"/>
          <p:cNvSpPr>
            <a:spLocks noGrp="1"/>
          </p:cNvSpPr>
          <p:nvPr>
            <p:ph type="ftr" idx="11"/>
          </p:nvPr>
        </p:nvSpPr>
        <p:spPr/>
        <p:txBody>
          <a:bodyPr/>
          <a:lstStyle>
            <a:lvl1pPr>
              <a:defRPr/>
            </a:lvl1pPr>
          </a:lstStyle>
          <a:p>
            <a:r>
              <a:rPr lang="en-GB"/>
              <a:t>Osama Aboul-Magd, Huawei Technologies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March 2020</a:t>
            </a:r>
            <a:endParaRPr lang="en-GB"/>
          </a:p>
        </p:txBody>
      </p:sp>
      <p:sp>
        <p:nvSpPr>
          <p:cNvPr id="6" name="Footer Placeholder 5"/>
          <p:cNvSpPr>
            <a:spLocks noGrp="1"/>
          </p:cNvSpPr>
          <p:nvPr>
            <p:ph type="ftr" idx="11"/>
          </p:nvPr>
        </p:nvSpPr>
        <p:spPr/>
        <p:txBody>
          <a:bodyPr/>
          <a:lstStyle>
            <a:lvl1pPr>
              <a:defRPr/>
            </a:lvl1pPr>
          </a:lstStyle>
          <a:p>
            <a:r>
              <a:rPr lang="en-GB"/>
              <a:t>Osama Aboul-Magd, Huawei Technologies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March 2020</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Osama Aboul-Magd, Huawei Technologies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March 2020</a:t>
            </a:r>
            <a:endParaRPr lang="en-GB"/>
          </a:p>
        </p:txBody>
      </p:sp>
      <p:sp>
        <p:nvSpPr>
          <p:cNvPr id="4" name="Footer Placeholder 3"/>
          <p:cNvSpPr>
            <a:spLocks noGrp="1"/>
          </p:cNvSpPr>
          <p:nvPr>
            <p:ph type="ftr" idx="11"/>
          </p:nvPr>
        </p:nvSpPr>
        <p:spPr/>
        <p:txBody>
          <a:bodyPr/>
          <a:lstStyle>
            <a:lvl1pPr>
              <a:defRPr/>
            </a:lvl1pPr>
          </a:lstStyle>
          <a:p>
            <a:r>
              <a:rPr lang="en-GB"/>
              <a:t>Osama Aboul-Magd, Huawei Technologies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March 2020</a:t>
            </a:r>
            <a:endParaRPr lang="en-GB"/>
          </a:p>
        </p:txBody>
      </p:sp>
      <p:sp>
        <p:nvSpPr>
          <p:cNvPr id="3" name="Footer Placeholder 2"/>
          <p:cNvSpPr>
            <a:spLocks noGrp="1"/>
          </p:cNvSpPr>
          <p:nvPr>
            <p:ph type="ftr" idx="11"/>
          </p:nvPr>
        </p:nvSpPr>
        <p:spPr/>
        <p:txBody>
          <a:bodyPr/>
          <a:lstStyle>
            <a:lvl1pPr>
              <a:defRPr/>
            </a:lvl1pPr>
          </a:lstStyle>
          <a:p>
            <a:r>
              <a:rPr lang="en-GB"/>
              <a:t>Osama Aboul-Magd, Huawei Technologies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March 2020</a:t>
            </a:r>
            <a:endParaRPr lang="en-GB"/>
          </a:p>
        </p:txBody>
      </p:sp>
      <p:sp>
        <p:nvSpPr>
          <p:cNvPr id="5" name="Footer Placeholder 4"/>
          <p:cNvSpPr>
            <a:spLocks noGrp="1"/>
          </p:cNvSpPr>
          <p:nvPr>
            <p:ph type="ftr" idx="11"/>
          </p:nvPr>
        </p:nvSpPr>
        <p:spPr/>
        <p:txBody>
          <a:bodyPr/>
          <a:lstStyle>
            <a:lvl1pPr>
              <a:defRPr/>
            </a:lvl1pPr>
          </a:lstStyle>
          <a:p>
            <a:r>
              <a:rPr lang="en-GB"/>
              <a:t>Osama Aboul-Magd, Huawei Technologies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March 2020</a:t>
            </a:r>
            <a:endParaRPr lang="en-GB"/>
          </a:p>
        </p:txBody>
      </p:sp>
      <p:sp>
        <p:nvSpPr>
          <p:cNvPr id="5" name="Footer Placeholder 4"/>
          <p:cNvSpPr>
            <a:spLocks noGrp="1"/>
          </p:cNvSpPr>
          <p:nvPr>
            <p:ph type="ftr" idx="11"/>
          </p:nvPr>
        </p:nvSpPr>
        <p:spPr/>
        <p:txBody>
          <a:bodyPr/>
          <a:lstStyle>
            <a:lvl1pPr>
              <a:defRPr/>
            </a:lvl1pPr>
          </a:lstStyle>
          <a:p>
            <a:r>
              <a:rPr lang="en-GB"/>
              <a:t>Osama Aboul-Magd, Huawei Technologies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March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Osama Aboul-Magd, Huawei Technologies</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802.11-20/0538r55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hyperlink" Target="https://mentor.ieee.org/802.11/dcn/20/11-20-0792-00-00ax-crs-on-miscellaneous-phy-cids.docx"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mentor.ieee.org/802.11/dcn/20/11-20-0822-00-00ax-miscellaneous-6ghz-channelization-cids.docx" TargetMode="External"/><Relationship Id="rId5" Type="http://schemas.openxmlformats.org/officeDocument/2006/relationships/hyperlink" Target="https://mentor.ieee.org/802.11/dcn/20/11-20-0717-07-00ax-cr-misc-phy.docx" TargetMode="External"/><Relationship Id="rId4" Type="http://schemas.openxmlformats.org/officeDocument/2006/relationships/hyperlink" Target="https://mentor.ieee.org/802.11/dcn/20/11-20-0833-00-00ax-cr-smoothing.docx" TargetMode="External"/></Relationships>
</file>

<file path=ppt/slides/_rels/slide105.xml.rels><?xml version="1.0" encoding="UTF-8" standalone="yes"?>
<Relationships xmlns="http://schemas.openxmlformats.org/package/2006/relationships"><Relationship Id="rId3" Type="http://schemas.openxmlformats.org/officeDocument/2006/relationships/hyperlink" Target="https://mentor.ieee.org/802.11/dcn/20/11-20-0833-00-00ax-cr-smoothing.doc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mentor.ieee.org/802.11/dcn/20/11-20-0862-00-00ax-sa1-phy-cr.docx" TargetMode="External"/><Relationship Id="rId5" Type="http://schemas.openxmlformats.org/officeDocument/2006/relationships/hyperlink" Target="https://mentor.ieee.org/802.11/dcn/20/11-20-0852-01-00ax-cr-for-bss-color-related-cids.docx" TargetMode="External"/><Relationship Id="rId4" Type="http://schemas.openxmlformats.org/officeDocument/2006/relationships/hyperlink" Target="https://mentor.ieee.org/802.11/dcn/20/11-20-0851-00-00ax-comment-resolution-related-to-qtp.docx" TargetMode="External"/></Relationships>
</file>

<file path=ppt/slides/_rels/slide106.xml.rels><?xml version="1.0" encoding="UTF-8" standalone="yes"?>
<Relationships xmlns="http://schemas.openxmlformats.org/package/2006/relationships"><Relationship Id="rId3" Type="http://schemas.openxmlformats.org/officeDocument/2006/relationships/hyperlink" Target="https://mentor.ieee.org/802.11/dcn/18/11-18-0806-01-00ax-phy-miscellaneous-cids.docx" TargetMode="External"/><Relationship Id="rId7" Type="http://schemas.openxmlformats.org/officeDocument/2006/relationships/hyperlink" Target="https://mentor.ieee.org/802.11/dcn/20/11-20-0874-00-00ax-some-phy-cids-for-d6-0.docx"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mentor.ieee.org/802.11/dcn/20/11-20-0857-00-00ax-sa-ballot-cr-for-ftm-related.docx" TargetMode="External"/><Relationship Id="rId5" Type="http://schemas.openxmlformats.org/officeDocument/2006/relationships/hyperlink" Target="https://mentor.ieee.org/802.11/dcn/20/11-20-0852-03-00ax-cr-for-bss-color-related-cids.docx-" TargetMode="External"/><Relationship Id="rId4" Type="http://schemas.openxmlformats.org/officeDocument/2006/relationships/hyperlink" Target="https://mentor.ieee.org/802.11/dcn/20/11-20-0833-00-00ax-cr-smoothing.docx" TargetMode="Externa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3" Type="http://schemas.openxmlformats.org/officeDocument/2006/relationships/hyperlink" Target="https://mentor.ieee.org/802.11/dcn/20/11-20-0884-00-00ax-resolution-for-cids-related-to-uora.docx"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3" Type="http://schemas.openxmlformats.org/officeDocument/2006/relationships/hyperlink" Target="https://mentor.ieee.org/802.11/dcn/20/11-20-0818-01-00ax-resolution-for-cid-24114.docx"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mentor.ieee.org/802.11/dcn/20/11-20-0894-00-00ax-sa1-phy-cr-part-2.docx" TargetMode="Externa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7.xml.rels><?xml version="1.0" encoding="UTF-8" standalone="yes"?>
<Relationships xmlns="http://schemas.openxmlformats.org/package/2006/relationships"><Relationship Id="rId2" Type="http://schemas.openxmlformats.org/officeDocument/2006/relationships/hyperlink" Target="https://mentor.ieee.org/802.11/dcn/20/11-20-0704-08-00ax-minutes-of-tgax-teleconferences-may-2020.docx" TargetMode="Externa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3" Type="http://schemas.openxmlformats.org/officeDocument/2006/relationships/hyperlink" Target="https://mentor.ieee.org/802.11/dcn/20/11-20-0912-00-00ax-resolutions-to-miscellaneous-cids.docx"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s://mentor.ieee.org/802.11/dcn/20/11-20-0913-00-00ax-twt-wide-range.docx" TargetMode="External"/><Relationship Id="rId4" Type="http://schemas.openxmlformats.org/officeDocument/2006/relationships/hyperlink" Target="https://mentor.ieee.org/802.11/dcn/20/11-20-0822-01-00ax-miscellaneous-6ghz-channelization-cids.docx"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mentor.ieee.org/802.11/dcn/20/11-20-0316-00-00ax-resolution-for-cids-related-to-bss-color.docx" TargetMode="External"/><Relationship Id="rId3" Type="http://schemas.openxmlformats.org/officeDocument/2006/relationships/hyperlink" Target="https://mentor.ieee.org/802.11/dcn/20/11-20-0369-02-00ax-cr-cid-24054.docx" TargetMode="External"/><Relationship Id="rId7" Type="http://schemas.openxmlformats.org/officeDocument/2006/relationships/hyperlink" Target="https://mentor.ieee.org/802.11/dcn/20/11-20-0315-02-00ax-resolution-for-cids-related-to-multiple-bssid.docx" TargetMode="External"/><Relationship Id="rId2" Type="http://schemas.openxmlformats.org/officeDocument/2006/relationships/hyperlink" Target="https://mentor.ieee.org/802.11/dcn/20/11-20-0297-00-00ax-cr-for-7-cids.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349-00-00ax-mac-cr-misc-cids-in-clause-10.docx" TargetMode="External"/><Relationship Id="rId5" Type="http://schemas.openxmlformats.org/officeDocument/2006/relationships/hyperlink" Target="https://mentor.ieee.org/802.11/dcn/20/11-20-0348-01-00ax-mac-cr-misc-cids-in-clause-3.docx" TargetMode="External"/><Relationship Id="rId10" Type="http://schemas.openxmlformats.org/officeDocument/2006/relationships/hyperlink" Target="https://mentor.ieee.org/802.11/dcn/20/11-20-0445-01-00ax-mac-cr-misc-cids-in-clause-9.docx" TargetMode="External"/><Relationship Id="rId4" Type="http://schemas.openxmlformats.org/officeDocument/2006/relationships/hyperlink" Target="https://mentor.ieee.org/802.11/dcn/20/11-20-0352-01-00ax-cr-d6-0-he-phy-service-interface.docx" TargetMode="External"/><Relationship Id="rId9" Type="http://schemas.openxmlformats.org/officeDocument/2006/relationships/hyperlink" Target="https://mentor.ieee.org/802.11/dcn/20/11-20-0318-01-00ax-resolution-for-cids-related-to-uora.docx" TargetMode="External"/></Relationships>
</file>

<file path=ppt/slides/_rels/slide120.xml.rels><?xml version="1.0" encoding="UTF-8" standalone="yes"?>
<Relationships xmlns="http://schemas.openxmlformats.org/package/2006/relationships"><Relationship Id="rId3" Type="http://schemas.openxmlformats.org/officeDocument/2006/relationships/hyperlink" Target="https://mentor.ieee.org/802.11/dcn/20/11-20-0912-00-00ax-resolutions-to-miscellaneous-cids.docx"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mentor.ieee.org/802.11/dcn/20/11-20-0931-00-00ax-mac-cr-last-cids.docx" TargetMode="External"/><Relationship Id="rId5" Type="http://schemas.openxmlformats.org/officeDocument/2006/relationships/hyperlink" Target="https://mentor.ieee.org/802.11/dcn/20/11-20-0819-00-00ax-mac-cr-miscellaneous-cids-in-subclause-26dot8.docx" TargetMode="External"/><Relationship Id="rId4" Type="http://schemas.openxmlformats.org/officeDocument/2006/relationships/hyperlink" Target="https://mentor.ieee.org/802.11/dcn/20/11-20-0917-00-00ax-ack-related-comments-resolution-sa.docx" TargetMode="Externa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3" Type="http://schemas.openxmlformats.org/officeDocument/2006/relationships/hyperlink" Target="https://mentor.ieee.org/802.11/dcn/20/11-20-0912-00-00ax-resolutions-to-miscellaneous-cids.docx" TargetMode="External"/><Relationship Id="rId7" Type="http://schemas.openxmlformats.org/officeDocument/2006/relationships/hyperlink" Target="https://mentor.ieee.org/802.11/dcn/20/11-20-0951-00-00ax-cr-for-cid-24525.docx"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mentor.ieee.org/802.11/dcn/20/11-20-0819-00-00ax-mac-cr-miscellaneous-cids-in-subclause-26dot8.docx" TargetMode="External"/><Relationship Id="rId5" Type="http://schemas.openxmlformats.org/officeDocument/2006/relationships/hyperlink" Target="https://mentor.ieee.org/802.11/dcn/20/11-20-0917-00-00ax-ack-related-comments-resolution-sa.docx" TargetMode="External"/><Relationship Id="rId4" Type="http://schemas.openxmlformats.org/officeDocument/2006/relationships/hyperlink" Target="https://mentor.ieee.org/802.11/dcn/20/11-20-0931-00-00ax-mac-cr-last-cids.docx" TargetMode="Externa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mentor.ieee.org/802.11/dcn/20/11-20-0514-00-00ax-11ax-draft-6-0-phy-comment-resolutions.docx" TargetMode="External"/><Relationship Id="rId7" Type="http://schemas.openxmlformats.org/officeDocument/2006/relationships/hyperlink" Target="https://mentor.ieee.org/802.11/dcn/20/11-20-0540-00-00ax-d6-0-phy-cr.docx" TargetMode="External"/><Relationship Id="rId2" Type="http://schemas.openxmlformats.org/officeDocument/2006/relationships/hyperlink" Target="https://mentor.ieee.org/802.11/dcn/20/11-20-0317-00-00ax-resolution-for-misc-cids.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529-00-00ax-cr-24235-24236-psr-20-mhz-normalization.docx" TargetMode="External"/><Relationship Id="rId5" Type="http://schemas.openxmlformats.org/officeDocument/2006/relationships/hyperlink" Target="https://mentor.ieee.org/802.11/dcn/18/11-18-0218-08-00ax-fragment-flushing-blockackreq.docx" TargetMode="External"/><Relationship Id="rId4" Type="http://schemas.openxmlformats.org/officeDocument/2006/relationships/hyperlink" Target="https://mentor.ieee.org/802.11/dcn/20/11-20-0376-01-00ax-cr-txvector-inactive-subchannels-and-more.docx-" TargetMode="Externa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3" Type="http://schemas.openxmlformats.org/officeDocument/2006/relationships/hyperlink" Target="https://mentor.ieee.org/802.11/dcn/20/11-20-0912-00-00ax-resolutions-to-miscellaneous-cids.docx"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s://mentor.ieee.org/802.11/dcn/20/11-20-0819-00-00ax-mac-cr-miscellaneous-cids-in-subclause-26dot8.docx" TargetMode="External"/><Relationship Id="rId4" Type="http://schemas.openxmlformats.org/officeDocument/2006/relationships/hyperlink" Target="https://mentor.ieee.org/802.11/dcn/20/11-20-0917-00-00ax-ack-related-comments-resolution-sa.docx" TargetMode="Externa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3" Type="http://schemas.openxmlformats.org/officeDocument/2006/relationships/hyperlink" Target="https://mentor.ieee.org/802.11/dcn/20/11-20-0912-00-00ax-resolutions-to-miscellaneous-cids.docx"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mentor.ieee.org/802.11/dcn/20/11-20-0981-01-00ax-mac-cr-on-fragmentation-for-draft-6-0.doc" TargetMode="External"/><Relationship Id="rId5" Type="http://schemas.openxmlformats.org/officeDocument/2006/relationships/hyperlink" Target="https://mentor.ieee.org/802.11/dcn/20/11-20-0980-00-00ax-mac-cr-on-mu-cascading-for-draft-6-0.doc" TargetMode="External"/><Relationship Id="rId4" Type="http://schemas.openxmlformats.org/officeDocument/2006/relationships/hyperlink" Target="https://mentor.ieee.org/802.11/dcn/20/11-20-0979-00-00ax-mac-cr-on-bss-load-for-draft-6-0.doc"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1.xml.rels><?xml version="1.0" encoding="UTF-8" standalone="yes"?>
<Relationships xmlns="http://schemas.openxmlformats.org/package/2006/relationships"><Relationship Id="rId3" Type="http://schemas.openxmlformats.org/officeDocument/2006/relationships/hyperlink" Target="https://mentor.ieee.org/802.11/dcn/20/11-20-0912-00-00ax-resolutions-to-miscellaneous-cids.docx" TargetMode="External"/><Relationship Id="rId7" Type="http://schemas.openxmlformats.org/officeDocument/2006/relationships/hyperlink" Target="https://mentor.ieee.org/802.11/dcn/20/11-20-1004-00-00ax-6-ghz-rnr-psd-clarification.docx"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hyperlink" Target="https://mentor.ieee.org/802.11/dcn/20/11-20-1022-00-00ax-11ax-d6-0-comment-resolution-of-misc-cids.docx" TargetMode="External"/><Relationship Id="rId5" Type="http://schemas.openxmlformats.org/officeDocument/2006/relationships/hyperlink" Target="https://mentor.ieee.org/802.11/dcn/20/11-20-1003-00-00ax-6-ghz-capabilities-ht-vht-cids.docx" TargetMode="External"/><Relationship Id="rId4" Type="http://schemas.openxmlformats.org/officeDocument/2006/relationships/hyperlink" Target="https://mentor.ieee.org/802.11/dcn/20/11-20-0958-00-00ax-rnr-filtered-neighbor-ap-subfield.docx" TargetMode="Externa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3" Type="http://schemas.openxmlformats.org/officeDocument/2006/relationships/hyperlink" Target="https://mentor.ieee.org/802.11/dcn/20/11-20-0912-00-00ax-resolutions-to-miscellaneous-cids.docx"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s://mentor.ieee.org/802.11/dcn/20/11-20-1022-00-00ax-11ax-d6-0-comment-resolution-of-misc-cids.docx" TargetMode="Externa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3" Type="http://schemas.openxmlformats.org/officeDocument/2006/relationships/hyperlink" Target="https://mentor.ieee.org/802.11/dcn/20/11-20-1029-00-00ax-phy-capability-he-mu-ppdu-rx-max-nhe-ltf-proposal.docx"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s://mentor.ieee.org/802.11/dcn/20/11-20-0716-05-00ax-sa1-sounding-comments.docx" TargetMode="External"/><Relationship Id="rId5" Type="http://schemas.openxmlformats.org/officeDocument/2006/relationships/hyperlink" Target="https://mentor.ieee.org/802.11/dcn/20/11-20-1054-00-00ax-resolutions-to-cids-24093-24097.docx" TargetMode="External"/><Relationship Id="rId4" Type="http://schemas.openxmlformats.org/officeDocument/2006/relationships/hyperlink" Target="https://mentor.ieee.org/802.11/dcn/20/11-20-1068-00-00ax-sa1-misc-cr.docx"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3" Type="http://schemas.openxmlformats.org/officeDocument/2006/relationships/hyperlink" Target="https://mentor.ieee.org/802.11/dcn/20/11-20-1070-00-00ax-proposed-resolution-for-cid-24001.docx"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https://mentor.ieee.org/802.11/dcn/20/11-20-1022-03-00ax-11ax-d6-0-comment-resolution-of-misc-cids.docx" TargetMode="External"/><Relationship Id="rId4" Type="http://schemas.openxmlformats.org/officeDocument/2006/relationships/hyperlink" Target="https://mentor.ieee.org/802.11/dcn/20/11-20-1029-00-00ax-phy-capability-he-mu-ppdu-rx-max-nhe-ltf-proposal.docx" TargetMode="Externa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3" Type="http://schemas.openxmlformats.org/officeDocument/2006/relationships/hyperlink" Target="https://mentor.ieee.org/802.11/dcn/20/11-20-0912-03-00ax-resolutions-to-miscellaneous-cids.docx"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2.xml.rels><?xml version="1.0" encoding="UTF-8" standalone="yes"?>
<Relationships xmlns="http://schemas.openxmlformats.org/package/2006/relationships"><Relationship Id="rId3" Type="http://schemas.openxmlformats.org/officeDocument/2006/relationships/hyperlink" Target="https://mentor.ieee.org/802.11/dcn/20/11-20-1103-00-00ax-tgax-july-2020-meeting-minutes.docx" TargetMode="External"/><Relationship Id="rId2" Type="http://schemas.openxmlformats.org/officeDocument/2006/relationships/hyperlink" Target="https://mentor.ieee.org/802.11/dcn/20/11-20-0849-08-00ax-minutes-of-tgax-teleconferences-june-2020.docx" TargetMode="Externa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8" Type="http://schemas.openxmlformats.org/officeDocument/2006/relationships/hyperlink" Target="https://mentor.ieee.org/802.11/dcn/20/11-20-1129-00-00ax-cids-24211-24212.docx" TargetMode="External"/><Relationship Id="rId3" Type="http://schemas.openxmlformats.org/officeDocument/2006/relationships/hyperlink" Target="https://mentor.ieee.org/802.11/dcn/20/11-20-0497-09-00ax-misc-cr-on-d6-0.doc" TargetMode="External"/><Relationship Id="rId7" Type="http://schemas.openxmlformats.org/officeDocument/2006/relationships/hyperlink" Target="https://mentor.ieee.org/802.11/dcn/20/11-20-0665-02-00ax-comment-resolution-on-mibs-and-pics.docx"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s://mentor.ieee.org/802.11/dcn/20/11-20-0913-00-00ax-twt-wide-range.docx" TargetMode="External"/><Relationship Id="rId5" Type="http://schemas.openxmlformats.org/officeDocument/2006/relationships/hyperlink" Target="https://mentor.ieee.org/802.11/dcn/20/11-20-0912-03-00ax-resolutions-to-miscellaneous-cids.docx" TargetMode="External"/><Relationship Id="rId10" Type="http://schemas.openxmlformats.org/officeDocument/2006/relationships/hyperlink" Target="https://mentor.ieee.org/802.11/dcn/20/11-20-1128-00-00ax-resolution-for-cid-24040.docx" TargetMode="External"/><Relationship Id="rId4" Type="http://schemas.openxmlformats.org/officeDocument/2006/relationships/hyperlink" Target="https://mentor.ieee.org/802.11/dcn/20/11-20-0618-03-00ax-cr-for-cid-24101-preamble-puncture.docx" TargetMode="External"/><Relationship Id="rId9" Type="http://schemas.openxmlformats.org/officeDocument/2006/relationships/hyperlink" Target="https://mentor.ieee.org/802.11/dcn/20/11-20-1127-00-00ax-he-stf-equation-correction-for-he-tb-ppdu.docx" TargetMode="Externa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3" Type="http://schemas.openxmlformats.org/officeDocument/2006/relationships/hyperlink" Target="https://mentor.ieee.org/802.11/dcn/20/11-20-0618-03-00ax-cr-for-cid-24101-preamble-puncture.docx" TargetMode="External"/><Relationship Id="rId7" Type="http://schemas.openxmlformats.org/officeDocument/2006/relationships/hyperlink" Target="https://mentor.ieee.org/802.11/dcn/20/11-20-1142-00-00ax-resolution-for-cid-24019.docx"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s://mentor.ieee.org/802.11/dcn/20/11-20-1128-00-00ax-resolution-for-cid-24040.docx" TargetMode="External"/><Relationship Id="rId5" Type="http://schemas.openxmlformats.org/officeDocument/2006/relationships/hyperlink" Target="https://mentor.ieee.org/802.11/dcn/20/11-20-1127-00-00ax-he-stf-equation-correction-for-he-tb-ppdu.docx" TargetMode="External"/><Relationship Id="rId4" Type="http://schemas.openxmlformats.org/officeDocument/2006/relationships/hyperlink" Target="https://mentor.ieee.org/802.11/dcn/20/11-20-0665-02-00ax-comment-resolution-on-mibs-and-pics.docx"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mentor.ieee.org/802.11/dcn/20/11-20-0316-00-00ax-resolution-for-cids-related-to-bss-color.docx" TargetMode="External"/><Relationship Id="rId3" Type="http://schemas.openxmlformats.org/officeDocument/2006/relationships/hyperlink" Target="https://mentor.ieee.org/802.11/dcn/20/11-20-0369-02-00ax-cr-cid-24054.docx" TargetMode="External"/><Relationship Id="rId7" Type="http://schemas.openxmlformats.org/officeDocument/2006/relationships/hyperlink" Target="https://mentor.ieee.org/802.11/dcn/20/11-20-0315-02-00ax-resolution-for-cids-related-to-multiple-bssid.docx" TargetMode="External"/><Relationship Id="rId2" Type="http://schemas.openxmlformats.org/officeDocument/2006/relationships/hyperlink" Target="https://mentor.ieee.org/802.11/dcn/20/11-20-0297-00-00ax-cr-for-7-cids.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349-00-00ax-mac-cr-misc-cids-in-clause-10.docx" TargetMode="External"/><Relationship Id="rId11" Type="http://schemas.openxmlformats.org/officeDocument/2006/relationships/hyperlink" Target="https://mentor.ieee.org/802.11/dcn/20/11-20-0317-02-00ax-resolution-for-misc-cids.docx" TargetMode="External"/><Relationship Id="rId5" Type="http://schemas.openxmlformats.org/officeDocument/2006/relationships/hyperlink" Target="https://mentor.ieee.org/802.11/dcn/20/11-20-0348-01-00ax-mac-cr-misc-cids-in-clause-3.docx" TargetMode="External"/><Relationship Id="rId10" Type="http://schemas.openxmlformats.org/officeDocument/2006/relationships/hyperlink" Target="https://mentor.ieee.org/802.11/dcn/20/11-20-0445-01-00ax-mac-cr-misc-cids-in-clause-9.docx" TargetMode="External"/><Relationship Id="rId4" Type="http://schemas.openxmlformats.org/officeDocument/2006/relationships/hyperlink" Target="https://mentor.ieee.org/802.11/dcn/20/11-20-0352-01-00ax-cr-d6-0-he-phy-service-interface.docx" TargetMode="External"/><Relationship Id="rId9" Type="http://schemas.openxmlformats.org/officeDocument/2006/relationships/hyperlink" Target="https://mentor.ieee.org/802.11/dcn/20/11-20-0318-01-00ax-resolution-for-cids-related-to-uora.docx" TargetMode="Externa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8" Type="http://schemas.openxmlformats.org/officeDocument/2006/relationships/hyperlink" Target="https://mentor.ieee.org/802.11/dcn/20/11-20-1147-00-00ax-cid-24031.docx" TargetMode="External"/><Relationship Id="rId3" Type="http://schemas.openxmlformats.org/officeDocument/2006/relationships/hyperlink" Target="https://mentor.ieee.org/802.11/dcn/20/11-20-1123-00-00ax-resolution-for-cid24207.docx" TargetMode="External"/><Relationship Id="rId7" Type="http://schemas.openxmlformats.org/officeDocument/2006/relationships/hyperlink" Target="https://mentor.ieee.org/802.11/dcn/20/11-20-0717-08-00ax-cr-misc-phy.docx"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s://mentor.ieee.org/802.11/dcn/20/11-20-1142-00-00ax-resolution-for-cid-24019.docx" TargetMode="External"/><Relationship Id="rId5" Type="http://schemas.openxmlformats.org/officeDocument/2006/relationships/hyperlink" Target="https://mentor.ieee.org/802.11/dcn/20/11-20-0665-02-00ax-comment-resolution-on-mibs-and-pics.docx" TargetMode="External"/><Relationship Id="rId4" Type="http://schemas.openxmlformats.org/officeDocument/2006/relationships/hyperlink" Target="https://mentor.ieee.org/802.11/dcn/20/11-20-1063-00-00ax-sa1-cr-mac-miscellaneous.docx" TargetMode="Externa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mentor.ieee.org/802.11/dcn/20/11-20-0376-01-00ax-cr-txvector-inactive-subchannels-and-more.docx-" TargetMode="External"/><Relationship Id="rId7" Type="http://schemas.openxmlformats.org/officeDocument/2006/relationships/hyperlink" Target="https://mentor.ieee.org/802.11/dcn/20/11-20-0549-00-00ax-d6-0-comment-resolution-9-7-3.docx" TargetMode="External"/><Relationship Id="rId2" Type="http://schemas.openxmlformats.org/officeDocument/2006/relationships/hyperlink" Target="https://mentor.ieee.org/802.11/dcn/20/11-20-0514-00-00ax-11ax-draft-6-0-phy-comment-resolutions.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540-00-00ax-d6-0-phy-cr.docx" TargetMode="External"/><Relationship Id="rId5" Type="http://schemas.openxmlformats.org/officeDocument/2006/relationships/hyperlink" Target="https://mentor.ieee.org/802.11/dcn/20/11-20-0529-00-00ax-cr-24235-24236-psr-20-mhz-normalization.docx" TargetMode="External"/><Relationship Id="rId4" Type="http://schemas.openxmlformats.org/officeDocument/2006/relationships/hyperlink" Target="https://mentor.ieee.org/802.11/dcn/18/11-18-0218-08-00ax-fragment-flushing-blockackreq.docx" TargetMode="Externa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eur01.safelinks.protection.outlook.com/?url=https://mentor.ieee.org/802.11/dcn/20/11-20-0458-00-000m-resolution-to-cid-4043.docx&amp;data=02|01|liwen.chu@nxp.com|c9bd6dbe814f4cf4deda08d7dadc69b8|686ea1d3bc2b4c6fa92cd99c5c301635|0|1|637218512520498052&amp;sdata=YixnCZ49E8v18LNu2dk/B41qSj%2BO1AR5zUf70nuzp/8%3D&amp;reserved=0" TargetMode="External"/><Relationship Id="rId13" Type="http://schemas.openxmlformats.org/officeDocument/2006/relationships/hyperlink" Target="https://eur01.safelinks.protection.outlook.com/?url=https://mentor.ieee.org/802.11/dcn/20/11-20-0529-00-00ax-cr-24235-24236-psr-20-mhz-normalization.docx&amp;data=02|01|liwen.chu@nxp.com|c9bd6dbe814f4cf4deda08d7dadc69b8|686ea1d3bc2b4c6fa92cd99c5c301635|0|0|637218512520528041&amp;sdata=%2BPbIUj6sxeWVGHj2cqZYdAXUWvdT1q6NAoLLCYuW5Oo%3D&amp;reserved=0" TargetMode="External"/><Relationship Id="rId3" Type="http://schemas.openxmlformats.org/officeDocument/2006/relationships/hyperlink" Target="https://eur01.safelinks.protection.outlook.com/?url=https://mentor.ieee.org/802.11/dcn/20/11-20-0349-00-00ax-mac-cr-misc-cids-in-clause-10.docx&amp;data=02|01|liwen.chu@nxp.com|c9bd6dbe814f4cf4deda08d7dadc69b8|686ea1d3bc2b4c6fa92cd99c5c301635|0|1|637218512520468063&amp;sdata=yml6hk%2BKzwtpGR1NfYsQtV4v4bISZDamasO7MaRa8yw%3D&amp;reserved=0" TargetMode="External"/><Relationship Id="rId7" Type="http://schemas.openxmlformats.org/officeDocument/2006/relationships/hyperlink" Target="https://eur01.safelinks.protection.outlook.com/?url=https://mentor.ieee.org/802.11/dcn/20/11-20-0317-02-00ax-resolution-for-misc-cids.docx&amp;data=02|01|liwen.chu@nxp.com|c9bd6dbe814f4cf4deda08d7dadc69b8|686ea1d3bc2b4c6fa92cd99c5c301635|0|1|637218512520498052&amp;sdata=m7zwA6fZKBLFGSLoye%2BQ61OGbSPytrMqh4LzzrGGfbk%3D&amp;reserved=0" TargetMode="External"/><Relationship Id="rId12" Type="http://schemas.openxmlformats.org/officeDocument/2006/relationships/hyperlink" Target="https://mentor.ieee.org/802.11/dcn/18/11-18-0218-08-00ax-fragment-flushing-blockackreq.docx" TargetMode="External"/><Relationship Id="rId2" Type="http://schemas.openxmlformats.org/officeDocument/2006/relationships/hyperlink" Target="https://mentor.ieee.org/802.11/dcn/20/11-20-0297-00-00ax-cr-for-7-cids.docx" TargetMode="External"/><Relationship Id="rId1" Type="http://schemas.openxmlformats.org/officeDocument/2006/relationships/slideLayout" Target="../slideLayouts/slideLayout2.xml"/><Relationship Id="rId6" Type="http://schemas.openxmlformats.org/officeDocument/2006/relationships/hyperlink" Target="https://eur01.safelinks.protection.outlook.com/?url=https://mentor.ieee.org/802.11/dcn/20/11-20-0445-01-00ax-mac-cr-misc-cids-in-clause-9.docx&amp;data=02|01|liwen.chu@nxp.com|c9bd6dbe814f4cf4deda08d7dadc69b8|686ea1d3bc2b4c6fa92cd99c5c301635|0|1|637218512520488057&amp;sdata=2p0ACmZjcHnxFIyMqskM8GpihoprMdPa%2BwLhaD2w8qc%3D&amp;reserved=0" TargetMode="External"/><Relationship Id="rId11" Type="http://schemas.openxmlformats.org/officeDocument/2006/relationships/hyperlink" Target="https://eur01.safelinks.protection.outlook.com/?url=https://mentor.ieee.org/802.11/dcn/20/11-20-0376-01-00ax-cr-txvector-inactive-subchannels-and-more.docx-&amp;data=02|01|liwen.chu@nxp.com|c9bd6dbe814f4cf4deda08d7dadc69b8|686ea1d3bc2b4c6fa92cd99c5c301635|0|0|637218512520518044&amp;sdata=2t74jrSP9wcx2N0VnHisKT28AzVfXx5Il8jIJq/va0Q%3D&amp;reserved=0" TargetMode="External"/><Relationship Id="rId5" Type="http://schemas.openxmlformats.org/officeDocument/2006/relationships/hyperlink" Target="https://eur01.safelinks.protection.outlook.com/?url=https://mentor.ieee.org/802.11/dcn/20/11-20-0316-00-00ax-resolution-for-cids-related-to-bss-color.docx&amp;data=02|01|liwen.chu@nxp.com|c9bd6dbe814f4cf4deda08d7dadc69b8|686ea1d3bc2b4c6fa92cd99c5c301635|0|1|637218512520478057&amp;sdata=HxaNbaEUsXUHfk/ytWdn5aQRVGdI0PWToH59H%2Bb0kI4%3D&amp;reserved=0" TargetMode="External"/><Relationship Id="rId10" Type="http://schemas.openxmlformats.org/officeDocument/2006/relationships/hyperlink" Target="https://eur01.safelinks.protection.outlook.com/?url=https://mentor.ieee.org/802.11/dcn/20/11-20-0514-00-00ax-11ax-draft-6-0-phy-comment-resolutions.docx&amp;data=02|01|liwen.chu@nxp.com|c9bd6dbe814f4cf4deda08d7dadc69b8|686ea1d3bc2b4c6fa92cd99c5c301635|0|1|637218512520518044&amp;sdata=CJnMHIC1XqucCZqn4haHlcfpQk%2B3cQqiXXbjMp7uAH0%3D&amp;reserved=0" TargetMode="External"/><Relationship Id="rId4" Type="http://schemas.openxmlformats.org/officeDocument/2006/relationships/hyperlink" Target="https://eur01.safelinks.protection.outlook.com/?url=https://mentor.ieee.org/802.11/dcn/20/11-20-0315-02-00ax-resolution-for-cids-related-to-multiple-bssid.docx&amp;data=02|01|liwen.chu@nxp.com|c9bd6dbe814f4cf4deda08d7dadc69b8|686ea1d3bc2b4c6fa92cd99c5c301635|0|1|637218512520478057&amp;sdata=el7Pz2mCblyQ0RGknMRXxBcLy95VlaIc/s3%2Bqah/Ofc%3D&amp;reserved=0" TargetMode="External"/><Relationship Id="rId9" Type="http://schemas.openxmlformats.org/officeDocument/2006/relationships/hyperlink" Target="https://eur01.safelinks.protection.outlook.com/?url=https://mentor.ieee.org/802.11/dcn/20/11-20-0497-00-00ax-misc-cr-on-d6-0.doc&amp;data=02|01|liwen.chu@nxp.com|c9bd6dbe814f4cf4deda08d7dadc69b8|686ea1d3bc2b4c6fa92cd99c5c301635|0|1|637218512520508049&amp;sdata=vsvY2t103GSFckLaXJvl5CrTadhZiBlzh224DhfgPMI%3D&amp;reserved=0"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https://mentor.ieee.org/802.11/dcn/20/11-20-0493-00-00ax-cr-for-sr.docx" TargetMode="External"/><Relationship Id="rId3" Type="http://schemas.openxmlformats.org/officeDocument/2006/relationships/hyperlink" Target="https://eur01.safelinks.protection.outlook.com/?url=https://mentor.ieee.org/802.11/dcn/20/11-20-0540-00-00ax-d6-0-phy-cr.docx&amp;data=02|01|liwen.chu@nxp.com|c9bd6dbe814f4cf4deda08d7dadc69b8|686ea1d3bc2b4c6fa92cd99c5c301635|0|0|637218512520548032&amp;sdata=32s8nyqP4s64otVk9kcVgWypdqWjVAvCEVs6eP1Ckmo%3D&amp;reserved=0" TargetMode="External"/><Relationship Id="rId7" Type="http://schemas.openxmlformats.org/officeDocument/2006/relationships/hyperlink" Target="https://mentor.ieee.org/802.11/dcn/20/11-20-0492-00-00ax-cr-for-ops.docx" TargetMode="External"/><Relationship Id="rId2" Type="http://schemas.openxmlformats.org/officeDocument/2006/relationships/hyperlink" Target="https://eur01.safelinks.protection.outlook.com/?url=https://mentor.ieee.org/802.11/dcn/20/11-20-0450-00-00ax-mac-cr-miscellaneous-cids-in-subclause-26dot17.docx&amp;data=02|01|liwen.chu@nxp.com|c9bd6dbe814f4cf4deda08d7dadc69b8|686ea1d3bc2b4c6fa92cd99c5c301635|0|0|637218512520538037&amp;sdata=Qup0kTDebBC%2BHLDERBf2yRknWLf3jyBp5nf7T9iVB60%3D&amp;reserved=0" TargetMode="External"/><Relationship Id="rId1" Type="http://schemas.openxmlformats.org/officeDocument/2006/relationships/slideLayout" Target="../slideLayouts/slideLayout2.xml"/><Relationship Id="rId6" Type="http://schemas.openxmlformats.org/officeDocument/2006/relationships/hyperlink" Target="https://mentor.ieee.org/802.11/dcn/20/11-20-0491-00-00ax-cr-for-mu-edca-parameters.docx" TargetMode="External"/><Relationship Id="rId5" Type="http://schemas.openxmlformats.org/officeDocument/2006/relationships/hyperlink" Target="https://mentor.ieee.org/802.11/dcn/20/11-20-0594-00-00ax-11ax-d6-0-comment-resolution-of-misc-cids.docx" TargetMode="External"/><Relationship Id="rId4" Type="http://schemas.openxmlformats.org/officeDocument/2006/relationships/hyperlink" Target="https://eur01.safelinks.protection.outlook.com/?url=https://mentor.ieee.org/802.11/dcn/20/11-20-0549-00-00ax-d6-0-comment-resolution-9-7-3.docx&amp;data=02|01|liwen.chu@nxp.com|c9bd6dbe814f4cf4deda08d7dadc69b8|686ea1d3bc2b4c6fa92cd99c5c301635|0|0|637218512520558024&amp;sdata=olw8kbtF%2BCkQs6xXYtTVD30qw5aCRc6Jj/hqf/P6iUk%3D&amp;reserved=0"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https://mentor.ieee.org/802.11/dcn/20/11-20-0376-01-00ax-cr-txvector-inactive-subchannels-and-more.docx-" TargetMode="External"/><Relationship Id="rId3" Type="http://schemas.openxmlformats.org/officeDocument/2006/relationships/hyperlink" Target="https://eur01.safelinks.protection.outlook.com/?url=https://mentor.ieee.org/802.11/dcn/20/11-20-0316-00-00ax-resolution-for-cids-related-to-bss-color.docx&amp;data=02|01|liwen.chu@nxp.com|c9bd6dbe814f4cf4deda08d7dadc69b8|686ea1d3bc2b4c6fa92cd99c5c301635|0|1|637218512520478057&amp;sdata=HxaNbaEUsXUHfk/ytWdn5aQRVGdI0PWToH59H%2Bb0kI4%3D&amp;reserved=0" TargetMode="External"/><Relationship Id="rId7" Type="http://schemas.openxmlformats.org/officeDocument/2006/relationships/hyperlink" Target="https://eur01.safelinks.protection.outlook.com/?url=https://mentor.ieee.org/802.11/dcn/20/11-20-0497-00-00ax-misc-cr-on-d6-0.doc&amp;data=02|01|liwen.chu@nxp.com|c9bd6dbe814f4cf4deda08d7dadc69b8|686ea1d3bc2b4c6fa92cd99c5c301635|0|1|637218512520508049&amp;sdata=vsvY2t103GSFckLaXJvl5CrTadhZiBlzh224DhfgPMI%3D&amp;reserved=0" TargetMode="External"/><Relationship Id="rId12" Type="http://schemas.openxmlformats.org/officeDocument/2006/relationships/hyperlink" Target="https://eur01.safelinks.protection.outlook.com/?url=https://mentor.ieee.org/802.11/dcn/20/11-20-0540-00-00ax-d6-0-phy-cr.docx&amp;data=02|01|liwen.chu@nxp.com|c9bd6dbe814f4cf4deda08d7dadc69b8|686ea1d3bc2b4c6fa92cd99c5c301635|0|0|637218512520548032&amp;sdata=32s8nyqP4s64otVk9kcVgWypdqWjVAvCEVs6eP1Ckmo%3D&amp;reserved=0" TargetMode="External"/><Relationship Id="rId2" Type="http://schemas.openxmlformats.org/officeDocument/2006/relationships/hyperlink" Target="https://eur01.safelinks.protection.outlook.com/?url=https://mentor.ieee.org/802.11/dcn/20/11-20-0315-02-00ax-resolution-for-cids-related-to-multiple-bssid.docx&amp;data=02|01|liwen.chu@nxp.com|c9bd6dbe814f4cf4deda08d7dadc69b8|686ea1d3bc2b4c6fa92cd99c5c301635|0|1|637218512520478057&amp;sdata=el7Pz2mCblyQ0RGknMRXxBcLy95VlaIc/s3%2Bqah/Ofc%3D&amp;reserved=0" TargetMode="External"/><Relationship Id="rId1" Type="http://schemas.openxmlformats.org/officeDocument/2006/relationships/slideLayout" Target="../slideLayouts/slideLayout2.xml"/><Relationship Id="rId6" Type="http://schemas.openxmlformats.org/officeDocument/2006/relationships/hyperlink" Target="https://mentor.ieee.org/802.11/dcn/20/11-20-0447-01-00ax-resolution-to-cid-24081.docx" TargetMode="External"/><Relationship Id="rId11" Type="http://schemas.openxmlformats.org/officeDocument/2006/relationships/hyperlink" Target="https://mentor.ieee.org/802.11/dcn/20/11-20-0450-00-00ax-mac-cr-miscellaneous-cids-in-subclause-26dot17.docx" TargetMode="External"/><Relationship Id="rId5" Type="http://schemas.openxmlformats.org/officeDocument/2006/relationships/hyperlink" Target="https://eur01.safelinks.protection.outlook.com/?url=https://mentor.ieee.org/802.11/dcn/20/11-20-0317-02-00ax-resolution-for-misc-cids.docx&amp;data=02|01|liwen.chu@nxp.com|c9bd6dbe814f4cf4deda08d7dadc69b8|686ea1d3bc2b4c6fa92cd99c5c301635|0|1|637218512520498052&amp;sdata=m7zwA6fZKBLFGSLoye%2BQ61OGbSPytrMqh4LzzrGGfbk%3D&amp;reserved=0" TargetMode="External"/><Relationship Id="rId10" Type="http://schemas.openxmlformats.org/officeDocument/2006/relationships/hyperlink" Target="https://eur01.safelinks.protection.outlook.com/?url=https://mentor.ieee.org/802.11/dcn/20/11-20-0529-00-00ax-cr-24235-24236-psr-20-mhz-normalization.docx&amp;data=02|01|liwen.chu@nxp.com|c9bd6dbe814f4cf4deda08d7dadc69b8|686ea1d3bc2b4c6fa92cd99c5c301635|0|0|637218512520528041&amp;sdata=%2BPbIUj6sxeWVGHj2cqZYdAXUWvdT1q6NAoLLCYuW5Oo%3D&amp;reserved=0" TargetMode="External"/><Relationship Id="rId4" Type="http://schemas.openxmlformats.org/officeDocument/2006/relationships/hyperlink" Target="https://mentor.ieee.org/802.11/dcn/20/11-20-0445-01-00ax-mac-cr-misc-cids-in-clause-9.docx" TargetMode="External"/><Relationship Id="rId9" Type="http://schemas.openxmlformats.org/officeDocument/2006/relationships/hyperlink" Target="https://mentor.ieee.org/802.11/dcn/18/11-18-0218-08-00ax-fragment-flushing-blockackreq.docx"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mentor.ieee.org/802.11/dcn/20/11-20-0594-00-00ax-11ax-d6-0-comment-resolution-of-misc-cids.docx" TargetMode="External"/><Relationship Id="rId7" Type="http://schemas.openxmlformats.org/officeDocument/2006/relationships/hyperlink" Target="https://mentor.ieee.org/802.11/dcn/20/11-20-0597-00-00ax-cr-preamble-puncturing-mask.docx" TargetMode="External"/><Relationship Id="rId2" Type="http://schemas.openxmlformats.org/officeDocument/2006/relationships/hyperlink" Target="https://eur01.safelinks.protection.outlook.com/?url=https://mentor.ieee.org/802.11/dcn/20/11-20-0549-00-00ax-d6-0-comment-resolution-9-7-3.docx&amp;data=02|01|liwen.chu@nxp.com|c9bd6dbe814f4cf4deda08d7dadc69b8|686ea1d3bc2b4c6fa92cd99c5c301635|0|0|637218512520558024&amp;sdata=olw8kbtF%2BCkQs6xXYtTVD30qw5aCRc6Jj/hqf/P6iUk%3D&amp;reserved=0" TargetMode="External"/><Relationship Id="rId1" Type="http://schemas.openxmlformats.org/officeDocument/2006/relationships/slideLayout" Target="../slideLayouts/slideLayout2.xml"/><Relationship Id="rId6" Type="http://schemas.openxmlformats.org/officeDocument/2006/relationships/hyperlink" Target="https://mentor.ieee.org/802.11/dcn/20/11-20-0493-00-00ax-cr-for-sr.docx" TargetMode="External"/><Relationship Id="rId5" Type="http://schemas.openxmlformats.org/officeDocument/2006/relationships/hyperlink" Target="https://mentor.ieee.org/802.11/dcn/20/11-20-0492-00-00ax-cr-for-ops.docx" TargetMode="External"/><Relationship Id="rId4" Type="http://schemas.openxmlformats.org/officeDocument/2006/relationships/hyperlink" Target="https://mentor.ieee.org/802.11/dcn/20/11-20-0491-00-00ax-cr-for-mu-edca-parameters.docx"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s://mentor.ieee.org/802.11/dcn/20/11-20-0493-00-00ax-cr-for-sr.docx" TargetMode="External"/><Relationship Id="rId3" Type="http://schemas.openxmlformats.org/officeDocument/2006/relationships/hyperlink" Target="https://mentor.ieee.org/802.11/dcn/20/11-20-0549-00-00ax-d6-0-comment-resolution-9-7-3.docx" TargetMode="External"/><Relationship Id="rId7" Type="http://schemas.openxmlformats.org/officeDocument/2006/relationships/hyperlink" Target="https://mentor.ieee.org/802.11/dcn/20/11-20-0492-00-00ax-cr-for-ops.docx" TargetMode="External"/><Relationship Id="rId2" Type="http://schemas.openxmlformats.org/officeDocument/2006/relationships/hyperlink" Target="https://mentor.ieee.org/802.11/dcn/20/11-20-0618-00-00ax-cr-for-cid-24101-preamble-puncture.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491-00-00ax-cr-for-mu-edca-parameters.docx" TargetMode="External"/><Relationship Id="rId5" Type="http://schemas.openxmlformats.org/officeDocument/2006/relationships/hyperlink" Target="https://mentor.ieee.org/802.11/dcn/20/11-20-0594-00-00ax-11ax-d6-0-comment-resolution-of-misc-cids.docx" TargetMode="External"/><Relationship Id="rId4" Type="http://schemas.openxmlformats.org/officeDocument/2006/relationships/hyperlink" Target="https://mentor.ieee.org/802.11/dcn/20/11-20-0646-00-00ax-update-to-6ghz-operating-classes.docx" TargetMode="External"/><Relationship Id="rId9" Type="http://schemas.openxmlformats.org/officeDocument/2006/relationships/hyperlink" Target="https://mentor.ieee.org/802.11/dcn/20/11-20-0597-00-00ax-cr-preamble-puncturing-mask.docx"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8" Type="http://schemas.openxmlformats.org/officeDocument/2006/relationships/hyperlink" Target="https://mentor.ieee.org/802.11/dcn/20/11-20-0665-00-00ax-comment-resolution-on-mibs-and-pics.docx" TargetMode="External"/><Relationship Id="rId3" Type="http://schemas.openxmlformats.org/officeDocument/2006/relationships/hyperlink" Target="https://mentor.ieee.org/802.11/dcn/20/11-20-0594-00-00ax-11ax-d6-0-comment-resolution-of-misc-cids.docx" TargetMode="External"/><Relationship Id="rId7" Type="http://schemas.openxmlformats.org/officeDocument/2006/relationships/hyperlink" Target="https://mentor.ieee.org/802.11/dcn/20/11-20-0597-00-00ax-cr-preamble-puncturing-mask.docx" TargetMode="External"/><Relationship Id="rId2" Type="http://schemas.openxmlformats.org/officeDocument/2006/relationships/hyperlink" Target="https://mentor.ieee.org/802.11/dcn/20/11-20-0549-00-00ax-d6-0-comment-resolution-9-7-3.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493-00-00ax-cr-for-sr.docx" TargetMode="External"/><Relationship Id="rId5" Type="http://schemas.openxmlformats.org/officeDocument/2006/relationships/hyperlink" Target="https://mentor.ieee.org/802.11/dcn/20/11-20-0492-00-00ax-cr-for-ops.docx" TargetMode="External"/><Relationship Id="rId4" Type="http://schemas.openxmlformats.org/officeDocument/2006/relationships/hyperlink" Target="https://mentor.ieee.org/802.11/dcn/20/11-20-0491-00-00ax-cr-for-mu-edca-parameters.docx"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s://mentor.ieee.org/802.11/dcn/20/11-20-0594-00-00ax-11ax-d6-0-comment-resolution-of-misc-cids.docx" TargetMode="External"/><Relationship Id="rId2" Type="http://schemas.openxmlformats.org/officeDocument/2006/relationships/hyperlink" Target="https://mentor.ieee.org/802.11/dcn/20/11-20-0549-00-00ax-d6-0-comment-resolution-9-7-3.docx" TargetMode="External"/><Relationship Id="rId1" Type="http://schemas.openxmlformats.org/officeDocument/2006/relationships/slideLayout" Target="../slideLayouts/slideLayout2.xml"/><Relationship Id="rId5" Type="http://schemas.openxmlformats.org/officeDocument/2006/relationships/hyperlink" Target="https://mentor.ieee.org/802.11/dcn/20/11-20-0703-00-00ax-cr-for-nav-part-ii.docx" TargetMode="External"/><Relationship Id="rId4" Type="http://schemas.openxmlformats.org/officeDocument/2006/relationships/hyperlink" Target="https://mentor.ieee.org/802.11/dcn/20/11-20-0665-00-00ax-comment-resolution-on-mibs-and-pics.docx" TargetMode="External"/></Relationships>
</file>

<file path=ppt/slides/_rels/slide62.xml.rels><?xml version="1.0" encoding="UTF-8" standalone="yes"?>
<Relationships xmlns="http://schemas.openxmlformats.org/package/2006/relationships"><Relationship Id="rId3" Type="http://schemas.openxmlformats.org/officeDocument/2006/relationships/hyperlink" Target="https://mentor.ieee.org/802.11/dcn/20/11-20-0549-00-00ax-d6-0-comment-resolution-9-7-3.docx" TargetMode="External"/><Relationship Id="rId7" Type="http://schemas.openxmlformats.org/officeDocument/2006/relationships/hyperlink" Target="https://mentor.ieee.org/802.11/dcn/20/11-20-0716-00-00ax-sa1-sounding-comments.docx" TargetMode="External"/><Relationship Id="rId2" Type="http://schemas.openxmlformats.org/officeDocument/2006/relationships/hyperlink" Target="https://mentor.ieee.org/802.11/dcn/20/11-20-0665-00-00ax-comment-resolution-on-mibs-and-pics.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705-01-00ax-cr-for-cid-24292.docx" TargetMode="External"/><Relationship Id="rId5" Type="http://schemas.openxmlformats.org/officeDocument/2006/relationships/hyperlink" Target="https://mentor.ieee.org/802.11/dcn/20/11-20-0703-00-00ax-cr-for-nav-part-ii.docx" TargetMode="External"/><Relationship Id="rId4" Type="http://schemas.openxmlformats.org/officeDocument/2006/relationships/hyperlink" Target="https://mentor.ieee.org/802.11/dcn/20/11-20-0594-00-00ax-11ax-d6-0-comment-resolution-of-misc-cids.docx" TargetMode="Externa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s://mentor.ieee.org/802.11/dcn/20/11-20-0549-00-00ax-d6-0-comment-resolution-9-7-3.doc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mentor.ieee.org/802.11/dcn/20/11-20-0717-00-00ax-cr-misc-phy.docx" TargetMode="External"/><Relationship Id="rId4" Type="http://schemas.openxmlformats.org/officeDocument/2006/relationships/hyperlink" Target="https://mentor.ieee.org/802.11/dcn/20/11-20-0594-00-00ax-11ax-d6-0-comment-resolution-of-misc-cids.docx" TargetMode="Externa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hyperlink" Target="https://mentor.ieee.org/802.11/dcn/20/11-20-0717-00-00ax-cr-misc-phy.doc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s://mentor.ieee.org/802.11/dcn/20/11-20-0257-03-00ax-minutes-of-tgax-teleconference-from-january-to-february-2020.docx" TargetMode="External"/><Relationship Id="rId2" Type="http://schemas.openxmlformats.org/officeDocument/2006/relationships/hyperlink" Target="https://mentor.ieee.org/802.11/dcn/20/11-20-0148-00-00ax-tgax-january-2020-irvine-meeting-minutes.doc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588-03-00ax-minutes-of-tgax-crc-weekly-teleconferences-april-2020.docx" TargetMode="External"/><Relationship Id="rId5" Type="http://schemas.openxmlformats.org/officeDocument/2006/relationships/hyperlink" Target="https://mentor.ieee.org/802.11/dcn/20/11-20-0546-00-00ax-minutes-of-tgax-crc-weekly-teleconferences-march-2020.docx" TargetMode="External"/><Relationship Id="rId4" Type="http://schemas.openxmlformats.org/officeDocument/2006/relationships/hyperlink" Target="https://mentor.ieee.org/802.11/dcn/20/11-20-0501-00-00ax-minutes-of-tgax-teleconference-on-march-16-and-19-2020.docx" TargetMode="Externa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hyperlink" Target="https://mentor.ieee.org/802.11/dcn/20/11-20-0717-00-00ax-cr-misc-phy.doc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mentor.ieee.org/802.11/dcn/20/11-20-0769-00-00ax-resolution-to-annex-z-and-hesigb-comments.docx" TargetMode="Externa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hyperlink" Target="https://mentor.ieee.org/802.11/dcn/20/11-20-0716-01-00ax-sa1-sounding-comments.doc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mentor.ieee.org/802.11/dcn/20/11-20-0717-03-00ax-cr-misc-phy.docx" TargetMode="External"/><Relationship Id="rId5" Type="http://schemas.openxmlformats.org/officeDocument/2006/relationships/hyperlink" Target="https://mentor.ieee.org/802.11/dcn/20/11-20-0795-00-00ax-cr-for-cid-24270.docx" TargetMode="External"/><Relationship Id="rId4" Type="http://schemas.openxmlformats.org/officeDocument/2006/relationships/hyperlink" Target="https://mentor.ieee.org/802.11/dcn/20/11-20-0497-04-00ax-misc-cr-on-d6-0.doc" TargetMode="Externa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90.xml.rels><?xml version="1.0" encoding="UTF-8" standalone="yes"?>
<Relationships xmlns="http://schemas.openxmlformats.org/package/2006/relationships"><Relationship Id="rId3" Type="http://schemas.openxmlformats.org/officeDocument/2006/relationships/hyperlink" Target="https://mentor.ieee.org/802.11/dcn/20/11-20-0795-00-00ax-cr-for-cid-24270.docx"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mentor.ieee.org/802.11/dcn/20/11-20-0717-03-00ax-cr-misc-phy.docx" TargetMode="Externa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8" Type="http://schemas.openxmlformats.org/officeDocument/2006/relationships/hyperlink" Target="https://mentor.ieee.org/802.11/dcn/20/11-20-0792-00-00ax-crs-on-miscellaneous-phy-cids.docx" TargetMode="External"/><Relationship Id="rId3" Type="http://schemas.openxmlformats.org/officeDocument/2006/relationships/hyperlink" Target="https://mentor.ieee.org/802.11/dcn/20/11-20-0795-00-00ax-cr-for-cid-24270.docx" TargetMode="External"/><Relationship Id="rId7" Type="http://schemas.openxmlformats.org/officeDocument/2006/relationships/hyperlink" Target="https://mentor.ieee.org/802.11/dcn/20/11-20-0717-06-00ax-cr-misc-phy.docx"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mentor.ieee.org/802.11/dcn/20/11-20-0618-00-00ax-cr-for-cid-24101-preamble-puncture.docx" TargetMode="External"/><Relationship Id="rId5" Type="http://schemas.openxmlformats.org/officeDocument/2006/relationships/hyperlink" Target="https://mentor.ieee.org/802.11/dcn/20/11-20-0497-06-00ax-misc-cr-on-d6-0.doc" TargetMode="External"/><Relationship Id="rId10" Type="http://schemas.openxmlformats.org/officeDocument/2006/relationships/hyperlink" Target="https://mentor.ieee.org/802.11/dcn/20/11-20-0833-00-00ax-cr-smoothing.docx" TargetMode="External"/><Relationship Id="rId4" Type="http://schemas.openxmlformats.org/officeDocument/2006/relationships/hyperlink" Target="https://mentor.ieee.org/802.11/dcn/20/11-20-0597-01-00ax-cr-preamble-puncturing-mask.docx" TargetMode="External"/><Relationship Id="rId9" Type="http://schemas.openxmlformats.org/officeDocument/2006/relationships/hyperlink" Target="https://mentor.ieee.org/802.11/dcn/20/11-20-0822-00-00ax-miscellaneous-6ghz-channelization-cids.docx" TargetMode="Externa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905674" y="330200"/>
            <a:ext cx="2303451" cy="273050"/>
          </a:xfrm>
        </p:spPr>
        <p:txBody>
          <a:bodyPr/>
          <a:lstStyle/>
          <a:p>
            <a:r>
              <a:rPr lang="en-US"/>
              <a:t>March 2020</a:t>
            </a:r>
            <a:endParaRPr lang="en-GB" dirty="0"/>
          </a:p>
        </p:txBody>
      </p:sp>
      <p:sp>
        <p:nvSpPr>
          <p:cNvPr id="7" name="Footer Placeholder 4"/>
          <p:cNvSpPr>
            <a:spLocks noGrp="1"/>
          </p:cNvSpPr>
          <p:nvPr>
            <p:ph type="ftr" idx="14"/>
          </p:nvPr>
        </p:nvSpPr>
        <p:spPr>
          <a:xfrm>
            <a:off x="7024694" y="6475414"/>
            <a:ext cx="3041644" cy="180975"/>
          </a:xfrm>
        </p:spPr>
        <p:txBody>
          <a:bodyPr/>
          <a:lstStyle/>
          <a:p>
            <a:r>
              <a:rPr lang="en-GB"/>
              <a:t>Osama Aboul-Magd, Huawei Technologies</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1828800" y="685800"/>
            <a:ext cx="88392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TGax</a:t>
            </a:r>
            <a:r>
              <a:rPr lang="en-US" altLang="en-US" dirty="0"/>
              <a:t> CRC Teleconference March-July 2020 Teleconference Agendas</a:t>
            </a:r>
            <a:endParaRPr lang="en-GB" dirty="0"/>
          </a:p>
        </p:txBody>
      </p:sp>
      <p:sp>
        <p:nvSpPr>
          <p:cNvPr id="3074" name="Rectangle 2"/>
          <p:cNvSpPr>
            <a:spLocks noGrp="1" noChangeArrowheads="1"/>
          </p:cNvSpPr>
          <p:nvPr>
            <p:ph type="body" idx="1"/>
          </p:nvPr>
        </p:nvSpPr>
        <p:spPr>
          <a:xfrm>
            <a:off x="2209800" y="18288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2020-03-25</a:t>
            </a:r>
          </a:p>
        </p:txBody>
      </p:sp>
      <p:graphicFrame>
        <p:nvGraphicFramePr>
          <p:cNvPr id="3075" name="Object 3"/>
          <p:cNvGraphicFramePr>
            <a:graphicFrameLocks noChangeAspect="1"/>
          </p:cNvGraphicFramePr>
          <p:nvPr>
            <p:extLst>
              <p:ext uri="{D42A27DB-BD31-4B8C-83A1-F6EECF244321}">
                <p14:modId xmlns:p14="http://schemas.microsoft.com/office/powerpoint/2010/main" val="2401396803"/>
              </p:ext>
            </p:extLst>
          </p:nvPr>
        </p:nvGraphicFramePr>
        <p:xfrm>
          <a:off x="2044700" y="2714625"/>
          <a:ext cx="8289807" cy="2543175"/>
        </p:xfrm>
        <a:graphic>
          <a:graphicData uri="http://schemas.openxmlformats.org/presentationml/2006/ole">
            <mc:AlternateContent xmlns:mc="http://schemas.openxmlformats.org/markup-compatibility/2006">
              <mc:Choice xmlns:v="urn:schemas-microsoft-com:vml" Requires="v">
                <p:oleObj spid="_x0000_s4534" name="Document" r:id="rId4" imgW="8258040" imgH="2539270" progId="Word.Document.8">
                  <p:embed/>
                </p:oleObj>
              </mc:Choice>
              <mc:Fallback>
                <p:oleObj name="Document" r:id="rId4" imgW="8258040" imgH="2539270" progId="Word.Document.8">
                  <p:embed/>
                  <p:pic>
                    <p:nvPicPr>
                      <p:cNvPr id="0" name=""/>
                      <p:cNvPicPr>
                        <a:picLocks noChangeAspect="1" noChangeArrowheads="1"/>
                      </p:cNvPicPr>
                      <p:nvPr/>
                    </p:nvPicPr>
                    <p:blipFill>
                      <a:blip r:embed="rId5"/>
                      <a:srcRect/>
                      <a:stretch>
                        <a:fillRect/>
                      </a:stretch>
                    </p:blipFill>
                    <p:spPr bwMode="auto">
                      <a:xfrm>
                        <a:off x="2044700" y="2714625"/>
                        <a:ext cx="8289807" cy="2543175"/>
                      </a:xfrm>
                      <a:prstGeom prst="rect">
                        <a:avLst/>
                      </a:prstGeom>
                      <a:noFill/>
                    </p:spPr>
                  </p:pic>
                </p:oleObj>
              </mc:Fallback>
            </mc:AlternateContent>
          </a:graphicData>
        </a:graphic>
      </p:graphicFrame>
      <p:sp>
        <p:nvSpPr>
          <p:cNvPr id="3076" name="Rectangle 4"/>
          <p:cNvSpPr>
            <a:spLocks noChangeArrowheads="1"/>
          </p:cNvSpPr>
          <p:nvPr/>
        </p:nvSpPr>
        <p:spPr bwMode="auto">
          <a:xfrm>
            <a:off x="2057400" y="2133600"/>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en-GB" sz="2000" dirty="0">
              <a:solidFill>
                <a:srgbClr val="000000"/>
              </a:solidFill>
            </a:endParaRPr>
          </a:p>
        </p:txBody>
      </p:sp>
    </p:spTree>
    <p:extLst>
      <p:ext uri="{BB962C8B-B14F-4D97-AF65-F5344CB8AC3E}">
        <p14:creationId xmlns:p14="http://schemas.microsoft.com/office/powerpoint/2010/main" val="317852684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15567764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E79C2-0387-AB42-B700-2AE77B59BE00}"/>
              </a:ext>
            </a:extLst>
          </p:cNvPr>
          <p:cNvSpPr>
            <a:spLocks noGrp="1"/>
          </p:cNvSpPr>
          <p:nvPr>
            <p:ph type="title"/>
          </p:nvPr>
        </p:nvSpPr>
        <p:spPr/>
        <p:txBody>
          <a:bodyPr/>
          <a:lstStyle/>
          <a:p>
            <a:r>
              <a:rPr lang="en-US" dirty="0"/>
              <a:t>SP #1</a:t>
            </a:r>
          </a:p>
        </p:txBody>
      </p:sp>
      <p:sp>
        <p:nvSpPr>
          <p:cNvPr id="3" name="Content Placeholder 2">
            <a:extLst>
              <a:ext uri="{FF2B5EF4-FFF2-40B4-BE49-F238E27FC236}">
                <a16:creationId xmlns:a16="http://schemas.microsoft.com/office/drawing/2014/main" id="{B764A086-971C-C743-AA74-B39A6F311718}"/>
              </a:ext>
            </a:extLst>
          </p:cNvPr>
          <p:cNvSpPr>
            <a:spLocks noGrp="1"/>
          </p:cNvSpPr>
          <p:nvPr>
            <p:ph idx="1"/>
          </p:nvPr>
        </p:nvSpPr>
        <p:spPr/>
        <p:txBody>
          <a:bodyPr/>
          <a:lstStyle/>
          <a:p>
            <a:r>
              <a:rPr lang="en-US" dirty="0"/>
              <a:t>Do you support the direction proposed in doc 11-20/0618r2 related to 160 MHz and 80+80 MHz puncturing?</a:t>
            </a:r>
          </a:p>
          <a:p>
            <a:endParaRPr lang="en-US" dirty="0"/>
          </a:p>
          <a:p>
            <a:r>
              <a:rPr lang="en-US" dirty="0"/>
              <a:t>Y/N/A: 13/11/9</a:t>
            </a:r>
          </a:p>
        </p:txBody>
      </p:sp>
      <p:sp>
        <p:nvSpPr>
          <p:cNvPr id="4" name="Slide Number Placeholder 3">
            <a:extLst>
              <a:ext uri="{FF2B5EF4-FFF2-40B4-BE49-F238E27FC236}">
                <a16:creationId xmlns:a16="http://schemas.microsoft.com/office/drawing/2014/main" id="{427180A2-CF23-CB4A-98FD-E97EC6CF4949}"/>
              </a:ext>
            </a:extLst>
          </p:cNvPr>
          <p:cNvSpPr>
            <a:spLocks noGrp="1"/>
          </p:cNvSpPr>
          <p:nvPr>
            <p:ph type="sldNum" idx="12"/>
          </p:nvPr>
        </p:nvSpPr>
        <p:spPr/>
        <p:txBody>
          <a:bodyPr/>
          <a:lstStyle/>
          <a:p>
            <a:r>
              <a:rPr lang="en-GB"/>
              <a:t>Slide </a:t>
            </a:r>
            <a:fld id="{440F5867-744E-4AA6-B0ED-4C44D2DFBB7B}" type="slidenum">
              <a:rPr lang="en-GB" smtClean="0"/>
              <a:pPr/>
              <a:t>100</a:t>
            </a:fld>
            <a:endParaRPr lang="en-GB" dirty="0"/>
          </a:p>
        </p:txBody>
      </p:sp>
      <p:sp>
        <p:nvSpPr>
          <p:cNvPr id="5" name="Footer Placeholder 4">
            <a:extLst>
              <a:ext uri="{FF2B5EF4-FFF2-40B4-BE49-F238E27FC236}">
                <a16:creationId xmlns:a16="http://schemas.microsoft.com/office/drawing/2014/main" id="{79125064-835E-C141-9914-7F0782D9513A}"/>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C87DCEDA-2B8A-BA45-B2F7-BC5896259E9C}"/>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80436799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2CBC0-AC46-FB4C-8844-C436277FAEDE}"/>
              </a:ext>
            </a:extLst>
          </p:cNvPr>
          <p:cNvSpPr>
            <a:spLocks noGrp="1"/>
          </p:cNvSpPr>
          <p:nvPr>
            <p:ph type="title"/>
          </p:nvPr>
        </p:nvSpPr>
        <p:spPr/>
        <p:txBody>
          <a:bodyPr/>
          <a:lstStyle/>
          <a:p>
            <a:r>
              <a:rPr lang="en-US" dirty="0"/>
              <a:t>SP #2</a:t>
            </a:r>
          </a:p>
        </p:txBody>
      </p:sp>
      <p:sp>
        <p:nvSpPr>
          <p:cNvPr id="3" name="Content Placeholder 2">
            <a:extLst>
              <a:ext uri="{FF2B5EF4-FFF2-40B4-BE49-F238E27FC236}">
                <a16:creationId xmlns:a16="http://schemas.microsoft.com/office/drawing/2014/main" id="{E6032F18-4B3F-3F4A-A7A1-4F9CE68A7AE2}"/>
              </a:ext>
            </a:extLst>
          </p:cNvPr>
          <p:cNvSpPr>
            <a:spLocks noGrp="1"/>
          </p:cNvSpPr>
          <p:nvPr>
            <p:ph idx="1"/>
          </p:nvPr>
        </p:nvSpPr>
        <p:spPr/>
        <p:txBody>
          <a:bodyPr/>
          <a:lstStyle/>
          <a:p>
            <a:r>
              <a:rPr lang="en-US" dirty="0"/>
              <a:t>Do you support the direction proposed in doc 11-20/0497r7 related to 160 MHz and 80+80 MHz puncturing?</a:t>
            </a:r>
          </a:p>
          <a:p>
            <a:endParaRPr lang="en-US" dirty="0"/>
          </a:p>
          <a:p>
            <a:r>
              <a:rPr lang="en-US" dirty="0"/>
              <a:t>Y/N/A: 15/9/9</a:t>
            </a:r>
          </a:p>
          <a:p>
            <a:endParaRPr lang="en-US" dirty="0"/>
          </a:p>
        </p:txBody>
      </p:sp>
      <p:sp>
        <p:nvSpPr>
          <p:cNvPr id="4" name="Slide Number Placeholder 3">
            <a:extLst>
              <a:ext uri="{FF2B5EF4-FFF2-40B4-BE49-F238E27FC236}">
                <a16:creationId xmlns:a16="http://schemas.microsoft.com/office/drawing/2014/main" id="{EA4A060A-18F5-1C49-AAC9-FE4C1F172DDC}"/>
              </a:ext>
            </a:extLst>
          </p:cNvPr>
          <p:cNvSpPr>
            <a:spLocks noGrp="1"/>
          </p:cNvSpPr>
          <p:nvPr>
            <p:ph type="sldNum" idx="12"/>
          </p:nvPr>
        </p:nvSpPr>
        <p:spPr/>
        <p:txBody>
          <a:bodyPr/>
          <a:lstStyle/>
          <a:p>
            <a:r>
              <a:rPr lang="en-GB"/>
              <a:t>Slide </a:t>
            </a:r>
            <a:fld id="{440F5867-744E-4AA6-B0ED-4C44D2DFBB7B}" type="slidenum">
              <a:rPr lang="en-GB" smtClean="0"/>
              <a:pPr/>
              <a:t>101</a:t>
            </a:fld>
            <a:endParaRPr lang="en-GB" dirty="0"/>
          </a:p>
        </p:txBody>
      </p:sp>
      <p:sp>
        <p:nvSpPr>
          <p:cNvPr id="5" name="Footer Placeholder 4">
            <a:extLst>
              <a:ext uri="{FF2B5EF4-FFF2-40B4-BE49-F238E27FC236}">
                <a16:creationId xmlns:a16="http://schemas.microsoft.com/office/drawing/2014/main" id="{3ED07A21-5DB7-D64A-81CD-870E77F2C798}"/>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1D90D55E-74EF-B545-B5DB-69DF1FACF659}"/>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77747045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AD5CD-36BA-034A-9337-6AC1EB2E1F73}"/>
              </a:ext>
            </a:extLst>
          </p:cNvPr>
          <p:cNvSpPr>
            <a:spLocks noGrp="1"/>
          </p:cNvSpPr>
          <p:nvPr>
            <p:ph type="title"/>
          </p:nvPr>
        </p:nvSpPr>
        <p:spPr/>
        <p:txBody>
          <a:bodyPr/>
          <a:lstStyle/>
          <a:p>
            <a:r>
              <a:rPr lang="en-US" dirty="0"/>
              <a:t>SP #3</a:t>
            </a:r>
          </a:p>
        </p:txBody>
      </p:sp>
      <p:sp>
        <p:nvSpPr>
          <p:cNvPr id="3" name="Content Placeholder 2">
            <a:extLst>
              <a:ext uri="{FF2B5EF4-FFF2-40B4-BE49-F238E27FC236}">
                <a16:creationId xmlns:a16="http://schemas.microsoft.com/office/drawing/2014/main" id="{1B389AD0-5709-EA47-826F-A2B97BFFAC5C}"/>
              </a:ext>
            </a:extLst>
          </p:cNvPr>
          <p:cNvSpPr>
            <a:spLocks noGrp="1"/>
          </p:cNvSpPr>
          <p:nvPr>
            <p:ph idx="1"/>
          </p:nvPr>
        </p:nvSpPr>
        <p:spPr/>
        <p:txBody>
          <a:bodyPr/>
          <a:lstStyle/>
          <a:p>
            <a:r>
              <a:rPr lang="en-CA" dirty="0"/>
              <a:t>Do you support for "case 7" allowing no puncturing in P80 and not allowing more than 2 adjacent 20M punctured across 160 </a:t>
            </a:r>
            <a:r>
              <a:rPr lang="en-CA" dirty="0" err="1"/>
              <a:t>MHz.</a:t>
            </a:r>
            <a:r>
              <a:rPr lang="en-CA" dirty="0"/>
              <a:t> Any additional restrictions on S80 puncturing are TBD?</a:t>
            </a:r>
          </a:p>
          <a:p>
            <a:endParaRPr lang="en-CA" dirty="0"/>
          </a:p>
          <a:p>
            <a:r>
              <a:rPr lang="en-CA" dirty="0"/>
              <a:t>Case 7 is the value of bandwidth in HE SIG-A field.</a:t>
            </a:r>
          </a:p>
          <a:p>
            <a:endParaRPr lang="en-CA" dirty="0"/>
          </a:p>
          <a:p>
            <a:r>
              <a:rPr lang="en-CA" dirty="0"/>
              <a:t>Y/N/A: 16/13/8</a:t>
            </a:r>
          </a:p>
        </p:txBody>
      </p:sp>
      <p:sp>
        <p:nvSpPr>
          <p:cNvPr id="4" name="Slide Number Placeholder 3">
            <a:extLst>
              <a:ext uri="{FF2B5EF4-FFF2-40B4-BE49-F238E27FC236}">
                <a16:creationId xmlns:a16="http://schemas.microsoft.com/office/drawing/2014/main" id="{551F7E69-5ECD-0248-9A8C-C12A464F63BF}"/>
              </a:ext>
            </a:extLst>
          </p:cNvPr>
          <p:cNvSpPr>
            <a:spLocks noGrp="1"/>
          </p:cNvSpPr>
          <p:nvPr>
            <p:ph type="sldNum" idx="12"/>
          </p:nvPr>
        </p:nvSpPr>
        <p:spPr/>
        <p:txBody>
          <a:bodyPr/>
          <a:lstStyle/>
          <a:p>
            <a:r>
              <a:rPr lang="en-GB"/>
              <a:t>Slide </a:t>
            </a:r>
            <a:fld id="{440F5867-744E-4AA6-B0ED-4C44D2DFBB7B}" type="slidenum">
              <a:rPr lang="en-GB" smtClean="0"/>
              <a:pPr/>
              <a:t>102</a:t>
            </a:fld>
            <a:endParaRPr lang="en-GB" dirty="0"/>
          </a:p>
        </p:txBody>
      </p:sp>
      <p:sp>
        <p:nvSpPr>
          <p:cNvPr id="5" name="Footer Placeholder 4">
            <a:extLst>
              <a:ext uri="{FF2B5EF4-FFF2-40B4-BE49-F238E27FC236}">
                <a16:creationId xmlns:a16="http://schemas.microsoft.com/office/drawing/2014/main" id="{54497E44-2F6A-DE4F-93AD-073881D259B3}"/>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3C389295-4275-BB4E-A1F6-6251C86EB2AE}"/>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73145896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1FA46-357A-1345-B4C8-30364D5B476C}"/>
              </a:ext>
            </a:extLst>
          </p:cNvPr>
          <p:cNvSpPr>
            <a:spLocks noGrp="1"/>
          </p:cNvSpPr>
          <p:nvPr>
            <p:ph type="title"/>
          </p:nvPr>
        </p:nvSpPr>
        <p:spPr/>
        <p:txBody>
          <a:bodyPr/>
          <a:lstStyle/>
          <a:p>
            <a:r>
              <a:rPr lang="en-US" dirty="0"/>
              <a:t>CR Motion #1049</a:t>
            </a:r>
          </a:p>
        </p:txBody>
      </p:sp>
      <p:sp>
        <p:nvSpPr>
          <p:cNvPr id="3" name="Content Placeholder 2">
            <a:extLst>
              <a:ext uri="{FF2B5EF4-FFF2-40B4-BE49-F238E27FC236}">
                <a16:creationId xmlns:a16="http://schemas.microsoft.com/office/drawing/2014/main" id="{C6B54C33-F92D-0042-818B-BE16C81592DF}"/>
              </a:ext>
            </a:extLst>
          </p:cNvPr>
          <p:cNvSpPr>
            <a:spLocks noGrp="1"/>
          </p:cNvSpPr>
          <p:nvPr>
            <p:ph idx="1"/>
          </p:nvPr>
        </p:nvSpPr>
        <p:spPr/>
        <p:txBody>
          <a:bodyPr/>
          <a:lstStyle/>
          <a:p>
            <a:r>
              <a:rPr lang="en-US" dirty="0"/>
              <a:t>Move to accept resolutions to CIDs 24326 and 24407 in doc 11-20/0717r7</a:t>
            </a:r>
          </a:p>
          <a:p>
            <a:endParaRPr lang="en-US" dirty="0"/>
          </a:p>
          <a:p>
            <a:r>
              <a:rPr lang="en-US" dirty="0"/>
              <a:t>Move: </a:t>
            </a:r>
            <a:r>
              <a:rPr lang="en-US" dirty="0" err="1"/>
              <a:t>Xiaogang</a:t>
            </a:r>
            <a:r>
              <a:rPr lang="en-US" dirty="0"/>
              <a:t> Chen		Second: </a:t>
            </a:r>
            <a:r>
              <a:rPr lang="en-US" dirty="0" err="1"/>
              <a:t>Youhan</a:t>
            </a:r>
            <a:r>
              <a:rPr lang="en-US" dirty="0"/>
              <a:t> Kim</a:t>
            </a:r>
          </a:p>
          <a:p>
            <a:r>
              <a:rPr lang="en-US" dirty="0"/>
              <a:t>Approved with unanimous consent.</a:t>
            </a:r>
          </a:p>
        </p:txBody>
      </p:sp>
      <p:sp>
        <p:nvSpPr>
          <p:cNvPr id="4" name="Slide Number Placeholder 3">
            <a:extLst>
              <a:ext uri="{FF2B5EF4-FFF2-40B4-BE49-F238E27FC236}">
                <a16:creationId xmlns:a16="http://schemas.microsoft.com/office/drawing/2014/main" id="{BF1A8FC7-55A5-5443-AC12-BFCEE8D1555F}"/>
              </a:ext>
            </a:extLst>
          </p:cNvPr>
          <p:cNvSpPr>
            <a:spLocks noGrp="1"/>
          </p:cNvSpPr>
          <p:nvPr>
            <p:ph type="sldNum" idx="12"/>
          </p:nvPr>
        </p:nvSpPr>
        <p:spPr/>
        <p:txBody>
          <a:bodyPr/>
          <a:lstStyle/>
          <a:p>
            <a:r>
              <a:rPr lang="en-GB"/>
              <a:t>Slide </a:t>
            </a:r>
            <a:fld id="{440F5867-744E-4AA6-B0ED-4C44D2DFBB7B}" type="slidenum">
              <a:rPr lang="en-GB" smtClean="0"/>
              <a:pPr/>
              <a:t>103</a:t>
            </a:fld>
            <a:endParaRPr lang="en-GB" dirty="0"/>
          </a:p>
        </p:txBody>
      </p:sp>
      <p:sp>
        <p:nvSpPr>
          <p:cNvPr id="5" name="Footer Placeholder 4">
            <a:extLst>
              <a:ext uri="{FF2B5EF4-FFF2-40B4-BE49-F238E27FC236}">
                <a16:creationId xmlns:a16="http://schemas.microsoft.com/office/drawing/2014/main" id="{5B819011-A737-3943-976A-AA23BA20249E}"/>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705EC779-0277-6B45-9AAF-E61FB0FB545E}"/>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98627441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2</a:t>
            </a:r>
            <a:r>
              <a:rPr lang="en-US" baseline="30000" dirty="0"/>
              <a:t>nd</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CA" sz="1400" dirty="0">
                <a:latin typeface="Calibri" panose="020F0502020204030204" pitchFamily="34" charset="0"/>
                <a:cs typeface="Calibri" panose="020F0502020204030204" pitchFamily="34" charset="0"/>
                <a:hlinkClick r:id="rId3"/>
              </a:rPr>
              <a:t>https://mentor.ieee.org/802.11/dcn/20/11-20-0792-00-00ax-crs-on-miscellaneous-phy-cids.docx</a:t>
            </a:r>
            <a:r>
              <a:rPr lang="en-CA" sz="1400" dirty="0">
                <a:latin typeface="Calibri" panose="020F0502020204030204" pitchFamily="34" charset="0"/>
                <a:cs typeface="Calibri" panose="020F0502020204030204" pitchFamily="34" charset="0"/>
              </a:rPr>
              <a:t> - Bin Tian </a:t>
            </a:r>
          </a:p>
          <a:p>
            <a:pPr>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4"/>
              </a:rPr>
              <a:t>https://mentor.ieee.org/802.11/dcn/20/11-20-0833-00-00ax-cr-smoothing.docx</a:t>
            </a:r>
            <a:r>
              <a:rPr lang="en-US" sz="1400" dirty="0">
                <a:latin typeface="Calibri" panose="020F0502020204030204" pitchFamily="34" charset="0"/>
                <a:cs typeface="Calibri" panose="020F0502020204030204" pitchFamily="34" charset="0"/>
              </a:rPr>
              <a:t> - Ron </a:t>
            </a:r>
            <a:r>
              <a:rPr lang="en-US" sz="1400" dirty="0" err="1">
                <a:latin typeface="Calibri" panose="020F0502020204030204" pitchFamily="34" charset="0"/>
                <a:cs typeface="Calibri" panose="020F0502020204030204" pitchFamily="34" charset="0"/>
              </a:rPr>
              <a:t>Porat</a:t>
            </a:r>
            <a:endParaRPr lang="en-US" sz="14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CA" sz="1400" dirty="0">
                <a:latin typeface="Calibri" panose="020F0502020204030204" pitchFamily="34" charset="0"/>
                <a:cs typeface="Calibri" panose="020F0502020204030204" pitchFamily="34" charset="0"/>
                <a:hlinkClick r:id="rId5"/>
              </a:rPr>
              <a:t>https://mentor.ieee.org/802.11/dcn/20/11-20-0717-07-00ax-cr-misc-phy.docx</a:t>
            </a:r>
            <a:r>
              <a:rPr lang="en-CA" sz="1400" dirty="0">
                <a:latin typeface="Calibri" panose="020F0502020204030204" pitchFamily="34" charset="0"/>
                <a:cs typeface="Calibri" panose="020F0502020204030204" pitchFamily="34" charset="0"/>
              </a:rPr>
              <a:t> - </a:t>
            </a:r>
            <a:r>
              <a:rPr lang="en-CA" sz="1400" dirty="0" err="1">
                <a:latin typeface="Calibri" panose="020F0502020204030204" pitchFamily="34" charset="0"/>
                <a:cs typeface="Calibri" panose="020F0502020204030204" pitchFamily="34" charset="0"/>
              </a:rPr>
              <a:t>Xiaogang</a:t>
            </a:r>
            <a:r>
              <a:rPr lang="en-CA" sz="1400" dirty="0">
                <a:latin typeface="Calibri" panose="020F0502020204030204" pitchFamily="34" charset="0"/>
                <a:cs typeface="Calibri" panose="020F0502020204030204" pitchFamily="34" charset="0"/>
              </a:rPr>
              <a:t> Chen</a:t>
            </a:r>
            <a:endParaRPr lang="en-CA" sz="18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CA" sz="1400" strike="sngStrike" dirty="0">
                <a:latin typeface="Calibri" panose="020F0502020204030204" pitchFamily="34" charset="0"/>
                <a:cs typeface="Calibri" panose="020F0502020204030204" pitchFamily="34" charset="0"/>
                <a:hlinkClick r:id="rId6"/>
              </a:rPr>
              <a:t>https://mentor.ieee.org/802.11/dcn/20/11-20-0822-00-00ax-miscellaneous-6ghz-channelization-cids.docx</a:t>
            </a:r>
            <a:r>
              <a:rPr lang="en-CA" sz="1400" strike="sngStrike" dirty="0">
                <a:latin typeface="Calibri" panose="020F0502020204030204" pitchFamily="34" charset="0"/>
                <a:cs typeface="Calibri" panose="020F0502020204030204" pitchFamily="34" charset="0"/>
              </a:rPr>
              <a:t> - Thomas </a:t>
            </a:r>
            <a:r>
              <a:rPr lang="en-CA" sz="1400" strike="sngStrike" dirty="0" err="1">
                <a:latin typeface="Calibri" panose="020F0502020204030204" pitchFamily="34" charset="0"/>
                <a:cs typeface="Calibri" panose="020F0502020204030204" pitchFamily="34" charset="0"/>
              </a:rPr>
              <a:t>Derham</a:t>
            </a:r>
            <a:endParaRPr lang="en-CA" sz="1400" strike="sngStrike" dirty="0">
              <a:latin typeface="Calibri" panose="020F0502020204030204" pitchFamily="34" charset="0"/>
              <a:cs typeface="Calibri" panose="020F0502020204030204" pitchFamily="34" charset="0"/>
            </a:endParaRPr>
          </a:p>
          <a:p>
            <a:pPr lvl="0">
              <a:spcBef>
                <a:spcPts val="0"/>
              </a:spcBef>
              <a:spcAft>
                <a:spcPts val="0"/>
              </a:spcAft>
              <a:buFont typeface="Arial" panose="020B0604020202020204" pitchFamily="34" charset="0"/>
              <a:buChar char="•"/>
              <a:tabLst>
                <a:tab pos="457200" algn="l"/>
              </a:tabLst>
            </a:pPr>
            <a:r>
              <a:rPr lang="en-US" sz="1800" dirty="0" err="1">
                <a:latin typeface="Calibri" panose="020F0502020204030204" pitchFamily="34" charset="0"/>
                <a:cs typeface="Calibri" panose="020F0502020204030204" pitchFamily="34" charset="0"/>
              </a:rPr>
              <a:t>AoB</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104</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0648562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4</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400" strike="sngStrike" dirty="0">
                <a:latin typeface="Calibri" panose="020F0502020204030204" pitchFamily="34" charset="0"/>
                <a:cs typeface="Calibri" panose="020F0502020204030204" pitchFamily="34" charset="0"/>
                <a:hlinkClick r:id="rId3"/>
              </a:rPr>
              <a:t>https://mentor.ieee.org/802.11/dcn/20/11-20-0833-00-00ax-cr-smoothing.docx</a:t>
            </a:r>
            <a:r>
              <a:rPr lang="en-US" sz="1400" strike="sngStrike" dirty="0">
                <a:latin typeface="Calibri" panose="020F0502020204030204" pitchFamily="34" charset="0"/>
                <a:cs typeface="Calibri" panose="020F0502020204030204" pitchFamily="34" charset="0"/>
              </a:rPr>
              <a:t> - Ron </a:t>
            </a:r>
            <a:r>
              <a:rPr lang="en-US" sz="1400" strike="sngStrike" dirty="0" err="1">
                <a:latin typeface="Calibri" panose="020F0502020204030204" pitchFamily="34" charset="0"/>
                <a:cs typeface="Calibri" panose="020F0502020204030204" pitchFamily="34" charset="0"/>
              </a:rPr>
              <a:t>Porat</a:t>
            </a:r>
            <a:endParaRPr lang="en-US" sz="1400" strike="sngStrike"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4"/>
              </a:rPr>
              <a:t>https://mentor.ieee.org/802.11/dcn/20/11-20-0851-00-00ax-comment-resolution-related-to-qtp.docx</a:t>
            </a:r>
            <a:r>
              <a:rPr lang="en-US" sz="1400" dirty="0">
                <a:latin typeface="Calibri" panose="020F0502020204030204" pitchFamily="34" charset="0"/>
                <a:cs typeface="Calibri" panose="020F0502020204030204" pitchFamily="34" charset="0"/>
              </a:rPr>
              <a:t> -  </a:t>
            </a:r>
            <a:r>
              <a:rPr lang="en-US" sz="1400" dirty="0" err="1">
                <a:latin typeface="Calibri" panose="020F0502020204030204" pitchFamily="34" charset="0"/>
                <a:cs typeface="Calibri" panose="020F0502020204030204" pitchFamily="34" charset="0"/>
              </a:rPr>
              <a:t>Kaiying</a:t>
            </a:r>
            <a:r>
              <a:rPr lang="en-US" sz="1400" dirty="0">
                <a:latin typeface="Calibri" panose="020F0502020204030204" pitchFamily="34" charset="0"/>
                <a:cs typeface="Calibri" panose="020F0502020204030204" pitchFamily="34" charset="0"/>
              </a:rPr>
              <a:t> Lu</a:t>
            </a:r>
          </a:p>
          <a:p>
            <a:pPr>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5"/>
              </a:rPr>
              <a:t>https://mentor.ieee.org/802.11/dcn/20/11-20-0852-01-00ax-cr-for-bss-color-related-cids.docx</a:t>
            </a:r>
            <a:r>
              <a:rPr lang="en-US" sz="1400" dirty="0">
                <a:latin typeface="Calibri" panose="020F0502020204030204" pitchFamily="34" charset="0"/>
                <a:cs typeface="Calibri" panose="020F0502020204030204" pitchFamily="34" charset="0"/>
              </a:rPr>
              <a:t> - </a:t>
            </a:r>
            <a:r>
              <a:rPr lang="en-US" sz="1400" dirty="0" err="1">
                <a:latin typeface="Calibri" panose="020F0502020204030204" pitchFamily="34" charset="0"/>
                <a:cs typeface="Calibri" panose="020F0502020204030204" pitchFamily="34" charset="0"/>
              </a:rPr>
              <a:t>Xiaofei</a:t>
            </a:r>
            <a:r>
              <a:rPr lang="en-US" sz="1400" dirty="0">
                <a:latin typeface="Calibri" panose="020F0502020204030204" pitchFamily="34" charset="0"/>
                <a:cs typeface="Calibri" panose="020F0502020204030204" pitchFamily="34" charset="0"/>
              </a:rPr>
              <a:t> Wang</a:t>
            </a:r>
          </a:p>
          <a:p>
            <a:pPr>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6"/>
              </a:rPr>
              <a:t>https://mentor.ieee.org/802.11/dcn/20/11-20-0862-00-00ax-sa1-phy-cr.docx</a:t>
            </a:r>
            <a:r>
              <a:rPr lang="en-US" sz="1400" dirty="0">
                <a:latin typeface="Calibri" panose="020F0502020204030204" pitchFamily="34" charset="0"/>
                <a:cs typeface="Calibri" panose="020F0502020204030204" pitchFamily="34" charset="0"/>
              </a:rPr>
              <a:t> - Youhan Kim</a:t>
            </a:r>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105</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16028188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9</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https://mentor.ieee.org/802.11/dcn/18/11-18-0806-01-00ax-phy-miscellaneous-cids.docx</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Bin Tian</a:t>
            </a:r>
          </a:p>
          <a:p>
            <a:pPr lvl="1">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4"/>
              </a:rPr>
              <a:t>https://mentor.ieee.org/802.11/dcn/20/11-20-0851-02-00ax-comment-resolution-related-to-qtp.docx – Kaiying Lu</a:t>
            </a:r>
          </a:p>
          <a:p>
            <a:pPr lvl="1">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5"/>
              </a:rPr>
              <a:t>https://mentor.ieee.org/802.11/dcn/20/11-20-0852-03-00ax-cr-for-bss-color-related-cids.docx-</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Xiaofei</a:t>
            </a:r>
            <a:r>
              <a:rPr lang="en-US" sz="1400" dirty="0">
                <a:latin typeface="Calibri" panose="020F0502020204030204" pitchFamily="34" charset="0"/>
                <a:cs typeface="Calibri" panose="020F0502020204030204" pitchFamily="34" charset="0"/>
              </a:rPr>
              <a:t> Wang</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4"/>
              </a:rPr>
              <a:t>https://mentor.ieee.org/802.11/dcn/20/11-20-0833-00-00ax-cr-smoothing.docx</a:t>
            </a:r>
            <a:r>
              <a:rPr lang="en-US" sz="1800" dirty="0">
                <a:latin typeface="Calibri" panose="020F0502020204030204" pitchFamily="34" charset="0"/>
                <a:cs typeface="Calibri" panose="020F0502020204030204" pitchFamily="34" charset="0"/>
              </a:rPr>
              <a:t> - Ron </a:t>
            </a:r>
            <a:r>
              <a:rPr lang="en-US" sz="1800" dirty="0" err="1">
                <a:latin typeface="Calibri" panose="020F0502020204030204" pitchFamily="34" charset="0"/>
                <a:cs typeface="Calibri" panose="020F0502020204030204" pitchFamily="34" charset="0"/>
              </a:rPr>
              <a:t>Porat</a:t>
            </a:r>
            <a:endParaRPr lang="en-US" sz="18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6"/>
              </a:rPr>
              <a:t>https://mentor.ieee.org/802.11/dcn/20/11-20-0857-00-00ax-sa-ballot-cr-for-ftm-related.docx</a:t>
            </a:r>
            <a:r>
              <a:rPr lang="en-US" sz="1800" dirty="0">
                <a:latin typeface="Calibri" panose="020F0502020204030204" pitchFamily="34" charset="0"/>
                <a:cs typeface="Calibri" panose="020F0502020204030204" pitchFamily="34" charset="0"/>
              </a:rPr>
              <a:t> - Jonathan </a:t>
            </a:r>
            <a:r>
              <a:rPr lang="en-US" sz="1800" dirty="0" err="1">
                <a:latin typeface="Calibri" panose="020F0502020204030204" pitchFamily="34" charset="0"/>
                <a:cs typeface="Calibri" panose="020F0502020204030204" pitchFamily="34" charset="0"/>
              </a:rPr>
              <a:t>Segev</a:t>
            </a:r>
            <a:endParaRPr lang="en-US" sz="18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7"/>
              </a:rPr>
              <a:t>https://mentor.ieee.org/802.11/dcn/20/11-20-0874-00-00ax-some-phy-cids-for-d6-0.docx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Jianhan</a:t>
            </a:r>
            <a:r>
              <a:rPr lang="en-US" sz="1800" dirty="0">
                <a:latin typeface="Calibri" panose="020F0502020204030204" pitchFamily="34" charset="0"/>
                <a:cs typeface="Calibri" panose="020F0502020204030204" pitchFamily="34" charset="0"/>
              </a:rPr>
              <a:t> Liu</a:t>
            </a: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106</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10370511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107</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2887810846"/>
              </p:ext>
            </p:extLst>
          </p:nvPr>
        </p:nvGraphicFramePr>
        <p:xfrm>
          <a:off x="1752600" y="2895600"/>
          <a:ext cx="9093202" cy="111252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11-20/0792</a:t>
                      </a:r>
                    </a:p>
                  </a:txBody>
                  <a:tcPr/>
                </a:tc>
                <a:tc>
                  <a:txBody>
                    <a:bodyPr/>
                    <a:lstStyle/>
                    <a:p>
                      <a:pPr lvl="0"/>
                      <a:r>
                        <a:rPr lang="en-GB" sz="1800" kern="1200" dirty="0">
                          <a:solidFill>
                            <a:schemeClr val="dk1"/>
                          </a:solidFill>
                          <a:effectLst/>
                          <a:latin typeface="+mn-lt"/>
                          <a:ea typeface="+mn-ea"/>
                          <a:cs typeface="+mn-cs"/>
                        </a:rPr>
                        <a:t>24046, 24502, 24560, 24561</a:t>
                      </a:r>
                      <a:endParaRPr lang="en-US" sz="1800" kern="1200" dirty="0">
                        <a:solidFill>
                          <a:schemeClr val="dk1"/>
                        </a:solidFill>
                        <a:effectLst/>
                        <a:latin typeface="+mn-lt"/>
                        <a:ea typeface="+mn-ea"/>
                        <a:cs typeface="+mn-cs"/>
                      </a:endParaRPr>
                    </a:p>
                  </a:txBody>
                  <a:tcPr/>
                </a:tc>
                <a:extLst>
                  <a:ext uri="{0D108BD9-81ED-4DB2-BD59-A6C34878D82A}">
                    <a16:rowId xmlns:a16="http://schemas.microsoft.com/office/drawing/2014/main" val="3721419176"/>
                  </a:ext>
                </a:extLst>
              </a:tr>
              <a:tr h="370840">
                <a:tc>
                  <a:txBody>
                    <a:bodyPr/>
                    <a:lstStyle/>
                    <a:p>
                      <a:r>
                        <a:rPr lang="en-US" dirty="0"/>
                        <a:t>11-20/0851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24016, 24158, 24159, 24160</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878172318"/>
                  </a:ext>
                </a:extLst>
              </a:tr>
            </a:tbl>
          </a:graphicData>
        </a:graphic>
      </p:graphicFrame>
    </p:spTree>
    <p:extLst>
      <p:ext uri="{BB962C8B-B14F-4D97-AF65-F5344CB8AC3E}">
        <p14:creationId xmlns:p14="http://schemas.microsoft.com/office/powerpoint/2010/main" val="169525534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7CEB8-68E0-5146-AE9C-98CBDEAFDAFC}"/>
              </a:ext>
            </a:extLst>
          </p:cNvPr>
          <p:cNvSpPr>
            <a:spLocks noGrp="1"/>
          </p:cNvSpPr>
          <p:nvPr>
            <p:ph type="title"/>
          </p:nvPr>
        </p:nvSpPr>
        <p:spPr/>
        <p:txBody>
          <a:bodyPr/>
          <a:lstStyle/>
          <a:p>
            <a:r>
              <a:rPr lang="en-US" dirty="0"/>
              <a:t>CR Motion # 1050</a:t>
            </a:r>
          </a:p>
        </p:txBody>
      </p:sp>
      <p:sp>
        <p:nvSpPr>
          <p:cNvPr id="6" name="Content Placeholder 5">
            <a:extLst>
              <a:ext uri="{FF2B5EF4-FFF2-40B4-BE49-F238E27FC236}">
                <a16:creationId xmlns:a16="http://schemas.microsoft.com/office/drawing/2014/main" id="{C7A5E1DD-E4E7-1F48-8836-3DB05FC566B0}"/>
              </a:ext>
            </a:extLst>
          </p:cNvPr>
          <p:cNvSpPr>
            <a:spLocks noGrp="1"/>
          </p:cNvSpPr>
          <p:nvPr>
            <p:ph idx="1"/>
          </p:nvPr>
        </p:nvSpPr>
        <p:spPr/>
        <p:txBody>
          <a:bodyPr/>
          <a:lstStyle/>
          <a:p>
            <a:r>
              <a:rPr lang="en-US" dirty="0"/>
              <a:t>Move to accept resolutions to CIDs </a:t>
            </a:r>
            <a:r>
              <a:rPr lang="en-GB" kern="1200" dirty="0">
                <a:solidFill>
                  <a:schemeClr val="dk1"/>
                </a:solidFill>
              </a:rPr>
              <a:t>24046, 24502, 24560, 24561</a:t>
            </a:r>
            <a:r>
              <a:rPr lang="en-US" kern="1200" dirty="0">
                <a:solidFill>
                  <a:schemeClr val="dk1"/>
                </a:solidFill>
              </a:rPr>
              <a:t> in doc 11-20/0792r1</a:t>
            </a:r>
          </a:p>
          <a:p>
            <a:endParaRPr lang="en-US" kern="1200" dirty="0">
              <a:solidFill>
                <a:schemeClr val="dk1"/>
              </a:solidFill>
            </a:endParaRPr>
          </a:p>
          <a:p>
            <a:r>
              <a:rPr lang="en-US" kern="1200" dirty="0">
                <a:solidFill>
                  <a:schemeClr val="dk1"/>
                </a:solidFill>
              </a:rPr>
              <a:t>Move: Bin Tian		Second: </a:t>
            </a:r>
            <a:r>
              <a:rPr lang="en-US" kern="1200" dirty="0" err="1">
                <a:solidFill>
                  <a:schemeClr val="dk1"/>
                </a:solidFill>
              </a:rPr>
              <a:t>Youhan</a:t>
            </a:r>
            <a:r>
              <a:rPr lang="en-US" kern="1200" dirty="0">
                <a:solidFill>
                  <a:schemeClr val="dk1"/>
                </a:solidFill>
              </a:rPr>
              <a:t> Kim</a:t>
            </a:r>
          </a:p>
          <a:p>
            <a:r>
              <a:rPr lang="en-US" kern="1200" dirty="0">
                <a:solidFill>
                  <a:schemeClr val="dk1"/>
                </a:solidFill>
              </a:rPr>
              <a:t>Approved with unanimous consent.</a:t>
            </a:r>
          </a:p>
        </p:txBody>
      </p:sp>
      <p:sp>
        <p:nvSpPr>
          <p:cNvPr id="5" name="Slide Number Placeholder 4">
            <a:extLst>
              <a:ext uri="{FF2B5EF4-FFF2-40B4-BE49-F238E27FC236}">
                <a16:creationId xmlns:a16="http://schemas.microsoft.com/office/drawing/2014/main" id="{24E7B7D5-9EA4-8B49-84A2-192F4FA85474}"/>
              </a:ext>
            </a:extLst>
          </p:cNvPr>
          <p:cNvSpPr>
            <a:spLocks noGrp="1"/>
          </p:cNvSpPr>
          <p:nvPr>
            <p:ph type="sldNum" idx="12"/>
          </p:nvPr>
        </p:nvSpPr>
        <p:spPr/>
        <p:txBody>
          <a:bodyPr/>
          <a:lstStyle/>
          <a:p>
            <a:r>
              <a:rPr lang="en-GB"/>
              <a:t>Slide </a:t>
            </a:r>
            <a:fld id="{06B781AF-4CCF-49B0-A572-DE54FBE5D942}" type="slidenum">
              <a:rPr lang="en-GB" smtClean="0"/>
              <a:pPr/>
              <a:t>108</a:t>
            </a:fld>
            <a:endParaRPr lang="en-GB"/>
          </a:p>
        </p:txBody>
      </p:sp>
      <p:sp>
        <p:nvSpPr>
          <p:cNvPr id="4" name="Footer Placeholder 3">
            <a:extLst>
              <a:ext uri="{FF2B5EF4-FFF2-40B4-BE49-F238E27FC236}">
                <a16:creationId xmlns:a16="http://schemas.microsoft.com/office/drawing/2014/main" id="{002F71FA-E442-4C4C-8948-B3467A3D0314}"/>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DFC8DC70-3837-3449-A057-522884D3898F}"/>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04589939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77C41-4EC4-1348-8787-4B2EFE16AC46}"/>
              </a:ext>
            </a:extLst>
          </p:cNvPr>
          <p:cNvSpPr>
            <a:spLocks noGrp="1"/>
          </p:cNvSpPr>
          <p:nvPr>
            <p:ph type="title"/>
          </p:nvPr>
        </p:nvSpPr>
        <p:spPr/>
        <p:txBody>
          <a:bodyPr/>
          <a:lstStyle/>
          <a:p>
            <a:r>
              <a:rPr lang="en-US" dirty="0"/>
              <a:t>CR Motion #1051</a:t>
            </a:r>
          </a:p>
        </p:txBody>
      </p:sp>
      <p:sp>
        <p:nvSpPr>
          <p:cNvPr id="3" name="Content Placeholder 2">
            <a:extLst>
              <a:ext uri="{FF2B5EF4-FFF2-40B4-BE49-F238E27FC236}">
                <a16:creationId xmlns:a16="http://schemas.microsoft.com/office/drawing/2014/main" id="{71E9F513-AF97-0647-862A-6EF8AF328540}"/>
              </a:ext>
            </a:extLst>
          </p:cNvPr>
          <p:cNvSpPr>
            <a:spLocks noGrp="1"/>
          </p:cNvSpPr>
          <p:nvPr>
            <p:ph idx="1"/>
          </p:nvPr>
        </p:nvSpPr>
        <p:spPr/>
        <p:txBody>
          <a:bodyPr/>
          <a:lstStyle/>
          <a:p>
            <a:r>
              <a:rPr lang="en-US" dirty="0"/>
              <a:t>Move to accept resolutions to CIDs </a:t>
            </a:r>
            <a:r>
              <a:rPr lang="en-GB" kern="1200" dirty="0">
                <a:solidFill>
                  <a:schemeClr val="dk1"/>
                </a:solidFill>
              </a:rPr>
              <a:t>24016, 24158, 24159, 24160</a:t>
            </a:r>
            <a:r>
              <a:rPr lang="en-US" kern="1200" dirty="0">
                <a:solidFill>
                  <a:schemeClr val="dk1"/>
                </a:solidFill>
              </a:rPr>
              <a:t> in doc 11-20/0851r3</a:t>
            </a:r>
          </a:p>
          <a:p>
            <a:endParaRPr lang="en-US" kern="1200" dirty="0">
              <a:solidFill>
                <a:schemeClr val="dk1"/>
              </a:solidFill>
            </a:endParaRPr>
          </a:p>
          <a:p>
            <a:r>
              <a:rPr lang="en-US" kern="1200" dirty="0">
                <a:solidFill>
                  <a:schemeClr val="dk1"/>
                </a:solidFill>
              </a:rPr>
              <a:t>Move: </a:t>
            </a:r>
            <a:r>
              <a:rPr lang="en-US" kern="1200" dirty="0" err="1">
                <a:solidFill>
                  <a:schemeClr val="dk1"/>
                </a:solidFill>
              </a:rPr>
              <a:t>Kaiying</a:t>
            </a:r>
            <a:r>
              <a:rPr lang="en-US" kern="1200" dirty="0">
                <a:solidFill>
                  <a:schemeClr val="dk1"/>
                </a:solidFill>
              </a:rPr>
              <a:t> Lu			Second: Jarkko </a:t>
            </a:r>
            <a:r>
              <a:rPr lang="en-US" kern="1200" dirty="0" err="1">
                <a:solidFill>
                  <a:schemeClr val="dk1"/>
                </a:solidFill>
              </a:rPr>
              <a:t>Kneckt</a:t>
            </a:r>
            <a:endParaRPr lang="en-US" kern="1200" dirty="0">
              <a:solidFill>
                <a:schemeClr val="dk1"/>
              </a:solidFill>
            </a:endParaRPr>
          </a:p>
          <a:p>
            <a:r>
              <a:rPr lang="en-US" kern="1200" dirty="0">
                <a:solidFill>
                  <a:schemeClr val="dk1"/>
                </a:solidFill>
              </a:rPr>
              <a:t>Approved with unanimous consent.</a:t>
            </a:r>
            <a:endParaRPr lang="en-CA" kern="1200" dirty="0">
              <a:solidFill>
                <a:schemeClr val="dk1"/>
              </a:solidFill>
            </a:endParaRPr>
          </a:p>
        </p:txBody>
      </p:sp>
      <p:sp>
        <p:nvSpPr>
          <p:cNvPr id="4" name="Slide Number Placeholder 3">
            <a:extLst>
              <a:ext uri="{FF2B5EF4-FFF2-40B4-BE49-F238E27FC236}">
                <a16:creationId xmlns:a16="http://schemas.microsoft.com/office/drawing/2014/main" id="{C0D625AB-C808-AB43-ABA7-B1A752D1AAA9}"/>
              </a:ext>
            </a:extLst>
          </p:cNvPr>
          <p:cNvSpPr>
            <a:spLocks noGrp="1"/>
          </p:cNvSpPr>
          <p:nvPr>
            <p:ph type="sldNum" idx="12"/>
          </p:nvPr>
        </p:nvSpPr>
        <p:spPr/>
        <p:txBody>
          <a:bodyPr/>
          <a:lstStyle/>
          <a:p>
            <a:r>
              <a:rPr lang="en-GB"/>
              <a:t>Slide </a:t>
            </a:r>
            <a:fld id="{440F5867-744E-4AA6-B0ED-4C44D2DFBB7B}" type="slidenum">
              <a:rPr lang="en-GB" smtClean="0"/>
              <a:pPr/>
              <a:t>109</a:t>
            </a:fld>
            <a:endParaRPr lang="en-GB" dirty="0"/>
          </a:p>
        </p:txBody>
      </p:sp>
      <p:sp>
        <p:nvSpPr>
          <p:cNvPr id="5" name="Footer Placeholder 4">
            <a:extLst>
              <a:ext uri="{FF2B5EF4-FFF2-40B4-BE49-F238E27FC236}">
                <a16:creationId xmlns:a16="http://schemas.microsoft.com/office/drawing/2014/main" id="{11CD2E1C-5D1E-5A44-8036-9AA64E28AE7A}"/>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8FBD2F2D-A2DE-424B-898C-891F4F8C7C1C}"/>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676361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80428703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8C743-4773-7049-95A3-2494CCA28994}"/>
              </a:ext>
            </a:extLst>
          </p:cNvPr>
          <p:cNvSpPr>
            <a:spLocks noGrp="1"/>
          </p:cNvSpPr>
          <p:nvPr>
            <p:ph type="title"/>
          </p:nvPr>
        </p:nvSpPr>
        <p:spPr/>
        <p:txBody>
          <a:bodyPr/>
          <a:lstStyle/>
          <a:p>
            <a:r>
              <a:rPr lang="en-US" dirty="0"/>
              <a:t>CR Motion #1052</a:t>
            </a:r>
          </a:p>
        </p:txBody>
      </p:sp>
      <p:sp>
        <p:nvSpPr>
          <p:cNvPr id="3" name="Content Placeholder 2">
            <a:extLst>
              <a:ext uri="{FF2B5EF4-FFF2-40B4-BE49-F238E27FC236}">
                <a16:creationId xmlns:a16="http://schemas.microsoft.com/office/drawing/2014/main" id="{11689397-73BA-E245-8E88-7AE8AE772F80}"/>
              </a:ext>
            </a:extLst>
          </p:cNvPr>
          <p:cNvSpPr>
            <a:spLocks noGrp="1"/>
          </p:cNvSpPr>
          <p:nvPr>
            <p:ph idx="1"/>
          </p:nvPr>
        </p:nvSpPr>
        <p:spPr/>
        <p:txBody>
          <a:bodyPr/>
          <a:lstStyle/>
          <a:p>
            <a:r>
              <a:rPr lang="en-US" dirty="0"/>
              <a:t>Move to accept resolutions to CIDs </a:t>
            </a:r>
            <a:r>
              <a:rPr lang="en-GB" dirty="0"/>
              <a:t>24375 and 24376</a:t>
            </a:r>
            <a:r>
              <a:rPr lang="en-CA" dirty="0"/>
              <a:t> in doc 11-20/0852r5</a:t>
            </a:r>
          </a:p>
          <a:p>
            <a:endParaRPr lang="en-CA" dirty="0"/>
          </a:p>
          <a:p>
            <a:r>
              <a:rPr lang="en-CA" dirty="0"/>
              <a:t>Move: </a:t>
            </a:r>
            <a:r>
              <a:rPr lang="en-CA" dirty="0" err="1"/>
              <a:t>Xiaofei</a:t>
            </a:r>
            <a:r>
              <a:rPr lang="en-CA" dirty="0"/>
              <a:t> Wang			Second: Rui Yang</a:t>
            </a:r>
          </a:p>
          <a:p>
            <a:r>
              <a:rPr lang="en-CA" dirty="0"/>
              <a:t>Approved with unanimous consent</a:t>
            </a:r>
            <a:endParaRPr lang="en-US" dirty="0"/>
          </a:p>
        </p:txBody>
      </p:sp>
      <p:sp>
        <p:nvSpPr>
          <p:cNvPr id="4" name="Slide Number Placeholder 3">
            <a:extLst>
              <a:ext uri="{FF2B5EF4-FFF2-40B4-BE49-F238E27FC236}">
                <a16:creationId xmlns:a16="http://schemas.microsoft.com/office/drawing/2014/main" id="{6EA4E64C-6146-764A-B8E6-E908F7F7EB66}"/>
              </a:ext>
            </a:extLst>
          </p:cNvPr>
          <p:cNvSpPr>
            <a:spLocks noGrp="1"/>
          </p:cNvSpPr>
          <p:nvPr>
            <p:ph type="sldNum" idx="12"/>
          </p:nvPr>
        </p:nvSpPr>
        <p:spPr/>
        <p:txBody>
          <a:bodyPr/>
          <a:lstStyle/>
          <a:p>
            <a:r>
              <a:rPr lang="en-GB"/>
              <a:t>Slide </a:t>
            </a:r>
            <a:fld id="{440F5867-744E-4AA6-B0ED-4C44D2DFBB7B}" type="slidenum">
              <a:rPr lang="en-GB" smtClean="0"/>
              <a:pPr/>
              <a:t>110</a:t>
            </a:fld>
            <a:endParaRPr lang="en-GB" dirty="0"/>
          </a:p>
        </p:txBody>
      </p:sp>
      <p:sp>
        <p:nvSpPr>
          <p:cNvPr id="5" name="Footer Placeholder 4">
            <a:extLst>
              <a:ext uri="{FF2B5EF4-FFF2-40B4-BE49-F238E27FC236}">
                <a16:creationId xmlns:a16="http://schemas.microsoft.com/office/drawing/2014/main" id="{171A6839-7FB8-844E-9877-5BF20AD3D697}"/>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3149BBB0-210B-3648-A177-161216171D06}"/>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10648760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11</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p>
          <a:p>
            <a:pPr lvl="0">
              <a:buFont typeface="Arial" panose="020B0604020202020204" pitchFamily="34" charset="0"/>
              <a:buChar char="•"/>
            </a:pPr>
            <a:r>
              <a:rPr lang="en-US" sz="1800" dirty="0">
                <a:hlinkClick r:id="rId3"/>
              </a:rPr>
              <a:t>https://mentor.ieee.org/802.11/dcn/20/11-20-0884-00-00ax-resolution-for-cids-related-to-uora.docx</a:t>
            </a:r>
            <a:r>
              <a:rPr lang="en-US" sz="1800" dirty="0"/>
              <a:t> - </a:t>
            </a:r>
            <a:r>
              <a:rPr lang="en-CA" sz="1800" b="0" dirty="0" err="1">
                <a:latin typeface="Calibri" panose="020F0502020204030204" pitchFamily="34" charset="0"/>
                <a:cs typeface="Calibri" panose="020F0502020204030204" pitchFamily="34" charset="0"/>
              </a:rPr>
              <a:t>Chittabrata</a:t>
            </a:r>
            <a:r>
              <a:rPr lang="en-CA" sz="1800" b="0" dirty="0">
                <a:latin typeface="Calibri" panose="020F0502020204030204" pitchFamily="34" charset="0"/>
                <a:cs typeface="Calibri" panose="020F0502020204030204" pitchFamily="34" charset="0"/>
              </a:rPr>
              <a:t> Ghosh </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111</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18217778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112</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4153204092"/>
              </p:ext>
            </p:extLst>
          </p:nvPr>
        </p:nvGraphicFramePr>
        <p:xfrm>
          <a:off x="1752600" y="2895600"/>
          <a:ext cx="9093202" cy="74168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11-20/0862</a:t>
                      </a:r>
                    </a:p>
                  </a:txBody>
                  <a:tcPr/>
                </a:tc>
                <a:tc>
                  <a:txBody>
                    <a:bodyPr/>
                    <a:lstStyle/>
                    <a:p>
                      <a:r>
                        <a:rPr lang="en-GB" sz="1800" kern="1200" dirty="0">
                          <a:solidFill>
                            <a:schemeClr val="dk1"/>
                          </a:solidFill>
                          <a:effectLst/>
                          <a:latin typeface="+mn-lt"/>
                          <a:ea typeface="+mn-ea"/>
                          <a:cs typeface="+mn-cs"/>
                        </a:rPr>
                        <a:t>24447, 24544, 24448, 24476, 24188, 24190, 24263, 24264, 24279, 24519</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3721419176"/>
                  </a:ext>
                </a:extLst>
              </a:tr>
            </a:tbl>
          </a:graphicData>
        </a:graphic>
      </p:graphicFrame>
    </p:spTree>
    <p:extLst>
      <p:ext uri="{BB962C8B-B14F-4D97-AF65-F5344CB8AC3E}">
        <p14:creationId xmlns:p14="http://schemas.microsoft.com/office/powerpoint/2010/main" val="279449225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27B04-1EFE-D64F-A945-6A587DD73A06}"/>
              </a:ext>
            </a:extLst>
          </p:cNvPr>
          <p:cNvSpPr>
            <a:spLocks noGrp="1"/>
          </p:cNvSpPr>
          <p:nvPr>
            <p:ph type="title"/>
          </p:nvPr>
        </p:nvSpPr>
        <p:spPr/>
        <p:txBody>
          <a:bodyPr/>
          <a:lstStyle/>
          <a:p>
            <a:r>
              <a:rPr lang="en-US" dirty="0"/>
              <a:t>CR Motion #1053</a:t>
            </a:r>
          </a:p>
        </p:txBody>
      </p:sp>
      <p:sp>
        <p:nvSpPr>
          <p:cNvPr id="6" name="Content Placeholder 5">
            <a:extLst>
              <a:ext uri="{FF2B5EF4-FFF2-40B4-BE49-F238E27FC236}">
                <a16:creationId xmlns:a16="http://schemas.microsoft.com/office/drawing/2014/main" id="{8EAB0FF8-00A1-1844-95D4-BC94981C04BC}"/>
              </a:ext>
            </a:extLst>
          </p:cNvPr>
          <p:cNvSpPr>
            <a:spLocks noGrp="1"/>
          </p:cNvSpPr>
          <p:nvPr>
            <p:ph idx="1"/>
          </p:nvPr>
        </p:nvSpPr>
        <p:spPr/>
        <p:txBody>
          <a:bodyPr/>
          <a:lstStyle/>
          <a:p>
            <a:pPr>
              <a:buFont typeface="Arial" panose="020B0604020202020204" pitchFamily="34" charset="0"/>
              <a:buChar char="•"/>
            </a:pPr>
            <a:r>
              <a:rPr lang="en-US" dirty="0"/>
              <a:t>Move to accept resolutions to CIDs </a:t>
            </a:r>
            <a:r>
              <a:rPr lang="en-GB" kern="1200" dirty="0">
                <a:solidFill>
                  <a:schemeClr val="dk1"/>
                </a:solidFill>
              </a:rPr>
              <a:t>24447, 24544, 24448, 24476, 24188, 24190, 24263, 24264, 24519</a:t>
            </a:r>
            <a:r>
              <a:rPr lang="en-US" kern="1200" dirty="0">
                <a:solidFill>
                  <a:schemeClr val="dk1"/>
                </a:solidFill>
              </a:rPr>
              <a:t> in doc 11-20/0862r3</a:t>
            </a:r>
          </a:p>
          <a:p>
            <a:pPr>
              <a:buFont typeface="Arial" panose="020B0604020202020204" pitchFamily="34" charset="0"/>
              <a:buChar char="•"/>
            </a:pPr>
            <a:endParaRPr lang="en-US" kern="1200" dirty="0">
              <a:solidFill>
                <a:schemeClr val="dk1"/>
              </a:solidFill>
            </a:endParaRPr>
          </a:p>
          <a:p>
            <a:pPr>
              <a:buFont typeface="Arial" panose="020B0604020202020204" pitchFamily="34" charset="0"/>
              <a:buChar char="•"/>
            </a:pPr>
            <a:r>
              <a:rPr lang="en-US" kern="1200" dirty="0">
                <a:solidFill>
                  <a:schemeClr val="dk1"/>
                </a:solidFill>
              </a:rPr>
              <a:t>Move:		</a:t>
            </a:r>
            <a:r>
              <a:rPr lang="en-US" kern="1200" dirty="0" err="1">
                <a:solidFill>
                  <a:schemeClr val="dk1"/>
                </a:solidFill>
              </a:rPr>
              <a:t>Youhan</a:t>
            </a:r>
            <a:r>
              <a:rPr lang="en-US" kern="1200" dirty="0">
                <a:solidFill>
                  <a:schemeClr val="dk1"/>
                </a:solidFill>
              </a:rPr>
              <a:t> Kim		Second: Abhishek Patil</a:t>
            </a:r>
          </a:p>
          <a:p>
            <a:pPr>
              <a:buFont typeface="Arial" panose="020B0604020202020204" pitchFamily="34" charset="0"/>
              <a:buChar char="•"/>
            </a:pPr>
            <a:endParaRPr lang="en-US" kern="1200" dirty="0">
              <a:solidFill>
                <a:schemeClr val="dk1"/>
              </a:solidFill>
            </a:endParaRPr>
          </a:p>
          <a:p>
            <a:pPr>
              <a:buFont typeface="Arial" panose="020B0604020202020204" pitchFamily="34" charset="0"/>
              <a:buChar char="•"/>
            </a:pPr>
            <a:r>
              <a:rPr lang="en-US" kern="1200" dirty="0">
                <a:solidFill>
                  <a:schemeClr val="dk1"/>
                </a:solidFill>
              </a:rPr>
              <a:t>Approved with unanimous consent</a:t>
            </a:r>
            <a:endParaRPr lang="en-CA" kern="1200" dirty="0">
              <a:solidFill>
                <a:schemeClr val="dk1"/>
              </a:solidFill>
            </a:endParaRPr>
          </a:p>
        </p:txBody>
      </p:sp>
      <p:sp>
        <p:nvSpPr>
          <p:cNvPr id="5" name="Slide Number Placeholder 4">
            <a:extLst>
              <a:ext uri="{FF2B5EF4-FFF2-40B4-BE49-F238E27FC236}">
                <a16:creationId xmlns:a16="http://schemas.microsoft.com/office/drawing/2014/main" id="{FC411914-56F8-D84E-9270-B7EF4E2AFA66}"/>
              </a:ext>
            </a:extLst>
          </p:cNvPr>
          <p:cNvSpPr>
            <a:spLocks noGrp="1"/>
          </p:cNvSpPr>
          <p:nvPr>
            <p:ph type="sldNum" idx="12"/>
          </p:nvPr>
        </p:nvSpPr>
        <p:spPr/>
        <p:txBody>
          <a:bodyPr/>
          <a:lstStyle/>
          <a:p>
            <a:r>
              <a:rPr lang="en-GB"/>
              <a:t>Slide </a:t>
            </a:r>
            <a:fld id="{06B781AF-4CCF-49B0-A572-DE54FBE5D942}" type="slidenum">
              <a:rPr lang="en-GB" smtClean="0"/>
              <a:pPr/>
              <a:t>113</a:t>
            </a:fld>
            <a:endParaRPr lang="en-GB"/>
          </a:p>
        </p:txBody>
      </p:sp>
      <p:sp>
        <p:nvSpPr>
          <p:cNvPr id="4" name="Footer Placeholder 3">
            <a:extLst>
              <a:ext uri="{FF2B5EF4-FFF2-40B4-BE49-F238E27FC236}">
                <a16:creationId xmlns:a16="http://schemas.microsoft.com/office/drawing/2014/main" id="{0483AF0B-07C2-D04F-8858-DFB5C94A50E0}"/>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A00D6CFD-4900-A242-B0D3-0CB30F9A651B}"/>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73364797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27B04-1EFE-D64F-A945-6A587DD73A06}"/>
              </a:ext>
            </a:extLst>
          </p:cNvPr>
          <p:cNvSpPr>
            <a:spLocks noGrp="1"/>
          </p:cNvSpPr>
          <p:nvPr>
            <p:ph type="title"/>
          </p:nvPr>
        </p:nvSpPr>
        <p:spPr/>
        <p:txBody>
          <a:bodyPr/>
          <a:lstStyle/>
          <a:p>
            <a:r>
              <a:rPr lang="en-US" dirty="0"/>
              <a:t>CR Motion #1054</a:t>
            </a:r>
          </a:p>
        </p:txBody>
      </p:sp>
      <p:sp>
        <p:nvSpPr>
          <p:cNvPr id="6" name="Content Placeholder 5">
            <a:extLst>
              <a:ext uri="{FF2B5EF4-FFF2-40B4-BE49-F238E27FC236}">
                <a16:creationId xmlns:a16="http://schemas.microsoft.com/office/drawing/2014/main" id="{8EAB0FF8-00A1-1844-95D4-BC94981C04BC}"/>
              </a:ext>
            </a:extLst>
          </p:cNvPr>
          <p:cNvSpPr>
            <a:spLocks noGrp="1"/>
          </p:cNvSpPr>
          <p:nvPr>
            <p:ph idx="1"/>
          </p:nvPr>
        </p:nvSpPr>
        <p:spPr/>
        <p:txBody>
          <a:bodyPr/>
          <a:lstStyle/>
          <a:p>
            <a:pPr>
              <a:buFont typeface="Arial" panose="020B0604020202020204" pitchFamily="34" charset="0"/>
              <a:buChar char="•"/>
            </a:pPr>
            <a:r>
              <a:rPr lang="en-US" dirty="0"/>
              <a:t>Move to accept resolution to CID 24279</a:t>
            </a:r>
            <a:r>
              <a:rPr lang="en-US" kern="1200" dirty="0">
                <a:solidFill>
                  <a:schemeClr val="dk1"/>
                </a:solidFill>
              </a:rPr>
              <a:t> in doc 11-20/0862r5</a:t>
            </a:r>
          </a:p>
          <a:p>
            <a:pPr>
              <a:buFont typeface="Arial" panose="020B0604020202020204" pitchFamily="34" charset="0"/>
              <a:buChar char="•"/>
            </a:pPr>
            <a:endParaRPr lang="en-US" kern="1200" dirty="0">
              <a:solidFill>
                <a:schemeClr val="dk1"/>
              </a:solidFill>
            </a:endParaRPr>
          </a:p>
          <a:p>
            <a:pPr>
              <a:buFont typeface="Arial" panose="020B0604020202020204" pitchFamily="34" charset="0"/>
              <a:buChar char="•"/>
            </a:pPr>
            <a:r>
              <a:rPr lang="en-US" kern="1200" dirty="0">
                <a:solidFill>
                  <a:schemeClr val="dk1"/>
                </a:solidFill>
              </a:rPr>
              <a:t>Move:	</a:t>
            </a:r>
            <a:r>
              <a:rPr lang="en-US" kern="1200" dirty="0" err="1">
                <a:solidFill>
                  <a:schemeClr val="dk1"/>
                </a:solidFill>
              </a:rPr>
              <a:t>Youhan</a:t>
            </a:r>
            <a:r>
              <a:rPr lang="en-US" kern="1200" dirty="0">
                <a:solidFill>
                  <a:schemeClr val="dk1"/>
                </a:solidFill>
              </a:rPr>
              <a:t> Kim		Second: Abhishek Patil</a:t>
            </a:r>
          </a:p>
          <a:p>
            <a:pPr>
              <a:buFont typeface="Arial" panose="020B0604020202020204" pitchFamily="34" charset="0"/>
              <a:buChar char="•"/>
            </a:pPr>
            <a:r>
              <a:rPr lang="en-US" kern="1200" dirty="0">
                <a:solidFill>
                  <a:schemeClr val="dk1"/>
                </a:solidFill>
              </a:rPr>
              <a:t>Approved with unanimous consent</a:t>
            </a:r>
          </a:p>
          <a:p>
            <a:pPr>
              <a:buFont typeface="Arial" panose="020B0604020202020204" pitchFamily="34" charset="0"/>
              <a:buChar char="•"/>
            </a:pPr>
            <a:endParaRPr lang="en-US" kern="1200" dirty="0">
              <a:solidFill>
                <a:schemeClr val="dk1"/>
              </a:solidFill>
            </a:endParaRPr>
          </a:p>
        </p:txBody>
      </p:sp>
      <p:sp>
        <p:nvSpPr>
          <p:cNvPr id="5" name="Slide Number Placeholder 4">
            <a:extLst>
              <a:ext uri="{FF2B5EF4-FFF2-40B4-BE49-F238E27FC236}">
                <a16:creationId xmlns:a16="http://schemas.microsoft.com/office/drawing/2014/main" id="{FC411914-56F8-D84E-9270-B7EF4E2AFA66}"/>
              </a:ext>
            </a:extLst>
          </p:cNvPr>
          <p:cNvSpPr>
            <a:spLocks noGrp="1"/>
          </p:cNvSpPr>
          <p:nvPr>
            <p:ph type="sldNum" idx="12"/>
          </p:nvPr>
        </p:nvSpPr>
        <p:spPr/>
        <p:txBody>
          <a:bodyPr/>
          <a:lstStyle/>
          <a:p>
            <a:r>
              <a:rPr lang="en-GB"/>
              <a:t>Slide </a:t>
            </a:r>
            <a:fld id="{06B781AF-4CCF-49B0-A572-DE54FBE5D942}" type="slidenum">
              <a:rPr lang="en-GB" smtClean="0"/>
              <a:pPr/>
              <a:t>114</a:t>
            </a:fld>
            <a:endParaRPr lang="en-GB"/>
          </a:p>
        </p:txBody>
      </p:sp>
      <p:sp>
        <p:nvSpPr>
          <p:cNvPr id="4" name="Footer Placeholder 3">
            <a:extLst>
              <a:ext uri="{FF2B5EF4-FFF2-40B4-BE49-F238E27FC236}">
                <a16:creationId xmlns:a16="http://schemas.microsoft.com/office/drawing/2014/main" id="{0483AF0B-07C2-D04F-8858-DFB5C94A50E0}"/>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A00D6CFD-4900-A242-B0D3-0CB30F9A651B}"/>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264804817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16</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Status of Comment Resolution</a:t>
            </a: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Minutes Approval</a:t>
            </a: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p>
          <a:p>
            <a:pPr lvl="0">
              <a:buFont typeface="Arial" panose="020B0604020202020204" pitchFamily="34" charset="0"/>
              <a:buChar char="•"/>
            </a:pPr>
            <a:r>
              <a:rPr lang="en-US" sz="1800" dirty="0">
                <a:hlinkClick r:id="rId3"/>
              </a:rPr>
              <a:t>https://mentor.ieee.org/802.11/dcn/20/11-20-0818-01-00ax-resolution-for-cid-24114.docx</a:t>
            </a:r>
            <a:r>
              <a:rPr lang="en-US" sz="1800" dirty="0"/>
              <a:t> - Abhishek Patil </a:t>
            </a:r>
            <a:r>
              <a:rPr lang="en-CA" sz="1800" b="0" dirty="0">
                <a:latin typeface="Calibri" panose="020F0502020204030204" pitchFamily="34" charset="0"/>
                <a:cs typeface="Calibri" panose="020F0502020204030204" pitchFamily="34" charset="0"/>
              </a:rPr>
              <a:t> </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4"/>
              </a:rPr>
              <a:t>https://mentor.ieee.org/802.11/dcn/20/11-20-0894-00-00ax-sa1-phy-cr-part-2.docx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Youhan</a:t>
            </a:r>
            <a:r>
              <a:rPr lang="en-US" sz="1800" dirty="0">
                <a:latin typeface="Calibri" panose="020F0502020204030204" pitchFamily="34" charset="0"/>
                <a:cs typeface="Calibri" panose="020F0502020204030204" pitchFamily="34" charset="0"/>
              </a:rPr>
              <a:t> Kim</a:t>
            </a: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115</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56488007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116</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310954789"/>
              </p:ext>
            </p:extLst>
          </p:nvPr>
        </p:nvGraphicFramePr>
        <p:xfrm>
          <a:off x="1752600" y="2895600"/>
          <a:ext cx="9093202" cy="111252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11-20/0833</a:t>
                      </a:r>
                    </a:p>
                  </a:txBody>
                  <a:tcPr/>
                </a:tc>
                <a:tc>
                  <a:txBody>
                    <a:bodyPr/>
                    <a:lstStyle/>
                    <a:p>
                      <a:r>
                        <a:rPr lang="en-CA" sz="1800" kern="1200" dirty="0">
                          <a:solidFill>
                            <a:schemeClr val="dk1"/>
                          </a:solidFill>
                          <a:effectLst/>
                          <a:latin typeface="+mn-lt"/>
                          <a:ea typeface="+mn-ea"/>
                          <a:cs typeface="+mn-cs"/>
                        </a:rPr>
                        <a:t>24508</a:t>
                      </a:r>
                    </a:p>
                  </a:txBody>
                  <a:tcPr/>
                </a:tc>
                <a:extLst>
                  <a:ext uri="{0D108BD9-81ED-4DB2-BD59-A6C34878D82A}">
                    <a16:rowId xmlns:a16="http://schemas.microsoft.com/office/drawing/2014/main" val="3721419176"/>
                  </a:ext>
                </a:extLst>
              </a:tr>
              <a:tr h="370840">
                <a:tc>
                  <a:txBody>
                    <a:bodyPr/>
                    <a:lstStyle/>
                    <a:p>
                      <a:r>
                        <a:rPr lang="en-US" dirty="0"/>
                        <a:t>11-20/0857</a:t>
                      </a:r>
                    </a:p>
                  </a:txBody>
                  <a:tcPr/>
                </a:tc>
                <a:tc>
                  <a:txBody>
                    <a:bodyPr/>
                    <a:lstStyle/>
                    <a:p>
                      <a:r>
                        <a:rPr lang="en-CA" sz="1800" kern="1200" dirty="0">
                          <a:solidFill>
                            <a:schemeClr val="dk1"/>
                          </a:solidFill>
                          <a:effectLst/>
                          <a:latin typeface="+mn-lt"/>
                          <a:ea typeface="+mn-ea"/>
                          <a:cs typeface="+mn-cs"/>
                        </a:rPr>
                        <a:t>24488, 24489</a:t>
                      </a:r>
                    </a:p>
                  </a:txBody>
                  <a:tcPr/>
                </a:tc>
                <a:extLst>
                  <a:ext uri="{0D108BD9-81ED-4DB2-BD59-A6C34878D82A}">
                    <a16:rowId xmlns:a16="http://schemas.microsoft.com/office/drawing/2014/main" val="1948556077"/>
                  </a:ext>
                </a:extLst>
              </a:tr>
            </a:tbl>
          </a:graphicData>
        </a:graphic>
      </p:graphicFrame>
    </p:spTree>
    <p:extLst>
      <p:ext uri="{BB962C8B-B14F-4D97-AF65-F5344CB8AC3E}">
        <p14:creationId xmlns:p14="http://schemas.microsoft.com/office/powerpoint/2010/main" val="71341850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EB290-2758-A24A-AF59-D641241F8BCE}"/>
              </a:ext>
            </a:extLst>
          </p:cNvPr>
          <p:cNvSpPr>
            <a:spLocks noGrp="1"/>
          </p:cNvSpPr>
          <p:nvPr>
            <p:ph type="title"/>
          </p:nvPr>
        </p:nvSpPr>
        <p:spPr/>
        <p:txBody>
          <a:bodyPr/>
          <a:lstStyle/>
          <a:p>
            <a:r>
              <a:rPr lang="en-US" dirty="0"/>
              <a:t>Motion for Minutes Approval</a:t>
            </a:r>
          </a:p>
        </p:txBody>
      </p:sp>
      <p:sp>
        <p:nvSpPr>
          <p:cNvPr id="6" name="Content Placeholder 5">
            <a:extLst>
              <a:ext uri="{FF2B5EF4-FFF2-40B4-BE49-F238E27FC236}">
                <a16:creationId xmlns:a16="http://schemas.microsoft.com/office/drawing/2014/main" id="{80700EF1-B220-A146-92E7-3E9609F68361}"/>
              </a:ext>
            </a:extLst>
          </p:cNvPr>
          <p:cNvSpPr>
            <a:spLocks noGrp="1"/>
          </p:cNvSpPr>
          <p:nvPr>
            <p:ph idx="1"/>
          </p:nvPr>
        </p:nvSpPr>
        <p:spPr/>
        <p:txBody>
          <a:bodyPr/>
          <a:lstStyle/>
          <a:p>
            <a:pPr>
              <a:buFont typeface="Arial" panose="020B0604020202020204" pitchFamily="34" charset="0"/>
              <a:buChar char="•"/>
            </a:pPr>
            <a:r>
              <a:rPr lang="en-US" dirty="0"/>
              <a:t>Move to approve minutes of TG teleconferences in doc: </a:t>
            </a:r>
            <a:r>
              <a:rPr lang="en-US" dirty="0">
                <a:hlinkClick r:id="rId2"/>
              </a:rPr>
              <a:t>https://mentor.ieee.org/802.11/dcn/20/11-20-0704-08-00ax-minutes-of-tgax-teleconferences-may-2020.docx</a:t>
            </a:r>
            <a:r>
              <a:rPr lang="en-US" dirty="0"/>
              <a:t> </a:t>
            </a:r>
          </a:p>
          <a:p>
            <a:pPr>
              <a:buFont typeface="Arial" panose="020B0604020202020204" pitchFamily="34" charset="0"/>
              <a:buChar char="•"/>
            </a:pPr>
            <a:endParaRPr lang="en-US" dirty="0"/>
          </a:p>
          <a:p>
            <a:pPr>
              <a:buFont typeface="Arial" panose="020B0604020202020204" pitchFamily="34" charset="0"/>
              <a:buChar char="•"/>
            </a:pPr>
            <a:r>
              <a:rPr lang="en-US" dirty="0"/>
              <a:t>Move:	</a:t>
            </a:r>
            <a:r>
              <a:rPr lang="en-US" dirty="0" err="1"/>
              <a:t>Yasu</a:t>
            </a:r>
            <a:r>
              <a:rPr lang="en-US" dirty="0"/>
              <a:t> Inoue		Second: Alfred </a:t>
            </a:r>
            <a:r>
              <a:rPr lang="en-US" dirty="0" err="1"/>
              <a:t>Asterjadhi</a:t>
            </a:r>
            <a:endParaRPr lang="en-US" dirty="0"/>
          </a:p>
          <a:p>
            <a:pPr>
              <a:buFont typeface="Arial" panose="020B0604020202020204" pitchFamily="34" charset="0"/>
              <a:buChar char="•"/>
            </a:pPr>
            <a:r>
              <a:rPr lang="en-US" dirty="0"/>
              <a:t>Approved with unanimous consent</a:t>
            </a:r>
          </a:p>
        </p:txBody>
      </p:sp>
      <p:sp>
        <p:nvSpPr>
          <p:cNvPr id="5" name="Slide Number Placeholder 4">
            <a:extLst>
              <a:ext uri="{FF2B5EF4-FFF2-40B4-BE49-F238E27FC236}">
                <a16:creationId xmlns:a16="http://schemas.microsoft.com/office/drawing/2014/main" id="{494549F3-7890-6043-A621-082147B29C6B}"/>
              </a:ext>
            </a:extLst>
          </p:cNvPr>
          <p:cNvSpPr>
            <a:spLocks noGrp="1"/>
          </p:cNvSpPr>
          <p:nvPr>
            <p:ph type="sldNum" idx="12"/>
          </p:nvPr>
        </p:nvSpPr>
        <p:spPr/>
        <p:txBody>
          <a:bodyPr/>
          <a:lstStyle/>
          <a:p>
            <a:r>
              <a:rPr lang="en-GB"/>
              <a:t>Slide </a:t>
            </a:r>
            <a:fld id="{06B781AF-4CCF-49B0-A572-DE54FBE5D942}" type="slidenum">
              <a:rPr lang="en-GB" smtClean="0"/>
              <a:pPr/>
              <a:t>117</a:t>
            </a:fld>
            <a:endParaRPr lang="en-GB"/>
          </a:p>
        </p:txBody>
      </p:sp>
      <p:sp>
        <p:nvSpPr>
          <p:cNvPr id="4" name="Footer Placeholder 3">
            <a:extLst>
              <a:ext uri="{FF2B5EF4-FFF2-40B4-BE49-F238E27FC236}">
                <a16:creationId xmlns:a16="http://schemas.microsoft.com/office/drawing/2014/main" id="{7F782DF9-3E11-3F4A-B0FB-0221B1B55701}"/>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B61C15D5-FF99-144A-A72A-FBF5B131DC5D}"/>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13795029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B254A-479F-6743-A86A-4E80E550191D}"/>
              </a:ext>
            </a:extLst>
          </p:cNvPr>
          <p:cNvSpPr>
            <a:spLocks noGrp="1"/>
          </p:cNvSpPr>
          <p:nvPr>
            <p:ph type="title"/>
          </p:nvPr>
        </p:nvSpPr>
        <p:spPr/>
        <p:txBody>
          <a:bodyPr/>
          <a:lstStyle/>
          <a:p>
            <a:r>
              <a:rPr lang="en-US" dirty="0"/>
              <a:t>CR Motion #1055</a:t>
            </a:r>
          </a:p>
        </p:txBody>
      </p:sp>
      <p:sp>
        <p:nvSpPr>
          <p:cNvPr id="3" name="Content Placeholder 2">
            <a:extLst>
              <a:ext uri="{FF2B5EF4-FFF2-40B4-BE49-F238E27FC236}">
                <a16:creationId xmlns:a16="http://schemas.microsoft.com/office/drawing/2014/main" id="{72A5F6B3-3DE9-B747-B9B8-B6AA1D6FB2CA}"/>
              </a:ext>
            </a:extLst>
          </p:cNvPr>
          <p:cNvSpPr>
            <a:spLocks noGrp="1"/>
          </p:cNvSpPr>
          <p:nvPr>
            <p:ph idx="1"/>
          </p:nvPr>
        </p:nvSpPr>
        <p:spPr/>
        <p:txBody>
          <a:bodyPr/>
          <a:lstStyle/>
          <a:p>
            <a:r>
              <a:rPr lang="en-US" dirty="0"/>
              <a:t>Move to accept resolution to CID 24508 in doc 11-20/0833r0</a:t>
            </a:r>
          </a:p>
          <a:p>
            <a:endParaRPr lang="en-US" dirty="0"/>
          </a:p>
          <a:p>
            <a:r>
              <a:rPr lang="en-US" dirty="0"/>
              <a:t>Move: </a:t>
            </a:r>
            <a:r>
              <a:rPr lang="en-US" dirty="0" err="1"/>
              <a:t>Youhan</a:t>
            </a:r>
            <a:r>
              <a:rPr lang="en-US" dirty="0"/>
              <a:t> Kim		Second: Alfred </a:t>
            </a:r>
            <a:r>
              <a:rPr lang="en-US" dirty="0" err="1"/>
              <a:t>Asterjadhi</a:t>
            </a:r>
            <a:endParaRPr lang="en-US" dirty="0"/>
          </a:p>
          <a:p>
            <a:endParaRPr lang="en-US" dirty="0"/>
          </a:p>
          <a:p>
            <a:r>
              <a:rPr lang="en-US" dirty="0"/>
              <a:t>Y/N/A: 15/0/1</a:t>
            </a:r>
          </a:p>
          <a:p>
            <a:r>
              <a:rPr lang="en-US" dirty="0"/>
              <a:t>Motion passes</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7D725D76-FF6E-CA41-921F-9B6CA82042CA}"/>
              </a:ext>
            </a:extLst>
          </p:cNvPr>
          <p:cNvSpPr>
            <a:spLocks noGrp="1"/>
          </p:cNvSpPr>
          <p:nvPr>
            <p:ph type="sldNum" idx="12"/>
          </p:nvPr>
        </p:nvSpPr>
        <p:spPr/>
        <p:txBody>
          <a:bodyPr/>
          <a:lstStyle/>
          <a:p>
            <a:r>
              <a:rPr lang="en-GB"/>
              <a:t>Slide </a:t>
            </a:r>
            <a:fld id="{440F5867-744E-4AA6-B0ED-4C44D2DFBB7B}" type="slidenum">
              <a:rPr lang="en-GB" smtClean="0"/>
              <a:pPr/>
              <a:t>118</a:t>
            </a:fld>
            <a:endParaRPr lang="en-GB" dirty="0"/>
          </a:p>
        </p:txBody>
      </p:sp>
      <p:sp>
        <p:nvSpPr>
          <p:cNvPr id="5" name="Footer Placeholder 4">
            <a:extLst>
              <a:ext uri="{FF2B5EF4-FFF2-40B4-BE49-F238E27FC236}">
                <a16:creationId xmlns:a16="http://schemas.microsoft.com/office/drawing/2014/main" id="{F87525BF-F000-A641-81F1-69CB883E3BDF}"/>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B2238C72-084D-9347-8AE5-D9C6312CAD9B}"/>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57210475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18</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buFont typeface="Arial" panose="020B0604020202020204" pitchFamily="34" charset="0"/>
              <a:buChar char="•"/>
            </a:pPr>
            <a:r>
              <a:rPr lang="en-US" sz="1800" dirty="0">
                <a:hlinkClick r:id="rId3"/>
              </a:rPr>
              <a:t>https://mentor.ieee.org/802.11/dcn/20/11-20-0912-00-00ax-resolutions-to-miscellaneous-cids.docx</a:t>
            </a:r>
            <a:r>
              <a:rPr lang="en-US" sz="1800" dirty="0"/>
              <a:t> - Osama </a:t>
            </a:r>
            <a:r>
              <a:rPr lang="en-US" sz="1800" dirty="0" err="1"/>
              <a:t>Aboul-Magd</a:t>
            </a:r>
            <a:r>
              <a:rPr lang="en-CA" sz="1800" b="0" dirty="0">
                <a:latin typeface="Calibri" panose="020F0502020204030204" pitchFamily="34" charset="0"/>
                <a:cs typeface="Calibri" panose="020F0502020204030204" pitchFamily="34" charset="0"/>
              </a:rPr>
              <a:t> </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4"/>
              </a:rPr>
              <a:t>https://mentor.ieee.org/802.11/dcn/20/11-20-0822-01-00ax-miscellaneous-6ghz-channelization-cids.docx</a:t>
            </a:r>
            <a:r>
              <a:rPr lang="en-US" sz="1800" dirty="0">
                <a:latin typeface="Calibri" panose="020F0502020204030204" pitchFamily="34" charset="0"/>
                <a:cs typeface="Calibri" panose="020F0502020204030204" pitchFamily="34" charset="0"/>
              </a:rPr>
              <a:t> - Thomas Derham (a new revision will be uploaded)</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5"/>
              </a:rPr>
              <a:t>https://mentor.ieee.org/802.11/dcn/20/11-20-0913-00-00ax-twt-wide-range.docx</a:t>
            </a:r>
            <a:r>
              <a:rPr lang="en-US" sz="1800" dirty="0">
                <a:latin typeface="Calibri" panose="020F0502020204030204" pitchFamily="34" charset="0"/>
                <a:cs typeface="Calibri" panose="020F0502020204030204" pitchFamily="34" charset="0"/>
              </a:rPr>
              <a:t> - Laurent </a:t>
            </a:r>
            <a:r>
              <a:rPr lang="en-US" sz="1800" dirty="0" err="1">
                <a:latin typeface="Calibri" panose="020F0502020204030204" pitchFamily="34" charset="0"/>
                <a:cs typeface="Calibri" panose="020F0502020204030204" pitchFamily="34" charset="0"/>
              </a:rPr>
              <a:t>Cariou</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119</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776372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March 26 Teleconference Agenda (I)</a:t>
            </a:r>
          </a:p>
        </p:txBody>
      </p:sp>
      <p:sp>
        <p:nvSpPr>
          <p:cNvPr id="3" name="Content Placeholder 2"/>
          <p:cNvSpPr>
            <a:spLocks noGrp="1"/>
          </p:cNvSpPr>
          <p:nvPr>
            <p:ph idx="1"/>
          </p:nvPr>
        </p:nvSpPr>
        <p:spPr>
          <a:xfrm>
            <a:off x="904876" y="1524000"/>
            <a:ext cx="10361084" cy="4113213"/>
          </a:xfrm>
        </p:spPr>
        <p:txBody>
          <a:bodyPr/>
          <a:lstStyle/>
          <a:p>
            <a:pPr lvl="0">
              <a:buFont typeface="Arial" panose="020B0604020202020204" pitchFamily="34" charset="0"/>
              <a:buChar char="•"/>
            </a:pPr>
            <a:r>
              <a:rPr lang="en-US" sz="1800" dirty="0"/>
              <a:t>Call the meeting to order</a:t>
            </a:r>
          </a:p>
          <a:p>
            <a:pPr lvl="0">
              <a:buFont typeface="Arial" panose="020B0604020202020204" pitchFamily="34" charset="0"/>
              <a:buChar char="•"/>
            </a:pPr>
            <a:r>
              <a:rPr lang="en-US" sz="1800" dirty="0"/>
              <a:t>IEEE-SA IPR policy and procedure</a:t>
            </a:r>
          </a:p>
          <a:p>
            <a:pPr lvl="0">
              <a:buFont typeface="Arial" panose="020B0604020202020204" pitchFamily="34" charset="0"/>
              <a:buChar char="•"/>
            </a:pPr>
            <a:r>
              <a:rPr lang="en-US" sz="1800" dirty="0"/>
              <a:t>Attendance </a:t>
            </a:r>
          </a:p>
          <a:p>
            <a:pPr lvl="0">
              <a:buFont typeface="Arial" panose="020B0604020202020204" pitchFamily="34" charset="0"/>
              <a:buChar char="•"/>
            </a:pPr>
            <a:r>
              <a:rPr lang="en-US" sz="1800" dirty="0"/>
              <a:t>Motions related to submissions discussed during previous teleconferences, if ready:</a:t>
            </a:r>
          </a:p>
          <a:p>
            <a:pPr lvl="1">
              <a:buFont typeface="Arial" panose="020B0604020202020204" pitchFamily="34" charset="0"/>
              <a:buChar char="•"/>
            </a:pPr>
            <a:r>
              <a:rPr lang="en-US" sz="1600" u="sng" dirty="0">
                <a:hlinkClick r:id="rId2"/>
              </a:rPr>
              <a:t>https://mentor.ieee.org/802.11/dcn/20/11-20-0297-00-00ax-cr-for-7-cids.docx</a:t>
            </a:r>
            <a:r>
              <a:rPr lang="en-US" sz="1600" dirty="0"/>
              <a:t> - </a:t>
            </a:r>
            <a:r>
              <a:rPr lang="en-US" sz="1600" dirty="0" err="1"/>
              <a:t>Jarkko</a:t>
            </a:r>
            <a:r>
              <a:rPr lang="en-US" sz="1600" dirty="0"/>
              <a:t> </a:t>
            </a:r>
            <a:r>
              <a:rPr lang="en-US" sz="1600" dirty="0" err="1"/>
              <a:t>Kneckt</a:t>
            </a:r>
            <a:endParaRPr lang="en-US" sz="1600" dirty="0"/>
          </a:p>
          <a:p>
            <a:pPr lvl="1">
              <a:buFont typeface="Arial" panose="020B0604020202020204" pitchFamily="34" charset="0"/>
              <a:buChar char="•"/>
            </a:pPr>
            <a:r>
              <a:rPr lang="en-US" sz="1600" u="sng" dirty="0">
                <a:hlinkClick r:id="rId3"/>
              </a:rPr>
              <a:t>https://mentor.ieee.org/802.11/dcn/20/11-20-0369-02-00ax-cr-cid-24054.docx</a:t>
            </a:r>
            <a:r>
              <a:rPr lang="en-US" sz="1600" dirty="0"/>
              <a:t> - Po-Kai Huang</a:t>
            </a:r>
          </a:p>
          <a:p>
            <a:pPr lvl="1">
              <a:buFont typeface="Arial" panose="020B0604020202020204" pitchFamily="34" charset="0"/>
              <a:buChar char="•"/>
            </a:pPr>
            <a:r>
              <a:rPr lang="en-US" sz="1600" u="sng" dirty="0">
                <a:hlinkClick r:id="rId4"/>
              </a:rPr>
              <a:t>https://mentor.ieee.org/802.11/dcn/20/11-20-0352-01-00ax-cr-d6-0-he-phy-service-interface.docx</a:t>
            </a:r>
            <a:r>
              <a:rPr lang="en-US" sz="1600" dirty="0"/>
              <a:t> - Bo Sun</a:t>
            </a:r>
          </a:p>
          <a:p>
            <a:pPr lvl="1">
              <a:buFont typeface="Arial" panose="020B0604020202020204" pitchFamily="34" charset="0"/>
              <a:buChar char="•"/>
            </a:pPr>
            <a:r>
              <a:rPr lang="en-US" sz="1600" u="sng" dirty="0">
                <a:hlinkClick r:id="rId5"/>
              </a:rPr>
              <a:t>https://mentor.ieee.org/802.11/dcn/20/11-20-0348-01-00ax-mac-cr-misc-cids-in-clause-3.docx</a:t>
            </a:r>
            <a:r>
              <a:rPr lang="en-US" sz="1600" dirty="0"/>
              <a:t> - Alfred </a:t>
            </a:r>
            <a:r>
              <a:rPr lang="en-US" sz="1600" dirty="0" err="1"/>
              <a:t>Asterjadhi</a:t>
            </a:r>
            <a:endParaRPr lang="en-US" sz="1600" dirty="0"/>
          </a:p>
          <a:p>
            <a:pPr lvl="1">
              <a:buFont typeface="Arial" panose="020B0604020202020204" pitchFamily="34" charset="0"/>
              <a:buChar char="•"/>
            </a:pPr>
            <a:r>
              <a:rPr lang="en-US" sz="1600" u="sng" dirty="0">
                <a:hlinkClick r:id="rId6"/>
              </a:rPr>
              <a:t>https://mentor.ieee.org/802.11/dcn/20/11-20-0349-00-00ax-mac-cr-misc-cids-in-clause-10.docx</a:t>
            </a:r>
            <a:r>
              <a:rPr lang="en-US" sz="1600" dirty="0"/>
              <a:t> - Alfred </a:t>
            </a:r>
            <a:r>
              <a:rPr lang="en-US" sz="1600" dirty="0" err="1"/>
              <a:t>Asterjadhi</a:t>
            </a:r>
            <a:endParaRPr lang="en-US" sz="1600" dirty="0"/>
          </a:p>
          <a:p>
            <a:pPr lvl="1">
              <a:buFont typeface="Arial" panose="020B0604020202020204" pitchFamily="34" charset="0"/>
              <a:buChar char="•"/>
            </a:pPr>
            <a:r>
              <a:rPr lang="en-US" sz="1600" u="sng" dirty="0">
                <a:hlinkClick r:id="rId7"/>
              </a:rPr>
              <a:t>https://mentor.ieee.org/802.11/dcn/20/11-20-0315-02-00ax-resolution-for-cids-related-to-multiple-bssid.docx</a:t>
            </a:r>
            <a:r>
              <a:rPr lang="en-US" sz="1600" dirty="0"/>
              <a:t>   - Abhishek Patil</a:t>
            </a:r>
          </a:p>
          <a:p>
            <a:pPr lvl="1">
              <a:buFont typeface="Arial" panose="020B0604020202020204" pitchFamily="34" charset="0"/>
              <a:buChar char="•"/>
            </a:pPr>
            <a:r>
              <a:rPr lang="en-US" sz="1600" u="sng" dirty="0">
                <a:hlinkClick r:id="rId8"/>
              </a:rPr>
              <a:t>https://mentor.ieee.org/802.11/dcn/20/11-20-0316-02-00ax-resolution-for-cids-related-to-bss-color.docx</a:t>
            </a:r>
            <a:r>
              <a:rPr lang="en-US" sz="1600" dirty="0"/>
              <a:t>  – Abhishek Patil </a:t>
            </a:r>
          </a:p>
          <a:p>
            <a:pPr lvl="1">
              <a:buFont typeface="Arial" panose="020B0604020202020204" pitchFamily="34" charset="0"/>
              <a:buChar char="•"/>
            </a:pPr>
            <a:r>
              <a:rPr lang="en-US" sz="1600" u="sng" dirty="0">
                <a:hlinkClick r:id="rId9"/>
              </a:rPr>
              <a:t>https://mentor.ieee.org/802.11/dcn/20/11-20-0318-01-00ax-resolution-for-cids-related-to-uora.docx</a:t>
            </a:r>
            <a:r>
              <a:rPr lang="en-US" sz="1600" dirty="0"/>
              <a:t> – Abhishek Patil </a:t>
            </a:r>
          </a:p>
          <a:p>
            <a:pPr lvl="1">
              <a:buFont typeface="Arial" panose="020B0604020202020204" pitchFamily="34" charset="0"/>
              <a:buChar char="•"/>
            </a:pPr>
            <a:r>
              <a:rPr lang="en-US" sz="1600" u="sng" dirty="0">
                <a:hlinkClick r:id="rId10"/>
              </a:rPr>
              <a:t>https://mentor.ieee.org/802.11/dcn/20/11-20-0445-01-00ax-mac-cr-misc-cids-in-clause-9.docx</a:t>
            </a:r>
            <a:r>
              <a:rPr lang="en-US" sz="1600" dirty="0"/>
              <a:t> – Alfred </a:t>
            </a:r>
            <a:r>
              <a:rPr lang="en-US" sz="1600" dirty="0" err="1"/>
              <a:t>Asterjadhi</a:t>
            </a:r>
            <a:endParaRPr lang="en-US" sz="1600" dirty="0"/>
          </a:p>
          <a:p>
            <a:pPr>
              <a:buFont typeface="Arial" panose="020B0604020202020204" pitchFamily="34" charset="0"/>
              <a:buChar char="•"/>
            </a:pPr>
            <a:endParaRPr lang="en-US" sz="1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83599498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23</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endParaRPr lang="en-US" sz="1800" dirty="0">
              <a:hlinkClick r:id="rId3"/>
            </a:endParaRP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4"/>
              </a:rPr>
              <a:t>https://mentor.ieee.org/802.11/dcn/20/11-20-0917-00-00ax-ack-related-comments-resolution-sa.docx</a:t>
            </a:r>
            <a:r>
              <a:rPr lang="en-US" sz="1800" dirty="0">
                <a:latin typeface="Calibri" panose="020F0502020204030204" pitchFamily="34" charset="0"/>
                <a:cs typeface="Calibri" panose="020F0502020204030204" pitchFamily="34" charset="0"/>
              </a:rPr>
              <a:t> – George Cherian</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5"/>
              </a:rPr>
              <a:t>https://mentor.ieee.org/802.11/dcn/20/11-20-0819-00-00ax-mac-cr-miscellaneous-cids-in-subclause-26dot8.docx</a:t>
            </a:r>
            <a:r>
              <a:rPr lang="en-US" sz="1800" dirty="0">
                <a:latin typeface="Calibri" panose="020F0502020204030204" pitchFamily="34" charset="0"/>
                <a:cs typeface="Calibri" panose="020F0502020204030204" pitchFamily="34" charset="0"/>
              </a:rPr>
              <a:t> - Alfred </a:t>
            </a:r>
            <a:r>
              <a:rPr lang="en-US" sz="1800" dirty="0" err="1">
                <a:latin typeface="Calibri" panose="020F0502020204030204" pitchFamily="34" charset="0"/>
                <a:cs typeface="Calibri" panose="020F0502020204030204" pitchFamily="34" charset="0"/>
              </a:rPr>
              <a:t>Asterjadhi</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6"/>
              </a:rPr>
              <a:t>https://mentor.ieee.org/802.11/dcn/20/11-20-0931-00-00ax-mac-cr-last-cids.docx</a:t>
            </a:r>
            <a:r>
              <a:rPr lang="en-US" sz="1800" dirty="0">
                <a:latin typeface="Calibri" panose="020F0502020204030204" pitchFamily="34" charset="0"/>
                <a:cs typeface="Calibri" panose="020F0502020204030204" pitchFamily="34" charset="0"/>
              </a:rPr>
              <a:t> - Alfred </a:t>
            </a:r>
            <a:r>
              <a:rPr lang="en-US" sz="1800" dirty="0" err="1">
                <a:latin typeface="Calibri" panose="020F0502020204030204" pitchFamily="34" charset="0"/>
                <a:cs typeface="Calibri" panose="020F0502020204030204" pitchFamily="34" charset="0"/>
              </a:rPr>
              <a:t>Asterjadhi</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120</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96025067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121</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2969870671"/>
              </p:ext>
            </p:extLst>
          </p:nvPr>
        </p:nvGraphicFramePr>
        <p:xfrm>
          <a:off x="1676400" y="2316480"/>
          <a:ext cx="9093202" cy="259588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11-20/0857</a:t>
                      </a:r>
                    </a:p>
                  </a:txBody>
                  <a:tcPr/>
                </a:tc>
                <a:tc>
                  <a:txBody>
                    <a:bodyPr/>
                    <a:lstStyle/>
                    <a:p>
                      <a:r>
                        <a:rPr lang="en-CA" sz="1800" kern="1200" dirty="0">
                          <a:solidFill>
                            <a:schemeClr val="dk1"/>
                          </a:solidFill>
                          <a:effectLst/>
                          <a:latin typeface="+mn-lt"/>
                          <a:ea typeface="+mn-ea"/>
                          <a:cs typeface="+mn-cs"/>
                        </a:rPr>
                        <a:t>24488, 24489</a:t>
                      </a:r>
                    </a:p>
                  </a:txBody>
                  <a:tcPr/>
                </a:tc>
                <a:extLst>
                  <a:ext uri="{0D108BD9-81ED-4DB2-BD59-A6C34878D82A}">
                    <a16:rowId xmlns:a16="http://schemas.microsoft.com/office/drawing/2014/main" val="3721419176"/>
                  </a:ext>
                </a:extLst>
              </a:tr>
              <a:tr h="370840">
                <a:tc>
                  <a:txBody>
                    <a:bodyPr/>
                    <a:lstStyle/>
                    <a:p>
                      <a:r>
                        <a:rPr lang="en-US" dirty="0"/>
                        <a:t>11-20/0884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24018, </a:t>
                      </a:r>
                      <a:r>
                        <a:rPr lang="en-US" sz="1800" kern="1200" dirty="0">
                          <a:solidFill>
                            <a:srgbClr val="FF0000"/>
                          </a:solidFill>
                          <a:effectLst/>
                          <a:latin typeface="+mn-lt"/>
                          <a:ea typeface="+mn-ea"/>
                          <a:cs typeface="+mn-cs"/>
                        </a:rPr>
                        <a:t>24019</a:t>
                      </a:r>
                      <a:r>
                        <a:rPr lang="en-US" sz="1800" kern="1200" dirty="0">
                          <a:solidFill>
                            <a:schemeClr val="dk1"/>
                          </a:solidFill>
                          <a:effectLst/>
                          <a:latin typeface="+mn-lt"/>
                          <a:ea typeface="+mn-ea"/>
                          <a:cs typeface="+mn-cs"/>
                        </a:rPr>
                        <a:t>, 24391, 24392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260174905"/>
                  </a:ext>
                </a:extLst>
              </a:tr>
              <a:tr h="370840">
                <a:tc>
                  <a:txBody>
                    <a:bodyPr/>
                    <a:lstStyle/>
                    <a:p>
                      <a:r>
                        <a:rPr lang="en-US" dirty="0"/>
                        <a:t>11-20/0874</a:t>
                      </a:r>
                    </a:p>
                  </a:txBody>
                  <a:tcPr/>
                </a:tc>
                <a:tc>
                  <a:txBody>
                    <a:bodyPr/>
                    <a:lstStyle/>
                    <a:p>
                      <a:r>
                        <a:rPr lang="en-US" sz="1800" kern="1200" dirty="0">
                          <a:solidFill>
                            <a:schemeClr val="dk1"/>
                          </a:solidFill>
                          <a:effectLst/>
                          <a:latin typeface="+mn-lt"/>
                          <a:ea typeface="+mn-ea"/>
                          <a:cs typeface="+mn-cs"/>
                        </a:rPr>
                        <a:t>24091, 24185, 24186, 24501</a:t>
                      </a:r>
                      <a:r>
                        <a:rPr lang="en-CA" dirty="0">
                          <a:effectLst/>
                        </a:rPr>
                        <a:t>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1948556077"/>
                  </a:ext>
                </a:extLst>
              </a:tr>
              <a:tr h="370840">
                <a:tc>
                  <a:txBody>
                    <a:bodyPr/>
                    <a:lstStyle/>
                    <a:p>
                      <a:r>
                        <a:rPr lang="en-US" dirty="0"/>
                        <a:t>11-20/0818</a:t>
                      </a:r>
                    </a:p>
                  </a:txBody>
                  <a:tcPr/>
                </a:tc>
                <a:tc>
                  <a:txBody>
                    <a:bodyPr/>
                    <a:lstStyle/>
                    <a:p>
                      <a:r>
                        <a:rPr lang="en-CA" sz="1800" kern="1200" dirty="0">
                          <a:solidFill>
                            <a:schemeClr val="dk1"/>
                          </a:solidFill>
                          <a:effectLst/>
                          <a:latin typeface="+mn-lt"/>
                          <a:ea typeface="+mn-ea"/>
                          <a:cs typeface="+mn-cs"/>
                        </a:rPr>
                        <a:t>24114</a:t>
                      </a:r>
                    </a:p>
                  </a:txBody>
                  <a:tcPr/>
                </a:tc>
                <a:extLst>
                  <a:ext uri="{0D108BD9-81ED-4DB2-BD59-A6C34878D82A}">
                    <a16:rowId xmlns:a16="http://schemas.microsoft.com/office/drawing/2014/main" val="623845015"/>
                  </a:ext>
                </a:extLst>
              </a:tr>
              <a:tr h="370840">
                <a:tc>
                  <a:txBody>
                    <a:bodyPr/>
                    <a:lstStyle/>
                    <a:p>
                      <a:r>
                        <a:rPr lang="en-US" dirty="0"/>
                        <a:t>11-20/0894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24191, 24192, 24291, 24414, 24415, 24416, 24477, 24205, 24206, 24327</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3006503976"/>
                  </a:ext>
                </a:extLst>
              </a:tr>
              <a:tr h="370840">
                <a:tc>
                  <a:txBody>
                    <a:bodyPr/>
                    <a:lstStyle/>
                    <a:p>
                      <a:r>
                        <a:rPr lang="en-US" dirty="0"/>
                        <a:t>11-20/0822</a:t>
                      </a:r>
                    </a:p>
                  </a:txBody>
                  <a:tcPr/>
                </a:tc>
                <a:tc>
                  <a:txBody>
                    <a:bodyPr/>
                    <a:lstStyle/>
                    <a:p>
                      <a:r>
                        <a:rPr lang="en-US" sz="1800" kern="1200" dirty="0">
                          <a:solidFill>
                            <a:schemeClr val="dk1"/>
                          </a:solidFill>
                          <a:effectLst/>
                          <a:latin typeface="+mn-lt"/>
                          <a:ea typeface="+mn-ea"/>
                          <a:cs typeface="+mn-cs"/>
                        </a:rPr>
                        <a:t>24036, 24558, 24559</a:t>
                      </a:r>
                      <a:r>
                        <a:rPr lang="en-CA" dirty="0">
                          <a:effectLst/>
                        </a:rPr>
                        <a:t>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503350204"/>
                  </a:ext>
                </a:extLst>
              </a:tr>
            </a:tbl>
          </a:graphicData>
        </a:graphic>
      </p:graphicFrame>
    </p:spTree>
    <p:extLst>
      <p:ext uri="{BB962C8B-B14F-4D97-AF65-F5344CB8AC3E}">
        <p14:creationId xmlns:p14="http://schemas.microsoft.com/office/powerpoint/2010/main" val="277933037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8635B-FD97-7445-859F-09099A4A0BC5}"/>
              </a:ext>
            </a:extLst>
          </p:cNvPr>
          <p:cNvSpPr>
            <a:spLocks noGrp="1"/>
          </p:cNvSpPr>
          <p:nvPr>
            <p:ph type="title"/>
          </p:nvPr>
        </p:nvSpPr>
        <p:spPr/>
        <p:txBody>
          <a:bodyPr/>
          <a:lstStyle/>
          <a:p>
            <a:r>
              <a:rPr lang="en-US" dirty="0"/>
              <a:t>SP (11-20/0822)</a:t>
            </a:r>
          </a:p>
        </p:txBody>
      </p:sp>
      <p:sp>
        <p:nvSpPr>
          <p:cNvPr id="6" name="Content Placeholder 5">
            <a:extLst>
              <a:ext uri="{FF2B5EF4-FFF2-40B4-BE49-F238E27FC236}">
                <a16:creationId xmlns:a16="http://schemas.microsoft.com/office/drawing/2014/main" id="{AFFAD1FE-2B6F-F248-B7EE-C823E762E17D}"/>
              </a:ext>
            </a:extLst>
          </p:cNvPr>
          <p:cNvSpPr>
            <a:spLocks noGrp="1"/>
          </p:cNvSpPr>
          <p:nvPr>
            <p:ph idx="1"/>
          </p:nvPr>
        </p:nvSpPr>
        <p:spPr/>
        <p:txBody>
          <a:bodyPr/>
          <a:lstStyle/>
          <a:p>
            <a:r>
              <a:rPr lang="en-US" dirty="0"/>
              <a:t>Do you prefer FILS discovery frames and RNR to carry?</a:t>
            </a:r>
          </a:p>
          <a:p>
            <a:pPr marL="457200" indent="-457200">
              <a:buAutoNum type="alphaLcParenR"/>
            </a:pPr>
            <a:r>
              <a:rPr lang="en-US" dirty="0"/>
              <a:t>Regulatory client limit - 17</a:t>
            </a:r>
          </a:p>
          <a:p>
            <a:pPr marL="457200" indent="-457200">
              <a:buAutoNum type="alphaLcParenR"/>
            </a:pPr>
            <a:r>
              <a:rPr lang="en-US" dirty="0"/>
              <a:t>Local limit - 9</a:t>
            </a:r>
          </a:p>
          <a:p>
            <a:pPr marL="457200" indent="-457200">
              <a:buAutoNum type="alphaLcParenR"/>
            </a:pPr>
            <a:r>
              <a:rPr lang="en-US" dirty="0"/>
              <a:t>Abstain - 6</a:t>
            </a:r>
          </a:p>
          <a:p>
            <a:pPr marL="0" indent="0"/>
            <a:endParaRPr lang="en-US" dirty="0"/>
          </a:p>
        </p:txBody>
      </p:sp>
      <p:sp>
        <p:nvSpPr>
          <p:cNvPr id="5" name="Slide Number Placeholder 4">
            <a:extLst>
              <a:ext uri="{FF2B5EF4-FFF2-40B4-BE49-F238E27FC236}">
                <a16:creationId xmlns:a16="http://schemas.microsoft.com/office/drawing/2014/main" id="{1A516FAB-4462-B24B-9A30-067D1E1EA0C5}"/>
              </a:ext>
            </a:extLst>
          </p:cNvPr>
          <p:cNvSpPr>
            <a:spLocks noGrp="1"/>
          </p:cNvSpPr>
          <p:nvPr>
            <p:ph type="sldNum" idx="12"/>
          </p:nvPr>
        </p:nvSpPr>
        <p:spPr/>
        <p:txBody>
          <a:bodyPr/>
          <a:lstStyle/>
          <a:p>
            <a:r>
              <a:rPr lang="en-GB"/>
              <a:t>Slide </a:t>
            </a:r>
            <a:fld id="{06B781AF-4CCF-49B0-A572-DE54FBE5D942}" type="slidenum">
              <a:rPr lang="en-GB" smtClean="0"/>
              <a:pPr/>
              <a:t>122</a:t>
            </a:fld>
            <a:endParaRPr lang="en-GB"/>
          </a:p>
        </p:txBody>
      </p:sp>
      <p:sp>
        <p:nvSpPr>
          <p:cNvPr id="4" name="Footer Placeholder 3">
            <a:extLst>
              <a:ext uri="{FF2B5EF4-FFF2-40B4-BE49-F238E27FC236}">
                <a16:creationId xmlns:a16="http://schemas.microsoft.com/office/drawing/2014/main" id="{2BB54697-AFE5-D540-9E56-28D618E20D51}"/>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E152496E-AD7E-4844-9E72-288FFFBD5D05}"/>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8924918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15FA3-34EC-7049-B9F8-0AF0E93A4EB2}"/>
              </a:ext>
            </a:extLst>
          </p:cNvPr>
          <p:cNvSpPr>
            <a:spLocks noGrp="1"/>
          </p:cNvSpPr>
          <p:nvPr>
            <p:ph type="title"/>
          </p:nvPr>
        </p:nvSpPr>
        <p:spPr/>
        <p:txBody>
          <a:bodyPr/>
          <a:lstStyle/>
          <a:p>
            <a:r>
              <a:rPr lang="en-US" dirty="0"/>
              <a:t>CR Motion #1056</a:t>
            </a:r>
          </a:p>
        </p:txBody>
      </p:sp>
      <p:sp>
        <p:nvSpPr>
          <p:cNvPr id="6" name="Content Placeholder 5">
            <a:extLst>
              <a:ext uri="{FF2B5EF4-FFF2-40B4-BE49-F238E27FC236}">
                <a16:creationId xmlns:a16="http://schemas.microsoft.com/office/drawing/2014/main" id="{8544030D-C122-824C-9961-5B32B913083D}"/>
              </a:ext>
            </a:extLst>
          </p:cNvPr>
          <p:cNvSpPr>
            <a:spLocks noGrp="1"/>
          </p:cNvSpPr>
          <p:nvPr>
            <p:ph idx="1"/>
          </p:nvPr>
        </p:nvSpPr>
        <p:spPr/>
        <p:txBody>
          <a:bodyPr/>
          <a:lstStyle/>
          <a:p>
            <a:r>
              <a:rPr lang="en-US" dirty="0"/>
              <a:t>Move to accept resolutions to CIDs </a:t>
            </a:r>
            <a:r>
              <a:rPr lang="en-US" kern="1200" dirty="0">
                <a:solidFill>
                  <a:schemeClr val="dk1"/>
                </a:solidFill>
              </a:rPr>
              <a:t>24091, 24185, 24186, 24501 in doc 11-20/0874r3</a:t>
            </a:r>
          </a:p>
          <a:p>
            <a:endParaRPr lang="en-US" kern="1200" dirty="0">
              <a:solidFill>
                <a:schemeClr val="dk1"/>
              </a:solidFill>
            </a:endParaRPr>
          </a:p>
          <a:p>
            <a:r>
              <a:rPr lang="en-US" kern="1200" dirty="0">
                <a:solidFill>
                  <a:schemeClr val="dk1"/>
                </a:solidFill>
              </a:rPr>
              <a:t>Move: </a:t>
            </a:r>
            <a:r>
              <a:rPr lang="en-US" kern="1200" dirty="0" err="1">
                <a:solidFill>
                  <a:schemeClr val="dk1"/>
                </a:solidFill>
              </a:rPr>
              <a:t>Jianhan</a:t>
            </a:r>
            <a:r>
              <a:rPr lang="en-US" kern="1200" dirty="0">
                <a:solidFill>
                  <a:schemeClr val="dk1"/>
                </a:solidFill>
              </a:rPr>
              <a:t> Liu		Second:</a:t>
            </a:r>
            <a:r>
              <a:rPr lang="en-CA" dirty="0"/>
              <a:t> </a:t>
            </a:r>
            <a:r>
              <a:rPr lang="en-CA" dirty="0" err="1"/>
              <a:t>Youhan</a:t>
            </a:r>
            <a:r>
              <a:rPr lang="en-CA" dirty="0"/>
              <a:t> Kim</a:t>
            </a:r>
          </a:p>
          <a:p>
            <a:r>
              <a:rPr lang="en-CA" kern="1200" dirty="0">
                <a:solidFill>
                  <a:schemeClr val="dk1"/>
                </a:solidFill>
              </a:rPr>
              <a:t>Approved with unanimous consent.</a:t>
            </a:r>
          </a:p>
          <a:p>
            <a:r>
              <a:rPr lang="en-US" dirty="0"/>
              <a:t> </a:t>
            </a:r>
          </a:p>
        </p:txBody>
      </p:sp>
      <p:sp>
        <p:nvSpPr>
          <p:cNvPr id="5" name="Slide Number Placeholder 4">
            <a:extLst>
              <a:ext uri="{FF2B5EF4-FFF2-40B4-BE49-F238E27FC236}">
                <a16:creationId xmlns:a16="http://schemas.microsoft.com/office/drawing/2014/main" id="{F144BD05-4512-7B40-9C95-DC8FD1F6E2BA}"/>
              </a:ext>
            </a:extLst>
          </p:cNvPr>
          <p:cNvSpPr>
            <a:spLocks noGrp="1"/>
          </p:cNvSpPr>
          <p:nvPr>
            <p:ph type="sldNum" idx="12"/>
          </p:nvPr>
        </p:nvSpPr>
        <p:spPr/>
        <p:txBody>
          <a:bodyPr/>
          <a:lstStyle/>
          <a:p>
            <a:r>
              <a:rPr lang="en-GB"/>
              <a:t>Slide </a:t>
            </a:r>
            <a:fld id="{06B781AF-4CCF-49B0-A572-DE54FBE5D942}" type="slidenum">
              <a:rPr lang="en-GB" smtClean="0"/>
              <a:pPr/>
              <a:t>123</a:t>
            </a:fld>
            <a:endParaRPr lang="en-GB"/>
          </a:p>
        </p:txBody>
      </p:sp>
      <p:sp>
        <p:nvSpPr>
          <p:cNvPr id="4" name="Footer Placeholder 3">
            <a:extLst>
              <a:ext uri="{FF2B5EF4-FFF2-40B4-BE49-F238E27FC236}">
                <a16:creationId xmlns:a16="http://schemas.microsoft.com/office/drawing/2014/main" id="{5F2BA7F7-7BEE-6C40-BF52-E8B6AD22AB4E}"/>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B271300E-EF2E-4547-A049-DE69ED178187}"/>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40902838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17069B7-5EB9-8E4F-A11B-56683888E1B2}"/>
              </a:ext>
            </a:extLst>
          </p:cNvPr>
          <p:cNvSpPr>
            <a:spLocks noGrp="1"/>
          </p:cNvSpPr>
          <p:nvPr>
            <p:ph type="title"/>
          </p:nvPr>
        </p:nvSpPr>
        <p:spPr/>
        <p:txBody>
          <a:bodyPr/>
          <a:lstStyle/>
          <a:p>
            <a:r>
              <a:rPr lang="en-US" dirty="0"/>
              <a:t>CR Motion # 1057</a:t>
            </a:r>
          </a:p>
        </p:txBody>
      </p:sp>
      <p:sp>
        <p:nvSpPr>
          <p:cNvPr id="7" name="Content Placeholder 6">
            <a:extLst>
              <a:ext uri="{FF2B5EF4-FFF2-40B4-BE49-F238E27FC236}">
                <a16:creationId xmlns:a16="http://schemas.microsoft.com/office/drawing/2014/main" id="{558D8C87-C634-4345-B563-0549455E0816}"/>
              </a:ext>
            </a:extLst>
          </p:cNvPr>
          <p:cNvSpPr>
            <a:spLocks noGrp="1"/>
          </p:cNvSpPr>
          <p:nvPr>
            <p:ph idx="1"/>
          </p:nvPr>
        </p:nvSpPr>
        <p:spPr/>
        <p:txBody>
          <a:bodyPr/>
          <a:lstStyle/>
          <a:p>
            <a:r>
              <a:rPr lang="en-US" dirty="0"/>
              <a:t>Move to accept resolutions to CIDs 24018, 24391, 24392  in doc 11-20/0884r4</a:t>
            </a:r>
          </a:p>
          <a:p>
            <a:endParaRPr lang="en-US" dirty="0"/>
          </a:p>
          <a:p>
            <a:r>
              <a:rPr lang="en-US" dirty="0"/>
              <a:t>Move: </a:t>
            </a:r>
            <a:r>
              <a:rPr lang="en-US" dirty="0" err="1"/>
              <a:t>Chittabrata</a:t>
            </a:r>
            <a:r>
              <a:rPr lang="en-US" dirty="0"/>
              <a:t> Ghosh</a:t>
            </a:r>
            <a:r>
              <a:rPr lang="en-CA" dirty="0"/>
              <a:t> 		Second: Abhishek Patil</a:t>
            </a:r>
          </a:p>
          <a:p>
            <a:r>
              <a:rPr lang="en-CA" dirty="0"/>
              <a:t>Approved with unanimous consent</a:t>
            </a:r>
          </a:p>
        </p:txBody>
      </p:sp>
      <p:sp>
        <p:nvSpPr>
          <p:cNvPr id="5" name="Slide Number Placeholder 4">
            <a:extLst>
              <a:ext uri="{FF2B5EF4-FFF2-40B4-BE49-F238E27FC236}">
                <a16:creationId xmlns:a16="http://schemas.microsoft.com/office/drawing/2014/main" id="{9074909E-C501-0249-B0EF-40E2389AA8AF}"/>
              </a:ext>
            </a:extLst>
          </p:cNvPr>
          <p:cNvSpPr>
            <a:spLocks noGrp="1"/>
          </p:cNvSpPr>
          <p:nvPr>
            <p:ph type="sldNum" idx="12"/>
          </p:nvPr>
        </p:nvSpPr>
        <p:spPr/>
        <p:txBody>
          <a:bodyPr/>
          <a:lstStyle/>
          <a:p>
            <a:r>
              <a:rPr lang="en-GB"/>
              <a:t>Slide </a:t>
            </a:r>
            <a:fld id="{06B781AF-4CCF-49B0-A572-DE54FBE5D942}" type="slidenum">
              <a:rPr lang="en-GB" smtClean="0"/>
              <a:pPr/>
              <a:t>124</a:t>
            </a:fld>
            <a:endParaRPr lang="en-GB"/>
          </a:p>
        </p:txBody>
      </p:sp>
      <p:sp>
        <p:nvSpPr>
          <p:cNvPr id="4" name="Footer Placeholder 3">
            <a:extLst>
              <a:ext uri="{FF2B5EF4-FFF2-40B4-BE49-F238E27FC236}">
                <a16:creationId xmlns:a16="http://schemas.microsoft.com/office/drawing/2014/main" id="{8CAC2ACC-3D8F-3D44-B838-0E95D737A1CE}"/>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3C0EA49A-9061-F443-8B2B-C5C31135428D}"/>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411972985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17069B7-5EB9-8E4F-A11B-56683888E1B2}"/>
              </a:ext>
            </a:extLst>
          </p:cNvPr>
          <p:cNvSpPr>
            <a:spLocks noGrp="1"/>
          </p:cNvSpPr>
          <p:nvPr>
            <p:ph type="title"/>
          </p:nvPr>
        </p:nvSpPr>
        <p:spPr/>
        <p:txBody>
          <a:bodyPr/>
          <a:lstStyle/>
          <a:p>
            <a:r>
              <a:rPr lang="en-US" dirty="0"/>
              <a:t>CR Motion # 1058</a:t>
            </a:r>
          </a:p>
        </p:txBody>
      </p:sp>
      <p:sp>
        <p:nvSpPr>
          <p:cNvPr id="7" name="Content Placeholder 6">
            <a:extLst>
              <a:ext uri="{FF2B5EF4-FFF2-40B4-BE49-F238E27FC236}">
                <a16:creationId xmlns:a16="http://schemas.microsoft.com/office/drawing/2014/main" id="{558D8C87-C634-4345-B563-0549455E0816}"/>
              </a:ext>
            </a:extLst>
          </p:cNvPr>
          <p:cNvSpPr>
            <a:spLocks noGrp="1"/>
          </p:cNvSpPr>
          <p:nvPr>
            <p:ph idx="1"/>
          </p:nvPr>
        </p:nvSpPr>
        <p:spPr/>
        <p:txBody>
          <a:bodyPr/>
          <a:lstStyle/>
          <a:p>
            <a:r>
              <a:rPr lang="en-US" dirty="0"/>
              <a:t>Move to accept resolutions to CIDs </a:t>
            </a:r>
            <a:r>
              <a:rPr lang="en-US" kern="1200" dirty="0">
                <a:solidFill>
                  <a:schemeClr val="dk1"/>
                </a:solidFill>
              </a:rPr>
              <a:t>24036, 24558, 24559</a:t>
            </a:r>
            <a:r>
              <a:rPr lang="en-CA" kern="1200" dirty="0">
                <a:solidFill>
                  <a:schemeClr val="dk1"/>
                </a:solidFill>
              </a:rPr>
              <a:t> </a:t>
            </a:r>
            <a:r>
              <a:rPr lang="en-US" dirty="0"/>
              <a:t>in doc 11-20/0822r3</a:t>
            </a:r>
          </a:p>
          <a:p>
            <a:endParaRPr lang="en-US" dirty="0"/>
          </a:p>
          <a:p>
            <a:r>
              <a:rPr lang="en-US" dirty="0"/>
              <a:t>Move: Thomas </a:t>
            </a:r>
            <a:r>
              <a:rPr lang="en-US" dirty="0" err="1"/>
              <a:t>Derham</a:t>
            </a:r>
            <a:r>
              <a:rPr lang="en-CA" dirty="0"/>
              <a:t>		Second: </a:t>
            </a:r>
          </a:p>
          <a:p>
            <a:r>
              <a:rPr lang="en-CA" dirty="0"/>
              <a:t>Needs more discussion. No Motion at this time (June 23)</a:t>
            </a:r>
          </a:p>
        </p:txBody>
      </p:sp>
      <p:sp>
        <p:nvSpPr>
          <p:cNvPr id="5" name="Slide Number Placeholder 4">
            <a:extLst>
              <a:ext uri="{FF2B5EF4-FFF2-40B4-BE49-F238E27FC236}">
                <a16:creationId xmlns:a16="http://schemas.microsoft.com/office/drawing/2014/main" id="{9074909E-C501-0249-B0EF-40E2389AA8AF}"/>
              </a:ext>
            </a:extLst>
          </p:cNvPr>
          <p:cNvSpPr>
            <a:spLocks noGrp="1"/>
          </p:cNvSpPr>
          <p:nvPr>
            <p:ph type="sldNum" idx="12"/>
          </p:nvPr>
        </p:nvSpPr>
        <p:spPr/>
        <p:txBody>
          <a:bodyPr/>
          <a:lstStyle/>
          <a:p>
            <a:r>
              <a:rPr lang="en-GB"/>
              <a:t>Slide </a:t>
            </a:r>
            <a:fld id="{06B781AF-4CCF-49B0-A572-DE54FBE5D942}" type="slidenum">
              <a:rPr lang="en-GB" smtClean="0"/>
              <a:pPr/>
              <a:t>125</a:t>
            </a:fld>
            <a:endParaRPr lang="en-GB"/>
          </a:p>
        </p:txBody>
      </p:sp>
      <p:sp>
        <p:nvSpPr>
          <p:cNvPr id="4" name="Footer Placeholder 3">
            <a:extLst>
              <a:ext uri="{FF2B5EF4-FFF2-40B4-BE49-F238E27FC236}">
                <a16:creationId xmlns:a16="http://schemas.microsoft.com/office/drawing/2014/main" id="{8CAC2ACC-3D8F-3D44-B838-0E95D737A1CE}"/>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3C0EA49A-9061-F443-8B2B-C5C31135428D}"/>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275065614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17069B7-5EB9-8E4F-A11B-56683888E1B2}"/>
              </a:ext>
            </a:extLst>
          </p:cNvPr>
          <p:cNvSpPr>
            <a:spLocks noGrp="1"/>
          </p:cNvSpPr>
          <p:nvPr>
            <p:ph type="title"/>
          </p:nvPr>
        </p:nvSpPr>
        <p:spPr/>
        <p:txBody>
          <a:bodyPr/>
          <a:lstStyle/>
          <a:p>
            <a:r>
              <a:rPr lang="en-US" dirty="0"/>
              <a:t>CR Motion # 1059</a:t>
            </a:r>
          </a:p>
        </p:txBody>
      </p:sp>
      <p:sp>
        <p:nvSpPr>
          <p:cNvPr id="7" name="Content Placeholder 6">
            <a:extLst>
              <a:ext uri="{FF2B5EF4-FFF2-40B4-BE49-F238E27FC236}">
                <a16:creationId xmlns:a16="http://schemas.microsoft.com/office/drawing/2014/main" id="{558D8C87-C634-4345-B563-0549455E0816}"/>
              </a:ext>
            </a:extLst>
          </p:cNvPr>
          <p:cNvSpPr>
            <a:spLocks noGrp="1"/>
          </p:cNvSpPr>
          <p:nvPr>
            <p:ph idx="1"/>
          </p:nvPr>
        </p:nvSpPr>
        <p:spPr/>
        <p:txBody>
          <a:bodyPr/>
          <a:lstStyle/>
          <a:p>
            <a:r>
              <a:rPr lang="en-US" dirty="0"/>
              <a:t>Move to accept resolution to CID 24114 </a:t>
            </a:r>
            <a:r>
              <a:rPr lang="en-CA" kern="1200" dirty="0">
                <a:solidFill>
                  <a:schemeClr val="dk1"/>
                </a:solidFill>
              </a:rPr>
              <a:t> </a:t>
            </a:r>
            <a:r>
              <a:rPr lang="en-US" dirty="0"/>
              <a:t>in doc 11-20/0818r4</a:t>
            </a:r>
          </a:p>
          <a:p>
            <a:endParaRPr lang="en-US" dirty="0"/>
          </a:p>
          <a:p>
            <a:r>
              <a:rPr lang="en-US" dirty="0"/>
              <a:t>Move: Abhishek Patil</a:t>
            </a:r>
            <a:r>
              <a:rPr lang="en-CA" dirty="0"/>
              <a:t>		Second: Alfred </a:t>
            </a:r>
            <a:r>
              <a:rPr lang="en-CA" dirty="0" err="1"/>
              <a:t>Asterjadhi</a:t>
            </a:r>
            <a:endParaRPr lang="en-CA" dirty="0"/>
          </a:p>
          <a:p>
            <a:r>
              <a:rPr lang="en-CA" dirty="0"/>
              <a:t>Approved with unanimous consent</a:t>
            </a:r>
          </a:p>
        </p:txBody>
      </p:sp>
      <p:sp>
        <p:nvSpPr>
          <p:cNvPr id="5" name="Slide Number Placeholder 4">
            <a:extLst>
              <a:ext uri="{FF2B5EF4-FFF2-40B4-BE49-F238E27FC236}">
                <a16:creationId xmlns:a16="http://schemas.microsoft.com/office/drawing/2014/main" id="{9074909E-C501-0249-B0EF-40E2389AA8AF}"/>
              </a:ext>
            </a:extLst>
          </p:cNvPr>
          <p:cNvSpPr>
            <a:spLocks noGrp="1"/>
          </p:cNvSpPr>
          <p:nvPr>
            <p:ph type="sldNum" idx="12"/>
          </p:nvPr>
        </p:nvSpPr>
        <p:spPr/>
        <p:txBody>
          <a:bodyPr/>
          <a:lstStyle/>
          <a:p>
            <a:r>
              <a:rPr lang="en-GB"/>
              <a:t>Slide </a:t>
            </a:r>
            <a:fld id="{06B781AF-4CCF-49B0-A572-DE54FBE5D942}" type="slidenum">
              <a:rPr lang="en-GB" smtClean="0"/>
              <a:pPr/>
              <a:t>126</a:t>
            </a:fld>
            <a:endParaRPr lang="en-GB"/>
          </a:p>
        </p:txBody>
      </p:sp>
      <p:sp>
        <p:nvSpPr>
          <p:cNvPr id="4" name="Footer Placeholder 3">
            <a:extLst>
              <a:ext uri="{FF2B5EF4-FFF2-40B4-BE49-F238E27FC236}">
                <a16:creationId xmlns:a16="http://schemas.microsoft.com/office/drawing/2014/main" id="{8CAC2ACC-3D8F-3D44-B838-0E95D737A1CE}"/>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3C0EA49A-9061-F443-8B2B-C5C31135428D}"/>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288522805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3BB93-6DCE-0D4E-BD85-0DC5EDAD7598}"/>
              </a:ext>
            </a:extLst>
          </p:cNvPr>
          <p:cNvSpPr>
            <a:spLocks noGrp="1"/>
          </p:cNvSpPr>
          <p:nvPr>
            <p:ph type="title"/>
          </p:nvPr>
        </p:nvSpPr>
        <p:spPr/>
        <p:txBody>
          <a:bodyPr/>
          <a:lstStyle/>
          <a:p>
            <a:r>
              <a:rPr lang="en-US" dirty="0"/>
              <a:t>CR Motion # 1060</a:t>
            </a:r>
          </a:p>
        </p:txBody>
      </p:sp>
      <p:sp>
        <p:nvSpPr>
          <p:cNvPr id="3" name="Content Placeholder 2">
            <a:extLst>
              <a:ext uri="{FF2B5EF4-FFF2-40B4-BE49-F238E27FC236}">
                <a16:creationId xmlns:a16="http://schemas.microsoft.com/office/drawing/2014/main" id="{C1D85892-E2DB-8347-9710-07E37D861E3C}"/>
              </a:ext>
            </a:extLst>
          </p:cNvPr>
          <p:cNvSpPr>
            <a:spLocks noGrp="1"/>
          </p:cNvSpPr>
          <p:nvPr>
            <p:ph idx="1"/>
          </p:nvPr>
        </p:nvSpPr>
        <p:spPr/>
        <p:txBody>
          <a:bodyPr/>
          <a:lstStyle/>
          <a:p>
            <a:r>
              <a:rPr lang="en-US" dirty="0"/>
              <a:t>Move to accept resolutions to CIDs </a:t>
            </a:r>
            <a:r>
              <a:rPr lang="en-GB" kern="1200" dirty="0">
                <a:solidFill>
                  <a:schemeClr val="dk1"/>
                </a:solidFill>
              </a:rPr>
              <a:t>24191, 24192, 24291, 24414, 24415, 24416, 24477, 24205, 24206, 24327 in doc 11-20/0894r3</a:t>
            </a:r>
          </a:p>
          <a:p>
            <a:endParaRPr lang="en-GB" kern="1200" dirty="0">
              <a:solidFill>
                <a:schemeClr val="dk1"/>
              </a:solidFill>
            </a:endParaRPr>
          </a:p>
          <a:p>
            <a:r>
              <a:rPr lang="en-GB" kern="1200" dirty="0">
                <a:solidFill>
                  <a:schemeClr val="dk1"/>
                </a:solidFill>
              </a:rPr>
              <a:t>Move: </a:t>
            </a:r>
            <a:r>
              <a:rPr lang="en-GB" kern="1200" dirty="0" err="1">
                <a:solidFill>
                  <a:schemeClr val="dk1"/>
                </a:solidFill>
              </a:rPr>
              <a:t>Youhan</a:t>
            </a:r>
            <a:r>
              <a:rPr lang="en-GB" kern="1200" dirty="0">
                <a:solidFill>
                  <a:schemeClr val="dk1"/>
                </a:solidFill>
              </a:rPr>
              <a:t> Kim 		Second:  Abhishek Patil</a:t>
            </a:r>
          </a:p>
          <a:p>
            <a:r>
              <a:rPr lang="en-GB" kern="1200" dirty="0">
                <a:solidFill>
                  <a:schemeClr val="dk1"/>
                </a:solidFill>
              </a:rPr>
              <a:t>Approved with unanimous consent</a:t>
            </a:r>
            <a:endParaRPr lang="en-CA" kern="1200" dirty="0">
              <a:solidFill>
                <a:schemeClr val="dk1"/>
              </a:solidFill>
            </a:endParaRPr>
          </a:p>
          <a:p>
            <a:endParaRPr lang="en-US" dirty="0"/>
          </a:p>
        </p:txBody>
      </p:sp>
      <p:sp>
        <p:nvSpPr>
          <p:cNvPr id="4" name="Slide Number Placeholder 3">
            <a:extLst>
              <a:ext uri="{FF2B5EF4-FFF2-40B4-BE49-F238E27FC236}">
                <a16:creationId xmlns:a16="http://schemas.microsoft.com/office/drawing/2014/main" id="{861B248B-753C-484F-B0F0-091E190C109C}"/>
              </a:ext>
            </a:extLst>
          </p:cNvPr>
          <p:cNvSpPr>
            <a:spLocks noGrp="1"/>
          </p:cNvSpPr>
          <p:nvPr>
            <p:ph type="sldNum" idx="12"/>
          </p:nvPr>
        </p:nvSpPr>
        <p:spPr/>
        <p:txBody>
          <a:bodyPr/>
          <a:lstStyle/>
          <a:p>
            <a:r>
              <a:rPr lang="en-GB"/>
              <a:t>Slide </a:t>
            </a:r>
            <a:fld id="{440F5867-744E-4AA6-B0ED-4C44D2DFBB7B}" type="slidenum">
              <a:rPr lang="en-GB" smtClean="0"/>
              <a:pPr/>
              <a:t>127</a:t>
            </a:fld>
            <a:endParaRPr lang="en-GB" dirty="0"/>
          </a:p>
        </p:txBody>
      </p:sp>
      <p:sp>
        <p:nvSpPr>
          <p:cNvPr id="5" name="Footer Placeholder 4">
            <a:extLst>
              <a:ext uri="{FF2B5EF4-FFF2-40B4-BE49-F238E27FC236}">
                <a16:creationId xmlns:a16="http://schemas.microsoft.com/office/drawing/2014/main" id="{9CC66A88-B81C-F54C-B797-4AA5B2B0A46D}"/>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06E2C0F8-6FAC-CF49-A36F-8F02CB6B3FF5}"/>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91626264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25</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endParaRPr lang="en-US" sz="1800" dirty="0">
              <a:hlinkClick r:id="rId3"/>
            </a:endParaRP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4"/>
              </a:rPr>
              <a:t>https://mentor.ieee.org/802.11/dcn/20/11-20-0931-00-00ax-mac-cr-last-cids.docx</a:t>
            </a:r>
            <a:r>
              <a:rPr lang="en-US" sz="1800" dirty="0">
                <a:latin typeface="Calibri" panose="020F0502020204030204" pitchFamily="34" charset="0"/>
                <a:cs typeface="Calibri" panose="020F0502020204030204" pitchFamily="34" charset="0"/>
              </a:rPr>
              <a:t> - Alfred </a:t>
            </a:r>
            <a:r>
              <a:rPr lang="en-US" sz="1800" dirty="0" err="1">
                <a:latin typeface="Calibri" panose="020F0502020204030204" pitchFamily="34" charset="0"/>
                <a:cs typeface="Calibri" panose="020F0502020204030204" pitchFamily="34" charset="0"/>
              </a:rPr>
              <a:t>Asterjadhi</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5"/>
              </a:rPr>
              <a:t>https://mentor.ieee.org/802.11/dcn/20/11-20-0917-00-00ax-ack-related-comments-resolution-sa.docx</a:t>
            </a:r>
            <a:r>
              <a:rPr lang="en-US" sz="1800" dirty="0">
                <a:latin typeface="Calibri" panose="020F0502020204030204" pitchFamily="34" charset="0"/>
                <a:cs typeface="Calibri" panose="020F0502020204030204" pitchFamily="34" charset="0"/>
              </a:rPr>
              <a:t> – George Cherian</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6"/>
              </a:rPr>
              <a:t>https://mentor.ieee.org/802.11/dcn/20/11-20-0819-00-00ax-mac-cr-miscellaneous-cids-in-subclause-26dot8.docx</a:t>
            </a:r>
            <a:r>
              <a:rPr lang="en-US" sz="1800" dirty="0">
                <a:latin typeface="Calibri" panose="020F0502020204030204" pitchFamily="34" charset="0"/>
                <a:cs typeface="Calibri" panose="020F0502020204030204" pitchFamily="34" charset="0"/>
              </a:rPr>
              <a:t> - Alfred </a:t>
            </a:r>
            <a:r>
              <a:rPr lang="en-US" sz="1800" dirty="0" err="1">
                <a:latin typeface="Calibri" panose="020F0502020204030204" pitchFamily="34" charset="0"/>
                <a:cs typeface="Calibri" panose="020F0502020204030204" pitchFamily="34" charset="0"/>
              </a:rPr>
              <a:t>Asterjadhi</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7"/>
              </a:rPr>
              <a:t>https://mentor.ieee.org/802.11/dcn/20/11-20-0951-00-00ax-cr-for-cid-24525.docx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Kaiying</a:t>
            </a:r>
            <a:r>
              <a:rPr lang="en-US" sz="1800" dirty="0">
                <a:latin typeface="Calibri" panose="020F0502020204030204" pitchFamily="34" charset="0"/>
                <a:cs typeface="Calibri" panose="020F0502020204030204" pitchFamily="34" charset="0"/>
              </a:rPr>
              <a:t> Lu</a:t>
            </a: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128</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68206425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129</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1979868659"/>
              </p:ext>
            </p:extLst>
          </p:nvPr>
        </p:nvGraphicFramePr>
        <p:xfrm>
          <a:off x="1676400" y="2316480"/>
          <a:ext cx="9093202" cy="148336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11-20/0857</a:t>
                      </a:r>
                    </a:p>
                  </a:txBody>
                  <a:tcPr/>
                </a:tc>
                <a:tc>
                  <a:txBody>
                    <a:bodyPr/>
                    <a:lstStyle/>
                    <a:p>
                      <a:r>
                        <a:rPr lang="en-CA" sz="1800" kern="1200" dirty="0">
                          <a:solidFill>
                            <a:schemeClr val="dk1"/>
                          </a:solidFill>
                          <a:effectLst/>
                          <a:latin typeface="+mn-lt"/>
                          <a:ea typeface="+mn-ea"/>
                          <a:cs typeface="+mn-cs"/>
                        </a:rPr>
                        <a:t>24488, 24489</a:t>
                      </a:r>
                    </a:p>
                  </a:txBody>
                  <a:tcPr/>
                </a:tc>
                <a:extLst>
                  <a:ext uri="{0D108BD9-81ED-4DB2-BD59-A6C34878D82A}">
                    <a16:rowId xmlns:a16="http://schemas.microsoft.com/office/drawing/2014/main" val="3721419176"/>
                  </a:ext>
                </a:extLst>
              </a:tr>
              <a:tr h="370840">
                <a:tc>
                  <a:txBody>
                    <a:bodyPr/>
                    <a:lstStyle/>
                    <a:p>
                      <a:r>
                        <a:rPr lang="en-US" dirty="0"/>
                        <a:t>11-20/0822</a:t>
                      </a:r>
                    </a:p>
                  </a:txBody>
                  <a:tcPr/>
                </a:tc>
                <a:tc>
                  <a:txBody>
                    <a:bodyPr/>
                    <a:lstStyle/>
                    <a:p>
                      <a:r>
                        <a:rPr lang="en-US" sz="1800" kern="1200" dirty="0">
                          <a:solidFill>
                            <a:schemeClr val="dk1"/>
                          </a:solidFill>
                          <a:effectLst/>
                          <a:latin typeface="+mn-lt"/>
                          <a:ea typeface="+mn-ea"/>
                          <a:cs typeface="+mn-cs"/>
                        </a:rPr>
                        <a:t>24036, 24558, 24559</a:t>
                      </a:r>
                      <a:r>
                        <a:rPr lang="en-CA" dirty="0">
                          <a:effectLst/>
                        </a:rPr>
                        <a:t>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314202076"/>
                  </a:ext>
                </a:extLst>
              </a:tr>
              <a:tr h="370840">
                <a:tc>
                  <a:txBody>
                    <a:bodyPr/>
                    <a:lstStyle/>
                    <a:p>
                      <a:r>
                        <a:rPr lang="en-US" dirty="0"/>
                        <a:t>11-20/0912</a:t>
                      </a:r>
                    </a:p>
                  </a:txBody>
                  <a:tcPr/>
                </a:tc>
                <a:tc>
                  <a:txBody>
                    <a:bodyPr/>
                    <a:lstStyle/>
                    <a:p>
                      <a:r>
                        <a:rPr lang="en-GB" sz="1800" kern="1200" dirty="0">
                          <a:solidFill>
                            <a:schemeClr val="dk1"/>
                          </a:solidFill>
                          <a:effectLst/>
                          <a:latin typeface="+mn-lt"/>
                          <a:ea typeface="+mn-ea"/>
                          <a:cs typeface="+mn-cs"/>
                        </a:rPr>
                        <a:t>24237, 24241, 24566, and 24567</a:t>
                      </a:r>
                      <a:r>
                        <a:rPr lang="en-CA" dirty="0">
                          <a:effectLst/>
                        </a:rPr>
                        <a:t>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503350204"/>
                  </a:ext>
                </a:extLst>
              </a:tr>
            </a:tbl>
          </a:graphicData>
        </a:graphic>
      </p:graphicFrame>
    </p:spTree>
    <p:extLst>
      <p:ext uri="{BB962C8B-B14F-4D97-AF65-F5344CB8AC3E}">
        <p14:creationId xmlns:p14="http://schemas.microsoft.com/office/powerpoint/2010/main" val="829209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March 26 Teleconference Agenda (II)</a:t>
            </a:r>
          </a:p>
        </p:txBody>
      </p:sp>
      <p:sp>
        <p:nvSpPr>
          <p:cNvPr id="3" name="Content Placeholder 2"/>
          <p:cNvSpPr>
            <a:spLocks noGrp="1"/>
          </p:cNvSpPr>
          <p:nvPr>
            <p:ph idx="1"/>
          </p:nvPr>
        </p:nvSpPr>
        <p:spPr>
          <a:xfrm>
            <a:off x="914401" y="1600200"/>
            <a:ext cx="10361084" cy="4113213"/>
          </a:xfrm>
        </p:spPr>
        <p:txBody>
          <a:bodyPr/>
          <a:lstStyle/>
          <a:p>
            <a:pPr lvl="0">
              <a:buFont typeface="Arial" panose="020B0604020202020204" pitchFamily="34" charset="0"/>
              <a:buChar char="•"/>
            </a:pPr>
            <a:r>
              <a:rPr lang="en-US" sz="1800" u="sng" dirty="0">
                <a:hlinkClick r:id="rId2"/>
              </a:rPr>
              <a:t>https://mentor.ieee.org/802.11/dcn/20/11-20-0317-02-00ax-resolution-for-misc-cids.docx</a:t>
            </a:r>
            <a:r>
              <a:rPr lang="en-US" sz="1800" dirty="0"/>
              <a:t> – Abhishek Patil </a:t>
            </a:r>
          </a:p>
          <a:p>
            <a:pPr lvl="0">
              <a:buFont typeface="Arial" panose="020B0604020202020204" pitchFamily="34" charset="0"/>
              <a:buChar char="•"/>
            </a:pPr>
            <a:r>
              <a:rPr lang="en-US" sz="1800" dirty="0">
                <a:hlinkClick r:id="rId3"/>
              </a:rPr>
              <a:t>https://mentor.ieee.org/802.11/dcn/20/11-20-0514-00-00ax-11ax-draft-6-0-phy-comment-resolutions.docx</a:t>
            </a:r>
            <a:r>
              <a:rPr lang="en-US" sz="1800" dirty="0"/>
              <a:t>  – Yan Zhang</a:t>
            </a:r>
          </a:p>
          <a:p>
            <a:pPr lvl="0">
              <a:buFont typeface="Arial" panose="020B0604020202020204" pitchFamily="34" charset="0"/>
              <a:buChar char="•"/>
            </a:pPr>
            <a:r>
              <a:rPr lang="en-US" sz="1800" u="sng" dirty="0">
                <a:hlinkClick r:id="rId4"/>
              </a:rPr>
              <a:t>https://mentor.ieee.org/802.11/dcn/20/11-20-0376-01-00ax-cr-txvector-inactive-subchannels-and-more.docx-</a:t>
            </a:r>
            <a:r>
              <a:rPr lang="en-US" sz="1800" dirty="0"/>
              <a:t> Matt Fischer</a:t>
            </a:r>
          </a:p>
          <a:p>
            <a:pPr lvl="0">
              <a:buFont typeface="Arial" panose="020B0604020202020204" pitchFamily="34" charset="0"/>
              <a:buChar char="•"/>
            </a:pPr>
            <a:r>
              <a:rPr lang="en-US" sz="1800" u="sng" dirty="0">
                <a:hlinkClick r:id="rId5"/>
              </a:rPr>
              <a:t>https://mentor.ieee.org/802.11/dcn/18/11-18-0218-08-00ax-fragment-flushing-blockackreq.docx</a:t>
            </a:r>
            <a:r>
              <a:rPr lang="en-US" sz="1800" dirty="0"/>
              <a:t> - Matt Fischer</a:t>
            </a:r>
          </a:p>
          <a:p>
            <a:pPr lvl="0">
              <a:buFont typeface="Arial" panose="020B0604020202020204" pitchFamily="34" charset="0"/>
              <a:buChar char="•"/>
            </a:pPr>
            <a:r>
              <a:rPr lang="en-US" sz="1800" u="sng" dirty="0">
                <a:hlinkClick r:id="rId6"/>
              </a:rPr>
              <a:t>https://mentor.ieee.org/802.11/dcn/20/11-20-0529-00-00ax-cr-24235-24236-psr-20-mhz-normalization.docx</a:t>
            </a:r>
            <a:r>
              <a:rPr lang="en-US" sz="1800" dirty="0"/>
              <a:t> - Matt Fischer</a:t>
            </a:r>
          </a:p>
          <a:p>
            <a:pPr lvl="0">
              <a:buFont typeface="Arial" panose="020B0604020202020204" pitchFamily="34" charset="0"/>
              <a:buChar char="•"/>
            </a:pPr>
            <a:r>
              <a:rPr lang="en-US" sz="1800" dirty="0"/>
              <a:t>11-20/0450 </a:t>
            </a:r>
            <a:r>
              <a:rPr lang="en-CA" sz="1800" b="0" dirty="0"/>
              <a:t>MAC-CR-Miscellaneous CIDs in Subclause 26dot17 – Alfred </a:t>
            </a:r>
            <a:r>
              <a:rPr lang="en-CA" sz="1800" b="0" dirty="0" err="1"/>
              <a:t>Asterjadhi</a:t>
            </a:r>
            <a:r>
              <a:rPr lang="en-CA" sz="1800" b="0" dirty="0"/>
              <a:t> </a:t>
            </a:r>
            <a:endParaRPr lang="en-US" sz="1800" dirty="0"/>
          </a:p>
          <a:p>
            <a:pPr lvl="0">
              <a:buFont typeface="Arial" panose="020B0604020202020204" pitchFamily="34" charset="0"/>
              <a:buChar char="•"/>
            </a:pPr>
            <a:r>
              <a:rPr lang="en-US" sz="1800" dirty="0">
                <a:hlinkClick r:id="rId7"/>
              </a:rPr>
              <a:t>https://mentor.ieee.org/802.11/dcn/20/11-20-0540-00-00ax-d6-0-phy-cr.docx</a:t>
            </a:r>
            <a:r>
              <a:rPr lang="en-US" sz="1800" dirty="0"/>
              <a:t> - </a:t>
            </a:r>
            <a:r>
              <a:rPr lang="en-US" sz="1800" dirty="0" err="1"/>
              <a:t>Youhan</a:t>
            </a:r>
            <a:r>
              <a:rPr lang="en-US" sz="1800" dirty="0"/>
              <a:t> Kim</a:t>
            </a: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a:p>
            <a:endParaRPr lang="en-US" sz="1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985556385"/>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91753-C90C-F245-A919-7EC9D192104A}"/>
              </a:ext>
            </a:extLst>
          </p:cNvPr>
          <p:cNvSpPr>
            <a:spLocks noGrp="1"/>
          </p:cNvSpPr>
          <p:nvPr>
            <p:ph type="title"/>
          </p:nvPr>
        </p:nvSpPr>
        <p:spPr/>
        <p:txBody>
          <a:bodyPr/>
          <a:lstStyle/>
          <a:p>
            <a:r>
              <a:rPr lang="en-US" dirty="0"/>
              <a:t>CR Motion #1061</a:t>
            </a:r>
          </a:p>
        </p:txBody>
      </p:sp>
      <p:sp>
        <p:nvSpPr>
          <p:cNvPr id="6" name="Content Placeholder 5">
            <a:extLst>
              <a:ext uri="{FF2B5EF4-FFF2-40B4-BE49-F238E27FC236}">
                <a16:creationId xmlns:a16="http://schemas.microsoft.com/office/drawing/2014/main" id="{217F06AB-7E4D-BD45-A44C-18F911696D7C}"/>
              </a:ext>
            </a:extLst>
          </p:cNvPr>
          <p:cNvSpPr>
            <a:spLocks noGrp="1"/>
          </p:cNvSpPr>
          <p:nvPr>
            <p:ph idx="1"/>
          </p:nvPr>
        </p:nvSpPr>
        <p:spPr/>
        <p:txBody>
          <a:bodyPr/>
          <a:lstStyle/>
          <a:p>
            <a:r>
              <a:rPr lang="en-US" dirty="0"/>
              <a:t>Move to accept resolutions to CIDs </a:t>
            </a:r>
            <a:r>
              <a:rPr lang="en-CA" kern="1200" dirty="0">
                <a:solidFill>
                  <a:schemeClr val="dk1"/>
                </a:solidFill>
              </a:rPr>
              <a:t>24488, 24489 in doc 11-20/0857r2</a:t>
            </a:r>
          </a:p>
          <a:p>
            <a:endParaRPr lang="en-CA" kern="1200" dirty="0">
              <a:solidFill>
                <a:schemeClr val="dk1"/>
              </a:solidFill>
            </a:endParaRPr>
          </a:p>
          <a:p>
            <a:r>
              <a:rPr lang="en-CA" kern="1200" dirty="0">
                <a:solidFill>
                  <a:schemeClr val="dk1"/>
                </a:solidFill>
              </a:rPr>
              <a:t>Move: Jonathan </a:t>
            </a:r>
            <a:r>
              <a:rPr lang="en-CA" kern="1200" dirty="0" err="1">
                <a:solidFill>
                  <a:schemeClr val="dk1"/>
                </a:solidFill>
              </a:rPr>
              <a:t>Segev</a:t>
            </a:r>
            <a:r>
              <a:rPr lang="en-CA" kern="1200" dirty="0">
                <a:solidFill>
                  <a:schemeClr val="dk1"/>
                </a:solidFill>
              </a:rPr>
              <a:t>			Second:</a:t>
            </a:r>
            <a:r>
              <a:rPr lang="en-US" dirty="0"/>
              <a:t>  Ali </a:t>
            </a:r>
            <a:r>
              <a:rPr lang="en-US" dirty="0" err="1"/>
              <a:t>Raissinia</a:t>
            </a:r>
            <a:endParaRPr lang="en-US" dirty="0"/>
          </a:p>
          <a:p>
            <a:r>
              <a:rPr lang="en-US" dirty="0"/>
              <a:t>Y/N/A: 29/1/7 </a:t>
            </a:r>
          </a:p>
          <a:p>
            <a:r>
              <a:rPr lang="en-US" dirty="0"/>
              <a:t>Motion passes</a:t>
            </a:r>
          </a:p>
        </p:txBody>
      </p:sp>
      <p:sp>
        <p:nvSpPr>
          <p:cNvPr id="5" name="Slide Number Placeholder 4">
            <a:extLst>
              <a:ext uri="{FF2B5EF4-FFF2-40B4-BE49-F238E27FC236}">
                <a16:creationId xmlns:a16="http://schemas.microsoft.com/office/drawing/2014/main" id="{A418B221-D43C-B042-89CC-E3158A1B7E3D}"/>
              </a:ext>
            </a:extLst>
          </p:cNvPr>
          <p:cNvSpPr>
            <a:spLocks noGrp="1"/>
          </p:cNvSpPr>
          <p:nvPr>
            <p:ph type="sldNum" idx="12"/>
          </p:nvPr>
        </p:nvSpPr>
        <p:spPr/>
        <p:txBody>
          <a:bodyPr/>
          <a:lstStyle/>
          <a:p>
            <a:r>
              <a:rPr lang="en-GB"/>
              <a:t>Slide </a:t>
            </a:r>
            <a:fld id="{06B781AF-4CCF-49B0-A572-DE54FBE5D942}" type="slidenum">
              <a:rPr lang="en-GB" smtClean="0"/>
              <a:pPr/>
              <a:t>130</a:t>
            </a:fld>
            <a:endParaRPr lang="en-GB"/>
          </a:p>
        </p:txBody>
      </p:sp>
      <p:sp>
        <p:nvSpPr>
          <p:cNvPr id="4" name="Footer Placeholder 3">
            <a:extLst>
              <a:ext uri="{FF2B5EF4-FFF2-40B4-BE49-F238E27FC236}">
                <a16:creationId xmlns:a16="http://schemas.microsoft.com/office/drawing/2014/main" id="{4671CF34-6AF3-D641-B92C-D6212B405BB4}"/>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A6287586-4D01-A84F-BAEB-FDA819205412}"/>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228684281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942B9-73D5-5944-B0C8-6599E5826818}"/>
              </a:ext>
            </a:extLst>
          </p:cNvPr>
          <p:cNvSpPr>
            <a:spLocks noGrp="1"/>
          </p:cNvSpPr>
          <p:nvPr>
            <p:ph type="title"/>
          </p:nvPr>
        </p:nvSpPr>
        <p:spPr/>
        <p:txBody>
          <a:bodyPr/>
          <a:lstStyle/>
          <a:p>
            <a:r>
              <a:rPr lang="en-US" dirty="0"/>
              <a:t>CR Motion #1062</a:t>
            </a:r>
          </a:p>
        </p:txBody>
      </p:sp>
      <p:sp>
        <p:nvSpPr>
          <p:cNvPr id="3" name="Content Placeholder 2">
            <a:extLst>
              <a:ext uri="{FF2B5EF4-FFF2-40B4-BE49-F238E27FC236}">
                <a16:creationId xmlns:a16="http://schemas.microsoft.com/office/drawing/2014/main" id="{71B57123-F59F-B042-A0A2-BC0397DCFE50}"/>
              </a:ext>
            </a:extLst>
          </p:cNvPr>
          <p:cNvSpPr>
            <a:spLocks noGrp="1"/>
          </p:cNvSpPr>
          <p:nvPr>
            <p:ph idx="1"/>
          </p:nvPr>
        </p:nvSpPr>
        <p:spPr/>
        <p:txBody>
          <a:bodyPr/>
          <a:lstStyle/>
          <a:p>
            <a:r>
              <a:rPr lang="en-US" dirty="0"/>
              <a:t>Move to accept resolutions to CIDs </a:t>
            </a:r>
            <a:r>
              <a:rPr lang="en-US" kern="1200" dirty="0">
                <a:solidFill>
                  <a:schemeClr val="dk1"/>
                </a:solidFill>
              </a:rPr>
              <a:t>24036, 24558, 24559</a:t>
            </a:r>
            <a:r>
              <a:rPr lang="en-CA" dirty="0"/>
              <a:t> </a:t>
            </a:r>
            <a:r>
              <a:rPr lang="en-US" dirty="0"/>
              <a:t>in doc 11-20/0822r6</a:t>
            </a:r>
          </a:p>
          <a:p>
            <a:endParaRPr lang="en-US" kern="1200" dirty="0">
              <a:solidFill>
                <a:schemeClr val="dk1"/>
              </a:solidFill>
            </a:endParaRPr>
          </a:p>
          <a:p>
            <a:r>
              <a:rPr lang="en-US" kern="1200" dirty="0">
                <a:solidFill>
                  <a:schemeClr val="dk1"/>
                </a:solidFill>
              </a:rPr>
              <a:t>Move: Thomas </a:t>
            </a:r>
            <a:r>
              <a:rPr lang="en-US" kern="1200" dirty="0" err="1">
                <a:solidFill>
                  <a:schemeClr val="dk1"/>
                </a:solidFill>
              </a:rPr>
              <a:t>Derham</a:t>
            </a:r>
            <a:r>
              <a:rPr lang="en-US" kern="1200" dirty="0">
                <a:solidFill>
                  <a:schemeClr val="dk1"/>
                </a:solidFill>
              </a:rPr>
              <a:t>		Second:	</a:t>
            </a:r>
            <a:r>
              <a:rPr lang="en-US" kern="1200" dirty="0" err="1">
                <a:solidFill>
                  <a:schemeClr val="dk1"/>
                </a:solidFill>
              </a:rPr>
              <a:t>Youhan</a:t>
            </a:r>
            <a:r>
              <a:rPr lang="en-US" kern="1200" dirty="0">
                <a:solidFill>
                  <a:schemeClr val="dk1"/>
                </a:solidFill>
              </a:rPr>
              <a:t> Kim	</a:t>
            </a:r>
          </a:p>
          <a:p>
            <a:r>
              <a:rPr lang="en-US" kern="1200" dirty="0">
                <a:solidFill>
                  <a:schemeClr val="dk1"/>
                </a:solidFill>
              </a:rPr>
              <a:t>Approved with unanimous consent</a:t>
            </a:r>
            <a:endParaRPr lang="en-CA" kern="1200" dirty="0">
              <a:solidFill>
                <a:schemeClr val="dk1"/>
              </a:solidFill>
            </a:endParaRPr>
          </a:p>
        </p:txBody>
      </p:sp>
      <p:sp>
        <p:nvSpPr>
          <p:cNvPr id="4" name="Slide Number Placeholder 3">
            <a:extLst>
              <a:ext uri="{FF2B5EF4-FFF2-40B4-BE49-F238E27FC236}">
                <a16:creationId xmlns:a16="http://schemas.microsoft.com/office/drawing/2014/main" id="{072A20AA-D720-9F4C-8B06-81BF2FDE7658}"/>
              </a:ext>
            </a:extLst>
          </p:cNvPr>
          <p:cNvSpPr>
            <a:spLocks noGrp="1"/>
          </p:cNvSpPr>
          <p:nvPr>
            <p:ph type="sldNum" idx="12"/>
          </p:nvPr>
        </p:nvSpPr>
        <p:spPr/>
        <p:txBody>
          <a:bodyPr/>
          <a:lstStyle/>
          <a:p>
            <a:r>
              <a:rPr lang="en-GB"/>
              <a:t>Slide </a:t>
            </a:r>
            <a:fld id="{440F5867-744E-4AA6-B0ED-4C44D2DFBB7B}" type="slidenum">
              <a:rPr lang="en-GB" smtClean="0"/>
              <a:pPr/>
              <a:t>131</a:t>
            </a:fld>
            <a:endParaRPr lang="en-GB" dirty="0"/>
          </a:p>
        </p:txBody>
      </p:sp>
      <p:sp>
        <p:nvSpPr>
          <p:cNvPr id="5" name="Footer Placeholder 4">
            <a:extLst>
              <a:ext uri="{FF2B5EF4-FFF2-40B4-BE49-F238E27FC236}">
                <a16:creationId xmlns:a16="http://schemas.microsoft.com/office/drawing/2014/main" id="{53CD8FD0-06E6-6C4B-B475-B8CDA615C648}"/>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50C3BB63-C65A-D24D-B939-8AF450829F16}"/>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47351805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30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endParaRPr lang="en-US" sz="1800" dirty="0">
              <a:hlinkClick r:id="rId3"/>
            </a:endParaRP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4"/>
              </a:rPr>
              <a:t>https://mentor.ieee.org/802.11/dcn/20/11-20-0917-00-00ax-ack-related-comments-resolution-sa.docx</a:t>
            </a:r>
            <a:r>
              <a:rPr lang="en-US" sz="1800" dirty="0">
                <a:latin typeface="Calibri" panose="020F0502020204030204" pitchFamily="34" charset="0"/>
                <a:cs typeface="Calibri" panose="020F0502020204030204" pitchFamily="34" charset="0"/>
              </a:rPr>
              <a:t> – George Cherian - if ready</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5"/>
              </a:rPr>
              <a:t>https://mentor.ieee.org/802.11/dcn/20/11-20-0819-00-00ax-mac-cr-miscellaneous-cids-in-subclause-26dot8.docx</a:t>
            </a:r>
            <a:r>
              <a:rPr lang="en-US" sz="1800" dirty="0">
                <a:latin typeface="Calibri" panose="020F0502020204030204" pitchFamily="34" charset="0"/>
                <a:cs typeface="Calibri" panose="020F0502020204030204" pitchFamily="34" charset="0"/>
              </a:rPr>
              <a:t> - Alfred </a:t>
            </a:r>
            <a:r>
              <a:rPr lang="en-US" sz="1800" dirty="0" err="1">
                <a:latin typeface="Calibri" panose="020F0502020204030204" pitchFamily="34" charset="0"/>
                <a:cs typeface="Calibri" panose="020F0502020204030204" pitchFamily="34" charset="0"/>
              </a:rPr>
              <a:t>Asterjadhi</a:t>
            </a:r>
            <a:r>
              <a:rPr lang="en-US" sz="1800" dirty="0">
                <a:latin typeface="Calibri" panose="020F0502020204030204" pitchFamily="34" charset="0"/>
                <a:cs typeface="Calibri" panose="020F0502020204030204" pitchFamily="34" charset="0"/>
              </a:rPr>
              <a:t> - if ready</a:t>
            </a: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132</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99546351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133</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3198199013"/>
              </p:ext>
            </p:extLst>
          </p:nvPr>
        </p:nvGraphicFramePr>
        <p:xfrm>
          <a:off x="1676400" y="2316480"/>
          <a:ext cx="9093202" cy="188468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50292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11-20/0912</a:t>
                      </a:r>
                    </a:p>
                  </a:txBody>
                  <a:tcPr/>
                </a:tc>
                <a:tc>
                  <a:txBody>
                    <a:bodyPr/>
                    <a:lstStyle/>
                    <a:p>
                      <a:r>
                        <a:rPr lang="en-GB" sz="1800" kern="1200" dirty="0">
                          <a:solidFill>
                            <a:schemeClr val="dk1"/>
                          </a:solidFill>
                          <a:effectLst/>
                          <a:latin typeface="+mn-lt"/>
                          <a:ea typeface="+mn-ea"/>
                          <a:cs typeface="+mn-cs"/>
                        </a:rPr>
                        <a:t>24237, 24241, 24566, and 24567</a:t>
                      </a:r>
                      <a:r>
                        <a:rPr lang="en-CA" dirty="0">
                          <a:effectLst/>
                        </a:rPr>
                        <a:t>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503350204"/>
                  </a:ext>
                </a:extLst>
              </a:tr>
              <a:tr h="370840">
                <a:tc>
                  <a:txBody>
                    <a:bodyPr/>
                    <a:lstStyle/>
                    <a:p>
                      <a:r>
                        <a:rPr lang="en-US" dirty="0"/>
                        <a:t>11-20/0931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24015, 24161, 24372, 24433, 24568</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943866637"/>
                  </a:ext>
                </a:extLst>
              </a:tr>
              <a:tr h="370840">
                <a:tc>
                  <a:txBody>
                    <a:bodyPr/>
                    <a:lstStyle/>
                    <a:p>
                      <a:r>
                        <a:rPr lang="en-US" dirty="0"/>
                        <a:t>11-20/0315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24545, 24055, 24108, 24469, 24115, 24109, 24110, 24111, 24039, 24112, 24113</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4144358821"/>
                  </a:ext>
                </a:extLst>
              </a:tr>
            </a:tbl>
          </a:graphicData>
        </a:graphic>
      </p:graphicFrame>
    </p:spTree>
    <p:extLst>
      <p:ext uri="{BB962C8B-B14F-4D97-AF65-F5344CB8AC3E}">
        <p14:creationId xmlns:p14="http://schemas.microsoft.com/office/powerpoint/2010/main" val="377472677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7BFE0-8D15-FA42-89BB-FA3F3F33C1D4}"/>
              </a:ext>
            </a:extLst>
          </p:cNvPr>
          <p:cNvSpPr>
            <a:spLocks noGrp="1"/>
          </p:cNvSpPr>
          <p:nvPr>
            <p:ph type="title"/>
          </p:nvPr>
        </p:nvSpPr>
        <p:spPr/>
        <p:txBody>
          <a:bodyPr/>
          <a:lstStyle/>
          <a:p>
            <a:r>
              <a:rPr lang="en-US" dirty="0"/>
              <a:t>CR Motion #1063</a:t>
            </a:r>
          </a:p>
        </p:txBody>
      </p:sp>
      <p:sp>
        <p:nvSpPr>
          <p:cNvPr id="6" name="Content Placeholder 5">
            <a:extLst>
              <a:ext uri="{FF2B5EF4-FFF2-40B4-BE49-F238E27FC236}">
                <a16:creationId xmlns:a16="http://schemas.microsoft.com/office/drawing/2014/main" id="{1A310447-6901-1442-AD34-C45F0BE0528D}"/>
              </a:ext>
            </a:extLst>
          </p:cNvPr>
          <p:cNvSpPr>
            <a:spLocks noGrp="1"/>
          </p:cNvSpPr>
          <p:nvPr>
            <p:ph idx="1"/>
          </p:nvPr>
        </p:nvSpPr>
        <p:spPr/>
        <p:txBody>
          <a:bodyPr/>
          <a:lstStyle/>
          <a:p>
            <a:r>
              <a:rPr lang="en-US" dirty="0"/>
              <a:t>Move to accept resolutions to CIDs </a:t>
            </a:r>
            <a:r>
              <a:rPr lang="en-GB" kern="1200" dirty="0">
                <a:solidFill>
                  <a:schemeClr val="dk1"/>
                </a:solidFill>
              </a:rPr>
              <a:t>24237, 24241 </a:t>
            </a:r>
            <a:r>
              <a:rPr lang="en-US" dirty="0"/>
              <a:t>in doc 11-20/0912r2</a:t>
            </a:r>
          </a:p>
          <a:p>
            <a:endParaRPr lang="en-US" kern="1200" dirty="0">
              <a:solidFill>
                <a:schemeClr val="dk1"/>
              </a:solidFill>
            </a:endParaRPr>
          </a:p>
          <a:p>
            <a:r>
              <a:rPr lang="en-US" kern="1200" dirty="0">
                <a:solidFill>
                  <a:schemeClr val="dk1"/>
                </a:solidFill>
              </a:rPr>
              <a:t>Move: Alfred </a:t>
            </a:r>
            <a:r>
              <a:rPr lang="en-US" kern="1200" dirty="0" err="1">
                <a:solidFill>
                  <a:schemeClr val="dk1"/>
                </a:solidFill>
              </a:rPr>
              <a:t>Asterjadhi</a:t>
            </a:r>
            <a:r>
              <a:rPr lang="en-US" kern="1200" dirty="0">
                <a:solidFill>
                  <a:schemeClr val="dk1"/>
                </a:solidFill>
              </a:rPr>
              <a:t>		Second: </a:t>
            </a:r>
            <a:r>
              <a:rPr lang="en-US" kern="1200" dirty="0" err="1">
                <a:solidFill>
                  <a:schemeClr val="dk1"/>
                </a:solidFill>
              </a:rPr>
              <a:t>Youhan</a:t>
            </a:r>
            <a:r>
              <a:rPr lang="en-US" kern="1200" dirty="0">
                <a:solidFill>
                  <a:schemeClr val="dk1"/>
                </a:solidFill>
              </a:rPr>
              <a:t> Kim</a:t>
            </a:r>
          </a:p>
          <a:p>
            <a:r>
              <a:rPr lang="en-US" kern="1200" dirty="0">
                <a:solidFill>
                  <a:schemeClr val="dk1"/>
                </a:solidFill>
              </a:rPr>
              <a:t>Approved with unanimous consent.</a:t>
            </a:r>
            <a:endParaRPr lang="en-CA" kern="1200" dirty="0">
              <a:solidFill>
                <a:schemeClr val="dk1"/>
              </a:solidFill>
            </a:endParaRPr>
          </a:p>
        </p:txBody>
      </p:sp>
      <p:sp>
        <p:nvSpPr>
          <p:cNvPr id="5" name="Slide Number Placeholder 4">
            <a:extLst>
              <a:ext uri="{FF2B5EF4-FFF2-40B4-BE49-F238E27FC236}">
                <a16:creationId xmlns:a16="http://schemas.microsoft.com/office/drawing/2014/main" id="{753D2306-AC65-0344-9536-7292212F338A}"/>
              </a:ext>
            </a:extLst>
          </p:cNvPr>
          <p:cNvSpPr>
            <a:spLocks noGrp="1"/>
          </p:cNvSpPr>
          <p:nvPr>
            <p:ph type="sldNum" idx="12"/>
          </p:nvPr>
        </p:nvSpPr>
        <p:spPr/>
        <p:txBody>
          <a:bodyPr/>
          <a:lstStyle/>
          <a:p>
            <a:r>
              <a:rPr lang="en-GB"/>
              <a:t>Slide </a:t>
            </a:r>
            <a:fld id="{06B781AF-4CCF-49B0-A572-DE54FBE5D942}" type="slidenum">
              <a:rPr lang="en-GB" smtClean="0"/>
              <a:pPr/>
              <a:t>134</a:t>
            </a:fld>
            <a:endParaRPr lang="en-GB"/>
          </a:p>
        </p:txBody>
      </p:sp>
      <p:sp>
        <p:nvSpPr>
          <p:cNvPr id="4" name="Footer Placeholder 3">
            <a:extLst>
              <a:ext uri="{FF2B5EF4-FFF2-40B4-BE49-F238E27FC236}">
                <a16:creationId xmlns:a16="http://schemas.microsoft.com/office/drawing/2014/main" id="{4573E61C-6E78-3A46-A11B-9A5FDD034A5F}"/>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CD156407-FB97-9C45-A5F8-259809636BC5}"/>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69385186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51C7F-D8BB-7A49-96E4-3DB8E7CC4B14}"/>
              </a:ext>
            </a:extLst>
          </p:cNvPr>
          <p:cNvSpPr>
            <a:spLocks noGrp="1"/>
          </p:cNvSpPr>
          <p:nvPr>
            <p:ph type="title"/>
          </p:nvPr>
        </p:nvSpPr>
        <p:spPr/>
        <p:txBody>
          <a:bodyPr/>
          <a:lstStyle/>
          <a:p>
            <a:r>
              <a:rPr lang="en-US" dirty="0"/>
              <a:t>CR Motion #1064</a:t>
            </a:r>
          </a:p>
        </p:txBody>
      </p:sp>
      <p:sp>
        <p:nvSpPr>
          <p:cNvPr id="3" name="Content Placeholder 2">
            <a:extLst>
              <a:ext uri="{FF2B5EF4-FFF2-40B4-BE49-F238E27FC236}">
                <a16:creationId xmlns:a16="http://schemas.microsoft.com/office/drawing/2014/main" id="{E92432EB-B8BB-8940-AD57-4697BD8F05D6}"/>
              </a:ext>
            </a:extLst>
          </p:cNvPr>
          <p:cNvSpPr>
            <a:spLocks noGrp="1"/>
          </p:cNvSpPr>
          <p:nvPr>
            <p:ph idx="1"/>
          </p:nvPr>
        </p:nvSpPr>
        <p:spPr/>
        <p:txBody>
          <a:bodyPr/>
          <a:lstStyle/>
          <a:p>
            <a:r>
              <a:rPr lang="en-US" dirty="0"/>
              <a:t>Move to accept resolutions to CIDs </a:t>
            </a:r>
            <a:r>
              <a:rPr lang="en-GB" kern="1200" dirty="0">
                <a:solidFill>
                  <a:schemeClr val="dk1"/>
                </a:solidFill>
              </a:rPr>
              <a:t>24015, 24161, 24372, 24433, 24568</a:t>
            </a:r>
            <a:endParaRPr lang="en-CA" kern="1200" dirty="0">
              <a:solidFill>
                <a:schemeClr val="dk1"/>
              </a:solidFill>
            </a:endParaRPr>
          </a:p>
          <a:p>
            <a:r>
              <a:rPr lang="en-US" dirty="0"/>
              <a:t>In doc 11-20/0931r2</a:t>
            </a:r>
          </a:p>
          <a:p>
            <a:endParaRPr lang="en-US" dirty="0"/>
          </a:p>
          <a:p>
            <a:r>
              <a:rPr lang="en-US" dirty="0"/>
              <a:t>Move: Alfred </a:t>
            </a:r>
            <a:r>
              <a:rPr lang="en-US" dirty="0" err="1"/>
              <a:t>Asterjadhi</a:t>
            </a:r>
            <a:r>
              <a:rPr lang="en-US" dirty="0"/>
              <a:t>		Second: Abhishek Patil</a:t>
            </a:r>
          </a:p>
          <a:p>
            <a:r>
              <a:rPr lang="en-US" dirty="0"/>
              <a:t>Approved with unanimous consent.</a:t>
            </a:r>
          </a:p>
        </p:txBody>
      </p:sp>
      <p:sp>
        <p:nvSpPr>
          <p:cNvPr id="4" name="Slide Number Placeholder 3">
            <a:extLst>
              <a:ext uri="{FF2B5EF4-FFF2-40B4-BE49-F238E27FC236}">
                <a16:creationId xmlns:a16="http://schemas.microsoft.com/office/drawing/2014/main" id="{2FBB4F8E-2793-E14A-A6F3-91CF0A0780E3}"/>
              </a:ext>
            </a:extLst>
          </p:cNvPr>
          <p:cNvSpPr>
            <a:spLocks noGrp="1"/>
          </p:cNvSpPr>
          <p:nvPr>
            <p:ph type="sldNum" idx="12"/>
          </p:nvPr>
        </p:nvSpPr>
        <p:spPr/>
        <p:txBody>
          <a:bodyPr/>
          <a:lstStyle/>
          <a:p>
            <a:r>
              <a:rPr lang="en-GB"/>
              <a:t>Slide </a:t>
            </a:r>
            <a:fld id="{440F5867-744E-4AA6-B0ED-4C44D2DFBB7B}" type="slidenum">
              <a:rPr lang="en-GB" smtClean="0"/>
              <a:pPr/>
              <a:t>135</a:t>
            </a:fld>
            <a:endParaRPr lang="en-GB" dirty="0"/>
          </a:p>
        </p:txBody>
      </p:sp>
      <p:sp>
        <p:nvSpPr>
          <p:cNvPr id="5" name="Footer Placeholder 4">
            <a:extLst>
              <a:ext uri="{FF2B5EF4-FFF2-40B4-BE49-F238E27FC236}">
                <a16:creationId xmlns:a16="http://schemas.microsoft.com/office/drawing/2014/main" id="{00A3791E-4214-7F4C-B7F7-45E7349091D6}"/>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EEE695A4-0F0A-C646-8DA0-60AA876CB5FF}"/>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11487689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0E1F4-36F6-CE4F-8D42-CE9113DC3638}"/>
              </a:ext>
            </a:extLst>
          </p:cNvPr>
          <p:cNvSpPr>
            <a:spLocks noGrp="1"/>
          </p:cNvSpPr>
          <p:nvPr>
            <p:ph type="title"/>
          </p:nvPr>
        </p:nvSpPr>
        <p:spPr/>
        <p:txBody>
          <a:bodyPr/>
          <a:lstStyle/>
          <a:p>
            <a:r>
              <a:rPr lang="en-US" dirty="0"/>
              <a:t>CR Motion #1065</a:t>
            </a:r>
          </a:p>
        </p:txBody>
      </p:sp>
      <p:sp>
        <p:nvSpPr>
          <p:cNvPr id="3" name="Content Placeholder 2">
            <a:extLst>
              <a:ext uri="{FF2B5EF4-FFF2-40B4-BE49-F238E27FC236}">
                <a16:creationId xmlns:a16="http://schemas.microsoft.com/office/drawing/2014/main" id="{CC95C084-1679-894F-B716-1D8A75E1BDDF}"/>
              </a:ext>
            </a:extLst>
          </p:cNvPr>
          <p:cNvSpPr>
            <a:spLocks noGrp="1"/>
          </p:cNvSpPr>
          <p:nvPr>
            <p:ph idx="1"/>
          </p:nvPr>
        </p:nvSpPr>
        <p:spPr/>
        <p:txBody>
          <a:bodyPr/>
          <a:lstStyle/>
          <a:p>
            <a:r>
              <a:rPr lang="en-US" dirty="0"/>
              <a:t>Move to accept resolutions to CIDs </a:t>
            </a:r>
            <a:r>
              <a:rPr lang="en-US" kern="1200" dirty="0">
                <a:solidFill>
                  <a:schemeClr val="dk1"/>
                </a:solidFill>
              </a:rPr>
              <a:t>24545, 24055, 24108, 24469, 24115, 24109, 24110, 24111, 24039, 24112, 24113 in doc 11-20/0315r6</a:t>
            </a:r>
          </a:p>
          <a:p>
            <a:endParaRPr lang="en-US" kern="1200" dirty="0">
              <a:solidFill>
                <a:schemeClr val="dk1"/>
              </a:solidFill>
            </a:endParaRPr>
          </a:p>
          <a:p>
            <a:r>
              <a:rPr lang="en-US" kern="1200" dirty="0">
                <a:solidFill>
                  <a:schemeClr val="dk1"/>
                </a:solidFill>
              </a:rPr>
              <a:t>Move: Abhishek Patil		Second: </a:t>
            </a:r>
            <a:r>
              <a:rPr lang="en-US" kern="1200" dirty="0" err="1">
                <a:solidFill>
                  <a:schemeClr val="dk1"/>
                </a:solidFill>
              </a:rPr>
              <a:t>Youhan</a:t>
            </a:r>
            <a:r>
              <a:rPr lang="en-US" kern="1200" dirty="0">
                <a:solidFill>
                  <a:schemeClr val="dk1"/>
                </a:solidFill>
              </a:rPr>
              <a:t> Kim</a:t>
            </a:r>
          </a:p>
          <a:p>
            <a:r>
              <a:rPr lang="en-US" kern="1200" dirty="0">
                <a:solidFill>
                  <a:schemeClr val="dk1"/>
                </a:solidFill>
              </a:rPr>
              <a:t>Approved with unanimous consent.</a:t>
            </a:r>
            <a:endParaRPr lang="en-CA" kern="1200" dirty="0">
              <a:solidFill>
                <a:schemeClr val="dk1"/>
              </a:solidFill>
            </a:endParaRPr>
          </a:p>
        </p:txBody>
      </p:sp>
      <p:sp>
        <p:nvSpPr>
          <p:cNvPr id="4" name="Slide Number Placeholder 3">
            <a:extLst>
              <a:ext uri="{FF2B5EF4-FFF2-40B4-BE49-F238E27FC236}">
                <a16:creationId xmlns:a16="http://schemas.microsoft.com/office/drawing/2014/main" id="{9E63A5E4-3872-E446-91BD-E252E6EBEF40}"/>
              </a:ext>
            </a:extLst>
          </p:cNvPr>
          <p:cNvSpPr>
            <a:spLocks noGrp="1"/>
          </p:cNvSpPr>
          <p:nvPr>
            <p:ph type="sldNum" idx="12"/>
          </p:nvPr>
        </p:nvSpPr>
        <p:spPr/>
        <p:txBody>
          <a:bodyPr/>
          <a:lstStyle/>
          <a:p>
            <a:r>
              <a:rPr lang="en-GB"/>
              <a:t>Slide </a:t>
            </a:r>
            <a:fld id="{440F5867-744E-4AA6-B0ED-4C44D2DFBB7B}" type="slidenum">
              <a:rPr lang="en-GB" smtClean="0"/>
              <a:pPr/>
              <a:t>136</a:t>
            </a:fld>
            <a:endParaRPr lang="en-GB" dirty="0"/>
          </a:p>
        </p:txBody>
      </p:sp>
      <p:sp>
        <p:nvSpPr>
          <p:cNvPr id="5" name="Footer Placeholder 4">
            <a:extLst>
              <a:ext uri="{FF2B5EF4-FFF2-40B4-BE49-F238E27FC236}">
                <a16:creationId xmlns:a16="http://schemas.microsoft.com/office/drawing/2014/main" id="{75936661-B1B1-F742-B80A-645781E965A2}"/>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FCD7D48A-933A-E045-A448-9374B9FE11B2}"/>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02735260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BC496-4254-4442-AFC7-61C055593DB9}"/>
              </a:ext>
            </a:extLst>
          </p:cNvPr>
          <p:cNvSpPr>
            <a:spLocks noGrp="1"/>
          </p:cNvSpPr>
          <p:nvPr>
            <p:ph type="title"/>
          </p:nvPr>
        </p:nvSpPr>
        <p:spPr/>
        <p:txBody>
          <a:bodyPr/>
          <a:lstStyle/>
          <a:p>
            <a:r>
              <a:rPr lang="en-US" dirty="0"/>
              <a:t>CR Motion #1066</a:t>
            </a:r>
          </a:p>
        </p:txBody>
      </p:sp>
      <p:sp>
        <p:nvSpPr>
          <p:cNvPr id="3" name="Content Placeholder 2">
            <a:extLst>
              <a:ext uri="{FF2B5EF4-FFF2-40B4-BE49-F238E27FC236}">
                <a16:creationId xmlns:a16="http://schemas.microsoft.com/office/drawing/2014/main" id="{39EEAC32-2F58-AC4A-AD07-B932EEA2D8E8}"/>
              </a:ext>
            </a:extLst>
          </p:cNvPr>
          <p:cNvSpPr>
            <a:spLocks noGrp="1"/>
          </p:cNvSpPr>
          <p:nvPr>
            <p:ph idx="1"/>
          </p:nvPr>
        </p:nvSpPr>
        <p:spPr/>
        <p:txBody>
          <a:bodyPr/>
          <a:lstStyle/>
          <a:p>
            <a:r>
              <a:rPr lang="en-US" dirty="0"/>
              <a:t>Move to accept resolutions to CIDs </a:t>
            </a:r>
            <a:r>
              <a:rPr lang="en-GB" dirty="0"/>
              <a:t>24007, 24057, 24092,, 24121, 24122, 24123, 24124, 24125, 24126, 24127, 24128, 24129, 24130, 24131, 24132, 24133, 24134, 24163, 24167, 24356, 24446, 24481, 24482, 24483, 24484 in doc 11-20/0917r2</a:t>
            </a:r>
          </a:p>
          <a:p>
            <a:endParaRPr lang="en-GB" dirty="0"/>
          </a:p>
          <a:p>
            <a:r>
              <a:rPr lang="en-GB" dirty="0"/>
              <a:t>Move: George Cherian		Second: Abhishek Patil</a:t>
            </a:r>
          </a:p>
          <a:p>
            <a:r>
              <a:rPr lang="en-GB" dirty="0"/>
              <a:t>Approved with unanimous consent.</a:t>
            </a:r>
          </a:p>
          <a:p>
            <a:endParaRPr lang="en-GB" dirty="0"/>
          </a:p>
          <a:p>
            <a:endParaRPr lang="en-GB" dirty="0"/>
          </a:p>
          <a:p>
            <a:endParaRPr lang="en-CA" dirty="0"/>
          </a:p>
          <a:p>
            <a:endParaRPr lang="en-US" dirty="0"/>
          </a:p>
        </p:txBody>
      </p:sp>
      <p:sp>
        <p:nvSpPr>
          <p:cNvPr id="4" name="Slide Number Placeholder 3">
            <a:extLst>
              <a:ext uri="{FF2B5EF4-FFF2-40B4-BE49-F238E27FC236}">
                <a16:creationId xmlns:a16="http://schemas.microsoft.com/office/drawing/2014/main" id="{62D07E27-72D8-7144-82F7-5717AA9FBEF5}"/>
              </a:ext>
            </a:extLst>
          </p:cNvPr>
          <p:cNvSpPr>
            <a:spLocks noGrp="1"/>
          </p:cNvSpPr>
          <p:nvPr>
            <p:ph type="sldNum" idx="12"/>
          </p:nvPr>
        </p:nvSpPr>
        <p:spPr/>
        <p:txBody>
          <a:bodyPr/>
          <a:lstStyle/>
          <a:p>
            <a:r>
              <a:rPr lang="en-GB"/>
              <a:t>Slide </a:t>
            </a:r>
            <a:fld id="{440F5867-744E-4AA6-B0ED-4C44D2DFBB7B}" type="slidenum">
              <a:rPr lang="en-GB" smtClean="0"/>
              <a:pPr/>
              <a:t>137</a:t>
            </a:fld>
            <a:endParaRPr lang="en-GB" dirty="0"/>
          </a:p>
        </p:txBody>
      </p:sp>
      <p:sp>
        <p:nvSpPr>
          <p:cNvPr id="5" name="Footer Placeholder 4">
            <a:extLst>
              <a:ext uri="{FF2B5EF4-FFF2-40B4-BE49-F238E27FC236}">
                <a16:creationId xmlns:a16="http://schemas.microsoft.com/office/drawing/2014/main" id="{753EB4D4-95A1-C34A-999D-D6C20010CD79}"/>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1E3E21DB-E0CB-0446-B878-B5DFB8B58EB9}"/>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8871565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99EB0-9591-B54B-B7BC-0D34334C08C9}"/>
              </a:ext>
            </a:extLst>
          </p:cNvPr>
          <p:cNvSpPr>
            <a:spLocks noGrp="1"/>
          </p:cNvSpPr>
          <p:nvPr>
            <p:ph type="title"/>
          </p:nvPr>
        </p:nvSpPr>
        <p:spPr/>
        <p:txBody>
          <a:bodyPr/>
          <a:lstStyle/>
          <a:p>
            <a:r>
              <a:rPr lang="en-US" dirty="0"/>
              <a:t>CR Motion #1067</a:t>
            </a:r>
          </a:p>
        </p:txBody>
      </p:sp>
      <p:sp>
        <p:nvSpPr>
          <p:cNvPr id="3" name="Content Placeholder 2">
            <a:extLst>
              <a:ext uri="{FF2B5EF4-FFF2-40B4-BE49-F238E27FC236}">
                <a16:creationId xmlns:a16="http://schemas.microsoft.com/office/drawing/2014/main" id="{69E0CDBE-C325-B84A-9729-E92124D89667}"/>
              </a:ext>
            </a:extLst>
          </p:cNvPr>
          <p:cNvSpPr>
            <a:spLocks noGrp="1"/>
          </p:cNvSpPr>
          <p:nvPr>
            <p:ph idx="1"/>
          </p:nvPr>
        </p:nvSpPr>
        <p:spPr/>
        <p:txBody>
          <a:bodyPr/>
          <a:lstStyle/>
          <a:p>
            <a:pPr lvl="0"/>
            <a:r>
              <a:rPr lang="en-US" dirty="0"/>
              <a:t>Move to accept resolutions to CIDs </a:t>
            </a:r>
            <a:r>
              <a:rPr lang="en-GB" dirty="0"/>
              <a:t>24268, 24276, 24277, 24278, 24341, 24342, 24343, 24436, 24437,</a:t>
            </a:r>
            <a:r>
              <a:rPr lang="en-CA" dirty="0"/>
              <a:t> </a:t>
            </a:r>
            <a:r>
              <a:rPr lang="en-GB" dirty="0"/>
              <a:t>24440, 24441, 24451, 24452, 24548 in doc 11-20/0819r3</a:t>
            </a:r>
          </a:p>
          <a:p>
            <a:pPr lvl="0"/>
            <a:endParaRPr lang="en-GB" dirty="0"/>
          </a:p>
          <a:p>
            <a:pPr lvl="0"/>
            <a:r>
              <a:rPr lang="en-GB" dirty="0"/>
              <a:t>Move:		Alfred </a:t>
            </a:r>
            <a:r>
              <a:rPr lang="en-GB" dirty="0" err="1"/>
              <a:t>Asterjadhi</a:t>
            </a:r>
            <a:r>
              <a:rPr lang="en-GB" dirty="0"/>
              <a:t>		Second: Abhishek Patil</a:t>
            </a:r>
          </a:p>
          <a:p>
            <a:pPr lvl="0"/>
            <a:r>
              <a:rPr lang="en-GB" dirty="0"/>
              <a:t>Approved with unanimous consent.</a:t>
            </a:r>
            <a:endParaRPr lang="en-CA" dirty="0"/>
          </a:p>
          <a:p>
            <a:r>
              <a:rPr lang="en-GB" dirty="0"/>
              <a:t> </a:t>
            </a:r>
            <a:endParaRPr lang="en-CA" dirty="0"/>
          </a:p>
          <a:p>
            <a:endParaRPr lang="en-US" dirty="0"/>
          </a:p>
        </p:txBody>
      </p:sp>
      <p:sp>
        <p:nvSpPr>
          <p:cNvPr id="4" name="Slide Number Placeholder 3">
            <a:extLst>
              <a:ext uri="{FF2B5EF4-FFF2-40B4-BE49-F238E27FC236}">
                <a16:creationId xmlns:a16="http://schemas.microsoft.com/office/drawing/2014/main" id="{4D98F2BE-5F9F-B14F-88DC-F34576147802}"/>
              </a:ext>
            </a:extLst>
          </p:cNvPr>
          <p:cNvSpPr>
            <a:spLocks noGrp="1"/>
          </p:cNvSpPr>
          <p:nvPr>
            <p:ph type="sldNum" idx="12"/>
          </p:nvPr>
        </p:nvSpPr>
        <p:spPr/>
        <p:txBody>
          <a:bodyPr/>
          <a:lstStyle/>
          <a:p>
            <a:r>
              <a:rPr lang="en-GB"/>
              <a:t>Slide </a:t>
            </a:r>
            <a:fld id="{440F5867-744E-4AA6-B0ED-4C44D2DFBB7B}" type="slidenum">
              <a:rPr lang="en-GB" smtClean="0"/>
              <a:pPr/>
              <a:t>138</a:t>
            </a:fld>
            <a:endParaRPr lang="en-GB" dirty="0"/>
          </a:p>
        </p:txBody>
      </p:sp>
      <p:sp>
        <p:nvSpPr>
          <p:cNvPr id="5" name="Footer Placeholder 4">
            <a:extLst>
              <a:ext uri="{FF2B5EF4-FFF2-40B4-BE49-F238E27FC236}">
                <a16:creationId xmlns:a16="http://schemas.microsoft.com/office/drawing/2014/main" id="{9AE175C0-30B3-C848-A738-522C97CD9649}"/>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11F2B76F-2CAD-AB4E-9287-8CB9BB9388BF}"/>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05762046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2nd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Comment Resolution Status – Robert Stacey </a:t>
            </a: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endParaRPr lang="en-US" sz="1800" dirty="0">
              <a:hlinkClick r:id="rId3"/>
            </a:endParaRP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4"/>
              </a:rPr>
              <a:t>https://mentor.ieee.org/802.11/dcn/20/11-20-0979-00-00ax-mac-cr-on-bss-load-for-draft-6-0.doc</a:t>
            </a:r>
            <a:r>
              <a:rPr lang="en-US" sz="1800" dirty="0">
                <a:latin typeface="Calibri" panose="020F0502020204030204" pitchFamily="34" charset="0"/>
                <a:cs typeface="Calibri" panose="020F0502020204030204" pitchFamily="34" charset="0"/>
              </a:rPr>
              <a:t> </a:t>
            </a:r>
            <a:r>
              <a:rPr lang="en-CA" sz="1800" dirty="0">
                <a:latin typeface="Calibri" panose="020F0502020204030204" pitchFamily="34" charset="0"/>
                <a:cs typeface="Calibri" panose="020F0502020204030204" pitchFamily="34" charset="0"/>
              </a:rPr>
              <a:t>– Ming Gan </a:t>
            </a:r>
          </a:p>
          <a:p>
            <a:pPr lvl="0">
              <a:buFont typeface="Arial" panose="020B0604020202020204" pitchFamily="34" charset="0"/>
              <a:buChar char="•"/>
            </a:pPr>
            <a:r>
              <a:rPr lang="en-CA" sz="1800" dirty="0">
                <a:latin typeface="Calibri" panose="020F0502020204030204" pitchFamily="34" charset="0"/>
                <a:cs typeface="Calibri" panose="020F0502020204030204" pitchFamily="34" charset="0"/>
                <a:hlinkClick r:id="rId5"/>
              </a:rPr>
              <a:t>https://mentor.ieee.org/802.11/dcn/20/11-20-0980-00-00ax-mac-cr-on-mu-cascading-for-draft-6-0.doc</a:t>
            </a:r>
            <a:r>
              <a:rPr lang="en-CA" sz="1800" dirty="0">
                <a:latin typeface="Calibri" panose="020F0502020204030204" pitchFamily="34" charset="0"/>
                <a:cs typeface="Calibri" panose="020F0502020204030204" pitchFamily="34" charset="0"/>
              </a:rPr>
              <a:t>  – Ming Gan </a:t>
            </a:r>
          </a:p>
          <a:p>
            <a:pPr lvl="0">
              <a:buFont typeface="Arial" panose="020B0604020202020204" pitchFamily="34" charset="0"/>
              <a:buChar char="•"/>
            </a:pPr>
            <a:r>
              <a:rPr lang="en-CA" sz="1800" dirty="0">
                <a:latin typeface="Calibri" panose="020F0502020204030204" pitchFamily="34" charset="0"/>
                <a:cs typeface="Calibri" panose="020F0502020204030204" pitchFamily="34" charset="0"/>
                <a:hlinkClick r:id="rId6"/>
              </a:rPr>
              <a:t>https://mentor.ieee.org/802.11/dcn/20/11-20-0981-01-00ax-mac-cr-on-fragmentation-for-draft-6-0.doc</a:t>
            </a:r>
            <a:r>
              <a:rPr lang="en-CA" sz="1800" dirty="0">
                <a:latin typeface="Calibri" panose="020F0502020204030204" pitchFamily="34" charset="0"/>
                <a:cs typeface="Calibri" panose="020F0502020204030204" pitchFamily="34" charset="0"/>
              </a:rPr>
              <a:t> – Ming Gan </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139</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4248736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B7917-3C6B-514F-BBB6-5C47360FB45E}"/>
              </a:ext>
            </a:extLst>
          </p:cNvPr>
          <p:cNvSpPr>
            <a:spLocks noGrp="1"/>
          </p:cNvSpPr>
          <p:nvPr>
            <p:ph type="title"/>
          </p:nvPr>
        </p:nvSpPr>
        <p:spPr/>
        <p:txBody>
          <a:bodyPr/>
          <a:lstStyle/>
          <a:p>
            <a:r>
              <a:rPr lang="en-US" dirty="0"/>
              <a:t>SP</a:t>
            </a:r>
          </a:p>
        </p:txBody>
      </p:sp>
      <p:sp>
        <p:nvSpPr>
          <p:cNvPr id="3" name="Content Placeholder 2">
            <a:extLst>
              <a:ext uri="{FF2B5EF4-FFF2-40B4-BE49-F238E27FC236}">
                <a16:creationId xmlns:a16="http://schemas.microsoft.com/office/drawing/2014/main" id="{F0E7A204-2767-424F-92BE-AE43DA8BB106}"/>
              </a:ext>
            </a:extLst>
          </p:cNvPr>
          <p:cNvSpPr>
            <a:spLocks noGrp="1"/>
          </p:cNvSpPr>
          <p:nvPr>
            <p:ph idx="1"/>
          </p:nvPr>
        </p:nvSpPr>
        <p:spPr/>
        <p:txBody>
          <a:bodyPr/>
          <a:lstStyle/>
          <a:p>
            <a:r>
              <a:rPr lang="en-US" dirty="0"/>
              <a:t>Do you agree with the resolution to CID 24523 in doc 11-20/0297r3?</a:t>
            </a:r>
          </a:p>
          <a:p>
            <a:endParaRPr lang="en-US" dirty="0"/>
          </a:p>
          <a:p>
            <a:r>
              <a:rPr lang="en-US" dirty="0"/>
              <a:t>Y/N/A: 9/2/7</a:t>
            </a:r>
          </a:p>
        </p:txBody>
      </p:sp>
      <p:sp>
        <p:nvSpPr>
          <p:cNvPr id="4" name="Slide Number Placeholder 3">
            <a:extLst>
              <a:ext uri="{FF2B5EF4-FFF2-40B4-BE49-F238E27FC236}">
                <a16:creationId xmlns:a16="http://schemas.microsoft.com/office/drawing/2014/main" id="{C7963237-7913-BD4F-92B1-F41DACF8CBDC}"/>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D7664E50-B927-064D-B049-7B31CA15B03A}"/>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67BBA5F7-0894-144D-B3BD-0410758B7D36}"/>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34111566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140</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3048819181"/>
              </p:ext>
            </p:extLst>
          </p:nvPr>
        </p:nvGraphicFramePr>
        <p:xfrm>
          <a:off x="1676400" y="2316480"/>
          <a:ext cx="9093202" cy="87376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50292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11-20/0951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24525</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943866637"/>
                  </a:ext>
                </a:extLst>
              </a:tr>
            </a:tbl>
          </a:graphicData>
        </a:graphic>
      </p:graphicFrame>
    </p:spTree>
    <p:extLst>
      <p:ext uri="{BB962C8B-B14F-4D97-AF65-F5344CB8AC3E}">
        <p14:creationId xmlns:p14="http://schemas.microsoft.com/office/powerpoint/2010/main" val="201251860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7</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endParaRPr lang="en-US" sz="1800" dirty="0">
              <a:hlinkClick r:id="rId3"/>
            </a:endParaRPr>
          </a:p>
          <a:p>
            <a:pPr lvl="0">
              <a:buFont typeface="Arial" panose="020B0604020202020204" pitchFamily="34" charset="0"/>
              <a:buChar char="•"/>
            </a:pPr>
            <a:r>
              <a:rPr lang="en-US" sz="1800" dirty="0">
                <a:hlinkClick r:id="rId4"/>
              </a:rPr>
              <a:t>https://mentor.ieee.org/802.11/dcn/20/11-20-0958-00-00ax-rnr-filtered-neighbor-ap-subfield.docx</a:t>
            </a:r>
            <a:r>
              <a:rPr lang="en-US" sz="1800" dirty="0"/>
              <a:t> - Abhishek Patil</a:t>
            </a:r>
          </a:p>
          <a:p>
            <a:pPr lvl="0">
              <a:buFont typeface="Arial" panose="020B0604020202020204" pitchFamily="34" charset="0"/>
              <a:buChar char="•"/>
            </a:pPr>
            <a:r>
              <a:rPr lang="en-US" sz="1800" dirty="0"/>
              <a:t>11-20/0976 </a:t>
            </a:r>
            <a:r>
              <a:rPr lang="en-CA" sz="1600" dirty="0">
                <a:latin typeface="Calibri" panose="020F0502020204030204" pitchFamily="34" charset="0"/>
                <a:cs typeface="Calibri" panose="020F0502020204030204" pitchFamily="34" charset="0"/>
              </a:rPr>
              <a:t>MAC-CR-Miscellaneous CIDs in Subclause 26dot17_part 2</a:t>
            </a:r>
            <a:r>
              <a:rPr lang="en-CA" sz="1800" b="0" dirty="0">
                <a:latin typeface="Calibri" panose="020F0502020204030204" pitchFamily="34" charset="0"/>
                <a:cs typeface="Calibri" panose="020F0502020204030204" pitchFamily="34" charset="0"/>
              </a:rPr>
              <a:t> – </a:t>
            </a:r>
            <a:r>
              <a:rPr lang="en-CA" sz="1600" b="0" dirty="0">
                <a:latin typeface="Calibri" panose="020F0502020204030204" pitchFamily="34" charset="0"/>
                <a:cs typeface="Calibri" panose="020F0502020204030204" pitchFamily="34" charset="0"/>
              </a:rPr>
              <a:t>Alfred </a:t>
            </a:r>
            <a:r>
              <a:rPr lang="en-CA" sz="1600" b="0" dirty="0" err="1">
                <a:latin typeface="Calibri" panose="020F0502020204030204" pitchFamily="34" charset="0"/>
                <a:cs typeface="Calibri" panose="020F0502020204030204" pitchFamily="34" charset="0"/>
              </a:rPr>
              <a:t>Asterjadhi</a:t>
            </a:r>
            <a:r>
              <a:rPr lang="en-CA" sz="1600" b="0" dirty="0">
                <a:latin typeface="Calibri" panose="020F0502020204030204" pitchFamily="34" charset="0"/>
                <a:cs typeface="Calibri" panose="020F0502020204030204" pitchFamily="34" charset="0"/>
              </a:rPr>
              <a:t> – to be uploaded</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5"/>
              </a:rPr>
              <a:t>https://mentor.ieee.org/802.11/dcn/20/11-20-1003-00-00ax-6-ghz-capabilities-ht-vht-cids.docx</a:t>
            </a:r>
            <a:r>
              <a:rPr lang="en-US" sz="1800" dirty="0">
                <a:latin typeface="Calibri" panose="020F0502020204030204" pitchFamily="34" charset="0"/>
                <a:cs typeface="Calibri" panose="020F0502020204030204" pitchFamily="34" charset="0"/>
              </a:rPr>
              <a:t> - Thomas </a:t>
            </a:r>
            <a:r>
              <a:rPr lang="en-US" sz="1800" dirty="0" err="1">
                <a:latin typeface="Calibri" panose="020F0502020204030204" pitchFamily="34" charset="0"/>
                <a:cs typeface="Calibri" panose="020F0502020204030204" pitchFamily="34" charset="0"/>
              </a:rPr>
              <a:t>Derham</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6"/>
              </a:rPr>
              <a:t>https://mentor.ieee.org/802.11/dcn/20/11-20-1022-00-00ax-11ax-d6-0-comment-resolution-of-misc-cids.docx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Liwen</a:t>
            </a:r>
            <a:r>
              <a:rPr lang="en-US" sz="1800" dirty="0">
                <a:latin typeface="Calibri" panose="020F0502020204030204" pitchFamily="34" charset="0"/>
                <a:cs typeface="Calibri" panose="020F0502020204030204" pitchFamily="34" charset="0"/>
              </a:rPr>
              <a:t> Chu</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7"/>
              </a:rPr>
              <a:t>https://mentor.ieee.org/802.11/dcn/20/11-20-1004-00-00ax-6-ghz-rnr-psd-clarification.docx</a:t>
            </a:r>
            <a:r>
              <a:rPr lang="en-US" sz="1800" dirty="0">
                <a:latin typeface="Calibri" panose="020F0502020204030204" pitchFamily="34" charset="0"/>
                <a:cs typeface="Calibri" panose="020F0502020204030204" pitchFamily="34" charset="0"/>
              </a:rPr>
              <a:t> – Thomas </a:t>
            </a:r>
            <a:r>
              <a:rPr lang="en-US" sz="1800">
                <a:latin typeface="Calibri" panose="020F0502020204030204" pitchFamily="34" charset="0"/>
                <a:cs typeface="Calibri" panose="020F0502020204030204" pitchFamily="34" charset="0"/>
              </a:rPr>
              <a:t>Derham</a:t>
            </a: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141</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581044599"/>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142</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2474276054"/>
              </p:ext>
            </p:extLst>
          </p:nvPr>
        </p:nvGraphicFramePr>
        <p:xfrm>
          <a:off x="1676400" y="2316480"/>
          <a:ext cx="9093202" cy="124460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50292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11-20/0951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24525</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943866637"/>
                  </a:ext>
                </a:extLst>
              </a:tr>
              <a:tr h="370840">
                <a:tc>
                  <a:txBody>
                    <a:bodyPr/>
                    <a:lstStyle/>
                    <a:p>
                      <a:r>
                        <a:rPr lang="en-US" dirty="0"/>
                        <a:t>11-20/0819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0" i="0" u="none" strike="noStrike" kern="1200" dirty="0">
                          <a:solidFill>
                            <a:schemeClr val="dk1"/>
                          </a:solidFill>
                          <a:effectLst/>
                          <a:latin typeface="+mn-lt"/>
                          <a:ea typeface="+mn-ea"/>
                          <a:cs typeface="+mn-cs"/>
                        </a:rPr>
                        <a:t>24104, 24569</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308551938"/>
                  </a:ext>
                </a:extLst>
              </a:tr>
            </a:tbl>
          </a:graphicData>
        </a:graphic>
      </p:graphicFrame>
    </p:spTree>
    <p:extLst>
      <p:ext uri="{BB962C8B-B14F-4D97-AF65-F5344CB8AC3E}">
        <p14:creationId xmlns:p14="http://schemas.microsoft.com/office/powerpoint/2010/main" val="87137929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8DA1C-26B8-784E-86B8-97EF6DE2ACC4}"/>
              </a:ext>
            </a:extLst>
          </p:cNvPr>
          <p:cNvSpPr>
            <a:spLocks noGrp="1"/>
          </p:cNvSpPr>
          <p:nvPr>
            <p:ph type="title"/>
          </p:nvPr>
        </p:nvSpPr>
        <p:spPr/>
        <p:txBody>
          <a:bodyPr/>
          <a:lstStyle/>
          <a:p>
            <a:r>
              <a:rPr lang="en-US" dirty="0"/>
              <a:t>CR Motion #1068 </a:t>
            </a:r>
          </a:p>
        </p:txBody>
      </p:sp>
      <p:sp>
        <p:nvSpPr>
          <p:cNvPr id="6" name="Content Placeholder 5">
            <a:extLst>
              <a:ext uri="{FF2B5EF4-FFF2-40B4-BE49-F238E27FC236}">
                <a16:creationId xmlns:a16="http://schemas.microsoft.com/office/drawing/2014/main" id="{5C86BE82-985B-8A4C-9343-9569638436CD}"/>
              </a:ext>
            </a:extLst>
          </p:cNvPr>
          <p:cNvSpPr>
            <a:spLocks noGrp="1"/>
          </p:cNvSpPr>
          <p:nvPr>
            <p:ph idx="1"/>
          </p:nvPr>
        </p:nvSpPr>
        <p:spPr/>
        <p:txBody>
          <a:bodyPr/>
          <a:lstStyle/>
          <a:p>
            <a:r>
              <a:rPr lang="en-US" dirty="0"/>
              <a:t>Move to accept resolutions to CIDs </a:t>
            </a:r>
            <a:r>
              <a:rPr lang="en-CA" b="0" kern="1200" dirty="0">
                <a:solidFill>
                  <a:schemeClr val="dk1"/>
                </a:solidFill>
              </a:rPr>
              <a:t>24104, 24569</a:t>
            </a:r>
            <a:r>
              <a:rPr lang="en-US" b="0" kern="1200" dirty="0">
                <a:solidFill>
                  <a:schemeClr val="dk1"/>
                </a:solidFill>
              </a:rPr>
              <a:t> in doc 11-20/0819r6</a:t>
            </a:r>
          </a:p>
          <a:p>
            <a:endParaRPr lang="en-US" b="0" kern="1200" dirty="0">
              <a:solidFill>
                <a:schemeClr val="dk1"/>
              </a:solidFill>
            </a:endParaRPr>
          </a:p>
          <a:p>
            <a:r>
              <a:rPr lang="en-US" b="0" kern="1200" dirty="0">
                <a:solidFill>
                  <a:schemeClr val="dk1"/>
                </a:solidFill>
              </a:rPr>
              <a:t>Move:		Alfred </a:t>
            </a:r>
            <a:r>
              <a:rPr lang="en-US" b="0" kern="1200" dirty="0" err="1">
                <a:solidFill>
                  <a:schemeClr val="dk1"/>
                </a:solidFill>
              </a:rPr>
              <a:t>Asterjadhi</a:t>
            </a:r>
            <a:r>
              <a:rPr lang="en-US" b="0" kern="1200" dirty="0">
                <a:solidFill>
                  <a:schemeClr val="dk1"/>
                </a:solidFill>
              </a:rPr>
              <a:t>		Second: Abhishek Patil</a:t>
            </a:r>
          </a:p>
          <a:p>
            <a:r>
              <a:rPr lang="en-US" b="0" kern="1200" dirty="0">
                <a:solidFill>
                  <a:schemeClr val="dk1"/>
                </a:solidFill>
              </a:rPr>
              <a:t>Approved with unanimous consent</a:t>
            </a:r>
            <a:endParaRPr lang="en-CA" kern="1200" dirty="0">
              <a:solidFill>
                <a:schemeClr val="dk1"/>
              </a:solidFill>
            </a:endParaRPr>
          </a:p>
        </p:txBody>
      </p:sp>
      <p:sp>
        <p:nvSpPr>
          <p:cNvPr id="5" name="Slide Number Placeholder 4">
            <a:extLst>
              <a:ext uri="{FF2B5EF4-FFF2-40B4-BE49-F238E27FC236}">
                <a16:creationId xmlns:a16="http://schemas.microsoft.com/office/drawing/2014/main" id="{FFFC105B-5F83-B74F-B990-9271D66FB497}"/>
              </a:ext>
            </a:extLst>
          </p:cNvPr>
          <p:cNvSpPr>
            <a:spLocks noGrp="1"/>
          </p:cNvSpPr>
          <p:nvPr>
            <p:ph type="sldNum" idx="12"/>
          </p:nvPr>
        </p:nvSpPr>
        <p:spPr/>
        <p:txBody>
          <a:bodyPr/>
          <a:lstStyle/>
          <a:p>
            <a:r>
              <a:rPr lang="en-GB"/>
              <a:t>Slide </a:t>
            </a:r>
            <a:fld id="{06B781AF-4CCF-49B0-A572-DE54FBE5D942}" type="slidenum">
              <a:rPr lang="en-GB" smtClean="0"/>
              <a:pPr/>
              <a:t>143</a:t>
            </a:fld>
            <a:endParaRPr lang="en-GB"/>
          </a:p>
        </p:txBody>
      </p:sp>
      <p:sp>
        <p:nvSpPr>
          <p:cNvPr id="4" name="Footer Placeholder 3">
            <a:extLst>
              <a:ext uri="{FF2B5EF4-FFF2-40B4-BE49-F238E27FC236}">
                <a16:creationId xmlns:a16="http://schemas.microsoft.com/office/drawing/2014/main" id="{E7159FA8-413C-0243-8643-40D41A1A4C05}"/>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BE30E601-CB1F-4F44-965E-98313F80FABE}"/>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68994528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9</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11-20/1004 text change</a:t>
            </a:r>
            <a:endParaRPr lang="en-CA" sz="1600" b="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4"/>
              </a:rPr>
              <a:t>https://mentor.ieee.org/802.11/dcn/20/11-20-1022-00-00ax-11ax-d6-0-comment-resolution-of-misc-cids.docx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Liwen</a:t>
            </a:r>
            <a:r>
              <a:rPr lang="en-US" sz="1800" dirty="0">
                <a:latin typeface="Calibri" panose="020F0502020204030204" pitchFamily="34" charset="0"/>
                <a:cs typeface="Calibri" panose="020F0502020204030204" pitchFamily="34" charset="0"/>
              </a:rPr>
              <a:t> Chu</a:t>
            </a: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144</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411500449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145</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1810818994"/>
              </p:ext>
            </p:extLst>
          </p:nvPr>
        </p:nvGraphicFramePr>
        <p:xfrm>
          <a:off x="1676400" y="2316480"/>
          <a:ext cx="9093202" cy="178816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50292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11-20/0951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24525</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943866637"/>
                  </a:ext>
                </a:extLst>
              </a:tr>
              <a:tr h="370840">
                <a:tc>
                  <a:txBody>
                    <a:bodyPr/>
                    <a:lstStyle/>
                    <a:p>
                      <a:r>
                        <a:rPr lang="en-US" dirty="0"/>
                        <a:t>11-20/1003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24058, 24059, 24060, 24061, 24062, 24063, 24064, 24065, 24066, 24067, 24068, 24069, 24070, 24071, 24072, 24073, 24074, 24075, 24076, 24077, 24078, 24079, </a:t>
                      </a:r>
                    </a:p>
                  </a:txBody>
                  <a:tcPr/>
                </a:tc>
                <a:extLst>
                  <a:ext uri="{0D108BD9-81ED-4DB2-BD59-A6C34878D82A}">
                    <a16:rowId xmlns:a16="http://schemas.microsoft.com/office/drawing/2014/main" val="2308551938"/>
                  </a:ext>
                </a:extLst>
              </a:tr>
            </a:tbl>
          </a:graphicData>
        </a:graphic>
      </p:graphicFrame>
    </p:spTree>
    <p:extLst>
      <p:ext uri="{BB962C8B-B14F-4D97-AF65-F5344CB8AC3E}">
        <p14:creationId xmlns:p14="http://schemas.microsoft.com/office/powerpoint/2010/main" val="2179809815"/>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9DF9E-3BA5-3647-8186-1FBB470348EC}"/>
              </a:ext>
            </a:extLst>
          </p:cNvPr>
          <p:cNvSpPr>
            <a:spLocks noGrp="1"/>
          </p:cNvSpPr>
          <p:nvPr>
            <p:ph type="title"/>
          </p:nvPr>
        </p:nvSpPr>
        <p:spPr/>
        <p:txBody>
          <a:bodyPr/>
          <a:lstStyle/>
          <a:p>
            <a:r>
              <a:rPr lang="en-US" dirty="0"/>
              <a:t>CR Motion #1069</a:t>
            </a:r>
          </a:p>
        </p:txBody>
      </p:sp>
      <p:sp>
        <p:nvSpPr>
          <p:cNvPr id="6" name="Content Placeholder 5">
            <a:extLst>
              <a:ext uri="{FF2B5EF4-FFF2-40B4-BE49-F238E27FC236}">
                <a16:creationId xmlns:a16="http://schemas.microsoft.com/office/drawing/2014/main" id="{4F7361DF-B4DE-CE4B-A972-852C10A8D42F}"/>
              </a:ext>
            </a:extLst>
          </p:cNvPr>
          <p:cNvSpPr>
            <a:spLocks noGrp="1"/>
          </p:cNvSpPr>
          <p:nvPr>
            <p:ph idx="1"/>
          </p:nvPr>
        </p:nvSpPr>
        <p:spPr/>
        <p:txBody>
          <a:bodyPr/>
          <a:lstStyle/>
          <a:p>
            <a:r>
              <a:rPr lang="en-US" dirty="0"/>
              <a:t>Move to accept resolution to CID 24525 in doc 11-20/0951r1</a:t>
            </a:r>
          </a:p>
          <a:p>
            <a:endParaRPr lang="en-US" dirty="0"/>
          </a:p>
          <a:p>
            <a:r>
              <a:rPr lang="en-US" dirty="0"/>
              <a:t>Move: </a:t>
            </a:r>
            <a:r>
              <a:rPr lang="en-US" dirty="0" err="1"/>
              <a:t>kaiying</a:t>
            </a:r>
            <a:r>
              <a:rPr lang="en-US" dirty="0"/>
              <a:t> Lu		Second: Alfred </a:t>
            </a:r>
            <a:r>
              <a:rPr lang="en-US" dirty="0" err="1"/>
              <a:t>Asterjadhi</a:t>
            </a:r>
            <a:endParaRPr lang="en-US" dirty="0"/>
          </a:p>
          <a:p>
            <a:r>
              <a:rPr lang="en-US" dirty="0"/>
              <a:t>Approved with unanimous consent.</a:t>
            </a:r>
          </a:p>
        </p:txBody>
      </p:sp>
      <p:sp>
        <p:nvSpPr>
          <p:cNvPr id="5" name="Slide Number Placeholder 4">
            <a:extLst>
              <a:ext uri="{FF2B5EF4-FFF2-40B4-BE49-F238E27FC236}">
                <a16:creationId xmlns:a16="http://schemas.microsoft.com/office/drawing/2014/main" id="{4AB3A377-23F2-E64A-B90F-D91416935DCE}"/>
              </a:ext>
            </a:extLst>
          </p:cNvPr>
          <p:cNvSpPr>
            <a:spLocks noGrp="1"/>
          </p:cNvSpPr>
          <p:nvPr>
            <p:ph type="sldNum" idx="12"/>
          </p:nvPr>
        </p:nvSpPr>
        <p:spPr/>
        <p:txBody>
          <a:bodyPr/>
          <a:lstStyle/>
          <a:p>
            <a:r>
              <a:rPr lang="en-GB"/>
              <a:t>Slide </a:t>
            </a:r>
            <a:fld id="{06B781AF-4CCF-49B0-A572-DE54FBE5D942}" type="slidenum">
              <a:rPr lang="en-GB" smtClean="0"/>
              <a:pPr/>
              <a:t>146</a:t>
            </a:fld>
            <a:endParaRPr lang="en-GB"/>
          </a:p>
        </p:txBody>
      </p:sp>
      <p:sp>
        <p:nvSpPr>
          <p:cNvPr id="4" name="Footer Placeholder 3">
            <a:extLst>
              <a:ext uri="{FF2B5EF4-FFF2-40B4-BE49-F238E27FC236}">
                <a16:creationId xmlns:a16="http://schemas.microsoft.com/office/drawing/2014/main" id="{8AFC0031-4526-604C-9C63-66AE4A9EC523}"/>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44E743F2-3AD5-554C-B28A-4B59B589C101}"/>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56211597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F6D6D-3282-624A-8578-796375050580}"/>
              </a:ext>
            </a:extLst>
          </p:cNvPr>
          <p:cNvSpPr>
            <a:spLocks noGrp="1"/>
          </p:cNvSpPr>
          <p:nvPr>
            <p:ph type="title"/>
          </p:nvPr>
        </p:nvSpPr>
        <p:spPr/>
        <p:txBody>
          <a:bodyPr/>
          <a:lstStyle/>
          <a:p>
            <a:r>
              <a:rPr lang="en-US" dirty="0"/>
              <a:t>CR Motion #1070</a:t>
            </a:r>
          </a:p>
        </p:txBody>
      </p:sp>
      <p:sp>
        <p:nvSpPr>
          <p:cNvPr id="3" name="Content Placeholder 2">
            <a:extLst>
              <a:ext uri="{FF2B5EF4-FFF2-40B4-BE49-F238E27FC236}">
                <a16:creationId xmlns:a16="http://schemas.microsoft.com/office/drawing/2014/main" id="{2100A70F-3DFE-CD4D-94AC-2F8F8CAF0979}"/>
              </a:ext>
            </a:extLst>
          </p:cNvPr>
          <p:cNvSpPr>
            <a:spLocks noGrp="1"/>
          </p:cNvSpPr>
          <p:nvPr>
            <p:ph idx="1"/>
          </p:nvPr>
        </p:nvSpPr>
        <p:spPr/>
        <p:txBody>
          <a:bodyPr/>
          <a:lstStyle/>
          <a:p>
            <a:r>
              <a:rPr lang="en-US" dirty="0"/>
              <a:t>Move to accept resolutions to CIDs 24058, 24059, 24060, 24061, 24062, 24063, 24064, 24065, 24066, 24067, 24068, 24069, 24070, 24071, 24072, 24073, 24074, 24075, 24076, 24077, 24078, 24079 in doc 11-20/1003r0</a:t>
            </a:r>
          </a:p>
          <a:p>
            <a:endParaRPr lang="en-US" dirty="0"/>
          </a:p>
          <a:p>
            <a:r>
              <a:rPr lang="en-US" dirty="0"/>
              <a:t>Move: 	Thomas </a:t>
            </a:r>
            <a:r>
              <a:rPr lang="en-US" dirty="0" err="1"/>
              <a:t>Derham</a:t>
            </a:r>
            <a:r>
              <a:rPr lang="en-US" dirty="0"/>
              <a:t>		Second: </a:t>
            </a:r>
            <a:r>
              <a:rPr lang="en-US" dirty="0" err="1"/>
              <a:t>Youhan</a:t>
            </a:r>
            <a:r>
              <a:rPr lang="en-US" dirty="0"/>
              <a:t> Kim</a:t>
            </a:r>
          </a:p>
          <a:p>
            <a:r>
              <a:rPr lang="en-US" dirty="0"/>
              <a:t>Approved with unanimous consent</a:t>
            </a:r>
          </a:p>
          <a:p>
            <a:endParaRPr lang="en-US" dirty="0"/>
          </a:p>
        </p:txBody>
      </p:sp>
      <p:sp>
        <p:nvSpPr>
          <p:cNvPr id="4" name="Slide Number Placeholder 3">
            <a:extLst>
              <a:ext uri="{FF2B5EF4-FFF2-40B4-BE49-F238E27FC236}">
                <a16:creationId xmlns:a16="http://schemas.microsoft.com/office/drawing/2014/main" id="{2AC546C5-6755-1C44-9491-14DBD447A00E}"/>
              </a:ext>
            </a:extLst>
          </p:cNvPr>
          <p:cNvSpPr>
            <a:spLocks noGrp="1"/>
          </p:cNvSpPr>
          <p:nvPr>
            <p:ph type="sldNum" idx="12"/>
          </p:nvPr>
        </p:nvSpPr>
        <p:spPr/>
        <p:txBody>
          <a:bodyPr/>
          <a:lstStyle/>
          <a:p>
            <a:r>
              <a:rPr lang="en-GB"/>
              <a:t>Slide </a:t>
            </a:r>
            <a:fld id="{440F5867-744E-4AA6-B0ED-4C44D2DFBB7B}" type="slidenum">
              <a:rPr lang="en-GB" smtClean="0"/>
              <a:pPr/>
              <a:t>147</a:t>
            </a:fld>
            <a:endParaRPr lang="en-GB" dirty="0"/>
          </a:p>
        </p:txBody>
      </p:sp>
      <p:sp>
        <p:nvSpPr>
          <p:cNvPr id="5" name="Footer Placeholder 4">
            <a:extLst>
              <a:ext uri="{FF2B5EF4-FFF2-40B4-BE49-F238E27FC236}">
                <a16:creationId xmlns:a16="http://schemas.microsoft.com/office/drawing/2014/main" id="{3F67EC47-1399-A647-B488-AF2168B49D84}"/>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82890667-0DA7-A145-A42E-933E1EBF3107}"/>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21057057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3A56D-4DAE-944B-990C-2B557F584140}"/>
              </a:ext>
            </a:extLst>
          </p:cNvPr>
          <p:cNvSpPr>
            <a:spLocks noGrp="1"/>
          </p:cNvSpPr>
          <p:nvPr>
            <p:ph type="title"/>
          </p:nvPr>
        </p:nvSpPr>
        <p:spPr/>
        <p:txBody>
          <a:bodyPr/>
          <a:lstStyle/>
          <a:p>
            <a:r>
              <a:rPr lang="en-US" dirty="0"/>
              <a:t>MAC Motion #133</a:t>
            </a:r>
          </a:p>
        </p:txBody>
      </p:sp>
      <p:sp>
        <p:nvSpPr>
          <p:cNvPr id="3" name="Content Placeholder 2">
            <a:extLst>
              <a:ext uri="{FF2B5EF4-FFF2-40B4-BE49-F238E27FC236}">
                <a16:creationId xmlns:a16="http://schemas.microsoft.com/office/drawing/2014/main" id="{06AE53C2-7CA9-5B48-BA6A-6CD0134ABF39}"/>
              </a:ext>
            </a:extLst>
          </p:cNvPr>
          <p:cNvSpPr>
            <a:spLocks noGrp="1"/>
          </p:cNvSpPr>
          <p:nvPr>
            <p:ph idx="1"/>
          </p:nvPr>
        </p:nvSpPr>
        <p:spPr/>
        <p:txBody>
          <a:bodyPr/>
          <a:lstStyle/>
          <a:p>
            <a:r>
              <a:rPr lang="en-US" dirty="0"/>
              <a:t>Move to accept text change in doc 11-20/1004r2</a:t>
            </a:r>
          </a:p>
          <a:p>
            <a:endParaRPr lang="en-US" dirty="0"/>
          </a:p>
          <a:p>
            <a:r>
              <a:rPr lang="en-US" dirty="0"/>
              <a:t>Move:		Thomas </a:t>
            </a:r>
            <a:r>
              <a:rPr lang="en-US" dirty="0" err="1"/>
              <a:t>Derham</a:t>
            </a:r>
            <a:r>
              <a:rPr lang="en-US" dirty="0"/>
              <a:t>		Second: </a:t>
            </a:r>
            <a:r>
              <a:rPr lang="en-US" dirty="0" err="1"/>
              <a:t>Youhan</a:t>
            </a:r>
            <a:r>
              <a:rPr lang="en-US" dirty="0"/>
              <a:t> Kim</a:t>
            </a:r>
          </a:p>
          <a:p>
            <a:r>
              <a:rPr lang="en-US" dirty="0"/>
              <a:t>Approved with unanimous consent</a:t>
            </a:r>
          </a:p>
        </p:txBody>
      </p:sp>
      <p:sp>
        <p:nvSpPr>
          <p:cNvPr id="4" name="Slide Number Placeholder 3">
            <a:extLst>
              <a:ext uri="{FF2B5EF4-FFF2-40B4-BE49-F238E27FC236}">
                <a16:creationId xmlns:a16="http://schemas.microsoft.com/office/drawing/2014/main" id="{C1E53E93-CD30-C947-AC98-41DF45FB27D7}"/>
              </a:ext>
            </a:extLst>
          </p:cNvPr>
          <p:cNvSpPr>
            <a:spLocks noGrp="1"/>
          </p:cNvSpPr>
          <p:nvPr>
            <p:ph type="sldNum" idx="12"/>
          </p:nvPr>
        </p:nvSpPr>
        <p:spPr/>
        <p:txBody>
          <a:bodyPr/>
          <a:lstStyle/>
          <a:p>
            <a:r>
              <a:rPr lang="en-GB"/>
              <a:t>Slide </a:t>
            </a:r>
            <a:fld id="{440F5867-744E-4AA6-B0ED-4C44D2DFBB7B}" type="slidenum">
              <a:rPr lang="en-GB" smtClean="0"/>
              <a:pPr/>
              <a:t>148</a:t>
            </a:fld>
            <a:endParaRPr lang="en-GB" dirty="0"/>
          </a:p>
        </p:txBody>
      </p:sp>
      <p:sp>
        <p:nvSpPr>
          <p:cNvPr id="5" name="Footer Placeholder 4">
            <a:extLst>
              <a:ext uri="{FF2B5EF4-FFF2-40B4-BE49-F238E27FC236}">
                <a16:creationId xmlns:a16="http://schemas.microsoft.com/office/drawing/2014/main" id="{72B90E75-EB83-1F4D-A6D8-A342481C513B}"/>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FCD939A0-60FA-D843-928D-9ED3984AC9E4}"/>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56029665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14</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Text change in 11-20/0958</a:t>
            </a:r>
            <a:endParaRPr lang="en-US" sz="1800" dirty="0">
              <a:latin typeface="Calibri" panose="020F0502020204030204" pitchFamily="34" charset="0"/>
              <a:cs typeface="Calibri" panose="020F0502020204030204" pitchFamily="34" charset="0"/>
            </a:endParaRP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3"/>
              </a:rPr>
              <a:t>https://mentor.ieee.org/802.11/dcn/20/11-20-1029-00-00ax-phy-capability-he-mu-ppdu-rx-max-nhe-ltf-proposal.docx</a:t>
            </a:r>
            <a:r>
              <a:rPr lang="en-US" sz="1800" dirty="0">
                <a:latin typeface="Calibri" panose="020F0502020204030204" pitchFamily="34" charset="0"/>
                <a:cs typeface="Calibri" panose="020F0502020204030204" pitchFamily="34" charset="0"/>
              </a:rPr>
              <a:t>  - Yan Zhang</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4"/>
              </a:rPr>
              <a:t>https://mentor.ieee.org/802.11/dcn/20/11-20-1068-00-00ax-sa1-misc-cr.docx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Youhan</a:t>
            </a:r>
            <a:r>
              <a:rPr lang="en-US" sz="1800" dirty="0">
                <a:latin typeface="Calibri" panose="020F0502020204030204" pitchFamily="34" charset="0"/>
                <a:cs typeface="Calibri" panose="020F0502020204030204" pitchFamily="34" charset="0"/>
              </a:rPr>
              <a:t> Kim</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5"/>
              </a:rPr>
              <a:t>https://mentor.ieee.org/802.11/dcn/20/11-20-1054-00-00ax-resolutions-to-cids-24093-24097.docx</a:t>
            </a:r>
            <a:r>
              <a:rPr lang="en-US" sz="1800" dirty="0">
                <a:latin typeface="Calibri" panose="020F0502020204030204" pitchFamily="34" charset="0"/>
                <a:cs typeface="Calibri" panose="020F0502020204030204" pitchFamily="34" charset="0"/>
              </a:rPr>
              <a:t> - </a:t>
            </a:r>
            <a:r>
              <a:rPr lang="en-CA" sz="1800" dirty="0">
                <a:latin typeface="Calibri" panose="020F0502020204030204" pitchFamily="34" charset="0"/>
                <a:cs typeface="Calibri" panose="020F0502020204030204" pitchFamily="34" charset="0"/>
              </a:rPr>
              <a:t>Tomoko Adachi </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6"/>
              </a:rPr>
              <a:t>https://mentor.ieee.org/802.11/dcn/20/11-20-0716-05-00ax-sa1-sounding-comments.docx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Menzo</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Wentink</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149</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797103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0CFA5-6172-7243-82FD-F657FE3A8590}"/>
              </a:ext>
            </a:extLst>
          </p:cNvPr>
          <p:cNvSpPr>
            <a:spLocks noGrp="1"/>
          </p:cNvSpPr>
          <p:nvPr>
            <p:ph type="title"/>
          </p:nvPr>
        </p:nvSpPr>
        <p:spPr/>
        <p:txBody>
          <a:bodyPr/>
          <a:lstStyle/>
          <a:p>
            <a:r>
              <a:rPr lang="en-US" dirty="0"/>
              <a:t>SP (Suggestions for changes supporting CID 24457)</a:t>
            </a:r>
          </a:p>
        </p:txBody>
      </p:sp>
      <p:sp>
        <p:nvSpPr>
          <p:cNvPr id="3" name="Content Placeholder 2">
            <a:extLst>
              <a:ext uri="{FF2B5EF4-FFF2-40B4-BE49-F238E27FC236}">
                <a16:creationId xmlns:a16="http://schemas.microsoft.com/office/drawing/2014/main" id="{82F89362-DFBE-1047-B62C-758C853D1D90}"/>
              </a:ext>
            </a:extLst>
          </p:cNvPr>
          <p:cNvSpPr>
            <a:spLocks noGrp="1"/>
          </p:cNvSpPr>
          <p:nvPr>
            <p:ph idx="1"/>
          </p:nvPr>
        </p:nvSpPr>
        <p:spPr>
          <a:xfrm>
            <a:off x="965200" y="1743394"/>
            <a:ext cx="10361084" cy="4113213"/>
          </a:xfrm>
        </p:spPr>
        <p:txBody>
          <a:bodyPr/>
          <a:lstStyle/>
          <a:p>
            <a:r>
              <a:rPr lang="en-CA" sz="1800" dirty="0"/>
              <a:t>Do you accept to resolve CID 24457 as Revised and change the following text:</a:t>
            </a:r>
          </a:p>
          <a:p>
            <a:r>
              <a:rPr lang="en-CA" sz="1800" dirty="0"/>
              <a:t> </a:t>
            </a:r>
          </a:p>
          <a:p>
            <a:r>
              <a:rPr lang="en-CA" sz="1800" dirty="0"/>
              <a:t>At 49.16 change "the 5 to 7.125 GHz bands" [sic] to "the 5 and 6 GHz bands”</a:t>
            </a:r>
          </a:p>
          <a:p>
            <a:endParaRPr lang="en-CA" sz="1800" dirty="0"/>
          </a:p>
          <a:p>
            <a:r>
              <a:rPr lang="en-CA" dirty="0"/>
              <a:t>SP: Y/N/A: 11/2/8</a:t>
            </a:r>
          </a:p>
          <a:p>
            <a:endParaRPr lang="en-CA" sz="2000" dirty="0"/>
          </a:p>
          <a:p>
            <a:endParaRPr lang="en-CA" sz="1800" dirty="0"/>
          </a:p>
          <a:p>
            <a:endParaRPr lang="en-US" sz="1800" dirty="0"/>
          </a:p>
        </p:txBody>
      </p:sp>
      <p:sp>
        <p:nvSpPr>
          <p:cNvPr id="4" name="Slide Number Placeholder 3">
            <a:extLst>
              <a:ext uri="{FF2B5EF4-FFF2-40B4-BE49-F238E27FC236}">
                <a16:creationId xmlns:a16="http://schemas.microsoft.com/office/drawing/2014/main" id="{E28CB0D0-92ED-9F40-96A6-FD8906D95591}"/>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Footer Placeholder 4">
            <a:extLst>
              <a:ext uri="{FF2B5EF4-FFF2-40B4-BE49-F238E27FC236}">
                <a16:creationId xmlns:a16="http://schemas.microsoft.com/office/drawing/2014/main" id="{E2AACBF5-AB7A-B447-AEAE-5629F5661DA3}"/>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ADC86E76-06CD-0F46-9932-B0D0E66B044B}"/>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30259954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150</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4030568614"/>
              </p:ext>
            </p:extLst>
          </p:nvPr>
        </p:nvGraphicFramePr>
        <p:xfrm>
          <a:off x="1676400" y="2316480"/>
          <a:ext cx="9093202" cy="124460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50292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11-20/1022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24381, 24389, 24403, 24470, 24565</a:t>
                      </a:r>
                      <a:r>
                        <a:rPr lang="en-CA" dirty="0">
                          <a:effectLst/>
                        </a:rPr>
                        <a:t>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943866637"/>
                  </a:ext>
                </a:extLst>
              </a:tr>
              <a:tr h="370840">
                <a:tc>
                  <a:txBody>
                    <a:bodyPr/>
                    <a:lstStyle/>
                    <a:p>
                      <a:r>
                        <a:rPr lang="en-US" dirty="0"/>
                        <a:t>11-20/0979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24222, 24223, 24224 </a:t>
                      </a:r>
                      <a:endParaRPr lang="en-US" dirty="0"/>
                    </a:p>
                  </a:txBody>
                  <a:tcPr/>
                </a:tc>
                <a:extLst>
                  <a:ext uri="{0D108BD9-81ED-4DB2-BD59-A6C34878D82A}">
                    <a16:rowId xmlns:a16="http://schemas.microsoft.com/office/drawing/2014/main" val="2308551938"/>
                  </a:ext>
                </a:extLst>
              </a:tr>
            </a:tbl>
          </a:graphicData>
        </a:graphic>
      </p:graphicFrame>
    </p:spTree>
    <p:extLst>
      <p:ext uri="{BB962C8B-B14F-4D97-AF65-F5344CB8AC3E}">
        <p14:creationId xmlns:p14="http://schemas.microsoft.com/office/powerpoint/2010/main" val="3858172745"/>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CD3774C-CCA9-ED4C-B2FC-346939DE5D01}"/>
              </a:ext>
            </a:extLst>
          </p:cNvPr>
          <p:cNvSpPr>
            <a:spLocks noGrp="1"/>
          </p:cNvSpPr>
          <p:nvPr>
            <p:ph type="title"/>
          </p:nvPr>
        </p:nvSpPr>
        <p:spPr/>
        <p:txBody>
          <a:bodyPr/>
          <a:lstStyle/>
          <a:p>
            <a:r>
              <a:rPr lang="en-US" dirty="0"/>
              <a:t>MAC Motion #134</a:t>
            </a:r>
          </a:p>
        </p:txBody>
      </p:sp>
      <p:sp>
        <p:nvSpPr>
          <p:cNvPr id="7" name="Content Placeholder 6">
            <a:extLst>
              <a:ext uri="{FF2B5EF4-FFF2-40B4-BE49-F238E27FC236}">
                <a16:creationId xmlns:a16="http://schemas.microsoft.com/office/drawing/2014/main" id="{3B493AAA-2A7D-9242-BE4D-9967657D2E65}"/>
              </a:ext>
            </a:extLst>
          </p:cNvPr>
          <p:cNvSpPr>
            <a:spLocks noGrp="1"/>
          </p:cNvSpPr>
          <p:nvPr>
            <p:ph idx="1"/>
          </p:nvPr>
        </p:nvSpPr>
        <p:spPr/>
        <p:txBody>
          <a:bodyPr/>
          <a:lstStyle/>
          <a:p>
            <a:r>
              <a:rPr lang="en-US" dirty="0"/>
              <a:t>Move to accept text changes in doc 11-20/0958r0</a:t>
            </a:r>
          </a:p>
          <a:p>
            <a:endParaRPr lang="en-US" dirty="0"/>
          </a:p>
          <a:p>
            <a:r>
              <a:rPr lang="en-US" dirty="0"/>
              <a:t>Move: Alfred </a:t>
            </a:r>
            <a:r>
              <a:rPr lang="en-US" dirty="0" err="1"/>
              <a:t>Asterjadhi</a:t>
            </a:r>
            <a:r>
              <a:rPr lang="en-US" dirty="0"/>
              <a:t>		Second: </a:t>
            </a:r>
            <a:r>
              <a:rPr lang="en-US" dirty="0" err="1"/>
              <a:t>Menzo</a:t>
            </a:r>
            <a:r>
              <a:rPr lang="en-US" dirty="0"/>
              <a:t> </a:t>
            </a:r>
            <a:r>
              <a:rPr lang="en-US" dirty="0" err="1"/>
              <a:t>Wentink</a:t>
            </a:r>
            <a:endParaRPr lang="en-US" dirty="0"/>
          </a:p>
          <a:p>
            <a:endParaRPr lang="en-US" dirty="0"/>
          </a:p>
          <a:p>
            <a:r>
              <a:rPr lang="en-US" dirty="0"/>
              <a:t>Approved with unanimous </a:t>
            </a:r>
            <a:r>
              <a:rPr lang="en-US" dirty="0" err="1"/>
              <a:t>consnet</a:t>
            </a:r>
            <a:endParaRPr lang="en-US" dirty="0"/>
          </a:p>
        </p:txBody>
      </p:sp>
      <p:sp>
        <p:nvSpPr>
          <p:cNvPr id="5" name="Slide Number Placeholder 4">
            <a:extLst>
              <a:ext uri="{FF2B5EF4-FFF2-40B4-BE49-F238E27FC236}">
                <a16:creationId xmlns:a16="http://schemas.microsoft.com/office/drawing/2014/main" id="{2D82E36B-1163-D140-BC07-7045AAEBA8E1}"/>
              </a:ext>
            </a:extLst>
          </p:cNvPr>
          <p:cNvSpPr>
            <a:spLocks noGrp="1"/>
          </p:cNvSpPr>
          <p:nvPr>
            <p:ph type="sldNum" idx="12"/>
          </p:nvPr>
        </p:nvSpPr>
        <p:spPr/>
        <p:txBody>
          <a:bodyPr/>
          <a:lstStyle/>
          <a:p>
            <a:r>
              <a:rPr lang="en-GB"/>
              <a:t>Slide </a:t>
            </a:r>
            <a:fld id="{06B781AF-4CCF-49B0-A572-DE54FBE5D942}" type="slidenum">
              <a:rPr lang="en-GB" smtClean="0"/>
              <a:pPr/>
              <a:t>151</a:t>
            </a:fld>
            <a:endParaRPr lang="en-GB"/>
          </a:p>
        </p:txBody>
      </p:sp>
      <p:sp>
        <p:nvSpPr>
          <p:cNvPr id="4" name="Footer Placeholder 3">
            <a:extLst>
              <a:ext uri="{FF2B5EF4-FFF2-40B4-BE49-F238E27FC236}">
                <a16:creationId xmlns:a16="http://schemas.microsoft.com/office/drawing/2014/main" id="{0E47C033-26A6-4D43-935B-F593C40AB5E0}"/>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A46660A2-F46B-B147-AD75-E3DC6E302E3D}"/>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0928303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85314-5AF7-6C41-A545-20D49E79EBF1}"/>
              </a:ext>
            </a:extLst>
          </p:cNvPr>
          <p:cNvSpPr>
            <a:spLocks noGrp="1"/>
          </p:cNvSpPr>
          <p:nvPr>
            <p:ph type="title"/>
          </p:nvPr>
        </p:nvSpPr>
        <p:spPr/>
        <p:txBody>
          <a:bodyPr/>
          <a:lstStyle/>
          <a:p>
            <a:r>
              <a:rPr lang="en-US" dirty="0"/>
              <a:t>CR Motion #1071</a:t>
            </a:r>
          </a:p>
        </p:txBody>
      </p:sp>
      <p:sp>
        <p:nvSpPr>
          <p:cNvPr id="3" name="Content Placeholder 2">
            <a:extLst>
              <a:ext uri="{FF2B5EF4-FFF2-40B4-BE49-F238E27FC236}">
                <a16:creationId xmlns:a16="http://schemas.microsoft.com/office/drawing/2014/main" id="{05585EC4-4932-344A-A7B3-E5BA71479599}"/>
              </a:ext>
            </a:extLst>
          </p:cNvPr>
          <p:cNvSpPr>
            <a:spLocks noGrp="1"/>
          </p:cNvSpPr>
          <p:nvPr>
            <p:ph idx="1"/>
          </p:nvPr>
        </p:nvSpPr>
        <p:spPr/>
        <p:txBody>
          <a:bodyPr/>
          <a:lstStyle/>
          <a:p>
            <a:r>
              <a:rPr lang="en-US" dirty="0"/>
              <a:t>Move to accept resolutions to CIDs </a:t>
            </a:r>
            <a:r>
              <a:rPr lang="en-GB" kern="1200" dirty="0">
                <a:solidFill>
                  <a:schemeClr val="dk1"/>
                </a:solidFill>
              </a:rPr>
              <a:t>24222, 24223, 24224 </a:t>
            </a:r>
            <a:r>
              <a:rPr lang="en-US" kern="1200" dirty="0">
                <a:solidFill>
                  <a:schemeClr val="dk1"/>
                </a:solidFill>
              </a:rPr>
              <a:t>in doc 11-20/979r1</a:t>
            </a:r>
          </a:p>
          <a:p>
            <a:endParaRPr lang="en-US" kern="1200" dirty="0">
              <a:solidFill>
                <a:schemeClr val="dk1"/>
              </a:solidFill>
            </a:endParaRPr>
          </a:p>
          <a:p>
            <a:r>
              <a:rPr lang="en-US" kern="1200" dirty="0">
                <a:solidFill>
                  <a:schemeClr val="dk1"/>
                </a:solidFill>
              </a:rPr>
              <a:t>Move: Alfred </a:t>
            </a:r>
            <a:r>
              <a:rPr lang="en-US" kern="1200" dirty="0" err="1">
                <a:solidFill>
                  <a:schemeClr val="dk1"/>
                </a:solidFill>
              </a:rPr>
              <a:t>Asterjadhi</a:t>
            </a:r>
            <a:r>
              <a:rPr lang="en-US" kern="1200" dirty="0">
                <a:solidFill>
                  <a:schemeClr val="dk1"/>
                </a:solidFill>
              </a:rPr>
              <a:t>		Second: Mark Rison</a:t>
            </a:r>
          </a:p>
          <a:p>
            <a:r>
              <a:rPr lang="en-US" kern="1200" dirty="0">
                <a:solidFill>
                  <a:schemeClr val="dk1"/>
                </a:solidFill>
              </a:rPr>
              <a:t>Approved with unanimous consent</a:t>
            </a:r>
            <a:r>
              <a:rPr lang="en-US" dirty="0"/>
              <a:t> </a:t>
            </a:r>
          </a:p>
        </p:txBody>
      </p:sp>
      <p:sp>
        <p:nvSpPr>
          <p:cNvPr id="4" name="Slide Number Placeholder 3">
            <a:extLst>
              <a:ext uri="{FF2B5EF4-FFF2-40B4-BE49-F238E27FC236}">
                <a16:creationId xmlns:a16="http://schemas.microsoft.com/office/drawing/2014/main" id="{43DE74CD-8797-1A48-BB12-A45D234EB2D5}"/>
              </a:ext>
            </a:extLst>
          </p:cNvPr>
          <p:cNvSpPr>
            <a:spLocks noGrp="1"/>
          </p:cNvSpPr>
          <p:nvPr>
            <p:ph type="sldNum" idx="12"/>
          </p:nvPr>
        </p:nvSpPr>
        <p:spPr/>
        <p:txBody>
          <a:bodyPr/>
          <a:lstStyle/>
          <a:p>
            <a:r>
              <a:rPr lang="en-GB"/>
              <a:t>Slide </a:t>
            </a:r>
            <a:fld id="{440F5867-744E-4AA6-B0ED-4C44D2DFBB7B}" type="slidenum">
              <a:rPr lang="en-GB" smtClean="0"/>
              <a:pPr/>
              <a:t>152</a:t>
            </a:fld>
            <a:endParaRPr lang="en-GB" dirty="0"/>
          </a:p>
        </p:txBody>
      </p:sp>
      <p:sp>
        <p:nvSpPr>
          <p:cNvPr id="5" name="Footer Placeholder 4">
            <a:extLst>
              <a:ext uri="{FF2B5EF4-FFF2-40B4-BE49-F238E27FC236}">
                <a16:creationId xmlns:a16="http://schemas.microsoft.com/office/drawing/2014/main" id="{5995E2F7-8C52-0747-AB8E-D46EA5C5D34B}"/>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DE1951E4-BA10-B04E-83EA-69E424641C02}"/>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31354941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16</a:t>
            </a:r>
            <a:r>
              <a:rPr lang="en-US" baseline="30000" dirty="0"/>
              <a:t>th</a:t>
            </a:r>
            <a:r>
              <a:rPr lang="en-US" dirty="0"/>
              <a:t>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https://mentor.ieee.org/802.11/dcn/20/11-20-1070-00-00ax-proposed-resolution-for-cid-24001.docx</a:t>
            </a: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Andrew Myles</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Note: If no objection and depending on the discussion I may run a motion to approve the resolution</a:t>
            </a: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endParaRPr lang="en-US" sz="1800" dirty="0">
              <a:latin typeface="Calibri" panose="020F0502020204030204" pitchFamily="34" charset="0"/>
              <a:cs typeface="Calibri" panose="020F0502020204030204" pitchFamily="34" charset="0"/>
            </a:endParaRP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p>
          <a:p>
            <a:pPr lvl="0">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4"/>
              </a:rPr>
              <a:t>https://mentor.ieee.org/802.11/dcn/20/11-20-1029-00-00ax-phy-capability-he-mu-ppdu-rx-max-nhe-ltf-proposal.docx</a:t>
            </a:r>
            <a:r>
              <a:rPr lang="en-US" sz="1800" dirty="0">
                <a:latin typeface="Calibri" panose="020F0502020204030204" pitchFamily="34" charset="0"/>
                <a:cs typeface="Calibri" panose="020F0502020204030204" pitchFamily="34" charset="0"/>
              </a:rPr>
              <a:t>  - Yan Zhang</a:t>
            </a:r>
          </a:p>
          <a:p>
            <a:pPr lvl="1">
              <a:buFont typeface="Arial" panose="020B0604020202020204" pitchFamily="34" charset="0"/>
              <a:buChar char="•"/>
            </a:pPr>
            <a:r>
              <a:rPr lang="en-US" sz="1400" dirty="0">
                <a:latin typeface="Calibri" panose="020F0502020204030204" pitchFamily="34" charset="0"/>
                <a:cs typeface="Calibri" panose="020F0502020204030204" pitchFamily="34" charset="0"/>
              </a:rPr>
              <a:t>Continue the discussion with potential SP.</a:t>
            </a:r>
          </a:p>
          <a:p>
            <a:pPr>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5"/>
              </a:rPr>
              <a:t>https://mentor.ieee.org/802.11/dcn/20/11-20-1022-03-00ax-11ax-d6-0-comment-resolution-of-misc-cids.docx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Liwen</a:t>
            </a:r>
            <a:r>
              <a:rPr lang="en-US" sz="1800" dirty="0">
                <a:latin typeface="Calibri" panose="020F0502020204030204" pitchFamily="34" charset="0"/>
                <a:cs typeface="Calibri" panose="020F0502020204030204" pitchFamily="34" charset="0"/>
              </a:rPr>
              <a:t> Chu </a:t>
            </a:r>
          </a:p>
          <a:p>
            <a:pPr lvl="0">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153</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1238625870"/>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154</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997017078"/>
              </p:ext>
            </p:extLst>
          </p:nvPr>
        </p:nvGraphicFramePr>
        <p:xfrm>
          <a:off x="1676400" y="2316480"/>
          <a:ext cx="9093202" cy="161544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50292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11-20/1068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24168, 24420, 24424</a:t>
                      </a:r>
                      <a:r>
                        <a:rPr lang="en-CA" dirty="0">
                          <a:effectLst/>
                        </a:rPr>
                        <a:t>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943866637"/>
                  </a:ext>
                </a:extLst>
              </a:tr>
              <a:tr h="370840">
                <a:tc>
                  <a:txBody>
                    <a:bodyPr/>
                    <a:lstStyle/>
                    <a:p>
                      <a:r>
                        <a:rPr lang="en-US" dirty="0"/>
                        <a:t>11-20/1054</a:t>
                      </a:r>
                    </a:p>
                  </a:txBody>
                  <a:tcPr/>
                </a:tc>
                <a:tc>
                  <a:txBody>
                    <a:bodyPr/>
                    <a:lstStyle/>
                    <a:p>
                      <a:pPr lvl="0"/>
                      <a:r>
                        <a:rPr lang="en-GB" sz="1800" kern="1200" dirty="0">
                          <a:solidFill>
                            <a:schemeClr val="dk1"/>
                          </a:solidFill>
                          <a:effectLst/>
                          <a:latin typeface="+mn-lt"/>
                          <a:ea typeface="+mn-ea"/>
                          <a:cs typeface="+mn-cs"/>
                        </a:rPr>
                        <a:t>24093, 24094, 24095, 24096, and 24097</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308551938"/>
                  </a:ext>
                </a:extLst>
              </a:tr>
              <a:tr h="370840">
                <a:tc>
                  <a:txBody>
                    <a:bodyPr/>
                    <a:lstStyle/>
                    <a:p>
                      <a:r>
                        <a:rPr lang="en-US" dirty="0"/>
                        <a:t>11-20/0716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24511, 24010, 24011, 24012, 24013</a:t>
                      </a:r>
                      <a:r>
                        <a:rPr lang="en-CA" dirty="0">
                          <a:effectLst/>
                        </a:rPr>
                        <a:t> </a:t>
                      </a:r>
                      <a:endParaRPr lang="en-US" dirty="0"/>
                    </a:p>
                  </a:txBody>
                  <a:tcPr/>
                </a:tc>
                <a:extLst>
                  <a:ext uri="{0D108BD9-81ED-4DB2-BD59-A6C34878D82A}">
                    <a16:rowId xmlns:a16="http://schemas.microsoft.com/office/drawing/2014/main" val="3989363071"/>
                  </a:ext>
                </a:extLst>
              </a:tr>
            </a:tbl>
          </a:graphicData>
        </a:graphic>
      </p:graphicFrame>
    </p:spTree>
    <p:extLst>
      <p:ext uri="{BB962C8B-B14F-4D97-AF65-F5344CB8AC3E}">
        <p14:creationId xmlns:p14="http://schemas.microsoft.com/office/powerpoint/2010/main" val="1881533824"/>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A66A-EECE-4943-B17E-0DA18DEB8A5A}"/>
              </a:ext>
            </a:extLst>
          </p:cNvPr>
          <p:cNvSpPr>
            <a:spLocks noGrp="1"/>
          </p:cNvSpPr>
          <p:nvPr>
            <p:ph type="title"/>
          </p:nvPr>
        </p:nvSpPr>
        <p:spPr/>
        <p:txBody>
          <a:bodyPr/>
          <a:lstStyle/>
          <a:p>
            <a:r>
              <a:rPr lang="en-US" dirty="0"/>
              <a:t>CR Motion #1072</a:t>
            </a:r>
          </a:p>
        </p:txBody>
      </p:sp>
      <p:sp>
        <p:nvSpPr>
          <p:cNvPr id="6" name="Content Placeholder 5">
            <a:extLst>
              <a:ext uri="{FF2B5EF4-FFF2-40B4-BE49-F238E27FC236}">
                <a16:creationId xmlns:a16="http://schemas.microsoft.com/office/drawing/2014/main" id="{62EC4A93-756D-604F-94E5-6F4F7A913445}"/>
              </a:ext>
            </a:extLst>
          </p:cNvPr>
          <p:cNvSpPr>
            <a:spLocks noGrp="1"/>
          </p:cNvSpPr>
          <p:nvPr>
            <p:ph idx="1"/>
          </p:nvPr>
        </p:nvSpPr>
        <p:spPr/>
        <p:txBody>
          <a:bodyPr/>
          <a:lstStyle/>
          <a:p>
            <a:r>
              <a:rPr lang="en-US" dirty="0"/>
              <a:t>Move to accept resolution to CID 24001 in doc 11-20/1070r2</a:t>
            </a:r>
          </a:p>
          <a:p>
            <a:endParaRPr lang="en-US" dirty="0"/>
          </a:p>
          <a:p>
            <a:r>
              <a:rPr lang="en-US" dirty="0"/>
              <a:t>Move: 	Andrew Myles		Second:  Alfred </a:t>
            </a:r>
            <a:r>
              <a:rPr lang="en-US" dirty="0" err="1"/>
              <a:t>Asterjadhi</a:t>
            </a:r>
            <a:endParaRPr lang="en-US" dirty="0"/>
          </a:p>
          <a:p>
            <a:r>
              <a:rPr lang="en-US" dirty="0"/>
              <a:t>Approved with unanimous consent</a:t>
            </a:r>
          </a:p>
          <a:p>
            <a:endParaRPr lang="en-US" dirty="0"/>
          </a:p>
        </p:txBody>
      </p:sp>
      <p:sp>
        <p:nvSpPr>
          <p:cNvPr id="5" name="Slide Number Placeholder 4">
            <a:extLst>
              <a:ext uri="{FF2B5EF4-FFF2-40B4-BE49-F238E27FC236}">
                <a16:creationId xmlns:a16="http://schemas.microsoft.com/office/drawing/2014/main" id="{9E6E9B3F-B91B-D943-AE0D-92CCD8591078}"/>
              </a:ext>
            </a:extLst>
          </p:cNvPr>
          <p:cNvSpPr>
            <a:spLocks noGrp="1"/>
          </p:cNvSpPr>
          <p:nvPr>
            <p:ph type="sldNum" idx="12"/>
          </p:nvPr>
        </p:nvSpPr>
        <p:spPr/>
        <p:txBody>
          <a:bodyPr/>
          <a:lstStyle/>
          <a:p>
            <a:r>
              <a:rPr lang="en-GB"/>
              <a:t>Slide </a:t>
            </a:r>
            <a:fld id="{06B781AF-4CCF-49B0-A572-DE54FBE5D942}" type="slidenum">
              <a:rPr lang="en-GB" smtClean="0"/>
              <a:pPr/>
              <a:t>155</a:t>
            </a:fld>
            <a:endParaRPr lang="en-GB"/>
          </a:p>
        </p:txBody>
      </p:sp>
      <p:sp>
        <p:nvSpPr>
          <p:cNvPr id="4" name="Footer Placeholder 3">
            <a:extLst>
              <a:ext uri="{FF2B5EF4-FFF2-40B4-BE49-F238E27FC236}">
                <a16:creationId xmlns:a16="http://schemas.microsoft.com/office/drawing/2014/main" id="{BF6707F8-B9CB-AE4C-8152-44EC6182A169}"/>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41A67013-D9E1-C743-9A5E-F45FCB9C7F98}"/>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76203709"/>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A66A-EECE-4943-B17E-0DA18DEB8A5A}"/>
              </a:ext>
            </a:extLst>
          </p:cNvPr>
          <p:cNvSpPr>
            <a:spLocks noGrp="1"/>
          </p:cNvSpPr>
          <p:nvPr>
            <p:ph type="title"/>
          </p:nvPr>
        </p:nvSpPr>
        <p:spPr/>
        <p:txBody>
          <a:bodyPr/>
          <a:lstStyle/>
          <a:p>
            <a:r>
              <a:rPr lang="en-US" dirty="0"/>
              <a:t>CR Motion #1073</a:t>
            </a:r>
          </a:p>
        </p:txBody>
      </p:sp>
      <p:sp>
        <p:nvSpPr>
          <p:cNvPr id="6" name="Content Placeholder 5">
            <a:extLst>
              <a:ext uri="{FF2B5EF4-FFF2-40B4-BE49-F238E27FC236}">
                <a16:creationId xmlns:a16="http://schemas.microsoft.com/office/drawing/2014/main" id="{62EC4A93-756D-604F-94E5-6F4F7A913445}"/>
              </a:ext>
            </a:extLst>
          </p:cNvPr>
          <p:cNvSpPr>
            <a:spLocks noGrp="1"/>
          </p:cNvSpPr>
          <p:nvPr>
            <p:ph idx="1"/>
          </p:nvPr>
        </p:nvSpPr>
        <p:spPr/>
        <p:txBody>
          <a:bodyPr/>
          <a:lstStyle/>
          <a:p>
            <a:r>
              <a:rPr lang="en-US" dirty="0"/>
              <a:t>Move to accept resolution to CID </a:t>
            </a:r>
            <a:r>
              <a:rPr lang="en-GB" kern="1200" dirty="0">
                <a:solidFill>
                  <a:schemeClr val="dk1"/>
                </a:solidFill>
              </a:rPr>
              <a:t>24168, 24420, 24424</a:t>
            </a:r>
            <a:r>
              <a:rPr lang="en-US" dirty="0"/>
              <a:t> in doc 11-20/1068r0</a:t>
            </a:r>
          </a:p>
          <a:p>
            <a:endParaRPr lang="en-US" dirty="0"/>
          </a:p>
          <a:p>
            <a:r>
              <a:rPr lang="en-US" dirty="0"/>
              <a:t>Move: 	</a:t>
            </a:r>
            <a:r>
              <a:rPr lang="en-US" dirty="0" err="1"/>
              <a:t>Youhan</a:t>
            </a:r>
            <a:r>
              <a:rPr lang="en-US" dirty="0"/>
              <a:t> Kim		Second:  Bin Tian</a:t>
            </a:r>
          </a:p>
          <a:p>
            <a:r>
              <a:rPr lang="en-US" dirty="0"/>
              <a:t>Approved with unanimous consent</a:t>
            </a:r>
          </a:p>
          <a:p>
            <a:endParaRPr lang="en-US" dirty="0"/>
          </a:p>
          <a:p>
            <a:endParaRPr lang="en-US" dirty="0"/>
          </a:p>
        </p:txBody>
      </p:sp>
      <p:sp>
        <p:nvSpPr>
          <p:cNvPr id="5" name="Slide Number Placeholder 4">
            <a:extLst>
              <a:ext uri="{FF2B5EF4-FFF2-40B4-BE49-F238E27FC236}">
                <a16:creationId xmlns:a16="http://schemas.microsoft.com/office/drawing/2014/main" id="{9E6E9B3F-B91B-D943-AE0D-92CCD8591078}"/>
              </a:ext>
            </a:extLst>
          </p:cNvPr>
          <p:cNvSpPr>
            <a:spLocks noGrp="1"/>
          </p:cNvSpPr>
          <p:nvPr>
            <p:ph type="sldNum" idx="12"/>
          </p:nvPr>
        </p:nvSpPr>
        <p:spPr/>
        <p:txBody>
          <a:bodyPr/>
          <a:lstStyle/>
          <a:p>
            <a:r>
              <a:rPr lang="en-GB"/>
              <a:t>Slide </a:t>
            </a:r>
            <a:fld id="{06B781AF-4CCF-49B0-A572-DE54FBE5D942}" type="slidenum">
              <a:rPr lang="en-GB" smtClean="0"/>
              <a:pPr/>
              <a:t>156</a:t>
            </a:fld>
            <a:endParaRPr lang="en-GB"/>
          </a:p>
        </p:txBody>
      </p:sp>
      <p:sp>
        <p:nvSpPr>
          <p:cNvPr id="4" name="Footer Placeholder 3">
            <a:extLst>
              <a:ext uri="{FF2B5EF4-FFF2-40B4-BE49-F238E27FC236}">
                <a16:creationId xmlns:a16="http://schemas.microsoft.com/office/drawing/2014/main" id="{BF6707F8-B9CB-AE4C-8152-44EC6182A169}"/>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41A67013-D9E1-C743-9A5E-F45FCB9C7F98}"/>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11533522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A66A-EECE-4943-B17E-0DA18DEB8A5A}"/>
              </a:ext>
            </a:extLst>
          </p:cNvPr>
          <p:cNvSpPr>
            <a:spLocks noGrp="1"/>
          </p:cNvSpPr>
          <p:nvPr>
            <p:ph type="title"/>
          </p:nvPr>
        </p:nvSpPr>
        <p:spPr/>
        <p:txBody>
          <a:bodyPr/>
          <a:lstStyle/>
          <a:p>
            <a:r>
              <a:rPr lang="en-US" dirty="0"/>
              <a:t>CR Motion #1074</a:t>
            </a:r>
          </a:p>
        </p:txBody>
      </p:sp>
      <p:sp>
        <p:nvSpPr>
          <p:cNvPr id="6" name="Content Placeholder 5">
            <a:extLst>
              <a:ext uri="{FF2B5EF4-FFF2-40B4-BE49-F238E27FC236}">
                <a16:creationId xmlns:a16="http://schemas.microsoft.com/office/drawing/2014/main" id="{62EC4A93-756D-604F-94E5-6F4F7A913445}"/>
              </a:ext>
            </a:extLst>
          </p:cNvPr>
          <p:cNvSpPr>
            <a:spLocks noGrp="1"/>
          </p:cNvSpPr>
          <p:nvPr>
            <p:ph idx="1"/>
          </p:nvPr>
        </p:nvSpPr>
        <p:spPr/>
        <p:txBody>
          <a:bodyPr/>
          <a:lstStyle/>
          <a:p>
            <a:r>
              <a:rPr lang="en-US" dirty="0"/>
              <a:t>Move to accept resolution to CIDs </a:t>
            </a:r>
            <a:r>
              <a:rPr lang="en-GB" kern="1200" dirty="0">
                <a:solidFill>
                  <a:schemeClr val="dk1"/>
                </a:solidFill>
              </a:rPr>
              <a:t>24093, 24094, 24095, 24096, and 24097</a:t>
            </a:r>
            <a:endParaRPr lang="en-CA" kern="1200" dirty="0">
              <a:solidFill>
                <a:schemeClr val="dk1"/>
              </a:solidFill>
            </a:endParaRPr>
          </a:p>
          <a:p>
            <a:r>
              <a:rPr lang="en-US" dirty="0"/>
              <a:t>  in doc 11-20/1054r1</a:t>
            </a:r>
          </a:p>
          <a:p>
            <a:endParaRPr lang="en-US" dirty="0"/>
          </a:p>
          <a:p>
            <a:r>
              <a:rPr lang="en-US" dirty="0"/>
              <a:t>Move: 	</a:t>
            </a:r>
            <a:r>
              <a:rPr lang="en-US" dirty="0" err="1"/>
              <a:t>Tomo</a:t>
            </a:r>
            <a:r>
              <a:rPr lang="en-US" dirty="0"/>
              <a:t> Adachi		Second:   </a:t>
            </a:r>
            <a:r>
              <a:rPr lang="en-US" dirty="0" err="1"/>
              <a:t>Yasu</a:t>
            </a:r>
            <a:r>
              <a:rPr lang="en-US" dirty="0"/>
              <a:t> Inoue</a:t>
            </a:r>
          </a:p>
          <a:p>
            <a:r>
              <a:rPr lang="en-US" dirty="0"/>
              <a:t>Approved with unanimous consent</a:t>
            </a:r>
          </a:p>
          <a:p>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9E6E9B3F-B91B-D943-AE0D-92CCD8591078}"/>
              </a:ext>
            </a:extLst>
          </p:cNvPr>
          <p:cNvSpPr>
            <a:spLocks noGrp="1"/>
          </p:cNvSpPr>
          <p:nvPr>
            <p:ph type="sldNum" idx="12"/>
          </p:nvPr>
        </p:nvSpPr>
        <p:spPr/>
        <p:txBody>
          <a:bodyPr/>
          <a:lstStyle/>
          <a:p>
            <a:r>
              <a:rPr lang="en-GB"/>
              <a:t>Slide </a:t>
            </a:r>
            <a:fld id="{06B781AF-4CCF-49B0-A572-DE54FBE5D942}" type="slidenum">
              <a:rPr lang="en-GB" smtClean="0"/>
              <a:pPr/>
              <a:t>157</a:t>
            </a:fld>
            <a:endParaRPr lang="en-GB"/>
          </a:p>
        </p:txBody>
      </p:sp>
      <p:sp>
        <p:nvSpPr>
          <p:cNvPr id="4" name="Footer Placeholder 3">
            <a:extLst>
              <a:ext uri="{FF2B5EF4-FFF2-40B4-BE49-F238E27FC236}">
                <a16:creationId xmlns:a16="http://schemas.microsoft.com/office/drawing/2014/main" id="{BF6707F8-B9CB-AE4C-8152-44EC6182A169}"/>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41A67013-D9E1-C743-9A5E-F45FCB9C7F98}"/>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745459106"/>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A66A-EECE-4943-B17E-0DA18DEB8A5A}"/>
              </a:ext>
            </a:extLst>
          </p:cNvPr>
          <p:cNvSpPr>
            <a:spLocks noGrp="1"/>
          </p:cNvSpPr>
          <p:nvPr>
            <p:ph type="title"/>
          </p:nvPr>
        </p:nvSpPr>
        <p:spPr/>
        <p:txBody>
          <a:bodyPr/>
          <a:lstStyle/>
          <a:p>
            <a:r>
              <a:rPr lang="en-US" dirty="0"/>
              <a:t>CR Motion #1075</a:t>
            </a:r>
          </a:p>
        </p:txBody>
      </p:sp>
      <p:sp>
        <p:nvSpPr>
          <p:cNvPr id="6" name="Content Placeholder 5">
            <a:extLst>
              <a:ext uri="{FF2B5EF4-FFF2-40B4-BE49-F238E27FC236}">
                <a16:creationId xmlns:a16="http://schemas.microsoft.com/office/drawing/2014/main" id="{62EC4A93-756D-604F-94E5-6F4F7A913445}"/>
              </a:ext>
            </a:extLst>
          </p:cNvPr>
          <p:cNvSpPr>
            <a:spLocks noGrp="1"/>
          </p:cNvSpPr>
          <p:nvPr>
            <p:ph idx="1"/>
          </p:nvPr>
        </p:nvSpPr>
        <p:spPr/>
        <p:txBody>
          <a:bodyPr/>
          <a:lstStyle/>
          <a:p>
            <a:r>
              <a:rPr lang="en-US" dirty="0"/>
              <a:t>Move to accept resolution to CIDs </a:t>
            </a:r>
            <a:r>
              <a:rPr lang="en-US" kern="1200" dirty="0">
                <a:solidFill>
                  <a:schemeClr val="dk1"/>
                </a:solidFill>
              </a:rPr>
              <a:t>24511, 24010, 24011, 24012, 24013</a:t>
            </a:r>
            <a:r>
              <a:rPr lang="en-CA" dirty="0"/>
              <a:t> </a:t>
            </a:r>
            <a:endParaRPr lang="en-CA" kern="1200" dirty="0">
              <a:solidFill>
                <a:schemeClr val="dk1"/>
              </a:solidFill>
            </a:endParaRPr>
          </a:p>
          <a:p>
            <a:r>
              <a:rPr lang="en-US" dirty="0"/>
              <a:t>  in doc 11-20/0716r5</a:t>
            </a:r>
          </a:p>
          <a:p>
            <a:endParaRPr lang="en-US" dirty="0"/>
          </a:p>
          <a:p>
            <a:r>
              <a:rPr lang="en-US" dirty="0"/>
              <a:t>Move: 	</a:t>
            </a:r>
            <a:r>
              <a:rPr lang="en-US" dirty="0" err="1"/>
              <a:t>Youhan</a:t>
            </a:r>
            <a:r>
              <a:rPr lang="en-US" dirty="0"/>
              <a:t> Kim		Second:  Bin Tian</a:t>
            </a:r>
          </a:p>
          <a:p>
            <a:r>
              <a:rPr lang="en-US" dirty="0"/>
              <a:t>Approved with unanimous consent </a:t>
            </a:r>
          </a:p>
          <a:p>
            <a:endParaRPr lang="en-US" dirty="0"/>
          </a:p>
          <a:p>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9E6E9B3F-B91B-D943-AE0D-92CCD8591078}"/>
              </a:ext>
            </a:extLst>
          </p:cNvPr>
          <p:cNvSpPr>
            <a:spLocks noGrp="1"/>
          </p:cNvSpPr>
          <p:nvPr>
            <p:ph type="sldNum" idx="12"/>
          </p:nvPr>
        </p:nvSpPr>
        <p:spPr/>
        <p:txBody>
          <a:bodyPr/>
          <a:lstStyle/>
          <a:p>
            <a:r>
              <a:rPr lang="en-GB"/>
              <a:t>Slide </a:t>
            </a:r>
            <a:fld id="{06B781AF-4CCF-49B0-A572-DE54FBE5D942}" type="slidenum">
              <a:rPr lang="en-GB" smtClean="0"/>
              <a:pPr/>
              <a:t>158</a:t>
            </a:fld>
            <a:endParaRPr lang="en-GB"/>
          </a:p>
        </p:txBody>
      </p:sp>
      <p:sp>
        <p:nvSpPr>
          <p:cNvPr id="4" name="Footer Placeholder 3">
            <a:extLst>
              <a:ext uri="{FF2B5EF4-FFF2-40B4-BE49-F238E27FC236}">
                <a16:creationId xmlns:a16="http://schemas.microsoft.com/office/drawing/2014/main" id="{BF6707F8-B9CB-AE4C-8152-44EC6182A169}"/>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41A67013-D9E1-C743-9A5E-F45FCB9C7F98}"/>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54489014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5A79E-90F1-3F4C-8472-8B4948D87E7F}"/>
              </a:ext>
            </a:extLst>
          </p:cNvPr>
          <p:cNvSpPr>
            <a:spLocks noGrp="1"/>
          </p:cNvSpPr>
          <p:nvPr>
            <p:ph type="title"/>
          </p:nvPr>
        </p:nvSpPr>
        <p:spPr/>
        <p:txBody>
          <a:bodyPr/>
          <a:lstStyle/>
          <a:p>
            <a:r>
              <a:rPr lang="en-US" dirty="0"/>
              <a:t>SP</a:t>
            </a:r>
          </a:p>
        </p:txBody>
      </p:sp>
      <p:sp>
        <p:nvSpPr>
          <p:cNvPr id="3" name="Content Placeholder 2">
            <a:extLst>
              <a:ext uri="{FF2B5EF4-FFF2-40B4-BE49-F238E27FC236}">
                <a16:creationId xmlns:a16="http://schemas.microsoft.com/office/drawing/2014/main" id="{88A80B43-AFE5-3A4C-8101-018E260E3AB2}"/>
              </a:ext>
            </a:extLst>
          </p:cNvPr>
          <p:cNvSpPr>
            <a:spLocks noGrp="1"/>
          </p:cNvSpPr>
          <p:nvPr>
            <p:ph idx="1"/>
          </p:nvPr>
        </p:nvSpPr>
        <p:spPr/>
        <p:txBody>
          <a:bodyPr/>
          <a:lstStyle/>
          <a:p>
            <a:r>
              <a:rPr lang="en-US" dirty="0"/>
              <a:t>Do you accept the changes proposed in doc 11-20/1029r1?</a:t>
            </a:r>
          </a:p>
          <a:p>
            <a:endParaRPr lang="en-US" dirty="0"/>
          </a:p>
          <a:p>
            <a:r>
              <a:rPr lang="en-US" dirty="0"/>
              <a:t>Y/N/A: 11/2/14</a:t>
            </a:r>
          </a:p>
        </p:txBody>
      </p:sp>
      <p:sp>
        <p:nvSpPr>
          <p:cNvPr id="4" name="Slide Number Placeholder 3">
            <a:extLst>
              <a:ext uri="{FF2B5EF4-FFF2-40B4-BE49-F238E27FC236}">
                <a16:creationId xmlns:a16="http://schemas.microsoft.com/office/drawing/2014/main" id="{8F603412-FB5C-6A41-B45F-32BEACE5B47B}"/>
              </a:ext>
            </a:extLst>
          </p:cNvPr>
          <p:cNvSpPr>
            <a:spLocks noGrp="1"/>
          </p:cNvSpPr>
          <p:nvPr>
            <p:ph type="sldNum" idx="12"/>
          </p:nvPr>
        </p:nvSpPr>
        <p:spPr/>
        <p:txBody>
          <a:bodyPr/>
          <a:lstStyle/>
          <a:p>
            <a:r>
              <a:rPr lang="en-GB"/>
              <a:t>Slide </a:t>
            </a:r>
            <a:fld id="{440F5867-744E-4AA6-B0ED-4C44D2DFBB7B}" type="slidenum">
              <a:rPr lang="en-GB" smtClean="0"/>
              <a:pPr/>
              <a:t>159</a:t>
            </a:fld>
            <a:endParaRPr lang="en-GB" dirty="0"/>
          </a:p>
        </p:txBody>
      </p:sp>
      <p:sp>
        <p:nvSpPr>
          <p:cNvPr id="5" name="Footer Placeholder 4">
            <a:extLst>
              <a:ext uri="{FF2B5EF4-FFF2-40B4-BE49-F238E27FC236}">
                <a16:creationId xmlns:a16="http://schemas.microsoft.com/office/drawing/2014/main" id="{240BEDE9-6C34-F947-A863-D4B9D87DA963}"/>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3878A362-B76C-FE4F-981E-27201C8D91A0}"/>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878584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0CFA5-6172-7243-82FD-F657FE3A8590}"/>
              </a:ext>
            </a:extLst>
          </p:cNvPr>
          <p:cNvSpPr>
            <a:spLocks noGrp="1"/>
          </p:cNvSpPr>
          <p:nvPr>
            <p:ph type="title"/>
          </p:nvPr>
        </p:nvSpPr>
        <p:spPr/>
        <p:txBody>
          <a:bodyPr/>
          <a:lstStyle/>
          <a:p>
            <a:r>
              <a:rPr lang="en-US" dirty="0"/>
              <a:t>SP (Suggestions for changes supporting CID 24457)</a:t>
            </a:r>
          </a:p>
        </p:txBody>
      </p:sp>
      <p:sp>
        <p:nvSpPr>
          <p:cNvPr id="3" name="Content Placeholder 2">
            <a:extLst>
              <a:ext uri="{FF2B5EF4-FFF2-40B4-BE49-F238E27FC236}">
                <a16:creationId xmlns:a16="http://schemas.microsoft.com/office/drawing/2014/main" id="{82F89362-DFBE-1047-B62C-758C853D1D90}"/>
              </a:ext>
            </a:extLst>
          </p:cNvPr>
          <p:cNvSpPr>
            <a:spLocks noGrp="1"/>
          </p:cNvSpPr>
          <p:nvPr>
            <p:ph idx="1"/>
          </p:nvPr>
        </p:nvSpPr>
        <p:spPr>
          <a:xfrm>
            <a:off x="965200" y="1743394"/>
            <a:ext cx="10361084" cy="4113213"/>
          </a:xfrm>
        </p:spPr>
        <p:txBody>
          <a:bodyPr/>
          <a:lstStyle/>
          <a:p>
            <a:r>
              <a:rPr lang="en-CA" sz="1800" dirty="0"/>
              <a:t>Do you accept to resolve CID 24457 as Revised and change the following text:</a:t>
            </a:r>
          </a:p>
          <a:p>
            <a:r>
              <a:rPr lang="en-CA" sz="1800" dirty="0"/>
              <a:t> At 2.2 and 3.12 change "operation in frequency bands between 1 GHz and 7.125 GHz"</a:t>
            </a:r>
          </a:p>
          <a:p>
            <a:r>
              <a:rPr lang="en-CA" sz="1800" dirty="0"/>
              <a:t>to "operation in certain frequency bands between 1 GHz and 7.125 GHz".</a:t>
            </a:r>
          </a:p>
          <a:p>
            <a:endParaRPr lang="en-CA" sz="1800" dirty="0"/>
          </a:p>
          <a:p>
            <a:r>
              <a:rPr lang="en-CA" sz="1800" dirty="0"/>
              <a:t>At 49.11 change "operates in frequency bands between 1 GHz and 7.125 GHz"</a:t>
            </a:r>
          </a:p>
          <a:p>
            <a:r>
              <a:rPr lang="en-CA" sz="1800" dirty="0"/>
              <a:t>to "operates in the 2.4, 5 and 6 GHz bands".</a:t>
            </a:r>
          </a:p>
          <a:p>
            <a:endParaRPr lang="en-CA" sz="1800" dirty="0"/>
          </a:p>
          <a:p>
            <a:r>
              <a:rPr lang="en-CA" sz="1800" dirty="0"/>
              <a:t>At 49.16 change "the 5 to 7.125 GHz bands" [sic] to "the 5 and 6 GHz bands”</a:t>
            </a:r>
          </a:p>
          <a:p>
            <a:endParaRPr lang="en-CA" sz="1800" dirty="0"/>
          </a:p>
          <a:p>
            <a:r>
              <a:rPr lang="en-CA" dirty="0"/>
              <a:t>SP: Y/N/A: 2/7/6</a:t>
            </a:r>
          </a:p>
          <a:p>
            <a:endParaRPr lang="en-CA" sz="2000" dirty="0"/>
          </a:p>
          <a:p>
            <a:endParaRPr lang="en-CA" sz="1800" dirty="0"/>
          </a:p>
          <a:p>
            <a:endParaRPr lang="en-US" sz="1800" dirty="0"/>
          </a:p>
        </p:txBody>
      </p:sp>
      <p:sp>
        <p:nvSpPr>
          <p:cNvPr id="4" name="Slide Number Placeholder 3">
            <a:extLst>
              <a:ext uri="{FF2B5EF4-FFF2-40B4-BE49-F238E27FC236}">
                <a16:creationId xmlns:a16="http://schemas.microsoft.com/office/drawing/2014/main" id="{E28CB0D0-92ED-9F40-96A6-FD8906D95591}"/>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E2AACBF5-AB7A-B447-AEAE-5629F5661DA3}"/>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ADC86E76-06CD-0F46-9932-B0D0E66B044B}"/>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75331944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21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 to approve TG Teleconference minutes</a:t>
            </a: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endParaRPr lang="en-US" sz="1800" dirty="0">
              <a:latin typeface="Calibri" panose="020F0502020204030204" pitchFamily="34" charset="0"/>
              <a:cs typeface="Calibri" panose="020F0502020204030204" pitchFamily="34" charset="0"/>
            </a:endParaRP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 on the proposal in doc 11-20/01029r3</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ready for motion are in the next slide.</a:t>
            </a:r>
          </a:p>
          <a:p>
            <a:pPr>
              <a:buFont typeface="Arial" panose="020B0604020202020204" pitchFamily="34" charset="0"/>
              <a:buChar char="•"/>
            </a:pPr>
            <a:r>
              <a:rPr lang="en-US" sz="1800" dirty="0">
                <a:latin typeface="Calibri" panose="020F0502020204030204" pitchFamily="34" charset="0"/>
                <a:cs typeface="Calibri" panose="020F0502020204030204" pitchFamily="34" charset="0"/>
                <a:hlinkClick r:id="rId3"/>
              </a:rPr>
              <a:t>https://mentor.ieee.org/802.11/dcn/20/11-20-0912-03-00ax-resolutions-to-miscellaneous-cids.docx</a:t>
            </a:r>
            <a:r>
              <a:rPr lang="en-US" sz="1800" dirty="0">
                <a:latin typeface="Calibri" panose="020F0502020204030204" pitchFamily="34" charset="0"/>
                <a:cs typeface="Calibri" panose="020F0502020204030204" pitchFamily="34" charset="0"/>
              </a:rPr>
              <a:t>   -Osama </a:t>
            </a:r>
            <a:r>
              <a:rPr lang="en-US" sz="1800" dirty="0" err="1">
                <a:latin typeface="Calibri" panose="020F0502020204030204" pitchFamily="34" charset="0"/>
                <a:cs typeface="Calibri" panose="020F0502020204030204" pitchFamily="34" charset="0"/>
              </a:rPr>
              <a:t>Aboul-Magd</a:t>
            </a:r>
            <a:endParaRPr lang="en-US" sz="1800" dirty="0">
              <a:latin typeface="Calibri" panose="020F0502020204030204" pitchFamily="34" charset="0"/>
              <a:cs typeface="Calibri" panose="020F0502020204030204" pitchFamily="34" charset="0"/>
            </a:endParaRPr>
          </a:p>
          <a:p>
            <a:pPr lvl="1">
              <a:buFont typeface="Arial" panose="020B0604020202020204" pitchFamily="34" charset="0"/>
              <a:buChar char="•"/>
            </a:pPr>
            <a:r>
              <a:rPr lang="en-US" sz="1400" dirty="0">
                <a:latin typeface="Calibri" panose="020F0502020204030204" pitchFamily="34" charset="0"/>
                <a:cs typeface="Calibri" panose="020F0502020204030204" pitchFamily="34" charset="0"/>
              </a:rPr>
              <a:t>Updated resolutions to CIDs  24566 and 24567 </a:t>
            </a:r>
          </a:p>
          <a:p>
            <a:pPr lvl="1">
              <a:buFont typeface="Arial" panose="020B0604020202020204" pitchFamily="34" charset="0"/>
              <a:buChar char="•"/>
            </a:pPr>
            <a:r>
              <a:rPr lang="en-US" sz="1400" dirty="0">
                <a:latin typeface="Calibri" panose="020F0502020204030204" pitchFamily="34" charset="0"/>
                <a:cs typeface="Calibri" panose="020F0502020204030204" pitchFamily="34" charset="0"/>
              </a:rPr>
              <a:t>With motion if no objection.</a:t>
            </a:r>
          </a:p>
          <a:p>
            <a:pPr>
              <a:buFont typeface="Arial" panose="020B0604020202020204" pitchFamily="34" charset="0"/>
              <a:buChar char="•"/>
            </a:pPr>
            <a:r>
              <a:rPr lang="en-US" sz="1800" dirty="0">
                <a:latin typeface="Calibri" panose="020F0502020204030204" pitchFamily="34" charset="0"/>
                <a:cs typeface="Calibri" panose="020F0502020204030204" pitchFamily="34" charset="0"/>
              </a:rPr>
              <a:t>Review the remaining comments</a:t>
            </a:r>
          </a:p>
          <a:p>
            <a:pPr>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160</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246045098"/>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161</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1381419888"/>
              </p:ext>
            </p:extLst>
          </p:nvPr>
        </p:nvGraphicFramePr>
        <p:xfrm>
          <a:off x="1676400" y="2316480"/>
          <a:ext cx="9093202" cy="161544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50292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11-20/1022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24381, 24389, 24403, 24470, 24565.</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943866637"/>
                  </a:ext>
                </a:extLst>
              </a:tr>
              <a:tr h="370840">
                <a:tc>
                  <a:txBody>
                    <a:bodyPr/>
                    <a:lstStyle/>
                    <a:p>
                      <a:endParaRPr lang="en-US" dirty="0"/>
                    </a:p>
                  </a:txBody>
                  <a:tcPr/>
                </a:tc>
                <a:tc>
                  <a:txBody>
                    <a:bodyPr/>
                    <a:lstStyle/>
                    <a:p>
                      <a:pPr lvl="0"/>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308551938"/>
                  </a:ext>
                </a:extLst>
              </a:tr>
              <a:tr h="370840">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3989363071"/>
                  </a:ext>
                </a:extLst>
              </a:tr>
            </a:tbl>
          </a:graphicData>
        </a:graphic>
      </p:graphicFrame>
    </p:spTree>
    <p:extLst>
      <p:ext uri="{BB962C8B-B14F-4D97-AF65-F5344CB8AC3E}">
        <p14:creationId xmlns:p14="http://schemas.microsoft.com/office/powerpoint/2010/main" val="4055450140"/>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517F4-65B0-F446-A376-10BAAD17D900}"/>
              </a:ext>
            </a:extLst>
          </p:cNvPr>
          <p:cNvSpPr>
            <a:spLocks noGrp="1"/>
          </p:cNvSpPr>
          <p:nvPr>
            <p:ph type="title"/>
          </p:nvPr>
        </p:nvSpPr>
        <p:spPr/>
        <p:txBody>
          <a:bodyPr/>
          <a:lstStyle/>
          <a:p>
            <a:r>
              <a:rPr lang="en-US" dirty="0"/>
              <a:t>Motion (Teleconference Minutes)</a:t>
            </a:r>
          </a:p>
        </p:txBody>
      </p:sp>
      <p:sp>
        <p:nvSpPr>
          <p:cNvPr id="6" name="Content Placeholder 5">
            <a:extLst>
              <a:ext uri="{FF2B5EF4-FFF2-40B4-BE49-F238E27FC236}">
                <a16:creationId xmlns:a16="http://schemas.microsoft.com/office/drawing/2014/main" id="{B22F67A1-496D-524C-AC8A-C3E9D540C01C}"/>
              </a:ext>
            </a:extLst>
          </p:cNvPr>
          <p:cNvSpPr>
            <a:spLocks noGrp="1"/>
          </p:cNvSpPr>
          <p:nvPr>
            <p:ph idx="1"/>
          </p:nvPr>
        </p:nvSpPr>
        <p:spPr/>
        <p:txBody>
          <a:bodyPr/>
          <a:lstStyle/>
          <a:p>
            <a:r>
              <a:rPr lang="en-US" dirty="0"/>
              <a:t>Move to approve minutes of TG teleconferences in doc:</a:t>
            </a:r>
          </a:p>
          <a:p>
            <a:pPr>
              <a:buFont typeface="Arial" panose="020B0604020202020204" pitchFamily="34" charset="0"/>
              <a:buChar char="•"/>
            </a:pPr>
            <a:r>
              <a:rPr lang="en-US" dirty="0" err="1"/>
              <a:t>TGax</a:t>
            </a:r>
            <a:r>
              <a:rPr lang="en-US" dirty="0"/>
              <a:t> CRC Teleconference minutes during June 2020 (June 4, 9, 11, 16, 18, 23, and 30)</a:t>
            </a:r>
          </a:p>
          <a:p>
            <a:pPr lvl="1">
              <a:buFont typeface="Arial" panose="020B0604020202020204" pitchFamily="34" charset="0"/>
              <a:buChar char="•"/>
            </a:pPr>
            <a:r>
              <a:rPr lang="en-US" dirty="0">
                <a:hlinkClick r:id="rId2"/>
              </a:rPr>
              <a:t>https://mentor.ieee.org/802.11/dcn/20/11-20-0849-08-00ax-minutes-of-tgax-teleconferences-june-2020.docx</a:t>
            </a:r>
            <a:r>
              <a:rPr lang="en-US" dirty="0"/>
              <a:t> </a:t>
            </a:r>
          </a:p>
          <a:p>
            <a:pPr>
              <a:buFont typeface="Arial" panose="020B0604020202020204" pitchFamily="34" charset="0"/>
              <a:buChar char="•"/>
            </a:pPr>
            <a:r>
              <a:rPr lang="en-US" dirty="0" err="1"/>
              <a:t>TGax</a:t>
            </a:r>
            <a:r>
              <a:rPr lang="en-US" dirty="0"/>
              <a:t> meeting during July 2020 electronic plenary week (July 14)</a:t>
            </a:r>
          </a:p>
          <a:p>
            <a:pPr lvl="1">
              <a:buFont typeface="Arial" panose="020B0604020202020204" pitchFamily="34" charset="0"/>
              <a:buChar char="•"/>
            </a:pPr>
            <a:r>
              <a:rPr lang="en-US" dirty="0">
                <a:hlinkClick r:id="rId3"/>
              </a:rPr>
              <a:t>https://mentor.ieee.org/802.11/dcn/20/11-20-1103-00-00ax-tgax-july-2020-meeting-minutes.docx</a:t>
            </a:r>
            <a:r>
              <a:rPr lang="en-US" dirty="0"/>
              <a:t> </a:t>
            </a:r>
          </a:p>
          <a:p>
            <a:pPr lvl="1">
              <a:buFont typeface="Arial" panose="020B0604020202020204" pitchFamily="34" charset="0"/>
              <a:buChar char="•"/>
            </a:pPr>
            <a:endParaRPr lang="en-US" dirty="0"/>
          </a:p>
          <a:p>
            <a:pPr>
              <a:buFont typeface="Arial" panose="020B0604020202020204" pitchFamily="34" charset="0"/>
              <a:buChar char="•"/>
            </a:pPr>
            <a:r>
              <a:rPr lang="en-US" dirty="0"/>
              <a:t>Move:	</a:t>
            </a:r>
            <a:r>
              <a:rPr lang="en-US" dirty="0" err="1"/>
              <a:t>Yasu</a:t>
            </a:r>
            <a:r>
              <a:rPr lang="en-US" dirty="0"/>
              <a:t> Inoue		Second:   Alfred </a:t>
            </a:r>
            <a:r>
              <a:rPr lang="en-US" dirty="0" err="1"/>
              <a:t>Asterjadhi</a:t>
            </a:r>
            <a:endParaRPr lang="en-US" dirty="0"/>
          </a:p>
          <a:p>
            <a:pPr>
              <a:buFont typeface="Arial" panose="020B0604020202020204" pitchFamily="34" charset="0"/>
              <a:buChar char="•"/>
            </a:pPr>
            <a:r>
              <a:rPr lang="en-US" dirty="0"/>
              <a:t>Approved with unanimous consent </a:t>
            </a:r>
          </a:p>
        </p:txBody>
      </p:sp>
      <p:sp>
        <p:nvSpPr>
          <p:cNvPr id="5" name="Slide Number Placeholder 4">
            <a:extLst>
              <a:ext uri="{FF2B5EF4-FFF2-40B4-BE49-F238E27FC236}">
                <a16:creationId xmlns:a16="http://schemas.microsoft.com/office/drawing/2014/main" id="{9C8D357D-2CCF-A244-A3DC-A6D0C0A5A8C6}"/>
              </a:ext>
            </a:extLst>
          </p:cNvPr>
          <p:cNvSpPr>
            <a:spLocks noGrp="1"/>
          </p:cNvSpPr>
          <p:nvPr>
            <p:ph type="sldNum" idx="12"/>
          </p:nvPr>
        </p:nvSpPr>
        <p:spPr/>
        <p:txBody>
          <a:bodyPr/>
          <a:lstStyle/>
          <a:p>
            <a:r>
              <a:rPr lang="en-GB"/>
              <a:t>Slide </a:t>
            </a:r>
            <a:fld id="{06B781AF-4CCF-49B0-A572-DE54FBE5D942}" type="slidenum">
              <a:rPr lang="en-GB" smtClean="0"/>
              <a:pPr/>
              <a:t>162</a:t>
            </a:fld>
            <a:endParaRPr lang="en-GB"/>
          </a:p>
        </p:txBody>
      </p:sp>
      <p:sp>
        <p:nvSpPr>
          <p:cNvPr id="4" name="Footer Placeholder 3">
            <a:extLst>
              <a:ext uri="{FF2B5EF4-FFF2-40B4-BE49-F238E27FC236}">
                <a16:creationId xmlns:a16="http://schemas.microsoft.com/office/drawing/2014/main" id="{3AF455F3-B6FC-1149-925E-23E133FBC8B0}"/>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69F7E287-FB49-A245-B00E-9340B20769DD}"/>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291740227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AD4E7-2FEB-A941-BC68-17C06863B5A3}"/>
              </a:ext>
            </a:extLst>
          </p:cNvPr>
          <p:cNvSpPr>
            <a:spLocks noGrp="1"/>
          </p:cNvSpPr>
          <p:nvPr>
            <p:ph type="title"/>
          </p:nvPr>
        </p:nvSpPr>
        <p:spPr/>
        <p:txBody>
          <a:bodyPr/>
          <a:lstStyle/>
          <a:p>
            <a:r>
              <a:rPr lang="en-US" dirty="0"/>
              <a:t>PHY Motion #216</a:t>
            </a:r>
          </a:p>
        </p:txBody>
      </p:sp>
      <p:sp>
        <p:nvSpPr>
          <p:cNvPr id="3" name="Content Placeholder 2">
            <a:extLst>
              <a:ext uri="{FF2B5EF4-FFF2-40B4-BE49-F238E27FC236}">
                <a16:creationId xmlns:a16="http://schemas.microsoft.com/office/drawing/2014/main" id="{9DEAAF56-CEE2-0A44-BE23-368AD89263BE}"/>
              </a:ext>
            </a:extLst>
          </p:cNvPr>
          <p:cNvSpPr>
            <a:spLocks noGrp="1"/>
          </p:cNvSpPr>
          <p:nvPr>
            <p:ph idx="1"/>
          </p:nvPr>
        </p:nvSpPr>
        <p:spPr/>
        <p:txBody>
          <a:bodyPr/>
          <a:lstStyle/>
          <a:p>
            <a:r>
              <a:rPr lang="en-US" dirty="0"/>
              <a:t>Move to accept text changes in doc 11-20/1029r4 and add to the TG draft specification</a:t>
            </a:r>
          </a:p>
          <a:p>
            <a:endParaRPr lang="en-US" dirty="0"/>
          </a:p>
          <a:p>
            <a:r>
              <a:rPr lang="en-US" dirty="0"/>
              <a:t>Move:		Yan Zhang		Second: </a:t>
            </a:r>
            <a:r>
              <a:rPr lang="en-US" dirty="0" err="1"/>
              <a:t>Hongyuan</a:t>
            </a:r>
            <a:r>
              <a:rPr lang="en-US" dirty="0"/>
              <a:t> Zhang</a:t>
            </a:r>
          </a:p>
          <a:p>
            <a:r>
              <a:rPr lang="en-US" dirty="0"/>
              <a:t>Approved with unanimous consent</a:t>
            </a:r>
          </a:p>
        </p:txBody>
      </p:sp>
      <p:sp>
        <p:nvSpPr>
          <p:cNvPr id="4" name="Slide Number Placeholder 3">
            <a:extLst>
              <a:ext uri="{FF2B5EF4-FFF2-40B4-BE49-F238E27FC236}">
                <a16:creationId xmlns:a16="http://schemas.microsoft.com/office/drawing/2014/main" id="{91E44AA2-94C1-5245-82AA-06E61130A4C7}"/>
              </a:ext>
            </a:extLst>
          </p:cNvPr>
          <p:cNvSpPr>
            <a:spLocks noGrp="1"/>
          </p:cNvSpPr>
          <p:nvPr>
            <p:ph type="sldNum" idx="12"/>
          </p:nvPr>
        </p:nvSpPr>
        <p:spPr/>
        <p:txBody>
          <a:bodyPr/>
          <a:lstStyle/>
          <a:p>
            <a:r>
              <a:rPr lang="en-GB"/>
              <a:t>Slide </a:t>
            </a:r>
            <a:fld id="{440F5867-744E-4AA6-B0ED-4C44D2DFBB7B}" type="slidenum">
              <a:rPr lang="en-GB" smtClean="0"/>
              <a:pPr/>
              <a:t>163</a:t>
            </a:fld>
            <a:endParaRPr lang="en-GB" dirty="0"/>
          </a:p>
        </p:txBody>
      </p:sp>
      <p:sp>
        <p:nvSpPr>
          <p:cNvPr id="5" name="Footer Placeholder 4">
            <a:extLst>
              <a:ext uri="{FF2B5EF4-FFF2-40B4-BE49-F238E27FC236}">
                <a16:creationId xmlns:a16="http://schemas.microsoft.com/office/drawing/2014/main" id="{15ECCEFE-1B3C-7C4C-AE14-504DA9F4787A}"/>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37A333C7-D374-0C46-B5FE-B64149B1AF33}"/>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187407948"/>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AF8ED-01F3-2A4F-845C-D745222AD134}"/>
              </a:ext>
            </a:extLst>
          </p:cNvPr>
          <p:cNvSpPr>
            <a:spLocks noGrp="1"/>
          </p:cNvSpPr>
          <p:nvPr>
            <p:ph type="title"/>
          </p:nvPr>
        </p:nvSpPr>
        <p:spPr/>
        <p:txBody>
          <a:bodyPr/>
          <a:lstStyle/>
          <a:p>
            <a:r>
              <a:rPr lang="en-US" dirty="0"/>
              <a:t>CR Motion #1076</a:t>
            </a:r>
          </a:p>
        </p:txBody>
      </p:sp>
      <p:sp>
        <p:nvSpPr>
          <p:cNvPr id="3" name="Content Placeholder 2">
            <a:extLst>
              <a:ext uri="{FF2B5EF4-FFF2-40B4-BE49-F238E27FC236}">
                <a16:creationId xmlns:a16="http://schemas.microsoft.com/office/drawing/2014/main" id="{19B6D9C0-483E-C34B-9DD8-71C5CE2CB561}"/>
              </a:ext>
            </a:extLst>
          </p:cNvPr>
          <p:cNvSpPr>
            <a:spLocks noGrp="1"/>
          </p:cNvSpPr>
          <p:nvPr>
            <p:ph idx="1"/>
          </p:nvPr>
        </p:nvSpPr>
        <p:spPr/>
        <p:txBody>
          <a:bodyPr/>
          <a:lstStyle/>
          <a:p>
            <a:r>
              <a:rPr lang="en-US" dirty="0"/>
              <a:t>Move to accept resolutions to CIDs </a:t>
            </a:r>
            <a:r>
              <a:rPr lang="en-US" kern="1200" dirty="0">
                <a:solidFill>
                  <a:schemeClr val="dk1"/>
                </a:solidFill>
              </a:rPr>
              <a:t>24381, 24389, 24470, 24565 in doc 11-20/1022r5</a:t>
            </a:r>
          </a:p>
          <a:p>
            <a:endParaRPr lang="en-US" kern="1200" dirty="0">
              <a:solidFill>
                <a:schemeClr val="dk1"/>
              </a:solidFill>
            </a:endParaRPr>
          </a:p>
          <a:p>
            <a:r>
              <a:rPr lang="en-US" kern="1200" dirty="0">
                <a:solidFill>
                  <a:schemeClr val="dk1"/>
                </a:solidFill>
              </a:rPr>
              <a:t>Move:		</a:t>
            </a:r>
            <a:r>
              <a:rPr lang="en-US" kern="1200" dirty="0" err="1">
                <a:solidFill>
                  <a:schemeClr val="dk1"/>
                </a:solidFill>
              </a:rPr>
              <a:t>Liwen</a:t>
            </a:r>
            <a:r>
              <a:rPr lang="en-US" kern="1200" dirty="0">
                <a:solidFill>
                  <a:schemeClr val="dk1"/>
                </a:solidFill>
              </a:rPr>
              <a:t> Chu		Second:  Alfred </a:t>
            </a:r>
            <a:r>
              <a:rPr lang="en-US" kern="1200" dirty="0" err="1">
                <a:solidFill>
                  <a:schemeClr val="dk1"/>
                </a:solidFill>
              </a:rPr>
              <a:t>Asterjadhi</a:t>
            </a:r>
            <a:endParaRPr lang="en-US" kern="1200" dirty="0">
              <a:solidFill>
                <a:schemeClr val="dk1"/>
              </a:solidFill>
            </a:endParaRPr>
          </a:p>
          <a:p>
            <a:r>
              <a:rPr lang="en-US" kern="1200" dirty="0">
                <a:solidFill>
                  <a:schemeClr val="dk1"/>
                </a:solidFill>
              </a:rPr>
              <a:t>Approved with unanimous consent</a:t>
            </a:r>
            <a:endParaRPr lang="en-CA" kern="1200" dirty="0">
              <a:solidFill>
                <a:schemeClr val="dk1"/>
              </a:solidFill>
            </a:endParaRPr>
          </a:p>
        </p:txBody>
      </p:sp>
      <p:sp>
        <p:nvSpPr>
          <p:cNvPr id="4" name="Slide Number Placeholder 3">
            <a:extLst>
              <a:ext uri="{FF2B5EF4-FFF2-40B4-BE49-F238E27FC236}">
                <a16:creationId xmlns:a16="http://schemas.microsoft.com/office/drawing/2014/main" id="{32A77F72-1011-5146-9B01-5D59C115BEA0}"/>
              </a:ext>
            </a:extLst>
          </p:cNvPr>
          <p:cNvSpPr>
            <a:spLocks noGrp="1"/>
          </p:cNvSpPr>
          <p:nvPr>
            <p:ph type="sldNum" idx="12"/>
          </p:nvPr>
        </p:nvSpPr>
        <p:spPr/>
        <p:txBody>
          <a:bodyPr/>
          <a:lstStyle/>
          <a:p>
            <a:r>
              <a:rPr lang="en-GB"/>
              <a:t>Slide </a:t>
            </a:r>
            <a:fld id="{440F5867-744E-4AA6-B0ED-4C44D2DFBB7B}" type="slidenum">
              <a:rPr lang="en-GB" smtClean="0"/>
              <a:pPr/>
              <a:t>164</a:t>
            </a:fld>
            <a:endParaRPr lang="en-GB" dirty="0"/>
          </a:p>
        </p:txBody>
      </p:sp>
      <p:sp>
        <p:nvSpPr>
          <p:cNvPr id="5" name="Footer Placeholder 4">
            <a:extLst>
              <a:ext uri="{FF2B5EF4-FFF2-40B4-BE49-F238E27FC236}">
                <a16:creationId xmlns:a16="http://schemas.microsoft.com/office/drawing/2014/main" id="{245B1F9B-0291-7E4A-A8B5-673F41D0A772}"/>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891BABB3-B610-7643-816F-F1CBD7AEA7FA}"/>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965033621"/>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23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Puncturing discussion (CIDs 24101, 24105, 24106, 24107) </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https://mentor.ieee.org/802.11/dcn/20/11-20-0497-09-00ax-misc-cr-on-d6-0.doc</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Ross Jian Au</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https://mentor.ieee.org/802.11/dcn/20/11-20-0618-03-00ax-cr-for-cid-24101-preamble-puncture.docx</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CA" sz="1400" dirty="0">
                <a:latin typeface="Calibri" panose="020F0502020204030204" pitchFamily="34" charset="0"/>
                <a:cs typeface="Calibri" panose="020F0502020204030204" pitchFamily="34" charset="0"/>
              </a:rPr>
              <a:t>Lili </a:t>
            </a:r>
            <a:r>
              <a:rPr lang="en-CA" sz="1400" dirty="0" err="1">
                <a:latin typeface="Calibri" panose="020F0502020204030204" pitchFamily="34" charset="0"/>
                <a:cs typeface="Calibri" panose="020F0502020204030204" pitchFamily="34" charset="0"/>
              </a:rPr>
              <a:t>Hervieu</a:t>
            </a:r>
            <a:endParaRPr lang="en-US" sz="1400" dirty="0">
              <a:solidFill>
                <a:srgbClr val="1F497D"/>
              </a:solidFill>
              <a:latin typeface="Calibri" panose="020F0502020204030204" pitchFamily="34" charset="0"/>
              <a:ea typeface="宋体" panose="02010600030101010101" pitchFamily="2" charset="-122"/>
              <a:cs typeface="Calibri" panose="020F0502020204030204" pitchFamily="34" charset="0"/>
            </a:endParaRP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Revisit 24194 resolution</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5"/>
              </a:rPr>
              <a:t>https://mentor.ieee.org/802.11/dcn/20/11-20-1121-00-00ax-misc-cids.xlsx </a:t>
            </a:r>
            <a:r>
              <a:rPr lang="en-US" sz="1800" dirty="0">
                <a:latin typeface="Calibri" panose="020F0502020204030204" pitchFamily="34" charset="0"/>
                <a:cs typeface="Calibri" panose="020F0502020204030204" pitchFamily="34" charset="0"/>
              </a:rPr>
              <a:t>- Laurent </a:t>
            </a:r>
            <a:r>
              <a:rPr lang="en-US" sz="1800" dirty="0" err="1">
                <a:latin typeface="Calibri" panose="020F0502020204030204" pitchFamily="34" charset="0"/>
                <a:cs typeface="Calibri" panose="020F0502020204030204" pitchFamily="34" charset="0"/>
              </a:rPr>
              <a:t>Cariou</a:t>
            </a:r>
            <a:endParaRPr lang="en-US" sz="18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6"/>
              </a:rPr>
              <a:t>https://mentor.ieee.org/802.11/dcn/20/11-20-0913-00-00ax-twt-wide-range.docx</a:t>
            </a:r>
            <a:r>
              <a:rPr lang="en-US" sz="1800" dirty="0">
                <a:latin typeface="Calibri" panose="020F0502020204030204" pitchFamily="34" charset="0"/>
                <a:cs typeface="Calibri" panose="020F0502020204030204" pitchFamily="34" charset="0"/>
              </a:rPr>
              <a:t> - Laurent </a:t>
            </a:r>
            <a:r>
              <a:rPr lang="en-US" sz="1800" dirty="0" err="1">
                <a:latin typeface="Calibri" panose="020F0502020204030204" pitchFamily="34" charset="0"/>
                <a:cs typeface="Calibri" panose="020F0502020204030204" pitchFamily="34" charset="0"/>
              </a:rPr>
              <a:t>Cariou</a:t>
            </a:r>
            <a:endParaRPr lang="en-US" sz="18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7"/>
              </a:rPr>
              <a:t>https://mentor.ieee.org/802.11/dcn/20/11-20-0665-03-00ax-comment-resolution-on-mibs-and-pics.docx</a:t>
            </a:r>
            <a:r>
              <a:rPr lang="en-US" sz="1800" dirty="0">
                <a:latin typeface="Calibri" panose="020F0502020204030204" pitchFamily="34" charset="0"/>
                <a:cs typeface="Calibri" panose="020F0502020204030204" pitchFamily="34" charset="0"/>
              </a:rPr>
              <a:t> - Edward Au </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8"/>
              </a:rPr>
              <a:t>https://mentor.ieee.org/802.11/dcn/20/11-20-1129-00-00ax-cids-24211-24212.docx</a:t>
            </a:r>
            <a:r>
              <a:rPr lang="en-US" sz="1800" dirty="0">
                <a:latin typeface="Calibri" panose="020F0502020204030204" pitchFamily="34" charset="0"/>
                <a:cs typeface="Calibri" panose="020F0502020204030204" pitchFamily="34" charset="0"/>
              </a:rPr>
              <a:t> - Sigurd </a:t>
            </a:r>
            <a:r>
              <a:rPr lang="en-CA" sz="1800" dirty="0" err="1">
                <a:latin typeface="Calibri" panose="020F0502020204030204" pitchFamily="34" charset="0"/>
                <a:cs typeface="Calibri" panose="020F0502020204030204" pitchFamily="34" charset="0"/>
              </a:rPr>
              <a:t>Schelstraete</a:t>
            </a:r>
            <a:endParaRPr lang="en-CA" sz="18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9"/>
              </a:rPr>
              <a:t>https://mentor.ieee.org/802.11/dcn/20/11-20-1127-00-00ax-he-stf-equation-correction-for-he-tb-ppdu.docx</a:t>
            </a:r>
            <a:r>
              <a:rPr lang="en-US" sz="1800" dirty="0">
                <a:latin typeface="Calibri" panose="020F0502020204030204" pitchFamily="34" charset="0"/>
                <a:cs typeface="Calibri" panose="020F0502020204030204" pitchFamily="34" charset="0"/>
              </a:rPr>
              <a:t> - Yan Zhang</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10"/>
              </a:rPr>
              <a:t>https://mentor.ieee.org/802.11/dcn/20/11-20-1128-00-00ax-resolution-for-cid-24040.docx</a:t>
            </a:r>
            <a:r>
              <a:rPr lang="en-US" sz="1800" dirty="0">
                <a:latin typeface="Calibri" panose="020F0502020204030204" pitchFamily="34" charset="0"/>
                <a:cs typeface="Calibri" panose="020F0502020204030204" pitchFamily="34" charset="0"/>
              </a:rPr>
              <a:t> - Abhishek Patil</a:t>
            </a:r>
          </a:p>
          <a:p>
            <a:pPr>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165</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101370440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574CE-E276-C440-8720-DE1A7A0233B9}"/>
              </a:ext>
            </a:extLst>
          </p:cNvPr>
          <p:cNvSpPr>
            <a:spLocks noGrp="1"/>
          </p:cNvSpPr>
          <p:nvPr>
            <p:ph type="title"/>
          </p:nvPr>
        </p:nvSpPr>
        <p:spPr/>
        <p:txBody>
          <a:bodyPr/>
          <a:lstStyle/>
          <a:p>
            <a:r>
              <a:rPr lang="en-US" dirty="0"/>
              <a:t>SP</a:t>
            </a:r>
          </a:p>
        </p:txBody>
      </p:sp>
      <p:sp>
        <p:nvSpPr>
          <p:cNvPr id="3" name="Content Placeholder 2">
            <a:extLst>
              <a:ext uri="{FF2B5EF4-FFF2-40B4-BE49-F238E27FC236}">
                <a16:creationId xmlns:a16="http://schemas.microsoft.com/office/drawing/2014/main" id="{4248BAB9-3CB0-2947-BA13-C36055AA3A94}"/>
              </a:ext>
            </a:extLst>
          </p:cNvPr>
          <p:cNvSpPr>
            <a:spLocks noGrp="1"/>
          </p:cNvSpPr>
          <p:nvPr>
            <p:ph idx="1"/>
          </p:nvPr>
        </p:nvSpPr>
        <p:spPr/>
        <p:txBody>
          <a:bodyPr/>
          <a:lstStyle/>
          <a:p>
            <a:r>
              <a:rPr lang="en-US" dirty="0"/>
              <a:t>Do you agree with the proposed resolutions to CIDs </a:t>
            </a:r>
            <a:r>
              <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rPr>
              <a:t>24105, 24106, 24107 in doc 11-20/0497r10?</a:t>
            </a:r>
          </a:p>
          <a:p>
            <a:endPar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r>
              <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rPr>
              <a:t>Y/N/A: 15/17/4</a:t>
            </a:r>
            <a:endParaRPr lang="en-US" dirty="0"/>
          </a:p>
        </p:txBody>
      </p:sp>
      <p:sp>
        <p:nvSpPr>
          <p:cNvPr id="4" name="Slide Number Placeholder 3">
            <a:extLst>
              <a:ext uri="{FF2B5EF4-FFF2-40B4-BE49-F238E27FC236}">
                <a16:creationId xmlns:a16="http://schemas.microsoft.com/office/drawing/2014/main" id="{E72DBA01-14DC-9B42-AD54-A08B2F202FCF}"/>
              </a:ext>
            </a:extLst>
          </p:cNvPr>
          <p:cNvSpPr>
            <a:spLocks noGrp="1"/>
          </p:cNvSpPr>
          <p:nvPr>
            <p:ph type="sldNum" idx="12"/>
          </p:nvPr>
        </p:nvSpPr>
        <p:spPr/>
        <p:txBody>
          <a:bodyPr/>
          <a:lstStyle/>
          <a:p>
            <a:r>
              <a:rPr lang="en-GB"/>
              <a:t>Slide </a:t>
            </a:r>
            <a:fld id="{440F5867-744E-4AA6-B0ED-4C44D2DFBB7B}" type="slidenum">
              <a:rPr lang="en-GB" smtClean="0"/>
              <a:pPr/>
              <a:t>166</a:t>
            </a:fld>
            <a:endParaRPr lang="en-GB" dirty="0"/>
          </a:p>
        </p:txBody>
      </p:sp>
      <p:sp>
        <p:nvSpPr>
          <p:cNvPr id="5" name="Footer Placeholder 4">
            <a:extLst>
              <a:ext uri="{FF2B5EF4-FFF2-40B4-BE49-F238E27FC236}">
                <a16:creationId xmlns:a16="http://schemas.microsoft.com/office/drawing/2014/main" id="{F11A037E-80EE-7B43-A1B4-505DC74F8579}"/>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7969A6BA-0A87-6647-A74E-EB246C2AB1D0}"/>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85766535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574CE-E276-C440-8720-DE1A7A0233B9}"/>
              </a:ext>
            </a:extLst>
          </p:cNvPr>
          <p:cNvSpPr>
            <a:spLocks noGrp="1"/>
          </p:cNvSpPr>
          <p:nvPr>
            <p:ph type="title"/>
          </p:nvPr>
        </p:nvSpPr>
        <p:spPr/>
        <p:txBody>
          <a:bodyPr/>
          <a:lstStyle/>
          <a:p>
            <a:r>
              <a:rPr lang="en-US" dirty="0"/>
              <a:t>SP</a:t>
            </a:r>
          </a:p>
        </p:txBody>
      </p:sp>
      <p:sp>
        <p:nvSpPr>
          <p:cNvPr id="3" name="Content Placeholder 2">
            <a:extLst>
              <a:ext uri="{FF2B5EF4-FFF2-40B4-BE49-F238E27FC236}">
                <a16:creationId xmlns:a16="http://schemas.microsoft.com/office/drawing/2014/main" id="{4248BAB9-3CB0-2947-BA13-C36055AA3A94}"/>
              </a:ext>
            </a:extLst>
          </p:cNvPr>
          <p:cNvSpPr>
            <a:spLocks noGrp="1"/>
          </p:cNvSpPr>
          <p:nvPr>
            <p:ph idx="1"/>
          </p:nvPr>
        </p:nvSpPr>
        <p:spPr/>
        <p:txBody>
          <a:bodyPr/>
          <a:lstStyle/>
          <a:p>
            <a:r>
              <a:rPr lang="en-US" dirty="0"/>
              <a:t>Do you agree with the proposed resolutions to CIDs </a:t>
            </a:r>
            <a:r>
              <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rPr>
              <a:t>24101, 24105, 24106, 24107 in doc 11-20/0618r3 with the modifications to allow no puncturing on the primary 80 for the value of 7 for the Bandwidth field in HE-SIG-A?</a:t>
            </a:r>
          </a:p>
          <a:p>
            <a:endPar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r>
              <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rPr>
              <a:t>Y/N/A: 21/8/9</a:t>
            </a:r>
            <a:endParaRPr lang="en-US" dirty="0"/>
          </a:p>
        </p:txBody>
      </p:sp>
      <p:sp>
        <p:nvSpPr>
          <p:cNvPr id="4" name="Slide Number Placeholder 3">
            <a:extLst>
              <a:ext uri="{FF2B5EF4-FFF2-40B4-BE49-F238E27FC236}">
                <a16:creationId xmlns:a16="http://schemas.microsoft.com/office/drawing/2014/main" id="{E72DBA01-14DC-9B42-AD54-A08B2F202FCF}"/>
              </a:ext>
            </a:extLst>
          </p:cNvPr>
          <p:cNvSpPr>
            <a:spLocks noGrp="1"/>
          </p:cNvSpPr>
          <p:nvPr>
            <p:ph type="sldNum" idx="12"/>
          </p:nvPr>
        </p:nvSpPr>
        <p:spPr/>
        <p:txBody>
          <a:bodyPr/>
          <a:lstStyle/>
          <a:p>
            <a:r>
              <a:rPr lang="en-GB"/>
              <a:t>Slide </a:t>
            </a:r>
            <a:fld id="{440F5867-744E-4AA6-B0ED-4C44D2DFBB7B}" type="slidenum">
              <a:rPr lang="en-GB" smtClean="0"/>
              <a:pPr/>
              <a:t>167</a:t>
            </a:fld>
            <a:endParaRPr lang="en-GB" dirty="0"/>
          </a:p>
        </p:txBody>
      </p:sp>
      <p:sp>
        <p:nvSpPr>
          <p:cNvPr id="5" name="Footer Placeholder 4">
            <a:extLst>
              <a:ext uri="{FF2B5EF4-FFF2-40B4-BE49-F238E27FC236}">
                <a16:creationId xmlns:a16="http://schemas.microsoft.com/office/drawing/2014/main" id="{F11A037E-80EE-7B43-A1B4-505DC74F8579}"/>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7969A6BA-0A87-6647-A74E-EB246C2AB1D0}"/>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040179979"/>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974D2-AD8C-1E4B-AAB1-CCA0ED86E797}"/>
              </a:ext>
            </a:extLst>
          </p:cNvPr>
          <p:cNvSpPr>
            <a:spLocks noGrp="1"/>
          </p:cNvSpPr>
          <p:nvPr>
            <p:ph type="title"/>
          </p:nvPr>
        </p:nvSpPr>
        <p:spPr/>
        <p:txBody>
          <a:bodyPr/>
          <a:lstStyle/>
          <a:p>
            <a:r>
              <a:rPr lang="en-US" dirty="0"/>
              <a:t>CR Motion #1077</a:t>
            </a:r>
          </a:p>
        </p:txBody>
      </p:sp>
      <p:sp>
        <p:nvSpPr>
          <p:cNvPr id="3" name="Content Placeholder 2">
            <a:extLst>
              <a:ext uri="{FF2B5EF4-FFF2-40B4-BE49-F238E27FC236}">
                <a16:creationId xmlns:a16="http://schemas.microsoft.com/office/drawing/2014/main" id="{29BA2405-D186-6340-B06F-6D8191CB6E3B}"/>
              </a:ext>
            </a:extLst>
          </p:cNvPr>
          <p:cNvSpPr>
            <a:spLocks noGrp="1"/>
          </p:cNvSpPr>
          <p:nvPr>
            <p:ph idx="1"/>
          </p:nvPr>
        </p:nvSpPr>
        <p:spPr/>
        <p:txBody>
          <a:bodyPr/>
          <a:lstStyle/>
          <a:p>
            <a:r>
              <a:rPr lang="en-US" dirty="0"/>
              <a:t>Move to approve resolution to CID 24194 in doc 11-20/0497r11</a:t>
            </a:r>
          </a:p>
          <a:p>
            <a:endParaRPr lang="en-US" dirty="0"/>
          </a:p>
          <a:p>
            <a:r>
              <a:rPr lang="en-US" dirty="0"/>
              <a:t>Move: 	Ross Jian Yu		Second: </a:t>
            </a:r>
            <a:r>
              <a:rPr lang="en-US" dirty="0" err="1"/>
              <a:t>Youhan</a:t>
            </a:r>
            <a:r>
              <a:rPr lang="en-US" dirty="0"/>
              <a:t> Kim</a:t>
            </a:r>
          </a:p>
          <a:p>
            <a:r>
              <a:rPr lang="en-US" dirty="0"/>
              <a:t>Approved with unanimous consent</a:t>
            </a:r>
          </a:p>
        </p:txBody>
      </p:sp>
      <p:sp>
        <p:nvSpPr>
          <p:cNvPr id="4" name="Slide Number Placeholder 3">
            <a:extLst>
              <a:ext uri="{FF2B5EF4-FFF2-40B4-BE49-F238E27FC236}">
                <a16:creationId xmlns:a16="http://schemas.microsoft.com/office/drawing/2014/main" id="{47D19329-FA3A-7C46-8365-5DDC7F4CFC63}"/>
              </a:ext>
            </a:extLst>
          </p:cNvPr>
          <p:cNvSpPr>
            <a:spLocks noGrp="1"/>
          </p:cNvSpPr>
          <p:nvPr>
            <p:ph type="sldNum" idx="12"/>
          </p:nvPr>
        </p:nvSpPr>
        <p:spPr/>
        <p:txBody>
          <a:bodyPr/>
          <a:lstStyle/>
          <a:p>
            <a:r>
              <a:rPr lang="en-GB"/>
              <a:t>Slide </a:t>
            </a:r>
            <a:fld id="{440F5867-744E-4AA6-B0ED-4C44D2DFBB7B}" type="slidenum">
              <a:rPr lang="en-GB" smtClean="0"/>
              <a:pPr/>
              <a:t>168</a:t>
            </a:fld>
            <a:endParaRPr lang="en-GB" dirty="0"/>
          </a:p>
        </p:txBody>
      </p:sp>
      <p:sp>
        <p:nvSpPr>
          <p:cNvPr id="5" name="Footer Placeholder 4">
            <a:extLst>
              <a:ext uri="{FF2B5EF4-FFF2-40B4-BE49-F238E27FC236}">
                <a16:creationId xmlns:a16="http://schemas.microsoft.com/office/drawing/2014/main" id="{8D35972A-6C3A-D546-9710-9AF904D83D9B}"/>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9F8FABC7-0BD5-E749-9C97-87F1643964C6}"/>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128750330"/>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28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listed in the next page)</a:t>
            </a: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https://mentor.ieee.org/802.11/dcn/20/11-20-0618-05-00ax-cr-for-cid-24101-preamble-puncture.docx</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CA" sz="1400" dirty="0">
                <a:latin typeface="Calibri" panose="020F0502020204030204" pitchFamily="34" charset="0"/>
                <a:cs typeface="Calibri" panose="020F0502020204030204" pitchFamily="34" charset="0"/>
              </a:rPr>
              <a:t>Lili </a:t>
            </a:r>
            <a:r>
              <a:rPr lang="en-CA" sz="1400" dirty="0" err="1">
                <a:latin typeface="Calibri" panose="020F0502020204030204" pitchFamily="34" charset="0"/>
                <a:cs typeface="Calibri" panose="020F0502020204030204" pitchFamily="34" charset="0"/>
              </a:rPr>
              <a:t>Hervieu</a:t>
            </a:r>
            <a:r>
              <a:rPr lang="en-CA" sz="1400" dirty="0">
                <a:latin typeface="Calibri" panose="020F0502020204030204" pitchFamily="34" charset="0"/>
                <a:cs typeface="Calibri" panose="020F0502020204030204" pitchFamily="34" charset="0"/>
              </a:rPr>
              <a:t> </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2">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24101, 24105, 24106, 24107, 24359) </a:t>
            </a:r>
          </a:p>
          <a:p>
            <a:pPr lvl="1">
              <a:spcBef>
                <a:spcPts val="0"/>
              </a:spcBef>
              <a:spcAft>
                <a:spcPts val="0"/>
              </a:spcAft>
              <a:buFont typeface="Arial" panose="020B0604020202020204" pitchFamily="34" charset="0"/>
              <a:buChar char="•"/>
              <a:tabLst>
                <a:tab pos="457200" algn="l"/>
              </a:tabLst>
            </a:pPr>
            <a:r>
              <a:rPr lang="en-US" sz="1800" strike="sngStrike" dirty="0">
                <a:solidFill>
                  <a:srgbClr val="1F497D"/>
                </a:solidFill>
                <a:latin typeface="Calibri" panose="020F0502020204030204" pitchFamily="34" charset="0"/>
                <a:ea typeface="宋体" panose="02010600030101010101" pitchFamily="2" charset="-122"/>
                <a:cs typeface="Times New Roman" panose="02020603050405020304" pitchFamily="18" charset="0"/>
              </a:rPr>
              <a:t>Text Change in doc 11-20/0913</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4"/>
              </a:rPr>
              <a:t>https://mentor.ieee.org/802.11/dcn/20/11-20-0665-05-00ax-comment-resolution-on-mibs-and-pics.docx</a:t>
            </a:r>
            <a:r>
              <a:rPr lang="en-US" sz="1800" dirty="0">
                <a:latin typeface="Calibri" panose="020F0502020204030204" pitchFamily="34" charset="0"/>
                <a:cs typeface="Calibri" panose="020F0502020204030204" pitchFamily="34" charset="0"/>
              </a:rPr>
              <a:t> - Edward Au </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5"/>
              </a:rPr>
              <a:t>https://mentor.ieee.org/802.11/dcn/20/11-20-1127-00-00ax-he-stf-equation-correction-for-he-tb-ppdu.docx</a:t>
            </a:r>
            <a:r>
              <a:rPr lang="en-US" sz="1800" dirty="0">
                <a:latin typeface="Calibri" panose="020F0502020204030204" pitchFamily="34" charset="0"/>
                <a:cs typeface="Calibri" panose="020F0502020204030204" pitchFamily="34" charset="0"/>
              </a:rPr>
              <a:t> - Yan Zhang</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6"/>
              </a:rPr>
              <a:t>https://mentor.ieee.org/802.11/dcn/20/11-20-1128-00-00ax-resolution-for-cid-24040.docx</a:t>
            </a:r>
            <a:r>
              <a:rPr lang="en-US" sz="1800" dirty="0">
                <a:latin typeface="Calibri" panose="020F0502020204030204" pitchFamily="34" charset="0"/>
                <a:cs typeface="Calibri" panose="020F0502020204030204" pitchFamily="34" charset="0"/>
              </a:rPr>
              <a:t> - Abhishek Patil</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7"/>
              </a:rPr>
              <a:t>https://mentor.ieee.org/802.11/dcn/20/11-20-1142-00-00ax-resolution-for-cid-24019.docx</a:t>
            </a:r>
            <a:r>
              <a:rPr lang="en-US" sz="1800" dirty="0">
                <a:latin typeface="Calibri" panose="020F0502020204030204" pitchFamily="34" charset="0"/>
                <a:cs typeface="Calibri" panose="020F0502020204030204" pitchFamily="34" charset="0"/>
              </a:rPr>
              <a:t> - Abhishek Patil</a:t>
            </a:r>
          </a:p>
          <a:p>
            <a:pPr>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169</a:t>
            </a:fld>
            <a:endParaRPr lang="en-GB" dirty="0"/>
          </a:p>
        </p:txBody>
      </p:sp>
      <p:sp>
        <p:nvSpPr>
          <p:cNvPr id="5" name="Footer Placeholder 4"/>
          <p:cNvSpPr>
            <a:spLocks noGrp="1"/>
          </p:cNvSpPr>
          <p:nvPr>
            <p:ph type="ftr" idx="14"/>
          </p:nvPr>
        </p:nvSpPr>
        <p:spPr>
          <a:xfrm>
            <a:off x="5486400" y="6476207"/>
            <a:ext cx="4246027" cy="180975"/>
          </a:xfrm>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2558308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April 2</a:t>
            </a:r>
            <a:r>
              <a:rPr lang="en-US" baseline="30000" dirty="0"/>
              <a:t>nd</a:t>
            </a:r>
            <a:r>
              <a:rPr lang="en-US" dirty="0"/>
              <a:t>  Teleconference Agenda (I)</a:t>
            </a:r>
          </a:p>
        </p:txBody>
      </p:sp>
      <p:sp>
        <p:nvSpPr>
          <p:cNvPr id="3" name="Content Placeholder 2"/>
          <p:cNvSpPr>
            <a:spLocks noGrp="1"/>
          </p:cNvSpPr>
          <p:nvPr>
            <p:ph idx="1"/>
          </p:nvPr>
        </p:nvSpPr>
        <p:spPr>
          <a:xfrm>
            <a:off x="904876" y="1524000"/>
            <a:ext cx="10361084" cy="4113213"/>
          </a:xfrm>
        </p:spPr>
        <p:txBody>
          <a:bodyPr/>
          <a:lstStyle/>
          <a:p>
            <a:pPr lvl="0">
              <a:buFont typeface="Arial" panose="020B0604020202020204" pitchFamily="34" charset="0"/>
              <a:buChar char="•"/>
            </a:pPr>
            <a:r>
              <a:rPr lang="en-US" sz="1600" dirty="0"/>
              <a:t>Call the meeting to order</a:t>
            </a:r>
          </a:p>
          <a:p>
            <a:pPr lvl="0">
              <a:buFont typeface="Arial" panose="020B0604020202020204" pitchFamily="34" charset="0"/>
              <a:buChar char="•"/>
            </a:pPr>
            <a:r>
              <a:rPr lang="en-US" sz="1600" dirty="0"/>
              <a:t>IEEE-SA IPR policy and procedure</a:t>
            </a:r>
          </a:p>
          <a:p>
            <a:pPr lvl="0">
              <a:buFont typeface="Arial" panose="020B0604020202020204" pitchFamily="34" charset="0"/>
              <a:buChar char="•"/>
            </a:pPr>
            <a:r>
              <a:rPr lang="en-US" sz="1600" dirty="0"/>
              <a:t>Attendance (</a:t>
            </a:r>
            <a:r>
              <a:rPr lang="en-US" sz="1600" dirty="0" err="1"/>
              <a:t>imat.ieee.org</a:t>
            </a:r>
            <a:r>
              <a:rPr lang="en-US" sz="1600" dirty="0"/>
              <a:t> )</a:t>
            </a:r>
          </a:p>
          <a:p>
            <a:pPr lvl="0">
              <a:buFont typeface="Arial" panose="020B0604020202020204" pitchFamily="34" charset="0"/>
              <a:buChar char="•"/>
            </a:pPr>
            <a:r>
              <a:rPr lang="en-US" sz="1600" dirty="0"/>
              <a:t>Announcements </a:t>
            </a:r>
          </a:p>
          <a:p>
            <a:pPr lvl="0">
              <a:buFont typeface="Arial" panose="020B0604020202020204" pitchFamily="34" charset="0"/>
              <a:buChar char="•"/>
            </a:pPr>
            <a:r>
              <a:rPr lang="en-US" sz="1600" dirty="0"/>
              <a:t>Motions related to submissions discussed during previous teleconferences, if ready:</a:t>
            </a:r>
          </a:p>
          <a:p>
            <a:pPr lvl="1">
              <a:buFont typeface="Arial" panose="020B0604020202020204" pitchFamily="34" charset="0"/>
              <a:buChar char="•"/>
            </a:pPr>
            <a:r>
              <a:rPr lang="en-US" sz="1400" u="sng" dirty="0">
                <a:hlinkClick r:id="rId2"/>
              </a:rPr>
              <a:t>https://mentor.ieee.org/802.11/dcn/20/11-20-0297-00-00ax-cr-for-7-cids.docx</a:t>
            </a:r>
            <a:r>
              <a:rPr lang="en-US" sz="1400" dirty="0"/>
              <a:t> - </a:t>
            </a:r>
            <a:r>
              <a:rPr lang="en-US" sz="1400" dirty="0" err="1"/>
              <a:t>Jarkko</a:t>
            </a:r>
            <a:r>
              <a:rPr lang="en-US" sz="1400" dirty="0"/>
              <a:t> </a:t>
            </a:r>
            <a:r>
              <a:rPr lang="en-US" sz="1400" dirty="0" err="1"/>
              <a:t>Kneckt</a:t>
            </a:r>
            <a:endParaRPr lang="en-US" sz="1400" dirty="0"/>
          </a:p>
          <a:p>
            <a:pPr lvl="1">
              <a:buFont typeface="Arial" panose="020B0604020202020204" pitchFamily="34" charset="0"/>
              <a:buChar char="•"/>
            </a:pPr>
            <a:r>
              <a:rPr lang="en-US" sz="1400" u="sng" dirty="0">
                <a:hlinkClick r:id="rId3"/>
              </a:rPr>
              <a:t>https://mentor.ieee.org/802.11/dcn/20/11-20-0369-02-00ax-cr-cid-24054.docx</a:t>
            </a:r>
            <a:r>
              <a:rPr lang="en-US" sz="1400" dirty="0"/>
              <a:t> - Po-Kai Huang</a:t>
            </a:r>
          </a:p>
          <a:p>
            <a:pPr lvl="1">
              <a:buFont typeface="Arial" panose="020B0604020202020204" pitchFamily="34" charset="0"/>
              <a:buChar char="•"/>
            </a:pPr>
            <a:r>
              <a:rPr lang="en-US" sz="1400" u="sng" dirty="0">
                <a:hlinkClick r:id="rId4"/>
              </a:rPr>
              <a:t>https://mentor.ieee.org/802.11/dcn/20/11-20-0352-01-00ax-cr-d6-0-he-phy-service-interface.docx</a:t>
            </a:r>
            <a:r>
              <a:rPr lang="en-US" sz="1400" dirty="0"/>
              <a:t> - Bo Sun</a:t>
            </a:r>
          </a:p>
          <a:p>
            <a:pPr lvl="1">
              <a:buFont typeface="Arial" panose="020B0604020202020204" pitchFamily="34" charset="0"/>
              <a:buChar char="•"/>
            </a:pPr>
            <a:r>
              <a:rPr lang="en-US" sz="1400" u="sng" dirty="0">
                <a:hlinkClick r:id="rId5"/>
              </a:rPr>
              <a:t>https://mentor.ieee.org/802.11/dcn/20/11-20-0348-01-00ax-mac-cr-misc-cids-in-clause-3.docx</a:t>
            </a:r>
            <a:r>
              <a:rPr lang="en-US" sz="1400" dirty="0"/>
              <a:t> - Alfred </a:t>
            </a:r>
            <a:r>
              <a:rPr lang="en-US" sz="1400" dirty="0" err="1"/>
              <a:t>Asterjadhi</a:t>
            </a:r>
            <a:endParaRPr lang="en-US" sz="1400" dirty="0"/>
          </a:p>
          <a:p>
            <a:pPr lvl="1">
              <a:buFont typeface="Arial" panose="020B0604020202020204" pitchFamily="34" charset="0"/>
              <a:buChar char="•"/>
            </a:pPr>
            <a:r>
              <a:rPr lang="en-US" sz="1400" u="sng" dirty="0">
                <a:hlinkClick r:id="rId6"/>
              </a:rPr>
              <a:t>https://mentor.ieee.org/802.11/dcn/20/11-20-0349-00-00ax-mac-cr-misc-cids-in-clause-10.docx</a:t>
            </a:r>
            <a:r>
              <a:rPr lang="en-US" sz="1400" dirty="0"/>
              <a:t> - Alfred </a:t>
            </a:r>
            <a:r>
              <a:rPr lang="en-US" sz="1400" dirty="0" err="1"/>
              <a:t>Asterjadhi</a:t>
            </a:r>
            <a:endParaRPr lang="en-US" sz="1400" dirty="0"/>
          </a:p>
          <a:p>
            <a:pPr lvl="1">
              <a:buFont typeface="Arial" panose="020B0604020202020204" pitchFamily="34" charset="0"/>
              <a:buChar char="•"/>
            </a:pPr>
            <a:r>
              <a:rPr lang="en-US" sz="1400" u="sng" dirty="0">
                <a:hlinkClick r:id="rId7"/>
              </a:rPr>
              <a:t>https://mentor.ieee.org/802.11/dcn/20/11-20-0315-02-00ax-resolution-for-cids-related-to-multiple-bssid.docx</a:t>
            </a:r>
            <a:r>
              <a:rPr lang="en-US" sz="1400" dirty="0"/>
              <a:t>   - Abhishek Patil</a:t>
            </a:r>
          </a:p>
          <a:p>
            <a:pPr lvl="1">
              <a:buFont typeface="Arial" panose="020B0604020202020204" pitchFamily="34" charset="0"/>
              <a:buChar char="•"/>
            </a:pPr>
            <a:r>
              <a:rPr lang="en-US" sz="1400" u="sng" dirty="0">
                <a:hlinkClick r:id="rId8"/>
              </a:rPr>
              <a:t>https://mentor.ieee.org/802.11/dcn/20/11-20-0316-02-00ax-resolution-for-cids-related-to-bss-color.docx</a:t>
            </a:r>
            <a:r>
              <a:rPr lang="en-US" sz="1400" dirty="0"/>
              <a:t>  – Abhishek Patil </a:t>
            </a:r>
          </a:p>
          <a:p>
            <a:pPr lvl="1">
              <a:buFont typeface="Arial" panose="020B0604020202020204" pitchFamily="34" charset="0"/>
              <a:buChar char="•"/>
            </a:pPr>
            <a:r>
              <a:rPr lang="en-US" sz="1400" u="sng" dirty="0">
                <a:hlinkClick r:id="rId9"/>
              </a:rPr>
              <a:t>https://mentor.ieee.org/802.11/dcn/20/11-20-0318-01-00ax-resolution-for-cids-related-to-uora.docx</a:t>
            </a:r>
            <a:r>
              <a:rPr lang="en-US" sz="1400" dirty="0"/>
              <a:t> – Abhishek Patil </a:t>
            </a:r>
          </a:p>
          <a:p>
            <a:pPr lvl="1">
              <a:buFont typeface="Arial" panose="020B0604020202020204" pitchFamily="34" charset="0"/>
              <a:buChar char="•"/>
            </a:pPr>
            <a:r>
              <a:rPr lang="en-US" sz="1400" u="sng" dirty="0">
                <a:hlinkClick r:id="rId10"/>
              </a:rPr>
              <a:t>https://mentor.ieee.org/802.11/dcn/20/11-20-0445-01-00ax-mac-cr-misc-cids-in-clause-9.docx</a:t>
            </a:r>
            <a:r>
              <a:rPr lang="en-US" sz="1400" dirty="0"/>
              <a:t> – Alfred </a:t>
            </a:r>
            <a:r>
              <a:rPr lang="en-US" sz="1400" dirty="0" err="1"/>
              <a:t>Asterjadhi</a:t>
            </a:r>
            <a:endParaRPr lang="en-US" sz="1400" dirty="0"/>
          </a:p>
          <a:p>
            <a:pPr lvl="1">
              <a:buFont typeface="Arial" panose="020B0604020202020204" pitchFamily="34" charset="0"/>
              <a:buChar char="•"/>
            </a:pPr>
            <a:r>
              <a:rPr lang="en-US" sz="1400" u="sng" dirty="0">
                <a:hlinkClick r:id="rId11"/>
              </a:rPr>
              <a:t>https://mentor.ieee.org/802.11/dcn/20/11-20-0317-02-00ax-resolution-for-misc-cids.docx</a:t>
            </a:r>
            <a:r>
              <a:rPr lang="en-US" sz="1400" dirty="0"/>
              <a:t> – Abhishek Patil </a:t>
            </a:r>
          </a:p>
          <a:p>
            <a:pPr lvl="1">
              <a:buFont typeface="Arial" panose="020B0604020202020204" pitchFamily="34" charset="0"/>
              <a:buChar char="•"/>
            </a:pPr>
            <a:endParaRPr lang="en-US" sz="1400" dirty="0"/>
          </a:p>
          <a:p>
            <a:pPr>
              <a:buFont typeface="Arial" panose="020B0604020202020204" pitchFamily="34" charset="0"/>
              <a:buChar char="•"/>
            </a:pPr>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2207184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170</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2282892144"/>
              </p:ext>
            </p:extLst>
          </p:nvPr>
        </p:nvGraphicFramePr>
        <p:xfrm>
          <a:off x="1676400" y="2316480"/>
          <a:ext cx="9093202" cy="161544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50292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11-20/0665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24534, 24531, 24532, 24411, 24412, 24538, 24443, 24444, 24445</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943866637"/>
                  </a:ext>
                </a:extLst>
              </a:tr>
              <a:tr h="370840">
                <a:tc>
                  <a:txBody>
                    <a:bodyPr/>
                    <a:lstStyle/>
                    <a:p>
                      <a:r>
                        <a:rPr lang="en-US" dirty="0"/>
                        <a:t>11-20/1121</a:t>
                      </a:r>
                    </a:p>
                  </a:txBody>
                  <a:tcPr/>
                </a:tc>
                <a:tc>
                  <a:txBody>
                    <a:bodyPr/>
                    <a:lstStyle/>
                    <a:p>
                      <a:pPr lvl="0"/>
                      <a:r>
                        <a:rPr lang="en-CA" sz="1800" kern="1200" dirty="0">
                          <a:solidFill>
                            <a:schemeClr val="dk1"/>
                          </a:solidFill>
                          <a:effectLst/>
                          <a:latin typeface="+mn-lt"/>
                          <a:ea typeface="+mn-ea"/>
                          <a:cs typeface="+mn-cs"/>
                        </a:rPr>
                        <a:t>24030, 24165, 24166, 24459</a:t>
                      </a:r>
                    </a:p>
                  </a:txBody>
                  <a:tcPr/>
                </a:tc>
                <a:extLst>
                  <a:ext uri="{0D108BD9-81ED-4DB2-BD59-A6C34878D82A}">
                    <a16:rowId xmlns:a16="http://schemas.microsoft.com/office/drawing/2014/main" val="2308551938"/>
                  </a:ext>
                </a:extLst>
              </a:tr>
              <a:tr h="370840">
                <a:tc>
                  <a:txBody>
                    <a:bodyPr/>
                    <a:lstStyle/>
                    <a:p>
                      <a:r>
                        <a:rPr lang="en-US" dirty="0"/>
                        <a:t>11-20/1129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24211, 24212</a:t>
                      </a:r>
                    </a:p>
                  </a:txBody>
                  <a:tcPr/>
                </a:tc>
                <a:extLst>
                  <a:ext uri="{0D108BD9-81ED-4DB2-BD59-A6C34878D82A}">
                    <a16:rowId xmlns:a16="http://schemas.microsoft.com/office/drawing/2014/main" val="3989363071"/>
                  </a:ext>
                </a:extLst>
              </a:tr>
            </a:tbl>
          </a:graphicData>
        </a:graphic>
      </p:graphicFrame>
    </p:spTree>
    <p:extLst>
      <p:ext uri="{BB962C8B-B14F-4D97-AF65-F5344CB8AC3E}">
        <p14:creationId xmlns:p14="http://schemas.microsoft.com/office/powerpoint/2010/main" val="3940864425"/>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CC779-5257-7E4E-B494-299EDA788EEC}"/>
              </a:ext>
            </a:extLst>
          </p:cNvPr>
          <p:cNvSpPr>
            <a:spLocks noGrp="1"/>
          </p:cNvSpPr>
          <p:nvPr>
            <p:ph type="title"/>
          </p:nvPr>
        </p:nvSpPr>
        <p:spPr/>
        <p:txBody>
          <a:bodyPr/>
          <a:lstStyle/>
          <a:p>
            <a:r>
              <a:rPr lang="en-US" dirty="0"/>
              <a:t>CR Motion #1078</a:t>
            </a:r>
          </a:p>
        </p:txBody>
      </p:sp>
      <p:sp>
        <p:nvSpPr>
          <p:cNvPr id="6" name="Content Placeholder 5">
            <a:extLst>
              <a:ext uri="{FF2B5EF4-FFF2-40B4-BE49-F238E27FC236}">
                <a16:creationId xmlns:a16="http://schemas.microsoft.com/office/drawing/2014/main" id="{0B245D81-FE05-4746-9D44-02DCA76E7947}"/>
              </a:ext>
            </a:extLst>
          </p:cNvPr>
          <p:cNvSpPr>
            <a:spLocks noGrp="1"/>
          </p:cNvSpPr>
          <p:nvPr>
            <p:ph idx="1"/>
          </p:nvPr>
        </p:nvSpPr>
        <p:spPr/>
        <p:txBody>
          <a:bodyPr/>
          <a:lstStyle/>
          <a:p>
            <a:r>
              <a:rPr lang="en-US" dirty="0"/>
              <a:t>Move to accept resolutions to CIDs </a:t>
            </a:r>
            <a:r>
              <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rPr>
              <a:t>CIDs 24101, 24105, 24106, 24107, 24359 in doc 11-20/0618r5</a:t>
            </a:r>
          </a:p>
          <a:p>
            <a:endPar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r>
              <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rPr>
              <a:t>Move: Lili </a:t>
            </a:r>
            <a:r>
              <a:rPr lang="en-US"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Hervieu</a:t>
            </a:r>
            <a:r>
              <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rPr>
              <a:t>		Second: </a:t>
            </a:r>
            <a:r>
              <a:rPr lang="en-US"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Youhan</a:t>
            </a:r>
            <a:r>
              <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rPr>
              <a:t> Kim</a:t>
            </a:r>
          </a:p>
          <a:p>
            <a:r>
              <a:rPr lang="en-US" dirty="0">
                <a:solidFill>
                  <a:srgbClr val="1F497D"/>
                </a:solidFill>
                <a:latin typeface="Calibri" panose="020F0502020204030204" pitchFamily="34" charset="0"/>
                <a:ea typeface="宋体" panose="02010600030101010101" pitchFamily="2" charset="-122"/>
                <a:cs typeface="Times New Roman" panose="02020603050405020304" pitchFamily="18" charset="0"/>
              </a:rPr>
              <a:t>Approved with unanimous consent.</a:t>
            </a:r>
          </a:p>
          <a:p>
            <a:endParaRPr lang="en-US" dirty="0"/>
          </a:p>
        </p:txBody>
      </p:sp>
      <p:sp>
        <p:nvSpPr>
          <p:cNvPr id="5" name="Slide Number Placeholder 4">
            <a:extLst>
              <a:ext uri="{FF2B5EF4-FFF2-40B4-BE49-F238E27FC236}">
                <a16:creationId xmlns:a16="http://schemas.microsoft.com/office/drawing/2014/main" id="{383D5329-893C-FA42-AD75-FDAAA40C58C4}"/>
              </a:ext>
            </a:extLst>
          </p:cNvPr>
          <p:cNvSpPr>
            <a:spLocks noGrp="1"/>
          </p:cNvSpPr>
          <p:nvPr>
            <p:ph type="sldNum" idx="12"/>
          </p:nvPr>
        </p:nvSpPr>
        <p:spPr/>
        <p:txBody>
          <a:bodyPr/>
          <a:lstStyle/>
          <a:p>
            <a:r>
              <a:rPr lang="en-GB"/>
              <a:t>Slide </a:t>
            </a:r>
            <a:fld id="{06B781AF-4CCF-49B0-A572-DE54FBE5D942}" type="slidenum">
              <a:rPr lang="en-GB" smtClean="0"/>
              <a:pPr/>
              <a:t>171</a:t>
            </a:fld>
            <a:endParaRPr lang="en-GB"/>
          </a:p>
        </p:txBody>
      </p:sp>
      <p:sp>
        <p:nvSpPr>
          <p:cNvPr id="4" name="Footer Placeholder 3">
            <a:extLst>
              <a:ext uri="{FF2B5EF4-FFF2-40B4-BE49-F238E27FC236}">
                <a16:creationId xmlns:a16="http://schemas.microsoft.com/office/drawing/2014/main" id="{1E981AEC-1567-9A4D-B043-481F6A281147}"/>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5A0D0D9D-047C-CC4E-9005-43677829CA33}"/>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858341890"/>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67D3A-1B44-684A-ACD9-1D1266C79E86}"/>
              </a:ext>
            </a:extLst>
          </p:cNvPr>
          <p:cNvSpPr>
            <a:spLocks noGrp="1"/>
          </p:cNvSpPr>
          <p:nvPr>
            <p:ph type="title"/>
          </p:nvPr>
        </p:nvSpPr>
        <p:spPr/>
        <p:txBody>
          <a:bodyPr/>
          <a:lstStyle/>
          <a:p>
            <a:r>
              <a:rPr lang="en-US" dirty="0"/>
              <a:t>CR Motion #1079</a:t>
            </a:r>
          </a:p>
        </p:txBody>
      </p:sp>
      <p:sp>
        <p:nvSpPr>
          <p:cNvPr id="3" name="Content Placeholder 2">
            <a:extLst>
              <a:ext uri="{FF2B5EF4-FFF2-40B4-BE49-F238E27FC236}">
                <a16:creationId xmlns:a16="http://schemas.microsoft.com/office/drawing/2014/main" id="{FEA7ADB7-43A0-F043-ACF0-0DFF276C1F12}"/>
              </a:ext>
            </a:extLst>
          </p:cNvPr>
          <p:cNvSpPr>
            <a:spLocks noGrp="1"/>
          </p:cNvSpPr>
          <p:nvPr>
            <p:ph idx="1"/>
          </p:nvPr>
        </p:nvSpPr>
        <p:spPr/>
        <p:txBody>
          <a:bodyPr/>
          <a:lstStyle/>
          <a:p>
            <a:r>
              <a:rPr lang="en-US" dirty="0"/>
              <a:t>Move to accept resolutions to CIDs 24211, 24212 in doc 11-20/1129r2</a:t>
            </a:r>
          </a:p>
          <a:p>
            <a:endParaRPr lang="en-US" dirty="0"/>
          </a:p>
          <a:p>
            <a:r>
              <a:rPr lang="en-US" dirty="0"/>
              <a:t>Move: </a:t>
            </a:r>
            <a:r>
              <a:rPr lang="en-CA" sz="1800" b="0" dirty="0">
                <a:latin typeface="Calibri" panose="020F0502020204030204" pitchFamily="34" charset="0"/>
                <a:cs typeface="Calibri" panose="020F0502020204030204" pitchFamily="34" charset="0"/>
              </a:rPr>
              <a:t>Sigurd </a:t>
            </a:r>
            <a:r>
              <a:rPr lang="en-CA" sz="1800" b="0" dirty="0" err="1">
                <a:latin typeface="Calibri" panose="020F0502020204030204" pitchFamily="34" charset="0"/>
                <a:cs typeface="Calibri" panose="020F0502020204030204" pitchFamily="34" charset="0"/>
              </a:rPr>
              <a:t>Schelstraete</a:t>
            </a:r>
            <a:r>
              <a:rPr lang="en-CA" sz="1800" b="0" dirty="0">
                <a:latin typeface="Calibri" panose="020F0502020204030204" pitchFamily="34" charset="0"/>
                <a:cs typeface="Calibri" panose="020F0502020204030204" pitchFamily="34" charset="0"/>
              </a:rPr>
              <a:t>		Second</a:t>
            </a:r>
            <a:endParaRPr lang="en-US" sz="1800" dirty="0">
              <a:latin typeface="Calibri" panose="020F0502020204030204" pitchFamily="34" charset="0"/>
              <a:cs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E103F72C-052B-BB4C-86EB-001482C91871}"/>
              </a:ext>
            </a:extLst>
          </p:cNvPr>
          <p:cNvSpPr>
            <a:spLocks noGrp="1"/>
          </p:cNvSpPr>
          <p:nvPr>
            <p:ph type="sldNum" idx="12"/>
          </p:nvPr>
        </p:nvSpPr>
        <p:spPr/>
        <p:txBody>
          <a:bodyPr/>
          <a:lstStyle/>
          <a:p>
            <a:r>
              <a:rPr lang="en-GB"/>
              <a:t>Slide </a:t>
            </a:r>
            <a:fld id="{440F5867-744E-4AA6-B0ED-4C44D2DFBB7B}" type="slidenum">
              <a:rPr lang="en-GB" smtClean="0"/>
              <a:pPr/>
              <a:t>172</a:t>
            </a:fld>
            <a:endParaRPr lang="en-GB" dirty="0"/>
          </a:p>
        </p:txBody>
      </p:sp>
      <p:sp>
        <p:nvSpPr>
          <p:cNvPr id="5" name="Footer Placeholder 4">
            <a:extLst>
              <a:ext uri="{FF2B5EF4-FFF2-40B4-BE49-F238E27FC236}">
                <a16:creationId xmlns:a16="http://schemas.microsoft.com/office/drawing/2014/main" id="{37925228-CAD5-AE41-927B-A5CD9A631288}"/>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4CA7376F-081B-0D42-BC96-C65245547269}"/>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612843775"/>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4AEA3-8F8F-3E40-88E4-10F0B78F5A3F}"/>
              </a:ext>
            </a:extLst>
          </p:cNvPr>
          <p:cNvSpPr>
            <a:spLocks noGrp="1"/>
          </p:cNvSpPr>
          <p:nvPr>
            <p:ph type="title"/>
          </p:nvPr>
        </p:nvSpPr>
        <p:spPr/>
        <p:txBody>
          <a:bodyPr/>
          <a:lstStyle/>
          <a:p>
            <a:r>
              <a:rPr lang="en-US" dirty="0"/>
              <a:t>CR Motion #1080</a:t>
            </a:r>
          </a:p>
        </p:txBody>
      </p:sp>
      <p:sp>
        <p:nvSpPr>
          <p:cNvPr id="3" name="Content Placeholder 2">
            <a:extLst>
              <a:ext uri="{FF2B5EF4-FFF2-40B4-BE49-F238E27FC236}">
                <a16:creationId xmlns:a16="http://schemas.microsoft.com/office/drawing/2014/main" id="{E422323D-979B-1F42-A835-BF5028A8488B}"/>
              </a:ext>
            </a:extLst>
          </p:cNvPr>
          <p:cNvSpPr>
            <a:spLocks noGrp="1"/>
          </p:cNvSpPr>
          <p:nvPr>
            <p:ph idx="1"/>
          </p:nvPr>
        </p:nvSpPr>
        <p:spPr/>
        <p:txBody>
          <a:bodyPr/>
          <a:lstStyle/>
          <a:p>
            <a:r>
              <a:rPr lang="en-US" dirty="0"/>
              <a:t>Move to accept resolutions to CIDs </a:t>
            </a:r>
            <a:r>
              <a:rPr lang="en-US" kern="1200" dirty="0">
                <a:solidFill>
                  <a:schemeClr val="dk1"/>
                </a:solidFill>
              </a:rPr>
              <a:t>24534, 24531, 24532, 24411, 24412, 24538, 24443, 24444, 24445 in doc11-20/0665r4</a:t>
            </a:r>
          </a:p>
          <a:p>
            <a:endParaRPr lang="en-US" kern="1200" dirty="0">
              <a:solidFill>
                <a:schemeClr val="dk1"/>
              </a:solidFill>
            </a:endParaRPr>
          </a:p>
          <a:p>
            <a:r>
              <a:rPr lang="en-US" kern="1200" dirty="0">
                <a:solidFill>
                  <a:schemeClr val="dk1"/>
                </a:solidFill>
              </a:rPr>
              <a:t>Move: Edward Au		Second: Alfred </a:t>
            </a:r>
            <a:r>
              <a:rPr lang="en-US" kern="1200" dirty="0" err="1">
                <a:solidFill>
                  <a:schemeClr val="dk1"/>
                </a:solidFill>
              </a:rPr>
              <a:t>Asterjadhi</a:t>
            </a:r>
            <a:endParaRPr lang="en-US" kern="1200" dirty="0">
              <a:solidFill>
                <a:schemeClr val="dk1"/>
              </a:solidFill>
            </a:endParaRPr>
          </a:p>
          <a:p>
            <a:r>
              <a:rPr lang="en-US" kern="1200" dirty="0">
                <a:solidFill>
                  <a:schemeClr val="dk1"/>
                </a:solidFill>
              </a:rPr>
              <a:t>Approved with unanimous consent.</a:t>
            </a:r>
            <a:endParaRPr lang="en-CA" kern="1200" dirty="0">
              <a:solidFill>
                <a:schemeClr val="dk1"/>
              </a:solidFill>
            </a:endParaRPr>
          </a:p>
          <a:p>
            <a:endParaRPr lang="en-US" dirty="0"/>
          </a:p>
        </p:txBody>
      </p:sp>
      <p:sp>
        <p:nvSpPr>
          <p:cNvPr id="4" name="Slide Number Placeholder 3">
            <a:extLst>
              <a:ext uri="{FF2B5EF4-FFF2-40B4-BE49-F238E27FC236}">
                <a16:creationId xmlns:a16="http://schemas.microsoft.com/office/drawing/2014/main" id="{706839AA-8459-6442-A12E-CD3649D848BC}"/>
              </a:ext>
            </a:extLst>
          </p:cNvPr>
          <p:cNvSpPr>
            <a:spLocks noGrp="1"/>
          </p:cNvSpPr>
          <p:nvPr>
            <p:ph type="sldNum" idx="12"/>
          </p:nvPr>
        </p:nvSpPr>
        <p:spPr/>
        <p:txBody>
          <a:bodyPr/>
          <a:lstStyle/>
          <a:p>
            <a:r>
              <a:rPr lang="en-GB"/>
              <a:t>Slide </a:t>
            </a:r>
            <a:fld id="{440F5867-744E-4AA6-B0ED-4C44D2DFBB7B}" type="slidenum">
              <a:rPr lang="en-GB" smtClean="0"/>
              <a:pPr/>
              <a:t>173</a:t>
            </a:fld>
            <a:endParaRPr lang="en-GB" dirty="0"/>
          </a:p>
        </p:txBody>
      </p:sp>
      <p:sp>
        <p:nvSpPr>
          <p:cNvPr id="5" name="Footer Placeholder 4">
            <a:extLst>
              <a:ext uri="{FF2B5EF4-FFF2-40B4-BE49-F238E27FC236}">
                <a16:creationId xmlns:a16="http://schemas.microsoft.com/office/drawing/2014/main" id="{4D73A554-7CC2-2C49-9B32-5A19668A8CD0}"/>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9632B530-BCE8-044D-9FB4-6E27EC19CC27}"/>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845940919"/>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57BCF-4961-EC40-A34E-57D6D5F99C4B}"/>
              </a:ext>
            </a:extLst>
          </p:cNvPr>
          <p:cNvSpPr>
            <a:spLocks noGrp="1"/>
          </p:cNvSpPr>
          <p:nvPr>
            <p:ph type="title"/>
          </p:nvPr>
        </p:nvSpPr>
        <p:spPr/>
        <p:txBody>
          <a:bodyPr/>
          <a:lstStyle/>
          <a:p>
            <a:r>
              <a:rPr lang="en-US" dirty="0"/>
              <a:t>PHY Motion #217</a:t>
            </a:r>
          </a:p>
        </p:txBody>
      </p:sp>
      <p:sp>
        <p:nvSpPr>
          <p:cNvPr id="3" name="Content Placeholder 2">
            <a:extLst>
              <a:ext uri="{FF2B5EF4-FFF2-40B4-BE49-F238E27FC236}">
                <a16:creationId xmlns:a16="http://schemas.microsoft.com/office/drawing/2014/main" id="{8B0392F2-0F24-7F47-AD9A-7DF92B0CABE0}"/>
              </a:ext>
            </a:extLst>
          </p:cNvPr>
          <p:cNvSpPr>
            <a:spLocks noGrp="1"/>
          </p:cNvSpPr>
          <p:nvPr>
            <p:ph idx="1"/>
          </p:nvPr>
        </p:nvSpPr>
        <p:spPr/>
        <p:txBody>
          <a:bodyPr/>
          <a:lstStyle/>
          <a:p>
            <a:r>
              <a:rPr lang="en-US" dirty="0"/>
              <a:t>Move to accept the text change in doc 11-20/1127r1 and include it in the next revision of the TG draft</a:t>
            </a:r>
          </a:p>
          <a:p>
            <a:endParaRPr lang="en-US" dirty="0"/>
          </a:p>
          <a:p>
            <a:r>
              <a:rPr lang="en-US" dirty="0"/>
              <a:t>Move: Yan Zhang		Second: </a:t>
            </a:r>
            <a:r>
              <a:rPr lang="en-US" dirty="0" err="1"/>
              <a:t>Youhan</a:t>
            </a:r>
            <a:r>
              <a:rPr lang="en-US" dirty="0"/>
              <a:t> Kim</a:t>
            </a:r>
          </a:p>
          <a:p>
            <a:r>
              <a:rPr lang="en-US" dirty="0"/>
              <a:t>Approved with unanimous consent.</a:t>
            </a:r>
          </a:p>
        </p:txBody>
      </p:sp>
      <p:sp>
        <p:nvSpPr>
          <p:cNvPr id="4" name="Slide Number Placeholder 3">
            <a:extLst>
              <a:ext uri="{FF2B5EF4-FFF2-40B4-BE49-F238E27FC236}">
                <a16:creationId xmlns:a16="http://schemas.microsoft.com/office/drawing/2014/main" id="{177E1BCC-4746-3E49-9EFB-F96B9122937C}"/>
              </a:ext>
            </a:extLst>
          </p:cNvPr>
          <p:cNvSpPr>
            <a:spLocks noGrp="1"/>
          </p:cNvSpPr>
          <p:nvPr>
            <p:ph type="sldNum" idx="12"/>
          </p:nvPr>
        </p:nvSpPr>
        <p:spPr/>
        <p:txBody>
          <a:bodyPr/>
          <a:lstStyle/>
          <a:p>
            <a:r>
              <a:rPr lang="en-GB"/>
              <a:t>Slide </a:t>
            </a:r>
            <a:fld id="{440F5867-744E-4AA6-B0ED-4C44D2DFBB7B}" type="slidenum">
              <a:rPr lang="en-GB" smtClean="0"/>
              <a:pPr/>
              <a:t>174</a:t>
            </a:fld>
            <a:endParaRPr lang="en-GB" dirty="0"/>
          </a:p>
        </p:txBody>
      </p:sp>
      <p:sp>
        <p:nvSpPr>
          <p:cNvPr id="5" name="Footer Placeholder 4">
            <a:extLst>
              <a:ext uri="{FF2B5EF4-FFF2-40B4-BE49-F238E27FC236}">
                <a16:creationId xmlns:a16="http://schemas.microsoft.com/office/drawing/2014/main" id="{FBAA0587-4896-0241-B5AF-81198EE74043}"/>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A5D72E20-C758-DD45-AB40-090567F9B55A}"/>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779125872"/>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7659C-25E7-D746-9057-FEA0CEC677B5}"/>
              </a:ext>
            </a:extLst>
          </p:cNvPr>
          <p:cNvSpPr>
            <a:spLocks noGrp="1"/>
          </p:cNvSpPr>
          <p:nvPr>
            <p:ph type="title"/>
          </p:nvPr>
        </p:nvSpPr>
        <p:spPr/>
        <p:txBody>
          <a:bodyPr/>
          <a:lstStyle/>
          <a:p>
            <a:r>
              <a:rPr lang="en-US" dirty="0"/>
              <a:t>CR Motion #1081</a:t>
            </a:r>
          </a:p>
        </p:txBody>
      </p:sp>
      <p:sp>
        <p:nvSpPr>
          <p:cNvPr id="3" name="Content Placeholder 2">
            <a:extLst>
              <a:ext uri="{FF2B5EF4-FFF2-40B4-BE49-F238E27FC236}">
                <a16:creationId xmlns:a16="http://schemas.microsoft.com/office/drawing/2014/main" id="{80FD38D1-CCF3-C442-AC5E-EFEE63995826}"/>
              </a:ext>
            </a:extLst>
          </p:cNvPr>
          <p:cNvSpPr>
            <a:spLocks noGrp="1"/>
          </p:cNvSpPr>
          <p:nvPr>
            <p:ph idx="1"/>
          </p:nvPr>
        </p:nvSpPr>
        <p:spPr/>
        <p:txBody>
          <a:bodyPr/>
          <a:lstStyle/>
          <a:p>
            <a:r>
              <a:rPr lang="en-US" dirty="0"/>
              <a:t>Move to accept resolution to CID 24040 in doc 11-20/1128r0</a:t>
            </a:r>
          </a:p>
          <a:p>
            <a:endParaRPr lang="en-US" dirty="0"/>
          </a:p>
          <a:p>
            <a:r>
              <a:rPr lang="en-US" dirty="0"/>
              <a:t>Move: Abhishek Patil	Second: Alfred </a:t>
            </a:r>
            <a:r>
              <a:rPr lang="en-US" dirty="0" err="1"/>
              <a:t>Asterjadhi</a:t>
            </a:r>
            <a:endParaRPr lang="en-US" dirty="0"/>
          </a:p>
          <a:p>
            <a:r>
              <a:rPr lang="en-US" dirty="0"/>
              <a:t>Approved with </a:t>
            </a:r>
            <a:r>
              <a:rPr lang="en-US"/>
              <a:t>unanimous consent</a:t>
            </a:r>
            <a:endParaRPr lang="en-US" dirty="0"/>
          </a:p>
        </p:txBody>
      </p:sp>
      <p:sp>
        <p:nvSpPr>
          <p:cNvPr id="4" name="Slide Number Placeholder 3">
            <a:extLst>
              <a:ext uri="{FF2B5EF4-FFF2-40B4-BE49-F238E27FC236}">
                <a16:creationId xmlns:a16="http://schemas.microsoft.com/office/drawing/2014/main" id="{C0D38275-0FFD-A546-A514-A05EEFD18081}"/>
              </a:ext>
            </a:extLst>
          </p:cNvPr>
          <p:cNvSpPr>
            <a:spLocks noGrp="1"/>
          </p:cNvSpPr>
          <p:nvPr>
            <p:ph type="sldNum" idx="12"/>
          </p:nvPr>
        </p:nvSpPr>
        <p:spPr/>
        <p:txBody>
          <a:bodyPr/>
          <a:lstStyle/>
          <a:p>
            <a:r>
              <a:rPr lang="en-GB"/>
              <a:t>Slide </a:t>
            </a:r>
            <a:fld id="{440F5867-744E-4AA6-B0ED-4C44D2DFBB7B}" type="slidenum">
              <a:rPr lang="en-GB" smtClean="0"/>
              <a:pPr/>
              <a:t>175</a:t>
            </a:fld>
            <a:endParaRPr lang="en-GB" dirty="0"/>
          </a:p>
        </p:txBody>
      </p:sp>
      <p:sp>
        <p:nvSpPr>
          <p:cNvPr id="5" name="Footer Placeholder 4">
            <a:extLst>
              <a:ext uri="{FF2B5EF4-FFF2-40B4-BE49-F238E27FC236}">
                <a16:creationId xmlns:a16="http://schemas.microsoft.com/office/drawing/2014/main" id="{A5ECE2F3-A5E5-5042-93B2-5F1296351ABC}"/>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B9F736F6-30CE-2B4D-9485-96AD54E38585}"/>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865317606"/>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30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strike="sngStrike"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listed in the next page)</a:t>
            </a:r>
            <a:endParaRPr lang="en-US" sz="1600" strike="sngStrike"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457200" algn="l"/>
              </a:tabLst>
            </a:pPr>
            <a:r>
              <a:rPr lang="en-US" sz="1800" strike="sngStrike" dirty="0">
                <a:solidFill>
                  <a:srgbClr val="1F497D"/>
                </a:solidFill>
                <a:latin typeface="Calibri" panose="020F0502020204030204" pitchFamily="34" charset="0"/>
                <a:ea typeface="宋体" panose="02010600030101010101" pitchFamily="2" charset="-122"/>
                <a:cs typeface="Times New Roman" panose="02020603050405020304" pitchFamily="18" charset="0"/>
              </a:rPr>
              <a:t>Text Change in doc 11-20/0913</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3"/>
              </a:rPr>
              <a:t>https://mentor.ieee.org/802.11/dcn/20/11-20-1123-00-00ax-resolution-for-cid24207.docx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Jianhan</a:t>
            </a:r>
            <a:r>
              <a:rPr lang="en-US" sz="1800" dirty="0">
                <a:latin typeface="Calibri" panose="020F0502020204030204" pitchFamily="34" charset="0"/>
                <a:cs typeface="Calibri" panose="020F0502020204030204" pitchFamily="34" charset="0"/>
              </a:rPr>
              <a:t> Liu</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4"/>
              </a:rPr>
              <a:t>https://mentor.ieee.org/802.11/dcn/20/11-20-1063-00-00ax-sa1-cr-mac-miscellaneous.docx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Yongho</a:t>
            </a:r>
            <a:r>
              <a:rPr lang="en-US" sz="1800" dirty="0">
                <a:latin typeface="Calibri" panose="020F0502020204030204" pitchFamily="34" charset="0"/>
                <a:cs typeface="Calibri" panose="020F0502020204030204" pitchFamily="34" charset="0"/>
              </a:rPr>
              <a:t> Seok</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5"/>
              </a:rPr>
              <a:t>https://mentor.ieee.org/802.11/dcn/20/11-20-0665-05-00ax-comment-resolution-on-mibs-and-pics.docx</a:t>
            </a:r>
            <a:r>
              <a:rPr lang="en-US" sz="1800" dirty="0">
                <a:latin typeface="Calibri" panose="020F0502020204030204" pitchFamily="34" charset="0"/>
                <a:cs typeface="Calibri" panose="020F0502020204030204" pitchFamily="34" charset="0"/>
              </a:rPr>
              <a:t> - Edward Au - CID 24209</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6"/>
              </a:rPr>
              <a:t>https://mentor.ieee.org/802.11/dcn/20/11-20-1142-00-00ax-resolution-for-cid-24019.docx</a:t>
            </a:r>
            <a:r>
              <a:rPr lang="en-US" sz="1800" dirty="0">
                <a:latin typeface="Calibri" panose="020F0502020204030204" pitchFamily="34" charset="0"/>
                <a:cs typeface="Calibri" panose="020F0502020204030204" pitchFamily="34" charset="0"/>
              </a:rPr>
              <a:t> - Abhishek Patil</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7"/>
              </a:rPr>
              <a:t>https://mentor.ieee.org/802.11/dcn/20/11-20-0717-08-00ax-cr-misc-phy.docx</a:t>
            </a:r>
            <a:r>
              <a:rPr lang="en-US" sz="1800" dirty="0">
                <a:latin typeface="Calibri" panose="020F0502020204030204" pitchFamily="34" charset="0"/>
                <a:cs typeface="Calibri" panose="020F0502020204030204" pitchFamily="34" charset="0"/>
              </a:rPr>
              <a:t> - </a:t>
            </a:r>
            <a:r>
              <a:rPr lang="en-US" sz="1800" dirty="0" err="1">
                <a:latin typeface="Calibri" panose="020F0502020204030204" pitchFamily="34" charset="0"/>
                <a:cs typeface="Calibri" panose="020F0502020204030204" pitchFamily="34" charset="0"/>
              </a:rPr>
              <a:t>Xiaogang</a:t>
            </a:r>
            <a:r>
              <a:rPr lang="en-US" sz="1800" dirty="0">
                <a:latin typeface="Calibri" panose="020F0502020204030204" pitchFamily="34" charset="0"/>
                <a:cs typeface="Calibri" panose="020F0502020204030204" pitchFamily="34" charset="0"/>
              </a:rPr>
              <a:t> Chen</a:t>
            </a:r>
          </a:p>
          <a:p>
            <a:pPr>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hlinkClick r:id="rId8"/>
              </a:rPr>
              <a:t>https://mentor.ieee.org/802.11/dcn/20/11-20-1147-00-00ax-cid-24031.docx</a:t>
            </a:r>
            <a:r>
              <a:rPr lang="en-US" sz="1800" dirty="0">
                <a:latin typeface="Calibri" panose="020F0502020204030204" pitchFamily="34" charset="0"/>
                <a:cs typeface="Calibri" panose="020F0502020204030204" pitchFamily="34" charset="0"/>
              </a:rPr>
              <a:t> - Jarkko </a:t>
            </a:r>
            <a:r>
              <a:rPr lang="en-US" sz="1800" dirty="0" err="1">
                <a:latin typeface="Calibri" panose="020F0502020204030204" pitchFamily="34" charset="0"/>
                <a:cs typeface="Calibri" panose="020F0502020204030204" pitchFamily="34" charset="0"/>
              </a:rPr>
              <a:t>Kneckt</a:t>
            </a:r>
            <a:endParaRPr lang="en-US" sz="18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US" sz="1800" dirty="0" err="1"/>
              <a:t>AoB</a:t>
            </a:r>
            <a:endParaRPr lang="en-US" sz="1800" dirty="0"/>
          </a:p>
          <a:p>
            <a:pPr lvl="0">
              <a:buFont typeface="Arial" panose="020B0604020202020204" pitchFamily="34" charset="0"/>
              <a:buChar char="•"/>
            </a:pPr>
            <a:r>
              <a:rPr lang="en-US" sz="180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176</a:t>
            </a:fld>
            <a:endParaRPr lang="en-GB" dirty="0"/>
          </a:p>
        </p:txBody>
      </p:sp>
      <p:sp>
        <p:nvSpPr>
          <p:cNvPr id="5" name="Footer Placeholder 4"/>
          <p:cNvSpPr>
            <a:spLocks noGrp="1"/>
          </p:cNvSpPr>
          <p:nvPr>
            <p:ph type="ftr" idx="14"/>
          </p:nvPr>
        </p:nvSpPr>
        <p:spPr>
          <a:xfrm>
            <a:off x="5486400" y="6476207"/>
            <a:ext cx="4246027" cy="180975"/>
          </a:xfrm>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4231622007"/>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Candidate CIDs</a:t>
            </a:r>
          </a:p>
        </p:txBody>
      </p:sp>
      <p:sp>
        <p:nvSpPr>
          <p:cNvPr id="6" name="Date Placeholder 5"/>
          <p:cNvSpPr>
            <a:spLocks noGrp="1"/>
          </p:cNvSpPr>
          <p:nvPr>
            <p:ph type="dt" idx="10"/>
          </p:nvPr>
        </p:nvSpPr>
        <p:spPr/>
        <p:txBody>
          <a:bodyPr/>
          <a:lstStyle/>
          <a:p>
            <a:r>
              <a:rPr lang="en-US"/>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177</a:t>
            </a:fld>
            <a:endParaRPr lang="en-GB" dirty="0"/>
          </a:p>
        </p:txBody>
      </p:sp>
      <p:graphicFrame>
        <p:nvGraphicFramePr>
          <p:cNvPr id="8" name="Table 7">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3621761842"/>
              </p:ext>
            </p:extLst>
          </p:nvPr>
        </p:nvGraphicFramePr>
        <p:xfrm>
          <a:off x="1676400" y="2316480"/>
          <a:ext cx="9093202" cy="87376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50292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strike="sngStrike" dirty="0"/>
                        <a:t>11-20/1129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trike="sngStrike" dirty="0"/>
                        <a:t>24211, 24212 (if no objection)</a:t>
                      </a:r>
                    </a:p>
                  </a:txBody>
                  <a:tcPr/>
                </a:tc>
                <a:extLst>
                  <a:ext uri="{0D108BD9-81ED-4DB2-BD59-A6C34878D82A}">
                    <a16:rowId xmlns:a16="http://schemas.microsoft.com/office/drawing/2014/main" val="3989363071"/>
                  </a:ext>
                </a:extLst>
              </a:tr>
            </a:tbl>
          </a:graphicData>
        </a:graphic>
      </p:graphicFrame>
    </p:spTree>
    <p:extLst>
      <p:ext uri="{BB962C8B-B14F-4D97-AF65-F5344CB8AC3E}">
        <p14:creationId xmlns:p14="http://schemas.microsoft.com/office/powerpoint/2010/main" val="2646277893"/>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8AC87-F2EF-7E46-98DF-13EE59BC604B}"/>
              </a:ext>
            </a:extLst>
          </p:cNvPr>
          <p:cNvSpPr>
            <a:spLocks noGrp="1"/>
          </p:cNvSpPr>
          <p:nvPr>
            <p:ph type="title"/>
          </p:nvPr>
        </p:nvSpPr>
        <p:spPr/>
        <p:txBody>
          <a:bodyPr/>
          <a:lstStyle/>
          <a:p>
            <a:r>
              <a:rPr lang="en-US" dirty="0"/>
              <a:t>CR Motion #1082</a:t>
            </a:r>
          </a:p>
        </p:txBody>
      </p:sp>
      <p:sp>
        <p:nvSpPr>
          <p:cNvPr id="6" name="Content Placeholder 5">
            <a:extLst>
              <a:ext uri="{FF2B5EF4-FFF2-40B4-BE49-F238E27FC236}">
                <a16:creationId xmlns:a16="http://schemas.microsoft.com/office/drawing/2014/main" id="{9EB43AFF-1C7E-C94E-B634-F2F25D222E85}"/>
              </a:ext>
            </a:extLst>
          </p:cNvPr>
          <p:cNvSpPr>
            <a:spLocks noGrp="1"/>
          </p:cNvSpPr>
          <p:nvPr>
            <p:ph idx="1"/>
          </p:nvPr>
        </p:nvSpPr>
        <p:spPr/>
        <p:txBody>
          <a:bodyPr/>
          <a:lstStyle/>
          <a:p>
            <a:r>
              <a:rPr lang="en-US" dirty="0"/>
              <a:t>Move to accept resolution to CID 24207 in doc 11-20/1123r0</a:t>
            </a:r>
          </a:p>
          <a:p>
            <a:endParaRPr lang="en-US" dirty="0"/>
          </a:p>
          <a:p>
            <a:r>
              <a:rPr lang="en-US" dirty="0"/>
              <a:t>Move:		</a:t>
            </a:r>
            <a:r>
              <a:rPr lang="en-US" dirty="0" err="1"/>
              <a:t>Jianhan</a:t>
            </a:r>
            <a:r>
              <a:rPr lang="en-US" dirty="0"/>
              <a:t> Liu		Second: </a:t>
            </a:r>
            <a:r>
              <a:rPr lang="en-US" dirty="0" err="1"/>
              <a:t>Yongho</a:t>
            </a:r>
            <a:r>
              <a:rPr lang="en-US" dirty="0"/>
              <a:t> Seok</a:t>
            </a:r>
          </a:p>
          <a:p>
            <a:r>
              <a:rPr lang="en-US" dirty="0"/>
              <a:t>Approved with unanimous consent.</a:t>
            </a:r>
          </a:p>
        </p:txBody>
      </p:sp>
      <p:sp>
        <p:nvSpPr>
          <p:cNvPr id="5" name="Slide Number Placeholder 4">
            <a:extLst>
              <a:ext uri="{FF2B5EF4-FFF2-40B4-BE49-F238E27FC236}">
                <a16:creationId xmlns:a16="http://schemas.microsoft.com/office/drawing/2014/main" id="{5B51B1B0-2116-2742-B7ED-CD7074380D1A}"/>
              </a:ext>
            </a:extLst>
          </p:cNvPr>
          <p:cNvSpPr>
            <a:spLocks noGrp="1"/>
          </p:cNvSpPr>
          <p:nvPr>
            <p:ph type="sldNum" idx="12"/>
          </p:nvPr>
        </p:nvSpPr>
        <p:spPr/>
        <p:txBody>
          <a:bodyPr/>
          <a:lstStyle/>
          <a:p>
            <a:r>
              <a:rPr lang="en-GB"/>
              <a:t>Slide </a:t>
            </a:r>
            <a:fld id="{06B781AF-4CCF-49B0-A572-DE54FBE5D942}" type="slidenum">
              <a:rPr lang="en-GB" smtClean="0"/>
              <a:pPr/>
              <a:t>178</a:t>
            </a:fld>
            <a:endParaRPr lang="en-GB"/>
          </a:p>
        </p:txBody>
      </p:sp>
      <p:sp>
        <p:nvSpPr>
          <p:cNvPr id="4" name="Footer Placeholder 3">
            <a:extLst>
              <a:ext uri="{FF2B5EF4-FFF2-40B4-BE49-F238E27FC236}">
                <a16:creationId xmlns:a16="http://schemas.microsoft.com/office/drawing/2014/main" id="{21F8744B-05C7-4344-9F23-1E86E343A91C}"/>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BFF8FE8B-7661-764D-9120-3D14646FB2B5}"/>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05821280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8AC87-F2EF-7E46-98DF-13EE59BC604B}"/>
              </a:ext>
            </a:extLst>
          </p:cNvPr>
          <p:cNvSpPr>
            <a:spLocks noGrp="1"/>
          </p:cNvSpPr>
          <p:nvPr>
            <p:ph type="title"/>
          </p:nvPr>
        </p:nvSpPr>
        <p:spPr/>
        <p:txBody>
          <a:bodyPr/>
          <a:lstStyle/>
          <a:p>
            <a:r>
              <a:rPr lang="en-US" dirty="0"/>
              <a:t>CR Motion #1083</a:t>
            </a:r>
          </a:p>
        </p:txBody>
      </p:sp>
      <p:sp>
        <p:nvSpPr>
          <p:cNvPr id="6" name="Content Placeholder 5">
            <a:extLst>
              <a:ext uri="{FF2B5EF4-FFF2-40B4-BE49-F238E27FC236}">
                <a16:creationId xmlns:a16="http://schemas.microsoft.com/office/drawing/2014/main" id="{9EB43AFF-1C7E-C94E-B634-F2F25D222E85}"/>
              </a:ext>
            </a:extLst>
          </p:cNvPr>
          <p:cNvSpPr>
            <a:spLocks noGrp="1"/>
          </p:cNvSpPr>
          <p:nvPr>
            <p:ph idx="1"/>
          </p:nvPr>
        </p:nvSpPr>
        <p:spPr/>
        <p:txBody>
          <a:bodyPr/>
          <a:lstStyle/>
          <a:p>
            <a:r>
              <a:rPr lang="en-US" dirty="0"/>
              <a:t>Move to accept resolution to CID 24019 in doc 11-20/1142r1</a:t>
            </a:r>
          </a:p>
          <a:p>
            <a:endParaRPr lang="en-US" dirty="0"/>
          </a:p>
          <a:p>
            <a:r>
              <a:rPr lang="en-US" dirty="0"/>
              <a:t>Move:	Abhishek Patil		Second:  Alfred </a:t>
            </a:r>
            <a:r>
              <a:rPr lang="en-US" dirty="0" err="1"/>
              <a:t>Asterjadhi</a:t>
            </a:r>
            <a:endParaRPr lang="en-US" dirty="0"/>
          </a:p>
          <a:p>
            <a:r>
              <a:rPr lang="en-US" dirty="0"/>
              <a:t>Approved with unanimous consent.</a:t>
            </a:r>
          </a:p>
          <a:p>
            <a:endParaRPr lang="en-US" dirty="0"/>
          </a:p>
        </p:txBody>
      </p:sp>
      <p:sp>
        <p:nvSpPr>
          <p:cNvPr id="5" name="Slide Number Placeholder 4">
            <a:extLst>
              <a:ext uri="{FF2B5EF4-FFF2-40B4-BE49-F238E27FC236}">
                <a16:creationId xmlns:a16="http://schemas.microsoft.com/office/drawing/2014/main" id="{5B51B1B0-2116-2742-B7ED-CD7074380D1A}"/>
              </a:ext>
            </a:extLst>
          </p:cNvPr>
          <p:cNvSpPr>
            <a:spLocks noGrp="1"/>
          </p:cNvSpPr>
          <p:nvPr>
            <p:ph type="sldNum" idx="12"/>
          </p:nvPr>
        </p:nvSpPr>
        <p:spPr/>
        <p:txBody>
          <a:bodyPr/>
          <a:lstStyle/>
          <a:p>
            <a:r>
              <a:rPr lang="en-GB"/>
              <a:t>Slide </a:t>
            </a:r>
            <a:fld id="{06B781AF-4CCF-49B0-A572-DE54FBE5D942}" type="slidenum">
              <a:rPr lang="en-GB" smtClean="0"/>
              <a:pPr/>
              <a:t>179</a:t>
            </a:fld>
            <a:endParaRPr lang="en-GB"/>
          </a:p>
        </p:txBody>
      </p:sp>
      <p:sp>
        <p:nvSpPr>
          <p:cNvPr id="4" name="Footer Placeholder 3">
            <a:extLst>
              <a:ext uri="{FF2B5EF4-FFF2-40B4-BE49-F238E27FC236}">
                <a16:creationId xmlns:a16="http://schemas.microsoft.com/office/drawing/2014/main" id="{21F8744B-05C7-4344-9F23-1E86E343A91C}"/>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BFF8FE8B-7661-764D-9120-3D14646FB2B5}"/>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613210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April 2</a:t>
            </a:r>
            <a:r>
              <a:rPr lang="en-US" baseline="30000" dirty="0"/>
              <a:t>nd</a:t>
            </a:r>
            <a:r>
              <a:rPr lang="en-US" dirty="0"/>
              <a:t>  Teleconference Agenda (II)</a:t>
            </a:r>
          </a:p>
        </p:txBody>
      </p:sp>
      <p:sp>
        <p:nvSpPr>
          <p:cNvPr id="3" name="Content Placeholder 2"/>
          <p:cNvSpPr>
            <a:spLocks noGrp="1"/>
          </p:cNvSpPr>
          <p:nvPr>
            <p:ph idx="1"/>
          </p:nvPr>
        </p:nvSpPr>
        <p:spPr>
          <a:xfrm>
            <a:off x="914401" y="1600200"/>
            <a:ext cx="10361084" cy="4113213"/>
          </a:xfrm>
        </p:spPr>
        <p:txBody>
          <a:bodyPr/>
          <a:lstStyle/>
          <a:p>
            <a:pPr lvl="0">
              <a:buFont typeface="Arial" panose="020B0604020202020204" pitchFamily="34" charset="0"/>
              <a:buChar char="•"/>
            </a:pPr>
            <a:r>
              <a:rPr lang="en-US" sz="1600" dirty="0">
                <a:hlinkClick r:id="rId2"/>
              </a:rPr>
              <a:t>https://mentor.ieee.org/802.11/dcn/20/11-20-0447-00-00ax-resolution-to-cid-24081.docx –  </a:t>
            </a:r>
            <a:r>
              <a:rPr lang="en-US" sz="1600" dirty="0" err="1">
                <a:hlinkClick r:id="rId2"/>
              </a:rPr>
              <a:t>Tomo</a:t>
            </a:r>
            <a:r>
              <a:rPr lang="en-US" sz="1600" dirty="0">
                <a:hlinkClick r:id="rId2"/>
              </a:rPr>
              <a:t> Adachi</a:t>
            </a:r>
          </a:p>
          <a:p>
            <a:pPr lvl="0">
              <a:buFont typeface="Arial" panose="020B0604020202020204" pitchFamily="34" charset="0"/>
              <a:buChar char="•"/>
            </a:pPr>
            <a:r>
              <a:rPr lang="en-US" sz="1600" dirty="0">
                <a:hlinkClick r:id="rId2"/>
              </a:rPr>
              <a:t>https://mentor.ieee.org/802.11/dcn/20/11-20-0497-01-00ax-misc-cr-on-d6-0.doc – Ross Yu Jian</a:t>
            </a:r>
          </a:p>
          <a:p>
            <a:pPr lvl="0">
              <a:buFont typeface="Arial" panose="020B0604020202020204" pitchFamily="34" charset="0"/>
              <a:buChar char="•"/>
            </a:pPr>
            <a:r>
              <a:rPr lang="en-US" sz="1600" dirty="0">
                <a:hlinkClick r:id="rId2"/>
              </a:rPr>
              <a:t>https://mentor.ieee.org/802.11/dcn/20/11-20-0514-00-00ax-11ax-draft-6-0-phy-comment-resolutions.docx</a:t>
            </a:r>
            <a:r>
              <a:rPr lang="en-US" sz="1600" dirty="0"/>
              <a:t>  – Yan Zhang</a:t>
            </a:r>
          </a:p>
          <a:p>
            <a:pPr lvl="0">
              <a:buFont typeface="Arial" panose="020B0604020202020204" pitchFamily="34" charset="0"/>
              <a:buChar char="•"/>
            </a:pPr>
            <a:r>
              <a:rPr lang="en-US" sz="1600" u="sng" dirty="0">
                <a:hlinkClick r:id="rId3"/>
              </a:rPr>
              <a:t>https://mentor.ieee.org/802.11/dcn/20/11-20-0376-01-00ax-cr-txvector-inactive-subchannels-and-more.docx-</a:t>
            </a:r>
            <a:r>
              <a:rPr lang="en-US" sz="1600" dirty="0"/>
              <a:t> Matt Fischer</a:t>
            </a:r>
          </a:p>
          <a:p>
            <a:pPr lvl="0">
              <a:buFont typeface="Arial" panose="020B0604020202020204" pitchFamily="34" charset="0"/>
              <a:buChar char="•"/>
            </a:pPr>
            <a:r>
              <a:rPr lang="en-US" sz="1600" u="sng" dirty="0">
                <a:hlinkClick r:id="rId4"/>
              </a:rPr>
              <a:t>https://mentor.ieee.org/802.11/dcn/18/11-18-0218-08-00ax-fragment-flushing-blockackreq.docx</a:t>
            </a:r>
            <a:r>
              <a:rPr lang="en-US" sz="1600" dirty="0"/>
              <a:t> - Matt Fischer</a:t>
            </a:r>
          </a:p>
          <a:p>
            <a:pPr lvl="0">
              <a:buFont typeface="Arial" panose="020B0604020202020204" pitchFamily="34" charset="0"/>
              <a:buChar char="•"/>
            </a:pPr>
            <a:r>
              <a:rPr lang="en-US" sz="1600" u="sng" dirty="0">
                <a:hlinkClick r:id="rId5"/>
              </a:rPr>
              <a:t>https://mentor.ieee.org/802.11/dcn/20/11-20-0529-00-00ax-cr-24235-24236-psr-20-mhz-normalization.docx</a:t>
            </a:r>
            <a:r>
              <a:rPr lang="en-US" sz="1600" dirty="0"/>
              <a:t> - Matt Fischer</a:t>
            </a:r>
          </a:p>
          <a:p>
            <a:pPr lvl="0">
              <a:buFont typeface="Arial" panose="020B0604020202020204" pitchFamily="34" charset="0"/>
              <a:buChar char="•"/>
            </a:pPr>
            <a:r>
              <a:rPr lang="en-US" sz="1600" dirty="0"/>
              <a:t>11-20/0450 </a:t>
            </a:r>
            <a:r>
              <a:rPr lang="en-CA" sz="1600" b="0" dirty="0"/>
              <a:t>MAC-CR-Miscellaneous CIDs in Subclause 26dot17 – Alfred </a:t>
            </a:r>
            <a:r>
              <a:rPr lang="en-CA" sz="1600" b="0" dirty="0" err="1"/>
              <a:t>Asterjadhi</a:t>
            </a:r>
            <a:r>
              <a:rPr lang="en-CA" sz="1600" b="0" dirty="0"/>
              <a:t> </a:t>
            </a:r>
            <a:endParaRPr lang="en-US" sz="1600" dirty="0"/>
          </a:p>
          <a:p>
            <a:pPr lvl="0">
              <a:buFont typeface="Arial" panose="020B0604020202020204" pitchFamily="34" charset="0"/>
              <a:buChar char="•"/>
            </a:pPr>
            <a:r>
              <a:rPr lang="en-US" sz="1600" dirty="0">
                <a:hlinkClick r:id="rId6"/>
              </a:rPr>
              <a:t>https://mentor.ieee.org/802.11/dcn/20/11-20-0540-00-00ax-d6-0-phy-cr.docx</a:t>
            </a:r>
            <a:r>
              <a:rPr lang="en-US" sz="1600" dirty="0"/>
              <a:t> - Youhan Kim</a:t>
            </a:r>
          </a:p>
          <a:p>
            <a:pPr lvl="0">
              <a:buFont typeface="Arial" panose="020B0604020202020204" pitchFamily="34" charset="0"/>
              <a:buChar char="•"/>
            </a:pPr>
            <a:r>
              <a:rPr lang="en-US" sz="1600" u="sng" dirty="0">
                <a:hlinkClick r:id="rId7"/>
              </a:rPr>
              <a:t>https://mentor.ieee.org/802.11/dcn/20/11-20-0549-00-00ax-d6-0-comment-resolution-9-7-3.docx</a:t>
            </a:r>
            <a:r>
              <a:rPr lang="en-US" sz="1600" u="sng" dirty="0"/>
              <a:t> - Liwen Chu</a:t>
            </a:r>
            <a:endParaRPr lang="en-US" sz="1600" dirty="0"/>
          </a:p>
          <a:p>
            <a:pPr lvl="0">
              <a:buFont typeface="Arial" panose="020B0604020202020204" pitchFamily="34" charset="0"/>
              <a:buChar char="•"/>
            </a:pPr>
            <a:r>
              <a:rPr lang="en-US" sz="1600" dirty="0" err="1"/>
              <a:t>AoB</a:t>
            </a:r>
            <a:endParaRPr lang="en-US" sz="1600" dirty="0"/>
          </a:p>
          <a:p>
            <a:pPr lvl="0">
              <a:buFont typeface="Arial" panose="020B0604020202020204" pitchFamily="34" charset="0"/>
              <a:buChar char="•"/>
            </a:pPr>
            <a:r>
              <a:rPr lang="en-US" sz="1600" dirty="0"/>
              <a:t>Adjourn</a:t>
            </a:r>
          </a:p>
          <a:p>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977331513"/>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8AC87-F2EF-7E46-98DF-13EE59BC604B}"/>
              </a:ext>
            </a:extLst>
          </p:cNvPr>
          <p:cNvSpPr>
            <a:spLocks noGrp="1"/>
          </p:cNvSpPr>
          <p:nvPr>
            <p:ph type="title"/>
          </p:nvPr>
        </p:nvSpPr>
        <p:spPr/>
        <p:txBody>
          <a:bodyPr/>
          <a:lstStyle/>
          <a:p>
            <a:r>
              <a:rPr lang="en-US" dirty="0"/>
              <a:t>CR Motion #1084</a:t>
            </a:r>
          </a:p>
        </p:txBody>
      </p:sp>
      <p:sp>
        <p:nvSpPr>
          <p:cNvPr id="6" name="Content Placeholder 5">
            <a:extLst>
              <a:ext uri="{FF2B5EF4-FFF2-40B4-BE49-F238E27FC236}">
                <a16:creationId xmlns:a16="http://schemas.microsoft.com/office/drawing/2014/main" id="{9EB43AFF-1C7E-C94E-B634-F2F25D222E85}"/>
              </a:ext>
            </a:extLst>
          </p:cNvPr>
          <p:cNvSpPr>
            <a:spLocks noGrp="1"/>
          </p:cNvSpPr>
          <p:nvPr>
            <p:ph idx="1"/>
          </p:nvPr>
        </p:nvSpPr>
        <p:spPr/>
        <p:txBody>
          <a:bodyPr/>
          <a:lstStyle/>
          <a:p>
            <a:r>
              <a:rPr lang="en-US" dirty="0"/>
              <a:t>Move to accept resolution to CID 24031 in doc 11-20/1147r1</a:t>
            </a:r>
          </a:p>
          <a:p>
            <a:endParaRPr lang="en-US" dirty="0"/>
          </a:p>
          <a:p>
            <a:r>
              <a:rPr lang="en-US" dirty="0"/>
              <a:t>Move:	Jarkko </a:t>
            </a:r>
            <a:r>
              <a:rPr lang="en-US" dirty="0" err="1"/>
              <a:t>Kneckt</a:t>
            </a:r>
            <a:r>
              <a:rPr lang="en-US" dirty="0"/>
              <a:t>		Second: Abhishek Patil</a:t>
            </a:r>
          </a:p>
          <a:p>
            <a:r>
              <a:rPr lang="en-US" dirty="0"/>
              <a:t>Approved with unanimous consent</a:t>
            </a:r>
          </a:p>
          <a:p>
            <a:endParaRPr lang="en-US" dirty="0"/>
          </a:p>
          <a:p>
            <a:endParaRPr lang="en-US" dirty="0"/>
          </a:p>
        </p:txBody>
      </p:sp>
      <p:sp>
        <p:nvSpPr>
          <p:cNvPr id="5" name="Slide Number Placeholder 4">
            <a:extLst>
              <a:ext uri="{FF2B5EF4-FFF2-40B4-BE49-F238E27FC236}">
                <a16:creationId xmlns:a16="http://schemas.microsoft.com/office/drawing/2014/main" id="{5B51B1B0-2116-2742-B7ED-CD7074380D1A}"/>
              </a:ext>
            </a:extLst>
          </p:cNvPr>
          <p:cNvSpPr>
            <a:spLocks noGrp="1"/>
          </p:cNvSpPr>
          <p:nvPr>
            <p:ph type="sldNum" idx="12"/>
          </p:nvPr>
        </p:nvSpPr>
        <p:spPr/>
        <p:txBody>
          <a:bodyPr/>
          <a:lstStyle/>
          <a:p>
            <a:r>
              <a:rPr lang="en-GB"/>
              <a:t>Slide </a:t>
            </a:r>
            <a:fld id="{06B781AF-4CCF-49B0-A572-DE54FBE5D942}" type="slidenum">
              <a:rPr lang="en-GB" smtClean="0"/>
              <a:pPr/>
              <a:t>180</a:t>
            </a:fld>
            <a:endParaRPr lang="en-GB"/>
          </a:p>
        </p:txBody>
      </p:sp>
      <p:sp>
        <p:nvSpPr>
          <p:cNvPr id="4" name="Footer Placeholder 3">
            <a:extLst>
              <a:ext uri="{FF2B5EF4-FFF2-40B4-BE49-F238E27FC236}">
                <a16:creationId xmlns:a16="http://schemas.microsoft.com/office/drawing/2014/main" id="{21F8744B-05C7-4344-9F23-1E86E343A91C}"/>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BFF8FE8B-7661-764D-9120-3D14646FB2B5}"/>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849300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7571-2537-E94D-A0D4-D969F5C8972D}"/>
              </a:ext>
            </a:extLst>
          </p:cNvPr>
          <p:cNvSpPr>
            <a:spLocks noGrp="1"/>
          </p:cNvSpPr>
          <p:nvPr>
            <p:ph type="title"/>
          </p:nvPr>
        </p:nvSpPr>
        <p:spPr/>
        <p:txBody>
          <a:bodyPr/>
          <a:lstStyle/>
          <a:p>
            <a:r>
              <a:rPr lang="en-US" dirty="0"/>
              <a:t>CR Motion 1005</a:t>
            </a:r>
          </a:p>
        </p:txBody>
      </p:sp>
      <p:sp>
        <p:nvSpPr>
          <p:cNvPr id="3" name="Content Placeholder 2">
            <a:extLst>
              <a:ext uri="{FF2B5EF4-FFF2-40B4-BE49-F238E27FC236}">
                <a16:creationId xmlns:a16="http://schemas.microsoft.com/office/drawing/2014/main" id="{6F80CC0E-74AF-DB4E-BC9A-7295B74456F8}"/>
              </a:ext>
            </a:extLst>
          </p:cNvPr>
          <p:cNvSpPr>
            <a:spLocks noGrp="1"/>
          </p:cNvSpPr>
          <p:nvPr>
            <p:ph idx="1"/>
          </p:nvPr>
        </p:nvSpPr>
        <p:spPr/>
        <p:txBody>
          <a:bodyPr/>
          <a:lstStyle/>
          <a:p>
            <a:pPr>
              <a:buFont typeface="Arial" panose="020B0604020202020204" pitchFamily="34" charset="0"/>
              <a:buChar char="•"/>
            </a:pPr>
            <a:r>
              <a:rPr lang="en-US" dirty="0"/>
              <a:t> </a:t>
            </a:r>
            <a:r>
              <a:rPr lang="en-CA" dirty="0"/>
              <a:t>Move to accept to resolve CID 24457 as “Revised” and change the following text:</a:t>
            </a:r>
          </a:p>
          <a:p>
            <a:pPr>
              <a:buFont typeface="Arial" panose="020B0604020202020204" pitchFamily="34" charset="0"/>
              <a:buChar char="•"/>
            </a:pPr>
            <a:endParaRPr lang="en-CA" dirty="0"/>
          </a:p>
          <a:p>
            <a:pPr>
              <a:buFont typeface="Arial" panose="020B0604020202020204" pitchFamily="34" charset="0"/>
              <a:buChar char="•"/>
            </a:pPr>
            <a:r>
              <a:rPr lang="en-CA" dirty="0"/>
              <a:t>At 49.16 change "the 5 to 7.125 GHz bands" [sic] to "the 5 and 6 GHz bands”</a:t>
            </a:r>
          </a:p>
          <a:p>
            <a:pPr>
              <a:buFont typeface="Arial" panose="020B0604020202020204" pitchFamily="34" charset="0"/>
              <a:buChar char="•"/>
            </a:pPr>
            <a:endParaRPr lang="en-CA" dirty="0"/>
          </a:p>
          <a:p>
            <a:pPr>
              <a:buFont typeface="Arial" panose="020B0604020202020204" pitchFamily="34" charset="0"/>
              <a:buChar char="•"/>
            </a:pPr>
            <a:r>
              <a:rPr lang="en-CA" dirty="0"/>
              <a:t>Move: 	Jarkko </a:t>
            </a:r>
            <a:r>
              <a:rPr lang="en-CA" dirty="0" err="1"/>
              <a:t>Kneckt</a:t>
            </a:r>
            <a:r>
              <a:rPr lang="en-CA" dirty="0"/>
              <a:t>		Second: Srinivas </a:t>
            </a:r>
            <a:r>
              <a:rPr lang="en-CA" dirty="0" err="1"/>
              <a:t>Kandala</a:t>
            </a:r>
            <a:endParaRPr lang="en-CA" dirty="0"/>
          </a:p>
          <a:p>
            <a:pPr>
              <a:buFont typeface="Arial" panose="020B0604020202020204" pitchFamily="34" charset="0"/>
              <a:buChar char="•"/>
            </a:pPr>
            <a:r>
              <a:rPr lang="en-CA" dirty="0"/>
              <a:t>Approved with unanimous consent</a:t>
            </a:r>
          </a:p>
          <a:p>
            <a:endParaRPr lang="en-CA" dirty="0"/>
          </a:p>
          <a:p>
            <a:endParaRPr lang="en-US" dirty="0"/>
          </a:p>
        </p:txBody>
      </p:sp>
      <p:sp>
        <p:nvSpPr>
          <p:cNvPr id="4" name="Slide Number Placeholder 3">
            <a:extLst>
              <a:ext uri="{FF2B5EF4-FFF2-40B4-BE49-F238E27FC236}">
                <a16:creationId xmlns:a16="http://schemas.microsoft.com/office/drawing/2014/main" id="{6EA1CE56-E162-4841-97F8-35A08BC681D0}"/>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5" name="Footer Placeholder 4">
            <a:extLst>
              <a:ext uri="{FF2B5EF4-FFF2-40B4-BE49-F238E27FC236}">
                <a16:creationId xmlns:a16="http://schemas.microsoft.com/office/drawing/2014/main" id="{40EB2FB5-E26A-EF42-88DB-A3109B26D605}"/>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86C3A08D-64D4-EA46-BAE2-C1FAA8EC65BD}"/>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341224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br>
              <a:rPr lang="en-US" altLang="en-US" dirty="0">
                <a:solidFill>
                  <a:srgbClr val="0000FF"/>
                </a:solidFill>
                <a:latin typeface="Arial Black" panose="020B0A04020102020204" pitchFamily="34" charset="0"/>
              </a:rPr>
            </a:br>
            <a:br>
              <a:rPr lang="en-US" altLang="en-US" dirty="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IEEE 802.11 TGax:</a:t>
            </a:r>
            <a:br>
              <a:rPr lang="en-US" altLang="en-US" dirty="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High Efficiency WLAN</a:t>
            </a:r>
            <a:br>
              <a:rPr lang="en-US" altLang="en-US" dirty="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Task Group</a:t>
            </a:r>
            <a:endParaRPr lang="en-GB" dirty="0"/>
          </a:p>
        </p:txBody>
      </p:sp>
      <p:sp>
        <p:nvSpPr>
          <p:cNvPr id="4098" name="Rectangle 2"/>
          <p:cNvSpPr>
            <a:spLocks noGrp="1" noChangeArrowheads="1"/>
          </p:cNvSpPr>
          <p:nvPr>
            <p:ph idx="1"/>
          </p:nvPr>
        </p:nvSpPr>
        <p:spPr>
          <a:xfrm>
            <a:off x="2209801" y="2590800"/>
            <a:ext cx="7770813" cy="2971800"/>
          </a:xfrm>
          <a:ln/>
        </p:spPr>
        <p:txBody>
          <a:bodyPr/>
          <a:lstStyle/>
          <a:p>
            <a:pPr algn="ctr">
              <a:lnSpc>
                <a:spcPct val="90000"/>
              </a:lnSpc>
              <a:buFontTx/>
              <a:buNone/>
            </a:pPr>
            <a:r>
              <a:rPr lang="en-GB" dirty="0"/>
              <a:t> </a:t>
            </a:r>
            <a:r>
              <a:rPr lang="en-US" sz="4000" dirty="0">
                <a:latin typeface="Arial" panose="020B0604020202020204" pitchFamily="34" charset="0"/>
              </a:rPr>
              <a:t>March-July , 2020</a:t>
            </a:r>
          </a:p>
          <a:p>
            <a:pPr algn="ctr">
              <a:lnSpc>
                <a:spcPct val="90000"/>
              </a:lnSpc>
              <a:buFontTx/>
              <a:buNone/>
            </a:pPr>
            <a:r>
              <a:rPr lang="en-US" sz="4000" dirty="0">
                <a:latin typeface="Arial" panose="020B0604020202020204" pitchFamily="34" charset="0"/>
              </a:rPr>
              <a:t>Teleconference Agendas</a:t>
            </a:r>
          </a:p>
          <a:p>
            <a:pPr algn="ctr">
              <a:lnSpc>
                <a:spcPct val="90000"/>
              </a:lnSpc>
              <a:buFontTx/>
              <a:buNone/>
            </a:pPr>
            <a:endParaRPr lang="en-US" altLang="en-US" dirty="0">
              <a:latin typeface="Arial" panose="020B0604020202020204" pitchFamily="34" charset="0"/>
            </a:endParaRPr>
          </a:p>
          <a:p>
            <a:pPr algn="ctr">
              <a:lnSpc>
                <a:spcPct val="90000"/>
              </a:lnSpc>
              <a:buFontTx/>
              <a:buNone/>
            </a:pPr>
            <a:r>
              <a:rPr lang="en-US" altLang="en-US" dirty="0">
                <a:latin typeface="Arial" panose="020B0604020202020204" pitchFamily="34" charset="0"/>
              </a:rPr>
              <a:t>Chair: Osama Aboul-Magd (Huawei Technologies)</a:t>
            </a:r>
          </a:p>
          <a:p>
            <a:pPr algn="ctr">
              <a:lnSpc>
                <a:spcPct val="90000"/>
              </a:lnSpc>
              <a:buFontTx/>
              <a:buNone/>
            </a:pPr>
            <a:r>
              <a:rPr lang="en-US" altLang="en-US" dirty="0">
                <a:latin typeface="Arial" panose="020B0604020202020204" pitchFamily="34" charset="0"/>
              </a:rPr>
              <a:t>Vice Chair: Alfred Asterjadhi (Qualcomm)</a:t>
            </a:r>
          </a:p>
          <a:p>
            <a:pPr algn="ctr">
              <a:lnSpc>
                <a:spcPct val="90000"/>
              </a:lnSpc>
              <a:buFontTx/>
              <a:buNone/>
            </a:pPr>
            <a:r>
              <a:rPr lang="en-US" altLang="en-US" dirty="0">
                <a:latin typeface="Arial" panose="020B0604020202020204" pitchFamily="34" charset="0"/>
              </a:rPr>
              <a:t>Vice Chair: Ron </a:t>
            </a:r>
            <a:r>
              <a:rPr lang="en-US" altLang="en-US" dirty="0" err="1">
                <a:latin typeface="Arial" panose="020B0604020202020204" pitchFamily="34" charset="0"/>
              </a:rPr>
              <a:t>Porat</a:t>
            </a:r>
            <a:r>
              <a:rPr lang="en-US" altLang="en-US" dirty="0">
                <a:latin typeface="Arial" panose="020B0604020202020204" pitchFamily="34" charset="0"/>
              </a:rPr>
              <a:t> (Broadcom)</a:t>
            </a:r>
            <a:endParaRPr lang="en-US" altLang="en-US" sz="2000" dirty="0">
              <a:latin typeface="Arial" panose="020B0604020202020204" pitchFamily="34" charset="0"/>
            </a:endParaRPr>
          </a:p>
          <a:p>
            <a:pPr algn="ctr">
              <a:lnSpc>
                <a:spcPct val="90000"/>
              </a:lnSpc>
              <a:buFontTx/>
              <a:buNone/>
            </a:pPr>
            <a:r>
              <a:rPr lang="en-US" altLang="en-US" dirty="0">
                <a:latin typeface="Arial" panose="020B0604020202020204" pitchFamily="34" charset="0"/>
              </a:rPr>
              <a:t>Secretary: Yasuhiko Inoue (NTT)</a:t>
            </a:r>
          </a:p>
          <a:p>
            <a:pPr algn="ctr">
              <a:lnSpc>
                <a:spcPct val="90000"/>
              </a:lnSpc>
              <a:buFontTx/>
              <a:buNone/>
            </a:pPr>
            <a:r>
              <a:rPr lang="en-US" altLang="en-US" dirty="0">
                <a:latin typeface="Arial" panose="020B0604020202020204" pitchFamily="34" charset="0"/>
              </a:rPr>
              <a:t>Technical Editor: Robert Stacey (Intel)</a:t>
            </a:r>
            <a:endParaRPr lang="en-CA" altLang="en-US" dirty="0"/>
          </a:p>
          <a:p>
            <a:pPr>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4" name="Date Placeholder 3"/>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91187745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1006</a:t>
            </a:r>
          </a:p>
        </p:txBody>
      </p:sp>
      <p:sp>
        <p:nvSpPr>
          <p:cNvPr id="3" name="Content Placeholder 2"/>
          <p:cNvSpPr>
            <a:spLocks noGrp="1"/>
          </p:cNvSpPr>
          <p:nvPr>
            <p:ph idx="1"/>
          </p:nvPr>
        </p:nvSpPr>
        <p:spPr/>
        <p:txBody>
          <a:bodyPr/>
          <a:lstStyle/>
          <a:p>
            <a:r>
              <a:rPr lang="en-US" dirty="0"/>
              <a:t>Move to approve resolutions to CIDs 24523  in doc 11-20/0297r3</a:t>
            </a:r>
          </a:p>
          <a:p>
            <a:endParaRPr lang="en-US" dirty="0"/>
          </a:p>
          <a:p>
            <a:r>
              <a:rPr lang="en-US" dirty="0"/>
              <a:t>Move: Jarkko </a:t>
            </a:r>
            <a:r>
              <a:rPr lang="en-US" dirty="0" err="1"/>
              <a:t>Kneckt</a:t>
            </a:r>
            <a:r>
              <a:rPr lang="en-US" dirty="0"/>
              <a:t>		Second: Alfred </a:t>
            </a:r>
            <a:r>
              <a:rPr lang="en-US" dirty="0" err="1"/>
              <a:t>Asterjadhi</a:t>
            </a:r>
            <a:endParaRPr lang="en-US" dirty="0"/>
          </a:p>
          <a:p>
            <a:r>
              <a:rPr lang="en-US" dirty="0"/>
              <a:t>Approved with unanimous consent</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5687555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659C5-297B-5B4D-BF58-9BFA9CDDF7DA}"/>
              </a:ext>
            </a:extLst>
          </p:cNvPr>
          <p:cNvSpPr>
            <a:spLocks noGrp="1"/>
          </p:cNvSpPr>
          <p:nvPr>
            <p:ph type="title"/>
          </p:nvPr>
        </p:nvSpPr>
        <p:spPr/>
        <p:txBody>
          <a:bodyPr/>
          <a:lstStyle/>
          <a:p>
            <a:r>
              <a:rPr lang="en-US" dirty="0"/>
              <a:t>CR Motion #1007</a:t>
            </a:r>
          </a:p>
        </p:txBody>
      </p:sp>
      <p:sp>
        <p:nvSpPr>
          <p:cNvPr id="3" name="Content Placeholder 2">
            <a:extLst>
              <a:ext uri="{FF2B5EF4-FFF2-40B4-BE49-F238E27FC236}">
                <a16:creationId xmlns:a16="http://schemas.microsoft.com/office/drawing/2014/main" id="{B00C7C9F-C4BB-3548-91F0-A20455DEBE1D}"/>
              </a:ext>
            </a:extLst>
          </p:cNvPr>
          <p:cNvSpPr>
            <a:spLocks noGrp="1"/>
          </p:cNvSpPr>
          <p:nvPr>
            <p:ph idx="1"/>
          </p:nvPr>
        </p:nvSpPr>
        <p:spPr/>
        <p:txBody>
          <a:bodyPr/>
          <a:lstStyle/>
          <a:p>
            <a:pPr>
              <a:buFont typeface="Arial" panose="020B0604020202020204" pitchFamily="34" charset="0"/>
              <a:buChar char="•"/>
            </a:pPr>
            <a:r>
              <a:rPr lang="en-US" dirty="0"/>
              <a:t>Move to accept resolution to CID 24054 in doc 11-20/0369r6</a:t>
            </a:r>
          </a:p>
          <a:p>
            <a:pPr>
              <a:buFont typeface="Arial" panose="020B0604020202020204" pitchFamily="34" charset="0"/>
              <a:buChar char="•"/>
            </a:pPr>
            <a:endParaRPr lang="en-US" dirty="0"/>
          </a:p>
          <a:p>
            <a:pPr marL="0" indent="0"/>
            <a:r>
              <a:rPr lang="en-US" dirty="0"/>
              <a:t>Move:		Po-Kai Huang		Second: Alfred </a:t>
            </a:r>
            <a:r>
              <a:rPr lang="en-US" dirty="0" err="1"/>
              <a:t>Asterjadhi</a:t>
            </a:r>
            <a:endParaRPr lang="en-US" dirty="0"/>
          </a:p>
          <a:p>
            <a:pPr marL="0" indent="0"/>
            <a:endParaRPr lang="en-US" dirty="0"/>
          </a:p>
          <a:p>
            <a:pPr marL="0" indent="0"/>
            <a:r>
              <a:rPr lang="en-US" dirty="0"/>
              <a:t>Approved with unanimous consent</a:t>
            </a:r>
          </a:p>
          <a:p>
            <a:pPr marL="0" indent="0"/>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4662494A-0AD7-584B-B6C2-E07DE907DEA0}"/>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5" name="Footer Placeholder 4">
            <a:extLst>
              <a:ext uri="{FF2B5EF4-FFF2-40B4-BE49-F238E27FC236}">
                <a16:creationId xmlns:a16="http://schemas.microsoft.com/office/drawing/2014/main" id="{2D4139D6-7137-3243-A5F1-B45DB327F0E9}"/>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E3F54144-D1D5-074A-BA9B-C000264EC559}"/>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854809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7179A-56C1-D741-AB6A-C1A61CF8E4A1}"/>
              </a:ext>
            </a:extLst>
          </p:cNvPr>
          <p:cNvSpPr>
            <a:spLocks noGrp="1"/>
          </p:cNvSpPr>
          <p:nvPr>
            <p:ph type="title"/>
          </p:nvPr>
        </p:nvSpPr>
        <p:spPr/>
        <p:txBody>
          <a:bodyPr/>
          <a:lstStyle/>
          <a:p>
            <a:r>
              <a:rPr lang="en-US" dirty="0"/>
              <a:t>CR Motion #1008</a:t>
            </a:r>
          </a:p>
        </p:txBody>
      </p:sp>
      <p:sp>
        <p:nvSpPr>
          <p:cNvPr id="3" name="Content Placeholder 2">
            <a:extLst>
              <a:ext uri="{FF2B5EF4-FFF2-40B4-BE49-F238E27FC236}">
                <a16:creationId xmlns:a16="http://schemas.microsoft.com/office/drawing/2014/main" id="{A54F9DF1-DD21-3043-84DE-77304953FB73}"/>
              </a:ext>
            </a:extLst>
          </p:cNvPr>
          <p:cNvSpPr>
            <a:spLocks noGrp="1"/>
          </p:cNvSpPr>
          <p:nvPr>
            <p:ph idx="1"/>
          </p:nvPr>
        </p:nvSpPr>
        <p:spPr/>
        <p:txBody>
          <a:bodyPr/>
          <a:lstStyle/>
          <a:p>
            <a:r>
              <a:rPr lang="en-US" dirty="0"/>
              <a:t>Move to accept resolutions to CIDs </a:t>
            </a:r>
            <a:r>
              <a:rPr lang="en-GB" dirty="0"/>
              <a:t>2</a:t>
            </a:r>
            <a:r>
              <a:rPr lang="en-US" dirty="0"/>
              <a:t>4048</a:t>
            </a:r>
            <a:r>
              <a:rPr lang="en-GB" dirty="0"/>
              <a:t>, 2</a:t>
            </a:r>
            <a:r>
              <a:rPr lang="en-US" dirty="0"/>
              <a:t>4138</a:t>
            </a:r>
            <a:r>
              <a:rPr lang="en-GB" dirty="0"/>
              <a:t>, 2</a:t>
            </a:r>
            <a:r>
              <a:rPr lang="en-US" dirty="0"/>
              <a:t>4178</a:t>
            </a:r>
            <a:r>
              <a:rPr lang="en-GB" dirty="0"/>
              <a:t>, 2</a:t>
            </a:r>
            <a:r>
              <a:rPr lang="en-US" dirty="0"/>
              <a:t>4180</a:t>
            </a:r>
            <a:r>
              <a:rPr lang="en-GB" dirty="0"/>
              <a:t>, 2</a:t>
            </a:r>
            <a:r>
              <a:rPr lang="en-US" dirty="0"/>
              <a:t>4187</a:t>
            </a:r>
            <a:r>
              <a:rPr lang="en-GB" dirty="0"/>
              <a:t>, 2</a:t>
            </a:r>
            <a:r>
              <a:rPr lang="en-US" dirty="0"/>
              <a:t>4294</a:t>
            </a:r>
            <a:r>
              <a:rPr lang="en-GB" dirty="0"/>
              <a:t>, 2</a:t>
            </a:r>
            <a:r>
              <a:rPr lang="en-US" dirty="0"/>
              <a:t>4397</a:t>
            </a:r>
            <a:r>
              <a:rPr lang="en-GB" dirty="0"/>
              <a:t>, 2</a:t>
            </a:r>
            <a:r>
              <a:rPr lang="en-US" dirty="0"/>
              <a:t>4455</a:t>
            </a:r>
            <a:r>
              <a:rPr lang="en-GB" dirty="0"/>
              <a:t>, 2</a:t>
            </a:r>
            <a:r>
              <a:rPr lang="en-US" dirty="0"/>
              <a:t>4456</a:t>
            </a:r>
            <a:r>
              <a:rPr lang="en-GB" dirty="0"/>
              <a:t>, 2</a:t>
            </a:r>
            <a:r>
              <a:rPr lang="en-US" dirty="0"/>
              <a:t>4498</a:t>
            </a:r>
            <a:r>
              <a:rPr lang="en-GB" dirty="0"/>
              <a:t>, 2</a:t>
            </a:r>
            <a:r>
              <a:rPr lang="en-US" dirty="0"/>
              <a:t>4499, 24549</a:t>
            </a:r>
            <a:r>
              <a:rPr lang="en-CA" dirty="0"/>
              <a:t> in doc 11-20/0352r2</a:t>
            </a:r>
          </a:p>
          <a:p>
            <a:endParaRPr lang="en-CA" dirty="0"/>
          </a:p>
          <a:p>
            <a:r>
              <a:rPr lang="en-CA" dirty="0"/>
              <a:t>Move: Bo Sun		Second: Ross Jian Yu</a:t>
            </a:r>
          </a:p>
          <a:p>
            <a:r>
              <a:rPr lang="en-CA" dirty="0"/>
              <a:t>Approved with unanimous consent.</a:t>
            </a:r>
            <a:endParaRPr lang="en-US" dirty="0"/>
          </a:p>
        </p:txBody>
      </p:sp>
      <p:sp>
        <p:nvSpPr>
          <p:cNvPr id="4" name="Slide Number Placeholder 3">
            <a:extLst>
              <a:ext uri="{FF2B5EF4-FFF2-40B4-BE49-F238E27FC236}">
                <a16:creationId xmlns:a16="http://schemas.microsoft.com/office/drawing/2014/main" id="{CB2F9102-500D-0B46-8B28-07A174F2280B}"/>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5" name="Footer Placeholder 4">
            <a:extLst>
              <a:ext uri="{FF2B5EF4-FFF2-40B4-BE49-F238E27FC236}">
                <a16:creationId xmlns:a16="http://schemas.microsoft.com/office/drawing/2014/main" id="{7E5EF61D-2533-AD4F-B495-AE96E7CB2AA4}"/>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F4DA1E40-7EDE-E147-90F3-9342BDC29129}"/>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942895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A1491-F01B-BE4F-8484-D6FA0A536268}"/>
              </a:ext>
            </a:extLst>
          </p:cNvPr>
          <p:cNvSpPr>
            <a:spLocks noGrp="1"/>
          </p:cNvSpPr>
          <p:nvPr>
            <p:ph type="title"/>
          </p:nvPr>
        </p:nvSpPr>
        <p:spPr/>
        <p:txBody>
          <a:bodyPr/>
          <a:lstStyle/>
          <a:p>
            <a:r>
              <a:rPr lang="en-US" dirty="0"/>
              <a:t>CR Motion #1009</a:t>
            </a:r>
          </a:p>
        </p:txBody>
      </p:sp>
      <p:sp>
        <p:nvSpPr>
          <p:cNvPr id="3" name="Content Placeholder 2">
            <a:extLst>
              <a:ext uri="{FF2B5EF4-FFF2-40B4-BE49-F238E27FC236}">
                <a16:creationId xmlns:a16="http://schemas.microsoft.com/office/drawing/2014/main" id="{11C3DA38-9E49-2744-A76A-595F92FFAC7D}"/>
              </a:ext>
            </a:extLst>
          </p:cNvPr>
          <p:cNvSpPr>
            <a:spLocks noGrp="1"/>
          </p:cNvSpPr>
          <p:nvPr>
            <p:ph idx="1"/>
          </p:nvPr>
        </p:nvSpPr>
        <p:spPr/>
        <p:txBody>
          <a:bodyPr/>
          <a:lstStyle/>
          <a:p>
            <a:r>
              <a:rPr lang="en-US" dirty="0"/>
              <a:t>Move to accept resolutions to CIDs 24164, 24026, 24382, 24383 in doc 11-20/0318r2</a:t>
            </a:r>
          </a:p>
          <a:p>
            <a:endParaRPr lang="en-US" dirty="0"/>
          </a:p>
          <a:p>
            <a:r>
              <a:rPr lang="en-US" dirty="0"/>
              <a:t>Move: Abhishek Patil		Second: Alfred </a:t>
            </a:r>
            <a:r>
              <a:rPr lang="en-US" dirty="0" err="1"/>
              <a:t>Asterjadhi</a:t>
            </a:r>
            <a:endParaRPr lang="en-US" dirty="0"/>
          </a:p>
          <a:p>
            <a:r>
              <a:rPr lang="en-US" dirty="0"/>
              <a:t>Approved with unanimous consent</a:t>
            </a:r>
            <a:endParaRPr lang="en-CA" dirty="0"/>
          </a:p>
        </p:txBody>
      </p:sp>
      <p:sp>
        <p:nvSpPr>
          <p:cNvPr id="4" name="Slide Number Placeholder 3">
            <a:extLst>
              <a:ext uri="{FF2B5EF4-FFF2-40B4-BE49-F238E27FC236}">
                <a16:creationId xmlns:a16="http://schemas.microsoft.com/office/drawing/2014/main" id="{0B58C944-707A-9E42-9921-00DAD593360D}"/>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5" name="Footer Placeholder 4">
            <a:extLst>
              <a:ext uri="{FF2B5EF4-FFF2-40B4-BE49-F238E27FC236}">
                <a16:creationId xmlns:a16="http://schemas.microsoft.com/office/drawing/2014/main" id="{99A326D0-6EAF-594E-82CB-8767E17146A1}"/>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8BA62802-2185-D14D-929D-BF26452C682B}"/>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703647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9075D-D287-554C-9592-D5407059D691}"/>
              </a:ext>
            </a:extLst>
          </p:cNvPr>
          <p:cNvSpPr>
            <a:spLocks noGrp="1"/>
          </p:cNvSpPr>
          <p:nvPr>
            <p:ph type="title"/>
          </p:nvPr>
        </p:nvSpPr>
        <p:spPr/>
        <p:txBody>
          <a:bodyPr/>
          <a:lstStyle/>
          <a:p>
            <a:r>
              <a:rPr lang="en-US" dirty="0"/>
              <a:t>CR Motion #1010</a:t>
            </a:r>
          </a:p>
        </p:txBody>
      </p:sp>
      <p:sp>
        <p:nvSpPr>
          <p:cNvPr id="3" name="Content Placeholder 2">
            <a:extLst>
              <a:ext uri="{FF2B5EF4-FFF2-40B4-BE49-F238E27FC236}">
                <a16:creationId xmlns:a16="http://schemas.microsoft.com/office/drawing/2014/main" id="{7E1BC49B-3CD2-3046-BDE3-277FFAA19F21}"/>
              </a:ext>
            </a:extLst>
          </p:cNvPr>
          <p:cNvSpPr>
            <a:spLocks noGrp="1"/>
          </p:cNvSpPr>
          <p:nvPr>
            <p:ph idx="1"/>
          </p:nvPr>
        </p:nvSpPr>
        <p:spPr>
          <a:xfrm>
            <a:off x="929217" y="1447800"/>
            <a:ext cx="27584399" cy="15468600"/>
          </a:xfrm>
        </p:spPr>
        <p:txBody>
          <a:bodyPr/>
          <a:lstStyle/>
          <a:p>
            <a:endParaRPr lang="en-US" dirty="0"/>
          </a:p>
          <a:p>
            <a:r>
              <a:rPr lang="en-US" dirty="0"/>
              <a:t>Move to accept resolutions to CIDs </a:t>
            </a:r>
            <a:r>
              <a:rPr lang="en-GB" dirty="0"/>
              <a:t>24272, 24273, 24274 in doc 11-20/0348r2</a:t>
            </a:r>
          </a:p>
          <a:p>
            <a:endParaRPr lang="en-GB" dirty="0"/>
          </a:p>
          <a:p>
            <a:r>
              <a:rPr lang="en-GB" dirty="0"/>
              <a:t>Move: Alfred </a:t>
            </a:r>
            <a:r>
              <a:rPr lang="en-GB" dirty="0" err="1"/>
              <a:t>Asterjadhi</a:t>
            </a:r>
            <a:r>
              <a:rPr lang="en-GB" dirty="0"/>
              <a:t> 	Second: Abhishek Patil</a:t>
            </a:r>
          </a:p>
          <a:p>
            <a:r>
              <a:rPr lang="en-GB" dirty="0"/>
              <a:t>Approved with unanimous consent</a:t>
            </a:r>
          </a:p>
          <a:p>
            <a:endParaRPr lang="en-CA" dirty="0"/>
          </a:p>
          <a:p>
            <a:r>
              <a:rPr lang="en-US" dirty="0"/>
              <a:t> </a:t>
            </a:r>
          </a:p>
        </p:txBody>
      </p:sp>
      <p:sp>
        <p:nvSpPr>
          <p:cNvPr id="4" name="Slide Number Placeholder 3">
            <a:extLst>
              <a:ext uri="{FF2B5EF4-FFF2-40B4-BE49-F238E27FC236}">
                <a16:creationId xmlns:a16="http://schemas.microsoft.com/office/drawing/2014/main" id="{5741E6D3-01C0-A34E-BA93-D5FD181007BE}"/>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5" name="Footer Placeholder 4">
            <a:extLst>
              <a:ext uri="{FF2B5EF4-FFF2-40B4-BE49-F238E27FC236}">
                <a16:creationId xmlns:a16="http://schemas.microsoft.com/office/drawing/2014/main" id="{3A4B55B9-6ED3-5E44-A97C-01964DB54512}"/>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36BA638D-A3F8-5044-8A23-2E9AB40782B2}"/>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2423520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3D66E-847B-C241-B0F8-03EB086D2998}"/>
              </a:ext>
            </a:extLst>
          </p:cNvPr>
          <p:cNvSpPr>
            <a:spLocks noGrp="1"/>
          </p:cNvSpPr>
          <p:nvPr>
            <p:ph type="title"/>
          </p:nvPr>
        </p:nvSpPr>
        <p:spPr/>
        <p:txBody>
          <a:bodyPr/>
          <a:lstStyle/>
          <a:p>
            <a:r>
              <a:rPr lang="en-US" dirty="0"/>
              <a:t>CR Motion 1011</a:t>
            </a:r>
          </a:p>
        </p:txBody>
      </p:sp>
      <p:sp>
        <p:nvSpPr>
          <p:cNvPr id="3" name="Content Placeholder 2">
            <a:extLst>
              <a:ext uri="{FF2B5EF4-FFF2-40B4-BE49-F238E27FC236}">
                <a16:creationId xmlns:a16="http://schemas.microsoft.com/office/drawing/2014/main" id="{6DD4544F-D8F2-0946-AE3F-7592F7E2AD0A}"/>
              </a:ext>
            </a:extLst>
          </p:cNvPr>
          <p:cNvSpPr>
            <a:spLocks noGrp="1"/>
          </p:cNvSpPr>
          <p:nvPr>
            <p:ph idx="1"/>
          </p:nvPr>
        </p:nvSpPr>
        <p:spPr/>
        <p:txBody>
          <a:bodyPr/>
          <a:lstStyle/>
          <a:p>
            <a:r>
              <a:rPr lang="en-US" dirty="0"/>
              <a:t>Move to accept resolutions to CIDs </a:t>
            </a:r>
            <a:r>
              <a:rPr lang="en-GB" dirty="0"/>
              <a:t>24021, 24135, 24423 in doc 11-20/0349r1</a:t>
            </a:r>
          </a:p>
          <a:p>
            <a:endParaRPr lang="en-GB" dirty="0"/>
          </a:p>
          <a:p>
            <a:r>
              <a:rPr lang="en-GB" dirty="0"/>
              <a:t>Move: Alfred </a:t>
            </a:r>
            <a:r>
              <a:rPr lang="en-GB" dirty="0" err="1"/>
              <a:t>Asterjadhi</a:t>
            </a:r>
            <a:r>
              <a:rPr lang="en-GB" dirty="0"/>
              <a:t>	Second: Abhishek Patil</a:t>
            </a:r>
          </a:p>
          <a:p>
            <a:r>
              <a:rPr lang="en-GB" dirty="0"/>
              <a:t>Approved with unanimous consent</a:t>
            </a:r>
            <a:endParaRPr lang="en-CA" dirty="0"/>
          </a:p>
          <a:p>
            <a:endParaRPr lang="en-US" dirty="0"/>
          </a:p>
        </p:txBody>
      </p:sp>
      <p:sp>
        <p:nvSpPr>
          <p:cNvPr id="4" name="Slide Number Placeholder 3">
            <a:extLst>
              <a:ext uri="{FF2B5EF4-FFF2-40B4-BE49-F238E27FC236}">
                <a16:creationId xmlns:a16="http://schemas.microsoft.com/office/drawing/2014/main" id="{3115054F-71A7-3148-B0C4-9BC0BBDF89AD}"/>
              </a:ext>
            </a:extLst>
          </p:cNvPr>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a:extLst>
              <a:ext uri="{FF2B5EF4-FFF2-40B4-BE49-F238E27FC236}">
                <a16:creationId xmlns:a16="http://schemas.microsoft.com/office/drawing/2014/main" id="{1B1882D3-8CD6-D949-B032-38A718053417}"/>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1B40E60A-0B96-4943-B996-8503C384CA45}"/>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2705448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19104-47D6-C740-98F9-4D6C781E02C1}"/>
              </a:ext>
            </a:extLst>
          </p:cNvPr>
          <p:cNvSpPr>
            <a:spLocks noGrp="1"/>
          </p:cNvSpPr>
          <p:nvPr>
            <p:ph type="title"/>
          </p:nvPr>
        </p:nvSpPr>
        <p:spPr/>
        <p:txBody>
          <a:bodyPr/>
          <a:lstStyle/>
          <a:p>
            <a:r>
              <a:rPr lang="en-US" dirty="0"/>
              <a:t>CR Motion #1012</a:t>
            </a:r>
          </a:p>
        </p:txBody>
      </p:sp>
      <p:sp>
        <p:nvSpPr>
          <p:cNvPr id="3" name="Content Placeholder 2">
            <a:extLst>
              <a:ext uri="{FF2B5EF4-FFF2-40B4-BE49-F238E27FC236}">
                <a16:creationId xmlns:a16="http://schemas.microsoft.com/office/drawing/2014/main" id="{9DD4B108-0E16-4C4E-8B76-D94DDC5D0F48}"/>
              </a:ext>
            </a:extLst>
          </p:cNvPr>
          <p:cNvSpPr>
            <a:spLocks noGrp="1"/>
          </p:cNvSpPr>
          <p:nvPr>
            <p:ph idx="1"/>
          </p:nvPr>
        </p:nvSpPr>
        <p:spPr/>
        <p:txBody>
          <a:bodyPr/>
          <a:lstStyle/>
          <a:p>
            <a:r>
              <a:rPr lang="en-US" dirty="0"/>
              <a:t>Move to accept resolutions to CIDs </a:t>
            </a:r>
            <a:r>
              <a:rPr lang="en-GB" dirty="0"/>
              <a:t>24299, 24361, 24421, 24422, 24464, 24493</a:t>
            </a:r>
            <a:r>
              <a:rPr lang="en-CA" dirty="0"/>
              <a:t> in doc 11-20/0445r1</a:t>
            </a:r>
          </a:p>
          <a:p>
            <a:endParaRPr lang="en-CA" dirty="0"/>
          </a:p>
          <a:p>
            <a:r>
              <a:rPr lang="en-CA" dirty="0"/>
              <a:t>Move: Alfred </a:t>
            </a:r>
            <a:r>
              <a:rPr lang="en-CA" dirty="0" err="1"/>
              <a:t>Asterjadhi</a:t>
            </a:r>
            <a:r>
              <a:rPr lang="en-CA" dirty="0"/>
              <a:t>		Second: Abhishek Patil</a:t>
            </a:r>
          </a:p>
          <a:p>
            <a:r>
              <a:rPr lang="en-CA" dirty="0"/>
              <a:t>Approved with unanimous consent</a:t>
            </a:r>
            <a:endParaRPr lang="en-US" dirty="0"/>
          </a:p>
        </p:txBody>
      </p:sp>
      <p:sp>
        <p:nvSpPr>
          <p:cNvPr id="4" name="Slide Number Placeholder 3">
            <a:extLst>
              <a:ext uri="{FF2B5EF4-FFF2-40B4-BE49-F238E27FC236}">
                <a16:creationId xmlns:a16="http://schemas.microsoft.com/office/drawing/2014/main" id="{485513AC-D134-5E4B-9346-10717523BBD4}"/>
              </a:ext>
            </a:extLst>
          </p:cNvPr>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5" name="Footer Placeholder 4">
            <a:extLst>
              <a:ext uri="{FF2B5EF4-FFF2-40B4-BE49-F238E27FC236}">
                <a16:creationId xmlns:a16="http://schemas.microsoft.com/office/drawing/2014/main" id="{05999560-A35A-D745-A9A5-4803CB2557A1}"/>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E6117677-C3D2-8C4A-92F9-5378817E3344}"/>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622117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April 9</a:t>
            </a:r>
            <a:r>
              <a:rPr lang="en-US" baseline="30000" dirty="0"/>
              <a:t>th</a:t>
            </a:r>
            <a:r>
              <a:rPr lang="en-US" dirty="0"/>
              <a:t>  Teleconference Agenda (I)</a:t>
            </a:r>
          </a:p>
        </p:txBody>
      </p:sp>
      <p:sp>
        <p:nvSpPr>
          <p:cNvPr id="3" name="Content Placeholder 2"/>
          <p:cNvSpPr>
            <a:spLocks noGrp="1"/>
          </p:cNvSpPr>
          <p:nvPr>
            <p:ph idx="1"/>
          </p:nvPr>
        </p:nvSpPr>
        <p:spPr>
          <a:xfrm>
            <a:off x="904876" y="1524000"/>
            <a:ext cx="10361084" cy="4113213"/>
          </a:xfrm>
        </p:spPr>
        <p:txBody>
          <a:bodyPr/>
          <a:lstStyle/>
          <a:p>
            <a:pPr lvl="0">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8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8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(imat.ieee.org).</a:t>
            </a:r>
            <a:endParaRPr lang="en-US" sz="18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related to submissions discussed during previous teleconferences, if ready:</a:t>
            </a:r>
            <a:endParaRPr lang="en-US" sz="18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u="sng"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https://mentor.ieee.org/802.11/dcn/20/11-20-0297-00-00ax-cr-for-7-cids.docx</a:t>
            </a:r>
            <a:r>
              <a:rPr lang="en-US" sz="1400"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 </a:t>
            </a:r>
            <a:r>
              <a:rPr lang="en-US" sz="1400" dirty="0" err="1">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Jarkko</a:t>
            </a:r>
            <a:r>
              <a:rPr lang="en-US" sz="1400"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a:t>
            </a:r>
            <a:r>
              <a:rPr lang="en-US" sz="1400" dirty="0" err="1">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Kneckt</a:t>
            </a:r>
            <a:r>
              <a:rPr lang="en-US" sz="1400"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(CID 24031)</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u="sng"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https://mentor.ieee.org/802.11/dcn/20/11-20-0349-00-00ax-mac-cr-misc-cids-in-clause-10.docx</a:t>
            </a:r>
            <a:r>
              <a:rPr lang="en-US" sz="1400"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 Alfred </a:t>
            </a:r>
            <a:r>
              <a:rPr lang="en-US" sz="1400" dirty="0" err="1">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Asterjadhi</a:t>
            </a:r>
            <a:r>
              <a:rPr lang="en-US" sz="1400"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(CIDs 24170 and 24275)</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https://mentor.ieee.org/802.11/dcn/20/11-20-0315-02-00ax-resolution-for-cids-related-to-multiple-bssid.docx</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Abhishek Patil</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5"/>
              </a:rPr>
              <a:t>https://mentor.ieee.org/802.11/dcn/20/11-20-0316-02-00ax-resolution-for-cids-related-to-bss-color.docx</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Abhishek Patil </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u="sng"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hlinkClick r:id="rId6"/>
              </a:rPr>
              <a:t>https://mentor.ieee.org/802.11/dcn/20/11-20-0445-01-00ax-mac-cr-misc-cids-in-clause-9.docx</a:t>
            </a:r>
            <a:r>
              <a:rPr lang="en-US" sz="1400"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 Alfred </a:t>
            </a:r>
            <a:r>
              <a:rPr lang="en-US" sz="1400" dirty="0" err="1">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Asterjadh</a:t>
            </a:r>
            <a:r>
              <a:rPr lang="en-US" sz="1400" dirty="0">
                <a:solidFill>
                  <a:srgbClr val="1F497D"/>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(CID 24492</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7"/>
              </a:rPr>
              <a:t>https://mentor.ieee.org/802.11/dcn/20/11-20-0317-02-00ax-resolution-for-misc-cids.docx</a:t>
            </a:r>
            <a:r>
              <a:rPr lang="en-US" sz="140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Abhishek Patil </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8"/>
              </a:rPr>
              <a:t>https://mentor.ieee.org/802.11/dcn/20/11-20-0458-00-000m-resolution-to-cid-4043.docx</a:t>
            </a:r>
            <a:r>
              <a:rPr lang="en-US" sz="1400" b="1" dirty="0">
                <a:latin typeface="Calibri" panose="020F0502020204030204" pitchFamily="34" charset="0"/>
                <a:ea typeface="宋体" panose="02010600030101010101" pitchFamily="2" charset="-122"/>
                <a:cs typeface="Times New Roman" panose="02020603050405020304" pitchFamily="18" charset="0"/>
              </a:rPr>
              <a:t> - </a:t>
            </a:r>
            <a:r>
              <a:rPr lang="en-US" sz="1400" b="1" dirty="0" err="1">
                <a:latin typeface="Calibri" panose="020F0502020204030204" pitchFamily="34" charset="0"/>
                <a:ea typeface="宋体" panose="02010600030101010101" pitchFamily="2" charset="-122"/>
                <a:cs typeface="Times New Roman" panose="02020603050405020304" pitchFamily="18" charset="0"/>
              </a:rPr>
              <a:t>Tomo</a:t>
            </a:r>
            <a:r>
              <a:rPr lang="en-US" sz="1400" b="1" dirty="0">
                <a:latin typeface="Calibri" panose="020F0502020204030204" pitchFamily="34" charset="0"/>
                <a:ea typeface="宋体" panose="02010600030101010101" pitchFamily="2" charset="-122"/>
                <a:cs typeface="Times New Roman" panose="02020603050405020304" pitchFamily="18" charset="0"/>
              </a:rPr>
              <a:t> Adachi</a:t>
            </a:r>
            <a:r>
              <a:rPr lang="en-US" sz="140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April 16</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9"/>
              </a:rPr>
              <a:t>https://mentor.ieee.org/802.11/dcn/20/11-20-0497-00-00ax-misc-cr-on-d6-0.doc</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Ross </a:t>
            </a:r>
            <a:r>
              <a:rPr lang="en-US" sz="14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JianYu</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10"/>
              </a:rPr>
              <a:t>https://mentor.ieee.org/802.11/dcn/20/11-20-0514-00-00ax-11ax-draft-6-0-phy-comment-resolutions.docx</a:t>
            </a:r>
            <a:r>
              <a:rPr lang="en-US" sz="140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 Yan Zhang</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40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11"/>
              </a:rPr>
              <a:t>https://mentor.ieee.org/802.11/dcn/20/11-20-0376-01-00ax-cr-txvector-inactive-subchannels-and-more.docx-</a:t>
            </a:r>
            <a:r>
              <a:rPr lang="en-US" sz="140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Matt Fischer</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600" u="sng" dirty="0">
                <a:solidFill>
                  <a:srgbClr val="1F497D"/>
                </a:solidFill>
                <a:latin typeface="Calibri" panose="020F0502020204030204" pitchFamily="34" charset="0"/>
                <a:ea typeface="宋体" panose="02010600030101010101" pitchFamily="2" charset="-122"/>
                <a:hlinkClick r:id="rId12"/>
              </a:rPr>
              <a:t>https://mentor.ieee.org/802.11/dcn/18/11-18-0218-08-00ax-fragment-flushing-blockackreq.docx</a:t>
            </a:r>
            <a:r>
              <a:rPr lang="en-US" sz="1600" dirty="0">
                <a:solidFill>
                  <a:srgbClr val="1F497D"/>
                </a:solidFill>
                <a:latin typeface="Calibri" panose="020F0502020204030204" pitchFamily="34" charset="0"/>
                <a:ea typeface="宋体" panose="02010600030101010101" pitchFamily="2" charset="-122"/>
              </a:rPr>
              <a:t> - Matt Fischer</a:t>
            </a:r>
          </a:p>
          <a:p>
            <a:pPr lvl="1">
              <a:spcBef>
                <a:spcPts val="0"/>
              </a:spcBef>
              <a:spcAft>
                <a:spcPts val="0"/>
              </a:spcAft>
              <a:buFont typeface="Arial" panose="020B0604020202020204" pitchFamily="34" charset="0"/>
              <a:buChar char="•"/>
              <a:tabLst>
                <a:tab pos="914400" algn="l"/>
              </a:tabLst>
            </a:pPr>
            <a:r>
              <a:rPr lang="en-US" sz="1400" b="1" u="sng" dirty="0">
                <a:hlinkClick r:id="rId13"/>
              </a:rPr>
              <a:t>https://mentor.ieee.org/802.11/dcn/20/11-20-0529-00-00ax-cr-24235-24236-psr-20-mhz-normalization.docx</a:t>
            </a:r>
            <a:r>
              <a:rPr lang="en-US" sz="1400" b="1" dirty="0"/>
              <a:t> - Matt Fischer</a:t>
            </a:r>
            <a:endParaRPr lang="en-US" sz="1400" dirty="0"/>
          </a:p>
          <a:p>
            <a:pPr>
              <a:buFont typeface="Arial" panose="020B0604020202020204" pitchFamily="34" charset="0"/>
              <a:buChar char="•"/>
            </a:pPr>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2480943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April 9</a:t>
            </a:r>
            <a:r>
              <a:rPr lang="en-US" baseline="30000" dirty="0"/>
              <a:t>th</a:t>
            </a:r>
            <a:r>
              <a:rPr lang="en-US" dirty="0"/>
              <a:t>  Teleconference Agenda (II)</a:t>
            </a:r>
          </a:p>
        </p:txBody>
      </p:sp>
      <p:sp>
        <p:nvSpPr>
          <p:cNvPr id="3" name="Content Placeholder 2"/>
          <p:cNvSpPr>
            <a:spLocks noGrp="1"/>
          </p:cNvSpPr>
          <p:nvPr>
            <p:ph idx="1"/>
          </p:nvPr>
        </p:nvSpPr>
        <p:spPr>
          <a:xfrm>
            <a:off x="914401" y="1600200"/>
            <a:ext cx="10361084" cy="4113213"/>
          </a:xfrm>
        </p:spPr>
        <p:txBody>
          <a:bodyPr/>
          <a:lstStyle/>
          <a:p>
            <a:pPr lvl="0">
              <a:spcBef>
                <a:spcPts val="0"/>
              </a:spcBef>
              <a:spcAft>
                <a:spcPts val="0"/>
              </a:spcAft>
              <a:buFont typeface="Arial" panose="020B0604020202020204" pitchFamily="34" charset="0"/>
              <a:buChar char="•"/>
              <a:tabLst>
                <a:tab pos="457200" algn="l"/>
              </a:tabLst>
            </a:pPr>
            <a:r>
              <a:rPr lang="en-US" sz="16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https://mentor.ieee.org/802.11/dcn/20/11-20-0450-00-00ax-mac-cr-miscellaneous-cids-in-subclause-26dot17.docx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Alfred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Asterjadhi</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https://mentor.ieee.org/802.11/dcn/20/11-20-0540-00-00ax-d6-0-phy-cr.docx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Youhan Kim</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https://mentor.ieee.org/802.11/dcn/20/11-20-0549-00-00ax-d6-0-comment-resolution-9-7-3.docx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Liwen Chu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5"/>
              </a:rPr>
              <a:t>https://mentor.ieee.org/802.11/dcn/20/11-20-0594-00-00ax-11ax-d6-0-comment-resolution-of-misc-cids.docx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Liwen Chu </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6"/>
              </a:rPr>
              <a:t>https://mentor.ieee.org/802.11/dcn/20/11-20-0491-00-00ax-cr-for-mu-edca-parameters.docx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7"/>
              </a:rPr>
              <a:t>https://mentor.ieee.org/802.11/dcn/20/11-20-0492-00-00ax-cr-for-ops.docx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8"/>
              </a:rPr>
              <a:t>https://mentor.ieee.org/802.11/dcn/20/11-20-0493-00-00ax-cr-for-sr.docx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rPr>
              <a:t>11-20/0494; </a:t>
            </a:r>
            <a:r>
              <a:rPr lang="en-US" sz="1600" b="0" dirty="0"/>
              <a:t>CR for out of band discovery – Laurent </a:t>
            </a:r>
            <a:r>
              <a:rPr lang="en-US" sz="1600" b="0" dirty="0" err="1"/>
              <a:t>Cariou</a:t>
            </a:r>
            <a:r>
              <a:rPr lang="en-US" sz="1600" b="0" dirty="0"/>
              <a:t> – to be uploaded</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buFont typeface="Arial" panose="020B0604020202020204" pitchFamily="34" charset="0"/>
              <a:buChar char="•"/>
            </a:pPr>
            <a:r>
              <a:rPr lang="en-US" sz="1600" dirty="0" err="1"/>
              <a:t>AoB</a:t>
            </a:r>
            <a:endParaRPr lang="en-US" sz="1600" dirty="0"/>
          </a:p>
          <a:p>
            <a:pPr lvl="0">
              <a:buFont typeface="Arial" panose="020B0604020202020204" pitchFamily="34" charset="0"/>
              <a:buChar char="•"/>
            </a:pPr>
            <a:r>
              <a:rPr lang="en-US" sz="1600" dirty="0"/>
              <a:t>Adjourn</a:t>
            </a:r>
          </a:p>
          <a:p>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9694478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#1013</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Move to accept resolutions to CIDs </a:t>
            </a:r>
            <a:r>
              <a:rPr lang="en-GB" dirty="0"/>
              <a:t> 24175, 24193, 24194, 24195, 24196, 24357 in doc 11-20/0497r2</a:t>
            </a:r>
          </a:p>
          <a:p>
            <a:endParaRPr lang="en-GB" dirty="0"/>
          </a:p>
          <a:p>
            <a:r>
              <a:rPr lang="en-GB" dirty="0"/>
              <a:t>Move: Ross Jian Yu			Second:  </a:t>
            </a:r>
            <a:r>
              <a:rPr lang="en-GB" dirty="0" err="1"/>
              <a:t>Xiaogang</a:t>
            </a:r>
            <a:r>
              <a:rPr lang="en-GB" dirty="0"/>
              <a:t> Chen</a:t>
            </a:r>
          </a:p>
          <a:p>
            <a:r>
              <a:rPr lang="en-GB" dirty="0"/>
              <a:t>Approved with unanimous consent</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213103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Meeting Protocol</a:t>
            </a:r>
          </a:p>
        </p:txBody>
      </p:sp>
      <p:sp>
        <p:nvSpPr>
          <p:cNvPr id="3" name="Content Placeholder 2"/>
          <p:cNvSpPr>
            <a:spLocks noGrp="1"/>
          </p:cNvSpPr>
          <p:nvPr>
            <p:ph idx="1"/>
          </p:nvPr>
        </p:nvSpPr>
        <p:spPr>
          <a:xfrm>
            <a:off x="1143001" y="2286000"/>
            <a:ext cx="9906000" cy="838200"/>
          </a:xfrm>
        </p:spPr>
        <p:txBody>
          <a:bodyPr/>
          <a:lstStyle/>
          <a:p>
            <a:r>
              <a:rPr lang="en-US" altLang="en-US" sz="2800" dirty="0"/>
              <a:t>Please announce your affiliation when you first address the group during a meeting slot</a:t>
            </a:r>
          </a:p>
          <a:p>
            <a:endParaRPr lang="en-US" sz="2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595470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#1014</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Move to accept resolutions to CID</a:t>
            </a:r>
            <a:r>
              <a:rPr lang="en-GB" dirty="0"/>
              <a:t> 24358 in doc 11-20/0497r2</a:t>
            </a:r>
          </a:p>
          <a:p>
            <a:endParaRPr lang="en-GB" dirty="0"/>
          </a:p>
          <a:p>
            <a:r>
              <a:rPr lang="en-GB" dirty="0"/>
              <a:t>Move: Ross Jian Yu			Second:  </a:t>
            </a:r>
            <a:r>
              <a:rPr lang="en-GB" dirty="0" err="1"/>
              <a:t>Youhan</a:t>
            </a:r>
            <a:r>
              <a:rPr lang="en-GB" dirty="0"/>
              <a:t> Kim</a:t>
            </a:r>
          </a:p>
          <a:p>
            <a:endParaRPr lang="en-GB" dirty="0"/>
          </a:p>
          <a:p>
            <a:r>
              <a:rPr lang="en-GB" dirty="0"/>
              <a:t>Y/N/A: 18/1/6 </a:t>
            </a:r>
          </a:p>
          <a:p>
            <a:r>
              <a:rPr lang="en-GB" dirty="0"/>
              <a:t>Motion passes</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7423564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#1015</a:t>
            </a:r>
          </a:p>
        </p:txBody>
      </p:sp>
      <p:sp>
        <p:nvSpPr>
          <p:cNvPr id="3" name="Content Placeholder 2"/>
          <p:cNvSpPr>
            <a:spLocks noGrp="1"/>
          </p:cNvSpPr>
          <p:nvPr>
            <p:ph idx="1"/>
          </p:nvPr>
        </p:nvSpPr>
        <p:spPr/>
        <p:txBody>
          <a:bodyPr/>
          <a:lstStyle/>
          <a:p>
            <a:r>
              <a:rPr lang="en-US" dirty="0"/>
              <a:t>Move to accept resolutions to CIDs 24182, 24323, 24183, 24184, 24314,	24315,	24316,	24317, 24197, 24322, 24330, </a:t>
            </a:r>
            <a:r>
              <a:rPr lang="en-GB" dirty="0"/>
              <a:t>24198, 24199, </a:t>
            </a:r>
            <a:r>
              <a:rPr lang="en-US" dirty="0"/>
              <a:t>24200, 24201, 24202, 24203, 24204 in doc 11-20/0514r2</a:t>
            </a:r>
          </a:p>
          <a:p>
            <a:endParaRPr lang="en-US" dirty="0"/>
          </a:p>
          <a:p>
            <a:r>
              <a:rPr lang="en-US" dirty="0"/>
              <a:t>Move: Yan Zhang			Second: </a:t>
            </a:r>
            <a:r>
              <a:rPr lang="en-US" dirty="0" err="1"/>
              <a:t>Liwen</a:t>
            </a:r>
            <a:r>
              <a:rPr lang="en-US" dirty="0"/>
              <a:t> Chu</a:t>
            </a:r>
          </a:p>
          <a:p>
            <a:r>
              <a:rPr lang="en-US" dirty="0"/>
              <a:t>Y/N/A: 15/1/9</a:t>
            </a:r>
          </a:p>
          <a:p>
            <a:r>
              <a:rPr lang="en-US" dirty="0"/>
              <a:t>Motion passes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31</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5444796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April 16 Teleconference Agenda (I)</a:t>
            </a:r>
          </a:p>
        </p:txBody>
      </p:sp>
      <p:sp>
        <p:nvSpPr>
          <p:cNvPr id="3" name="Content Placeholder 2"/>
          <p:cNvSpPr>
            <a:spLocks noGrp="1"/>
          </p:cNvSpPr>
          <p:nvPr>
            <p:ph idx="1"/>
          </p:nvPr>
        </p:nvSpPr>
        <p:spPr>
          <a:xfrm>
            <a:off x="904876" y="1524000"/>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35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35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35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35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35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(imat.ieee.org).</a:t>
            </a:r>
            <a:endParaRPr lang="en-US" sz="135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35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related to submissions discussed during previous teleconferences, if ready:</a:t>
            </a:r>
            <a:endParaRPr lang="en-US" sz="135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35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https://mentor.ieee.org/802.11/dcn/20/11-20-0297-00ax-cr-for-7-cids.docx – Jarkko Kneckt (CID 24031 remaining)</a:t>
            </a:r>
          </a:p>
          <a:p>
            <a:pPr lvl="1">
              <a:spcBef>
                <a:spcPts val="0"/>
              </a:spcBef>
              <a:spcAft>
                <a:spcPts val="0"/>
              </a:spcAft>
              <a:buFont typeface="Arial" panose="020B0604020202020204" pitchFamily="34" charset="0"/>
              <a:buChar char="•"/>
              <a:tabLst>
                <a:tab pos="914400" algn="l"/>
              </a:tabLst>
            </a:pPr>
            <a:r>
              <a:rPr lang="en-US" sz="135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https://mentor.ieee.org/802.11/dcn/20/11-20-0349-00ax-mac-cr-misc-cids-in-clause-10.docx – Alfred Asterjadhi (CIDs 24170 and 24275 are remaining)</a:t>
            </a:r>
          </a:p>
          <a:p>
            <a:pPr lvl="1">
              <a:spcBef>
                <a:spcPts val="0"/>
              </a:spcBef>
              <a:spcAft>
                <a:spcPts val="0"/>
              </a:spcAft>
              <a:buFont typeface="Arial" panose="020B0604020202020204" pitchFamily="34" charset="0"/>
              <a:buChar char="•"/>
              <a:tabLst>
                <a:tab pos="914400" algn="l"/>
              </a:tabLst>
            </a:pPr>
            <a:r>
              <a:rPr lang="en-US" sz="135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https://mentor.ieee.org/802.11/dcn/20/11-20-0315-00ax-resolution-for-cids-related-to-multiple-bssid.docx</a:t>
            </a:r>
            <a:r>
              <a:rPr lang="en-US" sz="135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Abhishek Patil</a:t>
            </a:r>
            <a:endParaRPr lang="en-US" sz="1350" b="1"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35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https://mentor.ieee.org/802.11/dcn/20/11-20-0316-00ax-resolution-for-cids-related-to-bss-color.docx</a:t>
            </a:r>
            <a:r>
              <a:rPr lang="en-US" sz="135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Abhishek Patil </a:t>
            </a:r>
          </a:p>
          <a:p>
            <a:pPr lvl="1">
              <a:spcBef>
                <a:spcPts val="0"/>
              </a:spcBef>
              <a:spcAft>
                <a:spcPts val="0"/>
              </a:spcAft>
              <a:buFont typeface="Arial" panose="020B0604020202020204" pitchFamily="34" charset="0"/>
              <a:buChar char="•"/>
              <a:tabLst>
                <a:tab pos="914400" algn="l"/>
              </a:tabLst>
            </a:pPr>
            <a:r>
              <a:rPr lang="en-US" sz="1350" b="1" dirty="0">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https://mentor.ieee.org/802.11/dcn/20/11-20-0445-00ax-mac-cr-misc-cids-in-clause-9.docx</a:t>
            </a:r>
            <a:r>
              <a:rPr lang="en-US" sz="1350" b="1" dirty="0">
                <a:latin typeface="Calibri" panose="020F0502020204030204" pitchFamily="34" charset="0"/>
                <a:ea typeface="宋体" panose="02010600030101010101" pitchFamily="2" charset="-122"/>
                <a:cs typeface="Times New Roman" panose="02020603050405020304" pitchFamily="18" charset="0"/>
              </a:rPr>
              <a:t> - Alfred </a:t>
            </a:r>
            <a:r>
              <a:rPr lang="en-US" sz="1350" b="1" dirty="0" err="1">
                <a:latin typeface="Calibri" panose="020F0502020204030204" pitchFamily="34" charset="0"/>
                <a:ea typeface="宋体" panose="02010600030101010101" pitchFamily="2" charset="-122"/>
                <a:cs typeface="Times New Roman" panose="02020603050405020304" pitchFamily="18" charset="0"/>
              </a:rPr>
              <a:t>Asterjadhi</a:t>
            </a:r>
            <a:r>
              <a:rPr lang="en-US" sz="1350" b="1" dirty="0">
                <a:latin typeface="Calibri" panose="020F0502020204030204" pitchFamily="34" charset="0"/>
                <a:ea typeface="宋体" panose="02010600030101010101" pitchFamily="2" charset="-122"/>
                <a:cs typeface="Times New Roman" panose="02020603050405020304" pitchFamily="18" charset="0"/>
              </a:rPr>
              <a:t> (CID 24492)</a:t>
            </a:r>
          </a:p>
          <a:p>
            <a:pPr lvl="1">
              <a:spcBef>
                <a:spcPts val="0"/>
              </a:spcBef>
              <a:spcAft>
                <a:spcPts val="0"/>
              </a:spcAft>
              <a:buFont typeface="Arial" panose="020B0604020202020204" pitchFamily="34" charset="0"/>
              <a:buChar char="•"/>
              <a:tabLst>
                <a:tab pos="914400" algn="l"/>
              </a:tabLst>
            </a:pPr>
            <a:r>
              <a:rPr lang="en-US" sz="135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5"/>
              </a:rPr>
              <a:t>https://mentor.ieee.org/802.11/dcn/20/11-20-0317-00ax-resolution-for-misc-cids.docx</a:t>
            </a:r>
            <a:r>
              <a:rPr lang="en-US" sz="135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Abhishek Patil </a:t>
            </a:r>
            <a:endParaRPr lang="en-US" sz="1350" b="1"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350" b="1" dirty="0">
                <a:latin typeface="Calibri" panose="020F0502020204030204" pitchFamily="34" charset="0"/>
                <a:ea typeface="宋体" panose="02010600030101010101" pitchFamily="2" charset="-122"/>
                <a:cs typeface="Times New Roman" panose="02020603050405020304" pitchFamily="18" charset="0"/>
                <a:hlinkClick r:id="rId6"/>
              </a:rPr>
              <a:t>https://mentor.ieee.org/802.11/dcn/20/11-20-0447-00ax-resolution-to-cid-24081.docx</a:t>
            </a:r>
            <a:r>
              <a:rPr lang="en-US" sz="1350" b="1" dirty="0">
                <a:latin typeface="Calibri" panose="020F0502020204030204" pitchFamily="34" charset="0"/>
                <a:ea typeface="宋体" panose="02010600030101010101" pitchFamily="2" charset="-122"/>
                <a:cs typeface="Times New Roman" panose="02020603050405020304" pitchFamily="18" charset="0"/>
              </a:rPr>
              <a:t> - </a:t>
            </a:r>
            <a:r>
              <a:rPr lang="en-US" sz="1350" b="1" dirty="0" err="1">
                <a:latin typeface="Calibri" panose="020F0502020204030204" pitchFamily="34" charset="0"/>
                <a:ea typeface="宋体" panose="02010600030101010101" pitchFamily="2" charset="-122"/>
                <a:cs typeface="Times New Roman" panose="02020603050405020304" pitchFamily="18" charset="0"/>
              </a:rPr>
              <a:t>Tomo</a:t>
            </a:r>
            <a:r>
              <a:rPr lang="en-US" sz="1350" b="1" dirty="0">
                <a:latin typeface="Calibri" panose="020F0502020204030204" pitchFamily="34" charset="0"/>
                <a:ea typeface="宋体" panose="02010600030101010101" pitchFamily="2" charset="-122"/>
                <a:cs typeface="Times New Roman" panose="02020603050405020304" pitchFamily="18" charset="0"/>
              </a:rPr>
              <a:t> Adachi</a:t>
            </a:r>
          </a:p>
          <a:p>
            <a:pPr lvl="1">
              <a:spcBef>
                <a:spcPts val="0"/>
              </a:spcBef>
              <a:spcAft>
                <a:spcPts val="0"/>
              </a:spcAft>
              <a:buFont typeface="Arial" panose="020B0604020202020204" pitchFamily="34" charset="0"/>
              <a:buChar char="•"/>
              <a:tabLst>
                <a:tab pos="914400" algn="l"/>
              </a:tabLst>
            </a:pPr>
            <a:r>
              <a:rPr lang="en-US" sz="135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7"/>
              </a:rPr>
              <a:t>https://mentor.ieee.org/802.11/dcn/20/11-20-0497-00ax-misc-cr-on-d6-0.doc</a:t>
            </a:r>
            <a:r>
              <a:rPr lang="en-US" sz="135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 Ross </a:t>
            </a:r>
            <a:r>
              <a:rPr lang="en-US" sz="1350" b="1"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JianYu</a:t>
            </a:r>
            <a:endParaRPr lang="en-US" sz="1350" b="1"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35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8"/>
              </a:rPr>
              <a:t>https://mentor.ieee.org/802.11/dcn/20/11-20-0376-00ax-cr-txvector-inactive-subchannels-and-more.docx-</a:t>
            </a:r>
            <a:r>
              <a:rPr lang="en-US" sz="135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Matt Fischer</a:t>
            </a:r>
            <a:endParaRPr lang="en-US" sz="1350" b="1"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350" b="1" u="sng" dirty="0">
                <a:solidFill>
                  <a:srgbClr val="1F497D"/>
                </a:solidFill>
                <a:latin typeface="Calibri" panose="020F0502020204030204" pitchFamily="34" charset="0"/>
                <a:ea typeface="宋体" panose="02010600030101010101" pitchFamily="2" charset="-122"/>
                <a:hlinkClick r:id="rId9"/>
              </a:rPr>
              <a:t>https://mentor.ieee.org/802.11/dcn/18/11-18-0218-00ax-fragment-flushing-blockackreq.docx</a:t>
            </a:r>
            <a:r>
              <a:rPr lang="en-US" sz="1350" b="1" dirty="0">
                <a:solidFill>
                  <a:srgbClr val="1F497D"/>
                </a:solidFill>
                <a:latin typeface="Calibri" panose="020F0502020204030204" pitchFamily="34" charset="0"/>
                <a:ea typeface="宋体" panose="02010600030101010101" pitchFamily="2" charset="-122"/>
              </a:rPr>
              <a:t> - Matt Fischer</a:t>
            </a:r>
          </a:p>
          <a:p>
            <a:pPr lvl="1">
              <a:spcBef>
                <a:spcPts val="0"/>
              </a:spcBef>
              <a:spcAft>
                <a:spcPts val="0"/>
              </a:spcAft>
              <a:buFont typeface="Arial" panose="020B0604020202020204" pitchFamily="34" charset="0"/>
              <a:buChar char="•"/>
              <a:tabLst>
                <a:tab pos="914400" algn="l"/>
              </a:tabLst>
            </a:pPr>
            <a:r>
              <a:rPr lang="en-US" sz="1350" b="1" u="sng" dirty="0">
                <a:hlinkClick r:id="rId10"/>
              </a:rPr>
              <a:t>https://mentor.ieee.org/802.11/dcn/20/11-20-0529-00ax-cr-24235-24236-psr-20-mhz-normalization.docx</a:t>
            </a:r>
            <a:r>
              <a:rPr lang="en-US" sz="1350" b="1" dirty="0"/>
              <a:t> - Matt Fischer</a:t>
            </a:r>
          </a:p>
          <a:p>
            <a:pPr lvl="1">
              <a:spcBef>
                <a:spcPts val="0"/>
              </a:spcBef>
              <a:spcAft>
                <a:spcPts val="0"/>
              </a:spcAft>
              <a:buFont typeface="Arial" panose="020B0604020202020204" pitchFamily="34" charset="0"/>
              <a:buChar char="•"/>
              <a:tabLst>
                <a:tab pos="457200" algn="l"/>
              </a:tabLst>
            </a:pPr>
            <a:r>
              <a:rPr lang="en-US" sz="135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11"/>
              </a:rPr>
              <a:t>https://mentor.ieee.org/802.11/dcn/20/11-20-0450-00ax-mac-cr-miscellaneous-cids-in-subclause-26dot17.docx</a:t>
            </a:r>
            <a:r>
              <a:rPr lang="en-US" sz="135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Alfred </a:t>
            </a:r>
            <a:r>
              <a:rPr lang="en-US" sz="1350" b="1"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Asterjadhi</a:t>
            </a:r>
            <a:endParaRPr lang="en-US" sz="1350" b="1"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457200" algn="l"/>
              </a:tabLst>
            </a:pPr>
            <a:r>
              <a:rPr lang="en-US" sz="1350" b="1"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12"/>
              </a:rPr>
              <a:t>https://mentor.ieee.org/802.11/dcn/20/11-20-0540-00ax-d6-0-phy-cr.docx</a:t>
            </a:r>
            <a:r>
              <a:rPr lang="en-US" sz="1350" b="1" dirty="0">
                <a:solidFill>
                  <a:srgbClr val="1F497D"/>
                </a:solidFill>
                <a:latin typeface="Calibri" panose="020F0502020204030204" pitchFamily="34" charset="0"/>
                <a:ea typeface="宋体" panose="02010600030101010101" pitchFamily="2" charset="-122"/>
                <a:cs typeface="Times New Roman" panose="02020603050405020304" pitchFamily="18" charset="0"/>
              </a:rPr>
              <a:t> - Youhan Kim</a:t>
            </a:r>
            <a:endParaRPr lang="en-US" sz="1350" b="1"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350" dirty="0"/>
          </a:p>
          <a:p>
            <a:pPr>
              <a:buFont typeface="Arial" panose="020B0604020202020204" pitchFamily="34" charset="0"/>
              <a:buChar char="•"/>
            </a:pPr>
            <a:endParaRPr lang="en-US" sz="135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32</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2147969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April 16  Teleconference Agenda (II)</a:t>
            </a:r>
          </a:p>
        </p:txBody>
      </p:sp>
      <p:sp>
        <p:nvSpPr>
          <p:cNvPr id="3" name="Content Placeholder 2"/>
          <p:cNvSpPr>
            <a:spLocks noGrp="1"/>
          </p:cNvSpPr>
          <p:nvPr>
            <p:ph idx="1"/>
          </p:nvPr>
        </p:nvSpPr>
        <p:spPr>
          <a:xfrm>
            <a:off x="914401" y="1600200"/>
            <a:ext cx="10361084" cy="4113213"/>
          </a:xfrm>
        </p:spPr>
        <p:txBody>
          <a:bodyPr/>
          <a:lstStyle/>
          <a:p>
            <a:pPr lvl="0">
              <a:spcBef>
                <a:spcPts val="0"/>
              </a:spcBef>
              <a:spcAft>
                <a:spcPts val="0"/>
              </a:spcAft>
              <a:buFont typeface="Arial" panose="020B0604020202020204" pitchFamily="34" charset="0"/>
              <a:buChar char="•"/>
              <a:tabLst>
                <a:tab pos="457200" algn="l"/>
              </a:tabLst>
            </a:pPr>
            <a:r>
              <a:rPr lang="en-US" sz="16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https://mentor.ieee.org/802.11/dcn/20/11-20-0549-00-00ax-d6-0-comment-resolution-9-7-3.docx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Liwen Chu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https://mentor.ieee.org/802.11/dcn/20/11-20-0594-00-00ax-11ax-d6-0-comment-resolution-of-misc-cids.docx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Liwen Chu </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https://mentor.ieee.org/802.11/dcn/20/11-20-0491-00-00ax-cr-for-mu-edca-parameters.docx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5"/>
              </a:rPr>
              <a:t>https://mentor.ieee.org/802.11/dcn/20/11-20-0492-00-00ax-cr-for-ops.docx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6"/>
              </a:rPr>
              <a:t>https://mentor.ieee.org/802.11/dcn/20/11-20-0493-00-00ax-cr-for-sr.docx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rPr>
              <a:t>11-20/0494; </a:t>
            </a:r>
            <a:r>
              <a:rPr lang="en-US" sz="1600" b="0" dirty="0"/>
              <a:t>CR for out of band discovery – Laurent Cariou – to be uploaded</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7"/>
              </a:rPr>
              <a:t>https://mentor.ieee.org/802.11/dcn/20/11-20-0597-00-00ax-cr-preamble-puncturing-mask.docx</a:t>
            </a:r>
            <a:r>
              <a:rPr lang="en-US" sz="1600" dirty="0">
                <a:latin typeface="Calibri" panose="020F0502020204030204" pitchFamily="34" charset="0"/>
                <a:ea typeface="宋体" panose="02010600030101010101" pitchFamily="2" charset="-122"/>
                <a:cs typeface="Times New Roman" panose="02020603050405020304" pitchFamily="18" charset="0"/>
              </a:rPr>
              <a:t> - </a:t>
            </a:r>
            <a:r>
              <a:rPr lang="en-US" sz="1600" dirty="0" err="1">
                <a:latin typeface="Calibri" panose="020F0502020204030204" pitchFamily="34" charset="0"/>
                <a:ea typeface="宋体" panose="02010600030101010101" pitchFamily="2" charset="-122"/>
                <a:cs typeface="Times New Roman" panose="02020603050405020304" pitchFamily="18" charset="0"/>
              </a:rPr>
              <a:t>Xiaogang</a:t>
            </a:r>
            <a:r>
              <a:rPr lang="en-US" sz="1600" dirty="0">
                <a:latin typeface="Calibri" panose="020F0502020204030204" pitchFamily="34" charset="0"/>
                <a:ea typeface="宋体" panose="02010600030101010101" pitchFamily="2" charset="-122"/>
                <a:cs typeface="Times New Roman" panose="02020603050405020304" pitchFamily="18" charset="0"/>
              </a:rPr>
              <a:t> Chen</a:t>
            </a:r>
          </a:p>
          <a:p>
            <a:pPr lvl="0">
              <a:buFont typeface="Arial" panose="020B0604020202020204" pitchFamily="34" charset="0"/>
              <a:buChar char="•"/>
            </a:pPr>
            <a:r>
              <a:rPr lang="en-US" sz="1600" dirty="0" err="1"/>
              <a:t>AoB</a:t>
            </a:r>
            <a:endParaRPr lang="en-US" sz="1600" dirty="0"/>
          </a:p>
          <a:p>
            <a:pPr lvl="0">
              <a:buFont typeface="Arial" panose="020B0604020202020204" pitchFamily="34" charset="0"/>
              <a:buChar char="•"/>
            </a:pPr>
            <a:r>
              <a:rPr lang="en-US" sz="1600" dirty="0"/>
              <a:t>Adjourn</a:t>
            </a:r>
          </a:p>
          <a:p>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33</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209427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89D58-3D38-A649-AF88-775C02975301}"/>
              </a:ext>
            </a:extLst>
          </p:cNvPr>
          <p:cNvSpPr>
            <a:spLocks noGrp="1"/>
          </p:cNvSpPr>
          <p:nvPr>
            <p:ph type="title"/>
          </p:nvPr>
        </p:nvSpPr>
        <p:spPr/>
        <p:txBody>
          <a:bodyPr/>
          <a:lstStyle/>
          <a:p>
            <a:r>
              <a:rPr lang="en-US" dirty="0"/>
              <a:t>Motion to Approve the agenda</a:t>
            </a:r>
          </a:p>
        </p:txBody>
      </p:sp>
      <p:sp>
        <p:nvSpPr>
          <p:cNvPr id="3" name="Content Placeholder 2">
            <a:extLst>
              <a:ext uri="{FF2B5EF4-FFF2-40B4-BE49-F238E27FC236}">
                <a16:creationId xmlns:a16="http://schemas.microsoft.com/office/drawing/2014/main" id="{7267771C-9A6F-C148-BEB6-3C001AFD6A8D}"/>
              </a:ext>
            </a:extLst>
          </p:cNvPr>
          <p:cNvSpPr>
            <a:spLocks noGrp="1"/>
          </p:cNvSpPr>
          <p:nvPr>
            <p:ph idx="1"/>
          </p:nvPr>
        </p:nvSpPr>
        <p:spPr/>
        <p:txBody>
          <a:bodyPr/>
          <a:lstStyle/>
          <a:p>
            <a:pPr>
              <a:buFont typeface="Arial" panose="020B0604020202020204" pitchFamily="34" charset="0"/>
              <a:buChar char="•"/>
            </a:pPr>
            <a:r>
              <a:rPr lang="en-US" dirty="0"/>
              <a:t>Move to accept the teleconference agenda in slides 32 and 33 of 11-20/0538r7</a:t>
            </a:r>
          </a:p>
          <a:p>
            <a:endParaRPr lang="en-US" dirty="0"/>
          </a:p>
          <a:p>
            <a:r>
              <a:rPr lang="en-US" dirty="0"/>
              <a:t>Move: Alfred </a:t>
            </a:r>
            <a:r>
              <a:rPr lang="en-US" dirty="0" err="1"/>
              <a:t>Asterjadhi</a:t>
            </a:r>
            <a:r>
              <a:rPr lang="en-US" dirty="0"/>
              <a:t>		Second: Jarkko </a:t>
            </a:r>
          </a:p>
          <a:p>
            <a:r>
              <a:rPr lang="en-US" dirty="0"/>
              <a:t>Y:N:A: 24/3/1</a:t>
            </a:r>
          </a:p>
          <a:p>
            <a:r>
              <a:rPr lang="en-US" dirty="0"/>
              <a:t>Motion passes</a:t>
            </a:r>
          </a:p>
        </p:txBody>
      </p:sp>
      <p:sp>
        <p:nvSpPr>
          <p:cNvPr id="4" name="Slide Number Placeholder 3">
            <a:extLst>
              <a:ext uri="{FF2B5EF4-FFF2-40B4-BE49-F238E27FC236}">
                <a16:creationId xmlns:a16="http://schemas.microsoft.com/office/drawing/2014/main" id="{413A8834-1CCF-034B-99F4-6F7131F5B4EF}"/>
              </a:ext>
            </a:extLst>
          </p:cNvPr>
          <p:cNvSpPr>
            <a:spLocks noGrp="1"/>
          </p:cNvSpPr>
          <p:nvPr>
            <p:ph type="sldNum" idx="12"/>
          </p:nvPr>
        </p:nvSpPr>
        <p:spPr/>
        <p:txBody>
          <a:bodyPr/>
          <a:lstStyle/>
          <a:p>
            <a:r>
              <a:rPr lang="en-GB"/>
              <a:t>Slide </a:t>
            </a:r>
            <a:fld id="{440F5867-744E-4AA6-B0ED-4C44D2DFBB7B}" type="slidenum">
              <a:rPr lang="en-GB" smtClean="0"/>
              <a:pPr/>
              <a:t>34</a:t>
            </a:fld>
            <a:endParaRPr lang="en-GB" dirty="0"/>
          </a:p>
        </p:txBody>
      </p:sp>
      <p:sp>
        <p:nvSpPr>
          <p:cNvPr id="5" name="Footer Placeholder 4">
            <a:extLst>
              <a:ext uri="{FF2B5EF4-FFF2-40B4-BE49-F238E27FC236}">
                <a16:creationId xmlns:a16="http://schemas.microsoft.com/office/drawing/2014/main" id="{79D9FF42-00A5-A94F-983E-0A9B16DDD391}"/>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59859685-4E5C-CB49-8DFD-00E9AB6AAE43}"/>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9879829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33B1D-E86A-7740-8008-BD6BA6A0275B}"/>
              </a:ext>
            </a:extLst>
          </p:cNvPr>
          <p:cNvSpPr>
            <a:spLocks noGrp="1"/>
          </p:cNvSpPr>
          <p:nvPr>
            <p:ph type="title"/>
          </p:nvPr>
        </p:nvSpPr>
        <p:spPr/>
        <p:txBody>
          <a:bodyPr/>
          <a:lstStyle/>
          <a:p>
            <a:r>
              <a:rPr lang="en-US" dirty="0"/>
              <a:t>CR Motion #1016</a:t>
            </a:r>
          </a:p>
        </p:txBody>
      </p:sp>
      <p:sp>
        <p:nvSpPr>
          <p:cNvPr id="3" name="Content Placeholder 2">
            <a:extLst>
              <a:ext uri="{FF2B5EF4-FFF2-40B4-BE49-F238E27FC236}">
                <a16:creationId xmlns:a16="http://schemas.microsoft.com/office/drawing/2014/main" id="{AD2FAD77-845F-9440-A935-C3ECCD90156A}"/>
              </a:ext>
            </a:extLst>
          </p:cNvPr>
          <p:cNvSpPr>
            <a:spLocks noGrp="1"/>
          </p:cNvSpPr>
          <p:nvPr>
            <p:ph idx="1"/>
          </p:nvPr>
        </p:nvSpPr>
        <p:spPr/>
        <p:txBody>
          <a:bodyPr/>
          <a:lstStyle/>
          <a:p>
            <a:r>
              <a:rPr lang="en-US" dirty="0"/>
              <a:t>Move to accept resolutions to CIDs </a:t>
            </a:r>
            <a:r>
              <a:rPr lang="en-GB" dirty="0"/>
              <a:t> 24170, 24275</a:t>
            </a:r>
            <a:r>
              <a:rPr lang="en-CA" dirty="0"/>
              <a:t> in doc 11-20/0349r1</a:t>
            </a:r>
          </a:p>
          <a:p>
            <a:endParaRPr lang="en-CA" dirty="0"/>
          </a:p>
          <a:p>
            <a:r>
              <a:rPr lang="en-CA" dirty="0"/>
              <a:t>Move: Alfred </a:t>
            </a:r>
            <a:r>
              <a:rPr lang="en-CA" dirty="0" err="1"/>
              <a:t>Asterjadhi</a:t>
            </a:r>
            <a:r>
              <a:rPr lang="en-CA" dirty="0"/>
              <a:t>		Second: Abhishek Patil</a:t>
            </a:r>
          </a:p>
          <a:p>
            <a:r>
              <a:rPr lang="en-CA" dirty="0"/>
              <a:t>Y/N/A: 22/0/6 </a:t>
            </a:r>
          </a:p>
          <a:p>
            <a:r>
              <a:rPr lang="en-CA" dirty="0"/>
              <a:t>Motion passes</a:t>
            </a:r>
          </a:p>
          <a:p>
            <a:endParaRPr lang="en-US" dirty="0"/>
          </a:p>
        </p:txBody>
      </p:sp>
      <p:sp>
        <p:nvSpPr>
          <p:cNvPr id="4" name="Slide Number Placeholder 3">
            <a:extLst>
              <a:ext uri="{FF2B5EF4-FFF2-40B4-BE49-F238E27FC236}">
                <a16:creationId xmlns:a16="http://schemas.microsoft.com/office/drawing/2014/main" id="{E685226B-AFAE-AC45-984A-ECDF370681E0}"/>
              </a:ext>
            </a:extLst>
          </p:cNvPr>
          <p:cNvSpPr>
            <a:spLocks noGrp="1"/>
          </p:cNvSpPr>
          <p:nvPr>
            <p:ph type="sldNum" idx="12"/>
          </p:nvPr>
        </p:nvSpPr>
        <p:spPr/>
        <p:txBody>
          <a:bodyPr/>
          <a:lstStyle/>
          <a:p>
            <a:r>
              <a:rPr lang="en-GB"/>
              <a:t>Slide </a:t>
            </a:r>
            <a:fld id="{440F5867-744E-4AA6-B0ED-4C44D2DFBB7B}" type="slidenum">
              <a:rPr lang="en-GB" smtClean="0"/>
              <a:pPr/>
              <a:t>35</a:t>
            </a:fld>
            <a:endParaRPr lang="en-GB" dirty="0"/>
          </a:p>
        </p:txBody>
      </p:sp>
      <p:sp>
        <p:nvSpPr>
          <p:cNvPr id="5" name="Footer Placeholder 4">
            <a:extLst>
              <a:ext uri="{FF2B5EF4-FFF2-40B4-BE49-F238E27FC236}">
                <a16:creationId xmlns:a16="http://schemas.microsoft.com/office/drawing/2014/main" id="{2311A9E2-843B-2043-9C85-7A1E7898DA45}"/>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D7A90923-2A47-A14A-A43B-D1E6F09E461E}"/>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0031384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8FCCF-0206-DF49-A765-60718C9D5A7A}"/>
              </a:ext>
            </a:extLst>
          </p:cNvPr>
          <p:cNvSpPr>
            <a:spLocks noGrp="1"/>
          </p:cNvSpPr>
          <p:nvPr>
            <p:ph type="title"/>
          </p:nvPr>
        </p:nvSpPr>
        <p:spPr/>
        <p:txBody>
          <a:bodyPr/>
          <a:lstStyle/>
          <a:p>
            <a:r>
              <a:rPr lang="en-US" dirty="0"/>
              <a:t>SP</a:t>
            </a:r>
          </a:p>
        </p:txBody>
      </p:sp>
      <p:sp>
        <p:nvSpPr>
          <p:cNvPr id="3" name="Content Placeholder 2">
            <a:extLst>
              <a:ext uri="{FF2B5EF4-FFF2-40B4-BE49-F238E27FC236}">
                <a16:creationId xmlns:a16="http://schemas.microsoft.com/office/drawing/2014/main" id="{D42DEBAA-D480-3945-9BEC-6BD5053F785F}"/>
              </a:ext>
            </a:extLst>
          </p:cNvPr>
          <p:cNvSpPr>
            <a:spLocks noGrp="1"/>
          </p:cNvSpPr>
          <p:nvPr>
            <p:ph idx="1"/>
          </p:nvPr>
        </p:nvSpPr>
        <p:spPr/>
        <p:txBody>
          <a:bodyPr/>
          <a:lstStyle/>
          <a:p>
            <a:r>
              <a:rPr lang="en-US" dirty="0"/>
              <a:t>Do you agree to resolution to CID 24524 in doc 11-20/0450r2?</a:t>
            </a:r>
          </a:p>
          <a:p>
            <a:endParaRPr lang="en-US" dirty="0"/>
          </a:p>
          <a:p>
            <a:r>
              <a:rPr lang="en-US" dirty="0"/>
              <a:t>Y/N/A: 20/3/5</a:t>
            </a:r>
          </a:p>
        </p:txBody>
      </p:sp>
      <p:sp>
        <p:nvSpPr>
          <p:cNvPr id="4" name="Slide Number Placeholder 3">
            <a:extLst>
              <a:ext uri="{FF2B5EF4-FFF2-40B4-BE49-F238E27FC236}">
                <a16:creationId xmlns:a16="http://schemas.microsoft.com/office/drawing/2014/main" id="{53FC81C1-C3A3-0645-BB9A-B668EBA119FF}"/>
              </a:ext>
            </a:extLst>
          </p:cNvPr>
          <p:cNvSpPr>
            <a:spLocks noGrp="1"/>
          </p:cNvSpPr>
          <p:nvPr>
            <p:ph type="sldNum" idx="12"/>
          </p:nvPr>
        </p:nvSpPr>
        <p:spPr/>
        <p:txBody>
          <a:bodyPr/>
          <a:lstStyle/>
          <a:p>
            <a:r>
              <a:rPr lang="en-GB"/>
              <a:t>Slide </a:t>
            </a:r>
            <a:fld id="{440F5867-744E-4AA6-B0ED-4C44D2DFBB7B}" type="slidenum">
              <a:rPr lang="en-GB" smtClean="0"/>
              <a:pPr/>
              <a:t>36</a:t>
            </a:fld>
            <a:endParaRPr lang="en-GB" dirty="0"/>
          </a:p>
        </p:txBody>
      </p:sp>
      <p:sp>
        <p:nvSpPr>
          <p:cNvPr id="5" name="Footer Placeholder 4">
            <a:extLst>
              <a:ext uri="{FF2B5EF4-FFF2-40B4-BE49-F238E27FC236}">
                <a16:creationId xmlns:a16="http://schemas.microsoft.com/office/drawing/2014/main" id="{5F4A0563-B631-E846-8136-5678EBD8C462}"/>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FF2E2970-CD06-FF43-940D-71516A6D2978}"/>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8475455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8FCCF-0206-DF49-A765-60718C9D5A7A}"/>
              </a:ext>
            </a:extLst>
          </p:cNvPr>
          <p:cNvSpPr>
            <a:spLocks noGrp="1"/>
          </p:cNvSpPr>
          <p:nvPr>
            <p:ph type="title"/>
          </p:nvPr>
        </p:nvSpPr>
        <p:spPr/>
        <p:txBody>
          <a:bodyPr/>
          <a:lstStyle/>
          <a:p>
            <a:r>
              <a:rPr lang="en-US" dirty="0"/>
              <a:t>CR #1017 </a:t>
            </a:r>
          </a:p>
        </p:txBody>
      </p:sp>
      <p:sp>
        <p:nvSpPr>
          <p:cNvPr id="3" name="Content Placeholder 2">
            <a:extLst>
              <a:ext uri="{FF2B5EF4-FFF2-40B4-BE49-F238E27FC236}">
                <a16:creationId xmlns:a16="http://schemas.microsoft.com/office/drawing/2014/main" id="{D42DEBAA-D480-3945-9BEC-6BD5053F785F}"/>
              </a:ext>
            </a:extLst>
          </p:cNvPr>
          <p:cNvSpPr>
            <a:spLocks noGrp="1"/>
          </p:cNvSpPr>
          <p:nvPr>
            <p:ph idx="1"/>
          </p:nvPr>
        </p:nvSpPr>
        <p:spPr/>
        <p:txBody>
          <a:bodyPr/>
          <a:lstStyle/>
          <a:p>
            <a:r>
              <a:rPr lang="en-US" dirty="0"/>
              <a:t>Move to accept resolution to CID 24524 in doc 11-20/0450r1</a:t>
            </a:r>
          </a:p>
          <a:p>
            <a:endParaRPr lang="en-US" dirty="0"/>
          </a:p>
          <a:p>
            <a:r>
              <a:rPr lang="en-US" dirty="0"/>
              <a:t>Move: Alfred </a:t>
            </a:r>
            <a:r>
              <a:rPr lang="en-US" dirty="0" err="1"/>
              <a:t>Asterjadhi</a:t>
            </a:r>
            <a:r>
              <a:rPr lang="en-US" dirty="0"/>
              <a:t>			Second: Sean Coffey</a:t>
            </a:r>
          </a:p>
          <a:p>
            <a:endParaRPr lang="en-US" dirty="0"/>
          </a:p>
          <a:p>
            <a:r>
              <a:rPr lang="en-US" dirty="0"/>
              <a:t>Y/N/A: 17/3/4 </a:t>
            </a:r>
          </a:p>
          <a:p>
            <a:r>
              <a:rPr lang="en-US" dirty="0"/>
              <a:t>Motion passes</a:t>
            </a:r>
          </a:p>
          <a:p>
            <a:endParaRPr lang="en-US" dirty="0"/>
          </a:p>
        </p:txBody>
      </p:sp>
      <p:sp>
        <p:nvSpPr>
          <p:cNvPr id="4" name="Slide Number Placeholder 3">
            <a:extLst>
              <a:ext uri="{FF2B5EF4-FFF2-40B4-BE49-F238E27FC236}">
                <a16:creationId xmlns:a16="http://schemas.microsoft.com/office/drawing/2014/main" id="{53FC81C1-C3A3-0645-BB9A-B668EBA119FF}"/>
              </a:ext>
            </a:extLst>
          </p:cNvPr>
          <p:cNvSpPr>
            <a:spLocks noGrp="1"/>
          </p:cNvSpPr>
          <p:nvPr>
            <p:ph type="sldNum" idx="12"/>
          </p:nvPr>
        </p:nvSpPr>
        <p:spPr/>
        <p:txBody>
          <a:bodyPr/>
          <a:lstStyle/>
          <a:p>
            <a:r>
              <a:rPr lang="en-GB"/>
              <a:t>Slide </a:t>
            </a:r>
            <a:fld id="{440F5867-744E-4AA6-B0ED-4C44D2DFBB7B}" type="slidenum">
              <a:rPr lang="en-GB" smtClean="0"/>
              <a:pPr/>
              <a:t>37</a:t>
            </a:fld>
            <a:endParaRPr lang="en-GB" dirty="0"/>
          </a:p>
        </p:txBody>
      </p:sp>
      <p:sp>
        <p:nvSpPr>
          <p:cNvPr id="5" name="Footer Placeholder 4">
            <a:extLst>
              <a:ext uri="{FF2B5EF4-FFF2-40B4-BE49-F238E27FC236}">
                <a16:creationId xmlns:a16="http://schemas.microsoft.com/office/drawing/2014/main" id="{5F4A0563-B631-E846-8136-5678EBD8C462}"/>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FF2E2970-CD06-FF43-940D-71516A6D2978}"/>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788173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03C19-7D63-604D-88E7-16AEF053C219}"/>
              </a:ext>
            </a:extLst>
          </p:cNvPr>
          <p:cNvSpPr>
            <a:spLocks noGrp="1"/>
          </p:cNvSpPr>
          <p:nvPr>
            <p:ph type="title"/>
          </p:nvPr>
        </p:nvSpPr>
        <p:spPr/>
        <p:txBody>
          <a:bodyPr/>
          <a:lstStyle/>
          <a:p>
            <a:r>
              <a:rPr lang="en-US" dirty="0"/>
              <a:t>CR Motion #1018</a:t>
            </a:r>
          </a:p>
        </p:txBody>
      </p:sp>
      <p:sp>
        <p:nvSpPr>
          <p:cNvPr id="3" name="Content Placeholder 2">
            <a:extLst>
              <a:ext uri="{FF2B5EF4-FFF2-40B4-BE49-F238E27FC236}">
                <a16:creationId xmlns:a16="http://schemas.microsoft.com/office/drawing/2014/main" id="{E60BC90D-77D0-D141-9AB6-AE6818ECA7CB}"/>
              </a:ext>
            </a:extLst>
          </p:cNvPr>
          <p:cNvSpPr>
            <a:spLocks noGrp="1"/>
          </p:cNvSpPr>
          <p:nvPr>
            <p:ph idx="1"/>
          </p:nvPr>
        </p:nvSpPr>
        <p:spPr/>
        <p:txBody>
          <a:bodyPr/>
          <a:lstStyle/>
          <a:p>
            <a:pPr lvl="0"/>
            <a:r>
              <a:rPr lang="en-US" dirty="0"/>
              <a:t>Move to accept resolutions to CIDs </a:t>
            </a:r>
            <a:r>
              <a:rPr lang="en-GB" dirty="0"/>
              <a:t>24098, 24099, 24100, 24115, 24116, 24153, 24251, </a:t>
            </a:r>
            <a:r>
              <a:rPr lang="en-GB" dirty="0">
                <a:solidFill>
                  <a:schemeClr val="tx1"/>
                </a:solidFill>
              </a:rPr>
              <a:t>24254</a:t>
            </a:r>
            <a:r>
              <a:rPr lang="en-GB" dirty="0"/>
              <a:t>,</a:t>
            </a:r>
            <a:r>
              <a:rPr lang="en-CA" dirty="0"/>
              <a:t> </a:t>
            </a:r>
            <a:r>
              <a:rPr lang="en-GB" dirty="0"/>
              <a:t>24260, 24261, 24266, 24283, 24284, 24285, 24286, 24453, 24497</a:t>
            </a:r>
            <a:r>
              <a:rPr lang="en-CA" dirty="0"/>
              <a:t> </a:t>
            </a:r>
            <a:r>
              <a:rPr lang="en-CA" dirty="0">
                <a:solidFill>
                  <a:schemeClr val="tx1"/>
                </a:solidFill>
              </a:rPr>
              <a:t>in doc 11-20/0450r3</a:t>
            </a:r>
          </a:p>
          <a:p>
            <a:pPr lvl="0"/>
            <a:endParaRPr lang="en-CA" dirty="0">
              <a:solidFill>
                <a:schemeClr val="tx1"/>
              </a:solidFill>
            </a:endParaRPr>
          </a:p>
          <a:p>
            <a:pPr lvl="0"/>
            <a:r>
              <a:rPr lang="en-CA" dirty="0">
                <a:solidFill>
                  <a:schemeClr val="tx1"/>
                </a:solidFill>
              </a:rPr>
              <a:t>Move: Alfred </a:t>
            </a:r>
            <a:r>
              <a:rPr lang="en-CA" dirty="0" err="1">
                <a:solidFill>
                  <a:schemeClr val="tx1"/>
                </a:solidFill>
              </a:rPr>
              <a:t>Asterjadhi</a:t>
            </a:r>
            <a:r>
              <a:rPr lang="en-CA" dirty="0">
                <a:solidFill>
                  <a:schemeClr val="tx1"/>
                </a:solidFill>
              </a:rPr>
              <a:t>		Second: Abhishek Patil</a:t>
            </a:r>
          </a:p>
          <a:p>
            <a:pPr lvl="0"/>
            <a:r>
              <a:rPr lang="en-CA" dirty="0">
                <a:solidFill>
                  <a:schemeClr val="tx1"/>
                </a:solidFill>
              </a:rPr>
              <a:t>Y/N/A: 17/1/3</a:t>
            </a:r>
          </a:p>
          <a:p>
            <a:pPr lvl="0"/>
            <a:r>
              <a:rPr lang="en-CA" dirty="0">
                <a:solidFill>
                  <a:schemeClr val="tx1"/>
                </a:solidFill>
              </a:rPr>
              <a:t>Motion passes</a:t>
            </a:r>
            <a:endParaRPr lang="en-US" dirty="0">
              <a:solidFill>
                <a:srgbClr val="FF0000"/>
              </a:solidFill>
            </a:endParaRPr>
          </a:p>
        </p:txBody>
      </p:sp>
      <p:sp>
        <p:nvSpPr>
          <p:cNvPr id="4" name="Slide Number Placeholder 3">
            <a:extLst>
              <a:ext uri="{FF2B5EF4-FFF2-40B4-BE49-F238E27FC236}">
                <a16:creationId xmlns:a16="http://schemas.microsoft.com/office/drawing/2014/main" id="{97EA70FE-BE5D-7C47-8EEF-44A88628B37C}"/>
              </a:ext>
            </a:extLst>
          </p:cNvPr>
          <p:cNvSpPr>
            <a:spLocks noGrp="1"/>
          </p:cNvSpPr>
          <p:nvPr>
            <p:ph type="sldNum" idx="12"/>
          </p:nvPr>
        </p:nvSpPr>
        <p:spPr/>
        <p:txBody>
          <a:bodyPr/>
          <a:lstStyle/>
          <a:p>
            <a:r>
              <a:rPr lang="en-GB"/>
              <a:t>Slide </a:t>
            </a:r>
            <a:fld id="{440F5867-744E-4AA6-B0ED-4C44D2DFBB7B}" type="slidenum">
              <a:rPr lang="en-GB" smtClean="0"/>
              <a:pPr/>
              <a:t>38</a:t>
            </a:fld>
            <a:endParaRPr lang="en-GB" dirty="0"/>
          </a:p>
        </p:txBody>
      </p:sp>
      <p:sp>
        <p:nvSpPr>
          <p:cNvPr id="5" name="Footer Placeholder 4">
            <a:extLst>
              <a:ext uri="{FF2B5EF4-FFF2-40B4-BE49-F238E27FC236}">
                <a16:creationId xmlns:a16="http://schemas.microsoft.com/office/drawing/2014/main" id="{8A329CA6-0CC1-8244-9BA8-9C9E00A79741}"/>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6BCD837C-C756-A54E-BD14-ECC533F2EF6D}"/>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631727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84F47-3303-9048-8C1B-7CA3A1FD8C04}"/>
              </a:ext>
            </a:extLst>
          </p:cNvPr>
          <p:cNvSpPr>
            <a:spLocks noGrp="1"/>
          </p:cNvSpPr>
          <p:nvPr>
            <p:ph type="title"/>
          </p:nvPr>
        </p:nvSpPr>
        <p:spPr/>
        <p:txBody>
          <a:bodyPr/>
          <a:lstStyle/>
          <a:p>
            <a:r>
              <a:rPr lang="en-US" dirty="0"/>
              <a:t>CR #1019</a:t>
            </a:r>
          </a:p>
        </p:txBody>
      </p:sp>
      <p:sp>
        <p:nvSpPr>
          <p:cNvPr id="3" name="Content Placeholder 2">
            <a:extLst>
              <a:ext uri="{FF2B5EF4-FFF2-40B4-BE49-F238E27FC236}">
                <a16:creationId xmlns:a16="http://schemas.microsoft.com/office/drawing/2014/main" id="{AD8C4D74-B966-444A-B049-7C4BD501820F}"/>
              </a:ext>
            </a:extLst>
          </p:cNvPr>
          <p:cNvSpPr>
            <a:spLocks noGrp="1"/>
          </p:cNvSpPr>
          <p:nvPr>
            <p:ph idx="1"/>
          </p:nvPr>
        </p:nvSpPr>
        <p:spPr/>
        <p:txBody>
          <a:bodyPr/>
          <a:lstStyle/>
          <a:p>
            <a:r>
              <a:rPr lang="en-US" dirty="0"/>
              <a:t>Move to accept the resolution to </a:t>
            </a:r>
            <a:r>
              <a:rPr lang="en-GB" dirty="0">
                <a:solidFill>
                  <a:schemeClr val="tx1"/>
                </a:solidFill>
              </a:rPr>
              <a:t>24254 as </a:t>
            </a:r>
            <a:r>
              <a:rPr lang="en-CA" dirty="0">
                <a:solidFill>
                  <a:schemeClr val="tx1"/>
                </a:solidFill>
              </a:rPr>
              <a:t>in doc 11-20/450r4 (This resolution supersedes the one passed in CR #1018) </a:t>
            </a:r>
          </a:p>
          <a:p>
            <a:endParaRPr lang="en-CA" dirty="0">
              <a:solidFill>
                <a:schemeClr val="tx1"/>
              </a:solidFill>
            </a:endParaRPr>
          </a:p>
          <a:p>
            <a:r>
              <a:rPr lang="en-CA" dirty="0">
                <a:solidFill>
                  <a:schemeClr val="tx1"/>
                </a:solidFill>
              </a:rPr>
              <a:t>Move: </a:t>
            </a:r>
            <a:r>
              <a:rPr lang="en-CA" dirty="0" err="1">
                <a:solidFill>
                  <a:schemeClr val="tx1"/>
                </a:solidFill>
              </a:rPr>
              <a:t>Youhan</a:t>
            </a:r>
            <a:r>
              <a:rPr lang="en-CA" dirty="0">
                <a:solidFill>
                  <a:schemeClr val="tx1"/>
                </a:solidFill>
              </a:rPr>
              <a:t> Kim		Second: Alfred </a:t>
            </a:r>
            <a:r>
              <a:rPr lang="en-CA" dirty="0" err="1">
                <a:solidFill>
                  <a:schemeClr val="tx1"/>
                </a:solidFill>
              </a:rPr>
              <a:t>Asterjadhi</a:t>
            </a:r>
            <a:endParaRPr lang="en-CA" dirty="0">
              <a:solidFill>
                <a:schemeClr val="tx1"/>
              </a:solidFill>
            </a:endParaRPr>
          </a:p>
          <a:p>
            <a:r>
              <a:rPr lang="en-CA" dirty="0">
                <a:solidFill>
                  <a:schemeClr val="tx1"/>
                </a:solidFill>
              </a:rPr>
              <a:t>Y/N/A: 16/0/2</a:t>
            </a:r>
          </a:p>
          <a:p>
            <a:endParaRPr lang="en-US" dirty="0"/>
          </a:p>
        </p:txBody>
      </p:sp>
      <p:sp>
        <p:nvSpPr>
          <p:cNvPr id="4" name="Slide Number Placeholder 3">
            <a:extLst>
              <a:ext uri="{FF2B5EF4-FFF2-40B4-BE49-F238E27FC236}">
                <a16:creationId xmlns:a16="http://schemas.microsoft.com/office/drawing/2014/main" id="{D786FECE-EE99-564F-8A7C-2A8142B99133}"/>
              </a:ext>
            </a:extLst>
          </p:cNvPr>
          <p:cNvSpPr>
            <a:spLocks noGrp="1"/>
          </p:cNvSpPr>
          <p:nvPr>
            <p:ph type="sldNum" idx="12"/>
          </p:nvPr>
        </p:nvSpPr>
        <p:spPr/>
        <p:txBody>
          <a:bodyPr/>
          <a:lstStyle/>
          <a:p>
            <a:r>
              <a:rPr lang="en-GB"/>
              <a:t>Slide </a:t>
            </a:r>
            <a:fld id="{440F5867-744E-4AA6-B0ED-4C44D2DFBB7B}" type="slidenum">
              <a:rPr lang="en-GB" smtClean="0"/>
              <a:pPr/>
              <a:t>39</a:t>
            </a:fld>
            <a:endParaRPr lang="en-GB" dirty="0"/>
          </a:p>
        </p:txBody>
      </p:sp>
      <p:sp>
        <p:nvSpPr>
          <p:cNvPr id="5" name="Footer Placeholder 4">
            <a:extLst>
              <a:ext uri="{FF2B5EF4-FFF2-40B4-BE49-F238E27FC236}">
                <a16:creationId xmlns:a16="http://schemas.microsoft.com/office/drawing/2014/main" id="{79933A34-1A4C-BC43-B751-288256EB0CBB}"/>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FB191035-EC8B-C340-B352-0C4073ADD7E7}"/>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688662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Policy</a:t>
            </a:r>
          </a:p>
        </p:txBody>
      </p:sp>
      <p:sp>
        <p:nvSpPr>
          <p:cNvPr id="3" name="Content Placeholder 2"/>
          <p:cNvSpPr>
            <a:spLocks noGrp="1"/>
          </p:cNvSpPr>
          <p:nvPr>
            <p:ph idx="1"/>
          </p:nvPr>
        </p:nvSpPr>
        <p:spPr/>
        <p:txBody>
          <a:bodyPr/>
          <a:lstStyle/>
          <a:p>
            <a:r>
              <a:rPr lang="en-US" dirty="0"/>
              <a:t>Following few slides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8981713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1DA59-AD82-2443-9757-D7FC651471D4}"/>
              </a:ext>
            </a:extLst>
          </p:cNvPr>
          <p:cNvSpPr>
            <a:spLocks noGrp="1"/>
          </p:cNvSpPr>
          <p:nvPr>
            <p:ph type="title"/>
          </p:nvPr>
        </p:nvSpPr>
        <p:spPr/>
        <p:txBody>
          <a:bodyPr/>
          <a:lstStyle/>
          <a:p>
            <a:r>
              <a:rPr lang="en-US" dirty="0"/>
              <a:t>CR #1020</a:t>
            </a:r>
          </a:p>
        </p:txBody>
      </p:sp>
      <p:sp>
        <p:nvSpPr>
          <p:cNvPr id="3" name="Content Placeholder 2">
            <a:extLst>
              <a:ext uri="{FF2B5EF4-FFF2-40B4-BE49-F238E27FC236}">
                <a16:creationId xmlns:a16="http://schemas.microsoft.com/office/drawing/2014/main" id="{8671EAE8-F565-9E4C-975E-2AF1CBFE2F9A}"/>
              </a:ext>
            </a:extLst>
          </p:cNvPr>
          <p:cNvSpPr>
            <a:spLocks noGrp="1"/>
          </p:cNvSpPr>
          <p:nvPr>
            <p:ph idx="1"/>
          </p:nvPr>
        </p:nvSpPr>
        <p:spPr/>
        <p:txBody>
          <a:bodyPr/>
          <a:lstStyle/>
          <a:p>
            <a:r>
              <a:rPr lang="en-US" dirty="0"/>
              <a:t>Move to accept resolutions to CIDs 24144, 24147, 24555, 24556, 24310, 24442, 24242, 24243, 24244, 24245, 24516, 24515, 24246, 24247, 24248, 24249, 24250, 24514 in doc 11-20/0316r4</a:t>
            </a:r>
          </a:p>
          <a:p>
            <a:endParaRPr lang="en-US" dirty="0"/>
          </a:p>
          <a:p>
            <a:r>
              <a:rPr lang="en-US" dirty="0"/>
              <a:t>Move: Abhishek Patil		Second: Alfred </a:t>
            </a:r>
            <a:r>
              <a:rPr lang="en-US" dirty="0" err="1"/>
              <a:t>Asterjadhi</a:t>
            </a:r>
            <a:endParaRPr lang="en-US" dirty="0"/>
          </a:p>
          <a:p>
            <a:endParaRPr lang="en-CA" dirty="0"/>
          </a:p>
          <a:p>
            <a:r>
              <a:rPr lang="en-US" dirty="0"/>
              <a:t>Y/N/A: 17/0/6</a:t>
            </a:r>
          </a:p>
          <a:p>
            <a:r>
              <a:rPr lang="en-US" dirty="0"/>
              <a:t>Motion passes</a:t>
            </a:r>
          </a:p>
        </p:txBody>
      </p:sp>
      <p:sp>
        <p:nvSpPr>
          <p:cNvPr id="4" name="Slide Number Placeholder 3">
            <a:extLst>
              <a:ext uri="{FF2B5EF4-FFF2-40B4-BE49-F238E27FC236}">
                <a16:creationId xmlns:a16="http://schemas.microsoft.com/office/drawing/2014/main" id="{E8E2E99B-71A1-0B43-AAFA-E1D0DCDFE0FC}"/>
              </a:ext>
            </a:extLst>
          </p:cNvPr>
          <p:cNvSpPr>
            <a:spLocks noGrp="1"/>
          </p:cNvSpPr>
          <p:nvPr>
            <p:ph type="sldNum" idx="12"/>
          </p:nvPr>
        </p:nvSpPr>
        <p:spPr/>
        <p:txBody>
          <a:bodyPr/>
          <a:lstStyle/>
          <a:p>
            <a:r>
              <a:rPr lang="en-GB"/>
              <a:t>Slide </a:t>
            </a:r>
            <a:fld id="{440F5867-744E-4AA6-B0ED-4C44D2DFBB7B}" type="slidenum">
              <a:rPr lang="en-GB" smtClean="0"/>
              <a:pPr/>
              <a:t>40</a:t>
            </a:fld>
            <a:endParaRPr lang="en-GB" dirty="0"/>
          </a:p>
        </p:txBody>
      </p:sp>
      <p:sp>
        <p:nvSpPr>
          <p:cNvPr id="5" name="Footer Placeholder 4">
            <a:extLst>
              <a:ext uri="{FF2B5EF4-FFF2-40B4-BE49-F238E27FC236}">
                <a16:creationId xmlns:a16="http://schemas.microsoft.com/office/drawing/2014/main" id="{6CEEDD18-D560-5543-8F7B-3525C6911278}"/>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CD824240-99E7-0F45-B94D-9FE116CFA633}"/>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6216602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April 23 Teleconference Agenda</a:t>
            </a:r>
          </a:p>
        </p:txBody>
      </p:sp>
      <p:sp>
        <p:nvSpPr>
          <p:cNvPr id="3" name="Content Placeholder 2"/>
          <p:cNvSpPr>
            <a:spLocks noGrp="1"/>
          </p:cNvSpPr>
          <p:nvPr>
            <p:ph idx="1"/>
          </p:nvPr>
        </p:nvSpPr>
        <p:spPr>
          <a:xfrm>
            <a:off x="904876" y="1752600"/>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4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05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05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05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Adding more teleconference (one more/week)</a:t>
            </a: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a:t>
            </a: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https://mentor.ieee.org/802.11/dcn/20/11-20-0618-00-00ax-cr-for-cid-24101-preamble-puncture.docx</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a:t>
            </a:r>
            <a:r>
              <a:rPr lang="en-CA" sz="1400" b="0" dirty="0">
                <a:latin typeface="Calibri" panose="020F0502020204030204" pitchFamily="34" charset="0"/>
                <a:cs typeface="Calibri" panose="020F0502020204030204" pitchFamily="34" charset="0"/>
              </a:rPr>
              <a:t>, Lili </a:t>
            </a:r>
            <a:r>
              <a:rPr lang="en-CA" sz="1400" b="0" dirty="0" err="1">
                <a:latin typeface="Calibri" panose="020F0502020204030204" pitchFamily="34" charset="0"/>
                <a:cs typeface="Calibri" panose="020F0502020204030204" pitchFamily="34" charset="0"/>
              </a:rPr>
              <a:t>Hervieu</a:t>
            </a:r>
            <a:r>
              <a:rPr lang="en-CA" sz="1400" b="0" dirty="0">
                <a:latin typeface="Calibri" panose="020F0502020204030204" pitchFamily="34" charset="0"/>
                <a:cs typeface="Calibri" panose="020F0502020204030204" pitchFamily="34" charset="0"/>
              </a:rPr>
              <a:t> (will be discussed in the context of 11-20/0497) </a:t>
            </a:r>
            <a:endParaRPr lang="en-US" sz="16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https://mentor.ieee.org/802.11/dcn/20/11-20-0646-00-00ax-update-to-6ghz-operating-classes.docx</a:t>
            </a:r>
            <a:r>
              <a:rPr lang="en-US" sz="1600" dirty="0">
                <a:latin typeface="Calibri" panose="020F0502020204030204" pitchFamily="34" charset="0"/>
                <a:ea typeface="宋体" panose="02010600030101010101" pitchFamily="2" charset="-122"/>
                <a:cs typeface="Times New Roman" panose="02020603050405020304" pitchFamily="18" charset="0"/>
              </a:rPr>
              <a:t> - Thomas </a:t>
            </a:r>
            <a:r>
              <a:rPr lang="en-US" sz="1600" dirty="0" err="1">
                <a:latin typeface="Calibri" panose="020F0502020204030204" pitchFamily="34" charset="0"/>
                <a:ea typeface="宋体" panose="02010600030101010101" pitchFamily="2" charset="-122"/>
                <a:cs typeface="Times New Roman" panose="02020603050405020304" pitchFamily="18" charset="0"/>
              </a:rPr>
              <a:t>Derham</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https://mentor.ieee.org/802.11/dcn/20/11-20-0549-00-00ax-d6-0-comment-resolution-9-7-3.docx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5"/>
              </a:rPr>
              <a:t>https://mentor.ieee.org/802.11/dcn/20/11-20-0594-00-00ax-11ax-d6-0-comment-resolution-of-misc-cids.docx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 </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6"/>
              </a:rPr>
              <a:t>https://mentor.ieee.org/802.11/dcn/20/11-20-0491-00-00ax-cr-for-mu-edca-parameters.docx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7"/>
              </a:rPr>
              <a:t>https://mentor.ieee.org/802.11/dcn/20/11-20-0492-00-00ax-cr-for-ops.docx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8"/>
              </a:rPr>
              <a:t>https://mentor.ieee.org/802.11/dcn/20/11-20-0493-00-00ax-cr-for-sr.docx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rPr>
              <a:t>11-20/0494; </a:t>
            </a:r>
            <a:r>
              <a:rPr lang="en-US" sz="1600" b="0" dirty="0"/>
              <a:t>CR for out of band discovery – Laurent </a:t>
            </a:r>
            <a:r>
              <a:rPr lang="en-US" sz="1600" b="0" dirty="0" err="1"/>
              <a:t>Cariou</a:t>
            </a:r>
            <a:r>
              <a:rPr lang="en-US" sz="1600" b="0" dirty="0"/>
              <a:t> – to be uploaded</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9"/>
              </a:rPr>
              <a:t>https://mentor.ieee.org/802.11/dcn/20/11-20-0597-00-00ax-cr-preamble-puncturing-mask.docx</a:t>
            </a:r>
            <a:r>
              <a:rPr lang="en-US" sz="1600" dirty="0">
                <a:latin typeface="Calibri" panose="020F0502020204030204" pitchFamily="34" charset="0"/>
                <a:ea typeface="宋体" panose="02010600030101010101" pitchFamily="2" charset="-122"/>
                <a:cs typeface="Times New Roman" panose="02020603050405020304" pitchFamily="18" charset="0"/>
              </a:rPr>
              <a:t> - </a:t>
            </a:r>
            <a:r>
              <a:rPr lang="en-US" sz="1600" dirty="0" err="1">
                <a:latin typeface="Calibri" panose="020F0502020204030204" pitchFamily="34" charset="0"/>
                <a:ea typeface="宋体" panose="02010600030101010101" pitchFamily="2" charset="-122"/>
                <a:cs typeface="Times New Roman" panose="02020603050405020304" pitchFamily="18" charset="0"/>
              </a:rPr>
              <a:t>Xiaogang</a:t>
            </a:r>
            <a:r>
              <a:rPr lang="en-US" sz="1600" dirty="0">
                <a:latin typeface="Calibri" panose="020F0502020204030204" pitchFamily="34" charset="0"/>
                <a:ea typeface="宋体" panose="02010600030101010101" pitchFamily="2" charset="-122"/>
                <a:cs typeface="Times New Roman" panose="02020603050405020304" pitchFamily="18" charset="0"/>
              </a:rPr>
              <a:t> Chen</a:t>
            </a:r>
          </a:p>
          <a:p>
            <a:pPr lvl="0">
              <a:buFont typeface="Arial" panose="020B0604020202020204" pitchFamily="34" charset="0"/>
              <a:buChar char="•"/>
            </a:pPr>
            <a:r>
              <a:rPr lang="en-US" sz="1600" dirty="0" err="1"/>
              <a:t>AoB</a:t>
            </a:r>
            <a:endParaRPr lang="en-US" sz="1600" dirty="0"/>
          </a:p>
          <a:p>
            <a:pPr lvl="0">
              <a:buFont typeface="Arial" panose="020B0604020202020204" pitchFamily="34" charset="0"/>
              <a:buChar char="•"/>
            </a:pPr>
            <a:r>
              <a:rPr lang="en-US" sz="1600" dirty="0"/>
              <a:t>Adjourn</a:t>
            </a:r>
          </a:p>
          <a:p>
            <a:pPr lvl="0">
              <a:spcBef>
                <a:spcPts val="0"/>
              </a:spcBef>
              <a:spcAft>
                <a:spcPts val="0"/>
              </a:spcAft>
              <a:buFont typeface="Arial" panose="020B0604020202020204" pitchFamily="34" charset="0"/>
              <a:buChar char="•"/>
              <a:tabLst>
                <a:tab pos="457200" algn="l"/>
              </a:tabLst>
            </a:pP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400" dirty="0"/>
          </a:p>
          <a:p>
            <a:pPr>
              <a:buFont typeface="Arial" panose="020B0604020202020204" pitchFamily="34" charset="0"/>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41</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898122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FB89E-90CA-534B-B757-99F70F4CF764}"/>
              </a:ext>
            </a:extLst>
          </p:cNvPr>
          <p:cNvSpPr>
            <a:spLocks noGrp="1"/>
          </p:cNvSpPr>
          <p:nvPr>
            <p:ph type="title"/>
          </p:nvPr>
        </p:nvSpPr>
        <p:spPr/>
        <p:txBody>
          <a:bodyPr/>
          <a:lstStyle/>
          <a:p>
            <a:r>
              <a:rPr lang="en-US" dirty="0"/>
              <a:t>CIDs Ready for Motion (April 23 Telecon)</a:t>
            </a:r>
          </a:p>
        </p:txBody>
      </p:sp>
      <p:sp>
        <p:nvSpPr>
          <p:cNvPr id="6" name="Date Placeholder 5">
            <a:extLst>
              <a:ext uri="{FF2B5EF4-FFF2-40B4-BE49-F238E27FC236}">
                <a16:creationId xmlns:a16="http://schemas.microsoft.com/office/drawing/2014/main" id="{0CD36923-D315-CE4B-8183-72BF29179830}"/>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7F40654E-1487-C643-80F1-67F84E06EFDF}"/>
              </a:ext>
            </a:extLst>
          </p:cNvPr>
          <p:cNvSpPr>
            <a:spLocks noGrp="1"/>
          </p:cNvSpPr>
          <p:nvPr>
            <p:ph type="ftr" idx="11"/>
          </p:nvPr>
        </p:nvSpPr>
        <p:spPr/>
        <p:txBody>
          <a:bodyPr/>
          <a:lstStyle/>
          <a:p>
            <a:r>
              <a:rPr lang="en-GB"/>
              <a:t>Osama Aboul-Magd, Huawei Technologies</a:t>
            </a:r>
            <a:endParaRPr lang="en-GB" dirty="0"/>
          </a:p>
        </p:txBody>
      </p:sp>
      <p:sp>
        <p:nvSpPr>
          <p:cNvPr id="4" name="Slide Number Placeholder 3">
            <a:extLst>
              <a:ext uri="{FF2B5EF4-FFF2-40B4-BE49-F238E27FC236}">
                <a16:creationId xmlns:a16="http://schemas.microsoft.com/office/drawing/2014/main" id="{509ACA4D-8EC3-A04C-8FD0-BCD8EEDFA1E6}"/>
              </a:ext>
            </a:extLst>
          </p:cNvPr>
          <p:cNvSpPr>
            <a:spLocks noGrp="1"/>
          </p:cNvSpPr>
          <p:nvPr>
            <p:ph type="sldNum" idx="12"/>
          </p:nvPr>
        </p:nvSpPr>
        <p:spPr/>
        <p:txBody>
          <a:bodyPr/>
          <a:lstStyle/>
          <a:p>
            <a:r>
              <a:rPr lang="en-GB"/>
              <a:t>Slide </a:t>
            </a:r>
            <a:fld id="{440F5867-744E-4AA6-B0ED-4C44D2DFBB7B}" type="slidenum">
              <a:rPr lang="en-GB" smtClean="0"/>
              <a:pPr/>
              <a:t>42</a:t>
            </a:fld>
            <a:endParaRPr lang="en-GB" dirty="0"/>
          </a:p>
        </p:txBody>
      </p:sp>
      <p:graphicFrame>
        <p:nvGraphicFramePr>
          <p:cNvPr id="7" name="Table 6">
            <a:extLst>
              <a:ext uri="{FF2B5EF4-FFF2-40B4-BE49-F238E27FC236}">
                <a16:creationId xmlns:a16="http://schemas.microsoft.com/office/drawing/2014/main" id="{875EBB21-274E-A846-8F71-9E3743280925}"/>
              </a:ext>
            </a:extLst>
          </p:cNvPr>
          <p:cNvGraphicFramePr>
            <a:graphicFrameLocks noGrp="1"/>
          </p:cNvGraphicFramePr>
          <p:nvPr>
            <p:extLst>
              <p:ext uri="{D42A27DB-BD31-4B8C-83A1-F6EECF244321}">
                <p14:modId xmlns:p14="http://schemas.microsoft.com/office/powerpoint/2010/main" val="2233648895"/>
              </p:ext>
            </p:extLst>
          </p:nvPr>
        </p:nvGraphicFramePr>
        <p:xfrm>
          <a:off x="1548343" y="1830390"/>
          <a:ext cx="9093200" cy="3876040"/>
        </p:xfrm>
        <a:graphic>
          <a:graphicData uri="http://schemas.openxmlformats.org/drawingml/2006/table">
            <a:tbl>
              <a:tblPr firstRow="1" bandRow="1">
                <a:tableStyleId>{5C22544A-7EE6-4342-B048-85BDC9FD1C3A}</a:tableStyleId>
              </a:tblPr>
              <a:tblGrid>
                <a:gridCol w="1818640">
                  <a:extLst>
                    <a:ext uri="{9D8B030D-6E8A-4147-A177-3AD203B41FA5}">
                      <a16:colId xmlns:a16="http://schemas.microsoft.com/office/drawing/2014/main" val="438070484"/>
                    </a:ext>
                  </a:extLst>
                </a:gridCol>
                <a:gridCol w="7274560">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11-20/0447</a:t>
                      </a:r>
                    </a:p>
                  </a:txBody>
                  <a:tcPr/>
                </a:tc>
                <a:tc>
                  <a:txBody>
                    <a:bodyPr/>
                    <a:lstStyle/>
                    <a:p>
                      <a:r>
                        <a:rPr lang="en-US" dirty="0"/>
                        <a:t>24081</a:t>
                      </a:r>
                    </a:p>
                  </a:txBody>
                  <a:tcPr/>
                </a:tc>
                <a:extLst>
                  <a:ext uri="{0D108BD9-81ED-4DB2-BD59-A6C34878D82A}">
                    <a16:rowId xmlns:a16="http://schemas.microsoft.com/office/drawing/2014/main" val="4083343864"/>
                  </a:ext>
                </a:extLst>
              </a:tr>
              <a:tr h="370840">
                <a:tc>
                  <a:txBody>
                    <a:bodyPr/>
                    <a:lstStyle/>
                    <a:p>
                      <a:r>
                        <a:rPr lang="en-US" dirty="0"/>
                        <a:t>11-20/0497</a:t>
                      </a:r>
                    </a:p>
                  </a:txBody>
                  <a:tcPr/>
                </a:tc>
                <a:tc>
                  <a:txBody>
                    <a:bodyPr/>
                    <a:lstStyle/>
                    <a:p>
                      <a:r>
                        <a:rPr lang="en-GB" sz="1800" kern="1200" dirty="0">
                          <a:solidFill>
                            <a:schemeClr val="dk1"/>
                          </a:solidFill>
                          <a:effectLst/>
                          <a:latin typeface="+mn-lt"/>
                          <a:ea typeface="+mn-ea"/>
                          <a:cs typeface="+mn-cs"/>
                        </a:rPr>
                        <a:t>24105, 24106, 24107</a:t>
                      </a:r>
                      <a:r>
                        <a:rPr lang="en-CA" dirty="0">
                          <a:effectLst/>
                        </a:rPr>
                        <a:t> </a:t>
                      </a:r>
                      <a:endParaRPr lang="en-US" dirty="0"/>
                    </a:p>
                  </a:txBody>
                  <a:tcPr/>
                </a:tc>
                <a:extLst>
                  <a:ext uri="{0D108BD9-81ED-4DB2-BD59-A6C34878D82A}">
                    <a16:rowId xmlns:a16="http://schemas.microsoft.com/office/drawing/2014/main" val="3215990292"/>
                  </a:ext>
                </a:extLst>
              </a:tr>
              <a:tr h="370840">
                <a:tc>
                  <a:txBody>
                    <a:bodyPr/>
                    <a:lstStyle/>
                    <a:p>
                      <a:r>
                        <a:rPr lang="en-US" dirty="0"/>
                        <a:t>11-20/0317</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24552, 24350, 24486, 24311, 24400, 24401, 24351, 24352, 24348, 24349, 24017</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641893233"/>
                  </a:ext>
                </a:extLst>
              </a:tr>
              <a:tr h="370840">
                <a:tc>
                  <a:txBody>
                    <a:bodyPr/>
                    <a:lstStyle/>
                    <a:p>
                      <a:r>
                        <a:rPr lang="en-US" dirty="0"/>
                        <a:t>11-20/0529</a:t>
                      </a:r>
                    </a:p>
                  </a:txBody>
                  <a:tcPr/>
                </a:tc>
                <a:tc>
                  <a:txBody>
                    <a:bodyPr/>
                    <a:lstStyle/>
                    <a:p>
                      <a:r>
                        <a:rPr lang="en-GB" sz="1800" kern="1200" dirty="0">
                          <a:solidFill>
                            <a:schemeClr val="dk1"/>
                          </a:solidFill>
                          <a:effectLst/>
                          <a:latin typeface="+mn-lt"/>
                          <a:ea typeface="+mn-ea"/>
                          <a:cs typeface="+mn-cs"/>
                        </a:rPr>
                        <a:t>24235, 24236</a:t>
                      </a:r>
                      <a:r>
                        <a:rPr lang="en-CA" dirty="0">
                          <a:effectLst/>
                        </a:rPr>
                        <a:t> </a:t>
                      </a:r>
                      <a:endParaRPr lang="en-US" dirty="0"/>
                    </a:p>
                  </a:txBody>
                  <a:tcPr/>
                </a:tc>
                <a:extLst>
                  <a:ext uri="{0D108BD9-81ED-4DB2-BD59-A6C34878D82A}">
                    <a16:rowId xmlns:a16="http://schemas.microsoft.com/office/drawing/2014/main" val="53166087"/>
                  </a:ext>
                </a:extLst>
              </a:tr>
              <a:tr h="370840">
                <a:tc>
                  <a:txBody>
                    <a:bodyPr/>
                    <a:lstStyle/>
                    <a:p>
                      <a:r>
                        <a:rPr lang="en-US" dirty="0"/>
                        <a:t>11-20/0376</a:t>
                      </a:r>
                    </a:p>
                  </a:txBody>
                  <a:tcPr/>
                </a:tc>
                <a:tc>
                  <a:txBody>
                    <a:bodyPr/>
                    <a:lstStyle/>
                    <a:p>
                      <a:r>
                        <a:rPr lang="en-GB" sz="1800" kern="1200" dirty="0">
                          <a:solidFill>
                            <a:schemeClr val="dk1"/>
                          </a:solidFill>
                          <a:effectLst/>
                          <a:latin typeface="+mn-lt"/>
                          <a:ea typeface="+mn-ea"/>
                          <a:cs typeface="+mn-cs"/>
                        </a:rPr>
                        <a:t>24028, 24041, 24043, 24281, 24271</a:t>
                      </a:r>
                      <a:r>
                        <a:rPr lang="en-CA" dirty="0">
                          <a:effectLst/>
                        </a:rPr>
                        <a:t> </a:t>
                      </a:r>
                      <a:endParaRPr lang="en-US" dirty="0"/>
                    </a:p>
                  </a:txBody>
                  <a:tcPr/>
                </a:tc>
                <a:extLst>
                  <a:ext uri="{0D108BD9-81ED-4DB2-BD59-A6C34878D82A}">
                    <a16:rowId xmlns:a16="http://schemas.microsoft.com/office/drawing/2014/main" val="364155381"/>
                  </a:ext>
                </a:extLst>
              </a:tr>
              <a:tr h="370840">
                <a:tc>
                  <a:txBody>
                    <a:bodyPr/>
                    <a:lstStyle/>
                    <a:p>
                      <a:r>
                        <a:rPr lang="en-US" dirty="0"/>
                        <a:t>11-18/0218</a:t>
                      </a:r>
                    </a:p>
                  </a:txBody>
                  <a:tcPr/>
                </a:tc>
                <a:tc>
                  <a:txBody>
                    <a:bodyPr/>
                    <a:lstStyle/>
                    <a:p>
                      <a:r>
                        <a:rPr lang="en-GB" sz="1800" kern="1200" dirty="0">
                          <a:solidFill>
                            <a:schemeClr val="dk1"/>
                          </a:solidFill>
                          <a:effectLst/>
                          <a:latin typeface="+mn-lt"/>
                          <a:ea typeface="+mn-ea"/>
                          <a:cs typeface="+mn-cs"/>
                        </a:rPr>
                        <a:t>24267</a:t>
                      </a:r>
                      <a:r>
                        <a:rPr lang="en-CA" dirty="0">
                          <a:effectLst/>
                        </a:rPr>
                        <a:t> </a:t>
                      </a:r>
                      <a:endParaRPr lang="en-US" dirty="0"/>
                    </a:p>
                  </a:txBody>
                  <a:tcPr/>
                </a:tc>
                <a:extLst>
                  <a:ext uri="{0D108BD9-81ED-4DB2-BD59-A6C34878D82A}">
                    <a16:rowId xmlns:a16="http://schemas.microsoft.com/office/drawing/2014/main" val="2297660562"/>
                  </a:ext>
                </a:extLst>
              </a:tr>
              <a:tr h="370840">
                <a:tc>
                  <a:txBody>
                    <a:bodyPr/>
                    <a:lstStyle/>
                    <a:p>
                      <a:r>
                        <a:rPr lang="en-US" dirty="0"/>
                        <a:t>11-20/0540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24319, 24320, 24171, 24172, 24173, 24174, 24522, 24176, 24177, 24280, 24521, 24189, 24295, 24298, 24282</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4124427940"/>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1661238225"/>
                  </a:ext>
                </a:extLst>
              </a:tr>
            </a:tbl>
          </a:graphicData>
        </a:graphic>
      </p:graphicFrame>
    </p:spTree>
    <p:extLst>
      <p:ext uri="{BB962C8B-B14F-4D97-AF65-F5344CB8AC3E}">
        <p14:creationId xmlns:p14="http://schemas.microsoft.com/office/powerpoint/2010/main" val="638937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20EA3-DF0C-0345-89E9-1DFE569071C0}"/>
              </a:ext>
            </a:extLst>
          </p:cNvPr>
          <p:cNvSpPr>
            <a:spLocks noGrp="1"/>
          </p:cNvSpPr>
          <p:nvPr>
            <p:ph type="title"/>
          </p:nvPr>
        </p:nvSpPr>
        <p:spPr/>
        <p:txBody>
          <a:bodyPr/>
          <a:lstStyle/>
          <a:p>
            <a:r>
              <a:rPr lang="en-US" dirty="0"/>
              <a:t>CR Motion #1021</a:t>
            </a:r>
          </a:p>
        </p:txBody>
      </p:sp>
      <p:sp>
        <p:nvSpPr>
          <p:cNvPr id="6" name="Content Placeholder 5">
            <a:extLst>
              <a:ext uri="{FF2B5EF4-FFF2-40B4-BE49-F238E27FC236}">
                <a16:creationId xmlns:a16="http://schemas.microsoft.com/office/drawing/2014/main" id="{8979724A-EC0A-2C49-974E-9709AEBCB4E3}"/>
              </a:ext>
            </a:extLst>
          </p:cNvPr>
          <p:cNvSpPr>
            <a:spLocks noGrp="1"/>
          </p:cNvSpPr>
          <p:nvPr>
            <p:ph idx="1"/>
          </p:nvPr>
        </p:nvSpPr>
        <p:spPr/>
        <p:txBody>
          <a:bodyPr/>
          <a:lstStyle/>
          <a:p>
            <a:r>
              <a:rPr lang="en-US" dirty="0"/>
              <a:t>Move to accept resolution to CID 24081 in doc 11-20/447r1</a:t>
            </a:r>
          </a:p>
          <a:p>
            <a:endParaRPr lang="en-US" dirty="0"/>
          </a:p>
          <a:p>
            <a:r>
              <a:rPr lang="en-US" dirty="0"/>
              <a:t>Move:		Alfred </a:t>
            </a:r>
            <a:r>
              <a:rPr lang="en-US" dirty="0" err="1"/>
              <a:t>Asterjadhi</a:t>
            </a:r>
            <a:r>
              <a:rPr lang="en-US" dirty="0"/>
              <a:t>	Second: </a:t>
            </a:r>
            <a:r>
              <a:rPr lang="en-US" dirty="0" err="1"/>
              <a:t>Yasu</a:t>
            </a:r>
            <a:r>
              <a:rPr lang="en-US" dirty="0"/>
              <a:t> Inoue</a:t>
            </a:r>
          </a:p>
          <a:p>
            <a:r>
              <a:rPr lang="en-US" dirty="0"/>
              <a:t>Approved with unanimous consent.</a:t>
            </a:r>
          </a:p>
        </p:txBody>
      </p:sp>
      <p:sp>
        <p:nvSpPr>
          <p:cNvPr id="5" name="Slide Number Placeholder 4">
            <a:extLst>
              <a:ext uri="{FF2B5EF4-FFF2-40B4-BE49-F238E27FC236}">
                <a16:creationId xmlns:a16="http://schemas.microsoft.com/office/drawing/2014/main" id="{A2B78567-6622-3045-97BC-523176A22067}"/>
              </a:ext>
            </a:extLst>
          </p:cNvPr>
          <p:cNvSpPr>
            <a:spLocks noGrp="1"/>
          </p:cNvSpPr>
          <p:nvPr>
            <p:ph type="sldNum" idx="12"/>
          </p:nvPr>
        </p:nvSpPr>
        <p:spPr/>
        <p:txBody>
          <a:bodyPr/>
          <a:lstStyle/>
          <a:p>
            <a:r>
              <a:rPr lang="en-GB"/>
              <a:t>Slide </a:t>
            </a:r>
            <a:fld id="{06B781AF-4CCF-49B0-A572-DE54FBE5D942}" type="slidenum">
              <a:rPr lang="en-GB" smtClean="0"/>
              <a:pPr/>
              <a:t>43</a:t>
            </a:fld>
            <a:endParaRPr lang="en-GB"/>
          </a:p>
        </p:txBody>
      </p:sp>
      <p:sp>
        <p:nvSpPr>
          <p:cNvPr id="4" name="Footer Placeholder 3">
            <a:extLst>
              <a:ext uri="{FF2B5EF4-FFF2-40B4-BE49-F238E27FC236}">
                <a16:creationId xmlns:a16="http://schemas.microsoft.com/office/drawing/2014/main" id="{485027A7-5A32-F04D-AE0E-F5E9C80AA424}"/>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A4BBE3EC-583F-C245-B2AF-D6FD684A4081}"/>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8670369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29006-9DB6-8A40-BCB7-3043AF03B5D4}"/>
              </a:ext>
            </a:extLst>
          </p:cNvPr>
          <p:cNvSpPr>
            <a:spLocks noGrp="1"/>
          </p:cNvSpPr>
          <p:nvPr>
            <p:ph type="title"/>
          </p:nvPr>
        </p:nvSpPr>
        <p:spPr/>
        <p:txBody>
          <a:bodyPr/>
          <a:lstStyle/>
          <a:p>
            <a:r>
              <a:rPr lang="en-US" dirty="0"/>
              <a:t>SP #1 </a:t>
            </a:r>
          </a:p>
        </p:txBody>
      </p:sp>
      <p:sp>
        <p:nvSpPr>
          <p:cNvPr id="3" name="Content Placeholder 2">
            <a:extLst>
              <a:ext uri="{FF2B5EF4-FFF2-40B4-BE49-F238E27FC236}">
                <a16:creationId xmlns:a16="http://schemas.microsoft.com/office/drawing/2014/main" id="{9C5509FD-03C2-FE4E-BCE3-DE44092220AD}"/>
              </a:ext>
            </a:extLst>
          </p:cNvPr>
          <p:cNvSpPr>
            <a:spLocks noGrp="1"/>
          </p:cNvSpPr>
          <p:nvPr>
            <p:ph idx="1"/>
          </p:nvPr>
        </p:nvSpPr>
        <p:spPr/>
        <p:txBody>
          <a:bodyPr/>
          <a:lstStyle/>
          <a:p>
            <a:pPr>
              <a:buFont typeface="Arial" panose="020B0604020202020204" pitchFamily="34" charset="0"/>
              <a:buChar char="•"/>
            </a:pPr>
            <a:r>
              <a:rPr lang="en-CA" b="0" dirty="0"/>
              <a:t>SP1) For 160M/80+80M, should having all the 20M subchannels in the secondary 80M channel punctured be allowed?</a:t>
            </a:r>
          </a:p>
          <a:p>
            <a:pPr>
              <a:buFont typeface="Arial" panose="020B0604020202020204" pitchFamily="34" charset="0"/>
              <a:buChar char="•"/>
            </a:pPr>
            <a:endParaRPr lang="en-CA" b="0" dirty="0"/>
          </a:p>
          <a:p>
            <a:pPr>
              <a:buFont typeface="Arial" panose="020B0604020202020204" pitchFamily="34" charset="0"/>
              <a:buChar char="•"/>
            </a:pPr>
            <a:r>
              <a:rPr lang="en-CA" b="0" dirty="0"/>
              <a:t>Y/N/A: 0/23/6</a:t>
            </a:r>
          </a:p>
          <a:p>
            <a:pPr>
              <a:buFont typeface="Arial" panose="020B0604020202020204" pitchFamily="34" charset="0"/>
              <a:buChar char="•"/>
            </a:pPr>
            <a:endParaRPr lang="en-CA" b="0" dirty="0"/>
          </a:p>
          <a:p>
            <a:pPr>
              <a:buFont typeface="Arial" panose="020B0604020202020204" pitchFamily="34" charset="0"/>
              <a:buChar char="•"/>
            </a:pPr>
            <a:endParaRPr lang="en-CA" b="0" dirty="0"/>
          </a:p>
          <a:p>
            <a:pPr marL="0" indent="0"/>
            <a:endParaRPr lang="en-CA" b="0" dirty="0"/>
          </a:p>
          <a:p>
            <a:endParaRPr lang="en-US" dirty="0"/>
          </a:p>
        </p:txBody>
      </p:sp>
      <p:sp>
        <p:nvSpPr>
          <p:cNvPr id="4" name="Slide Number Placeholder 3">
            <a:extLst>
              <a:ext uri="{FF2B5EF4-FFF2-40B4-BE49-F238E27FC236}">
                <a16:creationId xmlns:a16="http://schemas.microsoft.com/office/drawing/2014/main" id="{5A528D31-3325-E34F-AD69-E8FE2F5A971A}"/>
              </a:ext>
            </a:extLst>
          </p:cNvPr>
          <p:cNvSpPr>
            <a:spLocks noGrp="1"/>
          </p:cNvSpPr>
          <p:nvPr>
            <p:ph type="sldNum" idx="12"/>
          </p:nvPr>
        </p:nvSpPr>
        <p:spPr/>
        <p:txBody>
          <a:bodyPr/>
          <a:lstStyle/>
          <a:p>
            <a:r>
              <a:rPr lang="en-GB"/>
              <a:t>Slide </a:t>
            </a:r>
            <a:fld id="{440F5867-744E-4AA6-B0ED-4C44D2DFBB7B}" type="slidenum">
              <a:rPr lang="en-GB" smtClean="0"/>
              <a:pPr/>
              <a:t>44</a:t>
            </a:fld>
            <a:endParaRPr lang="en-GB" dirty="0"/>
          </a:p>
        </p:txBody>
      </p:sp>
      <p:sp>
        <p:nvSpPr>
          <p:cNvPr id="5" name="Footer Placeholder 4">
            <a:extLst>
              <a:ext uri="{FF2B5EF4-FFF2-40B4-BE49-F238E27FC236}">
                <a16:creationId xmlns:a16="http://schemas.microsoft.com/office/drawing/2014/main" id="{153D43D0-4B91-A04F-8152-CAB4B0D29AAB}"/>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EB220DC6-46E5-5E46-9FE0-975C33D4732E}"/>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3201912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1779E-A15C-9745-879A-54C7EEFC1B36}"/>
              </a:ext>
            </a:extLst>
          </p:cNvPr>
          <p:cNvSpPr>
            <a:spLocks noGrp="1"/>
          </p:cNvSpPr>
          <p:nvPr>
            <p:ph type="title"/>
          </p:nvPr>
        </p:nvSpPr>
        <p:spPr/>
        <p:txBody>
          <a:bodyPr/>
          <a:lstStyle/>
          <a:p>
            <a:r>
              <a:rPr lang="en-US" dirty="0"/>
              <a:t>SP #2</a:t>
            </a:r>
          </a:p>
        </p:txBody>
      </p:sp>
      <p:sp>
        <p:nvSpPr>
          <p:cNvPr id="3" name="Content Placeholder 2">
            <a:extLst>
              <a:ext uri="{FF2B5EF4-FFF2-40B4-BE49-F238E27FC236}">
                <a16:creationId xmlns:a16="http://schemas.microsoft.com/office/drawing/2014/main" id="{64609E71-0DAA-5845-A168-ADBD455CD742}"/>
              </a:ext>
            </a:extLst>
          </p:cNvPr>
          <p:cNvSpPr>
            <a:spLocks noGrp="1"/>
          </p:cNvSpPr>
          <p:nvPr>
            <p:ph idx="1"/>
          </p:nvPr>
        </p:nvSpPr>
        <p:spPr/>
        <p:txBody>
          <a:bodyPr/>
          <a:lstStyle/>
          <a:p>
            <a:pPr>
              <a:buFont typeface="Arial" panose="020B0604020202020204" pitchFamily="34" charset="0"/>
              <a:buChar char="•"/>
            </a:pPr>
            <a:r>
              <a:rPr lang="en-CA" b="0" dirty="0"/>
              <a:t>For 160M/80+80M, should having more than two adjacent 20M subchannels punctured be disallowed?</a:t>
            </a:r>
          </a:p>
          <a:p>
            <a:pPr lvl="1">
              <a:buFont typeface="Arial" panose="020B0604020202020204" pitchFamily="34" charset="0"/>
              <a:buChar char="•"/>
            </a:pPr>
            <a:r>
              <a:rPr lang="en-CA" dirty="0"/>
              <a:t>Note: for 160M this includes channels adjacent between the primary and secondary 80M channels, e.g. This will disallow the ---xxx– pattern</a:t>
            </a:r>
          </a:p>
          <a:p>
            <a:pPr lvl="1">
              <a:buFont typeface="Arial" panose="020B0604020202020204" pitchFamily="34" charset="0"/>
              <a:buChar char="•"/>
            </a:pPr>
            <a:endParaRPr lang="en-CA" dirty="0"/>
          </a:p>
          <a:p>
            <a:pPr lvl="1">
              <a:buFont typeface="Arial" panose="020B0604020202020204" pitchFamily="34" charset="0"/>
              <a:buChar char="•"/>
            </a:pPr>
            <a:r>
              <a:rPr lang="en-CA" dirty="0"/>
              <a:t>Note: This will also disallow patterns  like - - x x x x x – </a:t>
            </a:r>
          </a:p>
          <a:p>
            <a:pPr lvl="1">
              <a:buFont typeface="Arial" panose="020B0604020202020204" pitchFamily="34" charset="0"/>
              <a:buChar char="•"/>
            </a:pPr>
            <a:endParaRPr lang="en-CA" dirty="0"/>
          </a:p>
          <a:p>
            <a:pPr>
              <a:buFont typeface="Arial" panose="020B0604020202020204" pitchFamily="34" charset="0"/>
              <a:buChar char="•"/>
            </a:pPr>
            <a:r>
              <a:rPr lang="en-CA" dirty="0"/>
              <a:t>Y/N/A: 9/5/15</a:t>
            </a:r>
          </a:p>
          <a:p>
            <a:pPr>
              <a:buFont typeface="Arial" panose="020B0604020202020204" pitchFamily="34" charset="0"/>
              <a:buChar char="•"/>
            </a:pPr>
            <a:endParaRPr lang="en-CA" b="0" dirty="0"/>
          </a:p>
          <a:p>
            <a:endParaRPr lang="en-US" dirty="0"/>
          </a:p>
        </p:txBody>
      </p:sp>
      <p:sp>
        <p:nvSpPr>
          <p:cNvPr id="4" name="Slide Number Placeholder 3">
            <a:extLst>
              <a:ext uri="{FF2B5EF4-FFF2-40B4-BE49-F238E27FC236}">
                <a16:creationId xmlns:a16="http://schemas.microsoft.com/office/drawing/2014/main" id="{D03C0FC8-E75C-5F4E-95B7-83FB668AEE7D}"/>
              </a:ext>
            </a:extLst>
          </p:cNvPr>
          <p:cNvSpPr>
            <a:spLocks noGrp="1"/>
          </p:cNvSpPr>
          <p:nvPr>
            <p:ph type="sldNum" idx="12"/>
          </p:nvPr>
        </p:nvSpPr>
        <p:spPr/>
        <p:txBody>
          <a:bodyPr/>
          <a:lstStyle/>
          <a:p>
            <a:r>
              <a:rPr lang="en-GB"/>
              <a:t>Slide </a:t>
            </a:r>
            <a:fld id="{440F5867-744E-4AA6-B0ED-4C44D2DFBB7B}" type="slidenum">
              <a:rPr lang="en-GB" smtClean="0"/>
              <a:pPr/>
              <a:t>45</a:t>
            </a:fld>
            <a:endParaRPr lang="en-GB" dirty="0"/>
          </a:p>
        </p:txBody>
      </p:sp>
      <p:sp>
        <p:nvSpPr>
          <p:cNvPr id="5" name="Footer Placeholder 4">
            <a:extLst>
              <a:ext uri="{FF2B5EF4-FFF2-40B4-BE49-F238E27FC236}">
                <a16:creationId xmlns:a16="http://schemas.microsoft.com/office/drawing/2014/main" id="{2B0914CF-ED1E-0C48-AE0A-F6417CDCE91B}"/>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C95FC159-8C59-C846-A368-1AD9BE5EE65E}"/>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8237171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754CA-B1FB-2D4C-839F-75A0E8EA3181}"/>
              </a:ext>
            </a:extLst>
          </p:cNvPr>
          <p:cNvSpPr>
            <a:spLocks noGrp="1"/>
          </p:cNvSpPr>
          <p:nvPr>
            <p:ph type="title"/>
          </p:nvPr>
        </p:nvSpPr>
        <p:spPr/>
        <p:txBody>
          <a:bodyPr/>
          <a:lstStyle/>
          <a:p>
            <a:r>
              <a:rPr lang="en-US" dirty="0"/>
              <a:t>SP #3</a:t>
            </a:r>
          </a:p>
        </p:txBody>
      </p:sp>
      <p:sp>
        <p:nvSpPr>
          <p:cNvPr id="3" name="Content Placeholder 2">
            <a:extLst>
              <a:ext uri="{FF2B5EF4-FFF2-40B4-BE49-F238E27FC236}">
                <a16:creationId xmlns:a16="http://schemas.microsoft.com/office/drawing/2014/main" id="{67C3E5CE-AE31-B24E-B9AD-C4027EDE5B30}"/>
              </a:ext>
            </a:extLst>
          </p:cNvPr>
          <p:cNvSpPr>
            <a:spLocks noGrp="1"/>
          </p:cNvSpPr>
          <p:nvPr>
            <p:ph idx="1"/>
          </p:nvPr>
        </p:nvSpPr>
        <p:spPr/>
        <p:txBody>
          <a:bodyPr/>
          <a:lstStyle/>
          <a:p>
            <a:r>
              <a:rPr lang="en-CA" b="0" dirty="0"/>
              <a:t>For 160M/80+80M, should D6.0 be interpreted as allowing having no 20M subchannels in the primary 80 MHz channel punctured (only in the secondary 80 MHz channel)?</a:t>
            </a:r>
          </a:p>
          <a:p>
            <a:endParaRPr lang="en-CA" b="0" dirty="0"/>
          </a:p>
          <a:p>
            <a:endParaRPr lang="en-CA" b="0" dirty="0"/>
          </a:p>
          <a:p>
            <a:r>
              <a:rPr lang="en-CA" b="0" dirty="0"/>
              <a:t>Y/N/A: 6/9/18</a:t>
            </a:r>
            <a:br>
              <a:rPr lang="en-CA" dirty="0"/>
            </a:br>
            <a:endParaRPr lang="en-CA" dirty="0"/>
          </a:p>
          <a:p>
            <a:endParaRPr lang="en-US" dirty="0"/>
          </a:p>
        </p:txBody>
      </p:sp>
      <p:sp>
        <p:nvSpPr>
          <p:cNvPr id="4" name="Slide Number Placeholder 3">
            <a:extLst>
              <a:ext uri="{FF2B5EF4-FFF2-40B4-BE49-F238E27FC236}">
                <a16:creationId xmlns:a16="http://schemas.microsoft.com/office/drawing/2014/main" id="{C31664CC-3C5F-5A42-8424-0300DD9A3591}"/>
              </a:ext>
            </a:extLst>
          </p:cNvPr>
          <p:cNvSpPr>
            <a:spLocks noGrp="1"/>
          </p:cNvSpPr>
          <p:nvPr>
            <p:ph type="sldNum" idx="12"/>
          </p:nvPr>
        </p:nvSpPr>
        <p:spPr/>
        <p:txBody>
          <a:bodyPr/>
          <a:lstStyle/>
          <a:p>
            <a:r>
              <a:rPr lang="en-GB"/>
              <a:t>Slide </a:t>
            </a:r>
            <a:fld id="{440F5867-744E-4AA6-B0ED-4C44D2DFBB7B}" type="slidenum">
              <a:rPr lang="en-GB" smtClean="0"/>
              <a:pPr/>
              <a:t>46</a:t>
            </a:fld>
            <a:endParaRPr lang="en-GB" dirty="0"/>
          </a:p>
        </p:txBody>
      </p:sp>
      <p:sp>
        <p:nvSpPr>
          <p:cNvPr id="5" name="Footer Placeholder 4">
            <a:extLst>
              <a:ext uri="{FF2B5EF4-FFF2-40B4-BE49-F238E27FC236}">
                <a16:creationId xmlns:a16="http://schemas.microsoft.com/office/drawing/2014/main" id="{1AA9C805-ACAE-3946-8F63-E75A5D93FE45}"/>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67FB96D3-5C49-E548-803B-39F0F2DBF4C8}"/>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2177068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83C93-42C3-5E48-B23C-5B8E36A1B851}"/>
              </a:ext>
            </a:extLst>
          </p:cNvPr>
          <p:cNvSpPr>
            <a:spLocks noGrp="1"/>
          </p:cNvSpPr>
          <p:nvPr>
            <p:ph type="title"/>
          </p:nvPr>
        </p:nvSpPr>
        <p:spPr/>
        <p:txBody>
          <a:bodyPr/>
          <a:lstStyle/>
          <a:p>
            <a:r>
              <a:rPr lang="en-US" dirty="0"/>
              <a:t>SP #4</a:t>
            </a:r>
          </a:p>
        </p:txBody>
      </p:sp>
      <p:sp>
        <p:nvSpPr>
          <p:cNvPr id="3" name="Content Placeholder 2">
            <a:extLst>
              <a:ext uri="{FF2B5EF4-FFF2-40B4-BE49-F238E27FC236}">
                <a16:creationId xmlns:a16="http://schemas.microsoft.com/office/drawing/2014/main" id="{669CCF21-51FD-9145-9026-6653A30E1905}"/>
              </a:ext>
            </a:extLst>
          </p:cNvPr>
          <p:cNvSpPr>
            <a:spLocks noGrp="1"/>
          </p:cNvSpPr>
          <p:nvPr>
            <p:ph idx="1"/>
          </p:nvPr>
        </p:nvSpPr>
        <p:spPr/>
        <p:txBody>
          <a:bodyPr/>
          <a:lstStyle/>
          <a:p>
            <a:pPr>
              <a:buFont typeface="Arial" panose="020B0604020202020204" pitchFamily="34" charset="0"/>
              <a:buChar char="•"/>
            </a:pPr>
            <a:r>
              <a:rPr lang="en-CA" b="0" dirty="0"/>
              <a:t>Do you agree that for 160M/80+80M, allow only a maximum of two adjacent 20 MHz subchannels to be punctured?</a:t>
            </a:r>
          </a:p>
          <a:p>
            <a:pPr lvl="1">
              <a:buFont typeface="Arial" panose="020B0604020202020204" pitchFamily="34" charset="0"/>
              <a:buChar char="•"/>
            </a:pPr>
            <a:r>
              <a:rPr lang="en-CA" dirty="0"/>
              <a:t>When puncturing 40 MHz in secondary 80, only puncturing either the lower 40 MHz or the upper 40 MHz</a:t>
            </a:r>
            <a:endParaRPr lang="en-CA" b="0" dirty="0"/>
          </a:p>
          <a:p>
            <a:r>
              <a:rPr lang="en-US" dirty="0"/>
              <a:t> </a:t>
            </a:r>
          </a:p>
          <a:p>
            <a:r>
              <a:rPr lang="en-US" dirty="0"/>
              <a:t>Y/N/A: 19/5/8</a:t>
            </a:r>
          </a:p>
          <a:p>
            <a:endParaRPr lang="en-US" dirty="0"/>
          </a:p>
        </p:txBody>
      </p:sp>
      <p:sp>
        <p:nvSpPr>
          <p:cNvPr id="4" name="Slide Number Placeholder 3">
            <a:extLst>
              <a:ext uri="{FF2B5EF4-FFF2-40B4-BE49-F238E27FC236}">
                <a16:creationId xmlns:a16="http://schemas.microsoft.com/office/drawing/2014/main" id="{C3E76DD9-90D1-1545-B50B-E8030B1D05AB}"/>
              </a:ext>
            </a:extLst>
          </p:cNvPr>
          <p:cNvSpPr>
            <a:spLocks noGrp="1"/>
          </p:cNvSpPr>
          <p:nvPr>
            <p:ph type="sldNum" idx="12"/>
          </p:nvPr>
        </p:nvSpPr>
        <p:spPr/>
        <p:txBody>
          <a:bodyPr/>
          <a:lstStyle/>
          <a:p>
            <a:r>
              <a:rPr lang="en-GB"/>
              <a:t>Slide </a:t>
            </a:r>
            <a:fld id="{440F5867-744E-4AA6-B0ED-4C44D2DFBB7B}" type="slidenum">
              <a:rPr lang="en-GB" smtClean="0"/>
              <a:pPr/>
              <a:t>47</a:t>
            </a:fld>
            <a:endParaRPr lang="en-GB" dirty="0"/>
          </a:p>
        </p:txBody>
      </p:sp>
      <p:sp>
        <p:nvSpPr>
          <p:cNvPr id="5" name="Footer Placeholder 4">
            <a:extLst>
              <a:ext uri="{FF2B5EF4-FFF2-40B4-BE49-F238E27FC236}">
                <a16:creationId xmlns:a16="http://schemas.microsoft.com/office/drawing/2014/main" id="{B3640050-DCE1-BB49-91A6-E1BD23359B20}"/>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B5E7BFE6-4C25-9043-B4A5-41258B535AD6}"/>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4702981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F28F5-D6B5-2246-9859-806EB681B131}"/>
              </a:ext>
            </a:extLst>
          </p:cNvPr>
          <p:cNvSpPr>
            <a:spLocks noGrp="1"/>
          </p:cNvSpPr>
          <p:nvPr>
            <p:ph type="title"/>
          </p:nvPr>
        </p:nvSpPr>
        <p:spPr/>
        <p:txBody>
          <a:bodyPr/>
          <a:lstStyle/>
          <a:p>
            <a:r>
              <a:rPr lang="en-US" dirty="0"/>
              <a:t>CR Motion # 1022</a:t>
            </a:r>
          </a:p>
        </p:txBody>
      </p:sp>
      <p:sp>
        <p:nvSpPr>
          <p:cNvPr id="3" name="Content Placeholder 2">
            <a:extLst>
              <a:ext uri="{FF2B5EF4-FFF2-40B4-BE49-F238E27FC236}">
                <a16:creationId xmlns:a16="http://schemas.microsoft.com/office/drawing/2014/main" id="{94FE49DF-AF26-0345-BEAB-D8C88D643A51}"/>
              </a:ext>
            </a:extLst>
          </p:cNvPr>
          <p:cNvSpPr>
            <a:spLocks noGrp="1"/>
          </p:cNvSpPr>
          <p:nvPr>
            <p:ph idx="1"/>
          </p:nvPr>
        </p:nvSpPr>
        <p:spPr/>
        <p:txBody>
          <a:bodyPr/>
          <a:lstStyle/>
          <a:p>
            <a:pPr>
              <a:buFont typeface="Arial" panose="020B0604020202020204" pitchFamily="34" charset="0"/>
              <a:buChar char="•"/>
            </a:pPr>
            <a:r>
              <a:rPr lang="en-US" dirty="0"/>
              <a:t>Move to accept resolutions to CIDs</a:t>
            </a:r>
            <a:r>
              <a:rPr lang="en-US" kern="1200" dirty="0">
                <a:solidFill>
                  <a:schemeClr val="dk1"/>
                </a:solidFill>
              </a:rPr>
              <a:t> 24350, 24486, 24311, 24400, 24401, 24351, 24352, 24348, 24349, 24017 in doc 11-20/0317r5</a:t>
            </a:r>
          </a:p>
          <a:p>
            <a:pPr>
              <a:buFont typeface="Arial" panose="020B0604020202020204" pitchFamily="34" charset="0"/>
              <a:buChar char="•"/>
            </a:pPr>
            <a:endParaRPr lang="en-US" kern="1200" dirty="0">
              <a:solidFill>
                <a:schemeClr val="dk1"/>
              </a:solidFill>
            </a:endParaRPr>
          </a:p>
          <a:p>
            <a:pPr>
              <a:buFont typeface="Arial" panose="020B0604020202020204" pitchFamily="34" charset="0"/>
              <a:buChar char="•"/>
            </a:pPr>
            <a:r>
              <a:rPr lang="en-US" kern="1200" dirty="0">
                <a:solidFill>
                  <a:schemeClr val="dk1"/>
                </a:solidFill>
              </a:rPr>
              <a:t>Move:	Abhishek Patil	Second: </a:t>
            </a:r>
            <a:r>
              <a:rPr lang="en-US" kern="1200" dirty="0" err="1">
                <a:solidFill>
                  <a:schemeClr val="dk1"/>
                </a:solidFill>
              </a:rPr>
              <a:t>Youhan</a:t>
            </a:r>
            <a:r>
              <a:rPr lang="en-US" kern="1200" dirty="0">
                <a:solidFill>
                  <a:schemeClr val="dk1"/>
                </a:solidFill>
              </a:rPr>
              <a:t> Kim</a:t>
            </a:r>
          </a:p>
          <a:p>
            <a:pPr>
              <a:buFont typeface="Arial" panose="020B0604020202020204" pitchFamily="34" charset="0"/>
              <a:buChar char="•"/>
            </a:pPr>
            <a:r>
              <a:rPr lang="en-US" kern="1200" dirty="0">
                <a:solidFill>
                  <a:schemeClr val="dk1"/>
                </a:solidFill>
              </a:rPr>
              <a:t>Approved with unanimous consent</a:t>
            </a:r>
            <a:endParaRPr lang="en-CA" kern="1200" dirty="0">
              <a:solidFill>
                <a:schemeClr val="dk1"/>
              </a:solidFill>
            </a:endParaRPr>
          </a:p>
        </p:txBody>
      </p:sp>
      <p:sp>
        <p:nvSpPr>
          <p:cNvPr id="4" name="Slide Number Placeholder 3">
            <a:extLst>
              <a:ext uri="{FF2B5EF4-FFF2-40B4-BE49-F238E27FC236}">
                <a16:creationId xmlns:a16="http://schemas.microsoft.com/office/drawing/2014/main" id="{D51155F2-3FC1-0A4A-AA03-86E9011F3F1B}"/>
              </a:ext>
            </a:extLst>
          </p:cNvPr>
          <p:cNvSpPr>
            <a:spLocks noGrp="1"/>
          </p:cNvSpPr>
          <p:nvPr>
            <p:ph type="sldNum" idx="12"/>
          </p:nvPr>
        </p:nvSpPr>
        <p:spPr/>
        <p:txBody>
          <a:bodyPr/>
          <a:lstStyle/>
          <a:p>
            <a:r>
              <a:rPr lang="en-GB"/>
              <a:t>Slide </a:t>
            </a:r>
            <a:fld id="{440F5867-744E-4AA6-B0ED-4C44D2DFBB7B}" type="slidenum">
              <a:rPr lang="en-GB" smtClean="0"/>
              <a:pPr/>
              <a:t>48</a:t>
            </a:fld>
            <a:endParaRPr lang="en-GB" dirty="0"/>
          </a:p>
        </p:txBody>
      </p:sp>
      <p:sp>
        <p:nvSpPr>
          <p:cNvPr id="5" name="Footer Placeholder 4">
            <a:extLst>
              <a:ext uri="{FF2B5EF4-FFF2-40B4-BE49-F238E27FC236}">
                <a16:creationId xmlns:a16="http://schemas.microsoft.com/office/drawing/2014/main" id="{07CC4F07-1702-D349-9F76-D5DCF8362498}"/>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78B8CA08-31E6-794F-B1D8-BC3BCD99E9C4}"/>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5928623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FCACB-55CA-AB45-A0B5-B60502F9ED0D}"/>
              </a:ext>
            </a:extLst>
          </p:cNvPr>
          <p:cNvSpPr>
            <a:spLocks noGrp="1"/>
          </p:cNvSpPr>
          <p:nvPr>
            <p:ph type="title"/>
          </p:nvPr>
        </p:nvSpPr>
        <p:spPr/>
        <p:txBody>
          <a:bodyPr/>
          <a:lstStyle/>
          <a:p>
            <a:r>
              <a:rPr lang="en-US" dirty="0"/>
              <a:t>CR Motion #1023</a:t>
            </a:r>
          </a:p>
        </p:txBody>
      </p:sp>
      <p:sp>
        <p:nvSpPr>
          <p:cNvPr id="3" name="Content Placeholder 2">
            <a:extLst>
              <a:ext uri="{FF2B5EF4-FFF2-40B4-BE49-F238E27FC236}">
                <a16:creationId xmlns:a16="http://schemas.microsoft.com/office/drawing/2014/main" id="{F4F94D0A-F9F4-2645-8912-FDA917EFC708}"/>
              </a:ext>
            </a:extLst>
          </p:cNvPr>
          <p:cNvSpPr>
            <a:spLocks noGrp="1"/>
          </p:cNvSpPr>
          <p:nvPr>
            <p:ph idx="1"/>
          </p:nvPr>
        </p:nvSpPr>
        <p:spPr/>
        <p:txBody>
          <a:bodyPr/>
          <a:lstStyle/>
          <a:p>
            <a:r>
              <a:rPr lang="en-US" dirty="0"/>
              <a:t>Move to accept resolutions to CIDs </a:t>
            </a:r>
            <a:r>
              <a:rPr lang="en-GB" kern="1200" dirty="0">
                <a:solidFill>
                  <a:schemeClr val="dk1"/>
                </a:solidFill>
              </a:rPr>
              <a:t>24320, 24171, 24172, 24173, 24174, 24176, 24280, 24521, 24189, 24295, 24298, 24282 in doc 11-20/540r3</a:t>
            </a:r>
          </a:p>
          <a:p>
            <a:endParaRPr lang="en-GB" kern="1200" dirty="0">
              <a:solidFill>
                <a:schemeClr val="dk1"/>
              </a:solidFill>
            </a:endParaRPr>
          </a:p>
          <a:p>
            <a:r>
              <a:rPr lang="en-GB" kern="1200" dirty="0">
                <a:solidFill>
                  <a:schemeClr val="dk1"/>
                </a:solidFill>
              </a:rPr>
              <a:t>Move: </a:t>
            </a:r>
            <a:r>
              <a:rPr lang="en-GB" kern="1200" dirty="0" err="1">
                <a:solidFill>
                  <a:schemeClr val="dk1"/>
                </a:solidFill>
              </a:rPr>
              <a:t>Youhan</a:t>
            </a:r>
            <a:r>
              <a:rPr lang="en-GB" kern="1200" dirty="0">
                <a:solidFill>
                  <a:schemeClr val="dk1"/>
                </a:solidFill>
              </a:rPr>
              <a:t> Kim		Second: Abhishek Patil</a:t>
            </a:r>
          </a:p>
          <a:p>
            <a:r>
              <a:rPr lang="en-GB" kern="1200" dirty="0">
                <a:solidFill>
                  <a:schemeClr val="dk1"/>
                </a:solidFill>
              </a:rPr>
              <a:t>Approved with unanimous consent.</a:t>
            </a:r>
            <a:endParaRPr lang="en-CA" kern="1200" dirty="0">
              <a:solidFill>
                <a:schemeClr val="dk1"/>
              </a:solidFill>
            </a:endParaRPr>
          </a:p>
          <a:p>
            <a:endParaRPr lang="en-US" dirty="0"/>
          </a:p>
          <a:p>
            <a:r>
              <a:rPr lang="en-US" dirty="0"/>
              <a:t> </a:t>
            </a:r>
          </a:p>
        </p:txBody>
      </p:sp>
      <p:sp>
        <p:nvSpPr>
          <p:cNvPr id="4" name="Slide Number Placeholder 3">
            <a:extLst>
              <a:ext uri="{FF2B5EF4-FFF2-40B4-BE49-F238E27FC236}">
                <a16:creationId xmlns:a16="http://schemas.microsoft.com/office/drawing/2014/main" id="{0D77FCC5-E23D-B142-887D-849F43EBDF3F}"/>
              </a:ext>
            </a:extLst>
          </p:cNvPr>
          <p:cNvSpPr>
            <a:spLocks noGrp="1"/>
          </p:cNvSpPr>
          <p:nvPr>
            <p:ph type="sldNum" idx="12"/>
          </p:nvPr>
        </p:nvSpPr>
        <p:spPr/>
        <p:txBody>
          <a:bodyPr/>
          <a:lstStyle/>
          <a:p>
            <a:r>
              <a:rPr lang="en-GB"/>
              <a:t>Slide </a:t>
            </a:r>
            <a:fld id="{440F5867-744E-4AA6-B0ED-4C44D2DFBB7B}" type="slidenum">
              <a:rPr lang="en-GB" smtClean="0"/>
              <a:pPr/>
              <a:t>49</a:t>
            </a:fld>
            <a:endParaRPr lang="en-GB" dirty="0"/>
          </a:p>
        </p:txBody>
      </p:sp>
      <p:sp>
        <p:nvSpPr>
          <p:cNvPr id="5" name="Footer Placeholder 4">
            <a:extLst>
              <a:ext uri="{FF2B5EF4-FFF2-40B4-BE49-F238E27FC236}">
                <a16:creationId xmlns:a16="http://schemas.microsoft.com/office/drawing/2014/main" id="{77132BF7-87C6-DA43-8F2B-AEC872986348}"/>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50519F9C-54AA-5748-BDBD-CAEA394FCDB0}"/>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789512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1" y="685801"/>
            <a:ext cx="7770813" cy="301625"/>
          </a:xfrm>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a:xfrm>
            <a:off x="838200" y="1373188"/>
            <a:ext cx="10439400" cy="4113213"/>
          </a:xfrm>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22720513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B06DD-44ED-AE4E-84E5-95A2747BB9A3}"/>
              </a:ext>
            </a:extLst>
          </p:cNvPr>
          <p:cNvSpPr>
            <a:spLocks noGrp="1"/>
          </p:cNvSpPr>
          <p:nvPr>
            <p:ph type="title"/>
          </p:nvPr>
        </p:nvSpPr>
        <p:spPr/>
        <p:txBody>
          <a:bodyPr/>
          <a:lstStyle/>
          <a:p>
            <a:r>
              <a:rPr lang="en-US"/>
              <a:t>SP #5</a:t>
            </a:r>
            <a:endParaRPr lang="en-US" dirty="0"/>
          </a:p>
        </p:txBody>
      </p:sp>
      <p:sp>
        <p:nvSpPr>
          <p:cNvPr id="3" name="Content Placeholder 2">
            <a:extLst>
              <a:ext uri="{FF2B5EF4-FFF2-40B4-BE49-F238E27FC236}">
                <a16:creationId xmlns:a16="http://schemas.microsoft.com/office/drawing/2014/main" id="{15E15106-F014-4D4F-A1FF-0E6E79A25CCD}"/>
              </a:ext>
            </a:extLst>
          </p:cNvPr>
          <p:cNvSpPr>
            <a:spLocks noGrp="1"/>
          </p:cNvSpPr>
          <p:nvPr>
            <p:ph idx="1"/>
          </p:nvPr>
        </p:nvSpPr>
        <p:spPr/>
        <p:txBody>
          <a:bodyPr/>
          <a:lstStyle/>
          <a:p>
            <a:r>
              <a:rPr lang="en-CA" dirty="0"/>
              <a:t>Do you agree to add a ""NOTE---STAs simultaneously transmitting to or receiving from a STA with multiple antennas but on different radio frequencies, e.g. on different resource units (RUs), does not constitute MU-MIMO."</a:t>
            </a:r>
          </a:p>
          <a:p>
            <a:endParaRPr lang="en-US" dirty="0"/>
          </a:p>
          <a:p>
            <a:r>
              <a:rPr lang="en-US" dirty="0"/>
              <a:t>Y/N/A:5/6/13</a:t>
            </a:r>
          </a:p>
        </p:txBody>
      </p:sp>
      <p:sp>
        <p:nvSpPr>
          <p:cNvPr id="4" name="Slide Number Placeholder 3">
            <a:extLst>
              <a:ext uri="{FF2B5EF4-FFF2-40B4-BE49-F238E27FC236}">
                <a16:creationId xmlns:a16="http://schemas.microsoft.com/office/drawing/2014/main" id="{CF4183DC-4143-BF47-B4B5-18E7C7514F5D}"/>
              </a:ext>
            </a:extLst>
          </p:cNvPr>
          <p:cNvSpPr>
            <a:spLocks noGrp="1"/>
          </p:cNvSpPr>
          <p:nvPr>
            <p:ph type="sldNum" idx="12"/>
          </p:nvPr>
        </p:nvSpPr>
        <p:spPr/>
        <p:txBody>
          <a:bodyPr/>
          <a:lstStyle/>
          <a:p>
            <a:r>
              <a:rPr lang="en-GB"/>
              <a:t>Slide </a:t>
            </a:r>
            <a:fld id="{440F5867-744E-4AA6-B0ED-4C44D2DFBB7B}" type="slidenum">
              <a:rPr lang="en-GB" smtClean="0"/>
              <a:pPr/>
              <a:t>50</a:t>
            </a:fld>
            <a:endParaRPr lang="en-GB" dirty="0"/>
          </a:p>
        </p:txBody>
      </p:sp>
      <p:sp>
        <p:nvSpPr>
          <p:cNvPr id="5" name="Footer Placeholder 4">
            <a:extLst>
              <a:ext uri="{FF2B5EF4-FFF2-40B4-BE49-F238E27FC236}">
                <a16:creationId xmlns:a16="http://schemas.microsoft.com/office/drawing/2014/main" id="{46FF0DEC-42E7-444F-B4DC-7C07C0EEEFD1}"/>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922FDEC5-8D97-CD43-9750-0472ED23182F}"/>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2079486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E6BFB-64F8-8443-8B36-874A936E3E69}"/>
              </a:ext>
            </a:extLst>
          </p:cNvPr>
          <p:cNvSpPr>
            <a:spLocks noGrp="1"/>
          </p:cNvSpPr>
          <p:nvPr>
            <p:ph type="title"/>
          </p:nvPr>
        </p:nvSpPr>
        <p:spPr/>
        <p:txBody>
          <a:bodyPr/>
          <a:lstStyle/>
          <a:p>
            <a:r>
              <a:rPr lang="en-US" dirty="0"/>
              <a:t>CR Motion #1024</a:t>
            </a:r>
          </a:p>
        </p:txBody>
      </p:sp>
      <p:sp>
        <p:nvSpPr>
          <p:cNvPr id="3" name="Content Placeholder 2">
            <a:extLst>
              <a:ext uri="{FF2B5EF4-FFF2-40B4-BE49-F238E27FC236}">
                <a16:creationId xmlns:a16="http://schemas.microsoft.com/office/drawing/2014/main" id="{7C65C6EC-5B81-E54D-B106-0A825FD0F608}"/>
              </a:ext>
            </a:extLst>
          </p:cNvPr>
          <p:cNvSpPr>
            <a:spLocks noGrp="1"/>
          </p:cNvSpPr>
          <p:nvPr>
            <p:ph idx="1"/>
          </p:nvPr>
        </p:nvSpPr>
        <p:spPr/>
        <p:txBody>
          <a:bodyPr/>
          <a:lstStyle/>
          <a:p>
            <a:r>
              <a:rPr lang="en-US" dirty="0"/>
              <a:t>Move to accept resolution to CID 24319 in doc 11-20/0540r3</a:t>
            </a:r>
          </a:p>
          <a:p>
            <a:endParaRPr lang="en-US" dirty="0"/>
          </a:p>
          <a:p>
            <a:r>
              <a:rPr lang="en-US" dirty="0"/>
              <a:t>Move: </a:t>
            </a:r>
            <a:r>
              <a:rPr lang="en-US" dirty="0" err="1"/>
              <a:t>Youhan</a:t>
            </a:r>
            <a:r>
              <a:rPr lang="en-US" dirty="0"/>
              <a:t> Kim		Second: Alfred </a:t>
            </a:r>
            <a:r>
              <a:rPr lang="en-US" dirty="0" err="1"/>
              <a:t>Asterjadhi</a:t>
            </a:r>
            <a:endParaRPr lang="en-US" dirty="0"/>
          </a:p>
          <a:p>
            <a:endParaRPr lang="en-US" dirty="0"/>
          </a:p>
          <a:p>
            <a:r>
              <a:rPr lang="en-US" dirty="0"/>
              <a:t>Y/N/A: 18/2/5 </a:t>
            </a:r>
          </a:p>
          <a:p>
            <a:r>
              <a:rPr lang="en-US" dirty="0"/>
              <a:t>Motion passes</a:t>
            </a:r>
          </a:p>
        </p:txBody>
      </p:sp>
      <p:sp>
        <p:nvSpPr>
          <p:cNvPr id="4" name="Slide Number Placeholder 3">
            <a:extLst>
              <a:ext uri="{FF2B5EF4-FFF2-40B4-BE49-F238E27FC236}">
                <a16:creationId xmlns:a16="http://schemas.microsoft.com/office/drawing/2014/main" id="{0EF8CE12-67FC-464C-B59C-16967541D8C2}"/>
              </a:ext>
            </a:extLst>
          </p:cNvPr>
          <p:cNvSpPr>
            <a:spLocks noGrp="1"/>
          </p:cNvSpPr>
          <p:nvPr>
            <p:ph type="sldNum" idx="12"/>
          </p:nvPr>
        </p:nvSpPr>
        <p:spPr/>
        <p:txBody>
          <a:bodyPr/>
          <a:lstStyle/>
          <a:p>
            <a:r>
              <a:rPr lang="en-GB"/>
              <a:t>Slide </a:t>
            </a:r>
            <a:fld id="{440F5867-744E-4AA6-B0ED-4C44D2DFBB7B}" type="slidenum">
              <a:rPr lang="en-GB" smtClean="0"/>
              <a:pPr/>
              <a:t>51</a:t>
            </a:fld>
            <a:endParaRPr lang="en-GB" dirty="0"/>
          </a:p>
        </p:txBody>
      </p:sp>
      <p:sp>
        <p:nvSpPr>
          <p:cNvPr id="5" name="Footer Placeholder 4">
            <a:extLst>
              <a:ext uri="{FF2B5EF4-FFF2-40B4-BE49-F238E27FC236}">
                <a16:creationId xmlns:a16="http://schemas.microsoft.com/office/drawing/2014/main" id="{91B31D4F-0815-5F4C-B428-A4A5FA8CE87D}"/>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90FA9C73-A438-F146-985B-F9A2B435A6CA}"/>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2107092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E6708-A65C-F74A-88CD-81D3E6B5CF88}"/>
              </a:ext>
            </a:extLst>
          </p:cNvPr>
          <p:cNvSpPr>
            <a:spLocks noGrp="1"/>
          </p:cNvSpPr>
          <p:nvPr>
            <p:ph type="title"/>
          </p:nvPr>
        </p:nvSpPr>
        <p:spPr/>
        <p:txBody>
          <a:bodyPr/>
          <a:lstStyle/>
          <a:p>
            <a:r>
              <a:rPr lang="en-US" dirty="0"/>
              <a:t>CR Motion # 1025</a:t>
            </a:r>
          </a:p>
        </p:txBody>
      </p:sp>
      <p:sp>
        <p:nvSpPr>
          <p:cNvPr id="3" name="Content Placeholder 2">
            <a:extLst>
              <a:ext uri="{FF2B5EF4-FFF2-40B4-BE49-F238E27FC236}">
                <a16:creationId xmlns:a16="http://schemas.microsoft.com/office/drawing/2014/main" id="{6AE0E9A3-CF26-AE48-BF5C-2A5C8D09EFC8}"/>
              </a:ext>
            </a:extLst>
          </p:cNvPr>
          <p:cNvSpPr>
            <a:spLocks noGrp="1"/>
          </p:cNvSpPr>
          <p:nvPr>
            <p:ph idx="1"/>
          </p:nvPr>
        </p:nvSpPr>
        <p:spPr/>
        <p:txBody>
          <a:bodyPr/>
          <a:lstStyle/>
          <a:p>
            <a:r>
              <a:rPr lang="en-US" dirty="0"/>
              <a:t>Move to accept resolution to CID 24177 in doc 11-20/0540r3</a:t>
            </a:r>
          </a:p>
          <a:p>
            <a:endParaRPr lang="en-US" dirty="0"/>
          </a:p>
          <a:p>
            <a:r>
              <a:rPr lang="en-US" dirty="0"/>
              <a:t>Move: </a:t>
            </a:r>
            <a:r>
              <a:rPr lang="en-US" dirty="0" err="1"/>
              <a:t>Youhan</a:t>
            </a:r>
            <a:r>
              <a:rPr lang="en-US" dirty="0"/>
              <a:t> Kim		Second: Alfred </a:t>
            </a:r>
            <a:r>
              <a:rPr lang="en-US" dirty="0" err="1"/>
              <a:t>Asterjadhi</a:t>
            </a:r>
            <a:endParaRPr lang="en-US" dirty="0"/>
          </a:p>
          <a:p>
            <a:endParaRPr lang="en-US" dirty="0"/>
          </a:p>
          <a:p>
            <a:r>
              <a:rPr lang="en-US" dirty="0"/>
              <a:t>Y:N:A: 18/0/7</a:t>
            </a:r>
          </a:p>
          <a:p>
            <a:r>
              <a:rPr lang="en-US" dirty="0"/>
              <a:t>Motion passes</a:t>
            </a:r>
          </a:p>
        </p:txBody>
      </p:sp>
      <p:sp>
        <p:nvSpPr>
          <p:cNvPr id="4" name="Slide Number Placeholder 3">
            <a:extLst>
              <a:ext uri="{FF2B5EF4-FFF2-40B4-BE49-F238E27FC236}">
                <a16:creationId xmlns:a16="http://schemas.microsoft.com/office/drawing/2014/main" id="{8604BFB3-998F-2C4E-A005-0F78FD3CE024}"/>
              </a:ext>
            </a:extLst>
          </p:cNvPr>
          <p:cNvSpPr>
            <a:spLocks noGrp="1"/>
          </p:cNvSpPr>
          <p:nvPr>
            <p:ph type="sldNum" idx="12"/>
          </p:nvPr>
        </p:nvSpPr>
        <p:spPr/>
        <p:txBody>
          <a:bodyPr/>
          <a:lstStyle/>
          <a:p>
            <a:r>
              <a:rPr lang="en-GB"/>
              <a:t>Slide </a:t>
            </a:r>
            <a:fld id="{440F5867-744E-4AA6-B0ED-4C44D2DFBB7B}" type="slidenum">
              <a:rPr lang="en-GB" smtClean="0"/>
              <a:pPr/>
              <a:t>52</a:t>
            </a:fld>
            <a:endParaRPr lang="en-GB" dirty="0"/>
          </a:p>
        </p:txBody>
      </p:sp>
      <p:sp>
        <p:nvSpPr>
          <p:cNvPr id="5" name="Footer Placeholder 4">
            <a:extLst>
              <a:ext uri="{FF2B5EF4-FFF2-40B4-BE49-F238E27FC236}">
                <a16:creationId xmlns:a16="http://schemas.microsoft.com/office/drawing/2014/main" id="{14CA25DB-9552-0B45-A82D-7D4A7330D380}"/>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8CE5FBD8-15A3-184E-A853-4AED98CC3B80}"/>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6578501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April 30 Teleconference Agenda</a:t>
            </a:r>
          </a:p>
        </p:txBody>
      </p:sp>
      <p:sp>
        <p:nvSpPr>
          <p:cNvPr id="3" name="Content Placeholder 2"/>
          <p:cNvSpPr>
            <a:spLocks noGrp="1"/>
          </p:cNvSpPr>
          <p:nvPr>
            <p:ph idx="1"/>
          </p:nvPr>
        </p:nvSpPr>
        <p:spPr>
          <a:xfrm>
            <a:off x="914401" y="1602423"/>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4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05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05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a:t>
            </a:r>
          </a:p>
          <a:p>
            <a:pPr>
              <a:buFont typeface="Arial" panose="020B0604020202020204" pitchFamily="34" charset="0"/>
              <a:buChar char="•"/>
            </a:pPr>
            <a:r>
              <a:rPr lang="en-CA" sz="1600" b="0" dirty="0"/>
              <a:t>11-20/529</a:t>
            </a:r>
          </a:p>
          <a:p>
            <a:pPr>
              <a:buFont typeface="Arial" panose="020B0604020202020204" pitchFamily="34" charset="0"/>
              <a:buChar char="•"/>
            </a:pPr>
            <a:r>
              <a:rPr lang="en-CA" sz="1600" b="0" dirty="0"/>
              <a:t>11-20/0376</a:t>
            </a:r>
          </a:p>
          <a:p>
            <a:pPr>
              <a:buFont typeface="Arial" panose="020B0604020202020204" pitchFamily="34" charset="0"/>
              <a:buChar char="•"/>
            </a:pPr>
            <a:r>
              <a:rPr lang="en-CA" sz="1600" b="0" dirty="0"/>
              <a:t>11-18/0218</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https://mentor.ieee.org/802.11/dcn/20/11-20-0549-00-00ax-d6-0-comment-resolution-9-7-3.docx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https://mentor.ieee.org/802.11/dcn/20/11-20-0594-00-00ax-11ax-d6-0-comment-resolution-of-misc-cids.docx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 </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https://mentor.ieee.org/802.11/dcn/20/11-20-0491-00-00ax-cr-for-mu-edca-parameters.docx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5"/>
              </a:rPr>
              <a:t>https://mentor.ieee.org/802.11/dcn/20/11-20-0492-00-00ax-cr-for-ops.docx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6"/>
              </a:rPr>
              <a:t>https://mentor.ieee.org/802.11/dcn/20/11-20-0493-00-00ax-cr-for-sr.docx</a:t>
            </a:r>
            <a:r>
              <a:rPr lang="en-US" sz="1600" dirty="0">
                <a:latin typeface="Calibri" panose="020F0502020204030204" pitchFamily="34" charset="0"/>
                <a:ea typeface="宋体" panose="02010600030101010101" pitchFamily="2" charset="-122"/>
                <a:cs typeface="Times New Roman" panose="02020603050405020304" pitchFamily="18" charset="0"/>
              </a:rPr>
              <a:t> - Laurent </a:t>
            </a:r>
            <a:r>
              <a:rPr lang="en-US" sz="1600" dirty="0" err="1">
                <a:latin typeface="Calibri" panose="020F0502020204030204" pitchFamily="34" charset="0"/>
                <a:ea typeface="宋体" panose="02010600030101010101" pitchFamily="2" charset="-122"/>
                <a:cs typeface="Times New Roman" panose="02020603050405020304" pitchFamily="18" charset="0"/>
              </a:rPr>
              <a:t>Cariou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rPr>
              <a:t>11-20/0494; </a:t>
            </a:r>
            <a:r>
              <a:rPr lang="en-US" sz="1600" b="0" dirty="0"/>
              <a:t>CR for out of band discovery – Laurent </a:t>
            </a:r>
            <a:r>
              <a:rPr lang="en-US" sz="1600" b="0" dirty="0" err="1"/>
              <a:t>Cariou</a:t>
            </a:r>
            <a:r>
              <a:rPr lang="en-US" sz="1600" b="0" dirty="0"/>
              <a:t> – to be uploaded</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7"/>
              </a:rPr>
              <a:t>https://mentor.ieee.org/802.11/dcn/20/11-20-0597-00-00ax-cr-preamble-puncturing-mask.docx</a:t>
            </a:r>
            <a:r>
              <a:rPr lang="en-US" sz="1600" dirty="0">
                <a:latin typeface="Calibri" panose="020F0502020204030204" pitchFamily="34" charset="0"/>
                <a:ea typeface="宋体" panose="02010600030101010101" pitchFamily="2" charset="-122"/>
                <a:cs typeface="Times New Roman" panose="02020603050405020304" pitchFamily="18" charset="0"/>
              </a:rPr>
              <a:t> - </a:t>
            </a:r>
            <a:r>
              <a:rPr lang="en-US" sz="1600" dirty="0" err="1">
                <a:latin typeface="Calibri" panose="020F0502020204030204" pitchFamily="34" charset="0"/>
                <a:ea typeface="宋体" panose="02010600030101010101" pitchFamily="2" charset="-122"/>
                <a:cs typeface="Times New Roman" panose="02020603050405020304" pitchFamily="18" charset="0"/>
              </a:rPr>
              <a:t>Xiaogang</a:t>
            </a:r>
            <a:r>
              <a:rPr lang="en-US" sz="1600" dirty="0">
                <a:latin typeface="Calibri" panose="020F0502020204030204" pitchFamily="34" charset="0"/>
                <a:ea typeface="宋体" panose="02010600030101010101" pitchFamily="2" charset="-122"/>
                <a:cs typeface="Times New Roman" panose="02020603050405020304" pitchFamily="18" charset="0"/>
              </a:rPr>
              <a:t> Chen</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8"/>
              </a:rPr>
              <a:t>https://mentor.ieee.org/802.11/dcn/20/11-20-0665-00-00ax-comment-resolution-on-mibs-and-pics.docx</a:t>
            </a:r>
            <a:r>
              <a:rPr lang="en-US" sz="1600" dirty="0">
                <a:latin typeface="Calibri" panose="020F0502020204030204" pitchFamily="34" charset="0"/>
                <a:ea typeface="宋体" panose="02010600030101010101" pitchFamily="2" charset="-122"/>
                <a:cs typeface="Times New Roman" panose="02020603050405020304" pitchFamily="18" charset="0"/>
              </a:rPr>
              <a:t> - Edward Au</a:t>
            </a:r>
          </a:p>
          <a:p>
            <a:pPr lvl="0">
              <a:buFont typeface="Arial" panose="020B0604020202020204" pitchFamily="34" charset="0"/>
              <a:buChar char="•"/>
            </a:pPr>
            <a:r>
              <a:rPr lang="en-US" sz="1600" dirty="0" err="1"/>
              <a:t>AoB</a:t>
            </a:r>
            <a:endParaRPr lang="en-US" sz="1600" dirty="0"/>
          </a:p>
          <a:p>
            <a:pPr lvl="0">
              <a:buFont typeface="Arial" panose="020B0604020202020204" pitchFamily="34" charset="0"/>
              <a:buChar char="•"/>
            </a:pPr>
            <a:r>
              <a:rPr lang="en-US" sz="1600" dirty="0"/>
              <a:t>Adjourn</a:t>
            </a:r>
          </a:p>
          <a:p>
            <a:pPr lvl="0">
              <a:spcBef>
                <a:spcPts val="0"/>
              </a:spcBef>
              <a:spcAft>
                <a:spcPts val="0"/>
              </a:spcAft>
              <a:buFont typeface="Arial" panose="020B0604020202020204" pitchFamily="34" charset="0"/>
              <a:buChar char="•"/>
              <a:tabLst>
                <a:tab pos="457200" algn="l"/>
              </a:tabLst>
            </a:pP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400" dirty="0"/>
          </a:p>
          <a:p>
            <a:pPr>
              <a:buFont typeface="Arial" panose="020B0604020202020204" pitchFamily="34" charset="0"/>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53</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9821289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FB89E-90CA-534B-B757-99F70F4CF764}"/>
              </a:ext>
            </a:extLst>
          </p:cNvPr>
          <p:cNvSpPr>
            <a:spLocks noGrp="1"/>
          </p:cNvSpPr>
          <p:nvPr>
            <p:ph type="title"/>
          </p:nvPr>
        </p:nvSpPr>
        <p:spPr/>
        <p:txBody>
          <a:bodyPr/>
          <a:lstStyle/>
          <a:p>
            <a:r>
              <a:rPr lang="en-US" dirty="0"/>
              <a:t>CIDs Ready for Motion (April 23 Telecon)</a:t>
            </a:r>
          </a:p>
        </p:txBody>
      </p:sp>
      <p:sp>
        <p:nvSpPr>
          <p:cNvPr id="6" name="Date Placeholder 5">
            <a:extLst>
              <a:ext uri="{FF2B5EF4-FFF2-40B4-BE49-F238E27FC236}">
                <a16:creationId xmlns:a16="http://schemas.microsoft.com/office/drawing/2014/main" id="{0CD36923-D315-CE4B-8183-72BF29179830}"/>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7F40654E-1487-C643-80F1-67F84E06EFDF}"/>
              </a:ext>
            </a:extLst>
          </p:cNvPr>
          <p:cNvSpPr>
            <a:spLocks noGrp="1"/>
          </p:cNvSpPr>
          <p:nvPr>
            <p:ph type="ftr" idx="11"/>
          </p:nvPr>
        </p:nvSpPr>
        <p:spPr/>
        <p:txBody>
          <a:bodyPr/>
          <a:lstStyle/>
          <a:p>
            <a:r>
              <a:rPr lang="en-GB"/>
              <a:t>Osama Aboul-Magd, Huawei Technologies</a:t>
            </a:r>
            <a:endParaRPr lang="en-GB" dirty="0"/>
          </a:p>
        </p:txBody>
      </p:sp>
      <p:sp>
        <p:nvSpPr>
          <p:cNvPr id="4" name="Slide Number Placeholder 3">
            <a:extLst>
              <a:ext uri="{FF2B5EF4-FFF2-40B4-BE49-F238E27FC236}">
                <a16:creationId xmlns:a16="http://schemas.microsoft.com/office/drawing/2014/main" id="{509ACA4D-8EC3-A04C-8FD0-BCD8EEDFA1E6}"/>
              </a:ext>
            </a:extLst>
          </p:cNvPr>
          <p:cNvSpPr>
            <a:spLocks noGrp="1"/>
          </p:cNvSpPr>
          <p:nvPr>
            <p:ph type="sldNum" idx="12"/>
          </p:nvPr>
        </p:nvSpPr>
        <p:spPr/>
        <p:txBody>
          <a:bodyPr/>
          <a:lstStyle/>
          <a:p>
            <a:r>
              <a:rPr lang="en-GB"/>
              <a:t>Slide </a:t>
            </a:r>
            <a:fld id="{440F5867-744E-4AA6-B0ED-4C44D2DFBB7B}" type="slidenum">
              <a:rPr lang="en-GB" smtClean="0"/>
              <a:pPr/>
              <a:t>54</a:t>
            </a:fld>
            <a:endParaRPr lang="en-GB" dirty="0"/>
          </a:p>
        </p:txBody>
      </p:sp>
      <p:graphicFrame>
        <p:nvGraphicFramePr>
          <p:cNvPr id="7" name="Table 6">
            <a:extLst>
              <a:ext uri="{FF2B5EF4-FFF2-40B4-BE49-F238E27FC236}">
                <a16:creationId xmlns:a16="http://schemas.microsoft.com/office/drawing/2014/main" id="{875EBB21-274E-A846-8F71-9E3743280925}"/>
              </a:ext>
            </a:extLst>
          </p:cNvPr>
          <p:cNvGraphicFramePr>
            <a:graphicFrameLocks noGrp="1"/>
          </p:cNvGraphicFramePr>
          <p:nvPr>
            <p:extLst>
              <p:ext uri="{D42A27DB-BD31-4B8C-83A1-F6EECF244321}">
                <p14:modId xmlns:p14="http://schemas.microsoft.com/office/powerpoint/2010/main" val="3556690654"/>
              </p:ext>
            </p:extLst>
          </p:nvPr>
        </p:nvGraphicFramePr>
        <p:xfrm>
          <a:off x="1246718" y="1830390"/>
          <a:ext cx="9093200" cy="1483360"/>
        </p:xfrm>
        <a:graphic>
          <a:graphicData uri="http://schemas.openxmlformats.org/drawingml/2006/table">
            <a:tbl>
              <a:tblPr firstRow="1" bandRow="1">
                <a:tableStyleId>{5C22544A-7EE6-4342-B048-85BDC9FD1C3A}</a:tableStyleId>
              </a:tblPr>
              <a:tblGrid>
                <a:gridCol w="1818640">
                  <a:extLst>
                    <a:ext uri="{9D8B030D-6E8A-4147-A177-3AD203B41FA5}">
                      <a16:colId xmlns:a16="http://schemas.microsoft.com/office/drawing/2014/main" val="438070484"/>
                    </a:ext>
                  </a:extLst>
                </a:gridCol>
                <a:gridCol w="7274560">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11-20/0646</a:t>
                      </a:r>
                    </a:p>
                  </a:txBody>
                  <a:tcPr/>
                </a:tc>
                <a:tc>
                  <a:txBody>
                    <a:bodyPr/>
                    <a:lstStyle/>
                    <a:p>
                      <a:r>
                        <a:rPr lang="en-GB" sz="1800" kern="1200" dirty="0">
                          <a:solidFill>
                            <a:schemeClr val="dk1"/>
                          </a:solidFill>
                          <a:effectLst/>
                          <a:latin typeface="+mn-lt"/>
                          <a:ea typeface="+mn-ea"/>
                          <a:cs typeface="+mn-cs"/>
                        </a:rPr>
                        <a:t>24047, 24049, 24050, 24052, 24053, 24213, 24255, 24256, 24547.</a:t>
                      </a:r>
                      <a:r>
                        <a:rPr lang="en-CA" dirty="0">
                          <a:effectLst/>
                        </a:rPr>
                        <a:t> </a:t>
                      </a:r>
                      <a:endParaRPr lang="en-US" dirty="0"/>
                    </a:p>
                  </a:txBody>
                  <a:tcPr/>
                </a:tc>
                <a:extLst>
                  <a:ext uri="{0D108BD9-81ED-4DB2-BD59-A6C34878D82A}">
                    <a16:rowId xmlns:a16="http://schemas.microsoft.com/office/drawing/2014/main" val="4083343864"/>
                  </a:ext>
                </a:extLst>
              </a:tr>
              <a:tr h="370840">
                <a:tc>
                  <a:txBody>
                    <a:bodyPr/>
                    <a:lstStyle/>
                    <a:p>
                      <a:r>
                        <a:rPr lang="en-US" dirty="0"/>
                        <a:t>11-20/0540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24522</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4124427940"/>
                  </a:ext>
                </a:extLst>
              </a:tr>
              <a:tr h="370840">
                <a:tc>
                  <a:txBody>
                    <a:bodyPr/>
                    <a:lstStyle/>
                    <a:p>
                      <a:r>
                        <a:rPr lang="en-US" dirty="0"/>
                        <a:t>11-20/0445</a:t>
                      </a:r>
                    </a:p>
                  </a:txBody>
                  <a:tcPr/>
                </a:tc>
                <a:tc>
                  <a:txBody>
                    <a:bodyPr/>
                    <a:lstStyle/>
                    <a:p>
                      <a:r>
                        <a:rPr lang="en-US" dirty="0"/>
                        <a:t>24492</a:t>
                      </a:r>
                    </a:p>
                  </a:txBody>
                  <a:tcPr/>
                </a:tc>
                <a:extLst>
                  <a:ext uri="{0D108BD9-81ED-4DB2-BD59-A6C34878D82A}">
                    <a16:rowId xmlns:a16="http://schemas.microsoft.com/office/drawing/2014/main" val="1661238225"/>
                  </a:ext>
                </a:extLst>
              </a:tr>
            </a:tbl>
          </a:graphicData>
        </a:graphic>
      </p:graphicFrame>
    </p:spTree>
    <p:extLst>
      <p:ext uri="{BB962C8B-B14F-4D97-AF65-F5344CB8AC3E}">
        <p14:creationId xmlns:p14="http://schemas.microsoft.com/office/powerpoint/2010/main" val="1539589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66EA9-5812-D143-804D-6BDA24CBB4DB}"/>
              </a:ext>
            </a:extLst>
          </p:cNvPr>
          <p:cNvSpPr>
            <a:spLocks noGrp="1"/>
          </p:cNvSpPr>
          <p:nvPr>
            <p:ph type="title"/>
          </p:nvPr>
        </p:nvSpPr>
        <p:spPr/>
        <p:txBody>
          <a:bodyPr/>
          <a:lstStyle/>
          <a:p>
            <a:r>
              <a:rPr lang="en-US" dirty="0"/>
              <a:t>CR Motion #1026</a:t>
            </a:r>
          </a:p>
        </p:txBody>
      </p:sp>
      <p:sp>
        <p:nvSpPr>
          <p:cNvPr id="6" name="Content Placeholder 5">
            <a:extLst>
              <a:ext uri="{FF2B5EF4-FFF2-40B4-BE49-F238E27FC236}">
                <a16:creationId xmlns:a16="http://schemas.microsoft.com/office/drawing/2014/main" id="{CBE67B86-19B5-9347-AD98-E75713B54C9D}"/>
              </a:ext>
            </a:extLst>
          </p:cNvPr>
          <p:cNvSpPr>
            <a:spLocks noGrp="1"/>
          </p:cNvSpPr>
          <p:nvPr>
            <p:ph idx="1"/>
          </p:nvPr>
        </p:nvSpPr>
        <p:spPr/>
        <p:txBody>
          <a:bodyPr/>
          <a:lstStyle/>
          <a:p>
            <a:r>
              <a:rPr lang="en-US" dirty="0"/>
              <a:t>Move to accept resolutions to CIDs </a:t>
            </a:r>
            <a:r>
              <a:rPr lang="en-GB" kern="1200" dirty="0">
                <a:solidFill>
                  <a:schemeClr val="dk1"/>
                </a:solidFill>
              </a:rPr>
              <a:t>24047, 24049, 24050, 24052, 24053, 24213, 24255, 24256, 24547 in doc 11-20/0646r1</a:t>
            </a:r>
          </a:p>
          <a:p>
            <a:endParaRPr lang="en-GB" kern="1200" dirty="0">
              <a:solidFill>
                <a:schemeClr val="dk1"/>
              </a:solidFill>
            </a:endParaRPr>
          </a:p>
          <a:p>
            <a:r>
              <a:rPr lang="en-GB" kern="1200" dirty="0">
                <a:solidFill>
                  <a:schemeClr val="dk1"/>
                </a:solidFill>
              </a:rPr>
              <a:t>Move: </a:t>
            </a:r>
            <a:r>
              <a:rPr lang="en-CA" b="0" dirty="0"/>
              <a:t>Hassan Yaghoobi			Second: </a:t>
            </a:r>
            <a:r>
              <a:rPr lang="en-CA" b="0" dirty="0" err="1"/>
              <a:t>Youhan</a:t>
            </a:r>
            <a:r>
              <a:rPr lang="en-CA" b="0" dirty="0"/>
              <a:t> Kim</a:t>
            </a:r>
          </a:p>
          <a:p>
            <a:r>
              <a:rPr lang="en-CA" b="0" dirty="0"/>
              <a:t>Approved with unanimous consent.</a:t>
            </a:r>
            <a:endParaRPr lang="en-US" dirty="0"/>
          </a:p>
          <a:p>
            <a:endParaRPr lang="en-US" dirty="0"/>
          </a:p>
        </p:txBody>
      </p:sp>
      <p:sp>
        <p:nvSpPr>
          <p:cNvPr id="5" name="Slide Number Placeholder 4">
            <a:extLst>
              <a:ext uri="{FF2B5EF4-FFF2-40B4-BE49-F238E27FC236}">
                <a16:creationId xmlns:a16="http://schemas.microsoft.com/office/drawing/2014/main" id="{C337EB1A-AD36-DF47-9DFC-0D263C0E4EB7}"/>
              </a:ext>
            </a:extLst>
          </p:cNvPr>
          <p:cNvSpPr>
            <a:spLocks noGrp="1"/>
          </p:cNvSpPr>
          <p:nvPr>
            <p:ph type="sldNum" idx="12"/>
          </p:nvPr>
        </p:nvSpPr>
        <p:spPr/>
        <p:txBody>
          <a:bodyPr/>
          <a:lstStyle/>
          <a:p>
            <a:r>
              <a:rPr lang="en-GB"/>
              <a:t>Slide </a:t>
            </a:r>
            <a:fld id="{06B781AF-4CCF-49B0-A572-DE54FBE5D942}" type="slidenum">
              <a:rPr lang="en-GB" smtClean="0"/>
              <a:pPr/>
              <a:t>55</a:t>
            </a:fld>
            <a:endParaRPr lang="en-GB"/>
          </a:p>
        </p:txBody>
      </p:sp>
      <p:sp>
        <p:nvSpPr>
          <p:cNvPr id="4" name="Footer Placeholder 3">
            <a:extLst>
              <a:ext uri="{FF2B5EF4-FFF2-40B4-BE49-F238E27FC236}">
                <a16:creationId xmlns:a16="http://schemas.microsoft.com/office/drawing/2014/main" id="{973D5914-A562-8649-B0A8-A0AE49397F90}"/>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13DD7FA2-B4F3-F84C-97DB-9776CFA81615}"/>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92139392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25C98-2816-7E4B-A2FE-97EC17AC0FD3}"/>
              </a:ext>
            </a:extLst>
          </p:cNvPr>
          <p:cNvSpPr>
            <a:spLocks noGrp="1"/>
          </p:cNvSpPr>
          <p:nvPr>
            <p:ph type="title"/>
          </p:nvPr>
        </p:nvSpPr>
        <p:spPr/>
        <p:txBody>
          <a:bodyPr/>
          <a:lstStyle/>
          <a:p>
            <a:r>
              <a:rPr lang="en-US" dirty="0"/>
              <a:t>CR Motion #1027</a:t>
            </a:r>
          </a:p>
        </p:txBody>
      </p:sp>
      <p:sp>
        <p:nvSpPr>
          <p:cNvPr id="3" name="Content Placeholder 2">
            <a:extLst>
              <a:ext uri="{FF2B5EF4-FFF2-40B4-BE49-F238E27FC236}">
                <a16:creationId xmlns:a16="http://schemas.microsoft.com/office/drawing/2014/main" id="{CA94F7F5-B18A-8945-B94E-4BBDD6F62208}"/>
              </a:ext>
            </a:extLst>
          </p:cNvPr>
          <p:cNvSpPr>
            <a:spLocks noGrp="1"/>
          </p:cNvSpPr>
          <p:nvPr>
            <p:ph idx="1"/>
          </p:nvPr>
        </p:nvSpPr>
        <p:spPr/>
        <p:txBody>
          <a:bodyPr/>
          <a:lstStyle/>
          <a:p>
            <a:r>
              <a:rPr lang="en-US" dirty="0"/>
              <a:t>Move to accept resolution to CID 24522 in doc 11-20/540r3</a:t>
            </a:r>
          </a:p>
          <a:p>
            <a:endParaRPr lang="en-US" dirty="0"/>
          </a:p>
          <a:p>
            <a:r>
              <a:rPr lang="en-US" dirty="0"/>
              <a:t>Move: </a:t>
            </a:r>
            <a:r>
              <a:rPr lang="en-US" dirty="0" err="1"/>
              <a:t>Youhan</a:t>
            </a:r>
            <a:r>
              <a:rPr lang="en-US" dirty="0"/>
              <a:t> Kim		Second: Abhishek Patil</a:t>
            </a:r>
          </a:p>
          <a:p>
            <a:endParaRPr lang="en-US" dirty="0"/>
          </a:p>
          <a:p>
            <a:r>
              <a:rPr lang="en-US" dirty="0"/>
              <a:t>Y/N/A: 15/3/5</a:t>
            </a:r>
          </a:p>
          <a:p>
            <a:r>
              <a:rPr lang="en-US" dirty="0"/>
              <a:t>Motion passes</a:t>
            </a:r>
          </a:p>
        </p:txBody>
      </p:sp>
      <p:sp>
        <p:nvSpPr>
          <p:cNvPr id="4" name="Slide Number Placeholder 3">
            <a:extLst>
              <a:ext uri="{FF2B5EF4-FFF2-40B4-BE49-F238E27FC236}">
                <a16:creationId xmlns:a16="http://schemas.microsoft.com/office/drawing/2014/main" id="{8A17FACD-045A-B141-A7FF-7C935B54EB2E}"/>
              </a:ext>
            </a:extLst>
          </p:cNvPr>
          <p:cNvSpPr>
            <a:spLocks noGrp="1"/>
          </p:cNvSpPr>
          <p:nvPr>
            <p:ph type="sldNum" idx="12"/>
          </p:nvPr>
        </p:nvSpPr>
        <p:spPr/>
        <p:txBody>
          <a:bodyPr/>
          <a:lstStyle/>
          <a:p>
            <a:r>
              <a:rPr lang="en-GB"/>
              <a:t>Slide </a:t>
            </a:r>
            <a:fld id="{440F5867-744E-4AA6-B0ED-4C44D2DFBB7B}" type="slidenum">
              <a:rPr lang="en-GB" smtClean="0"/>
              <a:pPr/>
              <a:t>56</a:t>
            </a:fld>
            <a:endParaRPr lang="en-GB" dirty="0"/>
          </a:p>
        </p:txBody>
      </p:sp>
      <p:sp>
        <p:nvSpPr>
          <p:cNvPr id="5" name="Footer Placeholder 4">
            <a:extLst>
              <a:ext uri="{FF2B5EF4-FFF2-40B4-BE49-F238E27FC236}">
                <a16:creationId xmlns:a16="http://schemas.microsoft.com/office/drawing/2014/main" id="{0365FDD0-05FD-CE45-A589-8A9D7E466A4D}"/>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529615C5-AAEA-D246-8BCE-DB03A3F1570A}"/>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2698677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00F02-29A2-864C-A5B4-4F468144F46C}"/>
              </a:ext>
            </a:extLst>
          </p:cNvPr>
          <p:cNvSpPr>
            <a:spLocks noGrp="1"/>
          </p:cNvSpPr>
          <p:nvPr>
            <p:ph type="title"/>
          </p:nvPr>
        </p:nvSpPr>
        <p:spPr/>
        <p:txBody>
          <a:bodyPr/>
          <a:lstStyle/>
          <a:p>
            <a:r>
              <a:rPr lang="en-US" dirty="0"/>
              <a:t>CR Motion 1028</a:t>
            </a:r>
          </a:p>
        </p:txBody>
      </p:sp>
      <p:sp>
        <p:nvSpPr>
          <p:cNvPr id="3" name="Content Placeholder 2">
            <a:extLst>
              <a:ext uri="{FF2B5EF4-FFF2-40B4-BE49-F238E27FC236}">
                <a16:creationId xmlns:a16="http://schemas.microsoft.com/office/drawing/2014/main" id="{C663FBC9-5B06-0D41-A8AA-41D67B3FF945}"/>
              </a:ext>
            </a:extLst>
          </p:cNvPr>
          <p:cNvSpPr>
            <a:spLocks noGrp="1"/>
          </p:cNvSpPr>
          <p:nvPr>
            <p:ph idx="1"/>
          </p:nvPr>
        </p:nvSpPr>
        <p:spPr/>
        <p:txBody>
          <a:bodyPr/>
          <a:lstStyle/>
          <a:p>
            <a:r>
              <a:rPr lang="en-US" dirty="0"/>
              <a:t>Move to accept resolution to CID 24492 in doc 11-20/0445r2</a:t>
            </a:r>
          </a:p>
          <a:p>
            <a:endParaRPr lang="en-US" dirty="0"/>
          </a:p>
          <a:p>
            <a:r>
              <a:rPr lang="en-US" dirty="0"/>
              <a:t>Move: Alfred </a:t>
            </a:r>
            <a:r>
              <a:rPr lang="en-US" dirty="0" err="1"/>
              <a:t>Asterjadhi</a:t>
            </a:r>
            <a:r>
              <a:rPr lang="en-US" dirty="0"/>
              <a:t>		Second: Abhishek Patil</a:t>
            </a:r>
          </a:p>
          <a:p>
            <a:r>
              <a:rPr lang="en-US" dirty="0"/>
              <a:t>Approved with unanimous consent</a:t>
            </a:r>
          </a:p>
        </p:txBody>
      </p:sp>
      <p:sp>
        <p:nvSpPr>
          <p:cNvPr id="4" name="Slide Number Placeholder 3">
            <a:extLst>
              <a:ext uri="{FF2B5EF4-FFF2-40B4-BE49-F238E27FC236}">
                <a16:creationId xmlns:a16="http://schemas.microsoft.com/office/drawing/2014/main" id="{DDE5ECC2-9707-5E42-9C20-5C8BFF09A509}"/>
              </a:ext>
            </a:extLst>
          </p:cNvPr>
          <p:cNvSpPr>
            <a:spLocks noGrp="1"/>
          </p:cNvSpPr>
          <p:nvPr>
            <p:ph type="sldNum" idx="12"/>
          </p:nvPr>
        </p:nvSpPr>
        <p:spPr/>
        <p:txBody>
          <a:bodyPr/>
          <a:lstStyle/>
          <a:p>
            <a:r>
              <a:rPr lang="en-GB"/>
              <a:t>Slide </a:t>
            </a:r>
            <a:fld id="{440F5867-744E-4AA6-B0ED-4C44D2DFBB7B}" type="slidenum">
              <a:rPr lang="en-GB" smtClean="0"/>
              <a:pPr/>
              <a:t>57</a:t>
            </a:fld>
            <a:endParaRPr lang="en-GB" dirty="0"/>
          </a:p>
        </p:txBody>
      </p:sp>
      <p:sp>
        <p:nvSpPr>
          <p:cNvPr id="5" name="Footer Placeholder 4">
            <a:extLst>
              <a:ext uri="{FF2B5EF4-FFF2-40B4-BE49-F238E27FC236}">
                <a16:creationId xmlns:a16="http://schemas.microsoft.com/office/drawing/2014/main" id="{2C0DE530-C528-5A4D-BBAD-69EABD5AEBDA}"/>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A16AD90B-C12A-D640-A6FE-5A0280C257EE}"/>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10268652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C02D9-E7BD-0848-8EF6-56E871D31929}"/>
              </a:ext>
            </a:extLst>
          </p:cNvPr>
          <p:cNvSpPr>
            <a:spLocks noGrp="1"/>
          </p:cNvSpPr>
          <p:nvPr>
            <p:ph type="title"/>
          </p:nvPr>
        </p:nvSpPr>
        <p:spPr/>
        <p:txBody>
          <a:bodyPr/>
          <a:lstStyle/>
          <a:p>
            <a:r>
              <a:rPr lang="en-US" dirty="0"/>
              <a:t>CR Motion #1029</a:t>
            </a:r>
          </a:p>
        </p:txBody>
      </p:sp>
      <p:sp>
        <p:nvSpPr>
          <p:cNvPr id="3" name="Content Placeholder 2">
            <a:extLst>
              <a:ext uri="{FF2B5EF4-FFF2-40B4-BE49-F238E27FC236}">
                <a16:creationId xmlns:a16="http://schemas.microsoft.com/office/drawing/2014/main" id="{944B0AB5-D033-C64D-B3A5-E02C450829CA}"/>
              </a:ext>
            </a:extLst>
          </p:cNvPr>
          <p:cNvSpPr>
            <a:spLocks noGrp="1"/>
          </p:cNvSpPr>
          <p:nvPr>
            <p:ph idx="1"/>
          </p:nvPr>
        </p:nvSpPr>
        <p:spPr/>
        <p:txBody>
          <a:bodyPr/>
          <a:lstStyle/>
          <a:p>
            <a:r>
              <a:rPr lang="en-US" dirty="0"/>
              <a:t>Move to accept resolutions to CIDs </a:t>
            </a:r>
            <a:r>
              <a:rPr lang="en-GB" kern="1200" dirty="0">
                <a:solidFill>
                  <a:schemeClr val="dk1"/>
                </a:solidFill>
              </a:rPr>
              <a:t>24028, 24041, 24043, 24281, 24271</a:t>
            </a:r>
            <a:r>
              <a:rPr lang="en-CA" dirty="0"/>
              <a:t> </a:t>
            </a:r>
            <a:r>
              <a:rPr lang="en-US" dirty="0"/>
              <a:t>in doc 11-20/0376r4</a:t>
            </a:r>
          </a:p>
          <a:p>
            <a:endParaRPr lang="en-US" dirty="0"/>
          </a:p>
          <a:p>
            <a:r>
              <a:rPr lang="en-US" dirty="0"/>
              <a:t>Move: Matt Fischer		Second: Robert Stacey</a:t>
            </a:r>
          </a:p>
          <a:p>
            <a:r>
              <a:rPr lang="en-US" dirty="0"/>
              <a:t>Approved with unanimous consent.</a:t>
            </a:r>
          </a:p>
        </p:txBody>
      </p:sp>
      <p:sp>
        <p:nvSpPr>
          <p:cNvPr id="4" name="Slide Number Placeholder 3">
            <a:extLst>
              <a:ext uri="{FF2B5EF4-FFF2-40B4-BE49-F238E27FC236}">
                <a16:creationId xmlns:a16="http://schemas.microsoft.com/office/drawing/2014/main" id="{2D7E7B75-B4C6-2441-8165-A3EA77248F7F}"/>
              </a:ext>
            </a:extLst>
          </p:cNvPr>
          <p:cNvSpPr>
            <a:spLocks noGrp="1"/>
          </p:cNvSpPr>
          <p:nvPr>
            <p:ph type="sldNum" idx="12"/>
          </p:nvPr>
        </p:nvSpPr>
        <p:spPr/>
        <p:txBody>
          <a:bodyPr/>
          <a:lstStyle/>
          <a:p>
            <a:r>
              <a:rPr lang="en-GB"/>
              <a:t>Slide </a:t>
            </a:r>
            <a:fld id="{440F5867-744E-4AA6-B0ED-4C44D2DFBB7B}" type="slidenum">
              <a:rPr lang="en-GB" smtClean="0"/>
              <a:pPr/>
              <a:t>58</a:t>
            </a:fld>
            <a:endParaRPr lang="en-GB" dirty="0"/>
          </a:p>
        </p:txBody>
      </p:sp>
      <p:sp>
        <p:nvSpPr>
          <p:cNvPr id="5" name="Footer Placeholder 4">
            <a:extLst>
              <a:ext uri="{FF2B5EF4-FFF2-40B4-BE49-F238E27FC236}">
                <a16:creationId xmlns:a16="http://schemas.microsoft.com/office/drawing/2014/main" id="{74118CC6-5C36-6A41-BDFA-90A21388D007}"/>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DAB3CDFB-7740-DF41-A14E-7D1BDDDBC359}"/>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0933165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B22E4-273F-AF4E-82DE-82144CE0E25B}"/>
              </a:ext>
            </a:extLst>
          </p:cNvPr>
          <p:cNvSpPr>
            <a:spLocks noGrp="1"/>
          </p:cNvSpPr>
          <p:nvPr>
            <p:ph type="title"/>
          </p:nvPr>
        </p:nvSpPr>
        <p:spPr/>
        <p:txBody>
          <a:bodyPr/>
          <a:lstStyle/>
          <a:p>
            <a:r>
              <a:rPr lang="en-US" dirty="0"/>
              <a:t>CR Motion 1030</a:t>
            </a:r>
          </a:p>
        </p:txBody>
      </p:sp>
      <p:sp>
        <p:nvSpPr>
          <p:cNvPr id="3" name="Content Placeholder 2">
            <a:extLst>
              <a:ext uri="{FF2B5EF4-FFF2-40B4-BE49-F238E27FC236}">
                <a16:creationId xmlns:a16="http://schemas.microsoft.com/office/drawing/2014/main" id="{480EE77D-7FAA-1642-B9AE-FA26F7F01244}"/>
              </a:ext>
            </a:extLst>
          </p:cNvPr>
          <p:cNvSpPr>
            <a:spLocks noGrp="1"/>
          </p:cNvSpPr>
          <p:nvPr>
            <p:ph idx="1"/>
          </p:nvPr>
        </p:nvSpPr>
        <p:spPr/>
        <p:txBody>
          <a:bodyPr/>
          <a:lstStyle/>
          <a:p>
            <a:r>
              <a:rPr lang="en-US" dirty="0"/>
              <a:t>Move to accept resolutions to CID </a:t>
            </a:r>
            <a:r>
              <a:rPr lang="en-GB" kern="1200" dirty="0">
                <a:solidFill>
                  <a:schemeClr val="dk1"/>
                </a:solidFill>
              </a:rPr>
              <a:t>24267</a:t>
            </a:r>
            <a:r>
              <a:rPr lang="en-CA" dirty="0"/>
              <a:t> </a:t>
            </a:r>
            <a:r>
              <a:rPr lang="en-US" dirty="0"/>
              <a:t>in doc 11-18/0218r11</a:t>
            </a:r>
          </a:p>
          <a:p>
            <a:endParaRPr lang="en-US" dirty="0"/>
          </a:p>
          <a:p>
            <a:r>
              <a:rPr lang="en-US" dirty="0"/>
              <a:t>Move: Matt Fischer		Second </a:t>
            </a:r>
            <a:r>
              <a:rPr lang="en-US" dirty="0" err="1"/>
              <a:t>Yongho</a:t>
            </a:r>
            <a:r>
              <a:rPr lang="en-US" dirty="0"/>
              <a:t> Seok</a:t>
            </a:r>
          </a:p>
          <a:p>
            <a:endParaRPr lang="en-US" dirty="0"/>
          </a:p>
          <a:p>
            <a:r>
              <a:rPr lang="en-US" dirty="0"/>
              <a:t>Y/N/A: 3/12/8</a:t>
            </a:r>
          </a:p>
          <a:p>
            <a:r>
              <a:rPr lang="en-US" dirty="0"/>
              <a:t>Motion fails</a:t>
            </a:r>
          </a:p>
          <a:p>
            <a:endParaRPr lang="en-US" dirty="0"/>
          </a:p>
          <a:p>
            <a:endParaRPr lang="en-US" dirty="0"/>
          </a:p>
        </p:txBody>
      </p:sp>
      <p:sp>
        <p:nvSpPr>
          <p:cNvPr id="4" name="Slide Number Placeholder 3">
            <a:extLst>
              <a:ext uri="{FF2B5EF4-FFF2-40B4-BE49-F238E27FC236}">
                <a16:creationId xmlns:a16="http://schemas.microsoft.com/office/drawing/2014/main" id="{C2F3A963-68A2-D14F-96C4-3463F17A6FA1}"/>
              </a:ext>
            </a:extLst>
          </p:cNvPr>
          <p:cNvSpPr>
            <a:spLocks noGrp="1"/>
          </p:cNvSpPr>
          <p:nvPr>
            <p:ph type="sldNum" idx="12"/>
          </p:nvPr>
        </p:nvSpPr>
        <p:spPr/>
        <p:txBody>
          <a:bodyPr/>
          <a:lstStyle/>
          <a:p>
            <a:r>
              <a:rPr lang="en-GB"/>
              <a:t>Slide </a:t>
            </a:r>
            <a:fld id="{440F5867-744E-4AA6-B0ED-4C44D2DFBB7B}" type="slidenum">
              <a:rPr lang="en-GB" smtClean="0"/>
              <a:pPr/>
              <a:t>59</a:t>
            </a:fld>
            <a:endParaRPr lang="en-GB" dirty="0"/>
          </a:p>
        </p:txBody>
      </p:sp>
      <p:sp>
        <p:nvSpPr>
          <p:cNvPr id="5" name="Footer Placeholder 4">
            <a:extLst>
              <a:ext uri="{FF2B5EF4-FFF2-40B4-BE49-F238E27FC236}">
                <a16:creationId xmlns:a16="http://schemas.microsoft.com/office/drawing/2014/main" id="{7AC795CC-2AB8-C94B-8F06-D0CC0CE9DB79}"/>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1B74A9DD-E268-6F45-A22F-4B9C7BA42EEF}"/>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604906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1" y="457201"/>
            <a:ext cx="7770813" cy="1065213"/>
          </a:xfrm>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838200" y="1601788"/>
            <a:ext cx="10210800" cy="4113213"/>
          </a:xfrm>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37630681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B22E4-273F-AF4E-82DE-82144CE0E25B}"/>
              </a:ext>
            </a:extLst>
          </p:cNvPr>
          <p:cNvSpPr>
            <a:spLocks noGrp="1"/>
          </p:cNvSpPr>
          <p:nvPr>
            <p:ph type="title"/>
          </p:nvPr>
        </p:nvSpPr>
        <p:spPr/>
        <p:txBody>
          <a:bodyPr/>
          <a:lstStyle/>
          <a:p>
            <a:r>
              <a:rPr lang="en-US" dirty="0"/>
              <a:t>CR Motion 1031</a:t>
            </a:r>
          </a:p>
        </p:txBody>
      </p:sp>
      <p:sp>
        <p:nvSpPr>
          <p:cNvPr id="3" name="Content Placeholder 2">
            <a:extLst>
              <a:ext uri="{FF2B5EF4-FFF2-40B4-BE49-F238E27FC236}">
                <a16:creationId xmlns:a16="http://schemas.microsoft.com/office/drawing/2014/main" id="{480EE77D-7FAA-1642-B9AE-FA26F7F01244}"/>
              </a:ext>
            </a:extLst>
          </p:cNvPr>
          <p:cNvSpPr>
            <a:spLocks noGrp="1"/>
          </p:cNvSpPr>
          <p:nvPr>
            <p:ph idx="1"/>
          </p:nvPr>
        </p:nvSpPr>
        <p:spPr>
          <a:xfrm>
            <a:off x="914401" y="1751014"/>
            <a:ext cx="10361084" cy="4113213"/>
          </a:xfrm>
        </p:spPr>
        <p:txBody>
          <a:bodyPr/>
          <a:lstStyle/>
          <a:p>
            <a:r>
              <a:rPr lang="en-US" dirty="0"/>
              <a:t>Move to accept “Rejected” as the resolutions to CID </a:t>
            </a:r>
            <a:r>
              <a:rPr lang="en-GB" kern="1200" dirty="0">
                <a:solidFill>
                  <a:schemeClr val="dk1"/>
                </a:solidFill>
              </a:rPr>
              <a:t>24267</a:t>
            </a:r>
            <a:r>
              <a:rPr lang="en-CA" kern="1200" dirty="0">
                <a:solidFill>
                  <a:schemeClr val="dk1"/>
                </a:solidFill>
              </a:rPr>
              <a:t>.</a:t>
            </a:r>
          </a:p>
          <a:p>
            <a:endParaRPr lang="en-CA" b="0" dirty="0"/>
          </a:p>
          <a:p>
            <a:r>
              <a:rPr lang="en-CA" b="0" dirty="0"/>
              <a:t>The CRC does not agree that the issue identified is a problem. The fragmentation mechanisms, as designed, operate without MSDU re-partitioning or with limited repartitioning as defined in the paragraph at 327.42 in D6.0: “An originator STA may retransmit the full MSDU, A-MSDU or MMPDU if all the previously transmitted dynamic fragments of that MSDU, A-MSDU or MMPDU have explicitly failed at the receiving STA.”</a:t>
            </a:r>
          </a:p>
          <a:p>
            <a:endParaRPr lang="en-CA" kern="1200" dirty="0">
              <a:solidFill>
                <a:schemeClr val="dk1"/>
              </a:solidFill>
            </a:endParaRPr>
          </a:p>
          <a:p>
            <a:r>
              <a:rPr lang="en-US" dirty="0"/>
              <a:t>Move:	Po-Kai Huang		Second: </a:t>
            </a:r>
            <a:r>
              <a:rPr lang="en-US" dirty="0" err="1"/>
              <a:t>Xiaogang</a:t>
            </a:r>
            <a:r>
              <a:rPr lang="en-US" dirty="0"/>
              <a:t> Chen</a:t>
            </a:r>
          </a:p>
          <a:p>
            <a:r>
              <a:rPr lang="en-US" dirty="0"/>
              <a:t>Approved with </a:t>
            </a:r>
            <a:r>
              <a:rPr lang="en-US"/>
              <a:t>unanimous consent</a:t>
            </a: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C2F3A963-68A2-D14F-96C4-3463F17A6FA1}"/>
              </a:ext>
            </a:extLst>
          </p:cNvPr>
          <p:cNvSpPr>
            <a:spLocks noGrp="1"/>
          </p:cNvSpPr>
          <p:nvPr>
            <p:ph type="sldNum" idx="12"/>
          </p:nvPr>
        </p:nvSpPr>
        <p:spPr/>
        <p:txBody>
          <a:bodyPr/>
          <a:lstStyle/>
          <a:p>
            <a:r>
              <a:rPr lang="en-GB"/>
              <a:t>Slide </a:t>
            </a:r>
            <a:fld id="{440F5867-744E-4AA6-B0ED-4C44D2DFBB7B}" type="slidenum">
              <a:rPr lang="en-GB" smtClean="0"/>
              <a:pPr/>
              <a:t>60</a:t>
            </a:fld>
            <a:endParaRPr lang="en-GB" dirty="0"/>
          </a:p>
        </p:txBody>
      </p:sp>
      <p:sp>
        <p:nvSpPr>
          <p:cNvPr id="5" name="Footer Placeholder 4">
            <a:extLst>
              <a:ext uri="{FF2B5EF4-FFF2-40B4-BE49-F238E27FC236}">
                <a16:creationId xmlns:a16="http://schemas.microsoft.com/office/drawing/2014/main" id="{7AC795CC-2AB8-C94B-8F06-D0CC0CE9DB79}"/>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1B74A9DD-E268-6F45-A22F-4B9C7BA42EEF}"/>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7451301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May 5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4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05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05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https://mentor.ieee.org/802.11/dcn/20/11-20-0549-00-00ax-d6-0-comment-resolution-9-7-3.docx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https://mentor.ieee.org/802.11/dcn/20/11-20-0594-00-00ax-11ax-d6-0-comment-resolution-of-misc-cids.docx</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 </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rPr>
              <a:t>11-20/0494; </a:t>
            </a:r>
            <a:r>
              <a:rPr lang="en-US" sz="1600" b="0" dirty="0"/>
              <a:t>CR for out of band discovery – Laurent </a:t>
            </a:r>
            <a:r>
              <a:rPr lang="en-US" sz="1600" b="0" dirty="0" err="1"/>
              <a:t>Cariou</a:t>
            </a:r>
            <a:r>
              <a:rPr lang="en-US" sz="1600" b="0" dirty="0"/>
              <a:t> – to be uploaded</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https://mentor.ieee.org/802.11/dcn/20/11-20-0665-00-00ax-comment-resolution-on-mibs-and-pics.docx</a:t>
            </a:r>
            <a:r>
              <a:rPr lang="en-US" sz="1600" dirty="0">
                <a:latin typeface="Calibri" panose="020F0502020204030204" pitchFamily="34" charset="0"/>
                <a:ea typeface="宋体" panose="02010600030101010101" pitchFamily="2" charset="-122"/>
                <a:cs typeface="Times New Roman" panose="02020603050405020304" pitchFamily="18" charset="0"/>
              </a:rPr>
              <a:t> - Edward Au</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5"/>
              </a:rPr>
              <a:t>https://mentor.ieee.org/802.11/dcn/20/11-20-0703-00-00ax-cr-for-nav-part-ii.docx</a:t>
            </a:r>
            <a:r>
              <a:rPr lang="en-US" sz="1600" dirty="0">
                <a:latin typeface="Calibri" panose="020F0502020204030204" pitchFamily="34" charset="0"/>
                <a:ea typeface="宋体" panose="02010600030101010101" pitchFamily="2" charset="-122"/>
                <a:cs typeface="Times New Roman" panose="02020603050405020304" pitchFamily="18" charset="0"/>
              </a:rPr>
              <a:t> - Po-Kai Huang</a:t>
            </a:r>
          </a:p>
          <a:p>
            <a:pPr lvl="0">
              <a:buFont typeface="Arial" panose="020B0604020202020204" pitchFamily="34" charset="0"/>
              <a:buChar char="•"/>
            </a:pPr>
            <a:r>
              <a:rPr lang="en-US" sz="1600" dirty="0" err="1"/>
              <a:t>AoB</a:t>
            </a:r>
            <a:endParaRPr lang="en-US" sz="1600" dirty="0"/>
          </a:p>
          <a:p>
            <a:pPr lvl="0">
              <a:buFont typeface="Arial" panose="020B0604020202020204" pitchFamily="34" charset="0"/>
              <a:buChar char="•"/>
            </a:pPr>
            <a:r>
              <a:rPr lang="en-US" sz="1600" dirty="0"/>
              <a:t>Adjourn</a:t>
            </a:r>
          </a:p>
          <a:p>
            <a:pPr lvl="0">
              <a:spcBef>
                <a:spcPts val="0"/>
              </a:spcBef>
              <a:spcAft>
                <a:spcPts val="0"/>
              </a:spcAft>
              <a:buFont typeface="Arial" panose="020B0604020202020204" pitchFamily="34" charset="0"/>
              <a:buChar char="•"/>
              <a:tabLst>
                <a:tab pos="457200" algn="l"/>
              </a:tabLst>
            </a:pP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400" dirty="0"/>
          </a:p>
          <a:p>
            <a:pPr>
              <a:buFont typeface="Arial" panose="020B0604020202020204" pitchFamily="34" charset="0"/>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61</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0365803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May 7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4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05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05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05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457200" algn="l"/>
              </a:tabLst>
            </a:pPr>
            <a:r>
              <a:rPr lang="en-US" sz="1200" dirty="0">
                <a:latin typeface="Calibri" panose="020F0502020204030204" pitchFamily="34" charset="0"/>
                <a:ea typeface="宋体" panose="02010600030101010101" pitchFamily="2" charset="-122"/>
                <a:cs typeface="Times New Roman" panose="02020603050405020304" pitchFamily="18" charset="0"/>
                <a:hlinkClick r:id="rId2"/>
              </a:rPr>
              <a:t>https://mentor.ieee.org/802.11/dcn/20/11-20-0665-00-00ax-comment-resolution-on-mibs-and-pics.docx</a:t>
            </a:r>
            <a:r>
              <a:rPr lang="en-US" sz="1200" dirty="0">
                <a:latin typeface="Calibri" panose="020F0502020204030204" pitchFamily="34" charset="0"/>
                <a:ea typeface="宋体" panose="02010600030101010101" pitchFamily="2" charset="-122"/>
                <a:cs typeface="Times New Roman" panose="02020603050405020304" pitchFamily="18" charset="0"/>
              </a:rPr>
              <a:t> - Edward Au</a:t>
            </a:r>
          </a:p>
          <a:p>
            <a:pPr>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Puncturing discussion – All</a:t>
            </a:r>
          </a:p>
          <a:p>
            <a:pPr>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Review of submissions from May 5 teleconference</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endParaRPr>
          </a:p>
          <a:p>
            <a:pPr lvl="1">
              <a:spcBef>
                <a:spcPts val="0"/>
              </a:spcBef>
              <a:spcAft>
                <a:spcPts val="0"/>
              </a:spcAft>
              <a:buFont typeface="Arial" panose="020B0604020202020204" pitchFamily="34" charset="0"/>
              <a:buChar char="•"/>
              <a:tabLst>
                <a:tab pos="457200" algn="l"/>
              </a:tabLst>
            </a:pPr>
            <a:r>
              <a:rPr lang="en-US" sz="12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https://mentor.ieee.org/802.11/dcn/20/11-20-0549-00-00ax-d6-0-comment-resolution-9-7-3.docx</a:t>
            </a:r>
            <a:r>
              <a:rPr lang="en-US" sz="12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2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2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a:t>
            </a:r>
            <a:endParaRPr lang="en-US" sz="12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457200" algn="l"/>
              </a:tabLst>
            </a:pPr>
            <a:r>
              <a:rPr lang="en-US" sz="12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https://mentor.ieee.org/802.11/dcn/20/11-20-0594-00-00ax-11ax-d6-0-comment-resolution-of-misc-cids.docx</a:t>
            </a:r>
            <a:r>
              <a:rPr lang="en-US" sz="12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2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2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 </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rPr>
              <a:t>11-20/0494; </a:t>
            </a:r>
            <a:r>
              <a:rPr lang="en-US" sz="1600" b="0" dirty="0"/>
              <a:t>CR for out of band discovery – Laurent </a:t>
            </a:r>
            <a:r>
              <a:rPr lang="en-US" sz="1600" b="0" dirty="0" err="1"/>
              <a:t>Cariou</a:t>
            </a:r>
            <a:r>
              <a:rPr lang="en-US" sz="1600" b="0" dirty="0"/>
              <a:t> – to be uploaded</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5"/>
              </a:rPr>
              <a:t>https://mentor.ieee.org/802.11/dcn/20/11-20-0703-00-00ax-cr-for-nav-part-ii.docx</a:t>
            </a:r>
            <a:r>
              <a:rPr lang="en-US" sz="1600" dirty="0">
                <a:latin typeface="Calibri" panose="020F0502020204030204" pitchFamily="34" charset="0"/>
                <a:ea typeface="宋体" panose="02010600030101010101" pitchFamily="2" charset="-122"/>
                <a:cs typeface="Times New Roman" panose="02020603050405020304" pitchFamily="18" charset="0"/>
              </a:rPr>
              <a:t> - Po-Kai Huang</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6"/>
              </a:rPr>
              <a:t>https://mentor.ieee.org/802.11/dcn/20/11-20-0705-01-00ax-cr-for-cid-24292.docx</a:t>
            </a:r>
            <a:r>
              <a:rPr lang="en-US" sz="1600" dirty="0">
                <a:latin typeface="Calibri" panose="020F0502020204030204" pitchFamily="34" charset="0"/>
                <a:ea typeface="宋体" panose="02010600030101010101" pitchFamily="2" charset="-122"/>
                <a:cs typeface="Times New Roman" panose="02020603050405020304" pitchFamily="18" charset="0"/>
              </a:rPr>
              <a:t> - Po-Kai Huang</a:t>
            </a:r>
          </a:p>
          <a:p>
            <a:pPr lvl="0">
              <a:spcBef>
                <a:spcPts val="0"/>
              </a:spcBef>
              <a:spcAft>
                <a:spcPts val="0"/>
              </a:spcAft>
              <a:buFont typeface="Arial" panose="020B0604020202020204" pitchFamily="34" charset="0"/>
              <a:buChar char="•"/>
              <a:tabLst>
                <a:tab pos="457200" algn="l"/>
              </a:tabLst>
            </a:pPr>
            <a:r>
              <a:rPr lang="en-US" sz="1600" dirty="0">
                <a:latin typeface="Calibri" panose="020F0502020204030204" pitchFamily="34" charset="0"/>
                <a:ea typeface="宋体" panose="02010600030101010101" pitchFamily="2" charset="-122"/>
                <a:cs typeface="Times New Roman" panose="02020603050405020304" pitchFamily="18" charset="0"/>
                <a:hlinkClick r:id="rId7"/>
              </a:rPr>
              <a:t>https://mentor.ieee.org/802.11/dcn/20/11-20-0716-00-00ax-sa1-sounding-comments.docx</a:t>
            </a:r>
            <a:r>
              <a:rPr lang="en-US" sz="1600" dirty="0">
                <a:latin typeface="Calibri" panose="020F0502020204030204" pitchFamily="34" charset="0"/>
                <a:ea typeface="宋体" panose="02010600030101010101" pitchFamily="2" charset="-122"/>
                <a:cs typeface="Times New Roman" panose="02020603050405020304" pitchFamily="18" charset="0"/>
              </a:rPr>
              <a:t> - </a:t>
            </a:r>
            <a:r>
              <a:rPr lang="en-US" sz="1600" dirty="0" err="1">
                <a:latin typeface="Calibri" panose="020F0502020204030204" pitchFamily="34" charset="0"/>
                <a:ea typeface="宋体" panose="02010600030101010101" pitchFamily="2" charset="-122"/>
                <a:cs typeface="Times New Roman" panose="02020603050405020304" pitchFamily="18" charset="0"/>
              </a:rPr>
              <a:t>Menzo</a:t>
            </a:r>
            <a:r>
              <a:rPr lang="en-US" sz="1600" dirty="0">
                <a:latin typeface="Calibri" panose="020F0502020204030204" pitchFamily="34" charset="0"/>
                <a:ea typeface="宋体" panose="02010600030101010101" pitchFamily="2" charset="-122"/>
                <a:cs typeface="Times New Roman" panose="02020603050405020304" pitchFamily="18" charset="0"/>
              </a:rPr>
              <a:t> </a:t>
            </a:r>
            <a:r>
              <a:rPr lang="en-US" sz="1600" dirty="0" err="1">
                <a:latin typeface="Calibri" panose="020F0502020204030204" pitchFamily="34" charset="0"/>
                <a:ea typeface="宋体" panose="02010600030101010101" pitchFamily="2" charset="-122"/>
                <a:cs typeface="Times New Roman" panose="02020603050405020304" pitchFamily="18" charset="0"/>
              </a:rPr>
              <a:t>Wentink</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buFont typeface="Arial" panose="020B0604020202020204" pitchFamily="34" charset="0"/>
              <a:buChar char="•"/>
            </a:pPr>
            <a:r>
              <a:rPr lang="en-US" sz="1600" dirty="0" err="1"/>
              <a:t>AoB</a:t>
            </a:r>
            <a:endParaRPr lang="en-US" sz="1600" dirty="0"/>
          </a:p>
          <a:p>
            <a:pPr lvl="0">
              <a:buFont typeface="Arial" panose="020B0604020202020204" pitchFamily="34" charset="0"/>
              <a:buChar char="•"/>
            </a:pPr>
            <a:r>
              <a:rPr lang="en-US" sz="1600" dirty="0"/>
              <a:t>Adjourn</a:t>
            </a:r>
          </a:p>
          <a:p>
            <a:pPr lvl="0">
              <a:spcBef>
                <a:spcPts val="0"/>
              </a:spcBef>
              <a:spcAft>
                <a:spcPts val="0"/>
              </a:spcAft>
              <a:buFont typeface="Arial" panose="020B0604020202020204" pitchFamily="34" charset="0"/>
              <a:buChar char="•"/>
              <a:tabLst>
                <a:tab pos="457200" algn="l"/>
              </a:tabLst>
            </a:pP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400" dirty="0"/>
          </a:p>
          <a:p>
            <a:pPr>
              <a:buFont typeface="Arial" panose="020B0604020202020204" pitchFamily="34" charset="0"/>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62</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5803522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83C93-42C3-5E48-B23C-5B8E36A1B851}"/>
              </a:ext>
            </a:extLst>
          </p:cNvPr>
          <p:cNvSpPr>
            <a:spLocks noGrp="1"/>
          </p:cNvSpPr>
          <p:nvPr>
            <p:ph type="title"/>
          </p:nvPr>
        </p:nvSpPr>
        <p:spPr/>
        <p:txBody>
          <a:bodyPr/>
          <a:lstStyle/>
          <a:p>
            <a:r>
              <a:rPr lang="en-US" dirty="0"/>
              <a:t>SP #5</a:t>
            </a:r>
          </a:p>
        </p:txBody>
      </p:sp>
      <p:sp>
        <p:nvSpPr>
          <p:cNvPr id="3" name="Content Placeholder 2">
            <a:extLst>
              <a:ext uri="{FF2B5EF4-FFF2-40B4-BE49-F238E27FC236}">
                <a16:creationId xmlns:a16="http://schemas.microsoft.com/office/drawing/2014/main" id="{669CCF21-51FD-9145-9026-6653A30E1905}"/>
              </a:ext>
            </a:extLst>
          </p:cNvPr>
          <p:cNvSpPr>
            <a:spLocks noGrp="1"/>
          </p:cNvSpPr>
          <p:nvPr>
            <p:ph idx="1"/>
          </p:nvPr>
        </p:nvSpPr>
        <p:spPr/>
        <p:txBody>
          <a:bodyPr/>
          <a:lstStyle/>
          <a:p>
            <a:pPr>
              <a:buFont typeface="Arial" panose="020B0604020202020204" pitchFamily="34" charset="0"/>
              <a:buChar char="•"/>
            </a:pPr>
            <a:r>
              <a:rPr lang="en-CA" b="0" dirty="0"/>
              <a:t>Do you agree that for 160M/80+80MHz</a:t>
            </a:r>
          </a:p>
          <a:p>
            <a:pPr lvl="1">
              <a:buFont typeface="Arial" panose="020B0604020202020204" pitchFamily="34" charset="0"/>
              <a:buChar char="•"/>
            </a:pPr>
            <a:r>
              <a:rPr lang="en-CA" b="0" dirty="0"/>
              <a:t>Allow either zero, one, or two 20 MHz subchannels to be punctured in the secondary 80 MHz channel</a:t>
            </a:r>
          </a:p>
          <a:p>
            <a:pPr lvl="1">
              <a:buFont typeface="Arial" panose="020B0604020202020204" pitchFamily="34" charset="0"/>
              <a:buChar char="•"/>
            </a:pPr>
            <a:r>
              <a:rPr lang="en-CA" dirty="0"/>
              <a:t>when two 20 MHz subchannels are punctured in the secondary 80 MHz channel, they are adjacent to each other and are either the lower 40 MHz or upper 40 MHz</a:t>
            </a:r>
          </a:p>
          <a:p>
            <a:pPr lvl="1">
              <a:buFont typeface="Arial" panose="020B0604020202020204" pitchFamily="34" charset="0"/>
              <a:buChar char="•"/>
            </a:pPr>
            <a:r>
              <a:rPr lang="en-CA" dirty="0"/>
              <a:t>Allow only a maximum of two adjacent 20 MHz subchannels to be punctured across the entire PPDU bandwidth</a:t>
            </a:r>
          </a:p>
          <a:p>
            <a:r>
              <a:rPr lang="en-US" dirty="0"/>
              <a:t> </a:t>
            </a:r>
          </a:p>
          <a:p>
            <a:r>
              <a:rPr lang="en-US" dirty="0"/>
              <a:t>Y/N/A: 11/11/9</a:t>
            </a:r>
          </a:p>
          <a:p>
            <a:endParaRPr lang="en-US" dirty="0"/>
          </a:p>
        </p:txBody>
      </p:sp>
      <p:sp>
        <p:nvSpPr>
          <p:cNvPr id="4" name="Slide Number Placeholder 3">
            <a:extLst>
              <a:ext uri="{FF2B5EF4-FFF2-40B4-BE49-F238E27FC236}">
                <a16:creationId xmlns:a16="http://schemas.microsoft.com/office/drawing/2014/main" id="{C3E76DD9-90D1-1545-B50B-E8030B1D05AB}"/>
              </a:ext>
            </a:extLst>
          </p:cNvPr>
          <p:cNvSpPr>
            <a:spLocks noGrp="1"/>
          </p:cNvSpPr>
          <p:nvPr>
            <p:ph type="sldNum" idx="12"/>
          </p:nvPr>
        </p:nvSpPr>
        <p:spPr/>
        <p:txBody>
          <a:bodyPr/>
          <a:lstStyle/>
          <a:p>
            <a:r>
              <a:rPr lang="en-GB"/>
              <a:t>Slide </a:t>
            </a:r>
            <a:fld id="{440F5867-744E-4AA6-B0ED-4C44D2DFBB7B}" type="slidenum">
              <a:rPr lang="en-GB" smtClean="0"/>
              <a:pPr/>
              <a:t>63</a:t>
            </a:fld>
            <a:endParaRPr lang="en-GB" dirty="0"/>
          </a:p>
        </p:txBody>
      </p:sp>
      <p:sp>
        <p:nvSpPr>
          <p:cNvPr id="5" name="Footer Placeholder 4">
            <a:extLst>
              <a:ext uri="{FF2B5EF4-FFF2-40B4-BE49-F238E27FC236}">
                <a16:creationId xmlns:a16="http://schemas.microsoft.com/office/drawing/2014/main" id="{B3640050-DCE1-BB49-91A6-E1BD23359B20}"/>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B5E7BFE6-4C25-9043-B4A5-41258B535AD6}"/>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1847121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B59B9-34E9-B74E-A383-85069AE8490D}"/>
              </a:ext>
            </a:extLst>
          </p:cNvPr>
          <p:cNvSpPr>
            <a:spLocks noGrp="1"/>
          </p:cNvSpPr>
          <p:nvPr>
            <p:ph type="title"/>
          </p:nvPr>
        </p:nvSpPr>
        <p:spPr/>
        <p:txBody>
          <a:bodyPr/>
          <a:lstStyle/>
          <a:p>
            <a:r>
              <a:rPr lang="en-US" dirty="0"/>
              <a:t>Candidate CIDs</a:t>
            </a:r>
          </a:p>
        </p:txBody>
      </p:sp>
      <p:sp>
        <p:nvSpPr>
          <p:cNvPr id="6" name="Date Placeholder 5">
            <a:extLst>
              <a:ext uri="{FF2B5EF4-FFF2-40B4-BE49-F238E27FC236}">
                <a16:creationId xmlns:a16="http://schemas.microsoft.com/office/drawing/2014/main" id="{3A29FDDC-9B1C-9143-A2A4-5DDB96718512}"/>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EF063399-4C54-334B-B4FA-8AB925802825}"/>
              </a:ext>
            </a:extLst>
          </p:cNvPr>
          <p:cNvSpPr>
            <a:spLocks noGrp="1"/>
          </p:cNvSpPr>
          <p:nvPr>
            <p:ph type="ftr" idx="11"/>
          </p:nvPr>
        </p:nvSpPr>
        <p:spPr/>
        <p:txBody>
          <a:bodyPr/>
          <a:lstStyle/>
          <a:p>
            <a:r>
              <a:rPr lang="en-GB"/>
              <a:t>Osama Aboul-Magd, Huawei Technologies</a:t>
            </a:r>
            <a:endParaRPr lang="en-GB" dirty="0"/>
          </a:p>
        </p:txBody>
      </p:sp>
      <p:sp>
        <p:nvSpPr>
          <p:cNvPr id="4" name="Slide Number Placeholder 3">
            <a:extLst>
              <a:ext uri="{FF2B5EF4-FFF2-40B4-BE49-F238E27FC236}">
                <a16:creationId xmlns:a16="http://schemas.microsoft.com/office/drawing/2014/main" id="{046B2DC8-70E1-0F43-B585-C31CD903C492}"/>
              </a:ext>
            </a:extLst>
          </p:cNvPr>
          <p:cNvSpPr>
            <a:spLocks noGrp="1"/>
          </p:cNvSpPr>
          <p:nvPr>
            <p:ph type="sldNum" idx="12"/>
          </p:nvPr>
        </p:nvSpPr>
        <p:spPr/>
        <p:txBody>
          <a:bodyPr/>
          <a:lstStyle/>
          <a:p>
            <a:r>
              <a:rPr lang="en-GB"/>
              <a:t>Slide </a:t>
            </a:r>
            <a:fld id="{440F5867-744E-4AA6-B0ED-4C44D2DFBB7B}" type="slidenum">
              <a:rPr lang="en-GB" smtClean="0"/>
              <a:pPr/>
              <a:t>64</a:t>
            </a:fld>
            <a:endParaRPr lang="en-GB" dirty="0"/>
          </a:p>
        </p:txBody>
      </p:sp>
      <p:graphicFrame>
        <p:nvGraphicFramePr>
          <p:cNvPr id="7" name="Table 6">
            <a:extLst>
              <a:ext uri="{FF2B5EF4-FFF2-40B4-BE49-F238E27FC236}">
                <a16:creationId xmlns:a16="http://schemas.microsoft.com/office/drawing/2014/main" id="{F5D1BE67-E47B-B344-B4FC-F94C9E87A293}"/>
              </a:ext>
            </a:extLst>
          </p:cNvPr>
          <p:cNvGraphicFramePr>
            <a:graphicFrameLocks noGrp="1"/>
          </p:cNvGraphicFramePr>
          <p:nvPr>
            <p:extLst>
              <p:ext uri="{D42A27DB-BD31-4B8C-83A1-F6EECF244321}">
                <p14:modId xmlns:p14="http://schemas.microsoft.com/office/powerpoint/2010/main" val="662216355"/>
              </p:ext>
            </p:extLst>
          </p:nvPr>
        </p:nvGraphicFramePr>
        <p:xfrm>
          <a:off x="1246718" y="1830390"/>
          <a:ext cx="9093200" cy="1752600"/>
        </p:xfrm>
        <a:graphic>
          <a:graphicData uri="http://schemas.openxmlformats.org/drawingml/2006/table">
            <a:tbl>
              <a:tblPr firstRow="1" bandRow="1">
                <a:tableStyleId>{5C22544A-7EE6-4342-B048-85BDC9FD1C3A}</a:tableStyleId>
              </a:tblPr>
              <a:tblGrid>
                <a:gridCol w="1818640">
                  <a:extLst>
                    <a:ext uri="{9D8B030D-6E8A-4147-A177-3AD203B41FA5}">
                      <a16:colId xmlns:a16="http://schemas.microsoft.com/office/drawing/2014/main" val="438070484"/>
                    </a:ext>
                  </a:extLst>
                </a:gridCol>
                <a:gridCol w="7274560">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11-20/0491</a:t>
                      </a:r>
                    </a:p>
                  </a:txBody>
                  <a:tcPr/>
                </a:tc>
                <a:tc>
                  <a:txBody>
                    <a:bodyPr/>
                    <a:lstStyle/>
                    <a:p>
                      <a:r>
                        <a:rPr lang="en-GB" sz="1800" kern="1200" dirty="0">
                          <a:solidFill>
                            <a:schemeClr val="dk1"/>
                          </a:solidFill>
                          <a:effectLst/>
                          <a:latin typeface="+mn-lt"/>
                          <a:ea typeface="+mn-ea"/>
                          <a:cs typeface="+mn-cs"/>
                        </a:rPr>
                        <a:t>24334, 24335, 24336, 24337, 24338, 24339, 24340, 24393, 24394, 24472, 24537</a:t>
                      </a:r>
                      <a:endParaRPr lang="en-US" dirty="0"/>
                    </a:p>
                  </a:txBody>
                  <a:tcPr/>
                </a:tc>
                <a:extLst>
                  <a:ext uri="{0D108BD9-81ED-4DB2-BD59-A6C34878D82A}">
                    <a16:rowId xmlns:a16="http://schemas.microsoft.com/office/drawing/2014/main" val="4083343864"/>
                  </a:ext>
                </a:extLst>
              </a:tr>
              <a:tr h="370840">
                <a:tc>
                  <a:txBody>
                    <a:bodyPr/>
                    <a:lstStyle/>
                    <a:p>
                      <a:r>
                        <a:rPr lang="en-US" dirty="0"/>
                        <a:t>11-20/0492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24459, 24460, 24462</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4124427940"/>
                  </a:ext>
                </a:extLst>
              </a:tr>
              <a:tr h="370840">
                <a:tc>
                  <a:txBody>
                    <a:bodyPr/>
                    <a:lstStyle/>
                    <a:p>
                      <a:r>
                        <a:rPr lang="en-US" dirty="0"/>
                        <a:t>11-20/0493</a:t>
                      </a:r>
                    </a:p>
                  </a:txBody>
                  <a:tcPr/>
                </a:tc>
                <a:tc>
                  <a:txBody>
                    <a:bodyPr/>
                    <a:lstStyle/>
                    <a:p>
                      <a:r>
                        <a:rPr lang="en-US" dirty="0"/>
                        <a:t>24025, 24475</a:t>
                      </a:r>
                    </a:p>
                  </a:txBody>
                  <a:tcPr/>
                </a:tc>
                <a:extLst>
                  <a:ext uri="{0D108BD9-81ED-4DB2-BD59-A6C34878D82A}">
                    <a16:rowId xmlns:a16="http://schemas.microsoft.com/office/drawing/2014/main" val="1661238225"/>
                  </a:ext>
                </a:extLst>
              </a:tr>
            </a:tbl>
          </a:graphicData>
        </a:graphic>
      </p:graphicFrame>
    </p:spTree>
    <p:extLst>
      <p:ext uri="{BB962C8B-B14F-4D97-AF65-F5344CB8AC3E}">
        <p14:creationId xmlns:p14="http://schemas.microsoft.com/office/powerpoint/2010/main" val="226060341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E436454-BAD2-6D41-9D51-838E078B19D4}"/>
              </a:ext>
            </a:extLst>
          </p:cNvPr>
          <p:cNvSpPr>
            <a:spLocks noGrp="1"/>
          </p:cNvSpPr>
          <p:nvPr>
            <p:ph type="title"/>
          </p:nvPr>
        </p:nvSpPr>
        <p:spPr/>
        <p:txBody>
          <a:bodyPr/>
          <a:lstStyle/>
          <a:p>
            <a:r>
              <a:rPr lang="en-US" dirty="0"/>
              <a:t>CR Motion #1032</a:t>
            </a:r>
          </a:p>
        </p:txBody>
      </p:sp>
      <p:sp>
        <p:nvSpPr>
          <p:cNvPr id="7" name="Content Placeholder 6">
            <a:extLst>
              <a:ext uri="{FF2B5EF4-FFF2-40B4-BE49-F238E27FC236}">
                <a16:creationId xmlns:a16="http://schemas.microsoft.com/office/drawing/2014/main" id="{F7E45704-88CE-0546-9A5C-4A2ACCA5CF2E}"/>
              </a:ext>
            </a:extLst>
          </p:cNvPr>
          <p:cNvSpPr>
            <a:spLocks noGrp="1"/>
          </p:cNvSpPr>
          <p:nvPr>
            <p:ph idx="1"/>
          </p:nvPr>
        </p:nvSpPr>
        <p:spPr/>
        <p:txBody>
          <a:bodyPr/>
          <a:lstStyle/>
          <a:p>
            <a:pPr>
              <a:buFont typeface="Arial" panose="020B0604020202020204" pitchFamily="34" charset="0"/>
              <a:buChar char="•"/>
            </a:pPr>
            <a:r>
              <a:rPr lang="en-US" dirty="0"/>
              <a:t>Move to accept resolutions to CIDs </a:t>
            </a:r>
            <a:r>
              <a:rPr lang="en-GB" kern="1200" dirty="0">
                <a:solidFill>
                  <a:schemeClr val="dk1"/>
                </a:solidFill>
              </a:rPr>
              <a:t>24334, 24335, 24337, 24338, 24339, 24340, 24393, 24394, 24472, 24537 in doc 11-20/0491r5</a:t>
            </a:r>
          </a:p>
          <a:p>
            <a:pPr>
              <a:buFont typeface="Arial" panose="020B0604020202020204" pitchFamily="34" charset="0"/>
              <a:buChar char="•"/>
            </a:pPr>
            <a:endParaRPr lang="en-GB" kern="1200" dirty="0">
              <a:solidFill>
                <a:schemeClr val="dk1"/>
              </a:solidFill>
            </a:endParaRPr>
          </a:p>
          <a:p>
            <a:pPr>
              <a:buFont typeface="Arial" panose="020B0604020202020204" pitchFamily="34" charset="0"/>
              <a:buChar char="•"/>
            </a:pPr>
            <a:r>
              <a:rPr lang="en-GB" kern="1200" dirty="0">
                <a:solidFill>
                  <a:schemeClr val="dk1"/>
                </a:solidFill>
              </a:rPr>
              <a:t>Move: Laurent </a:t>
            </a:r>
            <a:r>
              <a:rPr lang="en-GB" kern="1200" dirty="0" err="1">
                <a:solidFill>
                  <a:schemeClr val="dk1"/>
                </a:solidFill>
              </a:rPr>
              <a:t>Cariou</a:t>
            </a:r>
            <a:r>
              <a:rPr lang="en-GB" kern="1200" dirty="0">
                <a:solidFill>
                  <a:schemeClr val="dk1"/>
                </a:solidFill>
              </a:rPr>
              <a:t>		Second: Po-Kai Huang</a:t>
            </a:r>
          </a:p>
          <a:p>
            <a:pPr>
              <a:buFont typeface="Arial" panose="020B0604020202020204" pitchFamily="34" charset="0"/>
              <a:buChar char="•"/>
            </a:pPr>
            <a:r>
              <a:rPr lang="en-GB" kern="1200" dirty="0">
                <a:solidFill>
                  <a:schemeClr val="dk1"/>
                </a:solidFill>
              </a:rPr>
              <a:t>Approved with unanimous consent</a:t>
            </a:r>
            <a:endParaRPr lang="en-US" dirty="0"/>
          </a:p>
          <a:p>
            <a:endParaRPr lang="en-US" dirty="0"/>
          </a:p>
        </p:txBody>
      </p:sp>
      <p:sp>
        <p:nvSpPr>
          <p:cNvPr id="5" name="Slide Number Placeholder 4">
            <a:extLst>
              <a:ext uri="{FF2B5EF4-FFF2-40B4-BE49-F238E27FC236}">
                <a16:creationId xmlns:a16="http://schemas.microsoft.com/office/drawing/2014/main" id="{FEB92733-58F0-A346-82F8-00E83D56BAB9}"/>
              </a:ext>
            </a:extLst>
          </p:cNvPr>
          <p:cNvSpPr>
            <a:spLocks noGrp="1"/>
          </p:cNvSpPr>
          <p:nvPr>
            <p:ph type="sldNum" idx="12"/>
          </p:nvPr>
        </p:nvSpPr>
        <p:spPr/>
        <p:txBody>
          <a:bodyPr/>
          <a:lstStyle/>
          <a:p>
            <a:r>
              <a:rPr lang="en-GB"/>
              <a:t>Slide </a:t>
            </a:r>
            <a:fld id="{06B781AF-4CCF-49B0-A572-DE54FBE5D942}" type="slidenum">
              <a:rPr lang="en-GB" smtClean="0"/>
              <a:pPr/>
              <a:t>65</a:t>
            </a:fld>
            <a:endParaRPr lang="en-GB"/>
          </a:p>
        </p:txBody>
      </p:sp>
      <p:sp>
        <p:nvSpPr>
          <p:cNvPr id="4" name="Footer Placeholder 3">
            <a:extLst>
              <a:ext uri="{FF2B5EF4-FFF2-40B4-BE49-F238E27FC236}">
                <a16:creationId xmlns:a16="http://schemas.microsoft.com/office/drawing/2014/main" id="{B9599D9D-69C4-B14F-8348-766E5FB4D3E5}"/>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8D1F20BC-7E64-3746-A79C-984DDE96123A}"/>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7617078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94E37-2FD5-2D4F-AAA9-39C82F79566E}"/>
              </a:ext>
            </a:extLst>
          </p:cNvPr>
          <p:cNvSpPr>
            <a:spLocks noGrp="1"/>
          </p:cNvSpPr>
          <p:nvPr>
            <p:ph type="title"/>
          </p:nvPr>
        </p:nvSpPr>
        <p:spPr/>
        <p:txBody>
          <a:bodyPr/>
          <a:lstStyle/>
          <a:p>
            <a:r>
              <a:rPr lang="en-US" dirty="0"/>
              <a:t>CR Motion # 1033</a:t>
            </a:r>
          </a:p>
        </p:txBody>
      </p:sp>
      <p:sp>
        <p:nvSpPr>
          <p:cNvPr id="3" name="Content Placeholder 2">
            <a:extLst>
              <a:ext uri="{FF2B5EF4-FFF2-40B4-BE49-F238E27FC236}">
                <a16:creationId xmlns:a16="http://schemas.microsoft.com/office/drawing/2014/main" id="{3E78555F-7F4B-2C45-BE9D-91978AB1715E}"/>
              </a:ext>
            </a:extLst>
          </p:cNvPr>
          <p:cNvSpPr>
            <a:spLocks noGrp="1"/>
          </p:cNvSpPr>
          <p:nvPr>
            <p:ph idx="1"/>
          </p:nvPr>
        </p:nvSpPr>
        <p:spPr/>
        <p:txBody>
          <a:bodyPr/>
          <a:lstStyle/>
          <a:p>
            <a:r>
              <a:rPr lang="en-US" dirty="0"/>
              <a:t>Move to accept resolutions to CIDs </a:t>
            </a:r>
            <a:r>
              <a:rPr lang="en-GB" kern="1200" dirty="0">
                <a:solidFill>
                  <a:schemeClr val="dk1"/>
                </a:solidFill>
              </a:rPr>
              <a:t> 24460, 24462</a:t>
            </a:r>
            <a:r>
              <a:rPr lang="en-CA" kern="1200" dirty="0">
                <a:solidFill>
                  <a:schemeClr val="dk1"/>
                </a:solidFill>
              </a:rPr>
              <a:t> </a:t>
            </a:r>
            <a:r>
              <a:rPr lang="en-US" dirty="0"/>
              <a:t>in doc 11-20/0492r1</a:t>
            </a:r>
          </a:p>
          <a:p>
            <a:endParaRPr lang="en-US" dirty="0"/>
          </a:p>
          <a:p>
            <a:r>
              <a:rPr lang="en-US" dirty="0"/>
              <a:t>Move: Laurent </a:t>
            </a:r>
            <a:r>
              <a:rPr lang="en-US" dirty="0" err="1"/>
              <a:t>Cariou</a:t>
            </a:r>
            <a:r>
              <a:rPr lang="en-US" dirty="0"/>
              <a:t>		Second: Jarkko </a:t>
            </a:r>
            <a:r>
              <a:rPr lang="en-US" dirty="0" err="1"/>
              <a:t>Kneckt</a:t>
            </a:r>
            <a:endParaRPr lang="en-US" dirty="0"/>
          </a:p>
          <a:p>
            <a:r>
              <a:rPr lang="en-US" dirty="0"/>
              <a:t>Approved with unanimous consent</a:t>
            </a:r>
          </a:p>
          <a:p>
            <a:r>
              <a:rPr lang="en-US" dirty="0"/>
              <a:t> </a:t>
            </a:r>
          </a:p>
        </p:txBody>
      </p:sp>
      <p:sp>
        <p:nvSpPr>
          <p:cNvPr id="4" name="Slide Number Placeholder 3">
            <a:extLst>
              <a:ext uri="{FF2B5EF4-FFF2-40B4-BE49-F238E27FC236}">
                <a16:creationId xmlns:a16="http://schemas.microsoft.com/office/drawing/2014/main" id="{E657501B-3D33-8F46-B3C1-F1AD8C48E9F5}"/>
              </a:ext>
            </a:extLst>
          </p:cNvPr>
          <p:cNvSpPr>
            <a:spLocks noGrp="1"/>
          </p:cNvSpPr>
          <p:nvPr>
            <p:ph type="sldNum" idx="12"/>
          </p:nvPr>
        </p:nvSpPr>
        <p:spPr/>
        <p:txBody>
          <a:bodyPr/>
          <a:lstStyle/>
          <a:p>
            <a:r>
              <a:rPr lang="en-GB"/>
              <a:t>Slide </a:t>
            </a:r>
            <a:fld id="{440F5867-744E-4AA6-B0ED-4C44D2DFBB7B}" type="slidenum">
              <a:rPr lang="en-GB" smtClean="0"/>
              <a:pPr/>
              <a:t>66</a:t>
            </a:fld>
            <a:endParaRPr lang="en-GB" dirty="0"/>
          </a:p>
        </p:txBody>
      </p:sp>
      <p:sp>
        <p:nvSpPr>
          <p:cNvPr id="5" name="Footer Placeholder 4">
            <a:extLst>
              <a:ext uri="{FF2B5EF4-FFF2-40B4-BE49-F238E27FC236}">
                <a16:creationId xmlns:a16="http://schemas.microsoft.com/office/drawing/2014/main" id="{9867E9B2-598C-4D41-9139-8D70A5DC16B6}"/>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9B388099-DDDF-8B45-ABC9-7C39019B165F}"/>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20886686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E33E8-B008-AA45-BD35-94741CF11621}"/>
              </a:ext>
            </a:extLst>
          </p:cNvPr>
          <p:cNvSpPr>
            <a:spLocks noGrp="1"/>
          </p:cNvSpPr>
          <p:nvPr>
            <p:ph type="title"/>
          </p:nvPr>
        </p:nvSpPr>
        <p:spPr/>
        <p:txBody>
          <a:bodyPr/>
          <a:lstStyle/>
          <a:p>
            <a:r>
              <a:rPr lang="en-US" dirty="0"/>
              <a:t>SP</a:t>
            </a:r>
          </a:p>
        </p:txBody>
      </p:sp>
      <p:sp>
        <p:nvSpPr>
          <p:cNvPr id="3" name="Content Placeholder 2">
            <a:extLst>
              <a:ext uri="{FF2B5EF4-FFF2-40B4-BE49-F238E27FC236}">
                <a16:creationId xmlns:a16="http://schemas.microsoft.com/office/drawing/2014/main" id="{CDF4FEBC-F55D-7D4B-B29B-68FBB5136F33}"/>
              </a:ext>
            </a:extLst>
          </p:cNvPr>
          <p:cNvSpPr>
            <a:spLocks noGrp="1"/>
          </p:cNvSpPr>
          <p:nvPr>
            <p:ph idx="1"/>
          </p:nvPr>
        </p:nvSpPr>
        <p:spPr>
          <a:xfrm>
            <a:off x="965200" y="1600200"/>
            <a:ext cx="10361084" cy="4113213"/>
          </a:xfrm>
        </p:spPr>
        <p:txBody>
          <a:bodyPr/>
          <a:lstStyle/>
          <a:p>
            <a:r>
              <a:rPr lang="en-US" dirty="0"/>
              <a:t>Do you support send CF-END frame in non-HT duplicate PPDU with inactive channels?</a:t>
            </a:r>
          </a:p>
          <a:p>
            <a:endParaRPr lang="en-US" dirty="0"/>
          </a:p>
          <a:p>
            <a:r>
              <a:rPr lang="en-US" dirty="0"/>
              <a:t>Y/N/A: 8/12/9</a:t>
            </a:r>
          </a:p>
        </p:txBody>
      </p:sp>
      <p:sp>
        <p:nvSpPr>
          <p:cNvPr id="4" name="Slide Number Placeholder 3">
            <a:extLst>
              <a:ext uri="{FF2B5EF4-FFF2-40B4-BE49-F238E27FC236}">
                <a16:creationId xmlns:a16="http://schemas.microsoft.com/office/drawing/2014/main" id="{06E2C24A-E429-4D48-AD18-5B889277D444}"/>
              </a:ext>
            </a:extLst>
          </p:cNvPr>
          <p:cNvSpPr>
            <a:spLocks noGrp="1"/>
          </p:cNvSpPr>
          <p:nvPr>
            <p:ph type="sldNum" idx="12"/>
          </p:nvPr>
        </p:nvSpPr>
        <p:spPr/>
        <p:txBody>
          <a:bodyPr/>
          <a:lstStyle/>
          <a:p>
            <a:r>
              <a:rPr lang="en-GB"/>
              <a:t>Slide </a:t>
            </a:r>
            <a:fld id="{440F5867-744E-4AA6-B0ED-4C44D2DFBB7B}" type="slidenum">
              <a:rPr lang="en-GB" smtClean="0"/>
              <a:pPr/>
              <a:t>67</a:t>
            </a:fld>
            <a:endParaRPr lang="en-GB" dirty="0"/>
          </a:p>
        </p:txBody>
      </p:sp>
      <p:sp>
        <p:nvSpPr>
          <p:cNvPr id="5" name="Footer Placeholder 4">
            <a:extLst>
              <a:ext uri="{FF2B5EF4-FFF2-40B4-BE49-F238E27FC236}">
                <a16:creationId xmlns:a16="http://schemas.microsoft.com/office/drawing/2014/main" id="{1B0D7269-4ECE-FD44-A48D-B96659F5EABB}"/>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BF9F7CE6-C36D-3D45-8246-4CC998FD3780}"/>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2270759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May 12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in the next slide)</a:t>
            </a:r>
          </a:p>
          <a:p>
            <a:pPr>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Discuss the issue related to the sentence at 173.11 in D6.0 – Robert Stacey</a:t>
            </a:r>
          </a:p>
          <a:p>
            <a:pPr>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Review of submissions from May 5 teleconference</a:t>
            </a:r>
            <a:endPar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endParaRPr>
          </a:p>
          <a:p>
            <a:pPr lvl="1">
              <a:spcBef>
                <a:spcPts val="0"/>
              </a:spcBef>
              <a:spcAft>
                <a:spcPts val="0"/>
              </a:spcAft>
              <a:buFont typeface="Arial" panose="020B0604020202020204" pitchFamily="34" charset="0"/>
              <a:buChar char="•"/>
              <a:tabLst>
                <a:tab pos="457200" algn="l"/>
              </a:tabLst>
            </a:pPr>
            <a:r>
              <a:rPr lang="en-US" sz="1400" u="sng"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3"/>
              </a:rPr>
              <a:t>https://mentor.ieee.org/802.11/dcn/20/11-20-0549-00-00ax-d6-0-comment-resolution-9-7-3.docx</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4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a:t>
            </a:r>
            <a:endParaRPr lang="en-US" sz="14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457200" algn="l"/>
              </a:tabLst>
            </a:pP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hlinkClick r:id="rId4"/>
              </a:rPr>
              <a:t>https://mentor.ieee.org/802.11/dcn/20/11-20-0594-00-00ax-11ax-d6-0-comment-resolution-of-misc-cids.docx</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 </a:t>
            </a:r>
            <a:r>
              <a:rPr lang="en-US" sz="14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Liwen</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Chu </a:t>
            </a:r>
          </a:p>
          <a:p>
            <a:pPr lvl="0">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ea typeface="宋体" panose="02010600030101010101" pitchFamily="2" charset="-122"/>
                <a:cs typeface="Times New Roman" panose="02020603050405020304" pitchFamily="18" charset="0"/>
              </a:rPr>
              <a:t>11-20/0494; </a:t>
            </a:r>
            <a:r>
              <a:rPr lang="en-US" sz="1800" b="0" dirty="0"/>
              <a:t>CR for out of band discovery – Laurent </a:t>
            </a:r>
            <a:r>
              <a:rPr lang="en-US" sz="1800" b="0" dirty="0" err="1"/>
              <a:t>Cariou</a:t>
            </a:r>
            <a:r>
              <a:rPr lang="en-US" sz="1800" b="0" dirty="0"/>
              <a:t> – to be uploaded</a:t>
            </a:r>
          </a:p>
          <a:p>
            <a:pPr lvl="0">
              <a:spcBef>
                <a:spcPts val="0"/>
              </a:spcBef>
              <a:spcAft>
                <a:spcPts val="0"/>
              </a:spcAft>
              <a:buFont typeface="Arial" panose="020B0604020202020204" pitchFamily="34" charset="0"/>
              <a:buChar char="•"/>
              <a:tabLst>
                <a:tab pos="457200" algn="l"/>
              </a:tabLst>
            </a:pPr>
            <a:r>
              <a:rPr lang="en-US" sz="1800" b="0" dirty="0">
                <a:latin typeface="Calibri" panose="020F0502020204030204" pitchFamily="34" charset="0"/>
                <a:cs typeface="Calibri" panose="020F0502020204030204" pitchFamily="34" charset="0"/>
                <a:hlinkClick r:id="rId5"/>
              </a:rPr>
              <a:t>https://mentor.ieee.org/802.11/dcn/20/11-20-0717-00-00ax-cr-misc-phy.docx</a:t>
            </a:r>
            <a:r>
              <a:rPr lang="en-US" sz="1800" b="0" dirty="0">
                <a:latin typeface="Calibri" panose="020F0502020204030204" pitchFamily="34" charset="0"/>
                <a:cs typeface="Calibri" panose="020F0502020204030204" pitchFamily="34" charset="0"/>
              </a:rPr>
              <a:t> </a:t>
            </a:r>
            <a:r>
              <a:rPr lang="en-CA" sz="1800" b="0" dirty="0">
                <a:latin typeface="Calibri" panose="020F0502020204030204" pitchFamily="34" charset="0"/>
                <a:cs typeface="Calibri" panose="020F0502020204030204" pitchFamily="34" charset="0"/>
              </a:rPr>
              <a:t>– </a:t>
            </a:r>
            <a:r>
              <a:rPr lang="en-CA" sz="1800" b="0" dirty="0" err="1">
                <a:latin typeface="Calibri" panose="020F0502020204030204" pitchFamily="34" charset="0"/>
                <a:cs typeface="Calibri" panose="020F0502020204030204" pitchFamily="34" charset="0"/>
              </a:rPr>
              <a:t>Xiaogang</a:t>
            </a:r>
            <a:r>
              <a:rPr lang="en-CA" sz="1800" b="0" dirty="0">
                <a:latin typeface="Calibri" panose="020F0502020204030204" pitchFamily="34" charset="0"/>
                <a:cs typeface="Calibri" panose="020F0502020204030204" pitchFamily="34" charset="0"/>
              </a:rPr>
              <a:t> Chen </a:t>
            </a:r>
            <a:endParaRPr lang="en-US" sz="1800" b="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err="1">
                <a:latin typeface="Calibri" panose="020F0502020204030204" pitchFamily="34" charset="0"/>
                <a:cs typeface="Calibri" panose="020F0502020204030204" pitchFamily="34" charset="0"/>
              </a:rPr>
              <a:t>AoB</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t>Adjourn</a:t>
            </a:r>
          </a:p>
          <a:p>
            <a:pPr lvl="0">
              <a:spcBef>
                <a:spcPts val="0"/>
              </a:spcBef>
              <a:spcAft>
                <a:spcPts val="0"/>
              </a:spcAft>
              <a:buFont typeface="Arial" panose="020B0604020202020204" pitchFamily="34" charset="0"/>
              <a:buChar char="•"/>
              <a:tabLst>
                <a:tab pos="457200" algn="l"/>
              </a:tabLst>
            </a:pPr>
            <a:endPar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600" dirty="0"/>
          </a:p>
          <a:p>
            <a:pPr>
              <a:buFont typeface="Arial" panose="020B0604020202020204" pitchFamily="34" charset="0"/>
              <a:buChar char="•"/>
            </a:pPr>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68</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14751935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2EDA9-787B-5E48-9FBF-FCCDB69BF02D}"/>
              </a:ext>
            </a:extLst>
          </p:cNvPr>
          <p:cNvSpPr>
            <a:spLocks noGrp="1"/>
          </p:cNvSpPr>
          <p:nvPr>
            <p:ph type="title"/>
          </p:nvPr>
        </p:nvSpPr>
        <p:spPr/>
        <p:txBody>
          <a:bodyPr/>
          <a:lstStyle/>
          <a:p>
            <a:r>
              <a:rPr lang="en-US" dirty="0"/>
              <a:t>Candidate CIDs</a:t>
            </a:r>
          </a:p>
        </p:txBody>
      </p:sp>
      <p:sp>
        <p:nvSpPr>
          <p:cNvPr id="6" name="Date Placeholder 5">
            <a:extLst>
              <a:ext uri="{FF2B5EF4-FFF2-40B4-BE49-F238E27FC236}">
                <a16:creationId xmlns:a16="http://schemas.microsoft.com/office/drawing/2014/main" id="{2D89BC91-6BE6-394C-B935-52D3D910F9F3}"/>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FC7A09B0-9A74-4A43-8B7F-39A2BE12724D}"/>
              </a:ext>
            </a:extLst>
          </p:cNvPr>
          <p:cNvSpPr>
            <a:spLocks noGrp="1"/>
          </p:cNvSpPr>
          <p:nvPr>
            <p:ph type="ftr" idx="11"/>
          </p:nvPr>
        </p:nvSpPr>
        <p:spPr/>
        <p:txBody>
          <a:bodyPr/>
          <a:lstStyle/>
          <a:p>
            <a:r>
              <a:rPr lang="en-GB"/>
              <a:t>Osama Aboul-Magd, Huawei Technologies</a:t>
            </a:r>
            <a:endParaRPr lang="en-GB" dirty="0"/>
          </a:p>
        </p:txBody>
      </p:sp>
      <p:sp>
        <p:nvSpPr>
          <p:cNvPr id="4" name="Slide Number Placeholder 3">
            <a:extLst>
              <a:ext uri="{FF2B5EF4-FFF2-40B4-BE49-F238E27FC236}">
                <a16:creationId xmlns:a16="http://schemas.microsoft.com/office/drawing/2014/main" id="{DAC0C518-52FF-2B45-921E-5367F80B71DA}"/>
              </a:ext>
            </a:extLst>
          </p:cNvPr>
          <p:cNvSpPr>
            <a:spLocks noGrp="1"/>
          </p:cNvSpPr>
          <p:nvPr>
            <p:ph type="sldNum" idx="12"/>
          </p:nvPr>
        </p:nvSpPr>
        <p:spPr/>
        <p:txBody>
          <a:bodyPr/>
          <a:lstStyle/>
          <a:p>
            <a:r>
              <a:rPr lang="en-GB"/>
              <a:t>Slide </a:t>
            </a:r>
            <a:fld id="{440F5867-744E-4AA6-B0ED-4C44D2DFBB7B}" type="slidenum">
              <a:rPr lang="en-GB" smtClean="0"/>
              <a:pPr/>
              <a:t>69</a:t>
            </a:fld>
            <a:endParaRPr lang="en-GB" dirty="0"/>
          </a:p>
        </p:txBody>
      </p:sp>
      <p:graphicFrame>
        <p:nvGraphicFramePr>
          <p:cNvPr id="7" name="Table 6">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1232988716"/>
              </p:ext>
            </p:extLst>
          </p:nvPr>
        </p:nvGraphicFramePr>
        <p:xfrm>
          <a:off x="1246718" y="1830390"/>
          <a:ext cx="9093200" cy="741680"/>
        </p:xfrm>
        <a:graphic>
          <a:graphicData uri="http://schemas.openxmlformats.org/drawingml/2006/table">
            <a:tbl>
              <a:tblPr firstRow="1" bandRow="1">
                <a:tableStyleId>{5C22544A-7EE6-4342-B048-85BDC9FD1C3A}</a:tableStyleId>
              </a:tblPr>
              <a:tblGrid>
                <a:gridCol w="1818640">
                  <a:extLst>
                    <a:ext uri="{9D8B030D-6E8A-4147-A177-3AD203B41FA5}">
                      <a16:colId xmlns:a16="http://schemas.microsoft.com/office/drawing/2014/main" val="438070484"/>
                    </a:ext>
                  </a:extLst>
                </a:gridCol>
                <a:gridCol w="7274560">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11-20/0665</a:t>
                      </a:r>
                    </a:p>
                  </a:txBody>
                  <a:tcPr/>
                </a:tc>
                <a:tc>
                  <a:txBody>
                    <a:bodyPr/>
                    <a:lstStyle/>
                    <a:p>
                      <a:r>
                        <a:rPr lang="en-GB" sz="1800" kern="1200" dirty="0">
                          <a:solidFill>
                            <a:srgbClr val="FF0000"/>
                          </a:solidFill>
                          <a:effectLst/>
                          <a:latin typeface="+mn-lt"/>
                          <a:ea typeface="+mn-ea"/>
                          <a:cs typeface="+mn-cs"/>
                        </a:rPr>
                        <a:t>24212</a:t>
                      </a:r>
                      <a:r>
                        <a:rPr lang="en-GB" sz="1800" kern="1200" dirty="0">
                          <a:solidFill>
                            <a:schemeClr val="dk1"/>
                          </a:solidFill>
                          <a:effectLst/>
                          <a:latin typeface="+mn-lt"/>
                          <a:ea typeface="+mn-ea"/>
                          <a:cs typeface="+mn-cs"/>
                        </a:rPr>
                        <a:t>, 24210, 24539, 24536, 24534, 24532, 24533, </a:t>
                      </a:r>
                      <a:r>
                        <a:rPr lang="en-GB" sz="1800" kern="1200" dirty="0">
                          <a:solidFill>
                            <a:srgbClr val="FF0000"/>
                          </a:solidFill>
                          <a:effectLst/>
                          <a:latin typeface="+mn-lt"/>
                          <a:ea typeface="+mn-ea"/>
                          <a:cs typeface="+mn-cs"/>
                        </a:rPr>
                        <a:t>24359</a:t>
                      </a:r>
                      <a:r>
                        <a:rPr lang="en-GB" sz="1800" kern="1200" dirty="0">
                          <a:solidFill>
                            <a:schemeClr val="dk1"/>
                          </a:solidFill>
                          <a:effectLst/>
                          <a:latin typeface="+mn-lt"/>
                          <a:ea typeface="+mn-ea"/>
                          <a:cs typeface="+mn-cs"/>
                        </a:rPr>
                        <a:t>, 24333, </a:t>
                      </a:r>
                      <a:r>
                        <a:rPr lang="en-GB" sz="1800" kern="1200" dirty="0">
                          <a:solidFill>
                            <a:srgbClr val="FF0000"/>
                          </a:solidFill>
                          <a:effectLst/>
                          <a:latin typeface="+mn-lt"/>
                          <a:ea typeface="+mn-ea"/>
                          <a:cs typeface="+mn-cs"/>
                        </a:rPr>
                        <a:t>24531</a:t>
                      </a:r>
                      <a:r>
                        <a:rPr lang="en-CA" dirty="0">
                          <a:effectLst/>
                        </a:rPr>
                        <a:t> </a:t>
                      </a:r>
                      <a:endParaRPr lang="en-US" dirty="0"/>
                    </a:p>
                  </a:txBody>
                  <a:tcPr/>
                </a:tc>
                <a:extLst>
                  <a:ext uri="{0D108BD9-81ED-4DB2-BD59-A6C34878D82A}">
                    <a16:rowId xmlns:a16="http://schemas.microsoft.com/office/drawing/2014/main" val="2279183974"/>
                  </a:ext>
                </a:extLst>
              </a:tr>
            </a:tbl>
          </a:graphicData>
        </a:graphic>
      </p:graphicFrame>
    </p:spTree>
    <p:extLst>
      <p:ext uri="{BB962C8B-B14F-4D97-AF65-F5344CB8AC3E}">
        <p14:creationId xmlns:p14="http://schemas.microsoft.com/office/powerpoint/2010/main" val="1837628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1" y="685801"/>
            <a:ext cx="7770813" cy="533400"/>
          </a:xfrm>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929217" y="1219201"/>
            <a:ext cx="10460567" cy="4113213"/>
          </a:xfrm>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January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54871982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77D52-FC92-9445-8FA7-ABA845CA213C}"/>
              </a:ext>
            </a:extLst>
          </p:cNvPr>
          <p:cNvSpPr>
            <a:spLocks noGrp="1"/>
          </p:cNvSpPr>
          <p:nvPr>
            <p:ph type="title"/>
          </p:nvPr>
        </p:nvSpPr>
        <p:spPr/>
        <p:txBody>
          <a:bodyPr/>
          <a:lstStyle/>
          <a:p>
            <a:r>
              <a:rPr lang="en-US" dirty="0"/>
              <a:t>MAC Motion #132</a:t>
            </a:r>
          </a:p>
        </p:txBody>
      </p:sp>
      <p:sp>
        <p:nvSpPr>
          <p:cNvPr id="6" name="Content Placeholder 5">
            <a:extLst>
              <a:ext uri="{FF2B5EF4-FFF2-40B4-BE49-F238E27FC236}">
                <a16:creationId xmlns:a16="http://schemas.microsoft.com/office/drawing/2014/main" id="{FBF35A3A-C2B2-DA43-9A79-4B8396D27AAF}"/>
              </a:ext>
            </a:extLst>
          </p:cNvPr>
          <p:cNvSpPr>
            <a:spLocks noGrp="1"/>
          </p:cNvSpPr>
          <p:nvPr>
            <p:ph idx="1"/>
          </p:nvPr>
        </p:nvSpPr>
        <p:spPr/>
        <p:txBody>
          <a:bodyPr/>
          <a:lstStyle/>
          <a:p>
            <a:r>
              <a:rPr lang="en-CA" b="0" dirty="0"/>
              <a:t>Having reviewed conflicting changes to D5.0 in motion 131 and the resolution to #21288, instruct the editor to change the sentence at 173.11 (in D6.0) from “The Co-Located AP subfield is set to 1 if every AP in this Neighbor AP Information field is in the same </a:t>
            </a:r>
            <a:r>
              <a:rPr lang="en-CA" b="0" dirty="0" err="1"/>
              <a:t>colocated</a:t>
            </a:r>
            <a:r>
              <a:rPr lang="en-CA" b="0" dirty="0"/>
              <a:t> AP set as the transmitting AP” to “The Co-Located AP subfield is set to 1 if the reported AP is in the same </a:t>
            </a:r>
            <a:r>
              <a:rPr lang="en-CA" b="0" dirty="0" err="1"/>
              <a:t>colocated</a:t>
            </a:r>
            <a:r>
              <a:rPr lang="en-CA" b="0" dirty="0"/>
              <a:t> AP set as the transmitting AP”</a:t>
            </a:r>
          </a:p>
          <a:p>
            <a:endParaRPr lang="en-CA" b="0" dirty="0"/>
          </a:p>
          <a:p>
            <a:r>
              <a:rPr lang="en-CA" b="0" dirty="0"/>
              <a:t>Move: Robert Stacey		Second: Abhishek Patil</a:t>
            </a:r>
          </a:p>
          <a:p>
            <a:r>
              <a:rPr lang="en-CA" b="0" dirty="0"/>
              <a:t>Approved with unanimous consent.</a:t>
            </a:r>
          </a:p>
          <a:p>
            <a:endParaRPr lang="en-US" dirty="0"/>
          </a:p>
        </p:txBody>
      </p:sp>
      <p:sp>
        <p:nvSpPr>
          <p:cNvPr id="5" name="Slide Number Placeholder 4">
            <a:extLst>
              <a:ext uri="{FF2B5EF4-FFF2-40B4-BE49-F238E27FC236}">
                <a16:creationId xmlns:a16="http://schemas.microsoft.com/office/drawing/2014/main" id="{F725C5CB-B880-1F41-8CFD-907DF89F95B6}"/>
              </a:ext>
            </a:extLst>
          </p:cNvPr>
          <p:cNvSpPr>
            <a:spLocks noGrp="1"/>
          </p:cNvSpPr>
          <p:nvPr>
            <p:ph type="sldNum" idx="12"/>
          </p:nvPr>
        </p:nvSpPr>
        <p:spPr/>
        <p:txBody>
          <a:bodyPr/>
          <a:lstStyle/>
          <a:p>
            <a:r>
              <a:rPr lang="en-GB"/>
              <a:t>Slide </a:t>
            </a:r>
            <a:fld id="{06B781AF-4CCF-49B0-A572-DE54FBE5D942}" type="slidenum">
              <a:rPr lang="en-GB" smtClean="0"/>
              <a:pPr/>
              <a:t>70</a:t>
            </a:fld>
            <a:endParaRPr lang="en-GB"/>
          </a:p>
        </p:txBody>
      </p:sp>
      <p:sp>
        <p:nvSpPr>
          <p:cNvPr id="4" name="Footer Placeholder 3">
            <a:extLst>
              <a:ext uri="{FF2B5EF4-FFF2-40B4-BE49-F238E27FC236}">
                <a16:creationId xmlns:a16="http://schemas.microsoft.com/office/drawing/2014/main" id="{4E1E40FB-AE1E-7A43-B5F3-9D3A428E76D6}"/>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FC50CB21-3CDB-A44B-9A6E-4C61AB21F66B}"/>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1863417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May 14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 (Approval of January meeting and teleconferences minutes)</a:t>
            </a:r>
          </a:p>
          <a:p>
            <a:pPr>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listed in the next slide)</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a:t>
            </a:r>
          </a:p>
          <a:p>
            <a:pPr lvl="0">
              <a:spcBef>
                <a:spcPts val="0"/>
              </a:spcBef>
              <a:spcAft>
                <a:spcPts val="0"/>
              </a:spcAft>
              <a:buFont typeface="Arial" panose="020B0604020202020204" pitchFamily="34" charset="0"/>
              <a:buChar char="•"/>
              <a:tabLst>
                <a:tab pos="457200" algn="l"/>
              </a:tabLst>
            </a:pPr>
            <a:r>
              <a:rPr lang="en-US" sz="1800" b="0" dirty="0">
                <a:latin typeface="Calibri" panose="020F0502020204030204" pitchFamily="34" charset="0"/>
                <a:cs typeface="Calibri" panose="020F0502020204030204" pitchFamily="34" charset="0"/>
                <a:hlinkClick r:id="rId3"/>
              </a:rPr>
              <a:t>https://mentor.ieee.org/802.11/dcn/20/11-20-0717-00-00ax-cr-misc-phy.docx</a:t>
            </a:r>
            <a:r>
              <a:rPr lang="en-US" sz="1800" b="0" dirty="0">
                <a:latin typeface="Calibri" panose="020F0502020204030204" pitchFamily="34" charset="0"/>
                <a:cs typeface="Calibri" panose="020F0502020204030204" pitchFamily="34" charset="0"/>
              </a:rPr>
              <a:t> </a:t>
            </a:r>
            <a:r>
              <a:rPr lang="en-CA" sz="1800" b="0" dirty="0">
                <a:latin typeface="Calibri" panose="020F0502020204030204" pitchFamily="34" charset="0"/>
                <a:cs typeface="Calibri" panose="020F0502020204030204" pitchFamily="34" charset="0"/>
              </a:rPr>
              <a:t>– </a:t>
            </a:r>
            <a:r>
              <a:rPr lang="en-CA" sz="1800" b="0" dirty="0" err="1">
                <a:latin typeface="Calibri" panose="020F0502020204030204" pitchFamily="34" charset="0"/>
                <a:cs typeface="Calibri" panose="020F0502020204030204" pitchFamily="34" charset="0"/>
              </a:rPr>
              <a:t>Xiaogang</a:t>
            </a:r>
            <a:r>
              <a:rPr lang="en-CA" sz="1800" b="0" dirty="0">
                <a:latin typeface="Calibri" panose="020F0502020204030204" pitchFamily="34" charset="0"/>
                <a:cs typeface="Calibri" panose="020F0502020204030204" pitchFamily="34" charset="0"/>
              </a:rPr>
              <a:t> Chen </a:t>
            </a:r>
            <a:endParaRPr lang="en-US" sz="1800" b="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err="1">
                <a:latin typeface="Calibri" panose="020F0502020204030204" pitchFamily="34" charset="0"/>
                <a:cs typeface="Calibri" panose="020F0502020204030204" pitchFamily="34" charset="0"/>
              </a:rPr>
              <a:t>AoB</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t>Adjourn</a:t>
            </a:r>
          </a:p>
          <a:p>
            <a:pPr lvl="0">
              <a:spcBef>
                <a:spcPts val="0"/>
              </a:spcBef>
              <a:spcAft>
                <a:spcPts val="0"/>
              </a:spcAft>
              <a:buFont typeface="Arial" panose="020B0604020202020204" pitchFamily="34" charset="0"/>
              <a:buChar char="•"/>
              <a:tabLst>
                <a:tab pos="457200" algn="l"/>
              </a:tabLst>
            </a:pPr>
            <a:endPar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600" dirty="0"/>
          </a:p>
          <a:p>
            <a:pPr>
              <a:buFont typeface="Arial" panose="020B0604020202020204" pitchFamily="34" charset="0"/>
              <a:buChar char="•"/>
            </a:pPr>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71</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4696665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70F88-EADD-EF4D-BD6B-5D6C139D7CBD}"/>
              </a:ext>
            </a:extLst>
          </p:cNvPr>
          <p:cNvSpPr>
            <a:spLocks noGrp="1"/>
          </p:cNvSpPr>
          <p:nvPr>
            <p:ph type="title"/>
          </p:nvPr>
        </p:nvSpPr>
        <p:spPr/>
        <p:txBody>
          <a:bodyPr/>
          <a:lstStyle/>
          <a:p>
            <a:r>
              <a:rPr lang="en-US" dirty="0"/>
              <a:t>Minute Approvals</a:t>
            </a:r>
          </a:p>
        </p:txBody>
      </p:sp>
      <p:sp>
        <p:nvSpPr>
          <p:cNvPr id="3" name="Content Placeholder 2">
            <a:extLst>
              <a:ext uri="{FF2B5EF4-FFF2-40B4-BE49-F238E27FC236}">
                <a16:creationId xmlns:a16="http://schemas.microsoft.com/office/drawing/2014/main" id="{8150CBBE-3F56-F44A-8F08-A3A5677B110A}"/>
              </a:ext>
            </a:extLst>
          </p:cNvPr>
          <p:cNvSpPr>
            <a:spLocks noGrp="1"/>
          </p:cNvSpPr>
          <p:nvPr>
            <p:ph idx="1"/>
          </p:nvPr>
        </p:nvSpPr>
        <p:spPr>
          <a:xfrm>
            <a:off x="965200" y="1524000"/>
            <a:ext cx="10361084" cy="4113213"/>
          </a:xfrm>
        </p:spPr>
        <p:txBody>
          <a:bodyPr/>
          <a:lstStyle/>
          <a:p>
            <a:r>
              <a:rPr lang="en-US" sz="2000" dirty="0"/>
              <a:t>Move to approve the minutes of meetings and teleconferences since January 2020 till now</a:t>
            </a:r>
          </a:p>
          <a:p>
            <a:r>
              <a:rPr lang="en-US" dirty="0"/>
              <a:t>	 </a:t>
            </a:r>
            <a:r>
              <a:rPr lang="en-CA" sz="1200" b="0" dirty="0" err="1"/>
              <a:t>TGax</a:t>
            </a:r>
            <a:r>
              <a:rPr lang="en-CA" sz="1200" b="0" dirty="0"/>
              <a:t> meeting minutes </a:t>
            </a:r>
            <a:r>
              <a:rPr lang="en-CA" sz="1200" b="0" dirty="0" err="1"/>
              <a:t>fron</a:t>
            </a:r>
            <a:r>
              <a:rPr lang="en-CA" sz="1200" b="0" dirty="0"/>
              <a:t> January 2020 Irvine session</a:t>
            </a:r>
          </a:p>
          <a:p>
            <a:r>
              <a:rPr lang="en-CA" sz="1200" b="0" dirty="0">
                <a:hlinkClick r:id="rId2"/>
              </a:rPr>
              <a:t>https://mentor.ieee.org/802.11/dcn/20/11-20-0148-00-00ax-tgax-january-2020-irvine-meeting-minutes.docx</a:t>
            </a:r>
            <a:r>
              <a:rPr lang="en-CA" sz="1200" b="0" dirty="0"/>
              <a:t> </a:t>
            </a:r>
            <a:br>
              <a:rPr lang="en-CA" sz="1200" b="0" dirty="0"/>
            </a:br>
            <a:endParaRPr lang="en-CA" sz="1200" b="0" dirty="0"/>
          </a:p>
          <a:p>
            <a:r>
              <a:rPr lang="en-CA" sz="1200" b="0" dirty="0"/>
              <a:t>	</a:t>
            </a:r>
            <a:r>
              <a:rPr lang="en-CA" sz="1200" b="0" dirty="0" err="1"/>
              <a:t>TGax</a:t>
            </a:r>
            <a:r>
              <a:rPr lang="en-CA" sz="1200" b="0" dirty="0"/>
              <a:t> CRC Teleconferences on January 30th, February 20th, 27th, and March 5th</a:t>
            </a:r>
          </a:p>
          <a:p>
            <a:r>
              <a:rPr lang="en-CA" sz="1200" b="0" dirty="0">
                <a:hlinkClick r:id="rId3" tooltip="https://mentor.ieee.org/802.11/dcn/20/11-20-0257-03-00ax-minutes-of-tgax-teleconference-from-january-to-february-2020.docx"/>
              </a:rPr>
              <a:t>https://mentor.ieee.org/802.11/dcn/20/11-20-0257-03-00ax-minutes-of-tgax-teleconference-from-january-to-february-2020.docx</a:t>
            </a:r>
            <a:endParaRPr lang="en-CA" sz="1200" b="0" dirty="0"/>
          </a:p>
          <a:p>
            <a:br>
              <a:rPr lang="en-CA" sz="1200" b="0" dirty="0"/>
            </a:br>
            <a:r>
              <a:rPr lang="en-CA" sz="1200" b="0" dirty="0" err="1"/>
              <a:t>TGax</a:t>
            </a:r>
            <a:r>
              <a:rPr lang="en-CA" sz="1200" b="0" dirty="0"/>
              <a:t> CRC Teleconferences on March 16th and 19th</a:t>
            </a:r>
          </a:p>
          <a:p>
            <a:r>
              <a:rPr lang="en-CA" sz="1200" b="0" dirty="0">
                <a:hlinkClick r:id="rId4" tooltip="https://mentor.ieee.org/802.11/dcn/20/11-20-0501-00-00ax-minutes-of-tgax-teleconference-on-march-16-and-19-2020.docx"/>
              </a:rPr>
              <a:t>https://mentor.ieee.org/802.11/dcn/20/11-20-0501-00-00ax-minutes-of-tgax-teleconference-on-march-16-and-19-2020.docx</a:t>
            </a:r>
            <a:br>
              <a:rPr lang="en-CA" sz="1200" b="0" dirty="0"/>
            </a:br>
            <a:endParaRPr lang="en-CA" sz="1200" b="0" dirty="0"/>
          </a:p>
          <a:p>
            <a:br>
              <a:rPr lang="en-CA" sz="1200" b="0" dirty="0"/>
            </a:br>
            <a:r>
              <a:rPr lang="en-CA" sz="1200" b="0" dirty="0" err="1"/>
              <a:t>TGax</a:t>
            </a:r>
            <a:r>
              <a:rPr lang="en-CA" sz="1200" b="0" dirty="0"/>
              <a:t> CRC Teleconferences on March 26th</a:t>
            </a:r>
          </a:p>
          <a:p>
            <a:r>
              <a:rPr lang="en-CA" sz="1200" b="0" dirty="0">
                <a:hlinkClick r:id="rId5" tooltip="https://mentor.ieee.org/802.11/dcn/20/11-20-0546-00-00ax-minutes-of-tgax-crc-weekly-teleconferences-march-2020.docx"/>
              </a:rPr>
              <a:t>https://mentor.ieee.org/802.11/dcn/20/11-20-0546-00-00ax-minutes-of-tgax-crc-weekly-teleconferences-march-2020.docx</a:t>
            </a:r>
            <a:br>
              <a:rPr lang="en-CA" sz="1200" b="0" dirty="0"/>
            </a:br>
            <a:endParaRPr lang="en-CA" sz="1200" b="0" dirty="0"/>
          </a:p>
          <a:p>
            <a:br>
              <a:rPr lang="en-CA" sz="1200" b="0" dirty="0"/>
            </a:br>
            <a:r>
              <a:rPr lang="en-CA" sz="1200" b="0" dirty="0" err="1"/>
              <a:t>TGax</a:t>
            </a:r>
            <a:r>
              <a:rPr lang="en-CA" sz="1200" b="0" dirty="0"/>
              <a:t> CRC Teleconferences on April 2nd, 9th, 16th, 23rd, and 30th</a:t>
            </a:r>
          </a:p>
          <a:p>
            <a:r>
              <a:rPr lang="en-CA" sz="1200" b="0" dirty="0">
                <a:hlinkClick r:id="rId6" tooltip="https://mentor.ieee.org/802.11/dcn/20/11-20-0588-03-00ax-minutes-of-tgax-crc-weekly-teleconferences-april-2020.docx"/>
              </a:rPr>
              <a:t>https://mentor.ieee.org/802.11/dcn/20/11-20-0588-03-00ax-minutes-of-tgax-crc-weekly-teleconferences-april-2020.docx</a:t>
            </a:r>
            <a:br>
              <a:rPr lang="en-CA" sz="1200" b="0" dirty="0"/>
            </a:br>
            <a:endParaRPr lang="en-CA" sz="1200" b="0" dirty="0"/>
          </a:p>
          <a:p>
            <a:r>
              <a:rPr lang="en-CA" sz="2000" dirty="0"/>
              <a:t>Move:		</a:t>
            </a:r>
            <a:r>
              <a:rPr lang="en-CA" sz="2000" dirty="0" err="1"/>
              <a:t>Yasu</a:t>
            </a:r>
            <a:r>
              <a:rPr lang="en-CA" sz="2000" dirty="0"/>
              <a:t> Inoue	Second: Edward Au </a:t>
            </a:r>
            <a:r>
              <a:rPr lang="en-CA" sz="2000" dirty="0">
                <a:sym typeface="Wingdings" pitchFamily="2" charset="2"/>
              </a:rPr>
              <a:t> approved with unanimous consent</a:t>
            </a:r>
            <a:br>
              <a:rPr lang="en-CA" dirty="0"/>
            </a:br>
            <a:endParaRPr lang="en-US" dirty="0"/>
          </a:p>
        </p:txBody>
      </p:sp>
      <p:sp>
        <p:nvSpPr>
          <p:cNvPr id="4" name="Slide Number Placeholder 3">
            <a:extLst>
              <a:ext uri="{FF2B5EF4-FFF2-40B4-BE49-F238E27FC236}">
                <a16:creationId xmlns:a16="http://schemas.microsoft.com/office/drawing/2014/main" id="{3333E29D-1856-264A-B907-10A4D6CB9167}"/>
              </a:ext>
            </a:extLst>
          </p:cNvPr>
          <p:cNvSpPr>
            <a:spLocks noGrp="1"/>
          </p:cNvSpPr>
          <p:nvPr>
            <p:ph type="sldNum" idx="12"/>
          </p:nvPr>
        </p:nvSpPr>
        <p:spPr/>
        <p:txBody>
          <a:bodyPr/>
          <a:lstStyle/>
          <a:p>
            <a:r>
              <a:rPr lang="en-GB"/>
              <a:t>Slide </a:t>
            </a:r>
            <a:fld id="{440F5867-744E-4AA6-B0ED-4C44D2DFBB7B}" type="slidenum">
              <a:rPr lang="en-GB" smtClean="0"/>
              <a:pPr/>
              <a:t>72</a:t>
            </a:fld>
            <a:endParaRPr lang="en-GB" dirty="0"/>
          </a:p>
        </p:txBody>
      </p:sp>
      <p:sp>
        <p:nvSpPr>
          <p:cNvPr id="5" name="Footer Placeholder 4">
            <a:extLst>
              <a:ext uri="{FF2B5EF4-FFF2-40B4-BE49-F238E27FC236}">
                <a16:creationId xmlns:a16="http://schemas.microsoft.com/office/drawing/2014/main" id="{C0C9D7AA-BDFB-5B43-B3C6-5C3524B99C7A}"/>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122DB7F4-29B9-0F49-A683-84F4F58A244D}"/>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01831201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2EDA9-787B-5E48-9FBF-FCCDB69BF02D}"/>
              </a:ext>
            </a:extLst>
          </p:cNvPr>
          <p:cNvSpPr>
            <a:spLocks noGrp="1"/>
          </p:cNvSpPr>
          <p:nvPr>
            <p:ph type="title"/>
          </p:nvPr>
        </p:nvSpPr>
        <p:spPr/>
        <p:txBody>
          <a:bodyPr/>
          <a:lstStyle/>
          <a:p>
            <a:r>
              <a:rPr lang="en-US" dirty="0"/>
              <a:t>Candidate CIDs</a:t>
            </a:r>
          </a:p>
        </p:txBody>
      </p:sp>
      <p:sp>
        <p:nvSpPr>
          <p:cNvPr id="6" name="Date Placeholder 5">
            <a:extLst>
              <a:ext uri="{FF2B5EF4-FFF2-40B4-BE49-F238E27FC236}">
                <a16:creationId xmlns:a16="http://schemas.microsoft.com/office/drawing/2014/main" id="{2D89BC91-6BE6-394C-B935-52D3D910F9F3}"/>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FC7A09B0-9A74-4A43-8B7F-39A2BE12724D}"/>
              </a:ext>
            </a:extLst>
          </p:cNvPr>
          <p:cNvSpPr>
            <a:spLocks noGrp="1"/>
          </p:cNvSpPr>
          <p:nvPr>
            <p:ph type="ftr" idx="11"/>
          </p:nvPr>
        </p:nvSpPr>
        <p:spPr/>
        <p:txBody>
          <a:bodyPr/>
          <a:lstStyle/>
          <a:p>
            <a:r>
              <a:rPr lang="en-GB"/>
              <a:t>Osama Aboul-Magd, Huawei Technologies</a:t>
            </a:r>
            <a:endParaRPr lang="en-GB" dirty="0"/>
          </a:p>
        </p:txBody>
      </p:sp>
      <p:sp>
        <p:nvSpPr>
          <p:cNvPr id="4" name="Slide Number Placeholder 3">
            <a:extLst>
              <a:ext uri="{FF2B5EF4-FFF2-40B4-BE49-F238E27FC236}">
                <a16:creationId xmlns:a16="http://schemas.microsoft.com/office/drawing/2014/main" id="{DAC0C518-52FF-2B45-921E-5367F80B71DA}"/>
              </a:ext>
            </a:extLst>
          </p:cNvPr>
          <p:cNvSpPr>
            <a:spLocks noGrp="1"/>
          </p:cNvSpPr>
          <p:nvPr>
            <p:ph type="sldNum" idx="12"/>
          </p:nvPr>
        </p:nvSpPr>
        <p:spPr/>
        <p:txBody>
          <a:bodyPr/>
          <a:lstStyle/>
          <a:p>
            <a:r>
              <a:rPr lang="en-GB"/>
              <a:t>Slide </a:t>
            </a:r>
            <a:fld id="{440F5867-744E-4AA6-B0ED-4C44D2DFBB7B}" type="slidenum">
              <a:rPr lang="en-GB" smtClean="0"/>
              <a:pPr/>
              <a:t>73</a:t>
            </a:fld>
            <a:endParaRPr lang="en-GB" dirty="0"/>
          </a:p>
        </p:txBody>
      </p:sp>
      <p:graphicFrame>
        <p:nvGraphicFramePr>
          <p:cNvPr id="7" name="Table 6">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1055133122"/>
              </p:ext>
            </p:extLst>
          </p:nvPr>
        </p:nvGraphicFramePr>
        <p:xfrm>
          <a:off x="1246718" y="1830390"/>
          <a:ext cx="9093200" cy="3337560"/>
        </p:xfrm>
        <a:graphic>
          <a:graphicData uri="http://schemas.openxmlformats.org/drawingml/2006/table">
            <a:tbl>
              <a:tblPr firstRow="1" bandRow="1">
                <a:tableStyleId>{5C22544A-7EE6-4342-B048-85BDC9FD1C3A}</a:tableStyleId>
              </a:tblPr>
              <a:tblGrid>
                <a:gridCol w="1818640">
                  <a:extLst>
                    <a:ext uri="{9D8B030D-6E8A-4147-A177-3AD203B41FA5}">
                      <a16:colId xmlns:a16="http://schemas.microsoft.com/office/drawing/2014/main" val="438070484"/>
                    </a:ext>
                  </a:extLst>
                </a:gridCol>
                <a:gridCol w="7274560">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11-20/0665</a:t>
                      </a:r>
                    </a:p>
                  </a:txBody>
                  <a:tcPr/>
                </a:tc>
                <a:tc>
                  <a:txBody>
                    <a:bodyPr/>
                    <a:lstStyle/>
                    <a:p>
                      <a:r>
                        <a:rPr lang="en-GB" sz="1800" kern="1200" dirty="0">
                          <a:solidFill>
                            <a:srgbClr val="FF0000"/>
                          </a:solidFill>
                          <a:effectLst/>
                          <a:latin typeface="+mn-lt"/>
                          <a:ea typeface="+mn-ea"/>
                          <a:cs typeface="+mn-cs"/>
                        </a:rPr>
                        <a:t>24212</a:t>
                      </a:r>
                      <a:r>
                        <a:rPr lang="en-GB" sz="1800" kern="1200" dirty="0">
                          <a:solidFill>
                            <a:schemeClr val="dk1"/>
                          </a:solidFill>
                          <a:effectLst/>
                          <a:latin typeface="+mn-lt"/>
                          <a:ea typeface="+mn-ea"/>
                          <a:cs typeface="+mn-cs"/>
                        </a:rPr>
                        <a:t>, 24210, 24539, 24536, 24534, 24532, 24533, </a:t>
                      </a:r>
                      <a:r>
                        <a:rPr lang="en-GB" sz="1800" kern="1200" dirty="0">
                          <a:solidFill>
                            <a:srgbClr val="FF0000"/>
                          </a:solidFill>
                          <a:effectLst/>
                          <a:latin typeface="+mn-lt"/>
                          <a:ea typeface="+mn-ea"/>
                          <a:cs typeface="+mn-cs"/>
                        </a:rPr>
                        <a:t>24359</a:t>
                      </a:r>
                      <a:r>
                        <a:rPr lang="en-GB" sz="1800" kern="1200" dirty="0">
                          <a:solidFill>
                            <a:schemeClr val="dk1"/>
                          </a:solidFill>
                          <a:effectLst/>
                          <a:latin typeface="+mn-lt"/>
                          <a:ea typeface="+mn-ea"/>
                          <a:cs typeface="+mn-cs"/>
                        </a:rPr>
                        <a:t>, 24333, </a:t>
                      </a:r>
                      <a:r>
                        <a:rPr lang="en-GB" sz="1800" kern="1200" dirty="0">
                          <a:solidFill>
                            <a:srgbClr val="FF0000"/>
                          </a:solidFill>
                          <a:effectLst/>
                          <a:latin typeface="+mn-lt"/>
                          <a:ea typeface="+mn-ea"/>
                          <a:cs typeface="+mn-cs"/>
                        </a:rPr>
                        <a:t>24531</a:t>
                      </a:r>
                      <a:r>
                        <a:rPr lang="en-CA" dirty="0">
                          <a:effectLst/>
                        </a:rPr>
                        <a:t> </a:t>
                      </a:r>
                      <a:endParaRPr lang="en-US" dirty="0"/>
                    </a:p>
                  </a:txBody>
                  <a:tcPr/>
                </a:tc>
                <a:extLst>
                  <a:ext uri="{0D108BD9-81ED-4DB2-BD59-A6C34878D82A}">
                    <a16:rowId xmlns:a16="http://schemas.microsoft.com/office/drawing/2014/main" val="2279183974"/>
                  </a:ext>
                </a:extLst>
              </a:tr>
              <a:tr h="370840">
                <a:tc>
                  <a:txBody>
                    <a:bodyPr/>
                    <a:lstStyle/>
                    <a:p>
                      <a:r>
                        <a:rPr lang="en-US" dirty="0"/>
                        <a:t>11-20/0549</a:t>
                      </a:r>
                    </a:p>
                  </a:txBody>
                  <a:tcPr/>
                </a:tc>
                <a:tc>
                  <a:txBody>
                    <a:bodyPr/>
                    <a:lstStyle/>
                    <a:p>
                      <a:r>
                        <a:rPr lang="en-US" sz="1800" kern="1200" dirty="0">
                          <a:solidFill>
                            <a:schemeClr val="dk1"/>
                          </a:solidFill>
                          <a:effectLst/>
                          <a:latin typeface="+mn-lt"/>
                          <a:ea typeface="+mn-ea"/>
                          <a:cs typeface="+mn-cs"/>
                        </a:rPr>
                        <a:t>24004, 24085, 24086, 24087, 24088, 24468, </a:t>
                      </a:r>
                      <a:r>
                        <a:rPr lang="en-US" sz="1800" kern="1200" dirty="0">
                          <a:solidFill>
                            <a:srgbClr val="FF0000"/>
                          </a:solidFill>
                          <a:effectLst/>
                          <a:latin typeface="+mn-lt"/>
                          <a:ea typeface="+mn-ea"/>
                          <a:cs typeface="+mn-cs"/>
                        </a:rPr>
                        <a:t>24509, 24510</a:t>
                      </a:r>
                      <a:r>
                        <a:rPr lang="en-CA" dirty="0">
                          <a:solidFill>
                            <a:srgbClr val="FF0000"/>
                          </a:solidFill>
                          <a:effectLst/>
                        </a:rPr>
                        <a:t> </a:t>
                      </a:r>
                      <a:endParaRPr lang="en-US" dirty="0">
                        <a:solidFill>
                          <a:srgbClr val="FF0000"/>
                        </a:solidFill>
                      </a:endParaRPr>
                    </a:p>
                  </a:txBody>
                  <a:tcPr/>
                </a:tc>
                <a:extLst>
                  <a:ext uri="{0D108BD9-81ED-4DB2-BD59-A6C34878D82A}">
                    <a16:rowId xmlns:a16="http://schemas.microsoft.com/office/drawing/2014/main" val="2279890647"/>
                  </a:ext>
                </a:extLst>
              </a:tr>
              <a:tr h="370840">
                <a:tc>
                  <a:txBody>
                    <a:bodyPr/>
                    <a:lstStyle/>
                    <a:p>
                      <a:r>
                        <a:rPr lang="en-US" dirty="0"/>
                        <a:t>11-20/0594</a:t>
                      </a:r>
                    </a:p>
                  </a:txBody>
                  <a:tcPr/>
                </a:tc>
                <a:tc>
                  <a:txBody>
                    <a:bodyPr/>
                    <a:lstStyle/>
                    <a:p>
                      <a:r>
                        <a:rPr lang="en-US" sz="1800" kern="1200" dirty="0">
                          <a:solidFill>
                            <a:schemeClr val="dk1"/>
                          </a:solidFill>
                          <a:effectLst/>
                          <a:latin typeface="+mn-lt"/>
                          <a:ea typeface="+mn-ea"/>
                          <a:cs typeface="+mn-cs"/>
                        </a:rPr>
                        <a:t>24432, 24345, </a:t>
                      </a:r>
                      <a:r>
                        <a:rPr lang="en-US" sz="1800" kern="1200" dirty="0">
                          <a:solidFill>
                            <a:srgbClr val="FF0000"/>
                          </a:solidFill>
                          <a:effectLst/>
                          <a:latin typeface="+mn-lt"/>
                          <a:ea typeface="+mn-ea"/>
                          <a:cs typeface="+mn-cs"/>
                        </a:rPr>
                        <a:t>24353</a:t>
                      </a:r>
                      <a:r>
                        <a:rPr lang="en-US" sz="1800" kern="1200" dirty="0">
                          <a:solidFill>
                            <a:schemeClr val="dk1"/>
                          </a:solidFill>
                          <a:effectLst/>
                          <a:latin typeface="+mn-lt"/>
                          <a:ea typeface="+mn-ea"/>
                          <a:cs typeface="+mn-cs"/>
                        </a:rPr>
                        <a:t>, 24136, 24378, 24379, 24380</a:t>
                      </a:r>
                      <a:r>
                        <a:rPr lang="en-CA" dirty="0">
                          <a:effectLst/>
                        </a:rPr>
                        <a:t> </a:t>
                      </a:r>
                      <a:endParaRPr lang="en-US" dirty="0"/>
                    </a:p>
                  </a:txBody>
                  <a:tcPr/>
                </a:tc>
                <a:extLst>
                  <a:ext uri="{0D108BD9-81ED-4DB2-BD59-A6C34878D82A}">
                    <a16:rowId xmlns:a16="http://schemas.microsoft.com/office/drawing/2014/main" val="80198438"/>
                  </a:ext>
                </a:extLst>
              </a:tr>
              <a:tr h="370840">
                <a:tc>
                  <a:txBody>
                    <a:bodyPr/>
                    <a:lstStyle/>
                    <a:p>
                      <a:r>
                        <a:rPr lang="en-US" dirty="0"/>
                        <a:t>11-20/0492</a:t>
                      </a:r>
                    </a:p>
                  </a:txBody>
                  <a:tcPr/>
                </a:tc>
                <a:tc>
                  <a:txBody>
                    <a:bodyPr/>
                    <a:lstStyle/>
                    <a:p>
                      <a:r>
                        <a:rPr lang="en-US" dirty="0"/>
                        <a:t>24459, 24460, 24462</a:t>
                      </a:r>
                    </a:p>
                  </a:txBody>
                  <a:tcPr/>
                </a:tc>
                <a:extLst>
                  <a:ext uri="{0D108BD9-81ED-4DB2-BD59-A6C34878D82A}">
                    <a16:rowId xmlns:a16="http://schemas.microsoft.com/office/drawing/2014/main" val="2740962531"/>
                  </a:ext>
                </a:extLst>
              </a:tr>
              <a:tr h="370840">
                <a:tc>
                  <a:txBody>
                    <a:bodyPr/>
                    <a:lstStyle/>
                    <a:p>
                      <a:r>
                        <a:rPr lang="en-US" dirty="0"/>
                        <a:t>11-20/0493</a:t>
                      </a:r>
                    </a:p>
                  </a:txBody>
                  <a:tcPr/>
                </a:tc>
                <a:tc>
                  <a:txBody>
                    <a:bodyPr/>
                    <a:lstStyle/>
                    <a:p>
                      <a:r>
                        <a:rPr lang="en-US" dirty="0"/>
                        <a:t>24025, 24475</a:t>
                      </a:r>
                    </a:p>
                  </a:txBody>
                  <a:tcPr/>
                </a:tc>
                <a:extLst>
                  <a:ext uri="{0D108BD9-81ED-4DB2-BD59-A6C34878D82A}">
                    <a16:rowId xmlns:a16="http://schemas.microsoft.com/office/drawing/2014/main" val="2304328414"/>
                  </a:ext>
                </a:extLst>
              </a:tr>
              <a:tr h="370840">
                <a:tc>
                  <a:txBody>
                    <a:bodyPr/>
                    <a:lstStyle/>
                    <a:p>
                      <a:r>
                        <a:rPr lang="en-US" dirty="0"/>
                        <a:t>11-20/0703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24027, 24419</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454035627"/>
                  </a:ext>
                </a:extLst>
              </a:tr>
              <a:tr h="370840">
                <a:tc>
                  <a:txBody>
                    <a:bodyPr/>
                    <a:lstStyle/>
                    <a:p>
                      <a:r>
                        <a:rPr lang="en-US" dirty="0"/>
                        <a:t>11-20/0795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kern="1200" dirty="0">
                          <a:solidFill>
                            <a:schemeClr val="dk1"/>
                          </a:solidFill>
                          <a:effectLst/>
                          <a:latin typeface="+mn-lt"/>
                          <a:ea typeface="+mn-ea"/>
                          <a:cs typeface="+mn-cs"/>
                        </a:rPr>
                        <a:t>24292</a:t>
                      </a:r>
                    </a:p>
                  </a:txBody>
                  <a:tcPr/>
                </a:tc>
                <a:extLst>
                  <a:ext uri="{0D108BD9-81ED-4DB2-BD59-A6C34878D82A}">
                    <a16:rowId xmlns:a16="http://schemas.microsoft.com/office/drawing/2014/main" val="2511837843"/>
                  </a:ext>
                </a:extLst>
              </a:tr>
              <a:tr h="370840">
                <a:tc>
                  <a:txBody>
                    <a:bodyPr/>
                    <a:lstStyle/>
                    <a:p>
                      <a:r>
                        <a:rPr lang="en-US" dirty="0"/>
                        <a:t>11-20/0529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24235 and 24236</a:t>
                      </a:r>
                      <a:r>
                        <a:rPr lang="en-CA" dirty="0">
                          <a:effectLst/>
                        </a:rPr>
                        <a:t>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2762236426"/>
                  </a:ext>
                </a:extLst>
              </a:tr>
            </a:tbl>
          </a:graphicData>
        </a:graphic>
      </p:graphicFrame>
    </p:spTree>
    <p:extLst>
      <p:ext uri="{BB962C8B-B14F-4D97-AF65-F5344CB8AC3E}">
        <p14:creationId xmlns:p14="http://schemas.microsoft.com/office/powerpoint/2010/main" val="3673758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22BA-52E7-3E4E-B0A0-695486BDA799}"/>
              </a:ext>
            </a:extLst>
          </p:cNvPr>
          <p:cNvSpPr>
            <a:spLocks noGrp="1"/>
          </p:cNvSpPr>
          <p:nvPr>
            <p:ph type="title"/>
          </p:nvPr>
        </p:nvSpPr>
        <p:spPr/>
        <p:txBody>
          <a:bodyPr/>
          <a:lstStyle/>
          <a:p>
            <a:r>
              <a:rPr lang="en-US" dirty="0"/>
              <a:t>CR Motion #1034</a:t>
            </a:r>
          </a:p>
        </p:txBody>
      </p:sp>
      <p:sp>
        <p:nvSpPr>
          <p:cNvPr id="6" name="Content Placeholder 5">
            <a:extLst>
              <a:ext uri="{FF2B5EF4-FFF2-40B4-BE49-F238E27FC236}">
                <a16:creationId xmlns:a16="http://schemas.microsoft.com/office/drawing/2014/main" id="{D404A0DB-0485-0648-8D87-383B782D33DB}"/>
              </a:ext>
            </a:extLst>
          </p:cNvPr>
          <p:cNvSpPr>
            <a:spLocks noGrp="1"/>
          </p:cNvSpPr>
          <p:nvPr>
            <p:ph idx="1"/>
          </p:nvPr>
        </p:nvSpPr>
        <p:spPr/>
        <p:txBody>
          <a:bodyPr/>
          <a:lstStyle/>
          <a:p>
            <a:r>
              <a:rPr lang="en-US" dirty="0"/>
              <a:t>Move to approve resolutions to CIDs</a:t>
            </a:r>
            <a:r>
              <a:rPr lang="en-GB" kern="1200" dirty="0">
                <a:solidFill>
                  <a:srgbClr val="FF0000"/>
                </a:solidFill>
              </a:rPr>
              <a:t> </a:t>
            </a:r>
            <a:r>
              <a:rPr lang="en-GB" kern="1200" dirty="0">
                <a:solidFill>
                  <a:schemeClr val="dk1"/>
                </a:solidFill>
              </a:rPr>
              <a:t>24210, 24539, 24536, 24533, 24333 in doc 11-20/0665r2</a:t>
            </a:r>
          </a:p>
          <a:p>
            <a:endParaRPr lang="en-GB" kern="1200" dirty="0">
              <a:solidFill>
                <a:schemeClr val="dk1"/>
              </a:solidFill>
            </a:endParaRPr>
          </a:p>
          <a:p>
            <a:r>
              <a:rPr lang="en-GB" kern="1200" dirty="0">
                <a:solidFill>
                  <a:schemeClr val="dk1"/>
                </a:solidFill>
              </a:rPr>
              <a:t>Move:		Edward Au	Second:  Alfred </a:t>
            </a:r>
            <a:r>
              <a:rPr lang="en-GB" kern="1200" dirty="0" err="1">
                <a:solidFill>
                  <a:schemeClr val="dk1"/>
                </a:solidFill>
              </a:rPr>
              <a:t>Asterjadhi</a:t>
            </a:r>
            <a:endParaRPr lang="en-GB" kern="1200" dirty="0">
              <a:solidFill>
                <a:schemeClr val="dk1"/>
              </a:solidFill>
            </a:endParaRPr>
          </a:p>
          <a:p>
            <a:r>
              <a:rPr lang="en-GB" kern="1200" dirty="0">
                <a:solidFill>
                  <a:schemeClr val="dk1"/>
                </a:solidFill>
              </a:rPr>
              <a:t>Approved with unanimous consent</a:t>
            </a:r>
            <a:endParaRPr lang="en-US" dirty="0"/>
          </a:p>
          <a:p>
            <a:endParaRPr lang="en-US" dirty="0"/>
          </a:p>
        </p:txBody>
      </p:sp>
      <p:sp>
        <p:nvSpPr>
          <p:cNvPr id="5" name="Slide Number Placeholder 4">
            <a:extLst>
              <a:ext uri="{FF2B5EF4-FFF2-40B4-BE49-F238E27FC236}">
                <a16:creationId xmlns:a16="http://schemas.microsoft.com/office/drawing/2014/main" id="{8D1DE539-9F18-D140-8EE7-2689695B08B2}"/>
              </a:ext>
            </a:extLst>
          </p:cNvPr>
          <p:cNvSpPr>
            <a:spLocks noGrp="1"/>
          </p:cNvSpPr>
          <p:nvPr>
            <p:ph type="sldNum" idx="12"/>
          </p:nvPr>
        </p:nvSpPr>
        <p:spPr/>
        <p:txBody>
          <a:bodyPr/>
          <a:lstStyle/>
          <a:p>
            <a:r>
              <a:rPr lang="en-GB"/>
              <a:t>Slide </a:t>
            </a:r>
            <a:fld id="{06B781AF-4CCF-49B0-A572-DE54FBE5D942}" type="slidenum">
              <a:rPr lang="en-GB" smtClean="0"/>
              <a:pPr/>
              <a:t>74</a:t>
            </a:fld>
            <a:endParaRPr lang="en-GB"/>
          </a:p>
        </p:txBody>
      </p:sp>
      <p:sp>
        <p:nvSpPr>
          <p:cNvPr id="4" name="Footer Placeholder 3">
            <a:extLst>
              <a:ext uri="{FF2B5EF4-FFF2-40B4-BE49-F238E27FC236}">
                <a16:creationId xmlns:a16="http://schemas.microsoft.com/office/drawing/2014/main" id="{AE32D43B-B689-DF4C-B57F-78A9092E11DA}"/>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F58E3533-A780-794F-BC32-E2FD518F70DF}"/>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237637299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22BA-52E7-3E4E-B0A0-695486BDA799}"/>
              </a:ext>
            </a:extLst>
          </p:cNvPr>
          <p:cNvSpPr>
            <a:spLocks noGrp="1"/>
          </p:cNvSpPr>
          <p:nvPr>
            <p:ph type="title"/>
          </p:nvPr>
        </p:nvSpPr>
        <p:spPr/>
        <p:txBody>
          <a:bodyPr/>
          <a:lstStyle/>
          <a:p>
            <a:r>
              <a:rPr lang="en-US" dirty="0"/>
              <a:t>CR Motion #1035</a:t>
            </a:r>
          </a:p>
        </p:txBody>
      </p:sp>
      <p:sp>
        <p:nvSpPr>
          <p:cNvPr id="6" name="Content Placeholder 5">
            <a:extLst>
              <a:ext uri="{FF2B5EF4-FFF2-40B4-BE49-F238E27FC236}">
                <a16:creationId xmlns:a16="http://schemas.microsoft.com/office/drawing/2014/main" id="{D404A0DB-0485-0648-8D87-383B782D33DB}"/>
              </a:ext>
            </a:extLst>
          </p:cNvPr>
          <p:cNvSpPr>
            <a:spLocks noGrp="1"/>
          </p:cNvSpPr>
          <p:nvPr>
            <p:ph idx="1"/>
          </p:nvPr>
        </p:nvSpPr>
        <p:spPr/>
        <p:txBody>
          <a:bodyPr/>
          <a:lstStyle/>
          <a:p>
            <a:r>
              <a:rPr lang="en-US" dirty="0"/>
              <a:t>Move to approve resolutions to CIDs</a:t>
            </a:r>
            <a:r>
              <a:rPr lang="en-GB" kern="1200" dirty="0">
                <a:solidFill>
                  <a:srgbClr val="FF0000"/>
                </a:solidFill>
              </a:rPr>
              <a:t> </a:t>
            </a:r>
            <a:r>
              <a:rPr lang="en-US" kern="1200" dirty="0">
                <a:solidFill>
                  <a:schemeClr val="dk1"/>
                </a:solidFill>
              </a:rPr>
              <a:t>24004, 24085, 24086, 24087, 24088, 24468, </a:t>
            </a:r>
            <a:r>
              <a:rPr lang="en-US" kern="1200" dirty="0">
                <a:solidFill>
                  <a:schemeClr val="tx1"/>
                </a:solidFill>
              </a:rPr>
              <a:t>24509, 24510</a:t>
            </a:r>
            <a:r>
              <a:rPr lang="en-CA" dirty="0">
                <a:solidFill>
                  <a:schemeClr val="tx1"/>
                </a:solidFill>
              </a:rPr>
              <a:t> in doc 11-20/0549r4</a:t>
            </a:r>
            <a:endParaRPr lang="en-US" dirty="0">
              <a:solidFill>
                <a:srgbClr val="FF0000"/>
              </a:solidFill>
            </a:endParaRPr>
          </a:p>
          <a:p>
            <a:endParaRPr lang="en-GB" kern="1200" dirty="0">
              <a:solidFill>
                <a:schemeClr val="dk1"/>
              </a:solidFill>
            </a:endParaRPr>
          </a:p>
          <a:p>
            <a:endParaRPr lang="en-GB" kern="1200" dirty="0">
              <a:solidFill>
                <a:schemeClr val="dk1"/>
              </a:solidFill>
            </a:endParaRPr>
          </a:p>
          <a:p>
            <a:r>
              <a:rPr lang="en-GB" kern="1200" dirty="0">
                <a:solidFill>
                  <a:schemeClr val="dk1"/>
                </a:solidFill>
              </a:rPr>
              <a:t>Move:		</a:t>
            </a:r>
            <a:r>
              <a:rPr lang="en-GB" kern="1200" dirty="0" err="1">
                <a:solidFill>
                  <a:schemeClr val="dk1"/>
                </a:solidFill>
              </a:rPr>
              <a:t>Liwen</a:t>
            </a:r>
            <a:r>
              <a:rPr lang="en-GB" kern="1200" dirty="0">
                <a:solidFill>
                  <a:schemeClr val="dk1"/>
                </a:solidFill>
              </a:rPr>
              <a:t> Chu	Second:  Alfred </a:t>
            </a:r>
            <a:r>
              <a:rPr lang="en-GB" kern="1200" dirty="0" err="1">
                <a:solidFill>
                  <a:schemeClr val="dk1"/>
                </a:solidFill>
              </a:rPr>
              <a:t>Asterjadhi</a:t>
            </a:r>
            <a:endParaRPr lang="en-GB" kern="1200" dirty="0">
              <a:solidFill>
                <a:schemeClr val="dk1"/>
              </a:solidFill>
            </a:endParaRPr>
          </a:p>
          <a:p>
            <a:r>
              <a:rPr lang="en-GB" kern="1200" dirty="0">
                <a:solidFill>
                  <a:schemeClr val="dk1"/>
                </a:solidFill>
              </a:rPr>
              <a:t>Approved with unanimous consent</a:t>
            </a:r>
          </a:p>
          <a:p>
            <a:endParaRPr lang="en-US" dirty="0"/>
          </a:p>
          <a:p>
            <a:endParaRPr lang="en-US" dirty="0"/>
          </a:p>
        </p:txBody>
      </p:sp>
      <p:sp>
        <p:nvSpPr>
          <p:cNvPr id="5" name="Slide Number Placeholder 4">
            <a:extLst>
              <a:ext uri="{FF2B5EF4-FFF2-40B4-BE49-F238E27FC236}">
                <a16:creationId xmlns:a16="http://schemas.microsoft.com/office/drawing/2014/main" id="{8D1DE539-9F18-D140-8EE7-2689695B08B2}"/>
              </a:ext>
            </a:extLst>
          </p:cNvPr>
          <p:cNvSpPr>
            <a:spLocks noGrp="1"/>
          </p:cNvSpPr>
          <p:nvPr>
            <p:ph type="sldNum" idx="12"/>
          </p:nvPr>
        </p:nvSpPr>
        <p:spPr/>
        <p:txBody>
          <a:bodyPr/>
          <a:lstStyle/>
          <a:p>
            <a:r>
              <a:rPr lang="en-GB"/>
              <a:t>Slide </a:t>
            </a:r>
            <a:fld id="{06B781AF-4CCF-49B0-A572-DE54FBE5D942}" type="slidenum">
              <a:rPr lang="en-GB" smtClean="0"/>
              <a:pPr/>
              <a:t>75</a:t>
            </a:fld>
            <a:endParaRPr lang="en-GB"/>
          </a:p>
        </p:txBody>
      </p:sp>
      <p:sp>
        <p:nvSpPr>
          <p:cNvPr id="4" name="Footer Placeholder 3">
            <a:extLst>
              <a:ext uri="{FF2B5EF4-FFF2-40B4-BE49-F238E27FC236}">
                <a16:creationId xmlns:a16="http://schemas.microsoft.com/office/drawing/2014/main" id="{AE32D43B-B689-DF4C-B57F-78A9092E11DA}"/>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F58E3533-A780-794F-BC32-E2FD518F70DF}"/>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203868788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22BA-52E7-3E4E-B0A0-695486BDA799}"/>
              </a:ext>
            </a:extLst>
          </p:cNvPr>
          <p:cNvSpPr>
            <a:spLocks noGrp="1"/>
          </p:cNvSpPr>
          <p:nvPr>
            <p:ph type="title"/>
          </p:nvPr>
        </p:nvSpPr>
        <p:spPr/>
        <p:txBody>
          <a:bodyPr/>
          <a:lstStyle/>
          <a:p>
            <a:r>
              <a:rPr lang="en-US" dirty="0"/>
              <a:t>CR Motion #1036</a:t>
            </a:r>
          </a:p>
        </p:txBody>
      </p:sp>
      <p:sp>
        <p:nvSpPr>
          <p:cNvPr id="6" name="Content Placeholder 5">
            <a:extLst>
              <a:ext uri="{FF2B5EF4-FFF2-40B4-BE49-F238E27FC236}">
                <a16:creationId xmlns:a16="http://schemas.microsoft.com/office/drawing/2014/main" id="{D404A0DB-0485-0648-8D87-383B782D33DB}"/>
              </a:ext>
            </a:extLst>
          </p:cNvPr>
          <p:cNvSpPr>
            <a:spLocks noGrp="1"/>
          </p:cNvSpPr>
          <p:nvPr>
            <p:ph idx="1"/>
          </p:nvPr>
        </p:nvSpPr>
        <p:spPr/>
        <p:txBody>
          <a:bodyPr/>
          <a:lstStyle/>
          <a:p>
            <a:r>
              <a:rPr lang="en-US" dirty="0"/>
              <a:t>Move to approve resolutions to CIDs</a:t>
            </a:r>
            <a:r>
              <a:rPr lang="en-GB" kern="1200" dirty="0">
                <a:solidFill>
                  <a:srgbClr val="FF0000"/>
                </a:solidFill>
              </a:rPr>
              <a:t> </a:t>
            </a:r>
            <a:r>
              <a:rPr lang="en-US" kern="1200" dirty="0">
                <a:solidFill>
                  <a:schemeClr val="dk1"/>
                </a:solidFill>
              </a:rPr>
              <a:t>24432, 24345, </a:t>
            </a:r>
            <a:r>
              <a:rPr lang="en-US" kern="1200" dirty="0">
                <a:solidFill>
                  <a:schemeClr val="tx1"/>
                </a:solidFill>
              </a:rPr>
              <a:t>24353</a:t>
            </a:r>
            <a:r>
              <a:rPr lang="en-US" kern="1200" dirty="0">
                <a:solidFill>
                  <a:schemeClr val="dk1"/>
                </a:solidFill>
              </a:rPr>
              <a:t>, 24136, 24378, 24379, 24380</a:t>
            </a:r>
            <a:r>
              <a:rPr lang="en-CA" dirty="0"/>
              <a:t> in doc 11-20/0594r6</a:t>
            </a:r>
            <a:endParaRPr lang="en-US" dirty="0"/>
          </a:p>
          <a:p>
            <a:endParaRPr lang="en-GB" kern="1200" dirty="0">
              <a:solidFill>
                <a:schemeClr val="dk1"/>
              </a:solidFill>
            </a:endParaRPr>
          </a:p>
          <a:p>
            <a:endParaRPr lang="en-GB" kern="1200" dirty="0">
              <a:solidFill>
                <a:schemeClr val="dk1"/>
              </a:solidFill>
            </a:endParaRPr>
          </a:p>
          <a:p>
            <a:r>
              <a:rPr lang="en-GB" kern="1200" dirty="0">
                <a:solidFill>
                  <a:schemeClr val="dk1"/>
                </a:solidFill>
              </a:rPr>
              <a:t>Move:		</a:t>
            </a:r>
            <a:r>
              <a:rPr lang="en-GB" kern="1200" dirty="0" err="1">
                <a:solidFill>
                  <a:schemeClr val="dk1"/>
                </a:solidFill>
              </a:rPr>
              <a:t>Liwen</a:t>
            </a:r>
            <a:r>
              <a:rPr lang="en-GB" kern="1200" dirty="0">
                <a:solidFill>
                  <a:schemeClr val="dk1"/>
                </a:solidFill>
              </a:rPr>
              <a:t> Chu	Second:  Edward Au</a:t>
            </a:r>
          </a:p>
          <a:p>
            <a:r>
              <a:rPr lang="en-GB" kern="1200" dirty="0">
                <a:solidFill>
                  <a:schemeClr val="dk1"/>
                </a:solidFill>
              </a:rPr>
              <a:t>Approved with unanimous consent</a:t>
            </a:r>
          </a:p>
          <a:p>
            <a:endParaRPr lang="en-US" dirty="0"/>
          </a:p>
          <a:p>
            <a:endParaRPr lang="en-US" dirty="0"/>
          </a:p>
        </p:txBody>
      </p:sp>
      <p:sp>
        <p:nvSpPr>
          <p:cNvPr id="5" name="Slide Number Placeholder 4">
            <a:extLst>
              <a:ext uri="{FF2B5EF4-FFF2-40B4-BE49-F238E27FC236}">
                <a16:creationId xmlns:a16="http://schemas.microsoft.com/office/drawing/2014/main" id="{8D1DE539-9F18-D140-8EE7-2689695B08B2}"/>
              </a:ext>
            </a:extLst>
          </p:cNvPr>
          <p:cNvSpPr>
            <a:spLocks noGrp="1"/>
          </p:cNvSpPr>
          <p:nvPr>
            <p:ph type="sldNum" idx="12"/>
          </p:nvPr>
        </p:nvSpPr>
        <p:spPr/>
        <p:txBody>
          <a:bodyPr/>
          <a:lstStyle/>
          <a:p>
            <a:r>
              <a:rPr lang="en-GB"/>
              <a:t>Slide </a:t>
            </a:r>
            <a:fld id="{06B781AF-4CCF-49B0-A572-DE54FBE5D942}" type="slidenum">
              <a:rPr lang="en-GB" smtClean="0"/>
              <a:pPr/>
              <a:t>76</a:t>
            </a:fld>
            <a:endParaRPr lang="en-GB"/>
          </a:p>
        </p:txBody>
      </p:sp>
      <p:sp>
        <p:nvSpPr>
          <p:cNvPr id="4" name="Footer Placeholder 3">
            <a:extLst>
              <a:ext uri="{FF2B5EF4-FFF2-40B4-BE49-F238E27FC236}">
                <a16:creationId xmlns:a16="http://schemas.microsoft.com/office/drawing/2014/main" id="{AE32D43B-B689-DF4C-B57F-78A9092E11DA}"/>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F58E3533-A780-794F-BC32-E2FD518F70DF}"/>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239840287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12AEB-2BEB-8940-A83F-D385C9DC165F}"/>
              </a:ext>
            </a:extLst>
          </p:cNvPr>
          <p:cNvSpPr>
            <a:spLocks noGrp="1"/>
          </p:cNvSpPr>
          <p:nvPr>
            <p:ph type="title"/>
          </p:nvPr>
        </p:nvSpPr>
        <p:spPr/>
        <p:txBody>
          <a:bodyPr/>
          <a:lstStyle/>
          <a:p>
            <a:r>
              <a:rPr lang="en-US" dirty="0"/>
              <a:t>CR Motion 1037</a:t>
            </a:r>
          </a:p>
        </p:txBody>
      </p:sp>
      <p:sp>
        <p:nvSpPr>
          <p:cNvPr id="3" name="Content Placeholder 2">
            <a:extLst>
              <a:ext uri="{FF2B5EF4-FFF2-40B4-BE49-F238E27FC236}">
                <a16:creationId xmlns:a16="http://schemas.microsoft.com/office/drawing/2014/main" id="{A99B7C61-8380-6745-BD70-0A4762204851}"/>
              </a:ext>
            </a:extLst>
          </p:cNvPr>
          <p:cNvSpPr>
            <a:spLocks noGrp="1"/>
          </p:cNvSpPr>
          <p:nvPr>
            <p:ph idx="1"/>
          </p:nvPr>
        </p:nvSpPr>
        <p:spPr/>
        <p:txBody>
          <a:bodyPr/>
          <a:lstStyle/>
          <a:p>
            <a:r>
              <a:rPr lang="en-US" dirty="0"/>
              <a:t>Move to accept resolution to CID 24336 in doc 11-20/0491r7</a:t>
            </a:r>
          </a:p>
          <a:p>
            <a:endParaRPr lang="en-US" dirty="0"/>
          </a:p>
          <a:p>
            <a:r>
              <a:rPr lang="en-US" dirty="0"/>
              <a:t>Move: Laurent </a:t>
            </a:r>
            <a:r>
              <a:rPr lang="en-US" dirty="0" err="1"/>
              <a:t>Cariou</a:t>
            </a:r>
            <a:r>
              <a:rPr lang="en-US" dirty="0"/>
              <a:t>		Second: Po-Kai Huang</a:t>
            </a:r>
          </a:p>
          <a:p>
            <a:r>
              <a:rPr lang="en-US" dirty="0"/>
              <a:t>Approved with unanimous consent</a:t>
            </a:r>
          </a:p>
        </p:txBody>
      </p:sp>
      <p:sp>
        <p:nvSpPr>
          <p:cNvPr id="4" name="Slide Number Placeholder 3">
            <a:extLst>
              <a:ext uri="{FF2B5EF4-FFF2-40B4-BE49-F238E27FC236}">
                <a16:creationId xmlns:a16="http://schemas.microsoft.com/office/drawing/2014/main" id="{18051628-390A-1441-ACDA-D18E6927C129}"/>
              </a:ext>
            </a:extLst>
          </p:cNvPr>
          <p:cNvSpPr>
            <a:spLocks noGrp="1"/>
          </p:cNvSpPr>
          <p:nvPr>
            <p:ph type="sldNum" idx="12"/>
          </p:nvPr>
        </p:nvSpPr>
        <p:spPr/>
        <p:txBody>
          <a:bodyPr/>
          <a:lstStyle/>
          <a:p>
            <a:r>
              <a:rPr lang="en-GB"/>
              <a:t>Slide </a:t>
            </a:r>
            <a:fld id="{440F5867-744E-4AA6-B0ED-4C44D2DFBB7B}" type="slidenum">
              <a:rPr lang="en-GB" smtClean="0"/>
              <a:pPr/>
              <a:t>77</a:t>
            </a:fld>
            <a:endParaRPr lang="en-GB" dirty="0"/>
          </a:p>
        </p:txBody>
      </p:sp>
      <p:sp>
        <p:nvSpPr>
          <p:cNvPr id="5" name="Footer Placeholder 4">
            <a:extLst>
              <a:ext uri="{FF2B5EF4-FFF2-40B4-BE49-F238E27FC236}">
                <a16:creationId xmlns:a16="http://schemas.microsoft.com/office/drawing/2014/main" id="{1068A197-FC9A-0D44-A4B5-A79127EB94AA}"/>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4EFAA40C-40A7-7146-98E3-3679D1200C14}"/>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08992462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DC840-5023-8047-B97D-E70A469B7F96}"/>
              </a:ext>
            </a:extLst>
          </p:cNvPr>
          <p:cNvSpPr>
            <a:spLocks noGrp="1"/>
          </p:cNvSpPr>
          <p:nvPr>
            <p:ph type="title"/>
          </p:nvPr>
        </p:nvSpPr>
        <p:spPr/>
        <p:txBody>
          <a:bodyPr/>
          <a:lstStyle/>
          <a:p>
            <a:r>
              <a:rPr lang="en-US" dirty="0"/>
              <a:t>SP #1</a:t>
            </a:r>
          </a:p>
        </p:txBody>
      </p:sp>
      <p:sp>
        <p:nvSpPr>
          <p:cNvPr id="3" name="Content Placeholder 2">
            <a:extLst>
              <a:ext uri="{FF2B5EF4-FFF2-40B4-BE49-F238E27FC236}">
                <a16:creationId xmlns:a16="http://schemas.microsoft.com/office/drawing/2014/main" id="{8987D141-95C8-5347-AFE8-32DC19A3F606}"/>
              </a:ext>
            </a:extLst>
          </p:cNvPr>
          <p:cNvSpPr>
            <a:spLocks noGrp="1"/>
          </p:cNvSpPr>
          <p:nvPr>
            <p:ph idx="1"/>
          </p:nvPr>
        </p:nvSpPr>
        <p:spPr/>
        <p:txBody>
          <a:bodyPr/>
          <a:lstStyle/>
          <a:p>
            <a:r>
              <a:rPr lang="en-US" dirty="0"/>
              <a:t>Do you agree to change “should” to a “Shall” in CID 24459?</a:t>
            </a:r>
          </a:p>
          <a:p>
            <a:endParaRPr lang="en-US" dirty="0"/>
          </a:p>
          <a:p>
            <a:r>
              <a:rPr lang="en-US" dirty="0"/>
              <a:t>Y/N/A: 6/11/10</a:t>
            </a:r>
          </a:p>
        </p:txBody>
      </p:sp>
      <p:sp>
        <p:nvSpPr>
          <p:cNvPr id="4" name="Slide Number Placeholder 3">
            <a:extLst>
              <a:ext uri="{FF2B5EF4-FFF2-40B4-BE49-F238E27FC236}">
                <a16:creationId xmlns:a16="http://schemas.microsoft.com/office/drawing/2014/main" id="{4C1E7815-3A77-C140-984A-17A42BD6550D}"/>
              </a:ext>
            </a:extLst>
          </p:cNvPr>
          <p:cNvSpPr>
            <a:spLocks noGrp="1"/>
          </p:cNvSpPr>
          <p:nvPr>
            <p:ph type="sldNum" idx="12"/>
          </p:nvPr>
        </p:nvSpPr>
        <p:spPr/>
        <p:txBody>
          <a:bodyPr/>
          <a:lstStyle/>
          <a:p>
            <a:r>
              <a:rPr lang="en-GB"/>
              <a:t>Slide </a:t>
            </a:r>
            <a:fld id="{440F5867-744E-4AA6-B0ED-4C44D2DFBB7B}" type="slidenum">
              <a:rPr lang="en-GB" smtClean="0"/>
              <a:pPr/>
              <a:t>78</a:t>
            </a:fld>
            <a:endParaRPr lang="en-GB" dirty="0"/>
          </a:p>
        </p:txBody>
      </p:sp>
      <p:sp>
        <p:nvSpPr>
          <p:cNvPr id="5" name="Footer Placeholder 4">
            <a:extLst>
              <a:ext uri="{FF2B5EF4-FFF2-40B4-BE49-F238E27FC236}">
                <a16:creationId xmlns:a16="http://schemas.microsoft.com/office/drawing/2014/main" id="{1644C849-2088-0B46-B206-8302D4A52349}"/>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EC526602-556B-8A40-B202-D1DF2C0BCEF9}"/>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46241921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22BA-52E7-3E4E-B0A0-695486BDA799}"/>
              </a:ext>
            </a:extLst>
          </p:cNvPr>
          <p:cNvSpPr>
            <a:spLocks noGrp="1"/>
          </p:cNvSpPr>
          <p:nvPr>
            <p:ph type="title"/>
          </p:nvPr>
        </p:nvSpPr>
        <p:spPr/>
        <p:txBody>
          <a:bodyPr/>
          <a:lstStyle/>
          <a:p>
            <a:r>
              <a:rPr lang="en-US" dirty="0"/>
              <a:t>CR Motion #1038</a:t>
            </a:r>
          </a:p>
        </p:txBody>
      </p:sp>
      <p:sp>
        <p:nvSpPr>
          <p:cNvPr id="6" name="Content Placeholder 5">
            <a:extLst>
              <a:ext uri="{FF2B5EF4-FFF2-40B4-BE49-F238E27FC236}">
                <a16:creationId xmlns:a16="http://schemas.microsoft.com/office/drawing/2014/main" id="{D404A0DB-0485-0648-8D87-383B782D33DB}"/>
              </a:ext>
            </a:extLst>
          </p:cNvPr>
          <p:cNvSpPr>
            <a:spLocks noGrp="1"/>
          </p:cNvSpPr>
          <p:nvPr>
            <p:ph idx="1"/>
          </p:nvPr>
        </p:nvSpPr>
        <p:spPr/>
        <p:txBody>
          <a:bodyPr/>
          <a:lstStyle/>
          <a:p>
            <a:r>
              <a:rPr lang="en-US" dirty="0"/>
              <a:t>Move to approve resolutions to CIDs</a:t>
            </a:r>
            <a:r>
              <a:rPr lang="en-GB" kern="1200" dirty="0">
                <a:solidFill>
                  <a:srgbClr val="FF0000"/>
                </a:solidFill>
              </a:rPr>
              <a:t> </a:t>
            </a:r>
            <a:r>
              <a:rPr lang="en-US" dirty="0"/>
              <a:t>24460, 24462 in doc 11-20/0492r2</a:t>
            </a:r>
            <a:endParaRPr lang="en-GB" kern="1200" dirty="0">
              <a:solidFill>
                <a:schemeClr val="dk1"/>
              </a:solidFill>
            </a:endParaRPr>
          </a:p>
          <a:p>
            <a:endParaRPr lang="en-GB" kern="1200" dirty="0">
              <a:solidFill>
                <a:schemeClr val="dk1"/>
              </a:solidFill>
            </a:endParaRPr>
          </a:p>
          <a:p>
            <a:r>
              <a:rPr lang="en-GB" kern="1200" dirty="0">
                <a:solidFill>
                  <a:schemeClr val="dk1"/>
                </a:solidFill>
              </a:rPr>
              <a:t>Move:		Laurent </a:t>
            </a:r>
            <a:r>
              <a:rPr lang="en-GB" kern="1200" dirty="0" err="1">
                <a:solidFill>
                  <a:schemeClr val="dk1"/>
                </a:solidFill>
              </a:rPr>
              <a:t>Cariou</a:t>
            </a:r>
            <a:r>
              <a:rPr lang="en-GB" kern="1200" dirty="0">
                <a:solidFill>
                  <a:schemeClr val="dk1"/>
                </a:solidFill>
              </a:rPr>
              <a:t>	Second:  Alfred </a:t>
            </a:r>
            <a:r>
              <a:rPr lang="en-GB" kern="1200" dirty="0" err="1">
                <a:solidFill>
                  <a:schemeClr val="dk1"/>
                </a:solidFill>
              </a:rPr>
              <a:t>Asterjadhi</a:t>
            </a:r>
            <a:endParaRPr lang="en-GB" kern="1200" dirty="0">
              <a:solidFill>
                <a:schemeClr val="dk1"/>
              </a:solidFill>
            </a:endParaRPr>
          </a:p>
          <a:p>
            <a:r>
              <a:rPr lang="en-GB" kern="1200" dirty="0">
                <a:solidFill>
                  <a:schemeClr val="dk1"/>
                </a:solidFill>
              </a:rPr>
              <a:t>Approved with unanimous consent</a:t>
            </a:r>
            <a:endParaRPr lang="en-US" dirty="0"/>
          </a:p>
          <a:p>
            <a:endParaRPr lang="en-US" dirty="0"/>
          </a:p>
        </p:txBody>
      </p:sp>
      <p:sp>
        <p:nvSpPr>
          <p:cNvPr id="5" name="Slide Number Placeholder 4">
            <a:extLst>
              <a:ext uri="{FF2B5EF4-FFF2-40B4-BE49-F238E27FC236}">
                <a16:creationId xmlns:a16="http://schemas.microsoft.com/office/drawing/2014/main" id="{8D1DE539-9F18-D140-8EE7-2689695B08B2}"/>
              </a:ext>
            </a:extLst>
          </p:cNvPr>
          <p:cNvSpPr>
            <a:spLocks noGrp="1"/>
          </p:cNvSpPr>
          <p:nvPr>
            <p:ph type="sldNum" idx="12"/>
          </p:nvPr>
        </p:nvSpPr>
        <p:spPr/>
        <p:txBody>
          <a:bodyPr/>
          <a:lstStyle/>
          <a:p>
            <a:r>
              <a:rPr lang="en-GB"/>
              <a:t>Slide </a:t>
            </a:r>
            <a:fld id="{06B781AF-4CCF-49B0-A572-DE54FBE5D942}" type="slidenum">
              <a:rPr lang="en-GB" smtClean="0"/>
              <a:pPr/>
              <a:t>79</a:t>
            </a:fld>
            <a:endParaRPr lang="en-GB"/>
          </a:p>
        </p:txBody>
      </p:sp>
      <p:sp>
        <p:nvSpPr>
          <p:cNvPr id="4" name="Footer Placeholder 3">
            <a:extLst>
              <a:ext uri="{FF2B5EF4-FFF2-40B4-BE49-F238E27FC236}">
                <a16:creationId xmlns:a16="http://schemas.microsoft.com/office/drawing/2014/main" id="{AE32D43B-B689-DF4C-B57F-78A9092E11DA}"/>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F58E3533-A780-794F-BC32-E2FD518F70DF}"/>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4227820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1" y="685801"/>
            <a:ext cx="7770813" cy="381000"/>
          </a:xfrm>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a:xfrm>
            <a:off x="929217" y="1447801"/>
            <a:ext cx="10043583" cy="4113213"/>
          </a:xfrm>
        </p:spPr>
        <p:txBody>
          <a:bodyPr/>
          <a:lstStyle/>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(http://standards.ieee.org/develop/policies/bylaws/sect6-7.html#6)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(http://standards.ieee.org/develop/policies/opman/sect6.html#6.3)</a:t>
            </a:r>
          </a:p>
          <a:p>
            <a:pPr lvl="1">
              <a:lnSpc>
                <a:spcPct val="90000"/>
              </a:lnSpc>
              <a:buFont typeface="Monotype Sorts" pitchFamily="2" charset="2"/>
              <a:buNone/>
            </a:pPr>
            <a:endParaRPr lang="en-US" altLang="en-US" dirty="0"/>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rPr>
              <a:t>http://standards.ieee.org/about/sasb/patcom/materials.html</a:t>
            </a:r>
          </a:p>
          <a:p>
            <a:pPr lvl="1">
              <a:lnSpc>
                <a:spcPct val="90000"/>
              </a:lnSpc>
              <a:spcBef>
                <a:spcPct val="0"/>
              </a:spcBef>
              <a:buFont typeface="Monotype Sorts" pitchFamily="2" charset="2"/>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pitchFamily="2" charset="2"/>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pitchFamily="2" charset="2"/>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46724352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BEF1-5A53-8349-B8E0-0A9F00110B6A}"/>
              </a:ext>
            </a:extLst>
          </p:cNvPr>
          <p:cNvSpPr>
            <a:spLocks noGrp="1"/>
          </p:cNvSpPr>
          <p:nvPr>
            <p:ph type="title"/>
          </p:nvPr>
        </p:nvSpPr>
        <p:spPr/>
        <p:txBody>
          <a:bodyPr/>
          <a:lstStyle/>
          <a:p>
            <a:r>
              <a:rPr lang="en-US" dirty="0"/>
              <a:t>CR Motion #1039 </a:t>
            </a:r>
          </a:p>
        </p:txBody>
      </p:sp>
      <p:sp>
        <p:nvSpPr>
          <p:cNvPr id="3" name="Content Placeholder 2">
            <a:extLst>
              <a:ext uri="{FF2B5EF4-FFF2-40B4-BE49-F238E27FC236}">
                <a16:creationId xmlns:a16="http://schemas.microsoft.com/office/drawing/2014/main" id="{8E68CA31-651D-CB45-9804-CC2E655D9EBE}"/>
              </a:ext>
            </a:extLst>
          </p:cNvPr>
          <p:cNvSpPr>
            <a:spLocks noGrp="1"/>
          </p:cNvSpPr>
          <p:nvPr>
            <p:ph idx="1"/>
          </p:nvPr>
        </p:nvSpPr>
        <p:spPr/>
        <p:txBody>
          <a:bodyPr/>
          <a:lstStyle/>
          <a:p>
            <a:r>
              <a:rPr lang="en-US" dirty="0"/>
              <a:t>Move to accept resolutions to CIDs </a:t>
            </a:r>
            <a:r>
              <a:rPr lang="en-GB" kern="1200" dirty="0">
                <a:solidFill>
                  <a:schemeClr val="dk1"/>
                </a:solidFill>
              </a:rPr>
              <a:t>24027, 24419</a:t>
            </a:r>
            <a:r>
              <a:rPr lang="en-CA" kern="1200" dirty="0">
                <a:solidFill>
                  <a:schemeClr val="dk1"/>
                </a:solidFill>
              </a:rPr>
              <a:t> </a:t>
            </a:r>
            <a:r>
              <a:rPr lang="en-US" dirty="0"/>
              <a:t>in doc 11-20/0703r3</a:t>
            </a:r>
          </a:p>
          <a:p>
            <a:endParaRPr lang="en-US" dirty="0"/>
          </a:p>
          <a:p>
            <a:r>
              <a:rPr lang="en-US" dirty="0"/>
              <a:t>Move:	Po-Kai Huang		Second: Abhishek Patil</a:t>
            </a:r>
          </a:p>
          <a:p>
            <a:r>
              <a:rPr lang="en-US" dirty="0"/>
              <a:t>Approved with unanimous consent</a:t>
            </a:r>
          </a:p>
        </p:txBody>
      </p:sp>
      <p:sp>
        <p:nvSpPr>
          <p:cNvPr id="4" name="Slide Number Placeholder 3">
            <a:extLst>
              <a:ext uri="{FF2B5EF4-FFF2-40B4-BE49-F238E27FC236}">
                <a16:creationId xmlns:a16="http://schemas.microsoft.com/office/drawing/2014/main" id="{4E20C465-99D8-974C-80F4-B3B7A5E24EF9}"/>
              </a:ext>
            </a:extLst>
          </p:cNvPr>
          <p:cNvSpPr>
            <a:spLocks noGrp="1"/>
          </p:cNvSpPr>
          <p:nvPr>
            <p:ph type="sldNum" idx="12"/>
          </p:nvPr>
        </p:nvSpPr>
        <p:spPr/>
        <p:txBody>
          <a:bodyPr/>
          <a:lstStyle/>
          <a:p>
            <a:r>
              <a:rPr lang="en-GB"/>
              <a:t>Slide </a:t>
            </a:r>
            <a:fld id="{440F5867-744E-4AA6-B0ED-4C44D2DFBB7B}" type="slidenum">
              <a:rPr lang="en-GB" smtClean="0"/>
              <a:pPr/>
              <a:t>80</a:t>
            </a:fld>
            <a:endParaRPr lang="en-GB" dirty="0"/>
          </a:p>
        </p:txBody>
      </p:sp>
      <p:sp>
        <p:nvSpPr>
          <p:cNvPr id="5" name="Footer Placeholder 4">
            <a:extLst>
              <a:ext uri="{FF2B5EF4-FFF2-40B4-BE49-F238E27FC236}">
                <a16:creationId xmlns:a16="http://schemas.microsoft.com/office/drawing/2014/main" id="{C04A2540-806E-8E4C-8C9F-920183BA60D6}"/>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C12C3F1C-0E5D-F249-82E3-77D61BF44341}"/>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60868322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5AA45-91AF-1747-AAD8-79C2D344328D}"/>
              </a:ext>
            </a:extLst>
          </p:cNvPr>
          <p:cNvSpPr>
            <a:spLocks noGrp="1"/>
          </p:cNvSpPr>
          <p:nvPr>
            <p:ph type="title"/>
          </p:nvPr>
        </p:nvSpPr>
        <p:spPr/>
        <p:txBody>
          <a:bodyPr/>
          <a:lstStyle/>
          <a:p>
            <a:r>
              <a:rPr lang="en-US" dirty="0"/>
              <a:t>CR Motion #1040</a:t>
            </a:r>
          </a:p>
        </p:txBody>
      </p:sp>
      <p:sp>
        <p:nvSpPr>
          <p:cNvPr id="3" name="Content Placeholder 2">
            <a:extLst>
              <a:ext uri="{FF2B5EF4-FFF2-40B4-BE49-F238E27FC236}">
                <a16:creationId xmlns:a16="http://schemas.microsoft.com/office/drawing/2014/main" id="{E209B10E-DD9C-9C42-8D8A-C33F0F8027AA}"/>
              </a:ext>
            </a:extLst>
          </p:cNvPr>
          <p:cNvSpPr>
            <a:spLocks noGrp="1"/>
          </p:cNvSpPr>
          <p:nvPr>
            <p:ph idx="1"/>
          </p:nvPr>
        </p:nvSpPr>
        <p:spPr/>
        <p:txBody>
          <a:bodyPr/>
          <a:lstStyle/>
          <a:p>
            <a:r>
              <a:rPr lang="en-US" dirty="0"/>
              <a:t>Move to accept resolution to CID 24292 in doc 11-20/0705r2</a:t>
            </a:r>
          </a:p>
          <a:p>
            <a:endParaRPr lang="en-US" dirty="0"/>
          </a:p>
          <a:p>
            <a:r>
              <a:rPr lang="en-US" dirty="0"/>
              <a:t>Move: Po-Kai Huang	Second: Abhishek Patil</a:t>
            </a:r>
          </a:p>
          <a:p>
            <a:r>
              <a:rPr lang="en-US" dirty="0"/>
              <a:t>Approved with unanimous consent.</a:t>
            </a:r>
          </a:p>
        </p:txBody>
      </p:sp>
      <p:sp>
        <p:nvSpPr>
          <p:cNvPr id="4" name="Slide Number Placeholder 3">
            <a:extLst>
              <a:ext uri="{FF2B5EF4-FFF2-40B4-BE49-F238E27FC236}">
                <a16:creationId xmlns:a16="http://schemas.microsoft.com/office/drawing/2014/main" id="{6C9A55E8-7ACF-CD44-91F2-3545273F0405}"/>
              </a:ext>
            </a:extLst>
          </p:cNvPr>
          <p:cNvSpPr>
            <a:spLocks noGrp="1"/>
          </p:cNvSpPr>
          <p:nvPr>
            <p:ph type="sldNum" idx="12"/>
          </p:nvPr>
        </p:nvSpPr>
        <p:spPr/>
        <p:txBody>
          <a:bodyPr/>
          <a:lstStyle/>
          <a:p>
            <a:r>
              <a:rPr lang="en-GB"/>
              <a:t>Slide </a:t>
            </a:r>
            <a:fld id="{440F5867-744E-4AA6-B0ED-4C44D2DFBB7B}" type="slidenum">
              <a:rPr lang="en-GB" smtClean="0"/>
              <a:pPr/>
              <a:t>81</a:t>
            </a:fld>
            <a:endParaRPr lang="en-GB" dirty="0"/>
          </a:p>
        </p:txBody>
      </p:sp>
      <p:sp>
        <p:nvSpPr>
          <p:cNvPr id="5" name="Footer Placeholder 4">
            <a:extLst>
              <a:ext uri="{FF2B5EF4-FFF2-40B4-BE49-F238E27FC236}">
                <a16:creationId xmlns:a16="http://schemas.microsoft.com/office/drawing/2014/main" id="{34E420FB-255D-D847-A48F-0FE999F57D1E}"/>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5662E806-000B-9549-8D16-4A0DA2E50AAA}"/>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11253739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4A8B8-7888-B24E-8B77-049E1979DE6F}"/>
              </a:ext>
            </a:extLst>
          </p:cNvPr>
          <p:cNvSpPr>
            <a:spLocks noGrp="1"/>
          </p:cNvSpPr>
          <p:nvPr>
            <p:ph type="title"/>
          </p:nvPr>
        </p:nvSpPr>
        <p:spPr/>
        <p:txBody>
          <a:bodyPr/>
          <a:lstStyle/>
          <a:p>
            <a:r>
              <a:rPr lang="en-US" dirty="0"/>
              <a:t>CR Motion #1041</a:t>
            </a:r>
          </a:p>
        </p:txBody>
      </p:sp>
      <p:sp>
        <p:nvSpPr>
          <p:cNvPr id="3" name="Content Placeholder 2">
            <a:extLst>
              <a:ext uri="{FF2B5EF4-FFF2-40B4-BE49-F238E27FC236}">
                <a16:creationId xmlns:a16="http://schemas.microsoft.com/office/drawing/2014/main" id="{4B2ABAFB-0058-5A44-B4AD-9823F9AE55EC}"/>
              </a:ext>
            </a:extLst>
          </p:cNvPr>
          <p:cNvSpPr>
            <a:spLocks noGrp="1"/>
          </p:cNvSpPr>
          <p:nvPr>
            <p:ph idx="1"/>
          </p:nvPr>
        </p:nvSpPr>
        <p:spPr/>
        <p:txBody>
          <a:bodyPr/>
          <a:lstStyle/>
          <a:p>
            <a:r>
              <a:rPr lang="en-US" dirty="0"/>
              <a:t>Move to accept resolutions to CIDs </a:t>
            </a:r>
            <a:r>
              <a:rPr lang="en-GB" kern="1200" dirty="0">
                <a:solidFill>
                  <a:schemeClr val="dk1"/>
                </a:solidFill>
              </a:rPr>
              <a:t>24027, 24419</a:t>
            </a:r>
            <a:r>
              <a:rPr lang="en-US" kern="1200" dirty="0">
                <a:solidFill>
                  <a:schemeClr val="dk1"/>
                </a:solidFill>
              </a:rPr>
              <a:t> in doc 11-20/0529r7</a:t>
            </a:r>
          </a:p>
          <a:p>
            <a:endParaRPr lang="en-US" kern="1200" dirty="0">
              <a:solidFill>
                <a:schemeClr val="dk1"/>
              </a:solidFill>
            </a:endParaRPr>
          </a:p>
          <a:p>
            <a:r>
              <a:rPr lang="en-US" kern="1200" dirty="0">
                <a:solidFill>
                  <a:schemeClr val="dk1"/>
                </a:solidFill>
              </a:rPr>
              <a:t>Move: Matt Fischer		Second: </a:t>
            </a:r>
            <a:r>
              <a:rPr lang="en-US" kern="1200" dirty="0" err="1">
                <a:solidFill>
                  <a:schemeClr val="dk1"/>
                </a:solidFill>
              </a:rPr>
              <a:t>Xiaogang</a:t>
            </a:r>
            <a:r>
              <a:rPr lang="en-US" kern="1200" dirty="0">
                <a:solidFill>
                  <a:schemeClr val="dk1"/>
                </a:solidFill>
              </a:rPr>
              <a:t> Chen</a:t>
            </a:r>
          </a:p>
          <a:p>
            <a:r>
              <a:rPr lang="en-US" kern="1200" dirty="0">
                <a:solidFill>
                  <a:schemeClr val="dk1"/>
                </a:solidFill>
              </a:rPr>
              <a:t>Y/N/A: 5/1/14 </a:t>
            </a:r>
          </a:p>
          <a:p>
            <a:r>
              <a:rPr lang="en-US" kern="1200" dirty="0">
                <a:solidFill>
                  <a:schemeClr val="dk1"/>
                </a:solidFill>
              </a:rPr>
              <a:t>Motion Passes</a:t>
            </a:r>
          </a:p>
          <a:p>
            <a:endParaRPr lang="en-CA" kern="1200" dirty="0">
              <a:solidFill>
                <a:schemeClr val="dk1"/>
              </a:solidFill>
            </a:endParaRPr>
          </a:p>
        </p:txBody>
      </p:sp>
      <p:sp>
        <p:nvSpPr>
          <p:cNvPr id="4" name="Slide Number Placeholder 3">
            <a:extLst>
              <a:ext uri="{FF2B5EF4-FFF2-40B4-BE49-F238E27FC236}">
                <a16:creationId xmlns:a16="http://schemas.microsoft.com/office/drawing/2014/main" id="{7EF4D8F3-4EC4-604C-B74F-9BB1357C1157}"/>
              </a:ext>
            </a:extLst>
          </p:cNvPr>
          <p:cNvSpPr>
            <a:spLocks noGrp="1"/>
          </p:cNvSpPr>
          <p:nvPr>
            <p:ph type="sldNum" idx="12"/>
          </p:nvPr>
        </p:nvSpPr>
        <p:spPr/>
        <p:txBody>
          <a:bodyPr/>
          <a:lstStyle/>
          <a:p>
            <a:r>
              <a:rPr lang="en-GB"/>
              <a:t>Slide </a:t>
            </a:r>
            <a:fld id="{440F5867-744E-4AA6-B0ED-4C44D2DFBB7B}" type="slidenum">
              <a:rPr lang="en-GB" smtClean="0"/>
              <a:pPr/>
              <a:t>82</a:t>
            </a:fld>
            <a:endParaRPr lang="en-GB" dirty="0"/>
          </a:p>
        </p:txBody>
      </p:sp>
      <p:sp>
        <p:nvSpPr>
          <p:cNvPr id="5" name="Footer Placeholder 4">
            <a:extLst>
              <a:ext uri="{FF2B5EF4-FFF2-40B4-BE49-F238E27FC236}">
                <a16:creationId xmlns:a16="http://schemas.microsoft.com/office/drawing/2014/main" id="{8D194064-4572-4B4F-B2F9-E382E9A08676}"/>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76FF1F3D-D059-8941-A004-EF138EE9CF05}"/>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97611006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C8DCD-FF18-DC4C-AD8A-B5C482EC4415}"/>
              </a:ext>
            </a:extLst>
          </p:cNvPr>
          <p:cNvSpPr>
            <a:spLocks noGrp="1"/>
          </p:cNvSpPr>
          <p:nvPr>
            <p:ph type="title"/>
          </p:nvPr>
        </p:nvSpPr>
        <p:spPr/>
        <p:txBody>
          <a:bodyPr/>
          <a:lstStyle/>
          <a:p>
            <a:r>
              <a:rPr lang="en-US" dirty="0"/>
              <a:t>SP #2</a:t>
            </a:r>
          </a:p>
        </p:txBody>
      </p:sp>
      <p:sp>
        <p:nvSpPr>
          <p:cNvPr id="3" name="Content Placeholder 2">
            <a:extLst>
              <a:ext uri="{FF2B5EF4-FFF2-40B4-BE49-F238E27FC236}">
                <a16:creationId xmlns:a16="http://schemas.microsoft.com/office/drawing/2014/main" id="{D376EFEA-8096-BA4F-87FB-A7F1D466BC94}"/>
              </a:ext>
            </a:extLst>
          </p:cNvPr>
          <p:cNvSpPr>
            <a:spLocks noGrp="1"/>
          </p:cNvSpPr>
          <p:nvPr>
            <p:ph idx="1"/>
          </p:nvPr>
        </p:nvSpPr>
        <p:spPr/>
        <p:txBody>
          <a:bodyPr/>
          <a:lstStyle/>
          <a:p>
            <a:r>
              <a:rPr lang="en-US" dirty="0"/>
              <a:t>Do you agree that it is not necessary to specify that a sum of starting spatial stream offset (0 – 7) and number of spatial streams in a trigger frame contents is not greater than 8 spatial streams?</a:t>
            </a:r>
          </a:p>
          <a:p>
            <a:endParaRPr lang="en-US" dirty="0"/>
          </a:p>
          <a:p>
            <a:r>
              <a:rPr lang="en-US" dirty="0"/>
              <a:t>Y/N/</a:t>
            </a:r>
            <a:r>
              <a:rPr lang="en-US"/>
              <a:t>A: 9/2/5</a:t>
            </a:r>
            <a:endParaRPr lang="en-US" dirty="0"/>
          </a:p>
        </p:txBody>
      </p:sp>
      <p:sp>
        <p:nvSpPr>
          <p:cNvPr id="4" name="Slide Number Placeholder 3">
            <a:extLst>
              <a:ext uri="{FF2B5EF4-FFF2-40B4-BE49-F238E27FC236}">
                <a16:creationId xmlns:a16="http://schemas.microsoft.com/office/drawing/2014/main" id="{E634A457-FAB0-F842-80B0-CDA98BB9F54A}"/>
              </a:ext>
            </a:extLst>
          </p:cNvPr>
          <p:cNvSpPr>
            <a:spLocks noGrp="1"/>
          </p:cNvSpPr>
          <p:nvPr>
            <p:ph type="sldNum" idx="12"/>
          </p:nvPr>
        </p:nvSpPr>
        <p:spPr/>
        <p:txBody>
          <a:bodyPr/>
          <a:lstStyle/>
          <a:p>
            <a:r>
              <a:rPr lang="en-GB"/>
              <a:t>Slide </a:t>
            </a:r>
            <a:fld id="{440F5867-744E-4AA6-B0ED-4C44D2DFBB7B}" type="slidenum">
              <a:rPr lang="en-GB" smtClean="0"/>
              <a:pPr/>
              <a:t>83</a:t>
            </a:fld>
            <a:endParaRPr lang="en-GB" dirty="0"/>
          </a:p>
        </p:txBody>
      </p:sp>
      <p:sp>
        <p:nvSpPr>
          <p:cNvPr id="5" name="Footer Placeholder 4">
            <a:extLst>
              <a:ext uri="{FF2B5EF4-FFF2-40B4-BE49-F238E27FC236}">
                <a16:creationId xmlns:a16="http://schemas.microsoft.com/office/drawing/2014/main" id="{51A668E1-FA45-C34B-9AC5-E592B9D0F2F0}"/>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04F260DC-A7B5-F641-8BDC-6B7592E599CE}"/>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38733753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May 19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listed in the next slide)</a:t>
            </a:r>
            <a:r>
              <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a:t>
            </a:r>
          </a:p>
          <a:p>
            <a:pPr lvl="0">
              <a:spcBef>
                <a:spcPts val="0"/>
              </a:spcBef>
              <a:spcAft>
                <a:spcPts val="0"/>
              </a:spcAft>
              <a:buFont typeface="Arial" panose="020B0604020202020204" pitchFamily="34" charset="0"/>
              <a:buChar char="•"/>
              <a:tabLst>
                <a:tab pos="457200" algn="l"/>
              </a:tabLst>
            </a:pPr>
            <a:r>
              <a:rPr lang="en-US" sz="1800" b="0" dirty="0">
                <a:latin typeface="Calibri" panose="020F0502020204030204" pitchFamily="34" charset="0"/>
                <a:cs typeface="Calibri" panose="020F0502020204030204" pitchFamily="34" charset="0"/>
                <a:hlinkClick r:id="rId3"/>
              </a:rPr>
              <a:t>https://mentor.ieee.org/802.11/dcn/20/11-20-0717-00-00ax-cr-misc-phy.docx</a:t>
            </a:r>
            <a:r>
              <a:rPr lang="en-US" sz="1800" b="0" dirty="0">
                <a:latin typeface="Calibri" panose="020F0502020204030204" pitchFamily="34" charset="0"/>
                <a:cs typeface="Calibri" panose="020F0502020204030204" pitchFamily="34" charset="0"/>
              </a:rPr>
              <a:t> </a:t>
            </a:r>
            <a:r>
              <a:rPr lang="en-CA" sz="1800" b="0" dirty="0">
                <a:latin typeface="Calibri" panose="020F0502020204030204" pitchFamily="34" charset="0"/>
                <a:cs typeface="Calibri" panose="020F0502020204030204" pitchFamily="34" charset="0"/>
              </a:rPr>
              <a:t>– </a:t>
            </a:r>
            <a:r>
              <a:rPr lang="en-CA" sz="1800" b="0" dirty="0" err="1">
                <a:latin typeface="Calibri" panose="020F0502020204030204" pitchFamily="34" charset="0"/>
                <a:cs typeface="Calibri" panose="020F0502020204030204" pitchFamily="34" charset="0"/>
              </a:rPr>
              <a:t>Xiaogang</a:t>
            </a:r>
            <a:r>
              <a:rPr lang="en-CA" sz="1800" b="0" dirty="0">
                <a:latin typeface="Calibri" panose="020F0502020204030204" pitchFamily="34" charset="0"/>
                <a:cs typeface="Calibri" panose="020F0502020204030204" pitchFamily="34" charset="0"/>
              </a:rPr>
              <a:t> Chen</a:t>
            </a:r>
          </a:p>
          <a:p>
            <a:pPr lvl="0">
              <a:spcBef>
                <a:spcPts val="0"/>
              </a:spcBef>
              <a:spcAft>
                <a:spcPts val="0"/>
              </a:spcAft>
              <a:buFont typeface="Arial" panose="020B0604020202020204" pitchFamily="34" charset="0"/>
              <a:buChar char="•"/>
              <a:tabLst>
                <a:tab pos="457200" algn="l"/>
              </a:tabLst>
            </a:pPr>
            <a:r>
              <a:rPr lang="en-CA" sz="1800" b="0" dirty="0">
                <a:latin typeface="Calibri" panose="020F0502020204030204" pitchFamily="34" charset="0"/>
                <a:cs typeface="Calibri" panose="020F0502020204030204" pitchFamily="34" charset="0"/>
                <a:hlinkClick r:id="rId4"/>
              </a:rPr>
              <a:t>https://mentor.ieee.org/802.11/dcn/20/11-20-0769-00-00ax-resolution-to-annex-z-and-hesigb-comments.docx</a:t>
            </a:r>
            <a:r>
              <a:rPr lang="en-CA" sz="1800" b="0" dirty="0">
                <a:latin typeface="Calibri" panose="020F0502020204030204" pitchFamily="34" charset="0"/>
                <a:cs typeface="Calibri" panose="020F0502020204030204" pitchFamily="34" charset="0"/>
              </a:rPr>
              <a:t> - Brian Hart </a:t>
            </a:r>
            <a:endParaRPr lang="en-US" sz="1800" b="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err="1">
                <a:latin typeface="Calibri" panose="020F0502020204030204" pitchFamily="34" charset="0"/>
                <a:cs typeface="Calibri" panose="020F0502020204030204" pitchFamily="34" charset="0"/>
              </a:rPr>
              <a:t>AoB</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t>Adjourn</a:t>
            </a:r>
          </a:p>
          <a:p>
            <a:pPr lvl="0">
              <a:spcBef>
                <a:spcPts val="0"/>
              </a:spcBef>
              <a:spcAft>
                <a:spcPts val="0"/>
              </a:spcAft>
              <a:buFont typeface="Arial" panose="020B0604020202020204" pitchFamily="34" charset="0"/>
              <a:buChar char="•"/>
              <a:tabLst>
                <a:tab pos="457200" algn="l"/>
              </a:tabLst>
            </a:pPr>
            <a:endPar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600" dirty="0"/>
          </a:p>
          <a:p>
            <a:pPr>
              <a:buFont typeface="Arial" panose="020B0604020202020204" pitchFamily="34" charset="0"/>
              <a:buChar char="•"/>
            </a:pPr>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84</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90799612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2EDA9-787B-5E48-9FBF-FCCDB69BF02D}"/>
              </a:ext>
            </a:extLst>
          </p:cNvPr>
          <p:cNvSpPr>
            <a:spLocks noGrp="1"/>
          </p:cNvSpPr>
          <p:nvPr>
            <p:ph type="title"/>
          </p:nvPr>
        </p:nvSpPr>
        <p:spPr/>
        <p:txBody>
          <a:bodyPr/>
          <a:lstStyle/>
          <a:p>
            <a:r>
              <a:rPr lang="en-US" dirty="0"/>
              <a:t>Candidate CIDs</a:t>
            </a:r>
          </a:p>
        </p:txBody>
      </p:sp>
      <p:sp>
        <p:nvSpPr>
          <p:cNvPr id="6" name="Date Placeholder 5">
            <a:extLst>
              <a:ext uri="{FF2B5EF4-FFF2-40B4-BE49-F238E27FC236}">
                <a16:creationId xmlns:a16="http://schemas.microsoft.com/office/drawing/2014/main" id="{2D89BC91-6BE6-394C-B935-52D3D910F9F3}"/>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FC7A09B0-9A74-4A43-8B7F-39A2BE12724D}"/>
              </a:ext>
            </a:extLst>
          </p:cNvPr>
          <p:cNvSpPr>
            <a:spLocks noGrp="1"/>
          </p:cNvSpPr>
          <p:nvPr>
            <p:ph type="ftr" idx="11"/>
          </p:nvPr>
        </p:nvSpPr>
        <p:spPr/>
        <p:txBody>
          <a:bodyPr/>
          <a:lstStyle/>
          <a:p>
            <a:r>
              <a:rPr lang="en-GB"/>
              <a:t>Osama Aboul-Magd, Huawei Technologies</a:t>
            </a:r>
            <a:endParaRPr lang="en-GB" dirty="0"/>
          </a:p>
        </p:txBody>
      </p:sp>
      <p:sp>
        <p:nvSpPr>
          <p:cNvPr id="4" name="Slide Number Placeholder 3">
            <a:extLst>
              <a:ext uri="{FF2B5EF4-FFF2-40B4-BE49-F238E27FC236}">
                <a16:creationId xmlns:a16="http://schemas.microsoft.com/office/drawing/2014/main" id="{DAC0C518-52FF-2B45-921E-5367F80B71DA}"/>
              </a:ext>
            </a:extLst>
          </p:cNvPr>
          <p:cNvSpPr>
            <a:spLocks noGrp="1"/>
          </p:cNvSpPr>
          <p:nvPr>
            <p:ph type="sldNum" idx="12"/>
          </p:nvPr>
        </p:nvSpPr>
        <p:spPr/>
        <p:txBody>
          <a:bodyPr/>
          <a:lstStyle/>
          <a:p>
            <a:r>
              <a:rPr lang="en-GB"/>
              <a:t>Slide </a:t>
            </a:r>
            <a:fld id="{440F5867-744E-4AA6-B0ED-4C44D2DFBB7B}" type="slidenum">
              <a:rPr lang="en-GB" smtClean="0"/>
              <a:pPr/>
              <a:t>85</a:t>
            </a:fld>
            <a:endParaRPr lang="en-GB" dirty="0"/>
          </a:p>
        </p:txBody>
      </p:sp>
      <p:graphicFrame>
        <p:nvGraphicFramePr>
          <p:cNvPr id="7" name="Table 6">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4149298420"/>
              </p:ext>
            </p:extLst>
          </p:nvPr>
        </p:nvGraphicFramePr>
        <p:xfrm>
          <a:off x="1246718" y="1830390"/>
          <a:ext cx="9093200" cy="1483360"/>
        </p:xfrm>
        <a:graphic>
          <a:graphicData uri="http://schemas.openxmlformats.org/drawingml/2006/table">
            <a:tbl>
              <a:tblPr firstRow="1" bandRow="1">
                <a:tableStyleId>{5C22544A-7EE6-4342-B048-85BDC9FD1C3A}</a:tableStyleId>
              </a:tblPr>
              <a:tblGrid>
                <a:gridCol w="1818640">
                  <a:extLst>
                    <a:ext uri="{9D8B030D-6E8A-4147-A177-3AD203B41FA5}">
                      <a16:colId xmlns:a16="http://schemas.microsoft.com/office/drawing/2014/main" val="438070484"/>
                    </a:ext>
                  </a:extLst>
                </a:gridCol>
                <a:gridCol w="7274560">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11-20/0493</a:t>
                      </a:r>
                    </a:p>
                  </a:txBody>
                  <a:tcPr/>
                </a:tc>
                <a:tc>
                  <a:txBody>
                    <a:bodyPr/>
                    <a:lstStyle/>
                    <a:p>
                      <a:r>
                        <a:rPr lang="en-US" dirty="0"/>
                        <a:t>24025, 24475</a:t>
                      </a:r>
                    </a:p>
                  </a:txBody>
                  <a:tcPr/>
                </a:tc>
                <a:extLst>
                  <a:ext uri="{0D108BD9-81ED-4DB2-BD59-A6C34878D82A}">
                    <a16:rowId xmlns:a16="http://schemas.microsoft.com/office/drawing/2014/main" val="2304328414"/>
                  </a:ext>
                </a:extLst>
              </a:tr>
              <a:tr h="370840">
                <a:tc>
                  <a:txBody>
                    <a:bodyPr/>
                    <a:lstStyle/>
                    <a:p>
                      <a:r>
                        <a:rPr lang="en-US" dirty="0"/>
                        <a:t>11-20/0494</a:t>
                      </a:r>
                    </a:p>
                  </a:txBody>
                  <a:tcPr/>
                </a:tc>
                <a:tc>
                  <a:txBody>
                    <a:bodyPr/>
                    <a:lstStyle/>
                    <a:p>
                      <a:r>
                        <a:rPr lang="en-GB" sz="1800" kern="1200" dirty="0">
                          <a:solidFill>
                            <a:schemeClr val="dk1"/>
                          </a:solidFill>
                          <a:effectLst/>
                          <a:latin typeface="+mn-lt"/>
                          <a:ea typeface="+mn-ea"/>
                          <a:cs typeface="+mn-cs"/>
                        </a:rPr>
                        <a:t>24149, 24150, 24430, 24535, 24056, 24258</a:t>
                      </a:r>
                      <a:r>
                        <a:rPr lang="en-CA" dirty="0">
                          <a:effectLst/>
                        </a:rPr>
                        <a:t> </a:t>
                      </a:r>
                      <a:endParaRPr lang="en-US" dirty="0"/>
                    </a:p>
                  </a:txBody>
                  <a:tcPr/>
                </a:tc>
                <a:extLst>
                  <a:ext uri="{0D108BD9-81ED-4DB2-BD59-A6C34878D82A}">
                    <a16:rowId xmlns:a16="http://schemas.microsoft.com/office/drawing/2014/main" val="2166382550"/>
                  </a:ext>
                </a:extLst>
              </a:tr>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25528993"/>
                  </a:ext>
                </a:extLst>
              </a:tr>
            </a:tbl>
          </a:graphicData>
        </a:graphic>
      </p:graphicFrame>
    </p:spTree>
    <p:extLst>
      <p:ext uri="{BB962C8B-B14F-4D97-AF65-F5344CB8AC3E}">
        <p14:creationId xmlns:p14="http://schemas.microsoft.com/office/powerpoint/2010/main" val="390671246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04B7-6DD0-FC40-8B9F-D9725CAEFF4B}"/>
              </a:ext>
            </a:extLst>
          </p:cNvPr>
          <p:cNvSpPr>
            <a:spLocks noGrp="1"/>
          </p:cNvSpPr>
          <p:nvPr>
            <p:ph type="title"/>
          </p:nvPr>
        </p:nvSpPr>
        <p:spPr/>
        <p:txBody>
          <a:bodyPr/>
          <a:lstStyle/>
          <a:p>
            <a:r>
              <a:rPr lang="en-US" dirty="0"/>
              <a:t>CR Motion #1042</a:t>
            </a:r>
          </a:p>
        </p:txBody>
      </p:sp>
      <p:sp>
        <p:nvSpPr>
          <p:cNvPr id="7" name="Content Placeholder 6">
            <a:extLst>
              <a:ext uri="{FF2B5EF4-FFF2-40B4-BE49-F238E27FC236}">
                <a16:creationId xmlns:a16="http://schemas.microsoft.com/office/drawing/2014/main" id="{69E774C4-FB1A-E241-8F47-42029F143B25}"/>
              </a:ext>
            </a:extLst>
          </p:cNvPr>
          <p:cNvSpPr>
            <a:spLocks noGrp="1"/>
          </p:cNvSpPr>
          <p:nvPr>
            <p:ph idx="1"/>
          </p:nvPr>
        </p:nvSpPr>
        <p:spPr/>
        <p:txBody>
          <a:bodyPr/>
          <a:lstStyle/>
          <a:p>
            <a:r>
              <a:rPr lang="en-US" dirty="0"/>
              <a:t>Move to accept resolutions to CIDs 24025, 24475 in doc 11-20/0493r5</a:t>
            </a:r>
          </a:p>
          <a:p>
            <a:endParaRPr lang="en-US" dirty="0"/>
          </a:p>
          <a:p>
            <a:r>
              <a:rPr lang="en-US" dirty="0"/>
              <a:t>Move: Laurent </a:t>
            </a:r>
            <a:r>
              <a:rPr lang="en-US" dirty="0" err="1"/>
              <a:t>Cariou</a:t>
            </a:r>
            <a:r>
              <a:rPr lang="en-US" dirty="0"/>
              <a:t>		Second: Sean Coffey</a:t>
            </a:r>
          </a:p>
          <a:p>
            <a:r>
              <a:rPr lang="en-US" dirty="0"/>
              <a:t>Approved with unanimous consent</a:t>
            </a:r>
          </a:p>
        </p:txBody>
      </p:sp>
      <p:sp>
        <p:nvSpPr>
          <p:cNvPr id="5" name="Slide Number Placeholder 4">
            <a:extLst>
              <a:ext uri="{FF2B5EF4-FFF2-40B4-BE49-F238E27FC236}">
                <a16:creationId xmlns:a16="http://schemas.microsoft.com/office/drawing/2014/main" id="{2D58CDDA-E367-3048-8080-0808C8AE5F63}"/>
              </a:ext>
            </a:extLst>
          </p:cNvPr>
          <p:cNvSpPr>
            <a:spLocks noGrp="1"/>
          </p:cNvSpPr>
          <p:nvPr>
            <p:ph type="sldNum" idx="12"/>
          </p:nvPr>
        </p:nvSpPr>
        <p:spPr/>
        <p:txBody>
          <a:bodyPr/>
          <a:lstStyle/>
          <a:p>
            <a:r>
              <a:rPr lang="en-GB"/>
              <a:t>Slide </a:t>
            </a:r>
            <a:fld id="{06B781AF-4CCF-49B0-A572-DE54FBE5D942}" type="slidenum">
              <a:rPr lang="en-GB" smtClean="0"/>
              <a:pPr/>
              <a:t>86</a:t>
            </a:fld>
            <a:endParaRPr lang="en-GB"/>
          </a:p>
        </p:txBody>
      </p:sp>
      <p:sp>
        <p:nvSpPr>
          <p:cNvPr id="4" name="Footer Placeholder 3">
            <a:extLst>
              <a:ext uri="{FF2B5EF4-FFF2-40B4-BE49-F238E27FC236}">
                <a16:creationId xmlns:a16="http://schemas.microsoft.com/office/drawing/2014/main" id="{9BDC499E-DF80-7D43-A3DD-6CF27C53AAFA}"/>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58EA5DE0-EDBC-5346-85ED-91D029FF9E9E}"/>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382558047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04B7-6DD0-FC40-8B9F-D9725CAEFF4B}"/>
              </a:ext>
            </a:extLst>
          </p:cNvPr>
          <p:cNvSpPr>
            <a:spLocks noGrp="1"/>
          </p:cNvSpPr>
          <p:nvPr>
            <p:ph type="title"/>
          </p:nvPr>
        </p:nvSpPr>
        <p:spPr/>
        <p:txBody>
          <a:bodyPr/>
          <a:lstStyle/>
          <a:p>
            <a:r>
              <a:rPr lang="en-US" dirty="0"/>
              <a:t>CR Motion #1043</a:t>
            </a:r>
          </a:p>
        </p:txBody>
      </p:sp>
      <p:sp>
        <p:nvSpPr>
          <p:cNvPr id="7" name="Content Placeholder 6">
            <a:extLst>
              <a:ext uri="{FF2B5EF4-FFF2-40B4-BE49-F238E27FC236}">
                <a16:creationId xmlns:a16="http://schemas.microsoft.com/office/drawing/2014/main" id="{69E774C4-FB1A-E241-8F47-42029F143B25}"/>
              </a:ext>
            </a:extLst>
          </p:cNvPr>
          <p:cNvSpPr>
            <a:spLocks noGrp="1"/>
          </p:cNvSpPr>
          <p:nvPr>
            <p:ph idx="1"/>
          </p:nvPr>
        </p:nvSpPr>
        <p:spPr/>
        <p:txBody>
          <a:bodyPr/>
          <a:lstStyle/>
          <a:p>
            <a:r>
              <a:rPr lang="en-US" dirty="0"/>
              <a:t>Move to accept resolutions to CIDs </a:t>
            </a:r>
            <a:r>
              <a:rPr lang="en-GB" kern="1200" dirty="0">
                <a:solidFill>
                  <a:schemeClr val="dk1"/>
                </a:solidFill>
              </a:rPr>
              <a:t>24149, 24150, 24430, 24535, 24056, 24258</a:t>
            </a:r>
            <a:r>
              <a:rPr lang="en-CA" dirty="0"/>
              <a:t> </a:t>
            </a:r>
            <a:endParaRPr lang="en-US" dirty="0"/>
          </a:p>
          <a:p>
            <a:r>
              <a:rPr lang="en-US" dirty="0"/>
              <a:t>in doc 11-20/0494r2</a:t>
            </a:r>
          </a:p>
          <a:p>
            <a:endParaRPr lang="en-US" dirty="0"/>
          </a:p>
          <a:p>
            <a:r>
              <a:rPr lang="en-US" dirty="0"/>
              <a:t>Move: Laurent </a:t>
            </a:r>
            <a:r>
              <a:rPr lang="en-US" dirty="0" err="1"/>
              <a:t>Cariou</a:t>
            </a:r>
            <a:r>
              <a:rPr lang="en-US" dirty="0"/>
              <a:t>		Second: </a:t>
            </a:r>
            <a:r>
              <a:rPr lang="en-US" dirty="0" err="1"/>
              <a:t>Yasu</a:t>
            </a:r>
            <a:r>
              <a:rPr lang="en-US" dirty="0"/>
              <a:t> Inoue</a:t>
            </a:r>
          </a:p>
          <a:p>
            <a:r>
              <a:rPr lang="en-US" dirty="0"/>
              <a:t>Approved with unanimous consent.</a:t>
            </a:r>
          </a:p>
          <a:p>
            <a:endParaRPr lang="en-US" dirty="0"/>
          </a:p>
        </p:txBody>
      </p:sp>
      <p:sp>
        <p:nvSpPr>
          <p:cNvPr id="5" name="Slide Number Placeholder 4">
            <a:extLst>
              <a:ext uri="{FF2B5EF4-FFF2-40B4-BE49-F238E27FC236}">
                <a16:creationId xmlns:a16="http://schemas.microsoft.com/office/drawing/2014/main" id="{2D58CDDA-E367-3048-8080-0808C8AE5F63}"/>
              </a:ext>
            </a:extLst>
          </p:cNvPr>
          <p:cNvSpPr>
            <a:spLocks noGrp="1"/>
          </p:cNvSpPr>
          <p:nvPr>
            <p:ph type="sldNum" idx="12"/>
          </p:nvPr>
        </p:nvSpPr>
        <p:spPr/>
        <p:txBody>
          <a:bodyPr/>
          <a:lstStyle/>
          <a:p>
            <a:r>
              <a:rPr lang="en-GB"/>
              <a:t>Slide </a:t>
            </a:r>
            <a:fld id="{06B781AF-4CCF-49B0-A572-DE54FBE5D942}" type="slidenum">
              <a:rPr lang="en-GB" smtClean="0"/>
              <a:pPr/>
              <a:t>87</a:t>
            </a:fld>
            <a:endParaRPr lang="en-GB"/>
          </a:p>
        </p:txBody>
      </p:sp>
      <p:sp>
        <p:nvSpPr>
          <p:cNvPr id="4" name="Footer Placeholder 3">
            <a:extLst>
              <a:ext uri="{FF2B5EF4-FFF2-40B4-BE49-F238E27FC236}">
                <a16:creationId xmlns:a16="http://schemas.microsoft.com/office/drawing/2014/main" id="{9BDC499E-DF80-7D43-A3DD-6CF27C53AAFA}"/>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58EA5DE0-EDBC-5346-85ED-91D029FF9E9E}"/>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166803791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May 21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800" b="0" dirty="0">
                <a:latin typeface="Calibri" panose="020F0502020204030204" pitchFamily="34" charset="0"/>
                <a:cs typeface="Calibri" panose="020F0502020204030204" pitchFamily="34" charset="0"/>
                <a:hlinkClick r:id="rId3"/>
              </a:rPr>
              <a:t>https://mentor.ieee.org/802.11/dcn/20/11-20-0716-01-00ax-sa1-sounding-comments.docx</a:t>
            </a:r>
            <a:r>
              <a:rPr lang="en-US" sz="1800" b="0" dirty="0">
                <a:latin typeface="Calibri" panose="020F0502020204030204" pitchFamily="34" charset="0"/>
                <a:cs typeface="Calibri" panose="020F0502020204030204" pitchFamily="34" charset="0"/>
              </a:rPr>
              <a:t> - </a:t>
            </a:r>
            <a:r>
              <a:rPr lang="en-US" sz="1800" b="0" dirty="0" err="1">
                <a:latin typeface="Calibri" panose="020F0502020204030204" pitchFamily="34" charset="0"/>
                <a:cs typeface="Calibri" panose="020F0502020204030204" pitchFamily="34" charset="0"/>
              </a:rPr>
              <a:t>Menzo</a:t>
            </a:r>
            <a:r>
              <a:rPr lang="en-US" sz="1800" b="0" dirty="0">
                <a:latin typeface="Calibri" panose="020F0502020204030204" pitchFamily="34" charset="0"/>
                <a:cs typeface="Calibri" panose="020F0502020204030204" pitchFamily="34" charset="0"/>
              </a:rPr>
              <a:t> </a:t>
            </a:r>
            <a:r>
              <a:rPr lang="en-US" sz="1800" b="0" dirty="0" err="1">
                <a:latin typeface="Calibri" panose="020F0502020204030204" pitchFamily="34" charset="0"/>
                <a:cs typeface="Calibri" panose="020F0502020204030204" pitchFamily="34" charset="0"/>
              </a:rPr>
              <a:t>Wentink</a:t>
            </a:r>
            <a:endParaRPr lang="en-US" sz="1800" b="0" dirty="0">
              <a:latin typeface="Calibri" panose="020F0502020204030204" pitchFamily="34" charset="0"/>
              <a:cs typeface="Calibri" panose="020F0502020204030204" pitchFamily="34" charset="0"/>
            </a:endParaRPr>
          </a:p>
          <a:p>
            <a:pPr lvl="0">
              <a:spcBef>
                <a:spcPts val="0"/>
              </a:spcBef>
              <a:spcAft>
                <a:spcPts val="0"/>
              </a:spcAft>
              <a:buFont typeface="Arial" panose="020B0604020202020204" pitchFamily="34" charset="0"/>
              <a:buChar char="•"/>
              <a:tabLst>
                <a:tab pos="457200" algn="l"/>
              </a:tabLst>
            </a:pPr>
            <a:r>
              <a:rPr lang="en-US" sz="1800" b="0" dirty="0">
                <a:latin typeface="Calibri" panose="020F0502020204030204" pitchFamily="34" charset="0"/>
                <a:cs typeface="Calibri" panose="020F0502020204030204" pitchFamily="34" charset="0"/>
              </a:rPr>
              <a:t>Puncturing Discussion – All</a:t>
            </a:r>
          </a:p>
          <a:p>
            <a:pPr lvl="1">
              <a:spcBef>
                <a:spcPts val="0"/>
              </a:spcBef>
              <a:spcAft>
                <a:spcPts val="0"/>
              </a:spcAft>
              <a:buFont typeface="Arial" panose="020B0604020202020204" pitchFamily="34" charset="0"/>
              <a:buChar char="•"/>
              <a:tabLst>
                <a:tab pos="457200" algn="l"/>
              </a:tabLst>
            </a:pPr>
            <a:r>
              <a:rPr lang="en-US" sz="1200" dirty="0">
                <a:latin typeface="Calibri" panose="020F0502020204030204" pitchFamily="34" charset="0"/>
                <a:cs typeface="Calibri" panose="020F0502020204030204" pitchFamily="34" charset="0"/>
                <a:hlinkClick r:id="rId4"/>
              </a:rPr>
              <a:t>https://mentor.ieee.org/802.11/dcn/20/11-20-0497-04-00ax-misc-cr-on-d6-0.doc</a:t>
            </a:r>
            <a:r>
              <a:rPr lang="en-US" sz="1200" dirty="0">
                <a:latin typeface="Calibri" panose="020F0502020204030204" pitchFamily="34" charset="0"/>
                <a:cs typeface="Calibri" panose="020F0502020204030204" pitchFamily="34" charset="0"/>
              </a:rPr>
              <a:t> - Ross Jian Yu</a:t>
            </a:r>
            <a:endParaRPr lang="en-US" sz="1200" b="0" dirty="0">
              <a:latin typeface="Calibri" panose="020F0502020204030204" pitchFamily="34" charset="0"/>
              <a:cs typeface="Calibri" panose="020F0502020204030204" pitchFamily="34" charset="0"/>
            </a:endParaRPr>
          </a:p>
          <a:p>
            <a:pPr lvl="0">
              <a:spcBef>
                <a:spcPts val="0"/>
              </a:spcBef>
              <a:spcAft>
                <a:spcPts val="0"/>
              </a:spcAft>
              <a:buFont typeface="Arial" panose="020B0604020202020204" pitchFamily="34" charset="0"/>
              <a:buChar char="•"/>
              <a:tabLst>
                <a:tab pos="457200" algn="l"/>
              </a:tabLst>
            </a:pPr>
            <a:r>
              <a:rPr lang="en-US" sz="1800" b="0" dirty="0">
                <a:latin typeface="Calibri" panose="020F0502020204030204" pitchFamily="34" charset="0"/>
                <a:cs typeface="Calibri" panose="020F0502020204030204" pitchFamily="34" charset="0"/>
                <a:hlinkClick r:id="rId5"/>
              </a:rPr>
              <a:t>https://mentor.ieee.org/802.11/dcn/20/11-20-0795-00-00ax-cr-for-cid-24270.docx</a:t>
            </a:r>
            <a:r>
              <a:rPr lang="en-US" sz="1800" b="0" dirty="0">
                <a:latin typeface="Calibri" panose="020F0502020204030204" pitchFamily="34" charset="0"/>
                <a:cs typeface="Calibri" panose="020F0502020204030204" pitchFamily="34" charset="0"/>
              </a:rPr>
              <a:t> - Po-Kai Huang</a:t>
            </a:r>
          </a:p>
          <a:p>
            <a:pPr lvl="0">
              <a:spcBef>
                <a:spcPts val="0"/>
              </a:spcBef>
              <a:spcAft>
                <a:spcPts val="0"/>
              </a:spcAft>
              <a:buFont typeface="Arial" panose="020B0604020202020204" pitchFamily="34" charset="0"/>
              <a:buChar char="•"/>
              <a:tabLst>
                <a:tab pos="457200" algn="l"/>
              </a:tabLst>
            </a:pPr>
            <a:r>
              <a:rPr lang="en-US" sz="1800" b="0" dirty="0">
                <a:latin typeface="Calibri" panose="020F0502020204030204" pitchFamily="34" charset="0"/>
                <a:cs typeface="Calibri" panose="020F0502020204030204" pitchFamily="34" charset="0"/>
                <a:hlinkClick r:id="rId6"/>
              </a:rPr>
              <a:t>https://mentor.ieee.org/802.11/dcn/20/11-20-0717-03-00ax-cr-misc-phy.docx</a:t>
            </a:r>
            <a:r>
              <a:rPr lang="en-US" sz="1800" b="0" dirty="0">
                <a:latin typeface="Calibri" panose="020F0502020204030204" pitchFamily="34" charset="0"/>
                <a:cs typeface="Calibri" panose="020F0502020204030204" pitchFamily="34" charset="0"/>
              </a:rPr>
              <a:t> - </a:t>
            </a:r>
            <a:r>
              <a:rPr lang="en-US" sz="1800" b="0" dirty="0" err="1">
                <a:latin typeface="Calibri" panose="020F0502020204030204" pitchFamily="34" charset="0"/>
                <a:cs typeface="Calibri" panose="020F0502020204030204" pitchFamily="34" charset="0"/>
              </a:rPr>
              <a:t>Xiaogang</a:t>
            </a:r>
            <a:r>
              <a:rPr lang="en-US" sz="1800" b="0" dirty="0">
                <a:latin typeface="Calibri" panose="020F0502020204030204" pitchFamily="34" charset="0"/>
                <a:cs typeface="Calibri" panose="020F0502020204030204" pitchFamily="34" charset="0"/>
              </a:rPr>
              <a:t> Chen</a:t>
            </a:r>
          </a:p>
          <a:p>
            <a:pPr lvl="0">
              <a:spcBef>
                <a:spcPts val="0"/>
              </a:spcBef>
              <a:spcAft>
                <a:spcPts val="0"/>
              </a:spcAft>
              <a:buFont typeface="Arial" panose="020B0604020202020204" pitchFamily="34" charset="0"/>
              <a:buChar char="•"/>
              <a:tabLst>
                <a:tab pos="457200" algn="l"/>
              </a:tabLst>
            </a:pPr>
            <a:r>
              <a:rPr lang="en-US" sz="1800" b="0" dirty="0">
                <a:latin typeface="Calibri" panose="020F0502020204030204" pitchFamily="34" charset="0"/>
                <a:cs typeface="Calibri" panose="020F0502020204030204" pitchFamily="34" charset="0"/>
              </a:rPr>
              <a:t>Motion related to 11-20/0717 </a:t>
            </a:r>
          </a:p>
          <a:p>
            <a:pPr lvl="0">
              <a:spcBef>
                <a:spcPts val="0"/>
              </a:spcBef>
              <a:spcAft>
                <a:spcPts val="0"/>
              </a:spcAft>
              <a:buFont typeface="Arial" panose="020B0604020202020204" pitchFamily="34" charset="0"/>
              <a:buChar char="•"/>
              <a:tabLst>
                <a:tab pos="457200" algn="l"/>
              </a:tabLst>
            </a:pPr>
            <a:r>
              <a:rPr lang="en-US" sz="1800" dirty="0" err="1">
                <a:latin typeface="Calibri" panose="020F0502020204030204" pitchFamily="34" charset="0"/>
                <a:cs typeface="Calibri" panose="020F0502020204030204" pitchFamily="34" charset="0"/>
              </a:rPr>
              <a:t>AoB</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t>Adjourn</a:t>
            </a:r>
          </a:p>
          <a:p>
            <a:pPr lvl="0">
              <a:spcBef>
                <a:spcPts val="0"/>
              </a:spcBef>
              <a:spcAft>
                <a:spcPts val="0"/>
              </a:spcAft>
              <a:buFont typeface="Arial" panose="020B0604020202020204" pitchFamily="34" charset="0"/>
              <a:buChar char="•"/>
              <a:tabLst>
                <a:tab pos="457200" algn="l"/>
              </a:tabLst>
            </a:pPr>
            <a:endPar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600" dirty="0"/>
          </a:p>
          <a:p>
            <a:pPr>
              <a:buFont typeface="Arial" panose="020B0604020202020204" pitchFamily="34" charset="0"/>
              <a:buChar char="•"/>
            </a:pPr>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88</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51845940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2EDA9-787B-5E48-9FBF-FCCDB69BF02D}"/>
              </a:ext>
            </a:extLst>
          </p:cNvPr>
          <p:cNvSpPr>
            <a:spLocks noGrp="1"/>
          </p:cNvSpPr>
          <p:nvPr>
            <p:ph type="title"/>
          </p:nvPr>
        </p:nvSpPr>
        <p:spPr/>
        <p:txBody>
          <a:bodyPr/>
          <a:lstStyle/>
          <a:p>
            <a:r>
              <a:rPr lang="en-US" dirty="0"/>
              <a:t>Candidate CIDs</a:t>
            </a:r>
          </a:p>
        </p:txBody>
      </p:sp>
      <p:sp>
        <p:nvSpPr>
          <p:cNvPr id="6" name="Date Placeholder 5">
            <a:extLst>
              <a:ext uri="{FF2B5EF4-FFF2-40B4-BE49-F238E27FC236}">
                <a16:creationId xmlns:a16="http://schemas.microsoft.com/office/drawing/2014/main" id="{2D89BC91-6BE6-394C-B935-52D3D910F9F3}"/>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FC7A09B0-9A74-4A43-8B7F-39A2BE12724D}"/>
              </a:ext>
            </a:extLst>
          </p:cNvPr>
          <p:cNvSpPr>
            <a:spLocks noGrp="1"/>
          </p:cNvSpPr>
          <p:nvPr>
            <p:ph type="ftr" idx="11"/>
          </p:nvPr>
        </p:nvSpPr>
        <p:spPr/>
        <p:txBody>
          <a:bodyPr/>
          <a:lstStyle/>
          <a:p>
            <a:r>
              <a:rPr lang="en-GB"/>
              <a:t>Osama Aboul-Magd, Huawei Technologies</a:t>
            </a:r>
            <a:endParaRPr lang="en-GB" dirty="0"/>
          </a:p>
        </p:txBody>
      </p:sp>
      <p:sp>
        <p:nvSpPr>
          <p:cNvPr id="4" name="Slide Number Placeholder 3">
            <a:extLst>
              <a:ext uri="{FF2B5EF4-FFF2-40B4-BE49-F238E27FC236}">
                <a16:creationId xmlns:a16="http://schemas.microsoft.com/office/drawing/2014/main" id="{DAC0C518-52FF-2B45-921E-5367F80B71DA}"/>
              </a:ext>
            </a:extLst>
          </p:cNvPr>
          <p:cNvSpPr>
            <a:spLocks noGrp="1"/>
          </p:cNvSpPr>
          <p:nvPr>
            <p:ph type="sldNum" idx="12"/>
          </p:nvPr>
        </p:nvSpPr>
        <p:spPr/>
        <p:txBody>
          <a:bodyPr/>
          <a:lstStyle/>
          <a:p>
            <a:r>
              <a:rPr lang="en-GB"/>
              <a:t>Slide </a:t>
            </a:r>
            <a:fld id="{440F5867-744E-4AA6-B0ED-4C44D2DFBB7B}" type="slidenum">
              <a:rPr lang="en-GB" smtClean="0"/>
              <a:pPr/>
              <a:t>89</a:t>
            </a:fld>
            <a:endParaRPr lang="en-GB" dirty="0"/>
          </a:p>
        </p:txBody>
      </p:sp>
      <p:graphicFrame>
        <p:nvGraphicFramePr>
          <p:cNvPr id="7" name="Table 6">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2281219685"/>
              </p:ext>
            </p:extLst>
          </p:nvPr>
        </p:nvGraphicFramePr>
        <p:xfrm>
          <a:off x="1246718" y="1830390"/>
          <a:ext cx="9093200" cy="1112520"/>
        </p:xfrm>
        <a:graphic>
          <a:graphicData uri="http://schemas.openxmlformats.org/drawingml/2006/table">
            <a:tbl>
              <a:tblPr firstRow="1" bandRow="1">
                <a:tableStyleId>{5C22544A-7EE6-4342-B048-85BDC9FD1C3A}</a:tableStyleId>
              </a:tblPr>
              <a:tblGrid>
                <a:gridCol w="1818640">
                  <a:extLst>
                    <a:ext uri="{9D8B030D-6E8A-4147-A177-3AD203B41FA5}">
                      <a16:colId xmlns:a16="http://schemas.microsoft.com/office/drawing/2014/main" val="438070484"/>
                    </a:ext>
                  </a:extLst>
                </a:gridCol>
                <a:gridCol w="7274560">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11-20/0717</a:t>
                      </a:r>
                    </a:p>
                  </a:txBody>
                  <a:tcPr/>
                </a:tc>
                <a:tc>
                  <a:txBody>
                    <a:bodyPr/>
                    <a:lstStyle/>
                    <a:p>
                      <a:r>
                        <a:rPr lang="en-US" dirty="0"/>
                        <a:t>Those CIDs that agreed to (I need the list from </a:t>
                      </a:r>
                      <a:r>
                        <a:rPr lang="en-US" dirty="0" err="1"/>
                        <a:t>Xiaogang</a:t>
                      </a:r>
                      <a:r>
                        <a:rPr lang="en-US"/>
                        <a:t>)</a:t>
                      </a:r>
                      <a:endParaRPr lang="en-US" dirty="0"/>
                    </a:p>
                  </a:txBody>
                  <a:tcPr/>
                </a:tc>
                <a:extLst>
                  <a:ext uri="{0D108BD9-81ED-4DB2-BD59-A6C34878D82A}">
                    <a16:rowId xmlns:a16="http://schemas.microsoft.com/office/drawing/2014/main" val="2304328414"/>
                  </a:ext>
                </a:extLst>
              </a:tr>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25528993"/>
                  </a:ext>
                </a:extLst>
              </a:tr>
            </a:tbl>
          </a:graphicData>
        </a:graphic>
      </p:graphicFrame>
    </p:spTree>
    <p:extLst>
      <p:ext uri="{BB962C8B-B14F-4D97-AF65-F5344CB8AC3E}">
        <p14:creationId xmlns:p14="http://schemas.microsoft.com/office/powerpoint/2010/main" val="2462873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385390982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May 21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listed in the next slide)</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a:t>
            </a:r>
            <a:endParaRPr lang="en-US" sz="1800" b="0" dirty="0">
              <a:latin typeface="Calibri" panose="020F0502020204030204" pitchFamily="34" charset="0"/>
              <a:cs typeface="Calibri" panose="020F0502020204030204" pitchFamily="34" charset="0"/>
              <a:hlinkClick r:id="rId3"/>
            </a:endParaRPr>
          </a:p>
          <a:p>
            <a:pPr lvl="1">
              <a:spcBef>
                <a:spcPts val="0"/>
              </a:spcBef>
              <a:spcAft>
                <a:spcPts val="0"/>
              </a:spcAft>
              <a:buFont typeface="Arial" panose="020B0604020202020204" pitchFamily="34" charset="0"/>
              <a:buChar char="•"/>
              <a:tabLst>
                <a:tab pos="457200" algn="l"/>
              </a:tabLst>
            </a:pPr>
            <a:r>
              <a:rPr lang="en-US" sz="1400" b="0" dirty="0">
                <a:latin typeface="Calibri" panose="020F0502020204030204" pitchFamily="34" charset="0"/>
                <a:cs typeface="Calibri" panose="020F0502020204030204" pitchFamily="34" charset="0"/>
                <a:hlinkClick r:id="rId4"/>
              </a:rPr>
              <a:t>https://mentor.ieee.org/802.11/dcn/20/11-20-0717-03-00ax-cr-misc-phy.docx</a:t>
            </a:r>
            <a:r>
              <a:rPr lang="en-US" sz="1400" b="0" dirty="0">
                <a:latin typeface="Calibri" panose="020F0502020204030204" pitchFamily="34" charset="0"/>
                <a:cs typeface="Calibri" panose="020F0502020204030204" pitchFamily="34" charset="0"/>
              </a:rPr>
              <a:t> - </a:t>
            </a:r>
            <a:r>
              <a:rPr lang="en-US" sz="1400" b="0" dirty="0" err="1">
                <a:latin typeface="Calibri" panose="020F0502020204030204" pitchFamily="34" charset="0"/>
                <a:cs typeface="Calibri" panose="020F0502020204030204" pitchFamily="34" charset="0"/>
              </a:rPr>
              <a:t>Xiaogang</a:t>
            </a:r>
            <a:r>
              <a:rPr lang="en-US" sz="1400" b="0" dirty="0">
                <a:latin typeface="Calibri" panose="020F0502020204030204" pitchFamily="34" charset="0"/>
                <a:cs typeface="Calibri" panose="020F0502020204030204" pitchFamily="34" charset="0"/>
              </a:rPr>
              <a:t> Chen</a:t>
            </a:r>
          </a:p>
          <a:p>
            <a:pPr lvl="1">
              <a:spcBef>
                <a:spcPts val="0"/>
              </a:spcBef>
              <a:spcAft>
                <a:spcPts val="0"/>
              </a:spcAft>
              <a:buFont typeface="Arial" panose="020B0604020202020204" pitchFamily="34" charset="0"/>
              <a:buChar char="•"/>
              <a:tabLst>
                <a:tab pos="457200" algn="l"/>
              </a:tabLst>
            </a:pPr>
            <a:r>
              <a:rPr lang="en-US" sz="1400" b="0" dirty="0">
                <a:latin typeface="Calibri" panose="020F0502020204030204" pitchFamily="34" charset="0"/>
                <a:cs typeface="Calibri" panose="020F0502020204030204" pitchFamily="34" charset="0"/>
                <a:hlinkClick r:id="rId3"/>
              </a:rPr>
              <a:t>https://mentor.ieee.org/802.11/dcn/20/11-20-0795-00-00ax-cr-for-cid-24270.docx</a:t>
            </a:r>
            <a:r>
              <a:rPr lang="en-US" sz="1400" b="0" dirty="0">
                <a:latin typeface="Calibri" panose="020F0502020204030204" pitchFamily="34" charset="0"/>
                <a:cs typeface="Calibri" panose="020F0502020204030204" pitchFamily="34" charset="0"/>
              </a:rPr>
              <a:t> - Po-Kai Huang</a:t>
            </a:r>
            <a:endParaRPr lang="en-US" sz="1800" b="0" dirty="0">
              <a:latin typeface="Calibri" panose="020F0502020204030204" pitchFamily="34" charset="0"/>
              <a:cs typeface="Calibri" panose="020F0502020204030204" pitchFamily="34" charset="0"/>
            </a:endParaRPr>
          </a:p>
          <a:p>
            <a:pPr lvl="0">
              <a:spcBef>
                <a:spcPts val="0"/>
              </a:spcBef>
              <a:spcAft>
                <a:spcPts val="0"/>
              </a:spcAft>
              <a:buFont typeface="Arial" panose="020B0604020202020204" pitchFamily="34" charset="0"/>
              <a:buChar char="•"/>
              <a:tabLst>
                <a:tab pos="457200" algn="l"/>
              </a:tabLst>
            </a:pPr>
            <a:r>
              <a:rPr lang="en-US" sz="1800" dirty="0" err="1">
                <a:latin typeface="Calibri" panose="020F0502020204030204" pitchFamily="34" charset="0"/>
                <a:cs typeface="Calibri" panose="020F0502020204030204" pitchFamily="34" charset="0"/>
              </a:rPr>
              <a:t>AoB</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t>Adjourn</a:t>
            </a:r>
          </a:p>
          <a:p>
            <a:pPr lvl="0">
              <a:spcBef>
                <a:spcPts val="0"/>
              </a:spcBef>
              <a:spcAft>
                <a:spcPts val="0"/>
              </a:spcAft>
              <a:buFont typeface="Arial" panose="020B0604020202020204" pitchFamily="34" charset="0"/>
              <a:buChar char="•"/>
              <a:tabLst>
                <a:tab pos="457200" algn="l"/>
              </a:tabLst>
            </a:pPr>
            <a:endPar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600" dirty="0"/>
          </a:p>
          <a:p>
            <a:pPr>
              <a:buFont typeface="Arial" panose="020B0604020202020204" pitchFamily="34" charset="0"/>
              <a:buChar char="•"/>
            </a:pPr>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90</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64710327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2EDA9-787B-5E48-9FBF-FCCDB69BF02D}"/>
              </a:ext>
            </a:extLst>
          </p:cNvPr>
          <p:cNvSpPr>
            <a:spLocks noGrp="1"/>
          </p:cNvSpPr>
          <p:nvPr>
            <p:ph type="title"/>
          </p:nvPr>
        </p:nvSpPr>
        <p:spPr/>
        <p:txBody>
          <a:bodyPr/>
          <a:lstStyle/>
          <a:p>
            <a:r>
              <a:rPr lang="en-US" dirty="0"/>
              <a:t>Candidate CIDs</a:t>
            </a:r>
          </a:p>
        </p:txBody>
      </p:sp>
      <p:sp>
        <p:nvSpPr>
          <p:cNvPr id="6" name="Date Placeholder 5">
            <a:extLst>
              <a:ext uri="{FF2B5EF4-FFF2-40B4-BE49-F238E27FC236}">
                <a16:creationId xmlns:a16="http://schemas.microsoft.com/office/drawing/2014/main" id="{2D89BC91-6BE6-394C-B935-52D3D910F9F3}"/>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FC7A09B0-9A74-4A43-8B7F-39A2BE12724D}"/>
              </a:ext>
            </a:extLst>
          </p:cNvPr>
          <p:cNvSpPr>
            <a:spLocks noGrp="1"/>
          </p:cNvSpPr>
          <p:nvPr>
            <p:ph type="ftr" idx="11"/>
          </p:nvPr>
        </p:nvSpPr>
        <p:spPr/>
        <p:txBody>
          <a:bodyPr/>
          <a:lstStyle/>
          <a:p>
            <a:r>
              <a:rPr lang="en-GB"/>
              <a:t>Osama Aboul-Magd, Huawei Technologies</a:t>
            </a:r>
            <a:endParaRPr lang="en-GB" dirty="0"/>
          </a:p>
        </p:txBody>
      </p:sp>
      <p:sp>
        <p:nvSpPr>
          <p:cNvPr id="4" name="Slide Number Placeholder 3">
            <a:extLst>
              <a:ext uri="{FF2B5EF4-FFF2-40B4-BE49-F238E27FC236}">
                <a16:creationId xmlns:a16="http://schemas.microsoft.com/office/drawing/2014/main" id="{DAC0C518-52FF-2B45-921E-5367F80B71DA}"/>
              </a:ext>
            </a:extLst>
          </p:cNvPr>
          <p:cNvSpPr>
            <a:spLocks noGrp="1"/>
          </p:cNvSpPr>
          <p:nvPr>
            <p:ph type="sldNum" idx="12"/>
          </p:nvPr>
        </p:nvSpPr>
        <p:spPr/>
        <p:txBody>
          <a:bodyPr/>
          <a:lstStyle/>
          <a:p>
            <a:r>
              <a:rPr lang="en-GB"/>
              <a:t>Slide </a:t>
            </a:r>
            <a:fld id="{440F5867-744E-4AA6-B0ED-4C44D2DFBB7B}" type="slidenum">
              <a:rPr lang="en-GB" smtClean="0"/>
              <a:pPr/>
              <a:t>91</a:t>
            </a:fld>
            <a:endParaRPr lang="en-GB" dirty="0"/>
          </a:p>
        </p:txBody>
      </p:sp>
      <p:graphicFrame>
        <p:nvGraphicFramePr>
          <p:cNvPr id="7" name="Table 6">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1639651936"/>
              </p:ext>
            </p:extLst>
          </p:nvPr>
        </p:nvGraphicFramePr>
        <p:xfrm>
          <a:off x="1246718" y="1830390"/>
          <a:ext cx="9093202" cy="239268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11-20/0717</a:t>
                      </a:r>
                    </a:p>
                  </a:txBody>
                  <a:tcPr/>
                </a:tc>
                <a:tc>
                  <a:txBody>
                    <a:bodyPr/>
                    <a:lstStyle/>
                    <a:p>
                      <a:r>
                        <a:rPr lang="en-GB" dirty="0"/>
                        <a:t>24045, 24208, 24288, 24290, 24304, 24312, 24313, 24321, 24346, 24347, 24363, 24385, 24564, 24282</a:t>
                      </a:r>
                      <a:r>
                        <a:rPr lang="en-CA" dirty="0"/>
                        <a:t> </a:t>
                      </a:r>
                      <a:endParaRPr lang="en-US" dirty="0"/>
                    </a:p>
                  </a:txBody>
                  <a:tcPr/>
                </a:tc>
                <a:extLst>
                  <a:ext uri="{0D108BD9-81ED-4DB2-BD59-A6C34878D82A}">
                    <a16:rowId xmlns:a16="http://schemas.microsoft.com/office/drawing/2014/main" val="2304328414"/>
                  </a:ext>
                </a:extLst>
              </a:tr>
              <a:tr h="370840">
                <a:tc>
                  <a:txBody>
                    <a:bodyPr/>
                    <a:lstStyle/>
                    <a:p>
                      <a:r>
                        <a:rPr lang="en-US" dirty="0"/>
                        <a:t>11-20/0716</a:t>
                      </a:r>
                    </a:p>
                  </a:txBody>
                  <a:tcPr/>
                </a:tc>
                <a:tc>
                  <a:txBody>
                    <a:bodyPr/>
                    <a:lstStyle/>
                    <a:p>
                      <a:pPr lvl="0"/>
                      <a:r>
                        <a:rPr lang="en-US" sz="1800" kern="1200" dirty="0">
                          <a:solidFill>
                            <a:schemeClr val="dk1"/>
                          </a:solidFill>
                          <a:effectLst/>
                          <a:latin typeface="+mn-lt"/>
                          <a:ea typeface="+mn-ea"/>
                          <a:cs typeface="+mn-cs"/>
                        </a:rPr>
                        <a:t>24009, 24042, 24221, 24262, 24473, 24474, 24495, 24496, 24503, 24504</a:t>
                      </a:r>
                      <a:r>
                        <a:rPr lang="en-CA" sz="1800" kern="1200" dirty="0">
                          <a:solidFill>
                            <a:schemeClr val="dk1"/>
                          </a:solidFill>
                          <a:effectLst/>
                          <a:latin typeface="+mn-lt"/>
                          <a:ea typeface="+mn-ea"/>
                          <a:cs typeface="+mn-cs"/>
                        </a:rPr>
                        <a:t>, </a:t>
                      </a:r>
                      <a:r>
                        <a:rPr lang="en-US" sz="1800" kern="1200" dirty="0">
                          <a:solidFill>
                            <a:schemeClr val="dk1"/>
                          </a:solidFill>
                          <a:effectLst/>
                          <a:latin typeface="+mn-lt"/>
                          <a:ea typeface="+mn-ea"/>
                          <a:cs typeface="+mn-cs"/>
                        </a:rPr>
                        <a:t>24505, </a:t>
                      </a:r>
                      <a:r>
                        <a:rPr lang="en-US" sz="1800" kern="1200" dirty="0">
                          <a:solidFill>
                            <a:srgbClr val="FF0000"/>
                          </a:solidFill>
                          <a:effectLst/>
                          <a:latin typeface="+mn-lt"/>
                          <a:ea typeface="+mn-ea"/>
                          <a:cs typeface="+mn-cs"/>
                        </a:rPr>
                        <a:t>24511</a:t>
                      </a:r>
                      <a:endParaRPr lang="en-CA" sz="1800" kern="1200" dirty="0">
                        <a:solidFill>
                          <a:srgbClr val="FF0000"/>
                        </a:solidFill>
                        <a:effectLst/>
                        <a:latin typeface="+mn-lt"/>
                        <a:ea typeface="+mn-ea"/>
                        <a:cs typeface="+mn-cs"/>
                      </a:endParaRPr>
                    </a:p>
                  </a:txBody>
                  <a:tcPr/>
                </a:tc>
                <a:extLst>
                  <a:ext uri="{0D108BD9-81ED-4DB2-BD59-A6C34878D82A}">
                    <a16:rowId xmlns:a16="http://schemas.microsoft.com/office/drawing/2014/main" val="325528993"/>
                  </a:ext>
                </a:extLst>
              </a:tr>
              <a:tr h="370840">
                <a:tc>
                  <a:txBody>
                    <a:bodyPr/>
                    <a:lstStyle/>
                    <a:p>
                      <a:r>
                        <a:rPr lang="en-US" dirty="0"/>
                        <a:t>11-20/0769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24373, 24386, 24387, 24388, 24431, 24506, 24507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3177771658"/>
                  </a:ext>
                </a:extLst>
              </a:tr>
              <a:tr h="370840">
                <a:tc>
                  <a:txBody>
                    <a:bodyPr/>
                    <a:lstStyle/>
                    <a:p>
                      <a:r>
                        <a:rPr lang="en-US" dirty="0"/>
                        <a:t>11-20/0795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kern="1200" dirty="0">
                          <a:solidFill>
                            <a:schemeClr val="dk1"/>
                          </a:solidFill>
                          <a:effectLst/>
                          <a:latin typeface="+mn-lt"/>
                          <a:ea typeface="+mn-ea"/>
                          <a:cs typeface="+mn-cs"/>
                        </a:rPr>
                        <a:t>24270</a:t>
                      </a:r>
                    </a:p>
                  </a:txBody>
                  <a:tcPr/>
                </a:tc>
                <a:extLst>
                  <a:ext uri="{0D108BD9-81ED-4DB2-BD59-A6C34878D82A}">
                    <a16:rowId xmlns:a16="http://schemas.microsoft.com/office/drawing/2014/main" val="3721419176"/>
                  </a:ext>
                </a:extLst>
              </a:tr>
            </a:tbl>
          </a:graphicData>
        </a:graphic>
      </p:graphicFrame>
    </p:spTree>
    <p:extLst>
      <p:ext uri="{BB962C8B-B14F-4D97-AF65-F5344CB8AC3E}">
        <p14:creationId xmlns:p14="http://schemas.microsoft.com/office/powerpoint/2010/main" val="276714913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3E480-AF8B-EF49-A360-44BE4EDD37C7}"/>
              </a:ext>
            </a:extLst>
          </p:cNvPr>
          <p:cNvSpPr>
            <a:spLocks noGrp="1"/>
          </p:cNvSpPr>
          <p:nvPr>
            <p:ph type="title"/>
          </p:nvPr>
        </p:nvSpPr>
        <p:spPr/>
        <p:txBody>
          <a:bodyPr/>
          <a:lstStyle/>
          <a:p>
            <a:r>
              <a:rPr lang="en-US" dirty="0"/>
              <a:t>CR Motion #1044</a:t>
            </a:r>
          </a:p>
        </p:txBody>
      </p:sp>
      <p:sp>
        <p:nvSpPr>
          <p:cNvPr id="6" name="Content Placeholder 5">
            <a:extLst>
              <a:ext uri="{FF2B5EF4-FFF2-40B4-BE49-F238E27FC236}">
                <a16:creationId xmlns:a16="http://schemas.microsoft.com/office/drawing/2014/main" id="{A6ECF112-B16C-6340-8D40-5ECAA516D0E8}"/>
              </a:ext>
            </a:extLst>
          </p:cNvPr>
          <p:cNvSpPr>
            <a:spLocks noGrp="1"/>
          </p:cNvSpPr>
          <p:nvPr>
            <p:ph idx="1"/>
          </p:nvPr>
        </p:nvSpPr>
        <p:spPr/>
        <p:txBody>
          <a:bodyPr/>
          <a:lstStyle/>
          <a:p>
            <a:r>
              <a:rPr lang="en-US" dirty="0"/>
              <a:t>Move to accept resolutions to CIDs </a:t>
            </a:r>
            <a:r>
              <a:rPr lang="en-GB" dirty="0"/>
              <a:t> 24045, 24208, 24288, 24290, 24304, 24312, 24313, 24321, 24346, 24347, 24363, 24385, 24564, 24282, </a:t>
            </a:r>
            <a:r>
              <a:rPr lang="en-GB" dirty="0">
                <a:solidFill>
                  <a:schemeClr val="tx1"/>
                </a:solidFill>
              </a:rPr>
              <a:t>24020, 24405, 24406</a:t>
            </a:r>
            <a:r>
              <a:rPr lang="en-CA" dirty="0">
                <a:solidFill>
                  <a:srgbClr val="FF0000"/>
                </a:solidFill>
              </a:rPr>
              <a:t> </a:t>
            </a:r>
            <a:r>
              <a:rPr lang="en-CA" dirty="0"/>
              <a:t>in doc 11-20/0717r5</a:t>
            </a:r>
          </a:p>
          <a:p>
            <a:endParaRPr lang="en-CA" dirty="0"/>
          </a:p>
          <a:p>
            <a:r>
              <a:rPr lang="en-CA" dirty="0"/>
              <a:t>Move: 	</a:t>
            </a:r>
            <a:r>
              <a:rPr lang="en-CA" dirty="0" err="1"/>
              <a:t>Xiaogang</a:t>
            </a:r>
            <a:r>
              <a:rPr lang="en-CA" dirty="0"/>
              <a:t> Chen	Second:  </a:t>
            </a:r>
            <a:r>
              <a:rPr lang="en-CA" dirty="0" err="1"/>
              <a:t>Youhan</a:t>
            </a:r>
            <a:r>
              <a:rPr lang="en-CA" dirty="0"/>
              <a:t> Kim</a:t>
            </a:r>
          </a:p>
          <a:p>
            <a:r>
              <a:rPr lang="en-CA" dirty="0"/>
              <a:t>Approved with unanimous consent</a:t>
            </a:r>
          </a:p>
          <a:p>
            <a:endParaRPr lang="en-US" dirty="0"/>
          </a:p>
        </p:txBody>
      </p:sp>
      <p:sp>
        <p:nvSpPr>
          <p:cNvPr id="5" name="Slide Number Placeholder 4">
            <a:extLst>
              <a:ext uri="{FF2B5EF4-FFF2-40B4-BE49-F238E27FC236}">
                <a16:creationId xmlns:a16="http://schemas.microsoft.com/office/drawing/2014/main" id="{2EC4BB76-7D8E-F94D-AD83-28135B185BEA}"/>
              </a:ext>
            </a:extLst>
          </p:cNvPr>
          <p:cNvSpPr>
            <a:spLocks noGrp="1"/>
          </p:cNvSpPr>
          <p:nvPr>
            <p:ph type="sldNum" idx="12"/>
          </p:nvPr>
        </p:nvSpPr>
        <p:spPr/>
        <p:txBody>
          <a:bodyPr/>
          <a:lstStyle/>
          <a:p>
            <a:r>
              <a:rPr lang="en-GB"/>
              <a:t>Slide </a:t>
            </a:r>
            <a:fld id="{06B781AF-4CCF-49B0-A572-DE54FBE5D942}" type="slidenum">
              <a:rPr lang="en-GB" smtClean="0"/>
              <a:pPr/>
              <a:t>92</a:t>
            </a:fld>
            <a:endParaRPr lang="en-GB"/>
          </a:p>
        </p:txBody>
      </p:sp>
      <p:sp>
        <p:nvSpPr>
          <p:cNvPr id="4" name="Footer Placeholder 3">
            <a:extLst>
              <a:ext uri="{FF2B5EF4-FFF2-40B4-BE49-F238E27FC236}">
                <a16:creationId xmlns:a16="http://schemas.microsoft.com/office/drawing/2014/main" id="{6CB00073-AF49-634C-B74B-C44791A136BB}"/>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D1D1C7B8-1C07-EB46-BA04-BE9524CAC5B4}"/>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85477400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E736C-67A8-7E42-B5A3-066D36593E92}"/>
              </a:ext>
            </a:extLst>
          </p:cNvPr>
          <p:cNvSpPr>
            <a:spLocks noGrp="1"/>
          </p:cNvSpPr>
          <p:nvPr>
            <p:ph type="title"/>
          </p:nvPr>
        </p:nvSpPr>
        <p:spPr/>
        <p:txBody>
          <a:bodyPr/>
          <a:lstStyle/>
          <a:p>
            <a:r>
              <a:rPr lang="en-US" dirty="0"/>
              <a:t>PHY Motion #215</a:t>
            </a:r>
          </a:p>
        </p:txBody>
      </p:sp>
      <p:sp>
        <p:nvSpPr>
          <p:cNvPr id="3" name="Content Placeholder 2">
            <a:extLst>
              <a:ext uri="{FF2B5EF4-FFF2-40B4-BE49-F238E27FC236}">
                <a16:creationId xmlns:a16="http://schemas.microsoft.com/office/drawing/2014/main" id="{931D6DE8-480B-454C-8858-B4CEE8576267}"/>
              </a:ext>
            </a:extLst>
          </p:cNvPr>
          <p:cNvSpPr>
            <a:spLocks noGrp="1"/>
          </p:cNvSpPr>
          <p:nvPr>
            <p:ph idx="1"/>
          </p:nvPr>
        </p:nvSpPr>
        <p:spPr/>
        <p:txBody>
          <a:bodyPr/>
          <a:lstStyle/>
          <a:p>
            <a:r>
              <a:rPr lang="en-US" dirty="0"/>
              <a:t>Move to accept text change in doc 11-20/0717r5 under the heading “Power Normalization issue” on page 12-15.</a:t>
            </a:r>
          </a:p>
          <a:p>
            <a:endParaRPr lang="en-US" dirty="0"/>
          </a:p>
          <a:p>
            <a:r>
              <a:rPr lang="en-US" dirty="0"/>
              <a:t>Move: </a:t>
            </a:r>
            <a:r>
              <a:rPr lang="en-US" dirty="0" err="1"/>
              <a:t>Xiaogang</a:t>
            </a:r>
            <a:r>
              <a:rPr lang="en-US" dirty="0"/>
              <a:t> Chen	Second: </a:t>
            </a:r>
            <a:r>
              <a:rPr lang="en-US" dirty="0" err="1"/>
              <a:t>Youhan</a:t>
            </a:r>
            <a:r>
              <a:rPr lang="en-US" dirty="0"/>
              <a:t> Kim</a:t>
            </a:r>
          </a:p>
          <a:p>
            <a:r>
              <a:rPr lang="en-US" dirty="0"/>
              <a:t>Approved with unanimous consent.</a:t>
            </a:r>
          </a:p>
        </p:txBody>
      </p:sp>
      <p:sp>
        <p:nvSpPr>
          <p:cNvPr id="4" name="Slide Number Placeholder 3">
            <a:extLst>
              <a:ext uri="{FF2B5EF4-FFF2-40B4-BE49-F238E27FC236}">
                <a16:creationId xmlns:a16="http://schemas.microsoft.com/office/drawing/2014/main" id="{94C80636-80BF-CE42-811F-2A01BDFFFFD7}"/>
              </a:ext>
            </a:extLst>
          </p:cNvPr>
          <p:cNvSpPr>
            <a:spLocks noGrp="1"/>
          </p:cNvSpPr>
          <p:nvPr>
            <p:ph type="sldNum" idx="12"/>
          </p:nvPr>
        </p:nvSpPr>
        <p:spPr/>
        <p:txBody>
          <a:bodyPr/>
          <a:lstStyle/>
          <a:p>
            <a:r>
              <a:rPr lang="en-GB"/>
              <a:t>Slide </a:t>
            </a:r>
            <a:fld id="{440F5867-744E-4AA6-B0ED-4C44D2DFBB7B}" type="slidenum">
              <a:rPr lang="en-GB" smtClean="0"/>
              <a:pPr/>
              <a:t>93</a:t>
            </a:fld>
            <a:endParaRPr lang="en-GB" dirty="0"/>
          </a:p>
        </p:txBody>
      </p:sp>
      <p:sp>
        <p:nvSpPr>
          <p:cNvPr id="5" name="Footer Placeholder 4">
            <a:extLst>
              <a:ext uri="{FF2B5EF4-FFF2-40B4-BE49-F238E27FC236}">
                <a16:creationId xmlns:a16="http://schemas.microsoft.com/office/drawing/2014/main" id="{FE4276D6-32B4-B849-9032-D384FF6347C0}"/>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F07C0A06-CA18-F54A-B198-E963738DB04B}"/>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21381776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F065D-B25D-0C4D-91C1-6ADF0CEBB4DB}"/>
              </a:ext>
            </a:extLst>
          </p:cNvPr>
          <p:cNvSpPr>
            <a:spLocks noGrp="1"/>
          </p:cNvSpPr>
          <p:nvPr>
            <p:ph type="title"/>
          </p:nvPr>
        </p:nvSpPr>
        <p:spPr/>
        <p:txBody>
          <a:bodyPr/>
          <a:lstStyle/>
          <a:p>
            <a:r>
              <a:rPr lang="en-US" dirty="0"/>
              <a:t>CR Motion # 1045</a:t>
            </a:r>
          </a:p>
        </p:txBody>
      </p:sp>
      <p:sp>
        <p:nvSpPr>
          <p:cNvPr id="3" name="Content Placeholder 2">
            <a:extLst>
              <a:ext uri="{FF2B5EF4-FFF2-40B4-BE49-F238E27FC236}">
                <a16:creationId xmlns:a16="http://schemas.microsoft.com/office/drawing/2014/main" id="{F16126FD-FAF6-F44C-8E2E-F249687C8565}"/>
              </a:ext>
            </a:extLst>
          </p:cNvPr>
          <p:cNvSpPr>
            <a:spLocks noGrp="1"/>
          </p:cNvSpPr>
          <p:nvPr>
            <p:ph idx="1"/>
          </p:nvPr>
        </p:nvSpPr>
        <p:spPr/>
        <p:txBody>
          <a:bodyPr/>
          <a:lstStyle/>
          <a:p>
            <a:pPr>
              <a:buFont typeface="Arial" panose="020B0604020202020204" pitchFamily="34" charset="0"/>
              <a:buChar char="•"/>
            </a:pPr>
            <a:r>
              <a:rPr lang="en-US" dirty="0"/>
              <a:t>Move to accept resolutions to CIDs </a:t>
            </a:r>
            <a:r>
              <a:rPr lang="en-US" kern="1200" dirty="0">
                <a:solidFill>
                  <a:schemeClr val="dk1"/>
                </a:solidFill>
              </a:rPr>
              <a:t>24009, 24042, 24221, 24262, 24473, 24474, 24495, 24496, 24503, 24504</a:t>
            </a:r>
            <a:r>
              <a:rPr lang="en-CA" kern="1200" dirty="0">
                <a:solidFill>
                  <a:schemeClr val="dk1"/>
                </a:solidFill>
              </a:rPr>
              <a:t>, </a:t>
            </a:r>
            <a:r>
              <a:rPr lang="en-US" kern="1200" dirty="0">
                <a:solidFill>
                  <a:schemeClr val="dk1"/>
                </a:solidFill>
              </a:rPr>
              <a:t>24505 in doc 11-20/0716r2</a:t>
            </a:r>
          </a:p>
          <a:p>
            <a:pPr>
              <a:buFont typeface="Arial" panose="020B0604020202020204" pitchFamily="34" charset="0"/>
              <a:buChar char="•"/>
            </a:pPr>
            <a:endParaRPr lang="en-US" kern="1200" dirty="0">
              <a:solidFill>
                <a:schemeClr val="dk1"/>
              </a:solidFill>
            </a:endParaRPr>
          </a:p>
          <a:p>
            <a:r>
              <a:rPr lang="en-US" dirty="0"/>
              <a:t>Move:	</a:t>
            </a:r>
            <a:r>
              <a:rPr lang="en-US" dirty="0" err="1"/>
              <a:t>Menzo</a:t>
            </a:r>
            <a:r>
              <a:rPr lang="en-US" dirty="0"/>
              <a:t> </a:t>
            </a:r>
            <a:r>
              <a:rPr lang="en-US" dirty="0" err="1"/>
              <a:t>Wentink</a:t>
            </a:r>
            <a:r>
              <a:rPr lang="en-US" dirty="0"/>
              <a:t>		Second: Alfred </a:t>
            </a:r>
            <a:r>
              <a:rPr lang="en-US" dirty="0" err="1"/>
              <a:t>Asterjadhi</a:t>
            </a:r>
            <a:endParaRPr lang="en-US" dirty="0"/>
          </a:p>
          <a:p>
            <a:r>
              <a:rPr lang="en-US" dirty="0"/>
              <a:t>Accepted with unanimous consent.</a:t>
            </a:r>
          </a:p>
        </p:txBody>
      </p:sp>
      <p:sp>
        <p:nvSpPr>
          <p:cNvPr id="4" name="Slide Number Placeholder 3">
            <a:extLst>
              <a:ext uri="{FF2B5EF4-FFF2-40B4-BE49-F238E27FC236}">
                <a16:creationId xmlns:a16="http://schemas.microsoft.com/office/drawing/2014/main" id="{F934D3E9-AB53-AB4B-9A02-620771D70DBA}"/>
              </a:ext>
            </a:extLst>
          </p:cNvPr>
          <p:cNvSpPr>
            <a:spLocks noGrp="1"/>
          </p:cNvSpPr>
          <p:nvPr>
            <p:ph type="sldNum" idx="12"/>
          </p:nvPr>
        </p:nvSpPr>
        <p:spPr/>
        <p:txBody>
          <a:bodyPr/>
          <a:lstStyle/>
          <a:p>
            <a:r>
              <a:rPr lang="en-GB"/>
              <a:t>Slide </a:t>
            </a:r>
            <a:fld id="{440F5867-744E-4AA6-B0ED-4C44D2DFBB7B}" type="slidenum">
              <a:rPr lang="en-GB" smtClean="0"/>
              <a:pPr/>
              <a:t>94</a:t>
            </a:fld>
            <a:endParaRPr lang="en-GB" dirty="0"/>
          </a:p>
        </p:txBody>
      </p:sp>
      <p:sp>
        <p:nvSpPr>
          <p:cNvPr id="5" name="Footer Placeholder 4">
            <a:extLst>
              <a:ext uri="{FF2B5EF4-FFF2-40B4-BE49-F238E27FC236}">
                <a16:creationId xmlns:a16="http://schemas.microsoft.com/office/drawing/2014/main" id="{E4BD8E60-E38A-E747-821F-23C57D9A7EEA}"/>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4111E6C7-7DC7-7546-9E41-2373CECA22B0}"/>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86245492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EB262-7746-294F-8E36-EBE7C4E1041B}"/>
              </a:ext>
            </a:extLst>
          </p:cNvPr>
          <p:cNvSpPr>
            <a:spLocks noGrp="1"/>
          </p:cNvSpPr>
          <p:nvPr>
            <p:ph type="title"/>
          </p:nvPr>
        </p:nvSpPr>
        <p:spPr/>
        <p:txBody>
          <a:bodyPr/>
          <a:lstStyle/>
          <a:p>
            <a:r>
              <a:rPr lang="en-US" dirty="0"/>
              <a:t>CR Motion #1046</a:t>
            </a:r>
          </a:p>
        </p:txBody>
      </p:sp>
      <p:sp>
        <p:nvSpPr>
          <p:cNvPr id="3" name="Content Placeholder 2">
            <a:extLst>
              <a:ext uri="{FF2B5EF4-FFF2-40B4-BE49-F238E27FC236}">
                <a16:creationId xmlns:a16="http://schemas.microsoft.com/office/drawing/2014/main" id="{585451D7-BDBB-3741-BBA5-F3857100066C}"/>
              </a:ext>
            </a:extLst>
          </p:cNvPr>
          <p:cNvSpPr>
            <a:spLocks noGrp="1"/>
          </p:cNvSpPr>
          <p:nvPr>
            <p:ph idx="1"/>
          </p:nvPr>
        </p:nvSpPr>
        <p:spPr/>
        <p:txBody>
          <a:bodyPr/>
          <a:lstStyle/>
          <a:p>
            <a:pPr>
              <a:buFont typeface="Arial" panose="020B0604020202020204" pitchFamily="34" charset="0"/>
              <a:buChar char="•"/>
            </a:pPr>
            <a:r>
              <a:rPr lang="en-US" dirty="0"/>
              <a:t>Move to accept resolutions to CIDs </a:t>
            </a:r>
            <a:r>
              <a:rPr lang="en-GB" kern="1200" dirty="0">
                <a:solidFill>
                  <a:schemeClr val="dk1"/>
                </a:solidFill>
              </a:rPr>
              <a:t>24373, 24386, 24387, 24388, 24431, 24506, 24507 </a:t>
            </a:r>
            <a:r>
              <a:rPr lang="en-CA" kern="1200" dirty="0">
                <a:solidFill>
                  <a:schemeClr val="dk1"/>
                </a:solidFill>
              </a:rPr>
              <a:t> in doc 11-20/0769r4</a:t>
            </a:r>
          </a:p>
          <a:p>
            <a:endParaRPr lang="en-CA" kern="1200" dirty="0">
              <a:solidFill>
                <a:schemeClr val="dk1"/>
              </a:solidFill>
            </a:endParaRPr>
          </a:p>
          <a:p>
            <a:r>
              <a:rPr lang="en-CA" kern="1200" dirty="0">
                <a:solidFill>
                  <a:schemeClr val="dk1"/>
                </a:solidFill>
              </a:rPr>
              <a:t>Move</a:t>
            </a:r>
            <a:r>
              <a:rPr lang="en-US" kern="1200" dirty="0">
                <a:solidFill>
                  <a:schemeClr val="dk1"/>
                </a:solidFill>
              </a:rPr>
              <a:t>: </a:t>
            </a:r>
            <a:r>
              <a:rPr lang="en-US" kern="1200" dirty="0" err="1">
                <a:solidFill>
                  <a:schemeClr val="dk1"/>
                </a:solidFill>
              </a:rPr>
              <a:t>Youhan</a:t>
            </a:r>
            <a:r>
              <a:rPr lang="en-US" kern="1200" dirty="0">
                <a:solidFill>
                  <a:schemeClr val="dk1"/>
                </a:solidFill>
              </a:rPr>
              <a:t> Kim		Second: </a:t>
            </a:r>
            <a:r>
              <a:rPr lang="en-US" kern="1200" dirty="0" err="1">
                <a:solidFill>
                  <a:schemeClr val="dk1"/>
                </a:solidFill>
              </a:rPr>
              <a:t>Yasu</a:t>
            </a:r>
            <a:r>
              <a:rPr lang="en-US" kern="1200" dirty="0">
                <a:solidFill>
                  <a:schemeClr val="dk1"/>
                </a:solidFill>
              </a:rPr>
              <a:t> Inoue</a:t>
            </a:r>
          </a:p>
          <a:p>
            <a:r>
              <a:rPr lang="en-US" kern="1200" dirty="0">
                <a:solidFill>
                  <a:schemeClr val="dk1"/>
                </a:solidFill>
              </a:rPr>
              <a:t>Approved with unanimous consent.</a:t>
            </a:r>
          </a:p>
          <a:p>
            <a:endParaRPr lang="en-US" dirty="0"/>
          </a:p>
        </p:txBody>
      </p:sp>
      <p:sp>
        <p:nvSpPr>
          <p:cNvPr id="4" name="Slide Number Placeholder 3">
            <a:extLst>
              <a:ext uri="{FF2B5EF4-FFF2-40B4-BE49-F238E27FC236}">
                <a16:creationId xmlns:a16="http://schemas.microsoft.com/office/drawing/2014/main" id="{EE5BEEF6-3CFE-6E46-B9DD-EF3EEB6037DA}"/>
              </a:ext>
            </a:extLst>
          </p:cNvPr>
          <p:cNvSpPr>
            <a:spLocks noGrp="1"/>
          </p:cNvSpPr>
          <p:nvPr>
            <p:ph type="sldNum" idx="12"/>
          </p:nvPr>
        </p:nvSpPr>
        <p:spPr/>
        <p:txBody>
          <a:bodyPr/>
          <a:lstStyle/>
          <a:p>
            <a:r>
              <a:rPr lang="en-GB"/>
              <a:t>Slide </a:t>
            </a:r>
            <a:fld id="{440F5867-744E-4AA6-B0ED-4C44D2DFBB7B}" type="slidenum">
              <a:rPr lang="en-GB" smtClean="0"/>
              <a:pPr/>
              <a:t>95</a:t>
            </a:fld>
            <a:endParaRPr lang="en-GB" dirty="0"/>
          </a:p>
        </p:txBody>
      </p:sp>
      <p:sp>
        <p:nvSpPr>
          <p:cNvPr id="5" name="Footer Placeholder 4">
            <a:extLst>
              <a:ext uri="{FF2B5EF4-FFF2-40B4-BE49-F238E27FC236}">
                <a16:creationId xmlns:a16="http://schemas.microsoft.com/office/drawing/2014/main" id="{3692AE17-02A2-B545-AD4E-1E538A1B157D}"/>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1F1DA8AE-4B40-6647-BF6E-A3637037E4E1}"/>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04587834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May 28 Teleconference Agenda</a:t>
            </a:r>
          </a:p>
        </p:txBody>
      </p:sp>
      <p:sp>
        <p:nvSpPr>
          <p:cNvPr id="3" name="Content Placeholder 2"/>
          <p:cNvSpPr>
            <a:spLocks noGrp="1"/>
          </p:cNvSpPr>
          <p:nvPr>
            <p:ph idx="1"/>
          </p:nvPr>
        </p:nvSpPr>
        <p:spPr>
          <a:xfrm>
            <a:off x="902547" y="1623059"/>
            <a:ext cx="10677524" cy="4572000"/>
          </a:xfrm>
        </p:spPr>
        <p:txBody>
          <a:bodyPr/>
          <a:lstStyle/>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Call the meeting to order</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IEEE-SA IPR policy and procedure</a:t>
            </a: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0">
              <a:spcBef>
                <a:spcPts val="0"/>
              </a:spcBef>
              <a:spcAft>
                <a:spcPts val="0"/>
              </a:spcAft>
              <a:buFont typeface="Arial" panose="020B0604020202020204" pitchFamily="34" charset="0"/>
              <a:buChar char="•"/>
              <a:tabLst>
                <a:tab pos="457200" algn="l"/>
              </a:tabLst>
            </a:pP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Attendance. Please record your attendance on IMAT (</a:t>
            </a:r>
            <a:r>
              <a:rPr lang="en-US" sz="16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imat.ieee.org</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a:t>
            </a:r>
          </a:p>
          <a:p>
            <a:pPr lvl="1">
              <a:spcBef>
                <a:spcPts val="0"/>
              </a:spcBef>
              <a:spcAft>
                <a:spcPts val="0"/>
              </a:spcAft>
              <a:buFont typeface="Arial" panose="020B0604020202020204" pitchFamily="34" charset="0"/>
              <a:buChar char="•"/>
              <a:tabLst>
                <a:tab pos="457200" algn="l"/>
              </a:tabLst>
            </a:pPr>
            <a:r>
              <a:rPr lang="en-US" sz="1100" dirty="0">
                <a:solidFill>
                  <a:srgbClr val="1F497D"/>
                </a:solidFill>
                <a:latin typeface="Calibri" panose="020F0502020204030204" pitchFamily="34" charset="0"/>
                <a:ea typeface="宋体" panose="02010600030101010101" pitchFamily="2" charset="-122"/>
                <a:cs typeface="Times New Roman" panose="02020603050405020304" pitchFamily="18" charset="0"/>
              </a:rPr>
              <a:t>Please add [V} and [NV] beside your name on </a:t>
            </a:r>
            <a:r>
              <a:rPr lang="en-US" sz="1100" dirty="0" err="1">
                <a:solidFill>
                  <a:srgbClr val="1F497D"/>
                </a:solidFill>
                <a:latin typeface="Calibri" panose="020F0502020204030204" pitchFamily="34" charset="0"/>
                <a:ea typeface="宋体" panose="02010600030101010101" pitchFamily="2" charset="-122"/>
                <a:cs typeface="Times New Roman" panose="02020603050405020304" pitchFamily="18" charset="0"/>
              </a:rPr>
              <a:t>Webex</a:t>
            </a:r>
            <a:endParaRPr lang="en-US" sz="1400" dirty="0">
              <a:solidFill>
                <a:srgbClr val="1F497D"/>
              </a:solidFill>
              <a:latin typeface="Calibri" panose="020F0502020204030204" pitchFamily="34" charset="0"/>
              <a:ea typeface="宋体"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457200" algn="l"/>
              </a:tabLst>
            </a:pPr>
            <a:r>
              <a:rPr lang="en-US" sz="1800" dirty="0">
                <a:solidFill>
                  <a:srgbClr val="1F497D"/>
                </a:solidFill>
                <a:latin typeface="Calibri" panose="020F0502020204030204" pitchFamily="34" charset="0"/>
                <a:ea typeface="宋体" panose="02010600030101010101" pitchFamily="2" charset="-122"/>
                <a:cs typeface="Times New Roman" panose="02020603050405020304" pitchFamily="18" charset="0"/>
              </a:rPr>
              <a:t>Motions (Candidate CIDs are listed in the next slide)</a:t>
            </a:r>
            <a:r>
              <a:rPr lang="en-US" sz="1600" dirty="0">
                <a:solidFill>
                  <a:srgbClr val="1F497D"/>
                </a:solidFill>
                <a:latin typeface="Calibri" panose="020F0502020204030204" pitchFamily="34" charset="0"/>
                <a:ea typeface="宋体" panose="02010600030101010101" pitchFamily="2" charset="-122"/>
                <a:cs typeface="Times New Roman" panose="02020603050405020304" pitchFamily="18" charset="0"/>
              </a:rPr>
              <a:t> </a:t>
            </a:r>
            <a:endParaRPr lang="en-US" sz="1800" b="0" dirty="0">
              <a:latin typeface="Calibri" panose="020F0502020204030204" pitchFamily="34" charset="0"/>
              <a:cs typeface="Calibri" panose="020F0502020204030204" pitchFamily="34" charset="0"/>
              <a:hlinkClick r:id="rId3"/>
            </a:endParaRPr>
          </a:p>
          <a:p>
            <a:pPr lvl="1">
              <a:spcBef>
                <a:spcPts val="0"/>
              </a:spcBef>
              <a:spcAft>
                <a:spcPts val="0"/>
              </a:spcAft>
              <a:buFont typeface="Arial" panose="020B0604020202020204" pitchFamily="34" charset="0"/>
              <a:buChar char="•"/>
              <a:tabLst>
                <a:tab pos="457200" algn="l"/>
              </a:tabLst>
            </a:pPr>
            <a:r>
              <a:rPr lang="en-US" sz="1400" b="0" dirty="0">
                <a:latin typeface="Calibri" panose="020F0502020204030204" pitchFamily="34" charset="0"/>
                <a:cs typeface="Calibri" panose="020F0502020204030204" pitchFamily="34" charset="0"/>
                <a:hlinkClick r:id="rId3"/>
              </a:rPr>
              <a:t>https://mentor.ieee.org/802.11/dcn/20/11-20-0795-00-00ax-cr-for-cid-24270.docx</a:t>
            </a:r>
            <a:r>
              <a:rPr lang="en-US" sz="1400" b="0" dirty="0">
                <a:latin typeface="Calibri" panose="020F0502020204030204" pitchFamily="34" charset="0"/>
                <a:cs typeface="Calibri" panose="020F0502020204030204" pitchFamily="34" charset="0"/>
              </a:rPr>
              <a:t> - Po-Kai Huang</a:t>
            </a:r>
          </a:p>
          <a:p>
            <a:pPr lvl="1">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4"/>
              </a:rPr>
              <a:t>https://mentor.ieee.org/802.11/dcn/20/11-20-0597-01-00ax-cr-preamble-puncturing-mask.docx</a:t>
            </a:r>
            <a:r>
              <a:rPr lang="en-US" sz="1800" dirty="0">
                <a:latin typeface="Calibri" panose="020F0502020204030204" pitchFamily="34" charset="0"/>
                <a:cs typeface="Calibri" panose="020F0502020204030204" pitchFamily="34" charset="0"/>
              </a:rPr>
              <a:t> - </a:t>
            </a:r>
            <a:r>
              <a:rPr lang="en-US" sz="1400" dirty="0" err="1">
                <a:latin typeface="Calibri" panose="020F0502020204030204" pitchFamily="34" charset="0"/>
                <a:cs typeface="Calibri" panose="020F0502020204030204" pitchFamily="34" charset="0"/>
              </a:rPr>
              <a:t>Xiaogang</a:t>
            </a:r>
            <a:r>
              <a:rPr lang="en-US" sz="1400" dirty="0">
                <a:latin typeface="Calibri" panose="020F0502020204030204" pitchFamily="34" charset="0"/>
                <a:cs typeface="Calibri" panose="020F0502020204030204" pitchFamily="34" charset="0"/>
              </a:rPr>
              <a:t> Chen</a:t>
            </a:r>
            <a:endParaRPr lang="en-US" sz="1800" b="0" dirty="0">
              <a:latin typeface="Calibri" panose="020F0502020204030204" pitchFamily="34" charset="0"/>
              <a:cs typeface="Calibri" panose="020F0502020204030204" pitchFamily="34" charset="0"/>
            </a:endParaRPr>
          </a:p>
          <a:p>
            <a:pPr lvl="0">
              <a:spcBef>
                <a:spcPts val="0"/>
              </a:spcBef>
              <a:spcAft>
                <a:spcPts val="0"/>
              </a:spcAft>
              <a:buFont typeface="Arial" panose="020B0604020202020204" pitchFamily="34" charset="0"/>
              <a:buChar char="•"/>
              <a:tabLst>
                <a:tab pos="457200" algn="l"/>
              </a:tabLst>
            </a:pPr>
            <a:r>
              <a:rPr lang="en-US" sz="1800" dirty="0">
                <a:latin typeface="Calibri" panose="020F0502020204030204" pitchFamily="34" charset="0"/>
                <a:cs typeface="Calibri" panose="020F0502020204030204" pitchFamily="34" charset="0"/>
              </a:rPr>
              <a:t>Puncturing Discussion</a:t>
            </a:r>
          </a:p>
          <a:p>
            <a:pPr lvl="1">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5"/>
              </a:rPr>
              <a:t>https://mentor.ieee.org/802.11/dcn/20/11-20-0497-06-00ax-misc-cr-on-d6-0.doc</a:t>
            </a:r>
            <a:r>
              <a:rPr lang="en-US" sz="1400" dirty="0">
                <a:latin typeface="Calibri" panose="020F0502020204030204" pitchFamily="34" charset="0"/>
                <a:cs typeface="Calibri" panose="020F0502020204030204" pitchFamily="34" charset="0"/>
              </a:rPr>
              <a:t> - Ross Jian Yu</a:t>
            </a:r>
          </a:p>
          <a:p>
            <a:pPr lvl="1">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6"/>
              </a:rPr>
              <a:t>https://mentor.ieee.org/802.11/dcn/20/11-20-0618-00-00ax-cr-for-cid-24101-preamble-puncture.docx</a:t>
            </a:r>
            <a:r>
              <a:rPr lang="en-US" sz="1400" dirty="0">
                <a:latin typeface="Calibri" panose="020F0502020204030204" pitchFamily="34" charset="0"/>
                <a:cs typeface="Calibri" panose="020F0502020204030204" pitchFamily="34" charset="0"/>
              </a:rPr>
              <a:t> - </a:t>
            </a:r>
            <a:r>
              <a:rPr lang="en-CA" sz="1400" dirty="0">
                <a:latin typeface="Calibri" panose="020F0502020204030204" pitchFamily="34" charset="0"/>
                <a:cs typeface="Calibri" panose="020F0502020204030204" pitchFamily="34" charset="0"/>
              </a:rPr>
              <a:t>Lili </a:t>
            </a:r>
            <a:r>
              <a:rPr lang="en-CA" sz="1400" dirty="0" err="1">
                <a:latin typeface="Calibri" panose="020F0502020204030204" pitchFamily="34" charset="0"/>
                <a:cs typeface="Calibri" panose="020F0502020204030204" pitchFamily="34" charset="0"/>
              </a:rPr>
              <a:t>Hervieu</a:t>
            </a:r>
            <a:endParaRPr lang="en-CA" sz="14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CA" sz="1400" dirty="0">
                <a:latin typeface="Calibri" panose="020F0502020204030204" pitchFamily="34" charset="0"/>
                <a:cs typeface="Calibri" panose="020F0502020204030204" pitchFamily="34" charset="0"/>
                <a:hlinkClick r:id="rId7"/>
              </a:rPr>
              <a:t>https://mentor.ieee.org/802.11/dcn/20/11-20-0717-06-00ax-cr-misc-phy.docx</a:t>
            </a:r>
            <a:r>
              <a:rPr lang="en-CA" sz="1400" dirty="0">
                <a:latin typeface="Calibri" panose="020F0502020204030204" pitchFamily="34" charset="0"/>
                <a:cs typeface="Calibri" panose="020F0502020204030204" pitchFamily="34" charset="0"/>
              </a:rPr>
              <a:t> - </a:t>
            </a:r>
            <a:r>
              <a:rPr lang="en-CA" sz="1400" dirty="0" err="1">
                <a:latin typeface="Calibri" panose="020F0502020204030204" pitchFamily="34" charset="0"/>
                <a:cs typeface="Calibri" panose="020F0502020204030204" pitchFamily="34" charset="0"/>
              </a:rPr>
              <a:t>Xiaogang</a:t>
            </a:r>
            <a:r>
              <a:rPr lang="en-CA" sz="1400" dirty="0">
                <a:latin typeface="Calibri" panose="020F0502020204030204" pitchFamily="34" charset="0"/>
                <a:cs typeface="Calibri" panose="020F0502020204030204" pitchFamily="34" charset="0"/>
              </a:rPr>
              <a:t> Chen</a:t>
            </a:r>
            <a:endParaRPr lang="en-CA" sz="18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CA" sz="1400" dirty="0">
                <a:latin typeface="Calibri" panose="020F0502020204030204" pitchFamily="34" charset="0"/>
                <a:cs typeface="Calibri" panose="020F0502020204030204" pitchFamily="34" charset="0"/>
                <a:hlinkClick r:id="rId8"/>
              </a:rPr>
              <a:t>https://mentor.ieee.org/802.11/dcn/20/11-20-0792-00-00ax-crs-on-miscellaneous-phy-cids.docx</a:t>
            </a:r>
            <a:r>
              <a:rPr lang="en-CA" sz="1400" dirty="0">
                <a:latin typeface="Calibri" panose="020F0502020204030204" pitchFamily="34" charset="0"/>
                <a:cs typeface="Calibri" panose="020F0502020204030204" pitchFamily="34" charset="0"/>
              </a:rPr>
              <a:t> - Bin Tian </a:t>
            </a:r>
          </a:p>
          <a:p>
            <a:pPr>
              <a:spcBef>
                <a:spcPts val="0"/>
              </a:spcBef>
              <a:spcAft>
                <a:spcPts val="0"/>
              </a:spcAft>
              <a:buFont typeface="Arial" panose="020B0604020202020204" pitchFamily="34" charset="0"/>
              <a:buChar char="•"/>
              <a:tabLst>
                <a:tab pos="457200" algn="l"/>
              </a:tabLst>
            </a:pPr>
            <a:r>
              <a:rPr lang="en-CA" sz="1400" dirty="0">
                <a:latin typeface="Calibri" panose="020F0502020204030204" pitchFamily="34" charset="0"/>
                <a:cs typeface="Calibri" panose="020F0502020204030204" pitchFamily="34" charset="0"/>
                <a:hlinkClick r:id="rId9"/>
              </a:rPr>
              <a:t>https://mentor.ieee.org/802.11/dcn/20/11-20-0822-00-00ax-miscellaneous-6ghz-channelization-cids.docx</a:t>
            </a:r>
            <a:r>
              <a:rPr lang="en-CA" sz="1400" dirty="0">
                <a:latin typeface="Calibri" panose="020F0502020204030204" pitchFamily="34" charset="0"/>
                <a:cs typeface="Calibri" panose="020F0502020204030204" pitchFamily="34" charset="0"/>
              </a:rPr>
              <a:t> - Thomas </a:t>
            </a:r>
            <a:r>
              <a:rPr lang="en-CA" sz="1400" dirty="0" err="1">
                <a:latin typeface="Calibri" panose="020F0502020204030204" pitchFamily="34" charset="0"/>
                <a:cs typeface="Calibri" panose="020F0502020204030204" pitchFamily="34" charset="0"/>
              </a:rPr>
              <a:t>Derham</a:t>
            </a:r>
            <a:endParaRPr lang="en-CA" sz="1400" dirty="0">
              <a:latin typeface="Calibri" panose="020F0502020204030204" pitchFamily="34" charset="0"/>
              <a:cs typeface="Calibri" panose="020F0502020204030204" pitchFamily="34" charset="0"/>
            </a:endParaRPr>
          </a:p>
          <a:p>
            <a:pPr>
              <a:spcBef>
                <a:spcPts val="0"/>
              </a:spcBef>
              <a:spcAft>
                <a:spcPts val="0"/>
              </a:spcAft>
              <a:buFont typeface="Arial" panose="020B0604020202020204" pitchFamily="34" charset="0"/>
              <a:buChar char="•"/>
              <a:tabLst>
                <a:tab pos="457200" algn="l"/>
              </a:tabLst>
            </a:pPr>
            <a:r>
              <a:rPr lang="en-US" sz="1400" dirty="0">
                <a:latin typeface="Calibri" panose="020F0502020204030204" pitchFamily="34" charset="0"/>
                <a:cs typeface="Calibri" panose="020F0502020204030204" pitchFamily="34" charset="0"/>
                <a:hlinkClick r:id="rId10"/>
              </a:rPr>
              <a:t>https://mentor.ieee.org/802.11/dcn/20/11-20-0833-00-00ax-cr-smoothing.docx</a:t>
            </a:r>
            <a:r>
              <a:rPr lang="en-US" sz="1400" dirty="0">
                <a:latin typeface="Calibri" panose="020F0502020204030204" pitchFamily="34" charset="0"/>
                <a:cs typeface="Calibri" panose="020F0502020204030204" pitchFamily="34" charset="0"/>
              </a:rPr>
              <a:t> - Ron </a:t>
            </a:r>
            <a:r>
              <a:rPr lang="en-US" sz="1400" dirty="0" err="1">
                <a:latin typeface="Calibri" panose="020F0502020204030204" pitchFamily="34" charset="0"/>
                <a:cs typeface="Calibri" panose="020F0502020204030204" pitchFamily="34" charset="0"/>
              </a:rPr>
              <a:t>Porat</a:t>
            </a:r>
            <a:endParaRPr lang="en-US" sz="1400" dirty="0">
              <a:latin typeface="Calibri" panose="020F0502020204030204" pitchFamily="34" charset="0"/>
              <a:cs typeface="Calibri" panose="020F0502020204030204" pitchFamily="34" charset="0"/>
            </a:endParaRPr>
          </a:p>
          <a:p>
            <a:pPr lvl="0">
              <a:spcBef>
                <a:spcPts val="0"/>
              </a:spcBef>
              <a:spcAft>
                <a:spcPts val="0"/>
              </a:spcAft>
              <a:buFont typeface="Arial" panose="020B0604020202020204" pitchFamily="34" charset="0"/>
              <a:buChar char="•"/>
              <a:tabLst>
                <a:tab pos="457200" algn="l"/>
              </a:tabLst>
            </a:pPr>
            <a:r>
              <a:rPr lang="en-US" sz="1800" dirty="0" err="1">
                <a:latin typeface="Calibri" panose="020F0502020204030204" pitchFamily="34" charset="0"/>
                <a:cs typeface="Calibri" panose="020F0502020204030204" pitchFamily="34" charset="0"/>
              </a:rPr>
              <a:t>AoB</a:t>
            </a:r>
            <a:endParaRPr lang="en-US" sz="1800" dirty="0">
              <a:latin typeface="Calibri" panose="020F0502020204030204" pitchFamily="34" charset="0"/>
              <a:cs typeface="Calibri" panose="020F0502020204030204" pitchFamily="34" charset="0"/>
            </a:endParaRPr>
          </a:p>
          <a:p>
            <a:pPr lvl="0">
              <a:buFont typeface="Arial" panose="020B0604020202020204" pitchFamily="34" charset="0"/>
              <a:buChar char="•"/>
            </a:pPr>
            <a:r>
              <a:rPr lang="en-US" sz="1800" dirty="0"/>
              <a:t>Adjourn</a:t>
            </a:r>
          </a:p>
          <a:p>
            <a:pPr marL="0" lvl="0" indent="0">
              <a:spcBef>
                <a:spcPts val="0"/>
              </a:spcBef>
              <a:spcAft>
                <a:spcPts val="0"/>
              </a:spcAft>
              <a:tabLst>
                <a:tab pos="457200" algn="l"/>
              </a:tabLst>
            </a:pPr>
            <a:endParaRPr lang="en-US" sz="1600" dirty="0">
              <a:latin typeface="Calibri" panose="020F0502020204030204" pitchFamily="34" charset="0"/>
              <a:ea typeface="宋体"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endParaRPr lang="en-US" sz="1600" dirty="0"/>
          </a:p>
          <a:p>
            <a:pPr>
              <a:buFont typeface="Arial" panose="020B0604020202020204" pitchFamily="34" charset="0"/>
              <a:buChar char="•"/>
            </a:pPr>
            <a:endParaRPr lang="en-US" sz="16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96</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405070455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2EDA9-787B-5E48-9FBF-FCCDB69BF02D}"/>
              </a:ext>
            </a:extLst>
          </p:cNvPr>
          <p:cNvSpPr>
            <a:spLocks noGrp="1"/>
          </p:cNvSpPr>
          <p:nvPr>
            <p:ph type="title"/>
          </p:nvPr>
        </p:nvSpPr>
        <p:spPr/>
        <p:txBody>
          <a:bodyPr/>
          <a:lstStyle/>
          <a:p>
            <a:r>
              <a:rPr lang="en-US" dirty="0"/>
              <a:t>Candidate CIDs</a:t>
            </a:r>
          </a:p>
        </p:txBody>
      </p:sp>
      <p:sp>
        <p:nvSpPr>
          <p:cNvPr id="6" name="Date Placeholder 5">
            <a:extLst>
              <a:ext uri="{FF2B5EF4-FFF2-40B4-BE49-F238E27FC236}">
                <a16:creationId xmlns:a16="http://schemas.microsoft.com/office/drawing/2014/main" id="{2D89BC91-6BE6-394C-B935-52D3D910F9F3}"/>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FC7A09B0-9A74-4A43-8B7F-39A2BE12724D}"/>
              </a:ext>
            </a:extLst>
          </p:cNvPr>
          <p:cNvSpPr>
            <a:spLocks noGrp="1"/>
          </p:cNvSpPr>
          <p:nvPr>
            <p:ph type="ftr" idx="11"/>
          </p:nvPr>
        </p:nvSpPr>
        <p:spPr/>
        <p:txBody>
          <a:bodyPr/>
          <a:lstStyle/>
          <a:p>
            <a:r>
              <a:rPr lang="en-GB"/>
              <a:t>Osama Aboul-Magd, Huawei Technologies</a:t>
            </a:r>
            <a:endParaRPr lang="en-GB" dirty="0"/>
          </a:p>
        </p:txBody>
      </p:sp>
      <p:sp>
        <p:nvSpPr>
          <p:cNvPr id="4" name="Slide Number Placeholder 3">
            <a:extLst>
              <a:ext uri="{FF2B5EF4-FFF2-40B4-BE49-F238E27FC236}">
                <a16:creationId xmlns:a16="http://schemas.microsoft.com/office/drawing/2014/main" id="{DAC0C518-52FF-2B45-921E-5367F80B71DA}"/>
              </a:ext>
            </a:extLst>
          </p:cNvPr>
          <p:cNvSpPr>
            <a:spLocks noGrp="1"/>
          </p:cNvSpPr>
          <p:nvPr>
            <p:ph type="sldNum" idx="12"/>
          </p:nvPr>
        </p:nvSpPr>
        <p:spPr/>
        <p:txBody>
          <a:bodyPr/>
          <a:lstStyle/>
          <a:p>
            <a:r>
              <a:rPr lang="en-GB"/>
              <a:t>Slide </a:t>
            </a:r>
            <a:fld id="{440F5867-744E-4AA6-B0ED-4C44D2DFBB7B}" type="slidenum">
              <a:rPr lang="en-GB" smtClean="0"/>
              <a:pPr/>
              <a:t>97</a:t>
            </a:fld>
            <a:endParaRPr lang="en-GB" dirty="0"/>
          </a:p>
        </p:txBody>
      </p:sp>
      <p:graphicFrame>
        <p:nvGraphicFramePr>
          <p:cNvPr id="7" name="Table 6">
            <a:extLst>
              <a:ext uri="{FF2B5EF4-FFF2-40B4-BE49-F238E27FC236}">
                <a16:creationId xmlns:a16="http://schemas.microsoft.com/office/drawing/2014/main" id="{6898A291-CBD7-6747-8A9B-44FC16EF1815}"/>
              </a:ext>
            </a:extLst>
          </p:cNvPr>
          <p:cNvGraphicFramePr>
            <a:graphicFrameLocks noGrp="1"/>
          </p:cNvGraphicFramePr>
          <p:nvPr>
            <p:extLst>
              <p:ext uri="{D42A27DB-BD31-4B8C-83A1-F6EECF244321}">
                <p14:modId xmlns:p14="http://schemas.microsoft.com/office/powerpoint/2010/main" val="2444084657"/>
              </p:ext>
            </p:extLst>
          </p:nvPr>
        </p:nvGraphicFramePr>
        <p:xfrm>
          <a:off x="1246718" y="1830390"/>
          <a:ext cx="9093202" cy="1112520"/>
        </p:xfrm>
        <a:graphic>
          <a:graphicData uri="http://schemas.openxmlformats.org/drawingml/2006/table">
            <a:tbl>
              <a:tblPr firstRow="1" bandRow="1">
                <a:tableStyleId>{5C22544A-7EE6-4342-B048-85BDC9FD1C3A}</a:tableStyleId>
              </a:tblPr>
              <a:tblGrid>
                <a:gridCol w="1818641">
                  <a:extLst>
                    <a:ext uri="{9D8B030D-6E8A-4147-A177-3AD203B41FA5}">
                      <a16:colId xmlns:a16="http://schemas.microsoft.com/office/drawing/2014/main" val="438070484"/>
                    </a:ext>
                  </a:extLst>
                </a:gridCol>
                <a:gridCol w="7274561">
                  <a:extLst>
                    <a:ext uri="{9D8B030D-6E8A-4147-A177-3AD203B41FA5}">
                      <a16:colId xmlns:a16="http://schemas.microsoft.com/office/drawing/2014/main" val="4072741462"/>
                    </a:ext>
                  </a:extLst>
                </a:gridCol>
              </a:tblGrid>
              <a:tr h="370840">
                <a:tc>
                  <a:txBody>
                    <a:bodyPr/>
                    <a:lstStyle/>
                    <a:p>
                      <a:pPr algn="ctr"/>
                      <a:r>
                        <a:rPr lang="en-US" dirty="0"/>
                        <a:t>DCN</a:t>
                      </a:r>
                    </a:p>
                  </a:txBody>
                  <a:tcPr/>
                </a:tc>
                <a:tc>
                  <a:txBody>
                    <a:bodyPr/>
                    <a:lstStyle/>
                    <a:p>
                      <a:pPr algn="ctr"/>
                      <a:r>
                        <a:rPr lang="en-US" dirty="0"/>
                        <a:t>CID</a:t>
                      </a:r>
                    </a:p>
                  </a:txBody>
                  <a:tcPr/>
                </a:tc>
                <a:extLst>
                  <a:ext uri="{0D108BD9-81ED-4DB2-BD59-A6C34878D82A}">
                    <a16:rowId xmlns:a16="http://schemas.microsoft.com/office/drawing/2014/main" val="1612619808"/>
                  </a:ext>
                </a:extLst>
              </a:tr>
              <a:tr h="370840">
                <a:tc>
                  <a:txBody>
                    <a:bodyPr/>
                    <a:lstStyle/>
                    <a:p>
                      <a:r>
                        <a:rPr lang="en-US" dirty="0"/>
                        <a:t>11-20/0795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kern="1200" dirty="0">
                          <a:solidFill>
                            <a:schemeClr val="dk1"/>
                          </a:solidFill>
                          <a:effectLst/>
                          <a:latin typeface="+mn-lt"/>
                          <a:ea typeface="+mn-ea"/>
                          <a:cs typeface="+mn-cs"/>
                        </a:rPr>
                        <a:t>24270</a:t>
                      </a:r>
                    </a:p>
                  </a:txBody>
                  <a:tcPr/>
                </a:tc>
                <a:extLst>
                  <a:ext uri="{0D108BD9-81ED-4DB2-BD59-A6C34878D82A}">
                    <a16:rowId xmlns:a16="http://schemas.microsoft.com/office/drawing/2014/main" val="3721419176"/>
                  </a:ext>
                </a:extLst>
              </a:tr>
              <a:tr h="370840">
                <a:tc>
                  <a:txBody>
                    <a:bodyPr/>
                    <a:lstStyle/>
                    <a:p>
                      <a:r>
                        <a:rPr lang="en-US" dirty="0"/>
                        <a:t>11-20/0597</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24032, 24103, 24148, 24265</a:t>
                      </a:r>
                      <a:r>
                        <a:rPr lang="en-CA" dirty="0">
                          <a:effectLst/>
                        </a:rPr>
                        <a:t> </a:t>
                      </a:r>
                      <a:endParaRPr lang="en-CA" sz="1800" kern="1200" dirty="0">
                        <a:solidFill>
                          <a:schemeClr val="dk1"/>
                        </a:solidFill>
                        <a:effectLst/>
                        <a:latin typeface="+mn-lt"/>
                        <a:ea typeface="+mn-ea"/>
                        <a:cs typeface="+mn-cs"/>
                      </a:endParaRPr>
                    </a:p>
                  </a:txBody>
                  <a:tcPr/>
                </a:tc>
                <a:extLst>
                  <a:ext uri="{0D108BD9-81ED-4DB2-BD59-A6C34878D82A}">
                    <a16:rowId xmlns:a16="http://schemas.microsoft.com/office/drawing/2014/main" val="4162800923"/>
                  </a:ext>
                </a:extLst>
              </a:tr>
            </a:tbl>
          </a:graphicData>
        </a:graphic>
      </p:graphicFrame>
    </p:spTree>
    <p:extLst>
      <p:ext uri="{BB962C8B-B14F-4D97-AF65-F5344CB8AC3E}">
        <p14:creationId xmlns:p14="http://schemas.microsoft.com/office/powerpoint/2010/main" val="13557616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118DC-0A4B-9F4F-B33E-E479E6320423}"/>
              </a:ext>
            </a:extLst>
          </p:cNvPr>
          <p:cNvSpPr>
            <a:spLocks noGrp="1"/>
          </p:cNvSpPr>
          <p:nvPr>
            <p:ph type="title"/>
          </p:nvPr>
        </p:nvSpPr>
        <p:spPr/>
        <p:txBody>
          <a:bodyPr/>
          <a:lstStyle/>
          <a:p>
            <a:r>
              <a:rPr lang="en-US" dirty="0"/>
              <a:t>CR Motion #1047</a:t>
            </a:r>
          </a:p>
        </p:txBody>
      </p:sp>
      <p:sp>
        <p:nvSpPr>
          <p:cNvPr id="6" name="Content Placeholder 5">
            <a:extLst>
              <a:ext uri="{FF2B5EF4-FFF2-40B4-BE49-F238E27FC236}">
                <a16:creationId xmlns:a16="http://schemas.microsoft.com/office/drawing/2014/main" id="{B3A85155-8022-1547-B554-3FF059CBFC45}"/>
              </a:ext>
            </a:extLst>
          </p:cNvPr>
          <p:cNvSpPr>
            <a:spLocks noGrp="1"/>
          </p:cNvSpPr>
          <p:nvPr>
            <p:ph idx="1"/>
          </p:nvPr>
        </p:nvSpPr>
        <p:spPr/>
        <p:txBody>
          <a:bodyPr/>
          <a:lstStyle/>
          <a:p>
            <a:r>
              <a:rPr lang="en-US" dirty="0"/>
              <a:t>Move to accept resolution to CID 24270 in doc 11-20/0795r1</a:t>
            </a:r>
          </a:p>
          <a:p>
            <a:endParaRPr lang="en-US" dirty="0"/>
          </a:p>
          <a:p>
            <a:r>
              <a:rPr lang="en-US" dirty="0"/>
              <a:t>Move: Po-Kai Huang		Second: </a:t>
            </a:r>
            <a:r>
              <a:rPr lang="en-US" dirty="0" err="1"/>
              <a:t>Xiaogang</a:t>
            </a:r>
            <a:r>
              <a:rPr lang="en-US" dirty="0"/>
              <a:t> Chen</a:t>
            </a:r>
          </a:p>
          <a:p>
            <a:r>
              <a:rPr lang="en-US" dirty="0"/>
              <a:t>Approved with unanimous consent</a:t>
            </a:r>
          </a:p>
        </p:txBody>
      </p:sp>
      <p:sp>
        <p:nvSpPr>
          <p:cNvPr id="5" name="Slide Number Placeholder 4">
            <a:extLst>
              <a:ext uri="{FF2B5EF4-FFF2-40B4-BE49-F238E27FC236}">
                <a16:creationId xmlns:a16="http://schemas.microsoft.com/office/drawing/2014/main" id="{4DEF5C46-B58D-634B-ABFC-CDDFEA6602E7}"/>
              </a:ext>
            </a:extLst>
          </p:cNvPr>
          <p:cNvSpPr>
            <a:spLocks noGrp="1"/>
          </p:cNvSpPr>
          <p:nvPr>
            <p:ph type="sldNum" idx="12"/>
          </p:nvPr>
        </p:nvSpPr>
        <p:spPr/>
        <p:txBody>
          <a:bodyPr/>
          <a:lstStyle/>
          <a:p>
            <a:r>
              <a:rPr lang="en-GB"/>
              <a:t>Slide </a:t>
            </a:r>
            <a:fld id="{06B781AF-4CCF-49B0-A572-DE54FBE5D942}" type="slidenum">
              <a:rPr lang="en-GB" smtClean="0"/>
              <a:pPr/>
              <a:t>98</a:t>
            </a:fld>
            <a:endParaRPr lang="en-GB"/>
          </a:p>
        </p:txBody>
      </p:sp>
      <p:sp>
        <p:nvSpPr>
          <p:cNvPr id="4" name="Footer Placeholder 3">
            <a:extLst>
              <a:ext uri="{FF2B5EF4-FFF2-40B4-BE49-F238E27FC236}">
                <a16:creationId xmlns:a16="http://schemas.microsoft.com/office/drawing/2014/main" id="{2AD935AD-B141-4F49-B404-8757362F724C}"/>
              </a:ext>
            </a:extLst>
          </p:cNvPr>
          <p:cNvSpPr>
            <a:spLocks noGrp="1"/>
          </p:cNvSpPr>
          <p:nvPr>
            <p:ph type="ftr" idx="14"/>
          </p:nvPr>
        </p:nvSpPr>
        <p:spPr/>
        <p:txBody>
          <a:bodyPr/>
          <a:lstStyle/>
          <a:p>
            <a:r>
              <a:rPr lang="en-GB"/>
              <a:t>Osama Aboul-Magd, Huawei Technologies</a:t>
            </a:r>
          </a:p>
        </p:txBody>
      </p:sp>
      <p:sp>
        <p:nvSpPr>
          <p:cNvPr id="3" name="Date Placeholder 2">
            <a:extLst>
              <a:ext uri="{FF2B5EF4-FFF2-40B4-BE49-F238E27FC236}">
                <a16:creationId xmlns:a16="http://schemas.microsoft.com/office/drawing/2014/main" id="{CA2C8750-2B44-9B4D-AEB2-CAB114B59CC9}"/>
              </a:ext>
            </a:extLst>
          </p:cNvPr>
          <p:cNvSpPr>
            <a:spLocks noGrp="1"/>
          </p:cNvSpPr>
          <p:nvPr>
            <p:ph type="dt" idx="15"/>
          </p:nvPr>
        </p:nvSpPr>
        <p:spPr/>
        <p:txBody>
          <a:bodyPr/>
          <a:lstStyle/>
          <a:p>
            <a:r>
              <a:rPr lang="en-US"/>
              <a:t>March 2020</a:t>
            </a:r>
            <a:endParaRPr lang="en-GB"/>
          </a:p>
        </p:txBody>
      </p:sp>
    </p:spTree>
    <p:extLst>
      <p:ext uri="{BB962C8B-B14F-4D97-AF65-F5344CB8AC3E}">
        <p14:creationId xmlns:p14="http://schemas.microsoft.com/office/powerpoint/2010/main" val="208526630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AF61D-9F9B-924F-B0FD-6A28F2C2D224}"/>
              </a:ext>
            </a:extLst>
          </p:cNvPr>
          <p:cNvSpPr>
            <a:spLocks noGrp="1"/>
          </p:cNvSpPr>
          <p:nvPr>
            <p:ph type="title"/>
          </p:nvPr>
        </p:nvSpPr>
        <p:spPr/>
        <p:txBody>
          <a:bodyPr/>
          <a:lstStyle/>
          <a:p>
            <a:r>
              <a:rPr lang="en-US" dirty="0"/>
              <a:t>CR Motion # 1048</a:t>
            </a:r>
          </a:p>
        </p:txBody>
      </p:sp>
      <p:sp>
        <p:nvSpPr>
          <p:cNvPr id="3" name="Content Placeholder 2">
            <a:extLst>
              <a:ext uri="{FF2B5EF4-FFF2-40B4-BE49-F238E27FC236}">
                <a16:creationId xmlns:a16="http://schemas.microsoft.com/office/drawing/2014/main" id="{DFAAEFD1-0A7C-D74E-AD7A-FB088F003DCE}"/>
              </a:ext>
            </a:extLst>
          </p:cNvPr>
          <p:cNvSpPr>
            <a:spLocks noGrp="1"/>
          </p:cNvSpPr>
          <p:nvPr>
            <p:ph idx="1"/>
          </p:nvPr>
        </p:nvSpPr>
        <p:spPr/>
        <p:txBody>
          <a:bodyPr/>
          <a:lstStyle/>
          <a:p>
            <a:r>
              <a:rPr lang="en-US" dirty="0"/>
              <a:t>Move to accept resolutions to CIDs </a:t>
            </a:r>
            <a:r>
              <a:rPr lang="en-GB" kern="1200" dirty="0">
                <a:solidFill>
                  <a:schemeClr val="dk1"/>
                </a:solidFill>
              </a:rPr>
              <a:t>24032, 24103, 24148, 24265</a:t>
            </a:r>
            <a:r>
              <a:rPr lang="en-CA" dirty="0"/>
              <a:t> </a:t>
            </a:r>
            <a:r>
              <a:rPr lang="en-CA" kern="1200" dirty="0">
                <a:solidFill>
                  <a:schemeClr val="dk1"/>
                </a:solidFill>
              </a:rPr>
              <a:t> in doc 11-20/0597r1</a:t>
            </a:r>
          </a:p>
          <a:p>
            <a:endParaRPr lang="en-CA" kern="1200" dirty="0">
              <a:solidFill>
                <a:schemeClr val="dk1"/>
              </a:solidFill>
            </a:endParaRPr>
          </a:p>
          <a:p>
            <a:r>
              <a:rPr lang="en-CA" kern="1200" dirty="0">
                <a:solidFill>
                  <a:schemeClr val="dk1"/>
                </a:solidFill>
              </a:rPr>
              <a:t>Move: </a:t>
            </a:r>
            <a:r>
              <a:rPr lang="en-CA" kern="1200" dirty="0" err="1">
                <a:solidFill>
                  <a:schemeClr val="dk1"/>
                </a:solidFill>
              </a:rPr>
              <a:t>Xiaogang</a:t>
            </a:r>
            <a:r>
              <a:rPr lang="en-CA" kern="1200" dirty="0">
                <a:solidFill>
                  <a:schemeClr val="dk1"/>
                </a:solidFill>
              </a:rPr>
              <a:t> Chen		Second:</a:t>
            </a:r>
            <a:r>
              <a:rPr lang="en-US" dirty="0"/>
              <a:t> Po-Kai Huang</a:t>
            </a:r>
          </a:p>
          <a:p>
            <a:r>
              <a:rPr lang="en-US" dirty="0"/>
              <a:t>Approved with unanimous consent</a:t>
            </a:r>
          </a:p>
        </p:txBody>
      </p:sp>
      <p:sp>
        <p:nvSpPr>
          <p:cNvPr id="4" name="Slide Number Placeholder 3">
            <a:extLst>
              <a:ext uri="{FF2B5EF4-FFF2-40B4-BE49-F238E27FC236}">
                <a16:creationId xmlns:a16="http://schemas.microsoft.com/office/drawing/2014/main" id="{AE1EC46A-C657-AB4E-8068-82C2A8E960F5}"/>
              </a:ext>
            </a:extLst>
          </p:cNvPr>
          <p:cNvSpPr>
            <a:spLocks noGrp="1"/>
          </p:cNvSpPr>
          <p:nvPr>
            <p:ph type="sldNum" idx="12"/>
          </p:nvPr>
        </p:nvSpPr>
        <p:spPr/>
        <p:txBody>
          <a:bodyPr/>
          <a:lstStyle/>
          <a:p>
            <a:r>
              <a:rPr lang="en-GB"/>
              <a:t>Slide </a:t>
            </a:r>
            <a:fld id="{440F5867-744E-4AA6-B0ED-4C44D2DFBB7B}" type="slidenum">
              <a:rPr lang="en-GB" smtClean="0"/>
              <a:pPr/>
              <a:t>99</a:t>
            </a:fld>
            <a:endParaRPr lang="en-GB" dirty="0"/>
          </a:p>
        </p:txBody>
      </p:sp>
      <p:sp>
        <p:nvSpPr>
          <p:cNvPr id="5" name="Footer Placeholder 4">
            <a:extLst>
              <a:ext uri="{FF2B5EF4-FFF2-40B4-BE49-F238E27FC236}">
                <a16:creationId xmlns:a16="http://schemas.microsoft.com/office/drawing/2014/main" id="{2D3B20E4-800F-F340-B7DF-D1874DEF55AB}"/>
              </a:ext>
            </a:extLst>
          </p:cNvPr>
          <p:cNvSpPr>
            <a:spLocks noGrp="1"/>
          </p:cNvSpPr>
          <p:nvPr>
            <p:ph type="ftr" idx="14"/>
          </p:nvPr>
        </p:nvSpPr>
        <p:spPr/>
        <p:txBody>
          <a:bodyPr/>
          <a:lstStyle/>
          <a:p>
            <a:r>
              <a:rPr lang="en-GB"/>
              <a:t>Osama Aboul-Magd, Huawei Technologies</a:t>
            </a:r>
            <a:endParaRPr lang="en-GB" dirty="0"/>
          </a:p>
        </p:txBody>
      </p:sp>
      <p:sp>
        <p:nvSpPr>
          <p:cNvPr id="6" name="Date Placeholder 5">
            <a:extLst>
              <a:ext uri="{FF2B5EF4-FFF2-40B4-BE49-F238E27FC236}">
                <a16:creationId xmlns:a16="http://schemas.microsoft.com/office/drawing/2014/main" id="{96FCE0FF-2806-624A-B76B-8D27DC9E25D1}"/>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808889719"/>
      </p:ext>
    </p:extLst>
  </p:cSld>
  <p:clrMapOvr>
    <a:masterClrMapping/>
  </p:clrMapOvr>
</p:sld>
</file>

<file path=ppt/theme/theme1.xml><?xml version="1.0" encoding="utf-8"?>
<a:theme xmlns:a="http://schemas.openxmlformats.org/drawingml/2006/main" name="Office Theme">
  <a:themeElements>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7055</TotalTime>
  <Words>13858</Words>
  <Application>Microsoft Macintosh PowerPoint</Application>
  <PresentationFormat>Widescreen</PresentationFormat>
  <Paragraphs>2044</Paragraphs>
  <Slides>180</Slides>
  <Notes>29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180</vt:i4>
      </vt:variant>
    </vt:vector>
  </HeadingPairs>
  <TitlesOfParts>
    <vt:vector size="187" baseType="lpstr">
      <vt:lpstr>Arial</vt:lpstr>
      <vt:lpstr>Arial Black</vt:lpstr>
      <vt:lpstr>Calibri</vt:lpstr>
      <vt:lpstr>Monotype Sorts</vt:lpstr>
      <vt:lpstr>Times New Roman</vt:lpstr>
      <vt:lpstr>Office Theme</vt:lpstr>
      <vt:lpstr>Document</vt:lpstr>
      <vt:lpstr>TGax CRC Teleconference March-July 2020 Teleconference Agendas</vt:lpstr>
      <vt:lpstr>  IEEE 802.11 TGax: High Efficiency WLAN Task Group</vt:lpstr>
      <vt:lpstr>Meeting Protocol</vt:lpstr>
      <vt:lpstr>Patent Policy</vt:lpstr>
      <vt:lpstr>Participants have a duty to inform the IEEE</vt:lpstr>
      <vt:lpstr>Ways to inform IEEE</vt:lpstr>
      <vt:lpstr>Other guidelines for IEEE WG meetings</vt:lpstr>
      <vt:lpstr>Patent-related information</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March 26 Teleconference Agenda (I)</vt:lpstr>
      <vt:lpstr>March 26 Teleconference Agenda (II)</vt:lpstr>
      <vt:lpstr>SP</vt:lpstr>
      <vt:lpstr>SP (Suggestions for changes supporting CID 24457)</vt:lpstr>
      <vt:lpstr>SP (Suggestions for changes supporting CID 24457)</vt:lpstr>
      <vt:lpstr>April 2nd  Teleconference Agenda (I)</vt:lpstr>
      <vt:lpstr>April 2nd  Teleconference Agenda (II)</vt:lpstr>
      <vt:lpstr>CR Motion 1005</vt:lpstr>
      <vt:lpstr>CR Motion 1006</vt:lpstr>
      <vt:lpstr>CR Motion #1007</vt:lpstr>
      <vt:lpstr>CR Motion #1008</vt:lpstr>
      <vt:lpstr>CR Motion #1009</vt:lpstr>
      <vt:lpstr>CR Motion #1010</vt:lpstr>
      <vt:lpstr>CR Motion 1011</vt:lpstr>
      <vt:lpstr>CR Motion #1012</vt:lpstr>
      <vt:lpstr>April 9th  Teleconference Agenda (I)</vt:lpstr>
      <vt:lpstr>April 9th  Teleconference Agenda (II)</vt:lpstr>
      <vt:lpstr>CR Motion #1013</vt:lpstr>
      <vt:lpstr>CR Motion #1014</vt:lpstr>
      <vt:lpstr>CR Motion #1015</vt:lpstr>
      <vt:lpstr>April 16 Teleconference Agenda (I)</vt:lpstr>
      <vt:lpstr>April 16  Teleconference Agenda (II)</vt:lpstr>
      <vt:lpstr>Motion to Approve the agenda</vt:lpstr>
      <vt:lpstr>CR Motion #1016</vt:lpstr>
      <vt:lpstr>SP</vt:lpstr>
      <vt:lpstr>CR #1017 </vt:lpstr>
      <vt:lpstr>CR Motion #1018</vt:lpstr>
      <vt:lpstr>CR #1019</vt:lpstr>
      <vt:lpstr>CR #1020</vt:lpstr>
      <vt:lpstr>April 23 Teleconference Agenda</vt:lpstr>
      <vt:lpstr>CIDs Ready for Motion (April 23 Telecon)</vt:lpstr>
      <vt:lpstr>CR Motion #1021</vt:lpstr>
      <vt:lpstr>SP #1 </vt:lpstr>
      <vt:lpstr>SP #2</vt:lpstr>
      <vt:lpstr>SP #3</vt:lpstr>
      <vt:lpstr>SP #4</vt:lpstr>
      <vt:lpstr>CR Motion # 1022</vt:lpstr>
      <vt:lpstr>CR Motion #1023</vt:lpstr>
      <vt:lpstr>SP #5</vt:lpstr>
      <vt:lpstr>CR Motion #1024</vt:lpstr>
      <vt:lpstr>CR Motion # 1025</vt:lpstr>
      <vt:lpstr>April 30 Teleconference Agenda</vt:lpstr>
      <vt:lpstr>CIDs Ready for Motion (April 23 Telecon)</vt:lpstr>
      <vt:lpstr>CR Motion #1026</vt:lpstr>
      <vt:lpstr>CR Motion #1027</vt:lpstr>
      <vt:lpstr>CR Motion 1028</vt:lpstr>
      <vt:lpstr>CR Motion #1029</vt:lpstr>
      <vt:lpstr>CR Motion 1030</vt:lpstr>
      <vt:lpstr>CR Motion 1031</vt:lpstr>
      <vt:lpstr>May 5 Teleconference Agenda</vt:lpstr>
      <vt:lpstr>May 7 Teleconference Agenda</vt:lpstr>
      <vt:lpstr>SP #5</vt:lpstr>
      <vt:lpstr>Candidate CIDs</vt:lpstr>
      <vt:lpstr>CR Motion #1032</vt:lpstr>
      <vt:lpstr>CR Motion # 1033</vt:lpstr>
      <vt:lpstr>SP</vt:lpstr>
      <vt:lpstr>May 12 Teleconference Agenda</vt:lpstr>
      <vt:lpstr>Candidate CIDs</vt:lpstr>
      <vt:lpstr>MAC Motion #132</vt:lpstr>
      <vt:lpstr>May 14 Teleconference Agenda</vt:lpstr>
      <vt:lpstr>Minute Approvals</vt:lpstr>
      <vt:lpstr>Candidate CIDs</vt:lpstr>
      <vt:lpstr>CR Motion #1034</vt:lpstr>
      <vt:lpstr>CR Motion #1035</vt:lpstr>
      <vt:lpstr>CR Motion #1036</vt:lpstr>
      <vt:lpstr>CR Motion 1037</vt:lpstr>
      <vt:lpstr>SP #1</vt:lpstr>
      <vt:lpstr>CR Motion #1038</vt:lpstr>
      <vt:lpstr>CR Motion #1039 </vt:lpstr>
      <vt:lpstr>CR Motion #1040</vt:lpstr>
      <vt:lpstr>CR Motion #1041</vt:lpstr>
      <vt:lpstr>SP #2</vt:lpstr>
      <vt:lpstr>May 19 Teleconference Agenda</vt:lpstr>
      <vt:lpstr>Candidate CIDs</vt:lpstr>
      <vt:lpstr>CR Motion #1042</vt:lpstr>
      <vt:lpstr>CR Motion #1043</vt:lpstr>
      <vt:lpstr>May 21 Teleconference Agenda</vt:lpstr>
      <vt:lpstr>Candidate CIDs</vt:lpstr>
      <vt:lpstr>May 21 Teleconference Agenda</vt:lpstr>
      <vt:lpstr>Candidate CIDs</vt:lpstr>
      <vt:lpstr>CR Motion #1044</vt:lpstr>
      <vt:lpstr>PHY Motion #215</vt:lpstr>
      <vt:lpstr>CR Motion # 1045</vt:lpstr>
      <vt:lpstr>CR Motion #1046</vt:lpstr>
      <vt:lpstr>May 28 Teleconference Agenda</vt:lpstr>
      <vt:lpstr>Candidate CIDs</vt:lpstr>
      <vt:lpstr>CR Motion #1047</vt:lpstr>
      <vt:lpstr>CR Motion # 1048</vt:lpstr>
      <vt:lpstr>SP #1</vt:lpstr>
      <vt:lpstr>SP #2</vt:lpstr>
      <vt:lpstr>SP #3</vt:lpstr>
      <vt:lpstr>CR Motion #1049</vt:lpstr>
      <vt:lpstr>June 2nd  Teleconference Agenda</vt:lpstr>
      <vt:lpstr>June 4th   Teleconference Agenda</vt:lpstr>
      <vt:lpstr>June 9th   Teleconference Agenda</vt:lpstr>
      <vt:lpstr>Candidate CIDs</vt:lpstr>
      <vt:lpstr>CR Motion # 1050</vt:lpstr>
      <vt:lpstr>CR Motion #1051</vt:lpstr>
      <vt:lpstr>CR Motion #1052</vt:lpstr>
      <vt:lpstr>June 11th   Teleconference Agenda</vt:lpstr>
      <vt:lpstr>Candidate CIDs</vt:lpstr>
      <vt:lpstr>CR Motion #1053</vt:lpstr>
      <vt:lpstr>CR Motion #1054</vt:lpstr>
      <vt:lpstr>June 16th   Teleconference Agenda</vt:lpstr>
      <vt:lpstr>Candidate CIDs</vt:lpstr>
      <vt:lpstr>Motion for Minutes Approval</vt:lpstr>
      <vt:lpstr>CR Motion #1055</vt:lpstr>
      <vt:lpstr>June 18th   Teleconference Agenda</vt:lpstr>
      <vt:lpstr>June 23th   Teleconference Agenda</vt:lpstr>
      <vt:lpstr>Candidate CIDs</vt:lpstr>
      <vt:lpstr>SP (11-20/0822)</vt:lpstr>
      <vt:lpstr>CR Motion #1056</vt:lpstr>
      <vt:lpstr>CR Motion # 1057</vt:lpstr>
      <vt:lpstr>CR Motion # 1058</vt:lpstr>
      <vt:lpstr>CR Motion # 1059</vt:lpstr>
      <vt:lpstr>CR Motion # 1060</vt:lpstr>
      <vt:lpstr>June 25th   Teleconference Agenda</vt:lpstr>
      <vt:lpstr>Candidate CIDs</vt:lpstr>
      <vt:lpstr>CR Motion #1061</vt:lpstr>
      <vt:lpstr>CR Motion #1062</vt:lpstr>
      <vt:lpstr>June 30 Teleconference Agenda</vt:lpstr>
      <vt:lpstr>Candidate CIDs</vt:lpstr>
      <vt:lpstr>CR Motion #1063</vt:lpstr>
      <vt:lpstr>CR Motion #1064</vt:lpstr>
      <vt:lpstr>CR Motion #1065</vt:lpstr>
      <vt:lpstr>CR Motion #1066</vt:lpstr>
      <vt:lpstr>CR Motion #1067</vt:lpstr>
      <vt:lpstr>July 2nd Teleconference Agenda</vt:lpstr>
      <vt:lpstr>Candidate CIDs</vt:lpstr>
      <vt:lpstr>July 7th  Teleconference Agenda</vt:lpstr>
      <vt:lpstr>Candidate CIDs</vt:lpstr>
      <vt:lpstr>CR Motion #1068 </vt:lpstr>
      <vt:lpstr>July 9th  Teleconference Agenda</vt:lpstr>
      <vt:lpstr>Candidate CIDs</vt:lpstr>
      <vt:lpstr>CR Motion #1069</vt:lpstr>
      <vt:lpstr>CR Motion #1070</vt:lpstr>
      <vt:lpstr>MAC Motion #133</vt:lpstr>
      <vt:lpstr>July 14th  Teleconference Agenda</vt:lpstr>
      <vt:lpstr>Candidate CIDs</vt:lpstr>
      <vt:lpstr>MAC Motion #134</vt:lpstr>
      <vt:lpstr>CR Motion #1071</vt:lpstr>
      <vt:lpstr>July 16th  Teleconference Agenda</vt:lpstr>
      <vt:lpstr>Candidate CIDs</vt:lpstr>
      <vt:lpstr>CR Motion #1072</vt:lpstr>
      <vt:lpstr>CR Motion #1073</vt:lpstr>
      <vt:lpstr>CR Motion #1074</vt:lpstr>
      <vt:lpstr>CR Motion #1075</vt:lpstr>
      <vt:lpstr>SP</vt:lpstr>
      <vt:lpstr>July 21 Teleconference Agenda</vt:lpstr>
      <vt:lpstr>Candidate CIDs</vt:lpstr>
      <vt:lpstr>Motion (Teleconference Minutes)</vt:lpstr>
      <vt:lpstr>PHY Motion #216</vt:lpstr>
      <vt:lpstr>CR Motion #1076</vt:lpstr>
      <vt:lpstr>July 23 Teleconference Agenda</vt:lpstr>
      <vt:lpstr>SP</vt:lpstr>
      <vt:lpstr>SP</vt:lpstr>
      <vt:lpstr>CR Motion #1077</vt:lpstr>
      <vt:lpstr>July 28  Teleconference Agenda</vt:lpstr>
      <vt:lpstr>Candidate CIDs</vt:lpstr>
      <vt:lpstr>CR Motion #1078</vt:lpstr>
      <vt:lpstr>CR Motion #1079</vt:lpstr>
      <vt:lpstr>CR Motion #1080</vt:lpstr>
      <vt:lpstr>PHY Motion #217</vt:lpstr>
      <vt:lpstr>CR Motion #1081</vt:lpstr>
      <vt:lpstr>July 30  Teleconference Agenda</vt:lpstr>
      <vt:lpstr>Candidate CIDs</vt:lpstr>
      <vt:lpstr>CR Motion #1082</vt:lpstr>
      <vt:lpstr>CR Motion #1083</vt:lpstr>
      <vt:lpstr>CR Motion #1084</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TGax September 2019 Meeting Agenda</dc:title>
  <dc:creator>Osama AboulMagd</dc:creator>
  <cp:lastModifiedBy>Osama Aboul-Magd</cp:lastModifiedBy>
  <cp:revision>450</cp:revision>
  <cp:lastPrinted>1601-01-01T00:00:00Z</cp:lastPrinted>
  <dcterms:created xsi:type="dcterms:W3CDTF">2019-08-14T12:42:27Z</dcterms:created>
  <dcterms:modified xsi:type="dcterms:W3CDTF">2020-07-31T00:58:32Z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1580298817</vt:lpwstr>
  </property>
</Properties>
</file>