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7"/>
  </p:notesMasterIdLst>
  <p:handoutMasterIdLst>
    <p:handoutMasterId r:id="rId28"/>
  </p:handoutMasterIdLst>
  <p:sldIdLst>
    <p:sldId id="269" r:id="rId2"/>
    <p:sldId id="278" r:id="rId3"/>
    <p:sldId id="753" r:id="rId4"/>
    <p:sldId id="724" r:id="rId5"/>
    <p:sldId id="665" r:id="rId6"/>
    <p:sldId id="666" r:id="rId7"/>
    <p:sldId id="667" r:id="rId8"/>
    <p:sldId id="668" r:id="rId9"/>
    <p:sldId id="669" r:id="rId10"/>
    <p:sldId id="748" r:id="rId11"/>
    <p:sldId id="749" r:id="rId12"/>
    <p:sldId id="750" r:id="rId13"/>
    <p:sldId id="629" r:id="rId14"/>
    <p:sldId id="710" r:id="rId15"/>
    <p:sldId id="711" r:id="rId16"/>
    <p:sldId id="647" r:id="rId17"/>
    <p:sldId id="677" r:id="rId18"/>
    <p:sldId id="751" r:id="rId19"/>
    <p:sldId id="754" r:id="rId20"/>
    <p:sldId id="756" r:id="rId21"/>
    <p:sldId id="755" r:id="rId22"/>
    <p:sldId id="684" r:id="rId23"/>
    <p:sldId id="752" r:id="rId24"/>
    <p:sldId id="590" r:id="rId25"/>
    <p:sldId id="516" r:id="rId26"/>
  </p:sldIdLst>
  <p:sldSz cx="12192000" cy="6858000"/>
  <p:notesSz cx="6858000" cy="9296400"/>
  <p:defaultTextStyle>
    <a:defPPr>
      <a:defRPr lang="en-US"/>
    </a:defPPr>
    <a:lvl1pPr algn="l" rtl="0" fontAlgn="base">
      <a:spcBef>
        <a:spcPct val="0"/>
      </a:spcBef>
      <a:spcAft>
        <a:spcPct val="0"/>
      </a:spcAft>
      <a:defRPr sz="1200" kern="1200">
        <a:solidFill>
          <a:schemeClr val="tx1"/>
        </a:solidFill>
        <a:latin typeface="Times New Roman" pitchFamily="18" charset="0"/>
        <a:ea typeface="+mn-ea"/>
        <a:cs typeface="Arial" charset="0"/>
      </a:defRPr>
    </a:lvl1pPr>
    <a:lvl2pPr marL="457200" algn="l" rtl="0" fontAlgn="base">
      <a:spcBef>
        <a:spcPct val="0"/>
      </a:spcBef>
      <a:spcAft>
        <a:spcPct val="0"/>
      </a:spcAft>
      <a:defRPr sz="1200" kern="1200">
        <a:solidFill>
          <a:schemeClr val="tx1"/>
        </a:solidFill>
        <a:latin typeface="Times New Roman" pitchFamily="18" charset="0"/>
        <a:ea typeface="+mn-ea"/>
        <a:cs typeface="Arial" charset="0"/>
      </a:defRPr>
    </a:lvl2pPr>
    <a:lvl3pPr marL="914400" algn="l" rtl="0" fontAlgn="base">
      <a:spcBef>
        <a:spcPct val="0"/>
      </a:spcBef>
      <a:spcAft>
        <a:spcPct val="0"/>
      </a:spcAft>
      <a:defRPr sz="12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12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Times New Roman" pitchFamily="18" charset="0"/>
        <a:ea typeface="+mn-ea"/>
        <a:cs typeface="Arial" charset="0"/>
      </a:defRPr>
    </a:lvl6pPr>
    <a:lvl7pPr marL="2743200" algn="l" defTabSz="914400" rtl="0" eaLnBrk="1" latinLnBrk="0" hangingPunct="1">
      <a:defRPr sz="1200" kern="1200">
        <a:solidFill>
          <a:schemeClr val="tx1"/>
        </a:solidFill>
        <a:latin typeface="Times New Roman" pitchFamily="18" charset="0"/>
        <a:ea typeface="+mn-ea"/>
        <a:cs typeface="Arial" charset="0"/>
      </a:defRPr>
    </a:lvl7pPr>
    <a:lvl8pPr marL="3200400" algn="l" defTabSz="914400" rtl="0" eaLnBrk="1" latinLnBrk="0" hangingPunct="1">
      <a:defRPr sz="1200" kern="1200">
        <a:solidFill>
          <a:schemeClr val="tx1"/>
        </a:solidFill>
        <a:latin typeface="Times New Roman" pitchFamily="18" charset="0"/>
        <a:ea typeface="+mn-ea"/>
        <a:cs typeface="Arial" charset="0"/>
      </a:defRPr>
    </a:lvl8pPr>
    <a:lvl9pPr marL="3657600" algn="l" defTabSz="914400" rtl="0" eaLnBrk="1" latinLnBrk="0" hangingPunct="1">
      <a:defRPr sz="12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164">
          <p15:clr>
            <a:srgbClr val="A4A3A4"/>
          </p15:clr>
        </p15:guide>
        <p15:guide id="2" pos="284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00"/>
    <a:srgbClr val="008000"/>
    <a:srgbClr val="006600"/>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945" autoAdjust="0"/>
    <p:restoredTop sz="94041" autoAdjust="0"/>
  </p:normalViewPr>
  <p:slideViewPr>
    <p:cSldViewPr>
      <p:cViewPr varScale="1">
        <p:scale>
          <a:sx n="120" d="100"/>
          <a:sy n="120" d="100"/>
        </p:scale>
        <p:origin x="648" y="62"/>
      </p:cViewPr>
      <p:guideLst>
        <p:guide orient="horz" pos="2160"/>
        <p:guide pos="3840"/>
      </p:guideLst>
    </p:cSldViewPr>
  </p:slideViewPr>
  <p:outlineViewPr>
    <p:cViewPr>
      <p:scale>
        <a:sx n="50" d="100"/>
        <a:sy n="50" d="100"/>
      </p:scale>
      <p:origin x="0" y="-26628"/>
    </p:cViewPr>
  </p:outlineViewPr>
  <p:notesTextViewPr>
    <p:cViewPr>
      <p:scale>
        <a:sx n="100" d="100"/>
        <a:sy n="100" d="100"/>
      </p:scale>
      <p:origin x="0" y="0"/>
    </p:cViewPr>
  </p:notesTextViewPr>
  <p:sorterViewPr>
    <p:cViewPr>
      <p:scale>
        <a:sx n="120" d="100"/>
        <a:sy n="120" d="100"/>
      </p:scale>
      <p:origin x="0" y="0"/>
    </p:cViewPr>
  </p:sorterViewPr>
  <p:notesViewPr>
    <p:cSldViewPr>
      <p:cViewPr>
        <p:scale>
          <a:sx n="100" d="100"/>
          <a:sy n="100" d="100"/>
        </p:scale>
        <p:origin x="-3552" y="-72"/>
      </p:cViewPr>
      <p:guideLst>
        <p:guide orient="horz" pos="2164"/>
        <p:guide pos="284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29263" y="177800"/>
            <a:ext cx="6413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algn="r" defTabSz="933450" eaLnBrk="0" hangingPunct="0">
              <a:defRPr sz="1400" b="1">
                <a:cs typeface="+mn-cs"/>
              </a:defRPr>
            </a:lvl1pPr>
          </a:lstStyle>
          <a:p>
            <a:pPr>
              <a:defRPr/>
            </a:pPr>
            <a:r>
              <a:rPr lang="en-US" smtClean="0"/>
              <a:t>doc.: IEEE 802.11-20/0309r0</a:t>
            </a:r>
            <a:endParaRPr lang="en-US"/>
          </a:p>
        </p:txBody>
      </p:sp>
      <p:sp>
        <p:nvSpPr>
          <p:cNvPr id="3075" name="Rectangle 3"/>
          <p:cNvSpPr>
            <a:spLocks noGrp="1" noChangeArrowheads="1"/>
          </p:cNvSpPr>
          <p:nvPr>
            <p:ph type="dt" sz="quarter" idx="1"/>
          </p:nvPr>
        </p:nvSpPr>
        <p:spPr bwMode="auto">
          <a:xfrm>
            <a:off x="687388" y="177800"/>
            <a:ext cx="8270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defTabSz="933450" eaLnBrk="0" hangingPunct="0">
              <a:defRPr sz="1400" b="1">
                <a:cs typeface="+mn-cs"/>
              </a:defRPr>
            </a:lvl1pPr>
          </a:lstStyle>
          <a:p>
            <a:pPr>
              <a:defRPr/>
            </a:pPr>
            <a:r>
              <a:rPr lang="en-US" smtClean="0"/>
              <a:t>March 2020</a:t>
            </a:r>
            <a:endParaRPr lang="en-US"/>
          </a:p>
        </p:txBody>
      </p:sp>
      <p:sp>
        <p:nvSpPr>
          <p:cNvPr id="3076" name="Rectangle 4"/>
          <p:cNvSpPr>
            <a:spLocks noGrp="1" noChangeArrowheads="1"/>
          </p:cNvSpPr>
          <p:nvPr>
            <p:ph type="ftr" sz="quarter" idx="2"/>
          </p:nvPr>
        </p:nvSpPr>
        <p:spPr bwMode="auto">
          <a:xfrm>
            <a:off x="5781675" y="8997950"/>
            <a:ext cx="4667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smtClean="0"/>
              <a:t>Dorothy Stanley, HP Enterprise</a:t>
            </a:r>
            <a:endParaRPr lang="en-US"/>
          </a:p>
        </p:txBody>
      </p:sp>
      <p:sp>
        <p:nvSpPr>
          <p:cNvPr id="3077" name="Rectangle 5"/>
          <p:cNvSpPr>
            <a:spLocks noGrp="1" noChangeArrowheads="1"/>
          </p:cNvSpPr>
          <p:nvPr>
            <p:ph type="sldNum" sz="quarter" idx="3"/>
          </p:nvPr>
        </p:nvSpPr>
        <p:spPr bwMode="auto">
          <a:xfrm>
            <a:off x="3097213" y="8997950"/>
            <a:ext cx="51276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defTabSz="933450" eaLnBrk="0" hangingPunct="0">
              <a:defRPr>
                <a:cs typeface="+mn-cs"/>
              </a:defRPr>
            </a:lvl1pPr>
          </a:lstStyle>
          <a:p>
            <a:pPr>
              <a:defRPr/>
            </a:pPr>
            <a:r>
              <a:rPr lang="en-US"/>
              <a:t>Page </a:t>
            </a:r>
            <a:fld id="{346A1385-B4BE-44D6-BE17-C818A5EF93D3}" type="slidenum">
              <a:rPr lang="en-US"/>
              <a:pPr>
                <a:defRPr/>
              </a:pPr>
              <a:t>‹#›</a:t>
            </a:fld>
            <a:endParaRPr lang="en-US"/>
          </a:p>
        </p:txBody>
      </p:sp>
      <p:sp>
        <p:nvSpPr>
          <p:cNvPr id="56326" name="Line 6"/>
          <p:cNvSpPr>
            <a:spLocks noChangeShapeType="1"/>
          </p:cNvSpPr>
          <p:nvPr/>
        </p:nvSpPr>
        <p:spPr bwMode="auto">
          <a:xfrm>
            <a:off x="685800" y="387350"/>
            <a:ext cx="54864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751" name="Rectangle 7"/>
          <p:cNvSpPr>
            <a:spLocks noChangeArrowheads="1"/>
          </p:cNvSpPr>
          <p:nvPr/>
        </p:nvSpPr>
        <p:spPr bwMode="auto">
          <a:xfrm>
            <a:off x="685800" y="8997950"/>
            <a:ext cx="7032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933450" eaLnBrk="0" hangingPunct="0">
              <a:defRPr sz="1200">
                <a:solidFill>
                  <a:schemeClr val="tx1"/>
                </a:solidFill>
                <a:latin typeface="Times New Roman" pitchFamily="18" charset="0"/>
                <a:cs typeface="Arial" charset="0"/>
              </a:defRPr>
            </a:lvl1pPr>
            <a:lvl2pPr marL="742950" indent="-285750" defTabSz="933450" eaLnBrk="0" hangingPunct="0">
              <a:defRPr sz="1200">
                <a:solidFill>
                  <a:schemeClr val="tx1"/>
                </a:solidFill>
                <a:latin typeface="Times New Roman" pitchFamily="18" charset="0"/>
                <a:cs typeface="Arial" charset="0"/>
              </a:defRPr>
            </a:lvl2pPr>
            <a:lvl3pPr marL="1143000" indent="-228600" defTabSz="933450" eaLnBrk="0" hangingPunct="0">
              <a:defRPr sz="1200">
                <a:solidFill>
                  <a:schemeClr val="tx1"/>
                </a:solidFill>
                <a:latin typeface="Times New Roman" pitchFamily="18" charset="0"/>
                <a:cs typeface="Arial" charset="0"/>
              </a:defRPr>
            </a:lvl3pPr>
            <a:lvl4pPr marL="1600200" indent="-228600" defTabSz="933450" eaLnBrk="0" hangingPunct="0">
              <a:defRPr sz="1200">
                <a:solidFill>
                  <a:schemeClr val="tx1"/>
                </a:solidFill>
                <a:latin typeface="Times New Roman" pitchFamily="18" charset="0"/>
                <a:cs typeface="Arial" charset="0"/>
              </a:defRPr>
            </a:lvl4pPr>
            <a:lvl5pPr marL="2057400" indent="-228600" defTabSz="933450" eaLnBrk="0" hangingPunct="0">
              <a:defRPr sz="1200">
                <a:solidFill>
                  <a:schemeClr val="tx1"/>
                </a:solidFill>
                <a:latin typeface="Times New Roman" pitchFamily="18" charset="0"/>
                <a:cs typeface="Arial"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cs typeface="Arial"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cs typeface="Arial"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cs typeface="Arial"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cs typeface="Arial" charset="0"/>
              </a:defRPr>
            </a:lvl9pPr>
          </a:lstStyle>
          <a:p>
            <a:pPr>
              <a:defRPr/>
            </a:pPr>
            <a:r>
              <a:rPr lang="en-US" altLang="en-US" smtClean="0"/>
              <a:t>Submission</a:t>
            </a:r>
          </a:p>
        </p:txBody>
      </p:sp>
      <p:sp>
        <p:nvSpPr>
          <p:cNvPr id="56328" name="Line 8"/>
          <p:cNvSpPr>
            <a:spLocks noChangeShapeType="1"/>
          </p:cNvSpPr>
          <p:nvPr/>
        </p:nvSpPr>
        <p:spPr bwMode="auto">
          <a:xfrm>
            <a:off x="685800" y="8986838"/>
            <a:ext cx="5638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27178781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572125" y="98425"/>
            <a:ext cx="6413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algn="r" defTabSz="933450" eaLnBrk="0" hangingPunct="0">
              <a:defRPr sz="1400" b="1">
                <a:cs typeface="+mn-cs"/>
              </a:defRPr>
            </a:lvl1pPr>
          </a:lstStyle>
          <a:p>
            <a:pPr>
              <a:defRPr/>
            </a:pPr>
            <a:r>
              <a:rPr lang="en-US" smtClean="0"/>
              <a:t>doc.: IEEE 802.11-20/0309r0</a:t>
            </a:r>
            <a:endParaRPr lang="en-US"/>
          </a:p>
        </p:txBody>
      </p:sp>
      <p:sp>
        <p:nvSpPr>
          <p:cNvPr id="2051" name="Rectangle 3"/>
          <p:cNvSpPr>
            <a:spLocks noGrp="1" noChangeArrowheads="1"/>
          </p:cNvSpPr>
          <p:nvPr>
            <p:ph type="dt" idx="1"/>
          </p:nvPr>
        </p:nvSpPr>
        <p:spPr bwMode="auto">
          <a:xfrm>
            <a:off x="646113" y="98425"/>
            <a:ext cx="8270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b" anchorCtr="0" compatLnSpc="1">
            <a:prstTxWarp prst="textNoShape">
              <a:avLst/>
            </a:prstTxWarp>
            <a:spAutoFit/>
          </a:bodyPr>
          <a:lstStyle>
            <a:lvl1pPr defTabSz="933450" eaLnBrk="0" hangingPunct="0">
              <a:defRPr sz="1400" b="1">
                <a:cs typeface="+mn-cs"/>
              </a:defRPr>
            </a:lvl1pPr>
          </a:lstStyle>
          <a:p>
            <a:pPr>
              <a:defRPr/>
            </a:pPr>
            <a:r>
              <a:rPr lang="en-US" smtClean="0"/>
              <a:t>March 2020</a:t>
            </a:r>
            <a:endParaRPr lang="en-US"/>
          </a:p>
        </p:txBody>
      </p:sp>
      <p:sp>
        <p:nvSpPr>
          <p:cNvPr id="28676" name="Rectangle 4"/>
          <p:cNvSpPr>
            <a:spLocks noGrp="1" noRot="1" noChangeAspect="1" noChangeArrowheads="1" noTextEdit="1"/>
          </p:cNvSpPr>
          <p:nvPr>
            <p:ph type="sldImg" idx="2"/>
          </p:nvPr>
        </p:nvSpPr>
        <p:spPr bwMode="auto">
          <a:xfrm>
            <a:off x="342900" y="703263"/>
            <a:ext cx="6173788" cy="347345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053" name="Rectangle 5"/>
          <p:cNvSpPr>
            <a:spLocks noGrp="1" noChangeArrowheads="1"/>
          </p:cNvSpPr>
          <p:nvPr>
            <p:ph type="body" sz="quarter" idx="3"/>
          </p:nvPr>
        </p:nvSpPr>
        <p:spPr bwMode="auto">
          <a:xfrm>
            <a:off x="914400" y="4416425"/>
            <a:ext cx="502920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62" tIns="46038" rIns="93662" bIns="4603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4" name="Rectangle 6"/>
          <p:cNvSpPr>
            <a:spLocks noGrp="1" noChangeArrowheads="1"/>
          </p:cNvSpPr>
          <p:nvPr>
            <p:ph type="ftr" sz="quarter" idx="4"/>
          </p:nvPr>
        </p:nvSpPr>
        <p:spPr bwMode="auto">
          <a:xfrm>
            <a:off x="5289550" y="9001125"/>
            <a:ext cx="923925"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5pPr marL="457200" lvl="4" algn="r" defTabSz="933450" eaLnBrk="0" hangingPunct="0">
              <a:defRPr>
                <a:cs typeface="+mn-cs"/>
              </a:defRPr>
            </a:lvl5pPr>
          </a:lstStyle>
          <a:p>
            <a:pPr lvl="4">
              <a:defRPr/>
            </a:pPr>
            <a:r>
              <a:rPr lang="en-US" smtClean="0"/>
              <a:t>Dorothy Stanley, HP Enterprise</a:t>
            </a:r>
            <a:endParaRPr lang="en-US"/>
          </a:p>
        </p:txBody>
      </p:sp>
      <p:sp>
        <p:nvSpPr>
          <p:cNvPr id="2055" name="Rectangle 7"/>
          <p:cNvSpPr>
            <a:spLocks noGrp="1" noChangeArrowheads="1"/>
          </p:cNvSpPr>
          <p:nvPr>
            <p:ph type="sldNum" sz="quarter" idx="5"/>
          </p:nvPr>
        </p:nvSpPr>
        <p:spPr bwMode="auto">
          <a:xfrm>
            <a:off x="3181350" y="9001125"/>
            <a:ext cx="51276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defTabSz="933450" eaLnBrk="0" hangingPunct="0">
              <a:defRPr>
                <a:cs typeface="+mn-cs"/>
              </a:defRPr>
            </a:lvl1pPr>
          </a:lstStyle>
          <a:p>
            <a:pPr>
              <a:defRPr/>
            </a:pPr>
            <a:r>
              <a:rPr lang="en-US"/>
              <a:t>Page </a:t>
            </a:r>
            <a:fld id="{2BF0D095-F52D-480A-94DF-9FA296D2C069}" type="slidenum">
              <a:rPr lang="en-US"/>
              <a:pPr>
                <a:defRPr/>
              </a:pPr>
              <a:t>‹#›</a:t>
            </a:fld>
            <a:endParaRPr lang="en-US"/>
          </a:p>
        </p:txBody>
      </p:sp>
      <p:sp>
        <p:nvSpPr>
          <p:cNvPr id="16392" name="Rectangle 8"/>
          <p:cNvSpPr>
            <a:spLocks noChangeArrowheads="1"/>
          </p:cNvSpPr>
          <p:nvPr/>
        </p:nvSpPr>
        <p:spPr bwMode="auto">
          <a:xfrm>
            <a:off x="715963" y="9001125"/>
            <a:ext cx="703262"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a:solidFill>
                  <a:schemeClr val="tx1"/>
                </a:solidFill>
                <a:latin typeface="Times New Roman" pitchFamily="18" charset="0"/>
                <a:cs typeface="Arial" charset="0"/>
              </a:defRPr>
            </a:lvl1pPr>
            <a:lvl2pPr marL="742950" indent="-285750" eaLnBrk="0" hangingPunct="0">
              <a:defRPr sz="1200">
                <a:solidFill>
                  <a:schemeClr val="tx1"/>
                </a:solidFill>
                <a:latin typeface="Times New Roman" pitchFamily="18" charset="0"/>
                <a:cs typeface="Arial" charset="0"/>
              </a:defRPr>
            </a:lvl2pPr>
            <a:lvl3pPr marL="1143000" indent="-228600" eaLnBrk="0" hangingPunct="0">
              <a:defRPr sz="1200">
                <a:solidFill>
                  <a:schemeClr val="tx1"/>
                </a:solidFill>
                <a:latin typeface="Times New Roman" pitchFamily="18" charset="0"/>
                <a:cs typeface="Arial" charset="0"/>
              </a:defRPr>
            </a:lvl3pPr>
            <a:lvl4pPr marL="1600200" indent="-228600" eaLnBrk="0" hangingPunct="0">
              <a:defRPr sz="1200">
                <a:solidFill>
                  <a:schemeClr val="tx1"/>
                </a:solidFill>
                <a:latin typeface="Times New Roman" pitchFamily="18" charset="0"/>
                <a:cs typeface="Arial" charset="0"/>
              </a:defRPr>
            </a:lvl4pPr>
            <a:lvl5pPr marL="2057400" indent="-228600" eaLnBrk="0" hangingPunct="0">
              <a:defRPr sz="12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200">
                <a:solidFill>
                  <a:schemeClr val="tx1"/>
                </a:solidFill>
                <a:latin typeface="Times New Roman" pitchFamily="18" charset="0"/>
                <a:cs typeface="Arial" charset="0"/>
              </a:defRPr>
            </a:lvl9pPr>
          </a:lstStyle>
          <a:p>
            <a:pPr>
              <a:defRPr/>
            </a:pPr>
            <a:r>
              <a:rPr lang="en-US" altLang="en-US" smtClean="0"/>
              <a:t>Submission</a:t>
            </a:r>
          </a:p>
        </p:txBody>
      </p:sp>
      <p:sp>
        <p:nvSpPr>
          <p:cNvPr id="28681" name="Line 9"/>
          <p:cNvSpPr>
            <a:spLocks noChangeShapeType="1"/>
          </p:cNvSpPr>
          <p:nvPr/>
        </p:nvSpPr>
        <p:spPr bwMode="auto">
          <a:xfrm>
            <a:off x="715963" y="8999538"/>
            <a:ext cx="5426075"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682" name="Line 10"/>
          <p:cNvSpPr>
            <a:spLocks noChangeShapeType="1"/>
          </p:cNvSpPr>
          <p:nvPr/>
        </p:nvSpPr>
        <p:spPr bwMode="auto">
          <a:xfrm>
            <a:off x="641350" y="296863"/>
            <a:ext cx="55753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41659049"/>
      </p:ext>
    </p:extLst>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17411"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17412"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17413"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D46EC899-E8EF-4388-8D00-29F049B3F004}" type="slidenum">
              <a:rPr lang="en-US" smtClean="0"/>
              <a:pPr>
                <a:defRPr/>
              </a:pPr>
              <a:t>1</a:t>
            </a:fld>
            <a:endParaRPr lang="en-US" smtClean="0"/>
          </a:p>
        </p:txBody>
      </p:sp>
      <p:sp>
        <p:nvSpPr>
          <p:cNvPr id="29702" name="Rectangle 2"/>
          <p:cNvSpPr>
            <a:spLocks noGrp="1" noRot="1" noChangeAspect="1" noChangeArrowheads="1" noTextEdit="1"/>
          </p:cNvSpPr>
          <p:nvPr>
            <p:ph type="sldImg"/>
          </p:nvPr>
        </p:nvSpPr>
        <p:spPr>
          <a:xfrm>
            <a:off x="342900" y="703263"/>
            <a:ext cx="6173788" cy="3473450"/>
          </a:xfrm>
          <a:ln/>
        </p:spPr>
      </p:sp>
      <p:sp>
        <p:nvSpPr>
          <p:cNvPr id="2970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5941985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16</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16</a:t>
            </a:fld>
            <a:endParaRPr lang="en-US" altLang="en-US"/>
          </a:p>
        </p:txBody>
      </p:sp>
      <p:sp>
        <p:nvSpPr>
          <p:cNvPr id="36874" name="Rectangle 2"/>
          <p:cNvSpPr>
            <a:spLocks noGrp="1" noRot="1" noChangeAspect="1" noChangeArrowheads="1" noTextEdit="1"/>
          </p:cNvSpPr>
          <p:nvPr>
            <p:ph type="sldImg"/>
          </p:nvPr>
        </p:nvSpPr>
        <p:spPr>
          <a:xfrm>
            <a:off x="330200" y="696913"/>
            <a:ext cx="61991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extLst>
      <p:ext uri="{BB962C8B-B14F-4D97-AF65-F5344CB8AC3E}">
        <p14:creationId xmlns:p14="http://schemas.microsoft.com/office/powerpoint/2010/main" val="21899465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17</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17</a:t>
            </a:fld>
            <a:endParaRPr lang="en-US" altLang="en-US"/>
          </a:p>
        </p:txBody>
      </p:sp>
      <p:sp>
        <p:nvSpPr>
          <p:cNvPr id="36874" name="Rectangle 2"/>
          <p:cNvSpPr>
            <a:spLocks noGrp="1" noRot="1" noChangeAspect="1" noChangeArrowheads="1" noTextEdit="1"/>
          </p:cNvSpPr>
          <p:nvPr>
            <p:ph type="sldImg"/>
          </p:nvPr>
        </p:nvSpPr>
        <p:spPr>
          <a:xfrm>
            <a:off x="330200" y="696913"/>
            <a:ext cx="61991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extLst>
      <p:ext uri="{BB962C8B-B14F-4D97-AF65-F5344CB8AC3E}">
        <p14:creationId xmlns:p14="http://schemas.microsoft.com/office/powerpoint/2010/main" val="6205684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18</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18</a:t>
            </a:fld>
            <a:endParaRPr lang="en-US" altLang="en-US"/>
          </a:p>
        </p:txBody>
      </p:sp>
      <p:sp>
        <p:nvSpPr>
          <p:cNvPr id="36874" name="Rectangle 2"/>
          <p:cNvSpPr>
            <a:spLocks noGrp="1" noRot="1" noChangeAspect="1" noChangeArrowheads="1" noTextEdit="1"/>
          </p:cNvSpPr>
          <p:nvPr>
            <p:ph type="sldImg"/>
          </p:nvPr>
        </p:nvSpPr>
        <p:spPr>
          <a:xfrm>
            <a:off x="330200" y="696913"/>
            <a:ext cx="61991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extLst>
      <p:ext uri="{BB962C8B-B14F-4D97-AF65-F5344CB8AC3E}">
        <p14:creationId xmlns:p14="http://schemas.microsoft.com/office/powerpoint/2010/main" val="36016825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19</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19</a:t>
            </a:fld>
            <a:endParaRPr lang="en-US" altLang="en-US"/>
          </a:p>
        </p:txBody>
      </p:sp>
      <p:sp>
        <p:nvSpPr>
          <p:cNvPr id="36874" name="Rectangle 2"/>
          <p:cNvSpPr>
            <a:spLocks noGrp="1" noRot="1" noChangeAspect="1" noChangeArrowheads="1" noTextEdit="1"/>
          </p:cNvSpPr>
          <p:nvPr>
            <p:ph type="sldImg"/>
          </p:nvPr>
        </p:nvSpPr>
        <p:spPr>
          <a:xfrm>
            <a:off x="330200" y="696913"/>
            <a:ext cx="61991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extLst>
      <p:ext uri="{BB962C8B-B14F-4D97-AF65-F5344CB8AC3E}">
        <p14:creationId xmlns:p14="http://schemas.microsoft.com/office/powerpoint/2010/main" val="240437301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20</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20</a:t>
            </a:fld>
            <a:endParaRPr lang="en-US" altLang="en-US"/>
          </a:p>
        </p:txBody>
      </p:sp>
      <p:sp>
        <p:nvSpPr>
          <p:cNvPr id="36874" name="Rectangle 2"/>
          <p:cNvSpPr>
            <a:spLocks noGrp="1" noRot="1" noChangeAspect="1" noChangeArrowheads="1" noTextEdit="1"/>
          </p:cNvSpPr>
          <p:nvPr>
            <p:ph type="sldImg"/>
          </p:nvPr>
        </p:nvSpPr>
        <p:spPr>
          <a:xfrm>
            <a:off x="330200" y="696913"/>
            <a:ext cx="61991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extLst>
      <p:ext uri="{BB962C8B-B14F-4D97-AF65-F5344CB8AC3E}">
        <p14:creationId xmlns:p14="http://schemas.microsoft.com/office/powerpoint/2010/main" val="29306164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21</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21</a:t>
            </a:fld>
            <a:endParaRPr lang="en-US" altLang="en-US"/>
          </a:p>
        </p:txBody>
      </p:sp>
      <p:sp>
        <p:nvSpPr>
          <p:cNvPr id="36874" name="Rectangle 2"/>
          <p:cNvSpPr>
            <a:spLocks noGrp="1" noRot="1" noChangeAspect="1" noChangeArrowheads="1" noTextEdit="1"/>
          </p:cNvSpPr>
          <p:nvPr>
            <p:ph type="sldImg"/>
          </p:nvPr>
        </p:nvSpPr>
        <p:spPr>
          <a:xfrm>
            <a:off x="330200" y="696913"/>
            <a:ext cx="61991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extLst>
      <p:ext uri="{BB962C8B-B14F-4D97-AF65-F5344CB8AC3E}">
        <p14:creationId xmlns:p14="http://schemas.microsoft.com/office/powerpoint/2010/main" val="2041189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22</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22</a:t>
            </a:fld>
            <a:endParaRPr lang="en-US" altLang="en-US"/>
          </a:p>
        </p:txBody>
      </p:sp>
      <p:sp>
        <p:nvSpPr>
          <p:cNvPr id="36874" name="Rectangle 2"/>
          <p:cNvSpPr>
            <a:spLocks noGrp="1" noRot="1" noChangeAspect="1" noChangeArrowheads="1" noTextEdit="1"/>
          </p:cNvSpPr>
          <p:nvPr>
            <p:ph type="sldImg"/>
          </p:nvPr>
        </p:nvSpPr>
        <p:spPr>
          <a:xfrm>
            <a:off x="330200" y="696913"/>
            <a:ext cx="61991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extLst>
      <p:ext uri="{BB962C8B-B14F-4D97-AF65-F5344CB8AC3E}">
        <p14:creationId xmlns:p14="http://schemas.microsoft.com/office/powerpoint/2010/main" val="33876520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23</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23</a:t>
            </a:fld>
            <a:endParaRPr lang="en-US" altLang="en-US"/>
          </a:p>
        </p:txBody>
      </p:sp>
      <p:sp>
        <p:nvSpPr>
          <p:cNvPr id="36874" name="Rectangle 2"/>
          <p:cNvSpPr>
            <a:spLocks noGrp="1" noRot="1" noChangeAspect="1" noChangeArrowheads="1" noTextEdit="1"/>
          </p:cNvSpPr>
          <p:nvPr>
            <p:ph type="sldImg"/>
          </p:nvPr>
        </p:nvSpPr>
        <p:spPr>
          <a:xfrm>
            <a:off x="330200" y="696913"/>
            <a:ext cx="61991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extLst>
      <p:ext uri="{BB962C8B-B14F-4D97-AF65-F5344CB8AC3E}">
        <p14:creationId xmlns:p14="http://schemas.microsoft.com/office/powerpoint/2010/main" val="37019531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2867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2867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867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B0490C72-9D1F-4F71-BAF4-D65F148C9A45}" type="slidenum">
              <a:rPr lang="en-US" smtClean="0"/>
              <a:pPr>
                <a:defRPr/>
              </a:pPr>
              <a:t>24</a:t>
            </a:fld>
            <a:endParaRPr lang="en-US" smtClean="0"/>
          </a:p>
        </p:txBody>
      </p:sp>
      <p:sp>
        <p:nvSpPr>
          <p:cNvPr id="53254" name="Rectangle 2"/>
          <p:cNvSpPr>
            <a:spLocks noGrp="1" noRot="1" noChangeAspect="1" noChangeArrowheads="1" noTextEdit="1"/>
          </p:cNvSpPr>
          <p:nvPr>
            <p:ph type="sldImg"/>
          </p:nvPr>
        </p:nvSpPr>
        <p:spPr>
          <a:xfrm>
            <a:off x="342900" y="703263"/>
            <a:ext cx="6173788" cy="3473450"/>
          </a:xfrm>
          <a:ln/>
        </p:spPr>
      </p:sp>
      <p:sp>
        <p:nvSpPr>
          <p:cNvPr id="53255"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5509327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2969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2970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970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52DBA12B-7CE2-47B2-8A3A-C8330940ACFD}" type="slidenum">
              <a:rPr lang="en-US" smtClean="0"/>
              <a:pPr>
                <a:defRPr/>
              </a:pPr>
              <a:t>25</a:t>
            </a:fld>
            <a:endParaRPr lang="en-US" smtClean="0"/>
          </a:p>
        </p:txBody>
      </p:sp>
      <p:sp>
        <p:nvSpPr>
          <p:cNvPr id="55302" name="Rectangle 2"/>
          <p:cNvSpPr>
            <a:spLocks noGrp="1" noRot="1" noChangeAspect="1" noChangeArrowheads="1" noTextEdit="1"/>
          </p:cNvSpPr>
          <p:nvPr>
            <p:ph type="sldImg"/>
          </p:nvPr>
        </p:nvSpPr>
        <p:spPr>
          <a:xfrm>
            <a:off x="342900" y="703263"/>
            <a:ext cx="6173788" cy="3473450"/>
          </a:xfrm>
          <a:ln/>
        </p:spPr>
      </p:sp>
      <p:sp>
        <p:nvSpPr>
          <p:cNvPr id="55303"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2706152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18435"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18436"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18437"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D46985A7-CD46-43FB-959E-263D01CC9381}" type="slidenum">
              <a:rPr lang="en-US" smtClean="0"/>
              <a:pPr>
                <a:defRPr/>
              </a:pPr>
              <a:t>2</a:t>
            </a:fld>
            <a:endParaRPr lang="en-US" smtClean="0"/>
          </a:p>
        </p:txBody>
      </p:sp>
      <p:sp>
        <p:nvSpPr>
          <p:cNvPr id="30726" name="Rectangle 2"/>
          <p:cNvSpPr>
            <a:spLocks noGrp="1" noRot="1" noChangeAspect="1" noChangeArrowheads="1" noTextEdit="1"/>
          </p:cNvSpPr>
          <p:nvPr>
            <p:ph type="sldImg"/>
          </p:nvPr>
        </p:nvSpPr>
        <p:spPr>
          <a:xfrm>
            <a:off x="342900" y="703263"/>
            <a:ext cx="6173788" cy="3473450"/>
          </a:xfrm>
          <a:ln cap="flat"/>
        </p:spPr>
      </p:sp>
      <p:sp>
        <p:nvSpPr>
          <p:cNvPr id="307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5250" rIns="95250"/>
          <a:lstStyle/>
          <a:p>
            <a:endParaRPr lang="en-US" altLang="en-US" smtClean="0"/>
          </a:p>
        </p:txBody>
      </p:sp>
    </p:spTree>
    <p:extLst>
      <p:ext uri="{BB962C8B-B14F-4D97-AF65-F5344CB8AC3E}">
        <p14:creationId xmlns:p14="http://schemas.microsoft.com/office/powerpoint/2010/main" val="25748548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1945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1946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1946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81CEE20B-EFCB-4243-971C-5ADEB57723BE}" type="slidenum">
              <a:rPr lang="en-US" smtClean="0"/>
              <a:pPr>
                <a:defRPr/>
              </a:pPr>
              <a:t>3</a:t>
            </a:fld>
            <a:endParaRPr lang="en-US" smtClean="0"/>
          </a:p>
        </p:txBody>
      </p:sp>
      <p:sp>
        <p:nvSpPr>
          <p:cNvPr id="31750" name="Rectangle 2"/>
          <p:cNvSpPr>
            <a:spLocks noGrp="1" noRot="1" noChangeAspect="1" noChangeArrowheads="1" noTextEdit="1"/>
          </p:cNvSpPr>
          <p:nvPr>
            <p:ph type="sldImg"/>
          </p:nvPr>
        </p:nvSpPr>
        <p:spPr>
          <a:xfrm>
            <a:off x="342900" y="703263"/>
            <a:ext cx="6173788" cy="3473450"/>
          </a:xfrm>
          <a:ln/>
        </p:spPr>
      </p:sp>
      <p:sp>
        <p:nvSpPr>
          <p:cNvPr id="31751" name="Rectangle 3"/>
          <p:cNvSpPr>
            <a:spLocks noGrp="1" noChangeArrowheads="1"/>
          </p:cNvSpPr>
          <p:nvPr>
            <p:ph type="body" idx="1"/>
          </p:nvPr>
        </p:nvSpPr>
        <p:spPr>
          <a:noFill/>
        </p:spPr>
        <p:txBody>
          <a:bodyPr/>
          <a:lstStyle/>
          <a:p>
            <a:endParaRPr lang="en-US" altLang="en-US" dirty="0" smtClean="0"/>
          </a:p>
        </p:txBody>
      </p:sp>
    </p:spTree>
    <p:extLst>
      <p:ext uri="{BB962C8B-B14F-4D97-AF65-F5344CB8AC3E}">
        <p14:creationId xmlns:p14="http://schemas.microsoft.com/office/powerpoint/2010/main" val="678604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19459" name="Rectangle 3"/>
          <p:cNvSpPr>
            <a:spLocks noGrp="1" noChangeArrowheads="1"/>
          </p:cNvSpPr>
          <p:nvPr>
            <p:ph type="dt" sz="quarter" idx="1"/>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19460" name="Rectangle 6"/>
          <p:cNvSpPr>
            <a:spLocks noGrp="1" noChangeArrowheads="1"/>
          </p:cNvSpPr>
          <p:nvPr>
            <p:ph type="ftr" sz="quarter" idx="4"/>
          </p:nvPr>
        </p:nvSpPr>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19461" name="Rectangle 7"/>
          <p:cNvSpPr>
            <a:spLocks noGrp="1" noChangeArrowheads="1"/>
          </p:cNvSpPr>
          <p:nvPr>
            <p:ph type="sldNum" sz="quarter" idx="5"/>
          </p:nvPr>
        </p:nvSpPr>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81CEE20B-EFCB-4243-971C-5ADEB57723BE}" type="slidenum">
              <a:rPr lang="en-US" smtClean="0"/>
              <a:pPr>
                <a:defRPr/>
              </a:pPr>
              <a:t>4</a:t>
            </a:fld>
            <a:endParaRPr lang="en-US" smtClean="0"/>
          </a:p>
        </p:txBody>
      </p:sp>
      <p:sp>
        <p:nvSpPr>
          <p:cNvPr id="31750" name="Rectangle 2"/>
          <p:cNvSpPr>
            <a:spLocks noGrp="1" noRot="1" noChangeAspect="1" noChangeArrowheads="1" noTextEdit="1"/>
          </p:cNvSpPr>
          <p:nvPr>
            <p:ph type="sldImg"/>
          </p:nvPr>
        </p:nvSpPr>
        <p:spPr>
          <a:xfrm>
            <a:off x="342900" y="703263"/>
            <a:ext cx="6173788" cy="3473450"/>
          </a:xfrm>
          <a:ln/>
        </p:spPr>
      </p:sp>
      <p:sp>
        <p:nvSpPr>
          <p:cNvPr id="31751" name="Rectangle 3"/>
          <p:cNvSpPr>
            <a:spLocks noGrp="1" noChangeArrowheads="1"/>
          </p:cNvSpPr>
          <p:nvPr>
            <p:ph type="body" idx="1"/>
          </p:nvPr>
        </p:nvSpPr>
        <p:spPr>
          <a:noFill/>
        </p:spPr>
        <p:txBody>
          <a:bodyPr/>
          <a:lstStyle/>
          <a:p>
            <a:endParaRPr lang="en-US" altLang="en-US" dirty="0" smtClean="0"/>
          </a:p>
        </p:txBody>
      </p:sp>
    </p:spTree>
    <p:extLst>
      <p:ext uri="{BB962C8B-B14F-4D97-AF65-F5344CB8AC3E}">
        <p14:creationId xmlns:p14="http://schemas.microsoft.com/office/powerpoint/2010/main" val="2558399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spcBef>
                <a:spcPct val="30000"/>
              </a:spcBef>
              <a:defRPr sz="1200">
                <a:solidFill>
                  <a:schemeClr val="tx1"/>
                </a:solidFill>
                <a:latin typeface="Times New Roman" panose="02020603050405020304" pitchFamily="18" charset="0"/>
              </a:defRPr>
            </a:lvl1pPr>
            <a:lvl2pPr marL="742950" indent="-285750" defTabSz="966788" eaLnBrk="0" hangingPunct="0">
              <a:spcBef>
                <a:spcPct val="30000"/>
              </a:spcBef>
              <a:defRPr sz="1200">
                <a:solidFill>
                  <a:schemeClr val="tx1"/>
                </a:solidFill>
                <a:latin typeface="Times New Roman" panose="02020603050405020304" pitchFamily="18" charset="0"/>
              </a:defRPr>
            </a:lvl2pPr>
            <a:lvl3pPr marL="1143000" indent="-228600" defTabSz="966788" eaLnBrk="0" hangingPunct="0">
              <a:spcBef>
                <a:spcPct val="30000"/>
              </a:spcBef>
              <a:defRPr sz="1200">
                <a:solidFill>
                  <a:schemeClr val="tx1"/>
                </a:solidFill>
                <a:latin typeface="Times New Roman" panose="02020603050405020304" pitchFamily="18" charset="0"/>
              </a:defRPr>
            </a:lvl3pPr>
            <a:lvl4pPr marL="1600200" indent="-228600" defTabSz="966788" eaLnBrk="0" hangingPunct="0">
              <a:spcBef>
                <a:spcPct val="30000"/>
              </a:spcBef>
              <a:defRPr sz="1200">
                <a:solidFill>
                  <a:schemeClr val="tx1"/>
                </a:solidFill>
                <a:latin typeface="Times New Roman" panose="02020603050405020304" pitchFamily="18" charset="0"/>
              </a:defRPr>
            </a:lvl4pPr>
            <a:lvl5pPr marL="2057400" indent="-228600" defTabSz="966788" eaLnBrk="0" hangingPunct="0">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820ECF4-AB99-46EC-B73F-73EF1F3C0FFB}" type="slidenum">
              <a:rPr lang="en-US" altLang="en-US" sz="1300"/>
              <a:pPr>
                <a:spcBef>
                  <a:spcPct val="0"/>
                </a:spcBef>
              </a:pPr>
              <a:t>5</a:t>
            </a:fld>
            <a:endParaRPr lang="en-US" altLang="en-US" sz="1300"/>
          </a:p>
        </p:txBody>
      </p:sp>
      <p:sp>
        <p:nvSpPr>
          <p:cNvPr id="13315" name="Rectangle 1026"/>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647" tIns="46985" rIns="95647" bIns="46985"/>
          <a:lstStyle/>
          <a:p>
            <a:endParaRPr lang="en-GB" altLang="en-US" smtClean="0"/>
          </a:p>
        </p:txBody>
      </p:sp>
      <p:sp>
        <p:nvSpPr>
          <p:cNvPr id="13316" name="Rectangle 1027"/>
          <p:cNvSpPr>
            <a:spLocks noGrp="1" noRot="1" noChangeAspect="1" noChangeArrowheads="1" noTextEdit="1"/>
          </p:cNvSpPr>
          <p:nvPr>
            <p:ph type="sldImg"/>
          </p:nvPr>
        </p:nvSpPr>
        <p:spPr>
          <a:ln w="12700" cap="flat">
            <a:solidFill>
              <a:schemeClr val="tx1"/>
            </a:solidFill>
          </a:ln>
        </p:spPr>
      </p:sp>
    </p:spTree>
    <p:extLst>
      <p:ext uri="{BB962C8B-B14F-4D97-AF65-F5344CB8AC3E}">
        <p14:creationId xmlns:p14="http://schemas.microsoft.com/office/powerpoint/2010/main" val="15476176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spcBef>
                <a:spcPct val="30000"/>
              </a:spcBef>
              <a:defRPr sz="1200">
                <a:solidFill>
                  <a:schemeClr val="tx1"/>
                </a:solidFill>
                <a:latin typeface="Times New Roman" panose="02020603050405020304" pitchFamily="18" charset="0"/>
              </a:defRPr>
            </a:lvl1pPr>
            <a:lvl2pPr marL="742950" indent="-285750" defTabSz="966788" eaLnBrk="0" hangingPunct="0">
              <a:spcBef>
                <a:spcPct val="30000"/>
              </a:spcBef>
              <a:defRPr sz="1200">
                <a:solidFill>
                  <a:schemeClr val="tx1"/>
                </a:solidFill>
                <a:latin typeface="Times New Roman" panose="02020603050405020304" pitchFamily="18" charset="0"/>
              </a:defRPr>
            </a:lvl2pPr>
            <a:lvl3pPr marL="1143000" indent="-228600" defTabSz="966788" eaLnBrk="0" hangingPunct="0">
              <a:spcBef>
                <a:spcPct val="30000"/>
              </a:spcBef>
              <a:defRPr sz="1200">
                <a:solidFill>
                  <a:schemeClr val="tx1"/>
                </a:solidFill>
                <a:latin typeface="Times New Roman" panose="02020603050405020304" pitchFamily="18" charset="0"/>
              </a:defRPr>
            </a:lvl3pPr>
            <a:lvl4pPr marL="1600200" indent="-228600" defTabSz="966788" eaLnBrk="0" hangingPunct="0">
              <a:spcBef>
                <a:spcPct val="30000"/>
              </a:spcBef>
              <a:defRPr sz="1200">
                <a:solidFill>
                  <a:schemeClr val="tx1"/>
                </a:solidFill>
                <a:latin typeface="Times New Roman" panose="02020603050405020304" pitchFamily="18" charset="0"/>
              </a:defRPr>
            </a:lvl4pPr>
            <a:lvl5pPr marL="2057400" indent="-228600" defTabSz="966788" eaLnBrk="0" hangingPunct="0">
              <a:spcBef>
                <a:spcPct val="30000"/>
              </a:spcBef>
              <a:defRPr sz="1200">
                <a:solidFill>
                  <a:schemeClr val="tx1"/>
                </a:solidFill>
                <a:latin typeface="Times New Roman" panose="02020603050405020304" pitchFamily="18" charset="0"/>
              </a:defRPr>
            </a:lvl5pPr>
            <a:lvl6pPr marL="2514600" indent="-228600" defTabSz="9667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667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667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667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A6ABF37-7216-45CB-BD9C-7F0A7BB04421}" type="slidenum">
              <a:rPr lang="en-US" altLang="en-US" sz="1300"/>
              <a:pPr>
                <a:spcBef>
                  <a:spcPct val="0"/>
                </a:spcBef>
              </a:pPr>
              <a:t>9</a:t>
            </a:fld>
            <a:endParaRPr lang="en-US" altLang="en-US" sz="130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smtClean="0"/>
          </a:p>
        </p:txBody>
      </p:sp>
    </p:spTree>
    <p:extLst>
      <p:ext uri="{BB962C8B-B14F-4D97-AF65-F5344CB8AC3E}">
        <p14:creationId xmlns:p14="http://schemas.microsoft.com/office/powerpoint/2010/main" val="1890774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13</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13</a:t>
            </a:fld>
            <a:endParaRPr lang="en-US" altLang="en-US"/>
          </a:p>
        </p:txBody>
      </p:sp>
      <p:sp>
        <p:nvSpPr>
          <p:cNvPr id="36874" name="Rectangle 2"/>
          <p:cNvSpPr>
            <a:spLocks noGrp="1" noRot="1" noChangeAspect="1" noChangeArrowheads="1" noTextEdit="1"/>
          </p:cNvSpPr>
          <p:nvPr>
            <p:ph type="sldImg"/>
          </p:nvPr>
        </p:nvSpPr>
        <p:spPr>
          <a:xfrm>
            <a:off x="330200" y="696913"/>
            <a:ext cx="61991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extLst>
      <p:ext uri="{BB962C8B-B14F-4D97-AF65-F5344CB8AC3E}">
        <p14:creationId xmlns:p14="http://schemas.microsoft.com/office/powerpoint/2010/main" val="7717577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a:xfrm>
            <a:off x="4027488" y="96838"/>
            <a:ext cx="2185987"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doc.: IEEE 802.11-20/0309r0</a:t>
            </a:r>
            <a:endParaRPr lang="en-US" sz="1400" smtClean="0"/>
          </a:p>
        </p:txBody>
      </p:sp>
      <p:sp>
        <p:nvSpPr>
          <p:cNvPr id="24579" name="Rectangle 3"/>
          <p:cNvSpPr>
            <a:spLocks noGrp="1" noChangeArrowheads="1"/>
          </p:cNvSpPr>
          <p:nvPr>
            <p:ph type="dt" sz="quarter" idx="1"/>
          </p:nvPr>
        </p:nvSpPr>
        <p:spPr>
          <a:xfrm>
            <a:off x="646113" y="96838"/>
            <a:ext cx="733425" cy="214312"/>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z="1400" smtClean="0"/>
              <a:t>March 2020</a:t>
            </a:r>
            <a:endParaRPr lang="en-US" sz="1400" smtClean="0"/>
          </a:p>
        </p:txBody>
      </p:sp>
      <p:sp>
        <p:nvSpPr>
          <p:cNvPr id="24580" name="Rectangle 6"/>
          <p:cNvSpPr>
            <a:spLocks noGrp="1" noChangeArrowheads="1"/>
          </p:cNvSpPr>
          <p:nvPr>
            <p:ph type="ftr" sz="quarter" idx="4"/>
          </p:nvPr>
        </p:nvSpPr>
        <p:spPr>
          <a:xfrm>
            <a:off x="3656013" y="9001125"/>
            <a:ext cx="2557462" cy="184150"/>
          </a:xfrm>
        </p:spPr>
        <p:txBody>
          <a:bodyPr/>
          <a:lstStyle>
            <a:lvl1pPr marL="342900" indent="-342900"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457200" defTabSz="933450" eaLnBrk="0" hangingPunct="0">
              <a:defRPr sz="1200">
                <a:solidFill>
                  <a:schemeClr val="tx1"/>
                </a:solidFill>
                <a:latin typeface="Times New Roman" pitchFamily="18" charset="0"/>
              </a:defRPr>
            </a:lvl5pPr>
            <a:lvl6pPr marL="914400" defTabSz="933450" eaLnBrk="0" fontAlgn="base" hangingPunct="0">
              <a:spcBef>
                <a:spcPct val="0"/>
              </a:spcBef>
              <a:spcAft>
                <a:spcPct val="0"/>
              </a:spcAft>
              <a:defRPr sz="1200">
                <a:solidFill>
                  <a:schemeClr val="tx1"/>
                </a:solidFill>
                <a:latin typeface="Times New Roman" pitchFamily="18" charset="0"/>
              </a:defRPr>
            </a:lvl6pPr>
            <a:lvl7pPr marL="1371600" defTabSz="933450" eaLnBrk="0" fontAlgn="base" hangingPunct="0">
              <a:spcBef>
                <a:spcPct val="0"/>
              </a:spcBef>
              <a:spcAft>
                <a:spcPct val="0"/>
              </a:spcAft>
              <a:defRPr sz="1200">
                <a:solidFill>
                  <a:schemeClr val="tx1"/>
                </a:solidFill>
                <a:latin typeface="Times New Roman" pitchFamily="18" charset="0"/>
              </a:defRPr>
            </a:lvl7pPr>
            <a:lvl8pPr marL="1828800" defTabSz="933450" eaLnBrk="0" fontAlgn="base" hangingPunct="0">
              <a:spcBef>
                <a:spcPct val="0"/>
              </a:spcBef>
              <a:spcAft>
                <a:spcPct val="0"/>
              </a:spcAft>
              <a:defRPr sz="1200">
                <a:solidFill>
                  <a:schemeClr val="tx1"/>
                </a:solidFill>
                <a:latin typeface="Times New Roman" pitchFamily="18" charset="0"/>
              </a:defRPr>
            </a:lvl8pPr>
            <a:lvl9pPr marL="2286000" defTabSz="933450" eaLnBrk="0" fontAlgn="base" hangingPunct="0">
              <a:spcBef>
                <a:spcPct val="0"/>
              </a:spcBef>
              <a:spcAft>
                <a:spcPct val="0"/>
              </a:spcAft>
              <a:defRPr sz="1200">
                <a:solidFill>
                  <a:schemeClr val="tx1"/>
                </a:solidFill>
                <a:latin typeface="Times New Roman" pitchFamily="18" charset="0"/>
              </a:defRPr>
            </a:lvl9pPr>
          </a:lstStyle>
          <a:p>
            <a:pPr lvl="4">
              <a:defRPr/>
            </a:pPr>
            <a:r>
              <a:rPr lang="en-US" smtClean="0"/>
              <a:t>Dorothy Stanley, HP Enterprise</a:t>
            </a:r>
          </a:p>
        </p:txBody>
      </p:sp>
      <p:sp>
        <p:nvSpPr>
          <p:cNvPr id="24581" name="Rectangle 7"/>
          <p:cNvSpPr>
            <a:spLocks noGrp="1" noChangeArrowheads="1"/>
          </p:cNvSpPr>
          <p:nvPr>
            <p:ph type="sldNum" sz="quarter" idx="5"/>
          </p:nvPr>
        </p:nvSpPr>
        <p:spPr>
          <a:xfrm>
            <a:off x="3279775" y="9001125"/>
            <a:ext cx="414338" cy="184150"/>
          </a:xfrm>
        </p:spPr>
        <p:txBody>
          <a:bodyPr/>
          <a:lstStyle>
            <a:lvl1pPr defTabSz="933450" eaLnBrk="0" hangingPunct="0">
              <a:defRPr sz="1200">
                <a:solidFill>
                  <a:schemeClr val="tx1"/>
                </a:solidFill>
                <a:latin typeface="Times New Roman" pitchFamily="18" charset="0"/>
              </a:defRPr>
            </a:lvl1pPr>
            <a:lvl2pPr marL="742950" indent="-285750" defTabSz="933450" eaLnBrk="0" hangingPunct="0">
              <a:defRPr sz="1200">
                <a:solidFill>
                  <a:schemeClr val="tx1"/>
                </a:solidFill>
                <a:latin typeface="Times New Roman" pitchFamily="18" charset="0"/>
              </a:defRPr>
            </a:lvl2pPr>
            <a:lvl3pPr marL="1143000" indent="-228600" defTabSz="933450" eaLnBrk="0" hangingPunct="0">
              <a:defRPr sz="1200">
                <a:solidFill>
                  <a:schemeClr val="tx1"/>
                </a:solidFill>
                <a:latin typeface="Times New Roman" pitchFamily="18" charset="0"/>
              </a:defRPr>
            </a:lvl3pPr>
            <a:lvl4pPr marL="1600200" indent="-228600" defTabSz="933450" eaLnBrk="0" hangingPunct="0">
              <a:defRPr sz="1200">
                <a:solidFill>
                  <a:schemeClr val="tx1"/>
                </a:solidFill>
                <a:latin typeface="Times New Roman" pitchFamily="18" charset="0"/>
              </a:defRPr>
            </a:lvl4pPr>
            <a:lvl5pPr marL="2057400" indent="-228600" defTabSz="933450" eaLnBrk="0" hangingPunct="0">
              <a:defRPr sz="1200">
                <a:solidFill>
                  <a:schemeClr val="tx1"/>
                </a:solidFill>
                <a:latin typeface="Times New Roman" pitchFamily="18" charset="0"/>
              </a:defRPr>
            </a:lvl5pPr>
            <a:lvl6pPr marL="2514600" indent="-228600" defTabSz="933450" eaLnBrk="0" fontAlgn="base" hangingPunct="0">
              <a:spcBef>
                <a:spcPct val="0"/>
              </a:spcBef>
              <a:spcAft>
                <a:spcPct val="0"/>
              </a:spcAft>
              <a:defRPr sz="1200">
                <a:solidFill>
                  <a:schemeClr val="tx1"/>
                </a:solidFill>
                <a:latin typeface="Times New Roman" pitchFamily="18" charset="0"/>
              </a:defRPr>
            </a:lvl6pPr>
            <a:lvl7pPr marL="2971800" indent="-228600" defTabSz="933450" eaLnBrk="0" fontAlgn="base" hangingPunct="0">
              <a:spcBef>
                <a:spcPct val="0"/>
              </a:spcBef>
              <a:spcAft>
                <a:spcPct val="0"/>
              </a:spcAft>
              <a:defRPr sz="1200">
                <a:solidFill>
                  <a:schemeClr val="tx1"/>
                </a:solidFill>
                <a:latin typeface="Times New Roman" pitchFamily="18" charset="0"/>
              </a:defRPr>
            </a:lvl7pPr>
            <a:lvl8pPr marL="3429000" indent="-228600" defTabSz="933450" eaLnBrk="0" fontAlgn="base" hangingPunct="0">
              <a:spcBef>
                <a:spcPct val="0"/>
              </a:spcBef>
              <a:spcAft>
                <a:spcPct val="0"/>
              </a:spcAft>
              <a:defRPr sz="1200">
                <a:solidFill>
                  <a:schemeClr val="tx1"/>
                </a:solidFill>
                <a:latin typeface="Times New Roman" pitchFamily="18" charset="0"/>
              </a:defRPr>
            </a:lvl8pPr>
            <a:lvl9pPr marL="3886200" indent="-228600" defTabSz="93345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Page </a:t>
            </a:r>
            <a:fld id="{F3F42982-5C51-4B0C-81ED-C6DD168AA414}" type="slidenum">
              <a:rPr lang="en-US" smtClean="0"/>
              <a:pPr>
                <a:defRPr/>
              </a:pPr>
              <a:t>14</a:t>
            </a:fld>
            <a:endParaRPr lang="en-US" smtClean="0"/>
          </a:p>
        </p:txBody>
      </p:sp>
      <p:sp>
        <p:nvSpPr>
          <p:cNvPr id="36870" name="Rectangle 2"/>
          <p:cNvSpPr txBox="1">
            <a:spLocks noGrp="1" noChangeArrowheads="1"/>
          </p:cNvSpPr>
          <p:nvPr/>
        </p:nvSpPr>
        <p:spPr bwMode="auto">
          <a:xfrm>
            <a:off x="4017963" y="95250"/>
            <a:ext cx="219551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sz="1400" b="1">
                <a:ea typeface="MS PGothic" pitchFamily="34" charset="-128"/>
              </a:rPr>
              <a:t>doc.: IEEE 802.11-10/0503r4</a:t>
            </a:r>
          </a:p>
        </p:txBody>
      </p:sp>
      <p:sp>
        <p:nvSpPr>
          <p:cNvPr id="36871" name="Rectangle 3"/>
          <p:cNvSpPr txBox="1">
            <a:spLocks noGrp="1" noChangeArrowheads="1"/>
          </p:cNvSpPr>
          <p:nvPr/>
        </p:nvSpPr>
        <p:spPr bwMode="auto">
          <a:xfrm>
            <a:off x="646113" y="95250"/>
            <a:ext cx="754062"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nchor="b">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spcBef>
                <a:spcPct val="0"/>
              </a:spcBef>
            </a:pPr>
            <a:r>
              <a:rPr lang="en-US" altLang="en-US" sz="1400" b="1">
                <a:ea typeface="MS PGothic" pitchFamily="34" charset="-128"/>
              </a:rPr>
              <a:t>May 2010</a:t>
            </a:r>
          </a:p>
        </p:txBody>
      </p:sp>
      <p:sp>
        <p:nvSpPr>
          <p:cNvPr id="36872" name="Rectangle 6"/>
          <p:cNvSpPr txBox="1">
            <a:spLocks noGrp="1" noChangeArrowheads="1"/>
          </p:cNvSpPr>
          <p:nvPr/>
        </p:nvSpPr>
        <p:spPr bwMode="auto">
          <a:xfrm>
            <a:off x="3133725" y="9001125"/>
            <a:ext cx="3079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42900" indent="-342900"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457200" defTabSz="933450" eaLnBrk="0" hangingPunct="0">
              <a:spcBef>
                <a:spcPct val="30000"/>
              </a:spcBef>
              <a:defRPr sz="1200">
                <a:solidFill>
                  <a:schemeClr val="tx1"/>
                </a:solidFill>
                <a:latin typeface="Times New Roman" pitchFamily="18" charset="0"/>
              </a:defRPr>
            </a:lvl5pPr>
            <a:lvl6pPr marL="914400" defTabSz="933450" eaLnBrk="0" fontAlgn="base" hangingPunct="0">
              <a:spcBef>
                <a:spcPct val="30000"/>
              </a:spcBef>
              <a:spcAft>
                <a:spcPct val="0"/>
              </a:spcAft>
              <a:defRPr sz="1200">
                <a:solidFill>
                  <a:schemeClr val="tx1"/>
                </a:solidFill>
                <a:latin typeface="Times New Roman" pitchFamily="18" charset="0"/>
              </a:defRPr>
            </a:lvl6pPr>
            <a:lvl7pPr marL="1371600" defTabSz="933450" eaLnBrk="0" fontAlgn="base" hangingPunct="0">
              <a:spcBef>
                <a:spcPct val="30000"/>
              </a:spcBef>
              <a:spcAft>
                <a:spcPct val="0"/>
              </a:spcAft>
              <a:defRPr sz="1200">
                <a:solidFill>
                  <a:schemeClr val="tx1"/>
                </a:solidFill>
                <a:latin typeface="Times New Roman" pitchFamily="18" charset="0"/>
              </a:defRPr>
            </a:lvl7pPr>
            <a:lvl8pPr marL="1828800" defTabSz="933450" eaLnBrk="0" fontAlgn="base" hangingPunct="0">
              <a:spcBef>
                <a:spcPct val="30000"/>
              </a:spcBef>
              <a:spcAft>
                <a:spcPct val="0"/>
              </a:spcAft>
              <a:defRPr sz="1200">
                <a:solidFill>
                  <a:schemeClr val="tx1"/>
                </a:solidFill>
                <a:latin typeface="Times New Roman" pitchFamily="18" charset="0"/>
              </a:defRPr>
            </a:lvl8pPr>
            <a:lvl9pPr marL="2286000" defTabSz="933450" eaLnBrk="0" fontAlgn="base" hangingPunct="0">
              <a:spcBef>
                <a:spcPct val="30000"/>
              </a:spcBef>
              <a:spcAft>
                <a:spcPct val="0"/>
              </a:spcAft>
              <a:defRPr sz="1200">
                <a:solidFill>
                  <a:schemeClr val="tx1"/>
                </a:solidFill>
                <a:latin typeface="Times New Roman" pitchFamily="18" charset="0"/>
              </a:defRPr>
            </a:lvl9pPr>
          </a:lstStyle>
          <a:p>
            <a:pPr lvl="4" algn="r">
              <a:spcBef>
                <a:spcPct val="0"/>
              </a:spcBef>
            </a:pPr>
            <a:r>
              <a:rPr lang="en-US" altLang="en-US">
                <a:ea typeface="MS PGothic" pitchFamily="34" charset="-128"/>
              </a:rPr>
              <a:t>Michael Montemurro, Research in Motion</a:t>
            </a:r>
          </a:p>
        </p:txBody>
      </p:sp>
      <p:sp>
        <p:nvSpPr>
          <p:cNvPr id="36873" name="Rectangle 7"/>
          <p:cNvSpPr txBox="1">
            <a:spLocks noGrp="1" noChangeArrowheads="1"/>
          </p:cNvSpPr>
          <p:nvPr/>
        </p:nvSpPr>
        <p:spPr bwMode="auto">
          <a:xfrm>
            <a:off x="3278188" y="9001125"/>
            <a:ext cx="4159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eaLnBrk="0" hangingPunct="0">
              <a:spcBef>
                <a:spcPct val="30000"/>
              </a:spcBef>
              <a:defRPr sz="1200">
                <a:solidFill>
                  <a:schemeClr val="tx1"/>
                </a:solidFill>
                <a:latin typeface="Times New Roman" pitchFamily="18" charset="0"/>
              </a:defRPr>
            </a:lvl1pPr>
            <a:lvl2pPr marL="742950" indent="-285750" defTabSz="933450" eaLnBrk="0" hangingPunct="0">
              <a:spcBef>
                <a:spcPct val="30000"/>
              </a:spcBef>
              <a:defRPr sz="1200">
                <a:solidFill>
                  <a:schemeClr val="tx1"/>
                </a:solidFill>
                <a:latin typeface="Times New Roman" pitchFamily="18" charset="0"/>
              </a:defRPr>
            </a:lvl2pPr>
            <a:lvl3pPr marL="1143000" indent="-228600" defTabSz="933450" eaLnBrk="0" hangingPunct="0">
              <a:spcBef>
                <a:spcPct val="30000"/>
              </a:spcBef>
              <a:defRPr sz="1200">
                <a:solidFill>
                  <a:schemeClr val="tx1"/>
                </a:solidFill>
                <a:latin typeface="Times New Roman" pitchFamily="18" charset="0"/>
              </a:defRPr>
            </a:lvl3pPr>
            <a:lvl4pPr marL="1600200" indent="-228600" defTabSz="933450" eaLnBrk="0" hangingPunct="0">
              <a:spcBef>
                <a:spcPct val="30000"/>
              </a:spcBef>
              <a:defRPr sz="1200">
                <a:solidFill>
                  <a:schemeClr val="tx1"/>
                </a:solidFill>
                <a:latin typeface="Times New Roman" pitchFamily="18" charset="0"/>
              </a:defRPr>
            </a:lvl4pPr>
            <a:lvl5pPr marL="2057400" indent="-228600" defTabSz="933450" eaLnBrk="0" hangingPunct="0">
              <a:spcBef>
                <a:spcPct val="30000"/>
              </a:spcBef>
              <a:defRPr sz="1200">
                <a:solidFill>
                  <a:schemeClr val="tx1"/>
                </a:solidFill>
                <a:latin typeface="Times New Roman" pitchFamily="18" charset="0"/>
              </a:defRPr>
            </a:lvl5pPr>
            <a:lvl6pPr marL="2514600" indent="-228600" defTabSz="933450" eaLnBrk="0" fontAlgn="base" hangingPunct="0">
              <a:spcBef>
                <a:spcPct val="30000"/>
              </a:spcBef>
              <a:spcAft>
                <a:spcPct val="0"/>
              </a:spcAft>
              <a:defRPr sz="1200">
                <a:solidFill>
                  <a:schemeClr val="tx1"/>
                </a:solidFill>
                <a:latin typeface="Times New Roman" pitchFamily="18" charset="0"/>
              </a:defRPr>
            </a:lvl6pPr>
            <a:lvl7pPr marL="2971800" indent="-228600" defTabSz="933450" eaLnBrk="0" fontAlgn="base" hangingPunct="0">
              <a:spcBef>
                <a:spcPct val="30000"/>
              </a:spcBef>
              <a:spcAft>
                <a:spcPct val="0"/>
              </a:spcAft>
              <a:defRPr sz="1200">
                <a:solidFill>
                  <a:schemeClr val="tx1"/>
                </a:solidFill>
                <a:latin typeface="Times New Roman" pitchFamily="18" charset="0"/>
              </a:defRPr>
            </a:lvl7pPr>
            <a:lvl8pPr marL="3429000" indent="-228600" defTabSz="933450" eaLnBrk="0" fontAlgn="base" hangingPunct="0">
              <a:spcBef>
                <a:spcPct val="30000"/>
              </a:spcBef>
              <a:spcAft>
                <a:spcPct val="0"/>
              </a:spcAft>
              <a:defRPr sz="1200">
                <a:solidFill>
                  <a:schemeClr val="tx1"/>
                </a:solidFill>
                <a:latin typeface="Times New Roman" pitchFamily="18" charset="0"/>
              </a:defRPr>
            </a:lvl8pPr>
            <a:lvl9pPr marL="3886200" indent="-228600" defTabSz="933450" eaLnBrk="0" fontAlgn="base" hangingPunct="0">
              <a:spcBef>
                <a:spcPct val="30000"/>
              </a:spcBef>
              <a:spcAft>
                <a:spcPct val="0"/>
              </a:spcAft>
              <a:defRPr sz="1200">
                <a:solidFill>
                  <a:schemeClr val="tx1"/>
                </a:solidFill>
                <a:latin typeface="Times New Roman" pitchFamily="18" charset="0"/>
              </a:defRPr>
            </a:lvl9pPr>
          </a:lstStyle>
          <a:p>
            <a:pPr algn="r">
              <a:spcBef>
                <a:spcPct val="0"/>
              </a:spcBef>
            </a:pPr>
            <a:r>
              <a:rPr lang="en-US" altLang="en-US"/>
              <a:t>Page </a:t>
            </a:r>
            <a:fld id="{6C7B453B-48E0-4477-A157-3A28621F65B5}" type="slidenum">
              <a:rPr lang="en-US" altLang="en-US"/>
              <a:pPr algn="r">
                <a:spcBef>
                  <a:spcPct val="0"/>
                </a:spcBef>
              </a:pPr>
              <a:t>14</a:t>
            </a:fld>
            <a:endParaRPr lang="en-US" altLang="en-US"/>
          </a:p>
        </p:txBody>
      </p:sp>
      <p:sp>
        <p:nvSpPr>
          <p:cNvPr id="36874" name="Rectangle 2"/>
          <p:cNvSpPr>
            <a:spLocks noGrp="1" noRot="1" noChangeAspect="1" noChangeArrowheads="1" noTextEdit="1"/>
          </p:cNvSpPr>
          <p:nvPr>
            <p:ph type="sldImg"/>
          </p:nvPr>
        </p:nvSpPr>
        <p:spPr>
          <a:xfrm>
            <a:off x="330200" y="696913"/>
            <a:ext cx="6199188" cy="3487737"/>
          </a:xfrm>
          <a:ln/>
        </p:spPr>
      </p:sp>
      <p:sp>
        <p:nvSpPr>
          <p:cNvPr id="36875" name="Rectangle 3"/>
          <p:cNvSpPr>
            <a:spLocks noGrp="1" noChangeArrowheads="1"/>
          </p:cNvSpPr>
          <p:nvPr>
            <p:ph type="body" idx="1"/>
          </p:nvPr>
        </p:nvSpPr>
        <p:spPr>
          <a:xfrm>
            <a:off x="685800" y="4416425"/>
            <a:ext cx="5486400" cy="4183063"/>
          </a:xfrm>
          <a:noFill/>
        </p:spPr>
        <p:txBody>
          <a:bodyPr/>
          <a:lstStyle/>
          <a:p>
            <a:endParaRPr lang="en-US" altLang="en-US" smtClean="0"/>
          </a:p>
        </p:txBody>
      </p:sp>
    </p:spTree>
    <p:extLst>
      <p:ext uri="{BB962C8B-B14F-4D97-AF65-F5344CB8AC3E}">
        <p14:creationId xmlns:p14="http://schemas.microsoft.com/office/powerpoint/2010/main" val="2203130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4175" y="701675"/>
            <a:ext cx="6165850" cy="3468688"/>
          </a:xfrm>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pPr>
              <a:defRPr/>
            </a:pPr>
            <a:r>
              <a:rPr lang="en-US" smtClean="0"/>
              <a:t>doc.: IEEE 802.11-20/0309r0</a:t>
            </a:r>
            <a:endParaRPr lang="en-US"/>
          </a:p>
        </p:txBody>
      </p:sp>
      <p:sp>
        <p:nvSpPr>
          <p:cNvPr id="5" name="Date Placeholder 4"/>
          <p:cNvSpPr>
            <a:spLocks noGrp="1"/>
          </p:cNvSpPr>
          <p:nvPr>
            <p:ph type="dt" idx="11"/>
          </p:nvPr>
        </p:nvSpPr>
        <p:spPr/>
        <p:txBody>
          <a:bodyPr/>
          <a:lstStyle/>
          <a:p>
            <a:pPr>
              <a:defRPr/>
            </a:pPr>
            <a:r>
              <a:rPr lang="en-US" smtClean="0"/>
              <a:t>March 2020</a:t>
            </a:r>
            <a:endParaRPr lang="en-US"/>
          </a:p>
        </p:txBody>
      </p:sp>
      <p:sp>
        <p:nvSpPr>
          <p:cNvPr id="6" name="Footer Placeholder 5"/>
          <p:cNvSpPr>
            <a:spLocks noGrp="1"/>
          </p:cNvSpPr>
          <p:nvPr>
            <p:ph type="ftr" sz="quarter" idx="12"/>
          </p:nvPr>
        </p:nvSpPr>
        <p:spPr/>
        <p:txBody>
          <a:bodyPr/>
          <a:lstStyle/>
          <a:p>
            <a:pPr lvl="4">
              <a:defRPr/>
            </a:pPr>
            <a:r>
              <a:rPr lang="en-US" smtClean="0"/>
              <a:t>Dorothy Stanley, HPE</a:t>
            </a:r>
            <a:endParaRPr lang="en-US"/>
          </a:p>
        </p:txBody>
      </p:sp>
      <p:sp>
        <p:nvSpPr>
          <p:cNvPr id="7" name="Slide Number Placeholder 6"/>
          <p:cNvSpPr>
            <a:spLocks noGrp="1"/>
          </p:cNvSpPr>
          <p:nvPr>
            <p:ph type="sldNum" sz="quarter" idx="13"/>
          </p:nvPr>
        </p:nvSpPr>
        <p:spPr/>
        <p:txBody>
          <a:bodyPr/>
          <a:lstStyle/>
          <a:p>
            <a:pPr>
              <a:defRPr/>
            </a:pPr>
            <a:r>
              <a:rPr lang="en-US" smtClean="0"/>
              <a:t>Page </a:t>
            </a:r>
            <a:fld id="{7797EB75-BD9E-45DB-A35F-6C321BEA61EF}" type="slidenum">
              <a:rPr lang="en-US" smtClean="0"/>
              <a:pPr>
                <a:defRPr/>
              </a:pPr>
              <a:t>15</a:t>
            </a:fld>
            <a:endParaRPr lang="en-US"/>
          </a:p>
        </p:txBody>
      </p:sp>
    </p:spTree>
    <p:extLst>
      <p:ext uri="{BB962C8B-B14F-4D97-AF65-F5344CB8AC3E}">
        <p14:creationId xmlns:p14="http://schemas.microsoft.com/office/powerpoint/2010/main" val="1835990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March 2020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B0638B68-59E2-4ECC-A395-4D8BA92A6B58}" type="slidenum">
              <a:rPr lang="en-US"/>
              <a:pPr>
                <a:defRPr/>
              </a:pPr>
              <a:t>‹#›</a:t>
            </a:fld>
            <a:endParaRPr lang="en-US"/>
          </a:p>
        </p:txBody>
      </p:sp>
    </p:spTree>
    <p:extLst>
      <p:ext uri="{BB962C8B-B14F-4D97-AF65-F5344CB8AC3E}">
        <p14:creationId xmlns:p14="http://schemas.microsoft.com/office/powerpoint/2010/main" val="353454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March 2020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6B95F2FA-1F7D-4511-B8D3-BE850E72BE81}" type="slidenum">
              <a:rPr lang="en-US"/>
              <a:pPr>
                <a:defRPr/>
              </a:pPr>
              <a:t>‹#›</a:t>
            </a:fld>
            <a:endParaRPr lang="en-US"/>
          </a:p>
        </p:txBody>
      </p:sp>
    </p:spTree>
    <p:extLst>
      <p:ext uri="{BB962C8B-B14F-4D97-AF65-F5344CB8AC3E}">
        <p14:creationId xmlns:p14="http://schemas.microsoft.com/office/powerpoint/2010/main" val="2267806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685800"/>
            <a:ext cx="25908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685800"/>
            <a:ext cx="75692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March 2020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020C94DB-DACE-4790-8683-FC67F9BD15B1}" type="slidenum">
              <a:rPr lang="en-US"/>
              <a:pPr>
                <a:defRPr/>
              </a:pPr>
              <a:t>‹#›</a:t>
            </a:fld>
            <a:endParaRPr lang="en-US"/>
          </a:p>
        </p:txBody>
      </p:sp>
    </p:spTree>
    <p:extLst>
      <p:ext uri="{BB962C8B-B14F-4D97-AF65-F5344CB8AC3E}">
        <p14:creationId xmlns:p14="http://schemas.microsoft.com/office/powerpoint/2010/main" val="3759915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March 2020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54FC9212-A276-4579-8D5E-ABD8504D37DD}" type="slidenum">
              <a:rPr lang="en-US"/>
              <a:pPr>
                <a:defRPr/>
              </a:pPr>
              <a:t>‹#›</a:t>
            </a:fld>
            <a:endParaRPr lang="en-US"/>
          </a:p>
        </p:txBody>
      </p:sp>
    </p:spTree>
    <p:extLst>
      <p:ext uri="{BB962C8B-B14F-4D97-AF65-F5344CB8AC3E}">
        <p14:creationId xmlns:p14="http://schemas.microsoft.com/office/powerpoint/2010/main" val="875502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smtClean="0"/>
              <a:t>March 2020</a:t>
            </a: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r>
              <a:rPr lang="en-US"/>
              <a:t>Slide </a:t>
            </a:r>
            <a:fld id="{5431AEC5-025C-49AC-9B4A-23C1DEB7E703}" type="slidenum">
              <a:rPr lang="en-US"/>
              <a:pPr>
                <a:defRPr/>
              </a:pPr>
              <a:t>‹#›</a:t>
            </a:fld>
            <a:endParaRPr lang="en-US"/>
          </a:p>
        </p:txBody>
      </p:sp>
    </p:spTree>
    <p:extLst>
      <p:ext uri="{BB962C8B-B14F-4D97-AF65-F5344CB8AC3E}">
        <p14:creationId xmlns:p14="http://schemas.microsoft.com/office/powerpoint/2010/main" val="375141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9144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March 2020</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0E93BDA3-DD93-4E4E-8EDC-3FA158570F5C}" type="slidenum">
              <a:rPr lang="en-US"/>
              <a:pPr>
                <a:defRPr/>
              </a:pPr>
              <a:t>‹#›</a:t>
            </a:fld>
            <a:endParaRPr lang="en-US"/>
          </a:p>
        </p:txBody>
      </p:sp>
    </p:spTree>
    <p:extLst>
      <p:ext uri="{BB962C8B-B14F-4D97-AF65-F5344CB8AC3E}">
        <p14:creationId xmlns:p14="http://schemas.microsoft.com/office/powerpoint/2010/main" val="558992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smtClean="0"/>
              <a:t>March 2020</a:t>
            </a: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r>
              <a:rPr lang="en-US"/>
              <a:t>Slide </a:t>
            </a:r>
            <a:fld id="{7BB03CFB-44AD-4816-B58F-A54E0F554221}" type="slidenum">
              <a:rPr lang="en-US"/>
              <a:pPr>
                <a:defRPr/>
              </a:pPr>
              <a:t>‹#›</a:t>
            </a:fld>
            <a:endParaRPr lang="en-US"/>
          </a:p>
        </p:txBody>
      </p:sp>
    </p:spTree>
    <p:extLst>
      <p:ext uri="{BB962C8B-B14F-4D97-AF65-F5344CB8AC3E}">
        <p14:creationId xmlns:p14="http://schemas.microsoft.com/office/powerpoint/2010/main" val="2281508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smtClean="0"/>
              <a:t>March 2020</a:t>
            </a: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r>
              <a:rPr lang="en-US"/>
              <a:t>Slide </a:t>
            </a:r>
            <a:fld id="{04482A58-199F-4918-8432-04940375E780}" type="slidenum">
              <a:rPr lang="en-US"/>
              <a:pPr>
                <a:defRPr/>
              </a:pPr>
              <a:t>‹#›</a:t>
            </a:fld>
            <a:endParaRPr lang="en-US"/>
          </a:p>
        </p:txBody>
      </p:sp>
    </p:spTree>
    <p:extLst>
      <p:ext uri="{BB962C8B-B14F-4D97-AF65-F5344CB8AC3E}">
        <p14:creationId xmlns:p14="http://schemas.microsoft.com/office/powerpoint/2010/main" val="3220226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smtClean="0"/>
              <a:t>March 2020</a:t>
            </a: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r>
              <a:rPr lang="en-US"/>
              <a:t>Slide </a:t>
            </a:r>
            <a:fld id="{7F6BBDC2-33C3-48A1-AB5D-AA2D3A91F3F6}" type="slidenum">
              <a:rPr lang="en-US"/>
              <a:pPr>
                <a:defRPr/>
              </a:pPr>
              <a:t>‹#›</a:t>
            </a:fld>
            <a:endParaRPr lang="en-US"/>
          </a:p>
        </p:txBody>
      </p:sp>
    </p:spTree>
    <p:extLst>
      <p:ext uri="{BB962C8B-B14F-4D97-AF65-F5344CB8AC3E}">
        <p14:creationId xmlns:p14="http://schemas.microsoft.com/office/powerpoint/2010/main" val="821338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March 2020</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8988C900-7051-48E6-8DAA-3BB132A94CD7}" type="slidenum">
              <a:rPr lang="en-US"/>
              <a:pPr>
                <a:defRPr/>
              </a:pPr>
              <a:t>‹#›</a:t>
            </a:fld>
            <a:endParaRPr lang="en-US"/>
          </a:p>
        </p:txBody>
      </p:sp>
    </p:spTree>
    <p:extLst>
      <p:ext uri="{BB962C8B-B14F-4D97-AF65-F5344CB8AC3E}">
        <p14:creationId xmlns:p14="http://schemas.microsoft.com/office/powerpoint/2010/main" val="4018676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smtClean="0"/>
              <a:t>March 2020</a:t>
            </a: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Dorothy Stanley, HP Enterprise</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r>
              <a:rPr lang="en-US"/>
              <a:t>Slide </a:t>
            </a:r>
            <a:fld id="{AB6FA4E4-6431-4A7A-AEBA-9670F0642CD3}" type="slidenum">
              <a:rPr lang="en-US"/>
              <a:pPr>
                <a:defRPr/>
              </a:pPr>
              <a:t>‹#›</a:t>
            </a:fld>
            <a:endParaRPr lang="en-US"/>
          </a:p>
        </p:txBody>
      </p:sp>
    </p:spTree>
    <p:extLst>
      <p:ext uri="{BB962C8B-B14F-4D97-AF65-F5344CB8AC3E}">
        <p14:creationId xmlns:p14="http://schemas.microsoft.com/office/powerpoint/2010/main" val="726871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14400" y="685800"/>
            <a:ext cx="10363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929218" y="334964"/>
            <a:ext cx="252518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spAutoFit/>
          </a:bodyPr>
          <a:lstStyle>
            <a:lvl1pPr eaLnBrk="0" hangingPunct="0">
              <a:defRPr sz="1800" b="1">
                <a:cs typeface="+mn-cs"/>
              </a:defRPr>
            </a:lvl1pPr>
          </a:lstStyle>
          <a:p>
            <a:pPr>
              <a:defRPr/>
            </a:pPr>
            <a:r>
              <a:rPr lang="en-US" smtClean="0"/>
              <a:t>March 2020</a:t>
            </a:r>
            <a:endParaRPr lang="en-US" dirty="0"/>
          </a:p>
        </p:txBody>
      </p:sp>
      <p:sp>
        <p:nvSpPr>
          <p:cNvPr id="1029" name="Rectangle 5"/>
          <p:cNvSpPr>
            <a:spLocks noGrp="1" noChangeArrowheads="1"/>
          </p:cNvSpPr>
          <p:nvPr>
            <p:ph type="ftr" sz="quarter" idx="3"/>
          </p:nvPr>
        </p:nvSpPr>
        <p:spPr bwMode="auto">
          <a:xfrm>
            <a:off x="9447138" y="6475413"/>
            <a:ext cx="1944763"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r" eaLnBrk="0" hangingPunct="0">
              <a:defRPr>
                <a:cs typeface="+mn-cs"/>
              </a:defRPr>
            </a:lvl1pPr>
          </a:lstStyle>
          <a:p>
            <a:pPr>
              <a:defRPr/>
            </a:pPr>
            <a:r>
              <a:rPr lang="en-US" smtClean="0"/>
              <a:t>Dorothy Stanley, HP Enterprise</a:t>
            </a:r>
            <a:endParaRPr lang="en-US"/>
          </a:p>
        </p:txBody>
      </p:sp>
      <p:sp>
        <p:nvSpPr>
          <p:cNvPr id="1030" name="Rectangle 6"/>
          <p:cNvSpPr>
            <a:spLocks noGrp="1" noChangeArrowheads="1"/>
          </p:cNvSpPr>
          <p:nvPr>
            <p:ph type="sldNum" sz="quarter" idx="4"/>
          </p:nvPr>
        </p:nvSpPr>
        <p:spPr bwMode="auto">
          <a:xfrm>
            <a:off x="5879100" y="6475413"/>
            <a:ext cx="535403"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lvl1pPr algn="ctr" eaLnBrk="0" hangingPunct="0">
              <a:defRPr>
                <a:cs typeface="+mn-cs"/>
              </a:defRPr>
            </a:lvl1pPr>
          </a:lstStyle>
          <a:p>
            <a:pPr>
              <a:defRPr/>
            </a:pPr>
            <a:r>
              <a:rPr lang="en-US"/>
              <a:t>Slide </a:t>
            </a:r>
            <a:fld id="{DC664FA7-9591-4AF1-947F-CBEC61367A07}" type="slidenum">
              <a:rPr lang="en-US"/>
              <a:pPr>
                <a:defRPr/>
              </a:pPr>
              <a:t>‹#›</a:t>
            </a:fld>
            <a:endParaRPr lang="en-US"/>
          </a:p>
        </p:txBody>
      </p:sp>
      <p:sp>
        <p:nvSpPr>
          <p:cNvPr id="1031" name="Rectangle 7"/>
          <p:cNvSpPr>
            <a:spLocks noChangeArrowheads="1"/>
          </p:cNvSpPr>
          <p:nvPr/>
        </p:nvSpPr>
        <p:spPr bwMode="auto">
          <a:xfrm>
            <a:off x="7977652" y="332601"/>
            <a:ext cx="328301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b">
            <a:spAutoFit/>
          </a:bodyPr>
          <a:lstStyle>
            <a:lvl1pPr marL="342900" indent="-342900" eaLnBrk="0" hangingPunct="0">
              <a:defRPr sz="1200">
                <a:solidFill>
                  <a:schemeClr val="tx1"/>
                </a:solidFill>
                <a:latin typeface="Times New Roman" pitchFamily="18" charset="0"/>
                <a:cs typeface="Arial" charset="0"/>
              </a:defRPr>
            </a:lvl1pPr>
            <a:lvl2pPr marL="742950" indent="-285750" eaLnBrk="0" hangingPunct="0">
              <a:defRPr sz="1200">
                <a:solidFill>
                  <a:schemeClr val="tx1"/>
                </a:solidFill>
                <a:latin typeface="Times New Roman" pitchFamily="18" charset="0"/>
                <a:cs typeface="Arial" charset="0"/>
              </a:defRPr>
            </a:lvl2pPr>
            <a:lvl3pPr marL="1143000" indent="-228600" eaLnBrk="0" hangingPunct="0">
              <a:defRPr sz="1200">
                <a:solidFill>
                  <a:schemeClr val="tx1"/>
                </a:solidFill>
                <a:latin typeface="Times New Roman" pitchFamily="18" charset="0"/>
                <a:cs typeface="Arial" charset="0"/>
              </a:defRPr>
            </a:lvl3pPr>
            <a:lvl4pPr marL="1600200" indent="-228600" eaLnBrk="0" hangingPunct="0">
              <a:defRPr sz="1200">
                <a:solidFill>
                  <a:schemeClr val="tx1"/>
                </a:solidFill>
                <a:latin typeface="Times New Roman" pitchFamily="18" charset="0"/>
                <a:cs typeface="Arial" charset="0"/>
              </a:defRPr>
            </a:lvl4pPr>
            <a:lvl5pPr marL="457200" eaLnBrk="0" hangingPunct="0">
              <a:defRPr sz="1200">
                <a:solidFill>
                  <a:schemeClr val="tx1"/>
                </a:solidFill>
                <a:latin typeface="Times New Roman" pitchFamily="18" charset="0"/>
                <a:cs typeface="Arial" charset="0"/>
              </a:defRPr>
            </a:lvl5pPr>
            <a:lvl6pPr marL="914400" eaLnBrk="0" fontAlgn="base" hangingPunct="0">
              <a:spcBef>
                <a:spcPct val="0"/>
              </a:spcBef>
              <a:spcAft>
                <a:spcPct val="0"/>
              </a:spcAft>
              <a:defRPr sz="1200">
                <a:solidFill>
                  <a:schemeClr val="tx1"/>
                </a:solidFill>
                <a:latin typeface="Times New Roman" pitchFamily="18" charset="0"/>
                <a:cs typeface="Arial" charset="0"/>
              </a:defRPr>
            </a:lvl6pPr>
            <a:lvl7pPr marL="1371600" eaLnBrk="0" fontAlgn="base" hangingPunct="0">
              <a:spcBef>
                <a:spcPct val="0"/>
              </a:spcBef>
              <a:spcAft>
                <a:spcPct val="0"/>
              </a:spcAft>
              <a:defRPr sz="1200">
                <a:solidFill>
                  <a:schemeClr val="tx1"/>
                </a:solidFill>
                <a:latin typeface="Times New Roman" pitchFamily="18" charset="0"/>
                <a:cs typeface="Arial" charset="0"/>
              </a:defRPr>
            </a:lvl7pPr>
            <a:lvl8pPr marL="1828800" eaLnBrk="0" fontAlgn="base" hangingPunct="0">
              <a:spcBef>
                <a:spcPct val="0"/>
              </a:spcBef>
              <a:spcAft>
                <a:spcPct val="0"/>
              </a:spcAft>
              <a:defRPr sz="1200">
                <a:solidFill>
                  <a:schemeClr val="tx1"/>
                </a:solidFill>
                <a:latin typeface="Times New Roman" pitchFamily="18" charset="0"/>
                <a:cs typeface="Arial" charset="0"/>
              </a:defRPr>
            </a:lvl8pPr>
            <a:lvl9pPr marL="2286000" eaLnBrk="0" fontAlgn="base" hangingPunct="0">
              <a:spcBef>
                <a:spcPct val="0"/>
              </a:spcBef>
              <a:spcAft>
                <a:spcPct val="0"/>
              </a:spcAft>
              <a:defRPr sz="1200">
                <a:solidFill>
                  <a:schemeClr val="tx1"/>
                </a:solidFill>
                <a:latin typeface="Times New Roman" pitchFamily="18" charset="0"/>
                <a:cs typeface="Arial" charset="0"/>
              </a:defRPr>
            </a:lvl9pPr>
          </a:lstStyle>
          <a:p>
            <a:pPr lvl="4" algn="r">
              <a:defRPr/>
            </a:pPr>
            <a:r>
              <a:rPr lang="en-US" altLang="en-US" sz="1800" b="1" dirty="0" smtClean="0"/>
              <a:t>doc.: IEEE </a:t>
            </a:r>
            <a:r>
              <a:rPr lang="en-US" altLang="en-US" sz="1800" b="1" dirty="0" smtClean="0"/>
              <a:t>802.11-20/0308r0</a:t>
            </a:r>
            <a:endParaRPr lang="en-US" altLang="en-US" sz="1800" b="1" dirty="0" smtClean="0"/>
          </a:p>
        </p:txBody>
      </p:sp>
      <p:sp>
        <p:nvSpPr>
          <p:cNvPr id="1032" name="Line 8"/>
          <p:cNvSpPr>
            <a:spLocks noChangeShapeType="1"/>
          </p:cNvSpPr>
          <p:nvPr/>
        </p:nvSpPr>
        <p:spPr bwMode="auto">
          <a:xfrm>
            <a:off x="914400" y="609600"/>
            <a:ext cx="103632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p>
        </p:txBody>
      </p:sp>
      <p:sp>
        <p:nvSpPr>
          <p:cNvPr id="1033" name="Rectangle 9"/>
          <p:cNvSpPr>
            <a:spLocks noChangeArrowheads="1"/>
          </p:cNvSpPr>
          <p:nvPr/>
        </p:nvSpPr>
        <p:spPr bwMode="auto">
          <a:xfrm>
            <a:off x="914401" y="6475413"/>
            <a:ext cx="479298"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eaLnBrk="0" hangingPunct="0">
              <a:defRPr sz="1200">
                <a:solidFill>
                  <a:schemeClr val="tx1"/>
                </a:solidFill>
                <a:latin typeface="Times New Roman" pitchFamily="18" charset="0"/>
                <a:cs typeface="Arial" charset="0"/>
              </a:defRPr>
            </a:lvl1pPr>
            <a:lvl2pPr marL="742950" indent="-285750" eaLnBrk="0" hangingPunct="0">
              <a:defRPr sz="1200">
                <a:solidFill>
                  <a:schemeClr val="tx1"/>
                </a:solidFill>
                <a:latin typeface="Times New Roman" pitchFamily="18" charset="0"/>
                <a:cs typeface="Arial" charset="0"/>
              </a:defRPr>
            </a:lvl2pPr>
            <a:lvl3pPr marL="1143000" indent="-228600" eaLnBrk="0" hangingPunct="0">
              <a:defRPr sz="1200">
                <a:solidFill>
                  <a:schemeClr val="tx1"/>
                </a:solidFill>
                <a:latin typeface="Times New Roman" pitchFamily="18" charset="0"/>
                <a:cs typeface="Arial" charset="0"/>
              </a:defRPr>
            </a:lvl3pPr>
            <a:lvl4pPr marL="1600200" indent="-228600" eaLnBrk="0" hangingPunct="0">
              <a:defRPr sz="1200">
                <a:solidFill>
                  <a:schemeClr val="tx1"/>
                </a:solidFill>
                <a:latin typeface="Times New Roman" pitchFamily="18" charset="0"/>
                <a:cs typeface="Arial" charset="0"/>
              </a:defRPr>
            </a:lvl4pPr>
            <a:lvl5pPr marL="2057400" indent="-228600" eaLnBrk="0" hangingPunct="0">
              <a:defRPr sz="1200">
                <a:solidFill>
                  <a:schemeClr val="tx1"/>
                </a:solidFill>
                <a:latin typeface="Times New Roman" pitchFamily="18" charset="0"/>
                <a:cs typeface="Arial" charset="0"/>
              </a:defRPr>
            </a:lvl5pPr>
            <a:lvl6pPr marL="2514600" indent="-228600" eaLnBrk="0" fontAlgn="base" hangingPunct="0">
              <a:spcBef>
                <a:spcPct val="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0"/>
              </a:spcBef>
              <a:spcAft>
                <a:spcPct val="0"/>
              </a:spcAft>
              <a:defRPr sz="1200">
                <a:solidFill>
                  <a:schemeClr val="tx1"/>
                </a:solidFill>
                <a:latin typeface="Times New Roman" pitchFamily="18" charset="0"/>
                <a:cs typeface="Arial" charset="0"/>
              </a:defRPr>
            </a:lvl9pPr>
          </a:lstStyle>
          <a:p>
            <a:pPr>
              <a:defRPr/>
            </a:pPr>
            <a:r>
              <a:rPr lang="en-US" altLang="en-US" sz="1200" smtClean="0"/>
              <a:t>Agenda</a:t>
            </a:r>
          </a:p>
        </p:txBody>
      </p:sp>
      <p:sp>
        <p:nvSpPr>
          <p:cNvPr id="1034" name="Line 10"/>
          <p:cNvSpPr>
            <a:spLocks noChangeShapeType="1"/>
          </p:cNvSpPr>
          <p:nvPr/>
        </p:nvSpPr>
        <p:spPr bwMode="auto">
          <a:xfrm>
            <a:off x="914400" y="6477000"/>
            <a:ext cx="10464800"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2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Microsoft_Word_97_-_2003_Document1.doc"/></Relationships>
</file>

<file path=ppt/slides/_rels/slide10.xml.rels><?xml version="1.0" encoding="UTF-8" standalone="yes"?>
<Relationships xmlns="http://schemas.openxmlformats.org/package/2006/relationships"><Relationship Id="rId3" Type="http://schemas.openxmlformats.org/officeDocument/2006/relationships/hyperlink" Target="https://www.ieee.org/content/dam/ieee-org/ieee/web/org/about/ieee_code_of_conduct.pdf" TargetMode="External"/><Relationship Id="rId2" Type="http://schemas.openxmlformats.org/officeDocument/2006/relationships/hyperlink" Target="http://www.ieee.org/about/corporate/governance/p7-8.html" TargetMode="External"/><Relationship Id="rId1" Type="http://schemas.openxmlformats.org/officeDocument/2006/relationships/slideLayout" Target="../slideLayouts/slideLayout2.xml"/><Relationship Id="rId4" Type="http://schemas.openxmlformats.org/officeDocument/2006/relationships/hyperlink" Target="http://www.ieee.org/about/corporate/governance"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tandards.ieee.org/develop/policies/bylaws/sb_bylaws.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s://mentor.ieee.org/802.11/dcn/19/11-19-146"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hyperlink" Target="https://mentor.ieee.org/802.11/dcn/20/11-20-0260-00-000m-telecon-minutes-for-revmd-crc-feb-7-and-14-2020.docx" TargetMode="External"/><Relationship Id="rId4" Type="http://schemas.openxmlformats.org/officeDocument/2006/relationships/hyperlink" Target="https://mentor.ieee.org/802.11/dcn/20/11-20-0259-00-000m-telecon-minutes-for-revmd-crc-jan-31-2020.docx"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www.techstreet.com/ieee/products/vendor_id/7028"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standards.ieee.org/develop/project/802.11.html" TargetMode="External"/><Relationship Id="rId3" Type="http://schemas.openxmlformats.org/officeDocument/2006/relationships/hyperlink" Target="https://mentor.ieee.org/802.11/dcn/17/11-17-0004-03-0000-revision-par-proposal-tgmd.doc" TargetMode="External"/><Relationship Id="rId7" Type="http://schemas.openxmlformats.org/officeDocument/2006/relationships/hyperlink" Target="https://mentor.ieee.org/802.11/dcn/19/11-19-2156"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hyperlink" Target="https://mentor.ieee.org/802.11/dcn/18/11-18-0611" TargetMode="External"/><Relationship Id="rId5" Type="http://schemas.openxmlformats.org/officeDocument/2006/relationships/hyperlink" Target="https://mentor.ieee.org/802.11/dcn/17/11-17-0914-13-000m-revmd-wg-cc-comments.xls" TargetMode="External"/><Relationship Id="rId4" Type="http://schemas.openxmlformats.org/officeDocument/2006/relationships/hyperlink" Target="https://mentor.ieee.org/802.11/dcn/17/11-17-0914-06-000m-revmd-wg-cc-comments.xl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dirty="0"/>
          </a:p>
        </p:txBody>
      </p:sp>
      <p:sp>
        <p:nvSpPr>
          <p:cNvPr id="3075"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3076" name="Slide Number Placeholder 5"/>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77FB121F-92AD-4A94-B9B7-431A9F07F0F0}" type="slidenum">
              <a:rPr lang="en-US" smtClean="0"/>
              <a:pPr>
                <a:defRPr/>
              </a:pPr>
              <a:t>1</a:t>
            </a:fld>
            <a:endParaRPr lang="en-US" smtClean="0"/>
          </a:p>
        </p:txBody>
      </p:sp>
      <p:sp>
        <p:nvSpPr>
          <p:cNvPr id="2053" name="Rectangle 2"/>
          <p:cNvSpPr>
            <a:spLocks noGrp="1" noChangeArrowheads="1"/>
          </p:cNvSpPr>
          <p:nvPr>
            <p:ph type="title"/>
          </p:nvPr>
        </p:nvSpPr>
        <p:spPr>
          <a:xfrm>
            <a:off x="2209800" y="685800"/>
            <a:ext cx="8610600" cy="1066800"/>
          </a:xfrm>
        </p:spPr>
        <p:txBody>
          <a:bodyPr/>
          <a:lstStyle/>
          <a:p>
            <a:r>
              <a:rPr lang="en-US" altLang="en-US" dirty="0" smtClean="0"/>
              <a:t>IEEE 802.11 </a:t>
            </a:r>
            <a:r>
              <a:rPr lang="en-US" altLang="en-US" dirty="0" err="1" smtClean="0"/>
              <a:t>TGmd</a:t>
            </a:r>
            <a:r>
              <a:rPr lang="en-US" altLang="en-US" dirty="0" smtClean="0"/>
              <a:t> </a:t>
            </a:r>
            <a:r>
              <a:rPr lang="en-US" altLang="en-US" dirty="0" smtClean="0"/>
              <a:t>March </a:t>
            </a:r>
            <a:r>
              <a:rPr lang="en-US" altLang="en-US" dirty="0" smtClean="0"/>
              <a:t>2020 Agenda</a:t>
            </a:r>
          </a:p>
        </p:txBody>
      </p:sp>
      <p:sp>
        <p:nvSpPr>
          <p:cNvPr id="2054" name="Rectangle 6"/>
          <p:cNvSpPr>
            <a:spLocks noGrp="1" noChangeArrowheads="1"/>
          </p:cNvSpPr>
          <p:nvPr>
            <p:ph type="body" idx="1"/>
          </p:nvPr>
        </p:nvSpPr>
        <p:spPr>
          <a:xfrm>
            <a:off x="2209800" y="1524000"/>
            <a:ext cx="7772400" cy="381000"/>
          </a:xfrm>
        </p:spPr>
        <p:txBody>
          <a:bodyPr/>
          <a:lstStyle/>
          <a:p>
            <a:pPr algn="ctr">
              <a:lnSpc>
                <a:spcPct val="90000"/>
              </a:lnSpc>
              <a:buFontTx/>
              <a:buNone/>
            </a:pPr>
            <a:r>
              <a:rPr lang="en-US" altLang="en-US" sz="2000" dirty="0"/>
              <a:t>Date:</a:t>
            </a:r>
            <a:r>
              <a:rPr lang="en-US" altLang="en-US" sz="2000" b="0" dirty="0"/>
              <a:t> </a:t>
            </a:r>
            <a:r>
              <a:rPr lang="en-US" altLang="en-US" sz="2000" b="0" dirty="0" smtClean="0"/>
              <a:t>2020-02-10</a:t>
            </a:r>
            <a:endParaRPr lang="en-US" altLang="en-US" sz="2000" b="0" dirty="0"/>
          </a:p>
        </p:txBody>
      </p:sp>
      <p:graphicFrame>
        <p:nvGraphicFramePr>
          <p:cNvPr id="2055" name="Object 11"/>
          <p:cNvGraphicFramePr>
            <a:graphicFrameLocks noChangeAspect="1"/>
          </p:cNvGraphicFramePr>
          <p:nvPr>
            <p:extLst>
              <p:ext uri="{D42A27DB-BD31-4B8C-83A1-F6EECF244321}">
                <p14:modId xmlns:p14="http://schemas.microsoft.com/office/powerpoint/2010/main" val="284026159"/>
              </p:ext>
            </p:extLst>
          </p:nvPr>
        </p:nvGraphicFramePr>
        <p:xfrm>
          <a:off x="2044700" y="2274889"/>
          <a:ext cx="8102600" cy="2498725"/>
        </p:xfrm>
        <a:graphic>
          <a:graphicData uri="http://schemas.openxmlformats.org/presentationml/2006/ole">
            <mc:AlternateContent xmlns:mc="http://schemas.openxmlformats.org/markup-compatibility/2006">
              <mc:Choice xmlns:v="urn:schemas-microsoft-com:vml" Requires="v">
                <p:oleObj spid="_x0000_s4571" name="Document" r:id="rId4" imgW="8254447" imgH="2544858" progId="Word.Document.8">
                  <p:embed/>
                </p:oleObj>
              </mc:Choice>
              <mc:Fallback>
                <p:oleObj name="Document" r:id="rId4" imgW="8254447" imgH="2544858" progId="Word.Document.8">
                  <p:embed/>
                  <p:pic>
                    <p:nvPicPr>
                      <p:cNvPr id="0" name="Object 11"/>
                      <p:cNvPicPr>
                        <a:picLocks noChangeAspect="1" noChangeArrowheads="1"/>
                      </p:cNvPicPr>
                      <p:nvPr/>
                    </p:nvPicPr>
                    <p:blipFill>
                      <a:blip r:embed="rId5"/>
                      <a:srcRect/>
                      <a:stretch>
                        <a:fillRect/>
                      </a:stretch>
                    </p:blipFill>
                    <p:spPr bwMode="auto">
                      <a:xfrm>
                        <a:off x="2044700" y="2274889"/>
                        <a:ext cx="8102600" cy="2498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6" name="Rectangle 12"/>
          <p:cNvSpPr>
            <a:spLocks noChangeArrowheads="1"/>
          </p:cNvSpPr>
          <p:nvPr/>
        </p:nvSpPr>
        <p:spPr bwMode="auto">
          <a:xfrm>
            <a:off x="2057400" y="1939925"/>
            <a:ext cx="144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buFontTx/>
              <a:buNone/>
            </a:pPr>
            <a:r>
              <a:rPr lang="en-US" altLang="en-US" sz="2000"/>
              <a:t>Authors:</a:t>
            </a:r>
            <a:endParaRPr lang="en-US" altLang="en-US" sz="2000" b="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 behavior in IEEE-SA activities is guided</a:t>
            </a:r>
            <a:br>
              <a:rPr lang="en-US" dirty="0"/>
            </a:br>
            <a:r>
              <a:rPr lang="en-US" dirty="0"/>
              <a:t>by the IEEE Codes of Ethics &amp; Conduct</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All participants in IEEE-SA activities are expected to adhere to the </a:t>
            </a:r>
            <a:r>
              <a:rPr lang="en-US" dirty="0" smtClean="0"/>
              <a:t>core principles </a:t>
            </a:r>
            <a:r>
              <a:rPr lang="en-US" dirty="0"/>
              <a:t>underlying the:</a:t>
            </a:r>
          </a:p>
          <a:p>
            <a:pPr lvl="1">
              <a:buFont typeface="Arial" panose="020B0604020202020204" pitchFamily="34" charset="0"/>
              <a:buChar char="•"/>
            </a:pPr>
            <a:r>
              <a:rPr lang="en-US" sz="1800" dirty="0" smtClean="0">
                <a:hlinkClick r:id="rId2"/>
              </a:rPr>
              <a:t>IEEE </a:t>
            </a:r>
            <a:r>
              <a:rPr lang="en-US" sz="1800" dirty="0">
                <a:hlinkClick r:id="rId2"/>
              </a:rPr>
              <a:t>Code of </a:t>
            </a:r>
            <a:r>
              <a:rPr lang="en-US" sz="1800" dirty="0" smtClean="0">
                <a:hlinkClick r:id="rId2"/>
              </a:rPr>
              <a:t>Ethics</a:t>
            </a:r>
            <a:endParaRPr lang="en-US" sz="1800" dirty="0"/>
          </a:p>
          <a:p>
            <a:pPr lvl="1">
              <a:buFont typeface="Arial" panose="020B0604020202020204" pitchFamily="34" charset="0"/>
              <a:buChar char="•"/>
            </a:pPr>
            <a:r>
              <a:rPr lang="en-US" sz="1800" dirty="0" smtClean="0">
                <a:hlinkClick r:id="rId3"/>
              </a:rPr>
              <a:t>IEEE </a:t>
            </a:r>
            <a:r>
              <a:rPr lang="en-US" sz="1800" dirty="0">
                <a:hlinkClick r:id="rId3"/>
              </a:rPr>
              <a:t>Code of Conduct</a:t>
            </a:r>
            <a:endParaRPr lang="en-US" sz="1800" dirty="0"/>
          </a:p>
          <a:p>
            <a:pPr>
              <a:buFont typeface="Arial" panose="020B0604020202020204" pitchFamily="34" charset="0"/>
              <a:buChar char="•"/>
            </a:pPr>
            <a:r>
              <a:rPr lang="en-US" dirty="0" smtClean="0"/>
              <a:t>The </a:t>
            </a:r>
            <a:r>
              <a:rPr lang="en-US" dirty="0"/>
              <a:t>core principles of the IEEE Codes of Ethics &amp; Conduct are to:</a:t>
            </a:r>
          </a:p>
          <a:p>
            <a:pPr lvl="1">
              <a:buFont typeface="Arial" panose="020B0604020202020204" pitchFamily="34" charset="0"/>
              <a:buChar char="•"/>
            </a:pPr>
            <a:r>
              <a:rPr lang="en-US" sz="1800" i="1" dirty="0" smtClean="0"/>
              <a:t>Uphold </a:t>
            </a:r>
            <a:r>
              <a:rPr lang="en-US" sz="1800" i="1" dirty="0"/>
              <a:t>the highest standards of integrity, responsible behavior, and ethical </a:t>
            </a:r>
            <a:r>
              <a:rPr lang="en-US" sz="1800" i="1" dirty="0" smtClean="0"/>
              <a:t>and professional </a:t>
            </a:r>
            <a:r>
              <a:rPr lang="en-US" sz="1800" i="1" dirty="0"/>
              <a:t>conduct</a:t>
            </a:r>
          </a:p>
          <a:p>
            <a:pPr lvl="1">
              <a:buFont typeface="Arial" panose="020B0604020202020204" pitchFamily="34" charset="0"/>
              <a:buChar char="•"/>
            </a:pPr>
            <a:r>
              <a:rPr lang="en-US" sz="1800" i="1" dirty="0" smtClean="0"/>
              <a:t>Treat </a:t>
            </a:r>
            <a:r>
              <a:rPr lang="en-US" sz="1800" i="1" dirty="0"/>
              <a:t>people fairly and with respect, to not engage in harassment</a:t>
            </a:r>
            <a:r>
              <a:rPr lang="en-US" sz="1800" i="1" dirty="0" smtClean="0"/>
              <a:t>, discrimination</a:t>
            </a:r>
            <a:r>
              <a:rPr lang="en-US" sz="1800" i="1" dirty="0"/>
              <a:t>, or retaliation, and to protect people's privacy.</a:t>
            </a:r>
          </a:p>
          <a:p>
            <a:pPr lvl="1">
              <a:buFont typeface="Arial" panose="020B0604020202020204" pitchFamily="34" charset="0"/>
              <a:buChar char="•"/>
            </a:pPr>
            <a:r>
              <a:rPr lang="en-US" sz="1800" i="1" dirty="0" smtClean="0"/>
              <a:t>Avoid </a:t>
            </a:r>
            <a:r>
              <a:rPr lang="en-US" sz="1800" i="1" dirty="0"/>
              <a:t>injuring others, their property, reputation, or employment by false </a:t>
            </a:r>
            <a:r>
              <a:rPr lang="en-US" sz="1800" i="1" dirty="0" smtClean="0"/>
              <a:t>or malicious </a:t>
            </a:r>
            <a:r>
              <a:rPr lang="en-US" sz="1800" i="1" dirty="0"/>
              <a:t>action</a:t>
            </a:r>
          </a:p>
          <a:p>
            <a:pPr>
              <a:buFont typeface="Arial" panose="020B0604020202020204" pitchFamily="34" charset="0"/>
              <a:buChar char="•"/>
            </a:pPr>
            <a:r>
              <a:rPr lang="en-US" dirty="0" smtClean="0"/>
              <a:t>The </a:t>
            </a:r>
            <a:r>
              <a:rPr lang="en-US" dirty="0"/>
              <a:t>most recent versions of these Codes are available at</a:t>
            </a:r>
          </a:p>
          <a:p>
            <a:pPr lvl="1">
              <a:buFont typeface="Arial" panose="020B0604020202020204" pitchFamily="34" charset="0"/>
              <a:buChar char="•"/>
            </a:pPr>
            <a:r>
              <a:rPr lang="en-US" sz="1800" dirty="0">
                <a:hlinkClick r:id="rId4"/>
              </a:rPr>
              <a:t>http://www.ieee.org/about/corporate/governance</a:t>
            </a:r>
            <a:endParaRPr lang="en-US" sz="1800"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10</a:t>
            </a:fld>
            <a:endParaRPr lang="en-GB" dirty="0"/>
          </a:p>
        </p:txBody>
      </p:sp>
      <p:sp>
        <p:nvSpPr>
          <p:cNvPr id="5" name="Footer Placeholder 4"/>
          <p:cNvSpPr>
            <a:spLocks noGrp="1"/>
          </p:cNvSpPr>
          <p:nvPr>
            <p:ph type="ftr" idx="4294967295"/>
          </p:nvPr>
        </p:nvSpPr>
        <p:spPr>
          <a:xfrm>
            <a:off x="7143757" y="6475414"/>
            <a:ext cx="4246027" cy="180975"/>
          </a:xfrm>
          <a:prstGeom prst="rect">
            <a:avLst/>
          </a:prstGeom>
        </p:spPr>
        <p:txBody>
          <a:bodyPr/>
          <a:lstStyle/>
          <a:p>
            <a:r>
              <a:rPr lang="en-GB" smtClean="0"/>
              <a:t>Dorothy Stanley, HP Enterprise</a:t>
            </a:r>
            <a:endParaRPr lang="en-GB" dirty="0"/>
          </a:p>
        </p:txBody>
      </p:sp>
      <p:sp>
        <p:nvSpPr>
          <p:cNvPr id="6" name="Date Placeholder 5"/>
          <p:cNvSpPr>
            <a:spLocks noGrp="1"/>
          </p:cNvSpPr>
          <p:nvPr>
            <p:ph type="dt" idx="4294967295"/>
          </p:nvPr>
        </p:nvSpPr>
        <p:spPr>
          <a:xfrm>
            <a:off x="929217" y="333375"/>
            <a:ext cx="2499764" cy="273050"/>
          </a:xfrm>
          <a:prstGeom prst="rect">
            <a:avLst/>
          </a:prstGeom>
        </p:spPr>
        <p:txBody>
          <a:bodyPr/>
          <a:lstStyle/>
          <a:p>
            <a:r>
              <a:rPr lang="en-US" smtClean="0"/>
              <a:t>March 2020</a:t>
            </a:r>
            <a:endParaRPr lang="en-GB" dirty="0"/>
          </a:p>
        </p:txBody>
      </p:sp>
    </p:spTree>
    <p:extLst>
      <p:ext uri="{BB962C8B-B14F-4D97-AF65-F5344CB8AC3E}">
        <p14:creationId xmlns:p14="http://schemas.microsoft.com/office/powerpoint/2010/main" val="19337771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Participants in the IEEE-SA “individual process” shall</a:t>
            </a:r>
            <a:br>
              <a:rPr lang="en-US" dirty="0"/>
            </a:br>
            <a:r>
              <a:rPr lang="en-US" dirty="0"/>
              <a:t>act independently of others, including employers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sz="2000" dirty="0"/>
              <a:t>The </a:t>
            </a:r>
            <a:r>
              <a:rPr lang="en-US" sz="2000" dirty="0">
                <a:hlinkClick r:id="rId2"/>
              </a:rPr>
              <a:t>IEEE-SA Standards Board Bylaws </a:t>
            </a:r>
            <a:r>
              <a:rPr lang="en-US" sz="2000" dirty="0"/>
              <a:t>require that “participants in </a:t>
            </a:r>
            <a:r>
              <a:rPr lang="en-US" sz="2000" dirty="0" smtClean="0"/>
              <a:t>the IEEE </a:t>
            </a:r>
            <a:r>
              <a:rPr lang="en-US" sz="2000" dirty="0"/>
              <a:t>standards development individual process shall act based on </a:t>
            </a:r>
            <a:r>
              <a:rPr lang="en-US" sz="2000" dirty="0" smtClean="0"/>
              <a:t>their qualifications </a:t>
            </a:r>
            <a:r>
              <a:rPr lang="en-US" sz="2000" dirty="0"/>
              <a:t>and experience”</a:t>
            </a:r>
          </a:p>
          <a:p>
            <a:pPr>
              <a:buFont typeface="Arial" panose="020B0604020202020204" pitchFamily="34" charset="0"/>
              <a:buChar char="•"/>
            </a:pPr>
            <a:r>
              <a:rPr lang="en-US" sz="2000" dirty="0" smtClean="0"/>
              <a:t>This </a:t>
            </a:r>
            <a:r>
              <a:rPr lang="en-US" sz="2000" dirty="0"/>
              <a:t>means participants:</a:t>
            </a:r>
          </a:p>
          <a:p>
            <a:pPr lvl="1">
              <a:buFont typeface="Arial" panose="020B0604020202020204" pitchFamily="34" charset="0"/>
              <a:buChar char="•"/>
            </a:pPr>
            <a:r>
              <a:rPr lang="en-US" sz="1800" b="1" dirty="0" smtClean="0">
                <a:solidFill>
                  <a:srgbClr val="00B050"/>
                </a:solidFill>
              </a:rPr>
              <a:t>Shall </a:t>
            </a:r>
            <a:r>
              <a:rPr lang="en-US" sz="1800" b="1" dirty="0">
                <a:solidFill>
                  <a:srgbClr val="00B050"/>
                </a:solidFill>
              </a:rPr>
              <a:t>act &amp; vote </a:t>
            </a:r>
            <a:r>
              <a:rPr lang="en-US" sz="1800" dirty="0"/>
              <a:t>based on their personal &amp; independent opinions derived </a:t>
            </a:r>
            <a:r>
              <a:rPr lang="en-US" sz="1800" dirty="0" smtClean="0"/>
              <a:t>from their </a:t>
            </a:r>
            <a:r>
              <a:rPr lang="en-US" sz="1800" dirty="0"/>
              <a:t>expertise, knowledge, and qualifications</a:t>
            </a:r>
          </a:p>
          <a:p>
            <a:pPr lvl="1">
              <a:buFont typeface="Arial" panose="020B0604020202020204" pitchFamily="34" charset="0"/>
              <a:buChar char="•"/>
            </a:pPr>
            <a:r>
              <a:rPr lang="en-US" sz="1800" b="1" dirty="0" smtClean="0">
                <a:solidFill>
                  <a:srgbClr val="FF0000"/>
                </a:solidFill>
              </a:rPr>
              <a:t>Shall </a:t>
            </a:r>
            <a:r>
              <a:rPr lang="en-US" sz="1800" b="1" dirty="0">
                <a:solidFill>
                  <a:srgbClr val="FF0000"/>
                </a:solidFill>
              </a:rPr>
              <a:t>not act or vote </a:t>
            </a:r>
            <a:r>
              <a:rPr lang="en-US" sz="1800" dirty="0"/>
              <a:t>based on any obligation to or any direction from any </a:t>
            </a:r>
            <a:r>
              <a:rPr lang="en-US" sz="1800" dirty="0" smtClean="0"/>
              <a:t>other person </a:t>
            </a:r>
            <a:r>
              <a:rPr lang="en-US" sz="1800" dirty="0"/>
              <a:t>or organization, including an employer or client, regardless of </a:t>
            </a:r>
            <a:r>
              <a:rPr lang="en-US" sz="1800" dirty="0" smtClean="0"/>
              <a:t>any external </a:t>
            </a:r>
            <a:r>
              <a:rPr lang="en-US" sz="1800" dirty="0"/>
              <a:t>commitments, agreements, contracts, or orders</a:t>
            </a:r>
          </a:p>
          <a:p>
            <a:pPr lvl="1">
              <a:buFont typeface="Arial" panose="020B0604020202020204" pitchFamily="34" charset="0"/>
              <a:buChar char="•"/>
            </a:pPr>
            <a:r>
              <a:rPr lang="en-US" sz="1800" b="1" dirty="0" smtClean="0">
                <a:solidFill>
                  <a:srgbClr val="FF0000"/>
                </a:solidFill>
              </a:rPr>
              <a:t>Shall </a:t>
            </a:r>
            <a:r>
              <a:rPr lang="en-US" sz="1800" b="1" dirty="0">
                <a:solidFill>
                  <a:srgbClr val="FF0000"/>
                </a:solidFill>
              </a:rPr>
              <a:t>not direct </a:t>
            </a:r>
            <a:r>
              <a:rPr lang="en-US" sz="1800" dirty="0"/>
              <a:t>the actions or votes of other participants or retaliate </a:t>
            </a:r>
            <a:r>
              <a:rPr lang="en-US" sz="1800" dirty="0" smtClean="0"/>
              <a:t>against other </a:t>
            </a:r>
            <a:r>
              <a:rPr lang="en-US" sz="1800" dirty="0"/>
              <a:t>participants for fulfilling their responsibility to act &amp; vote based on </a:t>
            </a:r>
            <a:r>
              <a:rPr lang="en-US" sz="1800" dirty="0" smtClean="0"/>
              <a:t>their personal </a:t>
            </a:r>
            <a:r>
              <a:rPr lang="en-US" sz="1800" dirty="0"/>
              <a:t>&amp; independently developed opinions</a:t>
            </a:r>
          </a:p>
          <a:p>
            <a:pPr>
              <a:buFont typeface="Arial" panose="020B0604020202020204" pitchFamily="34" charset="0"/>
              <a:buChar char="•"/>
            </a:pPr>
            <a:r>
              <a:rPr lang="en-US" sz="2000" dirty="0" smtClean="0"/>
              <a:t>By </a:t>
            </a:r>
            <a:r>
              <a:rPr lang="en-US" sz="2000" dirty="0"/>
              <a:t>participating in standards activities using the “</a:t>
            </a:r>
            <a:r>
              <a:rPr lang="en-US" sz="2000" i="1" dirty="0"/>
              <a:t>individual process</a:t>
            </a:r>
            <a:r>
              <a:rPr lang="en-US" sz="2000" dirty="0"/>
              <a:t>”, </a:t>
            </a:r>
            <a:r>
              <a:rPr lang="en-US" sz="2000" dirty="0" smtClean="0"/>
              <a:t>you are </a:t>
            </a:r>
            <a:r>
              <a:rPr lang="en-US" sz="2000" dirty="0"/>
              <a:t>deemed to accept these requirements; if you are unable to </a:t>
            </a:r>
            <a:r>
              <a:rPr lang="en-US" sz="2000" dirty="0" smtClean="0"/>
              <a:t>satisfy these </a:t>
            </a:r>
            <a:r>
              <a:rPr lang="en-US" sz="2000" dirty="0"/>
              <a:t>requirements then you shall immediately cease any participation</a:t>
            </a:r>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11</a:t>
            </a:fld>
            <a:endParaRPr lang="en-GB" dirty="0"/>
          </a:p>
        </p:txBody>
      </p:sp>
      <p:sp>
        <p:nvSpPr>
          <p:cNvPr id="5" name="Footer Placeholder 4"/>
          <p:cNvSpPr>
            <a:spLocks noGrp="1"/>
          </p:cNvSpPr>
          <p:nvPr>
            <p:ph type="ftr" idx="4294967295"/>
          </p:nvPr>
        </p:nvSpPr>
        <p:spPr>
          <a:xfrm>
            <a:off x="7143757" y="6475414"/>
            <a:ext cx="4246027" cy="180975"/>
          </a:xfrm>
          <a:prstGeom prst="rect">
            <a:avLst/>
          </a:prstGeom>
        </p:spPr>
        <p:txBody>
          <a:bodyPr/>
          <a:lstStyle/>
          <a:p>
            <a:r>
              <a:rPr lang="en-GB" smtClean="0"/>
              <a:t>Dorothy Stanley, HP Enterprise</a:t>
            </a:r>
            <a:endParaRPr lang="en-GB" dirty="0"/>
          </a:p>
        </p:txBody>
      </p:sp>
      <p:sp>
        <p:nvSpPr>
          <p:cNvPr id="6" name="Date Placeholder 5"/>
          <p:cNvSpPr>
            <a:spLocks noGrp="1"/>
          </p:cNvSpPr>
          <p:nvPr>
            <p:ph type="dt" idx="4294967295"/>
          </p:nvPr>
        </p:nvSpPr>
        <p:spPr>
          <a:xfrm>
            <a:off x="929217" y="333375"/>
            <a:ext cx="2499764" cy="273050"/>
          </a:xfrm>
          <a:prstGeom prst="rect">
            <a:avLst/>
          </a:prstGeom>
        </p:spPr>
        <p:txBody>
          <a:bodyPr/>
          <a:lstStyle/>
          <a:p>
            <a:r>
              <a:rPr lang="en-US" smtClean="0"/>
              <a:t>March 2020</a:t>
            </a:r>
            <a:endParaRPr lang="en-GB" dirty="0"/>
          </a:p>
        </p:txBody>
      </p:sp>
    </p:spTree>
    <p:extLst>
      <p:ext uri="{BB962C8B-B14F-4D97-AF65-F5344CB8AC3E}">
        <p14:creationId xmlns:p14="http://schemas.microsoft.com/office/powerpoint/2010/main" val="6937016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IEEE-SA standards activities shall allow the fair &amp;</a:t>
            </a:r>
            <a:br>
              <a:rPr lang="en-US" dirty="0"/>
            </a:br>
            <a:r>
              <a:rPr lang="en-US" dirty="0"/>
              <a:t>equitable consideration of all viewpoints</a:t>
            </a:r>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a:t>The </a:t>
            </a:r>
            <a:r>
              <a:rPr lang="en-US" dirty="0">
                <a:hlinkClick r:id="rId2"/>
              </a:rPr>
              <a:t>IEEE-SA Standards Board Bylaws </a:t>
            </a:r>
            <a:r>
              <a:rPr lang="en-US" dirty="0" smtClean="0"/>
              <a:t>(</a:t>
            </a:r>
            <a:r>
              <a:rPr lang="en-US" dirty="0"/>
              <a:t>clause 5.2.1.3) specifies </a:t>
            </a:r>
            <a:r>
              <a:rPr lang="en-US" dirty="0" smtClean="0"/>
              <a:t>that “</a:t>
            </a:r>
            <a:r>
              <a:rPr lang="en-US" i="1" dirty="0"/>
              <a:t>the standards development process shall not be dominated by </a:t>
            </a:r>
            <a:r>
              <a:rPr lang="en-US" i="1" dirty="0" smtClean="0"/>
              <a:t>any single </a:t>
            </a:r>
            <a:r>
              <a:rPr lang="en-US" i="1" dirty="0"/>
              <a:t>interest category, individual, or organization</a:t>
            </a:r>
            <a:r>
              <a:rPr lang="en-US" dirty="0"/>
              <a:t>”</a:t>
            </a:r>
          </a:p>
          <a:p>
            <a:pPr lvl="1">
              <a:buFont typeface="Arial" panose="020B0604020202020204" pitchFamily="34" charset="0"/>
              <a:buChar char="•"/>
            </a:pPr>
            <a:r>
              <a:rPr lang="en-US" sz="1800" dirty="0" smtClean="0"/>
              <a:t>This </a:t>
            </a:r>
            <a:r>
              <a:rPr lang="en-US" sz="1800" dirty="0"/>
              <a:t>means no participant may exercise “</a:t>
            </a:r>
            <a:r>
              <a:rPr lang="en-US" sz="1800" i="1" dirty="0"/>
              <a:t>authority, leadership, or influence </a:t>
            </a:r>
            <a:r>
              <a:rPr lang="en-US" sz="1800" i="1" dirty="0" smtClean="0"/>
              <a:t>by reason </a:t>
            </a:r>
            <a:r>
              <a:rPr lang="en-US" sz="1800" i="1" dirty="0"/>
              <a:t>of superior leverage, strength, or representation to the exclusion of </a:t>
            </a:r>
            <a:r>
              <a:rPr lang="en-US" sz="1800" i="1" dirty="0" smtClean="0"/>
              <a:t>fair and </a:t>
            </a:r>
            <a:r>
              <a:rPr lang="en-US" sz="1800" i="1" dirty="0"/>
              <a:t>equitable consideration of other viewpoints</a:t>
            </a:r>
            <a:r>
              <a:rPr lang="en-US" sz="1800" dirty="0"/>
              <a:t>” or “</a:t>
            </a:r>
            <a:r>
              <a:rPr lang="en-US" sz="1800" i="1" dirty="0"/>
              <a:t>to hinder the progress of </a:t>
            </a:r>
            <a:r>
              <a:rPr lang="en-US" sz="1800" i="1" dirty="0" smtClean="0"/>
              <a:t>the standards </a:t>
            </a:r>
            <a:r>
              <a:rPr lang="en-US" sz="1800" i="1" dirty="0"/>
              <a:t>development activity</a:t>
            </a:r>
            <a:r>
              <a:rPr lang="en-US" sz="1800" dirty="0"/>
              <a:t>”</a:t>
            </a:r>
          </a:p>
          <a:p>
            <a:pPr>
              <a:buFont typeface="Arial" panose="020B0604020202020204" pitchFamily="34" charset="0"/>
              <a:buChar char="•"/>
            </a:pPr>
            <a:r>
              <a:rPr lang="en-US" dirty="0" smtClean="0"/>
              <a:t>This </a:t>
            </a:r>
            <a:r>
              <a:rPr lang="en-US" dirty="0"/>
              <a:t>rule applies equally to those participating in a </a:t>
            </a:r>
            <a:r>
              <a:rPr lang="en-US" dirty="0" smtClean="0"/>
              <a:t>standards development </a:t>
            </a:r>
            <a:r>
              <a:rPr lang="en-US" dirty="0"/>
              <a:t>project and to that project’s leadership group</a:t>
            </a:r>
          </a:p>
          <a:p>
            <a:pPr>
              <a:buFont typeface="Arial" panose="020B0604020202020204" pitchFamily="34" charset="0"/>
              <a:buChar char="•"/>
            </a:pPr>
            <a:r>
              <a:rPr lang="en-US" dirty="0" smtClean="0"/>
              <a:t>Any </a:t>
            </a:r>
            <a:r>
              <a:rPr lang="en-US" dirty="0"/>
              <a:t>person who reasonably suspects that dominance is occurring in </a:t>
            </a:r>
            <a:r>
              <a:rPr lang="en-US" dirty="0" smtClean="0"/>
              <a:t>a standards </a:t>
            </a:r>
            <a:r>
              <a:rPr lang="en-US" dirty="0"/>
              <a:t>development project is encouraged to bring the issue to </a:t>
            </a:r>
            <a:r>
              <a:rPr lang="en-US" dirty="0" smtClean="0"/>
              <a:t>the attention </a:t>
            </a:r>
            <a:r>
              <a:rPr lang="en-US" dirty="0"/>
              <a:t>of the Standards Committee or the project’s IEEE-SA </a:t>
            </a:r>
            <a:r>
              <a:rPr lang="en-US" dirty="0" smtClean="0"/>
              <a:t>Program Manager</a:t>
            </a:r>
            <a:endParaRPr lang="en-US" dirty="0"/>
          </a:p>
        </p:txBody>
      </p:sp>
      <p:sp>
        <p:nvSpPr>
          <p:cNvPr id="4" name="Slide Number Placeholder 3"/>
          <p:cNvSpPr>
            <a:spLocks noGrp="1"/>
          </p:cNvSpPr>
          <p:nvPr>
            <p:ph type="sldNum" idx="12"/>
          </p:nvPr>
        </p:nvSpPr>
        <p:spPr/>
        <p:txBody>
          <a:bodyPr/>
          <a:lstStyle/>
          <a:p>
            <a:r>
              <a:rPr lang="en-GB" smtClean="0"/>
              <a:t>Slide </a:t>
            </a:r>
            <a:fld id="{440F5867-744E-4AA6-B0ED-4C44D2DFBB7B}" type="slidenum">
              <a:rPr lang="en-GB" smtClean="0"/>
              <a:pPr/>
              <a:t>12</a:t>
            </a:fld>
            <a:endParaRPr lang="en-GB" dirty="0"/>
          </a:p>
        </p:txBody>
      </p:sp>
      <p:sp>
        <p:nvSpPr>
          <p:cNvPr id="5" name="Footer Placeholder 4"/>
          <p:cNvSpPr>
            <a:spLocks noGrp="1"/>
          </p:cNvSpPr>
          <p:nvPr>
            <p:ph type="ftr" idx="4294967295"/>
          </p:nvPr>
        </p:nvSpPr>
        <p:spPr>
          <a:xfrm>
            <a:off x="7143757" y="6475414"/>
            <a:ext cx="4246027" cy="180975"/>
          </a:xfrm>
          <a:prstGeom prst="rect">
            <a:avLst/>
          </a:prstGeom>
        </p:spPr>
        <p:txBody>
          <a:bodyPr/>
          <a:lstStyle/>
          <a:p>
            <a:r>
              <a:rPr lang="en-GB" smtClean="0"/>
              <a:t>Dorothy Stanley, HP Enterprise</a:t>
            </a:r>
            <a:endParaRPr lang="en-GB" dirty="0"/>
          </a:p>
        </p:txBody>
      </p:sp>
      <p:sp>
        <p:nvSpPr>
          <p:cNvPr id="6" name="Date Placeholder 5"/>
          <p:cNvSpPr>
            <a:spLocks noGrp="1"/>
          </p:cNvSpPr>
          <p:nvPr>
            <p:ph type="dt" idx="4294967295"/>
          </p:nvPr>
        </p:nvSpPr>
        <p:spPr>
          <a:xfrm>
            <a:off x="929217" y="333375"/>
            <a:ext cx="2499764" cy="273050"/>
          </a:xfrm>
          <a:prstGeom prst="rect">
            <a:avLst/>
          </a:prstGeom>
        </p:spPr>
        <p:txBody>
          <a:bodyPr/>
          <a:lstStyle/>
          <a:p>
            <a:r>
              <a:rPr lang="en-US" smtClean="0"/>
              <a:t>March 2020</a:t>
            </a:r>
            <a:endParaRPr lang="en-GB" dirty="0"/>
          </a:p>
        </p:txBody>
      </p:sp>
    </p:spTree>
    <p:extLst>
      <p:ext uri="{BB962C8B-B14F-4D97-AF65-F5344CB8AC3E}">
        <p14:creationId xmlns:p14="http://schemas.microsoft.com/office/powerpoint/2010/main" val="38447901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0244" name="Slide Number Placeholder 3"/>
          <p:cNvSpPr>
            <a:spLocks noGrp="1"/>
          </p:cNvSpPr>
          <p:nvPr>
            <p:ph type="sldNum" sz="quarter" idx="12"/>
          </p:nvPr>
        </p:nvSpPr>
        <p:spPr>
          <a:xfrm>
            <a:off x="5891924" y="6475413"/>
            <a:ext cx="509755"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13</a:t>
            </a:fld>
            <a:endParaRPr lang="en-US" smtClean="0"/>
          </a:p>
        </p:txBody>
      </p:sp>
      <p:sp>
        <p:nvSpPr>
          <p:cNvPr id="9222" name="Rectangle 2"/>
          <p:cNvSpPr>
            <a:spLocks noGrp="1" noChangeArrowheads="1"/>
          </p:cNvSpPr>
          <p:nvPr>
            <p:ph type="title" idx="4294967295"/>
          </p:nvPr>
        </p:nvSpPr>
        <p:spPr>
          <a:xfrm>
            <a:off x="2209800" y="457200"/>
            <a:ext cx="7772400" cy="1066800"/>
          </a:xfrm>
        </p:spPr>
        <p:txBody>
          <a:bodyPr/>
          <a:lstStyle/>
          <a:p>
            <a:r>
              <a:rPr lang="en-US" altLang="en-US" dirty="0" smtClean="0"/>
              <a:t>Standard and Amendment Ratification</a:t>
            </a:r>
            <a:endParaRPr lang="en-US" altLang="en-US" sz="2000" dirty="0">
              <a:solidFill>
                <a:srgbClr val="FF0000"/>
              </a:solidFill>
            </a:endParaRPr>
          </a:p>
        </p:txBody>
      </p:sp>
      <p:sp>
        <p:nvSpPr>
          <p:cNvPr id="9223" name="Rectangle 3"/>
          <p:cNvSpPr>
            <a:spLocks noGrp="1" noChangeArrowheads="1"/>
          </p:cNvSpPr>
          <p:nvPr>
            <p:ph type="body" idx="4294967295"/>
          </p:nvPr>
        </p:nvSpPr>
        <p:spPr>
          <a:xfrm>
            <a:off x="1524000" y="1356519"/>
            <a:ext cx="9448800" cy="5210175"/>
          </a:xfrm>
        </p:spPr>
        <p:txBody>
          <a:bodyPr/>
          <a:lstStyle/>
          <a:p>
            <a:pPr>
              <a:lnSpc>
                <a:spcPct val="80000"/>
              </a:lnSpc>
            </a:pPr>
            <a:r>
              <a:rPr lang="en-US" altLang="en-US" sz="2000" dirty="0">
                <a:solidFill>
                  <a:srgbClr val="006600"/>
                </a:solidFill>
              </a:rPr>
              <a:t>IEEE </a:t>
            </a:r>
            <a:r>
              <a:rPr lang="en-US" altLang="en-US" sz="2000" dirty="0" err="1">
                <a:solidFill>
                  <a:srgbClr val="006600"/>
                </a:solidFill>
              </a:rPr>
              <a:t>Std</a:t>
            </a:r>
            <a:r>
              <a:rPr lang="en-US" altLang="en-US" sz="2000" dirty="0">
                <a:solidFill>
                  <a:srgbClr val="006600"/>
                </a:solidFill>
              </a:rPr>
              <a:t> 802.11-2016 approved &amp; published December 2016</a:t>
            </a:r>
          </a:p>
          <a:p>
            <a:pPr>
              <a:lnSpc>
                <a:spcPct val="80000"/>
              </a:lnSpc>
            </a:pPr>
            <a:endParaRPr lang="en-US" altLang="en-US" sz="2000" dirty="0">
              <a:solidFill>
                <a:srgbClr val="006600"/>
              </a:solidFill>
            </a:endParaRPr>
          </a:p>
          <a:p>
            <a:pPr>
              <a:lnSpc>
                <a:spcPct val="80000"/>
              </a:lnSpc>
            </a:pPr>
            <a:r>
              <a:rPr lang="en-US" altLang="en-US" sz="2000" dirty="0">
                <a:solidFill>
                  <a:srgbClr val="006600"/>
                </a:solidFill>
              </a:rPr>
              <a:t>IEEE </a:t>
            </a:r>
            <a:r>
              <a:rPr lang="en-US" altLang="en-US" sz="2000" dirty="0" err="1">
                <a:solidFill>
                  <a:srgbClr val="006600"/>
                </a:solidFill>
              </a:rPr>
              <a:t>Std</a:t>
            </a:r>
            <a:r>
              <a:rPr lang="en-US" altLang="en-US" sz="2000" dirty="0">
                <a:solidFill>
                  <a:srgbClr val="006600"/>
                </a:solidFill>
              </a:rPr>
              <a:t> 802.11ai-2016 approved &amp; published December </a:t>
            </a:r>
            <a:r>
              <a:rPr lang="en-US" altLang="en-US" sz="2000" dirty="0" smtClean="0">
                <a:solidFill>
                  <a:srgbClr val="006600"/>
                </a:solidFill>
              </a:rPr>
              <a:t>2016*</a:t>
            </a:r>
            <a:endParaRPr lang="en-US" altLang="en-US" sz="2000" dirty="0">
              <a:solidFill>
                <a:srgbClr val="006600"/>
              </a:solidFill>
            </a:endParaRPr>
          </a:p>
          <a:p>
            <a:pPr>
              <a:lnSpc>
                <a:spcPct val="80000"/>
              </a:lnSpc>
            </a:pPr>
            <a:r>
              <a:rPr lang="en-US" altLang="en-US" sz="2000" dirty="0">
                <a:solidFill>
                  <a:srgbClr val="006600"/>
                </a:solidFill>
              </a:rPr>
              <a:t>IEEE </a:t>
            </a:r>
            <a:r>
              <a:rPr lang="en-US" altLang="en-US" sz="2000" dirty="0" err="1">
                <a:solidFill>
                  <a:srgbClr val="006600"/>
                </a:solidFill>
              </a:rPr>
              <a:t>Std</a:t>
            </a:r>
            <a:r>
              <a:rPr lang="en-US" altLang="en-US" sz="2000" dirty="0">
                <a:solidFill>
                  <a:srgbClr val="006600"/>
                </a:solidFill>
              </a:rPr>
              <a:t> 802.11ah-2016 approved December 2016; publication </a:t>
            </a:r>
            <a:r>
              <a:rPr lang="en-US" altLang="en-US" sz="2000" dirty="0" smtClean="0">
                <a:solidFill>
                  <a:srgbClr val="006600"/>
                </a:solidFill>
              </a:rPr>
              <a:t>May 2017*</a:t>
            </a:r>
            <a:endParaRPr lang="en-US" altLang="en-US" sz="2000" dirty="0">
              <a:solidFill>
                <a:srgbClr val="006600"/>
              </a:solidFill>
            </a:endParaRPr>
          </a:p>
          <a:p>
            <a:pPr>
              <a:lnSpc>
                <a:spcPct val="80000"/>
              </a:lnSpc>
            </a:pPr>
            <a:endParaRPr lang="en-US" altLang="en-US" sz="2000" dirty="0">
              <a:solidFill>
                <a:srgbClr val="006600"/>
              </a:solidFill>
            </a:endParaRPr>
          </a:p>
          <a:p>
            <a:pPr>
              <a:lnSpc>
                <a:spcPct val="80000"/>
              </a:lnSpc>
            </a:pPr>
            <a:r>
              <a:rPr lang="en-US" altLang="en-US" sz="2000" dirty="0">
                <a:solidFill>
                  <a:srgbClr val="006600"/>
                </a:solidFill>
              </a:rPr>
              <a:t>IEEE </a:t>
            </a:r>
            <a:r>
              <a:rPr lang="en-US" altLang="en-US" sz="2000" dirty="0" err="1">
                <a:solidFill>
                  <a:srgbClr val="006600"/>
                </a:solidFill>
              </a:rPr>
              <a:t>Std</a:t>
            </a:r>
            <a:r>
              <a:rPr lang="en-US" altLang="en-US" sz="2000" dirty="0">
                <a:solidFill>
                  <a:srgbClr val="006600"/>
                </a:solidFill>
              </a:rPr>
              <a:t> 802.11aj-2018 – Approved February 2018, April </a:t>
            </a:r>
            <a:r>
              <a:rPr lang="en-US" altLang="en-US" sz="2000" dirty="0" smtClean="0">
                <a:solidFill>
                  <a:srgbClr val="006600"/>
                </a:solidFill>
              </a:rPr>
              <a:t>publication*</a:t>
            </a:r>
            <a:endParaRPr lang="en-US" altLang="en-US" sz="2000" dirty="0">
              <a:solidFill>
                <a:srgbClr val="006600"/>
              </a:solidFill>
            </a:endParaRPr>
          </a:p>
          <a:p>
            <a:pPr>
              <a:lnSpc>
                <a:spcPct val="80000"/>
              </a:lnSpc>
            </a:pPr>
            <a:r>
              <a:rPr lang="en-US" altLang="en-US" sz="2000" dirty="0">
                <a:solidFill>
                  <a:srgbClr val="006600"/>
                </a:solidFill>
              </a:rPr>
              <a:t>IEEE </a:t>
            </a:r>
            <a:r>
              <a:rPr lang="en-US" altLang="en-US" sz="2000" dirty="0" err="1">
                <a:solidFill>
                  <a:srgbClr val="006600"/>
                </a:solidFill>
              </a:rPr>
              <a:t>Std</a:t>
            </a:r>
            <a:r>
              <a:rPr lang="en-US" altLang="en-US" sz="2000" dirty="0">
                <a:solidFill>
                  <a:srgbClr val="006600"/>
                </a:solidFill>
              </a:rPr>
              <a:t> 802.11ak-2018 – Approved March 2018, June </a:t>
            </a:r>
            <a:r>
              <a:rPr lang="en-US" altLang="en-US" sz="2000" dirty="0" smtClean="0">
                <a:solidFill>
                  <a:srgbClr val="006600"/>
                </a:solidFill>
              </a:rPr>
              <a:t>publication*</a:t>
            </a:r>
            <a:endParaRPr lang="en-US" altLang="en-US" sz="2000" dirty="0">
              <a:solidFill>
                <a:srgbClr val="006600"/>
              </a:solidFill>
            </a:endParaRPr>
          </a:p>
          <a:p>
            <a:pPr>
              <a:lnSpc>
                <a:spcPct val="80000"/>
              </a:lnSpc>
            </a:pPr>
            <a:r>
              <a:rPr lang="en-US" altLang="en-US" sz="2000" dirty="0">
                <a:solidFill>
                  <a:srgbClr val="006600"/>
                </a:solidFill>
              </a:rPr>
              <a:t>IEEE </a:t>
            </a:r>
            <a:r>
              <a:rPr lang="en-US" altLang="en-US" sz="2000" dirty="0" err="1">
                <a:solidFill>
                  <a:srgbClr val="006600"/>
                </a:solidFill>
              </a:rPr>
              <a:t>Std</a:t>
            </a:r>
            <a:r>
              <a:rPr lang="en-US" altLang="en-US" sz="2000" dirty="0">
                <a:solidFill>
                  <a:srgbClr val="006600"/>
                </a:solidFill>
              </a:rPr>
              <a:t> 802.11aq-2018 – Approved June 2018, </a:t>
            </a:r>
            <a:r>
              <a:rPr lang="en-US" altLang="en-US" sz="2000" dirty="0" smtClean="0">
                <a:solidFill>
                  <a:srgbClr val="006600"/>
                </a:solidFill>
              </a:rPr>
              <a:t>August publication*</a:t>
            </a:r>
            <a:endParaRPr lang="en-US" altLang="en-US" sz="2000" dirty="0">
              <a:solidFill>
                <a:srgbClr val="006600"/>
              </a:solidFill>
            </a:endParaRPr>
          </a:p>
          <a:p>
            <a:pPr>
              <a:lnSpc>
                <a:spcPct val="80000"/>
              </a:lnSpc>
            </a:pPr>
            <a:endParaRPr lang="en-US" altLang="en-US" sz="2000" dirty="0" smtClean="0"/>
          </a:p>
          <a:p>
            <a:pPr>
              <a:lnSpc>
                <a:spcPct val="80000"/>
              </a:lnSpc>
            </a:pPr>
            <a:r>
              <a:rPr lang="en-US" altLang="en-US" sz="2000" dirty="0" smtClean="0">
                <a:solidFill>
                  <a:srgbClr val="006600"/>
                </a:solidFill>
                <a:sym typeface="Wingdings" panose="05000000000000000000" pitchFamily="2" charset="2"/>
              </a:rPr>
              <a:t> ---------------</a:t>
            </a:r>
            <a:r>
              <a:rPr lang="en-US" altLang="en-US" sz="2000" dirty="0" err="1" smtClean="0">
                <a:solidFill>
                  <a:srgbClr val="006600"/>
                </a:solidFill>
                <a:sym typeface="Wingdings" panose="05000000000000000000" pitchFamily="2" charset="2"/>
              </a:rPr>
              <a:t>TGmd</a:t>
            </a:r>
            <a:r>
              <a:rPr lang="en-US" altLang="en-US" sz="2000" dirty="0" smtClean="0">
                <a:solidFill>
                  <a:srgbClr val="006600"/>
                </a:solidFill>
                <a:sym typeface="Wingdings" panose="05000000000000000000" pitchFamily="2" charset="2"/>
              </a:rPr>
              <a:t> Ratification</a:t>
            </a:r>
            <a:r>
              <a:rPr lang="en-US" altLang="en-US" sz="2000" dirty="0">
                <a:solidFill>
                  <a:srgbClr val="006600"/>
                </a:solidFill>
                <a:sym typeface="Wingdings" panose="05000000000000000000" pitchFamily="2" charset="2"/>
              </a:rPr>
              <a:t> --------------- </a:t>
            </a:r>
            <a:r>
              <a:rPr lang="en-US" altLang="en-US" sz="2000" dirty="0" smtClean="0">
                <a:solidFill>
                  <a:srgbClr val="006600"/>
                </a:solidFill>
                <a:sym typeface="Wingdings" panose="05000000000000000000" pitchFamily="2" charset="2"/>
              </a:rPr>
              <a:t> </a:t>
            </a:r>
          </a:p>
          <a:p>
            <a:pPr>
              <a:lnSpc>
                <a:spcPct val="80000"/>
              </a:lnSpc>
            </a:pPr>
            <a:endParaRPr lang="en-US" altLang="en-US" sz="2000" dirty="0">
              <a:solidFill>
                <a:srgbClr val="006600"/>
              </a:solidFill>
            </a:endParaRPr>
          </a:p>
          <a:p>
            <a:pPr>
              <a:lnSpc>
                <a:spcPct val="80000"/>
              </a:lnSpc>
            </a:pPr>
            <a:r>
              <a:rPr lang="en-US" altLang="en-US" sz="2000" dirty="0"/>
              <a:t>P802.11ax – </a:t>
            </a:r>
            <a:r>
              <a:rPr lang="en-US" altLang="en-US" sz="2000" dirty="0" smtClean="0"/>
              <a:t>to follow </a:t>
            </a:r>
            <a:r>
              <a:rPr lang="en-US" altLang="en-US" sz="2000" dirty="0" err="1" smtClean="0"/>
              <a:t>REVmd</a:t>
            </a:r>
            <a:r>
              <a:rPr lang="en-US" altLang="en-US" sz="2000" dirty="0" smtClean="0"/>
              <a:t> SASB approval</a:t>
            </a:r>
            <a:endParaRPr lang="en-US" altLang="en-US" sz="2000" dirty="0"/>
          </a:p>
          <a:p>
            <a:pPr>
              <a:lnSpc>
                <a:spcPct val="80000"/>
              </a:lnSpc>
            </a:pPr>
            <a:r>
              <a:rPr lang="en-US" altLang="en-US" sz="2000" dirty="0"/>
              <a:t>P802.11ay – to follow </a:t>
            </a:r>
            <a:r>
              <a:rPr lang="en-US" altLang="en-US" sz="2000" dirty="0" err="1"/>
              <a:t>REVmd</a:t>
            </a:r>
            <a:r>
              <a:rPr lang="en-US" altLang="en-US" sz="2000" dirty="0"/>
              <a:t> SASB approval</a:t>
            </a:r>
          </a:p>
          <a:p>
            <a:pPr>
              <a:lnSpc>
                <a:spcPct val="80000"/>
              </a:lnSpc>
            </a:pPr>
            <a:r>
              <a:rPr lang="en-US" altLang="en-US" sz="2000" dirty="0" smtClean="0"/>
              <a:t>P802.11ba </a:t>
            </a:r>
            <a:r>
              <a:rPr lang="en-US" altLang="en-US" sz="2000"/>
              <a:t>– </a:t>
            </a:r>
            <a:r>
              <a:rPr lang="en-US" altLang="en-US" sz="2000" smtClean="0"/>
              <a:t>Sept </a:t>
            </a:r>
            <a:r>
              <a:rPr lang="en-US" altLang="en-US" sz="2000" dirty="0"/>
              <a:t>2020</a:t>
            </a:r>
          </a:p>
          <a:p>
            <a:pPr>
              <a:lnSpc>
                <a:spcPct val="80000"/>
              </a:lnSpc>
            </a:pPr>
            <a:r>
              <a:rPr lang="en-US" altLang="en-US" sz="2000" dirty="0"/>
              <a:t>P802.11az – Mar </a:t>
            </a:r>
            <a:r>
              <a:rPr lang="en-US" altLang="en-US" sz="2000" dirty="0" smtClean="0"/>
              <a:t>2021</a:t>
            </a:r>
          </a:p>
          <a:p>
            <a:pPr>
              <a:lnSpc>
                <a:spcPct val="80000"/>
              </a:lnSpc>
            </a:pPr>
            <a:endParaRPr lang="en-US" altLang="en-US" sz="2000" dirty="0" smtClean="0"/>
          </a:p>
          <a:p>
            <a:pPr>
              <a:lnSpc>
                <a:spcPct val="80000"/>
              </a:lnSpc>
            </a:pPr>
            <a:r>
              <a:rPr lang="en-US" altLang="en-US" sz="2000" dirty="0" smtClean="0">
                <a:solidFill>
                  <a:srgbClr val="006600"/>
                </a:solidFill>
              </a:rPr>
              <a:t>*Amendment roll-in completed</a:t>
            </a:r>
            <a:endParaRPr lang="en-US" altLang="en-US" sz="2000" dirty="0">
              <a:solidFill>
                <a:srgbClr val="006600"/>
              </a:solidFill>
            </a:endParaRPr>
          </a:p>
        </p:txBody>
      </p:sp>
    </p:spTree>
    <p:extLst>
      <p:ext uri="{BB962C8B-B14F-4D97-AF65-F5344CB8AC3E}">
        <p14:creationId xmlns:p14="http://schemas.microsoft.com/office/powerpoint/2010/main" val="96851890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ontent Placeholder 6"/>
          <p:cNvGraphicFramePr>
            <a:graphicFrameLocks/>
          </p:cNvGraphicFramePr>
          <p:nvPr>
            <p:extLst>
              <p:ext uri="{D42A27DB-BD31-4B8C-83A1-F6EECF244321}">
                <p14:modId xmlns:p14="http://schemas.microsoft.com/office/powerpoint/2010/main" val="1160041590"/>
              </p:ext>
            </p:extLst>
          </p:nvPr>
        </p:nvGraphicFramePr>
        <p:xfrm>
          <a:off x="496962" y="1517057"/>
          <a:ext cx="7542138" cy="4425179"/>
        </p:xfrm>
        <a:graphic>
          <a:graphicData uri="http://schemas.openxmlformats.org/drawingml/2006/table">
            <a:tbl>
              <a:tblPr firstRow="1" bandRow="1">
                <a:tableStyleId>{21E4AEA4-8DFA-4A89-87EB-49C32662AFE0}</a:tableStyleId>
              </a:tblPr>
              <a:tblGrid>
                <a:gridCol w="3867878"/>
                <a:gridCol w="3674260"/>
              </a:tblGrid>
              <a:tr h="457351">
                <a:tc>
                  <a:txBody>
                    <a:bodyPr/>
                    <a:lstStyle/>
                    <a:p>
                      <a:pPr>
                        <a:lnSpc>
                          <a:spcPct val="80000"/>
                        </a:lnSpc>
                      </a:pPr>
                      <a:r>
                        <a:rPr lang="en-US" altLang="en-US" sz="2400" b="1" dirty="0" smtClean="0"/>
                        <a:t>Milestone</a:t>
                      </a:r>
                    </a:p>
                  </a:txBody>
                  <a:tcPr/>
                </a:tc>
                <a:tc>
                  <a:txBody>
                    <a:bodyPr/>
                    <a:lstStyle/>
                    <a:p>
                      <a:r>
                        <a:rPr lang="en-US" altLang="en-US" sz="2400" b="1" dirty="0" smtClean="0"/>
                        <a:t>Date</a:t>
                      </a:r>
                      <a:endParaRPr lang="en-GB" sz="2400" b="1" dirty="0"/>
                    </a:p>
                  </a:txBody>
                  <a:tcPr/>
                </a:tc>
              </a:tr>
              <a:tr h="32750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400" b="1" dirty="0" smtClean="0"/>
                        <a:t>Initial</a:t>
                      </a:r>
                      <a:r>
                        <a:rPr lang="en-US" altLang="en-US" sz="1400" b="1" baseline="0" dirty="0" smtClean="0"/>
                        <a:t> WGLB</a:t>
                      </a:r>
                      <a:endParaRPr lang="en-US" altLang="en-US" sz="1400" b="1" dirty="0" smtClean="0"/>
                    </a:p>
                  </a:txBody>
                  <a:tcPr/>
                </a:tc>
                <a:tc>
                  <a:txBody>
                    <a:bodyPr/>
                    <a:lstStyle/>
                    <a:p>
                      <a:r>
                        <a:rPr lang="en-US" sz="1400" b="1" dirty="0" smtClean="0"/>
                        <a:t>Held Feb-March 2018</a:t>
                      </a:r>
                      <a:endParaRPr lang="en-GB" sz="1400" b="1" dirty="0"/>
                    </a:p>
                  </a:txBody>
                  <a:tcPr/>
                </a:tc>
              </a:tr>
              <a:tr h="3042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400" b="1" dirty="0" smtClean="0"/>
                        <a:t>D2.0 WGLB Recirculation LB </a:t>
                      </a:r>
                    </a:p>
                  </a:txBody>
                  <a:tcPr/>
                </a:tc>
                <a:tc>
                  <a:txBody>
                    <a:bodyPr/>
                    <a:lstStyle/>
                    <a:p>
                      <a:r>
                        <a:rPr lang="en-US" altLang="en-US" sz="1400" b="1" u="sng" dirty="0" smtClean="0"/>
                        <a:t>Out of  November 2018</a:t>
                      </a:r>
                      <a:endParaRPr lang="en-GB" sz="1400" b="1" u="sng" dirty="0"/>
                    </a:p>
                  </a:txBody>
                  <a:tcPr/>
                </a:tc>
              </a:tr>
              <a:tr h="3042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400" b="1" dirty="0" smtClean="0"/>
                        <a:t>D3.0 WGLB Recirculation LB </a:t>
                      </a:r>
                    </a:p>
                  </a:txBody>
                  <a:tcPr/>
                </a:tc>
                <a:tc>
                  <a:txBody>
                    <a:bodyPr/>
                    <a:lstStyle/>
                    <a:p>
                      <a:r>
                        <a:rPr lang="en-US" sz="1400" b="1" u="sng" dirty="0" smtClean="0"/>
                        <a:t>September</a:t>
                      </a:r>
                      <a:r>
                        <a:rPr lang="en-US" sz="1400" b="1" dirty="0" smtClean="0"/>
                        <a:t> 2019</a:t>
                      </a:r>
                      <a:endParaRPr lang="en-GB" sz="1400" b="1" dirty="0"/>
                    </a:p>
                  </a:txBody>
                  <a:tcPr/>
                </a:tc>
              </a:tr>
              <a:tr h="3042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400" b="1" dirty="0" smtClean="0"/>
                        <a:t>Form Sponsor Ballot Pool</a:t>
                      </a:r>
                    </a:p>
                  </a:txBody>
                  <a:tcPr/>
                </a:tc>
                <a:tc>
                  <a:txBody>
                    <a:bodyPr/>
                    <a:lstStyle/>
                    <a:p>
                      <a:r>
                        <a:rPr lang="en-US" altLang="en-US" sz="1400" b="1" u="sng" dirty="0" smtClean="0"/>
                        <a:t>August</a:t>
                      </a:r>
                      <a:r>
                        <a:rPr lang="en-US" altLang="en-US" sz="1400" b="1" dirty="0" smtClean="0"/>
                        <a:t> 2019</a:t>
                      </a:r>
                      <a:endParaRPr lang="en-GB" sz="1400" b="1" dirty="0"/>
                    </a:p>
                  </a:txBody>
                  <a:tcPr/>
                </a:tc>
              </a:tr>
              <a:tr h="30425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400" b="1" dirty="0" smtClean="0"/>
                        <a:t>MEC/MDR done</a:t>
                      </a:r>
                    </a:p>
                  </a:txBody>
                  <a:tcPr/>
                </a:tc>
                <a:tc>
                  <a:txBody>
                    <a:bodyPr/>
                    <a:lstStyle/>
                    <a:p>
                      <a:r>
                        <a:rPr lang="en-US" altLang="en-US" sz="1400" b="1" dirty="0" smtClean="0"/>
                        <a:t>May 2019 </a:t>
                      </a:r>
                      <a:endParaRPr lang="en-GB" sz="1400" b="1" dirty="0"/>
                    </a:p>
                  </a:txBody>
                  <a:tcPr/>
                </a:tc>
              </a:tr>
              <a:tr h="304254">
                <a:tc>
                  <a:txBody>
                    <a:bodyPr/>
                    <a:lstStyle/>
                    <a:p>
                      <a:r>
                        <a:rPr lang="en-US" sz="1400" b="1" dirty="0" smtClean="0"/>
                        <a:t>D3.0 WGLB Unchanged Recirculation</a:t>
                      </a:r>
                      <a:endParaRPr lang="en-GB" sz="1400" b="1" dirty="0"/>
                    </a:p>
                  </a:txBody>
                  <a:tcPr/>
                </a:tc>
                <a:tc>
                  <a:txBody>
                    <a:bodyPr/>
                    <a:lstStyle/>
                    <a:p>
                      <a:r>
                        <a:rPr lang="en-US" sz="1400" b="1" u="sng" dirty="0" smtClean="0"/>
                        <a:t>November 2019</a:t>
                      </a:r>
                      <a:r>
                        <a:rPr lang="en-US" sz="1400" b="1" dirty="0" smtClean="0"/>
                        <a:t>, EC approval to SB</a:t>
                      </a:r>
                      <a:endParaRPr lang="en-GB" sz="1400" b="1" dirty="0"/>
                    </a:p>
                  </a:txBody>
                  <a:tcPr/>
                </a:tc>
              </a:tr>
              <a:tr h="304254">
                <a:tc>
                  <a:txBody>
                    <a:bodyPr/>
                    <a:lstStyle/>
                    <a:p>
                      <a:r>
                        <a:rPr lang="en-US" sz="1400" b="1" strike="sngStrike" dirty="0" smtClean="0"/>
                        <a:t>D 4.0 Unchanged Recirculation</a:t>
                      </a:r>
                      <a:endParaRPr lang="en-GB" sz="1400" b="1" strike="sngStrike" dirty="0"/>
                    </a:p>
                  </a:txBody>
                  <a:tcPr/>
                </a:tc>
                <a:tc>
                  <a:txBody>
                    <a:bodyPr/>
                    <a:lstStyle/>
                    <a:p>
                      <a:r>
                        <a:rPr lang="en-US" sz="1400" b="1" strike="sngStrike" baseline="0" dirty="0" smtClean="0"/>
                        <a:t>May/July 2019</a:t>
                      </a:r>
                      <a:endParaRPr lang="en-GB" sz="1400" b="1" strike="sngStrike" dirty="0"/>
                    </a:p>
                  </a:txBody>
                  <a:tcPr/>
                </a:tc>
              </a:tr>
              <a:tr h="304254">
                <a:tc>
                  <a:txBody>
                    <a:bodyPr/>
                    <a:lstStyle/>
                    <a:p>
                      <a:r>
                        <a:rPr lang="en-US" sz="1400" b="1" dirty="0" smtClean="0"/>
                        <a:t>Initial Sponsor Ballot (D3.0)</a:t>
                      </a:r>
                      <a:endParaRPr lang="en-GB" sz="1400" b="1" dirty="0"/>
                    </a:p>
                  </a:txBody>
                  <a:tcPr/>
                </a:tc>
                <a:tc>
                  <a:txBody>
                    <a:bodyPr/>
                    <a:lstStyle/>
                    <a:p>
                      <a:r>
                        <a:rPr lang="en-US" sz="1400" b="1" u="sng" dirty="0" smtClean="0"/>
                        <a:t>December</a:t>
                      </a:r>
                      <a:r>
                        <a:rPr lang="en-US" sz="1400" b="1" dirty="0" smtClean="0"/>
                        <a:t> 2019</a:t>
                      </a:r>
                      <a:endParaRPr lang="en-GB" sz="1400" b="1" dirty="0"/>
                    </a:p>
                  </a:txBody>
                  <a:tcPr/>
                </a:tc>
              </a:tr>
              <a:tr h="380318">
                <a:tc>
                  <a:txBody>
                    <a:bodyPr/>
                    <a:lstStyle/>
                    <a:p>
                      <a:r>
                        <a:rPr lang="en-US" sz="1400" b="1" dirty="0" smtClean="0"/>
                        <a:t>Recirculation Sponsor Ballot (D4.0)</a:t>
                      </a:r>
                      <a:endParaRPr lang="en-GB" sz="1400" b="1" dirty="0"/>
                    </a:p>
                  </a:txBody>
                  <a:tcPr/>
                </a:tc>
                <a:tc>
                  <a:txBody>
                    <a:bodyPr/>
                    <a:lstStyle/>
                    <a:p>
                      <a:r>
                        <a:rPr lang="en-US" sz="1400" b="1" dirty="0" smtClean="0"/>
                        <a:t>March</a:t>
                      </a:r>
                      <a:r>
                        <a:rPr lang="en-US" sz="1400" b="1" baseline="0" dirty="0" smtClean="0"/>
                        <a:t> 2020</a:t>
                      </a:r>
                      <a:endParaRPr lang="en-GB" sz="1400" b="1" dirty="0"/>
                    </a:p>
                  </a:txBody>
                  <a:tcPr/>
                </a:tc>
              </a:tr>
              <a:tr h="365772">
                <a:tc>
                  <a:txBody>
                    <a:bodyPr/>
                    <a:lstStyle/>
                    <a:p>
                      <a:r>
                        <a:rPr lang="en-US" sz="1400" b="1" dirty="0" smtClean="0"/>
                        <a:t>Recirculation Sponsor Ballot (D5.0)/Unchanged</a:t>
                      </a:r>
                      <a:endParaRPr lang="en-GB" sz="1400" b="1" dirty="0"/>
                    </a:p>
                  </a:txBody>
                  <a:tcPr/>
                </a:tc>
                <a:tc>
                  <a:txBody>
                    <a:bodyPr/>
                    <a:lstStyle/>
                    <a:p>
                      <a:r>
                        <a:rPr lang="en-US" sz="1400" b="1" dirty="0" smtClean="0"/>
                        <a:t>June</a:t>
                      </a:r>
                      <a:r>
                        <a:rPr lang="en-US" sz="1400" b="1" baseline="0" dirty="0" smtClean="0"/>
                        <a:t> </a:t>
                      </a:r>
                      <a:r>
                        <a:rPr lang="en-US" sz="1400" b="1" dirty="0" smtClean="0"/>
                        <a:t>2020</a:t>
                      </a:r>
                      <a:endParaRPr lang="en-GB" sz="1400" b="1" dirty="0"/>
                    </a:p>
                  </a:txBody>
                  <a:tcPr/>
                </a:tc>
              </a:tr>
              <a:tr h="380318">
                <a:tc>
                  <a:txBody>
                    <a:bodyPr/>
                    <a:lstStyle/>
                    <a:p>
                      <a:r>
                        <a:rPr lang="en-US" sz="1400" b="1" dirty="0" smtClean="0"/>
                        <a:t>Final WG/EC approval</a:t>
                      </a:r>
                      <a:endParaRPr lang="en-GB" sz="1400" b="1" dirty="0"/>
                    </a:p>
                  </a:txBody>
                  <a:tcPr/>
                </a:tc>
                <a:tc>
                  <a:txBody>
                    <a:bodyPr/>
                    <a:lstStyle/>
                    <a:p>
                      <a:r>
                        <a:rPr lang="en-US" sz="1400" b="1" dirty="0" smtClean="0"/>
                        <a:t>July</a:t>
                      </a:r>
                      <a:r>
                        <a:rPr lang="en-US" sz="1400" b="1" baseline="0" dirty="0" smtClean="0"/>
                        <a:t> 2020</a:t>
                      </a:r>
                      <a:endParaRPr lang="en-GB" sz="1400" b="1" dirty="0"/>
                    </a:p>
                  </a:txBody>
                  <a:tcPr/>
                </a:tc>
              </a:tr>
              <a:tr h="380318">
                <a:tc>
                  <a:txBody>
                    <a:bodyPr/>
                    <a:lstStyle/>
                    <a:p>
                      <a:r>
                        <a:rPr lang="en-US" sz="1400" b="1" dirty="0" err="1" smtClean="0"/>
                        <a:t>RevCom</a:t>
                      </a:r>
                      <a:r>
                        <a:rPr lang="en-US" sz="1400" b="1" dirty="0" smtClean="0"/>
                        <a:t>/SASB approval</a:t>
                      </a:r>
                      <a:endParaRPr lang="en-GB" sz="1400" b="1" dirty="0"/>
                    </a:p>
                  </a:txBody>
                  <a:tcPr/>
                </a:tc>
                <a:tc>
                  <a:txBody>
                    <a:bodyPr/>
                    <a:lstStyle/>
                    <a:p>
                      <a:r>
                        <a:rPr lang="en-US" sz="1400" b="1" dirty="0" smtClean="0"/>
                        <a:t>Sept 2020</a:t>
                      </a:r>
                      <a:endParaRPr lang="en-GB" sz="1400" b="1" dirty="0"/>
                    </a:p>
                  </a:txBody>
                  <a:tcPr/>
                </a:tc>
              </a:tr>
            </a:tbl>
          </a:graphicData>
        </a:graphic>
      </p:graphicFrame>
      <p:sp>
        <p:nvSpPr>
          <p:cNvPr id="3" name="Rectangle 2"/>
          <p:cNvSpPr/>
          <p:nvPr/>
        </p:nvSpPr>
        <p:spPr bwMode="auto">
          <a:xfrm>
            <a:off x="7010400" y="2133600"/>
            <a:ext cx="1217538" cy="304800"/>
          </a:xfrm>
          <a:prstGeom prst="rect">
            <a:avLst/>
          </a:prstGeom>
          <a:solidFill>
            <a:schemeClr val="accent1">
              <a:lumMod val="20000"/>
              <a:lumOff val="80000"/>
            </a:schemeClr>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Times New Roman" pitchFamily="18" charset="0"/>
              </a:rPr>
              <a:t>8 months</a:t>
            </a:r>
            <a:endParaRPr kumimoji="0" lang="en-GB" sz="1200" b="0" i="0" u="none" strike="noStrike" cap="none" normalizeH="0" baseline="0" dirty="0" smtClean="0">
              <a:ln>
                <a:noFill/>
              </a:ln>
              <a:solidFill>
                <a:schemeClr val="tx1"/>
              </a:solidFill>
              <a:effectLst/>
              <a:latin typeface="Times New Roman" pitchFamily="18" charset="0"/>
            </a:endParaRPr>
          </a:p>
        </p:txBody>
      </p:sp>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0244" name="Slide Number Placeholder 3"/>
          <p:cNvSpPr>
            <a:spLocks noGrp="1"/>
          </p:cNvSpPr>
          <p:nvPr>
            <p:ph type="sldNum" sz="quarter" idx="12"/>
          </p:nvPr>
        </p:nvSpPr>
        <p:spPr>
          <a:xfrm>
            <a:off x="5891924" y="6475413"/>
            <a:ext cx="509755"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14</a:t>
            </a:fld>
            <a:endParaRPr lang="en-US" smtClean="0"/>
          </a:p>
        </p:txBody>
      </p:sp>
      <p:sp>
        <p:nvSpPr>
          <p:cNvPr id="9222" name="Rectangle 2"/>
          <p:cNvSpPr>
            <a:spLocks noGrp="1" noChangeArrowheads="1"/>
          </p:cNvSpPr>
          <p:nvPr>
            <p:ph type="title" idx="4294967295"/>
          </p:nvPr>
        </p:nvSpPr>
        <p:spPr>
          <a:xfrm>
            <a:off x="1143000" y="436825"/>
            <a:ext cx="8763000" cy="1066800"/>
          </a:xfrm>
        </p:spPr>
        <p:txBody>
          <a:bodyPr/>
          <a:lstStyle/>
          <a:p>
            <a:r>
              <a:rPr lang="en-US" altLang="en-US" dirty="0" err="1" smtClean="0"/>
              <a:t>TGmd</a:t>
            </a:r>
            <a:r>
              <a:rPr lang="en-US" altLang="en-US" dirty="0" smtClean="0"/>
              <a:t> Schedule Details – Need To Review</a:t>
            </a:r>
            <a:endParaRPr lang="en-US" altLang="en-US" sz="2000" dirty="0">
              <a:solidFill>
                <a:srgbClr val="FF0000"/>
              </a:solidFill>
            </a:endParaRPr>
          </a:p>
        </p:txBody>
      </p:sp>
      <p:sp>
        <p:nvSpPr>
          <p:cNvPr id="15" name="Rectangle 14"/>
          <p:cNvSpPr/>
          <p:nvPr/>
        </p:nvSpPr>
        <p:spPr bwMode="auto">
          <a:xfrm>
            <a:off x="7010400" y="2487965"/>
            <a:ext cx="1217538" cy="304800"/>
          </a:xfrm>
          <a:prstGeom prst="rect">
            <a:avLst/>
          </a:prstGeom>
          <a:solidFill>
            <a:schemeClr val="accent1">
              <a:lumMod val="20000"/>
              <a:lumOff val="80000"/>
            </a:schemeClr>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a:t>7</a:t>
            </a:r>
            <a:r>
              <a:rPr kumimoji="0" lang="en-US" sz="1200" b="0" i="0" u="none" strike="noStrike" cap="none" normalizeH="0" baseline="0" dirty="0" smtClean="0">
                <a:ln>
                  <a:noFill/>
                </a:ln>
                <a:solidFill>
                  <a:schemeClr val="tx1"/>
                </a:solidFill>
                <a:effectLst/>
                <a:latin typeface="Times New Roman" pitchFamily="18" charset="0"/>
              </a:rPr>
              <a:t> months</a:t>
            </a:r>
            <a:endParaRPr kumimoji="0" lang="en-GB" sz="1200" b="0" i="0" u="none" strike="noStrike" cap="none" normalizeH="0" baseline="0" dirty="0" smtClean="0">
              <a:ln>
                <a:noFill/>
              </a:ln>
              <a:solidFill>
                <a:schemeClr val="tx1"/>
              </a:solidFill>
              <a:effectLst/>
              <a:latin typeface="Times New Roman" pitchFamily="18" charset="0"/>
            </a:endParaRPr>
          </a:p>
        </p:txBody>
      </p:sp>
      <p:sp>
        <p:nvSpPr>
          <p:cNvPr id="20" name="Rectangle 19"/>
          <p:cNvSpPr/>
          <p:nvPr/>
        </p:nvSpPr>
        <p:spPr bwMode="auto">
          <a:xfrm>
            <a:off x="7391400" y="5681796"/>
            <a:ext cx="1815222" cy="380610"/>
          </a:xfrm>
          <a:prstGeom prst="rect">
            <a:avLst/>
          </a:prstGeom>
          <a:solidFill>
            <a:schemeClr val="accent1">
              <a:lumMod val="20000"/>
              <a:lumOff val="80000"/>
            </a:schemeClr>
          </a:solidFill>
          <a:ln w="12700" cap="flat" cmpd="sng" algn="ctr">
            <a:solidFill>
              <a:schemeClr val="tx1"/>
            </a:solidFill>
            <a:prstDash val="solid"/>
            <a:round/>
            <a:headEnd type="none" w="sm" len="sm"/>
            <a:tailEnd type="none" w="sm" len="sm"/>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US" dirty="0" smtClean="0"/>
              <a:t>See 2020 SASB dates</a:t>
            </a:r>
            <a:endParaRPr kumimoji="0" lang="en-GB" sz="1200" b="0" i="0" u="none" strike="noStrike" cap="none" normalizeH="0" baseline="0" dirty="0" smtClean="0">
              <a:ln>
                <a:noFill/>
              </a:ln>
              <a:solidFill>
                <a:schemeClr val="tx1"/>
              </a:solidFill>
              <a:effectLst/>
              <a:latin typeface="Times New Roman"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937789242"/>
              </p:ext>
            </p:extLst>
          </p:nvPr>
        </p:nvGraphicFramePr>
        <p:xfrm>
          <a:off x="8749422" y="4747021"/>
          <a:ext cx="914400" cy="815975"/>
        </p:xfrm>
        <a:graphic>
          <a:graphicData uri="http://schemas.openxmlformats.org/presentationml/2006/ole">
            <mc:AlternateContent xmlns:mc="http://schemas.openxmlformats.org/markup-compatibility/2006">
              <mc:Choice xmlns:v="urn:schemas-microsoft-com:vml" Requires="v">
                <p:oleObj spid="_x0000_s5427" name="Acrobat Document" showAsIcon="1" r:id="rId4" imgW="914400" imgH="816480" progId="AcroExch.Document.11">
                  <p:embed/>
                </p:oleObj>
              </mc:Choice>
              <mc:Fallback>
                <p:oleObj name="Acrobat Document" showAsIcon="1" r:id="rId4" imgW="914400" imgH="816480" progId="AcroExch.Document.11">
                  <p:embed/>
                  <p:pic>
                    <p:nvPicPr>
                      <p:cNvPr id="0" name=""/>
                      <p:cNvPicPr/>
                      <p:nvPr/>
                    </p:nvPicPr>
                    <p:blipFill>
                      <a:blip r:embed="rId5"/>
                      <a:stretch>
                        <a:fillRect/>
                      </a:stretch>
                    </p:blipFill>
                    <p:spPr>
                      <a:xfrm>
                        <a:off x="8749422" y="4747021"/>
                        <a:ext cx="914400" cy="815975"/>
                      </a:xfrm>
                      <a:prstGeom prst="rect">
                        <a:avLst/>
                      </a:prstGeom>
                    </p:spPr>
                  </p:pic>
                </p:oleObj>
              </mc:Fallback>
            </mc:AlternateContent>
          </a:graphicData>
        </a:graphic>
      </p:graphicFrame>
    </p:spTree>
    <p:extLst>
      <p:ext uri="{BB962C8B-B14F-4D97-AF65-F5344CB8AC3E}">
        <p14:creationId xmlns:p14="http://schemas.microsoft.com/office/powerpoint/2010/main" val="4670554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838200"/>
            <a:ext cx="8991600" cy="1066800"/>
          </a:xfrm>
        </p:spPr>
        <p:txBody>
          <a:bodyPr/>
          <a:lstStyle/>
          <a:p>
            <a:r>
              <a:rPr lang="en-US" dirty="0" err="1" smtClean="0"/>
              <a:t>TGmd</a:t>
            </a:r>
            <a:r>
              <a:rPr lang="en-US" dirty="0" smtClean="0"/>
              <a:t> schedule </a:t>
            </a:r>
            <a:r>
              <a:rPr lang="en-US" dirty="0"/>
              <a:t/>
            </a:r>
            <a:br>
              <a:rPr lang="en-US" dirty="0"/>
            </a:br>
            <a:endParaRPr lang="en-US" dirty="0"/>
          </a:p>
        </p:txBody>
      </p:sp>
      <p:sp>
        <p:nvSpPr>
          <p:cNvPr id="3" name="Content Placeholder 2"/>
          <p:cNvSpPr>
            <a:spLocks noGrp="1"/>
          </p:cNvSpPr>
          <p:nvPr>
            <p:ph idx="1"/>
          </p:nvPr>
        </p:nvSpPr>
        <p:spPr>
          <a:xfrm>
            <a:off x="1943100" y="1828800"/>
            <a:ext cx="9258300" cy="3886200"/>
          </a:xfrm>
        </p:spPr>
        <p:txBody>
          <a:bodyPr/>
          <a:lstStyle/>
          <a:p>
            <a:pPr>
              <a:lnSpc>
                <a:spcPct val="80000"/>
              </a:lnSpc>
            </a:pPr>
            <a:r>
              <a:rPr lang="en-US" altLang="en-US" dirty="0"/>
              <a:t>January 2018 – Initial WGLB</a:t>
            </a:r>
          </a:p>
          <a:p>
            <a:pPr>
              <a:lnSpc>
                <a:spcPct val="80000"/>
              </a:lnSpc>
            </a:pPr>
            <a:r>
              <a:rPr lang="en-US" altLang="en-US" dirty="0"/>
              <a:t>November 2018 –D2.0 WGLB Recirculation LB</a:t>
            </a:r>
          </a:p>
          <a:p>
            <a:pPr>
              <a:lnSpc>
                <a:spcPct val="80000"/>
              </a:lnSpc>
            </a:pPr>
            <a:r>
              <a:rPr lang="en-US" altLang="en-US" dirty="0"/>
              <a:t>May 2019 – MEC/MDR done</a:t>
            </a:r>
          </a:p>
          <a:p>
            <a:pPr>
              <a:lnSpc>
                <a:spcPct val="80000"/>
              </a:lnSpc>
            </a:pPr>
            <a:r>
              <a:rPr lang="en-US" altLang="en-US" u="sng" dirty="0" smtClean="0"/>
              <a:t>September</a:t>
            </a:r>
            <a:r>
              <a:rPr lang="en-US" altLang="en-US" dirty="0" smtClean="0"/>
              <a:t> </a:t>
            </a:r>
            <a:r>
              <a:rPr lang="en-US" altLang="en-US" dirty="0"/>
              <a:t>2019 – D3.0 WGLB Recirculation LB </a:t>
            </a:r>
          </a:p>
          <a:p>
            <a:pPr>
              <a:lnSpc>
                <a:spcPct val="80000"/>
              </a:lnSpc>
            </a:pPr>
            <a:r>
              <a:rPr lang="en-US" altLang="en-US" u="sng" dirty="0" smtClean="0"/>
              <a:t>September</a:t>
            </a:r>
            <a:r>
              <a:rPr lang="en-US" altLang="en-US" dirty="0" smtClean="0"/>
              <a:t> </a:t>
            </a:r>
            <a:r>
              <a:rPr lang="en-US" altLang="en-US" dirty="0"/>
              <a:t>2019 – Form SB Pool </a:t>
            </a:r>
            <a:r>
              <a:rPr lang="en-US" altLang="en-US" dirty="0" smtClean="0"/>
              <a:t>– Closes 2019-10-11</a:t>
            </a:r>
            <a:endParaRPr lang="en-US" altLang="en-US" dirty="0"/>
          </a:p>
          <a:p>
            <a:pPr>
              <a:lnSpc>
                <a:spcPct val="80000"/>
              </a:lnSpc>
            </a:pPr>
            <a:r>
              <a:rPr lang="en-US" altLang="en-US" u="sng" dirty="0" smtClean="0"/>
              <a:t>November</a:t>
            </a:r>
            <a:r>
              <a:rPr lang="en-US" altLang="en-US" dirty="0" smtClean="0"/>
              <a:t> </a:t>
            </a:r>
            <a:r>
              <a:rPr lang="en-US" altLang="en-US" dirty="0"/>
              <a:t>2019 – D3.0 Recirculation (unchanged)</a:t>
            </a:r>
          </a:p>
          <a:p>
            <a:pPr>
              <a:lnSpc>
                <a:spcPct val="80000"/>
              </a:lnSpc>
            </a:pPr>
            <a:r>
              <a:rPr lang="en-US" altLang="en-US" u="sng" dirty="0" smtClean="0"/>
              <a:t>December </a:t>
            </a:r>
            <a:r>
              <a:rPr lang="en-US" altLang="en-US" dirty="0"/>
              <a:t>2019 – Initial SB D3.0</a:t>
            </a:r>
          </a:p>
          <a:p>
            <a:pPr>
              <a:lnSpc>
                <a:spcPct val="80000"/>
              </a:lnSpc>
            </a:pPr>
            <a:r>
              <a:rPr lang="en-US" altLang="en-US" dirty="0"/>
              <a:t>March 2020– Recirculation SB </a:t>
            </a:r>
            <a:r>
              <a:rPr lang="en-US" altLang="en-US" dirty="0" smtClean="0"/>
              <a:t>D4.0 – </a:t>
            </a:r>
            <a:r>
              <a:rPr lang="en-US" altLang="en-US" dirty="0" smtClean="0">
                <a:solidFill>
                  <a:srgbClr val="0070C0"/>
                </a:solidFill>
              </a:rPr>
              <a:t>Revisit</a:t>
            </a:r>
            <a:endParaRPr lang="en-US" altLang="en-US" dirty="0">
              <a:solidFill>
                <a:srgbClr val="0070C0"/>
              </a:solidFill>
            </a:endParaRPr>
          </a:p>
          <a:p>
            <a:pPr>
              <a:lnSpc>
                <a:spcPct val="80000"/>
              </a:lnSpc>
            </a:pPr>
            <a:r>
              <a:rPr lang="en-US" altLang="en-US" dirty="0"/>
              <a:t>July 2020 – WG/EC approval </a:t>
            </a:r>
          </a:p>
          <a:p>
            <a:pPr>
              <a:lnSpc>
                <a:spcPct val="80000"/>
              </a:lnSpc>
            </a:pPr>
            <a:r>
              <a:rPr lang="en-US" altLang="en-US" dirty="0"/>
              <a:t>Sept 2020 – </a:t>
            </a:r>
            <a:r>
              <a:rPr lang="en-US" altLang="en-US" dirty="0" err="1"/>
              <a:t>RevCom</a:t>
            </a:r>
            <a:r>
              <a:rPr lang="en-US" altLang="en-US" dirty="0"/>
              <a:t>/SASB approval</a:t>
            </a:r>
          </a:p>
        </p:txBody>
      </p:sp>
      <p:sp>
        <p:nvSpPr>
          <p:cNvPr id="4" name="Date Placeholder 3"/>
          <p:cNvSpPr>
            <a:spLocks noGrp="1"/>
          </p:cNvSpPr>
          <p:nvPr>
            <p:ph type="dt" sz="half" idx="10"/>
          </p:nvPr>
        </p:nvSpPr>
        <p:spPr/>
        <p:txBody>
          <a:bodyPr/>
          <a:lstStyle/>
          <a:p>
            <a:pPr>
              <a:defRPr/>
            </a:pPr>
            <a:r>
              <a:rPr lang="en-US" smtClean="0"/>
              <a:t>March 2020</a:t>
            </a:r>
            <a:endParaRPr lang="en-US" dirty="0"/>
          </a:p>
        </p:txBody>
      </p:sp>
      <p:sp>
        <p:nvSpPr>
          <p:cNvPr id="5" name="Footer Placeholder 4"/>
          <p:cNvSpPr>
            <a:spLocks noGrp="1"/>
          </p:cNvSpPr>
          <p:nvPr>
            <p:ph type="ftr" sz="quarter" idx="11"/>
          </p:nvPr>
        </p:nvSpPr>
        <p:spPr/>
        <p:txBody>
          <a:bodyPr/>
          <a:lstStyle/>
          <a:p>
            <a:pPr>
              <a:defRPr/>
            </a:pPr>
            <a:r>
              <a:rPr lang="en-US" smtClean="0"/>
              <a:t>Dorothy Stanley, HP Enterprise</a:t>
            </a:r>
            <a:endParaRPr lang="en-US"/>
          </a:p>
        </p:txBody>
      </p:sp>
      <p:sp>
        <p:nvSpPr>
          <p:cNvPr id="6" name="Slide Number Placeholder 5"/>
          <p:cNvSpPr>
            <a:spLocks noGrp="1"/>
          </p:cNvSpPr>
          <p:nvPr>
            <p:ph type="sldNum" sz="quarter" idx="12"/>
          </p:nvPr>
        </p:nvSpPr>
        <p:spPr/>
        <p:txBody>
          <a:bodyPr/>
          <a:lstStyle/>
          <a:p>
            <a:pPr>
              <a:defRPr/>
            </a:pPr>
            <a:r>
              <a:rPr lang="en-US" smtClean="0"/>
              <a:t>Slide </a:t>
            </a:r>
            <a:fld id="{9F280238-5E03-4A90-BACD-D800220B2674}" type="slidenum">
              <a:rPr lang="en-US" smtClean="0"/>
              <a:pPr>
                <a:defRPr/>
              </a:pPr>
              <a:t>15</a:t>
            </a:fld>
            <a:endParaRPr lang="en-US"/>
          </a:p>
        </p:txBody>
      </p:sp>
    </p:spTree>
    <p:extLst>
      <p:ext uri="{BB962C8B-B14F-4D97-AF65-F5344CB8AC3E}">
        <p14:creationId xmlns:p14="http://schemas.microsoft.com/office/powerpoint/2010/main" val="12541699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0244" name="Slide Number Placeholder 3"/>
          <p:cNvSpPr>
            <a:spLocks noGrp="1"/>
          </p:cNvSpPr>
          <p:nvPr>
            <p:ph type="sldNum" sz="quarter" idx="12"/>
          </p:nvPr>
        </p:nvSpPr>
        <p:spPr>
          <a:xfrm>
            <a:off x="5891924" y="6475413"/>
            <a:ext cx="509755"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16</a:t>
            </a:fld>
            <a:endParaRPr lang="en-US" smtClean="0"/>
          </a:p>
        </p:txBody>
      </p:sp>
      <p:sp>
        <p:nvSpPr>
          <p:cNvPr id="9222" name="Rectangle 2"/>
          <p:cNvSpPr>
            <a:spLocks noGrp="1" noChangeArrowheads="1"/>
          </p:cNvSpPr>
          <p:nvPr>
            <p:ph type="title" idx="4294967295"/>
          </p:nvPr>
        </p:nvSpPr>
        <p:spPr>
          <a:xfrm>
            <a:off x="2209800" y="457200"/>
            <a:ext cx="7772400" cy="1066800"/>
          </a:xfrm>
        </p:spPr>
        <p:txBody>
          <a:bodyPr/>
          <a:lstStyle/>
          <a:p>
            <a:r>
              <a:rPr lang="en-US" altLang="en-US" dirty="0" err="1" smtClean="0"/>
              <a:t>TGmd</a:t>
            </a:r>
            <a:r>
              <a:rPr lang="en-US" altLang="en-US" dirty="0" smtClean="0"/>
              <a:t> – Snapshot slide</a:t>
            </a:r>
            <a:endParaRPr lang="en-US" altLang="en-US" sz="2000" dirty="0">
              <a:solidFill>
                <a:srgbClr val="FF0000"/>
              </a:solidFill>
            </a:endParaRPr>
          </a:p>
        </p:txBody>
      </p:sp>
      <p:sp>
        <p:nvSpPr>
          <p:cNvPr id="9223" name="Rectangle 3"/>
          <p:cNvSpPr>
            <a:spLocks noGrp="1" noChangeArrowheads="1"/>
          </p:cNvSpPr>
          <p:nvPr>
            <p:ph type="body" idx="4294967295"/>
          </p:nvPr>
        </p:nvSpPr>
        <p:spPr>
          <a:xfrm>
            <a:off x="1237637" y="1524000"/>
            <a:ext cx="9125564" cy="4572001"/>
          </a:xfrm>
        </p:spPr>
        <p:txBody>
          <a:bodyPr/>
          <a:lstStyle/>
          <a:p>
            <a:pPr>
              <a:lnSpc>
                <a:spcPct val="90000"/>
              </a:lnSpc>
            </a:pPr>
            <a:r>
              <a:rPr lang="en-US" altLang="zh-CN" dirty="0" smtClean="0"/>
              <a:t>Overall Status: Initial Standards Association Ballot Completed</a:t>
            </a:r>
          </a:p>
          <a:p>
            <a:pPr lvl="1">
              <a:lnSpc>
                <a:spcPct val="90000"/>
              </a:lnSpc>
            </a:pPr>
            <a:r>
              <a:rPr lang="en-US" altLang="zh-CN" dirty="0" smtClean="0"/>
              <a:t>Result: 82% approval (119 Approve, 25 Disapprove, 4 Abstain), 820 comments received</a:t>
            </a:r>
          </a:p>
          <a:p>
            <a:pPr lvl="1">
              <a:lnSpc>
                <a:spcPct val="90000"/>
              </a:lnSpc>
            </a:pPr>
            <a:r>
              <a:rPr lang="en-US" altLang="zh-CN" dirty="0" smtClean="0"/>
              <a:t>D3.0 incorporates all approved amendments </a:t>
            </a:r>
            <a:endParaRPr lang="en-US" altLang="zh-CN" dirty="0"/>
          </a:p>
          <a:p>
            <a:pPr>
              <a:lnSpc>
                <a:spcPct val="90000"/>
              </a:lnSpc>
            </a:pPr>
            <a:r>
              <a:rPr lang="en-US" altLang="zh-CN" dirty="0"/>
              <a:t>Since </a:t>
            </a:r>
            <a:r>
              <a:rPr lang="en-US" altLang="zh-CN" dirty="0" smtClean="0"/>
              <a:t>January 2020 meeting</a:t>
            </a:r>
            <a:endParaRPr lang="en-US" altLang="zh-CN" dirty="0"/>
          </a:p>
          <a:p>
            <a:pPr lvl="1">
              <a:lnSpc>
                <a:spcPct val="90000"/>
              </a:lnSpc>
            </a:pPr>
            <a:r>
              <a:rPr lang="en-US" altLang="zh-CN" dirty="0" smtClean="0"/>
              <a:t>Four </a:t>
            </a:r>
            <a:r>
              <a:rPr lang="en-US" altLang="zh-CN" dirty="0" smtClean="0"/>
              <a:t>teleconferences </a:t>
            </a:r>
            <a:r>
              <a:rPr lang="en-US" altLang="zh-CN" dirty="0" smtClean="0"/>
              <a:t>held</a:t>
            </a:r>
          </a:p>
          <a:p>
            <a:pPr lvl="1">
              <a:lnSpc>
                <a:spcPct val="90000"/>
              </a:lnSpc>
            </a:pPr>
            <a:r>
              <a:rPr lang="en-US" altLang="zh-CN" dirty="0" smtClean="0"/>
              <a:t>One ad-hoc meeting held</a:t>
            </a:r>
            <a:endParaRPr lang="en-US" altLang="zh-CN" dirty="0" smtClean="0"/>
          </a:p>
          <a:p>
            <a:pPr>
              <a:lnSpc>
                <a:spcPct val="90000"/>
              </a:lnSpc>
            </a:pPr>
            <a:r>
              <a:rPr lang="en-US" altLang="zh-CN" dirty="0" smtClean="0"/>
              <a:t>March </a:t>
            </a:r>
            <a:r>
              <a:rPr lang="en-US" altLang="zh-CN" dirty="0" smtClean="0"/>
              <a:t>2020 meeting </a:t>
            </a:r>
            <a:r>
              <a:rPr lang="en-US" altLang="zh-CN" dirty="0"/>
              <a:t>goals </a:t>
            </a:r>
            <a:r>
              <a:rPr lang="en-US" altLang="zh-CN" dirty="0" smtClean="0"/>
              <a:t>(5 </a:t>
            </a:r>
            <a:r>
              <a:rPr lang="en-US" altLang="zh-CN" dirty="0"/>
              <a:t>timeslots):</a:t>
            </a:r>
          </a:p>
          <a:p>
            <a:pPr lvl="1">
              <a:lnSpc>
                <a:spcPct val="90000"/>
              </a:lnSpc>
            </a:pPr>
            <a:r>
              <a:rPr lang="en-US" dirty="0" smtClean="0">
                <a:cs typeface="Arial" panose="020B0604020202020204" pitchFamily="34" charset="0"/>
                <a:sym typeface="Wingdings" panose="05000000000000000000" pitchFamily="2" charset="2"/>
              </a:rPr>
              <a:t>Progress initial SA ballot comment resolution</a:t>
            </a:r>
          </a:p>
          <a:p>
            <a:pPr lvl="1">
              <a:lnSpc>
                <a:spcPct val="90000"/>
              </a:lnSpc>
            </a:pPr>
            <a:r>
              <a:rPr lang="en-US" altLang="zh-CN" dirty="0" smtClean="0">
                <a:cs typeface="Arial" panose="020B0604020202020204" pitchFamily="34" charset="0"/>
                <a:sym typeface="Wingdings" panose="05000000000000000000" pitchFamily="2" charset="2"/>
              </a:rPr>
              <a:t>Plans for </a:t>
            </a:r>
            <a:r>
              <a:rPr lang="en-US" altLang="zh-CN" dirty="0" smtClean="0">
                <a:cs typeface="Arial" panose="020B0604020202020204" pitchFamily="34" charset="0"/>
                <a:sym typeface="Wingdings" panose="05000000000000000000" pitchFamily="2" charset="2"/>
              </a:rPr>
              <a:t>March – May 2020</a:t>
            </a:r>
          </a:p>
          <a:p>
            <a:pPr lvl="1">
              <a:lnSpc>
                <a:spcPct val="90000"/>
              </a:lnSpc>
            </a:pPr>
            <a:r>
              <a:rPr lang="en-US" altLang="zh-CN" dirty="0" smtClean="0">
                <a:cs typeface="Arial" panose="020B0604020202020204" pitchFamily="34" charset="0"/>
                <a:sym typeface="Wingdings" panose="05000000000000000000" pitchFamily="2" charset="2"/>
              </a:rPr>
              <a:t>Agenda</a:t>
            </a:r>
            <a:r>
              <a:rPr lang="en-US" altLang="zh-CN" dirty="0">
                <a:cs typeface="Arial" panose="020B0604020202020204" pitchFamily="34" charset="0"/>
                <a:sym typeface="Wingdings" panose="05000000000000000000" pitchFamily="2" charset="2"/>
              </a:rPr>
              <a:t>: </a:t>
            </a:r>
            <a:r>
              <a:rPr lang="en-US" altLang="zh-CN" dirty="0" smtClean="0">
                <a:cs typeface="Arial" panose="020B0604020202020204" pitchFamily="34" charset="0"/>
                <a:sym typeface="Wingdings" panose="05000000000000000000" pitchFamily="2" charset="2"/>
              </a:rPr>
              <a:t>11-20-0308</a:t>
            </a:r>
            <a:endParaRPr lang="en-US" altLang="en-US" sz="1600" dirty="0">
              <a:solidFill>
                <a:srgbClr val="006600"/>
              </a:solidFill>
            </a:endParaRPr>
          </a:p>
        </p:txBody>
      </p:sp>
    </p:spTree>
    <p:extLst>
      <p:ext uri="{BB962C8B-B14F-4D97-AF65-F5344CB8AC3E}">
        <p14:creationId xmlns:p14="http://schemas.microsoft.com/office/powerpoint/2010/main" val="197238934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0244" name="Slide Number Placeholder 3"/>
          <p:cNvSpPr>
            <a:spLocks noGrp="1"/>
          </p:cNvSpPr>
          <p:nvPr>
            <p:ph type="sldNum" sz="quarter" idx="12"/>
          </p:nvPr>
        </p:nvSpPr>
        <p:spPr>
          <a:xfrm>
            <a:off x="5891924" y="6475413"/>
            <a:ext cx="509755"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17</a:t>
            </a:fld>
            <a:endParaRPr lang="en-US" smtClean="0"/>
          </a:p>
        </p:txBody>
      </p:sp>
      <p:sp>
        <p:nvSpPr>
          <p:cNvPr id="9222" name="Rectangle 2"/>
          <p:cNvSpPr>
            <a:spLocks noGrp="1" noChangeArrowheads="1"/>
          </p:cNvSpPr>
          <p:nvPr>
            <p:ph type="title" idx="4294967295"/>
          </p:nvPr>
        </p:nvSpPr>
        <p:spPr>
          <a:xfrm>
            <a:off x="2209800" y="457200"/>
            <a:ext cx="7772400" cy="1066800"/>
          </a:xfrm>
        </p:spPr>
        <p:txBody>
          <a:bodyPr/>
          <a:lstStyle/>
          <a:p>
            <a:r>
              <a:rPr lang="en-US" altLang="en-US" dirty="0" smtClean="0"/>
              <a:t>Approve prior </a:t>
            </a:r>
            <a:r>
              <a:rPr lang="en-US" altLang="en-US" dirty="0" err="1" smtClean="0"/>
              <a:t>TGmd</a:t>
            </a:r>
            <a:r>
              <a:rPr lang="en-US" altLang="en-US" dirty="0" smtClean="0"/>
              <a:t> minutes</a:t>
            </a:r>
            <a:endParaRPr lang="en-US" altLang="en-US" sz="2000" dirty="0">
              <a:solidFill>
                <a:srgbClr val="FF0000"/>
              </a:solidFill>
            </a:endParaRPr>
          </a:p>
        </p:txBody>
      </p:sp>
      <p:sp>
        <p:nvSpPr>
          <p:cNvPr id="9223" name="Rectangle 3"/>
          <p:cNvSpPr>
            <a:spLocks noGrp="1" noChangeArrowheads="1"/>
          </p:cNvSpPr>
          <p:nvPr>
            <p:ph type="body" idx="4294967295"/>
          </p:nvPr>
        </p:nvSpPr>
        <p:spPr>
          <a:xfrm>
            <a:off x="2170473" y="1536192"/>
            <a:ext cx="9479280" cy="4572001"/>
          </a:xfrm>
        </p:spPr>
        <p:txBody>
          <a:bodyPr/>
          <a:lstStyle/>
          <a:p>
            <a:pPr>
              <a:lnSpc>
                <a:spcPct val="80000"/>
              </a:lnSpc>
            </a:pPr>
            <a:r>
              <a:rPr lang="en-US" altLang="en-US" dirty="0" smtClean="0"/>
              <a:t>Approve the minutes of</a:t>
            </a:r>
          </a:p>
          <a:p>
            <a:pPr lvl="1">
              <a:lnSpc>
                <a:spcPct val="80000"/>
              </a:lnSpc>
            </a:pPr>
            <a:r>
              <a:rPr lang="en-US" altLang="en-US" sz="2400" dirty="0" smtClean="0"/>
              <a:t>January </a:t>
            </a:r>
            <a:r>
              <a:rPr lang="en-US" altLang="en-US" sz="2400" dirty="0" smtClean="0"/>
              <a:t>meeting minutes: </a:t>
            </a:r>
          </a:p>
          <a:p>
            <a:pPr lvl="2">
              <a:lnSpc>
                <a:spcPct val="80000"/>
              </a:lnSpc>
            </a:pPr>
            <a:r>
              <a:rPr lang="en-US" altLang="en-US" dirty="0">
                <a:hlinkClick r:id="rId3"/>
              </a:rPr>
              <a:t>https://</a:t>
            </a:r>
            <a:r>
              <a:rPr lang="en-US" altLang="en-US" dirty="0" smtClean="0">
                <a:hlinkClick r:id="rId3"/>
              </a:rPr>
              <a:t>mentor.ieee.org/802.11/dcn/19/11-19-146</a:t>
            </a:r>
            <a:r>
              <a:rPr lang="en-US" altLang="en-US" dirty="0" smtClean="0"/>
              <a:t> </a:t>
            </a:r>
            <a:endParaRPr lang="en-US" altLang="en-US" dirty="0" smtClean="0"/>
          </a:p>
          <a:p>
            <a:pPr lvl="1">
              <a:lnSpc>
                <a:spcPct val="80000"/>
              </a:lnSpc>
            </a:pPr>
            <a:r>
              <a:rPr lang="en-US" altLang="en-US" sz="2200" dirty="0" smtClean="0"/>
              <a:t>Teleconference and ad-hoc </a:t>
            </a:r>
            <a:r>
              <a:rPr lang="en-US" altLang="en-US" sz="2200" dirty="0" smtClean="0"/>
              <a:t>minutes:</a:t>
            </a:r>
          </a:p>
          <a:p>
            <a:pPr lvl="2">
              <a:lnSpc>
                <a:spcPct val="80000"/>
              </a:lnSpc>
            </a:pPr>
            <a:r>
              <a:rPr lang="en-US" altLang="en-US" dirty="0"/>
              <a:t>2020 </a:t>
            </a:r>
            <a:r>
              <a:rPr lang="en-US" altLang="en-US" dirty="0" smtClean="0"/>
              <a:t>Jan </a:t>
            </a:r>
            <a:r>
              <a:rPr lang="en-US" altLang="en-US" dirty="0"/>
              <a:t>teleconference minutes: </a:t>
            </a:r>
            <a:r>
              <a:rPr lang="en-US" altLang="en-US" dirty="0" smtClean="0">
                <a:hlinkClick r:id="rId4"/>
              </a:rPr>
              <a:t>https</a:t>
            </a:r>
            <a:r>
              <a:rPr lang="en-US" altLang="en-US" dirty="0">
                <a:hlinkClick r:id="rId4"/>
              </a:rPr>
              <a:t>://</a:t>
            </a:r>
            <a:r>
              <a:rPr lang="en-US" altLang="en-US" dirty="0" smtClean="0">
                <a:hlinkClick r:id="rId4"/>
              </a:rPr>
              <a:t>mentor.ieee.org/802.11/dcn/20/11-20-0259-00-000m-telecon-minutes-for-revmd-crc-jan-31-2020.docx</a:t>
            </a:r>
            <a:r>
              <a:rPr lang="en-US" altLang="en-US" dirty="0" smtClean="0"/>
              <a:t> </a:t>
            </a:r>
          </a:p>
          <a:p>
            <a:pPr lvl="2">
              <a:lnSpc>
                <a:spcPct val="80000"/>
              </a:lnSpc>
            </a:pPr>
            <a:r>
              <a:rPr lang="en-US" altLang="en-US" dirty="0" smtClean="0"/>
              <a:t>2020 Feb </a:t>
            </a:r>
            <a:r>
              <a:rPr lang="en-US" altLang="en-US" dirty="0"/>
              <a:t>teleconference minutes: </a:t>
            </a:r>
            <a:r>
              <a:rPr lang="en-US" altLang="en-US" dirty="0">
                <a:hlinkClick r:id="rId5"/>
              </a:rPr>
              <a:t>https://</a:t>
            </a:r>
            <a:r>
              <a:rPr lang="en-US" altLang="en-US" dirty="0" smtClean="0">
                <a:hlinkClick r:id="rId5"/>
              </a:rPr>
              <a:t>mentor.ieee.org/802.11/dcn/20/11-20-0260-00-000m-telecon-minutes-for-revmd-crc-feb-7-and-14-2020.docx</a:t>
            </a:r>
            <a:r>
              <a:rPr lang="en-US" altLang="en-US" dirty="0" smtClean="0"/>
              <a:t> </a:t>
            </a:r>
          </a:p>
          <a:p>
            <a:pPr lvl="2">
              <a:lnSpc>
                <a:spcPct val="80000"/>
              </a:lnSpc>
            </a:pPr>
            <a:r>
              <a:rPr lang="en-US" altLang="en-US" dirty="0" smtClean="0"/>
              <a:t>2020 Feb Ad-hoc minutes: 11-20-0261</a:t>
            </a:r>
          </a:p>
          <a:p>
            <a:pPr lvl="2">
              <a:lnSpc>
                <a:spcPct val="80000"/>
              </a:lnSpc>
            </a:pPr>
            <a:r>
              <a:rPr lang="en-US" altLang="en-US" dirty="0" smtClean="0"/>
              <a:t>2020 March teleconference minutes: 11-20-0262 </a:t>
            </a:r>
          </a:p>
          <a:p>
            <a:pPr lvl="2">
              <a:lnSpc>
                <a:spcPct val="80000"/>
              </a:lnSpc>
            </a:pPr>
            <a:endParaRPr lang="en-US" altLang="en-US" dirty="0"/>
          </a:p>
          <a:p>
            <a:pPr>
              <a:lnSpc>
                <a:spcPct val="80000"/>
              </a:lnSpc>
            </a:pPr>
            <a:r>
              <a:rPr lang="en-US" altLang="en-US" dirty="0" smtClean="0"/>
              <a:t>Moved</a:t>
            </a:r>
            <a:r>
              <a:rPr lang="en-US" altLang="en-US" dirty="0" smtClean="0"/>
              <a:t>: </a:t>
            </a:r>
          </a:p>
          <a:p>
            <a:pPr>
              <a:lnSpc>
                <a:spcPct val="80000"/>
              </a:lnSpc>
            </a:pPr>
            <a:r>
              <a:rPr lang="en-US" altLang="en-US" dirty="0" smtClean="0"/>
              <a:t>Seconded:  </a:t>
            </a:r>
          </a:p>
          <a:p>
            <a:pPr>
              <a:lnSpc>
                <a:spcPct val="80000"/>
              </a:lnSpc>
            </a:pPr>
            <a:r>
              <a:rPr lang="en-US" altLang="en-US" dirty="0" smtClean="0"/>
              <a:t>Result: </a:t>
            </a:r>
            <a:endParaRPr lang="en-US" altLang="en-US" sz="1600" dirty="0">
              <a:solidFill>
                <a:srgbClr val="006600"/>
              </a:solidFill>
            </a:endParaRPr>
          </a:p>
          <a:p>
            <a:pPr lvl="1">
              <a:lnSpc>
                <a:spcPct val="80000"/>
              </a:lnSpc>
            </a:pPr>
            <a:endParaRPr lang="en-US" altLang="en-US" sz="1600" dirty="0">
              <a:solidFill>
                <a:srgbClr val="006600"/>
              </a:solidFill>
            </a:endParaRPr>
          </a:p>
          <a:p>
            <a:pPr lvl="1">
              <a:lnSpc>
                <a:spcPct val="80000"/>
              </a:lnSpc>
            </a:pPr>
            <a:endParaRPr lang="en-US" altLang="en-US" sz="1600" dirty="0">
              <a:solidFill>
                <a:srgbClr val="006600"/>
              </a:solidFill>
            </a:endParaRPr>
          </a:p>
          <a:p>
            <a:pPr lvl="1">
              <a:lnSpc>
                <a:spcPct val="80000"/>
              </a:lnSpc>
            </a:pPr>
            <a:endParaRPr lang="en-US" altLang="en-US" sz="1600" dirty="0">
              <a:solidFill>
                <a:srgbClr val="006600"/>
              </a:solidFill>
            </a:endParaRPr>
          </a:p>
          <a:p>
            <a:pPr>
              <a:lnSpc>
                <a:spcPct val="80000"/>
              </a:lnSpc>
            </a:pPr>
            <a:endParaRPr lang="en-US" altLang="en-US" sz="2000" dirty="0"/>
          </a:p>
        </p:txBody>
      </p:sp>
    </p:spTree>
    <p:extLst>
      <p:ext uri="{BB962C8B-B14F-4D97-AF65-F5344CB8AC3E}">
        <p14:creationId xmlns:p14="http://schemas.microsoft.com/office/powerpoint/2010/main" val="2311605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0244" name="Slide Number Placeholder 3"/>
          <p:cNvSpPr>
            <a:spLocks noGrp="1"/>
          </p:cNvSpPr>
          <p:nvPr>
            <p:ph type="sldNum" sz="quarter" idx="12"/>
          </p:nvPr>
        </p:nvSpPr>
        <p:spPr>
          <a:xfrm>
            <a:off x="5891924" y="6475413"/>
            <a:ext cx="509755"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18</a:t>
            </a:fld>
            <a:endParaRPr lang="en-US" smtClean="0"/>
          </a:p>
        </p:txBody>
      </p:sp>
      <p:sp>
        <p:nvSpPr>
          <p:cNvPr id="9222" name="Rectangle 2"/>
          <p:cNvSpPr>
            <a:spLocks noGrp="1" noChangeArrowheads="1"/>
          </p:cNvSpPr>
          <p:nvPr>
            <p:ph type="title" idx="4294967295"/>
          </p:nvPr>
        </p:nvSpPr>
        <p:spPr>
          <a:xfrm>
            <a:off x="1219200" y="457200"/>
            <a:ext cx="10058400" cy="1066800"/>
          </a:xfrm>
        </p:spPr>
        <p:txBody>
          <a:bodyPr/>
          <a:lstStyle/>
          <a:p>
            <a:r>
              <a:rPr lang="en-US" altLang="en-US" dirty="0" smtClean="0"/>
              <a:t>Motion  </a:t>
            </a:r>
            <a:r>
              <a:rPr lang="en-US" altLang="en-US" dirty="0" smtClean="0"/>
              <a:t>– Editorial CIDs</a:t>
            </a:r>
            <a:endParaRPr lang="en-US" altLang="en-US" sz="2000" dirty="0">
              <a:solidFill>
                <a:srgbClr val="FF0000"/>
              </a:solidFill>
            </a:endParaRPr>
          </a:p>
        </p:txBody>
      </p:sp>
      <p:sp>
        <p:nvSpPr>
          <p:cNvPr id="9223" name="Rectangle 3"/>
          <p:cNvSpPr>
            <a:spLocks noGrp="1" noChangeArrowheads="1"/>
          </p:cNvSpPr>
          <p:nvPr>
            <p:ph type="body" idx="4294967295"/>
          </p:nvPr>
        </p:nvSpPr>
        <p:spPr>
          <a:xfrm>
            <a:off x="2170473" y="1536192"/>
            <a:ext cx="9479280" cy="4939221"/>
          </a:xfrm>
        </p:spPr>
        <p:txBody>
          <a:bodyPr/>
          <a:lstStyle/>
          <a:p>
            <a:pPr>
              <a:lnSpc>
                <a:spcPct val="80000"/>
              </a:lnSpc>
            </a:pPr>
            <a:r>
              <a:rPr lang="en-US" altLang="en-US" sz="2800" dirty="0"/>
              <a:t>Approve the comment resolutions </a:t>
            </a:r>
            <a:r>
              <a:rPr lang="en-US" altLang="en-US" sz="2800" dirty="0" smtClean="0"/>
              <a:t>in the </a:t>
            </a:r>
          </a:p>
          <a:p>
            <a:pPr lvl="1">
              <a:lnSpc>
                <a:spcPct val="80000"/>
              </a:lnSpc>
            </a:pPr>
            <a:r>
              <a:rPr lang="en-US" altLang="en-US" b="0" dirty="0" smtClean="0"/>
              <a:t>Motion-EDITOR-xx, Motion-EDITOR-xx, tabs in</a:t>
            </a:r>
            <a:endParaRPr lang="en-US" altLang="en-US" b="0" dirty="0" smtClean="0"/>
          </a:p>
          <a:p>
            <a:pPr lvl="1">
              <a:lnSpc>
                <a:spcPct val="80000"/>
              </a:lnSpc>
            </a:pPr>
            <a:r>
              <a:rPr lang="en-US" altLang="en-US" dirty="0" smtClean="0"/>
              <a:t>Motion-EDITOR2-xx, Motion-EDITOR2-xx</a:t>
            </a:r>
            <a:endParaRPr lang="en-US" altLang="en-US" sz="2800" dirty="0"/>
          </a:p>
          <a:p>
            <a:pPr>
              <a:lnSpc>
                <a:spcPct val="80000"/>
              </a:lnSpc>
            </a:pPr>
            <a:r>
              <a:rPr lang="en-US" altLang="en-US" sz="2800" dirty="0" smtClean="0"/>
              <a:t>and incorporate the text changes into the </a:t>
            </a:r>
            <a:r>
              <a:rPr lang="en-US" altLang="en-US" sz="2800" dirty="0" err="1" smtClean="0"/>
              <a:t>TGmd</a:t>
            </a:r>
            <a:r>
              <a:rPr lang="en-US" altLang="en-US" sz="2800" dirty="0" smtClean="0"/>
              <a:t> draft. </a:t>
            </a:r>
            <a:br>
              <a:rPr lang="en-US" altLang="en-US" sz="2800" dirty="0" smtClean="0"/>
            </a:br>
            <a:endParaRPr lang="en-US" altLang="en-US" sz="2400" dirty="0" smtClean="0">
              <a:solidFill>
                <a:srgbClr val="006600"/>
              </a:solidFill>
            </a:endParaRPr>
          </a:p>
          <a:p>
            <a:pPr>
              <a:lnSpc>
                <a:spcPct val="80000"/>
              </a:lnSpc>
            </a:pPr>
            <a:endParaRPr lang="en-US" altLang="en-US" sz="2800" dirty="0"/>
          </a:p>
          <a:p>
            <a:pPr>
              <a:lnSpc>
                <a:spcPct val="80000"/>
              </a:lnSpc>
            </a:pPr>
            <a:r>
              <a:rPr lang="en-US" altLang="en-US" sz="2800" dirty="0" smtClean="0"/>
              <a:t>Moved: </a:t>
            </a:r>
          </a:p>
          <a:p>
            <a:pPr>
              <a:lnSpc>
                <a:spcPct val="80000"/>
              </a:lnSpc>
            </a:pPr>
            <a:r>
              <a:rPr lang="en-US" altLang="en-US" sz="2800" dirty="0" smtClean="0"/>
              <a:t>Seconded: </a:t>
            </a:r>
          </a:p>
          <a:p>
            <a:pPr>
              <a:lnSpc>
                <a:spcPct val="80000"/>
              </a:lnSpc>
            </a:pPr>
            <a:r>
              <a:rPr lang="en-US" altLang="en-US" sz="2800" dirty="0" smtClean="0"/>
              <a:t>Result: </a:t>
            </a:r>
            <a:endParaRPr lang="en-US" altLang="en-US" sz="1400" dirty="0">
              <a:solidFill>
                <a:srgbClr val="006600"/>
              </a:solidFill>
            </a:endParaRPr>
          </a:p>
          <a:p>
            <a:pPr lvl="1">
              <a:lnSpc>
                <a:spcPct val="80000"/>
              </a:lnSpc>
            </a:pPr>
            <a:endParaRPr lang="en-US" altLang="en-US" sz="1600" dirty="0">
              <a:solidFill>
                <a:srgbClr val="006600"/>
              </a:solidFill>
            </a:endParaRPr>
          </a:p>
          <a:p>
            <a:pPr lvl="1">
              <a:lnSpc>
                <a:spcPct val="80000"/>
              </a:lnSpc>
            </a:pPr>
            <a:endParaRPr lang="en-US" altLang="en-US" sz="1600" dirty="0">
              <a:solidFill>
                <a:srgbClr val="006600"/>
              </a:solidFill>
            </a:endParaRPr>
          </a:p>
          <a:p>
            <a:pPr>
              <a:lnSpc>
                <a:spcPct val="80000"/>
              </a:lnSpc>
            </a:pPr>
            <a:endParaRPr lang="en-US" altLang="en-US" sz="2000" dirty="0"/>
          </a:p>
        </p:txBody>
      </p:sp>
    </p:spTree>
    <p:extLst>
      <p:ext uri="{BB962C8B-B14F-4D97-AF65-F5344CB8AC3E}">
        <p14:creationId xmlns:p14="http://schemas.microsoft.com/office/powerpoint/2010/main" val="17894209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0244" name="Slide Number Placeholder 3"/>
          <p:cNvSpPr>
            <a:spLocks noGrp="1"/>
          </p:cNvSpPr>
          <p:nvPr>
            <p:ph type="sldNum" sz="quarter" idx="12"/>
          </p:nvPr>
        </p:nvSpPr>
        <p:spPr>
          <a:xfrm>
            <a:off x="5891924" y="6475413"/>
            <a:ext cx="509755"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19</a:t>
            </a:fld>
            <a:endParaRPr lang="en-US" smtClean="0"/>
          </a:p>
        </p:txBody>
      </p:sp>
      <p:sp>
        <p:nvSpPr>
          <p:cNvPr id="9222" name="Rectangle 2"/>
          <p:cNvSpPr>
            <a:spLocks noGrp="1" noChangeArrowheads="1"/>
          </p:cNvSpPr>
          <p:nvPr>
            <p:ph type="title" idx="4294967295"/>
          </p:nvPr>
        </p:nvSpPr>
        <p:spPr>
          <a:xfrm>
            <a:off x="1219200" y="457200"/>
            <a:ext cx="10058400" cy="1066800"/>
          </a:xfrm>
        </p:spPr>
        <p:txBody>
          <a:bodyPr/>
          <a:lstStyle/>
          <a:p>
            <a:r>
              <a:rPr lang="en-US" altLang="en-US" dirty="0" smtClean="0"/>
              <a:t>Motion </a:t>
            </a:r>
            <a:r>
              <a:rPr lang="en-US" altLang="en-US" dirty="0" smtClean="0"/>
              <a:t>  </a:t>
            </a:r>
            <a:r>
              <a:rPr lang="en-US" altLang="en-US" dirty="0" smtClean="0"/>
              <a:t>– GEN CIDs</a:t>
            </a:r>
            <a:endParaRPr lang="en-US" altLang="en-US" sz="2000" dirty="0">
              <a:solidFill>
                <a:srgbClr val="FF0000"/>
              </a:solidFill>
            </a:endParaRPr>
          </a:p>
        </p:txBody>
      </p:sp>
      <p:sp>
        <p:nvSpPr>
          <p:cNvPr id="9223" name="Rectangle 3"/>
          <p:cNvSpPr>
            <a:spLocks noGrp="1" noChangeArrowheads="1"/>
          </p:cNvSpPr>
          <p:nvPr>
            <p:ph type="body" idx="4294967295"/>
          </p:nvPr>
        </p:nvSpPr>
        <p:spPr>
          <a:xfrm>
            <a:off x="2170473" y="1536192"/>
            <a:ext cx="9479280" cy="4572001"/>
          </a:xfrm>
        </p:spPr>
        <p:txBody>
          <a:bodyPr/>
          <a:lstStyle/>
          <a:p>
            <a:pPr>
              <a:lnSpc>
                <a:spcPct val="80000"/>
              </a:lnSpc>
            </a:pPr>
            <a:r>
              <a:rPr lang="en-US" altLang="en-US" sz="2800" dirty="0"/>
              <a:t>Approve the comment resolutions </a:t>
            </a:r>
            <a:r>
              <a:rPr lang="en-US" altLang="en-US" sz="2800" dirty="0" smtClean="0"/>
              <a:t>in the </a:t>
            </a:r>
          </a:p>
          <a:p>
            <a:pPr lvl="1">
              <a:lnSpc>
                <a:spcPct val="80000"/>
              </a:lnSpc>
            </a:pPr>
            <a:r>
              <a:rPr lang="en-US" altLang="en-US" dirty="0" smtClean="0"/>
              <a:t>Motion </a:t>
            </a:r>
            <a:r>
              <a:rPr lang="en-US" altLang="en-US" dirty="0" smtClean="0"/>
              <a:t>xxx</a:t>
            </a:r>
            <a:r>
              <a:rPr lang="en-US" altLang="en-US" dirty="0" smtClean="0"/>
              <a:t> in</a:t>
            </a:r>
            <a:endParaRPr lang="en-US" altLang="en-US" sz="2800" dirty="0"/>
          </a:p>
          <a:p>
            <a:pPr>
              <a:lnSpc>
                <a:spcPct val="80000"/>
              </a:lnSpc>
            </a:pPr>
            <a:r>
              <a:rPr lang="en-US" altLang="en-US" sz="2800" dirty="0" smtClean="0"/>
              <a:t>and incorporate the text changes into the </a:t>
            </a:r>
            <a:r>
              <a:rPr lang="en-US" altLang="en-US" sz="2800" dirty="0" err="1" smtClean="0"/>
              <a:t>TGmd</a:t>
            </a:r>
            <a:r>
              <a:rPr lang="en-US" altLang="en-US" sz="2800" dirty="0" smtClean="0"/>
              <a:t> draft. </a:t>
            </a:r>
            <a:br>
              <a:rPr lang="en-US" altLang="en-US" sz="2800" dirty="0" smtClean="0"/>
            </a:br>
            <a:endParaRPr lang="en-US" altLang="en-US" sz="2400" dirty="0" smtClean="0">
              <a:solidFill>
                <a:srgbClr val="006600"/>
              </a:solidFill>
            </a:endParaRPr>
          </a:p>
          <a:p>
            <a:pPr>
              <a:lnSpc>
                <a:spcPct val="80000"/>
              </a:lnSpc>
            </a:pPr>
            <a:endParaRPr lang="en-US" altLang="en-US" sz="2800" dirty="0"/>
          </a:p>
          <a:p>
            <a:pPr>
              <a:lnSpc>
                <a:spcPct val="80000"/>
              </a:lnSpc>
            </a:pPr>
            <a:r>
              <a:rPr lang="en-US" altLang="en-US" sz="2800" dirty="0" smtClean="0"/>
              <a:t>Moved</a:t>
            </a:r>
            <a:r>
              <a:rPr lang="en-US" altLang="en-US" sz="2800" dirty="0" smtClean="0"/>
              <a:t>:</a:t>
            </a:r>
            <a:endParaRPr lang="en-US" altLang="en-US" sz="2800" dirty="0" smtClean="0"/>
          </a:p>
          <a:p>
            <a:pPr>
              <a:lnSpc>
                <a:spcPct val="80000"/>
              </a:lnSpc>
            </a:pPr>
            <a:r>
              <a:rPr lang="en-US" altLang="en-US" sz="2800" dirty="0" smtClean="0"/>
              <a:t>Seconded: </a:t>
            </a:r>
          </a:p>
          <a:p>
            <a:pPr>
              <a:lnSpc>
                <a:spcPct val="80000"/>
              </a:lnSpc>
            </a:pPr>
            <a:r>
              <a:rPr lang="en-US" altLang="en-US" sz="2800" dirty="0" smtClean="0"/>
              <a:t>Result: </a:t>
            </a:r>
            <a:endParaRPr lang="en-US" altLang="en-US" sz="1600" dirty="0">
              <a:solidFill>
                <a:srgbClr val="006600"/>
              </a:solidFill>
            </a:endParaRPr>
          </a:p>
          <a:p>
            <a:pPr lvl="1">
              <a:lnSpc>
                <a:spcPct val="80000"/>
              </a:lnSpc>
            </a:pPr>
            <a:endParaRPr lang="en-US" altLang="en-US" sz="1400" dirty="0">
              <a:solidFill>
                <a:srgbClr val="006600"/>
              </a:solidFill>
            </a:endParaRPr>
          </a:p>
          <a:p>
            <a:pPr lvl="1">
              <a:lnSpc>
                <a:spcPct val="80000"/>
              </a:lnSpc>
            </a:pPr>
            <a:endParaRPr lang="en-US" altLang="en-US" sz="1600" dirty="0">
              <a:solidFill>
                <a:srgbClr val="006600"/>
              </a:solidFill>
            </a:endParaRPr>
          </a:p>
          <a:p>
            <a:pPr lvl="1">
              <a:lnSpc>
                <a:spcPct val="80000"/>
              </a:lnSpc>
            </a:pPr>
            <a:endParaRPr lang="en-US" altLang="en-US" sz="1600" dirty="0">
              <a:solidFill>
                <a:srgbClr val="006600"/>
              </a:solidFill>
            </a:endParaRPr>
          </a:p>
          <a:p>
            <a:pPr>
              <a:lnSpc>
                <a:spcPct val="80000"/>
              </a:lnSpc>
            </a:pPr>
            <a:endParaRPr lang="en-US" altLang="en-US" sz="2000" dirty="0"/>
          </a:p>
        </p:txBody>
      </p:sp>
    </p:spTree>
    <p:extLst>
      <p:ext uri="{BB962C8B-B14F-4D97-AF65-F5344CB8AC3E}">
        <p14:creationId xmlns:p14="http://schemas.microsoft.com/office/powerpoint/2010/main" val="40109535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409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4100" name="Slide Number Placeholder 5"/>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56D6E298-42C4-4845-8665-E35DE2769254}" type="slidenum">
              <a:rPr lang="en-US" smtClean="0"/>
              <a:pPr>
                <a:defRPr/>
              </a:pPr>
              <a:t>2</a:t>
            </a:fld>
            <a:endParaRPr lang="en-US" smtClean="0"/>
          </a:p>
        </p:txBody>
      </p:sp>
      <p:sp>
        <p:nvSpPr>
          <p:cNvPr id="3077" name="Rectangle 2"/>
          <p:cNvSpPr>
            <a:spLocks noGrp="1" noChangeArrowheads="1"/>
          </p:cNvSpPr>
          <p:nvPr>
            <p:ph type="title"/>
          </p:nvPr>
        </p:nvSpPr>
        <p:spPr/>
        <p:txBody>
          <a:bodyPr/>
          <a:lstStyle/>
          <a:p>
            <a:r>
              <a:rPr lang="en-US" altLang="en-US" dirty="0" smtClean="0"/>
              <a:t>Abstract</a:t>
            </a:r>
          </a:p>
        </p:txBody>
      </p:sp>
      <p:sp>
        <p:nvSpPr>
          <p:cNvPr id="3078" name="Rectangle 3"/>
          <p:cNvSpPr>
            <a:spLocks noGrp="1" noChangeArrowheads="1"/>
          </p:cNvSpPr>
          <p:nvPr>
            <p:ph type="body" idx="1"/>
          </p:nvPr>
        </p:nvSpPr>
        <p:spPr/>
        <p:txBody>
          <a:bodyPr/>
          <a:lstStyle/>
          <a:p>
            <a:pPr>
              <a:buNone/>
            </a:pPr>
            <a:r>
              <a:rPr lang="en-US" altLang="en-US" dirty="0" smtClean="0"/>
              <a:t>	This presentation contains the IEEE 802.11 </a:t>
            </a:r>
            <a:r>
              <a:rPr lang="en-US" altLang="en-US" dirty="0" err="1" smtClean="0"/>
              <a:t>TGmd</a:t>
            </a:r>
            <a:r>
              <a:rPr lang="en-US" altLang="en-US" dirty="0" smtClean="0"/>
              <a:t> agenda for the </a:t>
            </a:r>
            <a:r>
              <a:rPr lang="en-US" altLang="en-US" dirty="0" smtClean="0"/>
              <a:t>March </a:t>
            </a:r>
            <a:r>
              <a:rPr lang="en-US" altLang="en-US" dirty="0" smtClean="0"/>
              <a:t>2020 session</a:t>
            </a:r>
            <a:r>
              <a:rPr lang="en-US" altLang="en-US" dirty="0"/>
              <a:t>. </a:t>
            </a:r>
            <a:r>
              <a:rPr lang="en-US" altLang="en-US" dirty="0" err="1" smtClean="0"/>
              <a:t>TGmd</a:t>
            </a:r>
            <a:r>
              <a:rPr lang="en-US" altLang="en-US" dirty="0" smtClean="0"/>
              <a:t> </a:t>
            </a:r>
            <a:r>
              <a:rPr lang="en-US" altLang="en-US" dirty="0"/>
              <a:t>is operating as the </a:t>
            </a:r>
            <a:r>
              <a:rPr lang="en-US" altLang="en-US" dirty="0" smtClean="0"/>
              <a:t>Comment Resolution Committee </a:t>
            </a:r>
            <a:r>
              <a:rPr lang="en-US" altLang="en-US" dirty="0"/>
              <a:t>for </a:t>
            </a:r>
            <a:r>
              <a:rPr lang="en-US" altLang="en-US" dirty="0" smtClean="0"/>
              <a:t>P802.11REVmd.</a:t>
            </a:r>
            <a:endParaRPr lang="en-US" altLang="en-US" dirty="0"/>
          </a:p>
          <a:p>
            <a:pPr>
              <a:buFontTx/>
              <a:buNone/>
            </a:pPr>
            <a:endParaRPr lang="en-US" alt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0244" name="Slide Number Placeholder 3"/>
          <p:cNvSpPr>
            <a:spLocks noGrp="1"/>
          </p:cNvSpPr>
          <p:nvPr>
            <p:ph type="sldNum" sz="quarter" idx="12"/>
          </p:nvPr>
        </p:nvSpPr>
        <p:spPr>
          <a:xfrm>
            <a:off x="5891924" y="6475413"/>
            <a:ext cx="509755"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20</a:t>
            </a:fld>
            <a:endParaRPr lang="en-US" smtClean="0"/>
          </a:p>
        </p:txBody>
      </p:sp>
      <p:sp>
        <p:nvSpPr>
          <p:cNvPr id="9222" name="Rectangle 2"/>
          <p:cNvSpPr>
            <a:spLocks noGrp="1" noChangeArrowheads="1"/>
          </p:cNvSpPr>
          <p:nvPr>
            <p:ph type="title" idx="4294967295"/>
          </p:nvPr>
        </p:nvSpPr>
        <p:spPr>
          <a:xfrm>
            <a:off x="1219200" y="457200"/>
            <a:ext cx="10058400" cy="1066800"/>
          </a:xfrm>
        </p:spPr>
        <p:txBody>
          <a:bodyPr/>
          <a:lstStyle/>
          <a:p>
            <a:r>
              <a:rPr lang="en-US" altLang="en-US" dirty="0" smtClean="0"/>
              <a:t>Motion </a:t>
            </a:r>
            <a:r>
              <a:rPr lang="en-US" altLang="en-US" dirty="0" smtClean="0"/>
              <a:t>  </a:t>
            </a:r>
            <a:r>
              <a:rPr lang="en-US" altLang="en-US" dirty="0" smtClean="0"/>
              <a:t>– PHY CIDs</a:t>
            </a:r>
            <a:endParaRPr lang="en-US" altLang="en-US" sz="2000" dirty="0">
              <a:solidFill>
                <a:srgbClr val="FF0000"/>
              </a:solidFill>
            </a:endParaRPr>
          </a:p>
        </p:txBody>
      </p:sp>
      <p:sp>
        <p:nvSpPr>
          <p:cNvPr id="9223" name="Rectangle 3"/>
          <p:cNvSpPr>
            <a:spLocks noGrp="1" noChangeArrowheads="1"/>
          </p:cNvSpPr>
          <p:nvPr>
            <p:ph type="body" idx="4294967295"/>
          </p:nvPr>
        </p:nvSpPr>
        <p:spPr>
          <a:xfrm>
            <a:off x="2170473" y="1536192"/>
            <a:ext cx="9479280" cy="4572001"/>
          </a:xfrm>
        </p:spPr>
        <p:txBody>
          <a:bodyPr/>
          <a:lstStyle/>
          <a:p>
            <a:pPr>
              <a:lnSpc>
                <a:spcPct val="80000"/>
              </a:lnSpc>
            </a:pPr>
            <a:r>
              <a:rPr lang="en-US" altLang="en-US" sz="2800" dirty="0"/>
              <a:t>Approve the comment resolutions </a:t>
            </a:r>
            <a:r>
              <a:rPr lang="en-US" altLang="en-US" sz="2800" dirty="0" smtClean="0"/>
              <a:t>in the </a:t>
            </a:r>
          </a:p>
          <a:p>
            <a:pPr lvl="1">
              <a:lnSpc>
                <a:spcPct val="80000"/>
              </a:lnSpc>
            </a:pPr>
            <a:r>
              <a:rPr lang="en-US" altLang="en-US" dirty="0" smtClean="0"/>
              <a:t>xx tab </a:t>
            </a:r>
            <a:r>
              <a:rPr lang="en-US" altLang="en-US" dirty="0"/>
              <a:t>in </a:t>
            </a:r>
            <a:endParaRPr lang="en-US" altLang="en-US" dirty="0"/>
          </a:p>
          <a:p>
            <a:pPr lvl="1">
              <a:lnSpc>
                <a:spcPct val="80000"/>
              </a:lnSpc>
            </a:pPr>
            <a:endParaRPr lang="en-US" altLang="en-US" sz="1600" dirty="0" smtClean="0"/>
          </a:p>
          <a:p>
            <a:pPr lvl="1">
              <a:lnSpc>
                <a:spcPct val="80000"/>
              </a:lnSpc>
            </a:pPr>
            <a:r>
              <a:rPr lang="en-US" altLang="en-US" dirty="0" smtClean="0"/>
              <a:t>and </a:t>
            </a:r>
            <a:r>
              <a:rPr lang="en-US" altLang="en-US" dirty="0" smtClean="0"/>
              <a:t>incorporate the text changes into the </a:t>
            </a:r>
            <a:r>
              <a:rPr lang="en-US" altLang="en-US" dirty="0" err="1" smtClean="0"/>
              <a:t>TGmd</a:t>
            </a:r>
            <a:r>
              <a:rPr lang="en-US" altLang="en-US" dirty="0" smtClean="0"/>
              <a:t> draft. </a:t>
            </a:r>
            <a:r>
              <a:rPr lang="en-US" altLang="en-US" sz="2800" dirty="0" smtClean="0"/>
              <a:t/>
            </a:r>
            <a:br>
              <a:rPr lang="en-US" altLang="en-US" sz="2800" dirty="0" smtClean="0"/>
            </a:br>
            <a:endParaRPr lang="en-US" altLang="en-US" sz="2400" dirty="0" smtClean="0">
              <a:solidFill>
                <a:srgbClr val="006600"/>
              </a:solidFill>
            </a:endParaRPr>
          </a:p>
          <a:p>
            <a:pPr>
              <a:lnSpc>
                <a:spcPct val="80000"/>
              </a:lnSpc>
            </a:pPr>
            <a:endParaRPr lang="en-US" altLang="en-US" sz="2800" dirty="0"/>
          </a:p>
          <a:p>
            <a:pPr>
              <a:lnSpc>
                <a:spcPct val="80000"/>
              </a:lnSpc>
            </a:pPr>
            <a:r>
              <a:rPr lang="en-US" altLang="en-US" sz="2800" dirty="0" smtClean="0"/>
              <a:t>Moved: </a:t>
            </a:r>
            <a:endParaRPr lang="en-US" altLang="en-US" sz="2800" dirty="0" smtClean="0"/>
          </a:p>
          <a:p>
            <a:pPr>
              <a:lnSpc>
                <a:spcPct val="80000"/>
              </a:lnSpc>
            </a:pPr>
            <a:r>
              <a:rPr lang="en-US" altLang="en-US" sz="2800" dirty="0" smtClean="0"/>
              <a:t>Seconded</a:t>
            </a:r>
            <a:r>
              <a:rPr lang="en-US" altLang="en-US" sz="2800" dirty="0" smtClean="0"/>
              <a:t>: </a:t>
            </a:r>
            <a:endParaRPr lang="en-US" altLang="en-US" sz="2800" dirty="0" smtClean="0"/>
          </a:p>
          <a:p>
            <a:pPr>
              <a:lnSpc>
                <a:spcPct val="80000"/>
              </a:lnSpc>
            </a:pPr>
            <a:r>
              <a:rPr lang="en-US" altLang="en-US" sz="2800" dirty="0" smtClean="0"/>
              <a:t>Result:</a:t>
            </a:r>
            <a:endParaRPr lang="en-US" altLang="en-US" sz="1400" dirty="0">
              <a:solidFill>
                <a:srgbClr val="006600"/>
              </a:solidFill>
            </a:endParaRPr>
          </a:p>
          <a:p>
            <a:pPr lvl="1">
              <a:lnSpc>
                <a:spcPct val="80000"/>
              </a:lnSpc>
            </a:pPr>
            <a:endParaRPr lang="en-US" altLang="en-US" sz="1600" dirty="0">
              <a:solidFill>
                <a:srgbClr val="006600"/>
              </a:solidFill>
            </a:endParaRPr>
          </a:p>
          <a:p>
            <a:pPr lvl="1">
              <a:lnSpc>
                <a:spcPct val="80000"/>
              </a:lnSpc>
            </a:pPr>
            <a:endParaRPr lang="en-US" altLang="en-US" sz="1600" dirty="0">
              <a:solidFill>
                <a:srgbClr val="006600"/>
              </a:solidFill>
            </a:endParaRPr>
          </a:p>
          <a:p>
            <a:pPr>
              <a:lnSpc>
                <a:spcPct val="80000"/>
              </a:lnSpc>
            </a:pPr>
            <a:endParaRPr lang="en-US" altLang="en-US" sz="2000" dirty="0"/>
          </a:p>
        </p:txBody>
      </p:sp>
    </p:spTree>
    <p:extLst>
      <p:ext uri="{BB962C8B-B14F-4D97-AF65-F5344CB8AC3E}">
        <p14:creationId xmlns:p14="http://schemas.microsoft.com/office/powerpoint/2010/main" val="25923805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0244" name="Slide Number Placeholder 3"/>
          <p:cNvSpPr>
            <a:spLocks noGrp="1"/>
          </p:cNvSpPr>
          <p:nvPr>
            <p:ph type="sldNum" sz="quarter" idx="12"/>
          </p:nvPr>
        </p:nvSpPr>
        <p:spPr>
          <a:xfrm>
            <a:off x="5891924" y="6475413"/>
            <a:ext cx="509755"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21</a:t>
            </a:fld>
            <a:endParaRPr lang="en-US" smtClean="0"/>
          </a:p>
        </p:txBody>
      </p:sp>
      <p:sp>
        <p:nvSpPr>
          <p:cNvPr id="9222" name="Rectangle 2"/>
          <p:cNvSpPr>
            <a:spLocks noGrp="1" noChangeArrowheads="1"/>
          </p:cNvSpPr>
          <p:nvPr>
            <p:ph type="title" idx="4294967295"/>
          </p:nvPr>
        </p:nvSpPr>
        <p:spPr>
          <a:xfrm>
            <a:off x="1219200" y="457200"/>
            <a:ext cx="10058400" cy="1066800"/>
          </a:xfrm>
        </p:spPr>
        <p:txBody>
          <a:bodyPr/>
          <a:lstStyle/>
          <a:p>
            <a:r>
              <a:rPr lang="en-US" altLang="en-US" dirty="0" smtClean="0"/>
              <a:t>Motion  </a:t>
            </a:r>
            <a:r>
              <a:rPr lang="en-US" altLang="en-US" dirty="0" smtClean="0"/>
              <a:t>– MAC CIDs</a:t>
            </a:r>
            <a:endParaRPr lang="en-US" altLang="en-US" sz="2000" dirty="0">
              <a:solidFill>
                <a:srgbClr val="FF0000"/>
              </a:solidFill>
            </a:endParaRPr>
          </a:p>
        </p:txBody>
      </p:sp>
      <p:sp>
        <p:nvSpPr>
          <p:cNvPr id="9223" name="Rectangle 3"/>
          <p:cNvSpPr>
            <a:spLocks noGrp="1" noChangeArrowheads="1"/>
          </p:cNvSpPr>
          <p:nvPr>
            <p:ph type="body" idx="4294967295"/>
          </p:nvPr>
        </p:nvSpPr>
        <p:spPr>
          <a:xfrm>
            <a:off x="2170473" y="1536192"/>
            <a:ext cx="9479280" cy="4572001"/>
          </a:xfrm>
        </p:spPr>
        <p:txBody>
          <a:bodyPr/>
          <a:lstStyle/>
          <a:p>
            <a:pPr>
              <a:lnSpc>
                <a:spcPct val="80000"/>
              </a:lnSpc>
            </a:pPr>
            <a:r>
              <a:rPr lang="en-US" altLang="en-US" sz="2800" dirty="0"/>
              <a:t>Approve the comment resolutions </a:t>
            </a:r>
            <a:r>
              <a:rPr lang="en-US" altLang="en-US" sz="2800" dirty="0" smtClean="0"/>
              <a:t>in the </a:t>
            </a:r>
          </a:p>
          <a:p>
            <a:pPr lvl="1">
              <a:lnSpc>
                <a:spcPct val="80000"/>
              </a:lnSpc>
            </a:pPr>
            <a:r>
              <a:rPr lang="en-US" altLang="en-US" dirty="0" smtClean="0"/>
              <a:t>Motion-xx </a:t>
            </a:r>
            <a:r>
              <a:rPr lang="en-US" altLang="en-US" dirty="0" smtClean="0"/>
              <a:t>in &lt;document&gt;</a:t>
            </a:r>
            <a:endParaRPr lang="en-US" altLang="en-US" b="0" dirty="0" smtClean="0"/>
          </a:p>
          <a:p>
            <a:pPr>
              <a:lnSpc>
                <a:spcPct val="80000"/>
              </a:lnSpc>
            </a:pPr>
            <a:endParaRPr lang="en-US" altLang="en-US" sz="2800" dirty="0"/>
          </a:p>
          <a:p>
            <a:pPr>
              <a:lnSpc>
                <a:spcPct val="80000"/>
              </a:lnSpc>
            </a:pPr>
            <a:r>
              <a:rPr lang="en-US" altLang="en-US" sz="2800" dirty="0" smtClean="0"/>
              <a:t>and incorporate the text changes into the </a:t>
            </a:r>
            <a:r>
              <a:rPr lang="en-US" altLang="en-US" sz="2800" dirty="0" err="1" smtClean="0"/>
              <a:t>TGmd</a:t>
            </a:r>
            <a:r>
              <a:rPr lang="en-US" altLang="en-US" sz="2800" dirty="0" smtClean="0"/>
              <a:t> draft. </a:t>
            </a:r>
            <a:br>
              <a:rPr lang="en-US" altLang="en-US" sz="2800" dirty="0" smtClean="0"/>
            </a:br>
            <a:endParaRPr lang="en-US" altLang="en-US" sz="2400" dirty="0" smtClean="0">
              <a:solidFill>
                <a:srgbClr val="006600"/>
              </a:solidFill>
            </a:endParaRPr>
          </a:p>
          <a:p>
            <a:pPr>
              <a:lnSpc>
                <a:spcPct val="80000"/>
              </a:lnSpc>
            </a:pPr>
            <a:endParaRPr lang="en-US" altLang="en-US" sz="2800" dirty="0"/>
          </a:p>
          <a:p>
            <a:pPr>
              <a:lnSpc>
                <a:spcPct val="80000"/>
              </a:lnSpc>
            </a:pPr>
            <a:r>
              <a:rPr lang="en-US" altLang="en-US" sz="2800" dirty="0" smtClean="0"/>
              <a:t>Moved: </a:t>
            </a:r>
          </a:p>
          <a:p>
            <a:pPr>
              <a:lnSpc>
                <a:spcPct val="80000"/>
              </a:lnSpc>
            </a:pPr>
            <a:r>
              <a:rPr lang="en-US" altLang="en-US" sz="2800" dirty="0" smtClean="0"/>
              <a:t>Seconded: </a:t>
            </a:r>
          </a:p>
          <a:p>
            <a:pPr>
              <a:lnSpc>
                <a:spcPct val="80000"/>
              </a:lnSpc>
            </a:pPr>
            <a:r>
              <a:rPr lang="en-US" altLang="en-US" sz="2800" dirty="0" smtClean="0"/>
              <a:t>Result: </a:t>
            </a:r>
            <a:endParaRPr lang="en-US" altLang="en-US" sz="1600" dirty="0">
              <a:solidFill>
                <a:srgbClr val="006600"/>
              </a:solidFill>
            </a:endParaRPr>
          </a:p>
          <a:p>
            <a:pPr lvl="1">
              <a:lnSpc>
                <a:spcPct val="80000"/>
              </a:lnSpc>
            </a:pPr>
            <a:endParaRPr lang="en-US" altLang="en-US" sz="1400" dirty="0">
              <a:solidFill>
                <a:srgbClr val="006600"/>
              </a:solidFill>
            </a:endParaRPr>
          </a:p>
          <a:p>
            <a:pPr lvl="1">
              <a:lnSpc>
                <a:spcPct val="80000"/>
              </a:lnSpc>
            </a:pPr>
            <a:endParaRPr lang="en-US" altLang="en-US" sz="1600" dirty="0">
              <a:solidFill>
                <a:srgbClr val="006600"/>
              </a:solidFill>
            </a:endParaRPr>
          </a:p>
          <a:p>
            <a:pPr lvl="1">
              <a:lnSpc>
                <a:spcPct val="80000"/>
              </a:lnSpc>
            </a:pPr>
            <a:endParaRPr lang="en-US" altLang="en-US" sz="1600" dirty="0">
              <a:solidFill>
                <a:srgbClr val="006600"/>
              </a:solidFill>
            </a:endParaRPr>
          </a:p>
          <a:p>
            <a:pPr>
              <a:lnSpc>
                <a:spcPct val="80000"/>
              </a:lnSpc>
            </a:pPr>
            <a:endParaRPr lang="en-US" altLang="en-US" sz="2000" dirty="0"/>
          </a:p>
        </p:txBody>
      </p:sp>
    </p:spTree>
    <p:extLst>
      <p:ext uri="{BB962C8B-B14F-4D97-AF65-F5344CB8AC3E}">
        <p14:creationId xmlns:p14="http://schemas.microsoft.com/office/powerpoint/2010/main" val="7985175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0244" name="Slide Number Placeholder 3"/>
          <p:cNvSpPr>
            <a:spLocks noGrp="1"/>
          </p:cNvSpPr>
          <p:nvPr>
            <p:ph type="sldNum" sz="quarter" idx="12"/>
          </p:nvPr>
        </p:nvSpPr>
        <p:spPr>
          <a:xfrm>
            <a:off x="5891924" y="6475413"/>
            <a:ext cx="509755"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22</a:t>
            </a:fld>
            <a:endParaRPr lang="en-US" smtClean="0"/>
          </a:p>
        </p:txBody>
      </p:sp>
      <p:sp>
        <p:nvSpPr>
          <p:cNvPr id="9222" name="Rectangle 2"/>
          <p:cNvSpPr>
            <a:spLocks noGrp="1" noChangeArrowheads="1"/>
          </p:cNvSpPr>
          <p:nvPr>
            <p:ph type="title" idx="4294967295"/>
          </p:nvPr>
        </p:nvSpPr>
        <p:spPr>
          <a:xfrm>
            <a:off x="1828800" y="646177"/>
            <a:ext cx="9126009" cy="1066800"/>
          </a:xfrm>
        </p:spPr>
        <p:txBody>
          <a:bodyPr/>
          <a:lstStyle/>
          <a:p>
            <a:r>
              <a:rPr lang="en-US" altLang="en-US" dirty="0" smtClean="0"/>
              <a:t>Motion: Ad-hoc</a:t>
            </a:r>
            <a:endParaRPr lang="en-US" altLang="en-US" sz="2000" dirty="0">
              <a:solidFill>
                <a:srgbClr val="FF0000"/>
              </a:solidFill>
            </a:endParaRPr>
          </a:p>
        </p:txBody>
      </p:sp>
      <p:sp>
        <p:nvSpPr>
          <p:cNvPr id="9223" name="Rectangle 3"/>
          <p:cNvSpPr>
            <a:spLocks noGrp="1" noChangeArrowheads="1"/>
          </p:cNvSpPr>
          <p:nvPr>
            <p:ph type="body" idx="4294967295"/>
          </p:nvPr>
        </p:nvSpPr>
        <p:spPr>
          <a:xfrm>
            <a:off x="1981200" y="1995745"/>
            <a:ext cx="9479280" cy="4572001"/>
          </a:xfrm>
        </p:spPr>
        <p:txBody>
          <a:bodyPr/>
          <a:lstStyle/>
          <a:p>
            <a:pPr>
              <a:lnSpc>
                <a:spcPct val="80000"/>
              </a:lnSpc>
            </a:pPr>
            <a:r>
              <a:rPr lang="en-US" altLang="en-US" sz="2800" dirty="0" smtClean="0"/>
              <a:t>Approve a </a:t>
            </a:r>
            <a:r>
              <a:rPr lang="en-US" altLang="en-US" sz="2800" dirty="0" err="1" smtClean="0"/>
              <a:t>TGmd</a:t>
            </a:r>
            <a:r>
              <a:rPr lang="en-US" altLang="en-US" sz="2800" dirty="0" smtClean="0"/>
              <a:t> ad-hoc meeting week &lt;dates&gt; in &lt;location&gt;, for the purpose of SA ballot comment resolution and consideration of document submissions.</a:t>
            </a:r>
            <a:br>
              <a:rPr lang="en-US" altLang="en-US" sz="2800" dirty="0" smtClean="0"/>
            </a:br>
            <a:endParaRPr lang="en-US" altLang="en-US" sz="2800" dirty="0">
              <a:solidFill>
                <a:srgbClr val="006600"/>
              </a:solidFill>
            </a:endParaRPr>
          </a:p>
          <a:p>
            <a:pPr>
              <a:lnSpc>
                <a:spcPct val="80000"/>
              </a:lnSpc>
            </a:pPr>
            <a:r>
              <a:rPr lang="en-US" altLang="en-US" sz="2800" dirty="0" smtClean="0"/>
              <a:t>Moved: </a:t>
            </a:r>
          </a:p>
          <a:p>
            <a:pPr>
              <a:lnSpc>
                <a:spcPct val="80000"/>
              </a:lnSpc>
            </a:pPr>
            <a:r>
              <a:rPr lang="en-US" altLang="en-US" sz="2800" dirty="0" smtClean="0"/>
              <a:t>Seconded: </a:t>
            </a:r>
          </a:p>
          <a:p>
            <a:pPr>
              <a:lnSpc>
                <a:spcPct val="80000"/>
              </a:lnSpc>
            </a:pPr>
            <a:r>
              <a:rPr lang="en-US" altLang="en-US" sz="2800" dirty="0" smtClean="0"/>
              <a:t>Result: </a:t>
            </a:r>
          </a:p>
          <a:p>
            <a:pPr lvl="1">
              <a:lnSpc>
                <a:spcPct val="80000"/>
              </a:lnSpc>
            </a:pPr>
            <a:endParaRPr lang="en-US" altLang="en-US" sz="1600" dirty="0">
              <a:solidFill>
                <a:srgbClr val="006600"/>
              </a:solidFill>
            </a:endParaRPr>
          </a:p>
          <a:p>
            <a:pPr lvl="1">
              <a:lnSpc>
                <a:spcPct val="80000"/>
              </a:lnSpc>
            </a:pPr>
            <a:endParaRPr lang="en-US" altLang="en-US" sz="1600" dirty="0">
              <a:solidFill>
                <a:srgbClr val="006600"/>
              </a:solidFill>
            </a:endParaRPr>
          </a:p>
          <a:p>
            <a:pPr lvl="1">
              <a:lnSpc>
                <a:spcPct val="80000"/>
              </a:lnSpc>
            </a:pPr>
            <a:endParaRPr lang="en-US" altLang="en-US" sz="1600" dirty="0">
              <a:solidFill>
                <a:srgbClr val="006600"/>
              </a:solidFill>
            </a:endParaRPr>
          </a:p>
          <a:p>
            <a:pPr lvl="1">
              <a:lnSpc>
                <a:spcPct val="80000"/>
              </a:lnSpc>
            </a:pPr>
            <a:endParaRPr lang="en-US" altLang="en-US" sz="1600" dirty="0">
              <a:solidFill>
                <a:srgbClr val="006600"/>
              </a:solidFill>
            </a:endParaRPr>
          </a:p>
          <a:p>
            <a:pPr>
              <a:lnSpc>
                <a:spcPct val="80000"/>
              </a:lnSpc>
            </a:pPr>
            <a:endParaRPr lang="en-US" altLang="en-US" sz="2000" dirty="0"/>
          </a:p>
        </p:txBody>
      </p:sp>
    </p:spTree>
    <p:extLst>
      <p:ext uri="{BB962C8B-B14F-4D97-AF65-F5344CB8AC3E}">
        <p14:creationId xmlns:p14="http://schemas.microsoft.com/office/powerpoint/2010/main" val="1439542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1"/>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10243" name="Footer Placeholder 2"/>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0244" name="Slide Number Placeholder 3"/>
          <p:cNvSpPr>
            <a:spLocks noGrp="1"/>
          </p:cNvSpPr>
          <p:nvPr>
            <p:ph type="sldNum" sz="quarter" idx="12"/>
          </p:nvPr>
        </p:nvSpPr>
        <p:spPr>
          <a:xfrm>
            <a:off x="5891924" y="6475413"/>
            <a:ext cx="509755"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CE52B3C-2F0B-4C64-A8D2-767D28EE4D42}" type="slidenum">
              <a:rPr lang="en-US" smtClean="0"/>
              <a:pPr>
                <a:defRPr/>
              </a:pPr>
              <a:t>23</a:t>
            </a:fld>
            <a:endParaRPr lang="en-US" smtClean="0"/>
          </a:p>
        </p:txBody>
      </p:sp>
      <p:sp>
        <p:nvSpPr>
          <p:cNvPr id="9222" name="Rectangle 2"/>
          <p:cNvSpPr>
            <a:spLocks noGrp="1" noChangeArrowheads="1"/>
          </p:cNvSpPr>
          <p:nvPr>
            <p:ph type="title" idx="4294967295"/>
          </p:nvPr>
        </p:nvSpPr>
        <p:spPr>
          <a:xfrm>
            <a:off x="1828800" y="646177"/>
            <a:ext cx="9126009" cy="1066800"/>
          </a:xfrm>
        </p:spPr>
        <p:txBody>
          <a:bodyPr/>
          <a:lstStyle/>
          <a:p>
            <a:pPr lvl="1"/>
            <a:r>
              <a:rPr lang="en-US" altLang="en-US" dirty="0" smtClean="0"/>
              <a:t>Motion: </a:t>
            </a:r>
            <a:r>
              <a:rPr lang="en-GB" dirty="0"/>
              <a:t>CRC Approval of </a:t>
            </a:r>
            <a:r>
              <a:rPr lang="en-GB" dirty="0" smtClean="0"/>
              <a:t>SA </a:t>
            </a:r>
            <a:r>
              <a:rPr lang="en-GB" dirty="0"/>
              <a:t>Ballot comment resolutions and recirculation ballot</a:t>
            </a:r>
          </a:p>
        </p:txBody>
      </p:sp>
      <p:sp>
        <p:nvSpPr>
          <p:cNvPr id="9223" name="Rectangle 3"/>
          <p:cNvSpPr>
            <a:spLocks noGrp="1" noChangeArrowheads="1"/>
          </p:cNvSpPr>
          <p:nvPr>
            <p:ph type="body" idx="4294967295"/>
          </p:nvPr>
        </p:nvSpPr>
        <p:spPr>
          <a:xfrm>
            <a:off x="1981200" y="1995745"/>
            <a:ext cx="9479280" cy="4572001"/>
          </a:xfrm>
        </p:spPr>
        <p:txBody>
          <a:bodyPr/>
          <a:lstStyle/>
          <a:p>
            <a:pPr lvl="0"/>
            <a:r>
              <a:rPr lang="en-US" dirty="0"/>
              <a:t>Having approved comment resolutions for all of the comments received from </a:t>
            </a:r>
            <a:r>
              <a:rPr lang="en-US" dirty="0" smtClean="0"/>
              <a:t>the initial SA ballot </a:t>
            </a:r>
            <a:r>
              <a:rPr lang="en-US" dirty="0"/>
              <a:t>on </a:t>
            </a:r>
            <a:r>
              <a:rPr lang="en-US" dirty="0" smtClean="0"/>
              <a:t>P802.11REVmd as </a:t>
            </a:r>
            <a:r>
              <a:rPr lang="en-US" dirty="0"/>
              <a:t>contained in document &lt;resolution doc ref&gt;,</a:t>
            </a:r>
            <a:endParaRPr lang="en-GB" dirty="0"/>
          </a:p>
          <a:p>
            <a:pPr lvl="0"/>
            <a:r>
              <a:rPr lang="en-US" dirty="0" smtClean="0"/>
              <a:t>Instruct </a:t>
            </a:r>
            <a:r>
              <a:rPr lang="en-US" dirty="0"/>
              <a:t>the editor to prepare Draft </a:t>
            </a:r>
            <a:r>
              <a:rPr lang="en-US" dirty="0" smtClean="0"/>
              <a:t>4.0 </a:t>
            </a:r>
            <a:r>
              <a:rPr lang="en-US" dirty="0"/>
              <a:t>incorporating these resolutions </a:t>
            </a:r>
            <a:r>
              <a:rPr lang="en-US" dirty="0" smtClean="0"/>
              <a:t>and</a:t>
            </a:r>
            <a:endParaRPr lang="en-GB" dirty="0"/>
          </a:p>
          <a:p>
            <a:pPr lvl="0"/>
            <a:r>
              <a:rPr lang="en-US" dirty="0"/>
              <a:t>Approve a 15 day </a:t>
            </a:r>
            <a:r>
              <a:rPr lang="en-US" dirty="0" smtClean="0"/>
              <a:t>SA </a:t>
            </a:r>
            <a:r>
              <a:rPr lang="en-US" dirty="0"/>
              <a:t>Recirculation Ballot asking the question “Should </a:t>
            </a:r>
            <a:r>
              <a:rPr lang="en-US" dirty="0" smtClean="0"/>
              <a:t>P802.11REVmd D4.0 be </a:t>
            </a:r>
            <a:r>
              <a:rPr lang="en-US" dirty="0"/>
              <a:t>forwarded to </a:t>
            </a:r>
            <a:r>
              <a:rPr lang="en-US" dirty="0" err="1"/>
              <a:t>RevCom</a:t>
            </a:r>
            <a:r>
              <a:rPr lang="en-US" dirty="0"/>
              <a:t>?”</a:t>
            </a:r>
            <a:endParaRPr lang="en-GB" dirty="0"/>
          </a:p>
          <a:p>
            <a:r>
              <a:rPr lang="en-US" dirty="0"/>
              <a:t> </a:t>
            </a:r>
            <a:endParaRPr lang="en-GB" dirty="0"/>
          </a:p>
          <a:p>
            <a:pPr lvl="0"/>
            <a:r>
              <a:rPr lang="en-GB" dirty="0" smtClean="0"/>
              <a:t>Moved:</a:t>
            </a:r>
            <a:endParaRPr lang="en-GB" dirty="0"/>
          </a:p>
          <a:p>
            <a:pPr lvl="0"/>
            <a:r>
              <a:rPr lang="en-GB" dirty="0" smtClean="0"/>
              <a:t>Seconded:</a:t>
            </a:r>
          </a:p>
          <a:p>
            <a:pPr lvl="0"/>
            <a:r>
              <a:rPr lang="en-US" dirty="0" smtClean="0"/>
              <a:t>Result:</a:t>
            </a:r>
            <a:endParaRPr lang="en-GB" dirty="0"/>
          </a:p>
          <a:p>
            <a:pPr lvl="1">
              <a:lnSpc>
                <a:spcPct val="80000"/>
              </a:lnSpc>
            </a:pPr>
            <a:endParaRPr lang="en-US" altLang="en-US" sz="1600" dirty="0">
              <a:solidFill>
                <a:srgbClr val="006600"/>
              </a:solidFill>
            </a:endParaRPr>
          </a:p>
          <a:p>
            <a:pPr lvl="1">
              <a:lnSpc>
                <a:spcPct val="80000"/>
              </a:lnSpc>
            </a:pPr>
            <a:endParaRPr lang="en-US" altLang="en-US" sz="1600" dirty="0">
              <a:solidFill>
                <a:srgbClr val="006600"/>
              </a:solidFill>
            </a:endParaRPr>
          </a:p>
          <a:p>
            <a:pPr lvl="1">
              <a:lnSpc>
                <a:spcPct val="80000"/>
              </a:lnSpc>
            </a:pPr>
            <a:endParaRPr lang="en-US" altLang="en-US" sz="1600" dirty="0">
              <a:solidFill>
                <a:srgbClr val="006600"/>
              </a:solidFill>
            </a:endParaRPr>
          </a:p>
          <a:p>
            <a:pPr lvl="1">
              <a:lnSpc>
                <a:spcPct val="80000"/>
              </a:lnSpc>
            </a:pPr>
            <a:endParaRPr lang="en-US" altLang="en-US" sz="1600" dirty="0">
              <a:solidFill>
                <a:srgbClr val="006600"/>
              </a:solidFill>
            </a:endParaRPr>
          </a:p>
          <a:p>
            <a:pPr>
              <a:lnSpc>
                <a:spcPct val="80000"/>
              </a:lnSpc>
            </a:pPr>
            <a:endParaRPr lang="en-US" altLang="en-US" sz="2000" dirty="0"/>
          </a:p>
        </p:txBody>
      </p:sp>
    </p:spTree>
    <p:extLst>
      <p:ext uri="{BB962C8B-B14F-4D97-AF65-F5344CB8AC3E}">
        <p14:creationId xmlns:p14="http://schemas.microsoft.com/office/powerpoint/2010/main" val="108374587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14339"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4340" name="Slide Number Placeholder 5"/>
          <p:cNvSpPr>
            <a:spLocks noGrp="1"/>
          </p:cNvSpPr>
          <p:nvPr>
            <p:ph type="sldNum" sz="quarter" idx="12"/>
          </p:nvPr>
        </p:nvSpPr>
        <p:spPr>
          <a:xfrm>
            <a:off x="5891924" y="6475413"/>
            <a:ext cx="509755"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6148CD19-DC91-4F50-AAD4-2A3DD9668E74}" type="slidenum">
              <a:rPr lang="en-US" smtClean="0"/>
              <a:pPr>
                <a:defRPr/>
              </a:pPr>
              <a:t>24</a:t>
            </a:fld>
            <a:endParaRPr lang="en-US" smtClean="0"/>
          </a:p>
        </p:txBody>
      </p:sp>
      <p:sp>
        <p:nvSpPr>
          <p:cNvPr id="25605" name="Rectangle 2"/>
          <p:cNvSpPr>
            <a:spLocks noGrp="1" noChangeArrowheads="1"/>
          </p:cNvSpPr>
          <p:nvPr>
            <p:ph type="title"/>
          </p:nvPr>
        </p:nvSpPr>
        <p:spPr/>
        <p:txBody>
          <a:bodyPr/>
          <a:lstStyle/>
          <a:p>
            <a:r>
              <a:rPr lang="en-US" altLang="en-US" dirty="0" smtClean="0"/>
              <a:t>March </a:t>
            </a:r>
            <a:r>
              <a:rPr lang="en-US" altLang="en-US" dirty="0" smtClean="0"/>
              <a:t>2020 – </a:t>
            </a:r>
            <a:r>
              <a:rPr lang="en-US" altLang="en-US" dirty="0" smtClean="0"/>
              <a:t>May </a:t>
            </a:r>
            <a:r>
              <a:rPr lang="en-US" altLang="en-US" dirty="0" smtClean="0"/>
              <a:t>2020 Meeting Planning</a:t>
            </a:r>
          </a:p>
        </p:txBody>
      </p:sp>
      <p:sp>
        <p:nvSpPr>
          <p:cNvPr id="25606" name="Rectangle 3"/>
          <p:cNvSpPr>
            <a:spLocks noGrp="1" noChangeArrowheads="1"/>
          </p:cNvSpPr>
          <p:nvPr>
            <p:ph type="body" idx="1"/>
          </p:nvPr>
        </p:nvSpPr>
        <p:spPr>
          <a:xfrm>
            <a:off x="2209800" y="1981200"/>
            <a:ext cx="7772400" cy="4191000"/>
          </a:xfrm>
        </p:spPr>
        <p:txBody>
          <a:bodyPr/>
          <a:lstStyle/>
          <a:p>
            <a:r>
              <a:rPr lang="en-US" altLang="en-US" sz="2000" dirty="0"/>
              <a:t>Objectives: </a:t>
            </a:r>
            <a:r>
              <a:rPr lang="en-US" altLang="en-US" sz="2000" dirty="0" smtClean="0"/>
              <a:t>Comment resolution</a:t>
            </a:r>
            <a:endParaRPr lang="en-US" altLang="en-US" sz="2000" dirty="0"/>
          </a:p>
          <a:p>
            <a:r>
              <a:rPr lang="en-US" altLang="en-US" sz="2000" dirty="0"/>
              <a:t>Conference </a:t>
            </a:r>
            <a:r>
              <a:rPr lang="en-US" altLang="en-US" sz="2000" dirty="0" smtClean="0"/>
              <a:t>call TBD 10am Eastern 2 hours– </a:t>
            </a:r>
          </a:p>
          <a:p>
            <a:pPr lvl="1"/>
            <a:r>
              <a:rPr lang="en-US" altLang="en-US" sz="1600" dirty="0" smtClean="0"/>
              <a:t>April 3, 17, May 1, 8</a:t>
            </a:r>
            <a:endParaRPr lang="en-US" altLang="en-US" sz="1600" dirty="0"/>
          </a:p>
          <a:p>
            <a:r>
              <a:rPr lang="en-US" altLang="en-US" sz="2000" dirty="0" smtClean="0"/>
              <a:t>Next ad-hoc:  </a:t>
            </a:r>
          </a:p>
          <a:p>
            <a:pPr lvl="1"/>
            <a:r>
              <a:rPr lang="en-US" altLang="en-US" sz="1600" dirty="0" smtClean="0"/>
              <a:t>April </a:t>
            </a:r>
            <a:r>
              <a:rPr lang="en-US" altLang="en-US" sz="1600" dirty="0" smtClean="0"/>
              <a:t>21-23, 2020 – Cambridge UK</a:t>
            </a:r>
          </a:p>
          <a:p>
            <a:r>
              <a:rPr lang="en-US" altLang="en-US" sz="2000" dirty="0" smtClean="0"/>
              <a:t>Schedule </a:t>
            </a:r>
            <a:r>
              <a:rPr lang="en-US" altLang="en-US" sz="2000" dirty="0"/>
              <a:t>review</a:t>
            </a:r>
          </a:p>
          <a:p>
            <a:r>
              <a:rPr lang="en-US" altLang="en-US" sz="2000" dirty="0"/>
              <a:t>Availability of 11md </a:t>
            </a:r>
            <a:r>
              <a:rPr lang="en-US" altLang="en-US" sz="2000" dirty="0" smtClean="0"/>
              <a:t>D3.0 </a:t>
            </a:r>
            <a:r>
              <a:rPr lang="en-US" altLang="en-US" sz="2000" dirty="0"/>
              <a:t>in the IEEE store</a:t>
            </a:r>
          </a:p>
          <a:p>
            <a:pPr lvl="1"/>
            <a:r>
              <a:rPr lang="en-US" altLang="en-US" sz="1800" dirty="0" smtClean="0"/>
              <a:t>Draft </a:t>
            </a:r>
            <a:r>
              <a:rPr lang="en-US" altLang="en-US" sz="1800" dirty="0"/>
              <a:t>3</a:t>
            </a:r>
            <a:r>
              <a:rPr lang="en-US" altLang="en-US" sz="1800" dirty="0" smtClean="0"/>
              <a:t>.0 is available for purchase</a:t>
            </a:r>
            <a:r>
              <a:rPr lang="en-US" altLang="en-US" sz="1800" dirty="0"/>
              <a:t>, see </a:t>
            </a:r>
            <a:r>
              <a:rPr lang="en-US" altLang="en-US" sz="1800" dirty="0">
                <a:hlinkClick r:id="rId3"/>
              </a:rPr>
              <a:t>http://</a:t>
            </a:r>
            <a:r>
              <a:rPr lang="en-US" altLang="en-US" sz="1800" dirty="0" smtClean="0">
                <a:hlinkClick r:id="rId3"/>
              </a:rPr>
              <a:t>www.techstreet.com/ieee/products/vendor_id/7028</a:t>
            </a:r>
            <a:r>
              <a:rPr lang="en-US" altLang="en-US" sz="1800" dirty="0" smtClean="0"/>
              <a:t> </a:t>
            </a:r>
          </a:p>
          <a:p>
            <a:r>
              <a:rPr lang="en-US" altLang="en-US" sz="2000" dirty="0" smtClean="0"/>
              <a:t>Forward </a:t>
            </a:r>
            <a:r>
              <a:rPr lang="en-US" altLang="en-US" sz="2000" dirty="0"/>
              <a:t>to ISO JTC1/SC6 WG1</a:t>
            </a:r>
          </a:p>
          <a:p>
            <a:pPr lvl="1"/>
            <a:r>
              <a:rPr lang="en-US" altLang="en-US" sz="1800" dirty="0" smtClean="0"/>
              <a:t>At initial SA Ballot</a:t>
            </a:r>
            <a:endParaRPr lang="en-US" altLang="en-US" sz="1800" dirty="0"/>
          </a:p>
        </p:txBody>
      </p:sp>
    </p:spTree>
    <p:extLst>
      <p:ext uri="{BB962C8B-B14F-4D97-AF65-F5344CB8AC3E}">
        <p14:creationId xmlns:p14="http://schemas.microsoft.com/office/powerpoint/2010/main" val="313388485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15363" name="Footer Placeholder 4"/>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15364" name="Slide Number Placeholder 5"/>
          <p:cNvSpPr>
            <a:spLocks noGrp="1"/>
          </p:cNvSpPr>
          <p:nvPr>
            <p:ph type="sldNum" sz="quarter" idx="12"/>
          </p:nvPr>
        </p:nvSpPr>
        <p:spPr>
          <a:xfrm>
            <a:off x="5891924" y="6475413"/>
            <a:ext cx="509755"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E58D16CA-04AA-4616-9A71-236CA8F67F1E}" type="slidenum">
              <a:rPr lang="en-US" smtClean="0"/>
              <a:pPr>
                <a:defRPr/>
              </a:pPr>
              <a:t>25</a:t>
            </a:fld>
            <a:endParaRPr lang="en-US" smtClean="0"/>
          </a:p>
        </p:txBody>
      </p:sp>
      <p:sp>
        <p:nvSpPr>
          <p:cNvPr id="27653" name="Rectangle 2"/>
          <p:cNvSpPr>
            <a:spLocks noGrp="1" noChangeArrowheads="1"/>
          </p:cNvSpPr>
          <p:nvPr>
            <p:ph type="title"/>
          </p:nvPr>
        </p:nvSpPr>
        <p:spPr/>
        <p:txBody>
          <a:bodyPr/>
          <a:lstStyle/>
          <a:p>
            <a:r>
              <a:rPr lang="en-GB" altLang="en-US" dirty="0" smtClean="0"/>
              <a:t>References</a:t>
            </a:r>
          </a:p>
        </p:txBody>
      </p:sp>
      <p:sp>
        <p:nvSpPr>
          <p:cNvPr id="27654" name="Rectangle 3"/>
          <p:cNvSpPr>
            <a:spLocks noGrp="1" noChangeArrowheads="1"/>
          </p:cNvSpPr>
          <p:nvPr>
            <p:ph type="body" idx="1"/>
          </p:nvPr>
        </p:nvSpPr>
        <p:spPr>
          <a:xfrm>
            <a:off x="2209800" y="1524000"/>
            <a:ext cx="8229600" cy="4114800"/>
          </a:xfrm>
        </p:spPr>
        <p:txBody>
          <a:bodyPr/>
          <a:lstStyle/>
          <a:p>
            <a:r>
              <a:rPr lang="en-US" altLang="en-US" sz="2000" dirty="0">
                <a:hlinkClick r:id="rId3"/>
              </a:rPr>
              <a:t>https://mentor.ieee.org/802.11/dcn/17/11-17-0004-03-0000-revision-par-proposal-tgmd.doc</a:t>
            </a:r>
            <a:r>
              <a:rPr lang="en-US" altLang="en-US" sz="2000" dirty="0"/>
              <a:t> </a:t>
            </a:r>
          </a:p>
          <a:p>
            <a:r>
              <a:rPr lang="en-US" altLang="en-US" sz="2000" dirty="0" smtClean="0"/>
              <a:t>Comment collection: </a:t>
            </a:r>
            <a:r>
              <a:rPr lang="en-US" altLang="en-US" sz="2000" dirty="0">
                <a:hlinkClick r:id="rId4"/>
              </a:rPr>
              <a:t>https://</a:t>
            </a:r>
            <a:r>
              <a:rPr lang="en-US" altLang="en-US" sz="2000" dirty="0" smtClean="0">
                <a:hlinkClick r:id="rId5"/>
              </a:rPr>
              <a:t>mentor.ieee.org/802.11/dcn/17/11-17-0914-06-000m-revmd-wg-cc-comments.xls </a:t>
            </a:r>
            <a:endParaRPr lang="en-US" altLang="en-US" sz="2000" dirty="0" smtClean="0"/>
          </a:p>
          <a:p>
            <a:r>
              <a:rPr lang="en-US" altLang="en-US" sz="2000" dirty="0" smtClean="0"/>
              <a:t>LB232, 236, 245 </a:t>
            </a:r>
            <a:r>
              <a:rPr lang="en-US" altLang="en-US" sz="2000" dirty="0"/>
              <a:t>comments </a:t>
            </a:r>
            <a:r>
              <a:rPr lang="en-US" altLang="en-US" sz="2000" dirty="0" smtClean="0">
                <a:hlinkClick r:id="rId6"/>
              </a:rPr>
              <a:t>https://mentor.ieee.org/802.11/dcn/18/11-18-0611</a:t>
            </a:r>
            <a:r>
              <a:rPr lang="en-US" altLang="en-US" sz="2000" dirty="0" smtClean="0"/>
              <a:t> </a:t>
            </a:r>
            <a:endParaRPr lang="en-US" altLang="en-US" sz="2000" dirty="0" smtClean="0"/>
          </a:p>
          <a:p>
            <a:r>
              <a:rPr lang="en-US" altLang="en-US" sz="2000" dirty="0" smtClean="0"/>
              <a:t>IEEE SA </a:t>
            </a:r>
            <a:r>
              <a:rPr lang="en-US" altLang="en-US" sz="2000" dirty="0"/>
              <a:t>Ballot comments: </a:t>
            </a:r>
            <a:r>
              <a:rPr lang="en-US" altLang="en-US" sz="2000" dirty="0">
                <a:hlinkClick r:id="rId7"/>
              </a:rPr>
              <a:t>https://</a:t>
            </a:r>
            <a:r>
              <a:rPr lang="en-US" altLang="en-US" sz="2000" dirty="0" smtClean="0">
                <a:hlinkClick r:id="rId7"/>
              </a:rPr>
              <a:t>mentor.ieee.org/802.11/dcn/19/11-19-2156</a:t>
            </a:r>
            <a:r>
              <a:rPr lang="en-US" altLang="en-US" sz="2000" dirty="0" smtClean="0"/>
              <a:t> </a:t>
            </a:r>
            <a:endParaRPr lang="en-US" altLang="en-US" sz="2000" dirty="0" smtClean="0"/>
          </a:p>
          <a:p>
            <a:r>
              <a:rPr lang="en-US" altLang="en-US" sz="2000" dirty="0" smtClean="0"/>
              <a:t>Approved PAR: </a:t>
            </a:r>
            <a:r>
              <a:rPr lang="en-US" altLang="en-US" sz="2000" dirty="0">
                <a:hlinkClick r:id="rId8"/>
              </a:rPr>
              <a:t>https://</a:t>
            </a:r>
            <a:r>
              <a:rPr lang="en-US" altLang="en-US" sz="2000" dirty="0" smtClean="0">
                <a:hlinkClick r:id="rId8"/>
              </a:rPr>
              <a:t>standards.ieee.org/develop/project/802.11.html</a:t>
            </a:r>
            <a:r>
              <a:rPr lang="en-US" altLang="en-US" sz="2000" dirty="0" smtClean="0"/>
              <a:t> </a:t>
            </a:r>
          </a:p>
          <a:p>
            <a:pPr lvl="1"/>
            <a:r>
              <a:rPr lang="en-US" altLang="en-US" sz="1600" dirty="0"/>
              <a:t>PAR approval: 23-Mar-2017</a:t>
            </a:r>
          </a:p>
          <a:p>
            <a:pPr lvl="1"/>
            <a:r>
              <a:rPr lang="en-US" altLang="en-US" sz="1600" dirty="0" smtClean="0"/>
              <a:t>Par Expiration date: 31-Dec-2021</a:t>
            </a:r>
            <a:endParaRPr lang="en-US" altLang="en-US" sz="1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4"/>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5123" name="Footer Placeholder 5"/>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5124" name="Slide Number Placeholder 6"/>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F9088BE-4FB0-43D4-875F-2C4B42EE0B21}" type="slidenum">
              <a:rPr lang="en-US" smtClean="0"/>
              <a:pPr>
                <a:defRPr/>
              </a:pPr>
              <a:t>3</a:t>
            </a:fld>
            <a:endParaRPr lang="en-US" smtClean="0"/>
          </a:p>
        </p:txBody>
      </p:sp>
      <p:sp>
        <p:nvSpPr>
          <p:cNvPr id="4101" name="Rectangle 2"/>
          <p:cNvSpPr>
            <a:spLocks noGrp="1" noChangeArrowheads="1"/>
          </p:cNvSpPr>
          <p:nvPr>
            <p:ph type="title"/>
          </p:nvPr>
        </p:nvSpPr>
        <p:spPr>
          <a:xfrm>
            <a:off x="2209800" y="685800"/>
            <a:ext cx="7772400" cy="838200"/>
          </a:xfrm>
        </p:spPr>
        <p:txBody>
          <a:bodyPr/>
          <a:lstStyle/>
          <a:p>
            <a:r>
              <a:rPr lang="en-US" altLang="en-US" dirty="0" err="1"/>
              <a:t>TGmd</a:t>
            </a:r>
            <a:r>
              <a:rPr lang="en-US" altLang="en-US" dirty="0"/>
              <a:t> </a:t>
            </a:r>
            <a:r>
              <a:rPr lang="en-US" altLang="en-US" dirty="0" smtClean="0"/>
              <a:t>Agenda-1  </a:t>
            </a:r>
            <a:endParaRPr lang="en-US" altLang="en-US" dirty="0"/>
          </a:p>
        </p:txBody>
      </p:sp>
      <p:sp>
        <p:nvSpPr>
          <p:cNvPr id="4103" name="Rectangle 19"/>
          <p:cNvSpPr>
            <a:spLocks noChangeArrowheads="1"/>
          </p:cNvSpPr>
          <p:nvPr/>
        </p:nvSpPr>
        <p:spPr bwMode="auto">
          <a:xfrm>
            <a:off x="609600" y="1752600"/>
            <a:ext cx="5753607"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a:lnSpc>
                <a:spcPct val="80000"/>
              </a:lnSpc>
            </a:pPr>
            <a:r>
              <a:rPr lang="en-US" altLang="en-US" dirty="0"/>
              <a:t>Monday </a:t>
            </a:r>
            <a:r>
              <a:rPr lang="en-US" altLang="en-US" dirty="0" smtClean="0"/>
              <a:t>PM1</a:t>
            </a:r>
            <a:endParaRPr lang="en-US" altLang="en-US" dirty="0"/>
          </a:p>
          <a:p>
            <a:pPr lvl="1"/>
            <a:r>
              <a:rPr lang="en-US" altLang="en-US" sz="1800" dirty="0"/>
              <a:t>Chair’s Welcome, Policy &amp; patent </a:t>
            </a:r>
            <a:r>
              <a:rPr lang="en-US" altLang="en-US" sz="1800" dirty="0" smtClean="0"/>
              <a:t>reminder, Approve agenda</a:t>
            </a:r>
            <a:endParaRPr lang="en-US" altLang="en-US" sz="1800" dirty="0"/>
          </a:p>
          <a:p>
            <a:pPr lvl="1"/>
            <a:r>
              <a:rPr lang="en-US" altLang="en-US" sz="1800" dirty="0"/>
              <a:t>Status, Review of </a:t>
            </a:r>
            <a:r>
              <a:rPr lang="en-US" altLang="en-US" sz="1800" dirty="0" smtClean="0"/>
              <a:t>Objectives, </a:t>
            </a:r>
            <a:r>
              <a:rPr lang="en-US" sz="1800" dirty="0" smtClean="0"/>
              <a:t>Editor Report 11-17-0920</a:t>
            </a:r>
            <a:endParaRPr lang="en-GB" sz="1800" dirty="0"/>
          </a:p>
          <a:p>
            <a:pPr lvl="1"/>
            <a:r>
              <a:rPr lang="en-US" sz="1800" dirty="0" smtClean="0"/>
              <a:t>Comment resolution</a:t>
            </a:r>
            <a:endParaRPr lang="en-US" sz="1800" dirty="0"/>
          </a:p>
          <a:p>
            <a:pPr lvl="1"/>
            <a:endParaRPr lang="en-US" sz="1600" dirty="0" smtClean="0"/>
          </a:p>
          <a:p>
            <a:pPr lvl="1"/>
            <a:endParaRPr lang="en-GB" sz="1600" dirty="0"/>
          </a:p>
          <a:p>
            <a:pPr lvl="1"/>
            <a:endParaRPr lang="en-US" sz="1600" dirty="0" smtClean="0"/>
          </a:p>
        </p:txBody>
      </p:sp>
      <p:sp>
        <p:nvSpPr>
          <p:cNvPr id="8" name="Rectangle 19"/>
          <p:cNvSpPr>
            <a:spLocks noChangeArrowheads="1"/>
          </p:cNvSpPr>
          <p:nvPr/>
        </p:nvSpPr>
        <p:spPr bwMode="auto">
          <a:xfrm>
            <a:off x="6781800" y="1828800"/>
            <a:ext cx="5156886"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342900" lvl="1" indent="-342900">
              <a:lnSpc>
                <a:spcPct val="80000"/>
              </a:lnSpc>
              <a:buChar char="•"/>
            </a:pPr>
            <a:r>
              <a:rPr lang="en-US" altLang="en-US" sz="2400" b="1" dirty="0" smtClean="0"/>
              <a:t>Wednesday PM1</a:t>
            </a:r>
            <a:endParaRPr lang="en-US" altLang="en-US" sz="2400" b="1" dirty="0"/>
          </a:p>
          <a:p>
            <a:pPr lvl="1"/>
            <a:r>
              <a:rPr lang="en-US" sz="1800" dirty="0" smtClean="0"/>
              <a:t>Comment resolution</a:t>
            </a:r>
            <a:endParaRPr lang="en-US" sz="1800" dirty="0" smtClean="0"/>
          </a:p>
        </p:txBody>
      </p:sp>
      <p:sp>
        <p:nvSpPr>
          <p:cNvPr id="9" name="Rectangle 19"/>
          <p:cNvSpPr>
            <a:spLocks noChangeArrowheads="1"/>
          </p:cNvSpPr>
          <p:nvPr/>
        </p:nvSpPr>
        <p:spPr bwMode="auto">
          <a:xfrm>
            <a:off x="758270" y="4572000"/>
            <a:ext cx="5156886" cy="1446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342900" lvl="1" indent="-342900">
              <a:lnSpc>
                <a:spcPct val="80000"/>
              </a:lnSpc>
              <a:buChar char="•"/>
            </a:pPr>
            <a:r>
              <a:rPr lang="en-US" altLang="en-US" sz="2400" b="1" dirty="0" smtClean="0"/>
              <a:t>Tuesday PM2</a:t>
            </a:r>
            <a:endParaRPr lang="en-US" altLang="en-US" sz="2400" b="1" dirty="0"/>
          </a:p>
          <a:p>
            <a:pPr lvl="1"/>
            <a:r>
              <a:rPr lang="en-US" sz="1800" dirty="0" smtClean="0"/>
              <a:t>Comment resolution</a:t>
            </a:r>
            <a:endParaRPr lang="en-US" sz="1800" dirty="0"/>
          </a:p>
          <a:p>
            <a:pPr lvl="1"/>
            <a:endParaRPr lang="en-GB" sz="1800" dirty="0"/>
          </a:p>
        </p:txBody>
      </p:sp>
      <p:sp>
        <p:nvSpPr>
          <p:cNvPr id="11" name="Rectangle 19"/>
          <p:cNvSpPr>
            <a:spLocks noChangeArrowheads="1"/>
          </p:cNvSpPr>
          <p:nvPr/>
        </p:nvSpPr>
        <p:spPr bwMode="auto">
          <a:xfrm>
            <a:off x="6781800" y="4114800"/>
            <a:ext cx="47244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342900" lvl="1" indent="-342900">
              <a:lnSpc>
                <a:spcPct val="80000"/>
              </a:lnSpc>
              <a:buChar char="•"/>
            </a:pPr>
            <a:r>
              <a:rPr lang="en-US" altLang="en-US" sz="2400" b="1" dirty="0" smtClean="0"/>
              <a:t>Wednesday PM2</a:t>
            </a:r>
            <a:endParaRPr lang="en-US" altLang="en-US" sz="2400" b="1" dirty="0"/>
          </a:p>
          <a:p>
            <a:pPr lvl="1"/>
            <a:r>
              <a:rPr lang="en-US" sz="1800" dirty="0" smtClean="0"/>
              <a:t>Comment resolution</a:t>
            </a:r>
            <a:endParaRPr lang="en-US" sz="1800" dirty="0"/>
          </a:p>
          <a:p>
            <a:pPr lvl="1"/>
            <a:endParaRPr lang="en-US" sz="1800" dirty="0"/>
          </a:p>
          <a:p>
            <a:pPr lvl="1"/>
            <a:endParaRPr lang="en-GB" sz="1600" dirty="0"/>
          </a:p>
        </p:txBody>
      </p:sp>
    </p:spTree>
    <p:extLst>
      <p:ext uri="{BB962C8B-B14F-4D97-AF65-F5344CB8AC3E}">
        <p14:creationId xmlns:p14="http://schemas.microsoft.com/office/powerpoint/2010/main" val="21720979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4"/>
          <p:cNvSpPr>
            <a:spLocks noGrp="1"/>
          </p:cNvSpPr>
          <p:nvPr>
            <p:ph type="dt" sz="quarter" idx="10"/>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z="1800" smtClean="0"/>
              <a:t>March 2020</a:t>
            </a:r>
            <a:endParaRPr lang="en-US" sz="1800"/>
          </a:p>
        </p:txBody>
      </p:sp>
      <p:sp>
        <p:nvSpPr>
          <p:cNvPr id="5123" name="Footer Placeholder 5"/>
          <p:cNvSpPr>
            <a:spLocks noGrp="1"/>
          </p:cNvSpPr>
          <p:nvPr>
            <p:ph type="ftr" sz="quarter" idx="11"/>
          </p:nvPr>
        </p:nvSpPr>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Dorothy Stanley, HP Enterprise</a:t>
            </a:r>
          </a:p>
        </p:txBody>
      </p:sp>
      <p:sp>
        <p:nvSpPr>
          <p:cNvPr id="5124" name="Slide Number Placeholder 6"/>
          <p:cNvSpPr>
            <a:spLocks noGrp="1"/>
          </p:cNvSpPr>
          <p:nvPr>
            <p:ph type="sldNum" sz="quarter" idx="12"/>
          </p:nvPr>
        </p:nvSpPr>
        <p:spPr>
          <a:xfrm>
            <a:off x="5930396" y="6475413"/>
            <a:ext cx="432811" cy="184666"/>
          </a:xfrm>
        </p:spPr>
        <p:txBody>
          <a:bodyPr/>
          <a:lstStyle>
            <a:lvl1pPr eaLnBrk="0" hangingPunct="0">
              <a:defRPr sz="1200">
                <a:solidFill>
                  <a:schemeClr val="tx1"/>
                </a:solidFill>
                <a:latin typeface="Times New Roman" pitchFamily="18" charset="0"/>
              </a:defRPr>
            </a:lvl1pPr>
            <a:lvl2pPr marL="742950" indent="-285750" eaLnBrk="0" hangingPunct="0">
              <a:defRPr sz="1200">
                <a:solidFill>
                  <a:schemeClr val="tx1"/>
                </a:solidFill>
                <a:latin typeface="Times New Roman" pitchFamily="18" charset="0"/>
              </a:defRPr>
            </a:lvl2pPr>
            <a:lvl3pPr marL="1143000" indent="-228600" eaLnBrk="0" hangingPunct="0">
              <a:defRPr sz="1200">
                <a:solidFill>
                  <a:schemeClr val="tx1"/>
                </a:solidFill>
                <a:latin typeface="Times New Roman" pitchFamily="18" charset="0"/>
              </a:defRPr>
            </a:lvl3pPr>
            <a:lvl4pPr marL="1600200" indent="-228600" eaLnBrk="0" hangingPunct="0">
              <a:defRPr sz="1200">
                <a:solidFill>
                  <a:schemeClr val="tx1"/>
                </a:solidFill>
                <a:latin typeface="Times New Roman" pitchFamily="18" charset="0"/>
              </a:defRPr>
            </a:lvl4pPr>
            <a:lvl5pPr marL="2057400" indent="-228600" eaLnBrk="0" hangingPunct="0">
              <a:defRPr sz="1200">
                <a:solidFill>
                  <a:schemeClr val="tx1"/>
                </a:solidFill>
                <a:latin typeface="Times New Roman" pitchFamily="18" charset="0"/>
              </a:defRPr>
            </a:lvl5pPr>
            <a:lvl6pPr marL="2514600" indent="-228600" eaLnBrk="0" fontAlgn="base" hangingPunct="0">
              <a:spcBef>
                <a:spcPct val="0"/>
              </a:spcBef>
              <a:spcAft>
                <a:spcPct val="0"/>
              </a:spcAft>
              <a:defRPr sz="1200">
                <a:solidFill>
                  <a:schemeClr val="tx1"/>
                </a:solidFill>
                <a:latin typeface="Times New Roman" pitchFamily="18" charset="0"/>
              </a:defRPr>
            </a:lvl6pPr>
            <a:lvl7pPr marL="2971800" indent="-228600" eaLnBrk="0" fontAlgn="base" hangingPunct="0">
              <a:spcBef>
                <a:spcPct val="0"/>
              </a:spcBef>
              <a:spcAft>
                <a:spcPct val="0"/>
              </a:spcAft>
              <a:defRPr sz="1200">
                <a:solidFill>
                  <a:schemeClr val="tx1"/>
                </a:solidFill>
                <a:latin typeface="Times New Roman" pitchFamily="18" charset="0"/>
              </a:defRPr>
            </a:lvl7pPr>
            <a:lvl8pPr marL="3429000" indent="-228600" eaLnBrk="0" fontAlgn="base" hangingPunct="0">
              <a:spcBef>
                <a:spcPct val="0"/>
              </a:spcBef>
              <a:spcAft>
                <a:spcPct val="0"/>
              </a:spcAft>
              <a:defRPr sz="1200">
                <a:solidFill>
                  <a:schemeClr val="tx1"/>
                </a:solidFill>
                <a:latin typeface="Times New Roman" pitchFamily="18" charset="0"/>
              </a:defRPr>
            </a:lvl8pPr>
            <a:lvl9pPr marL="3886200" indent="-228600" eaLnBrk="0" fontAlgn="base" hangingPunct="0">
              <a:spcBef>
                <a:spcPct val="0"/>
              </a:spcBef>
              <a:spcAft>
                <a:spcPct val="0"/>
              </a:spcAft>
              <a:defRPr sz="1200">
                <a:solidFill>
                  <a:schemeClr val="tx1"/>
                </a:solidFill>
                <a:latin typeface="Times New Roman" pitchFamily="18" charset="0"/>
              </a:defRPr>
            </a:lvl9pPr>
          </a:lstStyle>
          <a:p>
            <a:pPr>
              <a:defRPr/>
            </a:pPr>
            <a:r>
              <a:rPr lang="en-US" smtClean="0"/>
              <a:t>Slide </a:t>
            </a:r>
            <a:fld id="{BF9088BE-4FB0-43D4-875F-2C4B42EE0B21}" type="slidenum">
              <a:rPr lang="en-US" smtClean="0"/>
              <a:pPr>
                <a:defRPr/>
              </a:pPr>
              <a:t>4</a:t>
            </a:fld>
            <a:endParaRPr lang="en-US" smtClean="0"/>
          </a:p>
        </p:txBody>
      </p:sp>
      <p:sp>
        <p:nvSpPr>
          <p:cNvPr id="4101" name="Rectangle 2"/>
          <p:cNvSpPr>
            <a:spLocks noGrp="1" noChangeArrowheads="1"/>
          </p:cNvSpPr>
          <p:nvPr>
            <p:ph type="title"/>
          </p:nvPr>
        </p:nvSpPr>
        <p:spPr>
          <a:xfrm>
            <a:off x="2209800" y="685800"/>
            <a:ext cx="7772400" cy="838200"/>
          </a:xfrm>
        </p:spPr>
        <p:txBody>
          <a:bodyPr/>
          <a:lstStyle/>
          <a:p>
            <a:r>
              <a:rPr lang="en-US" altLang="en-US" dirty="0" err="1"/>
              <a:t>TGmd</a:t>
            </a:r>
            <a:r>
              <a:rPr lang="en-US" altLang="en-US" dirty="0"/>
              <a:t> </a:t>
            </a:r>
            <a:r>
              <a:rPr lang="en-US" altLang="en-US" dirty="0" smtClean="0"/>
              <a:t>Agenda-2  </a:t>
            </a:r>
            <a:endParaRPr lang="en-US" altLang="en-US" dirty="0"/>
          </a:p>
        </p:txBody>
      </p:sp>
      <p:sp>
        <p:nvSpPr>
          <p:cNvPr id="10" name="Rectangle 35"/>
          <p:cNvSpPr>
            <a:spLocks noChangeArrowheads="1"/>
          </p:cNvSpPr>
          <p:nvPr/>
        </p:nvSpPr>
        <p:spPr bwMode="auto">
          <a:xfrm>
            <a:off x="1143000" y="2133600"/>
            <a:ext cx="5523993" cy="2763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eaLnBrk="0" hangingPunct="0">
              <a:spcBef>
                <a:spcPct val="20000"/>
              </a:spcBef>
              <a:buChar char="•"/>
              <a:defRPr sz="2400" b="1">
                <a:solidFill>
                  <a:schemeClr val="tx1"/>
                </a:solidFill>
                <a:latin typeface="Times New Roman" pitchFamily="18" charset="0"/>
              </a:defRPr>
            </a:lvl1pPr>
            <a:lvl2pPr marL="742950" indent="-285750" eaLnBrk="0" hangingPunct="0">
              <a:spcBef>
                <a:spcPct val="20000"/>
              </a:spcBef>
              <a:buChar char="–"/>
              <a:defRPr sz="2000">
                <a:solidFill>
                  <a:schemeClr val="tx1"/>
                </a:solidFill>
                <a:latin typeface="Times New Roman" pitchFamily="18" charset="0"/>
              </a:defRPr>
            </a:lvl2pPr>
            <a:lvl3pPr marL="1143000" indent="-228600" eaLnBrk="0" hangingPunct="0">
              <a:spcBef>
                <a:spcPct val="20000"/>
              </a:spcBef>
              <a:buChar char="•"/>
              <a:defRPr>
                <a:solidFill>
                  <a:schemeClr val="tx1"/>
                </a:solidFill>
                <a:latin typeface="Times New Roman" pitchFamily="18" charset="0"/>
              </a:defRPr>
            </a:lvl3pPr>
            <a:lvl4pPr marL="1600200" indent="-228600" eaLnBrk="0" hangingPunct="0">
              <a:spcBef>
                <a:spcPct val="20000"/>
              </a:spcBef>
              <a:buChar char="–"/>
              <a:defRPr sz="1600">
                <a:solidFill>
                  <a:schemeClr val="tx1"/>
                </a:solidFill>
                <a:latin typeface="Times New Roman" pitchFamily="18" charset="0"/>
              </a:defRPr>
            </a:lvl4pPr>
            <a:lvl5pPr marL="2057400" indent="-228600" eaLnBrk="0" hangingPunct="0">
              <a:spcBef>
                <a:spcPct val="20000"/>
              </a:spcBef>
              <a:buChar char="•"/>
              <a:defRPr sz="1600">
                <a:solidFill>
                  <a:schemeClr val="tx1"/>
                </a:solidFill>
                <a:latin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Times New Roman" pitchFamily="18" charset="0"/>
              </a:defRPr>
            </a:lvl9pPr>
          </a:lstStyle>
          <a:p>
            <a:pPr marL="342900" lvl="1" indent="-342900">
              <a:lnSpc>
                <a:spcPct val="80000"/>
              </a:lnSpc>
              <a:buChar char="•"/>
            </a:pPr>
            <a:r>
              <a:rPr lang="en-US" altLang="en-US" sz="2400" b="1" dirty="0"/>
              <a:t>Thursday PM1 </a:t>
            </a:r>
          </a:p>
          <a:p>
            <a:pPr lvl="1"/>
            <a:r>
              <a:rPr lang="en-US" dirty="0" smtClean="0"/>
              <a:t>Motions</a:t>
            </a:r>
          </a:p>
          <a:p>
            <a:pPr lvl="1"/>
            <a:r>
              <a:rPr lang="en-US" dirty="0" smtClean="0"/>
              <a:t>Comment resolution</a:t>
            </a:r>
            <a:endParaRPr lang="en-US" dirty="0"/>
          </a:p>
          <a:p>
            <a:pPr lvl="1">
              <a:lnSpc>
                <a:spcPct val="80000"/>
              </a:lnSpc>
            </a:pPr>
            <a:r>
              <a:rPr lang="en-US" altLang="en-US" dirty="0" smtClean="0"/>
              <a:t>Plans </a:t>
            </a:r>
            <a:r>
              <a:rPr lang="en-US" altLang="en-US" dirty="0"/>
              <a:t>for </a:t>
            </a:r>
            <a:r>
              <a:rPr lang="en-US" altLang="en-US" dirty="0" smtClean="0"/>
              <a:t>March – May 2020</a:t>
            </a:r>
            <a:endParaRPr lang="en-US" altLang="en-US" dirty="0"/>
          </a:p>
          <a:p>
            <a:pPr lvl="1">
              <a:lnSpc>
                <a:spcPct val="80000"/>
              </a:lnSpc>
            </a:pPr>
            <a:r>
              <a:rPr lang="en-US" altLang="en-US" dirty="0"/>
              <a:t>Adjourn</a:t>
            </a:r>
          </a:p>
          <a:p>
            <a:pPr lvl="1"/>
            <a:endParaRPr lang="en-GB" sz="1600" dirty="0"/>
          </a:p>
          <a:p>
            <a:pPr lvl="1"/>
            <a:endParaRPr lang="en-GB" sz="1600" dirty="0"/>
          </a:p>
          <a:p>
            <a:pPr lvl="1">
              <a:lnSpc>
                <a:spcPct val="80000"/>
              </a:lnSpc>
            </a:pPr>
            <a:endParaRPr lang="en-GB" sz="1600" dirty="0"/>
          </a:p>
          <a:p>
            <a:pPr lvl="1"/>
            <a:endParaRPr lang="en-US" sz="1600" dirty="0" smtClean="0"/>
          </a:p>
          <a:p>
            <a:pPr lvl="1">
              <a:lnSpc>
                <a:spcPct val="80000"/>
              </a:lnSpc>
            </a:pPr>
            <a:endParaRPr lang="en-US" altLang="en-US" sz="1800" dirty="0" smtClean="0"/>
          </a:p>
        </p:txBody>
      </p:sp>
    </p:spTree>
    <p:extLst>
      <p:ext uri="{BB962C8B-B14F-4D97-AF65-F5344CB8AC3E}">
        <p14:creationId xmlns:p14="http://schemas.microsoft.com/office/powerpoint/2010/main" val="27477304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027"/>
          <p:cNvSpPr>
            <a:spLocks noGrp="1" noChangeArrowheads="1"/>
          </p:cNvSpPr>
          <p:nvPr>
            <p:ph type="body" idx="1"/>
          </p:nvPr>
        </p:nvSpPr>
        <p:spPr>
          <a:xfrm>
            <a:off x="1600200" y="990600"/>
            <a:ext cx="8763000" cy="5562600"/>
          </a:xfrm>
        </p:spPr>
        <p:txBody>
          <a:bodyPr vert="horz" wrap="square" lIns="90487" tIns="44450" rIns="90487" bIns="44450" numCol="1" anchor="t" anchorCtr="0" compatLnSpc="1">
            <a:prstTxWarp prst="textNoShape">
              <a:avLst/>
            </a:prstTxWarp>
          </a:bodyPr>
          <a:lstStyle/>
          <a:p>
            <a:pPr>
              <a:lnSpc>
                <a:spcPct val="80000"/>
              </a:lnSpc>
              <a:spcAft>
                <a:spcPct val="30000"/>
              </a:spcAft>
              <a:buFont typeface="Monotype Sorts"/>
              <a:buNone/>
            </a:pPr>
            <a:r>
              <a:rPr lang="en-US" altLang="en-US" sz="1800" dirty="0"/>
              <a:t>	</a:t>
            </a:r>
            <a:r>
              <a:rPr lang="en-US" altLang="en-US" sz="2000" dirty="0">
                <a:latin typeface="Calibri" panose="020F0502020204030204" pitchFamily="34" charset="0"/>
                <a:cs typeface="Calibri" panose="020F0502020204030204" pitchFamily="34" charset="0"/>
              </a:rPr>
              <a:t>The IEEE-SA strongly recommends that at each WG meeting the chair or a designee:</a:t>
            </a:r>
          </a:p>
          <a:p>
            <a:pPr lvl="1">
              <a:lnSpc>
                <a:spcPct val="80000"/>
              </a:lnSpc>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Show slides #1 through #4 of this presentation</a:t>
            </a:r>
          </a:p>
          <a:p>
            <a:pPr lvl="1">
              <a:lnSpc>
                <a:spcPct val="80000"/>
              </a:lnSpc>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Advise the WG attendees that:</a:t>
            </a:r>
            <a:r>
              <a:rPr lang="en-US" altLang="en-US" sz="1600" dirty="0">
                <a:latin typeface="Calibri" panose="020F0502020204030204" pitchFamily="34" charset="0"/>
                <a:cs typeface="Calibri" panose="020F0502020204030204" pitchFamily="34" charset="0"/>
              </a:rPr>
              <a:t> </a:t>
            </a:r>
          </a:p>
          <a:p>
            <a:pPr lvl="2">
              <a:lnSpc>
                <a:spcPct val="80000"/>
              </a:lnSpc>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IEEE’s patent policy is described in Clause 6 of the </a:t>
            </a:r>
            <a:r>
              <a:rPr lang="en-US" altLang="en-US" sz="1400" i="1" dirty="0">
                <a:latin typeface="Calibri" panose="020F0502020204030204" pitchFamily="34" charset="0"/>
                <a:cs typeface="Calibri" panose="020F0502020204030204" pitchFamily="34" charset="0"/>
              </a:rPr>
              <a:t>IEEE-SA Standards Board Bylaws</a:t>
            </a:r>
            <a:r>
              <a:rPr lang="en-US" altLang="en-US" sz="1400" dirty="0">
                <a:latin typeface="Calibri" panose="020F0502020204030204" pitchFamily="34" charset="0"/>
                <a:cs typeface="Calibri" panose="020F0502020204030204" pitchFamily="34" charset="0"/>
              </a:rPr>
              <a:t>;</a:t>
            </a:r>
          </a:p>
          <a:p>
            <a:pPr lvl="2">
              <a:lnSpc>
                <a:spcPct val="80000"/>
              </a:lnSpc>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Early identification of patent claims which may be essential for the use of standards under development is strongly encouraged; </a:t>
            </a:r>
          </a:p>
          <a:p>
            <a:pPr lvl="2">
              <a:lnSpc>
                <a:spcPct val="80000"/>
              </a:lnSpc>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br>
              <a:rPr lang="en-US" altLang="en-US" sz="1400" dirty="0">
                <a:latin typeface="Calibri" panose="020F0502020204030204" pitchFamily="34" charset="0"/>
                <a:cs typeface="Calibri" panose="020F0502020204030204" pitchFamily="34" charset="0"/>
              </a:rPr>
            </a:br>
            <a:endParaRPr lang="en-US" altLang="en-US" sz="1600" dirty="0">
              <a:latin typeface="Calibri" panose="020F0502020204030204" pitchFamily="34" charset="0"/>
              <a:cs typeface="Calibri" panose="020F0502020204030204" pitchFamily="34" charset="0"/>
            </a:endParaRPr>
          </a:p>
          <a:p>
            <a:pPr lvl="1">
              <a:lnSpc>
                <a:spcPct val="20000"/>
              </a:lnSpc>
              <a:buSzPct val="150000"/>
              <a:buFont typeface="Arial" panose="020B0604020202020204" pitchFamily="34" charset="0"/>
              <a:buChar char="•"/>
            </a:pPr>
            <a:r>
              <a:rPr lang="en-US" altLang="en-US" sz="1600" b="1" dirty="0">
                <a:latin typeface="Calibri" panose="020F0502020204030204" pitchFamily="34" charset="0"/>
                <a:cs typeface="Calibri" panose="020F0502020204030204" pitchFamily="34" charset="0"/>
              </a:rPr>
              <a:t>Instruct the WG Secretary to record in the minutes of the relevant WG meeting:</a:t>
            </a:r>
            <a:r>
              <a:rPr lang="en-US" altLang="en-US" sz="1600" dirty="0">
                <a:latin typeface="Calibri" panose="020F0502020204030204" pitchFamily="34" charset="0"/>
                <a:cs typeface="Calibri" panose="020F0502020204030204" pitchFamily="34" charset="0"/>
              </a:rPr>
              <a:t> </a:t>
            </a:r>
          </a:p>
          <a:p>
            <a:pPr lvl="2">
              <a:lnSpc>
                <a:spcPct val="80000"/>
              </a:lnSpc>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foregoing information was provided and that slides 1 through 4 (and this slide 0, if applicable) were shown; </a:t>
            </a:r>
          </a:p>
          <a:p>
            <a:pPr lvl="2">
              <a:lnSpc>
                <a:spcPct val="80000"/>
              </a:lnSpc>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lvl="2">
              <a:lnSpc>
                <a:spcPct val="80000"/>
              </a:lnSpc>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Any responses that were given, specifically the patent claim(s)/patent application claim(s) and/or the holder of the patent claim(s)/patent application claim(s) that were identified (if any) and by whom.</a:t>
            </a:r>
          </a:p>
          <a:p>
            <a:pPr lvl="2">
              <a:lnSpc>
                <a:spcPct val="80000"/>
              </a:lnSpc>
              <a:buSzPct val="150000"/>
              <a:buFont typeface="Arial" panose="020B0604020202020204" pitchFamily="34" charset="0"/>
              <a:buChar char="•"/>
            </a:pPr>
            <a:endParaRPr lang="en-US" altLang="en-US" sz="1400" dirty="0">
              <a:latin typeface="Calibri" panose="020F0502020204030204" pitchFamily="34" charset="0"/>
              <a:cs typeface="Calibri" panose="020F0502020204030204" pitchFamily="34" charset="0"/>
            </a:endParaRPr>
          </a:p>
          <a:p>
            <a:pPr lvl="1">
              <a:lnSpc>
                <a:spcPct val="80000"/>
              </a:lnSpc>
              <a:spcBef>
                <a:spcPct val="5000"/>
              </a:spcBef>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The WG Chair shall ensure that a request is made to any identified holders of potential essential patent claim(s) to complete and submit a Letter of Assurance.</a:t>
            </a:r>
          </a:p>
          <a:p>
            <a:pPr lvl="1">
              <a:lnSpc>
                <a:spcPct val="80000"/>
              </a:lnSpc>
              <a:spcBef>
                <a:spcPct val="5000"/>
              </a:spcBef>
              <a:buSzPct val="150000"/>
              <a:buFont typeface="Arial" panose="020B0604020202020204" pitchFamily="34" charset="0"/>
              <a:buChar char="•"/>
            </a:pPr>
            <a:r>
              <a:rPr lang="en-US" altLang="en-US" sz="1400" dirty="0">
                <a:latin typeface="Calibri" panose="020F0502020204030204" pitchFamily="34" charset="0"/>
                <a:cs typeface="Calibri" panose="020F0502020204030204" pitchFamily="34" charset="0"/>
              </a:rPr>
              <a:t>It is recommended that the WG Chair review the guidance in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6.3.5 and in FAQs 14 and 15 on inclusion of potential Essential Patent Claims by incorporation or by reference. </a:t>
            </a:r>
          </a:p>
          <a:p>
            <a:pPr lvl="1">
              <a:lnSpc>
                <a:spcPct val="80000"/>
              </a:lnSpc>
              <a:spcBef>
                <a:spcPct val="5000"/>
              </a:spcBef>
              <a:buFont typeface="Monotype Sorts"/>
              <a:buNone/>
            </a:pPr>
            <a:endParaRPr lang="en-US" altLang="en-US" sz="1400" dirty="0">
              <a:latin typeface="Calibri" panose="020F0502020204030204" pitchFamily="34" charset="0"/>
              <a:cs typeface="Calibri" panose="020F0502020204030204" pitchFamily="34" charset="0"/>
            </a:endParaRPr>
          </a:p>
          <a:p>
            <a:pPr lvl="1">
              <a:lnSpc>
                <a:spcPct val="80000"/>
              </a:lnSpc>
              <a:spcBef>
                <a:spcPct val="5000"/>
              </a:spcBef>
              <a:buFont typeface="Monotype Sorts"/>
              <a:buNone/>
            </a:pPr>
            <a:r>
              <a:rPr lang="en-US" altLang="en-US" sz="1400" dirty="0">
                <a:latin typeface="Calibri" panose="020F0502020204030204" pitchFamily="34" charset="0"/>
                <a:cs typeface="Calibri" panose="020F0502020204030204" pitchFamily="34" charset="0"/>
              </a:rPr>
              <a:t>	Note: </a:t>
            </a:r>
            <a:r>
              <a:rPr lang="en-US" altLang="en-US" sz="1400" b="1" dirty="0">
                <a:latin typeface="Calibri" panose="020F0502020204030204" pitchFamily="34" charset="0"/>
                <a:cs typeface="Calibri" panose="020F0502020204030204" pitchFamily="34" charset="0"/>
              </a:rPr>
              <a:t>WG</a:t>
            </a:r>
            <a:r>
              <a:rPr lang="en-US" altLang="en-US" sz="1400" dirty="0">
                <a:latin typeface="Calibri" panose="020F0502020204030204" pitchFamily="34" charset="0"/>
                <a:cs typeface="Calibri" panose="020F0502020204030204" pitchFamily="34" charset="0"/>
              </a:rPr>
              <a:t> includes Working Groups, Task Groups, and other standards-developing committees with a PAR approved by the IEEE-SA Standards Board.</a:t>
            </a:r>
          </a:p>
        </p:txBody>
      </p:sp>
      <p:sp>
        <p:nvSpPr>
          <p:cNvPr id="7171" name="Rectangle 1026"/>
          <p:cNvSpPr>
            <a:spLocks noGrp="1" noChangeArrowheads="1"/>
          </p:cNvSpPr>
          <p:nvPr>
            <p:ph type="title"/>
          </p:nvPr>
        </p:nvSpPr>
        <p:spPr>
          <a:xfrm>
            <a:off x="2209800" y="457200"/>
            <a:ext cx="7772400" cy="609600"/>
          </a:xfrm>
        </p:spPr>
        <p:txBody>
          <a:bodyPr vert="horz" wrap="square" lIns="90487" tIns="44450" rIns="90487" bIns="44450" numCol="1" anchor="ctr" anchorCtr="0" compatLnSpc="1">
            <a:prstTxWarp prst="textNoShape">
              <a:avLst/>
            </a:prstTxWarp>
          </a:bodyPr>
          <a:lstStyle/>
          <a:p>
            <a:r>
              <a:rPr lang="en-US" altLang="en-US" u="sng" dirty="0">
                <a:solidFill>
                  <a:schemeClr val="tx1"/>
                </a:solidFill>
                <a:latin typeface="Calibri" panose="020F0502020204030204" pitchFamily="34" charset="0"/>
                <a:cs typeface="Calibri" panose="020F0502020204030204" pitchFamily="34" charset="0"/>
              </a:rPr>
              <a:t>Instructions for the WG Chair</a:t>
            </a:r>
            <a:endParaRPr lang="en-US" altLang="en-US" u="sng" dirty="0">
              <a:latin typeface="Calibri" panose="020F0502020204030204" pitchFamily="34" charset="0"/>
              <a:cs typeface="Calibri" panose="020F0502020204030204" pitchFamily="34" charset="0"/>
            </a:endParaRPr>
          </a:p>
        </p:txBody>
      </p:sp>
      <p:sp>
        <p:nvSpPr>
          <p:cNvPr id="7172" name="Rectangle 1028"/>
          <p:cNvSpPr>
            <a:spLocks noChangeArrowheads="1"/>
          </p:cNvSpPr>
          <p:nvPr/>
        </p:nvSpPr>
        <p:spPr bwMode="auto">
          <a:xfrm>
            <a:off x="2209800" y="-228600"/>
            <a:ext cx="77724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lgn="ctr">
              <a:spcBef>
                <a:spcPct val="0"/>
              </a:spcBef>
              <a:buClrTx/>
              <a:buSzTx/>
              <a:buFontTx/>
              <a:buNone/>
            </a:pPr>
            <a:endParaRPr lang="en-GB" altLang="en-US" b="1" u="sng"/>
          </a:p>
        </p:txBody>
      </p:sp>
      <p:sp>
        <p:nvSpPr>
          <p:cNvPr id="7173" name="Rectangle 1029"/>
          <p:cNvSpPr>
            <a:spLocks noChangeArrowheads="1"/>
          </p:cNvSpPr>
          <p:nvPr/>
        </p:nvSpPr>
        <p:spPr bwMode="auto">
          <a:xfrm>
            <a:off x="1905000" y="838200"/>
            <a:ext cx="84582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3363" indent="-180975"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endParaRPr lang="en-GB" altLang="en-US" sz="1800"/>
          </a:p>
        </p:txBody>
      </p:sp>
      <p:sp>
        <p:nvSpPr>
          <p:cNvPr id="7174" name="Text Box 1030"/>
          <p:cNvSpPr txBox="1">
            <a:spLocks noChangeArrowheads="1"/>
          </p:cNvSpPr>
          <p:nvPr/>
        </p:nvSpPr>
        <p:spPr bwMode="auto">
          <a:xfrm>
            <a:off x="314325" y="6096000"/>
            <a:ext cx="19145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400" b="1" dirty="0">
                <a:solidFill>
                  <a:schemeClr val="tx1"/>
                </a:solidFill>
                <a:latin typeface="Times New Roman" panose="02020603050405020304" pitchFamily="18" charset="0"/>
              </a:rPr>
              <a:t>(Optional to be shown)</a:t>
            </a:r>
          </a:p>
        </p:txBody>
      </p:sp>
      <p:sp>
        <p:nvSpPr>
          <p:cNvPr id="2" name="Date Placeholder 1"/>
          <p:cNvSpPr>
            <a:spLocks noGrp="1"/>
          </p:cNvSpPr>
          <p:nvPr>
            <p:ph type="dt" sz="half" idx="10"/>
          </p:nvPr>
        </p:nvSpPr>
        <p:spPr/>
        <p:txBody>
          <a:bodyPr/>
          <a:lstStyle/>
          <a:p>
            <a:pPr>
              <a:defRPr/>
            </a:pPr>
            <a:r>
              <a:rPr lang="en-US" smtClean="0"/>
              <a:t>March 2020</a:t>
            </a:r>
            <a:endParaRPr lang="en-US" dirty="0"/>
          </a:p>
        </p:txBody>
      </p:sp>
      <p:sp>
        <p:nvSpPr>
          <p:cNvPr id="3" name="Footer Placeholder 2"/>
          <p:cNvSpPr>
            <a:spLocks noGrp="1"/>
          </p:cNvSpPr>
          <p:nvPr>
            <p:ph type="ftr" sz="quarter" idx="11"/>
          </p:nvPr>
        </p:nvSpPr>
        <p:spPr>
          <a:xfrm>
            <a:off x="9811019" y="6475413"/>
            <a:ext cx="1580882" cy="184666"/>
          </a:xfrm>
        </p:spPr>
        <p:txBody>
          <a:bodyPr/>
          <a:lstStyle/>
          <a:p>
            <a:pPr>
              <a:defRPr/>
            </a:pPr>
            <a:r>
              <a:rPr lang="en-US" smtClean="0"/>
              <a:t>Dorothy Stanley, HP Enterprise</a:t>
            </a:r>
            <a:endParaRPr lang="en-US"/>
          </a:p>
        </p:txBody>
      </p:sp>
      <p:sp>
        <p:nvSpPr>
          <p:cNvPr id="4" name="Slide Number Placeholder 3"/>
          <p:cNvSpPr>
            <a:spLocks noGrp="1"/>
          </p:cNvSpPr>
          <p:nvPr>
            <p:ph type="sldNum" sz="quarter" idx="12"/>
          </p:nvPr>
        </p:nvSpPr>
        <p:spPr/>
        <p:txBody>
          <a:bodyPr/>
          <a:lstStyle/>
          <a:p>
            <a:pPr>
              <a:defRPr/>
            </a:pPr>
            <a:r>
              <a:rPr lang="en-US" smtClean="0"/>
              <a:t>Slide </a:t>
            </a:r>
            <a:fld id="{54FC9212-A276-4579-8D5E-ABD8504D37DD}" type="slidenum">
              <a:rPr lang="en-US" smtClean="0"/>
              <a:pPr>
                <a:defRPr/>
              </a:pPr>
              <a:t>5</a:t>
            </a:fld>
            <a:endParaRPr lang="en-US"/>
          </a:p>
        </p:txBody>
      </p:sp>
    </p:spTree>
    <p:extLst>
      <p:ext uri="{BB962C8B-B14F-4D97-AF65-F5344CB8AC3E}">
        <p14:creationId xmlns:p14="http://schemas.microsoft.com/office/powerpoint/2010/main" val="356085146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26"/>
          <p:cNvSpPr>
            <a:spLocks noGrp="1" noChangeArrowheads="1"/>
          </p:cNvSpPr>
          <p:nvPr>
            <p:ph type="title"/>
          </p:nvPr>
        </p:nvSpPr>
        <p:spPr>
          <a:xfrm>
            <a:off x="1745943" y="876300"/>
            <a:ext cx="8839200" cy="685800"/>
          </a:xfrm>
        </p:spPr>
        <p:txBody>
          <a:bodyPr/>
          <a:lstStyle/>
          <a:p>
            <a:r>
              <a:rPr lang="en-US" altLang="en-US" u="sng" dirty="0">
                <a:solidFill>
                  <a:schemeClr val="tx1"/>
                </a:solidFill>
                <a:latin typeface="Calibri" panose="020F0502020204030204" pitchFamily="34" charset="0"/>
                <a:cs typeface="Calibri" panose="020F0502020204030204" pitchFamily="34" charset="0"/>
              </a:rPr>
              <a:t>Participants have a duty to inform the IEEE</a:t>
            </a:r>
            <a:endParaRPr lang="en-US" altLang="en-US" dirty="0"/>
          </a:p>
        </p:txBody>
      </p:sp>
      <p:sp>
        <p:nvSpPr>
          <p:cNvPr id="8195" name="Rectangle 1027"/>
          <p:cNvSpPr>
            <a:spLocks noGrp="1" noChangeArrowheads="1"/>
          </p:cNvSpPr>
          <p:nvPr>
            <p:ph type="body" idx="1"/>
          </p:nvPr>
        </p:nvSpPr>
        <p:spPr>
          <a:xfrm>
            <a:off x="1447801" y="1981200"/>
            <a:ext cx="9144001" cy="4038600"/>
          </a:xfrm>
        </p:spPr>
        <p:txBody>
          <a:bodyPr/>
          <a:lstStyle/>
          <a:p>
            <a:pPr lvl="1">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shall</a:t>
            </a:r>
            <a:r>
              <a:rPr lang="en-US" altLang="en-US" b="1" dirty="0">
                <a:latin typeface="Calibri" panose="020F0502020204030204" pitchFamily="34" charset="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lvl="1">
              <a:buSzPct val="150000"/>
              <a:buFont typeface="Arial" panose="020B0604020202020204" pitchFamily="34" charset="0"/>
              <a:buChar char="•"/>
              <a:defRPr/>
            </a:pPr>
            <a:r>
              <a:rPr lang="en-US" altLang="en-US" b="1" dirty="0">
                <a:latin typeface="Calibri" panose="020F0502020204030204" pitchFamily="34" charset="0"/>
                <a:cs typeface="Calibri" panose="020F0502020204030204" pitchFamily="34" charset="0"/>
              </a:rPr>
              <a:t>Participants </a:t>
            </a:r>
            <a:r>
              <a:rPr lang="en-US" altLang="en-US" b="1" u="sng" dirty="0">
                <a:latin typeface="Calibri" panose="020F0502020204030204" pitchFamily="34" charset="0"/>
                <a:cs typeface="Calibri" panose="020F0502020204030204" pitchFamily="34" charset="0"/>
              </a:rPr>
              <a:t>should </a:t>
            </a:r>
            <a:r>
              <a:rPr lang="en-US" altLang="en-US" b="1" dirty="0">
                <a:latin typeface="Calibri" panose="020F0502020204030204" pitchFamily="34" charset="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defRPr/>
            </a:pPr>
            <a:endParaRPr lang="en-US" altLang="en-US" b="1" dirty="0">
              <a:latin typeface="Calibri" panose="020F0502020204030204" pitchFamily="34" charset="0"/>
              <a:cs typeface="Calibri" panose="020F0502020204030204" pitchFamily="34" charset="0"/>
            </a:endParaRPr>
          </a:p>
          <a:p>
            <a:pPr marL="457200" lvl="1" indent="0" algn="ctr">
              <a:buNone/>
              <a:defRPr/>
            </a:pPr>
            <a:r>
              <a:rPr lang="en-US" altLang="en-US" sz="3200" b="1" dirty="0">
                <a:latin typeface="Calibri" panose="020F0502020204030204" pitchFamily="34" charset="0"/>
                <a:cs typeface="Calibri" panose="020F0502020204030204" pitchFamily="34" charset="0"/>
              </a:rPr>
              <a:t>Early identification of holders of potential Essential Patent Claims is encouraged</a:t>
            </a:r>
          </a:p>
        </p:txBody>
      </p:sp>
      <p:sp>
        <p:nvSpPr>
          <p:cNvPr id="8196" name="Text Box 1028"/>
          <p:cNvSpPr txBox="1">
            <a:spLocks noChangeArrowheads="1"/>
          </p:cNvSpPr>
          <p:nvPr/>
        </p:nvSpPr>
        <p:spPr bwMode="auto">
          <a:xfrm>
            <a:off x="1581150" y="6096000"/>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#1</a:t>
            </a:r>
          </a:p>
        </p:txBody>
      </p:sp>
      <p:sp>
        <p:nvSpPr>
          <p:cNvPr id="2" name="Date Placeholder 1"/>
          <p:cNvSpPr>
            <a:spLocks noGrp="1"/>
          </p:cNvSpPr>
          <p:nvPr>
            <p:ph type="dt" sz="half" idx="10"/>
          </p:nvPr>
        </p:nvSpPr>
        <p:spPr/>
        <p:txBody>
          <a:bodyPr/>
          <a:lstStyle/>
          <a:p>
            <a:pPr>
              <a:defRPr/>
            </a:pPr>
            <a:r>
              <a:rPr lang="en-US" smtClean="0"/>
              <a:t>March 2020</a:t>
            </a:r>
            <a:endParaRPr lang="en-US" dirty="0"/>
          </a:p>
        </p:txBody>
      </p:sp>
      <p:sp>
        <p:nvSpPr>
          <p:cNvPr id="3" name="Footer Placeholder 2"/>
          <p:cNvSpPr>
            <a:spLocks noGrp="1"/>
          </p:cNvSpPr>
          <p:nvPr>
            <p:ph type="ftr" sz="quarter" idx="11"/>
          </p:nvPr>
        </p:nvSpPr>
        <p:spPr>
          <a:xfrm>
            <a:off x="9811019" y="6475413"/>
            <a:ext cx="1580882" cy="184666"/>
          </a:xfrm>
        </p:spPr>
        <p:txBody>
          <a:bodyPr/>
          <a:lstStyle/>
          <a:p>
            <a:pPr>
              <a:defRPr/>
            </a:pPr>
            <a:r>
              <a:rPr lang="en-US" smtClean="0"/>
              <a:t>Dorothy Stanley, HP Enterprise</a:t>
            </a:r>
            <a:endParaRPr lang="en-US"/>
          </a:p>
        </p:txBody>
      </p:sp>
      <p:sp>
        <p:nvSpPr>
          <p:cNvPr id="4" name="Slide Number Placeholder 3"/>
          <p:cNvSpPr>
            <a:spLocks noGrp="1"/>
          </p:cNvSpPr>
          <p:nvPr>
            <p:ph type="sldNum" sz="quarter" idx="12"/>
          </p:nvPr>
        </p:nvSpPr>
        <p:spPr/>
        <p:txBody>
          <a:bodyPr/>
          <a:lstStyle/>
          <a:p>
            <a:pPr>
              <a:defRPr/>
            </a:pPr>
            <a:r>
              <a:rPr lang="en-US" smtClean="0"/>
              <a:t>Slide </a:t>
            </a:r>
            <a:fld id="{54FC9212-A276-4579-8D5E-ABD8504D37DD}" type="slidenum">
              <a:rPr lang="en-US" smtClean="0"/>
              <a:pPr>
                <a:defRPr/>
              </a:pPr>
              <a:t>6</a:t>
            </a:fld>
            <a:endParaRPr lang="en-US"/>
          </a:p>
        </p:txBody>
      </p:sp>
    </p:spTree>
    <p:extLst>
      <p:ext uri="{BB962C8B-B14F-4D97-AF65-F5344CB8AC3E}">
        <p14:creationId xmlns:p14="http://schemas.microsoft.com/office/powerpoint/2010/main" val="25526419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050742" y="609600"/>
            <a:ext cx="7772400" cy="990600"/>
          </a:xfrm>
        </p:spPr>
        <p:txBody>
          <a:bodyPr/>
          <a:lstStyle/>
          <a:p>
            <a:r>
              <a:rPr lang="en-US" altLang="en-US" u="sng" dirty="0">
                <a:solidFill>
                  <a:schemeClr val="tx1"/>
                </a:solidFill>
                <a:latin typeface="Calibri" panose="020F0502020204030204" pitchFamily="34" charset="0"/>
                <a:cs typeface="Calibri" panose="020F0502020204030204" pitchFamily="34" charset="0"/>
              </a:rPr>
              <a:t>Ways to inform IEEE</a:t>
            </a:r>
            <a:endParaRPr lang="en-US" altLang="en-US" u="sng" dirty="0"/>
          </a:p>
        </p:txBody>
      </p:sp>
      <p:sp>
        <p:nvSpPr>
          <p:cNvPr id="9219" name="Rectangle 3"/>
          <p:cNvSpPr>
            <a:spLocks noGrp="1" noChangeArrowheads="1"/>
          </p:cNvSpPr>
          <p:nvPr>
            <p:ph type="body" idx="1"/>
          </p:nvPr>
        </p:nvSpPr>
        <p:spPr>
          <a:xfrm>
            <a:off x="1828800" y="1905000"/>
            <a:ext cx="8610600" cy="3886200"/>
          </a:xfrm>
        </p:spPr>
        <p:txBody>
          <a:bodyPr/>
          <a:lstStyle/>
          <a:p>
            <a:pPr>
              <a:buSzPct val="150000"/>
              <a:buFont typeface="Arial" panose="020B0604020202020204" pitchFamily="34" charset="0"/>
              <a:buChar char="•"/>
              <a:defRPr/>
            </a:pPr>
            <a:r>
              <a:rPr lang="en-US" altLang="en-US" sz="2000" dirty="0">
                <a:latin typeface="Calibri" pitchFamily="34" charset="0"/>
                <a:cs typeface="Calibri" pitchFamily="34" charset="0"/>
              </a:rPr>
              <a:t>Cause an LOA to be submitted to the IEEE-SA (patcom@ieee.org); or</a:t>
            </a:r>
          </a:p>
          <a:p>
            <a:pPr marL="0" indent="0">
              <a:buSzPct val="150000"/>
              <a:buNone/>
              <a:defRPr/>
            </a:pPr>
            <a:endParaRPr lang="en-US" altLang="en-US" sz="2000" dirty="0">
              <a:latin typeface="Calibri" pitchFamily="34" charset="0"/>
              <a:cs typeface="Calibri" pitchFamily="34" charset="0"/>
            </a:endParaRPr>
          </a:p>
          <a:p>
            <a:pPr>
              <a:buSzPct val="150000"/>
              <a:buFont typeface="Arial" panose="020B0604020202020204" pitchFamily="34" charset="0"/>
              <a:buChar char="•"/>
              <a:defRPr/>
            </a:pPr>
            <a:r>
              <a:rPr lang="en-US" altLang="en-US" sz="2000" dirty="0">
                <a:latin typeface="Calibri" pitchFamily="34" charset="0"/>
                <a:cs typeface="Calibri" pitchFamily="34" charset="0"/>
              </a:rPr>
              <a:t>Provide the chair of this group with the identity of the holder(s) of any and all such claims as soon as possible; or</a:t>
            </a:r>
          </a:p>
          <a:p>
            <a:pPr marL="0" indent="0">
              <a:buSzPct val="150000"/>
              <a:buNone/>
              <a:defRPr/>
            </a:pPr>
            <a:endParaRPr lang="en-US" altLang="en-US" sz="2000" dirty="0">
              <a:latin typeface="Calibri" pitchFamily="34" charset="0"/>
              <a:cs typeface="Calibri" pitchFamily="34" charset="0"/>
            </a:endParaRPr>
          </a:p>
          <a:p>
            <a:pPr>
              <a:buSzPct val="150000"/>
              <a:buFont typeface="Arial" panose="020B0604020202020204" pitchFamily="34" charset="0"/>
              <a:buChar char="•"/>
              <a:defRPr/>
            </a:pPr>
            <a:r>
              <a:rPr lang="en-US" altLang="en-US" sz="2000" dirty="0">
                <a:latin typeface="Calibri" pitchFamily="34" charset="0"/>
                <a:cs typeface="Calibri" pitchFamily="34" charset="0"/>
              </a:rPr>
              <a:t>Speak up now and respond to this Call for Potentially Essential Patents</a:t>
            </a:r>
          </a:p>
          <a:p>
            <a:pPr marL="0" indent="0">
              <a:buNone/>
              <a:defRPr/>
            </a:pPr>
            <a:r>
              <a:rPr lang="en-US" altLang="en-US" sz="2000" dirty="0">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latin typeface="Calibri" pitchFamily="34" charset="0"/>
                <a:cs typeface="Calibri" pitchFamily="34" charset="0"/>
              </a:rPr>
            </a:br>
            <a:endParaRPr lang="en-US" altLang="en-US" sz="2000" dirty="0">
              <a:latin typeface="Calibri" pitchFamily="34" charset="0"/>
              <a:cs typeface="Calibri" pitchFamily="34" charset="0"/>
            </a:endParaRPr>
          </a:p>
        </p:txBody>
      </p:sp>
      <p:sp>
        <p:nvSpPr>
          <p:cNvPr id="9220" name="Text Box 6"/>
          <p:cNvSpPr txBox="1">
            <a:spLocks noChangeArrowheads="1"/>
          </p:cNvSpPr>
          <p:nvPr/>
        </p:nvSpPr>
        <p:spPr bwMode="auto">
          <a:xfrm>
            <a:off x="1574492" y="60960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#2</a:t>
            </a:r>
            <a:endParaRPr lang="en-US" altLang="en-US" sz="2400" dirty="0">
              <a:solidFill>
                <a:schemeClr val="tx1"/>
              </a:solidFill>
              <a:latin typeface="Times New Roman" panose="02020603050405020304" pitchFamily="18" charset="0"/>
            </a:endParaRPr>
          </a:p>
        </p:txBody>
      </p:sp>
      <p:sp>
        <p:nvSpPr>
          <p:cNvPr id="2" name="Date Placeholder 1"/>
          <p:cNvSpPr>
            <a:spLocks noGrp="1"/>
          </p:cNvSpPr>
          <p:nvPr>
            <p:ph type="dt" sz="half" idx="10"/>
          </p:nvPr>
        </p:nvSpPr>
        <p:spPr/>
        <p:txBody>
          <a:bodyPr/>
          <a:lstStyle/>
          <a:p>
            <a:pPr>
              <a:defRPr/>
            </a:pPr>
            <a:r>
              <a:rPr lang="en-US" smtClean="0"/>
              <a:t>March 2020</a:t>
            </a:r>
            <a:endParaRPr lang="en-US" dirty="0"/>
          </a:p>
        </p:txBody>
      </p:sp>
      <p:sp>
        <p:nvSpPr>
          <p:cNvPr id="3" name="Footer Placeholder 2"/>
          <p:cNvSpPr>
            <a:spLocks noGrp="1"/>
          </p:cNvSpPr>
          <p:nvPr>
            <p:ph type="ftr" sz="quarter" idx="11"/>
          </p:nvPr>
        </p:nvSpPr>
        <p:spPr>
          <a:xfrm>
            <a:off x="9811019" y="6475413"/>
            <a:ext cx="1580882" cy="184666"/>
          </a:xfrm>
        </p:spPr>
        <p:txBody>
          <a:bodyPr/>
          <a:lstStyle/>
          <a:p>
            <a:pPr>
              <a:defRPr/>
            </a:pPr>
            <a:r>
              <a:rPr lang="en-US" smtClean="0"/>
              <a:t>Dorothy Stanley, HP Enterprise</a:t>
            </a:r>
            <a:endParaRPr lang="en-US"/>
          </a:p>
        </p:txBody>
      </p:sp>
      <p:sp>
        <p:nvSpPr>
          <p:cNvPr id="4" name="Slide Number Placeholder 3"/>
          <p:cNvSpPr>
            <a:spLocks noGrp="1"/>
          </p:cNvSpPr>
          <p:nvPr>
            <p:ph type="sldNum" sz="quarter" idx="12"/>
          </p:nvPr>
        </p:nvSpPr>
        <p:spPr/>
        <p:txBody>
          <a:bodyPr/>
          <a:lstStyle/>
          <a:p>
            <a:pPr>
              <a:defRPr/>
            </a:pPr>
            <a:r>
              <a:rPr lang="en-US" smtClean="0"/>
              <a:t>Slide </a:t>
            </a:r>
            <a:fld id="{54FC9212-A276-4579-8D5E-ABD8504D37DD}" type="slidenum">
              <a:rPr lang="en-US" smtClean="0"/>
              <a:pPr>
                <a:defRPr/>
              </a:pPr>
              <a:t>7</a:t>
            </a:fld>
            <a:endParaRPr lang="en-US"/>
          </a:p>
        </p:txBody>
      </p:sp>
    </p:spTree>
    <p:extLst>
      <p:ext uri="{BB962C8B-B14F-4D97-AF65-F5344CB8AC3E}">
        <p14:creationId xmlns:p14="http://schemas.microsoft.com/office/powerpoint/2010/main" val="31143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026"/>
          <p:cNvSpPr>
            <a:spLocks noGrp="1" noChangeArrowheads="1"/>
          </p:cNvSpPr>
          <p:nvPr>
            <p:ph type="title"/>
          </p:nvPr>
        </p:nvSpPr>
        <p:spPr>
          <a:xfrm>
            <a:off x="1752600" y="381000"/>
            <a:ext cx="8686800" cy="1143000"/>
          </a:xfrm>
        </p:spPr>
        <p:txBody>
          <a:bodyPr/>
          <a:lstStyle/>
          <a:p>
            <a:r>
              <a:rPr lang="en-US" altLang="en-US" u="sng" dirty="0">
                <a:solidFill>
                  <a:schemeClr val="tx1"/>
                </a:solidFill>
                <a:latin typeface="Calibri" panose="020F0502020204030204" pitchFamily="34" charset="0"/>
                <a:cs typeface="Calibri" panose="020F0502020204030204" pitchFamily="34" charset="0"/>
              </a:rPr>
              <a:t>Other guidelines for IEEE WG meetings</a:t>
            </a:r>
            <a:endParaRPr lang="en-US" altLang="en-US" dirty="0"/>
          </a:p>
        </p:txBody>
      </p:sp>
      <p:sp>
        <p:nvSpPr>
          <p:cNvPr id="10243" name="Rectangle 1027"/>
          <p:cNvSpPr>
            <a:spLocks noGrp="1" noChangeArrowheads="1"/>
          </p:cNvSpPr>
          <p:nvPr>
            <p:ph type="body" idx="1"/>
          </p:nvPr>
        </p:nvSpPr>
        <p:spPr>
          <a:xfrm>
            <a:off x="2209800" y="1420812"/>
            <a:ext cx="7772400" cy="4114800"/>
          </a:xfrm>
        </p:spPr>
        <p:txBody>
          <a:bodyPr/>
          <a:lstStyle/>
          <a:p>
            <a:pPr>
              <a:lnSpc>
                <a:spcPct val="80000"/>
              </a:lnSpc>
              <a:spcAft>
                <a:spcPct val="40000"/>
              </a:spcAft>
              <a:buSzPct val="150000"/>
              <a:buFont typeface="Arial" panose="020B0604020202020204" pitchFamily="34" charset="0"/>
              <a:buChar char="•"/>
              <a:defRPr/>
            </a:pPr>
            <a:r>
              <a:rPr lang="en-US" altLang="en-US" sz="2000" dirty="0">
                <a:latin typeface="Calibri" panose="020F0502020204030204" pitchFamily="34" charset="0"/>
                <a:cs typeface="Calibri" panose="020F0502020204030204" pitchFamily="34" charset="0"/>
              </a:rPr>
              <a:t>All IEEE-SA standards meetings shall be conducted in compliance with all applicable laws, including antitrust and competition laws. </a:t>
            </a:r>
          </a:p>
          <a:p>
            <a:pPr lvl="1">
              <a:lnSpc>
                <a:spcPct val="80000"/>
              </a:lnSpc>
              <a:spcAft>
                <a:spcPct val="40000"/>
              </a:spcAft>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interpretation, validity, or essentiality of patents/patent claims. </a:t>
            </a:r>
          </a:p>
          <a:p>
            <a:pPr lvl="1">
              <a:lnSpc>
                <a:spcPct val="80000"/>
              </a:lnSpc>
              <a:spcAft>
                <a:spcPct val="40000"/>
              </a:spcAft>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specific license rates, terms, or conditions.</a:t>
            </a:r>
          </a:p>
          <a:p>
            <a:pPr lvl="2">
              <a:lnSpc>
                <a:spcPct val="80000"/>
              </a:lnSpc>
              <a:spcAft>
                <a:spcPct val="40000"/>
              </a:spcAft>
              <a:buSzPct val="150000"/>
              <a:buFont typeface="Arial" panose="020B0604020202020204" pitchFamily="34" charset="0"/>
              <a:buChar char="•"/>
              <a:defRPr/>
            </a:pPr>
            <a:r>
              <a:rPr lang="en-US" altLang="en-US" sz="1600" dirty="0">
                <a:latin typeface="Calibri" panose="020F0502020204030204" pitchFamily="34" charset="0"/>
                <a:cs typeface="Calibri" panose="020F0502020204030204" pitchFamily="34" charset="0"/>
              </a:rPr>
              <a:t>Relative costs of different technical approaches that include relative costs of patent licensing terms may be discussed in standards development meetings. </a:t>
            </a:r>
          </a:p>
          <a:p>
            <a:pPr lvl="3">
              <a:lnSpc>
                <a:spcPct val="80000"/>
              </a:lnSpc>
              <a:spcAft>
                <a:spcPct val="40000"/>
              </a:spcAft>
              <a:buSzPct val="150000"/>
              <a:buFont typeface="Arial" panose="020B0604020202020204" pitchFamily="34" charset="0"/>
              <a:buChar char="•"/>
              <a:defRPr/>
            </a:pPr>
            <a:r>
              <a:rPr lang="en-GB" altLang="en-US" b="1" dirty="0">
                <a:latin typeface="Calibri" panose="020F0502020204030204" pitchFamily="34" charset="0"/>
                <a:cs typeface="Calibri" panose="020F0502020204030204" pitchFamily="34" charset="0"/>
              </a:rPr>
              <a:t>Technical considerations remain the primary focus</a:t>
            </a:r>
            <a:endParaRPr lang="en-US" altLang="en-US" b="1" dirty="0">
              <a:latin typeface="Calibri" panose="020F0502020204030204" pitchFamily="34" charset="0"/>
              <a:cs typeface="Calibri" panose="020F0502020204030204" pitchFamily="34" charset="0"/>
            </a:endParaRPr>
          </a:p>
          <a:p>
            <a:pPr lvl="1">
              <a:lnSpc>
                <a:spcPct val="80000"/>
              </a:lnSpc>
              <a:spcAft>
                <a:spcPct val="40000"/>
              </a:spcAft>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or engage in the fixing of product prices, allocation of customers, or division of sales markets.</a:t>
            </a:r>
          </a:p>
          <a:p>
            <a:pPr lvl="1">
              <a:lnSpc>
                <a:spcPct val="80000"/>
              </a:lnSpc>
              <a:spcAft>
                <a:spcPct val="40000"/>
              </a:spcAft>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discuss the status or substance of ongoing or threatened litigation.</a:t>
            </a:r>
          </a:p>
          <a:p>
            <a:pPr lvl="1">
              <a:lnSpc>
                <a:spcPct val="80000"/>
              </a:lnSpc>
              <a:spcAft>
                <a:spcPct val="40000"/>
              </a:spcAft>
              <a:buSzPct val="150000"/>
              <a:buFont typeface="Arial" panose="020B0604020202020204" pitchFamily="34" charset="0"/>
              <a:buChar char="•"/>
              <a:defRPr/>
            </a:pPr>
            <a:r>
              <a:rPr lang="en-US" altLang="en-US" sz="1800" b="1" dirty="0">
                <a:latin typeface="Calibri" panose="020F0502020204030204" pitchFamily="34" charset="0"/>
                <a:cs typeface="Calibri" panose="020F0502020204030204" pitchFamily="34" charset="0"/>
              </a:rPr>
              <a:t>Don’t be silent if inappropriate topics are discussed … do formally object.</a:t>
            </a:r>
          </a:p>
          <a:p>
            <a:pPr algn="ctr">
              <a:lnSpc>
                <a:spcPct val="80000"/>
              </a:lnSpc>
              <a:buFont typeface="Monotype Sorts"/>
              <a:buNone/>
              <a:defRPr/>
            </a:pPr>
            <a:r>
              <a:rPr lang="en-US" altLang="en-US" sz="1050" dirty="0">
                <a:latin typeface="Calibri" panose="020F0502020204030204" pitchFamily="34" charset="0"/>
                <a:cs typeface="Calibri" panose="020F0502020204030204" pitchFamily="34" charset="0"/>
              </a:rPr>
              <a:t>---------------------------------------------------------------   </a:t>
            </a:r>
            <a:endParaRPr lang="en-US" altLang="en-US" sz="1400" dirty="0">
              <a:latin typeface="Calibri" panose="020F0502020204030204" pitchFamily="34" charset="0"/>
              <a:cs typeface="Calibri" panose="020F0502020204030204" pitchFamily="34" charset="0"/>
            </a:endParaRPr>
          </a:p>
          <a:p>
            <a:pPr algn="ctr">
              <a:lnSpc>
                <a:spcPct val="80000"/>
              </a:lnSpc>
              <a:buFont typeface="Monotype Sorts"/>
              <a:buNone/>
              <a:defRPr/>
            </a:pPr>
            <a:r>
              <a:rPr lang="en-US" altLang="en-US" sz="1400" dirty="0">
                <a:latin typeface="Calibri" panose="020F0502020204030204" pitchFamily="34" charset="0"/>
                <a:cs typeface="Calibri" panose="020F0502020204030204" pitchFamily="34" charset="0"/>
              </a:rPr>
              <a:t>For more details, see </a:t>
            </a:r>
            <a:r>
              <a:rPr lang="en-US" altLang="en-US" sz="1400" i="1" dirty="0">
                <a:latin typeface="Calibri" panose="020F0502020204030204" pitchFamily="34" charset="0"/>
                <a:cs typeface="Calibri" panose="020F0502020204030204" pitchFamily="34" charset="0"/>
              </a:rPr>
              <a:t>IEEE-SA Standards Board Operations Manual</a:t>
            </a:r>
            <a:r>
              <a:rPr lang="en-US" altLang="en-US" sz="1400" dirty="0">
                <a:latin typeface="Calibri" panose="020F0502020204030204" pitchFamily="34" charset="0"/>
                <a:cs typeface="Calibri" panose="020F0502020204030204" pitchFamily="34" charset="0"/>
              </a:rPr>
              <a:t>, clause 5.3.10 and </a:t>
            </a:r>
            <a:br>
              <a:rPr lang="en-US" altLang="en-US" sz="1400" dirty="0">
                <a:latin typeface="Calibri" panose="020F0502020204030204" pitchFamily="34" charset="0"/>
                <a:cs typeface="Calibri" panose="020F0502020204030204" pitchFamily="34" charset="0"/>
              </a:rPr>
            </a:br>
            <a:r>
              <a:rPr lang="en-US" altLang="en-US" sz="1400" i="1" dirty="0">
                <a:latin typeface="Calibri" panose="020F0502020204030204" pitchFamily="34" charset="0"/>
                <a:cs typeface="Calibri" panose="020F0502020204030204" pitchFamily="34" charset="0"/>
              </a:rPr>
              <a:t>Antitrust and Competition Policy: What You Need to Know </a:t>
            </a:r>
            <a:r>
              <a:rPr lang="en-US" altLang="en-US" sz="1400" dirty="0">
                <a:latin typeface="Calibri" panose="020F0502020204030204" pitchFamily="34" charset="0"/>
                <a:cs typeface="Calibri" panose="020F0502020204030204" pitchFamily="34" charset="0"/>
              </a:rPr>
              <a:t>at http://standards.ieee.org/develop/policies/antitrust.pdf</a:t>
            </a:r>
          </a:p>
        </p:txBody>
      </p:sp>
      <p:sp>
        <p:nvSpPr>
          <p:cNvPr id="10244" name="Text Box 1028"/>
          <p:cNvSpPr txBox="1">
            <a:spLocks noChangeArrowheads="1"/>
          </p:cNvSpPr>
          <p:nvPr/>
        </p:nvSpPr>
        <p:spPr bwMode="auto">
          <a:xfrm>
            <a:off x="1600200" y="6107112"/>
            <a:ext cx="9604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#3</a:t>
            </a:r>
          </a:p>
        </p:txBody>
      </p:sp>
      <p:sp>
        <p:nvSpPr>
          <p:cNvPr id="2" name="Date Placeholder 1"/>
          <p:cNvSpPr>
            <a:spLocks noGrp="1"/>
          </p:cNvSpPr>
          <p:nvPr>
            <p:ph type="dt" sz="half" idx="10"/>
          </p:nvPr>
        </p:nvSpPr>
        <p:spPr/>
        <p:txBody>
          <a:bodyPr/>
          <a:lstStyle/>
          <a:p>
            <a:pPr>
              <a:defRPr/>
            </a:pPr>
            <a:r>
              <a:rPr lang="en-US" smtClean="0"/>
              <a:t>March 2020</a:t>
            </a:r>
            <a:endParaRPr lang="en-US" dirty="0"/>
          </a:p>
        </p:txBody>
      </p:sp>
      <p:sp>
        <p:nvSpPr>
          <p:cNvPr id="3" name="Footer Placeholder 2"/>
          <p:cNvSpPr>
            <a:spLocks noGrp="1"/>
          </p:cNvSpPr>
          <p:nvPr>
            <p:ph type="ftr" sz="quarter" idx="11"/>
          </p:nvPr>
        </p:nvSpPr>
        <p:spPr>
          <a:xfrm>
            <a:off x="9811019" y="6475413"/>
            <a:ext cx="1580882" cy="184666"/>
          </a:xfrm>
        </p:spPr>
        <p:txBody>
          <a:bodyPr/>
          <a:lstStyle/>
          <a:p>
            <a:pPr>
              <a:defRPr/>
            </a:pPr>
            <a:r>
              <a:rPr lang="en-US" smtClean="0"/>
              <a:t>Dorothy Stanley, HP Enterprise</a:t>
            </a:r>
            <a:endParaRPr lang="en-US"/>
          </a:p>
        </p:txBody>
      </p:sp>
      <p:sp>
        <p:nvSpPr>
          <p:cNvPr id="4" name="Slide Number Placeholder 3"/>
          <p:cNvSpPr>
            <a:spLocks noGrp="1"/>
          </p:cNvSpPr>
          <p:nvPr>
            <p:ph type="sldNum" sz="quarter" idx="12"/>
          </p:nvPr>
        </p:nvSpPr>
        <p:spPr/>
        <p:txBody>
          <a:bodyPr/>
          <a:lstStyle/>
          <a:p>
            <a:pPr>
              <a:defRPr/>
            </a:pPr>
            <a:r>
              <a:rPr lang="en-US" smtClean="0"/>
              <a:t>Slide </a:t>
            </a:r>
            <a:fld id="{54FC9212-A276-4579-8D5E-ABD8504D37DD}" type="slidenum">
              <a:rPr lang="en-US" smtClean="0"/>
              <a:pPr>
                <a:defRPr/>
              </a:pPr>
              <a:t>8</a:t>
            </a:fld>
            <a:endParaRPr lang="en-US"/>
          </a:p>
        </p:txBody>
      </p:sp>
    </p:spTree>
    <p:extLst>
      <p:ext uri="{BB962C8B-B14F-4D97-AF65-F5344CB8AC3E}">
        <p14:creationId xmlns:p14="http://schemas.microsoft.com/office/powerpoint/2010/main" val="73750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05000" y="685800"/>
            <a:ext cx="8458200" cy="609600"/>
          </a:xfrm>
        </p:spPr>
        <p:txBody>
          <a:bodyPr/>
          <a:lstStyle/>
          <a:p>
            <a:r>
              <a:rPr lang="en-GB" altLang="en-US" u="sng">
                <a:solidFill>
                  <a:schemeClr val="tx1"/>
                </a:solidFill>
                <a:latin typeface="Calibri" panose="020F0502020204030204" pitchFamily="34" charset="0"/>
                <a:cs typeface="Calibri" panose="020F0502020204030204" pitchFamily="34" charset="0"/>
              </a:rPr>
              <a:t>Patent-related information</a:t>
            </a:r>
            <a:endParaRPr lang="en-US" altLang="en-US" u="sng"/>
          </a:p>
        </p:txBody>
      </p:sp>
      <p:sp>
        <p:nvSpPr>
          <p:cNvPr id="11267" name="Rectangle 3"/>
          <p:cNvSpPr>
            <a:spLocks noChangeArrowheads="1"/>
          </p:cNvSpPr>
          <p:nvPr/>
        </p:nvSpPr>
        <p:spPr bwMode="auto">
          <a:xfrm>
            <a:off x="2057400" y="60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lgn="ctr">
              <a:spcBef>
                <a:spcPct val="0"/>
              </a:spcBef>
              <a:buClrTx/>
              <a:buSzTx/>
              <a:buFontTx/>
              <a:buNone/>
            </a:pPr>
            <a:endParaRPr lang="en-GB" altLang="en-US" sz="2400" b="1" u="sng">
              <a:latin typeface="Helvetica" panose="020B0604020202020204" pitchFamily="34" charset="0"/>
            </a:endParaRPr>
          </a:p>
        </p:txBody>
      </p:sp>
      <p:sp>
        <p:nvSpPr>
          <p:cNvPr id="11268" name="Rectangle 4"/>
          <p:cNvSpPr>
            <a:spLocks noChangeArrowheads="1"/>
          </p:cNvSpPr>
          <p:nvPr/>
        </p:nvSpPr>
        <p:spPr bwMode="auto">
          <a:xfrm>
            <a:off x="1828800" y="1447800"/>
            <a:ext cx="82296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30188" indent="-230188"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630238"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lnSpc>
                <a:spcPct val="80000"/>
              </a:lnSpc>
            </a:pPr>
            <a:endParaRPr lang="en-US" altLang="en-US" sz="700" u="sng">
              <a:solidFill>
                <a:srgbClr val="FF0000"/>
              </a:solidFill>
            </a:endParaRPr>
          </a:p>
          <a:p>
            <a:pPr lvl="1">
              <a:lnSpc>
                <a:spcPct val="90000"/>
              </a:lnSpc>
              <a:spcBef>
                <a:spcPct val="0"/>
              </a:spcBef>
              <a:buFont typeface="Monotype Sorts"/>
              <a:buNone/>
            </a:pPr>
            <a:r>
              <a:rPr lang="en-US" altLang="en-US" sz="2000" b="1">
                <a:solidFill>
                  <a:schemeClr val="tx1"/>
                </a:solidFill>
                <a:latin typeface="Calibri" panose="020F0502020204030204" pitchFamily="34" charset="0"/>
                <a:cs typeface="Calibri" panose="020F0502020204030204" pitchFamily="34" charset="0"/>
              </a:rPr>
              <a:t>	The patent policy and the procedures used to execute that policy are documented in the:</a:t>
            </a:r>
          </a:p>
          <a:p>
            <a:pPr lvl="2">
              <a:lnSpc>
                <a:spcPct val="90000"/>
              </a:lnSpc>
              <a:buSzPct val="150000"/>
              <a:buFont typeface="Arial" panose="020B0604020202020204" pitchFamily="34" charset="0"/>
              <a:buChar char="•"/>
            </a:pPr>
            <a:r>
              <a:rPr lang="en-US" altLang="en-US" sz="2000" b="1" i="1">
                <a:solidFill>
                  <a:schemeClr val="tx1"/>
                </a:solidFill>
                <a:latin typeface="Calibri" panose="020F0502020204030204" pitchFamily="34" charset="0"/>
                <a:cs typeface="Calibri" panose="020F0502020204030204" pitchFamily="34" charset="0"/>
              </a:rPr>
              <a:t>IEEE-SA Standards Board Bylaws</a:t>
            </a:r>
            <a:r>
              <a:rPr lang="en-US" altLang="en-US" sz="2000" b="1">
                <a:solidFill>
                  <a:schemeClr val="tx1"/>
                </a:solidFill>
                <a:latin typeface="Calibri" panose="020F0502020204030204" pitchFamily="34" charset="0"/>
                <a:cs typeface="Calibri" panose="020F0502020204030204" pitchFamily="34" charset="0"/>
              </a:rPr>
              <a:t> </a:t>
            </a:r>
            <a:r>
              <a:rPr lang="en-US" altLang="en-US" sz="1600" b="1">
                <a:solidFill>
                  <a:schemeClr val="tx1"/>
                </a:solidFill>
                <a:latin typeface="Calibri" panose="020F0502020204030204" pitchFamily="34" charset="0"/>
                <a:cs typeface="Calibri" panose="020F0502020204030204" pitchFamily="34" charset="0"/>
              </a:rPr>
              <a:t>(http://standards.ieee.org/develop/policies/bylaws/sect6-7.html#6) </a:t>
            </a:r>
          </a:p>
          <a:p>
            <a:pPr lvl="2">
              <a:lnSpc>
                <a:spcPct val="90000"/>
              </a:lnSpc>
              <a:buSzPct val="150000"/>
              <a:buFont typeface="Arial" panose="020B0604020202020204" pitchFamily="34" charset="0"/>
              <a:buChar char="•"/>
            </a:pPr>
            <a:r>
              <a:rPr lang="en-US" altLang="en-US" sz="2000" b="1" i="1">
                <a:solidFill>
                  <a:schemeClr val="tx1"/>
                </a:solidFill>
                <a:latin typeface="Calibri" panose="020F0502020204030204" pitchFamily="34" charset="0"/>
                <a:cs typeface="Calibri" panose="020F0502020204030204" pitchFamily="34" charset="0"/>
              </a:rPr>
              <a:t>IEEE-SA Standards Board Operations Manual</a:t>
            </a:r>
            <a:r>
              <a:rPr lang="en-US" altLang="en-US" sz="2000" b="1">
                <a:solidFill>
                  <a:schemeClr val="tx1"/>
                </a:solidFill>
                <a:latin typeface="Calibri" panose="020F0502020204030204" pitchFamily="34" charset="0"/>
                <a:cs typeface="Calibri" panose="020F0502020204030204" pitchFamily="34" charset="0"/>
              </a:rPr>
              <a:t> </a:t>
            </a:r>
            <a:r>
              <a:rPr lang="en-US" altLang="en-US" sz="1600" b="1">
                <a:solidFill>
                  <a:schemeClr val="tx1"/>
                </a:solidFill>
                <a:latin typeface="Calibri" panose="020F0502020204030204" pitchFamily="34" charset="0"/>
                <a:cs typeface="Calibri" panose="020F0502020204030204" pitchFamily="34" charset="0"/>
              </a:rPr>
              <a:t>(http://standards.ieee.org/develop/policies/opman/sect6.html#6.3)</a:t>
            </a:r>
          </a:p>
          <a:p>
            <a:pPr lvl="1">
              <a:lnSpc>
                <a:spcPct val="90000"/>
              </a:lnSpc>
              <a:buFont typeface="Monotype Sorts"/>
              <a:buNone/>
            </a:pPr>
            <a:endParaRPr lang="en-US" altLang="en-US" sz="2000"/>
          </a:p>
          <a:p>
            <a:pPr lvl="1">
              <a:lnSpc>
                <a:spcPct val="90000"/>
              </a:lnSpc>
              <a:spcBef>
                <a:spcPct val="0"/>
              </a:spcBef>
              <a:buFont typeface="Monotype Sorts"/>
              <a:buNone/>
            </a:pPr>
            <a:r>
              <a:rPr lang="en-US" altLang="en-US" sz="2000" b="1">
                <a:solidFill>
                  <a:schemeClr val="tx1"/>
                </a:solidFill>
                <a:latin typeface="Calibri" panose="020F0502020204030204" pitchFamily="34" charset="0"/>
                <a:cs typeface="Calibri" panose="020F0502020204030204" pitchFamily="34" charset="0"/>
              </a:rPr>
              <a:t>	Material about the patent policy is available at </a:t>
            </a:r>
          </a:p>
          <a:p>
            <a:pPr lvl="1">
              <a:lnSpc>
                <a:spcPct val="90000"/>
              </a:lnSpc>
              <a:spcBef>
                <a:spcPct val="0"/>
              </a:spcBef>
              <a:buFont typeface="Monotype Sorts"/>
              <a:buNone/>
            </a:pPr>
            <a:r>
              <a:rPr lang="en-US" altLang="en-US" sz="2000" b="1">
                <a:solidFill>
                  <a:schemeClr val="tx1"/>
                </a:solidFill>
                <a:latin typeface="Calibri" panose="020F0502020204030204" pitchFamily="34" charset="0"/>
                <a:cs typeface="Calibri" panose="020F0502020204030204" pitchFamily="34" charset="0"/>
              </a:rPr>
              <a:t>	</a:t>
            </a:r>
            <a:r>
              <a:rPr lang="en-US" altLang="en-US" sz="2000" b="1" i="1">
                <a:solidFill>
                  <a:schemeClr val="tx1"/>
                </a:solidFill>
                <a:latin typeface="Calibri" panose="020F0502020204030204" pitchFamily="34" charset="0"/>
                <a:cs typeface="Calibri" panose="020F0502020204030204" pitchFamily="34" charset="0"/>
              </a:rPr>
              <a:t>http://standards.ieee.org/about/sasb/patcom/materials.html</a:t>
            </a:r>
          </a:p>
          <a:p>
            <a:pPr lvl="1">
              <a:lnSpc>
                <a:spcPct val="90000"/>
              </a:lnSpc>
              <a:spcBef>
                <a:spcPct val="0"/>
              </a:spcBef>
              <a:buFont typeface="Monotype Sorts"/>
              <a:buNone/>
            </a:pPr>
            <a:endParaRPr lang="en-US" altLang="en-US" sz="2000" b="1" i="1">
              <a:solidFill>
                <a:schemeClr val="tx1"/>
              </a:solidFill>
              <a:latin typeface="Calibri" panose="020F0502020204030204" pitchFamily="34" charset="0"/>
              <a:cs typeface="Calibri" panose="020F0502020204030204" pitchFamily="34" charset="0"/>
            </a:endParaRPr>
          </a:p>
          <a:p>
            <a:pPr lvl="1">
              <a:lnSpc>
                <a:spcPct val="90000"/>
              </a:lnSpc>
              <a:spcBef>
                <a:spcPct val="0"/>
              </a:spcBef>
              <a:buFont typeface="Monotype Sorts"/>
              <a:buNone/>
            </a:pPr>
            <a:endParaRPr lang="en-US" altLang="en-US" sz="3200" b="1">
              <a:solidFill>
                <a:schemeClr val="tx1"/>
              </a:solidFill>
              <a:latin typeface="Calibri" panose="020F0502020204030204" pitchFamily="34" charset="0"/>
              <a:cs typeface="Calibri" panose="020F0502020204030204" pitchFamily="34" charset="0"/>
            </a:endParaRPr>
          </a:p>
          <a:p>
            <a:pPr lvl="1" algn="ctr">
              <a:lnSpc>
                <a:spcPct val="90000"/>
              </a:lnSpc>
              <a:spcBef>
                <a:spcPct val="0"/>
              </a:spcBef>
              <a:buFont typeface="Monotype Sorts"/>
              <a:buNone/>
            </a:pPr>
            <a:r>
              <a:rPr lang="en-US" altLang="en-US" sz="3200" b="1">
                <a:solidFill>
                  <a:schemeClr val="tx1"/>
                </a:solidFill>
                <a:latin typeface="Calibri" panose="020F0502020204030204" pitchFamily="34" charset="0"/>
                <a:cs typeface="Calibri" panose="020F0502020204030204" pitchFamily="34" charset="0"/>
              </a:rPr>
              <a:t>	If you have questions, contact the IEEE-SA Standards Board Patent Committee Administrator at patcom@ieee.org</a:t>
            </a:r>
          </a:p>
          <a:p>
            <a:pPr lvl="1">
              <a:lnSpc>
                <a:spcPct val="90000"/>
              </a:lnSpc>
              <a:spcBef>
                <a:spcPct val="0"/>
              </a:spcBef>
              <a:buFont typeface="Monotype Sorts"/>
              <a:buNone/>
            </a:pPr>
            <a:endParaRPr lang="en-US" altLang="en-US" sz="2000" b="1" i="1">
              <a:solidFill>
                <a:schemeClr val="tx1"/>
              </a:solidFill>
              <a:latin typeface="Calibri" panose="020F0502020204030204" pitchFamily="34" charset="0"/>
              <a:cs typeface="Calibri" panose="020F0502020204030204" pitchFamily="34" charset="0"/>
            </a:endParaRPr>
          </a:p>
        </p:txBody>
      </p:sp>
      <p:sp>
        <p:nvSpPr>
          <p:cNvPr id="11269" name="Text Box 7"/>
          <p:cNvSpPr txBox="1">
            <a:spLocks noChangeArrowheads="1"/>
          </p:cNvSpPr>
          <p:nvPr/>
        </p:nvSpPr>
        <p:spPr bwMode="auto">
          <a:xfrm>
            <a:off x="1581150" y="6096001"/>
            <a:ext cx="9525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lr>
                <a:srgbClr val="CC3300"/>
              </a:buClr>
              <a:buSzPct val="50000"/>
              <a:buFont typeface="Monotype Sorts"/>
              <a:buChar char="l"/>
              <a:defRPr sz="3200">
                <a:solidFill>
                  <a:srgbClr val="000099"/>
                </a:solidFill>
                <a:latin typeface="Arial" panose="020B0604020202020204" pitchFamily="34" charset="0"/>
              </a:defRPr>
            </a:lvl1pPr>
            <a:lvl2pPr marL="742950" indent="-285750" eaLnBrk="0" hangingPunct="0">
              <a:spcBef>
                <a:spcPct val="20000"/>
              </a:spcBef>
              <a:buClr>
                <a:srgbClr val="CC3300"/>
              </a:buClr>
              <a:buSzPct val="50000"/>
              <a:buFont typeface="Monotype Sorts"/>
              <a:buChar char="l"/>
              <a:defRPr sz="2800">
                <a:solidFill>
                  <a:srgbClr val="000099"/>
                </a:solidFill>
                <a:latin typeface="Arial" panose="020B0604020202020204" pitchFamily="34" charset="0"/>
              </a:defRPr>
            </a:lvl2pPr>
            <a:lvl3pPr marL="1143000" indent="-228600" eaLnBrk="0" hangingPunct="0">
              <a:spcBef>
                <a:spcPct val="20000"/>
              </a:spcBef>
              <a:buClr>
                <a:srgbClr val="CC3300"/>
              </a:buClr>
              <a:buSzPct val="50000"/>
              <a:buFont typeface="Monotype Sorts"/>
              <a:buChar char="l"/>
              <a:defRPr sz="2400">
                <a:solidFill>
                  <a:srgbClr val="000099"/>
                </a:solidFill>
                <a:latin typeface="Arial" panose="020B0604020202020204" pitchFamily="34" charset="0"/>
              </a:defRPr>
            </a:lvl3pPr>
            <a:lvl4pPr marL="16002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4pPr>
            <a:lvl5pPr marL="2057400" indent="-228600" eaLnBrk="0" hangingPunct="0">
              <a:spcBef>
                <a:spcPct val="20000"/>
              </a:spcBef>
              <a:buClr>
                <a:srgbClr val="CC3300"/>
              </a:buClr>
              <a:buSzPct val="50000"/>
              <a:buFont typeface="Monotype Sorts"/>
              <a:buChar char="l"/>
              <a:defRPr sz="2000">
                <a:solidFill>
                  <a:srgbClr val="000099"/>
                </a:solidFill>
                <a:latin typeface="Arial" panose="020B0604020202020204" pitchFamily="34" charset="0"/>
              </a:defRPr>
            </a:lvl5pPr>
            <a:lvl6pPr marL="25146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6pPr>
            <a:lvl7pPr marL="29718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7pPr>
            <a:lvl8pPr marL="34290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8pPr>
            <a:lvl9pPr marL="3886200" indent="-228600" eaLnBrk="0" fontAlgn="base" hangingPunct="0">
              <a:spcBef>
                <a:spcPct val="20000"/>
              </a:spcBef>
              <a:spcAft>
                <a:spcPct val="0"/>
              </a:spcAft>
              <a:buClr>
                <a:srgbClr val="CC3300"/>
              </a:buClr>
              <a:buSzPct val="50000"/>
              <a:buFont typeface="Monotype Sorts"/>
              <a:buChar char="l"/>
              <a:defRPr sz="2000">
                <a:solidFill>
                  <a:srgbClr val="000099"/>
                </a:solidFill>
                <a:latin typeface="Arial" panose="020B0604020202020204" pitchFamily="34" charset="0"/>
              </a:defRPr>
            </a:lvl9pPr>
          </a:lstStyle>
          <a:p>
            <a:pPr>
              <a:spcBef>
                <a:spcPct val="0"/>
              </a:spcBef>
              <a:buClrTx/>
              <a:buSzTx/>
              <a:buFontTx/>
              <a:buNone/>
            </a:pPr>
            <a:r>
              <a:rPr lang="en-US" altLang="en-US" sz="1800" b="1" u="sng" dirty="0">
                <a:solidFill>
                  <a:schemeClr val="tx1"/>
                </a:solidFill>
                <a:latin typeface="Times New Roman" panose="02020603050405020304" pitchFamily="18" charset="0"/>
              </a:rPr>
              <a:t>Slide #4</a:t>
            </a:r>
            <a:endParaRPr lang="en-US" altLang="en-US" sz="2400" dirty="0">
              <a:solidFill>
                <a:schemeClr val="tx1"/>
              </a:solidFill>
              <a:latin typeface="Times New Roman" panose="02020603050405020304" pitchFamily="18" charset="0"/>
            </a:endParaRPr>
          </a:p>
        </p:txBody>
      </p:sp>
      <p:sp>
        <p:nvSpPr>
          <p:cNvPr id="2" name="Date Placeholder 1"/>
          <p:cNvSpPr>
            <a:spLocks noGrp="1"/>
          </p:cNvSpPr>
          <p:nvPr>
            <p:ph type="dt" sz="half" idx="10"/>
          </p:nvPr>
        </p:nvSpPr>
        <p:spPr/>
        <p:txBody>
          <a:bodyPr/>
          <a:lstStyle/>
          <a:p>
            <a:pPr>
              <a:defRPr/>
            </a:pPr>
            <a:r>
              <a:rPr lang="en-US" smtClean="0"/>
              <a:t>March 2020</a:t>
            </a:r>
            <a:endParaRPr lang="en-US" dirty="0"/>
          </a:p>
        </p:txBody>
      </p:sp>
      <p:sp>
        <p:nvSpPr>
          <p:cNvPr id="3" name="Footer Placeholder 2"/>
          <p:cNvSpPr>
            <a:spLocks noGrp="1"/>
          </p:cNvSpPr>
          <p:nvPr>
            <p:ph type="ftr" sz="quarter" idx="11"/>
          </p:nvPr>
        </p:nvSpPr>
        <p:spPr>
          <a:xfrm>
            <a:off x="9811019" y="6475413"/>
            <a:ext cx="1580882" cy="184666"/>
          </a:xfrm>
        </p:spPr>
        <p:txBody>
          <a:bodyPr/>
          <a:lstStyle/>
          <a:p>
            <a:pPr>
              <a:defRPr/>
            </a:pPr>
            <a:r>
              <a:rPr lang="en-US" smtClean="0"/>
              <a:t>Dorothy Stanley, HP Enterprise</a:t>
            </a:r>
            <a:endParaRPr lang="en-US"/>
          </a:p>
        </p:txBody>
      </p:sp>
      <p:sp>
        <p:nvSpPr>
          <p:cNvPr id="4" name="Slide Number Placeholder 3"/>
          <p:cNvSpPr>
            <a:spLocks noGrp="1"/>
          </p:cNvSpPr>
          <p:nvPr>
            <p:ph type="sldNum" sz="quarter" idx="12"/>
          </p:nvPr>
        </p:nvSpPr>
        <p:spPr/>
        <p:txBody>
          <a:bodyPr/>
          <a:lstStyle/>
          <a:p>
            <a:pPr>
              <a:defRPr/>
            </a:pPr>
            <a:r>
              <a:rPr lang="en-US" smtClean="0"/>
              <a:t>Slide </a:t>
            </a:r>
            <a:fld id="{54FC9212-A276-4579-8D5E-ABD8504D37DD}" type="slidenum">
              <a:rPr lang="en-US" smtClean="0"/>
              <a:pPr>
                <a:defRPr/>
              </a:pPr>
              <a:t>9</a:t>
            </a:fld>
            <a:endParaRPr lang="en-US"/>
          </a:p>
        </p:txBody>
      </p:sp>
    </p:spTree>
    <p:extLst>
      <p:ext uri="{BB962C8B-B14F-4D97-AF65-F5344CB8AC3E}">
        <p14:creationId xmlns:p14="http://schemas.microsoft.com/office/powerpoint/2010/main" val="953826921"/>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C:\Documents and Settings\dstanley\My Documents\2005Jan\802-11-Submission.pot</Template>
  <TotalTime>549544</TotalTime>
  <Words>2130</Words>
  <Application>Microsoft Office PowerPoint</Application>
  <PresentationFormat>Widescreen</PresentationFormat>
  <Paragraphs>453</Paragraphs>
  <Slides>25</Slides>
  <Notes>19</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2</vt:i4>
      </vt:variant>
      <vt:variant>
        <vt:lpstr>Slide Titles</vt:lpstr>
      </vt:variant>
      <vt:variant>
        <vt:i4>25</vt:i4>
      </vt:variant>
    </vt:vector>
  </HeadingPairs>
  <TitlesOfParts>
    <vt:vector size="35" baseType="lpstr">
      <vt:lpstr>MS PGothic</vt:lpstr>
      <vt:lpstr>Arial</vt:lpstr>
      <vt:lpstr>Calibri</vt:lpstr>
      <vt:lpstr>Helvetica</vt:lpstr>
      <vt:lpstr>Monotype Sorts</vt:lpstr>
      <vt:lpstr>Times New Roman</vt:lpstr>
      <vt:lpstr>Wingdings</vt:lpstr>
      <vt:lpstr>802-11-Submission</vt:lpstr>
      <vt:lpstr>Document</vt:lpstr>
      <vt:lpstr>Acrobat Document</vt:lpstr>
      <vt:lpstr>IEEE 802.11 TGmd March 2020 Agenda</vt:lpstr>
      <vt:lpstr>Abstract</vt:lpstr>
      <vt:lpstr>TGmd Agenda-1  </vt:lpstr>
      <vt:lpstr>TGmd Agenda-2  </vt:lpstr>
      <vt:lpstr>Instructions for the WG Chair</vt:lpstr>
      <vt:lpstr>Participants have a duty to inform the IEEE</vt:lpstr>
      <vt:lpstr>Ways to inform IEEE</vt:lpstr>
      <vt:lpstr>Other guidelines for IEEE WG meetings</vt:lpstr>
      <vt:lpstr>Patent-related information</vt:lpstr>
      <vt:lpstr>Participant behavior in IEEE-SA activities is guided by the IEEE Codes of Ethics &amp; Conduct</vt:lpstr>
      <vt:lpstr>Participants in the IEEE-SA “individual process” shall act independently of others, including employers</vt:lpstr>
      <vt:lpstr>IEEE-SA standards activities shall allow the fair &amp; equitable consideration of all viewpoints</vt:lpstr>
      <vt:lpstr>Standard and Amendment Ratification</vt:lpstr>
      <vt:lpstr>TGmd Schedule Details – Need To Review</vt:lpstr>
      <vt:lpstr>TGmd schedule  </vt:lpstr>
      <vt:lpstr>TGmd – Snapshot slide</vt:lpstr>
      <vt:lpstr>Approve prior TGmd minutes</vt:lpstr>
      <vt:lpstr>Motion  – Editorial CIDs</vt:lpstr>
      <vt:lpstr>Motion   – GEN CIDs</vt:lpstr>
      <vt:lpstr>Motion   – PHY CIDs</vt:lpstr>
      <vt:lpstr>Motion  – MAC CIDs</vt:lpstr>
      <vt:lpstr>Motion: Ad-hoc</vt:lpstr>
      <vt:lpstr>Motion: CRC Approval of SA Ballot comment resolutions and recirculation ballot</vt:lpstr>
      <vt:lpstr>March 2020 – May 2020 Meeting Planning</vt:lpstr>
      <vt:lpstr>References</vt:lpstr>
    </vt:vector>
  </TitlesOfParts>
  <Company>Hewlett Packard Enterprise (HPE)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TGm Agenda</dc:title>
  <dc:creator>Dorothy Stanley</dc:creator>
  <cp:keywords>March 2020</cp:keywords>
  <cp:lastModifiedBy>Stanley, Dorothy</cp:lastModifiedBy>
  <cp:revision>3989</cp:revision>
  <cp:lastPrinted>1998-02-10T13:28:06Z</cp:lastPrinted>
  <dcterms:created xsi:type="dcterms:W3CDTF">2005-01-04T21:26:55Z</dcterms:created>
  <dcterms:modified xsi:type="dcterms:W3CDTF">2020-02-10T16:40:59Z</dcterms:modified>
</cp:coreProperties>
</file>