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20"/>
  </p:notesMasterIdLst>
  <p:handoutMasterIdLst>
    <p:handoutMasterId r:id="rId21"/>
  </p:handoutMasterIdLst>
  <p:sldIdLst>
    <p:sldId id="256" r:id="rId5"/>
    <p:sldId id="257" r:id="rId6"/>
    <p:sldId id="265" r:id="rId7"/>
    <p:sldId id="266" r:id="rId8"/>
    <p:sldId id="368" r:id="rId9"/>
    <p:sldId id="268" r:id="rId10"/>
    <p:sldId id="280" r:id="rId11"/>
    <p:sldId id="355" r:id="rId12"/>
    <p:sldId id="270" r:id="rId13"/>
    <p:sldId id="334" r:id="rId14"/>
    <p:sldId id="367" r:id="rId15"/>
    <p:sldId id="321" r:id="rId16"/>
    <p:sldId id="369" r:id="rId17"/>
    <p:sldId id="274" r:id="rId18"/>
    <p:sldId id="324" r:id="rId19"/>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89" autoAdjust="0"/>
    <p:restoredTop sz="94660"/>
  </p:normalViewPr>
  <p:slideViewPr>
    <p:cSldViewPr>
      <p:cViewPr varScale="1">
        <p:scale>
          <a:sx n="73" d="100"/>
          <a:sy n="73" d="100"/>
        </p:scale>
        <p:origin x="420" y="78"/>
      </p:cViewPr>
      <p:guideLst>
        <p:guide orient="horz" pos="2160"/>
        <p:guide pos="3840"/>
      </p:guideLst>
    </p:cSldViewPr>
  </p:slideViewPr>
  <p:outlineViewPr>
    <p:cViewPr varScale="1">
      <p:scale>
        <a:sx n="170" d="200"/>
        <a:sy n="170" d="200"/>
      </p:scale>
      <p:origin x="-780" y="-84"/>
    </p:cViewPr>
  </p:outlineViewPr>
  <p:notesTextViewPr>
    <p:cViewPr>
      <p:scale>
        <a:sx n="3" d="2"/>
        <a:sy n="3" d="2"/>
      </p:scale>
      <p:origin x="0" y="0"/>
    </p:cViewPr>
  </p:notesTextViewPr>
  <p:notesViewPr>
    <p:cSldViewPr>
      <p:cViewPr varScale="1">
        <p:scale>
          <a:sx n="60" d="100"/>
          <a:sy n="60" d="100"/>
        </p:scale>
        <p:origin x="2970"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2/9/2020</a:t>
            </a:fld>
            <a:endParaRPr lang="en-US" dirty="0"/>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dirty="0"/>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dirty="0"/>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dirty="0"/>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dirty="0"/>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dirty="0"/>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dirty="0"/>
              <a:t>Page </a:t>
            </a:r>
            <a:fld id="{47A7FEEB-9CD2-43FE-843C-C5350BEACB45}" type="slidenum">
              <a:rPr lang="en-US"/>
              <a:pPr/>
              <a:t>‹#›</a:t>
            </a:fld>
            <a:endParaRPr lang="en-US" dirty="0"/>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dirty="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dirty="0"/>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dirty="0"/>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802.11-yy/xxxxr0</a:t>
            </a:r>
          </a:p>
        </p:txBody>
      </p:sp>
      <p:sp>
        <p:nvSpPr>
          <p:cNvPr id="5" name="Rectangle 3"/>
          <p:cNvSpPr>
            <a:spLocks noGrp="1" noChangeArrowheads="1"/>
          </p:cNvSpPr>
          <p:nvPr>
            <p:ph type="dt"/>
          </p:nvPr>
        </p:nvSpPr>
        <p:spPr>
          <a:ln/>
        </p:spPr>
        <p:txBody>
          <a:bodyPr/>
          <a:lstStyle/>
          <a:p>
            <a:r>
              <a:rPr lang="en-US" dirty="0"/>
              <a:t>Month Year</a:t>
            </a:r>
          </a:p>
        </p:txBody>
      </p:sp>
      <p:sp>
        <p:nvSpPr>
          <p:cNvPr id="6" name="Rectangle 6"/>
          <p:cNvSpPr>
            <a:spLocks noGrp="1" noChangeArrowheads="1"/>
          </p:cNvSpPr>
          <p:nvPr>
            <p:ph type="ftr"/>
          </p:nvPr>
        </p:nvSpPr>
        <p:spPr>
          <a:ln/>
        </p:spPr>
        <p:txBody>
          <a:bodyPr/>
          <a:lstStyle/>
          <a:p>
            <a:r>
              <a:rPr lang="en-US" dirty="0"/>
              <a:t>John Doe, Some Company</a:t>
            </a:r>
          </a:p>
        </p:txBody>
      </p:sp>
      <p:sp>
        <p:nvSpPr>
          <p:cNvPr id="7" name="Rectangle 7"/>
          <p:cNvSpPr>
            <a:spLocks noGrp="1" noChangeArrowheads="1"/>
          </p:cNvSpPr>
          <p:nvPr>
            <p:ph type="sldNum"/>
          </p:nvPr>
        </p:nvSpPr>
        <p:spPr>
          <a:ln/>
        </p:spPr>
        <p:txBody>
          <a:bodyPr/>
          <a:lstStyle/>
          <a:p>
            <a:r>
              <a:rPr lang="en-US" dirty="0"/>
              <a:t>Page </a:t>
            </a:r>
            <a:fld id="{465D53FD-DB5F-4815-BF01-6488A8FBD189}" type="slidenum">
              <a:rPr lang="en-US"/>
              <a:pPr/>
              <a:t>1</a:t>
            </a:fld>
            <a:endParaRPr lang="en-US" dirty="0"/>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dirty="0"/>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802.11-yy/xxxxr0</a:t>
            </a:r>
          </a:p>
        </p:txBody>
      </p:sp>
      <p:sp>
        <p:nvSpPr>
          <p:cNvPr id="5" name="Rectangle 3"/>
          <p:cNvSpPr>
            <a:spLocks noGrp="1" noChangeArrowheads="1"/>
          </p:cNvSpPr>
          <p:nvPr>
            <p:ph type="dt"/>
          </p:nvPr>
        </p:nvSpPr>
        <p:spPr>
          <a:ln/>
        </p:spPr>
        <p:txBody>
          <a:bodyPr/>
          <a:lstStyle/>
          <a:p>
            <a:r>
              <a:rPr lang="en-US" dirty="0"/>
              <a:t>Month Year</a:t>
            </a:r>
          </a:p>
        </p:txBody>
      </p:sp>
      <p:sp>
        <p:nvSpPr>
          <p:cNvPr id="6" name="Rectangle 6"/>
          <p:cNvSpPr>
            <a:spLocks noGrp="1" noChangeArrowheads="1"/>
          </p:cNvSpPr>
          <p:nvPr>
            <p:ph type="ftr"/>
          </p:nvPr>
        </p:nvSpPr>
        <p:spPr>
          <a:ln/>
        </p:spPr>
        <p:txBody>
          <a:bodyPr/>
          <a:lstStyle/>
          <a:p>
            <a:r>
              <a:rPr lang="en-US" dirty="0"/>
              <a:t>John Doe, Some Company</a:t>
            </a:r>
          </a:p>
        </p:txBody>
      </p:sp>
      <p:sp>
        <p:nvSpPr>
          <p:cNvPr id="7" name="Rectangle 7"/>
          <p:cNvSpPr>
            <a:spLocks noGrp="1" noChangeArrowheads="1"/>
          </p:cNvSpPr>
          <p:nvPr>
            <p:ph type="sldNum"/>
          </p:nvPr>
        </p:nvSpPr>
        <p:spPr>
          <a:ln/>
        </p:spPr>
        <p:txBody>
          <a:bodyPr/>
          <a:lstStyle/>
          <a:p>
            <a:r>
              <a:rPr lang="en-US" dirty="0"/>
              <a:t>Page </a:t>
            </a:r>
            <a:fld id="{CA5AFF69-4AEE-4693-9CD6-98E2EBC076EC}" type="slidenum">
              <a:rPr lang="en-US"/>
              <a:pPr/>
              <a:t>2</a:t>
            </a:fld>
            <a:endParaRPr lang="en-US" dirty="0"/>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dirty="0"/>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xfrm>
            <a:off x="384175" y="701675"/>
            <a:ext cx="6165850" cy="3468688"/>
          </a:xfrm>
          <a:ln/>
        </p:spPr>
      </p:sp>
      <p:sp>
        <p:nvSpPr>
          <p:cNvPr id="11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126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802.11-16/1093r2</a:t>
            </a:r>
          </a:p>
        </p:txBody>
      </p:sp>
      <p:sp>
        <p:nvSpPr>
          <p:cNvPr id="1126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July 2009</a:t>
            </a:r>
          </a:p>
        </p:txBody>
      </p:sp>
      <p:sp>
        <p:nvSpPr>
          <p:cNvPr id="11270"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6DCF333B-947A-4500-AB79-A2728DBCF767}" type="slidenum">
              <a:rPr lang="en-US" altLang="en-US" smtClean="0"/>
              <a:pPr>
                <a:spcBef>
                  <a:spcPct val="0"/>
                </a:spcBef>
              </a:pPr>
              <a:t>3</a:t>
            </a:fld>
            <a:endParaRPr lang="en-US" altLang="en-US" dirty="0"/>
          </a:p>
        </p:txBody>
      </p:sp>
    </p:spTree>
    <p:extLst>
      <p:ext uri="{BB962C8B-B14F-4D97-AF65-F5344CB8AC3E}">
        <p14:creationId xmlns:p14="http://schemas.microsoft.com/office/powerpoint/2010/main" val="3077302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802.11-16/1093r2</a:t>
            </a:r>
          </a:p>
        </p:txBody>
      </p:sp>
      <p:sp>
        <p:nvSpPr>
          <p:cNvPr id="1331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1331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F76AD833-F326-48D3-A662-B127F7E4458F}" type="slidenum">
              <a:rPr lang="en-US" altLang="en-US" smtClean="0"/>
              <a:pPr>
                <a:spcBef>
                  <a:spcPct val="0"/>
                </a:spcBef>
              </a:pPr>
              <a:t>4</a:t>
            </a:fld>
            <a:endParaRPr lang="en-US" altLang="en-US" dirty="0"/>
          </a:p>
        </p:txBody>
      </p:sp>
      <p:sp>
        <p:nvSpPr>
          <p:cNvPr id="13317" name="Rectangle 2"/>
          <p:cNvSpPr>
            <a:spLocks noGrp="1" noRot="1" noChangeAspect="1" noChangeArrowheads="1" noTextEdit="1"/>
          </p:cNvSpPr>
          <p:nvPr>
            <p:ph type="sldImg"/>
          </p:nvPr>
        </p:nvSpPr>
        <p:spPr>
          <a:xfrm>
            <a:off x="382588" y="700088"/>
            <a:ext cx="6172200" cy="3471862"/>
          </a:xfrm>
          <a:ln/>
        </p:spPr>
      </p:sp>
      <p:sp>
        <p:nvSpPr>
          <p:cNvPr id="13318"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8618692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July 2013</a:t>
            </a:r>
            <a:endParaRPr lang="en-GB" altLang="en-US" sz="1400" dirty="0"/>
          </a:p>
        </p:txBody>
      </p:sp>
      <p:sp>
        <p:nvSpPr>
          <p:cNvPr id="16387" name="Rectangle 2"/>
          <p:cNvSpPr>
            <a:spLocks noGrp="1" noChangeArrowheads="1"/>
          </p:cNvSpPr>
          <p:nvPr>
            <p:ph type="hdr" sz="quarter"/>
          </p:nvPr>
        </p:nvSpPr>
        <p:spPr>
          <a:xfrm>
            <a:off x="5513388" y="120650"/>
            <a:ext cx="641350" cy="212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sz="1400" dirty="0"/>
              <a:t>doc.: IEEE 802.11-16/1093r2</a:t>
            </a:r>
          </a:p>
        </p:txBody>
      </p:sp>
      <p:sp>
        <p:nvSpPr>
          <p:cNvPr id="16388" name="Rectangle 3"/>
          <p:cNvSpPr txBox="1">
            <a:spLocks noGrp="1" noChangeArrowheads="1"/>
          </p:cNvSpPr>
          <p:nvPr/>
        </p:nvSpPr>
        <p:spPr bwMode="auto">
          <a:xfrm>
            <a:off x="641350" y="120650"/>
            <a:ext cx="8270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sz="1400" b="1" dirty="0"/>
              <a:t>September 2012</a:t>
            </a:r>
          </a:p>
        </p:txBody>
      </p:sp>
      <p:sp>
        <p:nvSpPr>
          <p:cNvPr id="16389" name="Rectangle 6"/>
          <p:cNvSpPr>
            <a:spLocks noGrp="1" noChangeArrowheads="1"/>
          </p:cNvSpPr>
          <p:nvPr>
            <p:ph type="ftr" sz="quarter" idx="4"/>
          </p:nvPr>
        </p:nvSpPr>
        <p:spPr>
          <a:xfrm>
            <a:off x="5230813" y="9615488"/>
            <a:ext cx="923925" cy="1825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8788" defTabSz="933450">
              <a:spcBef>
                <a:spcPct val="30000"/>
              </a:spcBef>
              <a:defRPr sz="1200">
                <a:solidFill>
                  <a:schemeClr val="tx1"/>
                </a:solidFill>
                <a:latin typeface="Times New Roman" panose="02020603050405020304" pitchFamily="18" charset="0"/>
              </a:defRPr>
            </a:lvl5pPr>
            <a:lvl6pPr marL="915988"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3188"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30388"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7588"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GB" altLang="en-US" dirty="0"/>
              <a:t>Clint Chaplin, Chair (Samsung)</a:t>
            </a:r>
          </a:p>
        </p:txBody>
      </p:sp>
      <p:sp>
        <p:nvSpPr>
          <p:cNvPr id="163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dirty="0"/>
              <a:t>Page </a:t>
            </a:r>
            <a:fld id="{9EFE332B-4021-47BB-B2B7-CB32DEB01A9B}" type="slidenum">
              <a:rPr lang="en-GB" altLang="en-US" smtClean="0"/>
              <a:pPr>
                <a:spcBef>
                  <a:spcPct val="0"/>
                </a:spcBef>
              </a:pPr>
              <a:t>6</a:t>
            </a:fld>
            <a:endParaRPr lang="en-GB" altLang="en-US" dirty="0"/>
          </a:p>
        </p:txBody>
      </p:sp>
      <p:sp>
        <p:nvSpPr>
          <p:cNvPr id="16391" name="Rectangle 2"/>
          <p:cNvSpPr>
            <a:spLocks noGrp="1" noRot="1" noChangeAspect="1" noChangeArrowheads="1" noTextEdit="1"/>
          </p:cNvSpPr>
          <p:nvPr>
            <p:ph type="sldImg"/>
          </p:nvPr>
        </p:nvSpPr>
        <p:spPr>
          <a:xfrm>
            <a:off x="87313" y="744538"/>
            <a:ext cx="6621462" cy="3725862"/>
          </a:xfrm>
          <a:ln/>
        </p:spPr>
      </p:sp>
      <p:sp>
        <p:nvSpPr>
          <p:cNvPr id="16392" name="Rectangle 3"/>
          <p:cNvSpPr>
            <a:spLocks noGrp="1" noChangeArrowheads="1"/>
          </p:cNvSpPr>
          <p:nvPr>
            <p:ph type="body" idx="1"/>
          </p:nvPr>
        </p:nvSpPr>
        <p:spPr>
          <a:xfrm>
            <a:off x="679450" y="4718050"/>
            <a:ext cx="5435600"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704240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xfrm>
            <a:off x="384175" y="701675"/>
            <a:ext cx="6165850" cy="3468688"/>
          </a:xfrm>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891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802.11-16/1093r2</a:t>
            </a:r>
          </a:p>
        </p:txBody>
      </p:sp>
      <p:sp>
        <p:nvSpPr>
          <p:cNvPr id="3891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August, 17 2016</a:t>
            </a:r>
          </a:p>
        </p:txBody>
      </p:sp>
      <p:sp>
        <p:nvSpPr>
          <p:cNvPr id="3891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Joseph Levy (InterDigital)</a:t>
            </a:r>
          </a:p>
        </p:txBody>
      </p:sp>
      <p:sp>
        <p:nvSpPr>
          <p:cNvPr id="3891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1A0F9B1D-73C6-47E5-9FB5-FE6C23108F33}" type="slidenum">
              <a:rPr lang="en-US" altLang="en-US" smtClean="0"/>
              <a:pPr>
                <a:spcBef>
                  <a:spcPct val="0"/>
                </a:spcBef>
              </a:pPr>
              <a:t>14</a:t>
            </a:fld>
            <a:endParaRPr lang="en-US" altLang="en-US" dirty="0"/>
          </a:p>
        </p:txBody>
      </p:sp>
    </p:spTree>
    <p:extLst>
      <p:ext uri="{BB962C8B-B14F-4D97-AF65-F5344CB8AC3E}">
        <p14:creationId xmlns:p14="http://schemas.microsoft.com/office/powerpoint/2010/main" val="2682586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March 2020</a:t>
            </a:r>
            <a:endParaRPr lang="en-GB" dirty="0"/>
          </a:p>
        </p:txBody>
      </p:sp>
      <p:sp>
        <p:nvSpPr>
          <p:cNvPr id="5" name="Footer Placeholder 4"/>
          <p:cNvSpPr>
            <a:spLocks noGrp="1"/>
          </p:cNvSpPr>
          <p:nvPr>
            <p:ph type="ftr" idx="11"/>
          </p:nvPr>
        </p:nvSpPr>
        <p:spPr/>
        <p:txBody>
          <a:bodyPr/>
          <a:lstStyle>
            <a:lvl1pPr>
              <a:defRPr/>
            </a:lvl1pPr>
          </a:lstStyle>
          <a:p>
            <a:r>
              <a:rPr lang="en-GB" dirty="0"/>
              <a:t>Joseph Levy (InterDigital)</a:t>
            </a:r>
          </a:p>
        </p:txBody>
      </p:sp>
      <p:sp>
        <p:nvSpPr>
          <p:cNvPr id="6" name="Slide Number Placeholder 5"/>
          <p:cNvSpPr>
            <a:spLocks noGrp="1"/>
          </p:cNvSpPr>
          <p:nvPr>
            <p:ph type="sldNum" idx="12"/>
          </p:nvPr>
        </p:nvSpPr>
        <p:spPr/>
        <p:txBody>
          <a:bodyPr/>
          <a:lstStyle>
            <a:lvl1pPr>
              <a:defRPr/>
            </a:lvl1pPr>
          </a:lstStyle>
          <a:p>
            <a:r>
              <a:rPr lang="en-GB" dirty="0"/>
              <a:t>Slide </a:t>
            </a:r>
            <a:fld id="{DE40C9FC-4879-4F20-9ECA-A574A90476B7}" type="slidenum">
              <a:rPr lang="en-GB"/>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Joseph Levy (InterDigital)</a:t>
            </a:r>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March 2020</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Date Placeholder 3"/>
          <p:cNvSpPr>
            <a:spLocks noGrp="1"/>
          </p:cNvSpPr>
          <p:nvPr>
            <p:ph type="dt" idx="10"/>
          </p:nvPr>
        </p:nvSpPr>
        <p:spPr/>
        <p:txBody>
          <a:bodyPr/>
          <a:lstStyle>
            <a:lvl1pPr>
              <a:defRPr/>
            </a:lvl1pPr>
          </a:lstStyle>
          <a:p>
            <a:r>
              <a:rPr lang="en-US"/>
              <a:t>March 2020</a:t>
            </a:r>
            <a:endParaRPr lang="en-GB" dirty="0"/>
          </a:p>
        </p:txBody>
      </p:sp>
      <p:sp>
        <p:nvSpPr>
          <p:cNvPr id="5" name="Footer Placeholder 4"/>
          <p:cNvSpPr>
            <a:spLocks noGrp="1"/>
          </p:cNvSpPr>
          <p:nvPr>
            <p:ph type="ftr" idx="11"/>
          </p:nvPr>
        </p:nvSpPr>
        <p:spPr/>
        <p:txBody>
          <a:bodyPr/>
          <a:lstStyle>
            <a:lvl1pPr>
              <a:defRPr/>
            </a:lvl1pPr>
          </a:lstStyle>
          <a:p>
            <a:r>
              <a:rPr lang="en-GB" dirty="0"/>
              <a:t>Joseph Levy (InterDigital)</a:t>
            </a:r>
          </a:p>
        </p:txBody>
      </p:sp>
      <p:sp>
        <p:nvSpPr>
          <p:cNvPr id="6" name="Slide Number Placeholder 5"/>
          <p:cNvSpPr>
            <a:spLocks noGrp="1"/>
          </p:cNvSpPr>
          <p:nvPr>
            <p:ph type="sldNum" idx="12"/>
          </p:nvPr>
        </p:nvSpPr>
        <p:spPr/>
        <p:txBody>
          <a:bodyPr/>
          <a:lstStyle>
            <a:lvl1pPr>
              <a:defRPr/>
            </a:lvl1pPr>
          </a:lstStyle>
          <a:p>
            <a:r>
              <a:rPr lang="en-GB" dirty="0"/>
              <a:t>Slide </a:t>
            </a:r>
            <a:fld id="{3ABCC52B-A3F7-440B-BBF2-55191E6E7773}" type="slidenum">
              <a:rPr lang="en-GB"/>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March 2020</a:t>
            </a:r>
            <a:endParaRPr lang="en-GB" dirty="0"/>
          </a:p>
        </p:txBody>
      </p:sp>
      <p:sp>
        <p:nvSpPr>
          <p:cNvPr id="6" name="Footer Placeholder 5"/>
          <p:cNvSpPr>
            <a:spLocks noGrp="1"/>
          </p:cNvSpPr>
          <p:nvPr>
            <p:ph type="ftr" idx="11"/>
          </p:nvPr>
        </p:nvSpPr>
        <p:spPr/>
        <p:txBody>
          <a:bodyPr/>
          <a:lstStyle>
            <a:lvl1pPr>
              <a:defRPr/>
            </a:lvl1pPr>
          </a:lstStyle>
          <a:p>
            <a:r>
              <a:rPr lang="en-GB" dirty="0"/>
              <a:t>Joseph Levy (InterDigital)</a:t>
            </a:r>
          </a:p>
        </p:txBody>
      </p:sp>
      <p:sp>
        <p:nvSpPr>
          <p:cNvPr id="7" name="Slide Number Placeholder 6"/>
          <p:cNvSpPr>
            <a:spLocks noGrp="1"/>
          </p:cNvSpPr>
          <p:nvPr>
            <p:ph type="sldNum" idx="12"/>
          </p:nvPr>
        </p:nvSpPr>
        <p:spPr/>
        <p:txBody>
          <a:bodyPr/>
          <a:lstStyle>
            <a:lvl1pPr>
              <a:defRPr/>
            </a:lvl1pPr>
          </a:lstStyle>
          <a:p>
            <a:r>
              <a:rPr lang="en-GB" dirty="0"/>
              <a:t>Slide </a:t>
            </a:r>
            <a:fld id="{1CD163DD-D5E7-41DA-95F2-71530C24F8C3}" type="slidenum">
              <a:rPr lang="en-GB"/>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March 2020</a:t>
            </a:r>
            <a:endParaRPr lang="en-GB" dirty="0"/>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dirty="0"/>
              <a:t>Joseph Levy (InterDigital)</a:t>
            </a:r>
          </a:p>
        </p:txBody>
      </p:sp>
      <p:sp>
        <p:nvSpPr>
          <p:cNvPr id="9" name="Slide Number Placeholder 8"/>
          <p:cNvSpPr>
            <a:spLocks noGrp="1"/>
          </p:cNvSpPr>
          <p:nvPr>
            <p:ph type="sldNum" idx="12"/>
          </p:nvPr>
        </p:nvSpPr>
        <p:spPr/>
        <p:txBody>
          <a:bodyPr/>
          <a:lstStyle>
            <a:lvl1pPr>
              <a:defRPr/>
            </a:lvl1pPr>
          </a:lstStyle>
          <a:p>
            <a:r>
              <a:rPr lang="en-GB" dirty="0"/>
              <a:t>Slide </a:t>
            </a:r>
            <a:fld id="{69B99EC4-A1FB-4C79-B9A5-C1FFD5A90380}" type="slidenum">
              <a:rPr lang="en-GB"/>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March 2020</a:t>
            </a:r>
            <a:endParaRPr lang="en-GB" dirty="0"/>
          </a:p>
        </p:txBody>
      </p:sp>
      <p:sp>
        <p:nvSpPr>
          <p:cNvPr id="4" name="Footer Placeholder 3"/>
          <p:cNvSpPr>
            <a:spLocks noGrp="1"/>
          </p:cNvSpPr>
          <p:nvPr>
            <p:ph type="ftr" idx="11"/>
          </p:nvPr>
        </p:nvSpPr>
        <p:spPr/>
        <p:txBody>
          <a:bodyPr/>
          <a:lstStyle>
            <a:lvl1pPr>
              <a:defRPr/>
            </a:lvl1pPr>
          </a:lstStyle>
          <a:p>
            <a:r>
              <a:rPr lang="en-GB" dirty="0"/>
              <a:t>Joseph Levy (InterDigital)</a:t>
            </a:r>
          </a:p>
        </p:txBody>
      </p:sp>
      <p:sp>
        <p:nvSpPr>
          <p:cNvPr id="5" name="Slide Number Placeholder 4"/>
          <p:cNvSpPr>
            <a:spLocks noGrp="1"/>
          </p:cNvSpPr>
          <p:nvPr>
            <p:ph type="sldNum" idx="12"/>
          </p:nvPr>
        </p:nvSpPr>
        <p:spPr/>
        <p:txBody>
          <a:bodyPr/>
          <a:lstStyle>
            <a:lvl1pPr>
              <a:defRPr/>
            </a:lvl1pPr>
          </a:lstStyle>
          <a:p>
            <a:r>
              <a:rPr lang="en-GB" dirty="0"/>
              <a:t>Slide </a:t>
            </a:r>
            <a:fld id="{06B781AF-4CCF-49B0-A572-DE54FBE5D942}" type="slidenum">
              <a:rPr lang="en-GB"/>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March 2020</a:t>
            </a:r>
            <a:endParaRPr lang="en-GB" dirty="0"/>
          </a:p>
        </p:txBody>
      </p:sp>
      <p:sp>
        <p:nvSpPr>
          <p:cNvPr id="3" name="Footer Placeholder 2"/>
          <p:cNvSpPr>
            <a:spLocks noGrp="1"/>
          </p:cNvSpPr>
          <p:nvPr>
            <p:ph type="ftr" idx="11"/>
          </p:nvPr>
        </p:nvSpPr>
        <p:spPr/>
        <p:txBody>
          <a:bodyPr/>
          <a:lstStyle>
            <a:lvl1pPr>
              <a:defRPr/>
            </a:lvl1pPr>
          </a:lstStyle>
          <a:p>
            <a:r>
              <a:rPr lang="en-GB" dirty="0"/>
              <a:t>Joseph Levy (InterDigital)</a:t>
            </a:r>
          </a:p>
        </p:txBody>
      </p:sp>
      <p:sp>
        <p:nvSpPr>
          <p:cNvPr id="4" name="Slide Number Placeholder 3"/>
          <p:cNvSpPr>
            <a:spLocks noGrp="1"/>
          </p:cNvSpPr>
          <p:nvPr>
            <p:ph type="sldNum" idx="12"/>
          </p:nvPr>
        </p:nvSpPr>
        <p:spPr/>
        <p:txBody>
          <a:bodyPr/>
          <a:lstStyle>
            <a:lvl1pPr>
              <a:defRPr/>
            </a:lvl1pPr>
          </a:lstStyle>
          <a:p>
            <a:r>
              <a:rPr lang="en-GB" dirty="0"/>
              <a:t>Slide </a:t>
            </a:r>
            <a:fld id="{F5D8E26B-7BCF-4D25-9C89-0168A6618F18}" type="slidenum">
              <a:rPr lang="en-GB"/>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March 2020</a:t>
            </a:r>
            <a:endParaRPr lang="en-GB" dirty="0"/>
          </a:p>
        </p:txBody>
      </p:sp>
      <p:sp>
        <p:nvSpPr>
          <p:cNvPr id="5" name="Footer Placeholder 4"/>
          <p:cNvSpPr>
            <a:spLocks noGrp="1"/>
          </p:cNvSpPr>
          <p:nvPr>
            <p:ph type="ftr" idx="11"/>
          </p:nvPr>
        </p:nvSpPr>
        <p:spPr/>
        <p:txBody>
          <a:bodyPr/>
          <a:lstStyle>
            <a:lvl1pPr>
              <a:defRPr/>
            </a:lvl1pPr>
          </a:lstStyle>
          <a:p>
            <a:r>
              <a:rPr lang="en-GB" dirty="0"/>
              <a:t>Joseph Levy (InterDigital)</a:t>
            </a:r>
          </a:p>
        </p:txBody>
      </p:sp>
      <p:sp>
        <p:nvSpPr>
          <p:cNvPr id="6" name="Slide Number Placeholder 5"/>
          <p:cNvSpPr>
            <a:spLocks noGrp="1"/>
          </p:cNvSpPr>
          <p:nvPr>
            <p:ph type="sldNum" idx="12"/>
          </p:nvPr>
        </p:nvSpPr>
        <p:spPr/>
        <p:txBody>
          <a:bodyPr/>
          <a:lstStyle>
            <a:lvl1pPr>
              <a:defRPr/>
            </a:lvl1pPr>
          </a:lstStyle>
          <a:p>
            <a:r>
              <a:rPr lang="en-GB" dirty="0"/>
              <a:t>Slide </a:t>
            </a:r>
            <a:fld id="{6B5E41C2-EF12-4EF2-8280-F2B4208277C2}" type="slidenum">
              <a:rPr lang="en-GB"/>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March 2020</a:t>
            </a:r>
            <a:endParaRPr lang="en-GB" dirty="0"/>
          </a:p>
        </p:txBody>
      </p:sp>
      <p:sp>
        <p:nvSpPr>
          <p:cNvPr id="5" name="Footer Placeholder 4"/>
          <p:cNvSpPr>
            <a:spLocks noGrp="1"/>
          </p:cNvSpPr>
          <p:nvPr>
            <p:ph type="ftr" idx="11"/>
          </p:nvPr>
        </p:nvSpPr>
        <p:spPr/>
        <p:txBody>
          <a:bodyPr/>
          <a:lstStyle>
            <a:lvl1pPr>
              <a:defRPr/>
            </a:lvl1pPr>
          </a:lstStyle>
          <a:p>
            <a:r>
              <a:rPr lang="en-GB" dirty="0"/>
              <a:t>Joseph Levy (InterDigital)</a:t>
            </a:r>
          </a:p>
        </p:txBody>
      </p:sp>
      <p:sp>
        <p:nvSpPr>
          <p:cNvPr id="6" name="Slide Number Placeholder 5"/>
          <p:cNvSpPr>
            <a:spLocks noGrp="1"/>
          </p:cNvSpPr>
          <p:nvPr>
            <p:ph type="sldNum" idx="12"/>
          </p:nvPr>
        </p:nvSpPr>
        <p:spPr/>
        <p:txBody>
          <a:bodyPr/>
          <a:lstStyle>
            <a:lvl1pPr>
              <a:defRPr/>
            </a:lvl1pPr>
          </a:lstStyle>
          <a:p>
            <a:r>
              <a:rPr lang="en-GB" dirty="0"/>
              <a:t>Slide </a:t>
            </a:r>
            <a:fld id="{9B0D65C8-A0CA-4DDA-83BB-897866218593}" type="slidenum">
              <a:rPr lang="en-GB"/>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a:p>
            <a:pPr lvl="4"/>
            <a:r>
              <a:rPr lang="en-GB" dirty="0"/>
              <a:t>Seventh Outline Level</a:t>
            </a:r>
          </a:p>
          <a:p>
            <a:pPr lvl="4"/>
            <a:r>
              <a:rPr lang="en-GB" dirty="0"/>
              <a:t>Eighth Outline Level</a:t>
            </a:r>
          </a:p>
          <a:p>
            <a:pPr lvl="4"/>
            <a:r>
              <a:rPr lang="en-GB" dirty="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March 2020</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Joseph Levy (InterDigital)</a:t>
            </a:r>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Slide </a:t>
            </a:r>
            <a:fld id="{D09C756B-EB39-4236-ADBB-73052B179AE4}" type="slidenum">
              <a:rPr lang="en-GB"/>
              <a:pPr/>
              <a:t>‹#›</a:t>
            </a:fld>
            <a:endParaRPr lang="en-GB" dirty="0"/>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dirty="0"/>
          </a:p>
        </p:txBody>
      </p:sp>
      <p:sp>
        <p:nvSpPr>
          <p:cNvPr id="1031" name="Rectangle 7"/>
          <p:cNvSpPr>
            <a:spLocks noChangeArrowheads="1"/>
          </p:cNvSpPr>
          <p:nvPr/>
        </p:nvSpPr>
        <p:spPr bwMode="auto">
          <a:xfrm>
            <a:off x="912284" y="6475413"/>
            <a:ext cx="479298"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Agenda</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dirty="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802.11-20/0301r0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hyperlink" Target="https://1.ieee802.org/802-nendica/" TargetMode="External"/><Relationship Id="rId2" Type="http://schemas.openxmlformats.org/officeDocument/2006/relationships/hyperlink" Target="https://mentor.ieee.org/802.1/document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mentor.ieee.org/802.11/dcn/19/11-19-1529-01-AANI-objective-and-scope-of-technical-report-on-interworking-between-5g-core-network-and-wlan.docx" TargetMode="External"/><Relationship Id="rId2" Type="http://schemas.openxmlformats.org/officeDocument/2006/relationships/hyperlink" Target="https://mentor.ieee.org/802.11/dcn/19/11-19-1160-01-AANI-proposal-on-interworking-between-ieee-802-11-wlan-and-3gpp-5g-core-network.pptx" TargetMode="External"/><Relationship Id="rId1" Type="http://schemas.openxmlformats.org/officeDocument/2006/relationships/slideLayout" Target="../slideLayouts/slideLayout2.xml"/><Relationship Id="rId6" Type="http://schemas.openxmlformats.org/officeDocument/2006/relationships/hyperlink" Target="https://mentor.ieee.org/802.11/dcn/20/11-20-0013-00-AANI-draft-technical-report-on-interworking-between-3gpp-5g-network-wlan.docx" TargetMode="External"/><Relationship Id="rId5" Type="http://schemas.openxmlformats.org/officeDocument/2006/relationships/hyperlink" Target="https://mentor.ieee.org/802.11/dcn/19/11-19-1843-00-AANI-initial-technical-draft-report-on-interworking-between-3gpp-5g-network-and-wlan.docx" TargetMode="External"/><Relationship Id="rId4" Type="http://schemas.openxmlformats.org/officeDocument/2006/relationships/hyperlink" Target="https://mentor.ieee.org/802.11/dcn/19/11-19-2046-00-AANI-the-initial-technical-draft-report-on-interworking-between-3gpp-5g-network-network.pptx"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tandards.ieee.org/faqs/affiliationFAQ.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tandards.ieee.org/board/pat/pat-slideset.ppt" TargetMode="External"/><Relationship Id="rId5" Type="http://schemas.openxmlformats.org/officeDocument/2006/relationships/hyperlink" Target="http://www.ieee.org/web/membership/ethics/code_ethics.html" TargetMode="External"/><Relationship Id="rId4" Type="http://schemas.openxmlformats.org/officeDocument/2006/relationships/hyperlink" Target="http://standards.ieee.org/resources/antitrust-guidelines.pdf"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hyperlink" Target="https://mentor.ieee.org/802.11/dcn/19/11-20-0302-00-AANI-aani-january-2020-meeting-minutes.doc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AANI SC Agenda</a:t>
            </a:r>
            <a:endParaRPr lang="en-GB" dirty="0"/>
          </a:p>
        </p:txBody>
      </p:sp>
      <p:sp>
        <p:nvSpPr>
          <p:cNvPr id="3074" name="Rectangle 2"/>
          <p:cNvSpPr>
            <a:spLocks noGrp="1" noChangeArrowheads="1"/>
          </p:cNvSpPr>
          <p:nvPr>
            <p:ph idx="1"/>
          </p:nvPr>
        </p:nvSpPr>
        <p:spPr>
          <a:xfrm>
            <a:off x="838200" y="1675607"/>
            <a:ext cx="10361084" cy="380999"/>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2019-03-16</a:t>
            </a:r>
          </a:p>
        </p:txBody>
      </p:sp>
      <p:sp>
        <p:nvSpPr>
          <p:cNvPr id="7" name="Footer Placeholder 4"/>
          <p:cNvSpPr>
            <a:spLocks noGrp="1"/>
          </p:cNvSpPr>
          <p:nvPr>
            <p:ph type="ftr" idx="14"/>
          </p:nvPr>
        </p:nvSpPr>
        <p:spPr/>
        <p:txBody>
          <a:bodyPr/>
          <a:lstStyle/>
          <a:p>
            <a:r>
              <a:rPr lang="en-GB" dirty="0"/>
              <a:t>Joseph Levy (InterDigital)</a:t>
            </a:r>
          </a:p>
        </p:txBody>
      </p:sp>
      <p:sp>
        <p:nvSpPr>
          <p:cNvPr id="6" name="Date Placeholder 3"/>
          <p:cNvSpPr>
            <a:spLocks noGrp="1"/>
          </p:cNvSpPr>
          <p:nvPr>
            <p:ph type="dt" idx="15"/>
          </p:nvPr>
        </p:nvSpPr>
        <p:spPr/>
        <p:txBody>
          <a:bodyPr/>
          <a:lstStyle/>
          <a:p>
            <a:r>
              <a:rPr lang="en-US"/>
              <a:t>March 2020</a:t>
            </a:r>
            <a:endParaRPr lang="en-GB" dirty="0"/>
          </a:p>
        </p:txBody>
      </p:sp>
      <p:sp>
        <p:nvSpPr>
          <p:cNvPr id="3076" name="Rectangle 4"/>
          <p:cNvSpPr>
            <a:spLocks noChangeArrowheads="1"/>
          </p:cNvSpPr>
          <p:nvPr/>
        </p:nvSpPr>
        <p:spPr bwMode="auto">
          <a:xfrm>
            <a:off x="533400" y="2004219"/>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graphicFrame>
        <p:nvGraphicFramePr>
          <p:cNvPr id="9" name="Object 3"/>
          <p:cNvGraphicFramePr>
            <a:graphicFrameLocks noChangeAspect="1"/>
          </p:cNvGraphicFramePr>
          <p:nvPr>
            <p:extLst>
              <p:ext uri="{D42A27DB-BD31-4B8C-83A1-F6EECF244321}">
                <p14:modId xmlns:p14="http://schemas.microsoft.com/office/powerpoint/2010/main" val="2518154594"/>
              </p:ext>
            </p:extLst>
          </p:nvPr>
        </p:nvGraphicFramePr>
        <p:xfrm>
          <a:off x="461963" y="2500312"/>
          <a:ext cx="11333162" cy="3900488"/>
        </p:xfrm>
        <a:graphic>
          <a:graphicData uri="http://schemas.openxmlformats.org/presentationml/2006/ole">
            <mc:AlternateContent xmlns:mc="http://schemas.openxmlformats.org/markup-compatibility/2006">
              <mc:Choice xmlns:v="urn:schemas-microsoft-com:vml" Requires="v">
                <p:oleObj spid="_x0000_s1026" name="Document" r:id="rId4" imgW="8245941" imgH="2844112" progId="Word.Document.8">
                  <p:embed/>
                </p:oleObj>
              </mc:Choice>
              <mc:Fallback>
                <p:oleObj name="Document" r:id="rId4" imgW="8245941" imgH="2844112" progId="Word.Document.8">
                  <p:embed/>
                  <p:pic>
                    <p:nvPicPr>
                      <p:cNvPr id="9" name="Object 3"/>
                      <p:cNvPicPr>
                        <a:picLocks noChangeAspect="1" noChangeArrowheads="1"/>
                      </p:cNvPicPr>
                      <p:nvPr/>
                    </p:nvPicPr>
                    <p:blipFill>
                      <a:blip r:embed="rId5"/>
                      <a:srcRect/>
                      <a:stretch>
                        <a:fillRect/>
                      </a:stretch>
                    </p:blipFill>
                    <p:spPr bwMode="auto">
                      <a:xfrm>
                        <a:off x="461963" y="2500312"/>
                        <a:ext cx="11333162" cy="3900488"/>
                      </a:xfrm>
                      <a:prstGeom prst="rect">
                        <a:avLst/>
                      </a:prstGeom>
                      <a:noFill/>
                      <a:extLst/>
                    </p:spPr>
                  </p:pic>
                </p:oleObj>
              </mc:Fallback>
            </mc:AlternateContent>
          </a:graphicData>
        </a:graphic>
      </p:graphicFrame>
      <p:sp>
        <p:nvSpPr>
          <p:cNvPr id="2" name="Slide Number Placeholder 1"/>
          <p:cNvSpPr>
            <a:spLocks noGrp="1"/>
          </p:cNvSpPr>
          <p:nvPr>
            <p:ph type="sldNum" idx="12"/>
          </p:nvPr>
        </p:nvSpPr>
        <p:spPr/>
        <p:txBody>
          <a:bodyPr/>
          <a:lstStyle/>
          <a:p>
            <a:r>
              <a:rPr lang="en-GB" dirty="0"/>
              <a:t>Slide </a:t>
            </a:r>
            <a:fld id="{440F5867-744E-4AA6-B0ED-4C44D2DFBB7B}" type="slidenum">
              <a:rPr lang="en-GB" smtClean="0"/>
              <a:pPr/>
              <a:t>1</a:t>
            </a:fld>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9217" y="646113"/>
            <a:ext cx="10361084" cy="496887"/>
          </a:xfrm>
        </p:spPr>
        <p:txBody>
          <a:bodyPr/>
          <a:lstStyle/>
          <a:p>
            <a:r>
              <a:rPr lang="en-US" altLang="en-US" sz="2800" dirty="0"/>
              <a:t>Nendica Reminder</a:t>
            </a:r>
            <a:endParaRPr lang="en-US" sz="2800" dirty="0"/>
          </a:p>
        </p:txBody>
      </p:sp>
      <p:sp>
        <p:nvSpPr>
          <p:cNvPr id="3" name="Content Placeholder 2"/>
          <p:cNvSpPr>
            <a:spLocks noGrp="1"/>
          </p:cNvSpPr>
          <p:nvPr>
            <p:ph idx="1"/>
          </p:nvPr>
        </p:nvSpPr>
        <p:spPr>
          <a:xfrm>
            <a:off x="684768" y="1524000"/>
            <a:ext cx="10849982" cy="2209800"/>
          </a:xfrm>
        </p:spPr>
        <p:txBody>
          <a:bodyPr/>
          <a:lstStyle/>
          <a:p>
            <a:pPr>
              <a:buFont typeface="Arial" panose="020B0604020202020204" pitchFamily="34" charset="0"/>
              <a:buChar char="•"/>
            </a:pPr>
            <a:r>
              <a:rPr lang="en-US" b="0" dirty="0"/>
              <a:t>Nendica will be meeting at this meeting</a:t>
            </a:r>
          </a:p>
          <a:p>
            <a:pPr lvl="1">
              <a:buFont typeface="Arial" panose="020B0604020202020204" pitchFamily="34" charset="0"/>
              <a:buChar char="•"/>
            </a:pPr>
            <a:r>
              <a:rPr lang="en-US" b="0" dirty="0">
                <a:highlight>
                  <a:srgbClr val="FFFF00"/>
                </a:highlight>
              </a:rPr>
              <a:t>17 March - Tuesday Eve 19:30-21:30 EST</a:t>
            </a:r>
          </a:p>
          <a:p>
            <a:pPr lvl="1">
              <a:buFont typeface="Arial" panose="020B0604020202020204" pitchFamily="34" charset="0"/>
              <a:buChar char="•"/>
            </a:pPr>
            <a:r>
              <a:rPr lang="en-US" dirty="0">
                <a:highlight>
                  <a:srgbClr val="FFFF00"/>
                </a:highlight>
              </a:rPr>
              <a:t>19 March - Thursday AM1 8:00-10:00 EST</a:t>
            </a:r>
            <a:endParaRPr lang="en-US" b="0" dirty="0">
              <a:highlight>
                <a:srgbClr val="FFFF00"/>
              </a:highlight>
            </a:endParaRPr>
          </a:p>
          <a:p>
            <a:pPr>
              <a:buFont typeface="Arial" panose="020B0604020202020204" pitchFamily="34" charset="0"/>
              <a:buChar char="•"/>
            </a:pPr>
            <a:r>
              <a:rPr lang="en-US" b="0" dirty="0"/>
              <a:t>All Nendica documents available at: </a:t>
            </a:r>
            <a:r>
              <a:rPr lang="en-US" b="0" dirty="0">
                <a:hlinkClick r:id="rId2"/>
              </a:rPr>
              <a:t>https://mentor.ieee.org/802.1/documents</a:t>
            </a:r>
            <a:endParaRPr lang="en-US" b="0" dirty="0"/>
          </a:p>
          <a:p>
            <a:pPr>
              <a:buFont typeface="Arial" panose="020B0604020202020204" pitchFamily="34" charset="0"/>
              <a:buChar char="•"/>
            </a:pPr>
            <a:r>
              <a:rPr lang="en-US" b="0" dirty="0"/>
              <a:t>Nendica meeting information available at:  </a:t>
            </a:r>
            <a:r>
              <a:rPr lang="en-US" b="0" dirty="0">
                <a:hlinkClick r:id="rId3"/>
              </a:rPr>
              <a:t>https://1.ieee802.org/802-nendica/</a:t>
            </a:r>
            <a:endParaRPr lang="en-US" b="0" dirty="0"/>
          </a:p>
          <a:p>
            <a:pPr>
              <a:buFont typeface="Arial" panose="020B0604020202020204" pitchFamily="34" charset="0"/>
              <a:buChar char="•"/>
            </a:pPr>
            <a:endParaRPr lang="en-US" b="0" dirty="0"/>
          </a:p>
          <a:p>
            <a:pPr>
              <a:buFont typeface="Arial" panose="020B0604020202020204" pitchFamily="34" charset="0"/>
              <a:buChar char="•"/>
            </a:pPr>
            <a:r>
              <a:rPr lang="en-US" b="0" dirty="0"/>
              <a:t>Nendica Update: </a:t>
            </a:r>
            <a:r>
              <a:rPr lang="en-US" b="0" dirty="0">
                <a:highlight>
                  <a:srgbClr val="FFFF00"/>
                </a:highlight>
              </a:rPr>
              <a:t>???</a:t>
            </a:r>
          </a:p>
        </p:txBody>
      </p:sp>
      <p:sp>
        <p:nvSpPr>
          <p:cNvPr id="5" name="Footer Placeholder 4"/>
          <p:cNvSpPr>
            <a:spLocks noGrp="1"/>
          </p:cNvSpPr>
          <p:nvPr>
            <p:ph type="ftr" idx="14"/>
          </p:nvPr>
        </p:nvSpPr>
        <p:spPr/>
        <p:txBody>
          <a:bodyPr/>
          <a:lstStyle/>
          <a:p>
            <a:r>
              <a:rPr lang="en-GB" dirty="0"/>
              <a:t>Joseph Levy (InterDigital)</a:t>
            </a:r>
          </a:p>
        </p:txBody>
      </p:sp>
      <p:sp>
        <p:nvSpPr>
          <p:cNvPr id="6" name="Date Placeholder 5"/>
          <p:cNvSpPr>
            <a:spLocks noGrp="1"/>
          </p:cNvSpPr>
          <p:nvPr>
            <p:ph type="dt" idx="15"/>
          </p:nvPr>
        </p:nvSpPr>
        <p:spPr/>
        <p:txBody>
          <a:bodyPr/>
          <a:lstStyle/>
          <a:p>
            <a:r>
              <a:rPr lang="en-US"/>
              <a:t>March 2020</a:t>
            </a:r>
            <a:endParaRPr lang="en-GB"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10</a:t>
            </a:fld>
            <a:endParaRPr lang="en-GB" dirty="0"/>
          </a:p>
        </p:txBody>
      </p:sp>
    </p:spTree>
    <p:extLst>
      <p:ext uri="{BB962C8B-B14F-4D97-AF65-F5344CB8AC3E}">
        <p14:creationId xmlns:p14="http://schemas.microsoft.com/office/powerpoint/2010/main" val="1628029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309557"/>
          </a:xfrm>
        </p:spPr>
        <p:txBody>
          <a:bodyPr/>
          <a:lstStyle/>
          <a:p>
            <a:r>
              <a:rPr lang="en-US" dirty="0"/>
              <a:t>Status on the Proposal on Interworking</a:t>
            </a:r>
          </a:p>
        </p:txBody>
      </p:sp>
      <p:sp>
        <p:nvSpPr>
          <p:cNvPr id="3" name="Content Placeholder 2"/>
          <p:cNvSpPr>
            <a:spLocks noGrp="1"/>
          </p:cNvSpPr>
          <p:nvPr>
            <p:ph idx="1"/>
          </p:nvPr>
        </p:nvSpPr>
        <p:spPr>
          <a:xfrm>
            <a:off x="457200" y="1074734"/>
            <a:ext cx="11265958" cy="4876800"/>
          </a:xfrm>
        </p:spPr>
        <p:txBody>
          <a:bodyPr/>
          <a:lstStyle/>
          <a:p>
            <a:pPr marL="571500" indent="-457200">
              <a:buFont typeface="Arial" panose="020B0604020202020204" pitchFamily="34" charset="0"/>
              <a:buChar char="•"/>
            </a:pPr>
            <a:r>
              <a:rPr lang="en-US" altLang="en-US" b="0" dirty="0">
                <a:solidFill>
                  <a:schemeClr val="tx1"/>
                </a:solidFill>
              </a:rPr>
              <a:t>At the July meeting a proposal was made: </a:t>
            </a:r>
            <a:r>
              <a:rPr lang="en-US" altLang="en-US" b="0" dirty="0">
                <a:solidFill>
                  <a:schemeClr val="tx1"/>
                </a:solidFill>
                <a:hlinkClick r:id="rId2"/>
              </a:rPr>
              <a:t>11-19/1160r1</a:t>
            </a:r>
            <a:r>
              <a:rPr lang="en-US" altLang="en-US" b="0" dirty="0">
                <a:solidFill>
                  <a:schemeClr val="tx1"/>
                </a:solidFill>
              </a:rPr>
              <a:t> Proposal on Interworking between IEEE 802.11 WLAN and 3GPP 5G Core Network– Hyun Seo Oh (ETRI)</a:t>
            </a:r>
          </a:p>
          <a:p>
            <a:pPr marL="571500" indent="-457200">
              <a:buFont typeface="Arial" panose="020B0604020202020204" pitchFamily="34" charset="0"/>
              <a:buChar char="•"/>
            </a:pPr>
            <a:r>
              <a:rPr lang="en-US" altLang="en-US" b="0" dirty="0">
                <a:solidFill>
                  <a:schemeClr val="tx1"/>
                </a:solidFill>
              </a:rPr>
              <a:t>At the September meeting more details were provided: </a:t>
            </a:r>
            <a:r>
              <a:rPr lang="en-US" altLang="en-US" b="0" dirty="0">
                <a:solidFill>
                  <a:schemeClr val="tx1"/>
                </a:solidFill>
                <a:hlinkClick r:id="rId3"/>
              </a:rPr>
              <a:t>11-19/1529r1</a:t>
            </a:r>
            <a:r>
              <a:rPr lang="en-US" altLang="en-US" b="0" dirty="0">
                <a:solidFill>
                  <a:schemeClr val="tx1"/>
                </a:solidFill>
              </a:rPr>
              <a:t>, “</a:t>
            </a:r>
            <a:r>
              <a:rPr lang="en-US" b="0" dirty="0"/>
              <a:t>Objective and scope of technical report on interworking between 5G core network and WLAN”, Hyun Seo Oh (ETRI)</a:t>
            </a:r>
          </a:p>
          <a:p>
            <a:pPr marL="571500" indent="-457200">
              <a:buFont typeface="Arial" panose="020B0604020202020204" pitchFamily="34" charset="0"/>
              <a:buChar char="•"/>
            </a:pPr>
            <a:r>
              <a:rPr lang="en-US" altLang="en-US" b="0" dirty="0">
                <a:solidFill>
                  <a:schemeClr val="tx1"/>
                </a:solidFill>
              </a:rPr>
              <a:t>At the November meeting two contributions were discussed:</a:t>
            </a:r>
          </a:p>
          <a:p>
            <a:pPr marL="857250" lvl="1" indent="-457200">
              <a:spcBef>
                <a:spcPts val="200"/>
              </a:spcBef>
              <a:buFont typeface="Arial" panose="020B0604020202020204" pitchFamily="34" charset="0"/>
              <a:buChar char="•"/>
              <a:defRPr/>
            </a:pPr>
            <a:r>
              <a:rPr lang="en-US" dirty="0">
                <a:hlinkClick r:id="rId4"/>
              </a:rPr>
              <a:t>11-19/2046r0</a:t>
            </a:r>
            <a:r>
              <a:rPr lang="en-US" dirty="0"/>
              <a:t> The Initial Technical Draft Report on Interworking between 3GPP 5G Network &amp; WLAN - </a:t>
            </a:r>
            <a:r>
              <a:rPr lang="en-GB" dirty="0"/>
              <a:t>Hyun Seo OH (ETRI)</a:t>
            </a:r>
          </a:p>
          <a:p>
            <a:pPr marL="857250" lvl="1" indent="-457200">
              <a:spcBef>
                <a:spcPts val="200"/>
              </a:spcBef>
              <a:buFont typeface="Arial" panose="020B0604020202020204" pitchFamily="34" charset="0"/>
              <a:buChar char="•"/>
              <a:defRPr/>
            </a:pPr>
            <a:r>
              <a:rPr lang="en-GB" dirty="0">
                <a:hlinkClick r:id="rId5"/>
              </a:rPr>
              <a:t>11-19/1843</a:t>
            </a:r>
            <a:r>
              <a:rPr lang="en-GB" dirty="0"/>
              <a:t> - Initial technical draft report on interworking between 3GPP 5G network &amp; WLAN  - Hyun Seo OH (ETRI)</a:t>
            </a:r>
          </a:p>
          <a:p>
            <a:pPr marL="857250" lvl="1" indent="-457200">
              <a:spcBef>
                <a:spcPts val="200"/>
              </a:spcBef>
              <a:buFont typeface="Arial" panose="020B0604020202020204" pitchFamily="34" charset="0"/>
              <a:buChar char="•"/>
              <a:defRPr/>
            </a:pPr>
            <a:r>
              <a:rPr lang="en-GB" dirty="0"/>
              <a:t>There was an objection to continuing this work, expressed by an 802.11 voting member.  To which the Chair replied that the work of the AANI SC is contribution driven. </a:t>
            </a:r>
          </a:p>
          <a:p>
            <a:pPr marL="457200" indent="-457200">
              <a:spcBef>
                <a:spcPts val="200"/>
              </a:spcBef>
              <a:buFont typeface="Arial" panose="020B0604020202020204" pitchFamily="34" charset="0"/>
              <a:buChar char="•"/>
              <a:defRPr/>
            </a:pPr>
            <a:r>
              <a:rPr lang="en-GB" b="0" dirty="0">
                <a:solidFill>
                  <a:schemeClr val="tx1"/>
                </a:solidFill>
              </a:rPr>
              <a:t>At the January meeting a contribution was discussed:</a:t>
            </a:r>
          </a:p>
          <a:p>
            <a:pPr marL="857250" lvl="1" indent="-457200">
              <a:spcBef>
                <a:spcPts val="200"/>
              </a:spcBef>
              <a:buFont typeface="Arial" panose="020B0604020202020204" pitchFamily="34" charset="0"/>
              <a:buChar char="•"/>
              <a:defRPr/>
            </a:pPr>
            <a:r>
              <a:rPr lang="en-US" dirty="0">
                <a:hlinkClick r:id="rId6"/>
              </a:rPr>
              <a:t>11-20/0013r0</a:t>
            </a:r>
            <a:r>
              <a:rPr lang="en-US" dirty="0"/>
              <a:t> “Draft technical report on interworking between 3GPP 5G network &amp; WLAN” - Hyun Seo OH(ETRI)</a:t>
            </a:r>
            <a:endParaRPr lang="en-US" altLang="en-US" dirty="0"/>
          </a:p>
          <a:p>
            <a:pPr marL="857250" lvl="1" indent="-457200">
              <a:spcBef>
                <a:spcPts val="200"/>
              </a:spcBef>
              <a:buFont typeface="Arial" panose="020B0604020202020204" pitchFamily="34" charset="0"/>
              <a:buChar char="•"/>
              <a:defRPr/>
            </a:pPr>
            <a:endParaRPr lang="en-GB" dirty="0"/>
          </a:p>
          <a:p>
            <a:pPr marL="571500" indent="-457200">
              <a:buFont typeface="Arial" panose="020B0604020202020204" pitchFamily="34" charset="0"/>
              <a:buChar char="•"/>
            </a:pPr>
            <a:endParaRPr lang="en-US" altLang="en-US" b="0"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11</a:t>
            </a:fld>
            <a:endParaRPr lang="en-GB" dirty="0"/>
          </a:p>
        </p:txBody>
      </p:sp>
      <p:sp>
        <p:nvSpPr>
          <p:cNvPr id="5" name="Footer Placeholder 4"/>
          <p:cNvSpPr>
            <a:spLocks noGrp="1"/>
          </p:cNvSpPr>
          <p:nvPr>
            <p:ph type="ftr" idx="14"/>
          </p:nvPr>
        </p:nvSpPr>
        <p:spPr/>
        <p:txBody>
          <a:bodyPr/>
          <a:lstStyle/>
          <a:p>
            <a:r>
              <a:rPr lang="en-GB" dirty="0"/>
              <a:t>Joseph Levy (InterDigital)</a:t>
            </a:r>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2341275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611185"/>
          </a:xfrm>
        </p:spPr>
        <p:txBody>
          <a:bodyPr/>
          <a:lstStyle/>
          <a:p>
            <a:r>
              <a:rPr lang="en-US" dirty="0"/>
              <a:t>Discussion / Contributions</a:t>
            </a:r>
          </a:p>
        </p:txBody>
      </p:sp>
      <p:sp>
        <p:nvSpPr>
          <p:cNvPr id="3" name="Content Placeholder 2"/>
          <p:cNvSpPr>
            <a:spLocks noGrp="1"/>
          </p:cNvSpPr>
          <p:nvPr>
            <p:ph idx="1"/>
          </p:nvPr>
        </p:nvSpPr>
        <p:spPr>
          <a:xfrm>
            <a:off x="512763" y="1447800"/>
            <a:ext cx="11265958" cy="4876800"/>
          </a:xfrm>
        </p:spPr>
        <p:txBody>
          <a:bodyPr/>
          <a:lstStyle/>
          <a:p>
            <a:pPr marL="857250" lvl="1" indent="-457200">
              <a:spcBef>
                <a:spcPts val="200"/>
              </a:spcBef>
              <a:buFont typeface="Arial" panose="020B0604020202020204" pitchFamily="34" charset="0"/>
              <a:buChar char="•"/>
              <a:defRPr/>
            </a:pPr>
            <a:r>
              <a:rPr lang="en-US" sz="3200" dirty="0">
                <a:highlight>
                  <a:srgbClr val="FFFF00"/>
                </a:highlight>
              </a:rPr>
              <a:t>???</a:t>
            </a:r>
            <a:endParaRPr lang="en-US" altLang="en-US" sz="3200" dirty="0">
              <a:highlight>
                <a:srgbClr val="FFFF00"/>
              </a:highlight>
            </a:endParaRPr>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12</a:t>
            </a:fld>
            <a:endParaRPr lang="en-GB" dirty="0"/>
          </a:p>
        </p:txBody>
      </p:sp>
      <p:sp>
        <p:nvSpPr>
          <p:cNvPr id="5" name="Footer Placeholder 4"/>
          <p:cNvSpPr>
            <a:spLocks noGrp="1"/>
          </p:cNvSpPr>
          <p:nvPr>
            <p:ph type="ftr" idx="14"/>
          </p:nvPr>
        </p:nvSpPr>
        <p:spPr/>
        <p:txBody>
          <a:bodyPr/>
          <a:lstStyle/>
          <a:p>
            <a:r>
              <a:rPr lang="en-GB" dirty="0"/>
              <a:t>Joseph Levy (InterDigital)</a:t>
            </a:r>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419489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1A6F1-3C33-4B6D-9A56-07B960903066}"/>
              </a:ext>
            </a:extLst>
          </p:cNvPr>
          <p:cNvSpPr>
            <a:spLocks noGrp="1"/>
          </p:cNvSpPr>
          <p:nvPr>
            <p:ph type="title"/>
          </p:nvPr>
        </p:nvSpPr>
        <p:spPr/>
        <p:txBody>
          <a:bodyPr/>
          <a:lstStyle/>
          <a:p>
            <a:r>
              <a:rPr lang="en-US" dirty="0"/>
              <a:t>Way forward on: “Technical report on interworking between 3GPP 5G network &amp; WLAN”</a:t>
            </a:r>
          </a:p>
        </p:txBody>
      </p:sp>
      <p:sp>
        <p:nvSpPr>
          <p:cNvPr id="3" name="Content Placeholder 2">
            <a:extLst>
              <a:ext uri="{FF2B5EF4-FFF2-40B4-BE49-F238E27FC236}">
                <a16:creationId xmlns:a16="http://schemas.microsoft.com/office/drawing/2014/main" id="{86701345-579B-4326-AF22-16B3E2766DD2}"/>
              </a:ext>
            </a:extLst>
          </p:cNvPr>
          <p:cNvSpPr>
            <a:spLocks noGrp="1"/>
          </p:cNvSpPr>
          <p:nvPr>
            <p:ph idx="1"/>
          </p:nvPr>
        </p:nvSpPr>
        <p:spPr/>
        <p:txBody>
          <a:bodyPr/>
          <a:lstStyle/>
          <a:p>
            <a:r>
              <a:rPr lang="en-US" dirty="0"/>
              <a:t>Proposed Way Forward:</a:t>
            </a:r>
          </a:p>
          <a:p>
            <a:pPr marL="457200" indent="-457200">
              <a:buFont typeface="+mj-lt"/>
              <a:buAutoNum type="arabicPeriod"/>
            </a:pPr>
            <a:r>
              <a:rPr lang="en-US" dirty="0"/>
              <a:t>TBS</a:t>
            </a:r>
          </a:p>
          <a:p>
            <a:pPr marL="457200" indent="-457200">
              <a:buFont typeface="+mj-lt"/>
              <a:buAutoNum type="arabicPeriod"/>
            </a:pPr>
            <a:endParaRPr lang="en-US" dirty="0"/>
          </a:p>
          <a:p>
            <a:pPr marL="0" indent="0"/>
            <a:r>
              <a:rPr lang="en-US" dirty="0"/>
              <a:t>Proposed Completion Date: </a:t>
            </a:r>
            <a:r>
              <a:rPr lang="en-US" dirty="0">
                <a:highlight>
                  <a:srgbClr val="FFFF00"/>
                </a:highlight>
              </a:rPr>
              <a:t>July 2020?</a:t>
            </a:r>
          </a:p>
        </p:txBody>
      </p:sp>
      <p:sp>
        <p:nvSpPr>
          <p:cNvPr id="4" name="Slide Number Placeholder 3">
            <a:extLst>
              <a:ext uri="{FF2B5EF4-FFF2-40B4-BE49-F238E27FC236}">
                <a16:creationId xmlns:a16="http://schemas.microsoft.com/office/drawing/2014/main" id="{11A7CF03-0B5B-458F-90B9-16E53A74F1CD}"/>
              </a:ext>
            </a:extLst>
          </p:cNvPr>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
        <p:nvSpPr>
          <p:cNvPr id="5" name="Footer Placeholder 4">
            <a:extLst>
              <a:ext uri="{FF2B5EF4-FFF2-40B4-BE49-F238E27FC236}">
                <a16:creationId xmlns:a16="http://schemas.microsoft.com/office/drawing/2014/main" id="{F2363FF9-786B-4BE0-B9BE-5130320FC894}"/>
              </a:ext>
            </a:extLst>
          </p:cNvPr>
          <p:cNvSpPr>
            <a:spLocks noGrp="1"/>
          </p:cNvSpPr>
          <p:nvPr>
            <p:ph type="ftr" idx="14"/>
          </p:nvPr>
        </p:nvSpPr>
        <p:spPr/>
        <p:txBody>
          <a:bodyPr/>
          <a:lstStyle/>
          <a:p>
            <a:r>
              <a:rPr lang="en-GB"/>
              <a:t>Joseph Levy (InterDigital)</a:t>
            </a:r>
            <a:endParaRPr lang="en-GB" dirty="0"/>
          </a:p>
        </p:txBody>
      </p:sp>
      <p:sp>
        <p:nvSpPr>
          <p:cNvPr id="6" name="Date Placeholder 5">
            <a:extLst>
              <a:ext uri="{FF2B5EF4-FFF2-40B4-BE49-F238E27FC236}">
                <a16:creationId xmlns:a16="http://schemas.microsoft.com/office/drawing/2014/main" id="{42A385BF-702D-4065-A6DF-17BA4E05E200}"/>
              </a:ext>
            </a:extLst>
          </p:cNvPr>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9448443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914401" y="685801"/>
            <a:ext cx="10361084" cy="533399"/>
          </a:xfrm>
        </p:spPr>
        <p:txBody>
          <a:bodyPr/>
          <a:lstStyle/>
          <a:p>
            <a:r>
              <a:rPr lang="en-US" altLang="en-US" dirty="0"/>
              <a:t>Future Sessions Planning</a:t>
            </a:r>
          </a:p>
        </p:txBody>
      </p:sp>
      <p:sp>
        <p:nvSpPr>
          <p:cNvPr id="37891" name="Content Placeholder 2"/>
          <p:cNvSpPr>
            <a:spLocks noGrp="1"/>
          </p:cNvSpPr>
          <p:nvPr>
            <p:ph idx="1"/>
          </p:nvPr>
        </p:nvSpPr>
        <p:spPr>
          <a:xfrm>
            <a:off x="612776" y="1219200"/>
            <a:ext cx="10777008" cy="5256214"/>
          </a:xfrm>
        </p:spPr>
        <p:txBody>
          <a:bodyPr/>
          <a:lstStyle/>
          <a:p>
            <a:r>
              <a:rPr lang="en-US" altLang="en-US" dirty="0"/>
              <a:t>Teleconference: </a:t>
            </a:r>
          </a:p>
          <a:p>
            <a:r>
              <a:rPr lang="en-US" altLang="en-US" sz="2000" dirty="0"/>
              <a:t>	?? - </a:t>
            </a:r>
            <a:r>
              <a:rPr lang="en-US" altLang="en-US" sz="2000" b="0" dirty="0"/>
              <a:t>As required with 10 days’ notification</a:t>
            </a:r>
          </a:p>
          <a:p>
            <a:endParaRPr lang="en-US" altLang="en-US" sz="700" b="0" dirty="0"/>
          </a:p>
          <a:p>
            <a:r>
              <a:rPr lang="it-IT" altLang="en-US" dirty="0"/>
              <a:t>10-15 May 2020 </a:t>
            </a:r>
            <a:r>
              <a:rPr lang="en-US" dirty="0"/>
              <a:t>Marriott Hotel, Warsaw Poland</a:t>
            </a:r>
            <a:r>
              <a:rPr lang="en-GB" dirty="0"/>
              <a:t>:</a:t>
            </a:r>
            <a:endParaRPr lang="en-US" altLang="en-US" dirty="0"/>
          </a:p>
          <a:p>
            <a:r>
              <a:rPr lang="en-US" altLang="en-US" dirty="0"/>
              <a:t>	</a:t>
            </a:r>
            <a:r>
              <a:rPr lang="en-US" dirty="0"/>
              <a:t>The AANI SC is contribution driven, </a:t>
            </a:r>
            <a:r>
              <a:rPr lang="en-US" dirty="0">
                <a:highlight>
                  <a:srgbClr val="FFFF00"/>
                </a:highlight>
              </a:rPr>
              <a:t>contributions are requested</a:t>
            </a:r>
            <a:r>
              <a:rPr lang="en-US" dirty="0"/>
              <a:t>:</a:t>
            </a:r>
          </a:p>
          <a:p>
            <a:pPr marL="857250" lvl="1" indent="-457200">
              <a:buFont typeface="+mj-lt"/>
              <a:buAutoNum type="arabicPeriod"/>
            </a:pPr>
            <a:r>
              <a:rPr lang="en-US" dirty="0"/>
              <a:t>Technical and discussion contributions on 802.11 technical performance relative to IMT-2020 requirements</a:t>
            </a:r>
          </a:p>
          <a:p>
            <a:pPr marL="857250" lvl="1" indent="-457200">
              <a:buFont typeface="+mj-lt"/>
              <a:buAutoNum type="arabicPeriod"/>
            </a:pPr>
            <a:r>
              <a:rPr lang="en-US" dirty="0"/>
              <a:t>Technical and discussion contributions on interworking/integration of 802.11 with the 3GPP Next Generation System</a:t>
            </a:r>
          </a:p>
          <a:p>
            <a:pPr marL="857250" lvl="1" indent="-457200">
              <a:buFont typeface="+mj-lt"/>
              <a:buAutoNum type="arabicPeriod"/>
            </a:pPr>
            <a:r>
              <a:rPr lang="en-US" dirty="0"/>
              <a:t>In support of 802.1 Nendica </a:t>
            </a:r>
          </a:p>
          <a:p>
            <a:pPr marL="400050" lvl="1" indent="0"/>
            <a:r>
              <a:rPr lang="en-US" i="1" dirty="0"/>
              <a:t>Note: IMT-2020 proposal contribution deadline has passed</a:t>
            </a:r>
            <a:endParaRPr lang="en-US" i="1" dirty="0">
              <a:highlight>
                <a:srgbClr val="FFFF00"/>
              </a:highlight>
            </a:endParaRPr>
          </a:p>
          <a:p>
            <a:pPr marL="400050" lvl="1" indent="0"/>
            <a:endParaRPr lang="en-US" altLang="en-US" sz="700" i="1" dirty="0"/>
          </a:p>
          <a:p>
            <a:pPr marL="400050" lvl="1" indent="0"/>
            <a:r>
              <a:rPr lang="en-US" altLang="en-US" dirty="0"/>
              <a:t>Meeting time requested: 1 sessions – Tuesday (TBC) </a:t>
            </a:r>
          </a:p>
          <a:p>
            <a:pPr lvl="1"/>
            <a:endParaRPr lang="en-US" altLang="en-US" dirty="0"/>
          </a:p>
          <a:p>
            <a:pPr lvl="2"/>
            <a:endParaRPr lang="en-US" altLang="en-US" dirty="0"/>
          </a:p>
        </p:txBody>
      </p:sp>
      <p:sp>
        <p:nvSpPr>
          <p:cNvPr id="3" name="Footer Placeholder 2"/>
          <p:cNvSpPr>
            <a:spLocks noGrp="1"/>
          </p:cNvSpPr>
          <p:nvPr>
            <p:ph type="ftr" idx="14"/>
          </p:nvPr>
        </p:nvSpPr>
        <p:spPr/>
        <p:txBody>
          <a:bodyPr/>
          <a:lstStyle/>
          <a:p>
            <a:r>
              <a:rPr lang="en-GB" dirty="0"/>
              <a:t>Joseph Levy (InterDigital)</a:t>
            </a:r>
          </a:p>
        </p:txBody>
      </p:sp>
      <p:sp>
        <p:nvSpPr>
          <p:cNvPr id="2" name="Date Placeholder 1"/>
          <p:cNvSpPr>
            <a:spLocks noGrp="1"/>
          </p:cNvSpPr>
          <p:nvPr>
            <p:ph type="dt" idx="15"/>
          </p:nvPr>
        </p:nvSpPr>
        <p:spPr/>
        <p:txBody>
          <a:bodyPr/>
          <a:lstStyle/>
          <a:p>
            <a:r>
              <a:rPr lang="en-US"/>
              <a:t>March 2020</a:t>
            </a:r>
            <a:endParaRPr lang="en-GB"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14</a:t>
            </a:fld>
            <a:endParaRPr lang="en-GB" dirty="0"/>
          </a:p>
        </p:txBody>
      </p:sp>
    </p:spTree>
    <p:extLst>
      <p:ext uri="{BB962C8B-B14F-4D97-AF65-F5344CB8AC3E}">
        <p14:creationId xmlns:p14="http://schemas.microsoft.com/office/powerpoint/2010/main" val="884494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2"/>
            <a:ext cx="10361084" cy="609600"/>
          </a:xfrm>
        </p:spPr>
        <p:txBody>
          <a:bodyPr/>
          <a:lstStyle/>
          <a:p>
            <a:r>
              <a:rPr lang="en-US" dirty="0"/>
              <a:t>Topics for Contribution</a:t>
            </a:r>
          </a:p>
        </p:txBody>
      </p:sp>
      <p:sp>
        <p:nvSpPr>
          <p:cNvPr id="3" name="Content Placeholder 2"/>
          <p:cNvSpPr>
            <a:spLocks noGrp="1"/>
          </p:cNvSpPr>
          <p:nvPr>
            <p:ph idx="1"/>
          </p:nvPr>
        </p:nvSpPr>
        <p:spPr>
          <a:xfrm>
            <a:off x="532343" y="1219200"/>
            <a:ext cx="11125199" cy="5256214"/>
          </a:xfrm>
        </p:spPr>
        <p:txBody>
          <a:bodyPr/>
          <a:lstStyle/>
          <a:p>
            <a:pPr marL="457200" lvl="0" indent="-457200">
              <a:buFont typeface="+mj-lt"/>
              <a:buAutoNum type="arabicPeriod"/>
            </a:pPr>
            <a:r>
              <a:rPr lang="en-US" sz="2000" dirty="0"/>
              <a:t>Technical and discussion contributions on 802.11 technical performance relative to IMT-2020 requirements.</a:t>
            </a:r>
          </a:p>
          <a:p>
            <a:pPr marL="914400" lvl="1" indent="-457200">
              <a:spcBef>
                <a:spcPts val="0"/>
              </a:spcBef>
              <a:spcAft>
                <a:spcPts val="0"/>
              </a:spcAft>
              <a:buFont typeface="+mj-lt"/>
              <a:buAutoNum type="arabicPeriod"/>
            </a:pPr>
            <a:r>
              <a:rPr lang="en-US" sz="1800" dirty="0"/>
              <a:t>Benchmarking of 802.11 performance.</a:t>
            </a:r>
          </a:p>
          <a:p>
            <a:pPr marL="914400" lvl="1" indent="-457200">
              <a:spcBef>
                <a:spcPts val="0"/>
              </a:spcBef>
              <a:spcAft>
                <a:spcPts val="0"/>
              </a:spcAft>
              <a:buFont typeface="+mj-lt"/>
              <a:buAutoNum type="arabicPeriod"/>
            </a:pPr>
            <a:r>
              <a:rPr lang="en-US" sz="1800" dirty="0"/>
              <a:t>Analysis and simulation results of 802.11 performance relative to the IMT-2020 requirements.</a:t>
            </a:r>
          </a:p>
          <a:p>
            <a:pPr marL="914400" lvl="1" indent="-457200">
              <a:spcBef>
                <a:spcPts val="0"/>
              </a:spcBef>
              <a:spcAft>
                <a:spcPts val="0"/>
              </a:spcAft>
              <a:buFont typeface="+mj-lt"/>
              <a:buAutoNum type="arabicPeriod"/>
            </a:pPr>
            <a:r>
              <a:rPr lang="en-US" sz="1800" dirty="0"/>
              <a:t>Discussion and planning contributions related to progressing this work.      </a:t>
            </a:r>
            <a:endParaRPr lang="en-US" dirty="0"/>
          </a:p>
          <a:p>
            <a:pPr marL="457200" lvl="0" indent="-457200">
              <a:buFont typeface="+mj-lt"/>
              <a:buAutoNum type="arabicPeriod"/>
            </a:pPr>
            <a:r>
              <a:rPr lang="en-US" sz="2000" dirty="0"/>
              <a:t>Technical and discussion contributions on interworking/integration of 802.11 with the 3GPP Next Generation System:</a:t>
            </a:r>
            <a:endParaRPr lang="en-US" dirty="0"/>
          </a:p>
          <a:p>
            <a:pPr marL="914400" lvl="1" indent="-457200">
              <a:buFont typeface="+mj-lt"/>
              <a:buAutoNum type="arabicPeriod"/>
            </a:pPr>
            <a:r>
              <a:rPr lang="en-US" sz="1800" dirty="0"/>
              <a:t>Contributions to the report on </a:t>
            </a:r>
            <a:r>
              <a:rPr lang="en-US" altLang="en-US" sz="1800" dirty="0">
                <a:solidFill>
                  <a:schemeClr val="tx1"/>
                </a:solidFill>
              </a:rPr>
              <a:t>Interworking between IEEE 802.11 WLAN and 3GPP 5G Core Network</a:t>
            </a:r>
            <a:endParaRPr lang="en-US" sz="1800" dirty="0"/>
          </a:p>
          <a:p>
            <a:pPr marL="914400" lvl="1" indent="-457200">
              <a:buFont typeface="+mj-lt"/>
              <a:buAutoNum type="arabicPeriod"/>
            </a:pPr>
            <a:r>
              <a:rPr lang="en-US" sz="1800" dirty="0"/>
              <a:t>Reviews or tutorials on current 3GPP SA solutions related to 3GPP 2G/3G/4G core network and 802.11</a:t>
            </a:r>
            <a:endParaRPr lang="en-US" sz="1600" dirty="0"/>
          </a:p>
          <a:p>
            <a:pPr marL="914400" lvl="1" indent="-457200">
              <a:buFont typeface="+mj-lt"/>
              <a:buAutoNum type="arabicPeriod"/>
            </a:pPr>
            <a:r>
              <a:rPr lang="en-US" sz="1800" dirty="0"/>
              <a:t>Reviews, tutorials, or commentary on the completed 3GPP SA studies for 5G</a:t>
            </a:r>
            <a:endParaRPr lang="en-US" dirty="0"/>
          </a:p>
          <a:p>
            <a:pPr marL="914400" lvl="1" indent="-457200">
              <a:buFont typeface="+mj-lt"/>
              <a:buAutoNum type="arabicPeriod"/>
            </a:pPr>
            <a:r>
              <a:rPr lang="en-US" sz="1800" dirty="0"/>
              <a:t>Reviews, Tutorials, or commentary on 3GPP SA WGs ongoing activities related to 5G for 3GPP </a:t>
            </a:r>
          </a:p>
          <a:p>
            <a:pPr marL="914400" lvl="1" indent="-457200">
              <a:buFont typeface="+mj-lt"/>
              <a:buAutoNum type="arabicPeriod"/>
            </a:pPr>
            <a:r>
              <a:rPr lang="en-US" sz="2000" dirty="0"/>
              <a:t>Technical and discussion contributions on interworking/integration with 3GPP RAN NR.</a:t>
            </a:r>
            <a:br>
              <a:rPr lang="en-US" sz="2000" dirty="0"/>
            </a:br>
            <a:r>
              <a:rPr lang="en-US" sz="2000" i="1" dirty="0"/>
              <a:t>Lower priority as 3GPP RAN TSG is not currently working on interworking specifications.</a:t>
            </a:r>
            <a:endParaRPr lang="en-US" i="1" dirty="0"/>
          </a:p>
          <a:p>
            <a:pPr marL="457200" lvl="0" indent="-457200">
              <a:buFont typeface="+mj-lt"/>
              <a:buAutoNum type="arabicPeriod"/>
            </a:pPr>
            <a:r>
              <a:rPr lang="en-US" sz="2000" dirty="0"/>
              <a:t>In support of 802.1 NENDICA</a:t>
            </a:r>
            <a:endParaRPr lang="en-US" dirty="0"/>
          </a:p>
          <a:p>
            <a:pPr marL="914400" lvl="1" indent="-457200">
              <a:buFont typeface="+mj-lt"/>
              <a:buAutoNum type="arabicPeriod"/>
            </a:pPr>
            <a:r>
              <a:rPr lang="en-US" sz="1800" dirty="0"/>
              <a:t>proposals of industries to address</a:t>
            </a:r>
            <a:endParaRPr lang="en-US" dirty="0"/>
          </a:p>
          <a:p>
            <a:pPr marL="914400" lvl="1" indent="-457200">
              <a:buFont typeface="+mj-lt"/>
              <a:buAutoNum type="arabicPeriod"/>
            </a:pPr>
            <a:r>
              <a:rPr lang="en-US" sz="1800" dirty="0"/>
              <a:t>contributions defining areas of 802.11 interest or discussion</a:t>
            </a:r>
            <a:endParaRPr lang="en-US" dirty="0"/>
          </a:p>
          <a:p>
            <a:pPr marL="457200" indent="-457200">
              <a:buFont typeface="+mj-lt"/>
              <a:buAutoNum type="arabicPeriod"/>
            </a:pPr>
            <a:endParaRPr lang="en-US" sz="2000"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15</a:t>
            </a:fld>
            <a:endParaRPr lang="en-GB" dirty="0"/>
          </a:p>
        </p:txBody>
      </p:sp>
      <p:sp>
        <p:nvSpPr>
          <p:cNvPr id="5" name="Footer Placeholder 4"/>
          <p:cNvSpPr>
            <a:spLocks noGrp="1"/>
          </p:cNvSpPr>
          <p:nvPr>
            <p:ph type="ftr" idx="14"/>
          </p:nvPr>
        </p:nvSpPr>
        <p:spPr/>
        <p:txBody>
          <a:bodyPr/>
          <a:lstStyle/>
          <a:p>
            <a:r>
              <a:rPr lang="en-GB" dirty="0"/>
              <a:t>Joseph Levy (InterDigital)</a:t>
            </a:r>
          </a:p>
        </p:txBody>
      </p:sp>
      <p:sp>
        <p:nvSpPr>
          <p:cNvPr id="6" name="Date Placeholder 5"/>
          <p:cNvSpPr>
            <a:spLocks noGrp="1"/>
          </p:cNvSpPr>
          <p:nvPr>
            <p:ph type="dt" idx="15"/>
          </p:nvPr>
        </p:nvSpPr>
        <p:spPr/>
        <p:txBody>
          <a:bodyPr/>
          <a:lstStyle/>
          <a:p>
            <a:r>
              <a:rPr lang="en-US"/>
              <a:t>March 2020</a:t>
            </a:r>
            <a:endParaRPr lang="en-GB" dirty="0"/>
          </a:p>
        </p:txBody>
      </p:sp>
    </p:spTree>
    <p:extLst>
      <p:ext uri="{BB962C8B-B14F-4D97-AF65-F5344CB8AC3E}">
        <p14:creationId xmlns:p14="http://schemas.microsoft.com/office/powerpoint/2010/main" val="1386622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Abstract</a:t>
            </a:r>
          </a:p>
        </p:txBody>
      </p:sp>
      <p:sp>
        <p:nvSpPr>
          <p:cNvPr id="4098" name="Rectangle 2"/>
          <p:cNvSpPr>
            <a:spLocks noGrp="1" noChangeArrowheads="1"/>
          </p:cNvSpPr>
          <p:nvPr>
            <p:ph idx="1"/>
          </p:nvPr>
        </p:nvSpPr>
        <p:spPr>
          <a:xfrm>
            <a:off x="812799" y="1524000"/>
            <a:ext cx="10665885" cy="4951414"/>
          </a:xfrm>
          <a:ln/>
        </p:spPr>
        <p:txBody>
          <a:bodyPr/>
          <a:lstStyle/>
          <a:p>
            <a:pPr algn="ctr"/>
            <a:r>
              <a:rPr lang="en-US" altLang="en-US" sz="2800" dirty="0"/>
              <a:t>Agenda for:</a:t>
            </a:r>
          </a:p>
          <a:p>
            <a:pPr algn="ctr"/>
            <a:r>
              <a:rPr lang="en-US" altLang="en-US" sz="2800" dirty="0"/>
              <a:t> 802.11 AANI SC </a:t>
            </a:r>
            <a:br>
              <a:rPr lang="en-US" altLang="en-US" sz="2800" dirty="0"/>
            </a:br>
            <a:r>
              <a:rPr lang="en-US" altLang="en-US" dirty="0"/>
              <a:t>(Advanced Access Network Interface Standing Committee)</a:t>
            </a:r>
          </a:p>
          <a:p>
            <a:pPr algn="ctr"/>
            <a:r>
              <a:rPr lang="en-US" altLang="en-US" dirty="0"/>
              <a:t>March 2020</a:t>
            </a:r>
          </a:p>
          <a:p>
            <a:pPr algn="ctr"/>
            <a:r>
              <a:rPr lang="en-GB" dirty="0"/>
              <a:t>  Hilton Atlanta, Atlanta Georgia, USA</a:t>
            </a:r>
          </a:p>
          <a:p>
            <a:pPr algn="ctr"/>
            <a:r>
              <a:rPr lang="en-US" altLang="en-US" dirty="0"/>
              <a:t>Chair: Joseph Levy (InterDigital)</a:t>
            </a:r>
          </a:p>
          <a:p>
            <a:pPr algn="ctr"/>
            <a:r>
              <a:rPr lang="en-US" altLang="en-US" dirty="0"/>
              <a:t>Vice Chair: Open</a:t>
            </a:r>
          </a:p>
          <a:p>
            <a:pPr algn="ctr"/>
            <a:r>
              <a:rPr lang="en-US" altLang="en-US" dirty="0"/>
              <a:t>Secretary: Open</a:t>
            </a:r>
          </a:p>
        </p:txBody>
      </p:sp>
      <p:sp>
        <p:nvSpPr>
          <p:cNvPr id="5" name="Footer Placeholder 4"/>
          <p:cNvSpPr>
            <a:spLocks noGrp="1"/>
          </p:cNvSpPr>
          <p:nvPr>
            <p:ph type="ftr" idx="14"/>
          </p:nvPr>
        </p:nvSpPr>
        <p:spPr/>
        <p:txBody>
          <a:bodyPr/>
          <a:lstStyle/>
          <a:p>
            <a:r>
              <a:rPr lang="en-GB" dirty="0"/>
              <a:t>Joseph Levy (InterDigital)</a:t>
            </a:r>
          </a:p>
        </p:txBody>
      </p:sp>
      <p:sp>
        <p:nvSpPr>
          <p:cNvPr id="4" name="Date Placeholder 3"/>
          <p:cNvSpPr>
            <a:spLocks noGrp="1"/>
          </p:cNvSpPr>
          <p:nvPr>
            <p:ph type="dt" idx="15"/>
          </p:nvPr>
        </p:nvSpPr>
        <p:spPr/>
        <p:txBody>
          <a:bodyPr/>
          <a:lstStyle/>
          <a:p>
            <a:r>
              <a:rPr lang="en-US"/>
              <a:t>March 2020</a:t>
            </a:r>
            <a:endParaRPr lang="en-GB" dirty="0"/>
          </a:p>
        </p:txBody>
      </p:sp>
      <p:sp>
        <p:nvSpPr>
          <p:cNvPr id="2" name="Slide Number Placeholder 1"/>
          <p:cNvSpPr>
            <a:spLocks noGrp="1"/>
          </p:cNvSpPr>
          <p:nvPr>
            <p:ph type="sldNum" idx="12"/>
          </p:nvPr>
        </p:nvSpPr>
        <p:spPr/>
        <p:txBody>
          <a:bodyPr/>
          <a:lstStyle/>
          <a:p>
            <a:r>
              <a:rPr lang="en-GB" dirty="0"/>
              <a:t>Slide </a:t>
            </a:r>
            <a:fld id="{440F5867-744E-4AA6-B0ED-4C44D2DFBB7B}" type="slidenum">
              <a:rPr lang="en-GB" smtClean="0"/>
              <a:pPr/>
              <a:t>2</a:t>
            </a:fld>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14401" y="685801"/>
            <a:ext cx="10361084" cy="685799"/>
          </a:xfrm>
        </p:spPr>
        <p:txBody>
          <a:bodyPr/>
          <a:lstStyle/>
          <a:p>
            <a:pPr eaLnBrk="1" hangingPunct="1"/>
            <a:r>
              <a:rPr lang="en-US" altLang="en-US" dirty="0"/>
              <a:t>Reminders and Rules</a:t>
            </a:r>
          </a:p>
        </p:txBody>
      </p:sp>
      <p:sp>
        <p:nvSpPr>
          <p:cNvPr id="10243" name="Rectangle 3"/>
          <p:cNvSpPr>
            <a:spLocks noGrp="1" noChangeArrowheads="1"/>
          </p:cNvSpPr>
          <p:nvPr>
            <p:ph idx="1"/>
          </p:nvPr>
        </p:nvSpPr>
        <p:spPr>
          <a:xfrm>
            <a:off x="811742" y="1371600"/>
            <a:ext cx="10667999" cy="5027614"/>
          </a:xfrm>
        </p:spPr>
        <p:txBody>
          <a:bodyPr/>
          <a:lstStyle/>
          <a:p>
            <a:r>
              <a:rPr lang="en-US" altLang="en-US" sz="2800" dirty="0"/>
              <a:t>Call for Secretary</a:t>
            </a:r>
          </a:p>
          <a:p>
            <a:pPr eaLnBrk="1" hangingPunct="1"/>
            <a:r>
              <a:rPr lang="en-US" altLang="en-US" sz="2800" dirty="0"/>
              <a:t>Reminders to attendees:</a:t>
            </a:r>
          </a:p>
          <a:p>
            <a:pPr lvl="1" eaLnBrk="1" hangingPunct="1"/>
            <a:r>
              <a:rPr lang="en-US" altLang="en-US" sz="2400" dirty="0"/>
              <a:t>Please record your attendance</a:t>
            </a:r>
          </a:p>
          <a:p>
            <a:pPr lvl="1" eaLnBrk="1" hangingPunct="1"/>
            <a:r>
              <a:rPr lang="en-US" altLang="en-US" sz="2400" dirty="0"/>
              <a:t>Please mute any noise making devices</a:t>
            </a:r>
          </a:p>
          <a:p>
            <a:pPr lvl="1" eaLnBrk="1" hangingPunct="1"/>
            <a:r>
              <a:rPr lang="en-US" altLang="en-US" sz="2400" dirty="0"/>
              <a:t>No recordings</a:t>
            </a:r>
          </a:p>
          <a:p>
            <a:pPr eaLnBrk="1" hangingPunct="1"/>
            <a:r>
              <a:rPr lang="en-US" altLang="en-US" sz="2800" dirty="0"/>
              <a:t>AANI SC Operating Rules:</a:t>
            </a:r>
          </a:p>
          <a:p>
            <a:pPr lvl="1" eaLnBrk="1" hangingPunct="1"/>
            <a:r>
              <a:rPr lang="en-US" altLang="en-US" sz="2400" dirty="0"/>
              <a:t>Anyone present can vote, present, and make motions</a:t>
            </a:r>
          </a:p>
          <a:p>
            <a:pPr lvl="1" eaLnBrk="1" hangingPunct="1"/>
            <a:r>
              <a:rPr lang="en-US" altLang="en-US" sz="2400" dirty="0"/>
              <a:t>Participation in the AANI SC at this meeting counts towards 802.11 voting rights</a:t>
            </a:r>
          </a:p>
          <a:p>
            <a:pPr lvl="1" eaLnBrk="1" hangingPunct="1"/>
            <a:r>
              <a:rPr lang="en-US" altLang="en-US" sz="2400" dirty="0"/>
              <a:t>All technical motions must pass by a 75% majority</a:t>
            </a:r>
          </a:p>
          <a:p>
            <a:endParaRPr lang="en-US" altLang="en-US" sz="2800" dirty="0"/>
          </a:p>
        </p:txBody>
      </p:sp>
      <p:sp>
        <p:nvSpPr>
          <p:cNvPr id="3" name="Footer Placeholder 2"/>
          <p:cNvSpPr>
            <a:spLocks noGrp="1"/>
          </p:cNvSpPr>
          <p:nvPr>
            <p:ph type="ftr" idx="14"/>
          </p:nvPr>
        </p:nvSpPr>
        <p:spPr/>
        <p:txBody>
          <a:bodyPr/>
          <a:lstStyle/>
          <a:p>
            <a:r>
              <a:rPr lang="en-GB" dirty="0"/>
              <a:t>Joseph Levy (InterDigital)</a:t>
            </a:r>
          </a:p>
        </p:txBody>
      </p:sp>
      <p:sp>
        <p:nvSpPr>
          <p:cNvPr id="2" name="Date Placeholder 1"/>
          <p:cNvSpPr>
            <a:spLocks noGrp="1"/>
          </p:cNvSpPr>
          <p:nvPr>
            <p:ph type="dt" idx="15"/>
          </p:nvPr>
        </p:nvSpPr>
        <p:spPr/>
        <p:txBody>
          <a:bodyPr/>
          <a:lstStyle/>
          <a:p>
            <a:r>
              <a:rPr lang="en-US"/>
              <a:t>March 2020</a:t>
            </a:r>
            <a:endParaRPr lang="en-GB"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3</a:t>
            </a:fld>
            <a:endParaRPr lang="en-GB" dirty="0"/>
          </a:p>
        </p:txBody>
      </p:sp>
    </p:spTree>
    <p:extLst>
      <p:ext uri="{BB962C8B-B14F-4D97-AF65-F5344CB8AC3E}">
        <p14:creationId xmlns:p14="http://schemas.microsoft.com/office/powerpoint/2010/main" val="3512326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14401" y="685802"/>
            <a:ext cx="10361084" cy="657224"/>
          </a:xfrm>
        </p:spPr>
        <p:txBody>
          <a:bodyPr/>
          <a:lstStyle/>
          <a:p>
            <a:pPr eaLnBrk="1" hangingPunct="1"/>
            <a:r>
              <a:rPr lang="en-US" altLang="en-US" dirty="0"/>
              <a:t>Agenda</a:t>
            </a:r>
          </a:p>
        </p:txBody>
      </p:sp>
      <p:sp>
        <p:nvSpPr>
          <p:cNvPr id="20483" name="Rectangle 3"/>
          <p:cNvSpPr>
            <a:spLocks noGrp="1" noChangeArrowheads="1"/>
          </p:cNvSpPr>
          <p:nvPr>
            <p:ph idx="1"/>
          </p:nvPr>
        </p:nvSpPr>
        <p:spPr>
          <a:xfrm>
            <a:off x="656724" y="1219200"/>
            <a:ext cx="10978036" cy="5256213"/>
          </a:xfrm>
        </p:spPr>
        <p:txBody>
          <a:bodyPr/>
          <a:lstStyle/>
          <a:p>
            <a:pPr marL="0" indent="0">
              <a:spcBef>
                <a:spcPts val="200"/>
              </a:spcBef>
              <a:defRPr/>
            </a:pPr>
            <a:r>
              <a:rPr lang="en-US" altLang="en-US" sz="2800" dirty="0"/>
              <a:t>Tuesday – AM2</a:t>
            </a:r>
          </a:p>
          <a:p>
            <a:pPr marL="457200" indent="-457200">
              <a:spcBef>
                <a:spcPts val="200"/>
              </a:spcBef>
              <a:buFont typeface="+mj-lt"/>
              <a:buAutoNum type="arabicPeriod"/>
              <a:defRPr/>
            </a:pPr>
            <a:r>
              <a:rPr lang="en-US" altLang="en-US" dirty="0"/>
              <a:t>Call for Secretary</a:t>
            </a:r>
          </a:p>
          <a:p>
            <a:pPr marL="457200" indent="-457200">
              <a:spcBef>
                <a:spcPts val="200"/>
              </a:spcBef>
              <a:buFont typeface="Times New Roman" panose="02020603050405020304" pitchFamily="18" charset="0"/>
              <a:buAutoNum type="arabicPeriod"/>
              <a:defRPr/>
            </a:pPr>
            <a:r>
              <a:rPr lang="en-US" altLang="en-US" dirty="0"/>
              <a:t>Administrative: Reminders, Rules, Guidelines, Resources,  Participation, Approval of Minutes</a:t>
            </a:r>
          </a:p>
          <a:p>
            <a:pPr marL="457200" indent="-457200">
              <a:spcBef>
                <a:spcPts val="200"/>
              </a:spcBef>
              <a:buFont typeface="Times New Roman" panose="02020603050405020304" pitchFamily="18" charset="0"/>
              <a:buAutoNum type="arabicPeriod"/>
              <a:defRPr/>
            </a:pPr>
            <a:r>
              <a:rPr lang="en-US" altLang="en-US" dirty="0"/>
              <a:t>Background/Status</a:t>
            </a:r>
          </a:p>
          <a:p>
            <a:pPr marL="457200" indent="-457200">
              <a:spcBef>
                <a:spcPts val="200"/>
              </a:spcBef>
              <a:buFont typeface="Times New Roman" panose="02020603050405020304" pitchFamily="18" charset="0"/>
              <a:buAutoNum type="arabicPeriod"/>
              <a:defRPr/>
            </a:pPr>
            <a:r>
              <a:rPr lang="en-US" dirty="0"/>
              <a:t>Technical Discussion / Contributions</a:t>
            </a:r>
          </a:p>
          <a:p>
            <a:pPr marL="857250" lvl="1" indent="-457200">
              <a:spcBef>
                <a:spcPts val="200"/>
              </a:spcBef>
              <a:buFont typeface="Arial" panose="020B0604020202020204" pitchFamily="34" charset="0"/>
              <a:buChar char="•"/>
              <a:defRPr/>
            </a:pPr>
            <a:r>
              <a:rPr lang="en-GB" dirty="0"/>
              <a:t>On interworking between 3GPP 5G network &amp; WLAN </a:t>
            </a:r>
          </a:p>
          <a:p>
            <a:pPr marL="457200" indent="-457200">
              <a:spcBef>
                <a:spcPts val="200"/>
              </a:spcBef>
              <a:buFont typeface="+mj-lt"/>
              <a:buAutoNum type="arabicPeriod"/>
              <a:defRPr/>
            </a:pPr>
            <a:r>
              <a:rPr lang="en-US" altLang="en-US" dirty="0"/>
              <a:t>Future Sessions Planning</a:t>
            </a:r>
          </a:p>
        </p:txBody>
      </p:sp>
      <p:sp>
        <p:nvSpPr>
          <p:cNvPr id="3" name="Footer Placeholder 2"/>
          <p:cNvSpPr>
            <a:spLocks noGrp="1"/>
          </p:cNvSpPr>
          <p:nvPr>
            <p:ph type="ftr" idx="14"/>
          </p:nvPr>
        </p:nvSpPr>
        <p:spPr/>
        <p:txBody>
          <a:bodyPr/>
          <a:lstStyle/>
          <a:p>
            <a:r>
              <a:rPr lang="en-GB" dirty="0"/>
              <a:t>Joseph Levy (InterDigital)</a:t>
            </a:r>
          </a:p>
        </p:txBody>
      </p:sp>
      <p:sp>
        <p:nvSpPr>
          <p:cNvPr id="2" name="Date Placeholder 1"/>
          <p:cNvSpPr>
            <a:spLocks noGrp="1"/>
          </p:cNvSpPr>
          <p:nvPr>
            <p:ph type="dt" idx="15"/>
          </p:nvPr>
        </p:nvSpPr>
        <p:spPr/>
        <p:txBody>
          <a:bodyPr/>
          <a:lstStyle/>
          <a:p>
            <a:r>
              <a:rPr lang="en-US"/>
              <a:t>March 2020</a:t>
            </a:r>
            <a:endParaRPr lang="en-GB"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4</a:t>
            </a:fld>
            <a:endParaRPr lang="en-GB" dirty="0"/>
          </a:p>
        </p:txBody>
      </p:sp>
    </p:spTree>
    <p:extLst>
      <p:ext uri="{BB962C8B-B14F-4D97-AF65-F5344CB8AC3E}">
        <p14:creationId xmlns:p14="http://schemas.microsoft.com/office/powerpoint/2010/main" val="2555810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9A92-BF3E-43D7-B080-F0104D6B90E2}"/>
              </a:ext>
            </a:extLst>
          </p:cNvPr>
          <p:cNvSpPr>
            <a:spLocks noGrp="1"/>
          </p:cNvSpPr>
          <p:nvPr>
            <p:ph type="title"/>
          </p:nvPr>
        </p:nvSpPr>
        <p:spPr>
          <a:xfrm>
            <a:off x="914401" y="685801"/>
            <a:ext cx="10361084" cy="457199"/>
          </a:xfrm>
        </p:spPr>
        <p:txBody>
          <a:bodyPr/>
          <a:lstStyle/>
          <a:p>
            <a:r>
              <a:rPr lang="en-US" altLang="en-US" dirty="0"/>
              <a:t>Guidelines for IEEE-SA Meetings</a:t>
            </a:r>
            <a:endParaRPr lang="en-US" dirty="0"/>
          </a:p>
        </p:txBody>
      </p:sp>
      <p:sp>
        <p:nvSpPr>
          <p:cNvPr id="3" name="Date Placeholder 2">
            <a:extLst>
              <a:ext uri="{FF2B5EF4-FFF2-40B4-BE49-F238E27FC236}">
                <a16:creationId xmlns:a16="http://schemas.microsoft.com/office/drawing/2014/main" id="{4DEDC840-3D08-462E-8EE4-982DE5C72FFD}"/>
              </a:ext>
            </a:extLst>
          </p:cNvPr>
          <p:cNvSpPr>
            <a:spLocks noGrp="1"/>
          </p:cNvSpPr>
          <p:nvPr>
            <p:ph type="dt" idx="10"/>
          </p:nvPr>
        </p:nvSpPr>
        <p:spPr/>
        <p:txBody>
          <a:bodyPr/>
          <a:lstStyle/>
          <a:p>
            <a:r>
              <a:rPr lang="en-US"/>
              <a:t>March 2020</a:t>
            </a:r>
            <a:endParaRPr lang="en-GB" dirty="0"/>
          </a:p>
        </p:txBody>
      </p:sp>
      <p:sp>
        <p:nvSpPr>
          <p:cNvPr id="4" name="Footer Placeholder 3">
            <a:extLst>
              <a:ext uri="{FF2B5EF4-FFF2-40B4-BE49-F238E27FC236}">
                <a16:creationId xmlns:a16="http://schemas.microsoft.com/office/drawing/2014/main" id="{45307F00-F37C-4244-A16F-C28D05A01702}"/>
              </a:ext>
            </a:extLst>
          </p:cNvPr>
          <p:cNvSpPr>
            <a:spLocks noGrp="1"/>
          </p:cNvSpPr>
          <p:nvPr>
            <p:ph type="ftr" idx="11"/>
          </p:nvPr>
        </p:nvSpPr>
        <p:spPr/>
        <p:txBody>
          <a:bodyPr/>
          <a:lstStyle/>
          <a:p>
            <a:r>
              <a:rPr lang="en-GB" dirty="0"/>
              <a:t>Joseph Levy (InterDigital)</a:t>
            </a:r>
          </a:p>
        </p:txBody>
      </p:sp>
      <p:sp>
        <p:nvSpPr>
          <p:cNvPr id="5" name="Slide Number Placeholder 4">
            <a:extLst>
              <a:ext uri="{FF2B5EF4-FFF2-40B4-BE49-F238E27FC236}">
                <a16:creationId xmlns:a16="http://schemas.microsoft.com/office/drawing/2014/main" id="{CED6072B-7049-4D6F-8190-4CBA8CDB297A}"/>
              </a:ext>
            </a:extLst>
          </p:cNvPr>
          <p:cNvSpPr>
            <a:spLocks noGrp="1"/>
          </p:cNvSpPr>
          <p:nvPr>
            <p:ph type="sldNum" idx="12"/>
          </p:nvPr>
        </p:nvSpPr>
        <p:spPr/>
        <p:txBody>
          <a:bodyPr/>
          <a:lstStyle/>
          <a:p>
            <a:r>
              <a:rPr lang="en-GB" dirty="0"/>
              <a:t>Slide </a:t>
            </a:r>
            <a:fld id="{06B781AF-4CCF-49B0-A572-DE54FBE5D942}" type="slidenum">
              <a:rPr lang="en-GB" smtClean="0"/>
              <a:pPr/>
              <a:t>5</a:t>
            </a:fld>
            <a:endParaRPr lang="en-GB" dirty="0"/>
          </a:p>
        </p:txBody>
      </p:sp>
      <p:sp>
        <p:nvSpPr>
          <p:cNvPr id="6" name="Rectangle 4">
            <a:extLst>
              <a:ext uri="{FF2B5EF4-FFF2-40B4-BE49-F238E27FC236}">
                <a16:creationId xmlns:a16="http://schemas.microsoft.com/office/drawing/2014/main" id="{036AA29B-7296-4958-AD1C-F6C518615949}"/>
              </a:ext>
            </a:extLst>
          </p:cNvPr>
          <p:cNvSpPr>
            <a:spLocks noChangeArrowheads="1"/>
          </p:cNvSpPr>
          <p:nvPr/>
        </p:nvSpPr>
        <p:spPr bwMode="auto">
          <a:xfrm>
            <a:off x="532343" y="1143000"/>
            <a:ext cx="11125200" cy="5332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0188" indent="-230188">
              <a:spcBef>
                <a:spcPct val="20000"/>
              </a:spcBef>
              <a:buClr>
                <a:srgbClr val="CC3300"/>
              </a:buClr>
              <a:buSzPct val="50000"/>
              <a:buFont typeface="Monotype Sorts" pitchFamily="2" charset="2"/>
              <a:buChar char="l"/>
              <a:defRPr sz="3200">
                <a:solidFill>
                  <a:srgbClr val="000099"/>
                </a:solidFill>
                <a:latin typeface="Arial" panose="020B0604020202020204" pitchFamily="34" charset="0"/>
              </a:defRPr>
            </a:lvl1pPr>
            <a:lvl2pPr marL="630238" indent="-285750">
              <a:spcBef>
                <a:spcPct val="20000"/>
              </a:spcBef>
              <a:buClr>
                <a:srgbClr val="CC3300"/>
              </a:buClr>
              <a:buSzPct val="50000"/>
              <a:buFont typeface="Monotype Sorts" pitchFamily="2" charset="2"/>
              <a:buChar char="l"/>
              <a:defRPr sz="2800">
                <a:solidFill>
                  <a:srgbClr val="000099"/>
                </a:solidFill>
                <a:latin typeface="Arial" panose="020B0604020202020204" pitchFamily="34" charset="0"/>
              </a:defRPr>
            </a:lvl2pPr>
            <a:lvl3pPr marL="1143000" indent="-228600">
              <a:spcBef>
                <a:spcPct val="20000"/>
              </a:spcBef>
              <a:buClr>
                <a:srgbClr val="CC3300"/>
              </a:buClr>
              <a:buSzPct val="50000"/>
              <a:buFont typeface="Monotype Sorts" pitchFamily="2" charset="2"/>
              <a:buChar char="l"/>
              <a:defRPr sz="2400">
                <a:solidFill>
                  <a:srgbClr val="000099"/>
                </a:solidFill>
                <a:latin typeface="Arial" panose="020B0604020202020204" pitchFamily="34" charset="0"/>
              </a:defRPr>
            </a:lvl3pPr>
            <a:lvl4pPr marL="1600200" indent="-22860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4pPr>
            <a:lvl5pPr marL="2057400" indent="-22860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9pPr>
          </a:lstStyle>
          <a:p>
            <a:pPr>
              <a:lnSpc>
                <a:spcPct val="80000"/>
              </a:lnSpc>
            </a:pPr>
            <a:endParaRPr lang="en-US" altLang="en-US" sz="700" u="sng" dirty="0">
              <a:solidFill>
                <a:srgbClr val="FF0000"/>
              </a:solidFill>
            </a:endParaRPr>
          </a:p>
          <a:p>
            <a:pPr>
              <a:lnSpc>
                <a:spcPct val="80000"/>
              </a:lnSpc>
              <a:spcAft>
                <a:spcPct val="40000"/>
              </a:spcAft>
            </a:pPr>
            <a:r>
              <a:rPr lang="en-US" altLang="en-US" sz="1800" b="1" dirty="0"/>
              <a:t>All IEEE-SA standards meetings shall be conducted in compliance with all applicable laws, including antitrust and competition laws.</a:t>
            </a:r>
          </a:p>
          <a:p>
            <a:pPr>
              <a:lnSpc>
                <a:spcPct val="80000"/>
              </a:lnSpc>
              <a:spcAft>
                <a:spcPct val="40000"/>
              </a:spcAft>
            </a:pPr>
            <a:r>
              <a:rPr lang="en-US" altLang="en-US" sz="1800" b="1" dirty="0"/>
              <a:t>Don’t discuss the interpretation, validity, or essentiality of patents/patent claims. </a:t>
            </a:r>
          </a:p>
          <a:p>
            <a:pPr>
              <a:lnSpc>
                <a:spcPct val="80000"/>
              </a:lnSpc>
              <a:spcAft>
                <a:spcPct val="40000"/>
              </a:spcAft>
            </a:pPr>
            <a:r>
              <a:rPr lang="en-US" altLang="en-US" sz="1800" b="1" dirty="0"/>
              <a:t>Don’t discuss specific license rates, terms, or conditions.</a:t>
            </a:r>
          </a:p>
          <a:p>
            <a:pPr lvl="1">
              <a:lnSpc>
                <a:spcPct val="80000"/>
              </a:lnSpc>
              <a:spcAft>
                <a:spcPct val="40000"/>
              </a:spcAft>
            </a:pPr>
            <a:r>
              <a:rPr lang="en-US" altLang="en-US" sz="1400" dirty="0"/>
              <a:t>Relative costs, including licensing costs of essential patent claims, of different technical approaches may be discussed in standards development meetings. </a:t>
            </a:r>
          </a:p>
          <a:p>
            <a:pPr lvl="2">
              <a:lnSpc>
                <a:spcPct val="80000"/>
              </a:lnSpc>
              <a:spcAft>
                <a:spcPct val="40000"/>
              </a:spcAft>
            </a:pPr>
            <a:r>
              <a:rPr lang="en-GB" altLang="en-US" sz="1400" dirty="0"/>
              <a:t>Technical considerations remain primary focus</a:t>
            </a:r>
            <a:endParaRPr lang="en-US" altLang="en-US" sz="1400" dirty="0"/>
          </a:p>
          <a:p>
            <a:pPr>
              <a:lnSpc>
                <a:spcPct val="80000"/>
              </a:lnSpc>
              <a:spcAft>
                <a:spcPct val="40000"/>
              </a:spcAft>
            </a:pPr>
            <a:r>
              <a:rPr lang="en-US" altLang="en-US" sz="1800" b="1" dirty="0"/>
              <a:t>Don’t discuss or engage in the fixing of product prices, allocation of customers, or division of sales markets.</a:t>
            </a:r>
          </a:p>
          <a:p>
            <a:pPr>
              <a:lnSpc>
                <a:spcPct val="80000"/>
              </a:lnSpc>
              <a:spcAft>
                <a:spcPct val="40000"/>
              </a:spcAft>
            </a:pPr>
            <a:r>
              <a:rPr lang="en-US" altLang="en-US" sz="1800" b="1" dirty="0"/>
              <a:t>Don’t discuss the status or substance of ongoing or threatened litigation.</a:t>
            </a:r>
          </a:p>
          <a:p>
            <a:pPr>
              <a:lnSpc>
                <a:spcPct val="80000"/>
              </a:lnSpc>
              <a:spcAft>
                <a:spcPct val="40000"/>
              </a:spcAft>
            </a:pPr>
            <a:r>
              <a:rPr lang="en-US" altLang="en-US" sz="1800" b="1" dirty="0"/>
              <a:t>Don’t be silent if inappropriate topics are discussed… do formally object.</a:t>
            </a:r>
          </a:p>
          <a:p>
            <a:pPr algn="ctr">
              <a:lnSpc>
                <a:spcPct val="80000"/>
              </a:lnSpc>
              <a:buFont typeface="Monotype Sorts" pitchFamily="2" charset="2"/>
              <a:buNone/>
            </a:pPr>
            <a:r>
              <a:rPr lang="en-US" altLang="en-US" sz="1050" b="1" dirty="0"/>
              <a:t>---------------------------------------------------------------   </a:t>
            </a:r>
          </a:p>
          <a:p>
            <a:pPr algn="ctr">
              <a:lnSpc>
                <a:spcPct val="80000"/>
              </a:lnSpc>
              <a:buFont typeface="Monotype Sorts" pitchFamily="2" charset="2"/>
              <a:buNone/>
            </a:pPr>
            <a:r>
              <a:rPr lang="en-US" altLang="en-US" sz="1400" b="1" dirty="0"/>
              <a:t>If you have questions, contact the IEEE-SA Standards Board Patent Committee Administrator at patcom@ieee.org or visit http://standards.ieee.org/about/sasb/patcom/index.html </a:t>
            </a:r>
            <a:br>
              <a:rPr lang="en-US" altLang="en-US" sz="1400" b="1" dirty="0"/>
            </a:br>
            <a:endParaRPr lang="en-US" altLang="en-US" sz="1400" b="1" dirty="0"/>
          </a:p>
          <a:p>
            <a:pPr algn="ctr">
              <a:lnSpc>
                <a:spcPct val="80000"/>
              </a:lnSpc>
              <a:buFont typeface="Monotype Sorts" pitchFamily="2" charset="2"/>
              <a:buNone/>
            </a:pPr>
            <a:r>
              <a:rPr lang="en-US" altLang="en-US" sz="1400" b="1" dirty="0"/>
              <a:t>See </a:t>
            </a:r>
            <a:r>
              <a:rPr lang="en-US" altLang="en-US" sz="1400" b="1" i="1" dirty="0"/>
              <a:t>IEEE-SA Standards Board Operations Manual</a:t>
            </a:r>
            <a:r>
              <a:rPr lang="en-US" altLang="en-US" sz="1400" b="1" dirty="0"/>
              <a:t>, clause 5.3.10 and </a:t>
            </a:r>
            <a:r>
              <a:rPr lang="en-GB" altLang="en-US" sz="1400" b="1" dirty="0"/>
              <a:t>“Promoting Competition and Innovation: What You Need to Know about the IEEE Standards Association's Antitrust and Competition Policy”</a:t>
            </a:r>
            <a:r>
              <a:rPr lang="en-US" altLang="en-US" sz="1400" b="1" dirty="0"/>
              <a:t> for more details.</a:t>
            </a:r>
          </a:p>
          <a:p>
            <a:pPr algn="ctr">
              <a:lnSpc>
                <a:spcPct val="80000"/>
              </a:lnSpc>
              <a:buFont typeface="Monotype Sorts" pitchFamily="2" charset="2"/>
              <a:buNone/>
            </a:pPr>
            <a:endParaRPr lang="en-US" altLang="en-US" sz="1400" b="1" dirty="0"/>
          </a:p>
          <a:p>
            <a:pPr algn="ctr">
              <a:lnSpc>
                <a:spcPct val="80000"/>
              </a:lnSpc>
              <a:buFont typeface="Monotype Sorts" pitchFamily="2" charset="2"/>
              <a:buNone/>
            </a:pPr>
            <a:r>
              <a:rPr lang="en-US" altLang="en-US" sz="1400" b="1" dirty="0"/>
              <a:t>This slide set is available </a:t>
            </a:r>
            <a:br>
              <a:rPr lang="en-US" altLang="en-US" sz="1400" b="1" dirty="0"/>
            </a:br>
            <a:r>
              <a:rPr lang="en-US" altLang="en-US" sz="1400" b="1" dirty="0"/>
              <a:t>at https://development.standards.ieee.org/myproject/Public/mytools/mob/preparslides.ppt</a:t>
            </a:r>
          </a:p>
        </p:txBody>
      </p:sp>
    </p:spTree>
    <p:extLst>
      <p:ext uri="{BB962C8B-B14F-4D97-AF65-F5344CB8AC3E}">
        <p14:creationId xmlns:p14="http://schemas.microsoft.com/office/powerpoint/2010/main" val="18803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sz="3600" dirty="0">
                <a:solidFill>
                  <a:schemeClr val="tx1"/>
                </a:solidFill>
              </a:rPr>
              <a:t>Resources – URLs</a:t>
            </a:r>
          </a:p>
        </p:txBody>
      </p:sp>
      <p:sp>
        <p:nvSpPr>
          <p:cNvPr id="15363" name="Rectangle 3"/>
          <p:cNvSpPr>
            <a:spLocks noGrp="1" noChangeArrowheads="1"/>
          </p:cNvSpPr>
          <p:nvPr>
            <p:ph idx="1"/>
          </p:nvPr>
        </p:nvSpPr>
        <p:spPr/>
        <p:txBody>
          <a:bodyPr/>
          <a:lstStyle/>
          <a:p>
            <a:pPr>
              <a:lnSpc>
                <a:spcPct val="90000"/>
              </a:lnSpc>
            </a:pPr>
            <a:r>
              <a:rPr lang="en-US" altLang="en-US" sz="2800" dirty="0"/>
              <a:t>Link to IEEE Disclosure of Affiliation </a:t>
            </a:r>
          </a:p>
          <a:p>
            <a:pPr lvl="1">
              <a:lnSpc>
                <a:spcPct val="90000"/>
              </a:lnSpc>
            </a:pPr>
            <a:r>
              <a:rPr lang="en-US" altLang="en-US" sz="2400" dirty="0">
                <a:hlinkClick r:id="rId3"/>
              </a:rPr>
              <a:t>http://standards.ieee.org/faqs/affiliationFAQ.html</a:t>
            </a:r>
            <a:endParaRPr lang="en-US" altLang="en-US" sz="2400" dirty="0"/>
          </a:p>
          <a:p>
            <a:pPr>
              <a:lnSpc>
                <a:spcPct val="90000"/>
              </a:lnSpc>
            </a:pPr>
            <a:r>
              <a:rPr lang="en-US" altLang="en-US" sz="2800" dirty="0"/>
              <a:t>Links to IEEE Antitrust Guidelines</a:t>
            </a:r>
          </a:p>
          <a:p>
            <a:pPr lvl="1">
              <a:lnSpc>
                <a:spcPct val="90000"/>
              </a:lnSpc>
            </a:pPr>
            <a:r>
              <a:rPr lang="en-US" altLang="en-US" sz="2400" dirty="0">
                <a:hlinkClick r:id="rId4"/>
              </a:rPr>
              <a:t>http://standards.ieee.org/resources/antitrust-guidelines.pdf</a:t>
            </a:r>
            <a:endParaRPr lang="en-US" altLang="en-US" sz="2400" dirty="0"/>
          </a:p>
          <a:p>
            <a:pPr>
              <a:lnSpc>
                <a:spcPct val="90000"/>
              </a:lnSpc>
            </a:pPr>
            <a:r>
              <a:rPr lang="en-US" altLang="en-US" sz="2800" dirty="0"/>
              <a:t>Link to IEEE Code of Ethics</a:t>
            </a:r>
          </a:p>
          <a:p>
            <a:pPr lvl="1">
              <a:lnSpc>
                <a:spcPct val="90000"/>
              </a:lnSpc>
            </a:pPr>
            <a:r>
              <a:rPr lang="en-US" altLang="en-US" sz="2400" dirty="0">
                <a:hlinkClick r:id="rId5"/>
              </a:rPr>
              <a:t>http://www.ieee.org/web/membership/ethics/code_ethics.html</a:t>
            </a:r>
            <a:r>
              <a:rPr lang="en-US" altLang="en-US" sz="2400" dirty="0"/>
              <a:t> </a:t>
            </a:r>
          </a:p>
          <a:p>
            <a:pPr>
              <a:lnSpc>
                <a:spcPct val="90000"/>
              </a:lnSpc>
            </a:pPr>
            <a:r>
              <a:rPr lang="en-US" altLang="en-US" sz="2800" dirty="0"/>
              <a:t>Link to IEEE Patent Policy</a:t>
            </a:r>
          </a:p>
          <a:p>
            <a:pPr lvl="1">
              <a:lnSpc>
                <a:spcPct val="90000"/>
              </a:lnSpc>
            </a:pPr>
            <a:r>
              <a:rPr lang="en-US" altLang="en-US" sz="2400" dirty="0">
                <a:hlinkClick r:id="rId6"/>
              </a:rPr>
              <a:t>http://standards.ieee.org/board/pat/pat-slideset.ppt</a:t>
            </a:r>
            <a:endParaRPr lang="en-US" altLang="en-US" sz="2400" dirty="0"/>
          </a:p>
        </p:txBody>
      </p:sp>
      <p:sp>
        <p:nvSpPr>
          <p:cNvPr id="3" name="Footer Placeholder 2"/>
          <p:cNvSpPr>
            <a:spLocks noGrp="1"/>
          </p:cNvSpPr>
          <p:nvPr>
            <p:ph type="ftr" idx="14"/>
          </p:nvPr>
        </p:nvSpPr>
        <p:spPr/>
        <p:txBody>
          <a:bodyPr/>
          <a:lstStyle/>
          <a:p>
            <a:r>
              <a:rPr lang="en-GB" dirty="0"/>
              <a:t>Joseph Levy (InterDigital)</a:t>
            </a:r>
          </a:p>
        </p:txBody>
      </p:sp>
      <p:sp>
        <p:nvSpPr>
          <p:cNvPr id="2" name="Date Placeholder 1"/>
          <p:cNvSpPr>
            <a:spLocks noGrp="1"/>
          </p:cNvSpPr>
          <p:nvPr>
            <p:ph type="dt" idx="15"/>
          </p:nvPr>
        </p:nvSpPr>
        <p:spPr/>
        <p:txBody>
          <a:bodyPr/>
          <a:lstStyle/>
          <a:p>
            <a:r>
              <a:rPr lang="en-US"/>
              <a:t>March 2020</a:t>
            </a:r>
            <a:endParaRPr lang="en-GB"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6</a:t>
            </a:fld>
            <a:endParaRPr lang="en-GB" dirty="0"/>
          </a:p>
        </p:txBody>
      </p:sp>
    </p:spTree>
    <p:extLst>
      <p:ext uri="{BB962C8B-B14F-4D97-AF65-F5344CB8AC3E}">
        <p14:creationId xmlns:p14="http://schemas.microsoft.com/office/powerpoint/2010/main" val="1268977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457199"/>
          </a:xfrm>
        </p:spPr>
        <p:txBody>
          <a:bodyPr/>
          <a:lstStyle/>
          <a:p>
            <a:r>
              <a:rPr lang="en-GB" altLang="en-US" dirty="0">
                <a:ea typeface="MS Gothic" panose="020B0609070205080204" pitchFamily="49" charset="-128"/>
              </a:rPr>
              <a:t>Participation in IEEE 802 Meetings</a:t>
            </a:r>
            <a:endParaRPr lang="en-US" dirty="0"/>
          </a:p>
        </p:txBody>
      </p:sp>
      <p:sp>
        <p:nvSpPr>
          <p:cNvPr id="3" name="Content Placeholder 2"/>
          <p:cNvSpPr>
            <a:spLocks noGrp="1"/>
          </p:cNvSpPr>
          <p:nvPr>
            <p:ph idx="1"/>
          </p:nvPr>
        </p:nvSpPr>
        <p:spPr>
          <a:xfrm>
            <a:off x="934996" y="1143000"/>
            <a:ext cx="10361084" cy="5181600"/>
          </a:xfrm>
        </p:spPr>
        <p:txBody>
          <a:bodyPr/>
          <a:lstStyle/>
          <a:p>
            <a:pPr marL="0" lvl="0" indent="0" eaLnBrk="0" hangingPunct="0">
              <a:buClrTx/>
            </a:pPr>
            <a:r>
              <a:rPr lang="en-GB" altLang="en-US" sz="1800" kern="1200" dirty="0">
                <a:latin typeface="Times New Roman" pitchFamily="16" charset="0"/>
                <a:ea typeface="MS Gothic" panose="020B0609070205080204" pitchFamily="49" charset="-128"/>
              </a:rPr>
              <a:t>Participation in any IEEE 802 meeting (Sponsor, Sponsor subgroup, Working Group, Working Group subgroup, etc.) is on an individual basis</a:t>
            </a:r>
          </a:p>
          <a:p>
            <a:pPr marL="339725" lvl="0" indent="-336550" eaLnBrk="0" hangingPunct="0">
              <a:buFont typeface="Arial" panose="020B0604020202020204" pitchFamily="34" charset="0"/>
              <a:buChar char="•"/>
            </a:pPr>
            <a:r>
              <a:rPr lang="en-GB" altLang="en-US" sz="1600" kern="1200" dirty="0">
                <a:latin typeface="Times New Roman" pitchFamily="16" charset="0"/>
                <a:ea typeface="MS Gothic" panose="020B0609070205080204" pitchFamily="49" charset="-128"/>
              </a:rPr>
              <a:t>Participants in the IEEE standards development individual process shall act based on their qualifications and experience. (https://standards.ieee.org/develop/policies/bylaws/sb_bylaws.pdf  section 5.2.1)</a:t>
            </a:r>
          </a:p>
          <a:p>
            <a:pPr marL="339725" lvl="0" indent="-336550" eaLnBrk="0" hangingPunct="0">
              <a:buFont typeface="Arial" panose="020B0604020202020204" pitchFamily="34" charset="0"/>
              <a:buChar char="•"/>
            </a:pPr>
            <a:r>
              <a:rPr lang="en-GB" altLang="en-US" sz="1600" kern="1200" dirty="0">
                <a:latin typeface="Times New Roman" pitchFamily="16" charset="0"/>
                <a:ea typeface="MS Gothic" panose="020B0609070205080204" pitchFamily="49" charset="-128"/>
              </a:rPr>
              <a:t>IEEE 802 Working Group membership is by individual; “Working Group members shall participate in the consensus process in a manner consistent with their professional expert opinion as individuals, and not as organizational representatives”. (subclause 4.2.1 “Establishment”, of the IEEE 802 LMSC Working Group Policies and Procedures)</a:t>
            </a:r>
          </a:p>
          <a:p>
            <a:pPr marL="339725" lvl="0" indent="-336550" eaLnBrk="0" hangingPunct="0">
              <a:buFont typeface="Arial" panose="020B0604020202020204" pitchFamily="34" charset="0"/>
              <a:buChar char="•"/>
            </a:pPr>
            <a:r>
              <a:rPr lang="en-GB" altLang="en-US" sz="1600" kern="1200" dirty="0">
                <a:latin typeface="Times New Roman" pitchFamily="16" charset="0"/>
                <a:ea typeface="MS Gothic" panose="020B0609070205080204" pitchFamily="49" charset="-128"/>
              </a:rPr>
              <a:t>Participants have an obligation to act and vote as an individual and not under the direction of any other individual or group.  A Participant’s obligation to act and vote as an individual applies in all cases, regardless of any external commitments, agreements, contracts, or orders. </a:t>
            </a:r>
          </a:p>
          <a:p>
            <a:pPr marL="339725" lvl="0" indent="-336550" eaLnBrk="0" hangingPunct="0">
              <a:buFont typeface="Arial" panose="020B0604020202020204" pitchFamily="34" charset="0"/>
              <a:buChar char="•"/>
            </a:pPr>
            <a:r>
              <a:rPr lang="en-GB" altLang="en-US" sz="1600" kern="1200" dirty="0">
                <a:latin typeface="Times New Roman" pitchFamily="16" charset="0"/>
                <a:ea typeface="MS Gothic" panose="020B0609070205080204" pitchFamily="49" charset="-128"/>
              </a:rPr>
              <a:t>Participants shall not direct the actions or votes of any other member of an IEEE 802 Working Group or retaliate against any other member for their actions or votes within IEEE 802 Working Group meetings, see </a:t>
            </a:r>
            <a:r>
              <a:rPr lang="en-GB" altLang="en-US" sz="1600" u="sng" kern="1200" dirty="0">
                <a:latin typeface="Times New Roman" pitchFamily="16" charset="0"/>
                <a:ea typeface="MS Gothic" panose="020B0609070205080204" pitchFamily="49" charset="-128"/>
              </a:rPr>
              <a:t>https://standards.ieee.org/develop/policies/bylaws/sb_bylaws.pdf </a:t>
            </a:r>
            <a:r>
              <a:rPr lang="en-GB" altLang="en-US" sz="1600" kern="1200" dirty="0">
                <a:latin typeface="Times New Roman" pitchFamily="16" charset="0"/>
                <a:ea typeface="MS Gothic" panose="020B0609070205080204" pitchFamily="49" charset="-128"/>
              </a:rPr>
              <a:t> section 5.2.1.3 and the IEEE 802 LMSC Working Group Policies and Procedures, subclause 3.4.1 “Chair”, list item x.</a:t>
            </a:r>
          </a:p>
          <a:p>
            <a:pPr marL="0" lvl="0" indent="0" eaLnBrk="0" hangingPunct="0">
              <a:buClrTx/>
            </a:pPr>
            <a:r>
              <a:rPr lang="en-GB" altLang="en-US" sz="1800" kern="1200" dirty="0">
                <a:latin typeface="Times New Roman" pitchFamily="16" charset="0"/>
                <a:ea typeface="MS Gothic" panose="020B0609070205080204" pitchFamily="49" charset="-128"/>
              </a:rPr>
              <a:t>By participating in IEEE 802 meetings, you accept these requirements.  If you do not agree to these policies then you shall not participate.</a:t>
            </a:r>
          </a:p>
          <a:p>
            <a:pPr marL="0" lvl="0" indent="0" algn="ctr" eaLnBrk="0" hangingPunct="0">
              <a:buClrTx/>
            </a:pPr>
            <a:r>
              <a:rPr lang="en-GB" altLang="en-US" sz="1400" b="0" kern="1200" dirty="0">
                <a:latin typeface="Times New Roman" pitchFamily="16" charset="0"/>
                <a:ea typeface="MS Gothic" panose="020B0609070205080204" pitchFamily="49" charset="-128"/>
              </a:rPr>
              <a:t>(Latest revision of IEEE 802 LMSC Working Group Policies and Procedures: http://www.ieee802.org/devdocs.shtml)</a:t>
            </a:r>
          </a:p>
          <a:p>
            <a:endParaRPr lang="en-US" sz="2800" dirty="0"/>
          </a:p>
        </p:txBody>
      </p:sp>
      <p:sp>
        <p:nvSpPr>
          <p:cNvPr id="4" name="Footer Placeholder 3"/>
          <p:cNvSpPr>
            <a:spLocks noGrp="1"/>
          </p:cNvSpPr>
          <p:nvPr>
            <p:ph type="ftr" idx="14"/>
          </p:nvPr>
        </p:nvSpPr>
        <p:spPr/>
        <p:txBody>
          <a:bodyPr/>
          <a:lstStyle/>
          <a:p>
            <a:r>
              <a:rPr lang="en-GB" dirty="0"/>
              <a:t>Joseph Levy (InterDigital)</a:t>
            </a:r>
          </a:p>
        </p:txBody>
      </p:sp>
      <p:sp>
        <p:nvSpPr>
          <p:cNvPr id="5" name="Date Placeholder 4"/>
          <p:cNvSpPr>
            <a:spLocks noGrp="1"/>
          </p:cNvSpPr>
          <p:nvPr>
            <p:ph type="dt" idx="15"/>
          </p:nvPr>
        </p:nvSpPr>
        <p:spPr/>
        <p:txBody>
          <a:bodyPr/>
          <a:lstStyle/>
          <a:p>
            <a:r>
              <a:rPr lang="en-US"/>
              <a:t>March 2020</a:t>
            </a:r>
            <a:endParaRPr lang="en-GB" dirty="0"/>
          </a:p>
        </p:txBody>
      </p:sp>
      <p:sp>
        <p:nvSpPr>
          <p:cNvPr id="6" name="Slide Number Placeholder 5"/>
          <p:cNvSpPr>
            <a:spLocks noGrp="1"/>
          </p:cNvSpPr>
          <p:nvPr>
            <p:ph type="sldNum" idx="12"/>
          </p:nvPr>
        </p:nvSpPr>
        <p:spPr/>
        <p:txBody>
          <a:bodyPr/>
          <a:lstStyle/>
          <a:p>
            <a:r>
              <a:rPr lang="en-GB" dirty="0"/>
              <a:t>Slide </a:t>
            </a:r>
            <a:fld id="{440F5867-744E-4AA6-B0ED-4C44D2DFBB7B}" type="slidenum">
              <a:rPr lang="en-GB" smtClean="0"/>
              <a:pPr/>
              <a:t>7</a:t>
            </a:fld>
            <a:endParaRPr lang="en-GB" dirty="0"/>
          </a:p>
        </p:txBody>
      </p:sp>
    </p:spTree>
    <p:extLst>
      <p:ext uri="{BB962C8B-B14F-4D97-AF65-F5344CB8AC3E}">
        <p14:creationId xmlns:p14="http://schemas.microsoft.com/office/powerpoint/2010/main" val="1943740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D0868-18A4-4971-9DEB-AB44D519A9EE}"/>
              </a:ext>
            </a:extLst>
          </p:cNvPr>
          <p:cNvSpPr>
            <a:spLocks noGrp="1"/>
          </p:cNvSpPr>
          <p:nvPr>
            <p:ph type="ctrTitle"/>
          </p:nvPr>
        </p:nvSpPr>
        <p:spPr/>
        <p:txBody>
          <a:bodyPr/>
          <a:lstStyle/>
          <a:p>
            <a:r>
              <a:rPr lang="en-US" dirty="0"/>
              <a:t>Tuesday AM2</a:t>
            </a:r>
          </a:p>
        </p:txBody>
      </p:sp>
      <p:sp>
        <p:nvSpPr>
          <p:cNvPr id="4" name="Date Placeholder 3">
            <a:extLst>
              <a:ext uri="{FF2B5EF4-FFF2-40B4-BE49-F238E27FC236}">
                <a16:creationId xmlns:a16="http://schemas.microsoft.com/office/drawing/2014/main" id="{CCB5DA8D-67F4-4BE3-9E66-1B044CA69B37}"/>
              </a:ext>
            </a:extLst>
          </p:cNvPr>
          <p:cNvSpPr>
            <a:spLocks noGrp="1"/>
          </p:cNvSpPr>
          <p:nvPr>
            <p:ph type="dt" idx="10"/>
          </p:nvPr>
        </p:nvSpPr>
        <p:spPr/>
        <p:txBody>
          <a:bodyPr/>
          <a:lstStyle/>
          <a:p>
            <a:r>
              <a:rPr lang="en-US"/>
              <a:t>March 2020</a:t>
            </a:r>
            <a:endParaRPr lang="en-GB" dirty="0"/>
          </a:p>
        </p:txBody>
      </p:sp>
      <p:sp>
        <p:nvSpPr>
          <p:cNvPr id="5" name="Footer Placeholder 4">
            <a:extLst>
              <a:ext uri="{FF2B5EF4-FFF2-40B4-BE49-F238E27FC236}">
                <a16:creationId xmlns:a16="http://schemas.microsoft.com/office/drawing/2014/main" id="{58BA0BC8-B279-42AB-85E9-D26A859BC2A8}"/>
              </a:ext>
            </a:extLst>
          </p:cNvPr>
          <p:cNvSpPr>
            <a:spLocks noGrp="1"/>
          </p:cNvSpPr>
          <p:nvPr>
            <p:ph type="ftr" idx="11"/>
          </p:nvPr>
        </p:nvSpPr>
        <p:spPr/>
        <p:txBody>
          <a:bodyPr/>
          <a:lstStyle/>
          <a:p>
            <a:r>
              <a:rPr lang="en-GB" dirty="0"/>
              <a:t>Joseph Levy (InterDigital)</a:t>
            </a:r>
          </a:p>
        </p:txBody>
      </p:sp>
      <p:sp>
        <p:nvSpPr>
          <p:cNvPr id="6" name="Slide Number Placeholder 5">
            <a:extLst>
              <a:ext uri="{FF2B5EF4-FFF2-40B4-BE49-F238E27FC236}">
                <a16:creationId xmlns:a16="http://schemas.microsoft.com/office/drawing/2014/main" id="{9165B5A4-AB3B-4CCA-8A52-E88A0E70DAF1}"/>
              </a:ext>
            </a:extLst>
          </p:cNvPr>
          <p:cNvSpPr>
            <a:spLocks noGrp="1"/>
          </p:cNvSpPr>
          <p:nvPr>
            <p:ph type="sldNum" idx="12"/>
          </p:nvPr>
        </p:nvSpPr>
        <p:spPr/>
        <p:txBody>
          <a:bodyPr/>
          <a:lstStyle/>
          <a:p>
            <a:r>
              <a:rPr lang="en-GB" dirty="0"/>
              <a:t>Slide </a:t>
            </a:r>
            <a:fld id="{DE40C9FC-4879-4F20-9ECA-A574A90476B7}" type="slidenum">
              <a:rPr lang="en-GB" smtClean="0"/>
              <a:pPr/>
              <a:t>8</a:t>
            </a:fld>
            <a:endParaRPr lang="en-GB" dirty="0"/>
          </a:p>
        </p:txBody>
      </p:sp>
    </p:spTree>
    <p:extLst>
      <p:ext uri="{BB962C8B-B14F-4D97-AF65-F5344CB8AC3E}">
        <p14:creationId xmlns:p14="http://schemas.microsoft.com/office/powerpoint/2010/main" val="431149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914401" y="685801"/>
            <a:ext cx="10361084" cy="457199"/>
          </a:xfrm>
        </p:spPr>
        <p:txBody>
          <a:bodyPr/>
          <a:lstStyle/>
          <a:p>
            <a:r>
              <a:rPr lang="en-US" altLang="en-US" dirty="0"/>
              <a:t>Approval of Minutes</a:t>
            </a:r>
          </a:p>
        </p:txBody>
      </p:sp>
      <p:sp>
        <p:nvSpPr>
          <p:cNvPr id="18435" name="Content Placeholder 2"/>
          <p:cNvSpPr>
            <a:spLocks noGrp="1"/>
          </p:cNvSpPr>
          <p:nvPr>
            <p:ph idx="1"/>
          </p:nvPr>
        </p:nvSpPr>
        <p:spPr>
          <a:xfrm>
            <a:off x="914401" y="1371600"/>
            <a:ext cx="10361084" cy="5103814"/>
          </a:xfrm>
        </p:spPr>
        <p:txBody>
          <a:bodyPr/>
          <a:lstStyle/>
          <a:p>
            <a:r>
              <a:rPr lang="en-US" altLang="en-US" dirty="0"/>
              <a:t>Minutes from the Jan </a:t>
            </a:r>
            <a:r>
              <a:rPr lang="en-US" dirty="0"/>
              <a:t>2019 Meeting in Irvine, California, USA</a:t>
            </a:r>
            <a:r>
              <a:rPr lang="en-US" altLang="en-US" dirty="0"/>
              <a:t>:</a:t>
            </a:r>
            <a:br>
              <a:rPr lang="en-US" altLang="en-US" dirty="0"/>
            </a:br>
            <a:r>
              <a:rPr lang="en-US" altLang="en-US" dirty="0">
                <a:hlinkClick r:id="rId2"/>
              </a:rPr>
              <a:t>11-20/0302r0</a:t>
            </a:r>
            <a:endParaRPr lang="en-US" altLang="en-US" dirty="0"/>
          </a:p>
          <a:p>
            <a:r>
              <a:rPr lang="en-US" altLang="en-US" dirty="0"/>
              <a:t> 	</a:t>
            </a:r>
            <a:r>
              <a:rPr lang="en-US" altLang="en-US" sz="2000" dirty="0"/>
              <a:t>Comments?</a:t>
            </a:r>
          </a:p>
          <a:p>
            <a:r>
              <a:rPr lang="en-US" altLang="en-US" dirty="0"/>
              <a:t> 	</a:t>
            </a:r>
            <a:r>
              <a:rPr lang="en-US" altLang="en-US" sz="2000" dirty="0"/>
              <a:t>Objections to approving the minutes? </a:t>
            </a:r>
          </a:p>
          <a:p>
            <a:r>
              <a:rPr lang="en-US" altLang="en-US" dirty="0"/>
              <a:t>Minutes from AANI SC Teleconferences):</a:t>
            </a:r>
          </a:p>
          <a:p>
            <a:pPr>
              <a:buFont typeface="Arial" panose="020B0604020202020204" pitchFamily="34" charset="0"/>
              <a:buChar char="•"/>
            </a:pPr>
            <a:r>
              <a:rPr lang="en-US" altLang="en-US" sz="2000" dirty="0"/>
              <a:t>none</a:t>
            </a:r>
          </a:p>
          <a:p>
            <a:endParaRPr lang="en-US" altLang="en-US" dirty="0"/>
          </a:p>
        </p:txBody>
      </p:sp>
      <p:sp>
        <p:nvSpPr>
          <p:cNvPr id="3" name="Footer Placeholder 2"/>
          <p:cNvSpPr>
            <a:spLocks noGrp="1"/>
          </p:cNvSpPr>
          <p:nvPr>
            <p:ph type="ftr" idx="14"/>
          </p:nvPr>
        </p:nvSpPr>
        <p:spPr/>
        <p:txBody>
          <a:bodyPr/>
          <a:lstStyle/>
          <a:p>
            <a:r>
              <a:rPr lang="en-GB" dirty="0"/>
              <a:t>Joseph Levy (InterDigital)</a:t>
            </a:r>
          </a:p>
        </p:txBody>
      </p:sp>
      <p:sp>
        <p:nvSpPr>
          <p:cNvPr id="2" name="Date Placeholder 1"/>
          <p:cNvSpPr>
            <a:spLocks noGrp="1"/>
          </p:cNvSpPr>
          <p:nvPr>
            <p:ph type="dt" idx="15"/>
          </p:nvPr>
        </p:nvSpPr>
        <p:spPr/>
        <p:txBody>
          <a:bodyPr/>
          <a:lstStyle/>
          <a:p>
            <a:r>
              <a:rPr lang="en-US"/>
              <a:t>March 2020</a:t>
            </a:r>
            <a:endParaRPr lang="en-GB"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9</a:t>
            </a:fld>
            <a:endParaRPr lang="en-GB" dirty="0"/>
          </a:p>
        </p:txBody>
      </p:sp>
    </p:spTree>
    <p:extLst>
      <p:ext uri="{BB962C8B-B14F-4D97-AF65-F5344CB8AC3E}">
        <p14:creationId xmlns:p14="http://schemas.microsoft.com/office/powerpoint/2010/main" val="4087709454"/>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C7DFCADC33959499CA2174C6C12CE0D" ma:contentTypeVersion="13" ma:contentTypeDescription="Create a new document." ma:contentTypeScope="" ma:versionID="a3fc4679fdd7500c1d3a32e1d1f4f41d">
  <xsd:schema xmlns:xsd="http://www.w3.org/2001/XMLSchema" xmlns:xs="http://www.w3.org/2001/XMLSchema" xmlns:p="http://schemas.microsoft.com/office/2006/metadata/properties" xmlns:ns3="60873816-0101-4504-946e-6fdefec58fb5" xmlns:ns4="4e36d776-f4f9-4739-bb28-fcc060563e14" targetNamespace="http://schemas.microsoft.com/office/2006/metadata/properties" ma:root="true" ma:fieldsID="5e5750bb2fd743998b6e6034b6081643" ns3:_="" ns4:_="">
    <xsd:import namespace="60873816-0101-4504-946e-6fdefec58fb5"/>
    <xsd:import namespace="4e36d776-f4f9-4739-bb28-fcc060563e1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element ref="ns4:SharingHintHash"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873816-0101-4504-946e-6fdefec58fb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e36d776-f4f9-4739-bb28-fcc060563e1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B35010-95F5-442D-8F5B-357EDA6B4347}">
  <ds:schemaRefs>
    <ds:schemaRef ds:uri="http://purl.org/dc/elements/1.1/"/>
    <ds:schemaRef ds:uri="http://schemas.microsoft.com/office/2006/metadata/properties"/>
    <ds:schemaRef ds:uri="60873816-0101-4504-946e-6fdefec58fb5"/>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4e36d776-f4f9-4739-bb28-fcc060563e14"/>
    <ds:schemaRef ds:uri="http://www.w3.org/XML/1998/namespace"/>
    <ds:schemaRef ds:uri="http://purl.org/dc/dcmitype/"/>
  </ds:schemaRefs>
</ds:datastoreItem>
</file>

<file path=customXml/itemProps2.xml><?xml version="1.0" encoding="utf-8"?>
<ds:datastoreItem xmlns:ds="http://schemas.openxmlformats.org/officeDocument/2006/customXml" ds:itemID="{F3F14640-4E7F-4A2D-B44E-1E3362A4DF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873816-0101-4504-946e-6fdefec58fb5"/>
    <ds:schemaRef ds:uri="4e36d776-f4f9-4739-bb28-fcc060563e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034F48E-90AD-4246-ACE4-D7D7572A3FA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802-11-Submission</Template>
  <TotalTime>35408</TotalTime>
  <Words>1185</Words>
  <Application>Microsoft Office PowerPoint</Application>
  <PresentationFormat>Widescreen</PresentationFormat>
  <Paragraphs>186</Paragraphs>
  <Slides>15</Slides>
  <Notes>6</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2" baseType="lpstr">
      <vt:lpstr>Arial Unicode MS</vt:lpstr>
      <vt:lpstr>MS Gothic</vt:lpstr>
      <vt:lpstr>Arial</vt:lpstr>
      <vt:lpstr>Monotype Sorts</vt:lpstr>
      <vt:lpstr>Times New Roman</vt:lpstr>
      <vt:lpstr>Office Theme</vt:lpstr>
      <vt:lpstr>Document</vt:lpstr>
      <vt:lpstr>AANI SC Agenda</vt:lpstr>
      <vt:lpstr>Abstract</vt:lpstr>
      <vt:lpstr>Reminders and Rules</vt:lpstr>
      <vt:lpstr>Agenda</vt:lpstr>
      <vt:lpstr>Guidelines for IEEE-SA Meetings</vt:lpstr>
      <vt:lpstr>Resources – URLs</vt:lpstr>
      <vt:lpstr>Participation in IEEE 802 Meetings</vt:lpstr>
      <vt:lpstr>Tuesday AM2</vt:lpstr>
      <vt:lpstr>Approval of Minutes</vt:lpstr>
      <vt:lpstr>Nendica Reminder</vt:lpstr>
      <vt:lpstr>Status on the Proposal on Interworking</vt:lpstr>
      <vt:lpstr>Discussion / Contributions</vt:lpstr>
      <vt:lpstr>Way forward on: “Technical report on interworking between 3GPP 5G network &amp; WLAN”</vt:lpstr>
      <vt:lpstr>Future Sessions Planning</vt:lpstr>
      <vt:lpstr>Topics for Contribution</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11-19-2127-00-AANI-aani-sc-agenda-january-2020</dc:title>
  <dc:creator>Levy, Joseph</dc:creator>
  <cp:lastModifiedBy>Joseph Levy</cp:lastModifiedBy>
  <cp:revision>405</cp:revision>
  <cp:lastPrinted>1601-01-01T00:00:00Z</cp:lastPrinted>
  <dcterms:created xsi:type="dcterms:W3CDTF">2017-06-02T20:57:23Z</dcterms:created>
  <dcterms:modified xsi:type="dcterms:W3CDTF">2020-02-10T04:51:19Z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0x0101005C7DFCADC33959499CA2174C6C12CE0D</vt:lpwstr>
  </property>
</Properties>
</file>