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5"/>
  </p:notesMasterIdLst>
  <p:handoutMasterIdLst>
    <p:handoutMasterId r:id="rId26"/>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46" r:id="rId17"/>
    <p:sldId id="774" r:id="rId18"/>
    <p:sldId id="776" r:id="rId19"/>
    <p:sldId id="787" r:id="rId20"/>
    <p:sldId id="749" r:id="rId21"/>
    <p:sldId id="777" r:id="rId22"/>
    <p:sldId id="772" r:id="rId23"/>
    <p:sldId id="753"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notesMaster" Target="notesMasters/notes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0298</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2014-00-00bd-tgbd-nov-2019-meeting-minutes.docx" TargetMode="Externa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Mar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2020-02-08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One</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 and a TGbd comment collection plan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3043238" y="2531428"/>
          <a:ext cx="6699250" cy="2651760"/>
        </p:xfrm>
        <a:graphic>
          <a:graphicData uri="http://schemas.openxmlformats.org/drawingml/2006/table">
            <a:tbl>
              <a:tblPr firstRow="1" bandRow="1">
                <a:tableStyleId>{21E4AEA4-8DFA-4A89-87EB-49C32662AFE0}</a:tableStyleId>
              </a:tblPr>
              <a:tblGrid>
                <a:gridCol w="1304925"/>
                <a:gridCol w="1011555"/>
                <a:gridCol w="1254760"/>
                <a:gridCol w="1029970"/>
                <a:gridCol w="1049655"/>
                <a:gridCol w="1048385"/>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a:txBody>
                    <a:bodyPr/>
                    <a:lstStyle/>
                    <a:p>
                      <a:pPr algn="ctr"/>
                      <a:r>
                        <a:rPr lang="en-US" sz="1800" dirty="0"/>
                        <a:t>TUE</a:t>
                      </a:r>
                      <a:endParaRPr lang="en-US" sz="1800" dirty="0"/>
                    </a:p>
                  </a:txBody>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396240">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algn="ct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PHY</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smtClean="0"/>
                        <a:t>MAC</a:t>
                      </a:r>
                      <a:endParaRPr lang="en-US" sz="1800" dirty="0"/>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830388"/>
            <a:ext cx="4800600" cy="4341813"/>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Tuesday Mar 17, AM1, 8:00 – 10:00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SFD/FRD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Tuesday Mar 17, PM2, 16:00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Technical presentation </a:t>
            </a: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03415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Mar 18</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PHY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mn-ea"/>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meeting room</a:t>
            </a:r>
            <a:r>
              <a:rPr lang="en-CA" altLang="en-US" sz="1600" strike="noStrike" kern="0" noProof="0" dirty="0" smtClean="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1</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MAC </a:t>
            </a:r>
            <a:r>
              <a:rPr lang="en-CA" altLang="en-US" sz="1600" strike="noStrike" kern="0" noProof="0" dirty="0" err="1">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adhoc</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 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Wingdings" panose="05000000000000000000" pitchFamily="2" charset="2"/>
              </a:rPr>
              <a:t>meeting room 2</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Mar 19,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2211208"/>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dirty="0" smtClean="0"/>
                        <a:t>11-19/1299</a:t>
                      </a:r>
                      <a:endParaRPr lang="zh-CN" altLang="en-US" sz="1200" dirty="0"/>
                    </a:p>
                  </a:txBody>
                  <a:tcPr marL="36000" marR="36000" marT="17972" marB="17972"/>
                </a:tc>
                <a:tc>
                  <a:txBody>
                    <a:bodyPr/>
                    <a:lstStyle/>
                    <a:p>
                      <a:r>
                        <a:rPr lang="en-US" altLang="zh-CN" sz="1200" dirty="0" smtClean="0"/>
                        <a:t>Sean</a:t>
                      </a:r>
                      <a:r>
                        <a:rPr lang="en-US" altLang="zh-CN" sz="1200" baseline="0" dirty="0" smtClean="0"/>
                        <a:t> Coffey (</a:t>
                      </a:r>
                      <a:r>
                        <a:rPr lang="en-US" altLang="zh-CN" sz="1200" baseline="0" dirty="0" err="1" smtClean="0"/>
                        <a:t>Realtek</a:t>
                      </a:r>
                      <a:r>
                        <a:rPr lang="en-US" altLang="zh-CN" sz="1200" baseline="0" dirty="0" smtClean="0"/>
                        <a:t>)</a:t>
                      </a:r>
                      <a:endParaRPr lang="zh-CN" altLang="en-US" sz="1200" dirty="0"/>
                    </a:p>
                  </a:txBody>
                  <a:tcPr marL="36000" marR="36000" marT="17972" marB="17972"/>
                </a:tc>
                <a:tc>
                  <a:txBody>
                    <a:bodyPr/>
                    <a:lstStyle/>
                    <a:p>
                      <a:r>
                        <a:rPr lang="en-US" altLang="zh-CN" sz="1200" dirty="0" smtClean="0"/>
                        <a:t>Extended</a:t>
                      </a:r>
                      <a:r>
                        <a:rPr lang="en-US" altLang="zh-CN" sz="1200" baseline="0" dirty="0" smtClean="0"/>
                        <a:t> rate modes in 11bd</a:t>
                      </a:r>
                      <a:endParaRPr lang="zh-CN" altLang="en-US" sz="1200" dirty="0"/>
                    </a:p>
                  </a:txBody>
                  <a:tcPr marL="36000" marR="36000" marT="17972" marB="17972"/>
                </a:tc>
                <a:tc>
                  <a:txBody>
                    <a:bodyPr/>
                    <a:lstStyle/>
                    <a:p>
                      <a:r>
                        <a:rPr lang="en-US" altLang="zh-CN" sz="1200" dirty="0" smtClean="0"/>
                        <a:t>PHY</a:t>
                      </a:r>
                      <a:endParaRPr lang="zh-CN" altLang="en-US" sz="1200" dirty="0"/>
                    </a:p>
                  </a:txBody>
                  <a:tcPr marL="36000" marR="36000" marT="17972" marB="17972"/>
                </a:tc>
              </a:tr>
              <a:tr h="218792">
                <a:tc>
                  <a:txBody>
                    <a:bodyPr/>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lstStyle/>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lstStyle/>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18792">
                <a:tc>
                  <a:txBody>
                    <a:bodyPr/>
                    <a:lstStyle/>
                    <a:p>
                      <a:endParaRPr lang="en-US" altLang="zh-CN" sz="1200" dirty="0" smtClean="0">
                        <a:solidFill>
                          <a:srgbClr val="FFC000"/>
                        </a:solidFill>
                      </a:endParaRPr>
                    </a:p>
                  </a:txBody>
                  <a:tcPr marL="35994" marR="35994" marT="17984" marB="17984"/>
                </a:tc>
                <a:tc>
                  <a:txBody>
                    <a:bodyPr/>
                    <a:lstStyle/>
                    <a:p>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endParaRPr lang="en-US" altLang="zh-CN" sz="1200" kern="1200" dirty="0" smtClean="0">
                        <a:solidFill>
                          <a:srgbClr val="FFC000"/>
                        </a:solidFill>
                        <a:latin typeface="+mn-lt"/>
                        <a:ea typeface="+mn-ea"/>
                        <a:cs typeface="+mn-cs"/>
                      </a:endParaRPr>
                    </a:p>
                  </a:txBody>
                  <a:tcPr marL="35994" marR="35994" marT="17984" marB="17984"/>
                </a:tc>
                <a:tc>
                  <a:txBody>
                    <a:bodyPr/>
                    <a:lstStyle/>
                    <a:p>
                      <a:endParaRPr lang="en-US" altLang="zh-CN" sz="1200" dirty="0" smtClean="0">
                        <a:solidFill>
                          <a:srgbClr val="FFC000"/>
                        </a:solidFill>
                      </a:endParaRPr>
                    </a:p>
                  </a:txBody>
                  <a:tcPr marL="35994" marR="35994" marT="17984" marB="17984"/>
                </a:tc>
              </a:tr>
              <a:tr h="218792">
                <a:tc>
                  <a:txBody>
                    <a:bodyPr/>
                    <a:lstStyle/>
                    <a:p>
                      <a:endParaRPr lang="zh-CN" altLang="en-US" sz="1200" dirty="0">
                        <a:solidFill>
                          <a:schemeClr val="tx1"/>
                        </a:solidFill>
                      </a:endParaRPr>
                    </a:p>
                  </a:txBody>
                  <a:tcPr marL="35994" marR="35994" marT="17984" marB="17984"/>
                </a:tc>
                <a:tc>
                  <a:txBody>
                    <a:bodyPr/>
                    <a:lstStyle/>
                    <a:p>
                      <a:endParaRPr lang="zh-CN" altLang="en-US" sz="1200" dirty="0"/>
                    </a:p>
                  </a:txBody>
                  <a:tcPr marL="35994" marR="35994" marT="17984" marB="17984"/>
                </a:tc>
                <a:tc>
                  <a:txBody>
                    <a:bodyPr/>
                    <a:lstStyle/>
                    <a:p>
                      <a:pPr marL="0" algn="l" defTabSz="914400" rtl="0" eaLnBrk="1" latinLnBrk="0" hangingPunct="1"/>
                      <a:endParaRPr lang="zh-CN" altLang="en-US" sz="1200" kern="1200" dirty="0">
                        <a:solidFill>
                          <a:schemeClr val="tx1"/>
                        </a:solidFill>
                        <a:latin typeface="+mn-lt"/>
                        <a:ea typeface="+mn-ea"/>
                        <a:cs typeface="+mn-cs"/>
                      </a:endParaRPr>
                    </a:p>
                  </a:txBody>
                  <a:tcPr marL="35994" marR="35994" marT="17984" marB="17984"/>
                </a:tc>
                <a:tc>
                  <a:txBody>
                    <a:bodyPr/>
                    <a:lstStyle/>
                    <a:p>
                      <a:endParaRPr lang="zh-CN" altLang="en-US" sz="1200" dirty="0"/>
                    </a:p>
                  </a:txBody>
                  <a:tcPr marL="35994" marR="35994" marT="17984" marB="17984"/>
                </a:tc>
              </a:tr>
              <a:tr h="219075">
                <a:tc>
                  <a:txBody>
                    <a:bodyPr/>
                    <a:lstStyle/>
                    <a:p>
                      <a:endParaRPr lang="zh-CN" altLang="en-US" sz="1200" dirty="0">
                        <a:solidFill>
                          <a:srgbClr val="00B050"/>
                        </a:solidFill>
                      </a:endParaRPr>
                    </a:p>
                  </a:txBody>
                  <a:tcPr marL="36000" marR="36000" marT="17972" marB="17972"/>
                </a:tc>
                <a:tc>
                  <a:txBody>
                    <a:bodyPr/>
                    <a:lstStyle/>
                    <a:p>
                      <a:endParaRPr lang="zh-CN" altLang="en-US" sz="1200" dirty="0">
                        <a:solidFill>
                          <a:srgbClr val="00B050"/>
                        </a:solidFill>
                      </a:endParaRPr>
                    </a:p>
                  </a:txBody>
                  <a:tcPr marL="36000" marR="36000" marT="17972" marB="17972"/>
                </a:tc>
                <a:tc>
                  <a:txBody>
                    <a:bodyPr/>
                    <a:lstStyle/>
                    <a:p>
                      <a:endParaRPr lang="zh-CN" altLang="en-US" sz="1200" kern="1200" dirty="0">
                        <a:solidFill>
                          <a:srgbClr val="00B050"/>
                        </a:solidFill>
                        <a:latin typeface="+mn-lt"/>
                        <a:ea typeface="+mn-ea"/>
                        <a:cs typeface="+mn-cs"/>
                      </a:endParaRPr>
                    </a:p>
                  </a:txBody>
                  <a:tcPr marL="36000" marR="36000" marT="17972" marB="17972"/>
                </a:tc>
                <a:tc>
                  <a:txBody>
                    <a:bodyPr/>
                    <a:lstStyle/>
                    <a:p>
                      <a:endParaRPr lang="zh-CN" altLang="en-US" sz="1200" dirty="0">
                        <a:solidFill>
                          <a:srgbClr val="00B050"/>
                        </a:solidFill>
                      </a:endParaRPr>
                    </a:p>
                  </a:txBody>
                  <a:tcPr marL="36000" marR="36000" marT="17972" marB="17972"/>
                </a:tc>
              </a:tr>
              <a:tr h="218792">
                <a:tc>
                  <a:txBody>
                    <a:bodyPr/>
                    <a:lstStyle/>
                    <a:p>
                      <a:endParaRPr lang="zh-CN" altLang="en-US" sz="1200" dirty="0">
                        <a:solidFill>
                          <a:srgbClr val="0070C0"/>
                        </a:solidFill>
                      </a:endParaRPr>
                    </a:p>
                  </a:txBody>
                  <a:tcPr marL="36000" marR="36000" marT="17972" marB="17972"/>
                </a:tc>
                <a:tc>
                  <a:txBody>
                    <a:bodyPr/>
                    <a:lstStyle/>
                    <a:p>
                      <a:endParaRPr lang="zh-CN" altLang="en-US" sz="1200" dirty="0">
                        <a:solidFill>
                          <a:srgbClr val="0070C0"/>
                        </a:solidFill>
                      </a:endParaRPr>
                    </a:p>
                  </a:txBody>
                  <a:tcPr marL="36000" marR="36000" marT="17972" marB="17972"/>
                </a:tc>
                <a:tc>
                  <a:txBody>
                    <a:bodyPr/>
                    <a:lstStyle/>
                    <a:p>
                      <a:pPr marL="0" algn="l" defTabSz="914400" rtl="0" eaLnBrk="1" latinLnBrk="0" hangingPunct="1"/>
                      <a:endParaRPr lang="zh-CN" altLang="en-US" sz="1200" kern="1200" dirty="0">
                        <a:solidFill>
                          <a:srgbClr val="0070C0"/>
                        </a:solidFill>
                        <a:latin typeface="+mn-lt"/>
                        <a:ea typeface="+mn-ea"/>
                        <a:cs typeface="+mn-cs"/>
                      </a:endParaRPr>
                    </a:p>
                  </a:txBody>
                  <a:tcPr marL="36000" marR="36000" marT="17972" marB="17972"/>
                </a:tc>
                <a:tc>
                  <a:txBody>
                    <a:bodyPr/>
                    <a:lstStyle/>
                    <a:p>
                      <a:endParaRPr lang="zh-CN" altLang="en-US" sz="1200" dirty="0">
                        <a:solidFill>
                          <a:srgbClr val="0070C0"/>
                        </a:solidFill>
                      </a:endParaRPr>
                    </a:p>
                  </a:txBody>
                  <a:tcPr marL="36000" marR="36000" marT="17972" marB="17972"/>
                </a:tc>
              </a:tr>
              <a:tr h="241514">
                <a:tc>
                  <a:txBody>
                    <a:bodyPr/>
                    <a:lstStyle/>
                    <a:p>
                      <a:endParaRPr lang="zh-CN" altLang="en-US" sz="1200" dirty="0">
                        <a:solidFill>
                          <a:srgbClr val="00B050"/>
                        </a:solidFill>
                      </a:endParaRPr>
                    </a:p>
                  </a:txBody>
                  <a:tcPr marL="36000" marR="36000" marT="17972" marB="17972"/>
                </a:tc>
                <a:tc>
                  <a:txBody>
                    <a:bodyPr/>
                    <a:lstStyle/>
                    <a:p>
                      <a:endParaRPr lang="zh-CN" altLang="en-US" sz="1200" dirty="0">
                        <a:solidFill>
                          <a:srgbClr val="00B050"/>
                        </a:solidFill>
                      </a:endParaRPr>
                    </a:p>
                  </a:txBody>
                  <a:tcPr marL="36000" marR="36000" marT="17972" marB="17972"/>
                </a:tc>
                <a:tc>
                  <a:txBody>
                    <a:bodyPr/>
                    <a:lstStyle/>
                    <a:p>
                      <a:endParaRPr lang="zh-CN" altLang="en-US" sz="1200" kern="1200" dirty="0">
                        <a:solidFill>
                          <a:srgbClr val="00B050"/>
                        </a:solidFill>
                        <a:latin typeface="+mn-lt"/>
                        <a:ea typeface="+mn-ea"/>
                        <a:cs typeface="+mn-cs"/>
                      </a:endParaRPr>
                    </a:p>
                  </a:txBody>
                  <a:tcPr marL="36000" marR="36000" marT="17972" marB="17972"/>
                </a:tc>
                <a:tc>
                  <a:txBody>
                    <a:bodyPr/>
                    <a:lstStyle/>
                    <a:p>
                      <a:endParaRPr lang="zh-CN" altLang="en-US" sz="1200" dirty="0">
                        <a:solidFill>
                          <a:srgbClr val="00B050"/>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(11-19/xxxx)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497013" y="517810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 for TGbd Mar-2020 meeting</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Tuesday AM1, 8:00 ~ 10:00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FRD and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Jan 2020 meeting and TGbd TCs before Mar 2020 meeting as below:</a:t>
            </a:r>
            <a:endParaRPr lang="en-US" altLang="zh-CN" sz="2400" dirty="0"/>
          </a:p>
          <a:p>
            <a:pPr lvl="1" algn="just" eaLnBrk="1" hangingPunct="1">
              <a:buNone/>
            </a:pPr>
            <a:r>
              <a:rPr lang="en-US" altLang="en-US" sz="1800" dirty="0">
                <a:hlinkClick r:id="rId1" action="ppaction://hlinkfile"/>
              </a:rPr>
              <a:t>https://mentor.ieee.org/802.11/dcn/20/11-20-0016-00-00bd-tgbd-jan-2020-meeting-minutes.docx</a:t>
            </a:r>
            <a:endParaRPr lang="en-US" altLang="en-US" sz="1800" dirty="0"/>
          </a:p>
          <a:p>
            <a:pPr lvl="1" algn="just" eaLnBrk="1" hangingPunct="1">
              <a:buNone/>
            </a:pPr>
            <a:r>
              <a:rPr lang="en-US" altLang="en-US" sz="1800" dirty="0"/>
              <a:t>TBD</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11-19/0497r6:</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https://mentor.ieee.org/802.11/dcn/19/11-19-0497-06-00bd-802-11bd-specification-framework-document.docx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Tuesday PM2, 16:00 ~ 18:00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Room1 (Same as TGbd session)</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Room2</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D0.3 and a 20-day group comment collection plan</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Presentation of the technical submissions for the week</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(Proposed Change)</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kumimoji="0" lang="en-US" altLang="en-US" sz="2200" b="1" i="0" u="none" strike="noStrike" kern="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Jul 2020 </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		Nov 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Jan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lang="en-US" altLang="en-US" sz="2200" noProof="0" dirty="0">
                <a:ln>
                  <a:noFill/>
                </a:ln>
                <a:effectLst/>
                <a:uLnTx/>
                <a:uFillTx/>
                <a:sym typeface="Wingdings" panose="05000000000000000000" pitchFamily="2" charset="2"/>
              </a:rPr>
              <a:t>May 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Mar 2022</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	</a:t>
            </a:r>
            <a:r>
              <a:rPr lang="en-US" altLang="en-US" sz="2200" noProof="0" dirty="0">
                <a:ln>
                  <a:noFill/>
                </a:ln>
                <a:effectLst/>
                <a:uLnTx/>
                <a:uFillTx/>
                <a:latin typeface="Arial" panose="020B0604020202020204" pitchFamily="34" charset="0"/>
                <a:cs typeface="Arial" panose="020B0604020202020204" pitchFamily="34" charset="0"/>
                <a:sym typeface="Wingdings" panose="05000000000000000000" pitchFamily="2" charset="2"/>
              </a:rPr>
              <a:t>→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Apr 2022</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Approved TC plan (Webex):</a:t>
            </a:r>
            <a:endParaRPr lang="en-US" altLang="zh-CN" sz="2800" dirty="0"/>
          </a:p>
          <a:p>
            <a:pPr lvl="1" eaLnBrk="1" hangingPunct="1"/>
            <a:r>
              <a:rPr lang="en-US" altLang="zh-CN" sz="2330" dirty="0">
                <a:sym typeface="+mn-ea"/>
              </a:rPr>
              <a:t>Data: 	Mar 31, 2020</a:t>
            </a:r>
            <a:endParaRPr lang="en-US" altLang="zh-CN" sz="2330" dirty="0"/>
          </a:p>
          <a:p>
            <a:pPr lvl="1" eaLnBrk="1" hangingPunct="1"/>
            <a:r>
              <a:rPr lang="en-US" altLang="zh-CN" sz="2330" dirty="0">
                <a:sym typeface="+mn-ea"/>
              </a:rPr>
              <a:t>Time: 	9:00am ~ 11:00am, EST</a:t>
            </a:r>
            <a:endParaRPr lang="en-US" altLang="zh-CN" sz="2330" dirty="0">
              <a:sym typeface="+mn-ea"/>
            </a:endParaRPr>
          </a:p>
          <a:p>
            <a:pPr lvl="1" eaLnBrk="1" hangingPunct="1"/>
            <a:r>
              <a:rPr lang="en-US" altLang="zh-CN" sz="2330" dirty="0">
                <a:cs typeface="+mn-ea"/>
              </a:rPr>
              <a:t>Bridge:	Webex</a:t>
            </a:r>
            <a:endParaRPr lang="en-US" altLang="zh-CN" sz="2800" dirty="0"/>
          </a:p>
          <a:p>
            <a:pPr eaLnBrk="1" hangingPunct="1"/>
            <a:endParaRPr lang="en-US" altLang="zh-CN" sz="2800" dirty="0"/>
          </a:p>
          <a:p>
            <a:pPr eaLnBrk="1" hangingPunct="1"/>
            <a:r>
              <a:rPr lang="en-US" altLang="zh-CN" sz="2800" dirty="0"/>
              <a:t>New TC plan proposal:</a:t>
            </a:r>
            <a:endParaRPr lang="en-US" altLang="zh-CN" sz="2800" dirty="0"/>
          </a:p>
          <a:p>
            <a:pPr lvl="1" eaLnBrk="1" hangingPunct="1"/>
            <a:r>
              <a:rPr lang="en-US" altLang="zh-CN" sz="2330" dirty="0"/>
              <a:t>Data: 	Apr 14, 28; May 26, 2020</a:t>
            </a:r>
            <a:endParaRPr lang="en-US" altLang="zh-CN" sz="2330" dirty="0"/>
          </a:p>
          <a:p>
            <a:pPr lvl="1" eaLnBrk="1" hangingPunct="1"/>
            <a:r>
              <a:rPr lang="en-US" altLang="zh-CN" sz="2330" dirty="0"/>
              <a:t>Time: 	9:00am ~ 11:00am, EST</a:t>
            </a:r>
            <a:endParaRPr lang="en-US" altLang="zh-CN" sz="2330" dirty="0"/>
          </a:p>
          <a:p>
            <a:pPr lvl="1" eaLnBrk="1" hangingPunct="1"/>
            <a:r>
              <a:rPr lang="en-US" altLang="zh-CN" sz="2500" dirty="0"/>
              <a:t>Bridge:	Webex</a:t>
            </a:r>
            <a:endParaRPr lang="en-US" altLang="zh-CN" sz="2500" dirty="0"/>
          </a:p>
          <a:p>
            <a:pPr lvl="1" eaLnBrk="1" hangingPunct="1"/>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9817</Words>
  <Application>WPS 演示</Application>
  <PresentationFormat>宽屏</PresentationFormat>
  <Paragraphs>455</Paragraphs>
  <Slides>21</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21</vt:i4>
      </vt:variant>
    </vt:vector>
  </HeadingPairs>
  <TitlesOfParts>
    <vt:vector size="38"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Approve TGbd Minutes</vt:lpstr>
      <vt:lpstr>Approve the updated SFD</vt:lpstr>
      <vt:lpstr>PowerPoint 演示文稿</vt:lpstr>
      <vt:lpstr>Meeting Slot #3 Agenda Wednesday PM1, 13:30 ~ 15:30</vt:lpstr>
      <vt:lpstr>Meeting Slot #4 Agenda Thursday AM2, 10:30 ~ 12:30</vt:lpstr>
      <vt:lpstr>Timeline (Proposed Change)</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4170</cp:revision>
  <cp:lastPrinted>2014-11-04T15:04:00Z</cp:lastPrinted>
  <dcterms:created xsi:type="dcterms:W3CDTF">2007-04-17T18:10:00Z</dcterms:created>
  <dcterms:modified xsi:type="dcterms:W3CDTF">2020-02-08T15:34:05Z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