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25"/>
  </p:notesMasterIdLst>
  <p:handoutMasterIdLst>
    <p:handoutMasterId r:id="rId26"/>
  </p:handoutMasterIdLst>
  <p:sldIdLst>
    <p:sldId id="720" r:id="rId4"/>
    <p:sldId id="735" r:id="rId5"/>
    <p:sldId id="736" r:id="rId6"/>
    <p:sldId id="737" r:id="rId7"/>
    <p:sldId id="738" r:id="rId8"/>
    <p:sldId id="739" r:id="rId9"/>
    <p:sldId id="740" r:id="rId10"/>
    <p:sldId id="741" r:id="rId11"/>
    <p:sldId id="742" r:id="rId12"/>
    <p:sldId id="744" r:id="rId13"/>
    <p:sldId id="743" r:id="rId14"/>
    <p:sldId id="773" r:id="rId15"/>
    <p:sldId id="761" r:id="rId16"/>
    <p:sldId id="746" r:id="rId17"/>
    <p:sldId id="774" r:id="rId18"/>
    <p:sldId id="776" r:id="rId19"/>
    <p:sldId id="787" r:id="rId20"/>
    <p:sldId id="749" r:id="rId21"/>
    <p:sldId id="777" r:id="rId22"/>
    <p:sldId id="772" r:id="rId23"/>
    <p:sldId id="753" r:id="rId24"/>
  </p:sldIdLst>
  <p:sldSz cx="12192000" cy="6858000"/>
  <p:notesSz cx="6934200" cy="9280525"/>
  <p:defaultTextStyle>
    <a:defPPr>
      <a:defRPr lang="en-US"/>
    </a:defPPr>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529"/>
    <p:restoredTop sz="95405"/>
  </p:normalViewPr>
  <p:slideViewPr>
    <p:cSldViewPr showGuides="1">
      <p:cViewPr varScale="1">
        <p:scale>
          <a:sx n="86" d="100"/>
          <a:sy n="86" d="100"/>
        </p:scale>
        <p:origin x="198" y="84"/>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showFormatting="0">
    <p:cViewPr varScale="1">
      <p:scale>
        <a:sx n="1" d="1"/>
        <a:sy n="1" d="1"/>
      </p:scale>
      <p:origin x="0" y="-3115"/>
    </p:cViewPr>
  </p:sorter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handoutMaster" Target="handoutMasters/handoutMaster1.xml"/><Relationship Id="rId25" Type="http://schemas.openxmlformats.org/officeDocument/2006/relationships/notesMaster" Target="notesMasters/notes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5" name="Rectangle 3"/>
          <p:cNvSpPr>
            <a:spLocks noGrp="1" noChangeArrowheads="1"/>
          </p:cNvSpPr>
          <p:nvPr>
            <p:ph type="dt" sz="quarter" idx="1"/>
          </p:nvPr>
        </p:nvSpPr>
        <p:spPr bwMode="auto">
          <a:xfrm>
            <a:off x="695325" y="174625"/>
            <a:ext cx="920750" cy="215900"/>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March 2016</a:t>
            </a:r>
            <a:endPar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3076" name="Rectangle 4"/>
          <p:cNvSpPr>
            <a:spLocks noGrp="1" noChangeArrowheads="1"/>
          </p:cNvSpPr>
          <p:nvPr>
            <p:ph type="ftr" sz="quarter" idx="2"/>
          </p:nvPr>
        </p:nvSpPr>
        <p:spPr bwMode="auto">
          <a:xfrm>
            <a:off x="4143375" y="8982075"/>
            <a:ext cx="2174875" cy="184150"/>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atin typeface="Times New Roman" panose="02020603050405020304" pitchFamily="18" charset="0"/>
                <a:ea typeface="+mn-ea"/>
                <a:cs typeface="+mn-cs"/>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Edward Au (Huawei Technologies)</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eaLnBrk="0" hangingPunct="0">
              <a:defRPr/>
            </a:lvl1pPr>
          </a:lstStyle>
          <a:p>
            <a:pPr marL="0" marR="0" lvl="0" indent="0" algn="ctr"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Page </a:t>
            </a:r>
            <a:fld id="{5D062474-144A-4A62-B2E0-EADF5A3271D9}" type="slidenum">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fld>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2293" name="Line 6"/>
          <p:cNvSpPr/>
          <p:nvPr/>
        </p:nvSpPr>
        <p:spPr>
          <a:xfrm>
            <a:off x="693738" y="387350"/>
            <a:ext cx="5546725" cy="0"/>
          </a:xfrm>
          <a:prstGeom prst="line">
            <a:avLst/>
          </a:prstGeom>
          <a:ln w="12700" cap="flat" cmpd="sng">
            <a:solidFill>
              <a:schemeClr val="tx1"/>
            </a:solidFill>
            <a:prstDash val="solid"/>
            <a:round/>
            <a:headEnd type="none" w="sm" len="sm"/>
            <a:tailEnd type="none" w="sm" len="sm"/>
          </a:ln>
        </p:spPr>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Submission</a:t>
            </a:r>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2295" name="Line 8"/>
          <p:cNvSpPr/>
          <p:nvPr/>
        </p:nvSpPr>
        <p:spPr>
          <a:xfrm>
            <a:off x="693738" y="8970963"/>
            <a:ext cx="5700712" cy="0"/>
          </a:xfrm>
          <a:prstGeom prst="line">
            <a:avLst/>
          </a:prstGeom>
          <a:ln w="12700" cap="flat" cmpd="sng">
            <a:solidFill>
              <a:schemeClr val="tx1"/>
            </a:solidFill>
            <a:prstDash val="solid"/>
            <a:round/>
            <a:headEnd type="none" w="sm" len="sm"/>
            <a:tailEnd type="none" w="sm" len="sm"/>
          </a:ln>
        </p:spPr>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ln>
          <a:effectLst/>
        </p:spPr>
        <p:txBody>
          <a:bodyPr vert="horz" wrap="none" lIns="0" tIns="0" rIns="0" bIns="0" numCol="1" anchor="b" anchorCtr="0" compatLnSpc="1">
            <a:spAutoFit/>
          </a:bodyPr>
          <a:lstStyle>
            <a:lvl1pPr algn="r" defTabSz="933450" eaLnBrk="0" hangingPunct="0">
              <a:defRPr sz="1400" b="1">
                <a:latin typeface="Times New Roman" panose="02020603050405020304" pitchFamily="18" charset="0"/>
                <a:ea typeface="+mn-ea"/>
                <a:cs typeface="+mn-cs"/>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doc.: IEEE 802.11-15/1472r0</a:t>
            </a:r>
            <a:endPar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2051" name="Rectangle 3"/>
          <p:cNvSpPr>
            <a:spLocks noGrp="1" noChangeArrowheads="1"/>
          </p:cNvSpPr>
          <p:nvPr>
            <p:ph type="dt" idx="1"/>
          </p:nvPr>
        </p:nvSpPr>
        <p:spPr bwMode="auto">
          <a:xfrm>
            <a:off x="654050" y="95250"/>
            <a:ext cx="920750" cy="215900"/>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March 2016</a:t>
            </a:r>
            <a:endPar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3316" name="Rectangle 4"/>
          <p:cNvSpPr>
            <a:spLocks noGrp="1" noRot="1" noChangeAspect="1" noTextEdit="1"/>
          </p:cNvSpPr>
          <p:nvPr>
            <p:ph type="sldImg"/>
          </p:nvPr>
        </p:nvSpPr>
        <p:spPr>
          <a:xfrm>
            <a:off x="384175" y="701675"/>
            <a:ext cx="6165850" cy="3468688"/>
          </a:xfrm>
          <a:prstGeom prst="rect">
            <a:avLst/>
          </a:prstGeom>
          <a:noFill/>
          <a:ln w="12700" cap="flat" cmpd="sng">
            <a:solidFill>
              <a:schemeClr val="tx1"/>
            </a:solidFill>
            <a:prstDash val="solid"/>
            <a:miter/>
            <a:headEnd type="none" w="med" len="med"/>
            <a:tailEnd type="none" w="med" len="med"/>
          </a:ln>
        </p:spPr>
      </p:sp>
      <p:sp>
        <p:nvSpPr>
          <p:cNvPr id="2053" name="Rectangle 5"/>
          <p:cNvSpPr>
            <a:spLocks noGrp="1" noChangeArrowheads="1"/>
          </p:cNvSpPr>
          <p:nvPr>
            <p:ph type="body" sz="quarter" idx="3"/>
          </p:nvPr>
        </p:nvSpPr>
        <p:spPr bwMode="auto">
          <a:xfrm>
            <a:off x="923925" y="4408488"/>
            <a:ext cx="5086350" cy="4176713"/>
          </a:xfrm>
          <a:prstGeom prst="rect">
            <a:avLst/>
          </a:prstGeom>
          <a:noFill/>
          <a:ln w="9525">
            <a:noFill/>
            <a:miter lim="800000"/>
          </a:ln>
          <a:effectLst/>
        </p:spPr>
        <p:txBody>
          <a:bodyPr vert="horz" wrap="square" lIns="93662" tIns="46038" rIns="93662" bIns="46038" numCol="1" anchor="t" anchorCtr="0" compatLnSpc="1"/>
          <a:lstStyle/>
          <a:p>
            <a:pPr marL="0" marR="0" lvl="0"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Click to edit Master text styles</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a:p>
            <a:pPr marL="114300" marR="0" lvl="1"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Second level</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a:p>
            <a:pPr marL="228600" marR="0" lvl="2"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Third level</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a:p>
            <a:pPr marL="342900" marR="0" lvl="3"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Fourth level</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a:p>
            <a:pPr marL="457200" marR="0" lvl="4"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Fifth level</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
        <p:nvSpPr>
          <p:cNvPr id="2054" name="Rectangle 6"/>
          <p:cNvSpPr>
            <a:spLocks noGrp="1" noChangeArrowheads="1"/>
          </p:cNvSpPr>
          <p:nvPr>
            <p:ph type="ftr" sz="quarter" idx="4"/>
          </p:nvPr>
        </p:nvSpPr>
        <p:spPr bwMode="auto">
          <a:xfrm>
            <a:off x="3646488" y="8985250"/>
            <a:ext cx="2635250" cy="184150"/>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eaLnBrk="0" hangingPunct="0">
              <a:defRPr>
                <a:latin typeface="Times New Roman" panose="02020603050405020304" pitchFamily="18" charset="0"/>
                <a:ea typeface="+mn-ea"/>
                <a:cs typeface="+mn-cs"/>
              </a:defRPr>
            </a:lvl5pPr>
          </a:lstStyle>
          <a:p>
            <a:pPr marL="457200" marR="0" lvl="4" indent="0" algn="r" defTabSz="93345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Edward Au (Huawei Technologies)</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Page </a:t>
            </a:r>
            <a:fld id="{D25D3366-2BAB-4431-B995-A9FA48263B97}" type="slidenum">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fld>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Submission</a:t>
            </a:r>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3321" name="Line 9"/>
          <p:cNvSpPr/>
          <p:nvPr/>
        </p:nvSpPr>
        <p:spPr>
          <a:xfrm>
            <a:off x="723900" y="8983663"/>
            <a:ext cx="5486400" cy="0"/>
          </a:xfrm>
          <a:prstGeom prst="line">
            <a:avLst/>
          </a:prstGeom>
          <a:ln w="12700" cap="flat" cmpd="sng">
            <a:solidFill>
              <a:schemeClr val="tx1"/>
            </a:solidFill>
            <a:prstDash val="solid"/>
            <a:round/>
            <a:headEnd type="none" w="sm" len="sm"/>
            <a:tailEnd type="none" w="sm" len="sm"/>
          </a:ln>
        </p:spPr>
      </p:sp>
      <p:sp>
        <p:nvSpPr>
          <p:cNvPr id="13322" name="Line 10"/>
          <p:cNvSpPr/>
          <p:nvPr/>
        </p:nvSpPr>
        <p:spPr>
          <a:xfrm>
            <a:off x="647700" y="296863"/>
            <a:ext cx="5638800" cy="0"/>
          </a:xfrm>
          <a:prstGeom prst="line">
            <a:avLst/>
          </a:prstGeom>
          <a:ln w="12700" cap="flat" cmpd="sng">
            <a:solidFill>
              <a:schemeClr val="tx1"/>
            </a:solidFill>
            <a:prstDash val="solid"/>
            <a:round/>
            <a:headEnd type="none" w="sm" len="sm"/>
            <a:tailEnd type="none" w="sm" len="sm"/>
          </a:ln>
        </p:spPr>
      </p:sp>
    </p:spTree>
  </p:cSld>
  <p:clrMap bg1="lt1" tx1="dk1" bg2="lt2" tx2="dk2" accent1="accent1" accent2="accent2" accent3="accent3" accent4="accent4" accent5="accent5" accent6="accent6" hlink="hlink" folHlink="folHlink"/>
  <p:hf sldNum="0" hdr="0" ftr="0"/>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pPr fontAlgn="base"/>
            <a:r>
              <a:rPr lang="zh-CN" altLang="en-US" strike="noStrike" noProof="1" smtClean="0"/>
              <a:t>单击此处编辑母版标题样式</a:t>
            </a:r>
            <a:endParaRPr lang="en-GB" strike="noStrike" noProof="1"/>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pPr fontAlgn="base"/>
            <a:r>
              <a:rPr lang="zh-CN" altLang="en-US" strike="noStrike" noProof="1" smtClean="0"/>
              <a:t>单击此处编辑母版副标题样式</a:t>
            </a:r>
            <a:endParaRPr lang="en-GB" strike="noStrike" noProof="1"/>
          </a:p>
        </p:txBody>
      </p:sp>
      <p:sp>
        <p:nvSpPr>
          <p:cNvPr id="4" name="日期占位符 3"/>
          <p:cNvSpPr>
            <a:spLocks noGrp="1"/>
          </p:cNvSpPr>
          <p:nvPr>
            <p:ph type="dt"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Jan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p:txBody>
          <a:bodyPr/>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p:txBody>
          <a:bodyPr/>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自定义版式">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11" name="Rectangle 4"/>
          <p:cNvSpPr>
            <a:spLocks noGrp="1" noChangeArrowheads="1"/>
          </p:cNvSpPr>
          <p:nvPr>
            <p:ph type="dt" sz="half"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2" name="Rectangle 5"/>
          <p:cNvSpPr>
            <a:spLocks noGrp="1" noChangeArrowheads="1"/>
          </p:cNvSpPr>
          <p:nvPr>
            <p:ph type="ftr" sz="quarte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Rectangle 6"/>
          <p:cNvSpPr>
            <a:spLocks noGrp="1" noChangeArrowheads="1"/>
          </p:cNvSpPr>
          <p:nvPr>
            <p:ph type="sldNum" sz="quarter"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8C875BF7-C173-4CCF-AC34-148954E89FBB}"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自定义版式">
    <p:bg>
      <p:bgPr>
        <a:solidFill>
          <a:srgbClr val="FFFFFF"/>
        </a:solidFill>
        <a:effectLst/>
      </p:bgPr>
    </p:bg>
    <p:spTree>
      <p:nvGrpSpPr>
        <p:cNvPr id="1" name=""/>
        <p:cNvGrpSpPr/>
        <p:nvPr/>
      </p:nvGrpSpPr>
      <p:grpSpPr>
        <a:xfrm>
          <a:off x="0" y="0"/>
          <a:ext cx="0" cy="0"/>
          <a:chOff x="0" y="0"/>
          <a:chExt cx="0" cy="0"/>
        </a:xfrm>
      </p:grpSpPr>
      <p:sp>
        <p:nvSpPr>
          <p:cNvPr id="11" name="Rectangle 4"/>
          <p:cNvSpPr>
            <a:spLocks noGrp="1" noChangeArrowheads="1"/>
          </p:cNvSpPr>
          <p:nvPr>
            <p:ph type="dt" sz="half"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2" name="Rectangle 5"/>
          <p:cNvSpPr>
            <a:spLocks noGrp="1" noChangeArrowheads="1"/>
          </p:cNvSpPr>
          <p:nvPr>
            <p:ph type="ftr" sz="quarte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Rectangle 6"/>
          <p:cNvSpPr>
            <a:spLocks noGrp="1" noChangeArrowheads="1"/>
          </p:cNvSpPr>
          <p:nvPr>
            <p:ph type="sldNum" sz="quarter"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B308A7B4-457D-4774-BFAA-BCE51FA4493E}"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pPr fontAlgn="base"/>
            <a:r>
              <a:rPr lang="zh-CN" altLang="en-US" strike="noStrike" noProof="1" smtClean="0"/>
              <a:t>单击此处编辑母版标题样式</a:t>
            </a:r>
            <a:endParaRPr lang="en-GB" strike="noStrike" noProof="1"/>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pPr fontAlgn="base"/>
            <a:r>
              <a:rPr lang="zh-CN" altLang="en-US" strike="noStrike" noProof="1" smtClean="0"/>
              <a:t>单击此处编辑母版副标题样式</a:t>
            </a:r>
            <a:endParaRPr lang="en-GB" strike="noStrike" noProof="1"/>
          </a:p>
        </p:txBody>
      </p:sp>
      <p:sp>
        <p:nvSpPr>
          <p:cNvPr id="4" name="日期占位符 3"/>
          <p:cNvSpPr>
            <a:spLocks noGrp="1"/>
          </p:cNvSpPr>
          <p:nvPr>
            <p:ph type="dt"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Jan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p:txBody>
          <a:bodyPr/>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p:txBody>
          <a:bodyPr/>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11" name="Slide Number Placeholder 5"/>
          <p:cNvSpPr>
            <a:spLocks noGrp="1"/>
          </p:cNvSpPr>
          <p:nvPr>
            <p:ph type="sldNum"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E9C15F85-DFAF-4F66-8E7C-7A26E2644AD3}"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2" name="Rectangle 4"/>
          <p:cNvSpPr>
            <a:spLocks noGrp="1" noChangeArrowheads="1"/>
          </p:cNvSpPr>
          <p:nvPr>
            <p:ph type="ft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Rectangle 3"/>
          <p:cNvSpPr>
            <a:spLocks noGrp="1" noChangeArrowheads="1"/>
          </p:cNvSpPr>
          <p:nvPr>
            <p:ph type="dt"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350" b="1">
                <a:solidFill>
                  <a:srgbClr val="000000"/>
                </a:solidFill>
                <a:cs typeface="Arial Unicode MS" charset="0"/>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35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35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sz="half" idx="1"/>
          </p:nvPr>
        </p:nvSpPr>
        <p:spPr>
          <a:xfrm>
            <a:off x="914402" y="1981201"/>
            <a:ext cx="5077884"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4" name="Content Placeholder 3"/>
          <p:cNvSpPr>
            <a:spLocks noGrp="1"/>
          </p:cNvSpPr>
          <p:nvPr>
            <p:ph sz="half" idx="2"/>
          </p:nvPr>
        </p:nvSpPr>
        <p:spPr>
          <a:xfrm>
            <a:off x="6195484" y="1981201"/>
            <a:ext cx="5080000"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5" name="日期占位符 4"/>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页脚占位符 5"/>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7" name="灯片编号占位符 6"/>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endParaRPr lang="zh-CN" altLang="en-US" strike="noStrike" noProof="1" smtClean="0"/>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endParaRPr lang="zh-CN" altLang="en-US" strike="noStrike" noProof="1" smtClean="0"/>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11" name="Date Placeholder 6"/>
          <p:cNvSpPr>
            <a:spLocks noGrp="1"/>
          </p:cNvSpPr>
          <p:nvPr>
            <p:ph type="dt" idx="1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2" name="Footer Placeholder 7"/>
          <p:cNvSpPr>
            <a:spLocks noGrp="1"/>
          </p:cNvSpPr>
          <p:nvPr>
            <p:ph type="ftr" idx="13"/>
          </p:nvPr>
        </p:nvSpPr>
        <p:spPr bwMode="auto">
          <a:xfrm>
            <a:off x="7524750" y="6475413"/>
            <a:ext cx="3865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Slide Number Placeholder 8"/>
          <p:cNvSpPr>
            <a:spLocks noGrp="1"/>
          </p:cNvSpPr>
          <p:nvPr>
            <p:ph type="sldNum" idx="1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01B27F1F-5774-44D3-A48B-91152BCFEF61}"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日期占位符 2"/>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4" name="页脚占位符 3"/>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灯片编号占位符 4"/>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3" name="页脚占位符 2"/>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4" name="灯片编号占位符 3"/>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11" name="Slide Number Placeholder 5"/>
          <p:cNvSpPr>
            <a:spLocks noGrp="1"/>
          </p:cNvSpPr>
          <p:nvPr>
            <p:ph type="sldNum"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E9C15F85-DFAF-4F66-8E7C-7A26E2644AD3}"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2" name="Rectangle 4"/>
          <p:cNvSpPr>
            <a:spLocks noGrp="1" noChangeArrowheads="1"/>
          </p:cNvSpPr>
          <p:nvPr>
            <p:ph type="ft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Rectangle 3"/>
          <p:cNvSpPr>
            <a:spLocks noGrp="1" noChangeArrowheads="1"/>
          </p:cNvSpPr>
          <p:nvPr>
            <p:ph type="dt"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350" b="1">
                <a:solidFill>
                  <a:srgbClr val="000000"/>
                </a:solidFill>
                <a:cs typeface="Arial Unicode MS" charset="0"/>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35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35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bg>
      <p:bgPr>
        <a:solidFill>
          <a:srgbClr val="FFFFFF"/>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2" y="685803"/>
            <a:ext cx="2588684" cy="5408613"/>
          </a:xfrm>
        </p:spPr>
        <p:txBody>
          <a:bodyPr vert="eaVert"/>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a:xfrm>
            <a:off x="914400" y="685803"/>
            <a:ext cx="7569200" cy="5408613"/>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自定义版式">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11" name="Rectangle 4"/>
          <p:cNvSpPr>
            <a:spLocks noGrp="1" noChangeArrowheads="1"/>
          </p:cNvSpPr>
          <p:nvPr>
            <p:ph type="dt" sz="half"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2" name="Rectangle 5"/>
          <p:cNvSpPr>
            <a:spLocks noGrp="1" noChangeArrowheads="1"/>
          </p:cNvSpPr>
          <p:nvPr>
            <p:ph type="ftr" sz="quarte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Rectangle 6"/>
          <p:cNvSpPr>
            <a:spLocks noGrp="1" noChangeArrowheads="1"/>
          </p:cNvSpPr>
          <p:nvPr>
            <p:ph type="sldNum" sz="quarter"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8C875BF7-C173-4CCF-AC34-148954E89FBB}"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自定义版式">
    <p:bg>
      <p:bgPr>
        <a:solidFill>
          <a:srgbClr val="FFFFFF"/>
        </a:solidFill>
        <a:effectLst/>
      </p:bgPr>
    </p:bg>
    <p:spTree>
      <p:nvGrpSpPr>
        <p:cNvPr id="1" name=""/>
        <p:cNvGrpSpPr/>
        <p:nvPr/>
      </p:nvGrpSpPr>
      <p:grpSpPr>
        <a:xfrm>
          <a:off x="0" y="0"/>
          <a:ext cx="0" cy="0"/>
          <a:chOff x="0" y="0"/>
          <a:chExt cx="0" cy="0"/>
        </a:xfrm>
      </p:grpSpPr>
      <p:sp>
        <p:nvSpPr>
          <p:cNvPr id="11" name="Rectangle 4"/>
          <p:cNvSpPr>
            <a:spLocks noGrp="1" noChangeArrowheads="1"/>
          </p:cNvSpPr>
          <p:nvPr>
            <p:ph type="dt" sz="half"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2" name="Rectangle 5"/>
          <p:cNvSpPr>
            <a:spLocks noGrp="1" noChangeArrowheads="1"/>
          </p:cNvSpPr>
          <p:nvPr>
            <p:ph type="ftr" sz="quarte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Rectangle 6"/>
          <p:cNvSpPr>
            <a:spLocks noGrp="1" noChangeArrowheads="1"/>
          </p:cNvSpPr>
          <p:nvPr>
            <p:ph type="sldNum" sz="quarter"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B308A7B4-457D-4774-BFAA-BCE51FA4493E}"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sz="half" idx="1"/>
          </p:nvPr>
        </p:nvSpPr>
        <p:spPr>
          <a:xfrm>
            <a:off x="914402" y="1981201"/>
            <a:ext cx="5077884"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4" name="Content Placeholder 3"/>
          <p:cNvSpPr>
            <a:spLocks noGrp="1"/>
          </p:cNvSpPr>
          <p:nvPr>
            <p:ph sz="half" idx="2"/>
          </p:nvPr>
        </p:nvSpPr>
        <p:spPr>
          <a:xfrm>
            <a:off x="6195484" y="1981201"/>
            <a:ext cx="5080000"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5" name="日期占位符 4"/>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页脚占位符 5"/>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7" name="灯片编号占位符 6"/>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endParaRPr lang="zh-CN" altLang="en-US" strike="noStrike" noProof="1" smtClean="0"/>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endParaRPr lang="zh-CN" altLang="en-US" strike="noStrike" noProof="1" smtClean="0"/>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11" name="Date Placeholder 6"/>
          <p:cNvSpPr>
            <a:spLocks noGrp="1"/>
          </p:cNvSpPr>
          <p:nvPr>
            <p:ph type="dt" idx="1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2" name="Footer Placeholder 7"/>
          <p:cNvSpPr>
            <a:spLocks noGrp="1"/>
          </p:cNvSpPr>
          <p:nvPr>
            <p:ph type="ftr" idx="13"/>
          </p:nvPr>
        </p:nvSpPr>
        <p:spPr bwMode="auto">
          <a:xfrm>
            <a:off x="7524750" y="6475413"/>
            <a:ext cx="3865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Slide Number Placeholder 8"/>
          <p:cNvSpPr>
            <a:spLocks noGrp="1"/>
          </p:cNvSpPr>
          <p:nvPr>
            <p:ph type="sldNum" idx="1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01B27F1F-5774-44D3-A48B-91152BCFEF61}"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日期占位符 2"/>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4" name="页脚占位符 3"/>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灯片编号占位符 4"/>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3" name="页脚占位符 2"/>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4" name="灯片编号占位符 3"/>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bg>
      <p:bgPr>
        <a:solidFill>
          <a:srgbClr val="FFFFFF"/>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2" y="685803"/>
            <a:ext cx="2588684" cy="5408613"/>
          </a:xfrm>
        </p:spPr>
        <p:txBody>
          <a:bodyPr vert="eaVert"/>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a:xfrm>
            <a:off x="914400" y="685803"/>
            <a:ext cx="7569200" cy="5408613"/>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026" name="Rectangle 1"/>
          <p:cNvSpPr>
            <a:spLocks noGrp="1"/>
          </p:cNvSpPr>
          <p:nvPr>
            <p:ph type="title"/>
          </p:nvPr>
        </p:nvSpPr>
        <p:spPr>
          <a:xfrm>
            <a:off x="914400" y="685800"/>
            <a:ext cx="10361613" cy="1065213"/>
          </a:xfrm>
          <a:prstGeom prst="rect">
            <a:avLst/>
          </a:prstGeom>
          <a:noFill/>
          <a:ln w="9525">
            <a:noFill/>
          </a:ln>
        </p:spPr>
        <p:txBody>
          <a:bodyPr lIns="92160" tIns="46080" rIns="92160" bIns="46080" anchor="ctr" anchorCtr="0"/>
          <a:p>
            <a:pPr lvl="0"/>
            <a:r>
              <a:rPr lang="en-GB" altLang="zh-CN" dirty="0"/>
              <a:t>Click to edit the title text format</a:t>
            </a:r>
            <a:endParaRPr lang="en-GB" altLang="zh-CN" dirty="0"/>
          </a:p>
        </p:txBody>
      </p:sp>
      <p:sp>
        <p:nvSpPr>
          <p:cNvPr id="1027" name="Rectangle 2"/>
          <p:cNvSpPr>
            <a:spLocks noGrp="1"/>
          </p:cNvSpPr>
          <p:nvPr>
            <p:ph type="body"/>
          </p:nvPr>
        </p:nvSpPr>
        <p:spPr>
          <a:xfrm>
            <a:off x="914400" y="1981200"/>
            <a:ext cx="10361613" cy="4113213"/>
          </a:xfrm>
          <a:prstGeom prst="rect">
            <a:avLst/>
          </a:prstGeom>
          <a:noFill/>
          <a:ln w="9525">
            <a:noFill/>
          </a:ln>
        </p:spPr>
        <p:txBody>
          <a:bodyPr lIns="92160" tIns="46080" rIns="92160" bIns="46080" anchor="t" anchorCtr="0"/>
          <a:p>
            <a:pPr lvl="0"/>
            <a:r>
              <a:rPr lang="en-GB" altLang="zh-CN" dirty="0"/>
              <a:t>Click to edit the outline text format</a:t>
            </a:r>
            <a:endParaRPr lang="en-GB" altLang="zh-CN" dirty="0"/>
          </a:p>
          <a:p>
            <a:pPr lvl="1"/>
            <a:r>
              <a:rPr lang="en-GB" altLang="zh-CN" dirty="0"/>
              <a:t>Second Outline Level</a:t>
            </a:r>
            <a:endParaRPr lang="en-GB" altLang="zh-CN" dirty="0"/>
          </a:p>
          <a:p>
            <a:pPr lvl="2"/>
            <a:r>
              <a:rPr lang="en-GB" altLang="zh-CN" dirty="0"/>
              <a:t>Third Outline Level</a:t>
            </a:r>
            <a:endParaRPr lang="en-GB" altLang="zh-CN" dirty="0"/>
          </a:p>
          <a:p>
            <a:pPr lvl="3"/>
            <a:r>
              <a:rPr lang="en-GB" altLang="zh-CN" dirty="0"/>
              <a:t>Fourth Outline Level</a:t>
            </a:r>
            <a:endParaRPr lang="en-GB" altLang="zh-CN" dirty="0"/>
          </a:p>
          <a:p>
            <a:pPr lvl="4"/>
            <a:r>
              <a:rPr lang="en-GB" altLang="zh-CN" dirty="0"/>
              <a:t>Fifth Outline Level</a:t>
            </a:r>
            <a:endParaRPr lang="en-GB" altLang="zh-CN" dirty="0"/>
          </a:p>
          <a:p>
            <a:pPr lvl="4"/>
            <a:r>
              <a:rPr lang="en-GB" altLang="zh-CN" dirty="0"/>
              <a:t>Sixth Outline Level</a:t>
            </a:r>
            <a:endParaRPr lang="en-GB" altLang="zh-CN" dirty="0"/>
          </a:p>
          <a:p>
            <a:pPr lvl="4"/>
            <a:r>
              <a:rPr lang="en-GB" altLang="zh-CN" dirty="0"/>
              <a:t>Seventh Outline Level</a:t>
            </a:r>
            <a:endParaRPr lang="en-GB" altLang="zh-CN" dirty="0"/>
          </a:p>
          <a:p>
            <a:pPr lvl="4"/>
            <a:r>
              <a:rPr lang="en-GB" altLang="zh-CN" dirty="0"/>
              <a:t>Eighth Outline Level</a:t>
            </a:r>
            <a:endParaRPr lang="en-GB" altLang="zh-CN" dirty="0"/>
          </a:p>
          <a:p>
            <a:pPr lvl="4"/>
            <a:r>
              <a:rPr lang="en-GB" altLang="zh-CN" dirty="0"/>
              <a:t>Ninth Outline Level</a:t>
            </a:r>
            <a:endParaRPr lang="en-GB" altLang="zh-CN" dirty="0"/>
          </a:p>
        </p:txBody>
      </p:sp>
      <p:sp>
        <p:nvSpPr>
          <p:cNvPr id="2" name="Rectangle 3"/>
          <p:cNvSpPr>
            <a:spLocks noGrp="1" noChangeArrowheads="1"/>
          </p:cNvSpPr>
          <p:nvPr>
            <p:ph type="dt"/>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800" b="1">
                <a:solidFill>
                  <a:srgbClr val="000000"/>
                </a:solidFill>
                <a:cs typeface="Arial Unicode MS" charset="0"/>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028" name="Rectangle 4"/>
          <p:cNvSpPr>
            <a:spLocks noGrp="1" noChangeArrowheads="1"/>
          </p:cNvSpPr>
          <p:nvPr>
            <p:ph type="ftr"/>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029" name="Rectangle 5"/>
          <p:cNvSpPr>
            <a:spLocks noGrp="1" noChangeArrowheads="1"/>
          </p:cNvSpPr>
          <p:nvPr>
            <p:ph type="sldNum"/>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lgn="ct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solidFill>
                  <a:srgbClr val="000000"/>
                </a:solidFill>
                <a:ea typeface="Arial Unicode MS" pitchFamily="34" charset="-122"/>
                <a:cs typeface="Arial Unicode MS" pitchFamily="34" charset="-122"/>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031" name="Line 6"/>
          <p:cNvSpPr/>
          <p:nvPr/>
        </p:nvSpPr>
        <p:spPr>
          <a:xfrm>
            <a:off x="914400" y="609600"/>
            <a:ext cx="10363200" cy="1588"/>
          </a:xfrm>
          <a:prstGeom prst="line">
            <a:avLst/>
          </a:prstGeom>
          <a:ln w="12600" cap="flat" cmpd="sng">
            <a:solidFill>
              <a:srgbClr val="000000"/>
            </a:solidFill>
            <a:prstDash val="solid"/>
            <a:miter/>
            <a:headEnd type="none" w="med" len="med"/>
            <a:tailEnd type="none" w="med" len="med"/>
          </a:ln>
        </p:spPr>
      </p:sp>
      <p:sp>
        <p:nvSpPr>
          <p:cNvPr id="1032" name="Rectangle 7"/>
          <p:cNvSpPr>
            <a:spLocks noChangeArrowheads="1"/>
          </p:cNvSpPr>
          <p:nvPr/>
        </p:nvSpPr>
        <p:spPr bwMode="auto">
          <a:xfrm>
            <a:off x="912813" y="6475413"/>
            <a:ext cx="7175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wrap="none" lIns="0" tIns="0" rIns="0" bIns="0">
            <a:spAutoFit/>
          </a:bodyPr>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1pPr>
            <a:lvl2pPr marL="742950" indent="-28575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2pPr>
            <a:lvl3pPr marL="11430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3pPr>
            <a:lvl4pPr marL="16002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4pPr>
            <a:lvl5pPr marL="20574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altLang="zh-CN"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cs typeface="+mn-cs"/>
              </a:rPr>
              <a:t>Submission</a:t>
            </a:r>
            <a:endParaRPr kumimoji="0" lang="en-GB" altLang="zh-CN"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cs typeface="+mn-cs"/>
            </a:endParaRPr>
          </a:p>
        </p:txBody>
      </p:sp>
      <p:sp>
        <p:nvSpPr>
          <p:cNvPr id="1033" name="Line 8"/>
          <p:cNvSpPr/>
          <p:nvPr/>
        </p:nvSpPr>
        <p:spPr>
          <a:xfrm>
            <a:off x="914400" y="6477000"/>
            <a:ext cx="10464800" cy="1588"/>
          </a:xfrm>
          <a:prstGeom prst="line">
            <a:avLst/>
          </a:prstGeom>
          <a:ln w="12600" cap="flat" cmpd="sng">
            <a:solidFill>
              <a:srgbClr val="000000"/>
            </a:solidFill>
            <a:prstDash val="solid"/>
            <a:miter/>
            <a:headEnd type="none" w="med" len="med"/>
            <a:tailEnd type="none" w="med" len="med"/>
          </a:ln>
        </p:spPr>
      </p:sp>
      <p:sp>
        <p:nvSpPr>
          <p:cNvPr id="10" name="Date Placeholder 3"/>
          <p:cNvSpPr txBox="1"/>
          <p:nvPr/>
        </p:nvSpPr>
        <p:spPr bwMode="auto">
          <a:xfrm>
            <a:off x="6667500" y="357188"/>
            <a:ext cx="4667250" cy="273050"/>
          </a:xfrm>
          <a:prstGeom prst="rect">
            <a:avLst/>
          </a:prstGeom>
          <a:noFill/>
          <a:ln w="9525">
            <a:noFill/>
            <a:round/>
          </a:ln>
          <a:effectLst/>
        </p:spPr>
        <p:txBody>
          <a:bodyPr lIns="0" tIns="0" rIns="0" bIns="0" anchor="b"/>
          <a:lstStyle>
            <a:lvl1pPr>
              <a:defRPr/>
            </a:lvl1pPr>
          </a:lstStyle>
          <a:p>
            <a:pPr marL="0" marR="0" lvl="0" indent="0" algn="r" defTabSz="337185" rtl="0" eaLnBrk="0" fontAlgn="base" latinLnBrk="0" hangingPunct="0">
              <a:lnSpc>
                <a:spcPct val="100000"/>
              </a:lnSpc>
              <a:spcBef>
                <a:spcPct val="0"/>
              </a:spcBef>
              <a:spcAft>
                <a:spcPct val="0"/>
              </a:spcAft>
              <a:buClr>
                <a:srgbClr val="000000"/>
              </a:buClr>
              <a:buSzTx/>
              <a:buFont typeface="Times New Roman" panose="02020603050405020304" pitchFamily="18" charset="0"/>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doc.: IEEE 802.11-</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20</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0298</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r</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0</a:t>
            </a:r>
            <a:endPar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9pPr>
    </p:titleStyle>
    <p:body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026" name="Rectangle 1"/>
          <p:cNvSpPr>
            <a:spLocks noGrp="1"/>
          </p:cNvSpPr>
          <p:nvPr>
            <p:ph type="title"/>
          </p:nvPr>
        </p:nvSpPr>
        <p:spPr>
          <a:xfrm>
            <a:off x="914400" y="685800"/>
            <a:ext cx="10361613" cy="1065213"/>
          </a:xfrm>
          <a:prstGeom prst="rect">
            <a:avLst/>
          </a:prstGeom>
          <a:noFill/>
          <a:ln w="9525">
            <a:noFill/>
          </a:ln>
        </p:spPr>
        <p:txBody>
          <a:bodyPr lIns="92160" tIns="46080" rIns="92160" bIns="46080" anchor="ctr" anchorCtr="0"/>
          <a:p>
            <a:pPr lvl="0"/>
            <a:r>
              <a:rPr lang="en-GB" altLang="zh-CN" dirty="0"/>
              <a:t>Click to edit the title text format</a:t>
            </a:r>
            <a:endParaRPr lang="en-GB" altLang="zh-CN" dirty="0"/>
          </a:p>
        </p:txBody>
      </p:sp>
      <p:sp>
        <p:nvSpPr>
          <p:cNvPr id="1027" name="Rectangle 2"/>
          <p:cNvSpPr>
            <a:spLocks noGrp="1"/>
          </p:cNvSpPr>
          <p:nvPr>
            <p:ph type="body"/>
          </p:nvPr>
        </p:nvSpPr>
        <p:spPr>
          <a:xfrm>
            <a:off x="914400" y="1981200"/>
            <a:ext cx="10361613" cy="4113213"/>
          </a:xfrm>
          <a:prstGeom prst="rect">
            <a:avLst/>
          </a:prstGeom>
          <a:noFill/>
          <a:ln w="9525">
            <a:noFill/>
          </a:ln>
        </p:spPr>
        <p:txBody>
          <a:bodyPr lIns="92160" tIns="46080" rIns="92160" bIns="46080" anchor="t" anchorCtr="0"/>
          <a:p>
            <a:pPr lvl="0"/>
            <a:r>
              <a:rPr lang="en-GB" altLang="zh-CN" dirty="0"/>
              <a:t>Click to edit the outline text format</a:t>
            </a:r>
            <a:endParaRPr lang="en-GB" altLang="zh-CN" dirty="0"/>
          </a:p>
          <a:p>
            <a:pPr lvl="1"/>
            <a:r>
              <a:rPr lang="en-GB" altLang="zh-CN" dirty="0"/>
              <a:t>Second Outline Level</a:t>
            </a:r>
            <a:endParaRPr lang="en-GB" altLang="zh-CN" dirty="0"/>
          </a:p>
          <a:p>
            <a:pPr lvl="2"/>
            <a:r>
              <a:rPr lang="en-GB" altLang="zh-CN" dirty="0"/>
              <a:t>Third Outline Level</a:t>
            </a:r>
            <a:endParaRPr lang="en-GB" altLang="zh-CN" dirty="0"/>
          </a:p>
          <a:p>
            <a:pPr lvl="3"/>
            <a:r>
              <a:rPr lang="en-GB" altLang="zh-CN" dirty="0"/>
              <a:t>Fourth Outline Level</a:t>
            </a:r>
            <a:endParaRPr lang="en-GB" altLang="zh-CN" dirty="0"/>
          </a:p>
          <a:p>
            <a:pPr lvl="4"/>
            <a:r>
              <a:rPr lang="en-GB" altLang="zh-CN" dirty="0"/>
              <a:t>Fifth Outline Level</a:t>
            </a:r>
            <a:endParaRPr lang="en-GB" altLang="zh-CN" dirty="0"/>
          </a:p>
          <a:p>
            <a:pPr lvl="4"/>
            <a:r>
              <a:rPr lang="en-GB" altLang="zh-CN" dirty="0"/>
              <a:t>Sixth Outline Level</a:t>
            </a:r>
            <a:endParaRPr lang="en-GB" altLang="zh-CN" dirty="0"/>
          </a:p>
          <a:p>
            <a:pPr lvl="4"/>
            <a:r>
              <a:rPr lang="en-GB" altLang="zh-CN" dirty="0"/>
              <a:t>Seventh Outline Level</a:t>
            </a:r>
            <a:endParaRPr lang="en-GB" altLang="zh-CN" dirty="0"/>
          </a:p>
          <a:p>
            <a:pPr lvl="4"/>
            <a:r>
              <a:rPr lang="en-GB" altLang="zh-CN" dirty="0"/>
              <a:t>Eighth Outline Level</a:t>
            </a:r>
            <a:endParaRPr lang="en-GB" altLang="zh-CN" dirty="0"/>
          </a:p>
          <a:p>
            <a:pPr lvl="4"/>
            <a:r>
              <a:rPr lang="en-GB" altLang="zh-CN" dirty="0"/>
              <a:t>Ninth Outline Level</a:t>
            </a:r>
            <a:endParaRPr lang="en-GB" altLang="zh-CN" dirty="0"/>
          </a:p>
        </p:txBody>
      </p:sp>
      <p:sp>
        <p:nvSpPr>
          <p:cNvPr id="2" name="Rectangle 3"/>
          <p:cNvSpPr>
            <a:spLocks noGrp="1" noChangeArrowheads="1"/>
          </p:cNvSpPr>
          <p:nvPr>
            <p:ph type="dt"/>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800" b="1">
                <a:solidFill>
                  <a:srgbClr val="000000"/>
                </a:solidFill>
                <a:cs typeface="Arial Unicode MS" charset="0"/>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Jan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028" name="Rectangle 4"/>
          <p:cNvSpPr>
            <a:spLocks noGrp="1" noChangeArrowheads="1"/>
          </p:cNvSpPr>
          <p:nvPr>
            <p:ph type="ftr"/>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029" name="Rectangle 5"/>
          <p:cNvSpPr>
            <a:spLocks noGrp="1" noChangeArrowheads="1"/>
          </p:cNvSpPr>
          <p:nvPr>
            <p:ph type="sldNum"/>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lgn="ct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solidFill>
                  <a:srgbClr val="000000"/>
                </a:solidFill>
                <a:ea typeface="Arial Unicode MS" pitchFamily="34" charset="-122"/>
                <a:cs typeface="Arial Unicode MS" pitchFamily="34" charset="-122"/>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031" name="Line 6"/>
          <p:cNvSpPr/>
          <p:nvPr/>
        </p:nvSpPr>
        <p:spPr>
          <a:xfrm>
            <a:off x="914400" y="609600"/>
            <a:ext cx="10363200" cy="1588"/>
          </a:xfrm>
          <a:prstGeom prst="line">
            <a:avLst/>
          </a:prstGeom>
          <a:ln w="12600" cap="flat" cmpd="sng">
            <a:solidFill>
              <a:srgbClr val="000000"/>
            </a:solidFill>
            <a:prstDash val="solid"/>
            <a:miter/>
            <a:headEnd type="none" w="med" len="med"/>
            <a:tailEnd type="none" w="med" len="med"/>
          </a:ln>
        </p:spPr>
      </p:sp>
      <p:sp>
        <p:nvSpPr>
          <p:cNvPr id="1032" name="Rectangle 7"/>
          <p:cNvSpPr>
            <a:spLocks noChangeArrowheads="1"/>
          </p:cNvSpPr>
          <p:nvPr/>
        </p:nvSpPr>
        <p:spPr bwMode="auto">
          <a:xfrm>
            <a:off x="912813" y="6475413"/>
            <a:ext cx="7175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wrap="none" lIns="0" tIns="0" rIns="0" bIns="0">
            <a:spAutoFit/>
          </a:bodyPr>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1pPr>
            <a:lvl2pPr marL="742950" indent="-28575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2pPr>
            <a:lvl3pPr marL="11430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3pPr>
            <a:lvl4pPr marL="16002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4pPr>
            <a:lvl5pPr marL="20574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altLang="zh-CN"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cs typeface="+mn-cs"/>
              </a:rPr>
              <a:t>Submission</a:t>
            </a:r>
            <a:endParaRPr kumimoji="0" lang="en-GB" altLang="zh-CN"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cs typeface="+mn-cs"/>
            </a:endParaRPr>
          </a:p>
        </p:txBody>
      </p:sp>
      <p:sp>
        <p:nvSpPr>
          <p:cNvPr id="1033" name="Line 8"/>
          <p:cNvSpPr/>
          <p:nvPr/>
        </p:nvSpPr>
        <p:spPr>
          <a:xfrm>
            <a:off x="914400" y="6477000"/>
            <a:ext cx="10464800" cy="1588"/>
          </a:xfrm>
          <a:prstGeom prst="line">
            <a:avLst/>
          </a:prstGeom>
          <a:ln w="12600" cap="flat" cmpd="sng">
            <a:solidFill>
              <a:srgbClr val="000000"/>
            </a:solidFill>
            <a:prstDash val="solid"/>
            <a:miter/>
            <a:headEnd type="none" w="med" len="med"/>
            <a:tailEnd type="none" w="med" len="med"/>
          </a:ln>
        </p:spPr>
      </p:sp>
      <p:sp>
        <p:nvSpPr>
          <p:cNvPr id="10" name="Date Placeholder 3"/>
          <p:cNvSpPr txBox="1"/>
          <p:nvPr/>
        </p:nvSpPr>
        <p:spPr bwMode="auto">
          <a:xfrm>
            <a:off x="6667500" y="357188"/>
            <a:ext cx="4667250" cy="273050"/>
          </a:xfrm>
          <a:prstGeom prst="rect">
            <a:avLst/>
          </a:prstGeom>
          <a:noFill/>
          <a:ln w="9525">
            <a:noFill/>
            <a:round/>
          </a:ln>
          <a:effectLst/>
        </p:spPr>
        <p:txBody>
          <a:bodyPr lIns="0" tIns="0" rIns="0" bIns="0" anchor="b"/>
          <a:lstStyle>
            <a:lvl1pPr>
              <a:defRPr/>
            </a:lvl1pPr>
          </a:lstStyle>
          <a:p>
            <a:pPr marL="0" marR="0" lvl="0" indent="0" algn="r" defTabSz="337185" rtl="0" eaLnBrk="0" fontAlgn="base" latinLnBrk="0" hangingPunct="0">
              <a:lnSpc>
                <a:spcPct val="100000"/>
              </a:lnSpc>
              <a:spcBef>
                <a:spcPct val="0"/>
              </a:spcBef>
              <a:spcAft>
                <a:spcPct val="0"/>
              </a:spcAft>
              <a:buClr>
                <a:srgbClr val="000000"/>
              </a:buClr>
              <a:buSzTx/>
              <a:buFont typeface="Times New Roman" panose="02020603050405020304" pitchFamily="18" charset="0"/>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doc.: IEEE 802.11-17/</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2126</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r</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0</a:t>
            </a:r>
            <a:endPar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9pPr>
    </p:titleStyle>
    <p:body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xml"/><Relationship Id="rId2" Type="http://schemas.openxmlformats.org/officeDocument/2006/relationships/image" Target="../media/image1.emf"/><Relationship Id="rId1"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mentor.ieee.org/802.11/dcn/19/11-19-2014-00-00bd-tgbd-nov-2019-meeting-minutes.docx" TargetMode="Externa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mentor.ieee.org/802.11/dcn/19/11-19-0497-03-00bd-802-11bd-specification-framework-document.docx"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hyperlink" Target="mailto:jrosdahl@ieee.org" TargetMode="External"/><Relationship Id="rId1" Type="http://schemas.openxmlformats.org/officeDocument/2006/relationships/hyperlink" Target="https://imat.ieee.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1.xml"/><Relationship Id="rId3" Type="http://schemas.openxmlformats.org/officeDocument/2006/relationships/hyperlink" Target="http://standards.ieee.org/about/sasb/patcom/materials.html" TargetMode="External"/><Relationship Id="rId2" Type="http://schemas.openxmlformats.org/officeDocument/2006/relationships/hyperlink" Target="http://standards.ieee.org/develop/policies/opman/sect6.html" TargetMode="External"/><Relationship Id="rId1" Type="http://schemas.openxmlformats.org/officeDocument/2006/relationships/hyperlink" Target="http://standards.ieee.org/develop/policies/bylaws/sect6-7.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11.xml"/><Relationship Id="rId3" Type="http://schemas.openxmlformats.org/officeDocument/2006/relationships/hyperlink" Target="https://standards.ieee.org/develop/policies/bylaws/sb_bylaws.pdf section 5.2.1.3" TargetMode="External"/><Relationship Id="rId2" Type="http://schemas.openxmlformats.org/officeDocument/2006/relationships/hyperlink" Target="http://ieee802.org/PNP/approved/IEEE_802_WG_PandP_v19.pdf" TargetMode="External"/><Relationship Id="rId1" Type="http://schemas.openxmlformats.org/officeDocument/2006/relationships/hyperlink" Target="https://standards.ieee.org/develop/policies/bylaws/sb_bylaws.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ea typeface="Arial Unicode MS" pitchFamily="34" charset="-122"/>
              </a:rPr>
              <a:t>Mar 2020</a:t>
            </a:r>
            <a:endParaRPr lang="en-US" altLang="zh-CN" sz="1800" b="1" dirty="0">
              <a:solidFill>
                <a:srgbClr val="000000"/>
              </a:solidFill>
              <a:ea typeface="Arial Unicode MS" pitchFamily="34" charset="-122"/>
            </a:endParaRPr>
          </a:p>
        </p:txBody>
      </p:sp>
      <p:sp>
        <p:nvSpPr>
          <p:cNvPr id="14338" name="页脚占位符 5"/>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ea typeface="Arial Unicode MS" pitchFamily="34" charset="-122"/>
              </a:rPr>
              <a:t>Bo Sun (ZTE)</a:t>
            </a:r>
            <a:endParaRPr lang="en-US" altLang="zh-CN" dirty="0">
              <a:solidFill>
                <a:srgbClr val="000000"/>
              </a:solidFill>
              <a:ea typeface="Arial Unicode MS" pitchFamily="34" charset="-122"/>
            </a:endParaRPr>
          </a:p>
        </p:txBody>
      </p:sp>
      <p:sp>
        <p:nvSpPr>
          <p:cNvPr id="14339" name="灯片编号占位符 3"/>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ea typeface="Arial Unicode MS" pitchFamily="34" charset="-122"/>
              </a:rPr>
              <a:t>Slide </a:t>
            </a:r>
            <a:fld id="{9A0DB2DC-4C9A-4742-B13C-FB6460FD3503}" type="slidenum">
              <a:rPr lang="en-US" altLang="en-US" dirty="0">
                <a:ea typeface="Arial Unicode MS" pitchFamily="34" charset="-122"/>
              </a:rPr>
            </a:fld>
            <a:endParaRPr lang="en-US" altLang="en-US" dirty="0">
              <a:ea typeface="Arial Unicode MS" pitchFamily="34" charset="-122"/>
            </a:endParaRPr>
          </a:p>
        </p:txBody>
      </p:sp>
      <p:sp>
        <p:nvSpPr>
          <p:cNvPr id="7" name="Rectangle 2"/>
          <p:cNvSpPr txBox="1">
            <a:spLocks noChangeArrowheads="1"/>
          </p:cNvSpPr>
          <p:nvPr/>
        </p:nvSpPr>
        <p:spPr bwMode="auto">
          <a:xfrm>
            <a:off x="1801813" y="606425"/>
            <a:ext cx="85883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IEEE 802.11 </a:t>
            </a:r>
            <a:r>
              <a:rPr kumimoji="0" lang="en-US" altLang="en-US" sz="3200" b="1" i="0" u="none" strike="noStrike" kern="0" cap="none" spc="0" normalizeH="0" baseline="0" noProof="0" dirty="0" err="1">
                <a:ln>
                  <a:noFill/>
                </a:ln>
                <a:solidFill>
                  <a:schemeClr val="tx2"/>
                </a:solidFill>
                <a:effectLst/>
                <a:uLnTx/>
                <a:uFillTx/>
                <a:latin typeface="+mj-lt"/>
                <a:ea typeface="MS PGothic" panose="020B0600070205080204" pitchFamily="34" charset="-128"/>
                <a:cs typeface="MS PGothic" panose="020B0600070205080204" pitchFamily="34" charset="-128"/>
              </a:rPr>
              <a:t>TGbd</a:t>
            </a: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 Mar 2020 Meeting Agenda</a:t>
            </a:r>
            <a:endPar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8" name="Rectangle 6"/>
          <p:cNvSpPr txBox="1">
            <a:spLocks noChangeArrowheads="1"/>
          </p:cNvSpPr>
          <p:nvPr/>
        </p:nvSpPr>
        <p:spPr bwMode="auto">
          <a:xfrm>
            <a:off x="2209800" y="1768475"/>
            <a:ext cx="777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0" indent="0" algn="ctr" rtl="0" eaLnBrk="0" fontAlgn="base" hangingPunct="0">
              <a:spcBef>
                <a:spcPct val="20000"/>
              </a:spcBef>
              <a:spcAft>
                <a:spcPct val="0"/>
              </a:spcAft>
              <a:buNone/>
              <a:defRPr sz="2400" b="1">
                <a:solidFill>
                  <a:schemeClr val="tx1"/>
                </a:solidFill>
                <a:latin typeface="+mn-lt"/>
                <a:ea typeface="MS PGothic" panose="020B0600070205080204" pitchFamily="34" charset="-128"/>
                <a:cs typeface="MS PGothic" panose="020B0600070205080204" pitchFamily="34" charset="-128"/>
              </a:defRPr>
            </a:lvl1pPr>
            <a:lvl2pPr marL="457200" indent="0" algn="ctr" rtl="0" eaLnBrk="0" fontAlgn="base" hangingPunct="0">
              <a:spcBef>
                <a:spcPct val="20000"/>
              </a:spcBef>
              <a:spcAft>
                <a:spcPct val="0"/>
              </a:spcAft>
              <a:buNone/>
              <a:defRPr sz="2000">
                <a:solidFill>
                  <a:schemeClr val="tx1"/>
                </a:solidFill>
                <a:latin typeface="+mn-lt"/>
                <a:ea typeface="MS PGothic" panose="020B0600070205080204" pitchFamily="34" charset="-128"/>
                <a:cs typeface="MS PGothic" panose="020B0600070205080204" pitchFamily="34" charset="-128"/>
              </a:defRPr>
            </a:lvl2pPr>
            <a:lvl3pPr marL="914400" indent="0" algn="ctr" rtl="0" eaLnBrk="0" fontAlgn="base" hangingPunct="0">
              <a:spcBef>
                <a:spcPct val="20000"/>
              </a:spcBef>
              <a:spcAft>
                <a:spcPct val="0"/>
              </a:spcAft>
              <a:buNone/>
              <a:defRPr>
                <a:solidFill>
                  <a:schemeClr val="tx1"/>
                </a:solidFill>
                <a:latin typeface="+mn-lt"/>
                <a:ea typeface="MS PGothic" panose="020B0600070205080204" pitchFamily="34" charset="-128"/>
                <a:cs typeface="MS PGothic" panose="020B0600070205080204" pitchFamily="34" charset="-128"/>
              </a:defRPr>
            </a:lvl3pPr>
            <a:lvl4pPr marL="1371600" indent="0" algn="ctr" rtl="0" eaLnBrk="0" fontAlgn="base" hangingPunct="0">
              <a:spcBef>
                <a:spcPct val="20000"/>
              </a:spcBef>
              <a:spcAft>
                <a:spcPct val="0"/>
              </a:spcAft>
              <a:buNone/>
              <a:defRPr sz="1600">
                <a:solidFill>
                  <a:schemeClr val="tx1"/>
                </a:solidFill>
                <a:latin typeface="+mn-lt"/>
                <a:ea typeface="MS PGothic" panose="020B0600070205080204" pitchFamily="34" charset="-128"/>
                <a:cs typeface="MS PGothic" panose="020B0600070205080204" pitchFamily="34" charset="-128"/>
              </a:defRPr>
            </a:lvl4pPr>
            <a:lvl5pPr marL="1828800" indent="0" algn="ctr" rtl="0" eaLnBrk="0" fontAlgn="base" hangingPunct="0">
              <a:spcBef>
                <a:spcPct val="20000"/>
              </a:spcBef>
              <a:spcAft>
                <a:spcPct val="0"/>
              </a:spcAft>
              <a:buNone/>
              <a:defRPr sz="1600">
                <a:solidFill>
                  <a:schemeClr val="tx1"/>
                </a:solidFill>
                <a:latin typeface="+mn-lt"/>
                <a:ea typeface="MS PGothic" panose="020B0600070205080204" pitchFamily="34" charset="-128"/>
                <a:cs typeface="MS PGothic" panose="020B0600070205080204" pitchFamily="34" charset="-128"/>
              </a:defRPr>
            </a:lvl5pPr>
            <a:lvl6pPr marL="2286000" indent="0" algn="ctr" rtl="0" eaLnBrk="0" fontAlgn="base" hangingPunct="0">
              <a:spcBef>
                <a:spcPct val="20000"/>
              </a:spcBef>
              <a:spcAft>
                <a:spcPct val="0"/>
              </a:spcAft>
              <a:buNone/>
              <a:defRPr sz="1600">
                <a:solidFill>
                  <a:schemeClr val="tx1"/>
                </a:solidFill>
                <a:latin typeface="+mn-lt"/>
              </a:defRPr>
            </a:lvl6pPr>
            <a:lvl7pPr marL="2743200" indent="0" algn="ctr" rtl="0" eaLnBrk="0" fontAlgn="base" hangingPunct="0">
              <a:spcBef>
                <a:spcPct val="20000"/>
              </a:spcBef>
              <a:spcAft>
                <a:spcPct val="0"/>
              </a:spcAft>
              <a:buNone/>
              <a:defRPr sz="1600">
                <a:solidFill>
                  <a:schemeClr val="tx1"/>
                </a:solidFill>
                <a:latin typeface="+mn-lt"/>
              </a:defRPr>
            </a:lvl7pPr>
            <a:lvl8pPr marL="3200400" indent="0" algn="ctr" rtl="0" eaLnBrk="0" fontAlgn="base" hangingPunct="0">
              <a:spcBef>
                <a:spcPct val="20000"/>
              </a:spcBef>
              <a:spcAft>
                <a:spcPct val="0"/>
              </a:spcAft>
              <a:buNone/>
              <a:defRPr sz="1600">
                <a:solidFill>
                  <a:schemeClr val="tx1"/>
                </a:solidFill>
                <a:latin typeface="+mn-lt"/>
              </a:defRPr>
            </a:lvl8pPr>
            <a:lvl9pPr marL="3657600" indent="0" algn="ctr" rtl="0" eaLnBrk="0" fontAlgn="base" hangingPunct="0">
              <a:spcBef>
                <a:spcPct val="20000"/>
              </a:spcBef>
              <a:spcAft>
                <a:spcPct val="0"/>
              </a:spcAft>
              <a:buNone/>
              <a:defRPr sz="1600">
                <a:solidFill>
                  <a:schemeClr val="tx1"/>
                </a:solidFill>
                <a:latin typeface="+mn-lt"/>
              </a:defRPr>
            </a:lvl9pPr>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Date:</a:t>
            </a:r>
            <a:r>
              <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2020-02-08</a:t>
            </a:r>
            <a:endPar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graphicFrame>
        <p:nvGraphicFramePr>
          <p:cNvPr id="14342" name="Object 11"/>
          <p:cNvGraphicFramePr>
            <a:graphicFrameLocks noChangeAspect="1"/>
          </p:cNvGraphicFramePr>
          <p:nvPr/>
        </p:nvGraphicFramePr>
        <p:xfrm>
          <a:off x="1973263" y="3282950"/>
          <a:ext cx="9448800" cy="1120775"/>
        </p:xfrm>
        <a:graphic>
          <a:graphicData uri="http://schemas.openxmlformats.org/presentationml/2006/ole">
            <mc:AlternateContent xmlns:mc="http://schemas.openxmlformats.org/markup-compatibility/2006">
              <mc:Choice xmlns:v="urn:schemas-microsoft-com:vml" Requires="v">
                <p:oleObj spid="_x0000_s3076" name="" r:id="rId1" imgW="8290560" imgH="1017905" progId="Word.Document.8">
                  <p:embed/>
                </p:oleObj>
              </mc:Choice>
              <mc:Fallback>
                <p:oleObj name="" r:id="rId1" imgW="8290560" imgH="1017905" progId="Word.Document.8">
                  <p:embed/>
                  <p:pic>
                    <p:nvPicPr>
                      <p:cNvPr id="0" name="图片 3075"/>
                      <p:cNvPicPr/>
                      <p:nvPr/>
                    </p:nvPicPr>
                    <p:blipFill>
                      <a:blip r:embed="rId2"/>
                      <a:stretch>
                        <a:fillRect/>
                      </a:stretch>
                    </p:blipFill>
                    <p:spPr>
                      <a:xfrm>
                        <a:off x="1973263" y="3282950"/>
                        <a:ext cx="9448800" cy="1120775"/>
                      </a:xfrm>
                      <a:prstGeom prst="rect">
                        <a:avLst/>
                      </a:prstGeom>
                      <a:noFill/>
                      <a:ln w="38100">
                        <a:noFill/>
                        <a:miter/>
                      </a:ln>
                    </p:spPr>
                  </p:pic>
                </p:oleObj>
              </mc:Fallback>
            </mc:AlternateContent>
          </a:graphicData>
        </a:graphic>
      </p:graphicFrame>
      <p:sp>
        <p:nvSpPr>
          <p:cNvPr id="14343" name="Rectangle 12"/>
          <p:cNvSpPr/>
          <p:nvPr/>
        </p:nvSpPr>
        <p:spPr>
          <a:xfrm>
            <a:off x="1973263" y="2476500"/>
            <a:ext cx="1447800" cy="381000"/>
          </a:xfrm>
          <a:prstGeom prst="rect">
            <a:avLst/>
          </a:prstGeom>
          <a:noFill/>
          <a:ln w="9525">
            <a:noFill/>
          </a:ln>
        </p:spPr>
        <p:txBody>
          <a:bodyPr lIns="92075" tIns="46038" rIns="92075" bIns="46038" anchor="t" anchorCtr="0"/>
          <a:p>
            <a:pPr marL="342900" indent="-342900" eaLnBrk="0" hangingPunct="0">
              <a:spcBef>
                <a:spcPct val="20000"/>
              </a:spcBef>
            </a:pPr>
            <a:r>
              <a:rPr lang="en-US" altLang="en-US" sz="2000" b="1" dirty="0">
                <a:latin typeface="Times New Roman" panose="02020603050405020304" pitchFamily="18" charset="0"/>
              </a:rPr>
              <a:t> </a:t>
            </a:r>
            <a:r>
              <a:rPr lang="en-US" altLang="en-US" sz="2000" dirty="0">
                <a:latin typeface="Times New Roman" panose="02020603050405020304" pitchFamily="18" charset="0"/>
              </a:rPr>
              <a:t>Author:</a:t>
            </a:r>
            <a:endParaRPr lang="en-US" altLang="en-US" sz="2000" dirty="0">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items for the week</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219200" y="1600200"/>
            <a:ext cx="9906000"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Autofit/>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for order and appoint secretary</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policies and IPR policies</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Agenda Agreement</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Approve </a:t>
            </a:r>
            <a:r>
              <a:rPr kumimoji="0" lang="en-GB" altLang="en-US" sz="1600" b="1" i="0" u="none" strike="noStrike" kern="1200" cap="none" spc="0" normalizeH="0" baseline="0" noProof="0" dirty="0" err="1">
                <a:ln>
                  <a:noFill/>
                </a:ln>
                <a:solidFill>
                  <a:schemeClr val="tx1"/>
                </a:solidFill>
                <a:effectLst/>
                <a:uLnTx/>
                <a:uFillTx/>
                <a:latin typeface="Times New Roman" panose="02020603050405020304" pitchFamily="18" charset="0"/>
                <a:ea typeface="MS PGothic" panose="020B0600070205080204" pitchFamily="34" charset="-128"/>
                <a:cs typeface="+mn-cs"/>
              </a:rPr>
              <a:t>TGbd</a:t>
            </a: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 minutes </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Approve updated FRD and SFD documents</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Liaison update</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11bd spec draft development report</a:t>
            </a:r>
            <a:endParaRPr kumimoji="0" lang="en-US" altLang="en-GB"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Presenting of technical submissions for the week</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742950" marR="0" lvl="1" indent="-285750" algn="just" defTabSz="914400" rtl="0" eaLnBrk="0" fontAlgn="base" latinLnBrk="0" hangingPunct="0">
              <a:lnSpc>
                <a:spcPct val="100000"/>
              </a:lnSpc>
              <a:spcBef>
                <a:spcPct val="20000"/>
              </a:spcBef>
              <a:spcAft>
                <a:spcPct val="0"/>
              </a:spcAft>
              <a:buClrTx/>
              <a:buSzTx/>
              <a:buFontTx/>
              <a:buChar char="–"/>
              <a:defRPr/>
            </a:pPr>
            <a:r>
              <a:rPr kumimoji="0" lang="en-US" altLang="en-GB" sz="1600" b="0"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One</a:t>
            </a:r>
            <a:r>
              <a:rPr kumimoji="0" lang="en-GB" altLang="en-US" sz="1600" b="0"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 session</a:t>
            </a:r>
            <a:r>
              <a:rPr kumimoji="0" lang="en-US" altLang="en-GB" sz="1600" b="0"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s</a:t>
            </a:r>
            <a:r>
              <a:rPr kumimoji="0" lang="en-GB" altLang="en-US" sz="1600" b="0"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 for parallel PHY/MAC </a:t>
            </a:r>
            <a:r>
              <a:rPr kumimoji="0" lang="en-GB" altLang="en-US" sz="1600" b="0" i="0" u="none" strike="noStrike" kern="1200" cap="none" spc="0" normalizeH="0" baseline="0" noProof="0" dirty="0" err="1">
                <a:ln>
                  <a:noFill/>
                </a:ln>
                <a:solidFill>
                  <a:schemeClr val="tx1"/>
                </a:solidFill>
                <a:effectLst/>
                <a:uLnTx/>
                <a:uFillTx/>
                <a:latin typeface="Times New Roman" panose="02020603050405020304" pitchFamily="18" charset="0"/>
                <a:ea typeface="MS PGothic" panose="020B0600070205080204" pitchFamily="34" charset="-128"/>
                <a:cs typeface="+mn-cs"/>
              </a:rPr>
              <a:t>Adhocs</a:t>
            </a:r>
            <a:endParaRPr kumimoji="0" lang="en-GB" altLang="en-US" sz="1600" b="0"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Tech Motions for the </a:t>
            </a:r>
            <a:r>
              <a:rPr kumimoji="0" lang="en-GB" altLang="en-US" sz="16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week </a:t>
            </a:r>
            <a:r>
              <a:rPr kumimoji="0" lang="en-US" altLang="en-GB" sz="16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and m</a:t>
            </a:r>
            <a:r>
              <a:rPr kumimoji="0" lang="en-GB" altLang="en-US" sz="16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otion</a:t>
            </a:r>
            <a:r>
              <a:rPr kumimoji="0" lang="en-US" altLang="en-GB" sz="16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s</a:t>
            </a:r>
            <a:r>
              <a:rPr kumimoji="0" lang="en-GB" altLang="en-US" sz="16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 to update FRD/SFD</a:t>
            </a:r>
            <a:endParaRPr kumimoji="0" lang="en-GB" altLang="en-US" sz="16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Motion on generation of Spec Draft D0.</a:t>
            </a:r>
            <a:r>
              <a:rPr kumimoji="0" lang="en-US" altLang="en-GB" sz="16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3 and a TGbd comment collection plan </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TG timeline review</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Teleconference Plan</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Any other business</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Adjourn</a:t>
            </a:r>
            <a:endParaRPr kumimoji="0" lang="en-GB" alt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4578"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4579"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4580" name="Rectangle 2"/>
          <p:cNvSpPr txBox="1"/>
          <p:nvPr/>
        </p:nvSpPr>
        <p:spPr>
          <a:xfrm>
            <a:off x="2209800" y="609600"/>
            <a:ext cx="7772400" cy="10668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TGbd Sessions in the week</a:t>
            </a:r>
            <a:endParaRPr lang="en-US" altLang="en-US" sz="3200" b="1" dirty="0">
              <a:solidFill>
                <a:schemeClr val="tx2"/>
              </a:solidFill>
              <a:latin typeface="Times New Roman" panose="02020603050405020304" pitchFamily="18" charset="0"/>
            </a:endParaRPr>
          </a:p>
        </p:txBody>
      </p:sp>
      <p:graphicFrame>
        <p:nvGraphicFramePr>
          <p:cNvPr id="6" name="Table 1"/>
          <p:cNvGraphicFramePr>
            <a:graphicFrameLocks noGrp="1"/>
          </p:cNvGraphicFramePr>
          <p:nvPr/>
        </p:nvGraphicFramePr>
        <p:xfrm>
          <a:off x="3043238" y="2531428"/>
          <a:ext cx="6699250" cy="2651760"/>
        </p:xfrm>
        <a:graphic>
          <a:graphicData uri="http://schemas.openxmlformats.org/drawingml/2006/table">
            <a:tbl>
              <a:tblPr firstRow="1" bandRow="1">
                <a:tableStyleId>{21E4AEA4-8DFA-4A89-87EB-49C32662AFE0}</a:tableStyleId>
              </a:tblPr>
              <a:tblGrid>
                <a:gridCol w="1304925"/>
                <a:gridCol w="1011555"/>
                <a:gridCol w="1254760"/>
                <a:gridCol w="1029970"/>
                <a:gridCol w="1049655"/>
                <a:gridCol w="1048385"/>
              </a:tblGrid>
              <a:tr h="450850">
                <a:tc>
                  <a:txBody>
                    <a:bodyPr/>
                    <a:lstStyle/>
                    <a:p>
                      <a:endParaRPr lang="en-US" sz="1800" dirty="0"/>
                    </a:p>
                  </a:txBody>
                  <a:tcPr marT="45686" marB="45686"/>
                </a:tc>
                <a:tc>
                  <a:txBody>
                    <a:bodyPr/>
                    <a:lstStyle/>
                    <a:p>
                      <a:pPr algn="ctr"/>
                      <a:r>
                        <a:rPr lang="en-US" sz="1800" dirty="0"/>
                        <a:t>MON</a:t>
                      </a:r>
                      <a:endParaRPr lang="en-US" sz="1800" dirty="0"/>
                    </a:p>
                  </a:txBody>
                  <a:tcPr marT="45686" marB="45686"/>
                </a:tc>
                <a:tc>
                  <a:txBody>
                    <a:bodyPr/>
                    <a:lstStyle/>
                    <a:p>
                      <a:pPr algn="ctr"/>
                      <a:r>
                        <a:rPr lang="en-US" sz="1800" dirty="0"/>
                        <a:t>TUE</a:t>
                      </a:r>
                      <a:endParaRPr lang="en-US" sz="1800" dirty="0"/>
                    </a:p>
                  </a:txBody>
                  <a:tcPr marT="45686" marB="45686"/>
                </a:tc>
                <a:tc gridSpan="2">
                  <a:txBody>
                    <a:bodyPr/>
                    <a:lstStyle/>
                    <a:p>
                      <a:pPr algn="ctr"/>
                      <a:r>
                        <a:rPr lang="en-US" sz="1800" dirty="0"/>
                        <a:t>WED</a:t>
                      </a:r>
                      <a:endParaRPr lang="en-US" sz="1800" dirty="0"/>
                    </a:p>
                  </a:txBody>
                  <a:tcPr marT="45686" marB="45686"/>
                </a:tc>
                <a:tc hMerge="1">
                  <a:tcPr/>
                </a:tc>
                <a:tc>
                  <a:txBody>
                    <a:bodyPr/>
                    <a:lstStyle/>
                    <a:p>
                      <a:pPr algn="ctr"/>
                      <a:r>
                        <a:rPr lang="en-US" sz="1800" dirty="0"/>
                        <a:t>THU</a:t>
                      </a:r>
                      <a:endParaRPr lang="en-US" sz="1800" dirty="0"/>
                    </a:p>
                  </a:txBody>
                  <a:tcPr marT="45686" marB="45686"/>
                </a:tc>
              </a:tr>
              <a:tr h="451115">
                <a:tc>
                  <a:txBody>
                    <a:bodyPr/>
                    <a:lstStyle/>
                    <a:p>
                      <a:pPr algn="ctr"/>
                      <a:r>
                        <a:rPr lang="en-US" sz="1800" dirty="0"/>
                        <a:t>AM1</a:t>
                      </a:r>
                      <a:endParaRPr lang="en-US" sz="1800" dirty="0"/>
                    </a:p>
                  </a:txBody>
                  <a:tcPr marT="45686" marB="45686"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sz="1800" dirty="0"/>
                    </a:p>
                  </a:txBody>
                  <a:tcPr marT="45686" marB="45686" anchor="ctr"/>
                </a:tc>
                <a:tc>
                  <a:txBody>
                    <a:bodyPr/>
                    <a:lstStyle/>
                    <a:p>
                      <a:pPr algn="ctr"/>
                      <a:r>
                        <a:rPr lang="en-US" sz="1800" dirty="0"/>
                        <a:t>TGbd</a:t>
                      </a:r>
                      <a:endParaRPr lang="en-US" sz="1800" dirty="0"/>
                    </a:p>
                  </a:txBody>
                  <a:tcPr marT="45686" marB="45686"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sz="1800" dirty="0"/>
                    </a:p>
                  </a:txBody>
                  <a:tcPr marT="45686" marB="45686" anchor="ctr"/>
                </a:tc>
                <a:tc hMerge="1">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800" b="0" dirty="0">
                        <a:solidFill>
                          <a:schemeClr val="tx1"/>
                        </a:solidFill>
                      </a:endParaRPr>
                    </a:p>
                  </a:txBody>
                  <a:tcPr marT="45686" marB="45686" anchor="ctr"/>
                </a:tc>
              </a:tr>
              <a:tr h="396240">
                <a:tc>
                  <a:txBody>
                    <a:bodyPr/>
                    <a:lstStyle/>
                    <a:p>
                      <a:pPr algn="ctr"/>
                      <a:r>
                        <a:rPr lang="en-US" sz="1800" dirty="0"/>
                        <a:t>AM2</a:t>
                      </a:r>
                      <a:endParaRPr lang="en-US" sz="1800" dirty="0"/>
                    </a:p>
                  </a:txBody>
                  <a:tcPr marT="45686" marB="45686"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sz="1800" dirty="0"/>
                    </a:p>
                  </a:txBody>
                  <a:tcPr marT="45686" marB="45686"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sz="1800" dirty="0"/>
                    </a:p>
                  </a:txBody>
                  <a:tcPr marT="45686" marB="45686" anchor="ctr"/>
                </a:tc>
                <a:tc gridSpan="2">
                  <a:txBody>
                    <a:bodyPr/>
                    <a:lstStyle/>
                    <a:p>
                      <a:pPr algn="ctr"/>
                      <a:endParaRPr lang="en-US" sz="1800" dirty="0"/>
                    </a:p>
                  </a:txBody>
                  <a:tcPr marT="45686" marB="45686" anchor="ctr"/>
                </a:tc>
                <a:tc hMerge="1">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800" dirty="0"/>
                        <a:t>TGbd</a:t>
                      </a:r>
                      <a:endParaRPr lang="en-US" sz="1800" dirty="0"/>
                    </a:p>
                  </a:txBody>
                  <a:tcPr marT="45686" marB="45686" anchor="ctr"/>
                </a:tc>
              </a:tr>
              <a:tr h="451115">
                <a:tc>
                  <a:txBody>
                    <a:bodyPr/>
                    <a:lstStyle/>
                    <a:p>
                      <a:pPr algn="ctr"/>
                      <a:r>
                        <a:rPr lang="en-US" sz="1800" dirty="0"/>
                        <a:t>PM1</a:t>
                      </a:r>
                      <a:endParaRPr lang="en-US" sz="1800" dirty="0"/>
                    </a:p>
                  </a:txBody>
                  <a:tcPr marT="45686" marB="45686"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800" dirty="0"/>
                    </a:p>
                  </a:txBody>
                  <a:tcPr marT="45686" marB="45686" anchor="ctr"/>
                </a:tc>
                <a:tc>
                  <a:txBody>
                    <a:bodyPr/>
                    <a:lstStyle/>
                    <a:p>
                      <a:pPr algn="ctr"/>
                      <a:endParaRPr lang="en-US" sz="1800" dirty="0"/>
                    </a:p>
                  </a:txBody>
                  <a:tcPr marT="45686" marB="45686"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800" dirty="0" smtClean="0"/>
                        <a:t>PHY</a:t>
                      </a:r>
                      <a:endParaRPr lang="en-US" sz="1800" dirty="0"/>
                    </a:p>
                  </a:txBody>
                  <a:tcPr marT="45686" marB="45686"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800" dirty="0" smtClean="0"/>
                        <a:t>MAC</a:t>
                      </a:r>
                      <a:endParaRPr lang="en-US" sz="1800" dirty="0"/>
                    </a:p>
                  </a:txBody>
                  <a:tcPr marT="45686" marB="45686" anchor="ctr"/>
                </a:tc>
                <a:tc>
                  <a:txBody>
                    <a:bodyPr/>
                    <a:lstStyle/>
                    <a:p>
                      <a:pPr algn="ctr"/>
                      <a:endParaRPr lang="en-US" sz="1800" dirty="0"/>
                    </a:p>
                  </a:txBody>
                  <a:tcPr marT="45686" marB="45686" anchor="ctr"/>
                </a:tc>
              </a:tr>
              <a:tr h="451115">
                <a:tc>
                  <a:txBody>
                    <a:bodyPr/>
                    <a:lstStyle/>
                    <a:p>
                      <a:pPr algn="ctr"/>
                      <a:r>
                        <a:rPr lang="en-US" sz="1800" dirty="0"/>
                        <a:t>PM2</a:t>
                      </a:r>
                      <a:endParaRPr lang="en-US" sz="1800" dirty="0"/>
                    </a:p>
                  </a:txBody>
                  <a:tcPr marT="45686" marB="45686"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800" dirty="0"/>
                    </a:p>
                  </a:txBody>
                  <a:tcPr marT="45686" marB="45686"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800" dirty="0"/>
                        <a:t>TGbd</a:t>
                      </a:r>
                      <a:endParaRPr lang="en-US" sz="1800" dirty="0"/>
                    </a:p>
                  </a:txBody>
                  <a:tcPr marT="45686" marB="45686"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sz="1800" dirty="0"/>
                    </a:p>
                  </a:txBody>
                  <a:tcPr marT="45686" marB="45686" anchor="ctr"/>
                </a:tc>
                <a:tc hMerge="1">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sz="1800" dirty="0">
                        <a:solidFill>
                          <a:schemeClr val="tx1"/>
                        </a:solidFill>
                      </a:endParaRPr>
                    </a:p>
                  </a:txBody>
                  <a:tcPr marT="45686" marB="45686" anchor="ctr"/>
                </a:tc>
              </a:tr>
              <a:tr h="451115">
                <a:tc>
                  <a:txBody>
                    <a:bodyPr/>
                    <a:lstStyle/>
                    <a:p>
                      <a:pPr algn="ctr"/>
                      <a:r>
                        <a:rPr lang="en-US" sz="1800" dirty="0" smtClean="0"/>
                        <a:t>EVE</a:t>
                      </a:r>
                      <a:endParaRPr lang="en-US" sz="1800" dirty="0"/>
                    </a:p>
                  </a:txBody>
                  <a:tcPr marT="45686" marB="45686" anchor="ctr"/>
                </a:tc>
                <a:tc>
                  <a:txBody>
                    <a:bodyPr/>
                    <a:lstStyle/>
                    <a:p>
                      <a:pPr algn="ctr"/>
                      <a:endParaRPr lang="en-US" sz="1800" dirty="0"/>
                    </a:p>
                  </a:txBody>
                  <a:tcPr marT="45686" marB="45686"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lang="en-US" sz="1800" dirty="0"/>
                    </a:p>
                  </a:txBody>
                  <a:tcPr marT="45686" marB="45686" anchor="ctr"/>
                </a:tc>
                <a:tc gridSpan="2">
                  <a:txBody>
                    <a:bodyPr/>
                    <a:lstStyle/>
                    <a:p>
                      <a:pPr algn="ctr"/>
                      <a:endParaRPr lang="en-US" sz="1800" dirty="0"/>
                    </a:p>
                  </a:txBody>
                  <a:tcPr marT="45686" marB="45686" anchor="ctr"/>
                </a:tc>
                <a:tc hMerge="1">
                  <a:tcPr/>
                </a:tc>
                <a:tc>
                  <a:txBody>
                    <a:bodyPr/>
                    <a:lstStyle/>
                    <a:p>
                      <a:pPr algn="ctr"/>
                      <a:endParaRPr lang="en-US" sz="1800" dirty="0"/>
                    </a:p>
                  </a:txBody>
                  <a:tcPr marT="45686" marB="45686" anchor="ct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标题 1"/>
          <p:cNvSpPr>
            <a:spLocks noGrp="1"/>
          </p:cNvSpPr>
          <p:nvPr>
            <p:ph type="title"/>
          </p:nvPr>
        </p:nvSpPr>
        <p:spPr>
          <a:xfrm>
            <a:off x="914400" y="610235"/>
            <a:ext cx="10361613" cy="1065213"/>
          </a:xfrm>
        </p:spPr>
        <p:txBody>
          <a:bodyPr vert="horz" wrap="square" lIns="92160" tIns="46080" rIns="92160" bIns="46080" anchor="ctr" anchorCtr="0"/>
          <a:p>
            <a:pPr eaLnBrk="1" hangingPunct="1"/>
            <a:r>
              <a:rPr lang="en-US" altLang="zh-CN" sz="3200" dirty="0"/>
              <a:t>General Flow of the Week</a:t>
            </a:r>
            <a:endParaRPr lang="en-US" altLang="zh-CN" sz="3200" dirty="0"/>
          </a:p>
        </p:txBody>
      </p:sp>
      <p:sp>
        <p:nvSpPr>
          <p:cNvPr id="25602" name="日期占位符 2"/>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560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560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6" name="Content Placeholder 6"/>
          <p:cNvSpPr txBox="1"/>
          <p:nvPr/>
        </p:nvSpPr>
        <p:spPr>
          <a:xfrm>
            <a:off x="1295400" y="1830388"/>
            <a:ext cx="4800600" cy="4341813"/>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80000"/>
              </a:lnSpc>
              <a:spcBef>
                <a:spcPct val="20000"/>
              </a:spcBef>
              <a:spcAft>
                <a:spcPct val="0"/>
              </a:spcAft>
              <a:buClrTx/>
              <a:buSzTx/>
              <a:buFontTx/>
              <a:buChar char="•"/>
              <a:defRPr/>
            </a:pPr>
            <a:r>
              <a:rPr kumimoji="0" lang="en-US" altLang="en-US" sz="16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Tuesday Mar 17, AM1, 8:00 – 10:00 </a:t>
            </a:r>
            <a:endParaRPr kumimoji="0" lang="en-US" altLang="en-US" sz="16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Call Meeting to order</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IEEE-SA IPR Policy and procedure.</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Call for Submissions</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Approve </a:t>
            </a:r>
            <a:r>
              <a:rPr kumimoji="0" lang="en-US" altLang="en-US" sz="1600" b="0" i="0" u="none" strike="noStrike" kern="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TGbd</a:t>
            </a: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minutes</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Approve updated SFD/FRD</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Liaison update</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11bd spec draft development report</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Technical presentation of the week</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Recess</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80000"/>
              </a:lnSpc>
              <a:spcBef>
                <a:spcPct val="20000"/>
              </a:spcBef>
              <a:spcAft>
                <a:spcPct val="0"/>
              </a:spcAft>
              <a:buClrTx/>
              <a:buSzTx/>
              <a:buFontTx/>
              <a:buChar char="•"/>
              <a:defRPr/>
            </a:pPr>
            <a:r>
              <a:rPr lang="en-US" altLang="en-CA" sz="1600" strike="noStrike" kern="0" noProof="0" dirty="0">
                <a:ln>
                  <a:noFill/>
                </a:ln>
                <a:effectLst/>
                <a:uLnTx/>
                <a:uFillTx/>
                <a:latin typeface="+mn-lt"/>
                <a:ea typeface="MS PGothic" panose="020B0600070205080204" pitchFamily="34" charset="-128"/>
                <a:cs typeface="MS PGothic" panose="020B0600070205080204" pitchFamily="34" charset="-128"/>
                <a:sym typeface="+mn-ea"/>
              </a:rPr>
              <a:t>Tuesday Mar 17, PM2, 16:00 </a:t>
            </a:r>
            <a:r>
              <a:rPr lang="en-US"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mn-ea"/>
              </a:rPr>
              <a:t>– 18:00</a:t>
            </a:r>
            <a:endParaRPr kumimoji="0" lang="en-US" altLang="en-US" sz="16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lang="en-US" altLang="en-US" sz="1600" b="0" strike="noStrike" kern="0" noProof="0" dirty="0">
                <a:ln>
                  <a:noFill/>
                </a:ln>
                <a:effectLst/>
                <a:uLnTx/>
                <a:uFillTx/>
                <a:latin typeface="+mn-lt"/>
                <a:ea typeface="MS PGothic" panose="020B0600070205080204" pitchFamily="34" charset="-128"/>
                <a:cs typeface="MS PGothic" panose="020B0600070205080204" pitchFamily="34" charset="-128"/>
                <a:sym typeface="+mn-ea"/>
              </a:rPr>
              <a:t>Call Meeting to order</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lang="en-US" altLang="en-US" sz="1600" b="0" strike="noStrike" kern="0" noProof="0" dirty="0">
                <a:ln>
                  <a:noFill/>
                </a:ln>
                <a:effectLst/>
                <a:uLnTx/>
                <a:uFillTx/>
                <a:latin typeface="+mn-lt"/>
                <a:ea typeface="MS PGothic" panose="020B0600070205080204" pitchFamily="34" charset="-128"/>
                <a:cs typeface="MS PGothic" panose="020B0600070205080204" pitchFamily="34" charset="-128"/>
                <a:sym typeface="+mn-ea"/>
              </a:rPr>
              <a:t>IEEE-SA IPR Policy and procedure.</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lang="en-US" altLang="en-US" sz="1600" b="0" strike="noStrike" kern="0" noProof="0" dirty="0" smtClean="0">
                <a:ln>
                  <a:noFill/>
                </a:ln>
                <a:effectLst/>
                <a:uLnTx/>
                <a:uFillTx/>
                <a:latin typeface="+mn-lt"/>
                <a:ea typeface="MS PGothic" panose="020B0600070205080204" pitchFamily="34" charset="-128"/>
                <a:cs typeface="MS PGothic" panose="020B0600070205080204" pitchFamily="34" charset="-128"/>
                <a:sym typeface="+mn-ea"/>
              </a:rPr>
              <a:t>Technical presentation </a:t>
            </a:r>
            <a:r>
              <a:rPr lang="en-US" altLang="en-US" sz="1600" b="0" strike="noStrike" kern="0" noProof="0" dirty="0">
                <a:ln>
                  <a:noFill/>
                </a:ln>
                <a:effectLst/>
                <a:uLnTx/>
                <a:uFillTx/>
                <a:latin typeface="+mn-lt"/>
                <a:ea typeface="MS PGothic" panose="020B0600070205080204" pitchFamily="34" charset="-128"/>
                <a:cs typeface="MS PGothic" panose="020B0600070205080204" pitchFamily="34" charset="-128"/>
                <a:sym typeface="+mn-ea"/>
              </a:rPr>
              <a:t>of the week</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lang="en-US" altLang="en-US" sz="1600" b="0" strike="noStrike" kern="0" noProof="0" dirty="0">
                <a:ln>
                  <a:noFill/>
                </a:ln>
                <a:effectLst/>
                <a:uLnTx/>
                <a:uFillTx/>
                <a:latin typeface="+mn-lt"/>
                <a:ea typeface="MS PGothic" panose="020B0600070205080204" pitchFamily="34" charset="-128"/>
                <a:cs typeface="MS PGothic" panose="020B0600070205080204" pitchFamily="34" charset="-128"/>
                <a:sym typeface="+mn-ea"/>
              </a:rPr>
              <a:t>Recess</a:t>
            </a:r>
            <a:endParaRPr kumimoji="0" lang="en-CA"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7" name="Content Placeholder 7"/>
          <p:cNvSpPr txBox="1"/>
          <p:nvPr/>
        </p:nvSpPr>
        <p:spPr>
          <a:xfrm>
            <a:off x="6324600" y="1755775"/>
            <a:ext cx="4572000" cy="4034155"/>
          </a:xfrm>
          <a:prstGeom prst="rect">
            <a:avLst/>
          </a:prstGeom>
        </p:spPr>
        <p:txBody>
          <a:bodyPr>
            <a:no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80000"/>
              </a:lnSpc>
              <a:spcBef>
                <a:spcPct val="20000"/>
              </a:spcBef>
              <a:spcAft>
                <a:spcPct val="0"/>
              </a:spcAft>
              <a:buClrTx/>
              <a:buSzTx/>
              <a:buFontTx/>
              <a:buChar char="•"/>
              <a:defRPr/>
            </a:pPr>
            <a:r>
              <a:rPr lang="en-CA"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mn-ea"/>
              </a:rPr>
              <a:t>Wednesday </a:t>
            </a:r>
            <a:r>
              <a:rPr lang="en-US" altLang="en-CA" sz="1600" strike="noStrike" kern="0" noProof="0" dirty="0">
                <a:ln>
                  <a:noFill/>
                </a:ln>
                <a:effectLst/>
                <a:uLnTx/>
                <a:uFillTx/>
                <a:latin typeface="+mn-lt"/>
                <a:ea typeface="MS PGothic" panose="020B0600070205080204" pitchFamily="34" charset="-128"/>
                <a:cs typeface="MS PGothic" panose="020B0600070205080204" pitchFamily="34" charset="-128"/>
                <a:sym typeface="+mn-ea"/>
              </a:rPr>
              <a:t>Mar 18</a:t>
            </a:r>
            <a:r>
              <a:rPr lang="en-CA"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mn-ea"/>
              </a:rPr>
              <a:t>, PM1</a:t>
            </a:r>
            <a:r>
              <a:rPr lang="en-US"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mn-ea"/>
              </a:rPr>
              <a:t>, 13:30 – 15:30</a:t>
            </a:r>
            <a:endParaRPr kumimoji="0" lang="en-US" altLang="en-US" sz="16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457200" marR="0" lvl="1" indent="0" algn="l" defTabSz="914400" rtl="0" eaLnBrk="0" fontAlgn="base" latinLnBrk="0" hangingPunct="0">
              <a:lnSpc>
                <a:spcPct val="80000"/>
              </a:lnSpc>
              <a:spcBef>
                <a:spcPct val="20000"/>
              </a:spcBef>
              <a:spcAft>
                <a:spcPct val="0"/>
              </a:spcAft>
              <a:buClrTx/>
              <a:buSzTx/>
              <a:buFontTx/>
              <a:buNone/>
              <a:defRPr/>
            </a:pPr>
            <a:r>
              <a:rPr lang="en-US" altLang="en-US" sz="1600" strike="noStrike" kern="0" noProof="0" dirty="0" err="1">
                <a:ln>
                  <a:noFill/>
                </a:ln>
                <a:effectLst/>
                <a:uLnTx/>
                <a:uFillTx/>
                <a:latin typeface="+mn-lt"/>
                <a:ea typeface="MS PGothic" panose="020B0600070205080204" pitchFamily="34" charset="-128"/>
                <a:cs typeface="MS PGothic" panose="020B0600070205080204" pitchFamily="34" charset="-128"/>
                <a:sym typeface="+mn-ea"/>
              </a:rPr>
              <a:t>Adhoc</a:t>
            </a:r>
            <a:r>
              <a:rPr lang="en-US"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mn-ea"/>
              </a:rPr>
              <a:t> groups meeting</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lang="en-CA"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mn-ea"/>
              </a:rPr>
              <a:t>PHY </a:t>
            </a:r>
            <a:r>
              <a:rPr lang="en-CA" altLang="en-US" sz="1600" strike="noStrike" kern="0" noProof="0" dirty="0" err="1">
                <a:ln>
                  <a:noFill/>
                </a:ln>
                <a:effectLst/>
                <a:uLnTx/>
                <a:uFillTx/>
                <a:latin typeface="+mn-lt"/>
                <a:ea typeface="MS PGothic" panose="020B0600070205080204" pitchFamily="34" charset="-128"/>
                <a:cs typeface="MS PGothic" panose="020B0600070205080204" pitchFamily="34" charset="-128"/>
                <a:sym typeface="+mn-ea"/>
              </a:rPr>
              <a:t>adhoc</a:t>
            </a:r>
            <a:r>
              <a:rPr lang="en-CA"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mn-ea"/>
              </a:rPr>
              <a:t> </a:t>
            </a:r>
            <a:r>
              <a:rPr lang="en-CA"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Wingdings" panose="05000000000000000000" pitchFamily="2" charset="2"/>
              </a:rPr>
              <a:t> </a:t>
            </a:r>
            <a:r>
              <a:rPr lang="en-US" altLang="en-CA" sz="1600" strike="noStrike" kern="0" noProof="0" dirty="0">
                <a:ln>
                  <a:noFill/>
                </a:ln>
                <a:effectLst/>
                <a:uLnTx/>
                <a:uFillTx/>
                <a:latin typeface="+mn-lt"/>
                <a:ea typeface="MS PGothic" panose="020B0600070205080204" pitchFamily="34" charset="-128"/>
                <a:cs typeface="MS PGothic" panose="020B0600070205080204" pitchFamily="34" charset="-128"/>
                <a:sym typeface="Wingdings" panose="05000000000000000000" pitchFamily="2" charset="2"/>
              </a:rPr>
              <a:t>meeting room</a:t>
            </a:r>
            <a:r>
              <a:rPr lang="en-CA" altLang="en-US" sz="1600" strike="noStrike" kern="0" noProof="0" dirty="0" smtClean="0">
                <a:ln>
                  <a:noFill/>
                </a:ln>
                <a:effectLst/>
                <a:uLnTx/>
                <a:uFillTx/>
                <a:latin typeface="+mn-lt"/>
                <a:ea typeface="MS PGothic" panose="020B0600070205080204" pitchFamily="34" charset="-128"/>
                <a:cs typeface="MS PGothic" panose="020B0600070205080204" pitchFamily="34" charset="-128"/>
                <a:sym typeface="Wingdings" panose="05000000000000000000" pitchFamily="2" charset="2"/>
              </a:rPr>
              <a:t> 1</a:t>
            </a:r>
            <a:endParaRPr kumimoji="0" lang="en-CA"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sym typeface="Wingdings" panose="05000000000000000000" pitchFamily="2" charset="2"/>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lang="en-CA"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Wingdings" panose="05000000000000000000" pitchFamily="2" charset="2"/>
              </a:rPr>
              <a:t>MAC </a:t>
            </a:r>
            <a:r>
              <a:rPr lang="en-CA" altLang="en-US" sz="1600" strike="noStrike" kern="0" noProof="0" dirty="0" err="1">
                <a:ln>
                  <a:noFill/>
                </a:ln>
                <a:effectLst/>
                <a:uLnTx/>
                <a:uFillTx/>
                <a:latin typeface="+mn-lt"/>
                <a:ea typeface="MS PGothic" panose="020B0600070205080204" pitchFamily="34" charset="-128"/>
                <a:cs typeface="MS PGothic" panose="020B0600070205080204" pitchFamily="34" charset="-128"/>
                <a:sym typeface="Wingdings" panose="05000000000000000000" pitchFamily="2" charset="2"/>
              </a:rPr>
              <a:t>adhoc</a:t>
            </a:r>
            <a:r>
              <a:rPr lang="en-CA" altLang="en-US" sz="1600" strike="noStrike" kern="0" noProof="0" dirty="0">
                <a:ln>
                  <a:noFill/>
                </a:ln>
                <a:effectLst/>
                <a:uLnTx/>
                <a:uFillTx/>
                <a:latin typeface="+mn-lt"/>
                <a:ea typeface="MS PGothic" panose="020B0600070205080204" pitchFamily="34" charset="-128"/>
                <a:cs typeface="MS PGothic" panose="020B0600070205080204" pitchFamily="34" charset="-128"/>
                <a:sym typeface="Wingdings" panose="05000000000000000000" pitchFamily="2" charset="2"/>
              </a:rPr>
              <a:t>  </a:t>
            </a:r>
            <a:r>
              <a:rPr lang="en-US" altLang="en-CA" sz="1600" strike="noStrike" kern="0" noProof="0" dirty="0">
                <a:ln>
                  <a:noFill/>
                </a:ln>
                <a:effectLst/>
                <a:uLnTx/>
                <a:uFillTx/>
                <a:latin typeface="+mn-lt"/>
                <a:ea typeface="MS PGothic" panose="020B0600070205080204" pitchFamily="34" charset="-128"/>
                <a:cs typeface="MS PGothic" panose="020B0600070205080204" pitchFamily="34" charset="-128"/>
                <a:sym typeface="Wingdings" panose="05000000000000000000" pitchFamily="2" charset="2"/>
              </a:rPr>
              <a:t>meeting room 2</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457200" marR="0" lvl="1" indent="0" algn="l" defTabSz="914400" rtl="0" eaLnBrk="0" fontAlgn="base" latinLnBrk="0" hangingPunct="0">
              <a:lnSpc>
                <a:spcPct val="80000"/>
              </a:lnSpc>
              <a:spcBef>
                <a:spcPct val="20000"/>
              </a:spcBef>
              <a:spcAft>
                <a:spcPct val="0"/>
              </a:spcAft>
              <a:buClrTx/>
              <a:buSzTx/>
              <a:buFontTx/>
              <a:buNone/>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80000"/>
              </a:lnSpc>
              <a:spcBef>
                <a:spcPct val="20000"/>
              </a:spcBef>
              <a:spcAft>
                <a:spcPct val="0"/>
              </a:spcAft>
              <a:buClrTx/>
              <a:buSzTx/>
              <a:buFontTx/>
              <a:buChar char="•"/>
              <a:defRPr/>
            </a:pPr>
            <a:r>
              <a:rPr kumimoji="0" lang="en-US" altLang="en-US" sz="16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Thursday Mar 19, AM2, 10:30 – 12:30</a:t>
            </a:r>
            <a:endParaRPr kumimoji="0" lang="en-US" altLang="en-US" sz="16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Call Meeting to order</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IEEE-SA IPR Policy and procedure.</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TG Motions</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Timeline update</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Telecon</a:t>
            </a: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Schedule</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Technical presentation of the week</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TGbd</a:t>
            </a: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closing report</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80000"/>
              </a:lnSpc>
              <a:spcBef>
                <a:spcPct val="20000"/>
              </a:spcBef>
              <a:spcAft>
                <a:spcPct val="0"/>
              </a:spcAft>
              <a:buClrTx/>
              <a:buSzTx/>
              <a:buFontTx/>
              <a:buChar char="–"/>
              <a:defRPr/>
            </a:pPr>
            <a:r>
              <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Adjourn</a:t>
            </a: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en-US" altLang="en-US" sz="16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6626"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6627"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6628" name="Rectangle 2"/>
          <p:cNvSpPr txBox="1"/>
          <p:nvPr/>
        </p:nvSpPr>
        <p:spPr>
          <a:xfrm>
            <a:off x="2209800" y="609600"/>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Technical Submissions for the Week </a:t>
            </a:r>
            <a:endParaRPr lang="en-US" altLang="en-US" sz="3200" b="1" dirty="0">
              <a:solidFill>
                <a:schemeClr val="tx2"/>
              </a:solidFill>
              <a:latin typeface="Times New Roman" panose="02020603050405020304" pitchFamily="18" charset="0"/>
            </a:endParaRPr>
          </a:p>
        </p:txBody>
      </p:sp>
      <p:sp>
        <p:nvSpPr>
          <p:cNvPr id="9" name="TextBox 8"/>
          <p:cNvSpPr txBox="1"/>
          <p:nvPr/>
        </p:nvSpPr>
        <p:spPr>
          <a:xfrm>
            <a:off x="3162300" y="1677988"/>
            <a:ext cx="5867400" cy="914400"/>
          </a:xfrm>
          <a:prstGeom prst="rect">
            <a:avLst/>
          </a:prstGeom>
          <a:noFill/>
        </p:spPr>
        <p:txBody>
          <a:bodyPr>
            <a:normAutofit fontScale="77500" lnSpcReduction="20000"/>
          </a:bodyPr>
          <a:lstStyle/>
          <a:p>
            <a:pPr marR="0" defTabSz="914400" eaLnBrk="0" hangingPunct="0">
              <a:buClrTx/>
              <a:buSzTx/>
              <a:buFontTx/>
              <a:buNone/>
              <a:defRPr/>
            </a:pPr>
            <a:r>
              <a:rPr kumimoji="0" lang="en-US" sz="1600" b="1" kern="1200" cap="none" spc="0" normalizeH="0" baseline="0" noProof="0" dirty="0">
                <a:latin typeface="Times New Roman" panose="02020603050405020304" pitchFamily="18" charset="0"/>
                <a:ea typeface="MS PGothic" panose="020B0600070205080204" pitchFamily="34" charset="-128"/>
                <a:cs typeface="+mn-cs"/>
              </a:rPr>
              <a:t>Notes:  </a:t>
            </a:r>
            <a:endParaRPr kumimoji="0" lang="en-US" sz="1600" b="1" kern="1200" cap="none" spc="0" normalizeH="0" baseline="0" noProof="0" dirty="0">
              <a:latin typeface="Times New Roman" panose="02020603050405020304" pitchFamily="18" charset="0"/>
              <a:ea typeface="MS PGothic" panose="020B0600070205080204" pitchFamily="34" charset="-128"/>
              <a:cs typeface="+mn-cs"/>
            </a:endParaRPr>
          </a:p>
          <a:p>
            <a:pPr marL="742950" marR="0" lvl="1"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defRPr/>
            </a:pPr>
            <a:r>
              <a:rPr kumimoji="0" lang="en-US" sz="1600"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Docs in green have been presented.</a:t>
            </a:r>
            <a:endParaRPr kumimoji="0" lang="en-US" sz="1600"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742950" marR="0" lvl="1"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defRPr/>
            </a:pPr>
            <a:r>
              <a:rPr kumimoji="0" lang="en-US" sz="1600" b="1" i="0" u="none" strike="noStrike" kern="1200" cap="none" spc="0" normalizeH="0" baseline="0" noProof="0" dirty="0">
                <a:ln>
                  <a:noFill/>
                </a:ln>
                <a:solidFill>
                  <a:srgbClr val="FF0000"/>
                </a:solidFill>
                <a:effectLst/>
                <a:uLnTx/>
                <a:uFillTx/>
                <a:latin typeface="Times New Roman" panose="02020603050405020304" pitchFamily="18" charset="0"/>
                <a:ea typeface="MS PGothic" panose="020B0600070205080204" pitchFamily="34" charset="-128"/>
                <a:cs typeface="+mn-cs"/>
              </a:rPr>
              <a:t>Docs in red have been withdrawn.</a:t>
            </a:r>
            <a:endParaRPr kumimoji="0" lang="en-US" sz="1600" b="1" i="0" u="none" strike="noStrike" kern="1200" cap="none" spc="0" normalizeH="0" baseline="0" noProof="0" dirty="0">
              <a:ln>
                <a:noFill/>
              </a:ln>
              <a:solidFill>
                <a:srgbClr val="FF0000"/>
              </a:solidFill>
              <a:effectLst/>
              <a:uLnTx/>
              <a:uFillTx/>
              <a:latin typeface="Times New Roman" panose="02020603050405020304" pitchFamily="18" charset="0"/>
              <a:ea typeface="MS PGothic" panose="020B0600070205080204" pitchFamily="34" charset="-128"/>
              <a:cs typeface="+mn-cs"/>
            </a:endParaRPr>
          </a:p>
          <a:p>
            <a:pPr marL="742950" marR="0" lvl="1"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defRPr/>
            </a:pPr>
            <a:r>
              <a:rPr kumimoji="0" 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Docs in black have NOT been presented.</a:t>
            </a:r>
            <a:endParaRPr kumimoji="0" lang="en-US" sz="16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742950" marR="0" lvl="1"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defRPr/>
            </a:pPr>
            <a:r>
              <a:rPr kumimoji="0" lang="en-US" sz="1600" b="1" i="0" u="none" strike="noStrike" kern="1200" cap="none" spc="0" normalizeH="0" baseline="0" noProof="0" dirty="0">
                <a:ln>
                  <a:noFill/>
                </a:ln>
                <a:solidFill>
                  <a:srgbClr val="FFC000"/>
                </a:solidFill>
                <a:effectLst/>
                <a:uLnTx/>
                <a:uFillTx/>
                <a:latin typeface="Times New Roman" panose="02020603050405020304" pitchFamily="18" charset="0"/>
                <a:ea typeface="MS PGothic" panose="020B0600070205080204" pitchFamily="34" charset="-128"/>
                <a:cs typeface="+mn-cs"/>
              </a:rPr>
              <a:t>Docs in yellow were presented but need more discussion or deferred</a:t>
            </a:r>
            <a:endParaRPr kumimoji="0" lang="en-US" sz="1600" b="1" i="0" u="none" strike="noStrike" kern="1200" cap="none" spc="0" normalizeH="0" baseline="0" noProof="0" dirty="0">
              <a:ln>
                <a:noFill/>
              </a:ln>
              <a:solidFill>
                <a:srgbClr val="FFC000"/>
              </a:solidFill>
              <a:effectLst/>
              <a:uLnTx/>
              <a:uFillTx/>
              <a:latin typeface="Times New Roman" panose="02020603050405020304" pitchFamily="18" charset="0"/>
              <a:ea typeface="MS PGothic" panose="020B0600070205080204" pitchFamily="34" charset="-128"/>
              <a:cs typeface="+mn-cs"/>
            </a:endParaRPr>
          </a:p>
        </p:txBody>
      </p:sp>
      <p:graphicFrame>
        <p:nvGraphicFramePr>
          <p:cNvPr id="11" name="表格 10"/>
          <p:cNvGraphicFramePr>
            <a:graphicFrameLocks noGrp="1"/>
          </p:cNvGraphicFramePr>
          <p:nvPr/>
        </p:nvGraphicFramePr>
        <p:xfrm>
          <a:off x="1306513" y="2592388"/>
          <a:ext cx="9677400" cy="2211208"/>
        </p:xfrm>
        <a:graphic>
          <a:graphicData uri="http://schemas.openxmlformats.org/drawingml/2006/table">
            <a:tbl>
              <a:tblPr firstRow="1" bandRow="1">
                <a:tableStyleId>{5C22544A-7EE6-4342-B048-85BDC9FD1C3A}</a:tableStyleId>
              </a:tblPr>
              <a:tblGrid>
                <a:gridCol w="914401"/>
                <a:gridCol w="2133600"/>
                <a:gridCol w="5382168"/>
                <a:gridCol w="1247231"/>
              </a:tblGrid>
              <a:tr h="219075">
                <a:tc>
                  <a:txBody>
                    <a:bodyPr/>
                    <a:lstStyle/>
                    <a:p>
                      <a:r>
                        <a:rPr lang="en-US" altLang="zh-CN" sz="1200" dirty="0" smtClean="0"/>
                        <a:t>DCN</a:t>
                      </a:r>
                      <a:endParaRPr lang="zh-CN" altLang="en-US" sz="1200" dirty="0"/>
                    </a:p>
                  </a:txBody>
                  <a:tcPr marL="36000" marR="36000" marT="17972" marB="17972"/>
                </a:tc>
                <a:tc>
                  <a:txBody>
                    <a:bodyPr/>
                    <a:lstStyle/>
                    <a:p>
                      <a:r>
                        <a:rPr lang="en-US" altLang="zh-CN" sz="1200" dirty="0" smtClean="0"/>
                        <a:t>Author</a:t>
                      </a:r>
                      <a:endParaRPr lang="zh-CN" altLang="en-US" sz="1200" dirty="0"/>
                    </a:p>
                  </a:txBody>
                  <a:tcPr marL="36000" marR="36000" marT="17972" marB="17972"/>
                </a:tc>
                <a:tc>
                  <a:txBody>
                    <a:bodyPr/>
                    <a:lstStyle/>
                    <a:p>
                      <a:r>
                        <a:rPr lang="en-US" altLang="zh-CN" sz="1200" dirty="0" smtClean="0"/>
                        <a:t>Title</a:t>
                      </a:r>
                      <a:endParaRPr lang="zh-CN" altLang="en-US" sz="1200" dirty="0"/>
                    </a:p>
                  </a:txBody>
                  <a:tcPr marL="36000" marR="36000" marT="17972" marB="17972"/>
                </a:tc>
                <a:tc>
                  <a:txBody>
                    <a:bodyPr/>
                    <a:lstStyle/>
                    <a:p>
                      <a:r>
                        <a:rPr lang="en-US" altLang="zh-CN" sz="1200" dirty="0" err="1" smtClean="0"/>
                        <a:t>Adhoc</a:t>
                      </a:r>
                      <a:r>
                        <a:rPr lang="en-US" altLang="zh-CN" sz="1200" dirty="0" smtClean="0"/>
                        <a:t> Group</a:t>
                      </a:r>
                      <a:endParaRPr lang="zh-CN" altLang="en-US" sz="1200" dirty="0"/>
                    </a:p>
                  </a:txBody>
                  <a:tcPr marL="36000" marR="36000" marT="17972" marB="17972"/>
                </a:tc>
              </a:tr>
              <a:tr h="218792">
                <a:tc>
                  <a:txBody>
                    <a:bodyPr/>
                    <a:lstStyle/>
                    <a:p>
                      <a:r>
                        <a:rPr lang="en-US" altLang="zh-CN" sz="1200" dirty="0" smtClean="0"/>
                        <a:t>11-19/1299</a:t>
                      </a:r>
                      <a:endParaRPr lang="zh-CN" altLang="en-US" sz="1200" dirty="0"/>
                    </a:p>
                  </a:txBody>
                  <a:tcPr marL="36000" marR="36000" marT="17972" marB="17972"/>
                </a:tc>
                <a:tc>
                  <a:txBody>
                    <a:bodyPr/>
                    <a:lstStyle/>
                    <a:p>
                      <a:r>
                        <a:rPr lang="en-US" altLang="zh-CN" sz="1200" dirty="0" smtClean="0"/>
                        <a:t>Sean</a:t>
                      </a:r>
                      <a:r>
                        <a:rPr lang="en-US" altLang="zh-CN" sz="1200" baseline="0" dirty="0" smtClean="0"/>
                        <a:t> Coffey (</a:t>
                      </a:r>
                      <a:r>
                        <a:rPr lang="en-US" altLang="zh-CN" sz="1200" baseline="0" dirty="0" err="1" smtClean="0"/>
                        <a:t>Realtek</a:t>
                      </a:r>
                      <a:r>
                        <a:rPr lang="en-US" altLang="zh-CN" sz="1200" baseline="0" dirty="0" smtClean="0"/>
                        <a:t>)</a:t>
                      </a:r>
                      <a:endParaRPr lang="zh-CN" altLang="en-US" sz="1200" dirty="0"/>
                    </a:p>
                  </a:txBody>
                  <a:tcPr marL="36000" marR="36000" marT="17972" marB="17972"/>
                </a:tc>
                <a:tc>
                  <a:txBody>
                    <a:bodyPr/>
                    <a:lstStyle/>
                    <a:p>
                      <a:r>
                        <a:rPr lang="en-US" altLang="zh-CN" sz="1200" dirty="0" smtClean="0"/>
                        <a:t>Extended</a:t>
                      </a:r>
                      <a:r>
                        <a:rPr lang="en-US" altLang="zh-CN" sz="1200" baseline="0" dirty="0" smtClean="0"/>
                        <a:t> rate modes in 11bd</a:t>
                      </a:r>
                      <a:endParaRPr lang="zh-CN" altLang="en-US" sz="1200" dirty="0"/>
                    </a:p>
                  </a:txBody>
                  <a:tcPr marL="36000" marR="36000" marT="17972" marB="17972"/>
                </a:tc>
                <a:tc>
                  <a:txBody>
                    <a:bodyPr/>
                    <a:lstStyle/>
                    <a:p>
                      <a:r>
                        <a:rPr lang="en-US" altLang="zh-CN" sz="1200" dirty="0" smtClean="0"/>
                        <a:t>PHY</a:t>
                      </a:r>
                      <a:endParaRPr lang="zh-CN" altLang="en-US" sz="1200" dirty="0"/>
                    </a:p>
                  </a:txBody>
                  <a:tcPr marL="36000" marR="36000" marT="17972" marB="17972"/>
                </a:tc>
              </a:tr>
              <a:tr h="218792">
                <a:tc>
                  <a:txBody>
                    <a:bodyPr/>
                    <a:p>
                      <a:r>
                        <a:rPr lang="en-US" altLang="zh-CN" sz="1200" dirty="0" smtClean="0">
                          <a:solidFill>
                            <a:srgbClr val="FFC000"/>
                          </a:solidFill>
                        </a:rPr>
                        <a:t>11-19/1847</a:t>
                      </a:r>
                      <a:endParaRPr lang="zh-CN" altLang="en-US" sz="1200" dirty="0">
                        <a:solidFill>
                          <a:srgbClr val="FFC000"/>
                        </a:solidFill>
                      </a:endParaRPr>
                    </a:p>
                  </a:txBody>
                  <a:tcPr marL="36000" marR="36000" marT="17972" marB="17972"/>
                </a:tc>
                <a:tc>
                  <a:txBody>
                    <a:bodyPr/>
                    <a:p>
                      <a:r>
                        <a:rPr lang="en-US" altLang="zh-CN" sz="1200" dirty="0" err="1" smtClean="0">
                          <a:solidFill>
                            <a:srgbClr val="FFC000"/>
                          </a:solidFill>
                        </a:rPr>
                        <a:t>Insun</a:t>
                      </a:r>
                      <a:r>
                        <a:rPr lang="en-US" altLang="zh-CN" sz="1200" dirty="0" smtClean="0">
                          <a:solidFill>
                            <a:srgbClr val="FFC000"/>
                          </a:solidFill>
                        </a:rPr>
                        <a:t> (LGE)</a:t>
                      </a:r>
                      <a:endParaRPr lang="zh-CN" altLang="en-US" sz="1200" dirty="0">
                        <a:solidFill>
                          <a:srgbClr val="FFC000"/>
                        </a:solidFill>
                      </a:endParaRPr>
                    </a:p>
                  </a:txBody>
                  <a:tcPr marL="36000" marR="36000" marT="17972" marB="17972"/>
                </a:tc>
                <a:tc>
                  <a:txBody>
                    <a:bodyPr/>
                    <a:p>
                      <a:r>
                        <a:rPr lang="en-US" altLang="zh-CN" sz="1200" kern="1200" dirty="0" smtClean="0">
                          <a:solidFill>
                            <a:srgbClr val="FFC000"/>
                          </a:solidFill>
                          <a:latin typeface="+mn-lt"/>
                          <a:ea typeface="+mn-ea"/>
                          <a:cs typeface="+mn-cs"/>
                        </a:rPr>
                        <a:t>Discussion on PHY/MAC Signaling for Adaptive Repetition of 11p PPDU in 11bd</a:t>
                      </a:r>
                      <a:endParaRPr lang="zh-CN" altLang="en-US" sz="1200" kern="1200" dirty="0">
                        <a:solidFill>
                          <a:srgbClr val="FFC000"/>
                        </a:solidFill>
                        <a:latin typeface="+mn-lt"/>
                        <a:ea typeface="+mn-ea"/>
                        <a:cs typeface="+mn-cs"/>
                      </a:endParaRPr>
                    </a:p>
                  </a:txBody>
                  <a:tcPr marL="36000" marR="36000" marT="17972" marB="17972"/>
                </a:tc>
                <a:tc>
                  <a:txBody>
                    <a:bodyPr/>
                    <a:p>
                      <a:r>
                        <a:rPr lang="en-US" altLang="zh-CN" sz="1200" dirty="0" smtClean="0">
                          <a:solidFill>
                            <a:srgbClr val="FFC000"/>
                          </a:solidFill>
                        </a:rPr>
                        <a:t>TG</a:t>
                      </a:r>
                      <a:endParaRPr lang="zh-CN" altLang="en-US" sz="1200" dirty="0">
                        <a:solidFill>
                          <a:srgbClr val="FFC000"/>
                        </a:solidFill>
                      </a:endParaRPr>
                    </a:p>
                  </a:txBody>
                  <a:tcPr marL="36000" marR="36000" marT="17972" marB="17972"/>
                </a:tc>
              </a:tr>
              <a:tr h="218792">
                <a:tc>
                  <a:txBody>
                    <a:bodyPr/>
                    <a:p>
                      <a:r>
                        <a:rPr lang="en-US" altLang="zh-CN" sz="1200" dirty="0" smtClean="0">
                          <a:solidFill>
                            <a:srgbClr val="FFC000"/>
                          </a:solidFill>
                        </a:rPr>
                        <a:t>11-19/1946</a:t>
                      </a:r>
                      <a:endParaRPr lang="en-US" altLang="zh-CN" sz="1200" dirty="0" smtClean="0">
                        <a:solidFill>
                          <a:srgbClr val="FFC000"/>
                        </a:solidFill>
                      </a:endParaRPr>
                    </a:p>
                  </a:txBody>
                  <a:tcPr marL="35994" marR="35994" marT="17984" marB="17984"/>
                </a:tc>
                <a:tc>
                  <a:txBody>
                    <a:bodyPr/>
                    <a:p>
                      <a:r>
                        <a:rPr lang="en-US" altLang="zh-CN" sz="1200" dirty="0" err="1" smtClean="0">
                          <a:solidFill>
                            <a:srgbClr val="FFC000"/>
                          </a:solidFill>
                        </a:rPr>
                        <a:t>Alessio</a:t>
                      </a:r>
                      <a:r>
                        <a:rPr lang="en-US" altLang="zh-CN" sz="1200" dirty="0" smtClean="0">
                          <a:solidFill>
                            <a:srgbClr val="FFC000"/>
                          </a:solidFill>
                        </a:rPr>
                        <a:t> </a:t>
                      </a:r>
                      <a:r>
                        <a:rPr lang="en-US" altLang="zh-CN" sz="1200" dirty="0" err="1" smtClean="0">
                          <a:solidFill>
                            <a:srgbClr val="FFC000"/>
                          </a:solidFill>
                        </a:rPr>
                        <a:t>Filippi</a:t>
                      </a:r>
                      <a:r>
                        <a:rPr lang="en-US" altLang="zh-CN" sz="1200" baseline="0" dirty="0" smtClean="0">
                          <a:solidFill>
                            <a:srgbClr val="FFC000"/>
                          </a:solidFill>
                        </a:rPr>
                        <a:t> (NXP)</a:t>
                      </a:r>
                      <a:endParaRPr lang="en-US" altLang="zh-CN" sz="1200" baseline="0" dirty="0" smtClean="0">
                        <a:solidFill>
                          <a:srgbClr val="FFC000"/>
                        </a:solidFill>
                      </a:endParaRPr>
                    </a:p>
                  </a:txBody>
                  <a:tcPr marL="35994" marR="35994" marT="17984" marB="17984"/>
                </a:tc>
                <a:tc>
                  <a:txBody>
                    <a:bodyPr/>
                    <a:p>
                      <a:pPr marL="0" algn="l" defTabSz="914400" rtl="0" eaLnBrk="1" latinLnBrk="0" hangingPunct="1"/>
                      <a:r>
                        <a:rPr lang="en-US" altLang="zh-CN" sz="1200" kern="1200" dirty="0" smtClean="0">
                          <a:solidFill>
                            <a:srgbClr val="FFC000"/>
                          </a:solidFill>
                          <a:latin typeface="+mn-lt"/>
                          <a:ea typeface="+mn-ea"/>
                          <a:cs typeface="+mn-cs"/>
                        </a:rPr>
                        <a:t>Detection of adaptive repetitions</a:t>
                      </a:r>
                      <a:endParaRPr lang="en-US" altLang="zh-CN" sz="1200" kern="1200" dirty="0" smtClean="0">
                        <a:solidFill>
                          <a:srgbClr val="FFC000"/>
                        </a:solidFill>
                        <a:latin typeface="+mn-lt"/>
                        <a:ea typeface="+mn-ea"/>
                        <a:cs typeface="+mn-cs"/>
                      </a:endParaRPr>
                    </a:p>
                  </a:txBody>
                  <a:tcPr marL="35994" marR="35994" marT="17984" marB="17984"/>
                </a:tc>
                <a:tc>
                  <a:txBody>
                    <a:bodyPr/>
                    <a:p>
                      <a:r>
                        <a:rPr lang="en-US" altLang="zh-CN" sz="1200" dirty="0" smtClean="0">
                          <a:solidFill>
                            <a:srgbClr val="FFC000"/>
                          </a:solidFill>
                        </a:rPr>
                        <a:t>TG</a:t>
                      </a:r>
                      <a:endParaRPr lang="en-US" altLang="zh-CN" sz="1200" dirty="0" smtClean="0">
                        <a:solidFill>
                          <a:srgbClr val="FFC000"/>
                        </a:solidFill>
                      </a:endParaRPr>
                    </a:p>
                  </a:txBody>
                  <a:tcPr marL="35994" marR="35994" marT="17984" marB="17984"/>
                </a:tc>
              </a:tr>
              <a:tr h="218792">
                <a:tc>
                  <a:txBody>
                    <a:bodyPr/>
                    <a:lstStyle/>
                    <a:p>
                      <a:pPr>
                        <a:buNone/>
                      </a:pPr>
                      <a:r>
                        <a:rPr lang="en-US" altLang="zh-CN" sz="1200" dirty="0">
                          <a:solidFill>
                            <a:schemeClr val="tx1"/>
                          </a:solidFill>
                        </a:rPr>
                        <a:t>11-20/0100</a:t>
                      </a:r>
                      <a:endParaRPr lang="en-US" altLang="zh-CN" sz="1200" dirty="0">
                        <a:solidFill>
                          <a:schemeClr val="tx1"/>
                        </a:solidFill>
                      </a:endParaRPr>
                    </a:p>
                  </a:txBody>
                  <a:tcPr marL="36000" marR="36000" marT="17972" marB="17972"/>
                </a:tc>
                <a:tc>
                  <a:txBody>
                    <a:bodyPr/>
                    <a:lstStyle/>
                    <a:p>
                      <a:pPr>
                        <a:buNone/>
                      </a:pPr>
                      <a:r>
                        <a:rPr lang="en-US" altLang="zh-CN" sz="1200" dirty="0">
                          <a:solidFill>
                            <a:schemeClr val="tx1"/>
                          </a:solidFill>
                        </a:rPr>
                        <a:t>Rui Yang (InterDigital)</a:t>
                      </a:r>
                      <a:endParaRPr lang="en-US" altLang="zh-CN" sz="1200" dirty="0">
                        <a:solidFill>
                          <a:schemeClr val="tx1"/>
                        </a:solidFill>
                      </a:endParaRPr>
                    </a:p>
                  </a:txBody>
                  <a:tcPr marL="36000" marR="36000" marT="17972" marB="17972"/>
                </a:tc>
                <a:tc>
                  <a:txBody>
                    <a:bodyPr/>
                    <a:lstStyle/>
                    <a:p>
                      <a:pPr>
                        <a:buNone/>
                      </a:pPr>
                      <a:r>
                        <a:rPr lang="zh-CN" altLang="en-US" sz="1200" kern="1200" dirty="0">
                          <a:solidFill>
                            <a:schemeClr val="tx1"/>
                          </a:solidFill>
                          <a:latin typeface="+mn-lt"/>
                          <a:ea typeface="+mn-ea"/>
                          <a:cs typeface="+mn-cs"/>
                        </a:rPr>
                        <a:t>Follow-Up on PHY Signaling for Adaptive Repetition of 11p PPDU</a:t>
                      </a:r>
                      <a:endParaRPr lang="zh-CN" altLang="en-US" sz="1200" kern="1200" dirty="0">
                        <a:solidFill>
                          <a:schemeClr val="tx1"/>
                        </a:solidFill>
                        <a:latin typeface="+mn-lt"/>
                        <a:ea typeface="+mn-ea"/>
                        <a:cs typeface="+mn-cs"/>
                      </a:endParaRPr>
                    </a:p>
                  </a:txBody>
                  <a:tcPr marL="36000" marR="36000" marT="17972" marB="17972"/>
                </a:tc>
                <a:tc>
                  <a:txBody>
                    <a:bodyPr/>
                    <a:lstStyle/>
                    <a:p>
                      <a:pPr>
                        <a:buNone/>
                      </a:pPr>
                      <a:r>
                        <a:rPr lang="en-US" altLang="zh-CN" sz="1200" dirty="0">
                          <a:solidFill>
                            <a:schemeClr val="tx1"/>
                          </a:solidFill>
                        </a:rPr>
                        <a:t>TG</a:t>
                      </a:r>
                      <a:endParaRPr lang="en-US" altLang="zh-CN" sz="1200" dirty="0">
                        <a:solidFill>
                          <a:schemeClr val="tx1"/>
                        </a:solidFill>
                      </a:endParaRPr>
                    </a:p>
                  </a:txBody>
                  <a:tcPr marL="36000" marR="36000" marT="17972" marB="17972"/>
                </a:tc>
              </a:tr>
              <a:tr h="218792">
                <a:tc>
                  <a:txBody>
                    <a:bodyPr/>
                    <a:lstStyle/>
                    <a:p>
                      <a:endParaRPr lang="en-US" altLang="zh-CN" sz="1200" dirty="0" smtClean="0">
                        <a:solidFill>
                          <a:srgbClr val="FFC000"/>
                        </a:solidFill>
                      </a:endParaRPr>
                    </a:p>
                  </a:txBody>
                  <a:tcPr marL="35994" marR="35994" marT="17984" marB="17984"/>
                </a:tc>
                <a:tc>
                  <a:txBody>
                    <a:bodyPr/>
                    <a:lstStyle/>
                    <a:p>
                      <a:endParaRPr lang="en-US" altLang="zh-CN" sz="1200" baseline="0" dirty="0" smtClean="0">
                        <a:solidFill>
                          <a:srgbClr val="FFC000"/>
                        </a:solidFill>
                      </a:endParaRPr>
                    </a:p>
                  </a:txBody>
                  <a:tcPr marL="35994" marR="35994" marT="17984" marB="17984"/>
                </a:tc>
                <a:tc>
                  <a:txBody>
                    <a:bodyPr/>
                    <a:lstStyle/>
                    <a:p>
                      <a:pPr marL="0" algn="l" defTabSz="914400" rtl="0" eaLnBrk="1" latinLnBrk="0" hangingPunct="1"/>
                      <a:endParaRPr lang="en-US" altLang="zh-CN" sz="1200" kern="1200" dirty="0" smtClean="0">
                        <a:solidFill>
                          <a:srgbClr val="FFC000"/>
                        </a:solidFill>
                        <a:latin typeface="+mn-lt"/>
                        <a:ea typeface="+mn-ea"/>
                        <a:cs typeface="+mn-cs"/>
                      </a:endParaRPr>
                    </a:p>
                  </a:txBody>
                  <a:tcPr marL="35994" marR="35994" marT="17984" marB="17984"/>
                </a:tc>
                <a:tc>
                  <a:txBody>
                    <a:bodyPr/>
                    <a:lstStyle/>
                    <a:p>
                      <a:endParaRPr lang="en-US" altLang="zh-CN" sz="1200" dirty="0" smtClean="0">
                        <a:solidFill>
                          <a:srgbClr val="FFC000"/>
                        </a:solidFill>
                      </a:endParaRPr>
                    </a:p>
                  </a:txBody>
                  <a:tcPr marL="35994" marR="35994" marT="17984" marB="17984"/>
                </a:tc>
              </a:tr>
              <a:tr h="218792">
                <a:tc>
                  <a:txBody>
                    <a:bodyPr/>
                    <a:lstStyle/>
                    <a:p>
                      <a:endParaRPr lang="zh-CN" altLang="en-US" sz="1200" dirty="0">
                        <a:solidFill>
                          <a:schemeClr val="tx1"/>
                        </a:solidFill>
                      </a:endParaRPr>
                    </a:p>
                  </a:txBody>
                  <a:tcPr marL="35994" marR="35994" marT="17984" marB="17984"/>
                </a:tc>
                <a:tc>
                  <a:txBody>
                    <a:bodyPr/>
                    <a:lstStyle/>
                    <a:p>
                      <a:endParaRPr lang="zh-CN" altLang="en-US" sz="1200" dirty="0"/>
                    </a:p>
                  </a:txBody>
                  <a:tcPr marL="35994" marR="35994" marT="17984" marB="17984"/>
                </a:tc>
                <a:tc>
                  <a:txBody>
                    <a:bodyPr/>
                    <a:lstStyle/>
                    <a:p>
                      <a:pPr marL="0" algn="l" defTabSz="914400" rtl="0" eaLnBrk="1" latinLnBrk="0" hangingPunct="1"/>
                      <a:endParaRPr lang="zh-CN" altLang="en-US" sz="1200" kern="1200" dirty="0">
                        <a:solidFill>
                          <a:schemeClr val="tx1"/>
                        </a:solidFill>
                        <a:latin typeface="+mn-lt"/>
                        <a:ea typeface="+mn-ea"/>
                        <a:cs typeface="+mn-cs"/>
                      </a:endParaRPr>
                    </a:p>
                  </a:txBody>
                  <a:tcPr marL="35994" marR="35994" marT="17984" marB="17984"/>
                </a:tc>
                <a:tc>
                  <a:txBody>
                    <a:bodyPr/>
                    <a:lstStyle/>
                    <a:p>
                      <a:endParaRPr lang="zh-CN" altLang="en-US" sz="1200" dirty="0"/>
                    </a:p>
                  </a:txBody>
                  <a:tcPr marL="35994" marR="35994" marT="17984" marB="17984"/>
                </a:tc>
              </a:tr>
              <a:tr h="219075">
                <a:tc>
                  <a:txBody>
                    <a:bodyPr/>
                    <a:lstStyle/>
                    <a:p>
                      <a:endParaRPr lang="zh-CN" altLang="en-US" sz="1200" dirty="0">
                        <a:solidFill>
                          <a:srgbClr val="00B050"/>
                        </a:solidFill>
                      </a:endParaRPr>
                    </a:p>
                  </a:txBody>
                  <a:tcPr marL="36000" marR="36000" marT="17972" marB="17972"/>
                </a:tc>
                <a:tc>
                  <a:txBody>
                    <a:bodyPr/>
                    <a:lstStyle/>
                    <a:p>
                      <a:endParaRPr lang="zh-CN" altLang="en-US" sz="1200" dirty="0">
                        <a:solidFill>
                          <a:srgbClr val="00B050"/>
                        </a:solidFill>
                      </a:endParaRPr>
                    </a:p>
                  </a:txBody>
                  <a:tcPr marL="36000" marR="36000" marT="17972" marB="17972"/>
                </a:tc>
                <a:tc>
                  <a:txBody>
                    <a:bodyPr/>
                    <a:lstStyle/>
                    <a:p>
                      <a:endParaRPr lang="zh-CN" altLang="en-US" sz="1200" kern="1200" dirty="0">
                        <a:solidFill>
                          <a:srgbClr val="00B050"/>
                        </a:solidFill>
                        <a:latin typeface="+mn-lt"/>
                        <a:ea typeface="+mn-ea"/>
                        <a:cs typeface="+mn-cs"/>
                      </a:endParaRPr>
                    </a:p>
                  </a:txBody>
                  <a:tcPr marL="36000" marR="36000" marT="17972" marB="17972"/>
                </a:tc>
                <a:tc>
                  <a:txBody>
                    <a:bodyPr/>
                    <a:lstStyle/>
                    <a:p>
                      <a:endParaRPr lang="zh-CN" altLang="en-US" sz="1200" dirty="0">
                        <a:solidFill>
                          <a:srgbClr val="00B050"/>
                        </a:solidFill>
                      </a:endParaRPr>
                    </a:p>
                  </a:txBody>
                  <a:tcPr marL="36000" marR="36000" marT="17972" marB="17972"/>
                </a:tc>
              </a:tr>
              <a:tr h="218792">
                <a:tc>
                  <a:txBody>
                    <a:bodyPr/>
                    <a:lstStyle/>
                    <a:p>
                      <a:endParaRPr lang="zh-CN" altLang="en-US" sz="1200" dirty="0">
                        <a:solidFill>
                          <a:srgbClr val="0070C0"/>
                        </a:solidFill>
                      </a:endParaRPr>
                    </a:p>
                  </a:txBody>
                  <a:tcPr marL="36000" marR="36000" marT="17972" marB="17972"/>
                </a:tc>
                <a:tc>
                  <a:txBody>
                    <a:bodyPr/>
                    <a:lstStyle/>
                    <a:p>
                      <a:endParaRPr lang="zh-CN" altLang="en-US" sz="1200" dirty="0">
                        <a:solidFill>
                          <a:srgbClr val="0070C0"/>
                        </a:solidFill>
                      </a:endParaRPr>
                    </a:p>
                  </a:txBody>
                  <a:tcPr marL="36000" marR="36000" marT="17972" marB="17972"/>
                </a:tc>
                <a:tc>
                  <a:txBody>
                    <a:bodyPr/>
                    <a:lstStyle/>
                    <a:p>
                      <a:pPr marL="0" algn="l" defTabSz="914400" rtl="0" eaLnBrk="1" latinLnBrk="0" hangingPunct="1"/>
                      <a:endParaRPr lang="zh-CN" altLang="en-US" sz="1200" kern="1200" dirty="0">
                        <a:solidFill>
                          <a:srgbClr val="0070C0"/>
                        </a:solidFill>
                        <a:latin typeface="+mn-lt"/>
                        <a:ea typeface="+mn-ea"/>
                        <a:cs typeface="+mn-cs"/>
                      </a:endParaRPr>
                    </a:p>
                  </a:txBody>
                  <a:tcPr marL="36000" marR="36000" marT="17972" marB="17972"/>
                </a:tc>
                <a:tc>
                  <a:txBody>
                    <a:bodyPr/>
                    <a:lstStyle/>
                    <a:p>
                      <a:endParaRPr lang="zh-CN" altLang="en-US" sz="1200" dirty="0">
                        <a:solidFill>
                          <a:srgbClr val="0070C0"/>
                        </a:solidFill>
                      </a:endParaRPr>
                    </a:p>
                  </a:txBody>
                  <a:tcPr marL="36000" marR="36000" marT="17972" marB="17972"/>
                </a:tc>
              </a:tr>
              <a:tr h="241514">
                <a:tc>
                  <a:txBody>
                    <a:bodyPr/>
                    <a:lstStyle/>
                    <a:p>
                      <a:endParaRPr lang="zh-CN" altLang="en-US" sz="1200" dirty="0">
                        <a:solidFill>
                          <a:srgbClr val="00B050"/>
                        </a:solidFill>
                      </a:endParaRPr>
                    </a:p>
                  </a:txBody>
                  <a:tcPr marL="36000" marR="36000" marT="17972" marB="17972"/>
                </a:tc>
                <a:tc>
                  <a:txBody>
                    <a:bodyPr/>
                    <a:lstStyle/>
                    <a:p>
                      <a:endParaRPr lang="zh-CN" altLang="en-US" sz="1200" dirty="0">
                        <a:solidFill>
                          <a:srgbClr val="00B050"/>
                        </a:solidFill>
                      </a:endParaRPr>
                    </a:p>
                  </a:txBody>
                  <a:tcPr marL="36000" marR="36000" marT="17972" marB="17972"/>
                </a:tc>
                <a:tc>
                  <a:txBody>
                    <a:bodyPr/>
                    <a:lstStyle/>
                    <a:p>
                      <a:endParaRPr lang="zh-CN" altLang="en-US" sz="1200" kern="1200" dirty="0">
                        <a:solidFill>
                          <a:srgbClr val="00B050"/>
                        </a:solidFill>
                        <a:latin typeface="+mn-lt"/>
                        <a:ea typeface="+mn-ea"/>
                        <a:cs typeface="+mn-cs"/>
                      </a:endParaRPr>
                    </a:p>
                  </a:txBody>
                  <a:tcPr marL="36000" marR="36000" marT="17972" marB="17972"/>
                </a:tc>
                <a:tc>
                  <a:txBody>
                    <a:bodyPr/>
                    <a:lstStyle/>
                    <a:p>
                      <a:endParaRPr lang="zh-CN" altLang="en-US" sz="1200" dirty="0">
                        <a:solidFill>
                          <a:srgbClr val="00B050"/>
                        </a:solidFill>
                      </a:endParaRPr>
                    </a:p>
                  </a:txBody>
                  <a:tcPr marL="36000" marR="36000" marT="17972" marB="17972"/>
                </a:tc>
              </a:tr>
            </a:tbl>
          </a:graphicData>
        </a:graphic>
      </p:graphicFrame>
      <p:sp>
        <p:nvSpPr>
          <p:cNvPr id="26692" name="文本框 1"/>
          <p:cNvSpPr txBox="1"/>
          <p:nvPr/>
        </p:nvSpPr>
        <p:spPr>
          <a:xfrm>
            <a:off x="929005" y="5902960"/>
            <a:ext cx="10612755" cy="337185"/>
          </a:xfrm>
          <a:prstGeom prst="rect">
            <a:avLst/>
          </a:prstGeom>
          <a:noFill/>
          <a:ln w="9525">
            <a:noFill/>
          </a:ln>
        </p:spPr>
        <p:txBody>
          <a:bodyPr wrap="square" anchor="t" anchorCtr="0">
            <a:spAutoFit/>
          </a:bodyPr>
          <a:p>
            <a:pPr eaLnBrk="0" hangingPunct="0"/>
            <a:r>
              <a:rPr lang="en-US" altLang="zh-CN" sz="1600" b="1" dirty="0">
                <a:solidFill>
                  <a:srgbClr val="0070C0"/>
                </a:solidFill>
                <a:latin typeface="Times New Roman" panose="02020603050405020304" pitchFamily="18" charset="0"/>
              </a:rPr>
              <a:t>Note, please refer to the latest revision of Editor’s report (11-19/xxxx) for the up-to-date list of draft spec text proposals </a:t>
            </a:r>
            <a:endParaRPr lang="en-US" altLang="zh-CN" sz="1600" b="1" dirty="0">
              <a:solidFill>
                <a:srgbClr val="0070C0"/>
              </a:solidFill>
              <a:latin typeface="Times New Roman" panose="02020603050405020304" pitchFamily="18" charset="0"/>
              <a:ea typeface="MS PGothic" panose="020B0600070205080204" pitchFamily="34" charset="-128"/>
            </a:endParaRPr>
          </a:p>
        </p:txBody>
      </p:sp>
      <p:sp>
        <p:nvSpPr>
          <p:cNvPr id="2" name="文本框 1"/>
          <p:cNvSpPr txBox="1"/>
          <p:nvPr/>
        </p:nvSpPr>
        <p:spPr>
          <a:xfrm>
            <a:off x="1497013" y="5178108"/>
            <a:ext cx="9296400" cy="460375"/>
          </a:xfrm>
          <a:prstGeom prst="rect">
            <a:avLst/>
          </a:prstGeom>
          <a:noFill/>
          <a:ln w="9525">
            <a:noFill/>
          </a:ln>
        </p:spPr>
        <p:txBody>
          <a:bodyPr anchor="t" anchorCtr="0">
            <a:spAutoFit/>
          </a:bodyPr>
          <a:p>
            <a:pPr eaLnBrk="0" hangingPunct="0"/>
            <a:r>
              <a:rPr lang="en-US" sz="2400" b="1" dirty="0">
                <a:solidFill>
                  <a:srgbClr val="FF0000"/>
                </a:solidFill>
                <a:latin typeface="Times New Roman" panose="02020603050405020304" pitchFamily="18" charset="0"/>
                <a:ea typeface="MS PGothic" panose="020B0600070205080204" pitchFamily="34" charset="-128"/>
              </a:rPr>
              <a:t>Call for subsmissions for TGbd Mar-2020 meeting</a:t>
            </a:r>
            <a:endParaRPr lang="en-US" sz="2400" b="1" dirty="0">
              <a:solidFill>
                <a:srgbClr val="FF0000"/>
              </a:solidFill>
              <a:latin typeface="Times New Roman" panose="02020603050405020304" pitchFamily="18" charset="0"/>
              <a:ea typeface="MS PGothic" panose="020B0600070205080204" pitchFamily="34"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765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765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7652" name="Rectangle 2"/>
          <p:cNvSpPr txBox="1"/>
          <p:nvPr/>
        </p:nvSpPr>
        <p:spPr>
          <a:xfrm>
            <a:off x="2209800" y="606425"/>
            <a:ext cx="7772400" cy="1021715"/>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Meeting Slot #1 Agenda</a:t>
            </a:r>
            <a:endParaRPr lang="en-US" altLang="en-US" sz="3200" b="1" dirty="0">
              <a:solidFill>
                <a:schemeClr val="tx2"/>
              </a:solidFill>
              <a:latin typeface="Times New Roman" panose="02020603050405020304" pitchFamily="18" charset="0"/>
            </a:endParaRPr>
          </a:p>
          <a:p>
            <a:pPr algn="ctr" eaLnBrk="0" hangingPunct="0"/>
            <a:r>
              <a:rPr lang="en-US" altLang="en-US" sz="3200" b="1" dirty="0">
                <a:solidFill>
                  <a:schemeClr val="tx2"/>
                </a:solidFill>
                <a:latin typeface="Times New Roman" panose="02020603050405020304" pitchFamily="18" charset="0"/>
              </a:rPr>
              <a:t>Tuesday AM1, 8:00 ~ 10:00 </a:t>
            </a:r>
            <a:endParaRPr lang="en-US" altLang="en-US" sz="3200" b="1" dirty="0">
              <a:solidFill>
                <a:schemeClr val="tx2"/>
              </a:solidFill>
              <a:latin typeface="Times New Roman" panose="02020603050405020304" pitchFamily="18" charset="0"/>
            </a:endParaRPr>
          </a:p>
        </p:txBody>
      </p:sp>
      <p:sp>
        <p:nvSpPr>
          <p:cNvPr id="21510" name="Rectangle 3"/>
          <p:cNvSpPr txBox="1">
            <a:spLocks noChangeArrowheads="1"/>
          </p:cNvSpPr>
          <p:nvPr/>
        </p:nvSpPr>
        <p:spPr bwMode="auto">
          <a:xfrm>
            <a:off x="1676400" y="2019300"/>
            <a:ext cx="90678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fontScale="90000"/>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Call meeting for order</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IEEE-SA policies and IPR policies</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Call for submissions</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Agenda Agreement</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Approve </a:t>
            </a:r>
            <a:r>
              <a:rPr kumimoji="0" lang="en-GB" altLang="en-US" sz="2400" b="1" i="0" u="none" strike="noStrike" kern="1200" cap="none" spc="0" normalizeH="0" baseline="0" noProof="0" dirty="0" err="1" smtClean="0">
                <a:ln>
                  <a:noFill/>
                </a:ln>
                <a:solidFill>
                  <a:schemeClr val="tx1"/>
                </a:solidFill>
                <a:effectLst/>
                <a:uLnTx/>
                <a:uFillTx/>
                <a:latin typeface="Times New Roman" panose="02020603050405020304" pitchFamily="18" charset="0"/>
                <a:ea typeface="MS PGothic" panose="020B0600070205080204" pitchFamily="34" charset="-128"/>
                <a:cs typeface="+mn-cs"/>
              </a:rPr>
              <a:t>TGbd</a:t>
            </a: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 minutes</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Approve updated FRD and SFD</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Liaison update</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11bd spec draft development report</a:t>
            </a:r>
            <a:endParaRPr kumimoji="0" lang="en-US" altLang="en-GB"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Presentation of the technical submissions for the week</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Recess</a:t>
            </a:r>
            <a:endParaRPr kumimoji="0" lang="en-US"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标题 1"/>
          <p:cNvSpPr>
            <a:spLocks noGrp="1"/>
          </p:cNvSpPr>
          <p:nvPr>
            <p:ph type="title"/>
          </p:nvPr>
        </p:nvSpPr>
        <p:spPr>
          <a:xfrm>
            <a:off x="914400" y="610235"/>
            <a:ext cx="10361613" cy="1065213"/>
          </a:xfrm>
        </p:spPr>
        <p:txBody>
          <a:bodyPr vert="horz" wrap="square" lIns="92160" tIns="46080" rIns="92160" bIns="46080" anchor="ctr" anchorCtr="0"/>
          <a:p>
            <a:pPr eaLnBrk="1" hangingPunct="1"/>
            <a:r>
              <a:rPr lang="en-US" altLang="zh-CN" sz="3200" dirty="0"/>
              <a:t>Approve TGbd Minutes</a:t>
            </a:r>
            <a:endParaRPr lang="en-US" altLang="zh-CN" sz="3200" dirty="0"/>
          </a:p>
        </p:txBody>
      </p:sp>
      <p:sp>
        <p:nvSpPr>
          <p:cNvPr id="28674" name="内容占位符 2"/>
          <p:cNvSpPr>
            <a:spLocks noGrp="1"/>
          </p:cNvSpPr>
          <p:nvPr>
            <p:ph idx="1"/>
          </p:nvPr>
        </p:nvSpPr>
        <p:spPr/>
        <p:txBody>
          <a:bodyPr vert="horz" wrap="square" lIns="92160" tIns="46080" rIns="92160" bIns="46080" anchor="t" anchorCtr="0"/>
          <a:p>
            <a:pPr eaLnBrk="1" hangingPunct="1">
              <a:buNone/>
            </a:pPr>
            <a:r>
              <a:rPr lang="en-US" altLang="zh-CN" sz="2400" dirty="0"/>
              <a:t>Approve the TGbd minutes for Jan 2020 meeting and TGbd TCs before Mar 2020 meeting as below:</a:t>
            </a:r>
            <a:endParaRPr lang="en-US" altLang="zh-CN" sz="2400" dirty="0"/>
          </a:p>
          <a:p>
            <a:pPr lvl="1" algn="just" eaLnBrk="1" hangingPunct="1">
              <a:buNone/>
            </a:pPr>
            <a:r>
              <a:rPr lang="en-US" altLang="en-US" sz="1800" dirty="0">
                <a:hlinkClick r:id="rId1" action="ppaction://hlinkfile"/>
              </a:rPr>
              <a:t>https://mentor.ieee.org/802.11/dcn/20/11-20-0016-00-00bd-tgbd-jan-2020-meeting-minutes.docx</a:t>
            </a:r>
            <a:endParaRPr lang="en-US" altLang="en-US" sz="1800" dirty="0"/>
          </a:p>
          <a:p>
            <a:pPr lvl="1" algn="just" eaLnBrk="1" hangingPunct="1">
              <a:buNone/>
            </a:pPr>
            <a:r>
              <a:rPr lang="en-US" altLang="en-US" sz="1800" dirty="0"/>
              <a:t>TBD</a:t>
            </a:r>
            <a:endParaRPr lang="en-US" altLang="en-US" sz="1800" dirty="0"/>
          </a:p>
          <a:p>
            <a:pPr lvl="1" algn="just" eaLnBrk="1" hangingPunct="1">
              <a:buNone/>
            </a:pPr>
            <a:endParaRPr lang="en-US" altLang="en-US" sz="1800" dirty="0"/>
          </a:p>
          <a:p>
            <a:pPr lvl="1" algn="just" eaLnBrk="1" hangingPunct="1">
              <a:buNone/>
            </a:pPr>
            <a:endParaRPr lang="en-US" altLang="zh-CN" sz="1800" dirty="0"/>
          </a:p>
          <a:p>
            <a:pPr eaLnBrk="1" hangingPunct="1">
              <a:buNone/>
            </a:pPr>
            <a:r>
              <a:rPr lang="en-US" altLang="zh-CN" sz="2400" dirty="0"/>
              <a:t>Moved: James Lepp				Seconded: </a:t>
            </a:r>
            <a:endParaRPr lang="en-US" altLang="zh-CN" sz="2400" dirty="0"/>
          </a:p>
          <a:p>
            <a:pPr eaLnBrk="1" hangingPunct="1">
              <a:buNone/>
            </a:pPr>
            <a:endParaRPr lang="en-US" altLang="zh-CN" sz="2400" dirty="0"/>
          </a:p>
          <a:p>
            <a:pPr eaLnBrk="1" hangingPunct="1">
              <a:buNone/>
            </a:pPr>
            <a:endParaRPr lang="en-US" altLang="zh-CN" sz="2400" dirty="0"/>
          </a:p>
        </p:txBody>
      </p:sp>
      <p:sp>
        <p:nvSpPr>
          <p:cNvPr id="28675" name="灯片编号占位符 5"/>
          <p:cNvSpPr>
            <a:spLocks noGrp="1"/>
          </p:cNvSpPr>
          <p:nvPr>
            <p:ph type="sldNum"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8676" name="页脚占位符 4"/>
          <p:cNvSpPr>
            <a:spLocks noGrp="1"/>
          </p:cNvSpPr>
          <p:nvPr>
            <p:ph type="ft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764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标题 1"/>
          <p:cNvSpPr>
            <a:spLocks noGrp="1"/>
          </p:cNvSpPr>
          <p:nvPr>
            <p:ph type="title"/>
          </p:nvPr>
        </p:nvSpPr>
        <p:spPr>
          <a:xfrm>
            <a:off x="914400" y="610235"/>
            <a:ext cx="10361613" cy="1065213"/>
          </a:xfrm>
        </p:spPr>
        <p:txBody>
          <a:bodyPr vert="horz" wrap="square" lIns="92160" tIns="46080" rIns="92160" bIns="46080" anchor="ctr" anchorCtr="0"/>
          <a:p>
            <a:pPr eaLnBrk="1" hangingPunct="1"/>
            <a:r>
              <a:rPr lang="en-US" altLang="zh-CN" sz="3200" dirty="0"/>
              <a:t>Approve the updated SFD</a:t>
            </a:r>
            <a:endParaRPr lang="en-US" altLang="zh-CN" sz="3200" dirty="0"/>
          </a:p>
        </p:txBody>
      </p:sp>
      <p:sp>
        <p:nvSpPr>
          <p:cNvPr id="26627" name="内容占位符 2"/>
          <p:cNvSpPr>
            <a:spLocks noGrp="1"/>
          </p:cNvSpPr>
          <p:nvPr>
            <p:ph idx="1"/>
          </p:nvPr>
        </p:nvSpPr>
        <p:spPr/>
        <p:txBody>
          <a:bodyPr vert="horz" wrap="square" lIns="92160" tIns="46080" rIns="92160" bIns="46080" numCol="1" anchor="t" anchorCtr="0" compatLnSpc="1"/>
          <a:lstStyle/>
          <a:p>
            <a:pPr marL="257175" marR="0" lvl="0" indent="-257175" algn="l" defTabSz="337185" rtl="0" eaLnBrk="1" fontAlgn="base" latinLnBrk="0" hangingPunct="1">
              <a:lnSpc>
                <a:spcPct val="100000"/>
              </a:lnSpc>
              <a:spcBef>
                <a:spcPts val="450"/>
              </a:spcBef>
              <a:spcAft>
                <a:spcPct val="0"/>
              </a:spcAft>
              <a:buClr>
                <a:srgbClr val="000000"/>
              </a:buClr>
              <a:buSzTx/>
              <a:buFont typeface="Times New Roman" panose="02020603050405020304" pitchFamily="18" charset="0"/>
              <a:buNone/>
              <a:defRPr/>
            </a:pPr>
            <a:r>
              <a:rPr kumimoji="0" lang="en-US" altLang="zh-CN" sz="2400" b="1" i="0" u="none" strike="noStrike" kern="0" cap="none" spc="0" normalizeH="0" baseline="0" noProof="0" dirty="0" smtClean="0">
                <a:ln>
                  <a:noFill/>
                </a:ln>
                <a:solidFill>
                  <a:srgbClr val="000000"/>
                </a:solidFill>
                <a:effectLst/>
                <a:uLnTx/>
                <a:uFillTx/>
                <a:latin typeface="+mn-lt"/>
                <a:ea typeface="+mn-ea"/>
                <a:cs typeface="+mn-cs"/>
              </a:rPr>
              <a:t>Approve the updated SFD document as in 11-19/0497r6:</a:t>
            </a:r>
            <a:endParaRPr kumimoji="0" lang="en-US" altLang="zh-CN" sz="2400" b="1" i="0" u="none" strike="noStrike" kern="0" cap="none" spc="0" normalizeH="0" baseline="0" noProof="0" dirty="0" smtClean="0">
              <a:ln>
                <a:noFill/>
              </a:ln>
              <a:solidFill>
                <a:srgbClr val="000000"/>
              </a:solidFill>
              <a:effectLst/>
              <a:uLnTx/>
              <a:uFillTx/>
              <a:latin typeface="+mn-lt"/>
              <a:ea typeface="+mn-ea"/>
              <a:cs typeface="+mn-cs"/>
            </a:endParaRPr>
          </a:p>
          <a:p>
            <a:pPr marL="557530" marR="0" lvl="1" indent="-214630" algn="just" defTabSz="337185" rtl="0" eaLnBrk="1" fontAlgn="base" latinLnBrk="0" hangingPunct="1">
              <a:lnSpc>
                <a:spcPct val="100000"/>
              </a:lnSpc>
              <a:spcBef>
                <a:spcPts val="375"/>
              </a:spcBef>
              <a:spcAft>
                <a:spcPct val="0"/>
              </a:spcAft>
              <a:buClr>
                <a:srgbClr val="000000"/>
              </a:buClr>
              <a:buSzTx/>
              <a:buFont typeface="Times New Roman" panose="02020603050405020304" pitchFamily="18" charset="0"/>
              <a:buNone/>
              <a:defRPr/>
            </a:pPr>
            <a:r>
              <a:rPr kumimoji="0" lang="en-US" altLang="en-US" sz="1800" b="0" i="0" u="none" strike="noStrike" kern="0" cap="none" spc="0" normalizeH="0" baseline="0" noProof="0" dirty="0" smtClean="0">
                <a:ln>
                  <a:noFill/>
                </a:ln>
                <a:solidFill>
                  <a:srgbClr val="000000"/>
                </a:solidFill>
                <a:effectLst/>
                <a:uLnTx/>
                <a:uFillTx/>
                <a:latin typeface="+mn-lt"/>
                <a:ea typeface="+mn-ea"/>
                <a:cs typeface="+mn-ea"/>
                <a:hlinkClick r:id="rId1"/>
              </a:rPr>
              <a:t>https://mentor.ieee.org/802.11/dcn/19/11-19-0497-06-00bd-802-11bd-specification-framework-document.docx</a:t>
            </a:r>
            <a:endParaRPr kumimoji="0" lang="en-US" altLang="en-US" sz="1800" b="0" i="0" u="none" strike="noStrike" kern="0" cap="none" spc="0" normalizeH="0" baseline="0" noProof="0" dirty="0" smtClean="0">
              <a:ln>
                <a:noFill/>
              </a:ln>
              <a:solidFill>
                <a:srgbClr val="000000"/>
              </a:solidFill>
              <a:effectLst/>
              <a:uLnTx/>
              <a:uFillTx/>
              <a:latin typeface="+mn-lt"/>
              <a:ea typeface="+mn-ea"/>
              <a:cs typeface="+mn-ea"/>
            </a:endParaRPr>
          </a:p>
          <a:p>
            <a:pPr marL="557530" marR="0" lvl="1" indent="-214630" algn="just" defTabSz="337185" rtl="0" eaLnBrk="1" fontAlgn="base" latinLnBrk="0" hangingPunct="1">
              <a:lnSpc>
                <a:spcPct val="100000"/>
              </a:lnSpc>
              <a:spcBef>
                <a:spcPts val="375"/>
              </a:spcBef>
              <a:spcAft>
                <a:spcPct val="0"/>
              </a:spcAft>
              <a:buClr>
                <a:srgbClr val="000000"/>
              </a:buClr>
              <a:buSzTx/>
              <a:buFont typeface="Times New Roman" panose="02020603050405020304" pitchFamily="18" charset="0"/>
              <a:buNone/>
              <a:defRPr/>
            </a:pPr>
            <a:endParaRPr kumimoji="0" lang="en-US" altLang="zh-CN" sz="1800" b="0" i="0" u="none" strike="noStrike" kern="0" cap="none" spc="0" normalizeH="0" baseline="0" noProof="0" dirty="0" smtClean="0">
              <a:ln>
                <a:noFill/>
              </a:ln>
              <a:solidFill>
                <a:srgbClr val="000000"/>
              </a:solidFill>
              <a:effectLst/>
              <a:uLnTx/>
              <a:uFillTx/>
              <a:latin typeface="+mn-lt"/>
              <a:ea typeface="+mn-ea"/>
              <a:cs typeface="+mn-ea"/>
            </a:endParaRPr>
          </a:p>
          <a:p>
            <a:pPr marL="0" marR="0" lvl="0" indent="0" algn="l" defTabSz="337185" rtl="0" eaLnBrk="1" fontAlgn="base" latinLnBrk="0" hangingPunct="1">
              <a:lnSpc>
                <a:spcPct val="100000"/>
              </a:lnSpc>
              <a:spcBef>
                <a:spcPts val="450"/>
              </a:spcBef>
              <a:spcAft>
                <a:spcPct val="0"/>
              </a:spcAft>
              <a:buClr>
                <a:srgbClr val="000000"/>
              </a:buClr>
              <a:buSzTx/>
              <a:buFont typeface="Times New Roman" panose="02020603050405020304" pitchFamily="18" charset="0"/>
              <a:buNone/>
              <a:defRPr/>
            </a:pPr>
            <a:r>
              <a:rPr kumimoji="0" lang="en-US" altLang="zh-CN" sz="2400" b="1" i="0" u="none" strike="noStrike" kern="0" cap="none" spc="0" normalizeH="0" baseline="0" noProof="0" dirty="0" smtClean="0">
                <a:ln>
                  <a:noFill/>
                </a:ln>
                <a:solidFill>
                  <a:srgbClr val="000000"/>
                </a:solidFill>
                <a:effectLst/>
                <a:uLnTx/>
                <a:uFillTx/>
                <a:latin typeface="+mn-lt"/>
                <a:ea typeface="+mn-ea"/>
                <a:cs typeface="+mn-cs"/>
              </a:rPr>
              <a:t>Moved: </a:t>
            </a:r>
            <a:r>
              <a:rPr kumimoji="0" lang="en-US" altLang="zh-CN" sz="2400" b="1" i="0" u="none" strike="noStrike" kern="0" cap="none" spc="0" normalizeH="0" baseline="0" noProof="0" dirty="0" err="1" smtClean="0">
                <a:ln>
                  <a:noFill/>
                </a:ln>
                <a:solidFill>
                  <a:srgbClr val="000000"/>
                </a:solidFill>
                <a:effectLst/>
                <a:uLnTx/>
                <a:uFillTx/>
                <a:latin typeface="+mn-lt"/>
                <a:ea typeface="+mn-ea"/>
                <a:cs typeface="+mn-cs"/>
              </a:rPr>
              <a:t>Bahar</a:t>
            </a:r>
            <a:r>
              <a:rPr kumimoji="0" lang="en-US" altLang="zh-CN" sz="2400" b="1" i="0" u="none" strike="noStrike" kern="0" cap="none" spc="0" normalizeH="0" baseline="0" noProof="0" dirty="0" smtClean="0">
                <a:ln>
                  <a:noFill/>
                </a:ln>
                <a:solidFill>
                  <a:srgbClr val="000000"/>
                </a:solidFill>
                <a:effectLst/>
                <a:uLnTx/>
                <a:uFillTx/>
                <a:latin typeface="+mn-lt"/>
                <a:ea typeface="+mn-ea"/>
                <a:cs typeface="+mn-cs"/>
              </a:rPr>
              <a:t> </a:t>
            </a:r>
            <a:r>
              <a:rPr kumimoji="0" lang="en-US" altLang="zh-CN" sz="2400" b="1" i="0" u="none" strike="noStrike" kern="0" cap="none" spc="0" normalizeH="0" baseline="0" noProof="0" dirty="0" err="1" smtClean="0">
                <a:ln>
                  <a:noFill/>
                </a:ln>
                <a:solidFill>
                  <a:srgbClr val="000000"/>
                </a:solidFill>
                <a:effectLst/>
                <a:uLnTx/>
                <a:uFillTx/>
                <a:latin typeface="+mn-lt"/>
                <a:ea typeface="+mn-ea"/>
                <a:cs typeface="+mn-cs"/>
              </a:rPr>
              <a:t>Sadeghi</a:t>
            </a:r>
            <a:r>
              <a:rPr kumimoji="0" lang="en-US" altLang="zh-CN" sz="2400" b="1" i="0" u="none" strike="noStrike" kern="0" cap="none" spc="0" normalizeH="0" baseline="0" noProof="0" dirty="0" smtClean="0">
                <a:ln>
                  <a:noFill/>
                </a:ln>
                <a:solidFill>
                  <a:srgbClr val="000000"/>
                </a:solidFill>
                <a:effectLst/>
                <a:uLnTx/>
                <a:uFillTx/>
                <a:latin typeface="+mn-lt"/>
                <a:ea typeface="+mn-ea"/>
                <a:cs typeface="+mn-cs"/>
              </a:rPr>
              <a:t>			Seconded: </a:t>
            </a:r>
            <a:endParaRPr kumimoji="0" lang="en-US" altLang="zh-CN" sz="2400" b="1" i="0" u="none" strike="noStrike" kern="0" cap="none" spc="0" normalizeH="0" baseline="0" noProof="0" dirty="0" smtClean="0">
              <a:ln>
                <a:noFill/>
              </a:ln>
              <a:solidFill>
                <a:srgbClr val="000000"/>
              </a:solidFill>
              <a:effectLst/>
              <a:uLnTx/>
              <a:uFillTx/>
              <a:latin typeface="+mn-lt"/>
              <a:ea typeface="+mn-ea"/>
              <a:cs typeface="+mn-cs"/>
            </a:endParaRPr>
          </a:p>
          <a:p>
            <a:pPr marL="0" marR="0" lvl="0" indent="0" algn="l" defTabSz="337185" rtl="0" eaLnBrk="1" fontAlgn="base" latinLnBrk="0" hangingPunct="1">
              <a:lnSpc>
                <a:spcPct val="100000"/>
              </a:lnSpc>
              <a:spcBef>
                <a:spcPts val="450"/>
              </a:spcBef>
              <a:spcAft>
                <a:spcPct val="0"/>
              </a:spcAft>
              <a:buClr>
                <a:srgbClr val="000000"/>
              </a:buClr>
              <a:buSzTx/>
              <a:buFont typeface="Times New Roman" panose="02020603050405020304" pitchFamily="18" charset="0"/>
              <a:buNone/>
              <a:defRPr/>
            </a:pPr>
            <a:endParaRPr kumimoji="0" lang="en-US" altLang="zh-CN" sz="2400" b="1" i="0" u="none" strike="noStrike" kern="0" cap="none" spc="0" normalizeH="0" baseline="0" noProof="0" dirty="0">
              <a:ln>
                <a:noFill/>
              </a:ln>
              <a:solidFill>
                <a:srgbClr val="000000"/>
              </a:solidFill>
              <a:effectLst/>
              <a:uLnTx/>
              <a:uFillTx/>
              <a:latin typeface="+mn-lt"/>
              <a:ea typeface="+mn-ea"/>
              <a:cs typeface="+mn-cs"/>
            </a:endParaRPr>
          </a:p>
          <a:p>
            <a:pPr marL="0" marR="0" lvl="0" indent="0" algn="l" defTabSz="337185" rtl="0" eaLnBrk="1" fontAlgn="base" latinLnBrk="0" hangingPunct="1">
              <a:lnSpc>
                <a:spcPct val="100000"/>
              </a:lnSpc>
              <a:spcBef>
                <a:spcPts val="450"/>
              </a:spcBef>
              <a:spcAft>
                <a:spcPct val="0"/>
              </a:spcAft>
              <a:buClr>
                <a:srgbClr val="000000"/>
              </a:buClr>
              <a:buSzTx/>
              <a:buFont typeface="Times New Roman" panose="02020603050405020304" pitchFamily="18" charset="0"/>
              <a:buNone/>
              <a:defRPr/>
            </a:pPr>
            <a:endParaRPr kumimoji="0" lang="en-US" altLang="zh-CN" sz="2400" b="1" i="0" u="none" strike="noStrike" kern="0" cap="none" spc="0" normalizeH="0" baseline="0" noProof="0" dirty="0">
              <a:ln>
                <a:noFill/>
              </a:ln>
              <a:solidFill>
                <a:srgbClr val="000000"/>
              </a:solidFill>
              <a:effectLst/>
              <a:uLnTx/>
              <a:uFillTx/>
              <a:latin typeface="+mn-lt"/>
              <a:ea typeface="+mn-ea"/>
              <a:cs typeface="+mn-cs"/>
            </a:endParaRPr>
          </a:p>
        </p:txBody>
      </p:sp>
      <p:sp>
        <p:nvSpPr>
          <p:cNvPr id="30723" name="灯片编号占位符 5"/>
          <p:cNvSpPr>
            <a:spLocks noGrp="1"/>
          </p:cNvSpPr>
          <p:nvPr>
            <p:ph type="sldNum"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30724" name="页脚占位符 4"/>
          <p:cNvSpPr>
            <a:spLocks noGrp="1"/>
          </p:cNvSpPr>
          <p:nvPr>
            <p:ph type="ft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764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765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7652" name="Rectangle 2"/>
          <p:cNvSpPr txBox="1"/>
          <p:nvPr/>
        </p:nvSpPr>
        <p:spPr>
          <a:xfrm>
            <a:off x="929005" y="606425"/>
            <a:ext cx="10460990" cy="1076325"/>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Meeting Slot #2 Agenda</a:t>
            </a:r>
            <a:endParaRPr lang="en-US" altLang="en-US" sz="3200" b="1" dirty="0">
              <a:solidFill>
                <a:schemeClr val="tx2"/>
              </a:solidFill>
              <a:latin typeface="Times New Roman" panose="02020603050405020304" pitchFamily="18" charset="0"/>
            </a:endParaRPr>
          </a:p>
          <a:p>
            <a:pPr algn="ctr" eaLnBrk="0" hangingPunct="0"/>
            <a:r>
              <a:rPr lang="en-US" altLang="en-US" sz="3200" b="1" dirty="0">
                <a:solidFill>
                  <a:schemeClr val="tx2"/>
                </a:solidFill>
                <a:latin typeface="Times New Roman" panose="02020603050405020304" pitchFamily="18" charset="0"/>
              </a:rPr>
              <a:t>Tuesday PM2, 16:00 ~ 18:00 </a:t>
            </a:r>
            <a:endParaRPr lang="en-US" altLang="en-US" sz="3200" b="1" dirty="0">
              <a:solidFill>
                <a:schemeClr val="tx2"/>
              </a:solidFill>
              <a:latin typeface="Times New Roman" panose="02020603050405020304" pitchFamily="18" charset="0"/>
            </a:endParaRPr>
          </a:p>
        </p:txBody>
      </p:sp>
      <p:sp>
        <p:nvSpPr>
          <p:cNvPr id="21510" name="Rectangle 3"/>
          <p:cNvSpPr txBox="1">
            <a:spLocks noChangeArrowheads="1"/>
          </p:cNvSpPr>
          <p:nvPr/>
        </p:nvSpPr>
        <p:spPr bwMode="auto">
          <a:xfrm>
            <a:off x="1676400" y="2019300"/>
            <a:ext cx="90678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20000"/>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2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Call meeting for order</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2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IEEE-SA policies and IPR policies</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2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Call for submissions</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20000"/>
              </a:lnSpc>
              <a:spcBef>
                <a:spcPct val="20000"/>
              </a:spcBef>
              <a:spcAft>
                <a:spcPct val="0"/>
              </a:spcAft>
              <a:buClrTx/>
              <a:buSzTx/>
              <a:buFontTx/>
              <a:buChar char="•"/>
              <a:defRPr/>
            </a:pPr>
            <a:r>
              <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Presentation of the technical submissions for the week</a:t>
            </a:r>
            <a:endParaRPr kumimoji="0" lang="en-GB"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20000"/>
              </a:lnSpc>
              <a:spcBef>
                <a:spcPct val="20000"/>
              </a:spcBef>
              <a:spcAft>
                <a:spcPct val="0"/>
              </a:spcAft>
              <a:buClrTx/>
              <a:buSzTx/>
              <a:buFontTx/>
              <a:buChar char="•"/>
              <a:defRPr/>
            </a:pPr>
            <a:r>
              <a:rPr kumimoji="0" lang="en-US"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Recess</a:t>
            </a:r>
            <a:endParaRPr kumimoji="0" lang="en-US" altLang="en-US"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2"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9" name="Rectangle 3"/>
          <p:cNvSpPr txBox="1"/>
          <p:nvPr/>
        </p:nvSpPr>
        <p:spPr>
          <a:xfrm>
            <a:off x="2209800" y="2019300"/>
            <a:ext cx="7772400" cy="4229100"/>
          </a:xfrm>
          <a:prstGeom prst="rect">
            <a:avLst/>
          </a:prstGeom>
          <a:noFill/>
          <a:ln w="9525">
            <a:noFill/>
          </a:ln>
        </p:spPr>
        <p:txBody>
          <a:bodyPr lIns="92075" tIns="46038" rIns="92075" bIns="46038" anchor="t" anchorCtr="0"/>
          <a:p>
            <a:pPr marL="342900" indent="-342900" algn="just" eaLnBrk="0" hangingPunct="0">
              <a:lnSpc>
                <a:spcPct val="110000"/>
              </a:lnSpc>
              <a:spcBef>
                <a:spcPct val="20000"/>
              </a:spcBef>
              <a:buChar char="•"/>
            </a:pPr>
            <a:r>
              <a:rPr lang="en-US" altLang="en-US" sz="2400" b="1" dirty="0">
                <a:latin typeface="Times New Roman" panose="02020603050405020304" pitchFamily="18" charset="0"/>
              </a:rPr>
              <a:t>PHY/MAC Adhoc groups meeting</a:t>
            </a:r>
            <a:endParaRPr lang="en-US" altLang="en-US" sz="2400" b="1" dirty="0">
              <a:latin typeface="Times New Roman" panose="02020603050405020304" pitchFamily="18" charset="0"/>
            </a:endParaRPr>
          </a:p>
          <a:p>
            <a:pPr marL="742950" lvl="1" indent="-285750" algn="just" eaLnBrk="0" hangingPunct="0">
              <a:lnSpc>
                <a:spcPct val="110000"/>
              </a:lnSpc>
              <a:spcBef>
                <a:spcPct val="20000"/>
              </a:spcBef>
              <a:buChar char="–"/>
            </a:pPr>
            <a:r>
              <a:rPr lang="en-US" altLang="en-US" sz="2000" dirty="0">
                <a:latin typeface="Times New Roman" panose="02020603050405020304" pitchFamily="18" charset="0"/>
              </a:rPr>
              <a:t>PHY adhoc  </a:t>
            </a:r>
            <a:r>
              <a:rPr lang="en-US" altLang="en-US" sz="2000" dirty="0">
                <a:latin typeface="Times New Roman" panose="02020603050405020304" pitchFamily="18" charset="0"/>
                <a:sym typeface="Wingdings" panose="05000000000000000000" pitchFamily="2" charset="2"/>
              </a:rPr>
              <a:t> Room1 (Same as TGbd session)</a:t>
            </a:r>
            <a:endParaRPr lang="en-US" altLang="en-US" sz="2000" dirty="0">
              <a:latin typeface="Times New Roman" panose="02020603050405020304" pitchFamily="18" charset="0"/>
              <a:sym typeface="Wingdings" panose="05000000000000000000" pitchFamily="2" charset="2"/>
            </a:endParaRPr>
          </a:p>
          <a:p>
            <a:pPr marL="742950" lvl="1" indent="-285750" algn="just" eaLnBrk="0" hangingPunct="0">
              <a:lnSpc>
                <a:spcPct val="110000"/>
              </a:lnSpc>
              <a:spcBef>
                <a:spcPct val="20000"/>
              </a:spcBef>
              <a:buChar char="–"/>
            </a:pPr>
            <a:r>
              <a:rPr lang="en-US" altLang="en-US" sz="2000" dirty="0">
                <a:latin typeface="Times New Roman" panose="02020603050405020304" pitchFamily="18" charset="0"/>
                <a:sym typeface="Wingdings" panose="05000000000000000000" pitchFamily="2" charset="2"/>
              </a:rPr>
              <a:t>M</a:t>
            </a:r>
            <a:r>
              <a:rPr lang="en-US" altLang="en-US" sz="2000" dirty="0">
                <a:latin typeface="Times New Roman" panose="02020603050405020304" pitchFamily="18" charset="0"/>
              </a:rPr>
              <a:t>AC adhoc </a:t>
            </a:r>
            <a:r>
              <a:rPr lang="en-US" altLang="en-US" sz="2000" dirty="0">
                <a:latin typeface="Times New Roman" panose="02020603050405020304" pitchFamily="18" charset="0"/>
                <a:sym typeface="Wingdings" panose="05000000000000000000" pitchFamily="2" charset="2"/>
              </a:rPr>
              <a:t> Room2</a:t>
            </a:r>
            <a:endParaRPr lang="en-US" altLang="en-US" sz="2400" b="1" dirty="0">
              <a:latin typeface="Times New Roman" panose="02020603050405020304" pitchFamily="18" charset="0"/>
            </a:endParaRPr>
          </a:p>
          <a:p>
            <a:pPr marL="742950" lvl="1" indent="-285750" eaLnBrk="0" hangingPunct="0">
              <a:lnSpc>
                <a:spcPct val="110000"/>
              </a:lnSpc>
              <a:spcBef>
                <a:spcPct val="20000"/>
              </a:spcBef>
              <a:buChar char="–"/>
            </a:pPr>
            <a:endParaRPr lang="en-US" altLang="en-US" sz="2000" dirty="0">
              <a:latin typeface="Times New Roman" panose="02020603050405020304" pitchFamily="18" charset="0"/>
            </a:endParaRPr>
          </a:p>
          <a:p>
            <a:pPr marL="742950" lvl="1" indent="-285750" eaLnBrk="0" hangingPunct="0">
              <a:spcBef>
                <a:spcPct val="20000"/>
              </a:spcBef>
              <a:buChar char="–"/>
            </a:pPr>
            <a:endParaRPr lang="en-US" altLang="en-US" sz="2000" dirty="0">
              <a:latin typeface="Times New Roman" panose="02020603050405020304" pitchFamily="18" charset="0"/>
            </a:endParaRPr>
          </a:p>
        </p:txBody>
      </p:sp>
      <p:sp>
        <p:nvSpPr>
          <p:cNvPr id="31746"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31747"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30721" name="标题 1"/>
          <p:cNvSpPr>
            <a:spLocks noGrp="1"/>
          </p:cNvSpPr>
          <p:nvPr>
            <p:ph type="title" idx="4294967295"/>
          </p:nvPr>
        </p:nvSpPr>
        <p:spPr>
          <a:xfrm>
            <a:off x="928370" y="610235"/>
            <a:ext cx="10462260" cy="1065530"/>
          </a:xfrm>
        </p:spPr>
        <p:txBody>
          <a:bodyPr vert="horz" wrap="square" lIns="92160" tIns="46080" rIns="92160" bIns="46080" anchor="ctr" anchorCtr="0"/>
          <a:p>
            <a:pPr eaLnBrk="1" hangingPunct="1"/>
            <a:r>
              <a:rPr lang="en-US" altLang="zh-CN" sz="3200" dirty="0"/>
              <a:t>Meeting Slot #3 Agenda</a:t>
            </a:r>
            <a:br>
              <a:rPr lang="en-US" altLang="zh-CN" sz="3200" dirty="0"/>
            </a:br>
            <a:r>
              <a:rPr lang="en-US" altLang="zh-CN" sz="3200" dirty="0"/>
              <a:t>Wednesday PM1, 13:30 ~ 15:30</a:t>
            </a:r>
            <a:endParaRPr lang="en-US" altLang="zh-CN" sz="3200" dirty="0"/>
          </a:p>
        </p:txBody>
      </p:sp>
      <p:sp>
        <p:nvSpPr>
          <p:cNvPr id="2764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3379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33797" name="Rectangle 3"/>
          <p:cNvSpPr txBox="1"/>
          <p:nvPr/>
        </p:nvSpPr>
        <p:spPr>
          <a:xfrm>
            <a:off x="2209800" y="2019300"/>
            <a:ext cx="7772400" cy="4229100"/>
          </a:xfrm>
          <a:prstGeom prst="rect">
            <a:avLst/>
          </a:prstGeom>
          <a:noFill/>
          <a:ln w="9525">
            <a:noFill/>
          </a:ln>
        </p:spPr>
        <p:txBody>
          <a:bodyPr lIns="92075" tIns="46038" rIns="92075" bIns="46038" anchor="t" anchorCtr="0"/>
          <a:p>
            <a:pPr marL="342900" indent="-342900" algn="just" eaLnBrk="0" hangingPunct="0">
              <a:lnSpc>
                <a:spcPct val="90000"/>
              </a:lnSpc>
              <a:spcBef>
                <a:spcPct val="20000"/>
              </a:spcBef>
              <a:buChar char="•"/>
            </a:pPr>
            <a:r>
              <a:rPr lang="en-US" altLang="en-US" sz="2400" b="1" dirty="0">
                <a:latin typeface="Times New Roman" panose="02020603050405020304" pitchFamily="18" charset="0"/>
              </a:rPr>
              <a:t>Call meeting to order</a:t>
            </a:r>
            <a:endParaRPr lang="en-US" altLang="en-US" sz="2400" b="1" dirty="0">
              <a:latin typeface="Times New Roman" panose="02020603050405020304" pitchFamily="18" charset="0"/>
            </a:endParaRPr>
          </a:p>
          <a:p>
            <a:pPr marL="342900" indent="-342900" algn="just" eaLnBrk="0" hangingPunct="0">
              <a:lnSpc>
                <a:spcPct val="90000"/>
              </a:lnSpc>
              <a:spcBef>
                <a:spcPct val="20000"/>
              </a:spcBef>
              <a:buChar char="•"/>
            </a:pPr>
            <a:r>
              <a:rPr lang="en-US" altLang="en-US" sz="2400" b="1" dirty="0">
                <a:latin typeface="Times New Roman" panose="02020603050405020304" pitchFamily="18" charset="0"/>
              </a:rPr>
              <a:t>IEEE-SA meeting policies and Patent policy </a:t>
            </a:r>
            <a:endParaRPr lang="en-US" altLang="en-US" sz="2400" b="1" dirty="0">
              <a:latin typeface="Times New Roman" panose="02020603050405020304" pitchFamily="18" charset="0"/>
            </a:endParaRPr>
          </a:p>
          <a:p>
            <a:pPr marL="342900" indent="-342900" algn="just" eaLnBrk="0" hangingPunct="0">
              <a:lnSpc>
                <a:spcPct val="90000"/>
              </a:lnSpc>
              <a:spcBef>
                <a:spcPct val="20000"/>
              </a:spcBef>
              <a:buChar char="•"/>
            </a:pPr>
            <a:r>
              <a:rPr lang="en-US" altLang="en-US" sz="2400" b="1" dirty="0">
                <a:latin typeface="Times New Roman" panose="02020603050405020304" pitchFamily="18" charset="0"/>
              </a:rPr>
              <a:t>TGbd Tech Motions for the week</a:t>
            </a:r>
            <a:endParaRPr lang="en-US" altLang="en-US" sz="2400" b="1" dirty="0">
              <a:latin typeface="Times New Roman" panose="02020603050405020304" pitchFamily="18" charset="0"/>
            </a:endParaRPr>
          </a:p>
          <a:p>
            <a:pPr marL="342900" indent="-342900" algn="just" eaLnBrk="0" hangingPunct="0">
              <a:lnSpc>
                <a:spcPct val="90000"/>
              </a:lnSpc>
              <a:spcBef>
                <a:spcPct val="20000"/>
              </a:spcBef>
              <a:buChar char="•"/>
            </a:pPr>
            <a:r>
              <a:rPr lang="en-US" altLang="en-US" sz="2400" b="1" dirty="0">
                <a:latin typeface="Times New Roman" panose="02020603050405020304" pitchFamily="18" charset="0"/>
              </a:rPr>
              <a:t>Approve the editor to release spec draft D0.3 and a 20-day group comment collection plan</a:t>
            </a:r>
            <a:endParaRPr lang="en-US" altLang="en-US" sz="2400" b="1" dirty="0">
              <a:latin typeface="Times New Roman" panose="02020603050405020304" pitchFamily="18" charset="0"/>
            </a:endParaRPr>
          </a:p>
          <a:p>
            <a:pPr marL="342900" indent="-342900" algn="just" eaLnBrk="0" hangingPunct="0">
              <a:lnSpc>
                <a:spcPct val="90000"/>
              </a:lnSpc>
              <a:spcBef>
                <a:spcPct val="20000"/>
              </a:spcBef>
              <a:buChar char="•"/>
            </a:pPr>
            <a:r>
              <a:rPr lang="en-GB" altLang="en-US" sz="2400" b="1" dirty="0">
                <a:latin typeface="Times New Roman" panose="02020603050405020304" pitchFamily="18" charset="0"/>
              </a:rPr>
              <a:t>TG timeline review</a:t>
            </a:r>
            <a:endParaRPr lang="en-GB" altLang="en-US" sz="2400" b="1" dirty="0">
              <a:latin typeface="Times New Roman" panose="02020603050405020304" pitchFamily="18" charset="0"/>
            </a:endParaRPr>
          </a:p>
          <a:p>
            <a:pPr marL="342900" indent="-342900" algn="just" eaLnBrk="0" hangingPunct="0">
              <a:lnSpc>
                <a:spcPct val="90000"/>
              </a:lnSpc>
              <a:spcBef>
                <a:spcPct val="20000"/>
              </a:spcBef>
              <a:buChar char="•"/>
            </a:pPr>
            <a:r>
              <a:rPr lang="en-GB" altLang="en-US" sz="2400" b="1" dirty="0">
                <a:latin typeface="Times New Roman" panose="02020603050405020304" pitchFamily="18" charset="0"/>
              </a:rPr>
              <a:t>Teleconference plan</a:t>
            </a:r>
            <a:endParaRPr lang="en-GB" altLang="en-US" sz="2400" b="1" dirty="0">
              <a:latin typeface="Times New Roman" panose="02020603050405020304" pitchFamily="18" charset="0"/>
            </a:endParaRPr>
          </a:p>
          <a:p>
            <a:pPr marL="342900" indent="-342900" algn="just" eaLnBrk="0" hangingPunct="0">
              <a:lnSpc>
                <a:spcPct val="90000"/>
              </a:lnSpc>
              <a:spcBef>
                <a:spcPct val="20000"/>
              </a:spcBef>
              <a:buChar char="•"/>
            </a:pPr>
            <a:r>
              <a:rPr lang="en-GB" altLang="en-US" sz="2400" b="1" dirty="0">
                <a:latin typeface="Times New Roman" panose="02020603050405020304" pitchFamily="18" charset="0"/>
              </a:rPr>
              <a:t>Presentation of the technical submissions for the week</a:t>
            </a:r>
            <a:endParaRPr lang="en-GB" altLang="en-US" sz="2400" b="1" dirty="0">
              <a:latin typeface="Times New Roman" panose="02020603050405020304" pitchFamily="18" charset="0"/>
            </a:endParaRPr>
          </a:p>
          <a:p>
            <a:pPr marL="342900" indent="-342900" algn="just" eaLnBrk="0" hangingPunct="0">
              <a:lnSpc>
                <a:spcPct val="90000"/>
              </a:lnSpc>
              <a:spcBef>
                <a:spcPct val="20000"/>
              </a:spcBef>
              <a:buChar char="•"/>
            </a:pPr>
            <a:r>
              <a:rPr lang="en-US" altLang="en-US" sz="2400" b="1" dirty="0">
                <a:latin typeface="Times New Roman" panose="02020603050405020304" pitchFamily="18" charset="0"/>
              </a:rPr>
              <a:t>TGbd closing report</a:t>
            </a:r>
            <a:endParaRPr lang="en-US" altLang="en-US" sz="2400" b="1" dirty="0">
              <a:latin typeface="Times New Roman" panose="02020603050405020304" pitchFamily="18" charset="0"/>
            </a:endParaRPr>
          </a:p>
          <a:p>
            <a:pPr marL="342900" indent="-342900" algn="just" eaLnBrk="0" hangingPunct="0">
              <a:lnSpc>
                <a:spcPct val="90000"/>
              </a:lnSpc>
              <a:spcBef>
                <a:spcPct val="20000"/>
              </a:spcBef>
              <a:buChar char="•"/>
            </a:pPr>
            <a:r>
              <a:rPr lang="en-US" altLang="en-US" sz="2400" b="1" dirty="0">
                <a:latin typeface="Times New Roman" panose="02020603050405020304" pitchFamily="18" charset="0"/>
              </a:rPr>
              <a:t>Adjourn</a:t>
            </a:r>
            <a:endParaRPr lang="en-US" altLang="en-US" sz="2400" b="1" dirty="0">
              <a:latin typeface="Times New Roman" panose="02020603050405020304" pitchFamily="18" charset="0"/>
            </a:endParaRPr>
          </a:p>
          <a:p>
            <a:pPr marL="742950" lvl="1" indent="-285750" eaLnBrk="0" hangingPunct="0">
              <a:lnSpc>
                <a:spcPct val="90000"/>
              </a:lnSpc>
              <a:spcBef>
                <a:spcPct val="20000"/>
              </a:spcBef>
              <a:buChar char="–"/>
            </a:pPr>
            <a:endParaRPr lang="en-US" altLang="en-US" sz="2000" dirty="0">
              <a:latin typeface="Times New Roman" panose="02020603050405020304" pitchFamily="18" charset="0"/>
            </a:endParaRPr>
          </a:p>
          <a:p>
            <a:pPr marL="742950" lvl="1" indent="-285750" eaLnBrk="0" hangingPunct="0">
              <a:spcBef>
                <a:spcPct val="20000"/>
              </a:spcBef>
              <a:buChar char="–"/>
            </a:pPr>
            <a:endParaRPr lang="en-US" altLang="en-US" sz="2000" dirty="0">
              <a:latin typeface="Times New Roman" panose="02020603050405020304" pitchFamily="18" charset="0"/>
            </a:endParaRPr>
          </a:p>
        </p:txBody>
      </p:sp>
      <p:sp>
        <p:nvSpPr>
          <p:cNvPr id="30721" name="标题 1"/>
          <p:cNvSpPr>
            <a:spLocks noGrp="1"/>
          </p:cNvSpPr>
          <p:nvPr>
            <p:ph type="title" idx="4294967295"/>
          </p:nvPr>
        </p:nvSpPr>
        <p:spPr>
          <a:xfrm>
            <a:off x="928370" y="610235"/>
            <a:ext cx="10462260" cy="1065530"/>
          </a:xfrm>
        </p:spPr>
        <p:txBody>
          <a:bodyPr vert="horz" wrap="square" lIns="92160" tIns="46080" rIns="92160" bIns="46080" anchor="ctr" anchorCtr="0"/>
          <a:p>
            <a:pPr eaLnBrk="1" hangingPunct="1"/>
            <a:r>
              <a:rPr lang="en-US" altLang="zh-CN" sz="3200" dirty="0"/>
              <a:t>Meeting Slot #4 Agenda</a:t>
            </a:r>
            <a:br>
              <a:rPr lang="en-US" altLang="zh-CN" sz="3200" dirty="0"/>
            </a:br>
            <a:r>
              <a:rPr lang="en-US" altLang="en-US" sz="3200" dirty="0">
                <a:solidFill>
                  <a:schemeClr val="tx2"/>
                </a:solidFill>
                <a:latin typeface="Times New Roman" panose="02020603050405020304" pitchFamily="18" charset="0"/>
                <a:sym typeface="+mn-ea"/>
              </a:rPr>
              <a:t>Thursday AM2, 10:30 ~ 12:30</a:t>
            </a:r>
            <a:endParaRPr lang="en-US" altLang="zh-CN" sz="3200" dirty="0"/>
          </a:p>
        </p:txBody>
      </p:sp>
      <p:sp>
        <p:nvSpPr>
          <p:cNvPr id="2764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2209800" y="685800"/>
            <a:ext cx="7772400" cy="1525588"/>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Meeting</a:t>
            </a:r>
            <a:endParaRPr lang="en-CA" alt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zh-CN"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Hotel Irvine, Irvine, CA, USA</a:t>
            </a:r>
            <a:endParaRPr kumimoji="0" lang="en-US" altLang="zh-CN"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Jan 13-16,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1" name="标题 1"/>
          <p:cNvSpPr>
            <a:spLocks noGrp="1"/>
          </p:cNvSpPr>
          <p:nvPr>
            <p:ph type="title"/>
          </p:nvPr>
        </p:nvSpPr>
        <p:spPr>
          <a:xfrm>
            <a:off x="914400" y="610235"/>
            <a:ext cx="10361613" cy="1065213"/>
          </a:xfrm>
        </p:spPr>
        <p:txBody>
          <a:bodyPr vert="horz" wrap="square" lIns="92160" tIns="46080" rIns="92160" bIns="46080" anchor="ctr" anchorCtr="0"/>
          <a:p>
            <a:pPr eaLnBrk="1" hangingPunct="1"/>
            <a:r>
              <a:rPr lang="en-US" altLang="zh-CN" sz="3200" dirty="0"/>
              <a:t>Timeline (Proposed Change)</a:t>
            </a:r>
            <a:endParaRPr lang="zh-CN" altLang="en-US" sz="3200" dirty="0"/>
          </a:p>
        </p:txBody>
      </p:sp>
      <p:sp>
        <p:nvSpPr>
          <p:cNvPr id="3" name="内容占位符 2"/>
          <p:cNvSpPr>
            <a:spLocks noGrp="1"/>
          </p:cNvSpPr>
          <p:nvPr>
            <p:ph idx="1"/>
          </p:nvPr>
        </p:nvSpPr>
        <p:spPr>
          <a:xfrm>
            <a:off x="1752600" y="1898650"/>
            <a:ext cx="8382000" cy="4264660"/>
          </a:xfrm>
        </p:spPr>
        <p:txBody>
          <a:bodyPr vert="horz" wrap="square" lIns="92160" tIns="46080" rIns="92160" bIns="46080" numCol="1" anchor="t" anchorCtr="0" compatLnSpc="1">
            <a:noAutofit/>
          </a:bodyPr>
          <a:lstStyle/>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B050"/>
                </a:solidFill>
                <a:effectLst/>
                <a:uLnTx/>
                <a:uFillTx/>
                <a:latin typeface="+mn-lt"/>
                <a:ea typeface="+mn-ea"/>
                <a:cs typeface="+mn-cs"/>
              </a:rPr>
              <a:t>PAR approved		</a:t>
            </a:r>
            <a:r>
              <a:rPr kumimoji="0" lang="en-US" altLang="en-US" sz="2200" b="1" i="0" u="none" strike="noStrike" kern="0" cap="none" spc="0" normalizeH="0" baseline="0" noProof="0" dirty="0" smtClean="0">
                <a:ln>
                  <a:noFill/>
                </a:ln>
                <a:solidFill>
                  <a:srgbClr val="00B050"/>
                </a:solidFill>
                <a:effectLst/>
                <a:uLnTx/>
                <a:uFillTx/>
                <a:latin typeface="+mn-lt"/>
                <a:ea typeface="+mn-ea"/>
                <a:cs typeface="+mn-cs"/>
              </a:rPr>
              <a:t>					Dec </a:t>
            </a:r>
            <a:r>
              <a:rPr kumimoji="0" lang="en-US" altLang="en-US" sz="2200" b="1" i="0" u="none" strike="noStrike" kern="0" cap="none" spc="0" normalizeH="0" baseline="0" noProof="0" dirty="0">
                <a:ln>
                  <a:noFill/>
                </a:ln>
                <a:solidFill>
                  <a:srgbClr val="00B050"/>
                </a:solidFill>
                <a:effectLst/>
                <a:uLnTx/>
                <a:uFillTx/>
                <a:latin typeface="+mn-lt"/>
                <a:ea typeface="+mn-ea"/>
                <a:cs typeface="+mn-cs"/>
              </a:rPr>
              <a:t>2018</a:t>
            </a:r>
            <a:endParaRPr kumimoji="0" lang="en-US" altLang="en-US" sz="2200" b="1" i="0" u="none" strike="noStrike" kern="0" cap="none" spc="0" normalizeH="0" baseline="0" noProof="0" dirty="0">
              <a:ln>
                <a:noFill/>
              </a:ln>
              <a:solidFill>
                <a:srgbClr val="00B05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B050"/>
                </a:solidFill>
                <a:effectLst/>
                <a:uLnTx/>
                <a:uFillTx/>
                <a:latin typeface="+mn-lt"/>
                <a:ea typeface="+mn-ea"/>
                <a:cs typeface="+mn-cs"/>
              </a:rPr>
              <a:t>First TG meeting		</a:t>
            </a:r>
            <a:r>
              <a:rPr kumimoji="0" lang="en-US" altLang="en-US" sz="2200" b="1" i="0" u="none" strike="noStrike" kern="0" cap="none" spc="0" normalizeH="0" baseline="0" noProof="0" dirty="0" smtClean="0">
                <a:ln>
                  <a:noFill/>
                </a:ln>
                <a:solidFill>
                  <a:srgbClr val="00B050"/>
                </a:solidFill>
                <a:effectLst/>
                <a:uLnTx/>
                <a:uFillTx/>
                <a:latin typeface="+mn-lt"/>
                <a:ea typeface="+mn-ea"/>
                <a:cs typeface="+mn-cs"/>
              </a:rPr>
              <a:t>					Jan </a:t>
            </a:r>
            <a:r>
              <a:rPr kumimoji="0" lang="en-US" altLang="en-US" sz="2200" b="1" i="0" u="none" strike="noStrike" kern="0" cap="none" spc="0" normalizeH="0" baseline="0" noProof="0" dirty="0">
                <a:ln>
                  <a:noFill/>
                </a:ln>
                <a:solidFill>
                  <a:srgbClr val="00B050"/>
                </a:solidFill>
                <a:effectLst/>
                <a:uLnTx/>
                <a:uFillTx/>
                <a:latin typeface="+mn-lt"/>
                <a:ea typeface="+mn-ea"/>
                <a:cs typeface="+mn-cs"/>
              </a:rPr>
              <a:t>2019</a:t>
            </a:r>
            <a:endParaRPr kumimoji="0" lang="en-US" altLang="en-US" sz="2200" b="1" i="0" u="none" strike="noStrike" kern="0" cap="none" spc="0" normalizeH="0" baseline="0" noProof="0" dirty="0">
              <a:ln>
                <a:noFill/>
              </a:ln>
              <a:solidFill>
                <a:srgbClr val="00B05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B050"/>
                </a:solidFill>
                <a:effectLst/>
                <a:uLnTx/>
                <a:uFillTx/>
                <a:latin typeface="+mn-lt"/>
                <a:ea typeface="+mn-ea"/>
                <a:cs typeface="+mn-cs"/>
              </a:rPr>
              <a:t>D0.1 				</a:t>
            </a:r>
            <a:r>
              <a:rPr kumimoji="0" lang="en-US" altLang="en-US" sz="2200" b="1" i="0" u="none" strike="noStrike" kern="0" cap="none" spc="0" normalizeH="0" baseline="0" noProof="0" dirty="0" smtClean="0">
                <a:ln>
                  <a:noFill/>
                </a:ln>
                <a:solidFill>
                  <a:srgbClr val="00B050"/>
                </a:solidFill>
                <a:effectLst/>
                <a:uLnTx/>
                <a:uFillTx/>
                <a:latin typeface="+mn-lt"/>
                <a:ea typeface="+mn-ea"/>
                <a:cs typeface="+mn-cs"/>
              </a:rPr>
              <a:t>							</a:t>
            </a:r>
            <a:r>
              <a:rPr kumimoji="0" lang="en-US" altLang="en-US" sz="2200" b="1" i="0" u="none" strike="noStrike" kern="0" cap="none" spc="0" normalizeH="0" baseline="0" noProof="0" dirty="0" smtClean="0">
                <a:ln>
                  <a:noFill/>
                </a:ln>
                <a:solidFill>
                  <a:srgbClr val="00B050"/>
                </a:solidFill>
                <a:effectLst/>
                <a:uLnTx/>
                <a:uFillTx/>
                <a:latin typeface="+mn-lt"/>
                <a:ea typeface="+mn-ea"/>
                <a:cs typeface="+mn-cs"/>
                <a:sym typeface="Wingdings" panose="05000000000000000000" pitchFamily="2" charset="2"/>
              </a:rPr>
              <a:t>Nov </a:t>
            </a:r>
            <a:r>
              <a:rPr kumimoji="0" lang="en-US" altLang="en-US" sz="2200" b="1" i="0" u="none" strike="noStrike" kern="0" cap="none" spc="0" normalizeH="0" baseline="0" noProof="0" dirty="0">
                <a:ln>
                  <a:noFill/>
                </a:ln>
                <a:solidFill>
                  <a:srgbClr val="00B050"/>
                </a:solidFill>
                <a:effectLst/>
                <a:uLnTx/>
                <a:uFillTx/>
                <a:latin typeface="+mn-lt"/>
                <a:ea typeface="+mn-ea"/>
                <a:cs typeface="+mn-cs"/>
                <a:sym typeface="Wingdings" panose="05000000000000000000" pitchFamily="2" charset="2"/>
              </a:rPr>
              <a:t>2019</a:t>
            </a:r>
            <a:endParaRPr kumimoji="0" lang="en-US" altLang="en-US" sz="2200" b="1" i="0" u="none" strike="noStrike" kern="0" cap="none" spc="0" normalizeH="0" baseline="0" noProof="0" dirty="0">
              <a:ln>
                <a:noFill/>
              </a:ln>
              <a:solidFill>
                <a:srgbClr val="0070C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0000"/>
                </a:solidFill>
                <a:effectLst/>
                <a:uLnTx/>
                <a:uFillTx/>
                <a:latin typeface="+mn-lt"/>
                <a:ea typeface="+mn-ea"/>
                <a:cs typeface="+mn-cs"/>
              </a:rPr>
              <a:t>D1.0 Letter Ballot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rPr>
              <a:t>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sym typeface="Wingdings" panose="05000000000000000000" pitchFamily="2" charset="2"/>
              </a:rPr>
              <a:t>Mar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2020  	</a:t>
            </a:r>
            <a:r>
              <a:rPr kumimoji="0" lang="en-US" altLang="en-US" sz="2200" b="1"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sym typeface="Wingdings" panose="05000000000000000000" pitchFamily="2" charset="2"/>
              </a:rPr>
              <a:t>→</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 	Jul 2020 </a:t>
            </a:r>
            <a:endParaRPr kumimoji="0" lang="en-US" altLang="en-US" sz="2200" b="1" i="0" u="none" strike="noStrike" kern="0" cap="none" spc="0" normalizeH="0" baseline="0" noProof="0" dirty="0">
              <a:ln>
                <a:noFill/>
              </a:ln>
              <a:solidFill>
                <a:srgbClr val="00000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0000"/>
                </a:solidFill>
                <a:effectLst/>
                <a:uLnTx/>
                <a:uFillTx/>
                <a:latin typeface="+mn-lt"/>
                <a:ea typeface="+mn-ea"/>
                <a:cs typeface="+mn-cs"/>
              </a:rPr>
              <a:t>D2.0 LB recirculation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rPr>
              <a:t>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sym typeface="Wingdings" panose="05000000000000000000" pitchFamily="2" charset="2"/>
              </a:rPr>
              <a:t>Jul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2020 	</a:t>
            </a:r>
            <a:r>
              <a:rPr lang="en-US" altLang="en-US" sz="2200" noProof="0" dirty="0">
                <a:ln>
                  <a:noFill/>
                </a:ln>
                <a:effectLst/>
                <a:uLnTx/>
                <a:uFillTx/>
                <a:latin typeface="Arial" panose="020B0604020202020204" pitchFamily="34" charset="0"/>
                <a:cs typeface="Arial" panose="020B0604020202020204" pitchFamily="34" charset="0"/>
                <a:sym typeface="Wingdings" panose="05000000000000000000" pitchFamily="2" charset="2"/>
              </a:rPr>
              <a:t>→</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		Nov 2020</a:t>
            </a:r>
            <a:endParaRPr kumimoji="0" lang="en-US" altLang="en-US" sz="2200" b="1" i="0" u="none" strike="noStrike" kern="0" cap="none" spc="0" normalizeH="0" baseline="0" noProof="0" dirty="0">
              <a:ln>
                <a:noFill/>
              </a:ln>
              <a:solidFill>
                <a:srgbClr val="00000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0000"/>
                </a:solidFill>
                <a:effectLst/>
                <a:uLnTx/>
                <a:uFillTx/>
                <a:latin typeface="+mn-lt"/>
                <a:ea typeface="+mn-ea"/>
                <a:cs typeface="+mn-cs"/>
              </a:rPr>
              <a:t>Form Sponsor Ballot Pool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rPr>
              <a:t>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sym typeface="Wingdings" panose="05000000000000000000" pitchFamily="2" charset="2"/>
              </a:rPr>
              <a:t>Sep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2020	</a:t>
            </a:r>
            <a:r>
              <a:rPr lang="en-US" altLang="en-US" sz="2200" noProof="0" dirty="0">
                <a:ln>
                  <a:noFill/>
                </a:ln>
                <a:effectLst/>
                <a:uLnTx/>
                <a:uFillTx/>
                <a:latin typeface="Arial" panose="020B0604020202020204" pitchFamily="34" charset="0"/>
                <a:cs typeface="Arial" panose="020B0604020202020204" pitchFamily="34" charset="0"/>
                <a:sym typeface="Wingdings" panose="05000000000000000000" pitchFamily="2" charset="2"/>
              </a:rPr>
              <a:t>→		</a:t>
            </a:r>
            <a:r>
              <a:rPr lang="en-US" altLang="en-US" sz="2200" noProof="0" dirty="0">
                <a:ln>
                  <a:noFill/>
                </a:ln>
                <a:effectLst/>
                <a:uLnTx/>
                <a:uFillTx/>
                <a:sym typeface="Wingdings" panose="05000000000000000000" pitchFamily="2" charset="2"/>
              </a:rPr>
              <a:t>Jan 2021</a:t>
            </a:r>
            <a:endParaRPr kumimoji="0" lang="en-US" altLang="en-US" sz="2200" b="1" i="0" u="none" strike="noStrike" kern="0" cap="none" spc="0" normalizeH="0" baseline="0" noProof="0" dirty="0">
              <a:ln>
                <a:noFill/>
              </a:ln>
              <a:solidFill>
                <a:srgbClr val="00000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0000"/>
                </a:solidFill>
                <a:effectLst/>
                <a:uLnTx/>
                <a:uFillTx/>
                <a:latin typeface="+mn-lt"/>
                <a:ea typeface="+mn-ea"/>
                <a:cs typeface="+mn-cs"/>
              </a:rPr>
              <a:t>D3.0 LB recirculation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rPr>
              <a:t>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sym typeface="Wingdings" panose="05000000000000000000" pitchFamily="2" charset="2"/>
              </a:rPr>
              <a:t>Sep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2020	</a:t>
            </a:r>
            <a:r>
              <a:rPr lang="en-US" altLang="en-US" sz="2200" noProof="0" dirty="0">
                <a:ln>
                  <a:noFill/>
                </a:ln>
                <a:effectLst/>
                <a:uLnTx/>
                <a:uFillTx/>
                <a:latin typeface="Arial" panose="020B0604020202020204" pitchFamily="34" charset="0"/>
                <a:cs typeface="Arial" panose="020B0604020202020204" pitchFamily="34" charset="0"/>
                <a:sym typeface="Wingdings" panose="05000000000000000000" pitchFamily="2" charset="2"/>
              </a:rPr>
              <a:t>→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Jan 2021</a:t>
            </a:r>
            <a:endParaRPr kumimoji="0" lang="en-US" altLang="en-US" sz="2200" b="1" i="0" u="none" strike="noStrike" kern="0" cap="none" spc="0" normalizeH="0" baseline="0" noProof="0" dirty="0">
              <a:ln>
                <a:noFill/>
              </a:ln>
              <a:solidFill>
                <a:srgbClr val="00000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0000"/>
                </a:solidFill>
                <a:effectLst/>
                <a:uLnTx/>
                <a:uFillTx/>
                <a:latin typeface="+mn-lt"/>
                <a:ea typeface="+mn-ea"/>
                <a:cs typeface="+mn-cs"/>
              </a:rPr>
              <a:t>D3.0 unchanged recirculation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sym typeface="Wingdings" panose="05000000000000000000" pitchFamily="2" charset="2"/>
              </a:rPr>
              <a:t>Nov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2020  	</a:t>
            </a:r>
            <a:r>
              <a:rPr lang="en-US" altLang="en-US" sz="2200" noProof="0" dirty="0">
                <a:ln>
                  <a:noFill/>
                </a:ln>
                <a:effectLst/>
                <a:uLnTx/>
                <a:uFillTx/>
                <a:latin typeface="Arial" panose="020B0604020202020204" pitchFamily="34" charset="0"/>
                <a:cs typeface="Arial" panose="020B0604020202020204" pitchFamily="34" charset="0"/>
                <a:sym typeface="Wingdings" panose="05000000000000000000" pitchFamily="2" charset="2"/>
              </a:rPr>
              <a:t>→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Mar 2021</a:t>
            </a:r>
            <a:endParaRPr kumimoji="0" lang="en-US" altLang="en-US" sz="2200" b="1" i="0" u="none" strike="noStrike" kern="0" cap="none" spc="0" normalizeH="0" baseline="0" noProof="0" dirty="0">
              <a:ln>
                <a:noFill/>
              </a:ln>
              <a:solidFill>
                <a:srgbClr val="00000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0000"/>
                </a:solidFill>
                <a:effectLst/>
                <a:uLnTx/>
                <a:uFillTx/>
                <a:latin typeface="+mn-lt"/>
                <a:ea typeface="+mn-ea"/>
                <a:cs typeface="+mn-cs"/>
              </a:rPr>
              <a:t>Initial Sponsor Ballot (D4.0)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rPr>
              <a:t>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sym typeface="Wingdings" panose="05000000000000000000" pitchFamily="2" charset="2"/>
              </a:rPr>
              <a:t>Jan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2021	</a:t>
            </a:r>
            <a:r>
              <a:rPr lang="en-US" altLang="en-US" sz="2200" noProof="0" dirty="0">
                <a:ln>
                  <a:noFill/>
                </a:ln>
                <a:effectLst/>
                <a:uLnTx/>
                <a:uFillTx/>
                <a:latin typeface="Arial" panose="020B0604020202020204" pitchFamily="34" charset="0"/>
                <a:cs typeface="Arial" panose="020B0604020202020204" pitchFamily="34" charset="0"/>
                <a:sym typeface="Wingdings" panose="05000000000000000000" pitchFamily="2" charset="2"/>
              </a:rPr>
              <a:t>→		</a:t>
            </a:r>
            <a:r>
              <a:rPr lang="en-US" altLang="en-US" sz="2200" noProof="0" dirty="0">
                <a:ln>
                  <a:noFill/>
                </a:ln>
                <a:effectLst/>
                <a:uLnTx/>
                <a:uFillTx/>
                <a:sym typeface="Wingdings" panose="05000000000000000000" pitchFamily="2" charset="2"/>
              </a:rPr>
              <a:t>May 2021</a:t>
            </a:r>
            <a:endParaRPr kumimoji="0" lang="en-US" altLang="en-US" sz="2200" b="1" i="0" u="none" strike="noStrike" kern="0" cap="none" spc="0" normalizeH="0" baseline="0" noProof="0" dirty="0">
              <a:ln>
                <a:noFill/>
              </a:ln>
              <a:solidFill>
                <a:srgbClr val="00000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0000"/>
                </a:solidFill>
                <a:effectLst/>
                <a:uLnTx/>
                <a:uFillTx/>
                <a:latin typeface="+mn-lt"/>
                <a:ea typeface="+mn-ea"/>
                <a:cs typeface="+mn-cs"/>
              </a:rPr>
              <a:t>Final 802.11 WG approval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rPr>
              <a:t>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sym typeface="Wingdings" panose="05000000000000000000" pitchFamily="2" charset="2"/>
              </a:rPr>
              <a:t>Nov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2021	</a:t>
            </a:r>
            <a:r>
              <a:rPr lang="en-US" altLang="en-US" sz="2200" noProof="0" dirty="0">
                <a:ln>
                  <a:noFill/>
                </a:ln>
                <a:effectLst/>
                <a:uLnTx/>
                <a:uFillTx/>
                <a:latin typeface="Arial" panose="020B0604020202020204" pitchFamily="34" charset="0"/>
                <a:cs typeface="Arial" panose="020B0604020202020204" pitchFamily="34" charset="0"/>
                <a:sym typeface="Wingdings" panose="05000000000000000000" pitchFamily="2" charset="2"/>
              </a:rPr>
              <a:t>→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Mar 2022</a:t>
            </a:r>
            <a:endParaRPr kumimoji="0" lang="en-US" altLang="en-US" sz="2200" b="1" i="0" u="none" strike="noStrike" kern="0" cap="none" spc="0" normalizeH="0" baseline="0" noProof="0" dirty="0">
              <a:ln>
                <a:noFill/>
              </a:ln>
              <a:solidFill>
                <a:srgbClr val="00000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a:ln>
                  <a:noFill/>
                </a:ln>
                <a:solidFill>
                  <a:srgbClr val="000000"/>
                </a:solidFill>
                <a:effectLst/>
                <a:uLnTx/>
                <a:uFillTx/>
                <a:latin typeface="+mn-lt"/>
                <a:ea typeface="+mn-ea"/>
                <a:cs typeface="+mn-cs"/>
              </a:rPr>
              <a:t>802 EC approval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rPr>
              <a:t>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sym typeface="Wingdings" panose="05000000000000000000" pitchFamily="2" charset="2"/>
              </a:rPr>
              <a:t>Nov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2021 	</a:t>
            </a:r>
            <a:r>
              <a:rPr lang="en-US" altLang="en-US" sz="2200" noProof="0" dirty="0">
                <a:ln>
                  <a:noFill/>
                </a:ln>
                <a:effectLst/>
                <a:uLnTx/>
                <a:uFillTx/>
                <a:latin typeface="Arial" panose="020B0604020202020204" pitchFamily="34" charset="0"/>
                <a:cs typeface="Arial" panose="020B0604020202020204" pitchFamily="34" charset="0"/>
                <a:sym typeface="Wingdings" panose="05000000000000000000" pitchFamily="2" charset="2"/>
              </a:rPr>
              <a:t>→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Mar 2022</a:t>
            </a:r>
            <a:endParaRPr kumimoji="0" lang="en-US" altLang="en-US" sz="2200" b="1" i="0" u="none" strike="noStrike" kern="0" cap="none" spc="0" normalizeH="0" baseline="0" noProof="0" dirty="0">
              <a:ln>
                <a:noFill/>
              </a:ln>
              <a:solidFill>
                <a:srgbClr val="000000"/>
              </a:solidFill>
              <a:effectLst/>
              <a:uLnTx/>
              <a:uFillTx/>
              <a:latin typeface="+mn-lt"/>
              <a:ea typeface="+mn-ea"/>
              <a:cs typeface="+mn-cs"/>
            </a:endParaRPr>
          </a:p>
          <a:p>
            <a:pPr marL="257175" marR="0" lvl="0" indent="-257175" algn="l" defTabSz="337185" rtl="0" eaLnBrk="1" fontAlgn="base" latinLnBrk="0" hangingPunct="1">
              <a:lnSpc>
                <a:spcPct val="90000"/>
              </a:lnSpc>
              <a:spcBef>
                <a:spcPts val="450"/>
              </a:spcBef>
              <a:spcAft>
                <a:spcPct val="0"/>
              </a:spcAft>
              <a:buClr>
                <a:srgbClr val="000000"/>
              </a:buClr>
              <a:buSzTx/>
              <a:buFont typeface="Arial" panose="020B0604020202020204" pitchFamily="34" charset="0"/>
              <a:buChar char="•"/>
              <a:defRPr/>
            </a:pPr>
            <a:r>
              <a:rPr kumimoji="0" lang="en-US" altLang="en-US" sz="2200" b="1" i="0" u="none" strike="noStrike" kern="0" cap="none" spc="0" normalizeH="0" baseline="0" noProof="0" dirty="0" err="1">
                <a:ln>
                  <a:noFill/>
                </a:ln>
                <a:solidFill>
                  <a:srgbClr val="000000"/>
                </a:solidFill>
                <a:effectLst/>
                <a:uLnTx/>
                <a:uFillTx/>
                <a:latin typeface="+mn-lt"/>
                <a:ea typeface="+mn-ea"/>
                <a:cs typeface="+mn-cs"/>
              </a:rPr>
              <a:t>RevCom</a:t>
            </a:r>
            <a:r>
              <a:rPr kumimoji="0" lang="en-US" altLang="en-US" sz="2200" b="1" i="0" u="none" strike="noStrike" kern="0" cap="none" spc="0" normalizeH="0" baseline="0" noProof="0" dirty="0">
                <a:ln>
                  <a:noFill/>
                </a:ln>
                <a:solidFill>
                  <a:srgbClr val="000000"/>
                </a:solidFill>
                <a:effectLst/>
                <a:uLnTx/>
                <a:uFillTx/>
                <a:latin typeface="+mn-lt"/>
                <a:ea typeface="+mn-ea"/>
                <a:cs typeface="+mn-cs"/>
              </a:rPr>
              <a:t> and SASB approval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rPr>
              <a:t>	</a:t>
            </a:r>
            <a:r>
              <a:rPr kumimoji="0" lang="en-US" altLang="en-US" sz="2200" b="1" i="0" u="none" strike="noStrike" kern="0" cap="none" spc="0" normalizeH="0" baseline="0" noProof="0" dirty="0" smtClean="0">
                <a:ln>
                  <a:noFill/>
                </a:ln>
                <a:solidFill>
                  <a:srgbClr val="000000"/>
                </a:solidFill>
                <a:effectLst/>
                <a:uLnTx/>
                <a:uFillTx/>
                <a:latin typeface="+mn-lt"/>
                <a:ea typeface="+mn-ea"/>
                <a:cs typeface="+mn-cs"/>
                <a:sym typeface="Wingdings" panose="05000000000000000000" pitchFamily="2" charset="2"/>
              </a:rPr>
              <a:t>Dec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2021	</a:t>
            </a:r>
            <a:r>
              <a:rPr lang="en-US" altLang="en-US" sz="2200" noProof="0" dirty="0">
                <a:ln>
                  <a:noFill/>
                </a:ln>
                <a:effectLst/>
                <a:uLnTx/>
                <a:uFillTx/>
                <a:latin typeface="Arial" panose="020B0604020202020204" pitchFamily="34" charset="0"/>
                <a:cs typeface="Arial" panose="020B0604020202020204" pitchFamily="34" charset="0"/>
                <a:sym typeface="Wingdings" panose="05000000000000000000" pitchFamily="2" charset="2"/>
              </a:rPr>
              <a:t>→		</a:t>
            </a:r>
            <a:r>
              <a:rPr kumimoji="0" lang="en-US" altLang="en-US" sz="2200" b="1" i="0" u="none" strike="noStrike" kern="0" cap="none" spc="0" normalizeH="0" baseline="0" noProof="0" dirty="0">
                <a:ln>
                  <a:noFill/>
                </a:ln>
                <a:solidFill>
                  <a:srgbClr val="000000"/>
                </a:solidFill>
                <a:effectLst/>
                <a:uLnTx/>
                <a:uFillTx/>
                <a:latin typeface="+mn-lt"/>
                <a:ea typeface="+mn-ea"/>
                <a:cs typeface="+mn-cs"/>
                <a:sym typeface="Wingdings" panose="05000000000000000000" pitchFamily="2" charset="2"/>
              </a:rPr>
              <a:t>Apr 2022</a:t>
            </a:r>
            <a:endParaRPr kumimoji="0" lang="en-US" altLang="zh-CN" sz="2000" b="1" i="0" u="none" strike="noStrike" kern="0" cap="none" spc="0" normalizeH="0" baseline="0" noProof="0" dirty="0" smtClean="0">
              <a:ln>
                <a:noFill/>
              </a:ln>
              <a:solidFill>
                <a:srgbClr val="000000"/>
              </a:solidFill>
              <a:effectLst/>
              <a:uLnTx/>
              <a:uFillTx/>
              <a:latin typeface="+mn-lt"/>
              <a:ea typeface="+mn-ea"/>
              <a:cs typeface="+mn-cs"/>
            </a:endParaRPr>
          </a:p>
        </p:txBody>
      </p:sp>
      <p:sp>
        <p:nvSpPr>
          <p:cNvPr id="35843" name="灯片编号占位符 5"/>
          <p:cNvSpPr>
            <a:spLocks noGrp="1"/>
          </p:cNvSpPr>
          <p:nvPr>
            <p:ph type="sldNum"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35844" name="页脚占位符 4"/>
          <p:cNvSpPr>
            <a:spLocks noGrp="1"/>
          </p:cNvSpPr>
          <p:nvPr>
            <p:ph type="ft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764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标题 1"/>
          <p:cNvSpPr>
            <a:spLocks noGrp="1"/>
          </p:cNvSpPr>
          <p:nvPr>
            <p:ph type="title"/>
          </p:nvPr>
        </p:nvSpPr>
        <p:spPr>
          <a:xfrm>
            <a:off x="914400" y="610235"/>
            <a:ext cx="10361613" cy="1065213"/>
          </a:xfrm>
        </p:spPr>
        <p:txBody>
          <a:bodyPr vert="horz" wrap="square" lIns="92160" tIns="46080" rIns="92160" bIns="46080" anchor="ctr" anchorCtr="0"/>
          <a:p>
            <a:pPr eaLnBrk="1" hangingPunct="1"/>
            <a:r>
              <a:rPr lang="en-US" altLang="zh-CN" sz="3200" dirty="0"/>
              <a:t>Teleconference Plan</a:t>
            </a:r>
            <a:endParaRPr lang="zh-CN" altLang="en-US" sz="3200" dirty="0"/>
          </a:p>
        </p:txBody>
      </p:sp>
      <p:sp>
        <p:nvSpPr>
          <p:cNvPr id="36866" name="内容占位符 2"/>
          <p:cNvSpPr>
            <a:spLocks noGrp="1"/>
          </p:cNvSpPr>
          <p:nvPr>
            <p:ph idx="1"/>
          </p:nvPr>
        </p:nvSpPr>
        <p:spPr>
          <a:xfrm>
            <a:off x="1600200" y="2057400"/>
            <a:ext cx="8915400" cy="3886200"/>
          </a:xfrm>
        </p:spPr>
        <p:txBody>
          <a:bodyPr vert="horz" wrap="square" lIns="92160" tIns="46080" rIns="92160" bIns="46080" anchor="t" anchorCtr="0"/>
          <a:p>
            <a:pPr eaLnBrk="1" hangingPunct="1"/>
            <a:r>
              <a:rPr lang="en-US" altLang="zh-CN" sz="2800" dirty="0"/>
              <a:t>Approved TC plan (Webex):</a:t>
            </a:r>
            <a:endParaRPr lang="en-US" altLang="zh-CN" sz="2800" dirty="0"/>
          </a:p>
          <a:p>
            <a:pPr lvl="1" eaLnBrk="1" hangingPunct="1"/>
            <a:r>
              <a:rPr lang="en-US" altLang="zh-CN" sz="2330" dirty="0">
                <a:sym typeface="+mn-ea"/>
              </a:rPr>
              <a:t>Data: 	Mar 31, 2020</a:t>
            </a:r>
            <a:endParaRPr lang="en-US" altLang="zh-CN" sz="2330" dirty="0"/>
          </a:p>
          <a:p>
            <a:pPr lvl="1" eaLnBrk="1" hangingPunct="1"/>
            <a:r>
              <a:rPr lang="en-US" altLang="zh-CN" sz="2330" dirty="0">
                <a:sym typeface="+mn-ea"/>
              </a:rPr>
              <a:t>Time: 	9:00am ~ 11:00am, EST</a:t>
            </a:r>
            <a:endParaRPr lang="en-US" altLang="zh-CN" sz="2330" dirty="0">
              <a:sym typeface="+mn-ea"/>
            </a:endParaRPr>
          </a:p>
          <a:p>
            <a:pPr lvl="1" eaLnBrk="1" hangingPunct="1"/>
            <a:r>
              <a:rPr lang="en-US" altLang="zh-CN" sz="2330" dirty="0">
                <a:cs typeface="+mn-ea"/>
              </a:rPr>
              <a:t>Bridge:	Webex</a:t>
            </a:r>
            <a:endParaRPr lang="en-US" altLang="zh-CN" sz="2800" dirty="0"/>
          </a:p>
          <a:p>
            <a:pPr eaLnBrk="1" hangingPunct="1"/>
            <a:endParaRPr lang="en-US" altLang="zh-CN" sz="2800" dirty="0"/>
          </a:p>
          <a:p>
            <a:pPr eaLnBrk="1" hangingPunct="1"/>
            <a:r>
              <a:rPr lang="en-US" altLang="zh-CN" sz="2800" dirty="0"/>
              <a:t>New TC plan proposal:</a:t>
            </a:r>
            <a:endParaRPr lang="en-US" altLang="zh-CN" sz="2800" dirty="0"/>
          </a:p>
          <a:p>
            <a:pPr lvl="1" eaLnBrk="1" hangingPunct="1"/>
            <a:r>
              <a:rPr lang="en-US" altLang="zh-CN" sz="2330" dirty="0"/>
              <a:t>Data: 	Apr 14, 28; May 26, 2020</a:t>
            </a:r>
            <a:endParaRPr lang="en-US" altLang="zh-CN" sz="2330" dirty="0"/>
          </a:p>
          <a:p>
            <a:pPr lvl="1" eaLnBrk="1" hangingPunct="1"/>
            <a:r>
              <a:rPr lang="en-US" altLang="zh-CN" sz="2330" dirty="0"/>
              <a:t>Time: 	9:00am ~ 11:00am, EST</a:t>
            </a:r>
            <a:endParaRPr lang="en-US" altLang="zh-CN" sz="2330" dirty="0"/>
          </a:p>
          <a:p>
            <a:pPr lvl="1" eaLnBrk="1" hangingPunct="1"/>
            <a:r>
              <a:rPr lang="en-US" altLang="zh-CN" sz="2500" dirty="0"/>
              <a:t>Bridge:	Webex</a:t>
            </a:r>
            <a:endParaRPr lang="en-US" altLang="zh-CN" sz="2500" dirty="0"/>
          </a:p>
          <a:p>
            <a:pPr lvl="1" eaLnBrk="1" hangingPunct="1"/>
            <a:endParaRPr lang="en-US" altLang="zh-CN" sz="2500" b="1" u="sng" dirty="0"/>
          </a:p>
          <a:p>
            <a:pPr lvl="1" eaLnBrk="1" hangingPunct="1"/>
            <a:endParaRPr lang="en-US" altLang="zh-CN" sz="2500" dirty="0"/>
          </a:p>
          <a:p>
            <a:pPr lvl="1" eaLnBrk="1" hangingPunct="1"/>
            <a:endParaRPr lang="en-US" altLang="zh-CN" sz="2500" dirty="0"/>
          </a:p>
          <a:p>
            <a:pPr eaLnBrk="1" hangingPunct="1"/>
            <a:endParaRPr lang="en-US" altLang="zh-CN" dirty="0"/>
          </a:p>
        </p:txBody>
      </p:sp>
      <p:sp>
        <p:nvSpPr>
          <p:cNvPr id="36867" name="灯片编号占位符 5"/>
          <p:cNvSpPr>
            <a:spLocks noGrp="1"/>
          </p:cNvSpPr>
          <p:nvPr>
            <p:ph type="sldNum"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36868" name="页脚占位符 4"/>
          <p:cNvSpPr>
            <a:spLocks noGrp="1"/>
          </p:cNvSpPr>
          <p:nvPr>
            <p:ph type="ft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764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标题 1"/>
          <p:cNvSpPr>
            <a:spLocks noGrp="1"/>
          </p:cNvSpPr>
          <p:nvPr>
            <p:ph type="title"/>
          </p:nvPr>
        </p:nvSpPr>
        <p:spPr>
          <a:xfrm>
            <a:off x="914400" y="610235"/>
            <a:ext cx="10361613" cy="1065213"/>
          </a:xfrm>
        </p:spPr>
        <p:txBody>
          <a:bodyPr vert="horz" wrap="square" lIns="92160" tIns="46080" rIns="92160" bIns="46080" anchor="ctr" anchorCtr="0"/>
          <a:p>
            <a:pPr eaLnBrk="1" hangingPunct="1"/>
            <a:r>
              <a:rPr lang="en-US" altLang="en-US" sz="3200" dirty="0"/>
              <a:t>Meeting Protocol, Attendance, Voting &amp; Document Status</a:t>
            </a:r>
            <a:endParaRPr lang="zh-CN" altLang="en-US" sz="3200" dirty="0"/>
          </a:p>
        </p:txBody>
      </p:sp>
      <p:sp>
        <p:nvSpPr>
          <p:cNvPr id="16386"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6387" name="页脚占位符 3"/>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6388" name="灯片编号占位符 4"/>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内容占位符 2"/>
          <p:cNvSpPr txBox="1"/>
          <p:nvPr/>
        </p:nvSpPr>
        <p:spPr>
          <a:xfrm>
            <a:off x="1219200" y="1981200"/>
            <a:ext cx="9829800" cy="411480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Please announce your affiliation when you first address the group during a meeting slot</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Cell Phones to be silent or Off</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Register your attendance via </a:t>
            </a: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1"/>
              </a:rPr>
              <a:t>https://imat.ieee.org</a:t>
            </a: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while on meeting SSID (e.g. </a:t>
            </a:r>
            <a:r>
              <a:rPr kumimoji="0" lang="en-US" altLang="en-US" sz="2400" b="1" i="0" u="none" strike="noStrike" kern="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Verilan</a:t>
            </a: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-secure)</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Make sure your badges are correct </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If you plan to make a submission be sure it does not contain company logos or advertising</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Questions on Voting status, Ballot pool, Access to Reflector, Documentation,  Member</a:t>
            </a:r>
            <a:r>
              <a:rPr kumimoji="0" lang="en-US" altLang="ja-JP"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’s Area</a:t>
            </a:r>
            <a:endParaRPr kumimoji="0" lang="en-US" altLang="ja-JP"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100000"/>
              </a:lnSpc>
              <a:spcBef>
                <a:spcPct val="20000"/>
              </a:spcBef>
              <a:spcAft>
                <a:spcPct val="0"/>
              </a:spcAft>
              <a:buClrTx/>
              <a:buSzTx/>
              <a:buFontTx/>
              <a:buChar char="–"/>
              <a:defRPr/>
            </a:pPr>
            <a:r>
              <a:rPr kumimoji="0" lang="en-US" altLang="en-US" sz="24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Contact Jon </a:t>
            </a:r>
            <a:r>
              <a:rPr kumimoji="0" lang="en-US" altLang="en-US" sz="2400" b="0" i="0" u="none" strike="noStrike" kern="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Rosdahl</a:t>
            </a:r>
            <a:r>
              <a:rPr kumimoji="0" lang="en-US" altLang="en-US" sz="24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  </a:t>
            </a:r>
            <a:r>
              <a:rPr kumimoji="0" lang="en-US" altLang="en-US" sz="24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2"/>
              </a:rPr>
              <a:t>jrosdahl@ieee.org</a:t>
            </a:r>
            <a:endPar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741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741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a:ln>
                  <a:noFill/>
                </a:ln>
                <a:solidFill>
                  <a:schemeClr val="tx2"/>
                </a:solidFill>
                <a:effectLst/>
                <a:uLnTx/>
                <a:uFillTx/>
                <a:latin typeface="+mj-lt"/>
                <a:ea typeface="MS PGothic" panose="020B0600070205080204" pitchFamily="34" charset="-128"/>
                <a:cs typeface="MS PGothic" panose="020B0600070205080204" pitchFamily="34" charset="-128"/>
              </a:rPr>
              <a:t>Patent Policy and Other Guidelines</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Following 5 slides</a:t>
            </a: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843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843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sng" strike="noStrike" kern="0" cap="none" spc="0" normalizeH="0" baseline="0" noProof="0">
                <a:ln>
                  <a:noFill/>
                </a:ln>
                <a:solidFill>
                  <a:schemeClr val="accent2"/>
                </a:solidFill>
                <a:effectLst/>
                <a:uLnTx/>
                <a:uFillTx/>
                <a:latin typeface="+mj-lt"/>
                <a:ea typeface="MS PGothic" panose="020B0600070205080204" pitchFamily="34" charset="-128"/>
                <a:cs typeface="MS PGothic" panose="020B0600070205080204" pitchFamily="34" charset="-128"/>
              </a:rPr>
              <a:t>Participants, Patents, and Duty to Inform</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771650"/>
            <a:ext cx="9753600" cy="4114800"/>
          </a:xfrm>
          <a:prstGeom prst="rect">
            <a:avLst/>
          </a:prstGeom>
        </p:spPr>
        <p:txBody>
          <a:bodyPr>
            <a:normAutofit fontScale="925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Participants </a:t>
            </a:r>
            <a:r>
              <a:rPr kumimoji="0" lang="en-US" altLang="en-US" sz="2400" b="1" i="0" u="sng"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shall</a:t>
            </a: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342900" marR="0" lvl="0" indent="-34290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endPar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342900" marR="0" lvl="0" indent="-34290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Participants </a:t>
            </a:r>
            <a:r>
              <a:rPr kumimoji="0" lang="en-US" altLang="en-US" sz="2400" b="1" i="0" u="sng"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should </a:t>
            </a: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inform the IEEE (or cause the IEEE to be informed) of the identity of any other holders of potential Essential Patent Claims</a:t>
            </a:r>
            <a:endPar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742950" marR="0" lvl="1" indent="-28575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endParaRPr kumimoji="0" lang="en-US" altLang="en-US" sz="20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457200" marR="0" lvl="1" indent="0" algn="ctr" defTabSz="914400" rtl="0" eaLnBrk="0" fontAlgn="base" latinLnBrk="0" hangingPunct="0">
              <a:lnSpc>
                <a:spcPct val="100000"/>
              </a:lnSpc>
              <a:spcBef>
                <a:spcPct val="20000"/>
              </a:spcBef>
              <a:spcAft>
                <a:spcPct val="0"/>
              </a:spcAft>
              <a:buClrTx/>
              <a:buSzTx/>
              <a:buFontTx/>
              <a:buNone/>
              <a:defRPr/>
            </a:pPr>
            <a:r>
              <a:rPr kumimoji="0" lang="en-US" altLang="en-US" sz="32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Early identification of holders of potential Essential Patent Claims is encouraged</a:t>
            </a:r>
            <a:endParaRPr kumimoji="0" lang="en-US" altLang="en-US" sz="32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18438" name="Text Box 5"/>
          <p:cNvSpPr txBox="1"/>
          <p:nvPr/>
        </p:nvSpPr>
        <p:spPr>
          <a:xfrm>
            <a:off x="838200" y="6096000"/>
            <a:ext cx="952500" cy="366713"/>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#1</a:t>
            </a:r>
            <a:endParaRPr lang="en-US" altLang="en-US" sz="2400" dirty="0">
              <a:latin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9458"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9459"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altLang="en-US" b="1" i="0" u="sng" strike="noStrike" kern="0" cap="none" spc="0" normalizeH="0" baseline="0" noProof="0">
                <a:ln>
                  <a:noFill/>
                </a:ln>
                <a:solidFill>
                  <a:schemeClr val="accent2"/>
                </a:solidFill>
                <a:effectLst/>
                <a:uLnTx/>
                <a:uFillTx/>
                <a:latin typeface="+mj-lt"/>
                <a:ea typeface="MS PGothic" panose="020B0600070205080204" pitchFamily="34" charset="-128"/>
                <a:cs typeface="MS PGothic" panose="020B0600070205080204" pitchFamily="34" charset="-128"/>
              </a:rPr>
              <a:t>Ways to Inform IEEE</a:t>
            </a:r>
            <a:endParaRPr kumimoji="0" lang="en-GB" altLang="en-US" b="1" i="0" u="sng" strike="noStrike" kern="0" cap="none" spc="0" normalizeH="0" baseline="0" noProof="0" dirty="0">
              <a:ln>
                <a:noFill/>
              </a:ln>
              <a:solidFill>
                <a:schemeClr val="accent2"/>
              </a:solidFill>
              <a:effectLst/>
              <a:uLnTx/>
              <a:uFillTx/>
              <a:latin typeface="+mj-lt"/>
              <a:ea typeface="MS PGothic" panose="020B0600070205080204" pitchFamily="34" charset="-128"/>
              <a:cs typeface="MS PGothic" panose="020B0600070205080204" pitchFamily="34" charset="-128"/>
            </a:endParaRPr>
          </a:p>
        </p:txBody>
      </p:sp>
      <p:sp>
        <p:nvSpPr>
          <p:cNvPr id="19461" name="内容占位符 2"/>
          <p:cNvSpPr txBox="1"/>
          <p:nvPr/>
        </p:nvSpPr>
        <p:spPr>
          <a:xfrm>
            <a:off x="1219200" y="1676400"/>
            <a:ext cx="9753600" cy="4267200"/>
          </a:xfrm>
          <a:prstGeom prst="rect">
            <a:avLst/>
          </a:prstGeom>
          <a:noFill/>
          <a:ln w="9525">
            <a:noFill/>
          </a:ln>
        </p:spPr>
        <p:txBody>
          <a:bodyPr anchor="t" anchorCtr="0"/>
          <a:p>
            <a:pPr marL="342900" indent="-342900" eaLnBrk="0" hangingPunct="0">
              <a:spcBef>
                <a:spcPct val="20000"/>
              </a:spcBef>
              <a:buSzPct val="150000"/>
              <a:buChar char="•"/>
            </a:pPr>
            <a:r>
              <a:rPr lang="en-US" altLang="en-US" sz="2400" dirty="0">
                <a:latin typeface="Calibri" panose="020F0502020204030204" pitchFamily="34" charset="0"/>
              </a:rPr>
              <a:t>Cause an LOA to be submitted to the IEEE-SA (patcom@ieee.org); or</a:t>
            </a:r>
            <a:endParaRPr lang="en-US" altLang="en-US" sz="2400" dirty="0">
              <a:latin typeface="Calibri" panose="020F0502020204030204" pitchFamily="34" charset="0"/>
            </a:endParaRPr>
          </a:p>
          <a:p>
            <a:pPr marL="342900" indent="-342900" eaLnBrk="0" hangingPunct="0">
              <a:spcBef>
                <a:spcPct val="20000"/>
              </a:spcBef>
              <a:buSzPct val="150000"/>
              <a:buChar char="•"/>
            </a:pPr>
            <a:r>
              <a:rPr lang="en-US" altLang="en-US" sz="2400" dirty="0">
                <a:latin typeface="Calibri" panose="020F0502020204030204" pitchFamily="34" charset="0"/>
              </a:rPr>
              <a:t>Provide the chair of this group with the identity of the holder(s) of any and all such claims as soon as possible; or</a:t>
            </a:r>
            <a:endParaRPr lang="en-US" altLang="en-US" sz="2400" dirty="0">
              <a:latin typeface="Calibri" panose="020F0502020204030204" pitchFamily="34" charset="0"/>
            </a:endParaRPr>
          </a:p>
          <a:p>
            <a:pPr marL="342900" indent="-342900" eaLnBrk="0" hangingPunct="0">
              <a:spcBef>
                <a:spcPct val="20000"/>
              </a:spcBef>
              <a:buSzPct val="150000"/>
              <a:buChar char="•"/>
            </a:pPr>
            <a:r>
              <a:rPr lang="en-US" altLang="en-US" sz="2400" dirty="0">
                <a:latin typeface="Calibri" panose="020F0502020204030204" pitchFamily="34" charset="0"/>
              </a:rPr>
              <a:t>Speak up now and respond to this Call for Potentially Essential Patents</a:t>
            </a:r>
            <a:endParaRPr lang="en-US" altLang="en-US" sz="2400" dirty="0">
              <a:latin typeface="Calibri" panose="020F0502020204030204" pitchFamily="34" charset="0"/>
            </a:endParaRPr>
          </a:p>
          <a:p>
            <a:pPr marL="342900" indent="-342900" eaLnBrk="0" hangingPunct="0">
              <a:spcBef>
                <a:spcPct val="20000"/>
              </a:spcBef>
              <a:buFont typeface="Monotype Sorts" charset="2"/>
            </a:pPr>
            <a:endParaRPr lang="en-US" altLang="en-US" sz="2400" dirty="0">
              <a:latin typeface="Calibri" panose="020F0502020204030204" pitchFamily="34" charset="0"/>
            </a:endParaRPr>
          </a:p>
          <a:p>
            <a:pPr marL="342900" indent="-342900" eaLnBrk="0" hangingPunct="0">
              <a:spcBef>
                <a:spcPct val="20000"/>
              </a:spcBef>
              <a:buFont typeface="Monotype Sorts" charset="2"/>
            </a:pPr>
            <a:r>
              <a:rPr lang="en-US" altLang="en-US" sz="2400" dirty="0">
                <a:latin typeface="Calibri" panose="020F0502020204030204"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endParaRPr lang="en-US" altLang="en-US" sz="2400" dirty="0">
              <a:latin typeface="Calibri" panose="020F0502020204030204" pitchFamily="34" charset="0"/>
            </a:endParaRPr>
          </a:p>
        </p:txBody>
      </p:sp>
      <p:sp>
        <p:nvSpPr>
          <p:cNvPr id="19462" name="Text Box 5"/>
          <p:cNvSpPr txBox="1"/>
          <p:nvPr/>
        </p:nvSpPr>
        <p:spPr>
          <a:xfrm>
            <a:off x="838200" y="6105525"/>
            <a:ext cx="960438" cy="369888"/>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#2</a:t>
            </a:r>
            <a:endParaRPr lang="en-US" altLang="en-US" sz="2400" dirty="0">
              <a:latin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0482"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0483"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a:ln>
                  <a:noFill/>
                </a:ln>
                <a:solidFill>
                  <a:schemeClr val="accent2">
                    <a:lumMod val="75000"/>
                  </a:schemeClr>
                </a:solidFill>
                <a:effectLst/>
                <a:uLnTx/>
                <a:uFillTx/>
                <a:latin typeface="+mj-lt"/>
                <a:ea typeface="MS PGothic" panose="020B0600070205080204" pitchFamily="34" charset="-128"/>
                <a:cs typeface="MS PGothic" panose="020B0600070205080204" pitchFamily="34" charset="-128"/>
              </a:rPr>
              <a:t>Patent Related Information</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20485" name="内容占位符 2"/>
          <p:cNvSpPr txBox="1"/>
          <p:nvPr/>
        </p:nvSpPr>
        <p:spPr>
          <a:xfrm>
            <a:off x="1219200" y="1752600"/>
            <a:ext cx="9753600" cy="4267200"/>
          </a:xfrm>
          <a:prstGeom prst="rect">
            <a:avLst/>
          </a:prstGeom>
          <a:noFill/>
          <a:ln w="9525">
            <a:noFill/>
          </a:ln>
        </p:spPr>
        <p:txBody>
          <a:bodyPr anchor="t" anchorCtr="0"/>
          <a:p>
            <a:pPr marL="342900" indent="-342900" eaLnBrk="0" hangingPunct="0">
              <a:lnSpc>
                <a:spcPct val="90000"/>
              </a:lnSpc>
              <a:buFont typeface="Monotype Sorts" charset="2"/>
            </a:pPr>
            <a:r>
              <a:rPr lang="en-US" altLang="en-US" sz="2400" b="1" noProof="1" dirty="0">
                <a:latin typeface="Calibri" panose="020F0502020204030204" pitchFamily="34" charset="0"/>
                <a:ea typeface="MS PGothic" panose="020B0600070205080204" pitchFamily="34" charset="-128"/>
                <a:cs typeface="+mn-cs"/>
              </a:rPr>
              <a:t>The patent policy and the procedures used to execute that policy are documented in the:</a:t>
            </a:r>
            <a:endParaRPr lang="en-US" altLang="en-US" sz="2400" b="1" noProof="1" dirty="0">
              <a:latin typeface="Calibri" panose="020F0502020204030204" pitchFamily="34" charset="0"/>
            </a:endParaRPr>
          </a:p>
          <a:p>
            <a:pPr marL="742950" lvl="1" indent="-285750" eaLnBrk="0" fontAlgn="base" hangingPunct="0">
              <a:lnSpc>
                <a:spcPct val="90000"/>
              </a:lnSpc>
              <a:buFont typeface="Arial" panose="020B0604020202020204" pitchFamily="34" charset="0"/>
              <a:buChar char="•"/>
            </a:pPr>
            <a:r>
              <a:rPr lang="en-US" altLang="en-US" sz="2000" b="1" i="1" strike="noStrike" noProof="1" dirty="0">
                <a:latin typeface="Calibri" panose="020F0502020204030204" pitchFamily="34" charset="0"/>
                <a:ea typeface="MS PGothic" panose="020B0600070205080204" pitchFamily="34" charset="-128"/>
                <a:cs typeface="+mn-cs"/>
              </a:rPr>
              <a:t>IEEE-SA Standards Board Bylaws</a:t>
            </a:r>
            <a:r>
              <a:rPr lang="en-US" altLang="en-US" sz="2000" b="1" strike="noStrike" noProof="1" dirty="0">
                <a:latin typeface="Calibri" panose="020F0502020204030204" pitchFamily="34" charset="0"/>
                <a:ea typeface="MS PGothic" panose="020B0600070205080204" pitchFamily="34" charset="-128"/>
                <a:cs typeface="+mn-cs"/>
              </a:rPr>
              <a:t> (</a:t>
            </a:r>
            <a:r>
              <a:rPr lang="en-US" altLang="en-US" sz="2000" b="1" strike="noStrike" noProof="1" dirty="0">
                <a:latin typeface="Calibri" panose="020F0502020204030204" pitchFamily="34" charset="0"/>
                <a:ea typeface="MS PGothic" panose="020B0600070205080204" pitchFamily="34" charset="-128"/>
                <a:cs typeface="+mn-cs"/>
                <a:hlinkClick r:id="rId1"/>
              </a:rPr>
              <a:t>http://standards.ieee.org/develop/policies/bylaws/sect6-7.html#6</a:t>
            </a:r>
            <a:r>
              <a:rPr lang="en-US" altLang="en-US" sz="2000" b="1" strike="noStrike" noProof="1" dirty="0">
                <a:latin typeface="Calibri" panose="020F0502020204030204" pitchFamily="34" charset="0"/>
                <a:ea typeface="MS PGothic" panose="020B0600070205080204" pitchFamily="34" charset="-128"/>
                <a:cs typeface="+mn-cs"/>
              </a:rPr>
              <a:t>)</a:t>
            </a:r>
            <a:endParaRPr lang="en-US" altLang="en-US" sz="2000" b="1" strike="noStrike" noProof="1" dirty="0">
              <a:latin typeface="Calibri" panose="020F0502020204030204" pitchFamily="34" charset="0"/>
            </a:endParaRPr>
          </a:p>
          <a:p>
            <a:pPr marL="742950" lvl="1" indent="-285750" eaLnBrk="0" fontAlgn="base" hangingPunct="0">
              <a:lnSpc>
                <a:spcPct val="90000"/>
              </a:lnSpc>
              <a:buFont typeface="Arial" panose="020B0604020202020204" pitchFamily="34" charset="0"/>
              <a:buChar char="•"/>
            </a:pPr>
            <a:r>
              <a:rPr lang="en-US" altLang="en-US" sz="2000" b="1" i="1" strike="noStrike" noProof="1" dirty="0">
                <a:latin typeface="Calibri" panose="020F0502020204030204" pitchFamily="34" charset="0"/>
                <a:ea typeface="MS PGothic" panose="020B0600070205080204" pitchFamily="34" charset="-128"/>
                <a:cs typeface="+mn-cs"/>
              </a:rPr>
              <a:t>IEEE-SA Standards Board Operations Manual</a:t>
            </a:r>
            <a:r>
              <a:rPr lang="en-US" altLang="en-US" sz="2000" b="1" strike="noStrike" noProof="1" dirty="0">
                <a:latin typeface="Calibri" panose="020F0502020204030204" pitchFamily="34" charset="0"/>
                <a:ea typeface="MS PGothic" panose="020B0600070205080204" pitchFamily="34" charset="-128"/>
                <a:cs typeface="+mn-cs"/>
              </a:rPr>
              <a:t> (</a:t>
            </a:r>
            <a:r>
              <a:rPr lang="en-US" altLang="en-US" sz="2000" b="1" strike="noStrike" noProof="1" dirty="0">
                <a:latin typeface="Calibri" panose="020F0502020204030204" pitchFamily="34" charset="0"/>
                <a:ea typeface="MS PGothic" panose="020B0600070205080204" pitchFamily="34" charset="-128"/>
                <a:cs typeface="+mn-cs"/>
                <a:hlinkClick r:id="rId2"/>
              </a:rPr>
              <a:t>http://standards.ieee.org/develop/policies/opman/sect6.html#6.3</a:t>
            </a:r>
            <a:r>
              <a:rPr lang="en-US" altLang="en-US" sz="2000" b="1" strike="noStrike" noProof="1" dirty="0">
                <a:latin typeface="Calibri" panose="020F0502020204030204" pitchFamily="34" charset="0"/>
                <a:ea typeface="MS PGothic" panose="020B0600070205080204" pitchFamily="34" charset="-128"/>
                <a:cs typeface="+mn-cs"/>
              </a:rPr>
              <a:t>)</a:t>
            </a:r>
            <a:endParaRPr lang="en-US" altLang="en-US" sz="2000" b="1" strike="noStrike" noProof="1" dirty="0">
              <a:latin typeface="Calibri" panose="020F0502020204030204" pitchFamily="34" charset="0"/>
            </a:endParaRPr>
          </a:p>
          <a:p>
            <a:pPr marL="342900" indent="-342900" eaLnBrk="0" hangingPunct="0">
              <a:lnSpc>
                <a:spcPct val="90000"/>
              </a:lnSpc>
              <a:spcBef>
                <a:spcPct val="20000"/>
              </a:spcBef>
              <a:buFont typeface="Monotype Sorts" charset="2"/>
            </a:pPr>
            <a:endParaRPr lang="en-US" altLang="en-US" sz="2400" b="1" noProof="1" dirty="0">
              <a:latin typeface="Times New Roman" panose="02020603050405020304" pitchFamily="18" charset="0"/>
            </a:endParaRPr>
          </a:p>
          <a:p>
            <a:pPr marL="342900" indent="-342900" eaLnBrk="0" hangingPunct="0">
              <a:lnSpc>
                <a:spcPct val="90000"/>
              </a:lnSpc>
              <a:buFont typeface="Monotype Sorts" charset="2"/>
            </a:pPr>
            <a:r>
              <a:rPr lang="en-US" altLang="en-US" sz="2400" b="1" noProof="1" dirty="0">
                <a:latin typeface="Calibri" panose="020F0502020204030204" pitchFamily="34" charset="0"/>
                <a:ea typeface="MS PGothic" panose="020B0600070205080204" pitchFamily="34" charset="-128"/>
                <a:cs typeface="+mn-cs"/>
              </a:rPr>
              <a:t>Material about the patent policy is available at</a:t>
            </a:r>
            <a:endParaRPr lang="en-US" altLang="en-US" sz="2400" b="1" noProof="1" dirty="0">
              <a:latin typeface="Calibri" panose="020F0502020204030204" pitchFamily="34" charset="0"/>
            </a:endParaRPr>
          </a:p>
          <a:p>
            <a:pPr marL="742950" lvl="1" indent="-285750" eaLnBrk="0" fontAlgn="base" hangingPunct="0">
              <a:lnSpc>
                <a:spcPct val="90000"/>
              </a:lnSpc>
              <a:buFont typeface="Arial" panose="020B0604020202020204" pitchFamily="34" charset="0"/>
              <a:buChar char="•"/>
            </a:pPr>
            <a:r>
              <a:rPr lang="en-US" altLang="en-US" sz="2000" b="1" i="1" strike="noStrike" noProof="1" dirty="0">
                <a:latin typeface="Calibri" panose="020F0502020204030204" pitchFamily="34" charset="0"/>
                <a:ea typeface="MS PGothic" panose="020B0600070205080204" pitchFamily="34" charset="-128"/>
                <a:cs typeface="+mn-cs"/>
                <a:hlinkClick r:id="rId3"/>
              </a:rPr>
              <a:t>http://standards.ieee.org/about/sasb/patcom/materials.html</a:t>
            </a:r>
            <a:endParaRPr lang="en-US" altLang="en-US" sz="2000" b="1" i="1" strike="noStrike" noProof="1" dirty="0">
              <a:latin typeface="Calibri" panose="020F0502020204030204" pitchFamily="34" charset="0"/>
            </a:endParaRPr>
          </a:p>
          <a:p>
            <a:pPr marL="742950" lvl="1" indent="-285750" eaLnBrk="0" fontAlgn="base" hangingPunct="0">
              <a:lnSpc>
                <a:spcPct val="90000"/>
              </a:lnSpc>
              <a:buFont typeface="Monotype Sorts" charset="2"/>
            </a:pPr>
            <a:endParaRPr lang="en-US" altLang="en-US" sz="3200" b="1" strike="noStrike" noProof="1" dirty="0">
              <a:latin typeface="Calibri" panose="020F0502020204030204" pitchFamily="34" charset="0"/>
            </a:endParaRPr>
          </a:p>
          <a:p>
            <a:pPr marL="285750" indent="-285750" algn="ctr" eaLnBrk="0" hangingPunct="0">
              <a:lnSpc>
                <a:spcPct val="90000"/>
              </a:lnSpc>
              <a:buFont typeface="Monotype Sorts" charset="2"/>
            </a:pPr>
            <a:r>
              <a:rPr lang="en-US" altLang="en-US" sz="2800" b="1" noProof="1" dirty="0">
                <a:latin typeface="Calibri" panose="020F0502020204030204" pitchFamily="34" charset="0"/>
                <a:ea typeface="MS PGothic" panose="020B0600070205080204" pitchFamily="34" charset="-128"/>
                <a:cs typeface="+mn-cs"/>
              </a:rPr>
              <a:t>If you have questions, contact the IEEE-SA Standards Board Patent Committee Administrator at patcom@ieee.org</a:t>
            </a:r>
            <a:endParaRPr lang="en-US" altLang="en-US" sz="2800" b="1" noProof="1" dirty="0">
              <a:latin typeface="Calibri" panose="020F0502020204030204" pitchFamily="34" charset="0"/>
            </a:endParaRPr>
          </a:p>
        </p:txBody>
      </p:sp>
      <p:sp>
        <p:nvSpPr>
          <p:cNvPr id="20486" name="Text Box 4"/>
          <p:cNvSpPr txBox="1"/>
          <p:nvPr/>
        </p:nvSpPr>
        <p:spPr>
          <a:xfrm>
            <a:off x="838200" y="6108700"/>
            <a:ext cx="952500" cy="366713"/>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#3</a:t>
            </a:r>
            <a:endParaRPr lang="en-US" altLang="en-US" sz="1800" b="1" u="sng" dirty="0">
              <a:latin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1506"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1507"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sng" strike="noStrike" kern="0" cap="none" spc="0" normalizeH="0" baseline="0" noProof="0">
                <a:ln>
                  <a:noFill/>
                </a:ln>
                <a:solidFill>
                  <a:schemeClr val="accent2">
                    <a:lumMod val="75000"/>
                  </a:schemeClr>
                </a:solidFill>
                <a:effectLst/>
                <a:uLnTx/>
                <a:uFillTx/>
                <a:latin typeface="+mj-lt"/>
                <a:ea typeface="MS PGothic" panose="020B0600070205080204" pitchFamily="34" charset="-128"/>
                <a:cs typeface="MS PGothic" panose="020B0600070205080204" pitchFamily="34" charset="-128"/>
              </a:rPr>
              <a:t>Other Guidelines for IEEE WG Meetings</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831975"/>
            <a:ext cx="9753600" cy="4264025"/>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230505" marR="0" lvl="0" indent="-230505" algn="l" defTabSz="914400" rtl="0" eaLnBrk="0" fontAlgn="base" latinLnBrk="0" hangingPunct="0">
              <a:lnSpc>
                <a:spcPct val="80000"/>
              </a:lnSpc>
              <a:spcBef>
                <a:spcPct val="20000"/>
              </a:spcBef>
              <a:spcAft>
                <a:spcPct val="0"/>
              </a:spcAft>
              <a:buClr>
                <a:srgbClr val="CC3300"/>
              </a:buClr>
              <a:buSzPct val="50000"/>
              <a:buFont typeface="Monotype Sorts"/>
              <a:buChar char="l"/>
              <a:defRPr/>
            </a:pPr>
            <a:endParaRPr kumimoji="0" lang="en-US" altLang="en-US" sz="700" b="1" i="0" u="sng" strike="noStrike" kern="0" cap="none" spc="0" normalizeH="0" baseline="0" noProof="0" dirty="0">
              <a:ln>
                <a:noFill/>
              </a:ln>
              <a:solidFill>
                <a:srgbClr val="FF0000"/>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l" defTabSz="914400" rtl="0" eaLnBrk="0" fontAlgn="base" latinLnBrk="0" hangingPunct="0">
              <a:lnSpc>
                <a:spcPct val="80000"/>
              </a:lnSpc>
              <a:spcBef>
                <a:spcPct val="20000"/>
              </a:spcBef>
              <a:spcAft>
                <a:spcPct val="40000"/>
              </a:spcAft>
              <a:buClr>
                <a:srgbClr val="CC3300"/>
              </a:buClr>
              <a:buSzPct val="50000"/>
              <a:buFontTx/>
              <a:buChar char="•"/>
              <a:defRPr/>
            </a:pPr>
            <a:r>
              <a:rPr kumimoji="0" lang="en-US" altLang="en-US" sz="18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All IEEE-SA standards meetings shall be conducted in compliance with all applicable laws, including antitrust and competition laws. </a:t>
            </a:r>
            <a:endParaRPr kumimoji="0" lang="en-US" altLang="en-US" sz="18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the interpretation, validity, or essentiality of patents/patent claims. </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specific license rates, terms, or conditions.</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1143000" marR="0" lvl="2" indent="-228600" algn="l" defTabSz="914400" rtl="0" eaLnBrk="0" fontAlgn="base" latinLnBrk="0" hangingPunct="0">
              <a:lnSpc>
                <a:spcPct val="80000"/>
              </a:lnSpc>
              <a:spcBef>
                <a:spcPct val="20000"/>
              </a:spcBef>
              <a:spcAft>
                <a:spcPct val="40000"/>
              </a:spcAft>
              <a:buClr>
                <a:srgbClr val="CC3300"/>
              </a:buClr>
              <a:buSzPct val="50000"/>
              <a:buFontTx/>
              <a:buChar char="•"/>
              <a:defRPr/>
            </a:pPr>
            <a:r>
              <a:rPr kumimoji="0" lang="en-US"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Relative costs, including licensing costs of essential patent claims, of different technical approaches January be discussed in standards development meetings. </a:t>
            </a:r>
            <a:endParaRPr kumimoji="0" lang="en-US"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1600200" marR="0" lvl="3" indent="-22860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GB"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Technical considerations remain primary focus</a:t>
            </a:r>
            <a:endParaRPr kumimoji="0" lang="en-US"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or engage in the fixing of product prices, allocation of customers, or division of sales markets.</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the status or substance of ongoing or threatened litigation.</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be silent if inappropriate topics are discussed … do formally object.</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ctr" defTabSz="914400" rtl="0" eaLnBrk="0" fontAlgn="base" latinLnBrk="0" hangingPunct="0">
              <a:lnSpc>
                <a:spcPct val="80000"/>
              </a:lnSpc>
              <a:spcBef>
                <a:spcPct val="20000"/>
              </a:spcBef>
              <a:spcAft>
                <a:spcPct val="0"/>
              </a:spcAft>
              <a:buClr>
                <a:srgbClr val="CC3300"/>
              </a:buClr>
              <a:buSzPct val="50000"/>
              <a:buFontTx/>
              <a:buNone/>
              <a:defRPr/>
            </a:pPr>
            <a:r>
              <a:rPr kumimoji="0" lang="en-US" altLang="en-US" sz="10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   </a:t>
            </a:r>
            <a:endParaRPr kumimoji="0" lang="en-US" altLang="en-US" sz="10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ctr" defTabSz="914400" rtl="0" eaLnBrk="0" fontAlgn="base" latinLnBrk="0" hangingPunct="0">
              <a:lnSpc>
                <a:spcPct val="80000"/>
              </a:lnSpc>
              <a:spcBef>
                <a:spcPct val="20000"/>
              </a:spcBef>
              <a:spcAft>
                <a:spcPct val="0"/>
              </a:spcAft>
              <a:buClr>
                <a:srgbClr val="CC3300"/>
              </a:buClr>
              <a:buSzPct val="50000"/>
              <a:buFontTx/>
              <a:buNone/>
              <a:defRPr/>
            </a:pPr>
            <a:endParaRPr kumimoji="0" lang="en-US" altLang="en-US" sz="24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ctr" defTabSz="914400" rtl="0" eaLnBrk="0" fontAlgn="base" latinLnBrk="0" hangingPunct="0">
              <a:lnSpc>
                <a:spcPct val="80000"/>
              </a:lnSpc>
              <a:spcBef>
                <a:spcPct val="20000"/>
              </a:spcBef>
              <a:spcAft>
                <a:spcPct val="0"/>
              </a:spcAft>
              <a:buClr>
                <a:srgbClr val="CC3300"/>
              </a:buClr>
              <a:buSzPct val="50000"/>
              <a:buFontTx/>
              <a:buNone/>
              <a:defRPr/>
            </a:pPr>
            <a:r>
              <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See </a:t>
            </a:r>
            <a:r>
              <a:rPr kumimoji="0" lang="en-US" altLang="en-US" sz="1500" b="1" i="1"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IEEE-SA Standards Board Operations Manual</a:t>
            </a:r>
            <a:r>
              <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 clause 5.3.10 and </a:t>
            </a:r>
            <a:r>
              <a:rPr kumimoji="0" lang="en-GB"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“Promoting Competition and Innovation: What You Need to Know about the IEEE Standards Association's Antitrust and Competition Policy”</a:t>
            </a:r>
            <a:r>
              <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 for more details.</a:t>
            </a:r>
            <a:endPar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21510" name="Text Box 5"/>
          <p:cNvSpPr txBox="1"/>
          <p:nvPr/>
        </p:nvSpPr>
        <p:spPr>
          <a:xfrm>
            <a:off x="838200" y="6102350"/>
            <a:ext cx="952500" cy="366713"/>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#4</a:t>
            </a:r>
            <a:endParaRPr lang="en-US" altLang="en-US" sz="2400" dirty="0">
              <a:latin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Mar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a:ln>
                  <a:noFill/>
                </a:ln>
                <a:solidFill>
                  <a:schemeClr val="tx2"/>
                </a:solidFill>
                <a:effectLst/>
                <a:uLnTx/>
                <a:uFillTx/>
                <a:latin typeface="+mj-lt"/>
                <a:ea typeface="MS PGothic" panose="020B0600070205080204" pitchFamily="34" charset="-128"/>
                <a:cs typeface="MS PGothic" panose="020B0600070205080204" pitchFamily="34" charset="-128"/>
              </a:rPr>
              <a:t>Participation in IEEE 802 Meetings</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752600"/>
            <a:ext cx="9829800" cy="4352925"/>
          </a:xfrm>
          <a:prstGeom prst="rect">
            <a:avLst/>
          </a:prstGeom>
        </p:spPr>
        <p:txBody>
          <a:bodyPr>
            <a:normAutofit fontScale="70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8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All participation in IEEE 802 Working Group meetings is on an individual basis</a:t>
            </a:r>
            <a:endParaRPr kumimoji="0" lang="en-US" altLang="zh-CN" sz="28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100000"/>
              </a:lnSpc>
              <a:spcBef>
                <a:spcPct val="20000"/>
              </a:spcBef>
              <a:spcAft>
                <a:spcPct val="0"/>
              </a:spcAft>
              <a:buClrTx/>
              <a:buSzTx/>
              <a:buFontTx/>
              <a:buNone/>
              <a:defRPr/>
            </a:pP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Participants in the IEEE standards development individual process shall act based on their qualifications and experience. (</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1"/>
              </a:rPr>
              <a:t>https://standards.ieee.org/develop/policies/bylaws/sb_bylaws.pdf</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5.2.1)</a:t>
            </a:r>
            <a:endParaRPr kumimoji="0" lang="en-US" altLang="zh-CN"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100000"/>
              </a:lnSpc>
              <a:spcBef>
                <a:spcPct val="20000"/>
              </a:spcBef>
              <a:spcAft>
                <a:spcPct val="0"/>
              </a:spcAft>
              <a:buClrTx/>
              <a:buSzTx/>
              <a:buFontTx/>
              <a:buNone/>
              <a:defRPr/>
            </a:pPr>
            <a:r>
              <a:rPr kumimoji="0" lang="en-US" altLang="zh-CN"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IEEE 802 </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Working Group membership is by individual; “Working Group members shall participate in the consensus process in a manner consistent with their professional expert opinion as individuals, and not as organizational representatives”. (</a:t>
            </a:r>
            <a:r>
              <a:rPr kumimoji="0" lang="en-GB" altLang="zh-CN" b="0" i="1" u="sng"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2"/>
              </a:rPr>
              <a:t>http://ieee802.org/PNP/approved/IEEE_802_WG_PandP_v19.pdf</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4.2.1)</a:t>
            </a:r>
            <a:endParaRPr kumimoji="0" lang="en-US" altLang="zh-CN"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You have an obligation to act and vote as an individual and not under the direction of any other individual or group. Your obligation to act and vote as an individual applies in all cases, regardless of any external commitments, agreements, contracts, or orders. </a:t>
            </a:r>
            <a:endPar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You shall not direct the actions or votes of any other member of an IEEE 802 Working Group or retaliate against any other member for their actions or votes within IEEE 802 Working Group meetings, see </a:t>
            </a:r>
            <a:r>
              <a:rPr kumimoji="0" lang="en-US" altLang="zh-CN" sz="2400" b="1" i="0" u="sng"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3"/>
              </a:rPr>
              <a:t>https://standards.ieee.org/develop/policies/bylaws/sb_bylaws.pdf </a:t>
            </a: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5.2.1.3 and </a:t>
            </a:r>
            <a:r>
              <a:rPr kumimoji="0" lang="en-GB" altLang="zh-CN" sz="2400" b="1" i="0" u="sng"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2"/>
              </a:rPr>
              <a:t>http://ieee802.org/PNP/approved/IEEE_802_WG_PandP_v19.pdf</a:t>
            </a:r>
            <a:r>
              <a:rPr kumimoji="0" lang="en-GB"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3.4.1, list item </a:t>
            </a:r>
            <a:r>
              <a:rPr kumimoji="0" lang="en-GB"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x</a:t>
            </a:r>
            <a:endParaRPr kumimoji="0" lang="en-GB"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None/>
              <a:defRPr/>
            </a:pPr>
            <a:r>
              <a:rPr kumimoji="0" lang="en-US" altLang="zh-CN" sz="28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By participating in IEEE 802 meetings, you accept these requirements.  If you do not agree to these policies then you shall not participate.</a:t>
            </a: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22534" name="Text Box 5"/>
          <p:cNvSpPr txBox="1"/>
          <p:nvPr/>
        </p:nvSpPr>
        <p:spPr>
          <a:xfrm>
            <a:off x="838200" y="6105525"/>
            <a:ext cx="960438" cy="369888"/>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#5</a:t>
            </a:r>
            <a:endParaRPr lang="en-US" altLang="en-US" sz="2400" dirty="0">
              <a:latin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802-11-Submission-16-9</Template>
  <TotalTime>0</TotalTime>
  <Words>9817</Words>
  <Application>WPS 演示</Application>
  <PresentationFormat>宽屏</PresentationFormat>
  <Paragraphs>455</Paragraphs>
  <Slides>21</Slides>
  <Notes>0</Notes>
  <HiddenSlides>0</HiddenSlides>
  <MMClips>0</MMClips>
  <ScaleCrop>false</ScaleCrop>
  <HeadingPairs>
    <vt:vector size="8" baseType="variant">
      <vt:variant>
        <vt:lpstr>已用的字体</vt:lpstr>
      </vt:variant>
      <vt:variant>
        <vt:i4>14</vt:i4>
      </vt:variant>
      <vt:variant>
        <vt:lpstr>主题</vt:lpstr>
      </vt:variant>
      <vt:variant>
        <vt:i4>2</vt:i4>
      </vt:variant>
      <vt:variant>
        <vt:lpstr>嵌入 OLE 服务器</vt:lpstr>
      </vt:variant>
      <vt:variant>
        <vt:i4>1</vt:i4>
      </vt:variant>
      <vt:variant>
        <vt:lpstr>幻灯片标题</vt:lpstr>
      </vt:variant>
      <vt:variant>
        <vt:i4>21</vt:i4>
      </vt:variant>
    </vt:vector>
  </HeadingPairs>
  <TitlesOfParts>
    <vt:vector size="38" baseType="lpstr">
      <vt:lpstr>Arial</vt:lpstr>
      <vt:lpstr>宋体</vt:lpstr>
      <vt:lpstr>Wingdings</vt:lpstr>
      <vt:lpstr>Times New Roman</vt:lpstr>
      <vt:lpstr>MS PGothic</vt:lpstr>
      <vt:lpstr>MS Gothic</vt:lpstr>
      <vt:lpstr>Arial Unicode MS</vt:lpstr>
      <vt:lpstr>Arial Unicode MS</vt:lpstr>
      <vt:lpstr>Arial Black</vt:lpstr>
      <vt:lpstr>Calibri</vt:lpstr>
      <vt:lpstr>Monotype Sorts</vt:lpstr>
      <vt:lpstr>Monotype Sorts</vt:lpstr>
      <vt:lpstr>微软雅黑</vt:lpstr>
      <vt:lpstr>Wingdings</vt:lpstr>
      <vt:lpstr>802-11-Submission-16-9</vt:lpstr>
      <vt:lpstr>1_802-11-Submission-16-9</vt:lpstr>
      <vt:lpstr>Word.Document.8</vt:lpstr>
      <vt:lpstr>PowerPoint 演示文稿</vt:lpstr>
      <vt:lpstr>IEEE 802.11 TGbd Meeting</vt:lpstr>
      <vt:lpstr>Meeting Protocol, Attendance, Voting &amp; Document Status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General Flow of the Week</vt:lpstr>
      <vt:lpstr>PowerPoint 演示文稿</vt:lpstr>
      <vt:lpstr>PowerPoint 演示文稿</vt:lpstr>
      <vt:lpstr>Approve TGbd Minutes</vt:lpstr>
      <vt:lpstr>Approve the updated SFD</vt:lpstr>
      <vt:lpstr>PowerPoint 演示文稿</vt:lpstr>
      <vt:lpstr>Meeting Slot #3 Agenda Wednesday PM1, 13:30 ~ 15:30</vt:lpstr>
      <vt:lpstr>Meeting Slot #4 Agenda Thursday AM2, 10:30 ~ 12:30</vt:lpstr>
      <vt:lpstr>Timeline (Proposed Change)</vt:lpstr>
      <vt:lpstr>Teleconference Plan</vt:lpstr>
    </vt:vector>
  </TitlesOfParts>
  <Company>Marvell Semiconductor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11-16/1584r0</dc:title>
  <dc:creator>Nikola Serafimovski</dc:creator>
  <cp:keywords>March 2018</cp:keywords>
  <dc:subject>Task Group AY November 2015 Meeting Agenda</dc:subject>
  <cp:lastModifiedBy>10013985</cp:lastModifiedBy>
  <cp:revision>4170</cp:revision>
  <cp:lastPrinted>2014-11-04T15:04:00Z</cp:lastPrinted>
  <dcterms:created xsi:type="dcterms:W3CDTF">2007-04-17T18:10:00Z</dcterms:created>
  <dcterms:modified xsi:type="dcterms:W3CDTF">2020-02-08T15:34:05Z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sflag">
    <vt:lpwstr>1431634268</vt:lpwstr>
  </property>
  <property fmtid="{D5CDD505-2E9C-101B-9397-08002B2CF9AE}" pid="27" name="KSOProductBuildVer">
    <vt:lpwstr>2052-11.8.2.8411</vt:lpwstr>
  </property>
</Properties>
</file>