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0"/>
  </p:notesMasterIdLst>
  <p:handoutMasterIdLst>
    <p:handoutMasterId r:id="rId31"/>
  </p:handoutMasterIdLst>
  <p:sldIdLst>
    <p:sldId id="708" r:id="rId2"/>
    <p:sldId id="678" r:id="rId3"/>
    <p:sldId id="679" r:id="rId4"/>
    <p:sldId id="656" r:id="rId5"/>
    <p:sldId id="665" r:id="rId6"/>
    <p:sldId id="666" r:id="rId7"/>
    <p:sldId id="710" r:id="rId8"/>
    <p:sldId id="711" r:id="rId9"/>
    <p:sldId id="762" r:id="rId10"/>
    <p:sldId id="750" r:id="rId11"/>
    <p:sldId id="778" r:id="rId12"/>
    <p:sldId id="779" r:id="rId13"/>
    <p:sldId id="780" r:id="rId14"/>
    <p:sldId id="781" r:id="rId15"/>
    <p:sldId id="782" r:id="rId16"/>
    <p:sldId id="868" r:id="rId17"/>
    <p:sldId id="869" r:id="rId18"/>
    <p:sldId id="870" r:id="rId19"/>
    <p:sldId id="809" r:id="rId20"/>
    <p:sldId id="721" r:id="rId21"/>
    <p:sldId id="867" r:id="rId22"/>
    <p:sldId id="871" r:id="rId23"/>
    <p:sldId id="800" r:id="rId24"/>
    <p:sldId id="694" r:id="rId25"/>
    <p:sldId id="695" r:id="rId26"/>
    <p:sldId id="740" r:id="rId27"/>
    <p:sldId id="741" r:id="rId28"/>
    <p:sldId id="825" r:id="rId29"/>
  </p:sldIdLst>
  <p:sldSz cx="12192000" cy="6858000"/>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66"/>
    <a:srgbClr val="FF3300"/>
    <a:srgbClr val="FFFFFF"/>
    <a:srgbClr val="474747"/>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28" autoAdjust="0"/>
    <p:restoredTop sz="92169" autoAdjust="0"/>
  </p:normalViewPr>
  <p:slideViewPr>
    <p:cSldViewPr>
      <p:cViewPr varScale="1">
        <p:scale>
          <a:sx n="80" d="100"/>
          <a:sy n="80" d="100"/>
        </p:scale>
        <p:origin x="96" y="366"/>
      </p:cViewPr>
      <p:guideLst>
        <p:guide orient="horz" pos="2160"/>
        <p:guide pos="3840"/>
      </p:guideLst>
    </p:cSldViewPr>
  </p:slideViewPr>
  <p:outlineViewPr>
    <p:cViewPr>
      <p:scale>
        <a:sx n="50" d="100"/>
        <a:sy n="50" d="100"/>
      </p:scale>
      <p:origin x="0" y="0"/>
    </p:cViewPr>
  </p:outlineViewPr>
  <p:notesTextViewPr>
    <p:cViewPr>
      <p:scale>
        <a:sx n="3" d="2"/>
        <a:sy n="3" d="2"/>
      </p:scale>
      <p:origin x="0" y="0"/>
    </p:cViewPr>
  </p:notesTextViewPr>
  <p:sorterViewPr>
    <p:cViewPr>
      <p:scale>
        <a:sx n="110" d="100"/>
        <a:sy n="110" d="100"/>
      </p:scale>
      <p:origin x="0" y="-19568"/>
    </p:cViewPr>
  </p:sorterViewPr>
  <p:notesViewPr>
    <p:cSldViewPr>
      <p:cViewPr>
        <p:scale>
          <a:sx n="100" d="100"/>
          <a:sy n="100" d="100"/>
        </p:scale>
        <p:origin x="388" y="48"/>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dt" sz="quarter" idx="1"/>
          </p:nvPr>
        </p:nvSpPr>
        <p:spPr bwMode="auto">
          <a:xfrm>
            <a:off x="695325" y="174625"/>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3076" name="Rectangle 4"/>
          <p:cNvSpPr>
            <a:spLocks noGrp="1" noChangeArrowheads="1"/>
          </p:cNvSpPr>
          <p:nvPr>
            <p:ph type="ftr" sz="quarter" idx="2"/>
          </p:nvPr>
        </p:nvSpPr>
        <p:spPr bwMode="auto">
          <a:xfrm>
            <a:off x="4143375" y="8982075"/>
            <a:ext cx="2174875"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atin typeface="Times New Roman" pitchFamily="18" charset="0"/>
                <a:ea typeface="+mn-ea"/>
                <a:cs typeface="+mn-cs"/>
              </a:defRPr>
            </a:lvl1pPr>
          </a:lstStyle>
          <a:p>
            <a:pPr>
              <a:defRPr/>
            </a:pPr>
            <a:r>
              <a:rPr lang="en-US"/>
              <a:t>Edward Au (Huawei Technologies)</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lvl1pPr>
          </a:lstStyle>
          <a:p>
            <a:pPr>
              <a:defRPr/>
            </a:pPr>
            <a:r>
              <a:rPr lang="en-US" altLang="en-US"/>
              <a:t>Page </a:t>
            </a:r>
            <a:fld id="{304849B1-8DD0-4143-8067-2BA297C895D6}" type="slidenum">
              <a:rPr lang="en-US" altLang="en-US"/>
              <a:pPr>
                <a:defRPr/>
              </a:pPr>
              <a:t>‹#›</a:t>
            </a:fld>
            <a:endParaRPr lang="en-US" altLang="en-US"/>
          </a:p>
        </p:txBody>
      </p:sp>
      <p:sp>
        <p:nvSpPr>
          <p:cNvPr id="2"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4342"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a:t>Submission</a:t>
            </a:r>
          </a:p>
        </p:txBody>
      </p:sp>
      <p:sp>
        <p:nvSpPr>
          <p:cNvPr id="3079"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28882934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86225" y="95250"/>
            <a:ext cx="2195513"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latin typeface="Times New Roman" pitchFamily="18" charset="0"/>
                <a:ea typeface="+mn-ea"/>
                <a:cs typeface="+mn-cs"/>
              </a:defRPr>
            </a:lvl1pPr>
          </a:lstStyle>
          <a:p>
            <a:pPr>
              <a:defRPr/>
            </a:pPr>
            <a:r>
              <a:rPr lang="en-US" dirty="0"/>
              <a:t>doc.: IEEE 802.11-15/1472r0</a:t>
            </a:r>
          </a:p>
        </p:txBody>
      </p:sp>
      <p:sp>
        <p:nvSpPr>
          <p:cNvPr id="2051" name="Rectangle 3"/>
          <p:cNvSpPr>
            <a:spLocks noGrp="1" noChangeArrowheads="1"/>
          </p:cNvSpPr>
          <p:nvPr>
            <p:ph type="dt" idx="1"/>
          </p:nvPr>
        </p:nvSpPr>
        <p:spPr bwMode="auto">
          <a:xfrm>
            <a:off x="654050" y="95250"/>
            <a:ext cx="1041400" cy="215900"/>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latin typeface="Times New Roman" pitchFamily="18" charset="0"/>
                <a:ea typeface="+mn-ea"/>
                <a:cs typeface="+mn-cs"/>
              </a:defRPr>
            </a:lvl1pPr>
          </a:lstStyle>
          <a:p>
            <a:pPr>
              <a:defRPr/>
            </a:pPr>
            <a:r>
              <a:rPr lang="en-US"/>
              <a:t>January 2016</a:t>
            </a:r>
          </a:p>
        </p:txBody>
      </p:sp>
      <p:sp>
        <p:nvSpPr>
          <p:cNvPr id="2052" name="Rectangle 4"/>
          <p:cNvSpPr>
            <a:spLocks noGrp="1" noRot="1" noChangeAspect="1" noChangeArrowheads="1" noTextEdit="1"/>
          </p:cNvSpPr>
          <p:nvPr>
            <p:ph type="sldImg" idx="2"/>
          </p:nvPr>
        </p:nvSpPr>
        <p:spPr bwMode="auto">
          <a:xfrm>
            <a:off x="384175" y="701675"/>
            <a:ext cx="6165850" cy="34686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3646488" y="8985250"/>
            <a:ext cx="2635250" cy="184150"/>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latin typeface="Times New Roman" pitchFamily="18" charset="0"/>
                <a:ea typeface="+mn-ea"/>
                <a:cs typeface="+mn-cs"/>
              </a:defRPr>
            </a:lvl5pPr>
          </a:lstStyle>
          <a:p>
            <a:pPr lvl="4">
              <a:defRPr/>
            </a:pPr>
            <a:r>
              <a:rPr lang="en-US"/>
              <a:t>Edward Au (Huawei Technologies)</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lvl1pPr>
          </a:lstStyle>
          <a:p>
            <a:pPr>
              <a:defRPr/>
            </a:pPr>
            <a:r>
              <a:rPr lang="en-US" altLang="en-US"/>
              <a:t>Page </a:t>
            </a:r>
            <a:fld id="{3FF7E430-CFE4-44DE-BB91-6F835072ED01}" type="slidenum">
              <a:rPr lang="en-US" altLang="en-US"/>
              <a:pPr>
                <a:defRPr/>
              </a:pPr>
              <a:t>‹#›</a:t>
            </a:fld>
            <a:endParaRPr lang="en-US" altLang="en-US"/>
          </a:p>
        </p:txBody>
      </p:sp>
      <p:sp>
        <p:nvSpPr>
          <p:cNvPr id="13320"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231304253"/>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a:xfrm>
            <a:off x="384175" y="701675"/>
            <a:ext cx="6165850" cy="3468688"/>
          </a:xfrm>
          <a:ln/>
        </p:spPr>
      </p:sp>
      <p:sp>
        <p:nvSpPr>
          <p:cNvPr id="5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4" name="Header Placeholder 3"/>
          <p:cNvSpPr>
            <a:spLocks noGrp="1"/>
          </p:cNvSpPr>
          <p:nvPr>
            <p:ph type="hdr" sz="quarter"/>
          </p:nvPr>
        </p:nvSpPr>
        <p:spPr/>
        <p:txBody>
          <a:bodyPr/>
          <a:lstStyle/>
          <a:p>
            <a:pPr>
              <a:defRPr/>
            </a:pPr>
            <a:r>
              <a:rPr lang="en-US" dirty="0"/>
              <a:t>doc.: IEEE 802.11-15/1472r0</a:t>
            </a:r>
          </a:p>
        </p:txBody>
      </p:sp>
      <p:sp>
        <p:nvSpPr>
          <p:cNvPr id="5" name="Date Placeholder 4"/>
          <p:cNvSpPr>
            <a:spLocks noGrp="1"/>
          </p:cNvSpPr>
          <p:nvPr>
            <p:ph type="dt" sz="quarter" idx="1"/>
          </p:nvPr>
        </p:nvSpPr>
        <p:spPr/>
        <p:txBody>
          <a:bodyPr/>
          <a:lstStyle/>
          <a:p>
            <a:pPr>
              <a:defRPr/>
            </a:pPr>
            <a:r>
              <a:rPr lang="en-US" dirty="0"/>
              <a:t>January 2016</a:t>
            </a:r>
          </a:p>
        </p:txBody>
      </p:sp>
      <p:sp>
        <p:nvSpPr>
          <p:cNvPr id="6" name="Footer Placeholder 5"/>
          <p:cNvSpPr>
            <a:spLocks noGrp="1"/>
          </p:cNvSpPr>
          <p:nvPr>
            <p:ph type="ftr" sz="quarter" idx="4"/>
          </p:nvPr>
        </p:nvSpPr>
        <p:spPr/>
        <p:txBody>
          <a:bodyPr/>
          <a:lstStyle/>
          <a:p>
            <a:pPr lvl="4">
              <a:defRPr/>
            </a:pPr>
            <a:r>
              <a:rPr lang="en-US" dirty="0"/>
              <a:t>Edward Au (Huawei Technologies)</a:t>
            </a:r>
          </a:p>
        </p:txBody>
      </p:sp>
      <p:sp>
        <p:nvSpPr>
          <p:cNvPr id="51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ea typeface="MS PGothic" panose="020B0600070205080204" pitchFamily="34" charset="-128"/>
              </a:defRPr>
            </a:lvl1pPr>
            <a:lvl2pPr marL="742950" indent="-285750" defTabSz="933450">
              <a:spcBef>
                <a:spcPct val="30000"/>
              </a:spcBef>
              <a:defRPr sz="1200">
                <a:solidFill>
                  <a:schemeClr val="tx1"/>
                </a:solidFill>
                <a:latin typeface="Times New Roman" panose="02020603050405020304" pitchFamily="18" charset="0"/>
                <a:ea typeface="MS PGothic" panose="020B0600070205080204" pitchFamily="34" charset="-128"/>
              </a:defRPr>
            </a:lvl2pPr>
            <a:lvl3pPr marL="1143000" indent="-228600" defTabSz="933450">
              <a:spcBef>
                <a:spcPct val="30000"/>
              </a:spcBef>
              <a:defRPr sz="1200">
                <a:solidFill>
                  <a:schemeClr val="tx1"/>
                </a:solidFill>
                <a:latin typeface="Times New Roman" panose="02020603050405020304" pitchFamily="18" charset="0"/>
                <a:ea typeface="MS PGothic" panose="020B0600070205080204" pitchFamily="34" charset="-128"/>
              </a:defRPr>
            </a:lvl3pPr>
            <a:lvl4pPr marL="1600200" indent="-228600" defTabSz="933450">
              <a:spcBef>
                <a:spcPct val="30000"/>
              </a:spcBef>
              <a:defRPr sz="1200">
                <a:solidFill>
                  <a:schemeClr val="tx1"/>
                </a:solidFill>
                <a:latin typeface="Times New Roman" panose="02020603050405020304" pitchFamily="18" charset="0"/>
                <a:ea typeface="MS PGothic" panose="020B0600070205080204" pitchFamily="34" charset="-128"/>
              </a:defRPr>
            </a:lvl4pPr>
            <a:lvl5pPr marL="2057400" indent="-228600" defTabSz="933450">
              <a:spcBef>
                <a:spcPct val="30000"/>
              </a:spcBef>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spcBef>
                <a:spcPct val="0"/>
              </a:spcBef>
            </a:pPr>
            <a:r>
              <a:rPr lang="en-US" altLang="en-US" dirty="0"/>
              <a:t>Page </a:t>
            </a:r>
            <a:fld id="{3677C22B-21F1-4F29-8177-0ED961E00DA1}" type="slidenum">
              <a:rPr lang="en-US" altLang="en-US" smtClean="0"/>
              <a:pPr>
                <a:spcBef>
                  <a:spcPct val="0"/>
                </a:spcBef>
              </a:pPr>
              <a:t>1</a:t>
            </a:fld>
            <a:endParaRPr lang="en-US" altLang="en-US" dirty="0"/>
          </a:p>
        </p:txBody>
      </p:sp>
    </p:spTree>
    <p:extLst>
      <p:ext uri="{BB962C8B-B14F-4D97-AF65-F5344CB8AC3E}">
        <p14:creationId xmlns:p14="http://schemas.microsoft.com/office/powerpoint/2010/main" val="29726491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doc.: IEEE 802.11-15/1472r0</a:t>
            </a:r>
            <a:endParaRPr lang="en-US" dirty="0"/>
          </a:p>
        </p:txBody>
      </p:sp>
      <p:sp>
        <p:nvSpPr>
          <p:cNvPr id="5" name="Date Placeholder 4"/>
          <p:cNvSpPr>
            <a:spLocks noGrp="1"/>
          </p:cNvSpPr>
          <p:nvPr>
            <p:ph type="dt" idx="11"/>
          </p:nvPr>
        </p:nvSpPr>
        <p:spPr/>
        <p:txBody>
          <a:bodyPr/>
          <a:lstStyle/>
          <a:p>
            <a:pPr>
              <a:defRPr/>
            </a:pPr>
            <a:r>
              <a:rPr lang="en-US"/>
              <a:t>January 2016</a:t>
            </a:r>
          </a:p>
        </p:txBody>
      </p:sp>
      <p:sp>
        <p:nvSpPr>
          <p:cNvPr id="6" name="Footer Placeholder 5"/>
          <p:cNvSpPr>
            <a:spLocks noGrp="1"/>
          </p:cNvSpPr>
          <p:nvPr>
            <p:ph type="ftr" sz="quarter" idx="12"/>
          </p:nvPr>
        </p:nvSpPr>
        <p:spPr/>
        <p:txBody>
          <a:bodyPr/>
          <a:lstStyle/>
          <a:p>
            <a:pPr lvl="4">
              <a:defRPr/>
            </a:pPr>
            <a:r>
              <a:rPr lang="en-US"/>
              <a:t>Edward Au (Huawei Technologies)</a:t>
            </a:r>
          </a:p>
        </p:txBody>
      </p:sp>
      <p:sp>
        <p:nvSpPr>
          <p:cNvPr id="7" name="Slide Number Placeholder 6"/>
          <p:cNvSpPr>
            <a:spLocks noGrp="1"/>
          </p:cNvSpPr>
          <p:nvPr>
            <p:ph type="sldNum" sz="quarter" idx="13"/>
          </p:nvPr>
        </p:nvSpPr>
        <p:spPr/>
        <p:txBody>
          <a:bodyPr/>
          <a:lstStyle/>
          <a:p>
            <a:pPr>
              <a:defRPr/>
            </a:pPr>
            <a:r>
              <a:rPr lang="en-US" altLang="en-US"/>
              <a:t>Page </a:t>
            </a:r>
            <a:fld id="{3FF7E430-CFE4-44DE-BB91-6F835072ED01}" type="slidenum">
              <a:rPr lang="en-US" altLang="en-US" smtClean="0"/>
              <a:pPr>
                <a:defRPr/>
              </a:pPr>
              <a:t>20</a:t>
            </a:fld>
            <a:endParaRPr lang="en-US" altLang="en-US"/>
          </a:p>
        </p:txBody>
      </p:sp>
    </p:spTree>
    <p:extLst>
      <p:ext uri="{BB962C8B-B14F-4D97-AF65-F5344CB8AC3E}">
        <p14:creationId xmlns:p14="http://schemas.microsoft.com/office/powerpoint/2010/main" val="22192737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4175" y="701675"/>
            <a:ext cx="6165850"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dirty="0"/>
              <a:t>doc.: IEEE 802.11-15/1472r0</a:t>
            </a:r>
          </a:p>
        </p:txBody>
      </p:sp>
      <p:sp>
        <p:nvSpPr>
          <p:cNvPr id="5" name="Date Placeholder 4"/>
          <p:cNvSpPr>
            <a:spLocks noGrp="1"/>
          </p:cNvSpPr>
          <p:nvPr>
            <p:ph type="dt" idx="11"/>
          </p:nvPr>
        </p:nvSpPr>
        <p:spPr/>
        <p:txBody>
          <a:bodyPr/>
          <a:lstStyle/>
          <a:p>
            <a:pPr>
              <a:defRPr/>
            </a:pPr>
            <a:r>
              <a:rPr lang="en-US"/>
              <a:t>January 2016</a:t>
            </a:r>
          </a:p>
        </p:txBody>
      </p:sp>
      <p:sp>
        <p:nvSpPr>
          <p:cNvPr id="6" name="Footer Placeholder 5"/>
          <p:cNvSpPr>
            <a:spLocks noGrp="1"/>
          </p:cNvSpPr>
          <p:nvPr>
            <p:ph type="ftr" sz="quarter" idx="12"/>
          </p:nvPr>
        </p:nvSpPr>
        <p:spPr/>
        <p:txBody>
          <a:bodyPr/>
          <a:lstStyle/>
          <a:p>
            <a:pPr lvl="4">
              <a:defRPr/>
            </a:pPr>
            <a:r>
              <a:rPr lang="en-US"/>
              <a:t>Edward Au (Huawei Technologies)</a:t>
            </a:r>
          </a:p>
        </p:txBody>
      </p:sp>
      <p:sp>
        <p:nvSpPr>
          <p:cNvPr id="7" name="Slide Number Placeholder 6"/>
          <p:cNvSpPr>
            <a:spLocks noGrp="1"/>
          </p:cNvSpPr>
          <p:nvPr>
            <p:ph type="sldNum" sz="quarter" idx="13"/>
          </p:nvPr>
        </p:nvSpPr>
        <p:spPr/>
        <p:txBody>
          <a:bodyPr/>
          <a:lstStyle/>
          <a:p>
            <a:pPr>
              <a:defRPr/>
            </a:pPr>
            <a:r>
              <a:rPr lang="en-US" altLang="en-US"/>
              <a:t>Page </a:t>
            </a:r>
            <a:fld id="{3FF7E430-CFE4-44DE-BB91-6F835072ED01}" type="slidenum">
              <a:rPr lang="en-US" altLang="en-US" smtClean="0"/>
              <a:pPr>
                <a:defRPr/>
              </a:pPr>
              <a:t>23</a:t>
            </a:fld>
            <a:endParaRPr lang="en-US" altLang="en-US"/>
          </a:p>
        </p:txBody>
      </p:sp>
    </p:spTree>
    <p:extLst>
      <p:ext uri="{BB962C8B-B14F-4D97-AF65-F5344CB8AC3E}">
        <p14:creationId xmlns:p14="http://schemas.microsoft.com/office/powerpoint/2010/main" val="4284943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xfrm>
            <a:off x="384175" y="701675"/>
            <a:ext cx="6165850" cy="3468688"/>
          </a:xfrm>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 name="Header Placeholder 3"/>
          <p:cNvSpPr>
            <a:spLocks noGrp="1"/>
          </p:cNvSpPr>
          <p:nvPr>
            <p:ph type="hdr" sz="quarter"/>
          </p:nvPr>
        </p:nvSpPr>
        <p:spPr/>
        <p:txBody>
          <a:bodyPr/>
          <a:lstStyle/>
          <a:p>
            <a:pPr>
              <a:defRPr/>
            </a:pPr>
            <a:r>
              <a:rPr lang="en-US" dirty="0"/>
              <a:t>doc.: IEEE 802.11-15/1472r0</a:t>
            </a:r>
          </a:p>
        </p:txBody>
      </p:sp>
      <p:sp>
        <p:nvSpPr>
          <p:cNvPr id="5" name="Date Placeholder 4"/>
          <p:cNvSpPr>
            <a:spLocks noGrp="1"/>
          </p:cNvSpPr>
          <p:nvPr>
            <p:ph type="dt" sz="quarter" idx="1"/>
          </p:nvPr>
        </p:nvSpPr>
        <p:spPr/>
        <p:txBody>
          <a:bodyPr/>
          <a:lstStyle/>
          <a:p>
            <a:pPr>
              <a:defRPr/>
            </a:pPr>
            <a:r>
              <a:rPr lang="en-US"/>
              <a:t>January 2016</a:t>
            </a:r>
          </a:p>
        </p:txBody>
      </p:sp>
      <p:sp>
        <p:nvSpPr>
          <p:cNvPr id="6" name="Footer Placeholder 5"/>
          <p:cNvSpPr>
            <a:spLocks noGrp="1"/>
          </p:cNvSpPr>
          <p:nvPr>
            <p:ph type="ftr" sz="quarter" idx="4"/>
          </p:nvPr>
        </p:nvSpPr>
        <p:spPr/>
        <p:txBody>
          <a:bodyPr/>
          <a:lstStyle/>
          <a:p>
            <a:pPr lvl="4">
              <a:defRPr/>
            </a:pPr>
            <a:r>
              <a:rPr lang="en-US"/>
              <a:t>Edward Au (Huawei Technologies)</a:t>
            </a:r>
          </a:p>
        </p:txBody>
      </p:sp>
      <p:sp>
        <p:nvSpPr>
          <p:cNvPr id="4506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ea typeface="MS PGothic" panose="020B0600070205080204" pitchFamily="34" charset="-128"/>
              </a:defRPr>
            </a:lvl1pPr>
            <a:lvl2pPr marL="742950" indent="-285750" defTabSz="933450">
              <a:spcBef>
                <a:spcPct val="30000"/>
              </a:spcBef>
              <a:defRPr sz="1200">
                <a:solidFill>
                  <a:schemeClr val="tx1"/>
                </a:solidFill>
                <a:latin typeface="Times New Roman" panose="02020603050405020304" pitchFamily="18" charset="0"/>
                <a:ea typeface="MS PGothic" panose="020B0600070205080204" pitchFamily="34" charset="-128"/>
              </a:defRPr>
            </a:lvl2pPr>
            <a:lvl3pPr marL="1143000" indent="-228600" defTabSz="933450">
              <a:spcBef>
                <a:spcPct val="30000"/>
              </a:spcBef>
              <a:defRPr sz="1200">
                <a:solidFill>
                  <a:schemeClr val="tx1"/>
                </a:solidFill>
                <a:latin typeface="Times New Roman" panose="02020603050405020304" pitchFamily="18" charset="0"/>
                <a:ea typeface="MS PGothic" panose="020B0600070205080204" pitchFamily="34" charset="-128"/>
              </a:defRPr>
            </a:lvl3pPr>
            <a:lvl4pPr marL="1600200" indent="-228600" defTabSz="933450">
              <a:spcBef>
                <a:spcPct val="30000"/>
              </a:spcBef>
              <a:defRPr sz="1200">
                <a:solidFill>
                  <a:schemeClr val="tx1"/>
                </a:solidFill>
                <a:latin typeface="Times New Roman" panose="02020603050405020304" pitchFamily="18" charset="0"/>
                <a:ea typeface="MS PGothic" panose="020B0600070205080204" pitchFamily="34" charset="-128"/>
              </a:defRPr>
            </a:lvl4pPr>
            <a:lvl5pPr marL="2057400" indent="-228600" defTabSz="933450">
              <a:spcBef>
                <a:spcPct val="30000"/>
              </a:spcBef>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spcBef>
                <a:spcPct val="0"/>
              </a:spcBef>
            </a:pPr>
            <a:r>
              <a:rPr lang="en-US" altLang="en-US"/>
              <a:t>Page </a:t>
            </a:r>
            <a:fld id="{733251C5-AACF-413B-B5F7-2C52CA6A2DDC}" type="slidenum">
              <a:rPr lang="en-US" altLang="en-US" smtClean="0"/>
              <a:pPr>
                <a:spcBef>
                  <a:spcPct val="0"/>
                </a:spcBef>
              </a:pPr>
              <a:t>25</a:t>
            </a:fld>
            <a:endParaRPr lang="en-US" altLang="en-US"/>
          </a:p>
        </p:txBody>
      </p:sp>
    </p:spTree>
    <p:extLst>
      <p:ext uri="{BB962C8B-B14F-4D97-AF65-F5344CB8AC3E}">
        <p14:creationId xmlns:p14="http://schemas.microsoft.com/office/powerpoint/2010/main" val="1195825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4175" y="701675"/>
            <a:ext cx="6165850"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doc.: IEEE 802.11-15/1472r0</a:t>
            </a:r>
            <a:endParaRPr lang="en-US" dirty="0"/>
          </a:p>
        </p:txBody>
      </p:sp>
      <p:sp>
        <p:nvSpPr>
          <p:cNvPr id="5" name="Date Placeholder 4"/>
          <p:cNvSpPr>
            <a:spLocks noGrp="1"/>
          </p:cNvSpPr>
          <p:nvPr>
            <p:ph type="dt" idx="11"/>
          </p:nvPr>
        </p:nvSpPr>
        <p:spPr/>
        <p:txBody>
          <a:bodyPr/>
          <a:lstStyle/>
          <a:p>
            <a:pPr>
              <a:defRPr/>
            </a:pPr>
            <a:r>
              <a:rPr lang="en-US"/>
              <a:t>January 2016</a:t>
            </a:r>
          </a:p>
        </p:txBody>
      </p:sp>
      <p:sp>
        <p:nvSpPr>
          <p:cNvPr id="6" name="Footer Placeholder 5"/>
          <p:cNvSpPr>
            <a:spLocks noGrp="1"/>
          </p:cNvSpPr>
          <p:nvPr>
            <p:ph type="ftr" sz="quarter" idx="12"/>
          </p:nvPr>
        </p:nvSpPr>
        <p:spPr/>
        <p:txBody>
          <a:bodyPr/>
          <a:lstStyle/>
          <a:p>
            <a:pPr lvl="4">
              <a:defRPr/>
            </a:pPr>
            <a:r>
              <a:rPr lang="en-US"/>
              <a:t>Edward Au (Huawei Technologies)</a:t>
            </a:r>
          </a:p>
        </p:txBody>
      </p:sp>
      <p:sp>
        <p:nvSpPr>
          <p:cNvPr id="7" name="Slide Number Placeholder 6"/>
          <p:cNvSpPr>
            <a:spLocks noGrp="1"/>
          </p:cNvSpPr>
          <p:nvPr>
            <p:ph type="sldNum" sz="quarter" idx="13"/>
          </p:nvPr>
        </p:nvSpPr>
        <p:spPr/>
        <p:txBody>
          <a:bodyPr/>
          <a:lstStyle/>
          <a:p>
            <a:pPr>
              <a:defRPr/>
            </a:pPr>
            <a:r>
              <a:rPr lang="en-US" altLang="en-US"/>
              <a:t>Page </a:t>
            </a:r>
            <a:fld id="{3FF7E430-CFE4-44DE-BB91-6F835072ED01}" type="slidenum">
              <a:rPr lang="en-US" altLang="en-US" smtClean="0"/>
              <a:pPr>
                <a:defRPr/>
              </a:pPr>
              <a:t>2</a:t>
            </a:fld>
            <a:endParaRPr lang="en-US" altLang="en-US"/>
          </a:p>
        </p:txBody>
      </p:sp>
    </p:spTree>
    <p:extLst>
      <p:ext uri="{BB962C8B-B14F-4D97-AF65-F5344CB8AC3E}">
        <p14:creationId xmlns:p14="http://schemas.microsoft.com/office/powerpoint/2010/main" val="2932981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4175" y="701675"/>
            <a:ext cx="6165850"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dirty="0"/>
              <a:t>doc.: IEEE 802.11-15/1472r0</a:t>
            </a:r>
          </a:p>
        </p:txBody>
      </p:sp>
      <p:sp>
        <p:nvSpPr>
          <p:cNvPr id="5" name="Date Placeholder 4"/>
          <p:cNvSpPr>
            <a:spLocks noGrp="1"/>
          </p:cNvSpPr>
          <p:nvPr>
            <p:ph type="dt" idx="11"/>
          </p:nvPr>
        </p:nvSpPr>
        <p:spPr/>
        <p:txBody>
          <a:bodyPr/>
          <a:lstStyle/>
          <a:p>
            <a:pPr>
              <a:defRPr/>
            </a:pPr>
            <a:r>
              <a:rPr lang="en-US"/>
              <a:t>January 2016</a:t>
            </a:r>
          </a:p>
        </p:txBody>
      </p:sp>
      <p:sp>
        <p:nvSpPr>
          <p:cNvPr id="6" name="Footer Placeholder 5"/>
          <p:cNvSpPr>
            <a:spLocks noGrp="1"/>
          </p:cNvSpPr>
          <p:nvPr>
            <p:ph type="ftr" sz="quarter" idx="12"/>
          </p:nvPr>
        </p:nvSpPr>
        <p:spPr/>
        <p:txBody>
          <a:bodyPr/>
          <a:lstStyle/>
          <a:p>
            <a:pPr lvl="4">
              <a:defRPr/>
            </a:pPr>
            <a:r>
              <a:rPr lang="en-US"/>
              <a:t>Edward Au (Huawei Technologies)</a:t>
            </a:r>
          </a:p>
        </p:txBody>
      </p:sp>
      <p:sp>
        <p:nvSpPr>
          <p:cNvPr id="7" name="Slide Number Placeholder 6"/>
          <p:cNvSpPr>
            <a:spLocks noGrp="1"/>
          </p:cNvSpPr>
          <p:nvPr>
            <p:ph type="sldNum" sz="quarter" idx="13"/>
          </p:nvPr>
        </p:nvSpPr>
        <p:spPr/>
        <p:txBody>
          <a:bodyPr/>
          <a:lstStyle/>
          <a:p>
            <a:pPr>
              <a:defRPr/>
            </a:pPr>
            <a:r>
              <a:rPr lang="en-US" altLang="en-US"/>
              <a:t>Page </a:t>
            </a:r>
            <a:fld id="{3FF7E430-CFE4-44DE-BB91-6F835072ED01}" type="slidenum">
              <a:rPr lang="en-US" altLang="en-US" smtClean="0"/>
              <a:pPr>
                <a:defRPr/>
              </a:pPr>
              <a:t>7</a:t>
            </a:fld>
            <a:endParaRPr lang="en-US" altLang="en-US"/>
          </a:p>
        </p:txBody>
      </p:sp>
    </p:spTree>
    <p:extLst>
      <p:ext uri="{BB962C8B-B14F-4D97-AF65-F5344CB8AC3E}">
        <p14:creationId xmlns:p14="http://schemas.microsoft.com/office/powerpoint/2010/main" val="2589948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4175" y="701675"/>
            <a:ext cx="6165850"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dirty="0"/>
              <a:t>doc.: IEEE 802.11-15/1472r0</a:t>
            </a:r>
          </a:p>
        </p:txBody>
      </p:sp>
      <p:sp>
        <p:nvSpPr>
          <p:cNvPr id="5" name="Date Placeholder 4"/>
          <p:cNvSpPr>
            <a:spLocks noGrp="1"/>
          </p:cNvSpPr>
          <p:nvPr>
            <p:ph type="dt" idx="11"/>
          </p:nvPr>
        </p:nvSpPr>
        <p:spPr/>
        <p:txBody>
          <a:bodyPr/>
          <a:lstStyle/>
          <a:p>
            <a:pPr>
              <a:defRPr/>
            </a:pPr>
            <a:r>
              <a:rPr lang="en-US"/>
              <a:t>January 2016</a:t>
            </a:r>
          </a:p>
        </p:txBody>
      </p:sp>
      <p:sp>
        <p:nvSpPr>
          <p:cNvPr id="6" name="Footer Placeholder 5"/>
          <p:cNvSpPr>
            <a:spLocks noGrp="1"/>
          </p:cNvSpPr>
          <p:nvPr>
            <p:ph type="ftr" sz="quarter" idx="12"/>
          </p:nvPr>
        </p:nvSpPr>
        <p:spPr/>
        <p:txBody>
          <a:bodyPr/>
          <a:lstStyle/>
          <a:p>
            <a:pPr lvl="4">
              <a:defRPr/>
            </a:pPr>
            <a:r>
              <a:rPr lang="en-US"/>
              <a:t>Edward Au (Huawei Technologies)</a:t>
            </a:r>
          </a:p>
        </p:txBody>
      </p:sp>
      <p:sp>
        <p:nvSpPr>
          <p:cNvPr id="7" name="Slide Number Placeholder 6"/>
          <p:cNvSpPr>
            <a:spLocks noGrp="1"/>
          </p:cNvSpPr>
          <p:nvPr>
            <p:ph type="sldNum" sz="quarter" idx="13"/>
          </p:nvPr>
        </p:nvSpPr>
        <p:spPr/>
        <p:txBody>
          <a:bodyPr/>
          <a:lstStyle/>
          <a:p>
            <a:pPr>
              <a:defRPr/>
            </a:pPr>
            <a:r>
              <a:rPr lang="en-US" altLang="en-US"/>
              <a:t>Page </a:t>
            </a:r>
            <a:fld id="{3FF7E430-CFE4-44DE-BB91-6F835072ED01}" type="slidenum">
              <a:rPr lang="en-US" altLang="en-US" smtClean="0"/>
              <a:pPr>
                <a:defRPr/>
              </a:pPr>
              <a:t>9</a:t>
            </a:fld>
            <a:endParaRPr lang="en-US" altLang="en-US"/>
          </a:p>
        </p:txBody>
      </p:sp>
    </p:spTree>
    <p:extLst>
      <p:ext uri="{BB962C8B-B14F-4D97-AF65-F5344CB8AC3E}">
        <p14:creationId xmlns:p14="http://schemas.microsoft.com/office/powerpoint/2010/main" val="29670677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4175" y="701675"/>
            <a:ext cx="6165850"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doc.: IEEE 802.11-15/1472r0</a:t>
            </a:r>
          </a:p>
        </p:txBody>
      </p:sp>
      <p:sp>
        <p:nvSpPr>
          <p:cNvPr id="5" name="Date Placeholder 4"/>
          <p:cNvSpPr>
            <a:spLocks noGrp="1"/>
          </p:cNvSpPr>
          <p:nvPr>
            <p:ph type="dt" idx="11"/>
          </p:nvPr>
        </p:nvSpPr>
        <p:spPr/>
        <p:txBody>
          <a:bodyPr/>
          <a:lstStyle/>
          <a:p>
            <a:pPr>
              <a:defRPr/>
            </a:pPr>
            <a:r>
              <a:rPr lang="en-US"/>
              <a:t>January 2016</a:t>
            </a:r>
          </a:p>
        </p:txBody>
      </p:sp>
      <p:sp>
        <p:nvSpPr>
          <p:cNvPr id="6" name="Footer Placeholder 5"/>
          <p:cNvSpPr>
            <a:spLocks noGrp="1"/>
          </p:cNvSpPr>
          <p:nvPr>
            <p:ph type="ftr" sz="quarter" idx="12"/>
          </p:nvPr>
        </p:nvSpPr>
        <p:spPr/>
        <p:txBody>
          <a:bodyPr/>
          <a:lstStyle/>
          <a:p>
            <a:pPr lvl="4">
              <a:defRPr/>
            </a:pPr>
            <a:r>
              <a:rPr lang="en-US"/>
              <a:t>Edward Au (Huawei Technologies)</a:t>
            </a:r>
          </a:p>
        </p:txBody>
      </p:sp>
      <p:sp>
        <p:nvSpPr>
          <p:cNvPr id="7" name="Slide Number Placeholder 6"/>
          <p:cNvSpPr>
            <a:spLocks noGrp="1"/>
          </p:cNvSpPr>
          <p:nvPr>
            <p:ph type="sldNum" sz="quarter" idx="13"/>
          </p:nvPr>
        </p:nvSpPr>
        <p:spPr/>
        <p:txBody>
          <a:bodyPr/>
          <a:lstStyle/>
          <a:p>
            <a:pPr>
              <a:defRPr/>
            </a:pPr>
            <a:r>
              <a:rPr lang="en-US" altLang="en-US"/>
              <a:t>Page </a:t>
            </a:r>
            <a:fld id="{3FF7E430-CFE4-44DE-BB91-6F835072ED01}" type="slidenum">
              <a:rPr lang="en-US" altLang="en-US" smtClean="0"/>
              <a:pPr>
                <a:defRPr/>
              </a:pPr>
              <a:t>10</a:t>
            </a:fld>
            <a:endParaRPr lang="en-US" altLang="en-US"/>
          </a:p>
        </p:txBody>
      </p:sp>
    </p:spTree>
    <p:extLst>
      <p:ext uri="{BB962C8B-B14F-4D97-AF65-F5344CB8AC3E}">
        <p14:creationId xmlns:p14="http://schemas.microsoft.com/office/powerpoint/2010/main" val="3585887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spcBef>
                <a:spcPct val="30000"/>
              </a:spcBef>
              <a:defRPr sz="1200">
                <a:solidFill>
                  <a:schemeClr val="tx1"/>
                </a:solidFill>
                <a:latin typeface="Times New Roman" panose="02020603050405020304" pitchFamily="18" charset="0"/>
              </a:defRPr>
            </a:lvl1pPr>
            <a:lvl2pPr marL="742950" indent="-285750" defTabSz="966788" eaLnBrk="0" hangingPunct="0">
              <a:spcBef>
                <a:spcPct val="30000"/>
              </a:spcBef>
              <a:defRPr sz="1200">
                <a:solidFill>
                  <a:schemeClr val="tx1"/>
                </a:solidFill>
                <a:latin typeface="Times New Roman" panose="02020603050405020304" pitchFamily="18" charset="0"/>
              </a:defRPr>
            </a:lvl2pPr>
            <a:lvl3pPr marL="1143000" indent="-228600" defTabSz="966788" eaLnBrk="0" hangingPunct="0">
              <a:spcBef>
                <a:spcPct val="30000"/>
              </a:spcBef>
              <a:defRPr sz="1200">
                <a:solidFill>
                  <a:schemeClr val="tx1"/>
                </a:solidFill>
                <a:latin typeface="Times New Roman" panose="02020603050405020304" pitchFamily="18" charset="0"/>
              </a:defRPr>
            </a:lvl3pPr>
            <a:lvl4pPr marL="1600200" indent="-228600" defTabSz="966788" eaLnBrk="0" hangingPunct="0">
              <a:spcBef>
                <a:spcPct val="30000"/>
              </a:spcBef>
              <a:defRPr sz="1200">
                <a:solidFill>
                  <a:schemeClr val="tx1"/>
                </a:solidFill>
                <a:latin typeface="Times New Roman" panose="02020603050405020304" pitchFamily="18" charset="0"/>
              </a:defRPr>
            </a:lvl4pPr>
            <a:lvl5pPr marL="2057400" indent="-228600" defTabSz="966788" eaLnBrk="0" hangingPunct="0">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1B83818-5B4E-4C6F-A943-9CE70124E581}" type="slidenum">
              <a:rPr lang="en-US" altLang="en-US" sz="1300">
                <a:solidFill>
                  <a:srgbClr val="000000"/>
                </a:solidFill>
              </a:rPr>
              <a:pPr>
                <a:spcBef>
                  <a:spcPct val="0"/>
                </a:spcBef>
              </a:pPr>
              <a:t>11</a:t>
            </a:fld>
            <a:endParaRPr lang="en-US" altLang="en-US" sz="1300">
              <a:solidFill>
                <a:srgbClr val="000000"/>
              </a:solidFill>
            </a:endParaRPr>
          </a:p>
        </p:txBody>
      </p:sp>
      <p:sp>
        <p:nvSpPr>
          <p:cNvPr id="13315" name="Rectangle 10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647" tIns="46985" rIns="95647" bIns="46985"/>
          <a:lstStyle/>
          <a:p>
            <a:endParaRPr lang="en-GB" altLang="en-US"/>
          </a:p>
        </p:txBody>
      </p:sp>
      <p:sp>
        <p:nvSpPr>
          <p:cNvPr id="13316" name="Rectangle 1027"/>
          <p:cNvSpPr>
            <a:spLocks noGrp="1" noRot="1" noChangeAspect="1" noChangeArrowheads="1" noTextEdit="1"/>
          </p:cNvSpPr>
          <p:nvPr>
            <p:ph type="sldImg"/>
          </p:nvPr>
        </p:nvSpPr>
        <p:spPr>
          <a:xfrm>
            <a:off x="384175" y="701675"/>
            <a:ext cx="6165850" cy="3468688"/>
          </a:xfrm>
          <a:ln w="12700" cap="flat">
            <a:solidFill>
              <a:schemeClr val="tx1"/>
            </a:solidFill>
          </a:ln>
        </p:spPr>
      </p:sp>
    </p:spTree>
    <p:extLst>
      <p:ext uri="{BB962C8B-B14F-4D97-AF65-F5344CB8AC3E}">
        <p14:creationId xmlns:p14="http://schemas.microsoft.com/office/powerpoint/2010/main" val="35728529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4175" y="701675"/>
            <a:ext cx="6165850" cy="3468688"/>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doc.: IEEE 802.11-15/1472r0</a:t>
            </a:r>
          </a:p>
        </p:txBody>
      </p:sp>
      <p:sp>
        <p:nvSpPr>
          <p:cNvPr id="5" name="Date Placeholder 4"/>
          <p:cNvSpPr>
            <a:spLocks noGrp="1"/>
          </p:cNvSpPr>
          <p:nvPr>
            <p:ph type="dt" idx="11"/>
          </p:nvPr>
        </p:nvSpPr>
        <p:spPr/>
        <p:txBody>
          <a:bodyPr/>
          <a:lstStyle/>
          <a:p>
            <a:pPr>
              <a:defRPr/>
            </a:pPr>
            <a:r>
              <a:rPr lang="en-US"/>
              <a:t>January 2016</a:t>
            </a:r>
          </a:p>
        </p:txBody>
      </p:sp>
      <p:sp>
        <p:nvSpPr>
          <p:cNvPr id="6" name="Footer Placeholder 5"/>
          <p:cNvSpPr>
            <a:spLocks noGrp="1"/>
          </p:cNvSpPr>
          <p:nvPr>
            <p:ph type="ftr" sz="quarter" idx="12"/>
          </p:nvPr>
        </p:nvSpPr>
        <p:spPr/>
        <p:txBody>
          <a:bodyPr/>
          <a:lstStyle/>
          <a:p>
            <a:pPr lvl="4">
              <a:defRPr/>
            </a:pPr>
            <a:r>
              <a:rPr lang="en-US"/>
              <a:t>Edward Au (Huawei Technologies)</a:t>
            </a:r>
          </a:p>
        </p:txBody>
      </p:sp>
      <p:sp>
        <p:nvSpPr>
          <p:cNvPr id="7" name="Slide Number Placeholder 6"/>
          <p:cNvSpPr>
            <a:spLocks noGrp="1"/>
          </p:cNvSpPr>
          <p:nvPr>
            <p:ph type="sldNum" sz="quarter" idx="13"/>
          </p:nvPr>
        </p:nvSpPr>
        <p:spPr/>
        <p:txBody>
          <a:bodyPr/>
          <a:lstStyle/>
          <a:p>
            <a:pPr>
              <a:defRPr/>
            </a:pPr>
            <a:r>
              <a:rPr lang="en-US" altLang="en-US"/>
              <a:t>Page </a:t>
            </a:r>
            <a:fld id="{3FF7E430-CFE4-44DE-BB91-6F835072ED01}" type="slidenum">
              <a:rPr lang="en-US" altLang="en-US" smtClean="0"/>
              <a:pPr>
                <a:defRPr/>
              </a:pPr>
              <a:t>12</a:t>
            </a:fld>
            <a:endParaRPr lang="en-US" altLang="en-US"/>
          </a:p>
        </p:txBody>
      </p:sp>
    </p:spTree>
    <p:extLst>
      <p:ext uri="{BB962C8B-B14F-4D97-AF65-F5344CB8AC3E}">
        <p14:creationId xmlns:p14="http://schemas.microsoft.com/office/powerpoint/2010/main" val="19447582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spcBef>
                <a:spcPct val="30000"/>
              </a:spcBef>
              <a:defRPr sz="1200">
                <a:solidFill>
                  <a:schemeClr val="tx1"/>
                </a:solidFill>
                <a:latin typeface="Times New Roman" panose="02020603050405020304" pitchFamily="18" charset="0"/>
              </a:defRPr>
            </a:lvl1pPr>
            <a:lvl2pPr marL="742950" indent="-285750" defTabSz="966788" eaLnBrk="0" hangingPunct="0">
              <a:spcBef>
                <a:spcPct val="30000"/>
              </a:spcBef>
              <a:defRPr sz="1200">
                <a:solidFill>
                  <a:schemeClr val="tx1"/>
                </a:solidFill>
                <a:latin typeface="Times New Roman" panose="02020603050405020304" pitchFamily="18" charset="0"/>
              </a:defRPr>
            </a:lvl2pPr>
            <a:lvl3pPr marL="1143000" indent="-228600" defTabSz="966788" eaLnBrk="0" hangingPunct="0">
              <a:spcBef>
                <a:spcPct val="30000"/>
              </a:spcBef>
              <a:defRPr sz="1200">
                <a:solidFill>
                  <a:schemeClr val="tx1"/>
                </a:solidFill>
                <a:latin typeface="Times New Roman" panose="02020603050405020304" pitchFamily="18" charset="0"/>
              </a:defRPr>
            </a:lvl3pPr>
            <a:lvl4pPr marL="1600200" indent="-228600" defTabSz="966788" eaLnBrk="0" hangingPunct="0">
              <a:spcBef>
                <a:spcPct val="30000"/>
              </a:spcBef>
              <a:defRPr sz="1200">
                <a:solidFill>
                  <a:schemeClr val="tx1"/>
                </a:solidFill>
                <a:latin typeface="Times New Roman" panose="02020603050405020304" pitchFamily="18" charset="0"/>
              </a:defRPr>
            </a:lvl4pPr>
            <a:lvl5pPr marL="2057400" indent="-228600" defTabSz="966788" eaLnBrk="0" hangingPunct="0">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C3E5EA2-4F49-4160-96D3-1DB505C5FA7D}" type="slidenum">
              <a:rPr lang="en-US" altLang="en-US" sz="1300">
                <a:solidFill>
                  <a:srgbClr val="000000"/>
                </a:solidFill>
              </a:rPr>
              <a:pPr>
                <a:spcBef>
                  <a:spcPct val="0"/>
                </a:spcBef>
              </a:pPr>
              <a:t>15</a:t>
            </a:fld>
            <a:endParaRPr lang="en-US" altLang="en-US" sz="1300">
              <a:solidFill>
                <a:srgbClr val="000000"/>
              </a:solidFill>
            </a:endParaRPr>
          </a:p>
        </p:txBody>
      </p:sp>
      <p:sp>
        <p:nvSpPr>
          <p:cNvPr id="14339" name="Rectangle 2"/>
          <p:cNvSpPr>
            <a:spLocks noGrp="1" noRot="1" noChangeAspect="1" noChangeArrowheads="1" noTextEdit="1"/>
          </p:cNvSpPr>
          <p:nvPr>
            <p:ph type="sldImg"/>
          </p:nvPr>
        </p:nvSpPr>
        <p:spPr>
          <a:xfrm>
            <a:off x="384175" y="701675"/>
            <a:ext cx="6165850" cy="3468688"/>
          </a:xfrm>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29153611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defRPr/>
            </a:pPr>
            <a:r>
              <a:rPr lang="en-US"/>
              <a:t>doc.: IEEE 802.11-15/1472r0</a:t>
            </a:r>
            <a:endParaRPr lang="en-US" dirty="0"/>
          </a:p>
        </p:txBody>
      </p:sp>
      <p:sp>
        <p:nvSpPr>
          <p:cNvPr id="5" name="Date Placeholder 4"/>
          <p:cNvSpPr>
            <a:spLocks noGrp="1"/>
          </p:cNvSpPr>
          <p:nvPr>
            <p:ph type="dt" idx="11"/>
          </p:nvPr>
        </p:nvSpPr>
        <p:spPr/>
        <p:txBody>
          <a:bodyPr/>
          <a:lstStyle/>
          <a:p>
            <a:pPr>
              <a:defRPr/>
            </a:pPr>
            <a:r>
              <a:rPr lang="en-US"/>
              <a:t>January 2016</a:t>
            </a:r>
          </a:p>
        </p:txBody>
      </p:sp>
      <p:sp>
        <p:nvSpPr>
          <p:cNvPr id="6" name="Footer Placeholder 5"/>
          <p:cNvSpPr>
            <a:spLocks noGrp="1"/>
          </p:cNvSpPr>
          <p:nvPr>
            <p:ph type="ftr" sz="quarter" idx="12"/>
          </p:nvPr>
        </p:nvSpPr>
        <p:spPr/>
        <p:txBody>
          <a:bodyPr/>
          <a:lstStyle/>
          <a:p>
            <a:pPr lvl="4">
              <a:defRPr/>
            </a:pPr>
            <a:r>
              <a:rPr lang="en-US"/>
              <a:t>Edward Au (Huawei Technologies)</a:t>
            </a:r>
          </a:p>
        </p:txBody>
      </p:sp>
      <p:sp>
        <p:nvSpPr>
          <p:cNvPr id="7" name="Slide Number Placeholder 6"/>
          <p:cNvSpPr>
            <a:spLocks noGrp="1"/>
          </p:cNvSpPr>
          <p:nvPr>
            <p:ph type="sldNum" sz="quarter" idx="13"/>
          </p:nvPr>
        </p:nvSpPr>
        <p:spPr/>
        <p:txBody>
          <a:bodyPr/>
          <a:lstStyle/>
          <a:p>
            <a:pPr>
              <a:defRPr/>
            </a:pPr>
            <a:r>
              <a:rPr lang="en-US" altLang="en-US"/>
              <a:t>Page </a:t>
            </a:r>
            <a:fld id="{3FF7E430-CFE4-44DE-BB91-6F835072ED01}" type="slidenum">
              <a:rPr lang="en-US" altLang="en-US" smtClean="0"/>
              <a:pPr>
                <a:defRPr/>
              </a:pPr>
              <a:t>19</a:t>
            </a:fld>
            <a:endParaRPr lang="en-US" altLang="en-US"/>
          </a:p>
        </p:txBody>
      </p:sp>
    </p:spTree>
    <p:extLst>
      <p:ext uri="{BB962C8B-B14F-4D97-AF65-F5344CB8AC3E}">
        <p14:creationId xmlns:p14="http://schemas.microsoft.com/office/powerpoint/2010/main" val="501830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r>
              <a:rPr lang="en-US"/>
              <a:t>March 2020</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a:t>Minyoung Park (Intel Corp.)</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en-US"/>
              <a:t>Slide </a:t>
            </a:r>
            <a:fld id="{1BDDE91B-5D88-4385-BDAF-D76094A2B484}" type="slidenum">
              <a:rPr lang="en-US" altLang="en-US"/>
              <a:pPr>
                <a:defRPr/>
              </a:pPr>
              <a:t>‹#›</a:t>
            </a:fld>
            <a:endParaRPr lang="en-US" altLang="en-US"/>
          </a:p>
        </p:txBody>
      </p:sp>
    </p:spTree>
    <p:extLst>
      <p:ext uri="{BB962C8B-B14F-4D97-AF65-F5344CB8AC3E}">
        <p14:creationId xmlns:p14="http://schemas.microsoft.com/office/powerpoint/2010/main" val="1966971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March 2020</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a:t>Minyoung Park (Intel Corp.)</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en-US"/>
              <a:t>Slide </a:t>
            </a:r>
            <a:fld id="{0C28A4F1-C4E0-4265-9FAA-D4E89C0F4F15}" type="slidenum">
              <a:rPr lang="en-US" altLang="en-US"/>
              <a:pPr>
                <a:defRPr/>
              </a:pPr>
              <a:t>‹#›</a:t>
            </a:fld>
            <a:endParaRPr lang="en-US" altLang="en-US"/>
          </a:p>
        </p:txBody>
      </p:sp>
    </p:spTree>
    <p:extLst>
      <p:ext uri="{BB962C8B-B14F-4D97-AF65-F5344CB8AC3E}">
        <p14:creationId xmlns:p14="http://schemas.microsoft.com/office/powerpoint/2010/main" val="1387072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85800"/>
            <a:ext cx="25908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685800"/>
            <a:ext cx="75692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March 2020</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a:t>Minyoung Park (Intel Corp.)</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en-US"/>
              <a:t>Slide </a:t>
            </a:r>
            <a:fld id="{5F2DFCF0-DDD7-4B2D-890B-B5D3E8C533E8}" type="slidenum">
              <a:rPr lang="en-US" altLang="en-US"/>
              <a:pPr>
                <a:defRPr/>
              </a:pPr>
              <a:t>‹#›</a:t>
            </a:fld>
            <a:endParaRPr lang="en-US" altLang="en-US"/>
          </a:p>
        </p:txBody>
      </p:sp>
    </p:spTree>
    <p:extLst>
      <p:ext uri="{BB962C8B-B14F-4D97-AF65-F5344CB8AC3E}">
        <p14:creationId xmlns:p14="http://schemas.microsoft.com/office/powerpoint/2010/main" val="820591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t>March 2020</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a:t>Minyoung Park (Intel Corp.)</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en-US"/>
              <a:t>Slide </a:t>
            </a:r>
            <a:fld id="{7B0F4323-4460-4997-B543-454EB3AA50C1}" type="slidenum">
              <a:rPr lang="en-US" altLang="en-US"/>
              <a:pPr>
                <a:defRPr/>
              </a:pPr>
              <a:t>‹#›</a:t>
            </a:fld>
            <a:endParaRPr lang="en-US" altLang="en-US"/>
          </a:p>
        </p:txBody>
      </p:sp>
    </p:spTree>
    <p:extLst>
      <p:ext uri="{BB962C8B-B14F-4D97-AF65-F5344CB8AC3E}">
        <p14:creationId xmlns:p14="http://schemas.microsoft.com/office/powerpoint/2010/main" val="570062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t>March 2020</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a:t>Minyoung Park (Intel Corp.)</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en-US"/>
              <a:t>Slide </a:t>
            </a:r>
            <a:fld id="{0A800361-54FF-4C83-9D96-CA2EBE18EBAB}" type="slidenum">
              <a:rPr lang="en-US" altLang="en-US"/>
              <a:pPr>
                <a:defRPr/>
              </a:pPr>
              <a:t>‹#›</a:t>
            </a:fld>
            <a:endParaRPr lang="en-US" altLang="en-US"/>
          </a:p>
        </p:txBody>
      </p:sp>
    </p:spTree>
    <p:extLst>
      <p:ext uri="{BB962C8B-B14F-4D97-AF65-F5344CB8AC3E}">
        <p14:creationId xmlns:p14="http://schemas.microsoft.com/office/powerpoint/2010/main" val="1929801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r>
              <a:rPr lang="en-US"/>
              <a:t>March 2020</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t>Minyoung Park (Intel Corp.)</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en-US"/>
              <a:t>Slide </a:t>
            </a:r>
            <a:fld id="{B3AADB1E-8AB1-401D-93B7-30E1984F35A9}" type="slidenum">
              <a:rPr lang="en-US" altLang="en-US"/>
              <a:pPr>
                <a:defRPr/>
              </a:pPr>
              <a:t>‹#›</a:t>
            </a:fld>
            <a:endParaRPr lang="en-US" altLang="en-US"/>
          </a:p>
        </p:txBody>
      </p:sp>
    </p:spTree>
    <p:extLst>
      <p:ext uri="{BB962C8B-B14F-4D97-AF65-F5344CB8AC3E}">
        <p14:creationId xmlns:p14="http://schemas.microsoft.com/office/powerpoint/2010/main" val="2381834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r>
              <a:rPr lang="en-US"/>
              <a:t>March 2020</a:t>
            </a: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a:t>Minyoung Park (Intel Corp.)</a:t>
            </a:r>
          </a:p>
        </p:txBody>
      </p:sp>
      <p:sp>
        <p:nvSpPr>
          <p:cNvPr id="9" name="Rectangle 6"/>
          <p:cNvSpPr>
            <a:spLocks noGrp="1" noChangeArrowheads="1"/>
          </p:cNvSpPr>
          <p:nvPr>
            <p:ph type="sldNum" sz="quarter" idx="12"/>
          </p:nvPr>
        </p:nvSpPr>
        <p:spPr>
          <a:ln/>
        </p:spPr>
        <p:txBody>
          <a:bodyPr/>
          <a:lstStyle>
            <a:lvl1pPr>
              <a:defRPr/>
            </a:lvl1pPr>
          </a:lstStyle>
          <a:p>
            <a:pPr>
              <a:defRPr/>
            </a:pPr>
            <a:r>
              <a:rPr lang="en-US" altLang="en-US"/>
              <a:t>Slide </a:t>
            </a:r>
            <a:fld id="{C6896A0E-4ECD-4297-B787-1B0C935991A1}" type="slidenum">
              <a:rPr lang="en-US" altLang="en-US"/>
              <a:pPr>
                <a:defRPr/>
              </a:pPr>
              <a:t>‹#›</a:t>
            </a:fld>
            <a:endParaRPr lang="en-US" altLang="en-US"/>
          </a:p>
        </p:txBody>
      </p:sp>
    </p:spTree>
    <p:extLst>
      <p:ext uri="{BB962C8B-B14F-4D97-AF65-F5344CB8AC3E}">
        <p14:creationId xmlns:p14="http://schemas.microsoft.com/office/powerpoint/2010/main" val="1767586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r>
              <a:rPr lang="en-US"/>
              <a:t>March 2020</a:t>
            </a: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a:t>Minyoung Park (Intel Corp.)</a:t>
            </a:r>
          </a:p>
        </p:txBody>
      </p:sp>
      <p:sp>
        <p:nvSpPr>
          <p:cNvPr id="5" name="Rectangle 6"/>
          <p:cNvSpPr>
            <a:spLocks noGrp="1" noChangeArrowheads="1"/>
          </p:cNvSpPr>
          <p:nvPr>
            <p:ph type="sldNum" sz="quarter" idx="12"/>
          </p:nvPr>
        </p:nvSpPr>
        <p:spPr>
          <a:ln/>
        </p:spPr>
        <p:txBody>
          <a:bodyPr/>
          <a:lstStyle>
            <a:lvl1pPr>
              <a:defRPr/>
            </a:lvl1pPr>
          </a:lstStyle>
          <a:p>
            <a:pPr>
              <a:defRPr/>
            </a:pPr>
            <a:r>
              <a:rPr lang="en-US" altLang="en-US"/>
              <a:t>Slide </a:t>
            </a:r>
            <a:fld id="{A2D159C0-1697-4662-BECF-0324D4AA669F}" type="slidenum">
              <a:rPr lang="en-US" altLang="en-US"/>
              <a:pPr>
                <a:defRPr/>
              </a:pPr>
              <a:t>‹#›</a:t>
            </a:fld>
            <a:endParaRPr lang="en-US" altLang="en-US"/>
          </a:p>
        </p:txBody>
      </p:sp>
    </p:spTree>
    <p:extLst>
      <p:ext uri="{BB962C8B-B14F-4D97-AF65-F5344CB8AC3E}">
        <p14:creationId xmlns:p14="http://schemas.microsoft.com/office/powerpoint/2010/main" val="335861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t>March 2020</a:t>
            </a: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a:t>Minyoung Park (Intel Corp.)</a:t>
            </a:r>
          </a:p>
        </p:txBody>
      </p:sp>
      <p:sp>
        <p:nvSpPr>
          <p:cNvPr id="4" name="Rectangle 6"/>
          <p:cNvSpPr>
            <a:spLocks noGrp="1" noChangeArrowheads="1"/>
          </p:cNvSpPr>
          <p:nvPr>
            <p:ph type="sldNum" sz="quarter" idx="12"/>
          </p:nvPr>
        </p:nvSpPr>
        <p:spPr>
          <a:ln/>
        </p:spPr>
        <p:txBody>
          <a:bodyPr/>
          <a:lstStyle>
            <a:lvl1pPr>
              <a:defRPr/>
            </a:lvl1pPr>
          </a:lstStyle>
          <a:p>
            <a:pPr>
              <a:defRPr/>
            </a:pPr>
            <a:r>
              <a:rPr lang="en-US" altLang="en-US"/>
              <a:t>Slide </a:t>
            </a:r>
            <a:fld id="{1BB94D5D-5454-4843-B983-89A0937E20C1}" type="slidenum">
              <a:rPr lang="en-US" altLang="en-US"/>
              <a:pPr>
                <a:defRPr/>
              </a:pPr>
              <a:t>‹#›</a:t>
            </a:fld>
            <a:endParaRPr lang="en-US" altLang="en-US"/>
          </a:p>
        </p:txBody>
      </p:sp>
    </p:spTree>
    <p:extLst>
      <p:ext uri="{BB962C8B-B14F-4D97-AF65-F5344CB8AC3E}">
        <p14:creationId xmlns:p14="http://schemas.microsoft.com/office/powerpoint/2010/main" val="2576024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March 2020</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t>Minyoung Park (Intel Corp.)</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en-US"/>
              <a:t>Slide </a:t>
            </a:r>
            <a:fld id="{B2CF3F3E-111F-4613-BAC2-F78BF33B9DA2}" type="slidenum">
              <a:rPr lang="en-US" altLang="en-US"/>
              <a:pPr>
                <a:defRPr/>
              </a:pPr>
              <a:t>‹#›</a:t>
            </a:fld>
            <a:endParaRPr lang="en-US" altLang="en-US"/>
          </a:p>
        </p:txBody>
      </p:sp>
    </p:spTree>
    <p:extLst>
      <p:ext uri="{BB962C8B-B14F-4D97-AF65-F5344CB8AC3E}">
        <p14:creationId xmlns:p14="http://schemas.microsoft.com/office/powerpoint/2010/main" val="388764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t>March 2020</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t>Minyoung Park (Intel Corp.)</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en-US"/>
              <a:t>Slide </a:t>
            </a:r>
            <a:fld id="{7F9FBF2E-0347-44E1-ADB9-8BBB5F9DB1CE}" type="slidenum">
              <a:rPr lang="en-US" altLang="en-US"/>
              <a:pPr>
                <a:defRPr/>
              </a:pPr>
              <a:t>‹#›</a:t>
            </a:fld>
            <a:endParaRPr lang="en-US" altLang="en-US"/>
          </a:p>
        </p:txBody>
      </p:sp>
    </p:spTree>
    <p:extLst>
      <p:ext uri="{BB962C8B-B14F-4D97-AF65-F5344CB8AC3E}">
        <p14:creationId xmlns:p14="http://schemas.microsoft.com/office/powerpoint/2010/main" val="1243487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85800"/>
            <a:ext cx="10363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929218" y="332601"/>
            <a:ext cx="1182055"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latin typeface="Times New Roman" pitchFamily="18" charset="0"/>
                <a:ea typeface="+mn-ea"/>
                <a:cs typeface="+mn-cs"/>
              </a:defRPr>
            </a:lvl1pPr>
          </a:lstStyle>
          <a:p>
            <a:pPr>
              <a:defRPr/>
            </a:pPr>
            <a:r>
              <a:rPr lang="en-US"/>
              <a:t>March 2020</a:t>
            </a:r>
            <a:endParaRPr lang="en-US" dirty="0"/>
          </a:p>
        </p:txBody>
      </p:sp>
      <p:sp>
        <p:nvSpPr>
          <p:cNvPr id="1029" name="Rectangle 5"/>
          <p:cNvSpPr>
            <a:spLocks noGrp="1" noChangeArrowheads="1"/>
          </p:cNvSpPr>
          <p:nvPr>
            <p:ph type="ftr" sz="quarter" idx="3"/>
          </p:nvPr>
        </p:nvSpPr>
        <p:spPr bwMode="auto">
          <a:xfrm>
            <a:off x="7721601" y="6475413"/>
            <a:ext cx="3670300" cy="18415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eaLnBrk="0" hangingPunct="0">
              <a:defRPr>
                <a:latin typeface="Times New Roman" pitchFamily="18" charset="0"/>
                <a:ea typeface="+mn-ea"/>
                <a:cs typeface="+mn-cs"/>
              </a:defRPr>
            </a:lvl1pPr>
          </a:lstStyle>
          <a:p>
            <a:pPr>
              <a:defRPr/>
            </a:pPr>
            <a:r>
              <a:rPr lang="en-US"/>
              <a:t>Minyoung Park (Intel Corp.)</a:t>
            </a:r>
          </a:p>
        </p:txBody>
      </p:sp>
      <p:sp>
        <p:nvSpPr>
          <p:cNvPr id="1030" name="Rectangle 6"/>
          <p:cNvSpPr>
            <a:spLocks noGrp="1" noChangeArrowheads="1"/>
          </p:cNvSpPr>
          <p:nvPr>
            <p:ph type="sldNum" sz="quarter" idx="4"/>
          </p:nvPr>
        </p:nvSpPr>
        <p:spPr bwMode="auto">
          <a:xfrm>
            <a:off x="5879100" y="6475413"/>
            <a:ext cx="535403"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lvl1pPr>
          </a:lstStyle>
          <a:p>
            <a:pPr>
              <a:defRPr/>
            </a:pPr>
            <a:r>
              <a:rPr lang="en-US" altLang="en-US"/>
              <a:t>Slide </a:t>
            </a:r>
            <a:fld id="{44A069AA-D681-4D56-82F9-8070180AD592}" type="slidenum">
              <a:rPr lang="en-US" altLang="en-US"/>
              <a:pPr>
                <a:defRPr/>
              </a:pPr>
              <a:t>‹#›</a:t>
            </a:fld>
            <a:endParaRPr lang="en-US" altLang="en-US"/>
          </a:p>
        </p:txBody>
      </p:sp>
      <p:sp>
        <p:nvSpPr>
          <p:cNvPr id="1031" name="Rectangle 7"/>
          <p:cNvSpPr>
            <a:spLocks noChangeArrowheads="1"/>
          </p:cNvSpPr>
          <p:nvPr/>
        </p:nvSpPr>
        <p:spPr bwMode="auto">
          <a:xfrm>
            <a:off x="7901452" y="304027"/>
            <a:ext cx="328301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marL="342900" indent="-342900">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457200">
              <a:defRPr sz="1200">
                <a:solidFill>
                  <a:schemeClr val="tx1"/>
                </a:solidFill>
                <a:latin typeface="Times New Roman" panose="02020603050405020304" pitchFamily="18" charset="0"/>
                <a:ea typeface="MS PGothic" panose="020B0600070205080204" pitchFamily="34" charset="-128"/>
              </a:defRPr>
            </a:lvl5pPr>
            <a:lvl6pPr marL="9144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1371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18288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22860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lvl="4" algn="r">
              <a:defRPr/>
            </a:pPr>
            <a:r>
              <a:rPr lang="en-US" altLang="en-US" sz="1800" b="1" dirty="0"/>
              <a:t>doc.: IEEE 802.11-20/0290r0</a:t>
            </a:r>
          </a:p>
        </p:txBody>
      </p:sp>
      <p:sp>
        <p:nvSpPr>
          <p:cNvPr id="1032" name="Line 8"/>
          <p:cNvSpPr>
            <a:spLocks noChangeShapeType="1"/>
          </p:cNvSpPr>
          <p:nvPr/>
        </p:nvSpPr>
        <p:spPr bwMode="auto">
          <a:xfrm>
            <a:off x="914400" y="609600"/>
            <a:ext cx="103632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sz="1200"/>
          </a:p>
        </p:txBody>
      </p:sp>
      <p:sp>
        <p:nvSpPr>
          <p:cNvPr id="1033" name="Rectangle 9"/>
          <p:cNvSpPr>
            <a:spLocks noChangeArrowheads="1"/>
          </p:cNvSpPr>
          <p:nvPr/>
        </p:nvSpPr>
        <p:spPr bwMode="auto">
          <a:xfrm>
            <a:off x="914401" y="6475413"/>
            <a:ext cx="71814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defRPr/>
            </a:pPr>
            <a:r>
              <a:rPr lang="en-US" altLang="en-US" sz="1200"/>
              <a:t>Submission</a:t>
            </a:r>
          </a:p>
        </p:txBody>
      </p:sp>
      <p:sp>
        <p:nvSpPr>
          <p:cNvPr id="1034" name="Line 10"/>
          <p:cNvSpPr>
            <a:spLocks noChangeShapeType="1"/>
          </p:cNvSpPr>
          <p:nvPr/>
        </p:nvSpPr>
        <p:spPr bwMode="auto">
          <a:xfrm>
            <a:off x="914400" y="6477000"/>
            <a:ext cx="104648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sz="12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3200" b="1">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2pPr>
      <a:lvl3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3pPr>
      <a:lvl4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4pPr>
      <a:lvl5pPr algn="ctr" rtl="0" eaLnBrk="0" fontAlgn="base" hangingPunct="0">
        <a:spcBef>
          <a:spcPct val="0"/>
        </a:spcBef>
        <a:spcAft>
          <a:spcPct val="0"/>
        </a:spcAft>
        <a:defRPr sz="3200" b="1">
          <a:solidFill>
            <a:schemeClr val="tx2"/>
          </a:solidFill>
          <a:latin typeface="Times New Roman" pitchFamily="18" charset="0"/>
          <a:ea typeface="MS PGothic" pitchFamily="34" charset="-128"/>
          <a:cs typeface="MS PGothic"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4" Type="http://schemas.openxmlformats.org/officeDocument/2006/relationships/hyperlink" Target="http://www.ieee.org/about/corporate/governance" TargetMode="External"/></Relationships>
</file>

<file path=ppt/slides/_rels/slide17.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newton.meeting.verilan.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jrosdahl@ieee.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ct 3"/>
          <p:cNvGraphicFramePr>
            <a:graphicFrameLocks noChangeAspect="1"/>
          </p:cNvGraphicFramePr>
          <p:nvPr>
            <p:extLst>
              <p:ext uri="{D42A27DB-BD31-4B8C-83A1-F6EECF244321}">
                <p14:modId xmlns:p14="http://schemas.microsoft.com/office/powerpoint/2010/main" val="2038991278"/>
              </p:ext>
            </p:extLst>
          </p:nvPr>
        </p:nvGraphicFramePr>
        <p:xfrm>
          <a:off x="2301875" y="3054350"/>
          <a:ext cx="7004050" cy="2578100"/>
        </p:xfrm>
        <a:graphic>
          <a:graphicData uri="http://schemas.openxmlformats.org/presentationml/2006/ole">
            <mc:AlternateContent xmlns:mc="http://schemas.openxmlformats.org/markup-compatibility/2006">
              <mc:Choice xmlns:v="urn:schemas-microsoft-com:vml" Requires="v">
                <p:oleObj spid="_x0000_s7537" name="Document" r:id="rId4" imgW="8267030" imgH="3047370" progId="Word.Document.8">
                  <p:embed/>
                </p:oleObj>
              </mc:Choice>
              <mc:Fallback>
                <p:oleObj name="Document" r:id="rId4" imgW="8267030" imgH="3047370" progId="Word.Document.8">
                  <p:embed/>
                  <p:pic>
                    <p:nvPicPr>
                      <p:cNvPr id="0" name=""/>
                      <p:cNvPicPr>
                        <a:picLocks noChangeAspect="1" noChangeArrowheads="1"/>
                      </p:cNvPicPr>
                      <p:nvPr/>
                    </p:nvPicPr>
                    <p:blipFill>
                      <a:blip r:embed="rId5"/>
                      <a:srcRect/>
                      <a:stretch>
                        <a:fillRect/>
                      </a:stretch>
                    </p:blipFill>
                    <p:spPr bwMode="auto">
                      <a:xfrm>
                        <a:off x="2301875" y="3054350"/>
                        <a:ext cx="7004050" cy="2578100"/>
                      </a:xfrm>
                      <a:prstGeom prst="rect">
                        <a:avLst/>
                      </a:prstGeom>
                      <a:noFill/>
                      <a:ln>
                        <a:noFill/>
                      </a:ln>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98" name="Title 9"/>
          <p:cNvSpPr>
            <a:spLocks noGrp="1"/>
          </p:cNvSpPr>
          <p:nvPr>
            <p:ph type="title"/>
          </p:nvPr>
        </p:nvSpPr>
        <p:spPr/>
        <p:txBody>
          <a:bodyPr/>
          <a:lstStyle/>
          <a:p>
            <a:r>
              <a:rPr lang="en-US" altLang="en-US" dirty="0"/>
              <a:t>March 2020 </a:t>
            </a:r>
            <a:br>
              <a:rPr lang="en-US" altLang="en-US" dirty="0"/>
            </a:br>
            <a:r>
              <a:rPr lang="en-US" altLang="en-US" dirty="0" err="1"/>
              <a:t>TGba</a:t>
            </a:r>
            <a:r>
              <a:rPr lang="en-US" altLang="en-US" dirty="0"/>
              <a:t> Agenda</a:t>
            </a:r>
          </a:p>
        </p:txBody>
      </p:sp>
      <p:sp>
        <p:nvSpPr>
          <p:cNvPr id="4" name="Date Placeholder 3"/>
          <p:cNvSpPr>
            <a:spLocks noGrp="1"/>
          </p:cNvSpPr>
          <p:nvPr>
            <p:ph type="dt" sz="quarter" idx="10"/>
          </p:nvPr>
        </p:nvSpPr>
        <p:spPr/>
        <p:txBody>
          <a:bodyPr/>
          <a:lstStyle/>
          <a:p>
            <a:pPr>
              <a:defRPr/>
            </a:pPr>
            <a:r>
              <a:rPr lang="en-US"/>
              <a:t>March 2020</a:t>
            </a:r>
            <a:endParaRPr lang="en-US" dirty="0"/>
          </a:p>
        </p:txBody>
      </p:sp>
      <p:sp>
        <p:nvSpPr>
          <p:cNvPr id="5" name="Footer Placeholder 4"/>
          <p:cNvSpPr>
            <a:spLocks noGrp="1"/>
          </p:cNvSpPr>
          <p:nvPr>
            <p:ph type="ftr" sz="quarter" idx="11"/>
          </p:nvPr>
        </p:nvSpPr>
        <p:spPr/>
        <p:txBody>
          <a:bodyPr/>
          <a:lstStyle/>
          <a:p>
            <a:pPr>
              <a:defRPr/>
            </a:pPr>
            <a:r>
              <a:rPr lang="en-US"/>
              <a:t>Minyoung Park (Intel Corp.)</a:t>
            </a:r>
            <a:endParaRPr lang="en-US" dirty="0"/>
          </a:p>
        </p:txBody>
      </p:sp>
      <p:sp>
        <p:nvSpPr>
          <p:cNvPr id="4101" name="Slide Number Placeholder 5"/>
          <p:cNvSpPr>
            <a:spLocks noGrp="1"/>
          </p:cNvSpPr>
          <p:nvPr>
            <p:ph type="sldNum" sz="quarter" idx="12"/>
          </p:nvPr>
        </p:nvSpPr>
        <p:spPr>
          <a:xfrm>
            <a:off x="5879594" y="6475413"/>
            <a:ext cx="432811"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87CADA09-2DAE-4899-B121-4D92081AAB59}" type="slidenum">
              <a:rPr lang="en-US" altLang="en-US" sz="1200" b="0" smtClean="0"/>
              <a:pPr>
                <a:spcBef>
                  <a:spcPct val="0"/>
                </a:spcBef>
                <a:buFontTx/>
                <a:buNone/>
              </a:pPr>
              <a:t>1</a:t>
            </a:fld>
            <a:endParaRPr lang="en-US" altLang="en-US" sz="1200" b="0" dirty="0"/>
          </a:p>
        </p:txBody>
      </p:sp>
      <p:sp>
        <p:nvSpPr>
          <p:cNvPr id="12" name="Rectangle 2"/>
          <p:cNvSpPr txBox="1">
            <a:spLocks noChangeArrowheads="1"/>
          </p:cNvSpPr>
          <p:nvPr/>
        </p:nvSpPr>
        <p:spPr bwMode="auto">
          <a:xfrm>
            <a:off x="2151063" y="2292351"/>
            <a:ext cx="7772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lgn="l" rtl="0" eaLnBrk="0" fontAlgn="base" hangingPunct="0">
              <a:spcBef>
                <a:spcPct val="20000"/>
              </a:spcBef>
              <a:spcAft>
                <a:spcPct val="0"/>
              </a:spcAft>
              <a:buChar char="•"/>
              <a:defRPr sz="2400" b="1">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2pPr>
            <a:lvl3pPr marL="1085850" indent="-228600" algn="l" rtl="0" eaLnBrk="0" fontAlgn="base" hangingPunct="0">
              <a:spcBef>
                <a:spcPct val="20000"/>
              </a:spcBef>
              <a:spcAft>
                <a:spcPct val="0"/>
              </a:spcAft>
              <a:buChar char="•"/>
              <a:defRPr>
                <a:solidFill>
                  <a:schemeClr val="tx1"/>
                </a:solidFill>
                <a:latin typeface="+mn-lt"/>
                <a:ea typeface="MS PGothic" pitchFamily="34" charset="-128"/>
                <a:cs typeface="MS PGothic" charset="0"/>
              </a:defRPr>
            </a:lvl3pPr>
            <a:lvl4pPr marL="14287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771650" indent="-228600"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lgn="ctr">
              <a:spcBef>
                <a:spcPts val="500"/>
              </a:spcBef>
              <a:buNone/>
              <a:tabLst>
                <a:tab pos="912813" algn="l"/>
                <a:tab pos="1827213" algn="l"/>
                <a:tab pos="2741613" algn="l"/>
                <a:tab pos="3656013" algn="l"/>
                <a:tab pos="4570413" algn="l"/>
                <a:tab pos="5484813" algn="l"/>
                <a:tab pos="6399213" algn="l"/>
                <a:tab pos="7313613" algn="l"/>
                <a:tab pos="8228013" algn="l"/>
                <a:tab pos="9142413" algn="l"/>
                <a:tab pos="10056813" algn="l"/>
              </a:tabLst>
              <a:defRPr/>
            </a:pPr>
            <a:r>
              <a:rPr lang="en-GB" sz="2000" b="0" kern="0" dirty="0"/>
              <a:t>Date: 2020-2-7</a:t>
            </a:r>
          </a:p>
        </p:txBody>
      </p:sp>
      <p:sp>
        <p:nvSpPr>
          <p:cNvPr id="4104" name="Rectangle 4"/>
          <p:cNvSpPr>
            <a:spLocks noChangeArrowheads="1"/>
          </p:cNvSpPr>
          <p:nvPr/>
        </p:nvSpPr>
        <p:spPr bwMode="auto">
          <a:xfrm>
            <a:off x="2301875" y="2689225"/>
            <a:ext cx="1447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2160" tIns="46080" rIns="92160" bIns="46080"/>
          <a:lstStyle>
            <a:lvl1pPr>
              <a:spcBef>
                <a:spcPct val="20000"/>
              </a:spcBef>
              <a:buChar cha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sz="1600">
                <a:solidFill>
                  <a:schemeClr val="tx1"/>
                </a:solidFill>
                <a:latin typeface="Times New Roman" panose="02020603050405020304" pitchFamily="18" charset="0"/>
                <a:ea typeface="MS PGothic" panose="020B0600070205080204" pitchFamily="34" charset="-128"/>
              </a:defRPr>
            </a:lvl9pPr>
          </a:lstStyle>
          <a:p>
            <a:pPr>
              <a:spcBef>
                <a:spcPts val="500"/>
              </a:spcBef>
              <a:buNone/>
            </a:pPr>
            <a:r>
              <a:rPr lang="en-GB" altLang="en-US" sz="2000" b="0" dirty="0">
                <a:solidFill>
                  <a:srgbClr val="000000"/>
                </a:solidFill>
              </a:rPr>
              <a:t>Authors: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209800" y="609600"/>
            <a:ext cx="7772401" cy="609600"/>
          </a:xfrm>
        </p:spPr>
        <p:txBody>
          <a:bodyPr/>
          <a:lstStyle/>
          <a:p>
            <a:r>
              <a:rPr lang="en-US" altLang="en-US" dirty="0"/>
              <a:t>Agenda</a:t>
            </a:r>
          </a:p>
        </p:txBody>
      </p:sp>
      <p:sp>
        <p:nvSpPr>
          <p:cNvPr id="21507" name="Content Placeholder 6"/>
          <p:cNvSpPr>
            <a:spLocks noGrp="1"/>
          </p:cNvSpPr>
          <p:nvPr>
            <p:ph sz="half" idx="1"/>
          </p:nvPr>
        </p:nvSpPr>
        <p:spPr>
          <a:xfrm>
            <a:off x="817965" y="1600200"/>
            <a:ext cx="5204883" cy="4044476"/>
          </a:xfrm>
          <a:noFill/>
        </p:spPr>
        <p:txBody>
          <a:bodyPr/>
          <a:lstStyle/>
          <a:p>
            <a:pPr>
              <a:spcBef>
                <a:spcPts val="100"/>
              </a:spcBef>
            </a:pPr>
            <a:r>
              <a:rPr lang="en-US" altLang="en-US" sz="1600" dirty="0"/>
              <a:t>Tuesday: AM1 (2 hours)</a:t>
            </a:r>
          </a:p>
          <a:p>
            <a:pPr lvl="1">
              <a:spcBef>
                <a:spcPts val="0"/>
              </a:spcBef>
            </a:pPr>
            <a:r>
              <a:rPr lang="en-US" altLang="en-US" sz="1600" dirty="0"/>
              <a:t>Call meeting to order</a:t>
            </a:r>
          </a:p>
          <a:p>
            <a:pPr lvl="1">
              <a:spcBef>
                <a:spcPts val="0"/>
              </a:spcBef>
            </a:pPr>
            <a:r>
              <a:rPr lang="en-US" altLang="en-US" sz="1600" dirty="0"/>
              <a:t>IEEE 802 and 802.11 IPR Policy and procedure</a:t>
            </a:r>
          </a:p>
          <a:p>
            <a:pPr lvl="1">
              <a:spcBef>
                <a:spcPts val="0"/>
              </a:spcBef>
            </a:pPr>
            <a:r>
              <a:rPr lang="en-US" altLang="en-US" sz="1600" b="1" dirty="0"/>
              <a:t>Motion</a:t>
            </a:r>
            <a:r>
              <a:rPr lang="en-US" altLang="en-US" sz="1600" dirty="0"/>
              <a:t>: January 2020 meeting (doc: IEEE 802.11-20/185r0) and teleconference minutes (doc: IEEE 802.11-20/TBD) approval</a:t>
            </a:r>
          </a:p>
          <a:p>
            <a:pPr lvl="1">
              <a:spcBef>
                <a:spcPts val="0"/>
              </a:spcBef>
            </a:pPr>
            <a:r>
              <a:rPr lang="en-US" altLang="en-US" sz="1600" dirty="0"/>
              <a:t>SA ballot result review</a:t>
            </a:r>
          </a:p>
          <a:p>
            <a:pPr lvl="1">
              <a:spcBef>
                <a:spcPts val="0"/>
              </a:spcBef>
            </a:pPr>
            <a:r>
              <a:rPr lang="en-US" altLang="en-US" sz="1600" dirty="0"/>
              <a:t>Presentations on comment resolutions</a:t>
            </a:r>
          </a:p>
          <a:p>
            <a:pPr lvl="1">
              <a:spcBef>
                <a:spcPts val="0"/>
              </a:spcBef>
            </a:pPr>
            <a:r>
              <a:rPr lang="en-US" altLang="en-US" sz="1600" dirty="0"/>
              <a:t>Recess</a:t>
            </a:r>
          </a:p>
          <a:p>
            <a:pPr>
              <a:spcBef>
                <a:spcPts val="100"/>
              </a:spcBef>
            </a:pPr>
            <a:r>
              <a:rPr lang="en-US" altLang="en-US" sz="1600" dirty="0"/>
              <a:t>Tuesday: PM1 (2 hours)</a:t>
            </a:r>
          </a:p>
          <a:p>
            <a:pPr lvl="1">
              <a:spcBef>
                <a:spcPts val="0"/>
              </a:spcBef>
            </a:pPr>
            <a:r>
              <a:rPr lang="en-US" altLang="en-US" sz="1600" dirty="0"/>
              <a:t>Call meeting to order</a:t>
            </a:r>
          </a:p>
          <a:p>
            <a:pPr lvl="1">
              <a:spcBef>
                <a:spcPts val="0"/>
              </a:spcBef>
            </a:pPr>
            <a:r>
              <a:rPr lang="en-US" altLang="en-US" sz="1600" dirty="0"/>
              <a:t>IEEE 802 and 802.11 IPR Policy and procedure</a:t>
            </a:r>
          </a:p>
          <a:p>
            <a:pPr lvl="1">
              <a:spcBef>
                <a:spcPts val="0"/>
              </a:spcBef>
            </a:pPr>
            <a:r>
              <a:rPr lang="en-US" altLang="en-US" sz="1600" dirty="0"/>
              <a:t>Presentations on comment resolutions</a:t>
            </a:r>
          </a:p>
          <a:p>
            <a:pPr lvl="1">
              <a:spcBef>
                <a:spcPts val="0"/>
              </a:spcBef>
            </a:pPr>
            <a:r>
              <a:rPr lang="en-US" altLang="en-US" sz="1600" dirty="0"/>
              <a:t>Recess</a:t>
            </a:r>
          </a:p>
          <a:p>
            <a:pPr>
              <a:spcBef>
                <a:spcPts val="0"/>
              </a:spcBef>
            </a:pPr>
            <a:endParaRPr lang="en-US" altLang="en-US" sz="2000" dirty="0"/>
          </a:p>
          <a:p>
            <a:pPr lvl="1">
              <a:spcBef>
                <a:spcPts val="100"/>
              </a:spcBef>
            </a:pPr>
            <a:endParaRPr lang="en-US" altLang="en-US" sz="1600" dirty="0"/>
          </a:p>
        </p:txBody>
      </p:sp>
      <p:sp>
        <p:nvSpPr>
          <p:cNvPr id="21508" name="Content Placeholder 7"/>
          <p:cNvSpPr>
            <a:spLocks noGrp="1"/>
          </p:cNvSpPr>
          <p:nvPr>
            <p:ph sz="half" idx="2"/>
          </p:nvPr>
        </p:nvSpPr>
        <p:spPr>
          <a:xfrm>
            <a:off x="6350877" y="1524000"/>
            <a:ext cx="5178552" cy="4267199"/>
          </a:xfrm>
        </p:spPr>
        <p:txBody>
          <a:bodyPr/>
          <a:lstStyle/>
          <a:p>
            <a:pPr>
              <a:spcBef>
                <a:spcPts val="100"/>
              </a:spcBef>
            </a:pPr>
            <a:r>
              <a:rPr lang="en-US" altLang="en-US" sz="1600" dirty="0"/>
              <a:t>Wednesday: PM2 (2 hours)</a:t>
            </a:r>
          </a:p>
          <a:p>
            <a:pPr lvl="1">
              <a:spcBef>
                <a:spcPts val="0"/>
              </a:spcBef>
            </a:pPr>
            <a:r>
              <a:rPr lang="en-US" altLang="en-US" sz="1600" dirty="0"/>
              <a:t>Call meeting to order</a:t>
            </a:r>
          </a:p>
          <a:p>
            <a:pPr lvl="1">
              <a:spcBef>
                <a:spcPts val="0"/>
              </a:spcBef>
            </a:pPr>
            <a:r>
              <a:rPr lang="en-US" altLang="en-US" sz="1600" dirty="0"/>
              <a:t>IEEE 802 and 802.11 IPR Policy and procedure</a:t>
            </a:r>
          </a:p>
          <a:p>
            <a:pPr lvl="1">
              <a:spcBef>
                <a:spcPts val="0"/>
              </a:spcBef>
            </a:pPr>
            <a:r>
              <a:rPr lang="en-US" altLang="en-US" sz="1600" dirty="0"/>
              <a:t>Presentations on comment resolutions</a:t>
            </a:r>
          </a:p>
          <a:p>
            <a:pPr lvl="1">
              <a:spcBef>
                <a:spcPts val="0"/>
              </a:spcBef>
            </a:pPr>
            <a:r>
              <a:rPr lang="en-US" altLang="en-US" sz="1600" dirty="0"/>
              <a:t>Recess</a:t>
            </a:r>
          </a:p>
          <a:p>
            <a:pPr>
              <a:spcBef>
                <a:spcPts val="100"/>
              </a:spcBef>
            </a:pPr>
            <a:r>
              <a:rPr lang="en-US" altLang="en-US" sz="1600" dirty="0"/>
              <a:t>Thursday: AM2 (2 hours)</a:t>
            </a:r>
          </a:p>
          <a:p>
            <a:pPr lvl="1">
              <a:spcBef>
                <a:spcPts val="0"/>
              </a:spcBef>
            </a:pPr>
            <a:r>
              <a:rPr lang="en-US" altLang="en-US" sz="1600" dirty="0"/>
              <a:t>Call meeting to order</a:t>
            </a:r>
          </a:p>
          <a:p>
            <a:pPr lvl="1">
              <a:spcBef>
                <a:spcPts val="0"/>
              </a:spcBef>
            </a:pPr>
            <a:r>
              <a:rPr lang="en-US" altLang="en-US" sz="1600" dirty="0"/>
              <a:t>IEEE 802 and 802.11 IPR Policy and procedure</a:t>
            </a:r>
          </a:p>
          <a:p>
            <a:pPr lvl="1">
              <a:spcBef>
                <a:spcPts val="0"/>
              </a:spcBef>
            </a:pPr>
            <a:r>
              <a:rPr lang="en-US" altLang="en-US" sz="1600" dirty="0"/>
              <a:t>Presentations on comment resolutions</a:t>
            </a:r>
          </a:p>
          <a:p>
            <a:pPr lvl="1">
              <a:spcBef>
                <a:spcPts val="0"/>
              </a:spcBef>
            </a:pPr>
            <a:r>
              <a:rPr lang="en-US" altLang="en-US" sz="1600" dirty="0"/>
              <a:t>Motions</a:t>
            </a:r>
          </a:p>
          <a:p>
            <a:pPr lvl="2">
              <a:spcBef>
                <a:spcPts val="0"/>
              </a:spcBef>
            </a:pPr>
            <a:r>
              <a:rPr lang="en-US" altLang="en-US" sz="1400" dirty="0"/>
              <a:t>CR motion </a:t>
            </a:r>
          </a:p>
          <a:p>
            <a:pPr lvl="1">
              <a:spcBef>
                <a:spcPts val="0"/>
              </a:spcBef>
            </a:pPr>
            <a:r>
              <a:rPr lang="en-US" altLang="en-US" sz="1600" dirty="0"/>
              <a:t>TG timeline discussion</a:t>
            </a:r>
          </a:p>
          <a:p>
            <a:pPr lvl="1">
              <a:spcBef>
                <a:spcPts val="0"/>
              </a:spcBef>
            </a:pPr>
            <a:r>
              <a:rPr lang="en-US" altLang="en-US" sz="1600" dirty="0"/>
              <a:t>Goal for May 2020 F2F meeting</a:t>
            </a:r>
          </a:p>
          <a:p>
            <a:pPr lvl="1">
              <a:spcBef>
                <a:spcPts val="0"/>
              </a:spcBef>
            </a:pPr>
            <a:r>
              <a:rPr lang="en-US" altLang="en-US" sz="1600" dirty="0"/>
              <a:t>Teleconference call schedule</a:t>
            </a:r>
          </a:p>
          <a:p>
            <a:pPr lvl="1">
              <a:spcBef>
                <a:spcPts val="0"/>
              </a:spcBef>
            </a:pPr>
            <a:r>
              <a:rPr lang="en-US" altLang="en-US" sz="1600" dirty="0"/>
              <a:t>Adjourn</a:t>
            </a:r>
          </a:p>
          <a:p>
            <a:pPr lvl="1">
              <a:spcBef>
                <a:spcPts val="0"/>
              </a:spcBef>
            </a:pPr>
            <a:endParaRPr lang="en-US" altLang="en-US" sz="1600" b="1" dirty="0"/>
          </a:p>
        </p:txBody>
      </p:sp>
      <p:sp>
        <p:nvSpPr>
          <p:cNvPr id="4" name="Date Placeholder 3"/>
          <p:cNvSpPr>
            <a:spLocks noGrp="1"/>
          </p:cNvSpPr>
          <p:nvPr>
            <p:ph type="dt" sz="quarter" idx="10"/>
          </p:nvPr>
        </p:nvSpPr>
        <p:spPr/>
        <p:txBody>
          <a:bodyPr/>
          <a:lstStyle/>
          <a:p>
            <a:pPr>
              <a:defRPr/>
            </a:pPr>
            <a:r>
              <a:rPr lang="en-US"/>
              <a:t>March 2020</a:t>
            </a:r>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21511" name="Slide Number Placeholder 5"/>
          <p:cNvSpPr>
            <a:spLocks noGrp="1"/>
          </p:cNvSpPr>
          <p:nvPr>
            <p:ph type="sldNum" sz="quarter" idx="12"/>
          </p:nvPr>
        </p:nvSpPr>
        <p:spPr>
          <a:xfrm>
            <a:off x="5841122" y="6484241"/>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E6BE1DDA-DBD5-490E-96A9-C0C593249934}" type="slidenum">
              <a:rPr lang="en-US" altLang="en-US" sz="1200" b="0"/>
              <a:pPr>
                <a:spcBef>
                  <a:spcPct val="0"/>
                </a:spcBef>
                <a:buFontTx/>
                <a:buNone/>
              </a:pPr>
              <a:t>10</a:t>
            </a:fld>
            <a:endParaRPr lang="en-US" altLang="en-US" sz="1200" b="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1026"/>
          <p:cNvSpPr>
            <a:spLocks noGrp="1" noChangeArrowheads="1"/>
          </p:cNvSpPr>
          <p:nvPr>
            <p:ph type="title"/>
          </p:nvPr>
        </p:nvSpPr>
        <p:spPr>
          <a:xfrm>
            <a:off x="2209800" y="685800"/>
            <a:ext cx="7772400" cy="533400"/>
          </a:xfrm>
        </p:spPr>
        <p:txBody>
          <a:bodyPr vert="horz" wrap="square" lIns="90487" tIns="44450" rIns="90487" bIns="44450" numCol="1" anchor="ctr" anchorCtr="0" compatLnSpc="1">
            <a:prstTxWarp prst="textNoShape">
              <a:avLst/>
            </a:prstTxWarp>
          </a:bodyPr>
          <a:lstStyle/>
          <a:p>
            <a:r>
              <a:rPr lang="en-US" altLang="en-US" u="sng" dirty="0">
                <a:solidFill>
                  <a:schemeClr val="tx1"/>
                </a:solidFill>
                <a:latin typeface="Calibri" panose="020F0502020204030204" pitchFamily="34" charset="0"/>
                <a:cs typeface="Calibri" panose="020F0502020204030204" pitchFamily="34" charset="0"/>
              </a:rPr>
              <a:t>Instructions for the WG Chair</a:t>
            </a:r>
            <a:endParaRPr lang="en-US" altLang="en-US" u="sng" dirty="0">
              <a:latin typeface="Calibri" panose="020F0502020204030204" pitchFamily="34" charset="0"/>
              <a:cs typeface="Calibri" panose="020F0502020204030204" pitchFamily="34" charset="0"/>
            </a:endParaRPr>
          </a:p>
        </p:txBody>
      </p:sp>
      <p:sp>
        <p:nvSpPr>
          <p:cNvPr id="7170" name="Rectangle 1027"/>
          <p:cNvSpPr>
            <a:spLocks noGrp="1" noChangeArrowheads="1"/>
          </p:cNvSpPr>
          <p:nvPr>
            <p:ph idx="1"/>
          </p:nvPr>
        </p:nvSpPr>
        <p:spPr>
          <a:xfrm>
            <a:off x="929218" y="1219200"/>
            <a:ext cx="10348382" cy="4876800"/>
          </a:xfrm>
        </p:spPr>
        <p:txBody>
          <a:bodyPr vert="horz" wrap="square" lIns="90487" tIns="44450" rIns="90487" bIns="44450" numCol="1" anchor="t" anchorCtr="0" compatLnSpc="1">
            <a:prstTxWarp prst="textNoShape">
              <a:avLst/>
            </a:prstTxWarp>
          </a:bodyPr>
          <a:lstStyle/>
          <a:p>
            <a:pPr marL="182880">
              <a:lnSpc>
                <a:spcPct val="80000"/>
              </a:lnSpc>
              <a:spcAft>
                <a:spcPct val="30000"/>
              </a:spcAft>
              <a:buNone/>
            </a:pPr>
            <a:r>
              <a:rPr lang="en-US" altLang="en-US" sz="1800" dirty="0"/>
              <a:t>	</a:t>
            </a:r>
            <a:r>
              <a:rPr lang="en-US" altLang="en-US" sz="2000" dirty="0">
                <a:latin typeface="Calibri" panose="020F0502020204030204" pitchFamily="34" charset="0"/>
                <a:cs typeface="Calibri" panose="020F0502020204030204" pitchFamily="34" charset="0"/>
              </a:rPr>
              <a:t>The IEEE-SA strongly recommends that at each WG meeting the chair or a designee:</a:t>
            </a:r>
          </a:p>
          <a:p>
            <a:pPr lvl="1">
              <a:lnSpc>
                <a:spcPct val="80000"/>
              </a:lnSpc>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Show slides #1 through #4 of this presentation</a:t>
            </a:r>
          </a:p>
          <a:p>
            <a:pPr lvl="1">
              <a:lnSpc>
                <a:spcPct val="80000"/>
              </a:lnSpc>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Advise the WG attendees that:</a:t>
            </a:r>
            <a:r>
              <a:rPr lang="en-US" altLang="en-US" sz="1600" dirty="0">
                <a:latin typeface="Calibri" panose="020F0502020204030204" pitchFamily="34" charset="0"/>
                <a:cs typeface="Calibri" panose="020F0502020204030204" pitchFamily="34" charset="0"/>
              </a:rPr>
              <a:t> </a:t>
            </a:r>
          </a:p>
          <a:p>
            <a:pPr lvl="2">
              <a:lnSpc>
                <a:spcPct val="80000"/>
              </a:lnSpc>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IEEE’s patent policy is described in Clause 6 of the </a:t>
            </a:r>
            <a:r>
              <a:rPr lang="en-US" altLang="en-US" sz="1400" i="1" dirty="0">
                <a:latin typeface="Calibri" panose="020F0502020204030204" pitchFamily="34" charset="0"/>
                <a:cs typeface="Calibri" panose="020F0502020204030204" pitchFamily="34" charset="0"/>
              </a:rPr>
              <a:t>IEEE-SA Standards Board Bylaws</a:t>
            </a:r>
            <a:r>
              <a:rPr lang="en-US" altLang="en-US" sz="1400" dirty="0">
                <a:latin typeface="Calibri" panose="020F0502020204030204" pitchFamily="34" charset="0"/>
                <a:cs typeface="Calibri" panose="020F0502020204030204" pitchFamily="34" charset="0"/>
              </a:rPr>
              <a:t>;</a:t>
            </a:r>
          </a:p>
          <a:p>
            <a:pPr lvl="2">
              <a:lnSpc>
                <a:spcPct val="80000"/>
              </a:lnSpc>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Early identification of patent claims which may be essential for the use of standards under development is strongly encouraged; </a:t>
            </a:r>
          </a:p>
          <a:p>
            <a:pPr lvl="2">
              <a:lnSpc>
                <a:spcPct val="80000"/>
              </a:lnSpc>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lang="en-US" altLang="en-US" sz="1400" dirty="0">
                <a:latin typeface="Calibri" panose="020F0502020204030204" pitchFamily="34" charset="0"/>
                <a:cs typeface="Calibri" panose="020F0502020204030204" pitchFamily="34" charset="0"/>
              </a:rPr>
            </a:br>
            <a:endParaRPr lang="en-US" altLang="en-US" sz="1600" dirty="0">
              <a:latin typeface="Calibri" panose="020F0502020204030204" pitchFamily="34" charset="0"/>
              <a:cs typeface="Calibri" panose="020F0502020204030204" pitchFamily="34" charset="0"/>
            </a:endParaRPr>
          </a:p>
          <a:p>
            <a:pPr lvl="1">
              <a:lnSpc>
                <a:spcPct val="20000"/>
              </a:lnSpc>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Instruct the WG Secretary to record in the minutes of the relevant WG meeting:</a:t>
            </a:r>
            <a:r>
              <a:rPr lang="en-US" altLang="en-US" sz="1600" dirty="0">
                <a:latin typeface="Calibri" panose="020F0502020204030204" pitchFamily="34" charset="0"/>
                <a:cs typeface="Calibri" panose="020F0502020204030204" pitchFamily="34" charset="0"/>
              </a:rPr>
              <a:t> </a:t>
            </a:r>
          </a:p>
          <a:p>
            <a:pPr lvl="2">
              <a:lnSpc>
                <a:spcPct val="80000"/>
              </a:lnSpc>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That the foregoing information was provided and that slides 1 through 4 (and this slide 0, if applicable) were shown; </a:t>
            </a:r>
          </a:p>
          <a:p>
            <a:pPr lvl="2">
              <a:lnSpc>
                <a:spcPct val="80000"/>
              </a:lnSpc>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lvl="2">
              <a:lnSpc>
                <a:spcPct val="80000"/>
              </a:lnSpc>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Any responses that were given, specifically the patent claim(s)/patent application claim(s) and/or the holder of the patent claim(s)/patent application claim(s) that were identified (if any) and by whom.</a:t>
            </a:r>
          </a:p>
          <a:p>
            <a:pPr lvl="2">
              <a:lnSpc>
                <a:spcPct val="80000"/>
              </a:lnSpc>
              <a:buSzPct val="150000"/>
              <a:buFont typeface="Arial" panose="020B0604020202020204" pitchFamily="34" charset="0"/>
              <a:buChar char="•"/>
            </a:pPr>
            <a:endParaRPr lang="en-US" altLang="en-US" sz="1400" dirty="0">
              <a:latin typeface="Calibri" panose="020F0502020204030204" pitchFamily="34" charset="0"/>
              <a:cs typeface="Calibri" panose="020F0502020204030204" pitchFamily="34" charset="0"/>
            </a:endParaRPr>
          </a:p>
          <a:p>
            <a:pPr lvl="1">
              <a:lnSpc>
                <a:spcPct val="80000"/>
              </a:lnSpc>
              <a:spcBef>
                <a:spcPct val="5000"/>
              </a:spcBef>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The WG Chair shall ensure that a request is made to any identified holders of potential essential patent claim(s) to complete and submit a Letter of Assurance.</a:t>
            </a:r>
          </a:p>
          <a:p>
            <a:pPr lvl="1">
              <a:lnSpc>
                <a:spcPct val="80000"/>
              </a:lnSpc>
              <a:spcBef>
                <a:spcPct val="5000"/>
              </a:spcBef>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It is recommended that the WG Chair review the guidance in </a:t>
            </a:r>
            <a:r>
              <a:rPr lang="en-US" altLang="en-US" sz="1400" i="1" dirty="0">
                <a:latin typeface="Calibri" panose="020F0502020204030204" pitchFamily="34" charset="0"/>
                <a:cs typeface="Calibri" panose="020F0502020204030204" pitchFamily="34" charset="0"/>
              </a:rPr>
              <a:t>IEEE-SA Standards Board Operations Manual</a:t>
            </a:r>
            <a:r>
              <a:rPr lang="en-US" altLang="en-US" sz="1400" dirty="0">
                <a:latin typeface="Calibri" panose="020F0502020204030204" pitchFamily="34" charset="0"/>
                <a:cs typeface="Calibri" panose="020F0502020204030204" pitchFamily="34" charset="0"/>
              </a:rPr>
              <a:t> 6.3.5 and in FAQs 14 and 15 on inclusion of potential Essential Patent Claims by incorporation or by reference. </a:t>
            </a:r>
          </a:p>
          <a:p>
            <a:pPr lvl="1">
              <a:lnSpc>
                <a:spcPct val="80000"/>
              </a:lnSpc>
              <a:spcBef>
                <a:spcPct val="5000"/>
              </a:spcBef>
              <a:buFont typeface="Monotype Sorts" pitchFamily="2" charset="2"/>
              <a:buNone/>
            </a:pPr>
            <a:r>
              <a:rPr lang="en-US" altLang="en-US" sz="1400" dirty="0">
                <a:latin typeface="Calibri" panose="020F0502020204030204" pitchFamily="34" charset="0"/>
                <a:cs typeface="Calibri" panose="020F0502020204030204" pitchFamily="34" charset="0"/>
              </a:rPr>
              <a:t>	Note: </a:t>
            </a:r>
            <a:r>
              <a:rPr lang="en-US" altLang="en-US" sz="1400" b="1" dirty="0">
                <a:latin typeface="Calibri" panose="020F0502020204030204" pitchFamily="34" charset="0"/>
                <a:cs typeface="Calibri" panose="020F0502020204030204" pitchFamily="34" charset="0"/>
              </a:rPr>
              <a:t>WG</a:t>
            </a:r>
            <a:r>
              <a:rPr lang="en-US" altLang="en-US" sz="1400" dirty="0">
                <a:latin typeface="Calibri" panose="020F0502020204030204" pitchFamily="34" charset="0"/>
                <a:cs typeface="Calibri" panose="020F0502020204030204" pitchFamily="34" charset="0"/>
              </a:rPr>
              <a:t> includes Working Groups, Task Groups, and other standards-developing committees with a PAR approved by the IEEE-SA Standards Board.</a:t>
            </a:r>
          </a:p>
        </p:txBody>
      </p:sp>
      <p:sp>
        <p:nvSpPr>
          <p:cNvPr id="7172" name="Rectangle 1028"/>
          <p:cNvSpPr>
            <a:spLocks noChangeArrowheads="1"/>
          </p:cNvSpPr>
          <p:nvPr/>
        </p:nvSpPr>
        <p:spPr bwMode="auto">
          <a:xfrm>
            <a:off x="2209800" y="-228600"/>
            <a:ext cx="7772400"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rgbClr val="CC3300"/>
              </a:buClr>
              <a:buSzPct val="50000"/>
              <a:buFont typeface="Monotype Sorts" pitchFamily="2" charset="2"/>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pitchFamily="2" charset="2"/>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pitchFamily="2" charset="2"/>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9pPr>
          </a:lstStyle>
          <a:p>
            <a:pPr algn="ctr">
              <a:spcBef>
                <a:spcPct val="0"/>
              </a:spcBef>
              <a:buClrTx/>
              <a:buSzTx/>
              <a:buFontTx/>
              <a:buNone/>
            </a:pPr>
            <a:endParaRPr lang="en-GB" altLang="en-US" b="1" u="sng">
              <a:ea typeface="+mn-ea"/>
              <a:cs typeface="Arial" panose="020B0604020202020204" pitchFamily="34" charset="0"/>
            </a:endParaRPr>
          </a:p>
        </p:txBody>
      </p:sp>
      <p:sp>
        <p:nvSpPr>
          <p:cNvPr id="7173" name="Rectangle 1029"/>
          <p:cNvSpPr>
            <a:spLocks noChangeArrowheads="1"/>
          </p:cNvSpPr>
          <p:nvPr/>
        </p:nvSpPr>
        <p:spPr bwMode="auto">
          <a:xfrm>
            <a:off x="1905000" y="838200"/>
            <a:ext cx="84582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3363" indent="-180975" eaLnBrk="0" hangingPunct="0">
              <a:spcBef>
                <a:spcPct val="20000"/>
              </a:spcBef>
              <a:buClr>
                <a:srgbClr val="CC3300"/>
              </a:buClr>
              <a:buSzPct val="50000"/>
              <a:buFont typeface="Monotype Sorts" pitchFamily="2" charset="2"/>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pitchFamily="2" charset="2"/>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pitchFamily="2" charset="2"/>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9pPr>
          </a:lstStyle>
          <a:p>
            <a:endParaRPr lang="en-GB" altLang="en-US" sz="1800">
              <a:ea typeface="+mn-ea"/>
              <a:cs typeface="Arial" panose="020B0604020202020204" pitchFamily="34" charset="0"/>
            </a:endParaRPr>
          </a:p>
        </p:txBody>
      </p:sp>
      <p:sp>
        <p:nvSpPr>
          <p:cNvPr id="7174" name="Text Box 1030"/>
          <p:cNvSpPr txBox="1">
            <a:spLocks noChangeArrowheads="1"/>
          </p:cNvSpPr>
          <p:nvPr/>
        </p:nvSpPr>
        <p:spPr bwMode="auto">
          <a:xfrm>
            <a:off x="1524001" y="6486525"/>
            <a:ext cx="19145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pitchFamily="2" charset="2"/>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pitchFamily="2" charset="2"/>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pitchFamily="2" charset="2"/>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9pPr>
          </a:lstStyle>
          <a:p>
            <a:pPr>
              <a:spcBef>
                <a:spcPct val="0"/>
              </a:spcBef>
              <a:buClrTx/>
              <a:buSzTx/>
              <a:buFontTx/>
              <a:buNone/>
            </a:pPr>
            <a:r>
              <a:rPr lang="en-US" altLang="en-US" sz="1400" b="1" dirty="0">
                <a:solidFill>
                  <a:srgbClr val="000000"/>
                </a:solidFill>
                <a:latin typeface="Times New Roman" panose="02020603050405020304" pitchFamily="18" charset="0"/>
                <a:ea typeface="+mn-ea"/>
                <a:cs typeface="Arial" panose="020B0604020202020204" pitchFamily="34" charset="0"/>
              </a:rPr>
              <a:t>(Optional to be shown)</a:t>
            </a:r>
          </a:p>
        </p:txBody>
      </p:sp>
      <p:sp>
        <p:nvSpPr>
          <p:cNvPr id="4" name="Date Placeholder 3"/>
          <p:cNvSpPr>
            <a:spLocks noGrp="1"/>
          </p:cNvSpPr>
          <p:nvPr>
            <p:ph type="dt" sz="half" idx="10"/>
          </p:nvPr>
        </p:nvSpPr>
        <p:spPr/>
        <p:txBody>
          <a:bodyPr/>
          <a:lstStyle/>
          <a:p>
            <a:pPr>
              <a:defRPr/>
            </a:pPr>
            <a:r>
              <a:rPr lang="en-US"/>
              <a:t>March 2020</a:t>
            </a:r>
            <a:endParaRPr lang="en-US" dirty="0"/>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6" name="Slide Number Placeholder 5"/>
          <p:cNvSpPr>
            <a:spLocks noGrp="1"/>
          </p:cNvSpPr>
          <p:nvPr>
            <p:ph type="sldNum" sz="quarter" idx="12"/>
          </p:nvPr>
        </p:nvSpPr>
        <p:spPr>
          <a:xfrm>
            <a:off x="5891924" y="6475413"/>
            <a:ext cx="509755" cy="184666"/>
          </a:xfrm>
        </p:spPr>
        <p:txBody>
          <a:bodyPr/>
          <a:lstStyle/>
          <a:p>
            <a:pPr>
              <a:defRPr/>
            </a:pPr>
            <a:r>
              <a:rPr lang="en-US" altLang="en-US"/>
              <a:t>Slide </a:t>
            </a:r>
            <a:fld id="{7B0F4323-4460-4997-B543-454EB3AA50C1}" type="slidenum">
              <a:rPr lang="en-US" altLang="en-US" smtClean="0"/>
              <a:pPr>
                <a:defRPr/>
              </a:pPr>
              <a:t>11</a:t>
            </a:fld>
            <a:endParaRPr lang="en-US" altLang="en-US"/>
          </a:p>
        </p:txBody>
      </p:sp>
    </p:spTree>
    <p:extLst>
      <p:ext uri="{BB962C8B-B14F-4D97-AF65-F5344CB8AC3E}">
        <p14:creationId xmlns:p14="http://schemas.microsoft.com/office/powerpoint/2010/main" val="2169626175"/>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altLang="en-US" dirty="0"/>
          </a:p>
        </p:txBody>
      </p:sp>
      <p:sp>
        <p:nvSpPr>
          <p:cNvPr id="8195" name="Rectangle 1027"/>
          <p:cNvSpPr>
            <a:spLocks noGrp="1" noChangeArrowheads="1"/>
          </p:cNvSpPr>
          <p:nvPr>
            <p:ph idx="1"/>
          </p:nvPr>
        </p:nvSpPr>
        <p:spPr/>
        <p:txBody>
          <a:bodyPr/>
          <a:lstStyle/>
          <a:p>
            <a:pPr lvl="1">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Participants </a:t>
            </a:r>
            <a:r>
              <a:rPr lang="en-US" altLang="en-US" b="1" u="sng" dirty="0">
                <a:latin typeface="Calibri" panose="020F0502020204030204" pitchFamily="34" charset="0"/>
                <a:cs typeface="Calibri" panose="020F0502020204030204" pitchFamily="34" charset="0"/>
              </a:rPr>
              <a:t>shall</a:t>
            </a:r>
            <a:r>
              <a:rPr lang="en-US" altLang="en-US" b="1" dirty="0">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lvl="1">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Participants </a:t>
            </a:r>
            <a:r>
              <a:rPr lang="en-US" altLang="en-US" b="1" u="sng" dirty="0">
                <a:latin typeface="Calibri" panose="020F0502020204030204" pitchFamily="34" charset="0"/>
                <a:cs typeface="Calibri" panose="020F0502020204030204" pitchFamily="34" charset="0"/>
              </a:rPr>
              <a:t>should </a:t>
            </a:r>
            <a:r>
              <a:rPr lang="en-US" altLang="en-US" b="1" dirty="0">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marL="457200" lvl="1" indent="0" algn="ctr">
              <a:buNone/>
              <a:defRPr/>
            </a:pPr>
            <a:r>
              <a:rPr lang="en-US" altLang="en-US" sz="3200" b="1" dirty="0">
                <a:latin typeface="Calibri" panose="020F0502020204030204" pitchFamily="34" charset="0"/>
                <a:cs typeface="Calibri" panose="020F0502020204030204" pitchFamily="34" charset="0"/>
              </a:rPr>
              <a:t>Early identification of holders of potential Essential Patent Claims is encouraged</a:t>
            </a:r>
          </a:p>
        </p:txBody>
      </p:sp>
      <p:sp>
        <p:nvSpPr>
          <p:cNvPr id="8196" name="Text Box 1028"/>
          <p:cNvSpPr txBox="1">
            <a:spLocks noChangeArrowheads="1"/>
          </p:cNvSpPr>
          <p:nvPr/>
        </p:nvSpPr>
        <p:spPr bwMode="auto">
          <a:xfrm>
            <a:off x="1729581" y="6096000"/>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pitchFamily="2" charset="2"/>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pitchFamily="2" charset="2"/>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pitchFamily="2" charset="2"/>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rgbClr val="000000"/>
                </a:solidFill>
                <a:latin typeface="Times New Roman" panose="02020603050405020304" pitchFamily="18" charset="0"/>
                <a:ea typeface="+mn-ea"/>
                <a:cs typeface="Arial" panose="020B0604020202020204" pitchFamily="34" charset="0"/>
              </a:rPr>
              <a:t>Slide #1</a:t>
            </a:r>
          </a:p>
        </p:txBody>
      </p:sp>
      <p:sp>
        <p:nvSpPr>
          <p:cNvPr id="2" name="Footer Placeholder 1"/>
          <p:cNvSpPr>
            <a:spLocks noGrp="1"/>
          </p:cNvSpPr>
          <p:nvPr>
            <p:ph type="ftr" sz="quarter" idx="11"/>
          </p:nvPr>
        </p:nvSpPr>
        <p:spPr/>
        <p:txBody>
          <a:bodyPr/>
          <a:lstStyle/>
          <a:p>
            <a:pPr>
              <a:defRPr/>
            </a:pPr>
            <a:r>
              <a:rPr lang="en-US"/>
              <a:t>Minyoung Park (Intel Corp.)</a:t>
            </a:r>
          </a:p>
        </p:txBody>
      </p:sp>
      <p:sp>
        <p:nvSpPr>
          <p:cNvPr id="3" name="Slide Number Placeholder 2"/>
          <p:cNvSpPr>
            <a:spLocks noGrp="1"/>
          </p:cNvSpPr>
          <p:nvPr>
            <p:ph type="sldNum" sz="quarter" idx="12"/>
          </p:nvPr>
        </p:nvSpPr>
        <p:spPr>
          <a:xfrm>
            <a:off x="5891924" y="6475413"/>
            <a:ext cx="509755" cy="184666"/>
          </a:xfrm>
        </p:spPr>
        <p:txBody>
          <a:bodyPr/>
          <a:lstStyle/>
          <a:p>
            <a:pPr>
              <a:defRPr/>
            </a:pPr>
            <a:r>
              <a:rPr lang="en-US" altLang="en-US"/>
              <a:t>Slide </a:t>
            </a:r>
            <a:fld id="{7B0F4323-4460-4997-B543-454EB3AA50C1}" type="slidenum">
              <a:rPr lang="en-US" altLang="en-US" smtClean="0"/>
              <a:pPr>
                <a:defRPr/>
              </a:pPr>
              <a:t>12</a:t>
            </a:fld>
            <a:endParaRPr lang="en-US" altLang="en-US"/>
          </a:p>
        </p:txBody>
      </p:sp>
      <p:sp>
        <p:nvSpPr>
          <p:cNvPr id="4" name="Date Placeholder 3"/>
          <p:cNvSpPr>
            <a:spLocks noGrp="1"/>
          </p:cNvSpPr>
          <p:nvPr>
            <p:ph type="dt" sz="half" idx="10"/>
          </p:nvPr>
        </p:nvSpPr>
        <p:spPr/>
        <p:txBody>
          <a:bodyPr/>
          <a:lstStyle/>
          <a:p>
            <a:pPr>
              <a:defRPr/>
            </a:pPr>
            <a:r>
              <a:rPr lang="en-US"/>
              <a:t>March 2020</a:t>
            </a:r>
            <a:endParaRPr lang="en-US" dirty="0"/>
          </a:p>
        </p:txBody>
      </p:sp>
    </p:spTree>
    <p:extLst>
      <p:ext uri="{BB962C8B-B14F-4D97-AF65-F5344CB8AC3E}">
        <p14:creationId xmlns:p14="http://schemas.microsoft.com/office/powerpoint/2010/main" val="4250480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ltLang="en-US" u="sng">
                <a:solidFill>
                  <a:schemeClr val="tx1"/>
                </a:solidFill>
                <a:latin typeface="Calibri" panose="020F0502020204030204" pitchFamily="34" charset="0"/>
                <a:cs typeface="Calibri" panose="020F0502020204030204" pitchFamily="34" charset="0"/>
              </a:rPr>
              <a:t>Ways to inform IEEE</a:t>
            </a:r>
            <a:endParaRPr lang="en-US" altLang="en-US" u="sng"/>
          </a:p>
        </p:txBody>
      </p:sp>
      <p:sp>
        <p:nvSpPr>
          <p:cNvPr id="9219" name="Rectangle 3"/>
          <p:cNvSpPr>
            <a:spLocks noGrp="1" noChangeArrowheads="1"/>
          </p:cNvSpPr>
          <p:nvPr>
            <p:ph idx="1"/>
          </p:nvPr>
        </p:nvSpPr>
        <p:spPr/>
        <p:txBody>
          <a:bodyPr/>
          <a:lstStyle/>
          <a:p>
            <a:pPr>
              <a:buSzPct val="150000"/>
              <a:buFont typeface="Arial" panose="020B0604020202020204" pitchFamily="34" charset="0"/>
              <a:buChar char="•"/>
              <a:defRPr/>
            </a:pPr>
            <a:r>
              <a:rPr lang="en-US" altLang="en-US" sz="2000" dirty="0">
                <a:latin typeface="Calibri" pitchFamily="34" charset="0"/>
                <a:cs typeface="Calibri" pitchFamily="34" charset="0"/>
              </a:rPr>
              <a:t>Cause an LOA to be submitted to the IEEE-SA (patcom@ieee.org); or</a:t>
            </a:r>
          </a:p>
          <a:p>
            <a:pPr marL="0" indent="0">
              <a:buSzPct val="150000"/>
              <a:buNone/>
              <a:defRPr/>
            </a:pPr>
            <a:endParaRPr lang="en-US" altLang="en-US" sz="2000" dirty="0">
              <a:latin typeface="Calibri" pitchFamily="34" charset="0"/>
              <a:cs typeface="Calibri" pitchFamily="34" charset="0"/>
            </a:endParaRPr>
          </a:p>
          <a:p>
            <a:pPr>
              <a:buSzPct val="150000"/>
              <a:buFont typeface="Arial" panose="020B0604020202020204" pitchFamily="34" charset="0"/>
              <a:buChar char="•"/>
              <a:defRPr/>
            </a:pPr>
            <a:r>
              <a:rPr lang="en-US" altLang="en-US" sz="2000" dirty="0">
                <a:latin typeface="Calibri" pitchFamily="34" charset="0"/>
                <a:cs typeface="Calibri" pitchFamily="34" charset="0"/>
              </a:rPr>
              <a:t>Provide the chair of this group with the identity of the holder(s) of any and all such claims as soon as possible; or</a:t>
            </a:r>
          </a:p>
          <a:p>
            <a:pPr marL="0" indent="0">
              <a:buSzPct val="150000"/>
              <a:buNone/>
              <a:defRPr/>
            </a:pPr>
            <a:endParaRPr lang="en-US" altLang="en-US" sz="2000" dirty="0">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rgbClr val="FF0000"/>
                </a:solidFill>
                <a:latin typeface="Calibri" pitchFamily="34" charset="0"/>
                <a:cs typeface="Calibri" pitchFamily="34" charset="0"/>
              </a:rPr>
              <a:t>Speak up now and respond to this Call for Potentially Essential Patents</a:t>
            </a:r>
          </a:p>
          <a:p>
            <a:pPr marL="0" indent="0">
              <a:buNone/>
              <a:defRPr/>
            </a:pPr>
            <a:r>
              <a:rPr lang="en-US" altLang="en-US" sz="2000" dirty="0">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latin typeface="Calibri" pitchFamily="34" charset="0"/>
                <a:cs typeface="Calibri" pitchFamily="34" charset="0"/>
              </a:rPr>
            </a:br>
            <a:endParaRPr lang="en-US" altLang="en-US" sz="2000" dirty="0">
              <a:latin typeface="Calibri" pitchFamily="34" charset="0"/>
              <a:cs typeface="Calibri" pitchFamily="34" charset="0"/>
            </a:endParaRPr>
          </a:p>
        </p:txBody>
      </p:sp>
      <p:sp>
        <p:nvSpPr>
          <p:cNvPr id="9220" name="Text Box 6"/>
          <p:cNvSpPr txBox="1">
            <a:spLocks noChangeArrowheads="1"/>
          </p:cNvSpPr>
          <p:nvPr/>
        </p:nvSpPr>
        <p:spPr bwMode="auto">
          <a:xfrm>
            <a:off x="1524000" y="6096001"/>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pitchFamily="2" charset="2"/>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pitchFamily="2" charset="2"/>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pitchFamily="2" charset="2"/>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rgbClr val="000000"/>
                </a:solidFill>
                <a:latin typeface="Times New Roman" panose="02020603050405020304" pitchFamily="18" charset="0"/>
                <a:ea typeface="+mn-ea"/>
                <a:cs typeface="Arial" panose="020B0604020202020204" pitchFamily="34" charset="0"/>
              </a:rPr>
              <a:t>Slide #2</a:t>
            </a:r>
            <a:endParaRPr lang="en-US" altLang="en-US" sz="2400" dirty="0">
              <a:solidFill>
                <a:srgbClr val="000000"/>
              </a:solidFill>
              <a:latin typeface="Times New Roman" panose="02020603050405020304" pitchFamily="18" charset="0"/>
              <a:ea typeface="+mn-ea"/>
              <a:cs typeface="Arial" panose="020B0604020202020204" pitchFamily="34" charset="0"/>
            </a:endParaRPr>
          </a:p>
        </p:txBody>
      </p:sp>
      <p:sp>
        <p:nvSpPr>
          <p:cNvPr id="2" name="Date Placeholder 1"/>
          <p:cNvSpPr>
            <a:spLocks noGrp="1"/>
          </p:cNvSpPr>
          <p:nvPr>
            <p:ph type="dt" sz="half" idx="10"/>
          </p:nvPr>
        </p:nvSpPr>
        <p:spPr/>
        <p:txBody>
          <a:bodyPr/>
          <a:lstStyle/>
          <a:p>
            <a:pPr>
              <a:defRPr/>
            </a:pPr>
            <a:r>
              <a:rPr lang="en-US"/>
              <a:t>March 2020</a:t>
            </a:r>
            <a:endParaRPr lang="en-US" dirty="0"/>
          </a:p>
        </p:txBody>
      </p:sp>
      <p:sp>
        <p:nvSpPr>
          <p:cNvPr id="3" name="Footer Placeholder 2"/>
          <p:cNvSpPr>
            <a:spLocks noGrp="1"/>
          </p:cNvSpPr>
          <p:nvPr>
            <p:ph type="ftr" sz="quarter" idx="11"/>
          </p:nvPr>
        </p:nvSpPr>
        <p:spPr/>
        <p:txBody>
          <a:bodyPr/>
          <a:lstStyle/>
          <a:p>
            <a:pPr>
              <a:defRPr/>
            </a:pPr>
            <a:r>
              <a:rPr lang="en-US"/>
              <a:t>Minyoung Park (Intel Corp.)</a:t>
            </a:r>
          </a:p>
        </p:txBody>
      </p:sp>
      <p:sp>
        <p:nvSpPr>
          <p:cNvPr id="4" name="Slide Number Placeholder 3"/>
          <p:cNvSpPr>
            <a:spLocks noGrp="1"/>
          </p:cNvSpPr>
          <p:nvPr>
            <p:ph type="sldNum" sz="quarter" idx="12"/>
          </p:nvPr>
        </p:nvSpPr>
        <p:spPr>
          <a:xfrm>
            <a:off x="5891924" y="6475413"/>
            <a:ext cx="509755" cy="184666"/>
          </a:xfrm>
        </p:spPr>
        <p:txBody>
          <a:bodyPr/>
          <a:lstStyle/>
          <a:p>
            <a:pPr>
              <a:defRPr/>
            </a:pPr>
            <a:r>
              <a:rPr lang="en-US" altLang="en-US"/>
              <a:t>Slide </a:t>
            </a:r>
            <a:fld id="{7B0F4323-4460-4997-B543-454EB3AA50C1}" type="slidenum">
              <a:rPr lang="en-US" altLang="en-US" smtClean="0"/>
              <a:pPr>
                <a:defRPr/>
              </a:pPr>
              <a:t>13</a:t>
            </a:fld>
            <a:endParaRPr lang="en-US" altLang="en-US"/>
          </a:p>
        </p:txBody>
      </p:sp>
    </p:spTree>
    <p:extLst>
      <p:ext uri="{BB962C8B-B14F-4D97-AF65-F5344CB8AC3E}">
        <p14:creationId xmlns:p14="http://schemas.microsoft.com/office/powerpoint/2010/main" val="628771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p:cNvSpPr>
            <a:spLocks noGrp="1" noChangeArrowheads="1"/>
          </p:cNvSpPr>
          <p:nvPr>
            <p:ph type="title"/>
          </p:nvPr>
        </p:nvSpPr>
        <p:spPr>
          <a:xfrm>
            <a:off x="2209800" y="685801"/>
            <a:ext cx="7772400" cy="680179"/>
          </a:xfrm>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WG meetings</a:t>
            </a:r>
            <a:endParaRPr lang="en-US" altLang="en-US" dirty="0"/>
          </a:p>
        </p:txBody>
      </p:sp>
      <p:sp>
        <p:nvSpPr>
          <p:cNvPr id="10243" name="Rectangle 1027"/>
          <p:cNvSpPr>
            <a:spLocks noGrp="1" noChangeArrowheads="1"/>
          </p:cNvSpPr>
          <p:nvPr>
            <p:ph idx="1"/>
          </p:nvPr>
        </p:nvSpPr>
        <p:spPr>
          <a:xfrm>
            <a:off x="929218" y="1365980"/>
            <a:ext cx="10272182" cy="4648200"/>
          </a:xfrm>
        </p:spPr>
        <p:txBody>
          <a:bodyPr/>
          <a:lstStyle/>
          <a:p>
            <a:pPr>
              <a:lnSpc>
                <a:spcPct val="80000"/>
              </a:lnSpc>
              <a:spcAft>
                <a:spcPct val="40000"/>
              </a:spcAft>
              <a:buSzPct val="150000"/>
              <a:buFont typeface="Arial" panose="020B0604020202020204" pitchFamily="34" charset="0"/>
              <a:buChar char="•"/>
              <a:defRPr/>
            </a:pPr>
            <a:r>
              <a:rPr lang="en-US" altLang="en-US" sz="2000" dirty="0">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a:lnSpc>
                <a:spcPct val="80000"/>
              </a:lnSpc>
              <a:spcAft>
                <a:spcPct val="40000"/>
              </a:spcAft>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the interpretation, validity, or essentiality of patents/patent claims. </a:t>
            </a:r>
          </a:p>
          <a:p>
            <a:pPr lvl="1">
              <a:lnSpc>
                <a:spcPct val="80000"/>
              </a:lnSpc>
              <a:spcAft>
                <a:spcPct val="40000"/>
              </a:spcAft>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specific license rates, terms, or conditions.</a:t>
            </a:r>
          </a:p>
          <a:p>
            <a:pPr lvl="2">
              <a:lnSpc>
                <a:spcPct val="80000"/>
              </a:lnSpc>
              <a:spcAft>
                <a:spcPct val="40000"/>
              </a:spcAft>
              <a:buSzPct val="150000"/>
              <a:buFont typeface="Arial" panose="020B0604020202020204" pitchFamily="34" charset="0"/>
              <a:buChar char="•"/>
              <a:defRPr/>
            </a:pPr>
            <a:r>
              <a:rPr lang="en-US" altLang="en-US" sz="1600" dirty="0">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a:lnSpc>
                <a:spcPct val="80000"/>
              </a:lnSpc>
              <a:spcAft>
                <a:spcPct val="40000"/>
              </a:spcAft>
              <a:buSzPct val="150000"/>
              <a:buFont typeface="Arial" panose="020B0604020202020204" pitchFamily="34" charset="0"/>
              <a:buChar char="•"/>
              <a:defRPr/>
            </a:pPr>
            <a:r>
              <a:rPr lang="en-GB" altLang="en-US" b="1" dirty="0">
                <a:latin typeface="Calibri" panose="020F0502020204030204" pitchFamily="34" charset="0"/>
                <a:cs typeface="Calibri" panose="020F0502020204030204" pitchFamily="34" charset="0"/>
              </a:rPr>
              <a:t>Technical considerations remain the primary focus</a:t>
            </a:r>
            <a:endParaRPr lang="en-US" altLang="en-US" b="1" dirty="0">
              <a:latin typeface="Calibri" panose="020F0502020204030204" pitchFamily="34" charset="0"/>
              <a:cs typeface="Calibri" panose="020F0502020204030204" pitchFamily="34" charset="0"/>
            </a:endParaRPr>
          </a:p>
          <a:p>
            <a:pPr lvl="1">
              <a:lnSpc>
                <a:spcPct val="80000"/>
              </a:lnSpc>
              <a:spcAft>
                <a:spcPct val="40000"/>
              </a:spcAft>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a:lnSpc>
                <a:spcPct val="80000"/>
              </a:lnSpc>
              <a:spcAft>
                <a:spcPct val="40000"/>
              </a:spcAft>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the status or substance of ongoing or threatened litigation.</a:t>
            </a:r>
          </a:p>
          <a:p>
            <a:pPr lvl="1">
              <a:lnSpc>
                <a:spcPct val="80000"/>
              </a:lnSpc>
              <a:spcAft>
                <a:spcPct val="40000"/>
              </a:spcAft>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be silent if inappropriate topics are discussed … do formally object.</a:t>
            </a:r>
          </a:p>
          <a:p>
            <a:pPr algn="ctr">
              <a:lnSpc>
                <a:spcPct val="80000"/>
              </a:lnSpc>
              <a:buFont typeface="Monotype Sorts"/>
              <a:buNone/>
              <a:defRPr/>
            </a:pPr>
            <a:r>
              <a:rPr lang="en-US" altLang="en-US" sz="1050" dirty="0">
                <a:latin typeface="Calibri" panose="020F0502020204030204" pitchFamily="34" charset="0"/>
                <a:cs typeface="Calibri" panose="020F0502020204030204" pitchFamily="34" charset="0"/>
              </a:rPr>
              <a:t>---------------------------------------------------------------   </a:t>
            </a:r>
            <a:endParaRPr lang="en-US" altLang="en-US" sz="1400" dirty="0">
              <a:latin typeface="Calibri" panose="020F0502020204030204" pitchFamily="34" charset="0"/>
              <a:cs typeface="Calibri" panose="020F0502020204030204" pitchFamily="34" charset="0"/>
            </a:endParaRPr>
          </a:p>
          <a:p>
            <a:pPr algn="ctr">
              <a:lnSpc>
                <a:spcPct val="80000"/>
              </a:lnSpc>
              <a:buFont typeface="Monotype Sorts"/>
              <a:buNone/>
              <a:defRPr/>
            </a:pPr>
            <a:r>
              <a:rPr lang="en-US" altLang="en-US" sz="1400" dirty="0">
                <a:latin typeface="Calibri" panose="020F0502020204030204" pitchFamily="34" charset="0"/>
                <a:cs typeface="Calibri" panose="020F0502020204030204" pitchFamily="34" charset="0"/>
              </a:rPr>
              <a:t>For more details, see </a:t>
            </a:r>
            <a:r>
              <a:rPr lang="en-US" altLang="en-US" sz="1400" i="1" dirty="0">
                <a:latin typeface="Calibri" panose="020F0502020204030204" pitchFamily="34" charset="0"/>
                <a:cs typeface="Calibri" panose="020F0502020204030204" pitchFamily="34" charset="0"/>
              </a:rPr>
              <a:t>IEEE-SA Standards Board Operations Manual</a:t>
            </a:r>
            <a:r>
              <a:rPr lang="en-US" altLang="en-US" sz="1400" dirty="0">
                <a:latin typeface="Calibri" panose="020F0502020204030204" pitchFamily="34" charset="0"/>
                <a:cs typeface="Calibri" panose="020F0502020204030204" pitchFamily="34" charset="0"/>
              </a:rPr>
              <a:t>, clause 5.3.10 and </a:t>
            </a:r>
            <a:br>
              <a:rPr lang="en-US" altLang="en-US" sz="1400" dirty="0">
                <a:latin typeface="Calibri" panose="020F0502020204030204" pitchFamily="34" charset="0"/>
                <a:cs typeface="Calibri" panose="020F0502020204030204" pitchFamily="34" charset="0"/>
              </a:rPr>
            </a:br>
            <a:r>
              <a:rPr lang="en-US" altLang="en-US" sz="1400" i="1" dirty="0">
                <a:latin typeface="Calibri" panose="020F0502020204030204" pitchFamily="34" charset="0"/>
                <a:cs typeface="Calibri" panose="020F0502020204030204" pitchFamily="34" charset="0"/>
              </a:rPr>
              <a:t>Antitrust and Competition Policy: What You Need to Know </a:t>
            </a:r>
            <a:r>
              <a:rPr lang="en-US" altLang="en-US" sz="1400" dirty="0">
                <a:latin typeface="Calibri" panose="020F0502020204030204" pitchFamily="34" charset="0"/>
                <a:cs typeface="Calibri" panose="020F0502020204030204" pitchFamily="34" charset="0"/>
              </a:rPr>
              <a:t>at http://standards.ieee.org/develop/policies/antitrust.pdf</a:t>
            </a:r>
          </a:p>
        </p:txBody>
      </p:sp>
      <p:sp>
        <p:nvSpPr>
          <p:cNvPr id="10244" name="Text Box 1028"/>
          <p:cNvSpPr txBox="1">
            <a:spLocks noChangeArrowheads="1"/>
          </p:cNvSpPr>
          <p:nvPr/>
        </p:nvSpPr>
        <p:spPr bwMode="auto">
          <a:xfrm>
            <a:off x="1524000" y="6096000"/>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pitchFamily="2" charset="2"/>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pitchFamily="2" charset="2"/>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pitchFamily="2" charset="2"/>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rgbClr val="000000"/>
                </a:solidFill>
                <a:latin typeface="Times New Roman" panose="02020603050405020304" pitchFamily="18" charset="0"/>
                <a:ea typeface="+mn-ea"/>
                <a:cs typeface="Arial" panose="020B0604020202020204" pitchFamily="34" charset="0"/>
              </a:rPr>
              <a:t>Slide #3</a:t>
            </a:r>
          </a:p>
        </p:txBody>
      </p:sp>
      <p:sp>
        <p:nvSpPr>
          <p:cNvPr id="2" name="Date Placeholder 1"/>
          <p:cNvSpPr>
            <a:spLocks noGrp="1"/>
          </p:cNvSpPr>
          <p:nvPr>
            <p:ph type="dt" sz="half" idx="10"/>
          </p:nvPr>
        </p:nvSpPr>
        <p:spPr/>
        <p:txBody>
          <a:bodyPr/>
          <a:lstStyle/>
          <a:p>
            <a:pPr>
              <a:defRPr/>
            </a:pPr>
            <a:r>
              <a:rPr lang="en-US"/>
              <a:t>March 2020</a:t>
            </a:r>
            <a:endParaRPr lang="en-US" dirty="0"/>
          </a:p>
        </p:txBody>
      </p:sp>
      <p:sp>
        <p:nvSpPr>
          <p:cNvPr id="3" name="Footer Placeholder 2"/>
          <p:cNvSpPr>
            <a:spLocks noGrp="1"/>
          </p:cNvSpPr>
          <p:nvPr>
            <p:ph type="ftr" sz="quarter" idx="11"/>
          </p:nvPr>
        </p:nvSpPr>
        <p:spPr/>
        <p:txBody>
          <a:bodyPr/>
          <a:lstStyle/>
          <a:p>
            <a:pPr>
              <a:defRPr/>
            </a:pPr>
            <a:r>
              <a:rPr lang="en-US"/>
              <a:t>Minyoung Park (Intel Corp.)</a:t>
            </a:r>
          </a:p>
        </p:txBody>
      </p:sp>
      <p:sp>
        <p:nvSpPr>
          <p:cNvPr id="4" name="Slide Number Placeholder 3"/>
          <p:cNvSpPr>
            <a:spLocks noGrp="1"/>
          </p:cNvSpPr>
          <p:nvPr>
            <p:ph type="sldNum" sz="quarter" idx="12"/>
          </p:nvPr>
        </p:nvSpPr>
        <p:spPr>
          <a:xfrm>
            <a:off x="5891924" y="6475413"/>
            <a:ext cx="509755" cy="184666"/>
          </a:xfrm>
        </p:spPr>
        <p:txBody>
          <a:bodyPr/>
          <a:lstStyle/>
          <a:p>
            <a:pPr>
              <a:defRPr/>
            </a:pPr>
            <a:r>
              <a:rPr lang="en-US" altLang="en-US"/>
              <a:t>Slide </a:t>
            </a:r>
            <a:fld id="{7B0F4323-4460-4997-B543-454EB3AA50C1}" type="slidenum">
              <a:rPr lang="en-US" altLang="en-US" smtClean="0"/>
              <a:pPr>
                <a:defRPr/>
              </a:pPr>
              <a:t>14</a:t>
            </a:fld>
            <a:endParaRPr lang="en-US" altLang="en-US"/>
          </a:p>
        </p:txBody>
      </p:sp>
    </p:spTree>
    <p:extLst>
      <p:ext uri="{BB962C8B-B14F-4D97-AF65-F5344CB8AC3E}">
        <p14:creationId xmlns:p14="http://schemas.microsoft.com/office/powerpoint/2010/main" val="256233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209800" y="685800"/>
            <a:ext cx="7772400" cy="457200"/>
          </a:xfrm>
        </p:spPr>
        <p:txBody>
          <a:bodyPr/>
          <a:lstStyle/>
          <a:p>
            <a:r>
              <a:rPr lang="en-GB" altLang="en-US" u="sng" dirty="0">
                <a:solidFill>
                  <a:schemeClr val="tx1"/>
                </a:solidFill>
                <a:latin typeface="Calibri" panose="020F0502020204030204" pitchFamily="34" charset="0"/>
                <a:cs typeface="Calibri" panose="020F0502020204030204" pitchFamily="34" charset="0"/>
              </a:rPr>
              <a:t>Patent-related information</a:t>
            </a:r>
            <a:endParaRPr lang="en-US" altLang="en-US" u="sng" dirty="0"/>
          </a:p>
        </p:txBody>
      </p:sp>
      <p:sp>
        <p:nvSpPr>
          <p:cNvPr id="11267" name="Rectangle 3"/>
          <p:cNvSpPr>
            <a:spLocks noChangeArrowheads="1"/>
          </p:cNvSpPr>
          <p:nvPr/>
        </p:nvSpPr>
        <p:spPr bwMode="auto">
          <a:xfrm>
            <a:off x="2057400" y="228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rgbClr val="CC3300"/>
              </a:buClr>
              <a:buSzPct val="50000"/>
              <a:buFont typeface="Monotype Sorts" pitchFamily="2" charset="2"/>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pitchFamily="2" charset="2"/>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pitchFamily="2" charset="2"/>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9pPr>
          </a:lstStyle>
          <a:p>
            <a:pPr algn="ctr">
              <a:spcBef>
                <a:spcPct val="0"/>
              </a:spcBef>
              <a:buClrTx/>
              <a:buSzTx/>
              <a:buFontTx/>
              <a:buNone/>
            </a:pPr>
            <a:endParaRPr lang="en-GB" altLang="en-US" sz="2400" b="1" u="sng">
              <a:latin typeface="Helvetica" panose="020B0604020202020204" pitchFamily="34" charset="0"/>
              <a:ea typeface="+mn-ea"/>
              <a:cs typeface="Arial" panose="020B0604020202020204" pitchFamily="34" charset="0"/>
            </a:endParaRPr>
          </a:p>
        </p:txBody>
      </p:sp>
      <p:sp>
        <p:nvSpPr>
          <p:cNvPr id="11268" name="Rectangle 4"/>
          <p:cNvSpPr>
            <a:spLocks noChangeArrowheads="1"/>
          </p:cNvSpPr>
          <p:nvPr/>
        </p:nvSpPr>
        <p:spPr bwMode="auto">
          <a:xfrm>
            <a:off x="929218" y="1143000"/>
            <a:ext cx="10348382"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eaLnBrk="0" hangingPunct="0">
              <a:spcBef>
                <a:spcPct val="20000"/>
              </a:spcBef>
              <a:buClr>
                <a:srgbClr val="CC3300"/>
              </a:buClr>
              <a:buSzPct val="50000"/>
              <a:buFont typeface="Monotype Sorts" pitchFamily="2" charset="2"/>
              <a:buChar char="l"/>
              <a:defRPr sz="3200">
                <a:solidFill>
                  <a:srgbClr val="000099"/>
                </a:solidFill>
                <a:latin typeface="Arial" panose="020B0604020202020204" pitchFamily="34" charset="0"/>
              </a:defRPr>
            </a:lvl1pPr>
            <a:lvl2pPr marL="630238" indent="-285750" eaLnBrk="0" hangingPunct="0">
              <a:spcBef>
                <a:spcPct val="20000"/>
              </a:spcBef>
              <a:buClr>
                <a:srgbClr val="CC3300"/>
              </a:buClr>
              <a:buSzPct val="50000"/>
              <a:buFont typeface="Monotype Sorts" pitchFamily="2" charset="2"/>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pitchFamily="2" charset="2"/>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9pPr>
          </a:lstStyle>
          <a:p>
            <a:pPr>
              <a:lnSpc>
                <a:spcPct val="80000"/>
              </a:lnSpc>
            </a:pPr>
            <a:endParaRPr lang="en-US" altLang="en-US" sz="700" u="sng" dirty="0">
              <a:solidFill>
                <a:srgbClr val="FF0000"/>
              </a:solidFill>
              <a:ea typeface="+mn-ea"/>
              <a:cs typeface="Arial" panose="020B0604020202020204" pitchFamily="34" charset="0"/>
            </a:endParaRPr>
          </a:p>
          <a:p>
            <a:pPr lvl="1">
              <a:lnSpc>
                <a:spcPct val="90000"/>
              </a:lnSpc>
              <a:spcBef>
                <a:spcPct val="0"/>
              </a:spcBef>
              <a:buFont typeface="Monotype Sorts" pitchFamily="2" charset="2"/>
              <a:buNone/>
            </a:pPr>
            <a:r>
              <a:rPr lang="en-US" altLang="en-US" sz="2000" b="1" dirty="0">
                <a:solidFill>
                  <a:srgbClr val="000000"/>
                </a:solidFill>
                <a:latin typeface="Calibri" panose="020F0502020204030204" pitchFamily="34" charset="0"/>
                <a:ea typeface="+mn-ea"/>
                <a:cs typeface="Calibri" panose="020F0502020204030204" pitchFamily="34" charset="0"/>
              </a:rPr>
              <a:t>	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rgbClr val="000000"/>
                </a:solidFill>
                <a:latin typeface="Calibri" panose="020F0502020204030204" pitchFamily="34" charset="0"/>
                <a:ea typeface="+mn-ea"/>
                <a:cs typeface="Calibri" panose="020F0502020204030204" pitchFamily="34" charset="0"/>
              </a:rPr>
              <a:t>IEEE-SA Standards Board Bylaws</a:t>
            </a:r>
            <a:r>
              <a:rPr lang="en-US" altLang="en-US" sz="2000" b="1" dirty="0">
                <a:solidFill>
                  <a:srgbClr val="000000"/>
                </a:solidFill>
                <a:latin typeface="Calibri" panose="020F0502020204030204" pitchFamily="34" charset="0"/>
                <a:ea typeface="+mn-ea"/>
                <a:cs typeface="Calibri" panose="020F0502020204030204" pitchFamily="34" charset="0"/>
              </a:rPr>
              <a:t> </a:t>
            </a:r>
            <a:r>
              <a:rPr lang="en-US" altLang="en-US" sz="1600" b="1" dirty="0">
                <a:solidFill>
                  <a:srgbClr val="000000"/>
                </a:solidFill>
                <a:latin typeface="Calibri" panose="020F0502020204030204" pitchFamily="34" charset="0"/>
                <a:ea typeface="+mn-ea"/>
                <a:cs typeface="Calibri" panose="020F0502020204030204" pitchFamily="34" charset="0"/>
              </a:rPr>
              <a:t>(http://standards.ieee.org/develop/policies/bylaws/sect6-7.html#6) </a:t>
            </a:r>
          </a:p>
          <a:p>
            <a:pPr lvl="2">
              <a:lnSpc>
                <a:spcPct val="90000"/>
              </a:lnSpc>
              <a:buSzPct val="150000"/>
              <a:buFont typeface="Arial" panose="020B0604020202020204" pitchFamily="34" charset="0"/>
              <a:buChar char="•"/>
            </a:pPr>
            <a:r>
              <a:rPr lang="en-US" altLang="en-US" sz="2000" b="1" i="1" dirty="0">
                <a:solidFill>
                  <a:srgbClr val="000000"/>
                </a:solidFill>
                <a:latin typeface="Calibri" panose="020F0502020204030204" pitchFamily="34" charset="0"/>
                <a:ea typeface="+mn-ea"/>
                <a:cs typeface="Calibri" panose="020F0502020204030204" pitchFamily="34" charset="0"/>
              </a:rPr>
              <a:t>IEEE-SA Standards Board Operations Manual</a:t>
            </a:r>
            <a:r>
              <a:rPr lang="en-US" altLang="en-US" sz="2000" b="1" dirty="0">
                <a:solidFill>
                  <a:srgbClr val="000000"/>
                </a:solidFill>
                <a:latin typeface="Calibri" panose="020F0502020204030204" pitchFamily="34" charset="0"/>
                <a:ea typeface="+mn-ea"/>
                <a:cs typeface="Calibri" panose="020F0502020204030204" pitchFamily="34" charset="0"/>
              </a:rPr>
              <a:t> </a:t>
            </a:r>
            <a:r>
              <a:rPr lang="en-US" altLang="en-US" sz="1600" b="1" dirty="0">
                <a:solidFill>
                  <a:srgbClr val="000000"/>
                </a:solidFill>
                <a:latin typeface="Calibri" panose="020F0502020204030204" pitchFamily="34" charset="0"/>
                <a:ea typeface="+mn-ea"/>
                <a:cs typeface="Calibri" panose="020F0502020204030204" pitchFamily="34" charset="0"/>
              </a:rPr>
              <a:t>(http://standards.ieee.org/develop/policies/opman/sect6.html#6.3)</a:t>
            </a:r>
          </a:p>
          <a:p>
            <a:pPr lvl="1">
              <a:lnSpc>
                <a:spcPct val="90000"/>
              </a:lnSpc>
              <a:buFont typeface="Monotype Sorts" pitchFamily="2" charset="2"/>
              <a:buNone/>
            </a:pPr>
            <a:endParaRPr lang="en-US" altLang="en-US" sz="2000" dirty="0">
              <a:ea typeface="+mn-ea"/>
              <a:cs typeface="Arial" panose="020B0604020202020204" pitchFamily="34" charset="0"/>
            </a:endParaRPr>
          </a:p>
          <a:p>
            <a:pPr lvl="1">
              <a:lnSpc>
                <a:spcPct val="90000"/>
              </a:lnSpc>
              <a:spcBef>
                <a:spcPct val="0"/>
              </a:spcBef>
              <a:buFont typeface="Monotype Sorts" pitchFamily="2" charset="2"/>
              <a:buNone/>
            </a:pPr>
            <a:r>
              <a:rPr lang="en-US" altLang="en-US" sz="2000" b="1" dirty="0">
                <a:solidFill>
                  <a:srgbClr val="000000"/>
                </a:solidFill>
                <a:latin typeface="Calibri" panose="020F0502020204030204" pitchFamily="34" charset="0"/>
                <a:ea typeface="+mn-ea"/>
                <a:cs typeface="Calibri" panose="020F0502020204030204" pitchFamily="34" charset="0"/>
              </a:rPr>
              <a:t>	Material about the patent policy is available at </a:t>
            </a:r>
          </a:p>
          <a:p>
            <a:pPr lvl="1">
              <a:lnSpc>
                <a:spcPct val="90000"/>
              </a:lnSpc>
              <a:spcBef>
                <a:spcPct val="0"/>
              </a:spcBef>
              <a:buFont typeface="Monotype Sorts" pitchFamily="2" charset="2"/>
              <a:buNone/>
            </a:pPr>
            <a:r>
              <a:rPr lang="en-US" altLang="en-US" sz="2000" b="1" dirty="0">
                <a:solidFill>
                  <a:srgbClr val="000000"/>
                </a:solidFill>
                <a:latin typeface="Calibri" panose="020F0502020204030204" pitchFamily="34" charset="0"/>
                <a:ea typeface="+mn-ea"/>
                <a:cs typeface="Calibri" panose="020F0502020204030204" pitchFamily="34" charset="0"/>
              </a:rPr>
              <a:t>	</a:t>
            </a:r>
            <a:r>
              <a:rPr lang="en-US" altLang="en-US" sz="2000" b="1" i="1" dirty="0">
                <a:solidFill>
                  <a:srgbClr val="000000"/>
                </a:solidFill>
                <a:latin typeface="Calibri" panose="020F0502020204030204" pitchFamily="34" charset="0"/>
                <a:ea typeface="+mn-ea"/>
                <a:cs typeface="Calibri" panose="020F0502020204030204" pitchFamily="34" charset="0"/>
              </a:rPr>
              <a:t>http://standards.ieee.org/about/sasb/patcom/materials.html</a:t>
            </a:r>
          </a:p>
          <a:p>
            <a:pPr lvl="1">
              <a:lnSpc>
                <a:spcPct val="90000"/>
              </a:lnSpc>
              <a:spcBef>
                <a:spcPct val="0"/>
              </a:spcBef>
              <a:buFont typeface="Monotype Sorts" pitchFamily="2" charset="2"/>
              <a:buNone/>
            </a:pPr>
            <a:endParaRPr lang="en-US" altLang="en-US" sz="2000" b="1" i="1" dirty="0">
              <a:solidFill>
                <a:srgbClr val="000000"/>
              </a:solidFill>
              <a:latin typeface="Calibri" panose="020F0502020204030204" pitchFamily="34" charset="0"/>
              <a:ea typeface="+mn-ea"/>
              <a:cs typeface="Calibri" panose="020F0502020204030204" pitchFamily="34" charset="0"/>
            </a:endParaRPr>
          </a:p>
          <a:p>
            <a:pPr lvl="1">
              <a:lnSpc>
                <a:spcPct val="90000"/>
              </a:lnSpc>
              <a:spcBef>
                <a:spcPct val="0"/>
              </a:spcBef>
              <a:buFont typeface="Monotype Sorts" pitchFamily="2" charset="2"/>
              <a:buNone/>
            </a:pPr>
            <a:endParaRPr lang="en-US" altLang="en-US" sz="3200" b="1" dirty="0">
              <a:solidFill>
                <a:srgbClr val="000000"/>
              </a:solidFill>
              <a:latin typeface="Calibri" panose="020F0502020204030204" pitchFamily="34" charset="0"/>
              <a:ea typeface="+mn-ea"/>
              <a:cs typeface="Calibri" panose="020F0502020204030204" pitchFamily="34" charset="0"/>
            </a:endParaRPr>
          </a:p>
          <a:p>
            <a:pPr lvl="1" algn="ctr">
              <a:lnSpc>
                <a:spcPct val="90000"/>
              </a:lnSpc>
              <a:spcBef>
                <a:spcPct val="0"/>
              </a:spcBef>
              <a:buFont typeface="Monotype Sorts" pitchFamily="2" charset="2"/>
              <a:buNone/>
            </a:pPr>
            <a:r>
              <a:rPr lang="en-US" altLang="en-US" sz="3200" b="1" dirty="0">
                <a:solidFill>
                  <a:srgbClr val="000000"/>
                </a:solidFill>
                <a:latin typeface="Calibri" panose="020F0502020204030204" pitchFamily="34" charset="0"/>
                <a:ea typeface="+mn-ea"/>
                <a:cs typeface="Calibri" panose="020F0502020204030204" pitchFamily="34" charset="0"/>
              </a:rPr>
              <a:t>	If you have questions, contact the IEEE-SA Standards Board Patent Committee Administrator at patcom@ieee.org</a:t>
            </a:r>
          </a:p>
          <a:p>
            <a:pPr lvl="1">
              <a:lnSpc>
                <a:spcPct val="90000"/>
              </a:lnSpc>
              <a:spcBef>
                <a:spcPct val="0"/>
              </a:spcBef>
              <a:buFont typeface="Monotype Sorts" pitchFamily="2" charset="2"/>
              <a:buNone/>
            </a:pPr>
            <a:endParaRPr lang="en-US" altLang="en-US" sz="2000" b="1" i="1" dirty="0">
              <a:solidFill>
                <a:srgbClr val="000000"/>
              </a:solidFill>
              <a:latin typeface="Calibri" panose="020F0502020204030204" pitchFamily="34" charset="0"/>
              <a:ea typeface="+mn-ea"/>
              <a:cs typeface="Calibri" panose="020F0502020204030204" pitchFamily="34" charset="0"/>
            </a:endParaRPr>
          </a:p>
        </p:txBody>
      </p:sp>
      <p:sp>
        <p:nvSpPr>
          <p:cNvPr id="11269" name="Text Box 7"/>
          <p:cNvSpPr txBox="1">
            <a:spLocks noChangeArrowheads="1"/>
          </p:cNvSpPr>
          <p:nvPr/>
        </p:nvSpPr>
        <p:spPr bwMode="auto">
          <a:xfrm>
            <a:off x="1581150" y="6096001"/>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pitchFamily="2" charset="2"/>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pitchFamily="2" charset="2"/>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pitchFamily="2" charset="2"/>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pitchFamily="2" charset="2"/>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pitchFamily="2" charset="2"/>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rgbClr val="000000"/>
                </a:solidFill>
                <a:latin typeface="Times New Roman" panose="02020603050405020304" pitchFamily="18" charset="0"/>
                <a:ea typeface="+mn-ea"/>
                <a:cs typeface="Arial" panose="020B0604020202020204" pitchFamily="34" charset="0"/>
              </a:rPr>
              <a:t>Slide #4</a:t>
            </a:r>
            <a:endParaRPr lang="en-US" altLang="en-US" sz="2400" dirty="0">
              <a:solidFill>
                <a:srgbClr val="000000"/>
              </a:solidFill>
              <a:latin typeface="Times New Roman" panose="02020603050405020304" pitchFamily="18" charset="0"/>
              <a:ea typeface="+mn-ea"/>
              <a:cs typeface="Arial" panose="020B0604020202020204" pitchFamily="34" charset="0"/>
            </a:endParaRPr>
          </a:p>
        </p:txBody>
      </p:sp>
      <p:sp>
        <p:nvSpPr>
          <p:cNvPr id="3" name="Date Placeholder 2"/>
          <p:cNvSpPr>
            <a:spLocks noGrp="1"/>
          </p:cNvSpPr>
          <p:nvPr>
            <p:ph type="dt" sz="half" idx="10"/>
          </p:nvPr>
        </p:nvSpPr>
        <p:spPr/>
        <p:txBody>
          <a:bodyPr/>
          <a:lstStyle/>
          <a:p>
            <a:pPr>
              <a:defRPr/>
            </a:pPr>
            <a:r>
              <a:rPr lang="en-US"/>
              <a:t>March 2020</a:t>
            </a:r>
            <a:endParaRPr lang="en-US" dirty="0"/>
          </a:p>
        </p:txBody>
      </p:sp>
      <p:sp>
        <p:nvSpPr>
          <p:cNvPr id="4" name="Footer Placeholder 3"/>
          <p:cNvSpPr>
            <a:spLocks noGrp="1"/>
          </p:cNvSpPr>
          <p:nvPr>
            <p:ph type="ftr" sz="quarter" idx="11"/>
          </p:nvPr>
        </p:nvSpPr>
        <p:spPr/>
        <p:txBody>
          <a:bodyPr/>
          <a:lstStyle/>
          <a:p>
            <a:pPr>
              <a:defRPr/>
            </a:pPr>
            <a:r>
              <a:rPr lang="en-US"/>
              <a:t>Minyoung Park (Intel Corp.)</a:t>
            </a:r>
          </a:p>
        </p:txBody>
      </p:sp>
      <p:sp>
        <p:nvSpPr>
          <p:cNvPr id="5" name="Slide Number Placeholder 4"/>
          <p:cNvSpPr>
            <a:spLocks noGrp="1"/>
          </p:cNvSpPr>
          <p:nvPr>
            <p:ph type="sldNum" sz="quarter" idx="12"/>
          </p:nvPr>
        </p:nvSpPr>
        <p:spPr>
          <a:xfrm>
            <a:off x="5891924" y="6475413"/>
            <a:ext cx="509755" cy="184666"/>
          </a:xfrm>
        </p:spPr>
        <p:txBody>
          <a:bodyPr/>
          <a:lstStyle/>
          <a:p>
            <a:pPr>
              <a:defRPr/>
            </a:pPr>
            <a:r>
              <a:rPr lang="en-US" altLang="en-US"/>
              <a:t>Slide </a:t>
            </a:r>
            <a:fld id="{7B0F4323-4460-4997-B543-454EB3AA50C1}" type="slidenum">
              <a:rPr lang="en-US" altLang="en-US" smtClean="0"/>
              <a:pPr>
                <a:defRPr/>
              </a:pPr>
              <a:t>15</a:t>
            </a:fld>
            <a:endParaRPr lang="en-US" altLang="en-US"/>
          </a:p>
        </p:txBody>
      </p:sp>
    </p:spTree>
    <p:extLst>
      <p:ext uri="{BB962C8B-B14F-4D97-AF65-F5344CB8AC3E}">
        <p14:creationId xmlns:p14="http://schemas.microsoft.com/office/powerpoint/2010/main" val="336360957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Participant behavior in IEEE-SA activities is guided</a:t>
            </a:r>
            <a:br>
              <a:rPr lang="en-US"/>
            </a:br>
            <a:r>
              <a:rPr lang="en-US"/>
              <a:t>by the IEEE Codes of Ethics &amp; Conduct</a:t>
            </a:r>
            <a:endParaRPr lang="en-US" dirty="0"/>
          </a:p>
        </p:txBody>
      </p:sp>
      <p:sp>
        <p:nvSpPr>
          <p:cNvPr id="3" name="Content Placeholder 2"/>
          <p:cNvSpPr>
            <a:spLocks noGrp="1"/>
          </p:cNvSpPr>
          <p:nvPr>
            <p:ph idx="1"/>
          </p:nvPr>
        </p:nvSpPr>
        <p:spPr/>
        <p:txBody>
          <a:bodyPr/>
          <a:lstStyle/>
          <a:p>
            <a:r>
              <a:rPr lang="en-US" sz="2000" dirty="0"/>
              <a:t>All participants in IEEE-SA activities are expected to adhere to the core principles underlying the:</a:t>
            </a:r>
          </a:p>
          <a:p>
            <a:pPr lvl="1"/>
            <a:r>
              <a:rPr lang="en-US" sz="1800" dirty="0">
                <a:hlinkClick r:id="rId2"/>
              </a:rPr>
              <a:t>IEEE Code of Ethics</a:t>
            </a:r>
            <a:endParaRPr lang="en-US" sz="1800" dirty="0"/>
          </a:p>
          <a:p>
            <a:pPr lvl="1"/>
            <a:r>
              <a:rPr lang="en-US" sz="1800" dirty="0">
                <a:hlinkClick r:id="rId3"/>
              </a:rPr>
              <a:t>IEEE Code of Conduct</a:t>
            </a:r>
            <a:endParaRPr lang="en-US" sz="1800" dirty="0"/>
          </a:p>
          <a:p>
            <a:r>
              <a:rPr lang="en-US" sz="2000" dirty="0"/>
              <a:t>The core principles of the IEEE Codes of Ethics &amp; Conduct are to:</a:t>
            </a:r>
          </a:p>
          <a:p>
            <a:pPr lvl="1"/>
            <a:r>
              <a:rPr lang="en-US" sz="1800" dirty="0"/>
              <a:t>Uphold the highest standards of integrity, responsible behavior, and ethical and professional conduct</a:t>
            </a:r>
          </a:p>
          <a:p>
            <a:pPr lvl="1"/>
            <a:r>
              <a:rPr lang="en-US" sz="1800" dirty="0"/>
              <a:t>Treat people fairly and with respect, to not engage in harassment, discrimination, or retaliation, and to protect people's privacy.</a:t>
            </a:r>
          </a:p>
          <a:p>
            <a:pPr lvl="1"/>
            <a:r>
              <a:rPr lang="en-US" sz="1800" dirty="0"/>
              <a:t>Avoid injuring others, their property, reputation, or employment by false or malicious action</a:t>
            </a:r>
          </a:p>
          <a:p>
            <a:r>
              <a:rPr lang="en-US" sz="2000" dirty="0"/>
              <a:t>The most recent versions of these Codes are available at</a:t>
            </a:r>
          </a:p>
          <a:p>
            <a:pPr lvl="1"/>
            <a:r>
              <a:rPr lang="en-US" sz="1800" dirty="0">
                <a:hlinkClick r:id="rId4"/>
              </a:rPr>
              <a:t>http://www.ieee.org/about/corporate/governance</a:t>
            </a:r>
            <a:endParaRPr lang="en-US" sz="1800" dirty="0"/>
          </a:p>
        </p:txBody>
      </p:sp>
      <p:sp>
        <p:nvSpPr>
          <p:cNvPr id="6" name="Date Placeholder 5"/>
          <p:cNvSpPr>
            <a:spLocks noGrp="1"/>
          </p:cNvSpPr>
          <p:nvPr>
            <p:ph type="dt" idx="10"/>
          </p:nvPr>
        </p:nvSpPr>
        <p:spPr>
          <a:xfrm>
            <a:off x="928688" y="333375"/>
            <a:ext cx="1182687" cy="276225"/>
          </a:xfrm>
        </p:spPr>
        <p:txBody>
          <a:bodyPr/>
          <a:lstStyle/>
          <a:p>
            <a:r>
              <a:rPr lang="en-US"/>
              <a:t>March 2020</a:t>
            </a:r>
            <a:endParaRPr lang="en-GB" dirty="0"/>
          </a:p>
        </p:txBody>
      </p:sp>
      <p:sp>
        <p:nvSpPr>
          <p:cNvPr id="5" name="Footer Placeholder 4"/>
          <p:cNvSpPr>
            <a:spLocks noGrp="1"/>
          </p:cNvSpPr>
          <p:nvPr>
            <p:ph type="ftr" idx="11"/>
          </p:nvPr>
        </p:nvSpPr>
        <p:spPr>
          <a:xfrm>
            <a:off x="7721600" y="6475413"/>
            <a:ext cx="3670300" cy="184150"/>
          </a:xfrm>
        </p:spPr>
        <p:txBody>
          <a:bodyPr/>
          <a:lstStyle/>
          <a:p>
            <a:r>
              <a:rPr lang="en-GB"/>
              <a:t>Minyoung Park (Intel Corp.)</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Tree>
    <p:extLst>
      <p:ext uri="{BB962C8B-B14F-4D97-AF65-F5344CB8AC3E}">
        <p14:creationId xmlns:p14="http://schemas.microsoft.com/office/powerpoint/2010/main" val="32991650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Participants in the IEEE-SA “individual process” shall</a:t>
            </a:r>
            <a:br>
              <a:rPr lang="en-US"/>
            </a:br>
            <a:r>
              <a:rPr lang="en-US"/>
              <a:t>act independently of others, including employers</a:t>
            </a:r>
            <a:endParaRPr lang="en-US" dirty="0"/>
          </a:p>
        </p:txBody>
      </p:sp>
      <p:sp>
        <p:nvSpPr>
          <p:cNvPr id="3" name="Content Placeholder 2"/>
          <p:cNvSpPr>
            <a:spLocks noGrp="1"/>
          </p:cNvSpPr>
          <p:nvPr>
            <p:ph idx="1"/>
          </p:nvPr>
        </p:nvSpPr>
        <p:spPr/>
        <p:txBody>
          <a:bodyPr/>
          <a:lstStyle/>
          <a:p>
            <a:r>
              <a:rPr lang="en-US" sz="2000" dirty="0"/>
              <a:t>The </a:t>
            </a:r>
            <a:r>
              <a:rPr lang="en-US" sz="2000" dirty="0">
                <a:hlinkClick r:id="rId2"/>
              </a:rPr>
              <a:t>IEEE-SA Standards Board Bylaws </a:t>
            </a:r>
            <a:r>
              <a:rPr lang="en-US" sz="2000" dirty="0"/>
              <a:t>require that “participants in the IEEE standards development individual process shall act based on their qualifications and experience”</a:t>
            </a:r>
          </a:p>
          <a:p>
            <a:r>
              <a:rPr lang="en-US" sz="2000" dirty="0"/>
              <a:t>This means participants:</a:t>
            </a:r>
          </a:p>
          <a:p>
            <a:pPr lvl="1"/>
            <a:r>
              <a:rPr lang="en-US" sz="1800" dirty="0">
                <a:solidFill>
                  <a:srgbClr val="00B050"/>
                </a:solidFill>
              </a:rPr>
              <a:t>Shall act &amp; vote </a:t>
            </a:r>
            <a:r>
              <a:rPr lang="en-US" sz="1800" dirty="0"/>
              <a:t>based on their personal &amp; independent opinions derived from their expertise, knowledge, and qualifications</a:t>
            </a:r>
          </a:p>
          <a:p>
            <a:pPr lvl="1"/>
            <a:r>
              <a:rPr lang="en-US" sz="1800" dirty="0">
                <a:solidFill>
                  <a:srgbClr val="FF0000"/>
                </a:solidFill>
              </a:rPr>
              <a:t>Shall not act or vote</a:t>
            </a:r>
            <a:r>
              <a:rPr lang="en-US" sz="1800" dirty="0">
                <a:solidFill>
                  <a:srgbClr val="FF3300"/>
                </a:solidFill>
              </a:rPr>
              <a:t> </a:t>
            </a:r>
            <a:r>
              <a:rPr lang="en-US" sz="1800" dirty="0"/>
              <a:t>based on any obligation to or any direction from any other person or organization, including an employer or client, regardless of any external commitments, agreements, contracts, or orders</a:t>
            </a:r>
          </a:p>
          <a:p>
            <a:pPr lvl="1"/>
            <a:r>
              <a:rPr lang="en-US" sz="1800" dirty="0">
                <a:solidFill>
                  <a:srgbClr val="FF0000"/>
                </a:solidFill>
              </a:rPr>
              <a:t>Shall not direct </a:t>
            </a:r>
            <a:r>
              <a:rPr lang="en-US" sz="1800" dirty="0"/>
              <a:t>the actions or votes of other participants or retaliate against other participants for fulfilling their responsibility to act &amp; vote based on their personal &amp; independently developed opinions</a:t>
            </a:r>
          </a:p>
          <a:p>
            <a:r>
              <a:rPr lang="en-US" sz="2000" dirty="0"/>
              <a:t>By participating in standards activities using the “individual process”, you are deemed to accept these requirements; if you are unable to satisfy these requirements then you shall immediately cease any participation</a:t>
            </a:r>
          </a:p>
        </p:txBody>
      </p:sp>
      <p:sp>
        <p:nvSpPr>
          <p:cNvPr id="6" name="Date Placeholder 5"/>
          <p:cNvSpPr>
            <a:spLocks noGrp="1"/>
          </p:cNvSpPr>
          <p:nvPr>
            <p:ph type="dt" idx="10"/>
          </p:nvPr>
        </p:nvSpPr>
        <p:spPr>
          <a:xfrm>
            <a:off x="928688" y="333375"/>
            <a:ext cx="1182687" cy="276225"/>
          </a:xfrm>
        </p:spPr>
        <p:txBody>
          <a:bodyPr/>
          <a:lstStyle/>
          <a:p>
            <a:r>
              <a:rPr lang="en-US"/>
              <a:t>March 2020</a:t>
            </a:r>
            <a:endParaRPr lang="en-GB" dirty="0"/>
          </a:p>
        </p:txBody>
      </p:sp>
      <p:sp>
        <p:nvSpPr>
          <p:cNvPr id="5" name="Footer Placeholder 4"/>
          <p:cNvSpPr>
            <a:spLocks noGrp="1"/>
          </p:cNvSpPr>
          <p:nvPr>
            <p:ph type="ftr" idx="11"/>
          </p:nvPr>
        </p:nvSpPr>
        <p:spPr>
          <a:xfrm>
            <a:off x="7721600" y="6475413"/>
            <a:ext cx="3670300" cy="184150"/>
          </a:xfrm>
        </p:spPr>
        <p:txBody>
          <a:bodyPr/>
          <a:lstStyle/>
          <a:p>
            <a:r>
              <a:rPr lang="en-GB"/>
              <a:t>Minyoung Park (Intel Corp.)</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Tree>
    <p:extLst>
      <p:ext uri="{BB962C8B-B14F-4D97-AF65-F5344CB8AC3E}">
        <p14:creationId xmlns:p14="http://schemas.microsoft.com/office/powerpoint/2010/main" val="27296543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IEEE-SA standards activities shall allow the fair &amp;</a:t>
            </a:r>
            <a:br>
              <a:rPr lang="en-US"/>
            </a:br>
            <a:r>
              <a:rPr lang="en-US"/>
              <a:t>equitable consideration of all viewpoints</a:t>
            </a:r>
            <a:endParaRPr lang="en-US" dirty="0"/>
          </a:p>
        </p:txBody>
      </p:sp>
      <p:sp>
        <p:nvSpPr>
          <p:cNvPr id="3" name="Content Placeholder 2"/>
          <p:cNvSpPr>
            <a:spLocks noGrp="1"/>
          </p:cNvSpPr>
          <p:nvPr>
            <p:ph idx="1"/>
          </p:nvPr>
        </p:nvSpPr>
        <p:spPr/>
        <p:txBody>
          <a:bodyPr/>
          <a:lstStyle/>
          <a:p>
            <a:r>
              <a:rPr lang="en-US" sz="2200" dirty="0"/>
              <a:t>The </a:t>
            </a:r>
            <a:r>
              <a:rPr lang="en-US" sz="2200" dirty="0">
                <a:hlinkClick r:id="rId2"/>
              </a:rPr>
              <a:t>IEEE-SA Standards Board Bylaws </a:t>
            </a:r>
            <a:r>
              <a:rPr lang="en-US" sz="2200" dirty="0"/>
              <a:t>(clause 5.2.1.3) specifies that “the standards development process shall not be dominated by any single interest category, individual, or organization”</a:t>
            </a:r>
          </a:p>
          <a:p>
            <a:pPr lvl="1"/>
            <a:r>
              <a:rPr lang="en-US" dirty="0"/>
              <a:t>This means no participant may exercise “authority, leadership, or influence by reason of superior leverage, strength, or representation to the exclusion of fair and equitable consideration of other viewpoints” or “to hinder the progress of the standards development activity”</a:t>
            </a:r>
          </a:p>
          <a:p>
            <a:r>
              <a:rPr lang="en-US" sz="2200" dirty="0"/>
              <a:t>This rule applies equally to those participating in a standards development project and to that project’s leadership group</a:t>
            </a:r>
          </a:p>
          <a:p>
            <a:r>
              <a:rPr lang="en-US" sz="2200" dirty="0"/>
              <a:t>Any person who reasonably suspects that dominance is occurring in a standards development project is encouraged to bring the issue to the attention of the Standards Committee or the project’s IEEE-SA Program Manager</a:t>
            </a:r>
          </a:p>
        </p:txBody>
      </p:sp>
      <p:sp>
        <p:nvSpPr>
          <p:cNvPr id="6" name="Date Placeholder 5"/>
          <p:cNvSpPr>
            <a:spLocks noGrp="1"/>
          </p:cNvSpPr>
          <p:nvPr>
            <p:ph type="dt" idx="10"/>
          </p:nvPr>
        </p:nvSpPr>
        <p:spPr>
          <a:xfrm>
            <a:off x="928688" y="333375"/>
            <a:ext cx="1182687" cy="276225"/>
          </a:xfrm>
        </p:spPr>
        <p:txBody>
          <a:bodyPr/>
          <a:lstStyle/>
          <a:p>
            <a:r>
              <a:rPr lang="en-US"/>
              <a:t>March 2020</a:t>
            </a:r>
            <a:endParaRPr lang="en-GB" dirty="0"/>
          </a:p>
        </p:txBody>
      </p:sp>
      <p:sp>
        <p:nvSpPr>
          <p:cNvPr id="5" name="Footer Placeholder 4"/>
          <p:cNvSpPr>
            <a:spLocks noGrp="1"/>
          </p:cNvSpPr>
          <p:nvPr>
            <p:ph type="ftr" idx="11"/>
          </p:nvPr>
        </p:nvSpPr>
        <p:spPr>
          <a:xfrm>
            <a:off x="7721600" y="6475413"/>
            <a:ext cx="3670300" cy="184150"/>
          </a:xfrm>
        </p:spPr>
        <p:txBody>
          <a:bodyPr/>
          <a:lstStyle/>
          <a:p>
            <a:r>
              <a:rPr lang="en-GB"/>
              <a:t>Minyoung Park (Intel Corp.)</a:t>
            </a:r>
            <a:endParaRPr lang="en-GB"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Tree>
    <p:extLst>
      <p:ext uri="{BB962C8B-B14F-4D97-AF65-F5344CB8AC3E}">
        <p14:creationId xmlns:p14="http://schemas.microsoft.com/office/powerpoint/2010/main" val="16300804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371600" y="685800"/>
            <a:ext cx="9372600" cy="1066800"/>
          </a:xfrm>
        </p:spPr>
        <p:txBody>
          <a:bodyPr/>
          <a:lstStyle/>
          <a:p>
            <a:r>
              <a:rPr lang="en-US" altLang="en-US" dirty="0"/>
              <a:t>Summary from January 2020 Meeting and Teleconference Calls</a:t>
            </a:r>
          </a:p>
        </p:txBody>
      </p:sp>
      <p:sp>
        <p:nvSpPr>
          <p:cNvPr id="31747" name="Content Placeholder 2"/>
          <p:cNvSpPr>
            <a:spLocks noGrp="1"/>
          </p:cNvSpPr>
          <p:nvPr>
            <p:ph idx="1"/>
          </p:nvPr>
        </p:nvSpPr>
        <p:spPr>
          <a:xfrm>
            <a:off x="457200" y="1905000"/>
            <a:ext cx="11430000" cy="4570157"/>
          </a:xfrm>
        </p:spPr>
        <p:txBody>
          <a:bodyPr/>
          <a:lstStyle/>
          <a:p>
            <a:pPr>
              <a:defRPr/>
            </a:pPr>
            <a:r>
              <a:rPr lang="en-US" altLang="en-US" sz="2000" dirty="0"/>
              <a:t>In January meeting:</a:t>
            </a:r>
          </a:p>
          <a:p>
            <a:pPr lvl="1">
              <a:defRPr/>
            </a:pPr>
            <a:r>
              <a:rPr lang="en-US" altLang="en-US" sz="1800" dirty="0"/>
              <a:t>Completed comment resolution on D5.0 (LB248)</a:t>
            </a:r>
          </a:p>
          <a:p>
            <a:pPr lvl="1">
              <a:defRPr/>
            </a:pPr>
            <a:r>
              <a:rPr lang="en-US" altLang="en-US" sz="1800" dirty="0" err="1"/>
              <a:t>TGba</a:t>
            </a:r>
            <a:r>
              <a:rPr lang="en-US" altLang="en-US" sz="1800" dirty="0"/>
              <a:t> and WG approved to generate </a:t>
            </a:r>
            <a:r>
              <a:rPr lang="en-US" altLang="en-US" sz="1800" dirty="0" err="1"/>
              <a:t>TGba</a:t>
            </a:r>
            <a:r>
              <a:rPr lang="en-US" altLang="en-US" sz="1800" dirty="0"/>
              <a:t> Draft 6.0 and start a 4th 15-day WG recirculation letter ballot (LB 250)</a:t>
            </a:r>
          </a:p>
          <a:p>
            <a:pPr lvl="1">
              <a:defRPr/>
            </a:pPr>
            <a:r>
              <a:rPr lang="en-US" altLang="en-US" sz="1800" dirty="0"/>
              <a:t>Approved EC report for EC conditional approval </a:t>
            </a:r>
          </a:p>
          <a:p>
            <a:pPr lvl="1">
              <a:defRPr/>
            </a:pPr>
            <a:r>
              <a:rPr lang="en-US" altLang="en-US" sz="1800" dirty="0"/>
              <a:t>Reviewed TG timeline</a:t>
            </a:r>
          </a:p>
          <a:p>
            <a:pPr>
              <a:defRPr/>
            </a:pPr>
            <a:r>
              <a:rPr lang="en-US" altLang="en-US" sz="2000" dirty="0"/>
              <a:t>LB250 result</a:t>
            </a:r>
          </a:p>
          <a:p>
            <a:pPr lvl="1">
              <a:defRPr/>
            </a:pPr>
            <a:r>
              <a:rPr lang="en-US" altLang="en-US" sz="1800" dirty="0"/>
              <a:t>Approval rate: 98%, 4 disapprove votes from previous LBs</a:t>
            </a:r>
          </a:p>
          <a:p>
            <a:pPr lvl="1">
              <a:defRPr/>
            </a:pPr>
            <a:r>
              <a:rPr lang="en-US" altLang="en-US" sz="1800" dirty="0"/>
              <a:t>3 comments received (2 T, 1 E; not part of disapprove vote, not part of MBS)</a:t>
            </a:r>
          </a:p>
          <a:p>
            <a:pPr>
              <a:defRPr/>
            </a:pPr>
            <a:r>
              <a:rPr lang="en-US" altLang="en-US" sz="2000" dirty="0"/>
              <a:t>EC approved sending P802.11ba D6.0 to SA ballot (Feb. 4, EC call)</a:t>
            </a:r>
          </a:p>
          <a:p>
            <a:pPr>
              <a:defRPr/>
            </a:pPr>
            <a:r>
              <a:rPr lang="en-US" altLang="en-US" sz="2000" dirty="0"/>
              <a:t>SA ballot on P802.11ba D6.0 started on February 5, closes on March 6</a:t>
            </a:r>
          </a:p>
          <a:p>
            <a:pPr>
              <a:defRPr/>
            </a:pPr>
            <a:r>
              <a:rPr lang="en-US" altLang="en-US" sz="2000" dirty="0"/>
              <a:t>Teleconference call</a:t>
            </a:r>
          </a:p>
          <a:p>
            <a:pPr lvl="1">
              <a:defRPr/>
            </a:pPr>
            <a:r>
              <a:rPr lang="en-US" altLang="en-US" sz="1800" dirty="0"/>
              <a:t>Reviewed and approved resolutions on the three comments received on LB250 (no changes made to D6.0)</a:t>
            </a:r>
            <a:endParaRPr lang="en-US" altLang="en-US" sz="2400" dirty="0"/>
          </a:p>
          <a:p>
            <a:pPr lvl="1">
              <a:defRPr/>
            </a:pPr>
            <a:endParaRPr lang="en-US" altLang="en-US" sz="1800" dirty="0"/>
          </a:p>
          <a:p>
            <a:pPr>
              <a:defRPr/>
            </a:pPr>
            <a:endParaRPr lang="en-US" altLang="en-US" sz="2000" dirty="0"/>
          </a:p>
          <a:p>
            <a:pPr marL="0" indent="0">
              <a:buNone/>
              <a:defRPr/>
            </a:pPr>
            <a:endParaRPr lang="en-US" altLang="en-US" sz="2000" dirty="0"/>
          </a:p>
          <a:p>
            <a:endParaRPr lang="en-US" altLang="en-US" sz="2000" dirty="0"/>
          </a:p>
        </p:txBody>
      </p:sp>
      <p:sp>
        <p:nvSpPr>
          <p:cNvPr id="4" name="Date Placeholder 3"/>
          <p:cNvSpPr>
            <a:spLocks noGrp="1"/>
          </p:cNvSpPr>
          <p:nvPr>
            <p:ph type="dt" sz="quarter" idx="10"/>
          </p:nvPr>
        </p:nvSpPr>
        <p:spPr/>
        <p:txBody>
          <a:bodyPr/>
          <a:lstStyle/>
          <a:p>
            <a:pPr>
              <a:defRPr/>
            </a:pPr>
            <a:r>
              <a:rPr lang="en-US"/>
              <a:t>March 2020</a:t>
            </a:r>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31750" name="Slide Number Placeholder 5"/>
          <p:cNvSpPr>
            <a:spLocks noGrp="1"/>
          </p:cNvSpPr>
          <p:nvPr>
            <p:ph type="sldNum" sz="quarter" idx="12"/>
          </p:nvPr>
        </p:nvSpPr>
        <p:spPr>
          <a:xfrm>
            <a:off x="5879222" y="6475156"/>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458FE148-240D-4C73-8973-CD4B8EF27475}" type="slidenum">
              <a:rPr lang="en-US" altLang="en-US" sz="1200" b="0"/>
              <a:pPr>
                <a:spcBef>
                  <a:spcPct val="0"/>
                </a:spcBef>
                <a:buFontTx/>
                <a:buNone/>
              </a:pPr>
              <a:t>19</a:t>
            </a:fld>
            <a:endParaRPr lang="en-US" altLang="en-US" sz="1200" b="0" dirty="0"/>
          </a:p>
        </p:txBody>
      </p:sp>
    </p:spTree>
    <p:extLst>
      <p:ext uri="{BB962C8B-B14F-4D97-AF65-F5344CB8AC3E}">
        <p14:creationId xmlns:p14="http://schemas.microsoft.com/office/powerpoint/2010/main" val="16530655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2243138" y="1068388"/>
            <a:ext cx="7772400" cy="1066800"/>
          </a:xfrm>
        </p:spPr>
        <p:txBody>
          <a:bodyPr/>
          <a:lstStyle/>
          <a:p>
            <a:r>
              <a:rPr lang="en-US" altLang="en-US" sz="3600" dirty="0">
                <a:solidFill>
                  <a:schemeClr val="tx1"/>
                </a:solidFill>
                <a:cs typeface="Times New Roman" panose="02020603050405020304" pitchFamily="18" charset="0"/>
              </a:rPr>
              <a:t>IEEE 802.11 </a:t>
            </a:r>
            <a:r>
              <a:rPr lang="en-US" altLang="en-US" sz="3600" dirty="0" err="1">
                <a:solidFill>
                  <a:schemeClr val="tx1"/>
                </a:solidFill>
                <a:cs typeface="Times New Roman" panose="02020603050405020304" pitchFamily="18" charset="0"/>
              </a:rPr>
              <a:t>TGba</a:t>
            </a:r>
            <a:r>
              <a:rPr lang="en-US" altLang="en-US" sz="3600" dirty="0">
                <a:solidFill>
                  <a:schemeClr val="tx1"/>
                </a:solidFill>
                <a:cs typeface="Times New Roman" panose="02020603050405020304" pitchFamily="18" charset="0"/>
              </a:rPr>
              <a:t>:</a:t>
            </a:r>
            <a:br>
              <a:rPr lang="en-US" altLang="en-US" sz="3600" dirty="0">
                <a:solidFill>
                  <a:schemeClr val="tx1"/>
                </a:solidFill>
                <a:cs typeface="Times New Roman" panose="02020603050405020304" pitchFamily="18" charset="0"/>
              </a:rPr>
            </a:br>
            <a:r>
              <a:rPr lang="en-US" altLang="en-US" sz="3600" dirty="0">
                <a:solidFill>
                  <a:schemeClr val="tx1"/>
                </a:solidFill>
                <a:cs typeface="Times New Roman" panose="02020603050405020304" pitchFamily="18" charset="0"/>
              </a:rPr>
              <a:t>Wake-up Radio Operation</a:t>
            </a:r>
            <a:endParaRPr lang="en-US" altLang="en-US" sz="3600" dirty="0">
              <a:solidFill>
                <a:schemeClr val="tx1"/>
              </a:solidFill>
            </a:endParaRPr>
          </a:p>
        </p:txBody>
      </p:sp>
      <p:sp>
        <p:nvSpPr>
          <p:cNvPr id="6147" name="Content Placeholder 2"/>
          <p:cNvSpPr>
            <a:spLocks noGrp="1"/>
          </p:cNvSpPr>
          <p:nvPr>
            <p:ph idx="1"/>
          </p:nvPr>
        </p:nvSpPr>
        <p:spPr/>
        <p:txBody>
          <a:bodyPr/>
          <a:lstStyle/>
          <a:p>
            <a:pPr algn="ctr">
              <a:lnSpc>
                <a:spcPct val="90000"/>
              </a:lnSpc>
              <a:buFontTx/>
              <a:buNone/>
            </a:pPr>
            <a:endParaRPr lang="en-US" altLang="en-US" sz="3200" dirty="0">
              <a:cs typeface="Times New Roman" panose="02020603050405020304" pitchFamily="18" charset="0"/>
            </a:endParaRPr>
          </a:p>
          <a:p>
            <a:pPr algn="ctr">
              <a:lnSpc>
                <a:spcPct val="90000"/>
              </a:lnSpc>
              <a:buFontTx/>
              <a:buNone/>
            </a:pPr>
            <a:endParaRPr lang="en-US" altLang="en-US" sz="3200" dirty="0">
              <a:cs typeface="Times New Roman" panose="02020603050405020304" pitchFamily="18" charset="0"/>
            </a:endParaRPr>
          </a:p>
          <a:p>
            <a:pPr algn="ctr">
              <a:lnSpc>
                <a:spcPct val="90000"/>
              </a:lnSpc>
              <a:buFontTx/>
              <a:buNone/>
            </a:pPr>
            <a:r>
              <a:rPr lang="en-US" altLang="en-US" sz="3200" dirty="0">
                <a:cs typeface="Times New Roman" panose="02020603050405020304" pitchFamily="18" charset="0"/>
              </a:rPr>
              <a:t> Atlanta, Georgia, USA</a:t>
            </a:r>
          </a:p>
          <a:p>
            <a:pPr algn="ctr">
              <a:lnSpc>
                <a:spcPct val="90000"/>
              </a:lnSpc>
              <a:buFontTx/>
              <a:buNone/>
            </a:pPr>
            <a:r>
              <a:rPr lang="en-US" altLang="en-US" sz="3200" dirty="0">
                <a:cs typeface="Times New Roman" panose="02020603050405020304" pitchFamily="18" charset="0"/>
              </a:rPr>
              <a:t>March 15-20, 2020</a:t>
            </a:r>
          </a:p>
          <a:p>
            <a:pPr algn="ctr">
              <a:lnSpc>
                <a:spcPct val="90000"/>
              </a:lnSpc>
              <a:buFontTx/>
              <a:buNone/>
            </a:pPr>
            <a:endParaRPr lang="en-US" altLang="en-US" sz="2000" dirty="0">
              <a:cs typeface="Times New Roman" panose="02020603050405020304" pitchFamily="18" charset="0"/>
            </a:endParaRPr>
          </a:p>
          <a:p>
            <a:pPr algn="ctr">
              <a:lnSpc>
                <a:spcPct val="90000"/>
              </a:lnSpc>
              <a:buFontTx/>
              <a:buNone/>
            </a:pPr>
            <a:r>
              <a:rPr lang="en-US" altLang="en-US" sz="2000" dirty="0">
                <a:cs typeface="Times New Roman" panose="02020603050405020304" pitchFamily="18" charset="0"/>
              </a:rPr>
              <a:t>Chair:  Minyoung Park (Intel)</a:t>
            </a:r>
          </a:p>
          <a:p>
            <a:pPr algn="ctr">
              <a:lnSpc>
                <a:spcPct val="90000"/>
              </a:lnSpc>
              <a:buFontTx/>
              <a:buNone/>
            </a:pPr>
            <a:r>
              <a:rPr lang="en-US" altLang="en-US" sz="2000" dirty="0">
                <a:cs typeface="Times New Roman" panose="02020603050405020304" pitchFamily="18" charset="0"/>
              </a:rPr>
              <a:t>Vice Chairs:  Yunsong Yang (Self), Eunsung Park (LGE)</a:t>
            </a:r>
          </a:p>
          <a:p>
            <a:pPr algn="ctr">
              <a:lnSpc>
                <a:spcPct val="90000"/>
              </a:lnSpc>
              <a:buFontTx/>
              <a:buNone/>
            </a:pPr>
            <a:r>
              <a:rPr lang="en-US" altLang="en-US" sz="2000" dirty="0"/>
              <a:t>Secretary: Leif Wilhelmsson (Ericsson)</a:t>
            </a:r>
          </a:p>
          <a:p>
            <a:pPr algn="ctr">
              <a:lnSpc>
                <a:spcPct val="90000"/>
              </a:lnSpc>
              <a:buFontTx/>
              <a:buNone/>
            </a:pPr>
            <a:r>
              <a:rPr lang="en-US" altLang="en-US" sz="2000" dirty="0"/>
              <a:t>Technical Editor: Po-Kai Huang (Intel)</a:t>
            </a:r>
          </a:p>
        </p:txBody>
      </p:sp>
      <p:sp>
        <p:nvSpPr>
          <p:cNvPr id="4" name="Date Placeholder 3"/>
          <p:cNvSpPr>
            <a:spLocks noGrp="1"/>
          </p:cNvSpPr>
          <p:nvPr>
            <p:ph type="dt" sz="quarter" idx="10"/>
          </p:nvPr>
        </p:nvSpPr>
        <p:spPr/>
        <p:txBody>
          <a:bodyPr/>
          <a:lstStyle/>
          <a:p>
            <a:pPr>
              <a:defRPr/>
            </a:pPr>
            <a:r>
              <a:rPr lang="en-US"/>
              <a:t>March 2020</a:t>
            </a:r>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6150" name="Slide Number Placeholder 5"/>
          <p:cNvSpPr>
            <a:spLocks noGrp="1"/>
          </p:cNvSpPr>
          <p:nvPr>
            <p:ph type="sldNum" sz="quarter" idx="12"/>
          </p:nvPr>
        </p:nvSpPr>
        <p:spPr>
          <a:xfrm>
            <a:off x="5912932" y="6474897"/>
            <a:ext cx="432811"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33C9D1D7-C3F4-4CEF-8AC8-35E757F249F7}" type="slidenum">
              <a:rPr lang="en-US" altLang="en-US" sz="1200" b="0"/>
              <a:pPr>
                <a:spcBef>
                  <a:spcPct val="0"/>
                </a:spcBef>
                <a:buFontTx/>
                <a:buNone/>
              </a:pPr>
              <a:t>2</a:t>
            </a:fld>
            <a:endParaRPr lang="en-US" altLang="en-US" sz="1200" b="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altLang="en-US"/>
              <a:t>Motion - Minutes</a:t>
            </a:r>
          </a:p>
        </p:txBody>
      </p:sp>
      <p:sp>
        <p:nvSpPr>
          <p:cNvPr id="38915" name="Content Placeholder 2"/>
          <p:cNvSpPr>
            <a:spLocks noGrp="1"/>
          </p:cNvSpPr>
          <p:nvPr>
            <p:ph idx="1"/>
          </p:nvPr>
        </p:nvSpPr>
        <p:spPr/>
        <p:txBody>
          <a:bodyPr/>
          <a:lstStyle/>
          <a:p>
            <a:r>
              <a:rPr lang="en-US" altLang="en-US" dirty="0"/>
              <a:t>Approve TGba minutes of January 2020 meeting [doc: IEEE 802.11-20/185r0] and teleconference calls [doc: IEEE 802.11-20/TBDr0]</a:t>
            </a:r>
          </a:p>
          <a:p>
            <a:endParaRPr lang="en-US" altLang="en-US" dirty="0"/>
          </a:p>
          <a:p>
            <a:pPr lvl="1"/>
            <a:r>
              <a:rPr lang="en-US" altLang="en-US" dirty="0"/>
              <a:t>Move:</a:t>
            </a:r>
          </a:p>
          <a:p>
            <a:pPr lvl="1"/>
            <a:r>
              <a:rPr lang="en-US" altLang="en-US" dirty="0"/>
              <a:t>Second:</a:t>
            </a:r>
          </a:p>
          <a:p>
            <a:pPr lvl="1"/>
            <a:r>
              <a:rPr lang="en-US" altLang="en-US" dirty="0"/>
              <a:t>Result:</a:t>
            </a:r>
          </a:p>
        </p:txBody>
      </p:sp>
      <p:sp>
        <p:nvSpPr>
          <p:cNvPr id="4" name="Date Placeholder 3"/>
          <p:cNvSpPr>
            <a:spLocks noGrp="1"/>
          </p:cNvSpPr>
          <p:nvPr>
            <p:ph type="dt" sz="quarter" idx="10"/>
          </p:nvPr>
        </p:nvSpPr>
        <p:spPr/>
        <p:txBody>
          <a:bodyPr/>
          <a:lstStyle/>
          <a:p>
            <a:pPr>
              <a:defRPr/>
            </a:pPr>
            <a:r>
              <a:rPr lang="en-US"/>
              <a:t>March 2020</a:t>
            </a:r>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38918" name="Slide Number Placeholder 5"/>
          <p:cNvSpPr>
            <a:spLocks noGrp="1"/>
          </p:cNvSpPr>
          <p:nvPr>
            <p:ph type="sldNum" sz="quarter" idx="12"/>
          </p:nvPr>
        </p:nvSpPr>
        <p:spPr>
          <a:xfrm>
            <a:off x="5841122" y="6475413"/>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6FBCA5AE-B283-44A5-90D0-A06C9F590448}" type="slidenum">
              <a:rPr lang="en-US" altLang="en-US" sz="1200" b="0"/>
              <a:pPr>
                <a:spcBef>
                  <a:spcPct val="0"/>
                </a:spcBef>
                <a:buFontTx/>
                <a:buNone/>
              </a:pPr>
              <a:t>20</a:t>
            </a:fld>
            <a:endParaRPr lang="en-US" altLang="en-US" sz="1200" b="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 # TBD (Editorial Comments)</a:t>
            </a:r>
          </a:p>
        </p:txBody>
      </p:sp>
      <p:sp>
        <p:nvSpPr>
          <p:cNvPr id="3" name="Content Placeholder 2"/>
          <p:cNvSpPr>
            <a:spLocks noGrp="1"/>
          </p:cNvSpPr>
          <p:nvPr>
            <p:ph idx="1"/>
          </p:nvPr>
        </p:nvSpPr>
        <p:spPr/>
        <p:txBody>
          <a:bodyPr/>
          <a:lstStyle/>
          <a:p>
            <a:r>
              <a:rPr lang="en-US" dirty="0"/>
              <a:t>Move to accept the comment resolutions in [TBD] for CIDs listed below:</a:t>
            </a:r>
          </a:p>
          <a:p>
            <a:pPr marL="0" indent="0">
              <a:buNone/>
            </a:pPr>
            <a:br>
              <a:rPr lang="en-US" dirty="0"/>
            </a:br>
            <a:r>
              <a:rPr lang="pt-BR" dirty="0"/>
              <a:t>CIDs</a:t>
            </a:r>
          </a:p>
          <a:p>
            <a:endParaRPr lang="en-US" b="0" dirty="0"/>
          </a:p>
          <a:p>
            <a:r>
              <a:rPr lang="en-US" b="0" dirty="0"/>
              <a:t>Move:</a:t>
            </a:r>
          </a:p>
          <a:p>
            <a:r>
              <a:rPr lang="en-US" b="0" dirty="0"/>
              <a:t>Second: 	</a:t>
            </a:r>
          </a:p>
          <a:p>
            <a:r>
              <a:rPr lang="en-US" b="0" dirty="0"/>
              <a:t>Result: </a:t>
            </a:r>
            <a:endParaRPr lang="en-US" dirty="0"/>
          </a:p>
          <a:p>
            <a:endParaRPr lang="en-US" b="0" dirty="0"/>
          </a:p>
          <a:p>
            <a:endParaRPr lang="en-US" dirty="0"/>
          </a:p>
        </p:txBody>
      </p:sp>
      <p:sp>
        <p:nvSpPr>
          <p:cNvPr id="4" name="Date Placeholder 3"/>
          <p:cNvSpPr>
            <a:spLocks noGrp="1"/>
          </p:cNvSpPr>
          <p:nvPr>
            <p:ph type="dt" sz="half" idx="10"/>
          </p:nvPr>
        </p:nvSpPr>
        <p:spPr/>
        <p:txBody>
          <a:bodyPr/>
          <a:lstStyle/>
          <a:p>
            <a:pPr>
              <a:defRPr/>
            </a:pPr>
            <a:r>
              <a:rPr lang="en-US"/>
              <a:t>March 2020</a:t>
            </a:r>
            <a:endParaRPr lang="en-US" dirty="0"/>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6" name="Slide Number Placeholder 5"/>
          <p:cNvSpPr>
            <a:spLocks noGrp="1"/>
          </p:cNvSpPr>
          <p:nvPr>
            <p:ph type="sldNum" sz="quarter" idx="12"/>
          </p:nvPr>
        </p:nvSpPr>
        <p:spPr/>
        <p:txBody>
          <a:bodyPr/>
          <a:lstStyle/>
          <a:p>
            <a:pPr>
              <a:defRPr/>
            </a:pPr>
            <a:r>
              <a:rPr lang="en-US" altLang="en-US"/>
              <a:t>Slide </a:t>
            </a:r>
            <a:fld id="{7B0F4323-4460-4997-B543-454EB3AA50C1}" type="slidenum">
              <a:rPr lang="en-US" altLang="en-US" smtClean="0"/>
              <a:pPr>
                <a:defRPr/>
              </a:pPr>
              <a:t>21</a:t>
            </a:fld>
            <a:endParaRPr lang="en-US" altLang="en-US"/>
          </a:p>
        </p:txBody>
      </p:sp>
    </p:spTree>
    <p:extLst>
      <p:ext uri="{BB962C8B-B14F-4D97-AF65-F5344CB8AC3E}">
        <p14:creationId xmlns:p14="http://schemas.microsoft.com/office/powerpoint/2010/main" val="15585532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 # TBD</a:t>
            </a:r>
          </a:p>
        </p:txBody>
      </p:sp>
      <p:sp>
        <p:nvSpPr>
          <p:cNvPr id="3" name="Content Placeholder 2"/>
          <p:cNvSpPr>
            <a:spLocks noGrp="1"/>
          </p:cNvSpPr>
          <p:nvPr>
            <p:ph idx="1"/>
          </p:nvPr>
        </p:nvSpPr>
        <p:spPr/>
        <p:txBody>
          <a:bodyPr/>
          <a:lstStyle/>
          <a:p>
            <a:r>
              <a:rPr lang="en-US" dirty="0"/>
              <a:t>Move to accept the comment resolutions in [TBD] for CIDs listed below:</a:t>
            </a:r>
          </a:p>
          <a:p>
            <a:pPr marL="0" indent="0">
              <a:buNone/>
            </a:pPr>
            <a:br>
              <a:rPr lang="en-US" dirty="0"/>
            </a:br>
            <a:r>
              <a:rPr lang="pt-BR" dirty="0"/>
              <a:t>CIDs</a:t>
            </a:r>
          </a:p>
          <a:p>
            <a:endParaRPr lang="en-US" b="0" dirty="0"/>
          </a:p>
          <a:p>
            <a:r>
              <a:rPr lang="en-US" b="0" dirty="0"/>
              <a:t>Move:</a:t>
            </a:r>
          </a:p>
          <a:p>
            <a:r>
              <a:rPr lang="en-US" b="0" dirty="0"/>
              <a:t>Second: 	</a:t>
            </a:r>
          </a:p>
          <a:p>
            <a:r>
              <a:rPr lang="en-US" b="0" dirty="0"/>
              <a:t>Result: </a:t>
            </a:r>
            <a:endParaRPr lang="en-US" dirty="0"/>
          </a:p>
          <a:p>
            <a:endParaRPr lang="en-US" dirty="0"/>
          </a:p>
          <a:p>
            <a:endParaRPr lang="en-US" b="0" dirty="0"/>
          </a:p>
          <a:p>
            <a:endParaRPr lang="en-US" dirty="0"/>
          </a:p>
        </p:txBody>
      </p:sp>
      <p:sp>
        <p:nvSpPr>
          <p:cNvPr id="4" name="Date Placeholder 3"/>
          <p:cNvSpPr>
            <a:spLocks noGrp="1"/>
          </p:cNvSpPr>
          <p:nvPr>
            <p:ph type="dt" sz="half" idx="10"/>
          </p:nvPr>
        </p:nvSpPr>
        <p:spPr/>
        <p:txBody>
          <a:bodyPr/>
          <a:lstStyle/>
          <a:p>
            <a:pPr>
              <a:defRPr/>
            </a:pPr>
            <a:r>
              <a:rPr lang="en-US"/>
              <a:t>March 2020</a:t>
            </a:r>
            <a:endParaRPr lang="en-US" dirty="0"/>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6" name="Slide Number Placeholder 5"/>
          <p:cNvSpPr>
            <a:spLocks noGrp="1"/>
          </p:cNvSpPr>
          <p:nvPr>
            <p:ph type="sldNum" sz="quarter" idx="12"/>
          </p:nvPr>
        </p:nvSpPr>
        <p:spPr/>
        <p:txBody>
          <a:bodyPr/>
          <a:lstStyle/>
          <a:p>
            <a:pPr>
              <a:defRPr/>
            </a:pPr>
            <a:r>
              <a:rPr lang="en-US" altLang="en-US"/>
              <a:t>Slide </a:t>
            </a:r>
            <a:fld id="{7B0F4323-4460-4997-B543-454EB3AA50C1}" type="slidenum">
              <a:rPr lang="en-US" altLang="en-US" smtClean="0"/>
              <a:pPr>
                <a:defRPr/>
              </a:pPr>
              <a:t>22</a:t>
            </a:fld>
            <a:endParaRPr lang="en-US" altLang="en-US"/>
          </a:p>
        </p:txBody>
      </p:sp>
    </p:spTree>
    <p:extLst>
      <p:ext uri="{BB962C8B-B14F-4D97-AF65-F5344CB8AC3E}">
        <p14:creationId xmlns:p14="http://schemas.microsoft.com/office/powerpoint/2010/main" val="18073242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Content Placeholder 6"/>
          <p:cNvSpPr>
            <a:spLocks noGrp="1"/>
          </p:cNvSpPr>
          <p:nvPr>
            <p:ph idx="1"/>
          </p:nvPr>
        </p:nvSpPr>
        <p:spPr>
          <a:xfrm>
            <a:off x="2666998" y="1676400"/>
            <a:ext cx="8915402" cy="4799013"/>
          </a:xfrm>
        </p:spPr>
        <p:txBody>
          <a:bodyPr/>
          <a:lstStyle/>
          <a:p>
            <a:r>
              <a:rPr lang="en-US" altLang="en-US" sz="2000" dirty="0"/>
              <a:t>2020:</a:t>
            </a:r>
          </a:p>
          <a:p>
            <a:pPr lvl="1"/>
            <a:r>
              <a:rPr lang="en-US" altLang="en-US" sz="1800" b="1" dirty="0">
                <a:solidFill>
                  <a:schemeClr val="bg2">
                    <a:lumMod val="75000"/>
                  </a:schemeClr>
                </a:solidFill>
              </a:rPr>
              <a:t>January</a:t>
            </a:r>
            <a:r>
              <a:rPr lang="en-US" altLang="en-US" sz="1800" dirty="0">
                <a:solidFill>
                  <a:schemeClr val="bg2">
                    <a:lumMod val="75000"/>
                  </a:schemeClr>
                </a:solidFill>
              </a:rPr>
              <a:t>: </a:t>
            </a:r>
            <a:r>
              <a:rPr lang="en-US" altLang="en-US" sz="1800" dirty="0" err="1">
                <a:solidFill>
                  <a:schemeClr val="bg2">
                    <a:lumMod val="75000"/>
                  </a:schemeClr>
                </a:solidFill>
              </a:rPr>
              <a:t>TGba</a:t>
            </a:r>
            <a:r>
              <a:rPr lang="en-US" altLang="en-US" sz="1800" dirty="0">
                <a:solidFill>
                  <a:schemeClr val="bg2">
                    <a:lumMod val="75000"/>
                  </a:schemeClr>
                </a:solidFill>
              </a:rPr>
              <a:t> Draft 6.0 – WG recirculation LB </a:t>
            </a:r>
          </a:p>
          <a:p>
            <a:pPr lvl="1"/>
            <a:r>
              <a:rPr lang="en-US" altLang="en-US" sz="1800" dirty="0">
                <a:solidFill>
                  <a:schemeClr val="bg2">
                    <a:lumMod val="75000"/>
                  </a:schemeClr>
                </a:solidFill>
              </a:rPr>
              <a:t>February: </a:t>
            </a:r>
          </a:p>
          <a:p>
            <a:pPr lvl="2"/>
            <a:r>
              <a:rPr lang="en-US" altLang="en-US" dirty="0">
                <a:solidFill>
                  <a:schemeClr val="bg2">
                    <a:lumMod val="75000"/>
                  </a:schemeClr>
                </a:solidFill>
              </a:rPr>
              <a:t>Request unconditional approval from EC</a:t>
            </a:r>
          </a:p>
          <a:p>
            <a:pPr lvl="2"/>
            <a:r>
              <a:rPr lang="en-US" altLang="en-US" dirty="0" err="1">
                <a:solidFill>
                  <a:schemeClr val="bg2">
                    <a:lumMod val="75000"/>
                  </a:schemeClr>
                </a:solidFill>
              </a:rPr>
              <a:t>TGba</a:t>
            </a:r>
            <a:r>
              <a:rPr lang="en-US" altLang="en-US" dirty="0">
                <a:solidFill>
                  <a:schemeClr val="bg2">
                    <a:lumMod val="75000"/>
                  </a:schemeClr>
                </a:solidFill>
              </a:rPr>
              <a:t> Draft 6.0 (WGLB – unchanged recirculation)</a:t>
            </a:r>
          </a:p>
          <a:p>
            <a:pPr lvl="2"/>
            <a:r>
              <a:rPr lang="en-US" altLang="en-US" dirty="0">
                <a:solidFill>
                  <a:schemeClr val="bg2">
                    <a:lumMod val="75000"/>
                  </a:schemeClr>
                </a:solidFill>
              </a:rPr>
              <a:t>Initial SB (Draft 6.0) – opened on Feb. 5, closes on March 6</a:t>
            </a:r>
          </a:p>
          <a:p>
            <a:pPr lvl="1"/>
            <a:r>
              <a:rPr lang="en-US" altLang="en-US" sz="1800" b="1" dirty="0"/>
              <a:t>March</a:t>
            </a:r>
            <a:r>
              <a:rPr lang="en-US" altLang="en-US" sz="1800" dirty="0"/>
              <a:t>: Complete comment resolution on Draft 6.0 (Initial SB)</a:t>
            </a:r>
          </a:p>
          <a:p>
            <a:pPr lvl="1"/>
            <a:r>
              <a:rPr lang="en-US" altLang="en-US" sz="1800" dirty="0"/>
              <a:t>April: 1</a:t>
            </a:r>
            <a:r>
              <a:rPr lang="en-US" altLang="en-US" sz="1800" baseline="30000" dirty="0"/>
              <a:t>st</a:t>
            </a:r>
            <a:r>
              <a:rPr lang="en-US" altLang="en-US" sz="1800" dirty="0"/>
              <a:t> recirculation SB (Draft 7.0)</a:t>
            </a:r>
          </a:p>
          <a:p>
            <a:pPr lvl="1"/>
            <a:r>
              <a:rPr lang="en-US" altLang="en-US" sz="1800" b="1" dirty="0"/>
              <a:t>May</a:t>
            </a:r>
            <a:r>
              <a:rPr lang="en-US" altLang="en-US" sz="1800" dirty="0"/>
              <a:t>: Complete comment resolution on Draft 7.0</a:t>
            </a:r>
          </a:p>
          <a:p>
            <a:pPr lvl="1"/>
            <a:r>
              <a:rPr lang="en-US" altLang="en-US" sz="1800" dirty="0"/>
              <a:t>June: 2</a:t>
            </a:r>
            <a:r>
              <a:rPr lang="en-US" altLang="en-US" sz="1800" baseline="30000" dirty="0"/>
              <a:t>nd</a:t>
            </a:r>
            <a:r>
              <a:rPr lang="en-US" altLang="en-US" sz="1800" dirty="0"/>
              <a:t> recirculation SB (Draft 8.0)</a:t>
            </a:r>
          </a:p>
          <a:p>
            <a:pPr lvl="1"/>
            <a:r>
              <a:rPr lang="en-US" altLang="en-US" sz="1800" b="1" dirty="0"/>
              <a:t>July</a:t>
            </a:r>
            <a:r>
              <a:rPr lang="en-US" altLang="en-US" sz="1800" dirty="0"/>
              <a:t>: Complete comment resolution on Draft 8.0</a:t>
            </a:r>
          </a:p>
          <a:p>
            <a:pPr lvl="1"/>
            <a:r>
              <a:rPr lang="en-US" altLang="en-US" sz="1800" dirty="0"/>
              <a:t>August: 3</a:t>
            </a:r>
            <a:r>
              <a:rPr lang="en-US" altLang="en-US" sz="1800" baseline="30000" dirty="0"/>
              <a:t>rd</a:t>
            </a:r>
            <a:r>
              <a:rPr lang="en-US" altLang="en-US" sz="1800" dirty="0"/>
              <a:t> recirculation SB (Draft 9.0, </a:t>
            </a:r>
            <a:r>
              <a:rPr lang="en-US" altLang="en-US" sz="1800" u="sng" dirty="0"/>
              <a:t>unchanged draft</a:t>
            </a:r>
            <a:r>
              <a:rPr lang="en-US" altLang="en-US" sz="1800" dirty="0"/>
              <a:t>)</a:t>
            </a:r>
          </a:p>
          <a:p>
            <a:pPr lvl="1"/>
            <a:r>
              <a:rPr lang="en-US" altLang="en-US" sz="1800" b="1" dirty="0"/>
              <a:t>September</a:t>
            </a:r>
            <a:r>
              <a:rPr lang="en-US" altLang="en-US" sz="1800" dirty="0"/>
              <a:t>: </a:t>
            </a:r>
            <a:r>
              <a:rPr lang="en-US" altLang="en-US" sz="1800" dirty="0" err="1"/>
              <a:t>RevCom</a:t>
            </a:r>
            <a:endParaRPr lang="en-US" altLang="en-US" sz="1800" dirty="0"/>
          </a:p>
        </p:txBody>
      </p:sp>
      <p:sp>
        <p:nvSpPr>
          <p:cNvPr id="41987" name="Title 1"/>
          <p:cNvSpPr>
            <a:spLocks noGrp="1"/>
          </p:cNvSpPr>
          <p:nvPr>
            <p:ph type="title"/>
          </p:nvPr>
        </p:nvSpPr>
        <p:spPr/>
        <p:txBody>
          <a:bodyPr/>
          <a:lstStyle/>
          <a:p>
            <a:r>
              <a:rPr lang="en-US" altLang="en-US" dirty="0" err="1"/>
              <a:t>TGba</a:t>
            </a:r>
            <a:r>
              <a:rPr lang="en-US" altLang="en-US" dirty="0"/>
              <a:t> Timeline</a:t>
            </a:r>
            <a:br>
              <a:rPr lang="en-US" altLang="en-US" dirty="0"/>
            </a:br>
            <a:endParaRPr lang="en-US" altLang="en-US" dirty="0"/>
          </a:p>
        </p:txBody>
      </p:sp>
      <p:sp>
        <p:nvSpPr>
          <p:cNvPr id="4" name="Date Placeholder 3"/>
          <p:cNvSpPr>
            <a:spLocks noGrp="1"/>
          </p:cNvSpPr>
          <p:nvPr>
            <p:ph type="dt" sz="quarter" idx="10"/>
          </p:nvPr>
        </p:nvSpPr>
        <p:spPr/>
        <p:txBody>
          <a:bodyPr/>
          <a:lstStyle/>
          <a:p>
            <a:pPr>
              <a:defRPr/>
            </a:pPr>
            <a:r>
              <a:rPr lang="en-US"/>
              <a:t>March 2020</a:t>
            </a:r>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41990" name="Slide Number Placeholder 5"/>
          <p:cNvSpPr>
            <a:spLocks noGrp="1"/>
          </p:cNvSpPr>
          <p:nvPr>
            <p:ph type="sldNum" sz="quarter" idx="12"/>
          </p:nvPr>
        </p:nvSpPr>
        <p:spPr>
          <a:xfrm>
            <a:off x="6031622" y="6475413"/>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04FF03CB-C896-4D9C-8EF4-239AB973C5F4}" type="slidenum">
              <a:rPr lang="en-US" altLang="en-US" sz="1200" b="0"/>
              <a:pPr>
                <a:spcBef>
                  <a:spcPct val="0"/>
                </a:spcBef>
                <a:buFontTx/>
                <a:buNone/>
              </a:pPr>
              <a:t>23</a:t>
            </a:fld>
            <a:endParaRPr lang="en-US" altLang="en-US" sz="1200" b="0" dirty="0"/>
          </a:p>
        </p:txBody>
      </p:sp>
      <p:grpSp>
        <p:nvGrpSpPr>
          <p:cNvPr id="6" name="Group 5"/>
          <p:cNvGrpSpPr/>
          <p:nvPr/>
        </p:nvGrpSpPr>
        <p:grpSpPr>
          <a:xfrm>
            <a:off x="1430559" y="3494503"/>
            <a:ext cx="1401534" cy="592138"/>
            <a:chOff x="-334734" y="3065462"/>
            <a:chExt cx="1401534" cy="592138"/>
          </a:xfrm>
        </p:grpSpPr>
        <p:sp>
          <p:nvSpPr>
            <p:cNvPr id="2" name="Right Arrow 1"/>
            <p:cNvSpPr/>
            <p:nvPr/>
          </p:nvSpPr>
          <p:spPr bwMode="auto">
            <a:xfrm>
              <a:off x="457200" y="3276600"/>
              <a:ext cx="609600" cy="381000"/>
            </a:xfrm>
            <a:prstGeom prst="rightArrow">
              <a:avLst/>
            </a:prstGeom>
            <a:solidFill>
              <a:srgbClr val="FF0000"/>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endParaRPr lang="en-US"/>
            </a:p>
          </p:txBody>
        </p:sp>
        <p:sp>
          <p:nvSpPr>
            <p:cNvPr id="3" name="TextBox 2"/>
            <p:cNvSpPr txBox="1"/>
            <p:nvPr/>
          </p:nvSpPr>
          <p:spPr>
            <a:xfrm>
              <a:off x="-334734" y="3065462"/>
              <a:ext cx="1238288" cy="338554"/>
            </a:xfrm>
            <a:prstGeom prst="rect">
              <a:avLst/>
            </a:prstGeom>
            <a:noFill/>
          </p:spPr>
          <p:txBody>
            <a:bodyPr wrap="none" rtlCol="0">
              <a:spAutoFit/>
            </a:bodyPr>
            <a:lstStyle/>
            <a:p>
              <a:r>
                <a:rPr lang="en-US" sz="1600" b="1" dirty="0"/>
                <a:t>We are here</a:t>
              </a:r>
            </a:p>
          </p:txBody>
        </p:sp>
      </p:grpSp>
      <p:sp>
        <p:nvSpPr>
          <p:cNvPr id="7" name="Right Brace 6"/>
          <p:cNvSpPr/>
          <p:nvPr/>
        </p:nvSpPr>
        <p:spPr bwMode="auto">
          <a:xfrm rot="10800000">
            <a:off x="2677470" y="5602704"/>
            <a:ext cx="269139" cy="650876"/>
          </a:xfrm>
          <a:prstGeom prst="rightBrace">
            <a:avLst>
              <a:gd name="adj1" fmla="val 34707"/>
              <a:gd name="adj2" fmla="val 50000"/>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8" name="Rectangle 7"/>
          <p:cNvSpPr/>
          <p:nvPr/>
        </p:nvSpPr>
        <p:spPr>
          <a:xfrm>
            <a:off x="403943" y="5657121"/>
            <a:ext cx="2263055" cy="461665"/>
          </a:xfrm>
          <a:prstGeom prst="rect">
            <a:avLst/>
          </a:prstGeom>
        </p:spPr>
        <p:txBody>
          <a:bodyPr wrap="none">
            <a:spAutoFit/>
          </a:bodyPr>
          <a:lstStyle/>
          <a:p>
            <a:pPr algn="r"/>
            <a:r>
              <a:rPr lang="en-US" b="1" dirty="0"/>
              <a:t>Final steps depend on progress</a:t>
            </a:r>
            <a:br>
              <a:rPr lang="en-US" b="1" dirty="0"/>
            </a:br>
            <a:r>
              <a:rPr lang="en-US" b="1" dirty="0"/>
              <a:t> of </a:t>
            </a:r>
            <a:r>
              <a:rPr lang="en-US" b="1" dirty="0" err="1"/>
              <a:t>TGmd</a:t>
            </a:r>
            <a:r>
              <a:rPr lang="en-US" b="1" dirty="0"/>
              <a:t>/ax/ay</a:t>
            </a:r>
          </a:p>
        </p:txBody>
      </p:sp>
    </p:spTree>
    <p:extLst>
      <p:ext uri="{BB962C8B-B14F-4D97-AF65-F5344CB8AC3E}">
        <p14:creationId xmlns:p14="http://schemas.microsoft.com/office/powerpoint/2010/main" val="22928790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7"/>
          <p:cNvSpPr>
            <a:spLocks noGrp="1"/>
          </p:cNvSpPr>
          <p:nvPr>
            <p:ph type="title"/>
          </p:nvPr>
        </p:nvSpPr>
        <p:spPr/>
        <p:txBody>
          <a:bodyPr/>
          <a:lstStyle/>
          <a:p>
            <a:r>
              <a:rPr lang="en-US" altLang="en-US" dirty="0"/>
              <a:t>Goal for May 2020</a:t>
            </a:r>
          </a:p>
        </p:txBody>
      </p:sp>
      <p:sp>
        <p:nvSpPr>
          <p:cNvPr id="33795" name="Content Placeholder 8"/>
          <p:cNvSpPr>
            <a:spLocks noGrp="1"/>
          </p:cNvSpPr>
          <p:nvPr>
            <p:ph idx="1"/>
          </p:nvPr>
        </p:nvSpPr>
        <p:spPr>
          <a:xfrm>
            <a:off x="2047876" y="2133600"/>
            <a:ext cx="8162925" cy="4114800"/>
          </a:xfrm>
        </p:spPr>
        <p:txBody>
          <a:bodyPr/>
          <a:lstStyle/>
          <a:p>
            <a:pPr>
              <a:defRPr/>
            </a:pPr>
            <a:r>
              <a:rPr lang="en-US" altLang="en-US" dirty="0"/>
              <a:t>TBD</a:t>
            </a:r>
          </a:p>
          <a:p>
            <a:pPr>
              <a:defRPr/>
            </a:pPr>
            <a:r>
              <a:rPr lang="en-US" altLang="en-US" dirty="0"/>
              <a:t>Review timeline</a:t>
            </a:r>
          </a:p>
          <a:p>
            <a:pPr>
              <a:defRPr/>
            </a:pPr>
            <a:endParaRPr lang="en-US" altLang="en-US" dirty="0"/>
          </a:p>
          <a:p>
            <a:pPr>
              <a:defRPr/>
            </a:pPr>
            <a:endParaRPr lang="en-US" altLang="en-US" dirty="0"/>
          </a:p>
          <a:p>
            <a:pPr marL="0" indent="0">
              <a:buNone/>
              <a:defRPr/>
            </a:pPr>
            <a:endParaRPr lang="en-US" altLang="en-US" dirty="0"/>
          </a:p>
          <a:p>
            <a:pPr>
              <a:defRPr/>
            </a:pPr>
            <a:endParaRPr lang="en-US" altLang="en-US" dirty="0"/>
          </a:p>
        </p:txBody>
      </p:sp>
      <p:sp>
        <p:nvSpPr>
          <p:cNvPr id="5" name="Date Placeholder 4"/>
          <p:cNvSpPr>
            <a:spLocks noGrp="1"/>
          </p:cNvSpPr>
          <p:nvPr>
            <p:ph type="dt" sz="quarter" idx="10"/>
          </p:nvPr>
        </p:nvSpPr>
        <p:spPr/>
        <p:txBody>
          <a:bodyPr/>
          <a:lstStyle/>
          <a:p>
            <a:pPr>
              <a:defRPr/>
            </a:pPr>
            <a:r>
              <a:rPr lang="en-US"/>
              <a:t>March 2020</a:t>
            </a:r>
          </a:p>
        </p:txBody>
      </p:sp>
      <p:sp>
        <p:nvSpPr>
          <p:cNvPr id="6" name="Footer Placeholder 5"/>
          <p:cNvSpPr>
            <a:spLocks noGrp="1"/>
          </p:cNvSpPr>
          <p:nvPr>
            <p:ph type="ftr" sz="quarter" idx="11"/>
          </p:nvPr>
        </p:nvSpPr>
        <p:spPr/>
        <p:txBody>
          <a:bodyPr/>
          <a:lstStyle/>
          <a:p>
            <a:pPr>
              <a:defRPr/>
            </a:pPr>
            <a:r>
              <a:rPr lang="en-US"/>
              <a:t>Minyoung Park (Intel Corp.)</a:t>
            </a:r>
          </a:p>
        </p:txBody>
      </p:sp>
      <p:sp>
        <p:nvSpPr>
          <p:cNvPr id="43014" name="Slide Number Placeholder 6"/>
          <p:cNvSpPr>
            <a:spLocks noGrp="1"/>
          </p:cNvSpPr>
          <p:nvPr>
            <p:ph type="sldNum" sz="quarter" idx="12"/>
          </p:nvPr>
        </p:nvSpPr>
        <p:spPr>
          <a:xfrm>
            <a:off x="5874460" y="6475413"/>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9C08EAE7-1D40-41D7-9B52-6E64E0A4FB7D}" type="slidenum">
              <a:rPr lang="en-US" altLang="en-US" sz="1200" b="0"/>
              <a:pPr>
                <a:spcBef>
                  <a:spcPct val="0"/>
                </a:spcBef>
                <a:buFontTx/>
                <a:buNone/>
              </a:pPr>
              <a:t>24</a:t>
            </a:fld>
            <a:endParaRPr lang="en-US" altLang="en-US" sz="1200" b="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altLang="en-US"/>
              <a:t>Teleconference Call Schedule</a:t>
            </a:r>
          </a:p>
        </p:txBody>
      </p:sp>
      <p:sp>
        <p:nvSpPr>
          <p:cNvPr id="45059" name="Content Placeholder 2"/>
          <p:cNvSpPr>
            <a:spLocks noGrp="1"/>
          </p:cNvSpPr>
          <p:nvPr>
            <p:ph idx="1"/>
          </p:nvPr>
        </p:nvSpPr>
        <p:spPr>
          <a:xfrm>
            <a:off x="2220912" y="1981200"/>
            <a:ext cx="7761288" cy="4114800"/>
          </a:xfrm>
        </p:spPr>
        <p:txBody>
          <a:bodyPr/>
          <a:lstStyle/>
          <a:p>
            <a:pPr marL="685800" lvl="2" indent="-342900">
              <a:defRPr/>
            </a:pPr>
            <a:r>
              <a:rPr lang="en-US" altLang="en-US" sz="2400" b="1" dirty="0"/>
              <a:t>TBD</a:t>
            </a:r>
          </a:p>
          <a:p>
            <a:pPr marL="685800" lvl="2" indent="-342900">
              <a:defRPr/>
            </a:pPr>
            <a:endParaRPr lang="en-US" altLang="en-US" sz="2400" b="1" baseline="30000" dirty="0"/>
          </a:p>
          <a:p>
            <a:pPr marL="685800" lvl="2" indent="-342900">
              <a:defRPr/>
            </a:pPr>
            <a:endParaRPr lang="en-US" altLang="en-US" sz="2400" b="1" dirty="0"/>
          </a:p>
          <a:p>
            <a:pPr marL="685800" lvl="2" indent="-342900">
              <a:defRPr/>
            </a:pPr>
            <a:endParaRPr lang="en-US" altLang="en-US" sz="2400" b="1" dirty="0"/>
          </a:p>
          <a:p>
            <a:pPr marL="342900" lvl="2" indent="0">
              <a:buNone/>
              <a:defRPr/>
            </a:pPr>
            <a:endParaRPr lang="en-US" altLang="en-US" sz="2400" b="1" dirty="0"/>
          </a:p>
          <a:p>
            <a:pPr marL="685800" lvl="2" indent="-342900">
              <a:defRPr/>
            </a:pPr>
            <a:endParaRPr lang="en-US" altLang="en-US" sz="2400" b="1" dirty="0"/>
          </a:p>
          <a:p>
            <a:pPr marL="685800" lvl="2" indent="-342900">
              <a:defRPr/>
            </a:pPr>
            <a:endParaRPr lang="en-US" altLang="en-US" sz="2400" b="1" dirty="0"/>
          </a:p>
          <a:p>
            <a:pPr marL="0" lvl="1" indent="0">
              <a:buNone/>
              <a:defRPr/>
            </a:pPr>
            <a:endParaRPr lang="en-US" altLang="en-US" sz="2800" b="1" dirty="0"/>
          </a:p>
          <a:p>
            <a:pPr marL="685800" lvl="2" indent="-342900">
              <a:defRPr/>
            </a:pPr>
            <a:endParaRPr lang="en-US" altLang="en-US" sz="2400" b="1" dirty="0"/>
          </a:p>
          <a:p>
            <a:pPr marL="342900" lvl="2" indent="0">
              <a:buNone/>
              <a:defRPr/>
            </a:pPr>
            <a:endParaRPr lang="en-US" altLang="en-US" sz="2400" b="1" dirty="0"/>
          </a:p>
          <a:p>
            <a:pPr marL="685800" lvl="2" indent="-342900">
              <a:defRPr/>
            </a:pPr>
            <a:endParaRPr lang="en-US" altLang="en-US" sz="2400" dirty="0"/>
          </a:p>
          <a:p>
            <a:pPr>
              <a:defRPr/>
            </a:pPr>
            <a:endParaRPr lang="en-US" altLang="en-US" sz="2800" dirty="0"/>
          </a:p>
        </p:txBody>
      </p:sp>
      <p:sp>
        <p:nvSpPr>
          <p:cNvPr id="4" name="Date Placeholder 3"/>
          <p:cNvSpPr>
            <a:spLocks noGrp="1"/>
          </p:cNvSpPr>
          <p:nvPr>
            <p:ph type="dt" sz="quarter" idx="10"/>
          </p:nvPr>
        </p:nvSpPr>
        <p:spPr/>
        <p:txBody>
          <a:bodyPr/>
          <a:lstStyle/>
          <a:p>
            <a:pPr>
              <a:defRPr/>
            </a:pPr>
            <a:r>
              <a:rPr lang="en-US"/>
              <a:t>March 2020</a:t>
            </a:r>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44038" name="Slide Number Placeholder 5"/>
          <p:cNvSpPr>
            <a:spLocks noGrp="1"/>
          </p:cNvSpPr>
          <p:nvPr>
            <p:ph type="sldNum" sz="quarter" idx="12"/>
          </p:nvPr>
        </p:nvSpPr>
        <p:spPr>
          <a:xfrm>
            <a:off x="5841122" y="6474897"/>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B496DE5F-04F6-4F73-9507-E002E5E77515}" type="slidenum">
              <a:rPr lang="en-US" altLang="en-US" sz="1200" b="0"/>
              <a:pPr>
                <a:spcBef>
                  <a:spcPct val="0"/>
                </a:spcBef>
                <a:buFontTx/>
                <a:buNone/>
              </a:pPr>
              <a:t>25</a:t>
            </a:fld>
            <a:endParaRPr lang="en-US" altLang="en-US" sz="1200" b="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US" altLang="en-US"/>
              <a:t>Backup Slides</a:t>
            </a:r>
          </a:p>
        </p:txBody>
      </p:sp>
      <p:sp>
        <p:nvSpPr>
          <p:cNvPr id="4" name="Date Placeholder 3"/>
          <p:cNvSpPr>
            <a:spLocks noGrp="1"/>
          </p:cNvSpPr>
          <p:nvPr>
            <p:ph type="dt" sz="quarter" idx="10"/>
          </p:nvPr>
        </p:nvSpPr>
        <p:spPr/>
        <p:txBody>
          <a:bodyPr/>
          <a:lstStyle/>
          <a:p>
            <a:pPr>
              <a:defRPr/>
            </a:pPr>
            <a:r>
              <a:rPr lang="en-US"/>
              <a:t>March 2020</a:t>
            </a:r>
            <a:endParaRPr lang="en-US" dirty="0"/>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47109" name="Slide Number Placeholder 5"/>
          <p:cNvSpPr>
            <a:spLocks noGrp="1"/>
          </p:cNvSpPr>
          <p:nvPr>
            <p:ph type="sldNum" sz="quarter" idx="12"/>
          </p:nvPr>
        </p:nvSpPr>
        <p:spPr>
          <a:xfrm>
            <a:off x="5841122" y="6475413"/>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083018CA-7B52-4439-8DDB-3820FF6E9ED4}" type="slidenum">
              <a:rPr lang="en-US" altLang="en-US" sz="1200" b="0"/>
              <a:pPr>
                <a:spcBef>
                  <a:spcPct val="0"/>
                </a:spcBef>
                <a:buFontTx/>
                <a:buNone/>
              </a:pPr>
              <a:t>26</a:t>
            </a:fld>
            <a:endParaRPr lang="en-US" altLang="en-US" sz="1200" b="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130" name="Straight Arrow Connector 74"/>
          <p:cNvCxnSpPr>
            <a:cxnSpLocks noChangeShapeType="1"/>
          </p:cNvCxnSpPr>
          <p:nvPr/>
        </p:nvCxnSpPr>
        <p:spPr bwMode="auto">
          <a:xfrm>
            <a:off x="7543800" y="4525963"/>
            <a:ext cx="533400" cy="0"/>
          </a:xfrm>
          <a:prstGeom prst="straightConnector1">
            <a:avLst/>
          </a:prstGeom>
          <a:noFill/>
          <a:ln w="12700" algn="ctr">
            <a:solidFill>
              <a:schemeClr val="tx1"/>
            </a:solidFill>
            <a:round/>
            <a:headEnd type="none" w="sm" len="sm"/>
            <a:tailEnd type="triangle" w="med" len="med"/>
          </a:ln>
          <a:extLst>
            <a:ext uri="{909E8E84-426E-40DD-AFC4-6F175D3DCCD1}">
              <a14:hiddenFill xmlns:a14="http://schemas.microsoft.com/office/drawing/2010/main">
                <a:noFill/>
              </a14:hiddenFill>
            </a:ext>
          </a:extLst>
        </p:spPr>
      </p:cxnSp>
      <p:sp>
        <p:nvSpPr>
          <p:cNvPr id="48131" name="TextBox 63"/>
          <p:cNvSpPr txBox="1">
            <a:spLocks noChangeArrowheads="1"/>
          </p:cNvSpPr>
          <p:nvPr/>
        </p:nvSpPr>
        <p:spPr bwMode="auto">
          <a:xfrm>
            <a:off x="6294439" y="4237039"/>
            <a:ext cx="5349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600" b="0"/>
              <a:t>Yes </a:t>
            </a:r>
          </a:p>
        </p:txBody>
      </p:sp>
      <p:cxnSp>
        <p:nvCxnSpPr>
          <p:cNvPr id="48132" name="Straight Arrow Connector 26"/>
          <p:cNvCxnSpPr>
            <a:cxnSpLocks noChangeShapeType="1"/>
          </p:cNvCxnSpPr>
          <p:nvPr/>
        </p:nvCxnSpPr>
        <p:spPr bwMode="auto">
          <a:xfrm>
            <a:off x="2620964" y="2614614"/>
            <a:ext cx="350837" cy="657225"/>
          </a:xfrm>
          <a:prstGeom prst="straightConnector1">
            <a:avLst/>
          </a:prstGeom>
          <a:noFill/>
          <a:ln w="12700" algn="ctr">
            <a:solidFill>
              <a:schemeClr val="tx1"/>
            </a:solidFill>
            <a:round/>
            <a:headEnd type="none" w="sm" len="sm"/>
            <a:tailEnd type="triangle" w="med" len="med"/>
          </a:ln>
          <a:extLst>
            <a:ext uri="{909E8E84-426E-40DD-AFC4-6F175D3DCCD1}">
              <a14:hiddenFill xmlns:a14="http://schemas.microsoft.com/office/drawing/2010/main">
                <a:noFill/>
              </a14:hiddenFill>
            </a:ext>
          </a:extLst>
        </p:spPr>
      </p:cxnSp>
      <p:cxnSp>
        <p:nvCxnSpPr>
          <p:cNvPr id="48133" name="Straight Arrow Connector 24"/>
          <p:cNvCxnSpPr>
            <a:cxnSpLocks noChangeShapeType="1"/>
            <a:endCxn id="48139" idx="0"/>
          </p:cNvCxnSpPr>
          <p:nvPr/>
        </p:nvCxnSpPr>
        <p:spPr bwMode="auto">
          <a:xfrm>
            <a:off x="3086100" y="2854326"/>
            <a:ext cx="0" cy="417513"/>
          </a:xfrm>
          <a:prstGeom prst="straightConnector1">
            <a:avLst/>
          </a:prstGeom>
          <a:noFill/>
          <a:ln w="12700" algn="ctr">
            <a:solidFill>
              <a:schemeClr val="tx1"/>
            </a:solidFill>
            <a:round/>
            <a:headEnd type="none" w="sm" len="sm"/>
            <a:tailEnd type="triangle" w="med" len="med"/>
          </a:ln>
          <a:extLst>
            <a:ext uri="{909E8E84-426E-40DD-AFC4-6F175D3DCCD1}">
              <a14:hiddenFill xmlns:a14="http://schemas.microsoft.com/office/drawing/2010/main">
                <a:noFill/>
              </a14:hiddenFill>
            </a:ext>
          </a:extLst>
        </p:spPr>
      </p:cxnSp>
      <p:sp>
        <p:nvSpPr>
          <p:cNvPr id="48134" name="Title 1"/>
          <p:cNvSpPr>
            <a:spLocks noGrp="1"/>
          </p:cNvSpPr>
          <p:nvPr>
            <p:ph type="title"/>
          </p:nvPr>
        </p:nvSpPr>
        <p:spPr/>
        <p:txBody>
          <a:bodyPr/>
          <a:lstStyle/>
          <a:p>
            <a:r>
              <a:rPr lang="en-US" altLang="en-US"/>
              <a:t>Proposed TGba Spec Development Process</a:t>
            </a:r>
          </a:p>
        </p:txBody>
      </p:sp>
      <p:sp>
        <p:nvSpPr>
          <p:cNvPr id="4" name="Date Placeholder 3"/>
          <p:cNvSpPr>
            <a:spLocks noGrp="1"/>
          </p:cNvSpPr>
          <p:nvPr>
            <p:ph type="dt" sz="quarter" idx="10"/>
          </p:nvPr>
        </p:nvSpPr>
        <p:spPr/>
        <p:txBody>
          <a:bodyPr/>
          <a:lstStyle/>
          <a:p>
            <a:pPr>
              <a:defRPr/>
            </a:pPr>
            <a:r>
              <a:rPr lang="en-US"/>
              <a:t>March 2020</a:t>
            </a:r>
            <a:endParaRPr lang="en-US" dirty="0"/>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48137" name="Slide Number Placeholder 5"/>
          <p:cNvSpPr>
            <a:spLocks noGrp="1"/>
          </p:cNvSpPr>
          <p:nvPr>
            <p:ph type="sldNum" sz="quarter" idx="12"/>
          </p:nvPr>
        </p:nvSpPr>
        <p:spPr>
          <a:xfrm>
            <a:off x="5841122" y="6480176"/>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7EC835E8-722F-4746-945F-29194E29C236}" type="slidenum">
              <a:rPr lang="en-US" altLang="en-US" sz="1200" b="0"/>
              <a:pPr>
                <a:spcBef>
                  <a:spcPct val="0"/>
                </a:spcBef>
                <a:buFontTx/>
                <a:buNone/>
              </a:pPr>
              <a:t>27</a:t>
            </a:fld>
            <a:endParaRPr lang="en-US" altLang="en-US" sz="1200" b="0" dirty="0"/>
          </a:p>
        </p:txBody>
      </p:sp>
      <p:sp>
        <p:nvSpPr>
          <p:cNvPr id="48138" name="TextBox 12"/>
          <p:cNvSpPr txBox="1">
            <a:spLocks noChangeArrowheads="1"/>
          </p:cNvSpPr>
          <p:nvPr/>
        </p:nvSpPr>
        <p:spPr bwMode="auto">
          <a:xfrm rot="2214236">
            <a:off x="2332039" y="2609851"/>
            <a:ext cx="338137"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a:t>…</a:t>
            </a:r>
          </a:p>
        </p:txBody>
      </p:sp>
      <p:sp>
        <p:nvSpPr>
          <p:cNvPr id="48139" name="Diamond 15"/>
          <p:cNvSpPr>
            <a:spLocks noChangeArrowheads="1"/>
          </p:cNvSpPr>
          <p:nvPr/>
        </p:nvSpPr>
        <p:spPr bwMode="auto">
          <a:xfrm>
            <a:off x="2427289" y="3271839"/>
            <a:ext cx="1317625" cy="568325"/>
          </a:xfrm>
          <a:prstGeom prst="diamond">
            <a:avLst/>
          </a:prstGeom>
          <a:solidFill>
            <a:schemeClr val="bg1"/>
          </a:solidFill>
          <a:ln w="12700" algn="ctr">
            <a:solidFill>
              <a:schemeClr val="tx1"/>
            </a:solidFill>
            <a:round/>
            <a:headEnd type="none" w="sm" len="sm"/>
            <a:tailEnd type="none" w="sm" len="sm"/>
          </a:ln>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endParaRPr lang="en-US" altLang="en-US" sz="1200" b="0"/>
          </a:p>
        </p:txBody>
      </p:sp>
      <p:sp>
        <p:nvSpPr>
          <p:cNvPr id="48140" name="TextBox 16"/>
          <p:cNvSpPr txBox="1">
            <a:spLocks noChangeArrowheads="1"/>
          </p:cNvSpPr>
          <p:nvPr/>
        </p:nvSpPr>
        <p:spPr bwMode="auto">
          <a:xfrm>
            <a:off x="2605089" y="3429001"/>
            <a:ext cx="103663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1400" b="0"/>
              <a:t>Consensus?</a:t>
            </a:r>
          </a:p>
        </p:txBody>
      </p:sp>
      <p:cxnSp>
        <p:nvCxnSpPr>
          <p:cNvPr id="48141" name="Straight Arrow Connector 18"/>
          <p:cNvCxnSpPr>
            <a:cxnSpLocks noChangeShapeType="1"/>
            <a:stCxn id="48139" idx="2"/>
          </p:cNvCxnSpPr>
          <p:nvPr/>
        </p:nvCxnSpPr>
        <p:spPr bwMode="auto">
          <a:xfrm>
            <a:off x="3086100" y="3840163"/>
            <a:ext cx="0" cy="285750"/>
          </a:xfrm>
          <a:prstGeom prst="straightConnector1">
            <a:avLst/>
          </a:prstGeom>
          <a:noFill/>
          <a:ln w="12700" algn="ctr">
            <a:solidFill>
              <a:schemeClr val="tx1"/>
            </a:solidFill>
            <a:round/>
            <a:headEnd type="none" w="sm" len="sm"/>
            <a:tailEnd type="triangle" w="med" len="med"/>
          </a:ln>
          <a:extLst>
            <a:ext uri="{909E8E84-426E-40DD-AFC4-6F175D3DCCD1}">
              <a14:hiddenFill xmlns:a14="http://schemas.microsoft.com/office/drawing/2010/main">
                <a:noFill/>
              </a14:hiddenFill>
            </a:ext>
          </a:extLst>
        </p:spPr>
      </p:cxnSp>
      <p:cxnSp>
        <p:nvCxnSpPr>
          <p:cNvPr id="48142" name="Straight Arrow Connector 22"/>
          <p:cNvCxnSpPr>
            <a:cxnSpLocks noChangeShapeType="1"/>
          </p:cNvCxnSpPr>
          <p:nvPr/>
        </p:nvCxnSpPr>
        <p:spPr bwMode="auto">
          <a:xfrm flipH="1">
            <a:off x="3171826" y="2955926"/>
            <a:ext cx="180975" cy="315913"/>
          </a:xfrm>
          <a:prstGeom prst="straightConnector1">
            <a:avLst/>
          </a:prstGeom>
          <a:noFill/>
          <a:ln w="12700" algn="ctr">
            <a:solidFill>
              <a:schemeClr val="tx1"/>
            </a:solidFill>
            <a:round/>
            <a:headEnd type="none" w="sm" len="sm"/>
            <a:tailEnd type="triangle" w="med" len="med"/>
          </a:ln>
          <a:extLst>
            <a:ext uri="{909E8E84-426E-40DD-AFC4-6F175D3DCCD1}">
              <a14:hiddenFill xmlns:a14="http://schemas.microsoft.com/office/drawing/2010/main">
                <a:noFill/>
              </a14:hiddenFill>
            </a:ext>
          </a:extLst>
        </p:spPr>
      </p:cxnSp>
      <p:sp>
        <p:nvSpPr>
          <p:cNvPr id="48143" name="TextBox 27"/>
          <p:cNvSpPr txBox="1">
            <a:spLocks noChangeArrowheads="1"/>
          </p:cNvSpPr>
          <p:nvPr/>
        </p:nvSpPr>
        <p:spPr bwMode="auto">
          <a:xfrm>
            <a:off x="2832100" y="2894014"/>
            <a:ext cx="3381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a:t>…</a:t>
            </a:r>
          </a:p>
        </p:txBody>
      </p:sp>
      <p:sp>
        <p:nvSpPr>
          <p:cNvPr id="48144" name="TextBox 28"/>
          <p:cNvSpPr txBox="1">
            <a:spLocks noChangeArrowheads="1"/>
          </p:cNvSpPr>
          <p:nvPr/>
        </p:nvSpPr>
        <p:spPr bwMode="auto">
          <a:xfrm>
            <a:off x="3062289" y="3776664"/>
            <a:ext cx="17160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600" b="0"/>
              <a:t>Yes (TG approval)</a:t>
            </a:r>
          </a:p>
        </p:txBody>
      </p:sp>
      <p:sp>
        <p:nvSpPr>
          <p:cNvPr id="48145" name="TextBox 41"/>
          <p:cNvSpPr txBox="1">
            <a:spLocks noChangeArrowheads="1"/>
          </p:cNvSpPr>
          <p:nvPr/>
        </p:nvSpPr>
        <p:spPr bwMode="auto">
          <a:xfrm>
            <a:off x="2073276" y="3554414"/>
            <a:ext cx="4349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600" b="0"/>
              <a:t>No</a:t>
            </a:r>
          </a:p>
        </p:txBody>
      </p:sp>
      <p:cxnSp>
        <p:nvCxnSpPr>
          <p:cNvPr id="48146" name="Straight Arrow Connector 43"/>
          <p:cNvCxnSpPr>
            <a:cxnSpLocks noChangeShapeType="1"/>
          </p:cNvCxnSpPr>
          <p:nvPr/>
        </p:nvCxnSpPr>
        <p:spPr bwMode="auto">
          <a:xfrm>
            <a:off x="1703389" y="2543175"/>
            <a:ext cx="369887" cy="0"/>
          </a:xfrm>
          <a:prstGeom prst="straightConnector1">
            <a:avLst/>
          </a:prstGeom>
          <a:noFill/>
          <a:ln w="12700" algn="ctr">
            <a:solidFill>
              <a:schemeClr val="tx1"/>
            </a:solidFill>
            <a:round/>
            <a:headEnd type="none" w="sm" len="sm"/>
            <a:tailEnd type="triangle" w="med" len="med"/>
          </a:ln>
          <a:extLst>
            <a:ext uri="{909E8E84-426E-40DD-AFC4-6F175D3DCCD1}">
              <a14:hiddenFill xmlns:a14="http://schemas.microsoft.com/office/drawing/2010/main">
                <a:noFill/>
              </a14:hiddenFill>
            </a:ext>
          </a:extLst>
        </p:spPr>
      </p:cxnSp>
      <p:cxnSp>
        <p:nvCxnSpPr>
          <p:cNvPr id="48147" name="Elbow Connector 45"/>
          <p:cNvCxnSpPr>
            <a:cxnSpLocks noChangeShapeType="1"/>
            <a:stCxn id="48139" idx="1"/>
          </p:cNvCxnSpPr>
          <p:nvPr/>
        </p:nvCxnSpPr>
        <p:spPr bwMode="auto">
          <a:xfrm rot="10800000">
            <a:off x="1676400" y="2552700"/>
            <a:ext cx="750888" cy="1003300"/>
          </a:xfrm>
          <a:prstGeom prst="bentConnector2">
            <a:avLst/>
          </a:prstGeom>
          <a:noFill/>
          <a:ln w="12700"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sp>
        <p:nvSpPr>
          <p:cNvPr id="48148" name="Flowchart: Document 52"/>
          <p:cNvSpPr>
            <a:spLocks noChangeArrowheads="1"/>
          </p:cNvSpPr>
          <p:nvPr/>
        </p:nvSpPr>
        <p:spPr bwMode="auto">
          <a:xfrm>
            <a:off x="2081213" y="2014538"/>
            <a:ext cx="990600" cy="646112"/>
          </a:xfrm>
          <a:prstGeom prst="flowChartDocument">
            <a:avLst/>
          </a:prstGeom>
          <a:solidFill>
            <a:srgbClr val="FFFF00"/>
          </a:solidFill>
          <a:ln w="12700" algn="ctr">
            <a:solidFill>
              <a:schemeClr val="tx1"/>
            </a:solidFill>
            <a:round/>
            <a:headEnd type="none" w="sm" len="sm"/>
            <a:tailEnd type="none" w="sm" len="sm"/>
          </a:ln>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Technical proposal</a:t>
            </a:r>
          </a:p>
        </p:txBody>
      </p:sp>
      <p:sp>
        <p:nvSpPr>
          <p:cNvPr id="48149" name="Flowchart: Document 53"/>
          <p:cNvSpPr>
            <a:spLocks noChangeArrowheads="1"/>
          </p:cNvSpPr>
          <p:nvPr/>
        </p:nvSpPr>
        <p:spPr bwMode="auto">
          <a:xfrm>
            <a:off x="2224088" y="2112963"/>
            <a:ext cx="990600" cy="647700"/>
          </a:xfrm>
          <a:prstGeom prst="flowChartDocument">
            <a:avLst/>
          </a:prstGeom>
          <a:solidFill>
            <a:srgbClr val="FFFF00"/>
          </a:solidFill>
          <a:ln w="12700" algn="ctr">
            <a:solidFill>
              <a:schemeClr val="tx1"/>
            </a:solidFill>
            <a:round/>
            <a:headEnd type="none" w="sm" len="sm"/>
            <a:tailEnd type="none" w="sm" len="sm"/>
          </a:ln>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Technical proposal</a:t>
            </a:r>
          </a:p>
        </p:txBody>
      </p:sp>
      <p:sp>
        <p:nvSpPr>
          <p:cNvPr id="48150" name="Flowchart: Document 54"/>
          <p:cNvSpPr>
            <a:spLocks noChangeArrowheads="1"/>
          </p:cNvSpPr>
          <p:nvPr/>
        </p:nvSpPr>
        <p:spPr bwMode="auto">
          <a:xfrm>
            <a:off x="2633663" y="2249488"/>
            <a:ext cx="990600" cy="646112"/>
          </a:xfrm>
          <a:prstGeom prst="flowChartDocument">
            <a:avLst/>
          </a:prstGeom>
          <a:solidFill>
            <a:srgbClr val="FFFF00"/>
          </a:solidFill>
          <a:ln w="12700" algn="ctr">
            <a:solidFill>
              <a:schemeClr val="tx1"/>
            </a:solidFill>
            <a:round/>
            <a:headEnd type="none" w="sm" len="sm"/>
            <a:tailEnd type="none" w="sm" len="sm"/>
          </a:ln>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Technical proposal</a:t>
            </a:r>
          </a:p>
        </p:txBody>
      </p:sp>
      <p:sp>
        <p:nvSpPr>
          <p:cNvPr id="48151" name="Flowchart: Document 55"/>
          <p:cNvSpPr>
            <a:spLocks noChangeArrowheads="1"/>
          </p:cNvSpPr>
          <p:nvPr/>
        </p:nvSpPr>
        <p:spPr bwMode="auto">
          <a:xfrm>
            <a:off x="2874963" y="2381250"/>
            <a:ext cx="990600" cy="647700"/>
          </a:xfrm>
          <a:prstGeom prst="flowChartDocument">
            <a:avLst/>
          </a:prstGeom>
          <a:solidFill>
            <a:srgbClr val="FFFF00"/>
          </a:solidFill>
          <a:ln w="12700" algn="ctr">
            <a:solidFill>
              <a:schemeClr val="tx1"/>
            </a:solidFill>
            <a:round/>
            <a:headEnd type="none" w="sm" len="sm"/>
            <a:tailEnd type="none" w="sm" len="sm"/>
          </a:ln>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a:t>Technical proposal</a:t>
            </a:r>
          </a:p>
        </p:txBody>
      </p:sp>
      <p:grpSp>
        <p:nvGrpSpPr>
          <p:cNvPr id="48152" name="Group 61"/>
          <p:cNvGrpSpPr>
            <a:grpSpLocks/>
          </p:cNvGrpSpPr>
          <p:nvPr/>
        </p:nvGrpSpPr>
        <p:grpSpPr bwMode="auto">
          <a:xfrm>
            <a:off x="4267200" y="4086225"/>
            <a:ext cx="2057400" cy="889000"/>
            <a:chOff x="3429000" y="4114558"/>
            <a:chExt cx="2057400" cy="888909"/>
          </a:xfrm>
        </p:grpSpPr>
        <p:sp>
          <p:nvSpPr>
            <p:cNvPr id="48163" name="Diamond 57"/>
            <p:cNvSpPr>
              <a:spLocks noChangeArrowheads="1"/>
            </p:cNvSpPr>
            <p:nvPr/>
          </p:nvSpPr>
          <p:spPr bwMode="auto">
            <a:xfrm>
              <a:off x="3429000" y="4114558"/>
              <a:ext cx="2057400" cy="888909"/>
            </a:xfrm>
            <a:prstGeom prst="diamond">
              <a:avLst/>
            </a:prstGeom>
            <a:solidFill>
              <a:schemeClr val="bg1"/>
            </a:solidFill>
            <a:ln w="12700" algn="ctr">
              <a:solidFill>
                <a:schemeClr val="tx1"/>
              </a:solidFill>
              <a:round/>
              <a:headEnd type="none" w="sm" len="sm"/>
              <a:tailEnd type="none" w="sm" len="sm"/>
            </a:ln>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endParaRPr lang="en-US" altLang="en-US" sz="1200" b="0"/>
            </a:p>
          </p:txBody>
        </p:sp>
        <p:sp>
          <p:nvSpPr>
            <p:cNvPr id="48164" name="TextBox 58"/>
            <p:cNvSpPr txBox="1">
              <a:spLocks noChangeArrowheads="1"/>
            </p:cNvSpPr>
            <p:nvPr/>
          </p:nvSpPr>
          <p:spPr bwMode="auto">
            <a:xfrm>
              <a:off x="3548554" y="4264803"/>
              <a:ext cx="184210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1400" b="0"/>
                <a:t>SFD has enough</a:t>
              </a:r>
              <a:br>
                <a:rPr lang="en-US" altLang="en-US" sz="1400" b="0"/>
              </a:br>
              <a:r>
                <a:rPr lang="en-US" altLang="en-US" sz="1400" b="0"/>
                <a:t> details for TGba Spec </a:t>
              </a:r>
            </a:p>
            <a:p>
              <a:pPr algn="ctr">
                <a:spcBef>
                  <a:spcPct val="0"/>
                </a:spcBef>
                <a:buFontTx/>
                <a:buNone/>
              </a:pPr>
              <a:r>
                <a:rPr lang="en-US" altLang="en-US" sz="1400" b="0"/>
                <a:t>D0.1?</a:t>
              </a:r>
            </a:p>
          </p:txBody>
        </p:sp>
      </p:grpSp>
      <p:cxnSp>
        <p:nvCxnSpPr>
          <p:cNvPr id="48153" name="Straight Arrow Connector 60"/>
          <p:cNvCxnSpPr>
            <a:cxnSpLocks noChangeShapeType="1"/>
            <a:endCxn id="48163" idx="1"/>
          </p:cNvCxnSpPr>
          <p:nvPr/>
        </p:nvCxnSpPr>
        <p:spPr bwMode="auto">
          <a:xfrm>
            <a:off x="3733800" y="4525963"/>
            <a:ext cx="533400" cy="4762"/>
          </a:xfrm>
          <a:prstGeom prst="straightConnector1">
            <a:avLst/>
          </a:prstGeom>
          <a:noFill/>
          <a:ln w="12700" algn="ctr">
            <a:solidFill>
              <a:schemeClr val="tx1"/>
            </a:solidFill>
            <a:round/>
            <a:headEnd type="none" w="sm" len="sm"/>
            <a:tailEnd type="triangle" w="med" len="med"/>
          </a:ln>
          <a:extLst>
            <a:ext uri="{909E8E84-426E-40DD-AFC4-6F175D3DCCD1}">
              <a14:hiddenFill xmlns:a14="http://schemas.microsoft.com/office/drawing/2010/main">
                <a:noFill/>
              </a14:hiddenFill>
            </a:ext>
          </a:extLst>
        </p:spPr>
      </p:cxnSp>
      <p:cxnSp>
        <p:nvCxnSpPr>
          <p:cNvPr id="48154" name="Straight Arrow Connector 62"/>
          <p:cNvCxnSpPr>
            <a:cxnSpLocks noChangeShapeType="1"/>
          </p:cNvCxnSpPr>
          <p:nvPr/>
        </p:nvCxnSpPr>
        <p:spPr bwMode="auto">
          <a:xfrm>
            <a:off x="6324601" y="4525963"/>
            <a:ext cx="474663" cy="0"/>
          </a:xfrm>
          <a:prstGeom prst="straightConnector1">
            <a:avLst/>
          </a:prstGeom>
          <a:noFill/>
          <a:ln w="12700" algn="ctr">
            <a:solidFill>
              <a:schemeClr val="tx1"/>
            </a:solidFill>
            <a:round/>
            <a:headEnd type="none" w="sm" len="sm"/>
            <a:tailEnd type="triangle" w="med" len="med"/>
          </a:ln>
          <a:extLst>
            <a:ext uri="{909E8E84-426E-40DD-AFC4-6F175D3DCCD1}">
              <a14:hiddenFill xmlns:a14="http://schemas.microsoft.com/office/drawing/2010/main">
                <a:noFill/>
              </a14:hiddenFill>
            </a:ext>
          </a:extLst>
        </p:spPr>
      </p:cxnSp>
      <p:cxnSp>
        <p:nvCxnSpPr>
          <p:cNvPr id="48155" name="Elbow Connector 65"/>
          <p:cNvCxnSpPr>
            <a:cxnSpLocks noChangeShapeType="1"/>
            <a:stCxn id="48163" idx="2"/>
          </p:cNvCxnSpPr>
          <p:nvPr/>
        </p:nvCxnSpPr>
        <p:spPr bwMode="auto">
          <a:xfrm rot="5400000">
            <a:off x="3896520" y="4163220"/>
            <a:ext cx="587375" cy="2211387"/>
          </a:xfrm>
          <a:prstGeom prst="bentConnector2">
            <a:avLst/>
          </a:prstGeom>
          <a:noFill/>
          <a:ln w="12700"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cxnSp>
        <p:nvCxnSpPr>
          <p:cNvPr id="48156" name="Straight Arrow Connector 67"/>
          <p:cNvCxnSpPr>
            <a:cxnSpLocks noChangeShapeType="1"/>
          </p:cNvCxnSpPr>
          <p:nvPr/>
        </p:nvCxnSpPr>
        <p:spPr bwMode="auto">
          <a:xfrm flipV="1">
            <a:off x="3084514" y="5302250"/>
            <a:ext cx="1587" cy="260350"/>
          </a:xfrm>
          <a:prstGeom prst="straightConnector1">
            <a:avLst/>
          </a:prstGeom>
          <a:noFill/>
          <a:ln w="12700" algn="ctr">
            <a:solidFill>
              <a:schemeClr val="tx1"/>
            </a:solidFill>
            <a:round/>
            <a:headEnd type="none" w="sm" len="sm"/>
            <a:tailEnd type="triangle" w="med" len="med"/>
          </a:ln>
          <a:extLst>
            <a:ext uri="{909E8E84-426E-40DD-AFC4-6F175D3DCCD1}">
              <a14:hiddenFill xmlns:a14="http://schemas.microsoft.com/office/drawing/2010/main">
                <a:noFill/>
              </a14:hiddenFill>
            </a:ext>
          </a:extLst>
        </p:spPr>
      </p:cxnSp>
      <p:sp>
        <p:nvSpPr>
          <p:cNvPr id="48157" name="TextBox 68"/>
          <p:cNvSpPr txBox="1">
            <a:spLocks noChangeArrowheads="1"/>
          </p:cNvSpPr>
          <p:nvPr/>
        </p:nvSpPr>
        <p:spPr bwMode="auto">
          <a:xfrm>
            <a:off x="5295901" y="4940300"/>
            <a:ext cx="434975"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600" b="0"/>
              <a:t>No</a:t>
            </a:r>
          </a:p>
        </p:txBody>
      </p:sp>
      <p:sp>
        <p:nvSpPr>
          <p:cNvPr id="48158" name="Flowchart: Document 69"/>
          <p:cNvSpPr>
            <a:spLocks noChangeArrowheads="1"/>
          </p:cNvSpPr>
          <p:nvPr/>
        </p:nvSpPr>
        <p:spPr bwMode="auto">
          <a:xfrm>
            <a:off x="2481264" y="4137026"/>
            <a:ext cx="1252537" cy="1141413"/>
          </a:xfrm>
          <a:prstGeom prst="flowChartDocument">
            <a:avLst/>
          </a:prstGeom>
          <a:solidFill>
            <a:srgbClr val="FFC000"/>
          </a:solidFill>
          <a:ln w="12700" algn="ctr">
            <a:solidFill>
              <a:schemeClr val="tx1"/>
            </a:solidFill>
            <a:round/>
            <a:headEnd type="none" w="sm" len="sm"/>
            <a:tailEnd type="none" w="sm" len="sm"/>
          </a:ln>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600" b="0"/>
              <a:t>Spec Framework Document (SFD)</a:t>
            </a:r>
          </a:p>
        </p:txBody>
      </p:sp>
      <p:sp>
        <p:nvSpPr>
          <p:cNvPr id="48159" name="Flowchart: Document 72"/>
          <p:cNvSpPr>
            <a:spLocks noChangeArrowheads="1"/>
          </p:cNvSpPr>
          <p:nvPr/>
        </p:nvSpPr>
        <p:spPr bwMode="auto">
          <a:xfrm>
            <a:off x="6781800" y="4135439"/>
            <a:ext cx="1023938" cy="941387"/>
          </a:xfrm>
          <a:prstGeom prst="flowChartDocument">
            <a:avLst/>
          </a:prstGeom>
          <a:solidFill>
            <a:srgbClr val="FFC000"/>
          </a:solidFill>
          <a:ln w="12700" algn="ctr">
            <a:solidFill>
              <a:schemeClr val="tx1"/>
            </a:solidFill>
            <a:round/>
            <a:headEnd type="none" w="sm" len="sm"/>
            <a:tailEnd type="none" w="sm" len="sm"/>
          </a:ln>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600" b="0"/>
              <a:t>TGba Spec Draft 0.1</a:t>
            </a:r>
          </a:p>
        </p:txBody>
      </p:sp>
      <p:cxnSp>
        <p:nvCxnSpPr>
          <p:cNvPr id="48160" name="Straight Arrow Connector 79"/>
          <p:cNvCxnSpPr>
            <a:cxnSpLocks noChangeShapeType="1"/>
          </p:cNvCxnSpPr>
          <p:nvPr/>
        </p:nvCxnSpPr>
        <p:spPr bwMode="auto">
          <a:xfrm>
            <a:off x="8882063" y="4505325"/>
            <a:ext cx="474662" cy="0"/>
          </a:xfrm>
          <a:prstGeom prst="straightConnector1">
            <a:avLst/>
          </a:prstGeom>
          <a:noFill/>
          <a:ln w="12700" algn="ctr">
            <a:solidFill>
              <a:schemeClr val="tx1"/>
            </a:solidFill>
            <a:round/>
            <a:headEnd type="none" w="sm" len="sm"/>
            <a:tailEnd type="triangle" w="med" len="med"/>
          </a:ln>
          <a:extLst>
            <a:ext uri="{909E8E84-426E-40DD-AFC4-6F175D3DCCD1}">
              <a14:hiddenFill xmlns:a14="http://schemas.microsoft.com/office/drawing/2010/main">
                <a:noFill/>
              </a14:hiddenFill>
            </a:ext>
          </a:extLst>
        </p:spPr>
      </p:cxnSp>
      <p:sp>
        <p:nvSpPr>
          <p:cNvPr id="48161" name="Flowchart: Document 80"/>
          <p:cNvSpPr>
            <a:spLocks noChangeArrowheads="1"/>
          </p:cNvSpPr>
          <p:nvPr/>
        </p:nvSpPr>
        <p:spPr bwMode="auto">
          <a:xfrm>
            <a:off x="9339264" y="4114800"/>
            <a:ext cx="1023937" cy="939800"/>
          </a:xfrm>
          <a:prstGeom prst="flowChartDocument">
            <a:avLst/>
          </a:prstGeom>
          <a:solidFill>
            <a:srgbClr val="FFC000"/>
          </a:solidFill>
          <a:ln w="12700" algn="ctr">
            <a:solidFill>
              <a:schemeClr val="tx1"/>
            </a:solidFill>
            <a:round/>
            <a:headEnd type="none" w="sm" len="sm"/>
            <a:tailEnd type="none" w="sm" len="sm"/>
          </a:ln>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600" b="0"/>
              <a:t>TGba Spec Draft 1.0</a:t>
            </a:r>
          </a:p>
        </p:txBody>
      </p:sp>
      <p:sp>
        <p:nvSpPr>
          <p:cNvPr id="48162" name="Rectangle 75"/>
          <p:cNvSpPr>
            <a:spLocks noChangeArrowheads="1"/>
          </p:cNvSpPr>
          <p:nvPr/>
        </p:nvSpPr>
        <p:spPr bwMode="auto">
          <a:xfrm>
            <a:off x="8077200" y="4135438"/>
            <a:ext cx="990600" cy="804862"/>
          </a:xfrm>
          <a:prstGeom prst="rect">
            <a:avLst/>
          </a:prstGeom>
          <a:solidFill>
            <a:schemeClr val="bg1"/>
          </a:solidFill>
          <a:ln w="12700" algn="ctr">
            <a:solidFill>
              <a:schemeClr val="tx1"/>
            </a:solidFill>
            <a:round/>
            <a:headEnd type="none" w="sm" len="sm"/>
            <a:tailEnd type="none" w="sm" len="sm"/>
          </a:ln>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400" b="0"/>
              <a:t>Comment collection/</a:t>
            </a:r>
          </a:p>
          <a:p>
            <a:pPr>
              <a:spcBef>
                <a:spcPct val="0"/>
              </a:spcBef>
              <a:buFontTx/>
              <a:buNone/>
            </a:pPr>
            <a:r>
              <a:rPr lang="en-US" altLang="en-US" sz="1400" b="0"/>
              <a:t>Resolution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[Template] Motion #?</a:t>
            </a:r>
          </a:p>
        </p:txBody>
      </p:sp>
      <p:sp>
        <p:nvSpPr>
          <p:cNvPr id="9" name="Content Placeholder 8"/>
          <p:cNvSpPr>
            <a:spLocks noGrp="1"/>
          </p:cNvSpPr>
          <p:nvPr>
            <p:ph idx="1"/>
          </p:nvPr>
        </p:nvSpPr>
        <p:spPr/>
        <p:txBody>
          <a:bodyPr/>
          <a:lstStyle/>
          <a:p>
            <a:r>
              <a:rPr lang="en-US" dirty="0"/>
              <a:t>Move to accept the comment resolution in [Doc. Number] for CIDs listed below:</a:t>
            </a:r>
          </a:p>
          <a:p>
            <a:pPr lvl="1"/>
            <a:r>
              <a:rPr lang="en-US" dirty="0"/>
              <a:t>[List CIDs here]</a:t>
            </a:r>
          </a:p>
          <a:p>
            <a:pPr lvl="1"/>
            <a:endParaRPr lang="en-US" dirty="0"/>
          </a:p>
          <a:p>
            <a:pPr lvl="1"/>
            <a:endParaRPr lang="en-US" dirty="0"/>
          </a:p>
          <a:p>
            <a:pPr lvl="1"/>
            <a:r>
              <a:rPr lang="en-US" dirty="0"/>
              <a:t>Move:</a:t>
            </a:r>
          </a:p>
          <a:p>
            <a:pPr lvl="1"/>
            <a:r>
              <a:rPr lang="en-US" dirty="0"/>
              <a:t>Second:</a:t>
            </a:r>
          </a:p>
          <a:p>
            <a:pPr lvl="1"/>
            <a:r>
              <a:rPr lang="en-US" dirty="0"/>
              <a:t>Result:</a:t>
            </a:r>
          </a:p>
        </p:txBody>
      </p:sp>
      <p:sp>
        <p:nvSpPr>
          <p:cNvPr id="5" name="Date Placeholder 4"/>
          <p:cNvSpPr>
            <a:spLocks noGrp="1"/>
          </p:cNvSpPr>
          <p:nvPr>
            <p:ph type="dt" sz="half" idx="10"/>
          </p:nvPr>
        </p:nvSpPr>
        <p:spPr/>
        <p:txBody>
          <a:bodyPr/>
          <a:lstStyle/>
          <a:p>
            <a:pPr>
              <a:defRPr/>
            </a:pPr>
            <a:r>
              <a:rPr lang="en-US"/>
              <a:t>March 2020</a:t>
            </a:r>
            <a:endParaRPr lang="en-US" dirty="0"/>
          </a:p>
        </p:txBody>
      </p:sp>
      <p:sp>
        <p:nvSpPr>
          <p:cNvPr id="6" name="Footer Placeholder 5"/>
          <p:cNvSpPr>
            <a:spLocks noGrp="1"/>
          </p:cNvSpPr>
          <p:nvPr>
            <p:ph type="ftr" sz="quarter" idx="11"/>
          </p:nvPr>
        </p:nvSpPr>
        <p:spPr/>
        <p:txBody>
          <a:bodyPr/>
          <a:lstStyle/>
          <a:p>
            <a:pPr>
              <a:defRPr/>
            </a:pPr>
            <a:r>
              <a:rPr lang="en-US"/>
              <a:t>Minyoung Park (Intel Corp.)</a:t>
            </a:r>
          </a:p>
        </p:txBody>
      </p:sp>
      <p:sp>
        <p:nvSpPr>
          <p:cNvPr id="7" name="Slide Number Placeholder 6"/>
          <p:cNvSpPr>
            <a:spLocks noGrp="1"/>
          </p:cNvSpPr>
          <p:nvPr>
            <p:ph type="sldNum" sz="quarter" idx="12"/>
          </p:nvPr>
        </p:nvSpPr>
        <p:spPr>
          <a:xfrm>
            <a:off x="5841122" y="6475413"/>
            <a:ext cx="509755" cy="184666"/>
          </a:xfrm>
        </p:spPr>
        <p:txBody>
          <a:bodyPr/>
          <a:lstStyle/>
          <a:p>
            <a:pPr>
              <a:defRPr/>
            </a:pPr>
            <a:r>
              <a:rPr lang="en-US" altLang="en-US" dirty="0"/>
              <a:t>Slide </a:t>
            </a:r>
            <a:fld id="{B3AADB1E-8AB1-401D-93B7-30E1984F35A9}" type="slidenum">
              <a:rPr lang="en-US" altLang="en-US" smtClean="0"/>
              <a:pPr>
                <a:defRPr/>
              </a:pPr>
              <a:t>28</a:t>
            </a:fld>
            <a:endParaRPr lang="en-US" altLang="en-US" dirty="0"/>
          </a:p>
        </p:txBody>
      </p:sp>
    </p:spTree>
    <p:extLst>
      <p:ext uri="{BB962C8B-B14F-4D97-AF65-F5344CB8AC3E}">
        <p14:creationId xmlns:p14="http://schemas.microsoft.com/office/powerpoint/2010/main" val="2066974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a:t>Abstract</a:t>
            </a:r>
          </a:p>
        </p:txBody>
      </p:sp>
      <p:sp>
        <p:nvSpPr>
          <p:cNvPr id="7171" name="Content Placeholder 2"/>
          <p:cNvSpPr>
            <a:spLocks noGrp="1"/>
          </p:cNvSpPr>
          <p:nvPr>
            <p:ph idx="1"/>
          </p:nvPr>
        </p:nvSpPr>
        <p:spPr/>
        <p:txBody>
          <a:bodyPr/>
          <a:lstStyle/>
          <a:p>
            <a:r>
              <a:rPr lang="en-US" altLang="en-US" dirty="0"/>
              <a:t>This presentation contains the IEEE 802.11 TGba Wake-up Radio (WUR) Operation agenda for the March 2020 session</a:t>
            </a:r>
          </a:p>
        </p:txBody>
      </p:sp>
      <p:sp>
        <p:nvSpPr>
          <p:cNvPr id="4" name="Date Placeholder 3"/>
          <p:cNvSpPr>
            <a:spLocks noGrp="1"/>
          </p:cNvSpPr>
          <p:nvPr>
            <p:ph type="dt" sz="quarter" idx="10"/>
          </p:nvPr>
        </p:nvSpPr>
        <p:spPr/>
        <p:txBody>
          <a:bodyPr/>
          <a:lstStyle/>
          <a:p>
            <a:pPr>
              <a:defRPr/>
            </a:pPr>
            <a:r>
              <a:rPr lang="en-US"/>
              <a:t>March 2020</a:t>
            </a:r>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7174" name="Slide Number Placeholder 5"/>
          <p:cNvSpPr>
            <a:spLocks noGrp="1"/>
          </p:cNvSpPr>
          <p:nvPr>
            <p:ph type="sldNum" sz="quarter" idx="12"/>
          </p:nvPr>
        </p:nvSpPr>
        <p:spPr>
          <a:xfrm>
            <a:off x="5879594" y="6475413"/>
            <a:ext cx="432811"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01D07826-354B-4CAC-A364-D4170821854F}" type="slidenum">
              <a:rPr lang="en-US" altLang="en-US" sz="1200" b="0"/>
              <a:pPr>
                <a:spcBef>
                  <a:spcPct val="0"/>
                </a:spcBef>
                <a:buFontTx/>
                <a:buNone/>
              </a:pPr>
              <a:t>3</a:t>
            </a:fld>
            <a:endParaRPr lang="en-US" altLang="en-US" sz="1200" b="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a:t>Meeting Protocol</a:t>
            </a:r>
          </a:p>
        </p:txBody>
      </p:sp>
      <p:sp>
        <p:nvSpPr>
          <p:cNvPr id="8195" name="Content Placeholder 2"/>
          <p:cNvSpPr>
            <a:spLocks noGrp="1"/>
          </p:cNvSpPr>
          <p:nvPr>
            <p:ph idx="1"/>
          </p:nvPr>
        </p:nvSpPr>
        <p:spPr/>
        <p:txBody>
          <a:bodyPr/>
          <a:lstStyle/>
          <a:p>
            <a:r>
              <a:rPr lang="en-US" altLang="zh-CN"/>
              <a:t>Please announce your </a:t>
            </a:r>
            <a:r>
              <a:rPr lang="en-US" altLang="zh-CN" u="sng"/>
              <a:t>name</a:t>
            </a:r>
            <a:r>
              <a:rPr lang="en-US" altLang="zh-CN"/>
              <a:t> and </a:t>
            </a:r>
            <a:r>
              <a:rPr lang="en-US" altLang="zh-CN" u="sng"/>
              <a:t>affiliation</a:t>
            </a:r>
            <a:r>
              <a:rPr lang="en-US" altLang="zh-CN"/>
              <a:t> when you first address the group during a meeting slot</a:t>
            </a:r>
          </a:p>
          <a:p>
            <a:endParaRPr lang="en-US" altLang="en-US"/>
          </a:p>
        </p:txBody>
      </p:sp>
      <p:sp>
        <p:nvSpPr>
          <p:cNvPr id="4" name="Date Placeholder 3"/>
          <p:cNvSpPr>
            <a:spLocks noGrp="1"/>
          </p:cNvSpPr>
          <p:nvPr>
            <p:ph type="dt" sz="quarter" idx="10"/>
          </p:nvPr>
        </p:nvSpPr>
        <p:spPr/>
        <p:txBody>
          <a:bodyPr/>
          <a:lstStyle/>
          <a:p>
            <a:pPr>
              <a:defRPr/>
            </a:pPr>
            <a:r>
              <a:rPr lang="en-US"/>
              <a:t>March 2020</a:t>
            </a:r>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8198" name="Slide Number Placeholder 5"/>
          <p:cNvSpPr>
            <a:spLocks noGrp="1"/>
          </p:cNvSpPr>
          <p:nvPr>
            <p:ph type="sldNum" sz="quarter" idx="12"/>
          </p:nvPr>
        </p:nvSpPr>
        <p:spPr>
          <a:xfrm>
            <a:off x="5879594" y="6462727"/>
            <a:ext cx="432811"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A1786542-6B9C-4A56-8B17-DC4883078DD8}" type="slidenum">
              <a:rPr lang="en-US" altLang="en-US" sz="1200" b="0"/>
              <a:pPr>
                <a:spcBef>
                  <a:spcPct val="0"/>
                </a:spcBef>
                <a:buFontTx/>
                <a:buNone/>
              </a:pPr>
              <a:t>4</a:t>
            </a:fld>
            <a:endParaRPr lang="en-US" altLang="en-US" sz="1200" b="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zh-CN"/>
              <a:t>Attendance</a:t>
            </a:r>
            <a:endParaRPr lang="en-US" altLang="en-US"/>
          </a:p>
        </p:txBody>
      </p:sp>
      <p:sp>
        <p:nvSpPr>
          <p:cNvPr id="3" name="Content Placeholder 2"/>
          <p:cNvSpPr>
            <a:spLocks noGrp="1"/>
          </p:cNvSpPr>
          <p:nvPr>
            <p:ph idx="1"/>
          </p:nvPr>
        </p:nvSpPr>
        <p:spPr/>
        <p:txBody>
          <a:bodyPr/>
          <a:lstStyle/>
          <a:p>
            <a:pPr>
              <a:defRPr/>
            </a:pPr>
            <a:r>
              <a:rPr lang="en-US" altLang="zh-CN" dirty="0">
                <a:hlinkClick r:id="rId2"/>
              </a:rPr>
              <a:t>http://newton.meeting.verilan.com</a:t>
            </a:r>
            <a:endParaRPr lang="en-US" altLang="zh-CN" dirty="0"/>
          </a:p>
          <a:p>
            <a:pPr>
              <a:defRPr/>
            </a:pPr>
            <a:endParaRPr lang="en-US" altLang="zh-CN" dirty="0"/>
          </a:p>
          <a:p>
            <a:pPr marL="457200" indent="-457200">
              <a:buFontTx/>
              <a:buAutoNum type="arabicPeriod"/>
              <a:defRPr/>
            </a:pPr>
            <a:r>
              <a:rPr lang="en-US" altLang="zh-CN" dirty="0"/>
              <a:t>Register</a:t>
            </a:r>
          </a:p>
          <a:p>
            <a:pPr marL="457200" indent="-457200">
              <a:buFontTx/>
              <a:buAutoNum type="arabicPeriod"/>
              <a:defRPr/>
            </a:pPr>
            <a:r>
              <a:rPr lang="en-US" altLang="zh-CN" dirty="0"/>
              <a:t>Indicate attendance</a:t>
            </a:r>
          </a:p>
          <a:p>
            <a:pPr>
              <a:defRPr/>
            </a:pPr>
            <a:endParaRPr lang="en-US" dirty="0"/>
          </a:p>
        </p:txBody>
      </p:sp>
      <p:sp>
        <p:nvSpPr>
          <p:cNvPr id="4" name="Date Placeholder 3"/>
          <p:cNvSpPr>
            <a:spLocks noGrp="1"/>
          </p:cNvSpPr>
          <p:nvPr>
            <p:ph type="dt" sz="quarter" idx="10"/>
          </p:nvPr>
        </p:nvSpPr>
        <p:spPr/>
        <p:txBody>
          <a:bodyPr/>
          <a:lstStyle/>
          <a:p>
            <a:pPr>
              <a:defRPr/>
            </a:pPr>
            <a:r>
              <a:rPr lang="en-US"/>
              <a:t>March 2020</a:t>
            </a:r>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9222" name="Slide Number Placeholder 5"/>
          <p:cNvSpPr>
            <a:spLocks noGrp="1"/>
          </p:cNvSpPr>
          <p:nvPr>
            <p:ph type="sldNum" sz="quarter" idx="12"/>
          </p:nvPr>
        </p:nvSpPr>
        <p:spPr>
          <a:xfrm>
            <a:off x="5879594" y="6474897"/>
            <a:ext cx="432811"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0EA93470-B795-4BC8-B7E4-942636225AF8}" type="slidenum">
              <a:rPr lang="en-US" altLang="en-US" sz="1200" b="0"/>
              <a:pPr>
                <a:spcBef>
                  <a:spcPct val="0"/>
                </a:spcBef>
                <a:buFontTx/>
                <a:buNone/>
              </a:pPr>
              <a:t>5</a:t>
            </a:fld>
            <a:endParaRPr lang="en-US" altLang="en-US" sz="1200" b="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zh-CN"/>
              <a:t>Attendance, Voting &amp; Document Status</a:t>
            </a:r>
            <a:endParaRPr lang="en-US" altLang="en-US"/>
          </a:p>
        </p:txBody>
      </p:sp>
      <p:sp>
        <p:nvSpPr>
          <p:cNvPr id="10243" name="Content Placeholder 2"/>
          <p:cNvSpPr>
            <a:spLocks noGrp="1"/>
          </p:cNvSpPr>
          <p:nvPr>
            <p:ph idx="1"/>
          </p:nvPr>
        </p:nvSpPr>
        <p:spPr/>
        <p:txBody>
          <a:bodyPr/>
          <a:lstStyle/>
          <a:p>
            <a:r>
              <a:rPr lang="en-US" altLang="zh-CN"/>
              <a:t>Make sure your badges are correct </a:t>
            </a:r>
          </a:p>
          <a:p>
            <a:endParaRPr lang="en-US" altLang="zh-CN"/>
          </a:p>
          <a:p>
            <a:r>
              <a:rPr lang="en-US" altLang="zh-CN"/>
              <a:t>If you plan to make a submission be sure it does not contain company logos or advertising</a:t>
            </a:r>
          </a:p>
          <a:p>
            <a:endParaRPr lang="en-US" altLang="zh-CN"/>
          </a:p>
          <a:p>
            <a:r>
              <a:rPr lang="en-US" altLang="zh-CN"/>
              <a:t>Questions on Voting status, Ballot pool, Access to Reflector, Documentation,  member</a:t>
            </a:r>
            <a:r>
              <a:rPr lang="ja-JP" altLang="en-US"/>
              <a:t>’</a:t>
            </a:r>
            <a:r>
              <a:rPr lang="en-US" altLang="ja-JP"/>
              <a:t>s area</a:t>
            </a:r>
          </a:p>
          <a:p>
            <a:pPr lvl="1"/>
            <a:r>
              <a:rPr lang="en-US" altLang="zh-CN"/>
              <a:t>see Jon Rosdahl –  </a:t>
            </a:r>
            <a:r>
              <a:rPr lang="en-US" altLang="zh-CN">
                <a:hlinkClick r:id="rId2"/>
              </a:rPr>
              <a:t>jrosdahl@ieee.org</a:t>
            </a:r>
            <a:endParaRPr lang="en-US" altLang="zh-CN"/>
          </a:p>
          <a:p>
            <a:pPr lvl="1"/>
            <a:endParaRPr lang="en-US" altLang="zh-CN"/>
          </a:p>
          <a:p>
            <a:r>
              <a:rPr lang="en-US" altLang="zh-CN"/>
              <a:t>Cell Phones Silent or Off</a:t>
            </a:r>
          </a:p>
          <a:p>
            <a:endParaRPr lang="en-US" altLang="en-US"/>
          </a:p>
        </p:txBody>
      </p:sp>
      <p:sp>
        <p:nvSpPr>
          <p:cNvPr id="4" name="Date Placeholder 3"/>
          <p:cNvSpPr>
            <a:spLocks noGrp="1"/>
          </p:cNvSpPr>
          <p:nvPr>
            <p:ph type="dt" sz="quarter" idx="10"/>
          </p:nvPr>
        </p:nvSpPr>
        <p:spPr/>
        <p:txBody>
          <a:bodyPr/>
          <a:lstStyle/>
          <a:p>
            <a:pPr>
              <a:defRPr/>
            </a:pPr>
            <a:r>
              <a:rPr lang="en-US"/>
              <a:t>March 2020</a:t>
            </a:r>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10246" name="Slide Number Placeholder 5"/>
          <p:cNvSpPr>
            <a:spLocks noGrp="1"/>
          </p:cNvSpPr>
          <p:nvPr>
            <p:ph type="sldNum" sz="quarter" idx="12"/>
          </p:nvPr>
        </p:nvSpPr>
        <p:spPr>
          <a:xfrm>
            <a:off x="5879594" y="6475413"/>
            <a:ext cx="432811"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205ED895-A1BC-46F9-8DC0-8704ED42B469}" type="slidenum">
              <a:rPr lang="en-US" altLang="en-US" sz="1200" b="0"/>
              <a:pPr>
                <a:spcBef>
                  <a:spcPct val="0"/>
                </a:spcBef>
                <a:buFontTx/>
                <a:buNone/>
              </a:pPr>
              <a:t>6</a:t>
            </a:fld>
            <a:endParaRPr lang="en-US" altLang="en-US" sz="1200" b="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en-US"/>
              <a:t>TGba Schedule for the Week</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548873617"/>
              </p:ext>
            </p:extLst>
          </p:nvPr>
        </p:nvGraphicFramePr>
        <p:xfrm>
          <a:off x="1909872" y="1828800"/>
          <a:ext cx="8397240" cy="2667000"/>
        </p:xfrm>
        <a:graphic>
          <a:graphicData uri="http://schemas.openxmlformats.org/drawingml/2006/table">
            <a:tbl>
              <a:tblPr firstRow="1" bandRow="1">
                <a:tableStyleId>{073A0DAA-6AF3-43AB-8588-CEC1D06C72B9}</a:tableStyleId>
              </a:tblPr>
              <a:tblGrid>
                <a:gridCol w="1554480">
                  <a:extLst>
                    <a:ext uri="{9D8B030D-6E8A-4147-A177-3AD203B41FA5}">
                      <a16:colId xmlns:a16="http://schemas.microsoft.com/office/drawing/2014/main" val="20000"/>
                    </a:ext>
                  </a:extLst>
                </a:gridCol>
                <a:gridCol w="1762760">
                  <a:extLst>
                    <a:ext uri="{9D8B030D-6E8A-4147-A177-3AD203B41FA5}">
                      <a16:colId xmlns:a16="http://schemas.microsoft.com/office/drawing/2014/main" val="20001"/>
                    </a:ext>
                  </a:extLst>
                </a:gridCol>
                <a:gridCol w="1762760">
                  <a:extLst>
                    <a:ext uri="{9D8B030D-6E8A-4147-A177-3AD203B41FA5}">
                      <a16:colId xmlns:a16="http://schemas.microsoft.com/office/drawing/2014/main" val="20002"/>
                    </a:ext>
                  </a:extLst>
                </a:gridCol>
                <a:gridCol w="1762760">
                  <a:extLst>
                    <a:ext uri="{9D8B030D-6E8A-4147-A177-3AD203B41FA5}">
                      <a16:colId xmlns:a16="http://schemas.microsoft.com/office/drawing/2014/main" val="20003"/>
                    </a:ext>
                  </a:extLst>
                </a:gridCol>
                <a:gridCol w="1554480">
                  <a:extLst>
                    <a:ext uri="{9D8B030D-6E8A-4147-A177-3AD203B41FA5}">
                      <a16:colId xmlns:a16="http://schemas.microsoft.com/office/drawing/2014/main" val="20004"/>
                    </a:ext>
                  </a:extLst>
                </a:gridCol>
              </a:tblGrid>
              <a:tr h="444500">
                <a:tc>
                  <a:txBody>
                    <a:bodyPr/>
                    <a:lstStyle/>
                    <a:p>
                      <a:pPr algn="ctr"/>
                      <a:endParaRPr lang="en-US" sz="1800" dirty="0"/>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t>Monday</a:t>
                      </a:r>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t>Tuesday</a:t>
                      </a:r>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t>Wednesday</a:t>
                      </a:r>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t>Thursday</a:t>
                      </a:r>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44500">
                <a:tc>
                  <a:txBody>
                    <a:bodyPr/>
                    <a:lstStyle/>
                    <a:p>
                      <a:pPr algn="ctr"/>
                      <a:r>
                        <a:rPr lang="en-US" sz="1800" dirty="0"/>
                        <a:t>AM1</a:t>
                      </a:r>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800" b="1" kern="1200" dirty="0">
                        <a:solidFill>
                          <a:schemeClr val="tx1"/>
                        </a:solidFill>
                        <a:latin typeface="+mn-lt"/>
                        <a:ea typeface="+mn-ea"/>
                        <a:cs typeface="+mn-cs"/>
                      </a:endParaRPr>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err="1">
                          <a:solidFill>
                            <a:schemeClr val="tx1"/>
                          </a:solidFill>
                        </a:rPr>
                        <a:t>TGba</a:t>
                      </a:r>
                      <a:endParaRPr lang="en-US" sz="1800" b="1" dirty="0"/>
                    </a:p>
                  </a:txBody>
                  <a:tcPr marT="45742" marB="45742"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b="1" dirty="0">
                        <a:solidFill>
                          <a:schemeClr val="tx1"/>
                        </a:solidFill>
                      </a:endParaRPr>
                    </a:p>
                  </a:txBody>
                  <a:tcPr marT="45742" marB="45742"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b="1" strike="sngStrike" dirty="0">
                        <a:solidFill>
                          <a:schemeClr val="tx1"/>
                        </a:solidFill>
                      </a:endParaRPr>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44500">
                <a:tc>
                  <a:txBody>
                    <a:bodyPr/>
                    <a:lstStyle/>
                    <a:p>
                      <a:pPr algn="ctr"/>
                      <a:r>
                        <a:rPr lang="en-US" sz="1800" dirty="0"/>
                        <a:t>AM2</a:t>
                      </a:r>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dirty="0"/>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strike="sngStrike" dirty="0">
                        <a:solidFill>
                          <a:srgbClr val="FF0000"/>
                        </a:solidFill>
                      </a:endParaRPr>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800" b="1"/>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err="1">
                          <a:solidFill>
                            <a:schemeClr val="tx1"/>
                          </a:solidFill>
                          <a:latin typeface="+mn-lt"/>
                          <a:ea typeface="+mn-ea"/>
                          <a:cs typeface="+mn-cs"/>
                        </a:rPr>
                        <a:t>TGba</a:t>
                      </a:r>
                      <a:endParaRPr lang="en-US" sz="1800" b="1" dirty="0"/>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44500">
                <a:tc>
                  <a:txBody>
                    <a:bodyPr/>
                    <a:lstStyle/>
                    <a:p>
                      <a:pPr algn="ctr"/>
                      <a:r>
                        <a:rPr lang="en-US" sz="1800" dirty="0"/>
                        <a:t>PM1</a:t>
                      </a:r>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dirty="0"/>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err="1">
                          <a:solidFill>
                            <a:schemeClr val="tx1"/>
                          </a:solidFill>
                          <a:latin typeface="+mn-lt"/>
                          <a:ea typeface="+mn-ea"/>
                          <a:cs typeface="+mn-cs"/>
                        </a:rPr>
                        <a:t>TGba</a:t>
                      </a:r>
                      <a:endParaRPr lang="en-US" sz="1800" b="1" dirty="0"/>
                    </a:p>
                  </a:txBody>
                  <a:tcPr marT="45742" marB="45742"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800" b="1" dirty="0"/>
                    </a:p>
                  </a:txBody>
                  <a:tcPr marT="45742" marB="45742"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800" b="1" dirty="0">
                        <a:solidFill>
                          <a:schemeClr val="tx1"/>
                        </a:solidFill>
                      </a:endParaRPr>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444500">
                <a:tc>
                  <a:txBody>
                    <a:bodyPr/>
                    <a:lstStyle/>
                    <a:p>
                      <a:pPr algn="ctr"/>
                      <a:r>
                        <a:rPr lang="en-US" sz="1800" dirty="0"/>
                        <a:t>PM2</a:t>
                      </a:r>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b="1" dirty="0"/>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800" b="1" dirty="0"/>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kern="1200" dirty="0" err="1">
                          <a:solidFill>
                            <a:schemeClr val="tx1"/>
                          </a:solidFill>
                          <a:latin typeface="+mn-lt"/>
                          <a:ea typeface="+mn-ea"/>
                          <a:cs typeface="+mn-cs"/>
                        </a:rPr>
                        <a:t>TGba</a:t>
                      </a:r>
                      <a:endParaRPr lang="en-US" sz="1800" b="1" dirty="0"/>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dirty="0">
                        <a:solidFill>
                          <a:schemeClr val="tx1"/>
                        </a:solidFill>
                      </a:endParaRPr>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444500">
                <a:tc>
                  <a:txBody>
                    <a:bodyPr/>
                    <a:lstStyle/>
                    <a:p>
                      <a:pPr algn="ctr"/>
                      <a:r>
                        <a:rPr lang="en-US" sz="1800" dirty="0"/>
                        <a:t>EVE</a:t>
                      </a:r>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b="1" dirty="0"/>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800" b="1" dirty="0"/>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800" b="1" dirty="0">
                        <a:solidFill>
                          <a:srgbClr val="FF0000"/>
                        </a:solidFill>
                      </a:endParaRPr>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800" b="1" dirty="0"/>
                    </a:p>
                  </a:txBody>
                  <a:tcPr marT="45742" marB="45742"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
        <p:nvSpPr>
          <p:cNvPr id="4" name="Date Placeholder 3"/>
          <p:cNvSpPr>
            <a:spLocks noGrp="1"/>
          </p:cNvSpPr>
          <p:nvPr>
            <p:ph type="dt" sz="quarter" idx="10"/>
          </p:nvPr>
        </p:nvSpPr>
        <p:spPr/>
        <p:txBody>
          <a:bodyPr/>
          <a:lstStyle/>
          <a:p>
            <a:pPr>
              <a:defRPr/>
            </a:pPr>
            <a:r>
              <a:rPr lang="en-US"/>
              <a:t>March 2020</a:t>
            </a:r>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11313" name="Slide Number Placeholder 5"/>
          <p:cNvSpPr>
            <a:spLocks noGrp="1"/>
          </p:cNvSpPr>
          <p:nvPr>
            <p:ph type="sldNum" sz="quarter" idx="12"/>
          </p:nvPr>
        </p:nvSpPr>
        <p:spPr>
          <a:xfrm>
            <a:off x="5879594" y="6474897"/>
            <a:ext cx="432811"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820D640C-C722-4D77-8FC8-47D537D1240F}" type="slidenum">
              <a:rPr lang="en-US" altLang="en-US" sz="1200" b="0"/>
              <a:pPr>
                <a:spcBef>
                  <a:spcPct val="0"/>
                </a:spcBef>
                <a:buFontTx/>
                <a:buNone/>
              </a:pPr>
              <a:t>7</a:t>
            </a:fld>
            <a:endParaRPr lang="en-US" altLang="en-US" sz="1200" b="0" dirty="0"/>
          </a:p>
        </p:txBody>
      </p:sp>
      <p:graphicFrame>
        <p:nvGraphicFramePr>
          <p:cNvPr id="2" name="Table 1"/>
          <p:cNvGraphicFramePr>
            <a:graphicFrameLocks noGrp="1"/>
          </p:cNvGraphicFramePr>
          <p:nvPr>
            <p:extLst>
              <p:ext uri="{D42A27DB-BD31-4B8C-83A1-F6EECF244321}">
                <p14:modId xmlns:p14="http://schemas.microsoft.com/office/powerpoint/2010/main" val="1653515816"/>
              </p:ext>
            </p:extLst>
          </p:nvPr>
        </p:nvGraphicFramePr>
        <p:xfrm>
          <a:off x="1909873" y="4906491"/>
          <a:ext cx="3629025" cy="1362075"/>
        </p:xfrm>
        <a:graphic>
          <a:graphicData uri="http://schemas.openxmlformats.org/drawingml/2006/table">
            <a:tbl>
              <a:tblPr/>
              <a:tblGrid>
                <a:gridCol w="625541">
                  <a:extLst>
                    <a:ext uri="{9D8B030D-6E8A-4147-A177-3AD203B41FA5}">
                      <a16:colId xmlns:a16="http://schemas.microsoft.com/office/drawing/2014/main" val="20000"/>
                    </a:ext>
                  </a:extLst>
                </a:gridCol>
                <a:gridCol w="1197844">
                  <a:extLst>
                    <a:ext uri="{9D8B030D-6E8A-4147-A177-3AD203B41FA5}">
                      <a16:colId xmlns:a16="http://schemas.microsoft.com/office/drawing/2014/main" val="20001"/>
                    </a:ext>
                  </a:extLst>
                </a:gridCol>
                <a:gridCol w="598922">
                  <a:extLst>
                    <a:ext uri="{9D8B030D-6E8A-4147-A177-3AD203B41FA5}">
                      <a16:colId xmlns:a16="http://schemas.microsoft.com/office/drawing/2014/main" val="20002"/>
                    </a:ext>
                  </a:extLst>
                </a:gridCol>
                <a:gridCol w="603359">
                  <a:extLst>
                    <a:ext uri="{9D8B030D-6E8A-4147-A177-3AD203B41FA5}">
                      <a16:colId xmlns:a16="http://schemas.microsoft.com/office/drawing/2014/main" val="20003"/>
                    </a:ext>
                  </a:extLst>
                </a:gridCol>
                <a:gridCol w="603359">
                  <a:extLst>
                    <a:ext uri="{9D8B030D-6E8A-4147-A177-3AD203B41FA5}">
                      <a16:colId xmlns:a16="http://schemas.microsoft.com/office/drawing/2014/main" val="20004"/>
                    </a:ext>
                  </a:extLst>
                </a:gridCol>
              </a:tblGrid>
              <a:tr h="161925">
                <a:tc gridSpan="3">
                  <a:txBody>
                    <a:bodyPr/>
                    <a:lstStyle/>
                    <a:p>
                      <a:pPr algn="l" fontAlgn="b"/>
                      <a:r>
                        <a:rPr lang="en-US" sz="1200" b="1" i="0" u="none" strike="noStrike" dirty="0">
                          <a:effectLst/>
                          <a:latin typeface="Arial" panose="020B0604020202020204" pitchFamily="34" charset="0"/>
                        </a:rPr>
                        <a:t>Nominal </a:t>
                      </a:r>
                      <a:r>
                        <a:rPr lang="en-US" sz="1200" b="1" i="0" u="none" strike="noStrike" dirty="0" err="1">
                          <a:effectLst/>
                          <a:latin typeface="Arial" panose="020B0604020202020204" pitchFamily="34" charset="0"/>
                        </a:rPr>
                        <a:t>Timeblocks</a:t>
                      </a:r>
                      <a:r>
                        <a:rPr lang="en-US" sz="1200" b="1" i="0" u="none" strike="noStrike" dirty="0">
                          <a:effectLst/>
                          <a:latin typeface="Arial" panose="020B0604020202020204" pitchFamily="34" charset="0"/>
                        </a:rPr>
                        <a:t>:</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ctr" fontAlgn="b"/>
                      <a:endParaRPr lang="en-US" sz="1200" b="0" i="0" u="none" strike="noStrike">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ctr"/>
                      <a:endParaRPr lang="en-US" sz="1200" b="0" i="0" u="none" strike="noStrike">
                        <a:effectLst/>
                        <a:latin typeface="Arial" panose="020B0604020202020204" pitchFamily="34" charset="0"/>
                      </a:endParaRPr>
                    </a:p>
                  </a:txBody>
                  <a:tcPr marL="9525" marR="9525" marT="9525" marB="0" anchor="ctr">
                    <a:lnL>
                      <a:noFill/>
                    </a:lnL>
                    <a:lnR>
                      <a:noFill/>
                    </a:lnR>
                    <a:lnT>
                      <a:noFill/>
                    </a:lnT>
                    <a:lnB>
                      <a:noFill/>
                    </a:lnB>
                  </a:tcPr>
                </a:tc>
                <a:extLst>
                  <a:ext uri="{0D108BD9-81ED-4DB2-BD59-A6C34878D82A}">
                    <a16:rowId xmlns:a16="http://schemas.microsoft.com/office/drawing/2014/main" val="10000"/>
                  </a:ext>
                </a:extLst>
              </a:tr>
              <a:tr h="190500">
                <a:tc>
                  <a:txBody>
                    <a:bodyPr/>
                    <a:lstStyle/>
                    <a:p>
                      <a:pPr algn="l" fontAlgn="b"/>
                      <a:r>
                        <a:rPr lang="en-US" sz="1200" b="1" i="0" u="none" strike="noStrike">
                          <a:effectLst/>
                          <a:latin typeface="Arial" panose="020B0604020202020204" pitchFamily="34" charset="0"/>
                        </a:rPr>
                        <a:t>AM0</a:t>
                      </a:r>
                    </a:p>
                  </a:txBody>
                  <a:tcPr marL="9525" marR="9525" marT="9525" marB="0" anchor="b">
                    <a:lnL>
                      <a:noFill/>
                    </a:lnL>
                    <a:lnR>
                      <a:noFill/>
                    </a:lnR>
                    <a:lnT>
                      <a:noFill/>
                    </a:lnT>
                    <a:lnB>
                      <a:noFill/>
                    </a:lnB>
                  </a:tcPr>
                </a:tc>
                <a:tc>
                  <a:txBody>
                    <a:bodyPr/>
                    <a:lstStyle/>
                    <a:p>
                      <a:pPr algn="l" fontAlgn="b"/>
                      <a:r>
                        <a:rPr lang="en-US" sz="1200" b="0" i="0" u="none" strike="noStrike">
                          <a:effectLst/>
                          <a:latin typeface="Arial" panose="020B0604020202020204" pitchFamily="34" charset="0"/>
                        </a:rPr>
                        <a:t>7am to 8am</a:t>
                      </a:r>
                    </a:p>
                  </a:txBody>
                  <a:tcPr marL="9525" marR="9525" marT="9525" marB="0"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9525" marR="9525" marT="9525" marB="0" anchor="b">
                    <a:lnL>
                      <a:noFill/>
                    </a:lnL>
                    <a:lnR>
                      <a:noFill/>
                    </a:lnR>
                    <a:lnT>
                      <a:noFill/>
                    </a:lnT>
                    <a:lnB>
                      <a:noFill/>
                    </a:lnB>
                  </a:tcPr>
                </a:tc>
                <a:tc gridSpan="2">
                  <a:txBody>
                    <a:bodyPr/>
                    <a:lstStyle/>
                    <a:p>
                      <a:pPr algn="l" fontAlgn="b"/>
                      <a:r>
                        <a:rPr lang="en-US" sz="1200" b="0" i="0" u="none" strike="noStrike">
                          <a:effectLst/>
                          <a:latin typeface="Arial" panose="020B0604020202020204" pitchFamily="34" charset="0"/>
                        </a:rPr>
                        <a:t>0700 to 0800</a:t>
                      </a: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1"/>
                  </a:ext>
                </a:extLst>
              </a:tr>
              <a:tr h="161925">
                <a:tc>
                  <a:txBody>
                    <a:bodyPr/>
                    <a:lstStyle/>
                    <a:p>
                      <a:pPr algn="l" fontAlgn="b"/>
                      <a:r>
                        <a:rPr lang="en-US" sz="1200" b="1" i="0" u="none" strike="noStrike">
                          <a:effectLst/>
                          <a:latin typeface="Arial" panose="020B0604020202020204" pitchFamily="34" charset="0"/>
                        </a:rPr>
                        <a:t>AM1</a:t>
                      </a:r>
                    </a:p>
                  </a:txBody>
                  <a:tcPr marL="9525" marR="9525" marT="9525" marB="0" anchor="b">
                    <a:lnL>
                      <a:noFill/>
                    </a:lnL>
                    <a:lnR>
                      <a:noFill/>
                    </a:lnR>
                    <a:lnT>
                      <a:noFill/>
                    </a:lnT>
                    <a:lnB>
                      <a:noFill/>
                    </a:lnB>
                  </a:tcPr>
                </a:tc>
                <a:tc>
                  <a:txBody>
                    <a:bodyPr/>
                    <a:lstStyle/>
                    <a:p>
                      <a:pPr algn="l" fontAlgn="b"/>
                      <a:r>
                        <a:rPr lang="en-US" sz="1200" b="0" i="0" u="none" strike="noStrike">
                          <a:effectLst/>
                          <a:latin typeface="Arial" panose="020B0604020202020204" pitchFamily="34" charset="0"/>
                        </a:rPr>
                        <a:t>8am to 10am</a:t>
                      </a:r>
                    </a:p>
                  </a:txBody>
                  <a:tcPr marL="9525" marR="9525" marT="9525" marB="0"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9525" marR="9525" marT="9525" marB="0" anchor="b">
                    <a:lnL>
                      <a:noFill/>
                    </a:lnL>
                    <a:lnR>
                      <a:noFill/>
                    </a:lnR>
                    <a:lnT>
                      <a:noFill/>
                    </a:lnT>
                    <a:lnB>
                      <a:noFill/>
                    </a:lnB>
                  </a:tcPr>
                </a:tc>
                <a:tc gridSpan="2">
                  <a:txBody>
                    <a:bodyPr/>
                    <a:lstStyle/>
                    <a:p>
                      <a:pPr algn="l" fontAlgn="b"/>
                      <a:r>
                        <a:rPr lang="en-US" sz="1200" b="0" i="0" u="none" strike="noStrike">
                          <a:effectLst/>
                          <a:latin typeface="Arial" panose="020B0604020202020204" pitchFamily="34" charset="0"/>
                        </a:rPr>
                        <a:t>0800 to 1000</a:t>
                      </a: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2"/>
                  </a:ext>
                </a:extLst>
              </a:tr>
              <a:tr h="161925">
                <a:tc>
                  <a:txBody>
                    <a:bodyPr/>
                    <a:lstStyle/>
                    <a:p>
                      <a:pPr algn="l" fontAlgn="b"/>
                      <a:r>
                        <a:rPr lang="en-US" sz="1200" b="1" i="0" u="none" strike="noStrike" dirty="0">
                          <a:effectLst/>
                          <a:latin typeface="Arial" panose="020B0604020202020204" pitchFamily="34" charset="0"/>
                        </a:rPr>
                        <a:t>AM2</a:t>
                      </a:r>
                    </a:p>
                  </a:txBody>
                  <a:tcPr marL="9525" marR="9525" marT="9525" marB="0" anchor="b">
                    <a:lnL>
                      <a:noFill/>
                    </a:lnL>
                    <a:lnR>
                      <a:noFill/>
                    </a:lnR>
                    <a:lnT>
                      <a:noFill/>
                    </a:lnT>
                    <a:lnB>
                      <a:noFill/>
                    </a:lnB>
                  </a:tcPr>
                </a:tc>
                <a:tc gridSpan="2">
                  <a:txBody>
                    <a:bodyPr/>
                    <a:lstStyle/>
                    <a:p>
                      <a:pPr algn="l" fontAlgn="b"/>
                      <a:r>
                        <a:rPr lang="en-US" sz="1200" b="0" i="0" u="none" strike="noStrike">
                          <a:effectLst/>
                          <a:latin typeface="Arial" panose="020B0604020202020204" pitchFamily="34" charset="0"/>
                        </a:rPr>
                        <a:t>10:30am to 12:30pm</a:t>
                      </a:r>
                    </a:p>
                  </a:txBody>
                  <a:tcPr marL="9525" marR="9525" marT="9525" marB="0" anchor="b">
                    <a:lnL>
                      <a:noFill/>
                    </a:lnL>
                    <a:lnR>
                      <a:noFill/>
                    </a:lnR>
                    <a:lnT>
                      <a:noFill/>
                    </a:lnT>
                    <a:lnB>
                      <a:noFill/>
                    </a:lnB>
                  </a:tcPr>
                </a:tc>
                <a:tc hMerge="1">
                  <a:txBody>
                    <a:bodyPr/>
                    <a:lstStyle/>
                    <a:p>
                      <a:endParaRPr lang="en-US"/>
                    </a:p>
                  </a:txBody>
                  <a:tcPr/>
                </a:tc>
                <a:tc gridSpan="2">
                  <a:txBody>
                    <a:bodyPr/>
                    <a:lstStyle/>
                    <a:p>
                      <a:pPr algn="l" fontAlgn="b"/>
                      <a:r>
                        <a:rPr lang="en-US" sz="1200" b="0" i="0" u="none" strike="noStrike" dirty="0">
                          <a:effectLst/>
                          <a:latin typeface="Arial" panose="020B0604020202020204" pitchFamily="34" charset="0"/>
                        </a:rPr>
                        <a:t>1030 to 1230</a:t>
                      </a: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3"/>
                  </a:ext>
                </a:extLst>
              </a:tr>
              <a:tr h="161925">
                <a:tc>
                  <a:txBody>
                    <a:bodyPr/>
                    <a:lstStyle/>
                    <a:p>
                      <a:pPr algn="l" fontAlgn="b"/>
                      <a:r>
                        <a:rPr lang="en-US" sz="1200" b="1" i="0" u="none" strike="noStrike">
                          <a:effectLst/>
                          <a:latin typeface="Arial" panose="020B0604020202020204" pitchFamily="34" charset="0"/>
                        </a:rPr>
                        <a:t>PM1</a:t>
                      </a:r>
                    </a:p>
                  </a:txBody>
                  <a:tcPr marL="9525" marR="9525" marT="9525" marB="0" anchor="b">
                    <a:lnL>
                      <a:noFill/>
                    </a:lnL>
                    <a:lnR>
                      <a:noFill/>
                    </a:lnR>
                    <a:lnT>
                      <a:noFill/>
                    </a:lnT>
                    <a:lnB>
                      <a:noFill/>
                    </a:lnB>
                  </a:tcPr>
                </a:tc>
                <a:tc gridSpan="2">
                  <a:txBody>
                    <a:bodyPr/>
                    <a:lstStyle/>
                    <a:p>
                      <a:pPr algn="l" fontAlgn="b"/>
                      <a:r>
                        <a:rPr lang="en-US" sz="1200" b="0" i="0" u="none" strike="noStrike" dirty="0">
                          <a:effectLst/>
                          <a:latin typeface="Arial" panose="020B0604020202020204" pitchFamily="34" charset="0"/>
                        </a:rPr>
                        <a:t>1:30pm to 3:30pm</a:t>
                      </a:r>
                    </a:p>
                  </a:txBody>
                  <a:tcPr marL="9525" marR="9525" marT="9525" marB="0" anchor="b">
                    <a:lnL>
                      <a:noFill/>
                    </a:lnL>
                    <a:lnR>
                      <a:noFill/>
                    </a:lnR>
                    <a:lnT>
                      <a:noFill/>
                    </a:lnT>
                    <a:lnB>
                      <a:noFill/>
                    </a:lnB>
                  </a:tcPr>
                </a:tc>
                <a:tc hMerge="1">
                  <a:txBody>
                    <a:bodyPr/>
                    <a:lstStyle/>
                    <a:p>
                      <a:endParaRPr lang="en-US"/>
                    </a:p>
                  </a:txBody>
                  <a:tcPr/>
                </a:tc>
                <a:tc gridSpan="2">
                  <a:txBody>
                    <a:bodyPr/>
                    <a:lstStyle/>
                    <a:p>
                      <a:pPr algn="l" fontAlgn="b"/>
                      <a:r>
                        <a:rPr lang="en-US" sz="1200" b="0" i="0" u="none" strike="noStrike">
                          <a:effectLst/>
                          <a:latin typeface="Arial" panose="020B0604020202020204" pitchFamily="34" charset="0"/>
                        </a:rPr>
                        <a:t>1330 to 1530</a:t>
                      </a: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4"/>
                  </a:ext>
                </a:extLst>
              </a:tr>
              <a:tr h="200025">
                <a:tc>
                  <a:txBody>
                    <a:bodyPr/>
                    <a:lstStyle/>
                    <a:p>
                      <a:pPr algn="l" fontAlgn="b"/>
                      <a:r>
                        <a:rPr lang="en-US" sz="1200" b="1" i="0" u="none" strike="noStrike">
                          <a:effectLst/>
                          <a:latin typeface="Arial" panose="020B0604020202020204" pitchFamily="34" charset="0"/>
                        </a:rPr>
                        <a:t>PM2</a:t>
                      </a:r>
                    </a:p>
                  </a:txBody>
                  <a:tcPr marL="9525" marR="9525" marT="9525" marB="0" anchor="b">
                    <a:lnL>
                      <a:noFill/>
                    </a:lnL>
                    <a:lnR>
                      <a:noFill/>
                    </a:lnR>
                    <a:lnT>
                      <a:noFill/>
                    </a:lnT>
                    <a:lnB>
                      <a:noFill/>
                    </a:lnB>
                  </a:tcPr>
                </a:tc>
                <a:tc>
                  <a:txBody>
                    <a:bodyPr/>
                    <a:lstStyle/>
                    <a:p>
                      <a:pPr algn="l" fontAlgn="b"/>
                      <a:r>
                        <a:rPr lang="en-US" sz="1200" b="0" i="0" u="none" strike="noStrike">
                          <a:effectLst/>
                          <a:latin typeface="Arial" panose="020B0604020202020204" pitchFamily="34" charset="0"/>
                        </a:rPr>
                        <a:t>4pm to 6pm</a:t>
                      </a:r>
                    </a:p>
                  </a:txBody>
                  <a:tcPr marL="9525" marR="9525" marT="9525" marB="0" anchor="b">
                    <a:lnL>
                      <a:noFill/>
                    </a:lnL>
                    <a:lnR>
                      <a:noFill/>
                    </a:lnR>
                    <a:lnT>
                      <a:noFill/>
                    </a:lnT>
                    <a:lnB>
                      <a:noFill/>
                    </a:lnB>
                  </a:tcPr>
                </a:tc>
                <a:tc>
                  <a:txBody>
                    <a:bodyPr/>
                    <a:lstStyle/>
                    <a:p>
                      <a:pPr algn="l" fontAlgn="b"/>
                      <a:endParaRPr lang="en-US" sz="1200" b="0" i="0" u="none" strike="noStrike">
                        <a:effectLst/>
                        <a:latin typeface="Arial" panose="020B0604020202020204" pitchFamily="34" charset="0"/>
                      </a:endParaRPr>
                    </a:p>
                  </a:txBody>
                  <a:tcPr marL="9525" marR="9525" marT="9525" marB="0" anchor="b">
                    <a:lnL>
                      <a:noFill/>
                    </a:lnL>
                    <a:lnR>
                      <a:noFill/>
                    </a:lnR>
                    <a:lnT>
                      <a:noFill/>
                    </a:lnT>
                    <a:lnB>
                      <a:noFill/>
                    </a:lnB>
                  </a:tcPr>
                </a:tc>
                <a:tc gridSpan="2">
                  <a:txBody>
                    <a:bodyPr/>
                    <a:lstStyle/>
                    <a:p>
                      <a:pPr algn="l" fontAlgn="b"/>
                      <a:r>
                        <a:rPr lang="en-US" sz="1200" b="0" i="0" u="none" strike="noStrike">
                          <a:effectLst/>
                          <a:latin typeface="Arial" panose="020B0604020202020204" pitchFamily="34" charset="0"/>
                        </a:rPr>
                        <a:t>1600 to 1800</a:t>
                      </a: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5"/>
                  </a:ext>
                </a:extLst>
              </a:tr>
              <a:tr h="200025">
                <a:tc>
                  <a:txBody>
                    <a:bodyPr/>
                    <a:lstStyle/>
                    <a:p>
                      <a:pPr algn="l" fontAlgn="b"/>
                      <a:r>
                        <a:rPr lang="en-US" sz="1200" b="1" i="0" u="none" strike="noStrike">
                          <a:effectLst/>
                          <a:latin typeface="Arial" panose="020B0604020202020204" pitchFamily="34" charset="0"/>
                        </a:rPr>
                        <a:t>EVE</a:t>
                      </a:r>
                    </a:p>
                  </a:txBody>
                  <a:tcPr marL="9525" marR="9525" marT="9525" marB="0" anchor="b">
                    <a:lnL>
                      <a:noFill/>
                    </a:lnL>
                    <a:lnR>
                      <a:noFill/>
                    </a:lnR>
                    <a:lnT>
                      <a:noFill/>
                    </a:lnT>
                    <a:lnB>
                      <a:noFill/>
                    </a:lnB>
                  </a:tcPr>
                </a:tc>
                <a:tc gridSpan="2">
                  <a:txBody>
                    <a:bodyPr/>
                    <a:lstStyle/>
                    <a:p>
                      <a:pPr algn="l" fontAlgn="b"/>
                      <a:r>
                        <a:rPr lang="en-US" sz="1200" b="0" i="0" u="none" strike="noStrike" dirty="0">
                          <a:effectLst/>
                          <a:latin typeface="Arial" panose="020B0604020202020204" pitchFamily="34" charset="0"/>
                        </a:rPr>
                        <a:t>7:30pm-9:30pm</a:t>
                      </a:r>
                    </a:p>
                  </a:txBody>
                  <a:tcPr marL="9525" marR="9525" marT="9525" marB="0" anchor="b">
                    <a:lnL>
                      <a:noFill/>
                    </a:lnL>
                    <a:lnR>
                      <a:noFill/>
                    </a:lnR>
                    <a:lnT>
                      <a:noFill/>
                    </a:lnT>
                    <a:lnB>
                      <a:noFill/>
                    </a:lnB>
                  </a:tcPr>
                </a:tc>
                <a:tc hMerge="1">
                  <a:txBody>
                    <a:bodyPr/>
                    <a:lstStyle/>
                    <a:p>
                      <a:endParaRPr lang="en-US"/>
                    </a:p>
                  </a:txBody>
                  <a:tcPr/>
                </a:tc>
                <a:tc gridSpan="2">
                  <a:txBody>
                    <a:bodyPr/>
                    <a:lstStyle/>
                    <a:p>
                      <a:pPr algn="l" fontAlgn="b"/>
                      <a:r>
                        <a:rPr lang="en-US" sz="1200" b="0" i="0" u="none" strike="noStrike" dirty="0">
                          <a:effectLst/>
                          <a:latin typeface="Arial" panose="020B0604020202020204" pitchFamily="34" charset="0"/>
                        </a:rPr>
                        <a:t>1930 to 2130</a:t>
                      </a: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ltLang="en-US"/>
              <a:t>Main Agenda Items for the Week</a:t>
            </a:r>
          </a:p>
        </p:txBody>
      </p:sp>
      <p:sp>
        <p:nvSpPr>
          <p:cNvPr id="12291" name="Content Placeholder 2"/>
          <p:cNvSpPr>
            <a:spLocks noGrp="1"/>
          </p:cNvSpPr>
          <p:nvPr>
            <p:ph idx="1"/>
          </p:nvPr>
        </p:nvSpPr>
        <p:spPr>
          <a:xfrm>
            <a:off x="914400" y="2057401"/>
            <a:ext cx="10363200" cy="4341813"/>
          </a:xfrm>
        </p:spPr>
        <p:txBody>
          <a:bodyPr/>
          <a:lstStyle/>
          <a:p>
            <a:pPr>
              <a:defRPr/>
            </a:pPr>
            <a:r>
              <a:rPr lang="en-US" altLang="en-US" dirty="0"/>
              <a:t>Initial SA ballot comment assignment and resolution</a:t>
            </a:r>
          </a:p>
          <a:p>
            <a:pPr>
              <a:defRPr/>
            </a:pPr>
            <a:r>
              <a:rPr lang="en-US" altLang="en-US" dirty="0"/>
              <a:t>Review TG timeline</a:t>
            </a:r>
          </a:p>
          <a:p>
            <a:endParaRPr lang="en-US" altLang="en-US" sz="2000" dirty="0"/>
          </a:p>
        </p:txBody>
      </p:sp>
      <p:sp>
        <p:nvSpPr>
          <p:cNvPr id="4" name="Date Placeholder 3"/>
          <p:cNvSpPr>
            <a:spLocks noGrp="1"/>
          </p:cNvSpPr>
          <p:nvPr>
            <p:ph type="dt" sz="quarter" idx="10"/>
          </p:nvPr>
        </p:nvSpPr>
        <p:spPr/>
        <p:txBody>
          <a:bodyPr/>
          <a:lstStyle/>
          <a:p>
            <a:pPr>
              <a:defRPr/>
            </a:pPr>
            <a:r>
              <a:rPr lang="en-US"/>
              <a:t>March 2020</a:t>
            </a:r>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12294" name="Slide Number Placeholder 5"/>
          <p:cNvSpPr>
            <a:spLocks noGrp="1"/>
          </p:cNvSpPr>
          <p:nvPr>
            <p:ph type="sldNum" sz="quarter" idx="12"/>
          </p:nvPr>
        </p:nvSpPr>
        <p:spPr>
          <a:xfrm>
            <a:off x="5879594" y="6475413"/>
            <a:ext cx="432811"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DA0A6492-A455-4AD2-A19D-A4E84B1CCB2D}" type="slidenum">
              <a:rPr lang="en-US" altLang="en-US" sz="1200" b="0"/>
              <a:pPr>
                <a:spcBef>
                  <a:spcPct val="0"/>
                </a:spcBef>
                <a:buFontTx/>
                <a:buNone/>
              </a:pPr>
              <a:t>8</a:t>
            </a:fld>
            <a:endParaRPr lang="en-US" altLang="en-US" sz="1200" b="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914400" y="609601"/>
            <a:ext cx="10363200" cy="761999"/>
          </a:xfrm>
        </p:spPr>
        <p:txBody>
          <a:bodyPr/>
          <a:lstStyle/>
          <a:p>
            <a:r>
              <a:rPr lang="en-US" altLang="en-US" sz="2800" dirty="0"/>
              <a:t>Comment Resolution Submissions (1) </a:t>
            </a:r>
          </a:p>
        </p:txBody>
      </p:sp>
      <p:sp>
        <p:nvSpPr>
          <p:cNvPr id="4" name="Date Placeholder 3"/>
          <p:cNvSpPr>
            <a:spLocks noGrp="1"/>
          </p:cNvSpPr>
          <p:nvPr>
            <p:ph type="dt" sz="quarter" idx="10"/>
          </p:nvPr>
        </p:nvSpPr>
        <p:spPr/>
        <p:txBody>
          <a:bodyPr/>
          <a:lstStyle/>
          <a:p>
            <a:pPr>
              <a:defRPr/>
            </a:pPr>
            <a:r>
              <a:rPr lang="en-US"/>
              <a:t>March 2020</a:t>
            </a:r>
            <a:endParaRPr lang="en-US" dirty="0"/>
          </a:p>
        </p:txBody>
      </p:sp>
      <p:sp>
        <p:nvSpPr>
          <p:cNvPr id="5" name="Footer Placeholder 4"/>
          <p:cNvSpPr>
            <a:spLocks noGrp="1"/>
          </p:cNvSpPr>
          <p:nvPr>
            <p:ph type="ftr" sz="quarter" idx="11"/>
          </p:nvPr>
        </p:nvSpPr>
        <p:spPr/>
        <p:txBody>
          <a:bodyPr/>
          <a:lstStyle/>
          <a:p>
            <a:pPr>
              <a:defRPr/>
            </a:pPr>
            <a:r>
              <a:rPr lang="en-US"/>
              <a:t>Minyoung Park (Intel Corp.)</a:t>
            </a:r>
          </a:p>
        </p:txBody>
      </p:sp>
      <p:sp>
        <p:nvSpPr>
          <p:cNvPr id="14341" name="Slide Number Placeholder 5"/>
          <p:cNvSpPr>
            <a:spLocks noGrp="1"/>
          </p:cNvSpPr>
          <p:nvPr>
            <p:ph type="sldNum" sz="quarter" idx="12"/>
          </p:nvPr>
        </p:nvSpPr>
        <p:spPr>
          <a:xfrm>
            <a:off x="5841122" y="6480176"/>
            <a:ext cx="509755" cy="1846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spcBef>
                <a:spcPct val="0"/>
              </a:spcBef>
              <a:buFontTx/>
              <a:buNone/>
            </a:pPr>
            <a:r>
              <a:rPr lang="en-US" altLang="en-US" sz="1200" b="0" dirty="0"/>
              <a:t>Slide </a:t>
            </a:r>
            <a:fld id="{A177B4BA-9FEB-4760-8CA5-378D6C5B75E3}" type="slidenum">
              <a:rPr lang="en-US" altLang="en-US" sz="1200" b="0"/>
              <a:pPr>
                <a:spcBef>
                  <a:spcPct val="0"/>
                </a:spcBef>
                <a:buFontTx/>
                <a:buNone/>
              </a:pPr>
              <a:t>9</a:t>
            </a:fld>
            <a:endParaRPr lang="en-US" altLang="en-US" sz="1200" b="0" dirty="0"/>
          </a:p>
        </p:txBody>
      </p:sp>
      <p:graphicFrame>
        <p:nvGraphicFramePr>
          <p:cNvPr id="3" name="Table 2"/>
          <p:cNvGraphicFramePr>
            <a:graphicFrameLocks noGrp="1"/>
          </p:cNvGraphicFramePr>
          <p:nvPr>
            <p:extLst>
              <p:ext uri="{D42A27DB-BD31-4B8C-83A1-F6EECF244321}">
                <p14:modId xmlns:p14="http://schemas.microsoft.com/office/powerpoint/2010/main" val="2078680132"/>
              </p:ext>
            </p:extLst>
          </p:nvPr>
        </p:nvGraphicFramePr>
        <p:xfrm>
          <a:off x="472926" y="2261478"/>
          <a:ext cx="11246145" cy="2011680"/>
        </p:xfrm>
        <a:graphic>
          <a:graphicData uri="http://schemas.openxmlformats.org/drawingml/2006/table">
            <a:tbl>
              <a:tblPr firstRow="1" bandRow="1">
                <a:tableStyleId>{073A0DAA-6AF3-43AB-8588-CEC1D06C72B9}</a:tableStyleId>
              </a:tblPr>
              <a:tblGrid>
                <a:gridCol w="1385280">
                  <a:extLst>
                    <a:ext uri="{9D8B030D-6E8A-4147-A177-3AD203B41FA5}">
                      <a16:colId xmlns:a16="http://schemas.microsoft.com/office/drawing/2014/main" val="20000"/>
                    </a:ext>
                  </a:extLst>
                </a:gridCol>
                <a:gridCol w="4069664">
                  <a:extLst>
                    <a:ext uri="{9D8B030D-6E8A-4147-A177-3AD203B41FA5}">
                      <a16:colId xmlns:a16="http://schemas.microsoft.com/office/drawing/2014/main" val="20001"/>
                    </a:ext>
                  </a:extLst>
                </a:gridCol>
                <a:gridCol w="2667000">
                  <a:extLst>
                    <a:ext uri="{9D8B030D-6E8A-4147-A177-3AD203B41FA5}">
                      <a16:colId xmlns:a16="http://schemas.microsoft.com/office/drawing/2014/main" val="20002"/>
                    </a:ext>
                  </a:extLst>
                </a:gridCol>
                <a:gridCol w="3124201">
                  <a:extLst>
                    <a:ext uri="{9D8B030D-6E8A-4147-A177-3AD203B41FA5}">
                      <a16:colId xmlns:a16="http://schemas.microsoft.com/office/drawing/2014/main" val="20003"/>
                    </a:ext>
                  </a:extLst>
                </a:gridCol>
              </a:tblGrid>
              <a:tr h="229242">
                <a:tc>
                  <a:txBody>
                    <a:bodyPr/>
                    <a:lstStyle/>
                    <a:p>
                      <a:r>
                        <a:rPr lang="en-US" sz="1600" dirty="0">
                          <a:latin typeface="Arial" panose="020B0604020202020204" pitchFamily="34" charset="0"/>
                          <a:cs typeface="Arial" panose="020B0604020202020204" pitchFamily="34" charset="0"/>
                        </a:rPr>
                        <a:t>DCN</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latin typeface="Arial" panose="020B0604020202020204" pitchFamily="34" charset="0"/>
                          <a:cs typeface="Arial" panose="020B0604020202020204" pitchFamily="34" charset="0"/>
                        </a:rPr>
                        <a:t>Title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latin typeface="Arial" panose="020B0604020202020204" pitchFamily="34" charset="0"/>
                          <a:cs typeface="Arial" panose="020B0604020202020204" pitchFamily="34" charset="0"/>
                        </a:rPr>
                        <a:t>Presenter</a:t>
                      </a:r>
                      <a:r>
                        <a:rPr lang="en-US" sz="1600" baseline="0" dirty="0">
                          <a:latin typeface="Arial" panose="020B0604020202020204" pitchFamily="34" charset="0"/>
                          <a:cs typeface="Arial" panose="020B0604020202020204" pitchFamily="34" charset="0"/>
                        </a:rPr>
                        <a:t> (affiliation)</a:t>
                      </a:r>
                      <a:endParaRPr lang="en-US" sz="16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a:latin typeface="Arial" panose="020B0604020202020204" pitchFamily="34" charset="0"/>
                          <a:cs typeface="Arial" panose="020B0604020202020204" pitchFamily="34" charset="0"/>
                        </a:rPr>
                        <a:t>CIDs/notes</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292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6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6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292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6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6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2292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6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6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2292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6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229242">
                <a:tc>
                  <a:txBody>
                    <a:bodyPr/>
                    <a:lstStyle/>
                    <a:p>
                      <a:endParaRPr lang="en-US" sz="16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6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600" dirty="0">
                        <a:latin typeface="Arial" panose="020B0604020202020204" pitchFamily="34" charset="0"/>
                        <a:cs typeface="Arial" panose="020B060402020202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
        <p:nvSpPr>
          <p:cNvPr id="8" name="TextBox 7"/>
          <p:cNvSpPr txBox="1"/>
          <p:nvPr/>
        </p:nvSpPr>
        <p:spPr>
          <a:xfrm>
            <a:off x="10515600" y="609600"/>
            <a:ext cx="1676400" cy="1384995"/>
          </a:xfrm>
          <a:prstGeom prst="rect">
            <a:avLst/>
          </a:prstGeom>
          <a:solidFill>
            <a:schemeClr val="bg2">
              <a:lumMod val="40000"/>
              <a:lumOff val="60000"/>
            </a:schemeClr>
          </a:solidFill>
          <a:ln>
            <a:solidFill>
              <a:schemeClr val="tx1"/>
            </a:solidFill>
          </a:ln>
        </p:spPr>
        <p:txBody>
          <a:bodyPr wrap="square">
            <a:spAutoFit/>
          </a:bodyPr>
          <a:lstStyle/>
          <a:p>
            <a:pPr>
              <a:defRPr/>
            </a:pPr>
            <a:r>
              <a:rPr lang="en-US" b="1" dirty="0"/>
              <a:t>Color code:</a:t>
            </a:r>
          </a:p>
          <a:p>
            <a:pPr marL="228600" indent="-228600">
              <a:buFont typeface="+mj-lt"/>
              <a:buAutoNum type="arabicPeriod"/>
              <a:defRPr/>
            </a:pPr>
            <a:r>
              <a:rPr lang="en-US" b="1" dirty="0">
                <a:solidFill>
                  <a:srgbClr val="00B050"/>
                </a:solidFill>
              </a:rPr>
              <a:t>Presented</a:t>
            </a:r>
          </a:p>
          <a:p>
            <a:pPr marL="228600" indent="-228600">
              <a:buFont typeface="+mj-lt"/>
              <a:buAutoNum type="arabicPeriod"/>
              <a:defRPr/>
            </a:pPr>
            <a:r>
              <a:rPr lang="en-US" b="1" dirty="0">
                <a:solidFill>
                  <a:srgbClr val="FFC000"/>
                </a:solidFill>
              </a:rPr>
              <a:t>SP/doc Deferred</a:t>
            </a:r>
          </a:p>
          <a:p>
            <a:pPr marL="228600" indent="-228600">
              <a:buFont typeface="+mj-lt"/>
              <a:buAutoNum type="arabicPeriod"/>
              <a:defRPr/>
            </a:pPr>
            <a:r>
              <a:rPr lang="en-US" b="1" dirty="0"/>
              <a:t>Not presented yet</a:t>
            </a:r>
          </a:p>
          <a:p>
            <a:pPr marL="228600" indent="-228600">
              <a:buFont typeface="+mj-lt"/>
              <a:buAutoNum type="arabicPeriod"/>
              <a:defRPr/>
            </a:pPr>
            <a:r>
              <a:rPr lang="en-US" b="1" dirty="0">
                <a:solidFill>
                  <a:schemeClr val="bg2"/>
                </a:solidFill>
              </a:rPr>
              <a:t>Withdrawn</a:t>
            </a:r>
          </a:p>
          <a:p>
            <a:pPr marL="228600" indent="-228600">
              <a:buFont typeface="+mj-lt"/>
              <a:buAutoNum type="arabicPeriod"/>
              <a:defRPr/>
            </a:pPr>
            <a:r>
              <a:rPr lang="en-US" b="1" dirty="0">
                <a:solidFill>
                  <a:schemeClr val="accent2"/>
                </a:solidFill>
              </a:rPr>
              <a:t>Pending docs</a:t>
            </a:r>
          </a:p>
          <a:p>
            <a:pPr marL="228600" indent="-228600">
              <a:buFont typeface="+mj-lt"/>
              <a:buAutoNum type="arabicPeriod"/>
              <a:defRPr/>
            </a:pPr>
            <a:r>
              <a:rPr lang="en-US" b="1" dirty="0">
                <a:solidFill>
                  <a:srgbClr val="FFFF00"/>
                </a:solidFill>
              </a:rPr>
              <a:t>Not concluded</a:t>
            </a:r>
          </a:p>
        </p:txBody>
      </p:sp>
    </p:spTree>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196479</TotalTime>
  <Words>2061</Words>
  <Application>Microsoft Office PowerPoint</Application>
  <PresentationFormat>Widescreen</PresentationFormat>
  <Paragraphs>406</Paragraphs>
  <Slides>28</Slides>
  <Notes>12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5" baseType="lpstr">
      <vt:lpstr>Monotype Sorts</vt:lpstr>
      <vt:lpstr>Arial</vt:lpstr>
      <vt:lpstr>Calibri</vt:lpstr>
      <vt:lpstr>Helvetica</vt:lpstr>
      <vt:lpstr>Times New Roman</vt:lpstr>
      <vt:lpstr>802-11-Submission</vt:lpstr>
      <vt:lpstr>Document</vt:lpstr>
      <vt:lpstr>March 2020  TGba Agenda</vt:lpstr>
      <vt:lpstr>IEEE 802.11 TGba: Wake-up Radio Operation</vt:lpstr>
      <vt:lpstr>Abstract</vt:lpstr>
      <vt:lpstr>Meeting Protocol</vt:lpstr>
      <vt:lpstr>Attendance</vt:lpstr>
      <vt:lpstr>Attendance, Voting &amp; Document Status</vt:lpstr>
      <vt:lpstr>TGba Schedule for the Week</vt:lpstr>
      <vt:lpstr>Main Agenda Items for the Week</vt:lpstr>
      <vt:lpstr>Comment Resolution Submissions (1) </vt:lpstr>
      <vt:lpstr>Agenda</vt:lpstr>
      <vt:lpstr>Instructions for the WG Chair</vt:lpstr>
      <vt:lpstr>Participants have a duty to inform the IEEE</vt:lpstr>
      <vt:lpstr>Ways to inform IEEE</vt:lpstr>
      <vt:lpstr>Other guidelines for IEEE WG meetings</vt:lpstr>
      <vt:lpstr>Patent-related information</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Summary from January 2020 Meeting and Teleconference Calls</vt:lpstr>
      <vt:lpstr>Motion - Minutes</vt:lpstr>
      <vt:lpstr>Motion # TBD (Editorial Comments)</vt:lpstr>
      <vt:lpstr>Motion # TBD</vt:lpstr>
      <vt:lpstr>TGba Timeline </vt:lpstr>
      <vt:lpstr>Goal for May 2020</vt:lpstr>
      <vt:lpstr>Teleconference Call Schedule</vt:lpstr>
      <vt:lpstr>Backup Slides</vt:lpstr>
      <vt:lpstr>Proposed TGba Spec Development Process</vt:lpstr>
      <vt:lpstr>[Template] Motion #?</vt:lpstr>
    </vt:vector>
  </TitlesOfParts>
  <Manager/>
  <Company>Marvell Semiconductor Inc.</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11-19/2124</dc:title>
  <dc:subject>Submission</dc:subject>
  <dc:creator>minyoung.park@intel.com</dc:creator>
  <cp:keywords>July 2018, CTPClassification=CTP_NT</cp:keywords>
  <dc:description>TGba Agenda July 2018</dc:description>
  <cp:lastModifiedBy>Park, Minyoung</cp:lastModifiedBy>
  <cp:revision>6028</cp:revision>
  <cp:lastPrinted>2014-11-04T15:04:57Z</cp:lastPrinted>
  <dcterms:created xsi:type="dcterms:W3CDTF">2007-04-17T18:10:23Z</dcterms:created>
  <dcterms:modified xsi:type="dcterms:W3CDTF">2020-02-07T22:29:47Z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(12)O48q+nWDiKNAVXoAwq58w7ATF5BZpxUzus1FEuepahc6BRLUWdfXeHQFTCUY0LJynFgfmRNUPZlAVy+j0r6pbTTT4EXTIDQn++fDAJzW+wNWbLiJe8Z4f4WxdeblmkwEZYVIjqjQH/zBS5y6b9GoioXTXjFlVZ7xPu5xRU0WiDXzU0e3oG78RYbPZ2aHX/hl9SFYOtYdUMQjNw+W6g45GYePd7oGmr8CiOcEr8o5DLsyXdeT</vt:lpwstr>
  </property>
  <property fmtid="{D5CDD505-2E9C-101B-9397-08002B2CF9AE}" pid="3" name="_ms_pID_7253431">
    <vt:lpwstr>hBtTL66MZvP2f/KaV3adKT94KHNJID0xypYHmm25hGzk/ETif8Sj8xBGFsYnZVfYQOQ/wAyM9jGI1mxvLrml8FSLl4bDbfLtpebXgH+6bsglE2sjb5/6PLqZ6vrPMuq4xHCeAFploXk9GR4pqeBSsTI3ryAIkLOeZIHu3OlyhiIUHAYFFjusCknP+OLaVPfpnqpJjopJQHwudTzey6vtimu1b8SZqaoMzXoWNM8jqNR1+tnd</vt:lpwstr>
  </property>
  <property fmtid="{D5CDD505-2E9C-101B-9397-08002B2CF9AE}" pid="4" name="_ms_pID_7253432">
    <vt:lpwstr>x8ME0DQ2PpRh3avrRbfrZv56P6DdLEWGgiSMf+uDB4pq8mzhbhG6zPVPz3X1HS7rV0q5VF4keEsOSPp/KUMahD6kIQ6nI8qma02y7yusddScuZyMKuYK7AFTacu2BRKKxw82Xzx/b9m828jjjbhdYp08I8L82pMlPMiTjrFCpVp1AC8y6wfo3GM3bJVjc7D4DG5rJI1R0MXpzIiQOzKrXn0tHb6SOvbzeZuVqelsG00qCwte</vt:lpwstr>
  </property>
  <property fmtid="{D5CDD505-2E9C-101B-9397-08002B2CF9AE}" pid="5" name="_ms_pID_7253433">
    <vt:lpwstr>DeUnBJ7jXkhDFSfx2mbaZLiRTmabchORs5UcQM7t6iy9W9V5x0aJrpdekEha9ev1v7ztBtDiSNiz0nb5TnbmoOjSO9dSTPtxKJtkBk0VOT8v8uSIsc13cQc0DfmbMnZDCw/73NT8fGNvpvuxnOABvrA90Ua7RN1L2t9H8pOjEZKxCOmcGK2xRY5PojaZXHShwppauFNrvLHwrK2A1xMWv2Hy/8UBtsBI7RPOw+pkMh3CoR5h</vt:lpwstr>
  </property>
  <property fmtid="{D5CDD505-2E9C-101B-9397-08002B2CF9AE}" pid="6" name="_ms_pID_725343_00">
    <vt:lpwstr>_ms_pID_725343</vt:lpwstr>
  </property>
  <property fmtid="{D5CDD505-2E9C-101B-9397-08002B2CF9AE}" pid="7" name="_ms_pID_7253431_00">
    <vt:lpwstr>_ms_pID_7253431</vt:lpwstr>
  </property>
  <property fmtid="{D5CDD505-2E9C-101B-9397-08002B2CF9AE}" pid="8" name="_ms_pID_7253432_00">
    <vt:lpwstr>_ms_pID_7253432</vt:lpwstr>
  </property>
  <property fmtid="{D5CDD505-2E9C-101B-9397-08002B2CF9AE}" pid="9" name="_ms_pID_7253433_00">
    <vt:lpwstr>_ms_pID_7253433</vt:lpwstr>
  </property>
  <property fmtid="{D5CDD505-2E9C-101B-9397-08002B2CF9AE}" pid="10" name="_ms_pID_7253434">
    <vt:lpwstr>9t84MRtTx6Thnshgwp5BWq4UiuH84Eiujfe39Icajo8bMu+OO+aJRKLepkNrNUE99MU7YuJd+fFCg3aweaBTnq2fGfvMW7Ut/bQu8RC1FTVvRRLGOQlyb7hYMxC9aIRdVBZ6p18/5pQrL2cu4rhCKSpebJkgn8YLAtFbLQvYKXu93YKEYLjKpDwJeP+CyI8vT062JGalwlQ3Yvee3IDqJW1yqOBg24U7zWL0L3MKhhrvO8f0</vt:lpwstr>
  </property>
  <property fmtid="{D5CDD505-2E9C-101B-9397-08002B2CF9AE}" pid="11" name="_ms_pID_7253434_00">
    <vt:lpwstr>_ms_pID_7253434</vt:lpwstr>
  </property>
  <property fmtid="{D5CDD505-2E9C-101B-9397-08002B2CF9AE}" pid="12" name="_ms_pID_7253435">
    <vt:lpwstr>6GWTJDqz29S7smRvZQ2d6O2tevCrNSUYcO/TE5kl465CI3u3agCbKz/IqAI6BCDNXFzeHpTc0L65mbokTOrPcULOX23R2vtnlJnGDo1mTjdsWF4b4qPHz0R58sXuSVXhknyPvskulsySMkLGliq6rC8WkcO5aBCH/kRw9eAT1jvX2qCdNVwm1UhsJZec74rp824gmFvr6KutP18IGVz5uhur7VnixQSUGNWBIVj552MkbME6</vt:lpwstr>
  </property>
  <property fmtid="{D5CDD505-2E9C-101B-9397-08002B2CF9AE}" pid="13" name="_ms_pID_7253435_00">
    <vt:lpwstr>_ms_pID_7253435</vt:lpwstr>
  </property>
  <property fmtid="{D5CDD505-2E9C-101B-9397-08002B2CF9AE}" pid="14" name="_ms_pID_7253436">
    <vt:lpwstr>sTeVGnCQ0WCLcu3MQHuO0TFinWdHluh2Vf6zXtBjuRebL8xr6suQUaNHGWcf621zJRFmh33DmaFN7MhZOreGlD6ucG2hrcCFhIUw1L/vg/10yQu6cia0ltRDyoV9ZARFiNAqXnGHWnwNjirxWaWwRuMcte7s5PAnIc7KUTz33edbdJXdaI39osewTu48zvXD5Ap8Q0zJ809EcnCIXc+WtGKSzpnNNWwFyVUPx3CFyuEpL4Pj</vt:lpwstr>
  </property>
  <property fmtid="{D5CDD505-2E9C-101B-9397-08002B2CF9AE}" pid="15" name="_ms_pID_7253436_00">
    <vt:lpwstr>_ms_pID_7253436</vt:lpwstr>
  </property>
  <property fmtid="{D5CDD505-2E9C-101B-9397-08002B2CF9AE}" pid="16" name="_ms_pID_7253437">
    <vt:lpwstr>Dm3MIKDygnrlJgGYaKT7hvJiY3AsvZDFcRpNIqaF2iH+3iYHuJDWGNqjQFQTnPnIW4L7Ph3g4wZJ6lvGXdrp7GMSeF0/HbFbONKSiB6fo3sjR58WECrD3iyflR3pBaDoQwN398Hqp9MUjYgpTKwoV9UJBG1HMAxflrQaAv6/QXkRlJDGoKn90YQTAs+RxuWobh62wp6uacyFPhO3dxEgde63/NbE/BFnXQtf45PCGNa3KvlH</vt:lpwstr>
  </property>
  <property fmtid="{D5CDD505-2E9C-101B-9397-08002B2CF9AE}" pid="17" name="_ms_pID_7253437_00">
    <vt:lpwstr>_ms_pID_7253437</vt:lpwstr>
  </property>
  <property fmtid="{D5CDD505-2E9C-101B-9397-08002B2CF9AE}" pid="18" name="_ms_pID_7253438">
    <vt:lpwstr>2TW/xbkhJGEaCFDDLT5IDAVYF7wCtVb86KgY7RouYgbTiiRUOUZdvQgYasRYQjRRQHq3j7PEJ5m9aiErVUdxB14eSEqi39a6X/0IWvo/Tl6lOouA5yKfuJr+AnxG9iCUEzuOlA5YtCxXAL38I3f/xKvhMKnXvJsA3IDAAIj0TdpHkqeEjGqdZaLJun9BFA8ui4iGfsGtGbd83Tu9xvBJhy61UCXLzIC1/3e8A7uQIj70Y9vE</vt:lpwstr>
  </property>
  <property fmtid="{D5CDD505-2E9C-101B-9397-08002B2CF9AE}" pid="19" name="_ms_pID_7253438_00">
    <vt:lpwstr>_ms_pID_7253438</vt:lpwstr>
  </property>
  <property fmtid="{D5CDD505-2E9C-101B-9397-08002B2CF9AE}" pid="20" name="_ms_pID_7253439">
    <vt:lpwstr>y6kFNTjsH2mE8f1UM95zogrbUuwzLzv11JqPEndS5UH5Lo8hJp1y9mBWg137eLLAXkxWIT1wLg0+p/ZEkq2ar/3u10yNvrddGtCMOn+Mik/A6YEfsGhiacDa6gq2VTnIhFya5g2Un2Qd5eq5mxnZth6Wic1AwgAKLTlzgAodJEMyHfuT91df79HCc/2kG/biuHnoxtPvJnwn+VOSQPxc/3X08hy+h9J1u9JNx0xL2/GBk3Jq</vt:lpwstr>
  </property>
  <property fmtid="{D5CDD505-2E9C-101B-9397-08002B2CF9AE}" pid="21" name="_ms_pID_7253439_00">
    <vt:lpwstr>_ms_pID_7253439</vt:lpwstr>
  </property>
  <property fmtid="{D5CDD505-2E9C-101B-9397-08002B2CF9AE}" pid="22" name="_ms_pID_72534310">
    <vt:lpwstr>kiAeZ3SViGiZnriBbU58KYt1RpZ8eBinUdFbRfYxQXRkzDWwNQewHtw75pcA6cREPLuI2SAbxHVYSR3ZUQ5zzjYwte9tx/Sz0XORHKyOcmsIT5gncnPVLYLsDnTA2iOGX/DUw8XNZoQ9LYZzW9Y+ux8R1UZoLQv4XUK12L129g9SBWNmAOm2sZnFbfrpXSC/kozVB/gOTHDLzacdjMJ1j+FvpemlYvFkaW2xdXn6gHIjaUtI</vt:lpwstr>
  </property>
  <property fmtid="{D5CDD505-2E9C-101B-9397-08002B2CF9AE}" pid="23" name="_ms_pID_72534310_00">
    <vt:lpwstr>_ms_pID_72534310</vt:lpwstr>
  </property>
  <property fmtid="{D5CDD505-2E9C-101B-9397-08002B2CF9AE}" pid="24" name="_ms_pID_72534311">
    <vt:lpwstr>w8PjNg==</vt:lpwstr>
  </property>
  <property fmtid="{D5CDD505-2E9C-101B-9397-08002B2CF9AE}" pid="25" name="_ms_pID_72534311_00">
    <vt:lpwstr>_ms_pID_72534311</vt:lpwstr>
  </property>
  <property fmtid="{D5CDD505-2E9C-101B-9397-08002B2CF9AE}" pid="26" name="NSCPROP_SA">
    <vt:lpwstr>C:\Users\minyoung.p\Documents\IEEE 802.11 WG\TGba\2017\November\11-17-1223-09-00ba-september-2017-tgba-agenda.pptx</vt:lpwstr>
  </property>
  <property fmtid="{D5CDD505-2E9C-101B-9397-08002B2CF9AE}" pid="27" name="_readonly">
    <vt:lpwstr/>
  </property>
  <property fmtid="{D5CDD505-2E9C-101B-9397-08002B2CF9AE}" pid="28" name="_change">
    <vt:lpwstr/>
  </property>
  <property fmtid="{D5CDD505-2E9C-101B-9397-08002B2CF9AE}" pid="29" name="_full-control">
    <vt:lpwstr/>
  </property>
  <property fmtid="{D5CDD505-2E9C-101B-9397-08002B2CF9AE}" pid="30" name="sflag">
    <vt:lpwstr>1531426985</vt:lpwstr>
  </property>
  <property fmtid="{D5CDD505-2E9C-101B-9397-08002B2CF9AE}" pid="31" name="TitusGUID">
    <vt:lpwstr>7edbcb7c-d946-456c-9588-048fe92cc77b</vt:lpwstr>
  </property>
  <property fmtid="{D5CDD505-2E9C-101B-9397-08002B2CF9AE}" pid="32" name="CTP_TimeStamp">
    <vt:lpwstr>2020-02-07 22:29:47Z</vt:lpwstr>
  </property>
  <property fmtid="{D5CDD505-2E9C-101B-9397-08002B2CF9AE}" pid="33" name="CTP_BU">
    <vt:lpwstr>NA</vt:lpwstr>
  </property>
  <property fmtid="{D5CDD505-2E9C-101B-9397-08002B2CF9AE}" pid="34" name="CTP_IDSID">
    <vt:lpwstr>NA</vt:lpwstr>
  </property>
  <property fmtid="{D5CDD505-2E9C-101B-9397-08002B2CF9AE}" pid="35" name="CTP_WWID">
    <vt:lpwstr>NA</vt:lpwstr>
  </property>
  <property fmtid="{D5CDD505-2E9C-101B-9397-08002B2CF9AE}" pid="36" name="CTPClassification">
    <vt:lpwstr>CTP_NT</vt:lpwstr>
  </property>
</Properties>
</file>