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00" r:id="rId24"/>
    <p:sldId id="694" r:id="rId25"/>
    <p:sldId id="695" r:id="rId26"/>
    <p:sldId id="740" r:id="rId27"/>
    <p:sldId id="741" r:id="rId28"/>
    <p:sldId id="825"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2169" autoAdjust="0"/>
  </p:normalViewPr>
  <p:slideViewPr>
    <p:cSldViewPr>
      <p:cViewPr varScale="1">
        <p:scale>
          <a:sx n="80" d="100"/>
          <a:sy n="80" d="100"/>
        </p:scale>
        <p:origin x="96" y="3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25</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March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802.11-20/0290r0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537"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March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2020-2-7</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817965" y="1600200"/>
            <a:ext cx="5204883" cy="4044476"/>
          </a:xfrm>
          <a:noFill/>
        </p:spPr>
        <p:txBody>
          <a:bodyPr/>
          <a:lstStyle/>
          <a:p>
            <a:pPr>
              <a:spcBef>
                <a:spcPts val="100"/>
              </a:spcBef>
            </a:pPr>
            <a:r>
              <a:rPr lang="en-US" altLang="en-US" sz="1600" dirty="0"/>
              <a:t>Tuesday: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January 2020 meeting (doc: IEEE 802.11-20/185r0) and teleconference minutes (doc: IEEE 802.11-20/TBD) approval</a:t>
            </a:r>
          </a:p>
          <a:p>
            <a:pPr lvl="1">
              <a:spcBef>
                <a:spcPts val="0"/>
              </a:spcBef>
            </a:pPr>
            <a:r>
              <a:rPr lang="en-US" altLang="en-US" sz="1600" dirty="0"/>
              <a:t>SA ballot result review</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350877" y="1524000"/>
            <a:ext cx="5178552" cy="4267199"/>
          </a:xfrm>
        </p:spPr>
        <p:txBody>
          <a:bodyPr/>
          <a:lstStyle/>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Thursday: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Motions</a:t>
            </a:r>
          </a:p>
          <a:p>
            <a:pPr lvl="2">
              <a:spcBef>
                <a:spcPts val="0"/>
              </a:spcBef>
            </a:pPr>
            <a:r>
              <a:rPr lang="en-US" altLang="en-US" sz="1400" dirty="0"/>
              <a:t>CR motion </a:t>
            </a:r>
          </a:p>
          <a:p>
            <a:pPr lvl="1">
              <a:spcBef>
                <a:spcPts val="0"/>
              </a:spcBef>
            </a:pPr>
            <a:r>
              <a:rPr lang="en-US" altLang="en-US" sz="1600" dirty="0"/>
              <a:t>TG timeline discussion</a:t>
            </a:r>
          </a:p>
          <a:p>
            <a:pPr lvl="1">
              <a:spcBef>
                <a:spcPts val="0"/>
              </a:spcBef>
            </a:pPr>
            <a:r>
              <a:rPr lang="en-US" altLang="en-US" sz="1600" dirty="0"/>
              <a:t>Goal for May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March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March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March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March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March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March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March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January 2020 Meeting and Teleconference Calls</a:t>
            </a:r>
          </a:p>
        </p:txBody>
      </p:sp>
      <p:sp>
        <p:nvSpPr>
          <p:cNvPr id="31747" name="Content Placeholder 2"/>
          <p:cNvSpPr>
            <a:spLocks noGrp="1"/>
          </p:cNvSpPr>
          <p:nvPr>
            <p:ph idx="1"/>
          </p:nvPr>
        </p:nvSpPr>
        <p:spPr>
          <a:xfrm>
            <a:off x="457200" y="1905000"/>
            <a:ext cx="11430000" cy="4570157"/>
          </a:xfrm>
        </p:spPr>
        <p:txBody>
          <a:bodyPr/>
          <a:lstStyle/>
          <a:p>
            <a:pPr>
              <a:defRPr/>
            </a:pPr>
            <a:r>
              <a:rPr lang="en-US" altLang="en-US" sz="2000" dirty="0"/>
              <a:t>In January meeting:</a:t>
            </a:r>
          </a:p>
          <a:p>
            <a:pPr lvl="1">
              <a:defRPr/>
            </a:pPr>
            <a:r>
              <a:rPr lang="en-US" altLang="en-US" sz="1800" dirty="0"/>
              <a:t>Completed comment resolution on D5.0 (LB248)</a:t>
            </a:r>
          </a:p>
          <a:p>
            <a:pPr lvl="1">
              <a:defRPr/>
            </a:pPr>
            <a:r>
              <a:rPr lang="en-US" altLang="en-US" sz="1800" dirty="0" err="1"/>
              <a:t>TGba</a:t>
            </a:r>
            <a:r>
              <a:rPr lang="en-US" altLang="en-US" sz="1800" dirty="0"/>
              <a:t> and WG approved to generate </a:t>
            </a:r>
            <a:r>
              <a:rPr lang="en-US" altLang="en-US" sz="1800" dirty="0" err="1"/>
              <a:t>TGba</a:t>
            </a:r>
            <a:r>
              <a:rPr lang="en-US" altLang="en-US" sz="1800" dirty="0"/>
              <a:t> Draft 6.0 and start a 4th 15-day WG recirculation letter ballot (LB 250)</a:t>
            </a:r>
          </a:p>
          <a:p>
            <a:pPr lvl="1">
              <a:defRPr/>
            </a:pPr>
            <a:r>
              <a:rPr lang="en-US" altLang="en-US" sz="1800" dirty="0"/>
              <a:t>Approved EC report for EC conditional approval </a:t>
            </a:r>
          </a:p>
          <a:p>
            <a:pPr lvl="1">
              <a:defRPr/>
            </a:pPr>
            <a:r>
              <a:rPr lang="en-US" altLang="en-US" sz="1800" dirty="0"/>
              <a:t>Reviewed TG timeline</a:t>
            </a:r>
          </a:p>
          <a:p>
            <a:pPr>
              <a:defRPr/>
            </a:pPr>
            <a:r>
              <a:rPr lang="en-US" altLang="en-US" sz="2000" dirty="0"/>
              <a:t>LB250 result</a:t>
            </a:r>
          </a:p>
          <a:p>
            <a:pPr lvl="1">
              <a:defRPr/>
            </a:pPr>
            <a:r>
              <a:rPr lang="en-US" altLang="en-US" sz="1800" dirty="0"/>
              <a:t>Approval rate: 98%, 4 disapprove votes from previous LBs</a:t>
            </a:r>
          </a:p>
          <a:p>
            <a:pPr lvl="1">
              <a:defRPr/>
            </a:pPr>
            <a:r>
              <a:rPr lang="en-US" altLang="en-US" sz="1800" dirty="0"/>
              <a:t>3 comments received (2 T, 1 E; not part of disapprove vote, not part of MBS)</a:t>
            </a:r>
          </a:p>
          <a:p>
            <a:pPr>
              <a:defRPr/>
            </a:pPr>
            <a:r>
              <a:rPr lang="en-US" altLang="en-US" sz="2000" dirty="0"/>
              <a:t>EC approved sending P802.11ba D6.0 to SA ballot (Feb. 4, EC call)</a:t>
            </a:r>
          </a:p>
          <a:p>
            <a:pPr>
              <a:defRPr/>
            </a:pPr>
            <a:r>
              <a:rPr lang="en-US" altLang="en-US" sz="2000" dirty="0"/>
              <a:t>SA ballot on P802.11ba D6.0 started on February 5, closes on March 6</a:t>
            </a:r>
          </a:p>
          <a:p>
            <a:pPr>
              <a:defRPr/>
            </a:pPr>
            <a:r>
              <a:rPr lang="en-US" altLang="en-US" sz="2000" dirty="0"/>
              <a:t>Teleconference call</a:t>
            </a:r>
          </a:p>
          <a:p>
            <a:pPr lvl="1">
              <a:defRPr/>
            </a:pPr>
            <a:r>
              <a:rPr lang="en-US" altLang="en-US" sz="1800" dirty="0"/>
              <a:t>Reviewed and approved resolutions on the three comments received on LB250 (no changes made to D6.0)</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Atlanta, Georgia, USA</a:t>
            </a:r>
          </a:p>
          <a:p>
            <a:pPr algn="ctr">
              <a:lnSpc>
                <a:spcPct val="90000"/>
              </a:lnSpc>
              <a:buFontTx/>
              <a:buNone/>
            </a:pPr>
            <a:r>
              <a:rPr lang="en-US" altLang="en-US" sz="3200" dirty="0">
                <a:cs typeface="Times New Roman" panose="02020603050405020304" pitchFamily="18" charset="0"/>
              </a:rPr>
              <a:t>March 15-20,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January 2020 meeting [doc: IEEE 802.11-20/185r0] and teleconference calls [doc: IEEE 802.11-20/TBDr0]</a:t>
            </a:r>
          </a:p>
          <a:p>
            <a:endParaRPr lang="en-US" altLang="en-US" dirty="0"/>
          </a:p>
          <a:p>
            <a:pPr lvl="1"/>
            <a:r>
              <a:rPr lang="en-US" altLang="en-US" dirty="0"/>
              <a:t>Move:</a:t>
            </a:r>
          </a:p>
          <a:p>
            <a:pPr lvl="1"/>
            <a:r>
              <a:rPr lang="en-US" altLang="en-US" dirty="0"/>
              <a:t>Second:</a:t>
            </a:r>
          </a:p>
          <a:p>
            <a:pPr lvl="1"/>
            <a:r>
              <a:rPr lang="en-US" altLang="en-US" dirty="0"/>
              <a:t>Result:</a:t>
            </a:r>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TBD (Editorial Comments)</a:t>
            </a:r>
          </a:p>
        </p:txBody>
      </p:sp>
      <p:sp>
        <p:nvSpPr>
          <p:cNvPr id="3" name="Content Placeholder 2"/>
          <p:cNvSpPr>
            <a:spLocks noGrp="1"/>
          </p:cNvSpPr>
          <p:nvPr>
            <p:ph idx="1"/>
          </p:nvPr>
        </p:nvSpPr>
        <p:spPr/>
        <p:txBody>
          <a:bodyPr/>
          <a:lstStyle/>
          <a:p>
            <a:r>
              <a:rPr lang="en-US" dirty="0"/>
              <a:t>Move to accept the comment resolutions in [TBD] for CIDs listed below:</a:t>
            </a:r>
          </a:p>
          <a:p>
            <a:pPr marL="0" indent="0">
              <a:buNone/>
            </a:pPr>
            <a:br>
              <a:rPr lang="en-US" dirty="0"/>
            </a:br>
            <a:r>
              <a:rPr lang="pt-BR" dirty="0"/>
              <a:t>CIDs</a:t>
            </a:r>
          </a:p>
          <a:p>
            <a:endParaRPr lang="en-US" b="0" dirty="0"/>
          </a:p>
          <a:p>
            <a:r>
              <a:rPr lang="en-US" b="0" dirty="0"/>
              <a:t>Move:</a:t>
            </a:r>
          </a:p>
          <a:p>
            <a:r>
              <a:rPr lang="en-US" b="0" dirty="0"/>
              <a:t>Second: 	</a:t>
            </a:r>
          </a:p>
          <a:p>
            <a:r>
              <a:rPr lang="en-US" b="0" dirty="0"/>
              <a:t>Result: </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TBD</a:t>
            </a:r>
          </a:p>
        </p:txBody>
      </p:sp>
      <p:sp>
        <p:nvSpPr>
          <p:cNvPr id="3" name="Content Placeholder 2"/>
          <p:cNvSpPr>
            <a:spLocks noGrp="1"/>
          </p:cNvSpPr>
          <p:nvPr>
            <p:ph idx="1"/>
          </p:nvPr>
        </p:nvSpPr>
        <p:spPr/>
        <p:txBody>
          <a:bodyPr/>
          <a:lstStyle/>
          <a:p>
            <a:r>
              <a:rPr lang="en-US" dirty="0"/>
              <a:t>Move to accept the comment resolutions in [TBD] for CIDs listed below:</a:t>
            </a:r>
          </a:p>
          <a:p>
            <a:pPr marL="0" indent="0">
              <a:buNone/>
            </a:pPr>
            <a:br>
              <a:rPr lang="en-US" dirty="0"/>
            </a:br>
            <a:r>
              <a:rPr lang="pt-BR" dirty="0"/>
              <a:t>CIDs</a:t>
            </a:r>
          </a:p>
          <a:p>
            <a:endParaRPr lang="en-US" b="0" dirty="0"/>
          </a:p>
          <a:p>
            <a:r>
              <a:rPr lang="en-US" b="0" dirty="0"/>
              <a:t>Move:</a:t>
            </a:r>
          </a:p>
          <a:p>
            <a:r>
              <a:rPr lang="en-US" b="0" dirty="0"/>
              <a:t>Second: 	</a:t>
            </a:r>
          </a:p>
          <a:p>
            <a:r>
              <a:rPr lang="en-US" b="0" dirty="0"/>
              <a:t>Result: </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676400"/>
            <a:ext cx="8915402" cy="4799013"/>
          </a:xfrm>
        </p:spPr>
        <p:txBody>
          <a:bodyPr/>
          <a:lstStyle/>
          <a:p>
            <a:r>
              <a:rPr lang="en-US" altLang="en-US" sz="2000" dirty="0"/>
              <a:t>2020:</a:t>
            </a:r>
          </a:p>
          <a:p>
            <a:pPr lvl="1"/>
            <a:r>
              <a:rPr lang="en-US" altLang="en-US" sz="1800" b="1" dirty="0">
                <a:solidFill>
                  <a:schemeClr val="bg2">
                    <a:lumMod val="75000"/>
                  </a:schemeClr>
                </a:solidFill>
              </a:rPr>
              <a:t>January</a:t>
            </a:r>
            <a:r>
              <a:rPr lang="en-US" altLang="en-US" sz="1800" dirty="0">
                <a:solidFill>
                  <a:schemeClr val="bg2">
                    <a:lumMod val="75000"/>
                  </a:schemeClr>
                </a:solidFill>
              </a:rPr>
              <a:t>: </a:t>
            </a:r>
            <a:r>
              <a:rPr lang="en-US" altLang="en-US" sz="1800" dirty="0" err="1">
                <a:solidFill>
                  <a:schemeClr val="bg2">
                    <a:lumMod val="75000"/>
                  </a:schemeClr>
                </a:solidFill>
              </a:rPr>
              <a:t>TGba</a:t>
            </a:r>
            <a:r>
              <a:rPr lang="en-US" altLang="en-US" sz="1800" dirty="0">
                <a:solidFill>
                  <a:schemeClr val="bg2">
                    <a:lumMod val="75000"/>
                  </a:schemeClr>
                </a:solidFill>
              </a:rPr>
              <a:t> Draft 6.0 – WG recirculation LB </a:t>
            </a:r>
          </a:p>
          <a:p>
            <a:pPr lvl="1"/>
            <a:r>
              <a:rPr lang="en-US" altLang="en-US" sz="1800" dirty="0">
                <a:solidFill>
                  <a:schemeClr val="bg2">
                    <a:lumMod val="75000"/>
                  </a:schemeClr>
                </a:solidFill>
              </a:rPr>
              <a:t>February: </a:t>
            </a:r>
          </a:p>
          <a:p>
            <a:pPr lvl="2"/>
            <a:r>
              <a:rPr lang="en-US" altLang="en-US" dirty="0">
                <a:solidFill>
                  <a:schemeClr val="bg2">
                    <a:lumMod val="75000"/>
                  </a:schemeClr>
                </a:solidFill>
              </a:rPr>
              <a:t>Request unconditional approval from EC</a:t>
            </a:r>
          </a:p>
          <a:p>
            <a:pPr lvl="2"/>
            <a:r>
              <a:rPr lang="en-US" altLang="en-US" dirty="0" err="1">
                <a:solidFill>
                  <a:schemeClr val="bg2">
                    <a:lumMod val="75000"/>
                  </a:schemeClr>
                </a:solidFill>
              </a:rPr>
              <a:t>TGba</a:t>
            </a:r>
            <a:r>
              <a:rPr lang="en-US" altLang="en-US" dirty="0">
                <a:solidFill>
                  <a:schemeClr val="bg2">
                    <a:lumMod val="75000"/>
                  </a:schemeClr>
                </a:solidFill>
              </a:rPr>
              <a:t> Draft 6.0 (WGLB – unchanged recirculation)</a:t>
            </a:r>
          </a:p>
          <a:p>
            <a:pPr lvl="2"/>
            <a:r>
              <a:rPr lang="en-US" altLang="en-US" dirty="0">
                <a:solidFill>
                  <a:schemeClr val="bg2">
                    <a:lumMod val="75000"/>
                  </a:schemeClr>
                </a:solidFill>
              </a:rPr>
              <a:t>Initial SB (Draft 6.0) – opened on Feb. 5, closes on March 6</a:t>
            </a:r>
          </a:p>
          <a:p>
            <a:pPr lvl="1"/>
            <a:r>
              <a:rPr lang="en-US" altLang="en-US" sz="1800" b="1" dirty="0"/>
              <a:t>March</a:t>
            </a:r>
            <a:r>
              <a:rPr lang="en-US" altLang="en-US" sz="1800" dirty="0"/>
              <a:t>: Complete comment resolution on Draft 6.0 (Initial SB)</a:t>
            </a:r>
          </a:p>
          <a:p>
            <a:pPr lvl="1"/>
            <a:r>
              <a:rPr lang="en-US" altLang="en-US" sz="1800" dirty="0"/>
              <a:t>April: 1</a:t>
            </a:r>
            <a:r>
              <a:rPr lang="en-US" altLang="en-US" sz="1800" baseline="30000" dirty="0"/>
              <a:t>st</a:t>
            </a:r>
            <a:r>
              <a:rPr lang="en-US" altLang="en-US" sz="1800" dirty="0"/>
              <a:t> recirculation SB (Draft 7.0)</a:t>
            </a:r>
          </a:p>
          <a:p>
            <a:pPr lvl="1"/>
            <a:r>
              <a:rPr lang="en-US" altLang="en-US" sz="1800" b="1" dirty="0"/>
              <a:t>May</a:t>
            </a:r>
            <a:r>
              <a:rPr lang="en-US" altLang="en-US" sz="1800" dirty="0"/>
              <a:t>: Complete comment resolution on Draft 7.0</a:t>
            </a:r>
          </a:p>
          <a:p>
            <a:pPr lvl="1"/>
            <a:r>
              <a:rPr lang="en-US" altLang="en-US" sz="1800" dirty="0"/>
              <a:t>June: 2</a:t>
            </a:r>
            <a:r>
              <a:rPr lang="en-US" altLang="en-US" sz="1800" baseline="30000" dirty="0"/>
              <a:t>nd</a:t>
            </a:r>
            <a:r>
              <a:rPr lang="en-US" altLang="en-US" sz="1800" dirty="0"/>
              <a:t> recirculation SB (Draft 8.0)</a:t>
            </a:r>
          </a:p>
          <a:p>
            <a:pPr lvl="1"/>
            <a:r>
              <a:rPr lang="en-US" altLang="en-US" sz="1800" b="1" dirty="0"/>
              <a:t>July</a:t>
            </a:r>
            <a:r>
              <a:rPr lang="en-US" altLang="en-US" sz="1800" dirty="0"/>
              <a:t>: Complete comment resolution on Draft 8.0</a:t>
            </a:r>
          </a:p>
          <a:p>
            <a:pPr lvl="1"/>
            <a:r>
              <a:rPr lang="en-US" altLang="en-US" sz="1800" dirty="0"/>
              <a:t>August: 3</a:t>
            </a:r>
            <a:r>
              <a:rPr lang="en-US" altLang="en-US" sz="1800" baseline="30000" dirty="0"/>
              <a:t>rd</a:t>
            </a:r>
            <a:r>
              <a:rPr lang="en-US" altLang="en-US" sz="1800" dirty="0"/>
              <a:t> recirculation SB (Draft 9.0, </a:t>
            </a:r>
            <a:r>
              <a:rPr lang="en-US" altLang="en-US" sz="1800" u="sng" dirty="0"/>
              <a:t>unchanged draft</a:t>
            </a:r>
            <a:r>
              <a:rPr lang="en-US" altLang="en-US" sz="1800" dirty="0"/>
              <a:t>)</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23</a:t>
            </a:fld>
            <a:endParaRPr lang="en-US" altLang="en-US" sz="1200" b="0" dirty="0"/>
          </a:p>
        </p:txBody>
      </p:sp>
      <p:grpSp>
        <p:nvGrpSpPr>
          <p:cNvPr id="6" name="Group 5"/>
          <p:cNvGrpSpPr/>
          <p:nvPr/>
        </p:nvGrpSpPr>
        <p:grpSpPr>
          <a:xfrm>
            <a:off x="1430559" y="3494503"/>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77470" y="5602704"/>
            <a:ext cx="269139" cy="650876"/>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403943" y="5657121"/>
            <a:ext cx="2263055" cy="461665"/>
          </a:xfrm>
          <a:prstGeom prst="rect">
            <a:avLst/>
          </a:prstGeom>
        </p:spPr>
        <p:txBody>
          <a:bodyPr wrap="none">
            <a:spAutoFit/>
          </a:bodyPr>
          <a:lstStyle/>
          <a:p>
            <a:pPr algn="r"/>
            <a:r>
              <a:rPr lang="en-US" b="1" dirty="0"/>
              <a:t>Final steps depend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TBD</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March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24</a:t>
            </a:fld>
            <a:endParaRPr lang="en-US" altLang="en-US" sz="1200" b="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TBD</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25</a:t>
            </a:fld>
            <a:endParaRPr lang="en-US" altLang="en-US" sz="1200"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26</a:t>
            </a:fld>
            <a:endParaRPr lang="en-US" altLang="en-US" sz="1200" b="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March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28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March 2020 session</a:t>
            </a:r>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8873617"/>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Initial SA ballot comment assignment and resolution</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March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March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2078680132"/>
              </p:ext>
            </p:extLst>
          </p:nvPr>
        </p:nvGraphicFramePr>
        <p:xfrm>
          <a:off x="472926" y="2261478"/>
          <a:ext cx="11246145" cy="201168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196479</TotalTime>
  <Words>2061</Words>
  <Application>Microsoft Office PowerPoint</Application>
  <PresentationFormat>Widescreen</PresentationFormat>
  <Paragraphs>406</Paragraphs>
  <Slides>28</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Monotype Sorts</vt:lpstr>
      <vt:lpstr>Arial</vt:lpstr>
      <vt:lpstr>Calibri</vt:lpstr>
      <vt:lpstr>Helvetica</vt:lpstr>
      <vt:lpstr>Times New Roman</vt:lpstr>
      <vt:lpstr>802-11-Submission</vt:lpstr>
      <vt:lpstr>Document</vt:lpstr>
      <vt:lpstr>March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January 2020 Meeting and Teleconference Calls</vt:lpstr>
      <vt:lpstr>Motion - Minutes</vt:lpstr>
      <vt:lpstr>Motion # TBD (Editorial Comments)</vt:lpstr>
      <vt:lpstr>Motion # TBD</vt:lpstr>
      <vt:lpstr>TGba Timeline </vt:lpstr>
      <vt:lpstr>Goal for May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Park, Minyoung</cp:lastModifiedBy>
  <cp:revision>6028</cp:revision>
  <cp:lastPrinted>2014-11-04T15:04:57Z</cp:lastPrinted>
  <dcterms:created xsi:type="dcterms:W3CDTF">2007-04-17T18:10:23Z</dcterms:created>
  <dcterms:modified xsi:type="dcterms:W3CDTF">2020-02-07T22:29:47Z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2020-02-07 22:29:47Z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