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8"/>
  </p:notesMasterIdLst>
  <p:handoutMasterIdLst>
    <p:handoutMasterId r:id="rId29"/>
  </p:handoutMasterIdLst>
  <p:sldIdLst>
    <p:sldId id="265" r:id="rId2"/>
    <p:sldId id="266" r:id="rId3"/>
    <p:sldId id="267" r:id="rId4"/>
    <p:sldId id="268" r:id="rId5"/>
    <p:sldId id="269" r:id="rId6"/>
    <p:sldId id="270" r:id="rId7"/>
    <p:sldId id="271" r:id="rId8"/>
    <p:sldId id="272" r:id="rId9"/>
    <p:sldId id="273" r:id="rId10"/>
    <p:sldId id="274" r:id="rId11"/>
    <p:sldId id="296" r:id="rId12"/>
    <p:sldId id="297" r:id="rId13"/>
    <p:sldId id="298" r:id="rId14"/>
    <p:sldId id="276" r:id="rId15"/>
    <p:sldId id="278" r:id="rId16"/>
    <p:sldId id="303" r:id="rId17"/>
    <p:sldId id="284" r:id="rId18"/>
    <p:sldId id="282" r:id="rId19"/>
    <p:sldId id="301" r:id="rId20"/>
    <p:sldId id="302" r:id="rId21"/>
    <p:sldId id="304" r:id="rId22"/>
    <p:sldId id="305" r:id="rId23"/>
    <p:sldId id="306" r:id="rId24"/>
    <p:sldId id="307" r:id="rId25"/>
    <p:sldId id="293" r:id="rId26"/>
    <p:sldId id="294" r:id="rId27"/>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p:cViewPr varScale="1">
        <p:scale>
          <a:sx n="113" d="100"/>
          <a:sy n="113" d="100"/>
        </p:scale>
        <p:origin x="426" y="96"/>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2/7/2020</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08334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28910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3</a:t>
            </a:fld>
            <a:endParaRPr lang="en-US"/>
          </a:p>
        </p:txBody>
      </p:sp>
    </p:spTree>
    <p:extLst>
      <p:ext uri="{BB962C8B-B14F-4D97-AF65-F5344CB8AC3E}">
        <p14:creationId xmlns:p14="http://schemas.microsoft.com/office/powerpoint/2010/main" val="2974182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763" y="701675"/>
            <a:ext cx="61610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2659432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802.11-yy/xxxxr0</a:t>
            </a:r>
            <a:endParaRPr lang="en-US"/>
          </a:p>
        </p:txBody>
      </p:sp>
      <p:sp>
        <p:nvSpPr>
          <p:cNvPr id="5" name="Date Placeholder 4"/>
          <p:cNvSpPr>
            <a:spLocks noGrp="1"/>
          </p:cNvSpPr>
          <p:nvPr>
            <p:ph type="dt" idx="11"/>
          </p:nvPr>
        </p:nvSpPr>
        <p:spPr/>
        <p:txBody>
          <a:bodyPr/>
          <a:lstStyle/>
          <a:p>
            <a:r>
              <a:rPr lang="en-US" smtClean="0"/>
              <a:t>Month Year</a:t>
            </a:r>
            <a:endParaRPr lang="en-US"/>
          </a:p>
        </p:txBody>
      </p:sp>
      <p:sp>
        <p:nvSpPr>
          <p:cNvPr id="6" name="Footer Placeholder 5"/>
          <p:cNvSpPr>
            <a:spLocks noGrp="1"/>
          </p:cNvSpPr>
          <p:nvPr>
            <p:ph type="ftr" idx="12"/>
          </p:nvPr>
        </p:nvSpPr>
        <p:spPr/>
        <p:txBody>
          <a:bodyPr/>
          <a:lstStyle/>
          <a:p>
            <a:r>
              <a:rPr lang="en-US" smtClean="0"/>
              <a:t>John Doe, Some Company</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6</a:t>
            </a:fld>
            <a:endParaRPr lang="en-US"/>
          </a:p>
        </p:txBody>
      </p:sp>
    </p:spTree>
    <p:extLst>
      <p:ext uri="{BB962C8B-B14F-4D97-AF65-F5344CB8AC3E}">
        <p14:creationId xmlns:p14="http://schemas.microsoft.com/office/powerpoint/2010/main" val="819409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9</a:t>
            </a:fld>
            <a:endParaRPr lang="en-US"/>
          </a:p>
        </p:txBody>
      </p:sp>
    </p:spTree>
    <p:extLst>
      <p:ext uri="{BB962C8B-B14F-4D97-AF65-F5344CB8AC3E}">
        <p14:creationId xmlns:p14="http://schemas.microsoft.com/office/powerpoint/2010/main" val="2488550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smtClean="0"/>
              <a:t>March 2020</a:t>
            </a:r>
            <a:endParaRPr lang="en-GB" dirty="0"/>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Osama Aboul-Magd, Huawei Technologies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March 2020</a:t>
            </a:r>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smtClean="0"/>
              <a:t>March 2020</a:t>
            </a:r>
            <a:endParaRPr lang="en-GB" dirty="0"/>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smtClean="0"/>
              <a:t>March 2020</a:t>
            </a:r>
            <a:endParaRPr lang="en-GB" dirty="0"/>
          </a:p>
        </p:txBody>
      </p:sp>
      <p:sp>
        <p:nvSpPr>
          <p:cNvPr id="6" name="Footer Placeholder 5"/>
          <p:cNvSpPr>
            <a:spLocks noGrp="1"/>
          </p:cNvSpPr>
          <p:nvPr>
            <p:ph type="ftr" idx="11"/>
          </p:nvPr>
        </p:nvSpPr>
        <p:spPr/>
        <p:txBody>
          <a:bodyPr/>
          <a:lstStyle>
            <a:lvl1pPr>
              <a:defRPr/>
            </a:lvl1pPr>
          </a:lstStyle>
          <a:p>
            <a:r>
              <a:rPr lang="en-GB"/>
              <a:t>Osama Aboul-Magd, Huawei Technologies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dirty="0" smtClean="0"/>
              <a:t>March 2020</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Osama Aboul-Magd, Huawei Technologies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smtClean="0"/>
              <a:t>March 2020</a:t>
            </a:r>
            <a:endParaRPr lang="en-GB" dirty="0"/>
          </a:p>
        </p:txBody>
      </p:sp>
      <p:sp>
        <p:nvSpPr>
          <p:cNvPr id="4" name="Footer Placeholder 3"/>
          <p:cNvSpPr>
            <a:spLocks noGrp="1"/>
          </p:cNvSpPr>
          <p:nvPr>
            <p:ph type="ftr" idx="11"/>
          </p:nvPr>
        </p:nvSpPr>
        <p:spPr/>
        <p:txBody>
          <a:bodyPr/>
          <a:lstStyle>
            <a:lvl1pPr>
              <a:defRPr/>
            </a:lvl1pPr>
          </a:lstStyle>
          <a:p>
            <a:r>
              <a:rPr lang="en-GB"/>
              <a:t>Osama Aboul-Magd, Huawei Technologies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smtClean="0"/>
              <a:t>March 2020</a:t>
            </a:r>
            <a:endParaRPr lang="en-GB" dirty="0"/>
          </a:p>
        </p:txBody>
      </p:sp>
      <p:sp>
        <p:nvSpPr>
          <p:cNvPr id="3" name="Footer Placeholder 2"/>
          <p:cNvSpPr>
            <a:spLocks noGrp="1"/>
          </p:cNvSpPr>
          <p:nvPr>
            <p:ph type="ftr" idx="11"/>
          </p:nvPr>
        </p:nvSpPr>
        <p:spPr/>
        <p:txBody>
          <a:bodyPr/>
          <a:lstStyle>
            <a:lvl1pPr>
              <a:defRPr/>
            </a:lvl1pPr>
          </a:lstStyle>
          <a:p>
            <a:r>
              <a:rPr lang="en-GB"/>
              <a:t>Osama Aboul-Magd, Huawei Technologies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March 2020</a:t>
            </a:r>
            <a:endParaRPr lang="en-GB" dirty="0"/>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March 2020</a:t>
            </a:r>
            <a:endParaRPr lang="en-GB" dirty="0"/>
          </a:p>
        </p:txBody>
      </p:sp>
      <p:sp>
        <p:nvSpPr>
          <p:cNvPr id="5" name="Footer Placeholder 4"/>
          <p:cNvSpPr>
            <a:spLocks noGrp="1"/>
          </p:cNvSpPr>
          <p:nvPr>
            <p:ph type="ftr" idx="11"/>
          </p:nvPr>
        </p:nvSpPr>
        <p:spPr/>
        <p:txBody>
          <a:bodyPr/>
          <a:lstStyle>
            <a:lvl1pPr>
              <a:defRPr/>
            </a:lvl1pPr>
          </a:lstStyle>
          <a:p>
            <a:r>
              <a:rPr lang="en-GB"/>
              <a:t>Osama Aboul-Magd, Huawei Technologies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March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Osama Aboul-Magd, Huawei Technologies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802.11-20/0288r0</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newton.meeting.verilan.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jrosdahl@ieee.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905674" y="330200"/>
            <a:ext cx="2303451" cy="273050"/>
          </a:xfrm>
        </p:spPr>
        <p:txBody>
          <a:bodyPr/>
          <a:lstStyle/>
          <a:p>
            <a:r>
              <a:rPr lang="en-US" dirty="0" smtClean="0"/>
              <a:t>March 2020</a:t>
            </a:r>
            <a:endParaRPr lang="en-GB" dirty="0"/>
          </a:p>
        </p:txBody>
      </p:sp>
      <p:sp>
        <p:nvSpPr>
          <p:cNvPr id="7" name="Footer Placeholder 4"/>
          <p:cNvSpPr>
            <a:spLocks noGrp="1"/>
          </p:cNvSpPr>
          <p:nvPr>
            <p:ph type="ftr" idx="14"/>
          </p:nvPr>
        </p:nvSpPr>
        <p:spPr>
          <a:xfrm>
            <a:off x="7024694" y="6475414"/>
            <a:ext cx="3041644" cy="180975"/>
          </a:xfrm>
        </p:spPr>
        <p:txBody>
          <a:bodyPr/>
          <a:lstStyle/>
          <a:p>
            <a:r>
              <a:rPr lang="en-GB"/>
              <a:t>Osama Aboul-Magd, Huawei Technologies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2209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err="1"/>
              <a:t>TGax</a:t>
            </a:r>
            <a:r>
              <a:rPr lang="en-US" altLang="en-US" dirty="0"/>
              <a:t> </a:t>
            </a:r>
            <a:r>
              <a:rPr lang="en-US" altLang="en-US" dirty="0" smtClean="0"/>
              <a:t>March 2020 </a:t>
            </a:r>
            <a:r>
              <a:rPr lang="en-US" altLang="en-US" dirty="0"/>
              <a:t>Meeting Agenda</a:t>
            </a:r>
            <a:endParaRPr lang="en-GB" dirty="0"/>
          </a:p>
        </p:txBody>
      </p:sp>
      <p:sp>
        <p:nvSpPr>
          <p:cNvPr id="3074" name="Rectangle 2"/>
          <p:cNvSpPr>
            <a:spLocks noGrp="1" noChangeArrowheads="1"/>
          </p:cNvSpPr>
          <p:nvPr>
            <p:ph type="body" idx="1"/>
          </p:nvPr>
        </p:nvSpPr>
        <p:spPr>
          <a:xfrm>
            <a:off x="2209800" y="1524001"/>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2020-02-05</a:t>
            </a:r>
            <a:endParaRPr lang="en-GB" sz="2000" b="0" dirty="0"/>
          </a:p>
        </p:txBody>
      </p:sp>
      <p:graphicFrame>
        <p:nvGraphicFramePr>
          <p:cNvPr id="3075" name="Object 3"/>
          <p:cNvGraphicFramePr>
            <a:graphicFrameLocks noChangeAspect="1"/>
          </p:cNvGraphicFramePr>
          <p:nvPr>
            <p:extLst>
              <p:ext uri="{D42A27DB-BD31-4B8C-83A1-F6EECF244321}">
                <p14:modId xmlns:p14="http://schemas.microsoft.com/office/powerpoint/2010/main" val="1618805818"/>
              </p:ext>
            </p:extLst>
          </p:nvPr>
        </p:nvGraphicFramePr>
        <p:xfrm>
          <a:off x="2088823" y="2514600"/>
          <a:ext cx="8289807" cy="2543175"/>
        </p:xfrm>
        <a:graphic>
          <a:graphicData uri="http://schemas.openxmlformats.org/presentationml/2006/ole">
            <mc:AlternateContent xmlns:mc="http://schemas.openxmlformats.org/markup-compatibility/2006">
              <mc:Choice xmlns:v="urn:schemas-microsoft-com:vml" Requires="v">
                <p:oleObj spid="_x0000_s4144" name="Document" r:id="rId4" imgW="8258040" imgH="2539270" progId="Word.Document.8">
                  <p:embed/>
                </p:oleObj>
              </mc:Choice>
              <mc:Fallback>
                <p:oleObj name="Document" r:id="rId4" imgW="8258040" imgH="2539270" progId="Word.Document.8">
                  <p:embed/>
                  <p:pic>
                    <p:nvPicPr>
                      <p:cNvPr id="0" name=""/>
                      <p:cNvPicPr>
                        <a:picLocks noChangeAspect="1" noChangeArrowheads="1"/>
                      </p:cNvPicPr>
                      <p:nvPr/>
                    </p:nvPicPr>
                    <p:blipFill>
                      <a:blip r:embed="rId5"/>
                      <a:srcRect/>
                      <a:stretch>
                        <a:fillRect/>
                      </a:stretch>
                    </p:blipFill>
                    <p:spPr bwMode="auto">
                      <a:xfrm>
                        <a:off x="2088823" y="2514600"/>
                        <a:ext cx="8289807" cy="2543175"/>
                      </a:xfrm>
                      <a:prstGeom prst="rect">
                        <a:avLst/>
                      </a:prstGeom>
                      <a:noFill/>
                    </p:spPr>
                  </p:pic>
                </p:oleObj>
              </mc:Fallback>
            </mc:AlternateContent>
          </a:graphicData>
        </a:graphic>
      </p:graphicFrame>
      <p:sp>
        <p:nvSpPr>
          <p:cNvPr id="3076" name="Rectangle 4"/>
          <p:cNvSpPr>
            <a:spLocks noChangeArrowheads="1"/>
          </p:cNvSpPr>
          <p:nvPr/>
        </p:nvSpPr>
        <p:spPr bwMode="auto">
          <a:xfrm>
            <a:off x="2057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spTree>
    <p:extLst>
      <p:ext uri="{BB962C8B-B14F-4D97-AF65-F5344CB8AC3E}">
        <p14:creationId xmlns:p14="http://schemas.microsoft.com/office/powerpoint/2010/main" val="31785268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685801"/>
            <a:ext cx="7770813" cy="381000"/>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a:xfrm>
            <a:off x="929217" y="1447801"/>
            <a:ext cx="10043583" cy="4113213"/>
          </a:xfrm>
        </p:spPr>
        <p:txBody>
          <a:bodyPr/>
          <a:lstStyle/>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pitchFamily="2" charset="2"/>
              <a:buNone/>
            </a:pPr>
            <a:endParaRPr lang="en-US" altLang="en-US" dirty="0"/>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pitchFamily="2" charset="2"/>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pitchFamily="2" charset="2"/>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pitchFamily="2" charset="2"/>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2467243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853909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4155677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8042870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Items for the Week</a:t>
            </a:r>
          </a:p>
        </p:txBody>
      </p:sp>
      <p:sp>
        <p:nvSpPr>
          <p:cNvPr id="3" name="Content Placeholder 2"/>
          <p:cNvSpPr>
            <a:spLocks noGrp="1"/>
          </p:cNvSpPr>
          <p:nvPr>
            <p:ph idx="1"/>
          </p:nvPr>
        </p:nvSpPr>
        <p:spPr>
          <a:xfrm>
            <a:off x="762001" y="1830387"/>
            <a:ext cx="10513484" cy="4113213"/>
          </a:xfrm>
        </p:spPr>
        <p:txBody>
          <a:bodyPr/>
          <a:lstStyle/>
          <a:p>
            <a:pPr>
              <a:buFont typeface="Arial" panose="020B0604020202020204" pitchFamily="34" charset="0"/>
              <a:buChar char="•"/>
            </a:pPr>
            <a:r>
              <a:rPr lang="en-US" dirty="0"/>
              <a:t>Approve meeting and teleconference minutes since </a:t>
            </a:r>
            <a:r>
              <a:rPr lang="en-US" dirty="0" smtClean="0"/>
              <a:t>January 2020.</a:t>
            </a:r>
            <a:endParaRPr lang="en-US" dirty="0"/>
          </a:p>
          <a:p>
            <a:pPr>
              <a:buFont typeface="Arial" panose="020B0604020202020204" pitchFamily="34" charset="0"/>
              <a:buChar char="•"/>
            </a:pPr>
            <a:r>
              <a:rPr lang="en-US" dirty="0" smtClean="0"/>
              <a:t>Comment Resolution.</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22102896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TGax Schedule</a:t>
            </a:r>
          </a:p>
        </p:txBody>
      </p:sp>
      <p:sp>
        <p:nvSpPr>
          <p:cNvPr id="6" name="Date Placeholder 5"/>
          <p:cNvSpPr>
            <a:spLocks noGrp="1"/>
          </p:cNvSpPr>
          <p:nvPr>
            <p:ph type="dt" idx="10"/>
          </p:nvPr>
        </p:nvSpPr>
        <p:spPr/>
        <p:txBody>
          <a:bodyPr/>
          <a:lstStyle/>
          <a:p>
            <a:r>
              <a:rPr lang="en-US" dirty="0" smtClean="0"/>
              <a:t>March 2020</a:t>
            </a:r>
            <a:endParaRPr lang="en-GB" dirty="0"/>
          </a:p>
        </p:txBody>
      </p:sp>
      <p:sp>
        <p:nvSpPr>
          <p:cNvPr id="5" name="Footer Placeholder 4"/>
          <p:cNvSpPr>
            <a:spLocks noGrp="1"/>
          </p:cNvSpPr>
          <p:nvPr>
            <p:ph type="ftr" idx="11"/>
          </p:nvPr>
        </p:nvSpPr>
        <p:spPr/>
        <p:txBody>
          <a:bodyPr/>
          <a:lstStyle/>
          <a:p>
            <a:r>
              <a:rPr lang="en-GB"/>
              <a:t>Osama Aboul-Magd, Huawei Technologies</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142477794"/>
              </p:ext>
            </p:extLst>
          </p:nvPr>
        </p:nvGraphicFramePr>
        <p:xfrm>
          <a:off x="2438400" y="2133600"/>
          <a:ext cx="7086600" cy="2278326"/>
        </p:xfrm>
        <a:graphic>
          <a:graphicData uri="http://schemas.openxmlformats.org/drawingml/2006/table">
            <a:tbl>
              <a:tblPr firstRow="1" bandRow="1">
                <a:tableStyleId>{616DA210-FB5B-4158-B5E0-FEB733F419BA}</a:tableStyleId>
              </a:tblPr>
              <a:tblGrid>
                <a:gridCol w="1417320">
                  <a:extLst>
                    <a:ext uri="{9D8B030D-6E8A-4147-A177-3AD203B41FA5}">
                      <a16:colId xmlns="" xmlns:a16="http://schemas.microsoft.com/office/drawing/2014/main" val="20000"/>
                    </a:ext>
                  </a:extLst>
                </a:gridCol>
                <a:gridCol w="1417320">
                  <a:extLst>
                    <a:ext uri="{9D8B030D-6E8A-4147-A177-3AD203B41FA5}">
                      <a16:colId xmlns="" xmlns:a16="http://schemas.microsoft.com/office/drawing/2014/main" val="20001"/>
                    </a:ext>
                  </a:extLst>
                </a:gridCol>
                <a:gridCol w="708660">
                  <a:extLst>
                    <a:ext uri="{9D8B030D-6E8A-4147-A177-3AD203B41FA5}">
                      <a16:colId xmlns="" xmlns:a16="http://schemas.microsoft.com/office/drawing/2014/main" val="20002"/>
                    </a:ext>
                  </a:extLst>
                </a:gridCol>
                <a:gridCol w="708660"/>
                <a:gridCol w="1417320">
                  <a:extLst>
                    <a:ext uri="{9D8B030D-6E8A-4147-A177-3AD203B41FA5}">
                      <a16:colId xmlns="" xmlns:a16="http://schemas.microsoft.com/office/drawing/2014/main" val="20003"/>
                    </a:ext>
                  </a:extLst>
                </a:gridCol>
                <a:gridCol w="1417320">
                  <a:extLst>
                    <a:ext uri="{9D8B030D-6E8A-4147-A177-3AD203B41FA5}">
                      <a16:colId xmlns="" xmlns:a16="http://schemas.microsoft.com/office/drawing/2014/main" val="20004"/>
                    </a:ext>
                  </a:extLst>
                </a:gridCol>
              </a:tblGrid>
              <a:tr h="419046">
                <a:tc>
                  <a:txBody>
                    <a:bodyPr/>
                    <a:lstStyle/>
                    <a:p>
                      <a:pPr algn="ctr"/>
                      <a:endParaRPr lang="en-US" dirty="0"/>
                    </a:p>
                  </a:txBody>
                  <a:tcPr/>
                </a:tc>
                <a:tc>
                  <a:txBody>
                    <a:bodyPr/>
                    <a:lstStyle/>
                    <a:p>
                      <a:pPr algn="ctr"/>
                      <a:r>
                        <a:rPr lang="en-US" dirty="0"/>
                        <a:t>Monday</a:t>
                      </a:r>
                    </a:p>
                  </a:txBody>
                  <a:tcPr/>
                </a:tc>
                <a:tc gridSpan="2">
                  <a:txBody>
                    <a:bodyPr/>
                    <a:lstStyle/>
                    <a:p>
                      <a:pPr algn="ctr"/>
                      <a:r>
                        <a:rPr lang="en-US" dirty="0"/>
                        <a:t>Tuesday</a:t>
                      </a:r>
                    </a:p>
                  </a:txBody>
                  <a:tcPr/>
                </a:tc>
                <a:tc hMerge="1">
                  <a:txBody>
                    <a:bodyPr/>
                    <a:lstStyle/>
                    <a:p>
                      <a:endParaRPr lang="en-US"/>
                    </a:p>
                  </a:txBody>
                  <a:tcPr/>
                </a:tc>
                <a:tc>
                  <a:txBody>
                    <a:bodyPr/>
                    <a:lstStyle/>
                    <a:p>
                      <a:pPr algn="ctr"/>
                      <a:r>
                        <a:rPr lang="en-US" dirty="0"/>
                        <a:t>Wednesday</a:t>
                      </a:r>
                    </a:p>
                  </a:txBody>
                  <a:tcPr/>
                </a:tc>
                <a:tc>
                  <a:txBody>
                    <a:bodyPr/>
                    <a:lstStyle/>
                    <a:p>
                      <a:pPr algn="ctr"/>
                      <a:r>
                        <a:rPr lang="en-US" dirty="0"/>
                        <a:t>Thursday</a:t>
                      </a:r>
                    </a:p>
                  </a:txBody>
                  <a:tcPr/>
                </a:tc>
                <a:extLst>
                  <a:ext uri="{0D108BD9-81ED-4DB2-BD59-A6C34878D82A}">
                    <a16:rowId xmlns="" xmlns:a16="http://schemas.microsoft.com/office/drawing/2014/main" val="10000"/>
                  </a:ext>
                </a:extLst>
              </a:tr>
              <a:tr h="340451">
                <a:tc>
                  <a:txBody>
                    <a:bodyPr/>
                    <a:lstStyle/>
                    <a:p>
                      <a:pPr algn="ctr"/>
                      <a:r>
                        <a:rPr lang="en-US" dirty="0"/>
                        <a:t>AM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err="1" smtClean="0"/>
                        <a:t>TGax</a:t>
                      </a:r>
                      <a:endParaRPr lang="en-US" sz="1800" b="1" dirty="0"/>
                    </a:p>
                  </a:txBody>
                  <a:tcPr/>
                </a:tc>
                <a:tc gridSpan="2">
                  <a:txBody>
                    <a:bodyPr/>
                    <a:lstStyle/>
                    <a:p>
                      <a:endParaRPr lang="en-US" dirty="0"/>
                    </a:p>
                  </a:txBody>
                  <a:tcPr/>
                </a:tc>
                <a:tc hMerge="1">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smtClean="0">
                          <a:ln>
                            <a:noFill/>
                          </a:ln>
                          <a:solidFill>
                            <a:srgbClr val="000000"/>
                          </a:solidFill>
                          <a:effectLst/>
                          <a:uLnTx/>
                          <a:uFillTx/>
                          <a:latin typeface="+mn-lt"/>
                          <a:ea typeface="+mn-ea"/>
                          <a:cs typeface="+mn-cs"/>
                        </a:rPr>
                        <a:t>TGax</a:t>
                      </a:r>
                      <a:endParaRPr kumimoji="0" lang="en-US" sz="1800" b="1" i="0" u="none" strike="noStrike" kern="1200" cap="none" spc="0" normalizeH="0" baseline="0" noProof="0" dirty="0">
                        <a:ln>
                          <a:noFill/>
                        </a:ln>
                        <a:solidFill>
                          <a:srgbClr val="000000"/>
                        </a:solidFill>
                        <a:effectLst/>
                        <a:uLnTx/>
                        <a:uFillTx/>
                        <a:latin typeface="+mn-lt"/>
                        <a:ea typeface="+mn-ea"/>
                        <a:cs typeface="+mn-cs"/>
                      </a:endParaRPr>
                    </a:p>
                  </a:txBody>
                  <a:tcPr/>
                </a:tc>
                <a:tc>
                  <a:txBody>
                    <a:bodyPr/>
                    <a:lstStyle/>
                    <a:p>
                      <a:endParaRPr lang="en-US"/>
                    </a:p>
                  </a:txBody>
                  <a:tcPr/>
                </a:tc>
                <a:extLst>
                  <a:ext uri="{0D108BD9-81ED-4DB2-BD59-A6C34878D82A}">
                    <a16:rowId xmlns="" xmlns:a16="http://schemas.microsoft.com/office/drawing/2014/main" val="10001"/>
                  </a:ext>
                </a:extLst>
              </a:tr>
              <a:tr h="396240">
                <a:tc>
                  <a:txBody>
                    <a:bodyPr/>
                    <a:lstStyle/>
                    <a:p>
                      <a:pPr algn="ctr"/>
                      <a:r>
                        <a:rPr lang="en-US" dirty="0"/>
                        <a:t>AM 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p>
                  </a:txBody>
                  <a:tcPr/>
                </a:tc>
                <a:tc>
                  <a:txBody>
                    <a:bodyPr/>
                    <a:lstStyle/>
                    <a:p>
                      <a:pPr algn="ctr"/>
                      <a:r>
                        <a:rPr lang="en-US" sz="1400" b="1" dirty="0" err="1" smtClean="0"/>
                        <a:t>TGax</a:t>
                      </a:r>
                      <a:endParaRPr lang="en-US" sz="14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err="1" smtClean="0"/>
                        <a:t>TGax</a:t>
                      </a:r>
                      <a:endParaRPr lang="en-US" sz="1400" b="1" dirty="0" smtClean="0"/>
                    </a:p>
                  </a:txBody>
                  <a:tcPr/>
                </a:tc>
                <a:tc>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b="1" dirty="0"/>
                    </a:p>
                  </a:txBody>
                  <a:tcPr/>
                </a:tc>
                <a:extLst>
                  <a:ext uri="{0D108BD9-81ED-4DB2-BD59-A6C34878D82A}">
                    <a16:rowId xmlns="" xmlns:a16="http://schemas.microsoft.com/office/drawing/2014/main" val="10002"/>
                  </a:ext>
                </a:extLst>
              </a:tr>
              <a:tr h="365759">
                <a:tc>
                  <a:txBody>
                    <a:bodyPr/>
                    <a:lstStyle/>
                    <a:p>
                      <a:pPr algn="ctr"/>
                      <a:r>
                        <a:rPr lang="en-US" dirty="0"/>
                        <a:t>PM 1</a:t>
                      </a:r>
                    </a:p>
                  </a:txBody>
                  <a:tcPr/>
                </a:tc>
                <a:tc>
                  <a:txBody>
                    <a:bodyPr/>
                    <a:lstStyle/>
                    <a:p>
                      <a:pPr algn="ctr"/>
                      <a:r>
                        <a:rPr lang="en-US" b="1" dirty="0" err="1" smtClean="0"/>
                        <a:t>TGax</a:t>
                      </a:r>
                      <a:endParaRPr lang="en-US" b="1" dirty="0"/>
                    </a:p>
                  </a:txBody>
                  <a:tcPr/>
                </a:tc>
                <a:tc gridSpan="2">
                  <a:txBody>
                    <a:bodyPr/>
                    <a:lstStyle/>
                    <a:p>
                      <a:endParaRPr lang="en-US"/>
                    </a:p>
                  </a:txBody>
                  <a:tcPr/>
                </a:tc>
                <a:tc hMerge="1">
                  <a:txBody>
                    <a:bodyPr/>
                    <a:lstStyle/>
                    <a:p>
                      <a:endParaRPr lang="en-US"/>
                    </a:p>
                  </a:txBody>
                  <a:tcPr/>
                </a:tc>
                <a:tc>
                  <a:txBody>
                    <a:bodyPr/>
                    <a:lstStyle/>
                    <a:p>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smtClean="0">
                          <a:ln>
                            <a:noFill/>
                          </a:ln>
                          <a:solidFill>
                            <a:srgbClr val="000000"/>
                          </a:solidFill>
                          <a:effectLst/>
                          <a:uLnTx/>
                          <a:uFillTx/>
                          <a:latin typeface="+mn-lt"/>
                          <a:ea typeface="+mn-ea"/>
                          <a:cs typeface="+mn-cs"/>
                        </a:rPr>
                        <a:t>TGax</a:t>
                      </a:r>
                      <a:endParaRPr kumimoji="0" lang="en-US" sz="1800" b="1" i="0" u="none" strike="noStrike" kern="1200" cap="none" spc="0" normalizeH="0" baseline="0" noProof="0" dirty="0" smtClean="0">
                        <a:ln>
                          <a:noFill/>
                        </a:ln>
                        <a:solidFill>
                          <a:srgbClr val="000000"/>
                        </a:solidFill>
                        <a:effectLst/>
                        <a:uLnTx/>
                        <a:uFillTx/>
                        <a:latin typeface="+mn-lt"/>
                        <a:ea typeface="+mn-ea"/>
                        <a:cs typeface="+mn-cs"/>
                      </a:endParaRPr>
                    </a:p>
                  </a:txBody>
                  <a:tcPr/>
                </a:tc>
                <a:extLst>
                  <a:ext uri="{0D108BD9-81ED-4DB2-BD59-A6C34878D82A}">
                    <a16:rowId xmlns="" xmlns:a16="http://schemas.microsoft.com/office/drawing/2014/main" val="10003"/>
                  </a:ext>
                </a:extLst>
              </a:tr>
              <a:tr h="365759">
                <a:tc>
                  <a:txBody>
                    <a:bodyPr/>
                    <a:lstStyle/>
                    <a:p>
                      <a:pPr algn="ctr"/>
                      <a:r>
                        <a:rPr lang="en-US" dirty="0"/>
                        <a:t>PM</a:t>
                      </a:r>
                      <a:r>
                        <a:rPr lang="en-US" baseline="0" dirty="0"/>
                        <a:t> 2</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p>
                  </a:txBody>
                  <a:tcPr/>
                </a:tc>
                <a:tc gridSpan="2">
                  <a:txBody>
                    <a:bodyPr/>
                    <a:lstStyle/>
                    <a:p>
                      <a:pPr algn="ctr"/>
                      <a:r>
                        <a:rPr lang="en-US" b="1" dirty="0" err="1" smtClean="0"/>
                        <a:t>TGax</a:t>
                      </a:r>
                      <a:endParaRPr lang="en-US" b="1" dirty="0"/>
                    </a:p>
                  </a:txBody>
                  <a:tcPr/>
                </a:tc>
                <a:tc hMerge="1">
                  <a:txBody>
                    <a:bodyPr/>
                    <a:lstStyle/>
                    <a:p>
                      <a:endParaRPr lang="en-US"/>
                    </a:p>
                  </a:txBody>
                  <a:tcPr/>
                </a:tc>
                <a:tc>
                  <a:txBody>
                    <a:bodyPr/>
                    <a:lstStyle/>
                    <a:p>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smtClean="0">
                          <a:ln>
                            <a:noFill/>
                          </a:ln>
                          <a:solidFill>
                            <a:srgbClr val="000000"/>
                          </a:solidFill>
                          <a:effectLst/>
                          <a:uLnTx/>
                          <a:uFillTx/>
                          <a:latin typeface="+mn-lt"/>
                          <a:ea typeface="+mn-ea"/>
                          <a:cs typeface="+mn-cs"/>
                        </a:rPr>
                        <a:t>TGax</a:t>
                      </a:r>
                      <a:endParaRPr kumimoji="0" lang="en-US" sz="1800" b="1" i="0" u="none" strike="noStrike" kern="1200" cap="none" spc="0" normalizeH="0" baseline="0" noProof="0" dirty="0" smtClean="0">
                        <a:ln>
                          <a:noFill/>
                        </a:ln>
                        <a:solidFill>
                          <a:srgbClr val="000000"/>
                        </a:solidFill>
                        <a:effectLst/>
                        <a:uLnTx/>
                        <a:uFillTx/>
                        <a:latin typeface="+mn-lt"/>
                        <a:ea typeface="+mn-ea"/>
                        <a:cs typeface="+mn-cs"/>
                      </a:endParaRPr>
                    </a:p>
                  </a:txBody>
                  <a:tcPr/>
                </a:tc>
                <a:extLst>
                  <a:ext uri="{0D108BD9-81ED-4DB2-BD59-A6C34878D82A}">
                    <a16:rowId xmlns="" xmlns:a16="http://schemas.microsoft.com/office/drawing/2014/main" val="10004"/>
                  </a:ext>
                </a:extLst>
              </a:tr>
              <a:tr h="349405">
                <a:tc>
                  <a:txBody>
                    <a:bodyPr/>
                    <a:lstStyle/>
                    <a:p>
                      <a:pPr algn="ctr"/>
                      <a:r>
                        <a:rPr lang="en-US" dirty="0"/>
                        <a:t>EVE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smtClean="0">
                          <a:ln>
                            <a:noFill/>
                          </a:ln>
                          <a:solidFill>
                            <a:srgbClr val="000000"/>
                          </a:solidFill>
                          <a:effectLst/>
                          <a:uLnTx/>
                          <a:uFillTx/>
                          <a:latin typeface="+mn-lt"/>
                          <a:ea typeface="+mn-ea"/>
                          <a:cs typeface="+mn-cs"/>
                        </a:rPr>
                        <a:t>TGax</a:t>
                      </a:r>
                      <a:endParaRPr kumimoji="0" lang="en-US" sz="1400" b="1" i="0" u="none" strike="noStrike" kern="1200" cap="none" spc="0" normalizeH="0" baseline="0" noProof="0" dirty="0">
                        <a:ln>
                          <a:noFill/>
                        </a:ln>
                        <a:solidFill>
                          <a:srgbClr val="000000"/>
                        </a:solidFill>
                        <a:effectLst/>
                        <a:uLnTx/>
                        <a:uFillTx/>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smtClean="0">
                          <a:ln>
                            <a:noFill/>
                          </a:ln>
                          <a:solidFill>
                            <a:srgbClr val="000000"/>
                          </a:solidFill>
                          <a:effectLst/>
                          <a:uLnTx/>
                          <a:uFillTx/>
                          <a:latin typeface="+mn-lt"/>
                          <a:ea typeface="+mn-ea"/>
                          <a:cs typeface="+mn-cs"/>
                        </a:rPr>
                        <a:t>TGax</a:t>
                      </a:r>
                      <a:endParaRPr kumimoji="0" lang="en-US" sz="1400" b="1" i="0" u="none" strike="noStrike" kern="1200" cap="none" spc="0" normalizeH="0" baseline="0" noProof="0" dirty="0" smtClean="0">
                        <a:ln>
                          <a:noFill/>
                        </a:ln>
                        <a:solidFill>
                          <a:srgbClr val="000000"/>
                        </a:solidFill>
                        <a:effectLst/>
                        <a:uLnTx/>
                        <a:uFillTx/>
                        <a:latin typeface="+mn-lt"/>
                        <a:ea typeface="+mn-ea"/>
                        <a:cs typeface="+mn-cs"/>
                      </a:endParaRPr>
                    </a:p>
                  </a:txBody>
                  <a:tcPr/>
                </a:tc>
                <a:tc>
                  <a:txBody>
                    <a:bodyPr/>
                    <a:lstStyle/>
                    <a:p>
                      <a:pPr algn="ctr"/>
                      <a:endParaRPr lang="en-US" dirty="0"/>
                    </a:p>
                  </a:txBody>
                  <a:tcPr/>
                </a:tc>
                <a:tc>
                  <a:txBody>
                    <a:bodyPr/>
                    <a:lstStyle/>
                    <a:p>
                      <a:pPr algn="ctr"/>
                      <a:endParaRPr lang="en-US" dirty="0"/>
                    </a:p>
                  </a:txBody>
                  <a:tcPr/>
                </a:tc>
                <a:extLst>
                  <a:ext uri="{0D108BD9-81ED-4DB2-BD59-A6C34878D82A}">
                    <a16:rowId xmlns="" xmlns:a16="http://schemas.microsoft.com/office/drawing/2014/main" val="10005"/>
                  </a:ext>
                </a:extLst>
              </a:tr>
            </a:tbl>
          </a:graphicData>
        </a:graphic>
      </p:graphicFrame>
      <p:sp>
        <p:nvSpPr>
          <p:cNvPr id="3" name="TextBox 2"/>
          <p:cNvSpPr txBox="1"/>
          <p:nvPr/>
        </p:nvSpPr>
        <p:spPr>
          <a:xfrm>
            <a:off x="2590800" y="5105400"/>
            <a:ext cx="3097964" cy="369332"/>
          </a:xfrm>
          <a:prstGeom prst="rect">
            <a:avLst/>
          </a:prstGeom>
          <a:noFill/>
        </p:spPr>
        <p:txBody>
          <a:bodyPr wrap="none" rtlCol="0">
            <a:spAutoFit/>
          </a:bodyPr>
          <a:lstStyle/>
          <a:p>
            <a:r>
              <a:rPr lang="en-US" sz="1800" dirty="0" smtClean="0">
                <a:solidFill>
                  <a:schemeClr val="tx1"/>
                </a:solidFill>
              </a:rPr>
              <a:t>Ad Hoc group schedule is TBD</a:t>
            </a:r>
            <a:endParaRPr lang="en-US" sz="1800" dirty="0">
              <a:solidFill>
                <a:schemeClr val="tx1"/>
              </a:solidFill>
            </a:endParaRPr>
          </a:p>
        </p:txBody>
      </p:sp>
    </p:spTree>
    <p:extLst>
      <p:ext uri="{BB962C8B-B14F-4D97-AF65-F5344CB8AC3E}">
        <p14:creationId xmlns:p14="http://schemas.microsoft.com/office/powerpoint/2010/main" val="491740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Monday </a:t>
            </a:r>
            <a:r>
              <a:rPr lang="en-US" altLang="en-US" dirty="0" smtClean="0"/>
              <a:t>March 16, 08:00 </a:t>
            </a:r>
            <a:r>
              <a:rPr lang="en-US" altLang="en-US" dirty="0"/>
              <a:t>– </a:t>
            </a:r>
            <a:r>
              <a:rPr lang="en-US" altLang="en-US" dirty="0" smtClean="0"/>
              <a:t>10:00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smtClean="0"/>
              <a:t>Ad hoc Meeting – No Motions</a:t>
            </a:r>
          </a:p>
          <a:p>
            <a:pPr lvl="0">
              <a:lnSpc>
                <a:spcPct val="80000"/>
              </a:lnSpc>
              <a:buFont typeface="Arial" panose="020B0604020202020204" pitchFamily="34" charset="0"/>
              <a:buChar char="•"/>
            </a:pPr>
            <a:r>
              <a:rPr lang="en-US" altLang="en-US" dirty="0" smtClean="0"/>
              <a:t>Call </a:t>
            </a:r>
            <a:r>
              <a:rPr lang="en-US" altLang="en-US" dirty="0"/>
              <a:t>meeting to order </a:t>
            </a:r>
          </a:p>
          <a:p>
            <a:pPr lvl="0">
              <a:buFont typeface="Arial" panose="020B0604020202020204" pitchFamily="34" charset="0"/>
              <a:buChar char="•"/>
            </a:pPr>
            <a:r>
              <a:rPr lang="en-US" altLang="en-US" dirty="0"/>
              <a:t>IEEE-SA IPR policy and Procedure</a:t>
            </a:r>
          </a:p>
          <a:p>
            <a:pPr lvl="0">
              <a:buFont typeface="Arial" panose="020B0604020202020204" pitchFamily="34" charset="0"/>
              <a:buChar char="•"/>
            </a:pPr>
            <a:r>
              <a:rPr lang="en-US" altLang="en-US" dirty="0" smtClean="0"/>
              <a:t>Submissions and setting the ad hoc groups schedule</a:t>
            </a:r>
            <a:endParaRPr lang="en-US" altLang="en-US" dirty="0"/>
          </a:p>
          <a:p>
            <a:pPr lvl="0">
              <a:lnSpc>
                <a:spcPct val="80000"/>
              </a:lnSpc>
              <a:buFont typeface="Arial" panose="020B0604020202020204" pitchFamily="34" charset="0"/>
              <a:buChar char="•"/>
            </a:pPr>
            <a:r>
              <a:rPr lang="en-US" altLang="en-US" dirty="0" smtClean="0"/>
              <a:t>Comment </a:t>
            </a:r>
            <a:r>
              <a:rPr lang="en-US" altLang="en-US" dirty="0"/>
              <a:t>Resolution Submissions</a:t>
            </a:r>
          </a:p>
          <a:p>
            <a:pPr lvl="0">
              <a:lnSpc>
                <a:spcPct val="80000"/>
              </a:lnSpc>
              <a:buFont typeface="Arial" panose="020B0604020202020204" pitchFamily="34" charset="0"/>
              <a:buChar char="•"/>
            </a:pPr>
            <a:r>
              <a:rPr lang="en-US" altLang="en-US" dirty="0" smtClean="0"/>
              <a:t>Adjourn.</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16</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6186814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Monday </a:t>
            </a:r>
            <a:r>
              <a:rPr lang="en-US" altLang="en-US" dirty="0" smtClean="0"/>
              <a:t>March 16, 13:30 </a:t>
            </a:r>
            <a:r>
              <a:rPr lang="en-US" altLang="en-US" dirty="0"/>
              <a:t>– </a:t>
            </a:r>
            <a:r>
              <a:rPr lang="en-US" altLang="en-US" dirty="0" smtClean="0"/>
              <a:t>15:30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lnSpc>
                <a:spcPct val="80000"/>
              </a:lnSpc>
              <a:buFont typeface="Arial" panose="020B0604020202020204" pitchFamily="34" charset="0"/>
              <a:buChar char="•"/>
            </a:pPr>
            <a:r>
              <a:rPr lang="en-US" altLang="en-US" dirty="0" smtClean="0"/>
              <a:t>TG </a:t>
            </a:r>
            <a:r>
              <a:rPr lang="en-US" altLang="en-US" dirty="0"/>
              <a:t>motions</a:t>
            </a:r>
          </a:p>
          <a:p>
            <a:pPr lvl="1">
              <a:lnSpc>
                <a:spcPct val="80000"/>
              </a:lnSpc>
              <a:buFont typeface="Arial" panose="020B0604020202020204" pitchFamily="34" charset="0"/>
              <a:buChar char="•"/>
            </a:pPr>
            <a:r>
              <a:rPr lang="en-US" altLang="en-US" sz="1800" dirty="0"/>
              <a:t>Approve TG meeting and Teleconference minutes since </a:t>
            </a:r>
            <a:r>
              <a:rPr lang="en-US" altLang="en-US" sz="1800" dirty="0" smtClean="0"/>
              <a:t>January 2020 </a:t>
            </a:r>
            <a:r>
              <a:rPr lang="en-US" altLang="en-US" sz="1800" dirty="0"/>
              <a:t>meeting.</a:t>
            </a:r>
            <a:endParaRPr lang="en-US" altLang="en-US" dirty="0"/>
          </a:p>
          <a:p>
            <a:pPr lvl="0">
              <a:lnSpc>
                <a:spcPct val="80000"/>
              </a:lnSpc>
              <a:buFont typeface="Arial" panose="020B0604020202020204" pitchFamily="34" charset="0"/>
              <a:buChar char="•"/>
            </a:pPr>
            <a:r>
              <a:rPr lang="en-US" altLang="en-US" dirty="0" smtClean="0"/>
              <a:t>Comment </a:t>
            </a:r>
            <a:r>
              <a:rPr lang="en-US" altLang="en-US" dirty="0"/>
              <a:t>Resolution Submissions</a:t>
            </a:r>
          </a:p>
          <a:p>
            <a:pPr lvl="0">
              <a:lnSpc>
                <a:spcPct val="80000"/>
              </a:lnSpc>
              <a:buFont typeface="Arial" panose="020B0604020202020204" pitchFamily="34" charset="0"/>
              <a:buChar char="•"/>
            </a:pPr>
            <a:r>
              <a:rPr lang="en-US" altLang="en-US" dirty="0"/>
              <a:t>Recess</a:t>
            </a:r>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17</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9866925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Approval of  TG Minutes </a:t>
            </a:r>
            <a:r>
              <a:rPr lang="en-US" altLang="en-US" dirty="0" smtClean="0"/>
              <a:t>(January 2020 </a:t>
            </a:r>
            <a:r>
              <a:rPr lang="en-US" altLang="en-US" dirty="0"/>
              <a:t>Meeting and </a:t>
            </a:r>
            <a:r>
              <a:rPr lang="en-US" altLang="en-US" dirty="0" err="1"/>
              <a:t>Telecon</a:t>
            </a:r>
            <a:r>
              <a:rPr lang="en-US" altLang="en-US" dirty="0"/>
              <a:t> Minutes) </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altLang="en-US" sz="2000" dirty="0"/>
              <a:t>Approve TGax minutes of meetings and teleconferences from </a:t>
            </a:r>
            <a:r>
              <a:rPr lang="en-US" altLang="en-US" sz="2000" dirty="0" smtClean="0"/>
              <a:t>January 2020 </a:t>
            </a:r>
            <a:r>
              <a:rPr lang="en-US" altLang="en-US" sz="2000" dirty="0"/>
              <a:t>Interim meeting to today:  </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4012419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a:t>
            </a:r>
            <a:r>
              <a:rPr lang="en-US" altLang="en-US" dirty="0" smtClean="0"/>
              <a:t>Tuesday March 17, 10:30 </a:t>
            </a:r>
            <a:r>
              <a:rPr lang="en-US" altLang="en-US" dirty="0"/>
              <a:t>– </a:t>
            </a:r>
            <a:r>
              <a:rPr lang="en-US" altLang="en-US" dirty="0" smtClean="0"/>
              <a:t>12:30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smtClean="0"/>
              <a:t>Ad Hoc Group Meetings</a:t>
            </a:r>
          </a:p>
          <a:p>
            <a:pPr lvl="1">
              <a:lnSpc>
                <a:spcPct val="80000"/>
              </a:lnSpc>
              <a:buFont typeface="Arial" panose="020B0604020202020204" pitchFamily="34" charset="0"/>
              <a:buChar char="•"/>
            </a:pPr>
            <a:r>
              <a:rPr lang="en-US" altLang="en-US" dirty="0" smtClean="0"/>
              <a:t>Ad Hoc Group I </a:t>
            </a:r>
            <a:r>
              <a:rPr lang="en-US" altLang="en-US" dirty="0" smtClean="0">
                <a:sym typeface="Wingdings" panose="05000000000000000000" pitchFamily="2" charset="2"/>
              </a:rPr>
              <a:t> </a:t>
            </a:r>
          </a:p>
          <a:p>
            <a:pPr lvl="1">
              <a:lnSpc>
                <a:spcPct val="80000"/>
              </a:lnSpc>
              <a:buFont typeface="Arial" panose="020B0604020202020204" pitchFamily="34" charset="0"/>
              <a:buChar char="•"/>
            </a:pPr>
            <a:r>
              <a:rPr lang="en-US" altLang="en-US" dirty="0" smtClean="0">
                <a:sym typeface="Wingdings" panose="05000000000000000000" pitchFamily="2" charset="2"/>
              </a:rPr>
              <a:t>Ad Hoc Group II  </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19</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3591262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solidFill>
                  <a:srgbClr val="0000FF"/>
                </a:solidFill>
                <a:latin typeface="Arial Black" panose="020B0A04020102020204" pitchFamily="34" charset="0"/>
              </a:rPr>
              <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IEEE 802.11 TGax:</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High Efficiency WLAN</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Task Group</a:t>
            </a:r>
            <a:endParaRPr lang="en-GB" dirty="0"/>
          </a:p>
        </p:txBody>
      </p:sp>
      <p:sp>
        <p:nvSpPr>
          <p:cNvPr id="4098" name="Rectangle 2"/>
          <p:cNvSpPr>
            <a:spLocks noGrp="1" noChangeArrowheads="1"/>
          </p:cNvSpPr>
          <p:nvPr>
            <p:ph idx="1"/>
          </p:nvPr>
        </p:nvSpPr>
        <p:spPr>
          <a:xfrm>
            <a:off x="2209801" y="2590800"/>
            <a:ext cx="7770813" cy="2971800"/>
          </a:xfrm>
          <a:ln/>
        </p:spPr>
        <p:txBody>
          <a:bodyPr/>
          <a:lstStyle/>
          <a:p>
            <a:pPr algn="ctr">
              <a:lnSpc>
                <a:spcPct val="90000"/>
              </a:lnSpc>
              <a:buFontTx/>
              <a:buNone/>
            </a:pPr>
            <a:r>
              <a:rPr lang="en-GB" dirty="0"/>
              <a:t> </a:t>
            </a:r>
            <a:r>
              <a:rPr lang="en-US" sz="4000" dirty="0" smtClean="0">
                <a:latin typeface="Arial" panose="020B0604020202020204" pitchFamily="34" charset="0"/>
              </a:rPr>
              <a:t>March 15-20, 2020</a:t>
            </a:r>
            <a:endParaRPr lang="en-US" sz="4000" dirty="0">
              <a:latin typeface="Arial" panose="020B0604020202020204" pitchFamily="34" charset="0"/>
            </a:endParaRPr>
          </a:p>
          <a:p>
            <a:pPr algn="ctr">
              <a:lnSpc>
                <a:spcPct val="90000"/>
              </a:lnSpc>
              <a:buFontTx/>
              <a:buNone/>
            </a:pPr>
            <a:r>
              <a:rPr lang="en-US" sz="4000" dirty="0" smtClean="0">
                <a:latin typeface="Arial" panose="020B0604020202020204" pitchFamily="34" charset="0"/>
              </a:rPr>
              <a:t>Atlanta, USA</a:t>
            </a:r>
            <a:endParaRPr lang="en-US" sz="4000" dirty="0">
              <a:latin typeface="Arial" panose="020B0604020202020204" pitchFamily="34" charset="0"/>
            </a:endParaRPr>
          </a:p>
          <a:p>
            <a:pPr algn="ctr">
              <a:lnSpc>
                <a:spcPct val="90000"/>
              </a:lnSpc>
              <a:buFontTx/>
              <a:buNone/>
            </a:pPr>
            <a:endParaRPr lang="en-US" altLang="en-US" dirty="0">
              <a:latin typeface="Arial" panose="020B0604020202020204" pitchFamily="34" charset="0"/>
            </a:endParaRPr>
          </a:p>
          <a:p>
            <a:pPr algn="ctr">
              <a:lnSpc>
                <a:spcPct val="90000"/>
              </a:lnSpc>
              <a:buFontTx/>
              <a:buNone/>
            </a:pPr>
            <a:r>
              <a:rPr lang="en-US" altLang="en-US" dirty="0">
                <a:latin typeface="Arial" panose="020B0604020202020204" pitchFamily="34" charset="0"/>
              </a:rPr>
              <a:t>Chair: Osama Aboul-Magd (Huawei Technologies)</a:t>
            </a:r>
          </a:p>
          <a:p>
            <a:pPr algn="ctr">
              <a:lnSpc>
                <a:spcPct val="90000"/>
              </a:lnSpc>
              <a:buFontTx/>
              <a:buNone/>
            </a:pPr>
            <a:r>
              <a:rPr lang="en-US" altLang="en-US" dirty="0">
                <a:latin typeface="Arial" panose="020B0604020202020204" pitchFamily="34" charset="0"/>
              </a:rPr>
              <a:t>Vice Chair: Alfred Asterjadhi (Qualcomm)</a:t>
            </a:r>
          </a:p>
          <a:p>
            <a:pPr algn="ctr">
              <a:lnSpc>
                <a:spcPct val="90000"/>
              </a:lnSpc>
              <a:buFontTx/>
              <a:buNone/>
            </a:pPr>
            <a:r>
              <a:rPr lang="en-US" altLang="en-US" dirty="0">
                <a:latin typeface="Arial" panose="020B0604020202020204" pitchFamily="34" charset="0"/>
              </a:rPr>
              <a:t>Vice Chair: Ron </a:t>
            </a:r>
            <a:r>
              <a:rPr lang="en-US" altLang="en-US" dirty="0" err="1">
                <a:latin typeface="Arial" panose="020B0604020202020204" pitchFamily="34" charset="0"/>
              </a:rPr>
              <a:t>Porat</a:t>
            </a:r>
            <a:r>
              <a:rPr lang="en-US" altLang="en-US" dirty="0">
                <a:latin typeface="Arial" panose="020B0604020202020204" pitchFamily="34" charset="0"/>
              </a:rPr>
              <a:t> (Broadcom)</a:t>
            </a:r>
            <a:endParaRPr lang="en-US" altLang="en-US" sz="2000" dirty="0">
              <a:latin typeface="Arial" panose="020B0604020202020204" pitchFamily="34" charset="0"/>
            </a:endParaRPr>
          </a:p>
          <a:p>
            <a:pPr algn="ctr">
              <a:lnSpc>
                <a:spcPct val="90000"/>
              </a:lnSpc>
              <a:buFontTx/>
              <a:buNone/>
            </a:pPr>
            <a:r>
              <a:rPr lang="en-US" altLang="en-US" dirty="0">
                <a:latin typeface="Arial" panose="020B0604020202020204" pitchFamily="34" charset="0"/>
              </a:rPr>
              <a:t>Secretary: Yasuhiko Inoue (NTT)</a:t>
            </a:r>
          </a:p>
          <a:p>
            <a:pPr algn="ctr">
              <a:lnSpc>
                <a:spcPct val="90000"/>
              </a:lnSpc>
              <a:buFontTx/>
              <a:buNone/>
            </a:pPr>
            <a:r>
              <a:rPr lang="en-US" altLang="en-US" dirty="0">
                <a:latin typeface="Arial" panose="020B0604020202020204" pitchFamily="34" charset="0"/>
              </a:rPr>
              <a:t>Technical Editor: Robert Stacey (Intel)</a:t>
            </a:r>
            <a:endParaRPr lang="en-CA" altLang="en-US" dirty="0"/>
          </a:p>
          <a:p>
            <a:pP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4" name="Date Placeholder 3"/>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9118774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a:t>
            </a:r>
            <a:r>
              <a:rPr lang="en-US" altLang="en-US" dirty="0" smtClean="0"/>
              <a:t>Tuesday March 17, 16:00 </a:t>
            </a:r>
            <a:r>
              <a:rPr lang="en-US" altLang="en-US" dirty="0"/>
              <a:t>– </a:t>
            </a:r>
            <a:r>
              <a:rPr lang="en-US" altLang="en-US" dirty="0" smtClean="0"/>
              <a:t>18:00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buFont typeface="Arial" panose="020B0604020202020204" pitchFamily="34" charset="0"/>
              <a:buChar char="•"/>
            </a:pPr>
            <a:r>
              <a:rPr lang="en-US" altLang="en-US" dirty="0" smtClean="0"/>
              <a:t>Submissions</a:t>
            </a:r>
          </a:p>
          <a:p>
            <a:pPr lvl="0">
              <a:lnSpc>
                <a:spcPct val="80000"/>
              </a:lnSpc>
              <a:buFont typeface="Arial" panose="020B0604020202020204" pitchFamily="34" charset="0"/>
              <a:buChar char="•"/>
            </a:pPr>
            <a:r>
              <a:rPr lang="en-US" altLang="en-US" dirty="0" smtClean="0"/>
              <a:t>Comment Resolution Submissions</a:t>
            </a:r>
          </a:p>
          <a:p>
            <a:pPr lvl="0">
              <a:lnSpc>
                <a:spcPct val="80000"/>
              </a:lnSpc>
              <a:buFont typeface="Arial" panose="020B0604020202020204" pitchFamily="34" charset="0"/>
              <a:buChar char="•"/>
            </a:pPr>
            <a:r>
              <a:rPr lang="en-US" altLang="en-US" dirty="0" smtClean="0"/>
              <a:t>Recess</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20</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2426306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a:t>
            </a:r>
            <a:r>
              <a:rPr lang="en-US" altLang="en-US" dirty="0" smtClean="0"/>
              <a:t>Tuesday March 17, 19:30 </a:t>
            </a:r>
            <a:r>
              <a:rPr lang="en-US" altLang="en-US" dirty="0"/>
              <a:t>– </a:t>
            </a:r>
            <a:r>
              <a:rPr lang="en-US" altLang="en-US" dirty="0" smtClean="0"/>
              <a:t>21:30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smtClean="0"/>
              <a:t>Ad Hoc Group Meetings</a:t>
            </a:r>
          </a:p>
          <a:p>
            <a:pPr lvl="1">
              <a:lnSpc>
                <a:spcPct val="80000"/>
              </a:lnSpc>
              <a:buFont typeface="Arial" panose="020B0604020202020204" pitchFamily="34" charset="0"/>
              <a:buChar char="•"/>
            </a:pPr>
            <a:r>
              <a:rPr lang="en-US" altLang="en-US" dirty="0" smtClean="0"/>
              <a:t>Ad Hoc Group I </a:t>
            </a:r>
            <a:r>
              <a:rPr lang="en-US" altLang="en-US" dirty="0" smtClean="0">
                <a:sym typeface="Wingdings" panose="05000000000000000000" pitchFamily="2" charset="2"/>
              </a:rPr>
              <a:t> </a:t>
            </a:r>
          </a:p>
          <a:p>
            <a:pPr lvl="1">
              <a:lnSpc>
                <a:spcPct val="80000"/>
              </a:lnSpc>
              <a:buFont typeface="Arial" panose="020B0604020202020204" pitchFamily="34" charset="0"/>
              <a:buChar char="•"/>
            </a:pPr>
            <a:r>
              <a:rPr lang="en-US" altLang="en-US" dirty="0" smtClean="0">
                <a:sym typeface="Wingdings" panose="05000000000000000000" pitchFamily="2" charset="2"/>
              </a:rPr>
              <a:t>Ad Hoc Group II  </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21</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648877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a:t>
            </a:r>
            <a:r>
              <a:rPr lang="en-US" altLang="en-US" dirty="0" smtClean="0"/>
              <a:t>Wednesday March 18, 08:00 </a:t>
            </a:r>
            <a:r>
              <a:rPr lang="en-US" altLang="en-US" dirty="0"/>
              <a:t>– </a:t>
            </a:r>
            <a:r>
              <a:rPr lang="en-US" altLang="en-US" dirty="0" smtClean="0"/>
              <a:t>10:00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buFont typeface="Arial" panose="020B0604020202020204" pitchFamily="34" charset="0"/>
              <a:buChar char="•"/>
            </a:pPr>
            <a:r>
              <a:rPr lang="en-US" altLang="en-US" dirty="0" smtClean="0"/>
              <a:t>Submissions</a:t>
            </a:r>
          </a:p>
          <a:p>
            <a:pPr lvl="0">
              <a:lnSpc>
                <a:spcPct val="80000"/>
              </a:lnSpc>
              <a:buFont typeface="Arial" panose="020B0604020202020204" pitchFamily="34" charset="0"/>
              <a:buChar char="•"/>
            </a:pPr>
            <a:r>
              <a:rPr lang="en-US" altLang="en-US" dirty="0" smtClean="0"/>
              <a:t>Comment Resolution Submissions</a:t>
            </a:r>
          </a:p>
          <a:p>
            <a:pPr lvl="0">
              <a:lnSpc>
                <a:spcPct val="80000"/>
              </a:lnSpc>
              <a:buFont typeface="Arial" panose="020B0604020202020204" pitchFamily="34" charset="0"/>
              <a:buChar char="•"/>
            </a:pPr>
            <a:r>
              <a:rPr lang="en-US" altLang="en-US" dirty="0" smtClean="0"/>
              <a:t>Recess</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22</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8808861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a:t>
            </a:r>
            <a:r>
              <a:rPr lang="en-US" altLang="en-US" dirty="0" smtClean="0"/>
              <a:t>Thursday March 19, 13:30 </a:t>
            </a:r>
            <a:r>
              <a:rPr lang="en-US" altLang="en-US" dirty="0"/>
              <a:t>– </a:t>
            </a:r>
            <a:r>
              <a:rPr lang="en-US" altLang="en-US" dirty="0" smtClean="0"/>
              <a:t>15:30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Procedure</a:t>
            </a:r>
          </a:p>
          <a:p>
            <a:pPr lvl="0">
              <a:buFont typeface="Arial" panose="020B0604020202020204" pitchFamily="34" charset="0"/>
              <a:buChar char="•"/>
            </a:pPr>
            <a:r>
              <a:rPr lang="en-US" altLang="en-US" dirty="0" smtClean="0"/>
              <a:t>Submissions</a:t>
            </a:r>
          </a:p>
          <a:p>
            <a:pPr lvl="0">
              <a:lnSpc>
                <a:spcPct val="80000"/>
              </a:lnSpc>
              <a:buFont typeface="Arial" panose="020B0604020202020204" pitchFamily="34" charset="0"/>
              <a:buChar char="•"/>
            </a:pPr>
            <a:r>
              <a:rPr lang="en-US" altLang="en-US" dirty="0" smtClean="0"/>
              <a:t>Comment Resolution Submissions</a:t>
            </a:r>
          </a:p>
          <a:p>
            <a:pPr lvl="0">
              <a:lnSpc>
                <a:spcPct val="80000"/>
              </a:lnSpc>
              <a:buFont typeface="Arial" panose="020B0604020202020204" pitchFamily="34" charset="0"/>
              <a:buChar char="•"/>
            </a:pPr>
            <a:r>
              <a:rPr lang="en-US" altLang="en-US" dirty="0" smtClean="0"/>
              <a:t>Recess</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23</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0221550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67907" y="606425"/>
            <a:ext cx="9484784" cy="1065213"/>
          </a:xfrm>
        </p:spPr>
        <p:txBody>
          <a:bodyPr/>
          <a:lstStyle/>
          <a:p>
            <a:r>
              <a:rPr lang="en-US" altLang="en-US" dirty="0"/>
              <a:t>Agenda for Thursday March 19, </a:t>
            </a:r>
            <a:r>
              <a:rPr lang="en-US" altLang="en-US" dirty="0" smtClean="0"/>
              <a:t>16:00 </a:t>
            </a:r>
            <a:r>
              <a:rPr lang="en-US" altLang="en-US" dirty="0"/>
              <a:t>– </a:t>
            </a:r>
            <a:r>
              <a:rPr lang="en-US" altLang="en-US" dirty="0" smtClean="0"/>
              <a:t>18:00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1143000" y="1828801"/>
            <a:ext cx="10134599" cy="4113213"/>
          </a:xfrm>
        </p:spPr>
        <p:txBody>
          <a:bodyPr/>
          <a:lstStyle/>
          <a:p>
            <a:pPr lvl="0">
              <a:lnSpc>
                <a:spcPct val="80000"/>
              </a:lnSpc>
              <a:buFont typeface="Arial" panose="020B0604020202020204" pitchFamily="34" charset="0"/>
              <a:buChar char="•"/>
            </a:pPr>
            <a:r>
              <a:rPr lang="en-US" altLang="en-US" dirty="0"/>
              <a:t>Call meeting to order </a:t>
            </a:r>
          </a:p>
          <a:p>
            <a:pPr lvl="0">
              <a:buFont typeface="Arial" panose="020B0604020202020204" pitchFamily="34" charset="0"/>
              <a:buChar char="•"/>
            </a:pPr>
            <a:r>
              <a:rPr lang="en-US" altLang="en-US" dirty="0"/>
              <a:t>IEEE-SA IPR policy and </a:t>
            </a:r>
            <a:r>
              <a:rPr lang="en-US" altLang="en-US" dirty="0" smtClean="0"/>
              <a:t>Procedure</a:t>
            </a:r>
          </a:p>
          <a:p>
            <a:pPr lvl="0">
              <a:buFont typeface="Arial" panose="020B0604020202020204" pitchFamily="34" charset="0"/>
              <a:buChar char="•"/>
            </a:pPr>
            <a:r>
              <a:rPr lang="en-US" altLang="en-US" dirty="0" smtClean="0"/>
              <a:t>Ad hoc Meeting Motion</a:t>
            </a:r>
            <a:endParaRPr lang="en-US" altLang="en-US" dirty="0"/>
          </a:p>
          <a:p>
            <a:pPr lvl="0">
              <a:buFont typeface="Arial" panose="020B0604020202020204" pitchFamily="34" charset="0"/>
              <a:buChar char="•"/>
            </a:pPr>
            <a:r>
              <a:rPr lang="en-US" altLang="en-US" dirty="0" smtClean="0"/>
              <a:t>Motions</a:t>
            </a:r>
          </a:p>
          <a:p>
            <a:pPr lvl="0">
              <a:lnSpc>
                <a:spcPct val="80000"/>
              </a:lnSpc>
              <a:buFont typeface="Arial" panose="020B0604020202020204" pitchFamily="34" charset="0"/>
              <a:buChar char="•"/>
            </a:pPr>
            <a:r>
              <a:rPr lang="en-US" altLang="en-US" dirty="0" smtClean="0"/>
              <a:t>Comment Resolution Submissions</a:t>
            </a:r>
          </a:p>
          <a:p>
            <a:pPr lvl="0">
              <a:lnSpc>
                <a:spcPct val="80000"/>
              </a:lnSpc>
              <a:buFont typeface="Arial" panose="020B0604020202020204" pitchFamily="34" charset="0"/>
              <a:buChar char="•"/>
            </a:pPr>
            <a:r>
              <a:rPr lang="en-US" altLang="en-US" dirty="0" smtClean="0"/>
              <a:t>Adjourn</a:t>
            </a:r>
            <a:endParaRPr lang="en-US" altLang="en-US" dirty="0"/>
          </a:p>
          <a:p>
            <a:endParaRPr lang="en-US" sz="2800" dirty="0"/>
          </a:p>
        </p:txBody>
      </p:sp>
      <p:sp>
        <p:nvSpPr>
          <p:cNvPr id="5" name="Slide Number Placeholder 4"/>
          <p:cNvSpPr>
            <a:spLocks noGrp="1"/>
          </p:cNvSpPr>
          <p:nvPr>
            <p:ph type="sldNum" idx="12"/>
          </p:nvPr>
        </p:nvSpPr>
        <p:spPr/>
        <p:txBody>
          <a:bodyPr/>
          <a:lstStyle/>
          <a:p>
            <a:r>
              <a:rPr lang="en-GB"/>
              <a:t>Slide </a:t>
            </a:r>
            <a:fld id="{06B781AF-4CCF-49B0-A572-DE54FBE5D942}" type="slidenum">
              <a:rPr lang="en-GB" smtClean="0"/>
              <a:pPr/>
              <a:t>24</a:t>
            </a:fld>
            <a:endParaRPr lang="en-GB"/>
          </a:p>
        </p:txBody>
      </p:sp>
      <p:sp>
        <p:nvSpPr>
          <p:cNvPr id="4" name="Footer Placeholder 3"/>
          <p:cNvSpPr>
            <a:spLocks noGrp="1"/>
          </p:cNvSpPr>
          <p:nvPr>
            <p:ph type="ftr" idx="14"/>
          </p:nvPr>
        </p:nvSpPr>
        <p:spPr/>
        <p:txBody>
          <a:bodyPr/>
          <a:lstStyle/>
          <a:p>
            <a:r>
              <a:rPr lang="en-GB"/>
              <a:t>Osama Aboul-Magd, Huawei Technologies</a:t>
            </a:r>
          </a:p>
        </p:txBody>
      </p:sp>
      <p:sp>
        <p:nvSpPr>
          <p:cNvPr id="3" name="Date Placeholder 2"/>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139111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 Hoc Meeting</a:t>
            </a:r>
          </a:p>
        </p:txBody>
      </p:sp>
      <p:sp>
        <p:nvSpPr>
          <p:cNvPr id="3" name="Content Placeholder 2"/>
          <p:cNvSpPr>
            <a:spLocks noGrp="1"/>
          </p:cNvSpPr>
          <p:nvPr>
            <p:ph idx="1"/>
          </p:nvPr>
        </p:nvSpPr>
        <p:spPr/>
        <p:txBody>
          <a:bodyPr/>
          <a:lstStyle/>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Authorize &lt;group&gt; to hold an ad-hoc meeting on &lt;dates&gt; in &lt;location&gt;, with the preferred venue being &lt;preferred location&gt;, for the purpose of &lt;purpose&gt;.</a:t>
            </a:r>
            <a:endParaRPr lang="en-US" dirty="0">
              <a:latin typeface="Times New Roman" panose="02020603050405020304" pitchFamily="18" charset="0"/>
              <a:ea typeface="Times New Roman" panose="02020603050405020304" pitchFamily="18" charset="0"/>
            </a:endParaRPr>
          </a:p>
          <a:p>
            <a:pPr marL="0">
              <a:spcBef>
                <a:spcPts val="0"/>
              </a:spcBef>
              <a:spcAft>
                <a:spcPts val="0"/>
              </a:spcAft>
            </a:pPr>
            <a:r>
              <a:rPr lang="en-GB"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[Moved by &lt;name&gt; on behalf of &lt;group&gt;</a:t>
            </a:r>
            <a:endParaRPr lang="en-US" dirty="0">
              <a:latin typeface="Times New Roman" panose="02020603050405020304" pitchFamily="18" charset="0"/>
              <a:ea typeface="Times New Roman" panose="02020603050405020304" pitchFamily="18" charset="0"/>
            </a:endParaRPr>
          </a:p>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&lt;group&gt; vote: </a:t>
            </a:r>
            <a:endParaRPr lang="en-US" dirty="0">
              <a:latin typeface="Times New Roman" panose="02020603050405020304" pitchFamily="18" charset="0"/>
              <a:ea typeface="Times New Roman" panose="02020603050405020304" pitchFamily="18" charset="0"/>
            </a:endParaRPr>
          </a:p>
          <a:p>
            <a:pPr>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Moved: &lt;name&gt;,  Seconded: &lt;name&gt;, Result: y-n-a]</a:t>
            </a:r>
            <a:endParaRPr lang="en-US"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4440151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Teleconference Times</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4328896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Protocol</a:t>
            </a:r>
          </a:p>
        </p:txBody>
      </p:sp>
      <p:sp>
        <p:nvSpPr>
          <p:cNvPr id="3" name="Content Placeholder 2"/>
          <p:cNvSpPr>
            <a:spLocks noGrp="1"/>
          </p:cNvSpPr>
          <p:nvPr>
            <p:ph idx="1"/>
          </p:nvPr>
        </p:nvSpPr>
        <p:spPr>
          <a:xfrm>
            <a:off x="1143001" y="2286000"/>
            <a:ext cx="9906000" cy="838200"/>
          </a:xfrm>
        </p:spPr>
        <p:txBody>
          <a:bodyPr/>
          <a:lstStyle/>
          <a:p>
            <a:r>
              <a:rPr lang="en-US" altLang="en-US" sz="2800" dirty="0"/>
              <a:t>Please announce your affiliation when you first address the group during a meeting slot</a:t>
            </a:r>
          </a:p>
          <a:p>
            <a:endParaRPr lang="en-US" sz="2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595470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a:t>
            </a:r>
          </a:p>
        </p:txBody>
      </p:sp>
      <p:sp>
        <p:nvSpPr>
          <p:cNvPr id="3" name="Content Placeholder 2"/>
          <p:cNvSpPr>
            <a:spLocks noGrp="1"/>
          </p:cNvSpPr>
          <p:nvPr>
            <p:ph idx="1"/>
          </p:nvPr>
        </p:nvSpPr>
        <p:spPr/>
        <p:txBody>
          <a:bodyPr/>
          <a:lstStyle/>
          <a:p>
            <a:pPr marL="457200" indent="-457200"/>
            <a:r>
              <a:rPr lang="en-US" altLang="en-US" dirty="0">
                <a:hlinkClick r:id="rId2"/>
              </a:rPr>
              <a:t>http://newton.meeting.verilan.com</a:t>
            </a:r>
            <a:r>
              <a:rPr lang="en-US" altLang="en-US" dirty="0"/>
              <a:t>  </a:t>
            </a:r>
          </a:p>
          <a:p>
            <a:pPr marL="457200" indent="-457200"/>
            <a:endParaRPr lang="en-US" altLang="en-US" sz="3600" dirty="0"/>
          </a:p>
          <a:p>
            <a:pPr marL="457200" indent="-457200">
              <a:buFontTx/>
              <a:buAutoNum type="arabicPeriod"/>
            </a:pPr>
            <a:r>
              <a:rPr lang="en-US" altLang="en-US" sz="3600" dirty="0"/>
              <a:t>Register</a:t>
            </a:r>
          </a:p>
          <a:p>
            <a:pPr marL="457200" indent="-457200">
              <a:buFontTx/>
              <a:buAutoNum type="arabicPeriod"/>
            </a:pPr>
            <a:r>
              <a:rPr lang="en-US" altLang="en-US" sz="3600" dirty="0"/>
              <a:t>Indicate attendance</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513800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Attendance, Voting &amp; Document Status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altLang="en-US" dirty="0"/>
              <a:t>Make sure your badges are correct </a:t>
            </a:r>
          </a:p>
          <a:p>
            <a:pPr>
              <a:buFont typeface="Arial" panose="020B0604020202020204" pitchFamily="34" charset="0"/>
              <a:buChar char="•"/>
            </a:pPr>
            <a:endParaRPr lang="en-US" altLang="en-US" dirty="0"/>
          </a:p>
          <a:p>
            <a:pPr>
              <a:buFont typeface="Arial" panose="020B0604020202020204" pitchFamily="34" charset="0"/>
              <a:buChar char="•"/>
            </a:pPr>
            <a:r>
              <a:rPr lang="en-US" altLang="en-US" dirty="0"/>
              <a:t>If you plan to make a submission be sure it does not contain company logos or advertising</a:t>
            </a:r>
          </a:p>
          <a:p>
            <a:pPr>
              <a:buFont typeface="Arial" panose="020B0604020202020204" pitchFamily="34" charset="0"/>
              <a:buChar char="•"/>
            </a:pPr>
            <a:endParaRPr lang="en-US" altLang="en-US" dirty="0"/>
          </a:p>
          <a:p>
            <a:pPr>
              <a:buFont typeface="Arial" panose="020B0604020202020204" pitchFamily="34" charset="0"/>
              <a:buChar char="•"/>
            </a:pPr>
            <a:r>
              <a:rPr lang="en-US" altLang="en-US" dirty="0"/>
              <a:t>Questions on Voting status, Ballot pool, Access to Reflector, Documentation,  member</a:t>
            </a:r>
            <a:r>
              <a:rPr lang="ja-JP" altLang="en-US" dirty="0"/>
              <a:t>’</a:t>
            </a:r>
            <a:r>
              <a:rPr lang="en-US" altLang="ja-JP" dirty="0"/>
              <a:t>s area</a:t>
            </a:r>
          </a:p>
          <a:p>
            <a:pPr marL="800100" lvl="1" indent="-342900">
              <a:buFont typeface="Arial" panose="020B0604020202020204" pitchFamily="34" charset="0"/>
              <a:buChar char="•"/>
            </a:pPr>
            <a:r>
              <a:rPr lang="en-US" altLang="en-US" sz="2400" dirty="0"/>
              <a:t>see Jon Rosdahl –  </a:t>
            </a:r>
            <a:r>
              <a:rPr lang="en-US" altLang="en-US" sz="2400" dirty="0">
                <a:hlinkClick r:id="rId3"/>
              </a:rPr>
              <a:t>jrosdahl@ieee.org</a:t>
            </a:r>
            <a:endParaRPr lang="en-US" altLang="en-US" dirty="0"/>
          </a:p>
          <a:p>
            <a:pPr marL="800100" lvl="1" indent="-342900">
              <a:buFont typeface="Arial" panose="020B0604020202020204" pitchFamily="34" charset="0"/>
              <a:buChar char="•"/>
            </a:pPr>
            <a:endParaRPr lang="en-US" altLang="en-US" dirty="0"/>
          </a:p>
          <a:p>
            <a:pPr>
              <a:buFont typeface="Arial" panose="020B0604020202020204" pitchFamily="34" charset="0"/>
              <a:buChar char="•"/>
            </a:pPr>
            <a:r>
              <a:rPr lang="en-US" altLang="en-US" dirty="0"/>
              <a:t>Cell Phones Silent or Off</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411782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dirty="0"/>
              <a:t>Following 5 slides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1898171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685801"/>
            <a:ext cx="7770813" cy="301625"/>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838200" y="1373188"/>
            <a:ext cx="10439400" cy="4113213"/>
          </a:xfrm>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2272051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457201"/>
            <a:ext cx="7770813" cy="1065213"/>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838200" y="1601788"/>
            <a:ext cx="10210800" cy="4113213"/>
          </a:xfrm>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3376306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1" y="685801"/>
            <a:ext cx="7770813" cy="533400"/>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929217" y="1219201"/>
            <a:ext cx="10460567" cy="4113213"/>
          </a:xfrm>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a:t>
            </a:r>
            <a:r>
              <a:rPr lang="en-US" altLang="en-US" sz="1600" dirty="0" smtClean="0">
                <a:solidFill>
                  <a:schemeClr val="tx1"/>
                </a:solidFill>
                <a:latin typeface="Calibri" panose="020F0502020204030204" pitchFamily="34" charset="0"/>
                <a:cs typeface="Calibri" panose="020F0502020204030204" pitchFamily="34" charset="0"/>
              </a:rPr>
              <a:t>March </a:t>
            </a:r>
            <a:r>
              <a:rPr lang="en-US" altLang="en-US" sz="1600" dirty="0">
                <a:solidFill>
                  <a:schemeClr val="tx1"/>
                </a:solidFill>
                <a:latin typeface="Calibri" panose="020F0502020204030204" pitchFamily="34" charset="0"/>
                <a:cs typeface="Calibri" panose="020F0502020204030204" pitchFamily="34" charset="0"/>
              </a:rPr>
              <a:t>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2020</a:t>
            </a:r>
            <a:endParaRPr lang="en-GB" dirty="0"/>
          </a:p>
        </p:txBody>
      </p:sp>
    </p:spTree>
    <p:extLst>
      <p:ext uri="{BB962C8B-B14F-4D97-AF65-F5344CB8AC3E}">
        <p14:creationId xmlns:p14="http://schemas.microsoft.com/office/powerpoint/2010/main" val="5487198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519</TotalTime>
  <Words>1581</Words>
  <Application>Microsoft Office PowerPoint</Application>
  <PresentationFormat>Widescreen</PresentationFormat>
  <Paragraphs>268</Paragraphs>
  <Slides>26</Slides>
  <Notes>6</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7" baseType="lpstr">
      <vt:lpstr>Arial Unicode MS</vt:lpstr>
      <vt:lpstr>MS Gothic</vt:lpstr>
      <vt:lpstr>Arial</vt:lpstr>
      <vt:lpstr>Arial Black</vt:lpstr>
      <vt:lpstr>Calibri</vt:lpstr>
      <vt:lpstr>Monotype Sorts</vt:lpstr>
      <vt:lpstr>Symbol</vt:lpstr>
      <vt:lpstr>Times New Roman</vt:lpstr>
      <vt:lpstr>Wingdings</vt:lpstr>
      <vt:lpstr>Office Theme</vt:lpstr>
      <vt:lpstr>Document</vt:lpstr>
      <vt:lpstr>TGax March 2020 Meeting Agenda</vt:lpstr>
      <vt:lpstr>  IEEE 802.11 TGax: High Efficiency WLAN Task Group</vt:lpstr>
      <vt:lpstr>Meeting Protocol</vt:lpstr>
      <vt:lpstr>Attendance</vt:lpstr>
      <vt:lpstr>Attendance, Voting &amp; Document Status</vt:lpstr>
      <vt:lpstr>Patent Policy</vt:lpstr>
      <vt:lpstr>Participants have a duty to inform the IEEE</vt:lpstr>
      <vt:lpstr>Ways to inform IEEE</vt:lpstr>
      <vt:lpstr>Other guidelines for IEEE WG meetings</vt:lpstr>
      <vt:lpstr>Patent-related information</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Agenda Items for the Week</vt:lpstr>
      <vt:lpstr>TGax Schedule</vt:lpstr>
      <vt:lpstr>Agenda for Monday March 16, 08:00 – 10:00 </vt:lpstr>
      <vt:lpstr>Agenda for Monday March 16, 13:30 – 15:30 </vt:lpstr>
      <vt:lpstr>Approval of  TG Minutes (January 2020 Meeting and Telecon Minutes) </vt:lpstr>
      <vt:lpstr>Agenda for Tuesday March 17, 10:30 – 12:30 </vt:lpstr>
      <vt:lpstr>Agenda for Tuesday March 17, 16:00 – 18:00 </vt:lpstr>
      <vt:lpstr>Agenda for Tuesday March 17, 19:30 – 21:30 </vt:lpstr>
      <vt:lpstr>Agenda for Wednesday March 18, 08:00 – 10:00 </vt:lpstr>
      <vt:lpstr>Agenda for Thursday March 19, 13:30 – 15:30 </vt:lpstr>
      <vt:lpstr>Agenda for Thursday March 19, 16:00 – 18:00 </vt:lpstr>
      <vt:lpstr>Ad Hoc Meeting</vt:lpstr>
      <vt:lpstr>Teleconference Times</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TGax September 2019 Meeting Agenda</dc:title>
  <dc:creator>Osama AboulMagd</dc:creator>
  <cp:lastModifiedBy>Osama AboulMagd</cp:lastModifiedBy>
  <cp:revision>56</cp:revision>
  <cp:lastPrinted>1601-01-01T00:00:00Z</cp:lastPrinted>
  <dcterms:created xsi:type="dcterms:W3CDTF">2019-08-14T12:42:27Z</dcterms:created>
  <dcterms:modified xsi:type="dcterms:W3CDTF">2020-02-07T11:42:21Z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1575475615</vt:lpwstr>
  </property>
</Properties>
</file>