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8" r:id="rId16"/>
    <p:sldId id="303" r:id="rId17"/>
    <p:sldId id="284" r:id="rId18"/>
    <p:sldId id="282" r:id="rId19"/>
    <p:sldId id="301" r:id="rId20"/>
    <p:sldId id="302" r:id="rId21"/>
    <p:sldId id="304" r:id="rId22"/>
    <p:sldId id="305" r:id="rId23"/>
    <p:sldId id="306" r:id="rId24"/>
    <p:sldId id="307" r:id="rId25"/>
    <p:sldId id="293" r:id="rId26"/>
    <p:sldId id="29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3" d="100"/>
          <a:sy n="113" d="100"/>
        </p:scale>
        <p:origin x="42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802.11-20/0288r0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smtClean="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2020 </a:t>
            </a:r>
            <a:r>
              <a:rPr lang="en-US" altLang="en-US" dirty="0"/>
              <a:t>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2020-02-05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18805818"/>
              </p:ext>
            </p:extLst>
          </p:nvPr>
        </p:nvGraphicFramePr>
        <p:xfrm>
          <a:off x="2088823" y="2514600"/>
          <a:ext cx="8289807" cy="2543175"/>
        </p:xfrm>
        <a:graphic>
          <a:graphicData uri="http://schemas.openxmlformats.org/presentationml/2006/ole">
            <mc:AlternateContent xmlns:mc="http://schemas.openxmlformats.org/markup-compatibility/2006">
              <mc:Choice xmlns:v="urn:schemas-microsoft-com:vml" Requires="v">
                <p:oleObj spid="_x0000_s414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88823" y="2514600"/>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a:t>
            </a:r>
            <a:r>
              <a:rPr lang="en-US" dirty="0" smtClean="0"/>
              <a:t>January 2020.</a:t>
            </a:r>
            <a:endParaRPr lang="en-US" dirty="0"/>
          </a:p>
          <a:p>
            <a:pPr>
              <a:buFont typeface="Arial" panose="020B0604020202020204" pitchFamily="34" charset="0"/>
              <a:buChar char="•"/>
            </a:pPr>
            <a:r>
              <a:rPr lang="en-US" dirty="0" smtClean="0"/>
              <a:t>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221028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dirty="0" smtClean="0"/>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42477794"/>
              </p:ext>
            </p:extLst>
          </p:nvPr>
        </p:nvGraphicFramePr>
        <p:xfrm>
          <a:off x="2438400" y="2133600"/>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a:p>
                  </a:txBody>
                  <a:tcPr/>
                </a:tc>
                <a:tc gridSpan="2">
                  <a:txBody>
                    <a:bodyPr/>
                    <a:lstStyle/>
                    <a:p>
                      <a:endParaRPr lang="en-US"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srgbClr val="000000"/>
                          </a:solidFill>
                          <a:effectLst/>
                          <a:uLnTx/>
                          <a:uFillTx/>
                          <a:latin typeface="+mn-lt"/>
                          <a:ea typeface="+mn-ea"/>
                          <a:cs typeface="+mn-cs"/>
                        </a:rPr>
                        <a:t>TGax</a:t>
                      </a:r>
                      <a:endParaRPr kumimoji="0" lang="en-US" sz="1800" b="1"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endParaRPr lang="en-US"/>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r>
                        <a:rPr lang="en-US" sz="1400" b="1" dirty="0" err="1" smtClean="0"/>
                        <a:t>TGax</a:t>
                      </a:r>
                      <a:endParaRPr lang="en-US"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err="1" smtClean="0"/>
                        <a:t>TGax</a:t>
                      </a:r>
                      <a:endParaRPr lang="en-US" sz="1400" b="1" dirty="0" smtClean="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b="1" dirty="0" err="1" smtClean="0"/>
                        <a:t>TGax</a:t>
                      </a:r>
                      <a:endParaRPr lang="en-US" b="1" dirty="0"/>
                    </a:p>
                  </a:txBody>
                  <a:tcPr/>
                </a:tc>
                <a:tc gridSpan="2">
                  <a:txBody>
                    <a:bodyPr/>
                    <a:lstStyle/>
                    <a:p>
                      <a:endParaRPr lang="en-US"/>
                    </a:p>
                  </a:txBody>
                  <a:tcPr/>
                </a:tc>
                <a:tc hMerge="1">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srgbClr val="000000"/>
                          </a:solidFill>
                          <a:effectLst/>
                          <a:uLnTx/>
                          <a:uFillTx/>
                          <a:latin typeface="+mn-lt"/>
                          <a:ea typeface="+mn-ea"/>
                          <a:cs typeface="+mn-cs"/>
                        </a:rPr>
                        <a:t>TGax</a:t>
                      </a:r>
                      <a:endParaRPr kumimoji="0" lang="en-US" sz="1800" b="1" i="0"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gridSpan="2">
                  <a:txBody>
                    <a:bodyPr/>
                    <a:lstStyle/>
                    <a:p>
                      <a:pPr algn="ctr"/>
                      <a:r>
                        <a:rPr lang="en-US" b="1" dirty="0" err="1" smtClean="0"/>
                        <a:t>TGax</a:t>
                      </a:r>
                      <a:endParaRPr lang="en-US" b="1" dirty="0"/>
                    </a:p>
                  </a:txBody>
                  <a:tcPr/>
                </a:tc>
                <a:tc hMerge="1">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srgbClr val="000000"/>
                          </a:solidFill>
                          <a:effectLst/>
                          <a:uLnTx/>
                          <a:uFillTx/>
                          <a:latin typeface="+mn-lt"/>
                          <a:ea typeface="+mn-ea"/>
                          <a:cs typeface="+mn-cs"/>
                        </a:rPr>
                        <a:t>TGax</a:t>
                      </a:r>
                      <a:endParaRPr kumimoji="0" lang="en-US" sz="1800" b="1" i="0"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smtClean="0">
                          <a:ln>
                            <a:noFill/>
                          </a:ln>
                          <a:solidFill>
                            <a:srgbClr val="000000"/>
                          </a:solidFill>
                          <a:effectLst/>
                          <a:uLnTx/>
                          <a:uFillTx/>
                          <a:latin typeface="+mn-lt"/>
                          <a:ea typeface="+mn-ea"/>
                          <a:cs typeface="+mn-cs"/>
                        </a:rPr>
                        <a:t>TGax</a:t>
                      </a:r>
                      <a:endParaRPr kumimoji="0" lang="en-US" sz="1400" b="1"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smtClean="0">
                          <a:ln>
                            <a:noFill/>
                          </a:ln>
                          <a:solidFill>
                            <a:srgbClr val="000000"/>
                          </a:solidFill>
                          <a:effectLst/>
                          <a:uLnTx/>
                          <a:uFillTx/>
                          <a:latin typeface="+mn-lt"/>
                          <a:ea typeface="+mn-ea"/>
                          <a:cs typeface="+mn-cs"/>
                        </a:rPr>
                        <a:t>TGax</a:t>
                      </a:r>
                      <a:endParaRPr kumimoji="0" lang="en-US" sz="1400" b="1" i="0" u="none" strike="noStrike" kern="1200" cap="none" spc="0" normalizeH="0" baseline="0" noProof="0" dirty="0" smtClean="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
        <p:nvSpPr>
          <p:cNvPr id="3" name="TextBox 2"/>
          <p:cNvSpPr txBox="1"/>
          <p:nvPr/>
        </p:nvSpPr>
        <p:spPr>
          <a:xfrm>
            <a:off x="2590800" y="5105400"/>
            <a:ext cx="3097964" cy="369332"/>
          </a:xfrm>
          <a:prstGeom prst="rect">
            <a:avLst/>
          </a:prstGeom>
          <a:noFill/>
        </p:spPr>
        <p:txBody>
          <a:bodyPr wrap="none" rtlCol="0">
            <a:spAutoFit/>
          </a:bodyPr>
          <a:lstStyle/>
          <a:p>
            <a:r>
              <a:rPr lang="en-US" sz="1800" dirty="0" smtClean="0">
                <a:solidFill>
                  <a:schemeClr val="tx1"/>
                </a:solidFill>
              </a:rPr>
              <a:t>Ad Hoc group schedule is TBD</a:t>
            </a:r>
            <a:endParaRPr lang="en-US" sz="1800" dirty="0">
              <a:solidFill>
                <a:schemeClr val="tx1"/>
              </a:solidFill>
            </a:endParaRPr>
          </a:p>
        </p:txBody>
      </p:sp>
    </p:spTree>
    <p:extLst>
      <p:ext uri="{BB962C8B-B14F-4D97-AF65-F5344CB8AC3E}">
        <p14:creationId xmlns:p14="http://schemas.microsoft.com/office/powerpoint/2010/main" val="491740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a:t>
            </a:r>
            <a:r>
              <a:rPr lang="en-US" altLang="en-US" dirty="0" smtClean="0"/>
              <a:t>March 16,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smtClean="0"/>
              <a:t>Ad hoc Meeting –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smtClean="0"/>
              <a:t>Submissions and setting the ad hoc groups schedule</a:t>
            </a:r>
            <a:endParaRPr lang="en-US" altLang="en-US" dirty="0"/>
          </a:p>
          <a:p>
            <a:pPr lvl="0">
              <a:lnSpc>
                <a:spcPct val="80000"/>
              </a:lnSpc>
              <a:buFont typeface="Arial" panose="020B0604020202020204" pitchFamily="34" charset="0"/>
              <a:buChar char="•"/>
            </a:pPr>
            <a:r>
              <a:rPr lang="en-US" altLang="en-US" dirty="0" smtClean="0"/>
              <a:t>Comment </a:t>
            </a:r>
            <a:r>
              <a:rPr lang="en-US" altLang="en-US" dirty="0"/>
              <a:t>Resolution Submissions</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618681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a:t>
            </a:r>
            <a:r>
              <a:rPr lang="en-US" altLang="en-US" dirty="0" smtClean="0"/>
              <a:t>March 16,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Teleconference minutes since </a:t>
            </a:r>
            <a:r>
              <a:rPr lang="en-US" altLang="en-US" sz="1800" dirty="0" smtClean="0"/>
              <a:t>January 2020 </a:t>
            </a:r>
            <a:r>
              <a:rPr lang="en-US" altLang="en-US" sz="1800" dirty="0"/>
              <a:t>meeting.</a:t>
            </a:r>
            <a:endParaRPr lang="en-US" altLang="en-US" dirty="0"/>
          </a:p>
          <a:p>
            <a:pPr lvl="0">
              <a:lnSpc>
                <a:spcPct val="80000"/>
              </a:lnSpc>
              <a:buFont typeface="Arial" panose="020B0604020202020204" pitchFamily="34" charset="0"/>
              <a:buChar char="•"/>
            </a:pPr>
            <a:r>
              <a:rPr lang="en-US" altLang="en-US" dirty="0" smtClean="0"/>
              <a:t>Comment </a:t>
            </a:r>
            <a:r>
              <a:rPr lang="en-US" altLang="en-US" dirty="0"/>
              <a:t>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2020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2020 </a:t>
            </a:r>
            <a:r>
              <a:rPr lang="en-US" altLang="en-US" sz="2000" dirty="0"/>
              <a:t>Interim meeting to today: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401241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Tuesday March 17,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Ad Hoc Group I </a:t>
            </a:r>
            <a:r>
              <a:rPr lang="en-US" altLang="en-US" dirty="0" smtClean="0">
                <a:sym typeface="Wingdings" panose="05000000000000000000" pitchFamily="2" charset="2"/>
              </a:rPr>
              <a:t> </a:t>
            </a:r>
          </a:p>
          <a:p>
            <a:pPr lvl="1">
              <a:lnSpc>
                <a:spcPct val="80000"/>
              </a:lnSpc>
              <a:buFont typeface="Arial" panose="020B0604020202020204" pitchFamily="34" charset="0"/>
              <a:buChar char="•"/>
            </a:pPr>
            <a:r>
              <a:rPr lang="en-US" altLang="en-US" dirty="0" smtClean="0">
                <a:sym typeface="Wingdings" panose="05000000000000000000" pitchFamily="2" charset="2"/>
              </a:rPr>
              <a:t>Ad Hoc Group II  </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359126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March 15-20, 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Atlanta, USA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Tuesday March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smtClean="0"/>
              <a:t>Submissions</a:t>
            </a:r>
          </a:p>
          <a:p>
            <a:pPr lvl="0">
              <a:lnSpc>
                <a:spcPct val="80000"/>
              </a:lnSpc>
              <a:buFont typeface="Arial" panose="020B0604020202020204" pitchFamily="34" charset="0"/>
              <a:buChar char="•"/>
            </a:pPr>
            <a:r>
              <a:rPr lang="en-US" altLang="en-US" dirty="0" smtClean="0"/>
              <a:t>Comment Resolution Submissions</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2426306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Tuesday March 17,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Ad Hoc Group I </a:t>
            </a:r>
            <a:r>
              <a:rPr lang="en-US" altLang="en-US" dirty="0" smtClean="0">
                <a:sym typeface="Wingdings" panose="05000000000000000000" pitchFamily="2" charset="2"/>
              </a:rPr>
              <a:t> </a:t>
            </a:r>
          </a:p>
          <a:p>
            <a:pPr lvl="1">
              <a:lnSpc>
                <a:spcPct val="80000"/>
              </a:lnSpc>
              <a:buFont typeface="Arial" panose="020B0604020202020204" pitchFamily="34" charset="0"/>
              <a:buChar char="•"/>
            </a:pPr>
            <a:r>
              <a:rPr lang="en-US" altLang="en-US" dirty="0" smtClean="0">
                <a:sym typeface="Wingdings" panose="05000000000000000000" pitchFamily="2" charset="2"/>
              </a:rPr>
              <a:t>Ad Hoc Group II  </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648877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Wednesday March 18,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smtClean="0"/>
              <a:t>Submissions</a:t>
            </a:r>
          </a:p>
          <a:p>
            <a:pPr lvl="0">
              <a:lnSpc>
                <a:spcPct val="80000"/>
              </a:lnSpc>
              <a:buFont typeface="Arial" panose="020B0604020202020204" pitchFamily="34" charset="0"/>
              <a:buChar char="•"/>
            </a:pPr>
            <a:r>
              <a:rPr lang="en-US" altLang="en-US" dirty="0" smtClean="0"/>
              <a:t>Comment Resolution Submissions</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880886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a:t>
            </a:r>
            <a:r>
              <a:rPr lang="en-US" altLang="en-US" dirty="0" smtClean="0"/>
              <a:t>Thursday March 19,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smtClean="0"/>
              <a:t>Submissions</a:t>
            </a:r>
          </a:p>
          <a:p>
            <a:pPr lvl="0">
              <a:lnSpc>
                <a:spcPct val="80000"/>
              </a:lnSpc>
              <a:buFont typeface="Arial" panose="020B0604020202020204" pitchFamily="34" charset="0"/>
              <a:buChar char="•"/>
            </a:pPr>
            <a:r>
              <a:rPr lang="en-US" altLang="en-US" dirty="0" smtClean="0"/>
              <a:t>Comment Resolution Submissions</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0221550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Thursday March 19,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Ad hoc Meeting Motion</a:t>
            </a:r>
            <a:endParaRPr lang="en-US" altLang="en-US" dirty="0"/>
          </a:p>
          <a:p>
            <a:pPr lvl="0">
              <a:buFont typeface="Arial" panose="020B0604020202020204" pitchFamily="34" charset="0"/>
              <a:buChar char="•"/>
            </a:pPr>
            <a:r>
              <a:rPr lang="en-US" altLang="en-US" dirty="0" smtClean="0"/>
              <a:t>Motions</a:t>
            </a:r>
          </a:p>
          <a:p>
            <a:pPr lvl="0">
              <a:lnSpc>
                <a:spcPct val="80000"/>
              </a:lnSpc>
              <a:buFont typeface="Arial" panose="020B0604020202020204" pitchFamily="34" charset="0"/>
              <a:buChar char="•"/>
            </a:pPr>
            <a:r>
              <a:rPr lang="en-US" altLang="en-US" dirty="0" smtClean="0"/>
              <a:t>Comment Resolution Submissions</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139111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444015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432889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51380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41178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519</TotalTime>
  <Words>1581</Words>
  <Application>Microsoft Office PowerPoint</Application>
  <PresentationFormat>Widescreen</PresentationFormat>
  <Paragraphs>268</Paragraphs>
  <Slides>26</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7"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March 2020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TGax Schedule</vt:lpstr>
      <vt:lpstr>Agenda for Monday March 16, 08:00 – 10:00 </vt:lpstr>
      <vt:lpstr>Agenda for Monday March 16, 13:30 – 15:30 </vt:lpstr>
      <vt:lpstr>Approval of  TG Minutes (January 2020 Meeting and Telecon Minutes) </vt:lpstr>
      <vt:lpstr>Agenda for Tuesday March 17, 10:30 – 12:30 </vt:lpstr>
      <vt:lpstr>Agenda for Tuesday March 17, 16:00 – 18:00 </vt:lpstr>
      <vt:lpstr>Agenda for Tuesday March 17, 19:30 – 21:30 </vt:lpstr>
      <vt:lpstr>Agenda for Wednesday March 18, 08:00 – 10:00 </vt:lpstr>
      <vt:lpstr>Agenda for Thursday March 19, 13:30 – 15:30 </vt:lpstr>
      <vt:lpstr>Agenda for Thursday March 19, 16:00 – 18:00 </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56</cp:revision>
  <cp:lastPrinted>1601-01-01T00:00:00Z</cp:lastPrinted>
  <dcterms:created xsi:type="dcterms:W3CDTF">2019-08-14T12:42:27Z</dcterms:created>
  <dcterms:modified xsi:type="dcterms:W3CDTF">2020-02-07T11:42:21Z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