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5"/>
  </p:notesMasterIdLst>
  <p:handoutMasterIdLst>
    <p:handoutMasterId r:id="rId56"/>
  </p:handoutMasterIdLst>
  <p:sldIdLst>
    <p:sldId id="256" r:id="rId2"/>
    <p:sldId id="265" r:id="rId3"/>
    <p:sldId id="257" r:id="rId4"/>
    <p:sldId id="266" r:id="rId5"/>
    <p:sldId id="267" r:id="rId6"/>
    <p:sldId id="268" r:id="rId7"/>
    <p:sldId id="269" r:id="rId8"/>
    <p:sldId id="270" r:id="rId9"/>
    <p:sldId id="271" r:id="rId10"/>
    <p:sldId id="276" r:id="rId11"/>
    <p:sldId id="407" r:id="rId12"/>
    <p:sldId id="408" r:id="rId13"/>
    <p:sldId id="409" r:id="rId14"/>
    <p:sldId id="410" r:id="rId15"/>
    <p:sldId id="411" r:id="rId16"/>
    <p:sldId id="412" r:id="rId17"/>
    <p:sldId id="413" r:id="rId18"/>
    <p:sldId id="272" r:id="rId19"/>
    <p:sldId id="414" r:id="rId20"/>
    <p:sldId id="415" r:id="rId21"/>
    <p:sldId id="336" r:id="rId22"/>
    <p:sldId id="343" r:id="rId23"/>
    <p:sldId id="417" r:id="rId24"/>
    <p:sldId id="342" r:id="rId25"/>
    <p:sldId id="416" r:id="rId26"/>
    <p:sldId id="289" r:id="rId27"/>
    <p:sldId id="290" r:id="rId28"/>
    <p:sldId id="418" r:id="rId29"/>
    <p:sldId id="425" r:id="rId30"/>
    <p:sldId id="419" r:id="rId31"/>
    <p:sldId id="420" r:id="rId32"/>
    <p:sldId id="421" r:id="rId33"/>
    <p:sldId id="422" r:id="rId34"/>
    <p:sldId id="423" r:id="rId35"/>
    <p:sldId id="424" r:id="rId36"/>
    <p:sldId id="426" r:id="rId37"/>
    <p:sldId id="427" r:id="rId38"/>
    <p:sldId id="434" r:id="rId39"/>
    <p:sldId id="435" r:id="rId40"/>
    <p:sldId id="428" r:id="rId41"/>
    <p:sldId id="429" r:id="rId42"/>
    <p:sldId id="430" r:id="rId43"/>
    <p:sldId id="431" r:id="rId44"/>
    <p:sldId id="432" r:id="rId45"/>
    <p:sldId id="433" r:id="rId46"/>
    <p:sldId id="315" r:id="rId47"/>
    <p:sldId id="312" r:id="rId48"/>
    <p:sldId id="259" r:id="rId49"/>
    <p:sldId id="260" r:id="rId50"/>
    <p:sldId id="261" r:id="rId51"/>
    <p:sldId id="262" r:id="rId52"/>
    <p:sldId id="263" r:id="rId53"/>
    <p:sldId id="264" r:id="rId54"/>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521415D9-36F7-43E2-AB2F-B90AF26B5E84}">
      <p14:sectionLst xmlns:p14="http://schemas.microsoft.com/office/powerpoint/2010/main">
        <p14:section name="Default Section" id="{F1D38888-79E6-4B8F-A7E5-96BDED502F2F}">
          <p14:sldIdLst>
            <p14:sldId id="256"/>
            <p14:sldId id="265"/>
            <p14:sldId id="257"/>
            <p14:sldId id="266"/>
            <p14:sldId id="267"/>
            <p14:sldId id="268"/>
            <p14:sldId id="269"/>
            <p14:sldId id="270"/>
            <p14:sldId id="271"/>
            <p14:sldId id="276"/>
            <p14:sldId id="407"/>
            <p14:sldId id="408"/>
            <p14:sldId id="409"/>
            <p14:sldId id="410"/>
            <p14:sldId id="411"/>
            <p14:sldId id="412"/>
            <p14:sldId id="413"/>
            <p14:sldId id="272"/>
            <p14:sldId id="414"/>
            <p14:sldId id="415"/>
          </p14:sldIdLst>
        </p14:section>
        <p14:section name="Jan. 29 Telecon" id="{C39A0ACE-7902-4CA4-A7DB-9FF67058AA84}">
          <p14:sldIdLst>
            <p14:sldId id="336"/>
            <p14:sldId id="343"/>
            <p14:sldId id="417"/>
            <p14:sldId id="342"/>
            <p14:sldId id="416"/>
            <p14:sldId id="289"/>
            <p14:sldId id="290"/>
          </p14:sldIdLst>
        </p14:section>
        <p14:section name="Feb. 5th Telecon" id="{AF9DCAD9-F691-48EE-AD57-0B2D0D40FA0B}">
          <p14:sldIdLst>
            <p14:sldId id="418"/>
            <p14:sldId id="425"/>
            <p14:sldId id="419"/>
            <p14:sldId id="420"/>
            <p14:sldId id="421"/>
            <p14:sldId id="422"/>
            <p14:sldId id="423"/>
            <p14:sldId id="424"/>
          </p14:sldIdLst>
        </p14:section>
        <p14:section name="March 4th Telecon" id="{7770E24E-98E4-4AEA-8815-21FA9D46CEDD}">
          <p14:sldIdLst>
            <p14:sldId id="426"/>
            <p14:sldId id="427"/>
            <p14:sldId id="434"/>
            <p14:sldId id="435"/>
            <p14:sldId id="428"/>
            <p14:sldId id="429"/>
            <p14:sldId id="430"/>
            <p14:sldId id="431"/>
            <p14:sldId id="432"/>
            <p14:sldId id="433"/>
          </p14:sldIdLst>
        </p14:section>
        <p14:section name="Backup" id="{62682A0D-7317-4EE9-B56C-63AD74488E19}">
          <p14:sldIdLst>
            <p14:sldId id="315"/>
            <p14:sldId id="312"/>
            <p14:sldId id="259"/>
            <p14:sldId id="260"/>
            <p14:sldId id="261"/>
            <p14:sldId id="262"/>
            <p14:sldId id="263"/>
            <p14:sldId id="26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576" autoAdjust="0"/>
    <p:restoredTop sz="94660"/>
  </p:normalViewPr>
  <p:slideViewPr>
    <p:cSldViewPr>
      <p:cViewPr varScale="1">
        <p:scale>
          <a:sx n="123" d="100"/>
          <a:sy n="123" d="100"/>
        </p:scale>
        <p:origin x="456" y="108"/>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3/2/2020</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AAB5CE2-8DD9-4D73-A363-75B54562E72E}" type="slidenum">
              <a:rPr lang="en-US"/>
              <a:pPr/>
              <a:t>50</a:t>
            </a:fld>
            <a:endParaRPr lang="en-US"/>
          </a:p>
        </p:txBody>
      </p:sp>
      <p:sp>
        <p:nvSpPr>
          <p:cNvPr id="1740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741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761652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51</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52</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0015703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53</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a:t>
            </a:fld>
            <a:endParaRPr lang="en-US"/>
          </a:p>
        </p:txBody>
      </p:sp>
    </p:spTree>
    <p:extLst>
      <p:ext uri="{BB962C8B-B14F-4D97-AF65-F5344CB8AC3E}">
        <p14:creationId xmlns:p14="http://schemas.microsoft.com/office/powerpoint/2010/main" val="1307280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18</a:t>
            </a:fld>
            <a:endParaRPr lang="en-US"/>
          </a:p>
        </p:txBody>
      </p:sp>
    </p:spTree>
    <p:extLst>
      <p:ext uri="{BB962C8B-B14F-4D97-AF65-F5344CB8AC3E}">
        <p14:creationId xmlns:p14="http://schemas.microsoft.com/office/powerpoint/2010/main" val="1848883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26</a:t>
            </a:fld>
            <a:endParaRPr lang="en-US"/>
          </a:p>
        </p:txBody>
      </p:sp>
    </p:spTree>
    <p:extLst>
      <p:ext uri="{BB962C8B-B14F-4D97-AF65-F5344CB8AC3E}">
        <p14:creationId xmlns:p14="http://schemas.microsoft.com/office/powerpoint/2010/main" val="523482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34</a:t>
            </a:fld>
            <a:endParaRPr lang="en-US"/>
          </a:p>
        </p:txBody>
      </p:sp>
    </p:spTree>
    <p:extLst>
      <p:ext uri="{BB962C8B-B14F-4D97-AF65-F5344CB8AC3E}">
        <p14:creationId xmlns:p14="http://schemas.microsoft.com/office/powerpoint/2010/main" val="16376875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44</a:t>
            </a:fld>
            <a:endParaRPr lang="en-US"/>
          </a:p>
        </p:txBody>
      </p:sp>
    </p:spTree>
    <p:extLst>
      <p:ext uri="{BB962C8B-B14F-4D97-AF65-F5344CB8AC3E}">
        <p14:creationId xmlns:p14="http://schemas.microsoft.com/office/powerpoint/2010/main" val="2119033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6A824DE9-FED7-4AB7-8253-E7DBD107D396}" type="slidenum">
              <a:rPr lang="en-US"/>
              <a:pPr/>
              <a:t>48</a:t>
            </a:fld>
            <a:endParaRPr lang="en-US"/>
          </a:p>
        </p:txBody>
      </p:sp>
      <p:sp>
        <p:nvSpPr>
          <p:cNvPr id="15361"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5362"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04772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0D310956-CE0F-4B68-9CE0-7A7604BB42D7}" type="slidenum">
              <a:rPr lang="en-US"/>
              <a:pPr/>
              <a:t>49</a:t>
            </a:fld>
            <a:endParaRPr lang="en-US"/>
          </a:p>
        </p:txBody>
      </p:sp>
      <p:sp>
        <p:nvSpPr>
          <p:cNvPr id="16385"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6386"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16558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Mar. 2020</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Jonathan Segev, Intel corporation</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Mar. 2020</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Mar. 2020</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Mar. 2020</a:t>
            </a:r>
            <a:endParaRPr lang="en-GB"/>
          </a:p>
        </p:txBody>
      </p:sp>
      <p:sp>
        <p:nvSpPr>
          <p:cNvPr id="6" name="Footer Placeholder 5"/>
          <p:cNvSpPr>
            <a:spLocks noGrp="1"/>
          </p:cNvSpPr>
          <p:nvPr>
            <p:ph type="ftr" idx="11"/>
          </p:nvPr>
        </p:nvSpPr>
        <p:spPr/>
        <p:txBody>
          <a:bodyPr/>
          <a:lstStyle>
            <a:lvl1pPr>
              <a:defRPr/>
            </a:lvl1pPr>
          </a:lstStyle>
          <a:p>
            <a:r>
              <a:rPr lang="en-GB"/>
              <a:t>Jonathan Segev, Intel corporation</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Mar. 2020</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Jonathan Segev, Intel corporation</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Mar. 2020</a:t>
            </a:r>
            <a:endParaRPr lang="en-GB"/>
          </a:p>
        </p:txBody>
      </p:sp>
      <p:sp>
        <p:nvSpPr>
          <p:cNvPr id="4" name="Footer Placeholder 3"/>
          <p:cNvSpPr>
            <a:spLocks noGrp="1"/>
          </p:cNvSpPr>
          <p:nvPr>
            <p:ph type="ftr" idx="11"/>
          </p:nvPr>
        </p:nvSpPr>
        <p:spPr/>
        <p:txBody>
          <a:bodyPr/>
          <a:lstStyle>
            <a:lvl1pPr>
              <a:defRPr/>
            </a:lvl1pPr>
          </a:lstStyle>
          <a:p>
            <a:r>
              <a:rPr lang="en-GB"/>
              <a:t>Jonathan Segev, Intel corporation</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Mar. 2020</a:t>
            </a:r>
            <a:endParaRPr lang="en-GB"/>
          </a:p>
        </p:txBody>
      </p:sp>
      <p:sp>
        <p:nvSpPr>
          <p:cNvPr id="3" name="Footer Placeholder 2"/>
          <p:cNvSpPr>
            <a:spLocks noGrp="1"/>
          </p:cNvSpPr>
          <p:nvPr>
            <p:ph type="ftr" idx="11"/>
          </p:nvPr>
        </p:nvSpPr>
        <p:spPr/>
        <p:txBody>
          <a:bodyPr/>
          <a:lstStyle>
            <a:lvl1pPr>
              <a:defRPr/>
            </a:lvl1pPr>
          </a:lstStyle>
          <a:p>
            <a:r>
              <a:rPr lang="en-GB"/>
              <a:t>Jonathan Segev, Intel corporation</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Mar. 2020</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Mar. 2020</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Mar. 2020</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Jonathan Segev, Intel corporation</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802.11-20/0238r6</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hyperlink" Target="http://standards.ieee.org/develop/policies/opman/sect6.html#6.3" TargetMode="External"/><Relationship Id="rId2" Type="http://schemas.openxmlformats.org/officeDocument/2006/relationships/hyperlink" Target="http://standards.ieee.org/develop/policies/bylaws/sect6-7.html#6" TargetMode="External"/><Relationship Id="rId1" Type="http://schemas.openxmlformats.org/officeDocument/2006/relationships/slideLayout" Target="../slideLayouts/slideLayout2.xml"/><Relationship Id="rId4" Type="http://schemas.openxmlformats.org/officeDocument/2006/relationships/hyperlink" Target="http://standards.ieee.org/about/sasb/patcom/materials.ht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4" Type="http://schemas.openxmlformats.org/officeDocument/2006/relationships/hyperlink" Target="http://www.ieee.org/about/corporate/governance"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tandards.ieee.org/faqs/affiliation.html" TargetMode="External"/><Relationship Id="rId7" Type="http://schemas.openxmlformats.org/officeDocument/2006/relationships/hyperlink" Target="http://standards.ieee.org/board/pat/faq.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ylaws/sect6-7.html#loa" TargetMode="External"/><Relationship Id="rId5" Type="http://schemas.openxmlformats.org/officeDocument/2006/relationships/hyperlink" Target="http://standards.ieee.org/board/pat/pat-slideset.ppt" TargetMode="External"/><Relationship Id="rId4" Type="http://schemas.openxmlformats.org/officeDocument/2006/relationships/hyperlink" Target="http://standards.ieee.org/resources/antitrust-guidelines.pdf"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tandards.ieee.org/develop/policies/bylaws/index.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tandards.ieee.org/develop/policies/opman/sb_om.pdf" TargetMode="External"/><Relationship Id="rId5" Type="http://schemas.openxmlformats.org/officeDocument/2006/relationships/hyperlink" Target="http://standards.ieee.org/develop/policies/opman/index.html" TargetMode="External"/><Relationship Id="rId4" Type="http://schemas.openxmlformats.org/officeDocument/2006/relationships/hyperlink" Target="http://standards.ieee.org/develop/policies/bylaws/sb_bylaws.pdf"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www.ieee802.org/11/Rules/rules.shtml" TargetMode="External"/><Relationship Id="rId3" Type="http://schemas.openxmlformats.org/officeDocument/2006/relationships/hyperlink" Target="https://mentor.ieee.org/802-ec/dcn/17/ec-17-0090-22-0PNP-ieee-802-lmsc-operations-manual.pdf" TargetMode="External"/><Relationship Id="rId7" Type="http://schemas.openxmlformats.org/officeDocument/2006/relationships/hyperlink" Target="https://mentor.ieee.org/802-ec/dcn/16/ec-16-0180-05-00EC-ieee-802-participation-slide.pptx" TargetMode="External"/><Relationship Id="rId2" Type="http://schemas.openxmlformats.org/officeDocument/2006/relationships/hyperlink" Target="http://standards.ieee.org/board/aud/LMSC.pdf" TargetMode="External"/><Relationship Id="rId1" Type="http://schemas.openxmlformats.org/officeDocument/2006/relationships/slideLayout" Target="../slideLayouts/slideLayout2.xml"/><Relationship Id="rId6" Type="http://schemas.openxmlformats.org/officeDocument/2006/relationships/hyperlink" Target="https://mentor.ieee.org/802-ec/dcn/17/ec-17-0120-27-0PNP-ieee-802-lmsc-chairs-guidelines.pdf" TargetMode="External"/><Relationship Id="rId5" Type="http://schemas.openxmlformats.org/officeDocument/2006/relationships/hyperlink" Target="http://grouper.ieee.org/groups/802/PNP/approved/IEEE_802_LMSC_OM_approved_120725.pdf" TargetMode="External"/><Relationship Id="rId10" Type="http://schemas.openxmlformats.org/officeDocument/2006/relationships/hyperlink" Target="https://mentor.ieee.org/802.11/dcn/14/11-14-0629-22-0000-802-11-operations-manual.docx" TargetMode="External"/><Relationship Id="rId4" Type="http://schemas.openxmlformats.org/officeDocument/2006/relationships/hyperlink" Target="http://www.ieee802.org/PNP/approved/IEEE_802_WG_PandP_v19.pdf" TargetMode="External"/><Relationship Id="rId9" Type="http://schemas.openxmlformats.org/officeDocument/2006/relationships/hyperlink" Target="http://www.ieee802.org/devdocs.shtml"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mailto:jonathan.segev@intel.com" TargetMode="External"/><Relationship Id="rId2" Type="http://schemas.openxmlformats.org/officeDocument/2006/relationships/hyperlink" Target="mailto:akasher@qti.qualcom.co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jonathan.segev@intel.com" TargetMode="External"/><Relationship Id="rId2" Type="http://schemas.openxmlformats.org/officeDocument/2006/relationships/hyperlink" Target="mailto:akasher@qti.qualcom.com"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jonathan.segev@intel.com" TargetMode="External"/><Relationship Id="rId2" Type="http://schemas.openxmlformats.org/officeDocument/2006/relationships/hyperlink" Target="https://mentor.ieee.org/802.11/poll-vote?p=35700008&amp;t=35700008&amp;fc=aMTEw%21cODAyLjE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jonathan.segev@intel.com" TargetMode="External"/><Relationship Id="rId2" Type="http://schemas.openxmlformats.org/officeDocument/2006/relationships/hyperlink" Target="mailto:akasher@qti.qualcom.com"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mailto:jonathan.segev@intel.com" TargetMode="External"/><Relationship Id="rId2" Type="http://schemas.openxmlformats.org/officeDocument/2006/relationships/hyperlink" Target="https://mentor.ieee.org/802.11/poll-vote?p=35700008&amp;t=35700008&amp;fc=aMTEw%21cODAyLjEx"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meet.intel.com/jonathan.segev/CGR5YM72?sl=1" TargetMode="External"/><Relationship Id="rId2" Type="http://schemas.openxmlformats.org/officeDocument/2006/relationships/hyperlink" Target="https://meet.intel.com/jonathan.segev/CGR5YM72" TargetMode="External"/><Relationship Id="rId1" Type="http://schemas.openxmlformats.org/officeDocument/2006/relationships/slideLayout" Target="../slideLayouts/slideLayout2.xml"/><Relationship Id="rId4" Type="http://schemas.openxmlformats.org/officeDocument/2006/relationships/hyperlink" Target="https://dial.intel.com/?id=2502782307"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mailto:akasher@qti.qualcom.com" TargetMode="External"/><Relationship Id="rId2" Type="http://schemas.openxmlformats.org/officeDocument/2006/relationships/hyperlink" Target="https://imat.ieee.org/" TargetMode="External"/><Relationship Id="rId1" Type="http://schemas.openxmlformats.org/officeDocument/2006/relationships/slideLayout" Target="../slideLayouts/slideLayout2.xml"/><Relationship Id="rId5" Type="http://schemas.openxmlformats.org/officeDocument/2006/relationships/hyperlink" Target="https://mentor.ieee.org/802.11/documents?is_dcn=DCN,%20Title,%20Author%20or%20Affiliation&amp;is_group=00az" TargetMode="External"/><Relationship Id="rId4" Type="http://schemas.openxmlformats.org/officeDocument/2006/relationships/hyperlink" Target="mailto:jonathan.segev@intel.com"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tandards.ieee.org/develop/policies/antitrust.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TGaz</a:t>
            </a:r>
            <a:r>
              <a:rPr lang="en-US" altLang="en-US" dirty="0"/>
              <a:t> Next Generation Positioning </a:t>
            </a:r>
            <a:br>
              <a:rPr lang="en-US" altLang="en-US" dirty="0"/>
            </a:br>
            <a:r>
              <a:rPr lang="en-US" altLang="en-US" dirty="0"/>
              <a:t>Jan. – Mar. Teleconference Agenda</a:t>
            </a:r>
            <a:endParaRPr lang="en-GB" dirty="0"/>
          </a:p>
        </p:txBody>
      </p:sp>
      <p:sp>
        <p:nvSpPr>
          <p:cNvPr id="3074" name="Rectangle 2"/>
          <p:cNvSpPr>
            <a:spLocks noGrp="1" noChangeArrowheads="1"/>
          </p:cNvSpPr>
          <p:nvPr>
            <p:ph type="subTitle" idx="1"/>
          </p:nvPr>
        </p:nvSpPr>
        <p:spPr>
          <a:xfrm>
            <a:off x="1828800" y="1731664"/>
            <a:ext cx="8534400" cy="476250"/>
          </a:xfrm>
          <a:ln/>
        </p:spPr>
        <p:txBody>
          <a:body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2020-03-04</a:t>
            </a:r>
          </a:p>
        </p:txBody>
      </p:sp>
      <p:sp>
        <p:nvSpPr>
          <p:cNvPr id="6" name="Date Placeholder 3"/>
          <p:cNvSpPr>
            <a:spLocks noGrp="1"/>
          </p:cNvSpPr>
          <p:nvPr>
            <p:ph type="dt" idx="10"/>
          </p:nvPr>
        </p:nvSpPr>
        <p:spPr/>
        <p:txBody>
          <a:bodyPr/>
          <a:lstStyle/>
          <a:p>
            <a:r>
              <a:rPr lang="en-US"/>
              <a:t>Mar. 2020</a:t>
            </a:r>
            <a:endParaRPr lang="en-GB" dirty="0"/>
          </a:p>
        </p:txBody>
      </p:sp>
      <p:sp>
        <p:nvSpPr>
          <p:cNvPr id="7" name="Footer Placeholder 4"/>
          <p:cNvSpPr>
            <a:spLocks noGrp="1"/>
          </p:cNvSpPr>
          <p:nvPr>
            <p:ph type="ftr" idx="11"/>
          </p:nvPr>
        </p:nvSpPr>
        <p:spPr/>
        <p:txBody>
          <a:bodyPr/>
          <a:lstStyle/>
          <a:p>
            <a:r>
              <a:rPr lang="en-GB"/>
              <a:t>Jonathan Segev, Intel corporation</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2983069092"/>
              </p:ext>
            </p:extLst>
          </p:nvPr>
        </p:nvGraphicFramePr>
        <p:xfrm>
          <a:off x="947418" y="2403775"/>
          <a:ext cx="10542588" cy="2470150"/>
        </p:xfrm>
        <a:graphic>
          <a:graphicData uri="http://schemas.openxmlformats.org/presentationml/2006/ole">
            <mc:AlternateContent xmlns:mc="http://schemas.openxmlformats.org/markup-compatibility/2006">
              <mc:Choice xmlns:v="urn:schemas-microsoft-com:vml" Requires="v">
                <p:oleObj spid="_x0000_s3180" name="Document" r:id="rId4" imgW="10822609" imgH="2534496" progId="Word.Document.8">
                  <p:embed/>
                </p:oleObj>
              </mc:Choice>
              <mc:Fallback>
                <p:oleObj name="Document" r:id="rId4" imgW="10822609" imgH="2534496" progId="Word.Document.8">
                  <p:embed/>
                  <p:pic>
                    <p:nvPicPr>
                      <p:cNvPr id="0" name="Picture 3"/>
                      <p:cNvPicPr>
                        <a:picLocks noChangeAspect="1" noChangeArrowheads="1"/>
                      </p:cNvPicPr>
                      <p:nvPr/>
                    </p:nvPicPr>
                    <p:blipFill>
                      <a:blip r:embed="rId5"/>
                      <a:srcRect/>
                      <a:stretch>
                        <a:fillRect/>
                      </a:stretch>
                    </p:blipFill>
                    <p:spPr bwMode="auto">
                      <a:xfrm>
                        <a:off x="947418" y="2403775"/>
                        <a:ext cx="10542588" cy="2470150"/>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u="sng" dirty="0">
                <a:solidFill>
                  <a:schemeClr val="tx1"/>
                </a:solidFill>
                <a:latin typeface="Calibri" panose="020F0502020204030204" pitchFamily="34" charset="0"/>
                <a:cs typeface="Calibri" panose="020F0502020204030204" pitchFamily="34" charset="0"/>
              </a:rPr>
              <a:t>Patent-related information</a:t>
            </a:r>
            <a:endParaRPr lang="en-US" dirty="0"/>
          </a:p>
        </p:txBody>
      </p:sp>
      <p:sp>
        <p:nvSpPr>
          <p:cNvPr id="3" name="Content Placeholder 2"/>
          <p:cNvSpPr>
            <a:spLocks noGrp="1"/>
          </p:cNvSpPr>
          <p:nvPr>
            <p:ph idx="1"/>
          </p:nvPr>
        </p:nvSpPr>
        <p:spPr/>
        <p:txBody>
          <a:bodyPr/>
          <a:lstStyle/>
          <a:p>
            <a:pPr>
              <a:lnSpc>
                <a:spcPct val="80000"/>
              </a:lnSpc>
            </a:pPr>
            <a:endParaRPr lang="en-US" altLang="en-US" sz="700" u="sng" dirty="0">
              <a:solidFill>
                <a:srgbClr val="FF0000"/>
              </a:solidFill>
            </a:endParaRP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Bylaws</a:t>
            </a:r>
            <a:r>
              <a:rPr lang="en-US" altLang="en-US" sz="2000" b="1" dirty="0">
                <a:solidFill>
                  <a:schemeClr val="tx1"/>
                </a:solidFill>
                <a:latin typeface="Calibri" panose="020F0502020204030204" pitchFamily="34" charset="0"/>
                <a:cs typeface="Calibri" panose="020F0502020204030204" pitchFamily="34" charset="0"/>
              </a:rPr>
              <a:t> </a:t>
            </a:r>
            <a:br>
              <a:rPr lang="en-US" altLang="en-US" sz="2000" b="1" dirty="0">
                <a:solidFill>
                  <a:schemeClr val="tx1"/>
                </a:solidFill>
                <a:latin typeface="Calibri" panose="020F0502020204030204" pitchFamily="34" charset="0"/>
                <a:cs typeface="Calibri" panose="020F0502020204030204" pitchFamily="34" charset="0"/>
              </a:rPr>
            </a:b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b="1" dirty="0">
                <a:solidFill>
                  <a:schemeClr val="tx1"/>
                </a:solidFill>
                <a:latin typeface="Calibri" panose="020F0502020204030204" pitchFamily="34" charset="0"/>
                <a:cs typeface="Calibri" panose="020F0502020204030204" pitchFamily="34" charset="0"/>
                <a:hlinkClick r:id="rId2"/>
              </a:rPr>
              <a:t>http://standards.ieee.org/develop/policies/bylaws/sect6-7.html#6</a:t>
            </a:r>
            <a:r>
              <a:rPr lang="en-US" altLang="en-US" sz="1600" b="1" dirty="0">
                <a:solidFill>
                  <a:schemeClr val="tx1"/>
                </a:solidFill>
                <a:latin typeface="Calibri" panose="020F0502020204030204" pitchFamily="34" charset="0"/>
                <a:cs typeface="Calibri" panose="020F0502020204030204" pitchFamily="34" charset="0"/>
              </a:rPr>
              <a:t>) </a:t>
            </a:r>
          </a:p>
          <a:p>
            <a:pPr marL="914400" lvl="2" indent="0">
              <a:lnSpc>
                <a:spcPct val="90000"/>
              </a:lnSpc>
              <a:buSzPct val="150000"/>
            </a:pPr>
            <a:r>
              <a:rPr lang="en-US" altLang="en-US" sz="1600" b="1" dirty="0">
                <a:solidFill>
                  <a:schemeClr val="tx1"/>
                </a:solidFill>
                <a:latin typeface="Calibri" panose="020F0502020204030204" pitchFamily="34" charset="0"/>
                <a:cs typeface="Calibri" panose="020F0502020204030204" pitchFamily="34" charset="0"/>
              </a:rPr>
              <a:t>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b="1" dirty="0">
                <a:solidFill>
                  <a:schemeClr val="tx1"/>
                </a:solidFill>
                <a:latin typeface="Calibri" panose="020F0502020204030204" pitchFamily="34" charset="0"/>
                <a:cs typeface="Calibri" panose="020F0502020204030204" pitchFamily="34" charset="0"/>
                <a:hlinkClick r:id="rId3"/>
              </a:rPr>
              <a:t>http://standards.ieee.org/develop/policies/opman/sect6.html#6.3</a:t>
            </a:r>
            <a:r>
              <a:rPr lang="en-US" altLang="en-US" sz="1600" b="1" dirty="0">
                <a:solidFill>
                  <a:schemeClr val="tx1"/>
                </a:solidFill>
                <a:latin typeface="Calibri" panose="020F0502020204030204" pitchFamily="34" charset="0"/>
                <a:cs typeface="Calibri" panose="020F0502020204030204" pitchFamily="34" charset="0"/>
              </a:rPr>
              <a:t>) </a:t>
            </a: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hlinkClick r:id="rId4"/>
              </a:rPr>
              <a:t>http://standards.ieee.org/about/sasb/patcom/materials.htm</a:t>
            </a:r>
            <a:r>
              <a:rPr lang="en-US" altLang="en-US" b="1" i="1" dirty="0">
                <a:solidFill>
                  <a:schemeClr val="tx1"/>
                </a:solidFill>
                <a:latin typeface="Calibri" panose="020F0502020204030204" pitchFamily="34" charset="0"/>
                <a:cs typeface="Calibri" panose="020F0502020204030204" pitchFamily="34" charset="0"/>
              </a:rPr>
              <a:t> </a:t>
            </a:r>
          </a:p>
          <a:p>
            <a:pPr lvl="1">
              <a:lnSpc>
                <a:spcPct val="90000"/>
              </a:lnSpc>
              <a:spcBef>
                <a:spcPct val="0"/>
              </a:spcBef>
              <a:buFont typeface="Monotype Sorts"/>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3200" b="1" dirty="0">
                <a:solidFill>
                  <a:schemeClr val="tx1"/>
                </a:solidFill>
                <a:latin typeface="Calibri" panose="020F0502020204030204" pitchFamily="34" charset="0"/>
                <a:cs typeface="Calibri" panose="020F0502020204030204" pitchFamily="34" charset="0"/>
              </a:rPr>
              <a:t>	</a:t>
            </a:r>
            <a:r>
              <a:rPr lang="en-US" altLang="en-US" sz="2800" b="1" dirty="0">
                <a:solidFill>
                  <a:schemeClr val="tx1"/>
                </a:solidFill>
                <a:latin typeface="Calibri" panose="020F0502020204030204" pitchFamily="34" charset="0"/>
                <a:cs typeface="Calibri" panose="020F0502020204030204" pitchFamily="34" charset="0"/>
              </a:rPr>
              <a:t>If you have questions, contact the IEEE-SA Standards Board Patent Committee Administrator at patcom@ieee.org</a:t>
            </a: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
        <p:nvSpPr>
          <p:cNvPr id="7" name="Text Box 7">
            <a:extLst>
              <a:ext uri="{FF2B5EF4-FFF2-40B4-BE49-F238E27FC236}">
                <a16:creationId xmlns:a16="http://schemas.microsoft.com/office/drawing/2014/main" id="{2BD2B973-A9A5-4E5A-BD4B-E53956EE2E16}"/>
              </a:ext>
            </a:extLst>
          </p:cNvPr>
          <p:cNvSpPr txBox="1">
            <a:spLocks noChangeArrowheads="1"/>
          </p:cNvSpPr>
          <p:nvPr/>
        </p:nvSpPr>
        <p:spPr bwMode="auto">
          <a:xfrm>
            <a:off x="1581150" y="60960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#4</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71621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9381D-498F-4C09-A385-5E7B21EFC3D5}"/>
              </a:ext>
            </a:extLst>
          </p:cNvPr>
          <p:cNvSpPr>
            <a:spLocks noGrp="1"/>
          </p:cNvSpPr>
          <p:nvPr>
            <p:ph type="title"/>
          </p:nvPr>
        </p:nvSpPr>
        <p:spPr/>
        <p:txBody>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FCC9B7F8-4564-4C97-B98D-59A952A879D7}"/>
              </a:ext>
            </a:extLst>
          </p:cNvPr>
          <p:cNvSpPr>
            <a:spLocks noGrp="1"/>
          </p:cNvSpPr>
          <p:nvPr>
            <p:ph idx="1"/>
          </p:nvPr>
        </p:nvSpPr>
        <p:spPr/>
        <p:txBody>
          <a:bodyPr/>
          <a:lstStyle/>
          <a:p>
            <a:pPr>
              <a:spcBef>
                <a:spcPts val="0"/>
              </a:spcBef>
              <a:spcAft>
                <a:spcPts val="0"/>
              </a:spcAft>
              <a:buClrTx/>
              <a:buSzPct val="120000"/>
              <a:buFont typeface="Arial" panose="020B0604020202020204" pitchFamily="34" charset="0"/>
              <a:buChar char="•"/>
            </a:pPr>
            <a:r>
              <a:rPr lang="en-US" altLang="en-US" sz="2133" dirty="0">
                <a:latin typeface="Montserrat" panose="00000500000000000000" pitchFamily="2" charset="0"/>
                <a:cs typeface="Calibri" pitchFamily="34" charset="0"/>
              </a:rPr>
              <a:t>At the beginning of each standards development meeting the chair or a designee is to:</a:t>
            </a:r>
          </a:p>
          <a:p>
            <a:pPr marL="714375" lvl="2" indent="-342900">
              <a:buSzPct val="150000"/>
              <a:buFont typeface="Arial" panose="020B0604020202020204" pitchFamily="34" charset="0"/>
              <a:buChar char="•"/>
            </a:pPr>
            <a:r>
              <a:rPr lang="en-US" altLang="en-US" sz="1867" dirty="0"/>
              <a:t>Show the following slides (or provide them beforehand)</a:t>
            </a:r>
          </a:p>
          <a:p>
            <a:pPr marL="714375" lvl="2" indent="-342900">
              <a:buSzPct val="150000"/>
              <a:buFont typeface="Arial" panose="020B0604020202020204" pitchFamily="34" charset="0"/>
              <a:buChar char="•"/>
            </a:pPr>
            <a:r>
              <a:rPr lang="en-US" altLang="en-US" sz="1867" dirty="0"/>
              <a:t>Advise the standards development group participants that: </a:t>
            </a:r>
          </a:p>
          <a:p>
            <a:pPr marL="714375" lvl="2" indent="-342900">
              <a:buSzPct val="150000"/>
              <a:buFont typeface="Arial" panose="020B0604020202020204" pitchFamily="34" charset="0"/>
              <a:buChar char="•"/>
            </a:pPr>
            <a:r>
              <a:rPr lang="en-US" altLang="en-US" sz="1867" dirty="0"/>
              <a:t>IEEE SA’s copyright policy is described in Clause 7 of the IEEE SA Standards Board Bylaws and Clause 6.1 of the IEEE SA Standards Board Operations Manual;</a:t>
            </a:r>
          </a:p>
          <a:p>
            <a:pPr marL="714375" lvl="2" indent="-342900">
              <a:buSzPct val="150000"/>
              <a:buFont typeface="Arial" panose="020B0604020202020204" pitchFamily="34" charset="0"/>
              <a:buChar char="•"/>
            </a:pPr>
            <a:r>
              <a:rPr lang="en-US" altLang="en-US" sz="1867" dirty="0"/>
              <a:t>Any material submitted during standards development, whether verbal, recorded, or in written form, is a Contribution and shall comply with the IEEE SA Copyright Policy; </a:t>
            </a:r>
          </a:p>
          <a:p>
            <a:pPr marL="714375" lvl="2" indent="-342900">
              <a:buSzPct val="150000"/>
              <a:buFont typeface="Arial" panose="020B0604020202020204" pitchFamily="34" charset="0"/>
              <a:buChar char="•"/>
            </a:pPr>
            <a:r>
              <a:rPr lang="en-US" altLang="en-US" sz="1867" dirty="0"/>
              <a:t>Instruct the Secretary to record in the minutes of the relevant meeting: </a:t>
            </a:r>
          </a:p>
          <a:p>
            <a:pPr marL="714375" lvl="2" indent="-342900">
              <a:buSzPct val="150000"/>
              <a:buFont typeface="Arial" panose="020B0604020202020204" pitchFamily="34" charset="0"/>
              <a:buChar char="•"/>
            </a:pPr>
            <a:r>
              <a:rPr lang="en-US" altLang="en-US" sz="1867" dirty="0"/>
              <a:t>That the foregoing information was provided and that the copyright slides were shown (or provided beforehand). </a:t>
            </a:r>
          </a:p>
          <a:p>
            <a:endParaRPr lang="en-US" dirty="0"/>
          </a:p>
        </p:txBody>
      </p:sp>
      <p:sp>
        <p:nvSpPr>
          <p:cNvPr id="4" name="Slide Number Placeholder 3">
            <a:extLst>
              <a:ext uri="{FF2B5EF4-FFF2-40B4-BE49-F238E27FC236}">
                <a16:creationId xmlns:a16="http://schemas.microsoft.com/office/drawing/2014/main" id="{C4C408C7-984E-4847-B383-5EA6A6453288}"/>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6A5591B6-54E4-4223-8222-2A70F3CAF68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A7920B7-5FE0-48DA-BAD8-840E92CF33D9}"/>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555663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C00A3-DB52-46F6-8BA3-8C6D8FF5DEBE}"/>
              </a:ext>
            </a:extLst>
          </p:cNvPr>
          <p:cNvSpPr>
            <a:spLocks noGrp="1"/>
          </p:cNvSpPr>
          <p:nvPr>
            <p:ph type="title"/>
          </p:nvPr>
        </p:nvSpPr>
        <p:spPr/>
        <p:txBody>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0CC06F6C-0FB2-4558-ABFA-963A2CE51776}"/>
              </a:ext>
            </a:extLst>
          </p:cNvPr>
          <p:cNvSpPr>
            <a:spLocks noGrp="1"/>
          </p:cNvSpPr>
          <p:nvPr>
            <p:ph idx="1"/>
          </p:nvPr>
        </p:nvSpPr>
        <p:spPr/>
        <p:txBody>
          <a:bodyPr/>
          <a:lstStyle/>
          <a:p>
            <a:pPr>
              <a:buFont typeface="Arial" panose="020B0604020202020204" pitchFamily="34" charset="0"/>
              <a:buChar char="•"/>
            </a:pPr>
            <a:r>
              <a:rPr lang="en-US" altLang="en-US" sz="2133" dirty="0"/>
              <a:t>By participating in this activity, you agree to comply with the IEEE Code of Ethics, all applicable laws, and all IEEE policies and procedures including, but not limited to, the IEEE SA Copyright Policy. </a:t>
            </a:r>
          </a:p>
          <a:p>
            <a:pPr marL="457200" indent="-457200">
              <a:spcBef>
                <a:spcPts val="0"/>
              </a:spcBef>
              <a:spcAft>
                <a:spcPts val="0"/>
              </a:spcAft>
              <a:buClr>
                <a:srgbClr val="CC3300"/>
              </a:buClr>
              <a:buSzPct val="50000"/>
              <a:buFont typeface="Arial" panose="020B0604020202020204" pitchFamily="34" charset="0"/>
              <a:buChar char="•"/>
            </a:pPr>
            <a:endParaRPr lang="en-US" altLang="en-US" sz="2933" dirty="0">
              <a:latin typeface="Calibri" pitchFamily="34" charset="0"/>
              <a:cs typeface="Calibri" pitchFamily="34" charset="0"/>
            </a:endParaRPr>
          </a:p>
          <a:p>
            <a:pPr marL="857250" lvl="1" indent="-342900">
              <a:buSzPct val="150000"/>
              <a:buFont typeface="Arial" panose="020B0604020202020204" pitchFamily="34" charset="0"/>
              <a:buChar char="•"/>
            </a:pPr>
            <a:r>
              <a:rPr lang="en-US" altLang="en-US" sz="2067" dirty="0"/>
              <a:t>Previously Published material (copyright assertion indicated) shall not be presented/submitted to the Working Group nor incorporated into a Working Group draft unless permission is granted. </a:t>
            </a:r>
          </a:p>
          <a:p>
            <a:pPr marL="857250" lvl="1" indent="-342900">
              <a:buSzPct val="150000"/>
              <a:buFont typeface="Arial" panose="020B0604020202020204" pitchFamily="34" charset="0"/>
              <a:buChar char="•"/>
            </a:pPr>
            <a:r>
              <a:rPr lang="en-US" altLang="en-US" sz="2067" dirty="0"/>
              <a:t>Prior to presentation or submission, you shall notify the Working Group Chair of previously Published material and should assist the Chair in obtaining copyright permission acceptable to IEEE SA.</a:t>
            </a:r>
          </a:p>
          <a:p>
            <a:pPr marL="857250" lvl="1" indent="-342900">
              <a:buSzPct val="150000"/>
              <a:buFont typeface="Arial" panose="020B0604020202020204" pitchFamily="34" charset="0"/>
              <a:buChar char="•"/>
            </a:pPr>
            <a:r>
              <a:rPr lang="en-US" altLang="en-US" sz="2067" dirty="0"/>
              <a:t>For material that is not previously Published, IEEE is automatically granted a license to use any material that is presented or submitted.</a:t>
            </a:r>
          </a:p>
          <a:p>
            <a:pPr marL="1257300" lvl="2" indent="-342900">
              <a:buSzPct val="150000"/>
              <a:buFont typeface="Arial" panose="020B0604020202020204" pitchFamily="34" charset="0"/>
              <a:buChar char="•"/>
            </a:pPr>
            <a:endParaRPr lang="en-US" altLang="en-US" sz="1867" dirty="0"/>
          </a:p>
          <a:p>
            <a:endParaRPr lang="en-US" dirty="0"/>
          </a:p>
        </p:txBody>
      </p:sp>
      <p:sp>
        <p:nvSpPr>
          <p:cNvPr id="4" name="Slide Number Placeholder 3">
            <a:extLst>
              <a:ext uri="{FF2B5EF4-FFF2-40B4-BE49-F238E27FC236}">
                <a16:creationId xmlns:a16="http://schemas.microsoft.com/office/drawing/2014/main" id="{A2CB711C-7186-4CEE-93A2-5B6066F641EB}"/>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a:extLst>
              <a:ext uri="{FF2B5EF4-FFF2-40B4-BE49-F238E27FC236}">
                <a16:creationId xmlns:a16="http://schemas.microsoft.com/office/drawing/2014/main" id="{902AB1CD-967A-4C97-BD34-D9BC1AF6A29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DC4397C-3B7B-4F45-BF1C-6EA5A0FA6867}"/>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2973913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867B5-056F-4B22-A63A-98560D29CB8B}"/>
              </a:ext>
            </a:extLst>
          </p:cNvPr>
          <p:cNvSpPr>
            <a:spLocks noGrp="1"/>
          </p:cNvSpPr>
          <p:nvPr>
            <p:ph type="title"/>
          </p:nvPr>
        </p:nvSpPr>
        <p:spPr/>
        <p:txBody>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7671ACA1-CCAE-47EC-BBF1-CCE10AC9F0D1}"/>
              </a:ext>
            </a:extLst>
          </p:cNvPr>
          <p:cNvSpPr>
            <a:spLocks noGrp="1"/>
          </p:cNvSpPr>
          <p:nvPr>
            <p:ph idx="1"/>
          </p:nvPr>
        </p:nvSpPr>
        <p:spPr>
          <a:xfrm>
            <a:off x="914401" y="1700809"/>
            <a:ext cx="10361084" cy="4393606"/>
          </a:xfrm>
        </p:spPr>
        <p:txBody>
          <a:bodyPr/>
          <a:lstStyle/>
          <a:p>
            <a:pPr marL="400050">
              <a:buSzPct val="150000"/>
              <a:buFont typeface="Arial" panose="020B0604020202020204" pitchFamily="34" charset="0"/>
              <a:buChar char="•"/>
            </a:pPr>
            <a:r>
              <a:rPr lang="en-US" sz="1800" dirty="0"/>
              <a:t>The IEEE SA Copyright Policy is described in the IEEE SA Standards Board Bylaws and IEEE SA Standards Board Operations Manual”</a:t>
            </a:r>
          </a:p>
          <a:p>
            <a:pPr marL="800100" lvl="1">
              <a:buSzPct val="150000"/>
              <a:buFont typeface="Arial" panose="020B0604020202020204" pitchFamily="34" charset="0"/>
              <a:buChar char="•"/>
            </a:pPr>
            <a:r>
              <a:rPr lang="en-US" sz="1800" dirty="0"/>
              <a:t>IEEE SA Copyright Policy, see </a:t>
            </a:r>
            <a:br>
              <a:rPr lang="en-US" sz="1800" dirty="0"/>
            </a:br>
            <a:r>
              <a:rPr lang="en-US" sz="1800" dirty="0"/>
              <a:t>	Clause 7 of the IEEE SA Standards Board Bylaws</a:t>
            </a:r>
            <a:br>
              <a:rPr lang="en-US" sz="1800" dirty="0"/>
            </a:br>
            <a:r>
              <a:rPr lang="en-US" sz="1800" dirty="0"/>
              <a:t> 	</a:t>
            </a:r>
            <a:r>
              <a:rPr lang="en-US" sz="1600" dirty="0">
                <a:hlinkClick r:id="rId2"/>
              </a:rPr>
              <a:t>https://standards.ieee.org/about/policies/bylaws/sect6-7.html#7</a:t>
            </a:r>
            <a:br>
              <a:rPr lang="en-US" sz="1600" dirty="0"/>
            </a:br>
            <a:r>
              <a:rPr lang="en-US" sz="1800" dirty="0"/>
              <a:t>	Clause 6.1 of the IEEE SA Standards Board Operations Manual</a:t>
            </a:r>
            <a:br>
              <a:rPr lang="en-US" sz="1800" dirty="0"/>
            </a:br>
            <a:r>
              <a:rPr lang="en-US" sz="1800" dirty="0"/>
              <a:t>	</a:t>
            </a:r>
            <a:r>
              <a:rPr lang="en-US" sz="1600" dirty="0">
                <a:hlinkClick r:id="rId3"/>
              </a:rPr>
              <a:t>https://standards.ieee.org/about/policies/opman/sect6.html</a:t>
            </a:r>
            <a:endParaRPr lang="en-US" sz="1600" dirty="0"/>
          </a:p>
          <a:p>
            <a:pPr marL="400050">
              <a:buSzPct val="150000"/>
              <a:buFont typeface="Arial" panose="020B0604020202020204" pitchFamily="34" charset="0"/>
              <a:buChar char="•"/>
            </a:pPr>
            <a:r>
              <a:rPr lang="en-US" sz="1800" dirty="0"/>
              <a:t>IEEE SA Copyright Permission</a:t>
            </a:r>
          </a:p>
          <a:p>
            <a:pPr marL="800100" lvl="1">
              <a:buSzPct val="150000"/>
              <a:buFont typeface="Arial" panose="020B0604020202020204" pitchFamily="34" charset="0"/>
              <a:buChar char="•"/>
            </a:pPr>
            <a:r>
              <a:rPr lang="en-US" sz="1600" dirty="0">
                <a:hlinkClick r:id="rId4"/>
              </a:rPr>
              <a:t>https://standards.ieee.org/content/dam/ieee-standards/standards/web/documents/other/permissionltrs.zip</a:t>
            </a:r>
            <a:endParaRPr lang="en-US" sz="1600" dirty="0"/>
          </a:p>
          <a:p>
            <a:pPr marL="400050">
              <a:buSzPct val="150000"/>
              <a:buFont typeface="Arial" panose="020B0604020202020204" pitchFamily="34" charset="0"/>
              <a:buChar char="•"/>
            </a:pPr>
            <a:r>
              <a:rPr lang="en-US" sz="1800" dirty="0"/>
              <a:t>IEEE SA Copyright FAQs</a:t>
            </a:r>
          </a:p>
          <a:p>
            <a:pPr marL="800100" lvl="1">
              <a:buSzPct val="150000"/>
              <a:buFont typeface="Arial" panose="020B0604020202020204" pitchFamily="34" charset="0"/>
              <a:buChar char="•"/>
            </a:pPr>
            <a:r>
              <a:rPr lang="en-US" sz="1600" dirty="0">
                <a:hlinkClick r:id="rId5"/>
              </a:rPr>
              <a:t>http://standards.ieee.org/faqs/copyrights.html/</a:t>
            </a:r>
            <a:endParaRPr lang="en-US" sz="1600" dirty="0"/>
          </a:p>
          <a:p>
            <a:pPr marL="400050">
              <a:buSzPct val="150000"/>
              <a:buFont typeface="Arial" panose="020B0604020202020204" pitchFamily="34" charset="0"/>
              <a:buChar char="•"/>
            </a:pPr>
            <a:r>
              <a:rPr lang="en-US" sz="1800" dirty="0"/>
              <a:t>IEEE SA Best Practices for IEEE Standards Development </a:t>
            </a:r>
          </a:p>
          <a:p>
            <a:pPr marL="800100" lvl="1">
              <a:buSzPct val="150000"/>
              <a:buFont typeface="Arial" panose="020B0604020202020204" pitchFamily="34" charset="0"/>
              <a:buChar char="•"/>
            </a:pPr>
            <a:r>
              <a:rPr lang="en-US" sz="1600" dirty="0">
                <a:hlinkClick r:id="rId6"/>
              </a:rPr>
              <a:t>http://standards.ieee.org/develop/policies/best_practices_for_ieee_standards_development_051215.pdf</a:t>
            </a:r>
            <a:endParaRPr lang="en-US" sz="1600" dirty="0"/>
          </a:p>
          <a:p>
            <a:pPr marL="400050">
              <a:buSzPct val="150000"/>
              <a:buFont typeface="Arial" panose="020B0604020202020204" pitchFamily="34" charset="0"/>
              <a:buChar char="•"/>
            </a:pPr>
            <a:r>
              <a:rPr lang="en-US" sz="1800" dirty="0"/>
              <a:t>Distribution of Draft Standards (see 6.1.3 of the SASB Operations Manual)</a:t>
            </a:r>
          </a:p>
          <a:p>
            <a:pPr marL="800100" lvl="1">
              <a:buSzPct val="150000"/>
              <a:buFont typeface="Arial" panose="020B0604020202020204" pitchFamily="34" charset="0"/>
              <a:buChar char="•"/>
            </a:pPr>
            <a:r>
              <a:rPr lang="en-US" sz="1600" dirty="0">
                <a:hlinkClick r:id="rId3"/>
              </a:rPr>
              <a:t>https://standards.ieee.org/about/policies/opman/sect6.html</a:t>
            </a:r>
            <a:endParaRPr lang="en-US" sz="1600" dirty="0"/>
          </a:p>
          <a:p>
            <a:pPr marL="1200150" lvl="2" indent="-285750">
              <a:buSzPct val="150000"/>
              <a:buFont typeface="Arial" panose="020B0604020202020204" pitchFamily="34" charset="0"/>
              <a:buChar char="•"/>
            </a:pPr>
            <a:endParaRPr lang="en-US" altLang="en-US" sz="1600" dirty="0"/>
          </a:p>
          <a:p>
            <a:endParaRPr lang="en-US" dirty="0"/>
          </a:p>
        </p:txBody>
      </p:sp>
      <p:sp>
        <p:nvSpPr>
          <p:cNvPr id="4" name="Slide Number Placeholder 3">
            <a:extLst>
              <a:ext uri="{FF2B5EF4-FFF2-40B4-BE49-F238E27FC236}">
                <a16:creationId xmlns:a16="http://schemas.microsoft.com/office/drawing/2014/main" id="{0244AEF8-B7C8-4DB3-9F05-59E54AA53D93}"/>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02D09226-2F44-4C45-81F3-123E0BBC550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A3F1F8B9-0E84-4058-9F56-76BABF9321DE}"/>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2637885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D5DEE-C8DA-4C6B-8BED-5EA3EF765966}"/>
              </a:ext>
            </a:extLst>
          </p:cNvPr>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a:extLst>
              <a:ext uri="{FF2B5EF4-FFF2-40B4-BE49-F238E27FC236}">
                <a16:creationId xmlns:a16="http://schemas.microsoft.com/office/drawing/2014/main" id="{7C9C6ED2-3037-4E43-8F84-9580D81E57F4}"/>
              </a:ext>
            </a:extLst>
          </p:cNvPr>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a:p>
            <a:endParaRPr lang="en-US" dirty="0"/>
          </a:p>
        </p:txBody>
      </p:sp>
      <p:sp>
        <p:nvSpPr>
          <p:cNvPr id="4" name="Slide Number Placeholder 3">
            <a:extLst>
              <a:ext uri="{FF2B5EF4-FFF2-40B4-BE49-F238E27FC236}">
                <a16:creationId xmlns:a16="http://schemas.microsoft.com/office/drawing/2014/main" id="{EE6641B8-FC1C-4C01-BDA8-2FDEE38EE1EC}"/>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F8DECA6E-672A-4DCF-8287-9FDE96C3C220}"/>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67C40B0B-DEA2-4E68-BDD5-D6DC977CCFFE}"/>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407287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40E08-CCA3-4D3E-AEAE-A7FACF56B421}"/>
              </a:ext>
            </a:extLst>
          </p:cNvPr>
          <p:cNvSpPr>
            <a:spLocks noGrp="1"/>
          </p:cNvSpPr>
          <p:nvPr>
            <p:ph type="title"/>
          </p:nvPr>
        </p:nvSpPr>
        <p:spPr>
          <a:xfrm>
            <a:off x="914401" y="685801"/>
            <a:ext cx="10361084" cy="798983"/>
          </a:xfrm>
        </p:spPr>
        <p:txBody>
          <a:bodyPr/>
          <a:lstStyle/>
          <a:p>
            <a:r>
              <a:rPr lang="en-US" sz="2800" dirty="0"/>
              <a:t>Participants in the IEEE-SA “individual process” shall</a:t>
            </a:r>
            <a:br>
              <a:rPr lang="en-US" sz="2800" dirty="0"/>
            </a:br>
            <a:r>
              <a:rPr lang="en-US" sz="2800" dirty="0"/>
              <a:t>act independently of others, including employers</a:t>
            </a:r>
          </a:p>
        </p:txBody>
      </p:sp>
      <p:sp>
        <p:nvSpPr>
          <p:cNvPr id="3" name="Content Placeholder 2">
            <a:extLst>
              <a:ext uri="{FF2B5EF4-FFF2-40B4-BE49-F238E27FC236}">
                <a16:creationId xmlns:a16="http://schemas.microsoft.com/office/drawing/2014/main" id="{F526F47A-3B9D-4696-A759-6B3DFB860B77}"/>
              </a:ext>
            </a:extLst>
          </p:cNvPr>
          <p:cNvSpPr>
            <a:spLocks noGrp="1"/>
          </p:cNvSpPr>
          <p:nvPr>
            <p:ph idx="1"/>
          </p:nvPr>
        </p:nvSpPr>
        <p:spPr>
          <a:xfrm>
            <a:off x="914401" y="1700809"/>
            <a:ext cx="10361084" cy="4393606"/>
          </a:xfrm>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a:p>
            <a:endParaRPr lang="en-US" dirty="0"/>
          </a:p>
        </p:txBody>
      </p:sp>
      <p:sp>
        <p:nvSpPr>
          <p:cNvPr id="4" name="Slide Number Placeholder 3">
            <a:extLst>
              <a:ext uri="{FF2B5EF4-FFF2-40B4-BE49-F238E27FC236}">
                <a16:creationId xmlns:a16="http://schemas.microsoft.com/office/drawing/2014/main" id="{59D86CC0-33BF-4C00-A7A4-C5103662E342}"/>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
        <p:nvSpPr>
          <p:cNvPr id="5" name="Footer Placeholder 4">
            <a:extLst>
              <a:ext uri="{FF2B5EF4-FFF2-40B4-BE49-F238E27FC236}">
                <a16:creationId xmlns:a16="http://schemas.microsoft.com/office/drawing/2014/main" id="{96261505-27DD-41D0-8E2B-B9D15FA0F58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FE19497-391C-4125-BC18-B393DE4B555B}"/>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3391688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A7BD1-9BED-4378-8F03-6216A076641D}"/>
              </a:ext>
            </a:extLst>
          </p:cNvPr>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a:extLst>
              <a:ext uri="{FF2B5EF4-FFF2-40B4-BE49-F238E27FC236}">
                <a16:creationId xmlns:a16="http://schemas.microsoft.com/office/drawing/2014/main" id="{895D588B-82FF-4BB6-9D77-8D907E5547A7}"/>
              </a:ext>
            </a:extLst>
          </p:cNvPr>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a:p>
            <a:endParaRPr lang="en-US" dirty="0"/>
          </a:p>
        </p:txBody>
      </p:sp>
      <p:sp>
        <p:nvSpPr>
          <p:cNvPr id="4" name="Slide Number Placeholder 3">
            <a:extLst>
              <a:ext uri="{FF2B5EF4-FFF2-40B4-BE49-F238E27FC236}">
                <a16:creationId xmlns:a16="http://schemas.microsoft.com/office/drawing/2014/main" id="{2D1327A7-BCDD-471B-880B-68C5DC7672EC}"/>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5" name="Footer Placeholder 4">
            <a:extLst>
              <a:ext uri="{FF2B5EF4-FFF2-40B4-BE49-F238E27FC236}">
                <a16:creationId xmlns:a16="http://schemas.microsoft.com/office/drawing/2014/main" id="{28F3C2B7-DAF1-4549-9719-366CD8CE2C6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E9DF7CC4-8212-49D5-BF5F-10757093C41C}"/>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958900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7D9D7-C959-48E2-8347-87FB53507919}"/>
              </a:ext>
            </a:extLst>
          </p:cNvPr>
          <p:cNvSpPr>
            <a:spLocks noGrp="1"/>
          </p:cNvSpPr>
          <p:nvPr>
            <p:ph type="title"/>
          </p:nvPr>
        </p:nvSpPr>
        <p:spPr/>
        <p:txBody>
          <a:bodyPr/>
          <a:lstStyle/>
          <a:p>
            <a:r>
              <a:rPr lang="en-US" dirty="0"/>
              <a:t>IEEE SA Policy Documents</a:t>
            </a:r>
          </a:p>
        </p:txBody>
      </p:sp>
      <p:sp>
        <p:nvSpPr>
          <p:cNvPr id="3" name="Content Placeholder 2">
            <a:extLst>
              <a:ext uri="{FF2B5EF4-FFF2-40B4-BE49-F238E27FC236}">
                <a16:creationId xmlns:a16="http://schemas.microsoft.com/office/drawing/2014/main" id="{E82EEE88-48DE-4859-8699-DF7E4EC8F6ED}"/>
              </a:ext>
            </a:extLst>
          </p:cNvPr>
          <p:cNvSpPr>
            <a:spLocks noGrp="1"/>
          </p:cNvSpPr>
          <p:nvPr>
            <p:ph idx="1"/>
          </p:nvPr>
        </p:nvSpPr>
        <p:spPr>
          <a:xfrm>
            <a:off x="914401" y="1751013"/>
            <a:ext cx="10361084" cy="4343401"/>
          </a:xfrm>
        </p:spPr>
        <p:txBody>
          <a:bodyPr/>
          <a:lstStyle/>
          <a:p>
            <a:r>
              <a:rPr lang="en-US" dirty="0"/>
              <a:t>IEEE Code of Ethics</a:t>
            </a:r>
          </a:p>
          <a:p>
            <a:pPr lvl="1"/>
            <a:r>
              <a:rPr lang="en-US" dirty="0">
                <a:hlinkClick r:id="rId2"/>
              </a:rPr>
              <a:t>http://www.ieee.org/about/corporate/governance/p7-8.html</a:t>
            </a:r>
            <a:r>
              <a:rPr lang="en-US" dirty="0"/>
              <a:t> </a:t>
            </a:r>
          </a:p>
          <a:p>
            <a:r>
              <a:rPr lang="en-US" dirty="0"/>
              <a:t>IEEE Standards Association (IEEE-SA) Affiliation FAQ</a:t>
            </a:r>
          </a:p>
          <a:p>
            <a:pPr lvl="1"/>
            <a:r>
              <a:rPr lang="en-US" dirty="0">
                <a:hlinkClick r:id="rId3"/>
              </a:rPr>
              <a:t>http://standards.ieee.org/faqs/affiliation.html</a:t>
            </a:r>
            <a:r>
              <a:rPr lang="en-US" dirty="0"/>
              <a:t> </a:t>
            </a:r>
          </a:p>
          <a:p>
            <a:r>
              <a:rPr lang="en-US" dirty="0"/>
              <a:t>Antitrust and Competition Policy</a:t>
            </a:r>
          </a:p>
          <a:p>
            <a:pPr lvl="1"/>
            <a:r>
              <a:rPr lang="en-US" dirty="0">
                <a:hlinkClick r:id="rId4"/>
              </a:rPr>
              <a:t>http://standards.ieee.org/resources/antitrust-guidelines.pdf</a:t>
            </a:r>
            <a:r>
              <a:rPr lang="en-US" dirty="0"/>
              <a:t>  </a:t>
            </a:r>
            <a:endParaRPr lang="en-US" dirty="0">
              <a:hlinkClick r:id="rId5"/>
            </a:endParaRPr>
          </a:p>
          <a:p>
            <a:r>
              <a:rPr lang="en-US" dirty="0"/>
              <a:t>Letter of Assurance Form</a:t>
            </a:r>
          </a:p>
          <a:p>
            <a:pPr lvl="1"/>
            <a:r>
              <a:rPr lang="en-US" dirty="0">
                <a:hlinkClick r:id="rId6"/>
              </a:rPr>
              <a:t>http://standards.ieee.org/develop/policies/bylaws/sect6-7.html#loa</a:t>
            </a:r>
            <a:r>
              <a:rPr lang="en-US" dirty="0"/>
              <a:t> </a:t>
            </a:r>
          </a:p>
          <a:p>
            <a:pPr lvl="1"/>
            <a:r>
              <a:rPr lang="en-US" dirty="0">
                <a:hlinkClick r:id="rId5"/>
              </a:rPr>
              <a:t>https://development.standards.ieee.org/myproject/Public//mytools/mob/loa.pdf</a:t>
            </a:r>
          </a:p>
          <a:p>
            <a:r>
              <a:rPr lang="en-US" dirty="0"/>
              <a:t>IEEE-SA Patent Committee FAQ &amp; Patent slides</a:t>
            </a:r>
          </a:p>
          <a:p>
            <a:pPr lvl="1"/>
            <a:r>
              <a:rPr lang="en-US" dirty="0">
                <a:hlinkClick r:id="rId7"/>
              </a:rPr>
              <a:t>http://standards.ieee.org/board/pat/faq.pdf</a:t>
            </a:r>
            <a:r>
              <a:rPr lang="en-US" dirty="0"/>
              <a:t> and </a:t>
            </a:r>
            <a:r>
              <a:rPr lang="en-US" dirty="0">
                <a:hlinkClick r:id="rId5"/>
              </a:rPr>
              <a:t>http://standards.ieee.org/board/pat/pat-slideset.ppt</a:t>
            </a:r>
            <a:r>
              <a:rPr lang="en-US" dirty="0"/>
              <a:t> </a:t>
            </a:r>
          </a:p>
          <a:p>
            <a:pPr>
              <a:buNone/>
            </a:pPr>
            <a:endParaRPr lang="en-GB" sz="1200" dirty="0"/>
          </a:p>
          <a:p>
            <a:endParaRPr lang="en-US" dirty="0"/>
          </a:p>
        </p:txBody>
      </p:sp>
      <p:sp>
        <p:nvSpPr>
          <p:cNvPr id="4" name="Slide Number Placeholder 3">
            <a:extLst>
              <a:ext uri="{FF2B5EF4-FFF2-40B4-BE49-F238E27FC236}">
                <a16:creationId xmlns:a16="http://schemas.microsoft.com/office/drawing/2014/main" id="{860BF99C-1593-4E31-B040-51A5B30284AC}"/>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5" name="Footer Placeholder 4">
            <a:extLst>
              <a:ext uri="{FF2B5EF4-FFF2-40B4-BE49-F238E27FC236}">
                <a16:creationId xmlns:a16="http://schemas.microsoft.com/office/drawing/2014/main" id="{BBAD4E8E-71BA-45BE-9C0D-60E8520D27E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33E165B6-163C-4F2F-A330-74EE3956B570}"/>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2193552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Rules Documents</a:t>
            </a:r>
          </a:p>
        </p:txBody>
      </p:sp>
      <p:sp>
        <p:nvSpPr>
          <p:cNvPr id="3" name="Content Placeholder 2"/>
          <p:cNvSpPr>
            <a:spLocks noGrp="1"/>
          </p:cNvSpPr>
          <p:nvPr>
            <p:ph idx="1"/>
          </p:nvPr>
        </p:nvSpPr>
        <p:spPr>
          <a:xfrm>
            <a:off x="914400" y="1830391"/>
            <a:ext cx="10798223" cy="4264024"/>
          </a:xfrm>
        </p:spPr>
        <p:txBody>
          <a:bodyPr/>
          <a:lstStyle/>
          <a:p>
            <a:pPr lvl="0" defTabSz="914400" eaLnBrk="0" hangingPunct="0">
              <a:spcBef>
                <a:spcPct val="20000"/>
              </a:spcBef>
              <a:buClrTx/>
              <a:buSzTx/>
              <a:buFontTx/>
              <a:buChar char="•"/>
              <a:defRPr/>
            </a:pPr>
            <a:endParaRPr lang="en-US" dirty="0"/>
          </a:p>
          <a:p>
            <a:pPr lvl="0" defTabSz="914400" eaLnBrk="0" hangingPunct="0">
              <a:spcBef>
                <a:spcPct val="20000"/>
              </a:spcBef>
              <a:buClrTx/>
              <a:buSzTx/>
              <a:buFontTx/>
              <a:buChar char="•"/>
              <a:defRPr/>
            </a:pPr>
            <a:r>
              <a:rPr lang="en-US" dirty="0"/>
              <a:t>The current version of the IEEE-SA Standards Board Bylaws is available at: </a:t>
            </a:r>
          </a:p>
          <a:p>
            <a:pPr lvl="1" defTabSz="914400" eaLnBrk="0" hangingPunct="0">
              <a:spcBef>
                <a:spcPct val="20000"/>
              </a:spcBef>
              <a:buClrTx/>
              <a:buSzTx/>
              <a:defRPr/>
            </a:pPr>
            <a:r>
              <a:rPr lang="en-US" sz="2400" dirty="0">
                <a:hlinkClick r:id="rId3"/>
              </a:rPr>
              <a:t>http://standards.ieee.org/develop/policies/bylaws/index.html</a:t>
            </a:r>
            <a:r>
              <a:rPr lang="en-US" sz="2400" dirty="0"/>
              <a:t> (HTML version) </a:t>
            </a:r>
          </a:p>
          <a:p>
            <a:pPr lvl="1" defTabSz="914400" eaLnBrk="0" hangingPunct="0">
              <a:spcBef>
                <a:spcPct val="20000"/>
              </a:spcBef>
              <a:buClrTx/>
              <a:buSzTx/>
              <a:defRPr/>
            </a:pPr>
            <a:r>
              <a:rPr lang="en-US" sz="2400" dirty="0">
                <a:hlinkClick r:id="rId4"/>
              </a:rPr>
              <a:t>http://standards.ieee.org/develop/policies/bylaws/sb_bylaws.pdf</a:t>
            </a:r>
            <a:r>
              <a:rPr lang="en-US" sz="2400" dirty="0"/>
              <a:t> (PDF version)</a:t>
            </a:r>
            <a:r>
              <a:rPr lang="en-US" sz="1800" dirty="0"/>
              <a:t> </a:t>
            </a:r>
          </a:p>
          <a:p>
            <a:pPr lvl="0" defTabSz="914400" eaLnBrk="0" hangingPunct="0">
              <a:spcBef>
                <a:spcPct val="20000"/>
              </a:spcBef>
              <a:buClrTx/>
              <a:buSzTx/>
              <a:defRPr/>
            </a:pPr>
            <a:br>
              <a:rPr lang="en-US" sz="1600" dirty="0"/>
            </a:br>
            <a:endParaRPr lang="en-US" sz="1600" dirty="0"/>
          </a:p>
          <a:p>
            <a:pPr lvl="0" defTabSz="914400" eaLnBrk="0" hangingPunct="0">
              <a:spcBef>
                <a:spcPct val="20000"/>
              </a:spcBef>
              <a:buClrTx/>
              <a:buSzTx/>
              <a:buFontTx/>
              <a:buChar char="•"/>
              <a:defRPr/>
            </a:pPr>
            <a:r>
              <a:rPr lang="en-US" dirty="0"/>
              <a:t>The current version of the IEEE-SA Standards Board Operations Manual is available at: </a:t>
            </a:r>
          </a:p>
          <a:p>
            <a:pPr lvl="1" defTabSz="914400" eaLnBrk="0" hangingPunct="0">
              <a:spcBef>
                <a:spcPct val="20000"/>
              </a:spcBef>
              <a:buClrTx/>
              <a:buSzTx/>
              <a:defRPr/>
            </a:pPr>
            <a:r>
              <a:rPr lang="en-US" sz="2400" dirty="0">
                <a:hlinkClick r:id="rId5"/>
              </a:rPr>
              <a:t>http://standards.ieee.org/develop/policies/opman/index.html</a:t>
            </a:r>
            <a:r>
              <a:rPr lang="en-US" sz="2400" dirty="0"/>
              <a:t> (HTML version) </a:t>
            </a:r>
          </a:p>
          <a:p>
            <a:pPr lvl="1" defTabSz="914400" eaLnBrk="0" hangingPunct="0">
              <a:spcBef>
                <a:spcPct val="20000"/>
              </a:spcBef>
              <a:buClrTx/>
              <a:buSzTx/>
              <a:defRPr/>
            </a:pPr>
            <a:r>
              <a:rPr lang="en-US" sz="2400" dirty="0">
                <a:hlinkClick r:id="rId6"/>
              </a:rPr>
              <a:t>http://standards.ieee.org/develop/policies/opman/sb_om.pdf</a:t>
            </a:r>
            <a:r>
              <a:rPr lang="en-US" sz="2400" dirty="0"/>
              <a:t> (PDF version) </a:t>
            </a:r>
          </a:p>
          <a:p>
            <a:pPr lvl="0" defTabSz="914400" eaLnBrk="0" hangingPunct="0">
              <a:spcBef>
                <a:spcPct val="20000"/>
              </a:spcBef>
              <a:buClrTx/>
              <a:buSzTx/>
              <a:defRPr/>
            </a:pPr>
            <a:endParaRPr lang="en-GB" sz="1200"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2664674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EAFFD-A63C-4806-B36A-FDB3DA79B804}"/>
              </a:ext>
            </a:extLst>
          </p:cNvPr>
          <p:cNvSpPr>
            <a:spLocks noGrp="1"/>
          </p:cNvSpPr>
          <p:nvPr>
            <p:ph type="title"/>
          </p:nvPr>
        </p:nvSpPr>
        <p:spPr/>
        <p:txBody>
          <a:bodyPr/>
          <a:lstStyle/>
          <a:p>
            <a:r>
              <a:rPr lang="en-US" dirty="0"/>
              <a:t>IEEE 802 Ground Rules</a:t>
            </a:r>
          </a:p>
        </p:txBody>
      </p:sp>
      <p:sp>
        <p:nvSpPr>
          <p:cNvPr id="3" name="Content Placeholder 2">
            <a:extLst>
              <a:ext uri="{FF2B5EF4-FFF2-40B4-BE49-F238E27FC236}">
                <a16:creationId xmlns:a16="http://schemas.microsoft.com/office/drawing/2014/main" id="{AA2E66CF-1199-4401-85E7-EC54CBC31898}"/>
              </a:ext>
            </a:extLst>
          </p:cNvPr>
          <p:cNvSpPr>
            <a:spLocks noGrp="1"/>
          </p:cNvSpPr>
          <p:nvPr>
            <p:ph idx="1"/>
          </p:nvPr>
        </p:nvSpPr>
        <p:spPr/>
        <p:txBody>
          <a:bodyPr/>
          <a:lstStyle/>
          <a:p>
            <a:pPr indent="-457200">
              <a:buFont typeface="Arial" panose="020B0604020202020204" pitchFamily="34" charset="0"/>
              <a:buChar char="•"/>
            </a:pPr>
            <a:r>
              <a:rPr lang="en-US" dirty="0">
                <a:cs typeface="DejaVu Sans" pitchFamily="34" charset="0"/>
              </a:rPr>
              <a:t>Respect … give it, get it</a:t>
            </a:r>
          </a:p>
          <a:p>
            <a:pPr indent="-457200">
              <a:buFont typeface="Arial" panose="020B0604020202020204" pitchFamily="34" charset="0"/>
              <a:buChar char="•"/>
            </a:pPr>
            <a:r>
              <a:rPr lang="en-US" dirty="0">
                <a:cs typeface="DejaVu Sans" pitchFamily="34" charset="0"/>
              </a:rPr>
              <a:t>NO product pitches</a:t>
            </a:r>
          </a:p>
          <a:p>
            <a:pPr indent="-457200">
              <a:buFont typeface="Arial" panose="020B0604020202020204" pitchFamily="34" charset="0"/>
              <a:buChar char="•"/>
            </a:pPr>
            <a:r>
              <a:rPr lang="en-US" dirty="0">
                <a:cs typeface="DejaVu Sans" pitchFamily="34" charset="0"/>
              </a:rPr>
              <a:t>NO corporate pitches</a:t>
            </a:r>
          </a:p>
          <a:p>
            <a:pPr indent="-457200">
              <a:buFont typeface="Arial" panose="020B0604020202020204" pitchFamily="34" charset="0"/>
              <a:buChar char="•"/>
            </a:pPr>
            <a:r>
              <a:rPr lang="en-US" dirty="0">
                <a:cs typeface="DejaVu Sans" pitchFamily="34" charset="0"/>
              </a:rPr>
              <a:t>NO prices</a:t>
            </a:r>
          </a:p>
          <a:p>
            <a:pPr indent="-457200">
              <a:buFont typeface="Arial" panose="020B0604020202020204" pitchFamily="34" charset="0"/>
              <a:buChar char="•"/>
            </a:pPr>
            <a:r>
              <a:rPr lang="en-US" dirty="0">
                <a:cs typeface="DejaVu Sans" pitchFamily="34" charset="0"/>
              </a:rPr>
              <a:t>NO restrictive notices – (no confidentially notices in email)</a:t>
            </a:r>
          </a:p>
          <a:p>
            <a:pPr indent="-457200">
              <a:buFont typeface="Arial" panose="020B0604020202020204" pitchFamily="34" charset="0"/>
              <a:buChar char="•"/>
            </a:pPr>
            <a:r>
              <a:rPr lang="en-US" dirty="0">
                <a:cs typeface="DejaVu Sans" pitchFamily="34" charset="0"/>
              </a:rPr>
              <a:t>Presentations must be openly available</a:t>
            </a:r>
          </a:p>
          <a:p>
            <a:endParaRPr lang="en-US" dirty="0"/>
          </a:p>
        </p:txBody>
      </p:sp>
      <p:sp>
        <p:nvSpPr>
          <p:cNvPr id="4" name="Slide Number Placeholder 3">
            <a:extLst>
              <a:ext uri="{FF2B5EF4-FFF2-40B4-BE49-F238E27FC236}">
                <a16:creationId xmlns:a16="http://schemas.microsoft.com/office/drawing/2014/main" id="{2F38F93E-E7B4-4037-B49B-013B2239B90B}"/>
              </a:ext>
            </a:extLst>
          </p:cNvPr>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
        <p:nvSpPr>
          <p:cNvPr id="5" name="Footer Placeholder 4">
            <a:extLst>
              <a:ext uri="{FF2B5EF4-FFF2-40B4-BE49-F238E27FC236}">
                <a16:creationId xmlns:a16="http://schemas.microsoft.com/office/drawing/2014/main" id="{2DC6924C-5B2A-4369-BAF1-60422B9B5FC6}"/>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F34D0F77-3728-49EB-902A-704204CA4083}"/>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2965735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1" y="2708920"/>
            <a:ext cx="10361084" cy="3385494"/>
          </a:xfrm>
        </p:spPr>
        <p:txBody>
          <a:bodyPr/>
          <a:lstStyle/>
          <a:p>
            <a:pPr algn="ctr">
              <a:lnSpc>
                <a:spcPct val="90000"/>
              </a:lnSpc>
              <a:buFontTx/>
              <a:buNone/>
            </a:pPr>
            <a:r>
              <a:rPr lang="en-US" altLang="en-US" sz="4400" dirty="0" err="1">
                <a:cs typeface="Times New Roman" panose="02020603050405020304" pitchFamily="18" charset="0"/>
              </a:rPr>
              <a:t>Telecon</a:t>
            </a:r>
            <a:r>
              <a:rPr lang="en-US" altLang="en-US" sz="4400" dirty="0">
                <a:cs typeface="Times New Roman" panose="02020603050405020304" pitchFamily="18" charset="0"/>
              </a:rPr>
              <a:t> Agenda </a:t>
            </a:r>
          </a:p>
          <a:p>
            <a:pPr algn="ctr">
              <a:lnSpc>
                <a:spcPct val="90000"/>
              </a:lnSpc>
              <a:buFontTx/>
              <a:buNone/>
            </a:pPr>
            <a:endParaRPr lang="en-US" altLang="en-US" dirty="0">
              <a:cs typeface="Times New Roman" panose="02020603050405020304" pitchFamily="18" charset="0"/>
            </a:endParaRPr>
          </a:p>
          <a:p>
            <a:pPr marL="1524000">
              <a:lnSpc>
                <a:spcPct val="90000"/>
              </a:lnSpc>
              <a:buFontTx/>
              <a:buNone/>
            </a:pPr>
            <a:r>
              <a:rPr lang="en-US" altLang="en-US" dirty="0">
                <a:cs typeface="Times New Roman" panose="02020603050405020304" pitchFamily="18" charset="0"/>
              </a:rPr>
              <a:t>Chair: </a:t>
            </a:r>
            <a:r>
              <a:rPr lang="en-US" altLang="en-US" b="0" dirty="0">
                <a:cs typeface="Times New Roman" panose="02020603050405020304" pitchFamily="18" charset="0"/>
              </a:rPr>
              <a:t>Jonathan Segev </a:t>
            </a:r>
            <a:r>
              <a:rPr lang="en-US" altLang="en-US" sz="1800" b="0" dirty="0">
                <a:cs typeface="Times New Roman" panose="02020603050405020304" pitchFamily="18" charset="0"/>
              </a:rPr>
              <a:t>(Intel Corporation)</a:t>
            </a:r>
          </a:p>
          <a:p>
            <a:pPr marL="1524000">
              <a:lnSpc>
                <a:spcPct val="90000"/>
              </a:lnSpc>
            </a:pPr>
            <a:r>
              <a:rPr lang="en-US" altLang="en-US" dirty="0">
                <a:cs typeface="Times New Roman" panose="02020603050405020304" pitchFamily="18" charset="0"/>
              </a:rPr>
              <a:t>Vice Chair: </a:t>
            </a:r>
            <a:r>
              <a:rPr lang="en-US" altLang="en-US" b="0" dirty="0">
                <a:cs typeface="Times New Roman" panose="02020603050405020304" pitchFamily="18" charset="0"/>
              </a:rPr>
              <a:t>Assaf Kasher </a:t>
            </a:r>
            <a:r>
              <a:rPr lang="en-US" altLang="en-US" sz="1800" b="0" dirty="0">
                <a:cs typeface="Times New Roman" panose="02020603050405020304" pitchFamily="18" charset="0"/>
              </a:rPr>
              <a:t>(Qualcomm)</a:t>
            </a:r>
          </a:p>
          <a:p>
            <a:pPr marL="1524000">
              <a:lnSpc>
                <a:spcPct val="90000"/>
              </a:lnSpc>
              <a:buFontTx/>
              <a:buNone/>
            </a:pPr>
            <a:r>
              <a:rPr lang="en-US" altLang="en-US" dirty="0">
                <a:cs typeface="Times New Roman" panose="02020603050405020304" pitchFamily="18" charset="0"/>
              </a:rPr>
              <a:t>Technical Editor: </a:t>
            </a:r>
            <a:r>
              <a:rPr lang="en-US" altLang="en-US" b="0" dirty="0">
                <a:cs typeface="Times New Roman" panose="02020603050405020304" pitchFamily="18" charset="0"/>
              </a:rPr>
              <a:t>Chao Chun Wang </a:t>
            </a:r>
            <a:r>
              <a:rPr lang="en-US" altLang="en-US" sz="1800" b="0" dirty="0">
                <a:cs typeface="Times New Roman" panose="02020603050405020304" pitchFamily="18" charset="0"/>
              </a:rPr>
              <a:t>(</a:t>
            </a:r>
            <a:r>
              <a:rPr lang="en-US" altLang="en-US" sz="1800" b="0" dirty="0" err="1">
                <a:cs typeface="Times New Roman" panose="02020603050405020304" pitchFamily="18" charset="0"/>
              </a:rPr>
              <a:t>MediaTek</a:t>
            </a:r>
            <a:r>
              <a:rPr lang="en-US" altLang="en-US" sz="1800" b="0" dirty="0">
                <a:cs typeface="Times New Roman" panose="02020603050405020304" pitchFamily="18" charset="0"/>
              </a:rPr>
              <a:t>), </a:t>
            </a:r>
            <a:r>
              <a:rPr lang="en-US" altLang="en-US" b="0" dirty="0">
                <a:cs typeface="Times New Roman" panose="02020603050405020304" pitchFamily="18" charset="0"/>
              </a:rPr>
              <a:t>Roy Want </a:t>
            </a:r>
            <a:r>
              <a:rPr lang="en-US" altLang="en-US" sz="1800" b="0" dirty="0">
                <a:cs typeface="Times New Roman" panose="02020603050405020304" pitchFamily="18" charset="0"/>
              </a:rPr>
              <a:t>(Google)</a:t>
            </a:r>
          </a:p>
          <a:p>
            <a:pPr marL="1524000">
              <a:lnSpc>
                <a:spcPct val="90000"/>
              </a:lnSpc>
              <a:buFontTx/>
              <a:buNone/>
            </a:pPr>
            <a:r>
              <a:rPr lang="en-US" altLang="en-US" dirty="0">
                <a:cs typeface="Times New Roman" panose="02020603050405020304" pitchFamily="18" charset="0"/>
              </a:rPr>
              <a:t>Secretary (acting)</a:t>
            </a:r>
            <a:r>
              <a:rPr lang="en-US" altLang="en-US" b="0" dirty="0">
                <a:cs typeface="Times New Roman" panose="02020603050405020304" pitchFamily="18" charset="0"/>
              </a:rPr>
              <a:t>: Assaf Kasher </a:t>
            </a:r>
            <a:r>
              <a:rPr lang="en-US" altLang="en-US" sz="1800" b="0" dirty="0">
                <a:cs typeface="Times New Roman" panose="02020603050405020304" pitchFamily="18" charset="0"/>
              </a:rPr>
              <a:t>(Qualcomm)</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
        <p:nvSpPr>
          <p:cNvPr id="7" name="Title 1"/>
          <p:cNvSpPr>
            <a:spLocks noGrp="1"/>
          </p:cNvSpPr>
          <p:nvPr>
            <p:ph type="title"/>
          </p:nvPr>
        </p:nvSpPr>
        <p:spPr>
          <a:xfrm>
            <a:off x="914401" y="685801"/>
            <a:ext cx="10361084" cy="1663079"/>
          </a:xfrm>
        </p:spPr>
        <p:txBody>
          <a:bodyPr/>
          <a:lstStyle/>
          <a:p>
            <a:r>
              <a:rPr lang="en-US" altLang="en-US" sz="4000" dirty="0">
                <a:solidFill>
                  <a:srgbClr val="0000FF"/>
                </a:solidFill>
                <a:cs typeface="Times New Roman" panose="02020603050405020304" pitchFamily="18" charset="0"/>
              </a:rPr>
              <a:t>IEEE 802.11</a:t>
            </a:r>
            <a:br>
              <a:rPr lang="en-US" altLang="en-US" sz="4000" dirty="0">
                <a:solidFill>
                  <a:srgbClr val="0000FF"/>
                </a:solidFill>
                <a:cs typeface="Times New Roman" panose="02020603050405020304" pitchFamily="18" charset="0"/>
              </a:rPr>
            </a:br>
            <a:r>
              <a:rPr lang="en-US" altLang="en-US" sz="4000" dirty="0">
                <a:solidFill>
                  <a:srgbClr val="0000FF"/>
                </a:solidFill>
                <a:cs typeface="Times New Roman" panose="02020603050405020304" pitchFamily="18" charset="0"/>
              </a:rPr>
              <a:t>Task Group AZ</a:t>
            </a:r>
            <a:br>
              <a:rPr lang="en-US" altLang="en-US" sz="4000" dirty="0">
                <a:solidFill>
                  <a:srgbClr val="0000FF"/>
                </a:solidFill>
                <a:cs typeface="Times New Roman" panose="02020603050405020304" pitchFamily="18" charset="0"/>
              </a:rPr>
            </a:br>
            <a:r>
              <a:rPr lang="en-US" altLang="en-US" sz="4000" dirty="0">
                <a:solidFill>
                  <a:srgbClr val="0000FF"/>
                </a:solidFill>
                <a:cs typeface="Times New Roman" panose="02020603050405020304" pitchFamily="18" charset="0"/>
              </a:rPr>
              <a:t>Next Generation Positioning </a:t>
            </a:r>
            <a:endParaRPr lang="en-US" sz="4000" dirty="0"/>
          </a:p>
        </p:txBody>
      </p:sp>
    </p:spTree>
    <p:extLst>
      <p:ext uri="{BB962C8B-B14F-4D97-AF65-F5344CB8AC3E}">
        <p14:creationId xmlns:p14="http://schemas.microsoft.com/office/powerpoint/2010/main" val="15585008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E60AC-FC90-43B0-A5DF-6AE8F7E48DA7}"/>
              </a:ext>
            </a:extLst>
          </p:cNvPr>
          <p:cNvSpPr>
            <a:spLocks noGrp="1"/>
          </p:cNvSpPr>
          <p:nvPr>
            <p:ph type="title"/>
          </p:nvPr>
        </p:nvSpPr>
        <p:spPr>
          <a:xfrm>
            <a:off x="914401" y="685801"/>
            <a:ext cx="10361084" cy="763591"/>
          </a:xfrm>
        </p:spPr>
        <p:txBody>
          <a:bodyPr/>
          <a:lstStyle/>
          <a:p>
            <a:r>
              <a:rPr lang="en-US" dirty="0"/>
              <a:t>IEEE 802 Rules Documents </a:t>
            </a:r>
          </a:p>
        </p:txBody>
      </p:sp>
      <p:sp>
        <p:nvSpPr>
          <p:cNvPr id="3" name="Content Placeholder 2">
            <a:extLst>
              <a:ext uri="{FF2B5EF4-FFF2-40B4-BE49-F238E27FC236}">
                <a16:creationId xmlns:a16="http://schemas.microsoft.com/office/drawing/2014/main" id="{53129AE0-154C-44C2-BB01-C9AED5640D70}"/>
              </a:ext>
            </a:extLst>
          </p:cNvPr>
          <p:cNvSpPr>
            <a:spLocks noGrp="1"/>
          </p:cNvSpPr>
          <p:nvPr>
            <p:ph idx="1"/>
          </p:nvPr>
        </p:nvSpPr>
        <p:spPr>
          <a:xfrm>
            <a:off x="914401" y="1340768"/>
            <a:ext cx="10361084" cy="4768080"/>
          </a:xfrm>
        </p:spPr>
        <p:txBody>
          <a:bodyPr/>
          <a:lstStyle/>
          <a:p>
            <a:r>
              <a:rPr lang="en-US" sz="2000" dirty="0"/>
              <a:t>IEEE 802 Policies &amp; Procedures (Approved June 2014)</a:t>
            </a:r>
          </a:p>
          <a:p>
            <a:pPr lvl="1"/>
            <a:r>
              <a:rPr lang="en-US" sz="1800" dirty="0">
                <a:hlinkClick r:id="rId2"/>
              </a:rPr>
              <a:t>http://standards.ieee.org/board/aud/LMSC.pdf</a:t>
            </a:r>
            <a:endParaRPr lang="en-US" sz="1800" dirty="0"/>
          </a:p>
          <a:p>
            <a:r>
              <a:rPr lang="en-US" sz="2000" dirty="0"/>
              <a:t>IEEE 802 Operations Manual (Approved 13 July 2018)</a:t>
            </a:r>
          </a:p>
          <a:p>
            <a:pPr lvl="1">
              <a:lnSpc>
                <a:spcPct val="80000"/>
              </a:lnSpc>
              <a:defRPr/>
            </a:pPr>
            <a:r>
              <a:rPr lang="en-US" altLang="en-US" sz="1800" dirty="0">
                <a:hlinkClick r:id="rId3"/>
              </a:rPr>
              <a:t>https://mentor.ieee.org/802-ec/dcn/17/ec-17-0090-22-0PNP-ieee-802-lmsc-operations-manual.pdf</a:t>
            </a:r>
            <a:r>
              <a:rPr lang="en-US" altLang="en-US" sz="1800" dirty="0"/>
              <a:t> </a:t>
            </a:r>
          </a:p>
          <a:p>
            <a:pPr>
              <a:lnSpc>
                <a:spcPct val="80000"/>
              </a:lnSpc>
              <a:defRPr/>
            </a:pPr>
            <a:r>
              <a:rPr lang="en-US" sz="2000" dirty="0"/>
              <a:t>IEEE 802 Working Group Policies &amp; Procedures (29 July 2016)</a:t>
            </a:r>
            <a:r>
              <a:rPr lang="en-US" altLang="en-US" sz="2000" dirty="0"/>
              <a:t> </a:t>
            </a:r>
          </a:p>
          <a:p>
            <a:pPr lvl="1"/>
            <a:r>
              <a:rPr lang="en-US" altLang="en-US" sz="1800" dirty="0">
                <a:hlinkClick r:id="rId4"/>
              </a:rPr>
              <a:t>http://www.ieee802.org/PNP/approved/IEEE_802_WG_PandP_v19.pdf</a:t>
            </a:r>
            <a:r>
              <a:rPr lang="en-US" altLang="en-US" sz="1800" dirty="0"/>
              <a:t> </a:t>
            </a:r>
          </a:p>
          <a:p>
            <a:r>
              <a:rPr lang="en-US" sz="2000" dirty="0"/>
              <a:t>IEEE 802 LMSC Chair's Guidelines (Approved 13 July 2018)</a:t>
            </a:r>
            <a:endParaRPr lang="en-US" sz="2000" dirty="0">
              <a:hlinkClick r:id="rId5"/>
            </a:endParaRPr>
          </a:p>
          <a:p>
            <a:pPr lvl="1"/>
            <a:r>
              <a:rPr lang="en-US" sz="1800" dirty="0">
                <a:hlinkClick r:id="rId6"/>
              </a:rPr>
              <a:t>https://mentor.ieee.org/802-ec/dcn/17/ec-17-0120-27-0PNP-ieee-802-lmsc-chairs-guidelines.pdf</a:t>
            </a:r>
            <a:r>
              <a:rPr lang="en-US" sz="1800" dirty="0"/>
              <a:t> </a:t>
            </a:r>
          </a:p>
          <a:p>
            <a:r>
              <a:rPr lang="en-US" sz="2000" dirty="0"/>
              <a:t>Participation in IEEE 802 Meetings</a:t>
            </a:r>
          </a:p>
          <a:p>
            <a:pPr lvl="1"/>
            <a:r>
              <a:rPr lang="en-US" sz="1800" u="sng" dirty="0">
                <a:hlinkClick r:id="rId7"/>
              </a:rPr>
              <a:t>https://mentor.ieee.org/802-ec/dcn/16/ec-16-0180-05-00EC-ieee-802-participation-slide.pptx</a:t>
            </a:r>
            <a:endParaRPr lang="en-US" sz="1600" dirty="0"/>
          </a:p>
          <a:p>
            <a:r>
              <a:rPr lang="en-US" sz="2000" dirty="0"/>
              <a:t>Policies and Procedures hierarchy: </a:t>
            </a:r>
            <a:r>
              <a:rPr lang="en-US" sz="2000" b="0" dirty="0">
                <a:hlinkClick r:id="rId8"/>
              </a:rPr>
              <a:t>http://www.ieee802.org/11/Rules/rules.shtml</a:t>
            </a:r>
            <a:endParaRPr lang="en-US" sz="2000" b="0" dirty="0"/>
          </a:p>
          <a:p>
            <a:pPr marL="342900" lvl="1" indent="-342900">
              <a:buFontTx/>
              <a:buChar char="•"/>
            </a:pPr>
            <a:r>
              <a:rPr lang="en-US" altLang="en-US" sz="1800" b="1" dirty="0"/>
              <a:t>IEEE 802 Procedural document website: </a:t>
            </a:r>
            <a:r>
              <a:rPr lang="en-US" altLang="en-US" sz="1800" dirty="0">
                <a:hlinkClick r:id="rId9"/>
              </a:rPr>
              <a:t>http://www.ieee802.org/devdocs.shtml</a:t>
            </a:r>
            <a:r>
              <a:rPr lang="en-US" altLang="en-US" sz="1800" dirty="0"/>
              <a:t> </a:t>
            </a:r>
          </a:p>
          <a:p>
            <a:r>
              <a:rPr lang="en-US" sz="2000" dirty="0"/>
              <a:t>IEEE 802.11 WG Operations Manual (Approved 13 July 2018):</a:t>
            </a:r>
          </a:p>
          <a:p>
            <a:pPr lvl="1"/>
            <a:r>
              <a:rPr lang="en-US" altLang="en-US" sz="1800" dirty="0">
                <a:hlinkClick r:id="rId10"/>
              </a:rPr>
              <a:t>https://mentor.ieee.org/802.11/dcn/14/11-14-0629-22-0000-802-11-operations-manual.docx</a:t>
            </a:r>
            <a:endParaRPr lang="en-US" sz="1800" dirty="0"/>
          </a:p>
          <a:p>
            <a:endParaRPr lang="en-US" dirty="0"/>
          </a:p>
        </p:txBody>
      </p:sp>
      <p:sp>
        <p:nvSpPr>
          <p:cNvPr id="4" name="Slide Number Placeholder 3">
            <a:extLst>
              <a:ext uri="{FF2B5EF4-FFF2-40B4-BE49-F238E27FC236}">
                <a16:creationId xmlns:a16="http://schemas.microsoft.com/office/drawing/2014/main" id="{F7AB0DEE-B75D-4F9D-8547-3D3A0FCBB9A3}"/>
              </a:ext>
            </a:extLst>
          </p:cNvPr>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sp>
        <p:nvSpPr>
          <p:cNvPr id="5" name="Footer Placeholder 4">
            <a:extLst>
              <a:ext uri="{FF2B5EF4-FFF2-40B4-BE49-F238E27FC236}">
                <a16:creationId xmlns:a16="http://schemas.microsoft.com/office/drawing/2014/main" id="{0F91ADEB-41AD-4208-8901-68E8AF7B8E9E}"/>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7AC68828-28ED-4DFE-BE1B-A085FB5C0529}"/>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25149861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Teleconference Agenda January 29</a:t>
            </a:r>
            <a:r>
              <a:rPr lang="en-US" altLang="en-US" baseline="30000" dirty="0">
                <a:solidFill>
                  <a:schemeClr val="tx2"/>
                </a:solidFill>
              </a:rPr>
              <a:t>th</a:t>
            </a:r>
            <a:r>
              <a:rPr lang="en-US" altLang="en-US" dirty="0">
                <a:solidFill>
                  <a:schemeClr val="tx2"/>
                </a:solidFill>
              </a:rPr>
              <a:t> </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(2min)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(8 min).</a:t>
            </a:r>
          </a:p>
          <a:p>
            <a:pPr algn="just">
              <a:spcBef>
                <a:spcPct val="20000"/>
              </a:spcBef>
              <a:buFontTx/>
              <a:buChar char="•"/>
            </a:pPr>
            <a:r>
              <a:rPr lang="en-US" sz="1800" b="0" dirty="0"/>
              <a:t>Attendance reminder - Please send an e-mail to Assaf Kasher (</a:t>
            </a:r>
            <a:r>
              <a:rPr lang="en-US" altLang="en-US" sz="1800" b="0" dirty="0">
                <a:hlinkClick r:id="rId2"/>
              </a:rPr>
              <a:t>akasher@qti.qualcom.com</a:t>
            </a:r>
            <a:r>
              <a:rPr lang="en-US" sz="1800" b="0" dirty="0"/>
              <a:t>)  and/or Jonathan Segev (</a:t>
            </a:r>
            <a:r>
              <a:rPr lang="en-US" sz="1800" b="0" dirty="0">
                <a:hlinkClick r:id="rId3"/>
              </a:rPr>
              <a:t>jonathan.segev@intel.com</a:t>
            </a:r>
            <a:r>
              <a:rPr lang="en-US" sz="1800" b="0" dirty="0"/>
              <a:t>) . </a:t>
            </a:r>
          </a:p>
          <a:p>
            <a:pPr algn="just">
              <a:spcBef>
                <a:spcPct val="20000"/>
              </a:spcBef>
              <a:buFontTx/>
              <a:buChar char="•"/>
            </a:pPr>
            <a:r>
              <a:rPr lang="en-US" altLang="en-US" sz="1800" b="0" dirty="0"/>
              <a:t>Agenda setting (5 min).</a:t>
            </a:r>
          </a:p>
          <a:p>
            <a:pPr algn="just">
              <a:spcBef>
                <a:spcPct val="20000"/>
              </a:spcBef>
              <a:buFontTx/>
              <a:buChar char="•"/>
            </a:pPr>
            <a:r>
              <a:rPr lang="en-US" altLang="en-US" sz="1800" b="0" dirty="0"/>
              <a:t>Review submissions:</a:t>
            </a:r>
          </a:p>
          <a:p>
            <a:pPr lvl="1" algn="just">
              <a:spcBef>
                <a:spcPct val="20000"/>
              </a:spcBef>
              <a:buFontTx/>
              <a:buChar char="•"/>
            </a:pPr>
            <a:r>
              <a:rPr lang="en-US" sz="1400" dirty="0"/>
              <a:t>11-020-0159 LB249 CR for various CIDs without clause number (Jonathan Segev – as need) </a:t>
            </a:r>
          </a:p>
          <a:p>
            <a:pPr lvl="1" algn="just">
              <a:spcBef>
                <a:spcPct val="20000"/>
              </a:spcBef>
              <a:buFontTx/>
              <a:buChar char="•"/>
            </a:pPr>
            <a:r>
              <a:rPr lang="en-US" sz="1400" dirty="0"/>
              <a:t>11-020-0248 LB249 Clause 10.42 CIDs (as time permits). </a:t>
            </a:r>
          </a:p>
          <a:p>
            <a:pPr algn="just">
              <a:spcBef>
                <a:spcPct val="20000"/>
              </a:spcBef>
              <a:buFontTx/>
              <a:buChar char="•"/>
            </a:pPr>
            <a:r>
              <a:rPr lang="en-US" sz="1800" b="0" dirty="0"/>
              <a:t>Review submission pipeline (5 min) </a:t>
            </a:r>
            <a:endParaRPr lang="en-US" altLang="en-US" sz="1400" b="0" dirty="0"/>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0252266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submissions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3992817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E9492-A457-4D1E-A17E-C075EE0EA238}"/>
              </a:ext>
            </a:extLst>
          </p:cNvPr>
          <p:cNvSpPr>
            <a:spLocks noGrp="1"/>
          </p:cNvSpPr>
          <p:nvPr>
            <p:ph type="title"/>
          </p:nvPr>
        </p:nvSpPr>
        <p:spPr/>
        <p:txBody>
          <a:bodyPr/>
          <a:lstStyle/>
          <a:p>
            <a:r>
              <a:rPr lang="en-US" dirty="0"/>
              <a:t>Submission 11-20-0159</a:t>
            </a:r>
          </a:p>
        </p:txBody>
      </p:sp>
      <p:sp>
        <p:nvSpPr>
          <p:cNvPr id="3" name="Content Placeholder 2">
            <a:extLst>
              <a:ext uri="{FF2B5EF4-FFF2-40B4-BE49-F238E27FC236}">
                <a16:creationId xmlns:a16="http://schemas.microsoft.com/office/drawing/2014/main" id="{6C345C21-737F-419A-98AD-D513811EEFC8}"/>
              </a:ext>
            </a:extLst>
          </p:cNvPr>
          <p:cNvSpPr>
            <a:spLocks noGrp="1"/>
          </p:cNvSpPr>
          <p:nvPr>
            <p:ph idx="1"/>
          </p:nvPr>
        </p:nvSpPr>
        <p:spPr>
          <a:xfrm>
            <a:off x="914401" y="1981201"/>
            <a:ext cx="10361084" cy="4113213"/>
          </a:xfrm>
        </p:spPr>
        <p:txBody>
          <a:bodyPr/>
          <a:lstStyle/>
          <a:p>
            <a:r>
              <a:rPr lang="en-US" dirty="0" err="1"/>
              <a:t>Strawpoll</a:t>
            </a:r>
            <a:endParaRPr lang="en-US" dirty="0"/>
          </a:p>
          <a:p>
            <a:r>
              <a:rPr lang="en-US" b="0" dirty="0"/>
              <a:t>We agree to CID resolutions </a:t>
            </a:r>
            <a:r>
              <a:rPr lang="en-GB" b="0" dirty="0"/>
              <a:t>3862, 3878, 3892, 3854, 3489, 3511, 3533, 3535, 3566 and 3592</a:t>
            </a:r>
            <a:r>
              <a:rPr lang="en-US" b="0" dirty="0"/>
              <a:t> depicted in document 11-20-0159r1</a:t>
            </a:r>
          </a:p>
          <a:p>
            <a:endParaRPr lang="en-US" b="0" dirty="0"/>
          </a:p>
          <a:p>
            <a:r>
              <a:rPr lang="en-US" dirty="0"/>
              <a:t>Results (Y/N/A): </a:t>
            </a:r>
            <a:r>
              <a:rPr lang="en-US" b="0" dirty="0"/>
              <a:t>8/0/0</a:t>
            </a:r>
          </a:p>
        </p:txBody>
      </p:sp>
      <p:sp>
        <p:nvSpPr>
          <p:cNvPr id="4" name="Slide Number Placeholder 3">
            <a:extLst>
              <a:ext uri="{FF2B5EF4-FFF2-40B4-BE49-F238E27FC236}">
                <a16:creationId xmlns:a16="http://schemas.microsoft.com/office/drawing/2014/main" id="{010C891B-0650-4C3E-989D-A7271DCAFD6D}"/>
              </a:ext>
            </a:extLst>
          </p:cNvPr>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
        <p:nvSpPr>
          <p:cNvPr id="5" name="Footer Placeholder 4">
            <a:extLst>
              <a:ext uri="{FF2B5EF4-FFF2-40B4-BE49-F238E27FC236}">
                <a16:creationId xmlns:a16="http://schemas.microsoft.com/office/drawing/2014/main" id="{2C344413-99B4-4AA4-A7BE-162CA347269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31AEC0F-2BD4-413B-BBD3-4C761DB2017C}"/>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0064895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Pipeline and Scheduled Telecons</a:t>
            </a:r>
          </a:p>
        </p:txBody>
      </p:sp>
      <p:sp>
        <p:nvSpPr>
          <p:cNvPr id="3" name="Content Placeholder 2"/>
          <p:cNvSpPr>
            <a:spLocks noGrp="1"/>
          </p:cNvSpPr>
          <p:nvPr>
            <p:ph idx="1"/>
          </p:nvPr>
        </p:nvSpPr>
        <p:spPr>
          <a:xfrm>
            <a:off x="914401" y="1700809"/>
            <a:ext cx="10361084" cy="2376263"/>
          </a:xfrm>
        </p:spPr>
        <p:txBody>
          <a:bodyPr/>
          <a:lstStyle/>
          <a:p>
            <a:pPr>
              <a:buFont typeface="Arial" panose="020B0604020202020204" pitchFamily="34" charset="0"/>
              <a:buChar char="•"/>
            </a:pPr>
            <a:r>
              <a:rPr lang="en-US" altLang="en-US" b="0" dirty="0"/>
              <a:t>Submission pipeline:</a:t>
            </a:r>
          </a:p>
          <a:p>
            <a:pPr lvl="1">
              <a:buFont typeface="Arial" panose="020B0604020202020204" pitchFamily="34" charset="0"/>
              <a:buChar char="•"/>
            </a:pPr>
            <a:endParaRPr lang="en-US" altLang="en-US" b="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35734809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Pipeline and Scheduled Telecons</a:t>
            </a:r>
          </a:p>
        </p:txBody>
      </p:sp>
      <p:sp>
        <p:nvSpPr>
          <p:cNvPr id="3" name="Content Placeholder 2"/>
          <p:cNvSpPr>
            <a:spLocks noGrp="1"/>
          </p:cNvSpPr>
          <p:nvPr>
            <p:ph idx="1"/>
          </p:nvPr>
        </p:nvSpPr>
        <p:spPr>
          <a:xfrm>
            <a:off x="914401" y="1700809"/>
            <a:ext cx="10361084" cy="2376263"/>
          </a:xfrm>
        </p:spPr>
        <p:txBody>
          <a:bodyPr/>
          <a:lstStyle/>
          <a:p>
            <a:pPr>
              <a:buFont typeface="Arial" panose="020B0604020202020204" pitchFamily="34" charset="0"/>
              <a:buChar char="•"/>
            </a:pPr>
            <a:r>
              <a:rPr lang="en-US" altLang="en-US" b="0" dirty="0"/>
              <a:t>Feb. 5</a:t>
            </a:r>
            <a:r>
              <a:rPr lang="en-US" altLang="en-US" b="0" baseline="30000" dirty="0"/>
              <a:t> </a:t>
            </a:r>
            <a:r>
              <a:rPr lang="en-US" altLang="en-US" b="0" dirty="0"/>
              <a:t>  		(Wednesday), 13:00 ET – 14:30 ET</a:t>
            </a:r>
          </a:p>
          <a:p>
            <a:pPr>
              <a:buFont typeface="Arial" panose="020B0604020202020204" pitchFamily="34" charset="0"/>
              <a:buChar char="•"/>
            </a:pPr>
            <a:r>
              <a:rPr lang="en-US" altLang="en-US" b="0" dirty="0"/>
              <a:t>Feb. 12 		(Wednesday) , 13:00 ET – 14:30 ET</a:t>
            </a:r>
          </a:p>
          <a:p>
            <a:pPr>
              <a:buFont typeface="Arial" panose="020B0604020202020204" pitchFamily="34" charset="0"/>
              <a:buChar char="•"/>
            </a:pPr>
            <a:r>
              <a:rPr lang="en-US" altLang="en-US" b="0" dirty="0"/>
              <a:t>Feb. 19 		 (Wednesday) , 13:00 ET – 14:30 ET</a:t>
            </a:r>
          </a:p>
          <a:p>
            <a:pPr>
              <a:buFont typeface="Arial" panose="020B0604020202020204" pitchFamily="34" charset="0"/>
              <a:buChar char="•"/>
            </a:pPr>
            <a:r>
              <a:rPr lang="en-US" altLang="en-US" b="0" dirty="0"/>
              <a:t>Feb. 26 		(Wednesday), 13:00 ET – 14:30 ET</a:t>
            </a:r>
          </a:p>
          <a:p>
            <a:pPr>
              <a:buFont typeface="Arial" panose="020B0604020202020204" pitchFamily="34" charset="0"/>
              <a:buChar char="•"/>
            </a:pPr>
            <a:r>
              <a:rPr lang="en-US" altLang="en-US" b="0" strike="sngStrike" dirty="0"/>
              <a:t>Mar. 4 	 	(Wednesday), 13:00 ET – 14:30 ET</a:t>
            </a:r>
            <a:r>
              <a:rPr lang="en-US" altLang="en-US" b="0" dirty="0"/>
              <a:t> – WFA members meeting</a:t>
            </a:r>
          </a:p>
          <a:p>
            <a:pPr>
              <a:buFont typeface="Arial" panose="020B0604020202020204" pitchFamily="34" charset="0"/>
              <a:buChar char="•"/>
            </a:pPr>
            <a:r>
              <a:rPr lang="en-US" altLang="en-US" b="0" strike="sngStrike" dirty="0"/>
              <a:t>Mar. 11 	(Wednesday), 13:00 ET – 14:30 ET</a:t>
            </a:r>
            <a:r>
              <a:rPr lang="en-US" altLang="en-US" b="0" dirty="0"/>
              <a:t> – </a:t>
            </a:r>
            <a:r>
              <a:rPr lang="en-US" altLang="en-US" b="0" dirty="0" err="1"/>
              <a:t>TGaz</a:t>
            </a:r>
            <a:r>
              <a:rPr lang="en-US" altLang="en-US" b="0" dirty="0"/>
              <a:t> Ad hoc</a:t>
            </a:r>
          </a:p>
          <a:p>
            <a:pPr>
              <a:buFont typeface="Arial" panose="020B0604020202020204" pitchFamily="34" charset="0"/>
              <a:buChar char="•"/>
            </a:pPr>
            <a:r>
              <a:rPr lang="en-US" altLang="en-US" b="0" dirty="0"/>
              <a:t>Mar. 25 	(Wednesday), 13:00 ET – 14:30 ET</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34064332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8965137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34263725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Teleconference Agenda February 5</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(2min)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(8 min), IEEE-SA copyrights policy</a:t>
            </a:r>
          </a:p>
          <a:p>
            <a:pPr algn="just">
              <a:spcBef>
                <a:spcPct val="20000"/>
              </a:spcBef>
              <a:buFontTx/>
              <a:buChar char="•"/>
            </a:pPr>
            <a:r>
              <a:rPr lang="en-US" sz="1800" b="0" dirty="0"/>
              <a:t>Attendance reminder - Please send an e-mail to Assaf Kasher (</a:t>
            </a:r>
            <a:r>
              <a:rPr lang="en-US" altLang="en-US" sz="1800" b="0" dirty="0">
                <a:hlinkClick r:id="rId2"/>
              </a:rPr>
              <a:t>akasher@qti.qualcom.com</a:t>
            </a:r>
            <a:r>
              <a:rPr lang="en-US" sz="1800" b="0" dirty="0"/>
              <a:t>)  and/or Jonathan Segev (</a:t>
            </a:r>
            <a:r>
              <a:rPr lang="en-US" sz="1800" b="0" dirty="0">
                <a:hlinkClick r:id="rId3"/>
              </a:rPr>
              <a:t>jonathan.segev@intel.com</a:t>
            </a:r>
            <a:r>
              <a:rPr lang="en-US" sz="1800" b="0" dirty="0"/>
              <a:t>) . </a:t>
            </a:r>
          </a:p>
          <a:p>
            <a:pPr algn="just">
              <a:spcBef>
                <a:spcPct val="20000"/>
              </a:spcBef>
              <a:buFontTx/>
              <a:buChar char="•"/>
            </a:pPr>
            <a:r>
              <a:rPr lang="en-US" altLang="en-US" sz="1800" b="0" dirty="0"/>
              <a:t>Agenda setting (5 min).</a:t>
            </a:r>
          </a:p>
          <a:p>
            <a:pPr algn="just">
              <a:spcBef>
                <a:spcPct val="20000"/>
              </a:spcBef>
              <a:buFontTx/>
              <a:buChar char="•"/>
            </a:pPr>
            <a:r>
              <a:rPr lang="en-US" altLang="en-US" sz="1800" b="0" dirty="0"/>
              <a:t>Ad hoc reminder (5min)</a:t>
            </a:r>
          </a:p>
          <a:p>
            <a:pPr algn="just">
              <a:spcBef>
                <a:spcPct val="20000"/>
              </a:spcBef>
              <a:buFontTx/>
              <a:buChar char="•"/>
            </a:pPr>
            <a:r>
              <a:rPr lang="en-US" altLang="en-US" sz="1800" b="0" dirty="0"/>
              <a:t>Review submissions:</a:t>
            </a:r>
          </a:p>
          <a:p>
            <a:pPr lvl="1" algn="just">
              <a:spcBef>
                <a:spcPct val="20000"/>
              </a:spcBef>
              <a:buFontTx/>
              <a:buChar char="•"/>
            </a:pPr>
            <a:r>
              <a:rPr lang="en-US" sz="1400" dirty="0"/>
              <a:t>11-020-0256 LB249 CR for various CIDs without clause number (Jonathan Segev – for completion) </a:t>
            </a:r>
          </a:p>
          <a:p>
            <a:pPr lvl="1" algn="just">
              <a:spcBef>
                <a:spcPct val="20000"/>
              </a:spcBef>
              <a:buFontTx/>
              <a:buChar char="•"/>
            </a:pPr>
            <a:r>
              <a:rPr lang="en-US" sz="1400" dirty="0"/>
              <a:t>11-020-0248 LB249 Clause 10.42 CIDs (Assaf Kasher - as time permits). </a:t>
            </a:r>
          </a:p>
          <a:p>
            <a:pPr algn="just">
              <a:spcBef>
                <a:spcPct val="20000"/>
              </a:spcBef>
              <a:buFontTx/>
              <a:buChar char="•"/>
            </a:pPr>
            <a:r>
              <a:rPr lang="en-US" sz="1800" b="0" dirty="0"/>
              <a:t>Review submission pipeline (5 min) </a:t>
            </a:r>
            <a:endParaRPr lang="en-US" altLang="en-US" sz="1400" b="0" dirty="0"/>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23004558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B317D-5227-42F6-BC4B-71253D286F3F}"/>
              </a:ext>
            </a:extLst>
          </p:cNvPr>
          <p:cNvSpPr>
            <a:spLocks noGrp="1"/>
          </p:cNvSpPr>
          <p:nvPr>
            <p:ph type="title"/>
          </p:nvPr>
        </p:nvSpPr>
        <p:spPr/>
        <p:txBody>
          <a:bodyPr/>
          <a:lstStyle/>
          <a:p>
            <a:r>
              <a:rPr lang="en-US" dirty="0"/>
              <a:t>Reminder of 3 day Ad Hoc</a:t>
            </a:r>
          </a:p>
        </p:txBody>
      </p:sp>
      <p:sp>
        <p:nvSpPr>
          <p:cNvPr id="3" name="Content Placeholder 2">
            <a:extLst>
              <a:ext uri="{FF2B5EF4-FFF2-40B4-BE49-F238E27FC236}">
                <a16:creationId xmlns:a16="http://schemas.microsoft.com/office/drawing/2014/main" id="{20BDA9D6-8AD8-427D-8FF7-A8A2E813BC2A}"/>
              </a:ext>
            </a:extLst>
          </p:cNvPr>
          <p:cNvSpPr>
            <a:spLocks noGrp="1"/>
          </p:cNvSpPr>
          <p:nvPr>
            <p:ph idx="1"/>
          </p:nvPr>
        </p:nvSpPr>
        <p:spPr/>
        <p:txBody>
          <a:bodyPr/>
          <a:lstStyle/>
          <a:p>
            <a:r>
              <a:rPr lang="en-US" dirty="0" err="1"/>
              <a:t>TGaz</a:t>
            </a:r>
            <a:r>
              <a:rPr lang="en-US" dirty="0"/>
              <a:t> is scheduled to have a 3 day ad hoc hosted by Intel.</a:t>
            </a:r>
          </a:p>
          <a:p>
            <a:r>
              <a:rPr lang="en-US" dirty="0"/>
              <a:t>Logistics:</a:t>
            </a:r>
          </a:p>
          <a:p>
            <a:r>
              <a:rPr lang="en-US" dirty="0"/>
              <a:t>	When: </a:t>
            </a:r>
            <a:r>
              <a:rPr lang="en-US" b="0" dirty="0"/>
              <a:t>March 9</a:t>
            </a:r>
            <a:r>
              <a:rPr lang="en-US" b="0" baseline="30000" dirty="0"/>
              <a:t>th</a:t>
            </a:r>
            <a:r>
              <a:rPr lang="en-US" b="0" dirty="0"/>
              <a:t>-11</a:t>
            </a:r>
            <a:r>
              <a:rPr lang="en-US" b="0" baseline="30000" dirty="0"/>
              <a:t>th</a:t>
            </a:r>
            <a:r>
              <a:rPr lang="en-US" b="0" dirty="0"/>
              <a:t> , 9:00 – 17:30 all days.</a:t>
            </a:r>
          </a:p>
          <a:p>
            <a:r>
              <a:rPr lang="en-US" dirty="0"/>
              <a:t>	Where: </a:t>
            </a:r>
            <a:r>
              <a:rPr lang="en-US" b="0" dirty="0"/>
              <a:t>2191 Laurelwood Rd, Santa Clara, CA 95054</a:t>
            </a:r>
          </a:p>
          <a:p>
            <a:r>
              <a:rPr lang="en-US" dirty="0"/>
              <a:t>	Registration: </a:t>
            </a:r>
            <a:r>
              <a:rPr lang="en-US" b="0" dirty="0"/>
              <a:t>please register your attendance </a:t>
            </a:r>
            <a:r>
              <a:rPr lang="en-US" b="0" dirty="0">
                <a:hlinkClick r:id="rId2"/>
              </a:rPr>
              <a:t>here</a:t>
            </a:r>
            <a:r>
              <a:rPr lang="en-US" b="0" dirty="0"/>
              <a:t> and sent your email information to </a:t>
            </a:r>
            <a:r>
              <a:rPr lang="en-US" b="0" dirty="0">
                <a:hlinkClick r:id="rId3"/>
              </a:rPr>
              <a:t>jonathan.segev@intel.com</a:t>
            </a:r>
            <a:r>
              <a:rPr lang="en-US" b="0" dirty="0"/>
              <a:t> to enable internet and facility access.</a:t>
            </a:r>
          </a:p>
          <a:p>
            <a:endParaRPr lang="en-US" dirty="0"/>
          </a:p>
          <a:p>
            <a:endParaRPr lang="en-US" dirty="0"/>
          </a:p>
        </p:txBody>
      </p:sp>
      <p:sp>
        <p:nvSpPr>
          <p:cNvPr id="4" name="Slide Number Placeholder 3">
            <a:extLst>
              <a:ext uri="{FF2B5EF4-FFF2-40B4-BE49-F238E27FC236}">
                <a16:creationId xmlns:a16="http://schemas.microsoft.com/office/drawing/2014/main" id="{94B513FC-9CB8-4FDC-A80E-811245E45344}"/>
              </a:ext>
            </a:extLst>
          </p:cNvPr>
          <p:cNvSpPr>
            <a:spLocks noGrp="1"/>
          </p:cNvSpPr>
          <p:nvPr>
            <p:ph type="sldNum" idx="12"/>
          </p:nvPr>
        </p:nvSpPr>
        <p:spPr/>
        <p:txBody>
          <a:bodyPr/>
          <a:lstStyle/>
          <a:p>
            <a:r>
              <a:rPr lang="en-GB"/>
              <a:t>Slide </a:t>
            </a:r>
            <a:fld id="{440F5867-744E-4AA6-B0ED-4C44D2DFBB7B}" type="slidenum">
              <a:rPr lang="en-GB" smtClean="0"/>
              <a:pPr/>
              <a:t>29</a:t>
            </a:fld>
            <a:endParaRPr lang="en-GB" dirty="0"/>
          </a:p>
        </p:txBody>
      </p:sp>
      <p:sp>
        <p:nvSpPr>
          <p:cNvPr id="5" name="Footer Placeholder 4">
            <a:extLst>
              <a:ext uri="{FF2B5EF4-FFF2-40B4-BE49-F238E27FC236}">
                <a16:creationId xmlns:a16="http://schemas.microsoft.com/office/drawing/2014/main" id="{9C17027B-556B-407D-9984-21EB75C32276}"/>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48A21A6-7FFF-473E-958A-DC0BC63AB1FB}"/>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0516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indent="12700" algn="just">
              <a:spcBef>
                <a:spcPct val="20000"/>
              </a:spcBef>
            </a:pPr>
            <a:r>
              <a:rPr lang="en-US" altLang="en-US" dirty="0"/>
              <a:t>This submission contains the agenda for IEEE 802.11 </a:t>
            </a:r>
            <a:r>
              <a:rPr lang="en-US" altLang="en-US" dirty="0" err="1"/>
              <a:t>TGaz</a:t>
            </a:r>
            <a:r>
              <a:rPr lang="en-US" altLang="en-US" dirty="0"/>
              <a:t> Next Generation Positioning of teleconferences running between the January and March IEEE meetings.</a:t>
            </a:r>
          </a:p>
          <a:p>
            <a:pPr indent="12700" algn="just">
              <a:spcBef>
                <a:spcPct val="20000"/>
              </a:spcBef>
            </a:pPr>
            <a:endParaRPr lang="en-US" altLang="en-US"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3</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Mar. 2020</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submissions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0988333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E9492-A457-4D1E-A17E-C075EE0EA238}"/>
              </a:ext>
            </a:extLst>
          </p:cNvPr>
          <p:cNvSpPr>
            <a:spLocks noGrp="1"/>
          </p:cNvSpPr>
          <p:nvPr>
            <p:ph type="title"/>
          </p:nvPr>
        </p:nvSpPr>
        <p:spPr/>
        <p:txBody>
          <a:bodyPr/>
          <a:lstStyle/>
          <a:p>
            <a:r>
              <a:rPr lang="en-US" dirty="0"/>
              <a:t>Submission 11-20-256</a:t>
            </a:r>
          </a:p>
        </p:txBody>
      </p:sp>
      <p:sp>
        <p:nvSpPr>
          <p:cNvPr id="3" name="Content Placeholder 2">
            <a:extLst>
              <a:ext uri="{FF2B5EF4-FFF2-40B4-BE49-F238E27FC236}">
                <a16:creationId xmlns:a16="http://schemas.microsoft.com/office/drawing/2014/main" id="{6C345C21-737F-419A-98AD-D513811EEFC8}"/>
              </a:ext>
            </a:extLst>
          </p:cNvPr>
          <p:cNvSpPr>
            <a:spLocks noGrp="1"/>
          </p:cNvSpPr>
          <p:nvPr>
            <p:ph idx="1"/>
          </p:nvPr>
        </p:nvSpPr>
        <p:spPr/>
        <p:txBody>
          <a:bodyPr/>
          <a:lstStyle/>
          <a:p>
            <a:r>
              <a:rPr lang="en-US" dirty="0" err="1"/>
              <a:t>Strawpoll</a:t>
            </a:r>
            <a:endParaRPr lang="en-US" dirty="0"/>
          </a:p>
          <a:p>
            <a:r>
              <a:rPr lang="en-US" b="0" dirty="0"/>
              <a:t>We agree to CID resolutions 3829, 3511, 3630, 3708, 3709 and 3716 depicted in document 11-20-0256r1.</a:t>
            </a:r>
          </a:p>
          <a:p>
            <a:endParaRPr lang="en-US" b="0" dirty="0"/>
          </a:p>
          <a:p>
            <a:r>
              <a:rPr lang="en-US" dirty="0"/>
              <a:t>Results (Y/N/A): 9/0/0</a:t>
            </a:r>
            <a:endParaRPr lang="en-US" b="0" dirty="0"/>
          </a:p>
        </p:txBody>
      </p:sp>
      <p:sp>
        <p:nvSpPr>
          <p:cNvPr id="4" name="Slide Number Placeholder 3">
            <a:extLst>
              <a:ext uri="{FF2B5EF4-FFF2-40B4-BE49-F238E27FC236}">
                <a16:creationId xmlns:a16="http://schemas.microsoft.com/office/drawing/2014/main" id="{010C891B-0650-4C3E-989D-A7271DCAFD6D}"/>
              </a:ext>
            </a:extLst>
          </p:cNvPr>
          <p:cNvSpPr>
            <a:spLocks noGrp="1"/>
          </p:cNvSpPr>
          <p:nvPr>
            <p:ph type="sldNum" idx="12"/>
          </p:nvPr>
        </p:nvSpPr>
        <p:spPr/>
        <p:txBody>
          <a:bodyPr/>
          <a:lstStyle/>
          <a:p>
            <a:r>
              <a:rPr lang="en-GB"/>
              <a:t>Slide </a:t>
            </a:r>
            <a:fld id="{440F5867-744E-4AA6-B0ED-4C44D2DFBB7B}" type="slidenum">
              <a:rPr lang="en-GB" smtClean="0"/>
              <a:pPr/>
              <a:t>31</a:t>
            </a:fld>
            <a:endParaRPr lang="en-GB" dirty="0"/>
          </a:p>
        </p:txBody>
      </p:sp>
      <p:sp>
        <p:nvSpPr>
          <p:cNvPr id="5" name="Footer Placeholder 4">
            <a:extLst>
              <a:ext uri="{FF2B5EF4-FFF2-40B4-BE49-F238E27FC236}">
                <a16:creationId xmlns:a16="http://schemas.microsoft.com/office/drawing/2014/main" id="{2C344413-99B4-4AA4-A7BE-162CA347269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31AEC0F-2BD4-413B-BBD3-4C761DB2017C}"/>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38340417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Pipeline and Scheduled Telecons</a:t>
            </a:r>
          </a:p>
        </p:txBody>
      </p:sp>
      <p:sp>
        <p:nvSpPr>
          <p:cNvPr id="3" name="Content Placeholder 2"/>
          <p:cNvSpPr>
            <a:spLocks noGrp="1"/>
          </p:cNvSpPr>
          <p:nvPr>
            <p:ph idx="1"/>
          </p:nvPr>
        </p:nvSpPr>
        <p:spPr>
          <a:xfrm>
            <a:off x="914401" y="1700809"/>
            <a:ext cx="10361084" cy="2376263"/>
          </a:xfrm>
        </p:spPr>
        <p:txBody>
          <a:bodyPr/>
          <a:lstStyle/>
          <a:p>
            <a:pPr>
              <a:buFont typeface="Arial" panose="020B0604020202020204" pitchFamily="34" charset="0"/>
              <a:buChar char="•"/>
            </a:pPr>
            <a:r>
              <a:rPr lang="en-US" altLang="en-US" b="0" dirty="0"/>
              <a:t>Submission pipeline:</a:t>
            </a:r>
          </a:p>
          <a:p>
            <a:pPr lvl="1">
              <a:buFont typeface="Arial" panose="020B0604020202020204" pitchFamily="34" charset="0"/>
              <a:buChar char="•"/>
            </a:pPr>
            <a:endParaRPr lang="en-US" altLang="en-US" b="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20485449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Pipeline and Scheduled Telecons</a:t>
            </a:r>
          </a:p>
        </p:txBody>
      </p:sp>
      <p:sp>
        <p:nvSpPr>
          <p:cNvPr id="3" name="Content Placeholder 2"/>
          <p:cNvSpPr>
            <a:spLocks noGrp="1"/>
          </p:cNvSpPr>
          <p:nvPr>
            <p:ph idx="1"/>
          </p:nvPr>
        </p:nvSpPr>
        <p:spPr>
          <a:xfrm>
            <a:off x="914401" y="1700809"/>
            <a:ext cx="10361084" cy="2376263"/>
          </a:xfrm>
        </p:spPr>
        <p:txBody>
          <a:bodyPr/>
          <a:lstStyle/>
          <a:p>
            <a:pPr>
              <a:buFont typeface="Arial" panose="020B0604020202020204" pitchFamily="34" charset="0"/>
              <a:buChar char="•"/>
            </a:pPr>
            <a:r>
              <a:rPr lang="en-US" altLang="en-US" b="0" dirty="0"/>
              <a:t>Feb. 12 		(Wednesday) , 13:00 ET – 14:30 ET</a:t>
            </a:r>
          </a:p>
          <a:p>
            <a:pPr>
              <a:buFont typeface="Arial" panose="020B0604020202020204" pitchFamily="34" charset="0"/>
              <a:buChar char="•"/>
            </a:pPr>
            <a:r>
              <a:rPr lang="en-US" altLang="en-US" b="0" dirty="0"/>
              <a:t>Feb. 19 		 (Wednesday) , 13:00 ET – 14:30 ET</a:t>
            </a:r>
          </a:p>
          <a:p>
            <a:pPr>
              <a:buFont typeface="Arial" panose="020B0604020202020204" pitchFamily="34" charset="0"/>
              <a:buChar char="•"/>
            </a:pPr>
            <a:r>
              <a:rPr lang="en-US" altLang="en-US" b="0" dirty="0"/>
              <a:t>Feb. 26 		(Wednesday), 13:00 ET – 14:30 ET</a:t>
            </a:r>
          </a:p>
          <a:p>
            <a:pPr>
              <a:buFont typeface="Arial" panose="020B0604020202020204" pitchFamily="34" charset="0"/>
              <a:buChar char="•"/>
            </a:pPr>
            <a:r>
              <a:rPr lang="en-US" altLang="en-US" b="0" dirty="0"/>
              <a:t>Mar. 4 	 	(Wednesday), 13:00 ET – 14:30 ET – WFA members meeting</a:t>
            </a:r>
          </a:p>
          <a:p>
            <a:pPr>
              <a:buFont typeface="Arial" panose="020B0604020202020204" pitchFamily="34" charset="0"/>
              <a:buChar char="•"/>
            </a:pPr>
            <a:r>
              <a:rPr lang="en-US" altLang="en-US" b="0" strike="sngStrike" dirty="0"/>
              <a:t>Mar. 11 	(Wednesday), 13:00 ET – 14:30 ET</a:t>
            </a:r>
            <a:r>
              <a:rPr lang="en-US" altLang="en-US" b="0" dirty="0"/>
              <a:t> – </a:t>
            </a:r>
            <a:r>
              <a:rPr lang="en-US" altLang="en-US" b="0" dirty="0" err="1"/>
              <a:t>TGaz</a:t>
            </a:r>
            <a:r>
              <a:rPr lang="en-US" altLang="en-US" b="0" dirty="0"/>
              <a:t> Ad hoc</a:t>
            </a:r>
          </a:p>
          <a:p>
            <a:pPr>
              <a:buFont typeface="Arial" panose="020B0604020202020204" pitchFamily="34" charset="0"/>
              <a:buChar char="•"/>
            </a:pPr>
            <a:r>
              <a:rPr lang="en-US" altLang="en-US" b="0" dirty="0"/>
              <a:t>Mar. 25 	(Wednesday), 13:00 ET – 14:30 ET</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35614922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36795480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8728880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Teleconference Agenda March 4</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(2min)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(8 min), IEEE-SA copyrights policy</a:t>
            </a:r>
          </a:p>
          <a:p>
            <a:pPr algn="just">
              <a:spcBef>
                <a:spcPct val="20000"/>
              </a:spcBef>
              <a:buFontTx/>
              <a:buChar char="•"/>
            </a:pPr>
            <a:r>
              <a:rPr lang="en-US" sz="1800" b="0" dirty="0"/>
              <a:t>Attendance reminder - Please send an e-mail to Assaf Kasher (</a:t>
            </a:r>
            <a:r>
              <a:rPr lang="en-US" altLang="en-US" sz="1800" b="0" dirty="0">
                <a:hlinkClick r:id="rId2"/>
              </a:rPr>
              <a:t>akasher@qti.qualcom.com</a:t>
            </a:r>
            <a:r>
              <a:rPr lang="en-US" sz="1800" b="0" dirty="0"/>
              <a:t>)  and/or Jonathan Segev (</a:t>
            </a:r>
            <a:r>
              <a:rPr lang="en-US" sz="1800" b="0" dirty="0">
                <a:hlinkClick r:id="rId3"/>
              </a:rPr>
              <a:t>jonathan.segev@intel.com</a:t>
            </a:r>
            <a:r>
              <a:rPr lang="en-US" sz="1800" b="0" dirty="0"/>
              <a:t>) . </a:t>
            </a:r>
          </a:p>
          <a:p>
            <a:pPr algn="just">
              <a:spcBef>
                <a:spcPct val="20000"/>
              </a:spcBef>
              <a:buFontTx/>
              <a:buChar char="•"/>
            </a:pPr>
            <a:r>
              <a:rPr lang="en-US" altLang="en-US" sz="1800" b="0" dirty="0"/>
              <a:t>Agenda setting (5 min).</a:t>
            </a:r>
          </a:p>
          <a:p>
            <a:pPr algn="just">
              <a:spcBef>
                <a:spcPct val="20000"/>
              </a:spcBef>
              <a:buFontTx/>
              <a:buChar char="•"/>
            </a:pPr>
            <a:r>
              <a:rPr lang="en-US" altLang="en-US" sz="1800" b="0" dirty="0"/>
              <a:t>Ad hoc reminder and logistics for next week (5min)</a:t>
            </a:r>
          </a:p>
          <a:p>
            <a:pPr algn="just">
              <a:spcBef>
                <a:spcPct val="20000"/>
              </a:spcBef>
              <a:buFontTx/>
              <a:buChar char="•"/>
            </a:pPr>
            <a:r>
              <a:rPr lang="en-US" altLang="en-US" sz="1800" b="0" dirty="0"/>
              <a:t>Review submissions:</a:t>
            </a:r>
          </a:p>
          <a:p>
            <a:pPr lvl="1" algn="just">
              <a:spcBef>
                <a:spcPct val="20000"/>
              </a:spcBef>
              <a:buFontTx/>
              <a:buChar char="•"/>
            </a:pPr>
            <a:r>
              <a:rPr lang="fr-FR" sz="1600" dirty="0"/>
              <a:t>11-20-336 comment resolution LB249 - Section 9.1.3.1.19 (Christian Berger) – 45min</a:t>
            </a:r>
          </a:p>
          <a:p>
            <a:pPr lvl="1" algn="just">
              <a:spcBef>
                <a:spcPct val="20000"/>
              </a:spcBef>
              <a:buFontTx/>
              <a:buChar char="•"/>
            </a:pPr>
            <a:r>
              <a:rPr lang="en-US" sz="1600" dirty="0"/>
              <a:t>11-20-0255 lb249 CRs (Nehru Bhandaru) – 30min</a:t>
            </a:r>
          </a:p>
          <a:p>
            <a:pPr lvl="1" algn="just">
              <a:spcBef>
                <a:spcPct val="20000"/>
              </a:spcBef>
              <a:buFontTx/>
              <a:buChar char="•"/>
            </a:pPr>
            <a:r>
              <a:rPr lang="fr-FR" sz="1600" dirty="0"/>
              <a:t>11-20-0368 comment resolution LB249 - Section 11.22.6.4.3 part 2 (Christian Berger) – as time </a:t>
            </a:r>
            <a:r>
              <a:rPr lang="fr-FR" sz="1600" dirty="0" err="1"/>
              <a:t>permits</a:t>
            </a:r>
            <a:endParaRPr lang="en-US" sz="1600" dirty="0"/>
          </a:p>
          <a:p>
            <a:pPr lvl="1" algn="just">
              <a:spcBef>
                <a:spcPct val="20000"/>
              </a:spcBef>
              <a:buFontTx/>
              <a:buChar char="•"/>
            </a:pPr>
            <a:r>
              <a:rPr lang="en-US" sz="1600" dirty="0"/>
              <a:t>11-20-340 LB249 FTM negotiation and exchange (Girish Madpuwar) </a:t>
            </a:r>
          </a:p>
          <a:p>
            <a:pPr algn="just">
              <a:spcBef>
                <a:spcPct val="20000"/>
              </a:spcBef>
              <a:buFontTx/>
              <a:buChar char="•"/>
            </a:pPr>
            <a:r>
              <a:rPr lang="en-US" sz="1800" b="0" dirty="0"/>
              <a:t>Review submission pipeline (5 min) </a:t>
            </a:r>
            <a:endParaRPr lang="en-US" altLang="en-US" sz="1400" b="0" dirty="0"/>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7675366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B317D-5227-42F6-BC4B-71253D286F3F}"/>
              </a:ext>
            </a:extLst>
          </p:cNvPr>
          <p:cNvSpPr>
            <a:spLocks noGrp="1"/>
          </p:cNvSpPr>
          <p:nvPr>
            <p:ph type="title"/>
          </p:nvPr>
        </p:nvSpPr>
        <p:spPr/>
        <p:txBody>
          <a:bodyPr/>
          <a:lstStyle/>
          <a:p>
            <a:r>
              <a:rPr lang="en-US" dirty="0"/>
              <a:t>Reminder of 3 day Ad Hoc</a:t>
            </a:r>
          </a:p>
        </p:txBody>
      </p:sp>
      <p:sp>
        <p:nvSpPr>
          <p:cNvPr id="3" name="Content Placeholder 2">
            <a:extLst>
              <a:ext uri="{FF2B5EF4-FFF2-40B4-BE49-F238E27FC236}">
                <a16:creationId xmlns:a16="http://schemas.microsoft.com/office/drawing/2014/main" id="{20BDA9D6-8AD8-427D-8FF7-A8A2E813BC2A}"/>
              </a:ext>
            </a:extLst>
          </p:cNvPr>
          <p:cNvSpPr>
            <a:spLocks noGrp="1"/>
          </p:cNvSpPr>
          <p:nvPr>
            <p:ph idx="1"/>
          </p:nvPr>
        </p:nvSpPr>
        <p:spPr/>
        <p:txBody>
          <a:bodyPr/>
          <a:lstStyle/>
          <a:p>
            <a:r>
              <a:rPr lang="en-US" dirty="0" err="1"/>
              <a:t>TGaz</a:t>
            </a:r>
            <a:r>
              <a:rPr lang="en-US" dirty="0"/>
              <a:t> is scheduled to have a 3 day ad hoc hosted by Intel.</a:t>
            </a:r>
          </a:p>
          <a:p>
            <a:r>
              <a:rPr lang="en-US" dirty="0"/>
              <a:t>Logistics:</a:t>
            </a:r>
          </a:p>
          <a:p>
            <a:r>
              <a:rPr lang="en-US" dirty="0"/>
              <a:t>	When: </a:t>
            </a:r>
            <a:r>
              <a:rPr lang="en-US" b="0" dirty="0"/>
              <a:t>March 9</a:t>
            </a:r>
            <a:r>
              <a:rPr lang="en-US" b="0" baseline="30000" dirty="0"/>
              <a:t>th</a:t>
            </a:r>
            <a:r>
              <a:rPr lang="en-US" b="0" dirty="0"/>
              <a:t>-11</a:t>
            </a:r>
            <a:r>
              <a:rPr lang="en-US" b="0" baseline="30000" dirty="0"/>
              <a:t>th</a:t>
            </a:r>
            <a:r>
              <a:rPr lang="en-US" b="0" dirty="0"/>
              <a:t> , 9:00 – 17:30 all days.</a:t>
            </a:r>
          </a:p>
          <a:p>
            <a:r>
              <a:rPr lang="en-US" dirty="0"/>
              <a:t>	Where: </a:t>
            </a:r>
            <a:r>
              <a:rPr lang="en-US" b="0" dirty="0"/>
              <a:t>2191 Laurelwood Rd, Santa Clara, CA 95054 (SC11)</a:t>
            </a:r>
          </a:p>
          <a:p>
            <a:r>
              <a:rPr lang="en-US" dirty="0"/>
              <a:t>	Registration: </a:t>
            </a:r>
            <a:r>
              <a:rPr lang="en-US" b="0" dirty="0"/>
              <a:t>please register your attendance </a:t>
            </a:r>
            <a:r>
              <a:rPr lang="en-US" b="0" dirty="0">
                <a:hlinkClick r:id="rId2"/>
              </a:rPr>
              <a:t>here</a:t>
            </a:r>
            <a:r>
              <a:rPr lang="en-US" b="0" dirty="0"/>
              <a:t> and sent your email information to </a:t>
            </a:r>
            <a:r>
              <a:rPr lang="en-US" b="0" dirty="0">
                <a:hlinkClick r:id="rId3"/>
              </a:rPr>
              <a:t>jonathan.segev@intel.com</a:t>
            </a:r>
            <a:r>
              <a:rPr lang="en-US" b="0" dirty="0"/>
              <a:t> to enable internet and facility access.</a:t>
            </a:r>
          </a:p>
          <a:p>
            <a:r>
              <a:rPr lang="en-US" dirty="0"/>
              <a:t>	Access to Intel facility:</a:t>
            </a:r>
          </a:p>
          <a:p>
            <a:r>
              <a:rPr lang="en-US" b="0" dirty="0"/>
              <a:t>	Please see next page.</a:t>
            </a:r>
            <a:endParaRPr lang="en-US" dirty="0"/>
          </a:p>
        </p:txBody>
      </p:sp>
      <p:sp>
        <p:nvSpPr>
          <p:cNvPr id="4" name="Slide Number Placeholder 3">
            <a:extLst>
              <a:ext uri="{FF2B5EF4-FFF2-40B4-BE49-F238E27FC236}">
                <a16:creationId xmlns:a16="http://schemas.microsoft.com/office/drawing/2014/main" id="{94B513FC-9CB8-4FDC-A80E-811245E45344}"/>
              </a:ext>
            </a:extLst>
          </p:cNvPr>
          <p:cNvSpPr>
            <a:spLocks noGrp="1"/>
          </p:cNvSpPr>
          <p:nvPr>
            <p:ph type="sldNum" idx="12"/>
          </p:nvPr>
        </p:nvSpPr>
        <p:spPr/>
        <p:txBody>
          <a:bodyPr/>
          <a:lstStyle/>
          <a:p>
            <a:r>
              <a:rPr lang="en-GB"/>
              <a:t>Slide </a:t>
            </a:r>
            <a:fld id="{440F5867-744E-4AA6-B0ED-4C44D2DFBB7B}" type="slidenum">
              <a:rPr lang="en-GB" smtClean="0"/>
              <a:pPr/>
              <a:t>37</a:t>
            </a:fld>
            <a:endParaRPr lang="en-GB" dirty="0"/>
          </a:p>
        </p:txBody>
      </p:sp>
      <p:sp>
        <p:nvSpPr>
          <p:cNvPr id="5" name="Footer Placeholder 4">
            <a:extLst>
              <a:ext uri="{FF2B5EF4-FFF2-40B4-BE49-F238E27FC236}">
                <a16:creationId xmlns:a16="http://schemas.microsoft.com/office/drawing/2014/main" id="{9C17027B-556B-407D-9984-21EB75C32276}"/>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48A21A6-7FFF-473E-958A-DC0BC63AB1FB}"/>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219126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B317D-5227-42F6-BC4B-71253D286F3F}"/>
              </a:ext>
            </a:extLst>
          </p:cNvPr>
          <p:cNvSpPr>
            <a:spLocks noGrp="1"/>
          </p:cNvSpPr>
          <p:nvPr>
            <p:ph type="title"/>
          </p:nvPr>
        </p:nvSpPr>
        <p:spPr/>
        <p:txBody>
          <a:bodyPr/>
          <a:lstStyle/>
          <a:p>
            <a:r>
              <a:rPr lang="en-US" dirty="0"/>
              <a:t>Reminder of 3 day Ad Hoc (con.)</a:t>
            </a:r>
          </a:p>
        </p:txBody>
      </p:sp>
      <p:sp>
        <p:nvSpPr>
          <p:cNvPr id="3" name="Content Placeholder 2">
            <a:extLst>
              <a:ext uri="{FF2B5EF4-FFF2-40B4-BE49-F238E27FC236}">
                <a16:creationId xmlns:a16="http://schemas.microsoft.com/office/drawing/2014/main" id="{20BDA9D6-8AD8-427D-8FF7-A8A2E813BC2A}"/>
              </a:ext>
            </a:extLst>
          </p:cNvPr>
          <p:cNvSpPr>
            <a:spLocks noGrp="1"/>
          </p:cNvSpPr>
          <p:nvPr>
            <p:ph idx="1"/>
          </p:nvPr>
        </p:nvSpPr>
        <p:spPr/>
        <p:txBody>
          <a:bodyPr/>
          <a:lstStyle/>
          <a:p>
            <a:r>
              <a:rPr lang="en-US" dirty="0"/>
              <a:t>Logistics:</a:t>
            </a:r>
          </a:p>
          <a:p>
            <a:r>
              <a:rPr lang="en-US" dirty="0"/>
              <a:t>Access to Intel facility:</a:t>
            </a:r>
          </a:p>
          <a:p>
            <a:pPr lvl="1">
              <a:buFont typeface="Arial" panose="020B0604020202020204" pitchFamily="34" charset="0"/>
              <a:buChar char="•"/>
            </a:pPr>
            <a:r>
              <a:rPr lang="en-US" b="0" dirty="0"/>
              <a:t>Due to the Corona virus situation, our host policy recently changed and restrictions on admittance to Intel’s offices has been made on those visiting the following countries and/or regions in the last 14 days: South Korea, Japan, Italy, Singapore, Hong Kong, Macau, Mainland China.</a:t>
            </a:r>
          </a:p>
          <a:p>
            <a:pPr lvl="1">
              <a:buFont typeface="Arial" panose="020B0604020202020204" pitchFamily="34" charset="0"/>
              <a:buChar char="•"/>
            </a:pPr>
            <a:r>
              <a:rPr lang="en-US" b="0" dirty="0"/>
              <a:t>If you’re planning at attending the </a:t>
            </a:r>
            <a:r>
              <a:rPr lang="en-US" b="0" dirty="0" err="1"/>
              <a:t>TGaz</a:t>
            </a:r>
            <a:r>
              <a:rPr lang="en-US" b="0" dirty="0"/>
              <a:t> </a:t>
            </a:r>
            <a:r>
              <a:rPr lang="en-US" b="0" dirty="0" err="1"/>
              <a:t>FtF</a:t>
            </a:r>
            <a:r>
              <a:rPr lang="en-US" b="0" dirty="0"/>
              <a:t> and have visited one of the above countries in the last 14 days, please let me know ASAP.</a:t>
            </a:r>
          </a:p>
          <a:p>
            <a:pPr lvl="1">
              <a:buFont typeface="Arial" panose="020B0604020202020204" pitchFamily="34" charset="0"/>
              <a:buChar char="•"/>
            </a:pPr>
            <a:r>
              <a:rPr lang="en-US" b="0" dirty="0"/>
              <a:t>Bridge will be provided for those unable to attend in person.</a:t>
            </a:r>
          </a:p>
          <a:p>
            <a:endParaRPr lang="en-US" b="0" dirty="0"/>
          </a:p>
        </p:txBody>
      </p:sp>
      <p:sp>
        <p:nvSpPr>
          <p:cNvPr id="4" name="Slide Number Placeholder 3">
            <a:extLst>
              <a:ext uri="{FF2B5EF4-FFF2-40B4-BE49-F238E27FC236}">
                <a16:creationId xmlns:a16="http://schemas.microsoft.com/office/drawing/2014/main" id="{94B513FC-9CB8-4FDC-A80E-811245E45344}"/>
              </a:ext>
            </a:extLst>
          </p:cNvPr>
          <p:cNvSpPr>
            <a:spLocks noGrp="1"/>
          </p:cNvSpPr>
          <p:nvPr>
            <p:ph type="sldNum" idx="12"/>
          </p:nvPr>
        </p:nvSpPr>
        <p:spPr/>
        <p:txBody>
          <a:bodyPr/>
          <a:lstStyle/>
          <a:p>
            <a:r>
              <a:rPr lang="en-GB"/>
              <a:t>Slide </a:t>
            </a:r>
            <a:fld id="{440F5867-744E-4AA6-B0ED-4C44D2DFBB7B}" type="slidenum">
              <a:rPr lang="en-GB" smtClean="0"/>
              <a:pPr/>
              <a:t>38</a:t>
            </a:fld>
            <a:endParaRPr lang="en-GB" dirty="0"/>
          </a:p>
        </p:txBody>
      </p:sp>
      <p:sp>
        <p:nvSpPr>
          <p:cNvPr id="5" name="Footer Placeholder 4">
            <a:extLst>
              <a:ext uri="{FF2B5EF4-FFF2-40B4-BE49-F238E27FC236}">
                <a16:creationId xmlns:a16="http://schemas.microsoft.com/office/drawing/2014/main" id="{9C17027B-556B-407D-9984-21EB75C32276}"/>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48A21A6-7FFF-473E-958A-DC0BC63AB1FB}"/>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7159480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B317D-5227-42F6-BC4B-71253D286F3F}"/>
              </a:ext>
            </a:extLst>
          </p:cNvPr>
          <p:cNvSpPr>
            <a:spLocks noGrp="1"/>
          </p:cNvSpPr>
          <p:nvPr>
            <p:ph type="title"/>
          </p:nvPr>
        </p:nvSpPr>
        <p:spPr/>
        <p:txBody>
          <a:bodyPr/>
          <a:lstStyle/>
          <a:p>
            <a:r>
              <a:rPr lang="en-US" dirty="0"/>
              <a:t>Reminder of 3 day Ad Hoc (con.)</a:t>
            </a:r>
          </a:p>
        </p:txBody>
      </p:sp>
      <p:sp>
        <p:nvSpPr>
          <p:cNvPr id="3" name="Content Placeholder 2">
            <a:extLst>
              <a:ext uri="{FF2B5EF4-FFF2-40B4-BE49-F238E27FC236}">
                <a16:creationId xmlns:a16="http://schemas.microsoft.com/office/drawing/2014/main" id="{20BDA9D6-8AD8-427D-8FF7-A8A2E813BC2A}"/>
              </a:ext>
            </a:extLst>
          </p:cNvPr>
          <p:cNvSpPr>
            <a:spLocks noGrp="1"/>
          </p:cNvSpPr>
          <p:nvPr>
            <p:ph idx="1"/>
          </p:nvPr>
        </p:nvSpPr>
        <p:spPr/>
        <p:txBody>
          <a:bodyPr/>
          <a:lstStyle/>
          <a:p>
            <a:r>
              <a:rPr lang="en-US" dirty="0"/>
              <a:t>Logistics:</a:t>
            </a:r>
          </a:p>
          <a:p>
            <a:r>
              <a:rPr lang="en-US" dirty="0"/>
              <a:t>Bridge info:</a:t>
            </a:r>
          </a:p>
          <a:p>
            <a:pPr lvl="1">
              <a:spcAft>
                <a:spcPts val="0"/>
              </a:spcAft>
            </a:pPr>
            <a:r>
              <a:rPr lang="en-US" sz="2800" u="sng" dirty="0">
                <a:solidFill>
                  <a:srgbClr val="0066CC"/>
                </a:solidFill>
                <a:latin typeface="Calibri" panose="020F0502020204030204" pitchFamily="34" charset="0"/>
                <a:ea typeface="Times New Roman" panose="02020603050405020304" pitchFamily="18" charset="0"/>
                <a:hlinkClick r:id="rId2">
                  <a:extLst>
                    <a:ext uri="{A12FA001-AC4F-418D-AE19-62706E023703}">
                      <ahyp:hlinkClr xmlns:ahyp="http://schemas.microsoft.com/office/drawing/2018/hyperlinkcolor" val="tx"/>
                    </a:ext>
                  </a:extLst>
                </a:hlinkClick>
              </a:rPr>
              <a:t>Join Skype Meeting</a:t>
            </a:r>
            <a:r>
              <a:rPr lang="en-US" sz="1800" dirty="0">
                <a:latin typeface="Calibri" panose="020F0502020204030204" pitchFamily="34" charset="0"/>
                <a:ea typeface="Times New Roman" panose="02020603050405020304" pitchFamily="18" charset="0"/>
              </a:rPr>
              <a:t>  </a:t>
            </a:r>
            <a:r>
              <a:rPr lang="en-US" sz="1800" dirty="0">
                <a:solidFill>
                  <a:srgbClr val="0066CC"/>
                </a:solidFill>
                <a:latin typeface="Calibri" panose="020F0502020204030204" pitchFamily="34" charset="0"/>
                <a:ea typeface="Times New Roman" panose="02020603050405020304" pitchFamily="18" charset="0"/>
              </a:rPr>
              <a:t>   </a:t>
            </a:r>
            <a:endParaRPr lang="en-US" sz="1200" dirty="0">
              <a:latin typeface="Calibri" panose="020F0502020204030204" pitchFamily="34" charset="0"/>
              <a:ea typeface="Calibri" panose="020F0502020204030204" pitchFamily="34" charset="0"/>
            </a:endParaRPr>
          </a:p>
          <a:p>
            <a:pPr lvl="1">
              <a:spcAft>
                <a:spcPts val="0"/>
              </a:spcAft>
            </a:pPr>
            <a:r>
              <a:rPr lang="en-US" sz="1100" dirty="0">
                <a:latin typeface="Calibri" panose="020F0502020204030204" pitchFamily="34" charset="0"/>
                <a:ea typeface="Times New Roman" panose="02020603050405020304" pitchFamily="18" charset="0"/>
              </a:rPr>
              <a:t>Trouble Joining? </a:t>
            </a:r>
            <a:r>
              <a:rPr lang="en-US" sz="1100" u="sng" dirty="0">
                <a:solidFill>
                  <a:srgbClr val="0066CC"/>
                </a:solidFill>
                <a:latin typeface="Calibri" panose="020F0502020204030204" pitchFamily="34" charset="0"/>
                <a:ea typeface="Times New Roman" panose="02020603050405020304" pitchFamily="18" charset="0"/>
                <a:hlinkClick r:id="rId3">
                  <a:extLst>
                    <a:ext uri="{A12FA001-AC4F-418D-AE19-62706E023703}">
                      <ahyp:hlinkClr xmlns:ahyp="http://schemas.microsoft.com/office/drawing/2018/hyperlinkcolor" val="tx"/>
                    </a:ext>
                  </a:extLst>
                </a:hlinkClick>
              </a:rPr>
              <a:t>Try Skype Web App</a:t>
            </a:r>
            <a:endParaRPr lang="en-US" sz="1200" dirty="0">
              <a:latin typeface="Calibri" panose="020F0502020204030204" pitchFamily="34" charset="0"/>
              <a:ea typeface="Calibri" panose="020F0502020204030204" pitchFamily="34" charset="0"/>
            </a:endParaRPr>
          </a:p>
          <a:p>
            <a:pPr lvl="1">
              <a:spcAft>
                <a:spcPts val="0"/>
              </a:spcAft>
            </a:pPr>
            <a:r>
              <a:rPr lang="en-US" sz="1600" dirty="0">
                <a:latin typeface="Calibri" panose="020F0502020204030204" pitchFamily="34" charset="0"/>
                <a:ea typeface="Times New Roman" panose="02020603050405020304" pitchFamily="18" charset="0"/>
              </a:rPr>
              <a:t>Join by phone</a:t>
            </a:r>
            <a:endParaRPr lang="en-US" sz="1200" dirty="0">
              <a:latin typeface="Calibri" panose="020F0502020204030204" pitchFamily="34" charset="0"/>
              <a:ea typeface="Calibri" panose="020F0502020204030204" pitchFamily="34" charset="0"/>
            </a:endParaRPr>
          </a:p>
          <a:p>
            <a:pPr lvl="1">
              <a:spcAft>
                <a:spcPts val="0"/>
              </a:spcAft>
            </a:pPr>
            <a:r>
              <a:rPr lang="en-US" sz="1200" dirty="0">
                <a:latin typeface="Calibri" panose="020F0502020204030204" pitchFamily="34" charset="0"/>
                <a:ea typeface="Times New Roman" panose="02020603050405020304" pitchFamily="18" charset="0"/>
              </a:rPr>
              <a:t> </a:t>
            </a:r>
            <a:r>
              <a:rPr lang="en-US" sz="1100" dirty="0">
                <a:latin typeface="Calibri" panose="020F0502020204030204" pitchFamily="34" charset="0"/>
                <a:ea typeface="Times New Roman" panose="02020603050405020304" pitchFamily="18" charset="0"/>
              </a:rPr>
              <a:t>+1(916)356-2663 (or your local bridge access #) Choose bridge 5.,,2502782307# (Global)           English (United States) </a:t>
            </a:r>
            <a:endParaRPr lang="en-US" sz="1200" dirty="0">
              <a:latin typeface="Calibri" panose="020F0502020204030204" pitchFamily="34" charset="0"/>
              <a:ea typeface="Calibri" panose="020F0502020204030204" pitchFamily="34" charset="0"/>
            </a:endParaRPr>
          </a:p>
          <a:p>
            <a:pPr lvl="1">
              <a:spcAft>
                <a:spcPts val="0"/>
              </a:spcAft>
            </a:pPr>
            <a:r>
              <a:rPr lang="en-US" sz="1200" dirty="0">
                <a:latin typeface="Calibri" panose="020F0502020204030204" pitchFamily="34" charset="0"/>
                <a:ea typeface="Times New Roman" panose="02020603050405020304" pitchFamily="18" charset="0"/>
              </a:rPr>
              <a:t> </a:t>
            </a:r>
            <a:r>
              <a:rPr lang="en-US" sz="1100" u="sng" dirty="0">
                <a:solidFill>
                  <a:srgbClr val="0066CC"/>
                </a:solidFill>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Find a local number</a:t>
            </a:r>
            <a:r>
              <a:rPr lang="en-US" sz="1200" dirty="0">
                <a:latin typeface="Calibri" panose="020F0502020204030204" pitchFamily="34" charset="0"/>
                <a:ea typeface="Times New Roman" panose="02020603050405020304" pitchFamily="18" charset="0"/>
              </a:rPr>
              <a:t> </a:t>
            </a:r>
            <a:endParaRPr lang="en-US" sz="1200" dirty="0">
              <a:latin typeface="Calibri" panose="020F0502020204030204" pitchFamily="34" charset="0"/>
              <a:ea typeface="Calibri" panose="020F0502020204030204" pitchFamily="34" charset="0"/>
            </a:endParaRPr>
          </a:p>
          <a:p>
            <a:pPr lvl="1">
              <a:spcAft>
                <a:spcPts val="0"/>
              </a:spcAft>
            </a:pPr>
            <a:r>
              <a:rPr lang="en-US" sz="1200" dirty="0">
                <a:latin typeface="Calibri" panose="020F0502020204030204" pitchFamily="34" charset="0"/>
                <a:ea typeface="Times New Roman" panose="02020603050405020304" pitchFamily="18" charset="0"/>
              </a:rPr>
              <a:t> </a:t>
            </a:r>
            <a:endParaRPr lang="en-US" sz="1200" dirty="0">
              <a:latin typeface="Calibri" panose="020F0502020204030204" pitchFamily="34" charset="0"/>
              <a:ea typeface="Calibri" panose="020F0502020204030204" pitchFamily="34" charset="0"/>
            </a:endParaRPr>
          </a:p>
          <a:p>
            <a:pPr lvl="1">
              <a:spcAft>
                <a:spcPts val="0"/>
              </a:spcAft>
            </a:pPr>
            <a:r>
              <a:rPr lang="en-US" sz="1100" dirty="0">
                <a:latin typeface="Calibri" panose="020F0502020204030204" pitchFamily="34" charset="0"/>
                <a:ea typeface="Times New Roman" panose="02020603050405020304" pitchFamily="18" charset="0"/>
              </a:rPr>
              <a:t>Conference ID: 2502782307</a:t>
            </a:r>
            <a:endParaRPr lang="en-US" sz="1200" dirty="0">
              <a:latin typeface="Calibri" panose="020F0502020204030204" pitchFamily="34" charset="0"/>
              <a:ea typeface="Calibri" panose="020F0502020204030204" pitchFamily="34" charset="0"/>
            </a:endParaRPr>
          </a:p>
          <a:p>
            <a:endParaRPr lang="en-US" sz="1000" dirty="0"/>
          </a:p>
        </p:txBody>
      </p:sp>
      <p:sp>
        <p:nvSpPr>
          <p:cNvPr id="4" name="Slide Number Placeholder 3">
            <a:extLst>
              <a:ext uri="{FF2B5EF4-FFF2-40B4-BE49-F238E27FC236}">
                <a16:creationId xmlns:a16="http://schemas.microsoft.com/office/drawing/2014/main" id="{94B513FC-9CB8-4FDC-A80E-811245E45344}"/>
              </a:ext>
            </a:extLst>
          </p:cNvPr>
          <p:cNvSpPr>
            <a:spLocks noGrp="1"/>
          </p:cNvSpPr>
          <p:nvPr>
            <p:ph type="sldNum" idx="12"/>
          </p:nvPr>
        </p:nvSpPr>
        <p:spPr/>
        <p:txBody>
          <a:bodyPr/>
          <a:lstStyle/>
          <a:p>
            <a:r>
              <a:rPr lang="en-GB"/>
              <a:t>Slide </a:t>
            </a:r>
            <a:fld id="{440F5867-744E-4AA6-B0ED-4C44D2DFBB7B}" type="slidenum">
              <a:rPr lang="en-GB" smtClean="0"/>
              <a:pPr/>
              <a:t>39</a:t>
            </a:fld>
            <a:endParaRPr lang="en-GB" dirty="0"/>
          </a:p>
        </p:txBody>
      </p:sp>
      <p:sp>
        <p:nvSpPr>
          <p:cNvPr id="5" name="Footer Placeholder 4">
            <a:extLst>
              <a:ext uri="{FF2B5EF4-FFF2-40B4-BE49-F238E27FC236}">
                <a16:creationId xmlns:a16="http://schemas.microsoft.com/office/drawing/2014/main" id="{9C17027B-556B-407D-9984-21EB75C32276}"/>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48A21A6-7FFF-473E-958A-DC0BC63AB1FB}"/>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2799659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400" dirty="0"/>
              <a:t>Logistics</a:t>
            </a:r>
            <a:endParaRPr lang="en-US" sz="4400" dirty="0"/>
          </a:p>
        </p:txBody>
      </p:sp>
      <p:sp>
        <p:nvSpPr>
          <p:cNvPr id="3" name="Content Placeholder 2"/>
          <p:cNvSpPr>
            <a:spLocks noGrp="1"/>
          </p:cNvSpPr>
          <p:nvPr>
            <p:ph idx="1"/>
          </p:nvPr>
        </p:nvSpPr>
        <p:spPr/>
        <p:txBody>
          <a:bodyPr/>
          <a:lstStyle/>
          <a:p>
            <a:pPr marL="457200" indent="-457200"/>
            <a:r>
              <a:rPr lang="en-US" altLang="en-US" dirty="0"/>
              <a:t>Attendance:</a:t>
            </a:r>
            <a:endParaRPr lang="en-US" altLang="en-US" dirty="0">
              <a:hlinkClick r:id="rId2"/>
            </a:endParaRPr>
          </a:p>
          <a:p>
            <a:pPr lvl="1"/>
            <a:r>
              <a:rPr lang="en-US" altLang="en-US" dirty="0"/>
              <a:t>Please register by sending an email to </a:t>
            </a:r>
            <a:r>
              <a:rPr lang="en-US" altLang="en-US" dirty="0">
                <a:hlinkClick r:id="rId3"/>
              </a:rPr>
              <a:t>akasher@qti.qualcom.com</a:t>
            </a:r>
            <a:r>
              <a:rPr lang="en-US" altLang="en-US" dirty="0"/>
              <a:t>  or </a:t>
            </a:r>
            <a:r>
              <a:rPr lang="en-US" altLang="en-US" dirty="0">
                <a:hlinkClick r:id="rId4"/>
              </a:rPr>
              <a:t>jonathan.segev@intel.com</a:t>
            </a:r>
            <a:r>
              <a:rPr lang="en-US" altLang="en-US" dirty="0"/>
              <a:t> </a:t>
            </a:r>
          </a:p>
          <a:p>
            <a:r>
              <a:rPr lang="en-US" altLang="en-US" dirty="0"/>
              <a:t>Documentation</a:t>
            </a:r>
          </a:p>
          <a:p>
            <a:pPr lvl="1"/>
            <a:r>
              <a:rPr lang="en-US" altLang="en-US" dirty="0">
                <a:hlinkClick r:id="rId5"/>
              </a:rPr>
              <a:t>https://mentor.ieee.org/802.11/documents</a:t>
            </a:r>
            <a:endParaRPr lang="en-US" altLang="en-US" dirty="0"/>
          </a:p>
          <a:p>
            <a:pPr lvl="1"/>
            <a:r>
              <a:rPr lang="en-US" altLang="en-US" dirty="0"/>
              <a:t>Use “</a:t>
            </a:r>
            <a:r>
              <a:rPr lang="en-US" altLang="en-US" dirty="0" err="1"/>
              <a:t>TGaz</a:t>
            </a:r>
            <a:r>
              <a:rPr lang="en-US" altLang="en-US" dirty="0"/>
              <a:t>” folder for documents relating to the </a:t>
            </a:r>
            <a:r>
              <a:rPr lang="en-US" altLang="en-US" dirty="0" err="1"/>
              <a:t>TGaz</a:t>
            </a:r>
            <a:r>
              <a:rPr lang="en-US" altLang="en-US" dirty="0"/>
              <a:t> activity.</a:t>
            </a:r>
          </a:p>
          <a:p>
            <a:pPr lvl="1"/>
            <a:endParaRPr lang="en-US" altLang="en-US" dirty="0"/>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27617671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submissions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0656355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E9492-A457-4D1E-A17E-C075EE0EA238}"/>
              </a:ext>
            </a:extLst>
          </p:cNvPr>
          <p:cNvSpPr>
            <a:spLocks noGrp="1"/>
          </p:cNvSpPr>
          <p:nvPr>
            <p:ph type="title"/>
          </p:nvPr>
        </p:nvSpPr>
        <p:spPr/>
        <p:txBody>
          <a:bodyPr/>
          <a:lstStyle/>
          <a:p>
            <a:r>
              <a:rPr lang="en-US" dirty="0"/>
              <a:t>Submission 11-20-xxx	</a:t>
            </a:r>
          </a:p>
        </p:txBody>
      </p:sp>
      <p:sp>
        <p:nvSpPr>
          <p:cNvPr id="3" name="Content Placeholder 2">
            <a:extLst>
              <a:ext uri="{FF2B5EF4-FFF2-40B4-BE49-F238E27FC236}">
                <a16:creationId xmlns:a16="http://schemas.microsoft.com/office/drawing/2014/main" id="{6C345C21-737F-419A-98AD-D513811EEFC8}"/>
              </a:ext>
            </a:extLst>
          </p:cNvPr>
          <p:cNvSpPr>
            <a:spLocks noGrp="1"/>
          </p:cNvSpPr>
          <p:nvPr>
            <p:ph idx="1"/>
          </p:nvPr>
        </p:nvSpPr>
        <p:spPr/>
        <p:txBody>
          <a:bodyPr/>
          <a:lstStyle/>
          <a:p>
            <a:r>
              <a:rPr lang="en-US" dirty="0" err="1"/>
              <a:t>Strawpoll</a:t>
            </a:r>
            <a:endParaRPr lang="en-US" dirty="0"/>
          </a:p>
          <a:p>
            <a:r>
              <a:rPr lang="en-US" b="0" dirty="0"/>
              <a:t>We agree to CID resolutions ??? and ??? depicted in document 11-20-0xxxr?.</a:t>
            </a:r>
          </a:p>
          <a:p>
            <a:endParaRPr lang="en-US" b="0" dirty="0"/>
          </a:p>
          <a:p>
            <a:r>
              <a:rPr lang="en-US" dirty="0"/>
              <a:t>Results (Y/N/A):</a:t>
            </a:r>
            <a:endParaRPr lang="en-US" b="0" dirty="0"/>
          </a:p>
        </p:txBody>
      </p:sp>
      <p:sp>
        <p:nvSpPr>
          <p:cNvPr id="4" name="Slide Number Placeholder 3">
            <a:extLst>
              <a:ext uri="{FF2B5EF4-FFF2-40B4-BE49-F238E27FC236}">
                <a16:creationId xmlns:a16="http://schemas.microsoft.com/office/drawing/2014/main" id="{010C891B-0650-4C3E-989D-A7271DCAFD6D}"/>
              </a:ext>
            </a:extLst>
          </p:cNvPr>
          <p:cNvSpPr>
            <a:spLocks noGrp="1"/>
          </p:cNvSpPr>
          <p:nvPr>
            <p:ph type="sldNum" idx="12"/>
          </p:nvPr>
        </p:nvSpPr>
        <p:spPr/>
        <p:txBody>
          <a:bodyPr/>
          <a:lstStyle/>
          <a:p>
            <a:r>
              <a:rPr lang="en-GB"/>
              <a:t>Slide </a:t>
            </a:r>
            <a:fld id="{440F5867-744E-4AA6-B0ED-4C44D2DFBB7B}" type="slidenum">
              <a:rPr lang="en-GB" smtClean="0"/>
              <a:pPr/>
              <a:t>41</a:t>
            </a:fld>
            <a:endParaRPr lang="en-GB" dirty="0"/>
          </a:p>
        </p:txBody>
      </p:sp>
      <p:sp>
        <p:nvSpPr>
          <p:cNvPr id="5" name="Footer Placeholder 4">
            <a:extLst>
              <a:ext uri="{FF2B5EF4-FFF2-40B4-BE49-F238E27FC236}">
                <a16:creationId xmlns:a16="http://schemas.microsoft.com/office/drawing/2014/main" id="{2C344413-99B4-4AA4-A7BE-162CA347269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31AEC0F-2BD4-413B-BBD3-4C761DB2017C}"/>
              </a:ext>
            </a:extLst>
          </p:cNvPr>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7807183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Pipeline and Scheduled Telecons</a:t>
            </a:r>
          </a:p>
        </p:txBody>
      </p:sp>
      <p:sp>
        <p:nvSpPr>
          <p:cNvPr id="3" name="Content Placeholder 2"/>
          <p:cNvSpPr>
            <a:spLocks noGrp="1"/>
          </p:cNvSpPr>
          <p:nvPr>
            <p:ph idx="1"/>
          </p:nvPr>
        </p:nvSpPr>
        <p:spPr>
          <a:xfrm>
            <a:off x="914401" y="1700809"/>
            <a:ext cx="10361084" cy="2376263"/>
          </a:xfrm>
        </p:spPr>
        <p:txBody>
          <a:bodyPr/>
          <a:lstStyle/>
          <a:p>
            <a:pPr>
              <a:buFont typeface="Arial" panose="020B0604020202020204" pitchFamily="34" charset="0"/>
              <a:buChar char="•"/>
            </a:pPr>
            <a:r>
              <a:rPr lang="en-US" altLang="en-US" b="0" dirty="0"/>
              <a:t>Submission pipeline:</a:t>
            </a:r>
          </a:p>
          <a:p>
            <a:pPr lvl="1" algn="just">
              <a:spcBef>
                <a:spcPct val="20000"/>
              </a:spcBef>
              <a:buFontTx/>
              <a:buChar char="•"/>
            </a:pPr>
            <a:r>
              <a:rPr lang="fr-FR" dirty="0"/>
              <a:t>11-20-336 comment resolution LB249 - Section 9.1.3.1.19 (Christian Berger) </a:t>
            </a:r>
          </a:p>
          <a:p>
            <a:pPr lvl="1" algn="just">
              <a:spcBef>
                <a:spcPct val="20000"/>
              </a:spcBef>
              <a:buFontTx/>
              <a:buChar char="•"/>
            </a:pPr>
            <a:r>
              <a:rPr lang="en-US" dirty="0"/>
              <a:t>11-20-0255 lb249 CRs (Nehru Bhandaru)</a:t>
            </a:r>
          </a:p>
          <a:p>
            <a:pPr lvl="1" algn="just">
              <a:spcBef>
                <a:spcPct val="20000"/>
              </a:spcBef>
              <a:buFontTx/>
              <a:buChar char="•"/>
            </a:pPr>
            <a:r>
              <a:rPr lang="fr-FR" dirty="0"/>
              <a:t>11-20-0368 comment resolution LB249 - Section 11.22.6.4.3 part 2 (Christian Berger)</a:t>
            </a:r>
            <a:endParaRPr lang="en-US" dirty="0"/>
          </a:p>
          <a:p>
            <a:pPr lvl="1" algn="just">
              <a:spcBef>
                <a:spcPct val="20000"/>
              </a:spcBef>
              <a:buFontTx/>
              <a:buChar char="•"/>
            </a:pPr>
            <a:r>
              <a:rPr lang="en-US" dirty="0"/>
              <a:t>11-20-340 LB249 FTM negotiation and exchange (Girish Madpuwar) </a:t>
            </a:r>
          </a:p>
          <a:p>
            <a:pPr lvl="1" algn="just">
              <a:spcBef>
                <a:spcPct val="20000"/>
              </a:spcBef>
              <a:buFontTx/>
              <a:buChar char="•"/>
            </a:pPr>
            <a:endParaRPr lang="en-US" dirty="0"/>
          </a:p>
          <a:p>
            <a:pPr lvl="1">
              <a:buFont typeface="Arial" panose="020B0604020202020204" pitchFamily="34" charset="0"/>
              <a:buChar char="•"/>
            </a:pPr>
            <a:endParaRPr lang="en-US" altLang="en-US" b="0" dirty="0"/>
          </a:p>
          <a:p>
            <a:pPr lvl="1">
              <a:buFont typeface="Arial" panose="020B0604020202020204" pitchFamily="34" charset="0"/>
              <a:buChar char="•"/>
            </a:pPr>
            <a:endParaRPr lang="en-US" altLang="en-US" b="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422914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Pipeline and Scheduled Telecons</a:t>
            </a:r>
          </a:p>
        </p:txBody>
      </p:sp>
      <p:sp>
        <p:nvSpPr>
          <p:cNvPr id="3" name="Content Placeholder 2"/>
          <p:cNvSpPr>
            <a:spLocks noGrp="1"/>
          </p:cNvSpPr>
          <p:nvPr>
            <p:ph idx="1"/>
          </p:nvPr>
        </p:nvSpPr>
        <p:spPr>
          <a:xfrm>
            <a:off x="914401" y="1700809"/>
            <a:ext cx="10361084" cy="2376263"/>
          </a:xfrm>
        </p:spPr>
        <p:txBody>
          <a:bodyPr/>
          <a:lstStyle/>
          <a:p>
            <a:pPr>
              <a:buFont typeface="Arial" panose="020B0604020202020204" pitchFamily="34" charset="0"/>
              <a:buChar char="•"/>
            </a:pPr>
            <a:r>
              <a:rPr lang="en-US" altLang="en-US" b="0" dirty="0"/>
              <a:t>Feb. 12 		(Wednesday) , 13:00 ET – 14:30 ET</a:t>
            </a:r>
          </a:p>
          <a:p>
            <a:pPr>
              <a:buFont typeface="Arial" panose="020B0604020202020204" pitchFamily="34" charset="0"/>
              <a:buChar char="•"/>
            </a:pPr>
            <a:r>
              <a:rPr lang="en-US" altLang="en-US" b="0" dirty="0"/>
              <a:t>Feb. 19 		 (Wednesday) , 13:00 ET – 14:30 ET</a:t>
            </a:r>
          </a:p>
          <a:p>
            <a:pPr>
              <a:buFont typeface="Arial" panose="020B0604020202020204" pitchFamily="34" charset="0"/>
              <a:buChar char="•"/>
            </a:pPr>
            <a:r>
              <a:rPr lang="en-US" altLang="en-US" b="0" dirty="0"/>
              <a:t>Feb. 26 		(Wednesday), 13:00 ET – 14:30 ET</a:t>
            </a:r>
          </a:p>
          <a:p>
            <a:pPr>
              <a:buFont typeface="Arial" panose="020B0604020202020204" pitchFamily="34" charset="0"/>
              <a:buChar char="•"/>
            </a:pPr>
            <a:r>
              <a:rPr lang="en-US" altLang="en-US" b="0" dirty="0"/>
              <a:t>Mar. 4 	 	(Wednesday), 13:00 ET – 14:30 ET – WFA members meeting</a:t>
            </a:r>
          </a:p>
          <a:p>
            <a:pPr>
              <a:buFont typeface="Arial" panose="020B0604020202020204" pitchFamily="34" charset="0"/>
              <a:buChar char="•"/>
            </a:pPr>
            <a:r>
              <a:rPr lang="en-US" altLang="en-US" b="0" strike="sngStrike" dirty="0"/>
              <a:t>Mar. 11 	(Wednesday), 13:00 ET – 14:30 ET</a:t>
            </a:r>
            <a:r>
              <a:rPr lang="en-US" altLang="en-US" b="0" dirty="0"/>
              <a:t> – </a:t>
            </a:r>
            <a:r>
              <a:rPr lang="en-US" altLang="en-US" b="0" dirty="0" err="1"/>
              <a:t>TGaz</a:t>
            </a:r>
            <a:r>
              <a:rPr lang="en-US" altLang="en-US" b="0" dirty="0"/>
              <a:t> Ad hoc</a:t>
            </a:r>
          </a:p>
          <a:p>
            <a:pPr>
              <a:buFont typeface="Arial" panose="020B0604020202020204" pitchFamily="34" charset="0"/>
              <a:buChar char="•"/>
            </a:pPr>
            <a:r>
              <a:rPr lang="en-US" altLang="en-US" b="0" dirty="0"/>
              <a:t>Mar. 18 	(Wednesday), 13:00 ET – 14:30 ET – pending EC decision on Atlanta meeting.</a:t>
            </a:r>
          </a:p>
          <a:p>
            <a:pPr>
              <a:buFont typeface="Arial" panose="020B0604020202020204" pitchFamily="34" charset="0"/>
              <a:buChar char="•"/>
            </a:pPr>
            <a:r>
              <a:rPr lang="en-US" altLang="en-US" b="0" dirty="0"/>
              <a:t>Mar. 25 	(Wednesday), 13:00 ET – 14:30 ET</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28767291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AOB?</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5388478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Adjourn</a:t>
            </a:r>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rgbClr val="FF0000"/>
                </a:solidFill>
              </a:rPr>
              <a:t>Thank you</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430878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Backup</a:t>
            </a:r>
          </a:p>
        </p:txBody>
      </p:sp>
      <p:sp>
        <p:nvSpPr>
          <p:cNvPr id="3" name="Content Placeholder 2"/>
          <p:cNvSpPr>
            <a:spLocks noGrp="1"/>
          </p:cNvSpPr>
          <p:nvPr>
            <p:ph idx="1"/>
          </p:nvPr>
        </p:nvSpPr>
        <p:spPr/>
        <p:txBody>
          <a:bodyPr/>
          <a:lstStyle/>
          <a:p>
            <a:r>
              <a:rPr lang="en-US" dirty="0"/>
              <a:t>	</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212842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 to adopt text</a:t>
            </a:r>
          </a:p>
        </p:txBody>
      </p:sp>
      <p:sp>
        <p:nvSpPr>
          <p:cNvPr id="3" name="Content Placeholder 2"/>
          <p:cNvSpPr>
            <a:spLocks noGrp="1"/>
          </p:cNvSpPr>
          <p:nvPr>
            <p:ph idx="1"/>
          </p:nvPr>
        </p:nvSpPr>
        <p:spPr/>
        <p:txBody>
          <a:bodyPr/>
          <a:lstStyle/>
          <a:p>
            <a:r>
              <a:rPr lang="en-US" dirty="0"/>
              <a:t>Motion</a:t>
            </a:r>
          </a:p>
          <a:p>
            <a:pPr marL="0" indent="0"/>
            <a:r>
              <a:rPr lang="en-US" b="0" dirty="0"/>
              <a:t>Move to adopt document 11-18-xxxx r? to the 802.11az draft, instruct the technical editor to incorporate it in the 802.11az draft amendment text and empower the editor to perform editorial changes.</a:t>
            </a:r>
          </a:p>
          <a:p>
            <a:pPr marL="0" indent="0"/>
            <a:endParaRPr lang="en-US" b="0" dirty="0"/>
          </a:p>
          <a:p>
            <a:r>
              <a:rPr lang="en-US" dirty="0"/>
              <a:t>Moved:</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6116015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2/4</a:t>
            </a:r>
          </a:p>
        </p:txBody>
      </p:sp>
      <p:sp>
        <p:nvSpPr>
          <p:cNvPr id="6146" name="Rectangle 2"/>
          <p:cNvSpPr>
            <a:spLocks noGrp="1" noChangeArrowheads="1"/>
          </p:cNvSpPr>
          <p:nvPr>
            <p:ph idx="1"/>
          </p:nvPr>
        </p:nvSpPr>
        <p:spPr>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5. Menu select View, Master, Slide Master, select the top master page (theme slide master).  Place the document designator in the right hand side of the header.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Document designator example "doc.: IEEE 802.11-04/9876r0"      , or </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                                                  "doc.: IEEE 802.11-04/9876r2"</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6. Menu select Insert, Header and Footer (5 data fields):</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Slide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Date &amp; Time, Fixed =  venue date (as Month Year, 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Notes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Data and time, Fixed = venue date (as Month Year, 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Header = document designator (e.g. “doc.: IEEE 802.11-04/9876r0”)</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Click "Apply to all".</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7. Delete the four template instruction slides.</a:t>
            </a:r>
          </a:p>
        </p:txBody>
      </p:sp>
      <p:sp>
        <p:nvSpPr>
          <p:cNvPr id="6" name="Slide Number Placeholder 5"/>
          <p:cNvSpPr>
            <a:spLocks noGrp="1"/>
          </p:cNvSpPr>
          <p:nvPr>
            <p:ph type="sldNum" idx="12"/>
          </p:nvPr>
        </p:nvSpPr>
        <p:spPr/>
        <p:txBody>
          <a:bodyPr/>
          <a:lstStyle/>
          <a:p>
            <a:r>
              <a:rPr lang="en-GB"/>
              <a:t>Slide </a:t>
            </a:r>
            <a:fld id="{6C8F0547-AFA8-4805-9A22-12721CDE959F}" type="slidenum">
              <a:rPr lang="en-GB"/>
              <a:pPr/>
              <a:t>48</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Mar.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3/4</a:t>
            </a:r>
          </a:p>
        </p:txBody>
      </p:sp>
      <p:sp>
        <p:nvSpPr>
          <p:cNvPr id="7170" name="Rectangle 2"/>
          <p:cNvSpPr>
            <a:spLocks noGrp="1" noChangeArrowheads="1"/>
          </p:cNvSpPr>
          <p:nvPr>
            <p:ph idx="1"/>
          </p:nvPr>
        </p:nvSpPr>
        <p:spPr>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u="sng"/>
              <a:t>PowerPoint Submission Preparation Summary:</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Things to do:	7</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Fields to fill in:	12</a:t>
            </a:r>
          </a:p>
        </p:txBody>
      </p:sp>
      <p:sp>
        <p:nvSpPr>
          <p:cNvPr id="6" name="Slide Number Placeholder 5"/>
          <p:cNvSpPr>
            <a:spLocks noGrp="1"/>
          </p:cNvSpPr>
          <p:nvPr>
            <p:ph type="sldNum" idx="12"/>
          </p:nvPr>
        </p:nvSpPr>
        <p:spPr/>
        <p:txBody>
          <a:bodyPr/>
          <a:lstStyle/>
          <a:p>
            <a:r>
              <a:rPr lang="en-GB"/>
              <a:t>Slide </a:t>
            </a:r>
            <a:fld id="{640FCA93-0460-4BB8-89C2-809FD46B8F3F}" type="slidenum">
              <a:rPr lang="en-GB"/>
              <a:pPr/>
              <a:t>49</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Mar.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Patent Policy</a:t>
            </a:r>
          </a:p>
        </p:txBody>
      </p:sp>
      <p:sp>
        <p:nvSpPr>
          <p:cNvPr id="3" name="Content Placeholder 2"/>
          <p:cNvSpPr>
            <a:spLocks noGrp="1"/>
          </p:cNvSpPr>
          <p:nvPr>
            <p:ph idx="1"/>
          </p:nvPr>
        </p:nvSpPr>
        <p:spPr/>
        <p:txBody>
          <a:bodyPr/>
          <a:lstStyle/>
          <a:p>
            <a:r>
              <a:rPr lang="en-US" altLang="en-US" dirty="0"/>
              <a:t>Following 5 slides</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4174810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802.11 Template Instructions 4/4</a:t>
            </a:r>
            <a:br>
              <a:rPr lang="en-GB" dirty="0"/>
            </a:br>
            <a:r>
              <a:rPr lang="en-GB" dirty="0"/>
              <a:t>Recommendations</a:t>
            </a:r>
          </a:p>
        </p:txBody>
      </p:sp>
      <p:sp>
        <p:nvSpPr>
          <p:cNvPr id="8194" name="Rectangle 2"/>
          <p:cNvSpPr>
            <a:spLocks noGrp="1" noChangeArrowheads="1"/>
          </p:cNvSpPr>
          <p:nvPr>
            <p:ph idx="1"/>
          </p:nvPr>
        </p:nvSpPr>
        <p:spPr>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a) Always create a new presentation using the template, rather than using someone else's presentation.</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b) For quick and easy creation of new 802.11 submissions, place the 802.11 template files in the template folder area on your computer.  Typical locations are:</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c:\Program Files\Microsoft Office\Templates\802.11,        or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c:\Documents and Settings\User Name\Application Data\Microsoft\Templates\802.11</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To create a new submission from within PowerPoint, menu select File, New, then select the appropriate 802.11 template file.</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 </a:t>
            </a:r>
            <a:r>
              <a:rPr lang="en-GB" u="sng" dirty="0"/>
              <a:t>When you update or revise your presentation</a:t>
            </a:r>
            <a:r>
              <a:rPr lang="en-GB" dirty="0"/>
              <a:t>, remember to check all </a:t>
            </a:r>
            <a:r>
              <a:rPr lang="en-GB" u="sng" dirty="0"/>
              <a:t>6 fields</a:t>
            </a:r>
            <a:r>
              <a:rPr lang="en-GB" dirty="0"/>
              <a:t> in steps 5 and 6 for the correct values.</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rev: 2010-03-01</a:t>
            </a:r>
          </a:p>
        </p:txBody>
      </p:sp>
      <p:sp>
        <p:nvSpPr>
          <p:cNvPr id="6" name="Slide Number Placeholder 5"/>
          <p:cNvSpPr>
            <a:spLocks noGrp="1"/>
          </p:cNvSpPr>
          <p:nvPr>
            <p:ph type="sldNum" idx="12"/>
          </p:nvPr>
        </p:nvSpPr>
        <p:spPr/>
        <p:txBody>
          <a:bodyPr/>
          <a:lstStyle/>
          <a:p>
            <a:r>
              <a:rPr lang="en-GB"/>
              <a:t>Slide </a:t>
            </a:r>
            <a:fld id="{376AAD83-5B70-4C1C-AF28-E722C9F0524D}" type="slidenum">
              <a:rPr lang="en-GB"/>
              <a:pPr/>
              <a:t>50</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Mar.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9218" name="Rectangle 2"/>
          <p:cNvSpPr>
            <a:spLocks noGrp="1" noChangeArrowheads="1"/>
          </p:cNvSpPr>
          <p:nvPr>
            <p:ph idx="1"/>
          </p:nvPr>
        </p:nvSpPr>
        <p:spPr>
          <a:ln/>
        </p:spPr>
        <p:txBody>
          <a:bodyPr/>
          <a:lstStyle/>
          <a:p>
            <a:pPr>
              <a:buFont typeface="Times New Roman" pitchFamily="16" charset="0"/>
              <a:buChar char="•"/>
            </a:pPr>
            <a:r>
              <a:rPr lang="en-GB"/>
              <a:t>[begin placing presentation body text here]</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51</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Mar.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52</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Mar.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endParaRPr lang="en-GB"/>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53</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Mar.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66935"/>
          </a:xfrm>
        </p:spPr>
        <p:txBody>
          <a:bodyPr/>
          <a:lstStyle/>
          <a:p>
            <a:r>
              <a:rPr lang="en-US" altLang="en-US" u="sng" dirty="0">
                <a:solidFill>
                  <a:schemeClr val="tx1"/>
                </a:solidFill>
                <a:latin typeface="Calibri" panose="020F0502020204030204" pitchFamily="34" charset="0"/>
                <a:cs typeface="Calibri" panose="020F0502020204030204" pitchFamily="34" charset="0"/>
              </a:rPr>
              <a:t>Instructions for the WG Chair</a:t>
            </a:r>
            <a:endParaRPr lang="en-US" dirty="0"/>
          </a:p>
        </p:txBody>
      </p:sp>
      <p:sp>
        <p:nvSpPr>
          <p:cNvPr id="3" name="Content Placeholder 2"/>
          <p:cNvSpPr>
            <a:spLocks noGrp="1"/>
          </p:cNvSpPr>
          <p:nvPr>
            <p:ph idx="1"/>
          </p:nvPr>
        </p:nvSpPr>
        <p:spPr>
          <a:xfrm>
            <a:off x="551384" y="1340768"/>
            <a:ext cx="11233248" cy="4753647"/>
          </a:xfrm>
        </p:spPr>
        <p:txBody>
          <a:bodyPr/>
          <a:lstStyle/>
          <a:p>
            <a:pPr marL="0" lvl="0" indent="0" defTabSz="914400" eaLnBrk="0" hangingPunct="0">
              <a:lnSpc>
                <a:spcPct val="80000"/>
              </a:lnSpc>
              <a:spcBef>
                <a:spcPct val="20000"/>
              </a:spcBef>
              <a:spcAft>
                <a:spcPct val="30000"/>
              </a:spcAft>
              <a:buClr>
                <a:srgbClr val="CC3300"/>
              </a:buClr>
              <a:buSzPct val="50000"/>
            </a:pPr>
            <a:r>
              <a:rPr lang="en-US" altLang="en-US" sz="1800" dirty="0">
                <a:latin typeface="Calibri" panose="020F0502020204030204" pitchFamily="34" charset="0"/>
                <a:cs typeface="Calibri" panose="020F0502020204030204" pitchFamily="34" charset="0"/>
              </a:rPr>
              <a:t>The IEEE-SA strongly recommends that at each WG meeting the chair or a designee:</a:t>
            </a:r>
            <a:endParaRPr lang="en-US" altLang="en-US" sz="1800" b="0" dirty="0">
              <a:latin typeface="Calibri" panose="020F0502020204030204" pitchFamily="34" charset="0"/>
              <a:cs typeface="Calibri" panose="020F0502020204030204" pitchFamily="34" charset="0"/>
            </a:endParaRPr>
          </a:p>
          <a:p>
            <a:pPr lvl="1" defTabSz="914400" eaLnBrk="0" hangingPunct="0">
              <a:lnSpc>
                <a:spcPct val="8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Show slides #1 through #4 of this presentation</a:t>
            </a:r>
          </a:p>
          <a:p>
            <a:pPr lvl="1" defTabSz="914400" eaLnBrk="0" hangingPunct="0">
              <a:lnSpc>
                <a:spcPct val="8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Advise the WG attendees that:</a:t>
            </a:r>
            <a:r>
              <a:rPr lang="en-US" altLang="en-US" sz="1600" dirty="0">
                <a:latin typeface="Calibri" panose="020F0502020204030204" pitchFamily="34" charset="0"/>
                <a:cs typeface="Calibri" panose="020F0502020204030204" pitchFamily="34" charset="0"/>
              </a:rPr>
              <a:t>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IEEE’s patent policy is described in Clause 6 of the </a:t>
            </a:r>
            <a:r>
              <a:rPr lang="en-US" altLang="en-US" sz="1400" i="1" dirty="0">
                <a:latin typeface="Calibri" panose="020F0502020204030204" pitchFamily="34" charset="0"/>
                <a:cs typeface="Calibri" panose="020F0502020204030204" pitchFamily="34" charset="0"/>
              </a:rPr>
              <a:t>IEEE-SA Standards Board Bylaws</a:t>
            </a:r>
            <a:r>
              <a:rPr lang="en-US" altLang="en-US" sz="1400" dirty="0">
                <a:latin typeface="Calibri" panose="020F0502020204030204" pitchFamily="34" charset="0"/>
                <a:cs typeface="Calibri" panose="020F0502020204030204" pitchFamily="34" charset="0"/>
              </a:rPr>
              <a:t>;</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Early identification of patent claims which may be essential for the use of standards under development is strongly encouraged;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lang="en-US" altLang="en-US" sz="1400" dirty="0">
                <a:latin typeface="Calibri" panose="020F0502020204030204" pitchFamily="34" charset="0"/>
                <a:cs typeface="Calibri" panose="020F0502020204030204" pitchFamily="34" charset="0"/>
              </a:rPr>
            </a:br>
            <a:endParaRPr lang="en-US" altLang="en-US" sz="1600" dirty="0">
              <a:latin typeface="Calibri" panose="020F0502020204030204" pitchFamily="34" charset="0"/>
              <a:cs typeface="Calibri" panose="020F0502020204030204" pitchFamily="34" charset="0"/>
            </a:endParaRPr>
          </a:p>
          <a:p>
            <a:pPr lvl="1" defTabSz="914400" eaLnBrk="0" hangingPunct="0">
              <a:lnSpc>
                <a:spcPct val="2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Instruct the WG Secretary to record in the minutes of the relevant WG meeting:</a:t>
            </a:r>
            <a:r>
              <a:rPr lang="en-US" altLang="en-US" sz="1600" dirty="0">
                <a:latin typeface="Calibri" panose="020F0502020204030204" pitchFamily="34" charset="0"/>
                <a:cs typeface="Calibri" panose="020F0502020204030204" pitchFamily="34" charset="0"/>
              </a:rPr>
              <a:t>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foregoing information was provided and that slides 1 through 4 (and this slide 0, if applicable) were shown;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Any responses that were given, specifically the patent claim(s)/patent application claim(s) and/or the holder of the patent claim(s)/patent application claim(s) that were identified (if any) and by whom.</a:t>
            </a:r>
          </a:p>
          <a:p>
            <a:pPr lvl="2" defTabSz="914400" eaLnBrk="0" hangingPunct="0">
              <a:lnSpc>
                <a:spcPct val="80000"/>
              </a:lnSpc>
              <a:spcBef>
                <a:spcPct val="20000"/>
              </a:spcBef>
              <a:buClr>
                <a:srgbClr val="CC3300"/>
              </a:buClr>
              <a:buSzPct val="150000"/>
              <a:buFont typeface="Arial" panose="020B0604020202020204" pitchFamily="34" charset="0"/>
              <a:buChar char="•"/>
            </a:pPr>
            <a:endParaRPr lang="en-US" altLang="en-US" sz="1400" dirty="0">
              <a:latin typeface="Calibri" panose="020F0502020204030204" pitchFamily="34" charset="0"/>
              <a:cs typeface="Calibri" panose="020F0502020204030204" pitchFamily="34" charset="0"/>
            </a:endParaRPr>
          </a:p>
          <a:p>
            <a:pPr lvl="1" defTabSz="914400" eaLnBrk="0" hangingPunct="0">
              <a:lnSpc>
                <a:spcPct val="80000"/>
              </a:lnSpc>
              <a:spcBef>
                <a:spcPct val="5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 WG Chair shall ensure that a request is made to any identified holders of potential essential patent claim(s) to complete and submit a Letter of Assurance.</a:t>
            </a:r>
          </a:p>
          <a:p>
            <a:pPr lvl="1" defTabSz="914400" eaLnBrk="0" hangingPunct="0">
              <a:lnSpc>
                <a:spcPct val="80000"/>
              </a:lnSpc>
              <a:spcBef>
                <a:spcPct val="5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It is recommended that the WG Chair review the guidance in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6.3.5 and in FAQs 14 and 15 on inclusion of potential Essential Patent Claims by incorporation or by reference. </a:t>
            </a:r>
          </a:p>
          <a:p>
            <a:pPr lvl="1" defTabSz="914400" eaLnBrk="0" hangingPunct="0">
              <a:lnSpc>
                <a:spcPct val="80000"/>
              </a:lnSpc>
              <a:spcBef>
                <a:spcPct val="5000"/>
              </a:spcBef>
              <a:buClr>
                <a:srgbClr val="CC3300"/>
              </a:buClr>
              <a:buSzPct val="50000"/>
            </a:pPr>
            <a:endParaRPr lang="en-US" altLang="en-US" sz="1400" dirty="0">
              <a:latin typeface="Calibri" panose="020F0502020204030204" pitchFamily="34" charset="0"/>
              <a:cs typeface="Calibri" panose="020F0502020204030204" pitchFamily="34" charset="0"/>
            </a:endParaRPr>
          </a:p>
          <a:p>
            <a:pPr lvl="1" defTabSz="914400" eaLnBrk="0" hangingPunct="0">
              <a:lnSpc>
                <a:spcPct val="80000"/>
              </a:lnSpc>
              <a:spcBef>
                <a:spcPct val="5000"/>
              </a:spcBef>
              <a:buClr>
                <a:srgbClr val="CC3300"/>
              </a:buClr>
              <a:buSzPct val="50000"/>
            </a:pPr>
            <a:r>
              <a:rPr lang="en-US" altLang="en-US" sz="1400" dirty="0">
                <a:latin typeface="Calibri" panose="020F0502020204030204" pitchFamily="34" charset="0"/>
                <a:cs typeface="Calibri" panose="020F0502020204030204" pitchFamily="34" charset="0"/>
              </a:rPr>
              <a:t>	Note: </a:t>
            </a:r>
            <a:r>
              <a:rPr lang="en-US" altLang="en-US" sz="1400" b="1" dirty="0">
                <a:latin typeface="Calibri" panose="020F0502020204030204" pitchFamily="34" charset="0"/>
                <a:cs typeface="Calibri" panose="020F0502020204030204" pitchFamily="34" charset="0"/>
              </a:rPr>
              <a:t>WG</a:t>
            </a:r>
            <a:r>
              <a:rPr lang="en-US" altLang="en-US" sz="1400" dirty="0">
                <a:latin typeface="Calibri" panose="020F0502020204030204" pitchFamily="34" charset="0"/>
                <a:cs typeface="Calibri" panose="020F0502020204030204" pitchFamily="34" charset="0"/>
              </a:rPr>
              <a:t> includes Working Groups, Task Groups, and other standards-developing committees with a PAR approved by the IEEE-SA Standards Board.</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Tree>
    <p:extLst>
      <p:ext uri="{BB962C8B-B14F-4D97-AF65-F5344CB8AC3E}">
        <p14:creationId xmlns:p14="http://schemas.microsoft.com/office/powerpoint/2010/main" val="1237530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dirty="0"/>
          </a:p>
        </p:txBody>
      </p:sp>
      <p:sp>
        <p:nvSpPr>
          <p:cNvPr id="3" name="Content Placeholder 2"/>
          <p:cNvSpPr>
            <a:spLocks noGrp="1"/>
          </p:cNvSpPr>
          <p:nvPr>
            <p:ph idx="1"/>
          </p:nvPr>
        </p:nvSpPr>
        <p:spPr/>
        <p:txBody>
          <a:bodyPr/>
          <a:lstStyle/>
          <a:p>
            <a:pPr lvl="1" defTabSz="914400" eaLnBrk="0" hangingPunct="0">
              <a:spcBef>
                <a:spcPct val="20000"/>
              </a:spcBef>
              <a:buClr>
                <a:srgbClr val="CC3300"/>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shall</a:t>
            </a:r>
            <a:r>
              <a:rPr lang="en-US" altLang="en-US" b="1" dirty="0">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defTabSz="914400" eaLnBrk="0" hangingPunct="0">
              <a:spcBef>
                <a:spcPct val="20000"/>
              </a:spcBef>
              <a:buClr>
                <a:srgbClr val="CC3300"/>
              </a:buClr>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lvl="1" defTabSz="914400" eaLnBrk="0" hangingPunct="0">
              <a:spcBef>
                <a:spcPct val="20000"/>
              </a:spcBef>
              <a:buClr>
                <a:srgbClr val="CC3300"/>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should </a:t>
            </a:r>
            <a:r>
              <a:rPr lang="en-US" altLang="en-US" b="1" dirty="0">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defTabSz="914400" eaLnBrk="0" hangingPunct="0">
              <a:spcBef>
                <a:spcPct val="20000"/>
              </a:spcBef>
              <a:buClr>
                <a:srgbClr val="CC3300"/>
              </a:buClr>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marL="457200" lvl="1" indent="0" algn="ctr" defTabSz="914400" eaLnBrk="0" hangingPunct="0">
              <a:spcBef>
                <a:spcPct val="20000"/>
              </a:spcBef>
              <a:buClr>
                <a:srgbClr val="CC3300"/>
              </a:buClr>
              <a:buSzPct val="50000"/>
              <a:defRPr/>
            </a:pPr>
            <a:r>
              <a:rPr lang="en-US" altLang="en-US" sz="3200" b="1" dirty="0">
                <a:latin typeface="Calibri" panose="020F0502020204030204" pitchFamily="34" charset="0"/>
                <a:cs typeface="Calibri" panose="020F0502020204030204" pitchFamily="34" charset="0"/>
              </a:rPr>
              <a:t>Early identification of holders of potential Essential Patent Claims is encouraged</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
        <p:nvSpPr>
          <p:cNvPr id="7" name="Text Box 1028">
            <a:extLst>
              <a:ext uri="{FF2B5EF4-FFF2-40B4-BE49-F238E27FC236}">
                <a16:creationId xmlns:a16="http://schemas.microsoft.com/office/drawing/2014/main" id="{7AA2D575-91B0-4E34-8C3F-8540C2FF2D4B}"/>
              </a:ext>
            </a:extLst>
          </p:cNvPr>
          <p:cNvSpPr txBox="1">
            <a:spLocks noChangeArrowheads="1"/>
          </p:cNvSpPr>
          <p:nvPr/>
        </p:nvSpPr>
        <p:spPr bwMode="auto">
          <a:xfrm>
            <a:off x="10560496" y="5954713"/>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#1</a:t>
            </a:r>
          </a:p>
        </p:txBody>
      </p:sp>
    </p:spTree>
    <p:extLst>
      <p:ext uri="{BB962C8B-B14F-4D97-AF65-F5344CB8AC3E}">
        <p14:creationId xmlns:p14="http://schemas.microsoft.com/office/powerpoint/2010/main" val="3972933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dirty="0"/>
          </a:p>
        </p:txBody>
      </p:sp>
      <p:sp>
        <p:nvSpPr>
          <p:cNvPr id="3" name="Content Placeholder 2"/>
          <p:cNvSpPr>
            <a:spLocks noGrp="1"/>
          </p:cNvSpPr>
          <p:nvPr>
            <p:ph idx="1"/>
          </p:nvPr>
        </p:nvSpPr>
        <p:spPr>
          <a:xfrm>
            <a:off x="551384" y="1751015"/>
            <a:ext cx="11305255" cy="4343400"/>
          </a:xfrm>
        </p:spPr>
        <p:txBody>
          <a:bodyPr/>
          <a:lstStyle/>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Cause an LOA to be submitted to the IEEE-SA (patcom@ieee.org); or</a:t>
            </a:r>
          </a:p>
          <a:p>
            <a:pPr marL="0" lvl="0" indent="0" defTabSz="914400" eaLnBrk="0" hangingPunct="0">
              <a:spcBef>
                <a:spcPct val="20000"/>
              </a:spcBef>
              <a:buClr>
                <a:srgbClr val="CC3300"/>
              </a:buClr>
              <a:buSzPct val="150000"/>
              <a:defRPr/>
            </a:pPr>
            <a:endParaRPr lang="en-US" altLang="en-US" dirty="0">
              <a:latin typeface="Calibri" pitchFamily="34" charset="0"/>
              <a:cs typeface="Calibri" pitchFamily="34" charset="0"/>
            </a:endParaRPr>
          </a:p>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Provide the chair of this group with the identity of the holder(s) of any and all such claims as soon as possible; or</a:t>
            </a:r>
          </a:p>
          <a:p>
            <a:pPr marL="0" lvl="0" indent="0" defTabSz="914400" eaLnBrk="0" hangingPunct="0">
              <a:spcBef>
                <a:spcPct val="20000"/>
              </a:spcBef>
              <a:buClr>
                <a:srgbClr val="CC3300"/>
              </a:buClr>
              <a:buSzPct val="150000"/>
              <a:defRPr/>
            </a:pPr>
            <a:endParaRPr lang="en-US" altLang="en-US" dirty="0">
              <a:latin typeface="Calibri" pitchFamily="34" charset="0"/>
              <a:cs typeface="Calibri" pitchFamily="34" charset="0"/>
            </a:endParaRPr>
          </a:p>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Speak up now and respond to this Call for Potentially Essential Patents</a:t>
            </a:r>
          </a:p>
          <a:p>
            <a:pPr marL="0" lvl="0" indent="0" defTabSz="914400" eaLnBrk="0" hangingPunct="0">
              <a:spcBef>
                <a:spcPct val="20000"/>
              </a:spcBef>
              <a:buClr>
                <a:srgbClr val="CC3300"/>
              </a:buClr>
              <a:buSzPct val="50000"/>
              <a:defRPr/>
            </a:pPr>
            <a:endParaRPr lang="en-US" altLang="en-US" sz="900" b="0" dirty="0">
              <a:latin typeface="Calibri" pitchFamily="34" charset="0"/>
              <a:cs typeface="Calibri" pitchFamily="34" charset="0"/>
            </a:endParaRPr>
          </a:p>
          <a:p>
            <a:pPr marL="0" lvl="0" indent="0" defTabSz="914400" eaLnBrk="0" hangingPunct="0">
              <a:spcBef>
                <a:spcPct val="20000"/>
              </a:spcBef>
              <a:buClr>
                <a:srgbClr val="CC3300"/>
              </a:buClr>
              <a:buSzPct val="50000"/>
              <a:defRPr/>
            </a:pPr>
            <a:r>
              <a:rPr lang="en-US" altLang="en-US" b="0" dirty="0">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b="0" dirty="0">
                <a:latin typeface="Calibri" pitchFamily="34" charset="0"/>
                <a:cs typeface="Calibri" pitchFamily="34" charset="0"/>
              </a:rPr>
            </a:br>
            <a:endParaRPr lang="en-US" altLang="en-US" dirty="0">
              <a:latin typeface="Calibri" pitchFamily="34" charset="0"/>
              <a:cs typeface="Calibri" pitchFamily="34" charset="0"/>
            </a:endParaRP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
        <p:nvSpPr>
          <p:cNvPr id="7" name="Text Box 6">
            <a:extLst>
              <a:ext uri="{FF2B5EF4-FFF2-40B4-BE49-F238E27FC236}">
                <a16:creationId xmlns:a16="http://schemas.microsoft.com/office/drawing/2014/main" id="{2C8EC4BB-F0DF-4A88-A78D-DDB80DCE3215}"/>
              </a:ext>
            </a:extLst>
          </p:cNvPr>
          <p:cNvSpPr txBox="1">
            <a:spLocks noChangeArrowheads="1"/>
          </p:cNvSpPr>
          <p:nvPr/>
        </p:nvSpPr>
        <p:spPr bwMode="auto">
          <a:xfrm>
            <a:off x="10799235" y="6094415"/>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#2</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3652963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dirty="0"/>
          </a:p>
        </p:txBody>
      </p:sp>
      <p:sp>
        <p:nvSpPr>
          <p:cNvPr id="3" name="Content Placeholder 2"/>
          <p:cNvSpPr>
            <a:spLocks noGrp="1"/>
          </p:cNvSpPr>
          <p:nvPr>
            <p:ph idx="1"/>
          </p:nvPr>
        </p:nvSpPr>
        <p:spPr>
          <a:xfrm>
            <a:off x="914401" y="1751015"/>
            <a:ext cx="10361084" cy="4343400"/>
          </a:xfrm>
        </p:spPr>
        <p:txBody>
          <a:bodyPr/>
          <a:lstStyle/>
          <a:p>
            <a:pPr lvl="0"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2000" dirty="0">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interpretation, validity, or essentiality of patents/patent claims. </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specific license rates, terms, or conditions.</a:t>
            </a:r>
          </a:p>
          <a:p>
            <a:pPr lvl="2"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600"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GB" altLang="en-US" b="1" dirty="0">
                <a:latin typeface="Calibri" panose="020F0502020204030204" pitchFamily="34" charset="0"/>
                <a:cs typeface="Calibri" panose="020F0502020204030204" pitchFamily="34" charset="0"/>
              </a:rPr>
              <a:t>Technical considerations remain the primary focus</a:t>
            </a:r>
            <a:endParaRPr lang="en-US" altLang="en-US" b="1" dirty="0">
              <a:latin typeface="Calibri" panose="020F0502020204030204" pitchFamily="34" charset="0"/>
              <a:cs typeface="Calibri" panose="020F0502020204030204" pitchFamily="34" charset="0"/>
            </a:endParaRP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status or substance of ongoing or threatened litigation.</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be silent if inappropriate topics are discussed … do formally object.</a:t>
            </a:r>
          </a:p>
          <a:p>
            <a:pPr lvl="0" algn="ctr" defTabSz="914400" eaLnBrk="0" hangingPunct="0">
              <a:lnSpc>
                <a:spcPct val="80000"/>
              </a:lnSpc>
              <a:spcBef>
                <a:spcPct val="20000"/>
              </a:spcBef>
              <a:buClr>
                <a:srgbClr val="CC3300"/>
              </a:buClr>
              <a:buSzPct val="50000"/>
              <a:defRPr/>
            </a:pPr>
            <a:r>
              <a:rPr lang="en-US" altLang="en-US" sz="1050" dirty="0">
                <a:latin typeface="Calibri" panose="020F0502020204030204" pitchFamily="34" charset="0"/>
                <a:cs typeface="Calibri" panose="020F0502020204030204" pitchFamily="34" charset="0"/>
              </a:rPr>
              <a:t>---------------------------------------------------------------   </a:t>
            </a:r>
            <a:endParaRPr lang="en-US" altLang="en-US" sz="1400" dirty="0">
              <a:latin typeface="Calibri" panose="020F0502020204030204" pitchFamily="34" charset="0"/>
              <a:cs typeface="Calibri" panose="020F0502020204030204" pitchFamily="34" charset="0"/>
            </a:endParaRPr>
          </a:p>
          <a:p>
            <a:pPr lvl="0" algn="ctr" defTabSz="914400" eaLnBrk="0" hangingPunct="0">
              <a:lnSpc>
                <a:spcPct val="80000"/>
              </a:lnSpc>
              <a:spcBef>
                <a:spcPct val="20000"/>
              </a:spcBef>
              <a:buClr>
                <a:srgbClr val="CC3300"/>
              </a:buClr>
              <a:buSzPct val="50000"/>
              <a:defRPr/>
            </a:pPr>
            <a:r>
              <a:rPr lang="en-US" altLang="en-US" sz="1400" dirty="0">
                <a:latin typeface="Calibri" panose="020F0502020204030204" pitchFamily="34" charset="0"/>
                <a:cs typeface="Calibri" panose="020F0502020204030204" pitchFamily="34" charset="0"/>
              </a:rPr>
              <a:t>For more details, see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clause 5.3.10 and </a:t>
            </a:r>
            <a:br>
              <a:rPr lang="en-US" altLang="en-US" sz="1400" dirty="0">
                <a:latin typeface="Calibri" panose="020F0502020204030204" pitchFamily="34" charset="0"/>
                <a:cs typeface="Calibri" panose="020F0502020204030204" pitchFamily="34" charset="0"/>
              </a:rPr>
            </a:br>
            <a:r>
              <a:rPr lang="en-US" altLang="en-US" sz="1400" i="1" dirty="0">
                <a:latin typeface="Calibri" panose="020F0502020204030204" pitchFamily="34" charset="0"/>
                <a:cs typeface="Calibri" panose="020F0502020204030204" pitchFamily="34" charset="0"/>
              </a:rPr>
              <a:t>Antitrust and Competition Policy: What You Need to Know </a:t>
            </a:r>
            <a:r>
              <a:rPr lang="en-US" altLang="en-US" sz="1400" dirty="0">
                <a:latin typeface="Calibri" panose="020F0502020204030204" pitchFamily="34" charset="0"/>
                <a:cs typeface="Calibri" panose="020F0502020204030204" pitchFamily="34" charset="0"/>
              </a:rPr>
              <a:t>at </a:t>
            </a:r>
            <a:r>
              <a:rPr lang="en-US" altLang="en-US" sz="1400" dirty="0">
                <a:latin typeface="Calibri" panose="020F0502020204030204" pitchFamily="34" charset="0"/>
                <a:cs typeface="Calibri" panose="020F0502020204030204" pitchFamily="34" charset="0"/>
                <a:hlinkClick r:id="rId2"/>
              </a:rPr>
              <a:t>http://standards.ieee.org/develop/policies/antitrust.pdf</a:t>
            </a:r>
            <a:r>
              <a:rPr lang="en-US" altLang="en-US" sz="1400" dirty="0">
                <a:latin typeface="Calibri" panose="020F0502020204030204" pitchFamily="34" charset="0"/>
                <a:cs typeface="Calibri" panose="020F0502020204030204" pitchFamily="34" charset="0"/>
              </a:rPr>
              <a:t> </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Mar. 2020</a:t>
            </a:r>
            <a:endParaRPr lang="en-GB" dirty="0"/>
          </a:p>
        </p:txBody>
      </p:sp>
      <p:sp>
        <p:nvSpPr>
          <p:cNvPr id="7" name="Text Box 7">
            <a:extLst>
              <a:ext uri="{FF2B5EF4-FFF2-40B4-BE49-F238E27FC236}">
                <a16:creationId xmlns:a16="http://schemas.microsoft.com/office/drawing/2014/main" id="{6EE376DF-B823-47B7-9BF4-6E97CA5FB19A}"/>
              </a:ext>
            </a:extLst>
          </p:cNvPr>
          <p:cNvSpPr txBox="1">
            <a:spLocks noChangeArrowheads="1"/>
          </p:cNvSpPr>
          <p:nvPr/>
        </p:nvSpPr>
        <p:spPr bwMode="auto">
          <a:xfrm>
            <a:off x="10704512" y="6084121"/>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#3</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649380078"/>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31674</TotalTime>
  <Words>3633</Words>
  <Application>Microsoft Office PowerPoint</Application>
  <PresentationFormat>Widescreen</PresentationFormat>
  <Paragraphs>548</Paragraphs>
  <Slides>53</Slides>
  <Notes>13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53</vt:i4>
      </vt:variant>
    </vt:vector>
  </HeadingPairs>
  <TitlesOfParts>
    <vt:vector size="60" baseType="lpstr">
      <vt:lpstr>Arial</vt:lpstr>
      <vt:lpstr>Calibri</vt:lpstr>
      <vt:lpstr>Monotype Sorts</vt:lpstr>
      <vt:lpstr>Montserrat</vt:lpstr>
      <vt:lpstr>Times New Roman</vt:lpstr>
      <vt:lpstr>Office Theme</vt:lpstr>
      <vt:lpstr>Document</vt:lpstr>
      <vt:lpstr>TGaz Next Generation Positioning  Jan. – Mar. Teleconference Agenda</vt:lpstr>
      <vt:lpstr>IEEE 802.11 Task Group AZ Next Generation Positioning </vt:lpstr>
      <vt:lpstr>Abstract</vt:lpstr>
      <vt:lpstr>Logistics</vt:lpstr>
      <vt:lpstr>Patent Policy</vt:lpstr>
      <vt:lpstr>Instructions for the WG Chair</vt:lpstr>
      <vt:lpstr>Participants have a duty to inform the IEEE</vt:lpstr>
      <vt:lpstr>Ways to inform IEEE</vt:lpstr>
      <vt:lpstr>Other guidelines for IEEE WG meetings</vt:lpstr>
      <vt:lpstr>Patent-related information</vt:lpstr>
      <vt:lpstr>Instructions for Chairs of  standards development activities</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IEEE SA Policy Documents</vt:lpstr>
      <vt:lpstr>IEEE SA Rules Documents</vt:lpstr>
      <vt:lpstr>IEEE 802 Ground Rules</vt:lpstr>
      <vt:lpstr>IEEE 802 Rules Documents </vt:lpstr>
      <vt:lpstr>Teleconference Agenda January 29th </vt:lpstr>
      <vt:lpstr>Review submissions</vt:lpstr>
      <vt:lpstr>Submission 11-20-0159</vt:lpstr>
      <vt:lpstr>Submission Pipeline and Scheduled Telecons</vt:lpstr>
      <vt:lpstr>Submission Pipeline and Scheduled Telecons</vt:lpstr>
      <vt:lpstr>AOB?</vt:lpstr>
      <vt:lpstr>Adjourn</vt:lpstr>
      <vt:lpstr>Teleconference Agenda February 5th</vt:lpstr>
      <vt:lpstr>Reminder of 3 day Ad Hoc</vt:lpstr>
      <vt:lpstr>Review submissions</vt:lpstr>
      <vt:lpstr>Submission 11-20-256</vt:lpstr>
      <vt:lpstr>Submission Pipeline and Scheduled Telecons</vt:lpstr>
      <vt:lpstr>Submission Pipeline and Scheduled Telecons</vt:lpstr>
      <vt:lpstr>AOB?</vt:lpstr>
      <vt:lpstr>Adjourn</vt:lpstr>
      <vt:lpstr>Teleconference Agenda March 4th</vt:lpstr>
      <vt:lpstr>Reminder of 3 day Ad Hoc</vt:lpstr>
      <vt:lpstr>Reminder of 3 day Ad Hoc (con.)</vt:lpstr>
      <vt:lpstr>Reminder of 3 day Ad Hoc (con.)</vt:lpstr>
      <vt:lpstr>Review submissions</vt:lpstr>
      <vt:lpstr>Submission 11-20-xxx </vt:lpstr>
      <vt:lpstr>Submission Pipeline and Scheduled Telecons</vt:lpstr>
      <vt:lpstr>Submission Pipeline and Scheduled Telecons</vt:lpstr>
      <vt:lpstr>AOB?</vt:lpstr>
      <vt:lpstr>Adjourn</vt:lpstr>
      <vt:lpstr>Backup</vt:lpstr>
      <vt:lpstr>Motion to adopt text</vt:lpstr>
      <vt:lpstr>802.11 Template Instructions 2/4</vt:lpstr>
      <vt:lpstr>802.11 Template Instructions 3/4</vt:lpstr>
      <vt:lpstr>802.11 Template Instructions 4/4 Recommendations</vt:lpstr>
      <vt:lpstr>PowerPoint Presentation</vt:lpstr>
      <vt:lpstr>PowerPoint Presentation</vt:lpstr>
      <vt:lpstr>References</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Segev, Jonathan</dc:creator>
  <cp:keywords>CTPClassification=CTP_NT</cp:keywords>
  <cp:lastModifiedBy>Segev, Jonathan</cp:lastModifiedBy>
  <cp:revision>180</cp:revision>
  <cp:lastPrinted>1601-01-01T00:00:00Z</cp:lastPrinted>
  <dcterms:created xsi:type="dcterms:W3CDTF">2018-08-06T10:28:59Z</dcterms:created>
  <dcterms:modified xsi:type="dcterms:W3CDTF">2020-03-04T21:46:14Z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b50bd406-0910-4797-b7b3-c3ea4bfb5186</vt:lpwstr>
  </property>
  <property fmtid="{D5CDD505-2E9C-101B-9397-08002B2CF9AE}" pid="3" name="CTP_TimeStamp">
    <vt:lpwstr>2020-03-04 21:46:14Z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