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4"/>
  </p:notesMasterIdLst>
  <p:handoutMasterIdLst>
    <p:handoutMasterId r:id="rId18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292" r:id="rId30"/>
    <p:sldId id="1965" r:id="rId31"/>
    <p:sldId id="1967" r:id="rId32"/>
    <p:sldId id="1968" r:id="rId33"/>
    <p:sldId id="1969" r:id="rId34"/>
    <p:sldId id="2357" r:id="rId35"/>
    <p:sldId id="2358" r:id="rId36"/>
    <p:sldId id="2359" r:id="rId37"/>
    <p:sldId id="2361" r:id="rId38"/>
    <p:sldId id="2392" r:id="rId39"/>
    <p:sldId id="2360" r:id="rId40"/>
    <p:sldId id="2393" r:id="rId41"/>
    <p:sldId id="2362" r:id="rId42"/>
    <p:sldId id="2395" r:id="rId43"/>
    <p:sldId id="2396" r:id="rId44"/>
    <p:sldId id="2397" r:id="rId45"/>
    <p:sldId id="2398" r:id="rId46"/>
    <p:sldId id="2399" r:id="rId47"/>
    <p:sldId id="2104" r:id="rId48"/>
    <p:sldId id="2112" r:id="rId49"/>
    <p:sldId id="2113" r:id="rId50"/>
    <p:sldId id="2114" r:id="rId51"/>
    <p:sldId id="2167" r:id="rId52"/>
    <p:sldId id="2317" r:id="rId53"/>
    <p:sldId id="2331" r:id="rId54"/>
    <p:sldId id="2332" r:id="rId55"/>
    <p:sldId id="2351" r:id="rId56"/>
    <p:sldId id="2008" r:id="rId57"/>
    <p:sldId id="2291" r:id="rId58"/>
    <p:sldId id="1945" r:id="rId59"/>
    <p:sldId id="2036" r:id="rId60"/>
    <p:sldId id="2037" r:id="rId61"/>
    <p:sldId id="2071" r:id="rId62"/>
    <p:sldId id="2218" r:id="rId63"/>
    <p:sldId id="2323" r:id="rId64"/>
    <p:sldId id="2333" r:id="rId65"/>
    <p:sldId id="2334" r:id="rId66"/>
    <p:sldId id="2335" r:id="rId67"/>
    <p:sldId id="2352" r:id="rId68"/>
    <p:sldId id="2353" r:id="rId69"/>
    <p:sldId id="1688" r:id="rId70"/>
    <p:sldId id="2322" r:id="rId71"/>
    <p:sldId id="2293" r:id="rId72"/>
    <p:sldId id="1705" r:id="rId73"/>
    <p:sldId id="1706" r:id="rId74"/>
    <p:sldId id="1707" r:id="rId75"/>
    <p:sldId id="1708" r:id="rId76"/>
    <p:sldId id="1709" r:id="rId77"/>
    <p:sldId id="1710" r:id="rId78"/>
    <p:sldId id="1790" r:id="rId79"/>
    <p:sldId id="2199" r:id="rId80"/>
    <p:sldId id="2319" r:id="rId81"/>
    <p:sldId id="2320" r:id="rId82"/>
    <p:sldId id="2321" r:id="rId83"/>
    <p:sldId id="2355" r:id="rId84"/>
    <p:sldId id="2354" r:id="rId85"/>
    <p:sldId id="2294" r:id="rId86"/>
    <p:sldId id="1679" r:id="rId87"/>
    <p:sldId id="2336" r:id="rId88"/>
    <p:sldId id="2328" r:id="rId89"/>
    <p:sldId id="2304" r:id="rId90"/>
    <p:sldId id="2337" r:id="rId91"/>
    <p:sldId id="2372" r:id="rId92"/>
    <p:sldId id="2373" r:id="rId93"/>
    <p:sldId id="2388" r:id="rId94"/>
    <p:sldId id="2368" r:id="rId95"/>
    <p:sldId id="2369" r:id="rId96"/>
    <p:sldId id="2386" r:id="rId97"/>
    <p:sldId id="2389" r:id="rId98"/>
    <p:sldId id="2390" r:id="rId99"/>
    <p:sldId id="2391" r:id="rId100"/>
    <p:sldId id="2377" r:id="rId101"/>
    <p:sldId id="2375" r:id="rId102"/>
    <p:sldId id="2363" r:id="rId103"/>
    <p:sldId id="2384" r:id="rId104"/>
    <p:sldId id="2364" r:id="rId105"/>
    <p:sldId id="2365" r:id="rId106"/>
    <p:sldId id="2382" r:id="rId107"/>
    <p:sldId id="2387" r:id="rId108"/>
    <p:sldId id="2381" r:id="rId109"/>
    <p:sldId id="2324" r:id="rId110"/>
    <p:sldId id="1375" r:id="rId111"/>
    <p:sldId id="1376" r:id="rId112"/>
    <p:sldId id="1400" r:id="rId113"/>
    <p:sldId id="2004" r:id="rId114"/>
    <p:sldId id="619" r:id="rId115"/>
    <p:sldId id="621" r:id="rId116"/>
    <p:sldId id="1561" r:id="rId117"/>
    <p:sldId id="1555" r:id="rId118"/>
    <p:sldId id="1601" r:id="rId119"/>
    <p:sldId id="1585" r:id="rId120"/>
    <p:sldId id="1586" r:id="rId121"/>
    <p:sldId id="1587" r:id="rId122"/>
    <p:sldId id="1588" r:id="rId123"/>
    <p:sldId id="1589" r:id="rId124"/>
    <p:sldId id="1590" r:id="rId125"/>
    <p:sldId id="1771" r:id="rId126"/>
    <p:sldId id="1772" r:id="rId127"/>
    <p:sldId id="1591" r:id="rId128"/>
    <p:sldId id="1592" r:id="rId129"/>
    <p:sldId id="1593" r:id="rId130"/>
    <p:sldId id="1594" r:id="rId131"/>
    <p:sldId id="1595" r:id="rId132"/>
    <p:sldId id="1596" r:id="rId133"/>
    <p:sldId id="1597" r:id="rId134"/>
    <p:sldId id="1598" r:id="rId135"/>
    <p:sldId id="1599" r:id="rId136"/>
    <p:sldId id="1600" r:id="rId137"/>
    <p:sldId id="1628" r:id="rId138"/>
    <p:sldId id="1638" r:id="rId139"/>
    <p:sldId id="1725" r:id="rId140"/>
    <p:sldId id="1726" r:id="rId141"/>
    <p:sldId id="1947" r:id="rId142"/>
    <p:sldId id="1975" r:id="rId143"/>
    <p:sldId id="1976" r:id="rId144"/>
    <p:sldId id="1977" r:id="rId145"/>
    <p:sldId id="2039" r:id="rId146"/>
    <p:sldId id="2060" r:id="rId147"/>
    <p:sldId id="2061" r:id="rId148"/>
    <p:sldId id="2097" r:id="rId149"/>
    <p:sldId id="2103" r:id="rId150"/>
    <p:sldId id="2063" r:id="rId151"/>
    <p:sldId id="2064" r:id="rId152"/>
    <p:sldId id="2065" r:id="rId153"/>
    <p:sldId id="2066" r:id="rId154"/>
    <p:sldId id="2067" r:id="rId155"/>
    <p:sldId id="2068" r:id="rId156"/>
    <p:sldId id="2069" r:id="rId157"/>
    <p:sldId id="2146" r:id="rId158"/>
    <p:sldId id="2147" r:id="rId159"/>
    <p:sldId id="2148" r:id="rId160"/>
    <p:sldId id="2158" r:id="rId161"/>
    <p:sldId id="2159" r:id="rId162"/>
    <p:sldId id="2157" r:id="rId163"/>
    <p:sldId id="2160" r:id="rId164"/>
    <p:sldId id="2216" r:id="rId165"/>
    <p:sldId id="2217" r:id="rId166"/>
    <p:sldId id="2219" r:id="rId167"/>
    <p:sldId id="2238" r:id="rId168"/>
    <p:sldId id="2239" r:id="rId169"/>
    <p:sldId id="2240" r:id="rId170"/>
    <p:sldId id="2242" r:id="rId171"/>
    <p:sldId id="2263" r:id="rId172"/>
    <p:sldId id="2276" r:id="rId173"/>
    <p:sldId id="2277" r:id="rId174"/>
    <p:sldId id="2278" r:id="rId175"/>
    <p:sldId id="2281" r:id="rId176"/>
    <p:sldId id="2282" r:id="rId177"/>
    <p:sldId id="2283" r:id="rId178"/>
    <p:sldId id="2284" r:id="rId179"/>
    <p:sldId id="2318" r:id="rId180"/>
    <p:sldId id="2329" r:id="rId181"/>
    <p:sldId id="2356" r:id="rId182"/>
    <p:sldId id="1701" r:id="rId18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110" d="100"/>
          <a:sy n="110" d="100"/>
        </p:scale>
        <p:origin x="207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802.11-20/0224r4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10.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2.bin"/></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0178-00-0jtc-minutes-of-irvine-meeting-in-jan-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 2020 agenda in Atlanta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 March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Review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8. Liaison</a:t>
            </a:r>
          </a:p>
          <a:p>
            <a:pPr marL="184150" lvl="2" indent="0">
              <a:buNone/>
            </a:pPr>
            <a:r>
              <a:rPr lang="en-AU" dirty="0"/>
              <a:t>8.1 Liaisons with other SDOs  </a:t>
            </a:r>
          </a:p>
          <a:p>
            <a:pPr marL="530225" lvl="3" indent="0">
              <a:buNone/>
            </a:pPr>
            <a:r>
              <a:rPr lang="en-AU" dirty="0"/>
              <a:t>JTC 1/SC 17: Cards and security devices for personal identification </a:t>
            </a:r>
          </a:p>
          <a:p>
            <a:pPr marL="530225" lvl="3" indent="0">
              <a:buNone/>
            </a:pPr>
            <a:r>
              <a:rPr lang="en-AU" dirty="0"/>
              <a:t>JTC 1/SC 27: IT Security techniques </a:t>
            </a:r>
          </a:p>
          <a:p>
            <a:pPr marL="530225" lvl="3" indent="0">
              <a:buNone/>
            </a:pPr>
            <a:r>
              <a:rPr lang="en-AU" dirty="0"/>
              <a:t>JTC 1/SC 41: Internet of Things and related technologies </a:t>
            </a:r>
          </a:p>
          <a:p>
            <a:pPr marL="530225" lvl="3" indent="0">
              <a:buNone/>
            </a:pPr>
            <a:r>
              <a:rPr lang="en-AU" dirty="0">
                <a:solidFill>
                  <a:srgbClr val="FF0000"/>
                </a:solidFill>
              </a:rPr>
              <a:t>IEEE 802 </a:t>
            </a:r>
          </a:p>
          <a:p>
            <a:pPr marL="788988" lvl="4" indent="0">
              <a:buNone/>
            </a:pPr>
            <a:r>
              <a:rPr lang="en-AU" dirty="0">
                <a:solidFill>
                  <a:srgbClr val="FF0000"/>
                </a:solidFill>
              </a:rPr>
              <a:t>Note: Stephen McCann presented Liaison Report of IEEE 802 (6N16919)</a:t>
            </a:r>
          </a:p>
          <a:p>
            <a:pPr marL="530225" lvl="3" indent="0">
              <a:buNone/>
            </a:pPr>
            <a:r>
              <a:rPr lang="en-AU" dirty="0"/>
              <a:t>NFC Forum </a:t>
            </a:r>
          </a:p>
          <a:p>
            <a:pPr marL="530225" lvl="3" indent="0">
              <a:buNone/>
            </a:pPr>
            <a:r>
              <a:rPr lang="en-AU" dirty="0"/>
              <a:t>IEC TC 100/TA 15 </a:t>
            </a:r>
          </a:p>
          <a:p>
            <a:pPr marL="530225" lvl="3" indent="0">
              <a:buNone/>
            </a:pPr>
            <a:r>
              <a:rPr lang="en-AU" dirty="0"/>
              <a:t>ECMA International </a:t>
            </a:r>
          </a:p>
          <a:p>
            <a:pPr marL="184150" lvl="2" indent="0">
              <a:buNone/>
            </a:pPr>
            <a:r>
              <a:rPr lang="en-AU" dirty="0"/>
              <a:t>8.2 Review liaison status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21034150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9. Introduction of New Item</a:t>
            </a:r>
          </a:p>
          <a:p>
            <a:pPr marL="184150" lvl="2" indent="0">
              <a:buNone/>
            </a:pPr>
            <a:r>
              <a:rPr lang="en-AU" dirty="0"/>
              <a:t>9.1 Proposal on revision of ISO/IEC 23917:2005</a:t>
            </a:r>
          </a:p>
          <a:p>
            <a:pPr marL="184150" lvl="2" indent="0">
              <a:buNone/>
            </a:pPr>
            <a:r>
              <a:rPr lang="en-AU" dirty="0"/>
              <a:t>9.2 Proposal on revision of ISO/IEC 23917:2005</a:t>
            </a:r>
          </a:p>
          <a:p>
            <a:pPr marL="184150" lvl="2" indent="0">
              <a:buNone/>
            </a:pPr>
            <a:r>
              <a:rPr lang="en-AU" dirty="0">
                <a:solidFill>
                  <a:srgbClr val="FF0000"/>
                </a:solidFill>
              </a:rPr>
              <a:t>9.3 Korean NB contribution on NWIP of Variable Low Power Wake up OOK signal and Radio</a:t>
            </a:r>
          </a:p>
          <a:p>
            <a:pPr marL="184150" lvl="2" indent="0">
              <a:buNone/>
            </a:pPr>
            <a:r>
              <a:rPr lang="en-AU" dirty="0"/>
              <a:t>9.4 Korean NB contribution on Conductive Fabric Area Network</a:t>
            </a:r>
          </a:p>
          <a:p>
            <a:pPr marL="1588" lvl="1" indent="0">
              <a:buNone/>
            </a:pPr>
            <a:r>
              <a:rPr lang="en-AU" dirty="0"/>
              <a:t>10. Other Business</a:t>
            </a:r>
          </a:p>
          <a:p>
            <a:pPr marL="184150" lvl="2" indent="0">
              <a:buNone/>
            </a:pPr>
            <a:r>
              <a:rPr lang="en-AU" dirty="0"/>
              <a:t>10.1 Improvement of WG 1 Organization</a:t>
            </a:r>
          </a:p>
          <a:p>
            <a:pPr marL="184150" lvl="2" indent="0">
              <a:buNone/>
            </a:pPr>
            <a:r>
              <a:rPr lang="en-AU" dirty="0"/>
              <a:t>10.2 Information from ISO Central Secretariat</a:t>
            </a:r>
          </a:p>
          <a:p>
            <a:pPr marL="1588" lvl="1" indent="0">
              <a:buNone/>
            </a:pPr>
            <a:r>
              <a:rPr lang="en-AU" dirty="0"/>
              <a:t>11. Development, Review, and Approval of Draft WG1 Resolutions </a:t>
            </a:r>
          </a:p>
          <a:p>
            <a:pPr marL="1588" lvl="1" indent="0">
              <a:buNone/>
            </a:pPr>
            <a:r>
              <a:rPr lang="en-AU" dirty="0"/>
              <a:t>12. 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21437058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9.3: Korea NB experts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7940722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9.3: An IEEE 802 participant reported on the discussion of the WUR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extLst>
              <p:ext uri="{D42A27DB-BD31-4B8C-83A1-F6EECF244321}">
                <p14:modId xmlns:p14="http://schemas.microsoft.com/office/powerpoint/2010/main" val="3850621986"/>
              </p:ext>
            </p:extLst>
          </p:nvPr>
        </p:nvGraphicFramePr>
        <p:xfrm>
          <a:off x="8001000" y="4953000"/>
          <a:ext cx="914400" cy="806450"/>
        </p:xfrm>
        <a:graphic>
          <a:graphicData uri="http://schemas.openxmlformats.org/presentationml/2006/ole">
            <mc:AlternateContent xmlns:mc="http://schemas.openxmlformats.org/markup-compatibility/2006">
              <mc:Choice xmlns:v="urn:schemas-microsoft-com:vml" Requires="v">
                <p:oleObj spid="_x0000_s296979"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80010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589287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submitted a new Wi-Fi related standards proposals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submitted drafts (attached) to ISO/IEC JTC1/SC6/WG7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916341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WG7 activity is for a standard that allocates APs to ACs for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forward of the drafts states:</a:t>
            </a:r>
          </a:p>
          <a:p>
            <a:pPr lvl="2"/>
            <a:r>
              <a:rPr lang="en-AU" b="0" i="1" dirty="0"/>
              <a:t>A WLAN cloud access control dispatching technology is proposed for assigning an optimal access controller (AC) to a large number of access points (APs) in different regions in large scale deployment of a WLAN network.</a:t>
            </a:r>
          </a:p>
          <a:p>
            <a:pPr lvl="2"/>
            <a:r>
              <a:rPr lang="en-AU" b="0" i="1" dirty="0"/>
              <a:t>The WLAN cloud access control dispatching technology consists of the following two parts:</a:t>
            </a:r>
          </a:p>
          <a:p>
            <a:pPr lvl="3"/>
            <a:r>
              <a:rPr lang="en-AU" b="0" i="1" dirty="0"/>
              <a:t>1) WLAN Access Control—Part 1: Networking architecture specification;</a:t>
            </a:r>
          </a:p>
          <a:p>
            <a:pPr lvl="3"/>
            <a:r>
              <a:rPr lang="en-AU" b="0" i="1" dirty="0"/>
              <a:t>2) WLAN Access Control—Part 2: Technical Specification for Dispatching Platform</a:t>
            </a:r>
            <a:endParaRPr lang="en-AU" i="1" dirty="0"/>
          </a:p>
          <a:p>
            <a:pPr lvl="1"/>
            <a:r>
              <a:rPr lang="en-AU" dirty="0"/>
              <a:t>The drafts seem to provide a mechanism based on CAPWAP that allows APs to be allocated to ACs with load balancing &amp; backup</a:t>
            </a:r>
          </a:p>
          <a:p>
            <a:pPr lvl="1"/>
            <a:r>
              <a:rPr lang="en-AU" dirty="0"/>
              <a:t>There is a risk that the standardisation of this concept by ISO/IEC JTC1/SC6 will result in this particular version being required in China (or at least by China Telecom) and elsewhere</a:t>
            </a:r>
          </a:p>
          <a:p>
            <a:pPr marL="1588" lvl="1" indent="0">
              <a:buNone/>
            </a:pPr>
            <a:endParaRPr lang="en-AU" dirty="0"/>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8412852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E78514B-D4F8-4E52-983C-718F99CAF13D}"/>
              </a:ext>
            </a:extLst>
          </p:cNvPr>
          <p:cNvSpPr>
            <a:spLocks noGrp="1"/>
          </p:cNvSpPr>
          <p:nvPr>
            <p:ph type="title"/>
          </p:nvPr>
        </p:nvSpPr>
        <p:spPr/>
        <p:txBody>
          <a:bodyPr/>
          <a:lstStyle/>
          <a:p>
            <a:r>
              <a:rPr lang="en-AU" dirty="0"/>
              <a:t>SC6 agreed to ballot NPs for standards that allocate APs to ACs with load balancing &amp; backup </a:t>
            </a:r>
          </a:p>
        </p:txBody>
      </p:sp>
      <p:sp>
        <p:nvSpPr>
          <p:cNvPr id="3" name="Content Placeholder 2">
            <a:extLst>
              <a:ext uri="{FF2B5EF4-FFF2-40B4-BE49-F238E27FC236}">
                <a16:creationId xmlns:a16="http://schemas.microsoft.com/office/drawing/2014/main" id="{19C55F78-8C41-4EB9-ABC3-CD57309028AE}"/>
              </a:ext>
            </a:extLst>
          </p:cNvPr>
          <p:cNvSpPr>
            <a:spLocks noGrp="1"/>
          </p:cNvSpPr>
          <p:nvPr>
            <p:ph idx="1"/>
          </p:nvPr>
        </p:nvSpPr>
        <p:spPr/>
        <p:txBody>
          <a:bodyPr/>
          <a:lstStyle/>
          <a:p>
            <a:pPr lvl="1"/>
            <a:r>
              <a:rPr lang="en-AU" dirty="0"/>
              <a:t>It was agreed at the London SC6 meeting to ballot NPs for projects to develop the two standards</a:t>
            </a:r>
          </a:p>
          <a:p>
            <a:pPr lvl="2"/>
            <a:r>
              <a:rPr lang="en-AU" dirty="0"/>
              <a:t>N17137 – NP ballot for part 1</a:t>
            </a:r>
          </a:p>
          <a:p>
            <a:pPr lvl="2"/>
            <a:r>
              <a:rPr lang="en-AU" dirty="0"/>
              <a:t>N17138 - Part 1: Networking architecture specification</a:t>
            </a:r>
          </a:p>
          <a:p>
            <a:pPr lvl="2"/>
            <a:r>
              <a:rPr lang="en-AU" dirty="0"/>
              <a:t>N17139 – NP ballot for part 2</a:t>
            </a:r>
          </a:p>
          <a:p>
            <a:pPr lvl="2"/>
            <a:r>
              <a:rPr lang="en-AU" dirty="0"/>
              <a:t>N17140 - Part 2 Technical Specification for Dispatching Platform</a:t>
            </a:r>
          </a:p>
          <a:p>
            <a:pPr lvl="2"/>
            <a:endParaRPr lang="en-AU" dirty="0"/>
          </a:p>
          <a:p>
            <a:pPr lvl="2"/>
            <a:endParaRPr lang="en-AU" dirty="0"/>
          </a:p>
          <a:p>
            <a:pPr lvl="2"/>
            <a:endParaRPr lang="en-AU" dirty="0"/>
          </a:p>
          <a:p>
            <a:pPr lvl="1"/>
            <a:r>
              <a:rPr lang="en-AU" dirty="0"/>
              <a:t>Should IEEE 802 worry about this?</a:t>
            </a:r>
          </a:p>
          <a:p>
            <a:pPr lvl="1"/>
            <a:endParaRPr lang="en-AU" dirty="0"/>
          </a:p>
        </p:txBody>
      </p:sp>
      <p:sp>
        <p:nvSpPr>
          <p:cNvPr id="4" name="Footer Placeholder 3">
            <a:extLst>
              <a:ext uri="{FF2B5EF4-FFF2-40B4-BE49-F238E27FC236}">
                <a16:creationId xmlns:a16="http://schemas.microsoft.com/office/drawing/2014/main" id="{6A7EEB3E-382B-4877-BA50-66B1B483EAA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4F0B88-FE6B-472D-9FA3-2C255A16211D}"/>
              </a:ext>
            </a:extLst>
          </p:cNvPr>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graphicFrame>
        <p:nvGraphicFramePr>
          <p:cNvPr id="7" name="Object 6">
            <a:extLst>
              <a:ext uri="{FF2B5EF4-FFF2-40B4-BE49-F238E27FC236}">
                <a16:creationId xmlns:a16="http://schemas.microsoft.com/office/drawing/2014/main" id="{58BD693C-4E41-4A26-AE48-8E4979774AC7}"/>
              </a:ext>
            </a:extLst>
          </p:cNvPr>
          <p:cNvGraphicFramePr>
            <a:graphicFrameLocks noChangeAspect="1"/>
          </p:cNvGraphicFramePr>
          <p:nvPr>
            <p:extLst>
              <p:ext uri="{D42A27DB-BD31-4B8C-83A1-F6EECF244321}">
                <p14:modId xmlns:p14="http://schemas.microsoft.com/office/powerpoint/2010/main" val="3934653561"/>
              </p:ext>
            </p:extLst>
          </p:nvPr>
        </p:nvGraphicFramePr>
        <p:xfrm>
          <a:off x="914400" y="4038600"/>
          <a:ext cx="914400" cy="806450"/>
        </p:xfrm>
        <a:graphic>
          <a:graphicData uri="http://schemas.openxmlformats.org/presentationml/2006/ole">
            <mc:AlternateContent xmlns:mc="http://schemas.openxmlformats.org/markup-compatibility/2006">
              <mc:Choice xmlns:v="urn:schemas-microsoft-com:vml" Requires="v">
                <p:oleObj spid="_x0000_s291977"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14400" y="4038600"/>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BDC13B-5F7C-4D67-8E30-67D56C7D434F}"/>
              </a:ext>
            </a:extLst>
          </p:cNvPr>
          <p:cNvGraphicFramePr>
            <a:graphicFrameLocks noChangeAspect="1"/>
          </p:cNvGraphicFramePr>
          <p:nvPr>
            <p:extLst>
              <p:ext uri="{D42A27DB-BD31-4B8C-83A1-F6EECF244321}">
                <p14:modId xmlns:p14="http://schemas.microsoft.com/office/powerpoint/2010/main" val="3822588018"/>
              </p:ext>
            </p:extLst>
          </p:nvPr>
        </p:nvGraphicFramePr>
        <p:xfrm>
          <a:off x="1752600" y="4038600"/>
          <a:ext cx="914400" cy="806450"/>
        </p:xfrm>
        <a:graphic>
          <a:graphicData uri="http://schemas.openxmlformats.org/presentationml/2006/ole">
            <mc:AlternateContent xmlns:mc="http://schemas.openxmlformats.org/markup-compatibility/2006">
              <mc:Choice xmlns:v="urn:schemas-microsoft-com:vml" Requires="v">
                <p:oleObj spid="_x0000_s291978" name="Acrobat Document" showAsIcon="1" r:id="rId5" imgW="914597" imgH="806311" progId="AcroExch.Document.DC">
                  <p:embed/>
                </p:oleObj>
              </mc:Choice>
              <mc:Fallback>
                <p:oleObj name="Acrobat Document" showAsIcon="1" r:id="rId5" imgW="914597" imgH="806311" progId="AcroExch.Document.DC">
                  <p:embed/>
                  <p:pic>
                    <p:nvPicPr>
                      <p:cNvPr id="0" name=""/>
                      <p:cNvPicPr/>
                      <p:nvPr/>
                    </p:nvPicPr>
                    <p:blipFill>
                      <a:blip r:embed="rId6"/>
                      <a:stretch>
                        <a:fillRect/>
                      </a:stretch>
                    </p:blipFill>
                    <p:spPr>
                      <a:xfrm>
                        <a:off x="1752600" y="4038600"/>
                        <a:ext cx="914400" cy="8064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E0791E1-86B3-4679-B7FB-B34ECD3817C5}"/>
              </a:ext>
            </a:extLst>
          </p:cNvPr>
          <p:cNvGraphicFramePr>
            <a:graphicFrameLocks noChangeAspect="1"/>
          </p:cNvGraphicFramePr>
          <p:nvPr>
            <p:extLst>
              <p:ext uri="{D42A27DB-BD31-4B8C-83A1-F6EECF244321}">
                <p14:modId xmlns:p14="http://schemas.microsoft.com/office/powerpoint/2010/main" val="1013366434"/>
              </p:ext>
            </p:extLst>
          </p:nvPr>
        </p:nvGraphicFramePr>
        <p:xfrm>
          <a:off x="2590800" y="4048125"/>
          <a:ext cx="914400" cy="806450"/>
        </p:xfrm>
        <a:graphic>
          <a:graphicData uri="http://schemas.openxmlformats.org/presentationml/2006/ole">
            <mc:AlternateContent xmlns:mc="http://schemas.openxmlformats.org/markup-compatibility/2006">
              <mc:Choice xmlns:v="urn:schemas-microsoft-com:vml" Requires="v">
                <p:oleObj spid="_x0000_s291979" name="Acrobat Document" showAsIcon="1" r:id="rId7" imgW="914597" imgH="806311" progId="AcroExch.Document.DC">
                  <p:embed/>
                </p:oleObj>
              </mc:Choice>
              <mc:Fallback>
                <p:oleObj name="Acrobat Document" showAsIcon="1" r:id="rId7" imgW="914597" imgH="806311" progId="AcroExch.Document.DC">
                  <p:embed/>
                  <p:pic>
                    <p:nvPicPr>
                      <p:cNvPr id="0" name=""/>
                      <p:cNvPicPr/>
                      <p:nvPr/>
                    </p:nvPicPr>
                    <p:blipFill>
                      <a:blip r:embed="rId8"/>
                      <a:stretch>
                        <a:fillRect/>
                      </a:stretch>
                    </p:blipFill>
                    <p:spPr>
                      <a:xfrm>
                        <a:off x="2590800" y="4048125"/>
                        <a:ext cx="914400" cy="8064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6699309-B90C-45CE-A0C1-564335B9C541}"/>
              </a:ext>
            </a:extLst>
          </p:cNvPr>
          <p:cNvGraphicFramePr>
            <a:graphicFrameLocks noChangeAspect="1"/>
          </p:cNvGraphicFramePr>
          <p:nvPr>
            <p:extLst>
              <p:ext uri="{D42A27DB-BD31-4B8C-83A1-F6EECF244321}">
                <p14:modId xmlns:p14="http://schemas.microsoft.com/office/powerpoint/2010/main" val="2536502396"/>
              </p:ext>
            </p:extLst>
          </p:nvPr>
        </p:nvGraphicFramePr>
        <p:xfrm>
          <a:off x="3410948" y="4067583"/>
          <a:ext cx="914400" cy="806450"/>
        </p:xfrm>
        <a:graphic>
          <a:graphicData uri="http://schemas.openxmlformats.org/presentationml/2006/ole">
            <mc:AlternateContent xmlns:mc="http://schemas.openxmlformats.org/markup-compatibility/2006">
              <mc:Choice xmlns:v="urn:schemas-microsoft-com:vml" Requires="v">
                <p:oleObj spid="_x0000_s291980" name="Acrobat Document" showAsIcon="1" r:id="rId9" imgW="914597" imgH="806311" progId="AcroExch.Document.DC">
                  <p:embed/>
                </p:oleObj>
              </mc:Choice>
              <mc:Fallback>
                <p:oleObj name="Acrobat Document" showAsIcon="1" r:id="rId9" imgW="914597" imgH="806311" progId="AcroExch.Document.DC">
                  <p:embed/>
                  <p:pic>
                    <p:nvPicPr>
                      <p:cNvPr id="0" name=""/>
                      <p:cNvPicPr/>
                      <p:nvPr/>
                    </p:nvPicPr>
                    <p:blipFill>
                      <a:blip r:embed="rId10"/>
                      <a:stretch>
                        <a:fillRect/>
                      </a:stretch>
                    </p:blipFill>
                    <p:spPr>
                      <a:xfrm>
                        <a:off x="3410948" y="406758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151048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An IEEE 802 participant reported on other topics</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China NB</a:t>
            </a:r>
            <a:endParaRPr lang="en-AU" dirty="0"/>
          </a:p>
          <a:p>
            <a:pPr lvl="1"/>
            <a:r>
              <a:rPr lang="en-CA" dirty="0"/>
              <a:t>The China NB was unable to attend the face to face meeting due to the COVID-19 virus. </a:t>
            </a:r>
          </a:p>
          <a:p>
            <a:pPr lvl="1"/>
            <a:r>
              <a:rPr lang="en-CA" dirty="0"/>
              <a:t>Although they attended by teleconference, they did not participate in very many discussions. </a:t>
            </a:r>
          </a:p>
          <a:p>
            <a:pPr lvl="1"/>
            <a:r>
              <a:rPr lang="en-CA" dirty="0"/>
              <a:t>The SC6 WG1 meeting was chaired by a Korean delegate in their absence.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9062841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Oct 2020 in Vienna, Austria</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19-23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8512890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124320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Atlanta in March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22850212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9312439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15941415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3833330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Atlanta </a:t>
            </a:r>
            <a:r>
              <a:rPr lang="en-AU" i="1" dirty="0"/>
              <a:t>in March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233178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176505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852344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Irvine, in Jan 2020, as documented in </a:t>
            </a:r>
            <a:r>
              <a:rPr lang="en-AU" i="1" dirty="0">
                <a:hlinkClick r:id="rId3"/>
              </a:rPr>
              <a:t>11-20-0178-00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03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92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30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8392705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66322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1689304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739555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2846302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6768620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8368451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8794734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4268506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201883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2516791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3676144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08579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2232000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3405875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4006628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0292585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1530012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1389489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7713177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40662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87047836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5753137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23652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Atlanta in Mar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28423668"/>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42120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30</a:t>
            </a:fld>
            <a:endParaRPr lang="en-US"/>
          </a:p>
        </p:txBody>
      </p:sp>
    </p:spTree>
    <p:extLst>
      <p:ext uri="{BB962C8B-B14F-4D97-AF65-F5344CB8AC3E}">
        <p14:creationId xmlns:p14="http://schemas.microsoft.com/office/powerpoint/2010/main" val="58370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303805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261564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with China NB voting “no” with 2 comments (N17067)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86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51575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4052140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73913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a:xfrm>
            <a:off x="685800" y="1828800"/>
            <a:ext cx="7772400" cy="4114800"/>
          </a:xfrm>
        </p:spPr>
        <p:txBody>
          <a:bodyPr/>
          <a:lstStyle/>
          <a:p>
            <a:r>
              <a:rPr lang="en-AU" dirty="0"/>
              <a:t>Proposed response CN1</a:t>
            </a:r>
          </a:p>
          <a:p>
            <a:pPr lvl="1"/>
            <a:r>
              <a:rPr lang="en-US" i="1" dirty="0"/>
              <a:t>ISO/IEC/IEEE 8802-1AR:2014 and the proposed revision in ISO/IEC/IEEE FDIS 8802-1AR/Ed 2 do not violate TMB Resolution 70/2018. There is no reference to a specific law, regulation or contract in this standard, because it would be inappropriate to reference national and/or regional regulation requirements in this Standard.</a:t>
            </a:r>
          </a:p>
          <a:p>
            <a:pPr lvl="1"/>
            <a:r>
              <a:rPr lang="en-US" i="1" dirty="0"/>
              <a:t>IEEE 802.1AR-2018 (ISO/IEC/IEEE FDIS 8802-1AR/Ed 2) has chosen well-vetted, internationally designed, and recognized signature suites. Contrary to the statement in CN.1 comment, the signature suites specified in the standard are not all mandatory to implement – any of the signature suites may be implemented, and only one must be supported to comply with the Standard. Restricting the number of conformant signature suites is highly desirable because too many options will negatively affect overall interoperability.</a:t>
            </a:r>
          </a:p>
          <a:p>
            <a:pPr lvl="1"/>
            <a:r>
              <a:rPr lang="en-US" i="1" dirty="0"/>
              <a:t>…</a:t>
            </a:r>
            <a:endParaRPr lang="en-AU" i="1"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3498120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CN1</a:t>
            </a:r>
          </a:p>
          <a:p>
            <a:pPr lvl="1"/>
            <a:r>
              <a:rPr lang="en-US" i="1" dirty="0"/>
              <a:t>…</a:t>
            </a:r>
          </a:p>
          <a:p>
            <a:pPr lvl="1"/>
            <a:r>
              <a:rPr lang="en-US" i="1" dirty="0"/>
              <a:t>It is understood that emerging deployment scenarios for IEEE 802.1AR will likely require additional signature suites. For interoperability reasons, new signature suites may be standardized in future amendments to IEEE 802.1AR. We welcome contributions on both requirements for and the potential details of new signature suites. The contributions must reference technical rationale; it is inappropriate to reference national laws or regulations for the purposes of this standard.</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1648279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8294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1"/>
            <a:r>
              <a:rPr lang="en-US" i="1" dirty="0"/>
              <a:t>The China NB’s ballot response states it will not approve IEEE 802.1AR-(ISO/IEC/IEEE FDIS 8802-1AR/Ed 2) because it references IEEE 802.1X-2010 (ISO/IEC/IEEE 8802-1X:2013), which the China NB has consistently and repeatedly asserted is defective since at least 2012. However, the China NB has failed to substantiate these assertions, despite numerous requests from IEEE 802. IEEE 802 will not make changes to IEEE 802.1AR-2018 (revision to ISO/IEC/IEEE 8802-1AR:2014) without substantiation of these assertions.</a:t>
            </a:r>
          </a:p>
          <a:p>
            <a:pPr lvl="1"/>
            <a:r>
              <a:rPr lang="en-US"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spTree>
    <p:extLst>
      <p:ext uri="{BB962C8B-B14F-4D97-AF65-F5344CB8AC3E}">
        <p14:creationId xmlns:p14="http://schemas.microsoft.com/office/powerpoint/2010/main" val="2675460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1"/>
            <a:r>
              <a:rPr lang="en-US" dirty="0"/>
              <a:t>…</a:t>
            </a:r>
          </a:p>
          <a:p>
            <a:pPr lvl="1"/>
            <a:r>
              <a:rPr lang="en-US" i="1" dirty="0"/>
              <a:t>The general assertions raised in the China NB’s ballot were discussed at length in 2013 at an IEEE 802 meeting in Geneva (with IEEE 802 and Switzerland NB representatives in attendance) and in both 2013 and 2014 at SC6 meetings in Seoul and Ottawa (with IEEE 802, China NB and Switzerland NB representatives in attendance). During those meetings, IEEE 802 fully responded to all of the claims made by both the China NB and Switzerland NB representatives and also provided additional Information about the design and specification of IEEE 802 technologies. </a:t>
            </a:r>
          </a:p>
          <a:p>
            <a:pPr lvl="1"/>
            <a:r>
              <a:rPr lang="en-US" dirty="0"/>
              <a:t>…</a:t>
            </a:r>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spTree>
    <p:extLst>
      <p:ext uri="{BB962C8B-B14F-4D97-AF65-F5344CB8AC3E}">
        <p14:creationId xmlns:p14="http://schemas.microsoft.com/office/powerpoint/2010/main" val="1666912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1"/>
            <a:r>
              <a:rPr lang="en-US" dirty="0"/>
              <a:t>…</a:t>
            </a:r>
          </a:p>
          <a:p>
            <a:pPr lvl="1"/>
            <a:r>
              <a:rPr lang="en-US" i="1" dirty="0"/>
              <a:t>Specifically,</a:t>
            </a:r>
          </a:p>
          <a:p>
            <a:pPr lvl="2"/>
            <a:r>
              <a:rPr lang="en-US" i="1" dirty="0"/>
              <a:t>In June 2013 in 6N15658 (IEEE 802 Response to 6N15613), IEEE 802 explains why none of the attacks described in 6N15613 (NB of China’s contribution on Effective Attack on IEEE802.1X-the further analysis of 6N15523) are effective and reveals how the attacks described in the China NB contribution 6N15613 will fail.</a:t>
            </a:r>
          </a:p>
          <a:p>
            <a:pPr lvl="2"/>
            <a:r>
              <a:rPr lang="en-US" i="1" dirty="0"/>
              <a:t>In June 2013 in 6N15646 (IEEE 802 Response to 6N15523), IEEE 802 explains why the analysis in 6N15523 (NB of Switzerland’s contribution on a comparative analysis of </a:t>
            </a:r>
            <a:r>
              <a:rPr lang="en-US" i="1" dirty="0" err="1"/>
              <a:t>TePA</a:t>
            </a:r>
            <a:r>
              <a:rPr lang="en-US" i="1" dirty="0"/>
              <a:t>/KA4 and IEEE 802.1X Security) is flawed, noting it produces erroneous results based on misunderstandings of technology, invalid assumptions, and analysis using an incorrect model.</a:t>
            </a:r>
          </a:p>
          <a:p>
            <a:pPr lvl="2"/>
            <a:r>
              <a:rPr lang="en-AU" dirty="0"/>
              <a:t>…</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2665525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2"/>
            <a:r>
              <a:rPr lang="en-US" i="1" dirty="0"/>
              <a:t>…</a:t>
            </a:r>
          </a:p>
          <a:p>
            <a:pPr lvl="2"/>
            <a:r>
              <a:rPr lang="en-AU" i="1" dirty="0"/>
              <a:t>In January 2014 in 6N15870 (IEEE 802 response to SC6N15840 – “Intentional Weaknesses in Information Security Standards and Implementations”), IEEE 802 responded to non-specific allegations by the China NB about any security standards developed outside ISO. The China NB suggested that such standards contain intentional weaknesses. IEEE 802 responded that the best way to avoid such issues is to develop standards in an open standards process, such as that provided by IEEE 802.</a:t>
            </a:r>
          </a:p>
          <a:p>
            <a:pPr lvl="1"/>
            <a:r>
              <a:rPr lang="en-US" i="1" dirty="0"/>
              <a:t>In January 2014 in 6N15845 (Explanation of Certificate Use in 802.1X EAP-TLS), IEEE 802 described the use of certificates in IEEE 802.1. </a:t>
            </a:r>
          </a:p>
          <a:p>
            <a:pPr lvl="1"/>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2278005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1"/>
            <a:r>
              <a:rPr lang="en-US" i="1" dirty="0"/>
              <a:t>…</a:t>
            </a:r>
          </a:p>
          <a:p>
            <a:pPr lvl="1"/>
            <a:r>
              <a:rPr lang="en-US" i="1" dirty="0"/>
              <a:t>In July 2015 in 6N16255 (IEEE 802 response to China NB comments on IEEE Std. 802.1Q and 802.1Xbx), IEEE 802 responded to the stated concerns raised on IEEE 802.1Q and IEEE 802.1X.  Specifically, it was pointed out that IEEE Std 802.1Q does not depend on the use of IEEE Std 802.1X. In response to the unsubstantiated comment that there are “security problems” in IEEE Std 802.1X, the IEEE response clearly stated that IEEE Std 802.1X does not expose the public network or its user to (unspecified) security problems because it mandates the use of mutual authentication methods, reflecting current needs, best practice, and experience from IEEE 802.1X-2004. </a:t>
            </a:r>
          </a:p>
          <a:p>
            <a:pPr lvl="1"/>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44</a:t>
            </a:fld>
            <a:endParaRPr lang="en-US"/>
          </a:p>
        </p:txBody>
      </p:sp>
    </p:spTree>
    <p:extLst>
      <p:ext uri="{BB962C8B-B14F-4D97-AF65-F5344CB8AC3E}">
        <p14:creationId xmlns:p14="http://schemas.microsoft.com/office/powerpoint/2010/main" val="349212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1"/>
            <a:r>
              <a:rPr lang="en-US" i="1" dirty="0"/>
              <a:t>…</a:t>
            </a:r>
          </a:p>
          <a:p>
            <a:pPr lvl="1"/>
            <a:r>
              <a:rPr lang="en-AU" i="1" dirty="0"/>
              <a:t>Additionally, at the SC6 meeting in Ottawa in early 2014, the China NB and Switzerland NB representatives committed to providing additional technical details to justify their concerns. No such submissions were made to the SC6 meeting in London later that year, and no technical submissions were received subsequently. Furthermore, there has been no technical discussion since that time.</a:t>
            </a:r>
          </a:p>
          <a:p>
            <a:pPr lvl="1"/>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460740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1"/>
            <a:r>
              <a:rPr lang="en-US" i="1" dirty="0"/>
              <a:t>…</a:t>
            </a:r>
          </a:p>
          <a:p>
            <a:pPr lvl="1"/>
            <a:r>
              <a:rPr lang="en-AU" i="1" dirty="0"/>
              <a:t>IEEE 802 is eager to hear and discuss further the details of any new concerns about IEEE 802.1X-2010 (ISO/IEC/IEEE 8802-1X:2013) from the China NB. On 21 February 2017, IEEE 802 formally invited a representative of the China NB (as well as representative from other interested SC6 NBs) to attend the IEEE 802 Plenary meeting held in Vancouver, Canada the week starting Monday, 13 March 2017. The invitation to attend a future IEEE 802 Plenary meeting remains open.</a:t>
            </a:r>
          </a:p>
          <a:p>
            <a:pPr lvl="1"/>
            <a:r>
              <a:rPr lang="en-AU" i="1" dirty="0"/>
              <a:t>IEEE 802 believes that the attacks on IEEE 802.1X-2010 described by the China NB have all been shown to be invalid but continues to invite the China NB to submit any additional technical details for consideration. In the absence of technical substantiation of the claims, IEEE 802 cannot consider modification of the existing IEEE 802 or ISO standards.</a:t>
            </a:r>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1228852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702511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waiting for publication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was expected in about 8 weeks (as of end of Oct 2019)</a:t>
            </a:r>
          </a:p>
          <a:p>
            <a:pPr lvl="2"/>
            <a:r>
              <a:rPr lang="en-AU" dirty="0"/>
              <a:t>(Feb 2020) Jodi tells us it is now scheduled for publication by the end of the month</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68548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closes 26 June 2020</a:t>
            </a:r>
          </a:p>
          <a:p>
            <a:pPr lvl="1"/>
            <a:r>
              <a:rPr lang="en-AU"/>
              <a:t>Will </a:t>
            </a:r>
            <a:r>
              <a:rPr lang="en-AU" dirty="0"/>
              <a:t>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85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closes 26 June 2020</a:t>
            </a:r>
          </a:p>
          <a:p>
            <a:pPr lvl="1"/>
            <a:r>
              <a:rPr lang="en-AU" dirty="0"/>
              <a:t>Will be known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87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27551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94887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802.1Qcx</a:t>
            </a:r>
            <a:r>
              <a:rPr lang="en-AU" dirty="0">
                <a:cs typeface="Arial" panose="020B0604020202020204" pitchFamily="34" charset="0"/>
              </a:rPr>
              <a:t> </a:t>
            </a:r>
            <a:r>
              <a:rPr lang="en-US" dirty="0"/>
              <a:t>D2.0 was liaised in Jan 2020 (N</a:t>
            </a:r>
            <a:r>
              <a:rPr lang="en-AU" dirty="0"/>
              <a:t>17095)</a:t>
            </a:r>
            <a:endParaRPr lang="en-US"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048733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941105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196960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6501956"/>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588508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79530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333320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37710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closes in July 2020</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closes 22 July 2020</a:t>
            </a:r>
          </a:p>
          <a:p>
            <a:pPr lvl="1"/>
            <a:r>
              <a:rPr lang="en-AU" dirty="0"/>
              <a:t>FDIS ballot closes on 22 July 2020, assuming it opens on schedule on 6 March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104917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21067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914299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215942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855484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224028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159285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42328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225950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9664478"/>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4169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6606012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20383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closes 26 Jun 2020</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174198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closes 26 Jun 2020</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37908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FDIS ballot closes 26 Jun 2020</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closes 26 Jun 2020</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41675473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41127048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447526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2640005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liaise D6.0 when ready for SA Ballot</a:t>
            </a:r>
          </a:p>
          <a:p>
            <a:pPr lvl="2"/>
            <a:r>
              <a:rPr lang="en-AU" dirty="0"/>
              <a:t>(Jan 2020) 802.11 WG approved; require EC approval</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942449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2597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3145062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1122610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073429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29098171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3929152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68028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7093564"/>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228675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40150213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35510148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March 2020 meeting in Atlanta</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a:latin typeface="+mj-lt"/>
              </a:rPr>
              <a:t>17 Mar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IEEE 802 participants attended the SC6 meeting in London in person and remotely</a:t>
            </a:r>
          </a:p>
        </p:txBody>
      </p:sp>
      <p:sp>
        <p:nvSpPr>
          <p:cNvPr id="3" name="Content Placeholder 2"/>
          <p:cNvSpPr>
            <a:spLocks noGrp="1"/>
          </p:cNvSpPr>
          <p:nvPr>
            <p:ph idx="1"/>
          </p:nvPr>
        </p:nvSpPr>
        <p:spPr/>
        <p:txBody>
          <a:bodyPr/>
          <a:lstStyle/>
          <a:p>
            <a:pPr lvl="1"/>
            <a:r>
              <a:rPr lang="en-AU" dirty="0"/>
              <a:t>Attendees</a:t>
            </a:r>
          </a:p>
          <a:p>
            <a:pPr lvl="1"/>
            <a:endParaRPr lang="en-AU" dirty="0"/>
          </a:p>
          <a:p>
            <a:pPr lvl="1"/>
            <a:endParaRPr lang="en-AU" dirty="0"/>
          </a:p>
          <a:p>
            <a:pPr lvl="1"/>
            <a:endParaRPr lang="en-AU" dirty="0"/>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3786600827"/>
              </p:ext>
            </p:extLst>
          </p:nvPr>
        </p:nvGraphicFramePr>
        <p:xfrm>
          <a:off x="990600" y="2362200"/>
          <a:ext cx="7507150" cy="2042160"/>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282832206"/>
                    </a:ext>
                  </a:extLst>
                </a:gridCol>
                <a:gridCol w="1089213">
                  <a:extLst>
                    <a:ext uri="{9D8B030D-6E8A-4147-A177-3AD203B41FA5}">
                      <a16:colId xmlns:a16="http://schemas.microsoft.com/office/drawing/2014/main" val="86343932"/>
                    </a:ext>
                  </a:extLst>
                </a:gridCol>
                <a:gridCol w="1044387">
                  <a:extLst>
                    <a:ext uri="{9D8B030D-6E8A-4147-A177-3AD203B41FA5}">
                      <a16:colId xmlns:a16="http://schemas.microsoft.com/office/drawing/2014/main" val="2373595460"/>
                    </a:ext>
                  </a:extLst>
                </a:gridCol>
                <a:gridCol w="1143000">
                  <a:extLst>
                    <a:ext uri="{9D8B030D-6E8A-4147-A177-3AD203B41FA5}">
                      <a16:colId xmlns:a16="http://schemas.microsoft.com/office/drawing/2014/main" val="3297710799"/>
                    </a:ext>
                  </a:extLst>
                </a:gridCol>
                <a:gridCol w="2630350">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r h="152400">
                <a:tc>
                  <a:txBody>
                    <a:bodyPr/>
                    <a:lstStyle/>
                    <a:p>
                      <a:r>
                        <a:rPr lang="en-AU" sz="1400" dirty="0"/>
                        <a:t>James Lepp</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(CAN)</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Closing plenary</a:t>
                      </a:r>
                      <a:endParaRPr lang="en-AU" sz="1400" dirty="0"/>
                    </a:p>
                  </a:txBody>
                  <a:tcPr/>
                </a:tc>
                <a:extLst>
                  <a:ext uri="{0D108BD9-81ED-4DB2-BD59-A6C34878D82A}">
                    <a16:rowId xmlns:a16="http://schemas.microsoft.com/office/drawing/2014/main" val="275489346"/>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SC6/WG1 Agenda</a:t>
            </a:r>
          </a:p>
          <a:p>
            <a:pPr marL="1588" lvl="1" indent="0">
              <a:buNone/>
            </a:pPr>
            <a:r>
              <a:rPr lang="en-AU" dirty="0"/>
              <a:t>1. Welcome</a:t>
            </a:r>
          </a:p>
          <a:p>
            <a:pPr marL="1588" lvl="1" indent="0">
              <a:buNone/>
            </a:pPr>
            <a:r>
              <a:rPr lang="en-AU" dirty="0"/>
              <a:t>2. Roll Call of Delegates</a:t>
            </a:r>
          </a:p>
          <a:p>
            <a:pPr marL="1588" lvl="1" indent="0">
              <a:buNone/>
            </a:pPr>
            <a:r>
              <a:rPr lang="en-AU" dirty="0"/>
              <a:t>3. ISO/IEC Codes of Conduct</a:t>
            </a:r>
          </a:p>
          <a:p>
            <a:pPr marL="1588" lvl="1" indent="0">
              <a:buNone/>
            </a:pPr>
            <a:r>
              <a:rPr lang="en-AU" dirty="0"/>
              <a:t>4. Approval of Agenda</a:t>
            </a:r>
          </a:p>
          <a:p>
            <a:pPr marL="1588" lvl="1" indent="0">
              <a:buNone/>
            </a:pPr>
            <a:r>
              <a:rPr lang="en-AU" dirty="0"/>
              <a:t>5. Review Interim Meeting Reports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4003530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SC6/WG1 Agenda</a:t>
            </a:r>
          </a:p>
          <a:p>
            <a:pPr marL="1588" lvl="1" indent="0">
              <a:buNone/>
            </a:pPr>
            <a:r>
              <a:rPr lang="en-AU" dirty="0"/>
              <a:t>6. Active Work Items</a:t>
            </a:r>
          </a:p>
          <a:p>
            <a:pPr marL="184150" lvl="2" indent="0">
              <a:buNone/>
            </a:pPr>
            <a:r>
              <a:rPr lang="en-AU" dirty="0"/>
              <a:t>6.1 Near Field Communication Interface and Protocol -2 (NFCIP-2) </a:t>
            </a:r>
          </a:p>
          <a:p>
            <a:pPr marL="184150" lvl="2" indent="0">
              <a:buNone/>
            </a:pPr>
            <a:r>
              <a:rPr lang="en-AU" dirty="0"/>
              <a:t>6.2 Close Capacitive Coupling Communication Physical Layer (CCCC PHY) </a:t>
            </a:r>
          </a:p>
          <a:p>
            <a:pPr marL="184150" lvl="2" indent="0">
              <a:buNone/>
            </a:pPr>
            <a:r>
              <a:rPr lang="en-AU" dirty="0"/>
              <a:t>6.3 NWIP: Low Altitude Drone Area Network (LADAN)</a:t>
            </a:r>
          </a:p>
          <a:p>
            <a:r>
              <a:rPr lang="en-AU" b="0" dirty="0"/>
              <a:t>7. Ad-Hoc group updates related to WG 1</a:t>
            </a:r>
          </a:p>
          <a:p>
            <a:pPr marL="184150" lvl="2" indent="0">
              <a:buNone/>
            </a:pPr>
            <a:r>
              <a:rPr lang="en-AU" dirty="0">
                <a:solidFill>
                  <a:srgbClr val="FF0000"/>
                </a:solidFill>
              </a:rPr>
              <a:t>7</a:t>
            </a:r>
            <a:r>
              <a:rPr lang="en-AU" b="0" dirty="0">
                <a:solidFill>
                  <a:srgbClr val="FF0000"/>
                </a:solidFill>
              </a:rPr>
              <a:t>.1 Study Group on Wearable Devices </a:t>
            </a:r>
          </a:p>
          <a:p>
            <a:pPr marL="184150" lvl="2" indent="0">
              <a:buNone/>
            </a:pPr>
            <a:r>
              <a:rPr lang="en-AU" dirty="0"/>
              <a:t>7</a:t>
            </a:r>
            <a:r>
              <a:rPr lang="en-AU" b="0" dirty="0"/>
              <a:t>.2 Ad-Hoc Group on Networking for Block chain</a:t>
            </a:r>
          </a:p>
          <a:p>
            <a:pPr marL="184150" lvl="2" indent="0">
              <a:buNone/>
            </a:pPr>
            <a:r>
              <a:rPr lang="en-AU" dirty="0">
                <a:solidFill>
                  <a:srgbClr val="FF0000"/>
                </a:solidFill>
              </a:rPr>
              <a:t>7.3 Proposal on establishing Ad hoc Group on Trustworthiness</a:t>
            </a:r>
          </a:p>
          <a:p>
            <a:pPr marL="184150" lvl="2" indent="0">
              <a:buNone/>
            </a:pPr>
            <a:r>
              <a:rPr lang="en-AU" dirty="0">
                <a:solidFill>
                  <a:srgbClr val="FF0000"/>
                </a:solidFill>
              </a:rPr>
              <a:t>7.4 Proposal on establishing Advisory Group on Concept and Terminology</a:t>
            </a:r>
            <a:endParaRPr lang="en-AU" b="0" dirty="0">
              <a:solidFill>
                <a:srgbClr val="FF0000"/>
              </a:solidFill>
            </a:endParaRPr>
          </a:p>
          <a:p>
            <a:r>
              <a:rPr lang="en-AU" b="0" dirty="0"/>
              <a:t>…</a:t>
            </a: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9113415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7.1: It was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2858531876"/>
              </p:ext>
            </p:extLst>
          </p:nvPr>
        </p:nvGraphicFramePr>
        <p:xfrm>
          <a:off x="990600" y="4191000"/>
          <a:ext cx="914400" cy="806450"/>
        </p:xfrm>
        <a:graphic>
          <a:graphicData uri="http://schemas.openxmlformats.org/presentationml/2006/ole">
            <mc:AlternateContent xmlns:mc="http://schemas.openxmlformats.org/markup-compatibility/2006">
              <mc:Choice xmlns:v="urn:schemas-microsoft-com:vml" Requires="v">
                <p:oleObj spid="_x0000_s298001"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906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346916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7.3: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3910"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955415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7.3: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6177019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7.3: An IEEE 802 participant reported on the discussion of the </a:t>
            </a:r>
            <a:r>
              <a:rPr lang="en-CA" i="1" dirty="0"/>
              <a:t>Trustworthiness ad-hoc </a:t>
            </a:r>
            <a:r>
              <a:rPr lang="en-CA" dirty="0"/>
              <a:t>group</a:t>
            </a:r>
            <a:r>
              <a:rPr lang="en-AU" dirty="0"/>
              <a:t>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It was agreed to allow this ad-hoc to proceed,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extLst>
              <p:ext uri="{D42A27DB-BD31-4B8C-83A1-F6EECF244321}">
                <p14:modId xmlns:p14="http://schemas.microsoft.com/office/powerpoint/2010/main" val="886088278"/>
              </p:ext>
            </p:extLst>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295956"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2EFEC5DB-8B2C-461E-9950-89E889E98C9E}"/>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15539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7.3: There is a call for participation in the </a:t>
            </a:r>
            <a:r>
              <a:rPr lang="en-CA" i="1" dirty="0"/>
              <a:t>Trustworthiness ad-hoc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endParaRPr lang="en-AU" dirty="0"/>
          </a:p>
          <a:p>
            <a:pPr lvl="1"/>
            <a:r>
              <a:rPr lang="en-AU" dirty="0"/>
              <a:t>A request has been made by SC6 for participants to volunteer for the </a:t>
            </a:r>
            <a:r>
              <a:rPr lang="en-CA" i="1" dirty="0"/>
              <a:t>Trustworthiness ad-hoc</a:t>
            </a:r>
            <a:r>
              <a:rPr lang="en-AU" dirty="0"/>
              <a:t> (N17152), with a due date of 17 March 2020</a:t>
            </a:r>
          </a:p>
          <a:p>
            <a:pPr lvl="2"/>
            <a:r>
              <a:rPr lang="en-AU" dirty="0"/>
              <a:t>The Convenor has agreed to an extension until  20 March 2020</a:t>
            </a:r>
          </a:p>
          <a:p>
            <a:pPr lvl="1"/>
            <a:r>
              <a:rPr lang="en-AU" dirty="0"/>
              <a:t>Does anyone want to participate?</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8581021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7.4: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20280319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7.4: Does anyone form IEEE 802 want to participate in the </a:t>
            </a:r>
            <a:r>
              <a:rPr lang="en-AU" i="1" dirty="0"/>
              <a:t>Advisory Group on Concept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It is not obvious it is of direct interest to IEEE 802</a:t>
            </a:r>
          </a:p>
          <a:p>
            <a:pPr lvl="1"/>
            <a:r>
              <a:rPr lang="en-AU" dirty="0"/>
              <a:t>However, it has been highlighted today because an IEEE 802 attendee expressed a view that the AG might be misused to the detriment of IEEE 802</a:t>
            </a:r>
          </a:p>
          <a:p>
            <a:pPr lvl="1"/>
            <a:r>
              <a:rPr lang="en-AU" dirty="0"/>
              <a:t>Does anyone want to participate?</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59751215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17564</Words>
  <Application>Microsoft Office PowerPoint</Application>
  <PresentationFormat>On-screen Show (4:3)</PresentationFormat>
  <Paragraphs>2616</Paragraphs>
  <Slides>182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182</vt:i4>
      </vt:variant>
    </vt:vector>
  </HeadingPairs>
  <TitlesOfParts>
    <vt:vector size="188" baseType="lpstr">
      <vt:lpstr>Arial</vt:lpstr>
      <vt:lpstr>Times New Roman</vt:lpstr>
      <vt:lpstr>Wingdings</vt:lpstr>
      <vt:lpstr>802-11-Submission</vt:lpstr>
      <vt:lpstr>Acrobat Document</vt:lpstr>
      <vt:lpstr>Packager Shell Object</vt:lpstr>
      <vt:lpstr>IEEE 802 JTC1 Standing Committee Mar 2020 agenda in Atlanta</vt:lpstr>
      <vt:lpstr>This document will be used to run the IEEE 802 JTC1 SC meetings in Atlanta in Mar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March 2020 meeting in Atlanta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802.1Q-2018 baseline is approved</vt:lpstr>
      <vt:lpstr>IEEE 802.1Qcp PSDO process is on hold until the 802.1Q-2018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802.1Q-2018 baseline is approved</vt:lpstr>
      <vt:lpstr>IEEE 802.1AC/Cor-1 is waiting for publication</vt:lpstr>
      <vt:lpstr>IEEE 802.1Xck FDIS ballot closes in June 2020</vt:lpstr>
      <vt:lpstr>IEEE 802.1AE-Rev FDIS ballot closes in June 2020</vt:lpstr>
      <vt:lpstr>IEEE 802.1AS-Rev will be sent to 60-day ballot soon</vt:lpstr>
      <vt:lpstr>IEEE 802.1AX-REV will be sent to 60-day ballot soon</vt:lpstr>
      <vt:lpstr>IEEE 802.1Qcx was liaised for information in Jan 2020</vt:lpstr>
      <vt:lpstr>IEEE 802.1X-REV will be liaised when appropriate</vt:lpstr>
      <vt:lpstr>IEEE 802.1CMde was liaised for information in Jan 2020</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FDIS ballot closes in July 2020</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FDIS ballot closes 26 Jun 2020</vt:lpstr>
      <vt:lpstr>IEEE 802.11ak FDIS ballot closes 26 Jun 2020</vt:lpstr>
      <vt:lpstr>IEEE 802.11aq FDIS ballot closes 26 Jun 2020</vt:lpstr>
      <vt:lpstr>IEEE 802.11ax was liaised for information in January 2020</vt:lpstr>
      <vt:lpstr>IEEE 802.11ay was liaised for information in January 2020</vt:lpstr>
      <vt:lpstr>IEEE 802.11az will be liaised in the future</vt:lpstr>
      <vt:lpstr>IEEE 802.11ba will be liaised soon</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The last SC6 meeting was held in February 2020 in London</vt:lpstr>
      <vt:lpstr>Some IEEE 802 participants attended the SC6 meeting in London in person and remotely</vt:lpstr>
      <vt:lpstr>The agenda for the SC6/WG1 meeting was mostly not relevant to IEEE 802</vt:lpstr>
      <vt:lpstr>The agenda for the SC6/WG1 meeting was mostly not relevant to IEEE 802</vt:lpstr>
      <vt:lpstr>7.1: It was observed that Wearable Devices overlapped with 802.15 work</vt:lpstr>
      <vt:lpstr>7.3:  China NB submitted a proposal to SC6/WG1 for an ad hoc on trustworthiness</vt:lpstr>
      <vt:lpstr>7.3:  China NB submitted a proposal to SC6/WG1 for an ad hoc on trustworthiness</vt:lpstr>
      <vt:lpstr>7.3: An IEEE 802 participant reported on the discussion of the Trustworthiness ad-hoc group proposal</vt:lpstr>
      <vt:lpstr>7.3: There is a call for participation in the Trustworthiness ad-hoc </vt:lpstr>
      <vt:lpstr>7.4: SC6 approved an Advisory Group on Concepts and Terminology</vt:lpstr>
      <vt:lpstr>7.4: Does anyone form IEEE 802 want to participate in the Advisory Group on Concept and Terminology</vt:lpstr>
      <vt:lpstr>The agenda for the SC6/WG1 meeting was mostly not relevant to IEEE 802</vt:lpstr>
      <vt:lpstr>The agenda for the SC6/WG1 meeting was mostly not relevant to IEEE 802</vt:lpstr>
      <vt:lpstr>9.3: Korea NB experts submitted a proposal to SC6 for a WUR standard for Wi-Fi (&amp; other technologies) </vt:lpstr>
      <vt:lpstr>9.3: An IEEE 802 participant reported on the discussion of the WUR proposal</vt:lpstr>
      <vt:lpstr>China NB experts submitted a new Wi-Fi related standards proposals to SC6/WG7</vt:lpstr>
      <vt:lpstr>The WG7 activity is for a standard that allocates APs to ACs for load balancing &amp; backup</vt:lpstr>
      <vt:lpstr>SC6 agreed to ballot NPs for standards that allocate APs to ACs with load balancing &amp; backup </vt:lpstr>
      <vt:lpstr>An IEEE 802 participant reported on other topics</vt:lpstr>
      <vt:lpstr>The next SC6 meeting will be held Oct 2020 in Vienna,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2020-03-11T00:07:54Z</dcterms:modified>
</cp:coreProperties>
</file>