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38" r:id="rId1"/>
  </p:sldMasterIdLst>
  <p:notesMasterIdLst>
    <p:notesMasterId r:id="rId49"/>
  </p:notesMasterIdLst>
  <p:handoutMasterIdLst>
    <p:handoutMasterId r:id="rId50"/>
  </p:handoutMasterIdLst>
  <p:sldIdLst>
    <p:sldId id="256" r:id="rId2"/>
    <p:sldId id="257" r:id="rId3"/>
    <p:sldId id="274" r:id="rId4"/>
    <p:sldId id="277" r:id="rId5"/>
    <p:sldId id="275" r:id="rId6"/>
    <p:sldId id="332" r:id="rId7"/>
    <p:sldId id="334" r:id="rId8"/>
    <p:sldId id="340" r:id="rId9"/>
    <p:sldId id="341" r:id="rId10"/>
    <p:sldId id="342" r:id="rId11"/>
    <p:sldId id="343" r:id="rId12"/>
    <p:sldId id="337" r:id="rId13"/>
    <p:sldId id="313" r:id="rId14"/>
    <p:sldId id="331" r:id="rId15"/>
    <p:sldId id="344" r:id="rId16"/>
    <p:sldId id="339" r:id="rId17"/>
    <p:sldId id="327" r:id="rId18"/>
    <p:sldId id="328" r:id="rId19"/>
    <p:sldId id="329" r:id="rId20"/>
    <p:sldId id="330" r:id="rId21"/>
    <p:sldId id="333" r:id="rId22"/>
    <p:sldId id="338" r:id="rId23"/>
    <p:sldId id="346" r:id="rId24"/>
    <p:sldId id="347" r:id="rId25"/>
    <p:sldId id="276" r:id="rId26"/>
    <p:sldId id="350" r:id="rId27"/>
    <p:sldId id="353" r:id="rId28"/>
    <p:sldId id="352" r:id="rId29"/>
    <p:sldId id="366" r:id="rId30"/>
    <p:sldId id="351" r:id="rId31"/>
    <p:sldId id="354" r:id="rId32"/>
    <p:sldId id="355" r:id="rId33"/>
    <p:sldId id="356" r:id="rId34"/>
    <p:sldId id="364" r:id="rId35"/>
    <p:sldId id="359" r:id="rId36"/>
    <p:sldId id="360" r:id="rId37"/>
    <p:sldId id="361" r:id="rId38"/>
    <p:sldId id="362" r:id="rId39"/>
    <p:sldId id="363" r:id="rId40"/>
    <p:sldId id="357" r:id="rId41"/>
    <p:sldId id="358" r:id="rId42"/>
    <p:sldId id="348" r:id="rId43"/>
    <p:sldId id="365" r:id="rId44"/>
    <p:sldId id="349" r:id="rId45"/>
    <p:sldId id="284" r:id="rId46"/>
    <p:sldId id="283" r:id="rId47"/>
    <p:sldId id="264" r:id="rId48"/>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89" autoAdjust="0"/>
    <p:restoredTop sz="86398" autoAdjust="0"/>
  </p:normalViewPr>
  <p:slideViewPr>
    <p:cSldViewPr>
      <p:cViewPr varScale="1">
        <p:scale>
          <a:sx n="55" d="100"/>
          <a:sy n="55" d="100"/>
        </p:scale>
        <p:origin x="102" y="120"/>
      </p:cViewPr>
      <p:guideLst>
        <p:guide orient="horz" pos="2160"/>
        <p:guide pos="3840"/>
      </p:guideLst>
    </p:cSldViewPr>
  </p:slideViewPr>
  <p:outlineViewPr>
    <p:cViewPr varScale="1">
      <p:scale>
        <a:sx n="33" d="100"/>
        <a:sy n="33" d="100"/>
      </p:scale>
      <p:origin x="0" y="0"/>
    </p:cViewPr>
  </p:outlineViewPr>
  <p:notesTextViewPr>
    <p:cViewPr>
      <p:scale>
        <a:sx n="100" d="100"/>
        <a:sy n="100" d="100"/>
      </p:scale>
      <p:origin x="0" y="0"/>
    </p:cViewPr>
  </p:notesTextViewPr>
  <p:sorterViewPr>
    <p:cViewPr>
      <p:scale>
        <a:sx n="100" d="100"/>
        <a:sy n="100" d="100"/>
      </p:scale>
      <p:origin x="0" y="-20232"/>
    </p:cViewPr>
  </p:sorter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55"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a:t>doc.: IEEE 802-11-18-0293r2</a:t>
            </a:r>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r>
              <a:rPr lang="en-US"/>
              <a:t>March 2018</a:t>
            </a:r>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r>
              <a:rPr lang="en-US"/>
              <a:t>Jon Rosdahl (Qualcomm)</a:t>
            </a:r>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802-11-18-0293r2</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March 2018</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Jon Rosdahl (Qualcomm)</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802-11-18-0293r2</a:t>
            </a:r>
          </a:p>
        </p:txBody>
      </p:sp>
      <p:sp>
        <p:nvSpPr>
          <p:cNvPr id="5" name="Rectangle 3"/>
          <p:cNvSpPr>
            <a:spLocks noGrp="1" noChangeArrowheads="1"/>
          </p:cNvSpPr>
          <p:nvPr>
            <p:ph type="dt"/>
          </p:nvPr>
        </p:nvSpPr>
        <p:spPr>
          <a:ln/>
        </p:spPr>
        <p:txBody>
          <a:bodyPr/>
          <a:lstStyle/>
          <a:p>
            <a:r>
              <a:rPr lang="en-US"/>
              <a:t>March 2018</a:t>
            </a:r>
          </a:p>
        </p:txBody>
      </p:sp>
      <p:sp>
        <p:nvSpPr>
          <p:cNvPr id="6" name="Rectangle 6"/>
          <p:cNvSpPr>
            <a:spLocks noGrp="1" noChangeArrowheads="1"/>
          </p:cNvSpPr>
          <p:nvPr>
            <p:ph type="ftr"/>
          </p:nvPr>
        </p:nvSpPr>
        <p:spPr>
          <a:ln/>
        </p:spPr>
        <p:txBody>
          <a:bodyPr/>
          <a:lstStyle/>
          <a:p>
            <a:r>
              <a:rPr lang="en-US"/>
              <a:t>Jon Rosdahl (Qualcomm)</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802-11-18-0293r2</a:t>
            </a:r>
          </a:p>
        </p:txBody>
      </p:sp>
      <p:sp>
        <p:nvSpPr>
          <p:cNvPr id="5" name="Rectangle 3"/>
          <p:cNvSpPr>
            <a:spLocks noGrp="1" noChangeArrowheads="1"/>
          </p:cNvSpPr>
          <p:nvPr>
            <p:ph type="dt"/>
          </p:nvPr>
        </p:nvSpPr>
        <p:spPr>
          <a:ln/>
        </p:spPr>
        <p:txBody>
          <a:bodyPr/>
          <a:lstStyle/>
          <a:p>
            <a:r>
              <a:rPr lang="en-US"/>
              <a:t>March 2018</a:t>
            </a:r>
          </a:p>
        </p:txBody>
      </p:sp>
      <p:sp>
        <p:nvSpPr>
          <p:cNvPr id="6" name="Rectangle 6"/>
          <p:cNvSpPr>
            <a:spLocks noGrp="1" noChangeArrowheads="1"/>
          </p:cNvSpPr>
          <p:nvPr>
            <p:ph type="ftr"/>
          </p:nvPr>
        </p:nvSpPr>
        <p:spPr>
          <a:ln/>
        </p:spPr>
        <p:txBody>
          <a:bodyPr/>
          <a:lstStyle/>
          <a:p>
            <a:r>
              <a:rPr lang="en-US"/>
              <a:t>Jon Rosdahl (Qualcomm)</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701675"/>
            <a:ext cx="6161087" cy="3467100"/>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idx="10"/>
          </p:nvPr>
        </p:nvSpPr>
        <p:spPr/>
        <p:txBody>
          <a:bodyPr/>
          <a:lstStyle/>
          <a:p>
            <a:r>
              <a:rPr lang="en-US"/>
              <a:t>doc.: IEEE 802-11-18-0293r2</a:t>
            </a:r>
          </a:p>
        </p:txBody>
      </p:sp>
      <p:sp>
        <p:nvSpPr>
          <p:cNvPr id="5" name="Date Placeholder 4"/>
          <p:cNvSpPr>
            <a:spLocks noGrp="1"/>
          </p:cNvSpPr>
          <p:nvPr>
            <p:ph type="dt" idx="11"/>
          </p:nvPr>
        </p:nvSpPr>
        <p:spPr/>
        <p:txBody>
          <a:bodyPr/>
          <a:lstStyle/>
          <a:p>
            <a:r>
              <a:rPr lang="en-US"/>
              <a:t>March 2018</a:t>
            </a:r>
          </a:p>
        </p:txBody>
      </p:sp>
      <p:sp>
        <p:nvSpPr>
          <p:cNvPr id="6" name="Footer Placeholder 5"/>
          <p:cNvSpPr>
            <a:spLocks noGrp="1"/>
          </p:cNvSpPr>
          <p:nvPr>
            <p:ph type="ftr" idx="12"/>
          </p:nvPr>
        </p:nvSpPr>
        <p:spPr/>
        <p:txBody>
          <a:bodyPr/>
          <a:lstStyle/>
          <a:p>
            <a:r>
              <a:rPr lang="en-US"/>
              <a:t>Jon Rosdahl (Qualcomm)</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3</a:t>
            </a:fld>
            <a:endParaRPr lang="en-US"/>
          </a:p>
        </p:txBody>
      </p:sp>
    </p:spTree>
    <p:extLst>
      <p:ext uri="{BB962C8B-B14F-4D97-AF65-F5344CB8AC3E}">
        <p14:creationId xmlns:p14="http://schemas.microsoft.com/office/powerpoint/2010/main" val="2590681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rgbClr val="000000"/>
                </a:solidFill>
                <a:latin typeface="Times New Roman" pitchFamily="16" charset="0"/>
                <a:ea typeface="+mn-ea"/>
                <a:cs typeface="+mn-cs"/>
              </a:rPr>
              <a:t>These PHY enhancements better address the needs of current applications and as well as meeting the needs of a wider set of</a:t>
            </a:r>
          </a:p>
          <a:p>
            <a:r>
              <a:rPr lang="en-US" sz="1200" b="0" i="0" u="none" strike="noStrike" kern="1200" baseline="0" dirty="0">
                <a:solidFill>
                  <a:srgbClr val="000000"/>
                </a:solidFill>
                <a:latin typeface="Times New Roman" pitchFamily="16" charset="0"/>
                <a:ea typeface="+mn-ea"/>
                <a:cs typeface="+mn-cs"/>
              </a:rPr>
              <a:t>applications where the integrity and accuracy of distance measurement is important.</a:t>
            </a:r>
            <a:endParaRPr lang="en-US" dirty="0"/>
          </a:p>
        </p:txBody>
      </p:sp>
      <p:sp>
        <p:nvSpPr>
          <p:cNvPr id="4" name="Header Placeholder 3"/>
          <p:cNvSpPr>
            <a:spLocks noGrp="1"/>
          </p:cNvSpPr>
          <p:nvPr>
            <p:ph type="hdr" idx="10"/>
          </p:nvPr>
        </p:nvSpPr>
        <p:spPr/>
        <p:txBody>
          <a:bodyPr/>
          <a:lstStyle/>
          <a:p>
            <a:r>
              <a:rPr lang="en-US"/>
              <a:t>doc.: IEEE 802-11-18-0293r2</a:t>
            </a:r>
          </a:p>
        </p:txBody>
      </p:sp>
      <p:sp>
        <p:nvSpPr>
          <p:cNvPr id="5" name="Date Placeholder 4"/>
          <p:cNvSpPr>
            <a:spLocks noGrp="1"/>
          </p:cNvSpPr>
          <p:nvPr>
            <p:ph type="dt" idx="11"/>
          </p:nvPr>
        </p:nvSpPr>
        <p:spPr/>
        <p:txBody>
          <a:bodyPr/>
          <a:lstStyle/>
          <a:p>
            <a:r>
              <a:rPr lang="en-US"/>
              <a:t>March 2018</a:t>
            </a:r>
          </a:p>
        </p:txBody>
      </p:sp>
      <p:sp>
        <p:nvSpPr>
          <p:cNvPr id="6" name="Footer Placeholder 5"/>
          <p:cNvSpPr>
            <a:spLocks noGrp="1"/>
          </p:cNvSpPr>
          <p:nvPr>
            <p:ph type="ftr" idx="12"/>
          </p:nvPr>
        </p:nvSpPr>
        <p:spPr/>
        <p:txBody>
          <a:bodyPr/>
          <a:lstStyle/>
          <a:p>
            <a:r>
              <a:rPr lang="en-US"/>
              <a:t>Jon Rosdahl (Qualcomm)</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12</a:t>
            </a:fld>
            <a:endParaRPr lang="en-US"/>
          </a:p>
        </p:txBody>
      </p:sp>
    </p:spTree>
    <p:extLst>
      <p:ext uri="{BB962C8B-B14F-4D97-AF65-F5344CB8AC3E}">
        <p14:creationId xmlns:p14="http://schemas.microsoft.com/office/powerpoint/2010/main" val="2868410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701675"/>
            <a:ext cx="6161087" cy="3467100"/>
          </a:xfrm>
        </p:spPr>
      </p:sp>
      <p:sp>
        <p:nvSpPr>
          <p:cNvPr id="3" name="Notes Placeholder 2"/>
          <p:cNvSpPr>
            <a:spLocks noGrp="1"/>
          </p:cNvSpPr>
          <p:nvPr>
            <p:ph type="body" idx="1"/>
          </p:nvPr>
        </p:nvSpPr>
        <p:spPr/>
        <p:txBody>
          <a:bodyPr/>
          <a:lstStyle/>
          <a:p>
            <a:r>
              <a:rPr lang="en-US" dirty="0"/>
              <a:t>This Document</a:t>
            </a:r>
          </a:p>
        </p:txBody>
      </p:sp>
      <p:sp>
        <p:nvSpPr>
          <p:cNvPr id="4" name="Header Placeholder 3"/>
          <p:cNvSpPr>
            <a:spLocks noGrp="1"/>
          </p:cNvSpPr>
          <p:nvPr>
            <p:ph type="hdr" idx="10"/>
          </p:nvPr>
        </p:nvSpPr>
        <p:spPr/>
        <p:txBody>
          <a:bodyPr/>
          <a:lstStyle/>
          <a:p>
            <a:r>
              <a:rPr lang="en-US"/>
              <a:t>doc.: IEEE 802-11-18-0293r2</a:t>
            </a:r>
          </a:p>
        </p:txBody>
      </p:sp>
      <p:sp>
        <p:nvSpPr>
          <p:cNvPr id="5" name="Date Placeholder 4"/>
          <p:cNvSpPr>
            <a:spLocks noGrp="1"/>
          </p:cNvSpPr>
          <p:nvPr>
            <p:ph type="dt" idx="11"/>
          </p:nvPr>
        </p:nvSpPr>
        <p:spPr/>
        <p:txBody>
          <a:bodyPr/>
          <a:lstStyle/>
          <a:p>
            <a:r>
              <a:rPr lang="en-US"/>
              <a:t>March 2018</a:t>
            </a:r>
          </a:p>
        </p:txBody>
      </p:sp>
      <p:sp>
        <p:nvSpPr>
          <p:cNvPr id="6" name="Footer Placeholder 5"/>
          <p:cNvSpPr>
            <a:spLocks noGrp="1"/>
          </p:cNvSpPr>
          <p:nvPr>
            <p:ph type="ftr" idx="12"/>
          </p:nvPr>
        </p:nvSpPr>
        <p:spPr/>
        <p:txBody>
          <a:bodyPr/>
          <a:lstStyle/>
          <a:p>
            <a:r>
              <a:rPr lang="en-US"/>
              <a:t>Jon Rosdahl (Qualcomm)</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46</a:t>
            </a:fld>
            <a:endParaRPr lang="en-US"/>
          </a:p>
        </p:txBody>
      </p:sp>
    </p:spTree>
    <p:extLst>
      <p:ext uri="{BB962C8B-B14F-4D97-AF65-F5344CB8AC3E}">
        <p14:creationId xmlns:p14="http://schemas.microsoft.com/office/powerpoint/2010/main" val="19898639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802-11-18-0293r2</a:t>
            </a:r>
          </a:p>
        </p:txBody>
      </p:sp>
      <p:sp>
        <p:nvSpPr>
          <p:cNvPr id="5" name="Rectangle 3"/>
          <p:cNvSpPr>
            <a:spLocks noGrp="1" noChangeArrowheads="1"/>
          </p:cNvSpPr>
          <p:nvPr>
            <p:ph type="dt"/>
          </p:nvPr>
        </p:nvSpPr>
        <p:spPr>
          <a:ln/>
        </p:spPr>
        <p:txBody>
          <a:bodyPr/>
          <a:lstStyle/>
          <a:p>
            <a:r>
              <a:rPr lang="en-US"/>
              <a:t>March 2018</a:t>
            </a:r>
          </a:p>
        </p:txBody>
      </p:sp>
      <p:sp>
        <p:nvSpPr>
          <p:cNvPr id="6" name="Rectangle 6"/>
          <p:cNvSpPr>
            <a:spLocks noGrp="1" noChangeArrowheads="1"/>
          </p:cNvSpPr>
          <p:nvPr>
            <p:ph type="ftr"/>
          </p:nvPr>
        </p:nvSpPr>
        <p:spPr>
          <a:ln/>
        </p:spPr>
        <p:txBody>
          <a:bodyPr/>
          <a:lstStyle/>
          <a:p>
            <a:r>
              <a:rPr lang="en-US"/>
              <a:t>Jon Rosdahl (Qualcomm)</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47</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3"/>
          <p:cNvSpPr>
            <a:spLocks noGrp="1" noChangeArrowheads="1"/>
          </p:cNvSpPr>
          <p:nvPr>
            <p:ph type="dt" idx="10"/>
          </p:nvPr>
        </p:nvSpPr>
        <p:spPr>
          <a:ln/>
        </p:spPr>
        <p:txBody>
          <a:bodyPr/>
          <a:lstStyle>
            <a:lvl1pPr>
              <a:defRPr/>
            </a:lvl1pPr>
          </a:lstStyle>
          <a:p>
            <a:pPr defTabSz="445234"/>
            <a:r>
              <a:rPr lang="en-US"/>
              <a:t>March 2018</a:t>
            </a:r>
            <a:endParaRPr lang="en-GB" dirty="0"/>
          </a:p>
        </p:txBody>
      </p:sp>
      <p:sp>
        <p:nvSpPr>
          <p:cNvPr id="5" name="Rectangle 4"/>
          <p:cNvSpPr>
            <a:spLocks noGrp="1" noChangeArrowheads="1"/>
          </p:cNvSpPr>
          <p:nvPr>
            <p:ph type="ftr" idx="11"/>
          </p:nvPr>
        </p:nvSpPr>
        <p:spPr>
          <a:ln/>
        </p:spPr>
        <p:txBody>
          <a:bodyPr/>
          <a:lstStyle>
            <a:lvl1pPr>
              <a:defRPr/>
            </a:lvl1pPr>
          </a:lstStyle>
          <a:p>
            <a:pPr defTabSz="445234"/>
            <a:r>
              <a:rPr lang="en-GB"/>
              <a:t>Jon Rosdahl (Qualcomm)</a:t>
            </a:r>
            <a:endParaRPr lang="en-GB" dirty="0"/>
          </a:p>
        </p:txBody>
      </p:sp>
      <p:sp>
        <p:nvSpPr>
          <p:cNvPr id="6" name="Rectangle 5"/>
          <p:cNvSpPr>
            <a:spLocks noGrp="1" noChangeArrowheads="1"/>
          </p:cNvSpPr>
          <p:nvPr>
            <p:ph type="sldNum" idx="12"/>
          </p:nvPr>
        </p:nvSpPr>
        <p:spPr>
          <a:ln/>
        </p:spPr>
        <p:txBody>
          <a:bodyPr/>
          <a:lstStyle>
            <a:lvl1pPr>
              <a:defRPr/>
            </a:lvl1pPr>
          </a:lstStyle>
          <a:p>
            <a:pPr defTabSz="445234"/>
            <a:r>
              <a:rPr lang="en-GB"/>
              <a:t>Slide </a:t>
            </a:r>
            <a:fld id="{D09C756B-EB39-4236-ADBB-73052B179AE4}" type="slidenum">
              <a:rPr lang="en-GB" smtClean="0"/>
              <a:pPr defTabSz="445234"/>
              <a:t>‹#›</a:t>
            </a:fld>
            <a:endParaRPr lang="en-GB" dirty="0"/>
          </a:p>
        </p:txBody>
      </p:sp>
    </p:spTree>
    <p:extLst>
      <p:ext uri="{BB962C8B-B14F-4D97-AF65-F5344CB8AC3E}">
        <p14:creationId xmlns:p14="http://schemas.microsoft.com/office/powerpoint/2010/main" val="224025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3"/>
          <p:cNvSpPr>
            <a:spLocks noGrp="1" noChangeArrowheads="1"/>
          </p:cNvSpPr>
          <p:nvPr>
            <p:ph type="dt" idx="10"/>
          </p:nvPr>
        </p:nvSpPr>
        <p:spPr>
          <a:xfrm>
            <a:off x="914402" y="304014"/>
            <a:ext cx="1710397" cy="303208"/>
          </a:xfrm>
          <a:ln/>
        </p:spPr>
        <p:txBody>
          <a:bodyPr/>
          <a:lstStyle>
            <a:lvl1pPr algn="l">
              <a:defRPr/>
            </a:lvl1pPr>
          </a:lstStyle>
          <a:p>
            <a:r>
              <a:rPr lang="en-US"/>
              <a:t>March 2018</a:t>
            </a:r>
            <a:endParaRPr lang="en-GB" dirty="0"/>
          </a:p>
        </p:txBody>
      </p:sp>
      <p:sp>
        <p:nvSpPr>
          <p:cNvPr id="5" name="Rectangle 4"/>
          <p:cNvSpPr>
            <a:spLocks noGrp="1" noChangeArrowheads="1"/>
          </p:cNvSpPr>
          <p:nvPr>
            <p:ph type="ftr" idx="11"/>
          </p:nvPr>
        </p:nvSpPr>
        <p:spPr>
          <a:xfrm>
            <a:off x="8760296" y="6475416"/>
            <a:ext cx="2701498" cy="276996"/>
          </a:xfrm>
          <a:ln/>
        </p:spPr>
        <p:txBody>
          <a:bodyPr/>
          <a:lstStyle>
            <a:lvl1pPr>
              <a:defRPr/>
            </a:lvl1pPr>
          </a:lstStyle>
          <a:p>
            <a:r>
              <a:rPr lang="en-GB" dirty="0"/>
              <a:t>Jon Rosdahl (Qualcomm)</a:t>
            </a:r>
          </a:p>
        </p:txBody>
      </p:sp>
      <p:sp>
        <p:nvSpPr>
          <p:cNvPr id="6" name="Rectangle 5"/>
          <p:cNvSpPr>
            <a:spLocks noGrp="1" noChangeArrowheads="1"/>
          </p:cNvSpPr>
          <p:nvPr>
            <p:ph type="sldNum" idx="12"/>
          </p:nvPr>
        </p:nvSpPr>
        <p:spPr>
          <a:xfrm>
            <a:off x="5793320" y="6475416"/>
            <a:ext cx="878744" cy="382584"/>
          </a:xfrm>
          <a:ln/>
        </p:spPr>
        <p:txBody>
          <a:bodyPr/>
          <a:lstStyle>
            <a:lvl1pPr>
              <a:defRPr/>
            </a:lvl1pPr>
          </a:lstStyle>
          <a:p>
            <a:r>
              <a:rPr lang="en-GB"/>
              <a:t>Slide </a:t>
            </a:r>
            <a:fld id="{440F5867-744E-4AA6-B0ED-4C44D2DFBB7B}" type="slidenum">
              <a:rPr lang="en-GB" smtClean="0"/>
              <a:pPr/>
              <a:t>‹#›</a:t>
            </a:fld>
            <a:endParaRPr lang="en-GB" dirty="0"/>
          </a:p>
        </p:txBody>
      </p:sp>
    </p:spTree>
    <p:extLst>
      <p:ext uri="{BB962C8B-B14F-4D97-AF65-F5344CB8AC3E}">
        <p14:creationId xmlns:p14="http://schemas.microsoft.com/office/powerpoint/2010/main" val="3880554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
          <p:cNvSpPr>
            <a:spLocks noGrp="1" noChangeArrowheads="1"/>
          </p:cNvSpPr>
          <p:nvPr>
            <p:ph type="dt" idx="10"/>
          </p:nvPr>
        </p:nvSpPr>
        <p:spPr>
          <a:ln/>
        </p:spPr>
        <p:txBody>
          <a:bodyPr/>
          <a:lstStyle>
            <a:lvl1pPr>
              <a:defRPr/>
            </a:lvl1pPr>
          </a:lstStyle>
          <a:p>
            <a:pPr>
              <a:defRPr/>
            </a:pPr>
            <a:r>
              <a:rPr lang="en-US">
                <a:solidFill>
                  <a:srgbClr val="000000"/>
                </a:solidFill>
              </a:rPr>
              <a:t>March 2018</a:t>
            </a:r>
            <a:endParaRPr lang="en-US" dirty="0">
              <a:solidFill>
                <a:srgbClr val="000000"/>
              </a:solidFill>
            </a:endParaRPr>
          </a:p>
        </p:txBody>
      </p:sp>
      <p:sp>
        <p:nvSpPr>
          <p:cNvPr id="5" name="Rectangle 4"/>
          <p:cNvSpPr>
            <a:spLocks noGrp="1" noChangeArrowheads="1"/>
          </p:cNvSpPr>
          <p:nvPr>
            <p:ph type="ftr" idx="11"/>
          </p:nvPr>
        </p:nvSpPr>
        <p:spPr>
          <a:ln/>
        </p:spPr>
        <p:txBody>
          <a:bodyPr/>
          <a:lstStyle>
            <a:lvl1pPr>
              <a:defRPr/>
            </a:lvl1pPr>
          </a:lstStyle>
          <a:p>
            <a:pPr>
              <a:defRPr/>
            </a:pPr>
            <a:r>
              <a:rPr lang="en-US">
                <a:solidFill>
                  <a:srgbClr val="000000"/>
                </a:solidFill>
              </a:rPr>
              <a:t>Jon Rosdahl (Qualcomm)</a:t>
            </a:r>
          </a:p>
        </p:txBody>
      </p:sp>
      <p:sp>
        <p:nvSpPr>
          <p:cNvPr id="6" name="Rectangle 5"/>
          <p:cNvSpPr>
            <a:spLocks noGrp="1" noChangeArrowheads="1"/>
          </p:cNvSpPr>
          <p:nvPr>
            <p:ph type="sldNum" idx="12"/>
          </p:nvPr>
        </p:nvSpPr>
        <p:spPr>
          <a:ln/>
        </p:spPr>
        <p:txBody>
          <a:bodyPr/>
          <a:lstStyle>
            <a:lvl1pPr>
              <a:defRPr/>
            </a:lvl1pPr>
          </a:lstStyle>
          <a:p>
            <a:pPr>
              <a:defRPr/>
            </a:pPr>
            <a:r>
              <a:rPr lang="en-US" altLang="en-US">
                <a:solidFill>
                  <a:srgbClr val="000000"/>
                </a:solidFill>
              </a:rPr>
              <a:t>Slide </a:t>
            </a:r>
            <a:fld id="{3A4934C6-33C0-44EA-8053-B7FE352B788A}" type="slidenum">
              <a:rPr lang="en-US" altLang="en-US" smtClean="0">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651813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2"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3"/>
          <p:cNvSpPr>
            <a:spLocks noGrp="1" noChangeArrowheads="1"/>
          </p:cNvSpPr>
          <p:nvPr>
            <p:ph type="dt" idx="10"/>
          </p:nvPr>
        </p:nvSpPr>
        <p:spPr>
          <a:ln/>
        </p:spPr>
        <p:txBody>
          <a:bodyPr/>
          <a:lstStyle>
            <a:lvl1pPr>
              <a:defRPr/>
            </a:lvl1pPr>
          </a:lstStyle>
          <a:p>
            <a:pPr defTabSz="445234"/>
            <a:r>
              <a:rPr lang="en-US"/>
              <a:t>March 2018</a:t>
            </a:r>
            <a:endParaRPr lang="en-GB" dirty="0"/>
          </a:p>
        </p:txBody>
      </p:sp>
      <p:sp>
        <p:nvSpPr>
          <p:cNvPr id="6" name="Rectangle 4"/>
          <p:cNvSpPr>
            <a:spLocks noGrp="1" noChangeArrowheads="1"/>
          </p:cNvSpPr>
          <p:nvPr>
            <p:ph type="ftr" idx="11"/>
          </p:nvPr>
        </p:nvSpPr>
        <p:spPr>
          <a:ln/>
        </p:spPr>
        <p:txBody>
          <a:bodyPr/>
          <a:lstStyle>
            <a:lvl1pPr>
              <a:defRPr/>
            </a:lvl1pPr>
          </a:lstStyle>
          <a:p>
            <a:pPr defTabSz="445234"/>
            <a:r>
              <a:rPr lang="en-GB"/>
              <a:t>Jon Rosdahl (Qualcomm)</a:t>
            </a:r>
            <a:endParaRPr lang="en-GB" dirty="0"/>
          </a:p>
        </p:txBody>
      </p:sp>
      <p:sp>
        <p:nvSpPr>
          <p:cNvPr id="7" name="Rectangle 5"/>
          <p:cNvSpPr>
            <a:spLocks noGrp="1" noChangeArrowheads="1"/>
          </p:cNvSpPr>
          <p:nvPr>
            <p:ph type="sldNum" idx="12"/>
          </p:nvPr>
        </p:nvSpPr>
        <p:spPr>
          <a:ln/>
        </p:spPr>
        <p:txBody>
          <a:bodyPr/>
          <a:lstStyle>
            <a:lvl1pPr>
              <a:defRPr/>
            </a:lvl1pPr>
          </a:lstStyle>
          <a:p>
            <a:pPr defTabSz="445234"/>
            <a:r>
              <a:rPr lang="en-GB"/>
              <a:t>Slide </a:t>
            </a:r>
            <a:fld id="{D09C756B-EB39-4236-ADBB-73052B179AE4}" type="slidenum">
              <a:rPr lang="en-GB" smtClean="0"/>
              <a:pPr defTabSz="445234"/>
              <a:t>‹#›</a:t>
            </a:fld>
            <a:endParaRPr lang="en-GB" dirty="0"/>
          </a:p>
        </p:txBody>
      </p:sp>
    </p:spTree>
    <p:extLst>
      <p:ext uri="{BB962C8B-B14F-4D97-AF65-F5344CB8AC3E}">
        <p14:creationId xmlns:p14="http://schemas.microsoft.com/office/powerpoint/2010/main" val="21329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808038"/>
          </a:xfrm>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buFont typeface="Times New Roman" pitchFamily="18" charset="0"/>
              <a:buNone/>
              <a:tabLst/>
              <a:defRPr>
                <a:latin typeface="Times New Roman" pitchFamily="18" charset="0"/>
                <a:ea typeface="Arial Unicode MS" pitchFamily="34" charset="-128"/>
                <a:cs typeface="Arial Unicode MS" pitchFamily="34" charset="-128"/>
              </a:defRPr>
            </a:lvl1pPr>
          </a:lstStyle>
          <a:p>
            <a:pPr defTabSz="445234"/>
            <a:r>
              <a:rPr lang="en-US"/>
              <a:t>March 2018</a:t>
            </a:r>
            <a:endParaRPr lang="en-GB" dirty="0"/>
          </a:p>
        </p:txBody>
      </p:sp>
      <p:sp>
        <p:nvSpPr>
          <p:cNvPr id="8" name="Footer Placeholder 7"/>
          <p:cNvSpPr>
            <a:spLocks noGrp="1"/>
          </p:cNvSpPr>
          <p:nvPr>
            <p:ph type="ftr" idx="11"/>
          </p:nvPr>
        </p:nvSpPr>
        <p:spPr>
          <a:xfrm>
            <a:off x="7524753" y="6475416"/>
            <a:ext cx="3865033" cy="180975"/>
          </a:xfrm>
        </p:spPr>
        <p:txBody>
          <a:bodyPr/>
          <a:lstStyle>
            <a:lvl1pPr>
              <a:defRPr/>
            </a:lvl1pPr>
          </a:lstStyle>
          <a:p>
            <a:pPr defTabSz="445234"/>
            <a:r>
              <a:rPr lang="en-GB"/>
              <a:t>Jon Rosdahl (Qualcomm)</a:t>
            </a:r>
            <a:endParaRPr lang="en-GB" dirty="0"/>
          </a:p>
        </p:txBody>
      </p:sp>
      <p:sp>
        <p:nvSpPr>
          <p:cNvPr id="9" name="Slide Number Placeholder 8"/>
          <p:cNvSpPr>
            <a:spLocks noGrp="1"/>
          </p:cNvSpPr>
          <p:nvPr>
            <p:ph type="sldNum" idx="12"/>
          </p:nvPr>
        </p:nvSpPr>
        <p:spPr/>
        <p:txBody>
          <a:bodyPr/>
          <a:lstStyle>
            <a:lvl1pPr>
              <a:defRPr/>
            </a:lvl1pPr>
          </a:lstStyle>
          <a:p>
            <a:pPr defTabSz="445234"/>
            <a:r>
              <a:rPr lang="en-GB"/>
              <a:t>Slide </a:t>
            </a:r>
            <a:fld id="{D09C756B-EB39-4236-ADBB-73052B179AE4}" type="slidenum">
              <a:rPr lang="en-GB" smtClean="0"/>
              <a:pPr defTabSz="445234"/>
              <a:t>‹#›</a:t>
            </a:fld>
            <a:endParaRPr lang="en-GB" dirty="0"/>
          </a:p>
        </p:txBody>
      </p:sp>
    </p:spTree>
    <p:extLst>
      <p:ext uri="{BB962C8B-B14F-4D97-AF65-F5344CB8AC3E}">
        <p14:creationId xmlns:p14="http://schemas.microsoft.com/office/powerpoint/2010/main" val="2432431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3"/>
          <p:cNvSpPr>
            <a:spLocks noGrp="1" noChangeArrowheads="1"/>
          </p:cNvSpPr>
          <p:nvPr>
            <p:ph type="dt" idx="10"/>
          </p:nvPr>
        </p:nvSpPr>
        <p:spPr>
          <a:ln/>
        </p:spPr>
        <p:txBody>
          <a:bodyPr/>
          <a:lstStyle>
            <a:lvl1pPr>
              <a:defRPr/>
            </a:lvl1pPr>
          </a:lstStyle>
          <a:p>
            <a:pPr defTabSz="445234"/>
            <a:r>
              <a:rPr lang="en-US"/>
              <a:t>March 2018</a:t>
            </a:r>
            <a:endParaRPr lang="en-GB" dirty="0"/>
          </a:p>
        </p:txBody>
      </p:sp>
      <p:sp>
        <p:nvSpPr>
          <p:cNvPr id="4" name="Rectangle 4"/>
          <p:cNvSpPr>
            <a:spLocks noGrp="1" noChangeArrowheads="1"/>
          </p:cNvSpPr>
          <p:nvPr>
            <p:ph type="ftr" idx="11"/>
          </p:nvPr>
        </p:nvSpPr>
        <p:spPr>
          <a:ln/>
        </p:spPr>
        <p:txBody>
          <a:bodyPr/>
          <a:lstStyle>
            <a:lvl1pPr>
              <a:defRPr/>
            </a:lvl1pPr>
          </a:lstStyle>
          <a:p>
            <a:pPr defTabSz="445234"/>
            <a:r>
              <a:rPr lang="en-GB"/>
              <a:t>Jon Rosdahl (Qualcomm)</a:t>
            </a:r>
            <a:endParaRPr lang="en-GB" dirty="0"/>
          </a:p>
        </p:txBody>
      </p:sp>
      <p:sp>
        <p:nvSpPr>
          <p:cNvPr id="5" name="Rectangle 5"/>
          <p:cNvSpPr>
            <a:spLocks noGrp="1" noChangeArrowheads="1"/>
          </p:cNvSpPr>
          <p:nvPr>
            <p:ph type="sldNum" idx="12"/>
          </p:nvPr>
        </p:nvSpPr>
        <p:spPr>
          <a:ln/>
        </p:spPr>
        <p:txBody>
          <a:bodyPr/>
          <a:lstStyle>
            <a:lvl1pPr>
              <a:defRPr/>
            </a:lvl1pPr>
          </a:lstStyle>
          <a:p>
            <a:pPr defTabSz="445234"/>
            <a:r>
              <a:rPr lang="en-GB"/>
              <a:t>Slide </a:t>
            </a:r>
            <a:fld id="{D09C756B-EB39-4236-ADBB-73052B179AE4}" type="slidenum">
              <a:rPr lang="en-GB" smtClean="0"/>
              <a:pPr defTabSz="445234"/>
              <a:t>‹#›</a:t>
            </a:fld>
            <a:endParaRPr lang="en-GB" dirty="0"/>
          </a:p>
        </p:txBody>
      </p:sp>
    </p:spTree>
    <p:extLst>
      <p:ext uri="{BB962C8B-B14F-4D97-AF65-F5344CB8AC3E}">
        <p14:creationId xmlns:p14="http://schemas.microsoft.com/office/powerpoint/2010/main" val="2685789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r>
              <a:rPr lang="en-US">
                <a:solidFill>
                  <a:srgbClr val="000000"/>
                </a:solidFill>
              </a:rPr>
              <a:t>March 2018</a:t>
            </a:r>
            <a:endParaRPr lang="en-US" dirty="0">
              <a:solidFill>
                <a:srgbClr val="000000"/>
              </a:solidFill>
            </a:endParaRPr>
          </a:p>
        </p:txBody>
      </p:sp>
      <p:sp>
        <p:nvSpPr>
          <p:cNvPr id="3" name="Rectangle 4"/>
          <p:cNvSpPr>
            <a:spLocks noGrp="1" noChangeArrowheads="1"/>
          </p:cNvSpPr>
          <p:nvPr>
            <p:ph type="ftr" idx="11"/>
          </p:nvPr>
        </p:nvSpPr>
        <p:spPr>
          <a:ln/>
        </p:spPr>
        <p:txBody>
          <a:bodyPr/>
          <a:lstStyle>
            <a:lvl1pPr>
              <a:defRPr/>
            </a:lvl1pPr>
          </a:lstStyle>
          <a:p>
            <a:pPr>
              <a:defRPr/>
            </a:pPr>
            <a:r>
              <a:rPr lang="en-US">
                <a:solidFill>
                  <a:srgbClr val="000000"/>
                </a:solidFill>
              </a:rPr>
              <a:t>Jon Rosdahl (Qualcomm)</a:t>
            </a:r>
          </a:p>
        </p:txBody>
      </p:sp>
      <p:sp>
        <p:nvSpPr>
          <p:cNvPr id="4" name="Rectangle 5"/>
          <p:cNvSpPr>
            <a:spLocks noGrp="1" noChangeArrowheads="1"/>
          </p:cNvSpPr>
          <p:nvPr>
            <p:ph type="sldNum" idx="12"/>
          </p:nvPr>
        </p:nvSpPr>
        <p:spPr>
          <a:ln/>
        </p:spPr>
        <p:txBody>
          <a:bodyPr/>
          <a:lstStyle>
            <a:lvl1pPr>
              <a:defRPr/>
            </a:lvl1pPr>
          </a:lstStyle>
          <a:p>
            <a:pPr>
              <a:defRPr/>
            </a:pPr>
            <a:r>
              <a:rPr lang="en-US" altLang="en-US">
                <a:solidFill>
                  <a:srgbClr val="000000"/>
                </a:solidFill>
              </a:rPr>
              <a:t>Slide </a:t>
            </a:r>
            <a:fld id="{15ECB0D5-842F-47F7-9F0C-DE88E9DC97C4}" type="slidenum">
              <a:rPr lang="en-US" altLang="en-US" smtClean="0">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4078221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3"/>
          <p:cNvSpPr>
            <a:spLocks noGrp="1" noChangeArrowheads="1"/>
          </p:cNvSpPr>
          <p:nvPr>
            <p:ph type="dt" idx="10"/>
          </p:nvPr>
        </p:nvSpPr>
        <p:spPr>
          <a:ln/>
        </p:spPr>
        <p:txBody>
          <a:bodyPr/>
          <a:lstStyle>
            <a:lvl1pPr>
              <a:defRPr/>
            </a:lvl1pPr>
          </a:lstStyle>
          <a:p>
            <a:pPr defTabSz="445234"/>
            <a:r>
              <a:rPr lang="en-US"/>
              <a:t>March 2018</a:t>
            </a:r>
            <a:endParaRPr lang="en-GB" dirty="0"/>
          </a:p>
        </p:txBody>
      </p:sp>
      <p:sp>
        <p:nvSpPr>
          <p:cNvPr id="5" name="Rectangle 4"/>
          <p:cNvSpPr>
            <a:spLocks noGrp="1" noChangeArrowheads="1"/>
          </p:cNvSpPr>
          <p:nvPr>
            <p:ph type="ftr" idx="11"/>
          </p:nvPr>
        </p:nvSpPr>
        <p:spPr>
          <a:ln/>
        </p:spPr>
        <p:txBody>
          <a:bodyPr/>
          <a:lstStyle>
            <a:lvl1pPr>
              <a:defRPr/>
            </a:lvl1pPr>
          </a:lstStyle>
          <a:p>
            <a:pPr defTabSz="445234"/>
            <a:r>
              <a:rPr lang="en-GB"/>
              <a:t>Jon Rosdahl (Qualcomm)</a:t>
            </a:r>
            <a:endParaRPr lang="en-GB" dirty="0"/>
          </a:p>
        </p:txBody>
      </p:sp>
      <p:sp>
        <p:nvSpPr>
          <p:cNvPr id="6" name="Rectangle 5"/>
          <p:cNvSpPr>
            <a:spLocks noGrp="1" noChangeArrowheads="1"/>
          </p:cNvSpPr>
          <p:nvPr>
            <p:ph type="sldNum" idx="12"/>
          </p:nvPr>
        </p:nvSpPr>
        <p:spPr>
          <a:ln/>
        </p:spPr>
        <p:txBody>
          <a:bodyPr/>
          <a:lstStyle>
            <a:lvl1pPr>
              <a:defRPr/>
            </a:lvl1pPr>
          </a:lstStyle>
          <a:p>
            <a:pPr defTabSz="445234"/>
            <a:r>
              <a:rPr lang="en-GB"/>
              <a:t>Slide </a:t>
            </a:r>
            <a:fld id="{D09C756B-EB39-4236-ADBB-73052B179AE4}" type="slidenum">
              <a:rPr lang="en-GB" smtClean="0"/>
              <a:pPr defTabSz="445234"/>
              <a:t>‹#›</a:t>
            </a:fld>
            <a:endParaRPr lang="en-GB" dirty="0"/>
          </a:p>
        </p:txBody>
      </p:sp>
    </p:spTree>
    <p:extLst>
      <p:ext uri="{BB962C8B-B14F-4D97-AF65-F5344CB8AC3E}">
        <p14:creationId xmlns:p14="http://schemas.microsoft.com/office/powerpoint/2010/main" val="4154410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2" y="685803"/>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3"/>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3"/>
          <p:cNvSpPr>
            <a:spLocks noGrp="1" noChangeArrowheads="1"/>
          </p:cNvSpPr>
          <p:nvPr>
            <p:ph type="dt" idx="10"/>
          </p:nvPr>
        </p:nvSpPr>
        <p:spPr>
          <a:ln/>
        </p:spPr>
        <p:txBody>
          <a:bodyPr/>
          <a:lstStyle>
            <a:lvl1pPr>
              <a:defRPr/>
            </a:lvl1pPr>
          </a:lstStyle>
          <a:p>
            <a:pPr defTabSz="445234"/>
            <a:r>
              <a:rPr lang="en-US"/>
              <a:t>March 2018</a:t>
            </a:r>
            <a:endParaRPr lang="en-GB" dirty="0"/>
          </a:p>
        </p:txBody>
      </p:sp>
      <p:sp>
        <p:nvSpPr>
          <p:cNvPr id="5" name="Rectangle 4"/>
          <p:cNvSpPr>
            <a:spLocks noGrp="1" noChangeArrowheads="1"/>
          </p:cNvSpPr>
          <p:nvPr>
            <p:ph type="ftr" idx="11"/>
          </p:nvPr>
        </p:nvSpPr>
        <p:spPr>
          <a:ln/>
        </p:spPr>
        <p:txBody>
          <a:bodyPr/>
          <a:lstStyle>
            <a:lvl1pPr>
              <a:defRPr/>
            </a:lvl1pPr>
          </a:lstStyle>
          <a:p>
            <a:pPr defTabSz="445234"/>
            <a:r>
              <a:rPr lang="en-GB"/>
              <a:t>Jon Rosdahl (Qualcomm)</a:t>
            </a:r>
            <a:endParaRPr lang="en-GB" dirty="0"/>
          </a:p>
        </p:txBody>
      </p:sp>
      <p:sp>
        <p:nvSpPr>
          <p:cNvPr id="6" name="Rectangle 5"/>
          <p:cNvSpPr>
            <a:spLocks noGrp="1" noChangeArrowheads="1"/>
          </p:cNvSpPr>
          <p:nvPr>
            <p:ph type="sldNum" idx="12"/>
          </p:nvPr>
        </p:nvSpPr>
        <p:spPr>
          <a:ln/>
        </p:spPr>
        <p:txBody>
          <a:bodyPr/>
          <a:lstStyle>
            <a:lvl1pPr>
              <a:defRPr/>
            </a:lvl1pPr>
          </a:lstStyle>
          <a:p>
            <a:pPr defTabSz="445234"/>
            <a:r>
              <a:rPr lang="en-GB"/>
              <a:t>Slide </a:t>
            </a:r>
            <a:fld id="{D09C756B-EB39-4236-ADBB-73052B179AE4}" type="slidenum">
              <a:rPr lang="en-GB" smtClean="0"/>
              <a:pPr defTabSz="445234"/>
              <a:t>‹#›</a:t>
            </a:fld>
            <a:endParaRPr lang="en-GB" dirty="0"/>
          </a:p>
        </p:txBody>
      </p:sp>
    </p:spTree>
    <p:extLst>
      <p:ext uri="{BB962C8B-B14F-4D97-AF65-F5344CB8AC3E}">
        <p14:creationId xmlns:p14="http://schemas.microsoft.com/office/powerpoint/2010/main" val="535940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914402" y="685803"/>
            <a:ext cx="10361084" cy="1065213"/>
          </a:xfrm>
          <a:prstGeom prst="rect">
            <a:avLst/>
          </a:prstGeom>
          <a:noFill/>
          <a:ln w="9525">
            <a:noFill/>
            <a:round/>
            <a:headEnd/>
            <a:tailEnd/>
          </a:ln>
        </p:spPr>
        <p:txBody>
          <a:bodyPr vert="horz" wrap="square" lIns="92160" tIns="46080" rIns="92160" bIns="46080" numCol="1" anchor="ctr" anchorCtr="0" compatLnSpc="1">
            <a:prstTxWarp prst="textNoShape">
              <a:avLst/>
            </a:prstTxWarp>
          </a:bodyPr>
          <a:lstStyle/>
          <a:p>
            <a:pPr lvl="0"/>
            <a:r>
              <a:rPr lang="en-GB" dirty="0"/>
              <a:t>Click to edit the title text format</a:t>
            </a:r>
          </a:p>
        </p:txBody>
      </p:sp>
      <p:sp>
        <p:nvSpPr>
          <p:cNvPr id="2051" name="Rectangle 2"/>
          <p:cNvSpPr>
            <a:spLocks noGrp="1" noChangeArrowheads="1"/>
          </p:cNvSpPr>
          <p:nvPr>
            <p:ph type="body" idx="1"/>
          </p:nvPr>
        </p:nvSpPr>
        <p:spPr bwMode="auto">
          <a:xfrm>
            <a:off x="914402" y="1981201"/>
            <a:ext cx="10361084" cy="4113213"/>
          </a:xfrm>
          <a:prstGeom prst="rect">
            <a:avLst/>
          </a:prstGeom>
          <a:noFill/>
          <a:ln w="9525">
            <a:noFill/>
            <a:round/>
            <a:headEnd/>
            <a:tailEnd/>
          </a:ln>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9" y="303217"/>
            <a:ext cx="1710397" cy="303208"/>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eaLnBrk="0" hangingPunct="0">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latin typeface="Times New Roman" pitchFamily="16" charset="0"/>
                <a:ea typeface="MS Gothic" charset="-128"/>
                <a:cs typeface="Arial Unicode MS" charset="0"/>
              </a:defRPr>
            </a:lvl1pPr>
          </a:lstStyle>
          <a:p>
            <a:pPr defTabSz="445234"/>
            <a:r>
              <a:rPr lang="en-US"/>
              <a:t>March 2018</a:t>
            </a:r>
            <a:endParaRPr lang="en-GB" dirty="0"/>
          </a:p>
        </p:txBody>
      </p:sp>
      <p:sp>
        <p:nvSpPr>
          <p:cNvPr id="1028" name="Rectangle 4"/>
          <p:cNvSpPr>
            <a:spLocks noGrp="1" noChangeArrowheads="1"/>
          </p:cNvSpPr>
          <p:nvPr>
            <p:ph type="ftr"/>
          </p:nvPr>
        </p:nvSpPr>
        <p:spPr bwMode="auto">
          <a:xfrm>
            <a:off x="8688288" y="6475416"/>
            <a:ext cx="2701498" cy="276996"/>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eaLnBrk="0" hangingPunct="0">
              <a:buClr>
                <a:srgbClr val="000000"/>
              </a:buClr>
              <a:buSzPct val="100000"/>
              <a:buFont typeface="Times New Roman" pitchFamily="18" charset="0"/>
              <a:buNone/>
              <a:defRPr sz="1800">
                <a:solidFill>
                  <a:srgbClr val="000000"/>
                </a:solidFill>
                <a:ea typeface="Arial Unicode MS" pitchFamily="34" charset="-128"/>
                <a:cs typeface="Arial Unicode MS" pitchFamily="34" charset="-128"/>
              </a:defRPr>
            </a:lvl1pPr>
          </a:lstStyle>
          <a:p>
            <a:pPr defTabSz="445234"/>
            <a:r>
              <a:rPr lang="en-GB"/>
              <a:t>Jon Rosdahl (Qualcomm)</a:t>
            </a:r>
            <a:endParaRPr lang="en-GB" dirty="0"/>
          </a:p>
        </p:txBody>
      </p:sp>
      <p:sp>
        <p:nvSpPr>
          <p:cNvPr id="1029" name="Rectangle 5"/>
          <p:cNvSpPr>
            <a:spLocks noGrp="1" noChangeArrowheads="1"/>
          </p:cNvSpPr>
          <p:nvPr>
            <p:ph type="sldNum"/>
          </p:nvPr>
        </p:nvSpPr>
        <p:spPr bwMode="auto">
          <a:xfrm>
            <a:off x="5663952" y="6475416"/>
            <a:ext cx="834217"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eaLnBrk="0" hangingPunct="0">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a:solidFill>
                  <a:srgbClr val="000000"/>
                </a:solidFill>
                <a:latin typeface="Times New Roman" pitchFamily="16" charset="0"/>
                <a:ea typeface="MS Gothic" charset="-128"/>
                <a:cs typeface="Arial Unicode MS" charset="0"/>
              </a:defRPr>
            </a:lvl1pPr>
          </a:lstStyle>
          <a:p>
            <a:pPr defTabSz="445234"/>
            <a:r>
              <a:rPr lang="en-GB"/>
              <a:t>Slide </a:t>
            </a:r>
            <a:fld id="{D09C756B-EB39-4236-ADBB-73052B179AE4}" type="slidenum">
              <a:rPr lang="en-GB" smtClean="0"/>
              <a:pPr defTabSz="445234"/>
              <a:t>‹#›</a:t>
            </a:fld>
            <a:endParaRPr lang="en-GB" dirty="0"/>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pPr eaLnBrk="0" hangingPunct="0">
              <a:buClr>
                <a:srgbClr val="000000"/>
              </a:buClr>
              <a:buSzPct val="100000"/>
              <a:buFont typeface="Times New Roman" pitchFamily="16" charset="0"/>
              <a:buNone/>
              <a:defRPr/>
            </a:pPr>
            <a:endParaRPr lang="en-GB" sz="1800">
              <a:latin typeface="Times New Roman" pitchFamily="16" charset="0"/>
              <a:ea typeface="MS Gothic" charset="-128"/>
              <a:cs typeface="+mn-cs"/>
            </a:endParaRPr>
          </a:p>
        </p:txBody>
      </p:sp>
      <p:sp>
        <p:nvSpPr>
          <p:cNvPr id="1031" name="Rectangle 7"/>
          <p:cNvSpPr>
            <a:spLocks noChangeArrowheads="1"/>
          </p:cNvSpPr>
          <p:nvPr/>
        </p:nvSpPr>
        <p:spPr bwMode="auto">
          <a:xfrm>
            <a:off x="912286" y="6475413"/>
            <a:ext cx="628377" cy="276999"/>
          </a:xfrm>
          <a:prstGeom prst="rect">
            <a:avLst/>
          </a:prstGeom>
          <a:noFill/>
          <a:ln w="9525">
            <a:noFill/>
            <a:round/>
            <a:headEnd/>
            <a:tailEnd/>
          </a:ln>
          <a:effectLst/>
        </p:spPr>
        <p:txBody>
          <a:bodyPr wrap="none" lIns="0" tIns="0" rIns="0" bIns="0">
            <a:spAutoFit/>
          </a:bodyPr>
          <a:lstStyle/>
          <a:p>
            <a:pPr eaLnBrk="0" hangingPunct="0">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1800" dirty="0">
                <a:solidFill>
                  <a:srgbClr val="000000"/>
                </a:solidFill>
                <a:latin typeface="Times New Roman" pitchFamily="16" charset="0"/>
                <a:ea typeface="MS Gothic" charset="-128"/>
                <a:cs typeface="+mn-cs"/>
              </a:rPr>
              <a:t>Report</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pPr eaLnBrk="0" hangingPunct="0">
              <a:buClr>
                <a:srgbClr val="000000"/>
              </a:buClr>
              <a:buSzPct val="100000"/>
              <a:buFont typeface="Times New Roman" pitchFamily="16" charset="0"/>
              <a:buNone/>
              <a:defRPr/>
            </a:pPr>
            <a:endParaRPr lang="en-GB" sz="1800">
              <a:latin typeface="Times New Roman" pitchFamily="16" charset="0"/>
              <a:ea typeface="MS Gothic" charset="-128"/>
              <a:cs typeface="+mn-cs"/>
            </a:endParaRPr>
          </a:p>
        </p:txBody>
      </p:sp>
      <p:sp>
        <p:nvSpPr>
          <p:cNvPr id="10" name="Date Placeholder 3"/>
          <p:cNvSpPr txBox="1">
            <a:spLocks/>
          </p:cNvSpPr>
          <p:nvPr/>
        </p:nvSpPr>
        <p:spPr bwMode="auto">
          <a:xfrm>
            <a:off x="4775201" y="357188"/>
            <a:ext cx="6496051" cy="273050"/>
          </a:xfrm>
          <a:prstGeom prst="rect">
            <a:avLst/>
          </a:prstGeom>
          <a:noFill/>
          <a:ln w="9525">
            <a:noFill/>
            <a:round/>
            <a:headEnd/>
            <a:tailEnd/>
          </a:ln>
          <a:effectLst/>
        </p:spPr>
        <p:txBody>
          <a:bodyPr lIns="0" tIns="0" rIns="0" bIns="0" anchor="b"/>
          <a:lstStyle>
            <a:lvl1pPr>
              <a:defRPr/>
            </a:lvl1pPr>
          </a:lstStyle>
          <a:p>
            <a:pPr algn="r" eaLnBrk="0" hangingPunct="0">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000" b="1" dirty="0">
                <a:solidFill>
                  <a:schemeClr val="tx1"/>
                </a:solidFill>
                <a:latin typeface="Times New Roman" pitchFamily="16" charset="0"/>
                <a:ea typeface="MS Gothic" charset="-128"/>
                <a:cs typeface="Arial Unicode MS" charset="0"/>
              </a:rPr>
              <a:t>doc.: </a:t>
            </a:r>
            <a:r>
              <a:rPr lang="en-GB" sz="1800" b="1" dirty="0">
                <a:solidFill>
                  <a:schemeClr val="tx1"/>
                </a:solidFill>
                <a:latin typeface="Times New Roman" pitchFamily="16" charset="0"/>
                <a:ea typeface="MS Gothic" charset="-128"/>
                <a:cs typeface="Arial Unicode MS" charset="0"/>
              </a:rPr>
              <a:t>IEEE</a:t>
            </a:r>
            <a:r>
              <a:rPr lang="en-GB" sz="2000" b="1" dirty="0">
                <a:solidFill>
                  <a:schemeClr val="tx1"/>
                </a:solidFill>
                <a:latin typeface="Times New Roman" pitchFamily="16" charset="0"/>
                <a:ea typeface="MS Gothic" charset="-128"/>
                <a:cs typeface="Arial Unicode MS" charset="0"/>
              </a:rPr>
              <a:t> 802.</a:t>
            </a:r>
            <a:r>
              <a:rPr lang="en-US" sz="2000" b="1" dirty="0">
                <a:solidFill>
                  <a:schemeClr val="tx1"/>
                </a:solidFill>
                <a:effectLst/>
              </a:rPr>
              <a:t>11-18-0293r2</a:t>
            </a:r>
            <a:endParaRPr lang="en-GB" sz="2000" b="1" dirty="0">
              <a:solidFill>
                <a:schemeClr val="tx1"/>
              </a:solidFill>
              <a:latin typeface="Times New Roman" pitchFamily="16" charset="0"/>
              <a:ea typeface="MS Gothic" charset="-128"/>
              <a:cs typeface="Arial Unicode MS" charset="0"/>
            </a:endParaRPr>
          </a:p>
        </p:txBody>
      </p:sp>
    </p:spTree>
    <p:extLst>
      <p:ext uri="{BB962C8B-B14F-4D97-AF65-F5344CB8AC3E}">
        <p14:creationId xmlns:p14="http://schemas.microsoft.com/office/powerpoint/2010/main" val="350243259"/>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mj-lt"/>
          <a:ea typeface="+mj-ea"/>
          <a:cs typeface="MS Gothic"/>
        </a:defRPr>
      </a:lvl1pPr>
      <a:lvl2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Times New Roman" pitchFamily="16" charset="0"/>
          <a:ea typeface="MS Gothic" charset="-128"/>
          <a:cs typeface="MS Gothic"/>
        </a:defRPr>
      </a:lvl2pPr>
      <a:lvl3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Times New Roman" pitchFamily="16" charset="0"/>
          <a:ea typeface="MS Gothic" charset="-128"/>
          <a:cs typeface="MS Gothic"/>
        </a:defRPr>
      </a:lvl3pPr>
      <a:lvl4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Times New Roman" pitchFamily="16" charset="0"/>
          <a:ea typeface="MS Gothic" charset="-128"/>
          <a:cs typeface="MS Gothic"/>
        </a:defRPr>
      </a:lvl4pPr>
      <a:lvl5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Times New Roman" pitchFamily="16" charset="0"/>
          <a:ea typeface="MS Gothic" charset="-128"/>
          <a:cs typeface="MS Gothic"/>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8" charset="0"/>
        <a:defRPr sz="2400" b="1">
          <a:solidFill>
            <a:srgbClr val="000000"/>
          </a:solidFill>
          <a:latin typeface="+mn-lt"/>
          <a:ea typeface="+mn-ea"/>
          <a:cs typeface="MS Gothic"/>
        </a:defRPr>
      </a:lvl1pPr>
      <a:lvl2pPr marL="742950" indent="-285750" algn="l" defTabSz="449263" rtl="0" eaLnBrk="1" fontAlgn="base" hangingPunct="1">
        <a:spcBef>
          <a:spcPts val="500"/>
        </a:spcBef>
        <a:spcAft>
          <a:spcPct val="0"/>
        </a:spcAft>
        <a:buClr>
          <a:srgbClr val="000000"/>
        </a:buClr>
        <a:buSzPct val="100000"/>
        <a:buFont typeface="Times New Roman" pitchFamily="18" charset="0"/>
        <a:defRPr sz="2000">
          <a:solidFill>
            <a:srgbClr val="000000"/>
          </a:solidFill>
          <a:latin typeface="+mn-lt"/>
          <a:ea typeface="+mn-ea"/>
          <a:cs typeface="MS Gothic"/>
        </a:defRPr>
      </a:lvl2pPr>
      <a:lvl3pPr marL="1143000" indent="-228600" algn="l" defTabSz="449263" rtl="0" eaLnBrk="1" fontAlgn="base" hangingPunct="1">
        <a:spcBef>
          <a:spcPts val="450"/>
        </a:spcBef>
        <a:spcAft>
          <a:spcPct val="0"/>
        </a:spcAft>
        <a:buClr>
          <a:srgbClr val="000000"/>
        </a:buClr>
        <a:buSzPct val="100000"/>
        <a:buFont typeface="Times New Roman" pitchFamily="18" charset="0"/>
        <a:defRPr>
          <a:solidFill>
            <a:srgbClr val="000000"/>
          </a:solidFill>
          <a:latin typeface="+mn-lt"/>
          <a:ea typeface="+mn-ea"/>
          <a:cs typeface="MS Gothic"/>
        </a:defRPr>
      </a:lvl3pPr>
      <a:lvl4pPr marL="1600200" indent="-228600" algn="l" defTabSz="449263" rtl="0" eaLnBrk="1" fontAlgn="base" hangingPunct="1">
        <a:spcBef>
          <a:spcPts val="400"/>
        </a:spcBef>
        <a:spcAft>
          <a:spcPct val="0"/>
        </a:spcAft>
        <a:buClr>
          <a:srgbClr val="000000"/>
        </a:buClr>
        <a:buSzPct val="100000"/>
        <a:buFont typeface="Times New Roman" pitchFamily="18" charset="0"/>
        <a:defRPr sz="1600">
          <a:solidFill>
            <a:srgbClr val="000000"/>
          </a:solidFill>
          <a:latin typeface="+mn-lt"/>
          <a:ea typeface="+mn-ea"/>
          <a:cs typeface="MS Gothic"/>
        </a:defRPr>
      </a:lvl4pPr>
      <a:lvl5pPr marL="2057400" indent="-228600" algn="l" defTabSz="449263" rtl="0" eaLnBrk="1" fontAlgn="base" hangingPunct="1">
        <a:spcBef>
          <a:spcPts val="400"/>
        </a:spcBef>
        <a:spcAft>
          <a:spcPct val="0"/>
        </a:spcAft>
        <a:buClr>
          <a:srgbClr val="000000"/>
        </a:buClr>
        <a:buSzPct val="100000"/>
        <a:buFont typeface="Times New Roman" pitchFamily="18" charset="0"/>
        <a:defRPr sz="1600">
          <a:solidFill>
            <a:srgbClr val="000000"/>
          </a:solidFill>
          <a:latin typeface="+mn-lt"/>
          <a:ea typeface="+mn-ea"/>
          <a:cs typeface="MS Gothic"/>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hyperlink" Target="https://mentor.ieee.org/802.15/dcn/18/15-18-0040-04-secn-draft-csd-for-4y.docx" TargetMode="External"/><Relationship Id="rId2" Type="http://schemas.openxmlformats.org/officeDocument/2006/relationships/hyperlink" Target="https://mentor.ieee.org/802.15/dcn/18/15-18-0037-03-secn-draft-par-for-4y.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mentor.ieee.org/802.15/dcn/18/15-18-0040-04-secn-draft-csd-for-4y.docx" TargetMode="External"/><Relationship Id="rId2" Type="http://schemas.openxmlformats.org/officeDocument/2006/relationships/hyperlink" Target="https://mentor.ieee.org/802.15/dcn/18/15-18-0037-03-secn-draft-par-for-4y.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mentor.ieee.org/802.15/dcn/18/15-18-0059-01-0elr-802-15-4z-elr-par-draft.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mentor.ieee.org/802.15/dcn/18/15-18-0036-01-0000-draft-csd-154z-elr.docx"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ieee802.org/1/files/public/docs2017/cv-draft-CSD-0917-v01.pdf" TargetMode="External"/><Relationship Id="rId2" Type="http://schemas.openxmlformats.org/officeDocument/2006/relationships/hyperlink" Target="http://www.ieee802.org/1/files/public/docs2017/cv-draft-PAR-1017-v03.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mentor.ieee.org/802-ec/dcn/18/ec-18-0016-01-00EC-ieee-p802-3ck-draft-csd.pdf" TargetMode="External"/><Relationship Id="rId2" Type="http://schemas.openxmlformats.org/officeDocument/2006/relationships/hyperlink" Target="https://mentor.ieee.org/802-ec/dcn/18/ec-18-0015-01-00EC-ieee-p802-3ck-draft-par.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mentor.ieee.org/802-ec/dcn/18/ec-18-0016-01-00EC-ieee-p802-3ck-draft-csd.pdf" TargetMode="External"/><Relationship Id="rId2" Type="http://schemas.openxmlformats.org/officeDocument/2006/relationships/hyperlink" Target="https://mentor.ieee.org/802-ec/dcn/18/ec-18-0015-01-00EC-ieee-p802-3ck-draft-par.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mentor.ieee.org/802-ec/dcn/18/ec-18-0014-01-00EC-ieee-p802-3cg-draft-csd-modifications.pdf" TargetMode="External"/><Relationship Id="rId2" Type="http://schemas.openxmlformats.org/officeDocument/2006/relationships/hyperlink" Target="https://mentor.ieee.org/802-ec/dcn/18/ec-18-0013-01-00EC-ieee-p802-3cg-draft-par-modification-request.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ieee802.org/1/files/public/docs2018/dc-draft-CSD-0118-v02.pdf" TargetMode="External"/><Relationship Id="rId2" Type="http://schemas.openxmlformats.org/officeDocument/2006/relationships/hyperlink" Target="http://ieee802.org/1/files/public/docs2018/dc-draft-PAR-0118-v03.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ieee802.org/1/files/public/docs2018/db-draft-CSD-0118-v01.pdf" TargetMode="External"/><Relationship Id="rId2" Type="http://schemas.openxmlformats.org/officeDocument/2006/relationships/hyperlink" Target="http://ieee802.org/1/files/public/docs2018/db-draft-PAR-0118-v02.pdf"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ieee802.org/1/files/public/docs2018/new-dcb-congdon-draft-congestion-isolation-CSD-0118-v02.pdf" TargetMode="External"/><Relationship Id="rId2" Type="http://schemas.openxmlformats.org/officeDocument/2006/relationships/hyperlink" Target="http://www.ieee802.org/1/files/public/docs2018/new-dcb-congdon-draft-congestion-isolation-PAR-0118-v04.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ieee802.org/1/files/public/docs2018/db-draft-CSD-0118-v01.pdf" TargetMode="External"/><Relationship Id="rId13" Type="http://schemas.openxmlformats.org/officeDocument/2006/relationships/hyperlink" Target="https://mentor.ieee.org/802-ec/dcn/18/ec-18-0013-01-00EC-ieee-p802-3cg-draft-par-modification-request.pdf" TargetMode="External"/><Relationship Id="rId18" Type="http://schemas.openxmlformats.org/officeDocument/2006/relationships/hyperlink" Target="https://mentor.ieee.org/802-ec/dcn/18/ec-18-0018-01-00EC-ieee-p802-3cm-draft-csd.pdf" TargetMode="External"/><Relationship Id="rId26" Type="http://schemas.openxmlformats.org/officeDocument/2006/relationships/hyperlink" Target="https://mentor.ieee.org/802.15/dcn/18/15-18-0040-04-secn-draft-csd-for-4y.docx" TargetMode="External"/><Relationship Id="rId3" Type="http://schemas.openxmlformats.org/officeDocument/2006/relationships/hyperlink" Target="http://www.ieee802.org/1/files/public/docs2017/cv-draft-PAR-1017-v03.pdf" TargetMode="External"/><Relationship Id="rId21" Type="http://schemas.openxmlformats.org/officeDocument/2006/relationships/hyperlink" Target="https://mentor.ieee.org/802.15/dcn/18/15-18-0050-03-0000-802-15-4w-par-draft.pdf" TargetMode="External"/><Relationship Id="rId7" Type="http://schemas.openxmlformats.org/officeDocument/2006/relationships/hyperlink" Target="http://ieee802.org/1/files/public/docs2018/db-draft-PAR-0118-v02.pdf" TargetMode="External"/><Relationship Id="rId12" Type="http://schemas.openxmlformats.org/officeDocument/2006/relationships/hyperlink" Target="http://ieee802.org/1/files/public/docs2018/P60802-draft-CSD-0118-v01.pdf" TargetMode="External"/><Relationship Id="rId17" Type="http://schemas.openxmlformats.org/officeDocument/2006/relationships/hyperlink" Target="https://mentor.ieee.org/802-ec/dcn/18/ec-18-0017-01-00EC-ieee-p802-3cm-draft-par.pdf" TargetMode="External"/><Relationship Id="rId25" Type="http://schemas.openxmlformats.org/officeDocument/2006/relationships/hyperlink" Target="https://mentor.ieee.org/802.15/dcn/18/15-18-0037-03-secn-draft-par-for-4y.pdf" TargetMode="External"/><Relationship Id="rId2" Type="http://schemas.openxmlformats.org/officeDocument/2006/relationships/notesSlide" Target="../notesSlides/notesSlide2.xml"/><Relationship Id="rId16" Type="http://schemas.openxmlformats.org/officeDocument/2006/relationships/hyperlink" Target="https://mentor.ieee.org/802-ec/dcn/18/ec-18-0016-01-00EC-ieee-p802-3ck-draft-csd.pdf" TargetMode="External"/><Relationship Id="rId20" Type="http://schemas.openxmlformats.org/officeDocument/2006/relationships/hyperlink" Target="https://mentor.ieee.org/802.11/dcn/17/11-17-1603-07-00lc-a-csd-proposal-for-light-communications.docx" TargetMode="External"/><Relationship Id="rId29" Type="http://schemas.openxmlformats.org/officeDocument/2006/relationships/hyperlink" Target="https://mentor.ieee.org/802.22/dcn/18/22-18-0005-00-0003-802-22-3-par-modification.docx" TargetMode="External"/><Relationship Id="rId1" Type="http://schemas.openxmlformats.org/officeDocument/2006/relationships/slideLayout" Target="../slideLayouts/slideLayout2.xml"/><Relationship Id="rId6" Type="http://schemas.openxmlformats.org/officeDocument/2006/relationships/hyperlink" Target="http://ieee802.org/1/files/public/docs2018/dc-draft-CSD-0118-v02.pdf" TargetMode="External"/><Relationship Id="rId11" Type="http://schemas.openxmlformats.org/officeDocument/2006/relationships/hyperlink" Target="http://ieee802.org/1/files/public/docs2018/P60802-draft-PAR-0118-v01.pdf" TargetMode="External"/><Relationship Id="rId24" Type="http://schemas.openxmlformats.org/officeDocument/2006/relationships/hyperlink" Target="https://mentor.ieee.org/802.15/dcn/17/15-17-0622-03-fane-proposed-fane-csd.docx" TargetMode="External"/><Relationship Id="rId5" Type="http://schemas.openxmlformats.org/officeDocument/2006/relationships/hyperlink" Target="http://ieee802.org/1/files/public/docs2018/dc-draft-PAR-0118-v03.pdf" TargetMode="External"/><Relationship Id="rId15" Type="http://schemas.openxmlformats.org/officeDocument/2006/relationships/hyperlink" Target="https://mentor.ieee.org/802-ec/dcn/18/ec-18-0015-01-00EC-ieee-p802-3ck-draft-par.pdf" TargetMode="External"/><Relationship Id="rId23" Type="http://schemas.openxmlformats.org/officeDocument/2006/relationships/hyperlink" Target="https://mentor.ieee.org/802.15/dcn/17/15-17-0624-04-fane-fane-proposed-par.pdf" TargetMode="External"/><Relationship Id="rId28" Type="http://schemas.openxmlformats.org/officeDocument/2006/relationships/hyperlink" Target="https://mentor.ieee.org/802.15/dcn/18/15-18-0036-01-0000-draft-csd-154z-elr.docx" TargetMode="External"/><Relationship Id="rId10" Type="http://schemas.openxmlformats.org/officeDocument/2006/relationships/hyperlink" Target="http://www.ieee802.org/1/files/public/docs2018/new-dcb-congdon-draft-congestion-isolation-CSD-0118-v02.pdf" TargetMode="External"/><Relationship Id="rId19" Type="http://schemas.openxmlformats.org/officeDocument/2006/relationships/hyperlink" Target="https://mentor.ieee.org/802.11/dcn/17/11-17-1604-08-00lc-a-par-proposal-for-light-communications.docx" TargetMode="External"/><Relationship Id="rId31" Type="http://schemas.openxmlformats.org/officeDocument/2006/relationships/hyperlink" Target="http://www.ieee802.org/1/files/public/docs2018/x-rev-seaman-draft-par-0218-v01.pdf" TargetMode="External"/><Relationship Id="rId4" Type="http://schemas.openxmlformats.org/officeDocument/2006/relationships/hyperlink" Target="http://www.ieee802.org/1/files/public/docs2017/cv-draft-CSD-0917-v01.pdf" TargetMode="External"/><Relationship Id="rId9" Type="http://schemas.openxmlformats.org/officeDocument/2006/relationships/hyperlink" Target="http://www.ieee802.org/1/files/public/docs2018/new-dcb-congdon-draft-congestion-isolation-PAR-0118-v04.pdf" TargetMode="External"/><Relationship Id="rId14" Type="http://schemas.openxmlformats.org/officeDocument/2006/relationships/hyperlink" Target="https://mentor.ieee.org/802-ec/dcn/18/ec-18-0014-01-00EC-ieee-p802-3cg-draft-csd-modifications.pdf" TargetMode="External"/><Relationship Id="rId22" Type="http://schemas.openxmlformats.org/officeDocument/2006/relationships/hyperlink" Target="https://mentor.ieee.org/802.15/dcn/18/15-18-0053-02-lpwa-csd-for-802-15-4w-lpwan-phy.docx" TargetMode="External"/><Relationship Id="rId27" Type="http://schemas.openxmlformats.org/officeDocument/2006/relationships/hyperlink" Target="https://mentor.ieee.org/802.15/dcn/18/15-18-0059-01-0elr-802-15-4z-elr-par-draft.pdf" TargetMode="External"/><Relationship Id="rId30" Type="http://schemas.openxmlformats.org/officeDocument/2006/relationships/hyperlink" Target="https://mentor.ieee.org/802.22/dcn/14/22-14-0061-07-0003-802-22-spectrum-characterization-and-occupancy-sensing-csd.docx"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ieee802.org/1/files/public/docs2018/P60802-draft-CSD-0118-v01.pdf" TargetMode="External"/><Relationship Id="rId2" Type="http://schemas.openxmlformats.org/officeDocument/2006/relationships/hyperlink" Target="http://ieee802.org/1/files/public/docs2018/P60802-draft-PAR-0118-v01.pd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mentor.ieee.org/802.11/dcn/17/11-17-1603-07-00lc-a-csd-proposal-for-light-communications.docx" TargetMode="External"/><Relationship Id="rId2" Type="http://schemas.openxmlformats.org/officeDocument/2006/relationships/hyperlink" Target="https://mentor.ieee.org/802.11/dcn/17/11-17-1604-08-00lc-a-par-proposal-for-light-communications.docx"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mentor.ieee.org/802.22/dcn/14/22-14-0061-07-0003-802-22-spectrum-characterization-and-occupancy-sensing-csd.docx" TargetMode="External"/><Relationship Id="rId2" Type="http://schemas.openxmlformats.org/officeDocument/2006/relationships/hyperlink" Target="https://mentor.ieee.org/802.22/dcn/18/22-18-0005-00-0003-802-22-3-par-modification.docx"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ieee802.org/1/files/public/docs2018/x-rev-seaman-draft-par-0218-v01.pdf"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hyperlink" Target="http://www.ieee802.org/1/files/public/docs2018/cv-PAR-0318-v01.pdf" TargetMode="External"/><Relationship Id="rId2" Type="http://schemas.openxmlformats.org/officeDocument/2006/relationships/hyperlink" Target="http://ieee802.org/1/files/public/docs2018/cv-PAR-CSD-comments-0318-v01.pdf" TargetMode="External"/><Relationship Id="rId1" Type="http://schemas.openxmlformats.org/officeDocument/2006/relationships/slideLayout" Target="../slideLayouts/slideLayout2.xml"/><Relationship Id="rId4" Type="http://schemas.openxmlformats.org/officeDocument/2006/relationships/hyperlink" Target="http://www.ieee802.org/1/files/public/docs2018/cv-CSD-0318-v01.pdf"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www.ieee802.org/1/files/public/docs2018/dc-PAR-0318-v01.pdf" TargetMode="External"/><Relationship Id="rId2" Type="http://schemas.openxmlformats.org/officeDocument/2006/relationships/hyperlink" Target="http://ieee802.org/1/files/public/docs2018/dc-PAR-CSD-comments-0318-v01.pdf" TargetMode="External"/><Relationship Id="rId1" Type="http://schemas.openxmlformats.org/officeDocument/2006/relationships/slideLayout" Target="../slideLayouts/slideLayout2.xml"/><Relationship Id="rId4" Type="http://schemas.openxmlformats.org/officeDocument/2006/relationships/hyperlink" Target="http://www.ieee802.org/1/files/public/docs2018/dc-CSD-0318-v01.pdf"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www.ieee802.org/1/files/public/docs2018/db-PAR-0318-v01.pdf" TargetMode="External"/><Relationship Id="rId2" Type="http://schemas.openxmlformats.org/officeDocument/2006/relationships/hyperlink" Target="http://ieee802.org/1/files/public/docs2018/db-PAR-CSD-comments-0318-v01.pdf" TargetMode="External"/><Relationship Id="rId1" Type="http://schemas.openxmlformats.org/officeDocument/2006/relationships/slideLayout" Target="../slideLayouts/slideLayout2.xml"/><Relationship Id="rId4" Type="http://schemas.openxmlformats.org/officeDocument/2006/relationships/hyperlink" Target="http://www.ieee802.org/1/files/public/docs2018/db-CSD-0318-v01.pdf"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www.ieee802.org/1/files/public/docs2018/cz-congdon-congestion-isolation-PAR-0318-v1.pdf" TargetMode="External"/><Relationship Id="rId2" Type="http://schemas.openxmlformats.org/officeDocument/2006/relationships/hyperlink" Target="http://www.ieee802.org/1/files/public/docs2018/cz-congdon-PAR-CSD-comment-response-0318-v1.pdf" TargetMode="External"/><Relationship Id="rId1" Type="http://schemas.openxmlformats.org/officeDocument/2006/relationships/slideLayout" Target="../slideLayouts/slideLayout2.xml"/><Relationship Id="rId4" Type="http://schemas.openxmlformats.org/officeDocument/2006/relationships/hyperlink" Target="http://www.ieee802.org/1/files/public/docs2018/cz-congdon-congestion-isolation-CSD-0318-v01.pdf"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ieee802.org/1/files/public/docs2018/60802-PAR-0318-v01.pdf" TargetMode="External"/><Relationship Id="rId2" Type="http://schemas.openxmlformats.org/officeDocument/2006/relationships/hyperlink" Target="http://www.ieee802.org/1/files/public/docs2018/60802-PAR-CSD-comments-0318-v01.pdf" TargetMode="External"/><Relationship Id="rId1" Type="http://schemas.openxmlformats.org/officeDocument/2006/relationships/slideLayout" Target="../slideLayouts/slideLayout2.xml"/><Relationship Id="rId4" Type="http://schemas.openxmlformats.org/officeDocument/2006/relationships/hyperlink" Target="http://www.ieee802.org/1/files/public/docs2018/60802-CSD-0318-v01.pdf" TargetMode="External"/></Relationships>
</file>

<file path=ppt/slides/_rels/slide31.xml.rels><?xml version="1.0" encoding="UTF-8" standalone="yes"?>
<Relationships xmlns="http://schemas.openxmlformats.org/package/2006/relationships"><Relationship Id="rId2" Type="http://schemas.openxmlformats.org/officeDocument/2006/relationships/hyperlink" Target="http://www.ieee802.org/1/files/public/docs2018/x-rev-seaman-draft-par-0318-v03.pdf"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mentor.ieee.org/802-ec/dcn/18/ec-18-0014-02-00EC-ieee-p802-3cg-draft-csd-modifications.pdf" TargetMode="External"/><Relationship Id="rId7" Type="http://schemas.openxmlformats.org/officeDocument/2006/relationships/hyperlink" Target="https://mentor.ieee.org/802-ec/dcn/18/ec-18-0018-02-00EC-ieee-p802-3cm-draft-csd.pdf" TargetMode="External"/><Relationship Id="rId2" Type="http://schemas.openxmlformats.org/officeDocument/2006/relationships/hyperlink" Target="https://mentor.ieee.org/802-ec/dcn/18/ec-18-0013-01-00EC-ieee-p802-3cg-draft-par-modification-request.pdf" TargetMode="External"/><Relationship Id="rId1" Type="http://schemas.openxmlformats.org/officeDocument/2006/relationships/slideLayout" Target="../slideLayouts/slideLayout2.xml"/><Relationship Id="rId6" Type="http://schemas.openxmlformats.org/officeDocument/2006/relationships/hyperlink" Target="https://mentor.ieee.org/802-ec/dcn/18/ec-18-0017-01-00EC-ieee-p802-3cm-draft-par.pdf" TargetMode="External"/><Relationship Id="rId5" Type="http://schemas.openxmlformats.org/officeDocument/2006/relationships/hyperlink" Target="https://mentor.ieee.org/802-ec/dcn/18/ec-18-0016-02-00EC-ieee-p802-3ck-draft-csd.pdf" TargetMode="External"/><Relationship Id="rId4" Type="http://schemas.openxmlformats.org/officeDocument/2006/relationships/hyperlink" Target="https://mentor.ieee.org/802-ec/dcn/18/ec-18-0015-02-00EC-ieee-p802-3ck-draft-par.pdf"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mentor.ieee.org/802.11/dcn/17/11-17-1715-00-0PAR-minutes-november-2017-session.docx"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s://mentor.ieee.org/802.15/dcn/18/15-18-0140-00-0000-802-15-consolidated-responses-to-par-and-csd-comments.pptx"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grouper.ieee.org/groups/802/PARs.shtm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s://mentor.ieee.org/802.11/dcn/18/11-18-0524-00-0PAR-minutes-march-2018-session.docx" TargetMode="External"/><Relationship Id="rId4" Type="http://schemas.openxmlformats.org/officeDocument/2006/relationships/hyperlink" Target="https://mentor.ieee.org/802.11/dcn/17/11-17-1715-00-0PAR-minutes-november-2017-session.docx"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mentor.ieee.org/802-ec/dcn/18/ec-18-0018-01-00EC-ieee-p802-3cm-draft-csd.pdf" TargetMode="External"/><Relationship Id="rId2" Type="http://schemas.openxmlformats.org/officeDocument/2006/relationships/hyperlink" Target="https://mentor.ieee.org/802-ec/dcn/18/ec-18-0017-01-00EC-ieee-p802-3cm-draft-par.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mentor.ieee.org/802.15/dcn/18/15-18-0053-02-lpwa-csd-for-802-15-4w-lpwan-phy.docx" TargetMode="External"/><Relationship Id="rId2" Type="http://schemas.openxmlformats.org/officeDocument/2006/relationships/hyperlink" Target="https://mentor.ieee.org/802.15/dcn/18/15-18-0050-03-0000-802-15-4w-par-draft.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mentor.ieee.org/802.15/dcn/18/15-18-0053-02-lpwa-csd-for-802-15-4w-lpwan-phy.docx" TargetMode="External"/><Relationship Id="rId2" Type="http://schemas.openxmlformats.org/officeDocument/2006/relationships/hyperlink" Target="https://mentor.ieee.org/802.15/dcn/18/15-18-0050-03-0000-802-15-4w-par-draft.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mentor.ieee.org/802.15/dcn/17/15-17-0622-03-fane-proposed-fane-csd.docx" TargetMode="External"/><Relationship Id="rId2" Type="http://schemas.openxmlformats.org/officeDocument/2006/relationships/hyperlink" Target="https://mentor.ieee.org/802.15/dcn/17/15-17-0624-04-fane-fane-proposed-par.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PAR Review - Meeting Agenda and Comment slides   - March 2018 - Rosemont</a:t>
            </a:r>
            <a:endParaRPr lang="en-GB" dirty="0"/>
          </a:p>
        </p:txBody>
      </p:sp>
      <p:sp>
        <p:nvSpPr>
          <p:cNvPr id="3074" name="Rectangle 2"/>
          <p:cNvSpPr>
            <a:spLocks noGrp="1" noChangeArrowheads="1"/>
          </p:cNvSpPr>
          <p:nvPr>
            <p:ph idx="1"/>
          </p:nvPr>
        </p:nvSpPr>
        <p:spPr>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 2018-03-06</a:t>
            </a:r>
          </a:p>
        </p:txBody>
      </p:sp>
      <p:sp>
        <p:nvSpPr>
          <p:cNvPr id="6" name="Date Placeholder 3"/>
          <p:cNvSpPr>
            <a:spLocks noGrp="1"/>
          </p:cNvSpPr>
          <p:nvPr>
            <p:ph type="dt" idx="10"/>
          </p:nvPr>
        </p:nvSpPr>
        <p:spPr/>
        <p:txBody>
          <a:bodyPr/>
          <a:lstStyle/>
          <a:p>
            <a:r>
              <a:rPr lang="en-US"/>
              <a:t>March 2018</a:t>
            </a:r>
            <a:endParaRPr lang="en-GB" dirty="0"/>
          </a:p>
        </p:txBody>
      </p:sp>
      <p:sp>
        <p:nvSpPr>
          <p:cNvPr id="7" name="Footer Placeholder 4"/>
          <p:cNvSpPr>
            <a:spLocks noGrp="1"/>
          </p:cNvSpPr>
          <p:nvPr>
            <p:ph type="ftr" idx="11"/>
          </p:nvPr>
        </p:nvSpPr>
        <p:spPr/>
        <p:txBody>
          <a:bodyPr/>
          <a:lstStyle/>
          <a:p>
            <a:r>
              <a:rPr lang="en-GB"/>
              <a:t>Jon Rosdahl (Qualcomm)</a:t>
            </a:r>
            <a:endParaRPr lang="en-GB" dirty="0"/>
          </a:p>
        </p:txBody>
      </p:sp>
      <p:sp>
        <p:nvSpPr>
          <p:cNvPr id="8" name="Slide Number Placeholder 5"/>
          <p:cNvSpPr>
            <a:spLocks noGrp="1"/>
          </p:cNvSpPr>
          <p:nvPr>
            <p:ph type="sldNum" idx="12"/>
          </p:nvPr>
        </p:nvSpPr>
        <p:spPr/>
        <p:txBody>
          <a:bodyPr/>
          <a:lstStyle/>
          <a:p>
            <a:r>
              <a:rPr lang="en-GB"/>
              <a:t>Slide </a:t>
            </a:r>
            <a:fld id="{93823DB3-BAA4-4F4A-B4B3-ED9ABE70E976}" type="slidenum">
              <a:rPr lang="en-GB" smtClean="0"/>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57025170"/>
              </p:ext>
            </p:extLst>
          </p:nvPr>
        </p:nvGraphicFramePr>
        <p:xfrm>
          <a:off x="2057400" y="2590805"/>
          <a:ext cx="8001000" cy="2422525"/>
        </p:xfrm>
        <a:graphic>
          <a:graphicData uri="http://schemas.openxmlformats.org/presentationml/2006/ole">
            <mc:AlternateContent xmlns:mc="http://schemas.openxmlformats.org/markup-compatibility/2006">
              <mc:Choice xmlns:v="urn:schemas-microsoft-com:vml" Requires="v">
                <p:oleObj spid="_x0000_s3241" name="Document" r:id="rId4" imgW="8289564" imgH="2521714" progId="Word.Document.8">
                  <p:embed/>
                </p:oleObj>
              </mc:Choice>
              <mc:Fallback>
                <p:oleObj name="Document" r:id="rId4" imgW="8289564" imgH="2521714" progId="Word.Document.8">
                  <p:embed/>
                  <p:pic>
                    <p:nvPicPr>
                      <p:cNvPr id="0" name="Picture 3"/>
                      <p:cNvPicPr>
                        <a:picLocks noChangeAspect="1" noChangeArrowheads="1"/>
                      </p:cNvPicPr>
                      <p:nvPr/>
                    </p:nvPicPr>
                    <p:blipFill>
                      <a:blip r:embed="rId5"/>
                      <a:srcRect/>
                      <a:stretch>
                        <a:fillRect/>
                      </a:stretch>
                    </p:blipFill>
                    <p:spPr bwMode="auto">
                      <a:xfrm>
                        <a:off x="2057400" y="2590805"/>
                        <a:ext cx="8001000" cy="2422525"/>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
        <p:nvSpPr>
          <p:cNvPr id="3076" name="Rectangle 4"/>
          <p:cNvSpPr>
            <a:spLocks noChangeArrowheads="1"/>
          </p:cNvSpPr>
          <p:nvPr/>
        </p:nvSpPr>
        <p:spPr bwMode="auto">
          <a:xfrm>
            <a:off x="2121694" y="2246414"/>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8F739-0F46-4B73-87FA-CCEB2002F4C8}"/>
              </a:ext>
            </a:extLst>
          </p:cNvPr>
          <p:cNvSpPr>
            <a:spLocks noGrp="1"/>
          </p:cNvSpPr>
          <p:nvPr>
            <p:ph type="title"/>
          </p:nvPr>
        </p:nvSpPr>
        <p:spPr>
          <a:xfrm>
            <a:off x="914402" y="685803"/>
            <a:ext cx="10361084" cy="510949"/>
          </a:xfrm>
        </p:spPr>
        <p:txBody>
          <a:bodyPr/>
          <a:lstStyle/>
          <a:p>
            <a:r>
              <a:rPr lang="en-US" sz="2400" b="1" dirty="0">
                <a:solidFill>
                  <a:srgbClr val="000000"/>
                </a:solidFill>
                <a:effectLst/>
                <a:latin typeface="+mj-lt"/>
                <a:ea typeface="+mj-ea"/>
                <a:cs typeface="MS Gothic"/>
              </a:rPr>
              <a:t>802.15.4y - Amendment: SECN (Security Next Generation), </a:t>
            </a:r>
            <a:r>
              <a:rPr lang="en-US" sz="2400" dirty="0">
                <a:hlinkClick r:id="rId2"/>
              </a:rPr>
              <a:t>PAR</a:t>
            </a:r>
            <a:r>
              <a:rPr lang="en-US" sz="2400" dirty="0"/>
              <a:t> and </a:t>
            </a:r>
            <a:r>
              <a:rPr lang="en-US" sz="2400" dirty="0">
                <a:hlinkClick r:id="rId3"/>
              </a:rPr>
              <a:t>CSD</a:t>
            </a:r>
            <a:endParaRPr lang="en-US" sz="2400" dirty="0"/>
          </a:p>
        </p:txBody>
      </p:sp>
      <p:sp>
        <p:nvSpPr>
          <p:cNvPr id="3" name="Content Placeholder 2">
            <a:extLst>
              <a:ext uri="{FF2B5EF4-FFF2-40B4-BE49-F238E27FC236}">
                <a16:creationId xmlns:a16="http://schemas.microsoft.com/office/drawing/2014/main" id="{4C8FFECB-0162-41AC-B4FB-A3CBEA203770}"/>
              </a:ext>
            </a:extLst>
          </p:cNvPr>
          <p:cNvSpPr>
            <a:spLocks noGrp="1"/>
          </p:cNvSpPr>
          <p:nvPr>
            <p:ph idx="1"/>
          </p:nvPr>
        </p:nvSpPr>
        <p:spPr>
          <a:xfrm>
            <a:off x="914402" y="1275333"/>
            <a:ext cx="10361084" cy="5033987"/>
          </a:xfrm>
        </p:spPr>
        <p:txBody>
          <a:bodyPr/>
          <a:lstStyle/>
          <a:p>
            <a:r>
              <a:rPr lang="en-US" dirty="0"/>
              <a:t>PAR 2.1 “</a:t>
            </a:r>
            <a:r>
              <a:rPr lang="en-US" b="0" dirty="0"/>
              <a:t>Amendment defining security extensions to IEEE Std. 802.15.4 adding at a minimum Advanced Encryption Standard (AES)-256” to “ Amendment defining support for Advanced Encryption Standard (AES)-256 encryption and security extensions.”</a:t>
            </a:r>
          </a:p>
          <a:p>
            <a:r>
              <a:rPr lang="en-US" b="0" dirty="0"/>
              <a:t>PAR 5.2.b change “Std.” to “</a:t>
            </a:r>
            <a:r>
              <a:rPr lang="en-US" b="0" dirty="0" err="1"/>
              <a:t>Std</a:t>
            </a:r>
            <a:r>
              <a:rPr lang="en-US" b="0" dirty="0"/>
              <a:t>”</a:t>
            </a:r>
          </a:p>
          <a:p>
            <a:r>
              <a:rPr lang="en-US" b="0" dirty="0"/>
              <a:t>PAR 5.2b Change Scope statement to present tense and remove “at a minimum”.</a:t>
            </a:r>
          </a:p>
          <a:p>
            <a:r>
              <a:rPr lang="en-US" b="0" dirty="0"/>
              <a:t>Change “This amendment defines security extensions to IEEE Std. 802.15.4 adding, at a minimum, AES-256. It also defines possible methods to simplify the addition of future encryption modes and key lengths. IEEE Std. 802.15.4-2015 currently supports either AES-128 or no security” </a:t>
            </a:r>
          </a:p>
          <a:p>
            <a:r>
              <a:rPr lang="en-US" b="0" dirty="0"/>
              <a:t>To “This amendment adds support for AES-256 encryption and defines security extensions to allow for future encryption modes and key lengths. “</a:t>
            </a:r>
            <a:endParaRPr lang="en-US" dirty="0"/>
          </a:p>
        </p:txBody>
      </p:sp>
      <p:sp>
        <p:nvSpPr>
          <p:cNvPr id="4" name="Date Placeholder 3">
            <a:extLst>
              <a:ext uri="{FF2B5EF4-FFF2-40B4-BE49-F238E27FC236}">
                <a16:creationId xmlns:a16="http://schemas.microsoft.com/office/drawing/2014/main" id="{C74E1B88-D9B8-4533-AC6A-662820CE8C53}"/>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3B148740-A8EE-4E06-87E6-DAA31AAF5C24}"/>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A5995F9D-E935-48A7-814F-1BC596B345DE}"/>
              </a:ext>
            </a:extLst>
          </p:cNvPr>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Tree>
    <p:extLst>
      <p:ext uri="{BB962C8B-B14F-4D97-AF65-F5344CB8AC3E}">
        <p14:creationId xmlns:p14="http://schemas.microsoft.com/office/powerpoint/2010/main" val="34466432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8F739-0F46-4B73-87FA-CCEB2002F4C8}"/>
              </a:ext>
            </a:extLst>
          </p:cNvPr>
          <p:cNvSpPr>
            <a:spLocks noGrp="1"/>
          </p:cNvSpPr>
          <p:nvPr>
            <p:ph type="title"/>
          </p:nvPr>
        </p:nvSpPr>
        <p:spPr>
          <a:xfrm>
            <a:off x="914402" y="685803"/>
            <a:ext cx="10361084" cy="510949"/>
          </a:xfrm>
        </p:spPr>
        <p:txBody>
          <a:bodyPr/>
          <a:lstStyle/>
          <a:p>
            <a:r>
              <a:rPr lang="en-US" sz="2400" b="1" dirty="0">
                <a:solidFill>
                  <a:srgbClr val="000000"/>
                </a:solidFill>
                <a:effectLst/>
                <a:latin typeface="+mj-lt"/>
                <a:ea typeface="+mj-ea"/>
                <a:cs typeface="MS Gothic"/>
              </a:rPr>
              <a:t>802.15.4y - Amendment: SECN (Security Next Generation), </a:t>
            </a:r>
            <a:r>
              <a:rPr lang="en-US" sz="2400" dirty="0">
                <a:hlinkClick r:id="rId2"/>
              </a:rPr>
              <a:t>PAR</a:t>
            </a:r>
            <a:r>
              <a:rPr lang="en-US" sz="2400" dirty="0"/>
              <a:t> and </a:t>
            </a:r>
            <a:r>
              <a:rPr lang="en-US" sz="2400" dirty="0">
                <a:hlinkClick r:id="rId3"/>
              </a:rPr>
              <a:t>CSD</a:t>
            </a:r>
            <a:endParaRPr lang="en-US" sz="2400" dirty="0"/>
          </a:p>
        </p:txBody>
      </p:sp>
      <p:sp>
        <p:nvSpPr>
          <p:cNvPr id="3" name="Content Placeholder 2">
            <a:extLst>
              <a:ext uri="{FF2B5EF4-FFF2-40B4-BE49-F238E27FC236}">
                <a16:creationId xmlns:a16="http://schemas.microsoft.com/office/drawing/2014/main" id="{4C8FFECB-0162-41AC-B4FB-A3CBEA203770}"/>
              </a:ext>
            </a:extLst>
          </p:cNvPr>
          <p:cNvSpPr>
            <a:spLocks noGrp="1"/>
          </p:cNvSpPr>
          <p:nvPr>
            <p:ph idx="1"/>
          </p:nvPr>
        </p:nvSpPr>
        <p:spPr>
          <a:xfrm>
            <a:off x="914402" y="1275333"/>
            <a:ext cx="10361084" cy="5033987"/>
          </a:xfrm>
        </p:spPr>
        <p:txBody>
          <a:bodyPr/>
          <a:lstStyle/>
          <a:p>
            <a:r>
              <a:rPr lang="en-US" dirty="0"/>
              <a:t>PAR 5.5  no need to </a:t>
            </a:r>
            <a:r>
              <a:rPr lang="en-US" dirty="0" err="1"/>
              <a:t>capatilize</a:t>
            </a:r>
            <a:r>
              <a:rPr lang="en-US" dirty="0"/>
              <a:t> “</a:t>
            </a:r>
            <a:r>
              <a:rPr lang="en-US" b="0" dirty="0"/>
              <a:t>Quantum Computing”</a:t>
            </a:r>
          </a:p>
          <a:p>
            <a:r>
              <a:rPr lang="en-US" b="0" dirty="0"/>
              <a:t>CSD 1.2.1 b) need space between “</a:t>
            </a:r>
            <a:r>
              <a:rPr lang="en-US" b="0" dirty="0" err="1"/>
              <a:t>control,etc</a:t>
            </a:r>
            <a:r>
              <a:rPr lang="en-US" b="0" dirty="0"/>
              <a:t>.”</a:t>
            </a:r>
          </a:p>
          <a:p>
            <a:endParaRPr lang="en-US" dirty="0"/>
          </a:p>
        </p:txBody>
      </p:sp>
      <p:sp>
        <p:nvSpPr>
          <p:cNvPr id="4" name="Date Placeholder 3">
            <a:extLst>
              <a:ext uri="{FF2B5EF4-FFF2-40B4-BE49-F238E27FC236}">
                <a16:creationId xmlns:a16="http://schemas.microsoft.com/office/drawing/2014/main" id="{C74E1B88-D9B8-4533-AC6A-662820CE8C53}"/>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3B148740-A8EE-4E06-87E6-DAA31AAF5C24}"/>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A5995F9D-E935-48A7-814F-1BC596B345DE}"/>
              </a:ext>
            </a:extLst>
          </p:cNvPr>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Tree>
    <p:extLst>
      <p:ext uri="{BB962C8B-B14F-4D97-AF65-F5344CB8AC3E}">
        <p14:creationId xmlns:p14="http://schemas.microsoft.com/office/powerpoint/2010/main" val="22138313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368900-57BF-45F5-B924-C854B6C4411E}"/>
              </a:ext>
            </a:extLst>
          </p:cNvPr>
          <p:cNvSpPr>
            <a:spLocks noGrp="1"/>
          </p:cNvSpPr>
          <p:nvPr>
            <p:ph type="title"/>
          </p:nvPr>
        </p:nvSpPr>
        <p:spPr/>
        <p:txBody>
          <a:bodyPr/>
          <a:lstStyle/>
          <a:p>
            <a:r>
              <a:rPr lang="en-US" sz="3200" b="1" dirty="0">
                <a:solidFill>
                  <a:srgbClr val="000000"/>
                </a:solidFill>
                <a:effectLst/>
                <a:latin typeface="+mj-lt"/>
                <a:ea typeface="+mj-ea"/>
                <a:cs typeface="MS Gothic"/>
              </a:rPr>
              <a:t>802.15.4z - Amendment: EIR (Enhanced IR-UWB Ranging), </a:t>
            </a:r>
            <a:r>
              <a:rPr lang="en-US" dirty="0">
                <a:hlinkClick r:id="rId3"/>
              </a:rPr>
              <a:t>PAR</a:t>
            </a:r>
            <a:r>
              <a:rPr lang="en-US" dirty="0"/>
              <a:t> and </a:t>
            </a:r>
            <a:r>
              <a:rPr lang="en-US" dirty="0">
                <a:hlinkClick r:id="rId4"/>
              </a:rPr>
              <a:t>CSD</a:t>
            </a:r>
            <a:endParaRPr lang="en-US" dirty="0"/>
          </a:p>
        </p:txBody>
      </p:sp>
      <p:sp>
        <p:nvSpPr>
          <p:cNvPr id="3" name="Content Placeholder 2">
            <a:extLst>
              <a:ext uri="{FF2B5EF4-FFF2-40B4-BE49-F238E27FC236}">
                <a16:creationId xmlns:a16="http://schemas.microsoft.com/office/drawing/2014/main" id="{3FFE6609-C9AF-4A66-A516-811D9E7B9A96}"/>
              </a:ext>
            </a:extLst>
          </p:cNvPr>
          <p:cNvSpPr>
            <a:spLocks noGrp="1"/>
          </p:cNvSpPr>
          <p:nvPr>
            <p:ph idx="1"/>
          </p:nvPr>
        </p:nvSpPr>
        <p:spPr>
          <a:xfrm>
            <a:off x="914402" y="1751016"/>
            <a:ext cx="10361084" cy="4724399"/>
          </a:xfrm>
        </p:spPr>
        <p:txBody>
          <a:bodyPr/>
          <a:lstStyle/>
          <a:p>
            <a:r>
              <a:rPr lang="en-US" b="0" dirty="0"/>
              <a:t>PAR 2.1 change “Amendment enhancing existing Impulse Radio-Ultra Wide Band (IR-UWB) Physical Layers (PHYs) and associated ranging techniques” </a:t>
            </a:r>
          </a:p>
          <a:p>
            <a:r>
              <a:rPr lang="en-US" b="0" dirty="0"/>
              <a:t>To “Amendment enhanced Impulse Radio-Ultra Wide Band (IR-UWB) Physical Layers (PHYs) and associated ranging techniques”</a:t>
            </a:r>
          </a:p>
          <a:p>
            <a:r>
              <a:rPr lang="en-US" b="0" dirty="0"/>
              <a:t>PAR 5.2.b. change “This amendment enhances existing” to “This amendment enhances the”</a:t>
            </a:r>
          </a:p>
          <a:p>
            <a:r>
              <a:rPr lang="en-US" b="0" dirty="0"/>
              <a:t>PAR 5.2.b delete “within IEEE </a:t>
            </a:r>
            <a:r>
              <a:rPr lang="en-US" b="0" dirty="0" err="1"/>
              <a:t>Std</a:t>
            </a:r>
            <a:r>
              <a:rPr lang="en-US" b="0" dirty="0"/>
              <a:t> 802.15.4”. (this is self-referencing).</a:t>
            </a:r>
          </a:p>
          <a:p>
            <a:r>
              <a:rPr lang="en-US" b="0" dirty="0"/>
              <a:t>PAR 5.2.b – delete “, and others as appropriate” and move “and” before last item.</a:t>
            </a:r>
          </a:p>
          <a:p>
            <a:r>
              <a:rPr lang="en-US" b="0" dirty="0"/>
              <a:t>PAR 5.2.b – move 2</a:t>
            </a:r>
            <a:r>
              <a:rPr lang="en-US" b="0" baseline="30000" dirty="0"/>
              <a:t>nd</a:t>
            </a:r>
            <a:r>
              <a:rPr lang="en-US" b="0" dirty="0"/>
              <a:t> to last sentence to 5.5 – not needed here.</a:t>
            </a:r>
          </a:p>
          <a:p>
            <a:r>
              <a:rPr lang="en-US" b="0" dirty="0"/>
              <a:t>PAR 5.2.b – replace last sentence with “The amendment defines MAC changes to support these PHY enhancements.</a:t>
            </a:r>
          </a:p>
        </p:txBody>
      </p:sp>
      <p:sp>
        <p:nvSpPr>
          <p:cNvPr id="4" name="Date Placeholder 3">
            <a:extLst>
              <a:ext uri="{FF2B5EF4-FFF2-40B4-BE49-F238E27FC236}">
                <a16:creationId xmlns:a16="http://schemas.microsoft.com/office/drawing/2014/main" id="{B9E6F877-3D4B-4D24-960A-CB98AF9A447D}"/>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A73237ED-BCB8-4AB4-A211-7E2D4AE67374}"/>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5F4E5863-7B47-410D-A655-BC8B28DB8A18}"/>
              </a:ext>
            </a:extLst>
          </p:cNvPr>
          <p:cNvSpPr>
            <a:spLocks noGrp="1"/>
          </p:cNvSpPr>
          <p:nvPr>
            <p:ph type="sldNum" idx="12"/>
          </p:nvPr>
        </p:nvSpPr>
        <p:spPr/>
        <p:txBody>
          <a:bodyPr/>
          <a:lstStyle/>
          <a:p>
            <a:r>
              <a:rPr lang="en-GB"/>
              <a:t>Slide </a:t>
            </a:r>
            <a:fld id="{440F5867-744E-4AA6-B0ED-4C44D2DFBB7B}" type="slidenum">
              <a:rPr lang="en-GB" smtClean="0"/>
              <a:pPr/>
              <a:t>12</a:t>
            </a:fld>
            <a:endParaRPr lang="en-GB" dirty="0"/>
          </a:p>
        </p:txBody>
      </p:sp>
    </p:spTree>
    <p:extLst>
      <p:ext uri="{BB962C8B-B14F-4D97-AF65-F5344CB8AC3E}">
        <p14:creationId xmlns:p14="http://schemas.microsoft.com/office/powerpoint/2010/main" val="37746003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31E05-FA84-449F-B74B-DF36D08A828A}"/>
              </a:ext>
            </a:extLst>
          </p:cNvPr>
          <p:cNvSpPr>
            <a:spLocks noGrp="1"/>
          </p:cNvSpPr>
          <p:nvPr>
            <p:ph type="title"/>
          </p:nvPr>
        </p:nvSpPr>
        <p:spPr>
          <a:xfrm>
            <a:off x="914402" y="685803"/>
            <a:ext cx="10361084" cy="1519061"/>
          </a:xfrm>
        </p:spPr>
        <p:txBody>
          <a:bodyPr/>
          <a:lstStyle/>
          <a:p>
            <a:r>
              <a:rPr lang="en-US" sz="3200" b="1" dirty="0">
                <a:solidFill>
                  <a:srgbClr val="000000"/>
                </a:solidFill>
                <a:effectLst/>
                <a:latin typeface="+mj-lt"/>
                <a:ea typeface="+mj-ea"/>
                <a:cs typeface="MS Gothic"/>
              </a:rPr>
              <a:t>P802.1CBcv - Amendment: Information Model, YANG Data Model and Management Information Base Module, </a:t>
            </a:r>
            <a:r>
              <a:rPr lang="en-US" dirty="0">
                <a:hlinkClick r:id="rId2"/>
              </a:rPr>
              <a:t>PAR</a:t>
            </a:r>
            <a:r>
              <a:rPr lang="en-US" dirty="0"/>
              <a:t> and </a:t>
            </a:r>
            <a:r>
              <a:rPr lang="en-US" dirty="0">
                <a:hlinkClick r:id="rId3"/>
              </a:rPr>
              <a:t>CSD</a:t>
            </a:r>
            <a:endParaRPr lang="en-US" sz="2000" dirty="0"/>
          </a:p>
        </p:txBody>
      </p:sp>
      <p:sp>
        <p:nvSpPr>
          <p:cNvPr id="7" name="Content Placeholder 6">
            <a:extLst>
              <a:ext uri="{FF2B5EF4-FFF2-40B4-BE49-F238E27FC236}">
                <a16:creationId xmlns:a16="http://schemas.microsoft.com/office/drawing/2014/main" id="{B71F7389-6A05-4A03-B099-1762E3C27AE6}"/>
              </a:ext>
            </a:extLst>
          </p:cNvPr>
          <p:cNvSpPr>
            <a:spLocks noGrp="1"/>
          </p:cNvSpPr>
          <p:nvPr>
            <p:ph idx="1"/>
          </p:nvPr>
        </p:nvSpPr>
        <p:spPr>
          <a:xfrm>
            <a:off x="914402" y="2204864"/>
            <a:ext cx="10361084" cy="3889550"/>
          </a:xfrm>
        </p:spPr>
        <p:txBody>
          <a:bodyPr/>
          <a:lstStyle/>
          <a:p>
            <a:r>
              <a:rPr lang="en-US" dirty="0"/>
              <a:t>PAR 5.2.b PAR should be in present tense and not promise future action. Suggest delete last sentence to “</a:t>
            </a:r>
            <a:r>
              <a:rPr lang="en-US" b="0" dirty="0"/>
              <a:t>Additionally, this amendment will address errors or omissions to existing features.”</a:t>
            </a:r>
            <a:endParaRPr lang="en-US" dirty="0"/>
          </a:p>
        </p:txBody>
      </p:sp>
      <p:sp>
        <p:nvSpPr>
          <p:cNvPr id="4" name="Date Placeholder 3">
            <a:extLst>
              <a:ext uri="{FF2B5EF4-FFF2-40B4-BE49-F238E27FC236}">
                <a16:creationId xmlns:a16="http://schemas.microsoft.com/office/drawing/2014/main" id="{75C5A97E-2290-4E0C-9B31-6D0C72180325}"/>
              </a:ext>
            </a:extLst>
          </p:cNvPr>
          <p:cNvSpPr>
            <a:spLocks noGrp="1"/>
          </p:cNvSpPr>
          <p:nvPr>
            <p:ph type="dt" idx="10"/>
          </p:nvPr>
        </p:nvSpPr>
        <p:spPr/>
        <p:txBody>
          <a:bodyPr/>
          <a:lstStyle/>
          <a:p>
            <a:pPr>
              <a:defRPr/>
            </a:pPr>
            <a:r>
              <a:rPr lang="en-US">
                <a:solidFill>
                  <a:srgbClr val="000000"/>
                </a:solidFill>
              </a:rPr>
              <a:t>March 2018</a:t>
            </a:r>
            <a:endParaRPr lang="en-US" dirty="0">
              <a:solidFill>
                <a:srgbClr val="000000"/>
              </a:solidFill>
            </a:endParaRPr>
          </a:p>
        </p:txBody>
      </p:sp>
      <p:sp>
        <p:nvSpPr>
          <p:cNvPr id="5" name="Footer Placeholder 4">
            <a:extLst>
              <a:ext uri="{FF2B5EF4-FFF2-40B4-BE49-F238E27FC236}">
                <a16:creationId xmlns:a16="http://schemas.microsoft.com/office/drawing/2014/main" id="{FC6EBB1A-C22D-4427-BFFD-FE0A15EA0002}"/>
              </a:ext>
            </a:extLst>
          </p:cNvPr>
          <p:cNvSpPr>
            <a:spLocks noGrp="1"/>
          </p:cNvSpPr>
          <p:nvPr>
            <p:ph type="ftr" idx="11"/>
          </p:nvPr>
        </p:nvSpPr>
        <p:spPr/>
        <p:txBody>
          <a:bodyPr/>
          <a:lstStyle/>
          <a:p>
            <a:pPr>
              <a:defRPr/>
            </a:pPr>
            <a:r>
              <a:rPr lang="en-US">
                <a:solidFill>
                  <a:srgbClr val="000000"/>
                </a:solidFill>
              </a:rPr>
              <a:t>Jon Rosdahl (Qualcomm)</a:t>
            </a:r>
          </a:p>
        </p:txBody>
      </p:sp>
      <p:sp>
        <p:nvSpPr>
          <p:cNvPr id="6" name="Slide Number Placeholder 5">
            <a:extLst>
              <a:ext uri="{FF2B5EF4-FFF2-40B4-BE49-F238E27FC236}">
                <a16:creationId xmlns:a16="http://schemas.microsoft.com/office/drawing/2014/main" id="{72463052-0341-4099-A74D-A710818217D3}"/>
              </a:ext>
            </a:extLst>
          </p:cNvPr>
          <p:cNvSpPr>
            <a:spLocks noGrp="1"/>
          </p:cNvSpPr>
          <p:nvPr>
            <p:ph type="sldNum" idx="12"/>
          </p:nvPr>
        </p:nvSpPr>
        <p:spPr/>
        <p:txBody>
          <a:bodyPr/>
          <a:lstStyle/>
          <a:p>
            <a:pPr>
              <a:defRPr/>
            </a:pPr>
            <a:r>
              <a:rPr lang="en-US" altLang="en-US">
                <a:solidFill>
                  <a:srgbClr val="000000"/>
                </a:solidFill>
              </a:rPr>
              <a:t>Slide </a:t>
            </a:r>
            <a:fld id="{3A4934C6-33C0-44EA-8053-B7FE352B788A}" type="slidenum">
              <a:rPr lang="en-US" altLang="en-US" smtClean="0">
                <a:solidFill>
                  <a:srgbClr val="000000"/>
                </a:solidFill>
              </a:rPr>
              <a:pPr>
                <a:defRPr/>
              </a:pPr>
              <a:t>13</a:t>
            </a:fld>
            <a:endParaRPr lang="en-US" altLang="en-US">
              <a:solidFill>
                <a:srgbClr val="000000"/>
              </a:solidFill>
            </a:endParaRPr>
          </a:p>
        </p:txBody>
      </p:sp>
    </p:spTree>
    <p:extLst>
      <p:ext uri="{BB962C8B-B14F-4D97-AF65-F5344CB8AC3E}">
        <p14:creationId xmlns:p14="http://schemas.microsoft.com/office/powerpoint/2010/main" val="6422684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0F5FD-C4A8-4EEF-A565-0F41F8AE47AB}"/>
              </a:ext>
            </a:extLst>
          </p:cNvPr>
          <p:cNvSpPr>
            <a:spLocks noGrp="1"/>
          </p:cNvSpPr>
          <p:nvPr>
            <p:ph type="title"/>
          </p:nvPr>
        </p:nvSpPr>
        <p:spPr/>
        <p:txBody>
          <a:bodyPr/>
          <a:lstStyle/>
          <a:p>
            <a:r>
              <a:rPr lang="en-US" sz="3200" b="1" dirty="0">
                <a:solidFill>
                  <a:srgbClr val="000000"/>
                </a:solidFill>
                <a:effectLst/>
                <a:latin typeface="+mj-lt"/>
                <a:ea typeface="+mj-ea"/>
                <a:cs typeface="MS Gothic"/>
              </a:rPr>
              <a:t>802.3ck - Amendment: 100 Gb/s Signaling, </a:t>
            </a:r>
            <a:r>
              <a:rPr lang="en-US" dirty="0">
                <a:hlinkClick r:id="rId2"/>
              </a:rPr>
              <a:t>PAR</a:t>
            </a:r>
            <a:r>
              <a:rPr lang="en-US" dirty="0"/>
              <a:t> and </a:t>
            </a:r>
            <a:r>
              <a:rPr lang="en-US" dirty="0">
                <a:hlinkClick r:id="rId3"/>
              </a:rPr>
              <a:t>CSD</a:t>
            </a:r>
            <a:endParaRPr lang="en-US" dirty="0"/>
          </a:p>
        </p:txBody>
      </p:sp>
      <p:sp>
        <p:nvSpPr>
          <p:cNvPr id="3" name="Content Placeholder 2">
            <a:extLst>
              <a:ext uri="{FF2B5EF4-FFF2-40B4-BE49-F238E27FC236}">
                <a16:creationId xmlns:a16="http://schemas.microsoft.com/office/drawing/2014/main" id="{6D2757E4-F01A-4B87-852C-2856427DB892}"/>
              </a:ext>
            </a:extLst>
          </p:cNvPr>
          <p:cNvSpPr>
            <a:spLocks noGrp="1"/>
          </p:cNvSpPr>
          <p:nvPr>
            <p:ph idx="1"/>
          </p:nvPr>
        </p:nvSpPr>
        <p:spPr/>
        <p:txBody>
          <a:bodyPr/>
          <a:lstStyle/>
          <a:p>
            <a:r>
              <a:rPr lang="en-US" dirty="0"/>
              <a:t>PAR 5.2.b </a:t>
            </a:r>
            <a:r>
              <a:rPr lang="en-US" b="0" dirty="0"/>
              <a:t>The PAR should be in present tense, refer to the “amendment” as opposed to “project” and do not need to be self-referential.</a:t>
            </a:r>
            <a:endParaRPr lang="en-US" dirty="0"/>
          </a:p>
          <a:p>
            <a:r>
              <a:rPr lang="en-US" dirty="0"/>
              <a:t>Suggested Change “</a:t>
            </a:r>
            <a:r>
              <a:rPr lang="en-US" b="0" dirty="0"/>
              <a:t>This project is to specify additions to and appropriate modifications of IEEE </a:t>
            </a:r>
            <a:r>
              <a:rPr lang="en-US" b="0" dirty="0" err="1"/>
              <a:t>Std</a:t>
            </a:r>
            <a:r>
              <a:rPr lang="en-US" b="0" dirty="0"/>
              <a:t> 802.3 to add Physical Layer specifications and Management Parameters for 100 Gb/s, 200 Gb/s, and 400 Gb/s electrical interfaces based on 100 Gb/s signaling.” </a:t>
            </a:r>
          </a:p>
          <a:p>
            <a:r>
              <a:rPr lang="en-US" b="0" dirty="0"/>
              <a:t>To</a:t>
            </a:r>
          </a:p>
          <a:p>
            <a:r>
              <a:rPr lang="en-US" b="0" dirty="0"/>
              <a:t>“This amendment adds Physical Layer specifications and Management Parameters for 100 Gb/s, 200 Gb/s, and 400 Gb/s electrical interfaces based on 100 Gb/s signaling.”</a:t>
            </a:r>
          </a:p>
        </p:txBody>
      </p:sp>
      <p:sp>
        <p:nvSpPr>
          <p:cNvPr id="4" name="Date Placeholder 3">
            <a:extLst>
              <a:ext uri="{FF2B5EF4-FFF2-40B4-BE49-F238E27FC236}">
                <a16:creationId xmlns:a16="http://schemas.microsoft.com/office/drawing/2014/main" id="{63FBCAB6-97EF-4B92-BD65-FCEF1E325688}"/>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56991A17-A729-4116-9D41-B09E902C4002}"/>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1A8D9B1F-66BE-427B-AA9C-2B12568120AC}"/>
              </a:ext>
            </a:extLst>
          </p:cNvPr>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Tree>
    <p:extLst>
      <p:ext uri="{BB962C8B-B14F-4D97-AF65-F5344CB8AC3E}">
        <p14:creationId xmlns:p14="http://schemas.microsoft.com/office/powerpoint/2010/main" val="30641587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0F5FD-C4A8-4EEF-A565-0F41F8AE47AB}"/>
              </a:ext>
            </a:extLst>
          </p:cNvPr>
          <p:cNvSpPr>
            <a:spLocks noGrp="1"/>
          </p:cNvSpPr>
          <p:nvPr>
            <p:ph type="title"/>
          </p:nvPr>
        </p:nvSpPr>
        <p:spPr/>
        <p:txBody>
          <a:bodyPr/>
          <a:lstStyle/>
          <a:p>
            <a:r>
              <a:rPr lang="en-US" sz="3200" b="1" dirty="0">
                <a:solidFill>
                  <a:srgbClr val="000000"/>
                </a:solidFill>
                <a:effectLst/>
                <a:latin typeface="+mj-lt"/>
                <a:ea typeface="+mj-ea"/>
                <a:cs typeface="MS Gothic"/>
              </a:rPr>
              <a:t>802.3ck - Amendment: 100 Gb/s Signaling, </a:t>
            </a:r>
            <a:r>
              <a:rPr lang="en-US" dirty="0">
                <a:hlinkClick r:id="rId2"/>
              </a:rPr>
              <a:t>PAR</a:t>
            </a:r>
            <a:r>
              <a:rPr lang="en-US" dirty="0"/>
              <a:t> and </a:t>
            </a:r>
            <a:r>
              <a:rPr lang="en-US" dirty="0">
                <a:hlinkClick r:id="rId3"/>
              </a:rPr>
              <a:t>CSD</a:t>
            </a:r>
            <a:endParaRPr lang="en-US" dirty="0"/>
          </a:p>
        </p:txBody>
      </p:sp>
      <p:sp>
        <p:nvSpPr>
          <p:cNvPr id="3" name="Content Placeholder 2">
            <a:extLst>
              <a:ext uri="{FF2B5EF4-FFF2-40B4-BE49-F238E27FC236}">
                <a16:creationId xmlns:a16="http://schemas.microsoft.com/office/drawing/2014/main" id="{6D2757E4-F01A-4B87-852C-2856427DB892}"/>
              </a:ext>
            </a:extLst>
          </p:cNvPr>
          <p:cNvSpPr>
            <a:spLocks noGrp="1"/>
          </p:cNvSpPr>
          <p:nvPr>
            <p:ph idx="1"/>
          </p:nvPr>
        </p:nvSpPr>
        <p:spPr>
          <a:xfrm>
            <a:off x="914402" y="1556792"/>
            <a:ext cx="10361084" cy="4824536"/>
          </a:xfrm>
        </p:spPr>
        <p:txBody>
          <a:bodyPr/>
          <a:lstStyle/>
          <a:p>
            <a:r>
              <a:rPr lang="en-US" b="0" dirty="0"/>
              <a:t>PAR 5.5 suggest change to 2</a:t>
            </a:r>
            <a:r>
              <a:rPr lang="en-US" b="0" baseline="30000" dirty="0"/>
              <a:t>nd</a:t>
            </a:r>
            <a:r>
              <a:rPr lang="en-US" b="0" dirty="0"/>
              <a:t> sentence and delete third sentence: “To meet this growth, ongoing advancement in SERDES technology to higher rates of operation enables the opportunity to develop higher density or lower cost electrical interfaces using 100 Gb/s signaling.”</a:t>
            </a:r>
          </a:p>
          <a:p>
            <a:r>
              <a:rPr lang="en-US" b="0" dirty="0"/>
              <a:t>PAR 5.6: delete “Stakeholders identified to date include, but are not limited to:”</a:t>
            </a:r>
          </a:p>
          <a:p>
            <a:r>
              <a:rPr lang="en-US" b="0" dirty="0"/>
              <a:t>PAR 8.1: if you accept our suggestion for PAR 5.5, then you can delete “IEEE </a:t>
            </a:r>
            <a:r>
              <a:rPr lang="en-US" b="0" dirty="0" err="1"/>
              <a:t>Std</a:t>
            </a:r>
            <a:r>
              <a:rPr lang="en-US" b="0" dirty="0"/>
              <a:t> 802.3 reference in 8.1.</a:t>
            </a:r>
          </a:p>
          <a:p>
            <a:r>
              <a:rPr lang="en-US" b="0" dirty="0"/>
              <a:t>CSD page 2: do not promise future work.  The CSD should state the features of the current project.</a:t>
            </a:r>
          </a:p>
          <a:p>
            <a:r>
              <a:rPr lang="en-US" b="0" dirty="0"/>
              <a:t>CSD page 6: the second bullet does not seem necessary, delete.</a:t>
            </a:r>
          </a:p>
          <a:p>
            <a:r>
              <a:rPr lang="en-US" b="0" dirty="0"/>
              <a:t>CSD page 8: change 3</a:t>
            </a:r>
            <a:r>
              <a:rPr lang="en-US" b="0" baseline="30000" dirty="0"/>
              <a:t>rd</a:t>
            </a:r>
            <a:r>
              <a:rPr lang="en-US" b="0" dirty="0"/>
              <a:t> bullet – delete second sentence.</a:t>
            </a:r>
          </a:p>
        </p:txBody>
      </p:sp>
      <p:sp>
        <p:nvSpPr>
          <p:cNvPr id="4" name="Date Placeholder 3">
            <a:extLst>
              <a:ext uri="{FF2B5EF4-FFF2-40B4-BE49-F238E27FC236}">
                <a16:creationId xmlns:a16="http://schemas.microsoft.com/office/drawing/2014/main" id="{63FBCAB6-97EF-4B92-BD65-FCEF1E325688}"/>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56991A17-A729-4116-9D41-B09E902C4002}"/>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1A8D9B1F-66BE-427B-AA9C-2B12568120AC}"/>
              </a:ext>
            </a:extLst>
          </p:cNvPr>
          <p:cNvSpPr>
            <a:spLocks noGrp="1"/>
          </p:cNvSpPr>
          <p:nvPr>
            <p:ph type="sldNum" idx="12"/>
          </p:nvPr>
        </p:nvSpPr>
        <p:spPr/>
        <p:txBody>
          <a:bodyPr/>
          <a:lstStyle/>
          <a:p>
            <a:r>
              <a:rPr lang="en-GB"/>
              <a:t>Slide </a:t>
            </a:r>
            <a:fld id="{440F5867-744E-4AA6-B0ED-4C44D2DFBB7B}" type="slidenum">
              <a:rPr lang="en-GB" smtClean="0"/>
              <a:pPr/>
              <a:t>15</a:t>
            </a:fld>
            <a:endParaRPr lang="en-GB" dirty="0"/>
          </a:p>
        </p:txBody>
      </p:sp>
    </p:spTree>
    <p:extLst>
      <p:ext uri="{BB962C8B-B14F-4D97-AF65-F5344CB8AC3E}">
        <p14:creationId xmlns:p14="http://schemas.microsoft.com/office/powerpoint/2010/main" val="3115753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8D74A-CF70-4CDF-B8E9-48A8D1A02307}"/>
              </a:ext>
            </a:extLst>
          </p:cNvPr>
          <p:cNvSpPr>
            <a:spLocks noGrp="1"/>
          </p:cNvSpPr>
          <p:nvPr>
            <p:ph type="title"/>
          </p:nvPr>
        </p:nvSpPr>
        <p:spPr>
          <a:xfrm>
            <a:off x="914402" y="685802"/>
            <a:ext cx="10361084" cy="1519062"/>
          </a:xfrm>
        </p:spPr>
        <p:txBody>
          <a:bodyPr/>
          <a:lstStyle/>
          <a:p>
            <a:r>
              <a:rPr lang="en-US" sz="3200" b="1" dirty="0">
                <a:solidFill>
                  <a:srgbClr val="000000"/>
                </a:solidFill>
                <a:effectLst/>
                <a:latin typeface="+mj-lt"/>
                <a:ea typeface="+mj-ea"/>
                <a:cs typeface="MS Gothic"/>
              </a:rPr>
              <a:t>802.3cg, Amendment: 10 Mb/s Operation over Single Balanced Twisted-pair Cabling and Associated Power Delivery, </a:t>
            </a:r>
            <a:r>
              <a:rPr lang="en-US" dirty="0">
                <a:hlinkClick r:id="rId2"/>
              </a:rPr>
              <a:t>PAR Modification</a:t>
            </a:r>
            <a:r>
              <a:rPr lang="en-US" dirty="0"/>
              <a:t> and </a:t>
            </a:r>
            <a:r>
              <a:rPr lang="en-US" dirty="0">
                <a:hlinkClick r:id="rId3"/>
              </a:rPr>
              <a:t>CSD Modification</a:t>
            </a:r>
            <a:endParaRPr lang="en-US" dirty="0"/>
          </a:p>
        </p:txBody>
      </p:sp>
      <p:sp>
        <p:nvSpPr>
          <p:cNvPr id="3" name="Content Placeholder 2">
            <a:extLst>
              <a:ext uri="{FF2B5EF4-FFF2-40B4-BE49-F238E27FC236}">
                <a16:creationId xmlns:a16="http://schemas.microsoft.com/office/drawing/2014/main" id="{789DEF82-C2A7-49E5-A672-271A0D009AB1}"/>
              </a:ext>
            </a:extLst>
          </p:cNvPr>
          <p:cNvSpPr>
            <a:spLocks noGrp="1"/>
          </p:cNvSpPr>
          <p:nvPr>
            <p:ph idx="1"/>
          </p:nvPr>
        </p:nvSpPr>
        <p:spPr>
          <a:xfrm>
            <a:off x="914402" y="2420888"/>
            <a:ext cx="10361084" cy="3673526"/>
          </a:xfrm>
        </p:spPr>
        <p:txBody>
          <a:bodyPr/>
          <a:lstStyle/>
          <a:p>
            <a:r>
              <a:rPr lang="en-US" dirty="0"/>
              <a:t>PAR 5.2.b.: suggested change (while your changing)</a:t>
            </a:r>
          </a:p>
          <a:p>
            <a:r>
              <a:rPr lang="en-US" dirty="0"/>
              <a:t>“</a:t>
            </a:r>
            <a:r>
              <a:rPr lang="en-US" b="0" dirty="0"/>
              <a:t>This amendment defines 10 Mb/s Physical Layer (PHY) specifications and management parameters for operation, and associated optional provision of power, using a single balanced pair of conductors”</a:t>
            </a:r>
            <a:endParaRPr lang="en-US" dirty="0"/>
          </a:p>
        </p:txBody>
      </p:sp>
      <p:sp>
        <p:nvSpPr>
          <p:cNvPr id="4" name="Date Placeholder 3">
            <a:extLst>
              <a:ext uri="{FF2B5EF4-FFF2-40B4-BE49-F238E27FC236}">
                <a16:creationId xmlns:a16="http://schemas.microsoft.com/office/drawing/2014/main" id="{30485F73-0985-4AB8-9AB6-5403C0138FCB}"/>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7467D0CF-F90A-4067-92B1-54372B698779}"/>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475C8399-3F85-4E17-A0CC-E4E2BB1CD80A}"/>
              </a:ext>
            </a:extLst>
          </p:cNvPr>
          <p:cNvSpPr>
            <a:spLocks noGrp="1"/>
          </p:cNvSpPr>
          <p:nvPr>
            <p:ph type="sldNum" idx="12"/>
          </p:nvPr>
        </p:nvSpPr>
        <p:spPr/>
        <p:txBody>
          <a:bodyPr/>
          <a:lstStyle/>
          <a:p>
            <a:r>
              <a:rPr lang="en-GB"/>
              <a:t>Slide </a:t>
            </a:r>
            <a:fld id="{440F5867-744E-4AA6-B0ED-4C44D2DFBB7B}" type="slidenum">
              <a:rPr lang="en-GB" smtClean="0"/>
              <a:pPr/>
              <a:t>16</a:t>
            </a:fld>
            <a:endParaRPr lang="en-GB" dirty="0"/>
          </a:p>
        </p:txBody>
      </p:sp>
    </p:spTree>
    <p:extLst>
      <p:ext uri="{BB962C8B-B14F-4D97-AF65-F5344CB8AC3E}">
        <p14:creationId xmlns:p14="http://schemas.microsoft.com/office/powerpoint/2010/main" val="30563131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19852-83C2-4EE7-9334-24247A59FF1F}"/>
              </a:ext>
            </a:extLst>
          </p:cNvPr>
          <p:cNvSpPr>
            <a:spLocks noGrp="1"/>
          </p:cNvSpPr>
          <p:nvPr>
            <p:ph type="title"/>
          </p:nvPr>
        </p:nvSpPr>
        <p:spPr/>
        <p:txBody>
          <a:bodyPr/>
          <a:lstStyle/>
          <a:p>
            <a:r>
              <a:rPr lang="en-US" sz="3200" b="1" dirty="0">
                <a:solidFill>
                  <a:srgbClr val="000000"/>
                </a:solidFill>
                <a:effectLst/>
                <a:latin typeface="+mj-lt"/>
                <a:ea typeface="+mj-ea"/>
                <a:cs typeface="MS Gothic"/>
              </a:rPr>
              <a:t>802.1DC - Standard for Quality of Service Provision by Network Systems </a:t>
            </a:r>
            <a:r>
              <a:rPr lang="en-US" dirty="0">
                <a:hlinkClick r:id="rId2"/>
              </a:rPr>
              <a:t>PAR</a:t>
            </a:r>
            <a:r>
              <a:rPr lang="en-US" dirty="0"/>
              <a:t> and </a:t>
            </a:r>
            <a:r>
              <a:rPr lang="en-US" dirty="0">
                <a:hlinkClick r:id="rId3"/>
              </a:rPr>
              <a:t>CSD</a:t>
            </a:r>
            <a:endParaRPr lang="en-US" dirty="0"/>
          </a:p>
        </p:txBody>
      </p:sp>
      <p:sp>
        <p:nvSpPr>
          <p:cNvPr id="3" name="Content Placeholder 2">
            <a:extLst>
              <a:ext uri="{FF2B5EF4-FFF2-40B4-BE49-F238E27FC236}">
                <a16:creationId xmlns:a16="http://schemas.microsoft.com/office/drawing/2014/main" id="{BA671E8B-F1AA-414D-AE32-3DCCB6F825F7}"/>
              </a:ext>
            </a:extLst>
          </p:cNvPr>
          <p:cNvSpPr>
            <a:spLocks noGrp="1"/>
          </p:cNvSpPr>
          <p:nvPr>
            <p:ph idx="1"/>
          </p:nvPr>
        </p:nvSpPr>
        <p:spPr/>
        <p:txBody>
          <a:bodyPr/>
          <a:lstStyle/>
          <a:p>
            <a:r>
              <a:rPr lang="en-US" dirty="0"/>
              <a:t>PAR 8.1:</a:t>
            </a:r>
            <a:r>
              <a:rPr lang="en-US" b="0" dirty="0"/>
              <a:t> add to the note for “#5.3” -  “#5.2 and #5.5” </a:t>
            </a:r>
          </a:p>
          <a:p>
            <a:r>
              <a:rPr lang="en-US" b="0" dirty="0"/>
              <a:t>		for title note and add the title of “IEEE </a:t>
            </a:r>
            <a:r>
              <a:rPr lang="en-US" b="0" dirty="0" err="1"/>
              <a:t>Std</a:t>
            </a:r>
            <a:r>
              <a:rPr lang="en-US" b="0" dirty="0"/>
              <a:t> 802.1Q-2014.” which is different in 5.2 and 5.5 than for “IEEE P802.1Q” used in 5.3</a:t>
            </a:r>
          </a:p>
          <a:p>
            <a:endParaRPr lang="en-US" dirty="0"/>
          </a:p>
          <a:p>
            <a:r>
              <a:rPr lang="en-US" dirty="0"/>
              <a:t>CSD 1: editorial the sentence “</a:t>
            </a:r>
            <a:r>
              <a:rPr lang="en-US" b="0" dirty="0"/>
              <a:t> The CSD consists of the project process requirements, 1.1, and the 5C requirements, 0.”</a:t>
            </a:r>
          </a:p>
          <a:p>
            <a:r>
              <a:rPr lang="en-US" b="0" dirty="0"/>
              <a:t>Seems to have a strange “0” in it. – should be “1.2” ?</a:t>
            </a:r>
            <a:endParaRPr lang="en-US" dirty="0"/>
          </a:p>
        </p:txBody>
      </p:sp>
      <p:sp>
        <p:nvSpPr>
          <p:cNvPr id="4" name="Date Placeholder 3">
            <a:extLst>
              <a:ext uri="{FF2B5EF4-FFF2-40B4-BE49-F238E27FC236}">
                <a16:creationId xmlns:a16="http://schemas.microsoft.com/office/drawing/2014/main" id="{234967AA-0FF4-46ED-92F7-81E447224255}"/>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B08CAD97-238E-4DF6-901F-9110FE6ED870}"/>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FF2D03D6-D383-4AF9-8567-5CEAAC9210A7}"/>
              </a:ext>
            </a:extLst>
          </p:cNvPr>
          <p:cNvSpPr>
            <a:spLocks noGrp="1"/>
          </p:cNvSpPr>
          <p:nvPr>
            <p:ph type="sldNum" idx="12"/>
          </p:nvPr>
        </p:nvSpPr>
        <p:spPr/>
        <p:txBody>
          <a:bodyPr/>
          <a:lstStyle/>
          <a:p>
            <a:r>
              <a:rPr lang="en-GB"/>
              <a:t>Slide </a:t>
            </a:r>
            <a:fld id="{440F5867-744E-4AA6-B0ED-4C44D2DFBB7B}" type="slidenum">
              <a:rPr lang="en-GB" smtClean="0"/>
              <a:pPr/>
              <a:t>17</a:t>
            </a:fld>
            <a:endParaRPr lang="en-GB" dirty="0"/>
          </a:p>
        </p:txBody>
      </p:sp>
    </p:spTree>
    <p:extLst>
      <p:ext uri="{BB962C8B-B14F-4D97-AF65-F5344CB8AC3E}">
        <p14:creationId xmlns:p14="http://schemas.microsoft.com/office/powerpoint/2010/main" val="1613656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94C6C-4D61-43AE-858D-F1364A5F3691}"/>
              </a:ext>
            </a:extLst>
          </p:cNvPr>
          <p:cNvSpPr>
            <a:spLocks noGrp="1"/>
          </p:cNvSpPr>
          <p:nvPr>
            <p:ph type="title"/>
          </p:nvPr>
        </p:nvSpPr>
        <p:spPr/>
        <p:txBody>
          <a:bodyPr/>
          <a:lstStyle/>
          <a:p>
            <a:r>
              <a:rPr lang="en-US" sz="3200" b="1" dirty="0">
                <a:solidFill>
                  <a:srgbClr val="000000"/>
                </a:solidFill>
                <a:effectLst/>
                <a:latin typeface="+mj-lt"/>
                <a:ea typeface="+mj-ea"/>
                <a:cs typeface="MS Gothic"/>
              </a:rPr>
              <a:t>802.1CBdb -  Amendment: Extended Stream Identification Functions, </a:t>
            </a:r>
            <a:r>
              <a:rPr lang="en-US" dirty="0">
                <a:hlinkClick r:id="rId2"/>
              </a:rPr>
              <a:t>PAR</a:t>
            </a:r>
            <a:r>
              <a:rPr lang="en-US" dirty="0"/>
              <a:t> and </a:t>
            </a:r>
            <a:r>
              <a:rPr lang="en-US" dirty="0">
                <a:hlinkClick r:id="rId3"/>
              </a:rPr>
              <a:t>CSD</a:t>
            </a:r>
            <a:endParaRPr lang="en-US" dirty="0"/>
          </a:p>
        </p:txBody>
      </p:sp>
      <p:sp>
        <p:nvSpPr>
          <p:cNvPr id="3" name="Content Placeholder 2">
            <a:extLst>
              <a:ext uri="{FF2B5EF4-FFF2-40B4-BE49-F238E27FC236}">
                <a16:creationId xmlns:a16="http://schemas.microsoft.com/office/drawing/2014/main" id="{E5EA77B8-A3B2-46FB-AF97-24D582F2116A}"/>
              </a:ext>
            </a:extLst>
          </p:cNvPr>
          <p:cNvSpPr>
            <a:spLocks noGrp="1"/>
          </p:cNvSpPr>
          <p:nvPr>
            <p:ph idx="1"/>
          </p:nvPr>
        </p:nvSpPr>
        <p:spPr/>
        <p:txBody>
          <a:bodyPr/>
          <a:lstStyle/>
          <a:p>
            <a:r>
              <a:rPr lang="en-US" dirty="0"/>
              <a:t>PAR 5.2.b: the PAR should be in present tense and describe the amendment scope.  Delete the second sentence Suggest change to first sentence: “</a:t>
            </a:r>
            <a:r>
              <a:rPr lang="en-US" b="0" dirty="0"/>
              <a:t>This amendment specifies procedures and managed objects that add new stream identification functions.”</a:t>
            </a:r>
            <a:endParaRPr lang="en-US" dirty="0"/>
          </a:p>
        </p:txBody>
      </p:sp>
      <p:sp>
        <p:nvSpPr>
          <p:cNvPr id="4" name="Date Placeholder 3">
            <a:extLst>
              <a:ext uri="{FF2B5EF4-FFF2-40B4-BE49-F238E27FC236}">
                <a16:creationId xmlns:a16="http://schemas.microsoft.com/office/drawing/2014/main" id="{2AD6C0CF-F5D2-4BDA-B5A2-CFFF2019F6DE}"/>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8AA14E29-5AC3-4C88-AA86-024165501253}"/>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81F111CD-CDF4-41D5-A821-C0AAF3D8D6A9}"/>
              </a:ext>
            </a:extLst>
          </p:cNvPr>
          <p:cNvSpPr>
            <a:spLocks noGrp="1"/>
          </p:cNvSpPr>
          <p:nvPr>
            <p:ph type="sldNum" idx="12"/>
          </p:nvPr>
        </p:nvSpPr>
        <p:spPr/>
        <p:txBody>
          <a:bodyPr/>
          <a:lstStyle/>
          <a:p>
            <a:r>
              <a:rPr lang="en-GB"/>
              <a:t>Slide </a:t>
            </a:r>
            <a:fld id="{440F5867-744E-4AA6-B0ED-4C44D2DFBB7B}" type="slidenum">
              <a:rPr lang="en-GB" smtClean="0"/>
              <a:pPr/>
              <a:t>18</a:t>
            </a:fld>
            <a:endParaRPr lang="en-GB" dirty="0"/>
          </a:p>
        </p:txBody>
      </p:sp>
    </p:spTree>
    <p:extLst>
      <p:ext uri="{BB962C8B-B14F-4D97-AF65-F5344CB8AC3E}">
        <p14:creationId xmlns:p14="http://schemas.microsoft.com/office/powerpoint/2010/main" val="1394137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FD446-B8E9-482F-BA88-62269888F144}"/>
              </a:ext>
            </a:extLst>
          </p:cNvPr>
          <p:cNvSpPr>
            <a:spLocks noGrp="1"/>
          </p:cNvSpPr>
          <p:nvPr>
            <p:ph type="title"/>
          </p:nvPr>
        </p:nvSpPr>
        <p:spPr/>
        <p:txBody>
          <a:bodyPr/>
          <a:lstStyle/>
          <a:p>
            <a:r>
              <a:rPr lang="en-US" sz="3200" b="1" dirty="0">
                <a:solidFill>
                  <a:srgbClr val="000000"/>
                </a:solidFill>
                <a:effectLst/>
                <a:latin typeface="+mj-lt"/>
                <a:ea typeface="+mj-ea"/>
                <a:cs typeface="MS Gothic"/>
              </a:rPr>
              <a:t>802.1Qcz - Amendment: Congestion Isolation, </a:t>
            </a:r>
            <a:r>
              <a:rPr lang="en-US" dirty="0">
                <a:hlinkClick r:id="rId2"/>
              </a:rPr>
              <a:t>PAR</a:t>
            </a:r>
            <a:r>
              <a:rPr lang="en-US" dirty="0"/>
              <a:t> and </a:t>
            </a:r>
            <a:r>
              <a:rPr lang="en-US" dirty="0">
                <a:hlinkClick r:id="rId3"/>
              </a:rPr>
              <a:t>CSD</a:t>
            </a:r>
            <a:endParaRPr lang="en-US" dirty="0"/>
          </a:p>
        </p:txBody>
      </p:sp>
      <p:sp>
        <p:nvSpPr>
          <p:cNvPr id="3" name="Content Placeholder 2">
            <a:extLst>
              <a:ext uri="{FF2B5EF4-FFF2-40B4-BE49-F238E27FC236}">
                <a16:creationId xmlns:a16="http://schemas.microsoft.com/office/drawing/2014/main" id="{12CED3D4-FA8B-4AA3-81EF-534A1C728281}"/>
              </a:ext>
            </a:extLst>
          </p:cNvPr>
          <p:cNvSpPr>
            <a:spLocks noGrp="1"/>
          </p:cNvSpPr>
          <p:nvPr>
            <p:ph idx="1"/>
          </p:nvPr>
        </p:nvSpPr>
        <p:spPr/>
        <p:txBody>
          <a:bodyPr/>
          <a:lstStyle/>
          <a:p>
            <a:r>
              <a:rPr lang="en-US" dirty="0"/>
              <a:t>PAR 2.1 – missing “</a:t>
            </a:r>
            <a:r>
              <a:rPr lang="en-US" b="0" dirty="0"/>
              <a:t>Amendment:” in title. – “Amendment: Congestion Isolation”</a:t>
            </a:r>
            <a:endParaRPr lang="en-US" dirty="0"/>
          </a:p>
        </p:txBody>
      </p:sp>
      <p:sp>
        <p:nvSpPr>
          <p:cNvPr id="4" name="Date Placeholder 3">
            <a:extLst>
              <a:ext uri="{FF2B5EF4-FFF2-40B4-BE49-F238E27FC236}">
                <a16:creationId xmlns:a16="http://schemas.microsoft.com/office/drawing/2014/main" id="{C1004E75-81A5-445F-AFF7-A1701D6D68CD}"/>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6E8F318C-ABB2-4D33-9C4B-4233CD1C02A3}"/>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28A55B6C-B5EC-4727-B9A1-9F08C85E7F78}"/>
              </a:ext>
            </a:extLst>
          </p:cNvPr>
          <p:cNvSpPr>
            <a:spLocks noGrp="1"/>
          </p:cNvSpPr>
          <p:nvPr>
            <p:ph type="sldNum" idx="12"/>
          </p:nvPr>
        </p:nvSpPr>
        <p:spPr/>
        <p:txBody>
          <a:bodyPr/>
          <a:lstStyle/>
          <a:p>
            <a:r>
              <a:rPr lang="en-GB"/>
              <a:t>Slide </a:t>
            </a:r>
            <a:fld id="{440F5867-744E-4AA6-B0ED-4C44D2DFBB7B}" type="slidenum">
              <a:rPr lang="en-GB" smtClean="0"/>
              <a:pPr/>
              <a:t>19</a:t>
            </a:fld>
            <a:endParaRPr lang="en-GB" dirty="0"/>
          </a:p>
        </p:txBody>
      </p:sp>
    </p:spTree>
    <p:extLst>
      <p:ext uri="{BB962C8B-B14F-4D97-AF65-F5344CB8AC3E}">
        <p14:creationId xmlns:p14="http://schemas.microsoft.com/office/powerpoint/2010/main" val="3896900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914402" y="626497"/>
            <a:ext cx="10361084" cy="438941"/>
          </a:xfrm>
          <a:ln/>
        </p:spPr>
        <p:txBody>
          <a:bodyPr>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dirty="0"/>
              <a:t>Abstract-PAR Review SC PARs under consideration</a:t>
            </a:r>
          </a:p>
        </p:txBody>
      </p:sp>
      <p:sp>
        <p:nvSpPr>
          <p:cNvPr id="4098" name="Rectangle 2"/>
          <p:cNvSpPr>
            <a:spLocks noGrp="1" noChangeArrowheads="1"/>
          </p:cNvSpPr>
          <p:nvPr>
            <p:ph idx="1"/>
          </p:nvPr>
        </p:nvSpPr>
        <p:spPr>
          <a:xfrm>
            <a:off x="262296" y="980728"/>
            <a:ext cx="11594344" cy="5475412"/>
          </a:xfrm>
          <a:ln/>
        </p:spPr>
        <p:txBody>
          <a:bodyPr>
            <a:noAutofit/>
          </a:bodyPr>
          <a:lstStyle/>
          <a:p>
            <a:r>
              <a:rPr lang="fr-FR" sz="1800" dirty="0"/>
              <a:t>Mar 4-9, 2018, Rosemont, Illinois , USA </a:t>
            </a:r>
          </a:p>
          <a:p>
            <a:pPr>
              <a:buFont typeface="+mj-lt"/>
              <a:buAutoNum type="arabicPeriod"/>
            </a:pPr>
            <a:r>
              <a:rPr lang="en-US" sz="1400" dirty="0"/>
              <a:t>P802.1CBcv - Amendment: Information Model, YANG Data Model and Management Information Base Module, </a:t>
            </a:r>
            <a:r>
              <a:rPr lang="en-US" sz="1400" dirty="0">
                <a:hlinkClick r:id="rId3"/>
              </a:rPr>
              <a:t>PAR</a:t>
            </a:r>
            <a:r>
              <a:rPr lang="en-US" sz="1400" dirty="0"/>
              <a:t> and </a:t>
            </a:r>
            <a:r>
              <a:rPr lang="en-US" sz="1400" dirty="0">
                <a:hlinkClick r:id="rId4"/>
              </a:rPr>
              <a:t>CSD</a:t>
            </a:r>
            <a:endParaRPr lang="en-US" sz="1400" dirty="0"/>
          </a:p>
          <a:p>
            <a:pPr>
              <a:buFont typeface="+mj-lt"/>
              <a:buAutoNum type="arabicPeriod"/>
            </a:pPr>
            <a:r>
              <a:rPr lang="en-US" sz="1400" dirty="0"/>
              <a:t>802.1DC - Standard for Quality of Service Provision by Network Systems </a:t>
            </a:r>
            <a:r>
              <a:rPr lang="en-US" sz="1400" dirty="0">
                <a:hlinkClick r:id="rId5"/>
              </a:rPr>
              <a:t>PAR</a:t>
            </a:r>
            <a:r>
              <a:rPr lang="en-US" sz="1400" dirty="0"/>
              <a:t> and </a:t>
            </a:r>
            <a:r>
              <a:rPr lang="en-US" sz="1400" dirty="0">
                <a:hlinkClick r:id="rId6"/>
              </a:rPr>
              <a:t>CSD</a:t>
            </a:r>
            <a:endParaRPr lang="en-US" sz="1400" dirty="0"/>
          </a:p>
          <a:p>
            <a:pPr>
              <a:buFont typeface="+mj-lt"/>
              <a:buAutoNum type="arabicPeriod"/>
            </a:pPr>
            <a:r>
              <a:rPr lang="en-US" sz="1400" dirty="0"/>
              <a:t>802.1CBdb -  Amendment: Extended Stream Identification Functions, </a:t>
            </a:r>
            <a:r>
              <a:rPr lang="en-US" sz="1400" dirty="0">
                <a:hlinkClick r:id="rId7"/>
              </a:rPr>
              <a:t>PAR</a:t>
            </a:r>
            <a:r>
              <a:rPr lang="en-US" sz="1400" dirty="0"/>
              <a:t> and </a:t>
            </a:r>
            <a:r>
              <a:rPr lang="en-US" sz="1400" dirty="0">
                <a:hlinkClick r:id="rId8"/>
              </a:rPr>
              <a:t>CSD</a:t>
            </a:r>
            <a:endParaRPr lang="en-US" sz="1400" dirty="0"/>
          </a:p>
          <a:p>
            <a:pPr>
              <a:buFont typeface="+mj-lt"/>
              <a:buAutoNum type="arabicPeriod"/>
            </a:pPr>
            <a:r>
              <a:rPr lang="en-US" sz="1400" dirty="0"/>
              <a:t>802.1Qcz - Amendment: Congestion Isolation, </a:t>
            </a:r>
            <a:r>
              <a:rPr lang="en-US" sz="1400" dirty="0">
                <a:hlinkClick r:id="rId9"/>
              </a:rPr>
              <a:t>PAR</a:t>
            </a:r>
            <a:r>
              <a:rPr lang="en-US" sz="1400" dirty="0"/>
              <a:t> and </a:t>
            </a:r>
            <a:r>
              <a:rPr lang="en-US" sz="1400" dirty="0">
                <a:hlinkClick r:id="rId10"/>
              </a:rPr>
              <a:t>CSD</a:t>
            </a:r>
            <a:endParaRPr lang="en-US" sz="1400" dirty="0"/>
          </a:p>
          <a:p>
            <a:pPr>
              <a:buFont typeface="+mj-lt"/>
              <a:buAutoNum type="arabicPeriod"/>
            </a:pPr>
            <a:r>
              <a:rPr lang="en-US" sz="1400" dirty="0"/>
              <a:t>P60802 - Standard:  Time-Sensitive Networking Profile for Industrial Automation, </a:t>
            </a:r>
            <a:r>
              <a:rPr lang="en-US" sz="1400" dirty="0">
                <a:hlinkClick r:id="rId11"/>
              </a:rPr>
              <a:t>PAR</a:t>
            </a:r>
            <a:r>
              <a:rPr lang="en-US" sz="1400" dirty="0"/>
              <a:t> and </a:t>
            </a:r>
            <a:r>
              <a:rPr lang="en-US" sz="1400" dirty="0">
                <a:hlinkClick r:id="rId12"/>
              </a:rPr>
              <a:t>CSD</a:t>
            </a:r>
            <a:endParaRPr lang="en-US" sz="1400" dirty="0"/>
          </a:p>
          <a:p>
            <a:pPr>
              <a:buFont typeface="+mj-lt"/>
              <a:buAutoNum type="arabicPeriod"/>
            </a:pPr>
            <a:r>
              <a:rPr lang="en-US" sz="1400" dirty="0"/>
              <a:t>802.3cg, Amendment: 10 Mb/s Operation over Single Balanced Twisted-pair Cabling and Associated Power Delivery, </a:t>
            </a:r>
            <a:r>
              <a:rPr lang="en-US" sz="1400" dirty="0">
                <a:hlinkClick r:id="rId13"/>
              </a:rPr>
              <a:t>PAR Modification</a:t>
            </a:r>
            <a:r>
              <a:rPr lang="en-US" sz="1400" dirty="0"/>
              <a:t> and </a:t>
            </a:r>
            <a:r>
              <a:rPr lang="en-US" sz="1400" dirty="0">
                <a:hlinkClick r:id="rId14"/>
              </a:rPr>
              <a:t>CSD Modification</a:t>
            </a:r>
            <a:endParaRPr lang="en-US" sz="1400" dirty="0"/>
          </a:p>
          <a:p>
            <a:pPr>
              <a:buFont typeface="+mj-lt"/>
              <a:buAutoNum type="arabicPeriod"/>
            </a:pPr>
            <a:r>
              <a:rPr lang="en-US" sz="1400" dirty="0"/>
              <a:t>802.3ck - Amendment: 100 Gb/s Signaling, </a:t>
            </a:r>
            <a:r>
              <a:rPr lang="en-US" sz="1400" dirty="0">
                <a:hlinkClick r:id="rId15"/>
              </a:rPr>
              <a:t>PAR</a:t>
            </a:r>
            <a:r>
              <a:rPr lang="en-US" sz="1400" dirty="0"/>
              <a:t> and </a:t>
            </a:r>
            <a:r>
              <a:rPr lang="en-US" sz="1400" dirty="0">
                <a:hlinkClick r:id="rId16"/>
              </a:rPr>
              <a:t>CSD</a:t>
            </a:r>
            <a:endParaRPr lang="en-US" sz="1400" dirty="0"/>
          </a:p>
          <a:p>
            <a:pPr>
              <a:buFont typeface="+mj-lt"/>
              <a:buAutoNum type="arabicPeriod"/>
            </a:pPr>
            <a:r>
              <a:rPr lang="en-US" sz="1400" dirty="0"/>
              <a:t>802.3cm - Amendment: 400Gb/s over MMF, </a:t>
            </a:r>
            <a:r>
              <a:rPr lang="en-US" sz="1400" dirty="0">
                <a:hlinkClick r:id="rId17"/>
              </a:rPr>
              <a:t>PAR</a:t>
            </a:r>
            <a:r>
              <a:rPr lang="en-US" sz="1400" dirty="0"/>
              <a:t> and </a:t>
            </a:r>
            <a:r>
              <a:rPr lang="en-US" sz="1400" dirty="0">
                <a:hlinkClick r:id="rId18"/>
              </a:rPr>
              <a:t>CSD</a:t>
            </a:r>
            <a:endParaRPr lang="en-US" sz="1400" dirty="0"/>
          </a:p>
          <a:p>
            <a:pPr>
              <a:buFont typeface="+mj-lt"/>
              <a:buAutoNum type="arabicPeriod"/>
            </a:pPr>
            <a:r>
              <a:rPr lang="en-US" sz="1400" dirty="0"/>
              <a:t>802.11bb - Amendment:  Light Communications (LC), </a:t>
            </a:r>
            <a:r>
              <a:rPr lang="en-US" sz="1400" dirty="0">
                <a:hlinkClick r:id="rId19"/>
              </a:rPr>
              <a:t>PAR</a:t>
            </a:r>
            <a:r>
              <a:rPr lang="en-US" sz="1400" dirty="0"/>
              <a:t> and </a:t>
            </a:r>
            <a:r>
              <a:rPr lang="en-US" sz="1400" dirty="0">
                <a:hlinkClick r:id="rId20"/>
              </a:rPr>
              <a:t>CSD</a:t>
            </a:r>
            <a:endParaRPr lang="en-US" sz="1400" dirty="0"/>
          </a:p>
          <a:p>
            <a:pPr>
              <a:buFont typeface="+mj-lt"/>
              <a:buAutoNum type="arabicPeriod"/>
            </a:pPr>
            <a:r>
              <a:rPr lang="en-US" sz="1400" dirty="0"/>
              <a:t>802.15.4w - Amendment: LPWA (Low Power  Wide Area), </a:t>
            </a:r>
            <a:r>
              <a:rPr lang="en-US" sz="1400" dirty="0">
                <a:hlinkClick r:id="rId21"/>
              </a:rPr>
              <a:t>PAR</a:t>
            </a:r>
            <a:r>
              <a:rPr lang="en-US" sz="1400" dirty="0"/>
              <a:t> and </a:t>
            </a:r>
            <a:r>
              <a:rPr lang="en-US" sz="1400" dirty="0">
                <a:hlinkClick r:id="rId22"/>
              </a:rPr>
              <a:t>CSD</a:t>
            </a:r>
            <a:endParaRPr lang="en-US" sz="1400" dirty="0"/>
          </a:p>
          <a:p>
            <a:pPr>
              <a:buFont typeface="+mj-lt"/>
              <a:buAutoNum type="arabicPeriod"/>
            </a:pPr>
            <a:r>
              <a:rPr lang="en-US" sz="1400" dirty="0"/>
              <a:t>802.15.4x - Amendment: FANE (Field Area Network Enhancements), </a:t>
            </a:r>
            <a:r>
              <a:rPr lang="en-US" sz="1400" dirty="0">
                <a:hlinkClick r:id="rId23"/>
              </a:rPr>
              <a:t>PAR</a:t>
            </a:r>
            <a:r>
              <a:rPr lang="en-US" sz="1400" dirty="0"/>
              <a:t> and </a:t>
            </a:r>
            <a:r>
              <a:rPr lang="en-US" sz="1400" dirty="0">
                <a:hlinkClick r:id="rId24"/>
              </a:rPr>
              <a:t>CSD</a:t>
            </a:r>
            <a:endParaRPr lang="en-US" sz="1400" dirty="0"/>
          </a:p>
          <a:p>
            <a:pPr>
              <a:buFont typeface="+mj-lt"/>
              <a:buAutoNum type="arabicPeriod"/>
            </a:pPr>
            <a:r>
              <a:rPr lang="en-US" sz="1400" dirty="0"/>
              <a:t>802.15.4y - Amendment: SECN (Security Next Generation), </a:t>
            </a:r>
            <a:r>
              <a:rPr lang="en-US" sz="1400" dirty="0">
                <a:hlinkClick r:id="rId25"/>
              </a:rPr>
              <a:t>PAR</a:t>
            </a:r>
            <a:r>
              <a:rPr lang="en-US" sz="1400" dirty="0"/>
              <a:t> and </a:t>
            </a:r>
            <a:r>
              <a:rPr lang="en-US" sz="1400" dirty="0">
                <a:hlinkClick r:id="rId26"/>
              </a:rPr>
              <a:t>CSD</a:t>
            </a:r>
            <a:endParaRPr lang="en-US" sz="1400" dirty="0"/>
          </a:p>
          <a:p>
            <a:pPr>
              <a:buFont typeface="+mj-lt"/>
              <a:buAutoNum type="arabicPeriod"/>
            </a:pPr>
            <a:r>
              <a:rPr lang="en-US" sz="1400" dirty="0"/>
              <a:t>802.15.4z - Amendment: EIR (Enhanced IR-UWB Ranging), </a:t>
            </a:r>
            <a:r>
              <a:rPr lang="en-US" sz="1400" dirty="0">
                <a:hlinkClick r:id="rId27"/>
              </a:rPr>
              <a:t>PAR</a:t>
            </a:r>
            <a:r>
              <a:rPr lang="en-US" sz="1400" dirty="0"/>
              <a:t> and </a:t>
            </a:r>
            <a:r>
              <a:rPr lang="en-US" sz="1400" dirty="0">
                <a:hlinkClick r:id="rId28"/>
              </a:rPr>
              <a:t>CSD</a:t>
            </a:r>
            <a:endParaRPr lang="en-US" sz="1400" dirty="0"/>
          </a:p>
          <a:p>
            <a:pPr>
              <a:buFont typeface="+mj-lt"/>
              <a:buAutoNum type="arabicPeriod"/>
            </a:pPr>
            <a:r>
              <a:rPr lang="en-US" sz="1400" dirty="0"/>
              <a:t>802.22.3 - Standard: Spectrum Characterization and Occupancy Sensing , </a:t>
            </a:r>
            <a:r>
              <a:rPr lang="en-US" sz="1400" dirty="0">
                <a:hlinkClick r:id="rId29"/>
              </a:rPr>
              <a:t>PAR Modification</a:t>
            </a:r>
            <a:r>
              <a:rPr lang="en-US" sz="1400" dirty="0"/>
              <a:t>,, and </a:t>
            </a:r>
            <a:r>
              <a:rPr lang="en-US" sz="1400" dirty="0">
                <a:hlinkClick r:id="rId30"/>
              </a:rPr>
              <a:t>CSD</a:t>
            </a:r>
            <a:endParaRPr lang="en-US" sz="1400" dirty="0"/>
          </a:p>
          <a:p>
            <a:pPr>
              <a:buFont typeface="+mj-lt"/>
              <a:buAutoNum type="arabicPeriod"/>
            </a:pPr>
            <a:r>
              <a:rPr lang="en-US" sz="1400" dirty="0"/>
              <a:t>802.1X - Standard for Local and metropolitan area networks--Port-Based Network Access Control, </a:t>
            </a:r>
            <a:r>
              <a:rPr lang="en-US" sz="1400" dirty="0">
                <a:hlinkClick r:id="rId31"/>
              </a:rPr>
              <a:t>PAR</a:t>
            </a:r>
            <a:endParaRPr lang="en-US" sz="1400" dirty="0"/>
          </a:p>
          <a:p>
            <a:pPr marL="285750" indent="-285750"/>
            <a:r>
              <a:rPr lang="en-US" altLang="en-US" sz="1800" dirty="0"/>
              <a:t>Meeting times: Monday PM2, Tuesday AM1, AM2, Thursday AM2</a:t>
            </a:r>
            <a:endParaRPr lang="en-US" altLang="en-US" sz="1400" dirty="0"/>
          </a:p>
        </p:txBody>
      </p:sp>
      <p:sp>
        <p:nvSpPr>
          <p:cNvPr id="4" name="Date Placeholder 3"/>
          <p:cNvSpPr>
            <a:spLocks noGrp="1"/>
          </p:cNvSpPr>
          <p:nvPr>
            <p:ph type="dt" idx="10"/>
          </p:nvPr>
        </p:nvSpPr>
        <p:spPr/>
        <p:txBody>
          <a:bodyPr/>
          <a:lstStyle/>
          <a:p>
            <a:r>
              <a:rPr lang="en-US"/>
              <a:t>March 2018</a:t>
            </a:r>
            <a:endParaRPr lang="en-GB" dirty="0"/>
          </a:p>
        </p:txBody>
      </p:sp>
      <p:sp>
        <p:nvSpPr>
          <p:cNvPr id="5" name="Footer Placeholder 4"/>
          <p:cNvSpPr>
            <a:spLocks noGrp="1"/>
          </p:cNvSpPr>
          <p:nvPr>
            <p:ph type="ftr" idx="11"/>
          </p:nvPr>
        </p:nvSpPr>
        <p:spPr/>
        <p:txBody>
          <a:bodyPr/>
          <a:lstStyle/>
          <a:p>
            <a:r>
              <a:rPr lang="en-GB"/>
              <a:t>Jon Rosdahl (Qualcomm)</a:t>
            </a:r>
            <a:endParaRPr lang="en-GB"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7" name="Rectangle 3">
            <a:extLst>
              <a:ext uri="{FF2B5EF4-FFF2-40B4-BE49-F238E27FC236}">
                <a16:creationId xmlns:a16="http://schemas.microsoft.com/office/drawing/2014/main" id="{D8A2A340-4BEF-42B1-AE26-6A55D6A269CF}"/>
              </a:ext>
            </a:extLst>
          </p:cNvPr>
          <p:cNvSpPr>
            <a:spLocks noChangeArrowheads="1"/>
          </p:cNvSpPr>
          <p:nvPr/>
        </p:nvSpPr>
        <p:spPr bwMode="auto">
          <a:xfrm>
            <a:off x="0" y="43934"/>
            <a:ext cx="2487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D8D04-1196-461C-AC1D-96C61F1F2099}"/>
              </a:ext>
            </a:extLst>
          </p:cNvPr>
          <p:cNvSpPr>
            <a:spLocks noGrp="1"/>
          </p:cNvSpPr>
          <p:nvPr>
            <p:ph type="title"/>
          </p:nvPr>
        </p:nvSpPr>
        <p:spPr>
          <a:xfrm>
            <a:off x="914402" y="607222"/>
            <a:ext cx="10294166" cy="1021578"/>
          </a:xfrm>
        </p:spPr>
        <p:txBody>
          <a:bodyPr/>
          <a:lstStyle/>
          <a:p>
            <a:r>
              <a:rPr lang="en-US" sz="3200" b="1" dirty="0">
                <a:solidFill>
                  <a:srgbClr val="000000"/>
                </a:solidFill>
                <a:effectLst/>
                <a:latin typeface="+mj-lt"/>
                <a:ea typeface="+mj-ea"/>
                <a:cs typeface="MS Gothic"/>
              </a:rPr>
              <a:t>P60802 - Standard:  Time-Sensitive Networking Profile for Industrial Automation, </a:t>
            </a:r>
            <a:r>
              <a:rPr lang="en-US" dirty="0">
                <a:hlinkClick r:id="rId2"/>
              </a:rPr>
              <a:t>PAR</a:t>
            </a:r>
            <a:r>
              <a:rPr lang="en-US" dirty="0"/>
              <a:t> and </a:t>
            </a:r>
            <a:r>
              <a:rPr lang="en-US" dirty="0">
                <a:hlinkClick r:id="rId3"/>
              </a:rPr>
              <a:t>CSD</a:t>
            </a:r>
            <a:endParaRPr lang="en-US" dirty="0"/>
          </a:p>
        </p:txBody>
      </p:sp>
      <p:sp>
        <p:nvSpPr>
          <p:cNvPr id="3" name="Content Placeholder 2">
            <a:extLst>
              <a:ext uri="{FF2B5EF4-FFF2-40B4-BE49-F238E27FC236}">
                <a16:creationId xmlns:a16="http://schemas.microsoft.com/office/drawing/2014/main" id="{77AD6075-9D5B-44FB-AE4A-70132E6D49F8}"/>
              </a:ext>
            </a:extLst>
          </p:cNvPr>
          <p:cNvSpPr>
            <a:spLocks noGrp="1"/>
          </p:cNvSpPr>
          <p:nvPr>
            <p:ph idx="1"/>
          </p:nvPr>
        </p:nvSpPr>
        <p:spPr>
          <a:xfrm>
            <a:off x="914402" y="1932008"/>
            <a:ext cx="10547392" cy="4162406"/>
          </a:xfrm>
        </p:spPr>
        <p:txBody>
          <a:bodyPr/>
          <a:lstStyle/>
          <a:p>
            <a:r>
              <a:rPr lang="en-US" dirty="0"/>
              <a:t>PAR 5.3 – missing “IEEE” prior to project name “IEEE P802.1AS-Rev”</a:t>
            </a:r>
          </a:p>
          <a:p>
            <a:r>
              <a:rPr lang="en-US" dirty="0"/>
              <a:t>PAR 8.1 – need to add titles of standards cited – i.e. IEEE </a:t>
            </a:r>
            <a:r>
              <a:rPr lang="en-US" b="0" dirty="0"/>
              <a:t>P802.1AS-Rev</a:t>
            </a:r>
            <a:endParaRPr lang="en-US" dirty="0"/>
          </a:p>
        </p:txBody>
      </p:sp>
      <p:sp>
        <p:nvSpPr>
          <p:cNvPr id="4" name="Date Placeholder 3">
            <a:extLst>
              <a:ext uri="{FF2B5EF4-FFF2-40B4-BE49-F238E27FC236}">
                <a16:creationId xmlns:a16="http://schemas.microsoft.com/office/drawing/2014/main" id="{EDDBE4CF-8CA6-45C9-9584-2B46118509F9}"/>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D48312C7-43CA-40F8-8DB9-E51DEE8DB427}"/>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8120F073-0C8A-4C71-B386-CA70EBCC93D6}"/>
              </a:ext>
            </a:extLst>
          </p:cNvPr>
          <p:cNvSpPr>
            <a:spLocks noGrp="1"/>
          </p:cNvSpPr>
          <p:nvPr>
            <p:ph type="sldNum" idx="12"/>
          </p:nvPr>
        </p:nvSpPr>
        <p:spPr/>
        <p:txBody>
          <a:bodyPr/>
          <a:lstStyle/>
          <a:p>
            <a:r>
              <a:rPr lang="en-GB"/>
              <a:t>Slide </a:t>
            </a:r>
            <a:fld id="{440F5867-744E-4AA6-B0ED-4C44D2DFBB7B}" type="slidenum">
              <a:rPr lang="en-GB" smtClean="0"/>
              <a:pPr/>
              <a:t>20</a:t>
            </a:fld>
            <a:endParaRPr lang="en-GB" dirty="0"/>
          </a:p>
        </p:txBody>
      </p:sp>
    </p:spTree>
    <p:extLst>
      <p:ext uri="{BB962C8B-B14F-4D97-AF65-F5344CB8AC3E}">
        <p14:creationId xmlns:p14="http://schemas.microsoft.com/office/powerpoint/2010/main" val="4690607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97C64-D839-49EE-8586-F6A2EA0290E4}"/>
              </a:ext>
            </a:extLst>
          </p:cNvPr>
          <p:cNvSpPr>
            <a:spLocks noGrp="1"/>
          </p:cNvSpPr>
          <p:nvPr>
            <p:ph type="title"/>
          </p:nvPr>
        </p:nvSpPr>
        <p:spPr/>
        <p:txBody>
          <a:bodyPr/>
          <a:lstStyle/>
          <a:p>
            <a:r>
              <a:rPr lang="en-US" sz="3200" b="1" dirty="0">
                <a:solidFill>
                  <a:srgbClr val="000000"/>
                </a:solidFill>
                <a:effectLst/>
                <a:latin typeface="+mj-lt"/>
                <a:ea typeface="+mj-ea"/>
                <a:cs typeface="MS Gothic"/>
              </a:rPr>
              <a:t>802.11bb - Amendment:  Light Communications (LC), </a:t>
            </a:r>
            <a:r>
              <a:rPr lang="en-US" dirty="0">
                <a:hlinkClick r:id="rId2"/>
              </a:rPr>
              <a:t>PAR</a:t>
            </a:r>
            <a:r>
              <a:rPr lang="en-US" dirty="0"/>
              <a:t> and </a:t>
            </a:r>
            <a:r>
              <a:rPr lang="en-US" dirty="0">
                <a:hlinkClick r:id="rId3"/>
              </a:rPr>
              <a:t>CSD</a:t>
            </a:r>
            <a:endParaRPr lang="en-US" dirty="0"/>
          </a:p>
        </p:txBody>
      </p:sp>
      <p:sp>
        <p:nvSpPr>
          <p:cNvPr id="3" name="Content Placeholder 2">
            <a:extLst>
              <a:ext uri="{FF2B5EF4-FFF2-40B4-BE49-F238E27FC236}">
                <a16:creationId xmlns:a16="http://schemas.microsoft.com/office/drawing/2014/main" id="{990CDB1F-8AE8-474E-99CA-626F399D6354}"/>
              </a:ext>
            </a:extLst>
          </p:cNvPr>
          <p:cNvSpPr>
            <a:spLocks noGrp="1"/>
          </p:cNvSpPr>
          <p:nvPr>
            <p:ph idx="1"/>
          </p:nvPr>
        </p:nvSpPr>
        <p:spPr/>
        <p:txBody>
          <a:bodyPr/>
          <a:lstStyle/>
          <a:p>
            <a:r>
              <a:rPr lang="en-US" dirty="0"/>
              <a:t>This PAR was reviewed by other 802 WGs and the LC SG will address the feedback given.</a:t>
            </a:r>
          </a:p>
        </p:txBody>
      </p:sp>
      <p:sp>
        <p:nvSpPr>
          <p:cNvPr id="4" name="Date Placeholder 3">
            <a:extLst>
              <a:ext uri="{FF2B5EF4-FFF2-40B4-BE49-F238E27FC236}">
                <a16:creationId xmlns:a16="http://schemas.microsoft.com/office/drawing/2014/main" id="{FED11953-4C36-48EE-B825-59A1115B4162}"/>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AFAF7A6F-E88E-45B6-8C75-6029EA7125B8}"/>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B9DF031D-311D-4161-8650-CA65891E8CAE}"/>
              </a:ext>
            </a:extLst>
          </p:cNvPr>
          <p:cNvSpPr>
            <a:spLocks noGrp="1"/>
          </p:cNvSpPr>
          <p:nvPr>
            <p:ph type="sldNum" idx="12"/>
          </p:nvPr>
        </p:nvSpPr>
        <p:spPr/>
        <p:txBody>
          <a:bodyPr/>
          <a:lstStyle/>
          <a:p>
            <a:r>
              <a:rPr lang="en-GB"/>
              <a:t>Slide </a:t>
            </a:r>
            <a:fld id="{440F5867-744E-4AA6-B0ED-4C44D2DFBB7B}" type="slidenum">
              <a:rPr lang="en-GB" smtClean="0"/>
              <a:pPr/>
              <a:t>21</a:t>
            </a:fld>
            <a:endParaRPr lang="en-GB" dirty="0"/>
          </a:p>
        </p:txBody>
      </p:sp>
    </p:spTree>
    <p:extLst>
      <p:ext uri="{BB962C8B-B14F-4D97-AF65-F5344CB8AC3E}">
        <p14:creationId xmlns:p14="http://schemas.microsoft.com/office/powerpoint/2010/main" val="26909343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F6D31-67A6-4AC5-9976-EDF5272245AD}"/>
              </a:ext>
            </a:extLst>
          </p:cNvPr>
          <p:cNvSpPr>
            <a:spLocks noGrp="1"/>
          </p:cNvSpPr>
          <p:nvPr>
            <p:ph type="title"/>
          </p:nvPr>
        </p:nvSpPr>
        <p:spPr/>
        <p:txBody>
          <a:bodyPr/>
          <a:lstStyle/>
          <a:p>
            <a:r>
              <a:rPr lang="en-US" sz="3200" b="1" dirty="0">
                <a:solidFill>
                  <a:srgbClr val="000000"/>
                </a:solidFill>
                <a:effectLst/>
                <a:latin typeface="+mj-lt"/>
                <a:ea typeface="+mj-ea"/>
                <a:cs typeface="MS Gothic"/>
              </a:rPr>
              <a:t>802.22.3 - Standard: Spectrum Characterization and Occupancy Sensing , </a:t>
            </a:r>
            <a:r>
              <a:rPr lang="fr-FR" dirty="0">
                <a:hlinkClick r:id="rId2"/>
              </a:rPr>
              <a:t>PAR Modification</a:t>
            </a:r>
            <a:r>
              <a:rPr lang="fr-FR" dirty="0"/>
              <a:t>, and </a:t>
            </a:r>
            <a:r>
              <a:rPr lang="fr-FR" dirty="0">
                <a:hlinkClick r:id="rId3"/>
              </a:rPr>
              <a:t>CSD</a:t>
            </a:r>
            <a:endParaRPr lang="en-US" dirty="0"/>
          </a:p>
        </p:txBody>
      </p:sp>
      <p:sp>
        <p:nvSpPr>
          <p:cNvPr id="3" name="Content Placeholder 2">
            <a:extLst>
              <a:ext uri="{FF2B5EF4-FFF2-40B4-BE49-F238E27FC236}">
                <a16:creationId xmlns:a16="http://schemas.microsoft.com/office/drawing/2014/main" id="{4F3AF5AE-5AB1-45B3-A9E3-50FA3AB9770A}"/>
              </a:ext>
            </a:extLst>
          </p:cNvPr>
          <p:cNvSpPr>
            <a:spLocks noGrp="1"/>
          </p:cNvSpPr>
          <p:nvPr>
            <p:ph idx="1"/>
          </p:nvPr>
        </p:nvSpPr>
        <p:spPr/>
        <p:txBody>
          <a:bodyPr/>
          <a:lstStyle/>
          <a:p>
            <a:r>
              <a:rPr lang="en-US" dirty="0"/>
              <a:t>CSD 1.2.3 a) misspelled “</a:t>
            </a:r>
            <a:r>
              <a:rPr lang="en-GB" dirty="0" err="1"/>
              <a:t>Characteization</a:t>
            </a:r>
            <a:r>
              <a:rPr lang="en-GB" dirty="0"/>
              <a:t>” – change to “Characterization”</a:t>
            </a:r>
            <a:endParaRPr lang="en-US" dirty="0"/>
          </a:p>
        </p:txBody>
      </p:sp>
      <p:sp>
        <p:nvSpPr>
          <p:cNvPr id="4" name="Date Placeholder 3">
            <a:extLst>
              <a:ext uri="{FF2B5EF4-FFF2-40B4-BE49-F238E27FC236}">
                <a16:creationId xmlns:a16="http://schemas.microsoft.com/office/drawing/2014/main" id="{532B0521-D866-4A19-9C5B-7FFBDE125F1A}"/>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15C517C8-E8A9-4033-9CBE-BE3217A7A4E1}"/>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4A8ED025-695A-4C84-ADF8-C19A81ABBFD8}"/>
              </a:ext>
            </a:extLst>
          </p:cNvPr>
          <p:cNvSpPr>
            <a:spLocks noGrp="1"/>
          </p:cNvSpPr>
          <p:nvPr>
            <p:ph type="sldNum" idx="12"/>
          </p:nvPr>
        </p:nvSpPr>
        <p:spPr/>
        <p:txBody>
          <a:bodyPr/>
          <a:lstStyle/>
          <a:p>
            <a:r>
              <a:rPr lang="en-GB"/>
              <a:t>Slide </a:t>
            </a:r>
            <a:fld id="{440F5867-744E-4AA6-B0ED-4C44D2DFBB7B}" type="slidenum">
              <a:rPr lang="en-GB" smtClean="0"/>
              <a:pPr/>
              <a:t>22</a:t>
            </a:fld>
            <a:endParaRPr lang="en-GB" dirty="0"/>
          </a:p>
        </p:txBody>
      </p:sp>
    </p:spTree>
    <p:extLst>
      <p:ext uri="{BB962C8B-B14F-4D97-AF65-F5344CB8AC3E}">
        <p14:creationId xmlns:p14="http://schemas.microsoft.com/office/powerpoint/2010/main" val="8224549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E84BB-31CE-4668-9D7A-57B0A69CB654}"/>
              </a:ext>
            </a:extLst>
          </p:cNvPr>
          <p:cNvSpPr>
            <a:spLocks noGrp="1"/>
          </p:cNvSpPr>
          <p:nvPr>
            <p:ph type="title"/>
          </p:nvPr>
        </p:nvSpPr>
        <p:spPr/>
        <p:txBody>
          <a:bodyPr/>
          <a:lstStyle/>
          <a:p>
            <a:r>
              <a:rPr lang="en-US" dirty="0"/>
              <a:t>IEEE </a:t>
            </a:r>
            <a:r>
              <a:rPr lang="en-US" dirty="0" err="1"/>
              <a:t>Std</a:t>
            </a:r>
            <a:r>
              <a:rPr lang="en-US" dirty="0"/>
              <a:t> 802.1X </a:t>
            </a:r>
            <a:r>
              <a:rPr lang="en-US" b="0" dirty="0"/>
              <a:t>Standard for Local and metropolitan area</a:t>
            </a:r>
            <a:br>
              <a:rPr lang="en-US" b="0" dirty="0"/>
            </a:br>
            <a:r>
              <a:rPr lang="en-US" b="0" dirty="0"/>
              <a:t>networks--Port-Based Network Access Control, </a:t>
            </a:r>
            <a:r>
              <a:rPr lang="en-US" dirty="0">
                <a:hlinkClick r:id="rId2"/>
              </a:rPr>
              <a:t>PAR</a:t>
            </a:r>
            <a:endParaRPr lang="en-US" dirty="0"/>
          </a:p>
        </p:txBody>
      </p:sp>
      <p:sp>
        <p:nvSpPr>
          <p:cNvPr id="3" name="Content Placeholder 2">
            <a:extLst>
              <a:ext uri="{FF2B5EF4-FFF2-40B4-BE49-F238E27FC236}">
                <a16:creationId xmlns:a16="http://schemas.microsoft.com/office/drawing/2014/main" id="{7B41235D-E271-42A1-AEA2-3646933F7AE2}"/>
              </a:ext>
            </a:extLst>
          </p:cNvPr>
          <p:cNvSpPr>
            <a:spLocks noGrp="1"/>
          </p:cNvSpPr>
          <p:nvPr>
            <p:ph idx="1"/>
          </p:nvPr>
        </p:nvSpPr>
        <p:spPr>
          <a:xfrm>
            <a:off x="914402" y="1751017"/>
            <a:ext cx="10361084" cy="4343398"/>
          </a:xfrm>
        </p:spPr>
        <p:txBody>
          <a:bodyPr/>
          <a:lstStyle/>
          <a:p>
            <a:r>
              <a:rPr lang="en-US" b="0" dirty="0"/>
              <a:t>PAR 5.3 – PAR 5.5 indicates that IEEE P802.1Xck is a dependency, so that would mean that 5.3 should say yes and add the appropriate information.</a:t>
            </a:r>
          </a:p>
          <a:p>
            <a:r>
              <a:rPr lang="en-US" b="0" dirty="0"/>
              <a:t>PAR 5.5 - P802.1Xck is missing the “IEEE”</a:t>
            </a:r>
          </a:p>
          <a:p>
            <a:r>
              <a:rPr lang="en-US" b="0" dirty="0"/>
              <a:t>PAR 8.1 – Titles should be the full title of each cited standard – IEEE 802.1Xck and  IEEE </a:t>
            </a:r>
            <a:r>
              <a:rPr lang="en-US" b="0" dirty="0" err="1"/>
              <a:t>Std</a:t>
            </a:r>
            <a:r>
              <a:rPr lang="en-US" b="0" dirty="0"/>
              <a:t> 802.1Xbx</a:t>
            </a:r>
          </a:p>
          <a:p>
            <a:r>
              <a:rPr lang="en-US" b="0" dirty="0"/>
              <a:t>PAR 8.1 -  a reference to IEEE </a:t>
            </a:r>
            <a:r>
              <a:rPr lang="en-US" b="0" dirty="0" err="1"/>
              <a:t>Std</a:t>
            </a:r>
            <a:r>
              <a:rPr lang="en-US" b="0" dirty="0"/>
              <a:t> 802.1AE, IEEE </a:t>
            </a:r>
            <a:r>
              <a:rPr lang="en-US" b="0" dirty="0" err="1"/>
              <a:t>Stds</a:t>
            </a:r>
            <a:r>
              <a:rPr lang="en-US" b="0" dirty="0"/>
              <a:t> 802 and IEEE </a:t>
            </a:r>
            <a:r>
              <a:rPr lang="en-US" b="0" dirty="0" err="1"/>
              <a:t>Std</a:t>
            </a:r>
            <a:r>
              <a:rPr lang="en-US" b="0" dirty="0"/>
              <a:t> 802.1AE.</a:t>
            </a:r>
          </a:p>
          <a:p>
            <a:r>
              <a:rPr lang="en-US" b="0" dirty="0"/>
              <a:t>PAR 8.1 - correct “IEEE </a:t>
            </a:r>
            <a:r>
              <a:rPr lang="en-US" b="0" dirty="0" err="1"/>
              <a:t>Stds</a:t>
            </a:r>
            <a:r>
              <a:rPr lang="en-US" b="0" dirty="0"/>
              <a:t> 802 and 802.1AE.” should be “IEEE </a:t>
            </a:r>
            <a:r>
              <a:rPr lang="en-US" b="0" dirty="0" err="1"/>
              <a:t>Stds</a:t>
            </a:r>
            <a:r>
              <a:rPr lang="en-US" b="0" dirty="0"/>
              <a:t> 802 and IEEE </a:t>
            </a:r>
            <a:r>
              <a:rPr lang="en-US" b="0" dirty="0" err="1"/>
              <a:t>Stds</a:t>
            </a:r>
            <a:r>
              <a:rPr lang="en-US" b="0" dirty="0"/>
              <a:t> 802.1AE.”</a:t>
            </a:r>
          </a:p>
          <a:p>
            <a:endParaRPr lang="en-US" b="0" dirty="0"/>
          </a:p>
          <a:p>
            <a:endParaRPr lang="en-US" dirty="0"/>
          </a:p>
        </p:txBody>
      </p:sp>
      <p:sp>
        <p:nvSpPr>
          <p:cNvPr id="4" name="Date Placeholder 3">
            <a:extLst>
              <a:ext uri="{FF2B5EF4-FFF2-40B4-BE49-F238E27FC236}">
                <a16:creationId xmlns:a16="http://schemas.microsoft.com/office/drawing/2014/main" id="{EA94AAFA-2516-40A7-AC64-9F6C0005CEA0}"/>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6814B468-AB79-4848-A997-DE68B826BB50}"/>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1C59BC06-E699-4C04-A481-DE19B47A39AE}"/>
              </a:ext>
            </a:extLst>
          </p:cNvPr>
          <p:cNvSpPr>
            <a:spLocks noGrp="1"/>
          </p:cNvSpPr>
          <p:nvPr>
            <p:ph type="sldNum" idx="12"/>
          </p:nvPr>
        </p:nvSpPr>
        <p:spPr/>
        <p:txBody>
          <a:bodyPr/>
          <a:lstStyle/>
          <a:p>
            <a:r>
              <a:rPr lang="en-GB"/>
              <a:t>Slide </a:t>
            </a:r>
            <a:fld id="{440F5867-744E-4AA6-B0ED-4C44D2DFBB7B}" type="slidenum">
              <a:rPr lang="en-GB" smtClean="0"/>
              <a:pPr/>
              <a:t>23</a:t>
            </a:fld>
            <a:endParaRPr lang="en-GB" dirty="0"/>
          </a:p>
        </p:txBody>
      </p:sp>
    </p:spTree>
    <p:extLst>
      <p:ext uri="{BB962C8B-B14F-4D97-AF65-F5344CB8AC3E}">
        <p14:creationId xmlns:p14="http://schemas.microsoft.com/office/powerpoint/2010/main" val="18705269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CE991-FADE-4460-AF62-A6EC2585AF0C}"/>
              </a:ext>
            </a:extLst>
          </p:cNvPr>
          <p:cNvSpPr>
            <a:spLocks noGrp="1"/>
          </p:cNvSpPr>
          <p:nvPr>
            <p:ph type="title"/>
          </p:nvPr>
        </p:nvSpPr>
        <p:spPr/>
        <p:txBody>
          <a:bodyPr/>
          <a:lstStyle/>
          <a:p>
            <a:r>
              <a:rPr lang="en-US" dirty="0"/>
              <a:t>Motion to post Comments to 802 EC Reflector</a:t>
            </a:r>
          </a:p>
        </p:txBody>
      </p:sp>
      <p:sp>
        <p:nvSpPr>
          <p:cNvPr id="3" name="Content Placeholder 2">
            <a:extLst>
              <a:ext uri="{FF2B5EF4-FFF2-40B4-BE49-F238E27FC236}">
                <a16:creationId xmlns:a16="http://schemas.microsoft.com/office/drawing/2014/main" id="{F5BB2BDC-37C8-48CD-8CF5-1853C729995F}"/>
              </a:ext>
            </a:extLst>
          </p:cNvPr>
          <p:cNvSpPr>
            <a:spLocks noGrp="1"/>
          </p:cNvSpPr>
          <p:nvPr>
            <p:ph idx="1"/>
          </p:nvPr>
        </p:nvSpPr>
        <p:spPr/>
        <p:txBody>
          <a:bodyPr/>
          <a:lstStyle/>
          <a:p>
            <a:r>
              <a:rPr lang="en-US" sz="2800" dirty="0"/>
              <a:t>MOTION: </a:t>
            </a:r>
          </a:p>
          <a:p>
            <a:r>
              <a:rPr lang="en-US" sz="2800" dirty="0"/>
              <a:t>	Move to accept 11-18/293r1 as the response from the IEEE 802.11 PAR Review SC to the EC reflector</a:t>
            </a:r>
          </a:p>
          <a:p>
            <a:endParaRPr lang="en-US" sz="2800" dirty="0"/>
          </a:p>
          <a:p>
            <a:r>
              <a:rPr lang="en-US" sz="2800" dirty="0"/>
              <a:t>Moved: Stephen McCann    2</a:t>
            </a:r>
            <a:r>
              <a:rPr lang="en-US" sz="2800" baseline="30000" dirty="0"/>
              <a:t>nd</a:t>
            </a:r>
            <a:r>
              <a:rPr lang="en-US" sz="2800" dirty="0"/>
              <a:t>: Michael </a:t>
            </a:r>
            <a:r>
              <a:rPr lang="en-US" sz="2800" dirty="0" err="1"/>
              <a:t>Montemurro</a:t>
            </a:r>
            <a:endParaRPr lang="en-US" sz="2800" dirty="0"/>
          </a:p>
          <a:p>
            <a:r>
              <a:rPr lang="en-US" sz="2800" dirty="0"/>
              <a:t>Results: unanimous</a:t>
            </a:r>
          </a:p>
        </p:txBody>
      </p:sp>
      <p:sp>
        <p:nvSpPr>
          <p:cNvPr id="4" name="Date Placeholder 3">
            <a:extLst>
              <a:ext uri="{FF2B5EF4-FFF2-40B4-BE49-F238E27FC236}">
                <a16:creationId xmlns:a16="http://schemas.microsoft.com/office/drawing/2014/main" id="{4CDC11C0-0865-4375-98EF-A728F8399282}"/>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D972015E-5B2D-4336-9B6F-3B5CF32A93B9}"/>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4923CD78-2089-421A-AE1A-B8AD827243EE}"/>
              </a:ext>
            </a:extLst>
          </p:cNvPr>
          <p:cNvSpPr>
            <a:spLocks noGrp="1"/>
          </p:cNvSpPr>
          <p:nvPr>
            <p:ph type="sldNum" idx="12"/>
          </p:nvPr>
        </p:nvSpPr>
        <p:spPr/>
        <p:txBody>
          <a:bodyPr/>
          <a:lstStyle/>
          <a:p>
            <a:r>
              <a:rPr lang="en-GB"/>
              <a:t>Slide </a:t>
            </a:r>
            <a:fld id="{440F5867-744E-4AA6-B0ED-4C44D2DFBB7B}" type="slidenum">
              <a:rPr lang="en-GB" smtClean="0"/>
              <a:pPr/>
              <a:t>24</a:t>
            </a:fld>
            <a:endParaRPr lang="en-GB" dirty="0"/>
          </a:p>
        </p:txBody>
      </p:sp>
    </p:spTree>
    <p:extLst>
      <p:ext uri="{BB962C8B-B14F-4D97-AF65-F5344CB8AC3E}">
        <p14:creationId xmlns:p14="http://schemas.microsoft.com/office/powerpoint/2010/main" val="20068269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a:t>Responses From 802 WGs</a:t>
            </a:r>
          </a:p>
        </p:txBody>
      </p:sp>
      <p:sp>
        <p:nvSpPr>
          <p:cNvPr id="7" name="Text Placeholder 6"/>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r>
              <a:rPr lang="en-US"/>
              <a:t>March 2018</a:t>
            </a:r>
            <a:endParaRPr lang="en-GB"/>
          </a:p>
        </p:txBody>
      </p:sp>
      <p:sp>
        <p:nvSpPr>
          <p:cNvPr id="5" name="Footer Placeholder 4"/>
          <p:cNvSpPr>
            <a:spLocks noGrp="1"/>
          </p:cNvSpPr>
          <p:nvPr>
            <p:ph type="ftr" idx="11"/>
          </p:nvPr>
        </p:nvSpPr>
        <p:spPr/>
        <p:txBody>
          <a:bodyPr/>
          <a:lstStyle/>
          <a:p>
            <a:r>
              <a:rPr lang="en-GB"/>
              <a:t>Jon Rosdahl (Qualcomm)</a:t>
            </a:r>
          </a:p>
        </p:txBody>
      </p:sp>
      <p:sp>
        <p:nvSpPr>
          <p:cNvPr id="6" name="Slide Number Placeholder 5"/>
          <p:cNvSpPr>
            <a:spLocks noGrp="1"/>
          </p:cNvSpPr>
          <p:nvPr>
            <p:ph type="sldNum" idx="12"/>
          </p:nvPr>
        </p:nvSpPr>
        <p:spPr>
          <a:xfrm>
            <a:off x="5793320" y="6475416"/>
            <a:ext cx="878744" cy="382584"/>
          </a:xfrm>
        </p:spPr>
        <p:txBody>
          <a:bodyPr/>
          <a:lstStyle/>
          <a:p>
            <a:r>
              <a:rPr lang="en-GB" dirty="0"/>
              <a:t>Slide </a:t>
            </a:r>
            <a:fld id="{3ABCC52B-A3F7-440B-BBF2-55191E6E7773}" type="slidenum">
              <a:rPr lang="en-GB" smtClean="0"/>
              <a:pPr/>
              <a:t>25</a:t>
            </a:fld>
            <a:endParaRPr lang="en-GB" dirty="0"/>
          </a:p>
        </p:txBody>
      </p:sp>
    </p:spTree>
    <p:extLst>
      <p:ext uri="{BB962C8B-B14F-4D97-AF65-F5344CB8AC3E}">
        <p14:creationId xmlns:p14="http://schemas.microsoft.com/office/powerpoint/2010/main" val="34334837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AE9C2-8BFE-4FF4-B814-B084E1B34565}"/>
              </a:ext>
            </a:extLst>
          </p:cNvPr>
          <p:cNvSpPr>
            <a:spLocks noGrp="1"/>
          </p:cNvSpPr>
          <p:nvPr>
            <p:ph type="title"/>
          </p:nvPr>
        </p:nvSpPr>
        <p:spPr/>
        <p:txBody>
          <a:bodyPr/>
          <a:lstStyle/>
          <a:p>
            <a:r>
              <a:rPr lang="en-US" sz="2400" dirty="0"/>
              <a:t>802.1CBcv</a:t>
            </a:r>
          </a:p>
        </p:txBody>
      </p:sp>
      <p:sp>
        <p:nvSpPr>
          <p:cNvPr id="4" name="Date Placeholder 3">
            <a:extLst>
              <a:ext uri="{FF2B5EF4-FFF2-40B4-BE49-F238E27FC236}">
                <a16:creationId xmlns:a16="http://schemas.microsoft.com/office/drawing/2014/main" id="{EF9C497B-8DAF-4499-8DD6-7E4AC079D945}"/>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FDA624ED-1656-4580-A0C5-31042FF8D4B2}"/>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21562142-8025-478A-BFC3-B87F5A8CF672}"/>
              </a:ext>
            </a:extLst>
          </p:cNvPr>
          <p:cNvSpPr>
            <a:spLocks noGrp="1"/>
          </p:cNvSpPr>
          <p:nvPr>
            <p:ph type="sldNum" idx="12"/>
          </p:nvPr>
        </p:nvSpPr>
        <p:spPr/>
        <p:txBody>
          <a:bodyPr/>
          <a:lstStyle/>
          <a:p>
            <a:r>
              <a:rPr lang="en-GB"/>
              <a:t>Slide </a:t>
            </a:r>
            <a:fld id="{440F5867-744E-4AA6-B0ED-4C44D2DFBB7B}" type="slidenum">
              <a:rPr lang="en-GB" smtClean="0"/>
              <a:pPr/>
              <a:t>26</a:t>
            </a:fld>
            <a:endParaRPr lang="en-GB" dirty="0"/>
          </a:p>
        </p:txBody>
      </p:sp>
      <p:sp>
        <p:nvSpPr>
          <p:cNvPr id="7" name="Rectangle 1">
            <a:extLst>
              <a:ext uri="{FF2B5EF4-FFF2-40B4-BE49-F238E27FC236}">
                <a16:creationId xmlns:a16="http://schemas.microsoft.com/office/drawing/2014/main" id="{BBB2C5A1-EC10-4D48-A2CD-E41F22837F97}"/>
              </a:ext>
            </a:extLst>
          </p:cNvPr>
          <p:cNvSpPr>
            <a:spLocks noGrp="1" noChangeArrowheads="1"/>
          </p:cNvSpPr>
          <p:nvPr>
            <p:ph idx="1"/>
          </p:nvPr>
        </p:nvSpPr>
        <p:spPr bwMode="auto">
          <a:xfrm>
            <a:off x="914402" y="1960314"/>
            <a:ext cx="10361084"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lvl="0" indent="0" defTabSz="914400" eaLnBrk="0" hangingPunct="0">
              <a:spcBef>
                <a:spcPct val="0"/>
              </a:spcBef>
              <a:buClrTx/>
              <a:buSzTx/>
            </a:pPr>
            <a:r>
              <a:rPr lang="en-US" altLang="en-US" b="0" dirty="0">
                <a:solidFill>
                  <a:schemeClr val="tx1"/>
                </a:solidFill>
                <a:latin typeface="Arial" panose="020B0604020202020204" pitchFamily="34" charset="0"/>
              </a:rPr>
              <a:t>P802.1CBcv - Amendment: Information Model, YANG Data Model and Management Information Base Module response to comments:</a:t>
            </a:r>
            <a:br>
              <a:rPr lang="en-US" altLang="en-US" b="0" dirty="0">
                <a:solidFill>
                  <a:schemeClr val="tx1"/>
                </a:solidFill>
                <a:latin typeface="Arial" panose="020B0604020202020204" pitchFamily="34" charset="0"/>
              </a:rPr>
            </a:br>
            <a:r>
              <a:rPr lang="en-US" altLang="en-US" b="0" dirty="0">
                <a:solidFill>
                  <a:schemeClr val="tx1"/>
                </a:solidFill>
                <a:latin typeface="Arial" panose="020B0604020202020204" pitchFamily="34" charset="0"/>
                <a:hlinkClick r:id="rId2"/>
              </a:rPr>
              <a:t>http://ieee802.org/1/files/public/docs2018/cv-PAR-CSD-comments-0318-v01.pdf</a:t>
            </a:r>
            <a:br>
              <a:rPr lang="en-US" altLang="en-US" b="0" dirty="0">
                <a:solidFill>
                  <a:schemeClr val="tx1"/>
                </a:solidFill>
                <a:latin typeface="Arial" panose="020B0604020202020204" pitchFamily="34" charset="0"/>
              </a:rPr>
            </a:br>
            <a:r>
              <a:rPr lang="en-US" altLang="en-US" b="0" dirty="0">
                <a:solidFill>
                  <a:schemeClr val="tx1"/>
                </a:solidFill>
                <a:latin typeface="Arial" panose="020B0604020202020204" pitchFamily="34" charset="0"/>
              </a:rPr>
              <a:t>updated PAR:</a:t>
            </a:r>
            <a:br>
              <a:rPr lang="en-US" altLang="en-US" b="0" dirty="0">
                <a:solidFill>
                  <a:schemeClr val="tx1"/>
                </a:solidFill>
                <a:latin typeface="Arial" panose="020B0604020202020204" pitchFamily="34" charset="0"/>
              </a:rPr>
            </a:br>
            <a:r>
              <a:rPr lang="en-US" altLang="en-US" b="0" dirty="0">
                <a:solidFill>
                  <a:schemeClr val="tx1"/>
                </a:solidFill>
                <a:latin typeface="Arial" panose="020B0604020202020204" pitchFamily="34" charset="0"/>
                <a:hlinkClick r:id="rId3"/>
              </a:rPr>
              <a:t>http://www.ieee802.org/1/files/public/docs2018/cv-PAR-0318-v01.pdf</a:t>
            </a:r>
            <a:br>
              <a:rPr lang="en-US" altLang="en-US" b="0" dirty="0">
                <a:solidFill>
                  <a:schemeClr val="tx1"/>
                </a:solidFill>
                <a:latin typeface="Arial" panose="020B0604020202020204" pitchFamily="34" charset="0"/>
              </a:rPr>
            </a:br>
            <a:r>
              <a:rPr lang="en-US" altLang="en-US" b="0" dirty="0">
                <a:solidFill>
                  <a:schemeClr val="tx1"/>
                </a:solidFill>
                <a:latin typeface="Arial" panose="020B0604020202020204" pitchFamily="34" charset="0"/>
              </a:rPr>
              <a:t>updated CSD:</a:t>
            </a:r>
            <a:br>
              <a:rPr lang="en-US" altLang="en-US" b="0" dirty="0">
                <a:solidFill>
                  <a:schemeClr val="tx1"/>
                </a:solidFill>
                <a:latin typeface="Arial" panose="020B0604020202020204" pitchFamily="34" charset="0"/>
              </a:rPr>
            </a:br>
            <a:r>
              <a:rPr lang="en-US" altLang="en-US" b="0" dirty="0">
                <a:solidFill>
                  <a:schemeClr val="tx1"/>
                </a:solidFill>
                <a:latin typeface="Arial" panose="020B0604020202020204" pitchFamily="34" charset="0"/>
                <a:hlinkClick r:id="rId4"/>
              </a:rPr>
              <a:t>http://www.ieee802.org/1/files/public/docs2018/cv-CSD-0318-v01.pdf</a:t>
            </a:r>
            <a:br>
              <a:rPr kumimoji="0" lang="en-US" altLang="en-US" b="0" i="0" u="none" strike="noStrike" cap="none" normalizeH="0" baseline="0" dirty="0">
                <a:ln>
                  <a:noFill/>
                </a:ln>
                <a:solidFill>
                  <a:schemeClr val="tx1"/>
                </a:solidFill>
                <a:effectLst/>
                <a:latin typeface="Arial" panose="020B0604020202020204" pitchFamily="34" charset="0"/>
              </a:rPr>
            </a:br>
            <a:br>
              <a:rPr kumimoji="0" lang="en-US" altLang="en-US" b="0" i="0" u="none" strike="noStrike" cap="none" normalizeH="0" baseline="0" dirty="0">
                <a:ln>
                  <a:noFill/>
                </a:ln>
                <a:solidFill>
                  <a:schemeClr val="tx1"/>
                </a:solidFill>
                <a:effectLst/>
                <a:latin typeface="Arial" panose="020B0604020202020204" pitchFamily="34" charset="0"/>
              </a:rPr>
            </a:br>
            <a:br>
              <a:rPr kumimoji="0" lang="en-US" altLang="en-US" b="0" i="0" u="none" strike="noStrike" cap="none" normalizeH="0" baseline="0" dirty="0">
                <a:ln>
                  <a:noFill/>
                </a:ln>
                <a:solidFill>
                  <a:schemeClr val="tx1"/>
                </a:solidFill>
                <a:effectLst/>
                <a:latin typeface="Arial" panose="020B0604020202020204" pitchFamily="34" charset="0"/>
              </a:rPr>
            </a:br>
            <a:endParaRPr kumimoji="0" lang="en-US"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152376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FB90-782A-4079-A603-1EA4720CAF13}"/>
              </a:ext>
            </a:extLst>
          </p:cNvPr>
          <p:cNvSpPr>
            <a:spLocks noGrp="1"/>
          </p:cNvSpPr>
          <p:nvPr>
            <p:ph type="title"/>
          </p:nvPr>
        </p:nvSpPr>
        <p:spPr/>
        <p:txBody>
          <a:bodyPr/>
          <a:lstStyle/>
          <a:p>
            <a:r>
              <a:rPr lang="en-US" dirty="0"/>
              <a:t>802.1DC </a:t>
            </a:r>
          </a:p>
        </p:txBody>
      </p:sp>
      <p:sp>
        <p:nvSpPr>
          <p:cNvPr id="3" name="Content Placeholder 2">
            <a:extLst>
              <a:ext uri="{FF2B5EF4-FFF2-40B4-BE49-F238E27FC236}">
                <a16:creationId xmlns:a16="http://schemas.microsoft.com/office/drawing/2014/main" id="{AE53DAD6-4CD2-4296-AE53-F565485434BC}"/>
              </a:ext>
            </a:extLst>
          </p:cNvPr>
          <p:cNvSpPr>
            <a:spLocks noGrp="1"/>
          </p:cNvSpPr>
          <p:nvPr>
            <p:ph idx="1"/>
          </p:nvPr>
        </p:nvSpPr>
        <p:spPr/>
        <p:txBody>
          <a:bodyPr/>
          <a:lstStyle/>
          <a:p>
            <a:r>
              <a:rPr lang="en-US" altLang="en-US" b="0" dirty="0">
                <a:solidFill>
                  <a:schemeClr val="tx1"/>
                </a:solidFill>
                <a:latin typeface="Arial" panose="020B0604020202020204" pitchFamily="34" charset="0"/>
              </a:rPr>
              <a:t>802.1DC - Standard for Quality of Service Provision by Network Systems response to comments:</a:t>
            </a:r>
            <a:br>
              <a:rPr lang="en-US" altLang="en-US" b="0" dirty="0">
                <a:solidFill>
                  <a:schemeClr val="tx1"/>
                </a:solidFill>
                <a:latin typeface="Arial" panose="020B0604020202020204" pitchFamily="34" charset="0"/>
              </a:rPr>
            </a:br>
            <a:r>
              <a:rPr lang="en-US" altLang="en-US" b="0" dirty="0">
                <a:solidFill>
                  <a:schemeClr val="tx1"/>
                </a:solidFill>
                <a:latin typeface="Arial" panose="020B0604020202020204" pitchFamily="34" charset="0"/>
                <a:hlinkClick r:id="rId2"/>
              </a:rPr>
              <a:t>http://ieee802.org/1/files/public/docs2018/dc-PAR-CSD-comments-0318-v01.pdf</a:t>
            </a:r>
            <a:br>
              <a:rPr lang="en-US" altLang="en-US" b="0" dirty="0">
                <a:solidFill>
                  <a:schemeClr val="tx1"/>
                </a:solidFill>
                <a:latin typeface="Arial" panose="020B0604020202020204" pitchFamily="34" charset="0"/>
              </a:rPr>
            </a:br>
            <a:r>
              <a:rPr lang="en-US" altLang="en-US" b="0" dirty="0">
                <a:solidFill>
                  <a:schemeClr val="tx1"/>
                </a:solidFill>
                <a:latin typeface="Arial" panose="020B0604020202020204" pitchFamily="34" charset="0"/>
              </a:rPr>
              <a:t>updated PAR:</a:t>
            </a:r>
            <a:br>
              <a:rPr lang="en-US" altLang="en-US" b="0" dirty="0">
                <a:solidFill>
                  <a:schemeClr val="tx1"/>
                </a:solidFill>
                <a:latin typeface="Arial" panose="020B0604020202020204" pitchFamily="34" charset="0"/>
              </a:rPr>
            </a:br>
            <a:r>
              <a:rPr lang="en-US" altLang="en-US" b="0" dirty="0">
                <a:solidFill>
                  <a:schemeClr val="tx1"/>
                </a:solidFill>
                <a:latin typeface="Arial" panose="020B0604020202020204" pitchFamily="34" charset="0"/>
                <a:hlinkClick r:id="rId3"/>
              </a:rPr>
              <a:t>http://www.ieee802.org/1/files/public/docs2018/dc-PAR-0318-v01.pdf</a:t>
            </a:r>
            <a:br>
              <a:rPr lang="en-US" altLang="en-US" b="0" dirty="0">
                <a:solidFill>
                  <a:schemeClr val="tx1"/>
                </a:solidFill>
                <a:latin typeface="Arial" panose="020B0604020202020204" pitchFamily="34" charset="0"/>
              </a:rPr>
            </a:br>
            <a:r>
              <a:rPr lang="en-US" altLang="en-US" b="0" dirty="0">
                <a:solidFill>
                  <a:schemeClr val="tx1"/>
                </a:solidFill>
                <a:latin typeface="Arial" panose="020B0604020202020204" pitchFamily="34" charset="0"/>
              </a:rPr>
              <a:t>updated CSD:</a:t>
            </a:r>
            <a:br>
              <a:rPr lang="en-US" altLang="en-US" b="0" dirty="0">
                <a:solidFill>
                  <a:schemeClr val="tx1"/>
                </a:solidFill>
                <a:latin typeface="Arial" panose="020B0604020202020204" pitchFamily="34" charset="0"/>
              </a:rPr>
            </a:br>
            <a:r>
              <a:rPr lang="en-US" altLang="en-US" b="0" dirty="0">
                <a:solidFill>
                  <a:schemeClr val="tx1"/>
                </a:solidFill>
                <a:latin typeface="Arial" panose="020B0604020202020204" pitchFamily="34" charset="0"/>
                <a:hlinkClick r:id="rId4"/>
              </a:rPr>
              <a:t>http://www.ieee802.org/1/files/public/docs2018/dc-CSD-0318-v01.pdf</a:t>
            </a:r>
            <a:br>
              <a:rPr lang="en-US" altLang="en-US" b="0" dirty="0">
                <a:solidFill>
                  <a:schemeClr val="tx1"/>
                </a:solidFill>
                <a:latin typeface="Arial" panose="020B0604020202020204" pitchFamily="34" charset="0"/>
              </a:rPr>
            </a:br>
            <a:endParaRPr lang="en-US" dirty="0"/>
          </a:p>
        </p:txBody>
      </p:sp>
      <p:sp>
        <p:nvSpPr>
          <p:cNvPr id="4" name="Date Placeholder 3">
            <a:extLst>
              <a:ext uri="{FF2B5EF4-FFF2-40B4-BE49-F238E27FC236}">
                <a16:creationId xmlns:a16="http://schemas.microsoft.com/office/drawing/2014/main" id="{F3D39F8E-A0FE-46D6-BD8D-01771F1ED3B7}"/>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880DAF6D-A1EF-406F-878A-4E798D72511F}"/>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E23DAEFF-01C1-464B-8F4B-CAEED4DA59A8}"/>
              </a:ext>
            </a:extLst>
          </p:cNvPr>
          <p:cNvSpPr>
            <a:spLocks noGrp="1"/>
          </p:cNvSpPr>
          <p:nvPr>
            <p:ph type="sldNum" idx="12"/>
          </p:nvPr>
        </p:nvSpPr>
        <p:spPr/>
        <p:txBody>
          <a:bodyPr/>
          <a:lstStyle/>
          <a:p>
            <a:r>
              <a:rPr lang="en-GB"/>
              <a:t>Slide </a:t>
            </a:r>
            <a:fld id="{440F5867-744E-4AA6-B0ED-4C44D2DFBB7B}" type="slidenum">
              <a:rPr lang="en-GB" smtClean="0"/>
              <a:pPr/>
              <a:t>27</a:t>
            </a:fld>
            <a:endParaRPr lang="en-GB" dirty="0"/>
          </a:p>
        </p:txBody>
      </p:sp>
    </p:spTree>
    <p:extLst>
      <p:ext uri="{BB962C8B-B14F-4D97-AF65-F5344CB8AC3E}">
        <p14:creationId xmlns:p14="http://schemas.microsoft.com/office/powerpoint/2010/main" val="15740752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ED670-FDBF-4BE9-807B-12D3B358B014}"/>
              </a:ext>
            </a:extLst>
          </p:cNvPr>
          <p:cNvSpPr>
            <a:spLocks noGrp="1"/>
          </p:cNvSpPr>
          <p:nvPr>
            <p:ph type="title"/>
          </p:nvPr>
        </p:nvSpPr>
        <p:spPr/>
        <p:txBody>
          <a:bodyPr/>
          <a:lstStyle/>
          <a:p>
            <a:r>
              <a:rPr lang="en-US" dirty="0"/>
              <a:t>802.1CBdb</a:t>
            </a:r>
          </a:p>
        </p:txBody>
      </p:sp>
      <p:sp>
        <p:nvSpPr>
          <p:cNvPr id="3" name="Content Placeholder 2">
            <a:extLst>
              <a:ext uri="{FF2B5EF4-FFF2-40B4-BE49-F238E27FC236}">
                <a16:creationId xmlns:a16="http://schemas.microsoft.com/office/drawing/2014/main" id="{3B1CB554-6F9A-4E72-8F56-2DDD6B300140}"/>
              </a:ext>
            </a:extLst>
          </p:cNvPr>
          <p:cNvSpPr>
            <a:spLocks noGrp="1"/>
          </p:cNvSpPr>
          <p:nvPr>
            <p:ph idx="1"/>
          </p:nvPr>
        </p:nvSpPr>
        <p:spPr/>
        <p:txBody>
          <a:bodyPr/>
          <a:lstStyle/>
          <a:p>
            <a:r>
              <a:rPr lang="en-US" altLang="en-US" b="0" dirty="0">
                <a:solidFill>
                  <a:schemeClr val="tx1"/>
                </a:solidFill>
                <a:latin typeface="Arial" panose="020B0604020202020204" pitchFamily="34" charset="0"/>
              </a:rPr>
              <a:t>802.1CBdb -  Amendment: Extended Stream Identification Functions response to comments:</a:t>
            </a:r>
            <a:br>
              <a:rPr lang="en-US" altLang="en-US" b="0" dirty="0">
                <a:solidFill>
                  <a:schemeClr val="tx1"/>
                </a:solidFill>
                <a:latin typeface="Arial" panose="020B0604020202020204" pitchFamily="34" charset="0"/>
              </a:rPr>
            </a:br>
            <a:r>
              <a:rPr lang="en-US" altLang="en-US" b="0" dirty="0">
                <a:solidFill>
                  <a:schemeClr val="tx1"/>
                </a:solidFill>
                <a:latin typeface="Arial" panose="020B0604020202020204" pitchFamily="34" charset="0"/>
                <a:hlinkClick r:id="rId2"/>
              </a:rPr>
              <a:t>http://ieee802.org/1/files/public/docs2018/db-PAR-CSD-comments-0318-v01.pdf</a:t>
            </a:r>
            <a:endParaRPr lang="en-US" altLang="en-US" b="0" dirty="0">
              <a:solidFill>
                <a:schemeClr val="tx1"/>
              </a:solidFill>
              <a:latin typeface="Arial" panose="020B0604020202020204" pitchFamily="34" charset="0"/>
            </a:endParaRPr>
          </a:p>
          <a:p>
            <a:br>
              <a:rPr lang="en-US" altLang="en-US" b="0" dirty="0">
                <a:solidFill>
                  <a:schemeClr val="tx1"/>
                </a:solidFill>
                <a:latin typeface="Arial" panose="020B0604020202020204" pitchFamily="34" charset="0"/>
              </a:rPr>
            </a:br>
            <a:r>
              <a:rPr lang="en-US" altLang="en-US" b="0" dirty="0">
                <a:solidFill>
                  <a:schemeClr val="tx1"/>
                </a:solidFill>
                <a:latin typeface="Arial" panose="020B0604020202020204" pitchFamily="34" charset="0"/>
              </a:rPr>
              <a:t>updated PAR:</a:t>
            </a:r>
            <a:br>
              <a:rPr lang="en-US" altLang="en-US" b="0" dirty="0">
                <a:solidFill>
                  <a:schemeClr val="tx1"/>
                </a:solidFill>
                <a:latin typeface="Arial" panose="020B0604020202020204" pitchFamily="34" charset="0"/>
              </a:rPr>
            </a:br>
            <a:r>
              <a:rPr lang="en-US" altLang="en-US" b="0" dirty="0">
                <a:solidFill>
                  <a:schemeClr val="tx1"/>
                </a:solidFill>
                <a:latin typeface="Arial" panose="020B0604020202020204" pitchFamily="34" charset="0"/>
                <a:hlinkClick r:id="rId3"/>
              </a:rPr>
              <a:t>http://www.ieee802.org/1/files/public/docs2018/db-PAR-0318-v01.pdf</a:t>
            </a:r>
            <a:br>
              <a:rPr lang="en-US" altLang="en-US" b="0" dirty="0">
                <a:solidFill>
                  <a:schemeClr val="tx1"/>
                </a:solidFill>
                <a:latin typeface="Arial" panose="020B0604020202020204" pitchFamily="34" charset="0"/>
              </a:rPr>
            </a:br>
            <a:endParaRPr lang="en-US" altLang="en-US" b="0" dirty="0">
              <a:solidFill>
                <a:schemeClr val="tx1"/>
              </a:solidFill>
              <a:latin typeface="Arial" panose="020B0604020202020204" pitchFamily="34" charset="0"/>
            </a:endParaRPr>
          </a:p>
          <a:p>
            <a:r>
              <a:rPr lang="en-US" altLang="en-US" b="0" dirty="0">
                <a:solidFill>
                  <a:schemeClr val="tx1"/>
                </a:solidFill>
                <a:latin typeface="Arial" panose="020B0604020202020204" pitchFamily="34" charset="0"/>
              </a:rPr>
              <a:t>	CSD: </a:t>
            </a:r>
            <a:r>
              <a:rPr lang="en-US" altLang="en-US" b="0" dirty="0">
                <a:solidFill>
                  <a:schemeClr val="tx1"/>
                </a:solidFill>
                <a:latin typeface="Arial" panose="020B0604020202020204" pitchFamily="34" charset="0"/>
                <a:hlinkClick r:id="rId4"/>
              </a:rPr>
              <a:t>http://www.ieee802.org/1/files/public/docs2018/db-CSD-0318-v01.pdf</a:t>
            </a:r>
            <a:br>
              <a:rPr lang="en-US" altLang="en-US" b="0" dirty="0">
                <a:solidFill>
                  <a:schemeClr val="tx1"/>
                </a:solidFill>
                <a:latin typeface="Arial" panose="020B0604020202020204" pitchFamily="34" charset="0"/>
              </a:rPr>
            </a:br>
            <a:endParaRPr lang="en-US" altLang="en-US" b="0" dirty="0">
              <a:solidFill>
                <a:schemeClr val="tx1"/>
              </a:solidFill>
              <a:latin typeface="Arial" panose="020B0604020202020204" pitchFamily="34" charset="0"/>
            </a:endParaRPr>
          </a:p>
        </p:txBody>
      </p:sp>
      <p:sp>
        <p:nvSpPr>
          <p:cNvPr id="4" name="Date Placeholder 3">
            <a:extLst>
              <a:ext uri="{FF2B5EF4-FFF2-40B4-BE49-F238E27FC236}">
                <a16:creationId xmlns:a16="http://schemas.microsoft.com/office/drawing/2014/main" id="{90604A9A-EAAE-4110-9C68-CBAC2E140FCF}"/>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AE8AD8C6-5744-4531-B02E-2C419F6BEFC2}"/>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1F8C419A-2736-4DF8-9CA0-8478274D8E24}"/>
              </a:ext>
            </a:extLst>
          </p:cNvPr>
          <p:cNvSpPr>
            <a:spLocks noGrp="1"/>
          </p:cNvSpPr>
          <p:nvPr>
            <p:ph type="sldNum" idx="12"/>
          </p:nvPr>
        </p:nvSpPr>
        <p:spPr/>
        <p:txBody>
          <a:bodyPr/>
          <a:lstStyle/>
          <a:p>
            <a:r>
              <a:rPr lang="en-GB"/>
              <a:t>Slide </a:t>
            </a:r>
            <a:fld id="{440F5867-744E-4AA6-B0ED-4C44D2DFBB7B}" type="slidenum">
              <a:rPr lang="en-GB" smtClean="0"/>
              <a:pPr/>
              <a:t>28</a:t>
            </a:fld>
            <a:endParaRPr lang="en-GB" dirty="0"/>
          </a:p>
        </p:txBody>
      </p:sp>
    </p:spTree>
    <p:extLst>
      <p:ext uri="{BB962C8B-B14F-4D97-AF65-F5344CB8AC3E}">
        <p14:creationId xmlns:p14="http://schemas.microsoft.com/office/powerpoint/2010/main" val="11205158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BD298-2718-44DB-AD4B-FDAC9145C215}"/>
              </a:ext>
            </a:extLst>
          </p:cNvPr>
          <p:cNvSpPr>
            <a:spLocks noGrp="1"/>
          </p:cNvSpPr>
          <p:nvPr>
            <p:ph type="title"/>
          </p:nvPr>
        </p:nvSpPr>
        <p:spPr/>
        <p:txBody>
          <a:bodyPr/>
          <a:lstStyle/>
          <a:p>
            <a:r>
              <a:rPr lang="en-US" dirty="0"/>
              <a:t>P802.1Qcz </a:t>
            </a:r>
          </a:p>
        </p:txBody>
      </p:sp>
      <p:sp>
        <p:nvSpPr>
          <p:cNvPr id="4" name="Date Placeholder 3">
            <a:extLst>
              <a:ext uri="{FF2B5EF4-FFF2-40B4-BE49-F238E27FC236}">
                <a16:creationId xmlns:a16="http://schemas.microsoft.com/office/drawing/2014/main" id="{38DB58B0-8BA0-4E94-92EF-A09817BCB562}"/>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53891FC6-A8AE-4E41-BCD5-59D7C520A588}"/>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88E066FF-DD10-4F91-B88F-608D9F3471A9}"/>
              </a:ext>
            </a:extLst>
          </p:cNvPr>
          <p:cNvSpPr>
            <a:spLocks noGrp="1"/>
          </p:cNvSpPr>
          <p:nvPr>
            <p:ph type="sldNum" idx="12"/>
          </p:nvPr>
        </p:nvSpPr>
        <p:spPr/>
        <p:txBody>
          <a:bodyPr/>
          <a:lstStyle/>
          <a:p>
            <a:r>
              <a:rPr lang="en-GB"/>
              <a:t>Slide </a:t>
            </a:r>
            <a:fld id="{440F5867-744E-4AA6-B0ED-4C44D2DFBB7B}" type="slidenum">
              <a:rPr lang="en-GB" smtClean="0"/>
              <a:pPr/>
              <a:t>29</a:t>
            </a:fld>
            <a:endParaRPr lang="en-GB" dirty="0"/>
          </a:p>
        </p:txBody>
      </p:sp>
      <p:sp>
        <p:nvSpPr>
          <p:cNvPr id="7" name="Rectangle 1">
            <a:extLst>
              <a:ext uri="{FF2B5EF4-FFF2-40B4-BE49-F238E27FC236}">
                <a16:creationId xmlns:a16="http://schemas.microsoft.com/office/drawing/2014/main" id="{049EBDF9-1516-4E0E-9B21-142C3A100307}"/>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Colleagues,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The P802.1Qcz PAR and CSD have been updated based on the comments received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comment responses: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hlinkClick r:id="rId2"/>
              </a:rPr>
              <a:t>http://www.ieee802.org/1/files/public/docs2018/cz-congdon-PAR-CSD-comment-response-0318-v1.pdf</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Updated PAR: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hlinkClick r:id="rId3"/>
              </a:rPr>
              <a:t>http://www.ieee802.org/1/files/public/docs2018/cz-congdon-congestion-isolation-PAR-0318-v1.pdf</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Updated CSD: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hlinkClick r:id="rId4"/>
              </a:rPr>
              <a:t>http://www.ieee802.org/1/files/public/docs2018/cz-congdon-congestion-isolation-CSD-0318-v01.pdf</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Cheers,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Glenn.</a:t>
            </a:r>
          </a:p>
        </p:txBody>
      </p:sp>
    </p:spTree>
    <p:extLst>
      <p:ext uri="{BB962C8B-B14F-4D97-AF65-F5344CB8AC3E}">
        <p14:creationId xmlns:p14="http://schemas.microsoft.com/office/powerpoint/2010/main" val="865770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ltLang="en-US" sz="2800" dirty="0"/>
              <a:t>PAR Review SC –  March 2018</a:t>
            </a:r>
            <a:br>
              <a:rPr lang="en-US" altLang="en-US" sz="2800" dirty="0"/>
            </a:br>
            <a:r>
              <a:rPr lang="en-US" altLang="en-US" sz="2800" dirty="0"/>
              <a:t>Chair: Jon Rosdahl</a:t>
            </a:r>
            <a:endParaRPr lang="en-US" sz="2800" dirty="0"/>
          </a:p>
        </p:txBody>
      </p:sp>
      <p:sp>
        <p:nvSpPr>
          <p:cNvPr id="3" name="Content Placeholder 2"/>
          <p:cNvSpPr>
            <a:spLocks noGrp="1"/>
          </p:cNvSpPr>
          <p:nvPr>
            <p:ph idx="1"/>
          </p:nvPr>
        </p:nvSpPr>
        <p:spPr>
          <a:xfrm>
            <a:off x="914402" y="1744827"/>
            <a:ext cx="10361084" cy="4492485"/>
          </a:xfrm>
        </p:spPr>
        <p:txBody>
          <a:bodyPr>
            <a:normAutofit/>
          </a:bodyPr>
          <a:lstStyle/>
          <a:p>
            <a:pPr marL="0" indent="0"/>
            <a:r>
              <a:rPr lang="en-US" dirty="0"/>
              <a:t>Monday/Tuesday Agenda (3 </a:t>
            </a:r>
            <a:r>
              <a:rPr lang="en-US" dirty="0" err="1"/>
              <a:t>mtgs</a:t>
            </a:r>
            <a:r>
              <a:rPr lang="en-US" dirty="0"/>
              <a:t>):</a:t>
            </a:r>
          </a:p>
          <a:p>
            <a:pPr marL="857250" lvl="1" indent="-457200">
              <a:buFont typeface="+mj-lt"/>
              <a:buAutoNum type="arabicPeriod"/>
            </a:pPr>
            <a:r>
              <a:rPr lang="en-US" dirty="0"/>
              <a:t>Welcome</a:t>
            </a:r>
          </a:p>
          <a:p>
            <a:pPr marL="857250" lvl="1" indent="-457200">
              <a:buFont typeface="+mj-lt"/>
              <a:buAutoNum type="arabicPeriod"/>
            </a:pPr>
            <a:r>
              <a:rPr lang="en-US" dirty="0"/>
              <a:t>Approve Previous Minutes</a:t>
            </a:r>
          </a:p>
          <a:p>
            <a:pPr marL="857250" lvl="1" indent="-457200">
              <a:buFont typeface="+mj-lt"/>
              <a:buAutoNum type="arabicPeriod"/>
            </a:pPr>
            <a:r>
              <a:rPr lang="en-US" dirty="0"/>
              <a:t>Determine order of review</a:t>
            </a:r>
          </a:p>
          <a:p>
            <a:pPr marL="857250" lvl="1" indent="-457200">
              <a:buFont typeface="+mj-lt"/>
              <a:buAutoNum type="arabicPeriod"/>
            </a:pPr>
            <a:r>
              <a:rPr lang="en-US" dirty="0"/>
              <a:t>Review PARs/CSD posted for review this week.</a:t>
            </a:r>
          </a:p>
          <a:p>
            <a:pPr marL="857250" lvl="1" indent="-457200">
              <a:buFont typeface="+mj-lt"/>
              <a:buAutoNum type="arabicPeriod"/>
            </a:pPr>
            <a:r>
              <a:rPr lang="en-US" dirty="0"/>
              <a:t>Recess</a:t>
            </a:r>
          </a:p>
          <a:p>
            <a:pPr marL="0" indent="0"/>
            <a:r>
              <a:rPr lang="en-US" dirty="0"/>
              <a:t>Thursday Agenda:</a:t>
            </a:r>
          </a:p>
          <a:p>
            <a:pPr marL="857250" lvl="1" indent="-457200">
              <a:buFont typeface="+mj-lt"/>
              <a:buAutoNum type="arabicPeriod"/>
            </a:pPr>
            <a:r>
              <a:rPr lang="en-US" dirty="0"/>
              <a:t>Review Response to Comments</a:t>
            </a:r>
          </a:p>
          <a:p>
            <a:pPr marL="857250" lvl="1" indent="-457200">
              <a:buFont typeface="+mj-lt"/>
              <a:buAutoNum type="arabicPeriod"/>
            </a:pPr>
            <a:r>
              <a:rPr lang="en-US" dirty="0"/>
              <a:t>Prepare Report for 802.11 WG closing plenary</a:t>
            </a:r>
          </a:p>
          <a:p>
            <a:pPr marL="857250" lvl="1" indent="-457200">
              <a:buFont typeface="+mj-lt"/>
              <a:buAutoNum type="arabicPeriod"/>
            </a:pPr>
            <a:r>
              <a:rPr lang="en-US" dirty="0"/>
              <a:t>Adjourn</a:t>
            </a:r>
          </a:p>
        </p:txBody>
      </p:sp>
      <p:sp>
        <p:nvSpPr>
          <p:cNvPr id="6" name="Date Placeholder 5"/>
          <p:cNvSpPr>
            <a:spLocks noGrp="1"/>
          </p:cNvSpPr>
          <p:nvPr>
            <p:ph type="dt" idx="10"/>
          </p:nvPr>
        </p:nvSpPr>
        <p:spPr/>
        <p:txBody>
          <a:bodyPr/>
          <a:lstStyle/>
          <a:p>
            <a:r>
              <a:rPr lang="en-US"/>
              <a:t>March 2018</a:t>
            </a:r>
            <a:endParaRPr lang="en-GB" dirty="0"/>
          </a:p>
        </p:txBody>
      </p:sp>
      <p:sp>
        <p:nvSpPr>
          <p:cNvPr id="5" name="Footer Placeholder 4"/>
          <p:cNvSpPr>
            <a:spLocks noGrp="1"/>
          </p:cNvSpPr>
          <p:nvPr>
            <p:ph type="ftr" idx="11"/>
          </p:nvPr>
        </p:nvSpPr>
        <p:spPr/>
        <p:txBody>
          <a:bodyPr/>
          <a:lstStyle/>
          <a:p>
            <a:r>
              <a:rPr lang="en-GB"/>
              <a:t>Jon Rosdahl (Qualcomm)</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7" name="TextBox 6"/>
          <p:cNvSpPr txBox="1"/>
          <p:nvPr/>
        </p:nvSpPr>
        <p:spPr>
          <a:xfrm>
            <a:off x="2279576" y="1283162"/>
            <a:ext cx="2808312" cy="461665"/>
          </a:xfrm>
          <a:prstGeom prst="rect">
            <a:avLst/>
          </a:prstGeom>
          <a:noFill/>
        </p:spPr>
        <p:txBody>
          <a:bodyPr wrap="square" rtlCol="0">
            <a:spAutoFit/>
          </a:bodyPr>
          <a:lstStyle/>
          <a:p>
            <a:r>
              <a:rPr lang="en-US" dirty="0"/>
              <a:t>Draft Agenda:</a:t>
            </a:r>
          </a:p>
        </p:txBody>
      </p:sp>
    </p:spTree>
    <p:extLst>
      <p:ext uri="{BB962C8B-B14F-4D97-AF65-F5344CB8AC3E}">
        <p14:creationId xmlns:p14="http://schemas.microsoft.com/office/powerpoint/2010/main" val="34396353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157EA-6F65-48EB-99B3-40DEF324773E}"/>
              </a:ext>
            </a:extLst>
          </p:cNvPr>
          <p:cNvSpPr>
            <a:spLocks noGrp="1"/>
          </p:cNvSpPr>
          <p:nvPr>
            <p:ph type="title"/>
          </p:nvPr>
        </p:nvSpPr>
        <p:spPr/>
        <p:txBody>
          <a:bodyPr/>
          <a:lstStyle/>
          <a:p>
            <a:r>
              <a:rPr lang="en-US" dirty="0"/>
              <a:t>P60802</a:t>
            </a:r>
          </a:p>
        </p:txBody>
      </p:sp>
      <p:sp>
        <p:nvSpPr>
          <p:cNvPr id="3" name="Content Placeholder 2">
            <a:extLst>
              <a:ext uri="{FF2B5EF4-FFF2-40B4-BE49-F238E27FC236}">
                <a16:creationId xmlns:a16="http://schemas.microsoft.com/office/drawing/2014/main" id="{BA5E78CD-EC91-4F66-A951-5F19DE1B950E}"/>
              </a:ext>
            </a:extLst>
          </p:cNvPr>
          <p:cNvSpPr>
            <a:spLocks noGrp="1"/>
          </p:cNvSpPr>
          <p:nvPr>
            <p:ph idx="1"/>
          </p:nvPr>
        </p:nvSpPr>
        <p:spPr/>
        <p:txBody>
          <a:bodyPr/>
          <a:lstStyle/>
          <a:p>
            <a:r>
              <a:rPr lang="en-US" altLang="en-US" b="0" dirty="0">
                <a:solidFill>
                  <a:schemeClr val="tx1"/>
                </a:solidFill>
                <a:latin typeface="Arial" panose="020B0604020202020204" pitchFamily="34" charset="0"/>
              </a:rPr>
              <a:t>P60802 - Standard:  Time-Sensitive Networking Profile for Industrial</a:t>
            </a:r>
          </a:p>
          <a:p>
            <a:r>
              <a:rPr lang="en-US" altLang="en-US" b="0" dirty="0">
                <a:solidFill>
                  <a:schemeClr val="tx1"/>
                </a:solidFill>
                <a:latin typeface="Arial" panose="020B0604020202020204" pitchFamily="34" charset="0"/>
              </a:rPr>
              <a:t> Automation response to comments:</a:t>
            </a:r>
            <a:br>
              <a:rPr lang="en-US" altLang="en-US" b="0" dirty="0">
                <a:solidFill>
                  <a:schemeClr val="tx1"/>
                </a:solidFill>
                <a:latin typeface="Arial" panose="020B0604020202020204" pitchFamily="34" charset="0"/>
              </a:rPr>
            </a:br>
            <a:r>
              <a:rPr lang="en-US" altLang="en-US" sz="2000" b="0" dirty="0">
                <a:solidFill>
                  <a:schemeClr val="tx1"/>
                </a:solidFill>
                <a:latin typeface="Arial" panose="020B0604020202020204" pitchFamily="34" charset="0"/>
                <a:hlinkClick r:id="rId2"/>
              </a:rPr>
              <a:t>http://www.ieee802.org/1/files/public/docs2018/60802-PAR-CSD-comments-0318-v01.pdf</a:t>
            </a:r>
            <a:endParaRPr lang="en-US" altLang="en-US" sz="2000" b="0" dirty="0">
              <a:solidFill>
                <a:schemeClr val="tx1"/>
              </a:solidFill>
              <a:latin typeface="Arial" panose="020B0604020202020204" pitchFamily="34" charset="0"/>
            </a:endParaRPr>
          </a:p>
          <a:p>
            <a:br>
              <a:rPr lang="en-US" altLang="en-US" b="0" dirty="0">
                <a:solidFill>
                  <a:schemeClr val="tx1"/>
                </a:solidFill>
                <a:latin typeface="Arial" panose="020B0604020202020204" pitchFamily="34" charset="0"/>
              </a:rPr>
            </a:br>
            <a:r>
              <a:rPr lang="en-US" altLang="en-US" b="0" dirty="0">
                <a:solidFill>
                  <a:schemeClr val="tx1"/>
                </a:solidFill>
                <a:latin typeface="Arial" panose="020B0604020202020204" pitchFamily="34" charset="0"/>
              </a:rPr>
              <a:t>Updated PAR:</a:t>
            </a:r>
            <a:br>
              <a:rPr lang="en-US" altLang="en-US" b="0" dirty="0">
                <a:solidFill>
                  <a:schemeClr val="tx1"/>
                </a:solidFill>
                <a:latin typeface="Arial" panose="020B0604020202020204" pitchFamily="34" charset="0"/>
              </a:rPr>
            </a:br>
            <a:r>
              <a:rPr lang="en-US" altLang="en-US" sz="2000" b="0" dirty="0">
                <a:solidFill>
                  <a:schemeClr val="tx1"/>
                </a:solidFill>
                <a:latin typeface="Arial" panose="020B0604020202020204" pitchFamily="34" charset="0"/>
                <a:hlinkClick r:id="rId3"/>
              </a:rPr>
              <a:t>http://www.ieee802.org/1/files/public/docs2018/60802-PAR-0318-v01.pdf</a:t>
            </a:r>
            <a:endParaRPr lang="en-US" altLang="en-US" sz="2000" b="0" dirty="0">
              <a:solidFill>
                <a:schemeClr val="tx1"/>
              </a:solidFill>
              <a:latin typeface="Arial" panose="020B0604020202020204" pitchFamily="34" charset="0"/>
            </a:endParaRPr>
          </a:p>
          <a:p>
            <a:br>
              <a:rPr lang="en-US" altLang="en-US" b="0" dirty="0">
                <a:solidFill>
                  <a:schemeClr val="tx1"/>
                </a:solidFill>
                <a:latin typeface="Arial" panose="020B0604020202020204" pitchFamily="34" charset="0"/>
              </a:rPr>
            </a:br>
            <a:r>
              <a:rPr lang="en-US" altLang="en-US" b="0" dirty="0">
                <a:solidFill>
                  <a:schemeClr val="tx1"/>
                </a:solidFill>
                <a:latin typeface="Arial" panose="020B0604020202020204" pitchFamily="34" charset="0"/>
              </a:rPr>
              <a:t>CSD: </a:t>
            </a:r>
          </a:p>
          <a:p>
            <a:r>
              <a:rPr lang="en-US" altLang="en-US" b="0" dirty="0">
                <a:solidFill>
                  <a:schemeClr val="tx1"/>
                </a:solidFill>
                <a:latin typeface="Arial" panose="020B0604020202020204" pitchFamily="34" charset="0"/>
                <a:hlinkClick r:id="rId4"/>
              </a:rPr>
              <a:t>	</a:t>
            </a:r>
            <a:r>
              <a:rPr lang="en-US" altLang="en-US" sz="2000" b="0" dirty="0">
                <a:solidFill>
                  <a:schemeClr val="tx1"/>
                </a:solidFill>
                <a:latin typeface="Arial" panose="020B0604020202020204" pitchFamily="34" charset="0"/>
                <a:hlinkClick r:id="rId4"/>
              </a:rPr>
              <a:t>http://www.ieee802.org/1/files/public/docs2018/60802-CSD-0318-v01.pdf</a:t>
            </a:r>
            <a:br>
              <a:rPr lang="en-US" altLang="en-US" b="0" dirty="0">
                <a:solidFill>
                  <a:schemeClr val="tx1"/>
                </a:solidFill>
                <a:latin typeface="Arial" panose="020B0604020202020204" pitchFamily="34" charset="0"/>
              </a:rPr>
            </a:br>
            <a:endParaRPr lang="en-US" dirty="0"/>
          </a:p>
        </p:txBody>
      </p:sp>
      <p:sp>
        <p:nvSpPr>
          <p:cNvPr id="4" name="Date Placeholder 3">
            <a:extLst>
              <a:ext uri="{FF2B5EF4-FFF2-40B4-BE49-F238E27FC236}">
                <a16:creationId xmlns:a16="http://schemas.microsoft.com/office/drawing/2014/main" id="{F71AF3F5-AB97-43E5-AE35-19B32A326AEE}"/>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F42747B6-4AB6-4290-883A-70C804F8F6AA}"/>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77093812-5F3E-4FDA-98DB-FC86F24AFFBA}"/>
              </a:ext>
            </a:extLst>
          </p:cNvPr>
          <p:cNvSpPr>
            <a:spLocks noGrp="1"/>
          </p:cNvSpPr>
          <p:nvPr>
            <p:ph type="sldNum" idx="12"/>
          </p:nvPr>
        </p:nvSpPr>
        <p:spPr/>
        <p:txBody>
          <a:bodyPr/>
          <a:lstStyle/>
          <a:p>
            <a:r>
              <a:rPr lang="en-GB"/>
              <a:t>Slide </a:t>
            </a:r>
            <a:fld id="{440F5867-744E-4AA6-B0ED-4C44D2DFBB7B}" type="slidenum">
              <a:rPr lang="en-GB" smtClean="0"/>
              <a:pPr/>
              <a:t>30</a:t>
            </a:fld>
            <a:endParaRPr lang="en-GB" dirty="0"/>
          </a:p>
        </p:txBody>
      </p:sp>
    </p:spTree>
    <p:extLst>
      <p:ext uri="{BB962C8B-B14F-4D97-AF65-F5344CB8AC3E}">
        <p14:creationId xmlns:p14="http://schemas.microsoft.com/office/powerpoint/2010/main" val="24099965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2B71F-600E-435B-802D-B710EE27D806}"/>
              </a:ext>
            </a:extLst>
          </p:cNvPr>
          <p:cNvSpPr>
            <a:spLocks noGrp="1"/>
          </p:cNvSpPr>
          <p:nvPr>
            <p:ph type="title"/>
          </p:nvPr>
        </p:nvSpPr>
        <p:spPr/>
        <p:txBody>
          <a:bodyPr/>
          <a:lstStyle/>
          <a:p>
            <a:r>
              <a:rPr lang="en-US" dirty="0"/>
              <a:t>802.1X</a:t>
            </a:r>
          </a:p>
        </p:txBody>
      </p:sp>
      <p:sp>
        <p:nvSpPr>
          <p:cNvPr id="4" name="Date Placeholder 3">
            <a:extLst>
              <a:ext uri="{FF2B5EF4-FFF2-40B4-BE49-F238E27FC236}">
                <a16:creationId xmlns:a16="http://schemas.microsoft.com/office/drawing/2014/main" id="{5FE090A7-5374-4838-B6E7-A98493BF50F6}"/>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960CCC9F-C7A6-475E-861B-5382D00F0424}"/>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72FDD808-CF6D-4B3A-8F61-C755BCC0DC0B}"/>
              </a:ext>
            </a:extLst>
          </p:cNvPr>
          <p:cNvSpPr>
            <a:spLocks noGrp="1"/>
          </p:cNvSpPr>
          <p:nvPr>
            <p:ph type="sldNum" idx="12"/>
          </p:nvPr>
        </p:nvSpPr>
        <p:spPr/>
        <p:txBody>
          <a:bodyPr/>
          <a:lstStyle/>
          <a:p>
            <a:r>
              <a:rPr lang="en-GB"/>
              <a:t>Slide </a:t>
            </a:r>
            <a:fld id="{440F5867-744E-4AA6-B0ED-4C44D2DFBB7B}" type="slidenum">
              <a:rPr lang="en-GB" smtClean="0"/>
              <a:pPr/>
              <a:t>31</a:t>
            </a:fld>
            <a:endParaRPr lang="en-GB" dirty="0"/>
          </a:p>
        </p:txBody>
      </p:sp>
      <p:sp>
        <p:nvSpPr>
          <p:cNvPr id="7" name="Rectangle 1">
            <a:extLst>
              <a:ext uri="{FF2B5EF4-FFF2-40B4-BE49-F238E27FC236}">
                <a16:creationId xmlns:a16="http://schemas.microsoft.com/office/drawing/2014/main" id="{2F44D3CA-6738-4163-ADF8-2A7D2615F778}"/>
              </a:ext>
            </a:extLst>
          </p:cNvPr>
          <p:cNvSpPr>
            <a:spLocks noGrp="1" noChangeArrowheads="1"/>
          </p:cNvSpPr>
          <p:nvPr>
            <p:ph idx="1"/>
          </p:nvPr>
        </p:nvSpPr>
        <p:spPr bwMode="auto">
          <a:xfrm>
            <a:off x="914402" y="1751016"/>
            <a:ext cx="10547392" cy="1846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Arial" panose="020B0604020202020204" pitchFamily="34" charset="0"/>
              </a:rPr>
              <a:t>Based on comments received, the proposed PAR for a revision of IEEE </a:t>
            </a:r>
            <a:r>
              <a:rPr kumimoji="0" lang="en-US" altLang="en-US" b="0" i="0" u="none" strike="noStrike" cap="none" normalizeH="0" baseline="0" dirty="0" err="1">
                <a:ln>
                  <a:noFill/>
                </a:ln>
                <a:solidFill>
                  <a:schemeClr val="tx1"/>
                </a:solidFill>
                <a:effectLst/>
                <a:latin typeface="Arial" panose="020B0604020202020204" pitchFamily="34" charset="0"/>
              </a:rPr>
              <a:t>Std</a:t>
            </a:r>
            <a:r>
              <a:rPr kumimoji="0" lang="en-US" altLang="en-US" b="0" i="0" u="none" strike="noStrike" cap="none" normalizeH="0" baseline="0" dirty="0">
                <a:ln>
                  <a:noFill/>
                </a:ln>
                <a:solidFill>
                  <a:schemeClr val="tx1"/>
                </a:solidFill>
                <a:effectLst/>
                <a:latin typeface="Arial" panose="020B0604020202020204" pitchFamily="34" charset="0"/>
              </a:rPr>
              <a:t> 802.1X is posted at:</a:t>
            </a:r>
            <a:br>
              <a:rPr kumimoji="0" lang="en-US" altLang="en-US" b="0" i="0" u="none" strike="noStrike" cap="none" normalizeH="0" baseline="0" dirty="0">
                <a:ln>
                  <a:noFill/>
                </a:ln>
                <a:solidFill>
                  <a:schemeClr val="tx1"/>
                </a:solidFill>
                <a:effectLst/>
                <a:latin typeface="Arial" panose="020B0604020202020204" pitchFamily="34" charset="0"/>
              </a:rPr>
            </a:br>
            <a:r>
              <a:rPr kumimoji="0" lang="en-US" altLang="en-US" b="0" i="0" u="none" strike="noStrike" cap="none" normalizeH="0" baseline="0" dirty="0">
                <a:ln>
                  <a:noFill/>
                </a:ln>
                <a:solidFill>
                  <a:schemeClr val="tx1"/>
                </a:solidFill>
                <a:effectLst/>
                <a:latin typeface="Arial" panose="020B0604020202020204" pitchFamily="34" charset="0"/>
                <a:hlinkClick r:id="rId2"/>
              </a:rPr>
              <a:t>http://www.ieee802.org/1/files/public/docs2018/x-rev-seaman-draft-par-0318-v03.pdf</a:t>
            </a: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423664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4CB25-D9E0-4C65-94C5-4E0A867F9137}"/>
              </a:ext>
            </a:extLst>
          </p:cNvPr>
          <p:cNvSpPr>
            <a:spLocks noGrp="1"/>
          </p:cNvSpPr>
          <p:nvPr>
            <p:ph type="title"/>
          </p:nvPr>
        </p:nvSpPr>
        <p:spPr/>
        <p:txBody>
          <a:bodyPr/>
          <a:lstStyle/>
          <a:p>
            <a:r>
              <a:rPr lang="en-US" dirty="0"/>
              <a:t>802.1X</a:t>
            </a:r>
          </a:p>
        </p:txBody>
      </p:sp>
      <p:sp>
        <p:nvSpPr>
          <p:cNvPr id="4" name="Date Placeholder 3">
            <a:extLst>
              <a:ext uri="{FF2B5EF4-FFF2-40B4-BE49-F238E27FC236}">
                <a16:creationId xmlns:a16="http://schemas.microsoft.com/office/drawing/2014/main" id="{506B08A2-7633-4AEC-8EDD-82A0C9604E69}"/>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D8C36844-5F3E-4EC3-9278-C2239094C4E0}"/>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ED686A60-80FF-4A57-AA24-3F5E177E8F41}"/>
              </a:ext>
            </a:extLst>
          </p:cNvPr>
          <p:cNvSpPr>
            <a:spLocks noGrp="1"/>
          </p:cNvSpPr>
          <p:nvPr>
            <p:ph type="sldNum" idx="12"/>
          </p:nvPr>
        </p:nvSpPr>
        <p:spPr/>
        <p:txBody>
          <a:bodyPr/>
          <a:lstStyle/>
          <a:p>
            <a:r>
              <a:rPr lang="en-GB"/>
              <a:t>Slide </a:t>
            </a:r>
            <a:fld id="{440F5867-744E-4AA6-B0ED-4C44D2DFBB7B}" type="slidenum">
              <a:rPr lang="en-GB" smtClean="0"/>
              <a:pPr/>
              <a:t>32</a:t>
            </a:fld>
            <a:endParaRPr lang="en-GB" dirty="0"/>
          </a:p>
        </p:txBody>
      </p:sp>
      <p:sp>
        <p:nvSpPr>
          <p:cNvPr id="7" name="Content Placeholder 6">
            <a:extLst>
              <a:ext uri="{FF2B5EF4-FFF2-40B4-BE49-F238E27FC236}">
                <a16:creationId xmlns:a16="http://schemas.microsoft.com/office/drawing/2014/main" id="{E4D198F3-E585-465D-A73F-C623B67E166F}"/>
              </a:ext>
            </a:extLst>
          </p:cNvPr>
          <p:cNvSpPr txBox="1">
            <a:spLocks noGrp="1"/>
          </p:cNvSpPr>
          <p:nvPr>
            <p:ph idx="1"/>
          </p:nvPr>
        </p:nvSpPr>
        <p:spPr>
          <a:xfrm>
            <a:off x="883233" y="1695829"/>
            <a:ext cx="10361084" cy="4525043"/>
          </a:xfrm>
          <a:prstGeom prst="rect">
            <a:avLst/>
          </a:prstGeom>
          <a:noFill/>
        </p:spPr>
        <p:txBody>
          <a:bodyPr wrap="square" rtlCol="0">
            <a:spAutoFit/>
          </a:bodyPr>
          <a:lstStyle/>
          <a:p>
            <a:r>
              <a:rPr lang="en-US" dirty="0">
                <a:solidFill>
                  <a:schemeClr val="tx1"/>
                </a:solidFill>
              </a:rPr>
              <a:t>Responses</a:t>
            </a:r>
            <a:br>
              <a:rPr lang="en-US" dirty="0">
                <a:solidFill>
                  <a:schemeClr val="tx1"/>
                </a:solidFill>
              </a:rPr>
            </a:br>
            <a:r>
              <a:rPr lang="en-US" dirty="0">
                <a:solidFill>
                  <a:schemeClr val="tx1"/>
                </a:solidFill>
              </a:rPr>
              <a:t>The answer to 5.3 has been changed to Yes. Explanatory text has been added to the effect that IEEE P802.1Xck passed its 802.1WG ballot on 12/12/2017 with 100% Approval (following recirculation). [There were no outstanding comments (neither "must be satisfied" or other), and the response rate was 77%. Separately we have a motion to send P802.1Xck to Sponsor Ballot after this meeting].</a:t>
            </a:r>
            <a:br>
              <a:rPr lang="en-US" dirty="0">
                <a:solidFill>
                  <a:schemeClr val="tx1"/>
                </a:solidFill>
              </a:rPr>
            </a:br>
            <a:br>
              <a:rPr lang="en-US" dirty="0">
                <a:solidFill>
                  <a:schemeClr val="tx1"/>
                </a:solidFill>
              </a:rPr>
            </a:br>
            <a:r>
              <a:rPr lang="en-US" dirty="0">
                <a:solidFill>
                  <a:schemeClr val="tx1"/>
                </a:solidFill>
              </a:rPr>
              <a:t>"IEEE" now appears prior to "P802.1Xck" throughout.</a:t>
            </a:r>
            <a:br>
              <a:rPr lang="en-US" dirty="0">
                <a:solidFill>
                  <a:schemeClr val="tx1"/>
                </a:solidFill>
              </a:rPr>
            </a:br>
            <a:br>
              <a:rPr lang="en-US" dirty="0">
                <a:solidFill>
                  <a:schemeClr val="tx1"/>
                </a:solidFill>
              </a:rPr>
            </a:br>
            <a:r>
              <a:rPr lang="en-US" dirty="0">
                <a:solidFill>
                  <a:schemeClr val="tx1"/>
                </a:solidFill>
              </a:rPr>
              <a:t>Full titles of all referenced standards are given in #8.1. All IEEE Standards now have "</a:t>
            </a:r>
            <a:r>
              <a:rPr lang="en-US" dirty="0" err="1">
                <a:solidFill>
                  <a:schemeClr val="tx1"/>
                </a:solidFill>
              </a:rPr>
              <a:t>Std</a:t>
            </a:r>
            <a:r>
              <a:rPr lang="en-US" dirty="0">
                <a:solidFill>
                  <a:schemeClr val="tx1"/>
                </a:solidFill>
              </a:rPr>
              <a:t>" before the standard number/designation.</a:t>
            </a:r>
          </a:p>
        </p:txBody>
      </p:sp>
    </p:spTree>
    <p:extLst>
      <p:ext uri="{BB962C8B-B14F-4D97-AF65-F5344CB8AC3E}">
        <p14:creationId xmlns:p14="http://schemas.microsoft.com/office/powerpoint/2010/main" val="21550679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301D0-700B-49D7-9A25-7758CF7B5544}"/>
              </a:ext>
            </a:extLst>
          </p:cNvPr>
          <p:cNvSpPr>
            <a:spLocks noGrp="1"/>
          </p:cNvSpPr>
          <p:nvPr>
            <p:ph type="title"/>
          </p:nvPr>
        </p:nvSpPr>
        <p:spPr/>
        <p:txBody>
          <a:bodyPr/>
          <a:lstStyle/>
          <a:p>
            <a:r>
              <a:rPr lang="en-US" dirty="0"/>
              <a:t>802.3 PAR and CSD responses</a:t>
            </a:r>
          </a:p>
        </p:txBody>
      </p:sp>
      <p:sp>
        <p:nvSpPr>
          <p:cNvPr id="4" name="Date Placeholder 3">
            <a:extLst>
              <a:ext uri="{FF2B5EF4-FFF2-40B4-BE49-F238E27FC236}">
                <a16:creationId xmlns:a16="http://schemas.microsoft.com/office/drawing/2014/main" id="{C68EFFE5-6A60-41D7-85A9-4AB71CED97DA}"/>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00A49DBD-3D5E-4D7F-9DB1-B677896D128C}"/>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E7493813-D317-4EFB-B6F8-F9438BA949A2}"/>
              </a:ext>
            </a:extLst>
          </p:cNvPr>
          <p:cNvSpPr>
            <a:spLocks noGrp="1"/>
          </p:cNvSpPr>
          <p:nvPr>
            <p:ph type="sldNum" idx="12"/>
          </p:nvPr>
        </p:nvSpPr>
        <p:spPr/>
        <p:txBody>
          <a:bodyPr/>
          <a:lstStyle/>
          <a:p>
            <a:r>
              <a:rPr lang="en-GB"/>
              <a:t>Slide </a:t>
            </a:r>
            <a:fld id="{440F5867-744E-4AA6-B0ED-4C44D2DFBB7B}" type="slidenum">
              <a:rPr lang="en-GB" smtClean="0"/>
              <a:pPr/>
              <a:t>33</a:t>
            </a:fld>
            <a:endParaRPr lang="en-GB" dirty="0"/>
          </a:p>
        </p:txBody>
      </p:sp>
      <p:sp>
        <p:nvSpPr>
          <p:cNvPr id="7" name="Rectangle 1">
            <a:extLst>
              <a:ext uri="{FF2B5EF4-FFF2-40B4-BE49-F238E27FC236}">
                <a16:creationId xmlns:a16="http://schemas.microsoft.com/office/drawing/2014/main" id="{F8E34CDD-6F52-4B58-9688-D61A34604553}"/>
              </a:ext>
            </a:extLst>
          </p:cNvPr>
          <p:cNvSpPr>
            <a:spLocks noGrp="1" noChangeArrowheads="1"/>
          </p:cNvSpPr>
          <p:nvPr>
            <p:ph idx="1"/>
          </p:nvPr>
        </p:nvSpPr>
        <p:spPr bwMode="auto">
          <a:xfrm>
            <a:off x="914402" y="1637150"/>
            <a:ext cx="56020464"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Dear EC members,</a:t>
            </a:r>
            <a:br>
              <a:rPr kumimoji="0" lang="en-US" altLang="en-US" sz="1800" b="0" i="0" u="none" strike="noStrike" cap="none" normalizeH="0" baseline="0" dirty="0">
                <a:ln>
                  <a:noFill/>
                </a:ln>
                <a:solidFill>
                  <a:schemeClr val="tx1"/>
                </a:solidFill>
                <a:effectLst/>
                <a:latin typeface="Arial" panose="020B0604020202020204" pitchFamily="34" charset="0"/>
              </a:rPr>
            </a:b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My thanks for the comments on the IEEE 802.3 PARs and CSDs under consideration at the plenary this week.</a:t>
            </a:r>
            <a:br>
              <a:rPr kumimoji="0" lang="en-US" altLang="en-US" sz="1800" b="0" i="0" u="none" strike="noStrike" cap="none" normalizeH="0" baseline="0" dirty="0">
                <a:ln>
                  <a:noFill/>
                </a:ln>
                <a:solidFill>
                  <a:schemeClr val="tx1"/>
                </a:solidFill>
                <a:effectLst/>
                <a:latin typeface="Arial" panose="020B0604020202020204" pitchFamily="34" charset="0"/>
              </a:rPr>
            </a:b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Please find attached the responses to the comments we received on the IEEE P802.3cg PAR and CSD modification request in the attached file &lt;IEEE_P802_3cg_comment_responses.pdf&gt;, to the comments we received on the IEEE P802.3ck PAR and CSD in the attached file &lt;IEEE_P802_3ck_comment_responses.pdf&gt;, and to the comments we received on the IEEE P802.3cm PAR and CSD in the attached file &lt;IEEE_P802_3cm_comment_responses.pdf&gt;. The draft PARs and CSDs for these projects can be accessed at the following URLs.</a:t>
            </a:r>
            <a:br>
              <a:rPr kumimoji="0" lang="en-US" altLang="en-US" sz="1800" b="0" i="0" u="none" strike="noStrike" cap="none" normalizeH="0" baseline="0" dirty="0">
                <a:ln>
                  <a:noFill/>
                </a:ln>
                <a:solidFill>
                  <a:schemeClr val="tx1"/>
                </a:solidFill>
                <a:effectLst/>
                <a:latin typeface="Arial" panose="020B0604020202020204" pitchFamily="34" charset="0"/>
              </a:rPr>
            </a:b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Best regards,</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  David</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IEEE P802.3cg PAR modification request: </a:t>
            </a:r>
            <a:r>
              <a:rPr kumimoji="0" lang="en-US" altLang="en-US" sz="1800" b="0" i="0" u="none" strike="noStrike" cap="none" normalizeH="0" baseline="0" dirty="0">
                <a:ln>
                  <a:noFill/>
                </a:ln>
                <a:solidFill>
                  <a:schemeClr val="tx1"/>
                </a:solidFill>
                <a:effectLst/>
                <a:latin typeface="Arial" panose="020B0604020202020204" pitchFamily="34" charset="0"/>
                <a:hlinkClick r:id="rId2"/>
              </a:rPr>
              <a:t>https://mentor.ieee.org/802-ec/dcn/18/ec-18-0013-01-00EC-ieee-p802-3cg-draft-par-modification-request.pdf</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IEEE P802.3cg modified CSD: </a:t>
            </a:r>
            <a:r>
              <a:rPr kumimoji="0" lang="en-US" altLang="en-US" sz="1800" b="0" i="0" u="none" strike="noStrike" cap="none" normalizeH="0" baseline="0" dirty="0">
                <a:ln>
                  <a:noFill/>
                </a:ln>
                <a:solidFill>
                  <a:schemeClr val="tx1"/>
                </a:solidFill>
                <a:effectLst/>
                <a:latin typeface="Arial" panose="020B0604020202020204" pitchFamily="34" charset="0"/>
                <a:hlinkClick r:id="rId3"/>
              </a:rPr>
              <a:t>https://mentor.ieee.org/802-ec/dcn/18/ec-18-0014-02-00EC-ieee-p802-3cg-draft-csd-modifications.pdf</a:t>
            </a:r>
            <a:br>
              <a:rPr kumimoji="0" lang="en-US" altLang="en-US" sz="1800" b="0" i="0" u="none" strike="noStrike" cap="none" normalizeH="0" baseline="0" dirty="0">
                <a:ln>
                  <a:noFill/>
                </a:ln>
                <a:solidFill>
                  <a:schemeClr val="tx1"/>
                </a:solidFill>
                <a:effectLst/>
                <a:latin typeface="Arial" panose="020B0604020202020204" pitchFamily="34" charset="0"/>
              </a:rPr>
            </a:b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IEEE P802.3ck PAR: </a:t>
            </a:r>
            <a:r>
              <a:rPr kumimoji="0" lang="en-US" altLang="en-US" sz="1800" b="0" i="0" u="none" strike="noStrike" cap="none" normalizeH="0" baseline="0" dirty="0">
                <a:ln>
                  <a:noFill/>
                </a:ln>
                <a:solidFill>
                  <a:schemeClr val="tx1"/>
                </a:solidFill>
                <a:effectLst/>
                <a:latin typeface="Arial" panose="020B0604020202020204" pitchFamily="34" charset="0"/>
                <a:hlinkClick r:id="rId4"/>
              </a:rPr>
              <a:t>https://mentor.ieee.org/802-ec/dcn/18/ec-18-0015-02-00EC-ieee-p802-3ck-draft-par.pdf</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IEEE P802.3ck CSD: </a:t>
            </a:r>
            <a:r>
              <a:rPr kumimoji="0" lang="en-US" altLang="en-US" sz="1800" b="0" i="0" u="none" strike="noStrike" cap="none" normalizeH="0" baseline="0" dirty="0">
                <a:ln>
                  <a:noFill/>
                </a:ln>
                <a:solidFill>
                  <a:schemeClr val="tx1"/>
                </a:solidFill>
                <a:effectLst/>
                <a:latin typeface="Arial" panose="020B0604020202020204" pitchFamily="34" charset="0"/>
                <a:hlinkClick r:id="rId5"/>
              </a:rPr>
              <a:t>https://mentor.ieee.org/802-ec/dcn/18/ec-18-0016-02-00EC-ieee-p802-3ck-draft-csd.pdf</a:t>
            </a:r>
            <a:br>
              <a:rPr kumimoji="0" lang="en-US" altLang="en-US" sz="1800" b="0" i="0" u="none" strike="noStrike" cap="none" normalizeH="0" baseline="0" dirty="0">
                <a:ln>
                  <a:noFill/>
                </a:ln>
                <a:solidFill>
                  <a:schemeClr val="tx1"/>
                </a:solidFill>
                <a:effectLst/>
                <a:latin typeface="Arial" panose="020B0604020202020204" pitchFamily="34" charset="0"/>
              </a:rPr>
            </a:b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IEEE P802.3cm PAR: </a:t>
            </a:r>
            <a:r>
              <a:rPr kumimoji="0" lang="en-US" altLang="en-US" sz="1800" b="0" i="0" u="none" strike="noStrike" cap="none" normalizeH="0" baseline="0" dirty="0">
                <a:ln>
                  <a:noFill/>
                </a:ln>
                <a:solidFill>
                  <a:schemeClr val="tx1"/>
                </a:solidFill>
                <a:effectLst/>
                <a:latin typeface="Arial" panose="020B0604020202020204" pitchFamily="34" charset="0"/>
                <a:hlinkClick r:id="rId6"/>
              </a:rPr>
              <a:t>https://mentor.ieee.org/802-ec/dcn/18/ec-18-0017-01-00EC-ieee-p802-3cm-draft-par.pdf</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IEEE P802.3cm CSD: </a:t>
            </a:r>
            <a:r>
              <a:rPr kumimoji="0" lang="en-US" altLang="en-US" sz="1800" b="0" i="0" u="none" strike="noStrike" cap="none" normalizeH="0" baseline="0" dirty="0">
                <a:ln>
                  <a:noFill/>
                </a:ln>
                <a:solidFill>
                  <a:schemeClr val="tx1"/>
                </a:solidFill>
                <a:effectLst/>
                <a:latin typeface="Arial" panose="020B0604020202020204" pitchFamily="34" charset="0"/>
                <a:hlinkClick r:id="rId7"/>
              </a:rPr>
              <a:t>https://mentor.ieee.org/802-ec/dcn/18/ec-18-0018-02-00EC-ieee-p802-3cm-draft-csd.pdf</a:t>
            </a:r>
            <a:r>
              <a:rPr kumimoji="0" lang="en-US" altLang="en-US" sz="1800" b="0" i="0"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2535725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EE393-6A68-42E0-817E-05020735C6A3}"/>
              </a:ext>
            </a:extLst>
          </p:cNvPr>
          <p:cNvSpPr>
            <a:spLocks noGrp="1"/>
          </p:cNvSpPr>
          <p:nvPr>
            <p:ph type="title"/>
          </p:nvPr>
        </p:nvSpPr>
        <p:spPr/>
        <p:txBody>
          <a:bodyPr/>
          <a:lstStyle/>
          <a:p>
            <a:r>
              <a:rPr lang="en-US" dirty="0"/>
              <a:t>IEEE 802.3cg</a:t>
            </a:r>
          </a:p>
        </p:txBody>
      </p:sp>
      <p:sp>
        <p:nvSpPr>
          <p:cNvPr id="3" name="Content Placeholder 2">
            <a:extLst>
              <a:ext uri="{FF2B5EF4-FFF2-40B4-BE49-F238E27FC236}">
                <a16:creationId xmlns:a16="http://schemas.microsoft.com/office/drawing/2014/main" id="{4F9934D5-56AB-4A3A-9EE9-697EF4E3CE8C}"/>
              </a:ext>
            </a:extLst>
          </p:cNvPr>
          <p:cNvSpPr>
            <a:spLocks noGrp="1"/>
          </p:cNvSpPr>
          <p:nvPr>
            <p:ph idx="1"/>
          </p:nvPr>
        </p:nvSpPr>
        <p:spPr/>
        <p:txBody>
          <a:bodyPr/>
          <a:lstStyle/>
          <a:p>
            <a:r>
              <a:rPr lang="en-US" b="0" dirty="0"/>
              <a:t>Comment: PAR 5.2.b.: suggested change (while your changing)</a:t>
            </a:r>
          </a:p>
          <a:p>
            <a:r>
              <a:rPr lang="en-US" b="0" dirty="0"/>
              <a:t>“This amendment defines 10 Mb/s Physical Layer (PHY) specifications and management parameters for operation, and associated optional provision of power, using a single balanced pair of conductors”</a:t>
            </a:r>
          </a:p>
          <a:p>
            <a:r>
              <a:rPr lang="en-US" dirty="0"/>
              <a:t>Response: Reject</a:t>
            </a:r>
            <a:endParaRPr lang="en-US" b="0" dirty="0"/>
          </a:p>
          <a:p>
            <a:r>
              <a:rPr lang="en-US" b="0" dirty="0"/>
              <a:t>5.2.b is the ‘Scope of the Project’ and therefore reference to the project’s activities is appropriate. The text of 5.2.b is not published in the final standard and therefore is not required to be changed.</a:t>
            </a:r>
          </a:p>
        </p:txBody>
      </p:sp>
      <p:sp>
        <p:nvSpPr>
          <p:cNvPr id="4" name="Date Placeholder 3">
            <a:extLst>
              <a:ext uri="{FF2B5EF4-FFF2-40B4-BE49-F238E27FC236}">
                <a16:creationId xmlns:a16="http://schemas.microsoft.com/office/drawing/2014/main" id="{B1F267D8-A021-44BB-AD06-D3E3846113ED}"/>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94A0427B-6AF0-4BAD-AB1A-EF7A4F9E0B85}"/>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E6A1759C-4B77-4CD9-976B-BBEFF753CE05}"/>
              </a:ext>
            </a:extLst>
          </p:cNvPr>
          <p:cNvSpPr>
            <a:spLocks noGrp="1"/>
          </p:cNvSpPr>
          <p:nvPr>
            <p:ph type="sldNum" idx="12"/>
          </p:nvPr>
        </p:nvSpPr>
        <p:spPr/>
        <p:txBody>
          <a:bodyPr/>
          <a:lstStyle/>
          <a:p>
            <a:r>
              <a:rPr lang="en-GB"/>
              <a:t>Slide </a:t>
            </a:r>
            <a:fld id="{440F5867-744E-4AA6-B0ED-4C44D2DFBB7B}" type="slidenum">
              <a:rPr lang="en-GB" smtClean="0"/>
              <a:pPr/>
              <a:t>34</a:t>
            </a:fld>
            <a:endParaRPr lang="en-GB" dirty="0"/>
          </a:p>
        </p:txBody>
      </p:sp>
    </p:spTree>
    <p:extLst>
      <p:ext uri="{BB962C8B-B14F-4D97-AF65-F5344CB8AC3E}">
        <p14:creationId xmlns:p14="http://schemas.microsoft.com/office/powerpoint/2010/main" val="34804424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92562-ECE7-44B0-95A3-83ACE68BD4FA}"/>
              </a:ext>
            </a:extLst>
          </p:cNvPr>
          <p:cNvSpPr>
            <a:spLocks noGrp="1"/>
          </p:cNvSpPr>
          <p:nvPr>
            <p:ph type="title"/>
          </p:nvPr>
        </p:nvSpPr>
        <p:spPr/>
        <p:txBody>
          <a:bodyPr/>
          <a:lstStyle/>
          <a:p>
            <a:r>
              <a:rPr lang="en-US" dirty="0"/>
              <a:t>IEEE P802.3ck</a:t>
            </a:r>
          </a:p>
        </p:txBody>
      </p:sp>
      <p:sp>
        <p:nvSpPr>
          <p:cNvPr id="3" name="Content Placeholder 2">
            <a:extLst>
              <a:ext uri="{FF2B5EF4-FFF2-40B4-BE49-F238E27FC236}">
                <a16:creationId xmlns:a16="http://schemas.microsoft.com/office/drawing/2014/main" id="{FF11EF02-5961-4A31-B5BF-AA72C7EB1587}"/>
              </a:ext>
            </a:extLst>
          </p:cNvPr>
          <p:cNvSpPr>
            <a:spLocks noGrp="1"/>
          </p:cNvSpPr>
          <p:nvPr>
            <p:ph idx="1"/>
          </p:nvPr>
        </p:nvSpPr>
        <p:spPr/>
        <p:txBody>
          <a:bodyPr/>
          <a:lstStyle/>
          <a:p>
            <a:r>
              <a:rPr lang="en-US" b="0" dirty="0"/>
              <a:t> </a:t>
            </a:r>
            <a:r>
              <a:rPr lang="en-US" dirty="0"/>
              <a:t>Comment: </a:t>
            </a:r>
            <a:r>
              <a:rPr lang="en-US" b="0" dirty="0"/>
              <a:t>PAR 5.2.b The PAR should be in present tense, refer to the “amendment” as opposed to “project” and do not need to be self-referential." </a:t>
            </a:r>
          </a:p>
          <a:p>
            <a:r>
              <a:rPr lang="en-US" dirty="0"/>
              <a:t>Response: </a:t>
            </a:r>
            <a:r>
              <a:rPr lang="en-US" b="0" dirty="0"/>
              <a:t>5.2.b is "Scope of the Project" and therefore reference to the "project" is appropriate. The reference to IEEE </a:t>
            </a:r>
            <a:r>
              <a:rPr lang="en-US" b="0" dirty="0" err="1"/>
              <a:t>Std</a:t>
            </a:r>
            <a:r>
              <a:rPr lang="en-US" b="0" dirty="0"/>
              <a:t> 802.3 is to explain what is being modified or added to. The text of 5.2.b is not published in the final standard and therefor is not required to be in the present tense. </a:t>
            </a:r>
          </a:p>
          <a:p>
            <a:r>
              <a:rPr lang="en-US" dirty="0"/>
              <a:t>Comment: </a:t>
            </a:r>
            <a:r>
              <a:rPr lang="en-US" b="0" dirty="0"/>
              <a:t>PAR 5.2.b Is the PHY copper or optical? It is not clear in the scope. </a:t>
            </a:r>
          </a:p>
          <a:p>
            <a:r>
              <a:rPr lang="en-US" dirty="0"/>
              <a:t>Response: </a:t>
            </a:r>
            <a:r>
              <a:rPr lang="en-US" b="0" dirty="0"/>
              <a:t>The term “electrical interfaces” in the scope restricts this project to non-optical interfaces. Further, our CSD references internal system applications and copper cable. </a:t>
            </a:r>
          </a:p>
        </p:txBody>
      </p:sp>
      <p:sp>
        <p:nvSpPr>
          <p:cNvPr id="4" name="Date Placeholder 3">
            <a:extLst>
              <a:ext uri="{FF2B5EF4-FFF2-40B4-BE49-F238E27FC236}">
                <a16:creationId xmlns:a16="http://schemas.microsoft.com/office/drawing/2014/main" id="{3BE5A549-840A-4CD0-9E5A-433BA5EFE2F7}"/>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3A603E69-D69A-4459-A9F0-BA17908C8C55}"/>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30802B7A-C18D-47B3-8CE5-EA704C4CEF0F}"/>
              </a:ext>
            </a:extLst>
          </p:cNvPr>
          <p:cNvSpPr>
            <a:spLocks noGrp="1"/>
          </p:cNvSpPr>
          <p:nvPr>
            <p:ph type="sldNum" idx="12"/>
          </p:nvPr>
        </p:nvSpPr>
        <p:spPr/>
        <p:txBody>
          <a:bodyPr/>
          <a:lstStyle/>
          <a:p>
            <a:r>
              <a:rPr lang="en-GB"/>
              <a:t>Slide </a:t>
            </a:r>
            <a:fld id="{440F5867-744E-4AA6-B0ED-4C44D2DFBB7B}" type="slidenum">
              <a:rPr lang="en-GB" smtClean="0"/>
              <a:pPr/>
              <a:t>35</a:t>
            </a:fld>
            <a:endParaRPr lang="en-GB" dirty="0"/>
          </a:p>
        </p:txBody>
      </p:sp>
    </p:spTree>
    <p:extLst>
      <p:ext uri="{BB962C8B-B14F-4D97-AF65-F5344CB8AC3E}">
        <p14:creationId xmlns:p14="http://schemas.microsoft.com/office/powerpoint/2010/main" val="39953818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F22B9-2423-4046-BB62-44C7E64F03C6}"/>
              </a:ext>
            </a:extLst>
          </p:cNvPr>
          <p:cNvSpPr>
            <a:spLocks noGrp="1"/>
          </p:cNvSpPr>
          <p:nvPr>
            <p:ph type="title"/>
          </p:nvPr>
        </p:nvSpPr>
        <p:spPr/>
        <p:txBody>
          <a:bodyPr/>
          <a:lstStyle/>
          <a:p>
            <a:r>
              <a:rPr lang="en-US" dirty="0"/>
              <a:t>IEEE P802.3ck</a:t>
            </a:r>
          </a:p>
        </p:txBody>
      </p:sp>
      <p:sp>
        <p:nvSpPr>
          <p:cNvPr id="3" name="Content Placeholder 2">
            <a:extLst>
              <a:ext uri="{FF2B5EF4-FFF2-40B4-BE49-F238E27FC236}">
                <a16:creationId xmlns:a16="http://schemas.microsoft.com/office/drawing/2014/main" id="{E004F12D-3DB7-49F8-B65B-E7B61BE49064}"/>
              </a:ext>
            </a:extLst>
          </p:cNvPr>
          <p:cNvSpPr>
            <a:spLocks noGrp="1"/>
          </p:cNvSpPr>
          <p:nvPr>
            <p:ph idx="1"/>
          </p:nvPr>
        </p:nvSpPr>
        <p:spPr/>
        <p:txBody>
          <a:bodyPr/>
          <a:lstStyle/>
          <a:p>
            <a:r>
              <a:rPr lang="en-US" dirty="0"/>
              <a:t>Comment: </a:t>
            </a:r>
            <a:r>
              <a:rPr lang="en-US" b="0" dirty="0"/>
              <a:t>PAR 5.5 suggest change to 2nd sentence and delete third sentence: “To meet this growth, ongoing advancement in SERDES technology to higher rates of operation enables the opportunity to develop higher density or lower cost electrical interfaces using 100 Gb/s signaling.” </a:t>
            </a:r>
          </a:p>
          <a:p>
            <a:r>
              <a:rPr lang="en-US" dirty="0"/>
              <a:t>Response: </a:t>
            </a:r>
            <a:r>
              <a:rPr lang="en-US" b="0" dirty="0"/>
              <a:t>Accept </a:t>
            </a:r>
          </a:p>
          <a:p>
            <a:r>
              <a:rPr lang="en-US" dirty="0"/>
              <a:t>Comment: </a:t>
            </a:r>
            <a:r>
              <a:rPr lang="en-US" b="0" dirty="0"/>
              <a:t>PAR 5.6: delete “Stakeholders identified to date include, but are not limited to:” </a:t>
            </a:r>
          </a:p>
          <a:p>
            <a:r>
              <a:rPr lang="en-US" dirty="0"/>
              <a:t>Response: </a:t>
            </a:r>
            <a:r>
              <a:rPr lang="en-US" b="0" dirty="0"/>
              <a:t>Accept </a:t>
            </a:r>
          </a:p>
        </p:txBody>
      </p:sp>
      <p:sp>
        <p:nvSpPr>
          <p:cNvPr id="4" name="Date Placeholder 3">
            <a:extLst>
              <a:ext uri="{FF2B5EF4-FFF2-40B4-BE49-F238E27FC236}">
                <a16:creationId xmlns:a16="http://schemas.microsoft.com/office/drawing/2014/main" id="{2FE8DF71-3AB8-44C5-A313-33B2B2A130E3}"/>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311D58DD-D0AA-4003-BFEF-E10A6324613A}"/>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B51D6DA0-41B0-4977-8D10-46A20CAE8A6F}"/>
              </a:ext>
            </a:extLst>
          </p:cNvPr>
          <p:cNvSpPr>
            <a:spLocks noGrp="1"/>
          </p:cNvSpPr>
          <p:nvPr>
            <p:ph type="sldNum" idx="12"/>
          </p:nvPr>
        </p:nvSpPr>
        <p:spPr/>
        <p:txBody>
          <a:bodyPr/>
          <a:lstStyle/>
          <a:p>
            <a:r>
              <a:rPr lang="en-GB"/>
              <a:t>Slide </a:t>
            </a:r>
            <a:fld id="{440F5867-744E-4AA6-B0ED-4C44D2DFBB7B}" type="slidenum">
              <a:rPr lang="en-GB" smtClean="0"/>
              <a:pPr/>
              <a:t>36</a:t>
            </a:fld>
            <a:endParaRPr lang="en-GB" dirty="0"/>
          </a:p>
        </p:txBody>
      </p:sp>
    </p:spTree>
    <p:extLst>
      <p:ext uri="{BB962C8B-B14F-4D97-AF65-F5344CB8AC3E}">
        <p14:creationId xmlns:p14="http://schemas.microsoft.com/office/powerpoint/2010/main" val="1982919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79132-E13D-418D-9110-FF17EBF4F903}"/>
              </a:ext>
            </a:extLst>
          </p:cNvPr>
          <p:cNvSpPr>
            <a:spLocks noGrp="1"/>
          </p:cNvSpPr>
          <p:nvPr>
            <p:ph type="title"/>
          </p:nvPr>
        </p:nvSpPr>
        <p:spPr/>
        <p:txBody>
          <a:bodyPr/>
          <a:lstStyle/>
          <a:p>
            <a:r>
              <a:rPr lang="en-US" dirty="0"/>
              <a:t>IEEE P802.3ck</a:t>
            </a:r>
          </a:p>
        </p:txBody>
      </p:sp>
      <p:sp>
        <p:nvSpPr>
          <p:cNvPr id="3" name="Content Placeholder 2">
            <a:extLst>
              <a:ext uri="{FF2B5EF4-FFF2-40B4-BE49-F238E27FC236}">
                <a16:creationId xmlns:a16="http://schemas.microsoft.com/office/drawing/2014/main" id="{BF523A85-B701-4719-9A13-0CA06A09CCE0}"/>
              </a:ext>
            </a:extLst>
          </p:cNvPr>
          <p:cNvSpPr>
            <a:spLocks noGrp="1"/>
          </p:cNvSpPr>
          <p:nvPr>
            <p:ph idx="1"/>
          </p:nvPr>
        </p:nvSpPr>
        <p:spPr/>
        <p:txBody>
          <a:bodyPr/>
          <a:lstStyle/>
          <a:p>
            <a:r>
              <a:rPr lang="en-US" dirty="0"/>
              <a:t>Comment: </a:t>
            </a:r>
            <a:r>
              <a:rPr lang="en-US" b="0" dirty="0"/>
              <a:t>PAR 8.1: if you accept our suggestion for PAR 5.5, then you can delete “IEEE </a:t>
            </a:r>
            <a:r>
              <a:rPr lang="en-US" b="0" dirty="0" err="1"/>
              <a:t>Std</a:t>
            </a:r>
            <a:r>
              <a:rPr lang="en-US" b="0" dirty="0"/>
              <a:t> 802.3 reference in 8.1. </a:t>
            </a:r>
          </a:p>
          <a:p>
            <a:r>
              <a:rPr lang="en-US" dirty="0"/>
              <a:t>Response: </a:t>
            </a:r>
            <a:r>
              <a:rPr lang="en-US" b="0" dirty="0"/>
              <a:t>This is true as we accepted your suggestion for PAR 5.5, but note remains with corrected reference to item 5.2 as this still has this abbreviation. </a:t>
            </a:r>
          </a:p>
        </p:txBody>
      </p:sp>
      <p:sp>
        <p:nvSpPr>
          <p:cNvPr id="4" name="Date Placeholder 3">
            <a:extLst>
              <a:ext uri="{FF2B5EF4-FFF2-40B4-BE49-F238E27FC236}">
                <a16:creationId xmlns:a16="http://schemas.microsoft.com/office/drawing/2014/main" id="{D65D1E0C-CC4C-4A4E-ABC6-9B94B6A7A3BD}"/>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3E68812B-0476-41A0-BD16-5F3F0FF48922}"/>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B013C1E6-915C-4CB6-BEBE-57346F71E81B}"/>
              </a:ext>
            </a:extLst>
          </p:cNvPr>
          <p:cNvSpPr>
            <a:spLocks noGrp="1"/>
          </p:cNvSpPr>
          <p:nvPr>
            <p:ph type="sldNum" idx="12"/>
          </p:nvPr>
        </p:nvSpPr>
        <p:spPr/>
        <p:txBody>
          <a:bodyPr/>
          <a:lstStyle/>
          <a:p>
            <a:r>
              <a:rPr lang="en-GB"/>
              <a:t>Slide </a:t>
            </a:r>
            <a:fld id="{440F5867-744E-4AA6-B0ED-4C44D2DFBB7B}" type="slidenum">
              <a:rPr lang="en-GB" smtClean="0"/>
              <a:pPr/>
              <a:t>37</a:t>
            </a:fld>
            <a:endParaRPr lang="en-GB" dirty="0"/>
          </a:p>
        </p:txBody>
      </p:sp>
    </p:spTree>
    <p:extLst>
      <p:ext uri="{BB962C8B-B14F-4D97-AF65-F5344CB8AC3E}">
        <p14:creationId xmlns:p14="http://schemas.microsoft.com/office/powerpoint/2010/main" val="25879308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DF0D6-5FE7-4467-BA36-391C12A6F602}"/>
              </a:ext>
            </a:extLst>
          </p:cNvPr>
          <p:cNvSpPr>
            <a:spLocks noGrp="1"/>
          </p:cNvSpPr>
          <p:nvPr>
            <p:ph type="title"/>
          </p:nvPr>
        </p:nvSpPr>
        <p:spPr/>
        <p:txBody>
          <a:bodyPr/>
          <a:lstStyle/>
          <a:p>
            <a:r>
              <a:rPr lang="en-US" dirty="0"/>
              <a:t>IEEE P802.3ck</a:t>
            </a:r>
          </a:p>
        </p:txBody>
      </p:sp>
      <p:sp>
        <p:nvSpPr>
          <p:cNvPr id="3" name="Content Placeholder 2">
            <a:extLst>
              <a:ext uri="{FF2B5EF4-FFF2-40B4-BE49-F238E27FC236}">
                <a16:creationId xmlns:a16="http://schemas.microsoft.com/office/drawing/2014/main" id="{5BE0D500-6110-43B6-8E9E-7BA3A958EA75}"/>
              </a:ext>
            </a:extLst>
          </p:cNvPr>
          <p:cNvSpPr>
            <a:spLocks noGrp="1"/>
          </p:cNvSpPr>
          <p:nvPr>
            <p:ph idx="1"/>
          </p:nvPr>
        </p:nvSpPr>
        <p:spPr>
          <a:xfrm>
            <a:off x="914402" y="1751017"/>
            <a:ext cx="10361084" cy="4343398"/>
          </a:xfrm>
        </p:spPr>
        <p:txBody>
          <a:bodyPr/>
          <a:lstStyle/>
          <a:p>
            <a:r>
              <a:rPr lang="en-US" dirty="0"/>
              <a:t>Comment: </a:t>
            </a:r>
            <a:r>
              <a:rPr lang="en-US" b="0" dirty="0"/>
              <a:t>CSD page 2: do not promise future work. The CSD should state the features of the current project." </a:t>
            </a:r>
          </a:p>
          <a:p>
            <a:r>
              <a:rPr lang="en-US" dirty="0"/>
              <a:t>Background: </a:t>
            </a:r>
            <a:r>
              <a:rPr lang="en-US" b="0" dirty="0"/>
              <a:t>IEEE LMSC OM, 13.1.1 specifies that the plan shall include one of three items. The first sentence of the response seems to be a response to item a). So, strictly speaking, I guess that is all this required. </a:t>
            </a:r>
          </a:p>
          <a:p>
            <a:r>
              <a:rPr lang="en-US" b="0" dirty="0"/>
              <a:t>The second sentence of the response seems to pertain to item b). </a:t>
            </a:r>
          </a:p>
          <a:p>
            <a:r>
              <a:rPr lang="en-US" b="0" i="1" dirty="0"/>
              <a:t>"The definitions will be part of a different project and provide the plan for that project or anticipated future project." </a:t>
            </a:r>
            <a:endParaRPr lang="en-US" b="0" dirty="0"/>
          </a:p>
          <a:p>
            <a:r>
              <a:rPr lang="en-US" b="0" dirty="0"/>
              <a:t>Since it says to "provide a plan" for this item, and we do not, it seems better for us to remove this sentence (but not for the reason given in the comment). </a:t>
            </a:r>
          </a:p>
          <a:p>
            <a:r>
              <a:rPr lang="en-US" dirty="0"/>
              <a:t>Response: </a:t>
            </a:r>
            <a:r>
              <a:rPr lang="en-US" b="0" dirty="0"/>
              <a:t>Accept </a:t>
            </a:r>
          </a:p>
        </p:txBody>
      </p:sp>
      <p:sp>
        <p:nvSpPr>
          <p:cNvPr id="4" name="Date Placeholder 3">
            <a:extLst>
              <a:ext uri="{FF2B5EF4-FFF2-40B4-BE49-F238E27FC236}">
                <a16:creationId xmlns:a16="http://schemas.microsoft.com/office/drawing/2014/main" id="{CBD6E135-FBEA-4C88-9F72-36E3AB6D40E5}"/>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38F0F6EC-2208-4451-99CC-15629B786DDD}"/>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A7921444-C3DC-445F-B0C4-574488C79C6B}"/>
              </a:ext>
            </a:extLst>
          </p:cNvPr>
          <p:cNvSpPr>
            <a:spLocks noGrp="1"/>
          </p:cNvSpPr>
          <p:nvPr>
            <p:ph type="sldNum" idx="12"/>
          </p:nvPr>
        </p:nvSpPr>
        <p:spPr/>
        <p:txBody>
          <a:bodyPr/>
          <a:lstStyle/>
          <a:p>
            <a:r>
              <a:rPr lang="en-GB"/>
              <a:t>Slide </a:t>
            </a:r>
            <a:fld id="{440F5867-744E-4AA6-B0ED-4C44D2DFBB7B}" type="slidenum">
              <a:rPr lang="en-GB" smtClean="0"/>
              <a:pPr/>
              <a:t>38</a:t>
            </a:fld>
            <a:endParaRPr lang="en-GB" dirty="0"/>
          </a:p>
        </p:txBody>
      </p:sp>
    </p:spTree>
    <p:extLst>
      <p:ext uri="{BB962C8B-B14F-4D97-AF65-F5344CB8AC3E}">
        <p14:creationId xmlns:p14="http://schemas.microsoft.com/office/powerpoint/2010/main" val="13134497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65558-2599-437F-8722-6DA34D5001DE}"/>
              </a:ext>
            </a:extLst>
          </p:cNvPr>
          <p:cNvSpPr>
            <a:spLocks noGrp="1"/>
          </p:cNvSpPr>
          <p:nvPr>
            <p:ph type="title"/>
          </p:nvPr>
        </p:nvSpPr>
        <p:spPr/>
        <p:txBody>
          <a:bodyPr/>
          <a:lstStyle/>
          <a:p>
            <a:r>
              <a:rPr lang="en-US" dirty="0"/>
              <a:t>IEEE P802.3ck</a:t>
            </a:r>
          </a:p>
        </p:txBody>
      </p:sp>
      <p:sp>
        <p:nvSpPr>
          <p:cNvPr id="3" name="Content Placeholder 2">
            <a:extLst>
              <a:ext uri="{FF2B5EF4-FFF2-40B4-BE49-F238E27FC236}">
                <a16:creationId xmlns:a16="http://schemas.microsoft.com/office/drawing/2014/main" id="{038687D0-4ECA-4E53-BA43-BDF0FCBC5322}"/>
              </a:ext>
            </a:extLst>
          </p:cNvPr>
          <p:cNvSpPr>
            <a:spLocks noGrp="1"/>
          </p:cNvSpPr>
          <p:nvPr>
            <p:ph idx="1"/>
          </p:nvPr>
        </p:nvSpPr>
        <p:spPr/>
        <p:txBody>
          <a:bodyPr/>
          <a:lstStyle/>
          <a:p>
            <a:r>
              <a:rPr lang="en-US"/>
              <a:t>Comment: </a:t>
            </a:r>
            <a:r>
              <a:rPr lang="en-US" b="0"/>
              <a:t>CSD page 6: the second bullet does not seem necessary, delete. </a:t>
            </a:r>
          </a:p>
          <a:p>
            <a:r>
              <a:rPr lang="en-US"/>
              <a:t>Response: </a:t>
            </a:r>
            <a:r>
              <a:rPr lang="en-US" b="0"/>
              <a:t>Accept </a:t>
            </a:r>
          </a:p>
          <a:p>
            <a:r>
              <a:rPr lang="fr-FR"/>
              <a:t>Comment: </a:t>
            </a:r>
            <a:r>
              <a:rPr lang="fr-FR" b="0"/>
              <a:t>CSD page 8: change 3rd bullet – delete second sentence. </a:t>
            </a:r>
          </a:p>
          <a:p>
            <a:r>
              <a:rPr lang="en-US"/>
              <a:t>Response: </a:t>
            </a:r>
            <a:r>
              <a:rPr lang="en-US" b="0"/>
              <a:t>Accept </a:t>
            </a:r>
            <a:endParaRPr lang="en-US"/>
          </a:p>
        </p:txBody>
      </p:sp>
      <p:sp>
        <p:nvSpPr>
          <p:cNvPr id="4" name="Date Placeholder 3">
            <a:extLst>
              <a:ext uri="{FF2B5EF4-FFF2-40B4-BE49-F238E27FC236}">
                <a16:creationId xmlns:a16="http://schemas.microsoft.com/office/drawing/2014/main" id="{8B1AE518-7034-444F-AFC7-D7E4FD2D46DB}"/>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E3E6E6F6-45AE-4452-BB05-5494600DF1D9}"/>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28C65E1B-E6C7-42D4-AA86-BC1A625F8F2D}"/>
              </a:ext>
            </a:extLst>
          </p:cNvPr>
          <p:cNvSpPr>
            <a:spLocks noGrp="1"/>
          </p:cNvSpPr>
          <p:nvPr>
            <p:ph type="sldNum" idx="12"/>
          </p:nvPr>
        </p:nvSpPr>
        <p:spPr/>
        <p:txBody>
          <a:bodyPr/>
          <a:lstStyle/>
          <a:p>
            <a:r>
              <a:rPr lang="en-GB"/>
              <a:t>Slide </a:t>
            </a:r>
            <a:fld id="{440F5867-744E-4AA6-B0ED-4C44D2DFBB7B}" type="slidenum">
              <a:rPr lang="en-GB" smtClean="0"/>
              <a:pPr/>
              <a:t>39</a:t>
            </a:fld>
            <a:endParaRPr lang="en-GB" dirty="0"/>
          </a:p>
        </p:txBody>
      </p:sp>
    </p:spTree>
    <p:extLst>
      <p:ext uri="{BB962C8B-B14F-4D97-AF65-F5344CB8AC3E}">
        <p14:creationId xmlns:p14="http://schemas.microsoft.com/office/powerpoint/2010/main" val="2261182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Motion to Approve Previous Minutes</a:t>
            </a:r>
          </a:p>
        </p:txBody>
      </p:sp>
      <p:sp>
        <p:nvSpPr>
          <p:cNvPr id="3" name="Content Placeholder 2"/>
          <p:cNvSpPr>
            <a:spLocks noGrp="1"/>
          </p:cNvSpPr>
          <p:nvPr>
            <p:ph idx="1"/>
          </p:nvPr>
        </p:nvSpPr>
        <p:spPr/>
        <p:txBody>
          <a:bodyPr/>
          <a:lstStyle/>
          <a:p>
            <a:r>
              <a:rPr lang="en-US" dirty="0"/>
              <a:t>Move to approve doc 11-17/1715r0 &lt;</a:t>
            </a:r>
            <a:r>
              <a:rPr lang="en-US" dirty="0">
                <a:hlinkClick r:id="rId2"/>
              </a:rPr>
              <a:t>https://mentor.ieee.org/802.11/dcn/17/11-17-1715-00-0PAR-minutes-november-2017-session.docx</a:t>
            </a:r>
            <a:r>
              <a:rPr lang="en-US" dirty="0"/>
              <a:t>&gt;  as the minutes for PAR Review SC from November 2017 Plenary in Orlando.</a:t>
            </a:r>
          </a:p>
          <a:p>
            <a:endParaRPr lang="en-US" dirty="0"/>
          </a:p>
          <a:p>
            <a:r>
              <a:rPr lang="en-US" dirty="0"/>
              <a:t>Moved: Michael </a:t>
            </a:r>
            <a:r>
              <a:rPr lang="en-US" dirty="0" err="1"/>
              <a:t>Montemurro</a:t>
            </a:r>
            <a:endParaRPr lang="en-US" dirty="0"/>
          </a:p>
          <a:p>
            <a:r>
              <a:rPr lang="en-US" dirty="0"/>
              <a:t>2</a:t>
            </a:r>
            <a:r>
              <a:rPr lang="en-US" baseline="30000" dirty="0"/>
              <a:t>nd</a:t>
            </a:r>
            <a:r>
              <a:rPr lang="en-US" dirty="0"/>
              <a:t>:  James </a:t>
            </a:r>
            <a:r>
              <a:rPr lang="en-US" dirty="0" err="1"/>
              <a:t>Gilb</a:t>
            </a:r>
            <a:endParaRPr lang="en-US" dirty="0"/>
          </a:p>
          <a:p>
            <a:r>
              <a:rPr lang="en-US" dirty="0"/>
              <a:t>Results: 3, 0, 0</a:t>
            </a:r>
          </a:p>
        </p:txBody>
      </p:sp>
      <p:sp>
        <p:nvSpPr>
          <p:cNvPr id="4" name="Date Placeholder 3"/>
          <p:cNvSpPr>
            <a:spLocks noGrp="1"/>
          </p:cNvSpPr>
          <p:nvPr>
            <p:ph type="dt" idx="10"/>
          </p:nvPr>
        </p:nvSpPr>
        <p:spPr/>
        <p:txBody>
          <a:bodyPr/>
          <a:lstStyle/>
          <a:p>
            <a:r>
              <a:rPr lang="en-US"/>
              <a:t>March 2018</a:t>
            </a:r>
            <a:endParaRPr lang="en-GB" dirty="0"/>
          </a:p>
        </p:txBody>
      </p:sp>
      <p:sp>
        <p:nvSpPr>
          <p:cNvPr id="5" name="Footer Placeholder 4"/>
          <p:cNvSpPr>
            <a:spLocks noGrp="1"/>
          </p:cNvSpPr>
          <p:nvPr>
            <p:ph type="ftr" idx="11"/>
          </p:nvPr>
        </p:nvSpPr>
        <p:spPr/>
        <p:txBody>
          <a:bodyPr/>
          <a:lstStyle/>
          <a:p>
            <a:r>
              <a:rPr lang="en-GB"/>
              <a:t>Jon Rosdahl (Qualcomm)</a:t>
            </a:r>
            <a:endParaRPr lang="en-GB" dirty="0"/>
          </a:p>
        </p:txBody>
      </p:sp>
      <p:sp>
        <p:nvSpPr>
          <p:cNvPr id="6" name="Slide Number Placeholder 5"/>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Tree>
    <p:extLst>
      <p:ext uri="{BB962C8B-B14F-4D97-AF65-F5344CB8AC3E}">
        <p14:creationId xmlns:p14="http://schemas.microsoft.com/office/powerpoint/2010/main" val="252671256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04AEA-59DA-47A0-B264-B1753770474C}"/>
              </a:ext>
            </a:extLst>
          </p:cNvPr>
          <p:cNvSpPr>
            <a:spLocks noGrp="1"/>
          </p:cNvSpPr>
          <p:nvPr>
            <p:ph type="title"/>
          </p:nvPr>
        </p:nvSpPr>
        <p:spPr/>
        <p:txBody>
          <a:bodyPr/>
          <a:lstStyle/>
          <a:p>
            <a:r>
              <a:rPr lang="en-US" dirty="0"/>
              <a:t>802.3cm response</a:t>
            </a:r>
          </a:p>
        </p:txBody>
      </p:sp>
      <p:sp>
        <p:nvSpPr>
          <p:cNvPr id="3" name="Content Placeholder 2">
            <a:extLst>
              <a:ext uri="{FF2B5EF4-FFF2-40B4-BE49-F238E27FC236}">
                <a16:creationId xmlns:a16="http://schemas.microsoft.com/office/drawing/2014/main" id="{EDCBB033-160C-4F04-BB72-3776C664C33D}"/>
              </a:ext>
            </a:extLst>
          </p:cNvPr>
          <p:cNvSpPr>
            <a:spLocks noGrp="1"/>
          </p:cNvSpPr>
          <p:nvPr>
            <p:ph idx="1"/>
          </p:nvPr>
        </p:nvSpPr>
        <p:spPr>
          <a:xfrm>
            <a:off x="914402" y="1829597"/>
            <a:ext cx="10361084" cy="4264817"/>
          </a:xfrm>
        </p:spPr>
        <p:txBody>
          <a:bodyPr/>
          <a:lstStyle/>
          <a:p>
            <a:r>
              <a:rPr lang="en-US" dirty="0"/>
              <a:t>CSD page 2 –“ delete –“</a:t>
            </a:r>
            <a:r>
              <a:rPr lang="en-US" b="0" dirty="0"/>
              <a:t>In addition, it is expected that the protocol-specific definition of managed objects will be added in a future amendment to an IEEE 802.3 Standard for Management.” You cannot offer future work in the CSD/PAR. </a:t>
            </a:r>
          </a:p>
          <a:p>
            <a:r>
              <a:rPr lang="en-US" b="0" dirty="0">
                <a:solidFill>
                  <a:srgbClr val="FF0000"/>
                </a:solidFill>
              </a:rPr>
              <a:t>Resolution: we deleted the text as suggested</a:t>
            </a:r>
          </a:p>
          <a:p>
            <a:r>
              <a:rPr lang="en-US" b="0" dirty="0"/>
              <a:t>CSD page 4 expand “QSFP”, “CO”, and “PMD” for first usage.</a:t>
            </a:r>
          </a:p>
          <a:p>
            <a:r>
              <a:rPr lang="en-US" b="0" dirty="0">
                <a:solidFill>
                  <a:srgbClr val="FF0000"/>
                </a:solidFill>
              </a:rPr>
              <a:t>Resolution: we expanded the acronyms as requested, as shown in the modified CSD responses </a:t>
            </a:r>
            <a:endParaRPr lang="en-US" dirty="0">
              <a:solidFill>
                <a:srgbClr val="FF0000"/>
              </a:solidFill>
            </a:endParaRPr>
          </a:p>
        </p:txBody>
      </p:sp>
      <p:sp>
        <p:nvSpPr>
          <p:cNvPr id="4" name="Date Placeholder 3">
            <a:extLst>
              <a:ext uri="{FF2B5EF4-FFF2-40B4-BE49-F238E27FC236}">
                <a16:creationId xmlns:a16="http://schemas.microsoft.com/office/drawing/2014/main" id="{08A17C44-64BD-4EBD-AA9F-D974A4C62211}"/>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56196641-4BC1-4759-B520-07BCDC5AA46F}"/>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0CC91DD0-D41D-4E92-860B-7FC03EED1541}"/>
              </a:ext>
            </a:extLst>
          </p:cNvPr>
          <p:cNvSpPr>
            <a:spLocks noGrp="1"/>
          </p:cNvSpPr>
          <p:nvPr>
            <p:ph type="sldNum" idx="12"/>
          </p:nvPr>
        </p:nvSpPr>
        <p:spPr/>
        <p:txBody>
          <a:bodyPr/>
          <a:lstStyle/>
          <a:p>
            <a:r>
              <a:rPr lang="en-GB"/>
              <a:t>Slide </a:t>
            </a:r>
            <a:fld id="{440F5867-744E-4AA6-B0ED-4C44D2DFBB7B}" type="slidenum">
              <a:rPr lang="en-GB" smtClean="0"/>
              <a:pPr/>
              <a:t>40</a:t>
            </a:fld>
            <a:endParaRPr lang="en-GB" dirty="0"/>
          </a:p>
        </p:txBody>
      </p:sp>
    </p:spTree>
    <p:extLst>
      <p:ext uri="{BB962C8B-B14F-4D97-AF65-F5344CB8AC3E}">
        <p14:creationId xmlns:p14="http://schemas.microsoft.com/office/powerpoint/2010/main" val="8133437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08226-F4BF-47C1-AC18-7C5CE61A7027}"/>
              </a:ext>
            </a:extLst>
          </p:cNvPr>
          <p:cNvSpPr>
            <a:spLocks noGrp="1"/>
          </p:cNvSpPr>
          <p:nvPr>
            <p:ph type="title"/>
          </p:nvPr>
        </p:nvSpPr>
        <p:spPr/>
        <p:txBody>
          <a:bodyPr/>
          <a:lstStyle/>
          <a:p>
            <a:r>
              <a:rPr lang="en-US" dirty="0"/>
              <a:t>802.3cm responses</a:t>
            </a:r>
          </a:p>
        </p:txBody>
      </p:sp>
      <p:sp>
        <p:nvSpPr>
          <p:cNvPr id="3" name="Content Placeholder 2">
            <a:extLst>
              <a:ext uri="{FF2B5EF4-FFF2-40B4-BE49-F238E27FC236}">
                <a16:creationId xmlns:a16="http://schemas.microsoft.com/office/drawing/2014/main" id="{DDDA13F8-0E53-4C78-9806-EA632691AEA0}"/>
              </a:ext>
            </a:extLst>
          </p:cNvPr>
          <p:cNvSpPr>
            <a:spLocks noGrp="1"/>
          </p:cNvSpPr>
          <p:nvPr>
            <p:ph idx="1"/>
          </p:nvPr>
        </p:nvSpPr>
        <p:spPr>
          <a:xfrm>
            <a:off x="914402" y="1751017"/>
            <a:ext cx="10547392" cy="4343398"/>
          </a:xfrm>
        </p:spPr>
        <p:txBody>
          <a:bodyPr/>
          <a:lstStyle/>
          <a:p>
            <a:r>
              <a:rPr lang="en-US" dirty="0"/>
              <a:t>CSD page 5 –delete “</a:t>
            </a:r>
            <a:r>
              <a:rPr lang="en-US" b="0" dirty="0"/>
              <a:t>In addition, it is expected that the protocol-specific definition of managed objects will be added in a future amendment to an IEEE 802.3 Standard for Management.” do not promise future work.</a:t>
            </a:r>
          </a:p>
          <a:p>
            <a:r>
              <a:rPr lang="en-US" b="0" dirty="0">
                <a:solidFill>
                  <a:srgbClr val="FF0000"/>
                </a:solidFill>
              </a:rPr>
              <a:t>Resolution: we deleted the text as suggested</a:t>
            </a:r>
          </a:p>
          <a:p>
            <a:r>
              <a:rPr lang="en-US" dirty="0"/>
              <a:t>CSD page 6 –Reword to avoid using “Strong desire” and “Need to Support”</a:t>
            </a:r>
          </a:p>
          <a:p>
            <a:r>
              <a:rPr lang="en-US" b="0" dirty="0">
                <a:solidFill>
                  <a:srgbClr val="FF0000"/>
                </a:solidFill>
              </a:rPr>
              <a:t>Resolution: we reworded to eliminate those phrases, as shown in the modified CSD responses</a:t>
            </a:r>
          </a:p>
          <a:p>
            <a:r>
              <a:rPr lang="en-US" dirty="0"/>
              <a:t>CSD page 7 expand “PAM4” and “VCSEL”</a:t>
            </a:r>
            <a:endParaRPr lang="en-US" b="0" dirty="0"/>
          </a:p>
          <a:p>
            <a:r>
              <a:rPr lang="en-US" b="0" dirty="0">
                <a:solidFill>
                  <a:srgbClr val="FF0000"/>
                </a:solidFill>
              </a:rPr>
              <a:t>Resolution: we expanded the acronyms as requested, as shown in the modified CSD responses </a:t>
            </a:r>
            <a:endParaRPr lang="en-US" dirty="0">
              <a:solidFill>
                <a:srgbClr val="FF0000"/>
              </a:solidFill>
            </a:endParaRPr>
          </a:p>
        </p:txBody>
      </p:sp>
      <p:sp>
        <p:nvSpPr>
          <p:cNvPr id="4" name="Date Placeholder 3">
            <a:extLst>
              <a:ext uri="{FF2B5EF4-FFF2-40B4-BE49-F238E27FC236}">
                <a16:creationId xmlns:a16="http://schemas.microsoft.com/office/drawing/2014/main" id="{10DEF582-83C8-4CF6-A0CD-9100B929E947}"/>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FE76FF0C-BED5-4AEC-A986-1D04A7A788AE}"/>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D8F45FFB-7E42-4F52-BD87-8DFD287EC916}"/>
              </a:ext>
            </a:extLst>
          </p:cNvPr>
          <p:cNvSpPr>
            <a:spLocks noGrp="1"/>
          </p:cNvSpPr>
          <p:nvPr>
            <p:ph type="sldNum" idx="12"/>
          </p:nvPr>
        </p:nvSpPr>
        <p:spPr/>
        <p:txBody>
          <a:bodyPr/>
          <a:lstStyle/>
          <a:p>
            <a:r>
              <a:rPr lang="en-GB"/>
              <a:t>Slide </a:t>
            </a:r>
            <a:fld id="{440F5867-744E-4AA6-B0ED-4C44D2DFBB7B}" type="slidenum">
              <a:rPr lang="en-GB" smtClean="0"/>
              <a:pPr/>
              <a:t>41</a:t>
            </a:fld>
            <a:endParaRPr lang="en-GB" dirty="0"/>
          </a:p>
        </p:txBody>
      </p:sp>
    </p:spTree>
    <p:extLst>
      <p:ext uri="{BB962C8B-B14F-4D97-AF65-F5344CB8AC3E}">
        <p14:creationId xmlns:p14="http://schemas.microsoft.com/office/powerpoint/2010/main" val="36696459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BD6DA28-FE3F-4E36-AFD5-DC58BADBD255}"/>
              </a:ext>
            </a:extLst>
          </p:cNvPr>
          <p:cNvSpPr>
            <a:spLocks noGrp="1"/>
          </p:cNvSpPr>
          <p:nvPr>
            <p:ph type="title"/>
          </p:nvPr>
        </p:nvSpPr>
        <p:spPr/>
        <p:txBody>
          <a:bodyPr/>
          <a:lstStyle/>
          <a:p>
            <a:r>
              <a:rPr lang="en-US" dirty="0"/>
              <a:t>802.11 responded to Comments on 802.11bb</a:t>
            </a:r>
          </a:p>
        </p:txBody>
      </p:sp>
      <p:sp>
        <p:nvSpPr>
          <p:cNvPr id="8" name="Content Placeholder 7">
            <a:extLst>
              <a:ext uri="{FF2B5EF4-FFF2-40B4-BE49-F238E27FC236}">
                <a16:creationId xmlns:a16="http://schemas.microsoft.com/office/drawing/2014/main" id="{C807193C-DC78-44F2-A30D-E2D4ACF450E6}"/>
              </a:ext>
            </a:extLst>
          </p:cNvPr>
          <p:cNvSpPr>
            <a:spLocks noGrp="1"/>
          </p:cNvSpPr>
          <p:nvPr>
            <p:ph idx="1"/>
          </p:nvPr>
        </p:nvSpPr>
        <p:spPr>
          <a:xfrm>
            <a:off x="914402" y="1556792"/>
            <a:ext cx="10547392" cy="4918623"/>
          </a:xfrm>
        </p:spPr>
        <p:txBody>
          <a:bodyPr/>
          <a:lstStyle/>
          <a:p>
            <a:r>
              <a:rPr lang="en-US" dirty="0"/>
              <a:t>Having received comments on the LC PAR and CSD,  the WG approved updated versions of the PAR and CSD documents,  and approved a response to the comments.</a:t>
            </a:r>
            <a:br>
              <a:rPr lang="en-US" dirty="0"/>
            </a:br>
            <a:br>
              <a:rPr lang="en-US" dirty="0"/>
            </a:br>
            <a:r>
              <a:rPr lang="en-US" dirty="0"/>
              <a:t>The updated PAR is: https://mentor.ieee.org/802.11/dcn/17/11-17-1604-09-00lc-a-par-proposal-for-light-communications.pdf</a:t>
            </a:r>
            <a:br>
              <a:rPr lang="en-US" dirty="0"/>
            </a:br>
            <a:br>
              <a:rPr lang="en-US" dirty="0"/>
            </a:br>
            <a:r>
              <a:rPr lang="en-US" dirty="0"/>
              <a:t>The updated CSD is: https://mentor.ieee.org/802.11/dcn/17/11-17-1603-08-00lc-a-csd-proposal-for-light-communications.docx</a:t>
            </a:r>
            <a:br>
              <a:rPr lang="en-US" dirty="0"/>
            </a:br>
            <a:br>
              <a:rPr lang="en-US" dirty="0"/>
            </a:br>
            <a:r>
              <a:rPr lang="en-US" dirty="0"/>
              <a:t>The response to comments document is: https://mentor.ieee.org/802.11/dcn/18/11-18-0559-01-00lc-response-to-comments-on-lc-sg-par-and-csd.pptx</a:t>
            </a:r>
          </a:p>
          <a:p>
            <a:r>
              <a:rPr lang="en-US" dirty="0"/>
              <a:t>-- </a:t>
            </a:r>
            <a:br>
              <a:rPr lang="en-US" dirty="0"/>
            </a:br>
            <a:r>
              <a:rPr lang="en-US" dirty="0"/>
              <a:t>Best Regards,</a:t>
            </a:r>
            <a:br>
              <a:rPr lang="en-US" dirty="0"/>
            </a:br>
            <a:r>
              <a:rPr lang="en-US" dirty="0"/>
              <a:t>Adrian Stephens</a:t>
            </a:r>
            <a:br>
              <a:rPr lang="en-US" dirty="0"/>
            </a:br>
            <a:r>
              <a:rPr lang="en-US" dirty="0"/>
              <a:t>IEEE 802.11 Working Group Chair</a:t>
            </a:r>
          </a:p>
        </p:txBody>
      </p:sp>
      <p:sp>
        <p:nvSpPr>
          <p:cNvPr id="4" name="Date Placeholder 3">
            <a:extLst>
              <a:ext uri="{FF2B5EF4-FFF2-40B4-BE49-F238E27FC236}">
                <a16:creationId xmlns:a16="http://schemas.microsoft.com/office/drawing/2014/main" id="{85823FA4-20D5-40DC-B6EA-5C294AF4D825}"/>
              </a:ext>
            </a:extLst>
          </p:cNvPr>
          <p:cNvSpPr>
            <a:spLocks noGrp="1"/>
          </p:cNvSpPr>
          <p:nvPr>
            <p:ph type="dt" idx="10"/>
          </p:nvPr>
        </p:nvSpPr>
        <p:spPr/>
        <p:txBody>
          <a:bodyPr/>
          <a:lstStyle/>
          <a:p>
            <a:pPr>
              <a:defRPr/>
            </a:pPr>
            <a:r>
              <a:rPr lang="en-US">
                <a:solidFill>
                  <a:srgbClr val="000000"/>
                </a:solidFill>
              </a:rPr>
              <a:t>March 2018</a:t>
            </a:r>
            <a:endParaRPr lang="en-US" dirty="0">
              <a:solidFill>
                <a:srgbClr val="000000"/>
              </a:solidFill>
            </a:endParaRPr>
          </a:p>
        </p:txBody>
      </p:sp>
      <p:sp>
        <p:nvSpPr>
          <p:cNvPr id="5" name="Footer Placeholder 4">
            <a:extLst>
              <a:ext uri="{FF2B5EF4-FFF2-40B4-BE49-F238E27FC236}">
                <a16:creationId xmlns:a16="http://schemas.microsoft.com/office/drawing/2014/main" id="{A159999C-BEEC-47A3-BE2B-9BC065307A87}"/>
              </a:ext>
            </a:extLst>
          </p:cNvPr>
          <p:cNvSpPr>
            <a:spLocks noGrp="1"/>
          </p:cNvSpPr>
          <p:nvPr>
            <p:ph type="ftr" idx="11"/>
          </p:nvPr>
        </p:nvSpPr>
        <p:spPr/>
        <p:txBody>
          <a:bodyPr/>
          <a:lstStyle/>
          <a:p>
            <a:pPr>
              <a:defRPr/>
            </a:pPr>
            <a:r>
              <a:rPr lang="en-US">
                <a:solidFill>
                  <a:srgbClr val="000000"/>
                </a:solidFill>
              </a:rPr>
              <a:t>Jon Rosdahl (Qualcomm)</a:t>
            </a:r>
          </a:p>
        </p:txBody>
      </p:sp>
      <p:sp>
        <p:nvSpPr>
          <p:cNvPr id="6" name="Slide Number Placeholder 5">
            <a:extLst>
              <a:ext uri="{FF2B5EF4-FFF2-40B4-BE49-F238E27FC236}">
                <a16:creationId xmlns:a16="http://schemas.microsoft.com/office/drawing/2014/main" id="{72D533C8-6CAD-4EDE-9EE6-B76F0AB29507}"/>
              </a:ext>
            </a:extLst>
          </p:cNvPr>
          <p:cNvSpPr>
            <a:spLocks noGrp="1"/>
          </p:cNvSpPr>
          <p:nvPr>
            <p:ph type="sldNum" idx="12"/>
          </p:nvPr>
        </p:nvSpPr>
        <p:spPr/>
        <p:txBody>
          <a:bodyPr/>
          <a:lstStyle/>
          <a:p>
            <a:pPr>
              <a:defRPr/>
            </a:pPr>
            <a:r>
              <a:rPr lang="en-US" altLang="en-US">
                <a:solidFill>
                  <a:srgbClr val="000000"/>
                </a:solidFill>
              </a:rPr>
              <a:t>Slide </a:t>
            </a:r>
            <a:fld id="{3A4934C6-33C0-44EA-8053-B7FE352B788A}" type="slidenum">
              <a:rPr lang="en-US" altLang="en-US" smtClean="0">
                <a:solidFill>
                  <a:srgbClr val="000000"/>
                </a:solidFill>
              </a:rPr>
              <a:pPr>
                <a:defRPr/>
              </a:pPr>
              <a:t>42</a:t>
            </a:fld>
            <a:endParaRPr lang="en-US" altLang="en-US">
              <a:solidFill>
                <a:srgbClr val="000000"/>
              </a:solidFill>
            </a:endParaRPr>
          </a:p>
        </p:txBody>
      </p:sp>
    </p:spTree>
    <p:extLst>
      <p:ext uri="{BB962C8B-B14F-4D97-AF65-F5344CB8AC3E}">
        <p14:creationId xmlns:p14="http://schemas.microsoft.com/office/powerpoint/2010/main" val="8907651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A065A-F53A-4F51-9DEA-C93B0AB00066}"/>
              </a:ext>
            </a:extLst>
          </p:cNvPr>
          <p:cNvSpPr>
            <a:spLocks noGrp="1"/>
          </p:cNvSpPr>
          <p:nvPr>
            <p:ph type="title"/>
          </p:nvPr>
        </p:nvSpPr>
        <p:spPr/>
        <p:txBody>
          <a:bodyPr/>
          <a:lstStyle/>
          <a:p>
            <a:r>
              <a:rPr lang="en-US" dirty="0"/>
              <a:t>802.15 Responses on 4 PARs/CSDs</a:t>
            </a:r>
          </a:p>
        </p:txBody>
      </p:sp>
      <p:sp>
        <p:nvSpPr>
          <p:cNvPr id="4" name="Date Placeholder 3">
            <a:extLst>
              <a:ext uri="{FF2B5EF4-FFF2-40B4-BE49-F238E27FC236}">
                <a16:creationId xmlns:a16="http://schemas.microsoft.com/office/drawing/2014/main" id="{084AB3B7-987D-4008-A2DD-D70B3243F74A}"/>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A0A121E7-156E-426B-94FE-FAE19394C85C}"/>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AE3E5CAF-AE58-444E-9CD9-AFE6B1BF4088}"/>
              </a:ext>
            </a:extLst>
          </p:cNvPr>
          <p:cNvSpPr>
            <a:spLocks noGrp="1"/>
          </p:cNvSpPr>
          <p:nvPr>
            <p:ph type="sldNum" idx="12"/>
          </p:nvPr>
        </p:nvSpPr>
        <p:spPr/>
        <p:txBody>
          <a:bodyPr/>
          <a:lstStyle/>
          <a:p>
            <a:r>
              <a:rPr lang="en-GB"/>
              <a:t>Slide </a:t>
            </a:r>
            <a:fld id="{440F5867-744E-4AA6-B0ED-4C44D2DFBB7B}" type="slidenum">
              <a:rPr lang="en-GB" smtClean="0"/>
              <a:pPr/>
              <a:t>43</a:t>
            </a:fld>
            <a:endParaRPr lang="en-GB" dirty="0"/>
          </a:p>
        </p:txBody>
      </p:sp>
      <p:sp>
        <p:nvSpPr>
          <p:cNvPr id="7" name="Rectangle 1">
            <a:extLst>
              <a:ext uri="{FF2B5EF4-FFF2-40B4-BE49-F238E27FC236}">
                <a16:creationId xmlns:a16="http://schemas.microsoft.com/office/drawing/2014/main" id="{2F9FB55D-A6C6-4085-A9E6-368D3563644C}"/>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Hi all-</a:t>
            </a:r>
            <a:br>
              <a:rPr kumimoji="0" lang="en-US" altLang="en-US" sz="1800" b="0" i="0" u="none" strike="noStrike" cap="none" normalizeH="0" baseline="0" dirty="0">
                <a:ln>
                  <a:noFill/>
                </a:ln>
                <a:solidFill>
                  <a:schemeClr val="tx1"/>
                </a:solidFill>
                <a:effectLst/>
                <a:latin typeface="Arial" panose="020B0604020202020204" pitchFamily="34" charset="0"/>
              </a:rPr>
            </a:b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Attached are the comment responses from 802.15 on the 4 PARs/CSDs. They are also posted to mentor at:</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hlinkClick r:id="rId2"/>
              </a:rPr>
              <a:t>https://mentor.ieee.org/802.15/dcn/18/15-18-0140-00-0000-802-15-consolidated-responses-to-par-and-csd-comments.pptx</a:t>
            </a:r>
            <a:br>
              <a:rPr kumimoji="0" lang="en-US" altLang="en-US" sz="1800" b="0" i="0" u="none" strike="noStrike" cap="none" normalizeH="0" baseline="0" dirty="0">
                <a:ln>
                  <a:noFill/>
                </a:ln>
                <a:solidFill>
                  <a:schemeClr val="tx1"/>
                </a:solidFill>
                <a:effectLst/>
                <a:latin typeface="Arial" panose="020B0604020202020204" pitchFamily="34" charset="0"/>
              </a:rPr>
            </a:b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Please let me know if you have any comments or questions.</a:t>
            </a:r>
            <a:br>
              <a:rPr kumimoji="0" lang="en-US" altLang="en-US" sz="1800" b="0" i="0" u="none" strike="noStrike" cap="none" normalizeH="0" baseline="0" dirty="0">
                <a:ln>
                  <a:noFill/>
                </a:ln>
                <a:solidFill>
                  <a:schemeClr val="tx1"/>
                </a:solidFill>
                <a:effectLst/>
                <a:latin typeface="Arial" panose="020B0604020202020204" pitchFamily="34" charset="0"/>
              </a:rPr>
            </a:b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Cheers</a:t>
            </a:r>
            <a:br>
              <a:rPr kumimoji="0" lang="en-US" altLang="en-US" sz="1800" b="0" i="0" u="none" strike="noStrike" cap="none" normalizeH="0" baseline="0" dirty="0">
                <a:ln>
                  <a:noFill/>
                </a:ln>
                <a:solidFill>
                  <a:schemeClr val="tx1"/>
                </a:solidFill>
                <a:effectLst/>
                <a:latin typeface="Arial" panose="020B0604020202020204" pitchFamily="34" charset="0"/>
              </a:rPr>
            </a:b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Bob </a:t>
            </a:r>
          </a:p>
        </p:txBody>
      </p:sp>
    </p:spTree>
    <p:extLst>
      <p:ext uri="{BB962C8B-B14F-4D97-AF65-F5344CB8AC3E}">
        <p14:creationId xmlns:p14="http://schemas.microsoft.com/office/powerpoint/2010/main" val="6163831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27B8B-3192-4051-BDE2-82800CA26B15}"/>
              </a:ext>
            </a:extLst>
          </p:cNvPr>
          <p:cNvSpPr>
            <a:spLocks noGrp="1"/>
          </p:cNvSpPr>
          <p:nvPr>
            <p:ph type="title"/>
          </p:nvPr>
        </p:nvSpPr>
        <p:spPr/>
        <p:txBody>
          <a:bodyPr/>
          <a:lstStyle/>
          <a:p>
            <a:r>
              <a:rPr lang="en-US" dirty="0"/>
              <a:t>Response 802.22.3 - Standard: Spectrum Characterization and Occupancy Sensing</a:t>
            </a:r>
          </a:p>
        </p:txBody>
      </p:sp>
      <p:sp>
        <p:nvSpPr>
          <p:cNvPr id="3" name="Content Placeholder 2">
            <a:extLst>
              <a:ext uri="{FF2B5EF4-FFF2-40B4-BE49-F238E27FC236}">
                <a16:creationId xmlns:a16="http://schemas.microsoft.com/office/drawing/2014/main" id="{0E479A1B-2F10-4310-A905-69B12633D265}"/>
              </a:ext>
            </a:extLst>
          </p:cNvPr>
          <p:cNvSpPr>
            <a:spLocks noGrp="1"/>
          </p:cNvSpPr>
          <p:nvPr>
            <p:ph idx="1"/>
          </p:nvPr>
        </p:nvSpPr>
        <p:spPr/>
        <p:txBody>
          <a:bodyPr/>
          <a:lstStyle/>
          <a:p>
            <a:pPr marL="0" indent="0"/>
            <a:r>
              <a:rPr lang="en-US" dirty="0">
                <a:latin typeface="Arial" panose="020B0604020202020204" pitchFamily="34" charset="0"/>
                <a:cs typeface="Arial" panose="020B0604020202020204" pitchFamily="34" charset="0"/>
              </a:rPr>
              <a:t>The 802.22 Working Group received the same comment from 802.3 and 802.11 Working Groups </a:t>
            </a:r>
          </a:p>
          <a:p>
            <a:pPr marL="457200" indent="-457200">
              <a:buFont typeface="Arial" panose="020B0604020202020204" pitchFamily="34" charset="0"/>
              <a:buChar char="•"/>
            </a:pPr>
            <a:r>
              <a:rPr lang="en-US" dirty="0">
                <a:latin typeface="Arial" panose="020B0604020202020204" pitchFamily="34" charset="0"/>
                <a:cs typeface="Arial" panose="020B0604020202020204" pitchFamily="34" charset="0"/>
              </a:rPr>
              <a:t>Comment: CSD 1.2.3 a) misspelled “</a:t>
            </a:r>
            <a:r>
              <a:rPr lang="en-GB" dirty="0" err="1">
                <a:latin typeface="Arial" panose="020B0604020202020204" pitchFamily="34" charset="0"/>
                <a:cs typeface="Arial" panose="020B0604020202020204" pitchFamily="34" charset="0"/>
              </a:rPr>
              <a:t>Characteization</a:t>
            </a:r>
            <a:r>
              <a:rPr lang="en-GB" dirty="0">
                <a:latin typeface="Arial" panose="020B0604020202020204" pitchFamily="34" charset="0"/>
                <a:cs typeface="Arial" panose="020B0604020202020204" pitchFamily="34" charset="0"/>
              </a:rPr>
              <a:t>” – change to “Characterization”</a:t>
            </a:r>
          </a:p>
          <a:p>
            <a:pPr marL="0" indent="0"/>
            <a:r>
              <a:rPr lang="en-GB" dirty="0">
                <a:latin typeface="Arial" panose="020B0604020202020204" pitchFamily="34" charset="0"/>
                <a:cs typeface="Arial" panose="020B0604020202020204" pitchFamily="34" charset="0"/>
              </a:rPr>
              <a:t>Comment Resolution</a:t>
            </a:r>
          </a:p>
          <a:p>
            <a:pPr marL="457200" indent="-457200">
              <a:buFont typeface="Arial" panose="020B0604020202020204" pitchFamily="34" charset="0"/>
              <a:buChar char="•"/>
            </a:pPr>
            <a:r>
              <a:rPr lang="en-GB" dirty="0">
                <a:latin typeface="Arial" panose="020B0604020202020204" pitchFamily="34" charset="0"/>
                <a:cs typeface="Arial" panose="020B0604020202020204" pitchFamily="34" charset="0"/>
              </a:rPr>
              <a:t>802.22 WG Accepts the change as proposed by the 802.11 WG. Changed </a:t>
            </a:r>
            <a:r>
              <a:rPr lang="en-US" dirty="0">
                <a:latin typeface="Arial" panose="020B0604020202020204" pitchFamily="34" charset="0"/>
                <a:cs typeface="Arial" panose="020B0604020202020204" pitchFamily="34" charset="0"/>
              </a:rPr>
              <a:t>“</a:t>
            </a:r>
            <a:r>
              <a:rPr lang="en-GB" dirty="0" err="1">
                <a:latin typeface="Arial" panose="020B0604020202020204" pitchFamily="34" charset="0"/>
                <a:cs typeface="Arial" panose="020B0604020202020204" pitchFamily="34" charset="0"/>
              </a:rPr>
              <a:t>Characteization</a:t>
            </a:r>
            <a:r>
              <a:rPr lang="en-GB" dirty="0">
                <a:latin typeface="Arial" panose="020B0604020202020204" pitchFamily="34" charset="0"/>
                <a:cs typeface="Arial" panose="020B0604020202020204" pitchFamily="34" charset="0"/>
              </a:rPr>
              <a:t>” –to “Characterization”</a:t>
            </a:r>
          </a:p>
          <a:p>
            <a:endParaRPr lang="en-US" dirty="0"/>
          </a:p>
        </p:txBody>
      </p:sp>
      <p:sp>
        <p:nvSpPr>
          <p:cNvPr id="4" name="Date Placeholder 3">
            <a:extLst>
              <a:ext uri="{FF2B5EF4-FFF2-40B4-BE49-F238E27FC236}">
                <a16:creationId xmlns:a16="http://schemas.microsoft.com/office/drawing/2014/main" id="{39E80614-D2DD-4AFA-89AB-33ABD038E6F1}"/>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E5CCBB9C-ECE3-4116-BBE4-3B830735DE87}"/>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778B4F4D-F293-4E36-8344-71E7C4D96C77}"/>
              </a:ext>
            </a:extLst>
          </p:cNvPr>
          <p:cNvSpPr>
            <a:spLocks noGrp="1"/>
          </p:cNvSpPr>
          <p:nvPr>
            <p:ph type="sldNum" idx="12"/>
          </p:nvPr>
        </p:nvSpPr>
        <p:spPr/>
        <p:txBody>
          <a:bodyPr/>
          <a:lstStyle/>
          <a:p>
            <a:r>
              <a:rPr lang="en-GB"/>
              <a:t>Slide </a:t>
            </a:r>
            <a:fld id="{440F5867-744E-4AA6-B0ED-4C44D2DFBB7B}" type="slidenum">
              <a:rPr lang="en-GB" smtClean="0"/>
              <a:pPr/>
              <a:t>44</a:t>
            </a:fld>
            <a:endParaRPr lang="en-GB" dirty="0"/>
          </a:p>
        </p:txBody>
      </p:sp>
    </p:spTree>
    <p:extLst>
      <p:ext uri="{BB962C8B-B14F-4D97-AF65-F5344CB8AC3E}">
        <p14:creationId xmlns:p14="http://schemas.microsoft.com/office/powerpoint/2010/main" val="28663675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Final Report to 802.11</a:t>
            </a:r>
          </a:p>
        </p:txBody>
      </p:sp>
      <p:sp>
        <p:nvSpPr>
          <p:cNvPr id="2" name="Text Placeholder 1"/>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r>
              <a:rPr lang="en-US"/>
              <a:t>March 2018</a:t>
            </a:r>
            <a:endParaRPr lang="en-GB"/>
          </a:p>
        </p:txBody>
      </p:sp>
      <p:sp>
        <p:nvSpPr>
          <p:cNvPr id="5" name="Footer Placeholder 4"/>
          <p:cNvSpPr>
            <a:spLocks noGrp="1"/>
          </p:cNvSpPr>
          <p:nvPr>
            <p:ph type="ftr" idx="11"/>
          </p:nvPr>
        </p:nvSpPr>
        <p:spPr/>
        <p:txBody>
          <a:bodyPr/>
          <a:lstStyle/>
          <a:p>
            <a:r>
              <a:rPr lang="en-GB"/>
              <a:t>Jon Rosdahl (Qualcomm)</a:t>
            </a:r>
          </a:p>
        </p:txBody>
      </p:sp>
      <p:sp>
        <p:nvSpPr>
          <p:cNvPr id="6" name="Slide Number Placeholder 5"/>
          <p:cNvSpPr>
            <a:spLocks noGrp="1"/>
          </p:cNvSpPr>
          <p:nvPr>
            <p:ph type="sldNum" idx="12"/>
          </p:nvPr>
        </p:nvSpPr>
        <p:spPr/>
        <p:txBody>
          <a:bodyPr/>
          <a:lstStyle/>
          <a:p>
            <a:r>
              <a:rPr lang="en-GB"/>
              <a:t>Slide </a:t>
            </a:r>
            <a:fld id="{3ABCC52B-A3F7-440B-BBF2-55191E6E7773}" type="slidenum">
              <a:rPr lang="en-GB" smtClean="0"/>
              <a:pPr/>
              <a:t>45</a:t>
            </a:fld>
            <a:endParaRPr lang="en-GB"/>
          </a:p>
        </p:txBody>
      </p:sp>
    </p:spTree>
    <p:extLst>
      <p:ext uri="{BB962C8B-B14F-4D97-AF65-F5344CB8AC3E}">
        <p14:creationId xmlns:p14="http://schemas.microsoft.com/office/powerpoint/2010/main" val="38833705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Motion To Approve Report</a:t>
            </a:r>
          </a:p>
        </p:txBody>
      </p:sp>
      <p:sp>
        <p:nvSpPr>
          <p:cNvPr id="3" name="Content Placeholder 2"/>
          <p:cNvSpPr>
            <a:spLocks noGrp="1"/>
          </p:cNvSpPr>
          <p:nvPr>
            <p:ph idx="1"/>
          </p:nvPr>
        </p:nvSpPr>
        <p:spPr/>
        <p:txBody>
          <a:bodyPr/>
          <a:lstStyle/>
          <a:p>
            <a:r>
              <a:rPr lang="en-US" dirty="0"/>
              <a:t>Move to accept 11-18/0293r2 as the report from PAR Review SC for the March 2018 plenary.</a:t>
            </a:r>
          </a:p>
          <a:p>
            <a:endParaRPr lang="en-US" dirty="0"/>
          </a:p>
          <a:p>
            <a:r>
              <a:rPr lang="en-US" dirty="0"/>
              <a:t>Moved: Michael </a:t>
            </a:r>
            <a:r>
              <a:rPr lang="en-US" dirty="0" err="1"/>
              <a:t>Montemurro</a:t>
            </a:r>
            <a:endParaRPr lang="en-US" dirty="0"/>
          </a:p>
          <a:p>
            <a:r>
              <a:rPr lang="en-US" dirty="0"/>
              <a:t>2</a:t>
            </a:r>
            <a:r>
              <a:rPr lang="en-US" baseline="30000" dirty="0"/>
              <a:t>nd</a:t>
            </a:r>
            <a:r>
              <a:rPr lang="en-US" dirty="0"/>
              <a:t>:  Stephen McCann</a:t>
            </a:r>
          </a:p>
          <a:p>
            <a:r>
              <a:rPr lang="en-US" dirty="0"/>
              <a:t>Results: unanimous</a:t>
            </a:r>
          </a:p>
        </p:txBody>
      </p:sp>
      <p:sp>
        <p:nvSpPr>
          <p:cNvPr id="4" name="Date Placeholder 3"/>
          <p:cNvSpPr>
            <a:spLocks noGrp="1"/>
          </p:cNvSpPr>
          <p:nvPr>
            <p:ph type="dt" idx="10"/>
          </p:nvPr>
        </p:nvSpPr>
        <p:spPr/>
        <p:txBody>
          <a:bodyPr/>
          <a:lstStyle/>
          <a:p>
            <a:r>
              <a:rPr lang="en-US"/>
              <a:t>March 2018</a:t>
            </a:r>
            <a:endParaRPr lang="en-GB" dirty="0"/>
          </a:p>
        </p:txBody>
      </p:sp>
      <p:sp>
        <p:nvSpPr>
          <p:cNvPr id="5" name="Footer Placeholder 4"/>
          <p:cNvSpPr>
            <a:spLocks noGrp="1"/>
          </p:cNvSpPr>
          <p:nvPr>
            <p:ph type="ftr" idx="11"/>
          </p:nvPr>
        </p:nvSpPr>
        <p:spPr/>
        <p:txBody>
          <a:bodyPr/>
          <a:lstStyle/>
          <a:p>
            <a:r>
              <a:rPr lang="en-GB"/>
              <a:t>Jon Rosdahl (Qualcomm)</a:t>
            </a:r>
            <a:endParaRPr lang="en-GB" dirty="0"/>
          </a:p>
        </p:txBody>
      </p:sp>
      <p:sp>
        <p:nvSpPr>
          <p:cNvPr id="6" name="Slide Number Placeholder 5"/>
          <p:cNvSpPr>
            <a:spLocks noGrp="1"/>
          </p:cNvSpPr>
          <p:nvPr>
            <p:ph type="sldNum" idx="12"/>
          </p:nvPr>
        </p:nvSpPr>
        <p:spPr/>
        <p:txBody>
          <a:bodyPr/>
          <a:lstStyle/>
          <a:p>
            <a:r>
              <a:rPr lang="en-GB"/>
              <a:t>Slide </a:t>
            </a:r>
            <a:fld id="{440F5867-744E-4AA6-B0ED-4C44D2DFBB7B}" type="slidenum">
              <a:rPr lang="en-GB" smtClean="0"/>
              <a:pPr/>
              <a:t>46</a:t>
            </a:fld>
            <a:endParaRPr lang="en-GB" dirty="0"/>
          </a:p>
        </p:txBody>
      </p:sp>
    </p:spTree>
    <p:extLst>
      <p:ext uri="{BB962C8B-B14F-4D97-AF65-F5344CB8AC3E}">
        <p14:creationId xmlns:p14="http://schemas.microsoft.com/office/powerpoint/2010/main" val="34395748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914402" y="685803"/>
            <a:ext cx="10361084" cy="510949"/>
          </a:xfrm>
          <a:ln/>
        </p:spPr>
        <p:txBody>
          <a:bodyPr/>
          <a:lstStyle/>
          <a:p>
            <a:pPr algn="l">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References:</a:t>
            </a:r>
          </a:p>
        </p:txBody>
      </p:sp>
      <p:sp>
        <p:nvSpPr>
          <p:cNvPr id="11266" name="Rectangle 2"/>
          <p:cNvSpPr>
            <a:spLocks noGrp="1" noChangeArrowheads="1"/>
          </p:cNvSpPr>
          <p:nvPr>
            <p:ph idx="1"/>
          </p:nvPr>
        </p:nvSpPr>
        <p:spPr>
          <a:xfrm>
            <a:off x="914402" y="1556793"/>
            <a:ext cx="10361084" cy="4537622"/>
          </a:xfrm>
          <a:ln/>
        </p:spPr>
        <p:txBody>
          <a:bodyPr/>
          <a:lstStyle/>
          <a:p>
            <a:r>
              <a:rPr lang="en-US" dirty="0"/>
              <a:t>IEEE 802 PARs Under consideration Webpage:</a:t>
            </a:r>
          </a:p>
          <a:p>
            <a:pPr lvl="1"/>
            <a:r>
              <a:rPr lang="en-US" dirty="0"/>
              <a:t>	</a:t>
            </a:r>
            <a:r>
              <a:rPr lang="en-US" dirty="0">
                <a:solidFill>
                  <a:schemeClr val="accent6"/>
                </a:solidFill>
                <a:hlinkClick r:id="rId3"/>
              </a:rPr>
              <a:t>http://grouper.ieee.org/groups/802/PARs.shtml</a:t>
            </a:r>
            <a:endParaRPr lang="en-US" dirty="0">
              <a:solidFill>
                <a:schemeClr val="accent6"/>
              </a:solidFill>
            </a:endParaRPr>
          </a:p>
          <a:p>
            <a:endParaRPr lang="en-US" dirty="0"/>
          </a:p>
          <a:p>
            <a:r>
              <a:rPr lang="en-US" dirty="0"/>
              <a:t>Minutes: </a:t>
            </a:r>
          </a:p>
          <a:p>
            <a:r>
              <a:rPr lang="en-US" dirty="0"/>
              <a:t>	Previous Plenary:  11-17/1715r0:</a:t>
            </a:r>
          </a:p>
          <a:p>
            <a:pPr lvl="1"/>
            <a:r>
              <a:rPr lang="en-US" dirty="0"/>
              <a:t>&lt; </a:t>
            </a:r>
            <a:r>
              <a:rPr lang="en-US" dirty="0">
                <a:hlinkClick r:id="rId4"/>
              </a:rPr>
              <a:t>https://mentor.ieee.org/802.11/dcn/17/11-17-1715-00-0PAR-minutes-november-2017-session.docx</a:t>
            </a:r>
            <a:r>
              <a:rPr lang="en-US" dirty="0"/>
              <a:t> &gt;</a:t>
            </a:r>
          </a:p>
          <a:p>
            <a:pPr lvl="1"/>
            <a:endParaRPr lang="en-US" dirty="0"/>
          </a:p>
          <a:p>
            <a:pPr lvl="1"/>
            <a:r>
              <a:rPr lang="en-US" b="1" dirty="0"/>
              <a:t>Current Meeting:  11-18/524r0</a:t>
            </a:r>
          </a:p>
          <a:p>
            <a:pPr lvl="1"/>
            <a:r>
              <a:rPr lang="en-US" b="1" dirty="0"/>
              <a:t>&lt; </a:t>
            </a:r>
            <a:r>
              <a:rPr lang="en-US" b="1" dirty="0">
                <a:hlinkClick r:id="rId5"/>
              </a:rPr>
              <a:t>https://mentor.ieee.org/802.11/dcn/18/11-18-0524-00-0PAR-minutes-march-2018-session.docx</a:t>
            </a:r>
            <a:r>
              <a:rPr lang="en-US" b="1" dirty="0"/>
              <a:t> &gt;</a:t>
            </a:r>
          </a:p>
          <a:p>
            <a:pPr lvl="1"/>
            <a:endParaRPr lang="en-US" b="1" dirty="0"/>
          </a:p>
        </p:txBody>
      </p:sp>
      <p:sp>
        <p:nvSpPr>
          <p:cNvPr id="4" name="Date Placeholder 3"/>
          <p:cNvSpPr>
            <a:spLocks noGrp="1"/>
          </p:cNvSpPr>
          <p:nvPr>
            <p:ph type="dt" idx="10"/>
          </p:nvPr>
        </p:nvSpPr>
        <p:spPr/>
        <p:txBody>
          <a:bodyPr/>
          <a:lstStyle/>
          <a:p>
            <a:r>
              <a:rPr lang="en-US"/>
              <a:t>March 2018</a:t>
            </a:r>
            <a:endParaRPr lang="en-GB" dirty="0"/>
          </a:p>
        </p:txBody>
      </p:sp>
      <p:sp>
        <p:nvSpPr>
          <p:cNvPr id="5" name="Footer Placeholder 4"/>
          <p:cNvSpPr>
            <a:spLocks noGrp="1"/>
          </p:cNvSpPr>
          <p:nvPr>
            <p:ph type="ftr" idx="11"/>
          </p:nvPr>
        </p:nvSpPr>
        <p:spPr/>
        <p:txBody>
          <a:bodyPr/>
          <a:lstStyle/>
          <a:p>
            <a:r>
              <a:rPr lang="en-GB"/>
              <a:t>Jon Rosdahl (Qualcomm)</a:t>
            </a:r>
            <a:endParaRPr lang="en-GB" dirty="0"/>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47</a:t>
            </a:fld>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Par </a:t>
            </a:r>
            <a:r>
              <a:rPr lang="en-US" cap="none" dirty="0"/>
              <a:t>Review Comments</a:t>
            </a:r>
            <a:endParaRPr lang="en-US" dirty="0"/>
          </a:p>
        </p:txBody>
      </p:sp>
      <p:sp>
        <p:nvSpPr>
          <p:cNvPr id="2" name="Text Placeholder 1"/>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r>
              <a:rPr lang="en-US"/>
              <a:t>March 2018</a:t>
            </a:r>
            <a:endParaRPr lang="en-GB" dirty="0"/>
          </a:p>
        </p:txBody>
      </p:sp>
      <p:sp>
        <p:nvSpPr>
          <p:cNvPr id="5" name="Footer Placeholder 4"/>
          <p:cNvSpPr>
            <a:spLocks noGrp="1"/>
          </p:cNvSpPr>
          <p:nvPr>
            <p:ph type="ftr" idx="11"/>
          </p:nvPr>
        </p:nvSpPr>
        <p:spPr/>
        <p:txBody>
          <a:bodyPr/>
          <a:lstStyle/>
          <a:p>
            <a:r>
              <a:rPr lang="en-GB"/>
              <a:t>Jon Rosdahl (Qualcomm)</a:t>
            </a:r>
            <a:endParaRPr lang="en-GB" dirty="0"/>
          </a:p>
        </p:txBody>
      </p:sp>
      <p:sp>
        <p:nvSpPr>
          <p:cNvPr id="6" name="Slide Number Placeholder 5"/>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Tree>
    <p:extLst>
      <p:ext uri="{BB962C8B-B14F-4D97-AF65-F5344CB8AC3E}">
        <p14:creationId xmlns:p14="http://schemas.microsoft.com/office/powerpoint/2010/main" val="2170297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83476-79E6-46A9-BA1C-0EE723A1BCF3}"/>
              </a:ext>
            </a:extLst>
          </p:cNvPr>
          <p:cNvSpPr>
            <a:spLocks noGrp="1"/>
          </p:cNvSpPr>
          <p:nvPr>
            <p:ph type="title"/>
          </p:nvPr>
        </p:nvSpPr>
        <p:spPr/>
        <p:txBody>
          <a:bodyPr/>
          <a:lstStyle/>
          <a:p>
            <a:r>
              <a:rPr lang="en-US" sz="3200" b="1" dirty="0">
                <a:solidFill>
                  <a:srgbClr val="000000"/>
                </a:solidFill>
                <a:effectLst/>
                <a:latin typeface="+mj-lt"/>
                <a:ea typeface="+mj-ea"/>
                <a:cs typeface="MS Gothic"/>
              </a:rPr>
              <a:t>802.3cm - Amendment: 400Gb/s over MMF, </a:t>
            </a:r>
            <a:r>
              <a:rPr lang="en-US" dirty="0">
                <a:hlinkClick r:id="rId2"/>
              </a:rPr>
              <a:t>PAR</a:t>
            </a:r>
            <a:r>
              <a:rPr lang="en-US" dirty="0"/>
              <a:t> and </a:t>
            </a:r>
            <a:r>
              <a:rPr lang="en-US" dirty="0">
                <a:hlinkClick r:id="rId3"/>
              </a:rPr>
              <a:t>CSD</a:t>
            </a:r>
            <a:endParaRPr lang="en-US" dirty="0"/>
          </a:p>
        </p:txBody>
      </p:sp>
      <p:sp>
        <p:nvSpPr>
          <p:cNvPr id="3" name="Content Placeholder 2">
            <a:extLst>
              <a:ext uri="{FF2B5EF4-FFF2-40B4-BE49-F238E27FC236}">
                <a16:creationId xmlns:a16="http://schemas.microsoft.com/office/drawing/2014/main" id="{9708D35C-3583-4A4F-B6B4-490F21E92626}"/>
              </a:ext>
            </a:extLst>
          </p:cNvPr>
          <p:cNvSpPr>
            <a:spLocks noGrp="1"/>
          </p:cNvSpPr>
          <p:nvPr>
            <p:ph idx="1"/>
          </p:nvPr>
        </p:nvSpPr>
        <p:spPr/>
        <p:txBody>
          <a:bodyPr/>
          <a:lstStyle/>
          <a:p>
            <a:r>
              <a:rPr lang="en-US" dirty="0"/>
              <a:t>CSD page 2 – “ delete – “</a:t>
            </a:r>
            <a:r>
              <a:rPr lang="en-US" b="0" dirty="0"/>
              <a:t>In addition, it is expected that the protocol-specific definition of managed objects will be added in a future amendment to an IEEE 802.3 Standard for Management.” You cannot offer future work in the CSD/PAR.</a:t>
            </a:r>
          </a:p>
          <a:p>
            <a:r>
              <a:rPr lang="en-US" b="0" dirty="0"/>
              <a:t>CSD page 4 expand “QSFP”, “CO”, and “PMD” for first usage.</a:t>
            </a:r>
          </a:p>
          <a:p>
            <a:r>
              <a:rPr lang="en-US" dirty="0"/>
              <a:t>CSD page 5 – delete “</a:t>
            </a:r>
            <a:r>
              <a:rPr lang="en-US" b="0" dirty="0"/>
              <a:t>In addition, it is expected that the protocol-specific definition of managed objects will be added in a future amendment to an IEEE 802.3 Standard for Management.” do not promise future work.</a:t>
            </a:r>
          </a:p>
          <a:p>
            <a:r>
              <a:rPr lang="en-US" b="0" dirty="0"/>
              <a:t>CSD page 6 – Reword to avoid using “Strong desire” and “Need to Support”</a:t>
            </a:r>
          </a:p>
          <a:p>
            <a:r>
              <a:rPr lang="en-US" dirty="0"/>
              <a:t>CSD page 7 expand “PAM4” and “VCSEL”</a:t>
            </a:r>
          </a:p>
        </p:txBody>
      </p:sp>
      <p:sp>
        <p:nvSpPr>
          <p:cNvPr id="4" name="Date Placeholder 3">
            <a:extLst>
              <a:ext uri="{FF2B5EF4-FFF2-40B4-BE49-F238E27FC236}">
                <a16:creationId xmlns:a16="http://schemas.microsoft.com/office/drawing/2014/main" id="{1334B276-B50D-450B-8FF4-829BEB0AC503}"/>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1ED12EAB-7B5E-4509-AD99-91F96A3246B7}"/>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7C3B6B1B-2018-410E-8B55-89A2927D5BA0}"/>
              </a:ext>
            </a:extLst>
          </p:cNvPr>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Tree>
    <p:extLst>
      <p:ext uri="{BB962C8B-B14F-4D97-AF65-F5344CB8AC3E}">
        <p14:creationId xmlns:p14="http://schemas.microsoft.com/office/powerpoint/2010/main" val="1322797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7176B-DC51-48C5-8AB0-C3CF1CE5F81F}"/>
              </a:ext>
            </a:extLst>
          </p:cNvPr>
          <p:cNvSpPr>
            <a:spLocks noGrp="1"/>
          </p:cNvSpPr>
          <p:nvPr>
            <p:ph type="title"/>
          </p:nvPr>
        </p:nvSpPr>
        <p:spPr>
          <a:xfrm>
            <a:off x="551384" y="685803"/>
            <a:ext cx="10910410" cy="942996"/>
          </a:xfrm>
        </p:spPr>
        <p:txBody>
          <a:bodyPr/>
          <a:lstStyle/>
          <a:p>
            <a:r>
              <a:rPr lang="en-US" sz="3200" b="1" dirty="0">
                <a:solidFill>
                  <a:srgbClr val="000000"/>
                </a:solidFill>
                <a:effectLst/>
                <a:latin typeface="+mj-lt"/>
                <a:ea typeface="+mj-ea"/>
                <a:cs typeface="MS Gothic"/>
              </a:rPr>
              <a:t>802.15.4w - Amendment: LPWAN (Low Power  Wide Area Network), </a:t>
            </a:r>
            <a:r>
              <a:rPr lang="en-US" dirty="0">
                <a:hlinkClick r:id="rId2"/>
              </a:rPr>
              <a:t>PAR</a:t>
            </a:r>
            <a:r>
              <a:rPr lang="en-US" dirty="0"/>
              <a:t> and </a:t>
            </a:r>
            <a:r>
              <a:rPr lang="en-US" dirty="0">
                <a:hlinkClick r:id="rId3"/>
              </a:rPr>
              <a:t>CSD</a:t>
            </a:r>
            <a:endParaRPr lang="en-US" dirty="0"/>
          </a:p>
        </p:txBody>
      </p:sp>
      <p:sp>
        <p:nvSpPr>
          <p:cNvPr id="3" name="Content Placeholder 2">
            <a:extLst>
              <a:ext uri="{FF2B5EF4-FFF2-40B4-BE49-F238E27FC236}">
                <a16:creationId xmlns:a16="http://schemas.microsoft.com/office/drawing/2014/main" id="{AF8ED7B3-D799-4202-A1D0-531A1B53E9E3}"/>
              </a:ext>
            </a:extLst>
          </p:cNvPr>
          <p:cNvSpPr>
            <a:spLocks noGrp="1"/>
          </p:cNvSpPr>
          <p:nvPr>
            <p:ph idx="1"/>
          </p:nvPr>
        </p:nvSpPr>
        <p:spPr>
          <a:xfrm>
            <a:off x="551384" y="1628800"/>
            <a:ext cx="11233248" cy="4846615"/>
          </a:xfrm>
        </p:spPr>
        <p:txBody>
          <a:bodyPr/>
          <a:lstStyle/>
          <a:p>
            <a:r>
              <a:rPr lang="en-US" dirty="0"/>
              <a:t>PAR 2.1 – Use of “Low Power” should include a range or limit.</a:t>
            </a:r>
          </a:p>
          <a:p>
            <a:r>
              <a:rPr lang="en-US" dirty="0"/>
              <a:t>PAR 2.1 – expand “LEICM”</a:t>
            </a:r>
          </a:p>
          <a:p>
            <a:r>
              <a:rPr lang="en-US" dirty="0"/>
              <a:t>PAR 5.2.b – editorial remove extra period “Std.” should be “</a:t>
            </a:r>
            <a:r>
              <a:rPr lang="en-US" dirty="0" err="1"/>
              <a:t>Std</a:t>
            </a:r>
            <a:r>
              <a:rPr lang="en-US" dirty="0"/>
              <a:t>”</a:t>
            </a:r>
          </a:p>
          <a:p>
            <a:r>
              <a:rPr lang="en-US" dirty="0"/>
              <a:t>PAR 5.2.b – correct “</a:t>
            </a:r>
            <a:r>
              <a:rPr lang="en-US" b="0" dirty="0"/>
              <a:t>&lt;30kBit/s” should “&lt; 30 kb/s” </a:t>
            </a:r>
          </a:p>
          <a:p>
            <a:r>
              <a:rPr lang="en-US" b="0" dirty="0"/>
              <a:t>PAR 5.2.b – expand “FSK” </a:t>
            </a:r>
          </a:p>
          <a:p>
            <a:r>
              <a:rPr lang="en-US" b="0" dirty="0"/>
              <a:t>PAR 5.2.b – delete “Furthermore, it defines lower code rates of the FEC in addition to the K=7 R=1/2 convolutional code. Modifications to the Medium Access Control (MAC) layer, needed to support this PHY extension, are defined as needed.”  or at least reword to be definitive and define “lower code rates” and the reword to make meaning of “K=7 R=1/2 convolutional code” clear.</a:t>
            </a:r>
          </a:p>
          <a:p>
            <a:r>
              <a:rPr lang="en-US" b="0" dirty="0"/>
              <a:t>PAR 5.2.b – define the expected range of “Wide Area Network”. i.e. what are you expecting to reach.</a:t>
            </a:r>
            <a:endParaRPr lang="en-US" dirty="0"/>
          </a:p>
        </p:txBody>
      </p:sp>
      <p:sp>
        <p:nvSpPr>
          <p:cNvPr id="4" name="Date Placeholder 3">
            <a:extLst>
              <a:ext uri="{FF2B5EF4-FFF2-40B4-BE49-F238E27FC236}">
                <a16:creationId xmlns:a16="http://schemas.microsoft.com/office/drawing/2014/main" id="{835F0C87-0AB0-42D1-B18B-9665C423C660}"/>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9A1D6AB8-D2B1-4C7F-B1AA-B35DFD012853}"/>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89DE9452-D446-441A-A708-8F6159190392}"/>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Tree>
    <p:extLst>
      <p:ext uri="{BB962C8B-B14F-4D97-AF65-F5344CB8AC3E}">
        <p14:creationId xmlns:p14="http://schemas.microsoft.com/office/powerpoint/2010/main" val="2750576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7176B-DC51-48C5-8AB0-C3CF1CE5F81F}"/>
              </a:ext>
            </a:extLst>
          </p:cNvPr>
          <p:cNvSpPr>
            <a:spLocks noGrp="1"/>
          </p:cNvSpPr>
          <p:nvPr>
            <p:ph type="title"/>
          </p:nvPr>
        </p:nvSpPr>
        <p:spPr>
          <a:xfrm>
            <a:off x="551384" y="685803"/>
            <a:ext cx="11233248" cy="438941"/>
          </a:xfrm>
        </p:spPr>
        <p:txBody>
          <a:bodyPr/>
          <a:lstStyle/>
          <a:p>
            <a:r>
              <a:rPr lang="en-US" sz="2400" b="1" dirty="0">
                <a:solidFill>
                  <a:srgbClr val="000000"/>
                </a:solidFill>
                <a:effectLst/>
                <a:latin typeface="+mj-lt"/>
                <a:ea typeface="+mj-ea"/>
                <a:cs typeface="MS Gothic"/>
              </a:rPr>
              <a:t>802.15.4w - Amendment: LPWAN (Low Power  Wide Area Network), </a:t>
            </a:r>
            <a:r>
              <a:rPr lang="en-US" sz="2400" dirty="0">
                <a:hlinkClick r:id="rId2"/>
              </a:rPr>
              <a:t>PAR</a:t>
            </a:r>
            <a:r>
              <a:rPr lang="en-US" sz="2400" dirty="0"/>
              <a:t> and </a:t>
            </a:r>
            <a:r>
              <a:rPr lang="en-US" sz="2400" dirty="0">
                <a:hlinkClick r:id="rId3"/>
              </a:rPr>
              <a:t>CSD</a:t>
            </a:r>
            <a:endParaRPr lang="en-US" sz="2400" dirty="0"/>
          </a:p>
        </p:txBody>
      </p:sp>
      <p:sp>
        <p:nvSpPr>
          <p:cNvPr id="3" name="Content Placeholder 2">
            <a:extLst>
              <a:ext uri="{FF2B5EF4-FFF2-40B4-BE49-F238E27FC236}">
                <a16:creationId xmlns:a16="http://schemas.microsoft.com/office/drawing/2014/main" id="{AF8ED7B3-D799-4202-A1D0-531A1B53E9E3}"/>
              </a:ext>
            </a:extLst>
          </p:cNvPr>
          <p:cNvSpPr>
            <a:spLocks noGrp="1"/>
          </p:cNvSpPr>
          <p:nvPr>
            <p:ph idx="1"/>
          </p:nvPr>
        </p:nvSpPr>
        <p:spPr>
          <a:xfrm>
            <a:off x="551384" y="1628800"/>
            <a:ext cx="11233248" cy="4846615"/>
          </a:xfrm>
        </p:spPr>
        <p:txBody>
          <a:bodyPr/>
          <a:lstStyle/>
          <a:p>
            <a:r>
              <a:rPr lang="en-US" dirty="0"/>
              <a:t>PAR 5.5 – What is “very high link margin” vs “high link margin”?  rewording is expected.</a:t>
            </a:r>
          </a:p>
          <a:p>
            <a:r>
              <a:rPr lang="en-US" dirty="0"/>
              <a:t>PAR 5.5 – Please include definition of the expected range and power that is being included in the specification.</a:t>
            </a:r>
          </a:p>
          <a:p>
            <a:r>
              <a:rPr lang="en-US" dirty="0"/>
              <a:t>PAR 5.5 – “guarantee” reword this sentence as you will not be able to “guarantee” in general.</a:t>
            </a:r>
          </a:p>
          <a:p>
            <a:r>
              <a:rPr lang="en-US" dirty="0"/>
              <a:t>PAR 5.6 – delete “</a:t>
            </a:r>
            <a:r>
              <a:rPr lang="en-US" b="0" dirty="0"/>
              <a:t>and similar </a:t>
            </a:r>
            <a:r>
              <a:rPr lang="en-US" b="0" dirty="0" err="1"/>
              <a:t>organtizations</a:t>
            </a:r>
            <a:r>
              <a:rPr lang="en-US" b="0" dirty="0"/>
              <a:t>” – not necessary (and misspelled).</a:t>
            </a:r>
            <a:endParaRPr lang="en-US" dirty="0"/>
          </a:p>
          <a:p>
            <a:r>
              <a:rPr lang="en-US" dirty="0"/>
              <a:t>PAR 8.1 – Add full name of the cited “IEEE </a:t>
            </a:r>
            <a:r>
              <a:rPr lang="en-US" dirty="0" err="1"/>
              <a:t>Std</a:t>
            </a:r>
            <a:r>
              <a:rPr lang="en-US" dirty="0"/>
              <a:t> 802.11h.</a:t>
            </a:r>
          </a:p>
          <a:p>
            <a:endParaRPr lang="en-US" dirty="0"/>
          </a:p>
        </p:txBody>
      </p:sp>
      <p:sp>
        <p:nvSpPr>
          <p:cNvPr id="4" name="Date Placeholder 3">
            <a:extLst>
              <a:ext uri="{FF2B5EF4-FFF2-40B4-BE49-F238E27FC236}">
                <a16:creationId xmlns:a16="http://schemas.microsoft.com/office/drawing/2014/main" id="{835F0C87-0AB0-42D1-B18B-9665C423C660}"/>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9A1D6AB8-D2B1-4C7F-B1AA-B35DFD012853}"/>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89DE9452-D446-441A-A708-8F6159190392}"/>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Tree>
    <p:extLst>
      <p:ext uri="{BB962C8B-B14F-4D97-AF65-F5344CB8AC3E}">
        <p14:creationId xmlns:p14="http://schemas.microsoft.com/office/powerpoint/2010/main" val="3710809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81762-D3C7-4EA9-B896-E7790A8497C7}"/>
              </a:ext>
            </a:extLst>
          </p:cNvPr>
          <p:cNvSpPr>
            <a:spLocks noGrp="1"/>
          </p:cNvSpPr>
          <p:nvPr>
            <p:ph type="title"/>
          </p:nvPr>
        </p:nvSpPr>
        <p:spPr/>
        <p:txBody>
          <a:bodyPr/>
          <a:lstStyle/>
          <a:p>
            <a:r>
              <a:rPr lang="en-US" sz="3200" b="1" dirty="0">
                <a:solidFill>
                  <a:srgbClr val="000000"/>
                </a:solidFill>
                <a:effectLst/>
                <a:latin typeface="+mj-lt"/>
                <a:ea typeface="+mj-ea"/>
                <a:cs typeface="MS Gothic"/>
              </a:rPr>
              <a:t>802.15.4x - Amendment: FANE (Field Area Network Enhancements), </a:t>
            </a:r>
            <a:r>
              <a:rPr lang="en-US" dirty="0">
                <a:hlinkClick r:id="rId2"/>
              </a:rPr>
              <a:t>PAR</a:t>
            </a:r>
            <a:r>
              <a:rPr lang="en-US" dirty="0"/>
              <a:t> and </a:t>
            </a:r>
            <a:r>
              <a:rPr lang="en-US" dirty="0">
                <a:hlinkClick r:id="rId3"/>
              </a:rPr>
              <a:t>CSD</a:t>
            </a:r>
            <a:endParaRPr lang="en-US" dirty="0"/>
          </a:p>
        </p:txBody>
      </p:sp>
      <p:sp>
        <p:nvSpPr>
          <p:cNvPr id="3" name="Content Placeholder 2">
            <a:extLst>
              <a:ext uri="{FF2B5EF4-FFF2-40B4-BE49-F238E27FC236}">
                <a16:creationId xmlns:a16="http://schemas.microsoft.com/office/drawing/2014/main" id="{157D1008-39D6-40BC-B738-7B0D549622FF}"/>
              </a:ext>
            </a:extLst>
          </p:cNvPr>
          <p:cNvSpPr>
            <a:spLocks noGrp="1"/>
          </p:cNvSpPr>
          <p:nvPr>
            <p:ph idx="1"/>
          </p:nvPr>
        </p:nvSpPr>
        <p:spPr/>
        <p:txBody>
          <a:bodyPr/>
          <a:lstStyle/>
          <a:p>
            <a:r>
              <a:rPr lang="en-US" dirty="0"/>
              <a:t>PAR 2.1 – Expand “SUN”</a:t>
            </a:r>
          </a:p>
          <a:p>
            <a:r>
              <a:rPr lang="en-US" dirty="0"/>
              <a:t>PAR 2.1 – change “2.4Mb/s” to “2.4 Mb/s”</a:t>
            </a:r>
          </a:p>
          <a:p>
            <a:r>
              <a:rPr lang="en-US" dirty="0"/>
              <a:t>PAR 5.2.b – delete “IEEE </a:t>
            </a:r>
            <a:r>
              <a:rPr lang="en-US" dirty="0" err="1"/>
              <a:t>Std</a:t>
            </a:r>
            <a:r>
              <a:rPr lang="en-US" dirty="0"/>
              <a:t> 802.15.4” </a:t>
            </a:r>
          </a:p>
          <a:p>
            <a:r>
              <a:rPr lang="en-US" dirty="0"/>
              <a:t>PAR 5.2.b - missing space in “2.4Mb/s” again.</a:t>
            </a:r>
          </a:p>
          <a:p>
            <a:r>
              <a:rPr lang="en-US" dirty="0"/>
              <a:t>PAR 5.2.b – delete “,  as needed,”</a:t>
            </a:r>
          </a:p>
          <a:p>
            <a:r>
              <a:rPr lang="en-US" dirty="0"/>
              <a:t>PAR 5.5 – add “IEEE” in front of 802.15.4 (two locations).</a:t>
            </a:r>
          </a:p>
          <a:p>
            <a:r>
              <a:rPr lang="en-US" dirty="0"/>
              <a:t>PAR 6.1.b – Why “Yes” for a PHY specific only PAR? – should be “No”.</a:t>
            </a:r>
          </a:p>
          <a:p>
            <a:endParaRPr lang="en-US" dirty="0"/>
          </a:p>
        </p:txBody>
      </p:sp>
      <p:sp>
        <p:nvSpPr>
          <p:cNvPr id="4" name="Date Placeholder 3">
            <a:extLst>
              <a:ext uri="{FF2B5EF4-FFF2-40B4-BE49-F238E27FC236}">
                <a16:creationId xmlns:a16="http://schemas.microsoft.com/office/drawing/2014/main" id="{3E9D9F1C-F5CD-4653-B507-3F666C2177CD}"/>
              </a:ext>
            </a:extLst>
          </p:cNvPr>
          <p:cNvSpPr>
            <a:spLocks noGrp="1"/>
          </p:cNvSpPr>
          <p:nvPr>
            <p:ph type="dt" idx="10"/>
          </p:nvPr>
        </p:nvSpPr>
        <p:spPr/>
        <p:txBody>
          <a:bodyPr/>
          <a:lstStyle/>
          <a:p>
            <a:r>
              <a:rPr lang="en-US"/>
              <a:t>March 2018</a:t>
            </a:r>
            <a:endParaRPr lang="en-GB" dirty="0"/>
          </a:p>
        </p:txBody>
      </p:sp>
      <p:sp>
        <p:nvSpPr>
          <p:cNvPr id="5" name="Footer Placeholder 4">
            <a:extLst>
              <a:ext uri="{FF2B5EF4-FFF2-40B4-BE49-F238E27FC236}">
                <a16:creationId xmlns:a16="http://schemas.microsoft.com/office/drawing/2014/main" id="{8ED69848-D656-422B-8203-98F88A5D01ED}"/>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2965FBB0-55DE-4A91-8D1C-8E4BE0CA5E34}"/>
              </a:ext>
            </a:extLst>
          </p:cNvPr>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Tree>
    <p:extLst>
      <p:ext uri="{BB962C8B-B14F-4D97-AF65-F5344CB8AC3E}">
        <p14:creationId xmlns:p14="http://schemas.microsoft.com/office/powerpoint/2010/main" val="637515054"/>
      </p:ext>
    </p:extLst>
  </p:cSld>
  <p:clrMapOvr>
    <a:masterClrMapping/>
  </p:clrMapOvr>
</p:sld>
</file>

<file path=ppt/theme/theme1.xml><?xml version="1.0" encoding="utf-8"?>
<a:theme xmlns:a="http://schemas.openxmlformats.org/drawingml/2006/main" name="802-11 Theme">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16165C"/>
      </a:accent6>
      <a:hlink>
        <a:srgbClr val="2D2DB9"/>
      </a:hlink>
      <a:folHlink>
        <a:srgbClr val="7777DE"/>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38373</TotalTime>
  <Words>3301</Words>
  <Application>Microsoft Office PowerPoint</Application>
  <PresentationFormat>Widescreen</PresentationFormat>
  <Paragraphs>405</Paragraphs>
  <Slides>47</Slides>
  <Notes>6</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47</vt:i4>
      </vt:variant>
    </vt:vector>
  </HeadingPairs>
  <TitlesOfParts>
    <vt:vector size="53" baseType="lpstr">
      <vt:lpstr>Arial Unicode MS</vt:lpstr>
      <vt:lpstr>MS Gothic</vt:lpstr>
      <vt:lpstr>Arial</vt:lpstr>
      <vt:lpstr>Times New Roman</vt:lpstr>
      <vt:lpstr>802-11 Theme</vt:lpstr>
      <vt:lpstr>Document</vt:lpstr>
      <vt:lpstr>PAR Review - Meeting Agenda and Comment slides   - March 2018 - Rosemont</vt:lpstr>
      <vt:lpstr>Abstract-PAR Review SC PARs under consideration</vt:lpstr>
      <vt:lpstr>PAR Review SC –  March 2018 Chair: Jon Rosdahl</vt:lpstr>
      <vt:lpstr>Motion to Approve Previous Minutes</vt:lpstr>
      <vt:lpstr>Par Review Comments</vt:lpstr>
      <vt:lpstr>802.3cm - Amendment: 400Gb/s over MMF, PAR and CSD</vt:lpstr>
      <vt:lpstr>802.15.4w - Amendment: LPWAN (Low Power  Wide Area Network), PAR and CSD</vt:lpstr>
      <vt:lpstr>802.15.4w - Amendment: LPWAN (Low Power  Wide Area Network), PAR and CSD</vt:lpstr>
      <vt:lpstr>802.15.4x - Amendment: FANE (Field Area Network Enhancements), PAR and CSD</vt:lpstr>
      <vt:lpstr>802.15.4y - Amendment: SECN (Security Next Generation), PAR and CSD</vt:lpstr>
      <vt:lpstr>802.15.4y - Amendment: SECN (Security Next Generation), PAR and CSD</vt:lpstr>
      <vt:lpstr>802.15.4z - Amendment: EIR (Enhanced IR-UWB Ranging), PAR and CSD</vt:lpstr>
      <vt:lpstr>P802.1CBcv - Amendment: Information Model, YANG Data Model and Management Information Base Module, PAR and CSD</vt:lpstr>
      <vt:lpstr>802.3ck - Amendment: 100 Gb/s Signaling, PAR and CSD</vt:lpstr>
      <vt:lpstr>802.3ck - Amendment: 100 Gb/s Signaling, PAR and CSD</vt:lpstr>
      <vt:lpstr>802.3cg, Amendment: 10 Mb/s Operation over Single Balanced Twisted-pair Cabling and Associated Power Delivery, PAR Modification and CSD Modification</vt:lpstr>
      <vt:lpstr>802.1DC - Standard for Quality of Service Provision by Network Systems PAR and CSD</vt:lpstr>
      <vt:lpstr>802.1CBdb -  Amendment: Extended Stream Identification Functions, PAR and CSD</vt:lpstr>
      <vt:lpstr>802.1Qcz - Amendment: Congestion Isolation, PAR and CSD</vt:lpstr>
      <vt:lpstr>P60802 - Standard:  Time-Sensitive Networking Profile for Industrial Automation, PAR and CSD</vt:lpstr>
      <vt:lpstr>802.11bb - Amendment:  Light Communications (LC), PAR and CSD</vt:lpstr>
      <vt:lpstr>802.22.3 - Standard: Spectrum Characterization and Occupancy Sensing , PAR Modification, and CSD</vt:lpstr>
      <vt:lpstr>IEEE Std 802.1X Standard for Local and metropolitan area networks--Port-Based Network Access Control, PAR</vt:lpstr>
      <vt:lpstr>Motion to post Comments to 802 EC Reflector</vt:lpstr>
      <vt:lpstr>Responses From 802 WGs</vt:lpstr>
      <vt:lpstr>802.1CBcv</vt:lpstr>
      <vt:lpstr>802.1DC </vt:lpstr>
      <vt:lpstr>802.1CBdb</vt:lpstr>
      <vt:lpstr>P802.1Qcz </vt:lpstr>
      <vt:lpstr>P60802</vt:lpstr>
      <vt:lpstr>802.1X</vt:lpstr>
      <vt:lpstr>802.1X</vt:lpstr>
      <vt:lpstr>802.3 PAR and CSD responses</vt:lpstr>
      <vt:lpstr>IEEE 802.3cg</vt:lpstr>
      <vt:lpstr>IEEE P802.3ck</vt:lpstr>
      <vt:lpstr>IEEE P802.3ck</vt:lpstr>
      <vt:lpstr>IEEE P802.3ck</vt:lpstr>
      <vt:lpstr>IEEE P802.3ck</vt:lpstr>
      <vt:lpstr>IEEE P802.3ck</vt:lpstr>
      <vt:lpstr>802.3cm response</vt:lpstr>
      <vt:lpstr>802.3cm responses</vt:lpstr>
      <vt:lpstr>802.11 responded to Comments on 802.11bb</vt:lpstr>
      <vt:lpstr>802.15 Responses on 4 PARs/CSDs</vt:lpstr>
      <vt:lpstr>Response 802.22.3 - Standard: Spectrum Characterization and Occupancy Sensing</vt:lpstr>
      <vt:lpstr>Final Report to 802.11</vt:lpstr>
      <vt:lpstr>Motion To Approve Report</vt:lpstr>
      <vt:lpstr>References:</vt:lpstr>
    </vt:vector>
  </TitlesOfParts>
  <Company>Qualcomm Technologies,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 Review - Meeting Agenda and Comment slides - March 2018 - Rosemont</dc:title>
  <dc:subject>March 2018</dc:subject>
  <dc:creator>Jon Rosdahl</dc:creator>
  <cp:keywords>Agenda and Meeting Slides</cp:keywords>
  <dc:description>Jon Rosdahl (Qualcomm)</dc:description>
  <cp:lastModifiedBy>Jon Rosdahl</cp:lastModifiedBy>
  <cp:revision>238</cp:revision>
  <cp:lastPrinted>1601-01-01T00:00:00Z</cp:lastPrinted>
  <dcterms:created xsi:type="dcterms:W3CDTF">2014-04-14T10:59:07Z</dcterms:created>
  <dcterms:modified xsi:type="dcterms:W3CDTF">2018-03-09T08:24:35Z</dcterms:modified>
  <cp:category>Agenda, Report</cp:category>
</cp:coreProperties>
</file>