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69" r:id="rId2"/>
    <p:sldId id="271" r:id="rId3"/>
    <p:sldId id="358" r:id="rId4"/>
    <p:sldId id="594" r:id="rId5"/>
    <p:sldId id="443" r:id="rId6"/>
    <p:sldId id="570" r:id="rId7"/>
    <p:sldId id="571" r:id="rId8"/>
    <p:sldId id="572" r:id="rId9"/>
    <p:sldId id="596" r:id="rId10"/>
    <p:sldId id="390" r:id="rId1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84" d="100"/>
          <a:sy n="84" d="100"/>
        </p:scale>
        <p:origin x="-120" y="-44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P802.11-18/0291r1</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March 2018</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Donald Eastlake 3rd,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P802.11-18/0291r1</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March 2018</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a:t>Donald Eastlake 3rd,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P802.11-18/0291r1</a:t>
            </a:r>
            <a:endParaRPr lang="en-US"/>
          </a:p>
        </p:txBody>
      </p:sp>
      <p:sp>
        <p:nvSpPr>
          <p:cNvPr id="5" name="Rectangle 3"/>
          <p:cNvSpPr>
            <a:spLocks noGrp="1" noChangeArrowheads="1"/>
          </p:cNvSpPr>
          <p:nvPr>
            <p:ph type="dt" idx="1"/>
          </p:nvPr>
        </p:nvSpPr>
        <p:spPr>
          <a:ln/>
        </p:spPr>
        <p:txBody>
          <a:bodyPr/>
          <a:lstStyle/>
          <a:p>
            <a:r>
              <a:rPr lang="en-US" smtClean="0"/>
              <a:t>March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P802.11-18/0291r1</a:t>
            </a:r>
            <a:endParaRPr lang="en-US"/>
          </a:p>
        </p:txBody>
      </p:sp>
      <p:sp>
        <p:nvSpPr>
          <p:cNvPr id="5" name="Rectangle 3"/>
          <p:cNvSpPr>
            <a:spLocks noGrp="1" noChangeArrowheads="1"/>
          </p:cNvSpPr>
          <p:nvPr>
            <p:ph type="dt" idx="1"/>
          </p:nvPr>
        </p:nvSpPr>
        <p:spPr>
          <a:ln/>
        </p:spPr>
        <p:txBody>
          <a:bodyPr/>
          <a:lstStyle/>
          <a:p>
            <a:r>
              <a:rPr lang="en-US" smtClean="0"/>
              <a:t>March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10</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P802.11-18/0291r1</a:t>
            </a:r>
            <a:endParaRPr lang="en-US"/>
          </a:p>
        </p:txBody>
      </p:sp>
      <p:sp>
        <p:nvSpPr>
          <p:cNvPr id="5" name="Rectangle 3"/>
          <p:cNvSpPr>
            <a:spLocks noGrp="1" noChangeArrowheads="1"/>
          </p:cNvSpPr>
          <p:nvPr>
            <p:ph type="dt" idx="1"/>
          </p:nvPr>
        </p:nvSpPr>
        <p:spPr>
          <a:ln/>
        </p:spPr>
        <p:txBody>
          <a:bodyPr/>
          <a:lstStyle/>
          <a:p>
            <a:r>
              <a:rPr lang="en-US" smtClean="0"/>
              <a:t>March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P802.11-18/0291r1</a:t>
            </a:r>
            <a:endParaRPr lang="en-US"/>
          </a:p>
        </p:txBody>
      </p:sp>
      <p:sp>
        <p:nvSpPr>
          <p:cNvPr id="5" name="Rectangle 3"/>
          <p:cNvSpPr>
            <a:spLocks noGrp="1" noChangeArrowheads="1"/>
          </p:cNvSpPr>
          <p:nvPr>
            <p:ph type="dt" idx="1"/>
          </p:nvPr>
        </p:nvSpPr>
        <p:spPr>
          <a:ln/>
        </p:spPr>
        <p:txBody>
          <a:bodyPr/>
          <a:lstStyle/>
          <a:p>
            <a:r>
              <a:rPr lang="en-US" smtClean="0"/>
              <a:t>March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P802.11-18/0291r1</a:t>
            </a:r>
            <a:endParaRPr lang="en-US"/>
          </a:p>
        </p:txBody>
      </p:sp>
      <p:sp>
        <p:nvSpPr>
          <p:cNvPr id="5" name="Date Placeholder 4"/>
          <p:cNvSpPr>
            <a:spLocks noGrp="1"/>
          </p:cNvSpPr>
          <p:nvPr>
            <p:ph type="dt" idx="11"/>
          </p:nvPr>
        </p:nvSpPr>
        <p:spPr/>
        <p:txBody>
          <a:bodyPr/>
          <a:lstStyle/>
          <a:p>
            <a:r>
              <a:rPr lang="en-US" smtClean="0"/>
              <a:t>March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P802.11-18/0291r1</a:t>
            </a:r>
            <a:endParaRPr lang="en-US"/>
          </a:p>
        </p:txBody>
      </p:sp>
      <p:sp>
        <p:nvSpPr>
          <p:cNvPr id="5" name="Date Placeholder 4"/>
          <p:cNvSpPr>
            <a:spLocks noGrp="1"/>
          </p:cNvSpPr>
          <p:nvPr>
            <p:ph type="dt" idx="11"/>
          </p:nvPr>
        </p:nvSpPr>
        <p:spPr/>
        <p:txBody>
          <a:bodyPr/>
          <a:lstStyle/>
          <a:p>
            <a:r>
              <a:rPr lang="en-US" smtClean="0"/>
              <a:t>March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6</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P802.11-18/0291r1</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March 2018</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P802.11-18/0291r1</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March 2018</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P802.11-18/0291r1</a:t>
            </a:r>
            <a:endParaRPr lang="en-US"/>
          </a:p>
        </p:txBody>
      </p:sp>
      <p:sp>
        <p:nvSpPr>
          <p:cNvPr id="5" name="Date Placeholder 4"/>
          <p:cNvSpPr>
            <a:spLocks noGrp="1"/>
          </p:cNvSpPr>
          <p:nvPr>
            <p:ph type="dt" idx="11"/>
          </p:nvPr>
        </p:nvSpPr>
        <p:spPr/>
        <p:txBody>
          <a:bodyPr/>
          <a:lstStyle/>
          <a:p>
            <a:r>
              <a:rPr lang="en-US" smtClean="0"/>
              <a:t>March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9</a:t>
            </a:fld>
            <a:endParaRPr lang="en-US"/>
          </a:p>
        </p:txBody>
      </p:sp>
    </p:spTree>
    <p:extLst>
      <p:ext uri="{BB962C8B-B14F-4D97-AF65-F5344CB8AC3E}">
        <p14:creationId xmlns:p14="http://schemas.microsoft.com/office/powerpoint/2010/main" val="109656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smtClean="0"/>
              <a:t>March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March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March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March 2018</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March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March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smtClean="0"/>
              <a:t>March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smtClean="0"/>
              <a:t>March 2018</a:t>
            </a:r>
            <a:endParaRPr lang="en-US"/>
          </a:p>
        </p:txBody>
      </p:sp>
      <p:sp>
        <p:nvSpPr>
          <p:cNvPr id="8" name="Footer Placeholder 7"/>
          <p:cNvSpPr>
            <a:spLocks noGrp="1"/>
          </p:cNvSpPr>
          <p:nvPr>
            <p:ph type="ftr" sz="quarter" idx="11"/>
          </p:nvPr>
        </p:nvSpPr>
        <p:spPr/>
        <p:txBody>
          <a:bodyPr/>
          <a:lstStyle>
            <a:lvl1pPr>
              <a:defRPr/>
            </a:lvl1pPr>
          </a:lstStyle>
          <a:p>
            <a:r>
              <a:rPr lang="en-US"/>
              <a:t>Donald Eastlake 3rd, Huawei Technologies</a:t>
            </a:r>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smtClean="0"/>
              <a:t>March 2018</a:t>
            </a:r>
            <a:endParaRPr lang="en-US"/>
          </a:p>
        </p:txBody>
      </p:sp>
      <p:sp>
        <p:nvSpPr>
          <p:cNvPr id="4" name="Footer Placeholder 3"/>
          <p:cNvSpPr>
            <a:spLocks noGrp="1"/>
          </p:cNvSpPr>
          <p:nvPr>
            <p:ph type="ftr" sz="quarter" idx="11"/>
          </p:nvPr>
        </p:nvSpPr>
        <p:spPr/>
        <p:txBody>
          <a:bodyPr/>
          <a:lstStyle>
            <a:lvl1pPr>
              <a:defRPr/>
            </a:lvl1pPr>
          </a:lstStyle>
          <a:p>
            <a:r>
              <a:rPr lang="en-US"/>
              <a:t>Donald Eastlake 3rd, Huawei Technologies</a:t>
            </a:r>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March 2018</a:t>
            </a:r>
            <a:endParaRPr lang="en-US"/>
          </a:p>
        </p:txBody>
      </p:sp>
      <p:sp>
        <p:nvSpPr>
          <p:cNvPr id="3" name="Footer Placeholder 2"/>
          <p:cNvSpPr>
            <a:spLocks noGrp="1"/>
          </p:cNvSpPr>
          <p:nvPr>
            <p:ph type="ftr" sz="quarter" idx="11"/>
          </p:nvPr>
        </p:nvSpPr>
        <p:spPr/>
        <p:txBody>
          <a:bodyPr/>
          <a:lstStyle>
            <a:lvl1pPr>
              <a:defRPr/>
            </a:lvl1pPr>
          </a:lstStyle>
          <a:p>
            <a:r>
              <a:rPr lang="en-US"/>
              <a:t>Donald Eastlake 3rd, Huawei Technologies</a:t>
            </a:r>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March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March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March 2018</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a:t>Donald Eastlake 3rd, Huawei Technologies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P802.11-</a:t>
            </a:r>
            <a:r>
              <a:rPr lang="en-US" sz="1800" b="1" dirty="0" smtClean="0"/>
              <a:t>18/</a:t>
            </a:r>
            <a:r>
              <a:rPr lang="en-US" sz="1800" b="1" dirty="0" smtClean="0"/>
              <a:t>0291r1</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a:t>Agenda</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6.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March 2018</a:t>
            </a:r>
            <a:endParaRPr lang="en-US"/>
          </a:p>
        </p:txBody>
      </p:sp>
      <p:sp>
        <p:nvSpPr>
          <p:cNvPr id="26" name="Footer Placeholder 5"/>
          <p:cNvSpPr>
            <a:spLocks noGrp="1"/>
          </p:cNvSpPr>
          <p:nvPr>
            <p:ph type="ftr" sz="quarter" idx="11"/>
          </p:nvPr>
        </p:nvSpPr>
        <p:spPr/>
        <p:txBody>
          <a:bodyPr/>
          <a:lstStyle/>
          <a:p>
            <a:r>
              <a:rPr lang="en-US"/>
              <a:t>Donald Eastlake 3rd, Huawei Technologies</a:t>
            </a:r>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March 2018 802.11ak </a:t>
            </a:r>
            <a:r>
              <a:rPr lang="en-US" sz="3600" dirty="0" smtClean="0">
                <a:latin typeface="Arial" charset="0"/>
              </a:rPr>
              <a:t>Non-Agenda</a:t>
            </a:r>
            <a:endParaRPr lang="en-US" sz="3600" dirty="0">
              <a:latin typeface="Arial" charset="0"/>
            </a:endParaRP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2018</a:t>
            </a:r>
            <a:r>
              <a:rPr lang="en-US" sz="1800" b="0" dirty="0" smtClean="0">
                <a:latin typeface="Arial" charset="0"/>
              </a:rPr>
              <a:t>-03-02</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2407374288"/>
              </p:ext>
            </p:extLst>
          </p:nvPr>
        </p:nvGraphicFramePr>
        <p:xfrm>
          <a:off x="685800" y="2590799"/>
          <a:ext cx="7772400" cy="1066801"/>
        </p:xfrm>
        <a:graphic>
          <a:graphicData uri="http://schemas.openxmlformats.org/drawingml/2006/table">
            <a:tbl>
              <a:tblPr/>
              <a:tblGrid>
                <a:gridCol w="1701800">
                  <a:extLst>
                    <a:ext uri="{9D8B030D-6E8A-4147-A177-3AD203B41FA5}">
                      <a16:colId xmlns="" xmlns:a16="http://schemas.microsoft.com/office/drawing/2014/main" val="20000"/>
                    </a:ext>
                  </a:extLst>
                </a:gridCol>
                <a:gridCol w="1406525">
                  <a:extLst>
                    <a:ext uri="{9D8B030D-6E8A-4147-A177-3AD203B41FA5}">
                      <a16:colId xmlns="" xmlns:a16="http://schemas.microsoft.com/office/drawing/2014/main" val="20001"/>
                    </a:ext>
                  </a:extLst>
                </a:gridCol>
                <a:gridCol w="1387475">
                  <a:extLst>
                    <a:ext uri="{9D8B030D-6E8A-4147-A177-3AD203B41FA5}">
                      <a16:colId xmlns="" xmlns:a16="http://schemas.microsoft.com/office/drawing/2014/main" val="20002"/>
                    </a:ext>
                  </a:extLst>
                </a:gridCol>
                <a:gridCol w="1600200">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Affiliations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Address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+1-508-333-2270</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10</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a:t>802.11ak PAR and Five Criterion</a:t>
            </a:r>
          </a:p>
          <a:p>
            <a:pPr lvl="1">
              <a:lnSpc>
                <a:spcPct val="80000"/>
              </a:lnSpc>
            </a:pPr>
            <a:r>
              <a:rPr lang="en-GB" dirty="0">
                <a:hlinkClick r:id="rId3"/>
              </a:rPr>
              <a:t>https://development.standards.ieee.org/get-file/P802.11ak.pdf?t=77398400003</a:t>
            </a:r>
            <a:r>
              <a:rPr lang="en-GB" dirty="0"/>
              <a:t> </a:t>
            </a:r>
          </a:p>
          <a:p>
            <a:pPr lvl="2">
              <a:lnSpc>
                <a:spcPct val="80000"/>
              </a:lnSpc>
            </a:pPr>
            <a:r>
              <a:rPr lang="en-GB" dirty="0"/>
              <a:t>11-12/1207r1, “802.11 GLK Draft PAR”</a:t>
            </a:r>
          </a:p>
          <a:p>
            <a:pPr lvl="2">
              <a:lnSpc>
                <a:spcPct val="80000"/>
              </a:lnSpc>
            </a:pPr>
            <a:r>
              <a:rPr lang="en-GB" dirty="0"/>
              <a:t>11-12/1208r0, “802.11 GLK Draft 5C”</a:t>
            </a:r>
          </a:p>
          <a:p>
            <a:pPr lvl="2">
              <a:lnSpc>
                <a:spcPct val="80000"/>
              </a:lnSpc>
            </a:pPr>
            <a:endParaRPr lang="en-GB" dirty="0"/>
          </a:p>
          <a:p>
            <a:pPr>
              <a:lnSpc>
                <a:spcPct val="80000"/>
              </a:lnSpc>
            </a:pPr>
            <a:r>
              <a:rPr lang="en-GB" dirty="0"/>
              <a:t>Draft </a:t>
            </a:r>
            <a:r>
              <a:rPr lang="en-GB" dirty="0" smtClean="0"/>
              <a:t>6.0 </a:t>
            </a:r>
            <a:r>
              <a:rPr lang="en-GB" dirty="0"/>
              <a:t>of </a:t>
            </a:r>
            <a:r>
              <a:rPr lang="en-GB" dirty="0" smtClean="0"/>
              <a:t>802.11ak:</a:t>
            </a:r>
            <a:endParaRPr lang="en-GB" dirty="0"/>
          </a:p>
          <a:p>
            <a:pPr lvl="1">
              <a:lnSpc>
                <a:spcPct val="80000"/>
              </a:lnSpc>
            </a:pPr>
            <a:r>
              <a:rPr lang="en-GB" dirty="0" smtClean="0">
                <a:hlinkClick r:id="rId4"/>
              </a:rPr>
              <a:t>http://www.ieee802.org/11/private/Draft_Standards/11ak/Draft P802.11ak_D6.0.pdf</a:t>
            </a:r>
            <a:r>
              <a:rPr lang="en-GB" dirty="0" smtClean="0"/>
              <a:t> </a:t>
            </a:r>
            <a:endParaRPr lang="en-GB" dirty="0"/>
          </a:p>
          <a:p>
            <a:pPr lvl="1">
              <a:lnSpc>
                <a:spcPct val="80000"/>
              </a:lnSpc>
            </a:pPr>
            <a:endParaRPr lang="en-GB" dirty="0"/>
          </a:p>
          <a:p>
            <a:pPr>
              <a:lnSpc>
                <a:spcPct val="80000"/>
              </a:lnSpc>
            </a:pPr>
            <a:r>
              <a:rPr lang="en-GB" dirty="0"/>
              <a:t>802.1Qbz and 80</a:t>
            </a:r>
            <a:r>
              <a:rPr lang="en-US" dirty="0"/>
              <a:t>2.1AC-REV </a:t>
            </a:r>
            <a:r>
              <a:rPr lang="en-GB" dirty="0"/>
              <a:t>are published as IEEE </a:t>
            </a:r>
            <a:r>
              <a:rPr lang="en-GB" dirty="0" err="1"/>
              <a:t>Std</a:t>
            </a:r>
            <a:r>
              <a:rPr lang="en-GB" dirty="0"/>
              <a:t> 802.1Qbz-2016 and </a:t>
            </a:r>
            <a:r>
              <a:rPr lang="en-US" dirty="0"/>
              <a:t>IEEE </a:t>
            </a:r>
            <a:r>
              <a:rPr lang="en-US" dirty="0" err="1"/>
              <a:t>Std</a:t>
            </a:r>
            <a:r>
              <a:rPr lang="en-US" dirty="0"/>
              <a:t> 802.1AC-2016</a:t>
            </a:r>
            <a:endParaRPr lang="en-GB" dirty="0"/>
          </a:p>
          <a:p>
            <a:pPr lvl="1">
              <a:lnSpc>
                <a:spcPct val="80000"/>
              </a:lnSpc>
            </a:pPr>
            <a:r>
              <a:rPr lang="en-GB" dirty="0"/>
              <a:t>Last Drafts:</a:t>
            </a:r>
          </a:p>
          <a:p>
            <a:pPr lvl="2">
              <a:lnSpc>
                <a:spcPct val="80000"/>
              </a:lnSpc>
            </a:pPr>
            <a:r>
              <a:rPr lang="en-GB" dirty="0">
                <a:hlinkClick r:id="rId5"/>
              </a:rPr>
              <a:t>http://www.ieee802.org/1/files/private/bz-drafts/d2/802-1Qbz-d2-4.pdf</a:t>
            </a:r>
            <a:endParaRPr lang="en-GB" dirty="0"/>
          </a:p>
          <a:p>
            <a:pPr lvl="2">
              <a:lnSpc>
                <a:spcPct val="80000"/>
              </a:lnSpc>
            </a:pPr>
            <a:r>
              <a:rPr lang="en-US" dirty="0">
                <a:hlinkClick r:id="rId6"/>
              </a:rPr>
              <a:t>http://www.ieee802.org/1/files/private/ac-rev-drafts/d4/802-1ac-rev-d4-0.pdf</a:t>
            </a:r>
            <a:endParaRPr lang="en-US" dirty="0"/>
          </a:p>
          <a:p>
            <a:pPr>
              <a:lnSpc>
                <a:spcPct val="80000"/>
              </a:lnSpc>
            </a:pPr>
            <a:r>
              <a:rPr lang="en-US" sz="1800" b="0" dirty="0"/>
              <a:t>(Note: you can use 802.1 or 802.11 credential to access either members site.)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March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802.11ak/GLK:</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Rosemont, Illinois</a:t>
            </a:r>
            <a:endParaRPr lang="en-US" sz="2800" dirty="0">
              <a:latin typeface="Arial" charset="0"/>
            </a:endParaRPr>
          </a:p>
          <a:p>
            <a:pPr algn="ctr">
              <a:lnSpc>
                <a:spcPct val="90000"/>
              </a:lnSpc>
              <a:buFontTx/>
              <a:buNone/>
            </a:pPr>
            <a:r>
              <a:rPr lang="en-US" sz="2800" dirty="0" smtClean="0">
                <a:latin typeface="Arial" charset="0"/>
              </a:rPr>
              <a:t>March </a:t>
            </a:r>
            <a:r>
              <a:rPr lang="en-US" sz="2800" dirty="0" smtClean="0">
                <a:latin typeface="Arial" charset="0"/>
              </a:rPr>
              <a:t>2018</a:t>
            </a:r>
            <a:endParaRPr lang="en-US" sz="2800" dirty="0">
              <a:latin typeface="Arial" charset="0"/>
            </a:endParaRPr>
          </a:p>
          <a:p>
            <a:pPr algn="ctr">
              <a:lnSpc>
                <a:spcPct val="90000"/>
              </a:lnSpc>
              <a:buFontTx/>
              <a:buNone/>
            </a:pPr>
            <a:endParaRPr lang="en-US" dirty="0">
              <a:latin typeface="Arial" charset="0"/>
            </a:endParaRPr>
          </a:p>
          <a:p>
            <a:pPr algn="ctr">
              <a:lnSpc>
                <a:spcPct val="90000"/>
              </a:lnSpc>
              <a:buFontTx/>
              <a:buNone/>
            </a:pPr>
            <a:r>
              <a:rPr lang="en-US" dirty="0">
                <a:latin typeface="Arial" charset="0"/>
              </a:rPr>
              <a:t>Chair &amp; Editor: Donald E. Eastlake 3</a:t>
            </a:r>
            <a:r>
              <a:rPr lang="en-US" baseline="30000" dirty="0">
                <a:latin typeface="Arial" charset="0"/>
              </a:rPr>
              <a:t>rd</a:t>
            </a:r>
            <a:r>
              <a:rPr lang="en-US" dirty="0">
                <a:latin typeface="Arial" charset="0"/>
              </a:rPr>
              <a:t> (Huawei)</a:t>
            </a:r>
          </a:p>
          <a:p>
            <a:pPr algn="ctr">
              <a:lnSpc>
                <a:spcPct val="90000"/>
              </a:lnSpc>
              <a:buFontTx/>
              <a:buNone/>
            </a:pPr>
            <a:r>
              <a:rPr lang="en-US" sz="1600" dirty="0">
                <a:latin typeface="Arial" charset="0"/>
                <a:hlinkClick r:id="rId3"/>
              </a:rPr>
              <a:t>d3e3e3@gmail.com</a:t>
            </a:r>
            <a:r>
              <a:rPr lang="en-US" sz="1600" dirty="0">
                <a:latin typeface="Arial" charset="0"/>
              </a:rPr>
              <a:t>     +1-508-333-2270</a:t>
            </a:r>
          </a:p>
          <a:p>
            <a:pPr algn="ctr">
              <a:lnSpc>
                <a:spcPct val="90000"/>
              </a:lnSpc>
              <a:buFontTx/>
              <a:buNone/>
            </a:pPr>
            <a:r>
              <a:rPr lang="en-US" sz="1800" dirty="0">
                <a:latin typeface="Arial" charset="0"/>
              </a:rPr>
              <a:t>Vice Chair: Mark Hamilton (Ruckus </a:t>
            </a:r>
            <a:r>
              <a:rPr lang="en-US" sz="1800" dirty="0" smtClean="0">
                <a:latin typeface="Arial" charset="0"/>
              </a:rPr>
              <a:t>Wireless/ARRIS)</a:t>
            </a:r>
            <a:endParaRPr lang="en-US" sz="1800" dirty="0">
              <a:latin typeface="Arial" charset="0"/>
            </a:endParaRPr>
          </a:p>
          <a:p>
            <a:pPr algn="ctr">
              <a:lnSpc>
                <a:spcPct val="90000"/>
              </a:lnSpc>
              <a:buFontTx/>
              <a:buNone/>
            </a:pPr>
            <a:r>
              <a:rPr lang="en-US" sz="1800" dirty="0">
                <a:latin typeface="Arial" charset="0"/>
              </a:rPr>
              <a:t>Vice Editor: Norm Finn (Huawei)</a:t>
            </a:r>
          </a:p>
          <a:p>
            <a:pPr algn="ctr">
              <a:lnSpc>
                <a:spcPct val="90000"/>
              </a:lnSpc>
              <a:buFontTx/>
              <a:buNone/>
            </a:pPr>
            <a:r>
              <a:rPr lang="en-US" sz="1800" dirty="0">
                <a:latin typeface="Arial" charset="0"/>
              </a:rPr>
              <a:t>Secretary: </a:t>
            </a:r>
            <a:r>
              <a:rPr lang="en-US" sz="1800" dirty="0">
                <a:solidFill>
                  <a:srgbClr val="FF0000"/>
                </a:solidFill>
                <a:latin typeface="Arial" charset="0"/>
              </a:rPr>
              <a:t>Vacant</a:t>
            </a:r>
            <a:endParaRPr lang="en-US" sz="1800" b="0" dirty="0">
              <a:solidFill>
                <a:srgbClr val="FF0000"/>
              </a:solidFill>
              <a:latin typeface="Arial" charset="0"/>
            </a:endParaRPr>
          </a:p>
          <a:p>
            <a:pPr algn="ctr">
              <a:lnSpc>
                <a:spcPct val="90000"/>
              </a:lnSpc>
              <a:buFontTx/>
              <a:buNone/>
            </a:pPr>
            <a:r>
              <a:rPr lang="en-US" sz="1600" b="0" dirty="0">
                <a:latin typeface="Arial" charset="0"/>
              </a:rPr>
              <a:t>Mailing list: STDS-802-11-TGAK@listserv.ieee.org</a:t>
            </a:r>
            <a:endParaRPr lang="en-US" sz="1600" dirty="0">
              <a:solidFill>
                <a:srgbClr val="FF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March 2018</a:t>
            </a:r>
            <a:endParaRPr lang="en-US"/>
          </a:p>
        </p:txBody>
      </p:sp>
      <p:sp>
        <p:nvSpPr>
          <p:cNvPr id="6" name="Footer Placeholder 4"/>
          <p:cNvSpPr>
            <a:spLocks noGrp="1"/>
          </p:cNvSpPr>
          <p:nvPr>
            <p:ph type="ftr" sz="quarter" idx="11"/>
          </p:nvPr>
        </p:nvSpPr>
        <p:spPr/>
        <p:txBody>
          <a:bodyPr/>
          <a:lstStyle/>
          <a:p>
            <a:r>
              <a:rPr lang="en-US"/>
              <a:t>Donald Eastlake 3rd, Huawei Technologies</a:t>
            </a:r>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943600"/>
            <a:ext cx="7772400" cy="457200"/>
          </a:xfrm>
        </p:spPr>
        <p:txBody>
          <a:bodyPr/>
          <a:lstStyle/>
          <a:p>
            <a:r>
              <a:rPr lang="en-US" dirty="0" smtClean="0">
                <a:latin typeface="Arial"/>
                <a:cs typeface="Arial"/>
              </a:rPr>
              <a:t>Hyatt Regency O’Hare, Rosemont, Illinois</a:t>
            </a:r>
            <a:endParaRPr lang="en-US" dirty="0">
              <a:latin typeface="Arial"/>
              <a:cs typeface="Arial"/>
            </a:endParaRPr>
          </a:p>
        </p:txBody>
      </p:sp>
      <p:pic>
        <p:nvPicPr>
          <p:cNvPr id="2" name="Picture 1"/>
          <p:cNvPicPr>
            <a:picLocks noChangeAspect="1"/>
          </p:cNvPicPr>
          <p:nvPr/>
        </p:nvPicPr>
        <p:blipFill>
          <a:blip r:embed="rId3"/>
          <a:stretch>
            <a:fillRect/>
          </a:stretch>
        </p:blipFill>
        <p:spPr>
          <a:xfrm>
            <a:off x="291703" y="1253392"/>
            <a:ext cx="8547497" cy="46755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Arial"/>
                <a:cs typeface="Arial"/>
              </a:rPr>
              <a:t>TGak</a:t>
            </a:r>
            <a:r>
              <a:rPr lang="en-US" sz="3600" dirty="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a:xfrm>
            <a:off x="685800" y="1752600"/>
            <a:ext cx="7772400" cy="4343400"/>
          </a:xfrm>
        </p:spPr>
        <p:txBody>
          <a:bodyPr/>
          <a:lstStyle/>
          <a:p>
            <a:pPr lvl="1">
              <a:lnSpc>
                <a:spcPct val="80000"/>
              </a:lnSpc>
            </a:pPr>
            <a:r>
              <a:rPr lang="en-US" sz="2400" b="1" dirty="0">
                <a:solidFill>
                  <a:srgbClr val="008000"/>
                </a:solidFill>
                <a:latin typeface="Arial"/>
                <a:cs typeface="Arial"/>
              </a:rPr>
              <a:t>March 2015 – Initial WG Letter Ballot</a:t>
            </a:r>
          </a:p>
          <a:p>
            <a:pPr lvl="1">
              <a:lnSpc>
                <a:spcPct val="80000"/>
              </a:lnSpc>
            </a:pPr>
            <a:r>
              <a:rPr lang="en-US" sz="2400" b="1" dirty="0">
                <a:solidFill>
                  <a:srgbClr val="008000"/>
                </a:solidFill>
                <a:latin typeface="Arial"/>
                <a:cs typeface="Arial"/>
              </a:rPr>
              <a:t>February 2016 – WG Recirculation</a:t>
            </a:r>
          </a:p>
          <a:p>
            <a:pPr lvl="1">
              <a:lnSpc>
                <a:spcPct val="80000"/>
              </a:lnSpc>
            </a:pPr>
            <a:r>
              <a:rPr lang="en-US" sz="2400" b="1" dirty="0">
                <a:solidFill>
                  <a:srgbClr val="008000"/>
                </a:solidFill>
                <a:latin typeface="Arial"/>
                <a:cs typeface="Arial"/>
              </a:rPr>
              <a:t>January 2017 – Sponsor Ballot Pool Formation Start</a:t>
            </a:r>
          </a:p>
          <a:p>
            <a:pPr lvl="1">
              <a:lnSpc>
                <a:spcPct val="80000"/>
              </a:lnSpc>
            </a:pPr>
            <a:r>
              <a:rPr lang="en-US" sz="2400" b="1" dirty="0">
                <a:solidFill>
                  <a:srgbClr val="008000"/>
                </a:solidFill>
                <a:latin typeface="Arial"/>
                <a:cs typeface="Arial"/>
              </a:rPr>
              <a:t>January 2017 – MEC/MDR Initiated</a:t>
            </a:r>
          </a:p>
          <a:p>
            <a:pPr lvl="1">
              <a:lnSpc>
                <a:spcPct val="80000"/>
              </a:lnSpc>
            </a:pPr>
            <a:r>
              <a:rPr lang="en-US" sz="2400" b="1" dirty="0">
                <a:solidFill>
                  <a:srgbClr val="008000"/>
                </a:solidFill>
                <a:latin typeface="Arial"/>
                <a:cs typeface="Arial"/>
              </a:rPr>
              <a:t>(March 2017 </a:t>
            </a:r>
            <a:r>
              <a:rPr lang="mr-IN" sz="2400" b="1" dirty="0">
                <a:solidFill>
                  <a:srgbClr val="008000"/>
                </a:solidFill>
                <a:latin typeface="Arial"/>
                <a:cs typeface="Arial"/>
              </a:rPr>
              <a:t>–</a:t>
            </a:r>
            <a:r>
              <a:rPr lang="en-US" sz="2400" b="1" dirty="0">
                <a:solidFill>
                  <a:srgbClr val="008000"/>
                </a:solidFill>
                <a:latin typeface="Arial"/>
                <a:cs typeface="Arial"/>
              </a:rPr>
              <a:t> Sponsor Ballot Pool Formation and MEC/MDR Completed)</a:t>
            </a:r>
          </a:p>
          <a:p>
            <a:pPr lvl="1">
              <a:lnSpc>
                <a:spcPct val="80000"/>
              </a:lnSpc>
            </a:pPr>
            <a:r>
              <a:rPr lang="en-US" sz="2400" b="1" dirty="0">
                <a:solidFill>
                  <a:srgbClr val="008000"/>
                </a:solidFill>
                <a:latin typeface="Arial"/>
                <a:cs typeface="Arial"/>
              </a:rPr>
              <a:t>May 2017 – Initial Sponsor Ballot</a:t>
            </a:r>
          </a:p>
          <a:p>
            <a:pPr lvl="1">
              <a:lnSpc>
                <a:spcPct val="80000"/>
              </a:lnSpc>
            </a:pPr>
            <a:r>
              <a:rPr lang="en-US" sz="2400" b="1" dirty="0">
                <a:solidFill>
                  <a:srgbClr val="008000"/>
                </a:solidFill>
                <a:latin typeface="Arial"/>
                <a:cs typeface="Arial"/>
              </a:rPr>
              <a:t>October 2017 – Sponsor Recirculation</a:t>
            </a:r>
          </a:p>
          <a:p>
            <a:pPr lvl="1">
              <a:lnSpc>
                <a:spcPct val="80000"/>
              </a:lnSpc>
            </a:pPr>
            <a:r>
              <a:rPr lang="en-US" sz="2400" b="1" dirty="0" smtClean="0">
                <a:solidFill>
                  <a:srgbClr val="008000"/>
                </a:solidFill>
                <a:latin typeface="Arial"/>
                <a:cs typeface="Arial"/>
              </a:rPr>
              <a:t>Dec </a:t>
            </a:r>
            <a:r>
              <a:rPr lang="en-US" sz="2400" b="1" dirty="0">
                <a:solidFill>
                  <a:srgbClr val="008000"/>
                </a:solidFill>
                <a:latin typeface="Arial"/>
                <a:cs typeface="Arial"/>
              </a:rPr>
              <a:t>2017 – Sponsor Recirculation (x2)</a:t>
            </a:r>
          </a:p>
          <a:p>
            <a:pPr lvl="1">
              <a:lnSpc>
                <a:spcPct val="80000"/>
              </a:lnSpc>
            </a:pPr>
            <a:r>
              <a:rPr lang="en-US" sz="2400" b="1" dirty="0">
                <a:solidFill>
                  <a:srgbClr val="008000"/>
                </a:solidFill>
                <a:latin typeface="Arial"/>
                <a:cs typeface="Arial"/>
              </a:rPr>
              <a:t>January 2018 – Final WG &amp; </a:t>
            </a:r>
            <a:r>
              <a:rPr lang="en-US" sz="2400" b="1" dirty="0" err="1">
                <a:solidFill>
                  <a:srgbClr val="008000"/>
                </a:solidFill>
                <a:latin typeface="Arial"/>
                <a:cs typeface="Arial"/>
              </a:rPr>
              <a:t>ExecComm</a:t>
            </a:r>
            <a:endParaRPr lang="en-US" sz="2400" b="1" dirty="0">
              <a:solidFill>
                <a:srgbClr val="008000"/>
              </a:solidFill>
              <a:latin typeface="Arial"/>
              <a:cs typeface="Arial"/>
            </a:endParaRPr>
          </a:p>
          <a:p>
            <a:pPr lvl="1">
              <a:lnSpc>
                <a:spcPct val="80000"/>
              </a:lnSpc>
            </a:pPr>
            <a:r>
              <a:rPr lang="en-US" sz="2400" dirty="0"/>
              <a:t>March 2018 – </a:t>
            </a:r>
            <a:r>
              <a:rPr lang="en-US" sz="2400" dirty="0" err="1"/>
              <a:t>RevCom</a:t>
            </a:r>
            <a:r>
              <a:rPr lang="en-US" sz="2400" dirty="0"/>
              <a:t> Approval</a:t>
            </a:r>
          </a:p>
        </p:txBody>
      </p:sp>
      <p:sp>
        <p:nvSpPr>
          <p:cNvPr id="4" name="Date Placeholder 3"/>
          <p:cNvSpPr>
            <a:spLocks noGrp="1"/>
          </p:cNvSpPr>
          <p:nvPr>
            <p:ph type="dt" sz="half" idx="10"/>
          </p:nvPr>
        </p:nvSpPr>
        <p:spPr/>
        <p:txBody>
          <a:bodyPr/>
          <a:lstStyle/>
          <a:p>
            <a:r>
              <a:rPr lang="en-US" smtClean="0"/>
              <a:t>March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a:cs typeface="Arial"/>
              </a:rPr>
              <a:t>Sessions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62638315"/>
              </p:ext>
            </p:extLst>
          </p:nvPr>
        </p:nvGraphicFramePr>
        <p:xfrm>
          <a:off x="762000" y="3048000"/>
          <a:ext cx="7696199" cy="877390"/>
        </p:xfrm>
        <a:graphic>
          <a:graphicData uri="http://schemas.openxmlformats.org/drawingml/2006/table">
            <a:tbl>
              <a:tblPr firstRow="1" bandRow="1">
                <a:tableStyleId>{5C22544A-7EE6-4342-B048-85BDC9FD1C3A}</a:tableStyleId>
              </a:tblPr>
              <a:tblGrid>
                <a:gridCol w="1828800">
                  <a:extLst>
                    <a:ext uri="{9D8B030D-6E8A-4147-A177-3AD203B41FA5}">
                      <a16:colId xmlns="" xmlns:a16="http://schemas.microsoft.com/office/drawing/2014/main" val="20000"/>
                    </a:ext>
                  </a:extLst>
                </a:gridCol>
                <a:gridCol w="2895600">
                  <a:extLst>
                    <a:ext uri="{9D8B030D-6E8A-4147-A177-3AD203B41FA5}">
                      <a16:colId xmlns="" xmlns:a16="http://schemas.microsoft.com/office/drawing/2014/main" val="20001"/>
                    </a:ext>
                  </a:extLst>
                </a:gridCol>
                <a:gridCol w="2971799">
                  <a:extLst>
                    <a:ext uri="{9D8B030D-6E8A-4147-A177-3AD203B41FA5}">
                      <a16:colId xmlns="" xmlns:a16="http://schemas.microsoft.com/office/drawing/2014/main" val="20002"/>
                    </a:ext>
                  </a:extLst>
                </a:gridCol>
              </a:tblGrid>
              <a:tr h="438695">
                <a:tc>
                  <a:txBody>
                    <a:bodyPr/>
                    <a:lstStyle/>
                    <a:p>
                      <a:pPr algn="ctr"/>
                      <a:r>
                        <a:rPr lang="en-US" sz="2000" dirty="0"/>
                        <a:t>Day</a:t>
                      </a:r>
                    </a:p>
                  </a:txBody>
                  <a:tcPr/>
                </a:tc>
                <a:tc>
                  <a:txBody>
                    <a:bodyPr/>
                    <a:lstStyle/>
                    <a:p>
                      <a:pPr algn="ctr"/>
                      <a:r>
                        <a:rPr lang="en-US" sz="2000" dirty="0"/>
                        <a:t>Time</a:t>
                      </a:r>
                    </a:p>
                  </a:txBody>
                  <a:tcPr/>
                </a:tc>
                <a:tc>
                  <a:txBody>
                    <a:bodyPr/>
                    <a:lstStyle/>
                    <a:p>
                      <a:pPr algn="ctr"/>
                      <a:r>
                        <a:rPr lang="en-US" sz="2000" dirty="0"/>
                        <a:t>Room</a:t>
                      </a:r>
                    </a:p>
                  </a:txBody>
                  <a:tcPr/>
                </a:tc>
                <a:extLst>
                  <a:ext uri="{0D108BD9-81ED-4DB2-BD59-A6C34878D82A}">
                    <a16:rowId xmlns="" xmlns:a16="http://schemas.microsoft.com/office/drawing/2014/main" val="10000"/>
                  </a:ext>
                </a:extLst>
              </a:tr>
              <a:tr h="438695">
                <a:tc>
                  <a:txBody>
                    <a:bodyPr/>
                    <a:lstStyle/>
                    <a:p>
                      <a:r>
                        <a:rPr lang="en-US" sz="2000" strike="noStrike" dirty="0" smtClean="0"/>
                        <a:t>N/A</a:t>
                      </a:r>
                      <a:endParaRPr lang="en-US" sz="2000" strike="noStrike" dirty="0"/>
                    </a:p>
                  </a:txBody>
                  <a:tcPr/>
                </a:tc>
                <a:tc>
                  <a:txBody>
                    <a:bodyPr/>
                    <a:lstStyle/>
                    <a:p>
                      <a:r>
                        <a:rPr lang="en-US" sz="2000" strike="noStrike" dirty="0" smtClean="0"/>
                        <a:t>N/A</a:t>
                      </a:r>
                      <a:endParaRPr lang="en-US" sz="2000" strike="noStrike" dirty="0"/>
                    </a:p>
                  </a:txBody>
                  <a:tcPr/>
                </a:tc>
                <a:tc>
                  <a:txBody>
                    <a:bodyPr/>
                    <a:lstStyle/>
                    <a:p>
                      <a:r>
                        <a:rPr lang="en-US" sz="2000" strike="noStrike" dirty="0" smtClean="0">
                          <a:latin typeface="+mn-lt"/>
                          <a:cs typeface="Arial" charset="0"/>
                        </a:rPr>
                        <a:t>N/A</a:t>
                      </a:r>
                      <a:endParaRPr lang="en-US" sz="2000" strike="noStrike" dirty="0">
                        <a:latin typeface="+mn-lt"/>
                      </a:endParaRPr>
                    </a:p>
                  </a:txBody>
                  <a:tcPr/>
                </a:tc>
                <a:extLst>
                  <a:ext uri="{0D108BD9-81ED-4DB2-BD59-A6C34878D82A}">
                    <a16:rowId xmlns="" xmlns:a16="http://schemas.microsoft.com/office/drawing/2014/main" val="10002"/>
                  </a:ext>
                </a:extLst>
              </a:tr>
            </a:tbl>
          </a:graphicData>
        </a:graphic>
      </p:graphicFrame>
      <p:sp>
        <p:nvSpPr>
          <p:cNvPr id="4" name="Date Placeholder 3"/>
          <p:cNvSpPr>
            <a:spLocks noGrp="1"/>
          </p:cNvSpPr>
          <p:nvPr>
            <p:ph type="dt" sz="half" idx="10"/>
          </p:nvPr>
        </p:nvSpPr>
        <p:spPr/>
        <p:txBody>
          <a:bodyPr/>
          <a:lstStyle/>
          <a:p>
            <a:r>
              <a:rPr lang="en-US" smtClean="0"/>
              <a:t>March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5</a:t>
            </a:fld>
            <a:endParaRPr lang="en-US"/>
          </a:p>
        </p:txBody>
      </p:sp>
      <p:sp>
        <p:nvSpPr>
          <p:cNvPr id="3" name="TextBox 2"/>
          <p:cNvSpPr txBox="1"/>
          <p:nvPr/>
        </p:nvSpPr>
        <p:spPr>
          <a:xfrm>
            <a:off x="1143000" y="2057400"/>
            <a:ext cx="6400800" cy="523220"/>
          </a:xfrm>
          <a:prstGeom prst="rect">
            <a:avLst/>
          </a:prstGeom>
          <a:noFill/>
        </p:spPr>
        <p:txBody>
          <a:bodyPr wrap="square" rtlCol="0">
            <a:spAutoFit/>
          </a:bodyPr>
          <a:lstStyle/>
          <a:p>
            <a:pPr algn="ctr"/>
            <a:r>
              <a:rPr lang="en-US" sz="2800" b="1" dirty="0" smtClean="0"/>
              <a:t>No 802.11ak Session are scheduled.</a:t>
            </a:r>
            <a:endParaRPr lang="en-US" sz="2800" b="1" dirty="0"/>
          </a:p>
        </p:txBody>
      </p:sp>
    </p:spTree>
    <p:extLst>
      <p:ext uri="{BB962C8B-B14F-4D97-AF65-F5344CB8AC3E}">
        <p14:creationId xmlns:p14="http://schemas.microsoft.com/office/powerpoint/2010/main" val="424938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401762"/>
          </a:xfrm>
        </p:spPr>
        <p:txBody>
          <a:bodyPr/>
          <a:lstStyle/>
          <a:p>
            <a:r>
              <a:rPr lang="en-US" u="sng" dirty="0">
                <a:solidFill>
                  <a:schemeClr val="tx1"/>
                </a:solidFill>
                <a:latin typeface="Calibri" charset="0"/>
                <a:cs typeface="Calibri" charset="0"/>
              </a:rPr>
              <a:t>Participants have a duty to inform the IEEE</a:t>
            </a:r>
            <a:endParaRPr lang="en-US" dirty="0">
              <a:latin typeface="Times New Roman" charset="0"/>
            </a:endParaRP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600200"/>
            <a:ext cx="830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latin typeface="Arial" charset="0"/>
            </a:endParaRPr>
          </a:p>
          <a:p>
            <a:pPr marL="800100" lvl="1" indent="-342900">
              <a:buSzPct val="150000"/>
              <a:buFont typeface="Arial"/>
              <a:buChar char="•"/>
            </a:pPr>
            <a:r>
              <a:rPr lang="en-US" sz="2000" b="1" dirty="0">
                <a:latin typeface="Calibri" charset="0"/>
                <a:cs typeface="Calibri" charset="0"/>
              </a:rPr>
              <a:t>Participants </a:t>
            </a:r>
            <a:r>
              <a:rPr lang="en-US" sz="2000" b="1" u="sng" dirty="0">
                <a:latin typeface="Calibri" charset="0"/>
                <a:cs typeface="Calibri" charset="0"/>
              </a:rPr>
              <a:t>shall</a:t>
            </a:r>
            <a:r>
              <a:rPr lang="en-US" sz="2000" b="1" dirty="0">
                <a:latin typeface="Calibri" charset="0"/>
                <a:cs typeface="Calibri"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800100" lvl="1" indent="-342900">
              <a:buSzPct val="150000"/>
              <a:buFont typeface="Arial"/>
              <a:buChar char="•"/>
            </a:pPr>
            <a:endParaRPr lang="en-US" sz="2000" b="1" dirty="0">
              <a:latin typeface="Calibri" charset="0"/>
              <a:cs typeface="Calibri" charset="0"/>
            </a:endParaRPr>
          </a:p>
          <a:p>
            <a:pPr marL="800100" lvl="1" indent="-342900">
              <a:buSzPct val="150000"/>
              <a:buFont typeface="Arial"/>
              <a:buChar char="•"/>
            </a:pPr>
            <a:r>
              <a:rPr lang="en-US" sz="2000" b="1" dirty="0">
                <a:latin typeface="Calibri" charset="0"/>
                <a:cs typeface="Calibri" charset="0"/>
              </a:rPr>
              <a:t>Participants </a:t>
            </a:r>
            <a:r>
              <a:rPr lang="en-US" sz="2000" b="1" u="sng" dirty="0">
                <a:latin typeface="Calibri" charset="0"/>
                <a:cs typeface="Calibri" charset="0"/>
              </a:rPr>
              <a:t>should </a:t>
            </a:r>
            <a:r>
              <a:rPr lang="en-US" sz="2000" b="1" dirty="0">
                <a:latin typeface="Calibri" charset="0"/>
                <a:cs typeface="Calibri" charset="0"/>
              </a:rPr>
              <a:t>inform the IEEE (or cause the IEEE to be informed) of the identity of any other holders of potential Essential Patent Claims</a:t>
            </a:r>
          </a:p>
          <a:p>
            <a:pPr lvl="1">
              <a:buSzPct val="150000"/>
              <a:buFont typeface="Arial" charset="0"/>
              <a:buChar char="•"/>
            </a:pPr>
            <a:endParaRPr lang="en-US" sz="2000" b="1" dirty="0">
              <a:latin typeface="Calibri" charset="0"/>
              <a:cs typeface="Calibri" charset="0"/>
            </a:endParaRPr>
          </a:p>
          <a:p>
            <a:pPr lvl="1" algn="ctr">
              <a:buFont typeface="Monotype Sorts" charset="0"/>
              <a:buNone/>
            </a:pPr>
            <a:r>
              <a:rPr lang="en-US" sz="3200" b="1" dirty="0">
                <a:latin typeface="Calibri" charset="0"/>
                <a:cs typeface="Calibri" charset="0"/>
              </a:rPr>
              <a:t>Early identification of holders of potential Essential Patent Claims is encouraged</a:t>
            </a: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March 2018</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6</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325562"/>
          </a:xfrm>
        </p:spPr>
        <p:txBody>
          <a:bodyPr/>
          <a:lstStyle/>
          <a:p>
            <a:r>
              <a:rPr lang="en-US" u="sng" dirty="0">
                <a:solidFill>
                  <a:schemeClr val="tx1"/>
                </a:solidFill>
                <a:latin typeface="Calibri" charset="0"/>
                <a:cs typeface="Calibri" charset="0"/>
              </a:rPr>
              <a:t>Ways to inform IEEE</a:t>
            </a:r>
            <a:endParaRPr lang="en-US" dirty="0">
              <a:latin typeface="Times New Roman" charset="0"/>
            </a:endParaRPr>
          </a:p>
        </p:txBody>
      </p:sp>
      <p:sp>
        <p:nvSpPr>
          <p:cNvPr id="163843" name="Rectangle 3"/>
          <p:cNvSpPr>
            <a:spLocks noGrp="1" noChangeArrowheads="1"/>
          </p:cNvSpPr>
          <p:nvPr>
            <p:ph type="body" idx="1"/>
          </p:nvPr>
        </p:nvSpPr>
        <p:spPr>
          <a:xfrm>
            <a:off x="609600" y="1676400"/>
            <a:ext cx="8077200" cy="4495800"/>
          </a:xfrm>
        </p:spPr>
        <p:txBody>
          <a:bodyPr/>
          <a:lstStyle/>
          <a:p>
            <a:pPr>
              <a:buSzPct val="150000"/>
              <a:buFont typeface="Arial" charset="0"/>
              <a:buChar char="•"/>
            </a:pPr>
            <a:r>
              <a:rPr lang="en-US" sz="2000" dirty="0">
                <a:latin typeface="Calibri" charset="0"/>
                <a:cs typeface="Calibri" charset="0"/>
              </a:rPr>
              <a:t>Cause an LOA to be submitted to the IEEE-SA (</a:t>
            </a:r>
            <a:r>
              <a:rPr lang="en-US" sz="2000" dirty="0" err="1">
                <a:latin typeface="Calibri" charset="0"/>
                <a:cs typeface="Calibri" charset="0"/>
              </a:rPr>
              <a:t>patcom@ieee.org</a:t>
            </a:r>
            <a:r>
              <a:rPr lang="en-US" sz="2000" dirty="0">
                <a:latin typeface="Calibri" charset="0"/>
                <a:cs typeface="Calibri" charset="0"/>
              </a:rPr>
              <a:t>); or</a:t>
            </a:r>
          </a:p>
          <a:p>
            <a:pPr>
              <a:buSzPct val="150000"/>
              <a:buFont typeface="Monotype Sorts" charset="0"/>
              <a:buNone/>
            </a:pPr>
            <a:endParaRPr lang="en-US" sz="2000" dirty="0">
              <a:latin typeface="Calibri" charset="0"/>
              <a:cs typeface="Calibri" charset="0"/>
            </a:endParaRPr>
          </a:p>
          <a:p>
            <a:pPr>
              <a:buSzPct val="150000"/>
              <a:buFont typeface="Arial" charset="0"/>
              <a:buChar char="•"/>
            </a:pPr>
            <a:r>
              <a:rPr lang="en-US" sz="2000" dirty="0">
                <a:latin typeface="Calibri" charset="0"/>
                <a:cs typeface="Calibri" charset="0"/>
              </a:rPr>
              <a:t>Provide the chair of this group with the identity of the holder(s) of any and all such claims as soon as possible; or</a:t>
            </a:r>
          </a:p>
          <a:p>
            <a:pPr>
              <a:buSzPct val="150000"/>
              <a:buFont typeface="Monotype Sorts" charset="0"/>
              <a:buNone/>
            </a:pPr>
            <a:endParaRPr lang="en-US" sz="2000" dirty="0">
              <a:latin typeface="Calibri" charset="0"/>
              <a:cs typeface="Calibri" charset="0"/>
            </a:endParaRPr>
          </a:p>
          <a:p>
            <a:pPr>
              <a:buSzPct val="150000"/>
              <a:buFont typeface="Arial" charset="0"/>
              <a:buChar char="•"/>
            </a:pPr>
            <a:r>
              <a:rPr lang="en-US" sz="2000" dirty="0">
                <a:latin typeface="Calibri" charset="0"/>
                <a:cs typeface="Calibri" charset="0"/>
              </a:rPr>
              <a:t>Speak up now and respond to this Call for Potentially Essential </a:t>
            </a:r>
            <a:r>
              <a:rPr lang="en-US" sz="2000" dirty="0" smtClean="0">
                <a:latin typeface="Calibri" charset="0"/>
                <a:cs typeface="Calibri" charset="0"/>
              </a:rPr>
              <a:t>Patents</a:t>
            </a:r>
          </a:p>
          <a:p>
            <a:pPr>
              <a:buSzPct val="150000"/>
              <a:buFont typeface="Arial" charset="0"/>
              <a:buChar char="•"/>
            </a:pPr>
            <a:endParaRPr lang="en-US" sz="2000" dirty="0">
              <a:latin typeface="Calibri" charset="0"/>
              <a:cs typeface="Calibri" charset="0"/>
            </a:endParaRPr>
          </a:p>
          <a:p>
            <a:pPr>
              <a:buFont typeface="Monotype Sorts" charset="0"/>
              <a:buNone/>
            </a:pPr>
            <a:r>
              <a:rPr lang="en-US" sz="2100" dirty="0">
                <a:solidFill>
                  <a:srgbClr val="FF0000"/>
                </a:solidFill>
                <a:latin typeface="Calibri" charset="0"/>
                <a:cs typeface="Calibri"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sz="2100" dirty="0">
                <a:solidFill>
                  <a:srgbClr val="FF0000"/>
                </a:solidFill>
                <a:latin typeface="Calibri" charset="0"/>
                <a:cs typeface="Calibri" charset="0"/>
              </a:rPr>
            </a:br>
            <a:endParaRPr lang="en-US" sz="2100" dirty="0">
              <a:solidFill>
                <a:srgbClr val="FF0000"/>
              </a:solidFill>
              <a:latin typeface="Calibri" charset="0"/>
              <a:cs typeface="Calibri"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March 2018</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7</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94890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371600"/>
          </a:xfrm>
        </p:spPr>
        <p:txBody>
          <a:bodyPr/>
          <a:lstStyle/>
          <a:p>
            <a:r>
              <a:rPr lang="en-US" u="sng" dirty="0">
                <a:solidFill>
                  <a:schemeClr val="tx1"/>
                </a:solidFill>
                <a:latin typeface="Calibri" charset="0"/>
                <a:cs typeface="Calibri" charset="0"/>
              </a:rPr>
              <a:t>Other guidelines for IEEE WG meetings</a:t>
            </a:r>
            <a:endParaRPr lang="en-US" dirty="0">
              <a:latin typeface="Times New Roman" charset="0"/>
            </a:endParaRPr>
          </a:p>
        </p:txBody>
      </p:sp>
      <p:sp>
        <p:nvSpPr>
          <p:cNvPr id="19459" name="Rectangle 1027"/>
          <p:cNvSpPr>
            <a:spLocks noGrp="1" noChangeArrowheads="1"/>
          </p:cNvSpPr>
          <p:nvPr>
            <p:ph type="body" idx="1"/>
          </p:nvPr>
        </p:nvSpPr>
        <p:spPr>
          <a:xfrm>
            <a:off x="685800" y="1371600"/>
            <a:ext cx="7772400" cy="4495800"/>
          </a:xfrm>
        </p:spPr>
        <p:txBody>
          <a:bodyPr/>
          <a:lstStyle/>
          <a:p>
            <a:pPr>
              <a:lnSpc>
                <a:spcPct val="80000"/>
              </a:lnSpc>
              <a:spcAft>
                <a:spcPct val="40000"/>
              </a:spcAft>
              <a:buSzPct val="150000"/>
              <a:buFont typeface="Arial" charset="0"/>
              <a:buChar char="•"/>
            </a:pPr>
            <a:r>
              <a:rPr lang="en-US" sz="2000" dirty="0" smtClean="0">
                <a:latin typeface="Calibri" charset="0"/>
                <a:cs typeface="Calibri" charset="0"/>
              </a:rPr>
              <a:t>All </a:t>
            </a:r>
            <a:r>
              <a:rPr lang="en-US" sz="2000" dirty="0">
                <a:latin typeface="Calibri" charset="0"/>
                <a:cs typeface="Calibri" charset="0"/>
              </a:rPr>
              <a:t>IEEE-SA standards meetings shall be conducted in compliance with all applicable laws, including antitrust and competition laws. </a:t>
            </a:r>
          </a:p>
          <a:p>
            <a:pPr lvl="1">
              <a:lnSpc>
                <a:spcPct val="80000"/>
              </a:lnSpc>
              <a:spcAft>
                <a:spcPct val="40000"/>
              </a:spcAft>
              <a:buSzPct val="150000"/>
              <a:buFont typeface="Arial" charset="0"/>
              <a:buChar char="•"/>
            </a:pPr>
            <a:r>
              <a:rPr lang="en-US" sz="1800" b="1" dirty="0">
                <a:latin typeface="Calibri" charset="0"/>
                <a:cs typeface="Calibri" charset="0"/>
              </a:rPr>
              <a:t>Don’t discuss the interpretation, validity, or essentiality of patents/patent claims. </a:t>
            </a:r>
          </a:p>
          <a:p>
            <a:pPr lvl="1">
              <a:lnSpc>
                <a:spcPct val="80000"/>
              </a:lnSpc>
              <a:spcAft>
                <a:spcPct val="40000"/>
              </a:spcAft>
              <a:buSzPct val="150000"/>
              <a:buFont typeface="Arial" charset="0"/>
              <a:buChar char="•"/>
            </a:pPr>
            <a:r>
              <a:rPr lang="en-US" sz="1800" b="1" dirty="0">
                <a:latin typeface="Calibri" charset="0"/>
                <a:cs typeface="Calibri" charset="0"/>
              </a:rPr>
              <a:t>Don’t discuss specific license rates, terms, or conditions.</a:t>
            </a:r>
          </a:p>
          <a:p>
            <a:pPr lvl="2">
              <a:lnSpc>
                <a:spcPct val="80000"/>
              </a:lnSpc>
              <a:spcAft>
                <a:spcPct val="40000"/>
              </a:spcAft>
              <a:buSzPct val="150000"/>
              <a:buFont typeface="Arial" charset="0"/>
              <a:buChar char="•"/>
            </a:pPr>
            <a:r>
              <a:rPr lang="en-US" sz="1600" dirty="0">
                <a:latin typeface="Calibri" charset="0"/>
                <a:cs typeface="Calibri"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charset="0"/>
              <a:buChar char="•"/>
            </a:pPr>
            <a:r>
              <a:rPr lang="en-GB" b="1" dirty="0">
                <a:latin typeface="Calibri" charset="0"/>
                <a:cs typeface="Calibri" charset="0"/>
              </a:rPr>
              <a:t>Technical considerations remain the primary focus</a:t>
            </a:r>
            <a:endParaRPr lang="en-US" b="1" dirty="0">
              <a:latin typeface="Calibri" charset="0"/>
              <a:cs typeface="Calibri" charset="0"/>
            </a:endParaRPr>
          </a:p>
          <a:p>
            <a:pPr lvl="1">
              <a:lnSpc>
                <a:spcPct val="80000"/>
              </a:lnSpc>
              <a:spcAft>
                <a:spcPct val="40000"/>
              </a:spcAft>
              <a:buSzPct val="150000"/>
              <a:buFont typeface="Arial" charset="0"/>
              <a:buChar char="•"/>
            </a:pPr>
            <a:r>
              <a:rPr lang="en-US" sz="1800" b="1" dirty="0">
                <a:latin typeface="Calibri" charset="0"/>
                <a:cs typeface="Calibri" charset="0"/>
              </a:rPr>
              <a:t>Don’t discuss or engage in the fixing of product prices, allocation of customers, or division of sales markets.</a:t>
            </a:r>
          </a:p>
          <a:p>
            <a:pPr lvl="1">
              <a:lnSpc>
                <a:spcPct val="80000"/>
              </a:lnSpc>
              <a:spcAft>
                <a:spcPct val="40000"/>
              </a:spcAft>
              <a:buSzPct val="150000"/>
              <a:buFont typeface="Arial" charset="0"/>
              <a:buChar char="•"/>
            </a:pPr>
            <a:r>
              <a:rPr lang="en-US" sz="1800" b="1" dirty="0">
                <a:latin typeface="Calibri" charset="0"/>
                <a:cs typeface="Calibri" charset="0"/>
              </a:rPr>
              <a:t>Don’t discuss the status or substance of ongoing or threatened litigation.</a:t>
            </a:r>
          </a:p>
          <a:p>
            <a:pPr lvl="1">
              <a:lnSpc>
                <a:spcPct val="80000"/>
              </a:lnSpc>
              <a:spcAft>
                <a:spcPct val="40000"/>
              </a:spcAft>
              <a:buSzPct val="150000"/>
              <a:buFont typeface="Arial" charset="0"/>
              <a:buChar char="•"/>
            </a:pPr>
            <a:r>
              <a:rPr lang="en-US" sz="1800" b="1" dirty="0">
                <a:latin typeface="Calibri" charset="0"/>
                <a:cs typeface="Calibri" charset="0"/>
              </a:rPr>
              <a:t>Don’t be silent if inappropriate topics are discussed … do formally object.</a:t>
            </a:r>
          </a:p>
          <a:p>
            <a:pPr algn="ctr">
              <a:lnSpc>
                <a:spcPct val="80000"/>
              </a:lnSpc>
              <a:buFont typeface="Monotype Sorts" charset="0"/>
              <a:buNone/>
            </a:pPr>
            <a:r>
              <a:rPr lang="en-US" sz="1000" dirty="0">
                <a:latin typeface="Calibri" charset="0"/>
                <a:cs typeface="Calibri" charset="0"/>
              </a:rPr>
              <a:t>---------------------------------------------------------------   </a:t>
            </a:r>
            <a:endParaRPr lang="en-US" sz="1400" dirty="0">
              <a:latin typeface="Calibri" charset="0"/>
              <a:cs typeface="Calibri" charset="0"/>
            </a:endParaRPr>
          </a:p>
          <a:p>
            <a:pPr algn="ctr">
              <a:lnSpc>
                <a:spcPct val="80000"/>
              </a:lnSpc>
              <a:buFont typeface="Monotype Sorts" charset="0"/>
              <a:buNone/>
            </a:pPr>
            <a:r>
              <a:rPr lang="en-US" sz="1400" dirty="0">
                <a:latin typeface="Calibri" charset="0"/>
                <a:cs typeface="Calibri" charset="0"/>
              </a:rPr>
              <a:t>For more details, see </a:t>
            </a:r>
            <a:r>
              <a:rPr lang="en-US" sz="1400" i="1" dirty="0">
                <a:latin typeface="Calibri" charset="0"/>
                <a:cs typeface="Calibri" charset="0"/>
              </a:rPr>
              <a:t>IEEE-SA Standards Board Operations Manual</a:t>
            </a:r>
            <a:r>
              <a:rPr lang="en-US" sz="1400" dirty="0">
                <a:latin typeface="Calibri" charset="0"/>
                <a:cs typeface="Calibri" charset="0"/>
              </a:rPr>
              <a:t>, clause 5.3.10 and </a:t>
            </a:r>
            <a:br>
              <a:rPr lang="en-US" sz="1400" dirty="0">
                <a:latin typeface="Calibri" charset="0"/>
                <a:cs typeface="Calibri" charset="0"/>
              </a:rPr>
            </a:br>
            <a:r>
              <a:rPr lang="en-US" sz="1400" i="1" dirty="0">
                <a:latin typeface="Calibri" charset="0"/>
                <a:cs typeface="Calibri" charset="0"/>
              </a:rPr>
              <a:t>Antitrust and Competition Policy: What You Need to Know </a:t>
            </a:r>
            <a:r>
              <a:rPr lang="en-US" sz="1400" dirty="0">
                <a:latin typeface="Calibri" charset="0"/>
                <a:cs typeface="Calibri" charset="0"/>
              </a:rPr>
              <a:t>at http://</a:t>
            </a:r>
            <a:r>
              <a:rPr lang="en-US" sz="1400" dirty="0" err="1">
                <a:latin typeface="Calibri" charset="0"/>
                <a:cs typeface="Calibri" charset="0"/>
              </a:rPr>
              <a:t>standards.ieee.org</a:t>
            </a:r>
            <a:r>
              <a:rPr lang="en-US" sz="1400" dirty="0">
                <a:latin typeface="Calibri" charset="0"/>
                <a:cs typeface="Calibri" charset="0"/>
              </a:rPr>
              <a:t>/develop/policies/</a:t>
            </a:r>
            <a:r>
              <a:rPr lang="en-US" sz="1400" dirty="0" err="1">
                <a:latin typeface="Calibri" charset="0"/>
                <a:cs typeface="Calibri" charset="0"/>
              </a:rPr>
              <a:t>antitrust.pdf</a:t>
            </a:r>
            <a:endParaRPr lang="en-US" sz="1400" dirty="0">
              <a:latin typeface="Calibri" charset="0"/>
              <a:cs typeface="Calibri" charset="0"/>
            </a:endParaRP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March 2018</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8</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286157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u="sng" dirty="0">
                <a:solidFill>
                  <a:schemeClr val="tx1"/>
                </a:solidFill>
                <a:latin typeface="Calibri" charset="0"/>
                <a:cs typeface="Calibri" charset="0"/>
              </a:rPr>
              <a:t>Patent-related information</a:t>
            </a:r>
            <a:endParaRPr lang="en-US" sz="3600" dirty="0"/>
          </a:p>
        </p:txBody>
      </p:sp>
      <p:sp>
        <p:nvSpPr>
          <p:cNvPr id="3" name="Content Placeholder 2"/>
          <p:cNvSpPr>
            <a:spLocks noGrp="1"/>
          </p:cNvSpPr>
          <p:nvPr>
            <p:ph idx="1"/>
          </p:nvPr>
        </p:nvSpPr>
        <p:spPr>
          <a:xfrm>
            <a:off x="609600" y="1600200"/>
            <a:ext cx="7924800" cy="4495800"/>
          </a:xfrm>
        </p:spPr>
        <p:txBody>
          <a:bodyPr/>
          <a:lstStyle/>
          <a:p>
            <a:pPr marL="230188" indent="-230188">
              <a:lnSpc>
                <a:spcPct val="80000"/>
              </a:lnSpc>
              <a:buClr>
                <a:srgbClr val="CC3300"/>
              </a:buClr>
              <a:buSzPct val="50000"/>
              <a:buFont typeface="Monotype Sorts" charset="0"/>
              <a:buChar char="l"/>
            </a:pPr>
            <a:endParaRPr lang="en-US" sz="700" u="sng" dirty="0">
              <a:solidFill>
                <a:srgbClr val="FF0000"/>
              </a:solidFill>
              <a:latin typeface="Arial" charset="0"/>
            </a:endParaRPr>
          </a:p>
          <a:p>
            <a:pPr marL="630238" lvl="1">
              <a:lnSpc>
                <a:spcPct val="90000"/>
              </a:lnSpc>
              <a:buClr>
                <a:srgbClr val="CC3300"/>
              </a:buClr>
              <a:buSzPct val="50000"/>
              <a:buNone/>
            </a:pPr>
            <a:r>
              <a:rPr lang="en-US" b="1" dirty="0">
                <a:latin typeface="Calibri" charset="0"/>
                <a:cs typeface="Calibri" charset="0"/>
              </a:rPr>
              <a:t>	The patent policy and the procedures used to execute that policy are documented in the:</a:t>
            </a:r>
          </a:p>
          <a:p>
            <a:pPr marL="1143000" lvl="2">
              <a:lnSpc>
                <a:spcPct val="90000"/>
              </a:lnSpc>
              <a:buClr>
                <a:srgbClr val="CC3300"/>
              </a:buClr>
              <a:buSzPct val="150000"/>
              <a:buFont typeface="Arial" charset="0"/>
              <a:buChar char="•"/>
            </a:pPr>
            <a:r>
              <a:rPr lang="en-US" sz="2000" b="1" i="1" dirty="0">
                <a:latin typeface="Calibri" charset="0"/>
                <a:cs typeface="Calibri" charset="0"/>
              </a:rPr>
              <a:t>IEEE-SA Standards Board Bylaws</a:t>
            </a:r>
            <a:r>
              <a:rPr lang="en-US" sz="2000" b="1" dirty="0">
                <a:latin typeface="Calibri" charset="0"/>
                <a:cs typeface="Calibri" charset="0"/>
              </a:rPr>
              <a:t> </a:t>
            </a:r>
            <a:r>
              <a:rPr lang="en-US" sz="1600" b="1" dirty="0">
                <a:latin typeface="Calibri" charset="0"/>
                <a:cs typeface="Calibri" charset="0"/>
              </a:rPr>
              <a:t>(http://</a:t>
            </a:r>
            <a:r>
              <a:rPr lang="en-US" sz="1600" b="1" dirty="0" err="1">
                <a:latin typeface="Calibri" charset="0"/>
                <a:cs typeface="Calibri" charset="0"/>
              </a:rPr>
              <a:t>standards.ieee.org</a:t>
            </a:r>
            <a:r>
              <a:rPr lang="en-US" sz="1600" b="1" dirty="0">
                <a:latin typeface="Calibri" charset="0"/>
                <a:cs typeface="Calibri" charset="0"/>
              </a:rPr>
              <a:t>/develop/policies/bylaws/sect6-7.html#6) </a:t>
            </a:r>
          </a:p>
          <a:p>
            <a:pPr marL="1143000" lvl="2">
              <a:lnSpc>
                <a:spcPct val="90000"/>
              </a:lnSpc>
              <a:buClr>
                <a:srgbClr val="CC3300"/>
              </a:buClr>
              <a:buSzPct val="150000"/>
              <a:buFont typeface="Arial" charset="0"/>
              <a:buChar char="•"/>
            </a:pPr>
            <a:r>
              <a:rPr lang="en-US" sz="2000" b="1" i="1" dirty="0">
                <a:latin typeface="Calibri" charset="0"/>
                <a:cs typeface="Calibri" charset="0"/>
              </a:rPr>
              <a:t>IEEE-SA Standards Board Operations Manual</a:t>
            </a:r>
            <a:r>
              <a:rPr lang="en-US" sz="2000" b="1" dirty="0">
                <a:latin typeface="Calibri" charset="0"/>
                <a:cs typeface="Calibri" charset="0"/>
              </a:rPr>
              <a:t> </a:t>
            </a:r>
            <a:r>
              <a:rPr lang="en-US" sz="1600" b="1" dirty="0">
                <a:latin typeface="Calibri" charset="0"/>
                <a:cs typeface="Calibri" charset="0"/>
              </a:rPr>
              <a:t>(http://</a:t>
            </a:r>
            <a:r>
              <a:rPr lang="en-US" sz="1600" b="1" dirty="0" err="1">
                <a:latin typeface="Calibri" charset="0"/>
                <a:cs typeface="Calibri" charset="0"/>
              </a:rPr>
              <a:t>standards.ieee.org</a:t>
            </a:r>
            <a:r>
              <a:rPr lang="en-US" sz="1600" b="1" dirty="0">
                <a:latin typeface="Calibri" charset="0"/>
                <a:cs typeface="Calibri" charset="0"/>
              </a:rPr>
              <a:t>/develop/policies/</a:t>
            </a:r>
            <a:r>
              <a:rPr lang="en-US" sz="1600" b="1" dirty="0" err="1">
                <a:latin typeface="Calibri" charset="0"/>
                <a:cs typeface="Calibri" charset="0"/>
              </a:rPr>
              <a:t>opman</a:t>
            </a:r>
            <a:r>
              <a:rPr lang="en-US" sz="1600" b="1" dirty="0">
                <a:latin typeface="Calibri" charset="0"/>
                <a:cs typeface="Calibri" charset="0"/>
              </a:rPr>
              <a:t>/sect6.html#6.3)</a:t>
            </a:r>
          </a:p>
          <a:p>
            <a:pPr marL="630238" lvl="1">
              <a:lnSpc>
                <a:spcPct val="90000"/>
              </a:lnSpc>
              <a:buClr>
                <a:srgbClr val="CC3300"/>
              </a:buClr>
              <a:buSzPct val="50000"/>
              <a:buNone/>
            </a:pPr>
            <a:endParaRPr lang="en-US" dirty="0">
              <a:solidFill>
                <a:srgbClr val="000099"/>
              </a:solidFill>
              <a:latin typeface="Arial" charset="0"/>
            </a:endParaRPr>
          </a:p>
          <a:p>
            <a:pPr marL="630238" lvl="1">
              <a:lnSpc>
                <a:spcPct val="90000"/>
              </a:lnSpc>
              <a:buClr>
                <a:srgbClr val="CC3300"/>
              </a:buClr>
              <a:buSzPct val="50000"/>
              <a:buNone/>
            </a:pPr>
            <a:r>
              <a:rPr lang="en-US" b="1" dirty="0">
                <a:latin typeface="Calibri" charset="0"/>
                <a:cs typeface="Calibri" charset="0"/>
              </a:rPr>
              <a:t>	Material about the patent policy is available at </a:t>
            </a:r>
          </a:p>
          <a:p>
            <a:pPr marL="630238" lvl="1">
              <a:lnSpc>
                <a:spcPct val="90000"/>
              </a:lnSpc>
              <a:buClr>
                <a:srgbClr val="CC3300"/>
              </a:buClr>
              <a:buSzPct val="50000"/>
              <a:buNone/>
            </a:pPr>
            <a:r>
              <a:rPr lang="en-US" b="1" dirty="0">
                <a:latin typeface="Calibri" charset="0"/>
                <a:cs typeface="Calibri" charset="0"/>
              </a:rPr>
              <a:t>	</a:t>
            </a:r>
            <a:r>
              <a:rPr lang="en-US" b="1" i="1" dirty="0">
                <a:latin typeface="Calibri" charset="0"/>
                <a:cs typeface="Calibri" charset="0"/>
                <a:hlinkClick r:id="rId3"/>
              </a:rPr>
              <a:t>http://standards.ieee.org/about/sasb/patcom/</a:t>
            </a:r>
            <a:r>
              <a:rPr lang="en-US" b="1" i="1" dirty="0" smtClean="0">
                <a:latin typeface="Calibri" charset="0"/>
                <a:cs typeface="Calibri" charset="0"/>
                <a:hlinkClick r:id="rId3"/>
              </a:rPr>
              <a:t>materials.html</a:t>
            </a:r>
            <a:endParaRPr lang="en-US" b="1" i="1" dirty="0" smtClean="0">
              <a:latin typeface="Calibri" charset="0"/>
              <a:cs typeface="Calibri" charset="0"/>
            </a:endParaRPr>
          </a:p>
          <a:p>
            <a:pPr marL="630238" lvl="1">
              <a:lnSpc>
                <a:spcPct val="90000"/>
              </a:lnSpc>
              <a:buClr>
                <a:srgbClr val="CC3300"/>
              </a:buClr>
              <a:buSzPct val="50000"/>
              <a:buNone/>
            </a:pPr>
            <a:endParaRPr lang="en-US" sz="3200" b="1" dirty="0">
              <a:latin typeface="Calibri" charset="0"/>
              <a:cs typeface="Calibri" charset="0"/>
            </a:endParaRPr>
          </a:p>
          <a:p>
            <a:pPr marL="630238" lvl="1" algn="ctr">
              <a:lnSpc>
                <a:spcPct val="90000"/>
              </a:lnSpc>
              <a:buClr>
                <a:srgbClr val="CC3300"/>
              </a:buClr>
              <a:buSzPct val="50000"/>
              <a:buNone/>
            </a:pPr>
            <a:r>
              <a:rPr lang="en-US" sz="3200" b="1" dirty="0">
                <a:latin typeface="Calibri" charset="0"/>
                <a:cs typeface="Calibri" charset="0"/>
              </a:rPr>
              <a:t>	If you have questions, contact the IEEE-SA Standards Board Patent Committee Administrator at </a:t>
            </a:r>
            <a:r>
              <a:rPr lang="en-US" sz="3200" b="1" dirty="0" err="1">
                <a:latin typeface="Calibri" charset="0"/>
                <a:cs typeface="Calibri" charset="0"/>
              </a:rPr>
              <a:t>patcom@ieee.org</a:t>
            </a:r>
            <a:endParaRPr lang="en-US" sz="3200" b="1" dirty="0">
              <a:latin typeface="Calibri" charset="0"/>
              <a:cs typeface="Calibri" charset="0"/>
            </a:endParaRPr>
          </a:p>
          <a:p>
            <a:pPr marL="630238" lvl="1">
              <a:lnSpc>
                <a:spcPct val="90000"/>
              </a:lnSpc>
              <a:buClr>
                <a:srgbClr val="CC3300"/>
              </a:buClr>
              <a:buSzPct val="50000"/>
              <a:buNone/>
            </a:pPr>
            <a:endParaRPr lang="en-US" b="1" i="1" dirty="0">
              <a:latin typeface="Calibri" charset="0"/>
              <a:cs typeface="Calibri" charset="0"/>
            </a:endParaRPr>
          </a:p>
        </p:txBody>
      </p:sp>
      <p:sp>
        <p:nvSpPr>
          <p:cNvPr id="4" name="Date Placeholder 3"/>
          <p:cNvSpPr>
            <a:spLocks noGrp="1"/>
          </p:cNvSpPr>
          <p:nvPr>
            <p:ph type="dt" sz="half" idx="10"/>
          </p:nvPr>
        </p:nvSpPr>
        <p:spPr/>
        <p:txBody>
          <a:bodyPr/>
          <a:lstStyle/>
          <a:p>
            <a:r>
              <a:rPr lang="en-US" smtClean="0"/>
              <a:t>March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9</a:t>
            </a:fld>
            <a:endParaRPr lang="en-US"/>
          </a:p>
        </p:txBody>
      </p:sp>
    </p:spTree>
    <p:extLst>
      <p:ext uri="{BB962C8B-B14F-4D97-AF65-F5344CB8AC3E}">
        <p14:creationId xmlns:p14="http://schemas.microsoft.com/office/powerpoint/2010/main" val="93419299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149842</TotalTime>
  <Words>1091</Words>
  <Application>Microsoft Macintosh PowerPoint</Application>
  <PresentationFormat>On-screen Show (4:3)</PresentationFormat>
  <Paragraphs>161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802-11-Submission</vt:lpstr>
      <vt:lpstr>March 2018 802.11ak Non-Agenda</vt:lpstr>
      <vt:lpstr>IEEE 802.11ak/GLK: Enhancements For Transit Links Within Bridged Networks</vt:lpstr>
      <vt:lpstr>Venue</vt:lpstr>
      <vt:lpstr>TGak Timeline</vt:lpstr>
      <vt:lpstr>Sessions</vt:lpstr>
      <vt:lpstr>Participants have a duty to inform the IEEE</vt:lpstr>
      <vt:lpstr>Ways to inform IEEE</vt:lpstr>
      <vt:lpstr>Other guidelines for IEEE WG meetings</vt:lpstr>
      <vt:lpstr>Patent-related information</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1629</cp:revision>
  <cp:lastPrinted>2016-06-15T02:09:12Z</cp:lastPrinted>
  <dcterms:created xsi:type="dcterms:W3CDTF">2006-12-04T03:46:13Z</dcterms:created>
  <dcterms:modified xsi:type="dcterms:W3CDTF">2018-03-03T01:46:21Z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