
<file path=[Content_Types].xml><?xml version="1.0" encoding="utf-8"?>
<Types xmlns="http://schemas.openxmlformats.org/package/2006/content-types">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8"/>
  </p:notesMasterIdLst>
  <p:handoutMasterIdLst>
    <p:handoutMasterId r:id="rId119"/>
  </p:handoutMasterIdLst>
  <p:sldIdLst>
    <p:sldId id="256" r:id="rId2"/>
    <p:sldId id="257" r:id="rId3"/>
    <p:sldId id="258" r:id="rId4"/>
    <p:sldId id="259" r:id="rId5"/>
    <p:sldId id="260" r:id="rId6"/>
    <p:sldId id="261" r:id="rId7"/>
    <p:sldId id="263" r:id="rId8"/>
    <p:sldId id="264" r:id="rId9"/>
    <p:sldId id="265" r:id="rId10"/>
    <p:sldId id="266" r:id="rId11"/>
    <p:sldId id="270" r:id="rId12"/>
    <p:sldId id="267" r:id="rId13"/>
    <p:sldId id="268" r:id="rId14"/>
    <p:sldId id="269" r:id="rId15"/>
    <p:sldId id="290" r:id="rId16"/>
    <p:sldId id="293" r:id="rId17"/>
    <p:sldId id="294" r:id="rId18"/>
    <p:sldId id="272" r:id="rId19"/>
    <p:sldId id="291" r:id="rId20"/>
    <p:sldId id="292" r:id="rId21"/>
    <p:sldId id="271" r:id="rId22"/>
    <p:sldId id="273" r:id="rId23"/>
    <p:sldId id="274" r:id="rId24"/>
    <p:sldId id="276" r:id="rId25"/>
    <p:sldId id="275" r:id="rId26"/>
    <p:sldId id="295" r:id="rId27"/>
    <p:sldId id="296" r:id="rId28"/>
    <p:sldId id="297" r:id="rId29"/>
    <p:sldId id="298" r:id="rId30"/>
    <p:sldId id="288" r:id="rId31"/>
    <p:sldId id="278" r:id="rId32"/>
    <p:sldId id="279" r:id="rId33"/>
    <p:sldId id="289" r:id="rId34"/>
    <p:sldId id="281" r:id="rId35"/>
    <p:sldId id="328" r:id="rId36"/>
    <p:sldId id="329" r:id="rId37"/>
    <p:sldId id="330" r:id="rId38"/>
    <p:sldId id="331" r:id="rId39"/>
    <p:sldId id="332" r:id="rId40"/>
    <p:sldId id="283" r:id="rId41"/>
    <p:sldId id="284" r:id="rId42"/>
    <p:sldId id="287" r:id="rId43"/>
    <p:sldId id="286" r:id="rId44"/>
    <p:sldId id="299" r:id="rId45"/>
    <p:sldId id="376" r:id="rId46"/>
    <p:sldId id="323" r:id="rId47"/>
    <p:sldId id="325" r:id="rId48"/>
    <p:sldId id="326" r:id="rId49"/>
    <p:sldId id="324" r:id="rId50"/>
    <p:sldId id="333" r:id="rId51"/>
    <p:sldId id="334" r:id="rId52"/>
    <p:sldId id="336" r:id="rId53"/>
    <p:sldId id="361" r:id="rId54"/>
    <p:sldId id="362" r:id="rId55"/>
    <p:sldId id="363" r:id="rId56"/>
    <p:sldId id="365" r:id="rId57"/>
    <p:sldId id="375" r:id="rId58"/>
    <p:sldId id="366" r:id="rId59"/>
    <p:sldId id="367" r:id="rId60"/>
    <p:sldId id="368" r:id="rId61"/>
    <p:sldId id="369" r:id="rId62"/>
    <p:sldId id="370" r:id="rId63"/>
    <p:sldId id="371" r:id="rId64"/>
    <p:sldId id="372" r:id="rId65"/>
    <p:sldId id="373" r:id="rId66"/>
    <p:sldId id="374" r:id="rId67"/>
    <p:sldId id="335" r:id="rId68"/>
    <p:sldId id="300" r:id="rId69"/>
    <p:sldId id="301" r:id="rId70"/>
    <p:sldId id="302" r:id="rId71"/>
    <p:sldId id="303" r:id="rId72"/>
    <p:sldId id="304" r:id="rId73"/>
    <p:sldId id="305" r:id="rId74"/>
    <p:sldId id="306" r:id="rId75"/>
    <p:sldId id="307" r:id="rId76"/>
    <p:sldId id="308" r:id="rId77"/>
    <p:sldId id="309" r:id="rId78"/>
    <p:sldId id="310" r:id="rId79"/>
    <p:sldId id="311" r:id="rId80"/>
    <p:sldId id="312" r:id="rId81"/>
    <p:sldId id="313" r:id="rId82"/>
    <p:sldId id="314" r:id="rId83"/>
    <p:sldId id="315" r:id="rId84"/>
    <p:sldId id="316" r:id="rId85"/>
    <p:sldId id="317" r:id="rId86"/>
    <p:sldId id="318" r:id="rId87"/>
    <p:sldId id="319" r:id="rId88"/>
    <p:sldId id="320" r:id="rId89"/>
    <p:sldId id="321" r:id="rId90"/>
    <p:sldId id="322" r:id="rId91"/>
    <p:sldId id="338" r:id="rId92"/>
    <p:sldId id="339" r:id="rId93"/>
    <p:sldId id="340" r:id="rId94"/>
    <p:sldId id="341" r:id="rId95"/>
    <p:sldId id="342" r:id="rId96"/>
    <p:sldId id="343" r:id="rId97"/>
    <p:sldId id="344" r:id="rId98"/>
    <p:sldId id="345" r:id="rId99"/>
    <p:sldId id="346" r:id="rId100"/>
    <p:sldId id="347" r:id="rId101"/>
    <p:sldId id="351" r:id="rId102"/>
    <p:sldId id="354" r:id="rId103"/>
    <p:sldId id="355" r:id="rId104"/>
    <p:sldId id="356" r:id="rId105"/>
    <p:sldId id="357" r:id="rId106"/>
    <p:sldId id="358" r:id="rId107"/>
    <p:sldId id="359" r:id="rId108"/>
    <p:sldId id="360" r:id="rId109"/>
    <p:sldId id="337" r:id="rId110"/>
    <p:sldId id="377" r:id="rId111"/>
    <p:sldId id="378" r:id="rId112"/>
    <p:sldId id="379" r:id="rId113"/>
    <p:sldId id="380" r:id="rId114"/>
    <p:sldId id="381" r:id="rId115"/>
    <p:sldId id="382" r:id="rId116"/>
    <p:sldId id="327" r:id="rId117"/>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p:cViewPr varScale="1">
        <p:scale>
          <a:sx n="62" d="100"/>
          <a:sy n="62" d="100"/>
        </p:scale>
        <p:origin x="1230" y="6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20514"/>
    </p:cViewPr>
  </p:sorterViewPr>
  <p:notesViewPr>
    <p:cSldViewPr>
      <p:cViewPr varScale="1">
        <p:scale>
          <a:sx n="84" d="100"/>
          <a:sy n="84" d="100"/>
        </p:scale>
        <p:origin x="381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handoutMaster" Target="handoutMasters/handoutMaster1.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3/8/2018</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802.11-yy/xxxxr0</a:t>
            </a:r>
            <a:endParaRPr lang="en-US"/>
          </a:p>
        </p:txBody>
      </p:sp>
      <p:sp>
        <p:nvSpPr>
          <p:cNvPr id="5" name="Date Placeholder 4"/>
          <p:cNvSpPr>
            <a:spLocks noGrp="1"/>
          </p:cNvSpPr>
          <p:nvPr>
            <p:ph type="dt" idx="11"/>
          </p:nvPr>
        </p:nvSpPr>
        <p:spPr/>
        <p:txBody>
          <a:bodyPr/>
          <a:lstStyle/>
          <a:p>
            <a:r>
              <a:rPr lang="en-US" smtClean="0"/>
              <a:t>Month Year</a:t>
            </a:r>
            <a:endParaRPr lang="en-US"/>
          </a:p>
        </p:txBody>
      </p:sp>
      <p:sp>
        <p:nvSpPr>
          <p:cNvPr id="6" name="Footer Placeholder 5"/>
          <p:cNvSpPr>
            <a:spLocks noGrp="1"/>
          </p:cNvSpPr>
          <p:nvPr>
            <p:ph type="ftr" idx="12"/>
          </p:nvPr>
        </p:nvSpPr>
        <p:spPr/>
        <p:txBody>
          <a:bodyPr/>
          <a:lstStyle/>
          <a:p>
            <a:r>
              <a:rPr lang="en-US" smtClean="0"/>
              <a:t>John Doe, Some Company</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3</a:t>
            </a:fld>
            <a:endParaRPr lang="en-US"/>
          </a:p>
        </p:txBody>
      </p:sp>
    </p:spTree>
    <p:extLst>
      <p:ext uri="{BB962C8B-B14F-4D97-AF65-F5344CB8AC3E}">
        <p14:creationId xmlns:p14="http://schemas.microsoft.com/office/powerpoint/2010/main" val="270157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802.11-yy/xxxxr0</a:t>
            </a:r>
            <a:endParaRPr lang="en-US"/>
          </a:p>
        </p:txBody>
      </p:sp>
      <p:sp>
        <p:nvSpPr>
          <p:cNvPr id="5" name="Date Placeholder 4"/>
          <p:cNvSpPr>
            <a:spLocks noGrp="1"/>
          </p:cNvSpPr>
          <p:nvPr>
            <p:ph type="dt" idx="11"/>
          </p:nvPr>
        </p:nvSpPr>
        <p:spPr/>
        <p:txBody>
          <a:bodyPr/>
          <a:lstStyle/>
          <a:p>
            <a:r>
              <a:rPr lang="en-US" smtClean="0"/>
              <a:t>Month Year</a:t>
            </a:r>
            <a:endParaRPr lang="en-US"/>
          </a:p>
        </p:txBody>
      </p:sp>
      <p:sp>
        <p:nvSpPr>
          <p:cNvPr id="6" name="Footer Placeholder 5"/>
          <p:cNvSpPr>
            <a:spLocks noGrp="1"/>
          </p:cNvSpPr>
          <p:nvPr>
            <p:ph type="ftr" idx="12"/>
          </p:nvPr>
        </p:nvSpPr>
        <p:spPr/>
        <p:txBody>
          <a:bodyPr/>
          <a:lstStyle/>
          <a:p>
            <a:r>
              <a:rPr lang="en-US" smtClean="0"/>
              <a:t>John Doe, Some Company</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5</a:t>
            </a:fld>
            <a:endParaRPr lang="en-US"/>
          </a:p>
        </p:txBody>
      </p:sp>
    </p:spTree>
    <p:extLst>
      <p:ext uri="{BB962C8B-B14F-4D97-AF65-F5344CB8AC3E}">
        <p14:creationId xmlns:p14="http://schemas.microsoft.com/office/powerpoint/2010/main" val="1302644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802.11-yy/xxxxr0</a:t>
            </a:r>
            <a:endParaRPr lang="en-US"/>
          </a:p>
        </p:txBody>
      </p:sp>
      <p:sp>
        <p:nvSpPr>
          <p:cNvPr id="5" name="Date Placeholder 4"/>
          <p:cNvSpPr>
            <a:spLocks noGrp="1"/>
          </p:cNvSpPr>
          <p:nvPr>
            <p:ph type="dt" idx="11"/>
          </p:nvPr>
        </p:nvSpPr>
        <p:spPr/>
        <p:txBody>
          <a:bodyPr/>
          <a:lstStyle/>
          <a:p>
            <a:r>
              <a:rPr lang="en-US" smtClean="0"/>
              <a:t>Month Year</a:t>
            </a:r>
            <a:endParaRPr lang="en-US"/>
          </a:p>
        </p:txBody>
      </p:sp>
      <p:sp>
        <p:nvSpPr>
          <p:cNvPr id="6" name="Footer Placeholder 5"/>
          <p:cNvSpPr>
            <a:spLocks noGrp="1"/>
          </p:cNvSpPr>
          <p:nvPr>
            <p:ph type="ftr" idx="12"/>
          </p:nvPr>
        </p:nvSpPr>
        <p:spPr/>
        <p:txBody>
          <a:bodyPr/>
          <a:lstStyle/>
          <a:p>
            <a:r>
              <a:rPr lang="en-US" smtClean="0"/>
              <a:t>John Doe, Some Company</a:t>
            </a:r>
            <a:endParaRPr lang="en-US"/>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13</a:t>
            </a:fld>
            <a:endParaRPr lang="en-US"/>
          </a:p>
        </p:txBody>
      </p:sp>
    </p:spTree>
    <p:extLst>
      <p:ext uri="{BB962C8B-B14F-4D97-AF65-F5344CB8AC3E}">
        <p14:creationId xmlns:p14="http://schemas.microsoft.com/office/powerpoint/2010/main" val="1475805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smtClean="0"/>
              <a:t>March 2018</a:t>
            </a:r>
            <a:endParaRPr lang="en-GB" dirty="0"/>
          </a:p>
        </p:txBody>
      </p:sp>
      <p:sp>
        <p:nvSpPr>
          <p:cNvPr id="5" name="Footer Placeholder 4"/>
          <p:cNvSpPr>
            <a:spLocks noGrp="1"/>
          </p:cNvSpPr>
          <p:nvPr>
            <p:ph type="ftr" idx="11"/>
          </p:nvPr>
        </p:nvSpPr>
        <p:spPr/>
        <p:txBody>
          <a:bodyPr/>
          <a:lstStyle>
            <a:lvl1pPr>
              <a:defRPr/>
            </a:lvl1pPr>
          </a:lstStyle>
          <a:p>
            <a:r>
              <a:rPr lang="en-GB" smtClean="0"/>
              <a:t>Osama Aboul-Magd, Huawei Technologies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Osama Aboul-Magd, Huawei Technologies</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March 2018</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dirty="0" smtClean="0"/>
              <a:t>March 2018</a:t>
            </a:r>
            <a:endParaRPr lang="en-GB" dirty="0"/>
          </a:p>
        </p:txBody>
      </p:sp>
      <p:sp>
        <p:nvSpPr>
          <p:cNvPr id="5" name="Footer Placeholder 4"/>
          <p:cNvSpPr>
            <a:spLocks noGrp="1"/>
          </p:cNvSpPr>
          <p:nvPr>
            <p:ph type="ftr" idx="11"/>
          </p:nvPr>
        </p:nvSpPr>
        <p:spPr/>
        <p:txBody>
          <a:bodyPr/>
          <a:lstStyle>
            <a:lvl1pPr>
              <a:defRPr/>
            </a:lvl1pPr>
          </a:lstStyle>
          <a:p>
            <a:r>
              <a:rPr lang="en-GB" smtClean="0"/>
              <a:t>Osama Aboul-Magd, Huawei Technologies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dirty="0" smtClean="0"/>
              <a:t>March 2018</a:t>
            </a:r>
            <a:endParaRPr lang="en-GB" dirty="0"/>
          </a:p>
        </p:txBody>
      </p:sp>
      <p:sp>
        <p:nvSpPr>
          <p:cNvPr id="6" name="Footer Placeholder 5"/>
          <p:cNvSpPr>
            <a:spLocks noGrp="1"/>
          </p:cNvSpPr>
          <p:nvPr>
            <p:ph type="ftr" idx="11"/>
          </p:nvPr>
        </p:nvSpPr>
        <p:spPr/>
        <p:txBody>
          <a:bodyPr/>
          <a:lstStyle>
            <a:lvl1pPr>
              <a:defRPr/>
            </a:lvl1pPr>
          </a:lstStyle>
          <a:p>
            <a:r>
              <a:rPr lang="en-GB" smtClean="0"/>
              <a:t>Osama Aboul-Magd, Huawei Technologies</a:t>
            </a:r>
            <a:endParaRPr lang="en-GB"/>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dirty="0" smtClean="0"/>
              <a:t>March 2018</a:t>
            </a:r>
            <a:endParaRPr lang="en-GB" dirty="0"/>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smtClean="0"/>
              <a:t>Osama Aboul-Magd, Huawei Technologies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smtClean="0"/>
              <a:t>March 2018</a:t>
            </a:r>
            <a:endParaRPr lang="en-GB" dirty="0"/>
          </a:p>
        </p:txBody>
      </p:sp>
      <p:sp>
        <p:nvSpPr>
          <p:cNvPr id="4" name="Footer Placeholder 3"/>
          <p:cNvSpPr>
            <a:spLocks noGrp="1"/>
          </p:cNvSpPr>
          <p:nvPr>
            <p:ph type="ftr" idx="11"/>
          </p:nvPr>
        </p:nvSpPr>
        <p:spPr/>
        <p:txBody>
          <a:bodyPr/>
          <a:lstStyle>
            <a:lvl1pPr>
              <a:defRPr/>
            </a:lvl1pPr>
          </a:lstStyle>
          <a:p>
            <a:r>
              <a:rPr lang="en-GB" smtClean="0"/>
              <a:t>Osama Aboul-Magd, Huawei Technologies</a:t>
            </a:r>
            <a:endParaRPr lang="en-GB"/>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smtClean="0"/>
              <a:t>March 2018</a:t>
            </a:r>
            <a:endParaRPr lang="en-GB" dirty="0"/>
          </a:p>
        </p:txBody>
      </p:sp>
      <p:sp>
        <p:nvSpPr>
          <p:cNvPr id="3" name="Footer Placeholder 2"/>
          <p:cNvSpPr>
            <a:spLocks noGrp="1"/>
          </p:cNvSpPr>
          <p:nvPr>
            <p:ph type="ftr" idx="11"/>
          </p:nvPr>
        </p:nvSpPr>
        <p:spPr/>
        <p:txBody>
          <a:bodyPr/>
          <a:lstStyle>
            <a:lvl1pPr>
              <a:defRPr/>
            </a:lvl1pPr>
          </a:lstStyle>
          <a:p>
            <a:r>
              <a:rPr lang="en-GB" smtClean="0"/>
              <a:t>Osama Aboul-Magd, Huawei Technologies</a:t>
            </a:r>
            <a:endParaRPr lang="en-GB"/>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March 2018</a:t>
            </a:r>
            <a:endParaRPr lang="en-GB" dirty="0"/>
          </a:p>
        </p:txBody>
      </p:sp>
      <p:sp>
        <p:nvSpPr>
          <p:cNvPr id="5" name="Footer Placeholder 4"/>
          <p:cNvSpPr>
            <a:spLocks noGrp="1"/>
          </p:cNvSpPr>
          <p:nvPr>
            <p:ph type="ftr" idx="11"/>
          </p:nvPr>
        </p:nvSpPr>
        <p:spPr/>
        <p:txBody>
          <a:bodyPr/>
          <a:lstStyle>
            <a:lvl1pPr>
              <a:defRPr/>
            </a:lvl1pPr>
          </a:lstStyle>
          <a:p>
            <a:r>
              <a:rPr lang="en-GB" smtClean="0"/>
              <a:t>Osama Aboul-Magd, Huawei Technologies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March 2018</a:t>
            </a:r>
            <a:endParaRPr lang="en-GB" dirty="0"/>
          </a:p>
        </p:txBody>
      </p:sp>
      <p:sp>
        <p:nvSpPr>
          <p:cNvPr id="5" name="Footer Placeholder 4"/>
          <p:cNvSpPr>
            <a:spLocks noGrp="1"/>
          </p:cNvSpPr>
          <p:nvPr>
            <p:ph type="ftr" idx="11"/>
          </p:nvPr>
        </p:nvSpPr>
        <p:spPr/>
        <p:txBody>
          <a:bodyPr/>
          <a:lstStyle>
            <a:lvl1pPr>
              <a:defRPr/>
            </a:lvl1pPr>
          </a:lstStyle>
          <a:p>
            <a:r>
              <a:rPr lang="en-GB" smtClean="0"/>
              <a:t>Osama Aboul-Magd, Huawei Technologies</a:t>
            </a:r>
            <a:endParaRPr lang="en-GB"/>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March 2018</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smtClean="0"/>
              <a:t>Osama Aboul-Magd, Huawei Technologies</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802.11-18/0286r6</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develop/policies/bylaws/sb_bylaws.pdf%20section%205.2.1.3"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2.xml"/><Relationship Id="rId5" Type="http://schemas.openxmlformats.org/officeDocument/2006/relationships/hyperlink" Target="https://mentor.ieee.org/802-ec/dcn/16/ec-16-0180-03-00EC-ieee-802-participation-slide.ppt" TargetMode="External"/><Relationship Id="rId4" Type="http://schemas.openxmlformats.org/officeDocument/2006/relationships/hyperlink" Target="http://www.ieee802.org/devdocs.shtml" TargetMode="Externa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mentor.ieee.org/802.11/dcn/18/11-18-0287-04-00ax-tgax-march-ad-hoc-meeting-agenda.ppt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mentor.ieee.org/802.11/dcn/18/11-18-0119-00-00ax-minutes-of-tgax-january-2018-ad-hoc-meeting-mac-mu-sr.docx" TargetMode="External"/><Relationship Id="rId2" Type="http://schemas.openxmlformats.org/officeDocument/2006/relationships/hyperlink" Target="https://mentor.ieee.org/802.11/dcn/18/11-18-0213-00-00ax-tgax-january-2018-irvine-meeting-minutes.docx" TargetMode="External"/><Relationship Id="rId1" Type="http://schemas.openxmlformats.org/officeDocument/2006/relationships/slideLayout" Target="../slideLayouts/slideLayout2.xml"/><Relationship Id="rId6" Type="http://schemas.openxmlformats.org/officeDocument/2006/relationships/hyperlink" Target="https://mentor.ieee.org/802.11/dcn/18/11-18-0255-00-00ax-jan-2018-tgax-irvine-phy-ad-hoc-minutes.docx" TargetMode="External"/><Relationship Id="rId5" Type="http://schemas.openxmlformats.org/officeDocument/2006/relationships/hyperlink" Target="https://mentor.ieee.org/802.11/dcn/18/11-18-0245-00-00ax-minutes-of-the-tgax-mac-mu-ad-hoc-meeting.docx" TargetMode="External"/><Relationship Id="rId4" Type="http://schemas.openxmlformats.org/officeDocument/2006/relationships/hyperlink" Target="https://mentor.ieee.org/802.11/dcn/18/11-18-0239-00-00ax-minutes-of-the-tgax-spatial-reuse-ad-hoc-group-meeting.docx"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newton.meeting.verilan.co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jrosdahl@ieee.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smtClean="0"/>
              <a:t>March 2018</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smtClean="0"/>
              <a:t>Osama Aboul-Magd, Huawei Technologies</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TGax </a:t>
            </a:r>
            <a:r>
              <a:rPr lang="en-US" altLang="en-US" dirty="0" smtClean="0"/>
              <a:t>March 2018 </a:t>
            </a:r>
            <a:r>
              <a:rPr lang="en-US" altLang="en-US" dirty="0"/>
              <a:t>Meeting Agenda</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2018-01-23</a:t>
            </a:r>
            <a:endParaRPr lang="en-GB" sz="2000" b="0" dirty="0"/>
          </a:p>
        </p:txBody>
      </p:sp>
      <p:graphicFrame>
        <p:nvGraphicFramePr>
          <p:cNvPr id="3075" name="Object 3"/>
          <p:cNvGraphicFramePr>
            <a:graphicFrameLocks noChangeAspect="1"/>
          </p:cNvGraphicFramePr>
          <p:nvPr>
            <p:extLst>
              <p:ext uri="{D42A27DB-BD31-4B8C-83A1-F6EECF244321}">
                <p14:modId xmlns:p14="http://schemas.microsoft.com/office/powerpoint/2010/main" val="4013283920"/>
              </p:ext>
            </p:extLst>
          </p:nvPr>
        </p:nvGraphicFramePr>
        <p:xfrm>
          <a:off x="520699" y="2486025"/>
          <a:ext cx="8289807" cy="2543175"/>
        </p:xfrm>
        <a:graphic>
          <a:graphicData uri="http://schemas.openxmlformats.org/presentationml/2006/ole">
            <mc:AlternateContent xmlns:mc="http://schemas.openxmlformats.org/markup-compatibility/2006">
              <mc:Choice xmlns:v="urn:schemas-microsoft-com:vml" Requires="v">
                <p:oleObj spid="_x0000_s3237" name="Document" r:id="rId4" imgW="8258040" imgH="2539270" progId="Word.Document.8">
                  <p:embed/>
                </p:oleObj>
              </mc:Choice>
              <mc:Fallback>
                <p:oleObj name="Document" r:id="rId4" imgW="8258040" imgH="2539270" progId="Word.Document.8">
                  <p:embed/>
                  <p:pic>
                    <p:nvPicPr>
                      <p:cNvPr id="0" name="Picture 3"/>
                      <p:cNvPicPr>
                        <a:picLocks noChangeAspect="1" noChangeArrowheads="1"/>
                      </p:cNvPicPr>
                      <p:nvPr/>
                    </p:nvPicPr>
                    <p:blipFill>
                      <a:blip r:embed="rId5"/>
                      <a:srcRect/>
                      <a:stretch>
                        <a:fillRect/>
                      </a:stretch>
                    </p:blipFill>
                    <p:spPr bwMode="auto">
                      <a:xfrm>
                        <a:off x="520699" y="2486025"/>
                        <a:ext cx="8289807" cy="2543175"/>
                      </a:xfrm>
                      <a:prstGeom prst="rect">
                        <a:avLst/>
                      </a:prstGeom>
                      <a:noFill/>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r>
              <a:rPr lang="en-GB" sz="2000" dirty="0" smtClean="0">
                <a:solidFill>
                  <a:srgbClr val="000000"/>
                </a:solidFill>
              </a:rPr>
              <a:t>:</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810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685800" y="1447800"/>
            <a:ext cx="7770813" cy="4113213"/>
          </a:xfrm>
        </p:spPr>
        <p:txBody>
          <a:bodyPr/>
          <a:lstStyle/>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dirty="0"/>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40017783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#563</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11-18/0557r1 (  1 CIDs)</a:t>
            </a:r>
          </a:p>
          <a:p>
            <a:pPr marL="457200" lvl="1" indent="0">
              <a:buNone/>
            </a:pPr>
            <a:r>
              <a:rPr lang="en-GB" dirty="0"/>
              <a:t>- 11682</a:t>
            </a:r>
          </a:p>
          <a:p>
            <a:endParaRPr lang="en-US" dirty="0" smtClean="0"/>
          </a:p>
          <a:p>
            <a:r>
              <a:rPr lang="en-US" dirty="0" smtClean="0"/>
              <a:t>Move: </a:t>
            </a:r>
            <a:r>
              <a:rPr lang="en-US" dirty="0" err="1"/>
              <a:t>Jarkko</a:t>
            </a:r>
            <a:r>
              <a:rPr lang="en-US" dirty="0"/>
              <a:t> </a:t>
            </a:r>
            <a:r>
              <a:rPr lang="en-US" dirty="0" err="1"/>
              <a:t>Kneckt</a:t>
            </a:r>
            <a:r>
              <a:rPr lang="en-US" dirty="0"/>
              <a:t> </a:t>
            </a:r>
            <a:r>
              <a:rPr lang="en-US" dirty="0" smtClean="0"/>
              <a:t>		Second: Alfred Asterjadhi</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
        <p:nvSpPr>
          <p:cNvPr id="7" name="Rectangle 6"/>
          <p:cNvSpPr/>
          <p:nvPr/>
        </p:nvSpPr>
        <p:spPr>
          <a:xfrm>
            <a:off x="2286000" y="2551837"/>
            <a:ext cx="4572000" cy="1754326"/>
          </a:xfrm>
          <a:prstGeom prst="rect">
            <a:avLst/>
          </a:prstGeom>
        </p:spPr>
        <p:txBody>
          <a:bodyPr>
            <a:spAutoFit/>
          </a:bodyPr>
          <a:lstStyle/>
          <a:p>
            <a:r>
              <a:rPr lang="en-US" sz="2800" dirty="0"/>
              <a:t>Move to accept resolutions to following </a:t>
            </a:r>
            <a:r>
              <a:rPr lang="pt-BR" sz="2800" dirty="0"/>
              <a:t>CIDs </a:t>
            </a:r>
            <a:r>
              <a:rPr lang="en-GB" sz="2800" dirty="0"/>
              <a:t>in doc 11-18/0557r1 (  1 CIDs)</a:t>
            </a:r>
          </a:p>
          <a:p>
            <a:pPr marL="457200" lvl="1" indent="0">
              <a:buNone/>
            </a:pPr>
            <a:r>
              <a:rPr lang="en-GB" dirty="0"/>
              <a:t>- 11682</a:t>
            </a:r>
          </a:p>
        </p:txBody>
      </p:sp>
    </p:spTree>
    <p:extLst>
      <p:ext uri="{BB962C8B-B14F-4D97-AF65-F5344CB8AC3E}">
        <p14:creationId xmlns:p14="http://schemas.microsoft.com/office/powerpoint/2010/main" val="262815692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#564</a:t>
            </a:r>
            <a:endParaRPr lang="en-US" dirty="0"/>
          </a:p>
        </p:txBody>
      </p:sp>
      <p:sp>
        <p:nvSpPr>
          <p:cNvPr id="3" name="Content Placeholder 2"/>
          <p:cNvSpPr>
            <a:spLocks noGrp="1"/>
          </p:cNvSpPr>
          <p:nvPr>
            <p:ph idx="1"/>
          </p:nvPr>
        </p:nvSpPr>
        <p:spPr/>
        <p:txBody>
          <a:bodyPr/>
          <a:lstStyle/>
          <a:p>
            <a:r>
              <a:rPr lang="en-US" sz="2800" dirty="0" smtClean="0"/>
              <a:t>Move to accept resolutions to following </a:t>
            </a:r>
            <a:r>
              <a:rPr lang="pt-BR" sz="2800" dirty="0" smtClean="0"/>
              <a:t>CIDs </a:t>
            </a:r>
            <a:r>
              <a:rPr lang="en-GB" sz="2800" dirty="0" smtClean="0"/>
              <a:t>in doc 11-18/0075r3 ( 9 CIDs)</a:t>
            </a:r>
          </a:p>
          <a:p>
            <a:pPr marL="457200" lvl="1" indent="0">
              <a:buNone/>
            </a:pPr>
            <a:r>
              <a:rPr lang="en-GB" dirty="0" smtClean="0"/>
              <a:t>- </a:t>
            </a:r>
            <a:r>
              <a:rPr lang="en-GB" sz="1800" dirty="0" smtClean="0"/>
              <a:t>11030, </a:t>
            </a:r>
            <a:r>
              <a:rPr lang="en-GB" sz="1800" dirty="0"/>
              <a:t>11100, </a:t>
            </a:r>
            <a:r>
              <a:rPr lang="en-GB" sz="1800" dirty="0" smtClean="0"/>
              <a:t>11312, </a:t>
            </a:r>
            <a:r>
              <a:rPr lang="en-GB" sz="1800" dirty="0"/>
              <a:t>11697, 12591, 13194, 13195, 13828, 13971</a:t>
            </a:r>
            <a:endParaRPr lang="en-GB" dirty="0"/>
          </a:p>
          <a:p>
            <a:endParaRPr lang="en-US" dirty="0" smtClean="0"/>
          </a:p>
          <a:p>
            <a:r>
              <a:rPr lang="en-US" dirty="0" smtClean="0"/>
              <a:t>Move: Liwen Chu		Second: </a:t>
            </a:r>
            <a:r>
              <a:rPr lang="en-US" dirty="0" err="1" smtClean="0"/>
              <a:t>Yasu</a:t>
            </a:r>
            <a:r>
              <a:rPr lang="en-US" dirty="0" smtClean="0"/>
              <a:t> Inoue</a:t>
            </a:r>
          </a:p>
          <a:p>
            <a:endParaRPr lang="en-US" dirty="0"/>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3626477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#565</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11-18/0149r3 ( 27 CIDs)</a:t>
            </a:r>
          </a:p>
          <a:p>
            <a:pPr lvl="1"/>
            <a:r>
              <a:rPr lang="en-GB" sz="1800" dirty="0"/>
              <a:t>11894, 12388, 13863, 12380, 13540, 11542,</a:t>
            </a:r>
            <a:r>
              <a:rPr lang="en-GB" sz="1800" dirty="0">
                <a:solidFill>
                  <a:srgbClr val="FF0000"/>
                </a:solidFill>
              </a:rPr>
              <a:t> </a:t>
            </a:r>
            <a:r>
              <a:rPr lang="en-GB" sz="1800" dirty="0"/>
              <a:t>14197, 13646, 11886, 11471, 14268, 13199, 14130, 12298, 13412, 13547, 14198, 12297, 13768, 12296, 11552, 12063, 11553, 14270, 11554, 11555, 14132</a:t>
            </a:r>
            <a:endParaRPr lang="en-US" sz="2800" dirty="0"/>
          </a:p>
          <a:p>
            <a:endParaRPr lang="en-US" dirty="0" smtClean="0"/>
          </a:p>
          <a:p>
            <a:r>
              <a:rPr lang="en-US" dirty="0" smtClean="0"/>
              <a:t>Move: Po-Kai Huang		Second: Robert Stacey</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36537644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#566</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solidFill>
                  <a:schemeClr val="tx1"/>
                </a:solidFill>
              </a:rPr>
              <a:t>11834, 11837, </a:t>
            </a:r>
            <a:r>
              <a:rPr lang="en-GB" dirty="0" smtClean="0">
                <a:solidFill>
                  <a:schemeClr val="tx1"/>
                </a:solidFill>
              </a:rPr>
              <a:t>14005, and 14339 </a:t>
            </a:r>
            <a:r>
              <a:rPr lang="en-GB" dirty="0">
                <a:solidFill>
                  <a:schemeClr val="tx1"/>
                </a:solidFill>
              </a:rPr>
              <a:t>in doc </a:t>
            </a:r>
            <a:r>
              <a:rPr lang="en-GB" dirty="0" smtClean="0">
                <a:solidFill>
                  <a:schemeClr val="tx1"/>
                </a:solidFill>
              </a:rPr>
              <a:t>11-18/0107r3</a:t>
            </a:r>
          </a:p>
          <a:p>
            <a:endParaRPr lang="en-GB" dirty="0">
              <a:solidFill>
                <a:schemeClr val="tx1"/>
              </a:solidFill>
            </a:endParaRPr>
          </a:p>
          <a:p>
            <a:r>
              <a:rPr lang="en-GB" dirty="0" smtClean="0">
                <a:solidFill>
                  <a:schemeClr val="tx1"/>
                </a:solidFill>
              </a:rPr>
              <a:t>Move: Yongho Seok		Second: </a:t>
            </a:r>
            <a:r>
              <a:rPr lang="en-GB" dirty="0" err="1" smtClean="0">
                <a:solidFill>
                  <a:schemeClr val="tx1"/>
                </a:solidFill>
              </a:rPr>
              <a:t>Jarkko</a:t>
            </a:r>
            <a:r>
              <a:rPr lang="en-GB" dirty="0" smtClean="0">
                <a:solidFill>
                  <a:schemeClr val="tx1"/>
                </a:solidFill>
              </a:rPr>
              <a:t> </a:t>
            </a:r>
          </a:p>
          <a:p>
            <a:r>
              <a:rPr lang="en-GB" dirty="0" smtClean="0">
                <a:solidFill>
                  <a:schemeClr val="tx1"/>
                </a:solidFill>
              </a:rPr>
              <a:t>approved</a:t>
            </a:r>
            <a:endParaRPr lang="en-GB" dirty="0">
              <a:solidFill>
                <a:schemeClr val="tx1"/>
              </a:solidFill>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57857010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#567</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a:t>
            </a:r>
            <a:r>
              <a:rPr lang="en-GB" sz="2800" dirty="0" smtClean="0"/>
              <a:t>11-18/0446r3 </a:t>
            </a:r>
            <a:r>
              <a:rPr lang="en-GB" sz="2800" dirty="0"/>
              <a:t>( 2 CIDs)</a:t>
            </a:r>
          </a:p>
          <a:p>
            <a:pPr marL="457200" lvl="1" indent="0">
              <a:buNone/>
            </a:pPr>
            <a:r>
              <a:rPr lang="en-GB" dirty="0"/>
              <a:t>- </a:t>
            </a:r>
            <a:r>
              <a:rPr lang="en-GB" sz="1800" dirty="0"/>
              <a:t>12699, 13220</a:t>
            </a:r>
            <a:endParaRPr lang="en-GB" dirty="0"/>
          </a:p>
          <a:p>
            <a:endParaRPr lang="en-US" dirty="0" smtClean="0"/>
          </a:p>
          <a:p>
            <a:r>
              <a:rPr lang="en-US" dirty="0" smtClean="0"/>
              <a:t>Move: Zhou </a:t>
            </a:r>
            <a:r>
              <a:rPr lang="en-US" dirty="0" err="1" smtClean="0"/>
              <a:t>Lan</a:t>
            </a:r>
            <a:r>
              <a:rPr lang="en-US" dirty="0" smtClean="0"/>
              <a:t>		Second: </a:t>
            </a:r>
            <a:r>
              <a:rPr lang="en-US" dirty="0" err="1" smtClean="0"/>
              <a:t>Jarkko</a:t>
            </a:r>
            <a:endParaRPr lang="en-US" dirty="0" smtClean="0"/>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3586453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#568</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a:t>
            </a:r>
            <a:r>
              <a:rPr lang="en-GB" sz="2800" dirty="0" smtClean="0"/>
              <a:t>11-18/0512r4 </a:t>
            </a:r>
            <a:r>
              <a:rPr lang="en-GB" sz="2800" dirty="0"/>
              <a:t>( 1 CIDs)</a:t>
            </a:r>
          </a:p>
          <a:p>
            <a:pPr marL="457200" lvl="1" indent="0">
              <a:buNone/>
            </a:pPr>
            <a:r>
              <a:rPr lang="en-GB" dirty="0"/>
              <a:t>- </a:t>
            </a:r>
            <a:r>
              <a:rPr lang="en-GB" sz="1800" dirty="0"/>
              <a:t>14207</a:t>
            </a:r>
            <a:endParaRPr lang="en-GB" dirty="0"/>
          </a:p>
          <a:p>
            <a:endParaRPr lang="en-US" dirty="0" smtClean="0"/>
          </a:p>
          <a:p>
            <a:r>
              <a:rPr lang="en-US" dirty="0" smtClean="0"/>
              <a:t>Move: Yunbo Li			Second: Yu Jian (Ross)</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456222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#569</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11-18/0012r3 ( 29 CIDs)</a:t>
            </a:r>
          </a:p>
          <a:p>
            <a:pPr marL="457200" lvl="1" indent="0">
              <a:buNone/>
            </a:pPr>
            <a:r>
              <a:rPr lang="pt-BR" sz="1800" dirty="0"/>
              <a:t>11261, 11495, 11504, 11563, 11687, 11689, 11690, 11902, 12003, 12061, </a:t>
            </a:r>
          </a:p>
          <a:p>
            <a:pPr marL="457200" lvl="1" indent="0">
              <a:buNone/>
            </a:pPr>
            <a:r>
              <a:rPr lang="pt-BR" sz="1800" dirty="0"/>
              <a:t>12532, 12533, 12553, 12554, 12627, 12649, 12650, 12656, 12865, 13639, </a:t>
            </a:r>
          </a:p>
          <a:p>
            <a:pPr marL="457200" lvl="1" indent="0">
              <a:buNone/>
            </a:pPr>
            <a:r>
              <a:rPr lang="pt-BR" sz="1800" dirty="0"/>
              <a:t>13947, 13948, 14123, 14329, 14124, 14126, 12099, 12100, 13640</a:t>
            </a:r>
            <a:endParaRPr lang="en-GB" sz="1800" dirty="0"/>
          </a:p>
          <a:p>
            <a:endParaRPr lang="en-US" dirty="0" smtClean="0"/>
          </a:p>
          <a:p>
            <a:r>
              <a:rPr lang="en-US" dirty="0" smtClean="0"/>
              <a:t>Move: Alfred Asterjadhi		Second: Abhishek Patil</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9654205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#570</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11-18/0527r2 ( 15 CIDs)</a:t>
            </a:r>
          </a:p>
          <a:p>
            <a:pPr lvl="1"/>
            <a:r>
              <a:rPr lang="en-GB" sz="1800" dirty="0"/>
              <a:t>12511, 12668, 13203, 13204, 13205, 13206, 13209, 13210, 13212, 13213, 13214, 13215, 13216, 13217, 14271</a:t>
            </a:r>
            <a:endParaRPr lang="en-US" sz="2800" dirty="0"/>
          </a:p>
          <a:p>
            <a:endParaRPr lang="en-US" dirty="0" smtClean="0"/>
          </a:p>
          <a:p>
            <a:r>
              <a:rPr lang="en-US" dirty="0" smtClean="0"/>
              <a:t>Move: Robert Stacey		Second: Po-Kai Huang</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07480181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#571</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11-18/0312r1 ( 33 CIDs)</a:t>
            </a:r>
          </a:p>
          <a:p>
            <a:pPr lvl="1"/>
            <a:r>
              <a:rPr lang="en-GB" sz="1600" dirty="0"/>
              <a:t>11432, 11433, 11766, 11767, 11768, 12513, 12515, 12516, 12697, 12698, </a:t>
            </a:r>
            <a:endParaRPr lang="en-US" sz="1600" dirty="0"/>
          </a:p>
          <a:p>
            <a:pPr lvl="1"/>
            <a:r>
              <a:rPr lang="en-GB" sz="1600" dirty="0"/>
              <a:t>12699, 12779, 13218, </a:t>
            </a:r>
            <a:r>
              <a:rPr lang="en-GB" sz="1600" dirty="0" smtClean="0"/>
              <a:t>13219, </a:t>
            </a:r>
            <a:r>
              <a:rPr lang="en-GB" sz="1600" dirty="0"/>
              <a:t>13222, 13223, 13224, 13225, 13226, </a:t>
            </a:r>
            <a:endParaRPr lang="en-US" sz="1600" dirty="0"/>
          </a:p>
          <a:p>
            <a:pPr lvl="1"/>
            <a:r>
              <a:rPr lang="en-GB" sz="1600" dirty="0"/>
              <a:t>13227, 13228, 13287, 13288, 13289, 13290, 13291, 13550, 13553, 13556, </a:t>
            </a:r>
            <a:endParaRPr lang="en-US" sz="1600" dirty="0"/>
          </a:p>
          <a:p>
            <a:pPr lvl="1"/>
            <a:r>
              <a:rPr lang="en-GB" sz="1600" dirty="0"/>
              <a:t>13712, 13776, 14274 (33 CIDs)</a:t>
            </a:r>
            <a:endParaRPr lang="en-US" sz="1600" dirty="0"/>
          </a:p>
          <a:p>
            <a:endParaRPr lang="en-US" dirty="0" smtClean="0"/>
          </a:p>
          <a:p>
            <a:r>
              <a:rPr lang="en-US" dirty="0" smtClean="0"/>
              <a:t>Move: Alfred Asterjadhi	Second: Abhishek Patil</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53047388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#572</a:t>
            </a:r>
            <a:endParaRPr lang="en-US" dirty="0"/>
          </a:p>
        </p:txBody>
      </p:sp>
      <p:sp>
        <p:nvSpPr>
          <p:cNvPr id="3" name="Content Placeholder 2"/>
          <p:cNvSpPr>
            <a:spLocks noGrp="1"/>
          </p:cNvSpPr>
          <p:nvPr>
            <p:ph idx="1"/>
          </p:nvPr>
        </p:nvSpPr>
        <p:spPr/>
        <p:txBody>
          <a:bodyPr/>
          <a:lstStyle/>
          <a:p>
            <a:r>
              <a:rPr lang="en-US" altLang="en-US" dirty="0" smtClean="0"/>
              <a:t>Move </a:t>
            </a:r>
            <a:r>
              <a:rPr lang="en-US" altLang="en-US" dirty="0"/>
              <a:t>to accept the resolutions provided in 11-18/0525r1 for the comments with CIDs </a:t>
            </a:r>
            <a:r>
              <a:rPr lang="en-GB" altLang="ko-KR" dirty="0"/>
              <a:t>12988, 13843, 13849, 14220, and </a:t>
            </a:r>
            <a:r>
              <a:rPr lang="en-GB" altLang="ko-KR" dirty="0" smtClean="0"/>
              <a:t>14306</a:t>
            </a:r>
            <a:endParaRPr lang="en-US" altLang="ko-KR" dirty="0" smtClean="0"/>
          </a:p>
          <a:p>
            <a:endParaRPr lang="en-US" altLang="en-US" dirty="0"/>
          </a:p>
          <a:p>
            <a:r>
              <a:rPr lang="en-US" altLang="en-US" dirty="0" smtClean="0"/>
              <a:t>Move: James Wang			Second: Bin Tian</a:t>
            </a:r>
          </a:p>
          <a:p>
            <a:r>
              <a:rPr lang="en-US" altLang="en-US" dirty="0" smtClean="0"/>
              <a:t>No objection</a:t>
            </a:r>
            <a:endParaRPr lang="en-US" alt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946805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600"/>
          </a:xfrm>
        </p:spPr>
        <p:txBody>
          <a:bodyPr/>
          <a:lstStyle/>
          <a:p>
            <a:r>
              <a:rPr lang="en-US" altLang="en-US" dirty="0"/>
              <a:t>Participation in IEEE 802 Meetings</a:t>
            </a:r>
            <a:endParaRPr lang="en-US" dirty="0"/>
          </a:p>
        </p:txBody>
      </p:sp>
      <p:sp>
        <p:nvSpPr>
          <p:cNvPr id="3" name="Content Placeholder 2"/>
          <p:cNvSpPr>
            <a:spLocks noGrp="1"/>
          </p:cNvSpPr>
          <p:nvPr>
            <p:ph idx="1"/>
          </p:nvPr>
        </p:nvSpPr>
        <p:spPr>
          <a:xfrm>
            <a:off x="381000" y="1295400"/>
            <a:ext cx="8458200" cy="4800600"/>
          </a:xfrm>
        </p:spPr>
        <p:txBody>
          <a:bodyPr/>
          <a:lstStyle/>
          <a:p>
            <a:pPr>
              <a:buClrTx/>
            </a:pPr>
            <a:r>
              <a:rPr lang="en-GB" altLang="en-US" sz="1600" dirty="0">
                <a:ea typeface="MS Gothic" panose="020B0609070205080204" pitchFamily="49" charset="-128"/>
              </a:rPr>
              <a:t>All participation in IEEE 802 Working Group meetings is on an individual basis</a:t>
            </a:r>
          </a:p>
          <a:p>
            <a:pPr>
              <a:buClrTx/>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2"/>
              </a:rPr>
              <a:t>https://standards.ieee.org/develop/policies/bylaws/sb_bylaws.pdf</a:t>
            </a:r>
            <a:r>
              <a:rPr lang="en-GB" altLang="en-US" sz="1400" dirty="0">
                <a:ea typeface="MS Gothic" panose="020B0609070205080204" pitchFamily="49" charset="-128"/>
              </a:rPr>
              <a:t>section 5.2.1)</a:t>
            </a:r>
          </a:p>
          <a:p>
            <a:pPr>
              <a:buClrTx/>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a:t>
            </a:r>
            <a:r>
              <a:rPr lang="en-GB" altLang="en-US" sz="1400" dirty="0" err="1">
                <a:ea typeface="MS Gothic" panose="020B0609070205080204" pitchFamily="49" charset="-128"/>
              </a:rPr>
              <a:t>subclause</a:t>
            </a:r>
            <a:r>
              <a:rPr lang="en-GB" altLang="en-US" sz="1400" dirty="0">
                <a:ea typeface="MS Gothic" panose="020B0609070205080204" pitchFamily="49" charset="-128"/>
              </a:rPr>
              <a:t> 4.2.1 “Establishment”, of the IEEE 802 LMSC Working Group Policies and Procedures)</a:t>
            </a:r>
          </a:p>
          <a:p>
            <a:pPr marL="341313">
              <a:buFont typeface="Arial" panose="020B0604020202020204" pitchFamily="34" charset="0"/>
              <a:buChar cha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3"/>
              </a:rPr>
              <a:t>https://standards.ieee.org/develop/policies/bylaws/sb_bylaws.pdf </a:t>
            </a:r>
            <a:r>
              <a:rPr lang="en-GB" altLang="en-US" sz="1400" dirty="0">
                <a:ea typeface="MS Gothic" panose="020B0609070205080204" pitchFamily="49" charset="-128"/>
              </a:rPr>
              <a:t> section 5.2.1.3 and the IEEE 802 LMSC Working Group Policies and Procedures, </a:t>
            </a:r>
            <a:r>
              <a:rPr lang="en-GB" altLang="en-US" sz="1400" dirty="0" err="1">
                <a:ea typeface="MS Gothic" panose="020B0609070205080204" pitchFamily="49" charset="-128"/>
              </a:rPr>
              <a:t>subclause</a:t>
            </a:r>
            <a:r>
              <a:rPr lang="en-GB" altLang="en-US" sz="1400" dirty="0">
                <a:ea typeface="MS Gothic" panose="020B0609070205080204" pitchFamily="49" charset="-128"/>
              </a:rPr>
              <a:t> 3.4.1 “Chair”, list item x.</a:t>
            </a:r>
          </a:p>
          <a:p>
            <a:pPr>
              <a:buClrTx/>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buClrTx/>
            </a:pPr>
            <a:r>
              <a:rPr lang="en-GB" altLang="en-US" sz="1400" dirty="0">
                <a:ea typeface="MS Gothic" panose="020B0609070205080204" pitchFamily="49" charset="-128"/>
              </a:rPr>
              <a:t>(Latest revision of IEEE 802 LMSC Working Group Policies and Procedures: </a:t>
            </a:r>
            <a:r>
              <a:rPr lang="en-GB" altLang="en-US" sz="1400" dirty="0">
                <a:ea typeface="MS Gothic" panose="020B0609070205080204" pitchFamily="49" charset="-128"/>
                <a:hlinkClick r:id="rId4"/>
              </a:rPr>
              <a:t>http://www.ieee802.org/devdocs.shtml</a:t>
            </a:r>
            <a:r>
              <a:rPr lang="en-GB" altLang="en-US" sz="1400" dirty="0">
                <a:ea typeface="MS Gothic" panose="020B0609070205080204" pitchFamily="49" charset="-128"/>
              </a:rPr>
              <a:t> and Participation slide: </a:t>
            </a:r>
            <a:r>
              <a:rPr lang="en-GB" altLang="en-US" sz="1400" dirty="0">
                <a:ea typeface="MS Gothic" panose="020B0609070205080204" pitchFamily="49" charset="-128"/>
                <a:hlinkClick r:id="rId5"/>
              </a:rPr>
              <a:t>https://mentor.ieee.org/802-ec/dcn/16/ec-16-0180-03-00EC-ieee-802-participation-slide.ppt</a:t>
            </a:r>
            <a:r>
              <a:rPr lang="en-GB" altLang="en-US" sz="1400" dirty="0">
                <a:ea typeface="MS Gothic" panose="020B0609070205080204" pitchFamily="49" charset="-128"/>
              </a:rPr>
              <a:t> )</a:t>
            </a:r>
            <a:br>
              <a:rPr lang="en-GB" altLang="en-US" sz="1400" dirty="0">
                <a:ea typeface="MS Gothic" panose="020B0609070205080204" pitchFamily="49" charset="-128"/>
              </a:rPr>
            </a:br>
            <a:endParaRPr lang="en-GB" altLang="en-US" sz="1400" dirty="0">
              <a:ea typeface="MS Gothic" panose="020B0609070205080204" pitchFamily="49" charset="-128"/>
            </a:endParaRPr>
          </a:p>
          <a:p>
            <a:endParaRPr lang="en-US" sz="12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3387863760"/>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#573</a:t>
            </a:r>
            <a:endParaRPr lang="en-US" dirty="0"/>
          </a:p>
        </p:txBody>
      </p:sp>
      <p:sp>
        <p:nvSpPr>
          <p:cNvPr id="3" name="Content Placeholder 2"/>
          <p:cNvSpPr>
            <a:spLocks noGrp="1"/>
          </p:cNvSpPr>
          <p:nvPr>
            <p:ph idx="1"/>
          </p:nvPr>
        </p:nvSpPr>
        <p:spPr/>
        <p:txBody>
          <a:bodyPr/>
          <a:lstStyle/>
          <a:p>
            <a:r>
              <a:rPr lang="en-US" dirty="0" smtClean="0"/>
              <a:t>Move to accept resolutions to CIDs </a:t>
            </a:r>
            <a:r>
              <a:rPr lang="en-GB" dirty="0"/>
              <a:t>13514, 13954, 13955, 13956, 13957, 13958, 13959, 13960, 13961, 13962, 13963, 13964 (12 CID) </a:t>
            </a:r>
            <a:r>
              <a:rPr lang="en-GB" dirty="0" smtClean="0"/>
              <a:t>in doc 11-18/0106r1</a:t>
            </a:r>
          </a:p>
          <a:p>
            <a:endParaRPr lang="en-GB" dirty="0"/>
          </a:p>
          <a:p>
            <a:r>
              <a:rPr lang="en-GB" dirty="0" smtClean="0"/>
              <a:t>Move: Yongho Seok		Second: Bin Tian</a:t>
            </a:r>
          </a:p>
          <a:p>
            <a:r>
              <a:rPr lang="en-US" dirty="0" smtClean="0"/>
              <a:t>approved</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80675442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#574</a:t>
            </a:r>
            <a:endParaRPr lang="en-US" dirty="0"/>
          </a:p>
        </p:txBody>
      </p:sp>
      <p:sp>
        <p:nvSpPr>
          <p:cNvPr id="3" name="Content Placeholder 2"/>
          <p:cNvSpPr>
            <a:spLocks noGrp="1"/>
          </p:cNvSpPr>
          <p:nvPr>
            <p:ph idx="1"/>
          </p:nvPr>
        </p:nvSpPr>
        <p:spPr/>
        <p:txBody>
          <a:bodyPr/>
          <a:lstStyle/>
          <a:p>
            <a:r>
              <a:rPr lang="en-US" dirty="0" smtClean="0"/>
              <a:t>Move to accept resolutions to CIDs </a:t>
            </a:r>
            <a:r>
              <a:rPr lang="en-GB" dirty="0"/>
              <a:t>12153, 11960, 12302, 12959, 12961, 13797, </a:t>
            </a:r>
            <a:r>
              <a:rPr lang="en-GB" dirty="0" smtClean="0"/>
              <a:t>13798</a:t>
            </a:r>
            <a:r>
              <a:rPr lang="en-US" dirty="0" smtClean="0"/>
              <a:t> in doc 11-18/0397r2</a:t>
            </a:r>
          </a:p>
          <a:p>
            <a:endParaRPr lang="en-US" dirty="0"/>
          </a:p>
          <a:p>
            <a:r>
              <a:rPr lang="en-US" dirty="0" smtClean="0"/>
              <a:t>Move: Laurent Cariou		Second: </a:t>
            </a:r>
            <a:r>
              <a:rPr lang="en-US" dirty="0" err="1" smtClean="0"/>
              <a:t>Yasu</a:t>
            </a:r>
            <a:r>
              <a:rPr lang="en-US" dirty="0" smtClean="0"/>
              <a:t> Inoue</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6848864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#575</a:t>
            </a:r>
            <a:endParaRPr lang="en-US" dirty="0"/>
          </a:p>
        </p:txBody>
      </p:sp>
      <p:sp>
        <p:nvSpPr>
          <p:cNvPr id="3" name="Content Placeholder 2"/>
          <p:cNvSpPr>
            <a:spLocks noGrp="1"/>
          </p:cNvSpPr>
          <p:nvPr>
            <p:ph idx="1"/>
          </p:nvPr>
        </p:nvSpPr>
        <p:spPr/>
        <p:txBody>
          <a:bodyPr/>
          <a:lstStyle/>
          <a:p>
            <a:r>
              <a:rPr lang="en-US" dirty="0" smtClean="0"/>
              <a:t>Move to accept resolutions to CID </a:t>
            </a:r>
            <a:r>
              <a:rPr lang="en-GB" dirty="0" smtClean="0"/>
              <a:t>13754</a:t>
            </a:r>
            <a:r>
              <a:rPr lang="en-US" dirty="0" smtClean="0"/>
              <a:t> in doc 11-18/0161r7</a:t>
            </a:r>
          </a:p>
          <a:p>
            <a:endParaRPr lang="en-US" dirty="0"/>
          </a:p>
          <a:p>
            <a:r>
              <a:rPr lang="en-US" dirty="0" smtClean="0"/>
              <a:t>Move: Zhou </a:t>
            </a:r>
            <a:r>
              <a:rPr lang="en-US" dirty="0" err="1" smtClean="0"/>
              <a:t>Lan</a:t>
            </a:r>
            <a:r>
              <a:rPr lang="en-US" dirty="0" smtClean="0"/>
              <a:t>		Second: Ron Porat</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65928616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#576</a:t>
            </a:r>
            <a:endParaRPr lang="en-US" dirty="0"/>
          </a:p>
        </p:txBody>
      </p:sp>
      <p:sp>
        <p:nvSpPr>
          <p:cNvPr id="3" name="Content Placeholder 2"/>
          <p:cNvSpPr>
            <a:spLocks noGrp="1"/>
          </p:cNvSpPr>
          <p:nvPr>
            <p:ph idx="1"/>
          </p:nvPr>
        </p:nvSpPr>
        <p:spPr/>
        <p:txBody>
          <a:bodyPr/>
          <a:lstStyle/>
          <a:p>
            <a:r>
              <a:rPr lang="en-US" dirty="0" smtClean="0"/>
              <a:t>Move to accept resolutions to CIDs </a:t>
            </a:r>
            <a:r>
              <a:rPr lang="en-GB" dirty="0"/>
              <a:t>11362, 11363, 11907, 11908, 11926, 11927, 11928, 12351,13845, 11929, 11930, 11931, 11109, 12335, 12336, and </a:t>
            </a:r>
            <a:r>
              <a:rPr lang="en-GB" dirty="0" smtClean="0"/>
              <a:t>1110 in doc 11-17/1766r2</a:t>
            </a:r>
          </a:p>
          <a:p>
            <a:endParaRPr lang="en-GB" dirty="0"/>
          </a:p>
          <a:p>
            <a:r>
              <a:rPr lang="en-GB" dirty="0" smtClean="0"/>
              <a:t>Move: Jae </a:t>
            </a:r>
            <a:r>
              <a:rPr lang="en-GB" dirty="0" err="1" smtClean="0"/>
              <a:t>Seung</a:t>
            </a:r>
            <a:r>
              <a:rPr lang="en-GB" dirty="0" smtClean="0"/>
              <a:t> Lee		Second:  </a:t>
            </a:r>
            <a:r>
              <a:rPr lang="en-GB" dirty="0" err="1" smtClean="0"/>
              <a:t>Yasu</a:t>
            </a:r>
            <a:r>
              <a:rPr lang="en-GB" dirty="0" smtClean="0"/>
              <a:t> Inoue</a:t>
            </a:r>
          </a:p>
          <a:p>
            <a:r>
              <a:rPr lang="en-GB"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4695035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#577</a:t>
            </a:r>
            <a:endParaRPr lang="en-US" dirty="0"/>
          </a:p>
        </p:txBody>
      </p:sp>
      <p:sp>
        <p:nvSpPr>
          <p:cNvPr id="3" name="Content Placeholder 2"/>
          <p:cNvSpPr>
            <a:spLocks noGrp="1"/>
          </p:cNvSpPr>
          <p:nvPr>
            <p:ph idx="1"/>
          </p:nvPr>
        </p:nvSpPr>
        <p:spPr/>
        <p:txBody>
          <a:bodyPr/>
          <a:lstStyle/>
          <a:p>
            <a:r>
              <a:rPr lang="en-US" dirty="0" smtClean="0"/>
              <a:t>Move to accept resolution to the CID </a:t>
            </a:r>
            <a:r>
              <a:rPr lang="en-GB" dirty="0" smtClean="0"/>
              <a:t>14328, 11503, 11516, 13035 in doc 11-18/0353r1 </a:t>
            </a:r>
          </a:p>
          <a:p>
            <a:endParaRPr lang="en-GB" dirty="0"/>
          </a:p>
          <a:p>
            <a:r>
              <a:rPr lang="en-GB" dirty="0" smtClean="0"/>
              <a:t>Move: Zhou </a:t>
            </a:r>
            <a:r>
              <a:rPr lang="en-GB" dirty="0" err="1" smtClean="0"/>
              <a:t>Lan</a:t>
            </a:r>
            <a:r>
              <a:rPr lang="en-GB" dirty="0" smtClean="0"/>
              <a:t>		Second:  Po-Kai Huang</a:t>
            </a:r>
          </a:p>
          <a:p>
            <a:r>
              <a:rPr lang="en-GB"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368979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#578</a:t>
            </a:r>
            <a:endParaRPr lang="en-US" dirty="0"/>
          </a:p>
        </p:txBody>
      </p:sp>
      <p:sp>
        <p:nvSpPr>
          <p:cNvPr id="3" name="Content Placeholder 2"/>
          <p:cNvSpPr>
            <a:spLocks noGrp="1"/>
          </p:cNvSpPr>
          <p:nvPr>
            <p:ph idx="1"/>
          </p:nvPr>
        </p:nvSpPr>
        <p:spPr/>
        <p:txBody>
          <a:bodyPr/>
          <a:lstStyle/>
          <a:p>
            <a:r>
              <a:rPr lang="en-US" dirty="0" smtClean="0"/>
              <a:t>Move to accept resolution to CID </a:t>
            </a:r>
            <a:r>
              <a:rPr lang="en-US" dirty="0"/>
              <a:t>12490 </a:t>
            </a:r>
            <a:r>
              <a:rPr lang="en-US" dirty="0" smtClean="0"/>
              <a:t> in doc 11-18/0554r0</a:t>
            </a:r>
          </a:p>
          <a:p>
            <a:endParaRPr lang="en-US" dirty="0"/>
          </a:p>
          <a:p>
            <a:r>
              <a:rPr lang="en-US" dirty="0" smtClean="0"/>
              <a:t>Move: Abhishek Patil		Second: Sai</a:t>
            </a:r>
          </a:p>
          <a:p>
            <a:r>
              <a:rPr lang="en-US"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8334826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for May 2018</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Complete comment resolution and initiate a 30-day WG letter ballot</a:t>
            </a:r>
          </a:p>
          <a:p>
            <a:pPr>
              <a:buFont typeface="Arial" panose="020B0604020202020204" pitchFamily="34" charset="0"/>
              <a:buChar char="•"/>
            </a:pPr>
            <a:r>
              <a:rPr lang="en-US" dirty="0" smtClean="0"/>
              <a:t>Approve a new revision of the Coexistence Assurance document taking into account the new added band.</a:t>
            </a:r>
          </a:p>
          <a:p>
            <a:pPr>
              <a:buFont typeface="Arial" panose="020B0604020202020204" pitchFamily="34" charset="0"/>
              <a:buChar char="•"/>
            </a:pPr>
            <a:r>
              <a:rPr lang="en-US" dirty="0" smtClean="0"/>
              <a:t>Prepare and approve PAR extension</a:t>
            </a:r>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699080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Items for the Week</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Approve meeting and </a:t>
            </a:r>
            <a:r>
              <a:rPr lang="en-US" dirty="0" err="1" smtClean="0"/>
              <a:t>telecon</a:t>
            </a:r>
            <a:r>
              <a:rPr lang="en-US" dirty="0" smtClean="0"/>
              <a:t> minutes since March 2018.</a:t>
            </a:r>
          </a:p>
          <a:p>
            <a:pPr>
              <a:buFont typeface="Arial" panose="020B0604020202020204" pitchFamily="34" charset="0"/>
              <a:buChar char="•"/>
            </a:pPr>
            <a:r>
              <a:rPr lang="en-US" dirty="0" smtClean="0"/>
              <a:t>Comment resolution</a:t>
            </a:r>
          </a:p>
          <a:p>
            <a:pPr>
              <a:buFont typeface="Arial" panose="020B0604020202020204" pitchFamily="34" charset="0"/>
              <a:buChar char="•"/>
            </a:pPr>
            <a:r>
              <a:rPr lang="en-US" dirty="0" smtClean="0"/>
              <a:t>Schedule TG ad hoc meeting for May 2018</a:t>
            </a:r>
          </a:p>
          <a:p>
            <a:pPr>
              <a:buFont typeface="Arial" panose="020B0604020202020204" pitchFamily="34" charset="0"/>
              <a:buChar char="•"/>
            </a:pPr>
            <a:r>
              <a:rPr lang="en-US" dirty="0" smtClean="0"/>
              <a:t>Schedule TG </a:t>
            </a:r>
            <a:r>
              <a:rPr lang="en-US" dirty="0" err="1" smtClean="0"/>
              <a:t>telecons</a:t>
            </a:r>
            <a:r>
              <a:rPr lang="en-US" dirty="0" smtClean="0"/>
              <a:t>.</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132832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1"/>
            <a:ext cx="7770813" cy="838200"/>
          </a:xfrm>
        </p:spPr>
        <p:txBody>
          <a:bodyPr/>
          <a:lstStyle/>
          <a:p>
            <a:r>
              <a:rPr lang="en-US" dirty="0" smtClean="0"/>
              <a:t>General Flow of the Meeting</a:t>
            </a:r>
            <a:endParaRPr lang="en-US" dirty="0"/>
          </a:p>
        </p:txBody>
      </p:sp>
      <p:sp>
        <p:nvSpPr>
          <p:cNvPr id="7" name="Content Placeholder 6"/>
          <p:cNvSpPr>
            <a:spLocks noGrp="1"/>
          </p:cNvSpPr>
          <p:nvPr>
            <p:ph sz="half" idx="1"/>
          </p:nvPr>
        </p:nvSpPr>
        <p:spPr>
          <a:xfrm>
            <a:off x="685800" y="1524000"/>
            <a:ext cx="3808413" cy="4113213"/>
          </a:xfrm>
        </p:spPr>
        <p:txBody>
          <a:bodyPr/>
          <a:lstStyle/>
          <a:p>
            <a:pPr>
              <a:lnSpc>
                <a:spcPct val="80000"/>
              </a:lnSpc>
            </a:pPr>
            <a:r>
              <a:rPr lang="en-US" altLang="en-US" sz="1200" dirty="0"/>
              <a:t>Monday </a:t>
            </a:r>
            <a:r>
              <a:rPr lang="en-US" altLang="en-US" sz="1200" dirty="0" smtClean="0"/>
              <a:t>March 5, 8:00 </a:t>
            </a:r>
            <a:r>
              <a:rPr lang="en-US" altLang="en-US" sz="1200" dirty="0"/>
              <a:t>– </a:t>
            </a:r>
            <a:r>
              <a:rPr lang="en-US" altLang="en-US" sz="1200" dirty="0" smtClean="0"/>
              <a:t>10:00</a:t>
            </a:r>
            <a:endParaRPr lang="en-US" altLang="en-US" sz="1200" dirty="0">
              <a:sym typeface="Wingdings" panose="05000000000000000000" pitchFamily="2" charset="2"/>
            </a:endParaRPr>
          </a:p>
          <a:p>
            <a:pPr lvl="1">
              <a:lnSpc>
                <a:spcPct val="80000"/>
              </a:lnSpc>
            </a:pPr>
            <a:r>
              <a:rPr lang="en-US" altLang="en-US" sz="1200" dirty="0" smtClean="0"/>
              <a:t>Ad Hoc Meeting</a:t>
            </a:r>
          </a:p>
          <a:p>
            <a:pPr lvl="1">
              <a:lnSpc>
                <a:spcPct val="80000"/>
              </a:lnSpc>
            </a:pPr>
            <a:r>
              <a:rPr lang="en-US" altLang="en-US" sz="1200" dirty="0" smtClean="0"/>
              <a:t>Call Meeting </a:t>
            </a:r>
            <a:r>
              <a:rPr lang="en-US" altLang="en-US" sz="1200" dirty="0"/>
              <a:t>to order</a:t>
            </a:r>
          </a:p>
          <a:p>
            <a:pPr lvl="1">
              <a:lnSpc>
                <a:spcPct val="80000"/>
              </a:lnSpc>
            </a:pPr>
            <a:r>
              <a:rPr lang="en-US" altLang="en-US" sz="1200" dirty="0"/>
              <a:t>IEEE 802 and 802.11 IPR Policy and procedure.</a:t>
            </a:r>
          </a:p>
          <a:p>
            <a:pPr lvl="1">
              <a:lnSpc>
                <a:spcPct val="80000"/>
              </a:lnSpc>
            </a:pPr>
            <a:r>
              <a:rPr lang="en-US" altLang="en-US" sz="1200" dirty="0"/>
              <a:t>Call for </a:t>
            </a:r>
            <a:r>
              <a:rPr lang="en-US" altLang="en-US" sz="1200" dirty="0" smtClean="0"/>
              <a:t>submissions</a:t>
            </a:r>
            <a:endParaRPr lang="en-US" altLang="en-US" sz="1200" dirty="0"/>
          </a:p>
          <a:p>
            <a:pPr lvl="1">
              <a:lnSpc>
                <a:spcPct val="80000"/>
              </a:lnSpc>
            </a:pPr>
            <a:r>
              <a:rPr lang="en-US" altLang="en-US" sz="1200" dirty="0" smtClean="0"/>
              <a:t>Comment resolution</a:t>
            </a:r>
          </a:p>
          <a:p>
            <a:pPr lvl="1">
              <a:lnSpc>
                <a:spcPct val="80000"/>
              </a:lnSpc>
            </a:pPr>
            <a:r>
              <a:rPr lang="en-US" altLang="en-US" sz="1200" dirty="0" smtClean="0"/>
              <a:t>Presentations</a:t>
            </a:r>
            <a:endParaRPr lang="en-US" altLang="en-US" sz="1200" dirty="0"/>
          </a:p>
          <a:p>
            <a:pPr lvl="1">
              <a:lnSpc>
                <a:spcPct val="80000"/>
              </a:lnSpc>
            </a:pPr>
            <a:r>
              <a:rPr lang="en-US" altLang="en-US" sz="1200" dirty="0" smtClean="0"/>
              <a:t>Recess </a:t>
            </a:r>
            <a:endParaRPr lang="en-US" altLang="en-US" sz="1200" dirty="0"/>
          </a:p>
          <a:p>
            <a:pPr>
              <a:lnSpc>
                <a:spcPct val="80000"/>
              </a:lnSpc>
            </a:pPr>
            <a:r>
              <a:rPr lang="en-US" altLang="en-US" sz="1400" dirty="0" smtClean="0"/>
              <a:t>Monday March </a:t>
            </a:r>
            <a:r>
              <a:rPr lang="en-US" altLang="en-US" sz="1400" dirty="0"/>
              <a:t>5</a:t>
            </a:r>
            <a:r>
              <a:rPr lang="en-US" altLang="en-US" sz="1400" dirty="0" smtClean="0"/>
              <a:t>, 13:30 </a:t>
            </a:r>
            <a:r>
              <a:rPr lang="en-US" altLang="en-US" sz="1400" dirty="0"/>
              <a:t>– </a:t>
            </a:r>
            <a:r>
              <a:rPr lang="en-US" altLang="en-US" sz="1400" dirty="0" smtClean="0"/>
              <a:t>15:30</a:t>
            </a:r>
            <a:endParaRPr lang="en-US" altLang="en-US" sz="1400" dirty="0"/>
          </a:p>
          <a:p>
            <a:pPr lvl="1">
              <a:lnSpc>
                <a:spcPct val="80000"/>
              </a:lnSpc>
            </a:pPr>
            <a:r>
              <a:rPr lang="en-US" altLang="en-US" sz="1200" dirty="0"/>
              <a:t>Call Meeting to order</a:t>
            </a:r>
          </a:p>
          <a:p>
            <a:pPr lvl="1">
              <a:lnSpc>
                <a:spcPct val="80000"/>
              </a:lnSpc>
            </a:pPr>
            <a:r>
              <a:rPr lang="en-US" altLang="en-US" sz="1200" dirty="0"/>
              <a:t>IEEE 802 and 802.11 IPR Policy and procedure</a:t>
            </a:r>
            <a:r>
              <a:rPr lang="en-US" altLang="en-US" sz="1200" dirty="0" smtClean="0"/>
              <a:t>.</a:t>
            </a:r>
            <a:endParaRPr lang="en-US" altLang="en-US" sz="1200" dirty="0"/>
          </a:p>
          <a:p>
            <a:pPr lvl="1">
              <a:lnSpc>
                <a:spcPct val="80000"/>
              </a:lnSpc>
            </a:pPr>
            <a:r>
              <a:rPr lang="en-US" altLang="en-US" sz="1200" dirty="0"/>
              <a:t>Comment resolution</a:t>
            </a:r>
          </a:p>
          <a:p>
            <a:pPr lvl="1">
              <a:lnSpc>
                <a:spcPct val="80000"/>
              </a:lnSpc>
            </a:pPr>
            <a:r>
              <a:rPr lang="en-US" altLang="en-US" sz="1200" dirty="0"/>
              <a:t>Presentations</a:t>
            </a:r>
          </a:p>
          <a:p>
            <a:pPr lvl="1">
              <a:lnSpc>
                <a:spcPct val="80000"/>
              </a:lnSpc>
            </a:pPr>
            <a:r>
              <a:rPr lang="en-US" altLang="en-US" sz="1200" dirty="0"/>
              <a:t>Recess </a:t>
            </a:r>
          </a:p>
          <a:p>
            <a:pPr>
              <a:lnSpc>
                <a:spcPct val="80000"/>
              </a:lnSpc>
            </a:pPr>
            <a:r>
              <a:rPr lang="en-US" altLang="en-US" sz="1400" dirty="0" smtClean="0"/>
              <a:t>Tuesday March 6, 08:00 </a:t>
            </a:r>
            <a:r>
              <a:rPr lang="en-US" altLang="en-US" sz="1400" dirty="0"/>
              <a:t>– </a:t>
            </a:r>
            <a:r>
              <a:rPr lang="en-US" altLang="en-US" sz="1400" dirty="0" smtClean="0"/>
              <a:t>10:00</a:t>
            </a:r>
            <a:endParaRPr lang="en-US" altLang="en-US" sz="1400" dirty="0"/>
          </a:p>
          <a:p>
            <a:pPr lvl="1">
              <a:lnSpc>
                <a:spcPct val="80000"/>
              </a:lnSpc>
            </a:pPr>
            <a:r>
              <a:rPr lang="en-US" altLang="en-US" sz="1200" dirty="0" smtClean="0"/>
              <a:t>Ad hoc group meetings</a:t>
            </a:r>
            <a:endParaRPr lang="en-US" altLang="en-US" sz="1800" dirty="0"/>
          </a:p>
          <a:p>
            <a:pPr>
              <a:lnSpc>
                <a:spcPct val="80000"/>
              </a:lnSpc>
            </a:pPr>
            <a:r>
              <a:rPr lang="en-CA" altLang="en-US" sz="1400" dirty="0"/>
              <a:t>Tuesday</a:t>
            </a:r>
            <a:r>
              <a:rPr lang="en-US" altLang="en-US" sz="1400" dirty="0"/>
              <a:t> </a:t>
            </a:r>
            <a:r>
              <a:rPr lang="en-US" altLang="en-US" sz="1400" dirty="0" smtClean="0"/>
              <a:t>March 6, 10:30 </a:t>
            </a:r>
            <a:r>
              <a:rPr lang="en-US" altLang="en-US" sz="1400" dirty="0"/>
              <a:t>– </a:t>
            </a:r>
            <a:r>
              <a:rPr lang="en-US" altLang="en-US" sz="1400" dirty="0" smtClean="0"/>
              <a:t>12:300</a:t>
            </a:r>
            <a:endParaRPr lang="en-US" altLang="en-US" sz="1400" dirty="0"/>
          </a:p>
          <a:p>
            <a:pPr lvl="1">
              <a:lnSpc>
                <a:spcPct val="80000"/>
              </a:lnSpc>
            </a:pPr>
            <a:r>
              <a:rPr lang="en-US" altLang="en-US" sz="1400" dirty="0" smtClean="0"/>
              <a:t>Ad hoc group meetings</a:t>
            </a:r>
          </a:p>
          <a:p>
            <a:pPr lvl="0">
              <a:lnSpc>
                <a:spcPct val="80000"/>
              </a:lnSpc>
            </a:pPr>
            <a:r>
              <a:rPr lang="en-CA" altLang="en-US" sz="1400" dirty="0"/>
              <a:t>Tuesday</a:t>
            </a:r>
            <a:r>
              <a:rPr lang="en-US" altLang="en-US" sz="1400" dirty="0"/>
              <a:t> </a:t>
            </a:r>
            <a:r>
              <a:rPr lang="en-US" altLang="en-US" sz="1400" dirty="0" smtClean="0"/>
              <a:t>March 6</a:t>
            </a:r>
            <a:r>
              <a:rPr lang="en-US" altLang="en-US" sz="1400" dirty="0"/>
              <a:t>, </a:t>
            </a:r>
            <a:r>
              <a:rPr lang="en-US" altLang="en-US" sz="1400" dirty="0" smtClean="0"/>
              <a:t>16:00 </a:t>
            </a:r>
            <a:r>
              <a:rPr lang="en-US" altLang="en-US" sz="1400" dirty="0"/>
              <a:t>– </a:t>
            </a:r>
            <a:r>
              <a:rPr lang="en-US" altLang="en-US" sz="1400" dirty="0" smtClean="0"/>
              <a:t>18:00</a:t>
            </a:r>
            <a:endParaRPr lang="en-US" altLang="en-US" sz="1400" dirty="0"/>
          </a:p>
          <a:p>
            <a:pPr lvl="1">
              <a:lnSpc>
                <a:spcPct val="80000"/>
              </a:lnSpc>
            </a:pPr>
            <a:r>
              <a:rPr lang="en-US" altLang="en-US" sz="1400" dirty="0"/>
              <a:t>Ad hoc group </a:t>
            </a:r>
            <a:r>
              <a:rPr lang="en-US" altLang="en-US" sz="1400" dirty="0" smtClean="0"/>
              <a:t>meetings</a:t>
            </a:r>
          </a:p>
          <a:p>
            <a:pPr>
              <a:lnSpc>
                <a:spcPct val="80000"/>
              </a:lnSpc>
            </a:pPr>
            <a:r>
              <a:rPr lang="en-CA" altLang="en-US" sz="1400" dirty="0"/>
              <a:t>Tuesday</a:t>
            </a:r>
            <a:r>
              <a:rPr lang="en-US" altLang="en-US" sz="1400" dirty="0"/>
              <a:t> </a:t>
            </a:r>
            <a:r>
              <a:rPr lang="en-US" altLang="en-US" sz="1400" dirty="0" smtClean="0"/>
              <a:t>March 6</a:t>
            </a:r>
            <a:r>
              <a:rPr lang="en-US" altLang="en-US" sz="1400" dirty="0"/>
              <a:t>, </a:t>
            </a:r>
            <a:r>
              <a:rPr lang="en-US" altLang="en-US" sz="1400" dirty="0" smtClean="0"/>
              <a:t>19:30 </a:t>
            </a:r>
            <a:r>
              <a:rPr lang="en-US" altLang="en-US" sz="1400" dirty="0"/>
              <a:t>– </a:t>
            </a:r>
            <a:r>
              <a:rPr lang="en-US" altLang="en-US" sz="1400" dirty="0" smtClean="0"/>
              <a:t>21:30</a:t>
            </a:r>
            <a:endParaRPr lang="en-US" altLang="en-US" sz="1400" dirty="0"/>
          </a:p>
          <a:p>
            <a:pPr lvl="1">
              <a:lnSpc>
                <a:spcPct val="80000"/>
              </a:lnSpc>
            </a:pPr>
            <a:r>
              <a:rPr lang="en-US" altLang="en-US" sz="1400" dirty="0"/>
              <a:t>Ad hoc group </a:t>
            </a:r>
            <a:r>
              <a:rPr lang="en-US" altLang="en-US" sz="1400" dirty="0" smtClean="0"/>
              <a:t>meetings</a:t>
            </a:r>
          </a:p>
          <a:p>
            <a:pPr lvl="1">
              <a:lnSpc>
                <a:spcPct val="80000"/>
              </a:lnSpc>
            </a:pPr>
            <a:endParaRPr lang="en-US" altLang="en-US" sz="2000" dirty="0"/>
          </a:p>
          <a:p>
            <a:pPr lvl="1">
              <a:lnSpc>
                <a:spcPct val="80000"/>
              </a:lnSpc>
            </a:pPr>
            <a:endParaRPr lang="en-US" altLang="en-US" sz="2000" dirty="0"/>
          </a:p>
          <a:p>
            <a:endParaRPr lang="en-US" dirty="0"/>
          </a:p>
        </p:txBody>
      </p:sp>
      <p:sp>
        <p:nvSpPr>
          <p:cNvPr id="8" name="Content Placeholder 7"/>
          <p:cNvSpPr>
            <a:spLocks noGrp="1"/>
          </p:cNvSpPr>
          <p:nvPr>
            <p:ph sz="half" idx="2"/>
          </p:nvPr>
        </p:nvSpPr>
        <p:spPr>
          <a:xfrm>
            <a:off x="4571206" y="1373187"/>
            <a:ext cx="3810000" cy="4113213"/>
          </a:xfrm>
        </p:spPr>
        <p:txBody>
          <a:bodyPr/>
          <a:lstStyle/>
          <a:p>
            <a:pPr>
              <a:lnSpc>
                <a:spcPct val="80000"/>
              </a:lnSpc>
            </a:pPr>
            <a:r>
              <a:rPr lang="en-US" altLang="en-US" sz="1200" dirty="0"/>
              <a:t>Wednesday </a:t>
            </a:r>
            <a:r>
              <a:rPr lang="en-US" altLang="en-US" sz="1200" dirty="0" smtClean="0"/>
              <a:t>March 7, </a:t>
            </a:r>
            <a:r>
              <a:rPr lang="en-US" altLang="en-US" sz="1200" dirty="0"/>
              <a:t>08:00 – 10:00</a:t>
            </a:r>
          </a:p>
          <a:p>
            <a:pPr lvl="1">
              <a:lnSpc>
                <a:spcPct val="80000"/>
              </a:lnSpc>
            </a:pPr>
            <a:r>
              <a:rPr lang="en-US" altLang="en-US" sz="1200" dirty="0"/>
              <a:t>Call Meeting to order</a:t>
            </a:r>
          </a:p>
          <a:p>
            <a:pPr lvl="1">
              <a:lnSpc>
                <a:spcPct val="80000"/>
              </a:lnSpc>
            </a:pPr>
            <a:r>
              <a:rPr lang="en-US" altLang="en-US" sz="1200" dirty="0"/>
              <a:t>IEEE 802 and 802.11 IPR Policy and procedure.</a:t>
            </a:r>
          </a:p>
          <a:p>
            <a:pPr lvl="1">
              <a:lnSpc>
                <a:spcPct val="80000"/>
              </a:lnSpc>
            </a:pPr>
            <a:r>
              <a:rPr lang="en-US" altLang="en-US" sz="1200" dirty="0"/>
              <a:t>Comment </a:t>
            </a:r>
            <a:r>
              <a:rPr lang="en-US" altLang="en-US" sz="1200" dirty="0" smtClean="0"/>
              <a:t> </a:t>
            </a:r>
            <a:r>
              <a:rPr lang="en-US" altLang="en-US" sz="1200" dirty="0"/>
              <a:t>resolution</a:t>
            </a:r>
          </a:p>
          <a:p>
            <a:pPr lvl="1">
              <a:lnSpc>
                <a:spcPct val="80000"/>
              </a:lnSpc>
            </a:pPr>
            <a:r>
              <a:rPr lang="en-US" altLang="en-US" sz="1200" dirty="0"/>
              <a:t>Recess </a:t>
            </a:r>
            <a:endParaRPr lang="en-US" altLang="en-US" sz="1800" dirty="0"/>
          </a:p>
          <a:p>
            <a:pPr>
              <a:lnSpc>
                <a:spcPct val="80000"/>
              </a:lnSpc>
            </a:pPr>
            <a:r>
              <a:rPr lang="en-US" altLang="en-US" sz="1200" dirty="0" smtClean="0"/>
              <a:t>Wednesday March 7, </a:t>
            </a:r>
            <a:r>
              <a:rPr lang="en-US" altLang="en-US" sz="1200" dirty="0"/>
              <a:t>16:00 – 18:00</a:t>
            </a:r>
          </a:p>
          <a:p>
            <a:pPr lvl="1">
              <a:lnSpc>
                <a:spcPct val="80000"/>
              </a:lnSpc>
            </a:pPr>
            <a:r>
              <a:rPr lang="en-US" altLang="en-US" sz="1200" dirty="0" smtClean="0"/>
              <a:t>Ad hoc group meetings</a:t>
            </a:r>
            <a:endParaRPr lang="en-US" altLang="en-US" sz="1800" dirty="0"/>
          </a:p>
          <a:p>
            <a:pPr>
              <a:lnSpc>
                <a:spcPct val="80000"/>
              </a:lnSpc>
            </a:pPr>
            <a:r>
              <a:rPr lang="en-US" altLang="en-US" sz="1200" dirty="0" smtClean="0"/>
              <a:t>Thursday March 8, 08:00 </a:t>
            </a:r>
            <a:r>
              <a:rPr lang="en-US" altLang="en-US" sz="1200" dirty="0"/>
              <a:t>– </a:t>
            </a:r>
            <a:r>
              <a:rPr lang="en-US" altLang="en-US" sz="1200" dirty="0" smtClean="0"/>
              <a:t>10:00</a:t>
            </a:r>
            <a:endParaRPr lang="en-US" altLang="en-US" sz="1200" dirty="0"/>
          </a:p>
          <a:p>
            <a:pPr lvl="1">
              <a:lnSpc>
                <a:spcPct val="80000"/>
              </a:lnSpc>
            </a:pPr>
            <a:r>
              <a:rPr lang="en-US" altLang="en-US" sz="1200" dirty="0"/>
              <a:t>Call Meeting to order</a:t>
            </a:r>
          </a:p>
          <a:p>
            <a:pPr lvl="1">
              <a:lnSpc>
                <a:spcPct val="80000"/>
              </a:lnSpc>
            </a:pPr>
            <a:r>
              <a:rPr lang="en-US" altLang="en-US" sz="1200" dirty="0"/>
              <a:t>IEEE 802 and 802.11 IPR Policy and procedure.</a:t>
            </a:r>
          </a:p>
          <a:p>
            <a:pPr lvl="1">
              <a:lnSpc>
                <a:spcPct val="80000"/>
              </a:lnSpc>
            </a:pPr>
            <a:r>
              <a:rPr lang="en-US" altLang="en-US" sz="1200" dirty="0"/>
              <a:t>Comment </a:t>
            </a:r>
            <a:r>
              <a:rPr lang="en-US" altLang="en-US" sz="1200" dirty="0" smtClean="0"/>
              <a:t>resolution</a:t>
            </a:r>
            <a:endParaRPr lang="en-US" altLang="en-US" sz="1200" dirty="0"/>
          </a:p>
          <a:p>
            <a:pPr lvl="1">
              <a:lnSpc>
                <a:spcPct val="80000"/>
              </a:lnSpc>
            </a:pPr>
            <a:r>
              <a:rPr lang="en-US" altLang="en-US" sz="1200" dirty="0"/>
              <a:t>Recess </a:t>
            </a:r>
            <a:endParaRPr lang="en-US" altLang="en-US" sz="1800" dirty="0"/>
          </a:p>
          <a:p>
            <a:pPr>
              <a:lnSpc>
                <a:spcPct val="80000"/>
              </a:lnSpc>
            </a:pPr>
            <a:r>
              <a:rPr lang="en-US" altLang="en-US" sz="1200" dirty="0" smtClean="0"/>
              <a:t>Thursday March 8, 13:30 </a:t>
            </a:r>
            <a:r>
              <a:rPr lang="en-US" altLang="en-US" sz="1200" dirty="0"/>
              <a:t>– </a:t>
            </a:r>
            <a:r>
              <a:rPr lang="en-US" altLang="en-US" sz="1200" dirty="0" smtClean="0"/>
              <a:t>15:30</a:t>
            </a:r>
            <a:endParaRPr lang="en-US" altLang="en-US" sz="1200" dirty="0"/>
          </a:p>
          <a:p>
            <a:pPr lvl="1">
              <a:lnSpc>
                <a:spcPct val="80000"/>
              </a:lnSpc>
            </a:pPr>
            <a:r>
              <a:rPr lang="en-US" altLang="en-US" sz="1200" dirty="0"/>
              <a:t>Call Meeting to order</a:t>
            </a:r>
          </a:p>
          <a:p>
            <a:pPr lvl="1">
              <a:lnSpc>
                <a:spcPct val="80000"/>
              </a:lnSpc>
            </a:pPr>
            <a:r>
              <a:rPr lang="en-US" altLang="en-US" sz="1200" dirty="0"/>
              <a:t>IEEE 802 and 802.11 IPR Policy and procedure.</a:t>
            </a:r>
          </a:p>
          <a:p>
            <a:pPr lvl="1">
              <a:lnSpc>
                <a:spcPct val="80000"/>
              </a:lnSpc>
            </a:pPr>
            <a:r>
              <a:rPr lang="en-US" altLang="en-US" sz="1200" dirty="0"/>
              <a:t>Presentations</a:t>
            </a:r>
          </a:p>
          <a:p>
            <a:pPr lvl="1">
              <a:lnSpc>
                <a:spcPct val="80000"/>
              </a:lnSpc>
            </a:pPr>
            <a:r>
              <a:rPr lang="en-US" altLang="en-US" sz="1200" dirty="0"/>
              <a:t>TG Motions</a:t>
            </a:r>
          </a:p>
          <a:p>
            <a:pPr lvl="1">
              <a:lnSpc>
                <a:spcPct val="80000"/>
              </a:lnSpc>
            </a:pPr>
            <a:r>
              <a:rPr lang="en-US" altLang="en-US" sz="1200" dirty="0"/>
              <a:t>Goals for </a:t>
            </a:r>
            <a:r>
              <a:rPr lang="en-US" altLang="en-US" sz="1200" dirty="0" smtClean="0"/>
              <a:t>March 2018</a:t>
            </a:r>
          </a:p>
          <a:p>
            <a:pPr lvl="1">
              <a:lnSpc>
                <a:spcPct val="80000"/>
              </a:lnSpc>
            </a:pPr>
            <a:r>
              <a:rPr lang="en-US" altLang="en-US" sz="1200" dirty="0" smtClean="0"/>
              <a:t>TG ad hoc meeting</a:t>
            </a:r>
            <a:endParaRPr lang="en-US" altLang="en-US" sz="1200" dirty="0"/>
          </a:p>
          <a:p>
            <a:pPr lvl="1">
              <a:lnSpc>
                <a:spcPct val="80000"/>
              </a:lnSpc>
            </a:pPr>
            <a:r>
              <a:rPr lang="en-US" altLang="en-US" sz="1200" dirty="0" err="1"/>
              <a:t>Telecon</a:t>
            </a:r>
            <a:r>
              <a:rPr lang="en-US" altLang="en-US" sz="1200" dirty="0"/>
              <a:t> Schedule</a:t>
            </a:r>
          </a:p>
          <a:p>
            <a:pPr lvl="1">
              <a:lnSpc>
                <a:spcPct val="80000"/>
              </a:lnSpc>
            </a:pPr>
            <a:r>
              <a:rPr lang="en-US" altLang="en-US" sz="1200" dirty="0"/>
              <a:t>Adjourn</a:t>
            </a:r>
          </a:p>
          <a:p>
            <a:endParaRPr lang="en-US" sz="2400" dirty="0"/>
          </a:p>
        </p:txBody>
      </p:sp>
      <p:sp>
        <p:nvSpPr>
          <p:cNvPr id="6" name="Date Placeholder 5"/>
          <p:cNvSpPr>
            <a:spLocks noGrp="1"/>
          </p:cNvSpPr>
          <p:nvPr>
            <p:ph type="dt" idx="10"/>
          </p:nvPr>
        </p:nvSpPr>
        <p:spPr/>
        <p:txBody>
          <a:bodyPr/>
          <a:lstStyle/>
          <a:p>
            <a:r>
              <a:rPr lang="en-US" dirty="0" smtClean="0"/>
              <a:t>March 2018</a:t>
            </a:r>
            <a:endParaRPr lang="en-GB" dirty="0"/>
          </a:p>
        </p:txBody>
      </p:sp>
      <p:sp>
        <p:nvSpPr>
          <p:cNvPr id="5" name="Footer Placeholder 4"/>
          <p:cNvSpPr>
            <a:spLocks noGrp="1"/>
          </p:cNvSpPr>
          <p:nvPr>
            <p:ph type="ftr" idx="11"/>
          </p:nvPr>
        </p:nvSpPr>
        <p:spPr/>
        <p:txBody>
          <a:bodyPr/>
          <a:lstStyle/>
          <a:p>
            <a:r>
              <a:rPr lang="en-GB" smtClean="0"/>
              <a:t>Osama Aboul-Magd, Huawei Technologies</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Tree>
    <p:extLst>
      <p:ext uri="{BB962C8B-B14F-4D97-AF65-F5344CB8AC3E}">
        <p14:creationId xmlns:p14="http://schemas.microsoft.com/office/powerpoint/2010/main" val="8314711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TGax</a:t>
            </a:r>
            <a:r>
              <a:rPr lang="en-US" dirty="0" smtClean="0"/>
              <a:t> Schedule</a:t>
            </a:r>
            <a:endParaRPr lang="en-US" dirty="0"/>
          </a:p>
        </p:txBody>
      </p:sp>
      <p:sp>
        <p:nvSpPr>
          <p:cNvPr id="6" name="Date Placeholder 5"/>
          <p:cNvSpPr>
            <a:spLocks noGrp="1"/>
          </p:cNvSpPr>
          <p:nvPr>
            <p:ph type="dt" idx="10"/>
          </p:nvPr>
        </p:nvSpPr>
        <p:spPr/>
        <p:txBody>
          <a:bodyPr/>
          <a:lstStyle/>
          <a:p>
            <a:r>
              <a:rPr lang="en-US" dirty="0" smtClean="0"/>
              <a:t>March 2018</a:t>
            </a:r>
            <a:endParaRPr lang="en-GB" dirty="0"/>
          </a:p>
        </p:txBody>
      </p:sp>
      <p:sp>
        <p:nvSpPr>
          <p:cNvPr id="5" name="Footer Placeholder 4"/>
          <p:cNvSpPr>
            <a:spLocks noGrp="1"/>
          </p:cNvSpPr>
          <p:nvPr>
            <p:ph type="ftr" idx="11"/>
          </p:nvPr>
        </p:nvSpPr>
        <p:spPr/>
        <p:txBody>
          <a:bodyPr/>
          <a:lstStyle/>
          <a:p>
            <a:r>
              <a:rPr lang="en-GB" smtClean="0"/>
              <a:t>Osama Aboul-Magd, Huawei Technologies</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1215176269"/>
              </p:ext>
            </p:extLst>
          </p:nvPr>
        </p:nvGraphicFramePr>
        <p:xfrm>
          <a:off x="914400" y="2324154"/>
          <a:ext cx="7086600" cy="3162246"/>
        </p:xfrm>
        <a:graphic>
          <a:graphicData uri="http://schemas.openxmlformats.org/drawingml/2006/table">
            <a:tbl>
              <a:tblPr firstRow="1" bandRow="1">
                <a:tableStyleId>{616DA210-FB5B-4158-B5E0-FEB733F419BA}</a:tableStyleId>
              </a:tblPr>
              <a:tblGrid>
                <a:gridCol w="1417320"/>
                <a:gridCol w="708660"/>
                <a:gridCol w="708660"/>
                <a:gridCol w="708660"/>
                <a:gridCol w="708660"/>
                <a:gridCol w="708660"/>
                <a:gridCol w="708660"/>
                <a:gridCol w="1417320"/>
              </a:tblGrid>
              <a:tr h="723846">
                <a:tc>
                  <a:txBody>
                    <a:bodyPr/>
                    <a:lstStyle/>
                    <a:p>
                      <a:pPr algn="ctr"/>
                      <a:endParaRPr lang="en-US" dirty="0"/>
                    </a:p>
                  </a:txBody>
                  <a:tcPr/>
                </a:tc>
                <a:tc gridSpan="2">
                  <a:txBody>
                    <a:bodyPr/>
                    <a:lstStyle/>
                    <a:p>
                      <a:pPr algn="ctr"/>
                      <a:r>
                        <a:rPr lang="en-US" dirty="0" smtClean="0"/>
                        <a:t>Monday</a:t>
                      </a:r>
                      <a:endParaRPr lang="en-US" dirty="0"/>
                    </a:p>
                  </a:txBody>
                  <a:tcPr/>
                </a:tc>
                <a:tc hMerge="1">
                  <a:txBody>
                    <a:bodyPr/>
                    <a:lstStyle/>
                    <a:p>
                      <a:endParaRPr lang="en-US"/>
                    </a:p>
                  </a:txBody>
                  <a:tcPr/>
                </a:tc>
                <a:tc gridSpan="2">
                  <a:txBody>
                    <a:bodyPr/>
                    <a:lstStyle/>
                    <a:p>
                      <a:pPr algn="ctr"/>
                      <a:r>
                        <a:rPr lang="en-US" dirty="0" smtClean="0"/>
                        <a:t>Tuesday</a:t>
                      </a:r>
                      <a:endParaRPr lang="en-US" dirty="0"/>
                    </a:p>
                  </a:txBody>
                  <a:tcPr/>
                </a:tc>
                <a:tc hMerge="1">
                  <a:txBody>
                    <a:bodyPr/>
                    <a:lstStyle/>
                    <a:p>
                      <a:endParaRPr lang="en-US"/>
                    </a:p>
                  </a:txBody>
                  <a:tcPr/>
                </a:tc>
                <a:tc gridSpan="2">
                  <a:txBody>
                    <a:bodyPr/>
                    <a:lstStyle/>
                    <a:p>
                      <a:pPr algn="ctr"/>
                      <a:r>
                        <a:rPr lang="en-US" dirty="0" smtClean="0"/>
                        <a:t>Wednesday</a:t>
                      </a:r>
                      <a:endParaRPr lang="en-US" dirty="0"/>
                    </a:p>
                  </a:txBody>
                  <a:tcPr/>
                </a:tc>
                <a:tc hMerge="1">
                  <a:txBody>
                    <a:bodyPr/>
                    <a:lstStyle/>
                    <a:p>
                      <a:endParaRPr lang="en-US"/>
                    </a:p>
                  </a:txBody>
                  <a:tcPr/>
                </a:tc>
                <a:tc>
                  <a:txBody>
                    <a:bodyPr/>
                    <a:lstStyle/>
                    <a:p>
                      <a:pPr algn="ctr"/>
                      <a:r>
                        <a:rPr lang="en-US" dirty="0" smtClean="0"/>
                        <a:t>Thursday</a:t>
                      </a:r>
                      <a:endParaRPr lang="en-US" dirty="0"/>
                    </a:p>
                  </a:txBody>
                  <a:tcPr/>
                </a:tc>
              </a:tr>
              <a:tr h="340451">
                <a:tc>
                  <a:txBody>
                    <a:bodyPr/>
                    <a:lstStyle/>
                    <a:p>
                      <a:pPr algn="ctr"/>
                      <a:r>
                        <a:rPr lang="en-US" dirty="0" smtClean="0"/>
                        <a:t>AM 1</a:t>
                      </a:r>
                      <a:endParaRPr lang="en-US" dirty="0"/>
                    </a:p>
                  </a:txBody>
                  <a:tcPr/>
                </a:tc>
                <a:tc gridSpan="2">
                  <a:txBody>
                    <a:bodyPr/>
                    <a:lstStyle/>
                    <a:p>
                      <a:pPr algn="ctr"/>
                      <a:r>
                        <a:rPr lang="en-US" sz="1800" dirty="0" smtClean="0"/>
                        <a:t>TGax</a:t>
                      </a:r>
                      <a:endParaRPr lang="en-US" sz="1800" dirty="0"/>
                    </a:p>
                  </a:txBody>
                  <a:tcPr/>
                </a:tc>
                <a:tc hMerge="1">
                  <a:txBody>
                    <a:bodyPr/>
                    <a:lstStyle/>
                    <a:p>
                      <a:endParaRPr lang="en-US"/>
                    </a:p>
                  </a:txBody>
                  <a:tcPr/>
                </a:tc>
                <a:tc>
                  <a:txBody>
                    <a:bodyPr/>
                    <a:lstStyle/>
                    <a:p>
                      <a:pPr algn="ctr"/>
                      <a:endParaRPr lang="en-US" sz="1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t>MAC/MU</a:t>
                      </a:r>
                    </a:p>
                  </a:txBody>
                  <a:tcPr/>
                </a:tc>
                <a:tc gridSpan="2">
                  <a:txBody>
                    <a:bodyPr/>
                    <a:lstStyle/>
                    <a:p>
                      <a:pPr algn="ctr"/>
                      <a:r>
                        <a:rPr lang="en-US" sz="1800" dirty="0" smtClean="0"/>
                        <a:t>TGax</a:t>
                      </a:r>
                      <a:endParaRPr lang="en-US" sz="1800" dirty="0"/>
                    </a:p>
                  </a:txBody>
                  <a:tcPr/>
                </a:tc>
                <a:tc hMerge="1">
                  <a:txBody>
                    <a:bodyPr/>
                    <a:lstStyle/>
                    <a:p>
                      <a:endParaRPr lang="en-US"/>
                    </a:p>
                  </a:txBody>
                  <a:tcPr/>
                </a:tc>
                <a:tc>
                  <a:txBody>
                    <a:bodyPr/>
                    <a:lstStyle/>
                    <a:p>
                      <a:pPr algn="ctr"/>
                      <a:r>
                        <a:rPr lang="en-US" sz="1800" dirty="0" smtClean="0"/>
                        <a:t>TGax</a:t>
                      </a:r>
                      <a:endParaRPr lang="en-US" sz="1800" dirty="0"/>
                    </a:p>
                  </a:txBody>
                  <a:tcPr/>
                </a:tc>
              </a:tr>
              <a:tr h="355691">
                <a:tc>
                  <a:txBody>
                    <a:bodyPr/>
                    <a:lstStyle/>
                    <a:p>
                      <a:pPr algn="ctr"/>
                      <a:r>
                        <a:rPr lang="en-US" dirty="0" smtClean="0"/>
                        <a:t>AM 2</a:t>
                      </a:r>
                      <a:endParaRPr lang="en-US" dirty="0"/>
                    </a:p>
                  </a:txBody>
                  <a:tcPr/>
                </a:tc>
                <a:tc gridSpan="2">
                  <a:txBody>
                    <a:bodyPr/>
                    <a:lstStyle/>
                    <a:p>
                      <a:pPr algn="ctr"/>
                      <a:endParaRPr lang="en-US" sz="1800" dirty="0"/>
                    </a:p>
                  </a:txBody>
                  <a:tcPr/>
                </a:tc>
                <a:tc hMerge="1">
                  <a:txBody>
                    <a:bodyPr/>
                    <a:lstStyle/>
                    <a:p>
                      <a:endParaRPr lang="en-US"/>
                    </a:p>
                  </a:txBody>
                  <a:tcPr/>
                </a:tc>
                <a:tc>
                  <a:txBody>
                    <a:bodyPr/>
                    <a:lstStyle/>
                    <a:p>
                      <a:r>
                        <a:rPr lang="en-US" sz="1400" dirty="0" smtClean="0"/>
                        <a:t>PHY</a:t>
                      </a:r>
                      <a:endParaRPr lang="en-US" sz="1400" dirty="0"/>
                    </a:p>
                  </a:txBody>
                  <a:tcPr/>
                </a:tc>
                <a:tc>
                  <a:txBody>
                    <a:bodyPr/>
                    <a:lstStyle/>
                    <a:p>
                      <a:r>
                        <a:rPr lang="en-US" sz="1400" dirty="0" smtClean="0"/>
                        <a:t>MAC/MU</a:t>
                      </a:r>
                      <a:endParaRPr lang="en-US" sz="1400" dirty="0"/>
                    </a:p>
                  </a:txBody>
                  <a:tcPr/>
                </a:tc>
                <a:tc gridSpan="2">
                  <a:txBody>
                    <a:bodyPr/>
                    <a:lstStyle/>
                    <a:p>
                      <a:pPr algn="ctr"/>
                      <a:endParaRPr lang="en-US" sz="1800" dirty="0"/>
                    </a:p>
                  </a:txBody>
                  <a:tcPr/>
                </a:tc>
                <a:tc hMerge="1">
                  <a:txBody>
                    <a:bodyPr/>
                    <a:lstStyle/>
                    <a:p>
                      <a:endParaRPr lang="en-US"/>
                    </a:p>
                  </a:txBody>
                  <a:tcPr/>
                </a:tc>
                <a:tc>
                  <a:txBody>
                    <a:bodyPr/>
                    <a:lstStyle/>
                    <a:p>
                      <a:endParaRPr lang="en-US" dirty="0"/>
                    </a:p>
                  </a:txBody>
                  <a:tcPr/>
                </a:tc>
              </a:tr>
              <a:tr h="365759">
                <a:tc>
                  <a:txBody>
                    <a:bodyPr/>
                    <a:lstStyle/>
                    <a:p>
                      <a:pPr algn="ctr"/>
                      <a:r>
                        <a:rPr lang="en-US" dirty="0" smtClean="0"/>
                        <a:t>PM 1</a:t>
                      </a:r>
                      <a:endParaRPr lang="en-US" dirty="0"/>
                    </a:p>
                  </a:txBody>
                  <a:tcPr/>
                </a:tc>
                <a:tc gridSpan="2">
                  <a:txBody>
                    <a:bodyPr/>
                    <a:lstStyle/>
                    <a:p>
                      <a:pPr algn="ctr"/>
                      <a:r>
                        <a:rPr lang="en-US" sz="1800" dirty="0" smtClean="0"/>
                        <a:t>TGax</a:t>
                      </a:r>
                      <a:endParaRPr lang="en-US" sz="1800" dirty="0"/>
                    </a:p>
                  </a:txBody>
                  <a:tcPr/>
                </a:tc>
                <a:tc hMerge="1">
                  <a:txBody>
                    <a:bodyPr/>
                    <a:lstStyle/>
                    <a:p>
                      <a:endParaRPr lang="en-US"/>
                    </a:p>
                  </a:txBody>
                  <a:tcPr/>
                </a:tc>
                <a:tc gridSpan="2">
                  <a:txBody>
                    <a:bodyPr/>
                    <a:lstStyle/>
                    <a:p>
                      <a:pPr algn="ctr"/>
                      <a:endParaRPr lang="en-US" sz="1800" dirty="0"/>
                    </a:p>
                  </a:txBody>
                  <a:tcPr/>
                </a:tc>
                <a:tc hMerge="1">
                  <a:txBody>
                    <a:bodyPr/>
                    <a:lstStyle/>
                    <a:p>
                      <a:endParaRPr lang="en-US"/>
                    </a:p>
                  </a:txBody>
                  <a:tcPr/>
                </a:tc>
                <a:tc>
                  <a:txBody>
                    <a:bodyPr/>
                    <a:lstStyle/>
                    <a:p>
                      <a:endParaRPr lang="en-US" sz="1800" dirty="0"/>
                    </a:p>
                  </a:txBody>
                  <a:tcPr/>
                </a:tc>
                <a:tc>
                  <a:txBody>
                    <a:bodyPr/>
                    <a:lstStyle/>
                    <a:p>
                      <a:endParaRPr lang="en-US" sz="1800" dirty="0"/>
                    </a:p>
                  </a:txBody>
                  <a:tcPr/>
                </a:tc>
                <a:tc>
                  <a:txBody>
                    <a:bodyPr/>
                    <a:lstStyle/>
                    <a:p>
                      <a:pPr algn="ctr"/>
                      <a:r>
                        <a:rPr lang="en-US" dirty="0" smtClean="0"/>
                        <a:t>TGax</a:t>
                      </a:r>
                      <a:endParaRPr lang="en-US" dirty="0"/>
                    </a:p>
                  </a:txBody>
                  <a:tcPr/>
                </a:tc>
              </a:tr>
              <a:tr h="365759">
                <a:tc>
                  <a:txBody>
                    <a:bodyPr/>
                    <a:lstStyle/>
                    <a:p>
                      <a:pPr algn="ctr"/>
                      <a:r>
                        <a:rPr lang="en-US" dirty="0" smtClean="0"/>
                        <a:t>PM</a:t>
                      </a:r>
                      <a:r>
                        <a:rPr lang="en-US" baseline="0" dirty="0" smtClean="0"/>
                        <a:t> 2</a:t>
                      </a:r>
                      <a:endParaRPr lang="en-US" dirty="0"/>
                    </a:p>
                  </a:txBody>
                  <a:tcPr/>
                </a:tc>
                <a:tc>
                  <a:txBody>
                    <a:bodyPr/>
                    <a:lstStyle/>
                    <a:p>
                      <a:endParaRPr lang="en-US" sz="1800" dirty="0"/>
                    </a:p>
                  </a:txBody>
                  <a:tcPr/>
                </a:tc>
                <a:tc>
                  <a:txBody>
                    <a:bodyPr/>
                    <a:lstStyle/>
                    <a:p>
                      <a:endParaRPr lang="en-US" sz="1800" dirty="0"/>
                    </a:p>
                  </a:txBody>
                  <a:tcPr/>
                </a:tc>
                <a:tc>
                  <a:txBody>
                    <a:bodyPr/>
                    <a:lstStyle/>
                    <a:p>
                      <a:r>
                        <a:rPr lang="en-US" sz="1400" dirty="0" smtClean="0"/>
                        <a:t>PHY</a:t>
                      </a:r>
                      <a:endParaRPr lang="en-US" sz="1400" dirty="0"/>
                    </a:p>
                  </a:txBody>
                  <a:tcPr/>
                </a:tc>
                <a:tc>
                  <a:txBody>
                    <a:bodyPr/>
                    <a:lstStyle/>
                    <a:p>
                      <a:r>
                        <a:rPr lang="en-US" sz="1400" dirty="0" smtClean="0"/>
                        <a:t>MAC/MU</a:t>
                      </a:r>
                      <a:endParaRPr lang="en-US" sz="1400" dirty="0"/>
                    </a:p>
                  </a:txBody>
                  <a:tcPr/>
                </a:tc>
                <a:tc>
                  <a:txBody>
                    <a:bodyPr/>
                    <a:lstStyle/>
                    <a:p>
                      <a:r>
                        <a:rPr lang="en-US" sz="1400" dirty="0" smtClean="0"/>
                        <a:t>PHY</a:t>
                      </a:r>
                      <a:endParaRPr lang="en-US" sz="1400" dirty="0"/>
                    </a:p>
                  </a:txBody>
                  <a:tcPr/>
                </a:tc>
                <a:tc>
                  <a:txBody>
                    <a:bodyPr/>
                    <a:lstStyle/>
                    <a:p>
                      <a:r>
                        <a:rPr lang="en-US" sz="1400" dirty="0" smtClean="0"/>
                        <a:t>MAC/MU</a:t>
                      </a:r>
                      <a:endParaRPr lang="en-US" sz="1400" dirty="0"/>
                    </a:p>
                  </a:txBody>
                  <a:tcPr/>
                </a:tc>
                <a:tc>
                  <a:txBody>
                    <a:bodyPr/>
                    <a:lstStyle/>
                    <a:p>
                      <a:endParaRPr lang="en-US" dirty="0"/>
                    </a:p>
                  </a:txBody>
                  <a:tcPr/>
                </a:tc>
              </a:tr>
              <a:tr h="349405">
                <a:tc>
                  <a:txBody>
                    <a:bodyPr/>
                    <a:lstStyle/>
                    <a:p>
                      <a:pPr algn="ctr"/>
                      <a:r>
                        <a:rPr lang="en-US" dirty="0" smtClean="0"/>
                        <a:t>EVE</a:t>
                      </a:r>
                      <a:endParaRPr lang="en-US" dirty="0"/>
                    </a:p>
                  </a:txBody>
                  <a:tcPr/>
                </a:tc>
                <a:tc>
                  <a:txBody>
                    <a:bodyPr/>
                    <a:lstStyle/>
                    <a:p>
                      <a:endParaRPr lang="en-US" dirty="0"/>
                    </a:p>
                  </a:txBody>
                  <a:tcPr/>
                </a:tc>
                <a:tc>
                  <a:txBody>
                    <a:bodyPr/>
                    <a:lstStyle/>
                    <a:p>
                      <a:endParaRPr lang="en-US" dirty="0"/>
                    </a:p>
                  </a:txBody>
                  <a:tcPr/>
                </a:tc>
                <a:tc>
                  <a:txBody>
                    <a:bodyPr/>
                    <a:lstStyle/>
                    <a:p>
                      <a:r>
                        <a:rPr lang="en-US" sz="1400" dirty="0" smtClean="0"/>
                        <a:t>SR</a:t>
                      </a:r>
                      <a:endParaRPr lang="en-US" sz="1400" dirty="0"/>
                    </a:p>
                  </a:txBody>
                  <a:tcPr/>
                </a:tc>
                <a:tc>
                  <a:txBody>
                    <a:bodyPr/>
                    <a:lstStyle/>
                    <a:p>
                      <a:r>
                        <a:rPr lang="en-US" sz="1400" dirty="0" smtClean="0"/>
                        <a:t>MAC/MU</a:t>
                      </a:r>
                      <a:endParaRPr lang="en-US" sz="1400" dirty="0"/>
                    </a:p>
                  </a:txBody>
                  <a:tcPr/>
                </a:tc>
                <a:tc gridSpan="2">
                  <a:txBody>
                    <a:bodyPr/>
                    <a:lstStyle/>
                    <a:p>
                      <a:pPr algn="ctr"/>
                      <a:endParaRPr lang="en-US" dirty="0"/>
                    </a:p>
                  </a:txBody>
                  <a:tcPr/>
                </a:tc>
                <a:tc hMerge="1">
                  <a:txBody>
                    <a:bodyPr/>
                    <a:lstStyle/>
                    <a:p>
                      <a:endParaRPr lang="en-US"/>
                    </a:p>
                  </a:txBody>
                  <a:tcPr/>
                </a:tc>
                <a:tc>
                  <a:txBody>
                    <a:bodyPr/>
                    <a:lstStyle/>
                    <a:p>
                      <a:pPr algn="ctr"/>
                      <a:endParaRPr lang="en-US" dirty="0"/>
                    </a:p>
                  </a:txBody>
                  <a:tcPr/>
                </a:tc>
              </a:tr>
            </a:tbl>
          </a:graphicData>
        </a:graphic>
      </p:graphicFrame>
    </p:spTree>
    <p:extLst>
      <p:ext uri="{BB962C8B-B14F-4D97-AF65-F5344CB8AC3E}">
        <p14:creationId xmlns:p14="http://schemas.microsoft.com/office/powerpoint/2010/main" val="3976818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Agenda for Monday March 5, </a:t>
            </a:r>
            <a:r>
              <a:rPr lang="en-US" altLang="en-US" dirty="0" smtClean="0"/>
              <a:t>08:00 </a:t>
            </a:r>
            <a:r>
              <a:rPr lang="en-US" altLang="en-US" dirty="0"/>
              <a:t>– </a:t>
            </a:r>
            <a:r>
              <a:rPr lang="en-US" altLang="en-US" dirty="0" smtClean="0"/>
              <a:t>10:00</a:t>
            </a:r>
            <a:r>
              <a:rPr lang="en-US" altLang="en-US" dirty="0" smtClean="0">
                <a:sym typeface="Wingdings" panose="05000000000000000000" pitchFamily="2" charset="2"/>
              </a:rPr>
              <a:t> </a:t>
            </a:r>
            <a:endParaRPr lang="en-US" dirty="0"/>
          </a:p>
        </p:txBody>
      </p:sp>
      <p:sp>
        <p:nvSpPr>
          <p:cNvPr id="5" name="Slide Number Placeholder 4"/>
          <p:cNvSpPr>
            <a:spLocks noGrp="1"/>
          </p:cNvSpPr>
          <p:nvPr>
            <p:ph type="sldNum" idx="12"/>
          </p:nvPr>
        </p:nvSpPr>
        <p:spPr/>
        <p:txBody>
          <a:bodyPr/>
          <a:lstStyle/>
          <a:p>
            <a:r>
              <a:rPr lang="en-GB" smtClean="0"/>
              <a:t>Slide </a:t>
            </a:r>
            <a:fld id="{06B781AF-4CCF-49B0-A572-DE54FBE5D942}" type="slidenum">
              <a:rPr lang="en-GB" smtClean="0"/>
              <a:pPr/>
              <a:t>15</a:t>
            </a:fld>
            <a:endParaRPr lang="en-GB"/>
          </a:p>
        </p:txBody>
      </p:sp>
      <p:sp>
        <p:nvSpPr>
          <p:cNvPr id="4" name="Footer Placeholder 3"/>
          <p:cNvSpPr>
            <a:spLocks noGrp="1"/>
          </p:cNvSpPr>
          <p:nvPr>
            <p:ph type="ftr" idx="14"/>
          </p:nvPr>
        </p:nvSpPr>
        <p:spPr/>
        <p:txBody>
          <a:bodyPr/>
          <a:lstStyle/>
          <a:p>
            <a:r>
              <a:rPr lang="en-GB" smtClean="0"/>
              <a:t>Osama Aboul-Magd, Huawei Technologies</a:t>
            </a:r>
            <a:endParaRPr lang="en-GB"/>
          </a:p>
        </p:txBody>
      </p:sp>
      <p:sp>
        <p:nvSpPr>
          <p:cNvPr id="3" name="Date Placeholder 2"/>
          <p:cNvSpPr>
            <a:spLocks noGrp="1"/>
          </p:cNvSpPr>
          <p:nvPr>
            <p:ph type="dt" idx="15"/>
          </p:nvPr>
        </p:nvSpPr>
        <p:spPr/>
        <p:txBody>
          <a:bodyPr/>
          <a:lstStyle/>
          <a:p>
            <a:r>
              <a:rPr lang="en-US" smtClean="0"/>
              <a:t>March 2018</a:t>
            </a:r>
            <a:endParaRPr lang="en-GB" dirty="0"/>
          </a:p>
        </p:txBody>
      </p:sp>
      <p:sp>
        <p:nvSpPr>
          <p:cNvPr id="7" name="Content Placeholder 6"/>
          <p:cNvSpPr>
            <a:spLocks noGrp="1"/>
          </p:cNvSpPr>
          <p:nvPr>
            <p:ph idx="1"/>
          </p:nvPr>
        </p:nvSpPr>
        <p:spPr>
          <a:xfrm>
            <a:off x="685800" y="1524000"/>
            <a:ext cx="7770813" cy="4113213"/>
          </a:xfrm>
        </p:spPr>
        <p:txBody>
          <a:bodyPr/>
          <a:lstStyle/>
          <a:p>
            <a:pPr>
              <a:lnSpc>
                <a:spcPct val="80000"/>
              </a:lnSpc>
              <a:buFont typeface="Arial" panose="020B0604020202020204" pitchFamily="34" charset="0"/>
              <a:buChar char="•"/>
            </a:pPr>
            <a:r>
              <a:rPr lang="en-US" altLang="en-US" dirty="0"/>
              <a:t>Call meeting to </a:t>
            </a:r>
            <a:r>
              <a:rPr lang="en-US" altLang="en-US" dirty="0" smtClean="0"/>
              <a:t>order </a:t>
            </a:r>
          </a:p>
          <a:p>
            <a:pPr>
              <a:lnSpc>
                <a:spcPct val="80000"/>
              </a:lnSpc>
              <a:buFont typeface="Arial" panose="020B0604020202020204" pitchFamily="34" charset="0"/>
              <a:buChar char="•"/>
            </a:pPr>
            <a:r>
              <a:rPr lang="en-US" altLang="en-US" dirty="0" smtClean="0"/>
              <a:t>Ad Hoc Meeting -  No Motions</a:t>
            </a:r>
            <a:endParaRPr lang="en-US" altLang="en-US" dirty="0"/>
          </a:p>
          <a:p>
            <a:pPr>
              <a:buFont typeface="Arial" panose="020B0604020202020204" pitchFamily="34" charset="0"/>
              <a:buChar char="•"/>
            </a:pPr>
            <a:r>
              <a:rPr lang="en-US" altLang="en-US" dirty="0"/>
              <a:t>IEEE-SA IPR policy and Procedure</a:t>
            </a:r>
          </a:p>
          <a:p>
            <a:pPr>
              <a:lnSpc>
                <a:spcPct val="80000"/>
              </a:lnSpc>
              <a:buFont typeface="Arial" panose="020B0604020202020204" pitchFamily="34" charset="0"/>
              <a:buChar char="•"/>
            </a:pPr>
            <a:r>
              <a:rPr lang="en-US" altLang="en-US" dirty="0" smtClean="0"/>
              <a:t>Call </a:t>
            </a:r>
            <a:r>
              <a:rPr lang="en-US" altLang="en-US" dirty="0"/>
              <a:t>for </a:t>
            </a:r>
            <a:r>
              <a:rPr lang="en-US" altLang="en-US" dirty="0" smtClean="0"/>
              <a:t>submissions</a:t>
            </a:r>
          </a:p>
          <a:p>
            <a:pPr>
              <a:lnSpc>
                <a:spcPct val="80000"/>
              </a:lnSpc>
              <a:buFont typeface="Arial" panose="020B0604020202020204" pitchFamily="34" charset="0"/>
              <a:buChar char="•"/>
            </a:pPr>
            <a:r>
              <a:rPr lang="en-US" altLang="en-US" dirty="0" smtClean="0"/>
              <a:t>Set the ad hoc groups agendas</a:t>
            </a:r>
            <a:endParaRPr lang="en-US" altLang="en-US" dirty="0"/>
          </a:p>
          <a:p>
            <a:pPr>
              <a:lnSpc>
                <a:spcPct val="80000"/>
              </a:lnSpc>
              <a:buFont typeface="Arial" panose="020B0604020202020204" pitchFamily="34" charset="0"/>
              <a:buChar char="•"/>
            </a:pPr>
            <a:r>
              <a:rPr lang="en-US" altLang="en-US" dirty="0" smtClean="0"/>
              <a:t>Presentations and Comment Resolution</a:t>
            </a:r>
          </a:p>
          <a:p>
            <a:pPr lvl="1">
              <a:lnSpc>
                <a:spcPct val="80000"/>
              </a:lnSpc>
              <a:buFont typeface="Arial" panose="020B0604020202020204" pitchFamily="34" charset="0"/>
              <a:buChar char="•"/>
            </a:pPr>
            <a:r>
              <a:rPr lang="en-US" altLang="en-US" dirty="0" smtClean="0"/>
              <a:t>Presentations require MAC/PHY discussions</a:t>
            </a:r>
          </a:p>
          <a:p>
            <a:pPr lvl="1">
              <a:lnSpc>
                <a:spcPct val="80000"/>
              </a:lnSpc>
              <a:buFont typeface="Arial" panose="020B0604020202020204" pitchFamily="34" charset="0"/>
              <a:buChar char="•"/>
            </a:pPr>
            <a:r>
              <a:rPr lang="en-US" altLang="en-US" dirty="0" smtClean="0"/>
              <a:t>11-18/0107</a:t>
            </a:r>
          </a:p>
          <a:p>
            <a:pPr lvl="1">
              <a:lnSpc>
                <a:spcPct val="80000"/>
              </a:lnSpc>
              <a:buFont typeface="Arial" panose="020B0604020202020204" pitchFamily="34" charset="0"/>
              <a:buChar char="•"/>
            </a:pPr>
            <a:r>
              <a:rPr lang="en-US" altLang="en-US" dirty="0" smtClean="0"/>
              <a:t>11-18/0312</a:t>
            </a:r>
          </a:p>
          <a:p>
            <a:pPr lvl="1">
              <a:lnSpc>
                <a:spcPct val="80000"/>
              </a:lnSpc>
              <a:buFont typeface="Arial" panose="020B0604020202020204" pitchFamily="34" charset="0"/>
              <a:buChar char="•"/>
            </a:pPr>
            <a:r>
              <a:rPr lang="en-US" altLang="en-US" dirty="0" smtClean="0"/>
              <a:t>11-18/0378</a:t>
            </a:r>
          </a:p>
          <a:p>
            <a:pPr lvl="1">
              <a:lnSpc>
                <a:spcPct val="80000"/>
              </a:lnSpc>
              <a:buFont typeface="Arial" panose="020B0604020202020204" pitchFamily="34" charset="0"/>
              <a:buChar char="•"/>
            </a:pPr>
            <a:r>
              <a:rPr lang="en-US" altLang="en-US" dirty="0" smtClean="0">
                <a:solidFill>
                  <a:srgbClr val="92D050"/>
                </a:solidFill>
              </a:rPr>
              <a:t>11-18/0397 </a:t>
            </a:r>
          </a:p>
          <a:p>
            <a:pPr lvl="1">
              <a:lnSpc>
                <a:spcPct val="80000"/>
              </a:lnSpc>
              <a:buFont typeface="Arial" panose="020B0604020202020204" pitchFamily="34" charset="0"/>
              <a:buChar char="•"/>
            </a:pPr>
            <a:r>
              <a:rPr lang="en-US" altLang="en-US" dirty="0" smtClean="0"/>
              <a:t>11-18/0446</a:t>
            </a:r>
          </a:p>
          <a:p>
            <a:pPr lvl="1">
              <a:lnSpc>
                <a:spcPct val="80000"/>
              </a:lnSpc>
              <a:buFont typeface="Arial" panose="020B0604020202020204" pitchFamily="34" charset="0"/>
              <a:buChar char="•"/>
            </a:pPr>
            <a:r>
              <a:rPr lang="en-US" altLang="en-US" dirty="0" smtClean="0">
                <a:solidFill>
                  <a:srgbClr val="92D050"/>
                </a:solidFill>
              </a:rPr>
              <a:t>11-18/0483 – not CR submission</a:t>
            </a:r>
          </a:p>
          <a:p>
            <a:pPr lvl="1">
              <a:lnSpc>
                <a:spcPct val="80000"/>
              </a:lnSpc>
              <a:buFont typeface="Arial" panose="020B0604020202020204" pitchFamily="34" charset="0"/>
              <a:buChar char="•"/>
            </a:pPr>
            <a:r>
              <a:rPr lang="en-US" altLang="en-US" dirty="0" smtClean="0"/>
              <a:t>11-18/0496</a:t>
            </a:r>
            <a:endParaRPr lang="en-US" altLang="en-US" dirty="0"/>
          </a:p>
          <a:p>
            <a:pPr>
              <a:lnSpc>
                <a:spcPct val="80000"/>
              </a:lnSpc>
              <a:buFont typeface="Arial" panose="020B0604020202020204" pitchFamily="34" charset="0"/>
              <a:buChar char="•"/>
            </a:pPr>
            <a:r>
              <a:rPr lang="en-US" altLang="en-US" dirty="0" err="1" smtClean="0"/>
              <a:t>Ajourn</a:t>
            </a:r>
            <a:endParaRPr lang="en-US" altLang="en-US" dirty="0"/>
          </a:p>
          <a:p>
            <a:endParaRPr lang="en-US" sz="2800" dirty="0"/>
          </a:p>
        </p:txBody>
      </p:sp>
    </p:spTree>
    <p:extLst>
      <p:ext uri="{BB962C8B-B14F-4D97-AF65-F5344CB8AC3E}">
        <p14:creationId xmlns:p14="http://schemas.microsoft.com/office/powerpoint/2010/main" val="1789487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11-18/0397 (Laurent Cariou)</a:t>
            </a:r>
            <a:endParaRPr lang="en-US" dirty="0"/>
          </a:p>
        </p:txBody>
      </p:sp>
      <p:sp>
        <p:nvSpPr>
          <p:cNvPr id="3" name="Content Placeholder 2"/>
          <p:cNvSpPr>
            <a:spLocks noGrp="1"/>
          </p:cNvSpPr>
          <p:nvPr>
            <p:ph idx="1"/>
          </p:nvPr>
        </p:nvSpPr>
        <p:spPr/>
        <p:txBody>
          <a:bodyPr/>
          <a:lstStyle/>
          <a:p>
            <a:r>
              <a:rPr lang="en-US" dirty="0" smtClean="0"/>
              <a:t>Do you agree to resolutions to CID; </a:t>
            </a:r>
            <a:r>
              <a:rPr lang="en-GB" dirty="0"/>
              <a:t>12153, 11960, 12302, 12959, 12961, 13797, </a:t>
            </a:r>
            <a:r>
              <a:rPr lang="en-GB" dirty="0" smtClean="0"/>
              <a:t>13798 in doc 11-18/0397r0?</a:t>
            </a:r>
          </a:p>
          <a:p>
            <a:endParaRPr lang="en-GB" dirty="0"/>
          </a:p>
          <a:p>
            <a:r>
              <a:rPr lang="en-GB" dirty="0" smtClean="0"/>
              <a:t>SP deferred. More offline discussion is needed.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1649342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11-18/0483 (</a:t>
            </a:r>
            <a:r>
              <a:rPr lang="en-US" dirty="0"/>
              <a:t>Sigurd </a:t>
            </a:r>
            <a:r>
              <a:rPr lang="en-US" dirty="0" smtClean="0"/>
              <a:t>Schelstraete)</a:t>
            </a:r>
            <a:endParaRPr lang="en-US" dirty="0"/>
          </a:p>
        </p:txBody>
      </p:sp>
      <p:sp>
        <p:nvSpPr>
          <p:cNvPr id="3" name="Content Placeholder 2"/>
          <p:cNvSpPr>
            <a:spLocks noGrp="1"/>
          </p:cNvSpPr>
          <p:nvPr>
            <p:ph idx="1"/>
          </p:nvPr>
        </p:nvSpPr>
        <p:spPr/>
        <p:txBody>
          <a:bodyPr/>
          <a:lstStyle/>
          <a:p>
            <a:r>
              <a:rPr lang="en-US" dirty="0" smtClean="0"/>
              <a:t>Do you accept the modified text in 11-18/0483r1?</a:t>
            </a:r>
          </a:p>
          <a:p>
            <a:endParaRPr lang="en-US" dirty="0"/>
          </a:p>
          <a:p>
            <a:r>
              <a:rPr lang="en-US" dirty="0" smtClean="0"/>
              <a:t>Needs further discussion</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295184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Submissions</a:t>
            </a:r>
            <a:endParaRPr lang="en-US" dirty="0"/>
          </a:p>
        </p:txBody>
      </p:sp>
      <p:sp>
        <p:nvSpPr>
          <p:cNvPr id="3" name="Content Placeholder 2"/>
          <p:cNvSpPr>
            <a:spLocks noGrp="1"/>
          </p:cNvSpPr>
          <p:nvPr>
            <p:ph idx="1"/>
          </p:nvPr>
        </p:nvSpPr>
        <p:spPr/>
        <p:txBody>
          <a:bodyPr/>
          <a:lstStyle/>
          <a:p>
            <a:r>
              <a:rPr lang="en-US" dirty="0" smtClean="0"/>
              <a:t>See embedded Spreadsheet</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graphicFrame>
        <p:nvGraphicFramePr>
          <p:cNvPr id="8" name="Object 7"/>
          <p:cNvGraphicFramePr>
            <a:graphicFrameLocks noChangeAspect="1"/>
          </p:cNvGraphicFramePr>
          <p:nvPr>
            <p:extLst>
              <p:ext uri="{D42A27DB-BD31-4B8C-83A1-F6EECF244321}">
                <p14:modId xmlns:p14="http://schemas.microsoft.com/office/powerpoint/2010/main" val="2503740622"/>
              </p:ext>
            </p:extLst>
          </p:nvPr>
        </p:nvGraphicFramePr>
        <p:xfrm>
          <a:off x="4114800" y="3043238"/>
          <a:ext cx="2805288" cy="2366962"/>
        </p:xfrm>
        <a:graphic>
          <a:graphicData uri="http://schemas.openxmlformats.org/presentationml/2006/ole">
            <mc:AlternateContent xmlns:mc="http://schemas.openxmlformats.org/markup-compatibility/2006">
              <mc:Choice xmlns:v="urn:schemas-microsoft-com:vml" Requires="v">
                <p:oleObj spid="_x0000_s4195"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2805288" cy="2366962"/>
                      </a:xfrm>
                      <a:prstGeom prst="rect">
                        <a:avLst/>
                      </a:prstGeom>
                    </p:spPr>
                  </p:pic>
                </p:oleObj>
              </mc:Fallback>
            </mc:AlternateContent>
          </a:graphicData>
        </a:graphic>
      </p:graphicFrame>
    </p:spTree>
    <p:extLst>
      <p:ext uri="{BB962C8B-B14F-4D97-AF65-F5344CB8AC3E}">
        <p14:creationId xmlns:p14="http://schemas.microsoft.com/office/powerpoint/2010/main" val="2180423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MAC/MU Submissions</a:t>
            </a:r>
            <a:endParaRPr lang="en-US" dirty="0"/>
          </a:p>
        </p:txBody>
      </p:sp>
      <p:sp>
        <p:nvSpPr>
          <p:cNvPr id="6" name="Date Placeholder 5"/>
          <p:cNvSpPr>
            <a:spLocks noGrp="1"/>
          </p:cNvSpPr>
          <p:nvPr>
            <p:ph type="dt" idx="10"/>
          </p:nvPr>
        </p:nvSpPr>
        <p:spPr/>
        <p:txBody>
          <a:bodyPr/>
          <a:lstStyle/>
          <a:p>
            <a:r>
              <a:rPr lang="en-US" smtClean="0"/>
              <a:t>March 2018</a:t>
            </a:r>
            <a:endParaRPr lang="en-GB" dirty="0"/>
          </a:p>
        </p:txBody>
      </p:sp>
      <p:sp>
        <p:nvSpPr>
          <p:cNvPr id="5" name="Footer Placeholder 4"/>
          <p:cNvSpPr>
            <a:spLocks noGrp="1"/>
          </p:cNvSpPr>
          <p:nvPr>
            <p:ph type="ftr" idx="11"/>
          </p:nvPr>
        </p:nvSpPr>
        <p:spPr/>
        <p:txBody>
          <a:bodyPr/>
          <a:lstStyle/>
          <a:p>
            <a:r>
              <a:rPr lang="en-GB" smtClean="0"/>
              <a:t>Osama Aboul-Magd, Huawei Technologies</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19</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843028123"/>
              </p:ext>
            </p:extLst>
          </p:nvPr>
        </p:nvGraphicFramePr>
        <p:xfrm>
          <a:off x="1643288" y="1751013"/>
          <a:ext cx="5595712" cy="4268788"/>
        </p:xfrm>
        <a:graphic>
          <a:graphicData uri="http://schemas.openxmlformats.org/drawingml/2006/table">
            <a:tbl>
              <a:tblPr/>
              <a:tblGrid>
                <a:gridCol w="383706"/>
                <a:gridCol w="383706"/>
                <a:gridCol w="2717917"/>
                <a:gridCol w="1606769"/>
                <a:gridCol w="503614"/>
              </a:tblGrid>
              <a:tr h="68886">
                <a:tc>
                  <a:txBody>
                    <a:bodyPr/>
                    <a:lstStyle/>
                    <a:p>
                      <a:pPr algn="l" fontAlgn="b"/>
                      <a:r>
                        <a:rPr lang="en-US" sz="400" b="1" i="0" u="none" strike="noStrike">
                          <a:solidFill>
                            <a:srgbClr val="FFFFFF"/>
                          </a:solidFill>
                          <a:effectLst/>
                          <a:latin typeface="Calibri" panose="020F0502020204030204" pitchFamily="34" charset="0"/>
                        </a:rPr>
                        <a:t>2017</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1" i="0" u="none" strike="noStrike">
                          <a:solidFill>
                            <a:srgbClr val="FFFFFF"/>
                          </a:solidFill>
                          <a:effectLst/>
                          <a:latin typeface="Calibri" panose="020F0502020204030204" pitchFamily="34" charset="0"/>
                        </a:rPr>
                        <a:t>1859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1" i="0" u="none" strike="noStrike">
                          <a:solidFill>
                            <a:srgbClr val="FFFFFF"/>
                          </a:solidFill>
                          <a:effectLst/>
                          <a:latin typeface="Calibri" panose="020F0502020204030204" pitchFamily="34" charset="0"/>
                        </a:rPr>
                        <a:t>Resolution for CID 11742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1" i="0" u="none" strike="noStrike">
                          <a:solidFill>
                            <a:srgbClr val="FFFFFF"/>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1" i="0" u="none" strike="noStrike">
                          <a:solidFill>
                            <a:srgbClr val="FFFFFF"/>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2017</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1860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Resolution for CID 11002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t"/>
                      <a:r>
                        <a:rPr lang="en-US" sz="400" b="0" i="0" u="none" strike="noStrike">
                          <a:solidFill>
                            <a:srgbClr val="000000"/>
                          </a:solidFill>
                          <a:effectLst/>
                          <a:latin typeface="Calibri" panose="020F0502020204030204" pitchFamily="34" charset="0"/>
                        </a:rPr>
                        <a:t>2017</a:t>
                      </a:r>
                    </a:p>
                  </a:txBody>
                  <a:tcPr marL="3317" marR="3317" marT="3317" marB="0">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t"/>
                      <a:r>
                        <a:rPr lang="en-US" sz="400" b="0" i="0" u="none" strike="noStrike">
                          <a:solidFill>
                            <a:srgbClr val="000000"/>
                          </a:solidFill>
                          <a:effectLst/>
                          <a:latin typeface="Calibri" panose="020F0502020204030204" pitchFamily="34" charset="0"/>
                        </a:rPr>
                        <a:t>1887</a:t>
                      </a:r>
                    </a:p>
                  </a:txBody>
                  <a:tcPr marL="3317" marR="3317" marT="3317" marB="0">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t"/>
                      <a:r>
                        <a:rPr lang="fr-FR" sz="400" b="0" i="0" u="none" strike="noStrike">
                          <a:solidFill>
                            <a:srgbClr val="000000"/>
                          </a:solidFill>
                          <a:effectLst/>
                          <a:latin typeface="Calibri" panose="020F0502020204030204" pitchFamily="34" charset="0"/>
                        </a:rPr>
                        <a:t>11ax D2.0 Comment Resolution 27.5.3.2.4 10.22.2.7</a:t>
                      </a:r>
                    </a:p>
                  </a:txBody>
                  <a:tcPr marL="3317" marR="3317" marT="3317" marB="0">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t"/>
                      <a:r>
                        <a:rPr lang="en-US" sz="400" b="0" i="0" u="none" strike="noStrike">
                          <a:solidFill>
                            <a:srgbClr val="000000"/>
                          </a:solidFill>
                          <a:effectLst/>
                          <a:latin typeface="Calibri" panose="020F0502020204030204" pitchFamily="34" charset="0"/>
                        </a:rPr>
                        <a:t>Liwen Chu (Marvell)</a:t>
                      </a:r>
                    </a:p>
                  </a:txBody>
                  <a:tcPr marL="3317" marR="3317" marT="3317" marB="0">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t"/>
                      <a:r>
                        <a:rPr lang="en-US" sz="400" b="0" i="0" u="none" strike="noStrike">
                          <a:solidFill>
                            <a:srgbClr val="000000"/>
                          </a:solidFill>
                          <a:effectLst/>
                          <a:latin typeface="Calibri" panose="020F0502020204030204" pitchFamily="34" charset="0"/>
                        </a:rPr>
                        <a:t>MU</a:t>
                      </a:r>
                    </a:p>
                  </a:txBody>
                  <a:tcPr marL="3317" marR="3317" marT="3317" marB="0">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12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LB230-MAC-CR-27.15.2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29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Default-UORA-Parameters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Matthew Fischer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30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ER-DL-protection-sequence</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Matthew Fischer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LB230-MAC-CR-27.7 and 27.7.1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55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CR CID 14324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56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CR CID 14328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6742">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75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 resolution 27.5.3.2.2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77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D2.0 comment resolution 27.4.2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78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 resolution 27.6.4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82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LB230 CR for BSS Load Slides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Frank Hsu (MediaTek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83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LB230 CR for BSS Load Text</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Frank Hsu (MediaTek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88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CR CID 14349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149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CR for 27.5.6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laurent cariou (Intel)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161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CR CID 13754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180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CR on BSS Load Information in subclause 9.4.2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Ming Gan (Huawei)</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181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LB230 CR on BSS Load Information in subclause 9.4.2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Ming Gan (Huawei)</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185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CR CID 11001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200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Decouple Channel Width Capabilities Between VHT and HE Modes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Huizhao Wang (Quantenna)</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MAV</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218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Fragment Flushing BlockAckReq</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Matthew Fischer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241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MAC-CR-Misc CIDs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137772">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312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LB230-MAC-CR-27.6.3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337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LB230-MAC-CR-10.43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338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LB230-MAC-CR-27.16.1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343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LB230-MAC-CID_13744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360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Random Access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361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nn-NO" sz="400" b="0" i="0" u="none" strike="noStrike">
                          <a:solidFill>
                            <a:srgbClr val="000000"/>
                          </a:solidFill>
                          <a:effectLst/>
                          <a:latin typeface="Calibri" panose="020F0502020204030204" pitchFamily="34" charset="0"/>
                        </a:rPr>
                        <a:t>Visio file for Fig 10-1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362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CIDs in 10.2.6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137772">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363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CR for CID 13136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364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CR doc for CID 11001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365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BSS Color</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137772">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366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Trigger frame format (9.3.1.23)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367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27.5.3.3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368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Multiple BSSID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369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CR for various CIDs in Clause 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Abhishek Patil (Qualcomm)</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370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LB230-MAC-CR-27.7.5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371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LB230-MAC-CR-27.7.4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372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LB230-MAC-CR-9.4.2.200_part 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373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LB230-MAC-CR-27.7.3.4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r" fontAlgn="b"/>
                      <a:r>
                        <a:rPr lang="en-US" sz="400" b="0" i="0" u="none" strike="noStrike">
                          <a:solidFill>
                            <a:srgbClr val="000000"/>
                          </a:solidFill>
                          <a:effectLst/>
                          <a:latin typeface="Calibri" panose="020F0502020204030204" pitchFamily="34" charset="0"/>
                        </a:rPr>
                        <a:t>379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LB230-MAC-CR-9.3.3.x</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C00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380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LB230-MAC-CR-Some CIDs in 9.4.2.237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Alfred Asterjadhi (Qualcomm Inc.)</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388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Comment resolution for CID 13084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stephane Baron (Canon)</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FFFF"/>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390</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CIDs related to Random Access for unassociated STAs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Stephane Baron (Canon)</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423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comment-resolution-CID 14318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424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D2.0 comment resolution-CID 11327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425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 resolution 9.7.1</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426</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D2.0 comment resolution 9.7.3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427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 resolution 27.10.2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428</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D2.0 comment resolution 27.10.3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429</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D2.0 Comment Resolution 27.5.3.2.4 remaining CIDs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Liwen Chu (Marvell)</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432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fr-FR" sz="400" b="0" i="0" u="none" strike="noStrike">
                          <a:solidFill>
                            <a:srgbClr val="000000"/>
                          </a:solidFill>
                          <a:effectLst/>
                          <a:latin typeface="Calibri" panose="020F0502020204030204" pitchFamily="34" charset="0"/>
                        </a:rPr>
                        <a:t>LB230 CR on Fragmentation Part 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Ming Gan (Huawei)</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433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fr-FR" sz="400" b="0" i="0" u="none" strike="noStrike">
                          <a:solidFill>
                            <a:srgbClr val="000000"/>
                          </a:solidFill>
                          <a:effectLst/>
                          <a:latin typeface="Calibri" panose="020F0502020204030204" pitchFamily="34" charset="0"/>
                        </a:rPr>
                        <a:t>LB230 CR on Fragmentation Part 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Ming Gan (Huawei)</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443</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9.4.2.24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Chao-Chun Wang (MediaTek)</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r" fontAlgn="b"/>
                      <a:r>
                        <a:rPr lang="en-US" sz="400" b="0" i="0" u="none" strike="noStrike">
                          <a:solidFill>
                            <a:srgbClr val="000000"/>
                          </a:solidFill>
                          <a:effectLst/>
                          <a:latin typeface="Calibri" panose="020F0502020204030204" pitchFamily="34" charset="0"/>
                        </a:rPr>
                        <a:t>444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CR for 27.16..4</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Chao-Chun Wang (MediaTek)</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92D050"/>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445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it-IT" sz="400" b="0" i="0" u="none" strike="noStrike">
                          <a:solidFill>
                            <a:srgbClr val="000000"/>
                          </a:solidFill>
                          <a:effectLst/>
                          <a:latin typeface="Calibri" panose="020F0502020204030204" pitchFamily="34" charset="0"/>
                        </a:rPr>
                        <a:t>ACK non QoS data frame in TB PPDU</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Zhou Lan (Broadcom Ltd.)</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FFFF"/>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400" b="0" i="0" u="none" strike="noStrike">
                          <a:solidFill>
                            <a:srgbClr val="000000"/>
                          </a:solidFill>
                          <a:effectLst/>
                          <a:latin typeface="Calibri" panose="020F0502020204030204" pitchFamily="34" charset="0"/>
                        </a:rPr>
                        <a:t>455</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lb230-cr-txop-duration-based-rts-cts</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Yongho Seok (MediaTek)</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400" b="0" i="0" u="none" strike="noStrike">
                          <a:solidFill>
                            <a:srgbClr val="000000"/>
                          </a:solidFill>
                          <a:effectLst/>
                          <a:latin typeface="Calibri" panose="020F0502020204030204" pitchFamily="34" charset="0"/>
                        </a:rPr>
                        <a:t>MAC</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FFFF"/>
                    </a:solidFill>
                  </a:tcPr>
                </a:tc>
              </a:tr>
              <a:tr h="68886">
                <a:tc>
                  <a:txBody>
                    <a:bodyPr/>
                    <a:lstStyle/>
                    <a:p>
                      <a:pPr algn="r" fontAlgn="b"/>
                      <a:r>
                        <a:rPr lang="en-US" sz="400" b="0" i="0" u="none" strike="noStrike">
                          <a:solidFill>
                            <a:srgbClr val="000000"/>
                          </a:solidFill>
                          <a:effectLst/>
                          <a:latin typeface="Calibri" panose="020F0502020204030204" pitchFamily="34" charset="0"/>
                        </a:rPr>
                        <a:t>2018</a:t>
                      </a:r>
                    </a:p>
                  </a:txBody>
                  <a:tcPr marL="3317" marR="3317" marT="3317"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400" b="0" i="0" u="none" strike="noStrike">
                          <a:solidFill>
                            <a:srgbClr val="000000"/>
                          </a:solidFill>
                          <a:effectLst/>
                          <a:latin typeface="Calibri" panose="020F0502020204030204" pitchFamily="34" charset="0"/>
                        </a:rPr>
                        <a:t>512</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CR for CID 14207</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a:solidFill>
                            <a:srgbClr val="000000"/>
                          </a:solidFill>
                          <a:effectLst/>
                          <a:latin typeface="Calibri" panose="020F0502020204030204" pitchFamily="34" charset="0"/>
                        </a:rPr>
                        <a:t>Yunbo Li (Huawei)</a:t>
                      </a:r>
                    </a:p>
                  </a:txBody>
                  <a:tcPr marL="3317" marR="3317" marT="3317"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400" b="0" i="0" u="none" strike="noStrike" dirty="0">
                          <a:solidFill>
                            <a:srgbClr val="000000"/>
                          </a:solidFill>
                          <a:effectLst/>
                          <a:latin typeface="Calibri" panose="020F0502020204030204" pitchFamily="34" charset="0"/>
                        </a:rPr>
                        <a:t>MU</a:t>
                      </a:r>
                    </a:p>
                  </a:txBody>
                  <a:tcPr marL="3317" marR="3317" marT="3317"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631181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smtClean="0">
                <a:solidFill>
                  <a:srgbClr val="0000FF"/>
                </a:solidFill>
                <a:latin typeface="Arial Black" panose="020B0A04020102020204" pitchFamily="34" charset="0"/>
              </a:rPr>
              <a:t/>
            </a:r>
            <a:br>
              <a:rPr lang="en-US" altLang="en-US" dirty="0" smtClean="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
            </a:r>
            <a:br>
              <a:rPr lang="en-US" altLang="en-US" dirty="0">
                <a:solidFill>
                  <a:srgbClr val="0000FF"/>
                </a:solidFill>
                <a:latin typeface="Arial Black" panose="020B0A04020102020204" pitchFamily="34" charset="0"/>
              </a:rPr>
            </a:br>
            <a:r>
              <a:rPr lang="en-US" altLang="en-US" dirty="0" smtClean="0">
                <a:solidFill>
                  <a:srgbClr val="0000FF"/>
                </a:solidFill>
                <a:latin typeface="Arial Black" panose="020B0A04020102020204" pitchFamily="34" charset="0"/>
              </a:rPr>
              <a:t>IEEE </a:t>
            </a:r>
            <a:r>
              <a:rPr lang="en-US" altLang="en-US" dirty="0">
                <a:solidFill>
                  <a:srgbClr val="0000FF"/>
                </a:solidFill>
                <a:latin typeface="Arial Black" panose="020B0A04020102020204" pitchFamily="34" charset="0"/>
              </a:rPr>
              <a:t>802.11 </a:t>
            </a:r>
            <a:r>
              <a:rPr lang="en-US" altLang="en-US" dirty="0" err="1">
                <a:solidFill>
                  <a:srgbClr val="0000FF"/>
                </a:solidFill>
                <a:latin typeface="Arial Black" panose="020B0A04020102020204" pitchFamily="34" charset="0"/>
              </a:rPr>
              <a:t>TGax</a:t>
            </a:r>
            <a:r>
              <a:rPr lang="en-US" altLang="en-US" dirty="0">
                <a:solidFill>
                  <a:srgbClr val="0000FF"/>
                </a:solidFill>
                <a:latin typeface="Arial Black" panose="020B0A04020102020204" pitchFamily="34" charset="0"/>
              </a:rPr>
              <a:t>:</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High Efficiency WLAN</a:t>
            </a:r>
            <a:br>
              <a:rPr lang="en-US" altLang="en-US" dirty="0">
                <a:solidFill>
                  <a:srgbClr val="0000FF"/>
                </a:solidFill>
                <a:latin typeface="Arial Black" panose="020B0A04020102020204" pitchFamily="34" charset="0"/>
              </a:rPr>
            </a:br>
            <a:r>
              <a:rPr lang="en-US" altLang="en-US" dirty="0">
                <a:solidFill>
                  <a:srgbClr val="0000FF"/>
                </a:solidFill>
                <a:latin typeface="Arial Black" panose="020B0A04020102020204" pitchFamily="34" charset="0"/>
              </a:rPr>
              <a:t>Task Group</a:t>
            </a:r>
            <a:endParaRPr lang="en-GB" dirty="0"/>
          </a:p>
        </p:txBody>
      </p:sp>
      <p:sp>
        <p:nvSpPr>
          <p:cNvPr id="4098" name="Rectangle 2"/>
          <p:cNvSpPr>
            <a:spLocks noGrp="1" noChangeArrowheads="1"/>
          </p:cNvSpPr>
          <p:nvPr>
            <p:ph idx="1"/>
          </p:nvPr>
        </p:nvSpPr>
        <p:spPr>
          <a:xfrm>
            <a:off x="685800" y="2743201"/>
            <a:ext cx="7770813" cy="2971800"/>
          </a:xfrm>
          <a:ln/>
        </p:spPr>
        <p:txBody>
          <a:bodyPr/>
          <a:lstStyle/>
          <a:p>
            <a:pPr algn="ctr">
              <a:lnSpc>
                <a:spcPct val="90000"/>
              </a:lnSpc>
              <a:buFontTx/>
              <a:buNone/>
            </a:pPr>
            <a:r>
              <a:rPr lang="en-GB" dirty="0" smtClean="0"/>
              <a:t> </a:t>
            </a:r>
            <a:r>
              <a:rPr lang="en-US" sz="4000" dirty="0">
                <a:latin typeface="Arial" panose="020B0604020202020204" pitchFamily="34" charset="0"/>
              </a:rPr>
              <a:t>March 4-9, 2018</a:t>
            </a:r>
          </a:p>
          <a:p>
            <a:pPr algn="ctr">
              <a:lnSpc>
                <a:spcPct val="90000"/>
              </a:lnSpc>
              <a:buFontTx/>
              <a:buNone/>
            </a:pPr>
            <a:r>
              <a:rPr lang="en-US" sz="4000" dirty="0">
                <a:latin typeface="Arial" panose="020B0604020202020204" pitchFamily="34" charset="0"/>
              </a:rPr>
              <a:t>Rosemont, Illinois USA</a:t>
            </a:r>
          </a:p>
          <a:p>
            <a:pPr algn="ctr">
              <a:lnSpc>
                <a:spcPct val="90000"/>
              </a:lnSpc>
              <a:buFontTx/>
              <a:buNone/>
            </a:pPr>
            <a:endParaRPr lang="en-US" altLang="en-US" dirty="0">
              <a:latin typeface="Arial" panose="020B0604020202020204" pitchFamily="34" charset="0"/>
            </a:endParaRPr>
          </a:p>
          <a:p>
            <a:pPr algn="ctr">
              <a:lnSpc>
                <a:spcPct val="90000"/>
              </a:lnSpc>
              <a:buFontTx/>
              <a:buNone/>
            </a:pPr>
            <a:r>
              <a:rPr lang="en-US" altLang="en-US" dirty="0">
                <a:latin typeface="Arial" panose="020B0604020202020204" pitchFamily="34" charset="0"/>
              </a:rPr>
              <a:t>Chair: Osama Aboul-Magd (Huawei Technologies)</a:t>
            </a:r>
          </a:p>
          <a:p>
            <a:pPr algn="ctr">
              <a:lnSpc>
                <a:spcPct val="90000"/>
              </a:lnSpc>
              <a:buFontTx/>
              <a:buNone/>
            </a:pPr>
            <a:r>
              <a:rPr lang="en-US" altLang="en-US" dirty="0">
                <a:latin typeface="Arial" panose="020B0604020202020204" pitchFamily="34" charset="0"/>
              </a:rPr>
              <a:t>Vice Chair: Simone Merlin (Qualcomm)</a:t>
            </a:r>
          </a:p>
          <a:p>
            <a:pPr algn="ctr">
              <a:lnSpc>
                <a:spcPct val="90000"/>
              </a:lnSpc>
              <a:buFontTx/>
              <a:buNone/>
            </a:pPr>
            <a:r>
              <a:rPr lang="en-US" altLang="en-US" dirty="0">
                <a:latin typeface="Arial" panose="020B0604020202020204" pitchFamily="34" charset="0"/>
              </a:rPr>
              <a:t>Vice Chair: Ron </a:t>
            </a:r>
            <a:r>
              <a:rPr lang="en-US" altLang="en-US" dirty="0" err="1">
                <a:latin typeface="Arial" panose="020B0604020202020204" pitchFamily="34" charset="0"/>
              </a:rPr>
              <a:t>Porat</a:t>
            </a:r>
            <a:r>
              <a:rPr lang="en-US" altLang="en-US" dirty="0">
                <a:latin typeface="Arial" panose="020B0604020202020204" pitchFamily="34" charset="0"/>
              </a:rPr>
              <a:t> (Broadcom)</a:t>
            </a:r>
            <a:endParaRPr lang="en-US" altLang="en-US" sz="2000" dirty="0">
              <a:latin typeface="Arial" panose="020B0604020202020204" pitchFamily="34" charset="0"/>
            </a:endParaRPr>
          </a:p>
          <a:p>
            <a:pPr algn="ctr">
              <a:lnSpc>
                <a:spcPct val="90000"/>
              </a:lnSpc>
              <a:buFontTx/>
              <a:buNone/>
            </a:pPr>
            <a:r>
              <a:rPr lang="en-US" altLang="en-US" dirty="0">
                <a:latin typeface="Arial" panose="020B0604020202020204" pitchFamily="34" charset="0"/>
              </a:rPr>
              <a:t>Secretary: Yasuhiko Inoue (NTT)</a:t>
            </a:r>
          </a:p>
          <a:p>
            <a:pPr algn="ctr">
              <a:lnSpc>
                <a:spcPct val="90000"/>
              </a:lnSpc>
              <a:buFontTx/>
              <a:buNone/>
            </a:pPr>
            <a:r>
              <a:rPr lang="en-US" altLang="en-US" dirty="0">
                <a:latin typeface="Arial" panose="020B0604020202020204" pitchFamily="34" charset="0"/>
              </a:rPr>
              <a:t>Technical Editor: Robert Stacey (Intel)</a:t>
            </a:r>
            <a:endParaRPr lang="en-CA" altLang="en-US" dirty="0"/>
          </a:p>
          <a:p>
            <a:pPr>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en-GB"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4" name="Date Placeholder 3"/>
          <p:cNvSpPr>
            <a:spLocks noGrp="1"/>
          </p:cNvSpPr>
          <p:nvPr>
            <p:ph type="dt" idx="15"/>
          </p:nvPr>
        </p:nvSpPr>
        <p:spPr/>
        <p:txBody>
          <a:bodyPr/>
          <a:lstStyle/>
          <a:p>
            <a:r>
              <a:rPr lang="en-US" dirty="0" smtClean="0"/>
              <a:t>March 2018</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 Submissions</a:t>
            </a:r>
            <a:endParaRPr lang="en-US" dirty="0"/>
          </a:p>
        </p:txBody>
      </p:sp>
      <p:sp>
        <p:nvSpPr>
          <p:cNvPr id="3" name="Date Placeholder 2"/>
          <p:cNvSpPr>
            <a:spLocks noGrp="1"/>
          </p:cNvSpPr>
          <p:nvPr>
            <p:ph type="dt" idx="10"/>
          </p:nvPr>
        </p:nvSpPr>
        <p:spPr/>
        <p:txBody>
          <a:bodyPr/>
          <a:lstStyle/>
          <a:p>
            <a:r>
              <a:rPr lang="en-US" smtClean="0"/>
              <a:t>March 2018</a:t>
            </a:r>
            <a:endParaRPr lang="en-GB" dirty="0"/>
          </a:p>
        </p:txBody>
      </p:sp>
      <p:sp>
        <p:nvSpPr>
          <p:cNvPr id="4" name="Footer Placeholder 3"/>
          <p:cNvSpPr>
            <a:spLocks noGrp="1"/>
          </p:cNvSpPr>
          <p:nvPr>
            <p:ph type="ftr" idx="11"/>
          </p:nvPr>
        </p:nvSpPr>
        <p:spPr/>
        <p:txBody>
          <a:bodyPr/>
          <a:lstStyle/>
          <a:p>
            <a:r>
              <a:rPr lang="en-GB" smtClean="0"/>
              <a:t>Osama Aboul-Magd, Huawei Technologies</a:t>
            </a:r>
            <a:endParaRPr lang="en-GB"/>
          </a:p>
        </p:txBody>
      </p:sp>
      <p:sp>
        <p:nvSpPr>
          <p:cNvPr id="5" name="Slide Number Placeholder 4"/>
          <p:cNvSpPr>
            <a:spLocks noGrp="1"/>
          </p:cNvSpPr>
          <p:nvPr>
            <p:ph type="sldNum" idx="12"/>
          </p:nvPr>
        </p:nvSpPr>
        <p:spPr/>
        <p:txBody>
          <a:bodyPr/>
          <a:lstStyle/>
          <a:p>
            <a:r>
              <a:rPr lang="en-GB" smtClean="0"/>
              <a:t>Slide </a:t>
            </a:r>
            <a:fld id="{06B781AF-4CCF-49B0-A572-DE54FBE5D942}" type="slidenum">
              <a:rPr lang="en-GB" smtClean="0"/>
              <a:pPr/>
              <a:t>20</a:t>
            </a:fld>
            <a:endParaRPr lang="en-GB"/>
          </a:p>
        </p:txBody>
      </p:sp>
      <p:graphicFrame>
        <p:nvGraphicFramePr>
          <p:cNvPr id="8" name="Table 7"/>
          <p:cNvGraphicFramePr>
            <a:graphicFrameLocks noGrp="1"/>
          </p:cNvGraphicFramePr>
          <p:nvPr>
            <p:extLst>
              <p:ext uri="{D42A27DB-BD31-4B8C-83A1-F6EECF244321}">
                <p14:modId xmlns:p14="http://schemas.microsoft.com/office/powerpoint/2010/main" val="3469864475"/>
              </p:ext>
            </p:extLst>
          </p:nvPr>
        </p:nvGraphicFramePr>
        <p:xfrm>
          <a:off x="685800" y="2943996"/>
          <a:ext cx="7770813" cy="832585"/>
        </p:xfrm>
        <a:graphic>
          <a:graphicData uri="http://schemas.openxmlformats.org/drawingml/2006/table">
            <a:tbl>
              <a:tblPr/>
              <a:tblGrid>
                <a:gridCol w="532856"/>
                <a:gridCol w="532856"/>
                <a:gridCol w="3774395"/>
                <a:gridCol w="2231333"/>
                <a:gridCol w="699373"/>
              </a:tblGrid>
              <a:tr h="166517">
                <a:tc>
                  <a:txBody>
                    <a:bodyPr/>
                    <a:lstStyle/>
                    <a:p>
                      <a:pPr algn="r" fontAlgn="b"/>
                      <a:r>
                        <a:rPr lang="en-US" sz="1000" b="0" i="0" u="none" strike="noStrike">
                          <a:solidFill>
                            <a:srgbClr val="000000"/>
                          </a:solidFill>
                          <a:effectLst/>
                          <a:latin typeface="Calibri" panose="020F0502020204030204" pitchFamily="34" charset="0"/>
                        </a:rPr>
                        <a:t>2018</a:t>
                      </a:r>
                    </a:p>
                  </a:txBody>
                  <a:tcPr marL="8326" marR="8326" marT="8326"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1000" b="0" i="0" u="none" strike="noStrike">
                          <a:solidFill>
                            <a:srgbClr val="000000"/>
                          </a:solidFill>
                          <a:effectLst/>
                          <a:latin typeface="Calibri" panose="020F0502020204030204" pitchFamily="34" charset="0"/>
                        </a:rPr>
                        <a:t>26</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CR-SRG-and-SRP</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Matthew Fischer (Broadcom LTD)</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SR</a:t>
                      </a:r>
                    </a:p>
                  </a:txBody>
                  <a:tcPr marL="8326" marR="8326" marT="8326"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166517">
                <a:tc>
                  <a:txBody>
                    <a:bodyPr/>
                    <a:lstStyle/>
                    <a:p>
                      <a:pPr algn="r" fontAlgn="b"/>
                      <a:r>
                        <a:rPr lang="en-US" sz="1000" b="0" i="0" u="none" strike="noStrike">
                          <a:solidFill>
                            <a:srgbClr val="000000"/>
                          </a:solidFill>
                          <a:effectLst/>
                          <a:latin typeface="Calibri" panose="020F0502020204030204" pitchFamily="34" charset="0"/>
                        </a:rPr>
                        <a:t>2018</a:t>
                      </a:r>
                    </a:p>
                  </a:txBody>
                  <a:tcPr marL="8326" marR="8326" marT="8326"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106</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lb230-cr-spatial-reuse-operation-on-secondary-channel</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Yongho Seok (MediaTek)</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SR</a:t>
                      </a:r>
                    </a:p>
                  </a:txBody>
                  <a:tcPr marL="8326" marR="8326" marT="8326"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166517">
                <a:tc>
                  <a:txBody>
                    <a:bodyPr/>
                    <a:lstStyle/>
                    <a:p>
                      <a:pPr algn="r" fontAlgn="b"/>
                      <a:r>
                        <a:rPr lang="en-US" sz="1000" b="0" i="0" u="none" strike="noStrike">
                          <a:solidFill>
                            <a:srgbClr val="000000"/>
                          </a:solidFill>
                          <a:effectLst/>
                          <a:latin typeface="Calibri" panose="020F0502020204030204" pitchFamily="34" charset="0"/>
                        </a:rPr>
                        <a:t>2018</a:t>
                      </a:r>
                    </a:p>
                  </a:txBody>
                  <a:tcPr marL="8326" marR="8326" marT="8326"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1000" b="0" i="0" u="none" strike="noStrike">
                          <a:solidFill>
                            <a:srgbClr val="000000"/>
                          </a:solidFill>
                          <a:effectLst/>
                          <a:latin typeface="Calibri" panose="020F0502020204030204" pitchFamily="34" charset="0"/>
                        </a:rPr>
                        <a:t>225</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CR-SRG-Management-CID-12044-12304</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Matthew Fischer (Broadcom LTD)</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SR</a:t>
                      </a:r>
                    </a:p>
                  </a:txBody>
                  <a:tcPr marL="8326" marR="8326" marT="8326"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r>
              <a:tr h="166517">
                <a:tc>
                  <a:txBody>
                    <a:bodyPr/>
                    <a:lstStyle/>
                    <a:p>
                      <a:pPr algn="r" fontAlgn="b"/>
                      <a:r>
                        <a:rPr lang="en-US" sz="1000" b="0" i="0" u="none" strike="noStrike">
                          <a:solidFill>
                            <a:srgbClr val="000000"/>
                          </a:solidFill>
                          <a:effectLst/>
                          <a:latin typeface="Calibri" panose="020F0502020204030204" pitchFamily="34" charset="0"/>
                        </a:rPr>
                        <a:t>2018</a:t>
                      </a:r>
                    </a:p>
                  </a:txBody>
                  <a:tcPr marL="8326" marR="8326" marT="8326"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391</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CID 11775 should be re-considered</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Graham Smith (SR Technologies)</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SR</a:t>
                      </a:r>
                    </a:p>
                  </a:txBody>
                  <a:tcPr marL="8326" marR="8326" marT="8326"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r>
              <a:tr h="166517">
                <a:tc>
                  <a:txBody>
                    <a:bodyPr/>
                    <a:lstStyle/>
                    <a:p>
                      <a:pPr algn="r" fontAlgn="b"/>
                      <a:r>
                        <a:rPr lang="en-US" sz="1000" b="0" i="0" u="none" strike="noStrike">
                          <a:solidFill>
                            <a:srgbClr val="000000"/>
                          </a:solidFill>
                          <a:effectLst/>
                          <a:latin typeface="Calibri" panose="020F0502020204030204" pitchFamily="34" charset="0"/>
                        </a:rPr>
                        <a:t>2018</a:t>
                      </a:r>
                    </a:p>
                  </a:txBody>
                  <a:tcPr marL="8326" marR="8326" marT="8326"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r" fontAlgn="b"/>
                      <a:r>
                        <a:rPr lang="en-US" sz="1000" b="0" i="0" u="none" strike="noStrike">
                          <a:solidFill>
                            <a:srgbClr val="000000"/>
                          </a:solidFill>
                          <a:effectLst/>
                          <a:latin typeface="Calibri" panose="020F0502020204030204" pitchFamily="34" charset="0"/>
                        </a:rPr>
                        <a:t>456</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lb230-cr-txvector-parameter-bss-color</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a:solidFill>
                            <a:srgbClr val="000000"/>
                          </a:solidFill>
                          <a:effectLst/>
                          <a:latin typeface="Calibri" panose="020F0502020204030204" pitchFamily="34" charset="0"/>
                        </a:rPr>
                        <a:t>Yongho Seok (MediaTek)</a:t>
                      </a:r>
                    </a:p>
                  </a:txBody>
                  <a:tcPr marL="8326" marR="8326" marT="8326" marB="0" anchor="b">
                    <a:lnL>
                      <a:noFill/>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en-US" sz="1000" b="0" i="0" u="none" strike="noStrike" dirty="0">
                          <a:solidFill>
                            <a:srgbClr val="000000"/>
                          </a:solidFill>
                          <a:effectLst/>
                          <a:latin typeface="Calibri" panose="020F0502020204030204" pitchFamily="34" charset="0"/>
                        </a:rPr>
                        <a:t>SR</a:t>
                      </a:r>
                    </a:p>
                  </a:txBody>
                  <a:tcPr marL="8326" marR="8326" marT="8326"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6593147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685800"/>
            <a:ext cx="8382000" cy="1065213"/>
          </a:xfrm>
        </p:spPr>
        <p:txBody>
          <a:bodyPr/>
          <a:lstStyle/>
          <a:p>
            <a:r>
              <a:rPr lang="en-US" altLang="en-US" dirty="0"/>
              <a:t>Agenda for Monday </a:t>
            </a:r>
            <a:r>
              <a:rPr lang="en-US" altLang="en-US" dirty="0" smtClean="0"/>
              <a:t>March 5, 13:30 </a:t>
            </a:r>
            <a:r>
              <a:rPr lang="en-US" altLang="en-US" dirty="0"/>
              <a:t>– </a:t>
            </a:r>
            <a:r>
              <a:rPr lang="en-US" altLang="en-US" dirty="0" smtClean="0"/>
              <a:t>15:30</a:t>
            </a:r>
            <a:r>
              <a:rPr lang="en-US" altLang="en-US" dirty="0" smtClean="0">
                <a:sym typeface="Wingdings" panose="05000000000000000000" pitchFamily="2" charset="2"/>
              </a:rPr>
              <a:t> </a:t>
            </a:r>
            <a:endParaRPr lang="en-US" dirty="0"/>
          </a:p>
        </p:txBody>
      </p:sp>
      <p:sp>
        <p:nvSpPr>
          <p:cNvPr id="7" name="Content Placeholder 6"/>
          <p:cNvSpPr>
            <a:spLocks noGrp="1"/>
          </p:cNvSpPr>
          <p:nvPr>
            <p:ph idx="1"/>
          </p:nvPr>
        </p:nvSpPr>
        <p:spPr>
          <a:xfrm>
            <a:off x="685800" y="1828800"/>
            <a:ext cx="7770813" cy="4113213"/>
          </a:xfrm>
        </p:spPr>
        <p:txBody>
          <a:bodyPr/>
          <a:lstStyle/>
          <a:p>
            <a:pPr>
              <a:lnSpc>
                <a:spcPct val="80000"/>
              </a:lnSpc>
              <a:buFont typeface="Arial" panose="020B0604020202020204" pitchFamily="34" charset="0"/>
              <a:buChar char="•"/>
            </a:pPr>
            <a:r>
              <a:rPr lang="en-US" altLang="en-US" dirty="0"/>
              <a:t>Call meeting to order </a:t>
            </a:r>
          </a:p>
          <a:p>
            <a:pPr>
              <a:buFont typeface="Arial" panose="020B0604020202020204" pitchFamily="34" charset="0"/>
              <a:buChar char="•"/>
            </a:pPr>
            <a:r>
              <a:rPr lang="en-US" altLang="en-US" dirty="0"/>
              <a:t>IEEE-SA IPR policy and </a:t>
            </a:r>
            <a:r>
              <a:rPr lang="en-US" altLang="en-US" dirty="0" smtClean="0"/>
              <a:t>Procedure</a:t>
            </a:r>
            <a:endParaRPr lang="en-US" altLang="en-US" dirty="0"/>
          </a:p>
          <a:p>
            <a:pPr>
              <a:lnSpc>
                <a:spcPct val="80000"/>
              </a:lnSpc>
              <a:buFont typeface="Arial" panose="020B0604020202020204" pitchFamily="34" charset="0"/>
              <a:buChar char="•"/>
            </a:pPr>
            <a:r>
              <a:rPr lang="en-US" altLang="en-US" dirty="0" smtClean="0"/>
              <a:t>Summary from January 2018 meeting</a:t>
            </a:r>
          </a:p>
          <a:p>
            <a:pPr>
              <a:lnSpc>
                <a:spcPct val="80000"/>
              </a:lnSpc>
              <a:buFont typeface="Arial" panose="020B0604020202020204" pitchFamily="34" charset="0"/>
              <a:buChar char="•"/>
            </a:pPr>
            <a:r>
              <a:rPr lang="en-US" altLang="en-US" dirty="0" smtClean="0"/>
              <a:t>TG </a:t>
            </a:r>
            <a:r>
              <a:rPr lang="en-US" altLang="en-US" dirty="0"/>
              <a:t>motions</a:t>
            </a:r>
          </a:p>
          <a:p>
            <a:pPr lvl="1">
              <a:lnSpc>
                <a:spcPct val="80000"/>
              </a:lnSpc>
              <a:buFont typeface="Arial" panose="020B0604020202020204" pitchFamily="34" charset="0"/>
              <a:buChar char="•"/>
            </a:pPr>
            <a:r>
              <a:rPr lang="en-US" altLang="en-US" sz="1800" dirty="0"/>
              <a:t>Approve TG meeting and </a:t>
            </a:r>
            <a:r>
              <a:rPr lang="en-US" altLang="en-US" sz="1800" dirty="0" err="1"/>
              <a:t>Telecon</a:t>
            </a:r>
            <a:r>
              <a:rPr lang="en-US" altLang="en-US" sz="1800" dirty="0"/>
              <a:t> minutes since </a:t>
            </a:r>
            <a:r>
              <a:rPr lang="en-US" altLang="en-US" sz="1800" dirty="0" smtClean="0"/>
              <a:t>November 2017 </a:t>
            </a:r>
            <a:r>
              <a:rPr lang="en-US" altLang="en-US" sz="1800" dirty="0"/>
              <a:t>meeting.</a:t>
            </a:r>
          </a:p>
          <a:p>
            <a:pPr>
              <a:lnSpc>
                <a:spcPct val="80000"/>
              </a:lnSpc>
              <a:buFont typeface="Arial" panose="020B0604020202020204" pitchFamily="34" charset="0"/>
              <a:buChar char="•"/>
            </a:pPr>
            <a:r>
              <a:rPr lang="en-US" altLang="en-US" dirty="0" smtClean="0"/>
              <a:t>Timeline</a:t>
            </a:r>
          </a:p>
          <a:p>
            <a:pPr>
              <a:lnSpc>
                <a:spcPct val="80000"/>
              </a:lnSpc>
              <a:buFont typeface="Arial" panose="020B0604020202020204" pitchFamily="34" charset="0"/>
              <a:buChar char="•"/>
            </a:pPr>
            <a:r>
              <a:rPr lang="en-US" altLang="en-US" dirty="0" smtClean="0"/>
              <a:t>May ad hoc Meeting</a:t>
            </a:r>
          </a:p>
          <a:p>
            <a:pPr>
              <a:lnSpc>
                <a:spcPct val="80000"/>
              </a:lnSpc>
              <a:buFont typeface="Arial" panose="020B0604020202020204" pitchFamily="34" charset="0"/>
              <a:buChar char="•"/>
            </a:pPr>
            <a:r>
              <a:rPr lang="en-US" altLang="en-US" dirty="0" smtClean="0"/>
              <a:t>Room assignment for the ad hoc meetings</a:t>
            </a:r>
          </a:p>
          <a:p>
            <a:pPr>
              <a:lnSpc>
                <a:spcPct val="80000"/>
              </a:lnSpc>
              <a:buFont typeface="Arial" panose="020B0604020202020204" pitchFamily="34" charset="0"/>
              <a:buChar char="•"/>
            </a:pPr>
            <a:r>
              <a:rPr lang="en-US" altLang="en-US" dirty="0" smtClean="0"/>
              <a:t>Editor Report </a:t>
            </a:r>
            <a:r>
              <a:rPr lang="en-US" altLang="en-US" dirty="0"/>
              <a:t>– Robert </a:t>
            </a:r>
            <a:r>
              <a:rPr lang="en-US" altLang="en-US" dirty="0" smtClean="0"/>
              <a:t>Stacey</a:t>
            </a:r>
            <a:endParaRPr lang="en-US" altLang="en-US" dirty="0"/>
          </a:p>
          <a:p>
            <a:pPr>
              <a:lnSpc>
                <a:spcPct val="80000"/>
              </a:lnSpc>
              <a:buFont typeface="Arial" panose="020B0604020202020204" pitchFamily="34" charset="0"/>
              <a:buChar char="•"/>
            </a:pPr>
            <a:r>
              <a:rPr lang="en-US" altLang="en-US" dirty="0" smtClean="0"/>
              <a:t>Presentations and Comment </a:t>
            </a:r>
            <a:r>
              <a:rPr lang="en-US" altLang="en-US" dirty="0"/>
              <a:t>Resolution</a:t>
            </a:r>
          </a:p>
          <a:p>
            <a:pPr>
              <a:lnSpc>
                <a:spcPct val="80000"/>
              </a:lnSpc>
              <a:buFont typeface="Arial" panose="020B0604020202020204" pitchFamily="34" charset="0"/>
              <a:buChar char="•"/>
            </a:pPr>
            <a:r>
              <a:rPr lang="en-US" altLang="en-US" dirty="0"/>
              <a:t>Recess</a:t>
            </a:r>
          </a:p>
          <a:p>
            <a:endParaRPr lang="en-US" sz="2800" dirty="0"/>
          </a:p>
        </p:txBody>
      </p:sp>
      <p:sp>
        <p:nvSpPr>
          <p:cNvPr id="5" name="Slide Number Placeholder 4"/>
          <p:cNvSpPr>
            <a:spLocks noGrp="1"/>
          </p:cNvSpPr>
          <p:nvPr>
            <p:ph type="sldNum" idx="12"/>
          </p:nvPr>
        </p:nvSpPr>
        <p:spPr/>
        <p:txBody>
          <a:bodyPr/>
          <a:lstStyle/>
          <a:p>
            <a:r>
              <a:rPr lang="en-GB" smtClean="0"/>
              <a:t>Slide </a:t>
            </a:r>
            <a:fld id="{06B781AF-4CCF-49B0-A572-DE54FBE5D942}" type="slidenum">
              <a:rPr lang="en-GB" smtClean="0"/>
              <a:pPr/>
              <a:t>21</a:t>
            </a:fld>
            <a:endParaRPr lang="en-GB"/>
          </a:p>
        </p:txBody>
      </p:sp>
      <p:sp>
        <p:nvSpPr>
          <p:cNvPr id="4" name="Footer Placeholder 3"/>
          <p:cNvSpPr>
            <a:spLocks noGrp="1"/>
          </p:cNvSpPr>
          <p:nvPr>
            <p:ph type="ftr" idx="14"/>
          </p:nvPr>
        </p:nvSpPr>
        <p:spPr/>
        <p:txBody>
          <a:bodyPr/>
          <a:lstStyle/>
          <a:p>
            <a:r>
              <a:rPr lang="en-GB" smtClean="0"/>
              <a:t>Osama Aboul-Magd, Huawei Technologies</a:t>
            </a:r>
            <a:endParaRPr lang="en-GB"/>
          </a:p>
        </p:txBody>
      </p:sp>
      <p:sp>
        <p:nvSpPr>
          <p:cNvPr id="3" name="Date Placeholder 2"/>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8100221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Since January 2018</a:t>
            </a:r>
            <a:endParaRPr lang="en-US" dirty="0"/>
          </a:p>
        </p:txBody>
      </p:sp>
      <p:sp>
        <p:nvSpPr>
          <p:cNvPr id="3" name="Content Placeholder 2"/>
          <p:cNvSpPr>
            <a:spLocks noGrp="1"/>
          </p:cNvSpPr>
          <p:nvPr>
            <p:ph idx="1"/>
          </p:nvPr>
        </p:nvSpPr>
        <p:spPr>
          <a:xfrm>
            <a:off x="685800" y="1524000"/>
            <a:ext cx="7770813" cy="4113213"/>
          </a:xfrm>
        </p:spPr>
        <p:txBody>
          <a:bodyPr/>
          <a:lstStyle/>
          <a:p>
            <a:pPr>
              <a:buFont typeface="Arial" panose="020B0604020202020204" pitchFamily="34" charset="0"/>
              <a:buChar char="•"/>
            </a:pPr>
            <a:r>
              <a:rPr lang="en-US" dirty="0" smtClean="0"/>
              <a:t>Continued with the comment resolution.</a:t>
            </a:r>
          </a:p>
          <a:p>
            <a:pPr>
              <a:buFont typeface="Arial" panose="020B0604020202020204" pitchFamily="34" charset="0"/>
              <a:buChar char="•"/>
            </a:pPr>
            <a:r>
              <a:rPr lang="en-US" dirty="0" smtClean="0"/>
              <a:t>Resolution of over 700 CIDs passed motions</a:t>
            </a:r>
          </a:p>
          <a:p>
            <a:pPr>
              <a:buFont typeface="Arial" panose="020B0604020202020204" pitchFamily="34" charset="0"/>
              <a:buChar char="•"/>
            </a:pPr>
            <a:r>
              <a:rPr lang="en-US" dirty="0" smtClean="0"/>
              <a:t>The TG Technical Editor produced draft D2.2.</a:t>
            </a:r>
          </a:p>
          <a:p>
            <a:pPr>
              <a:buFont typeface="Arial" panose="020B0604020202020204" pitchFamily="34" charset="0"/>
              <a:buChar char="•"/>
            </a:pPr>
            <a:r>
              <a:rPr lang="en-US" dirty="0" smtClean="0"/>
              <a:t>Over 1500 technical CIDs are still open before the start of the ad hoc meeting last week..</a:t>
            </a:r>
          </a:p>
          <a:p>
            <a:pPr>
              <a:buFont typeface="Arial" panose="020B0604020202020204" pitchFamily="34" charset="0"/>
              <a:buChar char="•"/>
            </a:pPr>
            <a:r>
              <a:rPr lang="en-US" dirty="0" smtClean="0"/>
              <a:t>No </a:t>
            </a:r>
            <a:r>
              <a:rPr lang="en-US" dirty="0" err="1" smtClean="0"/>
              <a:t>telecons</a:t>
            </a:r>
            <a:r>
              <a:rPr lang="en-US" dirty="0" smtClean="0"/>
              <a:t> – all </a:t>
            </a:r>
            <a:r>
              <a:rPr lang="en-US" dirty="0" err="1" smtClean="0"/>
              <a:t>telecons</a:t>
            </a:r>
            <a:r>
              <a:rPr lang="en-US" dirty="0" smtClean="0"/>
              <a:t> were cancelled.</a:t>
            </a:r>
            <a:endParaRPr lang="en-US" dirty="0"/>
          </a:p>
          <a:p>
            <a:pPr>
              <a:buFont typeface="Arial" panose="020B0604020202020204" pitchFamily="34" charset="0"/>
              <a:buChar char="•"/>
            </a:pPr>
            <a:r>
              <a:rPr lang="en-US" dirty="0" smtClean="0"/>
              <a:t>Ad hoc meeting last week in the Bay area – Resolutions of about 250 CIDs are ready for motion.</a:t>
            </a:r>
          </a:p>
          <a:p>
            <a:pPr lvl="1">
              <a:buFont typeface="Arial" panose="020B0604020202020204" pitchFamily="34" charset="0"/>
              <a:buChar char="•"/>
            </a:pPr>
            <a:r>
              <a:rPr lang="en-US" dirty="0">
                <a:hlinkClick r:id="rId2"/>
              </a:rPr>
              <a:t>https://</a:t>
            </a:r>
            <a:r>
              <a:rPr lang="en-US" dirty="0" smtClean="0">
                <a:hlinkClick r:id="rId2"/>
              </a:rPr>
              <a:t>mentor.ieee.org/802.11/dcn/18/11-18-0287-04-00ax-tgax-march-ad-hoc-mee</a:t>
            </a:r>
          </a:p>
          <a:p>
            <a:pPr lvl="1">
              <a:buFont typeface="Arial" panose="020B0604020202020204" pitchFamily="34" charset="0"/>
              <a:buChar char="•"/>
            </a:pPr>
            <a:r>
              <a:rPr lang="en-US" dirty="0">
                <a:hlinkClick r:id="rId2"/>
              </a:rPr>
              <a:t>https://mentor.ieee.org/802.11/dcn/18/11-18-0474-01-00ax-tgax-mar-2018-ad-hoc-meeting-agenda-phy.pptxting-agenda.pptx</a:t>
            </a:r>
            <a:r>
              <a:rPr lang="en-US" dirty="0" smtClean="0"/>
              <a:t> </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2646946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Approval of  TG Minutes </a:t>
            </a:r>
            <a:r>
              <a:rPr lang="en-US" altLang="en-US" dirty="0" smtClean="0"/>
              <a:t>(January 2018 </a:t>
            </a:r>
            <a:r>
              <a:rPr lang="en-US" altLang="en-US" dirty="0"/>
              <a:t>Meeting and </a:t>
            </a:r>
            <a:r>
              <a:rPr lang="en-US" altLang="en-US" dirty="0" err="1"/>
              <a:t>Telecon</a:t>
            </a:r>
            <a:r>
              <a:rPr lang="en-US" altLang="en-US" dirty="0"/>
              <a:t> Minutes) </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altLang="en-US" sz="2000" dirty="0"/>
              <a:t>Approve TGax minutes of meetings and teleconferences from </a:t>
            </a:r>
            <a:r>
              <a:rPr lang="en-US" altLang="en-US" sz="2000" dirty="0" smtClean="0"/>
              <a:t>January 2018 Interim meeting </a:t>
            </a:r>
            <a:r>
              <a:rPr lang="en-US" altLang="en-US" sz="2000" dirty="0"/>
              <a:t>to today:  </a:t>
            </a:r>
            <a:endParaRPr lang="en-US" altLang="en-US" sz="2000" dirty="0" smtClean="0"/>
          </a:p>
          <a:p>
            <a:pPr lvl="1">
              <a:buFont typeface="Arial" panose="020B0604020202020204" pitchFamily="34" charset="0"/>
              <a:buChar char="•"/>
            </a:pPr>
            <a:r>
              <a:rPr lang="en-US" altLang="en-US" sz="1600" dirty="0">
                <a:hlinkClick r:id="rId2"/>
              </a:rPr>
              <a:t>https://</a:t>
            </a:r>
            <a:r>
              <a:rPr lang="en-US" altLang="en-US" sz="1600" dirty="0" smtClean="0">
                <a:hlinkClick r:id="rId2"/>
              </a:rPr>
              <a:t>mentor.ieee.org/802.11/dcn/18/11-18-0213-00-00ax-tgax-january-2018-irvine-meeting-minutes.docx</a:t>
            </a:r>
            <a:r>
              <a:rPr lang="en-US" altLang="en-US" sz="1600" dirty="0" smtClean="0"/>
              <a:t> </a:t>
            </a:r>
          </a:p>
          <a:p>
            <a:pPr lvl="1">
              <a:buFont typeface="Arial" panose="020B0604020202020204" pitchFamily="34" charset="0"/>
              <a:buChar char="•"/>
            </a:pPr>
            <a:r>
              <a:rPr lang="en-US" altLang="en-US" sz="1600" dirty="0">
                <a:hlinkClick r:id="rId3"/>
              </a:rPr>
              <a:t>https://</a:t>
            </a:r>
            <a:r>
              <a:rPr lang="en-US" altLang="en-US" sz="1600" dirty="0" smtClean="0">
                <a:hlinkClick r:id="rId3"/>
              </a:rPr>
              <a:t>mentor.ieee.org/802.11/dcn/18/11-18-0119-00-00ax-minutes-of-tgax-january-2018-ad-hoc-meeting-mac-mu-sr.docx</a:t>
            </a:r>
            <a:r>
              <a:rPr lang="en-US" altLang="en-US" sz="1600" dirty="0" smtClean="0"/>
              <a:t> </a:t>
            </a:r>
          </a:p>
          <a:p>
            <a:pPr lvl="1">
              <a:buFont typeface="Arial" panose="020B0604020202020204" pitchFamily="34" charset="0"/>
              <a:buChar char="•"/>
            </a:pPr>
            <a:r>
              <a:rPr lang="en-US" altLang="en-US" sz="1600" dirty="0">
                <a:hlinkClick r:id="rId4"/>
              </a:rPr>
              <a:t>https://</a:t>
            </a:r>
            <a:r>
              <a:rPr lang="en-US" altLang="en-US" sz="1600" dirty="0" smtClean="0">
                <a:hlinkClick r:id="rId4"/>
              </a:rPr>
              <a:t>mentor.ieee.org/802.11/dcn/18/11-18-0239-00-00ax-minutes-of-the-tgax-spatial-reuse-ad-hoc-group-meeting.docx</a:t>
            </a:r>
            <a:r>
              <a:rPr lang="en-US" altLang="en-US" sz="1600" dirty="0" smtClean="0"/>
              <a:t> </a:t>
            </a:r>
          </a:p>
          <a:p>
            <a:pPr lvl="1">
              <a:buFont typeface="Arial" panose="020B0604020202020204" pitchFamily="34" charset="0"/>
              <a:buChar char="•"/>
            </a:pPr>
            <a:r>
              <a:rPr lang="en-US" altLang="en-US" sz="1600" dirty="0">
                <a:hlinkClick r:id="rId5"/>
              </a:rPr>
              <a:t>https://</a:t>
            </a:r>
            <a:r>
              <a:rPr lang="en-US" altLang="en-US" sz="1600" dirty="0" smtClean="0">
                <a:hlinkClick r:id="rId5"/>
              </a:rPr>
              <a:t>mentor.ieee.org/802.11/dcn/18/11-18-0245-00-00ax-minutes-of-the-tgax-mac-mu-ad-hoc-meeting.docx</a:t>
            </a:r>
            <a:r>
              <a:rPr lang="en-US" altLang="en-US" sz="1600" dirty="0" smtClean="0"/>
              <a:t> </a:t>
            </a:r>
          </a:p>
          <a:p>
            <a:pPr lvl="1">
              <a:buFont typeface="Arial" panose="020B0604020202020204" pitchFamily="34" charset="0"/>
              <a:buChar char="•"/>
            </a:pPr>
            <a:r>
              <a:rPr lang="en-US" altLang="en-US" sz="1600" dirty="0">
                <a:hlinkClick r:id="rId6"/>
              </a:rPr>
              <a:t>https://</a:t>
            </a:r>
            <a:r>
              <a:rPr lang="en-US" altLang="en-US" sz="1600" dirty="0" smtClean="0">
                <a:hlinkClick r:id="rId6"/>
              </a:rPr>
              <a:t>mentor.ieee.org/802.11/dcn/18/11-18-0255-00-00ax-jan-2018-tgax-irvine-phy-ad-hoc-minutes.docx</a:t>
            </a:r>
            <a:r>
              <a:rPr lang="en-US" altLang="en-US" sz="1600" dirty="0" smtClean="0"/>
              <a:t> </a:t>
            </a:r>
            <a:endParaRPr lang="en-US" altLang="en-US" sz="1600" dirty="0"/>
          </a:p>
          <a:p>
            <a:pPr lvl="1">
              <a:buFont typeface="Arial" panose="020B0604020202020204" pitchFamily="34" charset="0"/>
              <a:buChar char="•"/>
            </a:pPr>
            <a:endParaRPr lang="en-US" altLang="en-US" sz="1600" dirty="0"/>
          </a:p>
          <a:p>
            <a:pPr>
              <a:buFont typeface="Arial" panose="020B0604020202020204" pitchFamily="34" charset="0"/>
              <a:buChar char="•"/>
            </a:pPr>
            <a:r>
              <a:rPr lang="en-US" altLang="en-US" sz="2000" dirty="0"/>
              <a:t>Move:	</a:t>
            </a:r>
            <a:r>
              <a:rPr lang="en-US" altLang="en-US" sz="2000" dirty="0" smtClean="0"/>
              <a:t> Bin Tian</a:t>
            </a:r>
            <a:r>
              <a:rPr lang="en-US" altLang="en-US" sz="2000" dirty="0"/>
              <a:t>	Second</a:t>
            </a:r>
            <a:r>
              <a:rPr lang="en-US" altLang="en-US" sz="2000" dirty="0" smtClean="0"/>
              <a:t>: Allan Jones</a:t>
            </a:r>
          </a:p>
          <a:p>
            <a:pPr>
              <a:buFont typeface="Arial" panose="020B0604020202020204" pitchFamily="34" charset="0"/>
              <a:buChar char="•"/>
            </a:pPr>
            <a:r>
              <a:rPr lang="en-US" altLang="en-US" sz="2000" dirty="0" smtClean="0"/>
              <a:t>Approved with no objection</a:t>
            </a:r>
            <a:endParaRPr lang="en-US" altLang="en-US" sz="20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18437044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0813" cy="1065213"/>
          </a:xfrm>
        </p:spPr>
        <p:txBody>
          <a:bodyPr/>
          <a:lstStyle/>
          <a:p>
            <a:r>
              <a:rPr lang="en-US" dirty="0" smtClean="0"/>
              <a:t>Timeline</a:t>
            </a:r>
            <a:endParaRPr lang="en-US" dirty="0"/>
          </a:p>
        </p:txBody>
      </p:sp>
      <p:sp>
        <p:nvSpPr>
          <p:cNvPr id="3" name="Content Placeholder 2"/>
          <p:cNvSpPr>
            <a:spLocks noGrp="1"/>
          </p:cNvSpPr>
          <p:nvPr>
            <p:ph idx="1"/>
          </p:nvPr>
        </p:nvSpPr>
        <p:spPr>
          <a:xfrm>
            <a:off x="381000" y="1447800"/>
            <a:ext cx="8458200" cy="4113213"/>
          </a:xfrm>
        </p:spPr>
        <p:txBody>
          <a:bodyPr/>
          <a:lstStyle/>
          <a:p>
            <a:pPr>
              <a:buFont typeface="Arial" panose="020B0604020202020204" pitchFamily="34" charset="0"/>
              <a:buChar char="•"/>
            </a:pPr>
            <a:r>
              <a:rPr lang="en-US" altLang="zh-CN" sz="2000" dirty="0"/>
              <a:t>May 2014: start of the TG</a:t>
            </a:r>
          </a:p>
          <a:p>
            <a:pPr>
              <a:buFont typeface="Arial" panose="020B0604020202020204" pitchFamily="34" charset="0"/>
              <a:buChar char="•"/>
            </a:pPr>
            <a:r>
              <a:rPr lang="en-US" altLang="zh-CN" sz="2000" dirty="0"/>
              <a:t>Nov. 2014: First draft of the TG SFD was approved</a:t>
            </a:r>
          </a:p>
          <a:p>
            <a:pPr>
              <a:buFont typeface="Arial" panose="020B0604020202020204" pitchFamily="34" charset="0"/>
              <a:buChar char="•"/>
            </a:pPr>
            <a:r>
              <a:rPr lang="en-US" altLang="zh-CN" sz="2000" dirty="0"/>
              <a:t>Jan. 2016: proposed TG draft</a:t>
            </a:r>
          </a:p>
          <a:p>
            <a:pPr>
              <a:buFont typeface="Arial" panose="020B0604020202020204" pitchFamily="34" charset="0"/>
              <a:buChar char="•"/>
            </a:pPr>
            <a:r>
              <a:rPr lang="en-US" altLang="zh-CN" sz="2000" dirty="0"/>
              <a:t>March 2016: Draft D0.1 was approved and CC started</a:t>
            </a:r>
          </a:p>
          <a:p>
            <a:pPr>
              <a:buFont typeface="Arial" panose="020B0604020202020204" pitchFamily="34" charset="0"/>
              <a:buChar char="•"/>
            </a:pPr>
            <a:r>
              <a:rPr lang="en-US" altLang="zh-CN" sz="2000" dirty="0">
                <a:solidFill>
                  <a:srgbClr val="FF0000"/>
                </a:solidFill>
              </a:rPr>
              <a:t>November 2016: Draft 1.0 and WG letter ballot – Failed (57.77%)</a:t>
            </a:r>
          </a:p>
          <a:p>
            <a:pPr lvl="1">
              <a:buFont typeface="Arial" panose="020B0604020202020204" pitchFamily="34" charset="0"/>
              <a:buChar char="•"/>
            </a:pPr>
            <a:r>
              <a:rPr lang="en-US" altLang="zh-CN" sz="1400" dirty="0">
                <a:solidFill>
                  <a:srgbClr val="FF0000"/>
                </a:solidFill>
              </a:rPr>
              <a:t>LB-225: opened Dec. 1</a:t>
            </a:r>
            <a:r>
              <a:rPr lang="en-US" altLang="zh-CN" sz="1400" baseline="30000" dirty="0">
                <a:solidFill>
                  <a:srgbClr val="FF0000"/>
                </a:solidFill>
              </a:rPr>
              <a:t>st</a:t>
            </a:r>
            <a:r>
              <a:rPr lang="en-US" altLang="zh-CN" sz="1400" dirty="0">
                <a:solidFill>
                  <a:srgbClr val="FF0000"/>
                </a:solidFill>
              </a:rPr>
              <a:t> 2016 and closed </a:t>
            </a:r>
            <a:r>
              <a:rPr lang="en-US" altLang="zh-CN" sz="1400" dirty="0" smtClean="0">
                <a:solidFill>
                  <a:srgbClr val="FF0000"/>
                </a:solidFill>
              </a:rPr>
              <a:t>March </a:t>
            </a:r>
            <a:r>
              <a:rPr lang="en-US" altLang="zh-CN" sz="1400" dirty="0">
                <a:solidFill>
                  <a:srgbClr val="FF0000"/>
                </a:solidFill>
              </a:rPr>
              <a:t>8</a:t>
            </a:r>
            <a:r>
              <a:rPr lang="en-US" altLang="zh-CN" sz="1400" baseline="30000" dirty="0">
                <a:solidFill>
                  <a:srgbClr val="FF0000"/>
                </a:solidFill>
              </a:rPr>
              <a:t>th</a:t>
            </a:r>
            <a:r>
              <a:rPr lang="en-US" altLang="zh-CN" sz="1400" dirty="0">
                <a:solidFill>
                  <a:srgbClr val="FF0000"/>
                </a:solidFill>
              </a:rPr>
              <a:t> 2017</a:t>
            </a:r>
          </a:p>
          <a:p>
            <a:pPr>
              <a:buFont typeface="Arial" panose="020B0604020202020204" pitchFamily="34" charset="0"/>
              <a:buChar char="•"/>
            </a:pPr>
            <a:r>
              <a:rPr lang="en-US" altLang="zh-CN" sz="2000" dirty="0">
                <a:solidFill>
                  <a:srgbClr val="FF0000"/>
                </a:solidFill>
              </a:rPr>
              <a:t>September 2017: Draft 2.0 and WG letter ballot – Failed (62.84%)</a:t>
            </a:r>
          </a:p>
          <a:p>
            <a:pPr lvl="1">
              <a:buFont typeface="Arial" panose="020B0604020202020204" pitchFamily="34" charset="0"/>
              <a:buChar char="•"/>
            </a:pPr>
            <a:r>
              <a:rPr lang="en-US" altLang="zh-CN" sz="1400" dirty="0">
                <a:solidFill>
                  <a:srgbClr val="FF0000"/>
                </a:solidFill>
              </a:rPr>
              <a:t>LB-230: opened Oct 5</a:t>
            </a:r>
            <a:r>
              <a:rPr lang="en-US" altLang="zh-CN" sz="1400" baseline="30000" dirty="0">
                <a:solidFill>
                  <a:srgbClr val="FF0000"/>
                </a:solidFill>
              </a:rPr>
              <a:t>th</a:t>
            </a:r>
            <a:r>
              <a:rPr lang="en-US" altLang="zh-CN" sz="1400" dirty="0">
                <a:solidFill>
                  <a:srgbClr val="FF0000"/>
                </a:solidFill>
              </a:rPr>
              <a:t> and closed Nov 4</a:t>
            </a:r>
            <a:r>
              <a:rPr lang="en-US" altLang="zh-CN" sz="1400" baseline="30000" dirty="0">
                <a:solidFill>
                  <a:srgbClr val="FF0000"/>
                </a:solidFill>
              </a:rPr>
              <a:t>th</a:t>
            </a:r>
            <a:r>
              <a:rPr lang="en-US" altLang="zh-CN" sz="1400" dirty="0">
                <a:solidFill>
                  <a:srgbClr val="FF0000"/>
                </a:solidFill>
              </a:rPr>
              <a:t>, 2017</a:t>
            </a:r>
          </a:p>
          <a:p>
            <a:pPr>
              <a:buFont typeface="Arial" panose="020B0604020202020204" pitchFamily="34" charset="0"/>
              <a:buChar char="•"/>
            </a:pPr>
            <a:r>
              <a:rPr lang="en-CA" altLang="zh-CN" sz="2000" dirty="0">
                <a:solidFill>
                  <a:schemeClr val="tx1"/>
                </a:solidFill>
              </a:rPr>
              <a:t>May 2018: Draft 3.0 and WG letter Ballot</a:t>
            </a:r>
          </a:p>
          <a:p>
            <a:pPr>
              <a:buFont typeface="Arial" panose="020B0604020202020204" pitchFamily="34" charset="0"/>
              <a:buChar char="•"/>
            </a:pPr>
            <a:r>
              <a:rPr lang="en-CA" altLang="zh-CN" sz="2000" dirty="0">
                <a:solidFill>
                  <a:srgbClr val="FFC000"/>
                </a:solidFill>
              </a:rPr>
              <a:t>July 2018: MDR (Mandatory Document Review)</a:t>
            </a:r>
          </a:p>
          <a:p>
            <a:pPr>
              <a:buFont typeface="Arial" panose="020B0604020202020204" pitchFamily="34" charset="0"/>
              <a:buChar char="•"/>
            </a:pPr>
            <a:r>
              <a:rPr lang="en-CA" altLang="zh-CN" sz="2000" dirty="0">
                <a:solidFill>
                  <a:srgbClr val="FFC000"/>
                </a:solidFill>
              </a:rPr>
              <a:t>February 2019: Formation of SB pool </a:t>
            </a:r>
            <a:endParaRPr lang="en-US" altLang="zh-CN" sz="1600" dirty="0">
              <a:solidFill>
                <a:srgbClr val="FFC000"/>
              </a:solidFill>
            </a:endParaRPr>
          </a:p>
          <a:p>
            <a:pPr>
              <a:buFont typeface="Arial" panose="020B0604020202020204" pitchFamily="34" charset="0"/>
              <a:buChar char="•"/>
            </a:pPr>
            <a:r>
              <a:rPr lang="en-US" altLang="zh-CN" sz="2000" dirty="0">
                <a:solidFill>
                  <a:schemeClr val="accent6">
                    <a:lumMod val="75000"/>
                  </a:schemeClr>
                </a:solidFill>
              </a:rPr>
              <a:t>May 2019: Sponsor Ballot</a:t>
            </a:r>
          </a:p>
          <a:p>
            <a:pPr>
              <a:buFont typeface="Arial" panose="020B0604020202020204" pitchFamily="34" charset="0"/>
              <a:buChar char="•"/>
            </a:pPr>
            <a:r>
              <a:rPr lang="en-CA" altLang="zh-CN" sz="2000" dirty="0">
                <a:solidFill>
                  <a:srgbClr val="FFC000"/>
                </a:solidFill>
              </a:rPr>
              <a:t>December 2019: </a:t>
            </a:r>
            <a:r>
              <a:rPr lang="en-CA" altLang="zh-CN" sz="2000" dirty="0" err="1">
                <a:solidFill>
                  <a:srgbClr val="FFC000"/>
                </a:solidFill>
              </a:rPr>
              <a:t>RevCom</a:t>
            </a:r>
            <a:endParaRPr lang="en-US" altLang="zh-CN" sz="2000" dirty="0">
              <a:solidFill>
                <a:srgbClr val="FFC000"/>
              </a:solidFill>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5394418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Editor Report </a:t>
            </a:r>
            <a:endParaRPr lang="en-US" dirty="0"/>
          </a:p>
        </p:txBody>
      </p:sp>
      <p:sp>
        <p:nvSpPr>
          <p:cNvPr id="3" name="Content Placeholder 2"/>
          <p:cNvSpPr>
            <a:spLocks noGrp="1"/>
          </p:cNvSpPr>
          <p:nvPr>
            <p:ph idx="1"/>
          </p:nvPr>
        </p:nvSpPr>
        <p:spPr/>
        <p:txBody>
          <a:bodyPr/>
          <a:lstStyle/>
          <a:p>
            <a:r>
              <a:rPr lang="en-US" dirty="0" smtClean="0"/>
              <a:t>Robert Stacey</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7435749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11-18/0055 (Zhou </a:t>
            </a:r>
            <a:r>
              <a:rPr lang="en-US" dirty="0" err="1" smtClean="0"/>
              <a:t>Lan</a:t>
            </a:r>
            <a:r>
              <a:rPr lang="en-US" dirty="0" smtClean="0"/>
              <a:t>)</a:t>
            </a:r>
            <a:endParaRPr lang="en-US" dirty="0"/>
          </a:p>
        </p:txBody>
      </p:sp>
      <p:sp>
        <p:nvSpPr>
          <p:cNvPr id="3" name="Content Placeholder 2"/>
          <p:cNvSpPr>
            <a:spLocks noGrp="1"/>
          </p:cNvSpPr>
          <p:nvPr>
            <p:ph idx="1"/>
          </p:nvPr>
        </p:nvSpPr>
        <p:spPr/>
        <p:txBody>
          <a:bodyPr/>
          <a:lstStyle/>
          <a:p>
            <a:r>
              <a:rPr lang="en-US" dirty="0" smtClean="0"/>
              <a:t>Do </a:t>
            </a:r>
            <a:r>
              <a:rPr lang="en-US" dirty="0"/>
              <a:t>you agree to harmonize A-control with </a:t>
            </a:r>
            <a:r>
              <a:rPr lang="en-US" dirty="0" err="1"/>
              <a:t>QoS</a:t>
            </a:r>
            <a:r>
              <a:rPr lang="en-US" dirty="0"/>
              <a:t> control BSR by replacing per AC queue size report in A-Control with per TID queue size </a:t>
            </a:r>
            <a:r>
              <a:rPr lang="en-US" dirty="0" smtClean="0"/>
              <a:t>report and accept the resolutions to CIDs 14324 and 12310 in doc 11-18/0055r3?</a:t>
            </a:r>
          </a:p>
          <a:p>
            <a:endParaRPr lang="en-US" dirty="0"/>
          </a:p>
          <a:p>
            <a:r>
              <a:rPr lang="en-US" dirty="0" smtClean="0"/>
              <a:t>Y: 39</a:t>
            </a:r>
          </a:p>
          <a:p>
            <a:r>
              <a:rPr lang="en-US" dirty="0" smtClean="0"/>
              <a:t>N: 13</a:t>
            </a:r>
          </a:p>
          <a:p>
            <a:r>
              <a:rPr lang="en-US" dirty="0" smtClean="0"/>
              <a:t>A: 14 </a:t>
            </a:r>
            <a:r>
              <a:rPr lang="en-US" dirty="0"/>
              <a:t> </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463406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11-18/0454 (</a:t>
            </a:r>
            <a:r>
              <a:rPr lang="en-US" dirty="0"/>
              <a:t>Kiseon </a:t>
            </a:r>
            <a:r>
              <a:rPr lang="en-US" dirty="0" smtClean="0"/>
              <a:t>Ryu)</a:t>
            </a:r>
            <a:endParaRPr lang="en-US" dirty="0"/>
          </a:p>
        </p:txBody>
      </p:sp>
      <p:sp>
        <p:nvSpPr>
          <p:cNvPr id="3" name="Content Placeholder 2"/>
          <p:cNvSpPr>
            <a:spLocks noGrp="1"/>
          </p:cNvSpPr>
          <p:nvPr>
            <p:ph idx="1"/>
          </p:nvPr>
        </p:nvSpPr>
        <p:spPr/>
        <p:txBody>
          <a:bodyPr/>
          <a:lstStyle/>
          <a:p>
            <a:r>
              <a:rPr lang="en-US" dirty="0" smtClean="0"/>
              <a:t>Do you accept resolutions to CIDs </a:t>
            </a:r>
            <a:r>
              <a:rPr lang="en-GB" dirty="0"/>
              <a:t>11499, </a:t>
            </a:r>
            <a:r>
              <a:rPr lang="en-GB" dirty="0" smtClean="0"/>
              <a:t>14324 in doc 11-18/0454r1?</a:t>
            </a:r>
          </a:p>
          <a:p>
            <a:endParaRPr lang="en-GB" dirty="0"/>
          </a:p>
          <a:p>
            <a:r>
              <a:rPr lang="en-GB" dirty="0" smtClean="0"/>
              <a:t>Y: 12</a:t>
            </a:r>
          </a:p>
          <a:p>
            <a:r>
              <a:rPr lang="en-US" dirty="0" smtClean="0"/>
              <a:t>N: 14</a:t>
            </a:r>
          </a:p>
          <a:p>
            <a:r>
              <a:rPr lang="en-US" dirty="0" smtClean="0"/>
              <a:t>A:20</a:t>
            </a:r>
          </a:p>
          <a:p>
            <a:endParaRPr lang="en-US" dirty="0"/>
          </a:p>
          <a:p>
            <a:r>
              <a:rPr lang="en-US" dirty="0" smtClean="0"/>
              <a:t>&lt; 75%</a:t>
            </a:r>
            <a:endParaRPr lang="en-GB"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7946249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#509</a:t>
            </a:r>
            <a:endParaRPr lang="en-US" dirty="0"/>
          </a:p>
        </p:txBody>
      </p:sp>
      <p:sp>
        <p:nvSpPr>
          <p:cNvPr id="3" name="Content Placeholder 2"/>
          <p:cNvSpPr>
            <a:spLocks noGrp="1"/>
          </p:cNvSpPr>
          <p:nvPr>
            <p:ph idx="1"/>
          </p:nvPr>
        </p:nvSpPr>
        <p:spPr>
          <a:xfrm>
            <a:off x="685800" y="1676400"/>
            <a:ext cx="7770813" cy="4113213"/>
          </a:xfrm>
        </p:spPr>
        <p:txBody>
          <a:bodyPr/>
          <a:lstStyle/>
          <a:p>
            <a:pPr>
              <a:buFont typeface="Arial" panose="020B0604020202020204" pitchFamily="34" charset="0"/>
              <a:buChar char="•"/>
            </a:pPr>
            <a:r>
              <a:rPr lang="en-US" dirty="0" smtClean="0"/>
              <a:t>Move </a:t>
            </a:r>
            <a:r>
              <a:rPr lang="en-US" dirty="0"/>
              <a:t>to harmonize A-control with </a:t>
            </a:r>
            <a:r>
              <a:rPr lang="en-US" dirty="0" err="1"/>
              <a:t>QoS</a:t>
            </a:r>
            <a:r>
              <a:rPr lang="en-US" dirty="0"/>
              <a:t> control BSR by replacing per AC queue size report in A-Control with per TID queue size report and accept the resolutions to CIDs 14324 and 12310 in doc </a:t>
            </a:r>
            <a:r>
              <a:rPr lang="en-US" dirty="0" smtClean="0"/>
              <a:t>11-18/0055r3</a:t>
            </a:r>
          </a:p>
          <a:p>
            <a:pPr>
              <a:buFont typeface="Arial" panose="020B0604020202020204" pitchFamily="34" charset="0"/>
              <a:buChar char="•"/>
            </a:pPr>
            <a:endParaRPr lang="en-US" dirty="0"/>
          </a:p>
          <a:p>
            <a:pPr>
              <a:buFont typeface="Arial" panose="020B0604020202020204" pitchFamily="34" charset="0"/>
              <a:buChar char="•"/>
            </a:pPr>
            <a:r>
              <a:rPr lang="en-US" dirty="0" smtClean="0"/>
              <a:t>Move: Zhou </a:t>
            </a:r>
            <a:r>
              <a:rPr lang="en-US" dirty="0" err="1" smtClean="0"/>
              <a:t>Lan</a:t>
            </a:r>
            <a:endParaRPr lang="en-US" dirty="0" smtClean="0"/>
          </a:p>
          <a:p>
            <a:pPr>
              <a:buFont typeface="Arial" panose="020B0604020202020204" pitchFamily="34" charset="0"/>
              <a:buChar char="•"/>
            </a:pPr>
            <a:r>
              <a:rPr lang="en-US" dirty="0" smtClean="0"/>
              <a:t>Second: Laurent Cariou</a:t>
            </a:r>
          </a:p>
          <a:p>
            <a:pPr>
              <a:buFont typeface="Arial" panose="020B0604020202020204" pitchFamily="34" charset="0"/>
              <a:buChar char="•"/>
            </a:pPr>
            <a:r>
              <a:rPr lang="en-US" dirty="0" smtClean="0"/>
              <a:t>Y: 38</a:t>
            </a:r>
          </a:p>
          <a:p>
            <a:pPr>
              <a:buFont typeface="Arial" panose="020B0604020202020204" pitchFamily="34" charset="0"/>
              <a:buChar char="•"/>
            </a:pPr>
            <a:r>
              <a:rPr lang="en-US" dirty="0" smtClean="0"/>
              <a:t>N: 20</a:t>
            </a:r>
          </a:p>
          <a:p>
            <a:pPr>
              <a:buFont typeface="Arial" panose="020B0604020202020204" pitchFamily="34" charset="0"/>
              <a:buChar char="•"/>
            </a:pPr>
            <a:r>
              <a:rPr lang="en-US" dirty="0" smtClean="0"/>
              <a:t>A: 7</a:t>
            </a:r>
          </a:p>
          <a:p>
            <a:pPr>
              <a:buFont typeface="Arial" panose="020B0604020202020204" pitchFamily="34" charset="0"/>
              <a:buChar char="•"/>
            </a:pPr>
            <a:r>
              <a:rPr lang="en-US" dirty="0" smtClean="0"/>
              <a:t>Motion fails</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2571693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11-18/0107</a:t>
            </a:r>
            <a:endParaRPr lang="en-US" dirty="0"/>
          </a:p>
        </p:txBody>
      </p:sp>
      <p:sp>
        <p:nvSpPr>
          <p:cNvPr id="3" name="Content Placeholder 2"/>
          <p:cNvSpPr>
            <a:spLocks noGrp="1"/>
          </p:cNvSpPr>
          <p:nvPr>
            <p:ph idx="1"/>
          </p:nvPr>
        </p:nvSpPr>
        <p:spPr/>
        <p:txBody>
          <a:bodyPr/>
          <a:lstStyle/>
          <a:p>
            <a:r>
              <a:rPr lang="en-US" dirty="0" smtClean="0">
                <a:solidFill>
                  <a:schemeClr val="bg1">
                    <a:lumMod val="75000"/>
                  </a:schemeClr>
                </a:solidFill>
              </a:rPr>
              <a:t>Do you accept resolutions to CIDs </a:t>
            </a:r>
            <a:r>
              <a:rPr lang="en-GB" dirty="0">
                <a:solidFill>
                  <a:schemeClr val="bg1">
                    <a:lumMod val="75000"/>
                  </a:schemeClr>
                </a:solidFill>
              </a:rPr>
              <a:t>11834, 11837, 14005 </a:t>
            </a:r>
            <a:r>
              <a:rPr lang="en-GB" dirty="0" smtClean="0">
                <a:solidFill>
                  <a:schemeClr val="bg1">
                    <a:lumMod val="75000"/>
                  </a:schemeClr>
                </a:solidFill>
              </a:rPr>
              <a:t>in doc 11-18/107r2?</a:t>
            </a:r>
          </a:p>
          <a:p>
            <a:endParaRPr lang="en-GB" dirty="0" smtClean="0"/>
          </a:p>
          <a:p>
            <a:r>
              <a:rPr lang="en-GB" dirty="0" smtClean="0"/>
              <a:t>Which option do you prefer to support the</a:t>
            </a:r>
            <a:r>
              <a:rPr lang="en-GB" dirty="0"/>
              <a:t> </a:t>
            </a:r>
            <a:r>
              <a:rPr lang="en-GB" dirty="0" smtClean="0"/>
              <a:t>feature (HE </a:t>
            </a:r>
            <a:r>
              <a:rPr lang="en-GB" dirty="0" err="1" smtClean="0"/>
              <a:t>Subchannel</a:t>
            </a:r>
            <a:r>
              <a:rPr lang="en-GB" dirty="0" smtClean="0"/>
              <a:t> Selective transmission operation)? </a:t>
            </a:r>
          </a:p>
          <a:p>
            <a:r>
              <a:rPr lang="en-GB" dirty="0" smtClean="0"/>
              <a:t>Option 1: 20 MHz only STA - 36</a:t>
            </a:r>
          </a:p>
          <a:p>
            <a:r>
              <a:rPr lang="en-GB" dirty="0" smtClean="0"/>
              <a:t>Option 2: 20 MHz only STA and 20 MHz operation STA - 28</a:t>
            </a:r>
          </a:p>
          <a:p>
            <a:r>
              <a:rPr lang="en-GB" dirty="0" smtClean="0"/>
              <a:t>Option 3: 20MHz only STA and 20MHz/80MHz operation STA  - 7</a:t>
            </a:r>
          </a:p>
          <a:p>
            <a:r>
              <a:rPr lang="en-GB" dirty="0" smtClean="0"/>
              <a:t>Option 4: None of the above - 16</a:t>
            </a:r>
            <a:endParaRPr lang="en-GB"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793502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Protocol</a:t>
            </a:r>
            <a:endParaRPr lang="en-US" dirty="0"/>
          </a:p>
        </p:txBody>
      </p:sp>
      <p:sp>
        <p:nvSpPr>
          <p:cNvPr id="3" name="Content Placeholder 2"/>
          <p:cNvSpPr>
            <a:spLocks noGrp="1"/>
          </p:cNvSpPr>
          <p:nvPr>
            <p:ph idx="1"/>
          </p:nvPr>
        </p:nvSpPr>
        <p:spPr>
          <a:xfrm>
            <a:off x="685800" y="2286000"/>
            <a:ext cx="7770813" cy="838200"/>
          </a:xfrm>
        </p:spPr>
        <p:txBody>
          <a:bodyPr/>
          <a:lstStyle/>
          <a:p>
            <a:r>
              <a:rPr lang="en-US" altLang="en-US" sz="2800" dirty="0"/>
              <a:t>Please announce your affiliation when you first address the group during a meeting slot</a:t>
            </a:r>
          </a:p>
          <a:p>
            <a:endParaRPr lang="en-US" sz="2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32541826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999413" cy="1065213"/>
          </a:xfrm>
        </p:spPr>
        <p:txBody>
          <a:bodyPr/>
          <a:lstStyle/>
          <a:p>
            <a:r>
              <a:rPr lang="en-US" altLang="en-US" dirty="0"/>
              <a:t>Agenda for </a:t>
            </a:r>
            <a:r>
              <a:rPr lang="en-US" altLang="en-US" dirty="0" smtClean="0"/>
              <a:t>Tuesday March 6, 08:00 </a:t>
            </a:r>
            <a:r>
              <a:rPr lang="en-US" altLang="en-US" dirty="0"/>
              <a:t>– </a:t>
            </a:r>
            <a:r>
              <a:rPr lang="en-US" altLang="en-US" dirty="0" smtClean="0"/>
              <a:t>10:00</a:t>
            </a:r>
            <a:r>
              <a:rPr lang="en-US" altLang="en-US" dirty="0" smtClean="0">
                <a:sym typeface="Wingdings" panose="05000000000000000000" pitchFamily="2" charset="2"/>
              </a:rPr>
              <a:t>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
        <p:nvSpPr>
          <p:cNvPr id="8" name="Content Placeholder 6"/>
          <p:cNvSpPr>
            <a:spLocks noGrp="1"/>
          </p:cNvSpPr>
          <p:nvPr>
            <p:ph idx="1"/>
          </p:nvPr>
        </p:nvSpPr>
        <p:spPr/>
        <p:txBody>
          <a:bodyPr/>
          <a:lstStyle/>
          <a:p>
            <a:pPr>
              <a:lnSpc>
                <a:spcPct val="80000"/>
              </a:lnSpc>
              <a:buFont typeface="Arial" panose="020B0604020202020204" pitchFamily="34" charset="0"/>
              <a:buChar char="•"/>
            </a:pPr>
            <a:r>
              <a:rPr lang="en-US" altLang="en-US" dirty="0" smtClean="0"/>
              <a:t>Ad Hoc Group #1: Grand Ballroom B</a:t>
            </a:r>
            <a:endParaRPr lang="en-US" altLang="en-US" dirty="0"/>
          </a:p>
          <a:p>
            <a:endParaRPr lang="en-US" sz="2800" dirty="0"/>
          </a:p>
        </p:txBody>
      </p:sp>
    </p:spTree>
    <p:extLst>
      <p:ext uri="{BB962C8B-B14F-4D97-AF65-F5344CB8AC3E}">
        <p14:creationId xmlns:p14="http://schemas.microsoft.com/office/powerpoint/2010/main" val="28198835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008938" cy="1065213"/>
          </a:xfrm>
        </p:spPr>
        <p:txBody>
          <a:bodyPr/>
          <a:lstStyle/>
          <a:p>
            <a:r>
              <a:rPr lang="en-US" altLang="en-US" dirty="0"/>
              <a:t>Agenda for </a:t>
            </a:r>
            <a:r>
              <a:rPr lang="en-US" altLang="en-US" dirty="0" smtClean="0"/>
              <a:t>Tuesday March 6, 10:30 </a:t>
            </a:r>
            <a:r>
              <a:rPr lang="en-US" altLang="en-US" dirty="0"/>
              <a:t>– </a:t>
            </a:r>
            <a:r>
              <a:rPr lang="en-US" altLang="en-US" dirty="0" smtClean="0"/>
              <a:t>12:30</a:t>
            </a:r>
            <a:r>
              <a:rPr lang="en-US" altLang="en-US" dirty="0" smtClean="0">
                <a:sym typeface="Wingdings" panose="05000000000000000000" pitchFamily="2" charset="2"/>
              </a:rPr>
              <a:t> </a:t>
            </a:r>
            <a:endParaRPr lang="en-US" dirty="0"/>
          </a:p>
        </p:txBody>
      </p:sp>
      <p:sp>
        <p:nvSpPr>
          <p:cNvPr id="3" name="Content Placeholder 2"/>
          <p:cNvSpPr>
            <a:spLocks noGrp="1"/>
          </p:cNvSpPr>
          <p:nvPr>
            <p:ph idx="1"/>
          </p:nvPr>
        </p:nvSpPr>
        <p:spPr/>
        <p:txBody>
          <a:bodyPr/>
          <a:lstStyle/>
          <a:p>
            <a:r>
              <a:rPr lang="en-US" dirty="0"/>
              <a:t>Ad Hoc Group #1</a:t>
            </a:r>
            <a:r>
              <a:rPr lang="en-US" dirty="0" smtClean="0"/>
              <a:t>: PHY </a:t>
            </a:r>
            <a:r>
              <a:rPr lang="en-US" dirty="0" smtClean="0">
                <a:sym typeface="Wingdings" panose="05000000000000000000" pitchFamily="2" charset="2"/>
              </a:rPr>
              <a:t> Grand Ballroom DE</a:t>
            </a:r>
            <a:endParaRPr lang="en-US" dirty="0"/>
          </a:p>
          <a:p>
            <a:r>
              <a:rPr lang="en-US" dirty="0"/>
              <a:t>Ad Hoc Group #2</a:t>
            </a:r>
            <a:r>
              <a:rPr lang="en-US" dirty="0" smtClean="0"/>
              <a:t>: MAC </a:t>
            </a:r>
            <a:r>
              <a:rPr lang="en-US" dirty="0" smtClean="0">
                <a:sym typeface="Wingdings" panose="05000000000000000000" pitchFamily="2" charset="2"/>
              </a:rPr>
              <a:t> Grand Ballroom B</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4863075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8077200" cy="1065213"/>
          </a:xfrm>
        </p:spPr>
        <p:txBody>
          <a:bodyPr/>
          <a:lstStyle/>
          <a:p>
            <a:r>
              <a:rPr lang="en-US" altLang="en-US" dirty="0"/>
              <a:t>Agenda for Tuesday </a:t>
            </a:r>
            <a:r>
              <a:rPr lang="en-US" altLang="en-US" dirty="0" smtClean="0"/>
              <a:t>March 6, 16:00 </a:t>
            </a:r>
            <a:r>
              <a:rPr lang="en-US" altLang="en-US" dirty="0"/>
              <a:t>– </a:t>
            </a:r>
            <a:r>
              <a:rPr lang="en-US" altLang="en-US" dirty="0" smtClean="0"/>
              <a:t>18:00</a:t>
            </a:r>
            <a:r>
              <a:rPr lang="en-US" altLang="en-US" dirty="0" smtClean="0">
                <a:sym typeface="Wingdings" panose="05000000000000000000" pitchFamily="2" charset="2"/>
              </a:rPr>
              <a:t> </a:t>
            </a:r>
            <a:endParaRPr lang="en-US" dirty="0"/>
          </a:p>
        </p:txBody>
      </p:sp>
      <p:sp>
        <p:nvSpPr>
          <p:cNvPr id="3" name="Content Placeholder 2"/>
          <p:cNvSpPr>
            <a:spLocks noGrp="1"/>
          </p:cNvSpPr>
          <p:nvPr>
            <p:ph idx="1"/>
          </p:nvPr>
        </p:nvSpPr>
        <p:spPr/>
        <p:txBody>
          <a:bodyPr/>
          <a:lstStyle/>
          <a:p>
            <a:r>
              <a:rPr lang="en-US" dirty="0"/>
              <a:t>Ad Hoc Group #1: PHY </a:t>
            </a:r>
            <a:r>
              <a:rPr lang="en-US" dirty="0">
                <a:sym typeface="Wingdings" panose="05000000000000000000" pitchFamily="2" charset="2"/>
              </a:rPr>
              <a:t> Grand Ballroom DE</a:t>
            </a:r>
            <a:endParaRPr lang="en-US" dirty="0"/>
          </a:p>
          <a:p>
            <a:r>
              <a:rPr lang="en-US" dirty="0"/>
              <a:t>Ad Hoc Group #2: MAC </a:t>
            </a:r>
            <a:r>
              <a:rPr lang="en-US" dirty="0">
                <a:sym typeface="Wingdings" panose="05000000000000000000" pitchFamily="2" charset="2"/>
              </a:rPr>
              <a:t> Grand Ballroom </a:t>
            </a:r>
            <a:r>
              <a:rPr lang="en-US" dirty="0" smtClean="0">
                <a:sym typeface="Wingdings" panose="05000000000000000000" pitchFamily="2" charset="2"/>
              </a:rPr>
              <a:t>B</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42641869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7923213" cy="1065213"/>
          </a:xfrm>
        </p:spPr>
        <p:txBody>
          <a:bodyPr/>
          <a:lstStyle/>
          <a:p>
            <a:r>
              <a:rPr lang="en-US" altLang="en-US" dirty="0"/>
              <a:t>Agenda for Tuesday </a:t>
            </a:r>
            <a:r>
              <a:rPr lang="en-US" altLang="en-US" dirty="0" smtClean="0"/>
              <a:t>March 6</a:t>
            </a:r>
            <a:r>
              <a:rPr lang="en-US" altLang="en-US" dirty="0"/>
              <a:t>, </a:t>
            </a:r>
            <a:r>
              <a:rPr lang="en-US" altLang="en-US" dirty="0" smtClean="0"/>
              <a:t>19:30 </a:t>
            </a:r>
            <a:r>
              <a:rPr lang="en-US" altLang="en-US" dirty="0"/>
              <a:t>– </a:t>
            </a:r>
            <a:r>
              <a:rPr lang="en-US" altLang="en-US" dirty="0" smtClean="0"/>
              <a:t>21:30</a:t>
            </a:r>
            <a:r>
              <a:rPr lang="en-US" altLang="en-US" dirty="0" smtClean="0">
                <a:sym typeface="Wingdings" panose="05000000000000000000" pitchFamily="2" charset="2"/>
              </a:rPr>
              <a:t> </a:t>
            </a:r>
            <a:endParaRPr lang="en-US" dirty="0"/>
          </a:p>
        </p:txBody>
      </p:sp>
      <p:sp>
        <p:nvSpPr>
          <p:cNvPr id="3" name="Content Placeholder 2"/>
          <p:cNvSpPr>
            <a:spLocks noGrp="1"/>
          </p:cNvSpPr>
          <p:nvPr>
            <p:ph idx="1"/>
          </p:nvPr>
        </p:nvSpPr>
        <p:spPr/>
        <p:txBody>
          <a:bodyPr/>
          <a:lstStyle/>
          <a:p>
            <a:r>
              <a:rPr lang="en-US" dirty="0"/>
              <a:t>Ad Hoc Group #1: </a:t>
            </a:r>
            <a:r>
              <a:rPr lang="en-US" dirty="0" smtClean="0"/>
              <a:t>SR </a:t>
            </a:r>
            <a:r>
              <a:rPr lang="en-US" dirty="0">
                <a:sym typeface="Wingdings" panose="05000000000000000000" pitchFamily="2" charset="2"/>
              </a:rPr>
              <a:t> Grand Ballroom DE</a:t>
            </a:r>
            <a:endParaRPr lang="en-US" dirty="0"/>
          </a:p>
          <a:p>
            <a:r>
              <a:rPr lang="en-US" dirty="0"/>
              <a:t>Ad Hoc Group #2: MAC </a:t>
            </a:r>
            <a:r>
              <a:rPr lang="en-US" dirty="0">
                <a:sym typeface="Wingdings" panose="05000000000000000000" pitchFamily="2" charset="2"/>
              </a:rPr>
              <a:t> Grand Ballroom B</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1059254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610600" cy="1065213"/>
          </a:xfrm>
        </p:spPr>
        <p:txBody>
          <a:bodyPr/>
          <a:lstStyle/>
          <a:p>
            <a:r>
              <a:rPr lang="en-US" altLang="en-US" dirty="0"/>
              <a:t>Agenda for </a:t>
            </a:r>
            <a:r>
              <a:rPr lang="en-US" altLang="en-US" dirty="0" smtClean="0"/>
              <a:t>Wednesday March 7, 08:00 </a:t>
            </a:r>
            <a:r>
              <a:rPr lang="en-US" altLang="en-US" dirty="0"/>
              <a:t>– </a:t>
            </a:r>
            <a:r>
              <a:rPr lang="en-US" altLang="en-US" dirty="0" smtClean="0"/>
              <a:t>10:00</a:t>
            </a:r>
            <a:r>
              <a:rPr lang="en-US" altLang="en-US" dirty="0" smtClean="0">
                <a:sym typeface="Wingdings" panose="05000000000000000000" pitchFamily="2" charset="2"/>
              </a:rPr>
              <a:t> </a:t>
            </a:r>
            <a:endParaRPr lang="en-US" dirty="0"/>
          </a:p>
        </p:txBody>
      </p:sp>
      <p:sp>
        <p:nvSpPr>
          <p:cNvPr id="3" name="Content Placeholder 2"/>
          <p:cNvSpPr>
            <a:spLocks noGrp="1"/>
          </p:cNvSpPr>
          <p:nvPr>
            <p:ph idx="1"/>
          </p:nvPr>
        </p:nvSpPr>
        <p:spPr/>
        <p:txBody>
          <a:bodyPr/>
          <a:lstStyle/>
          <a:p>
            <a:pPr>
              <a:lnSpc>
                <a:spcPct val="80000"/>
              </a:lnSpc>
              <a:buFont typeface="Arial" panose="020B0604020202020204" pitchFamily="34" charset="0"/>
              <a:buChar char="•"/>
            </a:pPr>
            <a:r>
              <a:rPr lang="en-US" altLang="en-US" dirty="0"/>
              <a:t>Call meeting to order </a:t>
            </a:r>
          </a:p>
          <a:p>
            <a:pPr>
              <a:buFont typeface="Arial" panose="020B0604020202020204" pitchFamily="34" charset="0"/>
              <a:buChar char="•"/>
            </a:pPr>
            <a:r>
              <a:rPr lang="en-US" altLang="en-US" dirty="0"/>
              <a:t>IEEE-SA IPR policy and </a:t>
            </a:r>
            <a:r>
              <a:rPr lang="en-US" altLang="en-US" dirty="0" smtClean="0"/>
              <a:t>Procedure</a:t>
            </a:r>
          </a:p>
          <a:p>
            <a:pPr>
              <a:buFont typeface="Arial" panose="020B0604020202020204" pitchFamily="34" charset="0"/>
              <a:buChar char="•"/>
            </a:pPr>
            <a:r>
              <a:rPr lang="en-US" altLang="en-US" dirty="0" smtClean="0"/>
              <a:t>Progress from the ad hoc groups</a:t>
            </a:r>
          </a:p>
          <a:p>
            <a:pPr>
              <a:buFont typeface="Arial" panose="020B0604020202020204" pitchFamily="34" charset="0"/>
              <a:buChar char="•"/>
            </a:pPr>
            <a:r>
              <a:rPr lang="en-US" altLang="en-US" dirty="0" smtClean="0"/>
              <a:t>ARC feedback on 11-18/0362r1</a:t>
            </a:r>
            <a:endParaRPr lang="en-US" altLang="en-US" dirty="0"/>
          </a:p>
          <a:p>
            <a:pPr>
              <a:lnSpc>
                <a:spcPct val="80000"/>
              </a:lnSpc>
              <a:buFont typeface="Arial" panose="020B0604020202020204" pitchFamily="34" charset="0"/>
              <a:buChar char="•"/>
            </a:pPr>
            <a:r>
              <a:rPr lang="en-US" altLang="en-US" dirty="0"/>
              <a:t>Presentations and Comment </a:t>
            </a:r>
            <a:r>
              <a:rPr lang="en-US" altLang="en-US" dirty="0" smtClean="0"/>
              <a:t>Resolution</a:t>
            </a:r>
          </a:p>
          <a:p>
            <a:pPr lvl="1">
              <a:lnSpc>
                <a:spcPct val="80000"/>
              </a:lnSpc>
              <a:buFont typeface="Arial" panose="020B0604020202020204" pitchFamily="34" charset="0"/>
              <a:buChar char="•"/>
            </a:pPr>
            <a:r>
              <a:rPr lang="en-US" altLang="en-US" dirty="0" smtClean="0"/>
              <a:t>11-18/0107</a:t>
            </a:r>
          </a:p>
          <a:p>
            <a:pPr lvl="1">
              <a:lnSpc>
                <a:spcPct val="80000"/>
              </a:lnSpc>
              <a:buFont typeface="Arial" panose="020B0604020202020204" pitchFamily="34" charset="0"/>
              <a:buChar char="•"/>
            </a:pPr>
            <a:r>
              <a:rPr lang="en-US" altLang="en-US" smtClean="0"/>
              <a:t>Others </a:t>
            </a:r>
            <a:endParaRPr lang="en-US" altLang="en-US" dirty="0"/>
          </a:p>
          <a:p>
            <a:pPr>
              <a:lnSpc>
                <a:spcPct val="80000"/>
              </a:lnSpc>
              <a:buFont typeface="Arial" panose="020B0604020202020204" pitchFamily="34" charset="0"/>
              <a:buChar char="•"/>
            </a:pPr>
            <a:r>
              <a:rPr lang="en-US" altLang="en-US" dirty="0"/>
              <a:t>Recess</a:t>
            </a:r>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6553081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11-18/0107</a:t>
            </a:r>
            <a:endParaRPr lang="en-US" dirty="0"/>
          </a:p>
        </p:txBody>
      </p:sp>
      <p:sp>
        <p:nvSpPr>
          <p:cNvPr id="3" name="Content Placeholder 2"/>
          <p:cNvSpPr>
            <a:spLocks noGrp="1"/>
          </p:cNvSpPr>
          <p:nvPr>
            <p:ph idx="1"/>
          </p:nvPr>
        </p:nvSpPr>
        <p:spPr/>
        <p:txBody>
          <a:bodyPr/>
          <a:lstStyle/>
          <a:p>
            <a:r>
              <a:rPr lang="en-US" dirty="0" smtClean="0"/>
              <a:t>Do you accept resolutions to CIDs </a:t>
            </a:r>
            <a:r>
              <a:rPr lang="en-GB" dirty="0">
                <a:solidFill>
                  <a:schemeClr val="tx1"/>
                </a:solidFill>
              </a:rPr>
              <a:t>11834, 11837, 14005 in doc </a:t>
            </a:r>
            <a:r>
              <a:rPr lang="en-GB" dirty="0" smtClean="0">
                <a:solidFill>
                  <a:schemeClr val="tx1"/>
                </a:solidFill>
              </a:rPr>
              <a:t>11-18/0107r3?</a:t>
            </a:r>
          </a:p>
          <a:p>
            <a:endParaRPr lang="en-GB" dirty="0">
              <a:solidFill>
                <a:schemeClr val="tx1"/>
              </a:solidFill>
            </a:endParaRPr>
          </a:p>
          <a:p>
            <a:r>
              <a:rPr lang="en-GB" dirty="0" smtClean="0">
                <a:solidFill>
                  <a:schemeClr val="tx1"/>
                </a:solidFill>
              </a:rPr>
              <a:t>No objection</a:t>
            </a:r>
            <a:endParaRPr lang="en-GB" dirty="0">
              <a:solidFill>
                <a:schemeClr val="tx1"/>
              </a:solidFill>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8869188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11-18/0483</a:t>
            </a:r>
            <a:endParaRPr lang="en-US" dirty="0"/>
          </a:p>
        </p:txBody>
      </p:sp>
      <p:sp>
        <p:nvSpPr>
          <p:cNvPr id="3" name="Content Placeholder 2"/>
          <p:cNvSpPr>
            <a:spLocks noGrp="1"/>
          </p:cNvSpPr>
          <p:nvPr>
            <p:ph idx="1"/>
          </p:nvPr>
        </p:nvSpPr>
        <p:spPr>
          <a:xfrm>
            <a:off x="771525" y="1830388"/>
            <a:ext cx="7770813" cy="4113213"/>
          </a:xfrm>
        </p:spPr>
        <p:txBody>
          <a:bodyPr/>
          <a:lstStyle/>
          <a:p>
            <a:r>
              <a:rPr lang="en-US" dirty="0" smtClean="0"/>
              <a:t>DO you accept the added text and resolutions to CIDs; </a:t>
            </a:r>
            <a:r>
              <a:rPr lang="en-US" dirty="0"/>
              <a:t>13329, 11539, 11540, </a:t>
            </a:r>
            <a:r>
              <a:rPr lang="en-US" dirty="0" smtClean="0"/>
              <a:t>11541 in doc 11-18/0482r2?</a:t>
            </a:r>
          </a:p>
          <a:p>
            <a:endParaRPr lang="en-US" dirty="0"/>
          </a:p>
          <a:p>
            <a:r>
              <a:rPr lang="en-US" dirty="0" smtClean="0"/>
              <a:t>No objection</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7936218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11-18/0200r4</a:t>
            </a:r>
            <a:endParaRPr lang="en-US" dirty="0"/>
          </a:p>
        </p:txBody>
      </p:sp>
      <p:sp>
        <p:nvSpPr>
          <p:cNvPr id="3" name="Content Placeholder 2"/>
          <p:cNvSpPr>
            <a:spLocks noGrp="1"/>
          </p:cNvSpPr>
          <p:nvPr>
            <p:ph idx="1"/>
          </p:nvPr>
        </p:nvSpPr>
        <p:spPr/>
        <p:txBody>
          <a:bodyPr/>
          <a:lstStyle/>
          <a:p>
            <a:r>
              <a:rPr lang="en-US" dirty="0"/>
              <a:t>Do you agree to decouple VHT and HE channel width capabilities advertisements in VHT and HE Capabilities elements, and the </a:t>
            </a:r>
            <a:r>
              <a:rPr lang="en-US" dirty="0" err="1"/>
              <a:t>resultion</a:t>
            </a:r>
            <a:r>
              <a:rPr lang="en-US" dirty="0"/>
              <a:t> text presented in this contribution?</a:t>
            </a:r>
          </a:p>
          <a:p>
            <a:r>
              <a:rPr lang="en-US" dirty="0" smtClean="0"/>
              <a:t> Y: 16</a:t>
            </a:r>
          </a:p>
          <a:p>
            <a:r>
              <a:rPr lang="en-US" dirty="0" smtClean="0"/>
              <a:t>N: 12</a:t>
            </a:r>
          </a:p>
          <a:p>
            <a:r>
              <a:rPr lang="en-US" dirty="0" smtClean="0"/>
              <a:t>A: 36</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719398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11-18/0508 (Youhan Kim)</a:t>
            </a:r>
            <a:endParaRPr lang="en-US" dirty="0"/>
          </a:p>
        </p:txBody>
      </p:sp>
      <p:sp>
        <p:nvSpPr>
          <p:cNvPr id="3" name="Content Placeholder 2"/>
          <p:cNvSpPr>
            <a:spLocks noGrp="1"/>
          </p:cNvSpPr>
          <p:nvPr>
            <p:ph idx="1"/>
          </p:nvPr>
        </p:nvSpPr>
        <p:spPr/>
        <p:txBody>
          <a:bodyPr/>
          <a:lstStyle/>
          <a:p>
            <a:r>
              <a:rPr lang="en-US" dirty="0" smtClean="0"/>
              <a:t>Do you accept resolutions to CIDs; </a:t>
            </a:r>
            <a:r>
              <a:rPr lang="en-GB" dirty="0"/>
              <a:t>11723, 14049, 13067, 13066, 13399, 14054, 13302, 13304, 13432, 14058, 14160, 12760, 13435, 11441, 13642, 13592, 13442, 14061, 13632, 13593, 11168, 13594, 13443, </a:t>
            </a:r>
            <a:r>
              <a:rPr lang="en-GB" dirty="0" smtClean="0"/>
              <a:t>13595 in doc 11-18/0508r1?</a:t>
            </a:r>
          </a:p>
          <a:p>
            <a:endParaRPr lang="en-GB" dirty="0"/>
          </a:p>
          <a:p>
            <a:r>
              <a:rPr lang="en-GB" dirty="0" smtClean="0"/>
              <a:t>No objection</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641677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11-18/0469 (Ron Porat)</a:t>
            </a:r>
            <a:endParaRPr lang="en-US" dirty="0"/>
          </a:p>
        </p:txBody>
      </p:sp>
      <p:sp>
        <p:nvSpPr>
          <p:cNvPr id="3" name="Content Placeholder 2"/>
          <p:cNvSpPr>
            <a:spLocks noGrp="1"/>
          </p:cNvSpPr>
          <p:nvPr>
            <p:ph idx="1"/>
          </p:nvPr>
        </p:nvSpPr>
        <p:spPr/>
        <p:txBody>
          <a:bodyPr/>
          <a:lstStyle/>
          <a:p>
            <a:r>
              <a:rPr lang="en-US" dirty="0" smtClean="0"/>
              <a:t>Do you accept resolutions to CIDs; </a:t>
            </a:r>
            <a:r>
              <a:rPr lang="en-GB" dirty="0"/>
              <a:t>13342, 13401, 11898, 13338, 13340, 13341, 13343, </a:t>
            </a:r>
            <a:r>
              <a:rPr lang="en-GB" dirty="0" smtClean="0"/>
              <a:t>13344</a:t>
            </a:r>
            <a:r>
              <a:rPr lang="en-US" dirty="0"/>
              <a:t> </a:t>
            </a:r>
            <a:r>
              <a:rPr lang="en-US" dirty="0" smtClean="0"/>
              <a:t>in doc 11-18/0469r1?</a:t>
            </a:r>
          </a:p>
          <a:p>
            <a:endParaRPr lang="en-US" dirty="0"/>
          </a:p>
          <a:p>
            <a:r>
              <a:rPr lang="en-US" dirty="0" smtClean="0"/>
              <a:t>No objection</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107227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Attendance</a:t>
            </a:r>
            <a:endParaRPr lang="en-US" dirty="0"/>
          </a:p>
        </p:txBody>
      </p:sp>
      <p:sp>
        <p:nvSpPr>
          <p:cNvPr id="3" name="Content Placeholder 2"/>
          <p:cNvSpPr>
            <a:spLocks noGrp="1"/>
          </p:cNvSpPr>
          <p:nvPr>
            <p:ph idx="1"/>
          </p:nvPr>
        </p:nvSpPr>
        <p:spPr/>
        <p:txBody>
          <a:bodyPr/>
          <a:lstStyle/>
          <a:p>
            <a:pPr marL="457200" indent="-457200"/>
            <a:r>
              <a:rPr lang="en-US" altLang="en-US" dirty="0">
                <a:hlinkClick r:id="rId2"/>
              </a:rPr>
              <a:t>http://newton.meeting.verilan.com</a:t>
            </a:r>
            <a:r>
              <a:rPr lang="en-US" altLang="en-US" dirty="0"/>
              <a:t>  </a:t>
            </a:r>
          </a:p>
          <a:p>
            <a:pPr marL="457200" indent="-457200">
              <a:buFontTx/>
              <a:buNone/>
            </a:pPr>
            <a:endParaRPr lang="en-US" altLang="en-US" sz="3600" dirty="0"/>
          </a:p>
          <a:p>
            <a:pPr marL="457200" indent="-457200">
              <a:buFontTx/>
              <a:buAutoNum type="arabicPeriod"/>
            </a:pPr>
            <a:r>
              <a:rPr lang="en-US" altLang="en-US" sz="3600" dirty="0"/>
              <a:t>Register</a:t>
            </a:r>
          </a:p>
          <a:p>
            <a:pPr marL="457200" indent="-457200">
              <a:buFontTx/>
              <a:buAutoNum type="arabicPeriod"/>
            </a:pPr>
            <a:r>
              <a:rPr lang="en-US" altLang="en-US" sz="3600" dirty="0"/>
              <a:t>Indicate attendance</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39301057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686800" cy="1065213"/>
          </a:xfrm>
        </p:spPr>
        <p:txBody>
          <a:bodyPr/>
          <a:lstStyle/>
          <a:p>
            <a:r>
              <a:rPr lang="en-US" altLang="en-US" dirty="0"/>
              <a:t>Agenda for Wednesday </a:t>
            </a:r>
            <a:r>
              <a:rPr lang="en-US" altLang="en-US" dirty="0" smtClean="0"/>
              <a:t>March 7, 16:00 </a:t>
            </a:r>
            <a:r>
              <a:rPr lang="en-US" altLang="en-US" dirty="0"/>
              <a:t>– </a:t>
            </a:r>
            <a:r>
              <a:rPr lang="en-US" altLang="en-US" dirty="0" smtClean="0"/>
              <a:t>18:00</a:t>
            </a:r>
            <a:r>
              <a:rPr lang="en-US" altLang="en-US" dirty="0" smtClean="0">
                <a:sym typeface="Wingdings" panose="05000000000000000000" pitchFamily="2" charset="2"/>
              </a:rPr>
              <a:t> </a:t>
            </a:r>
            <a:endParaRPr lang="en-US" dirty="0"/>
          </a:p>
        </p:txBody>
      </p:sp>
      <p:sp>
        <p:nvSpPr>
          <p:cNvPr id="3" name="Content Placeholder 2"/>
          <p:cNvSpPr>
            <a:spLocks noGrp="1"/>
          </p:cNvSpPr>
          <p:nvPr>
            <p:ph idx="1"/>
          </p:nvPr>
        </p:nvSpPr>
        <p:spPr/>
        <p:txBody>
          <a:bodyPr/>
          <a:lstStyle/>
          <a:p>
            <a:r>
              <a:rPr lang="en-US" dirty="0"/>
              <a:t>Ad Hoc Group #1: PHY </a:t>
            </a:r>
            <a:r>
              <a:rPr lang="en-US" dirty="0">
                <a:sym typeface="Wingdings" panose="05000000000000000000" pitchFamily="2" charset="2"/>
              </a:rPr>
              <a:t> Grand Ballroom DE</a:t>
            </a:r>
            <a:endParaRPr lang="en-US" dirty="0"/>
          </a:p>
          <a:p>
            <a:r>
              <a:rPr lang="en-US" dirty="0"/>
              <a:t>Ad Hoc Group #2: MAC </a:t>
            </a:r>
            <a:r>
              <a:rPr lang="en-US" dirty="0">
                <a:sym typeface="Wingdings" panose="05000000000000000000" pitchFamily="2" charset="2"/>
              </a:rPr>
              <a:t> Grand Ballroom </a:t>
            </a:r>
            <a:r>
              <a:rPr lang="en-US" dirty="0" smtClean="0">
                <a:sym typeface="Wingdings" panose="05000000000000000000" pitchFamily="2" charset="2"/>
              </a:rPr>
              <a:t>B</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15959138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382000" cy="1065213"/>
          </a:xfrm>
        </p:spPr>
        <p:txBody>
          <a:bodyPr/>
          <a:lstStyle/>
          <a:p>
            <a:r>
              <a:rPr lang="en-US" altLang="en-US" dirty="0"/>
              <a:t>Agenda for </a:t>
            </a:r>
            <a:r>
              <a:rPr lang="en-US" altLang="en-US" dirty="0" smtClean="0"/>
              <a:t>Thursday March 8, AM1 and PM1</a:t>
            </a:r>
            <a:endParaRPr lang="en-US" dirty="0"/>
          </a:p>
        </p:txBody>
      </p:sp>
      <p:sp>
        <p:nvSpPr>
          <p:cNvPr id="3" name="Content Placeholder 2"/>
          <p:cNvSpPr>
            <a:spLocks noGrp="1"/>
          </p:cNvSpPr>
          <p:nvPr>
            <p:ph idx="1"/>
          </p:nvPr>
        </p:nvSpPr>
        <p:spPr>
          <a:xfrm>
            <a:off x="685800" y="1600200"/>
            <a:ext cx="7770813" cy="4113213"/>
          </a:xfrm>
        </p:spPr>
        <p:txBody>
          <a:bodyPr/>
          <a:lstStyle/>
          <a:p>
            <a:pPr>
              <a:lnSpc>
                <a:spcPct val="80000"/>
              </a:lnSpc>
              <a:buFont typeface="Arial" panose="020B0604020202020204" pitchFamily="34" charset="0"/>
              <a:buChar char="•"/>
            </a:pPr>
            <a:r>
              <a:rPr lang="en-US" altLang="en-US" dirty="0"/>
              <a:t>TG Meeting</a:t>
            </a:r>
          </a:p>
          <a:p>
            <a:pPr>
              <a:lnSpc>
                <a:spcPct val="80000"/>
              </a:lnSpc>
              <a:buFont typeface="Arial" panose="020B0604020202020204" pitchFamily="34" charset="0"/>
              <a:buChar char="•"/>
            </a:pPr>
            <a:r>
              <a:rPr lang="en-US" altLang="en-US" dirty="0"/>
              <a:t>Call Meeting to order</a:t>
            </a:r>
          </a:p>
          <a:p>
            <a:pPr>
              <a:lnSpc>
                <a:spcPct val="80000"/>
              </a:lnSpc>
              <a:buFont typeface="Arial" panose="020B0604020202020204" pitchFamily="34" charset="0"/>
              <a:buChar char="•"/>
            </a:pPr>
            <a:r>
              <a:rPr lang="en-US" altLang="en-US" dirty="0"/>
              <a:t>IEEE-SA IPR policy and Procedure.</a:t>
            </a:r>
          </a:p>
          <a:p>
            <a:pPr>
              <a:lnSpc>
                <a:spcPct val="80000"/>
              </a:lnSpc>
              <a:buFont typeface="Arial" panose="020B0604020202020204" pitchFamily="34" charset="0"/>
              <a:buChar char="•"/>
            </a:pPr>
            <a:r>
              <a:rPr lang="en-US" altLang="en-US" dirty="0" smtClean="0"/>
              <a:t>Ad hoc meeting motion</a:t>
            </a:r>
          </a:p>
          <a:p>
            <a:pPr>
              <a:lnSpc>
                <a:spcPct val="80000"/>
              </a:lnSpc>
              <a:buFont typeface="Arial" panose="020B0604020202020204" pitchFamily="34" charset="0"/>
              <a:buChar char="•"/>
            </a:pPr>
            <a:r>
              <a:rPr lang="en-US" altLang="en-US" dirty="0" err="1" smtClean="0"/>
              <a:t>Telecon</a:t>
            </a:r>
            <a:r>
              <a:rPr lang="en-US" altLang="en-US" dirty="0" smtClean="0"/>
              <a:t> Schedule</a:t>
            </a:r>
          </a:p>
          <a:p>
            <a:pPr>
              <a:lnSpc>
                <a:spcPct val="80000"/>
              </a:lnSpc>
              <a:buFont typeface="Arial" panose="020B0604020202020204" pitchFamily="34" charset="0"/>
              <a:buChar char="•"/>
            </a:pPr>
            <a:r>
              <a:rPr lang="en-US" altLang="en-US" dirty="0" smtClean="0"/>
              <a:t>TG Motions</a:t>
            </a:r>
          </a:p>
          <a:p>
            <a:pPr>
              <a:lnSpc>
                <a:spcPct val="80000"/>
              </a:lnSpc>
              <a:buFont typeface="Arial" panose="020B0604020202020204" pitchFamily="34" charset="0"/>
              <a:buChar char="•"/>
            </a:pPr>
            <a:r>
              <a:rPr lang="en-US" altLang="en-US" dirty="0" smtClean="0"/>
              <a:t>Presentation/comment resolution and Motions</a:t>
            </a:r>
          </a:p>
          <a:p>
            <a:pPr lvl="1">
              <a:lnSpc>
                <a:spcPct val="80000"/>
              </a:lnSpc>
              <a:buFont typeface="Arial" panose="020B0604020202020204" pitchFamily="34" charset="0"/>
              <a:buChar char="•"/>
            </a:pPr>
            <a:r>
              <a:rPr lang="en-US" altLang="en-US" dirty="0" smtClean="0"/>
              <a:t>11-18/0106 – Yongho Seok</a:t>
            </a:r>
          </a:p>
          <a:p>
            <a:pPr lvl="1">
              <a:lnSpc>
                <a:spcPct val="80000"/>
              </a:lnSpc>
              <a:buFont typeface="Arial" panose="020B0604020202020204" pitchFamily="34" charset="0"/>
              <a:buChar char="•"/>
            </a:pPr>
            <a:r>
              <a:rPr lang="en-US" altLang="en-US" dirty="0" smtClean="0"/>
              <a:t>11-18/0397 – Laurent Cariou</a:t>
            </a:r>
          </a:p>
          <a:p>
            <a:pPr lvl="1">
              <a:lnSpc>
                <a:spcPct val="80000"/>
              </a:lnSpc>
              <a:buFont typeface="Arial" panose="020B0604020202020204" pitchFamily="34" charset="0"/>
              <a:buChar char="•"/>
            </a:pPr>
            <a:r>
              <a:rPr lang="en-US" altLang="en-US" dirty="0" smtClean="0"/>
              <a:t>11-18/0161 – Zhou </a:t>
            </a:r>
            <a:r>
              <a:rPr lang="en-US" altLang="en-US" dirty="0" err="1" smtClean="0"/>
              <a:t>Lan</a:t>
            </a:r>
            <a:endParaRPr lang="en-US" altLang="en-US" dirty="0" smtClean="0"/>
          </a:p>
          <a:p>
            <a:pPr lvl="1">
              <a:lnSpc>
                <a:spcPct val="80000"/>
              </a:lnSpc>
              <a:buFont typeface="Arial" panose="020B0604020202020204" pitchFamily="34" charset="0"/>
              <a:buChar char="•"/>
            </a:pPr>
            <a:r>
              <a:rPr lang="en-US" altLang="en-US" dirty="0" smtClean="0"/>
              <a:t>11-18/0056 – Zhou </a:t>
            </a:r>
            <a:r>
              <a:rPr lang="en-US" altLang="en-US" dirty="0" err="1" smtClean="0"/>
              <a:t>Lan</a:t>
            </a:r>
            <a:r>
              <a:rPr lang="en-US" altLang="en-US" dirty="0" smtClean="0"/>
              <a:t> </a:t>
            </a:r>
            <a:endParaRPr lang="en-US" altLang="en-US" dirty="0" smtClean="0"/>
          </a:p>
          <a:p>
            <a:pPr lvl="1">
              <a:lnSpc>
                <a:spcPct val="80000"/>
              </a:lnSpc>
              <a:buFont typeface="Arial" panose="020B0604020202020204" pitchFamily="34" charset="0"/>
              <a:buChar char="•"/>
            </a:pPr>
            <a:r>
              <a:rPr lang="en-US" altLang="en-US" dirty="0" smtClean="0"/>
              <a:t>11-18/0044 – Alfred </a:t>
            </a:r>
            <a:r>
              <a:rPr lang="en-US" altLang="en-US" dirty="0" smtClean="0"/>
              <a:t>Asterjadhi - deferred</a:t>
            </a:r>
            <a:endParaRPr lang="en-US" altLang="en-US" dirty="0" smtClean="0"/>
          </a:p>
          <a:p>
            <a:pPr lvl="1">
              <a:lnSpc>
                <a:spcPct val="80000"/>
              </a:lnSpc>
              <a:buFont typeface="Arial" panose="020B0604020202020204" pitchFamily="34" charset="0"/>
              <a:buChar char="•"/>
              <a:tabLst>
                <a:tab pos="5432425" algn="l"/>
              </a:tabLst>
            </a:pPr>
            <a:r>
              <a:rPr lang="en-US" altLang="en-US" dirty="0" smtClean="0"/>
              <a:t>11-17/1766r1 – Jae </a:t>
            </a:r>
            <a:r>
              <a:rPr lang="en-US" altLang="en-US" dirty="0" err="1" smtClean="0"/>
              <a:t>Seung</a:t>
            </a:r>
            <a:r>
              <a:rPr lang="en-US" altLang="en-US" dirty="0" smtClean="0"/>
              <a:t> Lee</a:t>
            </a:r>
            <a:endParaRPr lang="en-US" altLang="en-US" dirty="0"/>
          </a:p>
          <a:p>
            <a:pPr>
              <a:lnSpc>
                <a:spcPct val="80000"/>
              </a:lnSpc>
              <a:buFont typeface="Arial" panose="020B0604020202020204" pitchFamily="34" charset="0"/>
              <a:buChar char="•"/>
            </a:pPr>
            <a:r>
              <a:rPr lang="en-US" altLang="en-US" dirty="0"/>
              <a:t>Goals for </a:t>
            </a:r>
            <a:r>
              <a:rPr lang="en-US" altLang="en-US" dirty="0" smtClean="0"/>
              <a:t>May </a:t>
            </a:r>
            <a:r>
              <a:rPr lang="en-US" altLang="en-US" dirty="0"/>
              <a:t>2018</a:t>
            </a:r>
          </a:p>
          <a:p>
            <a:pPr>
              <a:lnSpc>
                <a:spcPct val="80000"/>
              </a:lnSpc>
              <a:buFont typeface="Arial" panose="020B0604020202020204" pitchFamily="34" charset="0"/>
              <a:buChar char="•"/>
            </a:pPr>
            <a:r>
              <a:rPr lang="en-US" altLang="en-US" dirty="0" smtClean="0"/>
              <a:t>Adjourn</a:t>
            </a:r>
            <a:endParaRPr lang="en-US" alt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10091668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 Hoc Meeting</a:t>
            </a:r>
            <a:endParaRPr lang="en-US" dirty="0"/>
          </a:p>
        </p:txBody>
      </p:sp>
      <p:sp>
        <p:nvSpPr>
          <p:cNvPr id="3" name="Content Placeholder 2"/>
          <p:cNvSpPr>
            <a:spLocks noGrp="1"/>
          </p:cNvSpPr>
          <p:nvPr>
            <p:ph idx="1"/>
          </p:nvPr>
        </p:nvSpPr>
        <p:spPr/>
        <p:txBody>
          <a:bodyPr/>
          <a:lstStyle/>
          <a:p>
            <a:pPr lvl="0">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Authorize </a:t>
            </a:r>
            <a:r>
              <a:rPr lang="en-GB" dirty="0" smtClean="0">
                <a:latin typeface="Times New Roman" panose="02020603050405020304" pitchFamily="18" charset="0"/>
                <a:ea typeface="Times New Roman" panose="02020603050405020304" pitchFamily="18" charset="0"/>
              </a:rPr>
              <a:t>TGax </a:t>
            </a:r>
            <a:r>
              <a:rPr lang="en-GB" dirty="0">
                <a:latin typeface="Times New Roman" panose="02020603050405020304" pitchFamily="18" charset="0"/>
                <a:ea typeface="Times New Roman" panose="02020603050405020304" pitchFamily="18" charset="0"/>
              </a:rPr>
              <a:t>to hold an ad-hoc meeting on </a:t>
            </a:r>
            <a:r>
              <a:rPr lang="en-GB" dirty="0" smtClean="0">
                <a:latin typeface="Times New Roman" panose="02020603050405020304" pitchFamily="18" charset="0"/>
                <a:ea typeface="Times New Roman" panose="02020603050405020304" pitchFamily="18" charset="0"/>
              </a:rPr>
              <a:t>May 2-4, 2018 </a:t>
            </a:r>
            <a:r>
              <a:rPr lang="en-GB" dirty="0">
                <a:latin typeface="Times New Roman" panose="02020603050405020304" pitchFamily="18" charset="0"/>
                <a:ea typeface="Times New Roman" panose="02020603050405020304" pitchFamily="18" charset="0"/>
              </a:rPr>
              <a:t>in </a:t>
            </a:r>
            <a:r>
              <a:rPr lang="en-GB" dirty="0" smtClean="0">
                <a:latin typeface="Times New Roman" panose="02020603050405020304" pitchFamily="18" charset="0"/>
                <a:ea typeface="Times New Roman" panose="02020603050405020304" pitchFamily="18" charset="0"/>
              </a:rPr>
              <a:t>Rennes, France, </a:t>
            </a:r>
            <a:r>
              <a:rPr lang="en-GB" dirty="0">
                <a:latin typeface="Times New Roman" panose="02020603050405020304" pitchFamily="18" charset="0"/>
                <a:ea typeface="Times New Roman" panose="02020603050405020304" pitchFamily="18" charset="0"/>
              </a:rPr>
              <a:t>for the purpose of </a:t>
            </a:r>
            <a:r>
              <a:rPr lang="en-GB" dirty="0" smtClean="0">
                <a:latin typeface="Times New Roman" panose="02020603050405020304" pitchFamily="18" charset="0"/>
                <a:ea typeface="Times New Roman" panose="02020603050405020304" pitchFamily="18" charset="0"/>
              </a:rPr>
              <a:t>working on comment resolution excluding PHY comments.</a:t>
            </a: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r>
              <a:rPr lang="en-GB"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lvl="0">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 by &lt;name&gt; on behalf of &lt;group&gt;</a:t>
            </a:r>
            <a:endParaRPr lang="en-US" dirty="0">
              <a:latin typeface="Times New Roman" panose="02020603050405020304" pitchFamily="18" charset="0"/>
              <a:ea typeface="Times New Roman" panose="02020603050405020304" pitchFamily="18" charset="0"/>
            </a:endParaRPr>
          </a:p>
          <a:p>
            <a:pPr lvl="0">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&lt;group&gt; vote: </a:t>
            </a:r>
            <a:endParaRPr lang="en-US" dirty="0">
              <a:latin typeface="Times New Roman" panose="02020603050405020304" pitchFamily="18" charset="0"/>
              <a:ea typeface="Times New Roman" panose="02020603050405020304" pitchFamily="18" charset="0"/>
            </a:endParaRPr>
          </a:p>
          <a:p>
            <a:pPr lvl="0">
              <a:spcBef>
                <a:spcPts val="0"/>
              </a:spcBef>
              <a:spcAft>
                <a:spcPts val="0"/>
              </a:spcAft>
              <a:buFont typeface="Symbol" panose="05050102010706020507" pitchFamily="18" charset="2"/>
              <a:buChar char=""/>
              <a:tabLst>
                <a:tab pos="457200" algn="l"/>
              </a:tabLst>
            </a:pPr>
            <a:r>
              <a:rPr lang="en-GB" dirty="0">
                <a:latin typeface="Times New Roman" panose="02020603050405020304" pitchFamily="18" charset="0"/>
                <a:ea typeface="Times New Roman" panose="02020603050405020304" pitchFamily="18" charset="0"/>
              </a:rPr>
              <a:t>Moved</a:t>
            </a:r>
            <a:r>
              <a:rPr lang="en-GB" dirty="0" smtClean="0">
                <a:latin typeface="Times New Roman" panose="02020603050405020304" pitchFamily="18" charset="0"/>
                <a:ea typeface="Times New Roman" panose="02020603050405020304" pitchFamily="18" charset="0"/>
              </a:rPr>
              <a:t>: Bin Tian ,  </a:t>
            </a:r>
            <a:r>
              <a:rPr lang="en-GB" dirty="0">
                <a:latin typeface="Times New Roman" panose="02020603050405020304" pitchFamily="18" charset="0"/>
                <a:ea typeface="Times New Roman" panose="02020603050405020304" pitchFamily="18" charset="0"/>
              </a:rPr>
              <a:t>Seconded: </a:t>
            </a:r>
            <a:r>
              <a:rPr lang="en-GB" dirty="0" err="1" smtClean="0">
                <a:latin typeface="Times New Roman" panose="02020603050405020304" pitchFamily="18" charset="0"/>
                <a:ea typeface="Times New Roman" panose="02020603050405020304" pitchFamily="18" charset="0"/>
              </a:rPr>
              <a:t>Yasu</a:t>
            </a:r>
            <a:r>
              <a:rPr lang="en-GB" dirty="0" smtClean="0">
                <a:latin typeface="Times New Roman" panose="02020603050405020304" pitchFamily="18" charset="0"/>
                <a:ea typeface="Times New Roman" panose="02020603050405020304" pitchFamily="18" charset="0"/>
              </a:rPr>
              <a:t> Inoue, </a:t>
            </a:r>
            <a:r>
              <a:rPr lang="en-GB" dirty="0">
                <a:latin typeface="Times New Roman" panose="02020603050405020304" pitchFamily="18" charset="0"/>
                <a:ea typeface="Times New Roman" panose="02020603050405020304" pitchFamily="18" charset="0"/>
              </a:rPr>
              <a:t>Result: </a:t>
            </a:r>
            <a:r>
              <a:rPr lang="en-GB" dirty="0" smtClean="0">
                <a:latin typeface="Times New Roman" panose="02020603050405020304" pitchFamily="18" charset="0"/>
                <a:ea typeface="Times New Roman" panose="02020603050405020304" pitchFamily="18" charset="0"/>
              </a:rPr>
              <a:t>23-0-1]</a:t>
            </a:r>
          </a:p>
          <a:p>
            <a:pPr lvl="0">
              <a:spcBef>
                <a:spcPts val="0"/>
              </a:spcBef>
              <a:spcAft>
                <a:spcPts val="0"/>
              </a:spcAft>
              <a:buFont typeface="Symbol" panose="05050102010706020507" pitchFamily="18" charset="2"/>
              <a:buChar char=""/>
              <a:tabLst>
                <a:tab pos="457200" algn="l"/>
              </a:tabLst>
            </a:pPr>
            <a:endParaRPr lang="en-GB" dirty="0">
              <a:latin typeface="Times New Roman" panose="02020603050405020304" pitchFamily="18" charset="0"/>
              <a:ea typeface="Times New Roman" panose="02020603050405020304" pitchFamily="18" charset="0"/>
            </a:endParaRPr>
          </a:p>
          <a:p>
            <a:pPr lvl="0">
              <a:spcBef>
                <a:spcPts val="0"/>
              </a:spcBef>
              <a:spcAft>
                <a:spcPts val="0"/>
              </a:spcAft>
              <a:buFont typeface="Symbol" panose="05050102010706020507" pitchFamily="18" charset="2"/>
              <a:buChar char=""/>
              <a:tabLst>
                <a:tab pos="457200" algn="l"/>
              </a:tabLst>
            </a:pPr>
            <a:r>
              <a:rPr lang="en-GB" dirty="0" smtClean="0">
                <a:latin typeface="Times New Roman" panose="02020603050405020304" pitchFamily="18" charset="0"/>
                <a:ea typeface="Times New Roman" panose="02020603050405020304" pitchFamily="18" charset="0"/>
              </a:rPr>
              <a:t>Motion Passes</a:t>
            </a:r>
            <a:endParaRPr lang="en-US" dirty="0">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3575424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Telecons</a:t>
            </a:r>
            <a:endParaRPr lang="en-US" dirty="0"/>
          </a:p>
        </p:txBody>
      </p:sp>
      <p:sp>
        <p:nvSpPr>
          <p:cNvPr id="3" name="Content Placeholder 2"/>
          <p:cNvSpPr>
            <a:spLocks noGrp="1"/>
          </p:cNvSpPr>
          <p:nvPr>
            <p:ph idx="1"/>
          </p:nvPr>
        </p:nvSpPr>
        <p:spPr>
          <a:xfrm>
            <a:off x="685800" y="1676400"/>
            <a:ext cx="7770813" cy="4113213"/>
          </a:xfrm>
        </p:spPr>
        <p:txBody>
          <a:bodyPr/>
          <a:lstStyle/>
          <a:p>
            <a:pPr>
              <a:buFont typeface="Arial" panose="020B0604020202020204" pitchFamily="34" charset="0"/>
              <a:buChar char="•"/>
            </a:pPr>
            <a:r>
              <a:rPr lang="en-US" dirty="0" smtClean="0"/>
              <a:t>March	22, April 5, April 19			10:00 – 12:00 ET</a:t>
            </a:r>
          </a:p>
          <a:p>
            <a:pPr>
              <a:buFont typeface="Arial" panose="020B0604020202020204" pitchFamily="34" charset="0"/>
              <a:buChar char="•"/>
            </a:pPr>
            <a:r>
              <a:rPr lang="en-US" dirty="0" smtClean="0"/>
              <a:t>March 29, April 12, April 26		20:00 – 22:00 ET</a:t>
            </a:r>
            <a:endParaRPr lang="en-US" dirty="0"/>
          </a:p>
          <a:p>
            <a:pPr>
              <a:buFont typeface="Arial" panose="020B0604020202020204" pitchFamily="34" charset="0"/>
              <a:buChar char="•"/>
            </a:pPr>
            <a:r>
              <a:rPr lang="en-US" dirty="0" smtClean="0"/>
              <a:t>May 17									10:00 – 12:00 ET</a:t>
            </a:r>
          </a:p>
          <a:p>
            <a:pPr>
              <a:buFont typeface="Arial" panose="020B0604020202020204" pitchFamily="34" charset="0"/>
              <a:buChar char="•"/>
            </a:pPr>
            <a:endParaRPr lang="en-US" dirty="0" smtClean="0"/>
          </a:p>
          <a:p>
            <a:pPr>
              <a:buFont typeface="Arial" panose="020B0604020202020204" pitchFamily="34" charset="0"/>
              <a:buChar char="•"/>
            </a:pPr>
            <a:r>
              <a:rPr lang="en-US" dirty="0" smtClean="0"/>
              <a:t>PHY Calls:</a:t>
            </a:r>
          </a:p>
          <a:p>
            <a:pPr>
              <a:buFont typeface="Arial" panose="020B0604020202020204" pitchFamily="34" charset="0"/>
              <a:buChar char="•"/>
            </a:pPr>
            <a:r>
              <a:rPr lang="en-US" dirty="0" smtClean="0"/>
              <a:t>May 2 and May 3 		20:00 – 22:00 ET</a:t>
            </a:r>
          </a:p>
          <a:p>
            <a:pPr>
              <a:buFont typeface="Arial" panose="020B0604020202020204" pitchFamily="34" charset="0"/>
              <a:buChar char="•"/>
            </a:pPr>
            <a:r>
              <a:rPr lang="en-US" dirty="0" smtClean="0"/>
              <a:t>May 4						10:00 – 12:00 ET</a:t>
            </a:r>
          </a:p>
          <a:p>
            <a:pPr lvl="1"/>
            <a:r>
              <a:rPr lang="en-US" altLang="zh-CN" dirty="0"/>
              <a:t>Wednesday, Thursday, 5:00pm~7:00pm PT, two hours each</a:t>
            </a:r>
          </a:p>
          <a:p>
            <a:pPr lvl="1"/>
            <a:r>
              <a:rPr lang="en-US" altLang="zh-CN" dirty="0"/>
              <a:t>Friday, 7:00am~9:00am, PT, two hours each.</a:t>
            </a:r>
            <a:endParaRPr lang="en-GB" altLang="zh-CN" dirty="0"/>
          </a:p>
          <a:p>
            <a:pPr lvl="1"/>
            <a:r>
              <a:rPr lang="en-GB" altLang="zh-CN" dirty="0"/>
              <a:t>Ron will setup the CCs.</a:t>
            </a:r>
            <a:endParaRPr lang="en-US" altLang="zh-CN"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346872351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631730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 Motion #205 </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spec text modification as proposed in </a:t>
            </a:r>
            <a:r>
              <a:rPr lang="en-US" altLang="zh-CN" dirty="0" smtClean="0"/>
              <a:t>11-18/0059r1</a:t>
            </a:r>
          </a:p>
          <a:p>
            <a:endParaRPr lang="en-US" altLang="zh-CN" dirty="0"/>
          </a:p>
          <a:p>
            <a:r>
              <a:rPr lang="en-US" altLang="zh-CN" dirty="0" smtClean="0"/>
              <a:t>Move: Hongyuan Zhang		Second: Bo Sun</a:t>
            </a:r>
          </a:p>
          <a:p>
            <a:r>
              <a:rPr lang="en-US" altLang="zh-CN" dirty="0" smtClean="0"/>
              <a:t>Approved </a:t>
            </a:r>
            <a:endParaRPr lang="en-US"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788561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#510</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altLang="zh-CN" dirty="0" smtClean="0"/>
              <a:t>Move to accept </a:t>
            </a:r>
            <a:r>
              <a:rPr lang="en-US" altLang="zh-CN" dirty="0"/>
              <a:t>comment resolution to the following 14 CIDs as in </a:t>
            </a:r>
            <a:r>
              <a:rPr lang="en-US" altLang="zh-CN" dirty="0" smtClean="0"/>
              <a:t>11-18/0151r1</a:t>
            </a:r>
            <a:endParaRPr lang="en-US" altLang="zh-CN" dirty="0"/>
          </a:p>
          <a:p>
            <a:pPr lvl="1"/>
            <a:r>
              <a:rPr lang="en-US" altLang="zh-CN" dirty="0"/>
              <a:t>CID 11423, 11440, 11566, 11721, 11892, 12062, 13015, 13311, 13445, 13596, 13767, 14065, </a:t>
            </a:r>
            <a:r>
              <a:rPr lang="en-US" altLang="zh-CN" dirty="0" smtClean="0"/>
              <a:t>14201</a:t>
            </a:r>
          </a:p>
          <a:p>
            <a:pPr lvl="1"/>
            <a:endParaRPr lang="en-US" altLang="zh-CN" dirty="0"/>
          </a:p>
          <a:p>
            <a:r>
              <a:rPr lang="en-US" altLang="zh-CN" dirty="0"/>
              <a:t>	</a:t>
            </a:r>
            <a:r>
              <a:rPr lang="en-US" altLang="zh-CN" dirty="0" smtClean="0"/>
              <a:t>Move: Tianyu Wu		Second: Ron Porat</a:t>
            </a:r>
          </a:p>
          <a:p>
            <a:r>
              <a:rPr lang="en-US" altLang="zh-CN" dirty="0" smtClean="0"/>
              <a:t>Approved</a:t>
            </a:r>
          </a:p>
          <a:p>
            <a:endParaRPr lang="en-US" altLang="zh-CN" dirty="0"/>
          </a:p>
          <a:p>
            <a:endParaRPr lang="zh-CN"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75987999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#511</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comment resolution to the following 35 CIDs as in </a:t>
            </a:r>
            <a:r>
              <a:rPr lang="en-US" altLang="zh-CN" dirty="0" smtClean="0"/>
              <a:t>11-18/0136r4?</a:t>
            </a:r>
            <a:endParaRPr lang="en-US" altLang="zh-CN" dirty="0"/>
          </a:p>
          <a:p>
            <a:pPr lvl="1"/>
            <a:r>
              <a:rPr lang="en-GB" altLang="zh-CN" dirty="0"/>
              <a:t>CID </a:t>
            </a:r>
            <a:r>
              <a:rPr lang="en-US" altLang="zh-CN" dirty="0"/>
              <a:t>14014, 14016, 14017, 14018, 14019, 11696, 14020, 14021, 14022, 14023, 14024, 14025, 13421, 14026, 13422, 14027, </a:t>
            </a:r>
            <a:r>
              <a:rPr lang="en-US" altLang="zh-CN" dirty="0" smtClean="0">
                <a:solidFill>
                  <a:schemeClr val="tx1"/>
                </a:solidFill>
              </a:rPr>
              <a:t>12836</a:t>
            </a:r>
            <a:r>
              <a:rPr lang="en-US" altLang="zh-CN" dirty="0" smtClean="0"/>
              <a:t>, </a:t>
            </a:r>
            <a:r>
              <a:rPr lang="en-US" altLang="zh-CN" dirty="0"/>
              <a:t>13950, 14028, 14029, 14030, 14031, 14032, 14033, 13424, </a:t>
            </a:r>
            <a:r>
              <a:rPr lang="en-US" altLang="zh-CN" dirty="0" smtClean="0">
                <a:solidFill>
                  <a:schemeClr val="tx1"/>
                </a:solidFill>
              </a:rPr>
              <a:t>11565</a:t>
            </a:r>
            <a:r>
              <a:rPr lang="en-US" altLang="zh-CN" dirty="0" smtClean="0"/>
              <a:t>, </a:t>
            </a:r>
            <a:r>
              <a:rPr lang="en-US" altLang="zh-CN" dirty="0"/>
              <a:t>14034, 13423, 13425, 14035, 14036, 14037, </a:t>
            </a:r>
            <a:r>
              <a:rPr lang="en-US" altLang="zh-CN" dirty="0" smtClean="0">
                <a:solidFill>
                  <a:schemeClr val="tx1"/>
                </a:solidFill>
              </a:rPr>
              <a:t>12794, 12793</a:t>
            </a:r>
            <a:r>
              <a:rPr lang="en-US" altLang="zh-CN" dirty="0" smtClean="0"/>
              <a:t>, 13426</a:t>
            </a:r>
          </a:p>
          <a:p>
            <a:endParaRPr lang="en-US" dirty="0"/>
          </a:p>
          <a:p>
            <a:r>
              <a:rPr lang="en-US" dirty="0" smtClean="0"/>
              <a:t>Move: Bo Sun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016465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#512</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comment resolution to the following </a:t>
            </a:r>
            <a:r>
              <a:rPr lang="en-US" altLang="zh-CN" dirty="0" smtClean="0"/>
              <a:t>10 </a:t>
            </a:r>
            <a:r>
              <a:rPr lang="en-US" altLang="zh-CN" dirty="0"/>
              <a:t>CIDs as in </a:t>
            </a:r>
            <a:r>
              <a:rPr lang="en-US" altLang="zh-CN" dirty="0" smtClean="0"/>
              <a:t>11-18/0352r1</a:t>
            </a:r>
            <a:endParaRPr lang="en-US" altLang="zh-CN" dirty="0"/>
          </a:p>
          <a:p>
            <a:pPr lvl="1"/>
            <a:r>
              <a:rPr lang="en-GB" altLang="zh-CN" dirty="0"/>
              <a:t>CID </a:t>
            </a:r>
            <a:r>
              <a:rPr lang="en-US" altLang="zh-CN" dirty="0"/>
              <a:t>13468, 13469, 13474, 13478, 13643, 14081, 14082, </a:t>
            </a:r>
            <a:r>
              <a:rPr lang="en-US" altLang="zh-CN" dirty="0" smtClean="0"/>
              <a:t>14171, 11725, and 13635</a:t>
            </a:r>
          </a:p>
          <a:p>
            <a:pPr lvl="1"/>
            <a:endParaRPr lang="en-US" altLang="zh-CN" dirty="0"/>
          </a:p>
          <a:p>
            <a:r>
              <a:rPr lang="en-US" altLang="zh-CN" dirty="0" smtClean="0"/>
              <a:t>	Move: Tianyu Wu		Second: Ron Porat</a:t>
            </a:r>
          </a:p>
          <a:p>
            <a:r>
              <a:rPr lang="en-US" altLang="zh-CN" dirty="0" smtClean="0"/>
              <a:t>approved</a:t>
            </a:r>
            <a:endParaRPr lang="zh-CN"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3330888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#513</a:t>
            </a:r>
            <a:endParaRPr lang="en-US" dirty="0"/>
          </a:p>
        </p:txBody>
      </p:sp>
      <p:sp>
        <p:nvSpPr>
          <p:cNvPr id="3" name="Content Placeholder 2"/>
          <p:cNvSpPr>
            <a:spLocks noGrp="1"/>
          </p:cNvSpPr>
          <p:nvPr>
            <p:ph idx="1"/>
          </p:nvPr>
        </p:nvSpPr>
        <p:spPr/>
        <p:txBody>
          <a:bodyPr/>
          <a:lstStyle/>
          <a:p>
            <a:r>
              <a:rPr lang="en-US" dirty="0" smtClean="0"/>
              <a:t>Move to accept </a:t>
            </a:r>
            <a:r>
              <a:rPr lang="en-US" dirty="0"/>
              <a:t>the added text and resolutions to CIDs; 13329, 11539, 11540, 11541 in doc </a:t>
            </a:r>
            <a:r>
              <a:rPr lang="en-US" dirty="0" smtClean="0"/>
              <a:t>11-18/0483r2</a:t>
            </a:r>
          </a:p>
          <a:p>
            <a:endParaRPr lang="en-US" dirty="0"/>
          </a:p>
          <a:p>
            <a:r>
              <a:rPr lang="en-US" dirty="0" smtClean="0"/>
              <a:t>Move: Robert Stacey		Second: Ron Porat</a:t>
            </a:r>
          </a:p>
          <a:p>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29025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altLang="en-US" dirty="0"/>
              <a:t>Make sure your badges are correct </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If you plan to make a submission be sure it does not contain company logos or advertising</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Questions on Voting status, Ballot pool, Access to Reflector, Documentation,  member</a:t>
            </a:r>
            <a:r>
              <a:rPr lang="ja-JP" altLang="en-US" dirty="0"/>
              <a:t>’</a:t>
            </a:r>
            <a:r>
              <a:rPr lang="en-US" altLang="ja-JP" dirty="0"/>
              <a:t>s area</a:t>
            </a:r>
          </a:p>
          <a:p>
            <a:pPr marL="800100" lvl="1" indent="-342900">
              <a:buFont typeface="Arial" panose="020B0604020202020204" pitchFamily="34" charset="0"/>
              <a:buChar char="•"/>
            </a:pPr>
            <a:r>
              <a:rPr lang="en-US" altLang="en-US" sz="2400" dirty="0"/>
              <a:t>see Jon Rosdahl –  </a:t>
            </a:r>
            <a:r>
              <a:rPr lang="en-US" altLang="en-US" sz="2400" dirty="0">
                <a:hlinkClick r:id="rId3"/>
              </a:rPr>
              <a:t>jrosdahl@ieee.org</a:t>
            </a:r>
            <a:endParaRPr lang="en-US" altLang="en-US" dirty="0"/>
          </a:p>
          <a:p>
            <a:pPr marL="800100" lvl="1" indent="-342900">
              <a:buFont typeface="Arial" panose="020B0604020202020204" pitchFamily="34" charset="0"/>
              <a:buChar char="•"/>
            </a:pPr>
            <a:endParaRPr lang="en-US" altLang="en-US" dirty="0"/>
          </a:p>
          <a:p>
            <a:pPr>
              <a:buFont typeface="Arial" panose="020B0604020202020204" pitchFamily="34" charset="0"/>
              <a:buChar char="•"/>
            </a:pPr>
            <a:r>
              <a:rPr lang="en-US" altLang="en-US" dirty="0"/>
              <a:t>Cell Phones Silent or Off</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31368803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#514</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t>11723, 14049, 13067, 13066, 13399, 14054, 13302, 13304, 13432, 14058, 14160, 12760, 13435, 11441, 13642, 13592, 13442, 14061, 13632, 13593, 11168, 13594, 13443, 13595 in doc </a:t>
            </a:r>
            <a:r>
              <a:rPr lang="en-GB" dirty="0" smtClean="0"/>
              <a:t>11-18/0508r1</a:t>
            </a:r>
          </a:p>
          <a:p>
            <a:endParaRPr lang="en-GB" dirty="0"/>
          </a:p>
          <a:p>
            <a:r>
              <a:rPr lang="en-GB" dirty="0" smtClean="0"/>
              <a:t>Move: Youhan Kim		</a:t>
            </a:r>
            <a:r>
              <a:rPr lang="en-GB" dirty="0" err="1" smtClean="0"/>
              <a:t>Second:Ron</a:t>
            </a:r>
            <a:r>
              <a:rPr lang="en-GB" dirty="0" smtClean="0"/>
              <a:t> Porat</a:t>
            </a:r>
          </a:p>
          <a:p>
            <a:r>
              <a:rPr lang="en-GB" dirty="0" smtClean="0"/>
              <a:t>Approved</a:t>
            </a:r>
            <a:endParaRPr lang="en-GB"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0061262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#515</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t>13342, 13401, 11898, 13338, 13340, 13341, 13343, 13344</a:t>
            </a:r>
            <a:r>
              <a:rPr lang="en-US" dirty="0"/>
              <a:t> in doc </a:t>
            </a:r>
            <a:r>
              <a:rPr lang="en-US" dirty="0" smtClean="0"/>
              <a:t>11-18/0469r1</a:t>
            </a:r>
          </a:p>
          <a:p>
            <a:endParaRPr lang="en-US" dirty="0"/>
          </a:p>
          <a:p>
            <a:r>
              <a:rPr lang="en-US" dirty="0" smtClean="0"/>
              <a:t>Move: Ron Porat		Second: </a:t>
            </a:r>
            <a:r>
              <a:rPr lang="en-US" dirty="0" err="1" smtClean="0"/>
              <a:t>Yasu</a:t>
            </a:r>
            <a:r>
              <a:rPr lang="en-US" dirty="0" smtClean="0"/>
              <a:t> Inoue</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7549939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#516</a:t>
            </a:r>
            <a:endParaRPr lang="en-US" dirty="0"/>
          </a:p>
        </p:txBody>
      </p:sp>
      <p:sp>
        <p:nvSpPr>
          <p:cNvPr id="3" name="Content Placeholder 2"/>
          <p:cNvSpPr>
            <a:spLocks noGrp="1"/>
          </p:cNvSpPr>
          <p:nvPr>
            <p:ph idx="1"/>
          </p:nvPr>
        </p:nvSpPr>
        <p:spPr/>
        <p:txBody>
          <a:bodyPr/>
          <a:lstStyle/>
          <a:p>
            <a:r>
              <a:rPr lang="en-US" dirty="0" smtClean="0"/>
              <a:t>Move to accept resolutions to CIDs </a:t>
            </a:r>
            <a:r>
              <a:rPr lang="en-US" dirty="0"/>
              <a:t>13361, 13362 and </a:t>
            </a:r>
            <a:r>
              <a:rPr lang="en-US" dirty="0" smtClean="0"/>
              <a:t>11385 in doc 11-18/0109r3.</a:t>
            </a:r>
          </a:p>
          <a:p>
            <a:endParaRPr lang="en-US" dirty="0"/>
          </a:p>
          <a:p>
            <a:r>
              <a:rPr lang="en-US" dirty="0" smtClean="0"/>
              <a:t>Move: Yan Zhang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7013008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#517</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106 CIDs as in </a:t>
            </a:r>
            <a:r>
              <a:rPr lang="en-US" altLang="zh-CN" dirty="0" smtClean="0"/>
              <a:t>11-18/0110r6</a:t>
            </a:r>
            <a:endParaRPr lang="en-US" altLang="zh-CN" dirty="0"/>
          </a:p>
          <a:p>
            <a:pPr lvl="1"/>
            <a:r>
              <a:rPr lang="en-US" altLang="zh-CN" sz="1600" dirty="0"/>
              <a:t>CID 11404, 11597, 11598, 11599, </a:t>
            </a:r>
            <a:r>
              <a:rPr lang="en-GB" altLang="zh-CN" sz="1600" dirty="0"/>
              <a:t>11600, 11601, 11602, 11603, 11604, 11605, 11606, 11607, 11608, 11609, 14066, </a:t>
            </a:r>
            <a:r>
              <a:rPr lang="en-US" altLang="zh-CN" sz="1600" dirty="0"/>
              <a:t>11610, 11611, 11612, 11613, 11614, 11615, 11616, 11617, 11618, 14067, 11619, 11620, 11621, 11622, 11623, 11624, 11625, 11626, 11627, 12880, 13455, 14068, 11403, 11404, 11518, 11628, 11629, 11630, 11631, 11632, 11633, 11635, 13456, 14069, 11517, 11519, 11520, 11521, 11522, 11523, 11524, 11525, 11526, 11527, 11639, 11640, 11641, 14073, 14174, 14175, 11528, 11529, 12565, 13471, 13472, 14074, 11413, 11414, 11533, 11534, 11535, 11642, 11643, 11644, 11645, 11646, 11647, 11648, 13363, 13367, </a:t>
            </a:r>
            <a:r>
              <a:rPr lang="en-US" altLang="zh-CN" sz="1600" dirty="0" smtClean="0"/>
              <a:t>13773, </a:t>
            </a:r>
            <a:r>
              <a:rPr lang="en-US" altLang="zh-CN" sz="1600" dirty="0"/>
              <a:t>13479, 13480, 13481, 13634, 11415, 11416, 11417, 11649, 11650, 11651, 11652, 11653, 11656, 11657, 13372, 13373, 13484, 13602, 13606, </a:t>
            </a:r>
            <a:r>
              <a:rPr lang="en-US" altLang="zh-CN" sz="1600" dirty="0" smtClean="0"/>
              <a:t>13774</a:t>
            </a:r>
          </a:p>
          <a:p>
            <a:pPr lvl="1"/>
            <a:endParaRPr lang="zh-CN" altLang="zh-CN" sz="1600" dirty="0"/>
          </a:p>
          <a:p>
            <a:r>
              <a:rPr lang="en-US" dirty="0" smtClean="0"/>
              <a:t>Move:  Yan Zhang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6919122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#518</a:t>
            </a:r>
            <a:endParaRPr lang="en-US" dirty="0"/>
          </a:p>
        </p:txBody>
      </p:sp>
      <p:sp>
        <p:nvSpPr>
          <p:cNvPr id="3" name="Content Placeholder 2"/>
          <p:cNvSpPr>
            <a:spLocks noGrp="1"/>
          </p:cNvSpPr>
          <p:nvPr>
            <p:ph idx="1"/>
          </p:nvPr>
        </p:nvSpPr>
        <p:spPr/>
        <p:txBody>
          <a:bodyPr/>
          <a:lstStyle/>
          <a:p>
            <a:r>
              <a:rPr lang="en-US" altLang="zh-CN" dirty="0" smtClean="0"/>
              <a:t>Move to accept the </a:t>
            </a:r>
            <a:r>
              <a:rPr lang="en-US" altLang="zh-CN" dirty="0"/>
              <a:t>proposed comment resolution to the following 34 CIDs as in </a:t>
            </a:r>
            <a:r>
              <a:rPr lang="en-US" altLang="zh-CN" dirty="0" smtClean="0"/>
              <a:t>11-18/0111r1</a:t>
            </a:r>
            <a:endParaRPr lang="en-US" altLang="zh-CN" dirty="0"/>
          </a:p>
          <a:p>
            <a:pPr lvl="1"/>
            <a:r>
              <a:rPr lang="en-US" altLang="zh-CN" dirty="0"/>
              <a:t>CID 11659, 13485, 11660, 11661, 11662, 11663, 13374, 13396, 12652, 12871, 13375, 13376, 13391, 13392, 13393, 13394, 13395, 13397, 13487, 14181, 14182, 14184, 13488, </a:t>
            </a:r>
            <a:r>
              <a:rPr lang="en-GB" altLang="zh-CN" dirty="0"/>
              <a:t>14185, 13490, </a:t>
            </a:r>
            <a:r>
              <a:rPr lang="en-US" altLang="zh-CN" dirty="0"/>
              <a:t>11664, 13491, 11665, 11666, 11667, 11668, 11669, 13493, </a:t>
            </a:r>
            <a:r>
              <a:rPr lang="en-GB" altLang="zh-CN" dirty="0" smtClean="0"/>
              <a:t>13378</a:t>
            </a:r>
          </a:p>
          <a:p>
            <a:pPr lvl="1"/>
            <a:endParaRPr lang="en-GB" altLang="zh-CN" dirty="0"/>
          </a:p>
          <a:p>
            <a:r>
              <a:rPr lang="en-GB" altLang="zh-CN" dirty="0" smtClean="0"/>
              <a:t>Move: Yan Zhang		Second: Ron Porat</a:t>
            </a:r>
          </a:p>
          <a:p>
            <a:r>
              <a:rPr lang="en-GB" altLang="zh-CN" dirty="0" smtClean="0"/>
              <a:t>accepted</a:t>
            </a:r>
            <a:endParaRPr lang="en-GB"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8166576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#519</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4 CIDs as in 11-18/0151r1?</a:t>
            </a:r>
          </a:p>
          <a:p>
            <a:pPr lvl="1"/>
            <a:r>
              <a:rPr lang="en-US" altLang="zh-CN" dirty="0"/>
              <a:t>CID 13597, 13598, 13599, 13600</a:t>
            </a:r>
          </a:p>
          <a:p>
            <a:endParaRPr lang="en-US" dirty="0" smtClean="0"/>
          </a:p>
          <a:p>
            <a:r>
              <a:rPr lang="en-US" dirty="0" smtClean="0"/>
              <a:t>Move: Tianyu Wu		Second: Ron Porat</a:t>
            </a:r>
          </a:p>
          <a:p>
            <a:r>
              <a:rPr lang="en-US" dirty="0" smtClean="0"/>
              <a:t>accepted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2881434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#520</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4 CIDs as in </a:t>
            </a:r>
            <a:r>
              <a:rPr lang="en-US" altLang="zh-CN" dirty="0" smtClean="0"/>
              <a:t>11-18/0324r1</a:t>
            </a:r>
            <a:endParaRPr lang="en-US" altLang="zh-CN" dirty="0"/>
          </a:p>
          <a:p>
            <a:pPr lvl="1"/>
            <a:r>
              <a:rPr lang="en-US" altLang="zh-CN" dirty="0"/>
              <a:t>CID </a:t>
            </a:r>
            <a:r>
              <a:rPr lang="en-GB" altLang="zh-CN" dirty="0"/>
              <a:t>13368, 11408, 11410, 13370</a:t>
            </a:r>
            <a:endParaRPr lang="en-US" altLang="zh-CN" dirty="0"/>
          </a:p>
          <a:p>
            <a:endParaRPr lang="en-US" dirty="0" smtClean="0"/>
          </a:p>
          <a:p>
            <a:r>
              <a:rPr lang="en-US" dirty="0" smtClean="0"/>
              <a:t>Move: Yujin Noh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5573886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 Motion #521</a:t>
            </a:r>
            <a:endParaRPr lang="en-US" dirty="0"/>
          </a:p>
        </p:txBody>
      </p:sp>
      <p:sp>
        <p:nvSpPr>
          <p:cNvPr id="3" name="Content Placeholder 2"/>
          <p:cNvSpPr>
            <a:spLocks noGrp="1"/>
          </p:cNvSpPr>
          <p:nvPr>
            <p:ph idx="1"/>
          </p:nvPr>
        </p:nvSpPr>
        <p:spPr/>
        <p:txBody>
          <a:bodyPr/>
          <a:lstStyle/>
          <a:p>
            <a:r>
              <a:rPr lang="en-US" dirty="0" smtClean="0"/>
              <a:t>Move to accept resolution to CID 13877 in doc 11-18/0404r2.</a:t>
            </a:r>
          </a:p>
          <a:p>
            <a:endParaRPr lang="en-US" dirty="0"/>
          </a:p>
          <a:p>
            <a:r>
              <a:rPr lang="en-US" dirty="0" smtClean="0"/>
              <a:t>Move: Youhan Kim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97847212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#522</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a:t>
            </a:r>
            <a:r>
              <a:rPr lang="en-US" altLang="zh-CN" dirty="0" smtClean="0"/>
              <a:t>4 </a:t>
            </a:r>
            <a:r>
              <a:rPr lang="en-US" altLang="zh-CN" dirty="0"/>
              <a:t>CIDs as in </a:t>
            </a:r>
            <a:r>
              <a:rPr lang="en-US" altLang="zh-CN" dirty="0" smtClean="0"/>
              <a:t>11-18/0359r2</a:t>
            </a:r>
            <a:endParaRPr lang="en-US" altLang="zh-CN" dirty="0"/>
          </a:p>
          <a:p>
            <a:pPr lvl="1"/>
            <a:r>
              <a:rPr lang="en-US" altLang="zh-CN" dirty="0"/>
              <a:t>CID </a:t>
            </a:r>
            <a:r>
              <a:rPr lang="en-GB" altLang="zh-CN" dirty="0"/>
              <a:t>13402, 13404, 13452, </a:t>
            </a:r>
            <a:r>
              <a:rPr lang="en-GB" altLang="zh-CN" dirty="0" smtClean="0"/>
              <a:t>13489</a:t>
            </a:r>
          </a:p>
          <a:p>
            <a:pPr lvl="1"/>
            <a:endParaRPr lang="en-GB" altLang="zh-CN" dirty="0"/>
          </a:p>
          <a:p>
            <a:r>
              <a:rPr lang="en-GB" altLang="zh-CN" dirty="0" smtClean="0"/>
              <a:t>Move: Ron Porat		Second: Youhan Kim</a:t>
            </a:r>
          </a:p>
          <a:p>
            <a:r>
              <a:rPr lang="en-GB" altLang="zh-CN" dirty="0" smtClean="0"/>
              <a:t>approved		</a:t>
            </a:r>
            <a:endParaRPr lang="en-US"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04528211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#523</a:t>
            </a:r>
            <a:endParaRPr lang="en-US" dirty="0"/>
          </a:p>
        </p:txBody>
      </p:sp>
      <p:sp>
        <p:nvSpPr>
          <p:cNvPr id="3" name="Content Placeholder 2"/>
          <p:cNvSpPr>
            <a:spLocks noGrp="1"/>
          </p:cNvSpPr>
          <p:nvPr>
            <p:ph idx="1"/>
          </p:nvPr>
        </p:nvSpPr>
        <p:spPr/>
        <p:txBody>
          <a:bodyPr/>
          <a:lstStyle/>
          <a:p>
            <a:r>
              <a:rPr lang="en-US" altLang="zh-CN" dirty="0" smtClean="0"/>
              <a:t>Move to accept the </a:t>
            </a:r>
            <a:r>
              <a:rPr lang="en-US" altLang="zh-CN" dirty="0"/>
              <a:t>proposed comment resolution to the following 31 CIDs as in </a:t>
            </a:r>
            <a:r>
              <a:rPr lang="en-US" altLang="zh-CN" dirty="0" smtClean="0"/>
              <a:t>11-18/0404r1</a:t>
            </a:r>
            <a:endParaRPr lang="en-US" altLang="zh-CN" dirty="0"/>
          </a:p>
          <a:p>
            <a:pPr lvl="1"/>
            <a:r>
              <a:rPr lang="en-GB" altLang="zh-CN" dirty="0"/>
              <a:t>CID 11903, 13874, 11905, 12667, 11906, 12063, 12420, 12423, 12424, 12555, 12556, 12616, 12617, 13542,</a:t>
            </a:r>
            <a:r>
              <a:rPr lang="zh-CN" altLang="zh-CN" sz="1200" dirty="0"/>
              <a:t> </a:t>
            </a:r>
            <a:r>
              <a:rPr lang="en-GB" altLang="zh-CN" dirty="0"/>
              <a:t>13543, 12658, 12669, 12675, 12676, 13336, 13337, 12755, 12814, 13102, 13335, 13544, 13627, 13875, 13876, 14212, 14225</a:t>
            </a:r>
            <a:endParaRPr lang="zh-CN" altLang="zh-CN" sz="1200" dirty="0"/>
          </a:p>
          <a:p>
            <a:endParaRPr lang="en-US" dirty="0" smtClean="0"/>
          </a:p>
          <a:p>
            <a:r>
              <a:rPr lang="en-US" dirty="0" smtClean="0"/>
              <a:t>Move: Youhan Kim		Second: Ron Porat</a:t>
            </a:r>
          </a:p>
          <a:p>
            <a:r>
              <a:rPr lang="en-US" dirty="0" smtClean="0"/>
              <a:t>approved</a:t>
            </a:r>
          </a:p>
          <a:p>
            <a:endParaRPr lang="en-US" dirty="0"/>
          </a:p>
          <a:p>
            <a:r>
              <a:rPr lang="en-US" altLang="zh-CN" dirty="0">
                <a:solidFill>
                  <a:srgbClr val="FF0000"/>
                </a:solidFill>
              </a:rPr>
              <a:t>Note, CID 12063 belongs to MU </a:t>
            </a:r>
            <a:r>
              <a:rPr lang="en-US" altLang="zh-CN" dirty="0" err="1">
                <a:solidFill>
                  <a:srgbClr val="FF0000"/>
                </a:solidFill>
              </a:rPr>
              <a:t>adhoc</a:t>
            </a:r>
            <a:endParaRPr lang="zh-CN" altLang="en-US" dirty="0">
              <a:solidFill>
                <a:srgbClr val="FF0000"/>
              </a:solidFill>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022991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Patent Policy</a:t>
            </a:r>
            <a:endParaRPr lang="en-US" dirty="0"/>
          </a:p>
        </p:txBody>
      </p:sp>
      <p:sp>
        <p:nvSpPr>
          <p:cNvPr id="3" name="Content Placeholder 2"/>
          <p:cNvSpPr>
            <a:spLocks noGrp="1"/>
          </p:cNvSpPr>
          <p:nvPr>
            <p:ph idx="1"/>
          </p:nvPr>
        </p:nvSpPr>
        <p:spPr/>
        <p:txBody>
          <a:bodyPr/>
          <a:lstStyle/>
          <a:p>
            <a:r>
              <a:rPr lang="en-US" dirty="0" smtClean="0"/>
              <a:t>Following 5 slides</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167619655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#524</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5 CIDs as in 11-18/0409r1?</a:t>
            </a:r>
          </a:p>
          <a:p>
            <a:pPr lvl="1"/>
            <a:r>
              <a:rPr lang="en-GB" altLang="zh-CN" dirty="0"/>
              <a:t>CID 11904, 12659, 11900, 11901, 13403</a:t>
            </a:r>
            <a:endParaRPr lang="zh-CN" altLang="zh-CN" sz="1200" dirty="0"/>
          </a:p>
          <a:p>
            <a:endParaRPr lang="en-US" dirty="0" smtClean="0"/>
          </a:p>
          <a:p>
            <a:r>
              <a:rPr lang="en-US" dirty="0" smtClean="0"/>
              <a:t>Move: Youhan Kim		Second: Ron Porat</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2969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#525</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2 CIDs as in 11-18/0349r2?</a:t>
            </a:r>
          </a:p>
          <a:p>
            <a:pPr lvl="1"/>
            <a:r>
              <a:rPr lang="en-US" altLang="zh-CN" dirty="0"/>
              <a:t>CID </a:t>
            </a:r>
            <a:r>
              <a:rPr lang="en-GB" altLang="zh-CN" dirty="0"/>
              <a:t>13630, 14051</a:t>
            </a:r>
            <a:endParaRPr lang="en-US" altLang="zh-CN" dirty="0"/>
          </a:p>
          <a:p>
            <a:endParaRPr lang="en-US" dirty="0" smtClean="0"/>
          </a:p>
          <a:p>
            <a:r>
              <a:rPr lang="en-US" dirty="0" smtClean="0"/>
              <a:t>Move: Youhan Kim		Second: Ron Porat</a:t>
            </a:r>
          </a:p>
          <a:p>
            <a:r>
              <a:rPr lang="en-US" dirty="0" smtClean="0"/>
              <a:t>Accepted with no objection</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0783230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#526</a:t>
            </a:r>
            <a:endParaRPr lang="en-US" dirty="0"/>
          </a:p>
        </p:txBody>
      </p:sp>
      <p:sp>
        <p:nvSpPr>
          <p:cNvPr id="3" name="Content Placeholder 2"/>
          <p:cNvSpPr>
            <a:spLocks noGrp="1"/>
          </p:cNvSpPr>
          <p:nvPr>
            <p:ph idx="1"/>
          </p:nvPr>
        </p:nvSpPr>
        <p:spPr/>
        <p:txBody>
          <a:bodyPr/>
          <a:lstStyle/>
          <a:p>
            <a:r>
              <a:rPr lang="en-US" altLang="zh-CN" dirty="0" smtClean="0"/>
              <a:t>Move to accept the </a:t>
            </a:r>
            <a:r>
              <a:rPr lang="en-US" altLang="zh-CN" dirty="0"/>
              <a:t>proposed comment resolution to the following CID as in </a:t>
            </a:r>
            <a:r>
              <a:rPr lang="en-US" altLang="zh-CN" dirty="0" smtClean="0"/>
              <a:t>11-18/0478r1</a:t>
            </a:r>
            <a:endParaRPr lang="en-US" altLang="zh-CN" dirty="0"/>
          </a:p>
          <a:p>
            <a:pPr lvl="1"/>
            <a:r>
              <a:rPr lang="en-US" altLang="zh-CN" dirty="0"/>
              <a:t>CID </a:t>
            </a:r>
            <a:r>
              <a:rPr lang="en-GB" altLang="zh-CN" dirty="0"/>
              <a:t>11896</a:t>
            </a:r>
          </a:p>
          <a:p>
            <a:endParaRPr lang="en-US" dirty="0" smtClean="0"/>
          </a:p>
          <a:p>
            <a:r>
              <a:rPr lang="en-US" dirty="0" smtClean="0"/>
              <a:t>Move: Ron Porat		Second: Yongho Seok</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5806991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#527</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2 CIDs as in 11-18/0476r1?</a:t>
            </a:r>
          </a:p>
          <a:p>
            <a:pPr lvl="1"/>
            <a:r>
              <a:rPr lang="en-US" altLang="zh-CN" dirty="0"/>
              <a:t>CID </a:t>
            </a:r>
            <a:r>
              <a:rPr lang="en-GB" altLang="zh-CN" dirty="0"/>
              <a:t>11358, 13200</a:t>
            </a:r>
          </a:p>
          <a:p>
            <a:endParaRPr lang="en-US" dirty="0" smtClean="0"/>
          </a:p>
          <a:p>
            <a:r>
              <a:rPr lang="en-US" dirty="0" smtClean="0"/>
              <a:t>Move: Ron Porat		Second: Yongho Seok</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8220235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#528</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2 CIDs as in 11-18/0162r3?</a:t>
            </a:r>
          </a:p>
          <a:p>
            <a:pPr lvl="1"/>
            <a:r>
              <a:rPr lang="en-US" altLang="zh-CN" dirty="0"/>
              <a:t>CID </a:t>
            </a:r>
            <a:r>
              <a:rPr lang="en-GB" altLang="zh-CN" dirty="0"/>
              <a:t>12060 </a:t>
            </a:r>
            <a:r>
              <a:rPr lang="en-GB" altLang="zh-CN" dirty="0" smtClean="0"/>
              <a:t>13047</a:t>
            </a:r>
          </a:p>
          <a:p>
            <a:pPr lvl="1"/>
            <a:endParaRPr lang="en-GB" altLang="zh-CN" dirty="0"/>
          </a:p>
          <a:p>
            <a:r>
              <a:rPr lang="en-GB" altLang="zh-CN" dirty="0" smtClean="0"/>
              <a:t>Move: Ming </a:t>
            </a:r>
            <a:r>
              <a:rPr lang="en-GB" altLang="zh-CN" dirty="0" err="1" smtClean="0"/>
              <a:t>Gan</a:t>
            </a:r>
            <a:r>
              <a:rPr lang="en-GB" altLang="zh-CN" dirty="0" smtClean="0"/>
              <a:t>			Second: Ron Porat</a:t>
            </a:r>
          </a:p>
          <a:p>
            <a:endParaRPr lang="en-GB" altLang="zh-CN" dirty="0"/>
          </a:p>
          <a:p>
            <a:r>
              <a:rPr lang="en-GB" altLang="zh-CN" dirty="0" smtClean="0"/>
              <a:t>Y:N:A: 10/0/17</a:t>
            </a:r>
          </a:p>
          <a:p>
            <a:r>
              <a:rPr lang="en-GB" altLang="zh-CN" dirty="0" smtClean="0"/>
              <a:t>Motion passes</a:t>
            </a:r>
            <a:endParaRPr lang="en-GB" altLang="zh-CN"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78951446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#529</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22 CIDs as in 11-18/0463r2?</a:t>
            </a:r>
          </a:p>
          <a:p>
            <a:pPr lvl="1"/>
            <a:r>
              <a:rPr lang="en-US" altLang="zh-CN" dirty="0"/>
              <a:t>CID </a:t>
            </a:r>
            <a:r>
              <a:rPr lang="en-GB" altLang="zh-CN" dirty="0"/>
              <a:t>11392, 11393, 11394, 11395, 11396, 11397, 11398, 11443, 11717, 12562, 12563, 12603, 12800, 12877, 13018, 13019, 13380, 13381, 13501, 14089, 14046, 13349</a:t>
            </a:r>
            <a:endParaRPr lang="en-US" altLang="zh-CN" dirty="0"/>
          </a:p>
          <a:p>
            <a:endParaRPr lang="en-US" dirty="0" smtClean="0"/>
          </a:p>
          <a:p>
            <a:r>
              <a:rPr lang="en-US" dirty="0" smtClean="0"/>
              <a:t>Move: </a:t>
            </a:r>
            <a:r>
              <a:rPr lang="en-US" dirty="0"/>
              <a:t>Xiaogang </a:t>
            </a:r>
            <a:r>
              <a:rPr lang="en-US" dirty="0" smtClean="0"/>
              <a:t>Chen		Second: Ron Porat</a:t>
            </a:r>
          </a:p>
          <a:p>
            <a:r>
              <a:rPr lang="en-US" dirty="0" smtClean="0"/>
              <a:t>approved </a:t>
            </a:r>
          </a:p>
          <a:p>
            <a:endParaRPr lang="en-US" dirty="0"/>
          </a:p>
          <a:p>
            <a:pPr>
              <a:buNone/>
            </a:pPr>
            <a:r>
              <a:rPr lang="en-US" altLang="zh-CN" sz="1600" dirty="0">
                <a:solidFill>
                  <a:srgbClr val="FF0000"/>
                </a:solidFill>
              </a:rPr>
              <a:t>Note 1 – CID 11394/11396/11397/11398/12603 belong to EDITOR </a:t>
            </a:r>
            <a:r>
              <a:rPr lang="en-US" altLang="zh-CN" sz="1600" dirty="0" err="1">
                <a:solidFill>
                  <a:srgbClr val="FF0000"/>
                </a:solidFill>
              </a:rPr>
              <a:t>adhoc</a:t>
            </a:r>
            <a:endParaRPr lang="en-US" altLang="zh-CN" sz="1600" dirty="0">
              <a:solidFill>
                <a:srgbClr val="FF0000"/>
              </a:solidFill>
            </a:endParaRPr>
          </a:p>
          <a:p>
            <a:pPr>
              <a:buNone/>
            </a:pPr>
            <a:r>
              <a:rPr lang="en-US" altLang="zh-CN" sz="1600" dirty="0">
                <a:solidFill>
                  <a:srgbClr val="FF0000"/>
                </a:solidFill>
              </a:rPr>
              <a:t>Note 2 – CID 13349 has been resolved in 11-18/0024r1 and corresponding motion 451 passed. This </a:t>
            </a:r>
            <a:r>
              <a:rPr lang="en-US" altLang="zh-CN" sz="1600" dirty="0" smtClean="0">
                <a:solidFill>
                  <a:srgbClr val="FF0000"/>
                </a:solidFill>
              </a:rPr>
              <a:t>motion requests </a:t>
            </a:r>
            <a:r>
              <a:rPr lang="en-US" altLang="zh-CN" sz="1600" dirty="0">
                <a:solidFill>
                  <a:srgbClr val="FF0000"/>
                </a:solidFill>
              </a:rPr>
              <a:t>re-open CID 13349 and apply proposed resolution.</a:t>
            </a:r>
            <a:endParaRPr lang="zh-CN" altLang="en-US" sz="1600" dirty="0">
              <a:solidFill>
                <a:srgbClr val="FF0000"/>
              </a:solidFill>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0028037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#530</a:t>
            </a:r>
            <a:endParaRPr lang="en-US" dirty="0"/>
          </a:p>
        </p:txBody>
      </p:sp>
      <p:sp>
        <p:nvSpPr>
          <p:cNvPr id="3" name="Content Placeholder 2"/>
          <p:cNvSpPr>
            <a:spLocks noGrp="1"/>
          </p:cNvSpPr>
          <p:nvPr>
            <p:ph idx="1"/>
          </p:nvPr>
        </p:nvSpPr>
        <p:spPr/>
        <p:txBody>
          <a:bodyPr/>
          <a:lstStyle/>
          <a:p>
            <a:r>
              <a:rPr lang="en-US" altLang="zh-CN" dirty="0" smtClean="0"/>
              <a:t>Move to accept </a:t>
            </a:r>
            <a:r>
              <a:rPr lang="en-US" altLang="zh-CN" dirty="0"/>
              <a:t>the proposed comment resolution to the following 16 CIDs as in 11-18/0475r2?</a:t>
            </a:r>
          </a:p>
          <a:p>
            <a:pPr lvl="1"/>
            <a:r>
              <a:rPr lang="en-US" altLang="zh-CN" dirty="0"/>
              <a:t>CID 12311, 12319, 12320, 12321, 12322, 12323, 12582, 12967, 13120, 13500, 13765, 14088, 14202, 14203, 14204, 14205.</a:t>
            </a:r>
            <a:endParaRPr lang="en-GB" altLang="zh-CN" dirty="0"/>
          </a:p>
          <a:p>
            <a:endParaRPr lang="en-US" dirty="0" smtClean="0"/>
          </a:p>
          <a:p>
            <a:r>
              <a:rPr lang="en-US" dirty="0" smtClean="0"/>
              <a:t>Move: Ron Porat 	Second: Yongho Seok</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495380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3754357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#531</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11073, 11475, 11489, 11793, 11797, </a:t>
            </a:r>
            <a:r>
              <a:rPr lang="en-GB" dirty="0" smtClean="0"/>
              <a:t>12088, </a:t>
            </a:r>
            <a:r>
              <a:rPr lang="en-GB" dirty="0"/>
              <a:t>12572, 13007, 14102, 14103, 14104, 14236, </a:t>
            </a:r>
            <a:r>
              <a:rPr lang="en-GB" dirty="0" smtClean="0"/>
              <a:t>13300</a:t>
            </a:r>
            <a:r>
              <a:rPr lang="en-GB" dirty="0"/>
              <a:t>, 13059, 13058, </a:t>
            </a:r>
            <a:r>
              <a:rPr lang="en-GB" dirty="0" smtClean="0"/>
              <a:t>11075 in </a:t>
            </a:r>
            <a:r>
              <a:rPr lang="en-GB" dirty="0"/>
              <a:t>doc </a:t>
            </a:r>
            <a:r>
              <a:rPr lang="en-GB" dirty="0" smtClean="0"/>
              <a:t>11-18/0353r1</a:t>
            </a:r>
          </a:p>
          <a:p>
            <a:pPr>
              <a:buFont typeface="Arial" panose="020B0604020202020204" pitchFamily="34" charset="0"/>
              <a:buChar char="•"/>
            </a:pPr>
            <a:endParaRPr lang="en-GB" dirty="0"/>
          </a:p>
          <a:p>
            <a:pPr>
              <a:buFont typeface="Arial" panose="020B0604020202020204" pitchFamily="34" charset="0"/>
              <a:buChar char="•"/>
            </a:pPr>
            <a:r>
              <a:rPr lang="en-GB" dirty="0" smtClean="0"/>
              <a:t>Move: Po-Kai Huang		Second: Laurent Cariou</a:t>
            </a:r>
          </a:p>
          <a:p>
            <a:pPr>
              <a:buFont typeface="Arial" panose="020B0604020202020204" pitchFamily="34" charset="0"/>
              <a:buChar char="•"/>
            </a:pPr>
            <a:r>
              <a:rPr lang="en-GB" dirty="0" smtClean="0"/>
              <a:t>approved</a:t>
            </a:r>
            <a:endParaRPr lang="en-GB"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9059146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#532</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 to CID 13744 in doc </a:t>
            </a:r>
            <a:r>
              <a:rPr lang="en-US" dirty="0" smtClean="0"/>
              <a:t>11-18/0343r0</a:t>
            </a:r>
          </a:p>
          <a:p>
            <a:endParaRPr lang="en-US" dirty="0"/>
          </a:p>
          <a:p>
            <a:r>
              <a:rPr lang="en-US" dirty="0" smtClean="0"/>
              <a:t>Move: Alfred Asterjadhi		Second: Abhishek Patil</a:t>
            </a:r>
          </a:p>
          <a:p>
            <a:r>
              <a:rPr lang="en-US" dirty="0" smtClean="0"/>
              <a:t>approved</a:t>
            </a:r>
          </a:p>
          <a:p>
            <a:endParaRPr lang="en-US" dirty="0"/>
          </a:p>
          <a:p>
            <a:endParaRPr lang="en-US" dirty="0" smtClean="0"/>
          </a:p>
          <a:p>
            <a:r>
              <a:rPr lang="en-US" sz="1800" dirty="0" smtClean="0"/>
              <a:t>(motion </a:t>
            </a:r>
            <a:r>
              <a:rPr lang="en-US" sz="1800" dirty="0"/>
              <a:t>d</a:t>
            </a:r>
            <a:r>
              <a:rPr lang="en-US" sz="1800" dirty="0" smtClean="0"/>
              <a:t>uring January F2F. New resolution)</a:t>
            </a:r>
            <a:endParaRPr lang="en-US" sz="18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58796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301625"/>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381000" y="1373187"/>
            <a:ext cx="8458200" cy="4113213"/>
          </a:xfrm>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buFont typeface="Monotype Sorts"/>
              <a:buNone/>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92717789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#533</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11950, 11951. 11952, 11953, and 12767 in doc </a:t>
            </a:r>
            <a:r>
              <a:rPr lang="en-US" dirty="0" smtClean="0"/>
              <a:t>11-18/0378r1</a:t>
            </a:r>
          </a:p>
          <a:p>
            <a:pPr>
              <a:buFont typeface="Arial" panose="020B0604020202020204" pitchFamily="34" charset="0"/>
              <a:buChar char="•"/>
            </a:pPr>
            <a:endParaRPr lang="en-US" dirty="0"/>
          </a:p>
          <a:p>
            <a:pPr>
              <a:buFont typeface="Arial" panose="020B0604020202020204" pitchFamily="34" charset="0"/>
              <a:buChar char="•"/>
            </a:pPr>
            <a:r>
              <a:rPr lang="en-US" dirty="0" smtClean="0"/>
              <a:t>Move: Alfred Asterjadhi			Second: Abhishek Patil</a:t>
            </a:r>
          </a:p>
          <a:p>
            <a:pPr>
              <a:buFont typeface="Arial" panose="020B0604020202020204" pitchFamily="34" charset="0"/>
              <a:buChar char="•"/>
            </a:pPr>
            <a:endParaRPr lang="en-US" dirty="0"/>
          </a:p>
          <a:p>
            <a:pPr>
              <a:buFont typeface="Arial" panose="020B0604020202020204" pitchFamily="34" charset="0"/>
              <a:buChar char="•"/>
            </a:pPr>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22299825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#534</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12568, 13848, 11922, 12208, 12566, 12567, 11253, 11254, 11025, 11026, 13183, 13184, 11515 (13 CIDs) in doc </a:t>
            </a:r>
            <a:r>
              <a:rPr lang="en-GB" dirty="0" smtClean="0"/>
              <a:t>11-18/0443r3.</a:t>
            </a:r>
          </a:p>
          <a:p>
            <a:pPr>
              <a:buFont typeface="Arial" panose="020B0604020202020204" pitchFamily="34" charset="0"/>
              <a:buChar char="•"/>
            </a:pPr>
            <a:endParaRPr lang="en-GB" dirty="0"/>
          </a:p>
          <a:p>
            <a:pPr>
              <a:buFont typeface="Arial" panose="020B0604020202020204" pitchFamily="34" charset="0"/>
              <a:buChar char="•"/>
            </a:pPr>
            <a:r>
              <a:rPr lang="en-GB" dirty="0" smtClean="0"/>
              <a:t>Move: Yongho Seok		Second: Chao-Chun Wang</a:t>
            </a:r>
          </a:p>
          <a:p>
            <a:pPr>
              <a:buFont typeface="Arial" panose="020B0604020202020204" pitchFamily="34" charset="0"/>
              <a:buChar char="•"/>
            </a:pPr>
            <a:endParaRPr lang="en-GB" dirty="0"/>
          </a:p>
          <a:p>
            <a:pPr>
              <a:buFont typeface="Arial" panose="020B0604020202020204" pitchFamily="34" charset="0"/>
              <a:buChar char="•"/>
            </a:pPr>
            <a:r>
              <a:rPr lang="en-GB" dirty="0" smtClean="0"/>
              <a:t>Approved</a:t>
            </a:r>
            <a:endParaRPr lang="en-GB"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6545667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#535</a:t>
            </a:r>
            <a:endParaRPr lang="en-US" dirty="0"/>
          </a:p>
        </p:txBody>
      </p:sp>
      <p:sp>
        <p:nvSpPr>
          <p:cNvPr id="3" name="Content Placeholder 2"/>
          <p:cNvSpPr>
            <a:spLocks noGrp="1"/>
          </p:cNvSpPr>
          <p:nvPr>
            <p:ph idx="1"/>
          </p:nvPr>
        </p:nvSpPr>
        <p:spPr/>
        <p:txBody>
          <a:bodyPr/>
          <a:lstStyle/>
          <a:p>
            <a:r>
              <a:rPr lang="en-US" dirty="0" smtClean="0"/>
              <a:t>Move to accept resolution </a:t>
            </a:r>
            <a:r>
              <a:rPr lang="en-US" dirty="0"/>
              <a:t>to </a:t>
            </a:r>
            <a:r>
              <a:rPr lang="en-US" dirty="0" smtClean="0"/>
              <a:t>CIDs </a:t>
            </a:r>
            <a:r>
              <a:rPr lang="en-GB" dirty="0" smtClean="0"/>
              <a:t>14141</a:t>
            </a:r>
            <a:endParaRPr lang="en-US" dirty="0"/>
          </a:p>
          <a:p>
            <a:r>
              <a:rPr lang="en-US" dirty="0"/>
              <a:t>In doc </a:t>
            </a:r>
            <a:r>
              <a:rPr lang="en-US" dirty="0" smtClean="0"/>
              <a:t>11-18/0431r0</a:t>
            </a:r>
            <a:endParaRPr lang="en-US" dirty="0"/>
          </a:p>
          <a:p>
            <a:endParaRPr lang="en-US" dirty="0" smtClean="0"/>
          </a:p>
          <a:p>
            <a:r>
              <a:rPr lang="en-US" dirty="0" smtClean="0"/>
              <a:t>Move: Yunbo Li			Second: Ming </a:t>
            </a:r>
            <a:r>
              <a:rPr lang="en-US" dirty="0" err="1" smtClean="0"/>
              <a:t>Gan</a:t>
            </a:r>
            <a:endParaRPr lang="en-US" dirty="0" smtClean="0"/>
          </a:p>
          <a:p>
            <a:r>
              <a:rPr lang="en-US" dirty="0" smtClean="0"/>
              <a:t>approved	</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6532754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#536</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12426, 11547, 12427, 13010, 11867, 12552, 12548 in doc </a:t>
            </a:r>
            <a:r>
              <a:rPr lang="en-US" dirty="0" smtClean="0"/>
              <a:t>11-18/0365r1</a:t>
            </a:r>
          </a:p>
          <a:p>
            <a:pPr>
              <a:buFont typeface="Arial" panose="020B0604020202020204" pitchFamily="34" charset="0"/>
              <a:buChar char="•"/>
            </a:pPr>
            <a:endParaRPr lang="en-US" dirty="0"/>
          </a:p>
          <a:p>
            <a:pPr>
              <a:buFont typeface="Arial" panose="020B0604020202020204" pitchFamily="34" charset="0"/>
              <a:buChar char="•"/>
            </a:pPr>
            <a:r>
              <a:rPr lang="en-US" dirty="0" smtClean="0"/>
              <a:t>Move: Abhishek Patil		Second: Alfred Asterjadhi</a:t>
            </a:r>
          </a:p>
          <a:p>
            <a:pPr>
              <a:buFont typeface="Arial" panose="020B0604020202020204" pitchFamily="34" charset="0"/>
              <a:buChar char="•"/>
            </a:pPr>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662334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#537</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13042 and 13073 in doc </a:t>
            </a:r>
            <a:r>
              <a:rPr lang="en-US" dirty="0" smtClean="0"/>
              <a:t>11-18/0362r1</a:t>
            </a:r>
          </a:p>
          <a:p>
            <a:pPr>
              <a:buFont typeface="Arial" panose="020B0604020202020204" pitchFamily="34" charset="0"/>
              <a:buChar char="•"/>
            </a:pPr>
            <a:endParaRPr lang="en-US" dirty="0"/>
          </a:p>
          <a:p>
            <a:pPr>
              <a:buFont typeface="Arial" panose="020B0604020202020204" pitchFamily="34" charset="0"/>
              <a:buChar char="•"/>
            </a:pPr>
            <a:r>
              <a:rPr lang="en-US" dirty="0" smtClean="0"/>
              <a:t>Move: Abhishek Patil		</a:t>
            </a:r>
            <a:r>
              <a:rPr lang="en-US" dirty="0" err="1" smtClean="0"/>
              <a:t>Secpnd</a:t>
            </a:r>
            <a:r>
              <a:rPr lang="en-US" dirty="0" smtClean="0"/>
              <a:t>: Alfred Asterjadhi</a:t>
            </a:r>
          </a:p>
          <a:p>
            <a:pPr>
              <a:buFont typeface="Arial" panose="020B0604020202020204" pitchFamily="34" charset="0"/>
              <a:buChar char="•"/>
            </a:pPr>
            <a:r>
              <a:rPr lang="en-US" dirty="0" smtClean="0"/>
              <a:t>approved</a:t>
            </a:r>
            <a:endParaRPr lang="en-US"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2833054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#538</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11514, 14349, 11924, 11372, 11538, 13539, </a:t>
            </a:r>
            <a:r>
              <a:rPr lang="en-US" dirty="0" smtClean="0"/>
              <a:t>12720, </a:t>
            </a:r>
            <a:r>
              <a:rPr lang="en-US" dirty="0"/>
              <a:t>11539, 12806, 11541, 12873, 13332, 13085, </a:t>
            </a:r>
            <a:r>
              <a:rPr lang="en-US" dirty="0" smtClean="0"/>
              <a:t>11915, </a:t>
            </a:r>
            <a:r>
              <a:rPr lang="en-US" dirty="0"/>
              <a:t>11981, 11738, 13846, 11982, </a:t>
            </a:r>
            <a:r>
              <a:rPr lang="en-US" dirty="0">
                <a:solidFill>
                  <a:schemeClr val="tx1"/>
                </a:solidFill>
              </a:rPr>
              <a:t>12377,</a:t>
            </a:r>
            <a:r>
              <a:rPr lang="en-US" dirty="0"/>
              <a:t> </a:t>
            </a:r>
            <a:r>
              <a:rPr lang="en-US" dirty="0">
                <a:solidFill>
                  <a:schemeClr val="tx1"/>
                </a:solidFill>
              </a:rPr>
              <a:t>12355</a:t>
            </a:r>
            <a:r>
              <a:rPr lang="en-US" dirty="0"/>
              <a:t>, 13334, 12378 in doc </a:t>
            </a:r>
            <a:r>
              <a:rPr lang="en-US" dirty="0" smtClean="0"/>
              <a:t>11-18/0366r2</a:t>
            </a:r>
          </a:p>
          <a:p>
            <a:pPr>
              <a:buFont typeface="Arial" panose="020B0604020202020204" pitchFamily="34" charset="0"/>
              <a:buChar char="•"/>
            </a:pPr>
            <a:endParaRPr lang="en-US" dirty="0"/>
          </a:p>
          <a:p>
            <a:pPr>
              <a:buFont typeface="Arial" panose="020B0604020202020204" pitchFamily="34" charset="0"/>
              <a:buChar char="•"/>
            </a:pPr>
            <a:r>
              <a:rPr lang="en-US" dirty="0" smtClean="0"/>
              <a:t>Move: Abhishek Patil		Second: Alfred Asterjadhi</a:t>
            </a:r>
          </a:p>
          <a:p>
            <a:pPr>
              <a:buFont typeface="Arial" panose="020B0604020202020204" pitchFamily="34" charset="0"/>
              <a:buChar char="•"/>
            </a:pPr>
            <a:r>
              <a:rPr lang="en-US" dirty="0" smtClean="0"/>
              <a:t>approved</a:t>
            </a:r>
            <a:endParaRPr lang="en-US"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85325403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#539</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t>12101, 11380, 11870, 12212 , 11161, 11361 ,11871, 12042 ,13528 , 13529 (10 CIDs) in doc </a:t>
            </a:r>
            <a:r>
              <a:rPr lang="en-GB" dirty="0" smtClean="0"/>
              <a:t>11-18/0444r2</a:t>
            </a:r>
          </a:p>
          <a:p>
            <a:endParaRPr lang="en-GB" dirty="0"/>
          </a:p>
          <a:p>
            <a:r>
              <a:rPr lang="en-GB" dirty="0" smtClean="0"/>
              <a:t>Move: Chao-Chun Wang		Second: Alfred Asterjadhi</a:t>
            </a:r>
          </a:p>
          <a:p>
            <a:r>
              <a:rPr lang="en-GB" dirty="0" smtClean="0"/>
              <a:t>Approved</a:t>
            </a:r>
          </a:p>
          <a:p>
            <a:r>
              <a:rPr lang="en-GB" dirty="0" smtClean="0"/>
              <a:t>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1592346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#540</a:t>
            </a:r>
            <a:endParaRPr lang="en-US" dirty="0"/>
          </a:p>
        </p:txBody>
      </p:sp>
      <p:sp>
        <p:nvSpPr>
          <p:cNvPr id="3" name="Content Placeholder 2"/>
          <p:cNvSpPr>
            <a:spLocks noGrp="1"/>
          </p:cNvSpPr>
          <p:nvPr>
            <p:ph idx="1"/>
          </p:nvPr>
        </p:nvSpPr>
        <p:spPr/>
        <p:txBody>
          <a:bodyPr/>
          <a:lstStyle/>
          <a:p>
            <a:r>
              <a:rPr lang="en-US" dirty="0" smtClean="0"/>
              <a:t>Move to </a:t>
            </a:r>
            <a:r>
              <a:rPr lang="en-US" dirty="0"/>
              <a:t>accept resolution to CIDs 11317, 11318, 11319, 11730, </a:t>
            </a:r>
            <a:r>
              <a:rPr lang="en-US" dirty="0">
                <a:solidFill>
                  <a:schemeClr val="tx1"/>
                </a:solidFill>
              </a:rPr>
              <a:t>13144</a:t>
            </a:r>
            <a:r>
              <a:rPr lang="en-US" dirty="0"/>
              <a:t>, 12507 in doc </a:t>
            </a:r>
            <a:r>
              <a:rPr lang="en-US" dirty="0" smtClean="0"/>
              <a:t>11-18/0367r1</a:t>
            </a:r>
            <a:endParaRPr lang="en-US" dirty="0"/>
          </a:p>
          <a:p>
            <a:endParaRPr lang="en-US" dirty="0" smtClean="0"/>
          </a:p>
          <a:p>
            <a:r>
              <a:rPr lang="en-US" dirty="0" smtClean="0"/>
              <a:t>Move: Abhishek Patil		Second: George Cherian</a:t>
            </a:r>
          </a:p>
          <a:p>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6515628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#541</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a:t>
            </a:r>
            <a:r>
              <a:rPr lang="en-US" dirty="0" smtClean="0"/>
              <a:t>CIDs </a:t>
            </a:r>
            <a:r>
              <a:rPr lang="en-US" dirty="0"/>
              <a:t>11175, </a:t>
            </a:r>
            <a:r>
              <a:rPr lang="en-US" dirty="0" smtClean="0"/>
              <a:t>12859, </a:t>
            </a:r>
            <a:r>
              <a:rPr lang="en-US" dirty="0"/>
              <a:t>11009, 11010, 11373, 11012, 11017, </a:t>
            </a:r>
            <a:r>
              <a:rPr lang="en-US" dirty="0" smtClean="0">
                <a:solidFill>
                  <a:schemeClr val="tx1"/>
                </a:solidFill>
              </a:rPr>
              <a:t>11018</a:t>
            </a:r>
            <a:r>
              <a:rPr lang="en-US" dirty="0" smtClean="0"/>
              <a:t>, </a:t>
            </a:r>
            <a:r>
              <a:rPr lang="en-US" dirty="0"/>
              <a:t>11024, 11970, 13755, 12987 in doc </a:t>
            </a:r>
            <a:r>
              <a:rPr lang="en-US" dirty="0" smtClean="0"/>
              <a:t>11-18/0369r4</a:t>
            </a:r>
          </a:p>
          <a:p>
            <a:endParaRPr lang="en-US" dirty="0"/>
          </a:p>
          <a:p>
            <a:r>
              <a:rPr lang="en-US" dirty="0" smtClean="0"/>
              <a:t>Move: Abhishek Patil		Second: Alfred Asterjadhi</a:t>
            </a:r>
          </a:p>
          <a:p>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5368864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#542</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13651, 11034, 13097, 13197 in doc </a:t>
            </a:r>
            <a:r>
              <a:rPr lang="en-US" dirty="0" smtClean="0"/>
              <a:t>11-18/0360r2</a:t>
            </a:r>
          </a:p>
          <a:p>
            <a:pPr>
              <a:buFont typeface="Arial" panose="020B0604020202020204" pitchFamily="34" charset="0"/>
              <a:buChar char="•"/>
            </a:pPr>
            <a:endParaRPr lang="en-US" dirty="0"/>
          </a:p>
          <a:p>
            <a:pPr>
              <a:buFont typeface="Arial" panose="020B0604020202020204" pitchFamily="34" charset="0"/>
              <a:buChar char="•"/>
            </a:pPr>
            <a:r>
              <a:rPr lang="en-US" dirty="0" smtClean="0"/>
              <a:t>Move: Abhishek Patil		Second: George Cherian</a:t>
            </a:r>
          </a:p>
          <a:p>
            <a:pPr>
              <a:buFont typeface="Arial" panose="020B0604020202020204" pitchFamily="34" charset="0"/>
              <a:buChar char="•"/>
            </a:pPr>
            <a:r>
              <a:rPr lang="en-US" dirty="0" smtClean="0"/>
              <a:t>approved</a:t>
            </a:r>
            <a:endParaRPr lang="en-US"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544632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0813" cy="1065213"/>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381000" y="1601787"/>
            <a:ext cx="8382000" cy="4113213"/>
          </a:xfrm>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buFont typeface="Monotype Sorts"/>
              <a:buNone/>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427760090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#543</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11742, </a:t>
            </a:r>
            <a:r>
              <a:rPr lang="en-GB" dirty="0"/>
              <a:t>11023, 11876, 13141</a:t>
            </a:r>
            <a:r>
              <a:rPr lang="en-US" dirty="0"/>
              <a:t> in doc </a:t>
            </a:r>
            <a:r>
              <a:rPr lang="en-US" dirty="0" smtClean="0"/>
              <a:t>11-17/1859r4</a:t>
            </a:r>
          </a:p>
          <a:p>
            <a:pPr>
              <a:buFont typeface="Arial" panose="020B0604020202020204" pitchFamily="34" charset="0"/>
              <a:buChar char="•"/>
            </a:pPr>
            <a:endParaRPr lang="en-US" dirty="0"/>
          </a:p>
          <a:p>
            <a:pPr>
              <a:buFont typeface="Arial" panose="020B0604020202020204" pitchFamily="34" charset="0"/>
              <a:buChar char="•"/>
            </a:pPr>
            <a:r>
              <a:rPr lang="en-US" dirty="0" smtClean="0"/>
              <a:t>Move: Abhishek Patil		Second” Alfred Asterjadhi</a:t>
            </a:r>
          </a:p>
          <a:p>
            <a:pPr>
              <a:buFont typeface="Arial" panose="020B0604020202020204" pitchFamily="34" charset="0"/>
              <a:buChar char="•"/>
            </a:pPr>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81428720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#544</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13889 13888 13892 </a:t>
            </a:r>
            <a:r>
              <a:rPr lang="en-GB" dirty="0">
                <a:solidFill>
                  <a:schemeClr val="tx1"/>
                </a:solidFill>
              </a:rPr>
              <a:t>13893</a:t>
            </a:r>
            <a:r>
              <a:rPr lang="en-GB" dirty="0"/>
              <a:t> 13166 13167 13169 13113 12466 12468 </a:t>
            </a:r>
            <a:r>
              <a:rPr lang="en-GB" dirty="0">
                <a:solidFill>
                  <a:schemeClr val="tx1"/>
                </a:solidFill>
              </a:rPr>
              <a:t>13894</a:t>
            </a:r>
            <a:r>
              <a:rPr lang="en-GB" dirty="0"/>
              <a:t> 12009 12469 13168 13114 12470 </a:t>
            </a:r>
            <a:r>
              <a:rPr lang="en-GB" dirty="0">
                <a:solidFill>
                  <a:schemeClr val="tx1"/>
                </a:solidFill>
              </a:rPr>
              <a:t>13895</a:t>
            </a:r>
            <a:r>
              <a:rPr lang="en-GB" dirty="0"/>
              <a:t> 12471 13896 11673 11674 12011 12472 13898 13897 12473 (26 CIDs)</a:t>
            </a:r>
            <a:r>
              <a:rPr lang="en-US" dirty="0"/>
              <a:t> in doc </a:t>
            </a:r>
            <a:r>
              <a:rPr lang="en-US" dirty="0" smtClean="0"/>
              <a:t>11-18/0433r1</a:t>
            </a:r>
          </a:p>
          <a:p>
            <a:pPr>
              <a:buFont typeface="Arial" panose="020B0604020202020204" pitchFamily="34" charset="0"/>
              <a:buChar char="•"/>
            </a:pPr>
            <a:endParaRPr lang="en-US" dirty="0"/>
          </a:p>
          <a:p>
            <a:pPr>
              <a:buFont typeface="Arial" panose="020B0604020202020204" pitchFamily="34" charset="0"/>
              <a:buChar char="•"/>
            </a:pPr>
            <a:r>
              <a:rPr lang="en-US" dirty="0" smtClean="0"/>
              <a:t>Move: Ming </a:t>
            </a:r>
            <a:r>
              <a:rPr lang="en-US" dirty="0" err="1" smtClean="0"/>
              <a:t>Gan</a:t>
            </a:r>
            <a:r>
              <a:rPr lang="en-US" dirty="0" smtClean="0"/>
              <a:t>			Second: Zhou </a:t>
            </a:r>
            <a:r>
              <a:rPr lang="en-US" dirty="0" err="1" smtClean="0"/>
              <a:t>Lan</a:t>
            </a:r>
            <a:endParaRPr lang="en-US" dirty="0" smtClean="0"/>
          </a:p>
          <a:p>
            <a:pPr>
              <a:buFont typeface="Arial" panose="020B0604020202020204" pitchFamily="34" charset="0"/>
              <a:buChar char="•"/>
            </a:pPr>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7799494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#545</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13051 12393 13816 </a:t>
            </a:r>
            <a:r>
              <a:rPr lang="en-GB" dirty="0">
                <a:solidFill>
                  <a:schemeClr val="tx1"/>
                </a:solidFill>
              </a:rPr>
              <a:t>12386</a:t>
            </a:r>
            <a:r>
              <a:rPr lang="en-GB" dirty="0"/>
              <a:t> 13050 12414 12415 12416 12166 12167 12231 12233 13100 11173 11857 12759 12168 12235 12777 </a:t>
            </a:r>
            <a:r>
              <a:rPr lang="en-GB" dirty="0">
                <a:solidFill>
                  <a:schemeClr val="tx1"/>
                </a:solidFill>
              </a:rPr>
              <a:t>12130 12257 12131 12260</a:t>
            </a:r>
            <a:r>
              <a:rPr lang="en-GB" dirty="0">
                <a:solidFill>
                  <a:srgbClr val="FF0000"/>
                </a:solidFill>
              </a:rPr>
              <a:t> </a:t>
            </a:r>
            <a:r>
              <a:rPr lang="en-GB" dirty="0"/>
              <a:t>(23 CIDs)</a:t>
            </a:r>
            <a:r>
              <a:rPr lang="en-US" dirty="0"/>
              <a:t> in doc </a:t>
            </a:r>
            <a:r>
              <a:rPr lang="en-US" dirty="0" smtClean="0"/>
              <a:t>11-18/0432r1</a:t>
            </a:r>
          </a:p>
          <a:p>
            <a:pPr>
              <a:buFont typeface="Arial" panose="020B0604020202020204" pitchFamily="34" charset="0"/>
              <a:buChar char="•"/>
            </a:pPr>
            <a:endParaRPr lang="en-US" dirty="0"/>
          </a:p>
          <a:p>
            <a:pPr>
              <a:buFont typeface="Arial" panose="020B0604020202020204" pitchFamily="34" charset="0"/>
              <a:buChar char="•"/>
            </a:pPr>
            <a:r>
              <a:rPr lang="en-US" dirty="0" smtClean="0"/>
              <a:t>Move:	Ming </a:t>
            </a:r>
            <a:r>
              <a:rPr lang="en-US" dirty="0" err="1" smtClean="0"/>
              <a:t>Gan</a:t>
            </a:r>
            <a:r>
              <a:rPr lang="en-US" dirty="0" smtClean="0"/>
              <a:t>			Second: Zhou </a:t>
            </a:r>
            <a:r>
              <a:rPr lang="en-US" dirty="0" err="1" smtClean="0"/>
              <a:t>Lan</a:t>
            </a:r>
            <a:endParaRPr lang="en-US" dirty="0" smtClean="0"/>
          </a:p>
          <a:p>
            <a:pPr>
              <a:buFont typeface="Arial" panose="020B0604020202020204" pitchFamily="34" charset="0"/>
              <a:buChar char="•"/>
            </a:pPr>
            <a:r>
              <a:rPr lang="en-US" dirty="0" smtClean="0"/>
              <a:t>approved</a:t>
            </a:r>
            <a:endParaRPr lang="en-US" dirty="0"/>
          </a:p>
          <a:p>
            <a:pPr>
              <a:buFont typeface="Arial" panose="020B0604020202020204" pitchFamily="34" charset="0"/>
              <a:buChar char="•"/>
            </a:pP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6429389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#546</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11027, 11061, 11375, 11376, 11988, 12452, 12453, 12098 (8 CIDs) in doc </a:t>
            </a:r>
            <a:r>
              <a:rPr lang="en-GB" dirty="0" smtClean="0"/>
              <a:t>11-18/0337r1</a:t>
            </a:r>
          </a:p>
          <a:p>
            <a:endParaRPr lang="en-GB" dirty="0"/>
          </a:p>
          <a:p>
            <a:r>
              <a:rPr lang="en-GB" dirty="0" smtClean="0"/>
              <a:t>Move: Alfred Asterjadhi		Second: Abhishek Patil</a:t>
            </a:r>
          </a:p>
          <a:p>
            <a:r>
              <a:rPr lang="en-GB"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8075783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#547</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smtClean="0"/>
              <a:t>12581, 13836 ( </a:t>
            </a:r>
            <a:r>
              <a:rPr lang="en-GB" dirty="0"/>
              <a:t>2</a:t>
            </a:r>
            <a:r>
              <a:rPr lang="en-GB" dirty="0" smtClean="0"/>
              <a:t> </a:t>
            </a:r>
            <a:r>
              <a:rPr lang="en-GB" dirty="0"/>
              <a:t>CIDs) in doc </a:t>
            </a:r>
            <a:r>
              <a:rPr lang="en-GB" dirty="0" smtClean="0"/>
              <a:t>11-18/0338r2</a:t>
            </a:r>
            <a:endParaRPr lang="en-GB" dirty="0"/>
          </a:p>
          <a:p>
            <a:pPr>
              <a:buFont typeface="Arial" panose="020B0604020202020204" pitchFamily="34" charset="0"/>
              <a:buChar char="•"/>
            </a:pPr>
            <a:endParaRPr lang="en-US" dirty="0" smtClean="0"/>
          </a:p>
          <a:p>
            <a:pPr>
              <a:buFont typeface="Arial" panose="020B0604020202020204" pitchFamily="34" charset="0"/>
              <a:buChar char="•"/>
            </a:pPr>
            <a:r>
              <a:rPr lang="en-US" dirty="0" smtClean="0"/>
              <a:t>Move: Alfred Asterjadhi		Second: Abhishek Patil</a:t>
            </a:r>
          </a:p>
          <a:p>
            <a:pPr>
              <a:buFont typeface="Arial" panose="020B0604020202020204" pitchFamily="34" charset="0"/>
              <a:buChar char="•"/>
            </a:pPr>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23382874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#548</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a:t>
            </a:r>
            <a:r>
              <a:rPr lang="en-US" dirty="0" smtClean="0"/>
              <a:t>CIDs</a:t>
            </a:r>
            <a:r>
              <a:rPr lang="en-GB" dirty="0" smtClean="0"/>
              <a:t> </a:t>
            </a:r>
            <a:r>
              <a:rPr lang="en-GB" dirty="0"/>
              <a:t>11854, 12539, 13793, 13926, 13927 </a:t>
            </a:r>
            <a:r>
              <a:rPr lang="en-GB" dirty="0" smtClean="0"/>
              <a:t>(6 </a:t>
            </a:r>
            <a:r>
              <a:rPr lang="en-GB" dirty="0"/>
              <a:t>CIDs) in doc </a:t>
            </a:r>
            <a:r>
              <a:rPr lang="en-GB" dirty="0" smtClean="0"/>
              <a:t>11-18/0370r2</a:t>
            </a:r>
          </a:p>
          <a:p>
            <a:endParaRPr lang="en-GB" dirty="0"/>
          </a:p>
          <a:p>
            <a:r>
              <a:rPr lang="en-GB" dirty="0" smtClean="0"/>
              <a:t>Move: Alfred Asterjadhi		Second: Abhishek Patil</a:t>
            </a:r>
          </a:p>
          <a:p>
            <a:r>
              <a:rPr lang="en-GB"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92380583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#549</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resolutions to CIDs </a:t>
            </a:r>
            <a:r>
              <a:rPr lang="en-GB" dirty="0"/>
              <a:t> </a:t>
            </a:r>
            <a:r>
              <a:rPr lang="en-GB" dirty="0" smtClean="0"/>
              <a:t>12228</a:t>
            </a:r>
            <a:r>
              <a:rPr lang="en-GB" dirty="0"/>
              <a:t>, 12531, 11041, 11350, 11351, 11352, 11853, 12538, 13792 (9 CIDs)</a:t>
            </a:r>
            <a:r>
              <a:rPr lang="en-US" dirty="0"/>
              <a:t> in doc </a:t>
            </a:r>
            <a:r>
              <a:rPr lang="en-US" dirty="0" smtClean="0"/>
              <a:t>11-18/0371r2</a:t>
            </a:r>
          </a:p>
          <a:p>
            <a:pPr>
              <a:buFont typeface="Arial" panose="020B0604020202020204" pitchFamily="34" charset="0"/>
              <a:buChar char="•"/>
            </a:pPr>
            <a:endParaRPr lang="en-US" dirty="0"/>
          </a:p>
          <a:p>
            <a:pPr>
              <a:buFont typeface="Arial" panose="020B0604020202020204" pitchFamily="34" charset="0"/>
              <a:buChar char="•"/>
            </a:pPr>
            <a:r>
              <a:rPr lang="en-US" dirty="0" smtClean="0"/>
              <a:t>Move: Alfred Asterjadhi			Second: Abhishek Patil</a:t>
            </a:r>
          </a:p>
          <a:p>
            <a:pPr>
              <a:buFont typeface="Arial" panose="020B0604020202020204" pitchFamily="34" charset="0"/>
              <a:buChar char="•"/>
            </a:pPr>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1139323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#550</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Move to accept </a:t>
            </a:r>
            <a:r>
              <a:rPr lang="en-US" dirty="0"/>
              <a:t>resolution of the CID 11835 in doc </a:t>
            </a:r>
            <a:r>
              <a:rPr lang="en-US" dirty="0" smtClean="0"/>
              <a:t>11-18/0372r1</a:t>
            </a:r>
          </a:p>
          <a:p>
            <a:pPr>
              <a:buFont typeface="Arial" panose="020B0604020202020204" pitchFamily="34" charset="0"/>
              <a:buChar char="•"/>
            </a:pPr>
            <a:endParaRPr lang="en-US" dirty="0"/>
          </a:p>
          <a:p>
            <a:pPr>
              <a:buFont typeface="Arial" panose="020B0604020202020204" pitchFamily="34" charset="0"/>
              <a:buChar char="•"/>
            </a:pPr>
            <a:r>
              <a:rPr lang="en-US" dirty="0" smtClean="0"/>
              <a:t>Move: Alfred Asterjadhi		Second: Abhishek Patil</a:t>
            </a:r>
          </a:p>
          <a:p>
            <a:pPr>
              <a:buFont typeface="Arial" panose="020B0604020202020204" pitchFamily="34" charset="0"/>
              <a:buChar char="•"/>
            </a:pPr>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1377047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#551</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t>11849, 11850, 11852, 12095, 12305, 12528, 12529, 12530, 12246, 12531, 13040, 13791 (11 CIDs) in doc </a:t>
            </a:r>
            <a:r>
              <a:rPr lang="en-GB" dirty="0" smtClean="0"/>
              <a:t>11-18/0373r0</a:t>
            </a:r>
          </a:p>
          <a:p>
            <a:endParaRPr lang="en-GB" dirty="0"/>
          </a:p>
          <a:p>
            <a:r>
              <a:rPr lang="en-GB" dirty="0" smtClean="0"/>
              <a:t>Move: Alfred Asterjadhi		Second: Abhishek Patil</a:t>
            </a:r>
          </a:p>
          <a:p>
            <a:r>
              <a:rPr lang="en-GB" dirty="0" smtClean="0"/>
              <a:t>approved</a:t>
            </a:r>
            <a:endParaRPr lang="en-GB"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260769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#552</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a:t>
            </a:r>
            <a:r>
              <a:rPr lang="en-GB" dirty="0"/>
              <a:t>11918, 12381, 12382, </a:t>
            </a:r>
            <a:r>
              <a:rPr lang="en-GB" dirty="0">
                <a:solidFill>
                  <a:schemeClr val="tx1"/>
                </a:solidFill>
              </a:rPr>
              <a:t>12383</a:t>
            </a:r>
            <a:r>
              <a:rPr lang="en-GB" dirty="0"/>
              <a:t>, 12384, 12385, 12431 (7 CIDs)</a:t>
            </a:r>
            <a:r>
              <a:rPr lang="en-US" dirty="0"/>
              <a:t> in doc </a:t>
            </a:r>
            <a:r>
              <a:rPr lang="en-US" dirty="0" smtClean="0"/>
              <a:t>11-18/0379r2</a:t>
            </a:r>
          </a:p>
          <a:p>
            <a:endParaRPr lang="en-US" dirty="0"/>
          </a:p>
          <a:p>
            <a:r>
              <a:rPr lang="en-US" dirty="0" smtClean="0"/>
              <a:t>Move: Alfred Asterjadhi		Second: Abhishek Patil</a:t>
            </a:r>
          </a:p>
          <a:p>
            <a:r>
              <a:rPr lang="en-US"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678265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4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685800" y="1219200"/>
            <a:ext cx="7770813" cy="4113213"/>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dirty="0" smtClean="0"/>
              <a:t>March 2018</a:t>
            </a:r>
            <a:endParaRPr lang="en-GB" dirty="0"/>
          </a:p>
        </p:txBody>
      </p:sp>
    </p:spTree>
    <p:extLst>
      <p:ext uri="{BB962C8B-B14F-4D97-AF65-F5344CB8AC3E}">
        <p14:creationId xmlns:p14="http://schemas.microsoft.com/office/powerpoint/2010/main" val="243681563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#553</a:t>
            </a:r>
            <a:endParaRPr lang="en-US" dirty="0"/>
          </a:p>
        </p:txBody>
      </p:sp>
      <p:sp>
        <p:nvSpPr>
          <p:cNvPr id="3" name="Content Placeholder 2"/>
          <p:cNvSpPr>
            <a:spLocks noGrp="1"/>
          </p:cNvSpPr>
          <p:nvPr>
            <p:ph idx="1"/>
          </p:nvPr>
        </p:nvSpPr>
        <p:spPr/>
        <p:txBody>
          <a:bodyPr/>
          <a:lstStyle/>
          <a:p>
            <a:r>
              <a:rPr lang="en-US" dirty="0" smtClean="0"/>
              <a:t>Move to accept </a:t>
            </a:r>
            <a:r>
              <a:rPr lang="en-US" dirty="0"/>
              <a:t>resolutions to CIDs 12429 and 11736 in doc </a:t>
            </a:r>
            <a:r>
              <a:rPr lang="en-US" dirty="0" smtClean="0"/>
              <a:t>11-18/0467r1</a:t>
            </a:r>
          </a:p>
          <a:p>
            <a:endParaRPr lang="en-US" dirty="0"/>
          </a:p>
          <a:p>
            <a:r>
              <a:rPr lang="en-US" dirty="0" smtClean="0"/>
              <a:t>Move: Laurent Cariou			Second: Alfred Asterjadhi</a:t>
            </a:r>
          </a:p>
          <a:p>
            <a:r>
              <a:rPr lang="en-US" dirty="0" smtClean="0"/>
              <a:t>approved</a:t>
            </a:r>
            <a:endParaRPr lang="en-US" dirty="0"/>
          </a:p>
          <a:p>
            <a:endParaRPr lang="en-US" dirty="0"/>
          </a:p>
          <a:p>
            <a:r>
              <a:rPr lang="en-US" sz="1800" dirty="0"/>
              <a:t>Resolutions to the two CIDs were approved in January.</a:t>
            </a:r>
          </a:p>
          <a:p>
            <a:r>
              <a:rPr lang="en-US" sz="1800" dirty="0"/>
              <a:t>This submission provides a new resolutions to the two CIDs.</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90</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0602940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#554</a:t>
            </a:r>
            <a:endParaRPr lang="en-US" dirty="0"/>
          </a:p>
        </p:txBody>
      </p:sp>
      <p:sp>
        <p:nvSpPr>
          <p:cNvPr id="3" name="Content Placeholder 2"/>
          <p:cNvSpPr>
            <a:spLocks noGrp="1"/>
          </p:cNvSpPr>
          <p:nvPr>
            <p:ph idx="1"/>
          </p:nvPr>
        </p:nvSpPr>
        <p:spPr>
          <a:xfrm>
            <a:off x="685800" y="1600200"/>
            <a:ext cx="7770813" cy="4113213"/>
          </a:xfrm>
        </p:spPr>
        <p:txBody>
          <a:bodyPr/>
          <a:lstStyle/>
          <a:p>
            <a:r>
              <a:rPr lang="en-US" dirty="0"/>
              <a:t>Move to accept resolutions to following </a:t>
            </a:r>
            <a:r>
              <a:rPr lang="pt-BR" dirty="0"/>
              <a:t>CIDs </a:t>
            </a:r>
            <a:r>
              <a:rPr lang="en-GB" dirty="0"/>
              <a:t>in doc 11-18/0027r4 (  120 CIDs)</a:t>
            </a:r>
          </a:p>
          <a:p>
            <a:pPr lvl="1"/>
            <a:r>
              <a:rPr lang="en-GB" sz="1400" dirty="0"/>
              <a:t>11092, 11740, 11757, 11758, 11759, 11760, 11761, 11762, 11763, 11810</a:t>
            </a:r>
            <a:endParaRPr lang="en-US" sz="1400" dirty="0"/>
          </a:p>
          <a:p>
            <a:pPr lvl="1"/>
            <a:r>
              <a:rPr lang="en-GB" sz="1400" dirty="0"/>
              <a:t>12143, 12486, 12487, 12488, 12489, 12630, 12631, 12826, 12827, 12828</a:t>
            </a:r>
            <a:endParaRPr lang="en-US" sz="1400" dirty="0"/>
          </a:p>
          <a:p>
            <a:pPr lvl="1"/>
            <a:r>
              <a:rPr lang="en-GB" sz="1400" dirty="0"/>
              <a:t>12829, 12831, 12832, 12887, 12888, 12889, 12891, 12892, 12893, 12894</a:t>
            </a:r>
            <a:endParaRPr lang="en-US" sz="1400" dirty="0"/>
          </a:p>
          <a:p>
            <a:pPr lvl="1"/>
            <a:r>
              <a:rPr lang="en-GB" sz="1400" dirty="0"/>
              <a:t>12895, 12896, 12897, 12898, 12899, 12900, 12902, 12904, 12905, 12906</a:t>
            </a:r>
            <a:endParaRPr lang="en-US" sz="1400" dirty="0"/>
          </a:p>
          <a:p>
            <a:pPr lvl="1"/>
            <a:r>
              <a:rPr lang="en-GB" sz="1400" dirty="0"/>
              <a:t>12907, 12908, 12909, 12911, 13517, 13518, 13519, 13520, 13734, 13735</a:t>
            </a:r>
            <a:endParaRPr lang="en-US" sz="1400" dirty="0"/>
          </a:p>
          <a:p>
            <a:pPr lvl="1"/>
            <a:r>
              <a:rPr lang="en-GB" sz="1400" dirty="0"/>
              <a:t>13736, 13737, 13738, 13739, 13740, 13741, 13742, 13743, 11086, 11089</a:t>
            </a:r>
            <a:endParaRPr lang="en-US" sz="1400" dirty="0"/>
          </a:p>
          <a:p>
            <a:pPr lvl="1"/>
            <a:r>
              <a:rPr lang="en-GB" sz="1400" dirty="0"/>
              <a:t>11091, 11754, 11755, 11756, 11807, 12015, 12285, 12478, 12479, 12481</a:t>
            </a:r>
            <a:endParaRPr lang="en-US" sz="1400" dirty="0"/>
          </a:p>
          <a:p>
            <a:pPr lvl="1"/>
            <a:r>
              <a:rPr lang="en-GB" sz="1400" dirty="0"/>
              <a:t>12482, 12483, 12484, 12485, 12491, 12636, 12721, 12739, 12745, 12750</a:t>
            </a:r>
            <a:endParaRPr lang="en-US" sz="1400" dirty="0"/>
          </a:p>
          <a:p>
            <a:pPr lvl="1"/>
            <a:r>
              <a:rPr lang="en-GB" sz="1400" dirty="0"/>
              <a:t>12820, 12821, 12822, 12823, 12847, 12866, 12867, 12910, 12912, 12913, </a:t>
            </a:r>
            <a:endParaRPr lang="en-US" sz="1400" dirty="0"/>
          </a:p>
          <a:p>
            <a:pPr lvl="1"/>
            <a:r>
              <a:rPr lang="en-GB" sz="1400" dirty="0"/>
              <a:t>12914, 13022, 13023, 13036, 13150, 13189, 13252, 13254, 13255, 13256</a:t>
            </a:r>
            <a:endParaRPr lang="en-US" sz="1400" dirty="0"/>
          </a:p>
          <a:p>
            <a:pPr lvl="1"/>
            <a:r>
              <a:rPr lang="en-GB" sz="1400" dirty="0"/>
              <a:t>13257, 13258, 13260, 13262, 13263, 13264, 13265, 13266, 13269, 13270</a:t>
            </a:r>
            <a:endParaRPr lang="en-US" sz="1400" dirty="0"/>
          </a:p>
          <a:p>
            <a:pPr lvl="1"/>
            <a:r>
              <a:rPr lang="en-GB" sz="1400" dirty="0"/>
              <a:t>13272, 13276, 13278, 13279, 13515, 13516, 13521, 13663, 13664, </a:t>
            </a:r>
            <a:r>
              <a:rPr lang="en-GB" sz="1400" dirty="0" smtClean="0"/>
              <a:t>13665</a:t>
            </a:r>
            <a:endParaRPr lang="en-US" dirty="0" smtClean="0"/>
          </a:p>
          <a:p>
            <a:r>
              <a:rPr lang="en-US" sz="1800" dirty="0" smtClean="0"/>
              <a:t>Move: George Cherian			Second: Abhishek Patil</a:t>
            </a:r>
          </a:p>
          <a:p>
            <a:r>
              <a:rPr lang="en-US" sz="1800" dirty="0" smtClean="0"/>
              <a:t>approved</a:t>
            </a:r>
            <a:endParaRPr lang="en-GB" sz="1800" dirty="0" smtClean="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91</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79790380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#555</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11-18/0380r1 ( 4 CIDs)</a:t>
            </a:r>
          </a:p>
          <a:p>
            <a:pPr lvl="1"/>
            <a:r>
              <a:rPr lang="en-GB" dirty="0"/>
              <a:t>11015, 11860, 13410, 13411 </a:t>
            </a:r>
            <a:endParaRPr lang="en-GB" dirty="0" smtClean="0"/>
          </a:p>
          <a:p>
            <a:pPr lvl="1"/>
            <a:endParaRPr lang="en-GB" dirty="0"/>
          </a:p>
          <a:p>
            <a:r>
              <a:rPr lang="en-GB" dirty="0" smtClean="0"/>
              <a:t>Move: George </a:t>
            </a:r>
            <a:r>
              <a:rPr lang="en-GB" dirty="0" err="1" smtClean="0"/>
              <a:t>Cheian</a:t>
            </a:r>
            <a:r>
              <a:rPr lang="en-GB" dirty="0" smtClean="0"/>
              <a:t>		Second: Abhishek Patil</a:t>
            </a:r>
          </a:p>
          <a:p>
            <a:endParaRPr lang="en-GB" dirty="0"/>
          </a:p>
          <a:p>
            <a:r>
              <a:rPr lang="en-GB" dirty="0" smtClean="0"/>
              <a:t>approved</a:t>
            </a: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92</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171048634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#556</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a:t>
            </a:r>
            <a:r>
              <a:rPr lang="en-GB" sz="2800" dirty="0" smtClean="0"/>
              <a:t>11-18/0423r1 </a:t>
            </a:r>
            <a:r>
              <a:rPr lang="en-GB" sz="2800" dirty="0"/>
              <a:t>( 1 CIDs)</a:t>
            </a:r>
          </a:p>
          <a:p>
            <a:pPr lvl="1"/>
            <a:r>
              <a:rPr lang="en-GB" dirty="0"/>
              <a:t>14318</a:t>
            </a:r>
          </a:p>
          <a:p>
            <a:endParaRPr lang="en-US" dirty="0" smtClean="0"/>
          </a:p>
          <a:p>
            <a:r>
              <a:rPr lang="en-US" dirty="0" smtClean="0"/>
              <a:t>Move: Liwen Chu		Second: Yongho Seok</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93</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05044556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#557</a:t>
            </a:r>
            <a:endParaRPr lang="en-US" dirty="0"/>
          </a:p>
        </p:txBody>
      </p:sp>
      <p:sp>
        <p:nvSpPr>
          <p:cNvPr id="3" name="Content Placeholder 2"/>
          <p:cNvSpPr>
            <a:spLocks noGrp="1"/>
          </p:cNvSpPr>
          <p:nvPr>
            <p:ph idx="1"/>
          </p:nvPr>
        </p:nvSpPr>
        <p:spPr/>
        <p:txBody>
          <a:bodyPr/>
          <a:lstStyle/>
          <a:p>
            <a:r>
              <a:rPr lang="en-US" dirty="0"/>
              <a:t>Move to accept resolutions to following </a:t>
            </a:r>
            <a:r>
              <a:rPr lang="pt-BR" dirty="0"/>
              <a:t>CIDs </a:t>
            </a:r>
            <a:r>
              <a:rPr lang="en-GB" dirty="0"/>
              <a:t>in doc 11-18/078r4 ( 2 CIDs</a:t>
            </a:r>
            <a:r>
              <a:rPr lang="en-GB" dirty="0" smtClean="0"/>
              <a:t>)</a:t>
            </a:r>
          </a:p>
          <a:p>
            <a:r>
              <a:rPr lang="en-GB" dirty="0"/>
              <a:t>12508, 13292</a:t>
            </a:r>
          </a:p>
          <a:p>
            <a:endParaRPr lang="en-US" dirty="0" smtClean="0"/>
          </a:p>
          <a:p>
            <a:r>
              <a:rPr lang="en-US" dirty="0" smtClean="0"/>
              <a:t>Move: Liwen Chu		Second: Alfred Asterjadhi</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94</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2280757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#558</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a:t>
            </a:r>
            <a:r>
              <a:rPr lang="en-GB" sz="2800" dirty="0" smtClean="0"/>
              <a:t>11-18/0455r2 </a:t>
            </a:r>
            <a:r>
              <a:rPr lang="en-GB" sz="2800" dirty="0"/>
              <a:t>( 9 CIDs)</a:t>
            </a:r>
          </a:p>
          <a:p>
            <a:pPr lvl="1"/>
            <a:r>
              <a:rPr lang="en-GB" sz="1800" dirty="0"/>
              <a:t>11483, 11789, 11790, 11791, 12087, 13053, 13055, 13188, </a:t>
            </a:r>
            <a:r>
              <a:rPr lang="en-GB" sz="1800" dirty="0" smtClean="0"/>
              <a:t>14228</a:t>
            </a:r>
            <a:endParaRPr lang="en-GB" strike="sngStrike" dirty="0"/>
          </a:p>
          <a:p>
            <a:endParaRPr lang="en-US" dirty="0" smtClean="0"/>
          </a:p>
          <a:p>
            <a:r>
              <a:rPr lang="en-US" dirty="0" smtClean="0"/>
              <a:t>Move: Yongho Seok		Second: Alfred Asterjadhi</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95</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43833074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#559</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11-18/0369r5 ( 1 CIDs)</a:t>
            </a:r>
          </a:p>
          <a:p>
            <a:pPr lvl="1"/>
            <a:r>
              <a:rPr lang="en-US" dirty="0"/>
              <a:t>13975</a:t>
            </a:r>
            <a:endParaRPr lang="en-GB" strike="sngStrike" dirty="0"/>
          </a:p>
          <a:p>
            <a:endParaRPr lang="en-US" dirty="0" smtClean="0"/>
          </a:p>
          <a:p>
            <a:r>
              <a:rPr lang="en-US" dirty="0" smtClean="0"/>
              <a:t>Move: Abhishek Patil		Second: Alfred Asterjadhi</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96</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38427353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#560</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11-18/0363r1 ( 1 CIDs)</a:t>
            </a:r>
          </a:p>
          <a:p>
            <a:pPr lvl="1"/>
            <a:r>
              <a:rPr lang="en-US" dirty="0"/>
              <a:t>13136 </a:t>
            </a:r>
            <a:endParaRPr lang="en-GB" strike="sngStrike" dirty="0"/>
          </a:p>
          <a:p>
            <a:endParaRPr lang="en-US" dirty="0" smtClean="0"/>
          </a:p>
          <a:p>
            <a:r>
              <a:rPr lang="en-US" dirty="0" smtClean="0"/>
              <a:t>Move: Abhishek Patil		Second: Alfred Asterjadhi</a:t>
            </a:r>
          </a:p>
          <a:p>
            <a:r>
              <a:rPr lang="en-US" dirty="0" smtClean="0"/>
              <a:t>approved</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97</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79442670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#561</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11-18/0546r0 ( 10 CIDs)</a:t>
            </a:r>
          </a:p>
          <a:p>
            <a:pPr lvl="1"/>
            <a:r>
              <a:rPr lang="en-US" sz="1800" dirty="0"/>
              <a:t>11096, 14109, 13281, 13970, 12608, 13972, 12499, 11313, 12504, 11315</a:t>
            </a:r>
            <a:endParaRPr lang="en-GB" strike="sngStrike" dirty="0"/>
          </a:p>
          <a:p>
            <a:endParaRPr lang="en-US" dirty="0" smtClean="0"/>
          </a:p>
          <a:p>
            <a:r>
              <a:rPr lang="en-US" dirty="0" smtClean="0"/>
              <a:t>Move: Abhishek Patil		Second: Alfred Asterjadhi</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98</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421383854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 Motion </a:t>
            </a:r>
            <a:r>
              <a:rPr lang="en-US" dirty="0" smtClean="0"/>
              <a:t>#562</a:t>
            </a:r>
            <a:endParaRPr lang="en-US" dirty="0"/>
          </a:p>
        </p:txBody>
      </p:sp>
      <p:sp>
        <p:nvSpPr>
          <p:cNvPr id="3" name="Content Placeholder 2"/>
          <p:cNvSpPr>
            <a:spLocks noGrp="1"/>
          </p:cNvSpPr>
          <p:nvPr>
            <p:ph idx="1"/>
          </p:nvPr>
        </p:nvSpPr>
        <p:spPr/>
        <p:txBody>
          <a:bodyPr/>
          <a:lstStyle/>
          <a:p>
            <a:r>
              <a:rPr lang="en-US" sz="2800" dirty="0"/>
              <a:t>Move to accept resolutions to following </a:t>
            </a:r>
            <a:r>
              <a:rPr lang="pt-BR" sz="2800" dirty="0"/>
              <a:t>CIDs </a:t>
            </a:r>
            <a:r>
              <a:rPr lang="en-GB" sz="2800" dirty="0"/>
              <a:t>in doc 11-18/0429r0 (  3 CIDs)</a:t>
            </a:r>
          </a:p>
          <a:p>
            <a:pPr lvl="1"/>
            <a:r>
              <a:rPr lang="en-GB" sz="1800" dirty="0"/>
              <a:t>11316, 12505, 12506</a:t>
            </a:r>
            <a:endParaRPr lang="en-GB" strike="sngStrike" dirty="0"/>
          </a:p>
          <a:p>
            <a:endParaRPr lang="en-US" dirty="0" smtClean="0"/>
          </a:p>
          <a:p>
            <a:r>
              <a:rPr lang="en-US" dirty="0" smtClean="0"/>
              <a:t>Move: Liwen Chu			Second: Yongho Seok</a:t>
            </a:r>
          </a:p>
          <a:p>
            <a:r>
              <a:rPr lang="en-US" dirty="0" smtClean="0"/>
              <a:t>Approved </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99</a:t>
            </a:fld>
            <a:endParaRPr lang="en-GB" dirty="0"/>
          </a:p>
        </p:txBody>
      </p:sp>
      <p:sp>
        <p:nvSpPr>
          <p:cNvPr id="5" name="Footer Placeholder 4"/>
          <p:cNvSpPr>
            <a:spLocks noGrp="1"/>
          </p:cNvSpPr>
          <p:nvPr>
            <p:ph type="ftr" idx="14"/>
          </p:nvPr>
        </p:nvSpPr>
        <p:spPr/>
        <p:txBody>
          <a:bodyPr/>
          <a:lstStyle/>
          <a:p>
            <a:r>
              <a:rPr lang="en-GB" smtClean="0"/>
              <a:t>Osama Aboul-Magd, Huawei Technologies</a:t>
            </a:r>
            <a:endParaRPr lang="en-GB" dirty="0"/>
          </a:p>
        </p:txBody>
      </p:sp>
      <p:sp>
        <p:nvSpPr>
          <p:cNvPr id="6" name="Date Placeholder 5"/>
          <p:cNvSpPr>
            <a:spLocks noGrp="1"/>
          </p:cNvSpPr>
          <p:nvPr>
            <p:ph type="dt" idx="15"/>
          </p:nvPr>
        </p:nvSpPr>
        <p:spPr/>
        <p:txBody>
          <a:bodyPr/>
          <a:lstStyle/>
          <a:p>
            <a:r>
              <a:rPr lang="en-US" smtClean="0"/>
              <a:t>March 2018</a:t>
            </a:r>
            <a:endParaRPr lang="en-GB" dirty="0"/>
          </a:p>
        </p:txBody>
      </p:sp>
    </p:spTree>
    <p:extLst>
      <p:ext uri="{BB962C8B-B14F-4D97-AF65-F5344CB8AC3E}">
        <p14:creationId xmlns:p14="http://schemas.microsoft.com/office/powerpoint/2010/main" val="2345382057"/>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1886</TotalTime>
  <Words>6832</Words>
  <Application>Microsoft Office PowerPoint</Application>
  <PresentationFormat>On-screen Show (4:3)</PresentationFormat>
  <Paragraphs>1444</Paragraphs>
  <Slides>116</Slides>
  <Notes>5</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116</vt:i4>
      </vt:variant>
    </vt:vector>
  </HeadingPairs>
  <TitlesOfParts>
    <vt:vector size="128" baseType="lpstr">
      <vt:lpstr>Arial Unicode MS</vt:lpstr>
      <vt:lpstr>MS Gothic</vt:lpstr>
      <vt:lpstr>Arial</vt:lpstr>
      <vt:lpstr>Arial Black</vt:lpstr>
      <vt:lpstr>Calibri</vt:lpstr>
      <vt:lpstr>Monotype Sorts</vt:lpstr>
      <vt:lpstr>Symbol</vt:lpstr>
      <vt:lpstr>Times New Roman</vt:lpstr>
      <vt:lpstr>Wingdings</vt:lpstr>
      <vt:lpstr>Office Theme</vt:lpstr>
      <vt:lpstr>Document</vt:lpstr>
      <vt:lpstr>Worksheet</vt:lpstr>
      <vt:lpstr>TGax March 2018 Meeting Agenda</vt:lpstr>
      <vt:lpstr>  IEEE 802.11 TGax: High Efficiency WLAN Task Group</vt:lpstr>
      <vt:lpstr>Meeting Protocol</vt:lpstr>
      <vt:lpstr>Attendance</vt:lpstr>
      <vt:lpstr>Attendance, Voting &amp; Document Status</vt:lpstr>
      <vt:lpstr>Patent Policy</vt:lpstr>
      <vt:lpstr>Participants have a duty to inform the IEEE</vt:lpstr>
      <vt:lpstr>Ways to inform IEEE</vt:lpstr>
      <vt:lpstr>Other guidelines for IEEE WG meetings</vt:lpstr>
      <vt:lpstr>Patent-related information</vt:lpstr>
      <vt:lpstr>Participation in IEEE 802 Meetings</vt:lpstr>
      <vt:lpstr>Agenda Items for the Week</vt:lpstr>
      <vt:lpstr>General Flow of the Meeting</vt:lpstr>
      <vt:lpstr>TGax Schedule</vt:lpstr>
      <vt:lpstr>Agenda for Monday March 5, 08:00 – 10:00 </vt:lpstr>
      <vt:lpstr>11-18/0397 (Laurent Cariou)</vt:lpstr>
      <vt:lpstr>11-18/0483 (Sigurd Schelstraete)</vt:lpstr>
      <vt:lpstr>Submissions</vt:lpstr>
      <vt:lpstr>MAC/MU Submissions</vt:lpstr>
      <vt:lpstr>SR Submissions</vt:lpstr>
      <vt:lpstr>Agenda for Monday March 5, 13:30 – 15:30 </vt:lpstr>
      <vt:lpstr>Summary Since January 2018</vt:lpstr>
      <vt:lpstr>Approval of  TG Minutes (January 2018 Meeting and Telecon Minutes) </vt:lpstr>
      <vt:lpstr>Timeline</vt:lpstr>
      <vt:lpstr>Editor Report </vt:lpstr>
      <vt:lpstr>11-18/0055 (Zhou Lan)</vt:lpstr>
      <vt:lpstr>11-18/0454 (Kiseon Ryu)</vt:lpstr>
      <vt:lpstr>CR Motion #509</vt:lpstr>
      <vt:lpstr>11-18/0107</vt:lpstr>
      <vt:lpstr>Agenda for Tuesday March 6, 08:00 – 10:00 </vt:lpstr>
      <vt:lpstr>Agenda for Tuesday March 6, 10:30 – 12:30 </vt:lpstr>
      <vt:lpstr>Agenda for Tuesday March 6, 16:00 – 18:00 </vt:lpstr>
      <vt:lpstr>Agenda for Tuesday March 6, 19:30 – 21:30 </vt:lpstr>
      <vt:lpstr>Agenda for Wednesday March 7, 08:00 – 10:00 </vt:lpstr>
      <vt:lpstr>11-18/0107</vt:lpstr>
      <vt:lpstr>11-18/0483</vt:lpstr>
      <vt:lpstr>11-18/0200r4</vt:lpstr>
      <vt:lpstr>11-18/0508 (Youhan Kim)</vt:lpstr>
      <vt:lpstr>11-18/0469 (Ron Porat)</vt:lpstr>
      <vt:lpstr>Agenda for Wednesday March 7, 16:00 – 18:00 </vt:lpstr>
      <vt:lpstr>Agenda for Thursday March 8, AM1 and PM1</vt:lpstr>
      <vt:lpstr>Ad Hoc Meeting</vt:lpstr>
      <vt:lpstr>Telecons</vt:lpstr>
      <vt:lpstr>Motions</vt:lpstr>
      <vt:lpstr>PHY Motion #205 </vt:lpstr>
      <vt:lpstr>CR Motion #510</vt:lpstr>
      <vt:lpstr>CR Motion #511</vt:lpstr>
      <vt:lpstr>CR Motion #512</vt:lpstr>
      <vt:lpstr>CR Motion #513</vt:lpstr>
      <vt:lpstr>CR Motion #514</vt:lpstr>
      <vt:lpstr>CR Motion #515</vt:lpstr>
      <vt:lpstr>CR Motion #516</vt:lpstr>
      <vt:lpstr>CR Motion #517</vt:lpstr>
      <vt:lpstr>CR Motion #518</vt:lpstr>
      <vt:lpstr>CR Motion #519</vt:lpstr>
      <vt:lpstr>CR Motion #520</vt:lpstr>
      <vt:lpstr>CR Motion #521</vt:lpstr>
      <vt:lpstr>CR Motion #522</vt:lpstr>
      <vt:lpstr>CR Motion #523</vt:lpstr>
      <vt:lpstr>CR Motion #524</vt:lpstr>
      <vt:lpstr>CR Motion #525</vt:lpstr>
      <vt:lpstr>CR Motion #526</vt:lpstr>
      <vt:lpstr>CR Motion #527</vt:lpstr>
      <vt:lpstr>CR Motion #528</vt:lpstr>
      <vt:lpstr>CR Motion #529</vt:lpstr>
      <vt:lpstr>CR Motion #530</vt:lpstr>
      <vt:lpstr>PowerPoint Presentation</vt:lpstr>
      <vt:lpstr>CR Motion #531</vt:lpstr>
      <vt:lpstr>CR Motion #532</vt:lpstr>
      <vt:lpstr>CR Motion #533</vt:lpstr>
      <vt:lpstr>CR Motion #534</vt:lpstr>
      <vt:lpstr>CR Motion #535</vt:lpstr>
      <vt:lpstr>CR Motion #536</vt:lpstr>
      <vt:lpstr>CR Motion #537</vt:lpstr>
      <vt:lpstr>CR Motion #538</vt:lpstr>
      <vt:lpstr>CR Motion #539</vt:lpstr>
      <vt:lpstr>CR Motion #540</vt:lpstr>
      <vt:lpstr>CR Motion #541</vt:lpstr>
      <vt:lpstr>CR Motion #542</vt:lpstr>
      <vt:lpstr>CR Motion #543</vt:lpstr>
      <vt:lpstr>CR Motion #544</vt:lpstr>
      <vt:lpstr>CR Motion #545</vt:lpstr>
      <vt:lpstr>CR Motion #546</vt:lpstr>
      <vt:lpstr>CR Motion #547</vt:lpstr>
      <vt:lpstr>CR Motion #548</vt:lpstr>
      <vt:lpstr>CR Motion #549</vt:lpstr>
      <vt:lpstr>CR Motion #550</vt:lpstr>
      <vt:lpstr>CR Motion #551</vt:lpstr>
      <vt:lpstr>CR Motion #552</vt:lpstr>
      <vt:lpstr>CR Motion #553</vt:lpstr>
      <vt:lpstr>CR Motion #554</vt:lpstr>
      <vt:lpstr>CR Motion #555</vt:lpstr>
      <vt:lpstr>CR Motion #556</vt:lpstr>
      <vt:lpstr>CR Motion #557</vt:lpstr>
      <vt:lpstr>CR Motion #558</vt:lpstr>
      <vt:lpstr>CR Motion #559</vt:lpstr>
      <vt:lpstr>CR Motion #560</vt:lpstr>
      <vt:lpstr>CR Motion #561</vt:lpstr>
      <vt:lpstr>CR Motion #562</vt:lpstr>
      <vt:lpstr>CR Motion #563</vt:lpstr>
      <vt:lpstr>CR Motion #564</vt:lpstr>
      <vt:lpstr>CR Motion #565</vt:lpstr>
      <vt:lpstr>CR Motion #566</vt:lpstr>
      <vt:lpstr>CR Motion #567</vt:lpstr>
      <vt:lpstr>CR Motion #568</vt:lpstr>
      <vt:lpstr>CR Motion #569</vt:lpstr>
      <vt:lpstr>CR Motion #570</vt:lpstr>
      <vt:lpstr>CR Motion #571</vt:lpstr>
      <vt:lpstr>CR Motion #572</vt:lpstr>
      <vt:lpstr>CR Motion #573</vt:lpstr>
      <vt:lpstr>CR Motion #574</vt:lpstr>
      <vt:lpstr>CR Motion #575</vt:lpstr>
      <vt:lpstr>CR Motion #576</vt:lpstr>
      <vt:lpstr>CR Motion #577</vt:lpstr>
      <vt:lpstr>CR Motion #578</vt:lpstr>
      <vt:lpstr>Goals for May 2018</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TGax March 2017 Meeting Agenda</dc:title>
  <dc:creator>Osama AboulMagd</dc:creator>
  <cp:lastModifiedBy>Osama AboulMagd</cp:lastModifiedBy>
  <cp:revision>171</cp:revision>
  <cp:lastPrinted>1601-01-01T00:00:00Z</cp:lastPrinted>
  <dcterms:created xsi:type="dcterms:W3CDTF">2017-01-26T15:28:16Z</dcterms:created>
  <dcterms:modified xsi:type="dcterms:W3CDTF">2018-03-08T21:08:10Z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1511792186</vt:lpwstr>
  </property>
</Properties>
</file>