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bookmarkIdSeed="2">
  <p:sldMasterIdLst>
    <p:sldMasterId id="2147483648" r:id="rId1"/>
  </p:sldMasterIdLst>
  <p:notesMasterIdLst>
    <p:notesMasterId r:id="rId61"/>
  </p:notesMasterIdLst>
  <p:handoutMasterIdLst>
    <p:handoutMasterId r:id="rId62"/>
  </p:handoutMasterIdLst>
  <p:sldIdLst>
    <p:sldId id="269" r:id="rId2"/>
    <p:sldId id="302" r:id="rId3"/>
    <p:sldId id="300" r:id="rId4"/>
    <p:sldId id="295" r:id="rId5"/>
    <p:sldId id="298" r:id="rId6"/>
    <p:sldId id="503" r:id="rId7"/>
    <p:sldId id="738" r:id="rId8"/>
    <p:sldId id="301" r:id="rId9"/>
    <p:sldId id="416" r:id="rId10"/>
    <p:sldId id="306" r:id="rId11"/>
    <p:sldId id="516" r:id="rId12"/>
    <p:sldId id="515" r:id="rId13"/>
    <p:sldId id="859" r:id="rId14"/>
    <p:sldId id="860" r:id="rId15"/>
    <p:sldId id="861" r:id="rId16"/>
    <p:sldId id="862" r:id="rId17"/>
    <p:sldId id="863" r:id="rId18"/>
    <p:sldId id="870" r:id="rId19"/>
    <p:sldId id="871" r:id="rId20"/>
    <p:sldId id="857" r:id="rId21"/>
    <p:sldId id="856" r:id="rId22"/>
    <p:sldId id="864" r:id="rId23"/>
    <p:sldId id="875" r:id="rId24"/>
    <p:sldId id="878" r:id="rId25"/>
    <p:sldId id="890" r:id="rId26"/>
    <p:sldId id="879" r:id="rId27"/>
    <p:sldId id="892" r:id="rId28"/>
    <p:sldId id="891" r:id="rId29"/>
    <p:sldId id="893" r:id="rId30"/>
    <p:sldId id="894" r:id="rId31"/>
    <p:sldId id="905" r:id="rId32"/>
    <p:sldId id="898" r:id="rId33"/>
    <p:sldId id="897" r:id="rId34"/>
    <p:sldId id="902" r:id="rId35"/>
    <p:sldId id="903" r:id="rId36"/>
    <p:sldId id="904" r:id="rId37"/>
    <p:sldId id="882" r:id="rId38"/>
    <p:sldId id="883" r:id="rId39"/>
    <p:sldId id="889" r:id="rId40"/>
    <p:sldId id="884" r:id="rId41"/>
    <p:sldId id="899" r:id="rId42"/>
    <p:sldId id="900" r:id="rId43"/>
    <p:sldId id="901" r:id="rId44"/>
    <p:sldId id="885" r:id="rId45"/>
    <p:sldId id="886" r:id="rId46"/>
    <p:sldId id="888" r:id="rId47"/>
    <p:sldId id="887" r:id="rId48"/>
    <p:sldId id="877" r:id="rId49"/>
    <p:sldId id="876" r:id="rId50"/>
    <p:sldId id="869" r:id="rId51"/>
    <p:sldId id="880" r:id="rId52"/>
    <p:sldId id="881" r:id="rId53"/>
    <p:sldId id="872" r:id="rId54"/>
    <p:sldId id="896" r:id="rId55"/>
    <p:sldId id="895" r:id="rId56"/>
    <p:sldId id="873" r:id="rId57"/>
    <p:sldId id="868" r:id="rId58"/>
    <p:sldId id="874" r:id="rId59"/>
    <p:sldId id="305" r:id="rId60"/>
  </p:sldIdLst>
  <p:sldSz cx="9144000" cy="6858000" type="screen4x3"/>
  <p:notesSz cx="6934200" cy="9280525"/>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0000"/>
    <a:srgbClr val="2D2DB9"/>
    <a:srgbClr val="B2B2B2"/>
    <a:srgbClr val="FF9999"/>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58" autoAdjust="0"/>
    <p:restoredTop sz="71403" autoAdjust="0"/>
  </p:normalViewPr>
  <p:slideViewPr>
    <p:cSldViewPr>
      <p:cViewPr varScale="1">
        <p:scale>
          <a:sx n="84" d="100"/>
          <a:sy n="84" d="100"/>
        </p:scale>
        <p:origin x="1742" y="82"/>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2299" y="-1027"/>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224349" y="177284"/>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a:latin typeface="Arial" pitchFamily="34" charset="0"/>
                <a:cs typeface="Arial" pitchFamily="34" charset="0"/>
              </a:defRPr>
            </a:lvl1pPr>
          </a:lstStyle>
          <a:p>
            <a:pPr>
              <a:defRPr/>
            </a:pPr>
            <a:r>
              <a:rPr lang="en-US" dirty="0"/>
              <a:t>doc.: IEEE </a:t>
            </a:r>
            <a:r>
              <a:rPr lang="en-US" dirty="0" smtClean="0"/>
              <a:t>802.11-17/0291r0</a:t>
            </a:r>
            <a:endParaRPr lang="en-US" dirty="0"/>
          </a:p>
        </p:txBody>
      </p:sp>
      <p:sp>
        <p:nvSpPr>
          <p:cNvPr id="3075" name="Rectangle 3"/>
          <p:cNvSpPr>
            <a:spLocks noGrp="1" noChangeArrowheads="1"/>
          </p:cNvSpPr>
          <p:nvPr>
            <p:ph type="dt" sz="quarter" idx="1"/>
          </p:nvPr>
        </p:nvSpPr>
        <p:spPr bwMode="auto">
          <a:xfrm>
            <a:off x="695325" y="177284"/>
            <a:ext cx="655629"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dirty="0" smtClean="0"/>
              <a:t>Mar 2017</a:t>
            </a:r>
            <a:endParaRPr lang="en-US" dirty="0"/>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Andrew Myles, Cisco</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cs typeface="+mn-cs"/>
              </a:defRPr>
            </a:lvl1pPr>
          </a:lstStyle>
          <a:p>
            <a:pPr>
              <a:defRPr/>
            </a:pPr>
            <a:r>
              <a:rPr lang="en-US"/>
              <a:t>Page </a:t>
            </a:r>
            <a:fld id="{0AC92585-5460-48EC-A28F-298482A080F4}" type="slidenum">
              <a:rPr lang="en-US"/>
              <a:pPr>
                <a:defRPr/>
              </a:pPr>
              <a:t>‹#›</a:t>
            </a:fld>
            <a:endParaRPr lang="en-US"/>
          </a:p>
        </p:txBody>
      </p:sp>
      <p:sp>
        <p:nvSpPr>
          <p:cNvPr id="9114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91143"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933450" eaLnBrk="0" hangingPunct="0"/>
            <a:r>
              <a:rPr lang="en-US"/>
              <a:t>Submission</a:t>
            </a:r>
          </a:p>
        </p:txBody>
      </p:sp>
      <p:sp>
        <p:nvSpPr>
          <p:cNvPr id="91144"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Tree>
    <p:extLst>
      <p:ext uri="{BB962C8B-B14F-4D97-AF65-F5344CB8AC3E}">
        <p14:creationId xmlns:p14="http://schemas.microsoft.com/office/powerpoint/2010/main" val="10214944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267212" y="97909"/>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smtClean="0">
                <a:latin typeface="Arial" pitchFamily="34" charset="0"/>
                <a:cs typeface="Arial" pitchFamily="34" charset="0"/>
              </a:defRPr>
            </a:lvl1pPr>
          </a:lstStyle>
          <a:p>
            <a:pPr>
              <a:defRPr/>
            </a:pPr>
            <a:r>
              <a:rPr lang="en-US" dirty="0" smtClean="0"/>
              <a:t>doc.: IEEE 802.11-17/0291r0</a:t>
            </a:r>
            <a:endParaRPr lang="en-US" dirty="0"/>
          </a:p>
        </p:txBody>
      </p:sp>
      <p:sp>
        <p:nvSpPr>
          <p:cNvPr id="2051" name="Rectangle 3"/>
          <p:cNvSpPr>
            <a:spLocks noGrp="1" noChangeArrowheads="1"/>
          </p:cNvSpPr>
          <p:nvPr>
            <p:ph type="dt" idx="1"/>
          </p:nvPr>
        </p:nvSpPr>
        <p:spPr bwMode="auto">
          <a:xfrm>
            <a:off x="654050" y="97909"/>
            <a:ext cx="655629"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dirty="0" smtClean="0"/>
              <a:t>Mar 2017</a:t>
            </a:r>
            <a:endParaRPr lang="en-US" dirty="0"/>
          </a:p>
        </p:txBody>
      </p:sp>
      <p:sp>
        <p:nvSpPr>
          <p:cNvPr id="6758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cs typeface="+mn-cs"/>
              </a:defRPr>
            </a:lvl5pPr>
          </a:lstStyle>
          <a:p>
            <a:pPr lvl="4">
              <a:defRPr/>
            </a:pPr>
            <a:r>
              <a:rPr lang="en-US"/>
              <a:t>Andrew Myles, Cisco</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Page </a:t>
            </a:r>
            <a:fld id="{18D10512-F400-46E6-9813-0191A717DA9A}" type="slidenum">
              <a:rPr lang="en-US"/>
              <a:pPr>
                <a:defRPr/>
              </a:pPr>
              <a:t>‹#›</a:t>
            </a:fld>
            <a:endParaRPr lang="en-US"/>
          </a:p>
        </p:txBody>
      </p:sp>
      <p:sp>
        <p:nvSpPr>
          <p:cNvPr id="67592"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a:t>Submission</a:t>
            </a:r>
          </a:p>
        </p:txBody>
      </p:sp>
      <p:sp>
        <p:nvSpPr>
          <p:cNvPr id="67593"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67594"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Tree>
    <p:extLst>
      <p:ext uri="{BB962C8B-B14F-4D97-AF65-F5344CB8AC3E}">
        <p14:creationId xmlns:p14="http://schemas.microsoft.com/office/powerpoint/2010/main" val="936411493"/>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a:latin typeface="Arial" pitchFamily="34" charset="0"/>
              </a:rPr>
              <a:t>doc.: IEEE 802.11-10/0xxxr0</a:t>
            </a:r>
          </a:p>
        </p:txBody>
      </p:sp>
      <p:sp>
        <p:nvSpPr>
          <p:cNvPr id="686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smtClean="0">
                <a:latin typeface="Arial" pitchFamily="34" charset="0"/>
              </a:rPr>
              <a:t>July 2010</a:t>
            </a:r>
          </a:p>
        </p:txBody>
      </p:sp>
      <p:sp>
        <p:nvSpPr>
          <p:cNvPr id="51204" name="Rectangle 6"/>
          <p:cNvSpPr>
            <a:spLocks noGrp="1" noChangeArrowheads="1"/>
          </p:cNvSpPr>
          <p:nvPr>
            <p:ph type="ftr" sz="quarter" idx="4"/>
          </p:nvPr>
        </p:nvSpPr>
        <p:spPr/>
        <p:txBody>
          <a:bodyPr/>
          <a:lstStyle/>
          <a:p>
            <a:pPr lvl="4">
              <a:defRPr/>
            </a:pPr>
            <a:r>
              <a:rPr lang="en-US" smtClean="0"/>
              <a:t>Andrew Myles, Cisco</a:t>
            </a:r>
          </a:p>
        </p:txBody>
      </p:sp>
      <p:sp>
        <p:nvSpPr>
          <p:cNvPr id="51205" name="Rectangle 7"/>
          <p:cNvSpPr>
            <a:spLocks noGrp="1" noChangeArrowheads="1"/>
          </p:cNvSpPr>
          <p:nvPr>
            <p:ph type="sldNum" sz="quarter" idx="5"/>
          </p:nvPr>
        </p:nvSpPr>
        <p:spPr/>
        <p:txBody>
          <a:bodyPr/>
          <a:lstStyle/>
          <a:p>
            <a:pPr>
              <a:defRPr/>
            </a:pPr>
            <a:r>
              <a:rPr lang="en-US" smtClean="0"/>
              <a:t>Page </a:t>
            </a:r>
            <a:fld id="{BFD8823A-E707-449B-AE25-47FA80230A05}" type="slidenum">
              <a:rPr lang="en-US" smtClean="0"/>
              <a:pPr>
                <a:defRPr/>
              </a:pPr>
              <a:t>1</a:t>
            </a:fld>
            <a:endParaRPr lang="en-US" smtClean="0"/>
          </a:p>
        </p:txBody>
      </p:sp>
      <p:sp>
        <p:nvSpPr>
          <p:cNvPr id="68614" name="Rectangle 2"/>
          <p:cNvSpPr>
            <a:spLocks noGrp="1" noRot="1" noChangeAspect="1" noChangeArrowheads="1" noTextEdit="1"/>
          </p:cNvSpPr>
          <p:nvPr>
            <p:ph type="sldImg"/>
          </p:nvPr>
        </p:nvSpPr>
        <p:spPr>
          <a:xfrm>
            <a:off x="1154113" y="701675"/>
            <a:ext cx="4625975" cy="3468688"/>
          </a:xfrm>
          <a:ln/>
        </p:spPr>
      </p:sp>
      <p:sp>
        <p:nvSpPr>
          <p:cNvPr id="686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A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a:latin typeface="Arial" pitchFamily="34" charset="0"/>
              </a:rPr>
              <a:t>doc.: IEEE 802.11-10/0xxxr0</a:t>
            </a:r>
          </a:p>
        </p:txBody>
      </p:sp>
      <p:sp>
        <p:nvSpPr>
          <p:cNvPr id="7577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smtClean="0">
                <a:latin typeface="Arial" pitchFamily="34" charset="0"/>
              </a:rPr>
              <a:t>July 2010</a:t>
            </a:r>
          </a:p>
        </p:txBody>
      </p:sp>
      <p:sp>
        <p:nvSpPr>
          <p:cNvPr id="58372" name="Rectangle 6"/>
          <p:cNvSpPr>
            <a:spLocks noGrp="1" noChangeArrowheads="1"/>
          </p:cNvSpPr>
          <p:nvPr>
            <p:ph type="ftr" sz="quarter" idx="4"/>
          </p:nvPr>
        </p:nvSpPr>
        <p:spPr/>
        <p:txBody>
          <a:bodyPr/>
          <a:lstStyle/>
          <a:p>
            <a:pPr lvl="4">
              <a:defRPr/>
            </a:pPr>
            <a:r>
              <a:rPr lang="en-US" smtClean="0"/>
              <a:t>Andrew Myles, Cisco</a:t>
            </a:r>
          </a:p>
        </p:txBody>
      </p:sp>
      <p:sp>
        <p:nvSpPr>
          <p:cNvPr id="58373" name="Rectangle 7"/>
          <p:cNvSpPr>
            <a:spLocks noGrp="1" noChangeArrowheads="1"/>
          </p:cNvSpPr>
          <p:nvPr>
            <p:ph type="sldNum" sz="quarter" idx="5"/>
          </p:nvPr>
        </p:nvSpPr>
        <p:spPr/>
        <p:txBody>
          <a:bodyPr/>
          <a:lstStyle/>
          <a:p>
            <a:pPr>
              <a:defRPr/>
            </a:pPr>
            <a:r>
              <a:rPr lang="en-US" smtClean="0"/>
              <a:t>Page </a:t>
            </a:r>
            <a:fld id="{D0B0B235-776B-46DB-AFBD-00C204351477}" type="slidenum">
              <a:rPr lang="en-US" smtClean="0"/>
              <a:pPr>
                <a:defRPr/>
              </a:pPr>
              <a:t>5</a:t>
            </a:fld>
            <a:endParaRPr lang="en-US" smtClean="0"/>
          </a:p>
        </p:txBody>
      </p:sp>
      <p:sp>
        <p:nvSpPr>
          <p:cNvPr id="75782" name="Rectangle 2"/>
          <p:cNvSpPr>
            <a:spLocks noGrp="1" noChangeArrowheads="1"/>
          </p:cNvSpPr>
          <p:nvPr>
            <p:ph type="body" idx="1"/>
          </p:nvPr>
        </p:nvSpPr>
        <p:spPr>
          <a:xfrm>
            <a:off x="923925" y="4254500"/>
            <a:ext cx="5086350" cy="4175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158" tIns="44779" rIns="91158" bIns="44779"/>
          <a:lstStyle/>
          <a:p>
            <a:pPr defTabSz="914400"/>
            <a:endParaRPr lang="en-US" smtClean="0"/>
          </a:p>
        </p:txBody>
      </p:sp>
      <p:sp>
        <p:nvSpPr>
          <p:cNvPr id="75783" name="Rectangle 3"/>
          <p:cNvSpPr>
            <a:spLocks noGrp="1" noRot="1" noChangeAspect="1" noChangeArrowheads="1" noTextEdit="1"/>
          </p:cNvSpPr>
          <p:nvPr>
            <p:ph type="sldImg"/>
          </p:nvPr>
        </p:nvSpPr>
        <p:spPr>
          <a:xfrm>
            <a:off x="1146175" y="695325"/>
            <a:ext cx="4641850" cy="3481388"/>
          </a:xfrm>
          <a:ln cap="flat"/>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ec-16-0149-00-00EC</a:t>
            </a:r>
            <a:endParaRPr lang="en-US"/>
          </a:p>
        </p:txBody>
      </p:sp>
      <p:sp>
        <p:nvSpPr>
          <p:cNvPr id="5" name="Rectangle 3"/>
          <p:cNvSpPr>
            <a:spLocks noGrp="1" noChangeArrowheads="1"/>
          </p:cNvSpPr>
          <p:nvPr>
            <p:ph type="dt"/>
          </p:nvPr>
        </p:nvSpPr>
        <p:spPr>
          <a:ln/>
        </p:spPr>
        <p:txBody>
          <a:bodyPr/>
          <a:lstStyle/>
          <a:p>
            <a:r>
              <a:rPr lang="en-US" dirty="0" smtClean="0"/>
              <a:t>November 2016</a:t>
            </a:r>
            <a:endParaRPr lang="en-US" dirty="0"/>
          </a:p>
        </p:txBody>
      </p:sp>
      <p:sp>
        <p:nvSpPr>
          <p:cNvPr id="6" name="Rectangle 6"/>
          <p:cNvSpPr>
            <a:spLocks noGrp="1" noChangeArrowheads="1"/>
          </p:cNvSpPr>
          <p:nvPr>
            <p:ph type="ftr"/>
          </p:nvPr>
        </p:nvSpPr>
        <p:spPr>
          <a:ln/>
        </p:spPr>
        <p:txBody>
          <a:bodyPr/>
          <a:lstStyle/>
          <a:p>
            <a:r>
              <a:rPr lang="en-US" smtClean="0"/>
              <a:t>Dorothy Stanley, HP Enterprise</a:t>
            </a:r>
            <a:endParaRPr lang="en-US"/>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6</a:t>
            </a:fld>
            <a:endParaRPr lang="en-US"/>
          </a:p>
        </p:txBody>
      </p:sp>
      <p:sp>
        <p:nvSpPr>
          <p:cNvPr id="19457"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001570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981200"/>
            <a:ext cx="7772400" cy="1981200"/>
          </a:xfrm>
        </p:spPr>
        <p:txBody>
          <a:bodyPr anchor="ctr" anchorCtr="0"/>
          <a:lstStyle>
            <a:lvl1pPr algn="ctr">
              <a:defRPr sz="2400" b="1"/>
            </a:lvl1pPr>
          </a:lstStyle>
          <a:p>
            <a:pPr lvl="0"/>
            <a:r>
              <a:rPr lang="en-US" dirty="0"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Andrew Myles, Cisco</a:t>
            </a:r>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EF4002E7-DB4D-4CC3-8382-1939D19420D8}" type="slidenum">
              <a:rPr lang="en-US"/>
              <a:pPr>
                <a:defRPr/>
              </a:pPr>
              <a:t>‹#›</a:t>
            </a:fld>
            <a:endParaRPr lang="en-US"/>
          </a:p>
        </p:txBody>
      </p:sp>
    </p:spTree>
    <p:extLst>
      <p:ext uri="{BB962C8B-B14F-4D97-AF65-F5344CB8AC3E}">
        <p14:creationId xmlns:p14="http://schemas.microsoft.com/office/powerpoint/2010/main" val="172731656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1066800"/>
          </a:xfrm>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Andrew Myles, Cisco</a:t>
            </a:r>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EF4002E7-DB4D-4CC3-8382-1939D19420D8}" type="slidenum">
              <a:rPr lang="en-US"/>
              <a:pPr>
                <a:defRPr/>
              </a:pPr>
              <a:t>‹#›</a:t>
            </a:fld>
            <a:endParaRPr lang="en-US"/>
          </a:p>
        </p:txBody>
      </p:sp>
    </p:spTree>
    <p:extLst>
      <p:ext uri="{BB962C8B-B14F-4D97-AF65-F5344CB8AC3E}">
        <p14:creationId xmlns:p14="http://schemas.microsoft.com/office/powerpoint/2010/main" val="386694568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Andrew Myles, Cisco</a:t>
            </a:r>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EF4002E7-DB4D-4CC3-8382-1939D19420D8}" type="slidenum">
              <a:rPr lang="en-US"/>
              <a:pPr>
                <a:defRPr/>
              </a:pPr>
              <a:t>‹#›</a:t>
            </a:fld>
            <a:endParaRPr lang="en-US"/>
          </a:p>
        </p:txBody>
      </p:sp>
    </p:spTree>
    <p:extLst>
      <p:ext uri="{BB962C8B-B14F-4D97-AF65-F5344CB8AC3E}">
        <p14:creationId xmlns:p14="http://schemas.microsoft.com/office/powerpoint/2010/main" val="290592558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858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Content Placeholder 3"/>
          <p:cNvSpPr>
            <a:spLocks noGrp="1"/>
          </p:cNvSpPr>
          <p:nvPr>
            <p:ph sz="half" idx="2"/>
          </p:nvPr>
        </p:nvSpPr>
        <p:spPr>
          <a:xfrm>
            <a:off x="46482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5" name="Rectangle 5"/>
          <p:cNvSpPr>
            <a:spLocks noGrp="1" noChangeArrowheads="1"/>
          </p:cNvSpPr>
          <p:nvPr>
            <p:ph type="ftr" sz="quarter" idx="10"/>
          </p:nvPr>
        </p:nvSpPr>
        <p:spPr>
          <a:ln/>
        </p:spPr>
        <p:txBody>
          <a:bodyPr/>
          <a:lstStyle>
            <a:lvl1pPr>
              <a:defRPr/>
            </a:lvl1pPr>
          </a:lstStyle>
          <a:p>
            <a:pPr>
              <a:defRPr/>
            </a:pPr>
            <a:r>
              <a:rPr lang="en-US"/>
              <a:t>Andrew Myles, Cisco</a:t>
            </a:r>
          </a:p>
        </p:txBody>
      </p:sp>
      <p:sp>
        <p:nvSpPr>
          <p:cNvPr id="6" name="Rectangle 6"/>
          <p:cNvSpPr>
            <a:spLocks noGrp="1" noChangeArrowheads="1"/>
          </p:cNvSpPr>
          <p:nvPr>
            <p:ph type="sldNum" sz="quarter" idx="11"/>
          </p:nvPr>
        </p:nvSpPr>
        <p:spPr>
          <a:ln/>
        </p:spPr>
        <p:txBody>
          <a:bodyPr/>
          <a:lstStyle>
            <a:lvl1pPr>
              <a:defRPr/>
            </a:lvl1pPr>
          </a:lstStyle>
          <a:p>
            <a:pPr>
              <a:defRPr/>
            </a:pPr>
            <a:r>
              <a:rPr lang="en-US"/>
              <a:t>Slide </a:t>
            </a:r>
            <a:fld id="{FCE5288C-F87B-4810-A6B2-740CE13BD34D}" type="slidenum">
              <a:rPr lang="en-US"/>
              <a:pPr>
                <a:defRPr/>
              </a:pPr>
              <a:t>‹#›</a:t>
            </a:fld>
            <a:endParaRPr lang="en-US"/>
          </a:p>
        </p:txBody>
      </p:sp>
    </p:spTree>
    <p:extLst>
      <p:ext uri="{BB962C8B-B14F-4D97-AF65-F5344CB8AC3E}">
        <p14:creationId xmlns:p14="http://schemas.microsoft.com/office/powerpoint/2010/main" val="1399351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29" name="Rectangle 5"/>
          <p:cNvSpPr>
            <a:spLocks noGrp="1" noChangeArrowheads="1"/>
          </p:cNvSpPr>
          <p:nvPr>
            <p:ph type="ftr" sz="quarter" idx="3"/>
          </p:nvPr>
        </p:nvSpPr>
        <p:spPr bwMode="auto">
          <a:xfrm>
            <a:off x="8053388" y="6475413"/>
            <a:ext cx="490537"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latin typeface="+mn-lt"/>
                <a:cs typeface="+mn-cs"/>
              </a:defRPr>
            </a:lvl1pPr>
          </a:lstStyle>
          <a:p>
            <a:pPr>
              <a:defRPr/>
            </a:pPr>
            <a:r>
              <a:rPr lang="en-US"/>
              <a:t>Andrew Myles, Cisco</a:t>
            </a:r>
          </a:p>
        </p:txBody>
      </p:sp>
      <p:sp>
        <p:nvSpPr>
          <p:cNvPr id="1030" name="Rectangle 6"/>
          <p:cNvSpPr>
            <a:spLocks noGrp="1" noChangeArrowheads="1"/>
          </p:cNvSpPr>
          <p:nvPr>
            <p:ph type="sldNum" sz="quarter" idx="4"/>
          </p:nvPr>
        </p:nvSpPr>
        <p:spPr bwMode="auto">
          <a:xfrm>
            <a:off x="4327525" y="6475413"/>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atin typeface="+mn-lt"/>
                <a:cs typeface="+mn-cs"/>
              </a:defRPr>
            </a:lvl1pPr>
          </a:lstStyle>
          <a:p>
            <a:pPr>
              <a:defRPr/>
            </a:pPr>
            <a:r>
              <a:rPr lang="en-US"/>
              <a:t>Slide </a:t>
            </a:r>
            <a:fld id="{A469A3A6-7083-48BA-9D7E-342D6AB96B4F}" type="slidenum">
              <a:rPr lang="en-US"/>
              <a:pPr>
                <a:defRPr/>
              </a:pPr>
              <a:t>‹#›</a:t>
            </a:fld>
            <a:endParaRPr lang="en-US"/>
          </a:p>
        </p:txBody>
      </p:sp>
      <p:sp>
        <p:nvSpPr>
          <p:cNvPr id="2" name="Rectangle 7"/>
          <p:cNvSpPr>
            <a:spLocks noChangeArrowheads="1"/>
          </p:cNvSpPr>
          <p:nvPr/>
        </p:nvSpPr>
        <p:spPr bwMode="auto">
          <a:xfrm>
            <a:off x="5292521" y="363379"/>
            <a:ext cx="315297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marL="457200" lvl="4" algn="r" eaLnBrk="0" hangingPunct="0"/>
            <a:r>
              <a:rPr lang="en-US" sz="1600" b="1" dirty="0">
                <a:latin typeface="Arial" pitchFamily="34" charset="0"/>
              </a:rPr>
              <a:t>doc.: IEEE </a:t>
            </a:r>
            <a:r>
              <a:rPr lang="en-US" sz="1600" b="1" dirty="0" smtClean="0">
                <a:latin typeface="Arial" pitchFamily="34" charset="0"/>
              </a:rPr>
              <a:t>802.11-18/0280r4</a:t>
            </a:r>
            <a:endParaRPr lang="en-US" sz="1600" b="1" dirty="0" smtClean="0">
              <a:latin typeface="Arial" pitchFamily="34" charset="0"/>
            </a:endParaRPr>
          </a:p>
        </p:txBody>
      </p:sp>
      <p:sp>
        <p:nvSpPr>
          <p:cNvPr id="1031"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1032" name="Rectangle 9"/>
          <p:cNvSpPr>
            <a:spLocks noChangeArrowheads="1"/>
          </p:cNvSpPr>
          <p:nvPr/>
        </p:nvSpPr>
        <p:spPr bwMode="auto">
          <a:xfrm>
            <a:off x="685800" y="6475413"/>
            <a:ext cx="784225"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sz="1200" dirty="0">
                <a:latin typeface="Arial" pitchFamily="34" charset="0"/>
              </a:rPr>
              <a:t>Submission</a:t>
            </a:r>
          </a:p>
        </p:txBody>
      </p:sp>
      <p:sp>
        <p:nvSpPr>
          <p:cNvPr id="1033"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1034" name="Rectangle 7"/>
          <p:cNvSpPr>
            <a:spLocks noChangeArrowheads="1"/>
          </p:cNvSpPr>
          <p:nvPr/>
        </p:nvSpPr>
        <p:spPr bwMode="auto">
          <a:xfrm>
            <a:off x="685800" y="380842"/>
            <a:ext cx="87844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marL="0" lvl="3" eaLnBrk="0" hangingPunct="0"/>
            <a:r>
              <a:rPr lang="en-US" sz="1600" b="1" dirty="0" smtClean="0">
                <a:latin typeface="Arial" pitchFamily="34" charset="0"/>
              </a:rPr>
              <a:t>Mar 2018</a:t>
            </a:r>
            <a:endParaRPr lang="en-US" sz="1600" b="1"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651" r:id="rId1"/>
    <p:sldLayoutId id="2147483649" r:id="rId2"/>
    <p:sldLayoutId id="2147483652" r:id="rId3"/>
    <p:sldLayoutId id="2147483650" r:id="rId4"/>
  </p:sldLayoutIdLst>
  <p:timing>
    <p:tnLst>
      <p:par>
        <p:cTn id="1" dur="indefinite" restart="never" nodeType="tmRoot"/>
      </p:par>
    </p:tnLst>
  </p:timing>
  <p:hf hdr="0"/>
  <p:txStyles>
    <p:titleStyle>
      <a:lvl1pPr algn="l" rtl="0" eaLnBrk="0" fontAlgn="base" hangingPunct="0">
        <a:spcBef>
          <a:spcPct val="0"/>
        </a:spcBef>
        <a:spcAft>
          <a:spcPct val="0"/>
        </a:spcAft>
        <a:defRPr sz="2400" b="1">
          <a:solidFill>
            <a:schemeClr val="accent2"/>
          </a:solidFill>
          <a:latin typeface="+mj-lt"/>
          <a:ea typeface="+mj-ea"/>
          <a:cs typeface="+mj-cs"/>
        </a:defRPr>
      </a:lvl1pPr>
      <a:lvl2pPr algn="l" rtl="0" eaLnBrk="0" fontAlgn="base" hangingPunct="0">
        <a:spcBef>
          <a:spcPct val="0"/>
        </a:spcBef>
        <a:spcAft>
          <a:spcPct val="0"/>
        </a:spcAft>
        <a:defRPr sz="2400" b="1">
          <a:solidFill>
            <a:schemeClr val="accent2"/>
          </a:solidFill>
          <a:latin typeface="Arial" charset="0"/>
        </a:defRPr>
      </a:lvl2pPr>
      <a:lvl3pPr algn="l" rtl="0" eaLnBrk="0" fontAlgn="base" hangingPunct="0">
        <a:spcBef>
          <a:spcPct val="0"/>
        </a:spcBef>
        <a:spcAft>
          <a:spcPct val="0"/>
        </a:spcAft>
        <a:defRPr sz="2400" b="1">
          <a:solidFill>
            <a:schemeClr val="accent2"/>
          </a:solidFill>
          <a:latin typeface="Arial" charset="0"/>
        </a:defRPr>
      </a:lvl3pPr>
      <a:lvl4pPr algn="l" rtl="0" eaLnBrk="0" fontAlgn="base" hangingPunct="0">
        <a:spcBef>
          <a:spcPct val="0"/>
        </a:spcBef>
        <a:spcAft>
          <a:spcPct val="0"/>
        </a:spcAft>
        <a:defRPr sz="2400" b="1">
          <a:solidFill>
            <a:schemeClr val="accent2"/>
          </a:solidFill>
          <a:latin typeface="Arial" charset="0"/>
        </a:defRPr>
      </a:lvl4pPr>
      <a:lvl5pPr algn="l" rtl="0" eaLnBrk="0" fontAlgn="base" hangingPunct="0">
        <a:spcBef>
          <a:spcPct val="0"/>
        </a:spcBef>
        <a:spcAft>
          <a:spcPct val="0"/>
        </a:spcAft>
        <a:defRPr sz="2400" b="1">
          <a:solidFill>
            <a:schemeClr val="accent2"/>
          </a:solidFill>
          <a:latin typeface="Arial" charset="0"/>
        </a:defRPr>
      </a:lvl5pPr>
      <a:lvl6pPr marL="457200" algn="l" rtl="0" eaLnBrk="0" fontAlgn="base" hangingPunct="0">
        <a:spcBef>
          <a:spcPct val="0"/>
        </a:spcBef>
        <a:spcAft>
          <a:spcPct val="0"/>
        </a:spcAft>
        <a:defRPr sz="2400" b="1">
          <a:solidFill>
            <a:schemeClr val="accent2"/>
          </a:solidFill>
          <a:latin typeface="Arial" charset="0"/>
        </a:defRPr>
      </a:lvl6pPr>
      <a:lvl7pPr marL="914400" algn="l" rtl="0" eaLnBrk="0" fontAlgn="base" hangingPunct="0">
        <a:spcBef>
          <a:spcPct val="0"/>
        </a:spcBef>
        <a:spcAft>
          <a:spcPct val="0"/>
        </a:spcAft>
        <a:defRPr sz="2400" b="1">
          <a:solidFill>
            <a:schemeClr val="accent2"/>
          </a:solidFill>
          <a:latin typeface="Arial" charset="0"/>
        </a:defRPr>
      </a:lvl7pPr>
      <a:lvl8pPr marL="1371600" algn="l" rtl="0" eaLnBrk="0" fontAlgn="base" hangingPunct="0">
        <a:spcBef>
          <a:spcPct val="0"/>
        </a:spcBef>
        <a:spcAft>
          <a:spcPct val="0"/>
        </a:spcAft>
        <a:defRPr sz="2400" b="1">
          <a:solidFill>
            <a:schemeClr val="accent2"/>
          </a:solidFill>
          <a:latin typeface="Arial" charset="0"/>
        </a:defRPr>
      </a:lvl8pPr>
      <a:lvl9pPr marL="1828800" algn="l" rtl="0" eaLnBrk="0" fontAlgn="base" hangingPunct="0">
        <a:spcBef>
          <a:spcPct val="0"/>
        </a:spcBef>
        <a:spcAft>
          <a:spcPct val="0"/>
        </a:spcAft>
        <a:defRPr sz="2400" b="1">
          <a:solidFill>
            <a:schemeClr val="accent2"/>
          </a:solidFill>
          <a:latin typeface="Arial" charset="0"/>
        </a:defRPr>
      </a:lvl9pPr>
    </p:titleStyle>
    <p:body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hyperlink" Target="https://mentor.ieee.org/802.11/dcn/18/11-18-0257-00-coex-laa-802-11-coexistence-status-in-3gpp-ran1.docx"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4.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hyperlink" Target="https://mentor.ieee.org/802.11/dcn/17/11-17-1577-00-coex-issues-for-clarification-related-to-paused-cot-in-en-301-893.pptx"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hyperlink" Target="https://mentor.ieee.org/802.11/dcn/17/11-17-1853-00-0000-liaison-statement-from-wfa-on-coexistence-tests.doc"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hyperlink" Target="https://mentor.ieee.org/802.11/dcn/17/11-17-1759-00-coex-on-transmission-of-reservation-signals-by-laa.docx" TargetMode="External"/><Relationship Id="rId2" Type="http://schemas.openxmlformats.org/officeDocument/2006/relationships/hyperlink" Target="https://mentor.ieee.org/802.11/dcn/17/11-17-1393-01-coex-proposed-liaison-statement-to-etsi-bran-in-relation-to-blocking-energy-issues.docx" TargetMode="External"/><Relationship Id="rId1" Type="http://schemas.openxmlformats.org/officeDocument/2006/relationships/slideLayout" Target="../slideLayouts/slideLayout2.xml"/><Relationship Id="rId4" Type="http://schemas.openxmlformats.org/officeDocument/2006/relationships/hyperlink" Target="https://mentor.ieee.org/802.11/dcn/17/11-17-1577-00-coex-issues-for-clarification-related-to-paused-cot-in-en-301-893.pptx" TargetMode="External"/></Relationships>
</file>

<file path=ppt/slides/_rels/slide46.xml.rels><?xml version="1.0" encoding="UTF-8" standalone="yes"?>
<Relationships xmlns="http://schemas.openxmlformats.org/package/2006/relationships"><Relationship Id="rId3" Type="http://schemas.openxmlformats.org/officeDocument/2006/relationships/hyperlink" Target="https://mentor.ieee.org/802-ec/dcn/17/ec-17-0065-00-00EC-802-to-3gpp-ran-ran1-liaison-statement.pdf" TargetMode="Externa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7.wmf"/><Relationship Id="rId4" Type="http://schemas.openxmlformats.org/officeDocument/2006/relationships/oleObject" Target="../embeddings/oleObject5.bin"/></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hyperlink" Target="https://mentor.ieee.org/802.11/dcn/18/11-18-0580-00-coex-enhancing-collaboration-between-ieee-802-and-world-regulators-on-unlicensed-spectrum-regulations.pptx"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tandards.ieee.org/develop/policies/bylaws/sb_bylaws.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mentor.ieee.org/802.11/dcn/18/11-18-0285-00-coex-january-2018-coexistence-standing-committee-meeting-minutes.doc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4"/>
          <p:cNvSpPr>
            <a:spLocks noGrp="1"/>
          </p:cNvSpPr>
          <p:nvPr>
            <p:ph type="ftr" sz="quarter" idx="10"/>
          </p:nvPr>
        </p:nvSpPr>
        <p:spPr/>
        <p:txBody>
          <a:bodyPr/>
          <a:lstStyle/>
          <a:p>
            <a:pPr>
              <a:defRPr/>
            </a:pPr>
            <a:r>
              <a:rPr lang="en-US" smtClean="0"/>
              <a:t>Andrew Myles, Cisco</a:t>
            </a:r>
            <a:endParaRPr lang="en-US"/>
          </a:p>
        </p:txBody>
      </p:sp>
      <p:sp>
        <p:nvSpPr>
          <p:cNvPr id="8" name="Slide Number Placeholder 5"/>
          <p:cNvSpPr>
            <a:spLocks noGrp="1"/>
          </p:cNvSpPr>
          <p:nvPr>
            <p:ph type="sldNum" sz="quarter" idx="11"/>
          </p:nvPr>
        </p:nvSpPr>
        <p:spPr/>
        <p:txBody>
          <a:bodyPr/>
          <a:lstStyle/>
          <a:p>
            <a:pPr>
              <a:defRPr/>
            </a:pPr>
            <a:r>
              <a:rPr lang="en-US" smtClean="0"/>
              <a:t>Slide </a:t>
            </a:r>
            <a:fld id="{C81347C9-C12F-43D2-B3D1-D523E0829A79}" type="slidenum">
              <a:rPr lang="en-US" smtClean="0"/>
              <a:pPr>
                <a:defRPr/>
              </a:pPr>
              <a:t>1</a:t>
            </a:fld>
            <a:endParaRPr lang="en-US"/>
          </a:p>
        </p:txBody>
      </p:sp>
      <p:sp>
        <p:nvSpPr>
          <p:cNvPr id="1029" name="Rectangle 2"/>
          <p:cNvSpPr>
            <a:spLocks noGrp="1" noChangeArrowheads="1"/>
          </p:cNvSpPr>
          <p:nvPr>
            <p:ph type="title"/>
          </p:nvPr>
        </p:nvSpPr>
        <p:spPr/>
        <p:txBody>
          <a:bodyPr anchor="ctr"/>
          <a:lstStyle/>
          <a:p>
            <a:pPr algn="ctr">
              <a:defRPr/>
            </a:pPr>
            <a:r>
              <a:rPr lang="en-US" dirty="0" smtClean="0">
                <a:solidFill>
                  <a:schemeClr val="accent6"/>
                </a:solidFill>
              </a:rPr>
              <a:t>Agenda for </a:t>
            </a:r>
            <a:r>
              <a:rPr lang="en-US" i="1" dirty="0" smtClean="0">
                <a:solidFill>
                  <a:schemeClr val="accent6"/>
                </a:solidFill>
              </a:rPr>
              <a:t>IEEE 802.11 Coexistence SC </a:t>
            </a:r>
            <a:r>
              <a:rPr lang="en-US" dirty="0" smtClean="0">
                <a:solidFill>
                  <a:schemeClr val="accent6"/>
                </a:solidFill>
              </a:rPr>
              <a:t>meeting in </a:t>
            </a:r>
            <a:r>
              <a:rPr lang="en-AU" dirty="0" smtClean="0">
                <a:solidFill>
                  <a:schemeClr val="accent6"/>
                </a:solidFill>
              </a:rPr>
              <a:t>Chicago </a:t>
            </a:r>
            <a:r>
              <a:rPr lang="en-US" dirty="0" smtClean="0">
                <a:solidFill>
                  <a:schemeClr val="accent6"/>
                </a:solidFill>
              </a:rPr>
              <a:t>in March 2018</a:t>
            </a:r>
          </a:p>
        </p:txBody>
      </p:sp>
      <p:sp>
        <p:nvSpPr>
          <p:cNvPr id="1030" name="Rectangle 6"/>
          <p:cNvSpPr>
            <a:spLocks noGrp="1" noChangeArrowheads="1"/>
          </p:cNvSpPr>
          <p:nvPr>
            <p:ph type="body" idx="1"/>
          </p:nvPr>
        </p:nvSpPr>
        <p:spPr>
          <a:xfrm>
            <a:off x="685800" y="2330450"/>
            <a:ext cx="7772400" cy="381000"/>
          </a:xfrm>
        </p:spPr>
        <p:txBody>
          <a:bodyPr/>
          <a:lstStyle/>
          <a:p>
            <a:pPr marL="0" indent="0" algn="ctr">
              <a:defRPr/>
            </a:pPr>
            <a:r>
              <a:rPr lang="en-US" b="0" dirty="0" smtClean="0">
                <a:solidFill>
                  <a:schemeClr val="accent2">
                    <a:lumMod val="50000"/>
                  </a:schemeClr>
                </a:solidFill>
              </a:rPr>
              <a:t>7 </a:t>
            </a:r>
            <a:r>
              <a:rPr lang="en-US" b="0" dirty="0" smtClean="0">
                <a:solidFill>
                  <a:schemeClr val="accent2">
                    <a:lumMod val="50000"/>
                  </a:schemeClr>
                </a:solidFill>
              </a:rPr>
              <a:t>March 2018</a:t>
            </a:r>
          </a:p>
        </p:txBody>
      </p:sp>
      <p:sp>
        <p:nvSpPr>
          <p:cNvPr id="2054" name="Rectangle 12"/>
          <p:cNvSpPr>
            <a:spLocks noChangeArrowheads="1"/>
          </p:cNvSpPr>
          <p:nvPr/>
        </p:nvSpPr>
        <p:spPr bwMode="auto">
          <a:xfrm>
            <a:off x="533400" y="2746375"/>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0" hangingPunct="0">
              <a:spcBef>
                <a:spcPct val="50000"/>
              </a:spcBef>
            </a:pPr>
            <a:r>
              <a:rPr lang="en-US" sz="1600" b="1">
                <a:latin typeface="Arial" pitchFamily="34" charset="0"/>
              </a:rPr>
              <a:t>Authors:</a:t>
            </a:r>
            <a:endParaRPr lang="en-US" sz="1600">
              <a:latin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804027513"/>
              </p:ext>
            </p:extLst>
          </p:nvPr>
        </p:nvGraphicFramePr>
        <p:xfrm>
          <a:off x="685800" y="3429000"/>
          <a:ext cx="7696200" cy="741364"/>
        </p:xfrm>
        <a:graphic>
          <a:graphicData uri="http://schemas.openxmlformats.org/drawingml/2006/table">
            <a:tbl>
              <a:tblPr firstRow="1" bandRow="1">
                <a:tableStyleId>{21E4AEA4-8DFA-4A89-87EB-49C32662AFE0}</a:tableStyleId>
              </a:tblPr>
              <a:tblGrid>
                <a:gridCol w="1924050">
                  <a:extLst>
                    <a:ext uri="{9D8B030D-6E8A-4147-A177-3AD203B41FA5}">
                      <a16:colId xmlns:a16="http://schemas.microsoft.com/office/drawing/2014/main" val="20000"/>
                    </a:ext>
                  </a:extLst>
                </a:gridCol>
                <a:gridCol w="1924050">
                  <a:extLst>
                    <a:ext uri="{9D8B030D-6E8A-4147-A177-3AD203B41FA5}">
                      <a16:colId xmlns:a16="http://schemas.microsoft.com/office/drawing/2014/main" val="20001"/>
                    </a:ext>
                  </a:extLst>
                </a:gridCol>
                <a:gridCol w="1924050">
                  <a:extLst>
                    <a:ext uri="{9D8B030D-6E8A-4147-A177-3AD203B41FA5}">
                      <a16:colId xmlns:a16="http://schemas.microsoft.com/office/drawing/2014/main" val="20002"/>
                    </a:ext>
                  </a:extLst>
                </a:gridCol>
                <a:gridCol w="1924050">
                  <a:extLst>
                    <a:ext uri="{9D8B030D-6E8A-4147-A177-3AD203B41FA5}">
                      <a16:colId xmlns:a16="http://schemas.microsoft.com/office/drawing/2014/main" val="20003"/>
                    </a:ext>
                  </a:extLst>
                </a:gridCol>
              </a:tblGrid>
              <a:tr h="370682">
                <a:tc>
                  <a:txBody>
                    <a:bodyPr/>
                    <a:lstStyle/>
                    <a:p>
                      <a:pPr>
                        <a:spcAft>
                          <a:spcPts val="0"/>
                        </a:spcAft>
                      </a:pPr>
                      <a:r>
                        <a:rPr lang="en-US" sz="1200" kern="0" dirty="0">
                          <a:effectLst/>
                        </a:rPr>
                        <a:t>Name</a:t>
                      </a:r>
                      <a:endParaRPr lang="en-AU" sz="1200" b="1" kern="0" dirty="0">
                        <a:effectLst/>
                        <a:latin typeface="Times New Roman"/>
                      </a:endParaRPr>
                    </a:p>
                  </a:txBody>
                  <a:tcPr marL="68580" marR="68580" marT="0" marB="0" anchor="ctr"/>
                </a:tc>
                <a:tc>
                  <a:txBody>
                    <a:bodyPr/>
                    <a:lstStyle/>
                    <a:p>
                      <a:pPr>
                        <a:spcAft>
                          <a:spcPts val="0"/>
                        </a:spcAft>
                      </a:pPr>
                      <a:r>
                        <a:rPr lang="en-US" sz="1200" dirty="0">
                          <a:effectLst/>
                        </a:rPr>
                        <a:t>Company</a:t>
                      </a:r>
                      <a:endParaRPr lang="en-AU" sz="1200" dirty="0">
                        <a:effectLst/>
                        <a:latin typeface="Times New Roman"/>
                        <a:ea typeface="Times New Roman"/>
                      </a:endParaRPr>
                    </a:p>
                  </a:txBody>
                  <a:tcPr marL="68580" marR="68580" marT="0" marB="0" anchor="ctr"/>
                </a:tc>
                <a:tc>
                  <a:txBody>
                    <a:bodyPr/>
                    <a:lstStyle/>
                    <a:p>
                      <a:pPr>
                        <a:spcAft>
                          <a:spcPts val="0"/>
                        </a:spcAft>
                      </a:pPr>
                      <a:r>
                        <a:rPr lang="en-US" sz="1200" dirty="0">
                          <a:effectLst/>
                        </a:rPr>
                        <a:t>Phone</a:t>
                      </a:r>
                      <a:endParaRPr lang="en-AU" sz="1200" dirty="0">
                        <a:effectLst/>
                        <a:latin typeface="Times New Roman"/>
                        <a:ea typeface="Times New Roman"/>
                      </a:endParaRPr>
                    </a:p>
                  </a:txBody>
                  <a:tcPr marL="68580" marR="68580" marT="0" marB="0" anchor="ctr"/>
                </a:tc>
                <a:tc>
                  <a:txBody>
                    <a:bodyPr/>
                    <a:lstStyle/>
                    <a:p>
                      <a:pPr>
                        <a:spcAft>
                          <a:spcPts val="0"/>
                        </a:spcAft>
                      </a:pPr>
                      <a:r>
                        <a:rPr lang="en-US" sz="1200" dirty="0">
                          <a:effectLst/>
                        </a:rPr>
                        <a:t>email</a:t>
                      </a:r>
                      <a:endParaRPr lang="en-AU" sz="1200" dirty="0">
                        <a:effectLst/>
                        <a:latin typeface="Times New Roman"/>
                        <a:ea typeface="Times New Roman"/>
                      </a:endParaRPr>
                    </a:p>
                  </a:txBody>
                  <a:tcPr marL="68580" marR="68580" marT="0" marB="0" anchor="ctr"/>
                </a:tc>
                <a:extLst>
                  <a:ext uri="{0D108BD9-81ED-4DB2-BD59-A6C34878D82A}">
                    <a16:rowId xmlns:a16="http://schemas.microsoft.com/office/drawing/2014/main" val="10000"/>
                  </a:ext>
                </a:extLst>
              </a:tr>
              <a:tr h="370682">
                <a:tc>
                  <a:txBody>
                    <a:bodyPr/>
                    <a:lstStyle/>
                    <a:p>
                      <a:pPr>
                        <a:spcAft>
                          <a:spcPts val="0"/>
                        </a:spcAft>
                      </a:pPr>
                      <a:r>
                        <a:rPr lang="en-US" sz="1200" dirty="0">
                          <a:effectLst/>
                        </a:rPr>
                        <a:t>Andrew </a:t>
                      </a:r>
                      <a:r>
                        <a:rPr lang="en-US" sz="1200" dirty="0" smtClean="0">
                          <a:effectLst/>
                        </a:rPr>
                        <a:t>Myles </a:t>
                      </a:r>
                      <a:endParaRPr lang="en-AU" sz="1200" dirty="0">
                        <a:effectLst/>
                        <a:latin typeface="Times New Roman"/>
                        <a:ea typeface="Times New Roman"/>
                      </a:endParaRPr>
                    </a:p>
                  </a:txBody>
                  <a:tcPr marL="68580" marR="68580" marT="0" marB="0" anchor="ctr">
                    <a:solidFill>
                      <a:schemeClr val="accent2">
                        <a:lumMod val="20000"/>
                        <a:lumOff val="80000"/>
                      </a:schemeClr>
                    </a:solidFill>
                  </a:tcPr>
                </a:tc>
                <a:tc>
                  <a:txBody>
                    <a:bodyPr/>
                    <a:lstStyle/>
                    <a:p>
                      <a:pPr>
                        <a:spcAft>
                          <a:spcPts val="0"/>
                        </a:spcAft>
                      </a:pPr>
                      <a:r>
                        <a:rPr lang="en-US" sz="1200" dirty="0">
                          <a:effectLst/>
                        </a:rPr>
                        <a:t>Cisco</a:t>
                      </a:r>
                      <a:endParaRPr lang="en-AU" sz="1200" dirty="0">
                        <a:effectLst/>
                        <a:latin typeface="Times New Roman"/>
                        <a:ea typeface="Times New Roman"/>
                      </a:endParaRPr>
                    </a:p>
                  </a:txBody>
                  <a:tcPr marL="68580" marR="68580" marT="0" marB="0" anchor="ctr">
                    <a:solidFill>
                      <a:schemeClr val="accent2">
                        <a:lumMod val="20000"/>
                        <a:lumOff val="80000"/>
                      </a:schemeClr>
                    </a:solidFill>
                  </a:tcPr>
                </a:tc>
                <a:tc>
                  <a:txBody>
                    <a:bodyPr/>
                    <a:lstStyle/>
                    <a:p>
                      <a:pPr marL="21590" indent="-21590">
                        <a:spcAft>
                          <a:spcPts val="0"/>
                        </a:spcAft>
                      </a:pPr>
                      <a:r>
                        <a:rPr lang="en-US" sz="1200" dirty="0" smtClean="0">
                          <a:effectLst/>
                        </a:rPr>
                        <a:t>+</a:t>
                      </a:r>
                      <a:r>
                        <a:rPr lang="en-US" sz="1200" dirty="0">
                          <a:effectLst/>
                        </a:rPr>
                        <a:t>61 418 656587</a:t>
                      </a:r>
                      <a:endParaRPr lang="en-AU" sz="1200" dirty="0">
                        <a:effectLst/>
                        <a:latin typeface="Times New Roman"/>
                        <a:ea typeface="Times New Roman"/>
                      </a:endParaRPr>
                    </a:p>
                  </a:txBody>
                  <a:tcPr marL="68580" marR="68580" marT="0" marB="0" anchor="ctr">
                    <a:solidFill>
                      <a:schemeClr val="accent2">
                        <a:lumMod val="20000"/>
                        <a:lumOff val="80000"/>
                      </a:schemeClr>
                    </a:solidFill>
                  </a:tcPr>
                </a:tc>
                <a:tc>
                  <a:txBody>
                    <a:bodyPr/>
                    <a:lstStyle/>
                    <a:p>
                      <a:pPr>
                        <a:spcAft>
                          <a:spcPts val="0"/>
                        </a:spcAft>
                      </a:pPr>
                      <a:r>
                        <a:rPr lang="en-US" sz="1200" dirty="0">
                          <a:effectLst/>
                        </a:rPr>
                        <a:t>amyles@cisco.com</a:t>
                      </a:r>
                      <a:endParaRPr lang="en-AU" sz="1200" dirty="0">
                        <a:effectLst/>
                        <a:latin typeface="Times New Roman"/>
                        <a:ea typeface="Times New Roman"/>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lgn="ctr">
              <a:buNone/>
            </a:pPr>
            <a:r>
              <a:rPr lang="en-AU" sz="2400" b="1" dirty="0">
                <a:solidFill>
                  <a:schemeClr val="accent2"/>
                </a:solidFill>
              </a:rPr>
              <a:t>Some history of why we are here</a:t>
            </a:r>
          </a:p>
        </p:txBody>
      </p:sp>
      <p:sp>
        <p:nvSpPr>
          <p:cNvPr id="3" name="Footer Placeholder 2"/>
          <p:cNvSpPr>
            <a:spLocks noGrp="1"/>
          </p:cNvSpPr>
          <p:nvPr>
            <p:ph type="ftr" sz="quarter" idx="10"/>
          </p:nvPr>
        </p:nvSpPr>
        <p:spPr/>
        <p:txBody>
          <a:bodyPr/>
          <a:lstStyle/>
          <a:p>
            <a:pPr>
              <a:defRPr/>
            </a:pPr>
            <a:r>
              <a:rPr lang="en-US" smtClean="0"/>
              <a:t>Andrew Myles, Cisco</a:t>
            </a:r>
            <a:endParaRPr lang="en-US" dirty="0"/>
          </a:p>
        </p:txBody>
      </p:sp>
      <p:sp>
        <p:nvSpPr>
          <p:cNvPr id="4" name="Slide Number Placeholder 3"/>
          <p:cNvSpPr>
            <a:spLocks noGrp="1"/>
          </p:cNvSpPr>
          <p:nvPr>
            <p:ph type="sldNum" sz="quarter" idx="11"/>
          </p:nvPr>
        </p:nvSpPr>
        <p:spPr/>
        <p:txBody>
          <a:bodyPr/>
          <a:lstStyle/>
          <a:p>
            <a:pPr>
              <a:defRPr/>
            </a:pPr>
            <a:r>
              <a:rPr lang="en-US" smtClean="0"/>
              <a:t>Slide </a:t>
            </a:r>
            <a:fld id="{EF4002E7-DB4D-4CC3-8382-1939D19420D8}" type="slidenum">
              <a:rPr lang="en-US" smtClean="0"/>
              <a:pPr>
                <a:defRPr/>
              </a:pPr>
              <a:t>10</a:t>
            </a:fld>
            <a:endParaRPr lang="en-US"/>
          </a:p>
        </p:txBody>
      </p:sp>
    </p:spTree>
    <p:extLst>
      <p:ext uri="{BB962C8B-B14F-4D97-AF65-F5344CB8AC3E}">
        <p14:creationId xmlns:p14="http://schemas.microsoft.com/office/powerpoint/2010/main" val="27146936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8458200" cy="1066800"/>
          </a:xfrm>
        </p:spPr>
        <p:txBody>
          <a:bodyPr/>
          <a:lstStyle/>
          <a:p>
            <a:r>
              <a:rPr lang="en-AU" dirty="0" smtClean="0"/>
              <a:t>The agreed </a:t>
            </a:r>
            <a:r>
              <a:rPr lang="en-AU" i="1" dirty="0" smtClean="0"/>
              <a:t>Coexistence SC </a:t>
            </a:r>
            <a:r>
              <a:rPr lang="en-AU" dirty="0" smtClean="0"/>
              <a:t>scope focuses on ensuring 802.11ax has fair access to </a:t>
            </a:r>
            <a:r>
              <a:rPr lang="en-AU" dirty="0"/>
              <a:t>global unlicensed spectrum </a:t>
            </a:r>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11</a:t>
            </a:fld>
            <a:endParaRPr lang="en-US"/>
          </a:p>
        </p:txBody>
      </p:sp>
      <p:sp>
        <p:nvSpPr>
          <p:cNvPr id="6" name="Rectangle 5"/>
          <p:cNvSpPr/>
          <p:nvPr/>
        </p:nvSpPr>
        <p:spPr bwMode="auto">
          <a:xfrm>
            <a:off x="404812" y="1828800"/>
            <a:ext cx="4114800" cy="1143001"/>
          </a:xfrm>
          <a:prstGeom prst="rect">
            <a:avLst/>
          </a:prstGeom>
          <a:solidFill>
            <a:schemeClr val="accent2">
              <a:lumMod val="20000"/>
              <a:lumOff val="8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hangingPunct="0"/>
            <a:r>
              <a:rPr lang="en-AU" sz="1600" b="1" dirty="0">
                <a:latin typeface="+mj-lt"/>
              </a:rPr>
              <a:t>Discuss the use of PD, ED or other 802.11 coexistence mechanisms with the goal of promoting “fair” use of unlicensed </a:t>
            </a:r>
            <a:r>
              <a:rPr lang="en-AU" sz="1600" b="1" dirty="0" smtClean="0">
                <a:latin typeface="+mj-lt"/>
              </a:rPr>
              <a:t>spectrum</a:t>
            </a:r>
            <a:endParaRPr kumimoji="0" lang="en-AU" sz="1600" b="1" u="none" strike="noStrike" cap="none" normalizeH="0" baseline="0" dirty="0" smtClean="0">
              <a:ln>
                <a:noFill/>
              </a:ln>
              <a:solidFill>
                <a:schemeClr val="tx1"/>
              </a:solidFill>
              <a:effectLst/>
              <a:latin typeface="+mj-lt"/>
            </a:endParaRPr>
          </a:p>
        </p:txBody>
      </p:sp>
      <p:sp>
        <p:nvSpPr>
          <p:cNvPr id="7" name="Rectangle 6"/>
          <p:cNvSpPr/>
          <p:nvPr/>
        </p:nvSpPr>
        <p:spPr bwMode="auto">
          <a:xfrm>
            <a:off x="4724400" y="1828800"/>
            <a:ext cx="4114800" cy="1143001"/>
          </a:xfrm>
          <a:prstGeom prst="rect">
            <a:avLst/>
          </a:prstGeom>
          <a:solidFill>
            <a:schemeClr val="accent2">
              <a:lumMod val="20000"/>
              <a:lumOff val="8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eaLnBrk="0" hangingPunct="0"/>
            <a:r>
              <a:rPr lang="en-AU" sz="1600" b="1" dirty="0">
                <a:latin typeface="+mj-lt"/>
              </a:rPr>
              <a:t>Promote an environment that allow IEEE 802.11ax “fair access” to global unlicensed spectrum </a:t>
            </a:r>
          </a:p>
        </p:txBody>
      </p:sp>
      <p:sp>
        <p:nvSpPr>
          <p:cNvPr id="8" name="Rectangle 7"/>
          <p:cNvSpPr/>
          <p:nvPr/>
        </p:nvSpPr>
        <p:spPr bwMode="auto">
          <a:xfrm>
            <a:off x="404812" y="2971801"/>
            <a:ext cx="4114800" cy="304800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179388" indent="-179388">
              <a:spcBef>
                <a:spcPts val="800"/>
              </a:spcBef>
              <a:buFont typeface="Arial" panose="020B0604020202020204" pitchFamily="34" charset="0"/>
              <a:buChar char="•"/>
            </a:pPr>
            <a:r>
              <a:rPr lang="en-AU" sz="1600" dirty="0" smtClean="0">
                <a:latin typeface="+mj-lt"/>
              </a:rPr>
              <a:t>Will </a:t>
            </a:r>
            <a:r>
              <a:rPr lang="en-AU" sz="1600" dirty="0">
                <a:latin typeface="+mj-lt"/>
              </a:rPr>
              <a:t>initially focus on liaising with 3GPP RAN/RAN1/RAN4 but may also lead to interactions with regulators and other stakeholders</a:t>
            </a:r>
          </a:p>
          <a:p>
            <a:pPr marL="179388" indent="-179388">
              <a:spcBef>
                <a:spcPts val="800"/>
              </a:spcBef>
              <a:buFont typeface="Arial" panose="020B0604020202020204" pitchFamily="34" charset="0"/>
              <a:buChar char="•"/>
            </a:pPr>
            <a:r>
              <a:rPr lang="en-AU" sz="1600" dirty="0">
                <a:latin typeface="+mj-lt"/>
              </a:rPr>
              <a:t>Will probably not conclude at least until RAN4’s 802.11/LAA coexistence testing is defined and successfully executed</a:t>
            </a:r>
          </a:p>
          <a:p>
            <a:pPr marL="179388" indent="-179388">
              <a:spcBef>
                <a:spcPts val="800"/>
              </a:spcBef>
              <a:buFont typeface="Arial" panose="020B0604020202020204" pitchFamily="34" charset="0"/>
              <a:buChar char="•"/>
            </a:pPr>
            <a:r>
              <a:rPr lang="en-AU" sz="1600" dirty="0">
                <a:latin typeface="+mj-lt"/>
              </a:rPr>
              <a:t>May require the SC to consider other simulations and results of tests of potential LAA/802.11 coexistence </a:t>
            </a:r>
            <a:r>
              <a:rPr lang="en-AU" sz="1600" dirty="0" smtClean="0">
                <a:latin typeface="+mj-lt"/>
              </a:rPr>
              <a:t>mechanisms</a:t>
            </a:r>
            <a:endParaRPr lang="en-AU" sz="1600" dirty="0">
              <a:latin typeface="+mj-lt"/>
            </a:endParaRPr>
          </a:p>
        </p:txBody>
      </p:sp>
      <p:sp>
        <p:nvSpPr>
          <p:cNvPr id="9" name="Rectangle 8"/>
          <p:cNvSpPr/>
          <p:nvPr/>
        </p:nvSpPr>
        <p:spPr bwMode="auto">
          <a:xfrm>
            <a:off x="4724400" y="2971801"/>
            <a:ext cx="4114800" cy="304800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179388" indent="-179388">
              <a:spcBef>
                <a:spcPts val="800"/>
              </a:spcBef>
              <a:buFont typeface="Arial" panose="020B0604020202020204" pitchFamily="34" charset="0"/>
              <a:buChar char="•"/>
            </a:pPr>
            <a:r>
              <a:rPr lang="en-AU" sz="1600" dirty="0" smtClean="0">
                <a:latin typeface="+mj-lt"/>
              </a:rPr>
              <a:t>Will </a:t>
            </a:r>
            <a:r>
              <a:rPr lang="en-AU" sz="1600" dirty="0">
                <a:latin typeface="+mj-lt"/>
              </a:rPr>
              <a:t>initially focus on encouraging a “technology neutral” solution in the next revision of EN 301 893 that allows IEEE 802.11ax fair access to unlicensed spectrum in Europe (noting the European approach is likely to have global impact)</a:t>
            </a:r>
          </a:p>
          <a:p>
            <a:pPr marL="179388" indent="-179388">
              <a:spcBef>
                <a:spcPts val="800"/>
              </a:spcBef>
              <a:buFont typeface="Arial" panose="020B0604020202020204" pitchFamily="34" charset="0"/>
              <a:buChar char="•"/>
            </a:pPr>
            <a:r>
              <a:rPr lang="en-AU" sz="1600" dirty="0">
                <a:latin typeface="+mj-lt"/>
              </a:rPr>
              <a:t>The effort will also focus on allowing 802.11ax to use innovative mechanisms for frequency reuse without compromising the goal of fair access</a:t>
            </a:r>
          </a:p>
        </p:txBody>
      </p:sp>
    </p:spTree>
    <p:extLst>
      <p:ext uri="{BB962C8B-B14F-4D97-AF65-F5344CB8AC3E}">
        <p14:creationId xmlns:p14="http://schemas.microsoft.com/office/powerpoint/2010/main" val="37649715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i="1" dirty="0" smtClean="0"/>
              <a:t>Coexistence SC </a:t>
            </a:r>
            <a:r>
              <a:rPr lang="en-AU" dirty="0" smtClean="0"/>
              <a:t>will close when determined by the 802.11 WG or 802.11ax is ratified</a:t>
            </a:r>
            <a:endParaRPr lang="en-AU" dirty="0"/>
          </a:p>
        </p:txBody>
      </p:sp>
      <p:sp>
        <p:nvSpPr>
          <p:cNvPr id="3" name="Content Placeholder 2"/>
          <p:cNvSpPr>
            <a:spLocks noGrp="1"/>
          </p:cNvSpPr>
          <p:nvPr>
            <p:ph idx="1"/>
          </p:nvPr>
        </p:nvSpPr>
        <p:spPr/>
        <p:txBody>
          <a:bodyPr/>
          <a:lstStyle/>
          <a:p>
            <a:r>
              <a:rPr lang="en-AU" dirty="0"/>
              <a:t>IEEE 802.11 Coexistence SC </a:t>
            </a:r>
            <a:r>
              <a:rPr lang="en-AU" dirty="0" smtClean="0"/>
              <a:t>close down criteria</a:t>
            </a:r>
            <a:endParaRPr lang="en-AU" i="1" dirty="0"/>
          </a:p>
          <a:p>
            <a:pPr lvl="1"/>
            <a:r>
              <a:rPr lang="en-AU" i="1" dirty="0" smtClean="0"/>
              <a:t>The SC is closed by the IEEE 802.11 WG </a:t>
            </a:r>
          </a:p>
          <a:p>
            <a:pPr lvl="2"/>
            <a:r>
              <a:rPr lang="en-AU" i="1" dirty="0" smtClean="0"/>
              <a:t>… </a:t>
            </a:r>
            <a:r>
              <a:rPr lang="en-AU" i="1" dirty="0"/>
              <a:t>after it is determined </a:t>
            </a:r>
            <a:r>
              <a:rPr lang="en-AU" i="1" dirty="0" smtClean="0"/>
              <a:t>that </a:t>
            </a:r>
            <a:r>
              <a:rPr lang="en-AU" i="1" dirty="0"/>
              <a:t>the SC is unlikely to make further progress towards its goals</a:t>
            </a:r>
          </a:p>
          <a:p>
            <a:pPr lvl="1"/>
            <a:r>
              <a:rPr lang="en-AU" i="1" dirty="0" smtClean="0"/>
              <a:t>IEEE 802.11ax completes Sponsor Ballot</a:t>
            </a:r>
          </a:p>
          <a:p>
            <a:pPr lvl="2"/>
            <a:r>
              <a:rPr lang="en-AU" i="1" dirty="0" smtClean="0"/>
              <a:t>… noting that the Coexistence SC ad hoc is unlikely to be relevant at that point anyway</a:t>
            </a:r>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12</a:t>
            </a:fld>
            <a:endParaRPr lang="en-US"/>
          </a:p>
        </p:txBody>
      </p:sp>
    </p:spTree>
    <p:extLst>
      <p:ext uri="{BB962C8B-B14F-4D97-AF65-F5344CB8AC3E}">
        <p14:creationId xmlns:p14="http://schemas.microsoft.com/office/powerpoint/2010/main" val="29419208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lgn="ctr">
              <a:buNone/>
            </a:pPr>
            <a:r>
              <a:rPr lang="en-AU" sz="2400" b="1" dirty="0" smtClean="0">
                <a:solidFill>
                  <a:schemeClr val="accent2"/>
                </a:solidFill>
              </a:rPr>
              <a:t>3GPP NR-U</a:t>
            </a:r>
          </a:p>
          <a:p>
            <a:pPr marL="342900" lvl="1" indent="-342900" algn="ctr">
              <a:buNone/>
            </a:pPr>
            <a:r>
              <a:rPr lang="en-AU" sz="2400" b="1" i="1" dirty="0" smtClean="0">
                <a:solidFill>
                  <a:srgbClr val="FF0000"/>
                </a:solidFill>
              </a:rPr>
              <a:t>Is there a need for 802.11 WG to participate in 3GPP RAN1 NR-U in context of coexistence?</a:t>
            </a:r>
            <a:endParaRPr lang="en-AU" sz="2400" b="1" i="1" dirty="0">
              <a:solidFill>
                <a:srgbClr val="FF0000"/>
              </a:solidFill>
            </a:endParaRPr>
          </a:p>
        </p:txBody>
      </p:sp>
      <p:sp>
        <p:nvSpPr>
          <p:cNvPr id="3" name="Footer Placeholder 2"/>
          <p:cNvSpPr>
            <a:spLocks noGrp="1"/>
          </p:cNvSpPr>
          <p:nvPr>
            <p:ph type="ftr" sz="quarter" idx="10"/>
          </p:nvPr>
        </p:nvSpPr>
        <p:spPr/>
        <p:txBody>
          <a:bodyPr/>
          <a:lstStyle/>
          <a:p>
            <a:pPr>
              <a:defRPr/>
            </a:pPr>
            <a:r>
              <a:rPr lang="en-US" smtClean="0"/>
              <a:t>Andrew Myles, Cisco</a:t>
            </a:r>
            <a:endParaRPr lang="en-US" dirty="0"/>
          </a:p>
        </p:txBody>
      </p:sp>
      <p:sp>
        <p:nvSpPr>
          <p:cNvPr id="4" name="Slide Number Placeholder 3"/>
          <p:cNvSpPr>
            <a:spLocks noGrp="1"/>
          </p:cNvSpPr>
          <p:nvPr>
            <p:ph type="sldNum" sz="quarter" idx="11"/>
          </p:nvPr>
        </p:nvSpPr>
        <p:spPr/>
        <p:txBody>
          <a:bodyPr/>
          <a:lstStyle/>
          <a:p>
            <a:pPr>
              <a:defRPr/>
            </a:pPr>
            <a:r>
              <a:rPr lang="en-US" smtClean="0"/>
              <a:t>Slide </a:t>
            </a:r>
            <a:fld id="{EF4002E7-DB4D-4CC3-8382-1939D19420D8}" type="slidenum">
              <a:rPr lang="en-US" smtClean="0"/>
              <a:pPr>
                <a:defRPr/>
              </a:pPr>
              <a:t>13</a:t>
            </a:fld>
            <a:endParaRPr lang="en-US"/>
          </a:p>
        </p:txBody>
      </p:sp>
    </p:spTree>
    <p:extLst>
      <p:ext uri="{BB962C8B-B14F-4D97-AF65-F5344CB8AC3E}">
        <p14:creationId xmlns:p14="http://schemas.microsoft.com/office/powerpoint/2010/main" val="4337933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IEEE 802.11 WG need to find a way to better participate in NR-U coexistence related activities</a:t>
            </a:r>
            <a:endParaRPr lang="en-AU" dirty="0"/>
          </a:p>
        </p:txBody>
      </p:sp>
      <p:sp>
        <p:nvSpPr>
          <p:cNvPr id="3" name="Content Placeholder 2"/>
          <p:cNvSpPr>
            <a:spLocks noGrp="1"/>
          </p:cNvSpPr>
          <p:nvPr>
            <p:ph idx="1"/>
          </p:nvPr>
        </p:nvSpPr>
        <p:spPr/>
        <p:txBody>
          <a:bodyPr/>
          <a:lstStyle/>
          <a:p>
            <a:pPr lvl="1"/>
            <a:r>
              <a:rPr lang="en-AU" dirty="0" smtClean="0"/>
              <a:t>In Irvine, </a:t>
            </a:r>
            <a:r>
              <a:rPr lang="en-AU" dirty="0" smtClean="0">
                <a:hlinkClick r:id="rId2"/>
              </a:rPr>
              <a:t>11-18-257 </a:t>
            </a:r>
            <a:r>
              <a:rPr lang="en-AU" dirty="0">
                <a:hlinkClick r:id="rId2"/>
              </a:rPr>
              <a:t>- LAA-802.11 coexistence status in 3GPP </a:t>
            </a:r>
            <a:r>
              <a:rPr lang="en-AU" dirty="0" smtClean="0">
                <a:hlinkClick r:id="rId2"/>
              </a:rPr>
              <a:t>RAN1</a:t>
            </a:r>
            <a:r>
              <a:rPr lang="en-AU" dirty="0" smtClean="0"/>
              <a:t>, was presented by </a:t>
            </a:r>
          </a:p>
          <a:p>
            <a:pPr lvl="2"/>
            <a:r>
              <a:rPr lang="en-GB" dirty="0" err="1"/>
              <a:t>Shubhodeep</a:t>
            </a:r>
            <a:r>
              <a:rPr lang="en-GB" dirty="0"/>
              <a:t> </a:t>
            </a:r>
            <a:r>
              <a:rPr lang="en-GB" dirty="0" err="1" smtClean="0"/>
              <a:t>Adhikari</a:t>
            </a:r>
            <a:r>
              <a:rPr lang="en-GB" dirty="0" smtClean="0"/>
              <a:t> (Broadcom)</a:t>
            </a:r>
          </a:p>
          <a:p>
            <a:pPr lvl="2"/>
            <a:r>
              <a:rPr lang="en-GB" dirty="0"/>
              <a:t>Sindhu </a:t>
            </a:r>
            <a:r>
              <a:rPr lang="en-GB" dirty="0" smtClean="0"/>
              <a:t>Verma (Broadcom)</a:t>
            </a:r>
            <a:endParaRPr lang="en-AU" dirty="0" smtClean="0"/>
          </a:p>
          <a:p>
            <a:pPr lvl="1"/>
            <a:r>
              <a:rPr lang="en-AU" dirty="0" smtClean="0"/>
              <a:t>The key message of this presentation and subsequent discussions in Irvine was that we need to pay attention to what is going on in 3GPP</a:t>
            </a:r>
          </a:p>
          <a:p>
            <a:pPr lvl="2"/>
            <a:r>
              <a:rPr lang="en-GB" dirty="0" smtClean="0"/>
              <a:t>Comment 1: </a:t>
            </a:r>
            <a:r>
              <a:rPr lang="en-GB" i="1" dirty="0" smtClean="0"/>
              <a:t>It </a:t>
            </a:r>
            <a:r>
              <a:rPr lang="en-GB" i="1" dirty="0"/>
              <a:t>is important for IEEE to participate in </a:t>
            </a:r>
            <a:r>
              <a:rPr lang="en-GB" i="1" dirty="0" smtClean="0"/>
              <a:t>3GPP. It </a:t>
            </a:r>
            <a:r>
              <a:rPr lang="en-GB" i="1" dirty="0"/>
              <a:t>has to be done before a specification has been written </a:t>
            </a:r>
            <a:r>
              <a:rPr lang="en-GB" i="1" dirty="0" smtClean="0"/>
              <a:t>down. (In 3GPP) process </a:t>
            </a:r>
            <a:r>
              <a:rPr lang="en-GB" i="1" dirty="0"/>
              <a:t>is only achieved when consensus is reached. Thus, it is almost impossible to change things afterwards</a:t>
            </a:r>
            <a:endParaRPr lang="en-AU" i="1" dirty="0"/>
          </a:p>
          <a:p>
            <a:pPr lvl="2"/>
            <a:r>
              <a:rPr lang="en-GB" dirty="0"/>
              <a:t>Comment </a:t>
            </a:r>
            <a:r>
              <a:rPr lang="en-GB" dirty="0" smtClean="0"/>
              <a:t>2: </a:t>
            </a:r>
            <a:r>
              <a:rPr lang="en-US" i="1" dirty="0"/>
              <a:t>We need a continuous process. We need continuous input, not just once.</a:t>
            </a:r>
            <a:endParaRPr lang="en-AU" i="1" dirty="0"/>
          </a:p>
          <a:p>
            <a:pPr lvl="2"/>
            <a:r>
              <a:rPr lang="en-GB" dirty="0"/>
              <a:t>Comment </a:t>
            </a:r>
            <a:r>
              <a:rPr lang="en-GB" dirty="0" smtClean="0"/>
              <a:t>3: </a:t>
            </a:r>
            <a:r>
              <a:rPr lang="en-US" i="1" dirty="0" smtClean="0"/>
              <a:t>We </a:t>
            </a:r>
            <a:r>
              <a:rPr lang="en-US" i="1" dirty="0"/>
              <a:t>need to participate there. We did the same with them, when we told them to come here and work here if they want a PAR or a </a:t>
            </a:r>
            <a:r>
              <a:rPr lang="en-US" i="1" dirty="0" smtClean="0"/>
              <a:t>feature</a:t>
            </a:r>
            <a:endParaRPr lang="en-US" i="1"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14</a:t>
            </a:fld>
            <a:endParaRPr lang="en-US"/>
          </a:p>
        </p:txBody>
      </p:sp>
    </p:spTree>
    <p:extLst>
      <p:ext uri="{BB962C8B-B14F-4D97-AF65-F5344CB8AC3E}">
        <p14:creationId xmlns:p14="http://schemas.microsoft.com/office/powerpoint/2010/main" val="3230662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recent RAN1 meeting schedule highlights the intense focus on NR-U in 3GPP RAN1</a:t>
            </a:r>
            <a:endParaRPr lang="en-AU" dirty="0"/>
          </a:p>
        </p:txBody>
      </p:sp>
      <p:sp>
        <p:nvSpPr>
          <p:cNvPr id="3" name="Content Placeholder 2"/>
          <p:cNvSpPr>
            <a:spLocks noGrp="1"/>
          </p:cNvSpPr>
          <p:nvPr>
            <p:ph idx="1"/>
          </p:nvPr>
        </p:nvSpPr>
        <p:spPr/>
        <p:txBody>
          <a:bodyPr/>
          <a:lstStyle/>
          <a:p>
            <a:pPr lvl="1"/>
            <a:r>
              <a:rPr lang="en-AU" dirty="0" smtClean="0"/>
              <a:t>The schedule for the 3GPP RAN1 meeting in Athens from 26 February to 2 March 2018 </a:t>
            </a:r>
            <a:r>
              <a:rPr lang="en-AU" dirty="0" smtClean="0"/>
              <a:t>highlighted </a:t>
            </a:r>
            <a:r>
              <a:rPr lang="en-AU" dirty="0" smtClean="0"/>
              <a:t>the increased focus on NR-U </a:t>
            </a:r>
          </a:p>
          <a:p>
            <a:pPr lvl="1"/>
            <a:r>
              <a:rPr lang="en-AU" dirty="0" smtClean="0"/>
              <a:t>The d</a:t>
            </a:r>
            <a:r>
              <a:rPr lang="en-AU" dirty="0" smtClean="0"/>
              <a:t>raft </a:t>
            </a:r>
            <a:r>
              <a:rPr lang="en-AU" dirty="0" smtClean="0"/>
              <a:t>agenda (R1- 1802287) </a:t>
            </a:r>
            <a:r>
              <a:rPr lang="en-AU" dirty="0" smtClean="0"/>
              <a:t>had </a:t>
            </a:r>
            <a:r>
              <a:rPr lang="en-AU" dirty="0" smtClean="0"/>
              <a:t>82 submissions</a:t>
            </a:r>
          </a:p>
          <a:p>
            <a:pPr lvl="2"/>
            <a:r>
              <a:rPr lang="en-GB" b="1" i="1" u="sng" dirty="0" smtClean="0"/>
              <a:t>7.6 Study </a:t>
            </a:r>
            <a:r>
              <a:rPr lang="en-GB" b="1" i="1" u="sng" dirty="0"/>
              <a:t>on NR-based Access to Unlicensed </a:t>
            </a:r>
            <a:r>
              <a:rPr lang="en-GB" b="1" i="1" u="sng" dirty="0" err="1" smtClean="0"/>
              <a:t>Spectru</a:t>
            </a:r>
            <a:endParaRPr lang="en-GB" i="1" u="sng" dirty="0" smtClean="0"/>
          </a:p>
          <a:p>
            <a:pPr lvl="3"/>
            <a:r>
              <a:rPr lang="en-GB" dirty="0"/>
              <a:t>1</a:t>
            </a:r>
            <a:r>
              <a:rPr lang="en-GB" dirty="0" smtClean="0"/>
              <a:t> submission from </a:t>
            </a:r>
            <a:r>
              <a:rPr lang="en-GB" dirty="0" err="1" smtClean="0"/>
              <a:t>Mediatek</a:t>
            </a:r>
            <a:endParaRPr lang="en-AU" dirty="0"/>
          </a:p>
          <a:p>
            <a:pPr lvl="3"/>
            <a:r>
              <a:rPr lang="en-GB" b="1" u="sng" dirty="0" smtClean="0"/>
              <a:t>7.6.1 Simulation </a:t>
            </a:r>
            <a:r>
              <a:rPr lang="en-GB" b="1" u="sng" dirty="0"/>
              <a:t>Methodology for NR-U operation</a:t>
            </a:r>
            <a:r>
              <a:rPr lang="en-GB" b="1" dirty="0"/>
              <a:t>  </a:t>
            </a:r>
            <a:endParaRPr lang="en-GB" b="1" dirty="0" smtClean="0"/>
          </a:p>
          <a:p>
            <a:pPr lvl="4"/>
            <a:r>
              <a:rPr lang="en-GB" sz="1400" dirty="0" smtClean="0"/>
              <a:t>15 submissions from Huawei, </a:t>
            </a:r>
            <a:r>
              <a:rPr lang="en-GB" sz="1400" dirty="0" err="1" smtClean="0"/>
              <a:t>HiSilicon</a:t>
            </a:r>
            <a:r>
              <a:rPr lang="en-GB" sz="1400" dirty="0" smtClean="0"/>
              <a:t>, ZTE, </a:t>
            </a:r>
            <a:r>
              <a:rPr lang="en-GB" sz="1400" dirty="0" err="1" smtClean="0"/>
              <a:t>Sanechips</a:t>
            </a:r>
            <a:r>
              <a:rPr lang="en-GB" sz="1400" dirty="0" smtClean="0"/>
              <a:t>, vivo, </a:t>
            </a:r>
            <a:r>
              <a:rPr lang="en-GB" sz="1400" dirty="0" err="1" smtClean="0"/>
              <a:t>MediaTek</a:t>
            </a:r>
            <a:r>
              <a:rPr lang="en-GB" sz="1400" dirty="0" smtClean="0"/>
              <a:t>, CATT, Samsung, CMCC, LG, Nokia, Nokia Shanghai Bell, Intel, AT&amp;T, </a:t>
            </a:r>
            <a:r>
              <a:rPr lang="en-GB" sz="1400" dirty="0" err="1" smtClean="0"/>
              <a:t>InterDigital</a:t>
            </a:r>
            <a:r>
              <a:rPr lang="en-GB" sz="1400" dirty="0" smtClean="0"/>
              <a:t>, Ericsson &amp; Qualcomm</a:t>
            </a:r>
          </a:p>
          <a:p>
            <a:pPr lvl="3"/>
            <a:r>
              <a:rPr lang="en-GB" b="1" u="sng" dirty="0" smtClean="0"/>
              <a:t>7.6.2 Deployment </a:t>
            </a:r>
            <a:r>
              <a:rPr lang="en-GB" b="1" u="sng" dirty="0"/>
              <a:t>scenarios for NR unlicensed operation</a:t>
            </a:r>
            <a:r>
              <a:rPr lang="en-GB" b="1" dirty="0"/>
              <a:t> </a:t>
            </a:r>
            <a:endParaRPr lang="en-GB" b="1" dirty="0" smtClean="0"/>
          </a:p>
          <a:p>
            <a:pPr lvl="4"/>
            <a:r>
              <a:rPr lang="en-GB" sz="1400" dirty="0" smtClean="0"/>
              <a:t>17 </a:t>
            </a:r>
            <a:r>
              <a:rPr lang="en-GB" sz="1400" dirty="0"/>
              <a:t>submissions </a:t>
            </a:r>
            <a:r>
              <a:rPr lang="en-GB" sz="1400" dirty="0" smtClean="0"/>
              <a:t>from Huawei</a:t>
            </a:r>
            <a:r>
              <a:rPr lang="en-GB" sz="1400" dirty="0"/>
              <a:t>, </a:t>
            </a:r>
            <a:r>
              <a:rPr lang="en-GB" sz="1400" dirty="0" err="1" smtClean="0"/>
              <a:t>HiSilicon</a:t>
            </a:r>
            <a:r>
              <a:rPr lang="en-GB" sz="1400" dirty="0" smtClean="0"/>
              <a:t>, ZTE</a:t>
            </a:r>
            <a:r>
              <a:rPr lang="en-GB" sz="1400" dirty="0"/>
              <a:t>, </a:t>
            </a:r>
            <a:r>
              <a:rPr lang="en-GB" sz="1400" dirty="0" err="1" smtClean="0"/>
              <a:t>Sanechips</a:t>
            </a:r>
            <a:r>
              <a:rPr lang="en-GB" sz="1400" dirty="0" smtClean="0"/>
              <a:t>, vivo</a:t>
            </a:r>
            <a:r>
              <a:rPr lang="en-AU" sz="1400" dirty="0" smtClean="0"/>
              <a:t>, </a:t>
            </a:r>
            <a:r>
              <a:rPr lang="en-GB" sz="1400" dirty="0" smtClean="0"/>
              <a:t>CATT, NEC</a:t>
            </a:r>
            <a:r>
              <a:rPr lang="en-AU" sz="1400" dirty="0" smtClean="0"/>
              <a:t>, </a:t>
            </a:r>
            <a:r>
              <a:rPr lang="en-GB" sz="1400" dirty="0" smtClean="0"/>
              <a:t>CATR</a:t>
            </a:r>
            <a:r>
              <a:rPr lang="en-AU" sz="1400" dirty="0" smtClean="0"/>
              <a:t>, </a:t>
            </a:r>
            <a:r>
              <a:rPr lang="en-GB" sz="1400" dirty="0" smtClean="0"/>
              <a:t>Samsung</a:t>
            </a:r>
            <a:r>
              <a:rPr lang="en-AU" sz="1400" dirty="0" smtClean="0"/>
              <a:t>, </a:t>
            </a:r>
            <a:r>
              <a:rPr lang="en-GB" sz="1400" dirty="0" smtClean="0"/>
              <a:t>Guangdong </a:t>
            </a:r>
            <a:r>
              <a:rPr lang="en-GB" sz="1400" dirty="0"/>
              <a:t>OPPO Mobile </a:t>
            </a:r>
            <a:r>
              <a:rPr lang="en-GB" sz="1400" dirty="0" smtClean="0"/>
              <a:t>Telecom</a:t>
            </a:r>
            <a:r>
              <a:rPr lang="en-AU" sz="1400" dirty="0" smtClean="0"/>
              <a:t>, </a:t>
            </a:r>
            <a:r>
              <a:rPr lang="en-GB" sz="1400" dirty="0" smtClean="0"/>
              <a:t>LG</a:t>
            </a:r>
            <a:r>
              <a:rPr lang="en-AU" sz="1400" dirty="0" smtClean="0"/>
              <a:t>, </a:t>
            </a:r>
            <a:r>
              <a:rPr lang="en-GB" sz="1400" dirty="0" smtClean="0"/>
              <a:t>Nokia</a:t>
            </a:r>
            <a:r>
              <a:rPr lang="en-GB" sz="1400" dirty="0"/>
              <a:t>, AT&amp;T, </a:t>
            </a:r>
            <a:r>
              <a:rPr lang="en-GB" sz="1400" dirty="0" err="1"/>
              <a:t>CableLabs</a:t>
            </a:r>
            <a:r>
              <a:rPr lang="en-GB" sz="1400" dirty="0"/>
              <a:t>, Charter Communications, Comcast, Deutsche Telecom, Ericsson</a:t>
            </a:r>
            <a:r>
              <a:rPr lang="en-GB" sz="1400" dirty="0" smtClean="0"/>
              <a:t>, </a:t>
            </a:r>
            <a:r>
              <a:rPr lang="en-GB" sz="1400" dirty="0"/>
              <a:t>Intel, </a:t>
            </a:r>
            <a:r>
              <a:rPr lang="en-GB" sz="1400" dirty="0" err="1"/>
              <a:t>InterDigital</a:t>
            </a:r>
            <a:r>
              <a:rPr lang="en-GB" sz="1400" dirty="0"/>
              <a:t>, Lenovo</a:t>
            </a:r>
            <a:r>
              <a:rPr lang="en-GB" sz="1400" dirty="0" smtClean="0"/>
              <a:t>,, </a:t>
            </a:r>
            <a:r>
              <a:rPr lang="en-GB" sz="1400" dirty="0" err="1"/>
              <a:t>MediaTek</a:t>
            </a:r>
            <a:r>
              <a:rPr lang="en-GB" sz="1400" dirty="0"/>
              <a:t>, Motorola Mobility, Nokia Shanghai Bell, NTT DOCOMO, </a:t>
            </a:r>
            <a:r>
              <a:rPr lang="en-GB" sz="1400" dirty="0" smtClean="0"/>
              <a:t>Qualcomm, </a:t>
            </a:r>
            <a:r>
              <a:rPr lang="en-GB" sz="1400" dirty="0"/>
              <a:t>Sony, T-Mobile US, Verizon</a:t>
            </a:r>
            <a:r>
              <a:rPr lang="en-GB" sz="1400" dirty="0" smtClean="0"/>
              <a:t>, ZTE, </a:t>
            </a:r>
            <a:r>
              <a:rPr lang="en-GB" sz="1400" dirty="0" err="1" smtClean="0"/>
              <a:t>InterDigital</a:t>
            </a:r>
            <a:r>
              <a:rPr lang="en-GB" sz="1400" dirty="0"/>
              <a:t>, </a:t>
            </a:r>
            <a:r>
              <a:rPr lang="en-GB" sz="1400" dirty="0" smtClean="0"/>
              <a:t>Sharp</a:t>
            </a:r>
            <a:r>
              <a:rPr lang="en-GB" dirty="0"/>
              <a:t> </a:t>
            </a:r>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15</a:t>
            </a:fld>
            <a:endParaRPr lang="en-US"/>
          </a:p>
        </p:txBody>
      </p:sp>
    </p:spTree>
    <p:extLst>
      <p:ext uri="{BB962C8B-B14F-4D97-AF65-F5344CB8AC3E}">
        <p14:creationId xmlns:p14="http://schemas.microsoft.com/office/powerpoint/2010/main" val="9331759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The recent RAN1 meeting schedule highlights the intense focus on NR-U in 3GPP RAN1</a:t>
            </a:r>
          </a:p>
        </p:txBody>
      </p:sp>
      <p:sp>
        <p:nvSpPr>
          <p:cNvPr id="3" name="Content Placeholder 2"/>
          <p:cNvSpPr>
            <a:spLocks noGrp="1"/>
          </p:cNvSpPr>
          <p:nvPr>
            <p:ph idx="1"/>
          </p:nvPr>
        </p:nvSpPr>
        <p:spPr/>
        <p:txBody>
          <a:bodyPr/>
          <a:lstStyle/>
          <a:p>
            <a:pPr lvl="3"/>
            <a:r>
              <a:rPr lang="en-GB" b="1" u="sng" dirty="0" smtClean="0"/>
              <a:t>7.6.3 Candidate </a:t>
            </a:r>
            <a:r>
              <a:rPr lang="en-GB" b="1" u="sng" dirty="0"/>
              <a:t>spectrum for NR unlicensed operation</a:t>
            </a:r>
            <a:r>
              <a:rPr lang="en-GB" b="1" dirty="0"/>
              <a:t>  </a:t>
            </a:r>
            <a:endParaRPr lang="en-GB" b="1" dirty="0" smtClean="0"/>
          </a:p>
          <a:p>
            <a:pPr lvl="4"/>
            <a:r>
              <a:rPr lang="en-GB" sz="1400" dirty="0" smtClean="0"/>
              <a:t>10 submissions from Huawei</a:t>
            </a:r>
            <a:r>
              <a:rPr lang="en-GB" sz="1400" dirty="0"/>
              <a:t>, </a:t>
            </a:r>
            <a:r>
              <a:rPr lang="en-GB" sz="1400" dirty="0" err="1" smtClean="0"/>
              <a:t>HiSilicon</a:t>
            </a:r>
            <a:r>
              <a:rPr lang="en-GB" sz="1400" dirty="0" smtClean="0"/>
              <a:t>, ZTE</a:t>
            </a:r>
            <a:r>
              <a:rPr lang="en-GB" sz="1400" dirty="0"/>
              <a:t>, </a:t>
            </a:r>
            <a:r>
              <a:rPr lang="en-GB" sz="1400" dirty="0" err="1" smtClean="0"/>
              <a:t>Sanechips</a:t>
            </a:r>
            <a:r>
              <a:rPr lang="en-GB" sz="1400" dirty="0" smtClean="0"/>
              <a:t>, CATT, Samsung</a:t>
            </a:r>
            <a:r>
              <a:rPr lang="en-AU" sz="1400" dirty="0" smtClean="0"/>
              <a:t>, </a:t>
            </a:r>
            <a:r>
              <a:rPr lang="en-GB" sz="1400" dirty="0" smtClean="0"/>
              <a:t>Guangdong </a:t>
            </a:r>
            <a:r>
              <a:rPr lang="en-GB" sz="1400" dirty="0"/>
              <a:t>OPPO Mobile </a:t>
            </a:r>
            <a:r>
              <a:rPr lang="en-GB" sz="1400" dirty="0" smtClean="0"/>
              <a:t>Telecom, Nokia</a:t>
            </a:r>
            <a:r>
              <a:rPr lang="en-GB" sz="1400" dirty="0"/>
              <a:t>, Nokia Shanghai </a:t>
            </a:r>
            <a:r>
              <a:rPr lang="en-GB" sz="1400" dirty="0" smtClean="0"/>
              <a:t>Bell, Intel, </a:t>
            </a:r>
            <a:r>
              <a:rPr lang="en-GB" sz="1400" dirty="0"/>
              <a:t>Sony, AT&amp;T, </a:t>
            </a:r>
            <a:r>
              <a:rPr lang="en-GB" sz="1400" dirty="0" smtClean="0"/>
              <a:t>Ericsson</a:t>
            </a:r>
            <a:r>
              <a:rPr lang="en-GB" sz="1400" dirty="0"/>
              <a:t>, Charter Communications, </a:t>
            </a:r>
            <a:r>
              <a:rPr lang="en-GB" sz="1400" dirty="0" smtClean="0"/>
              <a:t>Qualcomm, LG, </a:t>
            </a:r>
            <a:r>
              <a:rPr lang="en-GB" sz="1400" dirty="0"/>
              <a:t>Motorola Mobility, Lenovo, </a:t>
            </a:r>
            <a:r>
              <a:rPr lang="en-GB" sz="1400" dirty="0" err="1"/>
              <a:t>InterDigital</a:t>
            </a:r>
            <a:r>
              <a:rPr lang="en-GB" sz="1400" dirty="0"/>
              <a:t>, </a:t>
            </a:r>
            <a:r>
              <a:rPr lang="en-GB" sz="1400" dirty="0" smtClean="0"/>
              <a:t>Samsung</a:t>
            </a:r>
            <a:r>
              <a:rPr lang="en-GB" sz="1400" dirty="0"/>
              <a:t>, Verizon, </a:t>
            </a:r>
            <a:r>
              <a:rPr lang="en-GB" sz="1400" dirty="0" err="1"/>
              <a:t>MediaTek</a:t>
            </a:r>
            <a:r>
              <a:rPr lang="en-GB" sz="1400" dirty="0"/>
              <a:t> Inc., Comcast, </a:t>
            </a:r>
            <a:r>
              <a:rPr lang="en-GB" sz="1400" dirty="0" err="1"/>
              <a:t>CableLabs</a:t>
            </a:r>
            <a:r>
              <a:rPr lang="en-GB" sz="1400" dirty="0"/>
              <a:t>, </a:t>
            </a:r>
            <a:r>
              <a:rPr lang="en-GB" sz="1400" dirty="0" smtClean="0"/>
              <a:t>Deutsche </a:t>
            </a:r>
            <a:r>
              <a:rPr lang="en-GB" sz="1400" dirty="0"/>
              <a:t>Telekom, T-Mobile USA, </a:t>
            </a:r>
            <a:r>
              <a:rPr lang="en-GB" sz="1400" dirty="0" err="1"/>
              <a:t>Oppo</a:t>
            </a:r>
            <a:r>
              <a:rPr lang="en-GB" sz="1400" dirty="0"/>
              <a:t>, NTT </a:t>
            </a:r>
            <a:r>
              <a:rPr lang="en-GB" sz="1400" dirty="0" smtClean="0"/>
              <a:t>DOCOMO</a:t>
            </a:r>
            <a:endParaRPr lang="en-AU" sz="1400" dirty="0"/>
          </a:p>
          <a:p>
            <a:pPr lvl="3"/>
            <a:r>
              <a:rPr lang="en-GB" b="1" u="sng" dirty="0" smtClean="0"/>
              <a:t>7.6.4 Potential </a:t>
            </a:r>
            <a:r>
              <a:rPr lang="en-GB" b="1" u="sng" dirty="0"/>
              <a:t>solutions and techniques for NR unlicensed</a:t>
            </a:r>
            <a:endParaRPr lang="en-AU" b="1" dirty="0"/>
          </a:p>
          <a:p>
            <a:pPr lvl="4"/>
            <a:r>
              <a:rPr lang="en-GB" sz="1400" dirty="0" smtClean="0"/>
              <a:t>23 </a:t>
            </a:r>
            <a:r>
              <a:rPr lang="en-GB" sz="1400" dirty="0"/>
              <a:t>submissions from </a:t>
            </a:r>
            <a:r>
              <a:rPr lang="en-GB" sz="1400" dirty="0" smtClean="0"/>
              <a:t>ZTE</a:t>
            </a:r>
            <a:r>
              <a:rPr lang="en-GB" sz="1400" dirty="0"/>
              <a:t>, </a:t>
            </a:r>
            <a:r>
              <a:rPr lang="en-GB" sz="1400" dirty="0" err="1" smtClean="0"/>
              <a:t>Sanechips</a:t>
            </a:r>
            <a:r>
              <a:rPr lang="en-GB" sz="1400" dirty="0" smtClean="0"/>
              <a:t>, vivo, </a:t>
            </a:r>
            <a:r>
              <a:rPr lang="en-GB" sz="1400" dirty="0" err="1" smtClean="0"/>
              <a:t>Potevio</a:t>
            </a:r>
            <a:r>
              <a:rPr lang="en-GB" sz="1400" dirty="0" smtClean="0"/>
              <a:t>, </a:t>
            </a:r>
            <a:r>
              <a:rPr lang="en-GB" sz="1400" dirty="0" err="1" smtClean="0"/>
              <a:t>MediaTek</a:t>
            </a:r>
            <a:r>
              <a:rPr lang="en-GB" sz="1400" dirty="0" smtClean="0"/>
              <a:t>, CATT, </a:t>
            </a:r>
            <a:r>
              <a:rPr lang="en-GB" sz="1400" dirty="0" err="1" smtClean="0"/>
              <a:t>Spreadtrum</a:t>
            </a:r>
            <a:r>
              <a:rPr lang="en-GB" sz="1400" dirty="0" smtClean="0"/>
              <a:t> Communications, NEC, CATR, Samsung, Sony, ASUSTEK, Guangdong </a:t>
            </a:r>
            <a:r>
              <a:rPr lang="en-GB" sz="1400" dirty="0"/>
              <a:t>OPPO Mobile </a:t>
            </a:r>
            <a:r>
              <a:rPr lang="en-GB" sz="1400" dirty="0" smtClean="0"/>
              <a:t>Telecom, LG, Apple, Shenzhen </a:t>
            </a:r>
            <a:r>
              <a:rPr lang="en-GB" sz="1400" dirty="0" err="1"/>
              <a:t>Coolpad</a:t>
            </a:r>
            <a:r>
              <a:rPr lang="en-GB" sz="1400" dirty="0"/>
              <a:t> </a:t>
            </a:r>
            <a:r>
              <a:rPr lang="en-GB" sz="1400" dirty="0" smtClean="0"/>
              <a:t>Technologies, Intel, Nokia</a:t>
            </a:r>
            <a:r>
              <a:rPr lang="en-GB" sz="1400" dirty="0"/>
              <a:t>, Nokia Shanghai </a:t>
            </a:r>
            <a:r>
              <a:rPr lang="en-GB" sz="1400" dirty="0" smtClean="0"/>
              <a:t>Bell, AT&amp;T</a:t>
            </a:r>
            <a:r>
              <a:rPr lang="en-AU" sz="1400" dirty="0" smtClean="0"/>
              <a:t>, </a:t>
            </a:r>
            <a:r>
              <a:rPr lang="en-GB" sz="1400" dirty="0" err="1" smtClean="0"/>
              <a:t>InterDigital</a:t>
            </a:r>
            <a:r>
              <a:rPr lang="en-GB" sz="1400" dirty="0"/>
              <a:t>, </a:t>
            </a:r>
            <a:r>
              <a:rPr lang="en-GB" sz="1400" dirty="0" smtClean="0"/>
              <a:t>Huawei</a:t>
            </a:r>
            <a:r>
              <a:rPr lang="en-GB" sz="1400" dirty="0"/>
              <a:t>, </a:t>
            </a:r>
            <a:r>
              <a:rPr lang="en-GB" sz="1400" dirty="0" err="1" smtClean="0"/>
              <a:t>HiSilicon</a:t>
            </a:r>
            <a:r>
              <a:rPr lang="en-GB" sz="1400" dirty="0" smtClean="0"/>
              <a:t>, Ericsson &amp; Qualcomm Incorporated</a:t>
            </a:r>
            <a:r>
              <a:rPr lang="en-GB" dirty="0"/>
              <a:t> </a:t>
            </a:r>
            <a:endParaRPr lang="en-AU" dirty="0"/>
          </a:p>
          <a:p>
            <a:pPr lvl="3"/>
            <a:r>
              <a:rPr lang="en-GB" b="1" u="sng" dirty="0" smtClean="0"/>
              <a:t>7.6.5 Others</a:t>
            </a:r>
            <a:r>
              <a:rPr lang="en-GB" b="1" dirty="0" smtClean="0"/>
              <a:t> </a:t>
            </a:r>
            <a:endParaRPr lang="en-AU" b="1" dirty="0"/>
          </a:p>
          <a:p>
            <a:pPr lvl="4"/>
            <a:r>
              <a:rPr lang="en-GB" sz="1400" dirty="0" smtClean="0"/>
              <a:t>16  </a:t>
            </a:r>
            <a:r>
              <a:rPr lang="en-GB" sz="1400" dirty="0"/>
              <a:t>submissions from </a:t>
            </a:r>
            <a:r>
              <a:rPr lang="en-GB" sz="1400" dirty="0" smtClean="0"/>
              <a:t>Huawei, </a:t>
            </a:r>
            <a:r>
              <a:rPr lang="en-GB" sz="1400" dirty="0" err="1" smtClean="0"/>
              <a:t>HiSilicon</a:t>
            </a:r>
            <a:r>
              <a:rPr lang="en-GB" sz="1400" dirty="0" smtClean="0"/>
              <a:t>, vivo, </a:t>
            </a:r>
            <a:r>
              <a:rPr lang="en-GB" sz="1400" dirty="0" err="1" smtClean="0"/>
              <a:t>Spreadtrum</a:t>
            </a:r>
            <a:r>
              <a:rPr lang="en-GB" sz="1400" dirty="0" smtClean="0"/>
              <a:t> Communications, Guangdong </a:t>
            </a:r>
            <a:r>
              <a:rPr lang="en-GB" sz="1400" dirty="0"/>
              <a:t>OPPO Mobile </a:t>
            </a:r>
            <a:r>
              <a:rPr lang="en-GB" sz="1400" dirty="0" smtClean="0"/>
              <a:t>Telecom, </a:t>
            </a:r>
            <a:r>
              <a:rPr lang="en-GB" sz="1400" dirty="0" err="1" smtClean="0"/>
              <a:t>InterDigital</a:t>
            </a:r>
            <a:r>
              <a:rPr lang="en-GB" sz="1400" dirty="0"/>
              <a:t>, </a:t>
            </a:r>
            <a:r>
              <a:rPr lang="en-GB" sz="1400" dirty="0" smtClean="0"/>
              <a:t>Ericsson, Qualcomm, </a:t>
            </a:r>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16</a:t>
            </a:fld>
            <a:endParaRPr lang="en-US"/>
          </a:p>
        </p:txBody>
      </p:sp>
    </p:spTree>
    <p:extLst>
      <p:ext uri="{BB962C8B-B14F-4D97-AF65-F5344CB8AC3E}">
        <p14:creationId xmlns:p14="http://schemas.microsoft.com/office/powerpoint/2010/main" val="3496783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Are there any ideas on how IEEE 802.11 WG can </a:t>
            </a:r>
            <a:r>
              <a:rPr lang="en-US" dirty="0"/>
              <a:t>interact with 3GPP RAN1 on coexistence </a:t>
            </a:r>
            <a:r>
              <a:rPr lang="en-US" dirty="0" smtClean="0"/>
              <a:t>issues?</a:t>
            </a:r>
            <a:r>
              <a:rPr lang="en-AU" dirty="0"/>
              <a:t/>
            </a:r>
            <a:br>
              <a:rPr lang="en-AU" dirty="0"/>
            </a:br>
            <a:endParaRPr lang="en-AU" dirty="0"/>
          </a:p>
        </p:txBody>
      </p:sp>
      <p:sp>
        <p:nvSpPr>
          <p:cNvPr id="3" name="Content Placeholder 2"/>
          <p:cNvSpPr>
            <a:spLocks noGrp="1"/>
          </p:cNvSpPr>
          <p:nvPr>
            <p:ph idx="1"/>
          </p:nvPr>
        </p:nvSpPr>
        <p:spPr/>
        <p:txBody>
          <a:bodyPr/>
          <a:lstStyle/>
          <a:p>
            <a:pPr lvl="1"/>
            <a:r>
              <a:rPr lang="en-US" dirty="0" smtClean="0"/>
              <a:t>So far we have been relying on a few individuals to provide visibility into relevant coexistence activities in 3GPP RAN1 </a:t>
            </a:r>
          </a:p>
          <a:p>
            <a:pPr lvl="2"/>
            <a:r>
              <a:rPr lang="en-US" dirty="0" smtClean="0"/>
              <a:t>With particular thanks to </a:t>
            </a:r>
            <a:r>
              <a:rPr lang="en-GB" dirty="0" err="1"/>
              <a:t>Shubhodeep</a:t>
            </a:r>
            <a:r>
              <a:rPr lang="en-GB" dirty="0"/>
              <a:t> </a:t>
            </a:r>
            <a:r>
              <a:rPr lang="en-GB" dirty="0" err="1"/>
              <a:t>Adhikari</a:t>
            </a:r>
            <a:r>
              <a:rPr lang="en-GB" dirty="0"/>
              <a:t> (Broadcom</a:t>
            </a:r>
            <a:r>
              <a:rPr lang="en-GB" dirty="0" smtClean="0"/>
              <a:t>) &amp; Sindhu </a:t>
            </a:r>
            <a:r>
              <a:rPr lang="en-GB" dirty="0"/>
              <a:t>Verma (Broadcom</a:t>
            </a:r>
            <a:r>
              <a:rPr lang="en-GB" dirty="0" smtClean="0"/>
              <a:t>), who </a:t>
            </a:r>
            <a:r>
              <a:rPr lang="en-GB" dirty="0" smtClean="0"/>
              <a:t>will provide </a:t>
            </a:r>
            <a:r>
              <a:rPr lang="en-GB" dirty="0" smtClean="0"/>
              <a:t>another update today</a:t>
            </a:r>
            <a:endParaRPr lang="en-AU" dirty="0"/>
          </a:p>
          <a:p>
            <a:pPr lvl="1"/>
            <a:r>
              <a:rPr lang="en-US" dirty="0" smtClean="0"/>
              <a:t>This approach is not really sustainable as a long term strategy; the IEEE 802.11 WG need to find a more efficient and scalable approach</a:t>
            </a:r>
          </a:p>
          <a:p>
            <a:pPr lvl="1"/>
            <a:r>
              <a:rPr lang="en-US" dirty="0" smtClean="0"/>
              <a:t>Have </a:t>
            </a:r>
            <a:r>
              <a:rPr lang="en-US" dirty="0"/>
              <a:t>there been any further thoughts on how IEEE 802.11 WG can interact with 3GPP </a:t>
            </a:r>
            <a:r>
              <a:rPr lang="en-US" dirty="0" smtClean="0"/>
              <a:t>RAN1 on </a:t>
            </a:r>
            <a:r>
              <a:rPr lang="en-US" dirty="0"/>
              <a:t>coexistence </a:t>
            </a:r>
            <a:r>
              <a:rPr lang="en-US" dirty="0" smtClean="0"/>
              <a:t>related issues </a:t>
            </a:r>
            <a:r>
              <a:rPr lang="en-US" dirty="0"/>
              <a:t>of mutual interest? </a:t>
            </a:r>
            <a:endParaRPr lang="en-AU" dirty="0"/>
          </a:p>
          <a:p>
            <a:pPr lvl="1"/>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17</a:t>
            </a:fld>
            <a:endParaRPr lang="en-US"/>
          </a:p>
        </p:txBody>
      </p:sp>
    </p:spTree>
    <p:extLst>
      <p:ext uri="{BB962C8B-B14F-4D97-AF65-F5344CB8AC3E}">
        <p14:creationId xmlns:p14="http://schemas.microsoft.com/office/powerpoint/2010/main" val="16886562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lgn="ctr">
              <a:buNone/>
            </a:pPr>
            <a:r>
              <a:rPr lang="en-AU" sz="2400" b="1" dirty="0" smtClean="0">
                <a:solidFill>
                  <a:schemeClr val="accent2"/>
                </a:solidFill>
              </a:rPr>
              <a:t>3GPP NR-U</a:t>
            </a:r>
          </a:p>
          <a:p>
            <a:pPr marL="342900" lvl="1" indent="-342900" algn="ctr">
              <a:buNone/>
            </a:pPr>
            <a:r>
              <a:rPr lang="en-AU" sz="2400" b="1" i="1" dirty="0" smtClean="0">
                <a:solidFill>
                  <a:srgbClr val="FF0000"/>
                </a:solidFill>
              </a:rPr>
              <a:t>Status report on the most recent 3GPP RAN1 meeting</a:t>
            </a:r>
            <a:endParaRPr lang="en-AU" sz="2400" b="1" i="1" dirty="0">
              <a:solidFill>
                <a:srgbClr val="FF0000"/>
              </a:solidFill>
            </a:endParaRPr>
          </a:p>
        </p:txBody>
      </p:sp>
      <p:sp>
        <p:nvSpPr>
          <p:cNvPr id="3" name="Footer Placeholder 2"/>
          <p:cNvSpPr>
            <a:spLocks noGrp="1"/>
          </p:cNvSpPr>
          <p:nvPr>
            <p:ph type="ftr" sz="quarter" idx="10"/>
          </p:nvPr>
        </p:nvSpPr>
        <p:spPr/>
        <p:txBody>
          <a:bodyPr/>
          <a:lstStyle/>
          <a:p>
            <a:pPr>
              <a:defRPr/>
            </a:pPr>
            <a:r>
              <a:rPr lang="en-US" smtClean="0"/>
              <a:t>Andrew Myles, Cisco</a:t>
            </a:r>
            <a:endParaRPr lang="en-US" dirty="0"/>
          </a:p>
        </p:txBody>
      </p:sp>
      <p:sp>
        <p:nvSpPr>
          <p:cNvPr id="4" name="Slide Number Placeholder 3"/>
          <p:cNvSpPr>
            <a:spLocks noGrp="1"/>
          </p:cNvSpPr>
          <p:nvPr>
            <p:ph type="sldNum" sz="quarter" idx="11"/>
          </p:nvPr>
        </p:nvSpPr>
        <p:spPr/>
        <p:txBody>
          <a:bodyPr/>
          <a:lstStyle/>
          <a:p>
            <a:pPr>
              <a:defRPr/>
            </a:pPr>
            <a:r>
              <a:rPr lang="en-US" smtClean="0"/>
              <a:t>Slide </a:t>
            </a:r>
            <a:fld id="{EF4002E7-DB4D-4CC3-8382-1939D19420D8}" type="slidenum">
              <a:rPr lang="en-US" smtClean="0"/>
              <a:pPr>
                <a:defRPr/>
              </a:pPr>
              <a:t>18</a:t>
            </a:fld>
            <a:endParaRPr lang="en-US"/>
          </a:p>
        </p:txBody>
      </p:sp>
    </p:spTree>
    <p:extLst>
      <p:ext uri="{BB962C8B-B14F-4D97-AF65-F5344CB8AC3E}">
        <p14:creationId xmlns:p14="http://schemas.microsoft.com/office/powerpoint/2010/main" val="24690320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a:t>
            </a:r>
            <a:r>
              <a:rPr lang="en-AU" dirty="0" err="1" smtClean="0"/>
              <a:t>Coex</a:t>
            </a:r>
            <a:r>
              <a:rPr lang="en-AU" dirty="0" smtClean="0"/>
              <a:t> SC will hear an update on coexistence relevant activities at the recent 3GPP RAN1 meeting</a:t>
            </a:r>
            <a:endParaRPr lang="en-AU" dirty="0"/>
          </a:p>
        </p:txBody>
      </p:sp>
      <p:sp>
        <p:nvSpPr>
          <p:cNvPr id="3" name="Content Placeholder 2"/>
          <p:cNvSpPr>
            <a:spLocks noGrp="1"/>
          </p:cNvSpPr>
          <p:nvPr>
            <p:ph idx="1"/>
          </p:nvPr>
        </p:nvSpPr>
        <p:spPr/>
        <p:txBody>
          <a:bodyPr/>
          <a:lstStyle/>
          <a:p>
            <a:pPr lvl="1"/>
            <a:r>
              <a:rPr lang="en-AU" dirty="0" smtClean="0"/>
              <a:t>3GPP RAN1 (#92) was held 26 Feb – 2 Mar 2018 in Athens, Greece</a:t>
            </a:r>
          </a:p>
          <a:p>
            <a:pPr lvl="1"/>
            <a:r>
              <a:rPr lang="en-GB" dirty="0" err="1"/>
              <a:t>Shubhodeep</a:t>
            </a:r>
            <a:r>
              <a:rPr lang="en-GB" dirty="0"/>
              <a:t> </a:t>
            </a:r>
            <a:r>
              <a:rPr lang="en-GB" dirty="0" err="1"/>
              <a:t>Adhikari</a:t>
            </a:r>
            <a:r>
              <a:rPr lang="en-GB" dirty="0"/>
              <a:t> (Broadcom) </a:t>
            </a:r>
            <a:r>
              <a:rPr lang="en-GB" dirty="0" smtClean="0"/>
              <a:t>and/or </a:t>
            </a:r>
            <a:r>
              <a:rPr lang="en-GB" dirty="0"/>
              <a:t>Sindhu Verma (Broadcom</a:t>
            </a:r>
            <a:r>
              <a:rPr lang="en-GB" dirty="0" smtClean="0"/>
              <a:t>) have volunteered to provide a status update</a:t>
            </a:r>
          </a:p>
          <a:p>
            <a:pPr lvl="2"/>
            <a:r>
              <a:rPr lang="en-GB" dirty="0" smtClean="0"/>
              <a:t>See </a:t>
            </a:r>
            <a:r>
              <a:rPr lang="en-US" dirty="0"/>
              <a:t>11-18-0542-00-coex : 3GPP RAN1 Status on LAA and NR-Unlicensed</a:t>
            </a:r>
            <a:endParaRPr lang="en-AU" dirty="0"/>
          </a:p>
          <a:p>
            <a:pPr lvl="2"/>
            <a:endParaRPr lang="en-AU" dirty="0" smtClean="0">
              <a:solidFill>
                <a:srgbClr val="FF0000"/>
              </a:solidFill>
            </a:endParaRPr>
          </a:p>
          <a:p>
            <a:pPr lvl="1"/>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19</a:t>
            </a:fld>
            <a:endParaRPr lang="en-US"/>
          </a:p>
        </p:txBody>
      </p:sp>
    </p:spTree>
    <p:extLst>
      <p:ext uri="{BB962C8B-B14F-4D97-AF65-F5344CB8AC3E}">
        <p14:creationId xmlns:p14="http://schemas.microsoft.com/office/powerpoint/2010/main" val="3101212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Welcome to the 5th F2F meeting of the </a:t>
            </a:r>
            <a:r>
              <a:rPr lang="en-AU" i="1" dirty="0" smtClean="0"/>
              <a:t>Coexistence Standing Committee </a:t>
            </a:r>
            <a:r>
              <a:rPr lang="en-AU" dirty="0" smtClean="0"/>
              <a:t>in Chicago in March 2018</a:t>
            </a:r>
            <a:endParaRPr lang="en-AU" dirty="0"/>
          </a:p>
        </p:txBody>
      </p:sp>
      <p:sp>
        <p:nvSpPr>
          <p:cNvPr id="3" name="Content Placeholder 2"/>
          <p:cNvSpPr>
            <a:spLocks noGrp="1"/>
          </p:cNvSpPr>
          <p:nvPr>
            <p:ph idx="1"/>
          </p:nvPr>
        </p:nvSpPr>
        <p:spPr/>
        <p:txBody>
          <a:bodyPr/>
          <a:lstStyle/>
          <a:p>
            <a:pPr lvl="1"/>
            <a:r>
              <a:rPr lang="en-AU" dirty="0" smtClean="0"/>
              <a:t>The </a:t>
            </a:r>
            <a:r>
              <a:rPr lang="en-AU" i="1" dirty="0" smtClean="0"/>
              <a:t>IEEE 802.11 PDED ad hoc </a:t>
            </a:r>
            <a:r>
              <a:rPr lang="en-AU" dirty="0" smtClean="0"/>
              <a:t>was formed in September 2016 at the Warsaw interim meeting</a:t>
            </a:r>
          </a:p>
          <a:p>
            <a:pPr lvl="2"/>
            <a:r>
              <a:rPr lang="en-AU" dirty="0" smtClean="0"/>
              <a:t>To </a:t>
            </a:r>
            <a:r>
              <a:rPr lang="en-AU" dirty="0"/>
              <a:t>discuss issues related to the 3GPP RAN1 request to IEEE 802.11 WG to adopt an ED of -</a:t>
            </a:r>
            <a:r>
              <a:rPr lang="en-AU" dirty="0" smtClean="0"/>
              <a:t>72dBm</a:t>
            </a:r>
          </a:p>
          <a:p>
            <a:pPr lvl="1"/>
            <a:r>
              <a:rPr lang="en-AU" dirty="0" smtClean="0"/>
              <a:t>The </a:t>
            </a:r>
            <a:r>
              <a:rPr lang="en-AU" i="1" dirty="0"/>
              <a:t>IEEE 802.11 PDED ad hoc </a:t>
            </a:r>
            <a:r>
              <a:rPr lang="en-AU" dirty="0" smtClean="0"/>
              <a:t>met in San Antonio (Nov 2016), Atlanta (Jan 2017), Vancouver (Mar 2017</a:t>
            </a:r>
            <a:r>
              <a:rPr lang="en-AU" dirty="0"/>
              <a:t>) and Daejeon (May 2017)</a:t>
            </a:r>
          </a:p>
          <a:p>
            <a:pPr lvl="1"/>
            <a:r>
              <a:rPr lang="en-AU" dirty="0"/>
              <a:t>In </a:t>
            </a:r>
            <a:r>
              <a:rPr lang="en-AU" dirty="0" smtClean="0"/>
              <a:t>Daejeon in May 2017 it was decided to convert the </a:t>
            </a:r>
            <a:r>
              <a:rPr lang="en-AU" i="1" dirty="0"/>
              <a:t>IEEE 802.11 PDED ad hoc </a:t>
            </a:r>
            <a:r>
              <a:rPr lang="en-AU" i="1" dirty="0" smtClean="0"/>
              <a:t> </a:t>
            </a:r>
            <a:r>
              <a:rPr lang="en-AU" dirty="0" smtClean="0"/>
              <a:t>into the </a:t>
            </a:r>
            <a:r>
              <a:rPr lang="en-AU" i="1" dirty="0" smtClean="0"/>
              <a:t>IEEE 802.11 Coexistence SC</a:t>
            </a:r>
            <a:endParaRPr lang="en-AU" dirty="0"/>
          </a:p>
          <a:p>
            <a:pPr lvl="1"/>
            <a:r>
              <a:rPr lang="en-AU" dirty="0" smtClean="0"/>
              <a:t>The </a:t>
            </a:r>
            <a:r>
              <a:rPr lang="en-AU" i="1" dirty="0"/>
              <a:t>IEEE 802.11 Coexistence </a:t>
            </a:r>
            <a:r>
              <a:rPr lang="en-AU" i="1" dirty="0" smtClean="0"/>
              <a:t>SC </a:t>
            </a:r>
            <a:r>
              <a:rPr lang="en-AU" dirty="0" smtClean="0"/>
              <a:t>met in Berlin (July 2017), Hawaii (Sept 2017), Orlando (Nov 2017), Irvine (Jan 2018)  and will meet twice this week</a:t>
            </a:r>
          </a:p>
          <a:p>
            <a:pPr lvl="2"/>
            <a:r>
              <a:rPr lang="en-AU" dirty="0" smtClean="0"/>
              <a:t>Wed PM1</a:t>
            </a:r>
          </a:p>
          <a:p>
            <a:pPr lvl="2"/>
            <a:r>
              <a:rPr lang="en-AU" dirty="0" smtClean="0"/>
              <a:t>Thu PM1</a:t>
            </a:r>
          </a:p>
        </p:txBody>
      </p:sp>
      <p:sp>
        <p:nvSpPr>
          <p:cNvPr id="4" name="Footer Placeholder 3"/>
          <p:cNvSpPr>
            <a:spLocks noGrp="1"/>
          </p:cNvSpPr>
          <p:nvPr>
            <p:ph type="ftr" sz="quarter" idx="10"/>
          </p:nvPr>
        </p:nvSpPr>
        <p:spPr/>
        <p:txBody>
          <a:bodyPr/>
          <a:lstStyle/>
          <a:p>
            <a:r>
              <a:rPr lang="en-US" smtClean="0"/>
              <a:t>Andrew Myles, Cisco</a:t>
            </a:r>
            <a:endParaRPr lang="en-US"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a:t>
            </a:fld>
            <a:endParaRPr lang="en-US"/>
          </a:p>
        </p:txBody>
      </p:sp>
    </p:spTree>
    <p:extLst>
      <p:ext uri="{BB962C8B-B14F-4D97-AF65-F5344CB8AC3E}">
        <p14:creationId xmlns:p14="http://schemas.microsoft.com/office/powerpoint/2010/main" val="27342218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lgn="ctr">
              <a:buNone/>
            </a:pPr>
            <a:r>
              <a:rPr lang="en-AU" sz="2400" b="1" dirty="0" smtClean="0">
                <a:solidFill>
                  <a:schemeClr val="accent2"/>
                </a:solidFill>
              </a:rPr>
              <a:t>Agenda items</a:t>
            </a:r>
          </a:p>
          <a:p>
            <a:pPr marL="342900" lvl="1" indent="-342900" algn="ctr">
              <a:buNone/>
            </a:pPr>
            <a:r>
              <a:rPr lang="en-AU" sz="2400" b="1" dirty="0" smtClean="0">
                <a:solidFill>
                  <a:srgbClr val="FF0000"/>
                </a:solidFill>
              </a:rPr>
              <a:t>What is happening in ETSI BRAN?</a:t>
            </a:r>
            <a:endParaRPr lang="en-AU" sz="2400" b="1" dirty="0">
              <a:solidFill>
                <a:srgbClr val="FF0000"/>
              </a:solidFill>
            </a:endParaRPr>
          </a:p>
        </p:txBody>
      </p:sp>
      <p:sp>
        <p:nvSpPr>
          <p:cNvPr id="3" name="Footer Placeholder 2"/>
          <p:cNvSpPr>
            <a:spLocks noGrp="1"/>
          </p:cNvSpPr>
          <p:nvPr>
            <p:ph type="ftr" sz="quarter" idx="10"/>
          </p:nvPr>
        </p:nvSpPr>
        <p:spPr/>
        <p:txBody>
          <a:bodyPr/>
          <a:lstStyle/>
          <a:p>
            <a:pPr>
              <a:defRPr/>
            </a:pPr>
            <a:r>
              <a:rPr lang="en-US" smtClean="0"/>
              <a:t>Andrew Myles, Cisco</a:t>
            </a:r>
            <a:endParaRPr lang="en-US" dirty="0"/>
          </a:p>
        </p:txBody>
      </p:sp>
      <p:sp>
        <p:nvSpPr>
          <p:cNvPr id="4" name="Slide Number Placeholder 3"/>
          <p:cNvSpPr>
            <a:spLocks noGrp="1"/>
          </p:cNvSpPr>
          <p:nvPr>
            <p:ph type="sldNum" sz="quarter" idx="11"/>
          </p:nvPr>
        </p:nvSpPr>
        <p:spPr/>
        <p:txBody>
          <a:bodyPr/>
          <a:lstStyle/>
          <a:p>
            <a:pPr>
              <a:defRPr/>
            </a:pPr>
            <a:r>
              <a:rPr lang="en-US" smtClean="0"/>
              <a:t>Slide </a:t>
            </a:r>
            <a:fld id="{EF4002E7-DB4D-4CC3-8382-1939D19420D8}" type="slidenum">
              <a:rPr lang="en-US" smtClean="0"/>
              <a:pPr>
                <a:defRPr/>
              </a:pPr>
              <a:t>20</a:t>
            </a:fld>
            <a:endParaRPr lang="en-US"/>
          </a:p>
        </p:txBody>
      </p:sp>
    </p:spTree>
    <p:extLst>
      <p:ext uri="{BB962C8B-B14F-4D97-AF65-F5344CB8AC3E}">
        <p14:creationId xmlns:p14="http://schemas.microsoft.com/office/powerpoint/2010/main" val="9498505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next meeting of ETSI BRAN is in March 2018</a:t>
            </a:r>
            <a:endParaRPr lang="en-AU" dirty="0"/>
          </a:p>
        </p:txBody>
      </p:sp>
      <p:sp>
        <p:nvSpPr>
          <p:cNvPr id="3" name="Content Placeholder 2"/>
          <p:cNvSpPr>
            <a:spLocks noGrp="1"/>
          </p:cNvSpPr>
          <p:nvPr>
            <p:ph idx="1"/>
          </p:nvPr>
        </p:nvSpPr>
        <p:spPr/>
        <p:txBody>
          <a:bodyPr/>
          <a:lstStyle/>
          <a:p>
            <a:pPr lvl="1"/>
            <a:r>
              <a:rPr lang="en-AU" dirty="0"/>
              <a:t>The next meeting of ETSI BRAN is in March 2018</a:t>
            </a:r>
          </a:p>
          <a:p>
            <a:pPr lvl="2"/>
            <a:r>
              <a:rPr lang="en-AU" dirty="0"/>
              <a:t>Dates: 26-29 March 2018</a:t>
            </a:r>
          </a:p>
          <a:p>
            <a:pPr lvl="2"/>
            <a:r>
              <a:rPr lang="en-AU" dirty="0"/>
              <a:t>Location: Sophia </a:t>
            </a:r>
            <a:r>
              <a:rPr lang="en-AU" dirty="0" smtClean="0"/>
              <a:t>Antipolis</a:t>
            </a:r>
          </a:p>
          <a:p>
            <a:pPr lvl="1"/>
            <a:r>
              <a:rPr lang="en-AU" dirty="0" smtClean="0"/>
              <a:t>The dates are convenient because the IEEE 802 </a:t>
            </a:r>
            <a:r>
              <a:rPr lang="en-AU" dirty="0" err="1" smtClean="0"/>
              <a:t>Coex</a:t>
            </a:r>
            <a:r>
              <a:rPr lang="en-AU" dirty="0" smtClean="0"/>
              <a:t> SC will be able to generate and review input documents during </a:t>
            </a:r>
            <a:r>
              <a:rPr lang="en-AU" dirty="0" smtClean="0"/>
              <a:t>this meeting</a:t>
            </a:r>
            <a:endParaRPr lang="en-AU" dirty="0" smtClean="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21</a:t>
            </a:fld>
            <a:endParaRPr lang="en-US"/>
          </a:p>
        </p:txBody>
      </p:sp>
    </p:spTree>
    <p:extLst>
      <p:ext uri="{BB962C8B-B14F-4D97-AF65-F5344CB8AC3E}">
        <p14:creationId xmlns:p14="http://schemas.microsoft.com/office/powerpoint/2010/main" val="32182222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There is not yet a draft </a:t>
            </a:r>
            <a:r>
              <a:rPr lang="en-AU" dirty="0" smtClean="0"/>
              <a:t>ETSI BRAN agenda </a:t>
            </a:r>
            <a:r>
              <a:rPr lang="en-AU" dirty="0" smtClean="0"/>
              <a:t>but it is likely to contain some old favourites</a:t>
            </a:r>
            <a:endParaRPr lang="en-AU" dirty="0"/>
          </a:p>
        </p:txBody>
      </p:sp>
      <p:sp>
        <p:nvSpPr>
          <p:cNvPr id="3" name="Content Placeholder 2"/>
          <p:cNvSpPr>
            <a:spLocks noGrp="1"/>
          </p:cNvSpPr>
          <p:nvPr>
            <p:ph idx="1"/>
          </p:nvPr>
        </p:nvSpPr>
        <p:spPr/>
        <p:txBody>
          <a:bodyPr/>
          <a:lstStyle/>
          <a:p>
            <a:r>
              <a:rPr lang="en-AU" dirty="0" smtClean="0"/>
              <a:t>Possible ETSI BRAN agenda items related to coexistence</a:t>
            </a:r>
          </a:p>
          <a:p>
            <a:pPr lvl="1"/>
            <a:r>
              <a:rPr lang="en-AU" dirty="0" smtClean="0"/>
              <a:t>Adaptivity clauses</a:t>
            </a:r>
          </a:p>
          <a:p>
            <a:pPr lvl="1"/>
            <a:r>
              <a:rPr lang="en-AU" dirty="0" smtClean="0"/>
              <a:t>Interpretation of “paused COT” feature</a:t>
            </a:r>
          </a:p>
          <a:p>
            <a:pPr lvl="1"/>
            <a:r>
              <a:rPr lang="en-AU" dirty="0"/>
              <a:t>Blocking </a:t>
            </a:r>
            <a:r>
              <a:rPr lang="en-AU" dirty="0" smtClean="0"/>
              <a:t>energy</a:t>
            </a:r>
          </a:p>
          <a:p>
            <a:pPr lvl="1"/>
            <a:r>
              <a:rPr lang="en-AU" dirty="0" smtClean="0"/>
              <a:t>…</a:t>
            </a:r>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22</a:t>
            </a:fld>
            <a:endParaRPr lang="en-US"/>
          </a:p>
        </p:txBody>
      </p:sp>
    </p:spTree>
    <p:extLst>
      <p:ext uri="{BB962C8B-B14F-4D97-AF65-F5344CB8AC3E}">
        <p14:creationId xmlns:p14="http://schemas.microsoft.com/office/powerpoint/2010/main" val="27653354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lgn="ctr">
              <a:buNone/>
            </a:pPr>
            <a:r>
              <a:rPr lang="en-AU" sz="2400" b="1" dirty="0" smtClean="0">
                <a:solidFill>
                  <a:schemeClr val="accent2"/>
                </a:solidFill>
              </a:rPr>
              <a:t>Agenda items</a:t>
            </a:r>
          </a:p>
          <a:p>
            <a:pPr marL="342900" lvl="1" indent="-342900" algn="ctr">
              <a:buNone/>
            </a:pPr>
            <a:r>
              <a:rPr lang="en-AU" sz="2400" b="1" dirty="0" smtClean="0">
                <a:solidFill>
                  <a:srgbClr val="FF0000"/>
                </a:solidFill>
              </a:rPr>
              <a:t>Adaptivity</a:t>
            </a:r>
            <a:endParaRPr lang="en-AU" sz="2400" b="1" dirty="0">
              <a:solidFill>
                <a:srgbClr val="FF0000"/>
              </a:solidFill>
            </a:endParaRPr>
          </a:p>
        </p:txBody>
      </p:sp>
      <p:sp>
        <p:nvSpPr>
          <p:cNvPr id="3" name="Footer Placeholder 2"/>
          <p:cNvSpPr>
            <a:spLocks noGrp="1"/>
          </p:cNvSpPr>
          <p:nvPr>
            <p:ph type="ftr" sz="quarter" idx="10"/>
          </p:nvPr>
        </p:nvSpPr>
        <p:spPr/>
        <p:txBody>
          <a:bodyPr/>
          <a:lstStyle/>
          <a:p>
            <a:pPr>
              <a:defRPr/>
            </a:pPr>
            <a:r>
              <a:rPr lang="en-US" smtClean="0"/>
              <a:t>Andrew Myles, Cisco</a:t>
            </a:r>
            <a:endParaRPr lang="en-US" dirty="0"/>
          </a:p>
        </p:txBody>
      </p:sp>
      <p:sp>
        <p:nvSpPr>
          <p:cNvPr id="4" name="Slide Number Placeholder 3"/>
          <p:cNvSpPr>
            <a:spLocks noGrp="1"/>
          </p:cNvSpPr>
          <p:nvPr>
            <p:ph type="sldNum" sz="quarter" idx="11"/>
          </p:nvPr>
        </p:nvSpPr>
        <p:spPr/>
        <p:txBody>
          <a:bodyPr/>
          <a:lstStyle/>
          <a:p>
            <a:pPr>
              <a:defRPr/>
            </a:pPr>
            <a:r>
              <a:rPr lang="en-US" smtClean="0"/>
              <a:t>Slide </a:t>
            </a:r>
            <a:fld id="{EF4002E7-DB4D-4CC3-8382-1939D19420D8}" type="slidenum">
              <a:rPr lang="en-US" smtClean="0"/>
              <a:pPr>
                <a:defRPr/>
              </a:pPr>
              <a:t>23</a:t>
            </a:fld>
            <a:endParaRPr lang="en-US"/>
          </a:p>
        </p:txBody>
      </p:sp>
    </p:spTree>
    <p:extLst>
      <p:ext uri="{BB962C8B-B14F-4D97-AF65-F5344CB8AC3E}">
        <p14:creationId xmlns:p14="http://schemas.microsoft.com/office/powerpoint/2010/main" val="14807184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a:t>
            </a:r>
            <a:r>
              <a:rPr lang="en-AU" dirty="0" err="1" smtClean="0"/>
              <a:t>Coex</a:t>
            </a:r>
            <a:r>
              <a:rPr lang="en-AU" dirty="0" smtClean="0"/>
              <a:t> SC discussed possible adaptivity rule changes to EN 301 893 in Irvine</a:t>
            </a:r>
            <a:endParaRPr lang="en-AU" dirty="0"/>
          </a:p>
        </p:txBody>
      </p:sp>
      <p:sp>
        <p:nvSpPr>
          <p:cNvPr id="3" name="Content Placeholder 2"/>
          <p:cNvSpPr>
            <a:spLocks noGrp="1"/>
          </p:cNvSpPr>
          <p:nvPr>
            <p:ph idx="1"/>
          </p:nvPr>
        </p:nvSpPr>
        <p:spPr/>
        <p:txBody>
          <a:bodyPr/>
          <a:lstStyle/>
          <a:p>
            <a:pPr lvl="1"/>
            <a:r>
              <a:rPr lang="en-AU" dirty="0" smtClean="0"/>
              <a:t>In Irvine, the </a:t>
            </a:r>
            <a:r>
              <a:rPr lang="en-AU" dirty="0" err="1" smtClean="0"/>
              <a:t>Coex</a:t>
            </a:r>
            <a:r>
              <a:rPr lang="en-AU" dirty="0" smtClean="0"/>
              <a:t> SC discussed a proposal in ETSI BRAN to refine the adaptivity clauses in EN 301 893 so that all technologies have access to </a:t>
            </a:r>
          </a:p>
          <a:p>
            <a:pPr lvl="2"/>
            <a:r>
              <a:rPr lang="en-AU" dirty="0" smtClean="0"/>
              <a:t>ED-only option at -72 dBm (</a:t>
            </a:r>
            <a:r>
              <a:rPr lang="en-AU" dirty="0" smtClean="0"/>
              <a:t>nominal, actually a function</a:t>
            </a:r>
            <a:r>
              <a:rPr lang="en-AU" dirty="0" smtClean="0"/>
              <a:t> of </a:t>
            </a:r>
            <a:r>
              <a:rPr lang="en-AU" dirty="0" err="1" smtClean="0"/>
              <a:t>tx</a:t>
            </a:r>
            <a:r>
              <a:rPr lang="en-AU" dirty="0" smtClean="0"/>
              <a:t> power</a:t>
            </a:r>
            <a:r>
              <a:rPr lang="en-AU" dirty="0" smtClean="0"/>
              <a:t>)</a:t>
            </a:r>
            <a:endParaRPr lang="en-AU" dirty="0" smtClean="0"/>
          </a:p>
          <a:p>
            <a:pPr lvl="2"/>
            <a:r>
              <a:rPr lang="en-AU" dirty="0" smtClean="0"/>
              <a:t>PD/ED option similar to Wi-Fi today</a:t>
            </a:r>
          </a:p>
          <a:p>
            <a:pPr lvl="1"/>
            <a:r>
              <a:rPr lang="en-AU" dirty="0" smtClean="0"/>
              <a:t>Besides enhancing the technology neutrality of EN 301 893 …</a:t>
            </a:r>
          </a:p>
          <a:p>
            <a:pPr lvl="1"/>
            <a:r>
              <a:rPr lang="en-AU" dirty="0" smtClean="0"/>
              <a:t>… this proposal will also allow 802.11ax to use traditional Wi-Fi mechanisms …</a:t>
            </a:r>
          </a:p>
          <a:p>
            <a:pPr lvl="1"/>
            <a:r>
              <a:rPr lang="en-AU" dirty="0" smtClean="0"/>
              <a:t>… thus ensuring fair access for 802.11ax with 802.11ac, as well as LTE based </a:t>
            </a:r>
            <a:r>
              <a:rPr lang="en-AU" dirty="0" smtClean="0"/>
              <a:t>technologies</a:t>
            </a:r>
            <a:endParaRPr lang="en-AU" dirty="0" smtClean="0"/>
          </a:p>
          <a:p>
            <a:pPr lvl="1"/>
            <a:r>
              <a:rPr lang="en-AU" dirty="0" smtClean="0"/>
              <a:t>This will resolve the long held concern that 802.11ax will be unreasonably constrained by the current version on EN 301 893</a:t>
            </a:r>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24</a:t>
            </a:fld>
            <a:endParaRPr lang="en-US"/>
          </a:p>
        </p:txBody>
      </p:sp>
    </p:spTree>
    <p:extLst>
      <p:ext uri="{BB962C8B-B14F-4D97-AF65-F5344CB8AC3E}">
        <p14:creationId xmlns:p14="http://schemas.microsoft.com/office/powerpoint/2010/main" val="3653923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8001000" cy="1066800"/>
          </a:xfrm>
        </p:spPr>
        <p:txBody>
          <a:bodyPr/>
          <a:lstStyle/>
          <a:p>
            <a:r>
              <a:rPr lang="en-AU" dirty="0" smtClean="0"/>
              <a:t>ETSI </a:t>
            </a:r>
            <a:r>
              <a:rPr lang="en-AU" dirty="0" smtClean="0"/>
              <a:t>BRAN </a:t>
            </a:r>
            <a:r>
              <a:rPr lang="en-AU" dirty="0" smtClean="0"/>
              <a:t>has </a:t>
            </a:r>
            <a:r>
              <a:rPr lang="en-AU" dirty="0" smtClean="0"/>
              <a:t>not </a:t>
            </a:r>
            <a:r>
              <a:rPr lang="en-AU" dirty="0" smtClean="0"/>
              <a:t>yet reached </a:t>
            </a:r>
            <a:r>
              <a:rPr lang="en-AU" dirty="0" smtClean="0"/>
              <a:t>a consensus on proposal to allow </a:t>
            </a:r>
            <a:r>
              <a:rPr lang="en-AU" dirty="0"/>
              <a:t>any technology to use PD/ED</a:t>
            </a:r>
          </a:p>
        </p:txBody>
      </p:sp>
      <p:sp>
        <p:nvSpPr>
          <p:cNvPr id="3" name="Content Placeholder 2"/>
          <p:cNvSpPr>
            <a:spLocks noGrp="1"/>
          </p:cNvSpPr>
          <p:nvPr>
            <p:ph idx="1"/>
          </p:nvPr>
        </p:nvSpPr>
        <p:spPr/>
        <p:txBody>
          <a:bodyPr/>
          <a:lstStyle/>
          <a:p>
            <a:r>
              <a:rPr lang="en-AU" dirty="0" smtClean="0"/>
              <a:t>ETSI BRAN m</a:t>
            </a:r>
            <a:r>
              <a:rPr lang="en-AU" dirty="0" smtClean="0"/>
              <a:t>inutes from BRAN#96</a:t>
            </a:r>
            <a:endParaRPr lang="en-AU" dirty="0" smtClean="0"/>
          </a:p>
          <a:p>
            <a:pPr lvl="1"/>
            <a:r>
              <a:rPr lang="en-GB" i="1" dirty="0"/>
              <a:t>Discussion at TC BRAN#96</a:t>
            </a:r>
            <a:endParaRPr lang="en-AU" i="1" dirty="0"/>
          </a:p>
          <a:p>
            <a:pPr lvl="2"/>
            <a:r>
              <a:rPr lang="en-GB" i="1" u="sng" dirty="0"/>
              <a:t>Myles, Andrew (Cisco Systems Belgium) </a:t>
            </a:r>
            <a:r>
              <a:rPr lang="en-GB" i="1" dirty="0"/>
              <a:t>made a presentation of the progress of work on adaptivity clause. Key clause for adaptivity is 4.2.7.3.2.5.</a:t>
            </a:r>
            <a:endParaRPr lang="en-AU" i="1" dirty="0"/>
          </a:p>
          <a:p>
            <a:pPr lvl="2"/>
            <a:r>
              <a:rPr lang="en-GB" i="1" dirty="0"/>
              <a:t>There are two options for revising EN 301 893 to enable to use of PD/ED by 802.11ax (&amp; other technologies):</a:t>
            </a:r>
            <a:endParaRPr lang="en-AU" i="1" dirty="0"/>
          </a:p>
          <a:p>
            <a:pPr lvl="3"/>
            <a:r>
              <a:rPr lang="en-GB" i="1" dirty="0"/>
              <a:t>Option A: Define a neutral preamble &amp; remove reference to 802.11-2016</a:t>
            </a:r>
            <a:endParaRPr lang="en-AU" i="1" dirty="0"/>
          </a:p>
          <a:p>
            <a:pPr lvl="3"/>
            <a:r>
              <a:rPr lang="en-GB" i="1" dirty="0"/>
              <a:t>Option B: Refine reference to 802.11-2016</a:t>
            </a:r>
            <a:endParaRPr lang="en-AU" i="1" dirty="0"/>
          </a:p>
          <a:p>
            <a:pPr lvl="2"/>
            <a:r>
              <a:rPr lang="en-GB" i="1" dirty="0"/>
              <a:t>The presenter and TC BRAN members have a common understanding that there is no intention to adding a requirement to respect received IEEE 802.11 Duration fields to Option 1. </a:t>
            </a:r>
            <a:endParaRPr lang="en-AU" i="1" dirty="0"/>
          </a:p>
          <a:p>
            <a:pPr lvl="1"/>
            <a:r>
              <a:rPr lang="en-GB" i="1" dirty="0"/>
              <a:t>Conclusion of TC BRAN#96</a:t>
            </a:r>
            <a:r>
              <a:rPr lang="en-GB" i="1" dirty="0" smtClean="0"/>
              <a:t>:</a:t>
            </a:r>
          </a:p>
          <a:p>
            <a:pPr lvl="2"/>
            <a:r>
              <a:rPr lang="en-GB" i="1" dirty="0"/>
              <a:t>No consensus achieved. The document was noted. </a:t>
            </a:r>
            <a:endParaRPr lang="en-AU" i="1" dirty="0"/>
          </a:p>
          <a:p>
            <a:pPr lvl="1"/>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25</a:t>
            </a:fld>
            <a:endParaRPr lang="en-US"/>
          </a:p>
        </p:txBody>
      </p:sp>
    </p:spTree>
    <p:extLst>
      <p:ext uri="{BB962C8B-B14F-4D97-AF65-F5344CB8AC3E}">
        <p14:creationId xmlns:p14="http://schemas.microsoft.com/office/powerpoint/2010/main" val="11998329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a:t>
            </a:r>
            <a:r>
              <a:rPr lang="en-AU" dirty="0" err="1" smtClean="0"/>
              <a:t>Coex</a:t>
            </a:r>
            <a:r>
              <a:rPr lang="en-AU" dirty="0" smtClean="0"/>
              <a:t> SC will review the latest submissions </a:t>
            </a:r>
            <a:r>
              <a:rPr lang="en-AU" dirty="0" smtClean="0"/>
              <a:t>to ETSI BRAN on </a:t>
            </a:r>
            <a:r>
              <a:rPr lang="en-AU" dirty="0" smtClean="0"/>
              <a:t>adaptivity  </a:t>
            </a:r>
            <a:endParaRPr lang="en-AU" dirty="0"/>
          </a:p>
        </p:txBody>
      </p:sp>
      <p:sp>
        <p:nvSpPr>
          <p:cNvPr id="3" name="Content Placeholder 2"/>
          <p:cNvSpPr>
            <a:spLocks noGrp="1"/>
          </p:cNvSpPr>
          <p:nvPr>
            <p:ph idx="1"/>
          </p:nvPr>
        </p:nvSpPr>
        <p:spPr/>
        <p:txBody>
          <a:bodyPr/>
          <a:lstStyle/>
          <a:p>
            <a:pPr lvl="1"/>
            <a:r>
              <a:rPr lang="en-AU" dirty="0" smtClean="0"/>
              <a:t>The </a:t>
            </a:r>
            <a:r>
              <a:rPr lang="en-AU" dirty="0" err="1" smtClean="0"/>
              <a:t>Coex</a:t>
            </a:r>
            <a:r>
              <a:rPr lang="en-AU" dirty="0" smtClean="0"/>
              <a:t> SC will review the four associated submissions to ETSI BRAN</a:t>
            </a:r>
          </a:p>
          <a:p>
            <a:pPr lvl="2"/>
            <a:r>
              <a:rPr lang="en-AU" dirty="0" smtClean="0"/>
              <a:t>BRAN(18)097004 (</a:t>
            </a:r>
            <a:r>
              <a:rPr lang="en-AU" dirty="0" err="1" smtClean="0"/>
              <a:t>ppt</a:t>
            </a:r>
            <a:r>
              <a:rPr lang="en-AU" dirty="0" smtClean="0"/>
              <a:t> explanation) &amp; BRAN(18)097005 (editing instructions) for changes to clause </a:t>
            </a:r>
            <a:r>
              <a:rPr lang="en-GB" dirty="0" smtClean="0"/>
              <a:t>4.2.7.3.2.5</a:t>
            </a:r>
          </a:p>
          <a:p>
            <a:pPr lvl="2"/>
            <a:r>
              <a:rPr lang="en-AU" dirty="0" smtClean="0"/>
              <a:t>BRAN(18)097006 </a:t>
            </a:r>
            <a:r>
              <a:rPr lang="en-AU" dirty="0"/>
              <a:t>(</a:t>
            </a:r>
            <a:r>
              <a:rPr lang="en-AU" dirty="0" err="1"/>
              <a:t>ppt</a:t>
            </a:r>
            <a:r>
              <a:rPr lang="en-AU" dirty="0"/>
              <a:t> explanation) &amp; </a:t>
            </a:r>
            <a:r>
              <a:rPr lang="en-AU" dirty="0" smtClean="0"/>
              <a:t>BRAN(18)097007 </a:t>
            </a:r>
            <a:r>
              <a:rPr lang="en-AU" dirty="0"/>
              <a:t>(editing instructions) for changes </a:t>
            </a:r>
            <a:r>
              <a:rPr lang="en-AU" dirty="0" smtClean="0"/>
              <a:t>to adaptivity related to “paused COT”</a:t>
            </a:r>
            <a:endParaRPr lang="en-GB" dirty="0" smtClean="0"/>
          </a:p>
          <a:p>
            <a:pPr lvl="1"/>
            <a:r>
              <a:rPr lang="en-GB" dirty="0" smtClean="0"/>
              <a:t>Th</a:t>
            </a:r>
            <a:r>
              <a:rPr lang="en-GB" dirty="0" smtClean="0"/>
              <a:t>e proposals are in separate documents because of a request by a company who has concern about the “paused COT” proposal</a:t>
            </a:r>
          </a:p>
          <a:p>
            <a:pPr lvl="2"/>
            <a:r>
              <a:rPr lang="en-GB" dirty="0" smtClean="0"/>
              <a:t>But subsequently dropped support fo</a:t>
            </a:r>
            <a:r>
              <a:rPr lang="en-GB" dirty="0" smtClean="0"/>
              <a:t>r both</a:t>
            </a:r>
            <a:endParaRPr lang="en-GB" dirty="0" smtClean="0"/>
          </a:p>
          <a:p>
            <a:pPr lvl="1"/>
            <a:r>
              <a:rPr lang="en-GB" dirty="0" smtClean="0"/>
              <a:t>The </a:t>
            </a:r>
            <a:r>
              <a:rPr lang="en-GB" dirty="0" err="1" smtClean="0"/>
              <a:t>Coex</a:t>
            </a:r>
            <a:r>
              <a:rPr lang="en-GB" dirty="0" smtClean="0"/>
              <a:t> SC may consider endorsing these submissions in some way</a:t>
            </a:r>
          </a:p>
          <a:p>
            <a:pPr lvl="2"/>
            <a:r>
              <a:rPr lang="en-GB" dirty="0" smtClean="0"/>
              <a:t>Probably by a LS to ETSI BRAN</a:t>
            </a:r>
          </a:p>
          <a:p>
            <a:pPr lvl="2"/>
            <a:r>
              <a:rPr lang="en-GB" dirty="0" smtClean="0"/>
              <a:t>Any motion on any LS will be held on Thu PM1</a:t>
            </a:r>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26</a:t>
            </a:fld>
            <a:endParaRPr lang="en-US"/>
          </a:p>
        </p:txBody>
      </p:sp>
      <p:graphicFrame>
        <p:nvGraphicFramePr>
          <p:cNvPr id="6" name="Object 5">
            <a:hlinkClick r:id="" action="ppaction://ole?verb=0"/>
          </p:cNvPr>
          <p:cNvGraphicFramePr>
            <a:graphicFrameLocks noChangeAspect="1"/>
          </p:cNvGraphicFramePr>
          <p:nvPr>
            <p:extLst>
              <p:ext uri="{D42A27DB-BD31-4B8C-83A1-F6EECF244321}">
                <p14:modId xmlns:p14="http://schemas.microsoft.com/office/powerpoint/2010/main" val="431157802"/>
              </p:ext>
            </p:extLst>
          </p:nvPr>
        </p:nvGraphicFramePr>
        <p:xfrm>
          <a:off x="1066800" y="5684837"/>
          <a:ext cx="914400" cy="792163"/>
        </p:xfrm>
        <a:graphic>
          <a:graphicData uri="http://schemas.openxmlformats.org/presentationml/2006/ole">
            <mc:AlternateContent xmlns:mc="http://schemas.openxmlformats.org/markup-compatibility/2006">
              <mc:Choice xmlns:v="urn:schemas-microsoft-com:vml" Requires="v">
                <p:oleObj spid="_x0000_s1126" name="Presentation" showAsIcon="1" r:id="rId3" imgW="914400" imgH="792360" progId="PowerPoint.Show.12">
                  <p:embed/>
                </p:oleObj>
              </mc:Choice>
              <mc:Fallback>
                <p:oleObj name="Presentation" showAsIcon="1" r:id="rId3" imgW="914400" imgH="792360" progId="PowerPoint.Show.12">
                  <p:embed/>
                  <p:pic>
                    <p:nvPicPr>
                      <p:cNvPr id="0" name=""/>
                      <p:cNvPicPr/>
                      <p:nvPr/>
                    </p:nvPicPr>
                    <p:blipFill>
                      <a:blip r:embed="rId4"/>
                      <a:stretch>
                        <a:fillRect/>
                      </a:stretch>
                    </p:blipFill>
                    <p:spPr>
                      <a:xfrm>
                        <a:off x="1066800" y="5684837"/>
                        <a:ext cx="914400" cy="792163"/>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860005920"/>
              </p:ext>
            </p:extLst>
          </p:nvPr>
        </p:nvGraphicFramePr>
        <p:xfrm>
          <a:off x="2362200" y="5684837"/>
          <a:ext cx="914400" cy="792163"/>
        </p:xfrm>
        <a:graphic>
          <a:graphicData uri="http://schemas.openxmlformats.org/presentationml/2006/ole">
            <mc:AlternateContent xmlns:mc="http://schemas.openxmlformats.org/markup-compatibility/2006">
              <mc:Choice xmlns:v="urn:schemas-microsoft-com:vml" Requires="v">
                <p:oleObj spid="_x0000_s1127" name="Document" showAsIcon="1" r:id="rId5" imgW="914400" imgH="792360" progId="Word.Document.12">
                  <p:embed/>
                </p:oleObj>
              </mc:Choice>
              <mc:Fallback>
                <p:oleObj name="Document" showAsIcon="1" r:id="rId5" imgW="914400" imgH="792360" progId="Word.Document.12">
                  <p:embed/>
                  <p:pic>
                    <p:nvPicPr>
                      <p:cNvPr id="0" name=""/>
                      <p:cNvPicPr/>
                      <p:nvPr/>
                    </p:nvPicPr>
                    <p:blipFill>
                      <a:blip r:embed="rId6"/>
                      <a:stretch>
                        <a:fillRect/>
                      </a:stretch>
                    </p:blipFill>
                    <p:spPr>
                      <a:xfrm>
                        <a:off x="2362200" y="5684837"/>
                        <a:ext cx="914400" cy="792163"/>
                      </a:xfrm>
                      <a:prstGeom prst="rect">
                        <a:avLst/>
                      </a:prstGeom>
                    </p:spPr>
                  </p:pic>
                </p:oleObj>
              </mc:Fallback>
            </mc:AlternateContent>
          </a:graphicData>
        </a:graphic>
      </p:graphicFrame>
      <p:graphicFrame>
        <p:nvGraphicFramePr>
          <p:cNvPr id="9" name="Object 8">
            <a:hlinkClick r:id="" action="ppaction://ole?verb=0"/>
          </p:cNvPr>
          <p:cNvGraphicFramePr>
            <a:graphicFrameLocks noChangeAspect="1"/>
          </p:cNvGraphicFramePr>
          <p:nvPr>
            <p:extLst>
              <p:ext uri="{D42A27DB-BD31-4B8C-83A1-F6EECF244321}">
                <p14:modId xmlns:p14="http://schemas.microsoft.com/office/powerpoint/2010/main" val="3921520572"/>
              </p:ext>
            </p:extLst>
          </p:nvPr>
        </p:nvGraphicFramePr>
        <p:xfrm>
          <a:off x="3657600" y="5684837"/>
          <a:ext cx="914400" cy="792163"/>
        </p:xfrm>
        <a:graphic>
          <a:graphicData uri="http://schemas.openxmlformats.org/presentationml/2006/ole">
            <mc:AlternateContent xmlns:mc="http://schemas.openxmlformats.org/markup-compatibility/2006">
              <mc:Choice xmlns:v="urn:schemas-microsoft-com:vml" Requires="v">
                <p:oleObj spid="_x0000_s1128" name="Presentation" showAsIcon="1" r:id="rId7" imgW="914400" imgH="792360" progId="PowerPoint.Show.12">
                  <p:embed/>
                </p:oleObj>
              </mc:Choice>
              <mc:Fallback>
                <p:oleObj name="Presentation" showAsIcon="1" r:id="rId7" imgW="914400" imgH="792360" progId="PowerPoint.Show.12">
                  <p:embed/>
                  <p:pic>
                    <p:nvPicPr>
                      <p:cNvPr id="0" name=""/>
                      <p:cNvPicPr/>
                      <p:nvPr/>
                    </p:nvPicPr>
                    <p:blipFill>
                      <a:blip r:embed="rId8"/>
                      <a:stretch>
                        <a:fillRect/>
                      </a:stretch>
                    </p:blipFill>
                    <p:spPr>
                      <a:xfrm>
                        <a:off x="3657600" y="5684837"/>
                        <a:ext cx="914400" cy="792163"/>
                      </a:xfrm>
                      <a:prstGeom prst="rect">
                        <a:avLst/>
                      </a:prstGeom>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19431559"/>
              </p:ext>
            </p:extLst>
          </p:nvPr>
        </p:nvGraphicFramePr>
        <p:xfrm>
          <a:off x="4762500" y="5666549"/>
          <a:ext cx="914400" cy="792163"/>
        </p:xfrm>
        <a:graphic>
          <a:graphicData uri="http://schemas.openxmlformats.org/presentationml/2006/ole">
            <mc:AlternateContent xmlns:mc="http://schemas.openxmlformats.org/markup-compatibility/2006">
              <mc:Choice xmlns:v="urn:schemas-microsoft-com:vml" Requires="v">
                <p:oleObj spid="_x0000_s1129" name="Document" showAsIcon="1" r:id="rId9" imgW="914400" imgH="792360" progId="Word.Document.12">
                  <p:embed/>
                </p:oleObj>
              </mc:Choice>
              <mc:Fallback>
                <p:oleObj name="Document" showAsIcon="1" r:id="rId9" imgW="914400" imgH="792360" progId="Word.Document.12">
                  <p:embed/>
                  <p:pic>
                    <p:nvPicPr>
                      <p:cNvPr id="0" name=""/>
                      <p:cNvPicPr/>
                      <p:nvPr/>
                    </p:nvPicPr>
                    <p:blipFill>
                      <a:blip r:embed="rId10"/>
                      <a:stretch>
                        <a:fillRect/>
                      </a:stretch>
                    </p:blipFill>
                    <p:spPr>
                      <a:xfrm>
                        <a:off x="4762500" y="5666549"/>
                        <a:ext cx="914400" cy="792163"/>
                      </a:xfrm>
                      <a:prstGeom prst="rect">
                        <a:avLst/>
                      </a:prstGeom>
                    </p:spPr>
                  </p:pic>
                </p:oleObj>
              </mc:Fallback>
            </mc:AlternateContent>
          </a:graphicData>
        </a:graphic>
      </p:graphicFrame>
    </p:spTree>
    <p:extLst>
      <p:ext uri="{BB962C8B-B14F-4D97-AF65-F5344CB8AC3E}">
        <p14:creationId xmlns:p14="http://schemas.microsoft.com/office/powerpoint/2010/main" val="9310887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8153400" cy="1066800"/>
          </a:xfrm>
        </p:spPr>
        <p:txBody>
          <a:bodyPr/>
          <a:lstStyle/>
          <a:p>
            <a:r>
              <a:rPr lang="en-AU" dirty="0" err="1" smtClean="0"/>
              <a:t>Coex</a:t>
            </a:r>
            <a:r>
              <a:rPr lang="en-AU" dirty="0" smtClean="0"/>
              <a:t> SC may consider a draft of a potential LS to ETSI BRAN in relation to adaptivity clause in EN 301 893</a:t>
            </a:r>
            <a:endParaRPr lang="en-AU" dirty="0"/>
          </a:p>
        </p:txBody>
      </p:sp>
      <p:sp>
        <p:nvSpPr>
          <p:cNvPr id="3" name="Content Placeholder 2"/>
          <p:cNvSpPr>
            <a:spLocks noGrp="1"/>
          </p:cNvSpPr>
          <p:nvPr>
            <p:ph idx="1"/>
          </p:nvPr>
        </p:nvSpPr>
        <p:spPr/>
        <p:txBody>
          <a:bodyPr/>
          <a:lstStyle/>
          <a:p>
            <a:r>
              <a:rPr lang="en-AU" dirty="0" smtClean="0"/>
              <a:t>Outline of possible Liaison Statement to ETSI BRAN</a:t>
            </a:r>
          </a:p>
          <a:p>
            <a:pPr lvl="1"/>
            <a:r>
              <a:rPr lang="en-AU" i="1" dirty="0" smtClean="0"/>
              <a:t>IEEE 802.11 WG has been made aware of </a:t>
            </a:r>
            <a:r>
              <a:rPr lang="en-AU" i="1" strike="sngStrike" dirty="0" smtClean="0">
                <a:solidFill>
                  <a:srgbClr val="FF0000"/>
                </a:solidFill>
              </a:rPr>
              <a:t>four</a:t>
            </a:r>
            <a:r>
              <a:rPr lang="en-AU" i="1" dirty="0" smtClean="0">
                <a:solidFill>
                  <a:srgbClr val="FF0000"/>
                </a:solidFill>
              </a:rPr>
              <a:t> two </a:t>
            </a:r>
            <a:r>
              <a:rPr lang="en-AU" i="1" dirty="0" smtClean="0"/>
              <a:t>submissions to BRAN#97 proposing refinements to the adaptivity clauses of EN 301 893</a:t>
            </a:r>
          </a:p>
          <a:p>
            <a:pPr lvl="2"/>
            <a:r>
              <a:rPr lang="en-AU" i="1" dirty="0"/>
              <a:t>BRAN(18)097004 (</a:t>
            </a:r>
            <a:r>
              <a:rPr lang="en-AU" i="1" dirty="0" err="1"/>
              <a:t>ppt</a:t>
            </a:r>
            <a:r>
              <a:rPr lang="en-AU" i="1" dirty="0"/>
              <a:t> explanation) &amp; BRAN(18)097005 (editing instructions) for changes to clause </a:t>
            </a:r>
            <a:r>
              <a:rPr lang="en-GB" i="1" dirty="0"/>
              <a:t>4.2.7.3.2.5</a:t>
            </a:r>
          </a:p>
          <a:p>
            <a:pPr lvl="2"/>
            <a:r>
              <a:rPr lang="en-AU" i="1" strike="sngStrike" dirty="0">
                <a:solidFill>
                  <a:srgbClr val="FF0000"/>
                </a:solidFill>
              </a:rPr>
              <a:t>BRAN(18)097006 (</a:t>
            </a:r>
            <a:r>
              <a:rPr lang="en-AU" i="1" strike="sngStrike" dirty="0" err="1">
                <a:solidFill>
                  <a:srgbClr val="FF0000"/>
                </a:solidFill>
              </a:rPr>
              <a:t>ppt</a:t>
            </a:r>
            <a:r>
              <a:rPr lang="en-AU" i="1" strike="sngStrike" dirty="0">
                <a:solidFill>
                  <a:srgbClr val="FF0000"/>
                </a:solidFill>
              </a:rPr>
              <a:t> explanation) &amp; BRAN(18)097007 (editing instructions) for changes to adaptivity related to “paused COT</a:t>
            </a:r>
            <a:r>
              <a:rPr lang="en-AU" i="1" strike="sngStrike" dirty="0" smtClean="0">
                <a:solidFill>
                  <a:srgbClr val="FF0000"/>
                </a:solidFill>
              </a:rPr>
              <a:t>”</a:t>
            </a:r>
          </a:p>
          <a:p>
            <a:pPr lvl="1"/>
            <a:r>
              <a:rPr lang="en-AU" i="1" dirty="0" smtClean="0"/>
              <a:t>…</a:t>
            </a:r>
            <a:endParaRPr lang="en-GB" i="1"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27</a:t>
            </a:fld>
            <a:endParaRPr lang="en-US"/>
          </a:p>
        </p:txBody>
      </p:sp>
    </p:spTree>
    <p:extLst>
      <p:ext uri="{BB962C8B-B14F-4D97-AF65-F5344CB8AC3E}">
        <p14:creationId xmlns:p14="http://schemas.microsoft.com/office/powerpoint/2010/main" val="27341514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8382000" cy="1066800"/>
          </a:xfrm>
        </p:spPr>
        <p:txBody>
          <a:bodyPr/>
          <a:lstStyle/>
          <a:p>
            <a:r>
              <a:rPr lang="en-AU" dirty="0" err="1"/>
              <a:t>Coex</a:t>
            </a:r>
            <a:r>
              <a:rPr lang="en-AU" dirty="0"/>
              <a:t> SC may consider a draft of a potential LS to ETSI BRAN in relation to adaptivity clause in EN 301 893</a:t>
            </a:r>
          </a:p>
        </p:txBody>
      </p:sp>
      <p:sp>
        <p:nvSpPr>
          <p:cNvPr id="3" name="Content Placeholder 2"/>
          <p:cNvSpPr>
            <a:spLocks noGrp="1"/>
          </p:cNvSpPr>
          <p:nvPr>
            <p:ph idx="1"/>
          </p:nvPr>
        </p:nvSpPr>
        <p:spPr/>
        <p:txBody>
          <a:bodyPr/>
          <a:lstStyle/>
          <a:p>
            <a:r>
              <a:rPr lang="en-AU" dirty="0" smtClean="0"/>
              <a:t>Outline of possible Liaison Statement to ETSI BRAN</a:t>
            </a:r>
          </a:p>
          <a:p>
            <a:pPr lvl="1"/>
            <a:r>
              <a:rPr lang="en-AU" i="1" dirty="0" smtClean="0"/>
              <a:t>…</a:t>
            </a:r>
          </a:p>
          <a:p>
            <a:pPr lvl="1"/>
            <a:r>
              <a:rPr lang="en-AU" i="1" dirty="0" smtClean="0"/>
              <a:t>IEEE 802.11 WG endorses these proposed refinements to EN 301 893 because they:</a:t>
            </a:r>
          </a:p>
          <a:p>
            <a:pPr lvl="2"/>
            <a:r>
              <a:rPr lang="en-AU" i="1" dirty="0"/>
              <a:t>E</a:t>
            </a:r>
            <a:r>
              <a:rPr lang="en-AU" i="1" dirty="0" smtClean="0"/>
              <a:t>nhance the “technology neutrality” of EN 301 893 by making both adaptivity options accessible to all technologies</a:t>
            </a:r>
          </a:p>
          <a:p>
            <a:pPr lvl="2"/>
            <a:r>
              <a:rPr lang="en-AU" i="1" dirty="0" smtClean="0"/>
              <a:t>Enable IEEE 802.11ax to use the “dual threshold option”, thus maintaining  the status quo established over many years with IEEE 802.11a/n/ac</a:t>
            </a:r>
          </a:p>
          <a:p>
            <a:pPr lvl="2"/>
            <a:r>
              <a:rPr lang="en-AU" i="1" strike="sngStrike" dirty="0" smtClean="0">
                <a:solidFill>
                  <a:srgbClr val="FF0000"/>
                </a:solidFill>
              </a:rPr>
              <a:t>Maintain the status quo from the current version of EN 301 893 for use of the “paused COT” feature</a:t>
            </a:r>
          </a:p>
          <a:p>
            <a:pPr lvl="1"/>
            <a:r>
              <a:rPr lang="en-AU" i="1" dirty="0" smtClean="0"/>
              <a:t>…</a:t>
            </a:r>
            <a:endParaRPr lang="en-GB" i="1"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28</a:t>
            </a:fld>
            <a:endParaRPr lang="en-US"/>
          </a:p>
        </p:txBody>
      </p:sp>
    </p:spTree>
    <p:extLst>
      <p:ext uri="{BB962C8B-B14F-4D97-AF65-F5344CB8AC3E}">
        <p14:creationId xmlns:p14="http://schemas.microsoft.com/office/powerpoint/2010/main" val="365675835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8382000" cy="1066800"/>
          </a:xfrm>
        </p:spPr>
        <p:txBody>
          <a:bodyPr/>
          <a:lstStyle/>
          <a:p>
            <a:r>
              <a:rPr lang="en-AU" dirty="0" err="1"/>
              <a:t>Coex</a:t>
            </a:r>
            <a:r>
              <a:rPr lang="en-AU" dirty="0"/>
              <a:t> SC may consider a draft of a potential LS to ETSI BRAN in relation to adaptivity clause in EN 301 893</a:t>
            </a:r>
          </a:p>
        </p:txBody>
      </p:sp>
      <p:sp>
        <p:nvSpPr>
          <p:cNvPr id="3" name="Content Placeholder 2"/>
          <p:cNvSpPr>
            <a:spLocks noGrp="1"/>
          </p:cNvSpPr>
          <p:nvPr>
            <p:ph idx="1"/>
          </p:nvPr>
        </p:nvSpPr>
        <p:spPr/>
        <p:txBody>
          <a:bodyPr/>
          <a:lstStyle/>
          <a:p>
            <a:r>
              <a:rPr lang="en-AU" dirty="0" smtClean="0"/>
              <a:t>Outline of possible Liaison Statement to ETSI BRAN</a:t>
            </a:r>
          </a:p>
          <a:p>
            <a:pPr lvl="1"/>
            <a:r>
              <a:rPr lang="en-AU" i="1" dirty="0" smtClean="0"/>
              <a:t>…</a:t>
            </a:r>
          </a:p>
          <a:p>
            <a:pPr lvl="1"/>
            <a:r>
              <a:rPr lang="en-AU" i="1" dirty="0" smtClean="0"/>
              <a:t>The IEEE 802.11 WG requests that ETSI BRAN take IEEE 802.11 WG’s endorsement into account when considering these proposals. </a:t>
            </a:r>
            <a:endParaRPr lang="en-AU" i="1" dirty="0"/>
          </a:p>
          <a:p>
            <a:pPr lvl="1"/>
            <a:r>
              <a:rPr lang="en-AU" i="1" dirty="0" smtClean="0"/>
              <a:t>The IEEE 802.11 WG looks forward to hearing the result of ETSI BRAN’s deliberations on this matter</a:t>
            </a:r>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29</a:t>
            </a:fld>
            <a:endParaRPr lang="en-US"/>
          </a:p>
        </p:txBody>
      </p:sp>
    </p:spTree>
    <p:extLst>
      <p:ext uri="{BB962C8B-B14F-4D97-AF65-F5344CB8AC3E}">
        <p14:creationId xmlns:p14="http://schemas.microsoft.com/office/powerpoint/2010/main" val="5334766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first task for the </a:t>
            </a:r>
            <a:r>
              <a:rPr lang="en-AU" i="1" dirty="0"/>
              <a:t>Coexistence SC </a:t>
            </a:r>
            <a:r>
              <a:rPr lang="en-AU" dirty="0" smtClean="0"/>
              <a:t>today is </a:t>
            </a:r>
            <a:r>
              <a:rPr lang="en-AU" strike="sngStrike" dirty="0" smtClean="0">
                <a:solidFill>
                  <a:srgbClr val="FF0000"/>
                </a:solidFill>
              </a:rPr>
              <a:t>not</a:t>
            </a:r>
            <a:r>
              <a:rPr lang="en-AU" dirty="0" smtClean="0"/>
              <a:t> to appoint a secretary</a:t>
            </a:r>
            <a:endParaRPr lang="en-AU" dirty="0"/>
          </a:p>
        </p:txBody>
      </p:sp>
      <p:sp>
        <p:nvSpPr>
          <p:cNvPr id="3" name="Content Placeholder 2"/>
          <p:cNvSpPr>
            <a:spLocks noGrp="1"/>
          </p:cNvSpPr>
          <p:nvPr>
            <p:ph idx="1"/>
          </p:nvPr>
        </p:nvSpPr>
        <p:spPr/>
        <p:txBody>
          <a:bodyPr/>
          <a:lstStyle/>
          <a:p>
            <a:pPr lvl="1"/>
            <a:r>
              <a:rPr lang="en-AU" dirty="0" smtClean="0"/>
              <a:t>It is important to keep proper minutes of all </a:t>
            </a:r>
            <a:r>
              <a:rPr lang="en-AU" i="1" dirty="0"/>
              <a:t>Coexistence SC </a:t>
            </a:r>
            <a:r>
              <a:rPr lang="en-AU" dirty="0" smtClean="0"/>
              <a:t>meetings</a:t>
            </a:r>
          </a:p>
          <a:p>
            <a:pPr lvl="1"/>
            <a:r>
              <a:rPr lang="en-AU" dirty="0" smtClean="0">
                <a:sym typeface="Wingdings" panose="05000000000000000000" pitchFamily="2" charset="2"/>
              </a:rPr>
              <a:t>Fortunately, Guido Hiertz (Ericsson) agreed in Berlin to be appointed the IEEE 802.11 Coexistence SC’s permanent Secretary …</a:t>
            </a:r>
          </a:p>
          <a:p>
            <a:pPr lvl="1"/>
            <a:r>
              <a:rPr lang="en-AU" dirty="0" smtClean="0">
                <a:sym typeface="Wingdings" panose="05000000000000000000" pitchFamily="2" charset="2"/>
              </a:rPr>
              <a:t>… and even better, he did not need to be</a:t>
            </a:r>
            <a:br>
              <a:rPr lang="en-AU" dirty="0" smtClean="0">
                <a:sym typeface="Wingdings" panose="05000000000000000000" pitchFamily="2" charset="2"/>
              </a:rPr>
            </a:br>
            <a:r>
              <a:rPr lang="en-AU" dirty="0" smtClean="0">
                <a:sym typeface="Wingdings" panose="05000000000000000000" pitchFamily="2" charset="2"/>
              </a:rPr>
              <a:t>bribed with free beer to do the work</a:t>
            </a:r>
          </a:p>
          <a:p>
            <a:pPr lvl="1"/>
            <a:r>
              <a:rPr lang="en-AU" dirty="0" smtClean="0">
                <a:solidFill>
                  <a:srgbClr val="FF0000"/>
                </a:solidFill>
                <a:sym typeface="Wingdings" panose="05000000000000000000" pitchFamily="2" charset="2"/>
              </a:rPr>
              <a:t>Unfortunately, Guido could not be here this</a:t>
            </a:r>
            <a:br>
              <a:rPr lang="en-AU" dirty="0" smtClean="0">
                <a:solidFill>
                  <a:srgbClr val="FF0000"/>
                </a:solidFill>
                <a:sym typeface="Wingdings" panose="05000000000000000000" pitchFamily="2" charset="2"/>
              </a:rPr>
            </a:br>
            <a:r>
              <a:rPr lang="en-AU" dirty="0" smtClean="0">
                <a:solidFill>
                  <a:srgbClr val="FF0000"/>
                </a:solidFill>
                <a:sym typeface="Wingdings" panose="05000000000000000000" pitchFamily="2" charset="2"/>
              </a:rPr>
              <a:t>week</a:t>
            </a:r>
            <a:r>
              <a:rPr lang="en-AU" dirty="0">
                <a:solidFill>
                  <a:srgbClr val="FF0000"/>
                </a:solidFill>
                <a:sym typeface="Wingdings" panose="05000000000000000000" pitchFamily="2" charset="2"/>
              </a:rPr>
              <a:t> </a:t>
            </a:r>
            <a:r>
              <a:rPr lang="en-AU" dirty="0" smtClean="0">
                <a:solidFill>
                  <a:srgbClr val="FF0000"/>
                </a:solidFill>
                <a:sym typeface="Wingdings" panose="05000000000000000000" pitchFamily="2" charset="2"/>
              </a:rPr>
              <a:t>because he is at the IEEE-SA SB</a:t>
            </a:r>
            <a:br>
              <a:rPr lang="en-AU" dirty="0" smtClean="0">
                <a:solidFill>
                  <a:srgbClr val="FF0000"/>
                </a:solidFill>
                <a:sym typeface="Wingdings" panose="05000000000000000000" pitchFamily="2" charset="2"/>
              </a:rPr>
            </a:br>
            <a:r>
              <a:rPr lang="en-AU" dirty="0" smtClean="0">
                <a:solidFill>
                  <a:srgbClr val="FF0000"/>
                </a:solidFill>
                <a:sym typeface="Wingdings" panose="05000000000000000000" pitchFamily="2" charset="2"/>
              </a:rPr>
              <a:t>meeting in Tokyo instead</a:t>
            </a:r>
          </a:p>
          <a:p>
            <a:pPr marL="1588" lvl="1" indent="0">
              <a:buNone/>
            </a:pPr>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3</a:t>
            </a:fld>
            <a:endParaRPr lang="en-US"/>
          </a:p>
        </p:txBody>
      </p:sp>
      <p:pic>
        <p:nvPicPr>
          <p:cNvPr id="6" name="Picture 5"/>
          <p:cNvPicPr>
            <a:picLocks noChangeAspect="1"/>
          </p:cNvPicPr>
          <p:nvPr/>
        </p:nvPicPr>
        <p:blipFill>
          <a:blip r:embed="rId2"/>
          <a:stretch>
            <a:fillRect/>
          </a:stretch>
        </p:blipFill>
        <p:spPr>
          <a:xfrm rot="19931301">
            <a:off x="6023811" y="3270206"/>
            <a:ext cx="1810076" cy="2144420"/>
          </a:xfrm>
          <a:prstGeom prst="rect">
            <a:avLst/>
          </a:prstGeom>
        </p:spPr>
      </p:pic>
    </p:spTree>
    <p:extLst>
      <p:ext uri="{BB962C8B-B14F-4D97-AF65-F5344CB8AC3E}">
        <p14:creationId xmlns:p14="http://schemas.microsoft.com/office/powerpoint/2010/main" val="41220304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a:t>
            </a:r>
            <a:r>
              <a:rPr lang="en-AU" dirty="0" err="1" smtClean="0"/>
              <a:t>Coex</a:t>
            </a:r>
            <a:r>
              <a:rPr lang="en-AU" dirty="0" smtClean="0"/>
              <a:t> SC will consider a motion to endorse the proposed refinements to EN 301 893 adaptivity</a:t>
            </a:r>
            <a:endParaRPr lang="en-AU" dirty="0"/>
          </a:p>
        </p:txBody>
      </p:sp>
      <p:sp>
        <p:nvSpPr>
          <p:cNvPr id="3" name="Content Placeholder 2"/>
          <p:cNvSpPr>
            <a:spLocks noGrp="1"/>
          </p:cNvSpPr>
          <p:nvPr>
            <p:ph idx="1"/>
          </p:nvPr>
        </p:nvSpPr>
        <p:spPr/>
        <p:txBody>
          <a:bodyPr/>
          <a:lstStyle/>
          <a:p>
            <a:r>
              <a:rPr lang="en-AU" dirty="0" smtClean="0"/>
              <a:t>Motion</a:t>
            </a:r>
          </a:p>
          <a:p>
            <a:pPr lvl="1"/>
            <a:r>
              <a:rPr lang="en-AU" i="1" dirty="0" smtClean="0"/>
              <a:t>The IEEE 802.11 Coexistence SC recommends to the IEEE 802.11 WG that the material on pp 27-29 be sent to ETSI BRAN in a Liaison Statement (with appropriate editorial changes)</a:t>
            </a:r>
          </a:p>
          <a:p>
            <a:pPr lvl="1"/>
            <a:r>
              <a:rPr lang="en-AU" dirty="0" smtClean="0"/>
              <a:t>Moved: </a:t>
            </a:r>
            <a:r>
              <a:rPr lang="en-AU" dirty="0" err="1" smtClean="0"/>
              <a:t>Menzo</a:t>
            </a:r>
            <a:endParaRPr lang="en-AU" dirty="0" smtClean="0"/>
          </a:p>
          <a:p>
            <a:pPr lvl="1"/>
            <a:r>
              <a:rPr lang="en-AU" dirty="0" smtClean="0"/>
              <a:t>Seconded: Michael F</a:t>
            </a:r>
          </a:p>
          <a:p>
            <a:pPr lvl="1"/>
            <a:r>
              <a:rPr lang="en-AU" dirty="0" smtClean="0"/>
              <a:t>Passes 27/0/3</a:t>
            </a:r>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30</a:t>
            </a:fld>
            <a:endParaRPr lang="en-US"/>
          </a:p>
        </p:txBody>
      </p:sp>
    </p:spTree>
    <p:extLst>
      <p:ext uri="{BB962C8B-B14F-4D97-AF65-F5344CB8AC3E}">
        <p14:creationId xmlns:p14="http://schemas.microsoft.com/office/powerpoint/2010/main" val="35490494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a:t>
            </a:r>
            <a:r>
              <a:rPr lang="en-AU" dirty="0" err="1" smtClean="0"/>
              <a:t>Coex</a:t>
            </a:r>
            <a:r>
              <a:rPr lang="en-AU" dirty="0" smtClean="0"/>
              <a:t> SC will consider a motion to endorse the proposed refinements to EN 301 893 adaptivity</a:t>
            </a:r>
            <a:endParaRPr lang="en-AU" dirty="0"/>
          </a:p>
        </p:txBody>
      </p:sp>
      <p:sp>
        <p:nvSpPr>
          <p:cNvPr id="3" name="Content Placeholder 2"/>
          <p:cNvSpPr>
            <a:spLocks noGrp="1"/>
          </p:cNvSpPr>
          <p:nvPr>
            <p:ph idx="1"/>
          </p:nvPr>
        </p:nvSpPr>
        <p:spPr/>
        <p:txBody>
          <a:bodyPr/>
          <a:lstStyle/>
          <a:p>
            <a:r>
              <a:rPr lang="en-AU" dirty="0" smtClean="0"/>
              <a:t>Motion</a:t>
            </a:r>
          </a:p>
          <a:p>
            <a:pPr lvl="1"/>
            <a:r>
              <a:rPr lang="en-AU" i="1" dirty="0" smtClean="0"/>
              <a:t>The IEEE 802.11 Coexistence SC recommends to the IEEE 802.11 WG that the material on pp 27-29 (with changes removed) be sent to ETSI BRAN in a Liaison Statement (with appropriate editorial changes)</a:t>
            </a:r>
          </a:p>
          <a:p>
            <a:pPr lvl="1"/>
            <a:r>
              <a:rPr lang="en-AU" dirty="0" smtClean="0"/>
              <a:t>Moved: Michael F</a:t>
            </a:r>
          </a:p>
          <a:p>
            <a:pPr lvl="1"/>
            <a:r>
              <a:rPr lang="en-AU" dirty="0" smtClean="0"/>
              <a:t>Seconded: Dorothy </a:t>
            </a:r>
          </a:p>
          <a:p>
            <a:pPr lvl="1"/>
            <a:r>
              <a:rPr lang="en-AU" dirty="0" smtClean="0"/>
              <a:t>15/10/7 fails</a:t>
            </a:r>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31</a:t>
            </a:fld>
            <a:endParaRPr lang="en-US"/>
          </a:p>
        </p:txBody>
      </p:sp>
    </p:spTree>
    <p:extLst>
      <p:ext uri="{BB962C8B-B14F-4D97-AF65-F5344CB8AC3E}">
        <p14:creationId xmlns:p14="http://schemas.microsoft.com/office/powerpoint/2010/main" val="37599646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lgn="ctr">
              <a:buNone/>
            </a:pPr>
            <a:r>
              <a:rPr lang="en-AU" sz="2400" b="1" dirty="0" smtClean="0">
                <a:solidFill>
                  <a:schemeClr val="accent2"/>
                </a:solidFill>
              </a:rPr>
              <a:t>Agenda items</a:t>
            </a:r>
          </a:p>
          <a:p>
            <a:pPr marL="342900" lvl="1" indent="-342900" algn="ctr">
              <a:buNone/>
            </a:pPr>
            <a:r>
              <a:rPr lang="en-AU" sz="2400" b="1" i="1" dirty="0" smtClean="0">
                <a:solidFill>
                  <a:srgbClr val="FF0000"/>
                </a:solidFill>
              </a:rPr>
              <a:t>Continuation of </a:t>
            </a:r>
            <a:r>
              <a:rPr lang="en-AU" sz="2400" b="1" i="1" dirty="0">
                <a:solidFill>
                  <a:srgbClr val="FF0000"/>
                </a:solidFill>
              </a:rPr>
              <a:t>Status report on the most recent 3GPP RAN1 meeting</a:t>
            </a:r>
          </a:p>
          <a:p>
            <a:pPr marL="342900" lvl="1" indent="-342900" algn="ctr">
              <a:buNone/>
            </a:pPr>
            <a:r>
              <a:rPr lang="en-AU" sz="2400" b="1" dirty="0" smtClean="0">
                <a:solidFill>
                  <a:srgbClr val="FF0000"/>
                </a:solidFill>
              </a:rPr>
              <a:t> </a:t>
            </a:r>
            <a:endParaRPr lang="en-AU" sz="2400" b="1" dirty="0">
              <a:solidFill>
                <a:srgbClr val="FF0000"/>
              </a:solidFill>
            </a:endParaRPr>
          </a:p>
        </p:txBody>
      </p:sp>
      <p:sp>
        <p:nvSpPr>
          <p:cNvPr id="3" name="Footer Placeholder 2"/>
          <p:cNvSpPr>
            <a:spLocks noGrp="1"/>
          </p:cNvSpPr>
          <p:nvPr>
            <p:ph type="ftr" sz="quarter" idx="10"/>
          </p:nvPr>
        </p:nvSpPr>
        <p:spPr/>
        <p:txBody>
          <a:bodyPr/>
          <a:lstStyle/>
          <a:p>
            <a:pPr>
              <a:defRPr/>
            </a:pPr>
            <a:r>
              <a:rPr lang="en-US" smtClean="0"/>
              <a:t>Andrew Myles, Cisco</a:t>
            </a:r>
            <a:endParaRPr lang="en-US" dirty="0"/>
          </a:p>
        </p:txBody>
      </p:sp>
      <p:sp>
        <p:nvSpPr>
          <p:cNvPr id="4" name="Slide Number Placeholder 3"/>
          <p:cNvSpPr>
            <a:spLocks noGrp="1"/>
          </p:cNvSpPr>
          <p:nvPr>
            <p:ph type="sldNum" sz="quarter" idx="11"/>
          </p:nvPr>
        </p:nvSpPr>
        <p:spPr/>
        <p:txBody>
          <a:bodyPr/>
          <a:lstStyle/>
          <a:p>
            <a:pPr>
              <a:defRPr/>
            </a:pPr>
            <a:r>
              <a:rPr lang="en-US" smtClean="0"/>
              <a:t>Slide </a:t>
            </a:r>
            <a:fld id="{EF4002E7-DB4D-4CC3-8382-1939D19420D8}" type="slidenum">
              <a:rPr lang="en-US" smtClean="0"/>
              <a:pPr>
                <a:defRPr/>
              </a:pPr>
              <a:t>32</a:t>
            </a:fld>
            <a:endParaRPr lang="en-US"/>
          </a:p>
        </p:txBody>
      </p:sp>
    </p:spTree>
    <p:extLst>
      <p:ext uri="{BB962C8B-B14F-4D97-AF65-F5344CB8AC3E}">
        <p14:creationId xmlns:p14="http://schemas.microsoft.com/office/powerpoint/2010/main" val="52499648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a:t>
            </a:r>
            <a:r>
              <a:rPr lang="en-AU" dirty="0" err="1" smtClean="0"/>
              <a:t>Coex</a:t>
            </a:r>
            <a:r>
              <a:rPr lang="en-AU" dirty="0" smtClean="0"/>
              <a:t> SC will hear an update on coexistence relevant activities at the recent 3GPP RAN1 meeting</a:t>
            </a:r>
            <a:endParaRPr lang="en-AU" dirty="0"/>
          </a:p>
        </p:txBody>
      </p:sp>
      <p:sp>
        <p:nvSpPr>
          <p:cNvPr id="3" name="Content Placeholder 2"/>
          <p:cNvSpPr>
            <a:spLocks noGrp="1"/>
          </p:cNvSpPr>
          <p:nvPr>
            <p:ph idx="1"/>
          </p:nvPr>
        </p:nvSpPr>
        <p:spPr/>
        <p:txBody>
          <a:bodyPr/>
          <a:lstStyle/>
          <a:p>
            <a:pPr lvl="1"/>
            <a:r>
              <a:rPr lang="en-AU" dirty="0" smtClean="0"/>
              <a:t>3GPP RAN1 (#92) was held 26 Feb – 2 Mar 2018 in Athens, Greece</a:t>
            </a:r>
          </a:p>
          <a:p>
            <a:pPr lvl="1"/>
            <a:r>
              <a:rPr lang="en-GB" dirty="0" err="1"/>
              <a:t>Shubhodeep</a:t>
            </a:r>
            <a:r>
              <a:rPr lang="en-GB" dirty="0"/>
              <a:t> </a:t>
            </a:r>
            <a:r>
              <a:rPr lang="en-GB" dirty="0" err="1"/>
              <a:t>Adhikari</a:t>
            </a:r>
            <a:r>
              <a:rPr lang="en-GB" dirty="0"/>
              <a:t> (Broadcom) </a:t>
            </a:r>
            <a:r>
              <a:rPr lang="en-GB" dirty="0" smtClean="0"/>
              <a:t>and/or </a:t>
            </a:r>
            <a:r>
              <a:rPr lang="en-GB" dirty="0"/>
              <a:t>Sindhu Verma (Broadcom</a:t>
            </a:r>
            <a:r>
              <a:rPr lang="en-GB" dirty="0" smtClean="0"/>
              <a:t>) have volunteered to provide a status update</a:t>
            </a:r>
          </a:p>
          <a:p>
            <a:pPr lvl="2"/>
            <a:r>
              <a:rPr lang="en-GB" dirty="0" smtClean="0"/>
              <a:t>See </a:t>
            </a:r>
            <a:r>
              <a:rPr lang="en-US" dirty="0"/>
              <a:t>11-18-0542-00-coex : 3GPP RAN1 Status on LAA and </a:t>
            </a:r>
            <a:r>
              <a:rPr lang="en-US" dirty="0" smtClean="0"/>
              <a:t>NR-Unlicensed</a:t>
            </a:r>
          </a:p>
          <a:p>
            <a:pPr lvl="1"/>
            <a:r>
              <a:rPr lang="en-US" dirty="0" smtClean="0"/>
              <a:t>We will complete the material not covered on Wed PM1</a:t>
            </a:r>
            <a:endParaRPr lang="en-AU" dirty="0"/>
          </a:p>
          <a:p>
            <a:pPr lvl="2"/>
            <a:endParaRPr lang="en-AU" dirty="0" smtClean="0">
              <a:solidFill>
                <a:srgbClr val="FF0000"/>
              </a:solidFill>
            </a:endParaRPr>
          </a:p>
          <a:p>
            <a:pPr lvl="1"/>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33</a:t>
            </a:fld>
            <a:endParaRPr lang="en-US"/>
          </a:p>
        </p:txBody>
      </p:sp>
    </p:spTree>
    <p:extLst>
      <p:ext uri="{BB962C8B-B14F-4D97-AF65-F5344CB8AC3E}">
        <p14:creationId xmlns:p14="http://schemas.microsoft.com/office/powerpoint/2010/main" val="377761763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lgn="ctr">
              <a:buNone/>
            </a:pPr>
            <a:r>
              <a:rPr lang="en-AU" sz="2400" b="1" dirty="0" smtClean="0">
                <a:solidFill>
                  <a:schemeClr val="accent2"/>
                </a:solidFill>
              </a:rPr>
              <a:t>Agenda items</a:t>
            </a:r>
          </a:p>
          <a:p>
            <a:pPr marL="342900" lvl="1" indent="-342900" algn="ctr">
              <a:buNone/>
            </a:pPr>
            <a:r>
              <a:rPr lang="en-AU" sz="2400" b="1" dirty="0" smtClean="0">
                <a:solidFill>
                  <a:srgbClr val="FF0000"/>
                </a:solidFill>
              </a:rPr>
              <a:t>A workshop?</a:t>
            </a:r>
            <a:endParaRPr lang="en-AU" sz="2400" b="1" dirty="0">
              <a:solidFill>
                <a:srgbClr val="FF0000"/>
              </a:solidFill>
            </a:endParaRPr>
          </a:p>
        </p:txBody>
      </p:sp>
      <p:sp>
        <p:nvSpPr>
          <p:cNvPr id="3" name="Footer Placeholder 2"/>
          <p:cNvSpPr>
            <a:spLocks noGrp="1"/>
          </p:cNvSpPr>
          <p:nvPr>
            <p:ph type="ftr" sz="quarter" idx="10"/>
          </p:nvPr>
        </p:nvSpPr>
        <p:spPr/>
        <p:txBody>
          <a:bodyPr/>
          <a:lstStyle/>
          <a:p>
            <a:pPr>
              <a:defRPr/>
            </a:pPr>
            <a:r>
              <a:rPr lang="en-US" smtClean="0"/>
              <a:t>Andrew Myles, Cisco</a:t>
            </a:r>
            <a:endParaRPr lang="en-US" dirty="0"/>
          </a:p>
        </p:txBody>
      </p:sp>
      <p:sp>
        <p:nvSpPr>
          <p:cNvPr id="4" name="Slide Number Placeholder 3"/>
          <p:cNvSpPr>
            <a:spLocks noGrp="1"/>
          </p:cNvSpPr>
          <p:nvPr>
            <p:ph type="sldNum" sz="quarter" idx="11"/>
          </p:nvPr>
        </p:nvSpPr>
        <p:spPr/>
        <p:txBody>
          <a:bodyPr/>
          <a:lstStyle/>
          <a:p>
            <a:pPr>
              <a:defRPr/>
            </a:pPr>
            <a:r>
              <a:rPr lang="en-US" smtClean="0"/>
              <a:t>Slide </a:t>
            </a:r>
            <a:fld id="{EF4002E7-DB4D-4CC3-8382-1939D19420D8}" type="slidenum">
              <a:rPr lang="en-US" smtClean="0"/>
              <a:pPr>
                <a:defRPr/>
              </a:pPr>
              <a:t>34</a:t>
            </a:fld>
            <a:endParaRPr lang="en-US"/>
          </a:p>
        </p:txBody>
      </p:sp>
    </p:spTree>
    <p:extLst>
      <p:ext uri="{BB962C8B-B14F-4D97-AF65-F5344CB8AC3E}">
        <p14:creationId xmlns:p14="http://schemas.microsoft.com/office/powerpoint/2010/main" val="4074157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802.11 WG will probably need to work with 3GPP RAN1 on “fair” access in 6GHz</a:t>
            </a:r>
            <a:endParaRPr lang="en-AU" dirty="0"/>
          </a:p>
        </p:txBody>
      </p:sp>
      <p:sp>
        <p:nvSpPr>
          <p:cNvPr id="3" name="Content Placeholder 2"/>
          <p:cNvSpPr>
            <a:spLocks noGrp="1"/>
          </p:cNvSpPr>
          <p:nvPr>
            <p:ph idx="1"/>
          </p:nvPr>
        </p:nvSpPr>
        <p:spPr/>
        <p:txBody>
          <a:bodyPr/>
          <a:lstStyle/>
          <a:p>
            <a:pPr lvl="1"/>
            <a:r>
              <a:rPr lang="en-AU" dirty="0" smtClean="0"/>
              <a:t>It was noted during yesterday’s session that 3GPP  is treating 802.11 as an incumbent in the 5GHz band, which they have agreed to protect with a “one way definition”</a:t>
            </a:r>
          </a:p>
          <a:p>
            <a:pPr lvl="2"/>
            <a:r>
              <a:rPr lang="en-AU" dirty="0" err="1" smtClean="0"/>
              <a:t>ie</a:t>
            </a:r>
            <a:r>
              <a:rPr lang="en-AU" dirty="0" smtClean="0"/>
              <a:t>, the addition of an LAA systems will not cause any more loss of performance on a Wi-Fi system that the addition of a Wi-Fi system will cause </a:t>
            </a:r>
          </a:p>
          <a:p>
            <a:pPr lvl="2"/>
            <a:r>
              <a:rPr lang="en-AU" dirty="0" err="1"/>
              <a:t>i</a:t>
            </a:r>
            <a:r>
              <a:rPr lang="en-AU" dirty="0" err="1" smtClean="0"/>
              <a:t>e</a:t>
            </a:r>
            <a:r>
              <a:rPr lang="en-AU" dirty="0" smtClean="0"/>
              <a:t>, there is no expectation that Wi-Fi (with possible exception of 802.11ax) will do the same to LAA</a:t>
            </a:r>
          </a:p>
          <a:p>
            <a:pPr lvl="1"/>
            <a:r>
              <a:rPr lang="en-AU" dirty="0" smtClean="0"/>
              <a:t>It was also noted that 3GPP consider 6 GHz to be greenfield spectrum  and so Wi-Fi should expect no “incumbency” based protection </a:t>
            </a:r>
          </a:p>
          <a:p>
            <a:pPr lvl="1"/>
            <a:r>
              <a:rPr lang="en-AU" dirty="0" smtClean="0"/>
              <a:t>This highlights the need for 3GPP RAN1 and IEEE 802.11 to engage with the goal of agreeing on how fair access between all technologies can be maintained in the 6GHz band</a:t>
            </a:r>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35</a:t>
            </a:fld>
            <a:endParaRPr lang="en-US"/>
          </a:p>
        </p:txBody>
      </p:sp>
    </p:spTree>
    <p:extLst>
      <p:ext uri="{BB962C8B-B14F-4D97-AF65-F5344CB8AC3E}">
        <p14:creationId xmlns:p14="http://schemas.microsoft.com/office/powerpoint/2010/main" val="335410260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SC will discuss the possibility of a workshop to engage with 3GPP RAN1 on sharing of 6GHz</a:t>
            </a:r>
            <a:endParaRPr lang="en-AU" dirty="0"/>
          </a:p>
        </p:txBody>
      </p:sp>
      <p:sp>
        <p:nvSpPr>
          <p:cNvPr id="3" name="Content Placeholder 2"/>
          <p:cNvSpPr>
            <a:spLocks noGrp="1"/>
          </p:cNvSpPr>
          <p:nvPr>
            <p:ph idx="1"/>
          </p:nvPr>
        </p:nvSpPr>
        <p:spPr/>
        <p:txBody>
          <a:bodyPr/>
          <a:lstStyle/>
          <a:p>
            <a:pPr lvl="1"/>
            <a:r>
              <a:rPr lang="en-AU" dirty="0" smtClean="0"/>
              <a:t>After yesterday’s session it was suggested that IEEE 802.11 WG be proactive about engaging with 3GPP on “fair” sharing mechanisms for 6GHz</a:t>
            </a:r>
          </a:p>
          <a:p>
            <a:pPr lvl="1"/>
            <a:r>
              <a:rPr lang="en-AU" dirty="0" smtClean="0"/>
              <a:t>It was further suggested that IEEE 802 could invite 3GPP RAN1 to participate in a workshop on this topic</a:t>
            </a:r>
          </a:p>
          <a:p>
            <a:pPr lvl="2"/>
            <a:r>
              <a:rPr lang="en-AU" dirty="0" smtClean="0"/>
              <a:t>Possibly at the IEEE 802 plenary in July 2018 (with invitation in May 2018)</a:t>
            </a:r>
          </a:p>
          <a:p>
            <a:pPr lvl="1"/>
            <a:r>
              <a:rPr lang="en-AU" dirty="0" smtClean="0"/>
              <a:t>Questions:</a:t>
            </a:r>
          </a:p>
          <a:p>
            <a:pPr lvl="2"/>
            <a:r>
              <a:rPr lang="en-AU" dirty="0" smtClean="0"/>
              <a:t>Is this a good idea?</a:t>
            </a:r>
          </a:p>
          <a:p>
            <a:pPr lvl="2"/>
            <a:r>
              <a:rPr lang="en-AU" dirty="0" smtClean="0"/>
              <a:t>What would the agenda look like?</a:t>
            </a:r>
          </a:p>
          <a:p>
            <a:pPr lvl="1"/>
            <a:r>
              <a:rPr lang="en-AU" dirty="0" smtClean="0"/>
              <a:t>We probably are not going to come to a conclusion today …</a:t>
            </a:r>
          </a:p>
          <a:p>
            <a:pPr lvl="1"/>
            <a:r>
              <a:rPr lang="en-AU" dirty="0" smtClean="0"/>
              <a:t>… and so interested people are encourage to work with the Chair to put together a proposal for the May meeting</a:t>
            </a:r>
          </a:p>
          <a:p>
            <a:pPr lvl="2"/>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36</a:t>
            </a:fld>
            <a:endParaRPr lang="en-US"/>
          </a:p>
        </p:txBody>
      </p:sp>
    </p:spTree>
    <p:extLst>
      <p:ext uri="{BB962C8B-B14F-4D97-AF65-F5344CB8AC3E}">
        <p14:creationId xmlns:p14="http://schemas.microsoft.com/office/powerpoint/2010/main" val="344576302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lgn="ctr">
              <a:buNone/>
            </a:pPr>
            <a:r>
              <a:rPr lang="en-AU" sz="2400" b="1" dirty="0" smtClean="0">
                <a:solidFill>
                  <a:schemeClr val="accent2"/>
                </a:solidFill>
              </a:rPr>
              <a:t>Agenda items</a:t>
            </a:r>
          </a:p>
          <a:p>
            <a:pPr marL="342900" lvl="1" indent="-342900" algn="ctr">
              <a:buNone/>
            </a:pPr>
            <a:r>
              <a:rPr lang="en-AU" sz="2400" b="1" dirty="0" smtClean="0">
                <a:solidFill>
                  <a:srgbClr val="FF0000"/>
                </a:solidFill>
              </a:rPr>
              <a:t>Paused COT interpretation</a:t>
            </a:r>
            <a:endParaRPr lang="en-AU" sz="2400" b="1" dirty="0">
              <a:solidFill>
                <a:srgbClr val="FF0000"/>
              </a:solidFill>
            </a:endParaRPr>
          </a:p>
        </p:txBody>
      </p:sp>
      <p:sp>
        <p:nvSpPr>
          <p:cNvPr id="3" name="Footer Placeholder 2"/>
          <p:cNvSpPr>
            <a:spLocks noGrp="1"/>
          </p:cNvSpPr>
          <p:nvPr>
            <p:ph type="ftr" sz="quarter" idx="10"/>
          </p:nvPr>
        </p:nvSpPr>
        <p:spPr/>
        <p:txBody>
          <a:bodyPr/>
          <a:lstStyle/>
          <a:p>
            <a:pPr>
              <a:defRPr/>
            </a:pPr>
            <a:r>
              <a:rPr lang="en-US" smtClean="0"/>
              <a:t>Andrew Myles, Cisco</a:t>
            </a:r>
            <a:endParaRPr lang="en-US" dirty="0"/>
          </a:p>
        </p:txBody>
      </p:sp>
      <p:sp>
        <p:nvSpPr>
          <p:cNvPr id="4" name="Slide Number Placeholder 3"/>
          <p:cNvSpPr>
            <a:spLocks noGrp="1"/>
          </p:cNvSpPr>
          <p:nvPr>
            <p:ph type="sldNum" sz="quarter" idx="11"/>
          </p:nvPr>
        </p:nvSpPr>
        <p:spPr/>
        <p:txBody>
          <a:bodyPr/>
          <a:lstStyle/>
          <a:p>
            <a:pPr>
              <a:defRPr/>
            </a:pPr>
            <a:r>
              <a:rPr lang="en-US" smtClean="0"/>
              <a:t>Slide </a:t>
            </a:r>
            <a:fld id="{EF4002E7-DB4D-4CC3-8382-1939D19420D8}" type="slidenum">
              <a:rPr lang="en-US" smtClean="0"/>
              <a:pPr>
                <a:defRPr/>
              </a:pPr>
              <a:t>37</a:t>
            </a:fld>
            <a:endParaRPr lang="en-US"/>
          </a:p>
        </p:txBody>
      </p:sp>
    </p:spTree>
    <p:extLst>
      <p:ext uri="{BB962C8B-B14F-4D97-AF65-F5344CB8AC3E}">
        <p14:creationId xmlns:p14="http://schemas.microsoft.com/office/powerpoint/2010/main" val="7637578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The </a:t>
            </a:r>
            <a:r>
              <a:rPr lang="en-AU" dirty="0" err="1"/>
              <a:t>Coex</a:t>
            </a:r>
            <a:r>
              <a:rPr lang="en-AU" dirty="0"/>
              <a:t> SC discussed </a:t>
            </a:r>
            <a:r>
              <a:rPr lang="en-AU" dirty="0" smtClean="0"/>
              <a:t>the interpretation of the paused COT rules from EN 301 893 </a:t>
            </a:r>
            <a:r>
              <a:rPr lang="en-AU" dirty="0"/>
              <a:t>in Irvine</a:t>
            </a:r>
          </a:p>
        </p:txBody>
      </p:sp>
      <p:sp>
        <p:nvSpPr>
          <p:cNvPr id="3" name="Content Placeholder 2"/>
          <p:cNvSpPr>
            <a:spLocks noGrp="1"/>
          </p:cNvSpPr>
          <p:nvPr>
            <p:ph idx="1"/>
          </p:nvPr>
        </p:nvSpPr>
        <p:spPr/>
        <p:txBody>
          <a:bodyPr/>
          <a:lstStyle/>
          <a:p>
            <a:pPr lvl="1"/>
            <a:r>
              <a:rPr lang="en-AU" dirty="0" smtClean="0"/>
              <a:t>In Irvine, the </a:t>
            </a:r>
            <a:r>
              <a:rPr lang="en-AU" dirty="0" err="1" smtClean="0"/>
              <a:t>Coex</a:t>
            </a:r>
            <a:r>
              <a:rPr lang="en-AU" dirty="0" smtClean="0"/>
              <a:t> SC discussed BRAN(17)96010</a:t>
            </a:r>
          </a:p>
          <a:p>
            <a:pPr lvl="2"/>
            <a:r>
              <a:rPr lang="en-AU" dirty="0" smtClean="0"/>
              <a:t>The </a:t>
            </a:r>
            <a:r>
              <a:rPr lang="en-AU" dirty="0"/>
              <a:t>material was essentially the same as </a:t>
            </a:r>
            <a:r>
              <a:rPr lang="en-AU" dirty="0">
                <a:hlinkClick r:id="rId2"/>
              </a:rPr>
              <a:t>11-17-1577-00</a:t>
            </a:r>
            <a:r>
              <a:rPr lang="en-AU" dirty="0"/>
              <a:t> from</a:t>
            </a:r>
            <a:br>
              <a:rPr lang="en-AU" dirty="0"/>
            </a:br>
            <a:r>
              <a:rPr lang="en-AU" dirty="0"/>
              <a:t>the </a:t>
            </a:r>
            <a:r>
              <a:rPr lang="en-AU" dirty="0" smtClean="0"/>
              <a:t>previous </a:t>
            </a:r>
            <a:r>
              <a:rPr lang="en-AU" dirty="0" err="1"/>
              <a:t>Coex</a:t>
            </a:r>
            <a:r>
              <a:rPr lang="en-AU" dirty="0"/>
              <a:t> SC meeting</a:t>
            </a:r>
          </a:p>
          <a:p>
            <a:pPr lvl="1"/>
            <a:r>
              <a:rPr lang="en-AU" dirty="0"/>
              <a:t>The presentation made the case that the “paused COT” feature</a:t>
            </a:r>
            <a:br>
              <a:rPr lang="en-AU" dirty="0"/>
            </a:br>
            <a:r>
              <a:rPr lang="en-AU" dirty="0"/>
              <a:t>in EN 301 893 had been misinterpreted by 3GPP</a:t>
            </a:r>
          </a:p>
          <a:p>
            <a:pPr lvl="2"/>
            <a:r>
              <a:rPr lang="en-AU" dirty="0"/>
              <a:t>The conventional interpretation is that only one attempt can be made to access the medium after a pause</a:t>
            </a:r>
          </a:p>
          <a:p>
            <a:pPr lvl="2"/>
            <a:r>
              <a:rPr lang="en-AU" dirty="0"/>
              <a:t>The 3GPP interpretation is that they can make any number of attempts</a:t>
            </a:r>
          </a:p>
          <a:p>
            <a:pPr lvl="2"/>
            <a:r>
              <a:rPr lang="en-AU" dirty="0"/>
              <a:t>A corollary of this is that another technology could make infinite </a:t>
            </a:r>
            <a:r>
              <a:rPr lang="en-AU" dirty="0" smtClean="0"/>
              <a:t>attempts</a:t>
            </a:r>
          </a:p>
          <a:p>
            <a:pPr lvl="2"/>
            <a:r>
              <a:rPr lang="en-AU" dirty="0" smtClean="0"/>
              <a:t>This obviously violates the intent of the feature</a:t>
            </a:r>
            <a:endParaRPr lang="en-AU" dirty="0"/>
          </a:p>
          <a:p>
            <a:pPr lvl="1"/>
            <a:r>
              <a:rPr lang="en-AU" dirty="0"/>
              <a:t>The proposal was for two </a:t>
            </a:r>
            <a:r>
              <a:rPr lang="en-AU" dirty="0" smtClean="0"/>
              <a:t>actions</a:t>
            </a:r>
            <a:endParaRPr lang="en-AU" dirty="0"/>
          </a:p>
          <a:p>
            <a:pPr lvl="2"/>
            <a:r>
              <a:rPr lang="en-AU" dirty="0"/>
              <a:t>Clarify EN 301 893 to make its meaning clear</a:t>
            </a:r>
          </a:p>
          <a:p>
            <a:pPr lvl="2"/>
            <a:r>
              <a:rPr lang="en-AU" dirty="0"/>
              <a:t>Notify 3GPP RAN1 &amp; IEEE 802.11 WG of the correct interpretation</a:t>
            </a:r>
            <a:br>
              <a:rPr lang="en-AU" dirty="0"/>
            </a:br>
            <a:endParaRPr lang="en-AU" dirty="0"/>
          </a:p>
          <a:p>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38</a:t>
            </a:fld>
            <a:endParaRPr lang="en-US"/>
          </a:p>
        </p:txBody>
      </p:sp>
    </p:spTree>
    <p:extLst>
      <p:ext uri="{BB962C8B-B14F-4D97-AF65-F5344CB8AC3E}">
        <p14:creationId xmlns:p14="http://schemas.microsoft.com/office/powerpoint/2010/main" val="280020385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There was not consensus on interpretation of paused COT at last ETSI BRAN meeting </a:t>
            </a:r>
            <a:endParaRPr lang="en-AU" dirty="0"/>
          </a:p>
        </p:txBody>
      </p:sp>
      <p:sp>
        <p:nvSpPr>
          <p:cNvPr id="3" name="Content Placeholder 2"/>
          <p:cNvSpPr>
            <a:spLocks noGrp="1"/>
          </p:cNvSpPr>
          <p:nvPr>
            <p:ph idx="1"/>
          </p:nvPr>
        </p:nvSpPr>
        <p:spPr/>
        <p:txBody>
          <a:bodyPr/>
          <a:lstStyle/>
          <a:p>
            <a:r>
              <a:rPr lang="en-AU" dirty="0" smtClean="0"/>
              <a:t>BRAN #96 minutes related to paused COT clarification</a:t>
            </a:r>
          </a:p>
          <a:p>
            <a:pPr lvl="1"/>
            <a:r>
              <a:rPr lang="en-GB" i="1" dirty="0" smtClean="0"/>
              <a:t>Proposal </a:t>
            </a:r>
            <a:r>
              <a:rPr lang="en-GB" i="1" dirty="0"/>
              <a:t>from the presentation, and reaction of the meeting:</a:t>
            </a:r>
            <a:endParaRPr lang="en-AU" i="1" dirty="0"/>
          </a:p>
          <a:p>
            <a:pPr lvl="3"/>
            <a:r>
              <a:rPr lang="en-GB" i="1" dirty="0"/>
              <a:t>EN 301 893 should be clarified so it is clear a device can only make a single attempt to access a “paused COT”</a:t>
            </a:r>
            <a:endParaRPr lang="en-AU" i="1" dirty="0"/>
          </a:p>
          <a:p>
            <a:pPr lvl="3"/>
            <a:r>
              <a:rPr lang="en-GB" i="1" dirty="0"/>
              <a:t>If there are any suggestions to change the current status quo and text in clause 4.2.7.3.7.3, members shall prepare CR to the standard for discussion at TC BRAN.</a:t>
            </a:r>
            <a:endParaRPr lang="en-AU" i="1" dirty="0"/>
          </a:p>
          <a:p>
            <a:pPr lvl="1"/>
            <a:r>
              <a:rPr lang="en-GB" i="1" dirty="0"/>
              <a:t>Conclusion of TC BRAN#96:</a:t>
            </a:r>
            <a:endParaRPr lang="en-AU" i="1" dirty="0"/>
          </a:p>
          <a:p>
            <a:pPr lvl="2"/>
            <a:r>
              <a:rPr lang="en-GB" i="1" dirty="0"/>
              <a:t>There was no consensus and further discussion might be required</a:t>
            </a:r>
            <a:endParaRPr lang="en-AU" i="1" dirty="0"/>
          </a:p>
          <a:p>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39</a:t>
            </a:fld>
            <a:endParaRPr lang="en-US"/>
          </a:p>
        </p:txBody>
      </p:sp>
    </p:spTree>
    <p:extLst>
      <p:ext uri="{BB962C8B-B14F-4D97-AF65-F5344CB8AC3E}">
        <p14:creationId xmlns:p14="http://schemas.microsoft.com/office/powerpoint/2010/main" val="13571612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The </a:t>
            </a:r>
            <a:r>
              <a:rPr lang="en-AU" i="1" dirty="0"/>
              <a:t>Coexistence SC </a:t>
            </a:r>
            <a:r>
              <a:rPr lang="en-AU" dirty="0" smtClean="0"/>
              <a:t>will review the official IEEE-SA patent material for pre-PAR groups</a:t>
            </a:r>
            <a:endParaRPr lang="en-AU" dirty="0"/>
          </a:p>
        </p:txBody>
      </p:sp>
      <p:sp>
        <p:nvSpPr>
          <p:cNvPr id="4" name="Footer Placeholder 3"/>
          <p:cNvSpPr>
            <a:spLocks noGrp="1"/>
          </p:cNvSpPr>
          <p:nvPr>
            <p:ph type="ftr" sz="quarter" idx="10"/>
          </p:nvPr>
        </p:nvSpPr>
        <p:spPr/>
        <p:txBody>
          <a:bodyPr/>
          <a:lstStyle/>
          <a:p>
            <a:r>
              <a:rPr lang="en-US" dirty="0" smtClean="0"/>
              <a:t>Andrew Myles, Cisco</a:t>
            </a:r>
            <a:endParaRPr lang="en-US" dirty="0"/>
          </a:p>
        </p:txBody>
      </p:sp>
      <p:sp>
        <p:nvSpPr>
          <p:cNvPr id="5" name="Slide Number Placeholder 4"/>
          <p:cNvSpPr>
            <a:spLocks noGrp="1"/>
          </p:cNvSpPr>
          <p:nvPr>
            <p:ph type="sldNum" sz="quarter" idx="11"/>
          </p:nvPr>
        </p:nvSpPr>
        <p:spPr/>
        <p:txBody>
          <a:bodyPr/>
          <a:lstStyle/>
          <a:p>
            <a:r>
              <a:rPr lang="en-US" dirty="0" smtClean="0"/>
              <a:t>Slide </a:t>
            </a:r>
            <a:fld id="{EF4002E7-DB4D-4CC3-8382-1939D19420D8}" type="slidenum">
              <a:rPr lang="en-US" smtClean="0"/>
              <a:pPr/>
              <a:t>4</a:t>
            </a:fld>
            <a:endParaRPr lang="en-US" dirty="0"/>
          </a:p>
        </p:txBody>
      </p:sp>
      <p:pic>
        <p:nvPicPr>
          <p:cNvPr id="6" name="Picture 5"/>
          <p:cNvPicPr>
            <a:picLocks noChangeAspect="1"/>
          </p:cNvPicPr>
          <p:nvPr/>
        </p:nvPicPr>
        <p:blipFill>
          <a:blip r:embed="rId2"/>
          <a:stretch>
            <a:fillRect/>
          </a:stretch>
        </p:blipFill>
        <p:spPr>
          <a:xfrm>
            <a:off x="1219200" y="1466850"/>
            <a:ext cx="6629400" cy="4972051"/>
          </a:xfrm>
          <a:prstGeom prst="rect">
            <a:avLst/>
          </a:prstGeom>
          <a:ln>
            <a:solidFill>
              <a:schemeClr val="tx1"/>
            </a:solidFill>
          </a:ln>
        </p:spPr>
      </p:pic>
    </p:spTree>
    <p:extLst>
      <p:ext uri="{BB962C8B-B14F-4D97-AF65-F5344CB8AC3E}">
        <p14:creationId xmlns:p14="http://schemas.microsoft.com/office/powerpoint/2010/main" val="267617810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The </a:t>
            </a:r>
            <a:r>
              <a:rPr lang="en-AU" dirty="0" err="1"/>
              <a:t>Coex</a:t>
            </a:r>
            <a:r>
              <a:rPr lang="en-AU" dirty="0"/>
              <a:t> SC </a:t>
            </a:r>
            <a:r>
              <a:rPr lang="en-AU" dirty="0" smtClean="0"/>
              <a:t>may discuss </a:t>
            </a:r>
            <a:r>
              <a:rPr lang="en-AU" dirty="0"/>
              <a:t>the interpretation of the paused COT rules from EN 301 893 in </a:t>
            </a:r>
            <a:r>
              <a:rPr lang="en-AU" dirty="0" smtClean="0"/>
              <a:t>Chicago</a:t>
            </a:r>
            <a:endParaRPr lang="en-AU" dirty="0"/>
          </a:p>
        </p:txBody>
      </p:sp>
      <p:sp>
        <p:nvSpPr>
          <p:cNvPr id="3" name="Content Placeholder 2"/>
          <p:cNvSpPr>
            <a:spLocks noGrp="1"/>
          </p:cNvSpPr>
          <p:nvPr>
            <p:ph idx="1"/>
          </p:nvPr>
        </p:nvSpPr>
        <p:spPr/>
        <p:txBody>
          <a:bodyPr/>
          <a:lstStyle/>
          <a:p>
            <a:pPr lvl="1"/>
            <a:r>
              <a:rPr lang="en-AU" dirty="0" smtClean="0"/>
              <a:t>A presentation on this topic was going to be made available for discussion today but illness got in the way</a:t>
            </a:r>
          </a:p>
          <a:p>
            <a:pPr lvl="1"/>
            <a:r>
              <a:rPr lang="en-AU" dirty="0" smtClean="0"/>
              <a:t>Matthew Fischer will provide at least a verbal update about the status of this issue and Broadcom’s intended next steps in ETSI BRAN</a:t>
            </a:r>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40</a:t>
            </a:fld>
            <a:endParaRPr lang="en-US"/>
          </a:p>
        </p:txBody>
      </p:sp>
    </p:spTree>
    <p:extLst>
      <p:ext uri="{BB962C8B-B14F-4D97-AF65-F5344CB8AC3E}">
        <p14:creationId xmlns:p14="http://schemas.microsoft.com/office/powerpoint/2010/main" val="54870263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lgn="ctr">
              <a:buNone/>
            </a:pPr>
            <a:r>
              <a:rPr lang="en-AU" sz="2400" b="1" dirty="0" smtClean="0">
                <a:solidFill>
                  <a:schemeClr val="accent2"/>
                </a:solidFill>
              </a:rPr>
              <a:t>Agenda items</a:t>
            </a:r>
          </a:p>
          <a:p>
            <a:pPr marL="342900" lvl="1" indent="-342900" algn="ctr">
              <a:buNone/>
            </a:pPr>
            <a:r>
              <a:rPr lang="en-AU" sz="2400" b="1" dirty="0" smtClean="0">
                <a:solidFill>
                  <a:srgbClr val="FF0000"/>
                </a:solidFill>
              </a:rPr>
              <a:t>Status of WFA LS to 3GPP RAN</a:t>
            </a:r>
            <a:endParaRPr lang="en-AU" sz="2400" b="1" dirty="0">
              <a:solidFill>
                <a:srgbClr val="FF0000"/>
              </a:solidFill>
            </a:endParaRPr>
          </a:p>
        </p:txBody>
      </p:sp>
      <p:sp>
        <p:nvSpPr>
          <p:cNvPr id="3" name="Footer Placeholder 2"/>
          <p:cNvSpPr>
            <a:spLocks noGrp="1"/>
          </p:cNvSpPr>
          <p:nvPr>
            <p:ph type="ftr" sz="quarter" idx="10"/>
          </p:nvPr>
        </p:nvSpPr>
        <p:spPr/>
        <p:txBody>
          <a:bodyPr/>
          <a:lstStyle/>
          <a:p>
            <a:pPr>
              <a:defRPr/>
            </a:pPr>
            <a:r>
              <a:rPr lang="en-US" smtClean="0"/>
              <a:t>Andrew Myles, Cisco</a:t>
            </a:r>
            <a:endParaRPr lang="en-US" dirty="0"/>
          </a:p>
        </p:txBody>
      </p:sp>
      <p:sp>
        <p:nvSpPr>
          <p:cNvPr id="4" name="Slide Number Placeholder 3"/>
          <p:cNvSpPr>
            <a:spLocks noGrp="1"/>
          </p:cNvSpPr>
          <p:nvPr>
            <p:ph type="sldNum" sz="quarter" idx="11"/>
          </p:nvPr>
        </p:nvSpPr>
        <p:spPr/>
        <p:txBody>
          <a:bodyPr/>
          <a:lstStyle/>
          <a:p>
            <a:pPr>
              <a:defRPr/>
            </a:pPr>
            <a:r>
              <a:rPr lang="en-US" smtClean="0"/>
              <a:t>Slide </a:t>
            </a:r>
            <a:fld id="{EF4002E7-DB4D-4CC3-8382-1939D19420D8}" type="slidenum">
              <a:rPr lang="en-US" smtClean="0"/>
              <a:pPr>
                <a:defRPr/>
              </a:pPr>
              <a:t>41</a:t>
            </a:fld>
            <a:endParaRPr lang="en-US"/>
          </a:p>
        </p:txBody>
      </p:sp>
    </p:spTree>
    <p:extLst>
      <p:ext uri="{BB962C8B-B14F-4D97-AF65-F5344CB8AC3E}">
        <p14:creationId xmlns:p14="http://schemas.microsoft.com/office/powerpoint/2010/main" val="81346627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In Irvine, the SC discussed a LS from WFA to 3GPP RAN in relation to coexistence testing</a:t>
            </a:r>
            <a:endParaRPr lang="en-AU" dirty="0"/>
          </a:p>
        </p:txBody>
      </p:sp>
      <p:sp>
        <p:nvSpPr>
          <p:cNvPr id="3" name="Content Placeholder 2"/>
          <p:cNvSpPr>
            <a:spLocks noGrp="1"/>
          </p:cNvSpPr>
          <p:nvPr>
            <p:ph idx="1"/>
          </p:nvPr>
        </p:nvSpPr>
        <p:spPr/>
        <p:txBody>
          <a:bodyPr/>
          <a:lstStyle/>
          <a:p>
            <a:pPr lvl="1"/>
            <a:r>
              <a:rPr lang="en-AU" dirty="0" smtClean="0"/>
              <a:t>In Irvine, the IEEE </a:t>
            </a:r>
            <a:r>
              <a:rPr lang="en-AU" dirty="0"/>
              <a:t>802.11 </a:t>
            </a:r>
            <a:r>
              <a:rPr lang="en-AU" dirty="0" err="1" smtClean="0"/>
              <a:t>Coex</a:t>
            </a:r>
            <a:r>
              <a:rPr lang="en-AU" dirty="0" smtClean="0"/>
              <a:t> SC discussed LS </a:t>
            </a:r>
            <a:r>
              <a:rPr lang="en-AU" dirty="0"/>
              <a:t>from WFA to 3GPP </a:t>
            </a:r>
            <a:r>
              <a:rPr lang="en-AU" dirty="0" smtClean="0"/>
              <a:t>RAN that was copied to IEEE 802.11 WG</a:t>
            </a:r>
            <a:endParaRPr lang="en-AU" dirty="0"/>
          </a:p>
          <a:p>
            <a:pPr lvl="2"/>
            <a:r>
              <a:rPr lang="en-AU" dirty="0"/>
              <a:t>See </a:t>
            </a:r>
            <a:r>
              <a:rPr lang="en-AU" u="sng" dirty="0">
                <a:hlinkClick r:id="rId2"/>
              </a:rPr>
              <a:t>11-17-1853-00</a:t>
            </a:r>
            <a:endParaRPr lang="en-AU" u="sng" dirty="0"/>
          </a:p>
          <a:p>
            <a:pPr lvl="1"/>
            <a:r>
              <a:rPr lang="en-GB" dirty="0"/>
              <a:t>It </a:t>
            </a:r>
            <a:r>
              <a:rPr lang="en-GB" dirty="0" smtClean="0"/>
              <a:t>appeared </a:t>
            </a:r>
            <a:r>
              <a:rPr lang="en-GB" dirty="0"/>
              <a:t>the WFA </a:t>
            </a:r>
            <a:r>
              <a:rPr lang="en-GB" dirty="0" smtClean="0"/>
              <a:t>was </a:t>
            </a:r>
            <a:r>
              <a:rPr lang="en-GB" dirty="0"/>
              <a:t>concerned that 3GPP RAN4 developed coexistence </a:t>
            </a:r>
            <a:r>
              <a:rPr lang="en-GB" dirty="0" smtClean="0"/>
              <a:t>tests:</a:t>
            </a:r>
            <a:endParaRPr lang="en-GB" dirty="0"/>
          </a:p>
          <a:p>
            <a:pPr lvl="2"/>
            <a:r>
              <a:rPr lang="en-GB" dirty="0"/>
              <a:t>Do not test all the LAA Release 14 features</a:t>
            </a:r>
          </a:p>
          <a:p>
            <a:pPr lvl="2"/>
            <a:r>
              <a:rPr lang="en-GB" dirty="0"/>
              <a:t>Are not being used to validate coexistence claims, as previously committed to IEEE 802 in Nov 2016 (in 3GPP </a:t>
            </a:r>
            <a:r>
              <a:rPr lang="en-GB" dirty="0" smtClean="0"/>
              <a:t>R1‐1613770)</a:t>
            </a:r>
          </a:p>
          <a:p>
            <a:pPr lvl="1"/>
            <a:r>
              <a:rPr lang="en-GB" dirty="0" smtClean="0"/>
              <a:t>Ultimately, the SC decide to not participate in the LS ping pong but did formally recommended to the WG that it pass a motion express support for the content of the LS</a:t>
            </a:r>
          </a:p>
          <a:p>
            <a:pPr lvl="2"/>
            <a:r>
              <a:rPr lang="en-GB" dirty="0" smtClean="0"/>
              <a:t>Just in case it was useful in discussions at 3GPP RAN</a:t>
            </a:r>
          </a:p>
          <a:p>
            <a:pPr lvl="1"/>
            <a:r>
              <a:rPr lang="en-GB" dirty="0" smtClean="0"/>
              <a:t>The IEEE 802.11 WG approved the recommendation</a:t>
            </a:r>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42</a:t>
            </a:fld>
            <a:endParaRPr lang="en-US"/>
          </a:p>
        </p:txBody>
      </p:sp>
    </p:spTree>
    <p:extLst>
      <p:ext uri="{BB962C8B-B14F-4D97-AF65-F5344CB8AC3E}">
        <p14:creationId xmlns:p14="http://schemas.microsoft.com/office/powerpoint/2010/main" val="172849879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reply to the WFA confirmed 3GPP is reneging on previous validation commitments</a:t>
            </a:r>
            <a:endParaRPr lang="en-AU" dirty="0"/>
          </a:p>
        </p:txBody>
      </p:sp>
      <p:sp>
        <p:nvSpPr>
          <p:cNvPr id="3" name="Content Placeholder 2"/>
          <p:cNvSpPr>
            <a:spLocks noGrp="1"/>
          </p:cNvSpPr>
          <p:nvPr>
            <p:ph idx="1"/>
          </p:nvPr>
        </p:nvSpPr>
        <p:spPr/>
        <p:txBody>
          <a:bodyPr/>
          <a:lstStyle/>
          <a:p>
            <a:pPr lvl="1"/>
            <a:r>
              <a:rPr lang="en-AU" dirty="0" smtClean="0"/>
              <a:t>The IEEE 802.11 WG was not copied on the response from 3GPP RAN</a:t>
            </a:r>
          </a:p>
          <a:p>
            <a:pPr lvl="1"/>
            <a:r>
              <a:rPr lang="en-AU" dirty="0" smtClean="0"/>
              <a:t>However, the response is available as 3GPP R1-1801314</a:t>
            </a:r>
          </a:p>
          <a:p>
            <a:pPr lvl="1"/>
            <a:r>
              <a:rPr lang="en-AU" dirty="0" smtClean="0"/>
              <a:t>In the </a:t>
            </a:r>
            <a:r>
              <a:rPr lang="en-AU" dirty="0" smtClean="0"/>
              <a:t>reply, </a:t>
            </a:r>
            <a:r>
              <a:rPr lang="en-AU" dirty="0" smtClean="0"/>
              <a:t>3GPP RAN:</a:t>
            </a:r>
          </a:p>
          <a:p>
            <a:pPr lvl="2"/>
            <a:r>
              <a:rPr lang="en-AU" dirty="0"/>
              <a:t>C</a:t>
            </a:r>
            <a:r>
              <a:rPr lang="en-AU" dirty="0" smtClean="0"/>
              <a:t>onfirmed that they do not plan to use the RAN4 tests to validate LAA coexistence</a:t>
            </a:r>
          </a:p>
          <a:p>
            <a:pPr lvl="2"/>
            <a:r>
              <a:rPr lang="en-AU" dirty="0" smtClean="0"/>
              <a:t>Informed WFA there is no Study Item to extend the tests for Rel-14 updates to LAA</a:t>
            </a:r>
          </a:p>
          <a:p>
            <a:pPr lvl="2"/>
            <a:r>
              <a:rPr lang="en-AU" dirty="0" smtClean="0"/>
              <a:t>Informed WFA there is no current Work Item to define pass/fail criteria for the RAN4 tests  </a:t>
            </a:r>
          </a:p>
          <a:p>
            <a:pPr lvl="1"/>
            <a:r>
              <a:rPr lang="en-AU" dirty="0"/>
              <a:t>The reply is as one might </a:t>
            </a:r>
            <a:r>
              <a:rPr lang="en-AU" dirty="0" smtClean="0"/>
              <a:t>expect and essentially confirms that 3GPP RAN is reneging on previous commitments to IEEE 802 in relation to coexistence testing</a:t>
            </a:r>
          </a:p>
          <a:p>
            <a:pPr lvl="1"/>
            <a:r>
              <a:rPr lang="en-AU" dirty="0" smtClean="0"/>
              <a:t>One possible reasonable conclusion is that future commitments from 3GPP RAN should be taken with a “grain of salt” </a:t>
            </a:r>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43</a:t>
            </a:fld>
            <a:endParaRPr lang="en-US"/>
          </a:p>
        </p:txBody>
      </p:sp>
    </p:spTree>
    <p:extLst>
      <p:ext uri="{BB962C8B-B14F-4D97-AF65-F5344CB8AC3E}">
        <p14:creationId xmlns:p14="http://schemas.microsoft.com/office/powerpoint/2010/main" val="106574137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lgn="ctr">
              <a:buNone/>
            </a:pPr>
            <a:r>
              <a:rPr lang="en-AU" sz="2400" b="1" dirty="0" smtClean="0">
                <a:solidFill>
                  <a:schemeClr val="accent2"/>
                </a:solidFill>
              </a:rPr>
              <a:t>Agenda items</a:t>
            </a:r>
          </a:p>
          <a:p>
            <a:pPr marL="342900" lvl="1" indent="-342900" algn="ctr">
              <a:buNone/>
            </a:pPr>
            <a:r>
              <a:rPr lang="en-AU" sz="2400" b="1" dirty="0" smtClean="0">
                <a:solidFill>
                  <a:srgbClr val="FF0000"/>
                </a:solidFill>
              </a:rPr>
              <a:t>Blocking energy</a:t>
            </a:r>
            <a:endParaRPr lang="en-AU" sz="2400" b="1" dirty="0">
              <a:solidFill>
                <a:srgbClr val="FF0000"/>
              </a:solidFill>
            </a:endParaRPr>
          </a:p>
        </p:txBody>
      </p:sp>
      <p:sp>
        <p:nvSpPr>
          <p:cNvPr id="3" name="Footer Placeholder 2"/>
          <p:cNvSpPr>
            <a:spLocks noGrp="1"/>
          </p:cNvSpPr>
          <p:nvPr>
            <p:ph type="ftr" sz="quarter" idx="10"/>
          </p:nvPr>
        </p:nvSpPr>
        <p:spPr/>
        <p:txBody>
          <a:bodyPr/>
          <a:lstStyle/>
          <a:p>
            <a:pPr>
              <a:defRPr/>
            </a:pPr>
            <a:r>
              <a:rPr lang="en-US" smtClean="0"/>
              <a:t>Andrew Myles, Cisco</a:t>
            </a:r>
            <a:endParaRPr lang="en-US" dirty="0"/>
          </a:p>
        </p:txBody>
      </p:sp>
      <p:sp>
        <p:nvSpPr>
          <p:cNvPr id="4" name="Slide Number Placeholder 3"/>
          <p:cNvSpPr>
            <a:spLocks noGrp="1"/>
          </p:cNvSpPr>
          <p:nvPr>
            <p:ph type="sldNum" sz="quarter" idx="11"/>
          </p:nvPr>
        </p:nvSpPr>
        <p:spPr/>
        <p:txBody>
          <a:bodyPr/>
          <a:lstStyle/>
          <a:p>
            <a:pPr>
              <a:defRPr/>
            </a:pPr>
            <a:r>
              <a:rPr lang="en-US" smtClean="0"/>
              <a:t>Slide </a:t>
            </a:r>
            <a:fld id="{EF4002E7-DB4D-4CC3-8382-1939D19420D8}" type="slidenum">
              <a:rPr lang="en-US" smtClean="0"/>
              <a:pPr>
                <a:defRPr/>
              </a:pPr>
              <a:t>44</a:t>
            </a:fld>
            <a:endParaRPr lang="en-US"/>
          </a:p>
        </p:txBody>
      </p:sp>
    </p:spTree>
    <p:extLst>
      <p:ext uri="{BB962C8B-B14F-4D97-AF65-F5344CB8AC3E}">
        <p14:creationId xmlns:p14="http://schemas.microsoft.com/office/powerpoint/2010/main" val="185323958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The </a:t>
            </a:r>
            <a:r>
              <a:rPr lang="en-AU" dirty="0" err="1"/>
              <a:t>Coex</a:t>
            </a:r>
            <a:r>
              <a:rPr lang="en-AU" dirty="0"/>
              <a:t> SC discussed </a:t>
            </a:r>
            <a:r>
              <a:rPr lang="en-AU" dirty="0" smtClean="0"/>
              <a:t>blocking energy issues in </a:t>
            </a:r>
            <a:r>
              <a:rPr lang="en-AU" dirty="0"/>
              <a:t>Irvine</a:t>
            </a:r>
          </a:p>
        </p:txBody>
      </p:sp>
      <p:sp>
        <p:nvSpPr>
          <p:cNvPr id="3" name="Content Placeholder 2"/>
          <p:cNvSpPr>
            <a:spLocks noGrp="1"/>
          </p:cNvSpPr>
          <p:nvPr>
            <p:ph idx="1"/>
          </p:nvPr>
        </p:nvSpPr>
        <p:spPr/>
        <p:txBody>
          <a:bodyPr/>
          <a:lstStyle/>
          <a:p>
            <a:pPr lvl="1"/>
            <a:r>
              <a:rPr lang="en-AU" dirty="0" smtClean="0"/>
              <a:t>In Irvine, the </a:t>
            </a:r>
            <a:r>
              <a:rPr lang="en-AU" dirty="0" err="1" smtClean="0"/>
              <a:t>Coex</a:t>
            </a:r>
            <a:r>
              <a:rPr lang="en-AU" dirty="0" smtClean="0"/>
              <a:t> SC discussed BRAN(17)96009, </a:t>
            </a:r>
            <a:r>
              <a:rPr lang="en-AU" dirty="0"/>
              <a:t>proposing that</a:t>
            </a:r>
            <a:br>
              <a:rPr lang="en-AU" dirty="0"/>
            </a:br>
            <a:r>
              <a:rPr lang="en-AU" dirty="0"/>
              <a:t>EN 301 893 be revised to restrict the period in which</a:t>
            </a:r>
            <a:br>
              <a:rPr lang="en-AU" dirty="0"/>
            </a:br>
            <a:r>
              <a:rPr lang="en-AU" dirty="0"/>
              <a:t>blocking energy can be sent</a:t>
            </a:r>
          </a:p>
          <a:p>
            <a:pPr lvl="1"/>
            <a:r>
              <a:rPr lang="en-AU" dirty="0"/>
              <a:t>The document drew on material previously discussed in the </a:t>
            </a:r>
            <a:r>
              <a:rPr lang="en-AU" dirty="0" err="1"/>
              <a:t>Coex</a:t>
            </a:r>
            <a:r>
              <a:rPr lang="en-AU" dirty="0"/>
              <a:t> SC to assert that blocking energy is already banned by RE-D or EN 301 893</a:t>
            </a:r>
          </a:p>
          <a:p>
            <a:pPr lvl="2"/>
            <a:r>
              <a:rPr lang="en-AU" dirty="0">
                <a:hlinkClick r:id="rId2"/>
              </a:rPr>
              <a:t>11-17-1393r1</a:t>
            </a:r>
            <a:r>
              <a:rPr lang="en-AU" dirty="0"/>
              <a:t>, which asserts that blocking energy violates the RE-D because, according to 3GPP:</a:t>
            </a:r>
          </a:p>
          <a:p>
            <a:pPr marL="539750" lvl="2" indent="-174625">
              <a:spcBef>
                <a:spcPts val="400"/>
              </a:spcBef>
              <a:buFont typeface="Arial" panose="020B0604020202020204" pitchFamily="34" charset="0"/>
              <a:buChar char="•"/>
            </a:pPr>
            <a:r>
              <a:rPr lang="en-AU" sz="1400" dirty="0"/>
              <a:t>Its transmission is unnecessary for </a:t>
            </a:r>
            <a:r>
              <a:rPr lang="en-AU" sz="1400" i="1" dirty="0"/>
              <a:t>good performance</a:t>
            </a:r>
          </a:p>
          <a:p>
            <a:pPr marL="539750" lvl="2" indent="-174625">
              <a:spcBef>
                <a:spcPts val="400"/>
              </a:spcBef>
              <a:buFont typeface="Arial" panose="020B0604020202020204" pitchFamily="34" charset="0"/>
              <a:buChar char="•"/>
            </a:pPr>
            <a:r>
              <a:rPr lang="en-AU" sz="1400" dirty="0"/>
              <a:t>There are viable alternatives to its use</a:t>
            </a:r>
          </a:p>
          <a:p>
            <a:pPr lvl="2"/>
            <a:r>
              <a:rPr lang="en-AU" dirty="0">
                <a:hlinkClick r:id="rId3"/>
              </a:rPr>
              <a:t>11-17-1759</a:t>
            </a:r>
            <a:r>
              <a:rPr lang="en-AU" dirty="0"/>
              <a:t>, which asserts blocking energy is not allowed by EN 301 893 because it only allows the transmission material belonging to a priority class, and an undefined transmission that cannot be decoded cannot be part of a priority class</a:t>
            </a:r>
          </a:p>
          <a:p>
            <a:pPr lvl="1"/>
            <a:r>
              <a:rPr lang="en-AU" dirty="0"/>
              <a:t>…</a:t>
            </a:r>
          </a:p>
          <a:p>
            <a:pPr lvl="1"/>
            <a:endParaRPr lang="en-AU" dirty="0" smtClean="0"/>
          </a:p>
          <a:p>
            <a:pPr lvl="1"/>
            <a:endParaRPr lang="en-AU" dirty="0" smtClean="0"/>
          </a:p>
          <a:p>
            <a:pPr lvl="1"/>
            <a:r>
              <a:rPr lang="en-AU" dirty="0" smtClean="0"/>
              <a:t>The </a:t>
            </a:r>
            <a:r>
              <a:rPr lang="en-AU" dirty="0"/>
              <a:t>material was essentially the same as </a:t>
            </a:r>
            <a:r>
              <a:rPr lang="en-AU" dirty="0">
                <a:hlinkClick r:id="rId4"/>
              </a:rPr>
              <a:t>11-17-1577-00</a:t>
            </a:r>
            <a:r>
              <a:rPr lang="en-AU" dirty="0"/>
              <a:t> from</a:t>
            </a:r>
            <a:br>
              <a:rPr lang="en-AU" dirty="0"/>
            </a:br>
            <a:r>
              <a:rPr lang="en-AU" dirty="0"/>
              <a:t>the last </a:t>
            </a:r>
            <a:r>
              <a:rPr lang="en-AU" dirty="0" err="1"/>
              <a:t>Coex</a:t>
            </a:r>
            <a:r>
              <a:rPr lang="en-AU" dirty="0"/>
              <a:t> SC meeting</a:t>
            </a:r>
          </a:p>
          <a:p>
            <a:pPr lvl="1"/>
            <a:r>
              <a:rPr lang="en-AU" dirty="0"/>
              <a:t>The presentation made the case that the “paused COT” feature</a:t>
            </a:r>
            <a:br>
              <a:rPr lang="en-AU" dirty="0"/>
            </a:br>
            <a:r>
              <a:rPr lang="en-AU" dirty="0"/>
              <a:t>in EN 301 893 had been misinterpreted by 3GPP</a:t>
            </a:r>
          </a:p>
          <a:p>
            <a:pPr lvl="2"/>
            <a:r>
              <a:rPr lang="en-AU" dirty="0"/>
              <a:t>The conventional interpretation is that only one attempt can be made to access the medium after a pause</a:t>
            </a:r>
          </a:p>
          <a:p>
            <a:pPr lvl="2"/>
            <a:r>
              <a:rPr lang="en-AU" dirty="0"/>
              <a:t>The 3GPP interpretation is that they can make any number of attempts</a:t>
            </a:r>
          </a:p>
          <a:p>
            <a:pPr lvl="2"/>
            <a:r>
              <a:rPr lang="en-AU" dirty="0"/>
              <a:t>A corollary of this is that another technology could make infinite attempts</a:t>
            </a:r>
          </a:p>
          <a:p>
            <a:pPr lvl="1"/>
            <a:r>
              <a:rPr lang="en-AU" dirty="0"/>
              <a:t>The proposal was for two possible actions</a:t>
            </a:r>
          </a:p>
          <a:p>
            <a:pPr lvl="2"/>
            <a:r>
              <a:rPr lang="en-AU" dirty="0"/>
              <a:t>Clarify EN 301 893 to make its meaning clear</a:t>
            </a:r>
          </a:p>
          <a:p>
            <a:pPr lvl="2"/>
            <a:r>
              <a:rPr lang="en-AU" dirty="0"/>
              <a:t>Notify 3GPP RAN1 &amp; IEEE 802.11 WG of the correct interpretation</a:t>
            </a:r>
            <a:br>
              <a:rPr lang="en-AU" dirty="0"/>
            </a:br>
            <a:endParaRPr lang="en-AU" dirty="0"/>
          </a:p>
          <a:p>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45</a:t>
            </a:fld>
            <a:endParaRPr lang="en-US"/>
          </a:p>
        </p:txBody>
      </p:sp>
    </p:spTree>
    <p:extLst>
      <p:ext uri="{BB962C8B-B14F-4D97-AF65-F5344CB8AC3E}">
        <p14:creationId xmlns:p14="http://schemas.microsoft.com/office/powerpoint/2010/main" val="18041250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a:t>
            </a:r>
            <a:r>
              <a:rPr lang="en-AU" dirty="0" err="1" smtClean="0"/>
              <a:t>Coex</a:t>
            </a:r>
            <a:r>
              <a:rPr lang="en-AU" dirty="0" smtClean="0"/>
              <a:t> SC may discuss a new presentation on blocking energy submitted to ESTI </a:t>
            </a:r>
            <a:r>
              <a:rPr lang="en-AU" dirty="0" smtClean="0"/>
              <a:t>BRAN</a:t>
            </a:r>
            <a:endParaRPr lang="en-AU" dirty="0"/>
          </a:p>
        </p:txBody>
      </p:sp>
      <p:sp>
        <p:nvSpPr>
          <p:cNvPr id="3" name="Content Placeholder 2"/>
          <p:cNvSpPr>
            <a:spLocks noGrp="1"/>
          </p:cNvSpPr>
          <p:nvPr>
            <p:ph idx="1"/>
          </p:nvPr>
        </p:nvSpPr>
        <p:spPr/>
        <p:txBody>
          <a:bodyPr/>
          <a:lstStyle/>
          <a:p>
            <a:pPr lvl="1"/>
            <a:r>
              <a:rPr lang="en-AU" dirty="0" smtClean="0"/>
              <a:t>An update presentation on blocking energy has been submitted to ETSI BRAN for discussion at their next meeting</a:t>
            </a:r>
          </a:p>
          <a:p>
            <a:pPr lvl="2"/>
            <a:r>
              <a:rPr lang="en-AU" dirty="0" smtClean="0"/>
              <a:t>See BRAN(18)097010</a:t>
            </a:r>
          </a:p>
          <a:p>
            <a:pPr lvl="1"/>
            <a:r>
              <a:rPr lang="en-AU" dirty="0"/>
              <a:t>The </a:t>
            </a:r>
            <a:r>
              <a:rPr lang="en-AU" dirty="0" err="1"/>
              <a:t>Coex</a:t>
            </a:r>
            <a:r>
              <a:rPr lang="en-AU" dirty="0"/>
              <a:t> SC will discuss the </a:t>
            </a:r>
            <a:r>
              <a:rPr lang="en-AU" dirty="0" smtClean="0"/>
              <a:t>presentation, including:</a:t>
            </a:r>
          </a:p>
          <a:p>
            <a:pPr lvl="2"/>
            <a:r>
              <a:rPr lang="en-AU" dirty="0" smtClean="0"/>
              <a:t>Current IEEE 802 position on blockin</a:t>
            </a:r>
            <a:r>
              <a:rPr lang="en-AU" dirty="0" smtClean="0"/>
              <a:t>g energy as expressed to 3GPP RAN1 (see </a:t>
            </a:r>
            <a:r>
              <a:rPr lang="en-AU" dirty="0" smtClean="0">
                <a:hlinkClick r:id="rId3"/>
              </a:rPr>
              <a:t>ec-17-0065-00-00EC</a:t>
            </a:r>
            <a:r>
              <a:rPr lang="en-AU" dirty="0" smtClean="0"/>
              <a:t>), which is that the use of blocking energy by some LAA implementations is unacceptable</a:t>
            </a:r>
          </a:p>
          <a:p>
            <a:pPr lvl="3"/>
            <a:r>
              <a:rPr lang="en-AU" dirty="0" smtClean="0"/>
              <a:t>Up to 0.5ms of blocking energy is too much</a:t>
            </a:r>
          </a:p>
          <a:p>
            <a:pPr lvl="3"/>
            <a:r>
              <a:rPr lang="en-AU" dirty="0" smtClean="0"/>
              <a:t>More starting positions might be acceptable</a:t>
            </a:r>
          </a:p>
          <a:p>
            <a:pPr lvl="2"/>
            <a:r>
              <a:rPr lang="en-AU" dirty="0" smtClean="0"/>
              <a:t>The concern </a:t>
            </a:r>
            <a:r>
              <a:rPr lang="en-AU" dirty="0"/>
              <a:t>about precedent associated with any restrictions on blocking energy use by LAA</a:t>
            </a:r>
          </a:p>
          <a:p>
            <a:pPr lvl="1"/>
            <a:r>
              <a:rPr lang="en-AU" dirty="0" smtClean="0"/>
              <a:t>Th</a:t>
            </a:r>
            <a:r>
              <a:rPr lang="en-AU" dirty="0" smtClean="0"/>
              <a:t>e </a:t>
            </a:r>
            <a:r>
              <a:rPr lang="en-AU" dirty="0" err="1" smtClean="0"/>
              <a:t>Coex</a:t>
            </a:r>
            <a:r>
              <a:rPr lang="en-AU" dirty="0" smtClean="0"/>
              <a:t> SC ultimately needs to decide if it wants to express an opinion to ETSI BRAN on the blocking energy issue</a:t>
            </a:r>
            <a:endParaRPr lang="en-AU" dirty="0" smtClean="0"/>
          </a:p>
        </p:txBody>
      </p:sp>
      <p:sp>
        <p:nvSpPr>
          <p:cNvPr id="4" name="Footer Placeholder 3"/>
          <p:cNvSpPr>
            <a:spLocks noGrp="1"/>
          </p:cNvSpPr>
          <p:nvPr>
            <p:ph type="ftr" sz="quarter" idx="10"/>
          </p:nvPr>
        </p:nvSpPr>
        <p:spPr/>
        <p:txBody>
          <a:bodyPr/>
          <a:lstStyle/>
          <a:p>
            <a:r>
              <a:rPr lang="en-US" smtClean="0"/>
              <a:t>Andrew Myles, Cisco</a:t>
            </a:r>
            <a:endParaRPr lang="en-US"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46</a:t>
            </a:fld>
            <a:endParaRPr lang="en-US"/>
          </a:p>
        </p:txBody>
      </p:sp>
      <p:graphicFrame>
        <p:nvGraphicFramePr>
          <p:cNvPr id="10" name="Object 9">
            <a:hlinkClick r:id="" action="ppaction://ole?verb=0"/>
          </p:cNvPr>
          <p:cNvGraphicFramePr>
            <a:graphicFrameLocks noChangeAspect="1"/>
          </p:cNvGraphicFramePr>
          <p:nvPr>
            <p:extLst/>
          </p:nvPr>
        </p:nvGraphicFramePr>
        <p:xfrm>
          <a:off x="5486400" y="2438400"/>
          <a:ext cx="914400" cy="792163"/>
        </p:xfrm>
        <a:graphic>
          <a:graphicData uri="http://schemas.openxmlformats.org/presentationml/2006/ole">
            <mc:AlternateContent xmlns:mc="http://schemas.openxmlformats.org/markup-compatibility/2006">
              <mc:Choice xmlns:v="urn:schemas-microsoft-com:vml" Requires="v">
                <p:oleObj spid="_x0000_s3094" name="Presentation" showAsIcon="1" r:id="rId4" imgW="914400" imgH="792360" progId="PowerPoint.Show.12">
                  <p:embed/>
                </p:oleObj>
              </mc:Choice>
              <mc:Fallback>
                <p:oleObj name="Presentation" showAsIcon="1" r:id="rId4" imgW="914400" imgH="792360" progId="PowerPoint.Show.12">
                  <p:embed/>
                  <p:pic>
                    <p:nvPicPr>
                      <p:cNvPr id="10" name="Object 9">
                        <a:hlinkClick r:id="" action="ppaction://ole?verb=0"/>
                      </p:cNvPr>
                      <p:cNvPicPr/>
                      <p:nvPr/>
                    </p:nvPicPr>
                    <p:blipFill>
                      <a:blip r:embed="rId5"/>
                      <a:stretch>
                        <a:fillRect/>
                      </a:stretch>
                    </p:blipFill>
                    <p:spPr>
                      <a:xfrm>
                        <a:off x="5486400" y="2438400"/>
                        <a:ext cx="914400" cy="792163"/>
                      </a:xfrm>
                      <a:prstGeom prst="rect">
                        <a:avLst/>
                      </a:prstGeom>
                    </p:spPr>
                  </p:pic>
                </p:oleObj>
              </mc:Fallback>
            </mc:AlternateContent>
          </a:graphicData>
        </a:graphic>
      </p:graphicFrame>
    </p:spTree>
    <p:extLst>
      <p:ext uri="{BB962C8B-B14F-4D97-AF65-F5344CB8AC3E}">
        <p14:creationId xmlns:p14="http://schemas.microsoft.com/office/powerpoint/2010/main" val="35384500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There is a concer</a:t>
            </a:r>
            <a:r>
              <a:rPr lang="en-AU" dirty="0" smtClean="0"/>
              <a:t>n about precedent </a:t>
            </a:r>
            <a:r>
              <a:rPr lang="en-AU" dirty="0" smtClean="0"/>
              <a:t>associated with any restrictions on blocking energy use by LAA</a:t>
            </a:r>
            <a:endParaRPr lang="en-AU" dirty="0"/>
          </a:p>
        </p:txBody>
      </p:sp>
      <p:sp>
        <p:nvSpPr>
          <p:cNvPr id="3" name="Content Placeholder 2"/>
          <p:cNvSpPr>
            <a:spLocks noGrp="1"/>
          </p:cNvSpPr>
          <p:nvPr>
            <p:ph idx="1"/>
          </p:nvPr>
        </p:nvSpPr>
        <p:spPr/>
        <p:txBody>
          <a:bodyPr/>
          <a:lstStyle/>
          <a:p>
            <a:pPr lvl="1"/>
            <a:r>
              <a:rPr lang="en-AU" dirty="0" smtClean="0"/>
              <a:t>The logic in BRAN(18)097010 has been designed so that it has narrow application to the use of “reservation signals” by some implementations of LAA</a:t>
            </a:r>
          </a:p>
          <a:p>
            <a:pPr lvl="2"/>
            <a:r>
              <a:rPr lang="en-AU" dirty="0" smtClean="0"/>
              <a:t>It only applies because 3GPP RAN1 is an </a:t>
            </a:r>
            <a:r>
              <a:rPr lang="en-AU" i="1" dirty="0" smtClean="0"/>
              <a:t>authoritative source</a:t>
            </a:r>
            <a:r>
              <a:rPr lang="en-AU" dirty="0" smtClean="0"/>
              <a:t> stating </a:t>
            </a:r>
            <a:r>
              <a:rPr lang="en-AU" dirty="0"/>
              <a:t>“reservation signals” </a:t>
            </a:r>
            <a:r>
              <a:rPr lang="en-AU" dirty="0" smtClean="0"/>
              <a:t> are unnecessary for LAA</a:t>
            </a:r>
          </a:p>
          <a:p>
            <a:pPr lvl="1"/>
            <a:r>
              <a:rPr lang="en-AU" dirty="0" smtClean="0"/>
              <a:t>Some people do not want to impose any restrictions on the basis that IEEE 802.11 may want to use similar mechanisms in 802.11</a:t>
            </a:r>
          </a:p>
          <a:p>
            <a:pPr lvl="1"/>
            <a:r>
              <a:rPr lang="en-AU" dirty="0" smtClean="0"/>
              <a:t>The counter argument to this view is that the LAA situation does not provide a precedent for 802.11</a:t>
            </a:r>
          </a:p>
          <a:p>
            <a:pPr lvl="2"/>
            <a:r>
              <a:rPr lang="en-AU" dirty="0" smtClean="0"/>
              <a:t>802.11 probably should not be using a mechanism that blocks the channel for up to 0.5ms</a:t>
            </a:r>
          </a:p>
          <a:p>
            <a:pPr lvl="2"/>
            <a:r>
              <a:rPr lang="en-AU" dirty="0" smtClean="0"/>
              <a:t>If there was a good reason for doing this then it would be documented and there would be no </a:t>
            </a:r>
            <a:r>
              <a:rPr lang="en-AU" i="1" dirty="0" smtClean="0"/>
              <a:t>authoritative source</a:t>
            </a:r>
          </a:p>
          <a:p>
            <a:pPr lvl="2"/>
            <a:r>
              <a:rPr lang="en-AU" dirty="0" smtClean="0"/>
              <a:t>In addition, the detail of any 802.11 scheme are likel</a:t>
            </a:r>
            <a:r>
              <a:rPr lang="en-AU" dirty="0" smtClean="0"/>
              <a:t>y to be different from those in some LAA implementations (and are likely to be standardised)</a:t>
            </a:r>
            <a:endParaRPr lang="en-AU" dirty="0" smtClean="0"/>
          </a:p>
        </p:txBody>
      </p:sp>
      <p:sp>
        <p:nvSpPr>
          <p:cNvPr id="4" name="Footer Placeholder 3"/>
          <p:cNvSpPr>
            <a:spLocks noGrp="1"/>
          </p:cNvSpPr>
          <p:nvPr>
            <p:ph type="ftr" sz="quarter" idx="10"/>
          </p:nvPr>
        </p:nvSpPr>
        <p:spPr/>
        <p:txBody>
          <a:bodyPr/>
          <a:lstStyle/>
          <a:p>
            <a:r>
              <a:rPr lang="en-US" smtClean="0"/>
              <a:t>Andrew Myles, Cisco</a:t>
            </a:r>
            <a:endParaRPr lang="en-US"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47</a:t>
            </a:fld>
            <a:endParaRPr lang="en-US"/>
          </a:p>
        </p:txBody>
      </p:sp>
    </p:spTree>
    <p:extLst>
      <p:ext uri="{BB962C8B-B14F-4D97-AF65-F5344CB8AC3E}">
        <p14:creationId xmlns:p14="http://schemas.microsoft.com/office/powerpoint/2010/main" val="81205098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lgn="ctr">
              <a:buNone/>
            </a:pPr>
            <a:r>
              <a:rPr lang="en-AU" sz="2400" b="1" dirty="0" smtClean="0">
                <a:solidFill>
                  <a:schemeClr val="accent2"/>
                </a:solidFill>
              </a:rPr>
              <a:t>Agenda items</a:t>
            </a:r>
          </a:p>
          <a:p>
            <a:pPr marL="342900" lvl="1" indent="-342900" algn="ctr">
              <a:buNone/>
            </a:pPr>
            <a:r>
              <a:rPr lang="en-AU" sz="2400" b="1" dirty="0" smtClean="0">
                <a:solidFill>
                  <a:srgbClr val="FF0000"/>
                </a:solidFill>
              </a:rPr>
              <a:t>A possible coexistence issue with DRS?</a:t>
            </a:r>
            <a:endParaRPr lang="en-AU" sz="2400" b="1" dirty="0">
              <a:solidFill>
                <a:srgbClr val="FF0000"/>
              </a:solidFill>
            </a:endParaRPr>
          </a:p>
        </p:txBody>
      </p:sp>
      <p:sp>
        <p:nvSpPr>
          <p:cNvPr id="3" name="Footer Placeholder 2"/>
          <p:cNvSpPr>
            <a:spLocks noGrp="1"/>
          </p:cNvSpPr>
          <p:nvPr>
            <p:ph type="ftr" sz="quarter" idx="10"/>
          </p:nvPr>
        </p:nvSpPr>
        <p:spPr/>
        <p:txBody>
          <a:bodyPr/>
          <a:lstStyle/>
          <a:p>
            <a:pPr>
              <a:defRPr/>
            </a:pPr>
            <a:r>
              <a:rPr lang="en-US" smtClean="0"/>
              <a:t>Andrew Myles, Cisco</a:t>
            </a:r>
            <a:endParaRPr lang="en-US" dirty="0"/>
          </a:p>
        </p:txBody>
      </p:sp>
      <p:sp>
        <p:nvSpPr>
          <p:cNvPr id="4" name="Slide Number Placeholder 3"/>
          <p:cNvSpPr>
            <a:spLocks noGrp="1"/>
          </p:cNvSpPr>
          <p:nvPr>
            <p:ph type="sldNum" sz="quarter" idx="11"/>
          </p:nvPr>
        </p:nvSpPr>
        <p:spPr/>
        <p:txBody>
          <a:bodyPr/>
          <a:lstStyle/>
          <a:p>
            <a:pPr>
              <a:defRPr/>
            </a:pPr>
            <a:r>
              <a:rPr lang="en-US" smtClean="0"/>
              <a:t>Slide </a:t>
            </a:r>
            <a:fld id="{EF4002E7-DB4D-4CC3-8382-1939D19420D8}" type="slidenum">
              <a:rPr lang="en-US" smtClean="0"/>
              <a:pPr>
                <a:defRPr/>
              </a:pPr>
              <a:t>48</a:t>
            </a:fld>
            <a:endParaRPr lang="en-US"/>
          </a:p>
        </p:txBody>
      </p:sp>
    </p:spTree>
    <p:extLst>
      <p:ext uri="{BB962C8B-B14F-4D97-AF65-F5344CB8AC3E}">
        <p14:creationId xmlns:p14="http://schemas.microsoft.com/office/powerpoint/2010/main" val="256499766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Does DRS cause a coexistence issue?</a:t>
            </a:r>
            <a:endParaRPr lang="en-AU" dirty="0"/>
          </a:p>
        </p:txBody>
      </p:sp>
      <p:sp>
        <p:nvSpPr>
          <p:cNvPr id="3" name="Content Placeholder 2"/>
          <p:cNvSpPr>
            <a:spLocks noGrp="1"/>
          </p:cNvSpPr>
          <p:nvPr>
            <p:ph idx="1"/>
          </p:nvPr>
        </p:nvSpPr>
        <p:spPr/>
        <p:txBody>
          <a:bodyPr/>
          <a:lstStyle/>
          <a:p>
            <a:pPr lvl="1"/>
            <a:r>
              <a:rPr lang="en-AU" dirty="0"/>
              <a:t>DRS in </a:t>
            </a:r>
            <a:r>
              <a:rPr lang="en-AU" dirty="0" smtClean="0"/>
              <a:t>LAA is roughly equivalent to a Beacon in Wi-Fi</a:t>
            </a:r>
            <a:endParaRPr lang="en-AU" dirty="0"/>
          </a:p>
          <a:p>
            <a:pPr lvl="1"/>
            <a:r>
              <a:rPr lang="en-AU" dirty="0" smtClean="0"/>
              <a:t>More details of the use DRS by LAA systems recently became available, which demonstrated some differences - see following page</a:t>
            </a:r>
          </a:p>
          <a:p>
            <a:pPr lvl="1"/>
            <a:r>
              <a:rPr lang="en-AU" dirty="0" smtClean="0"/>
              <a:t>Specific known differences include:</a:t>
            </a:r>
          </a:p>
          <a:p>
            <a:pPr lvl="2"/>
            <a:r>
              <a:rPr lang="en-AU" dirty="0" smtClean="0"/>
              <a:t>DRS accesses the medium using PIFS … whereas Beacon uses normal broadcast LBT </a:t>
            </a:r>
          </a:p>
          <a:p>
            <a:pPr lvl="3"/>
            <a:r>
              <a:rPr lang="en-AU" dirty="0" smtClean="0"/>
              <a:t>Note: this </a:t>
            </a:r>
            <a:r>
              <a:rPr lang="en-AU" dirty="0" smtClean="0"/>
              <a:t>is allowed </a:t>
            </a:r>
            <a:r>
              <a:rPr lang="en-AU" dirty="0" smtClean="0"/>
              <a:t>in EN 301 893 for a certain proportion of the traffic for historical reasons</a:t>
            </a:r>
          </a:p>
          <a:p>
            <a:pPr lvl="2"/>
            <a:r>
              <a:rPr lang="en-AU" dirty="0" smtClean="0"/>
              <a:t>DRS explicitly blocks Wi-Fi in 6 of 12 symbols (each symbol is ~71 us) … whereas Wi-Fi just has bloated Beacons</a:t>
            </a:r>
          </a:p>
          <a:p>
            <a:pPr lvl="1"/>
            <a:r>
              <a:rPr lang="en-AU" dirty="0" smtClean="0"/>
              <a:t>The WFA has noted to various regulators (including Singapore) that the effect of DRS style access on fair and efficient use of the medium has never been evaluated </a:t>
            </a:r>
          </a:p>
          <a:p>
            <a:pPr lvl="1"/>
            <a:r>
              <a:rPr lang="en-AU" dirty="0" smtClean="0"/>
              <a:t>Does anyone have any concerns?</a:t>
            </a:r>
          </a:p>
          <a:p>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49</a:t>
            </a:fld>
            <a:endParaRPr lang="en-US"/>
          </a:p>
        </p:txBody>
      </p:sp>
    </p:spTree>
    <p:extLst>
      <p:ext uri="{BB962C8B-B14F-4D97-AF65-F5344CB8AC3E}">
        <p14:creationId xmlns:p14="http://schemas.microsoft.com/office/powerpoint/2010/main" val="37707556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pPr>
              <a:defRPr/>
            </a:pPr>
            <a:r>
              <a:rPr lang="en-US" smtClean="0"/>
              <a:t>Andrew Myles, Cisco</a:t>
            </a:r>
            <a:endParaRPr lang="en-US"/>
          </a:p>
        </p:txBody>
      </p:sp>
      <p:sp>
        <p:nvSpPr>
          <p:cNvPr id="6" name="Slide Number Placeholder 5"/>
          <p:cNvSpPr>
            <a:spLocks noGrp="1"/>
          </p:cNvSpPr>
          <p:nvPr>
            <p:ph type="sldNum" sz="quarter" idx="11"/>
          </p:nvPr>
        </p:nvSpPr>
        <p:spPr/>
        <p:txBody>
          <a:bodyPr/>
          <a:lstStyle/>
          <a:p>
            <a:pPr>
              <a:defRPr/>
            </a:pPr>
            <a:r>
              <a:rPr lang="en-US" dirty="0" smtClean="0"/>
              <a:t>Slide </a:t>
            </a:r>
            <a:fld id="{CE9E285F-F601-43F1-B60E-9449BADFF5FA}" type="slidenum">
              <a:rPr lang="en-US" smtClean="0"/>
              <a:pPr>
                <a:defRPr/>
              </a:pPr>
              <a:t>5</a:t>
            </a:fld>
            <a:endParaRPr lang="en-US" dirty="0"/>
          </a:p>
        </p:txBody>
      </p:sp>
      <p:sp>
        <p:nvSpPr>
          <p:cNvPr id="9220" name="Rectangle 6"/>
          <p:cNvSpPr>
            <a:spLocks noGrp="1" noChangeArrowheads="1"/>
          </p:cNvSpPr>
          <p:nvPr>
            <p:ph type="title"/>
          </p:nvPr>
        </p:nvSpPr>
        <p:spPr/>
        <p:txBody>
          <a:bodyPr/>
          <a:lstStyle/>
          <a:p>
            <a:r>
              <a:rPr lang="en-US" dirty="0" smtClean="0"/>
              <a:t>The </a:t>
            </a:r>
            <a:r>
              <a:rPr lang="en-AU" i="1" dirty="0"/>
              <a:t>Coexistence SC hoc </a:t>
            </a:r>
            <a:r>
              <a:rPr lang="en-US" dirty="0" smtClean="0"/>
              <a:t>will operate using accepted principles of meeting etiquette</a:t>
            </a:r>
          </a:p>
        </p:txBody>
      </p:sp>
      <p:sp>
        <p:nvSpPr>
          <p:cNvPr id="9221" name="Rectangle 7"/>
          <p:cNvSpPr>
            <a:spLocks noGrp="1" noChangeArrowheads="1"/>
          </p:cNvSpPr>
          <p:nvPr>
            <p:ph type="body" idx="1"/>
          </p:nvPr>
        </p:nvSpPr>
        <p:spPr/>
        <p:txBody>
          <a:bodyPr/>
          <a:lstStyle/>
          <a:p>
            <a:pPr lvl="1"/>
            <a:r>
              <a:rPr lang="en-US" dirty="0" smtClean="0"/>
              <a:t>IEEE 802 is a world-wide professional technical organization </a:t>
            </a:r>
          </a:p>
          <a:p>
            <a:pPr lvl="1"/>
            <a:r>
              <a:rPr lang="en-US" dirty="0" smtClean="0"/>
              <a:t>Meetings shall be conducted in an orderly and professional manner in accordance with the policies and procedures governed by the organization</a:t>
            </a:r>
          </a:p>
          <a:p>
            <a:pPr lvl="1"/>
            <a:r>
              <a:rPr lang="en-US" dirty="0" smtClean="0"/>
              <a:t>Individuals shall address the “technical” content of the subject under consideration and refrain from making “personal” comments to or about others</a:t>
            </a:r>
          </a:p>
        </p:txBody>
      </p:sp>
    </p:spTree>
    <p:extLst>
      <p:ext uri="{BB962C8B-B14F-4D97-AF65-F5344CB8AC3E}">
        <p14:creationId xmlns:p14="http://schemas.microsoft.com/office/powerpoint/2010/main" val="2963085173"/>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LAA’s DRS uses PIFS access and explicitly sends dummy signals to block Wi-Fi</a:t>
            </a:r>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50</a:t>
            </a:fld>
            <a:endParaRPr lang="en-US"/>
          </a:p>
        </p:txBody>
      </p:sp>
      <p:grpSp>
        <p:nvGrpSpPr>
          <p:cNvPr id="7" name="Group 6"/>
          <p:cNvGrpSpPr/>
          <p:nvPr/>
        </p:nvGrpSpPr>
        <p:grpSpPr>
          <a:xfrm>
            <a:off x="685800" y="2057400"/>
            <a:ext cx="7543800" cy="4241813"/>
            <a:chOff x="685800" y="2057400"/>
            <a:chExt cx="7543800" cy="4241813"/>
          </a:xfrm>
        </p:grpSpPr>
        <p:pic>
          <p:nvPicPr>
            <p:cNvPr id="1026" name="Picture 1" descr="cid:image001.png@01D3ABBF.D4456FE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057400"/>
              <a:ext cx="7543800" cy="42418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6" name="Rectangle 5"/>
            <p:cNvSpPr/>
            <p:nvPr/>
          </p:nvSpPr>
          <p:spPr bwMode="auto">
            <a:xfrm>
              <a:off x="6934200" y="5943600"/>
              <a:ext cx="1119188" cy="355613"/>
            </a:xfrm>
            <a:prstGeom prst="rect">
              <a:avLst/>
            </a:prstGeom>
            <a:solidFill>
              <a:schemeClr val="bg1"/>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1200" b="0" i="0" u="none" strike="noStrike" cap="none" normalizeH="0" baseline="0" smtClean="0">
                <a:ln>
                  <a:noFill/>
                </a:ln>
                <a:solidFill>
                  <a:schemeClr val="tx1"/>
                </a:solidFill>
                <a:effectLst/>
                <a:latin typeface="Times New Roman" pitchFamily="18" charset="0"/>
              </a:endParaRPr>
            </a:p>
          </p:txBody>
        </p:sp>
      </p:grpSp>
    </p:spTree>
    <p:extLst>
      <p:ext uri="{BB962C8B-B14F-4D97-AF65-F5344CB8AC3E}">
        <p14:creationId xmlns:p14="http://schemas.microsoft.com/office/powerpoint/2010/main" val="103984024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lgn="ctr">
              <a:buNone/>
            </a:pPr>
            <a:r>
              <a:rPr lang="en-AU" sz="2400" b="1" dirty="0" smtClean="0">
                <a:solidFill>
                  <a:schemeClr val="accent2"/>
                </a:solidFill>
              </a:rPr>
              <a:t>Agenda items</a:t>
            </a:r>
          </a:p>
          <a:p>
            <a:pPr marL="342900" lvl="1" indent="-342900" algn="ctr">
              <a:buNone/>
            </a:pPr>
            <a:r>
              <a:rPr lang="en-AU" sz="2400" b="1" dirty="0" smtClean="0">
                <a:solidFill>
                  <a:srgbClr val="FF0000"/>
                </a:solidFill>
              </a:rPr>
              <a:t>MulteFire</a:t>
            </a:r>
            <a:endParaRPr lang="en-AU" sz="2400" b="1" dirty="0">
              <a:solidFill>
                <a:srgbClr val="FF0000"/>
              </a:solidFill>
            </a:endParaRPr>
          </a:p>
        </p:txBody>
      </p:sp>
      <p:sp>
        <p:nvSpPr>
          <p:cNvPr id="3" name="Footer Placeholder 2"/>
          <p:cNvSpPr>
            <a:spLocks noGrp="1"/>
          </p:cNvSpPr>
          <p:nvPr>
            <p:ph type="ftr" sz="quarter" idx="10"/>
          </p:nvPr>
        </p:nvSpPr>
        <p:spPr/>
        <p:txBody>
          <a:bodyPr/>
          <a:lstStyle/>
          <a:p>
            <a:pPr>
              <a:defRPr/>
            </a:pPr>
            <a:r>
              <a:rPr lang="en-US" smtClean="0"/>
              <a:t>Andrew Myles, Cisco</a:t>
            </a:r>
            <a:endParaRPr lang="en-US" dirty="0"/>
          </a:p>
        </p:txBody>
      </p:sp>
      <p:sp>
        <p:nvSpPr>
          <p:cNvPr id="4" name="Slide Number Placeholder 3"/>
          <p:cNvSpPr>
            <a:spLocks noGrp="1"/>
          </p:cNvSpPr>
          <p:nvPr>
            <p:ph type="sldNum" sz="quarter" idx="11"/>
          </p:nvPr>
        </p:nvSpPr>
        <p:spPr/>
        <p:txBody>
          <a:bodyPr/>
          <a:lstStyle/>
          <a:p>
            <a:pPr>
              <a:defRPr/>
            </a:pPr>
            <a:r>
              <a:rPr lang="en-US" smtClean="0"/>
              <a:t>Slide </a:t>
            </a:r>
            <a:fld id="{EF4002E7-DB4D-4CC3-8382-1939D19420D8}" type="slidenum">
              <a:rPr lang="en-US" smtClean="0"/>
              <a:pPr>
                <a:defRPr/>
              </a:pPr>
              <a:t>51</a:t>
            </a:fld>
            <a:endParaRPr lang="en-US"/>
          </a:p>
        </p:txBody>
      </p:sp>
    </p:spTree>
    <p:extLst>
      <p:ext uri="{BB962C8B-B14F-4D97-AF65-F5344CB8AC3E}">
        <p14:creationId xmlns:p14="http://schemas.microsoft.com/office/powerpoint/2010/main" val="151530077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Does anyone think we should look at MulteFire coexistence?</a:t>
            </a:r>
          </a:p>
        </p:txBody>
      </p:sp>
      <p:sp>
        <p:nvSpPr>
          <p:cNvPr id="3" name="Content Placeholder 2"/>
          <p:cNvSpPr>
            <a:spLocks noGrp="1"/>
          </p:cNvSpPr>
          <p:nvPr>
            <p:ph idx="1"/>
          </p:nvPr>
        </p:nvSpPr>
        <p:spPr/>
        <p:txBody>
          <a:bodyPr/>
          <a:lstStyle/>
          <a:p>
            <a:pPr lvl="1"/>
            <a:r>
              <a:rPr lang="en-AU" dirty="0" smtClean="0"/>
              <a:t>The DRS topic has also been raised wrt MulteFire</a:t>
            </a:r>
          </a:p>
          <a:p>
            <a:pPr lvl="1"/>
            <a:r>
              <a:rPr lang="en-AU" dirty="0" smtClean="0"/>
              <a:t>So far most of IEEE 802’s coexistence focus (after initially looking at LTE-U) has been on LAA</a:t>
            </a:r>
          </a:p>
          <a:p>
            <a:pPr lvl="1"/>
            <a:r>
              <a:rPr lang="en-AU" dirty="0" smtClean="0"/>
              <a:t>There might be some future focus on NR-U</a:t>
            </a:r>
          </a:p>
          <a:p>
            <a:pPr lvl="1"/>
            <a:r>
              <a:rPr lang="en-AU" dirty="0" smtClean="0"/>
              <a:t>But what about MulteFire?</a:t>
            </a:r>
          </a:p>
          <a:p>
            <a:pPr lvl="2"/>
            <a:r>
              <a:rPr lang="en-AU" dirty="0" smtClean="0"/>
              <a:t>Is there no concern?</a:t>
            </a:r>
          </a:p>
          <a:p>
            <a:pPr lvl="2"/>
            <a:r>
              <a:rPr lang="en-AU" dirty="0" smtClean="0"/>
              <a:t>Or a lack of visibility?</a:t>
            </a:r>
          </a:p>
          <a:p>
            <a:pPr lvl="2"/>
            <a:r>
              <a:rPr lang="en-AU" dirty="0" smtClean="0"/>
              <a:t>Or is it immaterial in the market?</a:t>
            </a:r>
          </a:p>
          <a:p>
            <a:pPr lvl="2"/>
            <a:r>
              <a:rPr lang="en-AU" dirty="0" smtClean="0"/>
              <a:t>…</a:t>
            </a:r>
          </a:p>
          <a:p>
            <a:pPr lvl="1"/>
            <a:r>
              <a:rPr lang="en-AU" dirty="0" smtClean="0"/>
              <a:t>Does anyone think we should look at MulteFire coexistence?</a:t>
            </a:r>
          </a:p>
          <a:p>
            <a:pPr lvl="2"/>
            <a:r>
              <a:rPr lang="en-AU" dirty="0" smtClean="0"/>
              <a:t>… and does anyone want to volunteer?</a:t>
            </a:r>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52</a:t>
            </a:fld>
            <a:endParaRPr lang="en-US"/>
          </a:p>
        </p:txBody>
      </p:sp>
    </p:spTree>
    <p:extLst>
      <p:ext uri="{BB962C8B-B14F-4D97-AF65-F5344CB8AC3E}">
        <p14:creationId xmlns:p14="http://schemas.microsoft.com/office/powerpoint/2010/main" val="253885686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lgn="ctr">
              <a:buNone/>
            </a:pPr>
            <a:r>
              <a:rPr lang="en-AU" sz="2400" b="1" dirty="0" smtClean="0">
                <a:solidFill>
                  <a:schemeClr val="accent2"/>
                </a:solidFill>
              </a:rPr>
              <a:t>Agenda items</a:t>
            </a:r>
          </a:p>
          <a:p>
            <a:pPr marL="342900" lvl="1" indent="-342900" algn="ctr">
              <a:buNone/>
            </a:pPr>
            <a:r>
              <a:rPr lang="en-AU" sz="2400" b="1" dirty="0" smtClean="0">
                <a:solidFill>
                  <a:srgbClr val="FF0000"/>
                </a:solidFill>
              </a:rPr>
              <a:t>Regulators</a:t>
            </a:r>
            <a:endParaRPr lang="en-AU" sz="2400" b="1" dirty="0">
              <a:solidFill>
                <a:srgbClr val="FF0000"/>
              </a:solidFill>
            </a:endParaRPr>
          </a:p>
        </p:txBody>
      </p:sp>
      <p:sp>
        <p:nvSpPr>
          <p:cNvPr id="3" name="Footer Placeholder 2"/>
          <p:cNvSpPr>
            <a:spLocks noGrp="1"/>
          </p:cNvSpPr>
          <p:nvPr>
            <p:ph type="ftr" sz="quarter" idx="10"/>
          </p:nvPr>
        </p:nvSpPr>
        <p:spPr/>
        <p:txBody>
          <a:bodyPr/>
          <a:lstStyle/>
          <a:p>
            <a:pPr>
              <a:defRPr/>
            </a:pPr>
            <a:r>
              <a:rPr lang="en-US" smtClean="0"/>
              <a:t>Andrew Myles, Cisco</a:t>
            </a:r>
            <a:endParaRPr lang="en-US" dirty="0"/>
          </a:p>
        </p:txBody>
      </p:sp>
      <p:sp>
        <p:nvSpPr>
          <p:cNvPr id="4" name="Slide Number Placeholder 3"/>
          <p:cNvSpPr>
            <a:spLocks noGrp="1"/>
          </p:cNvSpPr>
          <p:nvPr>
            <p:ph type="sldNum" sz="quarter" idx="11"/>
          </p:nvPr>
        </p:nvSpPr>
        <p:spPr/>
        <p:txBody>
          <a:bodyPr/>
          <a:lstStyle/>
          <a:p>
            <a:pPr>
              <a:defRPr/>
            </a:pPr>
            <a:r>
              <a:rPr lang="en-US" smtClean="0"/>
              <a:t>Slide </a:t>
            </a:r>
            <a:fld id="{EF4002E7-DB4D-4CC3-8382-1939D19420D8}" type="slidenum">
              <a:rPr lang="en-US" smtClean="0"/>
              <a:pPr>
                <a:defRPr/>
              </a:pPr>
              <a:t>53</a:t>
            </a:fld>
            <a:endParaRPr lang="en-US"/>
          </a:p>
        </p:txBody>
      </p:sp>
    </p:spTree>
    <p:extLst>
      <p:ext uri="{BB962C8B-B14F-4D97-AF65-F5344CB8AC3E}">
        <p14:creationId xmlns:p14="http://schemas.microsoft.com/office/powerpoint/2010/main" val="154089369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a:t>
            </a:r>
            <a:r>
              <a:rPr lang="en-AU" dirty="0" err="1" smtClean="0"/>
              <a:t>Coex</a:t>
            </a:r>
            <a:r>
              <a:rPr lang="en-AU" dirty="0" smtClean="0"/>
              <a:t> SC will hear about importance of collaboration with regulators globally</a:t>
            </a:r>
            <a:endParaRPr lang="en-AU" dirty="0"/>
          </a:p>
        </p:txBody>
      </p:sp>
      <p:sp>
        <p:nvSpPr>
          <p:cNvPr id="3" name="Content Placeholder 2"/>
          <p:cNvSpPr>
            <a:spLocks noGrp="1"/>
          </p:cNvSpPr>
          <p:nvPr>
            <p:ph idx="1"/>
          </p:nvPr>
        </p:nvSpPr>
        <p:spPr/>
        <p:txBody>
          <a:bodyPr/>
          <a:lstStyle/>
          <a:p>
            <a:pPr lvl="1"/>
            <a:r>
              <a:rPr lang="en-AU" dirty="0" smtClean="0"/>
              <a:t>During the Wed PM1 session, </a:t>
            </a:r>
            <a:r>
              <a:rPr lang="en-AU" dirty="0"/>
              <a:t>Lloyd </a:t>
            </a:r>
            <a:r>
              <a:rPr lang="en-AU" dirty="0" err="1"/>
              <a:t>Matabishi</a:t>
            </a:r>
            <a:r>
              <a:rPr lang="en-AU" dirty="0"/>
              <a:t> </a:t>
            </a:r>
            <a:r>
              <a:rPr lang="en-AU" dirty="0" smtClean="0"/>
              <a:t>(on Fellowship program) expressed an interest in presenting on “</a:t>
            </a:r>
            <a:r>
              <a:rPr lang="en-US" dirty="0"/>
              <a:t>Enhancing the Collaboration between IEEE 802 and World Regulators on Standards </a:t>
            </a:r>
            <a:r>
              <a:rPr lang="en-US" dirty="0" smtClean="0"/>
              <a:t>issues”</a:t>
            </a:r>
          </a:p>
          <a:p>
            <a:pPr lvl="2"/>
            <a:r>
              <a:rPr lang="en-US" dirty="0" smtClean="0"/>
              <a:t>Coexistence in this case</a:t>
            </a:r>
            <a:endParaRPr lang="en-AU" dirty="0"/>
          </a:p>
          <a:p>
            <a:pPr lvl="1"/>
            <a:r>
              <a:rPr lang="en-AU" dirty="0" smtClean="0"/>
              <a:t>Lloyd is only available at about 3pm, and so this agenda item will be slotted in at about that time</a:t>
            </a:r>
          </a:p>
          <a:p>
            <a:pPr lvl="2"/>
            <a:r>
              <a:rPr lang="en-AU" dirty="0"/>
              <a:t>See </a:t>
            </a:r>
            <a:r>
              <a:rPr lang="en-AU" dirty="0" smtClean="0">
                <a:hlinkClick r:id="rId2"/>
              </a:rPr>
              <a:t>11-18-0580-00</a:t>
            </a:r>
            <a:endParaRPr lang="en-AU" dirty="0" smtClean="0"/>
          </a:p>
          <a:p>
            <a:pPr lvl="2"/>
            <a:endParaRPr lang="en-AU" dirty="0">
              <a:solidFill>
                <a:srgbClr val="FF0000"/>
              </a:solidFill>
            </a:endParaRPr>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54</a:t>
            </a:fld>
            <a:endParaRPr lang="en-US"/>
          </a:p>
        </p:txBody>
      </p:sp>
    </p:spTree>
    <p:extLst>
      <p:ext uri="{BB962C8B-B14F-4D97-AF65-F5344CB8AC3E}">
        <p14:creationId xmlns:p14="http://schemas.microsoft.com/office/powerpoint/2010/main" val="95477427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lgn="ctr">
              <a:buNone/>
            </a:pPr>
            <a:r>
              <a:rPr lang="en-AU" sz="2400" b="1" dirty="0" smtClean="0">
                <a:solidFill>
                  <a:schemeClr val="accent2"/>
                </a:solidFill>
              </a:rPr>
              <a:t>Agenda items</a:t>
            </a:r>
          </a:p>
          <a:p>
            <a:pPr marL="342900" lvl="1" indent="-342900" algn="ctr">
              <a:buNone/>
            </a:pPr>
            <a:r>
              <a:rPr lang="en-AU" sz="2400" b="1" dirty="0" smtClean="0">
                <a:solidFill>
                  <a:srgbClr val="FF0000"/>
                </a:solidFill>
              </a:rPr>
              <a:t>Motions</a:t>
            </a:r>
            <a:endParaRPr lang="en-AU" sz="2400" b="1" dirty="0">
              <a:solidFill>
                <a:srgbClr val="FF0000"/>
              </a:solidFill>
            </a:endParaRPr>
          </a:p>
        </p:txBody>
      </p:sp>
      <p:sp>
        <p:nvSpPr>
          <p:cNvPr id="3" name="Footer Placeholder 2"/>
          <p:cNvSpPr>
            <a:spLocks noGrp="1"/>
          </p:cNvSpPr>
          <p:nvPr>
            <p:ph type="ftr" sz="quarter" idx="10"/>
          </p:nvPr>
        </p:nvSpPr>
        <p:spPr/>
        <p:txBody>
          <a:bodyPr/>
          <a:lstStyle/>
          <a:p>
            <a:pPr>
              <a:defRPr/>
            </a:pPr>
            <a:r>
              <a:rPr lang="en-US" smtClean="0"/>
              <a:t>Andrew Myles, Cisco</a:t>
            </a:r>
            <a:endParaRPr lang="en-US" dirty="0"/>
          </a:p>
        </p:txBody>
      </p:sp>
      <p:sp>
        <p:nvSpPr>
          <p:cNvPr id="4" name="Slide Number Placeholder 3"/>
          <p:cNvSpPr>
            <a:spLocks noGrp="1"/>
          </p:cNvSpPr>
          <p:nvPr>
            <p:ph type="sldNum" sz="quarter" idx="11"/>
          </p:nvPr>
        </p:nvSpPr>
        <p:spPr/>
        <p:txBody>
          <a:bodyPr/>
          <a:lstStyle/>
          <a:p>
            <a:pPr>
              <a:defRPr/>
            </a:pPr>
            <a:r>
              <a:rPr lang="en-US" smtClean="0"/>
              <a:t>Slide </a:t>
            </a:r>
            <a:fld id="{EF4002E7-DB4D-4CC3-8382-1939D19420D8}" type="slidenum">
              <a:rPr lang="en-US" smtClean="0"/>
              <a:pPr>
                <a:defRPr/>
              </a:pPr>
              <a:t>55</a:t>
            </a:fld>
            <a:endParaRPr lang="en-US"/>
          </a:p>
        </p:txBody>
      </p:sp>
    </p:spTree>
    <p:extLst>
      <p:ext uri="{BB962C8B-B14F-4D97-AF65-F5344CB8AC3E}">
        <p14:creationId xmlns:p14="http://schemas.microsoft.com/office/powerpoint/2010/main" val="265221808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a:t>
            </a:r>
            <a:r>
              <a:rPr lang="en-AU" dirty="0" err="1" smtClean="0"/>
              <a:t>Coex</a:t>
            </a:r>
            <a:r>
              <a:rPr lang="en-AU" dirty="0" smtClean="0"/>
              <a:t> SC will consider any motions on Thu PM1</a:t>
            </a:r>
            <a:endParaRPr lang="en-AU" dirty="0"/>
          </a:p>
        </p:txBody>
      </p:sp>
      <p:sp>
        <p:nvSpPr>
          <p:cNvPr id="3" name="Content Placeholder 2"/>
          <p:cNvSpPr>
            <a:spLocks noGrp="1"/>
          </p:cNvSpPr>
          <p:nvPr>
            <p:ph idx="1"/>
          </p:nvPr>
        </p:nvSpPr>
        <p:spPr/>
        <p:txBody>
          <a:bodyPr/>
          <a:lstStyle/>
          <a:p>
            <a:pPr lvl="1"/>
            <a:r>
              <a:rPr lang="en-AU" dirty="0" smtClean="0"/>
              <a:t>Any motions will be considered on Thu PM1</a:t>
            </a:r>
          </a:p>
          <a:p>
            <a:pPr lvl="1"/>
            <a:r>
              <a:rPr lang="en-AU" dirty="0" smtClean="0"/>
              <a:t>Possible motions include</a:t>
            </a:r>
          </a:p>
          <a:p>
            <a:pPr lvl="2"/>
            <a:r>
              <a:rPr lang="en-AU" dirty="0" smtClean="0"/>
              <a:t>Endorsing positions to upcoming ETSI BRAN </a:t>
            </a:r>
            <a:r>
              <a:rPr lang="en-AU" dirty="0" smtClean="0"/>
              <a:t>meeting on: </a:t>
            </a:r>
            <a:endParaRPr lang="en-AU" dirty="0" smtClean="0"/>
          </a:p>
          <a:p>
            <a:pPr lvl="3"/>
            <a:r>
              <a:rPr lang="en-AU" dirty="0" smtClean="0"/>
              <a:t>Adaptivity (probable) – </a:t>
            </a:r>
            <a:r>
              <a:rPr lang="en-AU" dirty="0" smtClean="0">
                <a:solidFill>
                  <a:srgbClr val="FF0000"/>
                </a:solidFill>
              </a:rPr>
              <a:t>covered in earlier slides</a:t>
            </a:r>
            <a:endParaRPr lang="en-AU" dirty="0" smtClean="0">
              <a:solidFill>
                <a:srgbClr val="FF0000"/>
              </a:solidFill>
            </a:endParaRPr>
          </a:p>
          <a:p>
            <a:pPr lvl="3"/>
            <a:r>
              <a:rPr lang="en-AU" dirty="0" smtClean="0"/>
              <a:t>Pause </a:t>
            </a:r>
            <a:r>
              <a:rPr lang="en-AU" dirty="0" smtClean="0"/>
              <a:t>COT interpretation (possible)</a:t>
            </a:r>
            <a:endParaRPr lang="en-AU" dirty="0" smtClean="0"/>
          </a:p>
          <a:p>
            <a:pPr lvl="3"/>
            <a:r>
              <a:rPr lang="en-AU" dirty="0" smtClean="0"/>
              <a:t>Blocking </a:t>
            </a:r>
            <a:r>
              <a:rPr lang="en-AU" dirty="0" smtClean="0"/>
              <a:t>energy (unlikely)</a:t>
            </a:r>
            <a:endParaRPr lang="en-AU" dirty="0" smtClean="0"/>
          </a:p>
          <a:p>
            <a:pPr lvl="2"/>
            <a:r>
              <a:rPr lang="en-AU" dirty="0" smtClean="0"/>
              <a:t>…</a:t>
            </a:r>
            <a:endParaRPr lang="en-AU" dirty="0" smtClean="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56</a:t>
            </a:fld>
            <a:endParaRPr lang="en-US"/>
          </a:p>
        </p:txBody>
      </p:sp>
    </p:spTree>
    <p:extLst>
      <p:ext uri="{BB962C8B-B14F-4D97-AF65-F5344CB8AC3E}">
        <p14:creationId xmlns:p14="http://schemas.microsoft.com/office/powerpoint/2010/main" val="279901667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lgn="ctr">
              <a:buNone/>
            </a:pPr>
            <a:r>
              <a:rPr lang="en-AU" sz="2400" b="1" dirty="0" smtClean="0">
                <a:solidFill>
                  <a:schemeClr val="accent2"/>
                </a:solidFill>
              </a:rPr>
              <a:t>Agenda items</a:t>
            </a:r>
          </a:p>
          <a:p>
            <a:pPr marL="342900" lvl="1" indent="-342900" algn="ctr">
              <a:buNone/>
            </a:pPr>
            <a:r>
              <a:rPr lang="en-AU" sz="2400" b="1" dirty="0" smtClean="0">
                <a:solidFill>
                  <a:srgbClr val="FF0000"/>
                </a:solidFill>
              </a:rPr>
              <a:t>Plans for next meeting</a:t>
            </a:r>
            <a:endParaRPr lang="en-AU" sz="2400" b="1" dirty="0">
              <a:solidFill>
                <a:srgbClr val="FF0000"/>
              </a:solidFill>
            </a:endParaRPr>
          </a:p>
        </p:txBody>
      </p:sp>
      <p:sp>
        <p:nvSpPr>
          <p:cNvPr id="3" name="Footer Placeholder 2"/>
          <p:cNvSpPr>
            <a:spLocks noGrp="1"/>
          </p:cNvSpPr>
          <p:nvPr>
            <p:ph type="ftr" sz="quarter" idx="10"/>
          </p:nvPr>
        </p:nvSpPr>
        <p:spPr/>
        <p:txBody>
          <a:bodyPr/>
          <a:lstStyle/>
          <a:p>
            <a:pPr>
              <a:defRPr/>
            </a:pPr>
            <a:r>
              <a:rPr lang="en-US" smtClean="0"/>
              <a:t>Andrew Myles, Cisco</a:t>
            </a:r>
            <a:endParaRPr lang="en-US" dirty="0"/>
          </a:p>
        </p:txBody>
      </p:sp>
      <p:sp>
        <p:nvSpPr>
          <p:cNvPr id="4" name="Slide Number Placeholder 3"/>
          <p:cNvSpPr>
            <a:spLocks noGrp="1"/>
          </p:cNvSpPr>
          <p:nvPr>
            <p:ph type="sldNum" sz="quarter" idx="11"/>
          </p:nvPr>
        </p:nvSpPr>
        <p:spPr/>
        <p:txBody>
          <a:bodyPr/>
          <a:lstStyle/>
          <a:p>
            <a:pPr>
              <a:defRPr/>
            </a:pPr>
            <a:r>
              <a:rPr lang="en-US" smtClean="0"/>
              <a:t>Slide </a:t>
            </a:r>
            <a:fld id="{EF4002E7-DB4D-4CC3-8382-1939D19420D8}" type="slidenum">
              <a:rPr lang="en-US" smtClean="0"/>
              <a:pPr>
                <a:defRPr/>
              </a:pPr>
              <a:t>57</a:t>
            </a:fld>
            <a:endParaRPr lang="en-US"/>
          </a:p>
        </p:txBody>
      </p:sp>
    </p:spTree>
    <p:extLst>
      <p:ext uri="{BB962C8B-B14F-4D97-AF65-F5344CB8AC3E}">
        <p14:creationId xmlns:p14="http://schemas.microsoft.com/office/powerpoint/2010/main" val="150688196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The </a:t>
            </a:r>
            <a:r>
              <a:rPr lang="en-AU" dirty="0" err="1"/>
              <a:t>Coex</a:t>
            </a:r>
            <a:r>
              <a:rPr lang="en-AU" dirty="0"/>
              <a:t> SC will </a:t>
            </a:r>
            <a:r>
              <a:rPr lang="en-AU" dirty="0" smtClean="0"/>
              <a:t>discuss plans for the next session in Warsaw</a:t>
            </a:r>
            <a:endParaRPr lang="en-AU" dirty="0"/>
          </a:p>
        </p:txBody>
      </p:sp>
      <p:sp>
        <p:nvSpPr>
          <p:cNvPr id="3" name="Content Placeholder 2"/>
          <p:cNvSpPr>
            <a:spLocks noGrp="1"/>
          </p:cNvSpPr>
          <p:nvPr>
            <p:ph idx="1"/>
          </p:nvPr>
        </p:nvSpPr>
        <p:spPr/>
        <p:txBody>
          <a:bodyPr/>
          <a:lstStyle/>
          <a:p>
            <a:pPr lvl="1"/>
            <a:r>
              <a:rPr lang="en-AU" dirty="0" smtClean="0"/>
              <a:t>Possible items include</a:t>
            </a:r>
          </a:p>
          <a:p>
            <a:pPr lvl="2"/>
            <a:r>
              <a:rPr lang="en-AU" dirty="0" smtClean="0"/>
              <a:t>Review of ETSI BRAN meeting </a:t>
            </a:r>
            <a:endParaRPr lang="en-AU" dirty="0" smtClean="0"/>
          </a:p>
          <a:p>
            <a:pPr lvl="3"/>
            <a:r>
              <a:rPr lang="en-AU" dirty="0" smtClean="0"/>
              <a:t>BRAN#97</a:t>
            </a:r>
            <a:endParaRPr lang="en-AU" dirty="0" smtClean="0"/>
          </a:p>
          <a:p>
            <a:pPr lvl="2"/>
            <a:r>
              <a:rPr lang="en-AU" dirty="0" smtClean="0"/>
              <a:t>Review of 3GPP RAN1 </a:t>
            </a:r>
            <a:r>
              <a:rPr lang="en-AU" dirty="0" smtClean="0"/>
              <a:t>activities</a:t>
            </a:r>
          </a:p>
          <a:p>
            <a:pPr lvl="3"/>
            <a:r>
              <a:rPr lang="en-AU" dirty="0" smtClean="0"/>
              <a:t>Focus on NR-U</a:t>
            </a:r>
            <a:endParaRPr lang="en-AU" dirty="0" smtClean="0"/>
          </a:p>
          <a:p>
            <a:pPr lvl="2"/>
            <a:r>
              <a:rPr lang="en-AU" dirty="0" smtClean="0"/>
              <a:t>Discussion of coexistence with </a:t>
            </a:r>
            <a:r>
              <a:rPr lang="en-AU" dirty="0" smtClean="0"/>
              <a:t>MulteFire? </a:t>
            </a:r>
            <a:endParaRPr lang="en-AU" dirty="0" smtClean="0"/>
          </a:p>
          <a:p>
            <a:pPr lvl="2"/>
            <a:r>
              <a:rPr lang="en-AU" dirty="0" smtClean="0"/>
              <a:t>…</a:t>
            </a:r>
          </a:p>
          <a:p>
            <a:pPr lvl="2"/>
            <a:r>
              <a:rPr lang="en-AU" dirty="0" smtClean="0"/>
              <a:t>… &lt;other suggestions?&gt;</a:t>
            </a:r>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58</a:t>
            </a:fld>
            <a:endParaRPr lang="en-US"/>
          </a:p>
        </p:txBody>
      </p:sp>
    </p:spTree>
    <p:extLst>
      <p:ext uri="{BB962C8B-B14F-4D97-AF65-F5344CB8AC3E}">
        <p14:creationId xmlns:p14="http://schemas.microsoft.com/office/powerpoint/2010/main" val="246197908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a:t>
            </a:r>
            <a:r>
              <a:rPr lang="en-AU" i="1" dirty="0" smtClean="0"/>
              <a:t>IEEE 802.11 Coexistence SC </a:t>
            </a:r>
            <a:r>
              <a:rPr lang="en-AU" dirty="0" smtClean="0"/>
              <a:t>meeting in Chicago in March 2018 is adjourned!</a:t>
            </a:r>
            <a:endParaRPr lang="en-AU" dirty="0"/>
          </a:p>
        </p:txBody>
      </p:sp>
      <p:sp>
        <p:nvSpPr>
          <p:cNvPr id="3" name="Content Placeholder 2"/>
          <p:cNvSpPr>
            <a:spLocks noGrp="1"/>
          </p:cNvSpPr>
          <p:nvPr>
            <p:ph idx="1"/>
          </p:nvPr>
        </p:nvSpPr>
        <p:spPr/>
        <p:txBody>
          <a:bodyPr/>
          <a:lstStyle/>
          <a:p>
            <a:pPr lvl="1"/>
            <a:endParaRPr lang="en-AU" dirty="0"/>
          </a:p>
        </p:txBody>
      </p:sp>
      <p:sp>
        <p:nvSpPr>
          <p:cNvPr id="4" name="Footer Placeholder 3"/>
          <p:cNvSpPr>
            <a:spLocks noGrp="1"/>
          </p:cNvSpPr>
          <p:nvPr>
            <p:ph type="ftr" sz="quarter" idx="10"/>
          </p:nvPr>
        </p:nvSpPr>
        <p:spPr/>
        <p:txBody>
          <a:bodyPr/>
          <a:lstStyle/>
          <a:p>
            <a:pPr>
              <a:defRPr/>
            </a:pPr>
            <a:r>
              <a:rPr lang="en-US" smtClean="0"/>
              <a:t>Andrew Myles, Cisco</a:t>
            </a:r>
            <a:endParaRPr lang="en-US"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59</a:t>
            </a:fld>
            <a:endParaRPr lang="en-US"/>
          </a:p>
        </p:txBody>
      </p:sp>
    </p:spTree>
    <p:extLst>
      <p:ext uri="{BB962C8B-B14F-4D97-AF65-F5344CB8AC3E}">
        <p14:creationId xmlns:p14="http://schemas.microsoft.com/office/powerpoint/2010/main" val="5621556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p:txBody>
          <a:bodyPr/>
          <a:lstStyle/>
          <a:p>
            <a:r>
              <a:rPr lang="en-US" dirty="0" smtClean="0"/>
              <a:t>The </a:t>
            </a:r>
            <a:r>
              <a:rPr lang="en-AU" i="1" dirty="0"/>
              <a:t>Coexistence SC </a:t>
            </a:r>
            <a:r>
              <a:rPr lang="en-US" dirty="0" smtClean="0"/>
              <a:t>will review the modified “Participation in IEEE 802 Meetings” slide</a:t>
            </a:r>
            <a:endParaRPr lang="en-US" dirty="0"/>
          </a:p>
        </p:txBody>
      </p:sp>
      <p:sp>
        <p:nvSpPr>
          <p:cNvPr id="10242" name="Rectangle 2"/>
          <p:cNvSpPr>
            <a:spLocks noGrp="1" noChangeArrowheads="1"/>
          </p:cNvSpPr>
          <p:nvPr>
            <p:ph type="body" idx="1"/>
          </p:nvPr>
        </p:nvSpPr>
        <p:spPr>
          <a:xfrm>
            <a:off x="685800" y="1828800"/>
            <a:ext cx="7772400" cy="4495800"/>
          </a:xfrm>
        </p:spPr>
        <p:txBody>
          <a:bodyPr/>
          <a:lstStyle/>
          <a:p>
            <a:pPr marL="0" indent="0"/>
            <a:r>
              <a:rPr lang="en-AU" altLang="en-US" sz="1400" dirty="0"/>
              <a:t>Participation in any IEEE 802 meeting (Sponsor, Sponsor subgroup, Working Group, Working Group subgroup, etc.) is on an individual basis</a:t>
            </a:r>
          </a:p>
          <a:p>
            <a:pPr lvl="1"/>
            <a:r>
              <a:rPr lang="en-AU" altLang="en-US" sz="1400" dirty="0"/>
              <a:t>Participants in the IEEE standards development individual process shall act based on their qualifications and experience (</a:t>
            </a:r>
            <a:r>
              <a:rPr lang="en-AU" altLang="en-US" sz="1400" dirty="0">
                <a:hlinkClick r:id="rId3"/>
              </a:rPr>
              <a:t>IEEE-SA By-Laws</a:t>
            </a:r>
            <a:r>
              <a:rPr lang="en-AU" altLang="en-US" sz="1400" dirty="0"/>
              <a:t> section 5.2.1)</a:t>
            </a:r>
          </a:p>
          <a:p>
            <a:pPr lvl="1"/>
            <a:r>
              <a:rPr lang="en-AU" altLang="en-US" sz="1400" dirty="0"/>
              <a:t>IEEE 802 Working Group membership is by individual; “Working Group members shall participate in the consensus process in a manner consistent with their professional expert opinion as individuals, and not as organizational representatives”. (sub-clause 4.2.1 “Establishment”, of the IEEE 802 LMSC Working Group Policies and Procedures)</a:t>
            </a:r>
          </a:p>
          <a:p>
            <a:pPr lvl="1"/>
            <a:r>
              <a:rPr lang="en-AU" altLang="en-US" sz="1400" dirty="0"/>
              <a:t>Participants have an obligation to act and vote as an individual and not under the direction of any other individual or group.  A Participant’s obligation to act and vote as an individual applies in all cases, regardless of any external commitments, agreements, contracts, or orders</a:t>
            </a:r>
          </a:p>
          <a:p>
            <a:pPr lvl="1"/>
            <a:r>
              <a:rPr lang="en-AU" altLang="en-US" sz="1400" dirty="0"/>
              <a:t>Participants shall not direct the actions or votes of any other member of an IEEE 802 Working Group or retaliate against any other member for their actions or votes within IEEE 802 Working Group meetings, (</a:t>
            </a:r>
            <a:r>
              <a:rPr lang="en-AU" altLang="en-US" sz="1400" dirty="0">
                <a:hlinkClick r:id="rId3"/>
              </a:rPr>
              <a:t>IEEE-SA By-Laws</a:t>
            </a:r>
            <a:r>
              <a:rPr lang="en-AU" altLang="en-US" sz="1400" dirty="0"/>
              <a:t> section 5.2.1.3 and the IEEE 802 LMSC Working Group Policies and Procedures, subclause 3.4.1 “Chair”, list item x)</a:t>
            </a:r>
          </a:p>
          <a:p>
            <a:pPr marL="0" indent="0"/>
            <a:r>
              <a:rPr lang="en-GB" altLang="en-US" sz="1400" dirty="0"/>
              <a:t>By participating in IEEE 802 meetings, you accept these requirements.  If you do not agree to these policies then you shall not participate</a:t>
            </a:r>
          </a:p>
        </p:txBody>
      </p:sp>
      <p:sp>
        <p:nvSpPr>
          <p:cNvPr id="5" name="Footer Placeholder 4"/>
          <p:cNvSpPr>
            <a:spLocks noGrp="1"/>
          </p:cNvSpPr>
          <p:nvPr>
            <p:ph type="ftr" idx="10"/>
          </p:nvPr>
        </p:nvSpPr>
        <p:spPr/>
        <p:txBody>
          <a:bodyPr/>
          <a:lstStyle/>
          <a:p>
            <a:r>
              <a:rPr lang="en-GB" smtClean="0"/>
              <a:t>Dorothy Stanley, HP Enterprise</a:t>
            </a:r>
            <a:endParaRPr lang="en-GB" dirty="0"/>
          </a:p>
        </p:txBody>
      </p:sp>
      <p:sp>
        <p:nvSpPr>
          <p:cNvPr id="6" name="Slide Number Placeholder 5"/>
          <p:cNvSpPr>
            <a:spLocks noGrp="1"/>
          </p:cNvSpPr>
          <p:nvPr>
            <p:ph type="sldNum" idx="11"/>
          </p:nvPr>
        </p:nvSpPr>
        <p:spPr/>
        <p:txBody>
          <a:bodyPr/>
          <a:lstStyle/>
          <a:p>
            <a:r>
              <a:rPr lang="en-GB" smtClean="0"/>
              <a:t>Slide </a:t>
            </a:r>
            <a:fld id="{DC83D890-10BB-4905-98E9-EC5FFEC1B9BB}" type="slidenum">
              <a:rPr lang="en-GB" smtClean="0"/>
              <a:pPr/>
              <a:t>6</a:t>
            </a:fld>
            <a:endParaRPr lang="en-GB"/>
          </a:p>
        </p:txBody>
      </p:sp>
    </p:spTree>
    <p:extLst>
      <p:ext uri="{BB962C8B-B14F-4D97-AF65-F5344CB8AC3E}">
        <p14:creationId xmlns:p14="http://schemas.microsoft.com/office/powerpoint/2010/main" val="172227120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The Coexistence SC will consider a proposed agenda</a:t>
            </a:r>
            <a:endParaRPr lang="en-AU" dirty="0"/>
          </a:p>
        </p:txBody>
      </p:sp>
      <p:sp>
        <p:nvSpPr>
          <p:cNvPr id="3" name="Content Placeholder 2"/>
          <p:cNvSpPr>
            <a:spLocks noGrp="1"/>
          </p:cNvSpPr>
          <p:nvPr>
            <p:ph idx="1"/>
          </p:nvPr>
        </p:nvSpPr>
        <p:spPr>
          <a:xfrm>
            <a:off x="685800" y="1676400"/>
            <a:ext cx="7772400" cy="4114800"/>
          </a:xfrm>
        </p:spPr>
        <p:txBody>
          <a:bodyPr/>
          <a:lstStyle/>
          <a:p>
            <a:r>
              <a:rPr lang="en-AU" dirty="0" smtClean="0"/>
              <a:t>Proposed Agenda</a:t>
            </a:r>
          </a:p>
          <a:p>
            <a:pPr lvl="1"/>
            <a:r>
              <a:rPr lang="en-AU" dirty="0" smtClean="0"/>
              <a:t>Bureaucratic stuff, including approving minutes</a:t>
            </a:r>
          </a:p>
          <a:p>
            <a:pPr lvl="1"/>
            <a:r>
              <a:rPr lang="en-AU" dirty="0" smtClean="0"/>
              <a:t>What is happening this week? (in no particular order)</a:t>
            </a:r>
          </a:p>
          <a:p>
            <a:pPr lvl="2"/>
            <a:r>
              <a:rPr lang="en-AU" dirty="0"/>
              <a:t>Some history of why we are here</a:t>
            </a:r>
          </a:p>
          <a:p>
            <a:pPr lvl="2"/>
            <a:r>
              <a:rPr lang="en-AU" dirty="0" smtClean="0"/>
              <a:t>Relationships</a:t>
            </a:r>
          </a:p>
          <a:p>
            <a:pPr lvl="3"/>
            <a:r>
              <a:rPr lang="en-AU" dirty="0"/>
              <a:t>Review </a:t>
            </a:r>
            <a:r>
              <a:rPr lang="en-AU" dirty="0" smtClean="0"/>
              <a:t>ETSI BRAN meeting agenda</a:t>
            </a:r>
          </a:p>
          <a:p>
            <a:pPr lvl="3"/>
            <a:r>
              <a:rPr lang="en-AU" dirty="0" smtClean="0"/>
              <a:t>Review recent 3GPP RAN1 activities</a:t>
            </a:r>
          </a:p>
          <a:p>
            <a:pPr lvl="3"/>
            <a:r>
              <a:rPr lang="en-AU" dirty="0" smtClean="0"/>
              <a:t>Follow up on WFA’s recent LS to 3GPP RAN4</a:t>
            </a:r>
          </a:p>
          <a:p>
            <a:pPr lvl="3"/>
            <a:r>
              <a:rPr lang="en-AU" dirty="0" smtClean="0"/>
              <a:t>…</a:t>
            </a:r>
          </a:p>
          <a:p>
            <a:pPr lvl="2"/>
            <a:r>
              <a:rPr lang="en-AU" dirty="0"/>
              <a:t>Technical issues</a:t>
            </a:r>
          </a:p>
          <a:p>
            <a:pPr lvl="3"/>
            <a:r>
              <a:rPr lang="en-AU" dirty="0" smtClean="0"/>
              <a:t>Review possible adaptivity position for ETSI BRAN meeting</a:t>
            </a:r>
          </a:p>
          <a:p>
            <a:pPr lvl="3"/>
            <a:r>
              <a:rPr lang="en-AU" dirty="0"/>
              <a:t>Review </a:t>
            </a:r>
            <a:r>
              <a:rPr lang="en-AU" dirty="0" smtClean="0"/>
              <a:t>blocking energy discussions on ETSI BRAN e-mail reflector</a:t>
            </a:r>
          </a:p>
          <a:p>
            <a:pPr lvl="3"/>
            <a:r>
              <a:rPr lang="en-AU" dirty="0"/>
              <a:t>Review </a:t>
            </a:r>
            <a:r>
              <a:rPr lang="en-AU" dirty="0" smtClean="0"/>
              <a:t>“Paused COT” issue </a:t>
            </a:r>
            <a:r>
              <a:rPr lang="en-AU" dirty="0"/>
              <a:t>for ETSI BRAN meeting</a:t>
            </a:r>
          </a:p>
          <a:p>
            <a:pPr lvl="2"/>
            <a:endParaRPr lang="en-AU" dirty="0"/>
          </a:p>
        </p:txBody>
      </p:sp>
      <p:sp>
        <p:nvSpPr>
          <p:cNvPr id="4" name="Footer Placeholder 3"/>
          <p:cNvSpPr>
            <a:spLocks noGrp="1"/>
          </p:cNvSpPr>
          <p:nvPr>
            <p:ph type="ftr" sz="quarter" idx="10"/>
          </p:nvPr>
        </p:nvSpPr>
        <p:spPr/>
        <p:txBody>
          <a:bodyPr/>
          <a:lstStyle/>
          <a:p>
            <a:r>
              <a:rPr lang="en-US" smtClean="0"/>
              <a:t>Andrew Myles, Cisco</a:t>
            </a:r>
            <a:endParaRPr lang="en-US"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7</a:t>
            </a:fld>
            <a:endParaRPr lang="en-US"/>
          </a:p>
        </p:txBody>
      </p:sp>
      <p:sp>
        <p:nvSpPr>
          <p:cNvPr id="7" name="Rectangle 6"/>
          <p:cNvSpPr/>
          <p:nvPr/>
        </p:nvSpPr>
        <p:spPr bwMode="auto">
          <a:xfrm>
            <a:off x="6324600" y="3124200"/>
            <a:ext cx="2133600" cy="1143000"/>
          </a:xfrm>
          <a:prstGeom prst="rect">
            <a:avLst/>
          </a:prstGeom>
          <a:noFill/>
          <a:ln w="127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AU" sz="1600" b="0" i="0" u="none" strike="noStrike" cap="none" normalizeH="0" baseline="0" dirty="0" smtClean="0">
                <a:ln>
                  <a:noFill/>
                </a:ln>
                <a:solidFill>
                  <a:srgbClr val="FF0000"/>
                </a:solidFill>
                <a:effectLst/>
                <a:latin typeface="+mj-lt"/>
              </a:rPr>
              <a:t>Additional</a:t>
            </a:r>
            <a:r>
              <a:rPr kumimoji="0" lang="en-AU" sz="1600" b="0" i="0" u="none" strike="noStrike" cap="none" normalizeH="0" dirty="0" smtClean="0">
                <a:ln>
                  <a:noFill/>
                </a:ln>
                <a:solidFill>
                  <a:srgbClr val="FF0000"/>
                </a:solidFill>
                <a:effectLst/>
                <a:latin typeface="+mj-lt"/>
              </a:rPr>
              <a:t> agenda items are requested from all interested stakeholders</a:t>
            </a:r>
            <a:endParaRPr kumimoji="0" lang="en-AU" sz="1600" b="0" i="0" u="none" strike="noStrike" cap="none" normalizeH="0" baseline="0" dirty="0" smtClean="0">
              <a:ln>
                <a:noFill/>
              </a:ln>
              <a:solidFill>
                <a:srgbClr val="FF0000"/>
              </a:solidFill>
              <a:effectLst/>
              <a:latin typeface="+mj-lt"/>
            </a:endParaRPr>
          </a:p>
        </p:txBody>
      </p:sp>
    </p:spTree>
    <p:extLst>
      <p:ext uri="{BB962C8B-B14F-4D97-AF65-F5344CB8AC3E}">
        <p14:creationId xmlns:p14="http://schemas.microsoft.com/office/powerpoint/2010/main" val="14565811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Coexistence SC will consider a proposed agenda</a:t>
            </a:r>
            <a:endParaRPr lang="en-AU" dirty="0"/>
          </a:p>
        </p:txBody>
      </p:sp>
      <p:sp>
        <p:nvSpPr>
          <p:cNvPr id="3" name="Content Placeholder 2"/>
          <p:cNvSpPr>
            <a:spLocks noGrp="1"/>
          </p:cNvSpPr>
          <p:nvPr>
            <p:ph idx="1"/>
          </p:nvPr>
        </p:nvSpPr>
        <p:spPr/>
        <p:txBody>
          <a:bodyPr/>
          <a:lstStyle/>
          <a:p>
            <a:r>
              <a:rPr lang="en-AU" dirty="0" smtClean="0"/>
              <a:t>Proposed Agenda</a:t>
            </a:r>
          </a:p>
          <a:p>
            <a:pPr lvl="2"/>
            <a:r>
              <a:rPr lang="en-AU" dirty="0" smtClean="0"/>
              <a:t>…</a:t>
            </a:r>
          </a:p>
          <a:p>
            <a:pPr lvl="2"/>
            <a:r>
              <a:rPr lang="en-AU" dirty="0" smtClean="0"/>
              <a:t>Other issues</a:t>
            </a:r>
          </a:p>
          <a:p>
            <a:pPr lvl="3"/>
            <a:r>
              <a:rPr lang="en-AU" dirty="0" smtClean="0"/>
              <a:t>DRS issue?</a:t>
            </a:r>
          </a:p>
          <a:p>
            <a:pPr lvl="3"/>
            <a:r>
              <a:rPr lang="en-AU" dirty="0" smtClean="0"/>
              <a:t>MulteFire</a:t>
            </a:r>
          </a:p>
          <a:p>
            <a:pPr lvl="3"/>
            <a:r>
              <a:rPr lang="en-AU" strike="sngStrike" dirty="0" smtClean="0"/>
              <a:t>Deterministic access</a:t>
            </a:r>
          </a:p>
          <a:p>
            <a:pPr lvl="3"/>
            <a:r>
              <a:rPr lang="en-AU" dirty="0" smtClean="0"/>
              <a:t>…</a:t>
            </a:r>
          </a:p>
          <a:p>
            <a:pPr lvl="1"/>
            <a:r>
              <a:rPr lang="en-AU" dirty="0" smtClean="0"/>
              <a:t>Other business</a:t>
            </a:r>
          </a:p>
        </p:txBody>
      </p:sp>
      <p:sp>
        <p:nvSpPr>
          <p:cNvPr id="4" name="Footer Placeholder 3"/>
          <p:cNvSpPr>
            <a:spLocks noGrp="1"/>
          </p:cNvSpPr>
          <p:nvPr>
            <p:ph type="ftr" sz="quarter" idx="10"/>
          </p:nvPr>
        </p:nvSpPr>
        <p:spPr/>
        <p:txBody>
          <a:bodyPr/>
          <a:lstStyle/>
          <a:p>
            <a:r>
              <a:rPr lang="en-US" smtClean="0"/>
              <a:t>Andrew Myles, Cisco</a:t>
            </a:r>
            <a:endParaRPr lang="en-US"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8</a:t>
            </a:fld>
            <a:endParaRPr lang="en-US"/>
          </a:p>
        </p:txBody>
      </p:sp>
      <p:sp>
        <p:nvSpPr>
          <p:cNvPr id="19" name="Rectangle 18"/>
          <p:cNvSpPr/>
          <p:nvPr/>
        </p:nvSpPr>
        <p:spPr bwMode="auto">
          <a:xfrm>
            <a:off x="6324600" y="3124200"/>
            <a:ext cx="2133600" cy="1143000"/>
          </a:xfrm>
          <a:prstGeom prst="rect">
            <a:avLst/>
          </a:prstGeom>
          <a:noFill/>
          <a:ln w="127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AU" sz="1600" b="0" i="0" u="none" strike="noStrike" cap="none" normalizeH="0" baseline="0" dirty="0" smtClean="0">
                <a:ln>
                  <a:noFill/>
                </a:ln>
                <a:solidFill>
                  <a:srgbClr val="FF0000"/>
                </a:solidFill>
                <a:effectLst/>
                <a:latin typeface="+mj-lt"/>
              </a:rPr>
              <a:t>Additional</a:t>
            </a:r>
            <a:r>
              <a:rPr kumimoji="0" lang="en-AU" sz="1600" b="0" i="0" u="none" strike="noStrike" cap="none" normalizeH="0" dirty="0" smtClean="0">
                <a:ln>
                  <a:noFill/>
                </a:ln>
                <a:solidFill>
                  <a:srgbClr val="FF0000"/>
                </a:solidFill>
                <a:effectLst/>
                <a:latin typeface="+mj-lt"/>
              </a:rPr>
              <a:t> agenda items are requested from all interested stakeholders</a:t>
            </a:r>
            <a:endParaRPr kumimoji="0" lang="en-AU" sz="1600" b="0" i="0" u="none" strike="noStrike" cap="none" normalizeH="0" baseline="0" dirty="0" smtClean="0">
              <a:ln>
                <a:noFill/>
              </a:ln>
              <a:solidFill>
                <a:srgbClr val="FF0000"/>
              </a:solidFill>
              <a:effectLst/>
              <a:latin typeface="+mj-lt"/>
            </a:endParaRPr>
          </a:p>
        </p:txBody>
      </p:sp>
    </p:spTree>
    <p:extLst>
      <p:ext uri="{BB962C8B-B14F-4D97-AF65-F5344CB8AC3E}">
        <p14:creationId xmlns:p14="http://schemas.microsoft.com/office/powerpoint/2010/main" val="15496310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Coexistence SC will consider approval of the meeting minutes from Irvine</a:t>
            </a:r>
            <a:endParaRPr lang="en-AU" dirty="0"/>
          </a:p>
        </p:txBody>
      </p:sp>
      <p:sp>
        <p:nvSpPr>
          <p:cNvPr id="3" name="Content Placeholder 2"/>
          <p:cNvSpPr>
            <a:spLocks noGrp="1"/>
          </p:cNvSpPr>
          <p:nvPr>
            <p:ph idx="1"/>
          </p:nvPr>
        </p:nvSpPr>
        <p:spPr/>
        <p:txBody>
          <a:bodyPr/>
          <a:lstStyle/>
          <a:p>
            <a:pPr lvl="1"/>
            <a:r>
              <a:rPr lang="en-AU" dirty="0" smtClean="0"/>
              <a:t>Guido Hiertz (Ericsson) kindly took minutes for the Coexistence SC at the Irvine meeting in Jan 2018</a:t>
            </a:r>
          </a:p>
          <a:p>
            <a:pPr lvl="1"/>
            <a:r>
              <a:rPr lang="en-AU" dirty="0" smtClean="0"/>
              <a:t>The minutes are available on Mentor:</a:t>
            </a:r>
          </a:p>
          <a:p>
            <a:pPr lvl="2"/>
            <a:r>
              <a:rPr lang="en-AU" dirty="0" smtClean="0">
                <a:hlinkClick r:id="rId2"/>
              </a:rPr>
              <a:t>11-18-0285-00</a:t>
            </a:r>
            <a:endParaRPr lang="en-AU" dirty="0" smtClean="0"/>
          </a:p>
          <a:p>
            <a:pPr lvl="1"/>
            <a:r>
              <a:rPr lang="en-AU" dirty="0" smtClean="0"/>
              <a:t>Are there any objections to approval of these minutes of the meeting by consent?</a:t>
            </a:r>
            <a:endParaRPr lang="en-AU" dirty="0"/>
          </a:p>
        </p:txBody>
      </p:sp>
      <p:sp>
        <p:nvSpPr>
          <p:cNvPr id="4" name="Footer Placeholder 3"/>
          <p:cNvSpPr>
            <a:spLocks noGrp="1"/>
          </p:cNvSpPr>
          <p:nvPr>
            <p:ph type="ftr" sz="quarter" idx="10"/>
          </p:nvPr>
        </p:nvSpPr>
        <p:spPr/>
        <p:txBody>
          <a:bodyPr/>
          <a:lstStyle/>
          <a:p>
            <a:r>
              <a:rPr lang="en-US" smtClean="0"/>
              <a:t>Andrew Myles, Cisco</a:t>
            </a:r>
            <a:endParaRPr lang="en-US"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9</a:t>
            </a:fld>
            <a:endParaRPr lang="en-US"/>
          </a:p>
        </p:txBody>
      </p:sp>
    </p:spTree>
    <p:extLst>
      <p:ext uri="{BB962C8B-B14F-4D97-AF65-F5344CB8AC3E}">
        <p14:creationId xmlns:p14="http://schemas.microsoft.com/office/powerpoint/2010/main" val="3434578863"/>
      </p:ext>
    </p:extLst>
  </p:cSld>
  <p:clrMapOvr>
    <a:masterClrMapping/>
  </p:clrMapOvr>
  <p:timing>
    <p:tnLst>
      <p:par>
        <p:cT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Settings\dstanley\My Documents\2005Jan\802-11-Submission.pot</Template>
  <TotalTime>0</TotalTime>
  <Words>4254</Words>
  <Application>Microsoft Office PowerPoint</Application>
  <PresentationFormat>On-screen Show (4:3)</PresentationFormat>
  <Paragraphs>480</Paragraphs>
  <Slides>59</Slides>
  <Notes>3</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3</vt:i4>
      </vt:variant>
      <vt:variant>
        <vt:lpstr>Slide Titles</vt:lpstr>
      </vt:variant>
      <vt:variant>
        <vt:i4>59</vt:i4>
      </vt:variant>
    </vt:vector>
  </HeadingPairs>
  <TitlesOfParts>
    <vt:vector size="66" baseType="lpstr">
      <vt:lpstr>Arial</vt:lpstr>
      <vt:lpstr>Times New Roman</vt:lpstr>
      <vt:lpstr>Wingdings</vt:lpstr>
      <vt:lpstr>802-11-Submission</vt:lpstr>
      <vt:lpstr>Microsoft PowerPoint Presentation</vt:lpstr>
      <vt:lpstr>Document</vt:lpstr>
      <vt:lpstr>Presentation</vt:lpstr>
      <vt:lpstr>Agenda for IEEE 802.11 Coexistence SC meeting in Chicago in March 2018</vt:lpstr>
      <vt:lpstr>Welcome to the 5th F2F meeting of the Coexistence Standing Committee in Chicago in March 2018</vt:lpstr>
      <vt:lpstr>The first task for the Coexistence SC today is not to appoint a secretary</vt:lpstr>
      <vt:lpstr>The Coexistence SC will review the official IEEE-SA patent material for pre-PAR groups</vt:lpstr>
      <vt:lpstr>The Coexistence SC hoc will operate using accepted principles of meeting etiquette</vt:lpstr>
      <vt:lpstr>The Coexistence SC will review the modified “Participation in IEEE 802 Meetings” slide</vt:lpstr>
      <vt:lpstr>The Coexistence SC will consider a proposed agenda</vt:lpstr>
      <vt:lpstr>The Coexistence SC will consider a proposed agenda</vt:lpstr>
      <vt:lpstr>The Coexistence SC will consider approval of the meeting minutes from Irvine</vt:lpstr>
      <vt:lpstr>PowerPoint Presentation</vt:lpstr>
      <vt:lpstr>The agreed Coexistence SC scope focuses on ensuring 802.11ax has fair access to global unlicensed spectrum </vt:lpstr>
      <vt:lpstr>Coexistence SC will close when determined by the 802.11 WG or 802.11ax is ratified</vt:lpstr>
      <vt:lpstr>PowerPoint Presentation</vt:lpstr>
      <vt:lpstr>IEEE 802.11 WG need to find a way to better participate in NR-U coexistence related activities</vt:lpstr>
      <vt:lpstr>The recent RAN1 meeting schedule highlights the intense focus on NR-U in 3GPP RAN1</vt:lpstr>
      <vt:lpstr>The recent RAN1 meeting schedule highlights the intense focus on NR-U in 3GPP RAN1</vt:lpstr>
      <vt:lpstr>Are there any ideas on how IEEE 802.11 WG can interact with 3GPP RAN1 on coexistence issues? </vt:lpstr>
      <vt:lpstr>PowerPoint Presentation</vt:lpstr>
      <vt:lpstr>The Coex SC will hear an update on coexistence relevant activities at the recent 3GPP RAN1 meeting</vt:lpstr>
      <vt:lpstr>PowerPoint Presentation</vt:lpstr>
      <vt:lpstr>The next meeting of ETSI BRAN is in March 2018</vt:lpstr>
      <vt:lpstr>There is not yet a draft ETSI BRAN agenda but it is likely to contain some old favourites</vt:lpstr>
      <vt:lpstr>PowerPoint Presentation</vt:lpstr>
      <vt:lpstr>The Coex SC discussed possible adaptivity rule changes to EN 301 893 in Irvine</vt:lpstr>
      <vt:lpstr>ETSI BRAN has not yet reached a consensus on proposal to allow any technology to use PD/ED</vt:lpstr>
      <vt:lpstr>The Coex SC will review the latest submissions to ETSI BRAN on adaptivity  </vt:lpstr>
      <vt:lpstr>Coex SC may consider a draft of a potential LS to ETSI BRAN in relation to adaptivity clause in EN 301 893</vt:lpstr>
      <vt:lpstr>Coex SC may consider a draft of a potential LS to ETSI BRAN in relation to adaptivity clause in EN 301 893</vt:lpstr>
      <vt:lpstr>Coex SC may consider a draft of a potential LS to ETSI BRAN in relation to adaptivity clause in EN 301 893</vt:lpstr>
      <vt:lpstr>The Coex SC will consider a motion to endorse the proposed refinements to EN 301 893 adaptivity</vt:lpstr>
      <vt:lpstr>The Coex SC will consider a motion to endorse the proposed refinements to EN 301 893 adaptivity</vt:lpstr>
      <vt:lpstr>PowerPoint Presentation</vt:lpstr>
      <vt:lpstr>The Coex SC will hear an update on coexistence relevant activities at the recent 3GPP RAN1 meeting</vt:lpstr>
      <vt:lpstr>PowerPoint Presentation</vt:lpstr>
      <vt:lpstr>802.11 WG will probably need to work with 3GPP RAN1 on “fair” access in 6GHz</vt:lpstr>
      <vt:lpstr>The SC will discuss the possibility of a workshop to engage with 3GPP RAN1 on sharing of 6GHz</vt:lpstr>
      <vt:lpstr>PowerPoint Presentation</vt:lpstr>
      <vt:lpstr>The Coex SC discussed the interpretation of the paused COT rules from EN 301 893 in Irvine</vt:lpstr>
      <vt:lpstr>There was not consensus on interpretation of paused COT at last ETSI BRAN meeting </vt:lpstr>
      <vt:lpstr>The Coex SC may discuss the interpretation of the paused COT rules from EN 301 893 in Chicago</vt:lpstr>
      <vt:lpstr>PowerPoint Presentation</vt:lpstr>
      <vt:lpstr>In Irvine, the SC discussed a LS from WFA to 3GPP RAN in relation to coexistence testing</vt:lpstr>
      <vt:lpstr>The reply to the WFA confirmed 3GPP is reneging on previous validation commitments</vt:lpstr>
      <vt:lpstr>PowerPoint Presentation</vt:lpstr>
      <vt:lpstr>The Coex SC discussed blocking energy issues in Irvine</vt:lpstr>
      <vt:lpstr>The Coex SC may discuss a new presentation on blocking energy submitted to ESTI BRAN</vt:lpstr>
      <vt:lpstr>There is a concern about precedent associated with any restrictions on blocking energy use by LAA</vt:lpstr>
      <vt:lpstr>PowerPoint Presentation</vt:lpstr>
      <vt:lpstr>Does DRS cause a coexistence issue?</vt:lpstr>
      <vt:lpstr>LAA’s DRS uses PIFS access and explicitly sends dummy signals to block Wi-Fi</vt:lpstr>
      <vt:lpstr>PowerPoint Presentation</vt:lpstr>
      <vt:lpstr>Does anyone think we should look at MulteFire coexistence?</vt:lpstr>
      <vt:lpstr>PowerPoint Presentation</vt:lpstr>
      <vt:lpstr>The Coex SC will hear about importance of collaboration with regulators globally</vt:lpstr>
      <vt:lpstr>PowerPoint Presentation</vt:lpstr>
      <vt:lpstr>The Coex SC will consider any motions on Thu PM1</vt:lpstr>
      <vt:lpstr>PowerPoint Presentation</vt:lpstr>
      <vt:lpstr>The Coex SC will discuss plans for the next session in Warsaw</vt:lpstr>
      <vt:lpstr>The IEEE 802.11 Coexistence SC meeting in Chicago in March 2018 is adjourned!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2011-09-19T06:02:14Z</dcterms:created>
  <dcterms:modified xsi:type="dcterms:W3CDTF">2018-03-08T22:17:32Z</dcterms:modified>
</cp:coreProperties>
</file>