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61"/>
  </p:notesMasterIdLst>
  <p:handoutMasterIdLst>
    <p:handoutMasterId r:id="rId162"/>
  </p:handoutMasterIdLst>
  <p:sldIdLst>
    <p:sldId id="269" r:id="rId2"/>
    <p:sldId id="278" r:id="rId3"/>
    <p:sldId id="1454" r:id="rId4"/>
    <p:sldId id="359" r:id="rId5"/>
    <p:sldId id="1802" r:id="rId6"/>
    <p:sldId id="287" r:id="rId7"/>
    <p:sldId id="1620" r:id="rId8"/>
    <p:sldId id="344" r:id="rId9"/>
    <p:sldId id="345" r:id="rId10"/>
    <p:sldId id="1378" r:id="rId11"/>
    <p:sldId id="1423" r:id="rId12"/>
    <p:sldId id="1164" r:id="rId13"/>
    <p:sldId id="1562" r:id="rId14"/>
    <p:sldId id="2073" r:id="rId15"/>
    <p:sldId id="1101" r:id="rId16"/>
    <p:sldId id="1581" r:id="rId17"/>
    <p:sldId id="2062" r:id="rId18"/>
    <p:sldId id="1981" r:id="rId19"/>
    <p:sldId id="2074" r:id="rId20"/>
    <p:sldId id="2075" r:id="rId21"/>
    <p:sldId id="1657" r:id="rId22"/>
    <p:sldId id="1895" r:id="rId23"/>
    <p:sldId id="1686" r:id="rId24"/>
    <p:sldId id="1687" r:id="rId25"/>
    <p:sldId id="1745" r:id="rId26"/>
    <p:sldId id="1746" r:id="rId27"/>
    <p:sldId id="1747" r:id="rId28"/>
    <p:sldId id="1769" r:id="rId29"/>
    <p:sldId id="2043" r:id="rId30"/>
    <p:sldId id="2078" r:id="rId31"/>
    <p:sldId id="1786" r:id="rId32"/>
    <p:sldId id="1773" r:id="rId33"/>
    <p:sldId id="1894" r:id="rId34"/>
    <p:sldId id="2076" r:id="rId35"/>
    <p:sldId id="2077" r:id="rId36"/>
    <p:sldId id="2094" r:id="rId37"/>
    <p:sldId id="1896" r:id="rId38"/>
    <p:sldId id="1965" r:id="rId39"/>
    <p:sldId id="1967" r:id="rId40"/>
    <p:sldId id="1968" r:id="rId41"/>
    <p:sldId id="1969" r:id="rId42"/>
    <p:sldId id="2035" r:id="rId43"/>
    <p:sldId id="2008" r:id="rId44"/>
    <p:sldId id="1694" r:id="rId45"/>
    <p:sldId id="1716" r:id="rId46"/>
    <p:sldId id="1717" r:id="rId47"/>
    <p:sldId id="1851" r:id="rId48"/>
    <p:sldId id="1864" r:id="rId49"/>
    <p:sldId id="1945" r:id="rId50"/>
    <p:sldId id="1946" r:id="rId51"/>
    <p:sldId id="2036" r:id="rId52"/>
    <p:sldId id="2037" r:id="rId53"/>
    <p:sldId id="2071" r:id="rId54"/>
    <p:sldId id="1688" r:id="rId55"/>
    <p:sldId id="1702" r:id="rId56"/>
    <p:sldId id="1703" r:id="rId57"/>
    <p:sldId id="1704" r:id="rId58"/>
    <p:sldId id="1978" r:id="rId59"/>
    <p:sldId id="1705" r:id="rId60"/>
    <p:sldId id="1706" r:id="rId61"/>
    <p:sldId id="1707" r:id="rId62"/>
    <p:sldId id="1708" r:id="rId63"/>
    <p:sldId id="1709" r:id="rId64"/>
    <p:sldId id="1710" r:id="rId65"/>
    <p:sldId id="1790" r:id="rId66"/>
    <p:sldId id="1698" r:id="rId67"/>
    <p:sldId id="1700" r:id="rId68"/>
    <p:sldId id="1701" r:id="rId69"/>
    <p:sldId id="1993" r:id="rId70"/>
    <p:sldId id="1994" r:id="rId71"/>
    <p:sldId id="2072" r:id="rId72"/>
    <p:sldId id="2014" r:id="rId73"/>
    <p:sldId id="1712" r:id="rId74"/>
    <p:sldId id="2089" r:id="rId75"/>
    <p:sldId id="2091" r:id="rId76"/>
    <p:sldId id="2090" r:id="rId77"/>
    <p:sldId id="2092" r:id="rId78"/>
    <p:sldId id="2093" r:id="rId79"/>
    <p:sldId id="2015" r:id="rId80"/>
    <p:sldId id="2016" r:id="rId81"/>
    <p:sldId id="1679" r:id="rId82"/>
    <p:sldId id="1629" r:id="rId83"/>
    <p:sldId id="2041" r:id="rId84"/>
    <p:sldId id="1971" r:id="rId85"/>
    <p:sldId id="2042" r:id="rId86"/>
    <p:sldId id="1972" r:id="rId87"/>
    <p:sldId id="1979" r:id="rId88"/>
    <p:sldId id="2002" r:id="rId89"/>
    <p:sldId id="2044" r:id="rId90"/>
    <p:sldId id="2081" r:id="rId91"/>
    <p:sldId id="2080" r:id="rId92"/>
    <p:sldId id="2040" r:id="rId93"/>
    <p:sldId id="2017" r:id="rId94"/>
    <p:sldId id="2018" r:id="rId95"/>
    <p:sldId id="2019" r:id="rId96"/>
    <p:sldId id="2046" r:id="rId97"/>
    <p:sldId id="2045" r:id="rId98"/>
    <p:sldId id="2047" r:id="rId99"/>
    <p:sldId id="2048" r:id="rId100"/>
    <p:sldId id="2049" r:id="rId101"/>
    <p:sldId id="2079" r:id="rId102"/>
    <p:sldId id="2050" r:id="rId103"/>
    <p:sldId id="2082" r:id="rId104"/>
    <p:sldId id="2083" r:id="rId105"/>
    <p:sldId id="2084" r:id="rId106"/>
    <p:sldId id="2085" r:id="rId107"/>
    <p:sldId id="2087" r:id="rId108"/>
    <p:sldId id="2086" r:id="rId109"/>
    <p:sldId id="2051" r:id="rId110"/>
    <p:sldId id="2052" r:id="rId111"/>
    <p:sldId id="2053" r:id="rId112"/>
    <p:sldId id="2054" r:id="rId113"/>
    <p:sldId id="2055" r:id="rId114"/>
    <p:sldId id="2056" r:id="rId115"/>
    <p:sldId id="1375" r:id="rId116"/>
    <p:sldId id="1376" r:id="rId117"/>
    <p:sldId id="1400" r:id="rId118"/>
    <p:sldId id="2004" r:id="rId119"/>
    <p:sldId id="619" r:id="rId120"/>
    <p:sldId id="621" r:id="rId121"/>
    <p:sldId id="1561" r:id="rId122"/>
    <p:sldId id="1555" r:id="rId123"/>
    <p:sldId id="1601" r:id="rId124"/>
    <p:sldId id="1585" r:id="rId125"/>
    <p:sldId id="1586" r:id="rId126"/>
    <p:sldId id="1587" r:id="rId127"/>
    <p:sldId id="1588" r:id="rId128"/>
    <p:sldId id="1589" r:id="rId129"/>
    <p:sldId id="1590" r:id="rId130"/>
    <p:sldId id="1771" r:id="rId131"/>
    <p:sldId id="1772" r:id="rId132"/>
    <p:sldId id="1591" r:id="rId133"/>
    <p:sldId id="1592" r:id="rId134"/>
    <p:sldId id="1593" r:id="rId135"/>
    <p:sldId id="1594" r:id="rId136"/>
    <p:sldId id="1595" r:id="rId137"/>
    <p:sldId id="1596" r:id="rId138"/>
    <p:sldId id="1597" r:id="rId139"/>
    <p:sldId id="1598" r:id="rId140"/>
    <p:sldId id="1599" r:id="rId141"/>
    <p:sldId id="1600" r:id="rId142"/>
    <p:sldId id="1628" r:id="rId143"/>
    <p:sldId id="1638" r:id="rId144"/>
    <p:sldId id="1725" r:id="rId145"/>
    <p:sldId id="1726" r:id="rId146"/>
    <p:sldId id="1947" r:id="rId147"/>
    <p:sldId id="1975" r:id="rId148"/>
    <p:sldId id="1976" r:id="rId149"/>
    <p:sldId id="1977" r:id="rId150"/>
    <p:sldId id="2039" r:id="rId151"/>
    <p:sldId id="2060" r:id="rId152"/>
    <p:sldId id="2061" r:id="rId153"/>
    <p:sldId id="2063" r:id="rId154"/>
    <p:sldId id="2064" r:id="rId155"/>
    <p:sldId id="2065" r:id="rId156"/>
    <p:sldId id="2066" r:id="rId157"/>
    <p:sldId id="2067" r:id="rId158"/>
    <p:sldId id="2068" r:id="rId159"/>
    <p:sldId id="2069" r:id="rId16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3" autoAdjust="0"/>
    <p:restoredTop sz="94660" autoAdjust="0"/>
  </p:normalViewPr>
  <p:slideViewPr>
    <p:cSldViewPr>
      <p:cViewPr varScale="1">
        <p:scale>
          <a:sx n="96" d="100"/>
          <a:sy n="96" d="100"/>
        </p:scale>
        <p:origin x="1267" y="6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5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notesMaster" Target="notesMasters/notesMaster1.xml"/><Relationship Id="rId16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802.11-18/0279r2</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802.11-18/0279r2</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2" y="363379"/>
            <a:ext cx="31529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802.11-18/0279r8</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Mar 2018</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8.wmf"/></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1.wmf"/></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2.wmf"/></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36.xml.rels><?xml version="1.0" encoding="UTF-8" standalone="yes"?>
<Relationships xmlns="http://schemas.openxmlformats.org/package/2006/relationships"><Relationship Id="rId2" Type="http://schemas.openxmlformats.org/officeDocument/2006/relationships/hyperlink" Target="http://ieee802.org/1/files/public/docs2018/802c-Marks-JTC1-SC6-pdis-0318-r1.docx"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mentor.ieee.org/802-ec/dcn/18/ec-18-0031-00-00EC-ieee-802-jtc1-sc-opening-report-for-ec-in-mar-2018.ppt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21/dcn/18/21-18-0009-00-0000-response-to-iso-iec-jtc1-sc6-comments.docx" TargetMode="Externa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hyperlink" Target="https://www.iso.org/obp/ui/#iso:std:iso-iec:tr:8802:-1:ed-3:v2:en"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8/11-18-0320-00-0jtc-minutes-of-irvine-meeting-in-jan-2018.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hyperlink" Target="https://www.iso.org/obp/ui/#iso:std:21507:en" TargetMode="Externa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Mar 2018 agenda </a:t>
            </a:r>
            <a:r>
              <a:rPr lang="en-US" dirty="0">
                <a:solidFill>
                  <a:schemeClr val="accent2">
                    <a:lumMod val="75000"/>
                  </a:schemeClr>
                </a:solidFill>
              </a:rPr>
              <a:t>for </a:t>
            </a:r>
            <a:r>
              <a:rPr lang="en-US" dirty="0" smtClean="0">
                <a:solidFill>
                  <a:schemeClr val="accent2">
                    <a:lumMod val="75000"/>
                  </a:schemeClr>
                </a:solidFill>
              </a:rPr>
              <a:t>Chicago</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6 </a:t>
            </a:r>
            <a:r>
              <a:rPr lang="en-US" b="0" dirty="0" smtClean="0">
                <a:solidFill>
                  <a:schemeClr val="accent2">
                    <a:lumMod val="50000"/>
                  </a:schemeClr>
                </a:solidFill>
              </a:rPr>
              <a:t>March 2018</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schedule and work plan has been agreed for the </a:t>
            </a:r>
            <a:r>
              <a:rPr lang="en-AU" i="1" dirty="0"/>
              <a:t>Security ad hoc</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72192642"/>
              </p:ext>
            </p:extLst>
          </p:nvPr>
        </p:nvGraphicFramePr>
        <p:xfrm>
          <a:off x="685800" y="1981200"/>
          <a:ext cx="7772400" cy="4053840"/>
        </p:xfrm>
        <a:graphic>
          <a:graphicData uri="http://schemas.openxmlformats.org/drawingml/2006/table">
            <a:tbl>
              <a:tblPr firstRow="1" firstCol="1" bandRow="1">
                <a:tableStyleId>{93296810-A885-4BE3-A3E7-6D5BEEA58F35}</a:tableStyleId>
              </a:tblPr>
              <a:tblGrid>
                <a:gridCol w="2362200">
                  <a:extLst>
                    <a:ext uri="{9D8B030D-6E8A-4147-A177-3AD203B41FA5}">
                      <a16:colId xmlns:a16="http://schemas.microsoft.com/office/drawing/2014/main" val="3837239092"/>
                    </a:ext>
                  </a:extLst>
                </a:gridCol>
                <a:gridCol w="5410200">
                  <a:extLst>
                    <a:ext uri="{9D8B030D-6E8A-4147-A177-3AD203B41FA5}">
                      <a16:colId xmlns:a16="http://schemas.microsoft.com/office/drawing/2014/main" val="2407675232"/>
                    </a:ext>
                  </a:extLst>
                </a:gridCol>
              </a:tblGrid>
              <a:tr h="75299">
                <a:tc gridSpan="2">
                  <a:txBody>
                    <a:bodyPr/>
                    <a:lstStyle/>
                    <a:p>
                      <a:pPr marL="0" indent="0" algn="ctr" fontAlgn="base" hangingPunct="0">
                        <a:spcBef>
                          <a:spcPts val="400"/>
                        </a:spcBef>
                        <a:spcAft>
                          <a:spcPts val="0"/>
                        </a:spcAft>
                        <a:buFont typeface="Arial" panose="020B0604020202020204" pitchFamily="34" charset="0"/>
                        <a:buNone/>
                        <a:tabLst>
                          <a:tab pos="203835" algn="l"/>
                          <a:tab pos="1188085" algn="l"/>
                          <a:tab pos="1656080" algn="l"/>
                          <a:tab pos="2124075" algn="l"/>
                        </a:tabLst>
                      </a:pPr>
                      <a:r>
                        <a:rPr lang="en-US" sz="1600" kern="0" dirty="0">
                          <a:effectLst/>
                        </a:rPr>
                        <a:t>2018</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hMerge="1">
                  <a:txBody>
                    <a:bodyPr/>
                    <a:lstStyle/>
                    <a:p>
                      <a:endParaRPr lang="en-AU"/>
                    </a:p>
                  </a:txBody>
                  <a:tcPr/>
                </a:tc>
                <a:extLst>
                  <a:ext uri="{0D108BD9-81ED-4DB2-BD59-A6C34878D82A}">
                    <a16:rowId xmlns:a16="http://schemas.microsoft.com/office/drawing/2014/main" val="1198474964"/>
                  </a:ext>
                </a:extLst>
              </a:tr>
              <a:tr h="75299">
                <a:tc>
                  <a:txBody>
                    <a:bodyPr/>
                    <a:lstStyle/>
                    <a:p>
                      <a:pPr algn="ctr" fontAlgn="base" hangingPunct="0">
                        <a:spcAft>
                          <a:spcPts val="0"/>
                        </a:spcAft>
                        <a:tabLst>
                          <a:tab pos="1188085" algn="l"/>
                        </a:tabLst>
                      </a:pPr>
                      <a:r>
                        <a:rPr lang="en-GB" sz="1600" kern="0" dirty="0">
                          <a:effectLst/>
                        </a:rPr>
                        <a:t>Target Date</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0" indent="0" algn="l" fontAlgn="base" hangingPunct="0">
                        <a:spcBef>
                          <a:spcPts val="400"/>
                        </a:spcBef>
                        <a:spcAft>
                          <a:spcPts val="0"/>
                        </a:spcAft>
                        <a:buFont typeface="Arial" panose="020B0604020202020204" pitchFamily="34" charset="0"/>
                        <a:buNone/>
                        <a:tabLst>
                          <a:tab pos="203835" algn="l"/>
                          <a:tab pos="1188085" algn="l"/>
                          <a:tab pos="1656080" algn="l"/>
                          <a:tab pos="2124075" algn="l"/>
                        </a:tabLst>
                      </a:pPr>
                      <a:r>
                        <a:rPr lang="en-US" sz="1600" kern="0" dirty="0">
                          <a:effectLst/>
                        </a:rPr>
                        <a:t>Tasks / Milestones</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3183562268"/>
                  </a:ext>
                </a:extLst>
              </a:tr>
              <a:tr h="417757">
                <a:tc>
                  <a:txBody>
                    <a:bodyPr/>
                    <a:lstStyle/>
                    <a:p>
                      <a:pPr algn="ctr" fontAlgn="base" hangingPunct="0">
                        <a:spcAft>
                          <a:spcPts val="0"/>
                        </a:spcAft>
                        <a:tabLst>
                          <a:tab pos="1188085" algn="l"/>
                        </a:tabLst>
                      </a:pPr>
                      <a:r>
                        <a:rPr lang="en-US" sz="1600" kern="0" dirty="0">
                          <a:effectLst/>
                        </a:rPr>
                        <a:t>4</a:t>
                      </a:r>
                      <a:r>
                        <a:rPr lang="en-US" sz="1600" kern="0" baseline="30000" dirty="0">
                          <a:effectLst/>
                        </a:rPr>
                        <a:t>th</a:t>
                      </a:r>
                      <a:r>
                        <a:rPr lang="en-US" sz="1600" kern="0" dirty="0">
                          <a:effectLst/>
                        </a:rPr>
                        <a:t> AHGS meeting</a:t>
                      </a:r>
                      <a:endParaRPr lang="en-AU" sz="1600" kern="100" dirty="0">
                        <a:effectLst/>
                      </a:endParaRPr>
                    </a:p>
                    <a:p>
                      <a:pPr algn="ctr" fontAlgn="base" hangingPunct="0">
                        <a:spcAft>
                          <a:spcPts val="0"/>
                        </a:spcAft>
                        <a:tabLst>
                          <a:tab pos="1188085" algn="l"/>
                        </a:tabLst>
                      </a:pPr>
                      <a:r>
                        <a:rPr lang="en-US" sz="1600" kern="0" dirty="0">
                          <a:effectLst/>
                        </a:rPr>
                        <a:t>[Jun 2018]</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Review the work plan and milestones, and update as necessary.</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Consider contributions on certain issues.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Draft stage conclusions on certain issues for the purpose of identifying areas of potential improvement (for including in AHGS report).</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2876861194"/>
                  </a:ext>
                </a:extLst>
              </a:tr>
              <a:tr h="278504">
                <a:tc>
                  <a:txBody>
                    <a:bodyPr/>
                    <a:lstStyle/>
                    <a:p>
                      <a:pPr algn="ctr" fontAlgn="base" hangingPunct="0">
                        <a:spcAft>
                          <a:spcPts val="0"/>
                        </a:spcAft>
                        <a:tabLst>
                          <a:tab pos="1188085" algn="l"/>
                        </a:tabLst>
                      </a:pPr>
                      <a:r>
                        <a:rPr lang="en-US" sz="1600" kern="0">
                          <a:effectLst/>
                        </a:rPr>
                        <a:t>5</a:t>
                      </a:r>
                      <a:r>
                        <a:rPr lang="en-US" sz="1600" kern="0" baseline="30000">
                          <a:effectLst/>
                        </a:rPr>
                        <a:t>th</a:t>
                      </a:r>
                      <a:r>
                        <a:rPr lang="en-US" sz="1600" kern="0">
                          <a:effectLst/>
                        </a:rPr>
                        <a:t> AHGS meeting</a:t>
                      </a:r>
                      <a:endParaRPr lang="en-AU" sz="1600" kern="100">
                        <a:effectLst/>
                      </a:endParaRPr>
                    </a:p>
                    <a:p>
                      <a:pPr algn="ctr" fontAlgn="base" hangingPunct="0">
                        <a:spcAft>
                          <a:spcPts val="0"/>
                        </a:spcAft>
                        <a:tabLst>
                          <a:tab pos="1188085" algn="l"/>
                        </a:tabLst>
                      </a:pPr>
                      <a:r>
                        <a:rPr lang="en-US" sz="1600" kern="0">
                          <a:effectLst/>
                        </a:rPr>
                        <a:t>[Jul 2018]</a:t>
                      </a:r>
                      <a:endParaRPr lang="en-A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Completion of all necessary reports and/or recommendations, as appropriate.</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Finalize and agree on the draft text for AHGS reports and/or recommendations.</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588810152"/>
                  </a:ext>
                </a:extLst>
              </a:tr>
              <a:tr h="278504">
                <a:tc>
                  <a:txBody>
                    <a:bodyPr/>
                    <a:lstStyle/>
                    <a:p>
                      <a:pPr algn="ctr" fontAlgn="base" hangingPunct="0">
                        <a:spcAft>
                          <a:spcPts val="0"/>
                        </a:spcAft>
                        <a:tabLst>
                          <a:tab pos="1188085" algn="l"/>
                        </a:tabLst>
                      </a:pPr>
                      <a:r>
                        <a:rPr lang="en-US" sz="1600" kern="0">
                          <a:effectLst/>
                        </a:rPr>
                        <a:t>6</a:t>
                      </a:r>
                      <a:r>
                        <a:rPr lang="en-US" sz="1600" kern="0" baseline="30000">
                          <a:effectLst/>
                        </a:rPr>
                        <a:t>th </a:t>
                      </a:r>
                      <a:r>
                        <a:rPr lang="en-US" sz="1600" kern="0">
                          <a:effectLst/>
                        </a:rPr>
                        <a:t>AHGS meeting</a:t>
                      </a:r>
                      <a:endParaRPr lang="en-AU" sz="1600" kern="100">
                        <a:effectLst/>
                      </a:endParaRPr>
                    </a:p>
                    <a:p>
                      <a:pPr algn="ctr" fontAlgn="base" hangingPunct="0">
                        <a:spcAft>
                          <a:spcPts val="0"/>
                        </a:spcAft>
                        <a:tabLst>
                          <a:tab pos="1188085" algn="l"/>
                        </a:tabLst>
                      </a:pPr>
                      <a:r>
                        <a:rPr lang="en-US" sz="1600" kern="0">
                          <a:effectLst/>
                        </a:rPr>
                        <a:t>(During JTC 1/ SC 6/ WG 1 Tokyo meeting, 27– 28Aug, 2017)</a:t>
                      </a:r>
                      <a:endParaRPr lang="en-A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Report to WG 1 and submit documents for approval.</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378672398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42250593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Security ad hoc </a:t>
            </a:r>
            <a:r>
              <a:rPr lang="en-AU" dirty="0" smtClean="0"/>
              <a:t>is still struggling to make any progress … or even set a meeting time</a:t>
            </a:r>
            <a:endParaRPr lang="en-AU" dirty="0"/>
          </a:p>
        </p:txBody>
      </p:sp>
      <p:sp>
        <p:nvSpPr>
          <p:cNvPr id="3" name="Content Placeholder 2"/>
          <p:cNvSpPr>
            <a:spLocks noGrp="1"/>
          </p:cNvSpPr>
          <p:nvPr>
            <p:ph idx="1"/>
          </p:nvPr>
        </p:nvSpPr>
        <p:spPr/>
        <p:txBody>
          <a:bodyPr/>
          <a:lstStyle/>
          <a:p>
            <a:pPr lvl="1"/>
            <a:r>
              <a:rPr lang="en-AU" dirty="0" smtClean="0"/>
              <a:t>The original plan was for the 2</a:t>
            </a:r>
            <a:r>
              <a:rPr lang="en-AU" baseline="30000" dirty="0" smtClean="0"/>
              <a:t>nd</a:t>
            </a:r>
            <a:r>
              <a:rPr lang="en-AU" dirty="0" smtClean="0"/>
              <a:t> teleconference to be held sometime in February 2018</a:t>
            </a:r>
          </a:p>
          <a:p>
            <a:pPr lvl="2"/>
            <a:r>
              <a:rPr lang="en-AU" dirty="0" smtClean="0"/>
              <a:t>Noting the first teleconference was cancelled because it was decided over e-mail that it was unnecessary</a:t>
            </a:r>
          </a:p>
          <a:p>
            <a:pPr lvl="1"/>
            <a:r>
              <a:rPr lang="en-AU" dirty="0" smtClean="0"/>
              <a:t>The convenor then proposed a teleconference during IEEE 802 week</a:t>
            </a:r>
          </a:p>
          <a:p>
            <a:pPr lvl="2"/>
            <a:r>
              <a:rPr lang="en-AU" dirty="0" smtClean="0"/>
              <a:t>Andrew Myles objected</a:t>
            </a:r>
          </a:p>
          <a:p>
            <a:pPr lvl="1"/>
            <a:r>
              <a:rPr lang="en-AU" dirty="0" smtClean="0"/>
              <a:t>The convenor then proposed a teleconference on 16 March 2018</a:t>
            </a:r>
          </a:p>
          <a:p>
            <a:pPr lvl="2"/>
            <a:r>
              <a:rPr lang="en-AU" dirty="0" smtClean="0"/>
              <a:t>He proposed multiple times, using Doodle</a:t>
            </a:r>
          </a:p>
          <a:p>
            <a:pPr lvl="2"/>
            <a:r>
              <a:rPr lang="en-AU" dirty="0" smtClean="0"/>
              <a:t>There was little overlap in participants’ available times </a:t>
            </a:r>
          </a:p>
          <a:p>
            <a:pPr lvl="2"/>
            <a:r>
              <a:rPr lang="en-AU" dirty="0" smtClean="0"/>
              <a:t>It does not help that all the Chinese participants apparently cannot participate in meetings before 11am (China time)</a:t>
            </a:r>
          </a:p>
          <a:p>
            <a:pPr lvl="1"/>
            <a:r>
              <a:rPr lang="en-AU" dirty="0" smtClean="0"/>
              <a:t>The current proposal is for one of two times on 16 March 2018</a:t>
            </a:r>
          </a:p>
          <a:p>
            <a:pPr lvl="2"/>
            <a:r>
              <a:rPr lang="en-AU" dirty="0" smtClean="0"/>
              <a:t>There are at least two objections on the basis it forces some people to participate at 4am – the Chair will resolve the issue by 9 March</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15122252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Progress of the </a:t>
            </a:r>
            <a:r>
              <a:rPr lang="en-AU" i="1" dirty="0" smtClean="0"/>
              <a:t>Security ad hoc </a:t>
            </a:r>
            <a:r>
              <a:rPr lang="en-AU" dirty="0" smtClean="0"/>
              <a:t>depends on who submits what</a:t>
            </a:r>
            <a:endParaRPr lang="en-AU" dirty="0"/>
          </a:p>
        </p:txBody>
      </p:sp>
      <p:sp>
        <p:nvSpPr>
          <p:cNvPr id="3" name="Content Placeholder 2"/>
          <p:cNvSpPr>
            <a:spLocks noGrp="1"/>
          </p:cNvSpPr>
          <p:nvPr>
            <p:ph idx="1"/>
          </p:nvPr>
        </p:nvSpPr>
        <p:spPr/>
        <p:txBody>
          <a:bodyPr/>
          <a:lstStyle/>
          <a:p>
            <a:pPr lvl="1"/>
            <a:r>
              <a:rPr lang="en-AU" dirty="0" smtClean="0"/>
              <a:t>Progress by the </a:t>
            </a:r>
            <a:r>
              <a:rPr lang="en-AU" i="1" dirty="0" smtClean="0"/>
              <a:t>Security ad hoc </a:t>
            </a:r>
            <a:r>
              <a:rPr lang="en-AU" dirty="0" smtClean="0"/>
              <a:t>depends on submissions </a:t>
            </a:r>
          </a:p>
          <a:p>
            <a:pPr lvl="2"/>
            <a:r>
              <a:rPr lang="en-AU" dirty="0" smtClean="0"/>
              <a:t>The deadline was 28 Feb 2018, after originally being 7 Feb 2018</a:t>
            </a:r>
          </a:p>
          <a:p>
            <a:pPr lvl="2"/>
            <a:r>
              <a:rPr lang="en-AU" dirty="0" smtClean="0"/>
              <a:t>It has now extended out to 16 Mar 2018</a:t>
            </a:r>
          </a:p>
          <a:p>
            <a:pPr lvl="1"/>
            <a:r>
              <a:rPr lang="en-AU" dirty="0" smtClean="0"/>
              <a:t>Multiple submissions were made on 28 Feb 2018:</a:t>
            </a:r>
          </a:p>
          <a:p>
            <a:pPr lvl="2"/>
            <a:r>
              <a:rPr lang="en-AU" dirty="0" smtClean="0"/>
              <a:t>Sub </a:t>
            </a:r>
            <a:r>
              <a:rPr lang="en-AU" dirty="0"/>
              <a:t>1: </a:t>
            </a:r>
            <a:r>
              <a:rPr lang="en-AU" dirty="0" err="1"/>
              <a:t>Manxia</a:t>
            </a:r>
            <a:r>
              <a:rPr lang="en-AU" dirty="0"/>
              <a:t> Tie (IWNCOMM) raised KRACK </a:t>
            </a:r>
            <a:r>
              <a:rPr lang="en-AU" dirty="0" smtClean="0"/>
              <a:t>issue</a:t>
            </a:r>
          </a:p>
          <a:p>
            <a:pPr lvl="2"/>
            <a:r>
              <a:rPr lang="en-AU" dirty="0" err="1"/>
              <a:t>Zhiqiang</a:t>
            </a:r>
            <a:r>
              <a:rPr lang="en-AU" dirty="0"/>
              <a:t> (NELWG) undertook a security review of 20 standards with no impact on IEEE </a:t>
            </a:r>
            <a:r>
              <a:rPr lang="en-AU" dirty="0" smtClean="0"/>
              <a:t>802</a:t>
            </a:r>
          </a:p>
          <a:p>
            <a:pPr lvl="2"/>
            <a:r>
              <a:rPr lang="en-AU" dirty="0" smtClean="0"/>
              <a:t>Sub </a:t>
            </a:r>
            <a:r>
              <a:rPr lang="en-AU" dirty="0"/>
              <a:t>3: </a:t>
            </a:r>
            <a:r>
              <a:rPr lang="en-AU" dirty="0" err="1"/>
              <a:t>Yujiao</a:t>
            </a:r>
            <a:r>
              <a:rPr lang="en-AU" dirty="0"/>
              <a:t> Li (IWNCOMM) submitted a proposed report </a:t>
            </a:r>
            <a:r>
              <a:rPr lang="en-AU" dirty="0" smtClean="0"/>
              <a:t>structure</a:t>
            </a:r>
          </a:p>
          <a:p>
            <a:pPr lvl="2"/>
            <a:r>
              <a:rPr lang="en-AU" dirty="0"/>
              <a:t>Sub 4: </a:t>
            </a:r>
            <a:r>
              <a:rPr lang="en-AU" dirty="0" err="1"/>
              <a:t>Zhenhai</a:t>
            </a:r>
            <a:r>
              <a:rPr lang="en-AU" dirty="0"/>
              <a:t> Huang (IWNCOMM) objected to standards only having one specified </a:t>
            </a:r>
            <a:r>
              <a:rPr lang="en-AU" dirty="0" smtClean="0"/>
              <a:t>cypher</a:t>
            </a:r>
          </a:p>
          <a:p>
            <a:pPr lvl="2"/>
            <a:r>
              <a:rPr lang="en-AU" dirty="0"/>
              <a:t>Sub 5: Qin Li (WAPIA) undertook a security review of 13 standards with no impact on IEEE </a:t>
            </a:r>
            <a:r>
              <a:rPr lang="en-AU" dirty="0" smtClean="0"/>
              <a:t>802</a:t>
            </a:r>
          </a:p>
          <a:p>
            <a:pPr lvl="1"/>
            <a:r>
              <a:rPr lang="en-AU" dirty="0"/>
              <a:t>Sub 0: A US NB expert previously proposed a criteria for evaluation of </a:t>
            </a:r>
            <a:r>
              <a:rPr lang="en-AU" dirty="0" smtClean="0"/>
              <a:t>security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3995977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 1: </a:t>
            </a:r>
            <a:r>
              <a:rPr lang="en-AU" dirty="0" err="1"/>
              <a:t>Manxia</a:t>
            </a:r>
            <a:r>
              <a:rPr lang="en-AU" dirty="0"/>
              <a:t> Tie </a:t>
            </a:r>
            <a:r>
              <a:rPr lang="en-AU" dirty="0" smtClean="0"/>
              <a:t>(IWNCOMM) raised KRACK issue</a:t>
            </a:r>
            <a:endParaRPr lang="en-AU" dirty="0"/>
          </a:p>
        </p:txBody>
      </p:sp>
      <p:sp>
        <p:nvSpPr>
          <p:cNvPr id="3" name="Content Placeholder 2"/>
          <p:cNvSpPr>
            <a:spLocks noGrp="1"/>
          </p:cNvSpPr>
          <p:nvPr>
            <p:ph idx="1"/>
          </p:nvPr>
        </p:nvSpPr>
        <p:spPr/>
        <p:txBody>
          <a:bodyPr/>
          <a:lstStyle/>
          <a:p>
            <a:pPr lvl="1"/>
            <a:r>
              <a:rPr lang="en-AU" dirty="0" err="1" smtClean="0"/>
              <a:t>Manxia</a:t>
            </a:r>
            <a:r>
              <a:rPr lang="en-AU" dirty="0" smtClean="0"/>
              <a:t> Tie (IWNCOMM) submitted a document in relation to KRACK</a:t>
            </a:r>
          </a:p>
          <a:p>
            <a:pPr lvl="2"/>
            <a:r>
              <a:rPr lang="en-AU" dirty="0" smtClean="0"/>
              <a:t>See </a:t>
            </a:r>
            <a:r>
              <a:rPr lang="en-AU" smtClean="0"/>
              <a:t>embedded documents</a:t>
            </a:r>
            <a:endParaRPr lang="en-AU" dirty="0" smtClean="0"/>
          </a:p>
          <a:p>
            <a:pPr lvl="1"/>
            <a:r>
              <a:rPr lang="en-AU" dirty="0" smtClean="0"/>
              <a:t>It requests that a</a:t>
            </a:r>
            <a:r>
              <a:rPr lang="en-US" dirty="0" smtClean="0"/>
              <a:t> status </a:t>
            </a:r>
            <a:r>
              <a:rPr lang="en-US" dirty="0"/>
              <a:t>report of </a:t>
            </a:r>
            <a:r>
              <a:rPr lang="en-US" dirty="0" smtClean="0"/>
              <a:t>8802-11 be developed, </a:t>
            </a:r>
            <a:r>
              <a:rPr lang="en-US" dirty="0"/>
              <a:t>including but not limited to observations or analysis of </a:t>
            </a:r>
            <a:r>
              <a:rPr lang="en-US" dirty="0" smtClean="0"/>
              <a:t>the KRACK issue</a:t>
            </a:r>
          </a:p>
          <a:p>
            <a:pPr lvl="1"/>
            <a:r>
              <a:rPr lang="en-US" dirty="0" smtClean="0"/>
              <a:t>Dan Harkins has already responded, noting that:</a:t>
            </a:r>
          </a:p>
          <a:p>
            <a:pPr lvl="2"/>
            <a:r>
              <a:rPr lang="en-US" dirty="0" smtClean="0"/>
              <a:t>KRACK was against poor implementations and not the standard</a:t>
            </a:r>
          </a:p>
          <a:p>
            <a:pPr lvl="2"/>
            <a:r>
              <a:rPr lang="en-US" dirty="0" smtClean="0"/>
              <a:t>The standard is being revised to provide clear implementation advice</a:t>
            </a:r>
            <a:endParaRPr lang="en-AU" dirty="0"/>
          </a:p>
          <a:p>
            <a:pPr lvl="1"/>
            <a:r>
              <a:rPr lang="en-AU" dirty="0" smtClean="0"/>
              <a:t>It is suggested that the IEEE 802.11 community</a:t>
            </a:r>
          </a:p>
          <a:p>
            <a:pPr lvl="2"/>
            <a:r>
              <a:rPr lang="en-AU" dirty="0" smtClean="0"/>
              <a:t>Agree that any report on 8802-11 security should note that the KRACK issue had nothing to do with the standard and has been resolved anyway</a:t>
            </a:r>
          </a:p>
          <a:p>
            <a:pPr lvl="2"/>
            <a:r>
              <a:rPr lang="en-AU" dirty="0" smtClean="0"/>
              <a:t>Note that no other issues related to 8802-11 have been submitted (additional submissions are allowed up to the 4</a:t>
            </a:r>
            <a:r>
              <a:rPr lang="en-AU" baseline="30000" dirty="0" smtClean="0"/>
              <a:t>th</a:t>
            </a:r>
            <a:r>
              <a:rPr lang="en-AU" dirty="0" smtClean="0"/>
              <a:t> meeting in June 2018) </a:t>
            </a:r>
          </a:p>
          <a:p>
            <a:pPr lvl="2"/>
            <a:r>
              <a:rPr lang="en-AU" dirty="0" smtClean="0"/>
              <a:t>Insist that there is no further discussion related to 8802-11 unless there are further submissions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767954811"/>
              </p:ext>
            </p:extLst>
          </p:nvPr>
        </p:nvGraphicFramePr>
        <p:xfrm>
          <a:off x="7525512" y="3246437"/>
          <a:ext cx="914400" cy="792163"/>
        </p:xfrm>
        <a:graphic>
          <a:graphicData uri="http://schemas.openxmlformats.org/presentationml/2006/ole">
            <mc:AlternateContent xmlns:mc="http://schemas.openxmlformats.org/markup-compatibility/2006">
              <mc:Choice xmlns:v="urn:schemas-microsoft-com:vml" Requires="v">
                <p:oleObj spid="_x0000_s274464" name="Document" showAsIcon="1" r:id="rId3" imgW="914400" imgH="792360" progId="Word.Document.12">
                  <p:embed/>
                </p:oleObj>
              </mc:Choice>
              <mc:Fallback>
                <p:oleObj name="Document" showAsIcon="1" r:id="rId3" imgW="914400" imgH="792360" progId="Word.Document.12">
                  <p:embed/>
                  <p:pic>
                    <p:nvPicPr>
                      <p:cNvPr id="0" name=""/>
                      <p:cNvPicPr/>
                      <p:nvPr/>
                    </p:nvPicPr>
                    <p:blipFill>
                      <a:blip r:embed="rId4"/>
                      <a:stretch>
                        <a:fillRect/>
                      </a:stretch>
                    </p:blipFill>
                    <p:spPr>
                      <a:xfrm>
                        <a:off x="7525512" y="3246437"/>
                        <a:ext cx="914400" cy="79216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277781922"/>
              </p:ext>
            </p:extLst>
          </p:nvPr>
        </p:nvGraphicFramePr>
        <p:xfrm>
          <a:off x="7516368" y="4021931"/>
          <a:ext cx="914400" cy="792163"/>
        </p:xfrm>
        <a:graphic>
          <a:graphicData uri="http://schemas.openxmlformats.org/presentationml/2006/ole">
            <mc:AlternateContent xmlns:mc="http://schemas.openxmlformats.org/markup-compatibility/2006">
              <mc:Choice xmlns:v="urn:schemas-microsoft-com:vml" Requires="v">
                <p:oleObj spid="_x0000_s274465" name="Worksheet" showAsIcon="1" r:id="rId5" imgW="914400" imgH="792360" progId="Excel.Sheet.12">
                  <p:embed/>
                </p:oleObj>
              </mc:Choice>
              <mc:Fallback>
                <p:oleObj name="Worksheet" showAsIcon="1" r:id="rId5" imgW="914400" imgH="792360" progId="Excel.Sheet.12">
                  <p:embed/>
                  <p:pic>
                    <p:nvPicPr>
                      <p:cNvPr id="0" name=""/>
                      <p:cNvPicPr/>
                      <p:nvPr/>
                    </p:nvPicPr>
                    <p:blipFill>
                      <a:blip r:embed="rId6"/>
                      <a:stretch>
                        <a:fillRect/>
                      </a:stretch>
                    </p:blipFill>
                    <p:spPr>
                      <a:xfrm>
                        <a:off x="7516368" y="4021931"/>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5268604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 2: </a:t>
            </a:r>
            <a:r>
              <a:rPr lang="en-AU" dirty="0" err="1"/>
              <a:t>Zhiqiang</a:t>
            </a:r>
            <a:r>
              <a:rPr lang="en-AU" dirty="0"/>
              <a:t> </a:t>
            </a:r>
            <a:r>
              <a:rPr lang="en-AU" dirty="0" smtClean="0"/>
              <a:t>(NELWG) undertook a security review of 20 standards with </a:t>
            </a:r>
            <a:r>
              <a:rPr lang="en-AU" dirty="0"/>
              <a:t>no impact on IEEE 802</a:t>
            </a:r>
          </a:p>
        </p:txBody>
      </p:sp>
      <p:sp>
        <p:nvSpPr>
          <p:cNvPr id="3" name="Content Placeholder 2"/>
          <p:cNvSpPr>
            <a:spLocks noGrp="1"/>
          </p:cNvSpPr>
          <p:nvPr>
            <p:ph idx="1"/>
          </p:nvPr>
        </p:nvSpPr>
        <p:spPr/>
        <p:txBody>
          <a:bodyPr/>
          <a:lstStyle/>
          <a:p>
            <a:pPr lvl="1"/>
            <a:r>
              <a:rPr lang="en-AU" dirty="0" err="1" smtClean="0"/>
              <a:t>Zhiqiang</a:t>
            </a:r>
            <a:r>
              <a:rPr lang="en-AU" dirty="0" smtClean="0"/>
              <a:t> (</a:t>
            </a:r>
            <a:r>
              <a:rPr lang="en-AU" dirty="0"/>
              <a:t>National Engineering Laboratory for Wireless Security </a:t>
            </a:r>
            <a:r>
              <a:rPr lang="en-AU" dirty="0" smtClean="0"/>
              <a:t>) undertook a general review of 20 SC6 standards</a:t>
            </a:r>
          </a:p>
          <a:p>
            <a:pPr lvl="2"/>
            <a:r>
              <a:rPr lang="en-AU" dirty="0"/>
              <a:t>See embedded </a:t>
            </a:r>
            <a:r>
              <a:rPr lang="en-AU" dirty="0" smtClean="0"/>
              <a:t>document</a:t>
            </a:r>
          </a:p>
          <a:p>
            <a:pPr lvl="1"/>
            <a:r>
              <a:rPr lang="en-AU" dirty="0" smtClean="0"/>
              <a:t>None were related to IEEE 802 standards</a:t>
            </a:r>
          </a:p>
          <a:p>
            <a:pPr lvl="1"/>
            <a:r>
              <a:rPr lang="en-AU" dirty="0" smtClean="0"/>
              <a:t>No issues were found</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104</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049628200"/>
              </p:ext>
            </p:extLst>
          </p:nvPr>
        </p:nvGraphicFramePr>
        <p:xfrm>
          <a:off x="5486400" y="2743200"/>
          <a:ext cx="914400" cy="792163"/>
        </p:xfrm>
        <a:graphic>
          <a:graphicData uri="http://schemas.openxmlformats.org/presentationml/2006/ole">
            <mc:AlternateContent xmlns:mc="http://schemas.openxmlformats.org/markup-compatibility/2006">
              <mc:Choice xmlns:v="urn:schemas-microsoft-com:vml" Requires="v">
                <p:oleObj spid="_x0000_s275481" name="Worksheet" showAsIcon="1" r:id="rId3" imgW="914400" imgH="792360" progId="Excel.Sheet.8">
                  <p:embed/>
                </p:oleObj>
              </mc:Choice>
              <mc:Fallback>
                <p:oleObj name="Worksheet" showAsIcon="1" r:id="rId3" imgW="914400" imgH="792360" progId="Excel.Sheet.8">
                  <p:embed/>
                  <p:pic>
                    <p:nvPicPr>
                      <p:cNvPr id="0" name=""/>
                      <p:cNvPicPr/>
                      <p:nvPr/>
                    </p:nvPicPr>
                    <p:blipFill>
                      <a:blip r:embed="rId4"/>
                      <a:stretch>
                        <a:fillRect/>
                      </a:stretch>
                    </p:blipFill>
                    <p:spPr>
                      <a:xfrm>
                        <a:off x="5486400" y="27432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9886328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 </a:t>
            </a:r>
            <a:r>
              <a:rPr lang="en-AU" dirty="0"/>
              <a:t>3</a:t>
            </a:r>
            <a:r>
              <a:rPr lang="en-AU" dirty="0" smtClean="0"/>
              <a:t>: </a:t>
            </a:r>
            <a:r>
              <a:rPr lang="en-AU" dirty="0" err="1"/>
              <a:t>Yujiao</a:t>
            </a:r>
            <a:r>
              <a:rPr lang="en-AU" dirty="0"/>
              <a:t> </a:t>
            </a:r>
            <a:r>
              <a:rPr lang="en-AU" dirty="0" smtClean="0"/>
              <a:t>Li (IWNCOMM) submitted a proposed report structure</a:t>
            </a:r>
            <a:endParaRPr lang="en-AU" dirty="0"/>
          </a:p>
        </p:txBody>
      </p:sp>
      <p:sp>
        <p:nvSpPr>
          <p:cNvPr id="3" name="Content Placeholder 2"/>
          <p:cNvSpPr>
            <a:spLocks noGrp="1"/>
          </p:cNvSpPr>
          <p:nvPr>
            <p:ph idx="1"/>
          </p:nvPr>
        </p:nvSpPr>
        <p:spPr/>
        <p:txBody>
          <a:bodyPr/>
          <a:lstStyle/>
          <a:p>
            <a:pPr lvl="1"/>
            <a:r>
              <a:rPr lang="en-AU" dirty="0" err="1"/>
              <a:t>Yujiao</a:t>
            </a:r>
            <a:r>
              <a:rPr lang="en-AU" dirty="0"/>
              <a:t> Li (IWNCOMM) submitted a proposed report structure</a:t>
            </a:r>
            <a:endParaRPr lang="en-AU" dirty="0" smtClean="0"/>
          </a:p>
          <a:p>
            <a:pPr lvl="2"/>
            <a:r>
              <a:rPr lang="en-AU" dirty="0"/>
              <a:t>See embedded </a:t>
            </a:r>
            <a:r>
              <a:rPr lang="en-AU" dirty="0" smtClean="0"/>
              <a:t>document</a:t>
            </a:r>
          </a:p>
          <a:p>
            <a:pPr lvl="1"/>
            <a:r>
              <a:rPr lang="en-AU" dirty="0" smtClean="0"/>
              <a:t>It seems accurate and sensible</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594684676"/>
              </p:ext>
            </p:extLst>
          </p:nvPr>
        </p:nvGraphicFramePr>
        <p:xfrm>
          <a:off x="7010400" y="2004218"/>
          <a:ext cx="914400" cy="792163"/>
        </p:xfrm>
        <a:graphic>
          <a:graphicData uri="http://schemas.openxmlformats.org/presentationml/2006/ole">
            <mc:AlternateContent xmlns:mc="http://schemas.openxmlformats.org/markup-compatibility/2006">
              <mc:Choice xmlns:v="urn:schemas-microsoft-com:vml" Requires="v">
                <p:oleObj spid="_x0000_s276504" name="Document" showAsIcon="1" r:id="rId3" imgW="914400" imgH="792360" progId="Word.Document.12">
                  <p:embed/>
                </p:oleObj>
              </mc:Choice>
              <mc:Fallback>
                <p:oleObj name="Document" showAsIcon="1" r:id="rId3" imgW="914400" imgH="792360" progId="Word.Document.12">
                  <p:embed/>
                  <p:pic>
                    <p:nvPicPr>
                      <p:cNvPr id="0" name=""/>
                      <p:cNvPicPr/>
                      <p:nvPr/>
                    </p:nvPicPr>
                    <p:blipFill>
                      <a:blip r:embed="rId4"/>
                      <a:stretch>
                        <a:fillRect/>
                      </a:stretch>
                    </p:blipFill>
                    <p:spPr>
                      <a:xfrm>
                        <a:off x="7010400" y="2004218"/>
                        <a:ext cx="914400" cy="792163"/>
                      </a:xfrm>
                      <a:prstGeom prst="rect">
                        <a:avLst/>
                      </a:prstGeom>
                    </p:spPr>
                  </p:pic>
                </p:oleObj>
              </mc:Fallback>
            </mc:AlternateContent>
          </a:graphicData>
        </a:graphic>
      </p:graphicFrame>
      <p:sp>
        <p:nvSpPr>
          <p:cNvPr id="7" name="Rectangle 6"/>
          <p:cNvSpPr/>
          <p:nvPr/>
        </p:nvSpPr>
        <p:spPr bwMode="auto">
          <a:xfrm>
            <a:off x="685799" y="3175794"/>
            <a:ext cx="7858125" cy="3148806"/>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400"/>
              </a:spcBef>
            </a:pPr>
            <a:r>
              <a:rPr lang="en-US" sz="1600" b="1" dirty="0">
                <a:latin typeface="+mj-lt"/>
              </a:rPr>
              <a:t>Case Study 1: ISO/IEC XXXX—</a:t>
            </a:r>
            <a:endParaRPr lang="en-AU" sz="1600" b="1" dirty="0">
              <a:latin typeface="+mj-lt"/>
            </a:endParaRPr>
          </a:p>
          <a:p>
            <a:pPr>
              <a:spcBef>
                <a:spcPts val="400"/>
              </a:spcBef>
            </a:pPr>
            <a:r>
              <a:rPr lang="en-US" sz="1400" i="1" dirty="0">
                <a:latin typeface="+mj-lt"/>
              </a:rPr>
              <a:t>[The title of this section should include both the standard number and brief description of security issue that is going to introduce. </a:t>
            </a:r>
            <a:r>
              <a:rPr lang="en-US" sz="1400" i="1" dirty="0" err="1">
                <a:latin typeface="+mj-lt"/>
              </a:rPr>
              <a:t>Eg</a:t>
            </a:r>
            <a:r>
              <a:rPr lang="en-US" sz="1400" i="1" dirty="0">
                <a:latin typeface="+mj-lt"/>
              </a:rPr>
              <a:t>. ISO/IEC XXXX—security issue related to AAA protocol/mechanism/algorithm]</a:t>
            </a:r>
            <a:endParaRPr lang="en-AU" sz="1400" dirty="0">
              <a:latin typeface="+mj-lt"/>
            </a:endParaRPr>
          </a:p>
          <a:p>
            <a:pPr lvl="0">
              <a:spcBef>
                <a:spcPts val="400"/>
              </a:spcBef>
            </a:pPr>
            <a:r>
              <a:rPr lang="en-US" sz="1600" b="1" dirty="0">
                <a:latin typeface="+mj-lt"/>
              </a:rPr>
              <a:t>Background/Introduction</a:t>
            </a:r>
            <a:endParaRPr lang="en-AU" sz="1600" b="1" dirty="0">
              <a:latin typeface="+mj-lt"/>
            </a:endParaRPr>
          </a:p>
          <a:p>
            <a:pPr>
              <a:spcBef>
                <a:spcPts val="400"/>
              </a:spcBef>
            </a:pPr>
            <a:r>
              <a:rPr lang="en-US" sz="1400" i="1" dirty="0">
                <a:latin typeface="+mj-lt"/>
              </a:rPr>
              <a:t>[Please give brief descriptions of the background of the issue and its relationship with a certain standard, may include a literature review.]</a:t>
            </a:r>
            <a:endParaRPr lang="en-AU" sz="1400" dirty="0">
              <a:latin typeface="+mj-lt"/>
            </a:endParaRPr>
          </a:p>
          <a:p>
            <a:pPr lvl="0">
              <a:spcBef>
                <a:spcPts val="400"/>
              </a:spcBef>
            </a:pPr>
            <a:r>
              <a:rPr lang="en-US" sz="1600" b="1" dirty="0">
                <a:latin typeface="+mj-lt"/>
              </a:rPr>
              <a:t>Observations/Analysis</a:t>
            </a:r>
            <a:endParaRPr lang="en-AU" sz="1600" b="1" dirty="0">
              <a:latin typeface="+mj-lt"/>
            </a:endParaRPr>
          </a:p>
          <a:p>
            <a:pPr>
              <a:spcBef>
                <a:spcPts val="400"/>
              </a:spcBef>
            </a:pPr>
            <a:r>
              <a:rPr lang="en-US" sz="1400" i="1" dirty="0">
                <a:latin typeface="+mj-lt"/>
              </a:rPr>
              <a:t>[Please give detailed technical analysis or observations of the security issue.]</a:t>
            </a:r>
            <a:endParaRPr lang="en-AU" sz="1400" dirty="0">
              <a:latin typeface="+mj-lt"/>
            </a:endParaRPr>
          </a:p>
          <a:p>
            <a:pPr lvl="0">
              <a:spcBef>
                <a:spcPts val="400"/>
              </a:spcBef>
            </a:pPr>
            <a:r>
              <a:rPr lang="en-US" sz="1600" b="1" dirty="0">
                <a:latin typeface="+mj-lt"/>
              </a:rPr>
              <a:t>AHGS Conclusions </a:t>
            </a:r>
            <a:endParaRPr lang="en-AU" sz="1600" b="1" dirty="0">
              <a:latin typeface="+mj-lt"/>
            </a:endParaRPr>
          </a:p>
          <a:p>
            <a:pPr>
              <a:spcBef>
                <a:spcPts val="400"/>
              </a:spcBef>
            </a:pPr>
            <a:r>
              <a:rPr lang="en-US" sz="1400" i="1" dirty="0">
                <a:latin typeface="+mj-lt"/>
              </a:rPr>
              <a:t>[Please suggest a proposal or conclusion that might be taken into considerations by SC6 and the proposer of this standard/ongoing project.]</a:t>
            </a:r>
            <a:endParaRPr lang="en-AU" sz="1400" dirty="0">
              <a:latin typeface="+mj-lt"/>
            </a:endParaRPr>
          </a:p>
        </p:txBody>
      </p:sp>
    </p:spTree>
    <p:extLst>
      <p:ext uri="{BB962C8B-B14F-4D97-AF65-F5344CB8AC3E}">
        <p14:creationId xmlns:p14="http://schemas.microsoft.com/office/powerpoint/2010/main" val="14397518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 </a:t>
            </a:r>
            <a:r>
              <a:rPr lang="en-AU" dirty="0"/>
              <a:t>4: </a:t>
            </a:r>
            <a:r>
              <a:rPr lang="en-AU" dirty="0" err="1" smtClean="0"/>
              <a:t>Zhenhai</a:t>
            </a:r>
            <a:r>
              <a:rPr lang="en-AU" dirty="0" smtClean="0"/>
              <a:t> Huang (IWNCOMM) objected to standards only having one specified cypher</a:t>
            </a:r>
            <a:endParaRPr lang="en-AU" dirty="0"/>
          </a:p>
        </p:txBody>
      </p:sp>
      <p:sp>
        <p:nvSpPr>
          <p:cNvPr id="3" name="Content Placeholder 2"/>
          <p:cNvSpPr>
            <a:spLocks noGrp="1"/>
          </p:cNvSpPr>
          <p:nvPr>
            <p:ph idx="1"/>
          </p:nvPr>
        </p:nvSpPr>
        <p:spPr/>
        <p:txBody>
          <a:bodyPr/>
          <a:lstStyle/>
          <a:p>
            <a:pPr lvl="1"/>
            <a:r>
              <a:rPr lang="en-AU" dirty="0" err="1"/>
              <a:t>Zhenhai</a:t>
            </a:r>
            <a:r>
              <a:rPr lang="en-AU" dirty="0"/>
              <a:t> Huang (IWNCOMM</a:t>
            </a:r>
            <a:r>
              <a:rPr lang="en-AU" dirty="0" smtClean="0"/>
              <a:t>) submitted a document related to cypher selection</a:t>
            </a:r>
          </a:p>
          <a:p>
            <a:pPr lvl="2"/>
            <a:r>
              <a:rPr lang="en-AU" dirty="0"/>
              <a:t>See embedded </a:t>
            </a:r>
            <a:r>
              <a:rPr lang="en-AU" dirty="0" smtClean="0"/>
              <a:t>document</a:t>
            </a:r>
          </a:p>
          <a:p>
            <a:pPr lvl="1"/>
            <a:r>
              <a:rPr lang="en-AU" dirty="0" smtClean="0"/>
              <a:t>The document notes that both 8802-15-3 and 802-22 only specify a single cypher</a:t>
            </a:r>
          </a:p>
          <a:p>
            <a:pPr lvl="2"/>
            <a:r>
              <a:rPr lang="en-AU" dirty="0" smtClean="0"/>
              <a:t>802.22 </a:t>
            </a:r>
            <a:r>
              <a:rPr lang="en-AU" dirty="0"/>
              <a:t>WG </a:t>
            </a:r>
            <a:r>
              <a:rPr lang="en-AU" dirty="0" smtClean="0"/>
              <a:t>recently responded to a China NB comment on this topic that they would </a:t>
            </a:r>
            <a:r>
              <a:rPr lang="en-AU" dirty="0"/>
              <a:t>consider on their merits any proposals received for additional ciphers in the next revision of </a:t>
            </a:r>
            <a:r>
              <a:rPr lang="en-AU" dirty="0" smtClean="0"/>
              <a:t>802.22</a:t>
            </a:r>
            <a:endParaRPr lang="en-AU" dirty="0"/>
          </a:p>
          <a:p>
            <a:pPr lvl="2"/>
            <a:r>
              <a:rPr lang="en-AU" dirty="0" smtClean="0"/>
              <a:t>This is the first time the China NB has raised this issue in relation to 802.15.3; is it applicable to </a:t>
            </a:r>
            <a:r>
              <a:rPr lang="en-AU" dirty="0" smtClean="0"/>
              <a:t>802.15.3?</a:t>
            </a:r>
            <a:endParaRPr lang="en-AU" dirty="0" smtClean="0"/>
          </a:p>
          <a:p>
            <a:pPr lvl="2"/>
            <a:r>
              <a:rPr lang="en-AU" dirty="0" smtClean="0"/>
              <a:t>A comment was made in recent FDIS ballot by China NB in relation to 802.21</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40175193"/>
              </p:ext>
            </p:extLst>
          </p:nvPr>
        </p:nvGraphicFramePr>
        <p:xfrm>
          <a:off x="4267200" y="2408237"/>
          <a:ext cx="914400" cy="792163"/>
        </p:xfrm>
        <a:graphic>
          <a:graphicData uri="http://schemas.openxmlformats.org/presentationml/2006/ole">
            <mc:AlternateContent xmlns:mc="http://schemas.openxmlformats.org/markup-compatibility/2006">
              <mc:Choice xmlns:v="urn:schemas-microsoft-com:vml" Requires="v">
                <p:oleObj spid="_x0000_s277531" name="Document" showAsIcon="1" r:id="rId3" imgW="914400" imgH="792360" progId="Word.Document.12">
                  <p:embed/>
                </p:oleObj>
              </mc:Choice>
              <mc:Fallback>
                <p:oleObj name="Document" showAsIcon="1" r:id="rId3" imgW="914400" imgH="792360" progId="Word.Document.12">
                  <p:embed/>
                  <p:pic>
                    <p:nvPicPr>
                      <p:cNvPr id="0" name=""/>
                      <p:cNvPicPr/>
                      <p:nvPr/>
                    </p:nvPicPr>
                    <p:blipFill>
                      <a:blip r:embed="rId4"/>
                      <a:stretch>
                        <a:fillRect/>
                      </a:stretch>
                    </p:blipFill>
                    <p:spPr>
                      <a:xfrm>
                        <a:off x="4267200" y="2408237"/>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6116665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 </a:t>
            </a:r>
            <a:r>
              <a:rPr lang="en-AU" dirty="0"/>
              <a:t>4: </a:t>
            </a:r>
            <a:r>
              <a:rPr lang="en-AU" dirty="0" err="1" smtClean="0"/>
              <a:t>Zhenhai</a:t>
            </a:r>
            <a:r>
              <a:rPr lang="en-AU" dirty="0" smtClean="0"/>
              <a:t> Huang (IWNCOMM) objected to standards only having one specified cypher</a:t>
            </a:r>
            <a:endParaRPr lang="en-AU" dirty="0"/>
          </a:p>
        </p:txBody>
      </p:sp>
      <p:sp>
        <p:nvSpPr>
          <p:cNvPr id="3" name="Content Placeholder 2"/>
          <p:cNvSpPr>
            <a:spLocks noGrp="1"/>
          </p:cNvSpPr>
          <p:nvPr>
            <p:ph idx="1"/>
          </p:nvPr>
        </p:nvSpPr>
        <p:spPr/>
        <p:txBody>
          <a:bodyPr/>
          <a:lstStyle/>
          <a:p>
            <a:pPr lvl="1"/>
            <a:r>
              <a:rPr lang="en-AU" dirty="0"/>
              <a:t>It then proposed that all IS’s include the text </a:t>
            </a:r>
          </a:p>
          <a:p>
            <a:pPr lvl="2"/>
            <a:r>
              <a:rPr lang="en-US" i="1" dirty="0"/>
              <a:t>Cryptographic algorithms to be applied to information security mechanism may be subject to national and regional regulations. In this International Standard, cryptographic algorithms are instantiated, which should conform to national laws and regulations, and can be chosen according to specific requirements in different countries and </a:t>
            </a:r>
            <a:r>
              <a:rPr lang="en-US" i="1" dirty="0" smtClean="0"/>
              <a:t>regions</a:t>
            </a:r>
          </a:p>
          <a:p>
            <a:pPr lvl="1"/>
            <a:r>
              <a:rPr lang="en-US" i="1" dirty="0" smtClean="0"/>
              <a:t>Comment?</a:t>
            </a:r>
          </a:p>
          <a:p>
            <a:pPr lvl="2"/>
            <a:r>
              <a:rPr lang="en-AU" dirty="0" smtClean="0"/>
              <a:t>It </a:t>
            </a:r>
            <a:r>
              <a:rPr lang="en-AU" dirty="0" smtClean="0"/>
              <a:t>does not make sense to say that an IS includes cyphers that </a:t>
            </a:r>
            <a:r>
              <a:rPr lang="en-US" i="1" dirty="0"/>
              <a:t>should conform to national laws and </a:t>
            </a:r>
            <a:r>
              <a:rPr lang="en-US" i="1" dirty="0" smtClean="0"/>
              <a:t>regulations</a:t>
            </a:r>
            <a:r>
              <a:rPr lang="en-US" dirty="0" smtClean="0"/>
              <a:t>? How do we know that they </a:t>
            </a:r>
            <a:r>
              <a:rPr lang="en-US" i="1" dirty="0" err="1" smtClean="0"/>
              <a:t>shoud</a:t>
            </a:r>
            <a:r>
              <a:rPr lang="en-US" dirty="0" smtClean="0"/>
              <a:t>?</a:t>
            </a:r>
            <a:endParaRPr lang="en-AU" dirty="0" smtClean="0"/>
          </a:p>
          <a:p>
            <a:pPr lvl="1"/>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25358865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 5: Qin Li (WAPIA) undertook a security review of 13 standards with no impact on IEEE 802</a:t>
            </a:r>
            <a:endParaRPr lang="en-AU" dirty="0"/>
          </a:p>
        </p:txBody>
      </p:sp>
      <p:sp>
        <p:nvSpPr>
          <p:cNvPr id="3" name="Content Placeholder 2"/>
          <p:cNvSpPr>
            <a:spLocks noGrp="1"/>
          </p:cNvSpPr>
          <p:nvPr>
            <p:ph idx="1"/>
          </p:nvPr>
        </p:nvSpPr>
        <p:spPr/>
        <p:txBody>
          <a:bodyPr/>
          <a:lstStyle/>
          <a:p>
            <a:pPr lvl="1"/>
            <a:r>
              <a:rPr lang="en-AU" dirty="0"/>
              <a:t>Qin Li (</a:t>
            </a:r>
            <a:r>
              <a:rPr lang="en-AU" dirty="0" smtClean="0"/>
              <a:t>WAPIA) undertook a general review of 13 SC6 standards</a:t>
            </a:r>
          </a:p>
          <a:p>
            <a:pPr lvl="2"/>
            <a:r>
              <a:rPr lang="en-AU" dirty="0"/>
              <a:t>See embedded </a:t>
            </a:r>
            <a:r>
              <a:rPr lang="en-AU" dirty="0" smtClean="0"/>
              <a:t>document</a:t>
            </a:r>
          </a:p>
          <a:p>
            <a:pPr lvl="1"/>
            <a:r>
              <a:rPr lang="en-AU" dirty="0" smtClean="0"/>
              <a:t>None were related to IEEE 802 standards</a:t>
            </a:r>
          </a:p>
          <a:p>
            <a:pPr lvl="1"/>
            <a:r>
              <a:rPr lang="en-AU" dirty="0" smtClean="0"/>
              <a:t>Possible issues were highlighted in two standards</a:t>
            </a:r>
          </a:p>
          <a:p>
            <a:pPr lvl="2"/>
            <a:r>
              <a:rPr lang="en-AU" dirty="0"/>
              <a:t>ISO/IEC </a:t>
            </a:r>
            <a:r>
              <a:rPr lang="en-AU" dirty="0" smtClean="0"/>
              <a:t>9594-8:2017: </a:t>
            </a:r>
            <a:r>
              <a:rPr lang="en-AU" dirty="0"/>
              <a:t>Information technology -- Open Systems Interconnection -- The Directory -- Part 8: Public-key and attribute certificate </a:t>
            </a:r>
            <a:r>
              <a:rPr lang="en-AU" dirty="0" smtClean="0"/>
              <a:t>frameworks</a:t>
            </a:r>
          </a:p>
          <a:p>
            <a:pPr lvl="2"/>
            <a:r>
              <a:rPr lang="en-AU" dirty="0"/>
              <a:t>ISO/IEC </a:t>
            </a:r>
            <a:r>
              <a:rPr lang="en-AU" dirty="0" smtClean="0"/>
              <a:t>9594-3:2017: </a:t>
            </a:r>
            <a:r>
              <a:rPr lang="en-AU" dirty="0"/>
              <a:t>Information technology -- Open Systems Interconnection -- The Directory -- Part 3: Abstract service definition</a:t>
            </a:r>
            <a:r>
              <a:rPr lang="en-AU" dirty="0" smtClean="0"/>
              <a:t> </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30713187"/>
              </p:ext>
            </p:extLst>
          </p:nvPr>
        </p:nvGraphicFramePr>
        <p:xfrm>
          <a:off x="6096000" y="2438400"/>
          <a:ext cx="914400" cy="792163"/>
        </p:xfrm>
        <a:graphic>
          <a:graphicData uri="http://schemas.openxmlformats.org/presentationml/2006/ole">
            <mc:AlternateContent xmlns:mc="http://schemas.openxmlformats.org/markup-compatibility/2006">
              <mc:Choice xmlns:v="urn:schemas-microsoft-com:vml" Requires="v">
                <p:oleObj spid="_x0000_s278547" name="Worksheet" showAsIcon="1" r:id="rId3" imgW="914400" imgH="792360" progId="Excel.Sheet.12">
                  <p:embed/>
                </p:oleObj>
              </mc:Choice>
              <mc:Fallback>
                <p:oleObj name="Worksheet" showAsIcon="1" r:id="rId3" imgW="914400" imgH="792360" progId="Excel.Sheet.12">
                  <p:embed/>
                  <p:pic>
                    <p:nvPicPr>
                      <p:cNvPr id="0" name=""/>
                      <p:cNvPicPr/>
                      <p:nvPr/>
                    </p:nvPicPr>
                    <p:blipFill>
                      <a:blip r:embed="rId4"/>
                      <a:stretch>
                        <a:fillRect/>
                      </a:stretch>
                    </p:blipFill>
                    <p:spPr>
                      <a:xfrm>
                        <a:off x="6096000" y="24384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35554200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 0: A US NB expert previously proposed a criteria for evaluation of security</a:t>
            </a:r>
            <a:endParaRPr lang="en-AU" dirty="0"/>
          </a:p>
        </p:txBody>
      </p:sp>
      <p:sp>
        <p:nvSpPr>
          <p:cNvPr id="3" name="Content Placeholder 2"/>
          <p:cNvSpPr>
            <a:spLocks noGrp="1"/>
          </p:cNvSpPr>
          <p:nvPr>
            <p:ph idx="1"/>
          </p:nvPr>
        </p:nvSpPr>
        <p:spPr/>
        <p:txBody>
          <a:bodyPr/>
          <a:lstStyle/>
          <a:p>
            <a:r>
              <a:rPr lang="en-AU" dirty="0" smtClean="0"/>
              <a:t>John Day comment</a:t>
            </a:r>
          </a:p>
          <a:p>
            <a:pPr lvl="1"/>
            <a:r>
              <a:rPr lang="en-AU" i="1" dirty="0"/>
              <a:t>To systematically review security issues in existing SC6 standards, there should be a set of principles that can be used as at least a partial check-list. We have assembled the following principles to be used for this analysis.  The principles here are primarily architectural in nature and reflect current understanding of security in network architecture. They do not imply particular security solutions, algorithms, or techniques. These are not necessarily part of the work plan but a companion to it.</a:t>
            </a:r>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2477985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including 802.21 as of Feb 2017</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0565"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Sub 0: A US NB expert previously proposed a criteria for evaluation of security</a:t>
            </a:r>
          </a:p>
        </p:txBody>
      </p:sp>
      <p:sp>
        <p:nvSpPr>
          <p:cNvPr id="3" name="Content Placeholder 2"/>
          <p:cNvSpPr>
            <a:spLocks noGrp="1"/>
          </p:cNvSpPr>
          <p:nvPr>
            <p:ph idx="1"/>
          </p:nvPr>
        </p:nvSpPr>
        <p:spPr/>
        <p:txBody>
          <a:bodyPr/>
          <a:lstStyle/>
          <a:p>
            <a:r>
              <a:rPr lang="en-AU" dirty="0" smtClean="0"/>
              <a:t>John Day change</a:t>
            </a:r>
          </a:p>
          <a:p>
            <a:pPr lvl="1"/>
            <a:r>
              <a:rPr lang="en-GB" i="1" dirty="0"/>
              <a:t>(All (N)- terms used here can be found in ISO 7498-1.)</a:t>
            </a:r>
            <a:endParaRPr lang="en-AU" i="1" dirty="0"/>
          </a:p>
          <a:p>
            <a:pPr lvl="1"/>
            <a:r>
              <a:rPr lang="en-GB" i="1" dirty="0"/>
              <a:t> </a:t>
            </a:r>
            <a:r>
              <a:rPr lang="en-GB" i="1" dirty="0" smtClean="0"/>
              <a:t>The </a:t>
            </a:r>
            <a:r>
              <a:rPr lang="en-GB" i="1" dirty="0"/>
              <a:t>primary task of security at the (N)-layer is to protect itself from malicious attacks or the collection of sensitive information on its operation.</a:t>
            </a:r>
            <a:endParaRPr lang="en-AU" i="1" dirty="0"/>
          </a:p>
          <a:p>
            <a:pPr lvl="1"/>
            <a:r>
              <a:rPr lang="en-GB" i="1" dirty="0"/>
              <a:t> </a:t>
            </a:r>
            <a:r>
              <a:rPr lang="en-GB" i="1" dirty="0" smtClean="0"/>
              <a:t>A </a:t>
            </a:r>
            <a:r>
              <a:rPr lang="en-GB" i="1" dirty="0"/>
              <a:t>(N)-layer can assume that the (N+1)- and (N-1)-layers are doing the same.</a:t>
            </a:r>
            <a:endParaRPr lang="en-AU" i="1" dirty="0"/>
          </a:p>
          <a:p>
            <a:pPr lvl="1"/>
            <a:r>
              <a:rPr lang="en-GB" i="1" dirty="0"/>
              <a:t> </a:t>
            </a:r>
            <a:r>
              <a:rPr lang="en-GB" i="1" dirty="0" smtClean="0"/>
              <a:t>There </a:t>
            </a:r>
            <a:r>
              <a:rPr lang="en-GB" i="1" dirty="0"/>
              <a:t>are five security services that may be supported by a layer:  Authentication, Access Control, Confidentiality, Integrity, and Non-Repudiation. The last applies only to the Application Layer. The others apply to all layers, as necessary.</a:t>
            </a:r>
            <a:endParaRPr lang="en-AU" i="1" dirty="0"/>
          </a:p>
          <a:p>
            <a:pPr lvl="1"/>
            <a:r>
              <a:rPr lang="en-GB" i="1" dirty="0"/>
              <a:t> </a:t>
            </a:r>
            <a:r>
              <a:rPr lang="en-GB" i="1" dirty="0" smtClean="0"/>
              <a:t>All </a:t>
            </a:r>
            <a:r>
              <a:rPr lang="en-GB" i="1" dirty="0"/>
              <a:t>members of a (N)-layer should be authenticated as legitimate members of the layer. (This is part of the </a:t>
            </a:r>
            <a:r>
              <a:rPr lang="en-GB" i="1" dirty="0" err="1"/>
              <a:t>Enrollment</a:t>
            </a:r>
            <a:r>
              <a:rPr lang="en-GB" i="1" dirty="0"/>
              <a:t> Phase.)</a:t>
            </a:r>
            <a:endParaRPr lang="en-AU" i="1"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43256464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Sub 0: A US NB expert previously proposed a criteria for evaluation of security</a:t>
            </a:r>
          </a:p>
        </p:txBody>
      </p:sp>
      <p:sp>
        <p:nvSpPr>
          <p:cNvPr id="3" name="Content Placeholder 2"/>
          <p:cNvSpPr>
            <a:spLocks noGrp="1"/>
          </p:cNvSpPr>
          <p:nvPr>
            <p:ph idx="1"/>
          </p:nvPr>
        </p:nvSpPr>
        <p:spPr/>
        <p:txBody>
          <a:bodyPr/>
          <a:lstStyle/>
          <a:p>
            <a:r>
              <a:rPr lang="en-AU" dirty="0" smtClean="0"/>
              <a:t>John Day change</a:t>
            </a:r>
          </a:p>
          <a:p>
            <a:pPr lvl="1"/>
            <a:r>
              <a:rPr lang="en-AU" i="1" dirty="0"/>
              <a:t>While Access Control most commonly appears in the layer directly supporting Applications, it may occur in lower layers.</a:t>
            </a:r>
          </a:p>
          <a:p>
            <a:pPr lvl="1"/>
            <a:r>
              <a:rPr lang="en-AU" i="1" dirty="0" smtClean="0"/>
              <a:t>Confidentiality </a:t>
            </a:r>
            <a:r>
              <a:rPr lang="en-AU" i="1" dirty="0"/>
              <a:t>and Integrity counters corruption, replay, and eavesdropping of the contents of (N)-PDUs and should be used when the (N)-layer has generated sensitive information that may be of use to an intruder. (Keeping in mind that multiple encryptions may weaken the strength of the result.)</a:t>
            </a:r>
          </a:p>
          <a:p>
            <a:pPr lvl="1"/>
            <a:r>
              <a:rPr lang="en-AU" i="1" dirty="0" smtClean="0"/>
              <a:t>The </a:t>
            </a:r>
            <a:r>
              <a:rPr lang="en-AU" i="1" dirty="0"/>
              <a:t>above implies that the Application Layer should protect itself. This implies that next only concern in the next lower Layer may be Traffic Analysis. And below that and toward the core of the network, there is little need for confidentiality. </a:t>
            </a:r>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82673268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Sub 0: A US NB expert previously proposed a criteria for evaluation of security</a:t>
            </a:r>
          </a:p>
        </p:txBody>
      </p:sp>
      <p:sp>
        <p:nvSpPr>
          <p:cNvPr id="3" name="Content Placeholder 2"/>
          <p:cNvSpPr>
            <a:spLocks noGrp="1"/>
          </p:cNvSpPr>
          <p:nvPr>
            <p:ph idx="1"/>
          </p:nvPr>
        </p:nvSpPr>
        <p:spPr/>
        <p:txBody>
          <a:bodyPr/>
          <a:lstStyle/>
          <a:p>
            <a:r>
              <a:rPr lang="en-AU" dirty="0" smtClean="0"/>
              <a:t>John Day change</a:t>
            </a:r>
          </a:p>
          <a:p>
            <a:pPr lvl="1"/>
            <a:r>
              <a:rPr lang="en-AU" i="1" dirty="0" smtClean="0"/>
              <a:t>Given </a:t>
            </a:r>
            <a:r>
              <a:rPr lang="en-AU" i="1" dirty="0"/>
              <a:t>that many lower layers have limited scope and may operate within a controlled environment, the degree of security should be capable of being selected, from none to very strong</a:t>
            </a:r>
            <a:r>
              <a:rPr lang="en-AU" i="1" dirty="0" smtClean="0"/>
              <a:t>.</a:t>
            </a:r>
          </a:p>
          <a:p>
            <a:pPr lvl="1"/>
            <a:r>
              <a:rPr lang="en-AU" i="1" dirty="0"/>
              <a:t>When a (N)-PDU is passed as an (N-1)-SDU, and if confidentiality measures are in place, the (N-1)-SDU cannot be interpreted by the (N-1)-subsystem, i.e. no elements of the (N)-PCI are clear-text.</a:t>
            </a:r>
          </a:p>
          <a:p>
            <a:pPr lvl="1"/>
            <a:r>
              <a:rPr lang="en-AU" i="1" dirty="0" smtClean="0"/>
              <a:t>The </a:t>
            </a:r>
            <a:r>
              <a:rPr lang="en-AU" i="1" dirty="0"/>
              <a:t>length of a (N)-address should be a small multiple of the maximum number of members of the (N)-layer. (Avoid the temptation to overload the semantics).</a:t>
            </a:r>
          </a:p>
          <a:p>
            <a:pPr lvl="1"/>
            <a:r>
              <a:rPr lang="en-AU" i="1" dirty="0" smtClean="0"/>
              <a:t>If </a:t>
            </a:r>
            <a:r>
              <a:rPr lang="en-AU" i="1" dirty="0"/>
              <a:t>at all possible the (N)-address should only be assigned when the (N)-subsystem joins the (N)-layer.</a:t>
            </a:r>
          </a:p>
          <a:p>
            <a:pPr lvl="1"/>
            <a:endParaRPr lang="en-AU" i="1"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315505940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Sub 0: A US NB expert previously proposed a criteria for evaluation of security</a:t>
            </a:r>
          </a:p>
        </p:txBody>
      </p:sp>
      <p:sp>
        <p:nvSpPr>
          <p:cNvPr id="3" name="Content Placeholder 2"/>
          <p:cNvSpPr>
            <a:spLocks noGrp="1"/>
          </p:cNvSpPr>
          <p:nvPr>
            <p:ph idx="1"/>
          </p:nvPr>
        </p:nvSpPr>
        <p:spPr/>
        <p:txBody>
          <a:bodyPr/>
          <a:lstStyle/>
          <a:p>
            <a:r>
              <a:rPr lang="en-AU" dirty="0" smtClean="0"/>
              <a:t>John Day change</a:t>
            </a:r>
          </a:p>
          <a:p>
            <a:pPr lvl="1"/>
            <a:r>
              <a:rPr lang="en-AU" i="1" dirty="0" smtClean="0"/>
              <a:t>Any </a:t>
            </a:r>
            <a:r>
              <a:rPr lang="en-AU" i="1" dirty="0"/>
              <a:t>(N)-identifier shared between an (N+1)- or (N-1)-layer should not be carried in protocol. (Such identifiers should be local to the (N)- and (N-1)-subsystems</a:t>
            </a:r>
            <a:r>
              <a:rPr lang="en-AU" i="1" dirty="0" smtClean="0"/>
              <a:t>.)</a:t>
            </a:r>
          </a:p>
          <a:p>
            <a:pPr lvl="1"/>
            <a:r>
              <a:rPr lang="en-AU" i="1" dirty="0"/>
              <a:t>No identifier should be used for more than one purpose. It should have a single semantics. (There is a popular misconception currently circulating surrounding so-called locator and identifier semantics. This is a false distinction. All identifiers in computing systems are used to locate an object. </a:t>
            </a:r>
            <a:r>
              <a:rPr lang="en-AU" i="1" dirty="0" err="1"/>
              <a:t>Saltzer</a:t>
            </a:r>
            <a:r>
              <a:rPr lang="en-AU" i="1" dirty="0"/>
              <a:t> in 1972 defined “resolve” as in ‘to resolve a name” as “to locate an object in a particular context, given its name.” Even a so-called flat identifier is used to locate an object, at worst by exhaustive search, or improved by imposing structure on the name space, such that there is a property of “nearness.” For example, MAC ‘addresses’ locate the identifier among the manufacturers of Ethernet interfaces. The concept of location-dependent is not the same as locator. Identifiers that are </a:t>
            </a:r>
            <a:r>
              <a:rPr lang="en-AU" i="1" dirty="0" smtClean="0"/>
              <a:t>…</a:t>
            </a:r>
            <a:endParaRPr lang="en-AU" i="1" dirty="0"/>
          </a:p>
          <a:p>
            <a:pPr lvl="1"/>
            <a:endParaRPr lang="en-AU" i="1"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113</a:t>
            </a:fld>
            <a:endParaRPr lang="en-US"/>
          </a:p>
        </p:txBody>
      </p:sp>
    </p:spTree>
    <p:extLst>
      <p:ext uri="{BB962C8B-B14F-4D97-AF65-F5344CB8AC3E}">
        <p14:creationId xmlns:p14="http://schemas.microsoft.com/office/powerpoint/2010/main" val="236061407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Sub 0: A US NB expert previously proposed a criteria for evaluation of security</a:t>
            </a:r>
          </a:p>
        </p:txBody>
      </p:sp>
      <p:sp>
        <p:nvSpPr>
          <p:cNvPr id="3" name="Content Placeholder 2"/>
          <p:cNvSpPr>
            <a:spLocks noGrp="1"/>
          </p:cNvSpPr>
          <p:nvPr>
            <p:ph idx="1"/>
          </p:nvPr>
        </p:nvSpPr>
        <p:spPr/>
        <p:txBody>
          <a:bodyPr/>
          <a:lstStyle/>
          <a:p>
            <a:r>
              <a:rPr lang="en-AU" dirty="0" smtClean="0"/>
              <a:t>John Day change</a:t>
            </a:r>
          </a:p>
          <a:p>
            <a:pPr lvl="1"/>
            <a:r>
              <a:rPr lang="en-AU" i="1" dirty="0"/>
              <a:t>… location-dependent are strings structured to have the property that given two (or more) identifiers, one can tell by inspection whether they are ‘near’ each other for some concept of ‘near.’ For network routing, it is often advantageous to assign addresses, i.e. (N)-subsystem-identifiers, that are location-dependent relative to the graph of the (N)-layer in which they are used. IP addresses before CIDR and MAC-addresses are not location-dependent.)</a:t>
            </a:r>
          </a:p>
          <a:p>
            <a:pPr lvl="1"/>
            <a:r>
              <a:rPr lang="en-AU" i="1" dirty="0" smtClean="0"/>
              <a:t>An </a:t>
            </a:r>
            <a:r>
              <a:rPr lang="en-AU" i="1" dirty="0"/>
              <a:t>(N)-address should not be visible to the (N+1)- or (N-1)-layers.</a:t>
            </a:r>
          </a:p>
          <a:p>
            <a:pPr lvl="1"/>
            <a:r>
              <a:rPr lang="en-AU" i="1" dirty="0" smtClean="0"/>
              <a:t>A </a:t>
            </a:r>
            <a:r>
              <a:rPr lang="en-AU" i="1" dirty="0"/>
              <a:t>complete (N-1)-address should not be used as a component an (N)-address.</a:t>
            </a:r>
          </a:p>
          <a:p>
            <a:pPr lvl="1"/>
            <a:r>
              <a:rPr lang="en-AU" i="1" dirty="0" smtClean="0"/>
              <a:t>Multi-level </a:t>
            </a:r>
            <a:r>
              <a:rPr lang="en-AU" i="1" dirty="0"/>
              <a:t>security is an Application Layer issue. Any method to support multiple levels in the layers below violates security by distinguishing multiple layers of security.</a:t>
            </a:r>
          </a:p>
          <a:p>
            <a:pPr lvl="1"/>
            <a:endParaRPr lang="en-AU" i="1" dirty="0"/>
          </a:p>
          <a:p>
            <a:pPr lvl="1"/>
            <a:endParaRPr lang="en-AU" i="1"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114</a:t>
            </a:fld>
            <a:endParaRPr lang="en-US"/>
          </a:p>
        </p:txBody>
      </p:sp>
    </p:spTree>
    <p:extLst>
      <p:ext uri="{BB962C8B-B14F-4D97-AF65-F5344CB8AC3E}">
        <p14:creationId xmlns:p14="http://schemas.microsoft.com/office/powerpoint/2010/main" val="142025156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115</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116</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117</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118</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119</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Nov 2017 plenary (N16755)</a:t>
            </a:r>
            <a:r>
              <a:rPr lang="en-AU" b="0" dirty="0" smtClean="0"/>
              <a:t> </a:t>
            </a:r>
            <a:endParaRPr lang="en-AU" dirty="0"/>
          </a:p>
          <a:p>
            <a:pPr lvl="2"/>
            <a:r>
              <a:rPr lang="en-AU" b="0" dirty="0" smtClean="0"/>
              <a:t>802.3 </a:t>
            </a:r>
            <a:r>
              <a:rPr lang="en-AU" b="0" dirty="0"/>
              <a:t>Beyond 10 km Optical PHYs </a:t>
            </a:r>
            <a:r>
              <a:rPr lang="en-AU" b="0" dirty="0" smtClean="0"/>
              <a:t>SG for </a:t>
            </a:r>
            <a:r>
              <a:rPr lang="en-AU" b="0" dirty="0"/>
              <a:t>50, 100, 200, and 400 Gb/s Ethernet </a:t>
            </a:r>
          </a:p>
          <a:p>
            <a:pPr lvl="2"/>
            <a:r>
              <a:rPr lang="en-AU" b="0" dirty="0" smtClean="0"/>
              <a:t>802.3 </a:t>
            </a:r>
            <a:r>
              <a:rPr lang="en-AU" b="0" dirty="0"/>
              <a:t>10 Mb/s Backplane Ethernet </a:t>
            </a:r>
            <a:r>
              <a:rPr lang="en-AU" dirty="0"/>
              <a:t>SG</a:t>
            </a:r>
            <a:endParaRPr lang="en-AU" b="0" dirty="0"/>
          </a:p>
          <a:p>
            <a:pPr lvl="2"/>
            <a:r>
              <a:rPr lang="en-AU" b="0" dirty="0" smtClean="0"/>
              <a:t>802.3 </a:t>
            </a:r>
            <a:r>
              <a:rPr lang="en-AU" b="0" dirty="0"/>
              <a:t>100 Gb/s per Lane Electrical </a:t>
            </a:r>
            <a:r>
              <a:rPr lang="en-AU" dirty="0"/>
              <a:t>SG</a:t>
            </a:r>
            <a:endParaRPr lang="en-AU" b="0" dirty="0"/>
          </a:p>
          <a:p>
            <a:pPr lvl="2"/>
            <a:r>
              <a:rPr lang="en-AU" b="0" dirty="0" smtClean="0"/>
              <a:t>802.3 </a:t>
            </a:r>
            <a:r>
              <a:rPr lang="en-AU" b="0" dirty="0"/>
              <a:t>Next-generation 200 Gb/s and 400 Gb/s MMF PHYs </a:t>
            </a:r>
            <a:r>
              <a:rPr lang="en-AU" dirty="0"/>
              <a:t>SG</a:t>
            </a:r>
            <a:endParaRPr lang="en-AU" b="0" dirty="0"/>
          </a:p>
          <a:p>
            <a:pPr lvl="2"/>
            <a:r>
              <a:rPr lang="en-AU" b="0" dirty="0" smtClean="0"/>
              <a:t>802.15 </a:t>
            </a:r>
            <a:r>
              <a:rPr lang="en-AU" b="0" dirty="0"/>
              <a:t>Security Next Generation (SECN) </a:t>
            </a:r>
            <a:r>
              <a:rPr lang="en-AU" b="0" dirty="0" smtClean="0"/>
              <a:t>SG</a:t>
            </a:r>
            <a:endParaRPr lang="en-AU" b="0" dirty="0"/>
          </a:p>
          <a:p>
            <a:pPr lvl="2"/>
            <a:r>
              <a:rPr lang="en-AU" b="0" dirty="0" smtClean="0"/>
              <a:t>802.15 </a:t>
            </a:r>
            <a:r>
              <a:rPr lang="en-AU" b="0" dirty="0"/>
              <a:t>Low Power Wide Area (LPWA) </a:t>
            </a:r>
            <a:r>
              <a:rPr lang="en-AU" dirty="0" smtClean="0"/>
              <a:t>SG</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Orlando </a:t>
            </a:r>
            <a:r>
              <a:rPr lang="en-AU" i="1" dirty="0" smtClean="0"/>
              <a:t>in November 2017,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120</a:t>
            </a:fld>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121</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122</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123</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1"/>
            <a:r>
              <a:rPr lang="en-AU" dirty="0" smtClean="0"/>
              <a:t>Central </a:t>
            </a:r>
            <a:r>
              <a:rPr lang="en-AU" dirty="0"/>
              <a:t>Desktop </a:t>
            </a:r>
            <a:r>
              <a:rPr lang="en-AU" dirty="0" smtClean="0"/>
              <a:t>also 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137</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138</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pushed </a:t>
            </a:r>
            <a:r>
              <a:rPr lang="en-AU" dirty="0"/>
              <a:t>3</a:t>
            </a:r>
            <a:r>
              <a:rPr lang="en-AU" dirty="0" smtClean="0"/>
              <a:t>6 </a:t>
            </a:r>
            <a:r>
              <a:rPr lang="en-AU" dirty="0"/>
              <a:t>standards </a:t>
            </a:r>
            <a:r>
              <a:rPr lang="en-AU" dirty="0" smtClean="0"/>
              <a:t>through to </a:t>
            </a:r>
            <a:r>
              <a:rPr lang="en-AU" dirty="0"/>
              <a:t>PSDO ratification </a:t>
            </a:r>
            <a:r>
              <a:rPr lang="en-AU" dirty="0" smtClean="0"/>
              <a:t>with 41 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23045772"/>
              </p:ext>
            </p:extLst>
          </p:nvPr>
        </p:nvGraphicFramePr>
        <p:xfrm>
          <a:off x="1714500" y="2600166"/>
          <a:ext cx="5791200" cy="296672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18</a:t>
                      </a:r>
                      <a:endParaRPr lang="en-AU" dirty="0"/>
                    </a:p>
                  </a:txBody>
                  <a:tcPr/>
                </a:tc>
                <a:tc>
                  <a:txBody>
                    <a:bodyPr/>
                    <a:lstStyle/>
                    <a:p>
                      <a:pPr algn="ctr"/>
                      <a:r>
                        <a:rPr lang="en-AU" dirty="0" smtClean="0"/>
                        <a:t>15</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9</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6</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1</a:t>
                      </a:r>
                      <a:endParaRPr lang="en-AU" dirty="0"/>
                    </a:p>
                  </a:txBody>
                  <a:tcPr/>
                </a:tc>
                <a:tc>
                  <a:txBody>
                    <a:bodyPr/>
                    <a:lstStyle/>
                    <a:p>
                      <a:pPr algn="ctr"/>
                      <a:r>
                        <a:rPr lang="en-AU" dirty="0" smtClean="0"/>
                        <a:t>2</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802.21</a:t>
                      </a:r>
                      <a:endParaRPr lang="en-AU" b="1" dirty="0"/>
                    </a:p>
                  </a:txBody>
                  <a:tcPr/>
                </a:tc>
                <a:tc>
                  <a:txBody>
                    <a:bodyPr/>
                    <a:lstStyle/>
                    <a:p>
                      <a:pPr algn="ctr"/>
                      <a:r>
                        <a:rPr lang="en-AU" dirty="0" smtClean="0"/>
                        <a:t>0</a:t>
                      </a:r>
                      <a:endParaRPr lang="en-AU" dirty="0"/>
                    </a:p>
                  </a:txBody>
                  <a:tcPr/>
                </a:tc>
                <a:tc>
                  <a:txBody>
                    <a:bodyPr/>
                    <a:lstStyle/>
                    <a:p>
                      <a:pPr algn="ctr"/>
                      <a:r>
                        <a:rPr lang="en-AU" dirty="0" smtClean="0"/>
                        <a:t>3</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2</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1</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36</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41</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397692153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8293"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32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802-3-2015  is now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a:t>
            </a:r>
          </a:p>
          <a:p>
            <a:pPr lvl="1"/>
            <a:r>
              <a:rPr lang="en-AU" b="0" dirty="0" smtClean="0"/>
              <a:t>It has been published as of April 2017</a:t>
            </a:r>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FDIS ballot passed and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2017</a:t>
            </a:r>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t>FDIS ballot passed and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2017</a:t>
            </a:r>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FDIS ballot passed and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149</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a:t>
            </a:r>
            <a:r>
              <a:rPr lang="en-AU" dirty="0" smtClean="0"/>
              <a:t>2017</a:t>
            </a:r>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pushed 18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2017</a:t>
            </a:r>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8802.1Qbu was published in Nov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2017</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8802.1Qbz </a:t>
            </a:r>
            <a:r>
              <a:rPr lang="en-AU" dirty="0"/>
              <a:t>was published in Nov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a:t>
            </a:r>
            <a:r>
              <a:rPr lang="en-AU" dirty="0" smtClean="0"/>
              <a:t>2017</a:t>
            </a:r>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8802.3bw was published in Oct 2017</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2017</a:t>
            </a:r>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8802.3bp was published in Nov 2017</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2017</a:t>
            </a: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8802.3bq was published in Nov 2017</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2017</a:t>
            </a:r>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8802.3br was published in Nov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2017</a:t>
            </a: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8802.3by was published in Nov 2017</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2017</a:t>
            </a:r>
            <a:endParaRPr lang="en-AU" dirty="0"/>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8802.3bz was published in Nov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2017</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158</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was published in Oct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2017</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159</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pushed 18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80583195"/>
              </p:ext>
            </p:extLst>
          </p:nvPr>
        </p:nvGraphicFramePr>
        <p:xfrm>
          <a:off x="761999" y="1712148"/>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351837">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351837">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351837">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351837">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351837">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pushed 9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4761643"/>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pushed 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9934333"/>
              </p:ext>
            </p:extLst>
          </p:nvPr>
        </p:nvGraphicFramePr>
        <p:xfrm>
          <a:off x="761999" y="1712148"/>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pushed one standard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62755260"/>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Chicago in Mar 2018</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pushed 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04507776"/>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fifteen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467229465"/>
              </p:ext>
            </p:extLst>
          </p:nvPr>
        </p:nvGraphicFramePr>
        <p:xfrm>
          <a:off x="152399" y="156864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24 May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5 Mar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10006"/>
                  </a:ext>
                </a:extLst>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 Dec </a:t>
                      </a:r>
                      <a:r>
                        <a:rPr lang="en-AU" sz="1600" b="0" baseline="0" dirty="0" smtClean="0">
                          <a:solidFill>
                            <a:schemeClr val="tx1"/>
                          </a:solidFill>
                          <a:latin typeface="+mj-lt"/>
                        </a:rPr>
                        <a:t>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7"/>
                  </a:ext>
                </a:extLst>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15</a:t>
                      </a:r>
                      <a:r>
                        <a:rPr lang="en-AU" sz="1600" b="0" kern="1200" baseline="0" dirty="0" smtClean="0">
                          <a:solidFill>
                            <a:schemeClr val="tx1"/>
                          </a:solidFill>
                          <a:latin typeface="+mn-lt"/>
                          <a:ea typeface="+mn-ea"/>
                          <a:cs typeface="+mn-cs"/>
                        </a:rPr>
                        <a:t> Jun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14 Mar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7 </a:t>
                      </a:r>
                      <a:r>
                        <a:rPr lang="en-AU" sz="1600" b="0" kern="1200" baseline="0" dirty="0" smtClean="0">
                          <a:solidFill>
                            <a:schemeClr val="tx1"/>
                          </a:solidFill>
                          <a:latin typeface="+mn-lt"/>
                          <a:ea typeface="+mn-ea"/>
                          <a:cs typeface="+mn-cs"/>
                        </a:rPr>
                        <a:t>Sep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Dec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9"/>
                  </a:ext>
                </a:extLst>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0"/>
                  </a:ext>
                </a:extLst>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9</a:t>
                      </a:r>
                      <a:r>
                        <a:rPr lang="en-AU" sz="1600" b="0" kern="1200" baseline="0" dirty="0" smtClean="0">
                          <a:solidFill>
                            <a:schemeClr val="tx1"/>
                          </a:solidFill>
                          <a:latin typeface="+mn-lt"/>
                          <a:ea typeface="+mn-ea"/>
                          <a:cs typeface="+mn-cs"/>
                        </a:rPr>
                        <a:t> Dec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11"/>
                  </a:ext>
                </a:extLst>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2"/>
                  </a:ext>
                </a:extLst>
              </a:tr>
              <a:tr h="330320">
                <a:tc>
                  <a:txBody>
                    <a:bodyPr/>
                    <a:lstStyle/>
                    <a:p>
                      <a:r>
                        <a:rPr lang="en-GB" sz="1600" dirty="0" smtClean="0"/>
                        <a:t>.1Q-Cor 1</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Mar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2853817690"/>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a:t>
                      </a:r>
                      <a:r>
                        <a:rPr lang="en-AU" sz="1600" b="0" kern="1200" baseline="0" dirty="0" smtClean="0">
                          <a:solidFill>
                            <a:schemeClr val="tx1"/>
                          </a:solidFill>
                          <a:latin typeface="+mn-lt"/>
                          <a:ea typeface="+mn-ea"/>
                          <a:cs typeface="+mn-cs"/>
                        </a:rPr>
                        <a:t> Feb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4150876632"/>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a:t>
            </a:r>
            <a:r>
              <a:rPr lang="en-AU" dirty="0">
                <a:solidFill>
                  <a:schemeClr val="accent6"/>
                </a:solidFill>
              </a:rPr>
              <a:t>fifteen </a:t>
            </a:r>
            <a:r>
              <a:rPr lang="en-AU" dirty="0" smtClean="0">
                <a:solidFill>
                  <a:schemeClr val="accent6"/>
                </a:solidFill>
              </a:rPr>
              <a:t>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866837691"/>
              </p:ext>
            </p:extLst>
          </p:nvPr>
        </p:nvGraphicFramePr>
        <p:xfrm>
          <a:off x="152399" y="158388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3"/>
                  </a:ext>
                </a:extLst>
              </a:tr>
              <a:tr h="330320">
                <a:tc>
                  <a:txBody>
                    <a:bodyPr/>
                    <a:lstStyle/>
                    <a:p>
                      <a:r>
                        <a:rPr lang="en-AU" sz="1600" dirty="0" smtClean="0">
                          <a:latin typeface="+mj-lt"/>
                          <a:cs typeface="Arial" panose="020B0604020202020204" pitchFamily="34" charset="0"/>
                        </a:rPr>
                        <a:t>.1Q-REV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816246475"/>
                  </a:ext>
                </a:extLst>
              </a:tr>
            </a:tbl>
          </a:graphicData>
        </a:graphic>
      </p:graphicFrame>
    </p:spTree>
    <p:extLst>
      <p:ext uri="{BB962C8B-B14F-4D97-AF65-F5344CB8AC3E}">
        <p14:creationId xmlns:p14="http://schemas.microsoft.com/office/powerpoint/2010/main" val="3547861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FDIS ballot closes 5 </a:t>
            </a:r>
            <a:r>
              <a:rPr lang="en-AU" dirty="0"/>
              <a:t>March </a:t>
            </a:r>
            <a:r>
              <a:rPr lang="en-AU" dirty="0" smtClean="0"/>
              <a:t>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chemeClr val="accent2"/>
                </a:solidFill>
              </a:rPr>
              <a:t>closes 5 Mar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23</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a:t>
            </a:r>
            <a:r>
              <a:rPr lang="en-AU" dirty="0"/>
              <a:t>FDIS </a:t>
            </a:r>
            <a:r>
              <a:rPr lang="en-AU" dirty="0" smtClean="0"/>
              <a:t>was </a:t>
            </a:r>
            <a:r>
              <a:rPr lang="en-AU" dirty="0" smtClean="0">
                <a:solidFill>
                  <a:schemeClr val="accent6"/>
                </a:solidFill>
              </a:rPr>
              <a:t>published in Jan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24</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FDIS ballot closes 14 Mar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 with no response required</a:t>
            </a:r>
            <a:endParaRPr lang="en-AU" dirty="0" smtClean="0">
              <a:solidFill>
                <a:schemeClr val="accent2"/>
              </a:solidFill>
            </a:endParaRPr>
          </a:p>
          <a:p>
            <a:pPr lvl="1"/>
            <a:r>
              <a:rPr lang="en-AU" dirty="0" smtClean="0"/>
              <a:t>802.1d passed </a:t>
            </a:r>
            <a:r>
              <a:rPr lang="en-AU" dirty="0"/>
              <a:t>60-day pre-ballot on </a:t>
            </a:r>
            <a:r>
              <a:rPr lang="en-AU" dirty="0" smtClean="0"/>
              <a:t>15 June 2017 (N16657)</a:t>
            </a:r>
            <a:endParaRPr lang="en-AU" dirty="0"/>
          </a:p>
          <a:p>
            <a:pPr lvl="2"/>
            <a:r>
              <a:rPr lang="en-AU" dirty="0"/>
              <a:t>Passed </a:t>
            </a:r>
            <a:r>
              <a:rPr lang="en-AU" dirty="0" smtClean="0"/>
              <a:t>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chemeClr val="accent2"/>
                </a:solidFill>
              </a:rPr>
              <a:t>closes 14 Mar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is waiting for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 </a:t>
            </a:r>
            <a:r>
              <a:rPr lang="en-AU" dirty="0" smtClean="0">
                <a:solidFill>
                  <a:schemeClr val="accent6"/>
                </a:solidFill>
              </a:rPr>
              <a:t>but comment needs resolution</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smtClean="0">
                <a:solidFill>
                  <a:schemeClr val="accent2"/>
                </a:solidFill>
              </a:rPr>
              <a:t>waiting</a:t>
            </a:r>
          </a:p>
          <a:p>
            <a:pPr lvl="1"/>
            <a:r>
              <a:rPr lang="en-AU" b="0" dirty="0" smtClean="0">
                <a:solidFill>
                  <a:srgbClr val="FF0000"/>
                </a:solidFill>
              </a:rPr>
              <a:t>Jodi in Feb 2018: </a:t>
            </a:r>
            <a:r>
              <a:rPr lang="en-US" dirty="0">
                <a:solidFill>
                  <a:srgbClr val="FF0000"/>
                </a:solidFill>
              </a:rPr>
              <a:t>ISO/IEC/IEEE 8802-1AE:2013/</a:t>
            </a:r>
            <a:r>
              <a:rPr lang="en-US" dirty="0" err="1">
                <a:solidFill>
                  <a:srgbClr val="FF0000"/>
                </a:solidFill>
              </a:rPr>
              <a:t>Amd</a:t>
            </a:r>
            <a:r>
              <a:rPr lang="en-US" dirty="0">
                <a:solidFill>
                  <a:srgbClr val="FF0000"/>
                </a:solidFill>
              </a:rPr>
              <a:t> 3 has not yet begun the FDIS ballot stage.  I will check the status with ISO</a:t>
            </a:r>
            <a:endParaRPr lang="en-AU" b="0"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is waiting for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chemeClr val="accent2"/>
                </a:solidFill>
              </a:rPr>
              <a:t>waiting for start</a:t>
            </a:r>
          </a:p>
          <a:p>
            <a:pPr lvl="1"/>
            <a:r>
              <a:rPr lang="en-AU" dirty="0">
                <a:solidFill>
                  <a:srgbClr val="FF0000"/>
                </a:solidFill>
              </a:rPr>
              <a:t>Jodi in Feb 2018</a:t>
            </a:r>
            <a:r>
              <a:rPr lang="en-AU" dirty="0" smtClean="0">
                <a:solidFill>
                  <a:srgbClr val="FF0000"/>
                </a:solidFill>
              </a:rPr>
              <a:t>: </a:t>
            </a:r>
            <a:r>
              <a:rPr lang="en-US" dirty="0">
                <a:solidFill>
                  <a:srgbClr val="FF0000"/>
                </a:solidFill>
              </a:rPr>
              <a:t>The summary of voting just </a:t>
            </a:r>
            <a:r>
              <a:rPr lang="en-US" dirty="0" smtClean="0">
                <a:solidFill>
                  <a:srgbClr val="FF0000"/>
                </a:solidFill>
              </a:rPr>
              <a:t>made available </a:t>
            </a:r>
            <a:r>
              <a:rPr lang="en-US" dirty="0">
                <a:solidFill>
                  <a:srgbClr val="FF0000"/>
                </a:solidFill>
              </a:rPr>
              <a:t>last Friday with no comments </a:t>
            </a:r>
            <a:r>
              <a:rPr lang="en-US" dirty="0" smtClean="0">
                <a:solidFill>
                  <a:srgbClr val="FF0000"/>
                </a:solidFill>
              </a:rPr>
              <a:t>received</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60-day pre-ballot passed on 9 Dec 2017 </a:t>
            </a:r>
            <a:r>
              <a:rPr lang="en-AU" dirty="0"/>
              <a:t>but </a:t>
            </a:r>
            <a:r>
              <a:rPr lang="en-AU" dirty="0" smtClean="0"/>
              <a:t>a response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but response required</a:t>
            </a:r>
          </a:p>
          <a:p>
            <a:pPr lvl="1"/>
            <a:r>
              <a:rPr lang="en-AU" dirty="0" smtClean="0"/>
              <a:t>802.1Qci (6N16715) passed </a:t>
            </a:r>
            <a:r>
              <a:rPr lang="en-AU" dirty="0"/>
              <a:t>60-day pre-ballot on </a:t>
            </a:r>
            <a:r>
              <a:rPr lang="en-AU" dirty="0" smtClean="0"/>
              <a:t>9 Dec 2017 </a:t>
            </a:r>
            <a:r>
              <a:rPr lang="en-AU" dirty="0"/>
              <a:t>(</a:t>
            </a:r>
            <a:r>
              <a:rPr lang="en-AU" dirty="0" smtClean="0"/>
              <a:t>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802.1 WG will respond soon</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one comment received on the IEEE 802.1Qci </a:t>
            </a:r>
            <a:r>
              <a:rPr lang="en-AU" dirty="0"/>
              <a:t>60-day </a:t>
            </a:r>
            <a:r>
              <a:rPr lang="en-AU" dirty="0" smtClean="0"/>
              <a:t>pre-ballot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IEEE </a:t>
            </a:r>
            <a:r>
              <a:rPr lang="en-AU" i="1" dirty="0" err="1"/>
              <a:t>Std</a:t>
            </a:r>
            <a:r>
              <a:rPr lang="en-AU" i="1" dirty="0"/>
              <a:t> </a:t>
            </a:r>
            <a:r>
              <a:rPr lang="en-AU" i="1" dirty="0" smtClean="0"/>
              <a:t>802.1Qci-2017 </a:t>
            </a:r>
            <a:r>
              <a:rPr lang="en-AU" i="1" dirty="0"/>
              <a:t>is an amendment to IEEE </a:t>
            </a:r>
            <a:r>
              <a:rPr lang="en-AU" i="1" dirty="0" smtClean="0"/>
              <a:t>802.1Q-2014 </a:t>
            </a:r>
            <a:r>
              <a:rPr lang="en-AU" i="1" dirty="0"/>
              <a:t>which refers to IEEE 802.1x in several chapters, such as Chapter 8.13.9, 10.1, 25.2, 25.6-2010. For IEEE </a:t>
            </a:r>
            <a:r>
              <a:rPr lang="en-AU" i="1" dirty="0" smtClean="0"/>
              <a:t>802.1Q-2014</a:t>
            </a:r>
            <a:r>
              <a:rPr lang="en-AU" i="1" dirty="0"/>
              <a:t>, China has already submitted the comments on IEEE </a:t>
            </a:r>
            <a:r>
              <a:rPr lang="en-AU" i="1" dirty="0" smtClean="0"/>
              <a:t>802.1Q-2014 </a:t>
            </a:r>
            <a:r>
              <a:rPr lang="en-AU" i="1" dirty="0"/>
              <a:t>during its pre-FDIS ballot and FDIS ballot about these technical flaws (security problems) in IEEE 802.1x-2010 that is referenced by IEEE </a:t>
            </a:r>
            <a:r>
              <a:rPr lang="en-AU" i="1" dirty="0" smtClean="0"/>
              <a:t>802.1Q-2014</a:t>
            </a:r>
            <a:r>
              <a:rPr lang="en-AU" i="1" dirty="0"/>
              <a:t>. Up to now, there is no reasonable and appropriate disposition on Chinese comments. Therefore, China cannot support IEEE </a:t>
            </a:r>
            <a:r>
              <a:rPr lang="en-AU" i="1" dirty="0" smtClean="0"/>
              <a:t>802.1Q-2014 </a:t>
            </a:r>
            <a:r>
              <a:rPr lang="en-AU" i="1" dirty="0"/>
              <a:t>and its amendments.</a:t>
            </a:r>
            <a:endParaRPr lang="en-AU" i="1" dirty="0" smtClean="0"/>
          </a:p>
          <a:p>
            <a:r>
              <a:rPr lang="en-AU" dirty="0" smtClean="0"/>
              <a:t>China NB Change 1</a:t>
            </a:r>
          </a:p>
          <a:p>
            <a:pPr lvl="1"/>
            <a:r>
              <a:rPr lang="en-AU" dirty="0" smtClean="0"/>
              <a:t>None specified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29</a:t>
            </a:fld>
            <a:endParaRPr lang="en-US"/>
          </a:p>
        </p:txBody>
      </p:sp>
    </p:spTree>
    <p:extLst>
      <p:ext uri="{BB962C8B-B14F-4D97-AF65-F5344CB8AC3E}">
        <p14:creationId xmlns:p14="http://schemas.microsoft.com/office/powerpoint/2010/main" val="761659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one comment received on the IEEE 802.1Qci </a:t>
            </a:r>
            <a:r>
              <a:rPr lang="en-AU" dirty="0"/>
              <a:t>60-day </a:t>
            </a:r>
            <a:r>
              <a:rPr lang="en-AU" dirty="0" smtClean="0"/>
              <a:t>pre-ballot</a:t>
            </a:r>
            <a:endParaRPr lang="en-AU" dirty="0"/>
          </a:p>
        </p:txBody>
      </p:sp>
      <p:sp>
        <p:nvSpPr>
          <p:cNvPr id="3" name="Content Placeholder 2"/>
          <p:cNvSpPr>
            <a:spLocks noGrp="1"/>
          </p:cNvSpPr>
          <p:nvPr>
            <p:ph idx="1"/>
          </p:nvPr>
        </p:nvSpPr>
        <p:spPr/>
        <p:txBody>
          <a:bodyPr/>
          <a:lstStyle/>
          <a:p>
            <a:r>
              <a:rPr lang="en-AU" dirty="0" smtClean="0"/>
              <a:t>Proposed response to China NB Comment/Change 1</a:t>
            </a:r>
          </a:p>
          <a:p>
            <a:pPr lvl="1"/>
            <a:r>
              <a:rPr lang="en-AU" dirty="0" smtClean="0">
                <a:solidFill>
                  <a:srgbClr val="FF0000"/>
                </a:solidFill>
              </a:rPr>
              <a:t>It is suggested that 802.1 WG provide the “usual response”</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30</a:t>
            </a:fld>
            <a:endParaRPr lang="en-US"/>
          </a:p>
        </p:txBody>
      </p:sp>
    </p:spTree>
    <p:extLst>
      <p:ext uri="{BB962C8B-B14F-4D97-AF65-F5344CB8AC3E}">
        <p14:creationId xmlns:p14="http://schemas.microsoft.com/office/powerpoint/2010/main" val="15138891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is waiting for start of FDIS</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smtClean="0">
                <a:solidFill>
                  <a:schemeClr val="accent2"/>
                </a:solidFill>
              </a:rPr>
              <a:t>waiting</a:t>
            </a:r>
          </a:p>
          <a:p>
            <a:pPr lvl="1"/>
            <a:r>
              <a:rPr lang="en-AU" dirty="0">
                <a:solidFill>
                  <a:srgbClr val="FF0000"/>
                </a:solidFill>
              </a:rPr>
              <a:t>Jodi in Feb 2018: </a:t>
            </a:r>
            <a:r>
              <a:rPr lang="en-US" dirty="0">
                <a:solidFill>
                  <a:srgbClr val="FF0000"/>
                </a:solidFill>
              </a:rPr>
              <a:t>The summary of voting just made available last Friday with no comments </a:t>
            </a:r>
            <a:r>
              <a:rPr lang="en-US" dirty="0" smtClean="0">
                <a:solidFill>
                  <a:srgbClr val="FF0000"/>
                </a:solidFill>
              </a:rPr>
              <a:t>received</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a:t>
            </a:r>
            <a:r>
              <a:rPr lang="en-GB"/>
              <a:t>1-2015</a:t>
            </a:r>
            <a:r>
              <a:rPr lang="en-AU" smtClean="0"/>
              <a:t> was published in Oct 2017</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2567711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60-day pre-ballot passed </a:t>
            </a:r>
            <a:r>
              <a:rPr lang="en-AU" dirty="0"/>
              <a:t>on </a:t>
            </a:r>
            <a:r>
              <a:rPr lang="en-AU" dirty="0" smtClean="0"/>
              <a:t>2 Feb 2018 but requires comment resolutions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but requires comment resolutions</a:t>
            </a:r>
          </a:p>
          <a:p>
            <a:pPr lvl="1"/>
            <a:r>
              <a:rPr lang="en-AU" dirty="0" smtClean="0"/>
              <a:t>802c </a:t>
            </a:r>
            <a:r>
              <a:rPr lang="en-AU" dirty="0"/>
              <a:t>was submitted in </a:t>
            </a:r>
            <a:r>
              <a:rPr lang="en-AU" dirty="0" smtClean="0"/>
              <a:t>Dec </a:t>
            </a:r>
            <a:r>
              <a:rPr lang="en-AU" dirty="0"/>
              <a:t>2017 (</a:t>
            </a:r>
            <a:r>
              <a:rPr lang="en-AU" dirty="0" smtClean="0"/>
              <a:t>N16746)</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802c </a:t>
            </a:r>
            <a:r>
              <a:rPr lang="en-AU" dirty="0"/>
              <a:t>60-day </a:t>
            </a:r>
            <a:r>
              <a:rPr lang="en-AU" dirty="0" smtClean="0"/>
              <a:t>pre-ballot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It is suitable to manage the protocol identifiers specified in this proposal by a consolidated and internationally commonly used identifying mechanism</a:t>
            </a:r>
            <a:r>
              <a:rPr lang="en-AU" i="1" dirty="0" smtClean="0"/>
              <a:t>.</a:t>
            </a:r>
          </a:p>
          <a:p>
            <a:r>
              <a:rPr lang="en-AU" dirty="0" smtClean="0"/>
              <a:t>China NB Change 1</a:t>
            </a:r>
          </a:p>
          <a:p>
            <a:pPr lvl="1"/>
            <a:r>
              <a:rPr lang="en-AU" i="1" dirty="0"/>
              <a:t>OID is a flexible, scalable and across heterogeneous systems identifying mechanism proposed by ISO/IEC and ITU-T. OID is commonly used in international standard organizations. It is suggested to use OID for unified management of the protocol identifiers involved in this proposal. </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34</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062359545"/>
              </p:ext>
            </p:extLst>
          </p:nvPr>
        </p:nvGraphicFramePr>
        <p:xfrm>
          <a:off x="914400" y="5181600"/>
          <a:ext cx="914400" cy="792163"/>
        </p:xfrm>
        <a:graphic>
          <a:graphicData uri="http://schemas.openxmlformats.org/presentationml/2006/ole">
            <mc:AlternateContent xmlns:mc="http://schemas.openxmlformats.org/markup-compatibility/2006">
              <mc:Choice xmlns:v="urn:schemas-microsoft-com:vml" Requires="v">
                <p:oleObj spid="_x0000_s272425" name="Document" showAsIcon="1" r:id="rId3" imgW="914400" imgH="792360" progId="Word.Document.8">
                  <p:embed/>
                </p:oleObj>
              </mc:Choice>
              <mc:Fallback>
                <p:oleObj name="Document" showAsIcon="1" r:id="rId3" imgW="914400" imgH="792360" progId="Word.Document.8">
                  <p:embed/>
                  <p:pic>
                    <p:nvPicPr>
                      <p:cNvPr id="2" name="Object 1"/>
                      <p:cNvPicPr/>
                      <p:nvPr/>
                    </p:nvPicPr>
                    <p:blipFill>
                      <a:blip r:embed="rId4"/>
                      <a:stretch>
                        <a:fillRect/>
                      </a:stretch>
                    </p:blipFill>
                    <p:spPr>
                      <a:xfrm>
                        <a:off x="914400" y="51816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6185814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802c </a:t>
            </a:r>
            <a:r>
              <a:rPr lang="en-AU" dirty="0"/>
              <a:t>60-day </a:t>
            </a:r>
            <a:r>
              <a:rPr lang="en-AU" dirty="0" smtClean="0"/>
              <a:t>pre-ballot</a:t>
            </a:r>
            <a:endParaRPr lang="en-AU" dirty="0"/>
          </a:p>
        </p:txBody>
      </p:sp>
      <p:sp>
        <p:nvSpPr>
          <p:cNvPr id="3" name="Content Placeholder 2"/>
          <p:cNvSpPr>
            <a:spLocks noGrp="1"/>
          </p:cNvSpPr>
          <p:nvPr>
            <p:ph idx="1"/>
          </p:nvPr>
        </p:nvSpPr>
        <p:spPr/>
        <p:txBody>
          <a:bodyPr/>
          <a:lstStyle/>
          <a:p>
            <a:r>
              <a:rPr lang="en-AU" dirty="0" smtClean="0"/>
              <a:t>US NB Comment 1</a:t>
            </a:r>
          </a:p>
          <a:p>
            <a:pPr lvl="1"/>
            <a:r>
              <a:rPr lang="en-AU" dirty="0" smtClean="0"/>
              <a:t>See attached file</a:t>
            </a:r>
          </a:p>
          <a:p>
            <a:r>
              <a:rPr lang="en-AU" dirty="0" smtClean="0"/>
              <a:t>US NB Change 1</a:t>
            </a:r>
          </a:p>
          <a:p>
            <a:pPr lvl="1"/>
            <a:r>
              <a:rPr lang="en-AU" dirty="0"/>
              <a:t>See attached file</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35</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987704067"/>
              </p:ext>
            </p:extLst>
          </p:nvPr>
        </p:nvGraphicFramePr>
        <p:xfrm>
          <a:off x="838200" y="3886200"/>
          <a:ext cx="914400" cy="792163"/>
        </p:xfrm>
        <a:graphic>
          <a:graphicData uri="http://schemas.openxmlformats.org/presentationml/2006/ole">
            <mc:AlternateContent xmlns:mc="http://schemas.openxmlformats.org/markup-compatibility/2006">
              <mc:Choice xmlns:v="urn:schemas-microsoft-com:vml" Requires="v">
                <p:oleObj spid="_x0000_s273451" name="Document" showAsIcon="1" r:id="rId3" imgW="914400" imgH="792360" progId="Word.Document.8">
                  <p:embed/>
                </p:oleObj>
              </mc:Choice>
              <mc:Fallback>
                <p:oleObj name="Document" showAsIcon="1" r:id="rId3" imgW="914400" imgH="792360" progId="Word.Document.8">
                  <p:embed/>
                  <p:pic>
                    <p:nvPicPr>
                      <p:cNvPr id="3" name="Object 2"/>
                      <p:cNvPicPr/>
                      <p:nvPr/>
                    </p:nvPicPr>
                    <p:blipFill>
                      <a:blip r:embed="rId4"/>
                      <a:stretch>
                        <a:fillRect/>
                      </a:stretch>
                    </p:blipFill>
                    <p:spPr>
                      <a:xfrm>
                        <a:off x="838200" y="38862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1805747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draft response to 802c comments has been developed</a:t>
            </a:r>
            <a:endParaRPr lang="en-AU" dirty="0"/>
          </a:p>
        </p:txBody>
      </p:sp>
      <p:sp>
        <p:nvSpPr>
          <p:cNvPr id="3" name="Content Placeholder 2"/>
          <p:cNvSpPr>
            <a:spLocks noGrp="1"/>
          </p:cNvSpPr>
          <p:nvPr>
            <p:ph idx="1"/>
          </p:nvPr>
        </p:nvSpPr>
        <p:spPr>
          <a:xfrm>
            <a:off x="723900" y="2053558"/>
            <a:ext cx="7772400" cy="4114800"/>
          </a:xfrm>
        </p:spPr>
        <p:txBody>
          <a:bodyPr/>
          <a:lstStyle/>
          <a:p>
            <a:pPr lvl="1"/>
            <a:r>
              <a:rPr lang="en-AU" dirty="0"/>
              <a:t>"Proposed Resolution of JTC1/SC6 Comments on IEEE </a:t>
            </a:r>
            <a:r>
              <a:rPr lang="en-AU" dirty="0" err="1"/>
              <a:t>Std</a:t>
            </a:r>
            <a:r>
              <a:rPr lang="en-AU" dirty="0"/>
              <a:t> 802c", uploaded by Roger Marks is now available as </a:t>
            </a:r>
            <a:endParaRPr lang="en-AU" dirty="0" smtClean="0"/>
          </a:p>
          <a:p>
            <a:pPr lvl="2"/>
            <a:r>
              <a:rPr lang="en-AU" u="sng" dirty="0" smtClean="0">
                <a:hlinkClick r:id="rId2"/>
              </a:rPr>
              <a:t>http</a:t>
            </a:r>
            <a:r>
              <a:rPr lang="en-AU" u="sng" dirty="0">
                <a:hlinkClick r:id="rId2"/>
              </a:rPr>
              <a:t>://</a:t>
            </a:r>
            <a:r>
              <a:rPr lang="en-AU" u="sng" dirty="0" smtClean="0">
                <a:hlinkClick r:id="rId2"/>
              </a:rPr>
              <a:t>ieee802.org/1/files/public/docs2018/802c-Marks-JTC1-SC6-pdis-0318-r1.docx</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3843242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t>
            </a:r>
            <a:r>
              <a:rPr lang="en-AU" dirty="0" smtClean="0">
                <a:solidFill>
                  <a:schemeClr val="accent2"/>
                </a:solidFill>
              </a:rPr>
              <a:t>&amp; waiting for publication</a:t>
            </a:r>
          </a:p>
          <a:p>
            <a:pPr lvl="1"/>
            <a:r>
              <a:rPr lang="en-GB" dirty="0" smtClean="0"/>
              <a:t>802.1AX-2014/Cor1 </a:t>
            </a:r>
            <a:r>
              <a:rPr lang="en-AU" dirty="0" smtClean="0"/>
              <a:t>passed 90-day FDIS </a:t>
            </a:r>
            <a:r>
              <a:rPr lang="en-AU" dirty="0"/>
              <a:t>on 20 July </a:t>
            </a:r>
            <a:r>
              <a:rPr lang="en-AU" dirty="0" smtClean="0"/>
              <a:t>2017 (N16684)</a:t>
            </a:r>
            <a:endParaRPr lang="en-AU" dirty="0"/>
          </a:p>
          <a:p>
            <a:pPr lvl="2"/>
            <a:r>
              <a:rPr lang="en-AU" dirty="0" smtClean="0"/>
              <a:t>Passed 10/0/10</a:t>
            </a:r>
          </a:p>
          <a:p>
            <a:pPr lvl="2"/>
            <a:r>
              <a:rPr lang="en-AU" dirty="0" smtClean="0"/>
              <a:t>There were no comments</a:t>
            </a:r>
          </a:p>
          <a:p>
            <a:pPr lvl="1"/>
            <a:r>
              <a:rPr lang="en-AU" dirty="0" smtClean="0">
                <a:solidFill>
                  <a:srgbClr val="FF0000"/>
                </a:solidFill>
              </a:rPr>
              <a:t>Jodi </a:t>
            </a:r>
            <a:r>
              <a:rPr lang="en-AU" dirty="0">
                <a:solidFill>
                  <a:srgbClr val="FF0000"/>
                </a:solidFill>
              </a:rPr>
              <a:t>in Feb 2018: </a:t>
            </a:r>
            <a:r>
              <a:rPr lang="en-US" dirty="0" smtClean="0">
                <a:solidFill>
                  <a:srgbClr val="FF0000"/>
                </a:solidFill>
              </a:rPr>
              <a:t>I </a:t>
            </a:r>
            <a:r>
              <a:rPr lang="en-US" dirty="0">
                <a:solidFill>
                  <a:srgbClr val="FF0000"/>
                </a:solidFill>
              </a:rPr>
              <a:t>will check the status with ISO</a:t>
            </a:r>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802.1Q-REV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AU" dirty="0" smtClean="0">
                <a:solidFill>
                  <a:srgbClr val="FF0000"/>
                </a:solidFill>
              </a:rPr>
              <a:t>(Nov 2017) In Sponsor Ballot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a:t>has been liaised for information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D2.0 liaised in Dec 2017 (WG1-N119)</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p>
          <a:p>
            <a:pPr lvl="2"/>
            <a:r>
              <a:rPr lang="en-AU" dirty="0">
                <a:solidFill>
                  <a:srgbClr val="FF0000"/>
                </a:solidFill>
              </a:rPr>
              <a:t>Has it been liaised yet? No, as of Nov 2017</a:t>
            </a:r>
            <a:endParaRPr lang="en-AU" dirty="0" smtClean="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41</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solidFill>
                  <a:srgbClr val="FF0000"/>
                </a:solidFill>
              </a:rPr>
              <a:t>Liaison of D2.0 will be approved in Nov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42</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5882806"/>
              </p:ext>
            </p:extLst>
          </p:nvPr>
        </p:nvGraphicFramePr>
        <p:xfrm>
          <a:off x="152399" y="16002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Jun</a:t>
                      </a:r>
                      <a:r>
                        <a:rPr lang="en-AU" sz="1600" kern="1200" baseline="0" dirty="0" smtClean="0">
                          <a:solidFill>
                            <a:schemeClr val="tx1"/>
                          </a:solidFill>
                          <a:latin typeface="+mn-lt"/>
                          <a:ea typeface="+mn-ea"/>
                          <a:cs typeface="+mn-cs"/>
                        </a:rPr>
                        <a:t>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 </a:t>
                      </a:r>
                      <a:r>
                        <a:rPr lang="en-AU" sz="1600" b="0" baseline="0" dirty="0" smtClean="0">
                          <a:solidFill>
                            <a:schemeClr val="tx1"/>
                          </a:solidFill>
                          <a:latin typeface="+mj-lt"/>
                        </a:rPr>
                        <a:t>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7"/>
                  </a:ext>
                </a:extLst>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 </a:t>
                      </a:r>
                      <a:r>
                        <a:rPr lang="en-AU" sz="1600" b="0" kern="1200" baseline="0" dirty="0" smtClean="0">
                          <a:solidFill>
                            <a:schemeClr val="tx1"/>
                          </a:solidFill>
                          <a:latin typeface="+mn-lt"/>
                          <a:ea typeface="+mn-ea"/>
                          <a:cs typeface="+mn-cs"/>
                        </a:rPr>
                        <a:t>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smtClean="0">
                          <a:solidFill>
                            <a:schemeClr val="tx1"/>
                          </a:solidFill>
                          <a:latin typeface="+mn-lt"/>
                          <a:ea typeface="+mn-ea"/>
                          <a:cs typeface="+mn-cs"/>
                        </a:rPr>
                        <a:t>n/a</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22 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10"/>
                  </a:ext>
                </a:extLst>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898685209"/>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509910126"/>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3296881205"/>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43</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a:t>
            </a:r>
            <a:r>
              <a:rPr lang="en-AU" dirty="0"/>
              <a:t>is waiting for start of FDIS</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a:solidFill>
                  <a:srgbClr val="00B050"/>
                </a:solidFill>
              </a:rPr>
              <a:t>with comments resolved</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chemeClr val="accent2"/>
                </a:solidFill>
              </a:rPr>
              <a:t>waiting for start</a:t>
            </a:r>
          </a:p>
          <a:p>
            <a:pPr lvl="1"/>
            <a:r>
              <a:rPr lang="en-AU" dirty="0">
                <a:solidFill>
                  <a:srgbClr val="FF0000"/>
                </a:solidFill>
              </a:rPr>
              <a:t>Jodi in Feb 2018</a:t>
            </a:r>
            <a:r>
              <a:rPr lang="en-AU" dirty="0" smtClean="0">
                <a:solidFill>
                  <a:srgbClr val="FF0000"/>
                </a:solidFill>
              </a:rPr>
              <a:t>: </a:t>
            </a:r>
            <a:r>
              <a:rPr lang="en-US" dirty="0">
                <a:solidFill>
                  <a:srgbClr val="FF0000"/>
                </a:solidFill>
              </a:rPr>
              <a:t>ISO/IEC/IEEE 8802-3:2017/</a:t>
            </a:r>
            <a:r>
              <a:rPr lang="en-US" dirty="0" err="1">
                <a:solidFill>
                  <a:srgbClr val="FF0000"/>
                </a:solidFill>
              </a:rPr>
              <a:t>Amd</a:t>
            </a:r>
            <a:r>
              <a:rPr lang="en-US" dirty="0">
                <a:solidFill>
                  <a:srgbClr val="FF0000"/>
                </a:solidFill>
              </a:rPr>
              <a:t> 6 has not begun the FDIS ballot.  I will check the status with </a:t>
            </a:r>
            <a:r>
              <a:rPr lang="en-US" dirty="0" smtClean="0">
                <a:solidFill>
                  <a:srgbClr val="FF0000"/>
                </a:solidFill>
              </a:rPr>
              <a:t>ISO</a:t>
            </a:r>
            <a:endParaRPr lang="en-AU" dirty="0">
              <a:solidFill>
                <a:srgbClr val="FF0000"/>
              </a:solidFill>
            </a:endParaRPr>
          </a:p>
          <a:p>
            <a:pPr lvl="1"/>
            <a:endParaRPr lang="en-AU" dirty="0">
              <a:solidFill>
                <a:srgbClr val="FF0000"/>
              </a:solidFill>
            </a:endParaRPr>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is waiting for start of FDIS 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smtClean="0">
                <a:solidFill>
                  <a:schemeClr val="accent2"/>
                </a:solidFill>
              </a:rPr>
              <a:t>waiting for start</a:t>
            </a:r>
          </a:p>
          <a:p>
            <a:pPr lvl="1"/>
            <a:r>
              <a:rPr lang="en-AU" dirty="0">
                <a:solidFill>
                  <a:srgbClr val="FF0000"/>
                </a:solidFill>
              </a:rPr>
              <a:t>Jodi in Feb 2018: </a:t>
            </a:r>
            <a:r>
              <a:rPr lang="en-US" dirty="0">
                <a:solidFill>
                  <a:srgbClr val="FF0000"/>
                </a:solidFill>
              </a:rPr>
              <a:t>ISO/IEC/IEEE 8802-3:2017/</a:t>
            </a:r>
            <a:r>
              <a:rPr lang="en-US" dirty="0" err="1">
                <a:solidFill>
                  <a:srgbClr val="FF0000"/>
                </a:solidFill>
              </a:rPr>
              <a:t>Amd</a:t>
            </a:r>
            <a:r>
              <a:rPr lang="en-US" dirty="0">
                <a:solidFill>
                  <a:srgbClr val="FF0000"/>
                </a:solidFill>
              </a:rPr>
              <a:t> </a:t>
            </a:r>
            <a:r>
              <a:rPr lang="en-US" dirty="0" smtClean="0">
                <a:solidFill>
                  <a:srgbClr val="FF0000"/>
                </a:solidFill>
              </a:rPr>
              <a:t>9 </a:t>
            </a:r>
            <a:r>
              <a:rPr lang="en-US" dirty="0">
                <a:solidFill>
                  <a:srgbClr val="FF0000"/>
                </a:solidFill>
              </a:rPr>
              <a:t>has not begun the FDIS ballot.  I will check the status with ISO</a:t>
            </a:r>
            <a:endParaRPr lang="en-AU" dirty="0">
              <a:solidFill>
                <a:srgbClr val="FF0000"/>
              </a:solidFill>
            </a:endParaRPr>
          </a:p>
          <a:p>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smtClean="0">
                <a:solidFill>
                  <a:schemeClr val="accent2"/>
                </a:solidFill>
              </a:rPr>
              <a:t>waiting for start</a:t>
            </a:r>
          </a:p>
          <a:p>
            <a:pPr lvl="1"/>
            <a:r>
              <a:rPr lang="en-AU" dirty="0">
                <a:solidFill>
                  <a:srgbClr val="FF0000"/>
                </a:solidFill>
              </a:rPr>
              <a:t>Jodi in Feb 2018</a:t>
            </a:r>
            <a:r>
              <a:rPr lang="en-AU" dirty="0" smtClean="0">
                <a:solidFill>
                  <a:srgbClr val="FF0000"/>
                </a:solidFill>
              </a:rPr>
              <a:t>: </a:t>
            </a:r>
            <a:r>
              <a:rPr lang="en-US" dirty="0">
                <a:solidFill>
                  <a:srgbClr val="FF0000"/>
                </a:solidFill>
              </a:rPr>
              <a:t>I will check the status with ISO</a:t>
            </a:r>
            <a:endParaRPr lang="en-AU" dirty="0" smtClean="0">
              <a:solidFill>
                <a:srgbClr val="FF0000"/>
              </a:solidFill>
            </a:endParaRPr>
          </a:p>
          <a:p>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FDIS ballot passed &amp; is awaiting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&amp; awaiting publication</a:t>
            </a:r>
          </a:p>
          <a:p>
            <a:pPr lvl="1"/>
            <a:r>
              <a:rPr lang="en-AU" dirty="0" smtClean="0"/>
              <a:t>Passed on 22 Nov 2017 </a:t>
            </a:r>
            <a:r>
              <a:rPr lang="en-AU" dirty="0" smtClean="0">
                <a:solidFill>
                  <a:srgbClr val="FF0000"/>
                </a:solidFill>
              </a:rPr>
              <a:t>(N?????)</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a:solidFill>
                  <a:srgbClr val="FF0000"/>
                </a:solidFill>
              </a:rPr>
              <a:t>Jodi in Feb 2018</a:t>
            </a:r>
            <a:r>
              <a:rPr lang="en-AU" dirty="0" smtClean="0">
                <a:solidFill>
                  <a:srgbClr val="FF0000"/>
                </a:solidFill>
              </a:rPr>
              <a:t>: </a:t>
            </a:r>
            <a:r>
              <a:rPr lang="en-US" dirty="0" smtClean="0">
                <a:solidFill>
                  <a:srgbClr val="FF0000"/>
                </a:solidFill>
              </a:rPr>
              <a:t>I </a:t>
            </a:r>
            <a:r>
              <a:rPr lang="en-US" dirty="0">
                <a:solidFill>
                  <a:srgbClr val="FF0000"/>
                </a:solidFill>
              </a:rPr>
              <a:t>don’t see the ballot results published by SC 6.  I will check the </a:t>
            </a:r>
            <a:r>
              <a:rPr lang="en-US" dirty="0" smtClean="0">
                <a:solidFill>
                  <a:srgbClr val="FF0000"/>
                </a:solidFill>
              </a:rPr>
              <a:t>status</a:t>
            </a:r>
            <a:endParaRPr lang="en-AU" dirty="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60-day pre-ballot closes on 12 Apr 2018</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closes on 12 Apr 2018</a:t>
            </a:r>
          </a:p>
          <a:p>
            <a:pPr lvl="1"/>
            <a:r>
              <a:rPr lang="en-AU" dirty="0" smtClean="0"/>
              <a:t>Submission occurred on 6 Feb 2018</a:t>
            </a:r>
          </a:p>
          <a:p>
            <a:r>
              <a:rPr lang="en-AU" dirty="0" smtClean="0"/>
              <a:t>FDIS ballot:</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a:t>
            </a:r>
            <a:r>
              <a:rPr lang="en-AU" dirty="0"/>
              <a:t>60-day pre-ballot closes on 12 Apr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smtClean="0"/>
              <a:t>60-day</a:t>
            </a:r>
            <a:r>
              <a:rPr lang="en-AU" dirty="0" smtClean="0"/>
              <a:t> pre-ballot: </a:t>
            </a:r>
            <a:r>
              <a:rPr lang="en-AU" dirty="0">
                <a:solidFill>
                  <a:schemeClr val="accent2"/>
                </a:solidFill>
              </a:rPr>
              <a:t>closes on 12 Apr 2018</a:t>
            </a:r>
            <a:endParaRPr lang="en-AU" dirty="0" smtClean="0">
              <a:solidFill>
                <a:schemeClr val="accent2"/>
              </a:solidFill>
            </a:endParaRPr>
          </a:p>
          <a:p>
            <a:pPr lvl="1"/>
            <a:r>
              <a:rPr lang="en-AU" dirty="0"/>
              <a:t>Submission occurred on 6 Feb 2018</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was liaised for information in </a:t>
            </a:r>
            <a:r>
              <a:rPr lang="en-AU" dirty="0" smtClean="0"/>
              <a:t>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endParaRPr lang="en-AU" dirty="0"/>
          </a:p>
          <a:p>
            <a:r>
              <a:rPr lang="en-US" smtClean="0"/>
              <a:t>60-day</a:t>
            </a:r>
            <a:r>
              <a:rPr lang="en-AU" smtClean="0"/>
              <a:t> </a:t>
            </a:r>
            <a:r>
              <a:rPr lang="en-AU" dirty="0" smtClean="0"/>
              <a:t>pre-ballot: </a:t>
            </a:r>
            <a:r>
              <a:rPr lang="en-AU" dirty="0" smtClean="0">
                <a:solidFill>
                  <a:schemeClr val="accent2"/>
                </a:solidFill>
              </a:rPr>
              <a:t>waiting</a:t>
            </a:r>
          </a:p>
          <a:p>
            <a:pPr lvl="1"/>
            <a:r>
              <a:rPr lang="en-AU" dirty="0"/>
              <a:t>Submission planned </a:t>
            </a:r>
            <a:r>
              <a:rPr lang="en-AU" dirty="0" smtClean="0"/>
              <a:t>soon</a:t>
            </a:r>
            <a:endParaRPr lang="en-AU" dirty="0"/>
          </a:p>
          <a:p>
            <a:pPr lvl="2"/>
            <a:r>
              <a:rPr lang="en-AU" dirty="0">
                <a:solidFill>
                  <a:srgbClr val="FF0000"/>
                </a:solidFill>
              </a:rPr>
              <a:t>On Dec 2017 </a:t>
            </a:r>
            <a:r>
              <a:rPr lang="en-AU" dirty="0" err="1">
                <a:solidFill>
                  <a:srgbClr val="FF0000"/>
                </a:solidFill>
              </a:rPr>
              <a:t>RevCom</a:t>
            </a:r>
            <a:r>
              <a:rPr lang="en-AU" dirty="0">
                <a:solidFill>
                  <a:srgbClr val="FF0000"/>
                </a:solidFill>
              </a:rPr>
              <a:t> agenda</a:t>
            </a:r>
            <a:endParaRPr lang="en-AU" dirty="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was </a:t>
            </a:r>
            <a:r>
              <a:rPr lang="en-AU" dirty="0"/>
              <a:t>liaised for information in Feb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a:t>
            </a:r>
            <a:r>
              <a:rPr lang="en-AU" dirty="0" smtClean="0"/>
              <a:t>802.3cj</a:t>
            </a:r>
            <a:r>
              <a:rPr lang="en-AU" dirty="0" smtClean="0"/>
              <a:t>) was </a:t>
            </a:r>
            <a:r>
              <a:rPr lang="en-AU" dirty="0"/>
              <a:t>liaised in Feb </a:t>
            </a:r>
            <a:r>
              <a:rPr lang="en-AU" dirty="0" smtClean="0"/>
              <a:t>2018</a:t>
            </a:r>
            <a:endParaRPr lang="en-AU" dirty="0">
              <a:solidFill>
                <a:srgbClr val="FF0000"/>
              </a:solidFill>
            </a:endParaRP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endParaRPr lang="en-AU" dirty="0"/>
          </a:p>
          <a:p>
            <a:pPr lvl="2"/>
            <a:r>
              <a:rPr lang="en-AU" dirty="0">
                <a:solidFill>
                  <a:srgbClr val="FF0000"/>
                </a:solidFill>
              </a:rPr>
              <a:t>On Dec 2017 </a:t>
            </a:r>
            <a:r>
              <a:rPr lang="en-AU" dirty="0" err="1">
                <a:solidFill>
                  <a:srgbClr val="FF0000"/>
                </a:solidFill>
              </a:rPr>
              <a:t>RevCom</a:t>
            </a:r>
            <a:r>
              <a:rPr lang="en-AU" dirty="0">
                <a:solidFill>
                  <a:srgbClr val="FF0000"/>
                </a:solidFill>
              </a:rPr>
              <a:t> </a:t>
            </a:r>
            <a:r>
              <a:rPr lang="en-AU" dirty="0" smtClean="0">
                <a:solidFill>
                  <a:srgbClr val="FF0000"/>
                </a:solidFill>
              </a:rPr>
              <a:t>agenda</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will </a:t>
            </a:r>
            <a:r>
              <a:rPr lang="en-AU" dirty="0" smtClean="0"/>
              <a: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smtClean="0"/>
              <a:t>60-day</a:t>
            </a:r>
            <a:r>
              <a:rPr lang="en-AU" smtClean="0"/>
              <a:t> </a:t>
            </a:r>
            <a:r>
              <a:rPr lang="en-AU" dirty="0" smtClean="0"/>
              <a:t>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43704100"/>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16</a:t>
                      </a:r>
                      <a:r>
                        <a:rPr lang="en-AU" sz="1600" b="0" baseline="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a:t>
                      </a:r>
                      <a:r>
                        <a:rPr lang="en-AU" sz="1600" b="0" baseline="0" dirty="0" smtClean="0">
                          <a:solidFill>
                            <a:schemeClr val="tx1"/>
                          </a:solidFill>
                          <a:latin typeface="+mj-lt"/>
                        </a:rPr>
                        <a:t> Apr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Jun 17</a:t>
                      </a:r>
                    </a:p>
                  </a:txBody>
                  <a:tcPr marL="115147" marR="115147"/>
                </a:tc>
                <a:extLst>
                  <a:ext uri="{0D108BD9-81ED-4DB2-BD59-A6C34878D82A}">
                    <a16:rowId xmlns:a16="http://schemas.microsoft.com/office/drawing/2014/main" val="10001"/>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Oct 17</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54</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FDIS ballot closes on 13 April 2018</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and comments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a:solidFill>
                  <a:schemeClr val="accent2"/>
                </a:solidFill>
              </a:rPr>
              <a:t>closes </a:t>
            </a:r>
            <a:r>
              <a:rPr lang="en-AU" dirty="0" smtClean="0">
                <a:solidFill>
                  <a:schemeClr val="accent2"/>
                </a:solidFill>
              </a:rPr>
              <a:t>13 </a:t>
            </a:r>
            <a:r>
              <a:rPr lang="en-AU">
                <a:solidFill>
                  <a:schemeClr val="accent2"/>
                </a:solidFill>
              </a:rPr>
              <a:t>April </a:t>
            </a:r>
            <a:r>
              <a:rPr lang="en-AU" smtClean="0">
                <a:solidFill>
                  <a:schemeClr val="accent2"/>
                </a:solidFill>
              </a:rPr>
              <a:t>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passed 60-day pre-ballot and is waiting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waiting</a:t>
            </a:r>
          </a:p>
          <a:p>
            <a:pPr lvl="1"/>
            <a:r>
              <a:rPr lang="en-AU" dirty="0">
                <a:solidFill>
                  <a:srgbClr val="FF0000"/>
                </a:solidFill>
              </a:rPr>
              <a:t>Jodi in Feb 2018</a:t>
            </a:r>
            <a:r>
              <a:rPr lang="en-AU" dirty="0" smtClean="0">
                <a:solidFill>
                  <a:srgbClr val="FF0000"/>
                </a:solidFill>
              </a:rPr>
              <a:t>: </a:t>
            </a:r>
            <a:r>
              <a:rPr lang="en-US" dirty="0">
                <a:solidFill>
                  <a:srgbClr val="FF0000"/>
                </a:solidFill>
              </a:rPr>
              <a:t>this is on hold pending the approval of the FDIS ballot for IEEE 802.11 (scheduled to close on 23 April</a:t>
            </a:r>
            <a:r>
              <a:rPr lang="en-US" dirty="0" smtClean="0">
                <a:solidFill>
                  <a:srgbClr val="FF0000"/>
                </a:solidFill>
              </a:rPr>
              <a:t>)</a:t>
            </a:r>
            <a:endParaRPr lang="en-AU" dirty="0">
              <a:solidFill>
                <a:srgbClr val="FF0000"/>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is waiting for start of FDIS</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 on 1 Sept 2017, and response sent</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is waiting for start of FDIS</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chemeClr val="accent2"/>
                </a:solidFill>
              </a:rPr>
              <a:t>waiting for start</a:t>
            </a:r>
          </a:p>
          <a:p>
            <a:pPr lvl="1"/>
            <a:r>
              <a:rPr lang="en-AU" dirty="0">
                <a:solidFill>
                  <a:srgbClr val="FF0000"/>
                </a:solidFill>
              </a:rPr>
              <a:t>Jodi in Feb 2018: </a:t>
            </a:r>
            <a:r>
              <a:rPr lang="en-US" dirty="0">
                <a:solidFill>
                  <a:srgbClr val="FF0000"/>
                </a:solidFill>
              </a:rPr>
              <a:t>this is on hold pending the approval of the FDIS ballot for IEEE 802.11 (scheduled to close on 23 April)</a:t>
            </a:r>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30940946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endParaRPr lang="en-AU" dirty="0" smtClean="0">
              <a:solidFill>
                <a:schemeClr val="accent2"/>
              </a:solidFill>
            </a:endParaRPr>
          </a:p>
          <a:p>
            <a:r>
              <a:rPr lang="en-US" dirty="0" smtClean="0"/>
              <a:t>60-day</a:t>
            </a:r>
            <a:r>
              <a:rPr lang="en-AU" dirty="0" smtClean="0"/>
              <a:t> pre-ballot: </a:t>
            </a:r>
            <a:r>
              <a:rPr lang="en-AU" dirty="0" smtClean="0">
                <a:solidFill>
                  <a:schemeClr val="accent2"/>
                </a:solidFill>
              </a:rPr>
              <a:t>waiting for submission</a:t>
            </a:r>
          </a:p>
          <a:p>
            <a:pPr lvl="1"/>
            <a:r>
              <a:rPr lang="en-AU" b="0" dirty="0" smtClean="0"/>
              <a:t>The standard is compete but publication by IEEE-SA has been delayed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Mar 2018 plenary meeting in Chicago</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6 Mar 2018,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
        <p:nvSpPr>
          <p:cNvPr id="2" name="Rectangle 1"/>
          <p:cNvSpPr/>
          <p:nvPr/>
        </p:nvSpPr>
        <p:spPr bwMode="auto">
          <a:xfrm>
            <a:off x="3200400" y="5413248"/>
            <a:ext cx="33528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600" dirty="0" smtClean="0">
                <a:latin typeface="+mj-lt"/>
              </a:rPr>
              <a:t>Note: Opening report for EC is </a:t>
            </a:r>
            <a:r>
              <a:rPr lang="en-AU" sz="1600" dirty="0" smtClean="0">
                <a:latin typeface="+mj-lt"/>
                <a:hlinkClick r:id="rId3"/>
              </a:rPr>
              <a:t>IEEE </a:t>
            </a:r>
            <a:r>
              <a:rPr lang="en-AU" sz="1600" dirty="0">
                <a:latin typeface="+mj-lt"/>
                <a:hlinkClick r:id="rId3"/>
              </a:rPr>
              <a:t>802 JTC1 SC opening report</a:t>
            </a:r>
            <a:endParaRPr lang="en-AU" sz="1600" dirty="0">
              <a:latin typeface="+mj-lt"/>
            </a:endParaRPr>
          </a:p>
          <a:p>
            <a:endParaRPr lang="en-AU" sz="1600" dirty="0">
              <a:latin typeface="+mj-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GB" dirty="0" smtClean="0">
                <a:solidFill>
                  <a:srgbClr val="FF0000"/>
                </a:solidFill>
              </a:rPr>
              <a:t>D5.0 should probably be sent in Jan 2018</a:t>
            </a:r>
          </a:p>
          <a:p>
            <a:pPr lvl="2"/>
            <a:r>
              <a:rPr lang="en-GB" dirty="0" smtClean="0">
                <a:solidFill>
                  <a:srgbClr val="FF0000"/>
                </a:solidFill>
              </a:rPr>
              <a:t>Peter Yee took action to ping Chair</a:t>
            </a:r>
            <a:endParaRPr lang="en-AU" dirty="0">
              <a:solidFill>
                <a:srgbClr val="FF0000"/>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 in March 2017</a:t>
            </a:r>
          </a:p>
          <a:p>
            <a:pPr lvl="1"/>
            <a:r>
              <a:rPr lang="en-AU" dirty="0" smtClean="0"/>
              <a:t>802.11aq D8.0 was sent for liaison in Mar 2017</a:t>
            </a:r>
          </a:p>
          <a:p>
            <a:pPr lvl="1"/>
            <a:r>
              <a:rPr lang="en-AU" dirty="0" smtClean="0">
                <a:solidFill>
                  <a:srgbClr val="FF0000"/>
                </a:solidFill>
              </a:rPr>
              <a:t>Stephen McCann will follow up on getting a new draft to SC6</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55492407"/>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Dec</a:t>
                      </a:r>
                      <a:r>
                        <a:rPr lang="en-AU" sz="1600" b="0" baseline="0" dirty="0" smtClean="0">
                          <a:solidFill>
                            <a:schemeClr val="tx1"/>
                          </a:solidFill>
                          <a:latin typeface="+mj-lt"/>
                        </a:rPr>
                        <a:t> </a:t>
                      </a:r>
                      <a:r>
                        <a:rPr lang="en-AU" sz="1600" b="0" dirty="0" smtClean="0">
                          <a:solidFill>
                            <a:schemeClr val="tx1"/>
                          </a:solidFill>
                          <a:latin typeface="+mj-lt"/>
                        </a:rPr>
                        <a:t>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Apr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25</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66</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will be published in Mar 2018</a:t>
            </a:r>
            <a:endParaRPr lang="en-AU" dirty="0">
              <a:solidFill>
                <a:srgbClr val="FF0000"/>
              </a:solidFill>
            </a:endParaRPr>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t>
            </a:r>
            <a:r>
              <a:rPr lang="en-AU" dirty="0" smtClean="0">
                <a:solidFill>
                  <a:schemeClr val="accent2"/>
                </a:solidFill>
              </a:rPr>
              <a:t>&amp; waiting for publication</a:t>
            </a:r>
          </a:p>
          <a:p>
            <a:pPr lvl="1"/>
            <a:r>
              <a:rPr lang="en-AU" dirty="0"/>
              <a:t>Passed on </a:t>
            </a:r>
            <a:r>
              <a:rPr lang="en-AU" dirty="0" smtClean="0"/>
              <a:t>27 Jan 2018 by 12/0/10, with no comments (N16763)</a:t>
            </a:r>
          </a:p>
          <a:p>
            <a:pPr lvl="1"/>
            <a:r>
              <a:rPr lang="en-AU" dirty="0"/>
              <a:t>IEEE </a:t>
            </a:r>
            <a:r>
              <a:rPr lang="en-AU" dirty="0" smtClean="0"/>
              <a:t>802.15.4-2015 will be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FDIS ballot passed but comments are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a:t>
            </a:r>
          </a:p>
          <a:p>
            <a:pPr lvl="2"/>
            <a:r>
              <a:rPr lang="en-AU" dirty="0" smtClean="0"/>
              <a:t>See 15-17-0107-02</a:t>
            </a:r>
            <a:endParaRPr lang="en-GB" dirty="0"/>
          </a:p>
          <a:p>
            <a:r>
              <a:rPr lang="en-AU" dirty="0" smtClean="0"/>
              <a:t>FDIS ballot: </a:t>
            </a:r>
            <a:r>
              <a:rPr lang="en-AU" dirty="0">
                <a:solidFill>
                  <a:srgbClr val="00B050"/>
                </a:solidFill>
              </a:rPr>
              <a:t>passed </a:t>
            </a:r>
            <a:r>
              <a:rPr lang="en-AU" dirty="0">
                <a:solidFill>
                  <a:schemeClr val="accent6"/>
                </a:solidFill>
              </a:rPr>
              <a:t>&amp; </a:t>
            </a:r>
            <a:r>
              <a:rPr lang="en-AU" dirty="0" smtClean="0">
                <a:solidFill>
                  <a:schemeClr val="accent6"/>
                </a:solidFill>
              </a:rPr>
              <a:t>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Different countries or regions may have different policy and regulation on application of crypto algorithm. It’s inappropriate to specify AES as the only choice in the standard. Furthermore, the usage of crypto algorithm in the standard is best to be exemplary, that’s convenient to different countries or regions to use alternative crypto algorithm.</a:t>
            </a:r>
            <a:endParaRPr lang="en-AU" i="1" dirty="0" smtClean="0"/>
          </a:p>
          <a:p>
            <a:r>
              <a:rPr lang="en-AU" dirty="0" smtClean="0"/>
              <a:t>China NB Change 1</a:t>
            </a:r>
          </a:p>
          <a:p>
            <a:pPr lvl="1"/>
            <a:r>
              <a:rPr lang="en-AU" dirty="0" smtClean="0"/>
              <a:t>None specified</a:t>
            </a:r>
          </a:p>
          <a:p>
            <a:r>
              <a:rPr lang="en-AU" dirty="0" smtClean="0"/>
              <a:t>IEEE 802 response 1</a:t>
            </a:r>
          </a:p>
          <a:p>
            <a:pPr lvl="1"/>
            <a:r>
              <a:rPr lang="en-GB" dirty="0" smtClean="0">
                <a:solidFill>
                  <a:srgbClr val="FF0000"/>
                </a:solidFill>
              </a:rPr>
              <a:t>(Dec 2017) </a:t>
            </a:r>
            <a:r>
              <a:rPr lang="en-AU" dirty="0" err="1">
                <a:solidFill>
                  <a:srgbClr val="FF0000"/>
                </a:solidFill>
              </a:rPr>
              <a:t>Dr.</a:t>
            </a:r>
            <a:r>
              <a:rPr lang="en-AU" dirty="0">
                <a:solidFill>
                  <a:srgbClr val="FF0000"/>
                </a:solidFill>
              </a:rPr>
              <a:t> “</a:t>
            </a:r>
            <a:r>
              <a:rPr lang="en-AU" dirty="0" err="1">
                <a:solidFill>
                  <a:srgbClr val="FF0000"/>
                </a:solidFill>
              </a:rPr>
              <a:t>Trainwreck</a:t>
            </a:r>
            <a:r>
              <a:rPr lang="en-AU" dirty="0">
                <a:solidFill>
                  <a:srgbClr val="FF0000"/>
                </a:solidFill>
              </a:rPr>
              <a:t>” Gilb indicates that IEEE 802.15 has not (yet) found someone to write up a response to the IEEE 802.15.6 input from JTC 1/SC 6</a:t>
            </a:r>
            <a:r>
              <a:rPr lang="en-AU" dirty="0" smtClean="0">
                <a:solidFill>
                  <a:srgbClr val="FF0000"/>
                </a:solidFill>
              </a:rPr>
              <a:t>.</a:t>
            </a:r>
          </a:p>
          <a:p>
            <a:pPr lvl="1"/>
            <a:r>
              <a:rPr lang="en-AU" dirty="0" smtClean="0">
                <a:solidFill>
                  <a:srgbClr val="FF0000"/>
                </a:solidFill>
              </a:rPr>
              <a:t>(Feb 2018) Heile stated that they are working on a response</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1454013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interim meeting in January 2018 in Irvine</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a:t>
            </a:r>
            <a:r>
              <a:rPr lang="en-AU" dirty="0" smtClean="0"/>
              <a:t>60-day/FDIS </a:t>
            </a:r>
            <a:r>
              <a:rPr lang="en-AU" dirty="0" smtClean="0"/>
              <a:t>ballots</a:t>
            </a:r>
          </a:p>
          <a:p>
            <a:pPr lvl="1"/>
            <a:r>
              <a:rPr lang="en-AU" dirty="0" smtClean="0"/>
              <a:t>Review SC6 activities</a:t>
            </a:r>
          </a:p>
          <a:p>
            <a:pPr lvl="2"/>
            <a:r>
              <a:rPr lang="en-AU" i="1" dirty="0" smtClean="0"/>
              <a:t>Security ad hoc </a:t>
            </a:r>
            <a:r>
              <a:rPr lang="en-AU" dirty="0" smtClean="0"/>
              <a:t>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Japan NB Comment 1</a:t>
            </a:r>
          </a:p>
          <a:p>
            <a:pPr lvl="1"/>
            <a:r>
              <a:rPr lang="en-AU" i="1" dirty="0"/>
              <a:t>ISO/IEC 17982 and the Clause 10 of the ISO/IEC/IEEE FDIS 8802-15-6 may be interfered in some use-cases for the body area network. Experts foresee potential interference between an implemented entity by using the Clause 10 of ISO/IEC/IEEE FDIS 8802-15-6 and an implemented entity by using ISO/IEC 17982 under the same body area.</a:t>
            </a:r>
            <a:endParaRPr lang="en-AU" i="1" dirty="0" smtClean="0"/>
          </a:p>
          <a:p>
            <a:pPr lvl="1"/>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7114411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smtClean="0"/>
              <a:t>Japan </a:t>
            </a:r>
            <a:r>
              <a:rPr lang="en-AU" dirty="0" smtClean="0"/>
              <a:t>NB Change 1</a:t>
            </a:r>
          </a:p>
          <a:p>
            <a:pPr lvl="1"/>
            <a:r>
              <a:rPr lang="en-AU" i="1" dirty="0"/>
              <a:t>Add the following text into 10.1. </a:t>
            </a:r>
          </a:p>
          <a:p>
            <a:pPr lvl="1"/>
            <a:r>
              <a:rPr lang="en-AU" i="1" dirty="0"/>
              <a:t>"When this specification and ISO/IEC 17982 are used in close area like same body area, it may be interfered each other." </a:t>
            </a:r>
            <a:endParaRPr lang="en-AU" i="1" dirty="0" smtClean="0"/>
          </a:p>
          <a:p>
            <a:r>
              <a:rPr lang="en-AU" dirty="0"/>
              <a:t>IEEE 802 response 1</a:t>
            </a:r>
          </a:p>
          <a:p>
            <a:pPr lvl="1"/>
            <a:r>
              <a:rPr lang="en-GB" dirty="0">
                <a:solidFill>
                  <a:srgbClr val="FF0000"/>
                </a:solidFill>
              </a:rPr>
              <a:t>(Dec 2017) </a:t>
            </a:r>
            <a:r>
              <a:rPr lang="en-AU" dirty="0" err="1">
                <a:solidFill>
                  <a:srgbClr val="FF0000"/>
                </a:solidFill>
              </a:rPr>
              <a:t>Dr.</a:t>
            </a:r>
            <a:r>
              <a:rPr lang="en-AU" dirty="0">
                <a:solidFill>
                  <a:srgbClr val="FF0000"/>
                </a:solidFill>
              </a:rPr>
              <a:t> “</a:t>
            </a:r>
            <a:r>
              <a:rPr lang="en-AU" dirty="0" err="1">
                <a:solidFill>
                  <a:srgbClr val="FF0000"/>
                </a:solidFill>
              </a:rPr>
              <a:t>Trainwreck</a:t>
            </a:r>
            <a:r>
              <a:rPr lang="en-AU" dirty="0">
                <a:solidFill>
                  <a:srgbClr val="FF0000"/>
                </a:solidFill>
              </a:rPr>
              <a:t>” Gilb indicates that IEEE 802.15 has not (yet) found someone to write up a response to the IEEE 802.15.6 input from JTC 1/SC </a:t>
            </a:r>
            <a:r>
              <a:rPr lang="en-AU" dirty="0" smtClean="0">
                <a:solidFill>
                  <a:srgbClr val="FF0000"/>
                </a:solidFill>
              </a:rPr>
              <a:t>6</a:t>
            </a:r>
          </a:p>
          <a:p>
            <a:pPr lvl="1"/>
            <a:r>
              <a:rPr lang="en-AU" dirty="0">
                <a:solidFill>
                  <a:srgbClr val="FF0000"/>
                </a:solidFill>
              </a:rPr>
              <a:t>(Feb 2018) Heile stated that they are working on a </a:t>
            </a:r>
            <a:r>
              <a:rPr lang="en-AU" dirty="0" smtClean="0">
                <a:solidFill>
                  <a:srgbClr val="FF0000"/>
                </a:solidFill>
              </a:rPr>
              <a:t>response</a:t>
            </a:r>
            <a:endParaRPr lang="en-AU" dirty="0"/>
          </a:p>
          <a:p>
            <a:pPr lvl="1"/>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387168066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61581984"/>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cs typeface="+mn-cs"/>
                        </a:rPr>
                        <a:t>.21-2017</a:t>
                      </a:r>
                      <a:endParaRPr lang="en-AU" sz="1600" b="0" dirty="0">
                        <a:solidFill>
                          <a:schemeClr val="tx1"/>
                        </a:solidFill>
                        <a:latin typeface="+mj-lt"/>
                        <a:cs typeface="Arial" panose="020B0604020202020204" pitchFamily="34" charset="0"/>
                      </a:endParaRPr>
                    </a:p>
                  </a:txBody>
                  <a:tcPr marL="46800" marR="115147" marT="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D7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Nov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1"/>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 </a:t>
                      </a:r>
                      <a:r>
                        <a:rPr lang="en-AU" sz="1600" b="0" baseline="0" dirty="0" smtClean="0">
                          <a:solidFill>
                            <a:schemeClr val="tx1"/>
                          </a:solidFill>
                          <a:latin typeface="+mj-lt"/>
                        </a:rPr>
                        <a:t>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1"/>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28</a:t>
                      </a:r>
                      <a:r>
                        <a:rPr lang="en-AU" sz="1600" b="0" baseline="0" dirty="0" smtClean="0">
                          <a:solidFill>
                            <a:schemeClr val="tx1"/>
                          </a:solidFill>
                          <a:latin typeface="+mj-lt"/>
                        </a:rPr>
                        <a:t> Feb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extLst>
                  <a:ext uri="{0D108BD9-81ED-4DB2-BD59-A6C34878D82A}">
                    <a16:rowId xmlns:a16="http://schemas.microsoft.com/office/drawing/2014/main" val="10001"/>
                  </a:ext>
                </a:extLst>
              </a:tr>
              <a:tr h="359602">
                <a:tc>
                  <a:txBody>
                    <a:bodyPr/>
                    <a:lstStyle/>
                    <a:p>
                      <a:pPr algn="ctr"/>
                      <a:r>
                        <a:rPr lang="en-AU" sz="1600" b="0" dirty="0" smtClean="0">
                          <a:solidFill>
                            <a:schemeClr val="tx1"/>
                          </a:solidFill>
                          <a:latin typeface="+mj-lt"/>
                        </a:rPr>
                        <a:t>.21.1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1"/>
                          </a:solidFill>
                          <a:latin typeface="+mn-lt"/>
                          <a:ea typeface="+mn-ea"/>
                          <a:cs typeface="+mn-cs"/>
                        </a:rPr>
                        <a:t>Passed</a:t>
                      </a:r>
                      <a:endParaRPr lang="en-AU" sz="1600" b="0" dirty="0" smtClean="0">
                        <a:solidFill>
                          <a:schemeClr val="accent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10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14 Mar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10002"/>
                  </a:ext>
                </a:extLst>
              </a:tr>
              <a:tr h="359602">
                <a:tc>
                  <a:txBody>
                    <a:bodyPr/>
                    <a:lstStyle/>
                    <a:p>
                      <a:pPr algn="ctr"/>
                      <a:r>
                        <a:rPr lang="en-AU" sz="1600" b="0" dirty="0" smtClean="0">
                          <a:solidFill>
                            <a:schemeClr val="tx1"/>
                          </a:solidFill>
                          <a:latin typeface="+mj-lt"/>
                        </a:rPr>
                        <a:t>.21-Cor1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72</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FDIS passed but requires a response</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but response required</a:t>
            </a:r>
          </a:p>
          <a:p>
            <a:pPr lvl="1"/>
            <a:r>
              <a:rPr lang="en-AU" dirty="0"/>
              <a:t>IEEE 802.21-2017 </a:t>
            </a:r>
            <a:r>
              <a:rPr lang="en-AU" dirty="0" smtClean="0"/>
              <a:t>FDIS passed 12/1/6</a:t>
            </a:r>
            <a:r>
              <a:rPr lang="en-AU" dirty="0"/>
              <a:t> </a:t>
            </a:r>
            <a:r>
              <a:rPr lang="en-AU" dirty="0" smtClean="0"/>
              <a:t>(N16768)</a:t>
            </a:r>
          </a:p>
          <a:p>
            <a:pPr lvl="2"/>
            <a:r>
              <a:rPr lang="en-AU" dirty="0" smtClean="0"/>
              <a:t>With comments from China NB</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73</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802.21 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It is clearly stated in ISO/IEC/IEEE FDIS 8802-21 that this standard is implemented with IEEE 802.1X-2010 (please refer to 5.7.4), on which China NB has expressed objection and submitted detailed comments (please refer to 6N15555 etc.). IEEE has acknowledged the receiving of China NB’s comments, but there hasn’t been any technical improvements made on IEEE </a:t>
            </a:r>
            <a:r>
              <a:rPr lang="en-AU" i="1" dirty="0" err="1"/>
              <a:t>Std</a:t>
            </a:r>
            <a:r>
              <a:rPr lang="en-AU" i="1" dirty="0"/>
              <a:t> 802.1X and hence the defects still exist. </a:t>
            </a:r>
            <a:endParaRPr lang="en-AU" i="1" dirty="0" smtClean="0"/>
          </a:p>
          <a:p>
            <a:r>
              <a:rPr lang="en-AU" dirty="0" smtClean="0"/>
              <a:t>China NB Change 1</a:t>
            </a:r>
          </a:p>
          <a:p>
            <a:pPr lvl="1"/>
            <a:r>
              <a:rPr lang="en-GB" i="1" dirty="0"/>
              <a:t>It is recommended not to reference the defective standards and to enhance its security </a:t>
            </a:r>
            <a:r>
              <a:rPr lang="en-GB" i="1" dirty="0" smtClean="0"/>
              <a:t>mechanism</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Tree>
    <p:extLst>
      <p:ext uri="{BB962C8B-B14F-4D97-AF65-F5344CB8AC3E}">
        <p14:creationId xmlns:p14="http://schemas.microsoft.com/office/powerpoint/2010/main" val="33379111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802.21 FDIS ballot</a:t>
            </a:r>
            <a:endParaRPr lang="en-AU" dirty="0"/>
          </a:p>
        </p:txBody>
      </p:sp>
      <p:sp>
        <p:nvSpPr>
          <p:cNvPr id="3" name="Content Placeholder 2"/>
          <p:cNvSpPr>
            <a:spLocks noGrp="1"/>
          </p:cNvSpPr>
          <p:nvPr>
            <p:ph idx="1"/>
          </p:nvPr>
        </p:nvSpPr>
        <p:spPr>
          <a:xfrm>
            <a:off x="685800" y="1524000"/>
            <a:ext cx="7772400" cy="4114800"/>
          </a:xfrm>
        </p:spPr>
        <p:txBody>
          <a:bodyPr/>
          <a:lstStyle/>
          <a:p>
            <a:r>
              <a:rPr lang="en-AU" dirty="0" smtClean="0"/>
              <a:t>Proposed IEEE 802 response 1</a:t>
            </a:r>
          </a:p>
          <a:p>
            <a:pPr lvl="1"/>
            <a:r>
              <a:rPr lang="en-AU" dirty="0">
                <a:solidFill>
                  <a:srgbClr val="FF0000"/>
                </a:solidFill>
              </a:rPr>
              <a:t>Based on a recent response to a similar comment</a:t>
            </a:r>
            <a:endParaRPr lang="en-AU" dirty="0" smtClean="0"/>
          </a:p>
          <a:p>
            <a:pPr lvl="1"/>
            <a:r>
              <a:rPr lang="en-US" i="1" dirty="0"/>
              <a:t>The China NB voted “no” on IEEE </a:t>
            </a:r>
            <a:r>
              <a:rPr lang="en-US" i="1" dirty="0" smtClean="0"/>
              <a:t>802.21-2017 in the FDIS </a:t>
            </a:r>
            <a:r>
              <a:rPr lang="en-US" i="1" dirty="0"/>
              <a:t>ballot due to the reference of IEEE </a:t>
            </a:r>
            <a:r>
              <a:rPr lang="en-US" i="1" dirty="0" smtClean="0"/>
              <a:t>802.1X-2010.  </a:t>
            </a:r>
            <a:r>
              <a:rPr lang="en-US" i="1" dirty="0"/>
              <a:t>The China NB has long standing concerns related to IEEE </a:t>
            </a:r>
            <a:r>
              <a:rPr lang="en-US" i="1" dirty="0" smtClean="0"/>
              <a:t>802.1X-2010</a:t>
            </a:r>
            <a:r>
              <a:rPr lang="en-US" i="1" dirty="0"/>
              <a:t>. IEEE 802 has responded to these concerns several times including a recent response to the China NB  </a:t>
            </a:r>
            <a:r>
              <a:rPr lang="en-US" i="1" dirty="0" smtClean="0"/>
              <a:t>in relation to ballots on </a:t>
            </a:r>
            <a:r>
              <a:rPr lang="en-US" i="1" dirty="0"/>
              <a:t>IEEE 802.1Q-2014/</a:t>
            </a:r>
            <a:r>
              <a:rPr lang="en-US" i="1" dirty="0" err="1"/>
              <a:t>Cor</a:t>
            </a:r>
            <a:r>
              <a:rPr lang="en-US" i="1" dirty="0"/>
              <a:t> 1-2015, IEEE 802.1AB-2016, IEEE 802.1Qca-2015, IEEE 802.1Qbv-2015, and IEEE 802.1AC-2016</a:t>
            </a:r>
            <a:r>
              <a:rPr lang="en-US" i="1" dirty="0" smtClean="0"/>
              <a:t>.</a:t>
            </a:r>
            <a:endParaRPr lang="en-AU" i="1" dirty="0"/>
          </a:p>
          <a:p>
            <a:pPr lvl="1"/>
            <a:r>
              <a:rPr lang="en-US" i="1" dirty="0"/>
              <a:t>Unfortunately, the China NB has not substantiated its concerns about IEEE </a:t>
            </a:r>
            <a:r>
              <a:rPr lang="en-US" i="1" dirty="0" smtClean="0"/>
              <a:t>802.1X-2010</a:t>
            </a:r>
            <a:r>
              <a:rPr lang="en-US" i="1" dirty="0"/>
              <a:t>, despite numerous requests from IEEE 802 over many years. IEEE 802.21 Working Group cannot make changes to IEEE </a:t>
            </a:r>
            <a:r>
              <a:rPr lang="en-US" i="1" dirty="0" smtClean="0"/>
              <a:t>802.21-2017 </a:t>
            </a:r>
            <a:r>
              <a:rPr lang="en-US" i="1" dirty="0"/>
              <a:t>without substantiation of any </a:t>
            </a:r>
            <a:r>
              <a:rPr lang="en-US" i="1" dirty="0" smtClean="0"/>
              <a:t>alleged issues. </a:t>
            </a:r>
            <a:endParaRPr lang="en-AU" i="1" dirty="0"/>
          </a:p>
          <a:p>
            <a:pPr lvl="1"/>
            <a:r>
              <a:rPr lang="en-US" i="1" dirty="0"/>
              <a:t>IEEE 802.21 </a:t>
            </a:r>
            <a:r>
              <a:rPr lang="en-US" i="1" dirty="0" smtClean="0"/>
              <a:t>WG invites </a:t>
            </a:r>
            <a:r>
              <a:rPr lang="en-US" i="1" dirty="0"/>
              <a:t>the China NB to submit for consideration any additional technical details, beyond the issues that have already been resolved, that support their concerns.</a:t>
            </a:r>
            <a:endParaRPr lang="en-AU" i="1" dirty="0"/>
          </a:p>
          <a:p>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373606614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802.22 FDIS ballot</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AU" i="1" dirty="0"/>
              <a:t>A protocol based on EAP is designed in ISO/IEC/IEEE FDIS 8802-21 text, and this protocol clearly states to use SHA-256 and AES algorithms as default. However, policy and regulation limitations on application of cryptographic algorithm differ from countries and regions. Therefore, it is improper to specify SHA-256 and AES algorithms as the default ones.</a:t>
            </a:r>
            <a:endParaRPr lang="en-AU" i="1" dirty="0" smtClean="0"/>
          </a:p>
          <a:p>
            <a:r>
              <a:rPr lang="en-AU" dirty="0" smtClean="0"/>
              <a:t>China NB Change </a:t>
            </a:r>
            <a:r>
              <a:rPr lang="en-AU" dirty="0"/>
              <a:t>2</a:t>
            </a:r>
            <a:endParaRPr lang="en-AU" dirty="0" smtClean="0"/>
          </a:p>
          <a:p>
            <a:pPr lvl="1"/>
            <a:r>
              <a:rPr lang="en-AU" i="1" dirty="0"/>
              <a:t>It is recommended to clearly state that SHA-256 and AES are examples for algorithms, so that countries and regions may replace it with a similar and regulation-compliant algorithm during implementation</a:t>
            </a:r>
            <a:r>
              <a:rPr lang="en-AU" i="1"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15083199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802.22 FDIS ballot</a:t>
            </a:r>
            <a:endParaRPr lang="en-AU" dirty="0"/>
          </a:p>
        </p:txBody>
      </p:sp>
      <p:sp>
        <p:nvSpPr>
          <p:cNvPr id="3" name="Content Placeholder 2"/>
          <p:cNvSpPr>
            <a:spLocks noGrp="1"/>
          </p:cNvSpPr>
          <p:nvPr>
            <p:ph idx="1"/>
          </p:nvPr>
        </p:nvSpPr>
        <p:spPr/>
        <p:txBody>
          <a:bodyPr/>
          <a:lstStyle/>
          <a:p>
            <a:r>
              <a:rPr lang="en-AU" dirty="0" smtClean="0"/>
              <a:t>Proposed IEEE 802 response 2</a:t>
            </a:r>
          </a:p>
          <a:p>
            <a:pPr lvl="1"/>
            <a:r>
              <a:rPr lang="en-AU" dirty="0" smtClean="0">
                <a:solidFill>
                  <a:srgbClr val="FF0000"/>
                </a:solidFill>
              </a:rPr>
              <a:t>Based on a recent response to a similar comment on 802.22</a:t>
            </a:r>
          </a:p>
          <a:p>
            <a:pPr lvl="1"/>
            <a:r>
              <a:rPr lang="en-AU" i="1" dirty="0" smtClean="0"/>
              <a:t>IEEE 802.21 standard has </a:t>
            </a:r>
            <a:r>
              <a:rPr lang="en-AU" i="1" dirty="0"/>
              <a:t>adopted </a:t>
            </a:r>
            <a:r>
              <a:rPr lang="en-AU" i="1" dirty="0" smtClean="0"/>
              <a:t>SHA-256 and AES </a:t>
            </a:r>
            <a:r>
              <a:rPr lang="en-AU" i="1" dirty="0"/>
              <a:t>as </a:t>
            </a:r>
            <a:r>
              <a:rPr lang="en-AU" i="1" dirty="0" smtClean="0"/>
              <a:t>default ciphers </a:t>
            </a:r>
            <a:r>
              <a:rPr lang="en-AU" i="1" dirty="0"/>
              <a:t>to promote the global coexistence and inter-operability of </a:t>
            </a:r>
            <a:r>
              <a:rPr lang="en-AU" i="1" dirty="0" smtClean="0"/>
              <a:t>802.21 </a:t>
            </a:r>
            <a:r>
              <a:rPr lang="en-AU" i="1" dirty="0"/>
              <a:t>devices. </a:t>
            </a:r>
            <a:r>
              <a:rPr lang="en-US" i="1" dirty="0"/>
              <a:t>However, the provision of  additional ciphers may enhance </a:t>
            </a:r>
            <a:r>
              <a:rPr lang="en-US" i="1" dirty="0" smtClean="0"/>
              <a:t>802.21’s </a:t>
            </a:r>
            <a:r>
              <a:rPr lang="en-US" i="1" dirty="0"/>
              <a:t>ability to address special use cases or specific national or future market needs</a:t>
            </a:r>
            <a:r>
              <a:rPr lang="en-AU" i="1" dirty="0" smtClean="0"/>
              <a:t>. </a:t>
            </a:r>
            <a:r>
              <a:rPr lang="en-AU" i="1" dirty="0"/>
              <a:t> The </a:t>
            </a:r>
            <a:r>
              <a:rPr lang="en-AU" i="1" dirty="0" smtClean="0"/>
              <a:t>802.21 </a:t>
            </a:r>
            <a:r>
              <a:rPr lang="en-AU" i="1" dirty="0"/>
              <a:t>WG will consider on their merits any proposals received for additional ciphers in the next revision of </a:t>
            </a:r>
            <a:r>
              <a:rPr lang="en-AU" i="1" dirty="0" smtClean="0"/>
              <a:t>802.21.</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Tree>
    <p:extLst>
      <p:ext uri="{BB962C8B-B14F-4D97-AF65-F5344CB8AC3E}">
        <p14:creationId xmlns:p14="http://schemas.microsoft.com/office/powerpoint/2010/main" val="36508362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a:t>
            </a:r>
            <a:r>
              <a:rPr lang="en-AU" dirty="0" smtClean="0"/>
              <a:t>draft </a:t>
            </a:r>
            <a:r>
              <a:rPr lang="en-AU" dirty="0"/>
              <a:t>response has been developed in the 802.21 WG</a:t>
            </a:r>
            <a:br>
              <a:rPr lang="en-AU" dirty="0"/>
            </a:br>
            <a:endParaRPr lang="en-AU" dirty="0"/>
          </a:p>
        </p:txBody>
      </p:sp>
      <p:sp>
        <p:nvSpPr>
          <p:cNvPr id="3" name="Content Placeholder 2"/>
          <p:cNvSpPr>
            <a:spLocks noGrp="1"/>
          </p:cNvSpPr>
          <p:nvPr>
            <p:ph idx="1"/>
          </p:nvPr>
        </p:nvSpPr>
        <p:spPr/>
        <p:txBody>
          <a:bodyPr/>
          <a:lstStyle/>
          <a:p>
            <a:pPr lvl="1"/>
            <a:r>
              <a:rPr lang="en-US" u="sng" dirty="0" smtClean="0">
                <a:hlinkClick r:id="rId2"/>
              </a:rPr>
              <a:t>https</a:t>
            </a:r>
            <a:r>
              <a:rPr lang="en-US" u="sng" dirty="0">
                <a:hlinkClick r:id="rId2"/>
              </a:rPr>
              <a:t>://mentor.ieee.org/802.21/dcn/18/21-18-0009-00-0000-response-to-iso-iec-jtc1-sc6-comments.docx</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3108977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FDIS </a:t>
            </a:r>
            <a:r>
              <a:rPr lang="en-AU" dirty="0"/>
              <a:t>ballot </a:t>
            </a:r>
            <a:r>
              <a:rPr lang="en-AU" dirty="0" smtClean="0"/>
              <a:t>closes on 14 Mar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closed 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2017</a:t>
            </a:r>
          </a:p>
          <a:p>
            <a:pPr lvl="2"/>
            <a:r>
              <a:rPr lang="en-AU" dirty="0"/>
              <a:t>See </a:t>
            </a:r>
            <a:r>
              <a:rPr lang="en-AU" dirty="0" smtClean="0"/>
              <a:t>21-17-0036-00 (N16682)</a:t>
            </a:r>
            <a:endParaRPr lang="en-AU" dirty="0" smtClean="0">
              <a:solidFill>
                <a:schemeClr val="accent2"/>
              </a:solidFill>
            </a:endParaRPr>
          </a:p>
          <a:p>
            <a:r>
              <a:rPr lang="en-AU" dirty="0" smtClean="0"/>
              <a:t>FDIS ballot: </a:t>
            </a:r>
            <a:r>
              <a:rPr lang="en-AU" dirty="0" smtClean="0">
                <a:solidFill>
                  <a:schemeClr val="accent2"/>
                </a:solidFill>
              </a:rPr>
              <a:t>closes 14 Mar 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79</a:t>
            </a:fld>
            <a:endParaRPr lang="en-US"/>
          </a:p>
        </p:txBody>
      </p:sp>
    </p:spTree>
    <p:extLst>
      <p:ext uri="{BB962C8B-B14F-4D97-AF65-F5344CB8AC3E}">
        <p14:creationId xmlns:p14="http://schemas.microsoft.com/office/powerpoint/2010/main" val="586047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Chicago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Chicago in Mar 2018, as documented on slide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draft was sent in Nov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draft sent in Nov 2017</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smtClean="0"/>
              <a:t>60-day</a:t>
            </a:r>
            <a:r>
              <a:rPr lang="en-AU" dirty="0" smtClean="0"/>
              <a:t> pre-ballot: </a:t>
            </a:r>
            <a:r>
              <a:rPr lang="en-AU" dirty="0" smtClean="0">
                <a:solidFill>
                  <a:schemeClr val="accent2"/>
                </a:solidFill>
              </a:rPr>
              <a:t>waiting</a:t>
            </a:r>
          </a:p>
          <a:p>
            <a:pPr>
              <a:buFont typeface="Arial" panose="020B0604020202020204" pitchFamily="34" charset="0"/>
              <a:buChar char="•"/>
            </a:pPr>
            <a:r>
              <a:rPr lang="en-AU" b="0" dirty="0" smtClean="0">
                <a:solidFill>
                  <a:srgbClr val="FF0000"/>
                </a:solidFill>
              </a:rPr>
              <a:t>Will wait until for ballots on 802.21 and 802.21.1 to finish – so permission to start process will occur in March 2018</a:t>
            </a:r>
          </a:p>
          <a:p>
            <a:r>
              <a:rPr lang="en-AU" dirty="0" smtClean="0"/>
              <a:t>FDIS ballot: </a:t>
            </a:r>
            <a:r>
              <a:rPr lang="en-AU" dirty="0">
                <a:solidFill>
                  <a:schemeClr val="accent2"/>
                </a:solidFill>
              </a:rPr>
              <a:t>waiting</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80</a:t>
            </a:fld>
            <a:endParaRPr lang="en-US"/>
          </a:p>
        </p:txBody>
      </p:sp>
    </p:spTree>
    <p:extLst>
      <p:ext uri="{BB962C8B-B14F-4D97-AF65-F5344CB8AC3E}">
        <p14:creationId xmlns:p14="http://schemas.microsoft.com/office/powerpoint/2010/main" val="296951568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one standard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17533671"/>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6"/>
                        </a:solidFill>
                        <a:latin typeface="+mj-lt"/>
                      </a:endParaRPr>
                    </a:p>
                  </a:txBody>
                  <a:tcPr marL="115147" marR="115147"/>
                </a:tc>
                <a:tc>
                  <a:txBody>
                    <a:bodyPr/>
                    <a:lstStyle/>
                    <a:p>
                      <a:pPr algn="ctr"/>
                      <a:r>
                        <a:rPr lang="en-AU" sz="1600" dirty="0" smtClean="0">
                          <a:latin typeface="+mj-lt"/>
                        </a:rPr>
                        <a:t>27</a:t>
                      </a:r>
                      <a:r>
                        <a:rPr lang="en-AU" sz="1600" baseline="0" dirty="0" smtClean="0">
                          <a:latin typeface="+mj-lt"/>
                        </a:rPr>
                        <a:t> </a:t>
                      </a:r>
                      <a:r>
                        <a:rPr lang="en-AU" sz="1600" dirty="0" smtClean="0">
                          <a:latin typeface="+mj-lt"/>
                        </a:rPr>
                        <a:t>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81</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AU" dirty="0"/>
              <a:t>FDIS ballot </a:t>
            </a:r>
            <a:r>
              <a:rPr lang="en-AU" dirty="0" smtClean="0"/>
              <a:t>passed and published but a response is still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82</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2018  &amp; published </a:t>
            </a:r>
            <a:r>
              <a:rPr lang="en-AU" dirty="0" smtClean="0">
                <a:solidFill>
                  <a:schemeClr val="accent6"/>
                </a:solidFill>
              </a:rPr>
              <a:t>with response required</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AU" dirty="0" smtClean="0"/>
              <a:t>The ISO/IEC/IEEE standard was published in Oct 2017</a:t>
            </a:r>
            <a:endParaRPr lang="en-AU" dirty="0"/>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ISO/IEC/IEEE 8802-22:2015/FDAM 1:2017 is based on IEEE 802.1x. Since the technical concerns China NB proposed in 6N15555 still haven’t been reasonably disposed in this text, China NB has to vote against on this </a:t>
            </a:r>
            <a:r>
              <a:rPr lang="en-AU" i="1" dirty="0" smtClean="0"/>
              <a:t>ballot.</a:t>
            </a:r>
          </a:p>
          <a:p>
            <a:r>
              <a:rPr lang="en-AU" dirty="0" smtClean="0"/>
              <a:t>China </a:t>
            </a:r>
            <a:r>
              <a:rPr lang="en-AU" dirty="0"/>
              <a:t>NB </a:t>
            </a:r>
            <a:r>
              <a:rPr lang="en-AU" dirty="0" smtClean="0"/>
              <a:t>Change 1</a:t>
            </a:r>
          </a:p>
          <a:p>
            <a:pPr lvl="1"/>
            <a:r>
              <a:rPr lang="en-AU" i="1" dirty="0"/>
              <a:t>Recommend not referencing the defective standards or enhancing its security </a:t>
            </a:r>
            <a:r>
              <a:rPr lang="en-AU" i="1" dirty="0" smtClean="0"/>
              <a:t>mechanism</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75141717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802.22b FDIS ballot</a:t>
            </a:r>
            <a:endParaRPr lang="en-AU" dirty="0"/>
          </a:p>
        </p:txBody>
      </p:sp>
      <p:sp>
        <p:nvSpPr>
          <p:cNvPr id="3" name="Content Placeholder 2"/>
          <p:cNvSpPr>
            <a:spLocks noGrp="1"/>
          </p:cNvSpPr>
          <p:nvPr>
            <p:ph idx="1"/>
          </p:nvPr>
        </p:nvSpPr>
        <p:spPr/>
        <p:txBody>
          <a:bodyPr/>
          <a:lstStyle/>
          <a:p>
            <a:r>
              <a:rPr lang="en-AU" dirty="0" smtClean="0"/>
              <a:t>Suggested IEEE 802 response</a:t>
            </a:r>
          </a:p>
          <a:p>
            <a:pPr lvl="1"/>
            <a:r>
              <a:rPr lang="en-US" i="1" dirty="0" smtClean="0"/>
              <a:t>The China NB has requested that IEEE 802.1X-2010 related descriptions are removed from the text of IEEE 802.22b.</a:t>
            </a:r>
          </a:p>
          <a:p>
            <a:pPr lvl="1"/>
            <a:r>
              <a:rPr lang="en-US" i="1" dirty="0" smtClean="0"/>
              <a:t>IEEE 802 declines to make this change because:</a:t>
            </a:r>
          </a:p>
          <a:p>
            <a:pPr lvl="2"/>
            <a:r>
              <a:rPr lang="en-US" i="1" dirty="0" smtClean="0"/>
              <a:t>IEEE 802.22b does not contain any IEEE 802.1X-2010 related descriptions </a:t>
            </a:r>
          </a:p>
          <a:p>
            <a:pPr lvl="2"/>
            <a:r>
              <a:rPr lang="en-US" i="1" dirty="0" smtClean="0"/>
              <a:t>There is no technical justification to remove any IEEE 802.1X-2010 related descriptions from any standard</a:t>
            </a:r>
          </a:p>
          <a:p>
            <a:pPr lvl="1"/>
            <a:r>
              <a:rPr lang="en-US" i="1" dirty="0" smtClean="0"/>
              <a:t>While the base IEEE 802.22-2011 specification does reference various IEEE 802.1 specifications including IEEE 802.1X, IEEE 802.22b includes no such references.</a:t>
            </a:r>
          </a:p>
          <a:p>
            <a:pPr lvl="1"/>
            <a:r>
              <a:rPr lang="en-US" i="1" dirty="0" smtClean="0"/>
              <a:t>…</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Tree>
    <p:extLst>
      <p:ext uri="{BB962C8B-B14F-4D97-AF65-F5344CB8AC3E}">
        <p14:creationId xmlns:p14="http://schemas.microsoft.com/office/powerpoint/2010/main" val="123364838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802.22b FDIS ballot</a:t>
            </a:r>
            <a:endParaRPr lang="en-AU" dirty="0"/>
          </a:p>
        </p:txBody>
      </p:sp>
      <p:sp>
        <p:nvSpPr>
          <p:cNvPr id="3" name="Content Placeholder 2"/>
          <p:cNvSpPr>
            <a:spLocks noGrp="1"/>
          </p:cNvSpPr>
          <p:nvPr>
            <p:ph idx="1"/>
          </p:nvPr>
        </p:nvSpPr>
        <p:spPr/>
        <p:txBody>
          <a:bodyPr/>
          <a:lstStyle/>
          <a:p>
            <a:r>
              <a:rPr lang="en-AU" dirty="0" smtClean="0"/>
              <a:t>Suggested IEEE 802 response</a:t>
            </a:r>
          </a:p>
          <a:p>
            <a:pPr lvl="1"/>
            <a:r>
              <a:rPr lang="en-US" dirty="0" smtClean="0"/>
              <a:t>…</a:t>
            </a:r>
          </a:p>
          <a:p>
            <a:pPr lvl="1"/>
            <a:r>
              <a:rPr lang="en-US" i="1" dirty="0" smtClean="0"/>
              <a:t>IEEE 802 recognizes that the China NB has asserted this in past that man-in-the-middle (and other) attacks are possible against IEEE 802.1X based systems. However, the technical details of such an attack (or a demonstration of an attack) have not yet been supplied by the China NB. In the absence of technical substantiation of the claims, there is no justification to remove references to IEEE 802.1X-2010  from any standard.</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85</a:t>
            </a:fld>
            <a:endParaRPr lang="en-US"/>
          </a:p>
        </p:txBody>
      </p:sp>
    </p:spTree>
    <p:extLst>
      <p:ext uri="{BB962C8B-B14F-4D97-AF65-F5344CB8AC3E}">
        <p14:creationId xmlns:p14="http://schemas.microsoft.com/office/powerpoint/2010/main" val="269368630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AU" i="1" dirty="0"/>
              <a:t>Cryptographic algorithms to be applied </a:t>
            </a:r>
            <a:r>
              <a:rPr lang="en-AU" i="1" dirty="0" smtClean="0"/>
              <a:t>to information </a:t>
            </a:r>
            <a:r>
              <a:rPr lang="en-AU" i="1" dirty="0"/>
              <a:t>security mechanism may be subject </a:t>
            </a:r>
            <a:r>
              <a:rPr lang="en-AU" i="1" dirty="0" smtClean="0"/>
              <a:t>to national </a:t>
            </a:r>
            <a:r>
              <a:rPr lang="en-AU" i="1" dirty="0"/>
              <a:t>and regional regulations. They </a:t>
            </a:r>
            <a:r>
              <a:rPr lang="en-AU" i="1" dirty="0" smtClean="0"/>
              <a:t>should conform </a:t>
            </a:r>
            <a:r>
              <a:rPr lang="en-AU" i="1" dirty="0"/>
              <a:t>to national laws and regulations, and </a:t>
            </a:r>
            <a:r>
              <a:rPr lang="en-AU" i="1" dirty="0" smtClean="0"/>
              <a:t>can be </a:t>
            </a:r>
            <a:r>
              <a:rPr lang="en-AU" i="1" dirty="0"/>
              <a:t>chosen according to specific requirements </a:t>
            </a:r>
            <a:r>
              <a:rPr lang="en-AU" i="1" dirty="0" smtClean="0"/>
              <a:t>in different </a:t>
            </a:r>
            <a:r>
              <a:rPr lang="en-AU" i="1" dirty="0"/>
              <a:t>countries and regions. Therefore, it is </a:t>
            </a:r>
            <a:r>
              <a:rPr lang="en-AU" i="1" dirty="0" smtClean="0"/>
              <a:t>not appropriate </a:t>
            </a:r>
            <a:r>
              <a:rPr lang="en-AU" i="1" dirty="0"/>
              <a:t>for this draft to require the same </a:t>
            </a:r>
            <a:r>
              <a:rPr lang="en-AU" i="1" dirty="0" smtClean="0"/>
              <a:t>AES algorithm</a:t>
            </a:r>
          </a:p>
          <a:p>
            <a:r>
              <a:rPr lang="en-AU" dirty="0" smtClean="0"/>
              <a:t>China </a:t>
            </a:r>
            <a:r>
              <a:rPr lang="en-AU" dirty="0"/>
              <a:t>NB </a:t>
            </a:r>
            <a:r>
              <a:rPr lang="en-AU" dirty="0" smtClean="0"/>
              <a:t>Change 2</a:t>
            </a:r>
          </a:p>
          <a:p>
            <a:pPr lvl="1"/>
            <a:r>
              <a:rPr lang="en-AU" i="1" dirty="0"/>
              <a:t>It is suggested to clearly note that AES is </a:t>
            </a:r>
            <a:r>
              <a:rPr lang="en-AU" i="1" dirty="0" smtClean="0"/>
              <a:t>optional. There </a:t>
            </a:r>
            <a:r>
              <a:rPr lang="en-AU" i="1" dirty="0"/>
              <a:t>is no specific implementation solution to </a:t>
            </a:r>
            <a:r>
              <a:rPr lang="en-AU" i="1" dirty="0" smtClean="0"/>
              <a:t>establish security </a:t>
            </a:r>
            <a:r>
              <a:rPr lang="en-AU" i="1" dirty="0"/>
              <a:t>mechanism. It is recommended to </a:t>
            </a:r>
            <a:r>
              <a:rPr lang="en-AU" i="1" dirty="0" smtClean="0"/>
              <a:t>provide several </a:t>
            </a:r>
            <a:r>
              <a:rPr lang="en-AU" i="1" dirty="0"/>
              <a:t>typical mechanisms in order to better </a:t>
            </a:r>
            <a:r>
              <a:rPr lang="en-AU" i="1" dirty="0" smtClean="0"/>
              <a:t>achieve the </a:t>
            </a:r>
            <a:r>
              <a:rPr lang="en-AU" i="1" dirty="0"/>
              <a:t>interconnection between </a:t>
            </a:r>
            <a:r>
              <a:rPr lang="en-AU" i="1" dirty="0" smtClean="0"/>
              <a:t>devices</a:t>
            </a:r>
          </a:p>
          <a:p>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223148732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a:t>
            </a:r>
          </a:p>
          <a:p>
            <a:r>
              <a:rPr lang="en-AU" dirty="0" smtClean="0"/>
              <a:t>Suggested IEEE 802 response to Comment 2</a:t>
            </a:r>
          </a:p>
          <a:p>
            <a:pPr lvl="1"/>
            <a:r>
              <a:rPr lang="en-AU" dirty="0" smtClean="0"/>
              <a:t>802.22 </a:t>
            </a:r>
            <a:r>
              <a:rPr lang="en-AU" dirty="0"/>
              <a:t>WG generated a response that was rejected by </a:t>
            </a:r>
            <a:r>
              <a:rPr lang="en-AU" dirty="0" smtClean="0"/>
              <a:t>EC in Nov 2017</a:t>
            </a:r>
            <a:endParaRPr lang="en-AU" dirty="0"/>
          </a:p>
          <a:p>
            <a:pPr lvl="1"/>
            <a:r>
              <a:rPr lang="en-AU" dirty="0"/>
              <a:t>An alternative </a:t>
            </a:r>
            <a:r>
              <a:rPr lang="en-AU" dirty="0" smtClean="0"/>
              <a:t>was written </a:t>
            </a:r>
            <a:r>
              <a:rPr lang="en-AU" dirty="0"/>
              <a:t>… but </a:t>
            </a:r>
            <a:r>
              <a:rPr lang="en-AU" dirty="0" smtClean="0"/>
              <a:t>needed </a:t>
            </a:r>
            <a:r>
              <a:rPr lang="en-AU" dirty="0"/>
              <a:t>approval</a:t>
            </a:r>
          </a:p>
          <a:p>
            <a:pPr lvl="2"/>
            <a:r>
              <a:rPr lang="en-AU" i="1" dirty="0"/>
              <a:t>The IEEE 802.22b amendment and the base IEEE 802.22-2010 standards have adopted AES as a default cipher to promote the global coexistence and inter-operability of 802.22 devices. </a:t>
            </a:r>
            <a:r>
              <a:rPr lang="en-US" i="1" dirty="0"/>
              <a:t>However, the provision of  additional ciphers may enhance 802.22’s ability to address special use cases or specific national or future market needs</a:t>
            </a:r>
            <a:r>
              <a:rPr lang="en-AU" i="1" dirty="0" smtClean="0"/>
              <a:t>. </a:t>
            </a:r>
            <a:r>
              <a:rPr lang="en-AU" i="1" dirty="0"/>
              <a:t> The 802.22 WG will consider on their merits any proposals received for additional ciphers in the next revision of 802.22.</a:t>
            </a:r>
            <a:endParaRPr lang="en-AU" dirty="0"/>
          </a:p>
          <a:p>
            <a:pPr lvl="1"/>
            <a:r>
              <a:rPr lang="en-AU" dirty="0" smtClean="0"/>
              <a:t>Apurva Mody asked EC recently to approve the revised text</a:t>
            </a:r>
          </a:p>
          <a:p>
            <a:pPr lvl="2"/>
            <a:r>
              <a:rPr lang="en-AU" dirty="0" smtClean="0"/>
              <a:t>It was approved by EC in late Jan 2018</a:t>
            </a:r>
            <a:endParaRPr lang="en-AU" dirty="0"/>
          </a:p>
          <a:p>
            <a:pPr lvl="1"/>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68103481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IEEE 802 EC approved withdrawal of various ISO/IEC standards but it has not happened yet</a:t>
            </a:r>
            <a:endParaRPr lang="en-AU" dirty="0"/>
          </a:p>
        </p:txBody>
      </p:sp>
      <p:sp>
        <p:nvSpPr>
          <p:cNvPr id="3" name="Content Placeholder 2"/>
          <p:cNvSpPr>
            <a:spLocks noGrp="1"/>
          </p:cNvSpPr>
          <p:nvPr>
            <p:ph idx="1"/>
          </p:nvPr>
        </p:nvSpPr>
        <p:spPr/>
        <p:txBody>
          <a:bodyPr/>
          <a:lstStyle/>
          <a:p>
            <a:pPr lvl="1"/>
            <a:r>
              <a:rPr lang="en-AU" dirty="0" smtClean="0"/>
              <a:t>The IEEE 802 EC approved withdrawal of various ISO/IEC standards in Nov 2017, giving Andrew Myles authority to make it happen</a:t>
            </a:r>
          </a:p>
          <a:p>
            <a:pPr lvl="2"/>
            <a:r>
              <a:rPr lang="en-AU" dirty="0" smtClean="0"/>
              <a:t>ISO/IEC TR 8802-1:2001</a:t>
            </a:r>
          </a:p>
          <a:p>
            <a:pPr lvl="2"/>
            <a:r>
              <a:rPr lang="en-AU" dirty="0" smtClean="0"/>
              <a:t>ISO/IEC 15802-1:1995</a:t>
            </a:r>
          </a:p>
          <a:p>
            <a:pPr lvl="2"/>
            <a:r>
              <a:rPr lang="en-AU" dirty="0" smtClean="0"/>
              <a:t>ISO/IEC 15802-3:1998</a:t>
            </a:r>
          </a:p>
          <a:p>
            <a:pPr lvl="2"/>
            <a:r>
              <a:rPr lang="en-AU" dirty="0" smtClean="0"/>
              <a:t>ISO/IEC 8802-5 and anything related (such as corrigenda)</a:t>
            </a:r>
          </a:p>
          <a:p>
            <a:pPr lvl="1"/>
            <a:r>
              <a:rPr lang="en-AU" dirty="0" smtClean="0"/>
              <a:t>The decision was not executed because additional information was required by IEEE-SA staff, and this was not made available until recently</a:t>
            </a:r>
          </a:p>
          <a:p>
            <a:pPr lvl="2"/>
            <a:r>
              <a:rPr lang="en-AU" dirty="0" smtClean="0"/>
              <a:t>Jodi </a:t>
            </a:r>
            <a:r>
              <a:rPr lang="en-AU" dirty="0" err="1" smtClean="0"/>
              <a:t>Haasz</a:t>
            </a:r>
            <a:r>
              <a:rPr lang="en-AU" dirty="0" smtClean="0"/>
              <a:t> asked, </a:t>
            </a:r>
            <a:r>
              <a:rPr lang="en-AU" i="1" dirty="0"/>
              <a:t>Can you give me the reason (justification) for each withdrawal and I will send it to ISO</a:t>
            </a:r>
            <a:endParaRPr lang="en-AU" dirty="0" smtClean="0"/>
          </a:p>
          <a:p>
            <a:pPr lvl="1"/>
            <a:r>
              <a:rPr lang="en-AU" dirty="0" smtClean="0"/>
              <a:t>Today, we will review the information before Andrew Myles passes it on to IEEE-SA staff … and actually executes the action from Nov 2017</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88</a:t>
            </a:fld>
            <a:endParaRPr lang="en-US"/>
          </a:p>
        </p:txBody>
      </p:sp>
    </p:spTree>
    <p:extLst>
      <p:ext uri="{BB962C8B-B14F-4D97-AF65-F5344CB8AC3E}">
        <p14:creationId xmlns:p14="http://schemas.microsoft.com/office/powerpoint/2010/main" val="30918920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Andrew Myles requested assistance from Jodi </a:t>
            </a:r>
            <a:r>
              <a:rPr lang="en-AU" dirty="0" err="1" smtClean="0"/>
              <a:t>Haasz</a:t>
            </a:r>
            <a:r>
              <a:rPr lang="en-AU" dirty="0" smtClean="0"/>
              <a:t>, who asked various questions</a:t>
            </a:r>
            <a:endParaRPr lang="en-AU" dirty="0"/>
          </a:p>
        </p:txBody>
      </p:sp>
      <p:sp>
        <p:nvSpPr>
          <p:cNvPr id="3" name="Content Placeholder 2"/>
          <p:cNvSpPr>
            <a:spLocks noGrp="1"/>
          </p:cNvSpPr>
          <p:nvPr>
            <p:ph idx="1"/>
          </p:nvPr>
        </p:nvSpPr>
        <p:spPr/>
        <p:txBody>
          <a:bodyPr/>
          <a:lstStyle/>
          <a:p>
            <a:pPr lvl="1"/>
            <a:r>
              <a:rPr lang="en-AU" i="1" dirty="0" smtClean="0">
                <a:hlinkClick r:id="rId2"/>
              </a:rPr>
              <a:t>ISO/IEC TR 8802-1:2001</a:t>
            </a:r>
            <a:r>
              <a:rPr lang="en-AU" i="1" dirty="0" smtClean="0"/>
              <a:t>; I believe this document was developed by JTC 1/SC 6 and was not an IEEE standard adopted by JTC 1/SC 6, correct?</a:t>
            </a:r>
          </a:p>
          <a:p>
            <a:pPr lvl="2"/>
            <a:r>
              <a:rPr lang="en-AU" dirty="0" smtClean="0"/>
              <a:t>It is not an IEEE standard</a:t>
            </a:r>
          </a:p>
          <a:p>
            <a:pPr lvl="2"/>
            <a:r>
              <a:rPr lang="en-AU" dirty="0" smtClean="0"/>
              <a:t>It is an ISO standards that provides:</a:t>
            </a:r>
          </a:p>
          <a:p>
            <a:pPr lvl="3"/>
            <a:r>
              <a:rPr lang="en-AU" dirty="0" smtClean="0"/>
              <a:t>A very out of date summary of LAN standards</a:t>
            </a:r>
          </a:p>
          <a:p>
            <a:pPr lvl="3"/>
            <a:r>
              <a:rPr lang="en-AU" dirty="0" smtClean="0"/>
              <a:t>A very out of date description of a Category 3 liaison between IEEE 802  and ISO/IEC JTC1/SC6/WG1 &amp; WG3 (!)</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3874202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Irvine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Irvine, in Jan 2018, as documented in </a:t>
            </a:r>
            <a:r>
              <a:rPr lang="en-AU" i="1" dirty="0" smtClean="0">
                <a:solidFill>
                  <a:srgbClr val="FF0000"/>
                </a:solidFill>
                <a:hlinkClick r:id="rId3"/>
              </a:rPr>
              <a:t>11-18-0320-00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Andrew Myles requested assistance from Jodi </a:t>
            </a:r>
            <a:r>
              <a:rPr lang="en-AU" dirty="0" err="1" smtClean="0"/>
              <a:t>Haasz</a:t>
            </a:r>
            <a:r>
              <a:rPr lang="en-AU" dirty="0" smtClean="0"/>
              <a:t>, who asked various questions</a:t>
            </a:r>
            <a:endParaRPr lang="en-AU" dirty="0"/>
          </a:p>
        </p:txBody>
      </p:sp>
      <p:sp>
        <p:nvSpPr>
          <p:cNvPr id="3" name="Content Placeholder 2"/>
          <p:cNvSpPr>
            <a:spLocks noGrp="1"/>
          </p:cNvSpPr>
          <p:nvPr>
            <p:ph idx="1"/>
          </p:nvPr>
        </p:nvSpPr>
        <p:spPr/>
        <p:txBody>
          <a:bodyPr/>
          <a:lstStyle/>
          <a:p>
            <a:pPr lvl="1"/>
            <a:r>
              <a:rPr lang="en-AU" i="1" dirty="0" smtClean="0">
                <a:hlinkClick r:id="rId2"/>
              </a:rPr>
              <a:t>ISO/IEC 15802-1:1995</a:t>
            </a:r>
            <a:r>
              <a:rPr lang="en-AU" i="1" dirty="0" smtClean="0"/>
              <a:t>; Is this document an adoption of an IEEE standard?  I am unable to find it.</a:t>
            </a:r>
          </a:p>
          <a:p>
            <a:pPr lvl="2"/>
            <a:r>
              <a:rPr lang="en-AU" dirty="0" smtClean="0"/>
              <a:t>This part of</a:t>
            </a:r>
            <a:r>
              <a:rPr lang="en-AU" dirty="0"/>
              <a:t> ISO/IEC 15802 </a:t>
            </a:r>
            <a:r>
              <a:rPr lang="en-AU" i="1" dirty="0"/>
              <a:t>defines the service provided by the Medium Access Control Sublayer to the Logical Link Control Sublayer at the boundary between the Medium Access Control and Logical Link Control </a:t>
            </a:r>
            <a:r>
              <a:rPr lang="en-AU" i="1" dirty="0" smtClean="0"/>
              <a:t>Sublayers</a:t>
            </a:r>
          </a:p>
          <a:p>
            <a:pPr lvl="2"/>
            <a:r>
              <a:rPr lang="en-AU" dirty="0" smtClean="0"/>
              <a:t>It provides mappings  of the architecture to very old (very 1994!) versions of 802.3/4/5/6/7</a:t>
            </a:r>
          </a:p>
          <a:p>
            <a:pPr lvl="2"/>
            <a:r>
              <a:rPr lang="en-AU" dirty="0" smtClean="0"/>
              <a:t>It is potentially misleading and is certainly incomplete (</a:t>
            </a:r>
            <a:r>
              <a:rPr lang="en-AU" dirty="0" err="1" smtClean="0"/>
              <a:t>eg</a:t>
            </a:r>
            <a:r>
              <a:rPr lang="en-AU" dirty="0" smtClean="0"/>
              <a:t>, no mention of 802.11)</a:t>
            </a:r>
          </a:p>
          <a:p>
            <a:pPr lvl="2"/>
            <a:r>
              <a:rPr lang="en-AU" dirty="0" smtClean="0"/>
              <a:t>John Messenger notes:</a:t>
            </a:r>
          </a:p>
          <a:p>
            <a:pPr lvl="3"/>
            <a:r>
              <a:rPr lang="en-GB" i="1" dirty="0"/>
              <a:t>IEEE </a:t>
            </a:r>
            <a:r>
              <a:rPr lang="en-GB" i="1" dirty="0" err="1"/>
              <a:t>Std</a:t>
            </a:r>
            <a:r>
              <a:rPr lang="en-GB" i="1" dirty="0"/>
              <a:t> 802.1AC-2016 contains several references to 15802-1, which was its predecessor.  From my point of view it would be better to retain 15802-1 for that reason, but it’s only a bibliography reference so as far as I know, I would not have to change 802.1AC  if 15802-1 were withdrawn</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90</a:t>
            </a:fld>
            <a:endParaRPr lang="en-US"/>
          </a:p>
        </p:txBody>
      </p:sp>
    </p:spTree>
    <p:extLst>
      <p:ext uri="{BB962C8B-B14F-4D97-AF65-F5344CB8AC3E}">
        <p14:creationId xmlns:p14="http://schemas.microsoft.com/office/powerpoint/2010/main" val="30511867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Andrew Myles requested assistance from Jodi </a:t>
            </a:r>
            <a:r>
              <a:rPr lang="en-AU" dirty="0" err="1" smtClean="0"/>
              <a:t>Haasz</a:t>
            </a:r>
            <a:r>
              <a:rPr lang="en-AU" dirty="0" smtClean="0"/>
              <a:t>, who asked various questions</a:t>
            </a:r>
            <a:endParaRPr lang="en-AU" dirty="0"/>
          </a:p>
        </p:txBody>
      </p:sp>
      <p:sp>
        <p:nvSpPr>
          <p:cNvPr id="3" name="Content Placeholder 2"/>
          <p:cNvSpPr>
            <a:spLocks noGrp="1"/>
          </p:cNvSpPr>
          <p:nvPr>
            <p:ph idx="1"/>
          </p:nvPr>
        </p:nvSpPr>
        <p:spPr/>
        <p:txBody>
          <a:bodyPr/>
          <a:lstStyle/>
          <a:p>
            <a:pPr lvl="1"/>
            <a:r>
              <a:rPr lang="en-AU" i="1" dirty="0" smtClean="0"/>
              <a:t>ISO/IEC 15802-3:1998; I believe this is an adoption of IEEE 802.1D-1998, correct?</a:t>
            </a:r>
          </a:p>
          <a:p>
            <a:pPr lvl="2"/>
            <a:r>
              <a:rPr lang="en-AU" dirty="0" smtClean="0"/>
              <a:t>Yes</a:t>
            </a:r>
          </a:p>
          <a:p>
            <a:pPr lvl="1"/>
            <a:r>
              <a:rPr lang="en-AU" dirty="0" smtClean="0"/>
              <a:t>ISO/IEC 8802-5 and anything related (such as corrigenda); I am sure that this is an adoption of IEEE 802.5 and its related documents</a:t>
            </a:r>
          </a:p>
          <a:p>
            <a:pPr lvl="2"/>
            <a:r>
              <a:rPr lang="en-AU" dirty="0" smtClean="0"/>
              <a:t>Yes</a:t>
            </a:r>
          </a:p>
          <a:p>
            <a:pPr lvl="2"/>
            <a:r>
              <a:rPr lang="en-AU" dirty="0" smtClean="0"/>
              <a:t>Geoff Thomson noted, </a:t>
            </a:r>
            <a:r>
              <a:rPr lang="en-AU" i="1" dirty="0" smtClean="0"/>
              <a:t>I </a:t>
            </a:r>
            <a:r>
              <a:rPr lang="en-AU" i="1" dirty="0"/>
              <a:t>believe that 8802-5 should be stabilized rather than </a:t>
            </a:r>
            <a:r>
              <a:rPr lang="en-AU" i="1" dirty="0" smtClean="0"/>
              <a:t>withdrawn</a:t>
            </a:r>
            <a:endParaRPr lang="en-AU" dirty="0" smtClean="0"/>
          </a:p>
          <a:p>
            <a:pPr lvl="2"/>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91</a:t>
            </a:fld>
            <a:endParaRPr lang="en-US"/>
          </a:p>
        </p:txBody>
      </p:sp>
    </p:spTree>
    <p:extLst>
      <p:ext uri="{BB962C8B-B14F-4D97-AF65-F5344CB8AC3E}">
        <p14:creationId xmlns:p14="http://schemas.microsoft.com/office/powerpoint/2010/main" val="15758346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held in Aug 2018 in Tokyo, Japan</a:t>
            </a:r>
            <a:endParaRPr lang="en-AU" dirty="0"/>
          </a:p>
        </p:txBody>
      </p:sp>
      <p:sp>
        <p:nvSpPr>
          <p:cNvPr id="3" name="Content Placeholder 2"/>
          <p:cNvSpPr>
            <a:spLocks noGrp="1"/>
          </p:cNvSpPr>
          <p:nvPr>
            <p:ph sz="half" idx="1"/>
          </p:nvPr>
        </p:nvSpPr>
        <p:spPr>
          <a:xfrm>
            <a:off x="685800" y="1905000"/>
            <a:ext cx="3810000" cy="4114800"/>
          </a:xfrm>
        </p:spPr>
        <p:txBody>
          <a:bodyPr/>
          <a:lstStyle/>
          <a:p>
            <a:r>
              <a:rPr lang="en-AU" dirty="0" smtClean="0"/>
              <a:t>Meeting</a:t>
            </a:r>
          </a:p>
          <a:p>
            <a:pPr lvl="1"/>
            <a:r>
              <a:rPr lang="en-AU" dirty="0" smtClean="0"/>
              <a:t>ISO/IEC JTC1/SC6</a:t>
            </a:r>
          </a:p>
          <a:p>
            <a:r>
              <a:rPr lang="en-AU" dirty="0" smtClean="0"/>
              <a:t>Hosts</a:t>
            </a:r>
          </a:p>
          <a:p>
            <a:pPr lvl="1"/>
            <a:r>
              <a:rPr lang="en-AU" dirty="0" smtClean="0"/>
              <a:t>?</a:t>
            </a:r>
            <a:endParaRPr lang="en-US" dirty="0" smtClean="0"/>
          </a:p>
          <a:p>
            <a:r>
              <a:rPr lang="en-AU" dirty="0" smtClean="0"/>
              <a:t>Date</a:t>
            </a:r>
          </a:p>
          <a:p>
            <a:pPr lvl="1"/>
            <a:r>
              <a:rPr lang="en-AU" dirty="0" smtClean="0"/>
              <a:t>Aug 2018</a:t>
            </a:r>
          </a:p>
          <a:p>
            <a:r>
              <a:rPr lang="en-AU" dirty="0" smtClean="0"/>
              <a:t>Location</a:t>
            </a:r>
          </a:p>
          <a:p>
            <a:pPr lvl="1"/>
            <a:r>
              <a:rPr lang="en-AU" dirty="0" smtClean="0"/>
              <a:t>Tokyo</a:t>
            </a:r>
          </a:p>
          <a:p>
            <a:r>
              <a:rPr lang="en-AU" dirty="0" smtClean="0"/>
              <a:t>WebEx</a:t>
            </a:r>
          </a:p>
          <a:p>
            <a:pPr lvl="1"/>
            <a:r>
              <a:rPr lang="en-AU" dirty="0" smtClean="0">
                <a:solidFill>
                  <a:srgbClr val="FF0000"/>
                </a:solidFill>
              </a:rPr>
              <a:t>????</a:t>
            </a:r>
          </a:p>
        </p:txBody>
      </p:sp>
      <p:sp>
        <p:nvSpPr>
          <p:cNvPr id="6" name="Content Placeholder 5"/>
          <p:cNvSpPr>
            <a:spLocks noGrp="1"/>
          </p:cNvSpPr>
          <p:nvPr>
            <p:ph sz="half" idx="2"/>
          </p:nvPr>
        </p:nvSpPr>
        <p:spPr>
          <a:xfrm>
            <a:off x="4648200" y="1905000"/>
            <a:ext cx="3810000" cy="4114800"/>
          </a:xfrm>
        </p:spPr>
        <p:txBody>
          <a:bodyPr/>
          <a:lstStyle/>
          <a:p>
            <a:r>
              <a:rPr lang="en-GB" dirty="0" smtClean="0"/>
              <a:t>Deadlines</a:t>
            </a:r>
          </a:p>
          <a:p>
            <a:pPr lvl="1"/>
            <a:r>
              <a:rPr lang="en-GB" dirty="0" smtClean="0"/>
              <a:t>New agenda items:</a:t>
            </a:r>
          </a:p>
          <a:p>
            <a:pPr lvl="1"/>
            <a:r>
              <a:rPr lang="en-GB" dirty="0" smtClean="0"/>
              <a:t>New contributions:</a:t>
            </a:r>
          </a:p>
          <a:p>
            <a:pPr lvl="1"/>
            <a:r>
              <a:rPr lang="en-GB" dirty="0" smtClean="0"/>
              <a:t>New comments:</a:t>
            </a:r>
          </a:p>
          <a:p>
            <a:pPr lvl="1"/>
            <a:r>
              <a:rPr lang="en-GB" dirty="0" smtClean="0"/>
              <a:t>Registration:</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92</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9389148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ToR</a:t>
            </a:r>
            <a:r>
              <a:rPr lang="en-AU" dirty="0" smtClean="0"/>
              <a:t> of the </a:t>
            </a:r>
            <a:r>
              <a:rPr lang="en-AU" i="1" dirty="0" smtClean="0"/>
              <a:t>Security ad hoc </a:t>
            </a:r>
            <a:r>
              <a:rPr lang="en-AU" dirty="0" smtClean="0"/>
              <a:t>were substantially modified at the last SC6 meeting</a:t>
            </a:r>
            <a:endParaRPr lang="en-AU" dirty="0"/>
          </a:p>
        </p:txBody>
      </p:sp>
      <p:sp>
        <p:nvSpPr>
          <p:cNvPr id="3" name="Content Placeholder 2"/>
          <p:cNvSpPr>
            <a:spLocks noGrp="1"/>
          </p:cNvSpPr>
          <p:nvPr>
            <p:ph idx="1"/>
          </p:nvPr>
        </p:nvSpPr>
        <p:spPr/>
        <p:txBody>
          <a:bodyPr/>
          <a:lstStyle/>
          <a:p>
            <a:r>
              <a:rPr lang="en-AU" smtClean="0"/>
              <a:t>Modified ToR</a:t>
            </a:r>
          </a:p>
          <a:p>
            <a:pPr lvl="1"/>
            <a:r>
              <a:rPr lang="en-GB" smtClean="0"/>
              <a:t>Scope </a:t>
            </a:r>
            <a:endParaRPr lang="en-AU" smtClean="0"/>
          </a:p>
          <a:p>
            <a:pPr lvl="2"/>
            <a:r>
              <a:rPr lang="en-GB" smtClean="0"/>
              <a:t>Review security technologies in the published standards, and SC6 projects under development for the purpose of identifying areas of potential improvement </a:t>
            </a:r>
            <a:endParaRPr lang="en-AU" smtClean="0"/>
          </a:p>
          <a:p>
            <a:pPr lvl="1"/>
            <a:r>
              <a:rPr lang="en-GB" smtClean="0"/>
              <a:t>AHGS </a:t>
            </a:r>
            <a:r>
              <a:rPr lang="en-GB" dirty="0" smtClean="0"/>
              <a:t>deliverables</a:t>
            </a:r>
            <a:endParaRPr lang="en-AU" smtClean="0"/>
          </a:p>
          <a:p>
            <a:pPr lvl="2"/>
            <a:r>
              <a:rPr lang="en-GB" smtClean="0"/>
              <a:t>A report that identifies any potential security issues in SC6 published standards and SC6 projects under development.</a:t>
            </a:r>
            <a:endParaRPr lang="en-AU" smtClean="0"/>
          </a:p>
          <a:p>
            <a:pPr lvl="1"/>
            <a:r>
              <a:rPr lang="en-GB" smtClean="0"/>
              <a:t>Period</a:t>
            </a:r>
            <a:endParaRPr lang="en-AU" smtClean="0"/>
          </a:p>
          <a:p>
            <a:pPr lvl="2"/>
            <a:r>
              <a:rPr lang="en-GB" smtClean="0"/>
              <a:t>The AHGS will complete its report by the next SC6 plenary meeting.</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93</a:t>
            </a:fld>
            <a:endParaRPr lang="en-US"/>
          </a:p>
        </p:txBody>
      </p:sp>
    </p:spTree>
    <p:extLst>
      <p:ext uri="{BB962C8B-B14F-4D97-AF65-F5344CB8AC3E}">
        <p14:creationId xmlns:p14="http://schemas.microsoft.com/office/powerpoint/2010/main" val="23760318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ToR</a:t>
            </a:r>
            <a:r>
              <a:rPr lang="en-AU" dirty="0"/>
              <a:t> of the </a:t>
            </a:r>
            <a:r>
              <a:rPr lang="en-AU" i="1" dirty="0"/>
              <a:t>Security ad hoc </a:t>
            </a:r>
            <a:r>
              <a:rPr lang="en-AU" dirty="0"/>
              <a:t>were substantially modified at the last SC6 meeting</a:t>
            </a:r>
          </a:p>
        </p:txBody>
      </p:sp>
      <p:sp>
        <p:nvSpPr>
          <p:cNvPr id="3" name="Content Placeholder 2"/>
          <p:cNvSpPr>
            <a:spLocks noGrp="1"/>
          </p:cNvSpPr>
          <p:nvPr>
            <p:ph idx="1"/>
          </p:nvPr>
        </p:nvSpPr>
        <p:spPr/>
        <p:txBody>
          <a:bodyPr/>
          <a:lstStyle/>
          <a:p>
            <a:r>
              <a:rPr lang="en-AU" dirty="0" smtClean="0"/>
              <a:t>Summary of </a:t>
            </a:r>
            <a:r>
              <a:rPr lang="en-AU" dirty="0" err="1" smtClean="0"/>
              <a:t>ToR</a:t>
            </a:r>
            <a:endParaRPr lang="en-AU" dirty="0" smtClean="0"/>
          </a:p>
          <a:p>
            <a:pPr lvl="1"/>
            <a:r>
              <a:rPr lang="en-AU" dirty="0"/>
              <a:t>Focuses on any SC6 standards or standards in </a:t>
            </a:r>
            <a:r>
              <a:rPr lang="en-AU" dirty="0" smtClean="0"/>
              <a:t>development</a:t>
            </a:r>
          </a:p>
          <a:p>
            <a:pPr lvl="2"/>
            <a:r>
              <a:rPr lang="en-AU" dirty="0" smtClean="0"/>
              <a:t>This includes IEEE 802 standards</a:t>
            </a:r>
          </a:p>
          <a:p>
            <a:pPr lvl="2"/>
            <a:r>
              <a:rPr lang="en-AU" dirty="0" smtClean="0"/>
              <a:t>Including issues discussed in Ottawa in 2014</a:t>
            </a:r>
          </a:p>
          <a:p>
            <a:pPr lvl="2"/>
            <a:r>
              <a:rPr lang="en-AU" dirty="0" smtClean="0"/>
              <a:t>This means we will need to deal with same complaints</a:t>
            </a:r>
            <a:endParaRPr lang="en-AU" dirty="0"/>
          </a:p>
          <a:p>
            <a:pPr lvl="1"/>
            <a:r>
              <a:rPr lang="en-AU" dirty="0"/>
              <a:t>Limits work </a:t>
            </a:r>
            <a:r>
              <a:rPr lang="en-AU" dirty="0" smtClean="0"/>
              <a:t>in Security ad hoc to </a:t>
            </a:r>
            <a:r>
              <a:rPr lang="en-AU" dirty="0"/>
              <a:t>identifying </a:t>
            </a:r>
            <a:r>
              <a:rPr lang="en-AU" dirty="0" smtClean="0"/>
              <a:t>issues</a:t>
            </a:r>
          </a:p>
          <a:p>
            <a:pPr lvl="2"/>
            <a:r>
              <a:rPr lang="en-AU" dirty="0" smtClean="0"/>
              <a:t>The Security ad hoc will </a:t>
            </a:r>
            <a:r>
              <a:rPr lang="en-AU" dirty="0"/>
              <a:t>not </a:t>
            </a:r>
            <a:r>
              <a:rPr lang="en-AU" dirty="0" smtClean="0"/>
              <a:t>fix them</a:t>
            </a:r>
          </a:p>
          <a:p>
            <a:pPr lvl="2"/>
            <a:r>
              <a:rPr lang="en-AU" dirty="0" smtClean="0"/>
              <a:t>Technically they cannot even suggest how any issues can be fixed</a:t>
            </a:r>
          </a:p>
          <a:p>
            <a:pPr lvl="2"/>
            <a:r>
              <a:rPr lang="en-AU" dirty="0" smtClean="0"/>
              <a:t>If any issues are identified in IEEE 802 standards, we will argue at some future time that they need to be fixed by IEEE 802</a:t>
            </a:r>
            <a:endParaRPr lang="en-AU" dirty="0"/>
          </a:p>
          <a:p>
            <a:pPr lvl="1"/>
            <a:r>
              <a:rPr lang="en-AU" dirty="0"/>
              <a:t>Limits time to one meeting </a:t>
            </a:r>
            <a:r>
              <a:rPr lang="en-AU" dirty="0" smtClean="0"/>
              <a:t>cycle</a:t>
            </a:r>
          </a:p>
          <a:p>
            <a:pPr lvl="2"/>
            <a:r>
              <a:rPr lang="en-AU" dirty="0" smtClean="0"/>
              <a:t>Effectively August 2017</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8700440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Membership of the </a:t>
            </a:r>
            <a:r>
              <a:rPr lang="en-AU" i="1" dirty="0"/>
              <a:t>Security ad hoc </a:t>
            </a:r>
            <a:r>
              <a:rPr lang="en-AU" dirty="0" smtClean="0"/>
              <a:t>was determined	</a:t>
            </a:r>
            <a:endParaRPr lang="en-AU" dirty="0"/>
          </a:p>
        </p:txBody>
      </p:sp>
      <p:sp>
        <p:nvSpPr>
          <p:cNvPr id="3" name="Content Placeholder 2"/>
          <p:cNvSpPr>
            <a:spLocks noGrp="1"/>
          </p:cNvSpPr>
          <p:nvPr>
            <p:ph sz="half" idx="1"/>
          </p:nvPr>
        </p:nvSpPr>
        <p:spPr/>
        <p:txBody>
          <a:bodyPr/>
          <a:lstStyle/>
          <a:p>
            <a:r>
              <a:rPr lang="en-AU" dirty="0" smtClean="0"/>
              <a:t>Leadership</a:t>
            </a:r>
          </a:p>
          <a:p>
            <a:pPr lvl="1"/>
            <a:r>
              <a:rPr lang="en-US" dirty="0"/>
              <a:t>Yun-Jae Won </a:t>
            </a:r>
            <a:r>
              <a:rPr lang="en-US" dirty="0" smtClean="0"/>
              <a:t>(Korea) is convener</a:t>
            </a:r>
            <a:endParaRPr lang="en-AU" dirty="0" smtClean="0"/>
          </a:p>
          <a:p>
            <a:r>
              <a:rPr lang="en-AU" dirty="0" smtClean="0"/>
              <a:t>Membership</a:t>
            </a:r>
            <a:endParaRPr lang="en-AU" dirty="0" smtClean="0">
              <a:solidFill>
                <a:srgbClr val="FF0000"/>
              </a:solidFill>
            </a:endParaRPr>
          </a:p>
          <a:p>
            <a:pPr lvl="1"/>
            <a:r>
              <a:rPr lang="en-AU" dirty="0" smtClean="0"/>
              <a:t>China</a:t>
            </a:r>
          </a:p>
          <a:p>
            <a:pPr lvl="2"/>
            <a:r>
              <a:rPr lang="en-AU" dirty="0" err="1" smtClean="0"/>
              <a:t>Zhenhai</a:t>
            </a:r>
            <a:r>
              <a:rPr lang="en-AU" dirty="0" smtClean="0"/>
              <a:t> Huang (IWNCOMM)</a:t>
            </a:r>
          </a:p>
          <a:p>
            <a:pPr lvl="2"/>
            <a:r>
              <a:rPr lang="en-AU" dirty="0" err="1"/>
              <a:t>b</a:t>
            </a:r>
            <a:r>
              <a:rPr lang="en-AU" dirty="0" err="1" smtClean="0"/>
              <a:t>z</a:t>
            </a:r>
            <a:r>
              <a:rPr lang="en-AU" dirty="0" smtClean="0"/>
              <a:t>? (National Engineering Laboratory for Wireless Security)</a:t>
            </a:r>
          </a:p>
          <a:p>
            <a:pPr lvl="2"/>
            <a:r>
              <a:rPr lang="en-AU" dirty="0" err="1"/>
              <a:t>l</a:t>
            </a:r>
            <a:r>
              <a:rPr lang="en-AU" dirty="0" err="1" smtClean="0"/>
              <a:t>mbz</a:t>
            </a:r>
            <a:r>
              <a:rPr lang="en-AU" dirty="0" smtClean="0"/>
              <a:t>? (WAPIA)</a:t>
            </a:r>
          </a:p>
          <a:p>
            <a:pPr lvl="2"/>
            <a:r>
              <a:rPr lang="en-AU" dirty="0" err="1" smtClean="0"/>
              <a:t>Manxia</a:t>
            </a:r>
            <a:r>
              <a:rPr lang="en-AU" dirty="0" smtClean="0"/>
              <a:t> Tie (IWNCOMM)</a:t>
            </a:r>
          </a:p>
          <a:p>
            <a:pPr lvl="2"/>
            <a:r>
              <a:rPr lang="en-AU" dirty="0" err="1" smtClean="0"/>
              <a:t>Yujiao</a:t>
            </a:r>
            <a:r>
              <a:rPr lang="en-AU" dirty="0" smtClean="0"/>
              <a:t> Li (IWNCOMM)</a:t>
            </a:r>
          </a:p>
        </p:txBody>
      </p:sp>
      <p:sp>
        <p:nvSpPr>
          <p:cNvPr id="6" name="Content Placeholder 5"/>
          <p:cNvSpPr>
            <a:spLocks noGrp="1"/>
          </p:cNvSpPr>
          <p:nvPr>
            <p:ph sz="half" idx="2"/>
          </p:nvPr>
        </p:nvSpPr>
        <p:spPr/>
        <p:txBody>
          <a:bodyPr/>
          <a:lstStyle/>
          <a:p>
            <a:pPr lvl="1"/>
            <a:r>
              <a:rPr lang="en-AU" dirty="0"/>
              <a:t>US</a:t>
            </a:r>
          </a:p>
          <a:p>
            <a:pPr lvl="2"/>
            <a:r>
              <a:rPr lang="en-AU" dirty="0"/>
              <a:t>Dorothy Stanley (HPE)</a:t>
            </a:r>
          </a:p>
          <a:p>
            <a:pPr lvl="2"/>
            <a:r>
              <a:rPr lang="en-AU" dirty="0"/>
              <a:t>John Day (?)</a:t>
            </a:r>
          </a:p>
          <a:p>
            <a:pPr lvl="1"/>
            <a:r>
              <a:rPr lang="en-AU" dirty="0"/>
              <a:t>Austria</a:t>
            </a:r>
          </a:p>
          <a:p>
            <a:pPr lvl="2"/>
            <a:r>
              <a:rPr lang="en-AU" dirty="0"/>
              <a:t>Reinhard </a:t>
            </a:r>
            <a:r>
              <a:rPr lang="en-AU" dirty="0" err="1"/>
              <a:t>Meindl</a:t>
            </a:r>
            <a:endParaRPr lang="en-AU" dirty="0"/>
          </a:p>
          <a:p>
            <a:pPr lvl="1"/>
            <a:r>
              <a:rPr lang="en-AU" dirty="0"/>
              <a:t>Korea</a:t>
            </a:r>
          </a:p>
          <a:p>
            <a:pPr lvl="1"/>
            <a:r>
              <a:rPr lang="en-AU" dirty="0"/>
              <a:t>IEEE 802</a:t>
            </a:r>
          </a:p>
          <a:p>
            <a:pPr lvl="2"/>
            <a:r>
              <a:rPr lang="en-AU" dirty="0"/>
              <a:t>Andrew Myles (Cisco)</a:t>
            </a:r>
          </a:p>
          <a:p>
            <a:pPr lvl="2"/>
            <a:r>
              <a:rPr lang="en-AU" dirty="0"/>
              <a:t>Peter Yee</a:t>
            </a:r>
          </a:p>
          <a:p>
            <a:pPr lvl="2"/>
            <a:r>
              <a:rPr lang="en-AU" dirty="0"/>
              <a:t>Jodi </a:t>
            </a:r>
            <a:r>
              <a:rPr lang="en-AU" dirty="0" err="1"/>
              <a:t>Haasz</a:t>
            </a:r>
            <a:r>
              <a:rPr lang="en-AU" dirty="0"/>
              <a:t> (IEEE-SA)</a:t>
            </a:r>
          </a:p>
          <a:p>
            <a:pPr lvl="2"/>
            <a:r>
              <a:rPr lang="en-AU" dirty="0"/>
              <a:t>Dan Harkins (HPE</a:t>
            </a:r>
            <a:r>
              <a:rPr lang="en-AU" dirty="0" smtClean="0"/>
              <a:t>)</a:t>
            </a:r>
          </a:p>
          <a:p>
            <a:pPr lvl="2"/>
            <a:r>
              <a:rPr lang="en-AU" dirty="0" smtClean="0"/>
              <a:t>David Law (HPE)</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22988025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schedule and work plan has been agreed for the </a:t>
            </a:r>
            <a:r>
              <a:rPr lang="en-AU" i="1" dirty="0" smtClean="0"/>
              <a:t>Security ad hoc</a:t>
            </a:r>
            <a:endParaRPr lang="en-AU"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26020370"/>
              </p:ext>
            </p:extLst>
          </p:nvPr>
        </p:nvGraphicFramePr>
        <p:xfrm>
          <a:off x="685800" y="1981200"/>
          <a:ext cx="7772400" cy="3032760"/>
        </p:xfrm>
        <a:graphic>
          <a:graphicData uri="http://schemas.openxmlformats.org/drawingml/2006/table">
            <a:tbl>
              <a:tblPr firstRow="1" firstCol="1" bandRow="1">
                <a:tableStyleId>{93296810-A885-4BE3-A3E7-6D5BEEA58F35}</a:tableStyleId>
              </a:tblPr>
              <a:tblGrid>
                <a:gridCol w="2362200">
                  <a:extLst>
                    <a:ext uri="{9D8B030D-6E8A-4147-A177-3AD203B41FA5}">
                      <a16:colId xmlns:a16="http://schemas.microsoft.com/office/drawing/2014/main" val="3837239092"/>
                    </a:ext>
                  </a:extLst>
                </a:gridCol>
                <a:gridCol w="5410200">
                  <a:extLst>
                    <a:ext uri="{9D8B030D-6E8A-4147-A177-3AD203B41FA5}">
                      <a16:colId xmlns:a16="http://schemas.microsoft.com/office/drawing/2014/main" val="2407675232"/>
                    </a:ext>
                  </a:extLst>
                </a:gridCol>
              </a:tblGrid>
              <a:tr h="289560">
                <a:tc gridSpan="2">
                  <a:txBody>
                    <a:bodyPr/>
                    <a:lstStyle/>
                    <a:p>
                      <a:pPr algn="ctr" fontAlgn="base" hangingPunct="0">
                        <a:spcAft>
                          <a:spcPts val="0"/>
                        </a:spcAft>
                        <a:tabLst>
                          <a:tab pos="1188085" algn="l"/>
                        </a:tabLst>
                      </a:pPr>
                      <a:r>
                        <a:rPr lang="en-GB" sz="1600" kern="0" dirty="0">
                          <a:effectLst/>
                        </a:rPr>
                        <a:t>2017</a:t>
                      </a:r>
                      <a:endParaRPr lang="en-AU" sz="14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hMerge="1">
                  <a:txBody>
                    <a:bodyPr/>
                    <a:lstStyle/>
                    <a:p>
                      <a:endParaRPr lang="en-AU"/>
                    </a:p>
                  </a:txBody>
                  <a:tcPr/>
                </a:tc>
                <a:extLst>
                  <a:ext uri="{0D108BD9-81ED-4DB2-BD59-A6C34878D82A}">
                    <a16:rowId xmlns:a16="http://schemas.microsoft.com/office/drawing/2014/main" val="3148800603"/>
                  </a:ext>
                </a:extLst>
              </a:tr>
              <a:tr h="396240">
                <a:tc>
                  <a:txBody>
                    <a:bodyPr/>
                    <a:lstStyle/>
                    <a:p>
                      <a:pPr algn="ctr" fontAlgn="base" hangingPunct="0">
                        <a:spcAft>
                          <a:spcPts val="0"/>
                        </a:spcAft>
                        <a:tabLst>
                          <a:tab pos="1188085" algn="l"/>
                        </a:tabLst>
                      </a:pPr>
                      <a:r>
                        <a:rPr lang="en-GB" sz="1600" kern="0" dirty="0">
                          <a:effectLst/>
                        </a:rPr>
                        <a:t>Target Date</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algn="l" fontAlgn="base" hangingPunct="0">
                        <a:spcAft>
                          <a:spcPts val="0"/>
                        </a:spcAft>
                        <a:tabLst>
                          <a:tab pos="1188085" algn="l"/>
                        </a:tabLst>
                      </a:pPr>
                      <a:r>
                        <a:rPr lang="en-GB" sz="1600" b="1" kern="0" dirty="0">
                          <a:effectLst/>
                        </a:rPr>
                        <a:t>Tasks / Milestones</a:t>
                      </a:r>
                      <a:endParaRPr lang="en-AU" sz="1600" b="1"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764832066"/>
                  </a:ext>
                </a:extLst>
              </a:tr>
              <a:tr h="557009">
                <a:tc>
                  <a:txBody>
                    <a:bodyPr/>
                    <a:lstStyle/>
                    <a:p>
                      <a:pPr algn="ctr" fontAlgn="base" hangingPunct="0">
                        <a:spcAft>
                          <a:spcPts val="0"/>
                        </a:spcAft>
                        <a:tabLst>
                          <a:tab pos="1188085" algn="l"/>
                        </a:tabLst>
                      </a:pPr>
                      <a:r>
                        <a:rPr lang="en-US" sz="1600" kern="0" dirty="0">
                          <a:effectLst/>
                        </a:rPr>
                        <a:t>AHGS meeting during JTC 1/ SC 6/ WG 1 Seoul meeting</a:t>
                      </a:r>
                      <a:endParaRPr lang="en-AU" sz="1600" kern="100" dirty="0">
                        <a:effectLst/>
                      </a:endParaRPr>
                    </a:p>
                    <a:p>
                      <a:pPr algn="ctr" fontAlgn="base" hangingPunct="0">
                        <a:spcAft>
                          <a:spcPts val="0"/>
                        </a:spcAft>
                        <a:tabLst>
                          <a:tab pos="1188085" algn="l"/>
                        </a:tabLst>
                      </a:pPr>
                      <a:r>
                        <a:rPr lang="en-US" sz="1600" kern="0" dirty="0">
                          <a:effectLst/>
                        </a:rPr>
                        <a:t>(30– 31 Oct, 2017)</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Revise </a:t>
                      </a:r>
                      <a:r>
                        <a:rPr lang="en-US" sz="1600" kern="0" dirty="0" err="1">
                          <a:effectLst/>
                        </a:rPr>
                        <a:t>ToR</a:t>
                      </a:r>
                      <a:r>
                        <a:rPr lang="en-US" sz="1600" kern="0" dirty="0">
                          <a:effectLst/>
                        </a:rPr>
                        <a:t> for </a:t>
                      </a:r>
                      <a:r>
                        <a:rPr lang="en-US" sz="1600" kern="100" dirty="0">
                          <a:effectLst/>
                        </a:rPr>
                        <a:t>Ad-hoc Group on Security (AHGS)</a:t>
                      </a:r>
                      <a:r>
                        <a:rPr lang="en-US" sz="1600" kern="0" dirty="0">
                          <a:effectLst/>
                        </a:rPr>
                        <a:t>.</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Consider proposed dispositions of comments (</a:t>
                      </a:r>
                      <a:r>
                        <a:rPr lang="en-US" sz="1600" kern="0" dirty="0" err="1">
                          <a:effectLst/>
                        </a:rPr>
                        <a:t>DoC</a:t>
                      </a:r>
                      <a:r>
                        <a:rPr lang="en-US" sz="1600" kern="0" dirty="0">
                          <a:effectLst/>
                        </a:rPr>
                        <a:t>) on </a:t>
                      </a:r>
                      <a:r>
                        <a:rPr lang="en-US" sz="1600" kern="100" dirty="0">
                          <a:effectLst/>
                        </a:rPr>
                        <a:t>the ballot for establishment of an Ad-hoc Group on Security (AHGS).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Draft and approve </a:t>
                      </a:r>
                      <a:r>
                        <a:rPr lang="en-US" sz="1600" kern="0" dirty="0" err="1">
                          <a:effectLst/>
                        </a:rPr>
                        <a:t>DoC</a:t>
                      </a:r>
                      <a:r>
                        <a:rPr lang="en-US" sz="1600" kern="0" dirty="0">
                          <a:effectLst/>
                        </a:rPr>
                        <a:t> on the ballot for establishment of an Ad-hoc Group on Security (AHGS).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Update the member list of AHGS.</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1218155685"/>
                  </a:ext>
                </a:extLst>
              </a:tr>
              <a:tr h="139252">
                <a:tc>
                  <a:txBody>
                    <a:bodyPr/>
                    <a:lstStyle/>
                    <a:p>
                      <a:pPr algn="ctr" fontAlgn="base" hangingPunct="0">
                        <a:spcAft>
                          <a:spcPts val="0"/>
                        </a:spcAft>
                        <a:tabLst>
                          <a:tab pos="1188085" algn="l"/>
                        </a:tabLst>
                      </a:pPr>
                      <a:r>
                        <a:rPr lang="en-US" sz="1600" kern="0" dirty="0">
                          <a:effectLst/>
                        </a:rPr>
                        <a:t>Two weeks before the 1</a:t>
                      </a:r>
                      <a:r>
                        <a:rPr lang="en-US" sz="1600" kern="0" baseline="30000" dirty="0">
                          <a:effectLst/>
                        </a:rPr>
                        <a:t>st</a:t>
                      </a:r>
                      <a:r>
                        <a:rPr lang="en-US" sz="1600" kern="0" dirty="0">
                          <a:effectLst/>
                        </a:rPr>
                        <a:t> AHGS meeting</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Circulate the proposed draft work plan for comments by E-mail.</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353572081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29647058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schedule and work plan has been agreed for the </a:t>
            </a:r>
            <a:r>
              <a:rPr lang="en-AU" i="1" dirty="0"/>
              <a:t>Security ad hoc</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05873668"/>
              </p:ext>
            </p:extLst>
          </p:nvPr>
        </p:nvGraphicFramePr>
        <p:xfrm>
          <a:off x="685800" y="1981200"/>
          <a:ext cx="7772400" cy="4353560"/>
        </p:xfrm>
        <a:graphic>
          <a:graphicData uri="http://schemas.openxmlformats.org/drawingml/2006/table">
            <a:tbl>
              <a:tblPr firstRow="1" firstCol="1" bandRow="1">
                <a:tableStyleId>{93296810-A885-4BE3-A3E7-6D5BEEA58F35}</a:tableStyleId>
              </a:tblPr>
              <a:tblGrid>
                <a:gridCol w="2362200">
                  <a:extLst>
                    <a:ext uri="{9D8B030D-6E8A-4147-A177-3AD203B41FA5}">
                      <a16:colId xmlns:a16="http://schemas.microsoft.com/office/drawing/2014/main" val="3837239092"/>
                    </a:ext>
                  </a:extLst>
                </a:gridCol>
                <a:gridCol w="5410200">
                  <a:extLst>
                    <a:ext uri="{9D8B030D-6E8A-4147-A177-3AD203B41FA5}">
                      <a16:colId xmlns:a16="http://schemas.microsoft.com/office/drawing/2014/main" val="2407675232"/>
                    </a:ext>
                  </a:extLst>
                </a:gridCol>
              </a:tblGrid>
              <a:tr h="289560">
                <a:tc gridSpan="2">
                  <a:txBody>
                    <a:bodyPr/>
                    <a:lstStyle/>
                    <a:p>
                      <a:pPr algn="ctr" fontAlgn="base" hangingPunct="0">
                        <a:spcAft>
                          <a:spcPts val="0"/>
                        </a:spcAft>
                        <a:tabLst>
                          <a:tab pos="1188085" algn="l"/>
                        </a:tabLst>
                      </a:pPr>
                      <a:r>
                        <a:rPr lang="en-GB" sz="1600" kern="0" dirty="0">
                          <a:effectLst/>
                        </a:rPr>
                        <a:t>2017</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hMerge="1">
                  <a:txBody>
                    <a:bodyPr/>
                    <a:lstStyle/>
                    <a:p>
                      <a:endParaRPr lang="en-AU"/>
                    </a:p>
                  </a:txBody>
                  <a:tcPr/>
                </a:tc>
                <a:extLst>
                  <a:ext uri="{0D108BD9-81ED-4DB2-BD59-A6C34878D82A}">
                    <a16:rowId xmlns:a16="http://schemas.microsoft.com/office/drawing/2014/main" val="3148800603"/>
                  </a:ext>
                </a:extLst>
              </a:tr>
              <a:tr h="396240">
                <a:tc>
                  <a:txBody>
                    <a:bodyPr/>
                    <a:lstStyle/>
                    <a:p>
                      <a:pPr algn="ctr" fontAlgn="base" hangingPunct="0">
                        <a:spcAft>
                          <a:spcPts val="0"/>
                        </a:spcAft>
                        <a:tabLst>
                          <a:tab pos="1188085" algn="l"/>
                        </a:tabLst>
                      </a:pPr>
                      <a:r>
                        <a:rPr lang="en-GB" sz="1600" kern="0" dirty="0">
                          <a:effectLst/>
                        </a:rPr>
                        <a:t>Target Date</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algn="l" fontAlgn="base" hangingPunct="0">
                        <a:spcAft>
                          <a:spcPts val="0"/>
                        </a:spcAft>
                        <a:tabLst>
                          <a:tab pos="1188085" algn="l"/>
                        </a:tabLst>
                      </a:pPr>
                      <a:r>
                        <a:rPr lang="en-GB" sz="1600" b="1" kern="0" dirty="0">
                          <a:effectLst/>
                        </a:rPr>
                        <a:t>Tasks / Milestones</a:t>
                      </a:r>
                      <a:endParaRPr lang="en-AU" sz="1600" b="1"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764832066"/>
                  </a:ext>
                </a:extLst>
              </a:tr>
              <a:tr h="905140">
                <a:tc>
                  <a:txBody>
                    <a:bodyPr/>
                    <a:lstStyle/>
                    <a:p>
                      <a:pPr algn="ctr" fontAlgn="base" hangingPunct="0">
                        <a:spcAft>
                          <a:spcPts val="0"/>
                        </a:spcAft>
                        <a:tabLst>
                          <a:tab pos="1188085" algn="l"/>
                        </a:tabLst>
                      </a:pPr>
                      <a:r>
                        <a:rPr lang="en-US" sz="1600" kern="0" dirty="0">
                          <a:effectLst/>
                        </a:rPr>
                        <a:t>1</a:t>
                      </a:r>
                      <a:r>
                        <a:rPr lang="en-US" sz="1600" kern="0" baseline="30000" dirty="0">
                          <a:effectLst/>
                        </a:rPr>
                        <a:t>st </a:t>
                      </a:r>
                      <a:r>
                        <a:rPr lang="en-US" sz="1600" kern="0" dirty="0">
                          <a:effectLst/>
                        </a:rPr>
                        <a:t>AHGS meeting</a:t>
                      </a:r>
                      <a:endParaRPr lang="en-AU" sz="1600" kern="100" dirty="0">
                        <a:effectLst/>
                      </a:endParaRPr>
                    </a:p>
                    <a:p>
                      <a:pPr algn="ctr" fontAlgn="base" hangingPunct="0">
                        <a:spcAft>
                          <a:spcPts val="0"/>
                        </a:spcAft>
                        <a:tabLst>
                          <a:tab pos="1188085" algn="l"/>
                        </a:tabLst>
                      </a:pPr>
                      <a:r>
                        <a:rPr lang="en-US" sz="1600" kern="0" dirty="0">
                          <a:effectLst/>
                        </a:rPr>
                        <a:t>(by WebEx)</a:t>
                      </a:r>
                      <a:endParaRPr lang="en-AU" sz="1600" kern="100" dirty="0">
                        <a:effectLst/>
                      </a:endParaRPr>
                    </a:p>
                    <a:p>
                      <a:pPr algn="ctr" fontAlgn="base" hangingPunct="0">
                        <a:spcAft>
                          <a:spcPts val="0"/>
                        </a:spcAft>
                        <a:tabLst>
                          <a:tab pos="1188085" algn="l"/>
                        </a:tabLst>
                      </a:pPr>
                      <a:r>
                        <a:rPr lang="en-US" sz="1600" kern="0" dirty="0">
                          <a:effectLst/>
                        </a:rPr>
                        <a:t>xx December, 2017</a:t>
                      </a:r>
                      <a:endParaRPr lang="en-AU" sz="1600" kern="100" dirty="0">
                        <a:effectLst/>
                      </a:endParaRPr>
                    </a:p>
                    <a:p>
                      <a:pPr algn="ctr" fontAlgn="base" hangingPunct="0">
                        <a:spcAft>
                          <a:spcPts val="0"/>
                        </a:spcAft>
                        <a:tabLst>
                          <a:tab pos="1188085" algn="l"/>
                        </a:tabLst>
                      </a:pPr>
                      <a:r>
                        <a:rPr lang="en-US" sz="1600" kern="0" dirty="0">
                          <a:effectLst/>
                        </a:rPr>
                        <a:t>10:00 pm | Korea Time (Seoul, GMT+09:00) | 1 </a:t>
                      </a:r>
                      <a:r>
                        <a:rPr lang="en-US" sz="1600" kern="0" dirty="0" err="1">
                          <a:effectLst/>
                        </a:rPr>
                        <a:t>hr</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Update the member list of AHGS.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Consider and modify the proposed provisional work plan for AHGS. </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Task arrangement:</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383540" algn="l"/>
                          <a:tab pos="1656080" algn="l"/>
                          <a:tab pos="2124075" algn="l"/>
                        </a:tabLst>
                      </a:pPr>
                      <a:r>
                        <a:rPr lang="en-US" sz="1600" kern="0" dirty="0">
                          <a:effectLst/>
                        </a:rPr>
                        <a:t>Review security technologies in the published SC 6 standards by marking on a list of SC 6 published standards (the list is attached to this work plan);</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383540" algn="l"/>
                          <a:tab pos="1656080" algn="l"/>
                          <a:tab pos="2124075" algn="l"/>
                        </a:tabLst>
                      </a:pPr>
                      <a:r>
                        <a:rPr lang="en-US" sz="1600" kern="0" dirty="0">
                          <a:effectLst/>
                        </a:rPr>
                        <a:t>Review security technologies in SC 6 projects under development by marking on a list of SC 6 projects under development (the list is attached to this work plan); </a:t>
                      </a:r>
                      <a:endParaRPr lang="en-AU" sz="1600" kern="100" dirty="0">
                        <a:effectLst/>
                      </a:endParaRPr>
                    </a:p>
                    <a:p>
                      <a:pPr marL="579755" indent="-285750" algn="l" fontAlgn="base" hangingPunct="0">
                        <a:spcBef>
                          <a:spcPts val="400"/>
                        </a:spcBef>
                        <a:spcAft>
                          <a:spcPts val="0"/>
                        </a:spcAft>
                        <a:buFont typeface="Arial" panose="020B0604020202020204" pitchFamily="34" charset="0"/>
                        <a:buChar char="•"/>
                        <a:tabLst>
                          <a:tab pos="383540" algn="l"/>
                          <a:tab pos="1656080" algn="l"/>
                          <a:tab pos="2124075" algn="l"/>
                        </a:tabLst>
                      </a:pPr>
                      <a:r>
                        <a:rPr lang="en-US" sz="1600" kern="0" dirty="0">
                          <a:effectLst/>
                        </a:rPr>
                        <a:t>Note: Submit additional comments or individual contributions are also encouraged.</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2881624113"/>
                  </a:ext>
                </a:extLst>
              </a:tr>
              <a:tr h="139252">
                <a:tc>
                  <a:txBody>
                    <a:bodyPr/>
                    <a:lstStyle/>
                    <a:p>
                      <a:pPr algn="ctr" fontAlgn="base" hangingPunct="0">
                        <a:spcAft>
                          <a:spcPts val="0"/>
                        </a:spcAft>
                        <a:tabLst>
                          <a:tab pos="1188085" algn="l"/>
                        </a:tabLst>
                      </a:pPr>
                      <a:r>
                        <a:rPr lang="en-US" sz="1600" kern="0" dirty="0">
                          <a:effectLst/>
                        </a:rPr>
                        <a:t>Right after the 1</a:t>
                      </a:r>
                      <a:r>
                        <a:rPr lang="en-US" sz="1600" kern="0" baseline="30000" dirty="0">
                          <a:effectLst/>
                        </a:rPr>
                        <a:t>st</a:t>
                      </a:r>
                      <a:r>
                        <a:rPr lang="en-US" sz="1600" kern="0" dirty="0">
                          <a:effectLst/>
                        </a:rPr>
                        <a:t> AHGS meeting</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Call for contributions on identified security issues.</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3788024990"/>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cxnSp>
        <p:nvCxnSpPr>
          <p:cNvPr id="8" name="Straight Connector 7"/>
          <p:cNvCxnSpPr/>
          <p:nvPr/>
        </p:nvCxnSpPr>
        <p:spPr bwMode="auto">
          <a:xfrm flipV="1">
            <a:off x="685800" y="2667000"/>
            <a:ext cx="7772400" cy="3124200"/>
          </a:xfrm>
          <a:prstGeom prst="line">
            <a:avLst/>
          </a:prstGeom>
          <a:solidFill>
            <a:schemeClr val="accent1"/>
          </a:solidFill>
          <a:ln w="76200" cap="flat" cmpd="sng" algn="ctr">
            <a:solidFill>
              <a:srgbClr val="FF0000"/>
            </a:solidFill>
            <a:prstDash val="solid"/>
            <a:round/>
            <a:headEnd type="none" w="sm" len="sm"/>
            <a:tailEnd type="none" w="sm" len="sm"/>
          </a:ln>
          <a:effectLst/>
        </p:spPr>
      </p:cxnSp>
      <p:cxnSp>
        <p:nvCxnSpPr>
          <p:cNvPr id="9" name="Straight Connector 8"/>
          <p:cNvCxnSpPr/>
          <p:nvPr/>
        </p:nvCxnSpPr>
        <p:spPr bwMode="auto">
          <a:xfrm>
            <a:off x="685800" y="2667000"/>
            <a:ext cx="7772400" cy="3200400"/>
          </a:xfrm>
          <a:prstGeom prst="line">
            <a:avLst/>
          </a:prstGeom>
          <a:solidFill>
            <a:schemeClr val="accent1"/>
          </a:solidFill>
          <a:ln w="76200" cap="flat"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15111202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schedule and work plan has been agreed for the </a:t>
            </a:r>
            <a:r>
              <a:rPr lang="en-AU" i="1" dirty="0"/>
              <a:t>Security ad hoc</a:t>
            </a:r>
            <a:endParaRPr lang="en-AU" b="0"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08874574"/>
              </p:ext>
            </p:extLst>
          </p:nvPr>
        </p:nvGraphicFramePr>
        <p:xfrm>
          <a:off x="685800" y="1981200"/>
          <a:ext cx="7772400" cy="3911600"/>
        </p:xfrm>
        <a:graphic>
          <a:graphicData uri="http://schemas.openxmlformats.org/drawingml/2006/table">
            <a:tbl>
              <a:tblPr firstRow="1" firstCol="1" bandRow="1">
                <a:tableStyleId>{93296810-A885-4BE3-A3E7-6D5BEEA58F35}</a:tableStyleId>
              </a:tblPr>
              <a:tblGrid>
                <a:gridCol w="2362200">
                  <a:extLst>
                    <a:ext uri="{9D8B030D-6E8A-4147-A177-3AD203B41FA5}">
                      <a16:colId xmlns:a16="http://schemas.microsoft.com/office/drawing/2014/main" val="3837239092"/>
                    </a:ext>
                  </a:extLst>
                </a:gridCol>
                <a:gridCol w="5410200">
                  <a:extLst>
                    <a:ext uri="{9D8B030D-6E8A-4147-A177-3AD203B41FA5}">
                      <a16:colId xmlns:a16="http://schemas.microsoft.com/office/drawing/2014/main" val="2407675232"/>
                    </a:ext>
                  </a:extLst>
                </a:gridCol>
              </a:tblGrid>
              <a:tr h="75299">
                <a:tc gridSpan="2">
                  <a:txBody>
                    <a:bodyPr/>
                    <a:lstStyle/>
                    <a:p>
                      <a:pPr marL="0" indent="0" algn="ctr" fontAlgn="base" hangingPunct="0">
                        <a:spcBef>
                          <a:spcPts val="400"/>
                        </a:spcBef>
                        <a:spcAft>
                          <a:spcPts val="0"/>
                        </a:spcAft>
                        <a:buFont typeface="Arial" panose="020B0604020202020204" pitchFamily="34" charset="0"/>
                        <a:buNone/>
                        <a:tabLst>
                          <a:tab pos="203835" algn="l"/>
                          <a:tab pos="1188085" algn="l"/>
                          <a:tab pos="1656080" algn="l"/>
                          <a:tab pos="2124075" algn="l"/>
                        </a:tabLst>
                      </a:pPr>
                      <a:r>
                        <a:rPr lang="en-US" sz="1600" kern="0" dirty="0">
                          <a:effectLst/>
                        </a:rPr>
                        <a:t>2018</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hMerge="1">
                  <a:txBody>
                    <a:bodyPr/>
                    <a:lstStyle/>
                    <a:p>
                      <a:endParaRPr lang="en-AU"/>
                    </a:p>
                  </a:txBody>
                  <a:tcPr/>
                </a:tc>
                <a:extLst>
                  <a:ext uri="{0D108BD9-81ED-4DB2-BD59-A6C34878D82A}">
                    <a16:rowId xmlns:a16="http://schemas.microsoft.com/office/drawing/2014/main" val="1198474964"/>
                  </a:ext>
                </a:extLst>
              </a:tr>
              <a:tr h="75299">
                <a:tc>
                  <a:txBody>
                    <a:bodyPr/>
                    <a:lstStyle/>
                    <a:p>
                      <a:pPr algn="ctr" fontAlgn="base" hangingPunct="0">
                        <a:spcAft>
                          <a:spcPts val="0"/>
                        </a:spcAft>
                        <a:tabLst>
                          <a:tab pos="1188085" algn="l"/>
                        </a:tabLst>
                      </a:pPr>
                      <a:r>
                        <a:rPr lang="en-GB" sz="1600" kern="0" dirty="0">
                          <a:effectLst/>
                        </a:rPr>
                        <a:t>Target Date</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0" indent="0" algn="l" fontAlgn="base" hangingPunct="0">
                        <a:spcBef>
                          <a:spcPts val="400"/>
                        </a:spcBef>
                        <a:spcAft>
                          <a:spcPts val="0"/>
                        </a:spcAft>
                        <a:buFont typeface="Arial" panose="020B0604020202020204" pitchFamily="34" charset="0"/>
                        <a:buNone/>
                        <a:tabLst>
                          <a:tab pos="203835" algn="l"/>
                          <a:tab pos="1188085" algn="l"/>
                          <a:tab pos="1656080" algn="l"/>
                          <a:tab pos="2124075" algn="l"/>
                        </a:tabLst>
                      </a:pPr>
                      <a:r>
                        <a:rPr lang="en-US" sz="1600" b="1" kern="0" dirty="0">
                          <a:effectLst/>
                        </a:rPr>
                        <a:t>Tasks / Milestones</a:t>
                      </a:r>
                      <a:endParaRPr lang="en-AU" sz="1600" b="1"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3183562268"/>
                  </a:ext>
                </a:extLst>
              </a:tr>
              <a:tr h="278504">
                <a:tc>
                  <a:txBody>
                    <a:bodyPr/>
                    <a:lstStyle/>
                    <a:p>
                      <a:pPr algn="ctr" fontAlgn="base" hangingPunct="0">
                        <a:spcAft>
                          <a:spcPts val="0"/>
                        </a:spcAft>
                        <a:tabLst>
                          <a:tab pos="1188085" algn="l"/>
                        </a:tabLst>
                      </a:pPr>
                      <a:r>
                        <a:rPr lang="en-US" sz="1600" kern="0" dirty="0">
                          <a:effectLst/>
                        </a:rPr>
                        <a:t>Between the 1</a:t>
                      </a:r>
                      <a:r>
                        <a:rPr lang="en-US" sz="1600" kern="0" baseline="30000" dirty="0">
                          <a:effectLst/>
                        </a:rPr>
                        <a:t>st</a:t>
                      </a:r>
                      <a:r>
                        <a:rPr lang="en-US" sz="1600" kern="0" dirty="0">
                          <a:effectLst/>
                        </a:rPr>
                        <a:t> and 2</a:t>
                      </a:r>
                      <a:r>
                        <a:rPr lang="en-US" sz="1600" kern="0" baseline="30000" dirty="0">
                          <a:effectLst/>
                        </a:rPr>
                        <a:t>nd</a:t>
                      </a:r>
                      <a:r>
                        <a:rPr lang="en-US" sz="1600" kern="0" dirty="0">
                          <a:effectLst/>
                        </a:rPr>
                        <a:t> meetings</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Submit review results to the </a:t>
                      </a:r>
                      <a:r>
                        <a:rPr lang="en-US" sz="1600" kern="0" dirty="0" err="1">
                          <a:effectLst/>
                        </a:rPr>
                        <a:t>convenor</a:t>
                      </a:r>
                      <a:r>
                        <a:rPr lang="en-US" sz="1600" kern="0" dirty="0">
                          <a:effectLst/>
                        </a:rPr>
                        <a:t> of AHGS.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Circulate contributions for consideration by the next meeting.</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Collect comments on submitted documents.</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706948833"/>
                  </a:ext>
                </a:extLst>
              </a:tr>
              <a:tr h="696261">
                <a:tc>
                  <a:txBody>
                    <a:bodyPr/>
                    <a:lstStyle/>
                    <a:p>
                      <a:pPr algn="ctr" fontAlgn="base" hangingPunct="0">
                        <a:spcAft>
                          <a:spcPts val="0"/>
                        </a:spcAft>
                        <a:tabLst>
                          <a:tab pos="1188085" algn="l"/>
                        </a:tabLst>
                      </a:pPr>
                      <a:r>
                        <a:rPr lang="en-US" sz="1600" kern="0" dirty="0">
                          <a:effectLst/>
                        </a:rPr>
                        <a:t>2</a:t>
                      </a:r>
                      <a:r>
                        <a:rPr lang="en-US" sz="1600" kern="0" baseline="30000" dirty="0">
                          <a:effectLst/>
                        </a:rPr>
                        <a:t>nd</a:t>
                      </a:r>
                      <a:r>
                        <a:rPr lang="en-US" sz="1600" kern="0" dirty="0">
                          <a:effectLst/>
                        </a:rPr>
                        <a:t> AHGS meeting</a:t>
                      </a:r>
                      <a:endParaRPr lang="en-AU" sz="1600" kern="100" dirty="0">
                        <a:effectLst/>
                      </a:endParaRPr>
                    </a:p>
                    <a:p>
                      <a:pPr algn="ctr" fontAlgn="base" hangingPunct="0">
                        <a:spcAft>
                          <a:spcPts val="0"/>
                        </a:spcAft>
                        <a:tabLst>
                          <a:tab pos="1188085" algn="l"/>
                        </a:tabLst>
                      </a:pPr>
                      <a:r>
                        <a:rPr lang="en-US" sz="1600" kern="0" dirty="0">
                          <a:effectLst/>
                        </a:rPr>
                        <a:t>[Feb 2018]</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Discuss review results and contributions on identified security issues.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Generate a list of identified security issues that should be discussed for the purpose of </a:t>
                      </a:r>
                      <a:r>
                        <a:rPr lang="en-US" sz="1600" kern="100" dirty="0">
                          <a:effectLst/>
                        </a:rPr>
                        <a:t>identifying areas of potential improvement.</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100" dirty="0">
                          <a:effectLst/>
                        </a:rPr>
                        <a:t>Task assignments for certain issues (</a:t>
                      </a:r>
                      <a:r>
                        <a:rPr lang="en-US" sz="1600" kern="100" dirty="0" err="1">
                          <a:effectLst/>
                        </a:rPr>
                        <a:t>eg</a:t>
                      </a:r>
                      <a:r>
                        <a:rPr lang="en-US" sz="1600" kern="100" dirty="0">
                          <a:effectLst/>
                        </a:rPr>
                        <a:t>. Requirements for supporting materials or clarifications).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Review the work plan and milestones, and update as necessary.</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3328186334"/>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40419256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schedule and work plan has been agreed for the </a:t>
            </a:r>
            <a:r>
              <a:rPr lang="en-AU" i="1" dirty="0"/>
              <a:t>Security ad hoc</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62029375"/>
              </p:ext>
            </p:extLst>
          </p:nvPr>
        </p:nvGraphicFramePr>
        <p:xfrm>
          <a:off x="685800" y="1981200"/>
          <a:ext cx="7772400" cy="4592320"/>
        </p:xfrm>
        <a:graphic>
          <a:graphicData uri="http://schemas.openxmlformats.org/drawingml/2006/table">
            <a:tbl>
              <a:tblPr firstRow="1" firstCol="1" bandRow="1">
                <a:tableStyleId>{93296810-A885-4BE3-A3E7-6D5BEEA58F35}</a:tableStyleId>
              </a:tblPr>
              <a:tblGrid>
                <a:gridCol w="2362200">
                  <a:extLst>
                    <a:ext uri="{9D8B030D-6E8A-4147-A177-3AD203B41FA5}">
                      <a16:colId xmlns:a16="http://schemas.microsoft.com/office/drawing/2014/main" val="3837239092"/>
                    </a:ext>
                  </a:extLst>
                </a:gridCol>
                <a:gridCol w="5410200">
                  <a:extLst>
                    <a:ext uri="{9D8B030D-6E8A-4147-A177-3AD203B41FA5}">
                      <a16:colId xmlns:a16="http://schemas.microsoft.com/office/drawing/2014/main" val="2407675232"/>
                    </a:ext>
                  </a:extLst>
                </a:gridCol>
              </a:tblGrid>
              <a:tr h="75299">
                <a:tc gridSpan="2">
                  <a:txBody>
                    <a:bodyPr/>
                    <a:lstStyle/>
                    <a:p>
                      <a:pPr marL="0" indent="0" algn="ctr" fontAlgn="base" hangingPunct="0">
                        <a:spcBef>
                          <a:spcPts val="400"/>
                        </a:spcBef>
                        <a:spcAft>
                          <a:spcPts val="0"/>
                        </a:spcAft>
                        <a:buFont typeface="Arial" panose="020B0604020202020204" pitchFamily="34" charset="0"/>
                        <a:buNone/>
                        <a:tabLst>
                          <a:tab pos="203835" algn="l"/>
                          <a:tab pos="1188085" algn="l"/>
                          <a:tab pos="1656080" algn="l"/>
                          <a:tab pos="2124075" algn="l"/>
                        </a:tabLst>
                      </a:pPr>
                      <a:r>
                        <a:rPr lang="en-US" sz="1600" kern="0" dirty="0">
                          <a:effectLst/>
                        </a:rPr>
                        <a:t>2018</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hMerge="1">
                  <a:txBody>
                    <a:bodyPr/>
                    <a:lstStyle/>
                    <a:p>
                      <a:endParaRPr lang="en-AU"/>
                    </a:p>
                  </a:txBody>
                  <a:tcPr/>
                </a:tc>
                <a:extLst>
                  <a:ext uri="{0D108BD9-81ED-4DB2-BD59-A6C34878D82A}">
                    <a16:rowId xmlns:a16="http://schemas.microsoft.com/office/drawing/2014/main" val="1198474964"/>
                  </a:ext>
                </a:extLst>
              </a:tr>
              <a:tr h="75299">
                <a:tc>
                  <a:txBody>
                    <a:bodyPr/>
                    <a:lstStyle/>
                    <a:p>
                      <a:pPr algn="ctr" fontAlgn="base" hangingPunct="0">
                        <a:spcAft>
                          <a:spcPts val="0"/>
                        </a:spcAft>
                        <a:tabLst>
                          <a:tab pos="1188085" algn="l"/>
                        </a:tabLst>
                      </a:pPr>
                      <a:r>
                        <a:rPr lang="en-GB" sz="1600" kern="0" dirty="0">
                          <a:effectLst/>
                        </a:rPr>
                        <a:t>Target Date</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0" indent="0" algn="l" fontAlgn="base" hangingPunct="0">
                        <a:spcBef>
                          <a:spcPts val="400"/>
                        </a:spcBef>
                        <a:spcAft>
                          <a:spcPts val="0"/>
                        </a:spcAft>
                        <a:buFont typeface="Arial" panose="020B0604020202020204" pitchFamily="34" charset="0"/>
                        <a:buNone/>
                        <a:tabLst>
                          <a:tab pos="203835" algn="l"/>
                          <a:tab pos="1188085" algn="l"/>
                          <a:tab pos="1656080" algn="l"/>
                          <a:tab pos="2124075" algn="l"/>
                        </a:tabLst>
                      </a:pPr>
                      <a:r>
                        <a:rPr lang="en-US" sz="1600" kern="0" dirty="0">
                          <a:effectLst/>
                        </a:rPr>
                        <a:t>Tasks / Milestones</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3183562268"/>
                  </a:ext>
                </a:extLst>
              </a:tr>
              <a:tr h="417757">
                <a:tc>
                  <a:txBody>
                    <a:bodyPr/>
                    <a:lstStyle/>
                    <a:p>
                      <a:pPr algn="ctr" fontAlgn="base" hangingPunct="0">
                        <a:spcAft>
                          <a:spcPts val="0"/>
                        </a:spcAft>
                        <a:tabLst>
                          <a:tab pos="1188085" algn="l"/>
                        </a:tabLst>
                      </a:pPr>
                      <a:r>
                        <a:rPr lang="en-US" sz="1600" kern="0" dirty="0">
                          <a:effectLst/>
                        </a:rPr>
                        <a:t>Between the 2</a:t>
                      </a:r>
                      <a:r>
                        <a:rPr lang="en-US" sz="1600" kern="0" baseline="30000" dirty="0">
                          <a:effectLst/>
                        </a:rPr>
                        <a:t>nd</a:t>
                      </a:r>
                      <a:r>
                        <a:rPr lang="en-US" sz="1600" kern="0" dirty="0">
                          <a:effectLst/>
                        </a:rPr>
                        <a:t> and 3</a:t>
                      </a:r>
                      <a:r>
                        <a:rPr lang="en-US" sz="1600" kern="0" baseline="30000" dirty="0">
                          <a:effectLst/>
                        </a:rPr>
                        <a:t>rd</a:t>
                      </a:r>
                      <a:r>
                        <a:rPr lang="en-US" sz="1600" kern="0" dirty="0">
                          <a:effectLst/>
                        </a:rPr>
                        <a:t> meetings</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Submit required documents based on the task assignments.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Call for contributions on proposals for identified security issues.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Circulate and collect comments on contributions by E-mail.</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1797401316"/>
                  </a:ext>
                </a:extLst>
              </a:tr>
              <a:tr h="417757">
                <a:tc>
                  <a:txBody>
                    <a:bodyPr/>
                    <a:lstStyle/>
                    <a:p>
                      <a:pPr algn="ctr" fontAlgn="base" hangingPunct="0">
                        <a:spcAft>
                          <a:spcPts val="0"/>
                        </a:spcAft>
                        <a:tabLst>
                          <a:tab pos="1188085" algn="l"/>
                        </a:tabLst>
                      </a:pPr>
                      <a:r>
                        <a:rPr lang="en-US" sz="1600" kern="0" dirty="0">
                          <a:effectLst/>
                        </a:rPr>
                        <a:t>3</a:t>
                      </a:r>
                      <a:r>
                        <a:rPr lang="en-US" sz="1600" kern="0" baseline="30000" dirty="0">
                          <a:effectLst/>
                        </a:rPr>
                        <a:t>rd</a:t>
                      </a:r>
                      <a:r>
                        <a:rPr lang="en-US" sz="1600" kern="0" dirty="0">
                          <a:effectLst/>
                        </a:rPr>
                        <a:t> AHGS meeting</a:t>
                      </a:r>
                      <a:endParaRPr lang="en-AU" sz="1600" kern="100" dirty="0">
                        <a:effectLst/>
                      </a:endParaRPr>
                    </a:p>
                    <a:p>
                      <a:pPr algn="ctr" fontAlgn="base" hangingPunct="0">
                        <a:spcAft>
                          <a:spcPts val="0"/>
                        </a:spcAft>
                        <a:tabLst>
                          <a:tab pos="1188085" algn="l"/>
                        </a:tabLst>
                      </a:pPr>
                      <a:r>
                        <a:rPr lang="en-US" sz="1600" kern="0" dirty="0">
                          <a:effectLst/>
                        </a:rPr>
                        <a:t>[Apr 2018]</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Review the work plan and milestones, and update as necessary.</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Consider contributions on certain issues.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309880" algn="l"/>
                          <a:tab pos="504190" algn="l"/>
                          <a:tab pos="756285" algn="l"/>
                          <a:tab pos="1008380" algn="l"/>
                          <a:tab pos="1188085" algn="l"/>
                          <a:tab pos="1260475" algn="l"/>
                        </a:tabLst>
                      </a:pPr>
                      <a:r>
                        <a:rPr lang="en-US" sz="1600" kern="0" dirty="0">
                          <a:effectLst/>
                        </a:rPr>
                        <a:t>Draft stage conclusions on certain issues for the purpose of identifying areas of potential improvement (for including in AHGS report).</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2355446989"/>
                  </a:ext>
                </a:extLst>
              </a:tr>
              <a:tr h="278504">
                <a:tc>
                  <a:txBody>
                    <a:bodyPr/>
                    <a:lstStyle/>
                    <a:p>
                      <a:pPr algn="ctr" fontAlgn="base" hangingPunct="0">
                        <a:spcAft>
                          <a:spcPts val="0"/>
                        </a:spcAft>
                        <a:tabLst>
                          <a:tab pos="1188085" algn="l"/>
                        </a:tabLst>
                      </a:pPr>
                      <a:r>
                        <a:rPr lang="en-US" sz="1600" kern="0" dirty="0">
                          <a:effectLst/>
                        </a:rPr>
                        <a:t>Between the 3</a:t>
                      </a:r>
                      <a:r>
                        <a:rPr lang="en-US" sz="1600" kern="0" baseline="30000" dirty="0">
                          <a:effectLst/>
                        </a:rPr>
                        <a:t>rd</a:t>
                      </a:r>
                      <a:r>
                        <a:rPr lang="en-US" sz="1600" kern="0" dirty="0">
                          <a:effectLst/>
                        </a:rPr>
                        <a:t> and 4</a:t>
                      </a:r>
                      <a:r>
                        <a:rPr lang="en-US" sz="1600" kern="0" baseline="30000" dirty="0">
                          <a:effectLst/>
                        </a:rPr>
                        <a:t>th</a:t>
                      </a:r>
                      <a:r>
                        <a:rPr lang="en-US" sz="1600" kern="0" dirty="0">
                          <a:effectLst/>
                        </a:rPr>
                        <a:t> meetings</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342900" lvl="0" indent="-342900" algn="l" fontAlgn="base" hangingPunct="0">
                        <a:spcAft>
                          <a:spcPts val="0"/>
                        </a:spcAft>
                        <a:buFont typeface="Times New Roman" panose="02020603050405020304" pitchFamily="18" charset="0"/>
                        <a:buChar char="-"/>
                        <a:tabLst>
                          <a:tab pos="203835" algn="l"/>
                          <a:tab pos="1188085" algn="l"/>
                          <a:tab pos="1656080" algn="l"/>
                          <a:tab pos="2124075" algn="l"/>
                        </a:tabLst>
                      </a:pPr>
                      <a:r>
                        <a:rPr lang="en-US" sz="1600" kern="0" dirty="0">
                          <a:effectLst/>
                        </a:rPr>
                        <a:t>Submit any further contributions on certain issues for comments by E-mail.</a:t>
                      </a:r>
                      <a:endParaRPr lang="en-AU" sz="1600" kern="100" dirty="0">
                        <a:effectLst/>
                      </a:endParaRPr>
                    </a:p>
                    <a:p>
                      <a:pPr algn="l" fontAlgn="base" hangingPunct="0">
                        <a:spcAft>
                          <a:spcPts val="0"/>
                        </a:spcAft>
                        <a:tabLst>
                          <a:tab pos="203835" algn="l"/>
                          <a:tab pos="1188085" algn="l"/>
                          <a:tab pos="1656080" algn="l"/>
                          <a:tab pos="2124075" algn="l"/>
                        </a:tabLst>
                      </a:pPr>
                      <a:r>
                        <a:rPr lang="en-US" sz="1600" kern="0" dirty="0">
                          <a:effectLst/>
                        </a:rPr>
                        <a:t>Note: Additional meetings might be scheduled as necessary</a:t>
                      </a:r>
                      <a:r>
                        <a:rPr lang="en-US" sz="1400" kern="0" dirty="0">
                          <a:effectLst/>
                        </a:rPr>
                        <a:t>.</a:t>
                      </a:r>
                      <a:endParaRPr lang="en-AU" sz="14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253470727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3940171962"/>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14917</Words>
  <Application>Microsoft Office PowerPoint</Application>
  <PresentationFormat>On-screen Show (4:3)</PresentationFormat>
  <Paragraphs>2232</Paragraphs>
  <Slides>159</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4</vt:i4>
      </vt:variant>
      <vt:variant>
        <vt:lpstr>Slide Titles</vt:lpstr>
      </vt:variant>
      <vt:variant>
        <vt:i4>159</vt:i4>
      </vt:variant>
    </vt:vector>
  </HeadingPairs>
  <TitlesOfParts>
    <vt:vector size="169" baseType="lpstr">
      <vt:lpstr>SimSun</vt:lpstr>
      <vt:lpstr>Arial</vt:lpstr>
      <vt:lpstr>Calibri</vt:lpstr>
      <vt:lpstr>Times New Roman</vt:lpstr>
      <vt:lpstr>Wingdings</vt:lpstr>
      <vt:lpstr>802-11-Submission</vt:lpstr>
      <vt:lpstr>Acrobat Document</vt:lpstr>
      <vt:lpstr>Document</vt:lpstr>
      <vt:lpstr>Worksheet</vt:lpstr>
      <vt:lpstr>Packager Shell Object</vt:lpstr>
      <vt:lpstr>IEEE 802 JTC1 Standing Committee Mar 2018 agenda for Chicago</vt:lpstr>
      <vt:lpstr>This document will be used to run the IEEE 802 JTC1 SC meetings in Chicago in Mar 2018</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Mar 2018 plenary meeting in Chicago</vt:lpstr>
      <vt:lpstr>The IEEE 802 JTC1 SC regular meeting has a high level list of agenda items to be considered</vt:lpstr>
      <vt:lpstr>The IEEE 802 JTC1 SC will consider approving its agenda for its Chicago meeting</vt:lpstr>
      <vt:lpstr>The IEEE 802 JTC1 SC will consider approval of the minutes of its Irvine meeting</vt:lpstr>
      <vt:lpstr>The goals of the IEEE 802 JTC1 SC were reaffirmed by the IEEE 802 EC in March 2014</vt:lpstr>
      <vt:lpstr>The IEEE 802 WGs continue to liaise drafts to SC6 for their information</vt:lpstr>
      <vt:lpstr>IEEE 802 continues to notify SC6 of various new projects</vt:lpstr>
      <vt:lpstr>The new Central Desktop area for the “Adoption of IEEE 802 standards by ISO/IEC JTC1” is operational</vt:lpstr>
      <vt:lpstr>IEEE 802 has pushed 36 standards through to PSDO ratification with 41 in-process</vt:lpstr>
      <vt:lpstr>IEEE 802.1 WG has pushed 18 standards completely through the PSDO ratification process</vt:lpstr>
      <vt:lpstr>IEEE 802.1 WG has pushed 18 standards completely through the PSDO ratification process</vt:lpstr>
      <vt:lpstr>IEEE 802.3 WG has pushed 9 standards completely through the PSDO ratification process</vt:lpstr>
      <vt:lpstr>IEEE 802.11 WG has pushed 6 standards completely through the PSDO ratification process</vt:lpstr>
      <vt:lpstr>IEEE 802.15 WG has pushed one standard  completely through the PSDO ratification process</vt:lpstr>
      <vt:lpstr>IEEE 802.22 WG has pushed 2 standards completely through the PSDO ratification process</vt:lpstr>
      <vt:lpstr>IEEE 802.1 has fifteen standards in the pipeline for ratification under the PSDO</vt:lpstr>
      <vt:lpstr>IEEE 802.1 has fifteen standards in the pipeline for ratification under the PSDO</vt:lpstr>
      <vt:lpstr>IEEE 802.1AC-Rev FDIS ballot closes 5 March 2018</vt:lpstr>
      <vt:lpstr>IEEE 802.1Qcd-2015 FDIS was published in Jan 2018</vt:lpstr>
      <vt:lpstr>IEEE 802d FDIS ballot closes 14 Mar 2018</vt:lpstr>
      <vt:lpstr>IEEE 802.1AEcg is waiting for start of FDIS ballot</vt:lpstr>
      <vt:lpstr>IEEE 802.1CB is waiting for start of FDIS</vt:lpstr>
      <vt:lpstr>IEEE 802.1Qci 60-day pre-ballot passed on 9 Dec 2017 but a response is required</vt:lpstr>
      <vt:lpstr>There was one comment received on the IEEE 802.1Qci 60-day pre-ballot</vt:lpstr>
      <vt:lpstr>There was one comment received on the IEEE 802.1Qci 60-day pre-ballot</vt:lpstr>
      <vt:lpstr>IEEE 802.1Qch is waiting for start of FDIS</vt:lpstr>
      <vt:lpstr>IEEE 802.1Q-2014/Cor 1-2015 was published in Oct 2017</vt:lpstr>
      <vt:lpstr>IEEE 802c 60-day pre-ballot passed on 2 Feb 2018 but requires comment resolutions</vt:lpstr>
      <vt:lpstr>There were two comments received on the IEEE 802c 60-day pre-ballot</vt:lpstr>
      <vt:lpstr>There were two comments received on the IEEE 802c 60-day pre-ballot</vt:lpstr>
      <vt:lpstr>A draft response to 802c comments has been developed</vt:lpstr>
      <vt:lpstr>IEEE 802.1AX-2014/Cor1 is waiting for publication</vt:lpstr>
      <vt:lpstr>IEEE 802.1Q-REV has been liaised for information</vt:lpstr>
      <vt:lpstr>IEEE 802.1Qcc has been liaised for information</vt:lpstr>
      <vt:lpstr>IEEE 802.1Qcp has been liaised for information</vt:lpstr>
      <vt:lpstr>IEEE 802.1AR-Rev will be liaised for information</vt:lpstr>
      <vt:lpstr>IEEE 802.1CM will be liaised for information</vt:lpstr>
      <vt:lpstr>IEEE 802.3 has ten standards in the pipeline for ratification under the PSDO</vt:lpstr>
      <vt:lpstr>IEEE 802.3bn is waiting for start of FDIS</vt:lpstr>
      <vt:lpstr>IEEE 802.3bv is waiting for start of FDIS ballot</vt:lpstr>
      <vt:lpstr>IEEE 802.3bu is waiting for start of FDIS ballot</vt:lpstr>
      <vt:lpstr>IEEE 802.3/Cor 1 FDIS ballot passed &amp; is awaiting publication</vt:lpstr>
      <vt:lpstr>IEEE 802.3bs 60-day pre-ballot closes on 12 Apr 2018</vt:lpstr>
      <vt:lpstr>IEEE 802.3cb was liaised for information in June 2017</vt:lpstr>
      <vt:lpstr>IEEE 802.3cc 60-day pre-ballot closes on 12 Apr 2018</vt:lpstr>
      <vt:lpstr>IEEE 802.3cd was liaised for information in Feb 2018</vt:lpstr>
      <vt:lpstr>IEEE 802.3-REV was liaised for information in Feb 2018</vt:lpstr>
      <vt:lpstr>IEEE 802.3bt will ….</vt:lpstr>
      <vt:lpstr>IEEE 802.11 has ten standards in the pipeline for ratification under the PSDO</vt:lpstr>
      <vt:lpstr>IEEE 802.11mc FDIS ballot closes on 13 April 2018</vt:lpstr>
      <vt:lpstr>IEEE 802.11ah passed 60-day pre-ballot and is waiting start of FDIS</vt:lpstr>
      <vt:lpstr>IEEE 802.11ai is waiting for start of FDIS</vt:lpstr>
      <vt:lpstr>IEEE 802.11ai is waiting for start of FDIS</vt:lpstr>
      <vt:lpstr>IEEE 802.11aj has been liaised for information</vt:lpstr>
      <vt:lpstr>IEEE 802.11ak has been liaised for information</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two standards in the pipeline for ratification under the PSDO</vt:lpstr>
      <vt:lpstr>IEEE 802.15.4-2015 will be published in Mar 2018</vt:lpstr>
      <vt:lpstr>IEEE 802.15.6-2012 FDIS ballot passed but comments are required</vt:lpstr>
      <vt:lpstr>There were two comments received on the IEEE 802.15.6-2012  FDIS ballot</vt:lpstr>
      <vt:lpstr>There were two comment received on the IEEE 802.15.6-2012  FDIS ballot</vt:lpstr>
      <vt:lpstr>There were two comment received on the IEEE 802.15.6-2012  FDIS ballot</vt:lpstr>
      <vt:lpstr>IEEE 802.21 has three standards in the pipeline for ratification under the PSDO</vt:lpstr>
      <vt:lpstr>IEEE 802.21-2017 FDIS passed but requires a response</vt:lpstr>
      <vt:lpstr>There were two comments received on the IEEE 802.21 FDIS ballot</vt:lpstr>
      <vt:lpstr>There were two comments received on the IEEE 802.21 FDIS ballot</vt:lpstr>
      <vt:lpstr>There were two comments received on the IEEE 802.22 FDIS ballot</vt:lpstr>
      <vt:lpstr>There were two comments received on the IEEE 802.22 FDIS ballot</vt:lpstr>
      <vt:lpstr>A draft response has been developed in the 802.21 WG </vt:lpstr>
      <vt:lpstr>IEEE 802.21.1 FDIS ballot closes on 14 Mar 2018</vt:lpstr>
      <vt:lpstr>IEEE 802.21-2017-Cor1 draft was sent in Nov 2017</vt:lpstr>
      <vt:lpstr>IEEE 802.22 has one standard in the pipeline for ratification under the PSDO</vt:lpstr>
      <vt:lpstr>IEEE 802.22b FDIS ballot passed and published but a response is still required</vt:lpstr>
      <vt:lpstr>There were two comments received on the IEEE 802.22b FDIS ballot</vt:lpstr>
      <vt:lpstr>There were two comments received on the IEEE 802.22b FDIS ballot</vt:lpstr>
      <vt:lpstr>There were two comments received on the IEEE 802.22b FDIS ballot</vt:lpstr>
      <vt:lpstr>There were two comments received on the IEEE 802.22b FDIS ballot</vt:lpstr>
      <vt:lpstr>There were two comments received on the IEEE 802.22b FDIS ballot</vt:lpstr>
      <vt:lpstr>The IEEE 802 EC approved withdrawal of various ISO/IEC standards but it has not happened yet</vt:lpstr>
      <vt:lpstr>Andrew Myles requested assistance from Jodi Haasz, who asked various questions</vt:lpstr>
      <vt:lpstr>Andrew Myles requested assistance from Jodi Haasz, who asked various questions</vt:lpstr>
      <vt:lpstr>Andrew Myles requested assistance from Jodi Haasz, who asked various questions</vt:lpstr>
      <vt:lpstr>The next SC6 meeting will held in Aug 2018 in Tokyo, Japan</vt:lpstr>
      <vt:lpstr>The ToR of the Security ad hoc were substantially modified at the last SC6 meeting</vt:lpstr>
      <vt:lpstr>The ToR of the Security ad hoc were substantially modified at the last SC6 meeting</vt:lpstr>
      <vt:lpstr>Membership of the Security ad hoc was determined </vt:lpstr>
      <vt:lpstr>A schedule and work plan has been agreed for the Security ad hoc</vt:lpstr>
      <vt:lpstr>A schedule and work plan has been agreed for the Security ad hoc</vt:lpstr>
      <vt:lpstr>A schedule and work plan has been agreed for the Security ad hoc</vt:lpstr>
      <vt:lpstr>A schedule and work plan has been agreed for the Security ad hoc</vt:lpstr>
      <vt:lpstr>A schedule and work plan has been agreed for the Security ad hoc</vt:lpstr>
      <vt:lpstr>The Security ad hoc is still struggling to make any progress … or even set a meeting time</vt:lpstr>
      <vt:lpstr>Progress of the Security ad hoc depends on who submits what</vt:lpstr>
      <vt:lpstr>Sub 1: Manxia Tie (IWNCOMM) raised KRACK issue</vt:lpstr>
      <vt:lpstr>Sub 2: Zhiqiang (NELWG) undertook a security review of 20 standards with no impact on IEEE 802</vt:lpstr>
      <vt:lpstr>Sub 3: Yujiao Li (IWNCOMM) submitted a proposed report structure</vt:lpstr>
      <vt:lpstr>Sub 4: Zhenhai Huang (IWNCOMM) objected to standards only having one specified cypher</vt:lpstr>
      <vt:lpstr>Sub 4: Zhenhai Huang (IWNCOMM) objected to standards only having one specified cypher</vt:lpstr>
      <vt:lpstr>Sub 5: Qin Li (WAPIA) undertook a security review of 13 standards with no impact on IEEE 802</vt:lpstr>
      <vt:lpstr>Sub 0: A US NB expert previously proposed a criteria for evaluation of security</vt:lpstr>
      <vt:lpstr>Sub 0: A US NB expert previously proposed a criteria for evaluation of security</vt:lpstr>
      <vt:lpstr>Sub 0: A US NB expert previously proposed a criteria for evaluation of security</vt:lpstr>
      <vt:lpstr>Sub 0: A US NB expert previously proposed a criteria for evaluation of security</vt:lpstr>
      <vt:lpstr>Sub 0: A US NB expert previously proposed a criteria for evaluation of security</vt:lpstr>
      <vt:lpstr>Sub 0: A US NB expert previously proposed a criteria for evaluation of security</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802.1BA-2011 FDIS passed on 17 Aug 2016 and no comments were received</vt:lpstr>
      <vt:lpstr>IEEE 802.1BR-2012 FDIS passed on 17 Aug 2016 and no comments were received</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lpstr>ISO/IEC/IEEE 802-3-2015  is now published</vt:lpstr>
      <vt:lpstr>IEEE 802.1Qbv-2015 FDIS ballot passed and has been published</vt:lpstr>
      <vt:lpstr>IEEE 802.1AB-2016 FDIS ballot passed and has been published</vt:lpstr>
      <vt:lpstr>IEEE 802.1Qca-2015 FDIS ballot passed and has been published</vt:lpstr>
      <vt:lpstr>IEEE 802.22a has been published</vt:lpstr>
      <vt:lpstr>ISO/IEC/IEEE 8802.1Qbu was published in Nov 2017</vt:lpstr>
      <vt:lpstr>ISO/IEC/IEEE 8802.1Qbz was published in Nov 2017</vt:lpstr>
      <vt:lpstr>ISO/IEC/IEEE 8802.3bw was published in Oct 2017</vt:lpstr>
      <vt:lpstr>ISO/IEC/IEEE 8802.3bp was published in Nov 2017</vt:lpstr>
      <vt:lpstr>ISO/IEC/IEEE 8802.3bq was published in Nov 2017</vt:lpstr>
      <vt:lpstr>ISO/IEC/IEEE 8802.3br was published in Nov 2017</vt:lpstr>
      <vt:lpstr>ISO/IEC/IEEE 8802.3by was published in Nov 2017</vt:lpstr>
      <vt:lpstr>ISO/IEC/IEEE 8802.3bz was published in Nov 2017</vt:lpstr>
      <vt:lpstr>ISO/IEC/IEEE 802.15.3 was published in Oct 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2018-03-06T22:28:34Z</dcterms:modified>
</cp:coreProperties>
</file>